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sldIdLst>
    <p:sldId id="256" r:id="rId2"/>
    <p:sldId id="257" r:id="rId3"/>
    <p:sldId id="258" r:id="rId4"/>
    <p:sldId id="259" r:id="rId5"/>
    <p:sldId id="260" r:id="rId6"/>
    <p:sldId id="270" r:id="rId7"/>
    <p:sldId id="276" r:id="rId8"/>
    <p:sldId id="269" r:id="rId9"/>
    <p:sldId id="268" r:id="rId10"/>
    <p:sldId id="271" r:id="rId11"/>
    <p:sldId id="273" r:id="rId12"/>
    <p:sldId id="274" r:id="rId13"/>
    <p:sldId id="275" r:id="rId14"/>
    <p:sldId id="277" r:id="rId15"/>
    <p:sldId id="279" r:id="rId16"/>
    <p:sldId id="278" r:id="rId17"/>
    <p:sldId id="280" r:id="rId18"/>
    <p:sldId id="281" r:id="rId19"/>
    <p:sldId id="282" r:id="rId20"/>
    <p:sldId id="283" r:id="rId21"/>
    <p:sldId id="284" r:id="rId22"/>
    <p:sldId id="285" r:id="rId23"/>
    <p:sldId id="290" r:id="rId24"/>
    <p:sldId id="300" r:id="rId25"/>
    <p:sldId id="291" r:id="rId26"/>
    <p:sldId id="292" r:id="rId27"/>
    <p:sldId id="289" r:id="rId28"/>
    <p:sldId id="297" r:id="rId29"/>
    <p:sldId id="302" r:id="rId30"/>
    <p:sldId id="304" r:id="rId31"/>
    <p:sldId id="303" r:id="rId32"/>
    <p:sldId id="305" r:id="rId33"/>
    <p:sldId id="306" r:id="rId34"/>
    <p:sldId id="299" r:id="rId35"/>
    <p:sldId id="301" r:id="rId36"/>
    <p:sldId id="298" r:id="rId37"/>
    <p:sldId id="293" r:id="rId38"/>
    <p:sldId id="296" r:id="rId39"/>
    <p:sldId id="294" r:id="rId40"/>
    <p:sldId id="295" r:id="rId41"/>
    <p:sldId id="264" r:id="rId4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99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706" autoAdjust="0"/>
    <p:restoredTop sz="88282" autoAdjust="0"/>
  </p:normalViewPr>
  <p:slideViewPr>
    <p:cSldViewPr>
      <p:cViewPr varScale="1">
        <p:scale>
          <a:sx n="115" d="100"/>
          <a:sy n="115" d="100"/>
        </p:scale>
        <p:origin x="3096"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35634"/>
    </p:cViewPr>
  </p:sorterViewPr>
  <p:notesViewPr>
    <p:cSldViewPr>
      <p:cViewPr varScale="1">
        <p:scale>
          <a:sx n="83" d="100"/>
          <a:sy n="83" d="100"/>
        </p:scale>
        <p:origin x="-199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atin typeface="Times" pitchFamily="1"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Times" pitchFamily="1" charset="0"/>
              </a:defRPr>
            </a:lvl1pPr>
          </a:lstStyle>
          <a:p>
            <a:pPr>
              <a:defRPr/>
            </a:pPr>
            <a:fld id="{C3F8E101-123E-48A4-8E83-7F434C1A5C63}" type="datetimeFigureOut">
              <a:rPr lang="en-US"/>
              <a:pPr>
                <a:defRPr/>
              </a:pPr>
              <a:t>1/2/20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A336A70C-57BF-4F93-874C-D0FD30C0AAE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energy.ca.gov/contracts/RFQ-17-702/11_Att-11_Team-Member_Coverage-Sheet.xlsx" TargetMode="External"/><Relationship Id="rId2" Type="http://schemas.openxmlformats.org/officeDocument/2006/relationships/slide" Target="../slides/slide34.xml"/><Relationship Id="rId1" Type="http://schemas.openxmlformats.org/officeDocument/2006/relationships/notesMaster" Target="../notesMasters/notesMaster1.xml"/><Relationship Id="rId4" Type="http://schemas.openxmlformats.org/officeDocument/2006/relationships/hyperlink" Target="http://www.energy.ca.gov/contracts/RFQ-17-702/12_Att-12_Firm-Info-Sheet.docx" TargetMode="Externa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energy.ca.gov/contracts/RFQ-17-702/13_Att-13_Team-Member-Availability-Info.docx"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www.energy.ca.gov/contracts/" TargetMode="External"/><Relationship Id="rId2" Type="http://schemas.openxmlformats.org/officeDocument/2006/relationships/slide" Target="../slides/slide41.xml"/><Relationship Id="rId1" Type="http://schemas.openxmlformats.org/officeDocument/2006/relationships/notesMaster" Target="../notesMasters/notesMaster1.xml"/><Relationship Id="rId4" Type="http://schemas.openxmlformats.org/officeDocument/2006/relationships/hyperlink" Target="http://www.energy.ca.gov/contracts/RFQ-17-702/"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 typeface="Arial" panose="020B0604020202020204" pitchFamily="34" charset="0"/>
              <a:buChar char="•"/>
              <a:defRPr/>
            </a:pPr>
            <a:r>
              <a:rPr lang="en-US" altLang="en-US" dirty="0"/>
              <a:t>Remind all attendees that session is being recorded</a:t>
            </a:r>
          </a:p>
          <a:p>
            <a:pPr marL="171450" indent="-171450" eaLnBrk="1" hangingPunct="1">
              <a:spcBef>
                <a:spcPct val="0"/>
              </a:spcBef>
              <a:buFont typeface="Arial" panose="020B0604020202020204" pitchFamily="34" charset="0"/>
              <a:buChar char="•"/>
              <a:defRPr/>
            </a:pPr>
            <a:r>
              <a:rPr lang="en-US" altLang="en-US" dirty="0"/>
              <a:t>Sign-in sheet</a:t>
            </a:r>
          </a:p>
          <a:p>
            <a:pPr marL="171450" indent="-171450" eaLnBrk="1" hangingPunct="1">
              <a:spcBef>
                <a:spcPct val="0"/>
              </a:spcBef>
              <a:buFont typeface="Arial" panose="020B0604020202020204" pitchFamily="34" charset="0"/>
              <a:buChar char="•"/>
              <a:defRPr/>
            </a:pPr>
            <a:r>
              <a:rPr lang="en-US" altLang="en-US" dirty="0"/>
              <a:t>Pass out copies of the RFQ</a:t>
            </a:r>
          </a:p>
          <a:p>
            <a:pPr marL="171450" indent="-171450" eaLnBrk="1" hangingPunct="1">
              <a:spcBef>
                <a:spcPct val="0"/>
              </a:spcBef>
              <a:buFont typeface="Arial" panose="020B0604020202020204" pitchFamily="34" charset="0"/>
              <a:buChar char="•"/>
              <a:defRPr/>
            </a:pPr>
            <a:r>
              <a:rPr lang="en-US" altLang="en-US" dirty="0"/>
              <a:t>Exits and restroom locations</a:t>
            </a:r>
          </a:p>
          <a:p>
            <a:pPr marL="171450" indent="-171450" eaLnBrk="1" hangingPunct="1">
              <a:spcBef>
                <a:spcPct val="0"/>
              </a:spcBef>
              <a:buFont typeface="Arial" panose="020B0604020202020204" pitchFamily="34" charset="0"/>
              <a:buChar char="•"/>
              <a:defRPr/>
            </a:pPr>
            <a:r>
              <a:rPr lang="en-US" altLang="en-US" dirty="0"/>
              <a:t>Alarm:  If there is an alarm, proceed to the park across the street.</a:t>
            </a:r>
          </a:p>
          <a:p>
            <a:pPr marL="171450" indent="-171450" eaLnBrk="1" hangingPunct="1">
              <a:spcBef>
                <a:spcPct val="0"/>
              </a:spcBef>
              <a:buFont typeface="Arial" panose="020B0604020202020204" pitchFamily="34" charset="0"/>
              <a:buChar char="•"/>
              <a:defRPr/>
            </a:pPr>
            <a:r>
              <a:rPr lang="en-US" altLang="en-US" dirty="0"/>
              <a:t>For those of you on the phone, please keep yourself muted until you have a question.</a:t>
            </a:r>
          </a:p>
          <a:p>
            <a:pPr marL="171450" indent="-171450" eaLnBrk="1" hangingPunct="1">
              <a:spcBef>
                <a:spcPct val="0"/>
              </a:spcBef>
              <a:buFont typeface="Arial" panose="020B0604020202020204" pitchFamily="34" charset="0"/>
              <a:buChar char="•"/>
              <a:defRPr/>
            </a:pPr>
            <a:r>
              <a:rPr lang="en-US" altLang="en-US" dirty="0"/>
              <a:t>I would also like to ask that you please put your phone on vibrate during this meeting.</a:t>
            </a:r>
          </a:p>
          <a:p>
            <a:pPr marL="171450" indent="-171450" eaLnBrk="1" hangingPunct="1">
              <a:spcBef>
                <a:spcPct val="0"/>
              </a:spcBef>
              <a:buFont typeface="Arial" panose="020B0604020202020204" pitchFamily="34" charset="0"/>
              <a:buChar char="•"/>
              <a:defRPr/>
            </a:pPr>
            <a:r>
              <a:rPr lang="en-US" altLang="en-US" dirty="0"/>
              <a:t>Pass out agendas</a:t>
            </a:r>
          </a:p>
          <a:p>
            <a:pPr marL="171450" indent="-171450" eaLnBrk="1" hangingPunct="1">
              <a:spcBef>
                <a:spcPct val="0"/>
              </a:spcBef>
              <a:buFont typeface="Arial" panose="020B0604020202020204" pitchFamily="34" charset="0"/>
              <a:buChar char="•"/>
              <a:defRPr/>
            </a:pPr>
            <a:r>
              <a:rPr lang="en-US" altLang="en-US" dirty="0"/>
              <a:t>In person Introductions</a:t>
            </a:r>
          </a:p>
          <a:p>
            <a:pPr marL="171450" indent="-171450" eaLnBrk="1" hangingPunct="1">
              <a:spcBef>
                <a:spcPct val="0"/>
              </a:spcBef>
              <a:buFont typeface="Arial" panose="020B0604020202020204" pitchFamily="34" charset="0"/>
              <a:buChar char="•"/>
              <a:defRPr/>
            </a:pPr>
            <a:r>
              <a:rPr lang="en-US" altLang="en-US" dirty="0"/>
              <a:t>Who’s on WebEx</a:t>
            </a:r>
          </a:p>
          <a:p>
            <a:pPr marL="171450" indent="-171450" eaLnBrk="1" hangingPunct="1">
              <a:spcBef>
                <a:spcPct val="0"/>
              </a:spcBef>
              <a:buFont typeface="Arial" panose="020B0604020202020204" pitchFamily="34" charset="0"/>
              <a:buChar char="•"/>
              <a:defRPr/>
            </a:pPr>
            <a:r>
              <a:rPr lang="en-US" altLang="en-US" dirty="0"/>
              <a:t>Technical questions related to the RFQ will be recorded and responded to on the solicitation webpage by December 12</a:t>
            </a:r>
            <a:r>
              <a:rPr lang="en-US" altLang="en-US" baseline="30000" dirty="0"/>
              <a:t>th</a:t>
            </a:r>
          </a:p>
          <a:p>
            <a:pPr marL="171450" indent="-171450" eaLnBrk="1" hangingPunct="1">
              <a:spcBef>
                <a:spcPct val="0"/>
              </a:spcBef>
              <a:buFont typeface="Arial" panose="020B0604020202020204" pitchFamily="34" charset="0"/>
              <a:buChar char="•"/>
              <a:defRPr/>
            </a:pPr>
            <a:r>
              <a:rPr lang="en-US" altLang="en-US" dirty="0"/>
              <a:t>Michael Poe will present the administrative component of this presentation and I will present the technical components of the RFQ</a:t>
            </a:r>
          </a:p>
          <a:p>
            <a:pPr marL="171450" indent="-171450" eaLnBrk="1" hangingPunct="1">
              <a:spcBef>
                <a:spcPct val="0"/>
              </a:spcBef>
              <a:buFont typeface="Arial" panose="020B0604020202020204" pitchFamily="34" charset="0"/>
              <a:buChar char="•"/>
              <a:defRPr/>
            </a:pPr>
            <a:endParaRPr lang="en-US" altLang="en-US" dirty="0"/>
          </a:p>
          <a:p>
            <a:pPr marL="171450" indent="-171450" eaLnBrk="1" hangingPunct="1">
              <a:spcBef>
                <a:spcPct val="0"/>
              </a:spcBef>
              <a:buFont typeface="Arial" panose="020B0604020202020204" pitchFamily="34" charset="0"/>
              <a:buChar char="•"/>
              <a:defRPr/>
            </a:pPr>
            <a:endParaRPr lang="en-US" altLang="en-US" dirty="0"/>
          </a:p>
          <a:p>
            <a:pPr eaLnBrk="1" hangingPunct="1">
              <a:spcBef>
                <a:spcPct val="0"/>
              </a:spcBef>
              <a:defRPr/>
            </a:pPr>
            <a:endParaRPr lang="en-US" altLang="en-US" dirty="0"/>
          </a:p>
          <a:p>
            <a:pPr eaLnBrk="1" hangingPunct="1">
              <a:spcBef>
                <a:spcPct val="0"/>
              </a:spcBef>
              <a:defRPr/>
            </a:pPr>
            <a:endParaRPr lang="en-US" altLang="en-US" dirty="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43E55A9-6730-42F9-BD23-5580049FEEFF}" type="slidenum">
              <a:rPr lang="en-US" altLang="en-US" sz="1200"/>
              <a:pPr/>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Technical editing and writing.  WA preparation vs. technical subject matter writing.</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07A2A1D6-C9EC-4C53-BB9B-F4B530F4E77B}" type="slidenum">
              <a:rPr lang="en-US" altLang="en-US" sz="1200"/>
              <a:pPr/>
              <a:t>26</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t>The following table shows historical information about the relative budgets and the number of work authorizations issued for licensing and compliance activities for each subject area under the current peak workload contract (Contract #700-11-027) </a:t>
            </a:r>
            <a:r>
              <a:rPr lang="en-US" altLang="en-US">
                <a:solidFill>
                  <a:srgbClr val="FF0000"/>
                </a:solidFill>
              </a:rPr>
              <a:t>from </a:t>
            </a:r>
            <a:r>
              <a:rPr lang="en-US" altLang="en-US" b="1">
                <a:solidFill>
                  <a:srgbClr val="FF0000"/>
                </a:solidFill>
              </a:rPr>
              <a:t>December 2012 through May 2017. </a:t>
            </a:r>
            <a:r>
              <a:rPr lang="en-US" altLang="en-US"/>
              <a:t>This historical information provides an indication of the support needed for power plant licensing and compliance activities for each area.  However, future needs are new activities for the Energy Commission and are not reflected on this table; the future activities may be different.</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FB8C5CD-7A69-4EDC-B453-38E6BCC7D252}" type="slidenum">
              <a:rPr lang="en-US" altLang="en-US" sz="1200"/>
              <a:pPr/>
              <a:t>27</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following three slides contain crucial RFQ preparation information.  Conflict of Interest reporting and analysis are critical components of the RFQ preparation process.  Included in the RFQ is a detailed Conflict of interest section that includes the following sub-topics. </a:t>
            </a:r>
          </a:p>
          <a:p>
            <a:endParaRPr lang="en-US" altLang="en-US"/>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98CB65D-77BA-43C7-9049-F3B1672E8991}" type="slidenum">
              <a:rPr lang="en-US" altLang="en-US" sz="1200"/>
              <a:pPr/>
              <a:t>28</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Also on Page 23</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406D4C2D-EEEA-4604-8E30-ECF26A06D3D2}" type="slidenum">
              <a:rPr lang="en-US" altLang="en-US" sz="1200"/>
              <a:pPr/>
              <a:t>32</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http://www.energy.ca.gov/contracts/RFQ-17-702/06_Att-06_Standard-Agreement-Example.docx</a:t>
            </a:r>
          </a:p>
          <a:p>
            <a:endParaRPr lang="en-US" altLang="en-US"/>
          </a:p>
          <a:p>
            <a:endParaRPr lang="en-US" altLang="en-US"/>
          </a:p>
          <a:p>
            <a:endParaRPr lang="en-US" altLang="en-US"/>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105D647A-217A-44FD-842C-A9F436C1F513}" type="slidenum">
              <a:rPr lang="en-US" altLang="en-US" sz="1200"/>
              <a:pPr/>
              <a:t>33</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FR" altLang="en-US">
                <a:hlinkClick r:id="rId3"/>
              </a:rPr>
              <a:t>http://www.energy.ca.gov/contracts/RFQ-17-702/11_Att-11_Team-Member_Coverage-Sheet.xlsx</a:t>
            </a:r>
            <a:endParaRPr lang="fr-FR" altLang="en-US"/>
          </a:p>
          <a:p>
            <a:endParaRPr lang="en-US" altLang="en-US"/>
          </a:p>
          <a:p>
            <a:r>
              <a:rPr lang="fr-FR" altLang="en-US">
                <a:hlinkClick r:id="rId4"/>
              </a:rPr>
              <a:t>http://www.energy.ca.gov/contracts/RFQ-17-702/12_Att-12_Firm-Info-Sheet.docx</a:t>
            </a:r>
            <a:endParaRPr lang="fr-FR" altLang="en-US"/>
          </a:p>
          <a:p>
            <a:endParaRPr lang="en-US" altLang="en-US"/>
          </a:p>
          <a:p>
            <a:endParaRPr lang="en-US" altLang="en-US"/>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C1EE70E-023D-4D5D-A820-187EE766D122}" type="slidenum">
              <a:rPr lang="en-US" altLang="en-US" sz="1200"/>
              <a:pPr/>
              <a:t>34</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hlinkClick r:id="rId3"/>
              </a:rPr>
              <a:t>http://www.energy.ca.gov/contracts/RFQ-17-702/13_Att-13_Team-Member-Availability-Info.docx</a:t>
            </a:r>
            <a:endParaRPr lang="en-US" altLang="en-US"/>
          </a:p>
          <a:p>
            <a:endParaRPr lang="en-US" altLang="en-US"/>
          </a:p>
          <a:p>
            <a:endParaRPr lang="en-US" altLang="en-US"/>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881D4215-7493-47CA-8DBE-5601A5341713}" type="slidenum">
              <a:rPr lang="en-US" altLang="en-US" sz="1200"/>
              <a:pPr/>
              <a:t>35</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Section 4 of the RFQ contains the format requirements and instructions on how to submit an SOQ in response to this RFQ.  The format is prescribed to assist the Firm in meeting State requirements and to enable the Energy Commission to evaluate each SOQ uniformly and fairly.  Firms must follow all SOQ format instructions, answer all questions, and supply all requested data.</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C57747D-7D0C-4E6B-BCFE-C41B7405FD9A}" type="slidenum">
              <a:rPr lang="en-US" altLang="en-US" sz="1200"/>
              <a:pPr/>
              <a:t>36</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Accepted RFQs will be evaluated using the following scoring criteria.  Percent of possible points are given from 0% to 100% percent with an interpretation range of “Not Responsive” to “Exceptional”.  </a:t>
            </a:r>
            <a:r>
              <a:rPr lang="en-US" altLang="en-US" b="1"/>
              <a:t>This table is located on page 43 </a:t>
            </a:r>
            <a:r>
              <a:rPr lang="en-US" altLang="en-US"/>
              <a:t>of the RFQ.</a:t>
            </a:r>
          </a:p>
          <a:p>
            <a:endParaRPr lang="en-US" altLang="en-US"/>
          </a:p>
          <a:p>
            <a:r>
              <a:rPr lang="en-US" altLang="en-US"/>
              <a:t>http://www.energy.ca.gov/contracts/RFQ-17-702/00_RFQ-17-702_Manual_Final.docx</a:t>
            </a:r>
          </a:p>
          <a:p>
            <a:endParaRPr lang="en-US" altLang="en-US"/>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897BFFD-7BFF-420B-BEDE-D0BCCA090B5D}" type="slidenum">
              <a:rPr lang="en-US" altLang="en-US" sz="1200"/>
              <a:pPr/>
              <a:t>37</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Evaluation of Statement of Qualification Table </a:t>
            </a:r>
            <a:r>
              <a:rPr lang="en-US" altLang="en-US" b="1"/>
              <a:t>begins on page 44</a:t>
            </a:r>
            <a:r>
              <a:rPr lang="en-US" altLang="en-US"/>
              <a:t>.  The Energy Commission will evaluate accepted RFQs on the following criteria. </a:t>
            </a:r>
          </a:p>
          <a:p>
            <a:r>
              <a:rPr lang="en-US" altLang="en-US"/>
              <a:t>A. Approach to Task in Scope of Work</a:t>
            </a:r>
          </a:p>
          <a:p>
            <a:r>
              <a:rPr lang="en-US" altLang="en-US"/>
              <a:t>B. Project Organizational Structure and Cost Minimization</a:t>
            </a:r>
          </a:p>
          <a:p>
            <a:r>
              <a:rPr lang="en-US" altLang="en-US"/>
              <a:t>C.  Project Team Relevant Experience and Qualifications</a:t>
            </a:r>
          </a:p>
          <a:p>
            <a:r>
              <a:rPr lang="en-US" altLang="en-US"/>
              <a:t>D.  Analytical Tools</a:t>
            </a:r>
          </a:p>
          <a:p>
            <a:r>
              <a:rPr lang="en-US" altLang="en-US"/>
              <a:t>E.  Client References</a:t>
            </a:r>
          </a:p>
          <a:p>
            <a:r>
              <a:rPr lang="en-US" altLang="en-US"/>
              <a:t>F.  Example of Prior Work</a:t>
            </a:r>
          </a:p>
          <a:p>
            <a:r>
              <a:rPr lang="en-US" altLang="en-US"/>
              <a:t>A. Quality of Presentation</a:t>
            </a:r>
          </a:p>
          <a:p>
            <a:r>
              <a:rPr lang="en-US" altLang="en-US"/>
              <a:t>B. Clear and concise responses to questions</a:t>
            </a:r>
          </a:p>
          <a:p>
            <a:r>
              <a:rPr lang="en-US" altLang="en-US"/>
              <a:t>C. Demonstrated knowledge of the subject/issues</a:t>
            </a:r>
          </a:p>
          <a:p>
            <a:endParaRPr lang="en-US" altLang="en-US"/>
          </a:p>
          <a:p>
            <a:endParaRPr lang="en-US" altLang="en-US"/>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1520181-141E-422E-88CA-59CE9B05E28A}" type="slidenum">
              <a:rPr lang="en-US" altLang="en-US" sz="1200"/>
              <a:pPr/>
              <a:t>38</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D923427-18E5-407E-AEA9-6EE007D18CBC}" type="slidenum">
              <a:rPr lang="en-US" altLang="en-US" sz="1200"/>
              <a:pPr/>
              <a:t>6</a:t>
            </a:fld>
            <a:endParaRPr lang="en-US" altLang="en-US"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4024658-02E3-46B5-A53B-B4F21F9EE4D3}" type="slidenum">
              <a:rPr lang="en-US" altLang="en-US" sz="1200"/>
              <a:pPr/>
              <a:t>39</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There are a maximum of 850 points possible for the written component of the RFQ and 150 maximum points available for the bidder’s presentation with the bulk of points available to the Project Team Relevant Experience and Qualifications criteria.  </a:t>
            </a:r>
            <a:r>
              <a:rPr lang="en-US" altLang="en-US" b="1"/>
              <a:t>A minimum passing score is 750 points.</a:t>
            </a:r>
          </a:p>
          <a:p>
            <a:endParaRPr lang="en-US" altLang="en-US"/>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9ECD4D03-6694-416B-A03F-381C48B0FB88}" type="slidenum">
              <a:rPr lang="en-US" altLang="en-US" sz="1200"/>
              <a:pPr/>
              <a:t>40</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For additional information related to the Siting, Transmission, and Environmental Protection Peak Workload RFQ, please see the following webpages.  </a:t>
            </a:r>
          </a:p>
          <a:p>
            <a:endParaRPr lang="en-US" altLang="en-US"/>
          </a:p>
          <a:p>
            <a:r>
              <a:rPr lang="en-US" altLang="en-US">
                <a:hlinkClick r:id="rId3"/>
              </a:rPr>
              <a:t>http://www.energy.ca.gov/contracts/</a:t>
            </a:r>
            <a:endParaRPr lang="en-US" altLang="en-US"/>
          </a:p>
          <a:p>
            <a:endParaRPr lang="en-US" altLang="en-US"/>
          </a:p>
          <a:p>
            <a:r>
              <a:rPr lang="en-US" altLang="en-US">
                <a:solidFill>
                  <a:srgbClr val="0099FF"/>
                </a:solidFill>
                <a:hlinkClick r:id="rId4"/>
              </a:rPr>
              <a:t>http://www.energy.ca.gov/contracts/RFQ-17-702/</a:t>
            </a:r>
            <a:endParaRPr lang="en-US" altLang="en-US">
              <a:solidFill>
                <a:srgbClr val="0099FF"/>
              </a:solidFill>
            </a:endParaRPr>
          </a:p>
          <a:p>
            <a:endParaRPr lang="en-US" altLang="en-US"/>
          </a:p>
          <a:p>
            <a:endParaRPr lang="en-US" altLang="en-US"/>
          </a:p>
          <a:p>
            <a:endParaRPr lang="en-US" altLang="en-US"/>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2EE81BD6-ABE0-4A2A-816D-61A907E32026}" type="slidenum">
              <a:rPr lang="en-US" altLang="en-US" sz="1200"/>
              <a:pPr/>
              <a:t>41</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Any administrative questions?  In-person?  Online?</a:t>
            </a:r>
          </a:p>
          <a:p>
            <a:r>
              <a:rPr lang="en-US" altLang="en-US"/>
              <a:t>Thank Mike</a:t>
            </a:r>
          </a:p>
          <a:p>
            <a:r>
              <a:rPr lang="en-US" altLang="en-US"/>
              <a:t>Begin the Technical presentation</a:t>
            </a:r>
          </a:p>
          <a:p>
            <a:endParaRPr lang="en-US" altLang="en-US"/>
          </a:p>
          <a:p>
            <a:endParaRPr lang="en-US" altLang="en-US"/>
          </a:p>
          <a:p>
            <a:endParaRPr lang="en-US" alt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6885FE80-6C99-46CD-9455-538832E63277}" type="slidenum">
              <a:rPr lang="en-US" altLang="en-US" sz="1200"/>
              <a:pPr/>
              <a:t>7</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 total contract authority has a maximum of up to $6.128 million dollars</a:t>
            </a:r>
          </a:p>
          <a:p>
            <a:r>
              <a:rPr lang="en-US" altLang="en-US"/>
              <a:t>To fund a 3 year contract</a:t>
            </a:r>
          </a:p>
          <a:p>
            <a:r>
              <a:rPr lang="en-US" altLang="en-US"/>
              <a:t>Rates will be determined during the negotiation process.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4A5FDE9-BB59-40D4-A62F-C274897E2C86}" type="slidenum">
              <a:rPr lang="en-US" altLang="en-US" sz="1200"/>
              <a:pPr/>
              <a:t>11</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Highest $145,869.15</a:t>
            </a:r>
          </a:p>
          <a:p>
            <a:r>
              <a:rPr lang="en-US" altLang="en-US"/>
              <a:t>Smallest $581.01</a:t>
            </a:r>
          </a:p>
          <a:p>
            <a:endParaRPr lang="en-US" altLang="en-US"/>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EC8261B4-EBFD-4E87-BCF8-4D45325240FB}" type="slidenum">
              <a:rPr lang="en-US" altLang="en-US" sz="1200"/>
              <a:pPr/>
              <a:t>13</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CC693CA3-7533-4CFD-902E-B0756F7EE889}" type="slidenum">
              <a:rPr lang="en-US" altLang="en-US" sz="1200"/>
              <a:pPr/>
              <a:t>16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These are the areas of technical of expertise that are described in the RFQ.   Many of these technical areas require expertise in highly specialized subtopics.  Specific subtopic </a:t>
            </a:r>
            <a:r>
              <a:rPr lang="en-US" altLang="en-US" b="1"/>
              <a:t>requirements are detailed in the RFQ and related attachments.</a:t>
            </a:r>
          </a:p>
          <a:p>
            <a:endParaRPr lang="en-US" altLang="en-US" b="1"/>
          </a:p>
          <a:p>
            <a:r>
              <a:rPr lang="en-US" altLang="en-US" b="1"/>
              <a:t>Most recent invoices have been mostly in the areas of Air Quality, WS, haz-mat, and visual resources.</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7C47F357-346F-475B-B12B-F6F348A04CEB}" type="slidenum">
              <a:rPr lang="en-US" altLang="en-US" sz="1200"/>
              <a:pPr/>
              <a:t>23</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Detailed information regarding each area of technical expertise is detailed in Attachment 10.  Attachment 10</a:t>
            </a:r>
          </a:p>
          <a:p>
            <a:endParaRPr lang="en-US" altLang="en-US"/>
          </a:p>
          <a:p>
            <a:r>
              <a:rPr lang="fr-FR" altLang="en-US"/>
              <a:t>http://www.energy.ca.gov/contracts/RFQ-17-702/10_Att-10_Technical-Descriptions.docx</a:t>
            </a:r>
          </a:p>
          <a:p>
            <a:endParaRPr lang="fr-FR" altLang="en-US"/>
          </a:p>
          <a:p>
            <a:endParaRPr lang="en-US"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FBDBCA6A-E4EB-4D7D-8556-C9DDE0237210}" type="slidenum">
              <a:rPr lang="en-US" altLang="en-US" sz="1200"/>
              <a:pPr/>
              <a:t>24</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Contract project management vs project management classification</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fld id="{A8A90082-0240-4489-AD8A-E10E76CBFF9D}" type="slidenum">
              <a:rPr lang="en-US" altLang="en-US" sz="1200"/>
              <a:pPr/>
              <a:t>25</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FBD81276-C440-46E1-95F9-C316EC9E7560}" type="slidenum">
              <a:rPr lang="en-US" altLang="en-US"/>
              <a:pPr/>
              <a:t>‹#›</a:t>
            </a:fld>
            <a:endParaRPr lang="en-US" altLang="en-US"/>
          </a:p>
        </p:txBody>
      </p:sp>
    </p:spTree>
    <p:extLst>
      <p:ext uri="{BB962C8B-B14F-4D97-AF65-F5344CB8AC3E}">
        <p14:creationId xmlns:p14="http://schemas.microsoft.com/office/powerpoint/2010/main" val="2048196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0C9299AF-88A9-4062-BF24-0F582EF01F60}" type="slidenum">
              <a:rPr lang="en-US" altLang="en-US"/>
              <a:pPr/>
              <a:t>‹#›</a:t>
            </a:fld>
            <a:endParaRPr lang="en-US" altLang="en-US"/>
          </a:p>
        </p:txBody>
      </p:sp>
    </p:spTree>
    <p:extLst>
      <p:ext uri="{BB962C8B-B14F-4D97-AF65-F5344CB8AC3E}">
        <p14:creationId xmlns:p14="http://schemas.microsoft.com/office/powerpoint/2010/main" val="2345544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914400"/>
            <a:ext cx="1943100" cy="5181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914400"/>
            <a:ext cx="5676900" cy="5181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628607C-D710-4DBB-B775-8A85428C9050}" type="slidenum">
              <a:rPr lang="en-US" altLang="en-US"/>
              <a:pPr/>
              <a:t>‹#›</a:t>
            </a:fld>
            <a:endParaRPr lang="en-US" altLang="en-US"/>
          </a:p>
        </p:txBody>
      </p:sp>
    </p:spTree>
    <p:extLst>
      <p:ext uri="{BB962C8B-B14F-4D97-AF65-F5344CB8AC3E}">
        <p14:creationId xmlns:p14="http://schemas.microsoft.com/office/powerpoint/2010/main" val="3539469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47F28806-4E52-4AFA-AB59-2D8C431B7FFE}" type="slidenum">
              <a:rPr lang="en-US" altLang="en-US"/>
              <a:pPr/>
              <a:t>‹#›</a:t>
            </a:fld>
            <a:endParaRPr lang="en-US" altLang="en-US"/>
          </a:p>
        </p:txBody>
      </p:sp>
    </p:spTree>
    <p:extLst>
      <p:ext uri="{BB962C8B-B14F-4D97-AF65-F5344CB8AC3E}">
        <p14:creationId xmlns:p14="http://schemas.microsoft.com/office/powerpoint/2010/main" val="3031337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E0C70B2B-B18B-4DC7-8D23-256B91B3EB28}" type="slidenum">
              <a:rPr lang="en-US" altLang="en-US"/>
              <a:pPr/>
              <a:t>‹#›</a:t>
            </a:fld>
            <a:endParaRPr lang="en-US" altLang="en-US"/>
          </a:p>
        </p:txBody>
      </p:sp>
    </p:spTree>
    <p:extLst>
      <p:ext uri="{BB962C8B-B14F-4D97-AF65-F5344CB8AC3E}">
        <p14:creationId xmlns:p14="http://schemas.microsoft.com/office/powerpoint/2010/main" val="53213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C26ED1AA-0BA9-4498-9607-05E95B31B6DE}" type="slidenum">
              <a:rPr lang="en-US" altLang="en-US"/>
              <a:pPr/>
              <a:t>‹#›</a:t>
            </a:fld>
            <a:endParaRPr lang="en-US" altLang="en-US"/>
          </a:p>
        </p:txBody>
      </p:sp>
    </p:spTree>
    <p:extLst>
      <p:ext uri="{BB962C8B-B14F-4D97-AF65-F5344CB8AC3E}">
        <p14:creationId xmlns:p14="http://schemas.microsoft.com/office/powerpoint/2010/main" val="4273252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E5668A21-AB22-45A0-A673-422E5C03F51B}" type="slidenum">
              <a:rPr lang="en-US" altLang="en-US"/>
              <a:pPr/>
              <a:t>‹#›</a:t>
            </a:fld>
            <a:endParaRPr lang="en-US" altLang="en-US"/>
          </a:p>
        </p:txBody>
      </p:sp>
    </p:spTree>
    <p:extLst>
      <p:ext uri="{BB962C8B-B14F-4D97-AF65-F5344CB8AC3E}">
        <p14:creationId xmlns:p14="http://schemas.microsoft.com/office/powerpoint/2010/main" val="4220045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D185342D-E312-49AE-87C1-0EF90AF87D61}" type="slidenum">
              <a:rPr lang="en-US" altLang="en-US"/>
              <a:pPr/>
              <a:t>‹#›</a:t>
            </a:fld>
            <a:endParaRPr lang="en-US" altLang="en-US"/>
          </a:p>
        </p:txBody>
      </p:sp>
    </p:spTree>
    <p:extLst>
      <p:ext uri="{BB962C8B-B14F-4D97-AF65-F5344CB8AC3E}">
        <p14:creationId xmlns:p14="http://schemas.microsoft.com/office/powerpoint/2010/main" val="147536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B1C3FBA9-90D6-4D6A-8AC5-D7D5258C62D5}" type="slidenum">
              <a:rPr lang="en-US" altLang="en-US"/>
              <a:pPr/>
              <a:t>‹#›</a:t>
            </a:fld>
            <a:endParaRPr lang="en-US" altLang="en-US"/>
          </a:p>
        </p:txBody>
      </p:sp>
    </p:spTree>
    <p:extLst>
      <p:ext uri="{BB962C8B-B14F-4D97-AF65-F5344CB8AC3E}">
        <p14:creationId xmlns:p14="http://schemas.microsoft.com/office/powerpoint/2010/main" val="14042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7AB92E9E-0867-498D-A299-C1DE30F11A49}" type="slidenum">
              <a:rPr lang="en-US" altLang="en-US"/>
              <a:pPr/>
              <a:t>‹#›</a:t>
            </a:fld>
            <a:endParaRPr lang="en-US" altLang="en-US"/>
          </a:p>
        </p:txBody>
      </p:sp>
    </p:spTree>
    <p:extLst>
      <p:ext uri="{BB962C8B-B14F-4D97-AF65-F5344CB8AC3E}">
        <p14:creationId xmlns:p14="http://schemas.microsoft.com/office/powerpoint/2010/main" val="212758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8D05C855-4B4C-4E10-8A90-64A564210C01}" type="slidenum">
              <a:rPr lang="en-US" altLang="en-US"/>
              <a:pPr/>
              <a:t>‹#›</a:t>
            </a:fld>
            <a:endParaRPr lang="en-US" altLang="en-US"/>
          </a:p>
        </p:txBody>
      </p:sp>
    </p:spTree>
    <p:extLst>
      <p:ext uri="{BB962C8B-B14F-4D97-AF65-F5344CB8AC3E}">
        <p14:creationId xmlns:p14="http://schemas.microsoft.com/office/powerpoint/2010/main" val="4155891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914400"/>
            <a:ext cx="7772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dirty="0">
                <a:latin typeface="Times" pitchFamily="1"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a:latin typeface="Times" pitchFamily="1"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0484678C-62EB-448F-A20E-238293A5302A}" type="slidenum">
              <a:rPr lang="en-US" altLang="en-US"/>
              <a:pPr/>
              <a:t>‹#›</a:t>
            </a:fld>
            <a:endParaRPr lang="en-US" altLang="en-US"/>
          </a:p>
        </p:txBody>
      </p:sp>
      <p:sp>
        <p:nvSpPr>
          <p:cNvPr id="1031" name="Rectangle 7"/>
          <p:cNvSpPr>
            <a:spLocks noChangeArrowheads="1"/>
          </p:cNvSpPr>
          <p:nvPr/>
        </p:nvSpPr>
        <p:spPr bwMode="auto">
          <a:xfrm>
            <a:off x="457200" y="304800"/>
            <a:ext cx="8305800" cy="5943600"/>
          </a:xfrm>
          <a:prstGeom prst="rect">
            <a:avLst/>
          </a:prstGeom>
          <a:noFill/>
          <a:ln w="76200">
            <a:solidFill>
              <a:srgbClr val="0000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endParaRPr lang="en-US" altLang="en-US" dirty="0"/>
          </a:p>
        </p:txBody>
      </p:sp>
      <p:sp>
        <p:nvSpPr>
          <p:cNvPr id="1032" name="Rectangle 8"/>
          <p:cNvSpPr>
            <a:spLocks noChangeArrowheads="1"/>
          </p:cNvSpPr>
          <p:nvPr/>
        </p:nvSpPr>
        <p:spPr bwMode="auto">
          <a:xfrm>
            <a:off x="457200" y="304800"/>
            <a:ext cx="8305800" cy="533400"/>
          </a:xfrm>
          <a:prstGeom prst="rect">
            <a:avLst/>
          </a:prstGeom>
          <a:solidFill>
            <a:srgbClr val="00006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lgn="ctr">
              <a:defRPr/>
            </a:pPr>
            <a:endParaRPr lang="en-US" altLang="en-US" dirty="0"/>
          </a:p>
        </p:txBody>
      </p:sp>
      <p:pic>
        <p:nvPicPr>
          <p:cNvPr id="1033" name="Picture 9" descr="cecseal.tif                                                    00007702Bob's G4                       ABA7815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600200" y="3327400"/>
            <a:ext cx="838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10"/>
          <p:cNvSpPr txBox="1">
            <a:spLocks noChangeArrowheads="1"/>
          </p:cNvSpPr>
          <p:nvPr/>
        </p:nvSpPr>
        <p:spPr bwMode="auto">
          <a:xfrm>
            <a:off x="457200" y="381000"/>
            <a:ext cx="8229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lgn="ctr">
              <a:spcBef>
                <a:spcPct val="50000"/>
              </a:spcBef>
              <a:defRPr/>
            </a:pPr>
            <a:r>
              <a:rPr lang="en-US" altLang="en-US" sz="1800" b="1" dirty="0">
                <a:solidFill>
                  <a:schemeClr val="bg1"/>
                </a:solidFill>
                <a:latin typeface="Arial" charset="0"/>
              </a:rPr>
              <a:t>California Energy Commission</a:t>
            </a:r>
            <a:endParaRPr lang="en-US" altLang="en-US" dirty="0"/>
          </a:p>
        </p:txBody>
      </p:sp>
      <p:sp>
        <p:nvSpPr>
          <p:cNvPr id="1035" name="Rectangle 11"/>
          <p:cNvSpPr>
            <a:spLocks noChangeArrowheads="1"/>
          </p:cNvSpPr>
          <p:nvPr/>
        </p:nvSpPr>
        <p:spPr bwMode="auto">
          <a:xfrm>
            <a:off x="1219200" y="228600"/>
            <a:ext cx="76200" cy="6096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pitchFamily="1" charset="0"/>
              </a:defRPr>
            </a:lvl1pPr>
            <a:lvl2pPr marL="742950" indent="-285750">
              <a:defRPr sz="2400">
                <a:solidFill>
                  <a:schemeClr val="tx1"/>
                </a:solidFill>
                <a:latin typeface="Times" pitchFamily="1" charset="0"/>
              </a:defRPr>
            </a:lvl2pPr>
            <a:lvl3pPr marL="1143000" indent="-228600">
              <a:defRPr sz="2400">
                <a:solidFill>
                  <a:schemeClr val="tx1"/>
                </a:solidFill>
                <a:latin typeface="Times" pitchFamily="1" charset="0"/>
              </a:defRPr>
            </a:lvl3pPr>
            <a:lvl4pPr marL="1600200" indent="-228600">
              <a:defRPr sz="2400">
                <a:solidFill>
                  <a:schemeClr val="tx1"/>
                </a:solidFill>
                <a:latin typeface="Times" pitchFamily="1" charset="0"/>
              </a:defRPr>
            </a:lvl4pPr>
            <a:lvl5pPr marL="2057400" indent="-228600">
              <a:defRPr sz="2400">
                <a:solidFill>
                  <a:schemeClr val="tx1"/>
                </a:solidFill>
                <a:latin typeface="Times" pitchFamily="1" charset="0"/>
              </a:defRPr>
            </a:lvl5pPr>
            <a:lvl6pPr marL="2514600" indent="-228600" eaLnBrk="0" fontAlgn="base" hangingPunct="0">
              <a:spcBef>
                <a:spcPct val="0"/>
              </a:spcBef>
              <a:spcAft>
                <a:spcPct val="0"/>
              </a:spcAft>
              <a:defRPr sz="2400">
                <a:solidFill>
                  <a:schemeClr val="tx1"/>
                </a:solidFill>
                <a:latin typeface="Times" pitchFamily="1" charset="0"/>
              </a:defRPr>
            </a:lvl6pPr>
            <a:lvl7pPr marL="2971800" indent="-228600" eaLnBrk="0" fontAlgn="base" hangingPunct="0">
              <a:spcBef>
                <a:spcPct val="0"/>
              </a:spcBef>
              <a:spcAft>
                <a:spcPct val="0"/>
              </a:spcAft>
              <a:defRPr sz="2400">
                <a:solidFill>
                  <a:schemeClr val="tx1"/>
                </a:solidFill>
                <a:latin typeface="Times" pitchFamily="1" charset="0"/>
              </a:defRPr>
            </a:lvl7pPr>
            <a:lvl8pPr marL="3429000" indent="-228600" eaLnBrk="0" fontAlgn="base" hangingPunct="0">
              <a:spcBef>
                <a:spcPct val="0"/>
              </a:spcBef>
              <a:spcAft>
                <a:spcPct val="0"/>
              </a:spcAft>
              <a:defRPr sz="2400">
                <a:solidFill>
                  <a:schemeClr val="tx1"/>
                </a:solidFill>
                <a:latin typeface="Times" pitchFamily="1" charset="0"/>
              </a:defRPr>
            </a:lvl8pPr>
            <a:lvl9pPr marL="3886200" indent="-228600" eaLnBrk="0" fontAlgn="base" hangingPunct="0">
              <a:spcBef>
                <a:spcPct val="0"/>
              </a:spcBef>
              <a:spcAft>
                <a:spcPct val="0"/>
              </a:spcAft>
              <a:defRPr sz="2400">
                <a:solidFill>
                  <a:schemeClr val="tx1"/>
                </a:solidFill>
                <a:latin typeface="Times" pitchFamily="1" charset="0"/>
              </a:defRPr>
            </a:lvl9pPr>
          </a:lstStyle>
          <a:p>
            <a:pPr>
              <a:defRPr/>
            </a:pPr>
            <a:endParaRPr lang="en-US" altLang="en-US" dirty="0"/>
          </a:p>
        </p:txBody>
      </p:sp>
      <p:pic>
        <p:nvPicPr>
          <p:cNvPr id="1036"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4800" y="161925"/>
            <a:ext cx="914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3600" b="1">
          <a:solidFill>
            <a:srgbClr val="000066"/>
          </a:solidFill>
          <a:latin typeface="+mj-lt"/>
          <a:ea typeface="+mj-ea"/>
          <a:cs typeface="+mj-cs"/>
        </a:defRPr>
      </a:lvl1pPr>
      <a:lvl2pPr algn="ctr" rtl="0" eaLnBrk="0" fontAlgn="base" hangingPunct="0">
        <a:spcBef>
          <a:spcPct val="0"/>
        </a:spcBef>
        <a:spcAft>
          <a:spcPct val="0"/>
        </a:spcAft>
        <a:defRPr sz="3600" b="1">
          <a:solidFill>
            <a:srgbClr val="000066"/>
          </a:solidFill>
          <a:latin typeface="Arial" charset="0"/>
        </a:defRPr>
      </a:lvl2pPr>
      <a:lvl3pPr algn="ctr" rtl="0" eaLnBrk="0" fontAlgn="base" hangingPunct="0">
        <a:spcBef>
          <a:spcPct val="0"/>
        </a:spcBef>
        <a:spcAft>
          <a:spcPct val="0"/>
        </a:spcAft>
        <a:defRPr sz="3600" b="1">
          <a:solidFill>
            <a:srgbClr val="000066"/>
          </a:solidFill>
          <a:latin typeface="Arial" charset="0"/>
        </a:defRPr>
      </a:lvl3pPr>
      <a:lvl4pPr algn="ctr" rtl="0" eaLnBrk="0" fontAlgn="base" hangingPunct="0">
        <a:spcBef>
          <a:spcPct val="0"/>
        </a:spcBef>
        <a:spcAft>
          <a:spcPct val="0"/>
        </a:spcAft>
        <a:defRPr sz="3600" b="1">
          <a:solidFill>
            <a:srgbClr val="000066"/>
          </a:solidFill>
          <a:latin typeface="Arial" charset="0"/>
        </a:defRPr>
      </a:lvl4pPr>
      <a:lvl5pPr algn="ctr" rtl="0" eaLnBrk="0" fontAlgn="base" hangingPunct="0">
        <a:spcBef>
          <a:spcPct val="0"/>
        </a:spcBef>
        <a:spcAft>
          <a:spcPct val="0"/>
        </a:spcAft>
        <a:defRPr sz="3600" b="1">
          <a:solidFill>
            <a:srgbClr val="000066"/>
          </a:solidFill>
          <a:latin typeface="Arial" charset="0"/>
        </a:defRPr>
      </a:lvl5pPr>
      <a:lvl6pPr marL="457200" algn="ctr" rtl="0" eaLnBrk="0" fontAlgn="base" hangingPunct="0">
        <a:spcBef>
          <a:spcPct val="0"/>
        </a:spcBef>
        <a:spcAft>
          <a:spcPct val="0"/>
        </a:spcAft>
        <a:defRPr sz="3600" b="1">
          <a:solidFill>
            <a:srgbClr val="000066"/>
          </a:solidFill>
          <a:latin typeface="Arial" charset="0"/>
        </a:defRPr>
      </a:lvl6pPr>
      <a:lvl7pPr marL="914400" algn="ctr" rtl="0" eaLnBrk="0" fontAlgn="base" hangingPunct="0">
        <a:spcBef>
          <a:spcPct val="0"/>
        </a:spcBef>
        <a:spcAft>
          <a:spcPct val="0"/>
        </a:spcAft>
        <a:defRPr sz="3600" b="1">
          <a:solidFill>
            <a:srgbClr val="000066"/>
          </a:solidFill>
          <a:latin typeface="Arial" charset="0"/>
        </a:defRPr>
      </a:lvl7pPr>
      <a:lvl8pPr marL="1371600" algn="ctr" rtl="0" eaLnBrk="0" fontAlgn="base" hangingPunct="0">
        <a:spcBef>
          <a:spcPct val="0"/>
        </a:spcBef>
        <a:spcAft>
          <a:spcPct val="0"/>
        </a:spcAft>
        <a:defRPr sz="3600" b="1">
          <a:solidFill>
            <a:srgbClr val="000066"/>
          </a:solidFill>
          <a:latin typeface="Arial" charset="0"/>
        </a:defRPr>
      </a:lvl8pPr>
      <a:lvl9pPr marL="1828800" algn="ctr" rtl="0" eaLnBrk="0" fontAlgn="base" hangingPunct="0">
        <a:spcBef>
          <a:spcPct val="0"/>
        </a:spcBef>
        <a:spcAft>
          <a:spcPct val="0"/>
        </a:spcAft>
        <a:defRPr sz="3600" b="1">
          <a:solidFill>
            <a:srgbClr val="000066"/>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energy.ca.gov/contracts/RFQ-17-702/11_Att-11_Team-Member_Coverage-Sheet.xls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energy.ca.gov/contracts/RFQ-17-702/12_Att-12_Firm-Info-Sheet.docx"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www.energy.ca.gov/contracts/RFQ-17-702/13_Att-13_Team-Member-Availability-Info.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energy.ca.gov/contract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energy.ca.gov/contracts/RFQ-17-702/"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914400"/>
            <a:ext cx="7772400" cy="1371600"/>
          </a:xfrm>
        </p:spPr>
        <p:txBody>
          <a:bodyPr/>
          <a:lstStyle/>
          <a:p>
            <a:r>
              <a:rPr lang="en-US" altLang="en-US">
                <a:solidFill>
                  <a:schemeClr val="tx1"/>
                </a:solidFill>
              </a:rPr>
              <a:t>RFQ-17-702</a:t>
            </a:r>
          </a:p>
        </p:txBody>
      </p:sp>
      <p:sp>
        <p:nvSpPr>
          <p:cNvPr id="2051" name="Rectangle 3"/>
          <p:cNvSpPr>
            <a:spLocks noGrp="1" noChangeArrowheads="1"/>
          </p:cNvSpPr>
          <p:nvPr>
            <p:ph type="body" idx="1"/>
          </p:nvPr>
        </p:nvSpPr>
        <p:spPr>
          <a:xfrm>
            <a:off x="685800" y="2743200"/>
            <a:ext cx="7772400" cy="3352800"/>
          </a:xfrm>
        </p:spPr>
        <p:txBody>
          <a:bodyPr/>
          <a:lstStyle/>
          <a:p>
            <a:pPr algn="ctr">
              <a:buFontTx/>
              <a:buNone/>
            </a:pPr>
            <a:r>
              <a:rPr lang="en-US" altLang="en-US" sz="2400" b="1"/>
              <a:t>SITING, TRANSMISSION, AND </a:t>
            </a:r>
          </a:p>
          <a:p>
            <a:pPr algn="ctr">
              <a:buFontTx/>
              <a:buNone/>
            </a:pPr>
            <a:r>
              <a:rPr lang="en-US" altLang="en-US" sz="2400" b="1"/>
              <a:t>ENVIRONMENTAL PROTECTION</a:t>
            </a:r>
          </a:p>
          <a:p>
            <a:pPr algn="ctr">
              <a:buFontTx/>
              <a:buNone/>
            </a:pPr>
            <a:r>
              <a:rPr lang="en-US" altLang="en-US" sz="2400" b="1"/>
              <a:t>PEAK WORKLOAD</a:t>
            </a:r>
          </a:p>
          <a:p>
            <a:pPr algn="ctr">
              <a:buFontTx/>
              <a:buNone/>
            </a:pPr>
            <a:endParaRPr lang="en-US" altLang="en-US" sz="1600"/>
          </a:p>
          <a:p>
            <a:pPr algn="ctr">
              <a:buFontTx/>
              <a:buNone/>
            </a:pPr>
            <a:r>
              <a:rPr lang="en-US" altLang="en-US" sz="1600"/>
              <a:t>November 28, 2017</a:t>
            </a:r>
          </a:p>
          <a:p>
            <a:pPr algn="ctr">
              <a:buFontTx/>
              <a:buNone/>
            </a:pPr>
            <a:r>
              <a:rPr lang="en-US" altLang="en-US" sz="2000">
                <a:solidFill>
                  <a:srgbClr val="FF0000"/>
                </a:solidFill>
              </a:rPr>
              <a:t>Angelique Juarez</a:t>
            </a:r>
          </a:p>
          <a:p>
            <a:pPr algn="ctr">
              <a:buFontTx/>
              <a:buNone/>
            </a:pPr>
            <a:r>
              <a:rPr lang="en-US" altLang="en-US" sz="2000">
                <a:solidFill>
                  <a:srgbClr val="FF0000"/>
                </a:solidFill>
              </a:rPr>
              <a:t>Special Projects</a:t>
            </a:r>
          </a:p>
          <a:p>
            <a:pPr algn="ctr">
              <a:buFontTx/>
              <a:buNone/>
            </a:pPr>
            <a:r>
              <a:rPr lang="en-US" altLang="en-US" sz="2000">
                <a:solidFill>
                  <a:srgbClr val="FF0000"/>
                </a:solidFill>
              </a:rPr>
              <a:t>Siting, Transmission, and Environmental Protection Division</a:t>
            </a:r>
          </a:p>
        </p:txBody>
      </p:sp>
      <p:sp>
        <p:nvSpPr>
          <p:cNvPr id="205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5A6178A6-6066-44A5-AADB-428D026C91A4}" type="slidenum">
              <a:rPr lang="en-US" altLang="en-US" sz="1400">
                <a:latin typeface="Times" panose="02020603050405020304" pitchFamily="18" charset="0"/>
              </a:rPr>
              <a:pPr>
                <a:spcBef>
                  <a:spcPct val="0"/>
                </a:spcBef>
                <a:buFontTx/>
                <a:buNone/>
              </a:pPr>
              <a:t>1</a:t>
            </a:fld>
            <a:endParaRPr lang="en-US" altLang="en-US" sz="1400">
              <a:latin typeface="Times"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Purpose of the RFQ </a:t>
            </a:r>
            <a:r>
              <a:rPr lang="en-US" altLang="en-US" sz="2400"/>
              <a:t>(cont.)</a:t>
            </a:r>
            <a:endParaRPr lang="en-US" altLang="en-US"/>
          </a:p>
        </p:txBody>
      </p:sp>
      <p:sp>
        <p:nvSpPr>
          <p:cNvPr id="11267" name="Content Placeholder 2"/>
          <p:cNvSpPr>
            <a:spLocks noGrp="1"/>
          </p:cNvSpPr>
          <p:nvPr>
            <p:ph idx="1"/>
          </p:nvPr>
        </p:nvSpPr>
        <p:spPr/>
        <p:txBody>
          <a:bodyPr/>
          <a:lstStyle/>
          <a:p>
            <a:r>
              <a:rPr lang="en-US" altLang="en-US"/>
              <a:t>The Contractor and the team can be from the same pre-existing organization, such as a full service consultant Firm, or they can be from separate organizations (or self-employed) and form a partnership that can successfully work together for purposes of this RFQ. </a:t>
            </a:r>
          </a:p>
          <a:p>
            <a:endParaRPr lang="en-US" altLang="en-US"/>
          </a:p>
        </p:txBody>
      </p:sp>
      <p:sp>
        <p:nvSpPr>
          <p:cNvPr id="1126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07A36978-E386-4156-BD66-39E225BB2309}" type="slidenum">
              <a:rPr lang="en-US" altLang="en-US" sz="1400">
                <a:latin typeface="Times" panose="02020603050405020304" pitchFamily="18" charset="0"/>
              </a:rPr>
              <a:pPr>
                <a:spcBef>
                  <a:spcPct val="0"/>
                </a:spcBef>
                <a:buFontTx/>
                <a:buNone/>
              </a:pPr>
              <a:t>10</a:t>
            </a:fld>
            <a:endParaRPr lang="en-US" altLang="en-US" sz="1400">
              <a:latin typeface="Times"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Available Funding</a:t>
            </a:r>
          </a:p>
        </p:txBody>
      </p:sp>
      <p:sp>
        <p:nvSpPr>
          <p:cNvPr id="12291" name="Content Placeholder 2"/>
          <p:cNvSpPr>
            <a:spLocks noGrp="1"/>
          </p:cNvSpPr>
          <p:nvPr>
            <p:ph idx="1"/>
          </p:nvPr>
        </p:nvSpPr>
        <p:spPr/>
        <p:txBody>
          <a:bodyPr/>
          <a:lstStyle/>
          <a:p>
            <a:r>
              <a:rPr lang="en-US" altLang="en-US" sz="2400"/>
              <a:t>There is a maximum of up to $6,128,000.00 available to fund the three-year contract resulting from this RFQ.  This is an hourly rate plus cost reimbursement contract with a ceiling on the total contract amount.</a:t>
            </a:r>
          </a:p>
        </p:txBody>
      </p:sp>
      <p:sp>
        <p:nvSpPr>
          <p:cNvPr id="1229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9B9A3786-AE0F-4216-8718-D68D4555EBC8}" type="slidenum">
              <a:rPr lang="en-US" altLang="en-US" sz="1400">
                <a:latin typeface="Times" panose="02020603050405020304" pitchFamily="18" charset="0"/>
              </a:rPr>
              <a:pPr>
                <a:spcBef>
                  <a:spcPct val="0"/>
                </a:spcBef>
                <a:buFontTx/>
                <a:buNone/>
              </a:pPr>
              <a:t>11</a:t>
            </a:fld>
            <a:endParaRPr lang="en-US" altLang="en-US" sz="1400">
              <a:latin typeface="Times"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a:t>Available Funding </a:t>
            </a:r>
            <a:r>
              <a:rPr lang="en-US" altLang="en-US" sz="2400"/>
              <a:t>(Cont.)</a:t>
            </a:r>
          </a:p>
        </p:txBody>
      </p:sp>
      <p:sp>
        <p:nvSpPr>
          <p:cNvPr id="13315" name="Content Placeholder 2"/>
          <p:cNvSpPr>
            <a:spLocks noGrp="1"/>
          </p:cNvSpPr>
          <p:nvPr>
            <p:ph idx="1"/>
          </p:nvPr>
        </p:nvSpPr>
        <p:spPr>
          <a:xfrm>
            <a:off x="685800" y="1676400"/>
            <a:ext cx="7696200" cy="4419600"/>
          </a:xfrm>
        </p:spPr>
        <p:txBody>
          <a:bodyPr/>
          <a:lstStyle/>
          <a:p>
            <a:r>
              <a:rPr lang="en-US" altLang="en-US" sz="2400"/>
              <a:t>Of this amount $1,376,000.00  (2017-18 fiscal year) is immediately available. The remaining balance of $2,376,000.00 from fiscal year (FY) 2018-2019 and $2,376,000.00 from fiscal year 2019-2020 may be available contingent upon approval of the Energy Commission’s 2018-2019 and 2019-2020 Budgets. Funding shall be subject to the appropriation and availability for that purpose in the 2018-2019 and 2019-2020 Governor’s Budgets.  In the event funds are not available, the Energy Commission shall have no further liability with regard to the agreement.</a:t>
            </a:r>
          </a:p>
          <a:p>
            <a:endParaRPr lang="en-US" altLang="en-US"/>
          </a:p>
        </p:txBody>
      </p:sp>
      <p:sp>
        <p:nvSpPr>
          <p:cNvPr id="13316"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EF43F4EF-BEDE-4A11-8002-81A9EA6DD3B0}" type="slidenum">
              <a:rPr lang="en-US" altLang="en-US" sz="1400">
                <a:latin typeface="Times" panose="02020603050405020304" pitchFamily="18" charset="0"/>
              </a:rPr>
              <a:pPr>
                <a:spcBef>
                  <a:spcPct val="0"/>
                </a:spcBef>
                <a:buFontTx/>
                <a:buNone/>
              </a:pPr>
              <a:t>12</a:t>
            </a:fld>
            <a:endParaRPr lang="en-US" altLang="en-US" sz="1400">
              <a:latin typeface="Times"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a:t>Available Funding </a:t>
            </a:r>
            <a:r>
              <a:rPr lang="en-US" altLang="en-US" sz="2400"/>
              <a:t>(Cont.)</a:t>
            </a:r>
          </a:p>
        </p:txBody>
      </p:sp>
      <p:sp>
        <p:nvSpPr>
          <p:cNvPr id="14339" name="Content Placeholder 2"/>
          <p:cNvSpPr>
            <a:spLocks noGrp="1"/>
          </p:cNvSpPr>
          <p:nvPr>
            <p:ph idx="1"/>
          </p:nvPr>
        </p:nvSpPr>
        <p:spPr/>
        <p:txBody>
          <a:bodyPr/>
          <a:lstStyle/>
          <a:p>
            <a:r>
              <a:rPr lang="en-US" altLang="en-US" sz="2400"/>
              <a:t>The Energy Commission reserves the right to reduce the contract amount to an amount deemed appropriate in the event the budgeted funds do not provide full funding of Energy Commission contracts.  In this event, the Contractor and the Energy Commission Contract Agreement Manager (CAM) shall meet and reach agreement on a reduced scope of work commensurate with the level of available funding.</a:t>
            </a:r>
          </a:p>
        </p:txBody>
      </p:sp>
      <p:sp>
        <p:nvSpPr>
          <p:cNvPr id="1434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CAF39A9-5901-4996-B5AF-303E224B720F}" type="slidenum">
              <a:rPr lang="en-US" altLang="en-US" sz="1400">
                <a:latin typeface="Times" panose="02020603050405020304" pitchFamily="18" charset="0"/>
              </a:rPr>
              <a:pPr>
                <a:spcBef>
                  <a:spcPct val="0"/>
                </a:spcBef>
                <a:buFontTx/>
                <a:buNone/>
              </a:pPr>
              <a:t>13</a:t>
            </a:fld>
            <a:endParaRPr lang="en-US" altLang="en-US" sz="1400">
              <a:latin typeface="Times"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a:t>Contract Activities</a:t>
            </a:r>
          </a:p>
        </p:txBody>
      </p:sp>
      <p:sp>
        <p:nvSpPr>
          <p:cNvPr id="15363" name="Content Placeholder 2"/>
          <p:cNvSpPr>
            <a:spLocks noGrp="1"/>
          </p:cNvSpPr>
          <p:nvPr>
            <p:ph idx="1"/>
          </p:nvPr>
        </p:nvSpPr>
        <p:spPr/>
        <p:txBody>
          <a:bodyPr/>
          <a:lstStyle/>
          <a:p>
            <a:pPr marL="0" indent="0">
              <a:buFontTx/>
              <a:buNone/>
            </a:pPr>
            <a:r>
              <a:rPr lang="en-US" altLang="en-US"/>
              <a:t>These activities are the general types of work the Contractor will perform in order to accomplish the Tasks listed in this Agreement</a:t>
            </a:r>
          </a:p>
          <a:p>
            <a:pPr marL="0" indent="0">
              <a:buFontTx/>
              <a:buNone/>
            </a:pPr>
            <a:r>
              <a:rPr lang="en-US" altLang="en-US"/>
              <a:t>• Perform California Environmental Quality Act (CEQA) and National Environmental Policy Act (NEPA) analysis.</a:t>
            </a:r>
          </a:p>
          <a:p>
            <a:pPr marL="0" indent="0">
              <a:buFontTx/>
              <a:buNone/>
            </a:pPr>
            <a:r>
              <a:rPr lang="en-US" altLang="en-US"/>
              <a:t>• Perform environmental and engineering analysis. </a:t>
            </a:r>
          </a:p>
          <a:p>
            <a:pPr marL="0" indent="0">
              <a:buFontTx/>
              <a:buNone/>
            </a:pPr>
            <a:endParaRPr lang="en-US" altLang="en-US"/>
          </a:p>
        </p:txBody>
      </p:sp>
      <p:sp>
        <p:nvSpPr>
          <p:cNvPr id="15364"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9BB850E0-E3E0-4649-9E01-8363CBA0D527}" type="slidenum">
              <a:rPr lang="en-US" altLang="en-US" sz="1400">
                <a:latin typeface="Times" panose="02020603050405020304" pitchFamily="18" charset="0"/>
              </a:rPr>
              <a:pPr>
                <a:spcBef>
                  <a:spcPct val="0"/>
                </a:spcBef>
                <a:buFontTx/>
                <a:buNone/>
              </a:pPr>
              <a:t>14</a:t>
            </a:fld>
            <a:endParaRPr lang="en-US" altLang="en-US" sz="1400">
              <a:latin typeface="Times"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a:t>Contract Activities </a:t>
            </a:r>
            <a:r>
              <a:rPr lang="en-US" altLang="en-US" sz="2400"/>
              <a:t>(cont.)</a:t>
            </a:r>
          </a:p>
        </p:txBody>
      </p:sp>
      <p:sp>
        <p:nvSpPr>
          <p:cNvPr id="16387" name="Content Placeholder 2"/>
          <p:cNvSpPr>
            <a:spLocks noGrp="1"/>
          </p:cNvSpPr>
          <p:nvPr>
            <p:ph idx="1"/>
          </p:nvPr>
        </p:nvSpPr>
        <p:spPr>
          <a:xfrm>
            <a:off x="685800" y="1676400"/>
            <a:ext cx="7772400" cy="4114800"/>
          </a:xfrm>
        </p:spPr>
        <p:txBody>
          <a:bodyPr/>
          <a:lstStyle/>
          <a:p>
            <a:pPr>
              <a:buFont typeface="Arial" panose="020B0604020202020204" pitchFamily="34" charset="0"/>
              <a:buChar char="•"/>
              <a:defRPr/>
            </a:pPr>
            <a:r>
              <a:rPr lang="en-US" altLang="en-US" sz="2400" dirty="0"/>
              <a:t>Develop mitigation for significant effects on the environment and recommendations regarding environmental and engineering issues.</a:t>
            </a:r>
          </a:p>
          <a:p>
            <a:pPr>
              <a:buFont typeface="Arial" panose="020B0604020202020204" pitchFamily="34" charset="0"/>
              <a:buChar char="•"/>
              <a:defRPr/>
            </a:pPr>
            <a:r>
              <a:rPr lang="en-US" altLang="en-US" sz="2400" dirty="0"/>
              <a:t>Prepare written testimony and present oral testimony.</a:t>
            </a:r>
          </a:p>
          <a:p>
            <a:pPr>
              <a:buFont typeface="Arial" panose="020B0604020202020204" pitchFamily="34" charset="0"/>
              <a:buChar char="•"/>
              <a:defRPr/>
            </a:pPr>
            <a:r>
              <a:rPr lang="en-US" altLang="en-US" sz="2400" dirty="0"/>
              <a:t>Write, edit and/or publish technical reports. </a:t>
            </a:r>
          </a:p>
          <a:p>
            <a:pPr>
              <a:defRPr/>
            </a:pPr>
            <a:r>
              <a:rPr lang="en-US" altLang="en-US" sz="2400" dirty="0"/>
              <a:t>Review and comment on technical reports.</a:t>
            </a:r>
          </a:p>
          <a:p>
            <a:pPr>
              <a:defRPr/>
            </a:pPr>
            <a:r>
              <a:rPr lang="en-US" altLang="en-US" sz="2400" dirty="0"/>
              <a:t>Identify, review and evaluate data. Develop information requests for data from sources outside of the Energy Commission, such as project applicants, agencies, or other sources with information relevant to permitting electricity infrastructure.</a:t>
            </a:r>
          </a:p>
          <a:p>
            <a:pPr marL="0" indent="0">
              <a:buFontTx/>
              <a:buNone/>
              <a:defRPr/>
            </a:pPr>
            <a:endParaRPr lang="en-US" altLang="en-US" sz="2400" dirty="0"/>
          </a:p>
          <a:p>
            <a:pPr marL="0" indent="0">
              <a:buFontTx/>
              <a:buNone/>
              <a:defRPr/>
            </a:pPr>
            <a:endParaRPr lang="en-US" altLang="en-US" sz="2400" dirty="0"/>
          </a:p>
          <a:p>
            <a:pPr marL="0" indent="0">
              <a:buFontTx/>
              <a:buNone/>
              <a:defRPr/>
            </a:pPr>
            <a:r>
              <a:rPr lang="en-US" altLang="en-US" sz="2400" dirty="0"/>
              <a:t>	</a:t>
            </a:r>
          </a:p>
        </p:txBody>
      </p:sp>
      <p:sp>
        <p:nvSpPr>
          <p:cNvPr id="1638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D4CF952F-65FD-462C-8D4A-23B65B883A84}" type="slidenum">
              <a:rPr lang="en-US" altLang="en-US" sz="1400">
                <a:latin typeface="Times" panose="02020603050405020304" pitchFamily="18" charset="0"/>
              </a:rPr>
              <a:pPr>
                <a:spcBef>
                  <a:spcPct val="0"/>
                </a:spcBef>
                <a:buFontTx/>
                <a:buNone/>
              </a:pPr>
              <a:t>15</a:t>
            </a:fld>
            <a:endParaRPr lang="en-US" altLang="en-US" sz="1400">
              <a:latin typeface="Times"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Contract Activities </a:t>
            </a:r>
            <a:r>
              <a:rPr lang="en-US" altLang="en-US" sz="2400"/>
              <a:t>(cont.)</a:t>
            </a:r>
          </a:p>
        </p:txBody>
      </p:sp>
      <p:sp>
        <p:nvSpPr>
          <p:cNvPr id="3" name="Content Placeholder 2"/>
          <p:cNvSpPr>
            <a:spLocks noGrp="1"/>
          </p:cNvSpPr>
          <p:nvPr>
            <p:ph idx="1"/>
          </p:nvPr>
        </p:nvSpPr>
        <p:spPr>
          <a:xfrm>
            <a:off x="609600" y="1828800"/>
            <a:ext cx="7772400" cy="4114800"/>
          </a:xfrm>
        </p:spPr>
        <p:txBody>
          <a:bodyPr/>
          <a:lstStyle/>
          <a:p>
            <a:pPr>
              <a:defRPr/>
            </a:pPr>
            <a:r>
              <a:rPr lang="en-US" sz="2400" dirty="0"/>
              <a:t>Conduct literature searches and review existing studies.</a:t>
            </a:r>
          </a:p>
          <a:p>
            <a:pPr>
              <a:defRPr/>
            </a:pPr>
            <a:r>
              <a:rPr lang="en-US" sz="2400" dirty="0"/>
              <a:t>Attend, participate in, facilitate, organize and/or present at meetings, workshops and hearings.</a:t>
            </a:r>
          </a:p>
          <a:p>
            <a:pPr>
              <a:defRPr/>
            </a:pPr>
            <a:r>
              <a:rPr lang="en-US" sz="2400" dirty="0"/>
              <a:t>Conduct surveys and field assessments to collect and analyze information on energy and environmental resources, land use patterns, existing energy facilities, engineering suitability of specific sites for electricity generation and transmission facilities, and related environmental and engineering matters.</a:t>
            </a:r>
          </a:p>
          <a:p>
            <a:pPr marL="0" indent="0">
              <a:buFontTx/>
              <a:buNone/>
              <a:defRPr/>
            </a:pPr>
            <a:endParaRPr lang="en-US" sz="2400" dirty="0"/>
          </a:p>
        </p:txBody>
      </p:sp>
      <p:sp>
        <p:nvSpPr>
          <p:cNvPr id="1741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FFC7A729-7644-4C10-B7B3-0D7794E376A4}" type="slidenum">
              <a:rPr lang="en-US" altLang="en-US" sz="1400">
                <a:latin typeface="Times" panose="02020603050405020304" pitchFamily="18" charset="0"/>
              </a:rPr>
              <a:pPr>
                <a:spcBef>
                  <a:spcPct val="0"/>
                </a:spcBef>
                <a:buFontTx/>
                <a:buNone/>
              </a:pPr>
              <a:t>16</a:t>
            </a:fld>
            <a:endParaRPr lang="en-US" altLang="en-US" sz="1400">
              <a:latin typeface="Times"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a:t>Contract Activities </a:t>
            </a:r>
            <a:r>
              <a:rPr lang="en-US" altLang="en-US" sz="2400"/>
              <a:t>(cont.)</a:t>
            </a:r>
          </a:p>
        </p:txBody>
      </p:sp>
      <p:sp>
        <p:nvSpPr>
          <p:cNvPr id="18435" name="Content Placeholder 2"/>
          <p:cNvSpPr>
            <a:spLocks noGrp="1"/>
          </p:cNvSpPr>
          <p:nvPr>
            <p:ph idx="1"/>
          </p:nvPr>
        </p:nvSpPr>
        <p:spPr/>
        <p:txBody>
          <a:bodyPr/>
          <a:lstStyle/>
          <a:p>
            <a:r>
              <a:rPr lang="en-US" altLang="en-US" sz="2400"/>
              <a:t>Conduct environmental, engineering, and economic feasibility studies </a:t>
            </a:r>
          </a:p>
          <a:p>
            <a:r>
              <a:rPr lang="en-US" altLang="en-US" sz="2400"/>
              <a:t>Prepare maps and conduct/complete Geographic Information Systems (GIS) analysis</a:t>
            </a:r>
          </a:p>
          <a:p>
            <a:r>
              <a:rPr lang="en-US" altLang="en-US" sz="2400"/>
              <a:t>Monitor and analyze project compliance with conditions of certification (may require site visit verification).</a:t>
            </a:r>
          </a:p>
          <a:p>
            <a:r>
              <a:rPr lang="en-US" altLang="en-US" sz="2400"/>
              <a:t>Investigate incidents and non-compliance with conditions of certification and applicable laws, ordinances, regulations, and standards (LORS). </a:t>
            </a:r>
          </a:p>
        </p:txBody>
      </p:sp>
      <p:sp>
        <p:nvSpPr>
          <p:cNvPr id="18436"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96B12F6E-8D3C-4BB9-A7C2-0A5557D39B7E}" type="slidenum">
              <a:rPr lang="en-US" altLang="en-US" sz="1400">
                <a:latin typeface="Times" panose="02020603050405020304" pitchFamily="18" charset="0"/>
              </a:rPr>
              <a:pPr>
                <a:spcBef>
                  <a:spcPct val="0"/>
                </a:spcBef>
                <a:buFontTx/>
                <a:buNone/>
              </a:pPr>
              <a:t>17</a:t>
            </a:fld>
            <a:endParaRPr lang="en-US" altLang="en-US" sz="1400">
              <a:latin typeface="Times"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Contract Activities </a:t>
            </a:r>
            <a:r>
              <a:rPr lang="en-US" altLang="en-US" sz="2400"/>
              <a:t>(cont.)</a:t>
            </a:r>
          </a:p>
        </p:txBody>
      </p:sp>
      <p:sp>
        <p:nvSpPr>
          <p:cNvPr id="19459" name="Content Placeholder 2"/>
          <p:cNvSpPr>
            <a:spLocks noGrp="1"/>
          </p:cNvSpPr>
          <p:nvPr>
            <p:ph idx="1"/>
          </p:nvPr>
        </p:nvSpPr>
        <p:spPr>
          <a:xfrm>
            <a:off x="685800" y="1752600"/>
            <a:ext cx="8001000" cy="4114800"/>
          </a:xfrm>
        </p:spPr>
        <p:txBody>
          <a:bodyPr/>
          <a:lstStyle/>
          <a:p>
            <a:r>
              <a:rPr lang="en-US" altLang="en-US" sz="2400"/>
              <a:t>Prepare investigation reports and other supporting documentation.</a:t>
            </a:r>
          </a:p>
          <a:p>
            <a:r>
              <a:rPr lang="en-US" altLang="en-US" sz="2400"/>
              <a:t>Evaluate the effects of existing or proposed LORS of local, state or federal agencies on the permitting and operation of power plants and transmission lines or the designation of transmission corridors.</a:t>
            </a:r>
          </a:p>
          <a:p>
            <a:r>
              <a:rPr lang="en-US" altLang="en-US" sz="2400"/>
              <a:t>Consult with agencies in determining the applicability of their laws and regulations to power plant licensing or transmission corridor designation applications, and in planning for the permitting and development of energy resources and related transmission line infrastructure.</a:t>
            </a:r>
          </a:p>
        </p:txBody>
      </p:sp>
      <p:sp>
        <p:nvSpPr>
          <p:cNvPr id="1946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C31DBF05-A318-4CA8-8556-28E408B1705E}" type="slidenum">
              <a:rPr lang="en-US" altLang="en-US" sz="1400">
                <a:latin typeface="Times" panose="02020603050405020304" pitchFamily="18" charset="0"/>
              </a:rPr>
              <a:pPr>
                <a:spcBef>
                  <a:spcPct val="0"/>
                </a:spcBef>
                <a:buFontTx/>
                <a:buNone/>
              </a:pPr>
              <a:t>18</a:t>
            </a:fld>
            <a:endParaRPr lang="en-US" altLang="en-US" sz="1400">
              <a:latin typeface="Times"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Contract Activities </a:t>
            </a:r>
            <a:r>
              <a:rPr lang="en-US" altLang="en-US" sz="2400"/>
              <a:t>(cont.)</a:t>
            </a:r>
          </a:p>
        </p:txBody>
      </p:sp>
      <p:sp>
        <p:nvSpPr>
          <p:cNvPr id="20483" name="Content Placeholder 2"/>
          <p:cNvSpPr>
            <a:spLocks noGrp="1"/>
          </p:cNvSpPr>
          <p:nvPr>
            <p:ph idx="1"/>
          </p:nvPr>
        </p:nvSpPr>
        <p:spPr/>
        <p:txBody>
          <a:bodyPr/>
          <a:lstStyle/>
          <a:p>
            <a:r>
              <a:rPr lang="en-US" altLang="en-US" sz="2400"/>
              <a:t>Evaluate applications for energy facilities for compliance with applicable local, state, and federal LORS.</a:t>
            </a:r>
          </a:p>
          <a:p>
            <a:r>
              <a:rPr lang="en-US" altLang="en-US" sz="2400"/>
              <a:t>Prepare conditions of certification to ensure compliance with applicable local, state, and federal LORS.</a:t>
            </a:r>
          </a:p>
          <a:p>
            <a:r>
              <a:rPr lang="en-US" altLang="en-US" sz="2400"/>
              <a:t>Use complex analytical models and decision support tools related to environmental and engineering matters, including developing high quality model inputs and assumptions. </a:t>
            </a:r>
          </a:p>
        </p:txBody>
      </p:sp>
      <p:sp>
        <p:nvSpPr>
          <p:cNvPr id="20484"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7F1EF0E6-EA32-458F-8AEB-AB095F39E040}" type="slidenum">
              <a:rPr lang="en-US" altLang="en-US" sz="1400">
                <a:latin typeface="Times" panose="02020603050405020304" pitchFamily="18" charset="0"/>
              </a:rPr>
              <a:pPr>
                <a:spcBef>
                  <a:spcPct val="0"/>
                </a:spcBef>
                <a:buFontTx/>
                <a:buNone/>
              </a:pPr>
              <a:t>19</a:t>
            </a:fld>
            <a:endParaRPr lang="en-US" altLang="en-US" sz="1400">
              <a:latin typeface="Times"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altLang="en-US"/>
              <a:t>Key Activities and Dates</a:t>
            </a:r>
          </a:p>
        </p:txBody>
      </p:sp>
      <p:graphicFrame>
        <p:nvGraphicFramePr>
          <p:cNvPr id="9" name="Content Placeholder 8" descr="Key Activities and Dates" title="Key Activities and Dates"/>
          <p:cNvGraphicFramePr>
            <a:graphicFrameLocks noGrp="1"/>
          </p:cNvGraphicFramePr>
          <p:nvPr>
            <p:ph idx="1"/>
            <p:extLst>
              <p:ext uri="{D42A27DB-BD31-4B8C-83A1-F6EECF244321}">
                <p14:modId xmlns:p14="http://schemas.microsoft.com/office/powerpoint/2010/main" val="2778272442"/>
              </p:ext>
            </p:extLst>
          </p:nvPr>
        </p:nvGraphicFramePr>
        <p:xfrm>
          <a:off x="685800" y="1752600"/>
          <a:ext cx="7772400" cy="4343404"/>
        </p:xfrm>
        <a:graphic>
          <a:graphicData uri="http://schemas.openxmlformats.org/drawingml/2006/table">
            <a:tbl>
              <a:tblPr firstRow="1" bandRow="1">
                <a:tableStyleId>{5C22544A-7EE6-4342-B048-85BDC9FD1C3A}</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334108">
                <a:tc>
                  <a:txBody>
                    <a:bodyPr/>
                    <a:lstStyle/>
                    <a:p>
                      <a:pPr marL="0" marR="0" algn="ctr">
                        <a:spcBef>
                          <a:spcPts val="0"/>
                        </a:spcBef>
                        <a:spcAft>
                          <a:spcPts val="600"/>
                        </a:spcAft>
                      </a:pPr>
                      <a:r>
                        <a:rPr lang="en-US" sz="1000" b="1" dirty="0">
                          <a:effectLst/>
                          <a:latin typeface="Arial"/>
                          <a:ea typeface="Times New Roman"/>
                          <a:cs typeface="Arial"/>
                        </a:rPr>
                        <a:t>ACTIVITIES</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b="1" dirty="0">
                          <a:effectLst/>
                          <a:latin typeface="Arial"/>
                          <a:ea typeface="Times New Roman"/>
                          <a:cs typeface="Arial"/>
                        </a:rPr>
                        <a:t>ACTION DATES</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0"/>
                  </a:ext>
                </a:extLst>
              </a:tr>
              <a:tr h="334108">
                <a:tc>
                  <a:txBody>
                    <a:bodyPr/>
                    <a:lstStyle/>
                    <a:p>
                      <a:pPr marL="0" marR="0">
                        <a:spcBef>
                          <a:spcPts val="0"/>
                        </a:spcBef>
                        <a:spcAft>
                          <a:spcPts val="600"/>
                        </a:spcAft>
                      </a:pPr>
                      <a:r>
                        <a:rPr lang="en-US" sz="1000" dirty="0">
                          <a:effectLst/>
                          <a:latin typeface="Arial"/>
                          <a:ea typeface="Times New Roman"/>
                          <a:cs typeface="Arial"/>
                        </a:rPr>
                        <a:t>RFQ Release</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November 15, 2017</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1"/>
                  </a:ext>
                </a:extLst>
              </a:tr>
              <a:tr h="334108">
                <a:tc>
                  <a:txBody>
                    <a:bodyPr/>
                    <a:lstStyle/>
                    <a:p>
                      <a:pPr marL="0" marR="0">
                        <a:spcBef>
                          <a:spcPts val="0"/>
                        </a:spcBef>
                        <a:spcAft>
                          <a:spcPts val="600"/>
                        </a:spcAft>
                      </a:pPr>
                      <a:r>
                        <a:rPr lang="en-US" sz="1000" dirty="0">
                          <a:effectLst/>
                          <a:latin typeface="Arial"/>
                          <a:ea typeface="Times New Roman"/>
                          <a:cs typeface="Arial"/>
                        </a:rPr>
                        <a:t>Pre-Bid Conference*</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November 28, 2017</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2"/>
                  </a:ext>
                </a:extLst>
              </a:tr>
              <a:tr h="334108">
                <a:tc>
                  <a:txBody>
                    <a:bodyPr/>
                    <a:lstStyle/>
                    <a:p>
                      <a:pPr marL="0" marR="0">
                        <a:spcBef>
                          <a:spcPts val="0"/>
                        </a:spcBef>
                        <a:spcAft>
                          <a:spcPts val="600"/>
                        </a:spcAft>
                      </a:pPr>
                      <a:r>
                        <a:rPr lang="en-US" sz="1000" dirty="0">
                          <a:effectLst/>
                          <a:latin typeface="Arial"/>
                          <a:ea typeface="Times New Roman"/>
                          <a:cs typeface="Arial"/>
                        </a:rPr>
                        <a:t>Written Question Submittal Deadline by 5:00 p.m.</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November 28, 2017</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3"/>
                  </a:ext>
                </a:extLst>
              </a:tr>
              <a:tr h="334108">
                <a:tc>
                  <a:txBody>
                    <a:bodyPr/>
                    <a:lstStyle/>
                    <a:p>
                      <a:pPr marL="0" marR="0">
                        <a:spcBef>
                          <a:spcPts val="0"/>
                        </a:spcBef>
                        <a:spcAft>
                          <a:spcPts val="600"/>
                        </a:spcAft>
                      </a:pPr>
                      <a:r>
                        <a:rPr lang="en-US" sz="1000" dirty="0">
                          <a:effectLst/>
                          <a:latin typeface="Arial"/>
                          <a:ea typeface="Times New Roman"/>
                          <a:cs typeface="Arial"/>
                        </a:rPr>
                        <a:t>Distribute Questions / Answers and Addenda (if any)</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December 12, 2017</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4"/>
                  </a:ext>
                </a:extLst>
              </a:tr>
              <a:tr h="334108">
                <a:tc>
                  <a:txBody>
                    <a:bodyPr/>
                    <a:lstStyle/>
                    <a:p>
                      <a:pPr marL="0" marR="0">
                        <a:spcBef>
                          <a:spcPts val="0"/>
                        </a:spcBef>
                        <a:spcAft>
                          <a:spcPts val="600"/>
                        </a:spcAft>
                      </a:pPr>
                      <a:r>
                        <a:rPr lang="en-US" sz="1000" b="1" dirty="0">
                          <a:effectLst/>
                          <a:latin typeface="Arial"/>
                          <a:ea typeface="Times New Roman"/>
                          <a:cs typeface="Arial"/>
                        </a:rPr>
                        <a:t>Deadline to submit SOQ by 5:00 p.m.*</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December 27, 2017</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5"/>
                  </a:ext>
                </a:extLst>
              </a:tr>
              <a:tr h="334108">
                <a:tc>
                  <a:txBody>
                    <a:bodyPr/>
                    <a:lstStyle/>
                    <a:p>
                      <a:pPr marL="0" marR="0">
                        <a:spcBef>
                          <a:spcPts val="0"/>
                        </a:spcBef>
                        <a:spcAft>
                          <a:spcPts val="600"/>
                        </a:spcAft>
                      </a:pPr>
                      <a:r>
                        <a:rPr lang="en-US" sz="1000" dirty="0">
                          <a:effectLst/>
                          <a:latin typeface="Arial"/>
                          <a:ea typeface="Times New Roman"/>
                          <a:cs typeface="Arial"/>
                        </a:rPr>
                        <a:t>SOQ Discussions with Firms </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Week of January 8,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6"/>
                  </a:ext>
                </a:extLst>
              </a:tr>
              <a:tr h="334108">
                <a:tc>
                  <a:txBody>
                    <a:bodyPr/>
                    <a:lstStyle/>
                    <a:p>
                      <a:pPr marL="0" marR="0">
                        <a:spcBef>
                          <a:spcPts val="0"/>
                        </a:spcBef>
                        <a:spcAft>
                          <a:spcPts val="600"/>
                        </a:spcAft>
                      </a:pPr>
                      <a:r>
                        <a:rPr lang="en-US" sz="1000" dirty="0">
                          <a:effectLst/>
                          <a:latin typeface="Arial"/>
                          <a:ea typeface="Times New Roman"/>
                          <a:cs typeface="Arial"/>
                        </a:rPr>
                        <a:t>Notice of Selection</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January 22,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7"/>
                  </a:ext>
                </a:extLst>
              </a:tr>
              <a:tr h="334108">
                <a:tc>
                  <a:txBody>
                    <a:bodyPr/>
                    <a:lstStyle/>
                    <a:p>
                      <a:pPr marL="0" marR="0">
                        <a:spcBef>
                          <a:spcPts val="0"/>
                        </a:spcBef>
                        <a:spcAft>
                          <a:spcPts val="600"/>
                        </a:spcAft>
                      </a:pPr>
                      <a:r>
                        <a:rPr lang="en-US" sz="1000" dirty="0">
                          <a:effectLst/>
                          <a:latin typeface="Arial"/>
                          <a:ea typeface="Times New Roman"/>
                          <a:cs typeface="Arial"/>
                        </a:rPr>
                        <a:t>Cost Negotiations</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Week of January 22,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8"/>
                  </a:ext>
                </a:extLst>
              </a:tr>
              <a:tr h="334108">
                <a:tc>
                  <a:txBody>
                    <a:bodyPr/>
                    <a:lstStyle/>
                    <a:p>
                      <a:pPr marL="0" marR="0">
                        <a:spcBef>
                          <a:spcPts val="0"/>
                        </a:spcBef>
                        <a:spcAft>
                          <a:spcPts val="600"/>
                        </a:spcAft>
                      </a:pPr>
                      <a:r>
                        <a:rPr lang="en-US" sz="1000" dirty="0">
                          <a:effectLst/>
                          <a:latin typeface="Arial"/>
                          <a:ea typeface="Times New Roman"/>
                          <a:cs typeface="Arial"/>
                        </a:rPr>
                        <a:t>Notice of Proposed Award</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February 1,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09"/>
                  </a:ext>
                </a:extLst>
              </a:tr>
              <a:tr h="334108">
                <a:tc>
                  <a:txBody>
                    <a:bodyPr/>
                    <a:lstStyle/>
                    <a:p>
                      <a:pPr marL="0" marR="0">
                        <a:spcBef>
                          <a:spcPts val="0"/>
                        </a:spcBef>
                        <a:spcAft>
                          <a:spcPts val="600"/>
                        </a:spcAft>
                      </a:pPr>
                      <a:r>
                        <a:rPr lang="en-US" sz="1000" dirty="0">
                          <a:effectLst/>
                          <a:latin typeface="Arial"/>
                          <a:ea typeface="Times New Roman"/>
                          <a:cs typeface="Arial"/>
                        </a:rPr>
                        <a:t>Energy Commission Business Meeting</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February 21,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10"/>
                  </a:ext>
                </a:extLst>
              </a:tr>
              <a:tr h="334108">
                <a:tc>
                  <a:txBody>
                    <a:bodyPr/>
                    <a:lstStyle/>
                    <a:p>
                      <a:pPr marL="0" marR="0">
                        <a:spcBef>
                          <a:spcPts val="0"/>
                        </a:spcBef>
                        <a:spcAft>
                          <a:spcPts val="600"/>
                        </a:spcAft>
                      </a:pPr>
                      <a:r>
                        <a:rPr lang="en-US" sz="1000" dirty="0">
                          <a:effectLst/>
                          <a:latin typeface="Arial"/>
                          <a:ea typeface="Times New Roman"/>
                          <a:cs typeface="Arial"/>
                        </a:rPr>
                        <a:t>Contract Start Date</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March 1, 2018</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11"/>
                  </a:ext>
                </a:extLst>
              </a:tr>
              <a:tr h="334108">
                <a:tc>
                  <a:txBody>
                    <a:bodyPr/>
                    <a:lstStyle/>
                    <a:p>
                      <a:pPr marL="0" marR="0">
                        <a:spcBef>
                          <a:spcPts val="0"/>
                        </a:spcBef>
                        <a:spcAft>
                          <a:spcPts val="600"/>
                        </a:spcAft>
                      </a:pPr>
                      <a:r>
                        <a:rPr lang="en-US" sz="1000" dirty="0">
                          <a:effectLst/>
                          <a:latin typeface="Arial"/>
                          <a:ea typeface="Times New Roman"/>
                          <a:cs typeface="Arial"/>
                        </a:rPr>
                        <a:t>Contract End Date</a:t>
                      </a:r>
                      <a:endParaRPr lang="en-US" sz="1100" dirty="0">
                        <a:effectLst/>
                        <a:latin typeface="Arial"/>
                        <a:ea typeface="Times New Roman"/>
                        <a:cs typeface="Times New Roman"/>
                      </a:endParaRPr>
                    </a:p>
                  </a:txBody>
                  <a:tcPr marL="68580" marR="68580" marT="0" marB="0" anchor="ctr"/>
                </a:tc>
                <a:tc>
                  <a:txBody>
                    <a:bodyPr/>
                    <a:lstStyle/>
                    <a:p>
                      <a:pPr marL="0" marR="0" algn="ctr">
                        <a:spcBef>
                          <a:spcPts val="0"/>
                        </a:spcBef>
                        <a:spcAft>
                          <a:spcPts val="600"/>
                        </a:spcAft>
                      </a:pPr>
                      <a:r>
                        <a:rPr lang="en-US" sz="1000" dirty="0">
                          <a:effectLst/>
                          <a:latin typeface="Arial"/>
                          <a:ea typeface="Times New Roman"/>
                          <a:cs typeface="Arial"/>
                        </a:rPr>
                        <a:t>February 28, 2021</a:t>
                      </a:r>
                      <a:endParaRPr lang="en-US" sz="1100" dirty="0">
                        <a:effectLst/>
                        <a:latin typeface="Arial"/>
                        <a:ea typeface="Times New Roman"/>
                        <a:cs typeface="Times New Roman"/>
                      </a:endParaRPr>
                    </a:p>
                  </a:txBody>
                  <a:tcPr marL="68580" marR="68580" marT="0" marB="0" anchor="ctr"/>
                </a:tc>
                <a:extLst>
                  <a:ext uri="{0D108BD9-81ED-4DB2-BD59-A6C34878D82A}">
                    <a16:rowId xmlns:a16="http://schemas.microsoft.com/office/drawing/2014/main" val="10012"/>
                  </a:ext>
                </a:extLst>
              </a:tr>
            </a:tbl>
          </a:graphicData>
        </a:graphic>
      </p:graphicFrame>
      <p:sp>
        <p:nvSpPr>
          <p:cNvPr id="3119"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E444F426-A4A1-490B-AC5E-83474542ED18}" type="slidenum">
              <a:rPr lang="en-US" altLang="en-US" sz="1400">
                <a:latin typeface="Times" panose="02020603050405020304" pitchFamily="18" charset="0"/>
              </a:rPr>
              <a:pPr>
                <a:spcBef>
                  <a:spcPct val="0"/>
                </a:spcBef>
                <a:buFontTx/>
                <a:buNone/>
              </a:pPr>
              <a:t>2</a:t>
            </a:fld>
            <a:endParaRPr lang="en-US" altLang="en-US" sz="1400">
              <a:latin typeface="Times"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Contract Activities </a:t>
            </a:r>
            <a:r>
              <a:rPr lang="en-US" altLang="en-US" sz="2400"/>
              <a:t>(cont.)</a:t>
            </a:r>
          </a:p>
        </p:txBody>
      </p:sp>
      <p:sp>
        <p:nvSpPr>
          <p:cNvPr id="21507" name="Content Placeholder 2"/>
          <p:cNvSpPr>
            <a:spLocks noGrp="1"/>
          </p:cNvSpPr>
          <p:nvPr>
            <p:ph idx="1"/>
          </p:nvPr>
        </p:nvSpPr>
        <p:spPr/>
        <p:txBody>
          <a:bodyPr/>
          <a:lstStyle/>
          <a:p>
            <a:r>
              <a:rPr lang="en-US" altLang="en-US" sz="2400"/>
              <a:t>Compare the potential environmental impacts, engineering feasibility, potential costs and electricity system impacts of different electric generation technologies or equipment, or transmission project types and configurations, generally or in specific environmental settings. </a:t>
            </a:r>
          </a:p>
          <a:p>
            <a:r>
              <a:rPr lang="en-US" altLang="en-US" sz="2400"/>
              <a:t>Compare the potential environmental impacts, engineering feasibility, potential costs and electricity system impacts of different electric generation </a:t>
            </a:r>
          </a:p>
        </p:txBody>
      </p:sp>
      <p:sp>
        <p:nvSpPr>
          <p:cNvPr id="2150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9BC7BEB4-BF1A-49A4-8F9D-6C4F49FE7210}" type="slidenum">
              <a:rPr lang="en-US" altLang="en-US" sz="1400">
                <a:latin typeface="Times" panose="02020603050405020304" pitchFamily="18" charset="0"/>
              </a:rPr>
              <a:pPr>
                <a:spcBef>
                  <a:spcPct val="0"/>
                </a:spcBef>
                <a:buFontTx/>
                <a:buNone/>
              </a:pPr>
              <a:t>20</a:t>
            </a:fld>
            <a:endParaRPr lang="en-US" altLang="en-US" sz="1400">
              <a:latin typeface="Times"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Contract Activities </a:t>
            </a:r>
            <a:r>
              <a:rPr lang="en-US" altLang="en-US" sz="2400"/>
              <a:t>(cont.)</a:t>
            </a:r>
          </a:p>
        </p:txBody>
      </p:sp>
      <p:sp>
        <p:nvSpPr>
          <p:cNvPr id="22531" name="Content Placeholder 2"/>
          <p:cNvSpPr>
            <a:spLocks noGrp="1"/>
          </p:cNvSpPr>
          <p:nvPr>
            <p:ph idx="1"/>
          </p:nvPr>
        </p:nvSpPr>
        <p:spPr/>
        <p:txBody>
          <a:bodyPr/>
          <a:lstStyle/>
          <a:p>
            <a:r>
              <a:rPr lang="en-US" altLang="en-US" sz="2400"/>
              <a:t>Answer Energy Commission staff’s, Commissioners’, Commissioner Advisors’, intervenors’ and public participants’ technical questions about environmental, engineering, and regulatory issues associated with power plants and related facilities, and transmission line corridors.</a:t>
            </a:r>
          </a:p>
          <a:p>
            <a:endParaRPr lang="en-US" altLang="en-US"/>
          </a:p>
        </p:txBody>
      </p:sp>
      <p:sp>
        <p:nvSpPr>
          <p:cNvPr id="2253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12DFF0C3-DBA1-4BA2-8EA6-1ED7B6B31285}" type="slidenum">
              <a:rPr lang="en-US" altLang="en-US" sz="1400">
                <a:latin typeface="Times" panose="02020603050405020304" pitchFamily="18" charset="0"/>
              </a:rPr>
              <a:pPr>
                <a:spcBef>
                  <a:spcPct val="0"/>
                </a:spcBef>
                <a:buFontTx/>
                <a:buNone/>
              </a:pPr>
              <a:t>21</a:t>
            </a:fld>
            <a:endParaRPr lang="en-US" altLang="en-US" sz="1400">
              <a:latin typeface="Times"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Contract Activities </a:t>
            </a:r>
            <a:r>
              <a:rPr lang="en-US" altLang="en-US" sz="2400"/>
              <a:t>(cont.)</a:t>
            </a:r>
          </a:p>
        </p:txBody>
      </p:sp>
      <p:sp>
        <p:nvSpPr>
          <p:cNvPr id="23555" name="Content Placeholder 2"/>
          <p:cNvSpPr>
            <a:spLocks noGrp="1"/>
          </p:cNvSpPr>
          <p:nvPr>
            <p:ph idx="1"/>
          </p:nvPr>
        </p:nvSpPr>
        <p:spPr>
          <a:xfrm>
            <a:off x="685800" y="1828800"/>
            <a:ext cx="7772400" cy="4343400"/>
          </a:xfrm>
        </p:spPr>
        <p:txBody>
          <a:bodyPr/>
          <a:lstStyle/>
          <a:p>
            <a:r>
              <a:rPr lang="en-US" altLang="en-US" sz="2400"/>
              <a:t>Provide the Energy Commission with engineering oversight for the Delegate Chief Building Official (DCBO) responsible for project code compliance during construction and maintenance activities. Review specific DCBO issues, support DCBO performance audits, and develop DCBO-related guidance documents.   </a:t>
            </a:r>
          </a:p>
          <a:p>
            <a:r>
              <a:rPr lang="en-US" altLang="en-US" sz="2400"/>
              <a:t>Perform the observation and inspection of construction components to verify that the as-constructed facilities are consistent with the approved construction documents</a:t>
            </a:r>
            <a:r>
              <a:rPr lang="en-US" altLang="en-US"/>
              <a:t>.</a:t>
            </a:r>
          </a:p>
          <a:p>
            <a:endParaRPr lang="en-US" altLang="en-US"/>
          </a:p>
        </p:txBody>
      </p:sp>
      <p:sp>
        <p:nvSpPr>
          <p:cNvPr id="23556"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B4496DE3-72F9-47C6-9ECD-1AE0882B0AB8}" type="slidenum">
              <a:rPr lang="en-US" altLang="en-US" sz="1400">
                <a:latin typeface="Times" panose="02020603050405020304" pitchFamily="18" charset="0"/>
              </a:rPr>
              <a:pPr>
                <a:spcBef>
                  <a:spcPct val="0"/>
                </a:spcBef>
                <a:buFontTx/>
                <a:buNone/>
              </a:pPr>
              <a:t>22</a:t>
            </a:fld>
            <a:endParaRPr lang="en-US" altLang="en-US" sz="1400">
              <a:latin typeface="Times"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Areas of Technical Expertise</a:t>
            </a:r>
          </a:p>
        </p:txBody>
      </p:sp>
      <p:graphicFrame>
        <p:nvGraphicFramePr>
          <p:cNvPr id="3" name="Content Placeholder 2" descr="Areas of Technical Expertise" title="Areas of Technical Expertise"/>
          <p:cNvGraphicFramePr>
            <a:graphicFrameLocks noGrp="1"/>
          </p:cNvGraphicFramePr>
          <p:nvPr>
            <p:ph idx="1"/>
            <p:extLst>
              <p:ext uri="{D42A27DB-BD31-4B8C-83A1-F6EECF244321}">
                <p14:modId xmlns:p14="http://schemas.microsoft.com/office/powerpoint/2010/main" val="1406451554"/>
              </p:ext>
            </p:extLst>
          </p:nvPr>
        </p:nvGraphicFramePr>
        <p:xfrm>
          <a:off x="762000" y="1676400"/>
          <a:ext cx="7696200" cy="4267200"/>
        </p:xfrm>
        <a:graphic>
          <a:graphicData uri="http://schemas.openxmlformats.org/drawingml/2006/table">
            <a:tbl>
              <a:tblPr firstRow="1" firstCol="1" bandRow="1">
                <a:tableStyleId>{5C22544A-7EE6-4342-B048-85BDC9FD1C3A}</a:tableStyleId>
              </a:tblPr>
              <a:tblGrid>
                <a:gridCol w="3311603">
                  <a:extLst>
                    <a:ext uri="{9D8B030D-6E8A-4147-A177-3AD203B41FA5}">
                      <a16:colId xmlns:a16="http://schemas.microsoft.com/office/drawing/2014/main" val="20000"/>
                    </a:ext>
                  </a:extLst>
                </a:gridCol>
                <a:gridCol w="4384597">
                  <a:extLst>
                    <a:ext uri="{9D8B030D-6E8A-4147-A177-3AD203B41FA5}">
                      <a16:colId xmlns:a16="http://schemas.microsoft.com/office/drawing/2014/main" val="20001"/>
                    </a:ext>
                  </a:extLst>
                </a:gridCol>
              </a:tblGrid>
              <a:tr h="338130">
                <a:tc>
                  <a:txBody>
                    <a:bodyPr/>
                    <a:lstStyle/>
                    <a:p>
                      <a:pPr algn="l" fontAlgn="b"/>
                      <a:r>
                        <a:rPr lang="en-US" sz="1800" b="1" u="none" strike="noStrike" dirty="0">
                          <a:solidFill>
                            <a:schemeClr val="tx1"/>
                          </a:solidFill>
                          <a:effectLst/>
                        </a:rPr>
                        <a:t>Air Quality</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Power Plant Reliability </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0"/>
                  </a:ext>
                </a:extLst>
              </a:tr>
              <a:tr h="338130">
                <a:tc>
                  <a:txBody>
                    <a:bodyPr/>
                    <a:lstStyle/>
                    <a:p>
                      <a:pPr algn="l" fontAlgn="b"/>
                      <a:r>
                        <a:rPr lang="en-US" sz="1800" b="1" u="none" strike="noStrike" dirty="0">
                          <a:solidFill>
                            <a:schemeClr val="tx1"/>
                          </a:solidFill>
                          <a:effectLst/>
                        </a:rPr>
                        <a:t>Alternatives Assessment </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Public Health</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1"/>
                  </a:ext>
                </a:extLst>
              </a:tr>
              <a:tr h="338130">
                <a:tc>
                  <a:txBody>
                    <a:bodyPr/>
                    <a:lstStyle/>
                    <a:p>
                      <a:pPr algn="l" fontAlgn="b"/>
                      <a:r>
                        <a:rPr lang="en-US" sz="1800" b="1" u="none" strike="noStrike" dirty="0">
                          <a:solidFill>
                            <a:schemeClr val="tx1"/>
                          </a:solidFill>
                          <a:effectLst/>
                        </a:rPr>
                        <a:t>Biological Resources</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Socioeconomic Resources </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2"/>
                  </a:ext>
                </a:extLst>
              </a:tr>
              <a:tr h="338130">
                <a:tc>
                  <a:txBody>
                    <a:bodyPr/>
                    <a:lstStyle/>
                    <a:p>
                      <a:pPr algn="l" fontAlgn="b"/>
                      <a:r>
                        <a:rPr lang="en-US" sz="1800" b="1" u="none" strike="noStrike" dirty="0">
                          <a:solidFill>
                            <a:schemeClr val="tx1"/>
                          </a:solidFill>
                          <a:effectLst/>
                        </a:rPr>
                        <a:t>Cultural Resources </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Soils</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3"/>
                  </a:ext>
                </a:extLst>
              </a:tr>
              <a:tr h="338130">
                <a:tc>
                  <a:txBody>
                    <a:bodyPr/>
                    <a:lstStyle/>
                    <a:p>
                      <a:pPr algn="l" fontAlgn="b"/>
                      <a:r>
                        <a:rPr lang="en-US" sz="1800" b="1" u="none" strike="noStrike" dirty="0">
                          <a:solidFill>
                            <a:schemeClr val="tx1"/>
                          </a:solidFill>
                          <a:effectLst/>
                        </a:rPr>
                        <a:t>Facility Design</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Traffic and Transportation</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4"/>
                  </a:ext>
                </a:extLst>
              </a:tr>
              <a:tr h="338130">
                <a:tc>
                  <a:txBody>
                    <a:bodyPr/>
                    <a:lstStyle/>
                    <a:p>
                      <a:pPr algn="l" fontAlgn="b"/>
                      <a:r>
                        <a:rPr lang="en-US" sz="1800" b="1" u="none" strike="noStrike" dirty="0">
                          <a:solidFill>
                            <a:schemeClr val="tx1"/>
                          </a:solidFill>
                          <a:effectLst/>
                        </a:rPr>
                        <a:t>Geology</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Transmission Line Safety and Nuisance</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5"/>
                  </a:ext>
                </a:extLst>
              </a:tr>
              <a:tr h="612015">
                <a:tc>
                  <a:txBody>
                    <a:bodyPr/>
                    <a:lstStyle/>
                    <a:p>
                      <a:pPr algn="l" fontAlgn="b"/>
                      <a:r>
                        <a:rPr lang="en-US" sz="1800" b="1" u="none" strike="noStrike" dirty="0">
                          <a:solidFill>
                            <a:schemeClr val="tx1"/>
                          </a:solidFill>
                          <a:effectLst/>
                        </a:rPr>
                        <a:t>Hazardous Materials Management</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Transmission System Engineering and Evaluation</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6"/>
                  </a:ext>
                </a:extLst>
              </a:tr>
              <a:tr h="338130">
                <a:tc>
                  <a:txBody>
                    <a:bodyPr/>
                    <a:lstStyle/>
                    <a:p>
                      <a:pPr algn="l" fontAlgn="b"/>
                      <a:r>
                        <a:rPr lang="en-US" sz="1800" b="1" u="none" strike="noStrike" dirty="0">
                          <a:solidFill>
                            <a:schemeClr val="tx1"/>
                          </a:solidFill>
                          <a:effectLst/>
                        </a:rPr>
                        <a:t>Land Use</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Visual Resources</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7"/>
                  </a:ext>
                </a:extLst>
              </a:tr>
              <a:tr h="612015">
                <a:tc>
                  <a:txBody>
                    <a:bodyPr/>
                    <a:lstStyle/>
                    <a:p>
                      <a:pPr algn="l" fontAlgn="b"/>
                      <a:r>
                        <a:rPr lang="en-US" sz="1800" b="1" u="none" strike="noStrike" dirty="0">
                          <a:solidFill>
                            <a:schemeClr val="tx1"/>
                          </a:solidFill>
                          <a:effectLst/>
                        </a:rPr>
                        <a:t>Mineral Resources and Paleontology</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Waste Management</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8"/>
                  </a:ext>
                </a:extLst>
              </a:tr>
              <a:tr h="338130">
                <a:tc>
                  <a:txBody>
                    <a:bodyPr/>
                    <a:lstStyle/>
                    <a:p>
                      <a:pPr algn="l" fontAlgn="b"/>
                      <a:r>
                        <a:rPr lang="en-US" sz="1800" b="1" u="none" strike="noStrike" dirty="0">
                          <a:solidFill>
                            <a:schemeClr val="tx1"/>
                          </a:solidFill>
                          <a:effectLst/>
                        </a:rPr>
                        <a:t>Noise and Vibration</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Water Resources</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09"/>
                  </a:ext>
                </a:extLst>
              </a:tr>
              <a:tr h="338130">
                <a:tc>
                  <a:txBody>
                    <a:bodyPr/>
                    <a:lstStyle/>
                    <a:p>
                      <a:pPr algn="l" fontAlgn="b"/>
                      <a:r>
                        <a:rPr lang="en-US" sz="1800" b="1" u="none" strike="noStrike" dirty="0">
                          <a:solidFill>
                            <a:schemeClr val="tx1"/>
                          </a:solidFill>
                          <a:effectLst/>
                        </a:rPr>
                        <a:t>Power Plant Efficiency</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tc>
                  <a:txBody>
                    <a:bodyPr/>
                    <a:lstStyle/>
                    <a:p>
                      <a:pPr algn="l" fontAlgn="b"/>
                      <a:r>
                        <a:rPr lang="en-US" sz="1800" b="1" u="none" strike="noStrike" dirty="0">
                          <a:solidFill>
                            <a:schemeClr val="tx1"/>
                          </a:solidFill>
                          <a:effectLst/>
                        </a:rPr>
                        <a:t>Worker Safety and Fire Protection </a:t>
                      </a:r>
                      <a:endParaRPr lang="en-US" sz="1800" b="1" i="0" u="none" strike="noStrike" dirty="0">
                        <a:solidFill>
                          <a:schemeClr val="tx1"/>
                        </a:solidFill>
                        <a:effectLst/>
                        <a:latin typeface="Calibri"/>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10010"/>
                  </a:ext>
                </a:extLst>
              </a:tr>
            </a:tbl>
          </a:graphicData>
        </a:graphic>
      </p:graphicFrame>
      <p:sp>
        <p:nvSpPr>
          <p:cNvPr id="24617"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0CE2638F-7973-4DC7-9F23-97A2690D21F0}" type="slidenum">
              <a:rPr lang="en-US" altLang="en-US" sz="1400">
                <a:latin typeface="Times" panose="02020603050405020304" pitchFamily="18" charset="0"/>
              </a:rPr>
              <a:pPr>
                <a:spcBef>
                  <a:spcPct val="0"/>
                </a:spcBef>
                <a:buFontTx/>
                <a:buNone/>
              </a:pPr>
              <a:t>23</a:t>
            </a:fld>
            <a:endParaRPr lang="en-US" altLang="en-US" sz="1400">
              <a:latin typeface="Times"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85800" y="914400"/>
            <a:ext cx="7772400" cy="990600"/>
          </a:xfrm>
        </p:spPr>
        <p:txBody>
          <a:bodyPr/>
          <a:lstStyle/>
          <a:p>
            <a:r>
              <a:rPr lang="en-US" altLang="en-US"/>
              <a:t>Areas of Technical Expertise</a:t>
            </a:r>
            <a:br>
              <a:rPr lang="en-US" altLang="en-US"/>
            </a:br>
            <a:r>
              <a:rPr lang="en-US" altLang="en-US" sz="2400"/>
              <a:t>(Cont.)</a:t>
            </a:r>
          </a:p>
        </p:txBody>
      </p:sp>
      <p:sp>
        <p:nvSpPr>
          <p:cNvPr id="3" name="Content Placeholder 2"/>
          <p:cNvSpPr>
            <a:spLocks noGrp="1"/>
          </p:cNvSpPr>
          <p:nvPr>
            <p:ph idx="1"/>
          </p:nvPr>
        </p:nvSpPr>
        <p:spPr>
          <a:xfrm>
            <a:off x="685800" y="2209800"/>
            <a:ext cx="7772400" cy="3886200"/>
          </a:xfrm>
        </p:spPr>
        <p:txBody>
          <a:bodyPr/>
          <a:lstStyle/>
          <a:p>
            <a:pPr marL="0" indent="0">
              <a:buFontTx/>
              <a:buNone/>
              <a:defRPr/>
            </a:pPr>
            <a:r>
              <a:rPr lang="fr-FR" b="1" dirty="0"/>
              <a:t>Attachement 10: Technical Descriptions </a:t>
            </a:r>
          </a:p>
          <a:p>
            <a:pPr>
              <a:defRPr/>
            </a:pPr>
            <a:r>
              <a:rPr lang="fr-FR" dirty="0"/>
              <a:t>http://www.energy.ca.gov/contracts/RFQ-17-702/10_Att-10_Technical-Descriptions.docx</a:t>
            </a:r>
          </a:p>
          <a:p>
            <a:pPr marL="0" indent="0">
              <a:buFontTx/>
              <a:buNone/>
              <a:defRPr/>
            </a:pPr>
            <a:endParaRPr lang="en-US" dirty="0"/>
          </a:p>
        </p:txBody>
      </p:sp>
      <p:sp>
        <p:nvSpPr>
          <p:cNvPr id="25604"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D3FD7B35-F148-4567-8976-E10C5CE55BBF}" type="slidenum">
              <a:rPr lang="en-US" altLang="en-US" sz="1400">
                <a:latin typeface="Times" panose="02020603050405020304" pitchFamily="18" charset="0"/>
              </a:rPr>
              <a:pPr>
                <a:spcBef>
                  <a:spcPct val="0"/>
                </a:spcBef>
                <a:buFontTx/>
                <a:buNone/>
              </a:pPr>
              <a:t>24</a:t>
            </a:fld>
            <a:endParaRPr lang="en-US" altLang="en-US" sz="1400">
              <a:latin typeface="Times"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Additional RFQ Support</a:t>
            </a:r>
          </a:p>
        </p:txBody>
      </p:sp>
      <p:sp>
        <p:nvSpPr>
          <p:cNvPr id="26627" name="Content Placeholder 2"/>
          <p:cNvSpPr>
            <a:spLocks noGrp="1"/>
          </p:cNvSpPr>
          <p:nvPr>
            <p:ph idx="1"/>
          </p:nvPr>
        </p:nvSpPr>
        <p:spPr/>
        <p:txBody>
          <a:bodyPr/>
          <a:lstStyle/>
          <a:p>
            <a:r>
              <a:rPr lang="en-US" altLang="en-US"/>
              <a:t>Project Management</a:t>
            </a:r>
          </a:p>
          <a:p>
            <a:r>
              <a:rPr lang="en-US" altLang="en-US"/>
              <a:t>Compliance Inspecting </a:t>
            </a:r>
          </a:p>
          <a:p>
            <a:r>
              <a:rPr lang="en-US" altLang="en-US"/>
              <a:t>DCBO Auditing</a:t>
            </a:r>
          </a:p>
          <a:p>
            <a:r>
              <a:rPr lang="en-US" altLang="en-US"/>
              <a:t>Graphic Support (including GIS maps and photographic and artistic renderings)</a:t>
            </a:r>
          </a:p>
          <a:p>
            <a:r>
              <a:rPr lang="en-US" altLang="en-US"/>
              <a:t>Contract Website Maintenance</a:t>
            </a:r>
          </a:p>
          <a:p>
            <a:endParaRPr lang="en-US" altLang="en-US"/>
          </a:p>
        </p:txBody>
      </p:sp>
      <p:sp>
        <p:nvSpPr>
          <p:cNvPr id="2662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488E6A7C-C8A4-4604-B642-4C0A6EE6356D}" type="slidenum">
              <a:rPr lang="en-US" altLang="en-US" sz="1400">
                <a:latin typeface="Times" panose="02020603050405020304" pitchFamily="18" charset="0"/>
              </a:rPr>
              <a:pPr>
                <a:spcBef>
                  <a:spcPct val="0"/>
                </a:spcBef>
                <a:buFontTx/>
                <a:buNone/>
              </a:pPr>
              <a:t>25</a:t>
            </a:fld>
            <a:endParaRPr lang="en-US" altLang="en-US" sz="1400">
              <a:latin typeface="Times"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a:t>Additional RFQ Support (cont.)</a:t>
            </a:r>
          </a:p>
        </p:txBody>
      </p:sp>
      <p:sp>
        <p:nvSpPr>
          <p:cNvPr id="27651" name="Content Placeholder 2"/>
          <p:cNvSpPr>
            <a:spLocks noGrp="1"/>
          </p:cNvSpPr>
          <p:nvPr>
            <p:ph idx="1"/>
          </p:nvPr>
        </p:nvSpPr>
        <p:spPr/>
        <p:txBody>
          <a:bodyPr/>
          <a:lstStyle/>
          <a:p>
            <a:r>
              <a:rPr lang="en-US" altLang="en-US"/>
              <a:t>Technical Editing and Writing</a:t>
            </a:r>
          </a:p>
          <a:p>
            <a:r>
              <a:rPr lang="en-US" altLang="en-US"/>
              <a:t>Report Preparation and Production</a:t>
            </a:r>
          </a:p>
          <a:p>
            <a:r>
              <a:rPr lang="en-US" altLang="en-US"/>
              <a:t>Work Authorization Management and Invoicing</a:t>
            </a:r>
          </a:p>
          <a:p>
            <a:r>
              <a:rPr lang="en-US" altLang="en-US"/>
              <a:t>Document Production</a:t>
            </a:r>
          </a:p>
          <a:p>
            <a:endParaRPr lang="en-US" altLang="en-US"/>
          </a:p>
          <a:p>
            <a:endParaRPr lang="en-US" altLang="en-US"/>
          </a:p>
        </p:txBody>
      </p:sp>
      <p:sp>
        <p:nvSpPr>
          <p:cNvPr id="2765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F57F6122-D277-481E-B4EA-90E2EEE28693}" type="slidenum">
              <a:rPr lang="en-US" altLang="en-US" sz="1400">
                <a:latin typeface="Times" panose="02020603050405020304" pitchFamily="18" charset="0"/>
              </a:rPr>
              <a:pPr>
                <a:spcBef>
                  <a:spcPct val="0"/>
                </a:spcBef>
                <a:buFontTx/>
                <a:buNone/>
              </a:pPr>
              <a:t>26</a:t>
            </a:fld>
            <a:endParaRPr lang="en-US" altLang="en-US" sz="1400">
              <a:latin typeface="Times"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descr="Historical Information about Technical Expertise Required"/>
          <p:cNvSpPr>
            <a:spLocks noGrp="1"/>
          </p:cNvSpPr>
          <p:nvPr>
            <p:ph type="title"/>
          </p:nvPr>
        </p:nvSpPr>
        <p:spPr/>
        <p:txBody>
          <a:bodyPr/>
          <a:lstStyle/>
          <a:p>
            <a:r>
              <a:rPr lang="en-US" altLang="en-US" dirty="0"/>
              <a:t>Historical Information about Technical Expertise Required</a:t>
            </a:r>
          </a:p>
        </p:txBody>
      </p:sp>
      <p:graphicFrame>
        <p:nvGraphicFramePr>
          <p:cNvPr id="4" name="Content Placeholder 3" descr="Historical Information about Technical Expertise Required"/>
          <p:cNvGraphicFramePr>
            <a:graphicFrameLocks noGrp="1"/>
          </p:cNvGraphicFramePr>
          <p:nvPr>
            <p:ph idx="1"/>
            <p:extLst>
              <p:ext uri="{D42A27DB-BD31-4B8C-83A1-F6EECF244321}">
                <p14:modId xmlns:p14="http://schemas.microsoft.com/office/powerpoint/2010/main" val="2054991636"/>
              </p:ext>
            </p:extLst>
          </p:nvPr>
        </p:nvGraphicFramePr>
        <p:xfrm>
          <a:off x="609600" y="1905000"/>
          <a:ext cx="7924800" cy="4267200"/>
        </p:xfrm>
        <a:graphic>
          <a:graphicData uri="http://schemas.openxmlformats.org/drawingml/2006/table">
            <a:tbl>
              <a:tblPr firstRow="1" firstCol="1" bandRow="1">
                <a:tableStyleId>{5C22544A-7EE6-4342-B048-85BDC9FD1C3A}</a:tableStyleId>
              </a:tblPr>
              <a:tblGrid>
                <a:gridCol w="4151610">
                  <a:extLst>
                    <a:ext uri="{9D8B030D-6E8A-4147-A177-3AD203B41FA5}">
                      <a16:colId xmlns:a16="http://schemas.microsoft.com/office/drawing/2014/main" val="20000"/>
                    </a:ext>
                  </a:extLst>
                </a:gridCol>
                <a:gridCol w="1657657">
                  <a:extLst>
                    <a:ext uri="{9D8B030D-6E8A-4147-A177-3AD203B41FA5}">
                      <a16:colId xmlns:a16="http://schemas.microsoft.com/office/drawing/2014/main" val="20001"/>
                    </a:ext>
                  </a:extLst>
                </a:gridCol>
                <a:gridCol w="2115533">
                  <a:extLst>
                    <a:ext uri="{9D8B030D-6E8A-4147-A177-3AD203B41FA5}">
                      <a16:colId xmlns:a16="http://schemas.microsoft.com/office/drawing/2014/main" val="20002"/>
                    </a:ext>
                  </a:extLst>
                </a:gridCol>
              </a:tblGrid>
              <a:tr h="396240">
                <a:tc>
                  <a:txBody>
                    <a:bodyPr/>
                    <a:lstStyle/>
                    <a:p>
                      <a:pPr marL="0" marR="0" algn="l">
                        <a:spcBef>
                          <a:spcPts val="0"/>
                        </a:spcBef>
                        <a:spcAft>
                          <a:spcPts val="600"/>
                        </a:spcAft>
                      </a:pPr>
                      <a:r>
                        <a:rPr lang="en-US" sz="1400" dirty="0">
                          <a:effectLst/>
                        </a:rPr>
                        <a:t>Expertise Area</a:t>
                      </a:r>
                      <a:endParaRPr lang="en-US" sz="1400" dirty="0">
                        <a:effectLst/>
                        <a:latin typeface="Arial"/>
                        <a:ea typeface="Times New Roman"/>
                        <a:cs typeface="Times New Roman"/>
                      </a:endParaRPr>
                    </a:p>
                  </a:txBody>
                  <a:tcPr marL="68580" marR="68580" marT="0" marB="0" anchor="b"/>
                </a:tc>
                <a:tc>
                  <a:txBody>
                    <a:bodyPr/>
                    <a:lstStyle/>
                    <a:p>
                      <a:pPr marL="0" marR="0" algn="ctr">
                        <a:spcBef>
                          <a:spcPts val="0"/>
                        </a:spcBef>
                        <a:spcAft>
                          <a:spcPts val="600"/>
                        </a:spcAft>
                      </a:pPr>
                      <a:r>
                        <a:rPr lang="en-US" sz="1400" dirty="0">
                          <a:effectLst/>
                        </a:rPr>
                        <a:t>Percent of work value</a:t>
                      </a:r>
                      <a:endParaRPr lang="en-US" sz="1400" dirty="0">
                        <a:effectLst/>
                        <a:latin typeface="Arial"/>
                        <a:ea typeface="Times New Roman"/>
                        <a:cs typeface="Times New Roman"/>
                      </a:endParaRPr>
                    </a:p>
                  </a:txBody>
                  <a:tcPr marL="68580" marR="68580" marT="0" marB="0" anchor="b"/>
                </a:tc>
                <a:tc>
                  <a:txBody>
                    <a:bodyPr/>
                    <a:lstStyle/>
                    <a:p>
                      <a:pPr marL="0" marR="0" algn="ctr">
                        <a:spcBef>
                          <a:spcPts val="0"/>
                        </a:spcBef>
                        <a:spcAft>
                          <a:spcPts val="600"/>
                        </a:spcAft>
                      </a:pPr>
                      <a:r>
                        <a:rPr lang="en-US" sz="1400" dirty="0">
                          <a:effectLst/>
                        </a:rPr>
                        <a:t>Number of assignments</a:t>
                      </a:r>
                      <a:endParaRPr lang="en-US" sz="1400" dirty="0">
                        <a:effectLst/>
                        <a:latin typeface="Arial"/>
                        <a:ea typeface="Times New Roman"/>
                        <a:cs typeface="Times New Roman"/>
                      </a:endParaRPr>
                    </a:p>
                  </a:txBody>
                  <a:tcPr marL="68580" marR="68580" marT="0" marB="0" anchor="b"/>
                </a:tc>
                <a:extLst>
                  <a:ext uri="{0D108BD9-81ED-4DB2-BD59-A6C34878D82A}">
                    <a16:rowId xmlns:a16="http://schemas.microsoft.com/office/drawing/2014/main" val="10000"/>
                  </a:ext>
                </a:extLst>
              </a:tr>
              <a:tr h="198120">
                <a:tc>
                  <a:txBody>
                    <a:bodyPr/>
                    <a:lstStyle/>
                    <a:p>
                      <a:pPr marL="0" marR="0" algn="l">
                        <a:spcBef>
                          <a:spcPts val="0"/>
                        </a:spcBef>
                        <a:spcAft>
                          <a:spcPts val="0"/>
                        </a:spcAft>
                      </a:pPr>
                      <a:r>
                        <a:rPr lang="en-US" sz="1400" dirty="0">
                          <a:effectLst/>
                        </a:rPr>
                        <a:t>Air Quality</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13%</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7</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198120">
                <a:tc>
                  <a:txBody>
                    <a:bodyPr/>
                    <a:lstStyle/>
                    <a:p>
                      <a:pPr marL="0" marR="0" algn="l">
                        <a:spcBef>
                          <a:spcPts val="0"/>
                        </a:spcBef>
                        <a:spcAft>
                          <a:spcPts val="0"/>
                        </a:spcAft>
                      </a:pPr>
                      <a:r>
                        <a:rPr lang="en-US" sz="1400" dirty="0">
                          <a:effectLst/>
                        </a:rPr>
                        <a:t>Alternatives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8.6%</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4</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198120">
                <a:tc>
                  <a:txBody>
                    <a:bodyPr/>
                    <a:lstStyle/>
                    <a:p>
                      <a:pPr marL="0" marR="0" algn="l">
                        <a:spcBef>
                          <a:spcPts val="0"/>
                        </a:spcBef>
                        <a:spcAft>
                          <a:spcPts val="0"/>
                        </a:spcAft>
                      </a:pPr>
                      <a:r>
                        <a:rPr lang="en-US" sz="1400" dirty="0">
                          <a:effectLst/>
                        </a:rPr>
                        <a:t>Biological Resources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18%</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9</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198120">
                <a:tc>
                  <a:txBody>
                    <a:bodyPr/>
                    <a:lstStyle/>
                    <a:p>
                      <a:pPr marL="0" marR="0" algn="l">
                        <a:spcBef>
                          <a:spcPts val="0"/>
                        </a:spcBef>
                        <a:spcAft>
                          <a:spcPts val="0"/>
                        </a:spcAft>
                      </a:pPr>
                      <a:r>
                        <a:rPr lang="en-US" sz="1400" dirty="0">
                          <a:effectLst/>
                        </a:rPr>
                        <a:t>Chief Building Official Support</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0.5%</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198120">
                <a:tc>
                  <a:txBody>
                    <a:bodyPr/>
                    <a:lstStyle/>
                    <a:p>
                      <a:pPr marL="0" marR="0" algn="l">
                        <a:spcBef>
                          <a:spcPts val="0"/>
                        </a:spcBef>
                        <a:spcAft>
                          <a:spcPts val="0"/>
                        </a:spcAft>
                      </a:pPr>
                      <a:r>
                        <a:rPr lang="en-US" sz="1400" dirty="0">
                          <a:effectLst/>
                        </a:rPr>
                        <a:t>Compliance Project Management</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10%</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r h="198120">
                <a:tc>
                  <a:txBody>
                    <a:bodyPr/>
                    <a:lstStyle/>
                    <a:p>
                      <a:pPr marL="0" marR="0" algn="l">
                        <a:spcBef>
                          <a:spcPts val="0"/>
                        </a:spcBef>
                        <a:spcAft>
                          <a:spcPts val="0"/>
                        </a:spcAft>
                      </a:pPr>
                      <a:r>
                        <a:rPr lang="en-US" sz="1400" dirty="0">
                          <a:effectLst/>
                        </a:rPr>
                        <a:t>Cultural Resources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16%</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11</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6"/>
                  </a:ext>
                </a:extLst>
              </a:tr>
              <a:tr h="198120">
                <a:tc>
                  <a:txBody>
                    <a:bodyPr/>
                    <a:lstStyle/>
                    <a:p>
                      <a:pPr marL="0" marR="0" algn="l">
                        <a:spcBef>
                          <a:spcPts val="0"/>
                        </a:spcBef>
                        <a:spcAft>
                          <a:spcPts val="0"/>
                        </a:spcAft>
                      </a:pPr>
                      <a:r>
                        <a:rPr lang="en-US" sz="1400" dirty="0">
                          <a:effectLst/>
                        </a:rPr>
                        <a:t>Enhanced Oil Recovery</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0.3%</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7"/>
                  </a:ext>
                </a:extLst>
              </a:tr>
              <a:tr h="198120">
                <a:tc>
                  <a:txBody>
                    <a:bodyPr/>
                    <a:lstStyle/>
                    <a:p>
                      <a:pPr marL="0" marR="0" algn="l">
                        <a:spcBef>
                          <a:spcPts val="0"/>
                        </a:spcBef>
                        <a:spcAft>
                          <a:spcPts val="0"/>
                        </a:spcAft>
                      </a:pPr>
                      <a:r>
                        <a:rPr lang="en-US" sz="1400" dirty="0">
                          <a:effectLst/>
                        </a:rPr>
                        <a:t>Geology</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1.9%</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8"/>
                  </a:ext>
                </a:extLst>
              </a:tr>
              <a:tr h="198120">
                <a:tc>
                  <a:txBody>
                    <a:bodyPr/>
                    <a:lstStyle/>
                    <a:p>
                      <a:pPr marL="0" marR="0" algn="l">
                        <a:spcBef>
                          <a:spcPts val="0"/>
                        </a:spcBef>
                        <a:spcAft>
                          <a:spcPts val="0"/>
                        </a:spcAft>
                      </a:pPr>
                      <a:r>
                        <a:rPr lang="en-US" sz="1400" dirty="0">
                          <a:effectLst/>
                        </a:rPr>
                        <a:t>Glint and Glare Impacts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4.4%</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6</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9"/>
                  </a:ext>
                </a:extLst>
              </a:tr>
              <a:tr h="198120">
                <a:tc>
                  <a:txBody>
                    <a:bodyPr/>
                    <a:lstStyle/>
                    <a:p>
                      <a:pPr marL="0" marR="0" algn="l">
                        <a:spcBef>
                          <a:spcPts val="0"/>
                        </a:spcBef>
                        <a:spcAft>
                          <a:spcPts val="0"/>
                        </a:spcAft>
                      </a:pPr>
                      <a:r>
                        <a:rPr lang="en-US" sz="1400" dirty="0">
                          <a:effectLst/>
                        </a:rPr>
                        <a:t>Hazardous Materials Management</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3.0%</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7</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0"/>
                  </a:ext>
                </a:extLst>
              </a:tr>
              <a:tr h="198120">
                <a:tc>
                  <a:txBody>
                    <a:bodyPr/>
                    <a:lstStyle/>
                    <a:p>
                      <a:pPr marL="0" marR="0" algn="l">
                        <a:spcBef>
                          <a:spcPts val="0"/>
                        </a:spcBef>
                        <a:spcAft>
                          <a:spcPts val="0"/>
                        </a:spcAft>
                      </a:pPr>
                      <a:r>
                        <a:rPr lang="en-US" sz="1400" dirty="0">
                          <a:effectLst/>
                        </a:rPr>
                        <a:t>Land Use</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1.1%</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1"/>
                  </a:ext>
                </a:extLst>
              </a:tr>
              <a:tr h="198120">
                <a:tc>
                  <a:txBody>
                    <a:bodyPr/>
                    <a:lstStyle/>
                    <a:p>
                      <a:pPr marL="0" marR="0" algn="l">
                        <a:spcBef>
                          <a:spcPts val="0"/>
                        </a:spcBef>
                        <a:spcAft>
                          <a:spcPts val="0"/>
                        </a:spcAft>
                      </a:pPr>
                      <a:r>
                        <a:rPr lang="en-US" sz="1400" dirty="0">
                          <a:effectLst/>
                        </a:rPr>
                        <a:t>Noise and Vibration</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1.4%</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2"/>
                  </a:ext>
                </a:extLst>
              </a:tr>
              <a:tr h="198120">
                <a:tc>
                  <a:txBody>
                    <a:bodyPr/>
                    <a:lstStyle/>
                    <a:p>
                      <a:pPr marL="0" marR="0" algn="l">
                        <a:spcBef>
                          <a:spcPts val="0"/>
                        </a:spcBef>
                        <a:spcAft>
                          <a:spcPts val="0"/>
                        </a:spcAft>
                      </a:pPr>
                      <a:r>
                        <a:rPr lang="en-US" sz="1400" dirty="0">
                          <a:effectLst/>
                        </a:rPr>
                        <a:t>Public Health</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2.0%</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3"/>
                  </a:ext>
                </a:extLst>
              </a:tr>
              <a:tr h="198120">
                <a:tc>
                  <a:txBody>
                    <a:bodyPr/>
                    <a:lstStyle/>
                    <a:p>
                      <a:pPr marL="0" marR="0" algn="l">
                        <a:spcBef>
                          <a:spcPts val="0"/>
                        </a:spcBef>
                        <a:spcAft>
                          <a:spcPts val="0"/>
                        </a:spcAft>
                      </a:pPr>
                      <a:r>
                        <a:rPr lang="en-US" sz="1400" dirty="0">
                          <a:effectLst/>
                        </a:rPr>
                        <a:t>Siting Project Management</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0.4%</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4"/>
                  </a:ext>
                </a:extLst>
              </a:tr>
              <a:tr h="198120">
                <a:tc>
                  <a:txBody>
                    <a:bodyPr/>
                    <a:lstStyle/>
                    <a:p>
                      <a:pPr marL="0" marR="0" algn="l">
                        <a:spcBef>
                          <a:spcPts val="0"/>
                        </a:spcBef>
                        <a:spcAft>
                          <a:spcPts val="0"/>
                        </a:spcAft>
                      </a:pPr>
                      <a:r>
                        <a:rPr lang="en-US" sz="1400" dirty="0">
                          <a:effectLst/>
                        </a:rPr>
                        <a:t>Visual Resources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5.6%</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6</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5"/>
                  </a:ext>
                </a:extLst>
              </a:tr>
              <a:tr h="198120">
                <a:tc>
                  <a:txBody>
                    <a:bodyPr/>
                    <a:lstStyle/>
                    <a:p>
                      <a:pPr marL="0" marR="0" algn="l">
                        <a:spcBef>
                          <a:spcPts val="0"/>
                        </a:spcBef>
                        <a:spcAft>
                          <a:spcPts val="0"/>
                        </a:spcAft>
                      </a:pPr>
                      <a:r>
                        <a:rPr lang="en-US" sz="1400" dirty="0">
                          <a:effectLst/>
                        </a:rPr>
                        <a:t>Water Resources</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0.9%</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2</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6"/>
                  </a:ext>
                </a:extLst>
              </a:tr>
              <a:tr h="198120">
                <a:tc>
                  <a:txBody>
                    <a:bodyPr/>
                    <a:lstStyle/>
                    <a:p>
                      <a:pPr marL="0" marR="0" algn="l">
                        <a:spcBef>
                          <a:spcPts val="0"/>
                        </a:spcBef>
                        <a:spcAft>
                          <a:spcPts val="0"/>
                        </a:spcAft>
                      </a:pPr>
                      <a:r>
                        <a:rPr lang="en-US" sz="1400" dirty="0">
                          <a:effectLst/>
                        </a:rPr>
                        <a:t>Worker Safety and Fire Protection</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8.6%</a:t>
                      </a:r>
                      <a:endParaRPr lang="en-US" sz="1400"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dirty="0">
                          <a:effectLst/>
                        </a:rPr>
                        <a:t>10</a:t>
                      </a:r>
                      <a:endParaRPr lang="en-US" sz="14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17"/>
                  </a:ext>
                </a:extLst>
              </a:tr>
              <a:tr h="198120">
                <a:tc>
                  <a:txBody>
                    <a:bodyPr/>
                    <a:lstStyle/>
                    <a:p>
                      <a:pPr marL="0" marR="0" algn="l">
                        <a:spcBef>
                          <a:spcPts val="0"/>
                        </a:spcBef>
                        <a:spcAft>
                          <a:spcPts val="0"/>
                        </a:spcAft>
                      </a:pPr>
                      <a:r>
                        <a:rPr lang="en-US" sz="1400" b="1" dirty="0">
                          <a:effectLst/>
                        </a:rPr>
                        <a:t>Grand Total</a:t>
                      </a:r>
                      <a:endParaRPr lang="en-US" sz="1400" b="1"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b="1" dirty="0">
                          <a:effectLst/>
                        </a:rPr>
                        <a:t>100%</a:t>
                      </a:r>
                      <a:endParaRPr lang="en-US" sz="1400" b="1" dirty="0">
                        <a:effectLst/>
                        <a:latin typeface="Arial"/>
                        <a:ea typeface="Times New Roman"/>
                        <a:cs typeface="Times New Roman"/>
                      </a:endParaRPr>
                    </a:p>
                  </a:txBody>
                  <a:tcPr marL="68580" marR="68580" marT="0" marB="0" anchor="b"/>
                </a:tc>
                <a:tc>
                  <a:txBody>
                    <a:bodyPr/>
                    <a:lstStyle/>
                    <a:p>
                      <a:pPr marL="0" marR="0" algn="r">
                        <a:spcBef>
                          <a:spcPts val="0"/>
                        </a:spcBef>
                        <a:spcAft>
                          <a:spcPts val="0"/>
                        </a:spcAft>
                      </a:pPr>
                      <a:r>
                        <a:rPr lang="en-US" sz="1400" b="1" dirty="0">
                          <a:effectLst/>
                        </a:rPr>
                        <a:t>82</a:t>
                      </a:r>
                      <a:endParaRPr lang="en-US" sz="1400" b="1" dirty="0">
                        <a:effectLst/>
                        <a:latin typeface="Arial"/>
                        <a:ea typeface="Times New Roman"/>
                        <a:cs typeface="Times New Roman"/>
                      </a:endParaRPr>
                    </a:p>
                  </a:txBody>
                  <a:tcPr marL="68580" marR="68580" marT="0" marB="0"/>
                </a:tc>
                <a:extLst>
                  <a:ext uri="{0D108BD9-81ED-4DB2-BD59-A6C34878D82A}">
                    <a16:rowId xmlns:a16="http://schemas.microsoft.com/office/drawing/2014/main" val="10018"/>
                  </a:ext>
                </a:extLst>
              </a:tr>
            </a:tbl>
          </a:graphicData>
        </a:graphic>
      </p:graphicFrame>
      <p:sp>
        <p:nvSpPr>
          <p:cNvPr id="28757"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6BBAD8F-16EB-43C6-8A1B-CB732E45EDA3}" type="slidenum">
              <a:rPr lang="en-US" altLang="en-US" sz="1400">
                <a:latin typeface="Times" panose="02020603050405020304" pitchFamily="18" charset="0"/>
              </a:rPr>
              <a:pPr>
                <a:spcBef>
                  <a:spcPct val="0"/>
                </a:spcBef>
                <a:buFontTx/>
                <a:buNone/>
              </a:pPr>
              <a:t>27</a:t>
            </a:fld>
            <a:endParaRPr lang="en-US" altLang="en-US" sz="1400">
              <a:latin typeface="Times"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a:t>Preparation of RFQ</a:t>
            </a:r>
          </a:p>
        </p:txBody>
      </p:sp>
      <p:sp>
        <p:nvSpPr>
          <p:cNvPr id="3" name="Content Placeholder 2"/>
          <p:cNvSpPr>
            <a:spLocks noGrp="1"/>
          </p:cNvSpPr>
          <p:nvPr>
            <p:ph idx="1"/>
          </p:nvPr>
        </p:nvSpPr>
        <p:spPr/>
        <p:txBody>
          <a:bodyPr/>
          <a:lstStyle/>
          <a:p>
            <a:pPr marL="0" indent="0">
              <a:buFontTx/>
              <a:buNone/>
              <a:defRPr/>
            </a:pPr>
            <a:r>
              <a:rPr lang="en-US" b="1" u="sng" dirty="0"/>
              <a:t>Conflict of Interest</a:t>
            </a:r>
            <a:r>
              <a:rPr lang="en-US" dirty="0"/>
              <a:t>	</a:t>
            </a:r>
          </a:p>
          <a:p>
            <a:pPr>
              <a:defRPr/>
            </a:pPr>
            <a:r>
              <a:rPr lang="en-US" sz="2400" dirty="0"/>
              <a:t>Conflict Of Interest Requirements for Different Types of Work (p. 23)</a:t>
            </a:r>
          </a:p>
          <a:p>
            <a:pPr>
              <a:defRPr/>
            </a:pPr>
            <a:r>
              <a:rPr lang="en-US" sz="2400" dirty="0"/>
              <a:t>Conflict Of Interest Rules (p. 23)</a:t>
            </a:r>
          </a:p>
          <a:p>
            <a:pPr>
              <a:defRPr/>
            </a:pPr>
            <a:r>
              <a:rPr lang="en-US" sz="2400" dirty="0"/>
              <a:t>Rule 1:  Eligibility to Submit SOQ (p. 24)</a:t>
            </a:r>
          </a:p>
          <a:p>
            <a:pPr>
              <a:defRPr/>
            </a:pPr>
            <a:r>
              <a:rPr lang="en-US" sz="2400" dirty="0"/>
              <a:t>Rule 2:  Availability to Work on Contract (p. 24)</a:t>
            </a:r>
          </a:p>
          <a:p>
            <a:pPr>
              <a:defRPr/>
            </a:pPr>
            <a:r>
              <a:rPr lang="en-US" sz="2400" dirty="0"/>
              <a:t>Minimum Requirements for Submitting SOQ (p. 24)</a:t>
            </a:r>
          </a:p>
          <a:p>
            <a:pPr>
              <a:defRPr/>
            </a:pPr>
            <a:r>
              <a:rPr lang="en-US" sz="2400" dirty="0"/>
              <a:t>Potential Conflicts Spreadsheets (p. 27)</a:t>
            </a:r>
          </a:p>
          <a:p>
            <a:pPr>
              <a:defRPr/>
            </a:pPr>
            <a:r>
              <a:rPr lang="en-US" sz="2400" dirty="0"/>
              <a:t>Agreement Terms (p. 29)</a:t>
            </a:r>
          </a:p>
          <a:p>
            <a:pPr>
              <a:defRPr/>
            </a:pPr>
            <a:endParaRPr lang="en-US" b="1" cap="small" dirty="0"/>
          </a:p>
        </p:txBody>
      </p:sp>
      <p:sp>
        <p:nvSpPr>
          <p:cNvPr id="2970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2EBD0784-E83F-4210-8DD7-CC302E6BD1DD}" type="slidenum">
              <a:rPr lang="en-US" altLang="en-US" sz="1400">
                <a:latin typeface="Times" panose="02020603050405020304" pitchFamily="18" charset="0"/>
              </a:rPr>
              <a:pPr>
                <a:spcBef>
                  <a:spcPct val="0"/>
                </a:spcBef>
                <a:buFontTx/>
                <a:buNone/>
              </a:pPr>
              <a:t>28</a:t>
            </a:fld>
            <a:endParaRPr lang="en-US" altLang="en-US" sz="1400">
              <a:latin typeface="Times"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685800" y="1905000"/>
            <a:ext cx="7772400" cy="41910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en-US" sz="2400" b="1" dirty="0"/>
              <a:t>Pending or Expected Applications at the Energy Commission (RFQ page 23): </a:t>
            </a:r>
          </a:p>
          <a:p>
            <a:pPr marL="0" indent="0">
              <a:buFontTx/>
              <a:buNone/>
              <a:defRPr/>
            </a:pPr>
            <a:r>
              <a:rPr lang="en-US" sz="2400" dirty="0"/>
              <a:t>The Energy Commission has determined that it is inappropriate for it to contract with a team that continues to enter into new contracts or working relationships, after the start of the Agreement with the Energy Commission, with an applicant who is submitting to the Energy Commission an application for an energy facility, small power plant exemption (SPPE),</a:t>
            </a: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0724"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D8BCE17-CF44-4ACF-A9EA-AB9B8D82101D}" type="slidenum">
              <a:rPr lang="en-US" altLang="en-US" sz="1400">
                <a:latin typeface="Times" panose="02020603050405020304" pitchFamily="18" charset="0"/>
              </a:rPr>
              <a:pPr>
                <a:spcBef>
                  <a:spcPct val="0"/>
                </a:spcBef>
                <a:buFontTx/>
                <a:buNone/>
              </a:pPr>
              <a:t>29</a:t>
            </a:fld>
            <a:endParaRPr lang="en-US" altLang="en-US" sz="1400">
              <a:latin typeface="Times"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US" altLang="en-US"/>
              <a:t>Grounds for Rejection</a:t>
            </a:r>
          </a:p>
        </p:txBody>
      </p:sp>
      <p:sp>
        <p:nvSpPr>
          <p:cNvPr id="4099" name="Content Placeholder 2"/>
          <p:cNvSpPr>
            <a:spLocks noGrp="1"/>
          </p:cNvSpPr>
          <p:nvPr>
            <p:ph idx="1"/>
          </p:nvPr>
        </p:nvSpPr>
        <p:spPr>
          <a:xfrm>
            <a:off x="685800" y="1808163"/>
            <a:ext cx="7772400" cy="4287837"/>
          </a:xfrm>
        </p:spPr>
        <p:txBody>
          <a:bodyPr/>
          <a:lstStyle/>
          <a:p>
            <a:r>
              <a:rPr lang="en-US" altLang="en-US"/>
              <a:t>Received Late</a:t>
            </a:r>
          </a:p>
          <a:p>
            <a:r>
              <a:rPr lang="en-US" altLang="en-US"/>
              <a:t>DVBE participation requirements </a:t>
            </a:r>
          </a:p>
          <a:p>
            <a:r>
              <a:rPr lang="en-US" altLang="en-US"/>
              <a:t>Contractor Certification Clauses</a:t>
            </a:r>
          </a:p>
          <a:p>
            <a:r>
              <a:rPr lang="en-US" altLang="en-US"/>
              <a:t>Darfur Contracting Act Form</a:t>
            </a:r>
          </a:p>
          <a:p>
            <a:r>
              <a:rPr lang="en-US" altLang="en-US"/>
              <a:t>Iran Contracting Act Form</a:t>
            </a:r>
          </a:p>
          <a:p>
            <a:r>
              <a:rPr lang="en-US" altLang="en-US"/>
              <a:t>Civil Rights Laws Certification Form</a:t>
            </a:r>
          </a:p>
          <a:p>
            <a:r>
              <a:rPr lang="en-US" altLang="en-US"/>
              <a:t>Multiple SOQs</a:t>
            </a:r>
          </a:p>
          <a:p>
            <a:pPr lvl="1"/>
            <a:r>
              <a:rPr lang="en-US" altLang="en-US"/>
              <a:t>More grounds in section V. Evaluation Process and Criteria</a:t>
            </a:r>
          </a:p>
          <a:p>
            <a:endParaRPr lang="en-US" altLang="en-US"/>
          </a:p>
        </p:txBody>
      </p:sp>
      <p:sp>
        <p:nvSpPr>
          <p:cNvPr id="410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1CCC8906-EC4B-413B-8A4B-31E531F92C77}" type="slidenum">
              <a:rPr lang="en-US" altLang="en-US" sz="1400">
                <a:latin typeface="Times" panose="02020603050405020304" pitchFamily="18" charset="0"/>
              </a:rPr>
              <a:pPr>
                <a:spcBef>
                  <a:spcPct val="0"/>
                </a:spcBef>
                <a:buFontTx/>
                <a:buNone/>
              </a:pPr>
              <a:t>3</a:t>
            </a:fld>
            <a:endParaRPr lang="en-US" altLang="en-US" sz="1400">
              <a:latin typeface="Times"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1747" name="Content Placeholder 2"/>
          <p:cNvSpPr>
            <a:spLocks noGrp="1"/>
          </p:cNvSpPr>
          <p:nvPr>
            <p:ph idx="1"/>
          </p:nvPr>
        </p:nvSpPr>
        <p:spPr>
          <a:xfrm>
            <a:off x="685800" y="1905000"/>
            <a:ext cx="7772400" cy="4191000"/>
          </a:xfrm>
        </p:spPr>
        <p:txBody>
          <a:bodyPr/>
          <a:lstStyle/>
          <a:p>
            <a:pPr marL="0" indent="0">
              <a:buFontTx/>
              <a:buNone/>
            </a:pPr>
            <a:r>
              <a:rPr lang="en-US" altLang="en-US" b="1" u="sng"/>
              <a:t>Conflict of Interest (Cont.)</a:t>
            </a:r>
            <a:endParaRPr lang="fr-FR" altLang="en-US"/>
          </a:p>
          <a:p>
            <a:pPr marL="0" indent="0">
              <a:buFontTx/>
              <a:buNone/>
            </a:pPr>
            <a:endParaRPr lang="fr-FR" altLang="en-US" sz="1200"/>
          </a:p>
          <a:p>
            <a:pPr marL="0" indent="0">
              <a:buFontTx/>
              <a:buNone/>
            </a:pPr>
            <a:r>
              <a:rPr lang="en-US" altLang="en-US" sz="2400" b="1"/>
              <a:t>Pending or Expected Applications at the Energy Commission (cont.): </a:t>
            </a:r>
          </a:p>
          <a:p>
            <a:pPr marL="0" indent="0">
              <a:buFontTx/>
              <a:buNone/>
            </a:pPr>
            <a:r>
              <a:rPr lang="en-US" altLang="en-US" sz="2400"/>
              <a:t>transmission corridor designation, or amendment of an existing license issued by the Energy Commission (amendment). A Bidding Firm may submit an SOQ even if it, or its team members, have current contracts or working relationships with an applicant  who has a current application before the Energy Commission. However, after the start of the Agreement with the</a:t>
            </a:r>
            <a:endParaRPr lang="fr-FR" altLang="en-US" sz="2400"/>
          </a:p>
          <a:p>
            <a:pPr marL="0" indent="0">
              <a:buFontTx/>
              <a:buNone/>
            </a:pPr>
            <a:endParaRPr lang="fr-FR" altLang="en-US" sz="2400"/>
          </a:p>
          <a:p>
            <a:pPr marL="0" indent="0">
              <a:buFontTx/>
              <a:buNone/>
            </a:pPr>
            <a:endParaRPr lang="fr-FR" altLang="en-US" sz="2400"/>
          </a:p>
        </p:txBody>
      </p:sp>
      <p:sp>
        <p:nvSpPr>
          <p:cNvPr id="31748"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146D85B4-D43B-4AE0-BE43-6B803C825B3E}" type="slidenum">
              <a:rPr lang="en-US" altLang="en-US" sz="1400">
                <a:latin typeface="Times" panose="02020603050405020304" pitchFamily="18" charset="0"/>
              </a:rPr>
              <a:pPr>
                <a:spcBef>
                  <a:spcPct val="0"/>
                </a:spcBef>
                <a:buFontTx/>
                <a:buNone/>
              </a:pPr>
              <a:t>30</a:t>
            </a:fld>
            <a:endParaRPr lang="en-US" altLang="en-US" sz="1400">
              <a:latin typeface="Times"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685800" y="1905000"/>
            <a:ext cx="7772400" cy="41910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en-US" sz="2400" b="1" dirty="0"/>
              <a:t>Pending or Expected Applications at the Energy Commission (cont.): </a:t>
            </a:r>
          </a:p>
          <a:p>
            <a:pPr marL="0" indent="0">
              <a:buFontTx/>
              <a:buNone/>
              <a:defRPr/>
            </a:pPr>
            <a:r>
              <a:rPr lang="en-US" sz="2400" dirty="0"/>
              <a:t>Energy Commission, the Bidding Firm and team members must complete the work for the applicant as soon as possible and may not enter into new contracts or relationships with applicants. </a:t>
            </a:r>
          </a:p>
          <a:p>
            <a:pPr marL="0" indent="0">
              <a:buFontTx/>
              <a:buNone/>
              <a:defRPr/>
            </a:pP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2772"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173FB18-F39F-47D7-AAFD-AFFE4E4BCF53}" type="slidenum">
              <a:rPr lang="en-US" altLang="en-US" sz="1400">
                <a:latin typeface="Times" panose="02020603050405020304" pitchFamily="18" charset="0"/>
              </a:rPr>
              <a:pPr>
                <a:spcBef>
                  <a:spcPct val="0"/>
                </a:spcBef>
                <a:buFontTx/>
                <a:buNone/>
              </a:pPr>
              <a:t>31</a:t>
            </a:fld>
            <a:endParaRPr lang="en-US" altLang="en-US" sz="1400">
              <a:latin typeface="Times"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609600" y="1752600"/>
            <a:ext cx="7772400" cy="43434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en-US" sz="2400" b="1" dirty="0"/>
              <a:t>Previous Work on Applications &amp; Source of Income:</a:t>
            </a:r>
            <a:endParaRPr lang="en-US" sz="1200" b="1" dirty="0"/>
          </a:p>
          <a:p>
            <a:pPr marL="0" indent="0">
              <a:buFontTx/>
              <a:buNone/>
              <a:defRPr/>
            </a:pPr>
            <a:r>
              <a:rPr lang="en-US" sz="2400" dirty="0"/>
              <a:t>The Energy Commission has determined that it is inappropriate for team members to work on applications or other work projects on which they have previously worked, or, work on applications from applicants (or other work projects) for whom the team member is currently working or has worked within the twelve months prior to the start of the work for the Energy Commission.</a:t>
            </a:r>
          </a:p>
          <a:p>
            <a:pPr marL="0" indent="0">
              <a:buFontTx/>
              <a:buNone/>
              <a:defRPr/>
            </a:pP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3796"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AFD5603-F401-49D2-9CBB-CCB12B4E3005}" type="slidenum">
              <a:rPr lang="en-US" altLang="en-US" sz="1400">
                <a:latin typeface="Times" panose="02020603050405020304" pitchFamily="18" charset="0"/>
              </a:rPr>
              <a:pPr>
                <a:spcBef>
                  <a:spcPct val="0"/>
                </a:spcBef>
                <a:buFontTx/>
                <a:buNone/>
              </a:pPr>
              <a:t>32</a:t>
            </a:fld>
            <a:endParaRPr lang="en-US" altLang="en-US" sz="1400">
              <a:latin typeface="Times"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533400" y="1752600"/>
            <a:ext cx="8077200" cy="43434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en-US" sz="2400" b="1" dirty="0"/>
              <a:t>Agreement Terms (RFQ page 29):</a:t>
            </a:r>
          </a:p>
          <a:p>
            <a:pPr marL="0" indent="0">
              <a:buFontTx/>
              <a:buNone/>
              <a:defRPr/>
            </a:pPr>
            <a:r>
              <a:rPr lang="en-US" sz="2400" dirty="0"/>
              <a:t>The agreement resulting from this RFQ will include the terms on Conflict of Interest and Separation of Duties/Work Assignments. Note that Attachment 6 is the entire sample agreement, and includes the contract terms for conflict of interest in Exhibit H of Attachment 6. Firms must review this language carefully in order to understand the specific rules on conflict of interest for the prime contractor, subcontractors and employees of the contractor/subcontractor firms.  </a:t>
            </a:r>
          </a:p>
          <a:p>
            <a:pPr marL="0" indent="0">
              <a:buFontTx/>
              <a:buNone/>
              <a:defRPr/>
            </a:pP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4820"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28912791-7583-4A15-816E-870718FCA430}" type="slidenum">
              <a:rPr lang="en-US" altLang="en-US" sz="1400">
                <a:latin typeface="Times" panose="02020603050405020304" pitchFamily="18" charset="0"/>
              </a:rPr>
              <a:pPr>
                <a:spcBef>
                  <a:spcPct val="0"/>
                </a:spcBef>
                <a:buFontTx/>
                <a:buNone/>
              </a:pPr>
              <a:t>33</a:t>
            </a:fld>
            <a:endParaRPr lang="en-US" altLang="en-US" sz="1400">
              <a:latin typeface="Times"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685800" y="1905000"/>
            <a:ext cx="7772400" cy="41910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fr-FR" u="sng" dirty="0"/>
              <a:t>Attachement 11</a:t>
            </a:r>
            <a:r>
              <a:rPr lang="fr-FR" dirty="0"/>
              <a:t>:  </a:t>
            </a:r>
            <a:r>
              <a:rPr lang="en-US" dirty="0"/>
              <a:t>Team Member Topic and Sub-Topic Coverage Information Sheet </a:t>
            </a:r>
          </a:p>
          <a:p>
            <a:pPr>
              <a:defRPr/>
            </a:pPr>
            <a:r>
              <a:rPr lang="fr-FR" sz="2000" dirty="0">
                <a:hlinkClick r:id="rId3"/>
              </a:rPr>
              <a:t>http://www.energy.ca.gov/contracts/RFQ-17-702/11_Att-11_Team-Member_Coverage-Sheet.xlsx</a:t>
            </a:r>
            <a:endParaRPr lang="fr-FR" sz="2000" dirty="0"/>
          </a:p>
          <a:p>
            <a:pPr marL="0" indent="0">
              <a:buFontTx/>
              <a:buNone/>
              <a:defRPr/>
            </a:pPr>
            <a:endParaRPr lang="fr-FR" sz="1200" dirty="0"/>
          </a:p>
          <a:p>
            <a:pPr marL="0" indent="0">
              <a:buFontTx/>
              <a:buNone/>
              <a:defRPr/>
            </a:pPr>
            <a:r>
              <a:rPr lang="en-US" u="sng" dirty="0"/>
              <a:t>Attachment 12</a:t>
            </a:r>
            <a:r>
              <a:rPr lang="en-US" dirty="0"/>
              <a:t>: Firm Information Sheet </a:t>
            </a:r>
          </a:p>
          <a:p>
            <a:pPr>
              <a:defRPr/>
            </a:pPr>
            <a:r>
              <a:rPr lang="fr-FR" sz="2400" dirty="0">
                <a:hlinkClick r:id="rId4"/>
              </a:rPr>
              <a:t>http://www.energy.ca.gov/contracts/RFQ-17-702/12_Att-12_Firm-Info-Sheet.docx</a:t>
            </a:r>
            <a:endParaRPr lang="fr-FR" sz="2400" dirty="0"/>
          </a:p>
          <a:p>
            <a:pPr>
              <a:defRPr/>
            </a:pP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5844"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E0F248F1-1E1D-494C-BD21-23267719AC1B}" type="slidenum">
              <a:rPr lang="en-US" altLang="en-US" sz="1400">
                <a:latin typeface="Times" panose="02020603050405020304" pitchFamily="18" charset="0"/>
              </a:rPr>
              <a:pPr>
                <a:spcBef>
                  <a:spcPct val="0"/>
                </a:spcBef>
                <a:buFontTx/>
                <a:buNone/>
              </a:pPr>
              <a:t>34</a:t>
            </a:fld>
            <a:endParaRPr lang="en-US" altLang="en-US" sz="1400">
              <a:latin typeface="Times"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Preparation of RFQ </a:t>
            </a:r>
            <a:r>
              <a:rPr lang="en-US" altLang="en-US" sz="2400"/>
              <a:t>(cont.)</a:t>
            </a:r>
            <a:endParaRPr lang="en-US" altLang="en-US"/>
          </a:p>
        </p:txBody>
      </p:sp>
      <p:sp>
        <p:nvSpPr>
          <p:cNvPr id="3" name="Content Placeholder 2"/>
          <p:cNvSpPr>
            <a:spLocks noGrp="1"/>
          </p:cNvSpPr>
          <p:nvPr>
            <p:ph idx="1"/>
          </p:nvPr>
        </p:nvSpPr>
        <p:spPr>
          <a:xfrm>
            <a:off x="685800" y="1905000"/>
            <a:ext cx="7772400" cy="4191000"/>
          </a:xfrm>
        </p:spPr>
        <p:txBody>
          <a:bodyPr/>
          <a:lstStyle/>
          <a:p>
            <a:pPr marL="0" indent="0">
              <a:buFontTx/>
              <a:buNone/>
              <a:defRPr/>
            </a:pPr>
            <a:r>
              <a:rPr lang="en-US" b="1" u="sng" dirty="0"/>
              <a:t>Conflict of Interest (Cont.)</a:t>
            </a:r>
            <a:endParaRPr lang="fr-FR" dirty="0"/>
          </a:p>
          <a:p>
            <a:pPr marL="0" indent="0">
              <a:buFontTx/>
              <a:buNone/>
              <a:defRPr/>
            </a:pPr>
            <a:endParaRPr lang="fr-FR" sz="1200" dirty="0"/>
          </a:p>
          <a:p>
            <a:pPr marL="0" indent="0">
              <a:buFontTx/>
              <a:buNone/>
              <a:defRPr/>
            </a:pPr>
            <a:r>
              <a:rPr lang="fr-FR" u="sng" dirty="0"/>
              <a:t>Attachement 13</a:t>
            </a:r>
            <a:r>
              <a:rPr lang="fr-FR" dirty="0"/>
              <a:t>:  </a:t>
            </a:r>
            <a:r>
              <a:rPr lang="en-US" dirty="0"/>
              <a:t>Team Member Availability Information Sheet </a:t>
            </a:r>
            <a:endParaRPr lang="fr-FR" dirty="0"/>
          </a:p>
          <a:p>
            <a:pPr marL="0" indent="0">
              <a:buFontTx/>
              <a:buNone/>
              <a:defRPr/>
            </a:pPr>
            <a:r>
              <a:rPr lang="en-US" dirty="0">
                <a:hlinkClick r:id="rId3"/>
              </a:rPr>
              <a:t>http://www.energy.ca.gov/contracts/RFQ-17-702/13_Att-13_Team-Member-Availability-Info.docx</a:t>
            </a:r>
            <a:endParaRPr lang="en-US" dirty="0"/>
          </a:p>
          <a:p>
            <a:pPr marL="0" indent="0">
              <a:buFontTx/>
              <a:buNone/>
              <a:defRPr/>
            </a:pPr>
            <a:endParaRPr lang="fr-FR" sz="2400" dirty="0"/>
          </a:p>
          <a:p>
            <a:pPr>
              <a:defRPr/>
            </a:pPr>
            <a:endParaRPr lang="fr-FR" sz="2400" dirty="0"/>
          </a:p>
          <a:p>
            <a:pPr>
              <a:defRPr/>
            </a:pPr>
            <a:endParaRPr lang="fr-FR" sz="2400" dirty="0"/>
          </a:p>
          <a:p>
            <a:pPr marL="0" indent="0">
              <a:buFontTx/>
              <a:buNone/>
              <a:defRPr/>
            </a:pPr>
            <a:endParaRPr lang="fr-FR" sz="2400" dirty="0"/>
          </a:p>
          <a:p>
            <a:pPr marL="0" indent="0">
              <a:buFontTx/>
              <a:buNone/>
              <a:defRPr/>
            </a:pPr>
            <a:endParaRPr lang="fr-FR" sz="2400" dirty="0"/>
          </a:p>
          <a:p>
            <a:pPr marL="0" indent="0">
              <a:buFontTx/>
              <a:buNone/>
              <a:defRPr/>
            </a:pPr>
            <a:endParaRPr lang="fr-FR" sz="2400" dirty="0"/>
          </a:p>
        </p:txBody>
      </p:sp>
      <p:sp>
        <p:nvSpPr>
          <p:cNvPr id="36868" name="Slide Number Placeholder 3"/>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9EC7B554-0ABF-44A7-A211-F16FCF3CD5CC}" type="slidenum">
              <a:rPr lang="en-US" altLang="en-US" sz="1400">
                <a:latin typeface="Times" panose="02020603050405020304" pitchFamily="18" charset="0"/>
              </a:rPr>
              <a:pPr>
                <a:spcBef>
                  <a:spcPct val="0"/>
                </a:spcBef>
                <a:buFontTx/>
                <a:buNone/>
              </a:pPr>
              <a:t>35</a:t>
            </a:fld>
            <a:endParaRPr lang="en-US" altLang="en-US" sz="1400">
              <a:latin typeface="Times"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a:t>Preparation of RFQ </a:t>
            </a:r>
            <a:r>
              <a:rPr lang="en-US" altLang="en-US" sz="2400"/>
              <a:t>(cont.)</a:t>
            </a:r>
          </a:p>
        </p:txBody>
      </p:sp>
      <p:sp>
        <p:nvSpPr>
          <p:cNvPr id="3" name="Content Placeholder 2"/>
          <p:cNvSpPr>
            <a:spLocks noGrp="1"/>
          </p:cNvSpPr>
          <p:nvPr>
            <p:ph idx="1"/>
          </p:nvPr>
        </p:nvSpPr>
        <p:spPr>
          <a:xfrm>
            <a:off x="609600" y="1752600"/>
            <a:ext cx="7772400" cy="4114800"/>
          </a:xfrm>
        </p:spPr>
        <p:txBody>
          <a:bodyPr/>
          <a:lstStyle/>
          <a:p>
            <a:pPr marL="0" indent="0">
              <a:buFontTx/>
              <a:buNone/>
              <a:defRPr/>
            </a:pPr>
            <a:r>
              <a:rPr lang="en-US" sz="2600" b="1" u="sng" dirty="0"/>
              <a:t>SOQ Format, Required Documents and Delivery</a:t>
            </a:r>
            <a:endParaRPr lang="en-US" sz="2400" dirty="0"/>
          </a:p>
          <a:p>
            <a:pPr>
              <a:defRPr/>
            </a:pPr>
            <a:r>
              <a:rPr lang="en-US" sz="2400" dirty="0"/>
              <a:t>Pricing/Rates Information (p. 30)</a:t>
            </a:r>
          </a:p>
          <a:p>
            <a:pPr>
              <a:defRPr/>
            </a:pPr>
            <a:r>
              <a:rPr lang="en-US" sz="2400" dirty="0"/>
              <a:t>Required Format for an SOQ (p. 30)</a:t>
            </a:r>
          </a:p>
          <a:p>
            <a:pPr>
              <a:defRPr/>
            </a:pPr>
            <a:r>
              <a:rPr lang="en-US" sz="2400" dirty="0"/>
              <a:t>Number of  Copies (p. 30)</a:t>
            </a:r>
          </a:p>
          <a:p>
            <a:pPr>
              <a:defRPr/>
            </a:pPr>
            <a:r>
              <a:rPr lang="en-US" sz="2400" dirty="0"/>
              <a:t>Packaging and Labeling (p. 30)</a:t>
            </a:r>
          </a:p>
          <a:p>
            <a:pPr>
              <a:defRPr/>
            </a:pPr>
            <a:r>
              <a:rPr lang="en-US" sz="2400" dirty="0"/>
              <a:t>Preferred Method for Delivery (p. 30)</a:t>
            </a:r>
          </a:p>
          <a:p>
            <a:pPr>
              <a:defRPr/>
            </a:pPr>
            <a:r>
              <a:rPr lang="en-US" sz="2400" dirty="0"/>
              <a:t>Organize Your SOQ As Follows (p. 31)</a:t>
            </a:r>
          </a:p>
          <a:p>
            <a:pPr marL="0" indent="0">
              <a:buFontTx/>
              <a:buNone/>
              <a:defRPr/>
            </a:pPr>
            <a:endParaRPr lang="en-US" sz="2400" dirty="0"/>
          </a:p>
        </p:txBody>
      </p:sp>
      <p:sp>
        <p:nvSpPr>
          <p:cNvPr id="3789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3D764AE0-F5BB-4711-8F8D-F32000281EC2}" type="slidenum">
              <a:rPr lang="en-US" altLang="en-US" sz="1400">
                <a:latin typeface="Times" panose="02020603050405020304" pitchFamily="18" charset="0"/>
              </a:rPr>
              <a:pPr>
                <a:spcBef>
                  <a:spcPct val="0"/>
                </a:spcBef>
                <a:buFontTx/>
                <a:buNone/>
              </a:pPr>
              <a:t>36</a:t>
            </a:fld>
            <a:endParaRPr lang="en-US" altLang="en-US" sz="1400">
              <a:latin typeface="Times" panose="02020603050405020304"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Scoring Scale</a:t>
            </a:r>
          </a:p>
        </p:txBody>
      </p:sp>
      <p:pic>
        <p:nvPicPr>
          <p:cNvPr id="38915" name="Picture 2" title="Scoring Scale"/>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28185" t="14351" r="11078" b="7420"/>
          <a:stretch>
            <a:fillRect/>
          </a:stretch>
        </p:blipFill>
        <p:spPr>
          <a:xfrm>
            <a:off x="1447800" y="1676400"/>
            <a:ext cx="5680075" cy="4457700"/>
          </a:xfrm>
          <a:noFill/>
          <a:extLst>
            <a:ext uri="{909E8E84-426E-40DD-AFC4-6F175D3DCCD1}">
              <a14:hiddenFill xmlns:a14="http://schemas.microsoft.com/office/drawing/2010/main">
                <a:solidFill>
                  <a:schemeClr val="accent1"/>
                </a:solidFill>
              </a14:hiddenFill>
            </a:ext>
          </a:extLst>
        </p:spPr>
      </p:pic>
      <p:sp>
        <p:nvSpPr>
          <p:cNvPr id="38916"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2DAEA829-8373-4253-B88B-6520D8D3609D}" type="slidenum">
              <a:rPr lang="en-US" altLang="en-US" sz="1400">
                <a:latin typeface="Times" panose="02020603050405020304" pitchFamily="18" charset="0"/>
              </a:rPr>
              <a:pPr>
                <a:spcBef>
                  <a:spcPct val="0"/>
                </a:spcBef>
                <a:buFontTx/>
                <a:buNone/>
              </a:pPr>
              <a:t>37</a:t>
            </a:fld>
            <a:endParaRPr lang="en-US" altLang="en-US" sz="1400">
              <a:latin typeface="Times"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762000" y="685800"/>
            <a:ext cx="7772400" cy="838200"/>
          </a:xfrm>
        </p:spPr>
        <p:txBody>
          <a:bodyPr/>
          <a:lstStyle/>
          <a:p>
            <a:r>
              <a:rPr lang="en-US" altLang="en-US" sz="3200"/>
              <a:t>Evaluation Criteria</a:t>
            </a:r>
          </a:p>
        </p:txBody>
      </p:sp>
      <p:pic>
        <p:nvPicPr>
          <p:cNvPr id="39939" name="Picture 5" title="Evaluation Criteria"/>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25809" t="19907" r="26796" b="4167"/>
          <a:stretch>
            <a:fillRect/>
          </a:stretch>
        </p:blipFill>
        <p:spPr>
          <a:xfrm>
            <a:off x="1600200" y="1371600"/>
            <a:ext cx="5486400" cy="4824413"/>
          </a:xfrm>
          <a:noFill/>
          <a:extLst>
            <a:ext uri="{909E8E84-426E-40DD-AFC4-6F175D3DCCD1}">
              <a14:hiddenFill xmlns:a14="http://schemas.microsoft.com/office/drawing/2010/main">
                <a:solidFill>
                  <a:schemeClr val="accent1"/>
                </a:solidFill>
              </a14:hiddenFill>
            </a:ext>
          </a:extLst>
        </p:spPr>
      </p:pic>
      <p:sp>
        <p:nvSpPr>
          <p:cNvPr id="3994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A959E7F4-BB8E-44F5-8ACE-1F2A55BB5042}" type="slidenum">
              <a:rPr lang="en-US" altLang="en-US" sz="1400">
                <a:latin typeface="Times" panose="02020603050405020304" pitchFamily="18" charset="0"/>
              </a:rPr>
              <a:pPr>
                <a:spcBef>
                  <a:spcPct val="0"/>
                </a:spcBef>
                <a:buFontTx/>
                <a:buNone/>
              </a:pPr>
              <a:t>38</a:t>
            </a:fld>
            <a:endParaRPr lang="en-US" altLang="en-US" sz="1400">
              <a:latin typeface="Times"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685800" y="609600"/>
            <a:ext cx="7772400" cy="838200"/>
          </a:xfrm>
        </p:spPr>
        <p:txBody>
          <a:bodyPr/>
          <a:lstStyle/>
          <a:p>
            <a:r>
              <a:rPr lang="en-US" altLang="en-US" sz="3200"/>
              <a:t>Evaluation Criteria (cont.)</a:t>
            </a:r>
          </a:p>
        </p:txBody>
      </p:sp>
      <p:pic>
        <p:nvPicPr>
          <p:cNvPr id="40963" name="Picture 2" title="Evaluation Criteria Continued"/>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36655" t="17361" r="20461" b="5147"/>
          <a:stretch>
            <a:fillRect/>
          </a:stretch>
        </p:blipFill>
        <p:spPr>
          <a:xfrm>
            <a:off x="1077913" y="1295400"/>
            <a:ext cx="6694487" cy="4876800"/>
          </a:xfrm>
          <a:noFill/>
          <a:extLst>
            <a:ext uri="{909E8E84-426E-40DD-AFC4-6F175D3DCCD1}">
              <a14:hiddenFill xmlns:a14="http://schemas.microsoft.com/office/drawing/2010/main">
                <a:solidFill>
                  <a:schemeClr val="accent1"/>
                </a:solidFill>
              </a14:hiddenFill>
            </a:ext>
          </a:extLst>
        </p:spPr>
      </p:pic>
      <p:sp>
        <p:nvSpPr>
          <p:cNvPr id="40964"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A7652919-C15A-41AC-8A7A-7AFD116548A6}" type="slidenum">
              <a:rPr lang="en-US" altLang="en-US" sz="1400">
                <a:latin typeface="Times" panose="02020603050405020304" pitchFamily="18" charset="0"/>
              </a:rPr>
              <a:pPr>
                <a:spcBef>
                  <a:spcPct val="0"/>
                </a:spcBef>
                <a:buFontTx/>
                <a:buNone/>
              </a:pPr>
              <a:t>39</a:t>
            </a:fld>
            <a:endParaRPr lang="en-US" altLang="en-US" sz="1400">
              <a:latin typeface="Times"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a:t>DVBE Requirements</a:t>
            </a:r>
          </a:p>
        </p:txBody>
      </p:sp>
      <p:sp>
        <p:nvSpPr>
          <p:cNvPr id="5123" name="Content Placeholder 2"/>
          <p:cNvSpPr>
            <a:spLocks noGrp="1"/>
          </p:cNvSpPr>
          <p:nvPr>
            <p:ph idx="1"/>
          </p:nvPr>
        </p:nvSpPr>
        <p:spPr/>
        <p:txBody>
          <a:bodyPr/>
          <a:lstStyle/>
          <a:p>
            <a:r>
              <a:rPr lang="en-US" altLang="en-US" b="1" u="sng"/>
              <a:t>D</a:t>
            </a:r>
            <a:r>
              <a:rPr lang="en-US" altLang="en-US"/>
              <a:t>isabled </a:t>
            </a:r>
            <a:r>
              <a:rPr lang="en-US" altLang="en-US" b="1" u="sng"/>
              <a:t>V</a:t>
            </a:r>
            <a:r>
              <a:rPr lang="en-US" altLang="en-US"/>
              <a:t>eteran </a:t>
            </a:r>
            <a:r>
              <a:rPr lang="en-US" altLang="en-US" b="1" u="sng"/>
              <a:t>B</a:t>
            </a:r>
            <a:r>
              <a:rPr lang="en-US" altLang="en-US"/>
              <a:t>usiness </a:t>
            </a:r>
            <a:r>
              <a:rPr lang="en-US" altLang="en-US" b="1" u="sng"/>
              <a:t>E</a:t>
            </a:r>
            <a:r>
              <a:rPr lang="en-US" altLang="en-US"/>
              <a:t>nterprise</a:t>
            </a:r>
          </a:p>
          <a:p>
            <a:r>
              <a:rPr lang="en-US" altLang="en-US"/>
              <a:t>Mandatory 3% can be met one of two ways:</a:t>
            </a:r>
          </a:p>
          <a:p>
            <a:pPr lvl="1"/>
            <a:r>
              <a:rPr lang="en-US" altLang="en-US"/>
              <a:t>Firm is DVBE and will perform 3% or more of contract</a:t>
            </a:r>
          </a:p>
          <a:p>
            <a:pPr lvl="1"/>
            <a:r>
              <a:rPr lang="en-US" altLang="en-US"/>
              <a:t>Firm is not a DVBE and will use DVBE subcontractors for at least 3% of the contract</a:t>
            </a:r>
          </a:p>
          <a:p>
            <a:r>
              <a:rPr lang="en-US" altLang="en-US"/>
              <a:t>DVBEs must be CA certified </a:t>
            </a:r>
          </a:p>
          <a:p>
            <a:pPr lvl="1"/>
            <a:endParaRPr lang="en-US" altLang="en-US"/>
          </a:p>
        </p:txBody>
      </p:sp>
      <p:sp>
        <p:nvSpPr>
          <p:cNvPr id="5124"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AC190588-F5EC-483A-939B-D72296E8795E}" type="slidenum">
              <a:rPr lang="en-US" altLang="en-US" sz="1400">
                <a:latin typeface="Times" panose="02020603050405020304" pitchFamily="18" charset="0"/>
              </a:rPr>
              <a:pPr>
                <a:spcBef>
                  <a:spcPct val="0"/>
                </a:spcBef>
                <a:buFontTx/>
                <a:buNone/>
              </a:pPr>
              <a:t>4</a:t>
            </a:fld>
            <a:endParaRPr lang="en-US" altLang="en-US" sz="1400">
              <a:latin typeface="Times"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a:t>Evaluation Criteria (cont.)</a:t>
            </a:r>
          </a:p>
        </p:txBody>
      </p:sp>
      <p:pic>
        <p:nvPicPr>
          <p:cNvPr id="41987" name="Picture 4" title="Evaluation Criteria Continued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l="36334" t="15556" r="19087" b="42963"/>
          <a:stretch>
            <a:fillRect/>
          </a:stretch>
        </p:blipFill>
        <p:spPr>
          <a:xfrm>
            <a:off x="1447800" y="1624013"/>
            <a:ext cx="6172200" cy="4416425"/>
          </a:xfrm>
          <a:noFill/>
          <a:extLst>
            <a:ext uri="{909E8E84-426E-40DD-AFC4-6F175D3DCCD1}">
              <a14:hiddenFill xmlns:a14="http://schemas.microsoft.com/office/drawing/2010/main">
                <a:solidFill>
                  <a:schemeClr val="accent1"/>
                </a:solidFill>
              </a14:hiddenFill>
            </a:ext>
          </a:extLst>
        </p:spPr>
      </p:pic>
      <p:sp>
        <p:nvSpPr>
          <p:cNvPr id="4198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C90CB3DE-8D1D-47F4-9246-A3D7B60BB2F3}" type="slidenum">
              <a:rPr lang="en-US" altLang="en-US" sz="1400">
                <a:latin typeface="Times" panose="02020603050405020304" pitchFamily="18" charset="0"/>
              </a:rPr>
              <a:pPr>
                <a:spcBef>
                  <a:spcPct val="0"/>
                </a:spcBef>
                <a:buFontTx/>
                <a:buNone/>
              </a:pPr>
              <a:t>40</a:t>
            </a:fld>
            <a:endParaRPr lang="en-US" altLang="en-US" sz="1400">
              <a:latin typeface="Times"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RFQ Resources</a:t>
            </a:r>
          </a:p>
        </p:txBody>
      </p:sp>
      <p:sp>
        <p:nvSpPr>
          <p:cNvPr id="3" name="Content Placeholder 2"/>
          <p:cNvSpPr>
            <a:spLocks noGrp="1"/>
          </p:cNvSpPr>
          <p:nvPr>
            <p:ph idx="1"/>
          </p:nvPr>
        </p:nvSpPr>
        <p:spPr/>
        <p:txBody>
          <a:bodyPr/>
          <a:lstStyle/>
          <a:p>
            <a:pPr marL="0" indent="0">
              <a:buFontTx/>
              <a:buNone/>
              <a:defRPr/>
            </a:pPr>
            <a:r>
              <a:rPr lang="en-US" dirty="0"/>
              <a:t>Requests for Proposals, Contracts, and Solicitations ListServ Page</a:t>
            </a:r>
          </a:p>
          <a:p>
            <a:pPr>
              <a:defRPr/>
            </a:pPr>
            <a:r>
              <a:rPr lang="en-US" dirty="0">
                <a:hlinkClick r:id="rId3"/>
              </a:rPr>
              <a:t>http://www.energy.ca.gov/contracts/</a:t>
            </a:r>
            <a:endParaRPr lang="en-US" dirty="0"/>
          </a:p>
          <a:p>
            <a:pPr marL="0" indent="0">
              <a:buFontTx/>
              <a:buNone/>
              <a:defRPr/>
            </a:pPr>
            <a:endParaRPr lang="en-US" sz="2400" dirty="0"/>
          </a:p>
          <a:p>
            <a:pPr marL="0" indent="0">
              <a:buFontTx/>
              <a:buNone/>
              <a:defRPr/>
            </a:pPr>
            <a:r>
              <a:rPr lang="en-US" dirty="0"/>
              <a:t>RFQ-17-702:  Siting, Transmission, and Environmental Protection Peak Workload Solicitation Files</a:t>
            </a:r>
          </a:p>
          <a:p>
            <a:pPr>
              <a:defRPr/>
            </a:pPr>
            <a:r>
              <a:rPr lang="en-US" dirty="0">
                <a:solidFill>
                  <a:srgbClr val="0099FF"/>
                </a:solidFill>
                <a:hlinkClick r:id="rId4"/>
              </a:rPr>
              <a:t>http://www.energy.ca.gov/contracts/RFQ-17-702/</a:t>
            </a:r>
            <a:endParaRPr lang="en-US" dirty="0">
              <a:solidFill>
                <a:srgbClr val="0099FF"/>
              </a:solidFill>
            </a:endParaRPr>
          </a:p>
          <a:p>
            <a:pPr>
              <a:defRPr/>
            </a:pPr>
            <a:endParaRPr lang="en-US" dirty="0"/>
          </a:p>
          <a:p>
            <a:pPr>
              <a:defRPr/>
            </a:pPr>
            <a:endParaRPr lang="en-US" dirty="0"/>
          </a:p>
        </p:txBody>
      </p:sp>
      <p:sp>
        <p:nvSpPr>
          <p:cNvPr id="4301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5D164D41-F546-45D1-9C74-49A732550996}" type="slidenum">
              <a:rPr lang="en-US" altLang="en-US" sz="1400">
                <a:latin typeface="Times" panose="02020603050405020304" pitchFamily="18" charset="0"/>
              </a:rPr>
              <a:pPr>
                <a:spcBef>
                  <a:spcPct val="0"/>
                </a:spcBef>
                <a:buFontTx/>
                <a:buNone/>
              </a:pPr>
              <a:t>41</a:t>
            </a:fld>
            <a:endParaRPr lang="en-US" altLang="en-US" sz="1400">
              <a:latin typeface="Times"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a:t>DVBE Incentive</a:t>
            </a:r>
          </a:p>
        </p:txBody>
      </p:sp>
      <p:sp>
        <p:nvSpPr>
          <p:cNvPr id="6147" name="Content Placeholder 2"/>
          <p:cNvSpPr>
            <a:spLocks noGrp="1"/>
          </p:cNvSpPr>
          <p:nvPr>
            <p:ph idx="1"/>
          </p:nvPr>
        </p:nvSpPr>
        <p:spPr/>
        <p:txBody>
          <a:bodyPr/>
          <a:lstStyle/>
          <a:p>
            <a:r>
              <a:rPr lang="en-US" altLang="en-US"/>
              <a:t>Incentive for committing to more than 3%</a:t>
            </a:r>
          </a:p>
          <a:p>
            <a:endParaRPr lang="en-US" altLang="en-US"/>
          </a:p>
        </p:txBody>
      </p:sp>
      <p:graphicFrame>
        <p:nvGraphicFramePr>
          <p:cNvPr id="4" name="Table 3" descr="DVBE Incentive" title="DVBE Incentive"/>
          <p:cNvGraphicFramePr>
            <a:graphicFrameLocks noGrp="1"/>
          </p:cNvGraphicFramePr>
          <p:nvPr>
            <p:extLst>
              <p:ext uri="{D42A27DB-BD31-4B8C-83A1-F6EECF244321}">
                <p14:modId xmlns:p14="http://schemas.microsoft.com/office/powerpoint/2010/main" val="2149133007"/>
              </p:ext>
            </p:extLst>
          </p:nvPr>
        </p:nvGraphicFramePr>
        <p:xfrm>
          <a:off x="685800" y="2514600"/>
          <a:ext cx="7772400" cy="3428999"/>
        </p:xfrm>
        <a:graphic>
          <a:graphicData uri="http://schemas.openxmlformats.org/drawingml/2006/table">
            <a:tbl>
              <a:tblPr firstRow="1" firstCol="1" bandRow="1">
                <a:tableStyleId>{5C22544A-7EE6-4342-B048-85BDC9FD1C3A}</a:tableStyleId>
              </a:tblPr>
              <a:tblGrid>
                <a:gridCol w="2881404">
                  <a:extLst>
                    <a:ext uri="{9D8B030D-6E8A-4147-A177-3AD203B41FA5}">
                      <a16:colId xmlns:a16="http://schemas.microsoft.com/office/drawing/2014/main" val="20000"/>
                    </a:ext>
                  </a:extLst>
                </a:gridCol>
                <a:gridCol w="1699288">
                  <a:extLst>
                    <a:ext uri="{9D8B030D-6E8A-4147-A177-3AD203B41FA5}">
                      <a16:colId xmlns:a16="http://schemas.microsoft.com/office/drawing/2014/main" val="20001"/>
                    </a:ext>
                  </a:extLst>
                </a:gridCol>
                <a:gridCol w="3191708">
                  <a:extLst>
                    <a:ext uri="{9D8B030D-6E8A-4147-A177-3AD203B41FA5}">
                      <a16:colId xmlns:a16="http://schemas.microsoft.com/office/drawing/2014/main" val="20002"/>
                    </a:ext>
                  </a:extLst>
                </a:gridCol>
              </a:tblGrid>
              <a:tr h="1285874">
                <a:tc>
                  <a:txBody>
                    <a:bodyPr/>
                    <a:lstStyle/>
                    <a:p>
                      <a:pPr marL="0" marR="0">
                        <a:spcBef>
                          <a:spcPts val="0"/>
                        </a:spcBef>
                        <a:spcAft>
                          <a:spcPts val="600"/>
                        </a:spcAft>
                      </a:pPr>
                      <a:r>
                        <a:rPr lang="en-US" sz="1800" dirty="0">
                          <a:effectLst/>
                        </a:rPr>
                        <a:t>Proposed DVBE Participation Level</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DVBE Incentive % Point Preference</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DVBE Incentive Points</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r h="428625">
                <a:tc>
                  <a:txBody>
                    <a:bodyPr/>
                    <a:lstStyle/>
                    <a:p>
                      <a:pPr marL="0" marR="0">
                        <a:spcBef>
                          <a:spcPts val="0"/>
                        </a:spcBef>
                        <a:spcAft>
                          <a:spcPts val="600"/>
                        </a:spcAft>
                      </a:pPr>
                      <a:r>
                        <a:rPr lang="en-US" sz="1800" dirty="0">
                          <a:effectLst/>
                        </a:rPr>
                        <a:t>3.01% - 3.99%</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1%</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10</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1"/>
                  </a:ext>
                </a:extLst>
              </a:tr>
              <a:tr h="428625">
                <a:tc>
                  <a:txBody>
                    <a:bodyPr/>
                    <a:lstStyle/>
                    <a:p>
                      <a:pPr marL="0" marR="0">
                        <a:spcBef>
                          <a:spcPts val="0"/>
                        </a:spcBef>
                        <a:spcAft>
                          <a:spcPts val="600"/>
                        </a:spcAft>
                      </a:pPr>
                      <a:r>
                        <a:rPr lang="en-US" sz="1800" dirty="0">
                          <a:effectLst/>
                        </a:rPr>
                        <a:t>4.00% - 4.99%</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2%</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20</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2"/>
                  </a:ext>
                </a:extLst>
              </a:tr>
              <a:tr h="428625">
                <a:tc>
                  <a:txBody>
                    <a:bodyPr/>
                    <a:lstStyle/>
                    <a:p>
                      <a:pPr marL="0" marR="0">
                        <a:spcBef>
                          <a:spcPts val="0"/>
                        </a:spcBef>
                        <a:spcAft>
                          <a:spcPts val="600"/>
                        </a:spcAft>
                      </a:pPr>
                      <a:r>
                        <a:rPr lang="en-US" sz="1800" dirty="0">
                          <a:effectLst/>
                        </a:rPr>
                        <a:t>5.00% - 5.99%</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3%</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30</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3"/>
                  </a:ext>
                </a:extLst>
              </a:tr>
              <a:tr h="428625">
                <a:tc>
                  <a:txBody>
                    <a:bodyPr/>
                    <a:lstStyle/>
                    <a:p>
                      <a:pPr marL="0" marR="0">
                        <a:spcBef>
                          <a:spcPts val="0"/>
                        </a:spcBef>
                        <a:spcAft>
                          <a:spcPts val="600"/>
                        </a:spcAft>
                      </a:pPr>
                      <a:r>
                        <a:rPr lang="en-US" sz="1800" dirty="0">
                          <a:effectLst/>
                        </a:rPr>
                        <a:t>6.00% - 6.99%</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4%</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40</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4"/>
                  </a:ext>
                </a:extLst>
              </a:tr>
              <a:tr h="428625">
                <a:tc>
                  <a:txBody>
                    <a:bodyPr/>
                    <a:lstStyle/>
                    <a:p>
                      <a:pPr marL="0" marR="0">
                        <a:spcBef>
                          <a:spcPts val="0"/>
                        </a:spcBef>
                        <a:spcAft>
                          <a:spcPts val="600"/>
                        </a:spcAft>
                      </a:pPr>
                      <a:r>
                        <a:rPr lang="en-US" sz="1800" dirty="0">
                          <a:effectLst/>
                        </a:rPr>
                        <a:t>7.00% or over</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5%</a:t>
                      </a:r>
                      <a:endParaRPr lang="en-US" sz="1800" dirty="0">
                        <a:effectLst/>
                        <a:latin typeface="Arial"/>
                        <a:ea typeface="Times New Roman"/>
                        <a:cs typeface="Times New Roman"/>
                      </a:endParaRPr>
                    </a:p>
                  </a:txBody>
                  <a:tcPr marL="68580" marR="68580" marT="0" marB="0"/>
                </a:tc>
                <a:tc>
                  <a:txBody>
                    <a:bodyPr/>
                    <a:lstStyle/>
                    <a:p>
                      <a:pPr marL="0" marR="0">
                        <a:spcBef>
                          <a:spcPts val="0"/>
                        </a:spcBef>
                        <a:spcAft>
                          <a:spcPts val="600"/>
                        </a:spcAft>
                      </a:pPr>
                      <a:r>
                        <a:rPr lang="en-US" sz="1800" dirty="0">
                          <a:effectLst/>
                        </a:rPr>
                        <a:t>50</a:t>
                      </a:r>
                      <a:endParaRPr lang="en-US" sz="18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6178"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7D8036FD-0D2B-4F47-8311-51F5C1651BF6}" type="slidenum">
              <a:rPr lang="en-US" altLang="en-US" sz="1400">
                <a:latin typeface="Times" panose="02020603050405020304" pitchFamily="18" charset="0"/>
              </a:rPr>
              <a:pPr>
                <a:spcBef>
                  <a:spcPct val="0"/>
                </a:spcBef>
                <a:buFontTx/>
                <a:buNone/>
              </a:pPr>
              <a:t>5</a:t>
            </a:fld>
            <a:endParaRPr lang="en-US" altLang="en-US" sz="1400">
              <a:latin typeface="Times"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Written Questions</a:t>
            </a:r>
          </a:p>
        </p:txBody>
      </p:sp>
      <p:sp>
        <p:nvSpPr>
          <p:cNvPr id="5123" name="Content Placeholder 2"/>
          <p:cNvSpPr>
            <a:spLocks noGrp="1"/>
          </p:cNvSpPr>
          <p:nvPr>
            <p:ph idx="1"/>
          </p:nvPr>
        </p:nvSpPr>
        <p:spPr>
          <a:xfrm>
            <a:off x="609600" y="1752600"/>
            <a:ext cx="7772400" cy="4114800"/>
          </a:xfrm>
        </p:spPr>
        <p:txBody>
          <a:bodyPr/>
          <a:lstStyle/>
          <a:p>
            <a:pPr marL="0" indent="0">
              <a:buFontTx/>
              <a:buNone/>
              <a:defRPr/>
            </a:pPr>
            <a:r>
              <a:rPr lang="en-US" sz="2400" dirty="0"/>
              <a:t>Due November 28, 2017 at 5 pm and must be directed to:</a:t>
            </a:r>
          </a:p>
          <a:p>
            <a:pPr marL="0" indent="0">
              <a:buFontTx/>
              <a:buNone/>
              <a:defRPr/>
            </a:pPr>
            <a:endParaRPr lang="en-US" sz="2400" dirty="0"/>
          </a:p>
          <a:p>
            <a:pPr marL="0" indent="0">
              <a:buFontTx/>
              <a:buNone/>
              <a:defRPr/>
            </a:pPr>
            <a:r>
              <a:rPr lang="en-US" sz="2400" dirty="0">
                <a:solidFill>
                  <a:srgbClr val="FF3300"/>
                </a:solidFill>
              </a:rPr>
              <a:t>Janna Franks, Commission Contract Officer</a:t>
            </a:r>
          </a:p>
          <a:p>
            <a:pPr>
              <a:defRPr/>
            </a:pPr>
            <a:r>
              <a:rPr lang="en-US" sz="2400" dirty="0"/>
              <a:t>California Energy Commission</a:t>
            </a:r>
          </a:p>
          <a:p>
            <a:pPr>
              <a:defRPr/>
            </a:pPr>
            <a:r>
              <a:rPr lang="en-US" sz="2400" dirty="0"/>
              <a:t>1516 Ninth Street, </a:t>
            </a:r>
            <a:r>
              <a:rPr lang="en-US" sz="2400" dirty="0">
                <a:solidFill>
                  <a:srgbClr val="FF3300"/>
                </a:solidFill>
              </a:rPr>
              <a:t>MS-18</a:t>
            </a:r>
          </a:p>
          <a:p>
            <a:pPr>
              <a:defRPr/>
            </a:pPr>
            <a:r>
              <a:rPr lang="en-US" sz="2400" dirty="0"/>
              <a:t>Sacramento, California  95814</a:t>
            </a:r>
          </a:p>
          <a:p>
            <a:pPr marL="0" indent="0" algn="ctr">
              <a:buFontTx/>
              <a:buNone/>
              <a:defRPr/>
            </a:pPr>
            <a:r>
              <a:rPr lang="en-US" sz="2400" dirty="0"/>
              <a:t>OR</a:t>
            </a:r>
          </a:p>
          <a:p>
            <a:pPr>
              <a:defRPr/>
            </a:pPr>
            <a:r>
              <a:rPr lang="en-US" sz="2400" dirty="0"/>
              <a:t>E-mail: 	</a:t>
            </a:r>
            <a:r>
              <a:rPr lang="en-US" sz="2400" dirty="0">
                <a:solidFill>
                  <a:srgbClr val="FF3300"/>
                </a:solidFill>
              </a:rPr>
              <a:t>Janna.Franks@energy.ca.gov</a:t>
            </a:r>
            <a:endParaRPr lang="en-US" altLang="en-US" sz="2400" dirty="0">
              <a:solidFill>
                <a:srgbClr val="FF3300"/>
              </a:solidFill>
            </a:endParaRPr>
          </a:p>
        </p:txBody>
      </p:sp>
      <p:sp>
        <p:nvSpPr>
          <p:cNvPr id="7172"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5FC2FCA7-2900-45EA-BAF0-88BA41B43ECE}" type="slidenum">
              <a:rPr lang="en-US" altLang="en-US" sz="1400">
                <a:latin typeface="Times" panose="02020603050405020304" pitchFamily="18" charset="0"/>
              </a:rPr>
              <a:pPr>
                <a:spcBef>
                  <a:spcPct val="0"/>
                </a:spcBef>
                <a:buFontTx/>
                <a:buNone/>
              </a:pPr>
              <a:t>6</a:t>
            </a:fld>
            <a:endParaRPr lang="en-US" altLang="en-US" sz="1400">
              <a:latin typeface="Times"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Background</a:t>
            </a:r>
          </a:p>
        </p:txBody>
      </p:sp>
      <p:sp>
        <p:nvSpPr>
          <p:cNvPr id="8195" name="Content Placeholder 2"/>
          <p:cNvSpPr>
            <a:spLocks noGrp="1"/>
          </p:cNvSpPr>
          <p:nvPr>
            <p:ph idx="1"/>
          </p:nvPr>
        </p:nvSpPr>
        <p:spPr>
          <a:xfrm>
            <a:off x="685800" y="1752600"/>
            <a:ext cx="7772400" cy="4114800"/>
          </a:xfrm>
        </p:spPr>
        <p:txBody>
          <a:bodyPr/>
          <a:lstStyle/>
          <a:p>
            <a:r>
              <a:rPr lang="en-US" altLang="en-US" sz="2400"/>
              <a:t>The California Energy Commission is responsible for permitting thermal power plants, 50 megawatts (MWs) or larger and any appurtenant facilities (such as, electrical transmission lines and natural gas pipelines) in California. The Commission monitors projects for compliance with the conditions of certification during the life of the project, including during pre-construction, construction, operation and decommissioning. The Commission is also responsible for designating corridor routes for future transmission lines. </a:t>
            </a:r>
          </a:p>
        </p:txBody>
      </p:sp>
      <p:sp>
        <p:nvSpPr>
          <p:cNvPr id="8196"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8EFB8208-385E-4644-A133-54272A29A7D0}" type="slidenum">
              <a:rPr lang="en-US" altLang="en-US" sz="1400">
                <a:latin typeface="Times" panose="02020603050405020304" pitchFamily="18" charset="0"/>
              </a:rPr>
              <a:pPr>
                <a:spcBef>
                  <a:spcPct val="0"/>
                </a:spcBef>
                <a:buFontTx/>
                <a:buNone/>
              </a:pPr>
              <a:t>7</a:t>
            </a:fld>
            <a:endParaRPr lang="en-US" altLang="en-US" sz="1400">
              <a:latin typeface="Times"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a:t>Purpose of the RFQ</a:t>
            </a:r>
          </a:p>
        </p:txBody>
      </p:sp>
      <p:sp>
        <p:nvSpPr>
          <p:cNvPr id="9219" name="Content Placeholder 2"/>
          <p:cNvSpPr>
            <a:spLocks noGrp="1"/>
          </p:cNvSpPr>
          <p:nvPr>
            <p:ph idx="1"/>
          </p:nvPr>
        </p:nvSpPr>
        <p:spPr/>
        <p:txBody>
          <a:bodyPr/>
          <a:lstStyle/>
          <a:p>
            <a:r>
              <a:rPr lang="en-US" altLang="en-US" sz="2400"/>
              <a:t>The purpose of this request for qualifications (RFQ) is to select a Prime Contractor (Contractor) to assist in evaluating applications for energy facilities and transmission corridor designations, monitoring compliance for permitted facilities, reviewing petitions to amend or modify permitted facilities, and supporting other activities in the areas of environmental impact assessment, engineering, and related regulatory matters.</a:t>
            </a:r>
          </a:p>
          <a:p>
            <a:endParaRPr lang="en-US" altLang="en-US"/>
          </a:p>
        </p:txBody>
      </p:sp>
      <p:sp>
        <p:nvSpPr>
          <p:cNvPr id="9220"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B9F96BEB-28F3-46F1-A621-7B9AEA3A2C88}" type="slidenum">
              <a:rPr lang="en-US" altLang="en-US" sz="1400">
                <a:latin typeface="Times" panose="02020603050405020304" pitchFamily="18" charset="0"/>
              </a:rPr>
              <a:pPr>
                <a:spcBef>
                  <a:spcPct val="0"/>
                </a:spcBef>
                <a:buFontTx/>
                <a:buNone/>
              </a:pPr>
              <a:t>8</a:t>
            </a:fld>
            <a:endParaRPr lang="en-US" altLang="en-US" sz="1400">
              <a:latin typeface="Times"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a:t>Purpose of the RFQ </a:t>
            </a:r>
            <a:r>
              <a:rPr lang="en-US" altLang="en-US" sz="2400"/>
              <a:t>(cont.)</a:t>
            </a:r>
          </a:p>
        </p:txBody>
      </p:sp>
      <p:sp>
        <p:nvSpPr>
          <p:cNvPr id="10243" name="Content Placeholder 2"/>
          <p:cNvSpPr>
            <a:spLocks noGrp="1"/>
          </p:cNvSpPr>
          <p:nvPr>
            <p:ph idx="1"/>
          </p:nvPr>
        </p:nvSpPr>
        <p:spPr/>
        <p:txBody>
          <a:bodyPr/>
          <a:lstStyle/>
          <a:p>
            <a:r>
              <a:rPr lang="en-US" altLang="en-US" sz="2400"/>
              <a:t>The Energy Commission is seeking one team of technical specialists led by a Contractor. A single Firm, and not a group of representatives from different companies, must submit a statement of qualifications (SOQ) as the prime contractor. The prime contractor will be responsible for all contract administrative duties, analysis, project management, report preparation, quality assurance, graphics support services, directing team members in all contract provisions, and participating in technical work assignments. </a:t>
            </a:r>
          </a:p>
        </p:txBody>
      </p:sp>
      <p:sp>
        <p:nvSpPr>
          <p:cNvPr id="10244" name="Slide Number Placeholder 1"/>
          <p:cNvSpPr>
            <a:spLocks noGrp="1"/>
          </p:cNvSpPr>
          <p:nvPr>
            <p:ph type="sldNum" sz="quarter" idx="12"/>
          </p:nvPr>
        </p:nvSpPr>
        <p:spPr>
          <a:noFill/>
        </p:spPr>
        <p:txBody>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sz="2000">
                <a:solidFill>
                  <a:schemeClr val="tx1"/>
                </a:solidFill>
                <a:latin typeface="Arial" panose="020B0604020202020204" pitchFamily="34" charset="0"/>
              </a:defRPr>
            </a:lvl3pPr>
            <a:lvl4pPr marL="1600200" indent="-228600">
              <a:spcBef>
                <a:spcPct val="20000"/>
              </a:spcBef>
              <a:buChar char="–"/>
              <a:defRPr>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spcBef>
                <a:spcPct val="0"/>
              </a:spcBef>
              <a:buFontTx/>
              <a:buNone/>
            </a:pPr>
            <a:fld id="{1D3B4151-2C17-4DF5-B118-6DEC7BF97777}" type="slidenum">
              <a:rPr lang="en-US" altLang="en-US" sz="1400">
                <a:latin typeface="Times" panose="02020603050405020304" pitchFamily="18" charset="0"/>
              </a:rPr>
              <a:pPr>
                <a:spcBef>
                  <a:spcPct val="0"/>
                </a:spcBef>
                <a:buFontTx/>
                <a:buNone/>
              </a:pPr>
              <a:t>9</a:t>
            </a:fld>
            <a:endParaRPr lang="en-US" altLang="en-US" sz="1400">
              <a:latin typeface="Times"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pitchFamily="1"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3222</Words>
  <Application>Microsoft Macintosh PowerPoint</Application>
  <PresentationFormat>On-screen Show (4:3)</PresentationFormat>
  <Paragraphs>439</Paragraphs>
  <Slides>41</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Times</vt:lpstr>
      <vt:lpstr>Times New Roman</vt:lpstr>
      <vt:lpstr>Office Theme</vt:lpstr>
      <vt:lpstr>RFQ-17-702</vt:lpstr>
      <vt:lpstr>Key Activities and Dates</vt:lpstr>
      <vt:lpstr>Grounds for Rejection</vt:lpstr>
      <vt:lpstr>DVBE Requirements</vt:lpstr>
      <vt:lpstr>DVBE Incentive</vt:lpstr>
      <vt:lpstr>Written Questions</vt:lpstr>
      <vt:lpstr>Background</vt:lpstr>
      <vt:lpstr>Purpose of the RFQ</vt:lpstr>
      <vt:lpstr>Purpose of the RFQ (cont.)</vt:lpstr>
      <vt:lpstr>Purpose of the RFQ (cont.)</vt:lpstr>
      <vt:lpstr>Available Funding</vt:lpstr>
      <vt:lpstr>Available Funding (Cont.)</vt:lpstr>
      <vt:lpstr>Available Funding (Cont.)</vt:lpstr>
      <vt:lpstr>Contract Activities</vt:lpstr>
      <vt:lpstr>Contract Activities (cont.)</vt:lpstr>
      <vt:lpstr>Contract Activities (cont.)</vt:lpstr>
      <vt:lpstr>Contract Activities (cont.)</vt:lpstr>
      <vt:lpstr>Contract Activities (cont.)</vt:lpstr>
      <vt:lpstr>Contract Activities (cont.)</vt:lpstr>
      <vt:lpstr>Contract Activities (cont.)</vt:lpstr>
      <vt:lpstr>Contract Activities (cont.)</vt:lpstr>
      <vt:lpstr>Contract Activities (cont.)</vt:lpstr>
      <vt:lpstr>Areas of Technical Expertise</vt:lpstr>
      <vt:lpstr>Areas of Technical Expertise (Cont.)</vt:lpstr>
      <vt:lpstr>Additional RFQ Support</vt:lpstr>
      <vt:lpstr>Additional RFQ Support (cont.)</vt:lpstr>
      <vt:lpstr>Historical Information about Technical Expertise Required</vt:lpstr>
      <vt:lpstr>Preparation of RFQ</vt:lpstr>
      <vt:lpstr>Preparation of RFQ (cont.)</vt:lpstr>
      <vt:lpstr>Preparation of RFQ (cont.)</vt:lpstr>
      <vt:lpstr>Preparation of RFQ (cont.)</vt:lpstr>
      <vt:lpstr>Preparation of RFQ (cont.)</vt:lpstr>
      <vt:lpstr>Preparation of RFQ (cont.)</vt:lpstr>
      <vt:lpstr>Preparation of RFQ (cont.)</vt:lpstr>
      <vt:lpstr>Preparation of RFQ (cont.)</vt:lpstr>
      <vt:lpstr>Preparation of RFQ (cont.)</vt:lpstr>
      <vt:lpstr>Scoring Scale</vt:lpstr>
      <vt:lpstr>Evaluation Criteria</vt:lpstr>
      <vt:lpstr>Evaluation Criteria (cont.)</vt:lpstr>
      <vt:lpstr>Evaluation Criteria (cont.)</vt:lpstr>
      <vt:lpstr>RFQ Resources</vt:lpstr>
    </vt:vector>
  </TitlesOfParts>
  <Company>CA Energy Commission</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California Energy Commission</dc:creator>
  <cp:lastModifiedBy>Kidd, Kevin@Energy</cp:lastModifiedBy>
  <cp:revision>108</cp:revision>
  <cp:lastPrinted>2003-05-22T21:33:00Z</cp:lastPrinted>
  <dcterms:created xsi:type="dcterms:W3CDTF">2003-05-22T16:57:46Z</dcterms:created>
  <dcterms:modified xsi:type="dcterms:W3CDTF">2020-01-02T22:09:17Z</dcterms:modified>
</cp:coreProperties>
</file>