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57" r:id="rId4"/>
    <p:sldId id="261" r:id="rId5"/>
    <p:sldId id="259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91" r:id="rId19"/>
    <p:sldId id="277" r:id="rId20"/>
    <p:sldId id="278" r:id="rId21"/>
    <p:sldId id="290" r:id="rId22"/>
    <p:sldId id="293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674" autoAdjust="0"/>
  </p:normalViewPr>
  <p:slideViewPr>
    <p:cSldViewPr snapToGrid="0" snapToObjects="1">
      <p:cViewPr varScale="1">
        <p:scale>
          <a:sx n="109" d="100"/>
          <a:sy n="109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87583998808657"/>
          <c:y val="0.14634782868050583"/>
          <c:w val="0.43769363935890993"/>
          <c:h val="0.70130458124552608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165-473E-A7E9-90AD3278B5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2-A165-473E-A7E9-90AD3278B59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4-A165-473E-A7E9-90AD3278B594}"/>
              </c:ext>
            </c:extLst>
          </c:dPt>
          <c:dLbls>
            <c:dLbl>
              <c:idx val="0"/>
              <c:layout>
                <c:manualLayout>
                  <c:x val="-0.18170502026634944"/>
                  <c:y val="-2.9598182265682026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Charter Schools</a:t>
                    </a:r>
                  </a:p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1182</a:t>
                    </a:r>
                  </a:p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65-473E-A7E9-90AD3278B594}"/>
                </c:ext>
              </c:extLst>
            </c:dLbl>
            <c:dLbl>
              <c:idx val="1"/>
              <c:layout>
                <c:manualLayout>
                  <c:x val="0.1736058976749327"/>
                  <c:y val="2.3682517616959557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Public School </a:t>
                    </a:r>
                  </a:p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Districts </a:t>
                    </a:r>
                  </a:p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946</a:t>
                    </a:r>
                  </a:p>
                  <a:p>
                    <a:pPr>
                      <a:defRPr sz="1050" b="1">
                        <a:latin typeface="Gotham HTF Medium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65-473E-A7E9-90AD3278B594}"/>
                </c:ext>
              </c:extLst>
            </c:dLbl>
            <c:dLbl>
              <c:idx val="2"/>
              <c:layout>
                <c:manualLayout>
                  <c:x val="-0.20625791711084901"/>
                  <c:y val="8.511027567069093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County Offices of Education </a:t>
                    </a:r>
                  </a:p>
                  <a:p>
                    <a:r>
                      <a: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58</a:t>
                    </a:r>
                  </a:p>
                  <a:p>
                    <a:r>
                      <a: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65-473E-A7E9-90AD3278B594}"/>
                </c:ext>
              </c:extLst>
            </c:dLbl>
            <c:dLbl>
              <c:idx val="3"/>
              <c:layout>
                <c:manualLayout>
                  <c:x val="0.21949447637373304"/>
                  <c:y val="2.915453088509503E-2"/>
                </c:manualLayout>
              </c:layout>
              <c:tx>
                <c:rich>
                  <a:bodyPr/>
                  <a:lstStyle/>
                  <a:p>
                    <a:fld id="{7C96A761-FCA3-4003-A941-3FF9968FAC56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3</a:t>
                    </a:r>
                  </a:p>
                  <a:p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&lt;1 %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65-473E-A7E9-90AD3278B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Gotham HTF Medium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 7'!$B$3:$E$3</c:f>
              <c:strCache>
                <c:ptCount val="4"/>
                <c:pt idx="0">
                  <c:v>Charter Schools</c:v>
                </c:pt>
                <c:pt idx="1">
                  <c:v>Public School Districts </c:v>
                </c:pt>
                <c:pt idx="2">
                  <c:v>County Offices of Education</c:v>
                </c:pt>
                <c:pt idx="3">
                  <c:v>State Special Schools</c:v>
                </c:pt>
              </c:strCache>
            </c:strRef>
          </c:cat>
          <c:val>
            <c:numRef>
              <c:f>'Figure 7'!$B$4:$E$4</c:f>
              <c:numCache>
                <c:formatCode>0</c:formatCode>
                <c:ptCount val="4"/>
                <c:pt idx="0">
                  <c:v>1182</c:v>
                </c:pt>
                <c:pt idx="1">
                  <c:v>946</c:v>
                </c:pt>
                <c:pt idx="2">
                  <c:v>58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65-473E-A7E9-90AD3278B59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0705365808912"/>
          <c:y val="0.19692058155651893"/>
          <c:w val="0.53262187952440954"/>
          <c:h val="0.59246719160104988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235-417A-8272-B429761F1A4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2-C235-417A-8272-B429761F1A4B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3-C235-417A-8272-B429761F1A4B}"/>
              </c:ext>
            </c:extLst>
          </c:dPt>
          <c:dLbls>
            <c:dLbl>
              <c:idx val="0"/>
              <c:layout>
                <c:manualLayout>
                  <c:x val="0.1645219448783477"/>
                  <c:y val="0.2088502623303473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Charter Schools, </a:t>
                    </a:r>
                  </a:p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$304.3 M</a:t>
                    </a:r>
                  </a:p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35-417A-8272-B429761F1A4B}"/>
                </c:ext>
              </c:extLst>
            </c:dLbl>
            <c:dLbl>
              <c:idx val="1"/>
              <c:layout>
                <c:manualLayout>
                  <c:x val="0.20425962218608698"/>
                  <c:y val="-0.2169206761147469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Public School Districts , $1,425.6 M</a:t>
                    </a:r>
                  </a:p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82%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06103120769756"/>
                      <c:h val="0.1679204791880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35-417A-8272-B429761F1A4B}"/>
                </c:ext>
              </c:extLst>
            </c:dLbl>
            <c:dLbl>
              <c:idx val="2"/>
              <c:layout>
                <c:manualLayout>
                  <c:x val="-0.3156454173004834"/>
                  <c:y val="3.9393319162915115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County Offices of Education, $17.9 M</a:t>
                    </a:r>
                  </a:p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77181628555034"/>
                      <c:h val="0.206911302528877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35-417A-8272-B429761F1A4B}"/>
                </c:ext>
              </c:extLst>
            </c:dLbl>
            <c:dLbl>
              <c:idx val="3"/>
              <c:layout>
                <c:manualLayout>
                  <c:x val="0.22086649593901977"/>
                  <c:y val="1.5641293013555788E-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Gotham HTF Medium"/>
                      </a:defRPr>
                    </a:pPr>
                    <a:fld id="{91B9FA28-4BAA-4D39-A728-55F9557283BD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 b="1">
                          <a:latin typeface="Gotham HTF Medium"/>
                        </a:defRPr>
                      </a:pPr>
                      <a:t>[CATEGORY NAME]</a:t>
                    </a:fld>
                    <a:r>
                      <a: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</a:p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$611,537</a:t>
                    </a:r>
                  </a:p>
                  <a:p>
                    <a:pPr>
                      <a:defRPr sz="1100" b="1">
                        <a:latin typeface="Gotham HTF Medium"/>
                      </a:defRPr>
                    </a:pPr>
                    <a:r>
                      <a: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46810899649688"/>
                      <c:h val="0.22995328138727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35-417A-8272-B429761F1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Gotham HTF Medium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'Figure 7'!$E$8:$H$8</c:f>
              <c:strCache>
                <c:ptCount val="4"/>
                <c:pt idx="0">
                  <c:v>Charter Schools</c:v>
                </c:pt>
                <c:pt idx="1">
                  <c:v>Public School Districts </c:v>
                </c:pt>
                <c:pt idx="2">
                  <c:v>County Offices of Education</c:v>
                </c:pt>
                <c:pt idx="3">
                  <c:v>State Special Schools</c:v>
                </c:pt>
              </c:strCache>
            </c:strRef>
          </c:cat>
          <c:val>
            <c:numRef>
              <c:f>'Figure 7'!$E$9:$H$9</c:f>
              <c:numCache>
                <c:formatCode>"$"#,##0_);[Red]\("$"#,##0\)</c:formatCode>
                <c:ptCount val="4"/>
                <c:pt idx="0">
                  <c:v>304.3</c:v>
                </c:pt>
                <c:pt idx="1">
                  <c:v>1425.6</c:v>
                </c:pt>
                <c:pt idx="2">
                  <c:v>17.899999999999999</c:v>
                </c:pt>
                <c:pt idx="3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35-417A-8272-B429761F1A4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5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38570652745339"/>
          <c:y val="0.11109282361082537"/>
          <c:w val="0.64841823415512556"/>
          <c:h val="0.78406942600108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2'!$C$5</c:f>
              <c:strCache>
                <c:ptCount val="1"/>
                <c:pt idx="0">
                  <c:v>As of December 31, 2015</c:v>
                </c:pt>
              </c:strCache>
            </c:strRef>
          </c:tx>
          <c:spPr>
            <a:solidFill>
              <a:srgbClr val="7E70B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pct90">
                <a:fgClr>
                  <a:srgbClr val="7E70B0"/>
                </a:fgClr>
                <a:bgClr>
                  <a:sysClr val="window" lastClr="FFFFFF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086-4FFE-A107-A4FDC722FBC2}"/>
              </c:ext>
            </c:extLst>
          </c:dPt>
          <c:dLbls>
            <c:dLbl>
              <c:idx val="0"/>
              <c:layout>
                <c:manualLayout>
                  <c:x val="9.3681586083410259E-4"/>
                  <c:y val="9.65591917832690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36318407960198E-2"/>
                      <c:h val="5.11157652047066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86-4FFE-A107-A4FDC722FBC2}"/>
                </c:ext>
              </c:extLst>
            </c:dLbl>
            <c:spPr>
              <a:pattFill prst="pct90">
                <a:fgClr>
                  <a:srgbClr val="8064A2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'Figure 2'!$C$6</c:f>
              <c:numCache>
                <c:formatCode>"$"#,##0_);[Red]\("$"#,##0\)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86-4FFE-A107-A4FDC722FBC2}"/>
            </c:ext>
          </c:extLst>
        </c:ser>
        <c:ser>
          <c:idx val="1"/>
          <c:order val="1"/>
          <c:tx>
            <c:strRef>
              <c:f>'Figure 2'!$D$5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'Figure 2'!$D$6</c:f>
              <c:numCache>
                <c:formatCode>"$"#,##0_);[Red]\("$"#,##0\)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86-4FFE-A107-A4FDC722FBC2}"/>
            </c:ext>
          </c:extLst>
        </c:ser>
        <c:ser>
          <c:idx val="2"/>
          <c:order val="2"/>
          <c:tx>
            <c:strRef>
              <c:f>'Figure 2'!$E$5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2'!$E$6</c:f>
              <c:numCache>
                <c:formatCode>"$"#,##0_);[Red]\("$"#,##0\)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5086-4FFE-A107-A4FDC722FBC2}"/>
            </c:ext>
          </c:extLst>
        </c:ser>
        <c:ser>
          <c:idx val="3"/>
          <c:order val="3"/>
          <c:tx>
            <c:strRef>
              <c:f>'Figure 2'!$F$5</c:f>
              <c:strCache>
                <c:ptCount val="1"/>
                <c:pt idx="0">
                  <c:v>As of June 30, 2016</c:v>
                </c:pt>
              </c:strCache>
            </c:strRef>
          </c:tx>
          <c:spPr>
            <a:pattFill prst="pct90">
              <a:fgClr>
                <a:srgbClr val="8064A2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-1.0533128885466829E-3"/>
                  <c:y val="7.6250749030202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'Figure 2'!$F$6</c:f>
              <c:numCache>
                <c:formatCode>"$"#,##0_);[Red]\("$"#,##0\)</c:formatCode>
                <c:ptCount val="1"/>
                <c:pt idx="0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86-4FFE-A107-A4FDC722FBC2}"/>
            </c:ext>
          </c:extLst>
        </c:ser>
        <c:ser>
          <c:idx val="4"/>
          <c:order val="4"/>
          <c:tx>
            <c:strRef>
              <c:f>'Figure 2'!$G$5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-7.2967647950442939E-17"/>
                  <c:y val="9.1226068538875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2'!$G$6</c:f>
              <c:numCache>
                <c:formatCode>"$"#,##0_);[Red]\("$"#,##0\)</c:formatCode>
                <c:ptCount val="1"/>
                <c:pt idx="0">
                  <c:v>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86-4FFE-A107-A4FDC722FBC2}"/>
            </c:ext>
          </c:extLst>
        </c:ser>
        <c:ser>
          <c:idx val="5"/>
          <c:order val="5"/>
          <c:tx>
            <c:strRef>
              <c:f>'Figure 2'!$H$5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2'!$H$6</c:f>
              <c:numCache>
                <c:formatCode>"$"#,##0_);[Red]\("$"#,##0\)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5086-4FFE-A107-A4FDC722FBC2}"/>
            </c:ext>
          </c:extLst>
        </c:ser>
        <c:ser>
          <c:idx val="6"/>
          <c:order val="6"/>
          <c:tx>
            <c:strRef>
              <c:f>'Figure 2'!$I$5</c:f>
              <c:strCache>
                <c:ptCount val="1"/>
                <c:pt idx="0">
                  <c:v>As of June 30, 2017</c:v>
                </c:pt>
              </c:strCache>
            </c:strRef>
          </c:tx>
          <c:spPr>
            <a:pattFill prst="pct90">
              <a:fgClr>
                <a:srgbClr val="8064A2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1.6019249787308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2'!$I$6</c:f>
              <c:numCache>
                <c:formatCode>"$"#,##0_);[Red]\("$"#,##0\)</c:formatCode>
                <c:ptCount val="1"/>
                <c:pt idx="0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86-4FFE-A107-A4FDC722FBC2}"/>
            </c:ext>
          </c:extLst>
        </c:ser>
        <c:ser>
          <c:idx val="7"/>
          <c:order val="7"/>
          <c:tx>
            <c:strRef>
              <c:f>'Figure 2'!$J$5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2'!$J$6</c:f>
              <c:numCache>
                <c:formatCode>"$"#,##0_);[Red]\("$"#,##0\)</c:formatCode>
                <c:ptCount val="1"/>
                <c:pt idx="0">
                  <c:v>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86-4FFE-A107-A4FDC722FBC2}"/>
            </c:ext>
          </c:extLst>
        </c:ser>
        <c:ser>
          <c:idx val="8"/>
          <c:order val="8"/>
          <c:tx>
            <c:strRef>
              <c:f>'Figure 2'!$K$5</c:f>
              <c:strCache>
                <c:ptCount val="1"/>
                <c:pt idx="0">
                  <c:v>Column22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2'!$K$6</c:f>
              <c:numCache>
                <c:formatCode>"$"#,##0_);[Red]\("$"#,##0\)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E-5086-4FFE-A107-A4FDC722FBC2}"/>
            </c:ext>
          </c:extLst>
        </c:ser>
        <c:ser>
          <c:idx val="9"/>
          <c:order val="9"/>
          <c:tx>
            <c:strRef>
              <c:f>'Figure 2'!$L$5</c:f>
              <c:strCache>
                <c:ptCount val="1"/>
                <c:pt idx="0">
                  <c:v>As of June 30, 2018</c:v>
                </c:pt>
              </c:strCache>
            </c:strRef>
          </c:tx>
          <c:spPr>
            <a:pattFill prst="pct90">
              <a:fgClr>
                <a:srgbClr val="8064A2">
                  <a:lumMod val="75000"/>
                </a:srgbClr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0"/>
              <c:layout>
                <c:manualLayout>
                  <c:x val="-1.9900497512439271E-3"/>
                  <c:y val="1.6019249787308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2'!$L$6</c:f>
              <c:numCache>
                <c:formatCode>"$"#,##0_);[Red]\("$"#,##0\)</c:formatCode>
                <c:ptCount val="1"/>
                <c:pt idx="0">
                  <c:v>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86-4FFE-A107-A4FDC722FBC2}"/>
            </c:ext>
          </c:extLst>
        </c:ser>
        <c:ser>
          <c:idx val="10"/>
          <c:order val="10"/>
          <c:tx>
            <c:strRef>
              <c:f>'Figure 2'!$M$5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2'!$M$6</c:f>
              <c:numCache>
                <c:formatCode>"$"#,##0_);[Red]\("$"#,##0\)</c:formatCode>
                <c:ptCount val="1"/>
                <c:pt idx="0">
                  <c:v>1704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086-4FFE-A107-A4FDC722FBC2}"/>
            </c:ext>
          </c:extLst>
        </c:ser>
        <c:ser>
          <c:idx val="11"/>
          <c:order val="11"/>
          <c:tx>
            <c:strRef>
              <c:f>'Figure 2'!$N$5</c:f>
              <c:strCache>
                <c:ptCount val="1"/>
                <c:pt idx="0">
                  <c:v>Column5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2'!$N$6</c:f>
              <c:numCache>
                <c:formatCode>"$"#,##0_);[Red]\("$"#,##0\)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3-5086-4FFE-A107-A4FDC722FBC2}"/>
            </c:ext>
          </c:extLst>
        </c:ser>
        <c:ser>
          <c:idx val="12"/>
          <c:order val="12"/>
          <c:tx>
            <c:strRef>
              <c:f>'Figure 2'!$O$5</c:f>
              <c:strCache>
                <c:ptCount val="1"/>
                <c:pt idx="0">
                  <c:v>As of June 30, 2019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pattFill prst="pct90">
                <a:fgClr>
                  <a:srgbClr val="8064A2">
                    <a:lumMod val="75000"/>
                  </a:srgbClr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5-5086-4FFE-A107-A4FDC722FBC2}"/>
              </c:ext>
            </c:extLst>
          </c:dPt>
          <c:dLbls>
            <c:dLbl>
              <c:idx val="0"/>
              <c:layout>
                <c:manualLayout>
                  <c:x val="-1.990049751243781E-3"/>
                  <c:y val="1.59438455753321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2'!$O$6</c:f>
              <c:numCache>
                <c:formatCode>"$"#,##0_);[Red]\("$"#,##0\)</c:formatCode>
                <c:ptCount val="1"/>
                <c:pt idx="0">
                  <c:v>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086-4FFE-A107-A4FDC722FBC2}"/>
            </c:ext>
          </c:extLst>
        </c:ser>
        <c:ser>
          <c:idx val="13"/>
          <c:order val="13"/>
          <c:tx>
            <c:strRef>
              <c:f>'Figure 2'!$P$5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086-4FFE-A107-A4FDC722F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'Figure 2'!$P$6</c:f>
              <c:numCache>
                <c:formatCode>"$"#,##0_);[Red]\("$"#,##0\)</c:formatCode>
                <c:ptCount val="1"/>
                <c:pt idx="0">
                  <c:v>1704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086-4FFE-A107-A4FDC722FB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126909056"/>
        <c:axId val="126919040"/>
      </c:barChart>
      <c:catAx>
        <c:axId val="126909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26919040"/>
        <c:crosses val="autoZero"/>
        <c:auto val="1"/>
        <c:lblAlgn val="ctr"/>
        <c:lblOffset val="100"/>
        <c:noMultiLvlLbl val="0"/>
      </c:catAx>
      <c:valAx>
        <c:axId val="126919040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126909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pct90">
                <a:fgClr>
                  <a:schemeClr val="accent4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E373-4687-A1B3-C39A4FBF7EF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E373-4687-A1B3-C39A4FBF7EF3}"/>
              </c:ext>
            </c:extLst>
          </c:dPt>
          <c:dLbls>
            <c:dLbl>
              <c:idx val="0"/>
              <c:layout>
                <c:manualLayout>
                  <c:x val="-8.3333333333333332E-3"/>
                  <c:y val="2.655737835501973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73-4687-A1B3-C39A4FBF7EF3}"/>
                </c:ext>
              </c:extLst>
            </c:dLbl>
            <c:dLbl>
              <c:idx val="1"/>
              <c:layout>
                <c:manualLayout>
                  <c:x val="-6.2034739454095433E-3"/>
                  <c:y val="7.54505352222941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7,189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73-4687-A1B3-C39A4FBF7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2'!$C$4:$D$4</c:f>
              <c:strCache>
                <c:ptCount val="2"/>
                <c:pt idx="0">
                  <c:v># of EEPS Approved</c:v>
                </c:pt>
                <c:pt idx="1">
                  <c:v># of School Sites</c:v>
                </c:pt>
              </c:strCache>
            </c:strRef>
          </c:cat>
          <c:val>
            <c:numRef>
              <c:f>'Figure 2'!$C$5:$D$5</c:f>
              <c:numCache>
                <c:formatCode>#,##0</c:formatCode>
                <c:ptCount val="2"/>
                <c:pt idx="0">
                  <c:v>2139</c:v>
                </c:pt>
                <c:pt idx="1">
                  <c:v>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73-4687-A1B3-C39A4FBF7E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647872"/>
        <c:axId val="81918592"/>
      </c:barChart>
      <c:catAx>
        <c:axId val="8164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918592"/>
        <c:crosses val="autoZero"/>
        <c:auto val="1"/>
        <c:lblAlgn val="ctr"/>
        <c:lblOffset val="100"/>
        <c:noMultiLvlLbl val="0"/>
      </c:catAx>
      <c:valAx>
        <c:axId val="819185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164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0.41656</cdr:x>
      <cdr:y>0.02778</cdr:y>
    </cdr:from>
    <cdr:to>
      <cdr:x>0.58344</cdr:x>
      <cdr:y>0.11111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64253" y="131493"/>
          <a:ext cx="1147423" cy="394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LEA Type</a:t>
          </a:r>
        </a:p>
      </cdr:txBody>
    </cdr:sp>
  </cdr:relSizeAnchor>
  <cdr:relSizeAnchor xmlns:cdr="http://schemas.openxmlformats.org/drawingml/2006/chartDrawing">
    <cdr:from>
      <cdr:x>0.22394</cdr:x>
      <cdr:y>0.84573</cdr:y>
    </cdr:from>
    <cdr:to>
      <cdr:x>0.6897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9816" y="4003149"/>
          <a:ext cx="3202514" cy="730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600" baseline="0" dirty="0">
              <a:latin typeface="Gotham HTF Medium"/>
            </a:rPr>
            <a:t>            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2,189</a:t>
          </a:r>
          <a:r>
            <a:rPr lang="en-US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Total LEAs</a:t>
          </a:r>
        </a:p>
        <a:p xmlns:a="http://schemas.openxmlformats.org/drawingml/2006/main">
          <a:pPr algn="l"/>
          <a:endParaRPr lang="en-US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0.2746</cdr:x>
      <cdr:y>0.8305</cdr:y>
    </cdr:from>
    <cdr:to>
      <cdr:x>0.99858</cdr:x>
      <cdr:y>0.97622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19" y="4057643"/>
          <a:ext cx="4556139" cy="711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$1,748.4 M Total</a:t>
          </a:r>
          <a:r>
            <a:rPr lang="en-US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Allocations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0.3935</cdr:x>
      <cdr:y>0.02102</cdr:y>
    </cdr:from>
    <cdr:to>
      <cdr:x>0.6065</cdr:x>
      <cdr:y>0.11932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358" y="102699"/>
          <a:ext cx="1340505" cy="480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Allocations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0.39788</cdr:x>
      <cdr:y>0.87648</cdr:y>
    </cdr:from>
    <cdr:to>
      <cdr:x>0.67776</cdr:x>
      <cdr:y>0.94299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5076" y="3514725"/>
          <a:ext cx="17621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0.2802</cdr:x>
      <cdr:y>0.89074</cdr:y>
    </cdr:from>
    <cdr:to>
      <cdr:x>0.45134</cdr:x>
      <cdr:y>0.97371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8160" y="2256258"/>
          <a:ext cx="1092200" cy="210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fld id="{9B2B7743-71A9-4B7C-A398-721B63E919FB}" type="TxLink">
            <a:rPr lang="en-US" sz="1000" b="1" i="1" u="none" strike="noStrike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pPr algn="ctr"/>
            <a:t>As December 31, 2015</a:t>
          </a:fld>
          <a:endParaRPr lang="en-US" sz="1000" dirty="0"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0.40258</cdr:x>
      <cdr:y>0.89073</cdr:y>
    </cdr:from>
    <cdr:to>
      <cdr:x>0.60113</cdr:x>
      <cdr:y>0.97149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5532" y="3397043"/>
          <a:ext cx="1768416" cy="3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fld id="{CE27174F-98E9-4450-A72D-FD8EE1AAB2FC}" type="TxLink">
            <a:rPr lang="en-US" sz="1000" b="1" i="1" u="none" strike="noStrike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pPr algn="ctr"/>
            <a:t>As of June 30, 2016</a:t>
          </a:fld>
          <a:endParaRPr lang="en-US" sz="1000" b="1" i="1" dirty="0"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0.52345</cdr:x>
      <cdr:y>0.04038</cdr:y>
    </cdr:from>
    <cdr:to>
      <cdr:x>0.823</cdr:x>
      <cdr:y>0.10451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95651" y="161925"/>
          <a:ext cx="1885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0.55755</cdr:x>
      <cdr:y>0.89073</cdr:y>
    </cdr:from>
    <cdr:to>
      <cdr:x>0.7009</cdr:x>
      <cdr:y>0.94835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58145" y="2256231"/>
          <a:ext cx="914824" cy="14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fld id="{72037BBB-1ADD-4947-94B0-C6F5A9B18882}" type="TxLink">
            <a:rPr lang="en-US" sz="1000" b="1" i="1" u="none" strike="noStrike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pPr algn="ctr"/>
            <a:t>As of June 30, 2017</a:t>
          </a:fld>
          <a:endParaRPr lang="en-US" sz="1000" dirty="0"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0.69095</cdr:x>
      <cdr:y>0.89311</cdr:y>
    </cdr:from>
    <cdr:to>
      <cdr:x>0.83662</cdr:x>
      <cdr:y>0.9715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09440" y="2262261"/>
          <a:ext cx="929639" cy="198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2AE603F-7C21-4EF1-ABD9-66469039B9D1}" type="TxLink">
            <a:rPr lang="en-US" sz="1000" b="1" i="1" u="none" strike="noStrike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pPr/>
            <a:t>As of June 30, 2018</a:t>
          </a:fld>
          <a:endParaRPr lang="en-US" sz="1000" dirty="0"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0.0442</cdr:x>
      <cdr:y>0.14014</cdr:y>
    </cdr:from>
    <cdr:to>
      <cdr:x>0.18343</cdr:x>
      <cdr:y>0.49406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0999" y="561975"/>
          <a:ext cx="1200150" cy="1419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0.03388</cdr:x>
      <cdr:y>0.24635</cdr:y>
    </cdr:from>
    <cdr:to>
      <cdr:x>0.09103</cdr:x>
      <cdr:y>0.40346</cdr:y>
    </cdr:to>
    <cdr:sp macro="" textlink="">
      <cdr:nvSpPr>
        <cdr:cNvPr id="10" name="Rectangle 9" title="Amount Spent"/>
        <cdr:cNvSpPr/>
      </cdr:nvSpPr>
      <cdr:spPr>
        <a:xfrm xmlns:a="http://schemas.openxmlformats.org/drawingml/2006/main">
          <a:off x="216213" y="624008"/>
          <a:ext cx="364699" cy="397968"/>
        </a:xfrm>
        <a:prstGeom xmlns:a="http://schemas.openxmlformats.org/drawingml/2006/main" prst="rect">
          <a:avLst/>
        </a:prstGeom>
        <a:pattFill xmlns:a="http://schemas.openxmlformats.org/drawingml/2006/main" prst="pct90">
          <a:fgClr>
            <a:schemeClr val="accent4">
              <a:lumMod val="75000"/>
            </a:schemeClr>
          </a:fgClr>
          <a:bgClr>
            <a:schemeClr val="bg1"/>
          </a:bgClr>
        </a:pattFill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0.09613</cdr:x>
      <cdr:y>0.22684</cdr:y>
    </cdr:from>
    <cdr:to>
      <cdr:x>0.22762</cdr:x>
      <cdr:y>0.47075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3478" y="574589"/>
          <a:ext cx="839136" cy="6178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Amount</a:t>
          </a:r>
          <a:r>
            <a:rPr lang="en-US" sz="900" baseline="0" dirty="0">
              <a:latin typeface="Arial" panose="020B0604020202020204" pitchFamily="34" charset="0"/>
              <a:cs typeface="Arial" panose="020B0604020202020204" pitchFamily="34" charset="0"/>
            </a:rPr>
            <a:t> Spent (in millions)</a:t>
          </a:r>
          <a:endParaRPr lang="en-US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0.03388</cdr:x>
      <cdr:y>0.51653</cdr:y>
    </cdr:from>
    <cdr:to>
      <cdr:x>0.09187</cdr:x>
      <cdr:y>0.67527</cdr:y>
    </cdr:to>
    <cdr:sp macro="" textlink="">
      <cdr:nvSpPr>
        <cdr:cNvPr id="13" name="Rectangle 12" title="Amount approved"/>
        <cdr:cNvSpPr/>
      </cdr:nvSpPr>
      <cdr:spPr>
        <a:xfrm xmlns:a="http://schemas.openxmlformats.org/drawingml/2006/main">
          <a:off x="216214" y="1308378"/>
          <a:ext cx="370078" cy="40208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 w="3175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0.09503</cdr:x>
      <cdr:y>0.49515</cdr:y>
    </cdr:from>
    <cdr:to>
      <cdr:x>0.22762</cdr:x>
      <cdr:y>0.76345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06458" y="1254210"/>
          <a:ext cx="846156" cy="6796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Amount Approved EEPs (in millions)</a:t>
          </a:r>
        </a:p>
      </cdr:txBody>
    </cdr:sp>
  </cdr:relSizeAnchor>
  <cdr:relSizeAnchor xmlns:cdr="http://schemas.openxmlformats.org/drawingml/2006/chartDrawing">
    <cdr:from>
      <cdr:x>0.07072</cdr:x>
      <cdr:y>0.18765</cdr:y>
    </cdr:from>
    <cdr:to>
      <cdr:x>0.21436</cdr:x>
      <cdr:y>0.51781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609599" y="752475"/>
          <a:ext cx="1238250" cy="1323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 w="635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0.14365</cdr:x>
      <cdr:y>0.47743</cdr:y>
    </cdr:from>
    <cdr:to>
      <cdr:x>0.24972</cdr:x>
      <cdr:y>0.70546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238249" y="1914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0.0057</cdr:x>
      <cdr:y>0.01332</cdr:y>
    </cdr:from>
    <cdr:to>
      <cdr:x>0.13259</cdr:x>
      <cdr:y>0.09171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0800" y="50800"/>
          <a:ext cx="1130060" cy="29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0.82457</cdr:x>
      <cdr:y>0.89245</cdr:y>
    </cdr:from>
    <cdr:to>
      <cdr:x>0.97194</cdr:x>
      <cdr:y>0.97067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262200" y="2260600"/>
          <a:ext cx="94048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i="1" dirty="0">
              <a:latin typeface="Arial Narrow" panose="020B0606020202030204" pitchFamily="34" charset="0"/>
              <a:cs typeface="Arial" panose="020B0604020202020204" pitchFamily="34" charset="0"/>
            </a:rPr>
            <a:t>As of June 30, 2019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0.29583</cdr:x>
      <cdr:y>0.43403</cdr:y>
    </cdr:from>
    <cdr:to>
      <cdr:x>0.3875</cdr:x>
      <cdr:y>0.47917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2550" y="1190625"/>
          <a:ext cx="4191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BBC34-1609-2F4B-B1B4-CA762E9FB42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7BDF7-E776-6644-B0FD-0131F760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2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4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4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4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0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5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7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3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3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2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0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5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71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5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1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637B-434D-40C9-B0F5-C618610C098D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63BAE-3EC3-40AA-9EEA-8438B3FA8108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B5E6-E252-443A-BB2E-F54EB319F7B9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  <p:pic>
        <p:nvPicPr>
          <p:cNvPr id="8" name="Picture 7" descr="2017_CEC Power Point Template_BW-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54" y="0"/>
            <a:ext cx="934515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76AE-2802-4B3C-9823-BBB970B4567F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055AA2-1C9B-4169-850C-170995854FAF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3E1365-BE1E-4825-9946-0A7790D09A08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9C4655-E734-4619-B2C5-7687FC7D3532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95B6B3-ADBB-44EA-ACF0-7F4B90526DE9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1AC745-1026-4BED-980F-01524B52409F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516D7A-97CF-4436-8E25-0B5FCF1D63EC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21F1-FEE7-4502-96E8-91B027BE59D9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ca.gov/programs-and-topics/programs/california-clean-energy-jobs-act-proposition-39-k-12-progra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choolbusprogram@energy.ca.gov" TargetMode="External"/><Relationship Id="rId5" Type="http://schemas.openxmlformats.org/officeDocument/2006/relationships/hyperlink" Target="https://www.energy.ca.gov/programs-and-topics/programs/school-bus-replacement-program" TargetMode="External"/><Relationship Id="rId4" Type="http://schemas.openxmlformats.org/officeDocument/2006/relationships/hyperlink" Target="mailto:Prop39@energy.ca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65" y="816902"/>
            <a:ext cx="8704729" cy="2571757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Proposition 39 K-12 Program and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Energy Conservation Assistance Act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2018-19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Progress Report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227" y="3388659"/>
            <a:ext cx="7312398" cy="159131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Presentation to the Citizens Oversight Board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6561" y="5307466"/>
            <a:ext cx="6400800" cy="114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Holland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13, 2020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Energy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0150" y="274638"/>
            <a:ext cx="782955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Amendment Process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(no new EEP approvals in FY 2018-19)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467725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LEA makes a request to amend Energy Expenditure Plan (EEP) that was previously approved; Staff reviews amendment request and generates amendment request form for LEA.</a:t>
            </a:r>
            <a:endParaRPr lang="en-US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LEA submits amendment request form; Supervisor opens EEP for amending by LEA.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LEA submits amended EEP; Staff reviews and approves amended EEP. No additional funding or sites are allowed through the amendment.</a:t>
            </a:r>
          </a:p>
          <a:p>
            <a:pPr marL="0" indent="0">
              <a:buNone/>
            </a:pPr>
            <a:endParaRPr lang="en-US" alt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221 amendments approved in FY 2018-19.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825 EEPs have had an amendment done at least once during the life of the Prop 39 Program.  This represents approximately 40% of the total number of EEPs submitted.</a:t>
            </a:r>
            <a:endParaRPr lang="en-US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274638"/>
            <a:ext cx="786765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otham HTF Medium"/>
              </a:rPr>
              <a:t>Proposition 39 </a:t>
            </a:r>
            <a:r>
              <a:rPr lang="en-US" altLang="en-US" dirty="0" smtClean="0">
                <a:latin typeface="Gotham HTF Medium"/>
              </a:rPr>
              <a:t>K-12 Funding </a:t>
            </a:r>
            <a:r>
              <a:rPr lang="en-US" altLang="en-US" dirty="0">
                <a:latin typeface="Gotham HTF Medium"/>
              </a:rPr>
              <a:t>Approved and Spent </a:t>
            </a:r>
            <a:endParaRPr lang="en-US" dirty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 descr="Comparative annual Prop 39 funding through fiscal year  2018-19&#10;" title="Proposition 39 cumulative funding approved and spent by reporting period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15125"/>
              </p:ext>
            </p:extLst>
          </p:nvPr>
        </p:nvGraphicFramePr>
        <p:xfrm>
          <a:off x="270933" y="1600200"/>
          <a:ext cx="8678333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3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 Participation by Tier Level</a:t>
            </a:r>
            <a:endParaRPr lang="en-US" dirty="0"/>
          </a:p>
        </p:txBody>
      </p:sp>
      <p:graphicFrame>
        <p:nvGraphicFramePr>
          <p:cNvPr id="4" name="Content Placeholder 4" title="LEA participation by Tier Leve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032090"/>
              </p:ext>
            </p:extLst>
          </p:nvPr>
        </p:nvGraphicFramePr>
        <p:xfrm>
          <a:off x="850900" y="1417638"/>
          <a:ext cx="8229600" cy="4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Chart" r:id="rId4" imgW="9705673" imgH="5127180" progId="Excel.Chart.8">
                  <p:embed/>
                </p:oleObj>
              </mc:Choice>
              <mc:Fallback>
                <p:oleObj name="Chart" r:id="rId4" imgW="9705673" imgH="5127180" progId="Excel.Chart.8">
                  <p:embed/>
                  <p:pic>
                    <p:nvPicPr>
                      <p:cNvPr id="22532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417638"/>
                        <a:ext cx="8229600" cy="4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 descr="The 4 tiers of how many students each LEA has." title="LEA Partication by Tier Lev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83077"/>
              </p:ext>
            </p:extLst>
          </p:nvPr>
        </p:nvGraphicFramePr>
        <p:xfrm>
          <a:off x="850900" y="3574256"/>
          <a:ext cx="8034866" cy="27820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81559">
                  <a:extLst>
                    <a:ext uri="{9D8B030D-6E8A-4147-A177-3AD203B41FA5}">
                      <a16:colId xmlns:a16="http://schemas.microsoft.com/office/drawing/2014/main" val="2892036292"/>
                    </a:ext>
                  </a:extLst>
                </a:gridCol>
                <a:gridCol w="5153307">
                  <a:extLst>
                    <a:ext uri="{9D8B030D-6E8A-4147-A177-3AD203B41FA5}">
                      <a16:colId xmlns:a16="http://schemas.microsoft.com/office/drawing/2014/main" val="71861969"/>
                    </a:ext>
                  </a:extLst>
                </a:gridCol>
              </a:tblGrid>
              <a:tr h="116403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Tier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Since 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Proposition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inception               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Number of LEAs)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74636"/>
                  </a:ext>
                </a:extLst>
              </a:tr>
              <a:tr h="40451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Tier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164 out of 238 (69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84472"/>
                  </a:ext>
                </a:extLst>
              </a:tr>
              <a:tr h="40451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Tier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957 out of 1,307 (73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51365"/>
                  </a:ext>
                </a:extLst>
              </a:tr>
              <a:tr h="40451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Tier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152 out of 171 (89%)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13243"/>
                  </a:ext>
                </a:extLst>
              </a:tr>
              <a:tr h="404515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Tier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468 out of 473 (99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8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7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3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7820024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otham HTF Medium"/>
              </a:rPr>
              <a:t>Cumulative Energy Expenditure Plan Approvals</a:t>
            </a:r>
            <a:endParaRPr lang="en-US" dirty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5" descr="Bar graph showing that during this reporting period, 1,750 local educational agencies received approval for 2,121 energy expenditure plans, benefiting 7,189 school sites in approved energy expenditure plans. " title="Cumulative Energy Expenditure Plan Approval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65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2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4" y="274638"/>
            <a:ext cx="770572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otham HTF Medium"/>
              </a:rPr>
              <a:t>Eligible Energy Efficiency Measures</a:t>
            </a:r>
            <a:endParaRPr lang="en-US" dirty="0">
              <a:latin typeface="Gotham HTF Medium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600" dirty="0" smtClean="0"/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Lighting Systems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Heating and Air-Conditioning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(HVAC) Retrofits</a:t>
            </a:r>
            <a:endParaRPr lang="en-US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(e.g., Thermostats)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Pumps and Motors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Plug Loads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Insulation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Clean Energy Generation ((Solar Photovoltaic (PV))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274638"/>
            <a:ext cx="7991475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Gotham HTF Medium"/>
              </a:rPr>
              <a:t>Summary of Implemented Energy Measure Categories </a:t>
            </a:r>
            <a:r>
              <a:rPr lang="en-US" altLang="en-US" sz="2400" dirty="0">
                <a:latin typeface="Gotham HTF Medium"/>
              </a:rPr>
              <a:t>(as of June 30, </a:t>
            </a:r>
            <a:r>
              <a:rPr lang="en-US" altLang="en-US" sz="2400" dirty="0" smtClean="0">
                <a:latin typeface="Gotham HTF Medium"/>
              </a:rPr>
              <a:t>2019) </a:t>
            </a:r>
            <a:endParaRPr lang="en-US" sz="2400" dirty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 descr="Lighting had 12,663 measures approved&#10;HVac &amp; Lighting Controls had 4,890 measures approved&#10;HVAC had 3,360 measures approved&#10;" title="Summery of Implemented Energy Measure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828335"/>
              </p:ext>
            </p:extLst>
          </p:nvPr>
        </p:nvGraphicFramePr>
        <p:xfrm>
          <a:off x="618067" y="1634066"/>
          <a:ext cx="8187266" cy="3921608"/>
        </p:xfrm>
        <a:graphic>
          <a:graphicData uri="http://schemas.openxmlformats.org/drawingml/2006/table">
            <a:tbl>
              <a:tblPr firstRow="1" firstCol="1" bandRow="1"/>
              <a:tblGrid>
                <a:gridCol w="2586368">
                  <a:extLst>
                    <a:ext uri="{9D8B030D-6E8A-4147-A177-3AD203B41FA5}">
                      <a16:colId xmlns:a16="http://schemas.microsoft.com/office/drawing/2014/main" val="394656979"/>
                    </a:ext>
                  </a:extLst>
                </a:gridCol>
                <a:gridCol w="1326473">
                  <a:extLst>
                    <a:ext uri="{9D8B030D-6E8A-4147-A177-3AD203B41FA5}">
                      <a16:colId xmlns:a16="http://schemas.microsoft.com/office/drawing/2014/main" val="2881756028"/>
                    </a:ext>
                  </a:extLst>
                </a:gridCol>
                <a:gridCol w="1248445">
                  <a:extLst>
                    <a:ext uri="{9D8B030D-6E8A-4147-A177-3AD203B41FA5}">
                      <a16:colId xmlns:a16="http://schemas.microsoft.com/office/drawing/2014/main" val="780035865"/>
                    </a:ext>
                  </a:extLst>
                </a:gridCol>
                <a:gridCol w="1482529">
                  <a:extLst>
                    <a:ext uri="{9D8B030D-6E8A-4147-A177-3AD203B41FA5}">
                      <a16:colId xmlns:a16="http://schemas.microsoft.com/office/drawing/2014/main" val="1259065461"/>
                    </a:ext>
                  </a:extLst>
                </a:gridCol>
                <a:gridCol w="1543451">
                  <a:extLst>
                    <a:ext uri="{9D8B030D-6E8A-4147-A177-3AD203B41FA5}">
                      <a16:colId xmlns:a16="http://schemas.microsoft.com/office/drawing/2014/main" val="3824570750"/>
                    </a:ext>
                  </a:extLst>
                </a:gridCol>
              </a:tblGrid>
              <a:tr h="104986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Measure Category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# of Measures Approved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% of Measures Approved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Project Cost of Measures Approved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% of Project Cost of Measures Approved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3235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Lighting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12,663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$743,333,247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02730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 &amp; Lighting Controls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4,890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$152,859,197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14670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HVAC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3,360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$600,372,504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33345"/>
                  </a:ext>
                </a:extLst>
              </a:tr>
              <a:tr h="82049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Energy Efficiency Measures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1,788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$120,300,595</a:t>
                      </a: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867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Self-Generation (PV)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$175,646,992</a:t>
                      </a:r>
                      <a:endParaRPr lang="en-US" sz="15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35085"/>
                  </a:ext>
                </a:extLst>
              </a:tr>
              <a:tr h="41024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23,269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$1,792,512,535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5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27469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8323" y="503311"/>
            <a:ext cx="47742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025" y="274638"/>
            <a:ext cx="8181975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Gotham HTF Medium"/>
              </a:rPr>
              <a:t>Cumulative Summary of</a:t>
            </a:r>
            <a:br>
              <a:rPr lang="en-US" altLang="en-US" sz="4000" dirty="0">
                <a:latin typeface="Gotham HTF Medium"/>
              </a:rPr>
            </a:br>
            <a:r>
              <a:rPr lang="en-US" altLang="en-US" sz="4000" dirty="0">
                <a:latin typeface="Gotham HTF Medium"/>
              </a:rPr>
              <a:t> Final Project Completion </a:t>
            </a:r>
            <a:r>
              <a:rPr lang="en-US" altLang="en-US" sz="4000" dirty="0" smtClean="0">
                <a:latin typeface="Gotham HTF Medium"/>
              </a:rPr>
              <a:t>Reports </a:t>
            </a:r>
            <a:endParaRPr lang="en-US" sz="4000" dirty="0">
              <a:latin typeface="Gotham HTF Medium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" name="Table 2" title="Cumulative Summary of Final Project Completion Repor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55145"/>
              </p:ext>
            </p:extLst>
          </p:nvPr>
        </p:nvGraphicFramePr>
        <p:xfrm>
          <a:off x="962025" y="1824605"/>
          <a:ext cx="7260166" cy="1104086"/>
        </p:xfrm>
        <a:graphic>
          <a:graphicData uri="http://schemas.openxmlformats.org/drawingml/2006/table">
            <a:tbl>
              <a:tblPr firstRow="1" bandRow="1"/>
              <a:tblGrid>
                <a:gridCol w="2507992">
                  <a:extLst>
                    <a:ext uri="{9D8B030D-6E8A-4147-A177-3AD203B41FA5}">
                      <a16:colId xmlns:a16="http://schemas.microsoft.com/office/drawing/2014/main" val="3835964823"/>
                    </a:ext>
                  </a:extLst>
                </a:gridCol>
                <a:gridCol w="2381507">
                  <a:extLst>
                    <a:ext uri="{9D8B030D-6E8A-4147-A177-3AD203B41FA5}">
                      <a16:colId xmlns:a16="http://schemas.microsoft.com/office/drawing/2014/main" val="4099875006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1552979790"/>
                    </a:ext>
                  </a:extLst>
                </a:gridCol>
              </a:tblGrid>
              <a:tr h="5995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Category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Last Report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(as of June 2018)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Current Report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(as of June 2019)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33470"/>
                  </a:ext>
                </a:extLst>
              </a:tr>
              <a:tr h="5045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Number of Completed EEPs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0" marR="0" marT="0" marB="88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522</a:t>
                      </a:r>
                    </a:p>
                  </a:txBody>
                  <a:tcPr marL="0" marR="0" marT="0" marB="88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6668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24414" y="3040426"/>
            <a:ext cx="1095172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spcAft>
                <a:spcPts val="70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Funding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graphicFrame>
        <p:nvGraphicFramePr>
          <p:cNvPr id="7" name="Table 6" descr="Total Gross Project Cost " title="Fundin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06392"/>
              </p:ext>
            </p:extLst>
          </p:nvPr>
        </p:nvGraphicFramePr>
        <p:xfrm>
          <a:off x="941916" y="3436855"/>
          <a:ext cx="7260166" cy="1080596"/>
        </p:xfrm>
        <a:graphic>
          <a:graphicData uri="http://schemas.openxmlformats.org/drawingml/2006/table">
            <a:tbl>
              <a:tblPr firstRow="1" bandRow="1"/>
              <a:tblGrid>
                <a:gridCol w="2507992">
                  <a:extLst>
                    <a:ext uri="{9D8B030D-6E8A-4147-A177-3AD203B41FA5}">
                      <a16:colId xmlns:a16="http://schemas.microsoft.com/office/drawing/2014/main" val="1328206981"/>
                    </a:ext>
                  </a:extLst>
                </a:gridCol>
                <a:gridCol w="2381507">
                  <a:extLst>
                    <a:ext uri="{9D8B030D-6E8A-4147-A177-3AD203B41FA5}">
                      <a16:colId xmlns:a16="http://schemas.microsoft.com/office/drawing/2014/main" val="1294835369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3375793399"/>
                    </a:ext>
                  </a:extLst>
                </a:gridCol>
              </a:tblGrid>
              <a:tr h="47836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 Gross Project Cost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$190 million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$367 million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49844"/>
                  </a:ext>
                </a:extLst>
              </a:tr>
              <a:tr h="30111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Prop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39 Share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$153 million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$318 million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53484"/>
                  </a:ext>
                </a:extLst>
              </a:tr>
              <a:tr h="30111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Leveraged Funding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$37 million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$49 million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86117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90851" y="4675595"/>
            <a:ext cx="2762295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spcAft>
                <a:spcPts val="70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Annual Energy Savings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graphicFrame>
        <p:nvGraphicFramePr>
          <p:cNvPr id="9" name="Table 8" title="Annual Energy Saving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61666"/>
              </p:ext>
            </p:extLst>
          </p:nvPr>
        </p:nvGraphicFramePr>
        <p:xfrm>
          <a:off x="941916" y="5018132"/>
          <a:ext cx="7260166" cy="1709030"/>
        </p:xfrm>
        <a:graphic>
          <a:graphicData uri="http://schemas.openxmlformats.org/drawingml/2006/table">
            <a:tbl>
              <a:tblPr firstRow="1" bandRow="1"/>
              <a:tblGrid>
                <a:gridCol w="2507992">
                  <a:extLst>
                    <a:ext uri="{9D8B030D-6E8A-4147-A177-3AD203B41FA5}">
                      <a16:colId xmlns:a16="http://schemas.microsoft.com/office/drawing/2014/main" val="1151539280"/>
                    </a:ext>
                  </a:extLst>
                </a:gridCol>
                <a:gridCol w="2381507">
                  <a:extLst>
                    <a:ext uri="{9D8B030D-6E8A-4147-A177-3AD203B41FA5}">
                      <a16:colId xmlns:a16="http://schemas.microsoft.com/office/drawing/2014/main" val="3116093823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1595616380"/>
                    </a:ext>
                  </a:extLst>
                </a:gridCol>
              </a:tblGrid>
              <a:tr h="30111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kWh Savings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63,925,295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125,712,267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68242"/>
                  </a:ext>
                </a:extLst>
              </a:tr>
              <a:tr h="30111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Therm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Savings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225,828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344,789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24933"/>
                  </a:ext>
                </a:extLst>
              </a:tr>
              <a:tr h="5045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equivalent emissions reduction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22,191 tons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43,060 tons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230394"/>
                  </a:ext>
                </a:extLst>
              </a:tr>
              <a:tr h="30111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SIR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1.37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43136"/>
                  </a:ext>
                </a:extLst>
              </a:tr>
              <a:tr h="30111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 Cost Savings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$11.9 million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$23.4 million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6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4" y="274638"/>
            <a:ext cx="7705725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Looking Ahead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2067" cy="4525963"/>
          </a:xfrm>
        </p:spPr>
        <p:txBody>
          <a:bodyPr>
            <a:normAutofit/>
          </a:bodyPr>
          <a:lstStyle/>
          <a:p>
            <a:endParaRPr lang="en-US" altLang="en-US" sz="2600" dirty="0" smtClean="0"/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Amendments are still being processed. Almost half of the approved EEPs have undergone an amendment at least once.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reporting will resume in July of 2020.  Close to 1,000 annual reports will be generated at that time.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Final project completion reports are ongoing. Based on overall numbers at this time, 1,599 final project completion reports will need to be filed by September 30, 2021.  </a:t>
            </a:r>
          </a:p>
          <a:p>
            <a:pPr marL="0" indent="0">
              <a:buNone/>
            </a:pPr>
            <a:endParaRPr lang="en-US" altLang="en-US" sz="2600" dirty="0" smtClean="0">
              <a:latin typeface="Gotham HTF Medium"/>
            </a:endParaRPr>
          </a:p>
          <a:p>
            <a:endParaRPr lang="en-US" altLang="en-US" sz="2600" dirty="0" smtClean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52700"/>
            <a:ext cx="7772400" cy="3216276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Energy Conservation Assistance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Act-Education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Subaccount (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ECAA-Ed)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fifth Energy Commission progress report to the 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Citizens Oversight Board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2424"/>
            <a:ext cx="8229600" cy="1065213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Gotham HTF Medium"/>
              </a:rPr>
              <a:t>ECAA-Ed Funding</a:t>
            </a:r>
            <a:br>
              <a:rPr lang="en-US" altLang="en-US" sz="4000" dirty="0">
                <a:latin typeface="Gotham HTF Medium"/>
              </a:rPr>
            </a:br>
            <a:endParaRPr lang="en-US" sz="4000" dirty="0">
              <a:latin typeface="Gotham HTF Medium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5" descr="Shows the years of funding for the ECCA-ED program" title="ECCA-ED Funding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583548"/>
              </p:ext>
            </p:extLst>
          </p:nvPr>
        </p:nvGraphicFramePr>
        <p:xfrm>
          <a:off x="592667" y="1617135"/>
          <a:ext cx="8000999" cy="4676533"/>
        </p:xfrm>
        <a:graphic>
          <a:graphicData uri="http://schemas.openxmlformats.org/drawingml/2006/table">
            <a:tbl>
              <a:tblPr firstRow="1" firstCol="1" bandRow="1"/>
              <a:tblGrid>
                <a:gridCol w="1702521">
                  <a:extLst>
                    <a:ext uri="{9D8B030D-6E8A-4147-A177-3AD203B41FA5}">
                      <a16:colId xmlns:a16="http://schemas.microsoft.com/office/drawing/2014/main" val="3737098727"/>
                    </a:ext>
                  </a:extLst>
                </a:gridCol>
                <a:gridCol w="2360034">
                  <a:extLst>
                    <a:ext uri="{9D8B030D-6E8A-4147-A177-3AD203B41FA5}">
                      <a16:colId xmlns:a16="http://schemas.microsoft.com/office/drawing/2014/main" val="4178298821"/>
                    </a:ext>
                  </a:extLst>
                </a:gridCol>
                <a:gridCol w="2429197">
                  <a:extLst>
                    <a:ext uri="{9D8B030D-6E8A-4147-A177-3AD203B41FA5}">
                      <a16:colId xmlns:a16="http://schemas.microsoft.com/office/drawing/2014/main" val="2668868955"/>
                    </a:ext>
                  </a:extLst>
                </a:gridCol>
                <a:gridCol w="1509247">
                  <a:extLst>
                    <a:ext uri="{9D8B030D-6E8A-4147-A177-3AD203B41FA5}">
                      <a16:colId xmlns:a16="http://schemas.microsoft.com/office/drawing/2014/main" val="1538419074"/>
                    </a:ext>
                  </a:extLst>
                </a:gridCol>
              </a:tblGrid>
              <a:tr h="12185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Fiscal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Year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ECAA-Ed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Financing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(Energy Project Loans)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Bright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Schools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(Technical Assistance)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201437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2013-14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25,291,524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2,708,476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28,000,000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66852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2014-15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25,200,000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2,800,000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28,000,000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18050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2015-16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60672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2016-17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487373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2017-18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37616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2018-19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92366"/>
                  </a:ext>
                </a:extLst>
              </a:tr>
              <a:tr h="49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50,491,524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5,508,476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56,000,000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ECAA-Ed Loan Program Status</a:t>
            </a:r>
            <a:br>
              <a:rPr lang="en-US" dirty="0" smtClean="0"/>
            </a:br>
            <a:r>
              <a:rPr lang="en-US" dirty="0" smtClean="0"/>
              <a:t>(as of June 30, 2019)</a:t>
            </a:r>
            <a:endParaRPr lang="en-US" dirty="0"/>
          </a:p>
        </p:txBody>
      </p:sp>
      <p:graphicFrame>
        <p:nvGraphicFramePr>
          <p:cNvPr id="5" name="Content Placeholder 4" descr="Loan Status of each type of loans" title="ECAA-ED Loan Program Statu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963480"/>
              </p:ext>
            </p:extLst>
          </p:nvPr>
        </p:nvGraphicFramePr>
        <p:xfrm>
          <a:off x="982132" y="1667933"/>
          <a:ext cx="7924800" cy="4343402"/>
        </p:xfrm>
        <a:graphic>
          <a:graphicData uri="http://schemas.openxmlformats.org/drawingml/2006/table">
            <a:tbl>
              <a:tblPr firstRow="1" firstCol="1" bandRow="1"/>
              <a:tblGrid>
                <a:gridCol w="3742268">
                  <a:extLst>
                    <a:ext uri="{9D8B030D-6E8A-4147-A177-3AD203B41FA5}">
                      <a16:colId xmlns:a16="http://schemas.microsoft.com/office/drawing/2014/main" val="214084986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155761230"/>
                    </a:ext>
                  </a:extLst>
                </a:gridCol>
                <a:gridCol w="2252132">
                  <a:extLst>
                    <a:ext uri="{9D8B030D-6E8A-4147-A177-3AD203B41FA5}">
                      <a16:colId xmlns:a16="http://schemas.microsoft.com/office/drawing/2014/main" val="2757454078"/>
                    </a:ext>
                  </a:extLst>
                </a:gridCol>
              </a:tblGrid>
              <a:tr h="1035734"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Loan Status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Number of </a:t>
                      </a: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Loans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Loan Funds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Spent</a:t>
                      </a: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(in millions)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2473"/>
                  </a:ext>
                </a:extLst>
              </a:tr>
              <a:tr h="1035734"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Loans With Final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Project</a:t>
                      </a: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Completion Reports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28 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$43.1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32721"/>
                  </a:ext>
                </a:extLst>
              </a:tr>
              <a:tr h="1035734"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Completed Loan Projects (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Final</a:t>
                      </a: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Reports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Due after 6/30/19)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$4.8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1718"/>
                  </a:ext>
                </a:extLst>
              </a:tr>
              <a:tr h="618100"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Loans Still in Construction 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4 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$4.4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2929"/>
                  </a:ext>
                </a:extLst>
              </a:tr>
              <a:tr h="618100">
                <a:tc>
                  <a:txBody>
                    <a:bodyPr/>
                    <a:lstStyle/>
                    <a:p>
                      <a:pPr marL="0" marR="0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$52.3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4385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ECAA-Ed Competitive Loan 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Program Opportunity Notice (PON) released in February 2019 for $36 million.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ECAA-Ed Competitive loans approved in December 2019: Seven loans approved totaling $6.7 million.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PON scheduled for release in February 2020 for $38 million.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Full report on the ECAA-Ed Competitive Loan Program to be briefed at   the March 2020 Citizens Oversight Board meeting)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6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152776"/>
            <a:ext cx="8097837" cy="2616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Bright Schools Program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Cambria" panose="02040503050406030204" pitchFamily="18" charset="0"/>
              </a:rPr>
              <a:t/>
            </a:r>
            <a:br>
              <a:rPr lang="en-US" altLang="en-US" sz="3600" dirty="0">
                <a:latin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Provides assistance to identify energy saving measures at existing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Audits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Third Party Proposal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Engineering Support Services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Bright Schools Program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85925"/>
            <a:ext cx="8517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Bright Schools Program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Expenditures as of June 30,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1361" y="2370469"/>
            <a:ext cx="342914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spcAft>
                <a:spcPts val="7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LucidaBright"/>
              </a:rPr>
              <a:t>Allocations and Expenditures</a:t>
            </a:r>
            <a:endParaRPr lang="en-US" dirty="0">
              <a:solidFill>
                <a:srgbClr val="000000"/>
              </a:solidFill>
              <a:latin typeface="Tahoma" panose="020B0604030504040204" pitchFamily="34" charset="0"/>
              <a:ea typeface="MS Mincho"/>
              <a:cs typeface="LucidaBright"/>
            </a:endParaRPr>
          </a:p>
        </p:txBody>
      </p:sp>
      <p:graphicFrame>
        <p:nvGraphicFramePr>
          <p:cNvPr id="7" name="Table 6" descr="Allocation and Expenditures " title="Total Allocat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02942"/>
              </p:ext>
            </p:extLst>
          </p:nvPr>
        </p:nvGraphicFramePr>
        <p:xfrm>
          <a:off x="643996" y="3486009"/>
          <a:ext cx="8143873" cy="1969957"/>
        </p:xfrm>
        <a:graphic>
          <a:graphicData uri="http://schemas.openxmlformats.org/drawingml/2006/table">
            <a:tbl>
              <a:tblPr firstRow="1" firstCol="1" bandRow="1"/>
              <a:tblGrid>
                <a:gridCol w="6252549">
                  <a:extLst>
                    <a:ext uri="{9D8B030D-6E8A-4147-A177-3AD203B41FA5}">
                      <a16:colId xmlns:a16="http://schemas.microsoft.com/office/drawing/2014/main" val="3136912498"/>
                    </a:ext>
                  </a:extLst>
                </a:gridCol>
                <a:gridCol w="1891324">
                  <a:extLst>
                    <a:ext uri="{9D8B030D-6E8A-4147-A177-3AD203B41FA5}">
                      <a16:colId xmlns:a16="http://schemas.microsoft.com/office/drawing/2014/main" val="905921184"/>
                    </a:ext>
                  </a:extLst>
                </a:gridCol>
              </a:tblGrid>
              <a:tr h="7320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Total Allocation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$5,600,000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90640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Amount Reallocated to ECAA-Ed Loan Program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$91,524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290460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Expenditures as of 6/30/19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$3,331,199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02016"/>
                  </a:ext>
                </a:extLst>
              </a:tr>
              <a:tr h="39914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Contract Balance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LucidaBright"/>
                        </a:rPr>
                        <a:t>$2,177,277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MS Mincho"/>
                        <a:cs typeface="LucidaBrigh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0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3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Bright Schools Program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533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195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technical assistance grants: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158 energy audits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22 EEP preparations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project bid specifications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 Bright Schools Program energy audits have been used to support Prop 39 EEPs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measures estimated to save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28,626 MWh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305,025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therms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natural gas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630935"/>
            <a:ext cx="9144000" cy="136207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Bus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Program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Senate Bill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Funding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Funding:  $75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million</a:t>
            </a: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Eligible applicants: school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districts, county </a:t>
            </a: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offices of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education, and </a:t>
            </a: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joint power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authorities</a:t>
            </a: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Priority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given </a:t>
            </a: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to the oldest school buses,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school </a:t>
            </a: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buses operating in disadvantaged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communities, or </a:t>
            </a: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to schools that have a majority of students eligible for free or reduced-price meals in the prior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year</a:t>
            </a: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Any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replaced school bus must </a:t>
            </a:r>
            <a:r>
              <a:rPr lang="en-US" altLang="en-US" sz="2500" dirty="0">
                <a:solidFill>
                  <a:srgbClr val="000000"/>
                </a:solidFill>
                <a:cs typeface="Arial" panose="020B0604020202020204" pitchFamily="34" charset="0"/>
              </a:rPr>
              <a:t>be </a:t>
            </a:r>
            <a:r>
              <a:rPr lang="en-US" altLang="en-US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scrapped</a:t>
            </a:r>
            <a:endParaRPr lang="en-US" altLang="en-US" sz="25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5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254061"/>
                </a:solidFill>
                <a:latin typeface="Gotham HTF Medium"/>
                <a:ea typeface="Gotham HTF Medium"/>
                <a:cs typeface="Gotham HTF Medium"/>
              </a:rPr>
              <a:t> </a:t>
            </a:r>
            <a:r>
              <a:rPr lang="en-US" altLang="en-US" dirty="0" smtClean="0">
                <a:solidFill>
                  <a:srgbClr val="254061"/>
                </a:solidFill>
                <a:latin typeface="Gotham HTF Medium"/>
                <a:ea typeface="Gotham HTF Medium"/>
                <a:cs typeface="Gotham HTF Medium"/>
              </a:rPr>
              <a:t>     </a:t>
            </a:r>
            <a:r>
              <a:rPr lang="en-US" altLang="en-US" sz="4000" dirty="0" smtClean="0">
                <a:latin typeface="Gotham HTF Medium"/>
                <a:ea typeface="Gotham HTF Medium"/>
                <a:cs typeface="Gotham HTF Medium"/>
              </a:rPr>
              <a:t>Program Components and Funding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217476"/>
            <a:ext cx="84328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Bus Replacement: to replace the oldest, dirtiest diesel school buses with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school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 - 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 million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(SB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110)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Charging Infrastructure - 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 million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(Clean Transportation Program)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Training - 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 million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(Clean Transportation Program)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31283" y="1574800"/>
            <a:ext cx="7125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Three </a:t>
            </a:r>
            <a:r>
              <a:rPr lang="en-US" alt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complementary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funding components: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2" y="274638"/>
            <a:ext cx="7145387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4061"/>
                </a:solidFill>
                <a:latin typeface="Gotham HTF Medium"/>
                <a:cs typeface="Gotham HTF Medium"/>
              </a:rPr>
              <a:t>Agenda</a:t>
            </a:r>
            <a:endParaRPr lang="en-US" sz="4000" dirty="0">
              <a:solidFill>
                <a:srgbClr val="254061"/>
              </a:solidFill>
              <a:latin typeface="Gotham HTF Medium"/>
              <a:cs typeface="Gotham HTF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 Overview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Proposition 39 K-12 Program</a:t>
            </a:r>
          </a:p>
          <a:p>
            <a:pPr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Energy Conservation Assistance Act, Education Subaccount (ECAA-Ed)</a:t>
            </a:r>
          </a:p>
          <a:p>
            <a:pPr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Bright Schools Program</a:t>
            </a:r>
          </a:p>
          <a:p>
            <a:pPr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School Bus Replacement Program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74638"/>
            <a:ext cx="7366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Bus Replacement Program Awards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11" name="Content Placeholder 10" descr="Show sthe number of awardees for each region that received school bus awards" title="School Bus Replacement Pro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794351"/>
              </p:ext>
            </p:extLst>
          </p:nvPr>
        </p:nvGraphicFramePr>
        <p:xfrm>
          <a:off x="660401" y="1802859"/>
          <a:ext cx="7967134" cy="3967131"/>
        </p:xfrm>
        <a:graphic>
          <a:graphicData uri="http://schemas.openxmlformats.org/drawingml/2006/table">
            <a:tbl>
              <a:tblPr firstRow="1" firstCol="1" bandRow="1"/>
              <a:tblGrid>
                <a:gridCol w="1211678">
                  <a:extLst>
                    <a:ext uri="{9D8B030D-6E8A-4147-A177-3AD203B41FA5}">
                      <a16:colId xmlns:a16="http://schemas.microsoft.com/office/drawing/2014/main" val="1017209457"/>
                    </a:ext>
                  </a:extLst>
                </a:gridCol>
                <a:gridCol w="1325052">
                  <a:extLst>
                    <a:ext uri="{9D8B030D-6E8A-4147-A177-3AD203B41FA5}">
                      <a16:colId xmlns:a16="http://schemas.microsoft.com/office/drawing/2014/main" val="3389924736"/>
                    </a:ext>
                  </a:extLst>
                </a:gridCol>
                <a:gridCol w="1125761">
                  <a:extLst>
                    <a:ext uri="{9D8B030D-6E8A-4147-A177-3AD203B41FA5}">
                      <a16:colId xmlns:a16="http://schemas.microsoft.com/office/drawing/2014/main" val="1037161669"/>
                    </a:ext>
                  </a:extLst>
                </a:gridCol>
                <a:gridCol w="1265108">
                  <a:extLst>
                    <a:ext uri="{9D8B030D-6E8A-4147-A177-3AD203B41FA5}">
                      <a16:colId xmlns:a16="http://schemas.microsoft.com/office/drawing/2014/main" val="3264908813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899907914"/>
                    </a:ext>
                  </a:extLst>
                </a:gridCol>
                <a:gridCol w="1659468">
                  <a:extLst>
                    <a:ext uri="{9D8B030D-6E8A-4147-A177-3AD203B41FA5}">
                      <a16:colId xmlns:a16="http://schemas.microsoft.com/office/drawing/2014/main" val="2296074258"/>
                    </a:ext>
                  </a:extLst>
                </a:gridCol>
              </a:tblGrid>
              <a:tr h="9826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Region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of Awardees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of Buses Awarded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Number of Seats Funded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Bus Award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Infrastructure Award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08001"/>
                  </a:ext>
                </a:extLst>
              </a:tr>
              <a:tr h="6080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North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3,183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$18,581,444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$3,540,000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782051"/>
                  </a:ext>
                </a:extLst>
              </a:tr>
              <a:tr h="6080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Central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3,662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$18,974,613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$3,480,000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188526"/>
                  </a:ext>
                </a:extLst>
              </a:tr>
              <a:tr h="6080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South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3,090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$18,719,024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$3,420,000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603733"/>
                  </a:ext>
                </a:extLst>
              </a:tr>
              <a:tr h="6080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Los Angeles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2,250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$18,638,763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$3,540,000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43926"/>
                  </a:ext>
                </a:extLst>
              </a:tr>
              <a:tr h="4936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64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233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12,185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$74,913,844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$13,980,000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67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6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90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Prop 39 </a:t>
            </a:r>
            <a:r>
              <a:rPr lang="en-US" dirty="0" smtClean="0"/>
              <a:t>Webpage: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www.energy.ca.gov/programs-and-topics/programs/california-clean-energy-jobs-act-proposition-39-k-12-program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Prop 39 Hotline:</a:t>
            </a:r>
          </a:p>
          <a:p>
            <a:pPr marL="0" indent="0">
              <a:buNone/>
            </a:pPr>
            <a:r>
              <a:rPr lang="en-US" sz="1600" dirty="0" smtClean="0"/>
              <a:t>(855) 380-8722 [toll-free in-state]</a:t>
            </a:r>
          </a:p>
          <a:p>
            <a:pPr marL="0" indent="0">
              <a:buNone/>
            </a:pPr>
            <a:r>
              <a:rPr lang="en-US" sz="1600" dirty="0" smtClean="0"/>
              <a:t>(916) 653-0392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Prop 39 Email: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Prop39@energy.ca.gov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4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School Bus Webpage: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www.energy.ca.gov/programs-and-topics/programs/school-bus-replacement-program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School Bus Hotline:</a:t>
            </a:r>
          </a:p>
          <a:p>
            <a:pPr marL="0" indent="0">
              <a:buNone/>
            </a:pPr>
            <a:r>
              <a:rPr lang="en-US" sz="1600" dirty="0" smtClean="0"/>
              <a:t>(855) 279-6381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School Bus Email: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Schoolbusprogram@energy.ca.gov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 title="Report Overview"/>
          <p:cNvSpPr txBox="1">
            <a:spLocks/>
          </p:cNvSpPr>
          <p:nvPr/>
        </p:nvSpPr>
        <p:spPr>
          <a:xfrm>
            <a:off x="457200" y="1775637"/>
            <a:ext cx="8229600" cy="43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9487" y="2807900"/>
            <a:ext cx="7145387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Report Overview</a:t>
            </a:r>
            <a:endParaRPr lang="en-US" cap="none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74638"/>
            <a:ext cx="775335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otham HTF Medium"/>
              </a:rPr>
              <a:t>Energy Commission’s Report to the Citizens Oversight Board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otham HTF Medium"/>
              <a:cs typeface="Gotham HTF Medium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Report includes four program components: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Proposition 39 K-12 Program (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Energy Conservation Assistance Act - Education Subaccount (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Schools Program (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School Bus Replacement Program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Reporting period: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December 19, 2013 through June 30,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otham HTF Book"/>
              <a:cs typeface="Gotham HTF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4" y="781050"/>
            <a:ext cx="7791449" cy="63658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/>
            </a:r>
            <a:br>
              <a:rPr lang="en-US" altLang="en-US" dirty="0" smtClean="0">
                <a:latin typeface="Cambria" panose="02040503050406030204" pitchFamily="18" charset="0"/>
              </a:rPr>
            </a:br>
            <a:r>
              <a:rPr lang="en-US" altLang="en-US" dirty="0" smtClean="0">
                <a:latin typeface="Gotham HTF Medium"/>
              </a:rPr>
              <a:t>Clean </a:t>
            </a:r>
            <a:r>
              <a:rPr lang="en-US" altLang="en-US" dirty="0">
                <a:latin typeface="Gotham HTF Medium"/>
              </a:rPr>
              <a:t>Energy Job Creation Fund </a:t>
            </a:r>
            <a:r>
              <a:rPr lang="en-US" altLang="en-US" dirty="0" smtClean="0">
                <a:latin typeface="Gotham HTF Medium"/>
              </a:rPr>
              <a:t>Appropriations</a:t>
            </a:r>
            <a:br>
              <a:rPr lang="en-US" altLang="en-US" dirty="0" smtClean="0">
                <a:latin typeface="Gotham HTF Medium"/>
              </a:rPr>
            </a:br>
            <a:r>
              <a:rPr lang="en-US" altLang="en-US" sz="4800" i="1" dirty="0">
                <a:latin typeface="Cambria" panose="02040503050406030204" pitchFamily="18" charset="0"/>
              </a:rPr>
              <a:t> </a:t>
            </a:r>
            <a:endParaRPr lang="en-US" sz="2700" i="1" dirty="0">
              <a:latin typeface="Gotham HTF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Content Placeholder 3" title="Cleam Energy Job Creation Fund Appropria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582945"/>
              </p:ext>
            </p:extLst>
          </p:nvPr>
        </p:nvGraphicFramePr>
        <p:xfrm>
          <a:off x="474133" y="1964268"/>
          <a:ext cx="8432800" cy="2990338"/>
        </p:xfrm>
        <a:graphic>
          <a:graphicData uri="http://schemas.openxmlformats.org/drawingml/2006/table">
            <a:tbl>
              <a:tblPr firstRow="1" bandRow="1"/>
              <a:tblGrid>
                <a:gridCol w="1075267">
                  <a:extLst>
                    <a:ext uri="{9D8B030D-6E8A-4147-A177-3AD203B41FA5}">
                      <a16:colId xmlns:a16="http://schemas.microsoft.com/office/drawing/2014/main" val="3036348760"/>
                    </a:ext>
                  </a:extLst>
                </a:gridCol>
                <a:gridCol w="1256568">
                  <a:extLst>
                    <a:ext uri="{9D8B030D-6E8A-4147-A177-3AD203B41FA5}">
                      <a16:colId xmlns:a16="http://schemas.microsoft.com/office/drawing/2014/main" val="3679220030"/>
                    </a:ext>
                  </a:extLst>
                </a:gridCol>
                <a:gridCol w="1249565">
                  <a:extLst>
                    <a:ext uri="{9D8B030D-6E8A-4147-A177-3AD203B41FA5}">
                      <a16:colId xmlns:a16="http://schemas.microsoft.com/office/drawing/2014/main" val="1152198801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3792543449"/>
                    </a:ext>
                  </a:extLst>
                </a:gridCol>
                <a:gridCol w="1127467">
                  <a:extLst>
                    <a:ext uri="{9D8B030D-6E8A-4147-A177-3AD203B41FA5}">
                      <a16:colId xmlns:a16="http://schemas.microsoft.com/office/drawing/2014/main" val="206088354"/>
                    </a:ext>
                  </a:extLst>
                </a:gridCol>
                <a:gridCol w="1209333">
                  <a:extLst>
                    <a:ext uri="{9D8B030D-6E8A-4147-A177-3AD203B41FA5}">
                      <a16:colId xmlns:a16="http://schemas.microsoft.com/office/drawing/2014/main" val="2116520374"/>
                    </a:ext>
                  </a:extLst>
                </a:gridCol>
                <a:gridCol w="1261533">
                  <a:extLst>
                    <a:ext uri="{9D8B030D-6E8A-4147-A177-3AD203B41FA5}">
                      <a16:colId xmlns:a16="http://schemas.microsoft.com/office/drawing/2014/main" val="1055222604"/>
                    </a:ext>
                  </a:extLst>
                </a:gridCol>
              </a:tblGrid>
              <a:tr h="108373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Category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FY 2013-14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(in 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millions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2014-15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(in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millions)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FY 2015-16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(in millions)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FY 2016-17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in millions)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FY 2017-18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in millions)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in millions)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93420"/>
                  </a:ext>
                </a:extLst>
              </a:tr>
              <a:tr h="76693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K-12 Program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$381.0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$279.0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$313.4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$398.8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$376.2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$1,748.4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72101"/>
                  </a:ext>
                </a:extLst>
              </a:tr>
              <a:tr h="48349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ECAA-Ed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$28.0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$28.0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$56.0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01068"/>
                  </a:ext>
                </a:extLst>
              </a:tr>
              <a:tr h="65617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TOTALS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$409.0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$307.0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$313.4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$398.8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$376.2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$1,804.4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2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74002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Proposition 39 K-12 Program</a:t>
            </a:r>
            <a:r>
              <a:rPr lang="en-US" altLang="en-US" dirty="0">
                <a:latin typeface="Gotham HTF Medium"/>
              </a:rPr>
              <a:t/>
            </a:r>
            <a:br>
              <a:rPr lang="en-US" altLang="en-US" dirty="0">
                <a:latin typeface="Gotham HTF Medium"/>
              </a:rPr>
            </a:br>
            <a:endParaRPr lang="en-US" dirty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4" y="274638"/>
            <a:ext cx="747712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Gotham HTF Medium"/>
              </a:rPr>
              <a:t>Local Education Agencies (LEA)Types Receiving Funding</a:t>
            </a:r>
            <a:endParaRPr lang="en-US" dirty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hart 5" descr="54% Charter Schools&#10;43% Public Schools&#10;3% Couty Offices of Education&#10;Less than 1% State Special Schools&#10;&#10;2,189 Total LEAs " title="LEA types receiving funding"/>
          <p:cNvGraphicFramePr/>
          <p:nvPr>
            <p:extLst>
              <p:ext uri="{D42A27DB-BD31-4B8C-83A1-F6EECF244321}">
                <p14:modId xmlns:p14="http://schemas.microsoft.com/office/powerpoint/2010/main" val="1315928780"/>
              </p:ext>
            </p:extLst>
          </p:nvPr>
        </p:nvGraphicFramePr>
        <p:xfrm>
          <a:off x="1057835" y="1685364"/>
          <a:ext cx="6875930" cy="473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2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>
                <a:latin typeface="Gotham HTF Medium"/>
              </a:rPr>
              <a:t>Allocations by LEA Type</a:t>
            </a:r>
            <a:endParaRPr lang="en-US" sz="4000" dirty="0">
              <a:latin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hart 5" descr="82% is public school districts&#10;17% is charter schools&#10;1% is county offices of education&#10;Less than 1% is state special schools" title="Allocations by LEA Type"/>
          <p:cNvGraphicFramePr/>
          <p:nvPr>
            <p:extLst>
              <p:ext uri="{D42A27DB-BD31-4B8C-83A1-F6EECF244321}">
                <p14:modId xmlns:p14="http://schemas.microsoft.com/office/powerpoint/2010/main" val="2298831698"/>
              </p:ext>
            </p:extLst>
          </p:nvPr>
        </p:nvGraphicFramePr>
        <p:xfrm>
          <a:off x="1228166" y="1586753"/>
          <a:ext cx="6293223" cy="488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99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6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15998</TotalTime>
  <Words>1448</Words>
  <Application>Microsoft Office PowerPoint</Application>
  <PresentationFormat>On-screen Show (4:3)</PresentationFormat>
  <Paragraphs>484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Narrow</vt:lpstr>
      <vt:lpstr>Calibri</vt:lpstr>
      <vt:lpstr>Cambria</vt:lpstr>
      <vt:lpstr>Gotham HTF Book</vt:lpstr>
      <vt:lpstr>Gotham HTF Medium</vt:lpstr>
      <vt:lpstr>LucidaBright</vt:lpstr>
      <vt:lpstr>MS Mincho</vt:lpstr>
      <vt:lpstr>Tahoma</vt:lpstr>
      <vt:lpstr>Wingdings</vt:lpstr>
      <vt:lpstr>Office Theme</vt:lpstr>
      <vt:lpstr>Microsoft Excel Chart</vt:lpstr>
      <vt:lpstr>Proposition 39 K-12 Program and  Energy Conservation Assistance Act  2018-19 Progress Report </vt:lpstr>
      <vt:lpstr> </vt:lpstr>
      <vt:lpstr>Agenda</vt:lpstr>
      <vt:lpstr>Report Overview</vt:lpstr>
      <vt:lpstr>Energy Commission’s Report to the Citizens Oversight Board</vt:lpstr>
      <vt:lpstr> Clean Energy Job Creation Fund Appropriations  </vt:lpstr>
      <vt:lpstr>Proposition 39 K-12 Program </vt:lpstr>
      <vt:lpstr>Local Education Agencies (LEA)Types Receiving Funding</vt:lpstr>
      <vt:lpstr>Allocations by LEA Type</vt:lpstr>
      <vt:lpstr>Overview of Amendment Process (no new EEP approvals in FY 2018-19)</vt:lpstr>
      <vt:lpstr>Proposition 39 K-12 Funding Approved and Spent </vt:lpstr>
      <vt:lpstr>LEA Participation by Tier Level</vt:lpstr>
      <vt:lpstr>Cumulative Energy Expenditure Plan Approvals</vt:lpstr>
      <vt:lpstr>Eligible Energy Efficiency Measures</vt:lpstr>
      <vt:lpstr>Summary of Implemented Energy Measure Categories (as of June 30, 2019) </vt:lpstr>
      <vt:lpstr>Accomplishments</vt:lpstr>
      <vt:lpstr>Cumulative Summary of  Final Project Completion Reports </vt:lpstr>
      <vt:lpstr>Looking Ahead</vt:lpstr>
      <vt:lpstr>Energy Conservation Assistance Act-Education Subaccount (ECAA-Ed)  </vt:lpstr>
      <vt:lpstr>ECAA-Ed Funding </vt:lpstr>
      <vt:lpstr>   ECAA-Ed Loan Program Status (as of June 30, 2019)</vt:lpstr>
      <vt:lpstr>ECAA-Ed Competitive Loan Program</vt:lpstr>
      <vt:lpstr>Bright Schools Program  </vt:lpstr>
      <vt:lpstr>Technical Assistance</vt:lpstr>
      <vt:lpstr>Bright Schools Program Expenditures</vt:lpstr>
      <vt:lpstr>Bright Schools Program Accomplishments</vt:lpstr>
      <vt:lpstr>School Bus Replacement Program</vt:lpstr>
      <vt:lpstr>Senate Bill 110 Funding</vt:lpstr>
      <vt:lpstr>      Program Components and Funding</vt:lpstr>
      <vt:lpstr>School Bus Replacement Program Awards</vt:lpstr>
      <vt:lpstr>Questions</vt:lpstr>
    </vt:vector>
  </TitlesOfParts>
  <Company>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California Energy Commission</dc:creator>
  <cp:lastModifiedBy>Bastida, Jack@Energy</cp:lastModifiedBy>
  <cp:revision>245</cp:revision>
  <cp:lastPrinted>2020-02-10T22:10:02Z</cp:lastPrinted>
  <dcterms:created xsi:type="dcterms:W3CDTF">2017-05-04T20:00:37Z</dcterms:created>
  <dcterms:modified xsi:type="dcterms:W3CDTF">2020-02-11T16:17:31Z</dcterms:modified>
</cp:coreProperties>
</file>