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1" r:id="rId5"/>
    <p:sldMasterId id="2147483682" r:id="rId6"/>
    <p:sldMasterId id="2147483678" r:id="rId7"/>
    <p:sldMasterId id="2147483679" r:id="rId8"/>
  </p:sldMasterIdLst>
  <p:notesMasterIdLst>
    <p:notesMasterId r:id="rId13"/>
  </p:notesMasterIdLst>
  <p:handoutMasterIdLst>
    <p:handoutMasterId r:id="rId14"/>
  </p:handoutMasterIdLst>
  <p:sldIdLst>
    <p:sldId id="292" r:id="rId9"/>
    <p:sldId id="434" r:id="rId10"/>
    <p:sldId id="435" r:id="rId11"/>
    <p:sldId id="436" r:id="rId12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1312A46-5815-5F90-EA1E-F166F370AB44}" name="Buckley, Lindsay@Energy" initials="BL" userId="S::lindsay.buckley@energy.ca.gov::40761b1b-3516-487b-a8a9-0c3f8cea0d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EEA981-3DEF-49D3-9B3D-CC4772588165}" v="1" dt="2023-05-09T18:16:26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98" autoAdjust="0"/>
    <p:restoredTop sz="81898" autoAdjust="0"/>
  </p:normalViewPr>
  <p:slideViewPr>
    <p:cSldViewPr snapToGrid="0" snapToObjects="1">
      <p:cViewPr varScale="1">
        <p:scale>
          <a:sx n="67" d="100"/>
          <a:sy n="67" d="100"/>
        </p:scale>
        <p:origin x="280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32" d="100"/>
          <a:sy n="132" d="100"/>
        </p:scale>
        <p:origin x="1816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DA9F5774-C678-1E48-A23B-1680A328FA46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71A5CF69-AC20-4D4D-9770-B6BEBB357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1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80CE468-BD03-B649-8E6C-392373B14A1D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5"/>
            <a:ext cx="5679440" cy="3695463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117B0B1-BEA2-8948-A557-11B4BDB90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47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91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04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64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: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ctrTitle"/>
          </p:nvPr>
        </p:nvSpPr>
        <p:spPr>
          <a:xfrm>
            <a:off x="890016" y="809622"/>
            <a:ext cx="1041196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016" y="3289297"/>
            <a:ext cx="1041196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561414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3D9BE262-3EE3-F74D-9197-E99064608A81}" type="datetime1">
              <a:rPr lang="en-US" smtClean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5093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pic>
        <p:nvPicPr>
          <p:cNvPr id="7" name="Picture 6" descr="State of California Energy Commission logo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472576" y="666179"/>
            <a:ext cx="1246850" cy="109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9F386C1D-959B-6C44-9D8E-1EBE83060B83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7F09A1A5-4186-AE45-B489-8F93D826EB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445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09F6-C5C0-404A-8B68-383F4730A3E4}" type="datetime1">
              <a:rPr lang="en-US" smtClean="0"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507B-4CCB-9B49-A0AD-E20110655715}" type="datetime1">
              <a:rPr lang="en-US" smtClean="0"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BB6-C900-684B-B96E-D78E525ADD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8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: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1850" y="712801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5925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74B8-448C-2642-809F-1184DC1B0B1B}" type="datetime1">
              <a:rPr lang="en-US" smtClean="0"/>
              <a:t>5/9/2023</a:t>
            </a:fld>
            <a:endParaRPr lang="en-US" dirty="0"/>
          </a:p>
        </p:txBody>
      </p:sp>
      <p:pic>
        <p:nvPicPr>
          <p:cNvPr id="8" name="Picture 7" descr="State of California Energy Commission logo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2062" y="4883817"/>
            <a:ext cx="1246850" cy="1096212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2363788" y="4813085"/>
            <a:ext cx="2911475" cy="102235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Presenters:</a:t>
            </a:r>
          </a:p>
          <a:p>
            <a:pPr lvl="0"/>
            <a:r>
              <a:rPr lang="en-US" dirty="0"/>
              <a:t>Name 1</a:t>
            </a:r>
          </a:p>
          <a:p>
            <a:pPr lvl="0"/>
            <a:r>
              <a:rPr lang="en-US" dirty="0"/>
              <a:t>Name 2</a:t>
            </a:r>
          </a:p>
        </p:txBody>
      </p:sp>
    </p:spTree>
    <p:extLst>
      <p:ext uri="{BB962C8B-B14F-4D97-AF65-F5344CB8AC3E}">
        <p14:creationId xmlns:p14="http://schemas.microsoft.com/office/powerpoint/2010/main" val="58376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2: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8200" y="301255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8AE9-9170-C44D-B69D-85230FA628E5}" type="datetime1">
              <a:rPr lang="en-US" smtClean="0"/>
              <a:t>5/9/2023</a:t>
            </a:fld>
            <a:endParaRPr lang="en-US" dirty="0"/>
          </a:p>
        </p:txBody>
      </p:sp>
      <p:pic>
        <p:nvPicPr>
          <p:cNvPr id="6" name="Picture 5" descr="State of California Energy Commission logo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412" y="656202"/>
            <a:ext cx="1246850" cy="109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: 1 fra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  <a:lvl2pPr>
              <a:defRPr>
                <a:latin typeface="Arial Nova" panose="020B0504020202020204" pitchFamily="34" charset="0"/>
              </a:defRPr>
            </a:lvl2pPr>
            <a:lvl3pPr>
              <a:defRPr>
                <a:latin typeface="Arial Nova" panose="020B0504020202020204" pitchFamily="34" charset="0"/>
              </a:defRPr>
            </a:lvl3pPr>
            <a:lvl4pPr>
              <a:defRPr>
                <a:latin typeface="Arial Nova" panose="020B0504020202020204" pitchFamily="34" charset="0"/>
              </a:defRPr>
            </a:lvl4pPr>
            <a:lvl5pPr>
              <a:defRPr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756C4852-C69A-3C46-A74D-F2D8C6D17F46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63234"/>
            <a:ext cx="1803400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4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: 2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  <a:lvl2pPr>
              <a:defRPr>
                <a:latin typeface="Arial Nova" panose="020B0504020202020204" pitchFamily="34" charset="0"/>
              </a:defRPr>
            </a:lvl2pPr>
            <a:lvl3pPr>
              <a:defRPr>
                <a:latin typeface="Arial Nova" panose="020B0504020202020204" pitchFamily="34" charset="0"/>
              </a:defRPr>
            </a:lvl3pPr>
            <a:lvl4pPr>
              <a:defRPr>
                <a:latin typeface="Arial Nova" panose="020B0504020202020204" pitchFamily="34" charset="0"/>
              </a:defRPr>
            </a:lvl4pPr>
            <a:lvl5pPr>
              <a:defRPr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  <a:lvl2pPr>
              <a:defRPr>
                <a:latin typeface="Arial Nova" panose="020B0504020202020204" pitchFamily="34" charset="0"/>
              </a:defRPr>
            </a:lvl2pPr>
            <a:lvl3pPr>
              <a:defRPr>
                <a:latin typeface="Arial Nova" panose="020B0504020202020204" pitchFamily="34" charset="0"/>
              </a:defRPr>
            </a:lvl3pPr>
            <a:lvl4pPr>
              <a:defRPr>
                <a:latin typeface="Arial Nova" panose="020B0504020202020204" pitchFamily="34" charset="0"/>
              </a:defRPr>
            </a:lvl4pPr>
            <a:lvl5pPr>
              <a:defRPr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81C91894-EB80-6048-AAFF-32CE04FEA1F0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 sz="1200" kern="120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en-US" sz="1200" kern="1200" smtClean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4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2 frame w/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 Nova" panose="020B05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  <a:lvl2pPr>
              <a:defRPr>
                <a:latin typeface="Arial Nova" panose="020B0504020202020204" pitchFamily="34" charset="0"/>
              </a:defRPr>
            </a:lvl2pPr>
            <a:lvl3pPr>
              <a:defRPr>
                <a:latin typeface="Arial Nova" panose="020B0504020202020204" pitchFamily="34" charset="0"/>
              </a:defRPr>
            </a:lvl3pPr>
            <a:lvl4pPr>
              <a:defRPr>
                <a:latin typeface="Arial Nova" panose="020B0504020202020204" pitchFamily="34" charset="0"/>
              </a:defRPr>
            </a:lvl4pPr>
            <a:lvl5pPr>
              <a:defRPr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 Nova" panose="020B05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  <a:lvl2pPr>
              <a:defRPr>
                <a:latin typeface="Arial Nova" panose="020B0504020202020204" pitchFamily="34" charset="0"/>
              </a:defRPr>
            </a:lvl2pPr>
            <a:lvl3pPr>
              <a:defRPr>
                <a:latin typeface="Arial Nova" panose="020B0504020202020204" pitchFamily="34" charset="0"/>
              </a:defRPr>
            </a:lvl3pPr>
            <a:lvl4pPr>
              <a:defRPr>
                <a:latin typeface="Arial Nova" panose="020B0504020202020204" pitchFamily="34" charset="0"/>
              </a:defRPr>
            </a:lvl4pPr>
            <a:lvl5pPr>
              <a:defRPr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A14F-C253-2C4B-BB94-A112B33202D4}" type="datetime1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89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: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A0A639FC-0D0B-254C-A488-84C1053DC81E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0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EAAEF258-FE05-9A40-ABEB-3CEFD609CF46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7F09A1A5-4186-AE45-B489-8F93D826EB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99822" y="1825625"/>
            <a:ext cx="995397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381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D76D0696-7CCE-494F-A431-EAFE08099352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ova" panose="020B0504020202020204" pitchFamily="34" charset="0"/>
              </a:defRPr>
            </a:lvl1pPr>
          </a:lstStyle>
          <a:p>
            <a:fld id="{7F09A1A5-4186-AE45-B489-8F93D826EB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7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3D34F360-0BA0-8540-B27B-28FBA28FADF7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FCB12032-C4BC-1846-BCAE-83F2C4634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632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10562992-772B-3C4E-9810-F8ADBF4F57E7}" type="datetime1">
              <a:rPr lang="en-US" smtClean="0"/>
              <a:pPr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32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3234"/>
            <a:ext cx="1761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ate of California Energy Commission logo"/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328688" y="224496"/>
            <a:ext cx="827439" cy="72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9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E695F-21E5-C242-92E6-E78B31EE7C7E}" type="datetime1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State of California Energy Commission logo"/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328688" y="224496"/>
            <a:ext cx="827439" cy="72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fld id="{024D1D3D-27CC-A740-857C-D26C679943FF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fld id="{0CDCD1BE-76F0-964D-BEB4-4B9A284D89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5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C27C9D11-B800-8947-A108-C2AFD56D7B11}" type="datetime1">
              <a:rPr lang="en-US" smtClean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D420EBB6-C900-684B-B96E-D78E525ADD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E661-A8C3-79BD-D887-3A72ADE3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22" y="101195"/>
            <a:ext cx="9953978" cy="1038840"/>
          </a:xfrm>
        </p:spPr>
        <p:txBody>
          <a:bodyPr>
            <a:normAutofit/>
          </a:bodyPr>
          <a:lstStyle/>
          <a:p>
            <a:r>
              <a:rPr lang="en-US" sz="2800" dirty="0"/>
              <a:t>2003 and 2005 CA Loading Order</a:t>
            </a:r>
            <a:endParaRPr lang="en-US" sz="28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1A4432-5E79-5ED3-7D10-B919C3EA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0933" y="6463234"/>
            <a:ext cx="1761067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2294B-C815-8458-0748-EED73AF39158}"/>
              </a:ext>
            </a:extLst>
          </p:cNvPr>
          <p:cNvSpPr txBox="1"/>
          <p:nvPr/>
        </p:nvSpPr>
        <p:spPr>
          <a:xfrm>
            <a:off x="828675" y="1666875"/>
            <a:ext cx="116236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2003 Energy Action Plan I – CEC/CPUC/CPA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2005 Energy Action Plan II – CEC/CPUC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Loading order established implementation priorities for meeting energy demand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Energy efficiency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Demand response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Renewables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Clean, affordable fossil fuel generation</a:t>
            </a:r>
          </a:p>
        </p:txBody>
      </p:sp>
    </p:spTree>
    <p:extLst>
      <p:ext uri="{BB962C8B-B14F-4D97-AF65-F5344CB8AC3E}">
        <p14:creationId xmlns:p14="http://schemas.microsoft.com/office/powerpoint/2010/main" val="4919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E661-A8C3-79BD-D887-3A72ADE3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22" y="101195"/>
            <a:ext cx="9953978" cy="1038840"/>
          </a:xfrm>
        </p:spPr>
        <p:txBody>
          <a:bodyPr>
            <a:normAutofit/>
          </a:bodyPr>
          <a:lstStyle/>
          <a:p>
            <a:r>
              <a:rPr lang="en-US" sz="2800" dirty="0"/>
              <a:t>What’s Changed in 20 Years</a:t>
            </a:r>
            <a:endParaRPr lang="en-US" sz="28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1A4432-5E79-5ED3-7D10-B919C3EA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0933" y="6463234"/>
            <a:ext cx="1761067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2294B-C815-8458-0748-EED73AF39158}"/>
              </a:ext>
            </a:extLst>
          </p:cNvPr>
          <p:cNvSpPr txBox="1"/>
          <p:nvPr/>
        </p:nvSpPr>
        <p:spPr>
          <a:xfrm>
            <a:off x="828675" y="1666875"/>
            <a:ext cx="105251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Rapid acceleration of climate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Focus on energy shifted to broader outlook on emissions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Electrification became a large part of the solution, though not always as clear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Solar capacity went from negligible in 2003 to 39,000 MW in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duck curve was “invented”, first as a projection, then as reality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Revolutionary technology advances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Addressable devices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Battery storage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 EV adoption went from &lt;4k in 2003 to 1.5M in 2023 with a goal of 5M by 2030</a:t>
            </a:r>
          </a:p>
        </p:txBody>
      </p:sp>
    </p:spTree>
    <p:extLst>
      <p:ext uri="{BB962C8B-B14F-4D97-AF65-F5344CB8AC3E}">
        <p14:creationId xmlns:p14="http://schemas.microsoft.com/office/powerpoint/2010/main" val="30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E661-A8C3-79BD-D887-3A72ADE3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22" y="101195"/>
            <a:ext cx="9953978" cy="1038840"/>
          </a:xfrm>
        </p:spPr>
        <p:txBody>
          <a:bodyPr>
            <a:normAutofit/>
          </a:bodyPr>
          <a:lstStyle/>
          <a:p>
            <a:r>
              <a:rPr lang="en-US" sz="2800" dirty="0"/>
              <a:t>Modernizing the Loading Order</a:t>
            </a:r>
            <a:endParaRPr lang="en-US" sz="28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1A4432-5E79-5ED3-7D10-B919C3EA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0933" y="6463234"/>
            <a:ext cx="1761067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2294B-C815-8458-0748-EED73AF39158}"/>
              </a:ext>
            </a:extLst>
          </p:cNvPr>
          <p:cNvSpPr txBox="1"/>
          <p:nvPr/>
        </p:nvSpPr>
        <p:spPr>
          <a:xfrm>
            <a:off x="828675" y="1666875"/>
            <a:ext cx="948048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Energy efficiency (EE) is good.  EE during peak is especially good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Need policy and innovation that addresses the time value of EE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Demand response.  Conventional DR has been useful, but limiting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Today, load flexibility can be nimble, aligned with peak, rate responsive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Renewables at 100%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Needs storage!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Clean fossil fuel generation.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Secondary to a primary electrification policy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Transportation and system reliability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Integration of clean transportation is key in climate policy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Reliability is paramount with electrification at scale.</a:t>
            </a:r>
          </a:p>
        </p:txBody>
      </p:sp>
    </p:spTree>
    <p:extLst>
      <p:ext uri="{BB962C8B-B14F-4D97-AF65-F5344CB8AC3E}">
        <p14:creationId xmlns:p14="http://schemas.microsoft.com/office/powerpoint/2010/main" val="808659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E661-A8C3-79BD-D887-3A72ADE3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22" y="101195"/>
            <a:ext cx="9953978" cy="1038840"/>
          </a:xfrm>
        </p:spPr>
        <p:txBody>
          <a:bodyPr>
            <a:normAutofit/>
          </a:bodyPr>
          <a:lstStyle/>
          <a:p>
            <a:r>
              <a:rPr lang="en-US" sz="2800" dirty="0"/>
              <a:t>Considerations for Change</a:t>
            </a:r>
            <a:endParaRPr lang="en-US" sz="28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1A4432-5E79-5ED3-7D10-B919C3EA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0933" y="6463234"/>
            <a:ext cx="1761067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2294B-C815-8458-0748-EED73AF39158}"/>
              </a:ext>
            </a:extLst>
          </p:cNvPr>
          <p:cNvSpPr txBox="1"/>
          <p:nvPr/>
        </p:nvSpPr>
        <p:spPr>
          <a:xfrm>
            <a:off x="342900" y="1585643"/>
            <a:ext cx="117538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/>
              <a:t>Why change the loading order?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Recognize broader climate outlook vs just energy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Catch up with what is actually occurring already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Provide clear direction on implementation priorities to regulators, policymakers, industry, utilities, researchers, </a:t>
            </a:r>
            <a:r>
              <a:rPr lang="en-US" sz="2400" dirty="0" err="1"/>
              <a:t>etc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Align key agencies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b="1" dirty="0"/>
              <a:t>2. Overarching principles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Reducing emissions is a policy priority (with costs and reliability as core values)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The time value of initiatives is key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dirty="0"/>
              <a:t>High value EE targeted to peak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dirty="0"/>
              <a:t>Load flexibility to capture untapped potential (</a:t>
            </a:r>
            <a:r>
              <a:rPr lang="en-US" dirty="0" err="1"/>
              <a:t>esp</a:t>
            </a:r>
            <a:r>
              <a:rPr lang="en-US" dirty="0"/>
              <a:t> residential)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dirty="0"/>
              <a:t>Renewables </a:t>
            </a:r>
            <a:r>
              <a:rPr lang="en-US" b="1" dirty="0"/>
              <a:t>PLUS</a:t>
            </a:r>
            <a:r>
              <a:rPr lang="en-US" dirty="0"/>
              <a:t> storage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Clean, affordable electrification is a primary strategy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Integration of transportation as part of emissions strategy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71802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/Sect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63AC6BA-222D-6A42-A86E-42D4213EA914}"/>
    </a:ext>
  </a:extLst>
</a:theme>
</file>

<file path=ppt/theme/theme2.xml><?xml version="1.0" encoding="utf-8"?>
<a:theme xmlns:a="http://schemas.openxmlformats.org/drawingml/2006/main" name="Conten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BF250F5-90E0-1742-AE67-252F8E9F95CF}"/>
    </a:ext>
  </a:extLst>
</a:theme>
</file>

<file path=ppt/theme/theme3.xml><?xml version="1.0" encoding="utf-8"?>
<a:theme xmlns:a="http://schemas.openxmlformats.org/drawingml/2006/main" name="Content: blank backgroun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AF470B7-4331-9747-8595-3EF89398B172}"/>
    </a:ext>
  </a:extLst>
</a:theme>
</file>

<file path=ppt/theme/theme4.xml><?xml version="1.0" encoding="utf-8"?>
<a:theme xmlns:a="http://schemas.openxmlformats.org/drawingml/2006/main" name="Blank: Black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D4AADE59-C35C-A140-B257-2E4365C638F0}"/>
    </a:ext>
  </a:extLst>
</a:theme>
</file>

<file path=ppt/theme/theme5.xml><?xml version="1.0" encoding="utf-8"?>
<a:theme xmlns:a="http://schemas.openxmlformats.org/drawingml/2006/main" name="Blank: Whi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7E2F548-F85F-094D-8DDA-3AF7BD174F2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3b62c23-5434-4b11-9d7a-f5ca10faca04">
      <UserInfo>
        <DisplayName>Cordero, Christina@Energy</DisplayName>
        <AccountId>660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686E149D1074395AA561BE6305A6F" ma:contentTypeVersion="7" ma:contentTypeDescription="Create a new document." ma:contentTypeScope="" ma:versionID="05dd6e6302e7592fbf6abbeee3493095">
  <xsd:schema xmlns:xsd="http://www.w3.org/2001/XMLSchema" xmlns:xs="http://www.w3.org/2001/XMLSchema" xmlns:p="http://schemas.microsoft.com/office/2006/metadata/properties" xmlns:ns2="5f37cc85-1e8b-4a34-94ca-03bbdc273933" xmlns:ns3="63b62c23-5434-4b11-9d7a-f5ca10faca04" targetNamespace="http://schemas.microsoft.com/office/2006/metadata/properties" ma:root="true" ma:fieldsID="f12f7862aaf5d8329317906065ad8519" ns2:_="" ns3:_="">
    <xsd:import namespace="5f37cc85-1e8b-4a34-94ca-03bbdc273933"/>
    <xsd:import namespace="63b62c23-5434-4b11-9d7a-f5ca10faca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7cc85-1e8b-4a34-94ca-03bbdc273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62c23-5434-4b11-9d7a-f5ca10faca0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E627A7-8879-4DD6-ADF6-8C4F6EE8B27F}">
  <ds:schemaRefs>
    <ds:schemaRef ds:uri="http://purl.org/dc/dcmitype/"/>
    <ds:schemaRef ds:uri="http://schemas.microsoft.com/office/2006/metadata/properties"/>
    <ds:schemaRef ds:uri="785685f2-c2e1-4352-89aa-3faca8eaba52"/>
    <ds:schemaRef ds:uri="http://schemas.microsoft.com/office/2006/documentManagement/types"/>
    <ds:schemaRef ds:uri="http://purl.org/dc/elements/1.1/"/>
    <ds:schemaRef ds:uri="5067c814-4b34-462c-a21d-c185ff6548d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2CFE77D-D5A3-4220-A17F-480ACF95824D}"/>
</file>

<file path=customXml/itemProps3.xml><?xml version="1.0" encoding="utf-8"?>
<ds:datastoreItem xmlns:ds="http://schemas.openxmlformats.org/officeDocument/2006/customXml" ds:itemID="{4B3D5CAA-559C-41EB-8A66-B062E011B7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CEC_Official_PowerPoint_Template_2020 (1)</Template>
  <TotalTime>2696</TotalTime>
  <Words>341</Words>
  <Application>Microsoft Office PowerPoint</Application>
  <PresentationFormat>Widescreen</PresentationFormat>
  <Paragraphs>59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Title/Section</vt:lpstr>
      <vt:lpstr>Content</vt:lpstr>
      <vt:lpstr>Content: blank background</vt:lpstr>
      <vt:lpstr>Blank: Black</vt:lpstr>
      <vt:lpstr>Blank: White</vt:lpstr>
      <vt:lpstr>2003 and 2005 CA Loading Order</vt:lpstr>
      <vt:lpstr>What’s Changed in 20 Years</vt:lpstr>
      <vt:lpstr>Modernizing the Loading Order</vt:lpstr>
      <vt:lpstr>Considerations for Change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CEC Official PowerPoint Template 2022</dc:title>
  <dc:creator>California Energy Commission</dc:creator>
  <dc:description>Template approved 3/25/2022_x000d_
by MPCO and Digital Accessibility Coordinator.</dc:description>
  <cp:lastModifiedBy>Ander, Nancy@Energy</cp:lastModifiedBy>
  <cp:revision>164</cp:revision>
  <cp:lastPrinted>2023-05-09T18:16:27Z</cp:lastPrinted>
  <dcterms:created xsi:type="dcterms:W3CDTF">2020-03-06T19:07:21Z</dcterms:created>
  <dcterms:modified xsi:type="dcterms:W3CDTF">2023-05-09T18:55:38Z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0x01010045B686E149D1074395AA561BE6305A6F</vt:lpwstr>
  </property>
  <property fmtid="{D5CDD505-2E9C-101B-9397-08002B2CF9AE}" pid="3" name="MediaServiceImageTags">
    <vt:lpwstr/>
  </property>
  <property fmtid="{D5CDD505-2E9C-101B-9397-08002B2CF9AE}" pid="4" name="Order">
    <vt:r8>903500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_ColorHex">
    <vt:lpwstr/>
  </property>
  <property fmtid="{D5CDD505-2E9C-101B-9397-08002B2CF9AE}" pid="11" name="_Emoji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ExtendedDescription">
    <vt:lpwstr/>
  </property>
  <property fmtid="{D5CDD505-2E9C-101B-9397-08002B2CF9AE}" pid="15" name="_ColorTag">
    <vt:lpwstr/>
  </property>
</Properties>
</file>