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0" r:id="rId5"/>
    <p:sldMasterId id="2147483671" r:id="rId6"/>
    <p:sldMasterId id="2147483682" r:id="rId7"/>
    <p:sldMasterId id="2147483678" r:id="rId8"/>
    <p:sldMasterId id="2147483679" r:id="rId9"/>
    <p:sldMasterId id="2147483688" r:id="rId10"/>
    <p:sldMasterId id="2147483692" r:id="rId11"/>
    <p:sldMasterId id="2147483694" r:id="rId12"/>
    <p:sldMasterId id="2147483701" r:id="rId13"/>
    <p:sldMasterId id="2147483706" r:id="rId14"/>
    <p:sldMasterId id="2147483708" r:id="rId15"/>
    <p:sldMasterId id="2147483714" r:id="rId16"/>
    <p:sldMasterId id="2147483726" r:id="rId17"/>
    <p:sldMasterId id="2147483730" r:id="rId18"/>
  </p:sldMasterIdLst>
  <p:notesMasterIdLst>
    <p:notesMasterId r:id="rId37"/>
  </p:notesMasterIdLst>
  <p:handoutMasterIdLst>
    <p:handoutMasterId r:id="rId38"/>
  </p:handoutMasterIdLst>
  <p:sldIdLst>
    <p:sldId id="256" r:id="rId19"/>
    <p:sldId id="849" r:id="rId20"/>
    <p:sldId id="850" r:id="rId21"/>
    <p:sldId id="851" r:id="rId22"/>
    <p:sldId id="9621" r:id="rId23"/>
    <p:sldId id="324" r:id="rId24"/>
    <p:sldId id="852" r:id="rId25"/>
    <p:sldId id="853" r:id="rId26"/>
    <p:sldId id="856" r:id="rId27"/>
    <p:sldId id="9624" r:id="rId28"/>
    <p:sldId id="9619" r:id="rId29"/>
    <p:sldId id="9615" r:id="rId30"/>
    <p:sldId id="9623" r:id="rId31"/>
    <p:sldId id="9618" r:id="rId32"/>
    <p:sldId id="9625" r:id="rId33"/>
    <p:sldId id="857" r:id="rId34"/>
    <p:sldId id="9617" r:id="rId35"/>
    <p:sldId id="836" r:id="rId36"/>
  </p:sldIdLst>
  <p:sldSz cx="12192000" cy="6858000"/>
  <p:notesSz cx="6858000" cy="9144000"/>
  <p:embeddedFontLst>
    <p:embeddedFont>
      <p:font typeface="Arial Black" panose="020B0A04020102020204" pitchFamily="34" charset="0"/>
      <p:bold r:id="rId39"/>
    </p:embeddedFont>
    <p:embeddedFont>
      <p:font typeface="Arial Nova" panose="020B0504020202020204" pitchFamily="3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entury Gothic" panose="020B0502020202020204" pitchFamily="34" charset="0"/>
      <p:regular r:id="rId50"/>
      <p:bold r:id="rId51"/>
      <p:italic r:id="rId52"/>
      <p:boldItalic r:id="rId53"/>
    </p:embeddedFont>
    <p:embeddedFont>
      <p:font typeface="Gotham HTF" charset="0"/>
      <p:regular r:id="rId54"/>
      <p:bold r:id="rId55"/>
      <p:italic r:id="rId56"/>
      <p:boldItalic r:id="rId57"/>
    </p:embeddedFont>
    <p:embeddedFont>
      <p:font typeface="Gotham HTF Black" charset="0"/>
      <p:regular r:id="rId58"/>
      <p:bold r:id="rId59"/>
      <p:italic r:id="rId60"/>
      <p:boldItalic r:id="rId61"/>
    </p:embeddedFont>
    <p:embeddedFont>
      <p:font typeface="Gotham HTF Book Condensed" charset="0"/>
      <p:regular r:id="rId62"/>
    </p:embeddedFont>
    <p:embeddedFont>
      <p:font typeface="Gotham HTF Condensed" charset="0"/>
      <p:bold r:id="rId63"/>
    </p:embeddedFont>
    <p:embeddedFont>
      <p:font typeface="Gotham HTF Medium"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ender, Ben@Energy" initials="WB" lastIdx="47" clrIdx="6">
    <p:extLst>
      <p:ext uri="{19B8F6BF-5375-455C-9EA6-DF929625EA0E}">
        <p15:presenceInfo xmlns:p15="http://schemas.microsoft.com/office/powerpoint/2012/main" userId="S::Ben.Wender@energy.ca.gov::9c2053dd-ffed-48fa-9cff-b68e5cdc7c0c" providerId="AD"/>
      </p:ext>
    </p:extLst>
  </p:cmAuthor>
  <p:cmAuthor id="1" name="Cox, Scott@Energy" initials="CS" lastIdx="22" clrIdx="0">
    <p:extLst>
      <p:ext uri="{19B8F6BF-5375-455C-9EA6-DF929625EA0E}">
        <p15:presenceInfo xmlns:p15="http://schemas.microsoft.com/office/powerpoint/2012/main" userId="S::scott.cox@energy.ca.gov::612408e3-4541-4726-8720-fd9a24823cb7" providerId="AD"/>
      </p:ext>
    </p:extLst>
  </p:cmAuthor>
  <p:cmAuthor id="8" name="Carlos, Patricia@Energy" initials="CP" lastIdx="19" clrIdx="7">
    <p:extLst>
      <p:ext uri="{19B8F6BF-5375-455C-9EA6-DF929625EA0E}">
        <p15:presenceInfo xmlns:p15="http://schemas.microsoft.com/office/powerpoint/2012/main" userId="S::Patricia.Carlos@energy.ca.gov::8488b37d-2729-4c6d-8689-4c62f4c25282" providerId="AD"/>
      </p:ext>
    </p:extLst>
  </p:cmAuthor>
  <p:cmAuthor id="2" name="John, Elizabeth@Energy" initials="JE" lastIdx="3" clrIdx="1">
    <p:extLst>
      <p:ext uri="{19B8F6BF-5375-455C-9EA6-DF929625EA0E}">
        <p15:presenceInfo xmlns:p15="http://schemas.microsoft.com/office/powerpoint/2012/main" userId="S::elizabeth.john@energy.ca.gov::9ff39f02-86b5-48a2-a9d0-42264eb227dd" providerId="AD"/>
      </p:ext>
    </p:extLst>
  </p:cmAuthor>
  <p:cmAuthor id="9" name="Lim, Sarah@Energy" initials="LS" lastIdx="1" clrIdx="8">
    <p:extLst>
      <p:ext uri="{19B8F6BF-5375-455C-9EA6-DF929625EA0E}">
        <p15:presenceInfo xmlns:p15="http://schemas.microsoft.com/office/powerpoint/2012/main" userId="S::sarah.lim@energy.ca.gov::6d602abb-3866-4644-83ae-61ae6d7b8822" providerId="AD"/>
      </p:ext>
    </p:extLst>
  </p:cmAuthor>
  <p:cmAuthor id="3" name="Wenzel, Mark@Energy" initials="WM" lastIdx="13" clrIdx="2">
    <p:extLst>
      <p:ext uri="{19B8F6BF-5375-455C-9EA6-DF929625EA0E}">
        <p15:presenceInfo xmlns:p15="http://schemas.microsoft.com/office/powerpoint/2012/main" userId="S::mark.wenzel@energy.ca.gov::3213d739-7711-4f5a-b980-b0ef3d6eada0" providerId="AD"/>
      </p:ext>
    </p:extLst>
  </p:cmAuthor>
  <p:cmAuthor id="4" name="Smith, Charles@Energy" initials="SC" lastIdx="6" clrIdx="3">
    <p:extLst>
      <p:ext uri="{19B8F6BF-5375-455C-9EA6-DF929625EA0E}">
        <p15:presenceInfo xmlns:p15="http://schemas.microsoft.com/office/powerpoint/2012/main" userId="S::charles.smith@energy.ca.gov::9a9772b3-75ed-4a98-ac67-46797bb4a18c" providerId="AD"/>
      </p:ext>
    </p:extLst>
  </p:cmAuthor>
  <p:cmAuthor id="5" name="Bobadilla, Jonathan@Energy" initials="BJ" lastIdx="4" clrIdx="4">
    <p:extLst>
      <p:ext uri="{19B8F6BF-5375-455C-9EA6-DF929625EA0E}">
        <p15:presenceInfo xmlns:p15="http://schemas.microsoft.com/office/powerpoint/2012/main" userId="S::jonathan.bobadilla@energy.ca.gov::5a04c667-1fe8-4668-a0e7-af7b7c97d583" providerId="AD"/>
      </p:ext>
    </p:extLst>
  </p:cmAuthor>
  <p:cmAuthor id="6" name="Badie, Mona@Energy" initials="BM" lastIdx="3" clrIdx="5">
    <p:extLst>
      <p:ext uri="{19B8F6BF-5375-455C-9EA6-DF929625EA0E}">
        <p15:presenceInfo xmlns:p15="http://schemas.microsoft.com/office/powerpoint/2012/main" userId="S::mona.badie@energy.ca.gov::6484789b-a0f3-4d95-94cc-606b25502b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8"/>
    <a:srgbClr val="7BAFDE"/>
    <a:srgbClr val="0C72BA"/>
    <a:srgbClr val="008643"/>
    <a:srgbClr val="F37123"/>
    <a:srgbClr val="0072BC"/>
    <a:srgbClr val="967850"/>
    <a:srgbClr val="FFDF4F"/>
    <a:srgbClr val="FFF685"/>
    <a:srgbClr val="FFF6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A001A9-6941-1B31-12C3-BEC0B1908D5B}" v="11" dt="2023-05-05T21:30:44.607"/>
    <p1510:client id="{24BB2C7C-DF07-7F4F-AA55-B0E47EB1206F}" v="45" dt="2023-05-05T21:29:33.464"/>
    <p1510:client id="{94E788BC-E0DA-4418-F194-17D35550C9BF}" v="4" dt="2023-05-05T14:44:43.329"/>
    <p1510:client id="{C3BDC6DF-EC34-0D5B-26BC-DAFEFAEB5556}" v="37" dt="2023-05-05T18:26:25.741"/>
    <p1510:client id="{D87768F0-CF41-CE75-1A16-74F3B8830393}" v="46" dt="2023-05-05T18:58:57.011"/>
    <p1510:client id="{EE43C1E0-5CFE-4B04-9812-328717CBB8D3}" v="1489" dt="2023-05-04T01:58:46.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23.fntdata"/><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font" Target="fonts/font1.fntdata"/><Relationship Id="rId34" Type="http://schemas.openxmlformats.org/officeDocument/2006/relationships/slide" Target="slides/slide16.xml"/><Relationship Id="rId50" Type="http://schemas.openxmlformats.org/officeDocument/2006/relationships/font" Target="fonts/font12.fntdata"/><Relationship Id="rId55" Type="http://schemas.openxmlformats.org/officeDocument/2006/relationships/font" Target="fonts/font17.fntdata"/></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18828436231701E-2"/>
          <c:y val="0"/>
          <c:w val="0.92008117156376834"/>
          <c:h val="1"/>
        </c:manualLayout>
      </c:layout>
      <c:ofPieChart>
        <c:ofPieType val="pie"/>
        <c:varyColors val="1"/>
        <c:ser>
          <c:idx val="0"/>
          <c:order val="0"/>
          <c:explosion val="6"/>
          <c:dPt>
            <c:idx val="0"/>
            <c:bubble3D val="0"/>
            <c:spPr>
              <a:solidFill>
                <a:srgbClr val="92D050"/>
              </a:solidFill>
              <a:ln>
                <a:noFill/>
              </a:ln>
              <a:effectLst/>
            </c:spPr>
            <c:extLst>
              <c:ext xmlns:c16="http://schemas.microsoft.com/office/drawing/2014/chart" uri="{C3380CC4-5D6E-409C-BE32-E72D297353CC}">
                <c16:uniqueId val="{00000001-682F-49E2-A5F0-DD80E280D79D}"/>
              </c:ext>
            </c:extLst>
          </c:dPt>
          <c:dPt>
            <c:idx val="1"/>
            <c:bubble3D val="0"/>
            <c:spPr>
              <a:solidFill>
                <a:srgbClr val="C59EE2"/>
              </a:solidFill>
              <a:ln>
                <a:noFill/>
              </a:ln>
              <a:effectLst/>
            </c:spPr>
            <c:extLst>
              <c:ext xmlns:c16="http://schemas.microsoft.com/office/drawing/2014/chart" uri="{C3380CC4-5D6E-409C-BE32-E72D297353CC}">
                <c16:uniqueId val="{00000003-682F-49E2-A5F0-DD80E280D79D}"/>
              </c:ext>
            </c:extLst>
          </c:dPt>
          <c:dPt>
            <c:idx val="2"/>
            <c:bubble3D val="0"/>
            <c:spPr>
              <a:solidFill>
                <a:srgbClr val="00B0F0"/>
              </a:solidFill>
              <a:ln>
                <a:noFill/>
              </a:ln>
              <a:effectLst/>
            </c:spPr>
            <c:extLst>
              <c:ext xmlns:c16="http://schemas.microsoft.com/office/drawing/2014/chart" uri="{C3380CC4-5D6E-409C-BE32-E72D297353CC}">
                <c16:uniqueId val="{00000005-682F-49E2-A5F0-DD80E280D79D}"/>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682F-49E2-A5F0-DD80E280D79D}"/>
              </c:ext>
            </c:extLst>
          </c:dPt>
          <c:dLbls>
            <c:dLbl>
              <c:idx val="0"/>
              <c:layout>
                <c:manualLayout>
                  <c:x val="6.5959056771071736E-2"/>
                  <c:y val="-0.1457386232745391"/>
                </c:manualLayout>
              </c:layout>
              <c:tx>
                <c:rich>
                  <a:bodyPr/>
                  <a:lstStyle/>
                  <a:p>
                    <a:r>
                      <a:rPr lang="en-US"/>
                      <a:t>Existing Chargers</a:t>
                    </a:r>
                    <a:r>
                      <a:rPr lang="en-US" baseline="0"/>
                      <a:t>
(88,000)</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682F-49E2-A5F0-DD80E280D79D}"/>
                </c:ext>
              </c:extLst>
            </c:dLbl>
            <c:dLbl>
              <c:idx val="1"/>
              <c:layout>
                <c:manualLayout>
                  <c:x val="-3.7717810302566893E-2"/>
                  <c:y val="0.23017913945038082"/>
                </c:manualLayout>
              </c:layout>
              <c:tx>
                <c:rich>
                  <a:bodyPr/>
                  <a:lstStyle/>
                  <a:p>
                    <a:r>
                      <a:rPr lang="en-US"/>
                      <a:t>Chargers with Funding Allocated</a:t>
                    </a:r>
                    <a:r>
                      <a:rPr lang="en-US" baseline="0"/>
                      <a:t>
(172,000)</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1862917519005964"/>
                      <c:h val="0.2018599450066457"/>
                    </c:manualLayout>
                  </c15:layout>
                  <c15:showDataLabelsRange val="0"/>
                </c:ext>
                <c:ext xmlns:c16="http://schemas.microsoft.com/office/drawing/2014/chart" uri="{C3380CC4-5D6E-409C-BE32-E72D297353CC}">
                  <c16:uniqueId val="{00000003-682F-49E2-A5F0-DD80E280D79D}"/>
                </c:ext>
              </c:extLst>
            </c:dLbl>
            <c:dLbl>
              <c:idx val="2"/>
              <c:layout>
                <c:manualLayout>
                  <c:x val="9.6640419947506565E-2"/>
                  <c:y val="1.1186067566132911E-2"/>
                </c:manualLayout>
              </c:layout>
              <c:tx>
                <c:rich>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Arial Nova" panose="020B0504020202020204" pitchFamily="34" charset="0"/>
                        <a:ea typeface="+mn-ea"/>
                        <a:cs typeface="+mn-cs"/>
                      </a:defRPr>
                    </a:pPr>
                    <a:r>
                      <a:rPr lang="en-US"/>
                      <a:t>Gap From 2030</a:t>
                    </a:r>
                    <a:r>
                      <a:rPr lang="en-US" baseline="0"/>
                      <a:t>
(905,000)</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ysClr val="windowText" lastClr="000000"/>
                      </a:solidFill>
                      <a:latin typeface="Arial Nova" panose="020B050402020202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635249042145594"/>
                      <c:h val="0.14858976858970463"/>
                    </c:manualLayout>
                  </c15:layout>
                  <c15:showDataLabelsRange val="0"/>
                </c:ext>
                <c:ext xmlns:c16="http://schemas.microsoft.com/office/drawing/2014/chart" uri="{C3380CC4-5D6E-409C-BE32-E72D297353CC}">
                  <c16:uniqueId val="{00000005-682F-49E2-A5F0-DD80E280D79D}"/>
                </c:ext>
              </c:extLst>
            </c:dLbl>
            <c:dLbl>
              <c:idx val="3"/>
              <c:layout>
                <c:manualLayout>
                  <c:x val="-0.17899180608998733"/>
                  <c:y val="3.2268870455722867E-2"/>
                </c:manualLayout>
              </c:layout>
              <c:tx>
                <c:rich>
                  <a:bodyPr/>
                  <a:lstStyle/>
                  <a:p>
                    <a:r>
                      <a:rPr lang="en-US"/>
                      <a:t>Chargers Toward</a:t>
                    </a:r>
                    <a:r>
                      <a:rPr lang="en-US" baseline="0"/>
                      <a:t> 2025 Goal
</a:t>
                    </a:r>
                    <a:endParaRPr 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17014031977969007"/>
                      <c:h val="0.2018599450066457"/>
                    </c:manualLayout>
                  </c15:layout>
                  <c15:showDataLabelsRange val="0"/>
                </c:ext>
                <c:ext xmlns:c16="http://schemas.microsoft.com/office/drawing/2014/chart" uri="{C3380CC4-5D6E-409C-BE32-E72D297353CC}">
                  <c16:uniqueId val="{00000007-682F-49E2-A5F0-DD80E280D79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Arial Nova" panose="020B0504020202020204" pitchFamily="34" charset="0"/>
                    <a:ea typeface="+mn-ea"/>
                    <a:cs typeface="+mn-cs"/>
                  </a:defRPr>
                </a:pPr>
                <a:endParaRPr lang="en-US"/>
              </a:p>
            </c:txPr>
            <c:dLblPos val="bestFit"/>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Sheet1!$A$5:$A$7</c:f>
              <c:strCache>
                <c:ptCount val="3"/>
                <c:pt idx="0">
                  <c:v>Existing Chargers</c:v>
                </c:pt>
                <c:pt idx="1">
                  <c:v>Chargers with Funding Allocated</c:v>
                </c:pt>
                <c:pt idx="2">
                  <c:v>Gap From 2030</c:v>
                </c:pt>
              </c:strCache>
            </c:strRef>
          </c:cat>
          <c:val>
            <c:numRef>
              <c:f>Sheet1!$B$5:$B$7</c:f>
              <c:numCache>
                <c:formatCode>General</c:formatCode>
                <c:ptCount val="3"/>
                <c:pt idx="0">
                  <c:v>87707</c:v>
                </c:pt>
                <c:pt idx="1">
                  <c:v>172000</c:v>
                </c:pt>
                <c:pt idx="2">
                  <c:v>904609</c:v>
                </c:pt>
              </c:numCache>
            </c:numRef>
          </c:val>
          <c:extLst>
            <c:ext xmlns:c16="http://schemas.microsoft.com/office/drawing/2014/chart" uri="{C3380CC4-5D6E-409C-BE32-E72D297353CC}">
              <c16:uniqueId val="{00000008-682F-49E2-A5F0-DD80E280D79D}"/>
            </c:ext>
          </c:extLst>
        </c:ser>
        <c:ser>
          <c:idx val="1"/>
          <c:order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A-682F-49E2-A5F0-DD80E280D79D}"/>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C-682F-49E2-A5F0-DD80E280D79D}"/>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E-682F-49E2-A5F0-DD80E280D79D}"/>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10-682F-49E2-A5F0-DD80E280D79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Sheet1!$A$5:$A$7</c:f>
              <c:strCache>
                <c:ptCount val="3"/>
                <c:pt idx="0">
                  <c:v>Existing Chargers</c:v>
                </c:pt>
                <c:pt idx="1">
                  <c:v>Chargers with Funding Allocated</c:v>
                </c:pt>
                <c:pt idx="2">
                  <c:v>Gap From 2030</c:v>
                </c:pt>
              </c:strCache>
            </c:strRef>
          </c:cat>
          <c:val>
            <c:numRef>
              <c:f>Sheet1!$C$5:$C$7</c:f>
              <c:numCache>
                <c:formatCode>0%</c:formatCode>
                <c:ptCount val="3"/>
                <c:pt idx="0">
                  <c:v>7.5329206160526865E-2</c:v>
                </c:pt>
                <c:pt idx="1">
                  <c:v>0.14772621865541657</c:v>
                </c:pt>
                <c:pt idx="2">
                  <c:v>0.77694457518405657</c:v>
                </c:pt>
              </c:numCache>
            </c:numRef>
          </c:val>
          <c:extLst>
            <c:ext xmlns:c16="http://schemas.microsoft.com/office/drawing/2014/chart" uri="{C3380CC4-5D6E-409C-BE32-E72D297353CC}">
              <c16:uniqueId val="{00000011-682F-49E2-A5F0-DD80E280D79D}"/>
            </c:ext>
          </c:extLst>
        </c:ser>
        <c:dLbls>
          <c:showLegendKey val="0"/>
          <c:showVal val="0"/>
          <c:showCatName val="0"/>
          <c:showSerName val="0"/>
          <c:showPercent val="0"/>
          <c:showBubbleSize val="0"/>
          <c:showLeaderLines val="1"/>
        </c:dLbls>
        <c:gapWidth val="101"/>
        <c:splitType val="percent"/>
        <c:splitPos val="15"/>
        <c:secondPieSize val="75"/>
        <c:serLines>
          <c:spPr>
            <a:ln w="15875">
              <a:solidFill>
                <a:schemeClr val="tx2"/>
              </a:solidFill>
              <a:prstDash val="dash"/>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DA9F5774-C678-1E48-A23B-1680A328FA46}" type="datetimeFigureOut">
              <a:rPr lang="en-US" smtClean="0"/>
              <a:t>5/5/2023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A5CF69-AC20-4D4D-9770-B6BEBB357282}" type="slidenum">
              <a:rPr lang="en-US" smtClean="0"/>
              <a:t>‹#›</a:t>
            </a:fld>
            <a:endParaRPr lang="en-US"/>
          </a:p>
        </p:txBody>
      </p:sp>
    </p:spTree>
    <p:extLst>
      <p:ext uri="{BB962C8B-B14F-4D97-AF65-F5344CB8AC3E}">
        <p14:creationId xmlns:p14="http://schemas.microsoft.com/office/powerpoint/2010/main" val="2147370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880CE468-BD03-B649-8E6C-392373B14A1D}" type="datetimeFigureOut">
              <a:rPr lang="en-US" smtClean="0"/>
              <a:t>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7B0B1-BEA2-8948-A557-11B4BDB90777}" type="slidenum">
              <a:rPr lang="en-US" smtClean="0"/>
              <a:t>‹#›</a:t>
            </a:fld>
            <a:endParaRPr lang="en-US"/>
          </a:p>
        </p:txBody>
      </p:sp>
    </p:spTree>
    <p:extLst>
      <p:ext uri="{BB962C8B-B14F-4D97-AF65-F5344CB8AC3E}">
        <p14:creationId xmlns:p14="http://schemas.microsoft.com/office/powerpoint/2010/main" val="830655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17B0B1-BEA2-8948-A557-11B4BDB90777}" type="slidenum">
              <a:rPr lang="en-US" smtClean="0"/>
              <a:t>1</a:t>
            </a:fld>
            <a:endParaRPr lang="en-US"/>
          </a:p>
        </p:txBody>
      </p:sp>
    </p:spTree>
    <p:extLst>
      <p:ext uri="{BB962C8B-B14F-4D97-AF65-F5344CB8AC3E}">
        <p14:creationId xmlns:p14="http://schemas.microsoft.com/office/powerpoint/2010/main" val="1681645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 2127 Charging Infrastructure Assessment Examines charging needs to support CA's plug-in EVs in 2030</a:t>
            </a:r>
          </a:p>
          <a:p>
            <a:r>
              <a:rPr lang="en-US"/>
              <a:t>•Will incorporate updated CARB ZEV regulations for light-, medium-, and heavy-duty vehicles</a:t>
            </a:r>
            <a:endParaRPr lang="en-US">
              <a:cs typeface="Calibri"/>
            </a:endParaRPr>
          </a:p>
          <a:p>
            <a:r>
              <a:rPr lang="en-US"/>
              <a:t>•Draft report in </a:t>
            </a:r>
            <a:r>
              <a:rPr lang="en-US" err="1"/>
              <a:t>june</a:t>
            </a:r>
            <a:r>
              <a:rPr lang="en-US"/>
              <a:t>, workshop in June/</a:t>
            </a:r>
            <a:r>
              <a:rPr lang="en-US" err="1"/>
              <a:t>july</a:t>
            </a:r>
            <a:r>
              <a:rPr lang="en-US"/>
              <a:t>, finalized report in Fall (</a:t>
            </a:r>
            <a:r>
              <a:rPr lang="en-US" err="1"/>
              <a:t>november</a:t>
            </a:r>
            <a:r>
              <a:rPr lang="en-US"/>
              <a:t>)</a:t>
            </a:r>
          </a:p>
          <a:p>
            <a:endParaRPr lang="en-US">
              <a:cs typeface="Calibri"/>
            </a:endParaRPr>
          </a:p>
          <a:p>
            <a:r>
              <a:rPr lang="en-US">
                <a:cs typeface="Arial"/>
              </a:rPr>
              <a:t>Adjusted estimates reflect changing technology &amp; refined assumptions</a:t>
            </a:r>
            <a:endParaRPr lang="en-US"/>
          </a:p>
          <a:p>
            <a:r>
              <a:rPr lang="en-US">
                <a:ea typeface="+mn-lt"/>
                <a:cs typeface="+mn-lt"/>
              </a:rPr>
              <a:t>Primary modeling completed based on IEPR AATE3 scenario (compliant with ACC II, ACT, ACF)</a:t>
            </a:r>
          </a:p>
          <a:p>
            <a:pPr lvl="1"/>
            <a:r>
              <a:rPr lang="en-US">
                <a:ea typeface="+mn-lt"/>
                <a:cs typeface="+mn-lt"/>
              </a:rPr>
              <a:t>7.1 million LDVs in 2030, 15.3 million LDVs in 2035</a:t>
            </a:r>
          </a:p>
          <a:p>
            <a:pPr lvl="1"/>
            <a:r>
              <a:rPr lang="en-US">
                <a:ea typeface="+mn-lt"/>
                <a:cs typeface="+mn-lt"/>
              </a:rPr>
              <a:t>115,000 MDHD ZEVs in 2030, 378,000 MDHD ZEVs in 2035</a:t>
            </a:r>
            <a:endParaRPr lang="en-US">
              <a:cs typeface="Arial"/>
            </a:endParaRPr>
          </a:p>
          <a:p>
            <a:r>
              <a:rPr lang="en-US">
                <a:ea typeface="+mn-lt"/>
                <a:cs typeface="+mn-lt"/>
              </a:rPr>
              <a:t>Customers want fast charging</a:t>
            </a:r>
            <a:endParaRPr lang="en-US">
              <a:cs typeface="Arial"/>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9117B0B1-BEA2-8948-A557-11B4BDB90777}" type="slidenum">
              <a:rPr lang="en-US" smtClean="0"/>
              <a:t>11</a:t>
            </a:fld>
            <a:endParaRPr lang="en-US"/>
          </a:p>
        </p:txBody>
      </p:sp>
    </p:spTree>
    <p:extLst>
      <p:ext uri="{BB962C8B-B14F-4D97-AF65-F5344CB8AC3E}">
        <p14:creationId xmlns:p14="http://schemas.microsoft.com/office/powerpoint/2010/main" val="4014071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Calibri"/>
              </a:rPr>
              <a:t>SB 1000 requires the CEC to assess whether chargers are equitably deployed and informs program funds</a:t>
            </a:r>
          </a:p>
          <a:p>
            <a:pPr marL="171450" indent="-171450">
              <a:buFont typeface="Arial" panose="020B0604020202020204" pitchFamily="34" charset="0"/>
              <a:buChar char="•"/>
            </a:pPr>
            <a:r>
              <a:rPr lang="en-US">
                <a:ea typeface="Calibri"/>
                <a:cs typeface="Calibri"/>
              </a:rPr>
              <a:t>To date, staff have published 2 reports</a:t>
            </a:r>
          </a:p>
          <a:p>
            <a:pPr lvl="1" indent="-171450">
              <a:buFont typeface="Arial" panose="020B0604020202020204" pitchFamily="34" charset="0"/>
              <a:buChar char="•"/>
            </a:pPr>
            <a:r>
              <a:rPr lang="en-US">
                <a:ea typeface="Calibri"/>
                <a:cs typeface="Calibri"/>
              </a:rPr>
              <a:t>In the first report, staff found that there are fewer public Level 2 and DCFCs per capita within low-income communities than middle- or high-income communities on average and that there are generally fewer chargers within high population density census tracts. As a result of this analysis, CEC's light duty EV infrastructure grant funding opportunities require at least 50% of funded chargers to be deployed within LICs/DACs. Some programs, like CALeVIP 2.0 Golden State Priority Project, require all chargers to be deployed in LICs/DACs. The analysis also informed CHILL-2 (Convenient, High-visibility, low-cost, Level 2 charging) which seeks to saturate high-density areas with Level 2 charging. </a:t>
            </a:r>
          </a:p>
          <a:p>
            <a:pPr lvl="1" indent="-171450">
              <a:buFont typeface="Arial" panose="020B0604020202020204" pitchFamily="34" charset="0"/>
              <a:buChar char="•"/>
            </a:pPr>
            <a:r>
              <a:rPr lang="en-US">
                <a:ea typeface="Calibri"/>
                <a:cs typeface="Calibri"/>
              </a:rPr>
              <a:t>In the second report, staff found that rural areas generally have longer drive times to public DCFC opportunities and some urban DACs have less DCFC coverage. The analysis informed the recently released solicitation called FAST (Fast and Available Charging for All Californians) and funding opportunities like Rural Electric Vehicle Charging (REV), released December 2021, which looked to close gaps across rural communities.</a:t>
            </a:r>
          </a:p>
          <a:p>
            <a:pPr marL="171450" indent="-171450">
              <a:buFont typeface="Arial" panose="020B0604020202020204" pitchFamily="34" charset="0"/>
              <a:buChar char="•"/>
            </a:pPr>
            <a:r>
              <a:rPr lang="en-US">
                <a:ea typeface="Calibri"/>
                <a:cs typeface="Calibri"/>
              </a:rPr>
              <a:t>Staff are working on the next analysis which will focus on home charging potential</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117B0B1-BEA2-8948-A557-11B4BDB90777}" type="slidenum">
              <a:rPr lang="en-US" smtClean="0"/>
              <a:t>12</a:t>
            </a:fld>
            <a:endParaRPr lang="en-US"/>
          </a:p>
        </p:txBody>
      </p:sp>
    </p:spTree>
    <p:extLst>
      <p:ext uri="{BB962C8B-B14F-4D97-AF65-F5344CB8AC3E}">
        <p14:creationId xmlns:p14="http://schemas.microsoft.com/office/powerpoint/2010/main" val="1021746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Calibri"/>
              </a:rPr>
              <a:t>SB 1000 requires the CEC to assess whether chargers are equitably deployed and informs program funds</a:t>
            </a:r>
          </a:p>
          <a:p>
            <a:pPr marL="171450" indent="-171450">
              <a:buFont typeface="Arial" panose="020B0604020202020204" pitchFamily="34" charset="0"/>
              <a:buChar char="•"/>
            </a:pPr>
            <a:r>
              <a:rPr lang="en-US">
                <a:ea typeface="Calibri"/>
                <a:cs typeface="Calibri"/>
              </a:rPr>
              <a:t>To date, staff have published 2 reports</a:t>
            </a:r>
          </a:p>
          <a:p>
            <a:pPr lvl="1" indent="-171450">
              <a:buFont typeface="Arial" panose="020B0604020202020204" pitchFamily="34" charset="0"/>
              <a:buChar char="•"/>
            </a:pPr>
            <a:r>
              <a:rPr lang="en-US">
                <a:ea typeface="Calibri"/>
                <a:cs typeface="Calibri"/>
              </a:rPr>
              <a:t>In the first report, staff found that there are fewer public Level 2 and DCFCs per capita within low-income communities than middle- or high-income communities on average and that there are generally fewer chargers within high population density census tracts. As a result of this analysis, CEC's light duty EV infrastructure grant funding opportunities require at least 50% of funded chargers to be deployed within LICs/DACs. Some programs, like </a:t>
            </a:r>
            <a:r>
              <a:rPr lang="en-US" err="1">
                <a:ea typeface="Calibri"/>
                <a:cs typeface="Calibri"/>
              </a:rPr>
              <a:t>CALeVIP</a:t>
            </a:r>
            <a:r>
              <a:rPr lang="en-US">
                <a:ea typeface="Calibri"/>
                <a:cs typeface="Calibri"/>
              </a:rPr>
              <a:t> 2.0 Golden State Priority Project, require all chargers to be deployed in LICs/DACs. The analysis also informed CHILL-2 (Convenient, High-visibility, low-cost, Level 2 charging) which seeks to saturate high-density areas with Level 2 charging. </a:t>
            </a:r>
          </a:p>
          <a:p>
            <a:pPr lvl="1" indent="-171450">
              <a:buFont typeface="Arial" panose="020B0604020202020204" pitchFamily="34" charset="0"/>
              <a:buChar char="•"/>
            </a:pPr>
            <a:r>
              <a:rPr lang="en-US">
                <a:ea typeface="Calibri"/>
                <a:cs typeface="Calibri"/>
              </a:rPr>
              <a:t>In the second report, staff found that rural areas generally have longer drive times to public DCFC opportunities and some urban DACs have less DCFC coverage. The analysis informed the recently released solicitation called FAST (Fast and Available Charging for All Californians) and funding opportunities like Rural Electric Vehicle Charging (REV), released December 2021, which looked to close gaps across rural communities.</a:t>
            </a:r>
          </a:p>
          <a:p>
            <a:pPr marL="171450" indent="-171450">
              <a:buFont typeface="Arial" panose="020B0604020202020204" pitchFamily="34" charset="0"/>
              <a:buChar char="•"/>
            </a:pPr>
            <a:r>
              <a:rPr lang="en-US">
                <a:ea typeface="Calibri"/>
                <a:cs typeface="Calibri"/>
              </a:rPr>
              <a:t>Staff are working on the next analysis which will focus on home charging potential</a:t>
            </a:r>
          </a:p>
          <a:p>
            <a:pPr marL="171450" indent="-171450">
              <a:buFont typeface="Arial" panose="020B0604020202020204" pitchFamily="34" charset="0"/>
              <a:buChar char="•"/>
            </a:pPr>
            <a:endParaRPr lang="en-US">
              <a:ea typeface="Calibri"/>
              <a:cs typeface="Calibri"/>
            </a:endParaRPr>
          </a:p>
          <a:p>
            <a:pPr marL="171450" indent="-171450">
              <a:buFont typeface="Arial" panose="020B0604020202020204" pitchFamily="34" charset="0"/>
              <a:buChar char="•"/>
            </a:pPr>
            <a:r>
              <a:rPr lang="en-US"/>
              <a:t>In addition to at least 15 light-duty hydrogen refueling stations that will also include MD/HD dispensing platforms, there are currently six operating medium- and heavy-duty stations with an additional nine stations planned, including five funded through the 2022 </a:t>
            </a:r>
            <a:r>
              <a:rPr lang="en-US" err="1"/>
              <a:t>EnergIIZE</a:t>
            </a:r>
            <a:r>
              <a:rPr lang="en-US"/>
              <a:t> program hydrogen lane, which are not yet reflected on this map. These stations include transit and heavy-duty truck refueling. The SB 643 assessment will include scenarios of potential station requirements in the context of meeting the goals set forth in Executive Order N-79-20, and regulations including CARB’s Advanced Clean Trucks and Innovative Clean Transit. </a:t>
            </a:r>
          </a:p>
          <a:p>
            <a:pPr marL="171450" indent="-171450">
              <a:buFont typeface="Arial" panose="020B0604020202020204" pitchFamily="34" charset="0"/>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117B0B1-BEA2-8948-A557-11B4BDB90777}" type="slidenum">
              <a:rPr lang="en-US" smtClean="0"/>
              <a:t>13</a:t>
            </a:fld>
            <a:endParaRPr lang="en-US"/>
          </a:p>
        </p:txBody>
      </p:sp>
    </p:spTree>
    <p:extLst>
      <p:ext uri="{BB962C8B-B14F-4D97-AF65-F5344CB8AC3E}">
        <p14:creationId xmlns:p14="http://schemas.microsoft.com/office/powerpoint/2010/main" val="192063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the Replacement Tire Efficiency Program is to help California achieve its carbon neutrality, clean air, and public health goals.</a:t>
            </a:r>
          </a:p>
        </p:txBody>
      </p:sp>
      <p:sp>
        <p:nvSpPr>
          <p:cNvPr id="4" name="Slide Number Placeholder 3"/>
          <p:cNvSpPr>
            <a:spLocks noGrp="1"/>
          </p:cNvSpPr>
          <p:nvPr>
            <p:ph type="sldNum" sz="quarter" idx="5"/>
          </p:nvPr>
        </p:nvSpPr>
        <p:spPr/>
        <p:txBody>
          <a:bodyPr/>
          <a:lstStyle/>
          <a:p>
            <a:fld id="{9117B0B1-BEA2-8948-A557-11B4BDB90777}" type="slidenum">
              <a:rPr lang="en-US" smtClean="0"/>
              <a:t>14</a:t>
            </a:fld>
            <a:endParaRPr lang="en-US"/>
          </a:p>
        </p:txBody>
      </p:sp>
    </p:spTree>
    <p:extLst>
      <p:ext uri="{BB962C8B-B14F-4D97-AF65-F5344CB8AC3E}">
        <p14:creationId xmlns:p14="http://schemas.microsoft.com/office/powerpoint/2010/main" val="199932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a:t>$30M centralized</a:t>
            </a:r>
          </a:p>
          <a:p>
            <a:pPr>
              <a:buFontTx/>
              <a:buChar char="-"/>
            </a:pPr>
            <a:r>
              <a:rPr lang="en-US"/>
              <a:t>$20M distributed</a:t>
            </a:r>
          </a:p>
          <a:p>
            <a:pPr>
              <a:buFontTx/>
              <a:buChar char="-"/>
            </a:pPr>
            <a:r>
              <a:rPr lang="en-US"/>
              <a:t>$20M fed cost share</a:t>
            </a:r>
          </a:p>
          <a:p>
            <a:pPr>
              <a:buFontTx/>
              <a:buChar char="-"/>
            </a:pPr>
            <a:r>
              <a:rPr lang="en-US"/>
              <a:t>$20M ARCHES match</a:t>
            </a:r>
          </a:p>
          <a:p>
            <a:pPr>
              <a:buFontTx/>
              <a:buChar char="-"/>
            </a:pPr>
            <a:r>
              <a:rPr lang="en-US"/>
              <a:t>All projects use 100% renewable electricity</a:t>
            </a:r>
          </a:p>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15</a:t>
            </a:fld>
            <a:endParaRPr lang="en-US"/>
          </a:p>
        </p:txBody>
      </p:sp>
    </p:spTree>
    <p:extLst>
      <p:ext uri="{BB962C8B-B14F-4D97-AF65-F5344CB8AC3E}">
        <p14:creationId xmlns:p14="http://schemas.microsoft.com/office/powerpoint/2010/main" val="745108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a:solidFill>
                  <a:srgbClr val="2F5496"/>
                </a:solidFill>
                <a:effectLst/>
                <a:latin typeface="Calibri Light" panose="020F0302020204030204" pitchFamily="34" charset="0"/>
              </a:rPr>
              <a:t>Focus - Accelerating Connection of Clean Energy Resources with the Grid</a:t>
            </a:r>
          </a:p>
          <a:p>
            <a:pPr algn="l" rtl="0" fontAlgn="base"/>
            <a:r>
              <a:rPr lang="en-US" sz="1800" b="0" i="0">
                <a:solidFill>
                  <a:srgbClr val="2F5496"/>
                </a:solidFill>
                <a:effectLst/>
                <a:latin typeface="Calibri Light" panose="020F0302020204030204" pitchFamily="34" charset="0"/>
              </a:rPr>
              <a:t>Rapid deployment of zero carbon generation required to meet SB100 goals – ~8x growth rate in storage deployment and ~3x growth rate in solar and wind required</a:t>
            </a:r>
          </a:p>
          <a:p>
            <a:pPr algn="l" rtl="0" fontAlgn="base"/>
            <a:r>
              <a:rPr lang="en-US" sz="1800" b="0" i="0">
                <a:solidFill>
                  <a:srgbClr val="2F5496"/>
                </a:solidFill>
                <a:effectLst/>
                <a:latin typeface="Calibri Light" panose="020F0302020204030204" pitchFamily="34" charset="0"/>
              </a:rPr>
              <a:t>Simultaneous transition to zero-emission transportation system will require millions of EV chargers by 2035</a:t>
            </a:r>
          </a:p>
          <a:p>
            <a:pPr algn="l" rtl="0" fontAlgn="base"/>
            <a:r>
              <a:rPr lang="en-US" sz="1800" b="0" i="0">
                <a:solidFill>
                  <a:srgbClr val="2F5496"/>
                </a:solidFill>
                <a:effectLst/>
                <a:latin typeface="Calibri Light" panose="020F0302020204030204" pitchFamily="34" charset="0"/>
              </a:rPr>
              <a:t>Additional load will come from building electrification and transition off fossil gas</a:t>
            </a:r>
          </a:p>
          <a:p>
            <a:pPr algn="l" rtl="0" fontAlgn="base"/>
            <a:r>
              <a:rPr lang="en-US" sz="1800" b="0" i="0">
                <a:solidFill>
                  <a:srgbClr val="2F5496"/>
                </a:solidFill>
                <a:effectLst/>
                <a:latin typeface="Calibri Light" panose="020F0302020204030204" pitchFamily="34" charset="0"/>
              </a:rPr>
              <a:t>Deployment of clean energy resources is accelerating rapidly and unprecedented numbers of projects are applying to connect to grid at transmission and distribution level</a:t>
            </a:r>
          </a:p>
          <a:p>
            <a:pPr algn="l" rtl="0" fontAlgn="base"/>
            <a:r>
              <a:rPr lang="en-US" sz="1800" b="0" i="0">
                <a:solidFill>
                  <a:srgbClr val="2F5496"/>
                </a:solidFill>
                <a:effectLst/>
                <a:latin typeface="Calibri Light" panose="020F0302020204030204" pitchFamily="34" charset="0"/>
              </a:rPr>
              <a:t>Delays in connecting new clean resources to grid pose threat to near-term reliability and long-term policy goals</a:t>
            </a:r>
          </a:p>
          <a:p>
            <a:pPr algn="l" rtl="0" fontAlgn="base"/>
            <a:r>
              <a:rPr lang="en-US" sz="1800" b="0" i="0">
                <a:solidFill>
                  <a:srgbClr val="2F5496"/>
                </a:solidFill>
                <a:effectLst/>
                <a:latin typeface="Calibri Light" panose="020F0302020204030204" pitchFamily="34" charset="0"/>
              </a:rPr>
              <a:t>New approaches to planning, procuring, and upgrading grid need to be developed to keep pace with market growth and achieve climate, air quality, and public health goals</a:t>
            </a:r>
          </a:p>
          <a:p>
            <a:pPr algn="l" rtl="0" fontAlgn="base"/>
            <a:endParaRPr lang="en-US" sz="1800" b="1" i="0">
              <a:solidFill>
                <a:srgbClr val="2F5496"/>
              </a:solidFill>
              <a:effectLst/>
              <a:latin typeface="Calibri Light" panose="020F0302020204030204" pitchFamily="34" charset="0"/>
            </a:endParaRPr>
          </a:p>
          <a:p>
            <a:pPr algn="l" rtl="0" fontAlgn="base"/>
            <a:r>
              <a:rPr lang="en-US" sz="1800" b="1" i="0">
                <a:solidFill>
                  <a:srgbClr val="2F5496"/>
                </a:solidFill>
                <a:effectLst/>
                <a:latin typeface="Calibri Light" panose="020F0302020204030204" pitchFamily="34" charset="0"/>
              </a:rPr>
              <a:t>IEPR Workshop schedule</a:t>
            </a:r>
          </a:p>
          <a:p>
            <a:pPr marL="0" marR="0">
              <a:spcBef>
                <a:spcPts val="0"/>
              </a:spcBef>
              <a:spcAft>
                <a:spcPts val="0"/>
              </a:spcAft>
            </a:pPr>
            <a:r>
              <a:rPr lang="en-US" sz="1800">
                <a:effectLst/>
                <a:latin typeface="Century Gothic" panose="020B0502020202020204" pitchFamily="34" charset="0"/>
                <a:ea typeface="Calibri" panose="020F0502020204030204" pitchFamily="34" charset="0"/>
                <a:cs typeface="Times New Roman" panose="02020603050405020304" pitchFamily="18" charset="0"/>
              </a:rPr>
              <a:t>May 4, 2023:  Bulk system interconnection workshop 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entury Gothic" panose="020B0502020202020204" pitchFamily="34" charset="0"/>
                <a:ea typeface="Calibri" panose="020F0502020204030204" pitchFamily="34" charset="0"/>
                <a:cs typeface="Times New Roman" panose="02020603050405020304" pitchFamily="18" charset="0"/>
              </a:rPr>
              <a:t>May 9, 2023:  Distribution system interconnection workshop 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entury Gothic" panose="020B0502020202020204" pitchFamily="34" charset="0"/>
                <a:ea typeface="Calibri" panose="020F0502020204030204" pitchFamily="34" charset="0"/>
                <a:cs typeface="Times New Roman" panose="02020603050405020304" pitchFamily="18" charset="0"/>
              </a:rPr>
              <a:t>June 6-7, 2023:  In-person regional engagements – 2 half days, heavy-duty charging and community benefits focused, Riverside and/or ports area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entury Gothic" panose="020B0502020202020204" pitchFamily="34" charset="0"/>
                <a:ea typeface="Calibri" panose="020F0502020204030204" pitchFamily="34" charset="0"/>
                <a:cs typeface="Times New Roman" panose="02020603050405020304" pitchFamily="18" charset="0"/>
              </a:rPr>
              <a:t>June 27, 2023:  Bulk interconnection workshop 2 – public discussion of recommendations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entury Gothic" panose="020B0502020202020204" pitchFamily="34" charset="0"/>
                <a:ea typeface="Calibri" panose="020F0502020204030204" pitchFamily="34" charset="0"/>
                <a:cs typeface="Times New Roman" panose="02020603050405020304" pitchFamily="18" charset="0"/>
              </a:rPr>
              <a:t>June 28, 2023:  Distribution system workshop 2 – public discussion of recommendations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a:effectLst/>
                <a:latin typeface="Century Gothic" panose="020B0502020202020204" pitchFamily="34" charset="0"/>
                <a:ea typeface="Calibri" panose="020F0502020204030204" pitchFamily="34" charset="0"/>
                <a:cs typeface="Times New Roman" panose="02020603050405020304" pitchFamily="18" charset="0"/>
              </a:rPr>
              <a:t>July 6, 2023:  Hydrogen modeling workshop (SB1075 requirement)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US" sz="1800" b="0" i="0">
              <a:solidFill>
                <a:srgbClr val="2F5496"/>
              </a:solidFill>
              <a:effectLst/>
              <a:latin typeface="Calibri Light" panose="020F0302020204030204" pitchFamily="34" charset="0"/>
            </a:endParaRPr>
          </a:p>
          <a:p>
            <a:pPr algn="l" rtl="0" fontAlgn="base"/>
            <a:r>
              <a:rPr lang="en-US" sz="1800" b="1" i="0">
                <a:solidFill>
                  <a:srgbClr val="2F5496"/>
                </a:solidFill>
                <a:effectLst/>
                <a:latin typeface="Calibri Light" panose="020F0302020204030204" pitchFamily="34" charset="0"/>
              </a:rPr>
              <a:t>IEPR Requirements</a:t>
            </a:r>
          </a:p>
          <a:p>
            <a:pPr algn="l" rtl="0" fontAlgn="base"/>
            <a:r>
              <a:rPr lang="en-US" sz="1800" b="0" i="0">
                <a:solidFill>
                  <a:srgbClr val="2F5496"/>
                </a:solidFill>
                <a:effectLst/>
                <a:latin typeface="Calibri Light" panose="020F0302020204030204" pitchFamily="34" charset="0"/>
              </a:rPr>
              <a:t>Demand forecast (full IEPR update)</a:t>
            </a:r>
          </a:p>
          <a:p>
            <a:pPr algn="l" rtl="0" fontAlgn="base"/>
            <a:r>
              <a:rPr lang="en-US" sz="1800" b="0" i="0">
                <a:solidFill>
                  <a:srgbClr val="2F5496"/>
                </a:solidFill>
                <a:effectLst/>
                <a:latin typeface="Calibri Light" panose="020F0302020204030204" pitchFamily="34" charset="0"/>
              </a:rPr>
              <a:t>SB1075 modeling of potential for hydrogen to decarbonize transportation and electric sectors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a:solidFill>
                  <a:srgbClr val="2F5496"/>
                </a:solidFill>
                <a:effectLst/>
                <a:latin typeface="Calibri Light" panose="020F0302020204030204" pitchFamily="34" charset="0"/>
              </a:rPr>
              <a:t>Progress on energy efficiency</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a:solidFill>
                  <a:srgbClr val="2F5496"/>
                </a:solidFill>
                <a:effectLst/>
                <a:latin typeface="Calibri Light" panose="020F0302020204030204" pitchFamily="34" charset="0"/>
              </a:rPr>
              <a:t>Progress of POUs to meeting reserve margin, peak demand reserves, and WECC reliability criteria</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a:solidFill>
                  <a:srgbClr val="2F5496"/>
                </a:solidFill>
                <a:effectLst/>
                <a:latin typeface="Calibri Light" panose="020F0302020204030204" pitchFamily="34" charset="0"/>
              </a:rPr>
              <a:t>Benefits of clean transportation program</a:t>
            </a:r>
          </a:p>
          <a:p>
            <a:pPr algn="l" rtl="0" fontAlgn="base"/>
            <a:r>
              <a:rPr lang="en-US" sz="1800" b="0" i="0">
                <a:solidFill>
                  <a:srgbClr val="2F5496"/>
                </a:solidFill>
                <a:effectLst/>
                <a:latin typeface="Calibri Light" panose="020F0302020204030204" pitchFamily="34" charset="0"/>
              </a:rPr>
              <a:t>Benefits of natural gas</a:t>
            </a:r>
          </a:p>
          <a:p>
            <a:pPr algn="l" rtl="0" fontAlgn="base"/>
            <a:endParaRPr lang="en-US" sz="1800" b="0" i="0">
              <a:solidFill>
                <a:srgbClr val="2F5496"/>
              </a:solidFill>
              <a:effectLst/>
              <a:latin typeface="Calibri Light" panose="020F0302020204030204" pitchFamily="34" charset="0"/>
            </a:endParaRPr>
          </a:p>
          <a:p>
            <a:pPr algn="l" rtl="0" fontAlgn="base"/>
            <a:endParaRPr lang="en-US" sz="1800" b="1" i="0">
              <a:solidFill>
                <a:srgbClr val="2F5496"/>
              </a:solidFill>
              <a:effectLst/>
              <a:latin typeface="Calibri Light" panose="020F0302020204030204" pitchFamily="34" charset="0"/>
            </a:endParaRPr>
          </a:p>
          <a:p>
            <a:pPr algn="l" rtl="0" fontAlgn="base"/>
            <a:r>
              <a:rPr lang="en-US" sz="1800" b="1" i="0">
                <a:solidFill>
                  <a:srgbClr val="2F5496"/>
                </a:solidFill>
                <a:effectLst/>
                <a:latin typeface="Calibri Light" panose="020F0302020204030204" pitchFamily="34" charset="0"/>
              </a:rPr>
              <a:t>Proposed Report Outline</a:t>
            </a:r>
            <a:r>
              <a:rPr lang="en-US" sz="1800" b="0" i="0">
                <a:solidFill>
                  <a:srgbClr val="2F5496"/>
                </a:solidFill>
                <a:effectLst/>
                <a:latin typeface="Calibri Light" panose="020F0302020204030204" pitchFamily="34" charset="0"/>
              </a:rPr>
              <a:t> </a:t>
            </a:r>
            <a:endParaRPr lang="en-US" b="0" i="0">
              <a:solidFill>
                <a:srgbClr val="2F5496"/>
              </a:solidFill>
              <a:effectLst/>
              <a:latin typeface="Calibri" panose="020F0502020204030204" pitchFamily="34" charset="0"/>
            </a:endParaRPr>
          </a:p>
          <a:p>
            <a:pPr algn="l" rtl="0" fontAlgn="base">
              <a:buFont typeface="+mj-lt"/>
              <a:buAutoNum type="arabicPeriod"/>
            </a:pPr>
            <a:r>
              <a:rPr lang="en-US" sz="1800" b="0" i="0">
                <a:solidFill>
                  <a:srgbClr val="000000"/>
                </a:solidFill>
                <a:effectLst/>
                <a:latin typeface="Calibri" panose="020F0502020204030204" pitchFamily="34" charset="0"/>
              </a:rPr>
              <a:t>Volume 1: Speeding clean resources onto the grid </a:t>
            </a:r>
          </a:p>
          <a:p>
            <a:pPr lvl="1" algn="l" rtl="0" fontAlgn="base">
              <a:buFont typeface="+mj-lt"/>
              <a:buAutoNum type="arabicPeriod"/>
            </a:pPr>
            <a:r>
              <a:rPr lang="en-US" sz="1800" b="0" i="0">
                <a:solidFill>
                  <a:srgbClr val="000000"/>
                </a:solidFill>
                <a:effectLst/>
                <a:latin typeface="Calibri" panose="020F0502020204030204" pitchFamily="34" charset="0"/>
              </a:rPr>
              <a:t>Executive Summary </a:t>
            </a:r>
          </a:p>
          <a:p>
            <a:pPr lvl="1" algn="l" rtl="0" fontAlgn="base">
              <a:buFont typeface="+mj-lt"/>
              <a:buAutoNum type="arabicPeriod"/>
            </a:pPr>
            <a:r>
              <a:rPr lang="en-US" sz="1800" b="0" i="0">
                <a:solidFill>
                  <a:srgbClr val="000000"/>
                </a:solidFill>
                <a:effectLst/>
                <a:latin typeface="Calibri" panose="020F0502020204030204" pitchFamily="34" charset="0"/>
              </a:rPr>
              <a:t>California’s electric grid now and into the future </a:t>
            </a:r>
          </a:p>
          <a:p>
            <a:pPr lvl="1" algn="l" rtl="0" fontAlgn="base">
              <a:buFont typeface="+mj-lt"/>
              <a:buAutoNum type="arabicPeriod"/>
            </a:pPr>
            <a:r>
              <a:rPr lang="en-US" sz="1800" b="0" i="0">
                <a:solidFill>
                  <a:srgbClr val="000000"/>
                </a:solidFill>
                <a:effectLst/>
                <a:latin typeface="Calibri" panose="020F0502020204030204" pitchFamily="34" charset="0"/>
              </a:rPr>
              <a:t>Plugging in: California’s climate goals and the grid </a:t>
            </a:r>
          </a:p>
          <a:p>
            <a:pPr lvl="2" algn="l" rtl="0" fontAlgn="base">
              <a:buFont typeface="+mj-lt"/>
              <a:buAutoNum type="arabicPeriod"/>
            </a:pPr>
            <a:r>
              <a:rPr lang="en-US" sz="1800" b="0" i="0">
                <a:solidFill>
                  <a:srgbClr val="000000"/>
                </a:solidFill>
                <a:effectLst/>
                <a:latin typeface="Calibri" panose="020F0502020204030204" pitchFamily="34" charset="0"/>
              </a:rPr>
              <a:t>CA policies, targets and timelines  </a:t>
            </a:r>
          </a:p>
          <a:p>
            <a:pPr lvl="1" algn="l" rtl="0" fontAlgn="base">
              <a:buFont typeface="+mj-lt"/>
              <a:buAutoNum type="arabicPeriod"/>
            </a:pPr>
            <a:r>
              <a:rPr lang="en-US" sz="1800" b="0" i="0">
                <a:solidFill>
                  <a:srgbClr val="000000"/>
                </a:solidFill>
                <a:effectLst/>
                <a:latin typeface="Calibri" panose="020F0502020204030204" pitchFamily="34" charset="0"/>
              </a:rPr>
              <a:t>Clean energy deployment today </a:t>
            </a:r>
          </a:p>
          <a:p>
            <a:pPr lvl="2" algn="l" rtl="0" fontAlgn="base">
              <a:buFont typeface="+mj-lt"/>
              <a:buAutoNum type="arabicPeriod"/>
            </a:pPr>
            <a:r>
              <a:rPr lang="en-US" sz="1800" b="0" i="0">
                <a:solidFill>
                  <a:srgbClr val="000000"/>
                </a:solidFill>
                <a:effectLst/>
                <a:latin typeface="Calibri" panose="020F0502020204030204" pitchFamily="34" charset="0"/>
              </a:rPr>
              <a:t>What is the current situation </a:t>
            </a:r>
            <a:r>
              <a:rPr lang="en-US" sz="1800" b="0" i="0" err="1">
                <a:solidFill>
                  <a:srgbClr val="000000"/>
                </a:solidFill>
                <a:effectLst/>
                <a:latin typeface="Calibri" panose="020F0502020204030204" pitchFamily="34" charset="0"/>
              </a:rPr>
              <a:t>wrt</a:t>
            </a:r>
            <a:r>
              <a:rPr lang="en-US" sz="1800" b="0" i="0">
                <a:solidFill>
                  <a:srgbClr val="000000"/>
                </a:solidFill>
                <a:effectLst/>
                <a:latin typeface="Calibri" panose="020F0502020204030204" pitchFamily="34" charset="0"/>
              </a:rPr>
              <a:t> clean energy deployment as it intersects w the grid? </a:t>
            </a:r>
          </a:p>
          <a:p>
            <a:pPr lvl="3" algn="l" rtl="0" fontAlgn="base">
              <a:buFont typeface="+mj-lt"/>
              <a:buAutoNum type="arabicPeriod"/>
            </a:pPr>
            <a:r>
              <a:rPr lang="en-US" sz="1800" b="0" i="0">
                <a:solidFill>
                  <a:srgbClr val="000000"/>
                </a:solidFill>
                <a:effectLst/>
                <a:latin typeface="Calibri" panose="020F0502020204030204" pitchFamily="34" charset="0"/>
              </a:rPr>
              <a:t>EV growth, rooftop solar, wind/solar utility scale, batteries, building electrification, </a:t>
            </a:r>
            <a:r>
              <a:rPr lang="en-US" sz="1800" b="0" i="0" err="1">
                <a:solidFill>
                  <a:srgbClr val="000000"/>
                </a:solidFill>
                <a:effectLst/>
                <a:latin typeface="Calibri" panose="020F0502020204030204" pitchFamily="34" charset="0"/>
              </a:rPr>
              <a:t>etc</a:t>
            </a:r>
            <a:r>
              <a:rPr lang="en-US" sz="1800" b="0" i="0">
                <a:solidFill>
                  <a:srgbClr val="000000"/>
                </a:solidFill>
                <a:effectLst/>
                <a:latin typeface="Calibri" panose="020F0502020204030204" pitchFamily="34" charset="0"/>
              </a:rPr>
              <a:t>  </a:t>
            </a:r>
          </a:p>
          <a:p>
            <a:pPr lvl="1" algn="l" rtl="0" fontAlgn="base">
              <a:buFont typeface="+mj-lt"/>
              <a:buAutoNum type="arabicPeriod"/>
            </a:pPr>
            <a:r>
              <a:rPr lang="en-US" sz="1800" b="0" i="0">
                <a:solidFill>
                  <a:srgbClr val="000000"/>
                </a:solidFill>
                <a:effectLst/>
                <a:latin typeface="Calibri" panose="020F0502020204030204" pitchFamily="34" charset="0"/>
              </a:rPr>
              <a:t>Clean energy deployment needed to reach state goals </a:t>
            </a:r>
          </a:p>
          <a:p>
            <a:pPr lvl="2" algn="l" rtl="0" fontAlgn="base">
              <a:buFont typeface="+mj-lt"/>
              <a:buAutoNum type="arabicPeriod"/>
            </a:pPr>
            <a:r>
              <a:rPr lang="en-US" sz="1800" b="0" i="0">
                <a:solidFill>
                  <a:srgbClr val="000000"/>
                </a:solidFill>
                <a:effectLst/>
                <a:latin typeface="Calibri" panose="020F0502020204030204" pitchFamily="34" charset="0"/>
              </a:rPr>
              <a:t>How much more electricity does demand forecast say we need? </a:t>
            </a:r>
          </a:p>
          <a:p>
            <a:pPr lvl="2" algn="l" rtl="0" fontAlgn="base">
              <a:buFont typeface="+mj-lt"/>
              <a:buAutoNum type="arabicPeriod"/>
            </a:pPr>
            <a:r>
              <a:rPr lang="en-US" sz="1800" b="0" i="0">
                <a:solidFill>
                  <a:srgbClr val="000000"/>
                </a:solidFill>
                <a:effectLst/>
                <a:latin typeface="Calibri" panose="020F0502020204030204" pitchFamily="34" charset="0"/>
              </a:rPr>
              <a:t>How much do clean energy resources need to grow to reach state targets?  </a:t>
            </a:r>
          </a:p>
          <a:p>
            <a:pPr lvl="1" algn="l" rtl="0" fontAlgn="base">
              <a:buFont typeface="+mj-lt"/>
              <a:buAutoNum type="arabicPeriod"/>
            </a:pPr>
            <a:r>
              <a:rPr lang="en-US" sz="1800" b="0" i="0">
                <a:solidFill>
                  <a:srgbClr val="000000"/>
                </a:solidFill>
                <a:effectLst/>
                <a:latin typeface="Calibri" panose="020F0502020204030204" pitchFamily="34" charset="0"/>
              </a:rPr>
              <a:t>Today’s grid </a:t>
            </a:r>
          </a:p>
          <a:p>
            <a:pPr lvl="2" algn="l" rtl="0" fontAlgn="base">
              <a:buFont typeface="+mj-lt"/>
              <a:buAutoNum type="arabicPeriod"/>
            </a:pPr>
            <a:r>
              <a:rPr lang="en-US" sz="1800" b="0" i="0">
                <a:solidFill>
                  <a:srgbClr val="000000"/>
                </a:solidFill>
                <a:effectLst/>
                <a:latin typeface="Calibri" panose="020F0502020204030204" pitchFamily="34" charset="0"/>
              </a:rPr>
              <a:t>Brief overview of infrastructure, operations, and governance (bulk vs distribution; POU vs IOU) </a:t>
            </a:r>
          </a:p>
          <a:p>
            <a:pPr lvl="1" algn="l" rtl="0" fontAlgn="base">
              <a:buFont typeface="+mj-lt"/>
              <a:buAutoNum type="arabicPeriod"/>
            </a:pPr>
            <a:r>
              <a:rPr lang="en-US" sz="1800" b="0" i="0">
                <a:solidFill>
                  <a:srgbClr val="000000"/>
                </a:solidFill>
                <a:effectLst/>
                <a:latin typeface="Calibri" panose="020F0502020204030204" pitchFamily="34" charset="0"/>
              </a:rPr>
              <a:t>Bulk power system </a:t>
            </a:r>
          </a:p>
          <a:p>
            <a:pPr lvl="2" algn="l" rtl="0" fontAlgn="base">
              <a:buFont typeface="+mj-lt"/>
              <a:buAutoNum type="arabicPeriod"/>
            </a:pPr>
            <a:r>
              <a:rPr lang="en-US" sz="1800" b="0" i="0">
                <a:solidFill>
                  <a:srgbClr val="000000"/>
                </a:solidFill>
                <a:effectLst/>
                <a:latin typeface="Calibri" panose="020F0502020204030204" pitchFamily="34" charset="0"/>
              </a:rPr>
              <a:t>Today’s bulk grid </a:t>
            </a:r>
          </a:p>
          <a:p>
            <a:pPr lvl="3" algn="l" rtl="0" fontAlgn="base">
              <a:buFont typeface="+mj-lt"/>
              <a:buAutoNum type="arabicPeriod"/>
            </a:pPr>
            <a:r>
              <a:rPr lang="en-US" sz="1800" b="0" i="0">
                <a:solidFill>
                  <a:srgbClr val="000000"/>
                </a:solidFill>
                <a:effectLst/>
                <a:latin typeface="Calibri" panose="020F0502020204030204" pitchFamily="34" charset="0"/>
              </a:rPr>
              <a:t>What is interconnection process, what are trends, how long does it take, what are slowest parts? </a:t>
            </a:r>
          </a:p>
          <a:p>
            <a:pPr lvl="2" algn="l" rtl="0" fontAlgn="base">
              <a:buFont typeface="+mj-lt"/>
              <a:buAutoNum type="arabicPeriod"/>
            </a:pPr>
            <a:r>
              <a:rPr lang="en-US" sz="1800" b="0" i="0">
                <a:solidFill>
                  <a:srgbClr val="000000"/>
                </a:solidFill>
                <a:effectLst/>
                <a:latin typeface="Calibri" panose="020F0502020204030204" pitchFamily="34" charset="0"/>
              </a:rPr>
              <a:t>Current actions </a:t>
            </a:r>
          </a:p>
          <a:p>
            <a:pPr lvl="3" algn="l" rtl="0" fontAlgn="base">
              <a:buFont typeface="+mj-lt"/>
              <a:buAutoNum type="arabicPeriod"/>
            </a:pPr>
            <a:r>
              <a:rPr lang="en-US" sz="1800" b="0" i="0">
                <a:solidFill>
                  <a:srgbClr val="000000"/>
                </a:solidFill>
                <a:effectLst/>
                <a:latin typeface="Calibri" panose="020F0502020204030204" pitchFamily="34" charset="0"/>
              </a:rPr>
              <a:t>What are agencies (including CAISO) and partners doing now to improve?  </a:t>
            </a:r>
          </a:p>
          <a:p>
            <a:pPr lvl="2" algn="l" rtl="0" fontAlgn="base">
              <a:buFont typeface="+mj-lt"/>
              <a:buAutoNum type="arabicPeriod"/>
            </a:pPr>
            <a:r>
              <a:rPr lang="en-US" sz="1800" b="0" i="0">
                <a:solidFill>
                  <a:srgbClr val="000000"/>
                </a:solidFill>
                <a:effectLst/>
                <a:latin typeface="Calibri" panose="020F0502020204030204" pitchFamily="34" charset="0"/>
              </a:rPr>
              <a:t>Recommendations and options </a:t>
            </a:r>
          </a:p>
          <a:p>
            <a:pPr lvl="3" algn="l" rtl="0" fontAlgn="base">
              <a:buFont typeface="+mj-lt"/>
              <a:buAutoNum type="arabicPeriod"/>
            </a:pPr>
            <a:r>
              <a:rPr lang="en-US" sz="1800" b="0" i="0">
                <a:solidFill>
                  <a:srgbClr val="000000"/>
                </a:solidFill>
                <a:effectLst/>
                <a:latin typeface="Calibri" panose="020F0502020204030204" pitchFamily="34" charset="0"/>
              </a:rPr>
              <a:t>What are our recommendations for accelerating in the future? </a:t>
            </a:r>
          </a:p>
          <a:p>
            <a:pPr lvl="3" algn="l" rtl="0" fontAlgn="base">
              <a:buFont typeface="+mj-lt"/>
              <a:buAutoNum type="arabicPeriod"/>
            </a:pPr>
            <a:r>
              <a:rPr lang="en-US" sz="1800" b="0" i="0">
                <a:solidFill>
                  <a:srgbClr val="000000"/>
                </a:solidFill>
                <a:effectLst/>
                <a:latin typeface="Calibri" panose="020F0502020204030204" pitchFamily="34" charset="0"/>
              </a:rPr>
              <a:t>What additional strategies should the state consider? </a:t>
            </a:r>
          </a:p>
          <a:p>
            <a:pPr lvl="1" algn="l" rtl="0" fontAlgn="base">
              <a:buFont typeface="+mj-lt"/>
              <a:buAutoNum type="arabicPeriod"/>
            </a:pPr>
            <a:r>
              <a:rPr lang="en-US" sz="1800" b="0" i="0">
                <a:solidFill>
                  <a:srgbClr val="000000"/>
                </a:solidFill>
                <a:effectLst/>
                <a:latin typeface="Calibri" panose="020F0502020204030204" pitchFamily="34" charset="0"/>
              </a:rPr>
              <a:t>Distribution systems </a:t>
            </a:r>
          </a:p>
          <a:p>
            <a:pPr lvl="2" algn="l" rtl="0" fontAlgn="base">
              <a:buFont typeface="+mj-lt"/>
              <a:buAutoNum type="arabicPeriod"/>
            </a:pPr>
            <a:r>
              <a:rPr lang="en-US" sz="1800" b="0" i="0">
                <a:solidFill>
                  <a:srgbClr val="000000"/>
                </a:solidFill>
                <a:effectLst/>
                <a:latin typeface="Calibri" panose="020F0502020204030204" pitchFamily="34" charset="0"/>
              </a:rPr>
              <a:t>Today’s distribution systems </a:t>
            </a:r>
          </a:p>
          <a:p>
            <a:pPr lvl="3" algn="l" rtl="0" fontAlgn="base">
              <a:buFont typeface="+mj-lt"/>
              <a:buAutoNum type="arabicPeriod"/>
            </a:pPr>
            <a:r>
              <a:rPr lang="en-US" sz="1800" b="0" i="0">
                <a:solidFill>
                  <a:srgbClr val="000000"/>
                </a:solidFill>
                <a:effectLst/>
                <a:latin typeface="Calibri" panose="020F0502020204030204" pitchFamily="34" charset="0"/>
              </a:rPr>
              <a:t>What are interconnection processes/rules, what are trends, timeline targets, how long does it take, hardest/slowest parts? </a:t>
            </a:r>
          </a:p>
          <a:p>
            <a:pPr lvl="3" algn="l" rtl="0" fontAlgn="base">
              <a:buFont typeface="+mj-lt"/>
              <a:buAutoNum type="arabicPeriod"/>
            </a:pPr>
            <a:r>
              <a:rPr lang="en-US" sz="1800" b="0" i="0">
                <a:solidFill>
                  <a:srgbClr val="000000"/>
                </a:solidFill>
                <a:effectLst/>
                <a:latin typeface="Calibri" panose="020F0502020204030204" pitchFamily="34" charset="0"/>
              </a:rPr>
              <a:t>What are energization processes/rules, timeline targets, how long does it take, hardest/slowest parts? </a:t>
            </a:r>
          </a:p>
          <a:p>
            <a:pPr lvl="2" algn="l" rtl="0" fontAlgn="base">
              <a:buFont typeface="+mj-lt"/>
              <a:buAutoNum type="arabicPeriod"/>
            </a:pPr>
            <a:r>
              <a:rPr lang="en-US" sz="1800" b="0" i="0">
                <a:solidFill>
                  <a:srgbClr val="000000"/>
                </a:solidFill>
                <a:effectLst/>
                <a:latin typeface="Calibri" panose="020F0502020204030204" pitchFamily="34" charset="0"/>
              </a:rPr>
              <a:t>Current actions </a:t>
            </a:r>
          </a:p>
          <a:p>
            <a:pPr lvl="3" algn="l" rtl="0" fontAlgn="base">
              <a:buFont typeface="+mj-lt"/>
              <a:buAutoNum type="arabicPeriod"/>
            </a:pPr>
            <a:r>
              <a:rPr lang="en-US" sz="1800" b="0" i="0">
                <a:solidFill>
                  <a:srgbClr val="000000"/>
                </a:solidFill>
                <a:effectLst/>
                <a:latin typeface="Calibri" panose="020F0502020204030204" pitchFamily="34" charset="0"/>
              </a:rPr>
              <a:t>What are agencies and partners doing now to improve?   </a:t>
            </a:r>
          </a:p>
          <a:p>
            <a:pPr lvl="2" algn="l" rtl="0" fontAlgn="base">
              <a:buFont typeface="+mj-lt"/>
              <a:buAutoNum type="arabicPeriod"/>
            </a:pPr>
            <a:r>
              <a:rPr lang="en-US" sz="1800" b="0" i="0">
                <a:solidFill>
                  <a:srgbClr val="000000"/>
                </a:solidFill>
                <a:effectLst/>
                <a:latin typeface="Calibri" panose="020F0502020204030204" pitchFamily="34" charset="0"/>
              </a:rPr>
              <a:t>Recommendations and options </a:t>
            </a:r>
          </a:p>
          <a:p>
            <a:pPr lvl="3" algn="l" rtl="0" fontAlgn="base">
              <a:buFont typeface="+mj-lt"/>
              <a:buAutoNum type="arabicPeriod"/>
            </a:pPr>
            <a:r>
              <a:rPr lang="en-US" sz="1800" b="0" i="0">
                <a:solidFill>
                  <a:srgbClr val="000000"/>
                </a:solidFill>
                <a:effectLst/>
                <a:latin typeface="Calibri" panose="020F0502020204030204" pitchFamily="34" charset="0"/>
              </a:rPr>
              <a:t>What are our recommendations for accelerating in the future? </a:t>
            </a:r>
          </a:p>
          <a:p>
            <a:pPr lvl="3" algn="l" rtl="0" fontAlgn="base">
              <a:buFont typeface="+mj-lt"/>
              <a:buAutoNum type="arabicPeriod"/>
            </a:pPr>
            <a:r>
              <a:rPr lang="en-US" sz="1800" b="0" i="0">
                <a:solidFill>
                  <a:srgbClr val="000000"/>
                </a:solidFill>
                <a:effectLst/>
                <a:latin typeface="Calibri" panose="020F0502020204030204" pitchFamily="34" charset="0"/>
              </a:rPr>
              <a:t>What additional strategies should the state consider? </a:t>
            </a:r>
          </a:p>
          <a:p>
            <a:pPr algn="l" rtl="0" fontAlgn="base">
              <a:buFont typeface="+mj-lt"/>
              <a:buAutoNum type="arabicPeriod" startAt="2"/>
            </a:pPr>
            <a:r>
              <a:rPr lang="en-US" sz="1800" b="0" i="0">
                <a:solidFill>
                  <a:srgbClr val="000000"/>
                </a:solidFill>
                <a:effectLst/>
                <a:latin typeface="Calibri" panose="020F0502020204030204" pitchFamily="34" charset="0"/>
              </a:rPr>
              <a:t>Volume 2: Hydrogen supply and demand </a:t>
            </a:r>
          </a:p>
          <a:p>
            <a:pPr lvl="1" algn="l" rtl="0" fontAlgn="base">
              <a:buFont typeface="+mj-lt"/>
              <a:buAutoNum type="arabicPeriod"/>
            </a:pPr>
            <a:r>
              <a:rPr lang="en-US" sz="1800" b="0" i="0">
                <a:solidFill>
                  <a:srgbClr val="000000"/>
                </a:solidFill>
                <a:effectLst/>
                <a:latin typeface="Calibri" panose="020F0502020204030204" pitchFamily="34" charset="0"/>
              </a:rPr>
              <a:t>Overview of modeling approach, supply and demand side findings </a:t>
            </a:r>
          </a:p>
          <a:p>
            <a:pPr lvl="1" algn="l" rtl="0" fontAlgn="base">
              <a:buFont typeface="+mj-lt"/>
              <a:buAutoNum type="arabicPeriod"/>
            </a:pPr>
            <a:r>
              <a:rPr lang="en-US" sz="1800" b="0" i="0">
                <a:solidFill>
                  <a:srgbClr val="000000"/>
                </a:solidFill>
                <a:effectLst/>
                <a:latin typeface="Calibri" panose="020F0502020204030204" pitchFamily="34" charset="0"/>
              </a:rPr>
              <a:t>Implications for grid connection timelines and policy goals </a:t>
            </a:r>
          </a:p>
          <a:p>
            <a:pPr algn="l" rtl="0" fontAlgn="base">
              <a:buFont typeface="+mj-lt"/>
              <a:buAutoNum type="arabicPeriod" startAt="3"/>
            </a:pPr>
            <a:r>
              <a:rPr lang="en-US" sz="1800" b="0" i="0">
                <a:solidFill>
                  <a:srgbClr val="000000"/>
                </a:solidFill>
                <a:effectLst/>
                <a:latin typeface="Calibri" panose="020F0502020204030204" pitchFamily="34" charset="0"/>
              </a:rPr>
              <a:t>Volume 3: Demand Forecast </a:t>
            </a:r>
          </a:p>
          <a:p>
            <a:pPr algn="l" rtl="0" fontAlgn="base">
              <a:buFont typeface="+mj-lt"/>
              <a:buAutoNum type="arabicPeriod" startAt="4"/>
            </a:pPr>
            <a:r>
              <a:rPr lang="en-US" sz="1800" b="0" i="0">
                <a:solidFill>
                  <a:srgbClr val="000000"/>
                </a:solidFill>
                <a:effectLst/>
                <a:latin typeface="Calibri" panose="020F0502020204030204" pitchFamily="34" charset="0"/>
              </a:rPr>
              <a:t>Appendixes to satisfy other statutory requirements </a:t>
            </a:r>
          </a:p>
          <a:p>
            <a:pPr lvl="1" algn="l" rtl="0" fontAlgn="base">
              <a:buFont typeface="+mj-lt"/>
              <a:buAutoNum type="arabicPeriod"/>
            </a:pPr>
            <a:r>
              <a:rPr lang="en-US" sz="1800" b="0" i="0">
                <a:solidFill>
                  <a:srgbClr val="000000"/>
                </a:solidFill>
                <a:effectLst/>
                <a:latin typeface="Calibri" panose="020F0502020204030204" pitchFamily="34" charset="0"/>
              </a:rPr>
              <a:t>Energy efficiency:  </a:t>
            </a:r>
          </a:p>
          <a:p>
            <a:pPr lvl="2" algn="l" rtl="0" fontAlgn="base">
              <a:buFont typeface="+mj-lt"/>
              <a:buAutoNum type="arabicPeriod"/>
            </a:pPr>
            <a:r>
              <a:rPr lang="en-US" sz="1800" b="0" i="0">
                <a:solidFill>
                  <a:srgbClr val="000000"/>
                </a:solidFill>
                <a:effectLst/>
                <a:latin typeface="Calibri" panose="020F0502020204030204" pitchFamily="34" charset="0"/>
              </a:rPr>
              <a:t>progress toward doubling EE in gas and electricity </a:t>
            </a:r>
          </a:p>
          <a:p>
            <a:pPr lvl="2" algn="l" rtl="0" fontAlgn="base">
              <a:buFont typeface="+mj-lt"/>
              <a:buAutoNum type="arabicPeriod"/>
            </a:pPr>
            <a:r>
              <a:rPr lang="en-US" sz="1800" b="0" i="0">
                <a:solidFill>
                  <a:srgbClr val="000000"/>
                </a:solidFill>
                <a:effectLst/>
                <a:latin typeface="Calibri" panose="020F0502020204030204" pitchFamily="34" charset="0"/>
              </a:rPr>
              <a:t>Inventory current and potential cost-effective opportunities in each utility’s service territory to improve efficiencies and to help utilities manage loads for natural gas and electricity use  </a:t>
            </a:r>
          </a:p>
          <a:p>
            <a:pPr lvl="2" algn="l" rtl="0" fontAlgn="base">
              <a:buFont typeface="+mj-lt"/>
              <a:buAutoNum type="arabicPeriod"/>
            </a:pPr>
            <a:r>
              <a:rPr lang="en-US" sz="1800" b="0" i="0">
                <a:solidFill>
                  <a:srgbClr val="000000"/>
                </a:solidFill>
                <a:effectLst/>
                <a:latin typeface="Calibri" panose="020F0502020204030204" pitchFamily="34" charset="0"/>
              </a:rPr>
              <a:t>Describe actions taken to advance flexible demand appliance standards  </a:t>
            </a:r>
          </a:p>
          <a:p>
            <a:pPr lvl="2" algn="l" rtl="0" fontAlgn="base">
              <a:buFont typeface="+mj-lt"/>
              <a:buAutoNum type="arabicPeriod"/>
            </a:pPr>
            <a:r>
              <a:rPr lang="en-US" sz="1800" b="0" i="0">
                <a:solidFill>
                  <a:srgbClr val="000000"/>
                </a:solidFill>
                <a:effectLst/>
                <a:latin typeface="Calibri" panose="020F0502020204030204" pitchFamily="34" charset="0"/>
              </a:rPr>
              <a:t>Describe actions to achieve energy savings in residential and non-res buildings  </a:t>
            </a:r>
          </a:p>
          <a:p>
            <a:pPr lvl="1" algn="l" rtl="0" fontAlgn="base">
              <a:buFont typeface="+mj-lt"/>
              <a:buAutoNum type="arabicPeriod"/>
            </a:pPr>
            <a:r>
              <a:rPr lang="en-US" sz="1800" b="0" i="0">
                <a:solidFill>
                  <a:srgbClr val="000000"/>
                </a:solidFill>
                <a:effectLst/>
                <a:latin typeface="Calibri" panose="020F0502020204030204" pitchFamily="34" charset="0"/>
              </a:rPr>
              <a:t>Analysis of CEC’s transportation program benefits </a:t>
            </a:r>
          </a:p>
          <a:p>
            <a:pPr lvl="1" algn="l" rtl="0" fontAlgn="base">
              <a:buFont typeface="+mj-lt"/>
              <a:buAutoNum type="arabicPeriod"/>
            </a:pPr>
            <a:r>
              <a:rPr lang="en-US" sz="1800" b="0" i="0">
                <a:solidFill>
                  <a:srgbClr val="000000"/>
                </a:solidFill>
                <a:effectLst/>
                <a:latin typeface="Calibri" panose="020F0502020204030204" pitchFamily="34" charset="0"/>
              </a:rPr>
              <a:t>Progress of POUs to meet reserve margin and peak demand reserves, and WECC reliability criteria (table format) </a:t>
            </a:r>
          </a:p>
          <a:p>
            <a:pPr lvl="1" algn="l" rtl="0" fontAlgn="base">
              <a:buFont typeface="+mj-lt"/>
              <a:buAutoNum type="arabicPeriod"/>
            </a:pPr>
            <a:r>
              <a:rPr lang="en-US" sz="1800" b="0" i="0">
                <a:solidFill>
                  <a:srgbClr val="000000"/>
                </a:solidFill>
                <a:effectLst/>
                <a:latin typeface="Calibri" panose="020F0502020204030204" pitchFamily="34" charset="0"/>
              </a:rPr>
              <a:t>Benefits of Natural Gas Act Update</a:t>
            </a:r>
          </a:p>
          <a:p>
            <a:pPr lvl="1" algn="l" rtl="0" fontAlgn="base">
              <a:buFont typeface="+mj-lt"/>
              <a:buNone/>
            </a:pPr>
            <a:endParaRPr lang="en-US" sz="1800" b="0" i="0">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16</a:t>
            </a:fld>
            <a:endParaRPr lang="en-US"/>
          </a:p>
        </p:txBody>
      </p:sp>
    </p:spTree>
    <p:extLst>
      <p:ext uri="{BB962C8B-B14F-4D97-AF65-F5344CB8AC3E}">
        <p14:creationId xmlns:p14="http://schemas.microsoft.com/office/powerpoint/2010/main" val="2112632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Thank you for having me speak with you today.  </a:t>
            </a:r>
          </a:p>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293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2</a:t>
            </a:fld>
            <a:endParaRPr lang="en-US"/>
          </a:p>
        </p:txBody>
      </p:sp>
    </p:spTree>
    <p:extLst>
      <p:ext uri="{BB962C8B-B14F-4D97-AF65-F5344CB8AC3E}">
        <p14:creationId xmlns:p14="http://schemas.microsoft.com/office/powerpoint/2010/main" val="315979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-Securing the necessary 2/3ds vote will require us to demonstrate the broad appeal of the CTP and the need for additional funding for ZEV infrastructure across each district in the state. </a:t>
            </a:r>
          </a:p>
          <a:p>
            <a:r>
              <a:rPr lang="en-US"/>
              <a:t>-Reauthorization of AB 118 could occur through the budget, policy bills (e.g., Gomez-Reyes AB 241 or Gonzalez SB 84), or through other legislation.  </a:t>
            </a:r>
            <a:endParaRPr lang="en-US">
              <a:cs typeface="Calibri"/>
            </a:endParaRPr>
          </a:p>
          <a:p>
            <a:r>
              <a:rPr lang="en-US">
                <a:cs typeface="Calibri"/>
              </a:rPr>
              <a:t>-educate legislators on CTP benefits: private investment dollar per grant dollar, pollution reduction, grid resilience, items from SB 1000 report relevant to ZEV customer experience/equity</a:t>
            </a:r>
          </a:p>
        </p:txBody>
      </p:sp>
      <p:sp>
        <p:nvSpPr>
          <p:cNvPr id="4" name="Slide Number Placeholder 3"/>
          <p:cNvSpPr>
            <a:spLocks noGrp="1"/>
          </p:cNvSpPr>
          <p:nvPr>
            <p:ph type="sldNum" sz="quarter" idx="5"/>
          </p:nvPr>
        </p:nvSpPr>
        <p:spPr/>
        <p:txBody>
          <a:bodyPr/>
          <a:lstStyle/>
          <a:p>
            <a:fld id="{9117B0B1-BEA2-8948-A557-11B4BDB90777}" type="slidenum">
              <a:rPr lang="en-US" smtClean="0"/>
              <a:t>3</a:t>
            </a:fld>
            <a:endParaRPr lang="en-US"/>
          </a:p>
        </p:txBody>
      </p:sp>
    </p:spTree>
    <p:extLst>
      <p:ext uri="{BB962C8B-B14F-4D97-AF65-F5344CB8AC3E}">
        <p14:creationId xmlns:p14="http://schemas.microsoft.com/office/powerpoint/2010/main" val="1715684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rapidly and effectively deploy grant funding to build out ZEV infrastructure, provide concrete benefits to communities (particularly low income, disadvantaged and tribal communities), capitalize on vehicle grid integration, and spur in-state ZEV manufacturing. We should continue to collaborate closely with our sister agencies and look for opportunities to celebrate program successes.</a:t>
            </a:r>
          </a:p>
        </p:txBody>
      </p:sp>
      <p:sp>
        <p:nvSpPr>
          <p:cNvPr id="4" name="Slide Number Placeholder 3"/>
          <p:cNvSpPr>
            <a:spLocks noGrp="1"/>
          </p:cNvSpPr>
          <p:nvPr>
            <p:ph type="sldNum" sz="quarter" idx="5"/>
          </p:nvPr>
        </p:nvSpPr>
        <p:spPr/>
        <p:txBody>
          <a:bodyPr/>
          <a:lstStyle/>
          <a:p>
            <a:fld id="{9117B0B1-BEA2-8948-A557-11B4BDB90777}" type="slidenum">
              <a:rPr lang="en-US" smtClean="0"/>
              <a:t>4</a:t>
            </a:fld>
            <a:endParaRPr lang="en-US"/>
          </a:p>
        </p:txBody>
      </p:sp>
    </p:spTree>
    <p:extLst>
      <p:ext uri="{BB962C8B-B14F-4D97-AF65-F5344CB8AC3E}">
        <p14:creationId xmlns:p14="http://schemas.microsoft.com/office/powerpoint/2010/main" val="291640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CEC staff tracks progress towards meeting the state’s 2025 goal</a:t>
            </a:r>
          </a:p>
          <a:p>
            <a:pPr marL="171450" indent="-171450">
              <a:buFont typeface="Arial,Sans-Serif"/>
              <a:buChar char="•"/>
            </a:pPr>
            <a:r>
              <a:rPr lang="en-US"/>
              <a:t>Nearly 88,000 existing Level 2 and DCFC in the state.</a:t>
            </a:r>
            <a:endParaRPr lang="en-US">
              <a:cs typeface="Calibri"/>
            </a:endParaRPr>
          </a:p>
          <a:p>
            <a:pPr marL="171450" indent="-171450">
              <a:buFont typeface="Arial,Sans-Serif"/>
              <a:buChar char="•"/>
            </a:pPr>
            <a:r>
              <a:rPr lang="en-US"/>
              <a:t>State has funding allocated to close 2025 gap.</a:t>
            </a:r>
            <a:endParaRPr lang="en-US">
              <a:cs typeface="Calibri"/>
            </a:endParaRPr>
          </a:p>
          <a:p>
            <a:pPr marL="171450" indent="-171450">
              <a:buFont typeface="Arial,Sans-Serif"/>
              <a:buChar char="•"/>
            </a:pPr>
            <a:r>
              <a:rPr lang="en-US"/>
              <a:t>Still have a nearly 905,000 gap towards meeting 2030 targets estimated by AB 2127.</a:t>
            </a:r>
            <a:endParaRPr lang="en-US">
              <a:cs typeface="Calibri"/>
            </a:endParaRPr>
          </a:p>
        </p:txBody>
      </p:sp>
      <p:sp>
        <p:nvSpPr>
          <p:cNvPr id="4" name="Slide Number Placeholder 3"/>
          <p:cNvSpPr>
            <a:spLocks noGrp="1"/>
          </p:cNvSpPr>
          <p:nvPr>
            <p:ph type="sldNum" sz="quarter" idx="5"/>
          </p:nvPr>
        </p:nvSpPr>
        <p:spPr/>
        <p:txBody>
          <a:bodyPr/>
          <a:lstStyle/>
          <a:p>
            <a:fld id="{9117B0B1-BEA2-8948-A557-11B4BDB90777}" type="slidenum">
              <a:rPr lang="en-US" smtClean="0"/>
              <a:t>5</a:t>
            </a:fld>
            <a:endParaRPr lang="en-US"/>
          </a:p>
        </p:txBody>
      </p:sp>
    </p:spTree>
    <p:extLst>
      <p:ext uri="{BB962C8B-B14F-4D97-AF65-F5344CB8AC3E}">
        <p14:creationId xmlns:p14="http://schemas.microsoft.com/office/powerpoint/2010/main" val="3186260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-As of April 2023, the 64 open-retail hydrogen refueling stations, funded by the Clean Transportation Program, the Volkswagen Mitigation Trust Fund, and the private sector have the capability to serve as many as 54,000 light-duty fuel cell electric vehicles (FCEVs), which exceeds the estimated on-road population of 11,897 FCEVs. California also has a hydrogen station goal of 200 stations funded by 2025 which would serve 290,000 FCEVs. </a:t>
            </a:r>
          </a:p>
          <a:p>
            <a:pPr>
              <a:defRPr/>
            </a:pPr>
            <a:r>
              <a:rPr lang="en-US"/>
              <a:t> </a:t>
            </a:r>
            <a:endParaRPr lang="en-US">
              <a:cs typeface="Calibri"/>
            </a:endParaRPr>
          </a:p>
          <a:p>
            <a:pPr>
              <a:defRPr/>
            </a:pPr>
            <a:r>
              <a:rPr lang="en-US"/>
              <a:t>-The Energy Commission has allocated about $176 million in funding to 181 stations in total thus far – 64 of those are completed and open to public today, the rest are either underdevelopment or under construction.  </a:t>
            </a:r>
            <a:endParaRPr lang="en-US">
              <a:cs typeface="Calibri"/>
            </a:endParaRPr>
          </a:p>
          <a:p>
            <a:pPr>
              <a:defRPr/>
            </a:pPr>
            <a:r>
              <a:rPr lang="en-US"/>
              <a:t> </a:t>
            </a:r>
            <a:endParaRPr lang="en-US">
              <a:cs typeface="Calibri"/>
            </a:endParaRPr>
          </a:p>
          <a:p>
            <a:pPr>
              <a:defRPr/>
            </a:pPr>
            <a:r>
              <a:rPr lang="en-US"/>
              <a:t>-State law requires the Energy Commission to allocate a portion of its Clean Transportation Program until there are at least 100 publicly available hydrogen stations in operation. CEC staff estimates the state will have more than 100 publicly available stations open retail in 2024, based on the station development schedules shared by station developers.</a:t>
            </a:r>
            <a:endParaRPr lang="en-US">
              <a:cs typeface="Calibri"/>
            </a:endParaRPr>
          </a:p>
          <a:p>
            <a:pPr>
              <a:defRPr/>
            </a:pPr>
            <a:br>
              <a:rPr lang="en-US"/>
            </a:br>
            <a:endParaRPr lang="en-US"/>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9117B0B1-BEA2-8948-A557-11B4BDB90777}" type="slidenum">
              <a:rPr lang="en-US" smtClean="0"/>
              <a:t>6</a:t>
            </a:fld>
            <a:endParaRPr lang="en-US"/>
          </a:p>
        </p:txBody>
      </p:sp>
    </p:spTree>
    <p:extLst>
      <p:ext uri="{BB962C8B-B14F-4D97-AF65-F5344CB8AC3E}">
        <p14:creationId xmlns:p14="http://schemas.microsoft.com/office/powerpoint/2010/main" val="249204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community benefits: </a:t>
            </a:r>
          </a:p>
          <a:p>
            <a:r>
              <a:rPr lang="en-US"/>
              <a:t>-Our grants should provide concrete benefits to Californians with specific metrics that we can track. </a:t>
            </a:r>
          </a:p>
          <a:p>
            <a:endParaRPr lang="en-US"/>
          </a:p>
          <a:p>
            <a:r>
              <a:rPr lang="en-US"/>
              <a:t>-Benefits could include expanded charging access for residents of multi-unit dwellings (MUDs), reducing diesel pollution in DACs and other priority populations, providing ZEV refueling access in rural communities, and providing jobs and job training for lower income residents. </a:t>
            </a:r>
          </a:p>
          <a:p>
            <a:endParaRPr lang="en-US"/>
          </a:p>
          <a:p>
            <a:r>
              <a:rPr lang="en-US"/>
              <a:t>-Our grant programs should use the findings of our reports — AB 2127 (charger needs analysis), SB 1000 (equity implications of current charger deployment), SB 643 (MD/HD hydrogen station needs analysis), and AB 8 (hydrogen infrastructure for fuel cell vehicles) — to tailor investments.</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9117B0B1-BEA2-8948-A557-11B4BDB90777}" type="slidenum">
              <a:rPr lang="en-US" smtClean="0"/>
              <a:t>7</a:t>
            </a:fld>
            <a:endParaRPr lang="en-US"/>
          </a:p>
        </p:txBody>
      </p:sp>
    </p:spTree>
    <p:extLst>
      <p:ext uri="{BB962C8B-B14F-4D97-AF65-F5344CB8AC3E}">
        <p14:creationId xmlns:p14="http://schemas.microsoft.com/office/powerpoint/2010/main" val="173299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 Cajon school district has largest V2G charging infrastructure in the country with 14 chargers</a:t>
            </a:r>
            <a:br>
              <a:rPr lang="en-US">
                <a:cs typeface="+mn-lt"/>
              </a:rPr>
            </a:br>
            <a:endParaRPr lang="en-US">
              <a:cs typeface="Calibri"/>
            </a:endParaRPr>
          </a:p>
          <a:p>
            <a:r>
              <a:rPr lang="en-US">
                <a:cs typeface="Calibri"/>
              </a:rPr>
              <a:t>-Responsive, Easy Charging Products w/ Dynamic Signals (REDWDS GFO-22-609)): funds development and deployment of products which help customers easily manage charging and respond to grid signals (such as rates and demand response).</a:t>
            </a:r>
          </a:p>
          <a:p>
            <a:r>
              <a:rPr lang="en-US">
                <a:cs typeface="Calibri"/>
              </a:rPr>
              <a:t>-Clean</a:t>
            </a:r>
            <a:r>
              <a:rPr lang="en-US"/>
              <a:t> Transportation Program announces the availability of up to $9 million in grant funds to accelerate the development and deployment of easy-to-use charging products which help customers manage electric vehicle (EV) charging and respond to dynamic grid signals. Up to $300 million in additional grant funds may be available in the future to complete a second phase of work for agreements initially awarded funding under this solicitation. This solicitation builds upon the Open Charge Point Protocol (OCPP) and International Standard for Organization (ISO) 15118 technical requirements included in CEC’s block grant projects, as well as recent revisions to the Load Management Standards.</a:t>
            </a:r>
            <a:endParaRPr lang="en-US">
              <a:cs typeface="Calibri"/>
            </a:endParaRPr>
          </a:p>
          <a:p>
            <a:endParaRPr lang="en-US">
              <a:cs typeface="+mn-lt"/>
            </a:endParaRPr>
          </a:p>
          <a:p>
            <a:r>
              <a:rPr lang="en-US">
                <a:cs typeface="+mn-lt"/>
              </a:rPr>
              <a:t>-Electric School Bus Bi-Directional Infrastructure (GFO-22-612) funds bidirectional chargers for existing electric school bus fleets</a:t>
            </a:r>
          </a:p>
          <a:p>
            <a:endParaRPr lang="en-US">
              <a:cs typeface="+mn-lt"/>
            </a:endParaRPr>
          </a:p>
        </p:txBody>
      </p:sp>
      <p:sp>
        <p:nvSpPr>
          <p:cNvPr id="4" name="Slide Number Placeholder 3"/>
          <p:cNvSpPr>
            <a:spLocks noGrp="1"/>
          </p:cNvSpPr>
          <p:nvPr>
            <p:ph type="sldNum" sz="quarter" idx="5"/>
          </p:nvPr>
        </p:nvSpPr>
        <p:spPr/>
        <p:txBody>
          <a:bodyPr/>
          <a:lstStyle/>
          <a:p>
            <a:fld id="{9117B0B1-BEA2-8948-A557-11B4BDB90777}" type="slidenum">
              <a:rPr lang="en-US" smtClean="0"/>
              <a:t>8</a:t>
            </a:fld>
            <a:endParaRPr lang="en-US"/>
          </a:p>
        </p:txBody>
      </p:sp>
    </p:spTree>
    <p:extLst>
      <p:ext uri="{BB962C8B-B14F-4D97-AF65-F5344CB8AC3E}">
        <p14:creationId xmlns:p14="http://schemas.microsoft.com/office/powerpoint/2010/main" val="174367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the lead for ZEV infrastructure in the state, the CEC should oversee the buildout through robust analysis, data collection/sharing, and reliability standards and monitoring. </a:t>
            </a:r>
          </a:p>
          <a:p>
            <a:endParaRPr lang="en-US">
              <a:cs typeface="Calibri"/>
            </a:endParaRPr>
          </a:p>
          <a:p>
            <a:pPr marL="228600" indent="-228600">
              <a:buAutoNum type="arabicPeriod"/>
            </a:pPr>
            <a:r>
              <a:rPr lang="en-US"/>
              <a:t>The first strategic priority under this objective is to conduct strong analyses on ZEV infrastructure needs and impacts. The updated AB 2127 report is the most important research product FTD will roll out this year. The infrastructure needs identified in the report will become the talking points we use for the next two years on charging infrastructure. Other legislatively required reports for this year include AB 8 (public hydrogen infrastructure assessment); SB 643 (hydrogen infrastructure needs for medium- and heavy-duty FCEVs); and SB 1000 (equity impacts of chargers. Note that 2023 will focus on data collection and analysis with report issued in 2024).</a:t>
            </a:r>
          </a:p>
          <a:p>
            <a:pPr marL="228600" indent="-228600">
              <a:buAutoNum type="arabicPeriod"/>
            </a:pPr>
            <a:endParaRPr lang="en-US">
              <a:cs typeface="Calibri"/>
            </a:endParaRPr>
          </a:p>
          <a:p>
            <a:pPr marL="228600" indent="-228600">
              <a:buAutoNum type="arabicPeriod"/>
            </a:pPr>
            <a:r>
              <a:rPr lang="en-US">
                <a:cs typeface="Calibri"/>
              </a:rPr>
              <a:t>Tracking CEC funded chargers and broader public &amp; shared private charging network</a:t>
            </a:r>
          </a:p>
          <a:p>
            <a:pPr marL="228600" indent="-228600">
              <a:buAutoNum type="arabicPeriod"/>
            </a:pPr>
            <a:endParaRPr lang="en-US">
              <a:cs typeface="Calibri"/>
            </a:endParaRPr>
          </a:p>
          <a:p>
            <a:pPr marL="228600" indent="-228600">
              <a:buAutoNum type="arabicPeriod"/>
            </a:pPr>
            <a:r>
              <a:rPr lang="en-US"/>
              <a:t>All CEC funding for EVSE should include uptime requirements in parallel with FTD moving forward with a process to formally adopt reliability standards for all chargers funded by CEC, California public agencies, and by ratepayers. FTD should also collect data on the broader reliability of chargers through field testing and explore additional strategies to monitor the reliability of the broader network. </a:t>
            </a:r>
            <a:endParaRPr lang="en-US">
              <a:cs typeface="Calibri"/>
            </a:endParaRPr>
          </a:p>
        </p:txBody>
      </p:sp>
      <p:sp>
        <p:nvSpPr>
          <p:cNvPr id="4" name="Slide Number Placeholder 3"/>
          <p:cNvSpPr>
            <a:spLocks noGrp="1"/>
          </p:cNvSpPr>
          <p:nvPr>
            <p:ph type="sldNum" sz="quarter" idx="5"/>
          </p:nvPr>
        </p:nvSpPr>
        <p:spPr/>
        <p:txBody>
          <a:bodyPr/>
          <a:lstStyle/>
          <a:p>
            <a:fld id="{9117B0B1-BEA2-8948-A557-11B4BDB90777}" type="slidenum">
              <a:rPr lang="en-US" smtClean="0"/>
              <a:t>9</a:t>
            </a:fld>
            <a:endParaRPr lang="en-US"/>
          </a:p>
        </p:txBody>
      </p:sp>
    </p:spTree>
    <p:extLst>
      <p:ext uri="{BB962C8B-B14F-4D97-AF65-F5344CB8AC3E}">
        <p14:creationId xmlns:p14="http://schemas.microsoft.com/office/powerpoint/2010/main" val="2605521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97E1C1-8174-5E4E-AFC7-A6348703AEA1}" type="datetimeFigureOut">
              <a:rPr lang="en-US" smtClean="0"/>
              <a:t>5/5/2023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t>Presenter(s): </a:t>
            </a:r>
          </a:p>
        </p:txBody>
      </p:sp>
      <p:sp>
        <p:nvSpPr>
          <p:cNvPr id="7" name="Enter Title Here"/>
          <p:cNvSpPr>
            <a:spLocks noGrp="1"/>
          </p:cNvSpPr>
          <p:nvPr>
            <p:ph type="title"/>
          </p:nvPr>
        </p:nvSpPr>
        <p:spPr>
          <a:xfrm>
            <a:off x="831850" y="4289258"/>
            <a:ext cx="10515600" cy="1356059"/>
          </a:xfrm>
          <a:prstGeom prst="rect">
            <a:avLst/>
          </a:prstGeom>
        </p:spPr>
        <p:txBody>
          <a:bodyPr anchor="b"/>
          <a:lstStyle>
            <a:lvl1pPr>
              <a:defRPr sz="4800">
                <a:solidFill>
                  <a:schemeClr val="tx2">
                    <a:lumMod val="75000"/>
                  </a:schemeClr>
                </a:solidFill>
              </a:defRPr>
            </a:lvl1pPr>
          </a:lstStyle>
          <a:p>
            <a:r>
              <a:rPr lang="en-US"/>
              <a:t>Click to edit Master title style</a:t>
            </a:r>
          </a:p>
        </p:txBody>
      </p:sp>
      <p:sp>
        <p:nvSpPr>
          <p:cNvPr id="8" name="Text Placeholder 2"/>
          <p:cNvSpPr>
            <a:spLocks noGrp="1"/>
          </p:cNvSpPr>
          <p:nvPr>
            <p:ph type="body" idx="1"/>
          </p:nvPr>
        </p:nvSpPr>
        <p:spPr>
          <a:xfrm>
            <a:off x="831850" y="5672305"/>
            <a:ext cx="10515600" cy="684045"/>
          </a:xfrm>
          <a:prstGeom prst="rect">
            <a:avLst/>
          </a:prstGeo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California Energy Commission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815165"/>
            <a:ext cx="1287483" cy="1131555"/>
          </a:xfrm>
          <a:prstGeom prst="rect">
            <a:avLst/>
          </a:prstGeom>
        </p:spPr>
      </p:pic>
    </p:spTree>
    <p:extLst>
      <p:ext uri="{BB962C8B-B14F-4D97-AF65-F5344CB8AC3E}">
        <p14:creationId xmlns:p14="http://schemas.microsoft.com/office/powerpoint/2010/main" val="19022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2847FD1-0105-4C98-8FCF-65D8989F7C65}" type="datetime1">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0EBB6-C900-684B-B96E-D78E525ADD2C}" type="slidenum">
              <a:rPr lang="en-US" smtClean="0"/>
              <a:t>‹#›</a:t>
            </a:fld>
            <a:endParaRPr lang="en-US"/>
          </a:p>
        </p:txBody>
      </p:sp>
    </p:spTree>
    <p:extLst>
      <p:ext uri="{BB962C8B-B14F-4D97-AF65-F5344CB8AC3E}">
        <p14:creationId xmlns:p14="http://schemas.microsoft.com/office/powerpoint/2010/main" val="481073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26EE572-1E0E-504B-90B2-3958AF43ABD8}"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p:spPr>
        <p:txBody>
          <a:bodyPr/>
          <a:lstStyle/>
          <a:p>
            <a:r>
              <a:rPr lang="en-US"/>
              <a:t>Click to edit Master title style</a:t>
            </a:r>
          </a:p>
        </p:txBody>
      </p:sp>
      <p:sp>
        <p:nvSpPr>
          <p:cNvPr id="8" name="Content Placeholder 2"/>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816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6EE572-1E0E-504B-90B2-3958AF43ABD8}"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9A1A5-4186-AE45-B489-8F93D826EB49}" type="slidenum">
              <a:rPr lang="en-US" smtClean="0"/>
              <a:t>‹#›</a:t>
            </a:fld>
            <a:endParaRPr lang="en-US"/>
          </a:p>
        </p:txBody>
      </p:sp>
      <p:sp>
        <p:nvSpPr>
          <p:cNvPr id="8"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02073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6EE572-1E0E-504B-90B2-3958AF43ABD8}" type="datetimeFigureOut">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9A1A5-4186-AE45-B489-8F93D826EB49}" type="slidenum">
              <a:rPr lang="en-US" smtClean="0"/>
              <a:t>‹#›</a:t>
            </a:fld>
            <a:endParaRPr lang="en-US"/>
          </a:p>
        </p:txBody>
      </p:sp>
      <p:sp>
        <p:nvSpPr>
          <p:cNvPr id="10"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64450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D738077-3EE4-1448-9261-48B6643498B6}" type="datetimeFigureOut">
              <a:rPr lang="en-US" smtClean="0"/>
              <a:pPr/>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DCD1BE-76F0-964D-BEB4-4B9A284D890B}" type="slidenum">
              <a:rPr lang="en-US" smtClean="0"/>
              <a:pPr/>
              <a:t>‹#›</a:t>
            </a:fld>
            <a:endParaRPr lang="en-US"/>
          </a:p>
        </p:txBody>
      </p:sp>
    </p:spTree>
    <p:extLst>
      <p:ext uri="{BB962C8B-B14F-4D97-AF65-F5344CB8AC3E}">
        <p14:creationId xmlns:p14="http://schemas.microsoft.com/office/powerpoint/2010/main" val="339452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314FAD-7F5D-9E42-AC34-0D8D60045FEC}"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0EBB6-C900-684B-B96E-D78E525ADD2C}" type="slidenum">
              <a:rPr lang="en-US" smtClean="0"/>
              <a:t>‹#›</a:t>
            </a:fld>
            <a:endParaRPr lang="en-US"/>
          </a:p>
        </p:txBody>
      </p:sp>
    </p:spTree>
    <p:extLst>
      <p:ext uri="{BB962C8B-B14F-4D97-AF65-F5344CB8AC3E}">
        <p14:creationId xmlns:p14="http://schemas.microsoft.com/office/powerpoint/2010/main" val="123686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Content: 1 fra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3AAAF-5998-8E4C-9832-0988D2F0D4E0}"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69750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314FAD-7F5D-9E42-AC34-0D8D60045FEC}"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0EBB6-C900-684B-B96E-D78E525ADD2C}" type="slidenum">
              <a:rPr lang="en-US" smtClean="0"/>
              <a:t>‹#›</a:t>
            </a:fld>
            <a:endParaRPr lang="en-US"/>
          </a:p>
        </p:txBody>
      </p:sp>
    </p:spTree>
    <p:extLst>
      <p:ext uri="{BB962C8B-B14F-4D97-AF65-F5344CB8AC3E}">
        <p14:creationId xmlns:p14="http://schemas.microsoft.com/office/powerpoint/2010/main" val="2904926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356507B-4CCB-9B49-A0AD-E20110655715}" type="datetime1">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0EBB6-C900-684B-B96E-D78E525ADD2C}" type="slidenum">
              <a:rPr lang="en-US" smtClean="0"/>
              <a:t>‹#›</a:t>
            </a:fld>
            <a:endParaRPr lang="en-US"/>
          </a:p>
        </p:txBody>
      </p:sp>
    </p:spTree>
    <p:extLst>
      <p:ext uri="{BB962C8B-B14F-4D97-AF65-F5344CB8AC3E}">
        <p14:creationId xmlns:p14="http://schemas.microsoft.com/office/powerpoint/2010/main" val="3530241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9B8225-5C2F-4FF4-A977-263127F85DB6}" type="datetime1">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734568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52CE8-B138-4C97-A400-8C7203BCDAF3}" type="datetime1">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lvl1pPr>
              <a:defRPr>
                <a:solidFill>
                  <a:schemeClr val="accent1">
                    <a:lumMod val="50000"/>
                  </a:schemeClr>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3610564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D5B2C5-2ACD-4418-BD42-7BEEF5420972}" type="datetime1">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603225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6F6BE8-471A-4A48-AF63-CD8F1F4522FB}" type="datetime1">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1877494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065387-8475-43B8-8629-7E9ACDB5E0EC}" type="datetime1">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4062788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2847FD1-0105-4C98-8FCF-65D8989F7C65}" type="datetime1">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0EBB6-C900-684B-B96E-D78E525ADD2C}" type="slidenum">
              <a:rPr lang="en-US" smtClean="0"/>
              <a:t>‹#›</a:t>
            </a:fld>
            <a:endParaRPr lang="en-US"/>
          </a:p>
        </p:txBody>
      </p:sp>
    </p:spTree>
    <p:extLst>
      <p:ext uri="{BB962C8B-B14F-4D97-AF65-F5344CB8AC3E}">
        <p14:creationId xmlns:p14="http://schemas.microsoft.com/office/powerpoint/2010/main" val="3718869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F3E57-BEE3-B147-A456-6A265E26F3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EED984-BEE2-074A-93A9-BDB79F8BF0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F461AA-A16D-5545-AC88-F9AB358E05B0}"/>
              </a:ext>
            </a:extLst>
          </p:cNvPr>
          <p:cNvSpPr>
            <a:spLocks noGrp="1"/>
          </p:cNvSpPr>
          <p:nvPr>
            <p:ph type="dt" sz="half" idx="10"/>
          </p:nvPr>
        </p:nvSpPr>
        <p:spPr/>
        <p:txBody>
          <a:bodyPr/>
          <a:lstStyle/>
          <a:p>
            <a:fld id="{A8FE0B8B-47BC-F845-8D2A-E8645B3B7163}" type="datetimeFigureOut">
              <a:rPr lang="en-US" smtClean="0"/>
              <a:t>5/5/2023</a:t>
            </a:fld>
            <a:endParaRPr lang="en-US"/>
          </a:p>
        </p:txBody>
      </p:sp>
      <p:sp>
        <p:nvSpPr>
          <p:cNvPr id="5" name="Footer Placeholder 4">
            <a:extLst>
              <a:ext uri="{FF2B5EF4-FFF2-40B4-BE49-F238E27FC236}">
                <a16:creationId xmlns:a16="http://schemas.microsoft.com/office/drawing/2014/main" id="{59F4D1B3-FD90-7B41-A4EA-4B6F0D2DA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3359A-3A60-F54A-9E82-DAEC7B465A84}"/>
              </a:ext>
            </a:extLst>
          </p:cNvPr>
          <p:cNvSpPr>
            <a:spLocks noGrp="1"/>
          </p:cNvSpPr>
          <p:nvPr>
            <p:ph type="sldNum" sz="quarter" idx="12"/>
          </p:nvPr>
        </p:nvSpPr>
        <p:spPr/>
        <p:txBody>
          <a:bodyPr/>
          <a:lstStyle/>
          <a:p>
            <a:fld id="{82338130-2086-6C4A-A226-617047B928A3}" type="slidenum">
              <a:rPr lang="en-US" smtClean="0"/>
              <a:t>‹#›</a:t>
            </a:fld>
            <a:endParaRPr lang="en-US"/>
          </a:p>
        </p:txBody>
      </p:sp>
    </p:spTree>
    <p:extLst>
      <p:ext uri="{BB962C8B-B14F-4D97-AF65-F5344CB8AC3E}">
        <p14:creationId xmlns:p14="http://schemas.microsoft.com/office/powerpoint/2010/main" val="1659153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extLst>
              <a:ext uri="{BEBA8EAE-BF5A-486C-A8C5-ECC9F3942E4B}">
                <a14:imgProps xmlns:a14="http://schemas.microsoft.com/office/drawing/2010/main">
                  <a14:imgLayer r:embed="rId3">
                    <a14:imgEffect>
                      <a14:sharpenSoften amoun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6C4852-C69A-3C46-A74D-F2D8C6D17F46}" type="datetime1">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249053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C91894-EB80-6048-AAFF-32CE04FEA1F0}" type="datetime1">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463101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ACA14F-C253-2C4B-BB94-A112B33202D4}" type="datetime1">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123599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A639FC-0D0B-254C-A488-84C1053DC81E}" type="datetime1">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4084523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356507B-4CCB-9B49-A0AD-E20110655715}" type="datetime1">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0EBB6-C900-684B-B96E-D78E525ADD2C}" type="slidenum">
              <a:rPr lang="en-US" smtClean="0"/>
              <a:t>‹#›</a:t>
            </a:fld>
            <a:endParaRPr lang="en-US"/>
          </a:p>
        </p:txBody>
      </p:sp>
    </p:spTree>
    <p:extLst>
      <p:ext uri="{BB962C8B-B14F-4D97-AF65-F5344CB8AC3E}">
        <p14:creationId xmlns:p14="http://schemas.microsoft.com/office/powerpoint/2010/main" val="1379579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77E1BDB5-A84B-414F-9B9E-031BF011572C}" type="datetimeFigureOut">
              <a:rPr lang="en-US" smtClean="0"/>
              <a:pPr/>
              <a:t>5/5/2023</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r>
              <a:rPr lang="en-US"/>
              <a:t>Presenter(s):</a:t>
            </a:r>
          </a:p>
        </p:txBody>
      </p:sp>
      <p:pic>
        <p:nvPicPr>
          <p:cNvPr id="7" name="Picture 6" descr="California Energy Commission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11444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3AAAF-5998-8E4C-9832-0988D2F0D4E0}"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2833675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F3AAAF-5998-8E4C-9832-0988D2F0D4E0}"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946281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F3AAAF-5998-8E4C-9832-0988D2F0D4E0}" type="datetimeFigureOut">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3973025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3AAAF-5998-8E4C-9832-0988D2F0D4E0}"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9634049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3314FAD-7F5D-9E42-AC34-0D8D60045FEC}"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0EBB6-C900-684B-B96E-D78E525ADD2C}" type="slidenum">
              <a:rPr lang="en-US" smtClean="0"/>
              <a:t>‹#›</a:t>
            </a:fld>
            <a:endParaRPr lang="en-US"/>
          </a:p>
        </p:txBody>
      </p:sp>
    </p:spTree>
    <p:extLst>
      <p:ext uri="{BB962C8B-B14F-4D97-AF65-F5344CB8AC3E}">
        <p14:creationId xmlns:p14="http://schemas.microsoft.com/office/powerpoint/2010/main" val="322602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80AA84-D156-467C-9A92-4E190CF32F85}"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8AC15-E61A-408A-B323-BFB22C0A43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382553"/>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F1A48-1E70-4517-A8CF-00CC801611EA}"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8AC15-E61A-408A-B323-BFB22C0A43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9368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A3A04A-7B5C-44BC-9529-EC7124AEE3D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8AC15-E61A-408A-B323-BFB22C0A43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70421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C1BEF6-4ED0-4AFD-940B-32A21615E59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8AC15-E61A-408A-B323-BFB22C0A43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357886"/>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88ACC8-1189-410B-BA4B-6C3063C690EE}"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8AC15-E61A-408A-B323-BFB22C0A43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95287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1BDB5-A84B-414F-9B9E-031BF011572C}" type="datetimeFigureOut">
              <a:rPr lang="en-US" smtClean="0"/>
              <a:t>5/5/2023</a:t>
            </a:fld>
            <a:endParaRPr lang="en-US"/>
          </a:p>
        </p:txBody>
      </p:sp>
      <p:pic>
        <p:nvPicPr>
          <p:cNvPr id="8" name="Picture 7" descr="California Energy Commission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583760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0E829D-EB7D-4B60-AF45-5F137078838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8AC15-E61A-408A-B323-BFB22C0A43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675753"/>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B068F1-C3AA-4630-99C3-EF7F5839082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8AC15-E61A-408A-B323-BFB22C0A43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2476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3AB5AA-A52A-4B6A-8504-26AFBF9880D8}"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8AC15-E61A-408A-B323-BFB22C0A43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67689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1837D-15CB-472E-A7F9-C15EF3939386}"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8AC15-E61A-408A-B323-BFB22C0A43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39290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E1D015-E07C-4015-9139-54112F22896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8AC15-E61A-408A-B323-BFB22C0A43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20727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F432E0-510D-4DE5-98D0-8435F624ADD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8AC15-E61A-408A-B323-BFB22C0A43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813145"/>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77E1BDB5-A84B-414F-9B9E-031BF011572C}" type="datetimeFigureOut">
              <a:rPr lang="en-US" smtClean="0"/>
              <a:pPr/>
              <a:t>5/5/2023</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r>
              <a:rPr lang="en-US"/>
              <a:t>Presenter(s):</a:t>
            </a:r>
          </a:p>
        </p:txBody>
      </p:sp>
      <p:pic>
        <p:nvPicPr>
          <p:cNvPr id="7" name="Picture 6"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3524288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1BDB5-A84B-414F-9B9E-031BF011572C}" type="datetimeFigureOut">
              <a:rPr lang="en-US" smtClean="0"/>
              <a:t>5/5/2023</a:t>
            </a:fld>
            <a:endParaRPr lang="en-US"/>
          </a:p>
        </p:txBody>
      </p:sp>
      <p:pic>
        <p:nvPicPr>
          <p:cNvPr id="8" name="Picture 7"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3783696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3012554"/>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7E1BDB5-A84B-414F-9B9E-031BF011572C}" type="datetimeFigureOut">
              <a:rPr lang="en-US" smtClean="0"/>
              <a:t>5/5/2023</a:t>
            </a:fld>
            <a:endParaRPr lang="en-US"/>
          </a:p>
        </p:txBody>
      </p:sp>
    </p:spTree>
    <p:extLst>
      <p:ext uri="{BB962C8B-B14F-4D97-AF65-F5344CB8AC3E}">
        <p14:creationId xmlns:p14="http://schemas.microsoft.com/office/powerpoint/2010/main" val="785000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3AAAF-5998-8E4C-9832-0988D2F0D4E0}"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22822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3012554"/>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77E1BDB5-A84B-414F-9B9E-031BF011572C}" type="datetimeFigureOut">
              <a:rPr lang="en-US" smtClean="0"/>
              <a:t>5/5/2023</a:t>
            </a:fld>
            <a:endParaRPr lang="en-US"/>
          </a:p>
        </p:txBody>
      </p:sp>
    </p:spTree>
    <p:extLst>
      <p:ext uri="{BB962C8B-B14F-4D97-AF65-F5344CB8AC3E}">
        <p14:creationId xmlns:p14="http://schemas.microsoft.com/office/powerpoint/2010/main" val="902783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F3AAAF-5998-8E4C-9832-0988D2F0D4E0}"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978806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F3AAAF-5998-8E4C-9832-0988D2F0D4E0}" type="datetimeFigureOut">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4128157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3AAAF-5998-8E4C-9832-0988D2F0D4E0}"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3859480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1 fra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F3AAAF-5998-8E4C-9832-0988D2F0D4E0}" type="datetimeFigureOut">
              <a:rPr lang="en-US" smtClean="0"/>
              <a:t>5/5/2023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79364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F3AAAF-5998-8E4C-9832-0988D2F0D4E0}" type="datetimeFigureOut">
              <a:rPr lang="en-US" smtClean="0"/>
              <a:t>5/5/2023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1510480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F3AAAF-5998-8E4C-9832-0988D2F0D4E0}" type="datetimeFigureOut">
              <a:rPr lang="en-US" smtClean="0"/>
              <a:t>5/5/2023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C4985-ACD0-2B4C-8981-36243250F268}" type="slidenum">
              <a:rPr lang="en-US" smtClean="0"/>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1238933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F3AAAF-5998-8E4C-9832-0988D2F0D4E0}" type="datetimeFigureOut">
              <a:rPr lang="en-US" smtClean="0"/>
              <a:t>5/5/2023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C4985-ACD0-2B4C-8981-36243250F268}" type="slidenum">
              <a:rPr lang="en-US" smtClean="0"/>
              <a:t>‹#›</a:t>
            </a:fld>
            <a:endParaRPr lang="en-US"/>
          </a:p>
        </p:txBody>
      </p:sp>
    </p:spTree>
    <p:extLst>
      <p:ext uri="{BB962C8B-B14F-4D97-AF65-F5344CB8AC3E}">
        <p14:creationId xmlns:p14="http://schemas.microsoft.com/office/powerpoint/2010/main" val="7558091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7.xml"/><Relationship Id="rId7" Type="http://schemas.microsoft.com/office/2007/relationships/hdphoto" Target="../media/hdphoto1.wdp"/><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theme" Target="../theme/theme10.xml"/><Relationship Id="rId4" Type="http://schemas.openxmlformats.org/officeDocument/2006/relationships/slideLayout" Target="../slideLayouts/slideLayout2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3.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12.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1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4.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8.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image" Target="../media/image3.png"/><Relationship Id="rId5" Type="http://schemas.openxmlformats.org/officeDocument/2006/relationships/theme" Target="../theme/theme15.xml"/><Relationship Id="rId4"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1.xml"/><Relationship Id="rId7" Type="http://schemas.openxmlformats.org/officeDocument/2006/relationships/theme" Target="../theme/theme9.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7E1C1-8174-5E4E-AFC7-A6348703AEA1}" type="datetimeFigureOut">
              <a:rPr lang="en-US" smtClean="0"/>
              <a:t>5/5/2023</a:t>
            </a:fld>
            <a:endParaRPr lang="en-US"/>
          </a:p>
        </p:txBody>
      </p:sp>
    </p:spTree>
    <p:extLst>
      <p:ext uri="{BB962C8B-B14F-4D97-AF65-F5344CB8AC3E}">
        <p14:creationId xmlns:p14="http://schemas.microsoft.com/office/powerpoint/2010/main" val="1296627523"/>
      </p:ext>
    </p:extLst>
  </p:cSld>
  <p:clrMap bg1="lt1" tx1="dk1" bg2="lt2" tx2="dk2" accent1="accent1" accent2="accent2" accent3="accent3" accent4="accent4" accent5="accent5" accent6="accent6" hlink="hlink" folHlink="folHlink"/>
  <p:sldLayoutIdLst>
    <p:sldLayoutId id="2147483649" r:id="rId1"/>
    <p:sldLayoutId id="214748373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extLst>
              <a:ext uri="{BEBA8EAE-BF5A-486C-A8C5-ECC9F3942E4B}">
                <a14:imgProps xmlns:a14="http://schemas.microsoft.com/office/drawing/2010/main">
                  <a14:imgLayer r:embed="rId7">
                    <a14:imgEffect>
                      <a14:sharpenSoften amoun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2">
                    <a:lumMod val="10000"/>
                  </a:schemeClr>
                </a:solidFill>
              </a:defRPr>
            </a:lvl1pPr>
          </a:lstStyle>
          <a:p>
            <a:fld id="{10562992-772B-3C4E-9810-F8ADBF4F57E7}" type="datetime1">
              <a:rPr lang="en-US" smtClean="0"/>
              <a:pPr/>
              <a:t>5/5/2023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2">
                    <a:lumMod val="10000"/>
                  </a:schemeClr>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2">
                    <a:lumMod val="10000"/>
                  </a:schemeClr>
                </a:solidFill>
              </a:defRPr>
            </a:lvl1pPr>
          </a:lstStyle>
          <a:p>
            <a:fld id="{005C4985-ACD0-2B4C-8981-36243250F268}" type="slidenum">
              <a:rPr lang="en-US" smtClean="0"/>
              <a:pPr/>
              <a:t>‹#›</a:t>
            </a:fld>
            <a:endParaRPr lang="en-US"/>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49221463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C9D11-B800-8947-A108-C2AFD56D7B11}" type="datetime1">
              <a:rPr lang="en-US" smtClean="0"/>
              <a:t>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0EBB6-C900-684B-B96E-D78E525ADD2C}" type="slidenum">
              <a:rPr lang="en-US" smtClean="0"/>
              <a:t>‹#›</a:t>
            </a:fld>
            <a:endParaRPr lang="en-US"/>
          </a:p>
        </p:txBody>
      </p:sp>
    </p:spTree>
    <p:extLst>
      <p:ext uri="{BB962C8B-B14F-4D97-AF65-F5344CB8AC3E}">
        <p14:creationId xmlns:p14="http://schemas.microsoft.com/office/powerpoint/2010/main" val="1533227861"/>
      </p:ext>
    </p:extLst>
  </p:cSld>
  <p:clrMap bg1="lt1" tx1="dk1" bg2="lt2" tx2="dk2" accent1="accent1" accent2="accent2" accent3="accent3" accent4="accent4" accent5="accent5" accent6="accent6" hlink="hlink" folHlink="folHlink"/>
  <p:sldLayoutIdLst>
    <p:sldLayoutId id="214748370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56F3AAAF-5998-8E4C-9832-0988D2F0D4E0}" type="datetimeFigureOut">
              <a:rPr lang="en-US" smtClean="0"/>
              <a:pPr/>
              <a:t>5/5/2023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6323144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659AB37-9EF6-4BF4-9AA1-9A6578C4B54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5/5/2023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BC924B7-EDFF-824B-BCE9-3FAD438598D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12444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1BDB5-A84B-414F-9B9E-031BF011572C}" type="datetimeFigureOut">
              <a:rPr lang="en-US" smtClean="0"/>
              <a:t>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2032-C4BC-1846-BCAE-83F2C463453C}" type="slidenum">
              <a:rPr lang="en-US" smtClean="0"/>
              <a:t>‹#›</a:t>
            </a:fld>
            <a:endParaRPr lang="en-US"/>
          </a:p>
        </p:txBody>
      </p:sp>
    </p:spTree>
    <p:extLst>
      <p:ext uri="{BB962C8B-B14F-4D97-AF65-F5344CB8AC3E}">
        <p14:creationId xmlns:p14="http://schemas.microsoft.com/office/powerpoint/2010/main" val="5357943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56F3AAAF-5998-8E4C-9832-0988D2F0D4E0}" type="datetimeFigureOut">
              <a:rPr lang="en-US" smtClean="0"/>
              <a:pPr/>
              <a:t>5/5/2023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a:extLst>
              <a:ext uri="{FF2B5EF4-FFF2-40B4-BE49-F238E27FC236}">
                <a16:creationId xmlns:a16="http://schemas.microsoft.com/office/drawing/2014/main" id="{81AC474B-87CB-1A42-95C1-77BCB8D8B49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35031" y="237067"/>
            <a:ext cx="950492" cy="835377"/>
          </a:xfrm>
          <a:prstGeom prst="rect">
            <a:avLst/>
          </a:prstGeom>
        </p:spPr>
      </p:pic>
    </p:spTree>
    <p:extLst>
      <p:ext uri="{BB962C8B-B14F-4D97-AF65-F5344CB8AC3E}">
        <p14:creationId xmlns:p14="http://schemas.microsoft.com/office/powerpoint/2010/main" val="282042821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1BDB5-A84B-414F-9B9E-031BF011572C}" type="datetimeFigureOut">
              <a:rPr lang="en-US" smtClean="0"/>
              <a:t>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2032-C4BC-1846-BCAE-83F2C463453C}" type="slidenum">
              <a:rPr lang="en-US" smtClean="0"/>
              <a:t>‹#›</a:t>
            </a:fld>
            <a:endParaRPr lang="en-US"/>
          </a:p>
        </p:txBody>
      </p:sp>
    </p:spTree>
    <p:extLst>
      <p:ext uri="{BB962C8B-B14F-4D97-AF65-F5344CB8AC3E}">
        <p14:creationId xmlns:p14="http://schemas.microsoft.com/office/powerpoint/2010/main" val="144271938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6" r:id="rId3"/>
  </p:sldLayoutIdLst>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56F3AAAF-5998-8E4C-9832-0988D2F0D4E0}" type="datetimeFigureOut">
              <a:rPr lang="en-US" smtClean="0"/>
              <a:pPr/>
              <a:t>5/5/2023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1749497046"/>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91" r:id="rId5"/>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EE572-1E0E-504B-90B2-3958AF43ABD8}" type="datetimeFigureOut">
              <a:rPr lang="en-US" smtClean="0"/>
              <a:t>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67250"/>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7" r:id="rId3"/>
  </p:sldLayoutIdLst>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CD738077-3EE4-1448-9261-48B6643498B6}" type="datetimeFigureOut">
              <a:rPr lang="en-US" smtClean="0"/>
              <a:pPr/>
              <a:t>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CDCD1BE-76F0-964D-BEB4-4B9A284D890B}" type="slidenum">
              <a:rPr lang="en-US" smtClean="0"/>
              <a:pPr/>
              <a:t>‹#›</a:t>
            </a:fld>
            <a:endParaRPr lang="en-US"/>
          </a:p>
        </p:txBody>
      </p:sp>
    </p:spTree>
    <p:extLst>
      <p:ext uri="{BB962C8B-B14F-4D97-AF65-F5344CB8AC3E}">
        <p14:creationId xmlns:p14="http://schemas.microsoft.com/office/powerpoint/2010/main" val="1051358764"/>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14FAD-7F5D-9E42-AC34-0D8D60045FEC}" type="datetimeFigureOut">
              <a:rPr lang="en-US" smtClean="0"/>
              <a:t>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0EBB6-C900-684B-B96E-D78E525ADD2C}" type="slidenum">
              <a:rPr lang="en-US" smtClean="0"/>
              <a:t>‹#›</a:t>
            </a:fld>
            <a:endParaRPr lang="en-US"/>
          </a:p>
        </p:txBody>
      </p:sp>
    </p:spTree>
    <p:extLst>
      <p:ext uri="{BB962C8B-B14F-4D97-AF65-F5344CB8AC3E}">
        <p14:creationId xmlns:p14="http://schemas.microsoft.com/office/powerpoint/2010/main" val="308076826"/>
      </p:ext>
    </p:extLst>
  </p:cSld>
  <p:clrMap bg1="lt1" tx1="dk1" bg2="lt2" tx2="dk2" accent1="accent1" accent2="accent2" accent3="accent3" accent4="accent4" accent5="accent5" accent6="accent6" hlink="hlink" folHlink="folHlink"/>
  <p:sldLayoutIdLst>
    <p:sldLayoutId id="2147483681"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314FAD-7F5D-9E42-AC34-0D8D60045FEC}" type="datetimeFigureOut">
              <a:rPr lang="en-US" smtClean="0"/>
              <a:t>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0EBB6-C900-684B-B96E-D78E525ADD2C}" type="slidenum">
              <a:rPr lang="en-US" smtClean="0"/>
              <a:t>‹#›</a:t>
            </a:fld>
            <a:endParaRPr lang="en-US"/>
          </a:p>
        </p:txBody>
      </p:sp>
    </p:spTree>
    <p:extLst>
      <p:ext uri="{BB962C8B-B14F-4D97-AF65-F5344CB8AC3E}">
        <p14:creationId xmlns:p14="http://schemas.microsoft.com/office/powerpoint/2010/main" val="1869820633"/>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C9D11-B800-8947-A108-C2AFD56D7B11}" type="datetime1">
              <a:rPr lang="en-US" smtClean="0"/>
              <a:t>5/5/2023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0EBB6-C900-684B-B96E-D78E525ADD2C}" type="slidenum">
              <a:rPr lang="en-US" smtClean="0"/>
              <a:t>‹#›</a:t>
            </a:fld>
            <a:endParaRPr lang="en-US"/>
          </a:p>
        </p:txBody>
      </p:sp>
    </p:spTree>
    <p:extLst>
      <p:ext uri="{BB962C8B-B14F-4D97-AF65-F5344CB8AC3E}">
        <p14:creationId xmlns:p14="http://schemas.microsoft.com/office/powerpoint/2010/main" val="2936054427"/>
      </p:ext>
    </p:extLst>
  </p:cSld>
  <p:clrMap bg1="lt1" tx1="dk1" bg2="lt2" tx2="dk2" accent1="accent1" accent2="accent2" accent3="accent3" accent4="accent4" accent5="accent5" accent6="accent6" hlink="hlink" folHlink="folHlink"/>
  <p:sldLayoutIdLst>
    <p:sldLayoutId id="214748369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0A9DDFA9-6E84-4258-86A3-1072402007F0}" type="datetime1">
              <a:rPr lang="en-US" smtClean="0"/>
              <a:t>5/5/2023</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189180090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en.wikipedia.org/wiki/California_State_Capito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16323" y="5696542"/>
            <a:ext cx="11205560" cy="684045"/>
          </a:xfrm>
        </p:spPr>
        <p:txBody>
          <a:bodyPr/>
          <a:lstStyle/>
          <a:p>
            <a:r>
              <a:rPr lang="en-US">
                <a:latin typeface="Gotham HTF" charset="0"/>
                <a:cs typeface="Gotham HTF" charset="0"/>
              </a:rPr>
              <a:t>Patty Monahan, Commissioner, California Energy Commission</a:t>
            </a:r>
          </a:p>
        </p:txBody>
      </p:sp>
      <p:sp>
        <p:nvSpPr>
          <p:cNvPr id="4" name="Title 3"/>
          <p:cNvSpPr>
            <a:spLocks noGrp="1"/>
          </p:cNvSpPr>
          <p:nvPr>
            <p:ph type="title"/>
          </p:nvPr>
        </p:nvSpPr>
        <p:spPr>
          <a:xfrm>
            <a:off x="316324" y="4249305"/>
            <a:ext cx="11414234" cy="1356059"/>
          </a:xfrm>
        </p:spPr>
        <p:txBody>
          <a:bodyPr/>
          <a:lstStyle/>
          <a:p>
            <a:r>
              <a:rPr lang="en-US" sz="2800" b="1">
                <a:latin typeface="Gotham HTF Black" pitchFamily="2" charset="77"/>
              </a:rPr>
              <a:t>Lead Areas: Clean Transportation, Hydrogen, Industry, &amp; 2023 Energy Policy Report</a:t>
            </a:r>
          </a:p>
        </p:txBody>
      </p:sp>
      <p:sp>
        <p:nvSpPr>
          <p:cNvPr id="6" name="Title 4">
            <a:extLst>
              <a:ext uri="{FF2B5EF4-FFF2-40B4-BE49-F238E27FC236}">
                <a16:creationId xmlns:a16="http://schemas.microsoft.com/office/drawing/2014/main" id="{3AA6BB40-7FDF-47A0-8AC9-EF031896F758}"/>
              </a:ext>
            </a:extLst>
          </p:cNvPr>
          <p:cNvSpPr txBox="1">
            <a:spLocks/>
          </p:cNvSpPr>
          <p:nvPr/>
        </p:nvSpPr>
        <p:spPr>
          <a:xfrm>
            <a:off x="362227" y="6143912"/>
            <a:ext cx="3641833" cy="401299"/>
          </a:xfrm>
          <a:prstGeom prst="rect">
            <a:avLst/>
          </a:prstGeom>
        </p:spPr>
        <p:txBody>
          <a:bodyPr lIns="91440" tIns="45720" rIns="91440" bIns="45720" anchor="b"/>
          <a:lstStyle>
            <a:lvl1pPr algn="l" defTabSz="914400" rtl="0" eaLnBrk="1" latinLnBrk="0" hangingPunct="1">
              <a:lnSpc>
                <a:spcPct val="90000"/>
              </a:lnSpc>
              <a:spcBef>
                <a:spcPct val="0"/>
              </a:spcBef>
              <a:buNone/>
              <a:defRPr sz="4800" kern="1200">
                <a:solidFill>
                  <a:schemeClr val="tx2">
                    <a:lumMod val="75000"/>
                  </a:schemeClr>
                </a:solidFill>
                <a:latin typeface="+mj-lt"/>
                <a:ea typeface="+mj-ea"/>
                <a:cs typeface="+mj-cs"/>
              </a:defRPr>
            </a:lvl1pPr>
          </a:lstStyle>
          <a:p>
            <a:r>
              <a:rPr lang="en-US" sz="1600" b="1">
                <a:latin typeface="Gotham HTF Black"/>
              </a:rPr>
              <a:t>Commissioner Retreat, 2023</a:t>
            </a:r>
          </a:p>
        </p:txBody>
      </p:sp>
    </p:spTree>
    <p:extLst>
      <p:ext uri="{BB962C8B-B14F-4D97-AF65-F5344CB8AC3E}">
        <p14:creationId xmlns:p14="http://schemas.microsoft.com/office/powerpoint/2010/main" val="1975939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74F6-8FB1-FB51-1344-3D15D4B56CCB}"/>
              </a:ext>
            </a:extLst>
          </p:cNvPr>
          <p:cNvSpPr>
            <a:spLocks noGrp="1"/>
          </p:cNvSpPr>
          <p:nvPr>
            <p:ph type="title"/>
          </p:nvPr>
        </p:nvSpPr>
        <p:spPr>
          <a:xfrm>
            <a:off x="896902" y="161617"/>
            <a:ext cx="9953978" cy="1038840"/>
          </a:xfrm>
        </p:spPr>
        <p:txBody>
          <a:bodyPr/>
          <a:lstStyle/>
          <a:p>
            <a:r>
              <a:rPr lang="en-US"/>
              <a:t>Improve EV charger reliability</a:t>
            </a:r>
          </a:p>
        </p:txBody>
      </p:sp>
      <p:pic>
        <p:nvPicPr>
          <p:cNvPr id="4" name="Picture 4" descr="picture of technician" title="technician">
            <a:extLst>
              <a:ext uri="{FF2B5EF4-FFF2-40B4-BE49-F238E27FC236}">
                <a16:creationId xmlns:a16="http://schemas.microsoft.com/office/drawing/2014/main" id="{22BD87DD-8B46-FDB8-E051-BD539386B3E5}"/>
              </a:ext>
            </a:extLst>
          </p:cNvPr>
          <p:cNvPicPr>
            <a:picLocks noGrp="1" noChangeAspect="1"/>
          </p:cNvPicPr>
          <p:nvPr>
            <p:ph sz="half" idx="1"/>
          </p:nvPr>
        </p:nvPicPr>
        <p:blipFill>
          <a:blip r:embed="rId2"/>
          <a:stretch>
            <a:fillRect/>
          </a:stretch>
        </p:blipFill>
        <p:spPr>
          <a:xfrm>
            <a:off x="1390255" y="1386899"/>
            <a:ext cx="2899854" cy="5078701"/>
          </a:xfrm>
        </p:spPr>
      </p:pic>
      <p:sp>
        <p:nvSpPr>
          <p:cNvPr id="5" name="Content Placeholder 2">
            <a:extLst>
              <a:ext uri="{FF2B5EF4-FFF2-40B4-BE49-F238E27FC236}">
                <a16:creationId xmlns:a16="http://schemas.microsoft.com/office/drawing/2014/main" id="{CE694A73-CCFA-60E2-9197-0A18C6382615}"/>
              </a:ext>
            </a:extLst>
          </p:cNvPr>
          <p:cNvSpPr>
            <a:spLocks noGrp="1"/>
          </p:cNvSpPr>
          <p:nvPr/>
        </p:nvSpPr>
        <p:spPr>
          <a:xfrm>
            <a:off x="4109745" y="1652773"/>
            <a:ext cx="7789124" cy="47010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lnSpc>
                <a:spcPct val="100000"/>
              </a:lnSpc>
              <a:spcAft>
                <a:spcPts val="1200"/>
              </a:spcAft>
            </a:pPr>
            <a:r>
              <a:rPr lang="en-US" sz="2800">
                <a:latin typeface="Arial Nova"/>
              </a:rPr>
              <a:t>New minimum uptime required in CEC solicitations</a:t>
            </a:r>
            <a:endParaRPr lang="en-US" sz="2800"/>
          </a:p>
          <a:p>
            <a:pPr lvl="1">
              <a:lnSpc>
                <a:spcPct val="100000"/>
              </a:lnSpc>
              <a:spcAft>
                <a:spcPts val="1200"/>
              </a:spcAft>
            </a:pPr>
            <a:r>
              <a:rPr lang="en-US" sz="2800">
                <a:latin typeface="Arial Nova"/>
              </a:rPr>
              <a:t>FTD is in discussions with industry on improving reliability</a:t>
            </a:r>
          </a:p>
          <a:p>
            <a:pPr lvl="1">
              <a:lnSpc>
                <a:spcPct val="100000"/>
              </a:lnSpc>
              <a:spcAft>
                <a:spcPts val="1200"/>
              </a:spcAft>
            </a:pPr>
            <a:r>
              <a:rPr lang="en-US" sz="2800">
                <a:latin typeface="Arial Nova"/>
              </a:rPr>
              <a:t>FTD is developing field-testing protocol to evaluate charger reliability </a:t>
            </a:r>
          </a:p>
          <a:p>
            <a:pPr lvl="1">
              <a:lnSpc>
                <a:spcPct val="100000"/>
              </a:lnSpc>
              <a:spcAft>
                <a:spcPts val="1200"/>
              </a:spcAft>
            </a:pPr>
            <a:r>
              <a:rPr lang="en-US" sz="2800">
                <a:latin typeface="Arial Nova"/>
              </a:rPr>
              <a:t>FTD is developing uptime regulations to support AB 2061 </a:t>
            </a:r>
          </a:p>
          <a:p>
            <a:pPr lvl="1">
              <a:lnSpc>
                <a:spcPct val="100000"/>
              </a:lnSpc>
              <a:spcAft>
                <a:spcPts val="500"/>
              </a:spcAft>
            </a:pPr>
            <a:endParaRPr lang="en-US">
              <a:latin typeface="Arial Nova"/>
            </a:endParaRPr>
          </a:p>
        </p:txBody>
      </p:sp>
    </p:spTree>
    <p:extLst>
      <p:ext uri="{BB962C8B-B14F-4D97-AF65-F5344CB8AC3E}">
        <p14:creationId xmlns:p14="http://schemas.microsoft.com/office/powerpoint/2010/main" val="4172580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96DF-66CF-F3D3-FD4F-CB5C6B70D595}"/>
              </a:ext>
            </a:extLst>
          </p:cNvPr>
          <p:cNvSpPr>
            <a:spLocks noGrp="1"/>
          </p:cNvSpPr>
          <p:nvPr>
            <p:ph type="title"/>
          </p:nvPr>
        </p:nvSpPr>
        <p:spPr>
          <a:xfrm>
            <a:off x="351659" y="112499"/>
            <a:ext cx="11766449" cy="1038840"/>
          </a:xfrm>
        </p:spPr>
        <p:txBody>
          <a:bodyPr>
            <a:normAutofit fontScale="90000"/>
          </a:bodyPr>
          <a:lstStyle/>
          <a:p>
            <a:r>
              <a:rPr lang="en-US"/>
              <a:t>Analysis of ZEV infrastructure needs: </a:t>
            </a:r>
            <a:br>
              <a:rPr lang="en-US"/>
            </a:br>
            <a:r>
              <a:rPr lang="en-US"/>
              <a:t>EV Charging Infrastructure Assessment </a:t>
            </a:r>
          </a:p>
        </p:txBody>
      </p:sp>
      <p:pic>
        <p:nvPicPr>
          <p:cNvPr id="6" name="Picture 6" descr="picture of commission report AB 2127" title="AB 2127">
            <a:extLst>
              <a:ext uri="{FF2B5EF4-FFF2-40B4-BE49-F238E27FC236}">
                <a16:creationId xmlns:a16="http://schemas.microsoft.com/office/drawing/2014/main" id="{050220BA-1103-29F4-FECC-E7E70DB5CC15}"/>
              </a:ext>
            </a:extLst>
          </p:cNvPr>
          <p:cNvPicPr>
            <a:picLocks noChangeAspect="1"/>
          </p:cNvPicPr>
          <p:nvPr/>
        </p:nvPicPr>
        <p:blipFill>
          <a:blip r:embed="rId3"/>
          <a:stretch>
            <a:fillRect/>
          </a:stretch>
        </p:blipFill>
        <p:spPr>
          <a:xfrm>
            <a:off x="485509" y="2435067"/>
            <a:ext cx="3022242" cy="3941971"/>
          </a:xfrm>
          <a:prstGeom prst="rect">
            <a:avLst/>
          </a:prstGeom>
        </p:spPr>
      </p:pic>
      <p:sp>
        <p:nvSpPr>
          <p:cNvPr id="7" name="Content Placeholder 2">
            <a:extLst>
              <a:ext uri="{FF2B5EF4-FFF2-40B4-BE49-F238E27FC236}">
                <a16:creationId xmlns:a16="http://schemas.microsoft.com/office/drawing/2014/main" id="{244E8AC5-D087-52C7-9A02-2019F48BC250}"/>
              </a:ext>
            </a:extLst>
          </p:cNvPr>
          <p:cNvSpPr>
            <a:spLocks noGrp="1"/>
          </p:cNvSpPr>
          <p:nvPr/>
        </p:nvSpPr>
        <p:spPr>
          <a:xfrm>
            <a:off x="4323562" y="2237507"/>
            <a:ext cx="3424969" cy="883762"/>
          </a:xfrm>
          <a:prstGeom prst="rect">
            <a:avLst/>
          </a:prstGeom>
          <a:solidFill>
            <a:schemeClr val="bg1">
              <a:lumMod val="95000"/>
            </a:schemeClr>
          </a:solidFill>
          <a:ln>
            <a:solidFill>
              <a:schemeClr val="bg1">
                <a:lumMod val="50000"/>
              </a:schemeClr>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Arial Nova"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pPr>
            <a:r>
              <a:rPr lang="en-US" sz="1800">
                <a:latin typeface="Arial Nova"/>
                <a:cs typeface="Calibri"/>
              </a:rPr>
              <a:t>Draft report May 2023</a:t>
            </a:r>
            <a:endParaRPr lang="en-US">
              <a:latin typeface="Arial Nova"/>
              <a:cs typeface="Calibri"/>
            </a:endParaRPr>
          </a:p>
          <a:p>
            <a:pPr algn="ctr">
              <a:lnSpc>
                <a:spcPct val="100000"/>
              </a:lnSpc>
            </a:pPr>
            <a:r>
              <a:rPr lang="en-US" sz="1800">
                <a:latin typeface="Arial Nova"/>
                <a:cs typeface="Calibri"/>
              </a:rPr>
              <a:t>Workshop June 2023</a:t>
            </a:r>
            <a:endParaRPr lang="en-US">
              <a:latin typeface="Arial Nova"/>
            </a:endParaRPr>
          </a:p>
          <a:p>
            <a:pPr lvl="2">
              <a:lnSpc>
                <a:spcPct val="100000"/>
              </a:lnSpc>
            </a:pPr>
            <a:endParaRPr lang="en-US">
              <a:cs typeface="Calibri"/>
            </a:endParaRPr>
          </a:p>
        </p:txBody>
      </p:sp>
      <p:pic>
        <p:nvPicPr>
          <p:cNvPr id="8" name="Picture 8" descr="picture of Advanced Clean Cars II sales schedule for light-duty ZEVs" title="graph">
            <a:extLst>
              <a:ext uri="{FF2B5EF4-FFF2-40B4-BE49-F238E27FC236}">
                <a16:creationId xmlns:a16="http://schemas.microsoft.com/office/drawing/2014/main" id="{D8424207-C588-7624-B86C-C05FCBA42F61}"/>
              </a:ext>
            </a:extLst>
          </p:cNvPr>
          <p:cNvPicPr>
            <a:picLocks noChangeAspect="1"/>
          </p:cNvPicPr>
          <p:nvPr/>
        </p:nvPicPr>
        <p:blipFill>
          <a:blip r:embed="rId4"/>
          <a:stretch>
            <a:fillRect/>
          </a:stretch>
        </p:blipFill>
        <p:spPr>
          <a:xfrm>
            <a:off x="3983663" y="4084680"/>
            <a:ext cx="4374523" cy="2622566"/>
          </a:xfrm>
          <a:prstGeom prst="rect">
            <a:avLst/>
          </a:prstGeom>
        </p:spPr>
      </p:pic>
      <p:sp>
        <p:nvSpPr>
          <p:cNvPr id="10" name="TextBox 1">
            <a:extLst>
              <a:ext uri="{FF2B5EF4-FFF2-40B4-BE49-F238E27FC236}">
                <a16:creationId xmlns:a16="http://schemas.microsoft.com/office/drawing/2014/main" id="{4BDFBC19-AE4F-4875-7193-5071A24A3A66}"/>
              </a:ext>
            </a:extLst>
          </p:cNvPr>
          <p:cNvSpPr txBox="1"/>
          <p:nvPr/>
        </p:nvSpPr>
        <p:spPr>
          <a:xfrm>
            <a:off x="4751862" y="3264900"/>
            <a:ext cx="295984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Nova" panose="020B0504020202020204" pitchFamily="34" charset="0"/>
                <a:ea typeface="Tahoma"/>
                <a:cs typeface="Tahoma"/>
              </a:rPr>
              <a:t>ACC II sales schedule for light-duty ZEVs</a:t>
            </a:r>
            <a:endParaRPr lang="en-US" sz="2800">
              <a:latin typeface="Arial Nova" panose="020B0504020202020204" pitchFamily="34" charset="0"/>
            </a:endParaRPr>
          </a:p>
        </p:txBody>
      </p:sp>
      <p:pic>
        <p:nvPicPr>
          <p:cNvPr id="11" name="Picture 11" descr="Commission report of second AB 2127" title="second AB 2127">
            <a:extLst>
              <a:ext uri="{FF2B5EF4-FFF2-40B4-BE49-F238E27FC236}">
                <a16:creationId xmlns:a16="http://schemas.microsoft.com/office/drawing/2014/main" id="{96AF9E41-3659-EEB0-4E7C-D8A160D5F2EC}"/>
              </a:ext>
            </a:extLst>
          </p:cNvPr>
          <p:cNvPicPr>
            <a:picLocks noChangeAspect="1"/>
          </p:cNvPicPr>
          <p:nvPr/>
        </p:nvPicPr>
        <p:blipFill>
          <a:blip r:embed="rId5"/>
          <a:stretch>
            <a:fillRect/>
          </a:stretch>
        </p:blipFill>
        <p:spPr>
          <a:xfrm>
            <a:off x="8901124" y="2375533"/>
            <a:ext cx="3022242" cy="3931239"/>
          </a:xfrm>
          <a:prstGeom prst="rect">
            <a:avLst/>
          </a:prstGeom>
        </p:spPr>
      </p:pic>
      <p:sp>
        <p:nvSpPr>
          <p:cNvPr id="12" name="TextBox 1">
            <a:extLst>
              <a:ext uri="{FF2B5EF4-FFF2-40B4-BE49-F238E27FC236}">
                <a16:creationId xmlns:a16="http://schemas.microsoft.com/office/drawing/2014/main" id="{E6161E14-BB15-C93B-93F1-BB28C1A8E2E5}"/>
              </a:ext>
            </a:extLst>
          </p:cNvPr>
          <p:cNvSpPr txBox="1"/>
          <p:nvPr/>
        </p:nvSpPr>
        <p:spPr>
          <a:xfrm>
            <a:off x="8520911" y="1714146"/>
            <a:ext cx="328814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Arial Nova" panose="020B0504020202020204" pitchFamily="34" charset="0"/>
              </a:rPr>
              <a:t>Second Assessment Fall 2023</a:t>
            </a:r>
          </a:p>
        </p:txBody>
      </p:sp>
      <p:sp>
        <p:nvSpPr>
          <p:cNvPr id="13" name="TextBox 1">
            <a:extLst>
              <a:ext uri="{FF2B5EF4-FFF2-40B4-BE49-F238E27FC236}">
                <a16:creationId xmlns:a16="http://schemas.microsoft.com/office/drawing/2014/main" id="{5666788E-8E4D-9D52-AECB-BF5C1BC7A4DA}"/>
              </a:ext>
            </a:extLst>
          </p:cNvPr>
          <p:cNvSpPr txBox="1"/>
          <p:nvPr/>
        </p:nvSpPr>
        <p:spPr>
          <a:xfrm>
            <a:off x="746682" y="1714146"/>
            <a:ext cx="251870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Arial Nova" panose="020B0504020202020204" pitchFamily="34" charset="0"/>
              </a:rPr>
              <a:t>First Assessment 2021</a:t>
            </a:r>
          </a:p>
        </p:txBody>
      </p:sp>
      <p:sp>
        <p:nvSpPr>
          <p:cNvPr id="14" name="Arrow: Right 13">
            <a:extLst>
              <a:ext uri="{FF2B5EF4-FFF2-40B4-BE49-F238E27FC236}">
                <a16:creationId xmlns:a16="http://schemas.microsoft.com/office/drawing/2014/main" id="{08E6F620-773A-01FE-B96C-58017B091EEB}"/>
              </a:ext>
              <a:ext uri="{C183D7F6-B498-43B3-948B-1728B52AA6E4}">
                <adec:decorative xmlns:adec="http://schemas.microsoft.com/office/drawing/2017/decorative" val="1"/>
              </a:ext>
            </a:extLst>
          </p:cNvPr>
          <p:cNvSpPr/>
          <p:nvPr/>
        </p:nvSpPr>
        <p:spPr>
          <a:xfrm>
            <a:off x="3894619" y="1773411"/>
            <a:ext cx="4214559" cy="23536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Nova" panose="020B0504020202020204" pitchFamily="34" charset="0"/>
            </a:endParaRPr>
          </a:p>
        </p:txBody>
      </p:sp>
    </p:spTree>
    <p:extLst>
      <p:ext uri="{BB962C8B-B14F-4D97-AF65-F5344CB8AC3E}">
        <p14:creationId xmlns:p14="http://schemas.microsoft.com/office/powerpoint/2010/main" val="4134781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21" y="94638"/>
            <a:ext cx="10713325" cy="765302"/>
          </a:xfrm>
        </p:spPr>
        <p:txBody>
          <a:bodyPr lIns="91440" tIns="45720" rIns="91440" bIns="45720" anchor="t">
            <a:noAutofit/>
          </a:bodyPr>
          <a:lstStyle/>
          <a:p>
            <a:r>
              <a:rPr lang="en-US" sz="4000">
                <a:solidFill>
                  <a:schemeClr val="accent1">
                    <a:lumMod val="50000"/>
                  </a:schemeClr>
                </a:solidFill>
              </a:rPr>
              <a:t>Analysis of ZEV infrastructure needs: Equity and charger access </a:t>
            </a:r>
          </a:p>
        </p:txBody>
      </p:sp>
      <p:sp>
        <p:nvSpPr>
          <p:cNvPr id="4" name="TextBox 3">
            <a:extLst>
              <a:ext uri="{FF2B5EF4-FFF2-40B4-BE49-F238E27FC236}">
                <a16:creationId xmlns:a16="http://schemas.microsoft.com/office/drawing/2014/main" id="{32FA4E13-A408-A33D-CB7F-AE880562D6F3}"/>
              </a:ext>
            </a:extLst>
          </p:cNvPr>
          <p:cNvSpPr txBox="1"/>
          <p:nvPr/>
        </p:nvSpPr>
        <p:spPr>
          <a:xfrm>
            <a:off x="350443" y="1433666"/>
            <a:ext cx="116128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800">
                <a:solidFill>
                  <a:srgbClr val="004678"/>
                </a:solidFill>
                <a:latin typeface="Gotham HTF Book Condensed"/>
              </a:rPr>
              <a:t>SB 1000 requires CEC to annually assess whether chargers are deployed disproportionately by income, population density, or geography​</a:t>
            </a:r>
          </a:p>
        </p:txBody>
      </p:sp>
      <p:sp>
        <p:nvSpPr>
          <p:cNvPr id="7" name="TextBox 6">
            <a:extLst>
              <a:ext uri="{FF2B5EF4-FFF2-40B4-BE49-F238E27FC236}">
                <a16:creationId xmlns:a16="http://schemas.microsoft.com/office/drawing/2014/main" id="{2A0DF031-919B-7F9C-64F0-47A78E74B17E}"/>
              </a:ext>
            </a:extLst>
          </p:cNvPr>
          <p:cNvSpPr txBox="1"/>
          <p:nvPr/>
        </p:nvSpPr>
        <p:spPr>
          <a:xfrm>
            <a:off x="107743" y="2656141"/>
            <a:ext cx="58758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accent1">
                    <a:lumMod val="50000"/>
                  </a:schemeClr>
                </a:solidFill>
                <a:latin typeface="Arial Nova" panose="020B0504020202020204" pitchFamily="34" charset="0"/>
              </a:rPr>
              <a:t>Drive time to the nearest DC fast charger</a:t>
            </a:r>
            <a:endParaRPr lang="en-US" b="1">
              <a:solidFill>
                <a:schemeClr val="accent1">
                  <a:lumMod val="50000"/>
                </a:schemeClr>
              </a:solidFill>
              <a:latin typeface="Arial Nova" panose="020B0504020202020204" pitchFamily="34" charset="0"/>
              <a:cs typeface="Arial"/>
            </a:endParaRPr>
          </a:p>
        </p:txBody>
      </p:sp>
      <p:pic>
        <p:nvPicPr>
          <p:cNvPr id="6" name="Picture 6" descr="Chart showing the distribution of drive times to a public DCFC by urban communities and rural communities.">
            <a:extLst>
              <a:ext uri="{FF2B5EF4-FFF2-40B4-BE49-F238E27FC236}">
                <a16:creationId xmlns:a16="http://schemas.microsoft.com/office/drawing/2014/main" id="{76C9FDC0-6DCC-48F6-6B1F-1C113EAF5352}"/>
              </a:ext>
            </a:extLst>
          </p:cNvPr>
          <p:cNvPicPr>
            <a:picLocks noChangeAspect="1"/>
          </p:cNvPicPr>
          <p:nvPr/>
        </p:nvPicPr>
        <p:blipFill>
          <a:blip r:embed="rId3"/>
          <a:stretch>
            <a:fillRect/>
          </a:stretch>
        </p:blipFill>
        <p:spPr>
          <a:xfrm>
            <a:off x="452839" y="3506544"/>
            <a:ext cx="5182666" cy="2956576"/>
          </a:xfrm>
          <a:prstGeom prst="rect">
            <a:avLst/>
          </a:prstGeom>
        </p:spPr>
      </p:pic>
      <p:sp>
        <p:nvSpPr>
          <p:cNvPr id="8" name="TextBox 7">
            <a:extLst>
              <a:ext uri="{FF2B5EF4-FFF2-40B4-BE49-F238E27FC236}">
                <a16:creationId xmlns:a16="http://schemas.microsoft.com/office/drawing/2014/main" id="{D57B1358-FACB-F0EF-822D-51EAF62D0A17}"/>
              </a:ext>
            </a:extLst>
          </p:cNvPr>
          <p:cNvSpPr txBox="1"/>
          <p:nvPr/>
        </p:nvSpPr>
        <p:spPr>
          <a:xfrm>
            <a:off x="7178386" y="2656314"/>
            <a:ext cx="414931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accent1">
                    <a:lumMod val="50000"/>
                  </a:schemeClr>
                </a:solidFill>
                <a:latin typeface="Arial Nova" panose="020B0504020202020204" pitchFamily="34" charset="0"/>
              </a:rPr>
              <a:t>Public Level 2 and DC Fast Chargers Per Capita by Income Level</a:t>
            </a:r>
            <a:endParaRPr lang="en-US" b="1">
              <a:solidFill>
                <a:schemeClr val="accent1">
                  <a:lumMod val="50000"/>
                </a:schemeClr>
              </a:solidFill>
              <a:latin typeface="Arial Nova" panose="020B0504020202020204" pitchFamily="34" charset="0"/>
              <a:cs typeface="Arial"/>
            </a:endParaRPr>
          </a:p>
        </p:txBody>
      </p:sp>
      <p:pic>
        <p:nvPicPr>
          <p:cNvPr id="3" name="Picture 8" descr="Graph showing the public Level 2 and direct-current fast chargers per capita, broken down by income level">
            <a:extLst>
              <a:ext uri="{FF2B5EF4-FFF2-40B4-BE49-F238E27FC236}">
                <a16:creationId xmlns:a16="http://schemas.microsoft.com/office/drawing/2014/main" id="{6938CE2E-BE00-564C-4342-4CE798548C33}"/>
              </a:ext>
            </a:extLst>
          </p:cNvPr>
          <p:cNvPicPr>
            <a:picLocks noChangeAspect="1"/>
          </p:cNvPicPr>
          <p:nvPr/>
        </p:nvPicPr>
        <p:blipFill>
          <a:blip r:embed="rId4"/>
          <a:stretch>
            <a:fillRect/>
          </a:stretch>
        </p:blipFill>
        <p:spPr>
          <a:xfrm>
            <a:off x="7063247" y="3425337"/>
            <a:ext cx="4674600" cy="3045434"/>
          </a:xfrm>
          <a:prstGeom prst="rect">
            <a:avLst/>
          </a:prstGeom>
        </p:spPr>
      </p:pic>
    </p:spTree>
    <p:extLst>
      <p:ext uri="{BB962C8B-B14F-4D97-AF65-F5344CB8AC3E}">
        <p14:creationId xmlns:p14="http://schemas.microsoft.com/office/powerpoint/2010/main" val="419157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83" y="73173"/>
            <a:ext cx="10713325" cy="765302"/>
          </a:xfrm>
        </p:spPr>
        <p:txBody>
          <a:bodyPr lIns="91440" tIns="45720" rIns="91440" bIns="45720" anchor="t">
            <a:noAutofit/>
          </a:bodyPr>
          <a:lstStyle/>
          <a:p>
            <a:r>
              <a:rPr lang="en-US" sz="4000">
                <a:solidFill>
                  <a:schemeClr val="accent1">
                    <a:lumMod val="50000"/>
                  </a:schemeClr>
                </a:solidFill>
              </a:rPr>
              <a:t>Analysis of ZEV infrastructure needs: Hydrogen for fuel cell vehicles</a:t>
            </a:r>
          </a:p>
        </p:txBody>
      </p:sp>
      <p:sp>
        <p:nvSpPr>
          <p:cNvPr id="4" name="TextBox 3">
            <a:extLst>
              <a:ext uri="{FF2B5EF4-FFF2-40B4-BE49-F238E27FC236}">
                <a16:creationId xmlns:a16="http://schemas.microsoft.com/office/drawing/2014/main" id="{32FA4E13-A408-A33D-CB7F-AE880562D6F3}"/>
              </a:ext>
            </a:extLst>
          </p:cNvPr>
          <p:cNvSpPr txBox="1"/>
          <p:nvPr/>
        </p:nvSpPr>
        <p:spPr>
          <a:xfrm>
            <a:off x="0" y="1241756"/>
            <a:ext cx="1161288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sz="2800">
                <a:solidFill>
                  <a:srgbClr val="004678"/>
                </a:solidFill>
                <a:latin typeface="Gotham HTF Book Condensed"/>
              </a:rPr>
              <a:t>AB8 requires the CEC to evaluate progress towards 100 public stations for passenger vehicles.</a:t>
            </a:r>
          </a:p>
          <a:p>
            <a:pPr lvl="1"/>
            <a:r>
              <a:rPr lang="en-US" sz="2800">
                <a:solidFill>
                  <a:srgbClr val="004678"/>
                </a:solidFill>
                <a:latin typeface="Gotham HTF Book Condensed"/>
              </a:rPr>
              <a:t>​SB643 requires CEC to assess hydrogen infrastructure needs for medium &amp; heavy duty vehicles</a:t>
            </a:r>
          </a:p>
          <a:p>
            <a:pPr lvl="1"/>
            <a:r>
              <a:rPr lang="en-US" sz="2800">
                <a:solidFill>
                  <a:srgbClr val="004678"/>
                </a:solidFill>
                <a:latin typeface="Gotham HTF Book Condensed"/>
              </a:rPr>
              <a:t>Both reports due end of 2023</a:t>
            </a:r>
          </a:p>
        </p:txBody>
      </p:sp>
      <p:sp>
        <p:nvSpPr>
          <p:cNvPr id="3" name="Content Placeholder 7">
            <a:extLst>
              <a:ext uri="{FF2B5EF4-FFF2-40B4-BE49-F238E27FC236}">
                <a16:creationId xmlns:a16="http://schemas.microsoft.com/office/drawing/2014/main" id="{F965153A-5EEC-966D-5D87-7BA8E0451093}"/>
              </a:ext>
            </a:extLst>
          </p:cNvPr>
          <p:cNvSpPr>
            <a:spLocks noGrp="1"/>
          </p:cNvSpPr>
          <p:nvPr/>
        </p:nvSpPr>
        <p:spPr>
          <a:xfrm>
            <a:off x="1420505" y="2908021"/>
            <a:ext cx="5181600" cy="40036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atin typeface="Arial Nova" panose="020B0504020202020204" pitchFamily="34" charset="0"/>
              </a:rPr>
              <a:t>6 medium- and heavy-duty stations operating</a:t>
            </a:r>
          </a:p>
          <a:p>
            <a:pPr lvl="1"/>
            <a:r>
              <a:rPr lang="en-US">
                <a:latin typeface="Arial Nova" panose="020B0504020202020204" pitchFamily="34" charset="0"/>
              </a:rPr>
              <a:t>Includes 3 transit and 3 heavy-duty truck fueling stations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a:latin typeface="Arial Nova" panose="020B0504020202020204" pitchFamily="34" charset="0"/>
              </a:rPr>
              <a:t>9 medium- and heavy-duty stations planned</a:t>
            </a:r>
          </a:p>
          <a:p>
            <a:pPr lvl="1">
              <a:spcBef>
                <a:spcPts val="1000"/>
              </a:spcBef>
              <a:defRPr/>
            </a:pPr>
            <a:r>
              <a:rPr lang="en-US">
                <a:latin typeface="Arial Nova" panose="020B0504020202020204" pitchFamily="34" charset="0"/>
              </a:rPr>
              <a:t>Includes 3 transit and 6 heavy-duty truck fueling stations</a:t>
            </a:r>
          </a:p>
          <a:p>
            <a:pPr lvl="1">
              <a:spcBef>
                <a:spcPts val="1000"/>
              </a:spcBef>
              <a:defRPr/>
            </a:pPr>
            <a:endParaRPr kumimoji="0" lang="en-US" b="0" i="0" u="none" strike="noStrike" kern="1200" cap="none" spc="0" normalizeH="0" baseline="0" noProof="0">
              <a:ln>
                <a:noFill/>
              </a:ln>
              <a:solidFill>
                <a:srgbClr val="0F6FC6">
                  <a:lumMod val="50000"/>
                </a:srgbClr>
              </a:solidFill>
              <a:effectLst/>
              <a:uLnTx/>
              <a:uFillTx/>
              <a:latin typeface="Arial Nova" panose="020B0504020202020204" pitchFamily="34" charset="0"/>
            </a:endParaRPr>
          </a:p>
          <a:p>
            <a:endParaRPr lang="en-US">
              <a:latin typeface="Arial Nova" panose="020B0504020202020204" pitchFamily="34" charset="0"/>
            </a:endParaRPr>
          </a:p>
          <a:p>
            <a:endParaRPr lang="en-US">
              <a:latin typeface="Arial Nova" panose="020B0504020202020204" pitchFamily="34" charset="0"/>
            </a:endParaRPr>
          </a:p>
        </p:txBody>
      </p:sp>
      <p:pic>
        <p:nvPicPr>
          <p:cNvPr id="6" name="Picture 6" descr="map of california showing hydrogen stations" title="hydrogen station map">
            <a:extLst>
              <a:ext uri="{FF2B5EF4-FFF2-40B4-BE49-F238E27FC236}">
                <a16:creationId xmlns:a16="http://schemas.microsoft.com/office/drawing/2014/main" id="{209A84B5-3E64-44A8-37E1-5CEF796984A3}"/>
              </a:ext>
            </a:extLst>
          </p:cNvPr>
          <p:cNvPicPr>
            <a:picLocks noChangeAspect="1"/>
          </p:cNvPicPr>
          <p:nvPr/>
        </p:nvPicPr>
        <p:blipFill>
          <a:blip r:embed="rId3"/>
          <a:stretch>
            <a:fillRect/>
          </a:stretch>
        </p:blipFill>
        <p:spPr>
          <a:xfrm>
            <a:off x="7702500" y="2199666"/>
            <a:ext cx="3478514" cy="4391776"/>
          </a:xfrm>
          <a:prstGeom prst="rect">
            <a:avLst/>
          </a:prstGeom>
        </p:spPr>
      </p:pic>
    </p:spTree>
    <p:extLst>
      <p:ext uri="{BB962C8B-B14F-4D97-AF65-F5344CB8AC3E}">
        <p14:creationId xmlns:p14="http://schemas.microsoft.com/office/powerpoint/2010/main" val="1838137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4D8E-771F-F1EC-F9D0-ABA48F4AB3FE}"/>
              </a:ext>
            </a:extLst>
          </p:cNvPr>
          <p:cNvSpPr>
            <a:spLocks noGrp="1"/>
          </p:cNvSpPr>
          <p:nvPr>
            <p:ph type="title"/>
          </p:nvPr>
        </p:nvSpPr>
        <p:spPr>
          <a:xfrm>
            <a:off x="242915" y="904183"/>
            <a:ext cx="12491430" cy="1038840"/>
          </a:xfrm>
        </p:spPr>
        <p:txBody>
          <a:bodyPr>
            <a:normAutofit fontScale="90000"/>
          </a:bodyPr>
          <a:lstStyle/>
          <a:p>
            <a:r>
              <a:rPr lang="en-US">
                <a:ea typeface="+mj-lt"/>
                <a:cs typeface="+mj-lt"/>
              </a:rPr>
              <a:t>Clean Transportation Priority 4: Tire Efficiency, Order Instituting Information</a:t>
            </a:r>
            <a:br>
              <a:rPr lang="en-US">
                <a:ea typeface="+mj-lt"/>
                <a:cs typeface="+mj-lt"/>
              </a:rPr>
            </a:br>
            <a:endParaRPr lang="en-US">
              <a:ea typeface="+mj-lt"/>
              <a:cs typeface="+mj-lt"/>
            </a:endParaRPr>
          </a:p>
          <a:p>
            <a:endParaRPr lang="en-US"/>
          </a:p>
        </p:txBody>
      </p:sp>
      <p:sp>
        <p:nvSpPr>
          <p:cNvPr id="4" name="Content Placeholder 3">
            <a:extLst>
              <a:ext uri="{FF2B5EF4-FFF2-40B4-BE49-F238E27FC236}">
                <a16:creationId xmlns:a16="http://schemas.microsoft.com/office/drawing/2014/main" id="{EB7A772B-3CBE-3EA0-B6E5-72508DD8B958}"/>
              </a:ext>
            </a:extLst>
          </p:cNvPr>
          <p:cNvSpPr>
            <a:spLocks noGrp="1"/>
          </p:cNvSpPr>
          <p:nvPr>
            <p:ph sz="half" idx="2"/>
          </p:nvPr>
        </p:nvSpPr>
        <p:spPr>
          <a:xfrm>
            <a:off x="336426" y="1715078"/>
            <a:ext cx="6230221" cy="4351338"/>
          </a:xfrm>
        </p:spPr>
        <p:txBody>
          <a:bodyPr vert="horz" lIns="91440" tIns="45720" rIns="91440" bIns="45720" rtlCol="0" anchor="t">
            <a:normAutofit/>
          </a:bodyPr>
          <a:lstStyle/>
          <a:p>
            <a:pPr marL="342900" indent="-342900"/>
            <a:r>
              <a:rPr lang="en-US">
                <a:cs typeface="Arial"/>
              </a:rPr>
              <a:t>AB 844 (Nation, 2003) mandated the CEC to adopt &amp; implement efficiency standards for replacement tires</a:t>
            </a:r>
          </a:p>
          <a:p>
            <a:pPr marL="342900" indent="-342900"/>
            <a:r>
              <a:rPr lang="en-US">
                <a:cs typeface="Arial"/>
              </a:rPr>
              <a:t>Draft staff report initial estimates</a:t>
            </a:r>
          </a:p>
          <a:p>
            <a:pPr marL="800100" lvl="1" indent="-342900"/>
            <a:r>
              <a:rPr lang="en-US">
                <a:cs typeface="Arial"/>
              </a:rPr>
              <a:t>$2.5B in consumer fuel savings by 2035</a:t>
            </a:r>
          </a:p>
          <a:p>
            <a:pPr marL="800100" lvl="1" indent="-342900"/>
            <a:r>
              <a:rPr lang="en-US">
                <a:cs typeface="Arial"/>
              </a:rPr>
              <a:t>Reduces 5-6 million metric tons of CO2 equivalent emissions per year between 2030-2035</a:t>
            </a:r>
          </a:p>
          <a:p>
            <a:pPr marL="342900" indent="-342900"/>
            <a:r>
              <a:rPr lang="en-US">
                <a:ea typeface="+mn-lt"/>
                <a:cs typeface="+mn-lt"/>
              </a:rPr>
              <a:t>Final report to incorporate new tire testing &amp; stakeholder input</a:t>
            </a:r>
          </a:p>
        </p:txBody>
      </p:sp>
      <p:pic>
        <p:nvPicPr>
          <p:cNvPr id="1026" name="Picture 2" descr="MICHELIN Energy Saver A/S - Car Tire | MICHELIN USA">
            <a:extLst>
              <a:ext uri="{FF2B5EF4-FFF2-40B4-BE49-F238E27FC236}">
                <a16:creationId xmlns:a16="http://schemas.microsoft.com/office/drawing/2014/main" id="{3663E6D2-1F7F-BB43-5BED-1E4EFB63A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936" y="1173032"/>
            <a:ext cx="5151120"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373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C53F-3F18-22D1-2AE1-1FE194C9CEDC}"/>
              </a:ext>
            </a:extLst>
          </p:cNvPr>
          <p:cNvSpPr>
            <a:spLocks noGrp="1"/>
          </p:cNvSpPr>
          <p:nvPr>
            <p:ph type="title"/>
          </p:nvPr>
        </p:nvSpPr>
        <p:spPr>
          <a:xfrm>
            <a:off x="350520" y="237067"/>
            <a:ext cx="11003280" cy="1038840"/>
          </a:xfrm>
        </p:spPr>
        <p:txBody>
          <a:bodyPr>
            <a:normAutofit fontScale="90000"/>
          </a:bodyPr>
          <a:lstStyle/>
          <a:p>
            <a:r>
              <a:rPr lang="en-US"/>
              <a:t>Lead Areas: Hydrogen &amp; Industrial Decarbonization</a:t>
            </a:r>
          </a:p>
        </p:txBody>
      </p:sp>
      <p:sp>
        <p:nvSpPr>
          <p:cNvPr id="3" name="Content Placeholder 2">
            <a:extLst>
              <a:ext uri="{FF2B5EF4-FFF2-40B4-BE49-F238E27FC236}">
                <a16:creationId xmlns:a16="http://schemas.microsoft.com/office/drawing/2014/main" id="{C214C0D6-6325-3149-5B11-3034C6217A3F}"/>
              </a:ext>
            </a:extLst>
          </p:cNvPr>
          <p:cNvSpPr>
            <a:spLocks noGrp="1"/>
          </p:cNvSpPr>
          <p:nvPr>
            <p:ph sz="half" idx="1"/>
          </p:nvPr>
        </p:nvSpPr>
        <p:spPr>
          <a:xfrm>
            <a:off x="1047751" y="1710927"/>
            <a:ext cx="4695824" cy="570707"/>
          </a:xfrm>
        </p:spPr>
        <p:txBody>
          <a:bodyPr/>
          <a:lstStyle/>
          <a:p>
            <a:pPr marL="0" indent="0">
              <a:buNone/>
            </a:pPr>
            <a:r>
              <a:rPr lang="en-US"/>
              <a:t>Hydrogen $100M grant program</a:t>
            </a:r>
          </a:p>
        </p:txBody>
      </p:sp>
      <p:sp>
        <p:nvSpPr>
          <p:cNvPr id="4" name="Content Placeholder 3">
            <a:extLst>
              <a:ext uri="{FF2B5EF4-FFF2-40B4-BE49-F238E27FC236}">
                <a16:creationId xmlns:a16="http://schemas.microsoft.com/office/drawing/2014/main" id="{E6F1A06D-9DBB-2B27-89C6-496D799A6606}"/>
              </a:ext>
            </a:extLst>
          </p:cNvPr>
          <p:cNvSpPr>
            <a:spLocks noGrp="1"/>
          </p:cNvSpPr>
          <p:nvPr>
            <p:ph sz="half" idx="2"/>
          </p:nvPr>
        </p:nvSpPr>
        <p:spPr>
          <a:xfrm>
            <a:off x="6399119" y="1363989"/>
            <a:ext cx="5181600" cy="1152526"/>
          </a:xfrm>
        </p:spPr>
        <p:txBody>
          <a:bodyPr vert="horz" lIns="91440" tIns="45720" rIns="91440" bIns="45720" rtlCol="0" anchor="t">
            <a:normAutofit/>
          </a:bodyPr>
          <a:lstStyle/>
          <a:p>
            <a:pPr marL="0" indent="0">
              <a:buNone/>
            </a:pPr>
            <a:r>
              <a:rPr lang="en-US"/>
              <a:t>Industrial Decarbonization and Improvement of Grid Operations (INDIGO) – $90M grant program</a:t>
            </a:r>
          </a:p>
        </p:txBody>
      </p:sp>
      <p:pic>
        <p:nvPicPr>
          <p:cNvPr id="4098" name="Picture 2" descr="What is green hydrogen, and how can it help tackle the climate crisis? |  Stories | WWF">
            <a:extLst>
              <a:ext uri="{FF2B5EF4-FFF2-40B4-BE49-F238E27FC236}">
                <a16:creationId xmlns:a16="http://schemas.microsoft.com/office/drawing/2014/main" id="{8CD9A055-1071-1FEB-188B-742EF0C04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2572544"/>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building, outdoor, street, city&#10;&#10;Description automatically generated">
            <a:extLst>
              <a:ext uri="{FF2B5EF4-FFF2-40B4-BE49-F238E27FC236}">
                <a16:creationId xmlns:a16="http://schemas.microsoft.com/office/drawing/2014/main" id="{C901325A-CC83-3C6B-603A-C4C62B3C6839}"/>
              </a:ext>
            </a:extLst>
          </p:cNvPr>
          <p:cNvPicPr>
            <a:picLocks noChangeAspect="1"/>
          </p:cNvPicPr>
          <p:nvPr/>
        </p:nvPicPr>
        <p:blipFill>
          <a:blip r:embed="rId4"/>
          <a:stretch>
            <a:fillRect/>
          </a:stretch>
        </p:blipFill>
        <p:spPr>
          <a:xfrm rot="5400000">
            <a:off x="6790248" y="2986050"/>
            <a:ext cx="4141345" cy="3106009"/>
          </a:xfrm>
          <a:prstGeom prst="rect">
            <a:avLst/>
          </a:prstGeom>
        </p:spPr>
      </p:pic>
    </p:spTree>
    <p:extLst>
      <p:ext uri="{BB962C8B-B14F-4D97-AF65-F5344CB8AC3E}">
        <p14:creationId xmlns:p14="http://schemas.microsoft.com/office/powerpoint/2010/main" val="2087540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F28C-E35C-40A4-CB51-F4E9662DE972}"/>
              </a:ext>
            </a:extLst>
          </p:cNvPr>
          <p:cNvSpPr>
            <a:spLocks noGrp="1"/>
          </p:cNvSpPr>
          <p:nvPr>
            <p:ph type="title"/>
          </p:nvPr>
        </p:nvSpPr>
        <p:spPr>
          <a:xfrm>
            <a:off x="321299" y="237067"/>
            <a:ext cx="11433553" cy="1038840"/>
          </a:xfrm>
        </p:spPr>
        <p:txBody>
          <a:bodyPr>
            <a:normAutofit fontScale="90000"/>
          </a:bodyPr>
          <a:lstStyle/>
          <a:p>
            <a:r>
              <a:rPr lang="en-US"/>
              <a:t>Lead Area: California's Energy Policy Report (IEPR)</a:t>
            </a:r>
          </a:p>
        </p:txBody>
      </p:sp>
      <p:sp>
        <p:nvSpPr>
          <p:cNvPr id="3" name="Content Placeholder 2">
            <a:extLst>
              <a:ext uri="{FF2B5EF4-FFF2-40B4-BE49-F238E27FC236}">
                <a16:creationId xmlns:a16="http://schemas.microsoft.com/office/drawing/2014/main" id="{F302CA40-0D14-114B-4F0F-3EA9242A41A6}"/>
              </a:ext>
            </a:extLst>
          </p:cNvPr>
          <p:cNvSpPr>
            <a:spLocks noGrp="1"/>
          </p:cNvSpPr>
          <p:nvPr>
            <p:ph idx="1"/>
          </p:nvPr>
        </p:nvSpPr>
        <p:spPr>
          <a:xfrm>
            <a:off x="521256" y="1509875"/>
            <a:ext cx="11578011" cy="1981632"/>
          </a:xfrm>
        </p:spPr>
        <p:txBody>
          <a:bodyPr vert="horz" lIns="91440" tIns="45720" rIns="91440" bIns="45720" rtlCol="0" anchor="t">
            <a:normAutofit/>
          </a:bodyPr>
          <a:lstStyle/>
          <a:p>
            <a:r>
              <a:rPr lang="en-US">
                <a:cs typeface="Arial"/>
              </a:rPr>
              <a:t>Identify barriers and solutions to accelerating connection of clean energy resources at the bulk electric and distribution levels</a:t>
            </a:r>
          </a:p>
        </p:txBody>
      </p:sp>
      <p:pic>
        <p:nvPicPr>
          <p:cNvPr id="5" name="Picture 4" descr="sun and home icon" title="icon">
            <a:extLst>
              <a:ext uri="{FF2B5EF4-FFF2-40B4-BE49-F238E27FC236}">
                <a16:creationId xmlns:a16="http://schemas.microsoft.com/office/drawing/2014/main" id="{03D9A26C-60D8-E267-5F4D-20487F199E09}"/>
              </a:ext>
            </a:extLst>
          </p:cNvPr>
          <p:cNvPicPr>
            <a:picLocks noChangeAspect="1"/>
          </p:cNvPicPr>
          <p:nvPr/>
        </p:nvPicPr>
        <p:blipFill>
          <a:blip r:embed="rId3"/>
          <a:stretch>
            <a:fillRect/>
          </a:stretch>
        </p:blipFill>
        <p:spPr>
          <a:xfrm>
            <a:off x="10530312" y="4213397"/>
            <a:ext cx="823488" cy="823488"/>
          </a:xfrm>
          <a:prstGeom prst="rect">
            <a:avLst/>
          </a:prstGeom>
        </p:spPr>
      </p:pic>
      <p:pic>
        <p:nvPicPr>
          <p:cNvPr id="6" name="Picture 5" descr="sun and solar panel icons" title="icon">
            <a:extLst>
              <a:ext uri="{FF2B5EF4-FFF2-40B4-BE49-F238E27FC236}">
                <a16:creationId xmlns:a16="http://schemas.microsoft.com/office/drawing/2014/main" id="{D7D0D0F9-7951-F3EC-19FC-5D736E1F5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75" y="3102804"/>
            <a:ext cx="1079999" cy="1079999"/>
          </a:xfrm>
          <a:prstGeom prst="rect">
            <a:avLst/>
          </a:prstGeom>
        </p:spPr>
      </p:pic>
      <p:pic>
        <p:nvPicPr>
          <p:cNvPr id="7" name="Picture 2" descr="Wind Turbine Icon - Download Wind Turbine Icon 2076 | Noun Project">
            <a:extLst>
              <a:ext uri="{FF2B5EF4-FFF2-40B4-BE49-F238E27FC236}">
                <a16:creationId xmlns:a16="http://schemas.microsoft.com/office/drawing/2014/main" id="{30E0EAE4-0CFE-9CA7-5031-132355D2F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679" y="4480535"/>
            <a:ext cx="702517" cy="7025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lectrical, energy, transmission, transmission tower icon - Download on  Iconfinder">
            <a:extLst>
              <a:ext uri="{FF2B5EF4-FFF2-40B4-BE49-F238E27FC236}">
                <a16:creationId xmlns:a16="http://schemas.microsoft.com/office/drawing/2014/main" id="{AE05162C-511D-8EAC-0E86-05ADD0B143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3488" y="3765127"/>
            <a:ext cx="1214132" cy="12141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igh voltage electrical transformer black symbol Vector Image">
            <a:extLst>
              <a:ext uri="{FF2B5EF4-FFF2-40B4-BE49-F238E27FC236}">
                <a16:creationId xmlns:a16="http://schemas.microsoft.com/office/drawing/2014/main" id="{FD651FDE-A059-51D1-7C94-C48253419A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4987" y="3889513"/>
            <a:ext cx="630822" cy="787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Transformer Pole Images – Browse 28,487 Stock Photos, Vectors, and Video |  Adobe Stock">
            <a:extLst>
              <a:ext uri="{FF2B5EF4-FFF2-40B4-BE49-F238E27FC236}">
                <a16:creationId xmlns:a16="http://schemas.microsoft.com/office/drawing/2014/main" id="{7D01C760-6538-2291-EC51-4681BE0AB8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1318" y="3530829"/>
            <a:ext cx="1581636" cy="15816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Electric Vehicle Charging Station Or EV Charge Point For Electric Vehicles  / Cars Line Art Vector Icon For Apps And Websites Royalty Free Cliparts,  Vectors, And Stock Illustration. Image 107175272.">
            <a:extLst>
              <a:ext uri="{FF2B5EF4-FFF2-40B4-BE49-F238E27FC236}">
                <a16:creationId xmlns:a16="http://schemas.microsoft.com/office/drawing/2014/main" id="{164A9694-C59C-7001-AC9C-9C8F06737C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9507" y="3662586"/>
            <a:ext cx="774738" cy="7747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battery icon" title="icon of battery">
            <a:extLst>
              <a:ext uri="{FF2B5EF4-FFF2-40B4-BE49-F238E27FC236}">
                <a16:creationId xmlns:a16="http://schemas.microsoft.com/office/drawing/2014/main" id="{2ECBE442-4006-A1DC-982D-644191B7E0F0}"/>
              </a:ext>
            </a:extLst>
          </p:cNvPr>
          <p:cNvPicPr>
            <a:picLocks noChangeAspect="1"/>
          </p:cNvPicPr>
          <p:nvPr/>
        </p:nvPicPr>
        <p:blipFill>
          <a:blip r:embed="rId10">
            <a:biLevel thresh="50000"/>
          </a:blip>
          <a:stretch>
            <a:fillRect/>
          </a:stretch>
        </p:blipFill>
        <p:spPr>
          <a:xfrm>
            <a:off x="1359271" y="3808134"/>
            <a:ext cx="1079998" cy="1079998"/>
          </a:xfrm>
          <a:prstGeom prst="rect">
            <a:avLst/>
          </a:prstGeom>
        </p:spPr>
      </p:pic>
      <p:sp>
        <p:nvSpPr>
          <p:cNvPr id="18" name="TextBox 17">
            <a:extLst>
              <a:ext uri="{FF2B5EF4-FFF2-40B4-BE49-F238E27FC236}">
                <a16:creationId xmlns:a16="http://schemas.microsoft.com/office/drawing/2014/main" id="{DA31B0FE-363A-6EEE-971C-3BE0BE45946A}"/>
              </a:ext>
            </a:extLst>
          </p:cNvPr>
          <p:cNvSpPr txBox="1"/>
          <p:nvPr/>
        </p:nvSpPr>
        <p:spPr>
          <a:xfrm>
            <a:off x="497390" y="2704597"/>
            <a:ext cx="2807368" cy="646331"/>
          </a:xfrm>
          <a:prstGeom prst="rect">
            <a:avLst/>
          </a:prstGeom>
          <a:noFill/>
        </p:spPr>
        <p:txBody>
          <a:bodyPr wrap="square" rtlCol="0">
            <a:spAutoFit/>
          </a:bodyPr>
          <a:lstStyle/>
          <a:p>
            <a:pPr algn="ctr"/>
            <a:r>
              <a:rPr lang="en-US"/>
              <a:t>Grid-scale renewables and storage</a:t>
            </a:r>
          </a:p>
        </p:txBody>
      </p:sp>
      <p:sp>
        <p:nvSpPr>
          <p:cNvPr id="19" name="TextBox 18">
            <a:extLst>
              <a:ext uri="{FF2B5EF4-FFF2-40B4-BE49-F238E27FC236}">
                <a16:creationId xmlns:a16="http://schemas.microsoft.com/office/drawing/2014/main" id="{7FD6C726-F61E-CB4F-3CD3-D63FAB6C0810}"/>
              </a:ext>
            </a:extLst>
          </p:cNvPr>
          <p:cNvSpPr txBox="1"/>
          <p:nvPr/>
        </p:nvSpPr>
        <p:spPr>
          <a:xfrm>
            <a:off x="3212485" y="2704597"/>
            <a:ext cx="2807368" cy="369332"/>
          </a:xfrm>
          <a:prstGeom prst="rect">
            <a:avLst/>
          </a:prstGeom>
          <a:noFill/>
        </p:spPr>
        <p:txBody>
          <a:bodyPr wrap="square" rtlCol="0">
            <a:spAutoFit/>
          </a:bodyPr>
          <a:lstStyle/>
          <a:p>
            <a:pPr algn="ctr"/>
            <a:r>
              <a:rPr lang="en-US"/>
              <a:t>Transmission </a:t>
            </a:r>
          </a:p>
        </p:txBody>
      </p:sp>
      <p:sp>
        <p:nvSpPr>
          <p:cNvPr id="20" name="TextBox 19">
            <a:extLst>
              <a:ext uri="{FF2B5EF4-FFF2-40B4-BE49-F238E27FC236}">
                <a16:creationId xmlns:a16="http://schemas.microsoft.com/office/drawing/2014/main" id="{387ED9D1-344A-7DF0-D678-6BB4F519269E}"/>
              </a:ext>
            </a:extLst>
          </p:cNvPr>
          <p:cNvSpPr txBox="1"/>
          <p:nvPr/>
        </p:nvSpPr>
        <p:spPr>
          <a:xfrm>
            <a:off x="5927580" y="2704597"/>
            <a:ext cx="2807368" cy="369332"/>
          </a:xfrm>
          <a:prstGeom prst="rect">
            <a:avLst/>
          </a:prstGeom>
          <a:noFill/>
        </p:spPr>
        <p:txBody>
          <a:bodyPr wrap="square" rtlCol="0">
            <a:spAutoFit/>
          </a:bodyPr>
          <a:lstStyle/>
          <a:p>
            <a:pPr algn="ctr"/>
            <a:r>
              <a:rPr lang="en-US"/>
              <a:t>Distribution </a:t>
            </a:r>
          </a:p>
        </p:txBody>
      </p:sp>
      <p:sp>
        <p:nvSpPr>
          <p:cNvPr id="21" name="TextBox 20">
            <a:extLst>
              <a:ext uri="{FF2B5EF4-FFF2-40B4-BE49-F238E27FC236}">
                <a16:creationId xmlns:a16="http://schemas.microsoft.com/office/drawing/2014/main" id="{8CA25845-227D-FE92-1FEA-73C974916D73}"/>
              </a:ext>
            </a:extLst>
          </p:cNvPr>
          <p:cNvSpPr txBox="1"/>
          <p:nvPr/>
        </p:nvSpPr>
        <p:spPr>
          <a:xfrm>
            <a:off x="8642676" y="2704597"/>
            <a:ext cx="3111712" cy="369332"/>
          </a:xfrm>
          <a:prstGeom prst="rect">
            <a:avLst/>
          </a:prstGeom>
          <a:noFill/>
        </p:spPr>
        <p:txBody>
          <a:bodyPr wrap="square" rtlCol="0">
            <a:spAutoFit/>
          </a:bodyPr>
          <a:lstStyle/>
          <a:p>
            <a:pPr algn="ctr"/>
            <a:r>
              <a:rPr lang="en-US"/>
              <a:t>Distributed energy resources</a:t>
            </a:r>
          </a:p>
        </p:txBody>
      </p:sp>
      <p:sp>
        <p:nvSpPr>
          <p:cNvPr id="22" name="Left Brace 21" descr="bracket" title="bracket">
            <a:extLst>
              <a:ext uri="{FF2B5EF4-FFF2-40B4-BE49-F238E27FC236}">
                <a16:creationId xmlns:a16="http://schemas.microsoft.com/office/drawing/2014/main" id="{B9080CBE-E5EF-4F0C-1053-67647E45EE36}"/>
              </a:ext>
            </a:extLst>
          </p:cNvPr>
          <p:cNvSpPr/>
          <p:nvPr/>
        </p:nvSpPr>
        <p:spPr>
          <a:xfrm rot="16200000">
            <a:off x="3240077" y="2795609"/>
            <a:ext cx="113239" cy="5598611"/>
          </a:xfrm>
          <a:prstGeom prst="lef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descr="bracket" title="bracket">
            <a:extLst>
              <a:ext uri="{FF2B5EF4-FFF2-40B4-BE49-F238E27FC236}">
                <a16:creationId xmlns:a16="http://schemas.microsoft.com/office/drawing/2014/main" id="{7501D465-38A4-90E6-6B60-9BD675D9653C}"/>
              </a:ext>
            </a:extLst>
          </p:cNvPr>
          <p:cNvSpPr/>
          <p:nvPr/>
        </p:nvSpPr>
        <p:spPr>
          <a:xfrm rot="16200000">
            <a:off x="8923084" y="2785329"/>
            <a:ext cx="113239" cy="5598611"/>
          </a:xfrm>
          <a:prstGeom prst="lef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826B62B6-08E8-90BB-7B4A-07A105C34529}"/>
              </a:ext>
            </a:extLst>
          </p:cNvPr>
          <p:cNvSpPr txBox="1"/>
          <p:nvPr/>
        </p:nvSpPr>
        <p:spPr>
          <a:xfrm>
            <a:off x="2236149" y="5406126"/>
            <a:ext cx="2121093" cy="369332"/>
          </a:xfrm>
          <a:prstGeom prst="rect">
            <a:avLst/>
          </a:prstGeom>
          <a:solidFill>
            <a:schemeClr val="bg1"/>
          </a:solidFill>
        </p:spPr>
        <p:txBody>
          <a:bodyPr wrap="none" rtlCol="0">
            <a:spAutoFit/>
          </a:bodyPr>
          <a:lstStyle/>
          <a:p>
            <a:r>
              <a:rPr lang="en-US"/>
              <a:t>Bulk power system</a:t>
            </a:r>
          </a:p>
        </p:txBody>
      </p:sp>
      <p:sp>
        <p:nvSpPr>
          <p:cNvPr id="25" name="TextBox 24">
            <a:extLst>
              <a:ext uri="{FF2B5EF4-FFF2-40B4-BE49-F238E27FC236}">
                <a16:creationId xmlns:a16="http://schemas.microsoft.com/office/drawing/2014/main" id="{80816232-E484-836C-F85E-233F28AC6E88}"/>
              </a:ext>
            </a:extLst>
          </p:cNvPr>
          <p:cNvSpPr txBox="1"/>
          <p:nvPr/>
        </p:nvSpPr>
        <p:spPr>
          <a:xfrm>
            <a:off x="7989638" y="5399968"/>
            <a:ext cx="2121093" cy="369332"/>
          </a:xfrm>
          <a:prstGeom prst="rect">
            <a:avLst/>
          </a:prstGeom>
          <a:solidFill>
            <a:schemeClr val="bg1"/>
          </a:solidFill>
        </p:spPr>
        <p:txBody>
          <a:bodyPr wrap="none" rtlCol="0">
            <a:spAutoFit/>
          </a:bodyPr>
          <a:lstStyle/>
          <a:p>
            <a:r>
              <a:rPr lang="en-US"/>
              <a:t>Distribution system</a:t>
            </a:r>
          </a:p>
        </p:txBody>
      </p:sp>
    </p:spTree>
    <p:extLst>
      <p:ext uri="{BB962C8B-B14F-4D97-AF65-F5344CB8AC3E}">
        <p14:creationId xmlns:p14="http://schemas.microsoft.com/office/powerpoint/2010/main" val="1951450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F2C8-4DD3-4D93-345F-C2DC6BBB550A}"/>
              </a:ext>
            </a:extLst>
          </p:cNvPr>
          <p:cNvSpPr>
            <a:spLocks noGrp="1"/>
          </p:cNvSpPr>
          <p:nvPr>
            <p:ph type="title"/>
          </p:nvPr>
        </p:nvSpPr>
        <p:spPr>
          <a:xfrm>
            <a:off x="404142" y="216747"/>
            <a:ext cx="11371030" cy="1038840"/>
          </a:xfrm>
        </p:spPr>
        <p:txBody>
          <a:bodyPr>
            <a:normAutofit fontScale="90000"/>
          </a:bodyPr>
          <a:lstStyle/>
          <a:p>
            <a:r>
              <a:rPr lang="en-US"/>
              <a:t>California's Energy Policy Report:  </a:t>
            </a:r>
            <a:br>
              <a:rPr lang="en-US"/>
            </a:br>
            <a:r>
              <a:rPr lang="en-US"/>
              <a:t>Discussion Questions</a:t>
            </a:r>
          </a:p>
        </p:txBody>
      </p:sp>
      <p:sp>
        <p:nvSpPr>
          <p:cNvPr id="3" name="Content Placeholder 2">
            <a:extLst>
              <a:ext uri="{FF2B5EF4-FFF2-40B4-BE49-F238E27FC236}">
                <a16:creationId xmlns:a16="http://schemas.microsoft.com/office/drawing/2014/main" id="{92390FC7-738B-82A7-7B6A-4C84BEB64284}"/>
              </a:ext>
            </a:extLst>
          </p:cNvPr>
          <p:cNvSpPr>
            <a:spLocks noGrp="1"/>
          </p:cNvSpPr>
          <p:nvPr>
            <p:ph idx="1"/>
          </p:nvPr>
        </p:nvSpPr>
        <p:spPr>
          <a:xfrm>
            <a:off x="545433" y="1825625"/>
            <a:ext cx="11117178" cy="4351338"/>
          </a:xfrm>
        </p:spPr>
        <p:txBody>
          <a:bodyPr/>
          <a:lstStyle/>
          <a:p>
            <a:r>
              <a:rPr lang="en-US"/>
              <a:t>Do you have priorities for recommendations we should consider?</a:t>
            </a:r>
          </a:p>
          <a:p>
            <a:endParaRPr lang="en-US"/>
          </a:p>
          <a:p>
            <a:r>
              <a:rPr lang="en-US"/>
              <a:t>Are there ongoing initiatives to accelerate grid connection we should include?</a:t>
            </a:r>
          </a:p>
          <a:p>
            <a:endParaRPr lang="en-US"/>
          </a:p>
          <a:p>
            <a:r>
              <a:rPr lang="en-US"/>
              <a:t>Are there individuals or groups you recommend engaging with during information gathering?</a:t>
            </a:r>
          </a:p>
          <a:p>
            <a:endParaRPr lang="en-US"/>
          </a:p>
          <a:p>
            <a:r>
              <a:rPr lang="en-US"/>
              <a:t>Do you have input on how to meaningfully integrate equity throughout?</a:t>
            </a:r>
          </a:p>
        </p:txBody>
      </p:sp>
    </p:spTree>
    <p:extLst>
      <p:ext uri="{BB962C8B-B14F-4D97-AF65-F5344CB8AC3E}">
        <p14:creationId xmlns:p14="http://schemas.microsoft.com/office/powerpoint/2010/main" val="128393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25" y="3239595"/>
            <a:ext cx="4476750" cy="913305"/>
          </a:xfrm>
        </p:spPr>
        <p:txBody>
          <a:bodyPr>
            <a:normAutofit/>
          </a:bodyPr>
          <a:lstStyle/>
          <a:p>
            <a:r>
              <a:rPr lang="en-US" sz="5400">
                <a:solidFill>
                  <a:schemeClr val="tx1"/>
                </a:solidFill>
              </a:rPr>
              <a:t>Thank You!</a:t>
            </a:r>
          </a:p>
        </p:txBody>
      </p:sp>
      <p:pic>
        <p:nvPicPr>
          <p:cNvPr id="8" name="Graphic 7" descr="logo of the california energy commission" title="CEC logo">
            <a:extLst>
              <a:ext uri="{FF2B5EF4-FFF2-40B4-BE49-F238E27FC236}">
                <a16:creationId xmlns:a16="http://schemas.microsoft.com/office/drawing/2014/main" id="{4F60BC20-35AB-46B7-B7AB-1C7F09F420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2525" y="577957"/>
            <a:ext cx="2266950" cy="1990172"/>
          </a:xfrm>
          <a:prstGeom prst="rect">
            <a:avLst/>
          </a:prstGeom>
        </p:spPr>
      </p:pic>
      <p:pic>
        <p:nvPicPr>
          <p:cNvPr id="10" name="Graphic 9" descr="image of zero emission bus" title="zero emission bus">
            <a:extLst>
              <a:ext uri="{FF2B5EF4-FFF2-40B4-BE49-F238E27FC236}">
                <a16:creationId xmlns:a16="http://schemas.microsoft.com/office/drawing/2014/main" id="{A9B5D6DD-6E7B-4121-9AA9-B347302AED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63026" y="2568129"/>
            <a:ext cx="2641726" cy="1790700"/>
          </a:xfrm>
          <a:prstGeom prst="rect">
            <a:avLst/>
          </a:prstGeom>
        </p:spPr>
      </p:pic>
    </p:spTree>
    <p:extLst>
      <p:ext uri="{BB962C8B-B14F-4D97-AF65-F5344CB8AC3E}">
        <p14:creationId xmlns:p14="http://schemas.microsoft.com/office/powerpoint/2010/main" val="65453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E846D4-9D59-416A-8F05-73CF12E06669}"/>
              </a:ext>
            </a:extLst>
          </p:cNvPr>
          <p:cNvSpPr>
            <a:spLocks noGrp="1"/>
          </p:cNvSpPr>
          <p:nvPr>
            <p:ph type="title"/>
          </p:nvPr>
        </p:nvSpPr>
        <p:spPr>
          <a:xfrm>
            <a:off x="34431" y="111779"/>
            <a:ext cx="11762458" cy="1038840"/>
          </a:xfrm>
        </p:spPr>
        <p:txBody>
          <a:bodyPr>
            <a:normAutofit fontScale="90000"/>
          </a:bodyPr>
          <a:lstStyle/>
          <a:p>
            <a:r>
              <a:rPr lang="en-US">
                <a:solidFill>
                  <a:schemeClr val="tx2">
                    <a:lumMod val="75000"/>
                  </a:schemeClr>
                </a:solidFill>
              </a:rPr>
              <a:t>Lead Area: Clean Transportation (Fuels and Transportation Division)</a:t>
            </a:r>
          </a:p>
        </p:txBody>
      </p:sp>
      <p:sp>
        <p:nvSpPr>
          <p:cNvPr id="6" name="Content Placeholder 5">
            <a:extLst>
              <a:ext uri="{FF2B5EF4-FFF2-40B4-BE49-F238E27FC236}">
                <a16:creationId xmlns:a16="http://schemas.microsoft.com/office/drawing/2014/main" id="{53F01A47-DF81-468B-A871-61C891666645}"/>
              </a:ext>
            </a:extLst>
          </p:cNvPr>
          <p:cNvSpPr>
            <a:spLocks noGrp="1"/>
          </p:cNvSpPr>
          <p:nvPr>
            <p:ph idx="1"/>
          </p:nvPr>
        </p:nvSpPr>
        <p:spPr>
          <a:xfrm>
            <a:off x="421788" y="1627788"/>
            <a:ext cx="4873791" cy="4968240"/>
          </a:xfrm>
        </p:spPr>
        <p:txBody>
          <a:bodyPr vert="horz" lIns="91440" tIns="45720" rIns="91440" bIns="45720" rtlCol="0" anchor="t">
            <a:normAutofit/>
          </a:bodyPr>
          <a:lstStyle/>
          <a:p>
            <a:pPr marL="457200" indent="-457200">
              <a:buAutoNum type="arabicPeriod"/>
            </a:pPr>
            <a:r>
              <a:rPr lang="en-US">
                <a:cs typeface="Arial"/>
              </a:rPr>
              <a:t>Secure funding for ZEV infrastructure and other priority investments</a:t>
            </a:r>
          </a:p>
          <a:p>
            <a:pPr marL="457200" indent="-457200">
              <a:buAutoNum type="arabicPeriod"/>
            </a:pPr>
            <a:r>
              <a:rPr lang="en-US">
                <a:cs typeface="Arial"/>
              </a:rPr>
              <a:t>Spend existing grant funds judiciously, effectively, and equitably</a:t>
            </a:r>
          </a:p>
          <a:p>
            <a:pPr marL="457200" indent="-457200">
              <a:buAutoNum type="arabicPeriod"/>
            </a:pPr>
            <a:r>
              <a:rPr lang="en-US">
                <a:ea typeface="+mn-lt"/>
                <a:cs typeface="+mn-lt"/>
              </a:rPr>
              <a:t>Oversee ZEV infrastructure buildout</a:t>
            </a:r>
            <a:endParaRPr lang="en-US">
              <a:cs typeface="Arial"/>
            </a:endParaRPr>
          </a:p>
          <a:p>
            <a:pPr marL="457200" indent="-457200">
              <a:buAutoNum type="arabicPeriod"/>
            </a:pPr>
            <a:r>
              <a:rPr lang="en-US">
                <a:ea typeface="+mn-lt"/>
                <a:cs typeface="+mn-lt"/>
              </a:rPr>
              <a:t>Complete replacement</a:t>
            </a:r>
            <a:r>
              <a:rPr lang="en-US">
                <a:cs typeface="Arial"/>
              </a:rPr>
              <a:t> tire efficiency Order Instituting Information</a:t>
            </a:r>
          </a:p>
          <a:p>
            <a:endParaRPr lang="en-US">
              <a:cs typeface="Arial"/>
            </a:endParaRPr>
          </a:p>
          <a:p>
            <a:endParaRPr lang="en-US">
              <a:cs typeface="Arial"/>
            </a:endParaRPr>
          </a:p>
          <a:p>
            <a:pPr marL="0" indent="0">
              <a:buNone/>
            </a:pPr>
            <a:endParaRPr lang="en-US">
              <a:cs typeface="Arial"/>
            </a:endParaRPr>
          </a:p>
        </p:txBody>
      </p:sp>
      <p:pic>
        <p:nvPicPr>
          <p:cNvPr id="2050" name="Picture 2" descr="California has exceeded its goal of selling 1.5 million zero-emission  vehicles ahead of schedule - CBS Sacramento">
            <a:extLst>
              <a:ext uri="{FF2B5EF4-FFF2-40B4-BE49-F238E27FC236}">
                <a16:creationId xmlns:a16="http://schemas.microsoft.com/office/drawing/2014/main" id="{2D7F1B9F-BEA9-FD0D-7E12-FFD560FA6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524" y="1983113"/>
            <a:ext cx="6107303" cy="343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145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8D6F-6387-41CC-4251-963DA9DD0B2E}"/>
              </a:ext>
            </a:extLst>
          </p:cNvPr>
          <p:cNvSpPr>
            <a:spLocks noGrp="1"/>
          </p:cNvSpPr>
          <p:nvPr>
            <p:ph type="title"/>
          </p:nvPr>
        </p:nvSpPr>
        <p:spPr>
          <a:xfrm>
            <a:off x="1195561" y="147420"/>
            <a:ext cx="9953978" cy="1038840"/>
          </a:xfrm>
        </p:spPr>
        <p:txBody>
          <a:bodyPr anchor="ctr">
            <a:normAutofit/>
          </a:bodyPr>
          <a:lstStyle/>
          <a:p>
            <a:r>
              <a:rPr lang="en-US" sz="3400"/>
              <a:t>Clean Transportation Priority 1: Secure clean transportation program funding</a:t>
            </a:r>
          </a:p>
        </p:txBody>
      </p:sp>
      <p:sp>
        <p:nvSpPr>
          <p:cNvPr id="8" name="Content Placeholder 7">
            <a:extLst>
              <a:ext uri="{FF2B5EF4-FFF2-40B4-BE49-F238E27FC236}">
                <a16:creationId xmlns:a16="http://schemas.microsoft.com/office/drawing/2014/main" id="{B3BFF41C-B9F9-4BB8-7F96-88C60EBE96A4}"/>
              </a:ext>
            </a:extLst>
          </p:cNvPr>
          <p:cNvSpPr>
            <a:spLocks noGrp="1"/>
          </p:cNvSpPr>
          <p:nvPr>
            <p:ph sz="half" idx="1"/>
          </p:nvPr>
        </p:nvSpPr>
        <p:spPr>
          <a:xfrm>
            <a:off x="495300" y="1825625"/>
            <a:ext cx="5181600" cy="4351338"/>
          </a:xfrm>
        </p:spPr>
        <p:txBody>
          <a:bodyPr vert="horz" lIns="91440" tIns="45720" rIns="91440" bIns="45720" rtlCol="0" anchor="t">
            <a:normAutofit/>
          </a:bodyPr>
          <a:lstStyle/>
          <a:p>
            <a:pPr marL="0" indent="0">
              <a:buNone/>
            </a:pPr>
            <a:r>
              <a:rPr lang="en-US" sz="2000"/>
              <a:t>Reauthorize Clean Transportation Program</a:t>
            </a:r>
          </a:p>
          <a:p>
            <a:pPr lvl="1"/>
            <a:r>
              <a:rPr lang="en-US" sz="1700"/>
              <a:t>The $100M/year program is slated to end in 2023</a:t>
            </a:r>
          </a:p>
          <a:p>
            <a:pPr marL="457200" lvl="1" indent="0">
              <a:buNone/>
            </a:pPr>
            <a:endParaRPr lang="en-US" sz="1700"/>
          </a:p>
          <a:p>
            <a:pPr marL="0" indent="0">
              <a:buNone/>
            </a:pPr>
            <a:r>
              <a:rPr lang="en-US" sz="2000"/>
              <a:t>Support Governor’s ZEV budget</a:t>
            </a:r>
          </a:p>
          <a:p>
            <a:pPr lvl="1"/>
            <a:r>
              <a:rPr lang="en-US" sz="1700"/>
              <a:t>Facing reduced state revenues &amp; competition for General Fund</a:t>
            </a:r>
          </a:p>
          <a:p>
            <a:pPr marL="457200" lvl="1" indent="0">
              <a:buNone/>
            </a:pPr>
            <a:endParaRPr lang="en-US" sz="1700"/>
          </a:p>
          <a:p>
            <a:pPr marL="0" indent="0">
              <a:buNone/>
            </a:pPr>
            <a:r>
              <a:rPr lang="en-US" sz="2000"/>
              <a:t>Secure federal funding</a:t>
            </a:r>
          </a:p>
          <a:p>
            <a:pPr lvl="1"/>
            <a:r>
              <a:rPr lang="en-US" sz="1700"/>
              <a:t>CA should receive about $384M over 5 years for fast chargers</a:t>
            </a:r>
          </a:p>
          <a:p>
            <a:pPr lvl="1"/>
            <a:r>
              <a:rPr lang="en-US" sz="1700"/>
              <a:t>CEC submitting an application with Caltrans, OR, and WA for multistate ZE truck refueling</a:t>
            </a:r>
            <a:endParaRPr lang="en-US" sz="1700">
              <a:cs typeface="Arial"/>
            </a:endParaRPr>
          </a:p>
        </p:txBody>
      </p:sp>
      <p:pic>
        <p:nvPicPr>
          <p:cNvPr id="9" name="Picture 9" descr="picture of the California State Capitol Building" title="California State Capitol Building">
            <a:extLst>
              <a:ext uri="{FF2B5EF4-FFF2-40B4-BE49-F238E27FC236}">
                <a16:creationId xmlns:a16="http://schemas.microsoft.com/office/drawing/2014/main" id="{0F98E06C-EA2C-A5D9-214D-B010718D866D}"/>
              </a:ext>
            </a:extLst>
          </p:cNvPr>
          <p:cNvPicPr>
            <a:picLocks noGrp="1" noChangeAspect="1"/>
          </p:cNvPicPr>
          <p:nvPr>
            <p:ph sz="half" idx="2"/>
          </p:nvPr>
        </p:nvPicPr>
        <p:blipFill rotWithShape="1">
          <a:blip r:embed="rId3">
            <a:extLst>
              <a:ext uri="{837473B0-CC2E-450A-ABE3-18F120FF3D39}">
                <a1611:picAttrSrcUrl xmlns:a1611="http://schemas.microsoft.com/office/drawing/2016/11/main" r:id="rId4"/>
              </a:ext>
            </a:extLst>
          </a:blip>
          <a:srcRect l="9166" r="11347" b="-1"/>
          <a:stretch/>
        </p:blipFill>
        <p:spPr>
          <a:xfrm>
            <a:off x="6172200" y="1825625"/>
            <a:ext cx="5181600" cy="4351338"/>
          </a:xfrm>
          <a:noFill/>
        </p:spPr>
      </p:pic>
    </p:spTree>
    <p:extLst>
      <p:ext uri="{BB962C8B-B14F-4D97-AF65-F5344CB8AC3E}">
        <p14:creationId xmlns:p14="http://schemas.microsoft.com/office/powerpoint/2010/main" val="123356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8D6F-6387-41CC-4251-963DA9DD0B2E}"/>
              </a:ext>
            </a:extLst>
          </p:cNvPr>
          <p:cNvSpPr>
            <a:spLocks noGrp="1"/>
          </p:cNvSpPr>
          <p:nvPr>
            <p:ph type="title"/>
          </p:nvPr>
        </p:nvSpPr>
        <p:spPr>
          <a:xfrm>
            <a:off x="490770" y="237067"/>
            <a:ext cx="10863030" cy="1038840"/>
          </a:xfrm>
        </p:spPr>
        <p:txBody>
          <a:bodyPr anchor="ctr">
            <a:normAutofit fontScale="90000"/>
          </a:bodyPr>
          <a:lstStyle/>
          <a:p>
            <a:r>
              <a:rPr lang="en-US" sz="3400"/>
              <a:t>Clean Transportation Priority 2: Spend existing grant funds judiciously, effectively, &amp; equitably</a:t>
            </a:r>
          </a:p>
        </p:txBody>
      </p:sp>
      <p:pic>
        <p:nvPicPr>
          <p:cNvPr id="3074" name="Picture 2" descr="Person wearing orange coat sitting on car bonnet holding electric vehicle charger at charging station">
            <a:extLst>
              <a:ext uri="{FF2B5EF4-FFF2-40B4-BE49-F238E27FC236}">
                <a16:creationId xmlns:a16="http://schemas.microsoft.com/office/drawing/2014/main" id="{0792747F-1DD6-CA26-33B8-A7555BEE33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20" r="15596" b="-1"/>
          <a:stretch/>
        </p:blipFill>
        <p:spPr bwMode="auto">
          <a:xfrm>
            <a:off x="838201" y="1459865"/>
            <a:ext cx="5181600" cy="4351338"/>
          </a:xfrm>
          <a:prstGeom prst="rect">
            <a:avLst/>
          </a:prstGeom>
          <a:solidFill>
            <a:srgbClr val="FFFFFF"/>
          </a:solidFill>
        </p:spPr>
      </p:pic>
      <p:sp>
        <p:nvSpPr>
          <p:cNvPr id="8" name="Content Placeholder 7">
            <a:extLst>
              <a:ext uri="{FF2B5EF4-FFF2-40B4-BE49-F238E27FC236}">
                <a16:creationId xmlns:a16="http://schemas.microsoft.com/office/drawing/2014/main" id="{B3BFF41C-B9F9-4BB8-7F96-88C60EBE96A4}"/>
              </a:ext>
            </a:extLst>
          </p:cNvPr>
          <p:cNvSpPr>
            <a:spLocks noGrp="1"/>
          </p:cNvSpPr>
          <p:nvPr>
            <p:ph sz="half" idx="2"/>
          </p:nvPr>
        </p:nvSpPr>
        <p:spPr>
          <a:xfrm>
            <a:off x="6172200" y="1825625"/>
            <a:ext cx="5181600" cy="4351338"/>
          </a:xfrm>
        </p:spPr>
        <p:txBody>
          <a:bodyPr vert="horz" lIns="91440" tIns="45720" rIns="91440" bIns="45720" rtlCol="0">
            <a:normAutofit/>
          </a:bodyPr>
          <a:lstStyle/>
          <a:p>
            <a:r>
              <a:rPr lang="en-US"/>
              <a:t>Robust public engagement in Investment Plan</a:t>
            </a:r>
          </a:p>
          <a:p>
            <a:r>
              <a:rPr lang="en-US"/>
              <a:t>Build out ZEV infrastructure to meet state goals</a:t>
            </a:r>
          </a:p>
          <a:p>
            <a:r>
              <a:rPr lang="en-US"/>
              <a:t>Provide community benefits</a:t>
            </a:r>
          </a:p>
          <a:p>
            <a:r>
              <a:rPr lang="en-US"/>
              <a:t>Capitalize on vehicle grid integration</a:t>
            </a:r>
          </a:p>
          <a:p>
            <a:r>
              <a:rPr lang="en-US"/>
              <a:t>Spur in-state ZEV manufacturing</a:t>
            </a:r>
          </a:p>
          <a:p>
            <a:pPr lvl="1"/>
            <a:endParaRPr lang="en-US"/>
          </a:p>
          <a:p>
            <a:endParaRPr lang="en-US"/>
          </a:p>
        </p:txBody>
      </p:sp>
    </p:spTree>
    <p:extLst>
      <p:ext uri="{BB962C8B-B14F-4D97-AF65-F5344CB8AC3E}">
        <p14:creationId xmlns:p14="http://schemas.microsoft.com/office/powerpoint/2010/main" val="1759678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0612D-73F7-924F-BF8F-119CF53D9923}"/>
              </a:ext>
            </a:extLst>
          </p:cNvPr>
          <p:cNvSpPr>
            <a:spLocks noGrp="1"/>
          </p:cNvSpPr>
          <p:nvPr>
            <p:ph type="title"/>
          </p:nvPr>
        </p:nvSpPr>
        <p:spPr/>
        <p:txBody>
          <a:bodyPr>
            <a:normAutofit/>
          </a:bodyPr>
          <a:lstStyle/>
          <a:p>
            <a:r>
              <a:rPr lang="en-US"/>
              <a:t>Build out ZEV infrastructure</a:t>
            </a:r>
          </a:p>
        </p:txBody>
      </p:sp>
      <p:sp>
        <p:nvSpPr>
          <p:cNvPr id="5" name="TextBox 4">
            <a:extLst>
              <a:ext uri="{FF2B5EF4-FFF2-40B4-BE49-F238E27FC236}">
                <a16:creationId xmlns:a16="http://schemas.microsoft.com/office/drawing/2014/main" id="{18A95636-1132-A7EC-8B82-9EAFD4E86F2D}"/>
              </a:ext>
            </a:extLst>
          </p:cNvPr>
          <p:cNvSpPr txBox="1"/>
          <p:nvPr/>
        </p:nvSpPr>
        <p:spPr>
          <a:xfrm>
            <a:off x="455700" y="1180708"/>
            <a:ext cx="11676149" cy="808642"/>
          </a:xfrm>
          <a:prstGeom prst="rect">
            <a:avLst/>
          </a:prstGeom>
          <a:noFill/>
        </p:spPr>
        <p:txBody>
          <a:bodyPr wrap="square" lIns="91440" tIns="45720" rIns="91440" bIns="45720" rtlCol="0" anchor="t">
            <a:spAutoFit/>
          </a:bodyPr>
          <a:lstStyle/>
          <a:p>
            <a:pPr fontAlgn="base"/>
            <a:r>
              <a:rPr lang="en-US" sz="4500">
                <a:solidFill>
                  <a:srgbClr val="004678"/>
                </a:solidFill>
                <a:latin typeface="Gotham HTF Book Condensed"/>
              </a:rPr>
              <a:t>Progress Report: </a:t>
            </a:r>
            <a:r>
              <a:rPr lang="en-US" sz="4500" b="1">
                <a:solidFill>
                  <a:srgbClr val="004678"/>
                </a:solidFill>
                <a:latin typeface="Gotham HTF Book Condensed"/>
              </a:rPr>
              <a:t>1.2 M chargers by 2030 for passenger vehicles</a:t>
            </a:r>
            <a:endParaRPr lang="en-US" sz="4500" b="1">
              <a:solidFill>
                <a:srgbClr val="004678"/>
              </a:solidFill>
              <a:latin typeface="Gotham HTF Condensed"/>
            </a:endParaRPr>
          </a:p>
        </p:txBody>
      </p:sp>
      <p:graphicFrame>
        <p:nvGraphicFramePr>
          <p:cNvPr id="4" name="Chart 3" descr="Pie-of-pie chart showing the gap from 2030 and chargers towards 2025 goal on the main pie chart and chargers with funding allocated and existing chargers on the second pie chart.">
            <a:extLst>
              <a:ext uri="{FF2B5EF4-FFF2-40B4-BE49-F238E27FC236}">
                <a16:creationId xmlns:a16="http://schemas.microsoft.com/office/drawing/2014/main" id="{471EA737-EFB8-3F75-7BFC-0AA3A85FCB92}"/>
              </a:ext>
            </a:extLst>
          </p:cNvPr>
          <p:cNvGraphicFramePr>
            <a:graphicFrameLocks/>
          </p:cNvGraphicFramePr>
          <p:nvPr>
            <p:extLst>
              <p:ext uri="{D42A27DB-BD31-4B8C-83A1-F6EECF244321}">
                <p14:modId xmlns:p14="http://schemas.microsoft.com/office/powerpoint/2010/main" val="1392802345"/>
              </p:ext>
            </p:extLst>
          </p:nvPr>
        </p:nvGraphicFramePr>
        <p:xfrm>
          <a:off x="891853" y="1002721"/>
          <a:ext cx="9953978" cy="65764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4658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title="capable of supporting nearly 54,000 FCEVs">
            <a:extLst>
              <a:ext uri="{FF2B5EF4-FFF2-40B4-BE49-F238E27FC236}">
                <a16:creationId xmlns:a16="http://schemas.microsoft.com/office/drawing/2014/main" id="{81944639-1D29-1B40-B7F6-C3F68B33C34E}"/>
              </a:ext>
            </a:extLst>
          </p:cNvPr>
          <p:cNvSpPr/>
          <p:nvPr/>
        </p:nvSpPr>
        <p:spPr>
          <a:xfrm>
            <a:off x="1022052" y="4997514"/>
            <a:ext cx="3823598" cy="9115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64 - open retail hydrogen fueling stations">
            <a:extLst>
              <a:ext uri="{FF2B5EF4-FFF2-40B4-BE49-F238E27FC236}">
                <a16:creationId xmlns:a16="http://schemas.microsoft.com/office/drawing/2014/main" id="{9F0EC03F-BA32-A047-84C9-FE8A6900F5BB}"/>
              </a:ext>
            </a:extLst>
          </p:cNvPr>
          <p:cNvSpPr/>
          <p:nvPr/>
        </p:nvSpPr>
        <p:spPr>
          <a:xfrm>
            <a:off x="1898354" y="3448496"/>
            <a:ext cx="2944336" cy="1432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hygrogen stations funded goal for 2025">
            <a:extLst>
              <a:ext uri="{FF2B5EF4-FFF2-40B4-BE49-F238E27FC236}">
                <a16:creationId xmlns:a16="http://schemas.microsoft.com/office/drawing/2014/main" id="{01E992CA-CE31-7F4D-8B6A-9421BDA4E7F6}"/>
              </a:ext>
            </a:extLst>
          </p:cNvPr>
          <p:cNvSpPr/>
          <p:nvPr/>
        </p:nvSpPr>
        <p:spPr>
          <a:xfrm>
            <a:off x="1149310" y="2735797"/>
            <a:ext cx="9518072" cy="1917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title="CEC logo">
            <a:extLst>
              <a:ext uri="{FF2B5EF4-FFF2-40B4-BE49-F238E27FC236}">
                <a16:creationId xmlns:a16="http://schemas.microsoft.com/office/drawing/2014/main" id="{F6CF5003-6CC1-6846-A950-3C3B42C876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74416" y="270381"/>
            <a:ext cx="892118" cy="783197"/>
          </a:xfrm>
          <a:prstGeom prst="rect">
            <a:avLst/>
          </a:prstGeom>
        </p:spPr>
      </p:pic>
      <p:pic>
        <p:nvPicPr>
          <p:cNvPr id="3" name="Picture 2" descr="Icon&#10;&#10;Description automatically generated" title="hydrogen station icon">
            <a:extLst>
              <a:ext uri="{FF2B5EF4-FFF2-40B4-BE49-F238E27FC236}">
                <a16:creationId xmlns:a16="http://schemas.microsoft.com/office/drawing/2014/main" id="{7E651D8A-3A9B-E34A-84B3-8062CC1A9E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278" y="3275676"/>
            <a:ext cx="1794661" cy="1819245"/>
          </a:xfrm>
          <a:prstGeom prst="rect">
            <a:avLst/>
          </a:prstGeom>
        </p:spPr>
      </p:pic>
      <p:sp>
        <p:nvSpPr>
          <p:cNvPr id="7" name="Rectangle 6" title="hydrogen stations up to 2023">
            <a:extLst>
              <a:ext uri="{FF2B5EF4-FFF2-40B4-BE49-F238E27FC236}">
                <a16:creationId xmlns:a16="http://schemas.microsoft.com/office/drawing/2014/main" id="{0277ABE2-C4F5-D643-8032-8B764F270388}"/>
              </a:ext>
            </a:extLst>
          </p:cNvPr>
          <p:cNvSpPr/>
          <p:nvPr/>
        </p:nvSpPr>
        <p:spPr>
          <a:xfrm>
            <a:off x="1149310" y="2736558"/>
            <a:ext cx="8156318" cy="190964"/>
          </a:xfrm>
          <a:prstGeom prst="rect">
            <a:avLst/>
          </a:prstGeom>
          <a:solidFill>
            <a:srgbClr val="00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497B05B-7C07-8142-BF9F-4A8A87EC0B65}"/>
              </a:ext>
            </a:extLst>
          </p:cNvPr>
          <p:cNvSpPr txBox="1"/>
          <p:nvPr/>
        </p:nvSpPr>
        <p:spPr>
          <a:xfrm>
            <a:off x="2452135" y="3446541"/>
            <a:ext cx="2018455" cy="1415772"/>
          </a:xfrm>
          <a:prstGeom prst="rect">
            <a:avLst/>
          </a:prstGeom>
          <a:noFill/>
        </p:spPr>
        <p:txBody>
          <a:bodyPr wrap="square" lIns="91440" tIns="45720" rIns="91440" bIns="45720" rtlCol="0" anchor="t">
            <a:spAutoFit/>
          </a:bodyPr>
          <a:lstStyle/>
          <a:p>
            <a:pPr fontAlgn="base"/>
            <a:r>
              <a:rPr lang="en-US" sz="4400" b="1">
                <a:solidFill>
                  <a:srgbClr val="004678"/>
                </a:solidFill>
                <a:latin typeface="Gotham HTF Black"/>
              </a:rPr>
              <a:t>64</a:t>
            </a:r>
          </a:p>
          <a:p>
            <a:pPr fontAlgn="base"/>
            <a:r>
              <a:rPr lang="en-US" sz="1400" b="1">
                <a:solidFill>
                  <a:srgbClr val="004678"/>
                </a:solidFill>
                <a:latin typeface="Gotham HTF Black"/>
              </a:rPr>
              <a:t>OPEN </a:t>
            </a:r>
            <a:endParaRPr lang="en-US" sz="1400" b="1">
              <a:solidFill>
                <a:srgbClr val="004678"/>
              </a:solidFill>
              <a:latin typeface="Gotham HTF Black" pitchFamily="2" charset="77"/>
            </a:endParaRPr>
          </a:p>
          <a:p>
            <a:pPr fontAlgn="base"/>
            <a:r>
              <a:rPr lang="en-US" sz="1400">
                <a:solidFill>
                  <a:srgbClr val="004678"/>
                </a:solidFill>
                <a:latin typeface="Gotham HTF Medium"/>
              </a:rPr>
              <a:t>RETAIL HYDROGEN</a:t>
            </a:r>
          </a:p>
          <a:p>
            <a:pPr fontAlgn="base"/>
            <a:r>
              <a:rPr lang="en-US" sz="1400">
                <a:solidFill>
                  <a:srgbClr val="004678"/>
                </a:solidFill>
                <a:latin typeface="Gotham HTF Medium"/>
              </a:rPr>
              <a:t>FUELING STATIONS</a:t>
            </a:r>
          </a:p>
        </p:txBody>
      </p:sp>
      <p:sp>
        <p:nvSpPr>
          <p:cNvPr id="15" name="Rectangle 14" title="181 - funding allocated for hydrogen fueling stations">
            <a:extLst>
              <a:ext uri="{FF2B5EF4-FFF2-40B4-BE49-F238E27FC236}">
                <a16:creationId xmlns:a16="http://schemas.microsoft.com/office/drawing/2014/main" id="{907DF3E6-50F0-1C45-860B-28237DDE9CF9}"/>
              </a:ext>
            </a:extLst>
          </p:cNvPr>
          <p:cNvSpPr/>
          <p:nvPr/>
        </p:nvSpPr>
        <p:spPr>
          <a:xfrm>
            <a:off x="4826312" y="3439089"/>
            <a:ext cx="4253099" cy="14328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FD094C-F312-C447-87FC-0637B5780BBE}"/>
              </a:ext>
            </a:extLst>
          </p:cNvPr>
          <p:cNvSpPr txBox="1"/>
          <p:nvPr/>
        </p:nvSpPr>
        <p:spPr>
          <a:xfrm>
            <a:off x="4927736" y="3482974"/>
            <a:ext cx="3723886" cy="1200329"/>
          </a:xfrm>
          <a:prstGeom prst="rect">
            <a:avLst/>
          </a:prstGeom>
          <a:noFill/>
        </p:spPr>
        <p:txBody>
          <a:bodyPr wrap="square" lIns="91440" tIns="45720" rIns="91440" bIns="45720" rtlCol="0" anchor="t">
            <a:spAutoFit/>
          </a:bodyPr>
          <a:lstStyle/>
          <a:p>
            <a:pPr fontAlgn="base"/>
            <a:r>
              <a:rPr lang="en-US" sz="4400" b="1">
                <a:solidFill>
                  <a:srgbClr val="004678"/>
                </a:solidFill>
                <a:latin typeface="Gotham HTF Black"/>
              </a:rPr>
              <a:t>181</a:t>
            </a:r>
            <a:endParaRPr lang="en-US" sz="4400" b="1">
              <a:solidFill>
                <a:srgbClr val="004678"/>
              </a:solidFill>
              <a:latin typeface="Gotham HTF Black" pitchFamily="2" charset="77"/>
            </a:endParaRPr>
          </a:p>
          <a:p>
            <a:pPr fontAlgn="base"/>
            <a:r>
              <a:rPr lang="en-US" sz="1400" b="1">
                <a:solidFill>
                  <a:srgbClr val="004678"/>
                </a:solidFill>
                <a:latin typeface="Gotham HTF Black"/>
              </a:rPr>
              <a:t>FUNDING ALLOCATED FOR</a:t>
            </a:r>
          </a:p>
          <a:p>
            <a:pPr fontAlgn="base"/>
            <a:r>
              <a:rPr lang="en-US" sz="1400">
                <a:solidFill>
                  <a:srgbClr val="004678"/>
                </a:solidFill>
                <a:latin typeface="Gotham HTF Medium"/>
              </a:rPr>
              <a:t>HYDROGEN FUELING STATIONS</a:t>
            </a:r>
          </a:p>
        </p:txBody>
      </p:sp>
      <p:sp>
        <p:nvSpPr>
          <p:cNvPr id="17" name="Rectangle 16" title="19 gap from 2025 station goal">
            <a:extLst>
              <a:ext uri="{FF2B5EF4-FFF2-40B4-BE49-F238E27FC236}">
                <a16:creationId xmlns:a16="http://schemas.microsoft.com/office/drawing/2014/main" id="{3BDAC762-368E-8A4A-966F-213C411E840A}"/>
              </a:ext>
            </a:extLst>
          </p:cNvPr>
          <p:cNvSpPr/>
          <p:nvPr/>
        </p:nvSpPr>
        <p:spPr>
          <a:xfrm>
            <a:off x="9079411" y="3421749"/>
            <a:ext cx="1551709" cy="1411464"/>
          </a:xfrm>
          <a:prstGeom prst="rect">
            <a:avLst/>
          </a:prstGeom>
          <a:noFill/>
          <a:ln w="19050">
            <a:solidFill>
              <a:schemeClr val="bg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B8C6C2D-C7EE-D745-BDDA-73B0D72210A2}"/>
              </a:ext>
            </a:extLst>
          </p:cNvPr>
          <p:cNvSpPr txBox="1"/>
          <p:nvPr/>
        </p:nvSpPr>
        <p:spPr>
          <a:xfrm>
            <a:off x="9079410" y="3415049"/>
            <a:ext cx="1551709" cy="1415772"/>
          </a:xfrm>
          <a:prstGeom prst="rect">
            <a:avLst/>
          </a:prstGeom>
          <a:noFill/>
        </p:spPr>
        <p:txBody>
          <a:bodyPr wrap="square" lIns="91440" tIns="45720" rIns="91440" bIns="45720" rtlCol="0" anchor="t">
            <a:spAutoFit/>
          </a:bodyPr>
          <a:lstStyle/>
          <a:p>
            <a:pPr fontAlgn="base"/>
            <a:r>
              <a:rPr lang="en-US" sz="4400" b="1">
                <a:solidFill>
                  <a:srgbClr val="F37123"/>
                </a:solidFill>
                <a:latin typeface="Gotham HTF Black"/>
              </a:rPr>
              <a:t>19</a:t>
            </a:r>
            <a:endParaRPr lang="en-US" sz="4400" b="1">
              <a:solidFill>
                <a:srgbClr val="F37123"/>
              </a:solidFill>
              <a:latin typeface="Gotham HTF Black" pitchFamily="2" charset="77"/>
            </a:endParaRPr>
          </a:p>
          <a:p>
            <a:pPr fontAlgn="base"/>
            <a:r>
              <a:rPr lang="en-US" sz="1400" b="1">
                <a:solidFill>
                  <a:srgbClr val="F37123"/>
                </a:solidFill>
                <a:latin typeface="Gotham HTF Black"/>
              </a:rPr>
              <a:t>GAP FROM</a:t>
            </a:r>
          </a:p>
          <a:p>
            <a:pPr fontAlgn="base"/>
            <a:r>
              <a:rPr lang="en-US" sz="1400" b="1">
                <a:solidFill>
                  <a:srgbClr val="F37123"/>
                </a:solidFill>
                <a:latin typeface="Gotham HTF Black"/>
              </a:rPr>
              <a:t>2025 STATION GOAL</a:t>
            </a:r>
          </a:p>
        </p:txBody>
      </p:sp>
      <p:sp>
        <p:nvSpPr>
          <p:cNvPr id="21" name="TextBox 20">
            <a:extLst>
              <a:ext uri="{FF2B5EF4-FFF2-40B4-BE49-F238E27FC236}">
                <a16:creationId xmlns:a16="http://schemas.microsoft.com/office/drawing/2014/main" id="{F5766B9C-DA08-5243-8A81-A96B5BCAB724}"/>
              </a:ext>
            </a:extLst>
          </p:cNvPr>
          <p:cNvSpPr txBox="1"/>
          <p:nvPr/>
        </p:nvSpPr>
        <p:spPr>
          <a:xfrm>
            <a:off x="2445005" y="4990917"/>
            <a:ext cx="2482731" cy="830997"/>
          </a:xfrm>
          <a:prstGeom prst="rect">
            <a:avLst/>
          </a:prstGeom>
          <a:noFill/>
        </p:spPr>
        <p:txBody>
          <a:bodyPr wrap="square" lIns="91440" tIns="45720" rIns="91440" bIns="45720" rtlCol="0" anchor="t">
            <a:spAutoFit/>
          </a:bodyPr>
          <a:lstStyle/>
          <a:p>
            <a:pPr fontAlgn="base"/>
            <a:r>
              <a:rPr lang="en-US" sz="1600" b="1">
                <a:solidFill>
                  <a:srgbClr val="004678"/>
                </a:solidFill>
                <a:latin typeface="Gotham HTF Black"/>
              </a:rPr>
              <a:t>Capable of supporting nearly 54,000 FCEVs</a:t>
            </a:r>
          </a:p>
        </p:txBody>
      </p:sp>
      <p:sp>
        <p:nvSpPr>
          <p:cNvPr id="22" name="Rectangle 21" title="capable of supporting 246,000 FCEVs">
            <a:extLst>
              <a:ext uri="{FF2B5EF4-FFF2-40B4-BE49-F238E27FC236}">
                <a16:creationId xmlns:a16="http://schemas.microsoft.com/office/drawing/2014/main" id="{AB5A5364-C107-D14D-ADF7-04A103F89627}"/>
              </a:ext>
            </a:extLst>
          </p:cNvPr>
          <p:cNvSpPr/>
          <p:nvPr/>
        </p:nvSpPr>
        <p:spPr>
          <a:xfrm>
            <a:off x="4817209" y="4994771"/>
            <a:ext cx="4262202" cy="91156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EFF9DD7-FCCF-F245-BEC6-81436555D3BE}"/>
              </a:ext>
            </a:extLst>
          </p:cNvPr>
          <p:cNvSpPr txBox="1"/>
          <p:nvPr/>
        </p:nvSpPr>
        <p:spPr>
          <a:xfrm>
            <a:off x="4899295" y="5015355"/>
            <a:ext cx="3823598" cy="584775"/>
          </a:xfrm>
          <a:prstGeom prst="rect">
            <a:avLst/>
          </a:prstGeom>
          <a:noFill/>
        </p:spPr>
        <p:txBody>
          <a:bodyPr wrap="square" lIns="91440" tIns="45720" rIns="91440" bIns="45720" rtlCol="0" anchor="t">
            <a:spAutoFit/>
          </a:bodyPr>
          <a:lstStyle/>
          <a:p>
            <a:pPr fontAlgn="base"/>
            <a:r>
              <a:rPr lang="en-US" sz="1600" b="1">
                <a:solidFill>
                  <a:srgbClr val="004678"/>
                </a:solidFill>
                <a:latin typeface="Gotham HTF Black"/>
              </a:rPr>
              <a:t>Capable of supporting </a:t>
            </a:r>
            <a:endParaRPr lang="en-US" sz="1600" b="1">
              <a:solidFill>
                <a:srgbClr val="004678"/>
              </a:solidFill>
              <a:latin typeface="Gotham HTF Black" pitchFamily="2" charset="77"/>
            </a:endParaRPr>
          </a:p>
          <a:p>
            <a:pPr fontAlgn="base"/>
            <a:r>
              <a:rPr lang="en-US" sz="1600" b="1">
                <a:solidFill>
                  <a:srgbClr val="004678"/>
                </a:solidFill>
                <a:latin typeface="Gotham HTF Black"/>
              </a:rPr>
              <a:t>246,000 FCEVs</a:t>
            </a:r>
          </a:p>
        </p:txBody>
      </p:sp>
      <p:sp>
        <p:nvSpPr>
          <p:cNvPr id="28" name="TextBox 27">
            <a:extLst>
              <a:ext uri="{FF2B5EF4-FFF2-40B4-BE49-F238E27FC236}">
                <a16:creationId xmlns:a16="http://schemas.microsoft.com/office/drawing/2014/main" id="{B45E69B5-F55B-E542-AF41-11DBEC8C1794}"/>
              </a:ext>
            </a:extLst>
          </p:cNvPr>
          <p:cNvSpPr txBox="1"/>
          <p:nvPr/>
        </p:nvSpPr>
        <p:spPr>
          <a:xfrm>
            <a:off x="455700" y="1180708"/>
            <a:ext cx="11676149" cy="808642"/>
          </a:xfrm>
          <a:prstGeom prst="rect">
            <a:avLst/>
          </a:prstGeom>
          <a:noFill/>
        </p:spPr>
        <p:txBody>
          <a:bodyPr wrap="square" lIns="91440" tIns="45720" rIns="91440" bIns="45720" rtlCol="0" anchor="t">
            <a:spAutoFit/>
          </a:bodyPr>
          <a:lstStyle/>
          <a:p>
            <a:pPr fontAlgn="base"/>
            <a:r>
              <a:rPr lang="en-US" sz="4500">
                <a:solidFill>
                  <a:srgbClr val="004678"/>
                </a:solidFill>
                <a:latin typeface="Gotham HTF Book Condensed"/>
              </a:rPr>
              <a:t>Progress Report: </a:t>
            </a:r>
            <a:r>
              <a:rPr lang="en-US" sz="4500" b="1">
                <a:solidFill>
                  <a:srgbClr val="004678"/>
                </a:solidFill>
                <a:latin typeface="Gotham HTF Condensed"/>
              </a:rPr>
              <a:t>200 Hydrogen Fueling Stations funded by 2025</a:t>
            </a:r>
          </a:p>
        </p:txBody>
      </p:sp>
      <p:pic>
        <p:nvPicPr>
          <p:cNvPr id="29" name="Picture 28" descr="Graphical user interface&#10;&#10;Description automatically generated" title="hydrogen car icon">
            <a:extLst>
              <a:ext uri="{FF2B5EF4-FFF2-40B4-BE49-F238E27FC236}">
                <a16:creationId xmlns:a16="http://schemas.microsoft.com/office/drawing/2014/main" id="{A216B12F-707C-4240-B1A3-3A27D693B8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40987" y="1991723"/>
            <a:ext cx="1752600" cy="863600"/>
          </a:xfrm>
          <a:prstGeom prst="rect">
            <a:avLst/>
          </a:prstGeom>
        </p:spPr>
      </p:pic>
      <p:sp>
        <p:nvSpPr>
          <p:cNvPr id="30" name="TextBox 29">
            <a:extLst>
              <a:ext uri="{FF2B5EF4-FFF2-40B4-BE49-F238E27FC236}">
                <a16:creationId xmlns:a16="http://schemas.microsoft.com/office/drawing/2014/main" id="{94180A30-3C07-6B45-9CBD-3899443A4080}"/>
              </a:ext>
            </a:extLst>
          </p:cNvPr>
          <p:cNvSpPr txBox="1"/>
          <p:nvPr/>
        </p:nvSpPr>
        <p:spPr>
          <a:xfrm>
            <a:off x="10334632" y="2997927"/>
            <a:ext cx="501610" cy="369332"/>
          </a:xfrm>
          <a:prstGeom prst="rect">
            <a:avLst/>
          </a:prstGeom>
          <a:noFill/>
        </p:spPr>
        <p:txBody>
          <a:bodyPr wrap="square" rtlCol="0">
            <a:spAutoFit/>
          </a:bodyPr>
          <a:lstStyle/>
          <a:p>
            <a:pPr algn="ctr" fontAlgn="base"/>
            <a:r>
              <a:rPr lang="en-US">
                <a:solidFill>
                  <a:srgbClr val="004678"/>
                </a:solidFill>
                <a:latin typeface="Gotham HTF Book Condensed" pitchFamily="2" charset="77"/>
              </a:rPr>
              <a:t>2025</a:t>
            </a:r>
          </a:p>
        </p:txBody>
      </p:sp>
      <p:sp>
        <p:nvSpPr>
          <p:cNvPr id="31" name="TextBox 30">
            <a:extLst>
              <a:ext uri="{FF2B5EF4-FFF2-40B4-BE49-F238E27FC236}">
                <a16:creationId xmlns:a16="http://schemas.microsoft.com/office/drawing/2014/main" id="{4210B807-F8EE-8A41-843E-D29E8915CE20}"/>
              </a:ext>
            </a:extLst>
          </p:cNvPr>
          <p:cNvSpPr txBox="1"/>
          <p:nvPr/>
        </p:nvSpPr>
        <p:spPr>
          <a:xfrm>
            <a:off x="8943506" y="2962540"/>
            <a:ext cx="723887" cy="369332"/>
          </a:xfrm>
          <a:prstGeom prst="rect">
            <a:avLst/>
          </a:prstGeom>
          <a:noFill/>
        </p:spPr>
        <p:txBody>
          <a:bodyPr wrap="square" lIns="91440" tIns="45720" rIns="91440" bIns="45720" rtlCol="0" anchor="t">
            <a:spAutoFit/>
          </a:bodyPr>
          <a:lstStyle/>
          <a:p>
            <a:pPr algn="ctr" fontAlgn="base"/>
            <a:r>
              <a:rPr lang="en-US">
                <a:solidFill>
                  <a:srgbClr val="004678"/>
                </a:solidFill>
                <a:latin typeface="Gotham HTF Book Condensed"/>
              </a:rPr>
              <a:t>2023</a:t>
            </a:r>
            <a:endParaRPr lang="en-US">
              <a:solidFill>
                <a:srgbClr val="004678"/>
              </a:solidFill>
              <a:latin typeface="Gotham HTF Book Condensed" pitchFamily="2" charset="77"/>
            </a:endParaRPr>
          </a:p>
        </p:txBody>
      </p:sp>
      <p:sp>
        <p:nvSpPr>
          <p:cNvPr id="4" name="TextBox 3">
            <a:extLst>
              <a:ext uri="{FF2B5EF4-FFF2-40B4-BE49-F238E27FC236}">
                <a16:creationId xmlns:a16="http://schemas.microsoft.com/office/drawing/2014/main" id="{024C57BB-EAE6-4FC9-8538-80582DB568F8}"/>
              </a:ext>
            </a:extLst>
          </p:cNvPr>
          <p:cNvSpPr txBox="1"/>
          <p:nvPr/>
        </p:nvSpPr>
        <p:spPr>
          <a:xfrm>
            <a:off x="319009" y="6445651"/>
            <a:ext cx="873957" cy="276999"/>
          </a:xfrm>
          <a:prstGeom prst="rect">
            <a:avLst/>
          </a:prstGeom>
          <a:noFill/>
        </p:spPr>
        <p:txBody>
          <a:bodyPr wrap="none" lIns="91440" tIns="45720" rIns="91440" bIns="45720" rtlCol="0" anchor="t">
            <a:spAutoFit/>
          </a:bodyPr>
          <a:lstStyle/>
          <a:p>
            <a:r>
              <a:rPr lang="en-US" sz="1200"/>
              <a:t>April 2023</a:t>
            </a:r>
          </a:p>
        </p:txBody>
      </p:sp>
      <p:sp>
        <p:nvSpPr>
          <p:cNvPr id="6" name="TextBox 5">
            <a:extLst>
              <a:ext uri="{FF2B5EF4-FFF2-40B4-BE49-F238E27FC236}">
                <a16:creationId xmlns:a16="http://schemas.microsoft.com/office/drawing/2014/main" id="{9D7D7F8F-D187-464E-BC74-9BEA4DB3E9A8}"/>
              </a:ext>
            </a:extLst>
          </p:cNvPr>
          <p:cNvSpPr txBox="1"/>
          <p:nvPr/>
        </p:nvSpPr>
        <p:spPr>
          <a:xfrm>
            <a:off x="5220008" y="2294827"/>
            <a:ext cx="2900922" cy="338554"/>
          </a:xfrm>
          <a:prstGeom prst="rect">
            <a:avLst/>
          </a:prstGeom>
          <a:noFill/>
        </p:spPr>
        <p:txBody>
          <a:bodyPr wrap="none" lIns="91440" tIns="45720" rIns="91440" bIns="45720" rtlCol="0" anchor="t">
            <a:spAutoFit/>
          </a:bodyPr>
          <a:lstStyle/>
          <a:p>
            <a:r>
              <a:rPr lang="en-US" sz="1600"/>
              <a:t>2022 stock of FCEVs 11,897+</a:t>
            </a:r>
          </a:p>
        </p:txBody>
      </p:sp>
      <p:sp>
        <p:nvSpPr>
          <p:cNvPr id="33" name="TextBox 32">
            <a:extLst>
              <a:ext uri="{FF2B5EF4-FFF2-40B4-BE49-F238E27FC236}">
                <a16:creationId xmlns:a16="http://schemas.microsoft.com/office/drawing/2014/main" id="{1FED4C50-04FF-4231-9C6E-F06036F2CC16}"/>
              </a:ext>
            </a:extLst>
          </p:cNvPr>
          <p:cNvSpPr txBox="1"/>
          <p:nvPr/>
        </p:nvSpPr>
        <p:spPr>
          <a:xfrm>
            <a:off x="9079410" y="4959470"/>
            <a:ext cx="1551709" cy="954107"/>
          </a:xfrm>
          <a:prstGeom prst="rect">
            <a:avLst/>
          </a:prstGeom>
          <a:noFill/>
        </p:spPr>
        <p:txBody>
          <a:bodyPr wrap="square" rtlCol="0">
            <a:spAutoFit/>
          </a:bodyPr>
          <a:lstStyle/>
          <a:p>
            <a:pPr fontAlgn="base"/>
            <a:r>
              <a:rPr lang="en-US" sz="1400" b="1">
                <a:solidFill>
                  <a:srgbClr val="F37123"/>
                </a:solidFill>
                <a:latin typeface="Gotham HTF Black" pitchFamily="2" charset="77"/>
              </a:rPr>
              <a:t>Capable of supporting 290,000 FCEVs</a:t>
            </a:r>
          </a:p>
        </p:txBody>
      </p:sp>
      <p:sp>
        <p:nvSpPr>
          <p:cNvPr id="35" name="Rectangle 34" title="capable of supporting 290,000 FCEVS">
            <a:extLst>
              <a:ext uri="{FF2B5EF4-FFF2-40B4-BE49-F238E27FC236}">
                <a16:creationId xmlns:a16="http://schemas.microsoft.com/office/drawing/2014/main" id="{D5562BD8-6652-422A-B65F-6E760B1C2978}"/>
              </a:ext>
            </a:extLst>
          </p:cNvPr>
          <p:cNvSpPr/>
          <p:nvPr/>
        </p:nvSpPr>
        <p:spPr>
          <a:xfrm>
            <a:off x="9079410" y="4971560"/>
            <a:ext cx="1551709" cy="934780"/>
          </a:xfrm>
          <a:prstGeom prst="rect">
            <a:avLst/>
          </a:prstGeom>
          <a:noFill/>
          <a:ln w="19050">
            <a:solidFill>
              <a:schemeClr val="bg1">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80CCBF1-411B-9D9C-D65F-6662DA48F9AA}"/>
              </a:ext>
            </a:extLst>
          </p:cNvPr>
          <p:cNvSpPr>
            <a:spLocks noGrp="1"/>
          </p:cNvSpPr>
          <p:nvPr>
            <p:ph type="title"/>
          </p:nvPr>
        </p:nvSpPr>
        <p:spPr>
          <a:xfrm>
            <a:off x="1399822" y="237067"/>
            <a:ext cx="9953978" cy="1038840"/>
          </a:xfrm>
        </p:spPr>
        <p:txBody>
          <a:bodyPr>
            <a:normAutofit/>
          </a:bodyPr>
          <a:lstStyle/>
          <a:p>
            <a:r>
              <a:rPr lang="en-US"/>
              <a:t>Build out ZEV infrastructure</a:t>
            </a:r>
          </a:p>
        </p:txBody>
      </p:sp>
    </p:spTree>
    <p:extLst>
      <p:ext uri="{BB962C8B-B14F-4D97-AF65-F5344CB8AC3E}">
        <p14:creationId xmlns:p14="http://schemas.microsoft.com/office/powerpoint/2010/main" val="2862719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8D6F-6387-41CC-4251-963DA9DD0B2E}"/>
              </a:ext>
            </a:extLst>
          </p:cNvPr>
          <p:cNvSpPr>
            <a:spLocks noGrp="1"/>
          </p:cNvSpPr>
          <p:nvPr>
            <p:ph type="title"/>
          </p:nvPr>
        </p:nvSpPr>
        <p:spPr>
          <a:xfrm>
            <a:off x="251121" y="111968"/>
            <a:ext cx="11942321" cy="1038840"/>
          </a:xfrm>
        </p:spPr>
        <p:txBody>
          <a:bodyPr>
            <a:normAutofit/>
          </a:bodyPr>
          <a:lstStyle/>
          <a:p>
            <a:r>
              <a:rPr lang="en-US" sz="3600"/>
              <a:t>Define and track community benefits</a:t>
            </a:r>
          </a:p>
        </p:txBody>
      </p:sp>
      <p:sp>
        <p:nvSpPr>
          <p:cNvPr id="8" name="Content Placeholder 7">
            <a:extLst>
              <a:ext uri="{FF2B5EF4-FFF2-40B4-BE49-F238E27FC236}">
                <a16:creationId xmlns:a16="http://schemas.microsoft.com/office/drawing/2014/main" id="{B3BFF41C-B9F9-4BB8-7F96-88C60EBE96A4}"/>
              </a:ext>
            </a:extLst>
          </p:cNvPr>
          <p:cNvSpPr>
            <a:spLocks noGrp="1"/>
          </p:cNvSpPr>
          <p:nvPr>
            <p:ph sz="half" idx="2"/>
          </p:nvPr>
        </p:nvSpPr>
        <p:spPr>
          <a:xfrm>
            <a:off x="6172200" y="1774499"/>
            <a:ext cx="5169694" cy="3882090"/>
          </a:xfrm>
        </p:spPr>
        <p:txBody>
          <a:bodyPr vert="horz" lIns="91440" tIns="45720" rIns="91440" bIns="45720" rtlCol="0" anchor="t">
            <a:normAutofit fontScale="92500" lnSpcReduction="10000"/>
          </a:bodyPr>
          <a:lstStyle/>
          <a:p>
            <a:pPr marL="0" indent="0">
              <a:buNone/>
            </a:pPr>
            <a:r>
              <a:rPr lang="en-US">
                <a:cs typeface="Arial"/>
              </a:rPr>
              <a:t>FTD leading process to define community benefits beyond project location, with target for finishing by end of 2023</a:t>
            </a:r>
          </a:p>
          <a:p>
            <a:pPr lvl="1"/>
            <a:r>
              <a:rPr lang="en-US">
                <a:cs typeface="Arial"/>
              </a:rPr>
              <a:t>Expanded charging access for multi-unit dwellings</a:t>
            </a:r>
          </a:p>
          <a:p>
            <a:pPr lvl="1"/>
            <a:r>
              <a:rPr lang="en-US">
                <a:cs typeface="Arial"/>
              </a:rPr>
              <a:t>Reduce diesel pollution in disadvantaged communities</a:t>
            </a:r>
          </a:p>
          <a:p>
            <a:pPr lvl="1"/>
            <a:r>
              <a:rPr lang="en-US">
                <a:cs typeface="Arial"/>
              </a:rPr>
              <a:t>ZEV refueling access in rural communities</a:t>
            </a:r>
          </a:p>
          <a:p>
            <a:pPr lvl="1"/>
            <a:r>
              <a:rPr lang="en-US">
                <a:cs typeface="Arial"/>
              </a:rPr>
              <a:t>Provide jobs and training for lower income residents</a:t>
            </a:r>
          </a:p>
          <a:p>
            <a:pPr lvl="1"/>
            <a:endParaRPr lang="en-US">
              <a:cs typeface="Arial"/>
            </a:endParaRPr>
          </a:p>
          <a:p>
            <a:endParaRPr lang="en-US">
              <a:cs typeface="Arial"/>
            </a:endParaRPr>
          </a:p>
        </p:txBody>
      </p:sp>
      <p:pic>
        <p:nvPicPr>
          <p:cNvPr id="5" name="Picture 5" descr="picture of Commissioner Monahan and Mayor Rey Leon in Huron, California at the LEAP Institute event" title="picture of Commissioner Monahan and Mayor Rey Leon">
            <a:extLst>
              <a:ext uri="{FF2B5EF4-FFF2-40B4-BE49-F238E27FC236}">
                <a16:creationId xmlns:a16="http://schemas.microsoft.com/office/drawing/2014/main" id="{9B783D16-8733-BA48-2602-E055678769B8}"/>
              </a:ext>
            </a:extLst>
          </p:cNvPr>
          <p:cNvPicPr>
            <a:picLocks noGrp="1" noChangeAspect="1"/>
          </p:cNvPicPr>
          <p:nvPr>
            <p:ph sz="half" idx="1"/>
          </p:nvPr>
        </p:nvPicPr>
        <p:blipFill>
          <a:blip r:embed="rId3"/>
          <a:stretch>
            <a:fillRect/>
          </a:stretch>
        </p:blipFill>
        <p:spPr>
          <a:xfrm>
            <a:off x="849243" y="1771064"/>
            <a:ext cx="5181600" cy="3886200"/>
          </a:xfrm>
        </p:spPr>
      </p:pic>
    </p:spTree>
    <p:extLst>
      <p:ext uri="{BB962C8B-B14F-4D97-AF65-F5344CB8AC3E}">
        <p14:creationId xmlns:p14="http://schemas.microsoft.com/office/powerpoint/2010/main" val="1872428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6AA94-BE07-286D-4086-893762C53363}"/>
              </a:ext>
            </a:extLst>
          </p:cNvPr>
          <p:cNvSpPr>
            <a:spLocks noGrp="1"/>
          </p:cNvSpPr>
          <p:nvPr>
            <p:ph type="title"/>
          </p:nvPr>
        </p:nvSpPr>
        <p:spPr>
          <a:xfrm>
            <a:off x="244532" y="158913"/>
            <a:ext cx="11109268" cy="1038840"/>
          </a:xfrm>
        </p:spPr>
        <p:txBody>
          <a:bodyPr>
            <a:normAutofit fontScale="90000"/>
          </a:bodyPr>
          <a:lstStyle/>
          <a:p>
            <a:r>
              <a:rPr lang="en-US"/>
              <a:t>Capitalize on vehicle grid integration</a:t>
            </a:r>
          </a:p>
        </p:txBody>
      </p:sp>
      <p:pic>
        <p:nvPicPr>
          <p:cNvPr id="8" name="Picture 8" descr="picture of lion school bus" title="picture of lion school bus">
            <a:extLst>
              <a:ext uri="{FF2B5EF4-FFF2-40B4-BE49-F238E27FC236}">
                <a16:creationId xmlns:a16="http://schemas.microsoft.com/office/drawing/2014/main" id="{AD63BE16-3DA0-3AD9-1AA8-E4BEE3969C2C}"/>
              </a:ext>
            </a:extLst>
          </p:cNvPr>
          <p:cNvPicPr>
            <a:picLocks noGrp="1" noChangeAspect="1"/>
          </p:cNvPicPr>
          <p:nvPr>
            <p:ph sz="half" idx="1"/>
          </p:nvPr>
        </p:nvPicPr>
        <p:blipFill>
          <a:blip r:embed="rId3"/>
          <a:stretch>
            <a:fillRect/>
          </a:stretch>
        </p:blipFill>
        <p:spPr>
          <a:xfrm>
            <a:off x="8168638" y="4394865"/>
            <a:ext cx="2303726" cy="1533495"/>
          </a:xfrm>
        </p:spPr>
      </p:pic>
      <p:pic>
        <p:nvPicPr>
          <p:cNvPr id="9" name="Picture 9" descr="picture of school bus charger showing bi directional V2G charging" title="picture of school bus charger">
            <a:extLst>
              <a:ext uri="{FF2B5EF4-FFF2-40B4-BE49-F238E27FC236}">
                <a16:creationId xmlns:a16="http://schemas.microsoft.com/office/drawing/2014/main" id="{31645929-DBE0-A093-A317-4D90CC496CFE}"/>
              </a:ext>
            </a:extLst>
          </p:cNvPr>
          <p:cNvPicPr>
            <a:picLocks noGrp="1" noChangeAspect="1"/>
          </p:cNvPicPr>
          <p:nvPr>
            <p:ph sz="half" idx="2"/>
          </p:nvPr>
        </p:nvPicPr>
        <p:blipFill>
          <a:blip r:embed="rId4"/>
          <a:stretch>
            <a:fillRect/>
          </a:stretch>
        </p:blipFill>
        <p:spPr>
          <a:xfrm>
            <a:off x="204623" y="1408521"/>
            <a:ext cx="6975205" cy="4643104"/>
          </a:xfrm>
        </p:spPr>
      </p:pic>
      <p:sp>
        <p:nvSpPr>
          <p:cNvPr id="11" name="Content Placeholder 7">
            <a:extLst>
              <a:ext uri="{FF2B5EF4-FFF2-40B4-BE49-F238E27FC236}">
                <a16:creationId xmlns:a16="http://schemas.microsoft.com/office/drawing/2014/main" id="{A77C1D19-0F45-2BF0-C632-1BD966E97230}"/>
              </a:ext>
            </a:extLst>
          </p:cNvPr>
          <p:cNvSpPr txBox="1">
            <a:spLocks/>
          </p:cNvSpPr>
          <p:nvPr/>
        </p:nvSpPr>
        <p:spPr>
          <a:xfrm>
            <a:off x="7353300" y="1297034"/>
            <a:ext cx="4091940" cy="34226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cs typeface="Arial"/>
              </a:rPr>
              <a:t>Seek opportunities to advance V2G</a:t>
            </a:r>
            <a:endParaRPr lang="en-US"/>
          </a:p>
          <a:p>
            <a:r>
              <a:rPr lang="en-US">
                <a:cs typeface="Arial"/>
              </a:rPr>
              <a:t>Deepen understanding of opportunities to use ZEVs as grid assets</a:t>
            </a:r>
          </a:p>
          <a:p>
            <a:r>
              <a:rPr lang="en-US">
                <a:cs typeface="Arial"/>
              </a:rPr>
              <a:t>Learn from new projects (REDWDS, Innovative EV, school bus V2G)</a:t>
            </a:r>
          </a:p>
          <a:p>
            <a:endParaRPr lang="en-US">
              <a:cs typeface="Arial"/>
            </a:endParaRPr>
          </a:p>
          <a:p>
            <a:pPr lvl="1"/>
            <a:endParaRPr lang="en-US">
              <a:cs typeface="Arial"/>
            </a:endParaRPr>
          </a:p>
          <a:p>
            <a:endParaRPr lang="en-US">
              <a:cs typeface="Arial"/>
            </a:endParaRPr>
          </a:p>
        </p:txBody>
      </p:sp>
    </p:spTree>
    <p:extLst>
      <p:ext uri="{BB962C8B-B14F-4D97-AF65-F5344CB8AC3E}">
        <p14:creationId xmlns:p14="http://schemas.microsoft.com/office/powerpoint/2010/main" val="896499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6AA94-BE07-286D-4086-893762C53363}"/>
              </a:ext>
            </a:extLst>
          </p:cNvPr>
          <p:cNvSpPr>
            <a:spLocks noGrp="1"/>
          </p:cNvSpPr>
          <p:nvPr>
            <p:ph type="title"/>
          </p:nvPr>
        </p:nvSpPr>
        <p:spPr>
          <a:xfrm>
            <a:off x="327660" y="237067"/>
            <a:ext cx="11559540" cy="1038840"/>
          </a:xfrm>
        </p:spPr>
        <p:txBody>
          <a:bodyPr anchor="ctr">
            <a:normAutofit/>
          </a:bodyPr>
          <a:lstStyle/>
          <a:p>
            <a:r>
              <a:rPr lang="en-US" sz="3400"/>
              <a:t>Clean Transportation Priority 3: Oversee ZEV infrastructure buildout</a:t>
            </a:r>
          </a:p>
        </p:txBody>
      </p:sp>
      <p:pic>
        <p:nvPicPr>
          <p:cNvPr id="7" name="Picture 10" descr="picture of first DCFC at a truck stop Otay Mesa" title="DCFC with truck">
            <a:extLst>
              <a:ext uri="{FF2B5EF4-FFF2-40B4-BE49-F238E27FC236}">
                <a16:creationId xmlns:a16="http://schemas.microsoft.com/office/drawing/2014/main" id="{4E8DF6B4-CEB2-9F87-16F3-96D46FC6C1F9}"/>
              </a:ext>
            </a:extLst>
          </p:cNvPr>
          <p:cNvPicPr>
            <a:picLocks noGrp="1" noChangeAspect="1"/>
          </p:cNvPicPr>
          <p:nvPr>
            <p:ph sz="half" idx="1"/>
          </p:nvPr>
        </p:nvPicPr>
        <p:blipFill rotWithShape="1">
          <a:blip r:embed="rId3"/>
          <a:srcRect l="15040" r="5473" b="-1"/>
          <a:stretch/>
        </p:blipFill>
        <p:spPr>
          <a:xfrm>
            <a:off x="838200" y="1825625"/>
            <a:ext cx="5181600" cy="4351338"/>
          </a:xfrm>
          <a:prstGeom prst="rect">
            <a:avLst/>
          </a:prstGeom>
          <a:noFill/>
        </p:spPr>
      </p:pic>
      <p:sp>
        <p:nvSpPr>
          <p:cNvPr id="4" name="Content Placeholder 3">
            <a:extLst>
              <a:ext uri="{FF2B5EF4-FFF2-40B4-BE49-F238E27FC236}">
                <a16:creationId xmlns:a16="http://schemas.microsoft.com/office/drawing/2014/main" id="{A2BA520F-9906-4A99-C98D-9397EAEB064F}"/>
              </a:ext>
            </a:extLst>
          </p:cNvPr>
          <p:cNvSpPr>
            <a:spLocks noGrp="1"/>
          </p:cNvSpPr>
          <p:nvPr>
            <p:ph sz="half" idx="2"/>
          </p:nvPr>
        </p:nvSpPr>
        <p:spPr>
          <a:xfrm>
            <a:off x="6172200" y="1825625"/>
            <a:ext cx="5181600" cy="4351338"/>
          </a:xfrm>
        </p:spPr>
        <p:txBody>
          <a:bodyPr vert="horz" lIns="91440" tIns="45720" rIns="91440" bIns="45720" rtlCol="0">
            <a:normAutofit/>
          </a:bodyPr>
          <a:lstStyle/>
          <a:p>
            <a:endParaRPr lang="en-US"/>
          </a:p>
          <a:p>
            <a:r>
              <a:rPr lang="en-US"/>
              <a:t>Advance a more reliable charging network</a:t>
            </a:r>
          </a:p>
          <a:p>
            <a:r>
              <a:rPr lang="en-US"/>
              <a:t>Conduct strong analyses on ZEV infrastructure needs and impacts.</a:t>
            </a:r>
          </a:p>
          <a:p>
            <a:r>
              <a:rPr lang="en-US"/>
              <a:t>Track, aggregate, and share the status of chargers funded by the CEC.</a:t>
            </a:r>
          </a:p>
        </p:txBody>
      </p:sp>
    </p:spTree>
    <p:extLst>
      <p:ext uri="{BB962C8B-B14F-4D97-AF65-F5344CB8AC3E}">
        <p14:creationId xmlns:p14="http://schemas.microsoft.com/office/powerpoint/2010/main" val="3649420121"/>
      </p:ext>
    </p:extLst>
  </p:cSld>
  <p:clrMapOvr>
    <a:masterClrMapping/>
  </p:clrMapOvr>
</p:sld>
</file>

<file path=ppt/theme/theme1.xml><?xml version="1.0" encoding="utf-8"?>
<a:theme xmlns:a="http://schemas.openxmlformats.org/drawingml/2006/main" name="Titl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B8AAD638-0C9A-074A-A1F5-9C25FAF37ABD}"/>
    </a:ext>
  </a:extLst>
</a:theme>
</file>

<file path=ppt/theme/theme10.xml><?xml version="1.0" encoding="utf-8"?>
<a:theme xmlns:a="http://schemas.openxmlformats.org/drawingml/2006/main" name="1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11.xml><?xml version="1.0" encoding="utf-8"?>
<a:theme xmlns:a="http://schemas.openxmlformats.org/drawingml/2006/main" name="3_Blank: Whi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7E2F548-F85F-094D-8DDA-3AF7BD174F24}"/>
    </a:ext>
  </a:extLst>
</a:theme>
</file>

<file path=ppt/theme/theme12.xml><?xml version="1.0" encoding="utf-8"?>
<a:theme xmlns:a="http://schemas.openxmlformats.org/drawingml/2006/main" name="3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13.xml><?xml version="1.0" encoding="utf-8"?>
<a:theme xmlns:a="http://schemas.openxmlformats.org/drawingml/2006/main" name="4_Office Theme">
  <a:themeElements>
    <a:clrScheme name="Slate-Blue1">
      <a:dk1>
        <a:srgbClr val="181818"/>
      </a:dk1>
      <a:lt1>
        <a:sysClr val="window" lastClr="FFFFFF"/>
      </a:lt1>
      <a:dk2>
        <a:srgbClr val="8BABBF"/>
      </a:dk2>
      <a:lt2>
        <a:srgbClr val="E1EAEF"/>
      </a:lt2>
      <a:accent1>
        <a:srgbClr val="5A586C"/>
      </a:accent1>
      <a:accent2>
        <a:srgbClr val="434251"/>
      </a:accent2>
      <a:accent3>
        <a:srgbClr val="434251"/>
      </a:accent3>
      <a:accent4>
        <a:srgbClr val="2D2C35"/>
      </a:accent4>
      <a:accent5>
        <a:srgbClr val="9997AA"/>
      </a:accent5>
      <a:accent6>
        <a:srgbClr val="5A586C"/>
      </a:accent6>
      <a:hlink>
        <a:srgbClr val="5A586C"/>
      </a:hlink>
      <a:folHlink>
        <a:srgbClr val="5A586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Title/Sect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63AC6BA-222D-6A42-A86E-42D4213EA914}"/>
    </a:ext>
  </a:extLst>
</a:theme>
</file>

<file path=ppt/theme/theme15.xml><?xml version="1.0" encoding="utf-8"?>
<a:theme xmlns:a="http://schemas.openxmlformats.org/drawingml/2006/main" name="4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Sect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63AC6BA-222D-6A42-A86E-42D4213EA914}"/>
    </a:ext>
  </a:extLst>
</a:theme>
</file>

<file path=ppt/theme/theme3.xml><?xml version="1.0" encoding="utf-8"?>
<a:theme xmlns:a="http://schemas.openxmlformats.org/drawingml/2006/main" name="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4.xml><?xml version="1.0" encoding="utf-8"?>
<a:theme xmlns:a="http://schemas.openxmlformats.org/drawingml/2006/main" name="Content: blank backgroun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AF470B7-4331-9747-8595-3EF89398B172}"/>
    </a:ext>
  </a:extLst>
</a:theme>
</file>

<file path=ppt/theme/theme5.xml><?xml version="1.0" encoding="utf-8"?>
<a:theme xmlns:a="http://schemas.openxmlformats.org/drawingml/2006/main" name="Blank: Black">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D4AADE59-C35C-A140-B257-2E4365C638F0}"/>
    </a:ext>
  </a:extLst>
</a:theme>
</file>

<file path=ppt/theme/theme6.xml><?xml version="1.0" encoding="utf-8"?>
<a:theme xmlns:a="http://schemas.openxmlformats.org/drawingml/2006/main" name="Blank: Whi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7E2F548-F85F-094D-8DDA-3AF7BD174F24}"/>
    </a:ext>
  </a:extLst>
</a:theme>
</file>

<file path=ppt/theme/theme7.xml><?xml version="1.0" encoding="utf-8"?>
<a:theme xmlns:a="http://schemas.openxmlformats.org/drawingml/2006/main" name="1_Blank: Whi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 CEC Official Presentation Template.potx [Read-Only]" id="{77F28D6B-2A7C-404B-82D2-49A8DFB3AAC5}" vid="{CA9AE0CF-451A-4EF7-A9FD-869ECBEAD154}"/>
    </a:ext>
  </a:extLst>
</a:theme>
</file>

<file path=ppt/theme/theme8.xml><?xml version="1.0" encoding="utf-8"?>
<a:theme xmlns:a="http://schemas.openxmlformats.org/drawingml/2006/main" name="2_Blank: Whi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7E2F548-F85F-094D-8DDA-3AF7BD174F24}"/>
    </a:ext>
  </a:extLst>
</a:theme>
</file>

<file path=ppt/theme/theme9.xml><?xml version="1.0" encoding="utf-8"?>
<a:theme xmlns:a="http://schemas.openxmlformats.org/drawingml/2006/main" name="2_Conten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3b62c23-5434-4b11-9d7a-f5ca10faca04">
      <UserInfo>
        <DisplayName>Harland, Eli@Energy</DisplayName>
        <AccountId>199</AccountId>
        <AccountType/>
      </UserInfo>
      <UserInfo>
        <DisplayName>Vaccaro, Kourtney@Energy</DisplayName>
        <AccountId>200</AccountId>
        <AccountType/>
      </UserInfo>
      <UserInfo>
        <DisplayName>Rasool, Hannon@Energy</DisplayName>
        <AccountId>101</AccountId>
        <AccountType/>
      </UserInfo>
      <UserInfo>
        <DisplayName>Wenzel, Mark@Energy</DisplayName>
        <AccountId>64</AccountId>
        <AccountType/>
      </UserInfo>
      <UserInfo>
        <DisplayName>John, Elizabeth@Energy</DisplayName>
        <AccountId>77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B686E149D1074395AA561BE6305A6F" ma:contentTypeVersion="7" ma:contentTypeDescription="Create a new document." ma:contentTypeScope="" ma:versionID="05dd6e6302e7592fbf6abbeee3493095">
  <xsd:schema xmlns:xsd="http://www.w3.org/2001/XMLSchema" xmlns:xs="http://www.w3.org/2001/XMLSchema" xmlns:p="http://schemas.microsoft.com/office/2006/metadata/properties" xmlns:ns2="5f37cc85-1e8b-4a34-94ca-03bbdc273933" xmlns:ns3="63b62c23-5434-4b11-9d7a-f5ca10faca04" targetNamespace="http://schemas.microsoft.com/office/2006/metadata/properties" ma:root="true" ma:fieldsID="f12f7862aaf5d8329317906065ad8519" ns2:_="" ns3:_="">
    <xsd:import namespace="5f37cc85-1e8b-4a34-94ca-03bbdc273933"/>
    <xsd:import namespace="63b62c23-5434-4b11-9d7a-f5ca10faca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7cc85-1e8b-4a34-94ca-03bbdc2739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b62c23-5434-4b11-9d7a-f5ca10faca0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A1088F-8AAC-4A35-ABBD-C1C3788CDDAE}">
  <ds:schemaRefs>
    <ds:schemaRef ds:uri="90eec9b8-5b7f-41b8-a261-dc471ab7f096"/>
    <ds:schemaRef ds:uri="ee084b23-1ef4-4ed1-b601-f65c669a9d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D467D11-3524-4327-A9A7-BAD21BB3C812}">
  <ds:schemaRefs>
    <ds:schemaRef ds:uri="http://schemas.microsoft.com/sharepoint/v3/contenttype/forms"/>
  </ds:schemaRefs>
</ds:datastoreItem>
</file>

<file path=customXml/itemProps3.xml><?xml version="1.0" encoding="utf-8"?>
<ds:datastoreItem xmlns:ds="http://schemas.openxmlformats.org/officeDocument/2006/customXml" ds:itemID="{A3D4565F-C732-47AA-9763-DB3186D8A9CF}"/>
</file>

<file path=docProps/app.xml><?xml version="1.0" encoding="utf-8"?>
<Properties xmlns="http://schemas.openxmlformats.org/officeDocument/2006/extended-properties" xmlns:vt="http://schemas.openxmlformats.org/officeDocument/2006/docPropsVTypes">
  <Template>Title</Template>
  <Application>Microsoft Office PowerPoint</Application>
  <PresentationFormat>Widescreen</PresentationFormat>
  <Slides>18</Slides>
  <Notes>16</Notes>
  <HiddenSlides>0</HiddenSlides>
  <ScaleCrop>false</ScaleCrop>
  <HeadingPairs>
    <vt:vector size="4" baseType="variant">
      <vt:variant>
        <vt:lpstr>Theme</vt:lpstr>
      </vt:variant>
      <vt:variant>
        <vt:i4>15</vt:i4>
      </vt:variant>
      <vt:variant>
        <vt:lpstr>Slide Titles</vt:lpstr>
      </vt:variant>
      <vt:variant>
        <vt:i4>18</vt:i4>
      </vt:variant>
    </vt:vector>
  </HeadingPairs>
  <TitlesOfParts>
    <vt:vector size="33" baseType="lpstr">
      <vt:lpstr>Title</vt:lpstr>
      <vt:lpstr>Title/Section</vt:lpstr>
      <vt:lpstr>Content</vt:lpstr>
      <vt:lpstr>Content: blank background</vt:lpstr>
      <vt:lpstr>Blank: Black</vt:lpstr>
      <vt:lpstr>Blank: White</vt:lpstr>
      <vt:lpstr>1_Blank: White</vt:lpstr>
      <vt:lpstr>2_Blank: White</vt:lpstr>
      <vt:lpstr>2_Content</vt:lpstr>
      <vt:lpstr>1_Content</vt:lpstr>
      <vt:lpstr>3_Blank: White</vt:lpstr>
      <vt:lpstr>3_Content</vt:lpstr>
      <vt:lpstr>4_Office Theme</vt:lpstr>
      <vt:lpstr>1_Title/Section</vt:lpstr>
      <vt:lpstr>4_Content</vt:lpstr>
      <vt:lpstr>Lead Areas: Clean Transportation, Hydrogen, Industry, &amp; 2023 Energy Policy Report</vt:lpstr>
      <vt:lpstr>Lead Area: Clean Transportation (Fuels and Transportation Division)</vt:lpstr>
      <vt:lpstr>Clean Transportation Priority 1: Secure clean transportation program funding</vt:lpstr>
      <vt:lpstr>Clean Transportation Priority 2: Spend existing grant funds judiciously, effectively, &amp; equitably</vt:lpstr>
      <vt:lpstr>Build out ZEV infrastructure</vt:lpstr>
      <vt:lpstr>Build out ZEV infrastructure</vt:lpstr>
      <vt:lpstr>Define and track community benefits</vt:lpstr>
      <vt:lpstr>Capitalize on vehicle grid integration</vt:lpstr>
      <vt:lpstr>Clean Transportation Priority 3: Oversee ZEV infrastructure buildout</vt:lpstr>
      <vt:lpstr>Improve EV charger reliability</vt:lpstr>
      <vt:lpstr>Analysis of ZEV infrastructure needs:  EV Charging Infrastructure Assessment </vt:lpstr>
      <vt:lpstr>Analysis of ZEV infrastructure needs: Equity and charger access </vt:lpstr>
      <vt:lpstr>Analysis of ZEV infrastructure needs: Hydrogen for fuel cell vehicles</vt:lpstr>
      <vt:lpstr>Clean Transportation Priority 4: Tire Efficiency, Order Instituting Information  </vt:lpstr>
      <vt:lpstr>Lead Areas: Hydrogen &amp; Industrial Decarbonization</vt:lpstr>
      <vt:lpstr>Lead Area: California's Energy Policy Report (IEPR)</vt:lpstr>
      <vt:lpstr>California's Energy Policy Report:   Discussion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Leading the Future of Transportation</dc:title>
  <dc:creator>Wobschall, Bailey@Energy</dc:creator>
  <cp:revision>3</cp:revision>
  <cp:lastPrinted>2019-12-11T23:19:58Z</cp:lastPrinted>
  <dcterms:created xsi:type="dcterms:W3CDTF">2020-07-31T15:21:07Z</dcterms:created>
  <dcterms:modified xsi:type="dcterms:W3CDTF">2023-05-05T21:39:41Z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0x0101004DFE79F246970943BE87B0FB367EF754</vt:lpwstr>
  </property>
  <property fmtid="{D5CDD505-2E9C-101B-9397-08002B2CF9AE}" pid="3" name="MediaServiceImageTags">
    <vt:lpwstr/>
  </property>
</Properties>
</file>