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82" r:id="rId7"/>
    <p:sldMasterId id="2147483678" r:id="rId8"/>
    <p:sldMasterId id="2147483679" r:id="rId9"/>
  </p:sldMasterIdLst>
  <p:notesMasterIdLst>
    <p:notesMasterId r:id="rId17"/>
  </p:notesMasterIdLst>
  <p:handoutMasterIdLst>
    <p:handoutMasterId r:id="rId18"/>
  </p:handoutMasterIdLst>
  <p:sldIdLst>
    <p:sldId id="256" r:id="rId10"/>
    <p:sldId id="299" r:id="rId11"/>
    <p:sldId id="291" r:id="rId12"/>
    <p:sldId id="288" r:id="rId13"/>
    <p:sldId id="287" r:id="rId14"/>
    <p:sldId id="297" r:id="rId15"/>
    <p:sldId id="2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E8A0C-C5CA-498D-BC9F-F38488AFD367}" v="3" dt="2023-05-10T21:22:35.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0" autoAdjust="0"/>
    <p:restoredTop sz="86408" autoAdjust="0"/>
  </p:normalViewPr>
  <p:slideViewPr>
    <p:cSldViewPr snapToGrid="0">
      <p:cViewPr varScale="1">
        <p:scale>
          <a:sx n="76" d="100"/>
          <a:sy n="76" d="100"/>
        </p:scale>
        <p:origin x="200" y="8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han, Drew@Energy" userId="c1cb71ed-4b48-45a4-a897-c92282a31d3d" providerId="ADAL" clId="{D13E8A0C-C5CA-498D-BC9F-F38488AFD367}"/>
    <pc:docChg chg="delSld modSld">
      <pc:chgData name="Bohan, Drew@Energy" userId="c1cb71ed-4b48-45a4-a897-c92282a31d3d" providerId="ADAL" clId="{D13E8A0C-C5CA-498D-BC9F-F38488AFD367}" dt="2023-05-10T21:43:51.643" v="408" actId="255"/>
      <pc:docMkLst>
        <pc:docMk/>
      </pc:docMkLst>
      <pc:sldChg chg="modSp mod">
        <pc:chgData name="Bohan, Drew@Energy" userId="c1cb71ed-4b48-45a4-a897-c92282a31d3d" providerId="ADAL" clId="{D13E8A0C-C5CA-498D-BC9F-F38488AFD367}" dt="2023-05-10T21:22:54.543" v="291" actId="20577"/>
        <pc:sldMkLst>
          <pc:docMk/>
          <pc:sldMk cId="1975939034" sldId="256"/>
        </pc:sldMkLst>
        <pc:spChg chg="mod">
          <ac:chgData name="Bohan, Drew@Energy" userId="c1cb71ed-4b48-45a4-a897-c92282a31d3d" providerId="ADAL" clId="{D13E8A0C-C5CA-498D-BC9F-F38488AFD367}" dt="2023-05-10T21:22:54.543" v="291" actId="20577"/>
          <ac:spMkLst>
            <pc:docMk/>
            <pc:sldMk cId="1975939034" sldId="256"/>
            <ac:spMk id="3" creationId="{0AE17366-E9D3-B3EA-B583-6A2ED6415D86}"/>
          </ac:spMkLst>
        </pc:spChg>
      </pc:sldChg>
      <pc:sldChg chg="modSp mod">
        <pc:chgData name="Bohan, Drew@Energy" userId="c1cb71ed-4b48-45a4-a897-c92282a31d3d" providerId="ADAL" clId="{D13E8A0C-C5CA-498D-BC9F-F38488AFD367}" dt="2023-05-10T21:42:04.771" v="352" actId="20577"/>
        <pc:sldMkLst>
          <pc:docMk/>
          <pc:sldMk cId="4093901199" sldId="288"/>
        </pc:sldMkLst>
        <pc:spChg chg="mod">
          <ac:chgData name="Bohan, Drew@Energy" userId="c1cb71ed-4b48-45a4-a897-c92282a31d3d" providerId="ADAL" clId="{D13E8A0C-C5CA-498D-BC9F-F38488AFD367}" dt="2023-05-10T21:42:04.771" v="352" actId="20577"/>
          <ac:spMkLst>
            <pc:docMk/>
            <pc:sldMk cId="4093901199" sldId="288"/>
            <ac:spMk id="5" creationId="{6252BD16-BA18-89F5-B5F9-E630D47196F8}"/>
          </ac:spMkLst>
        </pc:spChg>
      </pc:sldChg>
      <pc:sldChg chg="modSp mod">
        <pc:chgData name="Bohan, Drew@Energy" userId="c1cb71ed-4b48-45a4-a897-c92282a31d3d" providerId="ADAL" clId="{D13E8A0C-C5CA-498D-BC9F-F38488AFD367}" dt="2023-05-10T21:40:40.429" v="292" actId="1076"/>
        <pc:sldMkLst>
          <pc:docMk/>
          <pc:sldMk cId="3433641075" sldId="291"/>
        </pc:sldMkLst>
        <pc:spChg chg="mod">
          <ac:chgData name="Bohan, Drew@Energy" userId="c1cb71ed-4b48-45a4-a897-c92282a31d3d" providerId="ADAL" clId="{D13E8A0C-C5CA-498D-BC9F-F38488AFD367}" dt="2023-05-10T21:40:40.429" v="292" actId="1076"/>
          <ac:spMkLst>
            <pc:docMk/>
            <pc:sldMk cId="3433641075" sldId="291"/>
            <ac:spMk id="5" creationId="{BDB2C640-853E-3B76-C746-401ECE670AB5}"/>
          </ac:spMkLst>
        </pc:spChg>
      </pc:sldChg>
      <pc:sldChg chg="del">
        <pc:chgData name="Bohan, Drew@Energy" userId="c1cb71ed-4b48-45a4-a897-c92282a31d3d" providerId="ADAL" clId="{D13E8A0C-C5CA-498D-BC9F-F38488AFD367}" dt="2023-05-10T00:58:06.921" v="0" actId="2696"/>
        <pc:sldMkLst>
          <pc:docMk/>
          <pc:sldMk cId="3537510070" sldId="292"/>
        </pc:sldMkLst>
      </pc:sldChg>
      <pc:sldChg chg="modSp mod">
        <pc:chgData name="Bohan, Drew@Energy" userId="c1cb71ed-4b48-45a4-a897-c92282a31d3d" providerId="ADAL" clId="{D13E8A0C-C5CA-498D-BC9F-F38488AFD367}" dt="2023-05-10T21:43:51.643" v="408" actId="255"/>
        <pc:sldMkLst>
          <pc:docMk/>
          <pc:sldMk cId="1640924561" sldId="297"/>
        </pc:sldMkLst>
        <pc:spChg chg="mod">
          <ac:chgData name="Bohan, Drew@Energy" userId="c1cb71ed-4b48-45a4-a897-c92282a31d3d" providerId="ADAL" clId="{D13E8A0C-C5CA-498D-BC9F-F38488AFD367}" dt="2023-05-10T21:43:29.839" v="406" actId="20577"/>
          <ac:spMkLst>
            <pc:docMk/>
            <pc:sldMk cId="1640924561" sldId="297"/>
            <ac:spMk id="2" creationId="{935EF966-8B2D-A7AB-E4EE-92D31EE92309}"/>
          </ac:spMkLst>
        </pc:spChg>
        <pc:spChg chg="mod">
          <ac:chgData name="Bohan, Drew@Energy" userId="c1cb71ed-4b48-45a4-a897-c92282a31d3d" providerId="ADAL" clId="{D13E8A0C-C5CA-498D-BC9F-F38488AFD367}" dt="2023-05-10T21:43:51.643" v="408" actId="255"/>
          <ac:spMkLst>
            <pc:docMk/>
            <pc:sldMk cId="1640924561" sldId="297"/>
            <ac:spMk id="10" creationId="{61010F67-79A7-34B4-BA1E-82799CF245E4}"/>
          </ac:spMkLst>
        </pc:spChg>
        <pc:picChg chg="mod">
          <ac:chgData name="Bohan, Drew@Energy" userId="c1cb71ed-4b48-45a4-a897-c92282a31d3d" providerId="ADAL" clId="{D13E8A0C-C5CA-498D-BC9F-F38488AFD367}" dt="2023-05-10T00:59:34.633" v="54" actId="1076"/>
          <ac:picMkLst>
            <pc:docMk/>
            <pc:sldMk cId="1640924561" sldId="297"/>
            <ac:picMk id="11" creationId="{33A027EE-90C0-420D-4EA8-577543AB5A00}"/>
          </ac:picMkLst>
        </pc:picChg>
      </pc:sldChg>
      <pc:sldChg chg="del">
        <pc:chgData name="Bohan, Drew@Energy" userId="c1cb71ed-4b48-45a4-a897-c92282a31d3d" providerId="ADAL" clId="{D13E8A0C-C5CA-498D-BC9F-F38488AFD367}" dt="2023-05-10T21:22:39.728" v="289" actId="2696"/>
        <pc:sldMkLst>
          <pc:docMk/>
          <pc:sldMk cId="792416351" sldId="298"/>
        </pc:sldMkLst>
      </pc:sldChg>
      <pc:sldChg chg="modSp mod">
        <pc:chgData name="Bohan, Drew@Energy" userId="c1cb71ed-4b48-45a4-a897-c92282a31d3d" providerId="ADAL" clId="{D13E8A0C-C5CA-498D-BC9F-F38488AFD367}" dt="2023-05-10T21:40:47.037" v="294" actId="20577"/>
        <pc:sldMkLst>
          <pc:docMk/>
          <pc:sldMk cId="3400575051" sldId="299"/>
        </pc:sldMkLst>
        <pc:spChg chg="mod">
          <ac:chgData name="Bohan, Drew@Energy" userId="c1cb71ed-4b48-45a4-a897-c92282a31d3d" providerId="ADAL" clId="{D13E8A0C-C5CA-498D-BC9F-F38488AFD367}" dt="2023-05-10T21:40:47.037" v="294" actId="20577"/>
          <ac:spMkLst>
            <pc:docMk/>
            <pc:sldMk cId="3400575051" sldId="299"/>
            <ac:spMk id="10" creationId="{61010F67-79A7-34B4-BA1E-82799CF245E4}"/>
          </ac:spMkLst>
        </pc:spChg>
      </pc:sldChg>
      <pc:sldMasterChg chg="delSldLayout">
        <pc:chgData name="Bohan, Drew@Energy" userId="c1cb71ed-4b48-45a4-a897-c92282a31d3d" providerId="ADAL" clId="{D13E8A0C-C5CA-498D-BC9F-F38488AFD367}" dt="2023-05-10T21:22:39.728" v="289" actId="2696"/>
        <pc:sldMasterMkLst>
          <pc:docMk/>
          <pc:sldMasterMk cId="1296627523" sldId="2147483648"/>
        </pc:sldMasterMkLst>
        <pc:sldLayoutChg chg="del">
          <pc:chgData name="Bohan, Drew@Energy" userId="c1cb71ed-4b48-45a4-a897-c92282a31d3d" providerId="ADAL" clId="{D13E8A0C-C5CA-498D-BC9F-F38488AFD367}" dt="2023-05-10T21:22:39.728" v="289" actId="2696"/>
          <pc:sldLayoutMkLst>
            <pc:docMk/>
            <pc:sldMasterMk cId="1296627523" sldId="2147483648"/>
            <pc:sldLayoutMk cId="2758325250"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5/11/23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6816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88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insights for Drew</a:t>
            </a:r>
          </a:p>
          <a:p>
            <a:r>
              <a:rPr lang="en-US" dirty="0">
                <a:cs typeface="Calibri"/>
              </a:rPr>
              <a:t>-Tools include: Social media (LinkedIn, Facebook, Instagram), hiring platforms (Zip recruiter, Indeed, Monster), targeted ads, leadership engagement, direct outreach and counseling, career fairs, </a:t>
            </a:r>
            <a:endParaRPr lang="en-US" b="1" dirty="0"/>
          </a:p>
        </p:txBody>
      </p:sp>
      <p:sp>
        <p:nvSpPr>
          <p:cNvPr id="4" name="Slide Number Placeholder 3"/>
          <p:cNvSpPr>
            <a:spLocks noGrp="1"/>
          </p:cNvSpPr>
          <p:nvPr>
            <p:ph type="sldNum" sz="quarter" idx="5"/>
          </p:nvPr>
        </p:nvSpPr>
        <p:spPr/>
        <p:txBody>
          <a:bodyPr/>
          <a:lstStyle/>
          <a:p>
            <a:fld id="{9117B0B1-BEA2-8948-A557-11B4BDB90777}" type="slidenum">
              <a:rPr lang="en-US" smtClean="0"/>
              <a:t>4</a:t>
            </a:fld>
            <a:endParaRPr lang="en-US"/>
          </a:p>
        </p:txBody>
      </p:sp>
    </p:spTree>
    <p:extLst>
      <p:ext uri="{BB962C8B-B14F-4D97-AF65-F5344CB8AC3E}">
        <p14:creationId xmlns:p14="http://schemas.microsoft.com/office/powerpoint/2010/main" val="383210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LinkedIn 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Additional insights for Drew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-Our recruiters are each connected to various private groups that house professionals that chose to connect with that particular group. During the recruiting phase we advertise our positions to these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-We have made a significant effort to join as many diverse and affiliated groups as an effort to support Diversity, Equity &amp; Inclusion. We continue to build those connections as they are discovered.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-Within these groups the recruitment team is able to “headhunt,” within that group (</a:t>
            </a:r>
            <a:r>
              <a:rPr lang="en-US" b="0" i="0">
                <a:solidFill>
                  <a:srgbClr val="202124"/>
                </a:solidFill>
                <a:effectLst/>
                <a:latin typeface="Roboto" panose="02000000000000000000" pitchFamily="2" charset="0"/>
              </a:rPr>
              <a:t>identify and approach (a suitable person employed elsewhere) to fill a business position.)</a:t>
            </a:r>
            <a:endParaRPr lang="en-US" b="0"/>
          </a:p>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a:p>
        </p:txBody>
      </p:sp>
    </p:spTree>
    <p:extLst>
      <p:ext uri="{BB962C8B-B14F-4D97-AF65-F5344CB8AC3E}">
        <p14:creationId xmlns:p14="http://schemas.microsoft.com/office/powerpoint/2010/main" val="133017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not been able to track candidates who see our outreach (social media posts, email blasts, newsletters, etc.) but do not seek R&amp;O assistance. </a:t>
            </a:r>
          </a:p>
        </p:txBody>
      </p:sp>
      <p:sp>
        <p:nvSpPr>
          <p:cNvPr id="4" name="Slide Number Placeholder 3"/>
          <p:cNvSpPr>
            <a:spLocks noGrp="1"/>
          </p:cNvSpPr>
          <p:nvPr>
            <p:ph type="sldNum" sz="quarter" idx="5"/>
          </p:nvPr>
        </p:nvSpPr>
        <p:spPr/>
        <p:txBody>
          <a:bodyPr/>
          <a:lstStyle/>
          <a:p>
            <a:fld id="{9117B0B1-BEA2-8948-A557-11B4BDB90777}" type="slidenum">
              <a:rPr lang="en-US" smtClean="0"/>
              <a:t>6</a:t>
            </a:fld>
            <a:endParaRPr lang="en-US"/>
          </a:p>
        </p:txBody>
      </p:sp>
    </p:spTree>
    <p:extLst>
      <p:ext uri="{BB962C8B-B14F-4D97-AF65-F5344CB8AC3E}">
        <p14:creationId xmlns:p14="http://schemas.microsoft.com/office/powerpoint/2010/main" val="2694353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5/11/23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Arial Nova" panose="020B0504020202020204" pitchFamily="34" charset="0"/>
              </a:defRPr>
            </a:lvl1p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State of California Energy Commission logo"/>
          <p:cNvPicPr>
            <a:picLocks noChangeAspect="1"/>
          </p:cNvPicPr>
          <p:nvPr userDrawn="1"/>
        </p:nvPicPr>
        <p:blipFill>
          <a:blip r:embed="rId3"/>
          <a:srcRect/>
          <a:stretch/>
        </p:blipFill>
        <p:spPr>
          <a:xfrm>
            <a:off x="838416" y="815165"/>
            <a:ext cx="1287050" cy="1131555"/>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Nova" panose="020B0504020202020204" pitchFamily="34" charset="0"/>
              </a:defRPr>
            </a:lvl1pPr>
          </a:lstStyle>
          <a:p>
            <a:fld id="{D76D0696-7CCE-494F-A431-EAFE08099352}" type="datetime1">
              <a:rPr lang="en-US" smtClean="0"/>
              <a:pPr/>
              <a:t>5/11/23</a:t>
            </a:fld>
            <a:endParaRPr lang="en-US"/>
          </a:p>
        </p:txBody>
      </p:sp>
      <p:sp>
        <p:nvSpPr>
          <p:cNvPr id="6" name="Footer Placeholder 5"/>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Nova" panose="020B0504020202020204" pitchFamily="34" charset="0"/>
              </a:defRPr>
            </a:lvl1pPr>
          </a:lstStyle>
          <a:p>
            <a:fld id="{9F386C1D-959B-6C44-9D8E-1EBE83060B83}" type="datetime1">
              <a:rPr lang="en-US" smtClean="0"/>
              <a:pPr/>
              <a:t>5/11/23</a:t>
            </a:fld>
            <a:endParaRPr lang="en-US"/>
          </a:p>
        </p:txBody>
      </p:sp>
      <p:sp>
        <p:nvSpPr>
          <p:cNvPr id="8" name="Footer Placeholder 7"/>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5/11/23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5/11/23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5/11/23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State of California Energy Commission logo"/>
          <p:cNvPicPr>
            <a:picLocks noChangeAspect="1"/>
          </p:cNvPicPr>
          <p:nvPr userDrawn="1"/>
        </p:nvPicPr>
        <p:blipFill>
          <a:blip r:embed="rId2"/>
          <a:srcRect/>
          <a:stretch/>
        </p:blipFill>
        <p:spPr>
          <a:xfrm>
            <a:off x="5472576" y="666179"/>
            <a:ext cx="1246850"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5/11/23</a:t>
            </a:fld>
            <a:endParaRPr lang="en-US"/>
          </a:p>
        </p:txBody>
      </p:sp>
      <p:pic>
        <p:nvPicPr>
          <p:cNvPr id="8" name="Picture 7" descr="State of California Energy Commission logo"/>
          <p:cNvPicPr>
            <a:picLocks noChangeAspect="1"/>
          </p:cNvPicPr>
          <p:nvPr userDrawn="1"/>
        </p:nvPicPr>
        <p:blipFill>
          <a:blip r:embed="rId2"/>
          <a:srcRect/>
          <a:stretch/>
        </p:blipFill>
        <p:spPr>
          <a:xfrm>
            <a:off x="832062" y="4883817"/>
            <a:ext cx="1246850"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5/11/23</a:t>
            </a:fld>
            <a:endParaRPr lang="en-US"/>
          </a:p>
        </p:txBody>
      </p:sp>
      <p:pic>
        <p:nvPicPr>
          <p:cNvPr id="6" name="Picture 5" descr="State of California Energy Commission logo"/>
          <p:cNvPicPr>
            <a:picLocks noChangeAspect="1"/>
          </p:cNvPicPr>
          <p:nvPr userDrawn="1"/>
        </p:nvPicPr>
        <p:blipFill>
          <a:blip r:embed="rId2"/>
          <a:srcRect/>
          <a:stretch/>
        </p:blipFill>
        <p:spPr>
          <a:xfrm>
            <a:off x="838412" y="656202"/>
            <a:ext cx="1246850"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Nova" panose="020B0504020202020204" pitchFamily="34" charset="0"/>
              </a:defRPr>
            </a:lvl1pPr>
          </a:lstStyle>
          <a:p>
            <a:fld id="{756C4852-C69A-3C46-A74D-F2D8C6D17F46}" type="datetime1">
              <a:rPr lang="en-US" smtClean="0"/>
              <a:pPr/>
              <a:t>5/11/23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Nova" panose="020B0504020202020204" pitchFamily="34" charset="0"/>
              </a:defRPr>
            </a:lvl1pPr>
          </a:lstStyle>
          <a:p>
            <a:fld id="{81C91894-EB80-6048-AAFF-32CE04FEA1F0}" type="datetime1">
              <a:rPr lang="en-US" smtClean="0"/>
              <a:pPr/>
              <a:t>5/11/23</a:t>
            </a:fld>
            <a:endParaRPr lang="en-US"/>
          </a:p>
        </p:txBody>
      </p:sp>
      <p:sp>
        <p:nvSpPr>
          <p:cNvPr id="6" name="Footer Placeholder 5"/>
          <p:cNvSpPr>
            <a:spLocks noGrp="1"/>
          </p:cNvSpPr>
          <p:nvPr>
            <p:ph type="ftr" sz="quarter" idx="11"/>
          </p:nvPr>
        </p:nvSpPr>
        <p:spPr/>
        <p:txBody>
          <a:bodyPr/>
          <a:lstStyle>
            <a:lvl1pPr>
              <a:defRPr lang="en-US" sz="1200" kern="1200">
                <a:solidFill>
                  <a:schemeClr val="bg2">
                    <a:lumMod val="10000"/>
                  </a:schemeClr>
                </a:solidFill>
                <a:latin typeface="Arial Nova" panose="020B0504020202020204" pitchFamily="34" charset="0"/>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lang="en-US" sz="1200" kern="1200" smtClean="0">
                <a:solidFill>
                  <a:schemeClr val="bg2">
                    <a:lumMod val="10000"/>
                  </a:schemeClr>
                </a:solidFill>
                <a:latin typeface="Arial Nova" panose="020B0504020202020204" pitchFamily="34" charset="0"/>
                <a:ea typeface="+mn-ea"/>
                <a:cs typeface="+mn-cs"/>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Nova"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5/11/23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Nova" panose="020B0504020202020204" pitchFamily="34" charset="0"/>
              </a:defRPr>
            </a:lvl1pPr>
          </a:lstStyle>
          <a:p>
            <a:fld id="{A0A639FC-0D0B-254C-A488-84C1053DC81E}" type="datetime1">
              <a:rPr lang="en-US" smtClean="0"/>
              <a:pPr/>
              <a:t>5/11/23</a:t>
            </a:fld>
            <a:endParaRPr lang="en-US"/>
          </a:p>
        </p:txBody>
      </p:sp>
      <p:sp>
        <p:nvSpPr>
          <p:cNvPr id="4" name="Footer Placeholder 3"/>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Nova" panose="020B0504020202020204" pitchFamily="34" charset="0"/>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Nova" panose="020B0504020202020204" pitchFamily="34" charset="0"/>
              </a:defRPr>
            </a:lvl1pPr>
          </a:lstStyle>
          <a:p>
            <a:fld id="{EAAEF258-FE05-9A40-ABEB-3CEFD609CF46}" type="datetime1">
              <a:rPr lang="en-US" smtClean="0"/>
              <a:pPr/>
              <a:t>5/11/23</a:t>
            </a:fld>
            <a:endParaRPr lang="en-US"/>
          </a:p>
        </p:txBody>
      </p:sp>
      <p:sp>
        <p:nvSpPr>
          <p:cNvPr id="5" name="Footer Placeholder 4"/>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16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ova" panose="020B0504020202020204" pitchFamily="34" charset="0"/>
              </a:defRPr>
            </a:lvl1pPr>
          </a:lstStyle>
          <a:p>
            <a:fld id="{F8CC8CC8-7D7E-0A4B-9437-745D5071E9C2}" type="datetime1">
              <a:rPr lang="en-US" smtClean="0"/>
              <a:pPr/>
              <a:t>5/11/23</a:t>
            </a:fld>
            <a:endParaRPr lang="en-US"/>
          </a:p>
        </p:txBody>
      </p:sp>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ova" panose="020B0504020202020204" pitchFamily="34" charset="0"/>
              </a:defRPr>
            </a:lvl1pPr>
          </a:lstStyle>
          <a:p>
            <a:fld id="{3D34F360-0BA0-8540-B27B-28FBA28FADF7}" type="datetime1">
              <a:rPr lang="en-US" smtClean="0"/>
              <a:pPr/>
              <a:t>5/11/23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Nova" panose="020B0504020202020204" pitchFamily="34" charset="0"/>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2">
                    <a:lumMod val="10000"/>
                  </a:schemeClr>
                </a:solidFill>
              </a:defRPr>
            </a:lvl1pPr>
          </a:lstStyle>
          <a:p>
            <a:fld id="{10562992-772B-3C4E-9810-F8ADBF4F57E7}" type="datetime1">
              <a:rPr lang="en-US" smtClean="0"/>
              <a:pPr/>
              <a:t>5/11/23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2">
                    <a:lumMod val="10000"/>
                  </a:schemeClr>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2">
                    <a:lumMod val="10000"/>
                  </a:schemeClr>
                </a:solidFill>
              </a:defRPr>
            </a:lvl1pPr>
          </a:lstStyle>
          <a:p>
            <a:fld id="{005C4985-ACD0-2B4C-8981-36243250F268}" type="slidenum">
              <a:rPr lang="en-US" smtClean="0"/>
              <a:pPr/>
              <a:t>‹#›</a:t>
            </a:fld>
            <a:endParaRPr lang="en-US"/>
          </a:p>
        </p:txBody>
      </p:sp>
      <p:pic>
        <p:nvPicPr>
          <p:cNvPr id="7" name="Picture 6" descr="State of California Energy Commission logo"/>
          <p:cNvPicPr>
            <a:picLocks noChangeAspect="1"/>
          </p:cNvPicPr>
          <p:nvPr userDrawn="1"/>
        </p:nvPicPr>
        <p:blipFill>
          <a:blip r:embed="rId7"/>
          <a:srcRect/>
          <a:stretch/>
        </p:blipFill>
        <p:spPr>
          <a:xfrm>
            <a:off x="328688" y="224496"/>
            <a:ext cx="827439"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5/11/23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State of California Energy Commission logo"/>
          <p:cNvPicPr>
            <a:picLocks noChangeAspect="1"/>
          </p:cNvPicPr>
          <p:nvPr userDrawn="1"/>
        </p:nvPicPr>
        <p:blipFill>
          <a:blip r:embed="rId6"/>
          <a:srcRect/>
          <a:stretch/>
        </p:blipFill>
        <p:spPr>
          <a:xfrm>
            <a:off x="328688" y="224496"/>
            <a:ext cx="827439"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defRPr>
            </a:lvl1pPr>
          </a:lstStyle>
          <a:p>
            <a:fld id="{024D1D3D-27CC-A740-857C-D26C679943FF}" type="datetime1">
              <a:rPr lang="en-US" smtClean="0"/>
              <a:pPr/>
              <a:t>5/11/23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Nova" panose="020B0504020202020204" pitchFamily="34" charset="0"/>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ova" panose="020B0504020202020204" pitchFamily="34" charset="0"/>
              </a:defRPr>
            </a:lvl1pPr>
          </a:lstStyle>
          <a:p>
            <a:fld id="{C27C9D11-B800-8947-A108-C2AFD56D7B11}" type="datetime1">
              <a:rPr lang="en-US" smtClean="0"/>
              <a:pPr/>
              <a:t>5/11/23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Nova" panose="020B0504020202020204" pitchFamily="34" charset="0"/>
              </a:defRPr>
            </a:lvl1pPr>
          </a:lstStyle>
          <a:p>
            <a:fld id="{D420EBB6-C900-684B-B96E-D78E525ADD2C}" type="slidenum">
              <a:rPr lang="en-US" smtClean="0"/>
              <a:pPr/>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255215"/>
            <a:ext cx="10515600" cy="1356059"/>
          </a:xfrm>
        </p:spPr>
        <p:txBody>
          <a:bodyPr lIns="91440" tIns="45720" rIns="91440" bIns="45720" anchor="b"/>
          <a:lstStyle/>
          <a:p>
            <a:r>
              <a:rPr lang="en-US" dirty="0">
                <a:ea typeface="+mj-lt"/>
                <a:cs typeface="+mj-lt"/>
              </a:rPr>
              <a:t>Recruitment &amp; Outreach</a:t>
            </a:r>
            <a:endParaRPr lang="en-US" dirty="0"/>
          </a:p>
        </p:txBody>
      </p:sp>
      <p:sp>
        <p:nvSpPr>
          <p:cNvPr id="3" name="Text Placeholder 2">
            <a:extLst>
              <a:ext uri="{FF2B5EF4-FFF2-40B4-BE49-F238E27FC236}">
                <a16:creationId xmlns:a16="http://schemas.microsoft.com/office/drawing/2014/main" id="{0AE17366-E9D3-B3EA-B583-6A2ED6415D86}"/>
              </a:ext>
            </a:extLst>
          </p:cNvPr>
          <p:cNvSpPr>
            <a:spLocks noGrp="1"/>
          </p:cNvSpPr>
          <p:nvPr>
            <p:ph type="body" idx="1"/>
          </p:nvPr>
        </p:nvSpPr>
        <p:spPr>
          <a:xfrm>
            <a:off x="841496" y="5546913"/>
            <a:ext cx="10515600" cy="684045"/>
          </a:xfrm>
        </p:spPr>
        <p:txBody>
          <a:bodyPr lIns="91440" tIns="45720" rIns="91440" bIns="45720" anchor="t"/>
          <a:lstStyle/>
          <a:p>
            <a:pPr>
              <a:lnSpc>
                <a:spcPct val="100000"/>
              </a:lnSpc>
              <a:spcBef>
                <a:spcPts val="0"/>
              </a:spcBef>
            </a:pPr>
            <a:r>
              <a:rPr lang="en-US"/>
              <a:t>May 12, </a:t>
            </a:r>
            <a:r>
              <a:rPr lang="en-US" dirty="0"/>
              <a:t>2023</a:t>
            </a:r>
          </a:p>
        </p:txBody>
      </p:sp>
    </p:spTree>
    <p:extLst>
      <p:ext uri="{BB962C8B-B14F-4D97-AF65-F5344CB8AC3E}">
        <p14:creationId xmlns:p14="http://schemas.microsoft.com/office/powerpoint/2010/main" val="197593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33F170-21B3-5595-AA9C-D61571DB2E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DBEFF9">
                    <a:lumMod val="10000"/>
                  </a:srgbClr>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DBEFF9">
                  <a:lumMod val="10000"/>
                </a:srgbClr>
              </a:solidFill>
              <a:effectLst/>
              <a:uLnTx/>
              <a:uFillTx/>
              <a:latin typeface="Arial Nova" panose="020B0504020202020204" pitchFamily="34" charset="0"/>
              <a:ea typeface="+mn-ea"/>
              <a:cs typeface="+mn-cs"/>
            </a:endParaRPr>
          </a:p>
        </p:txBody>
      </p:sp>
      <p:sp>
        <p:nvSpPr>
          <p:cNvPr id="10" name="TextBox 9">
            <a:extLst>
              <a:ext uri="{FF2B5EF4-FFF2-40B4-BE49-F238E27FC236}">
                <a16:creationId xmlns:a16="http://schemas.microsoft.com/office/drawing/2014/main" id="{61010F67-79A7-34B4-BA1E-82799CF245E4}"/>
              </a:ext>
            </a:extLst>
          </p:cNvPr>
          <p:cNvSpPr txBox="1"/>
          <p:nvPr/>
        </p:nvSpPr>
        <p:spPr>
          <a:xfrm>
            <a:off x="454527" y="1783017"/>
            <a:ext cx="7765447" cy="415498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rPr>
              <a:t>Meaningful, impactful, fascinating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rPr>
              <a:t>Telework-friendly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rPr>
              <a:t>JAEDI in all we do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rPr>
              <a:t>Collegial environment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rPr>
              <a:t>State benefits; CEC benefits (e.g. mentoring, training)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17406D"/>
              </a:solidFill>
              <a:effectLst/>
              <a:uLnTx/>
              <a:uFillTx/>
              <a:latin typeface="Arial Nova" panose="020B0504020202020204" pitchFamily="34" charset="0"/>
              <a:ea typeface="+mn-ea"/>
              <a:cs typeface="Arial"/>
            </a:endParaRPr>
          </a:p>
        </p:txBody>
      </p:sp>
      <p:sp>
        <p:nvSpPr>
          <p:cNvPr id="5" name="Title 4">
            <a:extLst>
              <a:ext uri="{FF2B5EF4-FFF2-40B4-BE49-F238E27FC236}">
                <a16:creationId xmlns:a16="http://schemas.microsoft.com/office/drawing/2014/main" id="{B7E029A9-DE21-DF08-FDCD-3B9974F2C55F}"/>
              </a:ext>
            </a:extLst>
          </p:cNvPr>
          <p:cNvSpPr>
            <a:spLocks noGrp="1"/>
          </p:cNvSpPr>
          <p:nvPr>
            <p:ph type="title"/>
          </p:nvPr>
        </p:nvSpPr>
        <p:spPr/>
        <p:txBody>
          <a:bodyPr/>
          <a:lstStyle/>
          <a:p>
            <a:r>
              <a:rPr lang="en-US" dirty="0"/>
              <a:t>CEC Value Proposition</a:t>
            </a:r>
          </a:p>
        </p:txBody>
      </p:sp>
      <p:pic>
        <p:nvPicPr>
          <p:cNvPr id="44" name="Picture 43" descr="Close up of an Offshore wind turbine, with others in the distance.">
            <a:extLst>
              <a:ext uri="{FF2B5EF4-FFF2-40B4-BE49-F238E27FC236}">
                <a16:creationId xmlns:a16="http://schemas.microsoft.com/office/drawing/2014/main" id="{42510C93-FD4D-AA78-F94F-35934813C4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60346" y="1327075"/>
            <a:ext cx="2700508" cy="1140344"/>
          </a:xfrm>
          <a:prstGeom prst="rect">
            <a:avLst/>
          </a:prstGeom>
        </p:spPr>
      </p:pic>
      <p:pic>
        <p:nvPicPr>
          <p:cNvPr id="1034" name="Picture 10" descr="Telecommuting - Free security icons">
            <a:extLst>
              <a:ext uri="{FF2B5EF4-FFF2-40B4-BE49-F238E27FC236}">
                <a16:creationId xmlns:a16="http://schemas.microsoft.com/office/drawing/2014/main" id="{FC6060E7-DD34-6A53-C30E-FFF97E03F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521" y="2381667"/>
            <a:ext cx="867082" cy="8670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Justice Access Equity Diversity Inclusion">
            <a:extLst>
              <a:ext uri="{FF2B5EF4-FFF2-40B4-BE49-F238E27FC236}">
                <a16:creationId xmlns:a16="http://schemas.microsoft.com/office/drawing/2014/main" id="{AE26780D-E9EC-F1B9-F876-383DAFD02720}"/>
              </a:ext>
            </a:extLst>
          </p:cNvPr>
          <p:cNvPicPr>
            <a:picLocks noChangeAspect="1"/>
          </p:cNvPicPr>
          <p:nvPr/>
        </p:nvPicPr>
        <p:blipFill>
          <a:blip r:embed="rId6"/>
          <a:stretch>
            <a:fillRect/>
          </a:stretch>
        </p:blipFill>
        <p:spPr>
          <a:xfrm>
            <a:off x="7790194" y="2932613"/>
            <a:ext cx="2044453" cy="992773"/>
          </a:xfrm>
          <a:prstGeom prst="rect">
            <a:avLst/>
          </a:prstGeom>
        </p:spPr>
      </p:pic>
      <p:pic>
        <p:nvPicPr>
          <p:cNvPr id="4" name="Picture 6" descr="Health Benefits Icon Images - Free Download on Freepik">
            <a:extLst>
              <a:ext uri="{FF2B5EF4-FFF2-40B4-BE49-F238E27FC236}">
                <a16:creationId xmlns:a16="http://schemas.microsoft.com/office/drawing/2014/main" id="{CBD2614F-7201-79DD-7DE1-90814B8E5F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24" b="83685" l="15677" r="84036">
                        <a14:foregroundMark x1="25950" y1="35050" x2="26950" y2="40000"/>
                        <a14:foregroundMark x1="19700" y1="31900" x2="30350" y2="35300"/>
                        <a14:foregroundMark x1="20000" y1="39550" x2="25350" y2="43000"/>
                        <a14:foregroundMark x1="50050" y1="24550" x2="46100" y2="18500"/>
                        <a14:foregroundMark x1="46100" y1="18500" x2="48300" y2="26800"/>
                        <a14:foregroundMark x1="48300" y1="26800" x2="51450" y2="19850"/>
                        <a14:foregroundMark x1="72050" y1="37750" x2="75600" y2="37850"/>
                        <a14:foregroundMark x1="71200" y1="68350" x2="67050" y2="69950"/>
                        <a14:foregroundMark x1="70450" y1="37000" x2="80100" y2="37150"/>
                        <a14:foregroundMark x1="80100" y1="37150" x2="75150" y2="46800"/>
                        <a14:foregroundMark x1="75150" y1="46800" x2="72900" y2="47950"/>
                        <a14:foregroundMark x1="72750" y1="74600" x2="77200" y2="68250"/>
                        <a14:foregroundMark x1="77200" y1="68250" x2="72150" y2="59250"/>
                        <a14:foregroundMark x1="72150" y1="59250" x2="71300" y2="59450"/>
                        <a14:foregroundMark x1="53450" y1="76600" x2="49750" y2="83100"/>
                        <a14:foregroundMark x1="49750" y1="83100" x2="41950" y2="75650"/>
                        <a14:foregroundMark x1="41950" y1="75650" x2="49250" y2="72500"/>
                        <a14:foregroundMark x1="49250" y1="72500" x2="53150" y2="78850"/>
                        <a14:foregroundMark x1="53150" y1="78850" x2="53050" y2="79150"/>
                        <a14:foregroundMark x1="32150" y1="67500" x2="23000" y2="67950"/>
                        <a14:foregroundMark x1="23000" y1="67950" x2="28900" y2="63100"/>
                        <a14:foregroundMark x1="28900" y1="63100" x2="27900" y2="70500"/>
                        <a14:foregroundMark x1="52600" y1="30350" x2="47800" y2="18600"/>
                        <a14:foregroundMark x1="32150" y1="60850" x2="22300" y2="68150"/>
                        <a14:foregroundMark x1="22300" y1="68150" x2="20700" y2="71050"/>
                      </a14:backgroundRemoval>
                    </a14:imgEffect>
                  </a14:imgLayer>
                </a14:imgProps>
              </a:ext>
              <a:ext uri="{28A0092B-C50C-407E-A947-70E740481C1C}">
                <a14:useLocalDpi xmlns:a14="http://schemas.microsoft.com/office/drawing/2010/main" val="0"/>
              </a:ext>
            </a:extLst>
          </a:blip>
          <a:srcRect l="7132" t="5878" r="7419" b="7670"/>
          <a:stretch/>
        </p:blipFill>
        <p:spPr bwMode="auto">
          <a:xfrm>
            <a:off x="8277288" y="4220895"/>
            <a:ext cx="1405094" cy="14215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llegiality Stock Illustrations – 49 Collegiality Stock ...">
            <a:extLst>
              <a:ext uri="{FF2B5EF4-FFF2-40B4-BE49-F238E27FC236}">
                <a16:creationId xmlns:a16="http://schemas.microsoft.com/office/drawing/2014/main" id="{BA73B3BD-7FE8-5B05-90BD-8E209B711D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521" y="3593243"/>
            <a:ext cx="1218933" cy="121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57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lide 2 Title: Recruitment and Outreach Unit">
            <a:extLst>
              <a:ext uri="{FF2B5EF4-FFF2-40B4-BE49-F238E27FC236}">
                <a16:creationId xmlns:a16="http://schemas.microsoft.com/office/drawing/2014/main" id="{F8650A3D-0C38-6C92-899D-4DBBE8716013}"/>
              </a:ext>
            </a:extLst>
          </p:cNvPr>
          <p:cNvSpPr>
            <a:spLocks noGrp="1"/>
          </p:cNvSpPr>
          <p:nvPr>
            <p:ph type="title"/>
          </p:nvPr>
        </p:nvSpPr>
        <p:spPr/>
        <p:txBody>
          <a:bodyPr>
            <a:normAutofit/>
          </a:bodyPr>
          <a:lstStyle/>
          <a:p>
            <a:r>
              <a:rPr lang="en-US" sz="2800" dirty="0"/>
              <a:t>Recruitment &amp; Outreach Unit</a:t>
            </a:r>
          </a:p>
        </p:txBody>
      </p:sp>
      <p:sp>
        <p:nvSpPr>
          <p:cNvPr id="5" name="TextBox 4">
            <a:extLst>
              <a:ext uri="{FF2B5EF4-FFF2-40B4-BE49-F238E27FC236}">
                <a16:creationId xmlns:a16="http://schemas.microsoft.com/office/drawing/2014/main" id="{BDB2C640-853E-3B76-C746-401ECE670AB5}"/>
              </a:ext>
            </a:extLst>
          </p:cNvPr>
          <p:cNvSpPr txBox="1"/>
          <p:nvPr/>
        </p:nvSpPr>
        <p:spPr>
          <a:xfrm>
            <a:off x="1399822" y="1355737"/>
            <a:ext cx="853054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pPr>
            <a:r>
              <a:rPr lang="en-US" sz="2400" dirty="0">
                <a:solidFill>
                  <a:schemeClr val="tx2"/>
                </a:solidFill>
                <a:latin typeface="Arial Nova" panose="020B0504020202020204" pitchFamily="34" charset="0"/>
              </a:rPr>
              <a:t>​</a:t>
            </a:r>
          </a:p>
          <a:p>
            <a:r>
              <a:rPr lang="en-US" sz="2400" dirty="0">
                <a:solidFill>
                  <a:schemeClr val="tx2"/>
                </a:solidFill>
                <a:latin typeface="Arial Nova" panose="020B0504020202020204" pitchFamily="34" charset="0"/>
              </a:rPr>
              <a:t>Jessica Gee, Recruitment and Outreach Specialist</a:t>
            </a:r>
            <a:endParaRPr lang="en-US" sz="2400" dirty="0">
              <a:solidFill>
                <a:schemeClr val="tx2"/>
              </a:solidFill>
              <a:latin typeface="Arial Nova" panose="020B0504020202020204" pitchFamily="34" charset="0"/>
              <a:cs typeface="Arial"/>
            </a:endParaRPr>
          </a:p>
          <a:p>
            <a:pPr>
              <a:lnSpc>
                <a:spcPct val="100000"/>
              </a:lnSpc>
              <a:spcBef>
                <a:spcPts val="0"/>
              </a:spcBef>
            </a:pPr>
            <a:endParaRPr lang="en-US" sz="2400" dirty="0">
              <a:solidFill>
                <a:schemeClr val="tx2"/>
              </a:solidFill>
              <a:latin typeface="Arial Nova" panose="020B0504020202020204" pitchFamily="34" charset="0"/>
              <a:cs typeface="Arial"/>
            </a:endParaRPr>
          </a:p>
          <a:p>
            <a:pPr>
              <a:lnSpc>
                <a:spcPct val="100000"/>
              </a:lnSpc>
              <a:spcBef>
                <a:spcPts val="0"/>
              </a:spcBef>
            </a:pPr>
            <a:r>
              <a:rPr lang="en-US" sz="2400" dirty="0">
                <a:solidFill>
                  <a:schemeClr val="tx2"/>
                </a:solidFill>
                <a:latin typeface="Arial Nova" panose="020B0504020202020204" pitchFamily="34" charset="0"/>
              </a:rPr>
              <a:t>Samantha Villegas, Recruitment</a:t>
            </a:r>
            <a:r>
              <a:rPr lang="en-US" sz="2400" dirty="0">
                <a:solidFill>
                  <a:schemeClr val="tx2"/>
                </a:solidFill>
                <a:latin typeface="Arial Nova" panose="020B0504020202020204" pitchFamily="34" charset="0"/>
                <a:cs typeface="Arial"/>
              </a:rPr>
              <a:t> and Outreach Manager</a:t>
            </a:r>
          </a:p>
          <a:p>
            <a:pPr>
              <a:lnSpc>
                <a:spcPct val="100000"/>
              </a:lnSpc>
              <a:spcBef>
                <a:spcPts val="0"/>
              </a:spcBef>
            </a:pPr>
            <a:endParaRPr lang="en-US" sz="2400" dirty="0">
              <a:solidFill>
                <a:schemeClr val="tx2"/>
              </a:solidFill>
              <a:latin typeface="Arial Nova" panose="020B0504020202020204" pitchFamily="34" charset="0"/>
              <a:cs typeface="Arial"/>
            </a:endParaRPr>
          </a:p>
          <a:p>
            <a:pPr>
              <a:lnSpc>
                <a:spcPct val="100000"/>
              </a:lnSpc>
              <a:spcBef>
                <a:spcPts val="0"/>
              </a:spcBef>
            </a:pPr>
            <a:r>
              <a:rPr lang="en-US" sz="2400" dirty="0">
                <a:solidFill>
                  <a:schemeClr val="tx2"/>
                </a:solidFill>
                <a:latin typeface="Arial Nova" panose="020B0504020202020204" pitchFamily="34" charset="0"/>
              </a:rPr>
              <a:t>Bjorn Shepard, Recruitment and Outreach Analyst </a:t>
            </a:r>
            <a:endParaRPr lang="en-US" sz="2400" dirty="0">
              <a:solidFill>
                <a:schemeClr val="tx2"/>
              </a:solidFill>
              <a:latin typeface="Arial Nova" panose="020B0504020202020204" pitchFamily="34" charset="0"/>
              <a:cs typeface="Arial"/>
            </a:endParaRPr>
          </a:p>
          <a:p>
            <a:pPr>
              <a:lnSpc>
                <a:spcPct val="100000"/>
              </a:lnSpc>
              <a:spcBef>
                <a:spcPts val="0"/>
              </a:spcBef>
            </a:pPr>
            <a:endParaRPr lang="en-US" sz="2400" dirty="0">
              <a:solidFill>
                <a:schemeClr val="tx2"/>
              </a:solidFill>
              <a:latin typeface="Arial Nova" panose="020B0504020202020204" pitchFamily="34" charset="0"/>
              <a:cs typeface="Arial"/>
            </a:endParaRPr>
          </a:p>
          <a:p>
            <a:pPr>
              <a:lnSpc>
                <a:spcPct val="100000"/>
              </a:lnSpc>
              <a:spcBef>
                <a:spcPts val="0"/>
              </a:spcBef>
            </a:pPr>
            <a:r>
              <a:rPr lang="en-US" sz="2400" dirty="0">
                <a:solidFill>
                  <a:schemeClr val="tx2"/>
                </a:solidFill>
                <a:latin typeface="Arial Nova" panose="020B0504020202020204" pitchFamily="34" charset="0"/>
              </a:rPr>
              <a:t>Bradley Cornelius, Recruitment and Outreach Analyst</a:t>
            </a:r>
            <a:endParaRPr lang="en-US" sz="2400" dirty="0">
              <a:solidFill>
                <a:schemeClr val="tx2"/>
              </a:solidFill>
              <a:latin typeface="Arial Nova" panose="020B0504020202020204" pitchFamily="34" charset="0"/>
              <a:cs typeface="Arial"/>
            </a:endParaRPr>
          </a:p>
          <a:p>
            <a:pPr>
              <a:lnSpc>
                <a:spcPct val="100000"/>
              </a:lnSpc>
              <a:spcBef>
                <a:spcPts val="0"/>
              </a:spcBef>
            </a:pPr>
            <a:endParaRPr lang="en-US" sz="2400" dirty="0">
              <a:solidFill>
                <a:schemeClr val="tx2"/>
              </a:solidFill>
              <a:latin typeface="Arial Nova" panose="020B0504020202020204" pitchFamily="34" charset="0"/>
              <a:cs typeface="Arial"/>
            </a:endParaRPr>
          </a:p>
          <a:p>
            <a:pPr>
              <a:lnSpc>
                <a:spcPct val="100000"/>
              </a:lnSpc>
              <a:spcBef>
                <a:spcPts val="0"/>
              </a:spcBef>
            </a:pPr>
            <a:r>
              <a:rPr lang="en-US" sz="2400" dirty="0">
                <a:solidFill>
                  <a:schemeClr val="tx2"/>
                </a:solidFill>
                <a:latin typeface="Arial Nova" panose="020B0504020202020204" pitchFamily="34" charset="0"/>
              </a:rPr>
              <a:t>You: Recruitment is everybody’s job; we have 700 recruiters</a:t>
            </a:r>
            <a:endParaRPr lang="en-US" sz="2400" dirty="0">
              <a:solidFill>
                <a:schemeClr val="tx2"/>
              </a:solidFill>
              <a:latin typeface="Arial Nova" panose="020B0504020202020204" pitchFamily="34" charset="0"/>
              <a:cs typeface="Arial"/>
            </a:endParaRPr>
          </a:p>
          <a:p>
            <a:r>
              <a:rPr lang="en-US" sz="2400" dirty="0">
                <a:solidFill>
                  <a:schemeClr val="tx2"/>
                </a:solidFill>
                <a:latin typeface="Arial Nova" panose="020B0504020202020204" pitchFamily="34" charset="0"/>
                <a:cs typeface="Arial"/>
              </a:rPr>
              <a:t>​</a:t>
            </a:r>
            <a:br>
              <a:rPr lang="en-US" sz="2400" dirty="0">
                <a:solidFill>
                  <a:schemeClr val="tx2"/>
                </a:solidFill>
                <a:latin typeface="Arial Nova" panose="020B0504020202020204" pitchFamily="34" charset="0"/>
                <a:cs typeface="Arial"/>
              </a:rPr>
            </a:br>
            <a:r>
              <a:rPr lang="en-US" sz="2400" dirty="0">
                <a:solidFill>
                  <a:schemeClr val="tx2"/>
                </a:solidFill>
                <a:latin typeface="Arial Nova" panose="020B0504020202020204" pitchFamily="34" charset="0"/>
              </a:rPr>
              <a:t> ​</a:t>
            </a:r>
            <a:endParaRPr lang="en-US" sz="2400" dirty="0">
              <a:solidFill>
                <a:schemeClr val="tx2"/>
              </a:solidFill>
              <a:latin typeface="Arial Nova" panose="020B0504020202020204" pitchFamily="34" charset="0"/>
              <a:cs typeface="Arial"/>
            </a:endParaRPr>
          </a:p>
        </p:txBody>
      </p:sp>
      <p:sp>
        <p:nvSpPr>
          <p:cNvPr id="3" name="Slide Number Placeholder 2">
            <a:extLst>
              <a:ext uri="{FF2B5EF4-FFF2-40B4-BE49-F238E27FC236}">
                <a16:creationId xmlns:a16="http://schemas.microsoft.com/office/drawing/2014/main" id="{8533F170-21B3-5595-AA9C-D61571DB2E4F}"/>
              </a:ext>
            </a:extLst>
          </p:cNvPr>
          <p:cNvSpPr>
            <a:spLocks noGrp="1"/>
          </p:cNvSpPr>
          <p:nvPr>
            <p:ph type="sldNum" sz="quarter" idx="12"/>
          </p:nvPr>
        </p:nvSpPr>
        <p:spPr/>
        <p:txBody>
          <a:bodyPr/>
          <a:lstStyle/>
          <a:p>
            <a:fld id="{005C4985-ACD0-2B4C-8981-36243250F268}" type="slidenum">
              <a:rPr lang="en-US" smtClean="0"/>
              <a:pPr/>
              <a:t>3</a:t>
            </a:fld>
            <a:endParaRPr lang="en-US"/>
          </a:p>
        </p:txBody>
      </p:sp>
    </p:spTree>
    <p:extLst>
      <p:ext uri="{BB962C8B-B14F-4D97-AF65-F5344CB8AC3E}">
        <p14:creationId xmlns:p14="http://schemas.microsoft.com/office/powerpoint/2010/main" val="343364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Recruitment Tools</a:t>
            </a:r>
          </a:p>
        </p:txBody>
      </p:sp>
      <p:sp>
        <p:nvSpPr>
          <p:cNvPr id="4" name="Slide Number Placeholder 3"/>
          <p:cNvSpPr>
            <a:spLocks noGrp="1"/>
          </p:cNvSpPr>
          <p:nvPr>
            <p:ph type="sldNum" sz="quarter" idx="12"/>
          </p:nvPr>
        </p:nvSpPr>
        <p:spPr/>
        <p:txBody>
          <a:bodyPr/>
          <a:lstStyle/>
          <a:p>
            <a:fld id="{005C4985-ACD0-2B4C-8981-36243250F268}" type="slidenum">
              <a:rPr lang="en-US" smtClean="0"/>
              <a:t>4</a:t>
            </a:fld>
            <a:endParaRPr lang="en-US"/>
          </a:p>
        </p:txBody>
      </p:sp>
      <p:sp>
        <p:nvSpPr>
          <p:cNvPr id="5" name="TextBox 4">
            <a:extLst>
              <a:ext uri="{FF2B5EF4-FFF2-40B4-BE49-F238E27FC236}">
                <a16:creationId xmlns:a16="http://schemas.microsoft.com/office/drawing/2014/main" id="{6252BD16-BA18-89F5-B5F9-E630D47196F8}"/>
              </a:ext>
            </a:extLst>
          </p:cNvPr>
          <p:cNvSpPr txBox="1"/>
          <p:nvPr/>
        </p:nvSpPr>
        <p:spPr>
          <a:xfrm>
            <a:off x="1179852" y="1304783"/>
            <a:ext cx="10336683" cy="3662541"/>
          </a:xfrm>
          <a:prstGeom prst="rect">
            <a:avLst/>
          </a:prstGeom>
          <a:noFill/>
        </p:spPr>
        <p:txBody>
          <a:bodyPr wrap="square" lIns="91440" tIns="45720" rIns="91440" bIns="45720" rtlCol="0" anchor="t">
            <a:spAutoFit/>
          </a:bodyPr>
          <a:lstStyle/>
          <a:p>
            <a:pPr marL="285750" indent="-285750">
              <a:buFont typeface="Arial"/>
              <a:buChar char="•"/>
            </a:pPr>
            <a:r>
              <a:rPr lang="en-US" sz="2400" dirty="0">
                <a:solidFill>
                  <a:schemeClr val="tx2"/>
                </a:solidFill>
                <a:latin typeface="Arial Nova" panose="020B0504020202020204" pitchFamily="34" charset="0"/>
                <a:cs typeface="Arial"/>
              </a:rPr>
              <a:t>Engage with a qualified and diverse talent pool</a:t>
            </a:r>
          </a:p>
          <a:p>
            <a:pPr marL="285750" indent="-285750">
              <a:buFont typeface="Arial"/>
              <a:buChar char="•"/>
            </a:pPr>
            <a:r>
              <a:rPr lang="en-US" sz="2400" dirty="0">
                <a:solidFill>
                  <a:schemeClr val="tx2"/>
                </a:solidFill>
                <a:latin typeface="Arial Nova" panose="020B0504020202020204" pitchFamily="34" charset="0"/>
                <a:cs typeface="Arial"/>
              </a:rPr>
              <a:t>Perform direct outreach and counseling</a:t>
            </a:r>
          </a:p>
          <a:p>
            <a:pPr marL="285750" indent="-285750">
              <a:buFont typeface="Arial"/>
              <a:buChar char="•"/>
            </a:pPr>
            <a:r>
              <a:rPr lang="en-US" sz="2400" dirty="0">
                <a:solidFill>
                  <a:schemeClr val="tx2"/>
                </a:solidFill>
                <a:latin typeface="Arial Nova" panose="020B0504020202020204" pitchFamily="34" charset="0"/>
                <a:cs typeface="Arial"/>
              </a:rPr>
              <a:t>Simplify a complicated process</a:t>
            </a:r>
          </a:p>
          <a:p>
            <a:pPr marL="285750" indent="-285750">
              <a:buFont typeface="Arial"/>
              <a:buChar char="•"/>
            </a:pPr>
            <a:r>
              <a:rPr lang="en-US" sz="2400" dirty="0">
                <a:solidFill>
                  <a:schemeClr val="tx2"/>
                </a:solidFill>
                <a:latin typeface="Arial Nova" panose="020B0504020202020204" pitchFamily="34" charset="0"/>
                <a:cs typeface="Arial"/>
              </a:rPr>
              <a:t>Utilize 21</a:t>
            </a:r>
            <a:r>
              <a:rPr lang="en-US" sz="2400" baseline="30000" dirty="0">
                <a:solidFill>
                  <a:schemeClr val="tx2"/>
                </a:solidFill>
                <a:latin typeface="Arial Nova" panose="020B0504020202020204" pitchFamily="34" charset="0"/>
                <a:cs typeface="Arial"/>
              </a:rPr>
              <a:t>st</a:t>
            </a:r>
            <a:r>
              <a:rPr lang="en-US" sz="2400" dirty="0">
                <a:solidFill>
                  <a:schemeClr val="tx2"/>
                </a:solidFill>
                <a:latin typeface="Arial Nova" panose="020B0504020202020204" pitchFamily="34" charset="0"/>
                <a:cs typeface="Arial"/>
              </a:rPr>
              <a:t> century tools</a:t>
            </a:r>
          </a:p>
          <a:p>
            <a:pPr marL="742950" lvl="1" indent="-285750">
              <a:buFont typeface="Arial"/>
              <a:buChar char="•"/>
            </a:pPr>
            <a:r>
              <a:rPr lang="en-US" sz="1600" dirty="0">
                <a:solidFill>
                  <a:schemeClr val="tx2"/>
                </a:solidFill>
                <a:latin typeface="Arial Nova" panose="020B0504020202020204" pitchFamily="34" charset="0"/>
                <a:cs typeface="Arial"/>
              </a:rPr>
              <a:t>Social media (e.g. LinkedIn, Facebook, Instagram)</a:t>
            </a:r>
          </a:p>
          <a:p>
            <a:pPr marL="742950" lvl="1" indent="-285750">
              <a:buFont typeface="Arial"/>
              <a:buChar char="•"/>
            </a:pPr>
            <a:r>
              <a:rPr lang="en-US" sz="1600" dirty="0">
                <a:solidFill>
                  <a:schemeClr val="tx2"/>
                </a:solidFill>
                <a:latin typeface="Arial Nova" panose="020B0504020202020204" pitchFamily="34" charset="0"/>
                <a:cs typeface="Arial"/>
              </a:rPr>
              <a:t>Hiring platforms (e.g. Monster, Indeed, Zip Recruiter)</a:t>
            </a:r>
          </a:p>
          <a:p>
            <a:pPr marL="742950" lvl="1" indent="-285750">
              <a:buFont typeface="Arial"/>
              <a:buChar char="•"/>
            </a:pPr>
            <a:r>
              <a:rPr lang="en-US" sz="1600" dirty="0">
                <a:solidFill>
                  <a:schemeClr val="tx2"/>
                </a:solidFill>
                <a:latin typeface="Arial Nova" panose="020B0504020202020204" pitchFamily="34" charset="0"/>
                <a:cs typeface="Arial"/>
              </a:rPr>
              <a:t>Leadership engagement</a:t>
            </a:r>
          </a:p>
          <a:p>
            <a:pPr marL="742950" lvl="1" indent="-285750">
              <a:buFont typeface="Arial"/>
              <a:buChar char="•"/>
            </a:pPr>
            <a:r>
              <a:rPr lang="en-US" sz="1600" dirty="0">
                <a:solidFill>
                  <a:schemeClr val="tx2"/>
                </a:solidFill>
                <a:latin typeface="Arial Nova" panose="020B0504020202020204" pitchFamily="34" charset="0"/>
                <a:cs typeface="Arial"/>
              </a:rPr>
              <a:t>Career fairs</a:t>
            </a:r>
          </a:p>
          <a:p>
            <a:pPr marL="285750" indent="-285750">
              <a:buFont typeface="Arial"/>
              <a:buChar char="•"/>
            </a:pPr>
            <a:r>
              <a:rPr lang="en-US" sz="2400" dirty="0">
                <a:solidFill>
                  <a:schemeClr val="tx2"/>
                </a:solidFill>
                <a:latin typeface="Arial Nova" panose="020B0504020202020204" pitchFamily="34" charset="0"/>
                <a:cs typeface="Arial"/>
              </a:rPr>
              <a:t>Engage CEC staff (affinity groups)</a:t>
            </a:r>
          </a:p>
          <a:p>
            <a:pPr marL="285750" indent="-285750">
              <a:buFont typeface="Arial"/>
              <a:buChar char="•"/>
            </a:pPr>
            <a:r>
              <a:rPr lang="en-US" sz="2400" dirty="0">
                <a:solidFill>
                  <a:schemeClr val="tx2"/>
                </a:solidFill>
                <a:latin typeface="Arial Nova" panose="020B0504020202020204" pitchFamily="34" charset="0"/>
                <a:cs typeface="Arial"/>
              </a:rPr>
              <a:t>Partner with energy-based institutions (e.g. universities, trade groups)</a:t>
            </a:r>
          </a:p>
          <a:p>
            <a:pPr marL="285750" indent="-285750">
              <a:buFont typeface="Arial"/>
              <a:buChar char="•"/>
            </a:pPr>
            <a:r>
              <a:rPr lang="en-US" sz="2400" dirty="0">
                <a:solidFill>
                  <a:schemeClr val="tx2"/>
                </a:solidFill>
                <a:latin typeface="Arial Nova" panose="020B0504020202020204" pitchFamily="34" charset="0"/>
                <a:cs typeface="Arial"/>
              </a:rPr>
              <a:t>Place targeted ads</a:t>
            </a:r>
          </a:p>
        </p:txBody>
      </p:sp>
      <p:pic>
        <p:nvPicPr>
          <p:cNvPr id="6" name="Picture 6">
            <a:extLst>
              <a:ext uri="{FF2B5EF4-FFF2-40B4-BE49-F238E27FC236}">
                <a16:creationId xmlns:a16="http://schemas.microsoft.com/office/drawing/2014/main" id="{EE5EBFC7-23ED-BC18-2AF8-7C538A6620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4796" y="3788789"/>
            <a:ext cx="5366793" cy="3297942"/>
          </a:xfrm>
          <a:prstGeom prst="rect">
            <a:avLst/>
          </a:prstGeom>
        </p:spPr>
      </p:pic>
    </p:spTree>
    <p:extLst>
      <p:ext uri="{BB962C8B-B14F-4D97-AF65-F5344CB8AC3E}">
        <p14:creationId xmlns:p14="http://schemas.microsoft.com/office/powerpoint/2010/main" val="409390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9822" y="237067"/>
            <a:ext cx="10333374" cy="1038840"/>
          </a:xfrm>
        </p:spPr>
        <p:txBody>
          <a:bodyPr>
            <a:normAutofit/>
          </a:bodyPr>
          <a:lstStyle/>
          <a:p>
            <a:r>
              <a:rPr lang="en-US" sz="2800" dirty="0"/>
              <a:t>LinkedIn Groups – Diversity, Equity, and Inclusion</a:t>
            </a:r>
          </a:p>
        </p:txBody>
      </p:sp>
      <p:sp>
        <p:nvSpPr>
          <p:cNvPr id="7" name="TextBox 6">
            <a:extLst>
              <a:ext uri="{FF2B5EF4-FFF2-40B4-BE49-F238E27FC236}">
                <a16:creationId xmlns:a16="http://schemas.microsoft.com/office/drawing/2014/main" id="{1935C294-FBDC-6BED-F799-632F68D75383}"/>
              </a:ext>
            </a:extLst>
          </p:cNvPr>
          <p:cNvSpPr txBox="1"/>
          <p:nvPr/>
        </p:nvSpPr>
        <p:spPr>
          <a:xfrm>
            <a:off x="1592328" y="1275907"/>
            <a:ext cx="9795819" cy="1569660"/>
          </a:xfrm>
          <a:prstGeom prst="rect">
            <a:avLst/>
          </a:prstGeom>
          <a:noFill/>
        </p:spPr>
        <p:txBody>
          <a:bodyPr wrap="square" lIns="91440" tIns="45720" rIns="91440" bIns="45720" rtlCol="0" anchor="t">
            <a:spAutoFit/>
          </a:bodyPr>
          <a:lstStyle/>
          <a:p>
            <a:endParaRPr lang="en-US" sz="2400" dirty="0">
              <a:solidFill>
                <a:schemeClr val="tx2"/>
              </a:solidFill>
              <a:latin typeface="Arial Nova" panose="020B0504020202020204" pitchFamily="34" charset="0"/>
              <a:cs typeface="Arial"/>
            </a:endParaRPr>
          </a:p>
          <a:p>
            <a:r>
              <a:rPr lang="en-US" sz="2400" dirty="0">
                <a:solidFill>
                  <a:schemeClr val="tx2"/>
                </a:solidFill>
                <a:latin typeface="Arial Nova" panose="020B0504020202020204" pitchFamily="34" charset="0"/>
                <a:cs typeface="Arial"/>
              </a:rPr>
              <a:t>The CEC team has connected with more than 106 groups, including:</a:t>
            </a:r>
          </a:p>
          <a:p>
            <a:endParaRPr lang="en-US" sz="2400" dirty="0">
              <a:latin typeface="Arial Nova" panose="020B0504020202020204" pitchFamily="34" charset="0"/>
              <a:cs typeface="Arial"/>
            </a:endParaRPr>
          </a:p>
          <a:p>
            <a:endParaRPr lang="en-US" sz="2400" dirty="0">
              <a:latin typeface="Arial Nova" panose="020B0504020202020204" pitchFamily="34" charset="0"/>
              <a:cs typeface="Arial"/>
            </a:endParaRPr>
          </a:p>
        </p:txBody>
      </p:sp>
      <p:pic>
        <p:nvPicPr>
          <p:cNvPr id="2" name="Picture 4" descr="Logo of the National Association of Asian American Professionals - San Francisco Bay Area">
            <a:extLst>
              <a:ext uri="{FF2B5EF4-FFF2-40B4-BE49-F238E27FC236}">
                <a16:creationId xmlns:a16="http://schemas.microsoft.com/office/drawing/2014/main" id="{98E82774-2D2E-572B-521C-F19DD100B23A}"/>
              </a:ext>
            </a:extLst>
          </p:cNvPr>
          <p:cNvPicPr>
            <a:picLocks noChangeAspect="1"/>
          </p:cNvPicPr>
          <p:nvPr/>
        </p:nvPicPr>
        <p:blipFill>
          <a:blip r:embed="rId3"/>
          <a:stretch>
            <a:fillRect/>
          </a:stretch>
        </p:blipFill>
        <p:spPr>
          <a:xfrm>
            <a:off x="1169614" y="2675778"/>
            <a:ext cx="3873062" cy="1457325"/>
          </a:xfrm>
          <a:prstGeom prst="rect">
            <a:avLst/>
          </a:prstGeom>
        </p:spPr>
      </p:pic>
      <p:pic>
        <p:nvPicPr>
          <p:cNvPr id="5" name="Picture 5" descr="Logo of the American Association of Blacks in Energy">
            <a:extLst>
              <a:ext uri="{FF2B5EF4-FFF2-40B4-BE49-F238E27FC236}">
                <a16:creationId xmlns:a16="http://schemas.microsoft.com/office/drawing/2014/main" id="{ED104AD1-381B-74A5-3258-8A61856A07A6}"/>
              </a:ext>
            </a:extLst>
          </p:cNvPr>
          <p:cNvPicPr>
            <a:picLocks noChangeAspect="1"/>
          </p:cNvPicPr>
          <p:nvPr/>
        </p:nvPicPr>
        <p:blipFill>
          <a:blip r:embed="rId4"/>
          <a:stretch>
            <a:fillRect/>
          </a:stretch>
        </p:blipFill>
        <p:spPr>
          <a:xfrm>
            <a:off x="3818371" y="4591656"/>
            <a:ext cx="3997341" cy="1457325"/>
          </a:xfrm>
          <a:prstGeom prst="rect">
            <a:avLst/>
          </a:prstGeom>
        </p:spPr>
      </p:pic>
      <p:pic>
        <p:nvPicPr>
          <p:cNvPr id="6" name="Picture 6" descr="Logo of Women of Renewable Industries and Sustainable Energy">
            <a:extLst>
              <a:ext uri="{FF2B5EF4-FFF2-40B4-BE49-F238E27FC236}">
                <a16:creationId xmlns:a16="http://schemas.microsoft.com/office/drawing/2014/main" id="{E45A5B06-12F7-3F0C-DB91-8827C7766403}"/>
              </a:ext>
            </a:extLst>
          </p:cNvPr>
          <p:cNvPicPr>
            <a:picLocks noChangeAspect="1"/>
          </p:cNvPicPr>
          <p:nvPr/>
        </p:nvPicPr>
        <p:blipFill>
          <a:blip r:embed="rId5"/>
          <a:stretch>
            <a:fillRect/>
          </a:stretch>
        </p:blipFill>
        <p:spPr>
          <a:xfrm>
            <a:off x="6726611" y="2634871"/>
            <a:ext cx="4295775" cy="1485900"/>
          </a:xfrm>
          <a:prstGeom prst="rect">
            <a:avLst/>
          </a:prstGeom>
        </p:spPr>
      </p:pic>
      <p:sp>
        <p:nvSpPr>
          <p:cNvPr id="4" name="Slide Number Placeholder 3"/>
          <p:cNvSpPr>
            <a:spLocks noGrp="1"/>
          </p:cNvSpPr>
          <p:nvPr>
            <p:ph type="sldNum" sz="quarter" idx="12"/>
          </p:nvPr>
        </p:nvSpPr>
        <p:spPr/>
        <p:txBody>
          <a:bodyPr/>
          <a:lstStyle/>
          <a:p>
            <a:fld id="{005C4985-ACD0-2B4C-8981-36243250F268}" type="slidenum">
              <a:rPr lang="en-US" smtClean="0"/>
              <a:t>5</a:t>
            </a:fld>
            <a:endParaRPr lang="en-US"/>
          </a:p>
        </p:txBody>
      </p:sp>
    </p:spTree>
    <p:extLst>
      <p:ext uri="{BB962C8B-B14F-4D97-AF65-F5344CB8AC3E}">
        <p14:creationId xmlns:p14="http://schemas.microsoft.com/office/powerpoint/2010/main" val="61656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F966-8B2D-A7AB-E4EE-92D31EE92309}"/>
              </a:ext>
            </a:extLst>
          </p:cNvPr>
          <p:cNvSpPr>
            <a:spLocks noGrp="1"/>
          </p:cNvSpPr>
          <p:nvPr>
            <p:ph type="title"/>
          </p:nvPr>
        </p:nvSpPr>
        <p:spPr>
          <a:xfrm>
            <a:off x="1390094" y="279440"/>
            <a:ext cx="9953978" cy="1038840"/>
          </a:xfrm>
        </p:spPr>
        <p:txBody>
          <a:bodyPr>
            <a:normAutofit/>
          </a:bodyPr>
          <a:lstStyle/>
          <a:p>
            <a:r>
              <a:rPr lang="en-US" sz="2800" dirty="0">
                <a:ea typeface="+mj-lt"/>
                <a:cs typeface="+mj-lt"/>
              </a:rPr>
              <a:t>Recent Social Media Results</a:t>
            </a:r>
          </a:p>
        </p:txBody>
      </p:sp>
      <p:sp>
        <p:nvSpPr>
          <p:cNvPr id="3" name="Slide Number Placeholder 2">
            <a:extLst>
              <a:ext uri="{FF2B5EF4-FFF2-40B4-BE49-F238E27FC236}">
                <a16:creationId xmlns:a16="http://schemas.microsoft.com/office/drawing/2014/main" id="{8533F170-21B3-5595-AA9C-D61571DB2E4F}"/>
              </a:ext>
            </a:extLst>
          </p:cNvPr>
          <p:cNvSpPr>
            <a:spLocks noGrp="1"/>
          </p:cNvSpPr>
          <p:nvPr>
            <p:ph type="sldNum" sz="quarter" idx="12"/>
          </p:nvPr>
        </p:nvSpPr>
        <p:spPr/>
        <p:txBody>
          <a:bodyPr/>
          <a:lstStyle/>
          <a:p>
            <a:fld id="{005C4985-ACD0-2B4C-8981-36243250F268}" type="slidenum">
              <a:rPr lang="en-US" smtClean="0"/>
              <a:pPr/>
              <a:t>6</a:t>
            </a:fld>
            <a:endParaRPr lang="en-US"/>
          </a:p>
        </p:txBody>
      </p:sp>
      <p:sp>
        <p:nvSpPr>
          <p:cNvPr id="10" name="TextBox 9">
            <a:extLst>
              <a:ext uri="{FF2B5EF4-FFF2-40B4-BE49-F238E27FC236}">
                <a16:creationId xmlns:a16="http://schemas.microsoft.com/office/drawing/2014/main" id="{61010F67-79A7-34B4-BA1E-82799CF245E4}"/>
              </a:ext>
            </a:extLst>
          </p:cNvPr>
          <p:cNvSpPr txBox="1"/>
          <p:nvPr/>
        </p:nvSpPr>
        <p:spPr>
          <a:xfrm>
            <a:off x="1280160" y="1838729"/>
            <a:ext cx="7402236" cy="3293209"/>
          </a:xfrm>
          <a:prstGeom prst="rect">
            <a:avLst/>
          </a:prstGeom>
          <a:noFill/>
        </p:spPr>
        <p:txBody>
          <a:bodyPr wrap="square" lIns="91440" tIns="45720" rIns="91440" bIns="45720" rtlCol="0" anchor="t">
            <a:spAutoFit/>
          </a:bodyPr>
          <a:lstStyle/>
          <a:p>
            <a:r>
              <a:rPr lang="en-US" sz="3200" dirty="0">
                <a:solidFill>
                  <a:schemeClr val="tx2"/>
                </a:solidFill>
                <a:latin typeface="Arial Nova" panose="020B0504020202020204" pitchFamily="34" charset="0"/>
                <a:cs typeface="Arial"/>
              </a:rPr>
              <a:t>Since October 2022:</a:t>
            </a:r>
          </a:p>
          <a:p>
            <a:endParaRPr lang="en-US" sz="3200" dirty="0">
              <a:solidFill>
                <a:schemeClr val="tx2"/>
              </a:solidFill>
              <a:latin typeface="Arial Nova" panose="020B0504020202020204" pitchFamily="34" charset="0"/>
              <a:cs typeface="Arial"/>
            </a:endParaRPr>
          </a:p>
          <a:p>
            <a:pPr marL="342900" indent="-342900">
              <a:buFont typeface="Arial" panose="020B0604020202020204" pitchFamily="34" charset="0"/>
              <a:buChar char="•"/>
            </a:pPr>
            <a:r>
              <a:rPr lang="en-US" sz="2400" dirty="0">
                <a:solidFill>
                  <a:schemeClr val="tx2"/>
                </a:solidFill>
                <a:latin typeface="Arial Nova" panose="020B0504020202020204" pitchFamily="34" charset="0"/>
                <a:cs typeface="Arial"/>
              </a:rPr>
              <a:t>1,300 matches</a:t>
            </a:r>
          </a:p>
          <a:p>
            <a:pPr marL="342900" indent="-342900">
              <a:buFont typeface="Arial" panose="020B0604020202020204" pitchFamily="34" charset="0"/>
              <a:buChar char="•"/>
            </a:pPr>
            <a:endParaRPr lang="en-US" sz="2400" dirty="0">
              <a:solidFill>
                <a:schemeClr val="tx2"/>
              </a:solidFill>
              <a:latin typeface="Arial Nova" panose="020B0504020202020204" pitchFamily="34" charset="0"/>
              <a:cs typeface="Arial"/>
            </a:endParaRPr>
          </a:p>
          <a:p>
            <a:pPr marL="342900" indent="-342900">
              <a:buFont typeface="Arial" panose="020B0604020202020204" pitchFamily="34" charset="0"/>
              <a:buChar char="•"/>
            </a:pPr>
            <a:r>
              <a:rPr lang="en-US" sz="2400" dirty="0">
                <a:solidFill>
                  <a:schemeClr val="tx2"/>
                </a:solidFill>
                <a:latin typeface="Arial Nova" panose="020B0504020202020204" pitchFamily="34" charset="0"/>
                <a:cs typeface="Arial"/>
              </a:rPr>
              <a:t>160 applicants </a:t>
            </a:r>
          </a:p>
          <a:p>
            <a:pPr marL="342900" indent="-342900">
              <a:buFont typeface="Arial" panose="020B0604020202020204" pitchFamily="34" charset="0"/>
              <a:buChar char="•"/>
            </a:pPr>
            <a:endParaRPr lang="en-US" sz="2400" dirty="0">
              <a:solidFill>
                <a:schemeClr val="tx2"/>
              </a:solidFill>
              <a:latin typeface="Arial Nova" panose="020B0504020202020204" pitchFamily="34" charset="0"/>
              <a:cs typeface="Arial"/>
            </a:endParaRPr>
          </a:p>
          <a:p>
            <a:pPr marL="342900" indent="-342900">
              <a:buFont typeface="Arial" panose="020B0604020202020204" pitchFamily="34" charset="0"/>
              <a:buChar char="•"/>
            </a:pPr>
            <a:r>
              <a:rPr lang="en-US" sz="2400" dirty="0">
                <a:solidFill>
                  <a:schemeClr val="tx2"/>
                </a:solidFill>
                <a:latin typeface="Arial Nova" panose="020B0504020202020204" pitchFamily="34" charset="0"/>
                <a:cs typeface="Arial"/>
              </a:rPr>
              <a:t>14 positions filled</a:t>
            </a:r>
          </a:p>
          <a:p>
            <a:endParaRPr lang="en-US" sz="2400" dirty="0">
              <a:solidFill>
                <a:schemeClr val="tx2"/>
              </a:solidFill>
              <a:latin typeface="Arial Nova" panose="020B0504020202020204" pitchFamily="34" charset="0"/>
              <a:cs typeface="Arial"/>
            </a:endParaRPr>
          </a:p>
        </p:txBody>
      </p:sp>
      <p:pic>
        <p:nvPicPr>
          <p:cNvPr id="11" name="Graphic 10" descr="Connections outline">
            <a:extLst>
              <a:ext uri="{FF2B5EF4-FFF2-40B4-BE49-F238E27FC236}">
                <a16:creationId xmlns:a16="http://schemas.microsoft.com/office/drawing/2014/main" id="{33A027EE-90C0-420D-4EA8-577543AB5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4950" y="1972283"/>
            <a:ext cx="2913434" cy="2913434"/>
          </a:xfrm>
          <a:prstGeom prst="rect">
            <a:avLst/>
          </a:prstGeom>
        </p:spPr>
      </p:pic>
    </p:spTree>
    <p:extLst>
      <p:ext uri="{BB962C8B-B14F-4D97-AF65-F5344CB8AC3E}">
        <p14:creationId xmlns:p14="http://schemas.microsoft.com/office/powerpoint/2010/main" val="164092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737597994"/>
      </p:ext>
    </p:extLst>
  </p:cSld>
  <p:clrMapOvr>
    <a:masterClrMapping/>
  </p:clrMapOvr>
</p:sld>
</file>

<file path=ppt/theme/theme1.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B8AAD638-0C9A-074A-A1F5-9C25FAF37ABD}"/>
    </a:ext>
  </a:extLst>
</a:theme>
</file>

<file path=ppt/theme/theme2.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4.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5.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6.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686E149D1074395AA561BE6305A6F" ma:contentTypeVersion="7" ma:contentTypeDescription="Create a new document." ma:contentTypeScope="" ma:versionID="05dd6e6302e7592fbf6abbeee3493095">
  <xsd:schema xmlns:xsd="http://www.w3.org/2001/XMLSchema" xmlns:xs="http://www.w3.org/2001/XMLSchema" xmlns:p="http://schemas.microsoft.com/office/2006/metadata/properties" xmlns:ns2="5f37cc85-1e8b-4a34-94ca-03bbdc273933" xmlns:ns3="63b62c23-5434-4b11-9d7a-f5ca10faca04" targetNamespace="http://schemas.microsoft.com/office/2006/metadata/properties" ma:root="true" ma:fieldsID="f12f7862aaf5d8329317906065ad8519" ns2:_="" ns3:_="">
    <xsd:import namespace="5f37cc85-1e8b-4a34-94ca-03bbdc273933"/>
    <xsd:import namespace="63b62c23-5434-4b11-9d7a-f5ca10faca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7cc85-1e8b-4a34-94ca-03bbdc273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b62c23-5434-4b11-9d7a-f5ca10faca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3b62c23-5434-4b11-9d7a-f5ca10faca0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03783-7C8C-48B5-B405-286AAF946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7cc85-1e8b-4a34-94ca-03bbdc273933"/>
    <ds:schemaRef ds:uri="63b62c23-5434-4b11-9d7a-f5ca10fac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E627A7-8879-4DD6-ADF6-8C4F6EE8B27F}">
  <ds:schemaRefs>
    <ds:schemaRef ds:uri="http://schemas.openxmlformats.org/package/2006/metadata/core-properties"/>
    <ds:schemaRef ds:uri="cd48f32a-b70c-4848-9fb2-a8ff929fd44d"/>
    <ds:schemaRef ds:uri="http://purl.org/dc/elements/1.1/"/>
    <ds:schemaRef ds:uri="http://www.w3.org/XML/1998/namespace"/>
    <ds:schemaRef ds:uri="http://schemas.microsoft.com/office/2006/metadata/properties"/>
    <ds:schemaRef ds:uri="801e77cb-1273-4e40-b8f1-9aae6d3a09af"/>
    <ds:schemaRef ds:uri="http://purl.org/dc/dcmitype/"/>
    <ds:schemaRef ds:uri="http://schemas.microsoft.com/office/2006/documentManagement/types"/>
    <ds:schemaRef ds:uri="http://schemas.microsoft.com/office/infopath/2007/PartnerControls"/>
    <ds:schemaRef ds:uri="http://purl.org/dc/terms/"/>
    <ds:schemaRef ds:uri="63b62c23-5434-4b11-9d7a-f5ca10faca04"/>
  </ds:schemaRefs>
</ds:datastoreItem>
</file>

<file path=customXml/itemProps3.xml><?xml version="1.0" encoding="utf-8"?>
<ds:datastoreItem xmlns:ds="http://schemas.openxmlformats.org/officeDocument/2006/customXml" ds:itemID="{4B3D5CAA-559C-41EB-8A66-B062E011B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CEC_Official_PowerPoint_Template_2020 (1)</Template>
  <TotalTime>1438</TotalTime>
  <Words>396</Words>
  <Application>Microsoft Macintosh PowerPoint</Application>
  <PresentationFormat>Widescreen</PresentationFormat>
  <Paragraphs>66</Paragraphs>
  <Slides>7</Slides>
  <Notes>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vt:i4>
      </vt:variant>
    </vt:vector>
  </HeadingPairs>
  <TitlesOfParts>
    <vt:vector size="18" baseType="lpstr">
      <vt:lpstr>Arial</vt:lpstr>
      <vt:lpstr>Arial Black</vt:lpstr>
      <vt:lpstr>Arial Nova</vt:lpstr>
      <vt:lpstr>Calibri</vt:lpstr>
      <vt:lpstr>Roboto</vt:lpstr>
      <vt:lpstr>Title</vt:lpstr>
      <vt:lpstr>Title/Section</vt:lpstr>
      <vt:lpstr>Content</vt:lpstr>
      <vt:lpstr>Content: blank background</vt:lpstr>
      <vt:lpstr>Blank: Black</vt:lpstr>
      <vt:lpstr>Blank: White</vt:lpstr>
      <vt:lpstr>Recruitment &amp; Outreach</vt:lpstr>
      <vt:lpstr>CEC Value Proposition</vt:lpstr>
      <vt:lpstr>Recruitment &amp; Outreach Unit</vt:lpstr>
      <vt:lpstr>Recruitment Tools</vt:lpstr>
      <vt:lpstr>LinkedIn Groups – Diversity, Equity, and Inclusion</vt:lpstr>
      <vt:lpstr>Recent Social Media Results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Official PowerPoint Template 2022</dc:title>
  <dc:creator>California Energy Commission</dc:creator>
  <dc:description>Template approved 3/25/2022_x000d_
by MPCO and Digital Accessibility Coordinator.</dc:description>
  <cp:lastModifiedBy>Kidd, Kevin@Energy</cp:lastModifiedBy>
  <cp:revision>356</cp:revision>
  <cp:lastPrinted>2019-12-11T23:19:58Z</cp:lastPrinted>
  <dcterms:created xsi:type="dcterms:W3CDTF">2020-03-06T19:07:21Z</dcterms:created>
  <dcterms:modified xsi:type="dcterms:W3CDTF">2023-05-11T17:20:48Z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0x01010045B686E149D1074395AA561BE6305A6F</vt:lpwstr>
  </property>
  <property fmtid="{D5CDD505-2E9C-101B-9397-08002B2CF9AE}" pid="3" name="MediaServiceImageTags">
    <vt:lpwstr/>
  </property>
  <property fmtid="{D5CDD505-2E9C-101B-9397-08002B2CF9AE}" pid="4" name="Order">
    <vt:r8>904400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_ColorHex">
    <vt:lpwstr/>
  </property>
  <property fmtid="{D5CDD505-2E9C-101B-9397-08002B2CF9AE}" pid="11" name="_Emoji">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_ColorTag">
    <vt:lpwstr/>
  </property>
</Properties>
</file>