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1" r:id="rId5"/>
    <p:sldMasterId id="2147483682" r:id="rId6"/>
    <p:sldMasterId id="2147483678" r:id="rId7"/>
    <p:sldMasterId id="2147483679" r:id="rId8"/>
  </p:sldMasterIdLst>
  <p:notesMasterIdLst>
    <p:notesMasterId r:id="rId17"/>
  </p:notesMasterIdLst>
  <p:handoutMasterIdLst>
    <p:handoutMasterId r:id="rId18"/>
  </p:handoutMasterIdLst>
  <p:sldIdLst>
    <p:sldId id="278" r:id="rId9"/>
    <p:sldId id="290" r:id="rId10"/>
    <p:sldId id="270" r:id="rId11"/>
    <p:sldId id="291" r:id="rId12"/>
    <p:sldId id="295" r:id="rId13"/>
    <p:sldId id="293" r:id="rId14"/>
    <p:sldId id="294" r:id="rId15"/>
    <p:sldId id="29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oval-Moreno, Victoria@Energy" initials="SV" lastIdx="1" clrIdx="0">
    <p:extLst>
      <p:ext uri="{19B8F6BF-5375-455C-9EA6-DF929625EA0E}">
        <p15:presenceInfo xmlns:p15="http://schemas.microsoft.com/office/powerpoint/2012/main" userId="S::victoria.sandoval-moreno@energy.ca.gov::2640e4b3-84d2-4e59-92bf-f14f93a408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554582-4AA8-B5CF-00EF-B08768B7032C}" v="24" dt="2023-04-07T23:35:37.323"/>
    <p1510:client id="{BDE41FCC-98CA-41B2-9F6E-4E8E1B32CC60}" v="6" dt="2022-07-13T15:48:53.274"/>
    <p1510:client id="{C0DAA3B3-17EC-BC03-E708-E0189220E442}" v="150" dt="2023-04-11T23:08:57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718"/>
  </p:normalViewPr>
  <p:slideViewPr>
    <p:cSldViewPr snapToGrid="0">
      <p:cViewPr varScale="1">
        <p:scale>
          <a:sx n="85" d="100"/>
          <a:sy n="85" d="100"/>
        </p:scale>
        <p:origin x="208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F5774-C678-1E48-A23B-1680A328FA46}" type="datetimeFigureOut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5CF69-AC20-4D4D-9770-B6BEBB357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7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CE468-BD03-B649-8E6C-392373B14A1D}" type="datetimeFigureOut">
              <a:rPr lang="en-US" smtClean="0"/>
              <a:t>5/11/23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7B0B1-BEA2-8948-A557-11B4BDB90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7B0B1-BEA2-8948-A557-11B4BDB907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95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: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ctrTitle"/>
          </p:nvPr>
        </p:nvSpPr>
        <p:spPr>
          <a:xfrm>
            <a:off x="890016" y="809622"/>
            <a:ext cx="1041196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0016" y="3289297"/>
            <a:ext cx="1041196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5614142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3D9BE262-3EE3-F74D-9197-E99064608A81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095093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pic>
        <p:nvPicPr>
          <p:cNvPr id="10" name="Picture 9" descr="State of California Energy Commission logo">
            <a:extLst>
              <a:ext uri="{FF2B5EF4-FFF2-40B4-BE49-F238E27FC236}">
                <a16:creationId xmlns:a16="http://schemas.microsoft.com/office/drawing/2014/main" id="{42515922-FC1B-DC49-AE00-75A4D854CF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369169" y="547548"/>
            <a:ext cx="1453662" cy="132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4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86C1D-959B-6C44-9D8E-1EBE83060B83}" type="datetime1">
              <a:rPr lang="en-US" smtClean="0"/>
              <a:t>5/11/23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6445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09F6-C5C0-404A-8B68-383F4730A3E4}" type="datetime1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D1BE-76F0-964D-BEB4-4B9A284D89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2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507B-4CCB-9B49-A0AD-E20110655715}" type="datetime1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BB6-C900-684B-B96E-D78E525AD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6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: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831850" y="712801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59252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74B8-448C-2642-809F-1184DC1B0B1B}" type="datetime1">
              <a:rPr lang="en-US" smtClean="0"/>
              <a:t>5/11/23</a:t>
            </a:fld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2363788" y="4813085"/>
            <a:ext cx="2911475" cy="1022350"/>
          </a:xfrm>
        </p:spPr>
        <p:txBody>
          <a:bodyPr>
            <a:noAutofit/>
          </a:bodyPr>
          <a:lstStyle>
            <a:lvl1pPr marL="0" indent="0">
              <a:buNone/>
              <a:defRPr sz="2400" baseline="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Presenters:</a:t>
            </a:r>
          </a:p>
          <a:p>
            <a:pPr lvl="0"/>
            <a:r>
              <a:rPr lang="en-US"/>
              <a:t>Name 1</a:t>
            </a:r>
          </a:p>
          <a:p>
            <a:pPr lvl="0"/>
            <a:r>
              <a:rPr lang="en-US"/>
              <a:t>Name 2</a:t>
            </a:r>
          </a:p>
        </p:txBody>
      </p:sp>
      <p:pic>
        <p:nvPicPr>
          <p:cNvPr id="7" name="Picture 6" descr="State of California Energy Commission logo">
            <a:extLst>
              <a:ext uri="{FF2B5EF4-FFF2-40B4-BE49-F238E27FC236}">
                <a16:creationId xmlns:a16="http://schemas.microsoft.com/office/drawing/2014/main" id="{2200AFA9-67C0-0D41-BCC8-F49E455C3B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4876509"/>
            <a:ext cx="1247274" cy="109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76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2: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838200" y="3012554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38AE9-9170-C44D-B69D-85230FA628E5}" type="datetime1">
              <a:rPr lang="en-US" smtClean="0"/>
              <a:t>5/11/23</a:t>
            </a:fld>
            <a:endParaRPr lang="en-US"/>
          </a:p>
        </p:txBody>
      </p:sp>
      <p:pic>
        <p:nvPicPr>
          <p:cNvPr id="8" name="Picture 7" descr="State of California Energy Commission logo">
            <a:extLst>
              <a:ext uri="{FF2B5EF4-FFF2-40B4-BE49-F238E27FC236}">
                <a16:creationId xmlns:a16="http://schemas.microsoft.com/office/drawing/2014/main" id="{DF67BAB4-3EBE-134B-88E2-41D2F97882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56202"/>
            <a:ext cx="1247274" cy="109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8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: 1 fram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C4852-C69A-3C46-A74D-F2D8C6D17F46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63234"/>
            <a:ext cx="1803400" cy="365125"/>
          </a:xfrm>
        </p:spPr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4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: 2 fr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1894-EB80-6048-AAFF-32CE04FEA1F0}" type="datetime1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8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2 frame w/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A14F-C253-2C4B-BB94-A112B33202D4}" type="datetime1">
              <a:rPr lang="en-US" smtClean="0"/>
              <a:t>5/11/23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893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ontent: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9FC-0D0B-254C-A488-84C1053DC81E}" type="datetime1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0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58-FE05-9A40-ABEB-3CEFD609CF46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399822" y="1825625"/>
            <a:ext cx="995397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381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0696-7CCE-494F-A431-EAFE08099352}" type="datetime1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07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1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4F360-0BA0-8540-B27B-28FBA28FADF7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2032-C4BC-1846-BCAE-83F2C4634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1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822" y="1825625"/>
            <a:ext cx="99539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632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0562992-772B-3C4E-9810-F8ADBF4F57E7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6323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63234"/>
            <a:ext cx="1761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05C4985-ACD0-2B4C-8981-36243250F26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tate of California Energy Commission logo"/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253893" y="144007"/>
            <a:ext cx="977030" cy="88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49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E695F-21E5-C242-92E6-E78B31EE7C7E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399822" y="1825625"/>
            <a:ext cx="99539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State of California Energy Commission logo">
            <a:extLst>
              <a:ext uri="{FF2B5EF4-FFF2-40B4-BE49-F238E27FC236}">
                <a16:creationId xmlns:a16="http://schemas.microsoft.com/office/drawing/2014/main" id="{F52FE55B-50B6-E943-A04A-09CFB66AD5C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253893" y="144007"/>
            <a:ext cx="977030" cy="88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6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6" r:id="rId2"/>
    <p:sldLayoutId id="2147483687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24D1D3D-27CC-A740-857C-D26C679943FF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CDCD1BE-76F0-964D-BEB4-4B9A284D89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5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C9D11-B800-8947-A108-C2AFD56D7B11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EBB6-C900-684B-B96E-D78E525AD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aenergy.sharepoint.com/:x:/r/sites/Budgets/Shared%20Documents/IIJA%20%26%20IRA%20fed%20funds%20tracking/IIJA%20%26%20IRA%20Federal%20Funds%20Tracker.xlsx?d=w23831fa4781a41aabad686dee018e4db&amp;csf=1&amp;web=1&amp;e=u5aiS6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08218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Federal Funding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0016" y="4959344"/>
            <a:ext cx="1046378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ova"/>
              </a:rPr>
              <a:t>Jennifer Martin-Gallardo</a:t>
            </a:r>
          </a:p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ova"/>
              </a:rPr>
              <a:t>Advisor to Chair Hochschild</a:t>
            </a:r>
          </a:p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ova"/>
              </a:rPr>
              <a:t>May 12, 2023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66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186EA-7102-40BE-87E6-DC3753588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+mj-lt"/>
                <a:cs typeface="+mj-lt"/>
              </a:rPr>
              <a:t>Where Are We Leaning In?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75613-296A-48F5-861E-138C9E461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2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3FEC52-BE8E-CF58-D49B-BD00EBDEECA0}"/>
              </a:ext>
            </a:extLst>
          </p:cNvPr>
          <p:cNvSpPr txBox="1"/>
          <p:nvPr/>
        </p:nvSpPr>
        <p:spPr>
          <a:xfrm>
            <a:off x="692458" y="1275907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IIJA &amp; IRA Federal Funds Tracker.xlsx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1BC8C2-A07B-CDC0-D896-7AD98C4BAD12}"/>
              </a:ext>
            </a:extLst>
          </p:cNvPr>
          <p:cNvSpPr txBox="1"/>
          <p:nvPr/>
        </p:nvSpPr>
        <p:spPr>
          <a:xfrm>
            <a:off x="692458" y="1873188"/>
            <a:ext cx="1031452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Grid Resilience and Reliability</a:t>
            </a:r>
            <a:r>
              <a:rPr lang="en-US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Community Energy Resilience Investment (CERI) (Formula)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California Tribal Energy Resiliency Alliance (C-TERA) (Competitive)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Long Duration Energy Storage (Competitive)</a:t>
            </a:r>
          </a:p>
          <a:p>
            <a:r>
              <a:rPr lang="en-US" b="1" dirty="0"/>
              <a:t>ZEV Charging Infrastructure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National Electric Vehicle Infrastructure (Formula)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Charging Infrastructure Corridor Grants (Competitive)</a:t>
            </a:r>
          </a:p>
          <a:p>
            <a:r>
              <a:rPr lang="en-US" b="1" dirty="0"/>
              <a:t>Energy Efficiency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State Energy Program (SEP) (Formula)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Energy Efficiency Conservation Block Program (EECBG) (Formula)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Energy Efficiency Revolving Loan Fund (EERLF) (Formula)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Resilient and Efficient Codes Implementation (RECI) (Competitive)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Home Energy Rebate Programs (Formula)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Future IRA Competitive Opportunities re: Contractor Training and Zero Codes</a:t>
            </a:r>
          </a:p>
          <a:p>
            <a:r>
              <a:rPr lang="en-US" b="1" dirty="0"/>
              <a:t>Also supporting: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Hydrogen Hubs, Direct Air Capture Hubs, Decarbonizing Industrial Facilities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1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General Takeaways So Far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092" y="1744584"/>
            <a:ext cx="9179510" cy="41679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Formula opportunities:</a:t>
            </a:r>
          </a:p>
          <a:p>
            <a:pPr lvl="1"/>
            <a:r>
              <a:rPr lang="en-US" dirty="0"/>
              <a:t>Time consuming, but reasonable.</a:t>
            </a:r>
          </a:p>
          <a:p>
            <a:pPr lvl="1"/>
            <a:r>
              <a:rPr lang="en-US" dirty="0"/>
              <a:t>Federal hand-holding available.</a:t>
            </a:r>
          </a:p>
          <a:p>
            <a:pPr marL="0" indent="0">
              <a:buNone/>
            </a:pPr>
            <a:r>
              <a:rPr lang="en-US" b="1" dirty="0"/>
              <a:t>Competitive opportunities: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Extremely resource intensive if CEC leading large, complex application with many project partners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Easier if CEC effectively hands off to project partner to put application together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3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586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Supporting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874" y="1479396"/>
            <a:ext cx="9093584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Cost share Solicitations</a:t>
            </a:r>
          </a:p>
          <a:p>
            <a:pPr lvl="1"/>
            <a:r>
              <a:rPr lang="en-US" dirty="0"/>
              <a:t>Seem to be working</a:t>
            </a:r>
          </a:p>
          <a:p>
            <a:pPr lvl="1"/>
            <a:r>
              <a:rPr lang="en-US" dirty="0"/>
              <a:t>Timing requirements are very challenging for applicants. </a:t>
            </a:r>
          </a:p>
          <a:p>
            <a:pPr lvl="1"/>
            <a:r>
              <a:rPr lang="en-US" dirty="0"/>
              <a:t>EPIC Cost-Share Request: Pre-Qualify Opportunities</a:t>
            </a:r>
          </a:p>
          <a:p>
            <a:r>
              <a:rPr lang="en-US" b="1" dirty="0"/>
              <a:t>Letters of Support</a:t>
            </a:r>
          </a:p>
          <a:p>
            <a:pPr lvl="1"/>
            <a:r>
              <a:rPr lang="en-US" dirty="0"/>
              <a:t>Random requests</a:t>
            </a:r>
          </a:p>
          <a:p>
            <a:pPr lvl="1"/>
            <a:r>
              <a:rPr lang="en-US" dirty="0"/>
              <a:t>Not requested by all CA entities going for same opportunity.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4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974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the CEC Could Improve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006" y="1611151"/>
            <a:ext cx="10563687" cy="451683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b="1" dirty="0"/>
              <a:t>Federal Liaison</a:t>
            </a:r>
          </a:p>
          <a:p>
            <a:pPr lvl="1"/>
            <a:r>
              <a:rPr lang="en-US" dirty="0"/>
              <a:t>someone to ask questions, navigate solutions for all project teams. </a:t>
            </a:r>
          </a:p>
          <a:p>
            <a:pPr lvl="1"/>
            <a:r>
              <a:rPr lang="en-US" dirty="0"/>
              <a:t>Coordinate with CNRA or GO federal liaisons.</a:t>
            </a:r>
          </a:p>
          <a:p>
            <a:r>
              <a:rPr lang="en-US" b="1" dirty="0"/>
              <a:t>Support Contracts</a:t>
            </a:r>
          </a:p>
          <a:p>
            <a:pPr lvl="1"/>
            <a:r>
              <a:rPr lang="en-US" dirty="0"/>
              <a:t>Grant writing consultant for competitive applications</a:t>
            </a:r>
          </a:p>
          <a:p>
            <a:pPr lvl="2"/>
            <a:r>
              <a:rPr lang="en-US" dirty="0"/>
              <a:t>Experience with federal funding is key</a:t>
            </a:r>
          </a:p>
          <a:p>
            <a:pPr lvl="2"/>
            <a:r>
              <a:rPr lang="en-US" dirty="0"/>
              <a:t>Surprisingly resource intensive</a:t>
            </a:r>
          </a:p>
          <a:p>
            <a:pPr lvl="1"/>
            <a:r>
              <a:rPr lang="en-US" dirty="0"/>
              <a:t>Contractor to administer federal funds </a:t>
            </a:r>
          </a:p>
          <a:p>
            <a:pPr lvl="2"/>
            <a:r>
              <a:rPr lang="en-US" dirty="0"/>
              <a:t>Significant federal compliance/reporting requirements</a:t>
            </a:r>
          </a:p>
          <a:p>
            <a:pPr lvl="2"/>
            <a:r>
              <a:rPr lang="en-US" dirty="0"/>
              <a:t>Research has been done, need to implement.</a:t>
            </a:r>
          </a:p>
          <a:p>
            <a:pPr lvl="1"/>
            <a:r>
              <a:rPr lang="en-US" dirty="0"/>
              <a:t>Contracts should be broadly-scoped, like Siting’s Aspen contract.</a:t>
            </a:r>
          </a:p>
          <a:p>
            <a:r>
              <a:rPr lang="en-US" b="1" dirty="0"/>
              <a:t>Audit staff</a:t>
            </a:r>
            <a:r>
              <a:rPr lang="en-US" dirty="0"/>
              <a:t> dedicated to federal funding compliance efforts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5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862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is CA missing?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235" y="1660124"/>
            <a:ext cx="10563687" cy="45168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Statewide infrastructure planning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Identify priority projects for competitive applications </a:t>
            </a:r>
          </a:p>
          <a:p>
            <a:pPr lvl="1"/>
            <a:r>
              <a:rPr lang="en-US" dirty="0"/>
              <a:t>Map related statewide efforts. Need clear view of who is doing what.</a:t>
            </a:r>
          </a:p>
          <a:p>
            <a:pPr lvl="1"/>
            <a:r>
              <a:rPr lang="en-US" dirty="0"/>
              <a:t>Outreach team to identify what private sector is applying for and how state can support</a:t>
            </a:r>
          </a:p>
          <a:p>
            <a:r>
              <a:rPr lang="en-US" dirty="0"/>
              <a:t>CA appears to be starting these efforts</a:t>
            </a:r>
          </a:p>
          <a:p>
            <a:pPr lvl="1"/>
            <a:r>
              <a:rPr lang="en-US" dirty="0"/>
              <a:t>Leadership structure not clear</a:t>
            </a:r>
          </a:p>
          <a:p>
            <a:pPr lvl="1"/>
            <a:r>
              <a:rPr lang="en-US" dirty="0"/>
              <a:t>Likely behind smaller states with less complicated bureaucracy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6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769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is CA missing?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495" y="1376040"/>
            <a:ext cx="11212497" cy="48009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State Agency Application/Grant Management Support</a:t>
            </a:r>
            <a:r>
              <a:rPr lang="en-US" dirty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Need grant writers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Need federal compliance contractors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Contracting process too time consuming; requirements too limiting.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Statewide option: considering contracts through universities.</a:t>
            </a:r>
          </a:p>
          <a:p>
            <a:r>
              <a:rPr lang="en-US" b="1" dirty="0"/>
              <a:t>Federal match funding flexibility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Competitive limitations on funding sources make inaccessible as match.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CEC-wide Trailer bill language denied.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Trying to target key funding sources: DEBA.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7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95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What’s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235" y="1660124"/>
            <a:ext cx="10563687" cy="45168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IIJA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Complete current applications</a:t>
            </a:r>
          </a:p>
          <a:p>
            <a:pPr lvl="1"/>
            <a:r>
              <a:rPr lang="en-US" dirty="0"/>
              <a:t>Negotiate agreements with feds if awarded</a:t>
            </a:r>
          </a:p>
          <a:p>
            <a:pPr lvl="1"/>
            <a:r>
              <a:rPr lang="en-US" dirty="0"/>
              <a:t>Plan for future rounds of funding</a:t>
            </a:r>
          </a:p>
          <a:p>
            <a:r>
              <a:rPr lang="en-US" b="1" dirty="0"/>
              <a:t>IRA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Home Energy Rebate Program</a:t>
            </a:r>
          </a:p>
          <a:p>
            <a:pPr lvl="2"/>
            <a:r>
              <a:rPr lang="en-US" dirty="0"/>
              <a:t>RREDI leading in close coordination with Efficiency Division</a:t>
            </a:r>
          </a:p>
          <a:p>
            <a:pPr lvl="1"/>
            <a:r>
              <a:rPr lang="en-US" dirty="0"/>
              <a:t>Federal Greenhouse Gas Reduction Fund</a:t>
            </a:r>
          </a:p>
          <a:p>
            <a:pPr lvl="2"/>
            <a:r>
              <a:rPr lang="en-US" dirty="0" err="1"/>
              <a:t>IBank</a:t>
            </a:r>
            <a:r>
              <a:rPr lang="en-US" dirty="0"/>
              <a:t> leading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8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29616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/Sect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363AC6BA-222D-6A42-A86E-42D4213EA914}"/>
    </a:ext>
  </a:extLst>
</a:theme>
</file>

<file path=ppt/theme/theme2.xml><?xml version="1.0" encoding="utf-8"?>
<a:theme xmlns:a="http://schemas.openxmlformats.org/drawingml/2006/main" name="Conten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3BF250F5-90E0-1742-AE67-252F8E9F95CF}"/>
    </a:ext>
  </a:extLst>
</a:theme>
</file>

<file path=ppt/theme/theme3.xml><?xml version="1.0" encoding="utf-8"?>
<a:theme xmlns:a="http://schemas.openxmlformats.org/drawingml/2006/main" name="Content: blank background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8AF470B7-4331-9747-8595-3EF89398B172}"/>
    </a:ext>
  </a:extLst>
</a:theme>
</file>

<file path=ppt/theme/theme4.xml><?xml version="1.0" encoding="utf-8"?>
<a:theme xmlns:a="http://schemas.openxmlformats.org/drawingml/2006/main" name="Blank: Black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D4AADE59-C35C-A140-B257-2E4365C638F0}"/>
    </a:ext>
  </a:extLst>
</a:theme>
</file>

<file path=ppt/theme/theme5.xml><?xml version="1.0" encoding="utf-8"?>
<a:theme xmlns:a="http://schemas.openxmlformats.org/drawingml/2006/main" name="Blank: Whit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87E2F548-F85F-094D-8DDA-3AF7BD174F24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B686E149D1074395AA561BE6305A6F" ma:contentTypeVersion="7" ma:contentTypeDescription="Create a new document." ma:contentTypeScope="" ma:versionID="05dd6e6302e7592fbf6abbeee3493095">
  <xsd:schema xmlns:xsd="http://www.w3.org/2001/XMLSchema" xmlns:xs="http://www.w3.org/2001/XMLSchema" xmlns:p="http://schemas.microsoft.com/office/2006/metadata/properties" xmlns:ns2="5f37cc85-1e8b-4a34-94ca-03bbdc273933" xmlns:ns3="63b62c23-5434-4b11-9d7a-f5ca10faca04" targetNamespace="http://schemas.microsoft.com/office/2006/metadata/properties" ma:root="true" ma:fieldsID="f12f7862aaf5d8329317906065ad8519" ns2:_="" ns3:_="">
    <xsd:import namespace="5f37cc85-1e8b-4a34-94ca-03bbdc273933"/>
    <xsd:import namespace="63b62c23-5434-4b11-9d7a-f5ca10faca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37cc85-1e8b-4a34-94ca-03bbdc273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b62c23-5434-4b11-9d7a-f5ca10faca0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3b62c23-5434-4b11-9d7a-f5ca10faca04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B3D5CAA-559C-41EB-8A66-B062E011B7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0526FD-4D69-4257-9D4B-06DFECE5D8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37cc85-1e8b-4a34-94ca-03bbdc273933"/>
    <ds:schemaRef ds:uri="63b62c23-5434-4b11-9d7a-f5ca10faca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E627A7-8879-4DD6-ADF6-8C4F6EE8B27F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metadata/properties"/>
    <ds:schemaRef ds:uri="cd48f32a-b70c-4848-9fb2-a8ff929fd44d"/>
    <ds:schemaRef ds:uri="801e77cb-1273-4e40-b8f1-9aae6d3a09af"/>
    <ds:schemaRef ds:uri="http://purl.org/dc/dcmitype/"/>
    <ds:schemaRef ds:uri="63b62c23-5434-4b11-9d7a-f5ca10faca0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CEC_Official_PowerPoint_Template_2020 (1)</Template>
  <TotalTime>276</TotalTime>
  <Words>495</Words>
  <Application>Microsoft Macintosh PowerPoint</Application>
  <PresentationFormat>Widescreen</PresentationFormat>
  <Paragraphs>86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Arial Black</vt:lpstr>
      <vt:lpstr>Arial Nova</vt:lpstr>
      <vt:lpstr>Calibri</vt:lpstr>
      <vt:lpstr>Courier New</vt:lpstr>
      <vt:lpstr>Wingdings</vt:lpstr>
      <vt:lpstr>Title/Section</vt:lpstr>
      <vt:lpstr>Content</vt:lpstr>
      <vt:lpstr>Content: blank background</vt:lpstr>
      <vt:lpstr>Blank: Black</vt:lpstr>
      <vt:lpstr>Blank: White</vt:lpstr>
      <vt:lpstr>Federal Funding Overview</vt:lpstr>
      <vt:lpstr>Where Are We Leaning In?</vt:lpstr>
      <vt:lpstr>General Takeaways So Far</vt:lpstr>
      <vt:lpstr>Supporting Others</vt:lpstr>
      <vt:lpstr>What the CEC Could Improve</vt:lpstr>
      <vt:lpstr>What is CA missing?</vt:lpstr>
      <vt:lpstr>What is CA missing?</vt:lpstr>
      <vt:lpstr>What’s Next?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Meeting Presentation</dc:title>
  <dc:creator>California Energy Commission</dc:creator>
  <cp:lastModifiedBy>Kidd, Kevin@Energy</cp:lastModifiedBy>
  <cp:revision>123</cp:revision>
  <cp:lastPrinted>2019-12-11T23:19:58Z</cp:lastPrinted>
  <dcterms:created xsi:type="dcterms:W3CDTF">2020-03-06T19:07:21Z</dcterms:created>
  <dcterms:modified xsi:type="dcterms:W3CDTF">2023-05-11T17:17:38Z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0x01010045B686E149D1074395AA561BE6305A6F</vt:lpwstr>
  </property>
  <property fmtid="{D5CDD505-2E9C-101B-9397-08002B2CF9AE}" pid="3" name="MediaServiceImageTags">
    <vt:lpwstr/>
  </property>
  <property fmtid="{D5CDD505-2E9C-101B-9397-08002B2CF9AE}" pid="4" name="Order">
    <vt:r8>902500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_ColorHex">
    <vt:lpwstr/>
  </property>
  <property fmtid="{D5CDD505-2E9C-101B-9397-08002B2CF9AE}" pid="11" name="_Emoji">
    <vt:lpwstr/>
  </property>
  <property fmtid="{D5CDD505-2E9C-101B-9397-08002B2CF9AE}" pid="12" name="ComplianceAssetId">
    <vt:lpwstr/>
  </property>
  <property fmtid="{D5CDD505-2E9C-101B-9397-08002B2CF9AE}" pid="13" name="TemplateUrl">
    <vt:lpwstr/>
  </property>
  <property fmtid="{D5CDD505-2E9C-101B-9397-08002B2CF9AE}" pid="14" name="_ExtendedDescription">
    <vt:lpwstr/>
  </property>
  <property fmtid="{D5CDD505-2E9C-101B-9397-08002B2CF9AE}" pid="15" name="_ColorTag">
    <vt:lpwstr/>
  </property>
</Properties>
</file>