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15.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0.xml" ContentType="application/vnd.openxmlformats-officedocument.presentationml.notesSlide+xml"/>
  <Override PartName="/ppt/notesSlides/notesSlide16.xml" ContentType="application/vnd.openxmlformats-officedocument.presentationml.notesSlide+xml"/>
  <Override PartName="/ppt/notesSlides/notesSlide57.xml" ContentType="application/vnd.openxmlformats-officedocument.presentationml.notesSlide+xml"/>
  <Override PartName="/ppt/notesSlides/notesSlide36.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3.xml" ContentType="application/vnd.openxmlformats-officedocument.presentationml.notesSlide+xml"/>
  <Override PartName="/ppt/notesSlides/notesSlide23.xml" ContentType="application/vnd.openxmlformats-officedocument.presentationml.notesSlide+xml"/>
  <Override PartName="/ppt/notesSlides/notesSlide56.xml" ContentType="application/vnd.openxmlformats-officedocument.presentationml.notesSlide+xml"/>
  <Override PartName="/ppt/notesSlides/notesSlide9.xml" ContentType="application/vnd.openxmlformats-officedocument.presentationml.notesSlide+xml"/>
  <Override PartName="/ppt/notesSlides/notesSlide28.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10.xml" ContentType="application/vnd.openxmlformats-officedocument.presentationml.notesSlide+xml"/>
  <Override PartName="/ppt/notesSlides/notesSlide31.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24.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12.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style1.xml" ContentType="application/vnd.ms-office.chart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handoutMasters/handoutMaster1.xml" ContentType="application/vnd.openxmlformats-officedocument.presentationml.handoutMaster+xml"/>
  <Override PartName="/ppt/charts/colors1.xml" ContentType="application/vnd.ms-office.chartcolorstyl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1.xml" ContentType="application/vnd.openxmlformats-officedocument.presentationml.tags+xml"/>
  <Override PartName="/ppt/tags/tag13.xml" ContentType="application/vnd.openxmlformats-officedocument.presentationml.tags+xml"/>
  <Override PartName="/ppt/tags/tag26.xml" ContentType="application/vnd.openxmlformats-officedocument.presentationml.tags+xml"/>
  <Override PartName="/ppt/tags/tag12.xml" ContentType="application/vnd.openxmlformats-officedocument.presentationml.tags+xml"/>
  <Override PartName="/ppt/tags/tag25.xml" ContentType="application/vnd.openxmlformats-officedocument.presentationml.tags+xml"/>
  <Override PartName="/ppt/tags/tag11.xml" ContentType="application/vnd.openxmlformats-officedocument.presentationml.tags+xml"/>
  <Override PartName="/ppt/tags/tag30.xml" ContentType="application/vnd.openxmlformats-officedocument.presentationml.tags+xml"/>
  <Override PartName="/ppt/tags/tag10.xml" ContentType="application/vnd.openxmlformats-officedocument.presentationml.tags+xml"/>
  <Override PartName="/ppt/tags/tag24.xml" ContentType="application/vnd.openxmlformats-officedocument.presentationml.tags+xml"/>
  <Override PartName="/ppt/tags/tag9.xml" ContentType="application/vnd.openxmlformats-officedocument.presentationml.tags+xml"/>
  <Override PartName="/ppt/tags/tag20.xml" ContentType="application/vnd.openxmlformats-officedocument.presentationml.tags+xml"/>
  <Override PartName="/ppt/tags/tag8.xml" ContentType="application/vnd.openxmlformats-officedocument.presentationml.tags+xml"/>
  <Override PartName="/ppt/tags/tag19.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7.xml" ContentType="application/vnd.openxmlformats-officedocument.presentationml.tags+xml"/>
  <Override PartName="/ppt/tags/tag28.xml" ContentType="application/vnd.openxmlformats-officedocument.presentationml.tags+xml"/>
  <Override PartName="/ppt/tags/tag18.xml" ContentType="application/vnd.openxmlformats-officedocument.presentationml.tags+xml"/>
  <Override PartName="/ppt/tags/tag6.xml" ContentType="application/vnd.openxmlformats-officedocument.presentationml.tags+xml"/>
  <Override PartName="/ppt/tags/tag32.xml" ContentType="application/vnd.openxmlformats-officedocument.presentationml.tags+xml"/>
  <Override PartName="/ppt/tags/tag5.xml" ContentType="application/vnd.openxmlformats-officedocument.presentationml.tags+xml"/>
  <Override PartName="/ppt/tags/tag17.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29.xml" ContentType="application/vnd.openxmlformats-officedocument.presentationml.tags+xml"/>
  <Override PartName="/ppt/tags/tag14.xml" ContentType="application/vnd.openxmlformats-officedocument.presentationml.tags+xml"/>
  <Override PartName="/ppt/tags/tag22.xml" ContentType="application/vnd.openxmlformats-officedocument.presentationml.tags+xml"/>
  <Override PartName="/ppt/tags/tag1.xml" ContentType="application/vnd.openxmlformats-officedocument.presentationml.tags+xml"/>
  <Override PartName="/ppt/tags/tag34.xml" ContentType="application/vnd.openxmlformats-officedocument.presentationml.tags+xml"/>
  <Override PartName="/ppt/tags/tag23.xml" ContentType="application/vnd.openxmlformats-officedocument.presentationml.tags+xml"/>
  <Override PartName="/ppt/tags/tag16.xml" ContentType="application/vnd.openxmlformats-officedocument.presentationml.tags+xml"/>
  <Override PartName="/ppt/tags/tag31.xml" ContentType="application/vnd.openxmlformats-officedocument.presentationml.tags+xml"/>
  <Override PartName="/ppt/tags/tag1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65"/>
  </p:notesMasterIdLst>
  <p:handoutMasterIdLst>
    <p:handoutMasterId r:id="rId66"/>
  </p:handoutMasterIdLst>
  <p:sldIdLst>
    <p:sldId id="256" r:id="rId2"/>
    <p:sldId id="489" r:id="rId3"/>
    <p:sldId id="2147376784" r:id="rId4"/>
    <p:sldId id="2147376769" r:id="rId5"/>
    <p:sldId id="2388" r:id="rId6"/>
    <p:sldId id="2147376785" r:id="rId7"/>
    <p:sldId id="274" r:id="rId8"/>
    <p:sldId id="2147376786" r:id="rId9"/>
    <p:sldId id="266" r:id="rId10"/>
    <p:sldId id="2147376787" r:id="rId11"/>
    <p:sldId id="2147376788" r:id="rId12"/>
    <p:sldId id="469" r:id="rId13"/>
    <p:sldId id="2147376794" r:id="rId14"/>
    <p:sldId id="468" r:id="rId15"/>
    <p:sldId id="2147376774" r:id="rId16"/>
    <p:sldId id="2147376802" r:id="rId17"/>
    <p:sldId id="309" r:id="rId18"/>
    <p:sldId id="2147376803" r:id="rId19"/>
    <p:sldId id="2147376772" r:id="rId20"/>
    <p:sldId id="482" r:id="rId21"/>
    <p:sldId id="2147376812" r:id="rId22"/>
    <p:sldId id="2147376813" r:id="rId23"/>
    <p:sldId id="2147376814" r:id="rId24"/>
    <p:sldId id="285" r:id="rId25"/>
    <p:sldId id="2147376773" r:id="rId26"/>
    <p:sldId id="2147376782" r:id="rId27"/>
    <p:sldId id="2147376791" r:id="rId28"/>
    <p:sldId id="2361" r:id="rId29"/>
    <p:sldId id="2147376801" r:id="rId30"/>
    <p:sldId id="2147376804" r:id="rId31"/>
    <p:sldId id="2147376808" r:id="rId32"/>
    <p:sldId id="2147376755" r:id="rId33"/>
    <p:sldId id="2147376764" r:id="rId34"/>
    <p:sldId id="2147376811" r:id="rId35"/>
    <p:sldId id="278" r:id="rId36"/>
    <p:sldId id="279" r:id="rId37"/>
    <p:sldId id="2147376758" r:id="rId38"/>
    <p:sldId id="317" r:id="rId39"/>
    <p:sldId id="2656" r:id="rId40"/>
    <p:sldId id="2147376810" r:id="rId41"/>
    <p:sldId id="2147376775" r:id="rId42"/>
    <p:sldId id="282" r:id="rId43"/>
    <p:sldId id="263" r:id="rId44"/>
    <p:sldId id="2147376770" r:id="rId45"/>
    <p:sldId id="313" r:id="rId46"/>
    <p:sldId id="394" r:id="rId47"/>
    <p:sldId id="307" r:id="rId48"/>
    <p:sldId id="330" r:id="rId49"/>
    <p:sldId id="2658" r:id="rId50"/>
    <p:sldId id="2660" r:id="rId51"/>
    <p:sldId id="1702" r:id="rId52"/>
    <p:sldId id="327" r:id="rId53"/>
    <p:sldId id="325" r:id="rId54"/>
    <p:sldId id="326" r:id="rId55"/>
    <p:sldId id="2147376763" r:id="rId56"/>
    <p:sldId id="2147376766" r:id="rId57"/>
    <p:sldId id="395" r:id="rId58"/>
    <p:sldId id="2147376777" r:id="rId59"/>
    <p:sldId id="2381" r:id="rId60"/>
    <p:sldId id="2147376753" r:id="rId61"/>
    <p:sldId id="2147376815" r:id="rId62"/>
    <p:sldId id="261" r:id="rId63"/>
    <p:sldId id="257" r:id="rId64"/>
  </p:sldIdLst>
  <p:sldSz cx="9144000" cy="5143500" type="screen16x9"/>
  <p:notesSz cx="6858000" cy="9144000"/>
  <p:custDataLst>
    <p:tags r:id="rId67"/>
  </p:custDataLst>
  <p:defaultTextStyle>
    <a:defPPr>
      <a:defRPr lang="en-US"/>
    </a:defPPr>
    <a:lvl1pPr marL="0" indent="0" algn="l" defTabSz="789018" rtl="0" eaLnBrk="1" latinLnBrk="0" hangingPunct="1">
      <a:spcBef>
        <a:spcPts val="235"/>
      </a:spcBef>
      <a:buFont typeface="Arial" panose="020B0604020202020204" pitchFamily="34" charset="0"/>
      <a:buNone/>
      <a:defRPr sz="939" kern="1200">
        <a:solidFill>
          <a:schemeClr val="tx1"/>
        </a:solidFill>
        <a:latin typeface="+mn-lt"/>
        <a:ea typeface="+mn-ea"/>
        <a:cs typeface="+mn-cs"/>
      </a:defRPr>
    </a:lvl1pPr>
    <a:lvl2pPr marL="141667" indent="-141667" algn="l" defTabSz="789018" rtl="0" eaLnBrk="1" latinLnBrk="0" hangingPunct="1">
      <a:buClr>
        <a:schemeClr val="accent2"/>
      </a:buClr>
      <a:buSzPct val="90000"/>
      <a:buFont typeface="Arial" panose="020B0604020202020204" pitchFamily="34" charset="0"/>
      <a:buChar char="●"/>
      <a:defRPr sz="939" kern="1200">
        <a:solidFill>
          <a:schemeClr val="tx1"/>
        </a:solidFill>
        <a:latin typeface="+mn-lt"/>
        <a:ea typeface="+mn-ea"/>
        <a:cs typeface="+mn-cs"/>
      </a:defRPr>
    </a:lvl2pPr>
    <a:lvl3pPr marL="283334"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3pPr>
    <a:lvl4pPr marL="425002"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4pPr>
    <a:lvl5pPr marL="566669"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5pPr>
    <a:lvl6pPr marL="708336"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6pPr>
    <a:lvl7pPr marL="850003"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7pPr>
    <a:lvl8pPr marL="991671" indent="-141667" algn="l" defTabSz="789018" rtl="0" eaLnBrk="1" latinLnBrk="0" hangingPunct="1">
      <a:buClr>
        <a:schemeClr val="accent2"/>
      </a:buClr>
      <a:buFont typeface="Arial" panose="020B0604020202020204" pitchFamily="34" charset="0"/>
      <a:buChar char="•"/>
      <a:defRPr sz="939" kern="1200" baseline="0">
        <a:solidFill>
          <a:schemeClr val="tx1"/>
        </a:solidFill>
        <a:latin typeface="+mn-lt"/>
        <a:ea typeface="+mn-ea"/>
        <a:cs typeface="+mn-cs"/>
      </a:defRPr>
    </a:lvl8pPr>
    <a:lvl9pPr marL="1133338" indent="-141667" algn="l" defTabSz="789018" rtl="0" eaLnBrk="1" latinLnBrk="0" hangingPunct="1">
      <a:buClr>
        <a:schemeClr val="accent2"/>
      </a:buClr>
      <a:buFont typeface="Arial" panose="020B0604020202020204" pitchFamily="34" charset="0"/>
      <a:buChar char="–"/>
      <a:defRPr sz="939" kern="1200" baseline="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54A3"/>
    <a:srgbClr val="D2D2D2"/>
    <a:srgbClr val="FFC91D"/>
    <a:srgbClr val="414141"/>
    <a:srgbClr val="00AEE5"/>
    <a:srgbClr val="19B24E"/>
    <a:srgbClr val="FF0000"/>
    <a:srgbClr val="43B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EF6447A-24EA-4742-A8FB-1DF080B5CEFA}" styleName="BNEF Table">
    <a:wholeTbl>
      <a:tcTxStyle>
        <a:fontRef idx="minor">
          <a:prstClr val="black"/>
        </a:fontRef>
        <a:schemeClr val="dk1"/>
      </a:tcTxStyle>
      <a:tcStyle>
        <a:tcBdr>
          <a:left>
            <a:ln>
              <a:noFill/>
            </a:ln>
          </a:left>
          <a:right>
            <a:ln>
              <a:noFill/>
            </a:ln>
          </a:right>
          <a:top>
            <a:ln w="19050" cmpd="sng">
              <a:solidFill>
                <a:schemeClr val="accent2"/>
              </a:solidFill>
            </a:ln>
          </a:top>
          <a:bottom>
            <a:ln w="19050" cmpd="sng">
              <a:solidFill>
                <a:schemeClr val="accent2"/>
              </a:solidFill>
            </a:ln>
          </a:bottom>
          <a:insideH>
            <a:ln w="12700" cmpd="sng">
              <a:solidFill>
                <a:schemeClr val="lt2"/>
              </a:solidFill>
            </a:ln>
          </a:insideH>
          <a:insideV>
            <a:ln>
              <a:noFill/>
            </a:ln>
          </a:insideV>
        </a:tcBdr>
        <a:fill>
          <a:noFill/>
        </a:fill>
      </a:tcStyle>
    </a:wholeTbl>
    <a:firstCol>
      <a:tcTxStyle b="on">
        <a:fontRef idx="minor">
          <a:prstClr val="black"/>
        </a:fontRef>
        <a:schemeClr val="accent2"/>
      </a:tcTxStyle>
      <a:tcStyle>
        <a:tcBdr/>
        <a:fill>
          <a:noFill/>
        </a:fill>
      </a:tcStyle>
    </a:firstCol>
    <a:firstRow>
      <a:tcTxStyle b="on">
        <a:fontRef idx="minor">
          <a:prstClr val="black"/>
        </a:fontRef>
        <a:schemeClr val="accent2"/>
      </a:tcTxStyle>
      <a:tcStyle>
        <a:tcBdr>
          <a:bottom>
            <a:ln w="1905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68400" autoAdjust="0"/>
  </p:normalViewPr>
  <p:slideViewPr>
    <p:cSldViewPr showGuides="1">
      <p:cViewPr>
        <p:scale>
          <a:sx n="190" d="100"/>
          <a:sy n="190" d="100"/>
        </p:scale>
        <p:origin x="762" y="13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orp.bloomberg.com\lo-dfs\NEF\NEF-Shared-LO\Energy%20Economics\NEO\NEO%20Central\NEO2022\10.%20Write-up\Section%204%20-%20Achieving%20Net%20Zero\NEO%202022%20-%20Chapter%204%20-%20Section%203%20v05.xlsm"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corp.bloomberg.com\ra-dfs\San%20Francisco\NEF\NEF-Shared-NY\Energy%20Insight\Energy%20Storage\1.%20Content%20-%20AR,%20RN,%20MOs\2.%20ARs,%20RNs\2022\2022-05%20Supplychains\Excel%20models\shipping_logistics_2022_10_11_HK.xlsm" TargetMode="External"/><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3" Type="http://schemas.openxmlformats.org/officeDocument/2006/relationships/oleObject" Target="file:///\\corp.bloomberg.com\ra-dfs\San%20Francisco\NEF\NEF-Shared-NY\Energy%20Insight\Energy%20Storage\1.%20Content%20-%20AR,%20RN,%20MOs\2.%20ARs,%20RNs\2022\2022-05%20Supplychains\Excel%20models\shipping_logistics_2022_10_11_HK.xlsm"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oleObject" Target="file:///\\corp.bloomberg.com\lo-dfs\NEF\NEF-Shared-LO\Energy%20Economics\NEO\NEO%20Central\NEO2022\10.%20Write-up\Section%204%20-%20Achieving%20Net%20Zero\NEO%202022%20-%20Chapter%204%20-%20Section%203%20v05.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orp.bloomberg.com\lo-dfs\NEF\NEF-Shared-LO\Energy%20Economics\NEO\NEO%20Central\NEO2022\10.%20Write-up\Section%204%20-%20Achieving%20Net%20Zero\NEO%202022%20-%20Chapter%204%20-%20Section%203%20v05.xlsm"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orp.bloomberg.com\lo-dfs\NEF\NEF-Shared-LO\Energy%20Economics\NEO\NEO%20Central\NEO2022\10.%20Write-up\Section%204%20-%20Achieving%20Net%20Zero\NEO%202022%20-%20Chapter%204%20-%20Section%203%20v05.xlsm"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orp.bloomberg.com\lo-dfs\NEF\NEF-Shared-LO\Energy%20Economics\NEO\NEO%20Central\NEO2022\10.%20Write-up\Section%204%20-%20Achieving%20Net%20Zero\NEO%202022%20-%20Chapter%204%20-%20Section%203%20v05.xlsm"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orp.bloomberg.com\lo-dfs\NEF\NEF-Shared-LO\Energy%20Economics\NEO\NEO%20Central\NEO2022\10.%20Write-up\Section%204%20-%20Achieving%20Net%20Zero\NEO%202022%20-%20Chapter%204%20-%20Section%203%20v05.xlsm"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orp.bloomberg.com\lo-dfs\NEF\NEF-Shared-LO\Energy%20Economics\NEO\NEO%20Central\NEO2022\10.%20Write-up\Section%204%20-%20Achieving%20Net%20Zero\NEO%202022%20-%20Chapter%204%20-%20Section%203%20v05.xlsm"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orp.bloomberg.com\lo-dfs\NEF\NEF-Shared-LO\Energy%20Economics\NEO\NEO%20Central\NEO2022\10.%20Write-up\Section%204%20-%20Achieving%20Net%20Zero\NEO%202022%20-%20Chapter%204%20-%20Section%203%20v05.xlsm"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orp.bloomberg.com\lo-dfs\NEF\NEF-Shared-LO\Energy%20Economics\NEO\NEO%20Central\NEO2022\10.%20Write-up\Section%204%20-%20Achieving%20Net%20Zero\NEO%202022%20-%20Chapter%204%20-%20Section%203%20v05.xlsm"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l">
              <a:defRPr sz="1000" b="0"/>
            </a:pPr>
            <a:r>
              <a:rPr lang="LID4096" b="0"/>
              <a:t>Exa</a:t>
            </a:r>
            <a:r>
              <a:rPr lang="en-US" b="0"/>
              <a:t>joules</a:t>
            </a:r>
          </a:p>
        </c:rich>
      </c:tx>
      <c:layout>
        <c:manualLayout>
          <c:xMode val="edge"/>
          <c:yMode val="edge"/>
          <c:x val="8.9200928251549419E-3"/>
          <c:y val="3.2388663967611336E-2"/>
        </c:manualLayout>
      </c:layout>
      <c:overlay val="0"/>
      <c:spPr>
        <a:noFill/>
        <a:ln>
          <a:noFill/>
        </a:ln>
        <a:effectLst/>
      </c:spPr>
    </c:title>
    <c:autoTitleDeleted val="0"/>
    <c:plotArea>
      <c:layout/>
      <c:areaChart>
        <c:grouping val="stacked"/>
        <c:varyColors val="0"/>
        <c:ser>
          <c:idx val="0"/>
          <c:order val="0"/>
          <c:tx>
            <c:strRef>
              <c:f>'Final energy - Sectors'!$B$63</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Sectors'!$C$63:$BA$63</c:f>
              <c:numCache>
                <c:formatCode>_(* #,##0_);_(* \(#,##0\);_(* "-"??_);_(@_)</c:formatCode>
                <c:ptCount val="51"/>
                <c:pt idx="0" formatCode="#,##0;\-#,##0;_(* &quot; - &quot;??_);_(@_)">
                  <c:v>23213.322147798994</c:v>
                </c:pt>
                <c:pt idx="1">
                  <c:v>23613.136750848527</c:v>
                </c:pt>
                <c:pt idx="2">
                  <c:v>24066.750431977805</c:v>
                </c:pt>
                <c:pt idx="3">
                  <c:v>26835.818336451386</c:v>
                </c:pt>
                <c:pt idx="4">
                  <c:v>30837.793155490785</c:v>
                </c:pt>
                <c:pt idx="5">
                  <c:v>35755.419997870988</c:v>
                </c:pt>
                <c:pt idx="6">
                  <c:v>38049.63406523312</c:v>
                </c:pt>
                <c:pt idx="7">
                  <c:v>40554.219747097341</c:v>
                </c:pt>
                <c:pt idx="8">
                  <c:v>41597.858274263868</c:v>
                </c:pt>
                <c:pt idx="9">
                  <c:v>43087.422131451487</c:v>
                </c:pt>
                <c:pt idx="10">
                  <c:v>46941.234078140747</c:v>
                </c:pt>
                <c:pt idx="11">
                  <c:v>49750.328129496425</c:v>
                </c:pt>
                <c:pt idx="12">
                  <c:v>49962.210251865698</c:v>
                </c:pt>
                <c:pt idx="13">
                  <c:v>49915.721556647753</c:v>
                </c:pt>
                <c:pt idx="14">
                  <c:v>50907.196058333255</c:v>
                </c:pt>
                <c:pt idx="15">
                  <c:v>49818.490696378976</c:v>
                </c:pt>
                <c:pt idx="16">
                  <c:v>47334.697188171413</c:v>
                </c:pt>
                <c:pt idx="17">
                  <c:v>46206.3843932202</c:v>
                </c:pt>
                <c:pt idx="18">
                  <c:v>45452.698574664602</c:v>
                </c:pt>
                <c:pt idx="19">
                  <c:v>45118.862396390228</c:v>
                </c:pt>
                <c:pt idx="20">
                  <c:v>45093.167831083127</c:v>
                </c:pt>
                <c:pt idx="21">
                  <c:v>46339.967896849295</c:v>
                </c:pt>
                <c:pt idx="22">
                  <c:v>46011.201641945772</c:v>
                </c:pt>
                <c:pt idx="23">
                  <c:v>45368.358490618979</c:v>
                </c:pt>
                <c:pt idx="24">
                  <c:v>44777.625373885392</c:v>
                </c:pt>
                <c:pt idx="25">
                  <c:v>44071.177711689917</c:v>
                </c:pt>
                <c:pt idx="26">
                  <c:v>43389.904839351497</c:v>
                </c:pt>
                <c:pt idx="27">
                  <c:v>42731.162967778466</c:v>
                </c:pt>
                <c:pt idx="28">
                  <c:v>42030.683464241338</c:v>
                </c:pt>
                <c:pt idx="29">
                  <c:v>41361.840428874588</c:v>
                </c:pt>
                <c:pt idx="30">
                  <c:v>40333.25291041514</c:v>
                </c:pt>
                <c:pt idx="31">
                  <c:v>39462.170376651484</c:v>
                </c:pt>
                <c:pt idx="32">
                  <c:v>37040.94713439537</c:v>
                </c:pt>
                <c:pt idx="33">
                  <c:v>35777.944454253324</c:v>
                </c:pt>
                <c:pt idx="34">
                  <c:v>33819.91299253585</c:v>
                </c:pt>
                <c:pt idx="35">
                  <c:v>33098.1207023186</c:v>
                </c:pt>
                <c:pt idx="36">
                  <c:v>32242.29747104054</c:v>
                </c:pt>
                <c:pt idx="37">
                  <c:v>31579.871436223952</c:v>
                </c:pt>
                <c:pt idx="38">
                  <c:v>30196.971278950947</c:v>
                </c:pt>
                <c:pt idx="39">
                  <c:v>29074.89201026837</c:v>
                </c:pt>
                <c:pt idx="40">
                  <c:v>28079.539083987733</c:v>
                </c:pt>
                <c:pt idx="41">
                  <c:v>27310.440199856213</c:v>
                </c:pt>
                <c:pt idx="42">
                  <c:v>26451.597040998953</c:v>
                </c:pt>
                <c:pt idx="43">
                  <c:v>25779.100011491912</c:v>
                </c:pt>
                <c:pt idx="44">
                  <c:v>24664.60917052066</c:v>
                </c:pt>
                <c:pt idx="45">
                  <c:v>23952.678855940147</c:v>
                </c:pt>
                <c:pt idx="46">
                  <c:v>22606.095925637608</c:v>
                </c:pt>
                <c:pt idx="47">
                  <c:v>22301.157966898736</c:v>
                </c:pt>
                <c:pt idx="48">
                  <c:v>21470.105661739279</c:v>
                </c:pt>
                <c:pt idx="49">
                  <c:v>20908.466882577039</c:v>
                </c:pt>
                <c:pt idx="50">
                  <c:v>21166.5220583466</c:v>
                </c:pt>
              </c:numCache>
            </c:numRef>
          </c:val>
          <c:extLst>
            <c:ext xmlns:c16="http://schemas.microsoft.com/office/drawing/2014/chart" uri="{C3380CC4-5D6E-409C-BE32-E72D297353CC}">
              <c16:uniqueId val="{00000000-F3A6-4D26-9C61-4793429FAC6D}"/>
            </c:ext>
          </c:extLst>
        </c:ser>
        <c:ser>
          <c:idx val="1"/>
          <c:order val="1"/>
          <c:tx>
            <c:strRef>
              <c:f>'Final energy - Sectors'!$B$64</c:f>
              <c:strCache>
                <c:ptCount val="1"/>
                <c:pt idx="0">
                  <c:v>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Sectors'!$C$64:$BA$64</c:f>
              <c:numCache>
                <c:formatCode>_(* #,##0_);_(* \(#,##0\);_(* "-"??_);_(@_)</c:formatCode>
                <c:ptCount val="51"/>
                <c:pt idx="0">
                  <c:v>17948.537539362533</c:v>
                </c:pt>
                <c:pt idx="1">
                  <c:v>17594.000669699082</c:v>
                </c:pt>
                <c:pt idx="2">
                  <c:v>17538.829005332467</c:v>
                </c:pt>
                <c:pt idx="3">
                  <c:v>17767.961314159798</c:v>
                </c:pt>
                <c:pt idx="4">
                  <c:v>18077.645544739444</c:v>
                </c:pt>
                <c:pt idx="5">
                  <c:v>18411.46255214445</c:v>
                </c:pt>
                <c:pt idx="6">
                  <c:v>19190.608097342098</c:v>
                </c:pt>
                <c:pt idx="7">
                  <c:v>19583.19649455855</c:v>
                </c:pt>
                <c:pt idx="8">
                  <c:v>20265.943895283101</c:v>
                </c:pt>
                <c:pt idx="9">
                  <c:v>18489.992205456303</c:v>
                </c:pt>
                <c:pt idx="10">
                  <c:v>21294.628901473574</c:v>
                </c:pt>
                <c:pt idx="11">
                  <c:v>21987.337411755063</c:v>
                </c:pt>
                <c:pt idx="12">
                  <c:v>22666.940199222114</c:v>
                </c:pt>
                <c:pt idx="13">
                  <c:v>22894.582941275163</c:v>
                </c:pt>
                <c:pt idx="14">
                  <c:v>23267.044608679756</c:v>
                </c:pt>
                <c:pt idx="15">
                  <c:v>23242.758999896785</c:v>
                </c:pt>
                <c:pt idx="16">
                  <c:v>23694.280444973385</c:v>
                </c:pt>
                <c:pt idx="17">
                  <c:v>24455.372672231973</c:v>
                </c:pt>
                <c:pt idx="18">
                  <c:v>25577.004339028106</c:v>
                </c:pt>
                <c:pt idx="19">
                  <c:v>26260.047670021999</c:v>
                </c:pt>
                <c:pt idx="20">
                  <c:v>23538.105983746216</c:v>
                </c:pt>
                <c:pt idx="21">
                  <c:v>26531.712532636371</c:v>
                </c:pt>
                <c:pt idx="22">
                  <c:v>27437.941112414064</c:v>
                </c:pt>
                <c:pt idx="23">
                  <c:v>28072.24525457896</c:v>
                </c:pt>
                <c:pt idx="24">
                  <c:v>28528.599271250758</c:v>
                </c:pt>
                <c:pt idx="25">
                  <c:v>28847.191202349644</c:v>
                </c:pt>
                <c:pt idx="26">
                  <c:v>29003.528933537458</c:v>
                </c:pt>
                <c:pt idx="27">
                  <c:v>29103.088183814707</c:v>
                </c:pt>
                <c:pt idx="28">
                  <c:v>29260.855720434076</c:v>
                </c:pt>
                <c:pt idx="29">
                  <c:v>29475.747315786961</c:v>
                </c:pt>
                <c:pt idx="30">
                  <c:v>29046.773094807621</c:v>
                </c:pt>
                <c:pt idx="31">
                  <c:v>28637.505704033723</c:v>
                </c:pt>
                <c:pt idx="32">
                  <c:v>29020.071604127461</c:v>
                </c:pt>
                <c:pt idx="33">
                  <c:v>28191.003290027344</c:v>
                </c:pt>
                <c:pt idx="34">
                  <c:v>27170.862298738517</c:v>
                </c:pt>
                <c:pt idx="35">
                  <c:v>26113.933510675539</c:v>
                </c:pt>
                <c:pt idx="36">
                  <c:v>25506.007946057922</c:v>
                </c:pt>
                <c:pt idx="37">
                  <c:v>24803.041034664813</c:v>
                </c:pt>
                <c:pt idx="38">
                  <c:v>24178.495175360931</c:v>
                </c:pt>
                <c:pt idx="39">
                  <c:v>23419.742946075676</c:v>
                </c:pt>
                <c:pt idx="40">
                  <c:v>22723.61850088042</c:v>
                </c:pt>
                <c:pt idx="41">
                  <c:v>21800.95574409049</c:v>
                </c:pt>
                <c:pt idx="42">
                  <c:v>21068.456987501639</c:v>
                </c:pt>
                <c:pt idx="43">
                  <c:v>20311.62320632437</c:v>
                </c:pt>
                <c:pt idx="44">
                  <c:v>18498.118320195674</c:v>
                </c:pt>
                <c:pt idx="45">
                  <c:v>17698.507294838753</c:v>
                </c:pt>
                <c:pt idx="46">
                  <c:v>16639.414602200864</c:v>
                </c:pt>
                <c:pt idx="47">
                  <c:v>15147.254235150391</c:v>
                </c:pt>
                <c:pt idx="48">
                  <c:v>13815.490244632674</c:v>
                </c:pt>
                <c:pt idx="49">
                  <c:v>12903.635932739016</c:v>
                </c:pt>
                <c:pt idx="50">
                  <c:v>12197.456477707015</c:v>
                </c:pt>
              </c:numCache>
            </c:numRef>
          </c:val>
          <c:extLst>
            <c:ext xmlns:c16="http://schemas.microsoft.com/office/drawing/2014/chart" uri="{C3380CC4-5D6E-409C-BE32-E72D297353CC}">
              <c16:uniqueId val="{00000001-F3A6-4D26-9C61-4793429FAC6D}"/>
            </c:ext>
          </c:extLst>
        </c:ser>
        <c:ser>
          <c:idx val="2"/>
          <c:order val="2"/>
          <c:tx>
            <c:strRef>
              <c:f>'Final energy - Sectors'!$B$65</c:f>
              <c:strCache>
                <c:ptCount val="1"/>
                <c:pt idx="0">
                  <c:v>Oil</c:v>
                </c:pt>
              </c:strCache>
            </c:strRef>
          </c:tx>
          <c:spPr>
            <a:solidFill>
              <a:srgbClr val="CC9900"/>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Sectors'!$C$65:$BA$65</c:f>
              <c:numCache>
                <c:formatCode>_(* #,##0_);_(* \(#,##0\);_(* "-"??_);_(@_)</c:formatCode>
                <c:ptCount val="51"/>
                <c:pt idx="0">
                  <c:v>13545.703840808912</c:v>
                </c:pt>
                <c:pt idx="1">
                  <c:v>13645.666401687367</c:v>
                </c:pt>
                <c:pt idx="2">
                  <c:v>13454.028079730582</c:v>
                </c:pt>
                <c:pt idx="3">
                  <c:v>13355.307591345239</c:v>
                </c:pt>
                <c:pt idx="4">
                  <c:v>14026.162266641897</c:v>
                </c:pt>
                <c:pt idx="5">
                  <c:v>13953.406586367748</c:v>
                </c:pt>
                <c:pt idx="6">
                  <c:v>14290.862820806418</c:v>
                </c:pt>
                <c:pt idx="7">
                  <c:v>14104.069626620598</c:v>
                </c:pt>
                <c:pt idx="8">
                  <c:v>13579.896734708364</c:v>
                </c:pt>
                <c:pt idx="9">
                  <c:v>12739.337594226121</c:v>
                </c:pt>
                <c:pt idx="10">
                  <c:v>13674.184906039662</c:v>
                </c:pt>
                <c:pt idx="11">
                  <c:v>12547.326226465959</c:v>
                </c:pt>
                <c:pt idx="12">
                  <c:v>12553.174130080792</c:v>
                </c:pt>
                <c:pt idx="13">
                  <c:v>12516.647378545447</c:v>
                </c:pt>
                <c:pt idx="14">
                  <c:v>12185.104999314048</c:v>
                </c:pt>
                <c:pt idx="15">
                  <c:v>12620.630537389601</c:v>
                </c:pt>
                <c:pt idx="16">
                  <c:v>12481.274775934953</c:v>
                </c:pt>
                <c:pt idx="17">
                  <c:v>12625.691804124244</c:v>
                </c:pt>
                <c:pt idx="18">
                  <c:v>12625.093339704224</c:v>
                </c:pt>
                <c:pt idx="19">
                  <c:v>12756.752524223946</c:v>
                </c:pt>
                <c:pt idx="20">
                  <c:v>13563.342276698793</c:v>
                </c:pt>
                <c:pt idx="21">
                  <c:v>11879.408083068925</c:v>
                </c:pt>
                <c:pt idx="22">
                  <c:v>11853.445364064524</c:v>
                </c:pt>
                <c:pt idx="23">
                  <c:v>11570.696591534686</c:v>
                </c:pt>
                <c:pt idx="24">
                  <c:v>11303.222445799041</c:v>
                </c:pt>
                <c:pt idx="25">
                  <c:v>11024.214823543467</c:v>
                </c:pt>
                <c:pt idx="26">
                  <c:v>10753.774856525839</c:v>
                </c:pt>
                <c:pt idx="27">
                  <c:v>10486.585644420687</c:v>
                </c:pt>
                <c:pt idx="28">
                  <c:v>10236.118361722827</c:v>
                </c:pt>
                <c:pt idx="29">
                  <c:v>9998.1802675673116</c:v>
                </c:pt>
                <c:pt idx="30">
                  <c:v>9625.0666127405548</c:v>
                </c:pt>
                <c:pt idx="31">
                  <c:v>9277.076056509788</c:v>
                </c:pt>
                <c:pt idx="32">
                  <c:v>8807.9800525402225</c:v>
                </c:pt>
                <c:pt idx="33">
                  <c:v>8318.2361267614469</c:v>
                </c:pt>
                <c:pt idx="34">
                  <c:v>7832.6595032257401</c:v>
                </c:pt>
                <c:pt idx="35">
                  <c:v>7620.5990303010312</c:v>
                </c:pt>
                <c:pt idx="36">
                  <c:v>7396.8896012255555</c:v>
                </c:pt>
                <c:pt idx="37">
                  <c:v>7201.905109845995</c:v>
                </c:pt>
                <c:pt idx="38">
                  <c:v>7008.9135880746699</c:v>
                </c:pt>
                <c:pt idx="39">
                  <c:v>6826.664132105836</c:v>
                </c:pt>
                <c:pt idx="40">
                  <c:v>6665.6777417725225</c:v>
                </c:pt>
                <c:pt idx="41">
                  <c:v>6496.0248911851031</c:v>
                </c:pt>
                <c:pt idx="42">
                  <c:v>6343.9985648744414</c:v>
                </c:pt>
                <c:pt idx="43">
                  <c:v>6146.021350002613</c:v>
                </c:pt>
                <c:pt idx="44">
                  <c:v>5932.5617638336416</c:v>
                </c:pt>
                <c:pt idx="45">
                  <c:v>5745.026905640776</c:v>
                </c:pt>
                <c:pt idx="46">
                  <c:v>5579.223573784353</c:v>
                </c:pt>
                <c:pt idx="47">
                  <c:v>5440.8714051720881</c:v>
                </c:pt>
                <c:pt idx="48">
                  <c:v>5305.6371675744358</c:v>
                </c:pt>
                <c:pt idx="49">
                  <c:v>5187.5638485999998</c:v>
                </c:pt>
                <c:pt idx="50">
                  <c:v>5050.5672995874747</c:v>
                </c:pt>
              </c:numCache>
            </c:numRef>
          </c:val>
          <c:extLst>
            <c:ext xmlns:c16="http://schemas.microsoft.com/office/drawing/2014/chart" uri="{C3380CC4-5D6E-409C-BE32-E72D297353CC}">
              <c16:uniqueId val="{00000002-F3A6-4D26-9C61-4793429FAC6D}"/>
            </c:ext>
          </c:extLst>
        </c:ser>
        <c:ser>
          <c:idx val="3"/>
          <c:order val="3"/>
          <c:tx>
            <c:strRef>
              <c:f>'Final energy - Sectors'!$B$66</c:f>
              <c:strCache>
                <c:ptCount val="1"/>
                <c:pt idx="0">
                  <c:v>Bioenergy</c:v>
                </c:pt>
              </c:strCache>
            </c:strRef>
          </c:tx>
          <c:spPr>
            <a:solidFill>
              <a:srgbClr val="19B24E"/>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Sectors'!$C$66:$BA$66</c:f>
              <c:numCache>
                <c:formatCode>_(* #,##0_);_(* \(#,##0\);_(* "-"??_);_(@_)</c:formatCode>
                <c:ptCount val="51"/>
                <c:pt idx="0">
                  <c:v>6591.1593910588808</c:v>
                </c:pt>
                <c:pt idx="1">
                  <c:v>6374.2869948093103</c:v>
                </c:pt>
                <c:pt idx="2">
                  <c:v>6359.713169682841</c:v>
                </c:pt>
                <c:pt idx="3">
                  <c:v>6595.0899169319664</c:v>
                </c:pt>
                <c:pt idx="4">
                  <c:v>6963.4577989264562</c:v>
                </c:pt>
                <c:pt idx="5">
                  <c:v>7153.633348379587</c:v>
                </c:pt>
                <c:pt idx="6">
                  <c:v>7611.0931883437906</c:v>
                </c:pt>
                <c:pt idx="7">
                  <c:v>7764.6634119058344</c:v>
                </c:pt>
                <c:pt idx="8">
                  <c:v>7691.4684657949228</c:v>
                </c:pt>
                <c:pt idx="9">
                  <c:v>7526.0170889402552</c:v>
                </c:pt>
                <c:pt idx="10">
                  <c:v>7816.6629151253746</c:v>
                </c:pt>
                <c:pt idx="11">
                  <c:v>7894.1143437703477</c:v>
                </c:pt>
                <c:pt idx="12">
                  <c:v>8041.83354994206</c:v>
                </c:pt>
                <c:pt idx="13">
                  <c:v>8453.53258666281</c:v>
                </c:pt>
                <c:pt idx="14">
                  <c:v>8499.12781560445</c:v>
                </c:pt>
                <c:pt idx="15">
                  <c:v>8916.2748668858803</c:v>
                </c:pt>
                <c:pt idx="16">
                  <c:v>9014.2165929649818</c:v>
                </c:pt>
                <c:pt idx="17">
                  <c:v>9261.9152414920663</c:v>
                </c:pt>
                <c:pt idx="18">
                  <c:v>9634.1245055213603</c:v>
                </c:pt>
                <c:pt idx="19">
                  <c:v>9804.2338798105629</c:v>
                </c:pt>
                <c:pt idx="20">
                  <c:v>9633.3006793644618</c:v>
                </c:pt>
                <c:pt idx="21">
                  <c:v>9397.4798908963148</c:v>
                </c:pt>
                <c:pt idx="22">
                  <c:v>9550.2024631449876</c:v>
                </c:pt>
                <c:pt idx="23">
                  <c:v>9911.5711644929215</c:v>
                </c:pt>
                <c:pt idx="24">
                  <c:v>10298.133786231792</c:v>
                </c:pt>
                <c:pt idx="25">
                  <c:v>10848.944127876577</c:v>
                </c:pt>
                <c:pt idx="26">
                  <c:v>11449.814608256735</c:v>
                </c:pt>
                <c:pt idx="27">
                  <c:v>12067.796701491385</c:v>
                </c:pt>
                <c:pt idx="28">
                  <c:v>12717.787810785358</c:v>
                </c:pt>
                <c:pt idx="29">
                  <c:v>13334.928449569417</c:v>
                </c:pt>
                <c:pt idx="30">
                  <c:v>14274.33528355582</c:v>
                </c:pt>
                <c:pt idx="31">
                  <c:v>15199.402435931714</c:v>
                </c:pt>
                <c:pt idx="32">
                  <c:v>16274.47589457363</c:v>
                </c:pt>
                <c:pt idx="33">
                  <c:v>17369.80766747415</c:v>
                </c:pt>
                <c:pt idx="34">
                  <c:v>18414.146980442867</c:v>
                </c:pt>
                <c:pt idx="35">
                  <c:v>18841.41657167926</c:v>
                </c:pt>
                <c:pt idx="36">
                  <c:v>19311.685207284885</c:v>
                </c:pt>
                <c:pt idx="37">
                  <c:v>19686.01747319381</c:v>
                </c:pt>
                <c:pt idx="38">
                  <c:v>20079.756134245967</c:v>
                </c:pt>
                <c:pt idx="39">
                  <c:v>20398.344493698612</c:v>
                </c:pt>
                <c:pt idx="40">
                  <c:v>20754.828651512231</c:v>
                </c:pt>
                <c:pt idx="41">
                  <c:v>21087.232430754939</c:v>
                </c:pt>
                <c:pt idx="42">
                  <c:v>21369.981082625596</c:v>
                </c:pt>
                <c:pt idx="43">
                  <c:v>21613.110828293007</c:v>
                </c:pt>
                <c:pt idx="44">
                  <c:v>21871.504840303929</c:v>
                </c:pt>
                <c:pt idx="45">
                  <c:v>22088.188729578229</c:v>
                </c:pt>
                <c:pt idx="46">
                  <c:v>22326.321145199036</c:v>
                </c:pt>
                <c:pt idx="47">
                  <c:v>22463.027708987625</c:v>
                </c:pt>
                <c:pt idx="48">
                  <c:v>22805.91634659328</c:v>
                </c:pt>
                <c:pt idx="49">
                  <c:v>22950.306287150484</c:v>
                </c:pt>
                <c:pt idx="50">
                  <c:v>23341.258781059034</c:v>
                </c:pt>
              </c:numCache>
            </c:numRef>
          </c:val>
          <c:extLst>
            <c:ext xmlns:c16="http://schemas.microsoft.com/office/drawing/2014/chart" uri="{C3380CC4-5D6E-409C-BE32-E72D297353CC}">
              <c16:uniqueId val="{00000003-F3A6-4D26-9C61-4793429FAC6D}"/>
            </c:ext>
          </c:extLst>
        </c:ser>
        <c:ser>
          <c:idx val="4"/>
          <c:order val="4"/>
          <c:tx>
            <c:strRef>
              <c:f>'Final energy - Sectors'!$B$67</c:f>
              <c:strCache>
                <c:ptCount val="1"/>
                <c:pt idx="0">
                  <c:v>Renewables</c:v>
                </c:pt>
              </c:strCache>
            </c:strRef>
          </c:tx>
          <c:spPr>
            <a:solidFill>
              <a:srgbClr val="75E3A1"/>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Sectors'!$C$67:$BA$67</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4-F3A6-4D26-9C61-4793429FAC6D}"/>
            </c:ext>
          </c:extLst>
        </c:ser>
        <c:ser>
          <c:idx val="5"/>
          <c:order val="5"/>
          <c:tx>
            <c:strRef>
              <c:f>'Final energy - Sectors'!$B$68</c:f>
              <c:strCache>
                <c:ptCount val="1"/>
                <c:pt idx="0">
                  <c:v>Heat</c:v>
                </c:pt>
              </c:strCache>
            </c:strRef>
          </c:tx>
          <c:spPr>
            <a:solidFill>
              <a:srgbClr val="AB96C9"/>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Sectors'!$C$68:$BA$68</c:f>
              <c:numCache>
                <c:formatCode>_(* #,##0_);_(* \(#,##0\);_(* "-"??_);_(@_)</c:formatCode>
                <c:ptCount val="51"/>
                <c:pt idx="0">
                  <c:v>4228.4880197762768</c:v>
                </c:pt>
                <c:pt idx="1">
                  <c:v>4286.0275416418172</c:v>
                </c:pt>
                <c:pt idx="2">
                  <c:v>4394.577503898362</c:v>
                </c:pt>
                <c:pt idx="3">
                  <c:v>4514.3761710352555</c:v>
                </c:pt>
                <c:pt idx="4">
                  <c:v>4592.4831951579117</c:v>
                </c:pt>
                <c:pt idx="5">
                  <c:v>4820.7646243663248</c:v>
                </c:pt>
                <c:pt idx="6">
                  <c:v>5079.4939313816167</c:v>
                </c:pt>
                <c:pt idx="7">
                  <c:v>5208.5010297694389</c:v>
                </c:pt>
                <c:pt idx="8">
                  <c:v>4916.3735225596656</c:v>
                </c:pt>
                <c:pt idx="9">
                  <c:v>4717.1003533155108</c:v>
                </c:pt>
                <c:pt idx="10">
                  <c:v>5289.6331717971325</c:v>
                </c:pt>
                <c:pt idx="11">
                  <c:v>5527.696720101535</c:v>
                </c:pt>
                <c:pt idx="12">
                  <c:v>5727.4109165739646</c:v>
                </c:pt>
                <c:pt idx="13">
                  <c:v>5414.819886304459</c:v>
                </c:pt>
                <c:pt idx="14">
                  <c:v>5292.153590958801</c:v>
                </c:pt>
                <c:pt idx="15">
                  <c:v>5321.2992638678825</c:v>
                </c:pt>
                <c:pt idx="16">
                  <c:v>5863.399595539795</c:v>
                </c:pt>
                <c:pt idx="17">
                  <c:v>5955.6673086411865</c:v>
                </c:pt>
                <c:pt idx="18">
                  <c:v>6108.7055552340908</c:v>
                </c:pt>
                <c:pt idx="19">
                  <c:v>6133.8288955136004</c:v>
                </c:pt>
                <c:pt idx="20">
                  <c:v>5700.6469877452173</c:v>
                </c:pt>
                <c:pt idx="21">
                  <c:v>6096.9501145461909</c:v>
                </c:pt>
                <c:pt idx="22">
                  <c:v>6149.4530517234161</c:v>
                </c:pt>
                <c:pt idx="23">
                  <c:v>6190.2129290526</c:v>
                </c:pt>
                <c:pt idx="24">
                  <c:v>6226.8426134400188</c:v>
                </c:pt>
                <c:pt idx="25">
                  <c:v>6244.8556631473712</c:v>
                </c:pt>
                <c:pt idx="26">
                  <c:v>6259.2294113328126</c:v>
                </c:pt>
                <c:pt idx="27">
                  <c:v>6274.4065800338385</c:v>
                </c:pt>
                <c:pt idx="28">
                  <c:v>6282.168415840184</c:v>
                </c:pt>
                <c:pt idx="29">
                  <c:v>6277.4824479614854</c:v>
                </c:pt>
                <c:pt idx="30">
                  <c:v>6248.7557819788408</c:v>
                </c:pt>
                <c:pt idx="31">
                  <c:v>6214.4767897049014</c:v>
                </c:pt>
                <c:pt idx="32">
                  <c:v>6147.3247318425892</c:v>
                </c:pt>
                <c:pt idx="33">
                  <c:v>6077.0763653543472</c:v>
                </c:pt>
                <c:pt idx="34">
                  <c:v>5996.6093677965982</c:v>
                </c:pt>
                <c:pt idx="35">
                  <c:v>5918.6506502168704</c:v>
                </c:pt>
                <c:pt idx="36">
                  <c:v>5824.7120710589488</c:v>
                </c:pt>
                <c:pt idx="37">
                  <c:v>5730.440434947328</c:v>
                </c:pt>
                <c:pt idx="38">
                  <c:v>5601.526431592737</c:v>
                </c:pt>
                <c:pt idx="39">
                  <c:v>5499.7919703820589</c:v>
                </c:pt>
                <c:pt idx="40">
                  <c:v>5379.4356740885414</c:v>
                </c:pt>
                <c:pt idx="41">
                  <c:v>5246.1759310052576</c:v>
                </c:pt>
                <c:pt idx="42">
                  <c:v>5131.4924796218547</c:v>
                </c:pt>
                <c:pt idx="43">
                  <c:v>5035.7669677027243</c:v>
                </c:pt>
                <c:pt idx="44">
                  <c:v>4960.5089581058992</c:v>
                </c:pt>
                <c:pt idx="45">
                  <c:v>4856.5599370276259</c:v>
                </c:pt>
                <c:pt idx="46">
                  <c:v>4766.8002980609181</c:v>
                </c:pt>
                <c:pt idx="47">
                  <c:v>4705.0651923078904</c:v>
                </c:pt>
                <c:pt idx="48">
                  <c:v>4593.7383723716748</c:v>
                </c:pt>
                <c:pt idx="49">
                  <c:v>4489.4051813005135</c:v>
                </c:pt>
                <c:pt idx="50">
                  <c:v>4380.3476610311063</c:v>
                </c:pt>
              </c:numCache>
            </c:numRef>
          </c:val>
          <c:extLst>
            <c:ext xmlns:c16="http://schemas.microsoft.com/office/drawing/2014/chart" uri="{C3380CC4-5D6E-409C-BE32-E72D297353CC}">
              <c16:uniqueId val="{00000005-F3A6-4D26-9C61-4793429FAC6D}"/>
            </c:ext>
          </c:extLst>
        </c:ser>
        <c:ser>
          <c:idx val="6"/>
          <c:order val="6"/>
          <c:tx>
            <c:strRef>
              <c:f>'Final energy - Sectors'!$B$69</c:f>
              <c:strCache>
                <c:ptCount val="1"/>
                <c:pt idx="0">
                  <c:v>Electricity</c:v>
                </c:pt>
              </c:strCache>
            </c:strRef>
          </c:tx>
          <c:spPr>
            <a:solidFill>
              <a:srgbClr val="0D9D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Sectors'!$C$69:$BA$69</c:f>
              <c:numCache>
                <c:formatCode>_(* #,##0_);_(* \(#,##0\);_(* "-"??_);_(@_)</c:formatCode>
                <c:ptCount val="51"/>
                <c:pt idx="0">
                  <c:v>18959.714416770537</c:v>
                </c:pt>
                <c:pt idx="1">
                  <c:v>18885.284676750864</c:v>
                </c:pt>
                <c:pt idx="2">
                  <c:v>18994.22151919789</c:v>
                </c:pt>
                <c:pt idx="3">
                  <c:v>19929.599567373782</c:v>
                </c:pt>
                <c:pt idx="4">
                  <c:v>21111.997522204343</c:v>
                </c:pt>
                <c:pt idx="5">
                  <c:v>22279.273910493037</c:v>
                </c:pt>
                <c:pt idx="6">
                  <c:v>23605.705615250929</c:v>
                </c:pt>
                <c:pt idx="7">
                  <c:v>24902.417557889898</c:v>
                </c:pt>
                <c:pt idx="8">
                  <c:v>24881.477464998174</c:v>
                </c:pt>
                <c:pt idx="9">
                  <c:v>24019.163337342528</c:v>
                </c:pt>
                <c:pt idx="10">
                  <c:v>26403.219341533066</c:v>
                </c:pt>
                <c:pt idx="11">
                  <c:v>27963.628990363912</c:v>
                </c:pt>
                <c:pt idx="12">
                  <c:v>28703.826996575215</c:v>
                </c:pt>
                <c:pt idx="13">
                  <c:v>29698.813748479184</c:v>
                </c:pt>
                <c:pt idx="14">
                  <c:v>30355.992021008693</c:v>
                </c:pt>
                <c:pt idx="15">
                  <c:v>30180.870127164606</c:v>
                </c:pt>
                <c:pt idx="16">
                  <c:v>30848.783426565144</c:v>
                </c:pt>
                <c:pt idx="17">
                  <c:v>32053.679045415534</c:v>
                </c:pt>
                <c:pt idx="18">
                  <c:v>33475.077433325248</c:v>
                </c:pt>
                <c:pt idx="19">
                  <c:v>33813.153512427642</c:v>
                </c:pt>
                <c:pt idx="20">
                  <c:v>35158.858882125103</c:v>
                </c:pt>
                <c:pt idx="21">
                  <c:v>35375.195794682484</c:v>
                </c:pt>
                <c:pt idx="22">
                  <c:v>36074.231908783069</c:v>
                </c:pt>
                <c:pt idx="23">
                  <c:v>37604.472994696989</c:v>
                </c:pt>
                <c:pt idx="24">
                  <c:v>39105.206134424327</c:v>
                </c:pt>
                <c:pt idx="25">
                  <c:v>40485.387540202159</c:v>
                </c:pt>
                <c:pt idx="26">
                  <c:v>41826.151593077688</c:v>
                </c:pt>
                <c:pt idx="27">
                  <c:v>43179.579907426036</c:v>
                </c:pt>
                <c:pt idx="28">
                  <c:v>44523.229000621861</c:v>
                </c:pt>
                <c:pt idx="29">
                  <c:v>45763.135697539248</c:v>
                </c:pt>
                <c:pt idx="30">
                  <c:v>47193.255553022973</c:v>
                </c:pt>
                <c:pt idx="31">
                  <c:v>48574.696108588498</c:v>
                </c:pt>
                <c:pt idx="32">
                  <c:v>50004.283182874708</c:v>
                </c:pt>
                <c:pt idx="33">
                  <c:v>51524.691564351524</c:v>
                </c:pt>
                <c:pt idx="34">
                  <c:v>52847.420821856475</c:v>
                </c:pt>
                <c:pt idx="35">
                  <c:v>54248.899154714782</c:v>
                </c:pt>
                <c:pt idx="36">
                  <c:v>55580.423356340085</c:v>
                </c:pt>
                <c:pt idx="37">
                  <c:v>56779.180557123953</c:v>
                </c:pt>
                <c:pt idx="38">
                  <c:v>57869.343247849327</c:v>
                </c:pt>
                <c:pt idx="39">
                  <c:v>58919.978674735023</c:v>
                </c:pt>
                <c:pt idx="40">
                  <c:v>59887.862287081436</c:v>
                </c:pt>
                <c:pt idx="41">
                  <c:v>60830.742625559287</c:v>
                </c:pt>
                <c:pt idx="42">
                  <c:v>61602.142441970762</c:v>
                </c:pt>
                <c:pt idx="43">
                  <c:v>62282.096298979144</c:v>
                </c:pt>
                <c:pt idx="44">
                  <c:v>63077.358369905676</c:v>
                </c:pt>
                <c:pt idx="45">
                  <c:v>63670.918183969668</c:v>
                </c:pt>
                <c:pt idx="46">
                  <c:v>64195.6879099574</c:v>
                </c:pt>
                <c:pt idx="47">
                  <c:v>64731.296500216558</c:v>
                </c:pt>
                <c:pt idx="48">
                  <c:v>65130.681398537672</c:v>
                </c:pt>
                <c:pt idx="49">
                  <c:v>65601.661066444663</c:v>
                </c:pt>
                <c:pt idx="50">
                  <c:v>66304.00028077446</c:v>
                </c:pt>
              </c:numCache>
            </c:numRef>
          </c:val>
          <c:extLst>
            <c:ext xmlns:c16="http://schemas.microsoft.com/office/drawing/2014/chart" uri="{C3380CC4-5D6E-409C-BE32-E72D297353CC}">
              <c16:uniqueId val="{00000006-F3A6-4D26-9C61-4793429FAC6D}"/>
            </c:ext>
          </c:extLst>
        </c:ser>
        <c:ser>
          <c:idx val="7"/>
          <c:order val="7"/>
          <c:tx>
            <c:strRef>
              <c:f>'Final energy - Sectors'!$B$70</c:f>
              <c:strCache>
                <c:ptCount val="1"/>
                <c:pt idx="0">
                  <c:v>Hydrogen</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Sectors'!$C$70:$BA$70</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4.5851731456991736E-5</c:v>
                </c:pt>
                <c:pt idx="22">
                  <c:v>158.82926589795042</c:v>
                </c:pt>
                <c:pt idx="23">
                  <c:v>163.48817372146709</c:v>
                </c:pt>
                <c:pt idx="24">
                  <c:v>165.76447099788189</c:v>
                </c:pt>
                <c:pt idx="25">
                  <c:v>171.2887132629495</c:v>
                </c:pt>
                <c:pt idx="26">
                  <c:v>193.13288809558074</c:v>
                </c:pt>
                <c:pt idx="27">
                  <c:v>197.67076514507519</c:v>
                </c:pt>
                <c:pt idx="28">
                  <c:v>218.52927897656221</c:v>
                </c:pt>
                <c:pt idx="29">
                  <c:v>228.66063544667099</c:v>
                </c:pt>
                <c:pt idx="30">
                  <c:v>407.78732112042258</c:v>
                </c:pt>
                <c:pt idx="31">
                  <c:v>495.52192775463004</c:v>
                </c:pt>
                <c:pt idx="32">
                  <c:v>634.27836915486955</c:v>
                </c:pt>
                <c:pt idx="33">
                  <c:v>1132.4983695922012</c:v>
                </c:pt>
                <c:pt idx="34">
                  <c:v>1548.8353827902242</c:v>
                </c:pt>
                <c:pt idx="35">
                  <c:v>2636.2656736816571</c:v>
                </c:pt>
                <c:pt idx="36">
                  <c:v>3427.418010678899</c:v>
                </c:pt>
                <c:pt idx="37">
                  <c:v>4317.9135393852266</c:v>
                </c:pt>
                <c:pt idx="38">
                  <c:v>5722.6394424770033</c:v>
                </c:pt>
                <c:pt idx="39">
                  <c:v>7141.3110216345203</c:v>
                </c:pt>
                <c:pt idx="40">
                  <c:v>8183.0552486419656</c:v>
                </c:pt>
                <c:pt idx="41">
                  <c:v>9343.6648770259162</c:v>
                </c:pt>
                <c:pt idx="42">
                  <c:v>10767.009211845645</c:v>
                </c:pt>
                <c:pt idx="43">
                  <c:v>11450.549780099376</c:v>
                </c:pt>
                <c:pt idx="44">
                  <c:v>14170.351300175134</c:v>
                </c:pt>
                <c:pt idx="45">
                  <c:v>15492.761927446691</c:v>
                </c:pt>
                <c:pt idx="46">
                  <c:v>17465.652109739785</c:v>
                </c:pt>
                <c:pt idx="47">
                  <c:v>19266.721761206376</c:v>
                </c:pt>
                <c:pt idx="48">
                  <c:v>21327.189751932503</c:v>
                </c:pt>
                <c:pt idx="49">
                  <c:v>22847.221667730759</c:v>
                </c:pt>
                <c:pt idx="50">
                  <c:v>23477.028419684146</c:v>
                </c:pt>
              </c:numCache>
            </c:numRef>
          </c:val>
          <c:extLst>
            <c:ext xmlns:c16="http://schemas.microsoft.com/office/drawing/2014/chart" uri="{C3380CC4-5D6E-409C-BE32-E72D297353CC}">
              <c16:uniqueId val="{00000007-F3A6-4D26-9C61-4793429FAC6D}"/>
            </c:ext>
          </c:extLst>
        </c:ser>
        <c:dLbls>
          <c:showLegendKey val="0"/>
          <c:showVal val="0"/>
          <c:showCatName val="0"/>
          <c:showSerName val="0"/>
          <c:showPercent val="0"/>
          <c:showBubbleSize val="0"/>
        </c:dLbls>
        <c:axId val="579785872"/>
        <c:axId val="579786432"/>
      </c:areaChart>
      <c:scatterChart>
        <c:scatterStyle val="lineMarker"/>
        <c:varyColors val="0"/>
        <c:ser>
          <c:idx val="8"/>
          <c:order val="8"/>
          <c:tx>
            <c:v>2021</c:v>
          </c:tx>
          <c:spPr>
            <a:ln w="3175">
              <a:solidFill>
                <a:srgbClr val="808080"/>
              </a:solidFill>
            </a:ln>
          </c:spPr>
          <c:marker>
            <c:symbol val="none"/>
          </c:marker>
          <c:dLbls>
            <c:dLbl>
              <c:idx val="1"/>
              <c:layout>
                <c:manualLayout>
                  <c:x val="-0.15898798240497722"/>
                  <c:y val="-4.9400699912510934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4702962476912604"/>
                      <c:h val="0.13161111111111112"/>
                    </c:manualLayout>
                  </c15:layout>
                </c:ext>
                <c:ext xmlns:c16="http://schemas.microsoft.com/office/drawing/2014/chart" uri="{C3380CC4-5D6E-409C-BE32-E72D297353CC}">
                  <c16:uniqueId val="{00000008-F3A6-4D26-9C61-4793429FAC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Lit>
              <c:formatCode>General</c:formatCode>
              <c:ptCount val="2"/>
              <c:pt idx="0">
                <c:v>21</c:v>
              </c:pt>
              <c:pt idx="1">
                <c:v>21</c:v>
              </c:pt>
            </c:numLit>
          </c:xVal>
          <c:yVal>
            <c:numLit>
              <c:formatCode>General</c:formatCode>
              <c:ptCount val="2"/>
              <c:pt idx="0">
                <c:v>0</c:v>
              </c:pt>
              <c:pt idx="1">
                <c:v>140000</c:v>
              </c:pt>
            </c:numLit>
          </c:yVal>
          <c:smooth val="0"/>
          <c:extLst>
            <c:ext xmlns:c16="http://schemas.microsoft.com/office/drawing/2014/chart" uri="{C3380CC4-5D6E-409C-BE32-E72D297353CC}">
              <c16:uniqueId val="{00000009-F3A6-4D26-9C61-4793429FAC6D}"/>
            </c:ext>
          </c:extLst>
        </c:ser>
        <c:dLbls>
          <c:showLegendKey val="0"/>
          <c:showVal val="0"/>
          <c:showCatName val="0"/>
          <c:showSerName val="0"/>
          <c:showPercent val="0"/>
          <c:showBubbleSize val="0"/>
        </c:dLbls>
        <c:axId val="579785872"/>
        <c:axId val="579786432"/>
      </c:scatterChart>
      <c:catAx>
        <c:axId val="579785872"/>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579786432"/>
        <c:crosses val="autoZero"/>
        <c:auto val="1"/>
        <c:lblAlgn val="ctr"/>
        <c:lblOffset val="100"/>
        <c:tickLblSkip val="25"/>
        <c:tickMarkSkip val="5"/>
        <c:noMultiLvlLbl val="0"/>
      </c:catAx>
      <c:valAx>
        <c:axId val="579786432"/>
        <c:scaling>
          <c:orientation val="minMax"/>
          <c:max val="16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9785872"/>
        <c:crosses val="autoZero"/>
        <c:crossBetween val="midCat"/>
        <c:dispUnits>
          <c:builtInUnit val="thousands"/>
        </c:dispUnits>
      </c:valAx>
      <c:spPr>
        <a:solidFill>
          <a:srgbClr val="FFFFFF">
            <a:lumMod val="100000"/>
            <a:alpha val="0"/>
          </a:srgbClr>
        </a:solidFill>
        <a:ln>
          <a:noFill/>
        </a:ln>
        <a:effectLst/>
      </c:spPr>
    </c:plotArea>
    <c:plotVisOnly val="1"/>
    <c:dispBlanksAs val="zero"/>
    <c:showDLblsOverMax val="0"/>
  </c:chart>
  <c:spPr>
    <a:solidFill>
      <a:srgbClr val="FFFFFF">
        <a:lumMod val="100000"/>
        <a:alpha val="0"/>
      </a:srgbClr>
    </a:solidFill>
    <a:ln w="25400">
      <a:no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Arial" panose="020B0604020202020204" pitchFamily="34" charset="0"/>
                <a:ea typeface="+mn-ea"/>
                <a:cs typeface="Arial" panose="020B0604020202020204" pitchFamily="34" charset="0"/>
              </a:defRPr>
            </a:pPr>
            <a:r>
              <a:rPr lang="en-US" sz="1200"/>
              <a:t>ships</a:t>
            </a:r>
          </a:p>
        </c:rich>
      </c:tx>
      <c:layout>
        <c:manualLayout>
          <c:xMode val="edge"/>
          <c:yMode val="edge"/>
          <c:x val="3.7656778876863294E-4"/>
          <c:y val="1.134481094806232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xMode val="edge"/>
          <c:yMode val="edge"/>
          <c:x val="2.8325223033252231E-2"/>
          <c:y val="5.8622129720350823E-2"/>
          <c:w val="0.94334955393349551"/>
          <c:h val="0.92595099403745162"/>
        </c:manualLayout>
      </c:layout>
      <c:lineChart>
        <c:grouping val="standard"/>
        <c:varyColors val="0"/>
        <c:ser>
          <c:idx val="0"/>
          <c:order val="0"/>
          <c:spPr>
            <a:ln w="38100" cap="rnd" cmpd="sng">
              <a:solidFill>
                <a:srgbClr val="00CCFF"/>
              </a:solidFill>
              <a:prstDash val="solid"/>
              <a:round/>
            </a:ln>
            <a:effectLst/>
          </c:spPr>
          <c:marker>
            <c:symbol val="none"/>
          </c:marker>
          <c:cat>
            <c:numRef>
              <c:f>Sheet5!$V$16:$AKF$16</c:f>
              <c:numCache>
                <c:formatCode>m/d/yyyy</c:formatCode>
                <c:ptCount val="947"/>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pt idx="204">
                  <c:v>44095</c:v>
                </c:pt>
                <c:pt idx="205">
                  <c:v>44096</c:v>
                </c:pt>
                <c:pt idx="206">
                  <c:v>44097</c:v>
                </c:pt>
                <c:pt idx="207">
                  <c:v>44098</c:v>
                </c:pt>
                <c:pt idx="208">
                  <c:v>44099</c:v>
                </c:pt>
                <c:pt idx="209">
                  <c:v>44100</c:v>
                </c:pt>
                <c:pt idx="210">
                  <c:v>44101</c:v>
                </c:pt>
                <c:pt idx="211">
                  <c:v>44102</c:v>
                </c:pt>
                <c:pt idx="212">
                  <c:v>44103</c:v>
                </c:pt>
                <c:pt idx="213">
                  <c:v>44104</c:v>
                </c:pt>
                <c:pt idx="214">
                  <c:v>44105</c:v>
                </c:pt>
                <c:pt idx="215">
                  <c:v>44106</c:v>
                </c:pt>
                <c:pt idx="216">
                  <c:v>44107</c:v>
                </c:pt>
                <c:pt idx="217">
                  <c:v>44108</c:v>
                </c:pt>
                <c:pt idx="218">
                  <c:v>44109</c:v>
                </c:pt>
                <c:pt idx="219">
                  <c:v>44110</c:v>
                </c:pt>
                <c:pt idx="220">
                  <c:v>44111</c:v>
                </c:pt>
                <c:pt idx="221">
                  <c:v>44112</c:v>
                </c:pt>
                <c:pt idx="222">
                  <c:v>44113</c:v>
                </c:pt>
                <c:pt idx="223">
                  <c:v>44114</c:v>
                </c:pt>
                <c:pt idx="224">
                  <c:v>44115</c:v>
                </c:pt>
                <c:pt idx="225">
                  <c:v>44116</c:v>
                </c:pt>
                <c:pt idx="226">
                  <c:v>44117</c:v>
                </c:pt>
                <c:pt idx="227">
                  <c:v>44118</c:v>
                </c:pt>
                <c:pt idx="228">
                  <c:v>44119</c:v>
                </c:pt>
                <c:pt idx="229">
                  <c:v>44120</c:v>
                </c:pt>
                <c:pt idx="230">
                  <c:v>44121</c:v>
                </c:pt>
                <c:pt idx="231">
                  <c:v>44122</c:v>
                </c:pt>
                <c:pt idx="232">
                  <c:v>44123</c:v>
                </c:pt>
                <c:pt idx="233">
                  <c:v>44124</c:v>
                </c:pt>
                <c:pt idx="234">
                  <c:v>44125</c:v>
                </c:pt>
                <c:pt idx="235">
                  <c:v>44126</c:v>
                </c:pt>
                <c:pt idx="236">
                  <c:v>44127</c:v>
                </c:pt>
                <c:pt idx="237">
                  <c:v>44128</c:v>
                </c:pt>
                <c:pt idx="238">
                  <c:v>44129</c:v>
                </c:pt>
                <c:pt idx="239">
                  <c:v>44130</c:v>
                </c:pt>
                <c:pt idx="240">
                  <c:v>44131</c:v>
                </c:pt>
                <c:pt idx="241">
                  <c:v>44132</c:v>
                </c:pt>
                <c:pt idx="242">
                  <c:v>44133</c:v>
                </c:pt>
                <c:pt idx="243">
                  <c:v>44134</c:v>
                </c:pt>
                <c:pt idx="244">
                  <c:v>44135</c:v>
                </c:pt>
                <c:pt idx="245">
                  <c:v>44136</c:v>
                </c:pt>
                <c:pt idx="246">
                  <c:v>44137</c:v>
                </c:pt>
                <c:pt idx="247">
                  <c:v>44138</c:v>
                </c:pt>
                <c:pt idx="248">
                  <c:v>44139</c:v>
                </c:pt>
                <c:pt idx="249">
                  <c:v>44140</c:v>
                </c:pt>
                <c:pt idx="250">
                  <c:v>44141</c:v>
                </c:pt>
                <c:pt idx="251">
                  <c:v>44142</c:v>
                </c:pt>
                <c:pt idx="252">
                  <c:v>44143</c:v>
                </c:pt>
                <c:pt idx="253">
                  <c:v>44144</c:v>
                </c:pt>
                <c:pt idx="254">
                  <c:v>44145</c:v>
                </c:pt>
                <c:pt idx="255">
                  <c:v>44146</c:v>
                </c:pt>
                <c:pt idx="256">
                  <c:v>44147</c:v>
                </c:pt>
                <c:pt idx="257">
                  <c:v>44148</c:v>
                </c:pt>
                <c:pt idx="258">
                  <c:v>44149</c:v>
                </c:pt>
                <c:pt idx="259">
                  <c:v>44150</c:v>
                </c:pt>
                <c:pt idx="260">
                  <c:v>44151</c:v>
                </c:pt>
                <c:pt idx="261">
                  <c:v>44152</c:v>
                </c:pt>
                <c:pt idx="262">
                  <c:v>44153</c:v>
                </c:pt>
                <c:pt idx="263">
                  <c:v>44154</c:v>
                </c:pt>
                <c:pt idx="264">
                  <c:v>44155</c:v>
                </c:pt>
                <c:pt idx="265">
                  <c:v>44156</c:v>
                </c:pt>
                <c:pt idx="266">
                  <c:v>44157</c:v>
                </c:pt>
                <c:pt idx="267">
                  <c:v>44158</c:v>
                </c:pt>
                <c:pt idx="268">
                  <c:v>44159</c:v>
                </c:pt>
                <c:pt idx="269">
                  <c:v>44160</c:v>
                </c:pt>
                <c:pt idx="270">
                  <c:v>44161</c:v>
                </c:pt>
                <c:pt idx="271">
                  <c:v>44162</c:v>
                </c:pt>
                <c:pt idx="272">
                  <c:v>44163</c:v>
                </c:pt>
                <c:pt idx="273">
                  <c:v>44164</c:v>
                </c:pt>
                <c:pt idx="274">
                  <c:v>44165</c:v>
                </c:pt>
                <c:pt idx="275">
                  <c:v>44166</c:v>
                </c:pt>
                <c:pt idx="276">
                  <c:v>44167</c:v>
                </c:pt>
                <c:pt idx="277">
                  <c:v>44168</c:v>
                </c:pt>
                <c:pt idx="278">
                  <c:v>44169</c:v>
                </c:pt>
                <c:pt idx="279">
                  <c:v>44170</c:v>
                </c:pt>
                <c:pt idx="280">
                  <c:v>44171</c:v>
                </c:pt>
                <c:pt idx="281">
                  <c:v>44172</c:v>
                </c:pt>
                <c:pt idx="282">
                  <c:v>44173</c:v>
                </c:pt>
                <c:pt idx="283">
                  <c:v>44174</c:v>
                </c:pt>
                <c:pt idx="284">
                  <c:v>44175</c:v>
                </c:pt>
                <c:pt idx="285">
                  <c:v>44176</c:v>
                </c:pt>
                <c:pt idx="286">
                  <c:v>44177</c:v>
                </c:pt>
                <c:pt idx="287">
                  <c:v>44178</c:v>
                </c:pt>
                <c:pt idx="288">
                  <c:v>44179</c:v>
                </c:pt>
                <c:pt idx="289">
                  <c:v>44180</c:v>
                </c:pt>
                <c:pt idx="290">
                  <c:v>44181</c:v>
                </c:pt>
                <c:pt idx="291">
                  <c:v>44182</c:v>
                </c:pt>
                <c:pt idx="292">
                  <c:v>44183</c:v>
                </c:pt>
                <c:pt idx="293">
                  <c:v>44184</c:v>
                </c:pt>
                <c:pt idx="294">
                  <c:v>44185</c:v>
                </c:pt>
                <c:pt idx="295">
                  <c:v>44186</c:v>
                </c:pt>
                <c:pt idx="296">
                  <c:v>44187</c:v>
                </c:pt>
                <c:pt idx="297">
                  <c:v>44188</c:v>
                </c:pt>
                <c:pt idx="298">
                  <c:v>44189</c:v>
                </c:pt>
                <c:pt idx="299">
                  <c:v>44190</c:v>
                </c:pt>
                <c:pt idx="300">
                  <c:v>44191</c:v>
                </c:pt>
                <c:pt idx="301">
                  <c:v>44192</c:v>
                </c:pt>
                <c:pt idx="302">
                  <c:v>44193</c:v>
                </c:pt>
                <c:pt idx="303">
                  <c:v>44194</c:v>
                </c:pt>
                <c:pt idx="304">
                  <c:v>44195</c:v>
                </c:pt>
                <c:pt idx="305">
                  <c:v>44196</c:v>
                </c:pt>
                <c:pt idx="306">
                  <c:v>44197</c:v>
                </c:pt>
                <c:pt idx="307">
                  <c:v>44198</c:v>
                </c:pt>
                <c:pt idx="308">
                  <c:v>44199</c:v>
                </c:pt>
                <c:pt idx="309">
                  <c:v>44200</c:v>
                </c:pt>
                <c:pt idx="310">
                  <c:v>44201</c:v>
                </c:pt>
                <c:pt idx="311">
                  <c:v>44202</c:v>
                </c:pt>
                <c:pt idx="312">
                  <c:v>44203</c:v>
                </c:pt>
                <c:pt idx="313">
                  <c:v>44204</c:v>
                </c:pt>
                <c:pt idx="314">
                  <c:v>44205</c:v>
                </c:pt>
                <c:pt idx="315">
                  <c:v>44206</c:v>
                </c:pt>
                <c:pt idx="316">
                  <c:v>44207</c:v>
                </c:pt>
                <c:pt idx="317">
                  <c:v>44208</c:v>
                </c:pt>
                <c:pt idx="318">
                  <c:v>44209</c:v>
                </c:pt>
                <c:pt idx="319">
                  <c:v>44210</c:v>
                </c:pt>
                <c:pt idx="320">
                  <c:v>44211</c:v>
                </c:pt>
                <c:pt idx="321">
                  <c:v>44212</c:v>
                </c:pt>
                <c:pt idx="322">
                  <c:v>44213</c:v>
                </c:pt>
                <c:pt idx="323">
                  <c:v>44214</c:v>
                </c:pt>
                <c:pt idx="324">
                  <c:v>44215</c:v>
                </c:pt>
                <c:pt idx="325">
                  <c:v>44216</c:v>
                </c:pt>
                <c:pt idx="326">
                  <c:v>44217</c:v>
                </c:pt>
                <c:pt idx="327">
                  <c:v>44218</c:v>
                </c:pt>
                <c:pt idx="328">
                  <c:v>44219</c:v>
                </c:pt>
                <c:pt idx="329">
                  <c:v>44220</c:v>
                </c:pt>
                <c:pt idx="330">
                  <c:v>44221</c:v>
                </c:pt>
                <c:pt idx="331">
                  <c:v>44222</c:v>
                </c:pt>
                <c:pt idx="332">
                  <c:v>44223</c:v>
                </c:pt>
                <c:pt idx="333">
                  <c:v>44224</c:v>
                </c:pt>
                <c:pt idx="334">
                  <c:v>44225</c:v>
                </c:pt>
                <c:pt idx="335">
                  <c:v>44226</c:v>
                </c:pt>
                <c:pt idx="336">
                  <c:v>44227</c:v>
                </c:pt>
                <c:pt idx="337">
                  <c:v>44228</c:v>
                </c:pt>
                <c:pt idx="338">
                  <c:v>44229</c:v>
                </c:pt>
                <c:pt idx="339">
                  <c:v>44230</c:v>
                </c:pt>
                <c:pt idx="340">
                  <c:v>44231</c:v>
                </c:pt>
                <c:pt idx="341">
                  <c:v>44232</c:v>
                </c:pt>
                <c:pt idx="342">
                  <c:v>44233</c:v>
                </c:pt>
                <c:pt idx="343">
                  <c:v>44234</c:v>
                </c:pt>
                <c:pt idx="344">
                  <c:v>44235</c:v>
                </c:pt>
                <c:pt idx="345">
                  <c:v>44236</c:v>
                </c:pt>
                <c:pt idx="346">
                  <c:v>44237</c:v>
                </c:pt>
                <c:pt idx="347">
                  <c:v>44238</c:v>
                </c:pt>
                <c:pt idx="348">
                  <c:v>44239</c:v>
                </c:pt>
                <c:pt idx="349">
                  <c:v>44240</c:v>
                </c:pt>
                <c:pt idx="350">
                  <c:v>44241</c:v>
                </c:pt>
                <c:pt idx="351">
                  <c:v>44242</c:v>
                </c:pt>
                <c:pt idx="352">
                  <c:v>44243</c:v>
                </c:pt>
                <c:pt idx="353">
                  <c:v>44244</c:v>
                </c:pt>
                <c:pt idx="354">
                  <c:v>44245</c:v>
                </c:pt>
                <c:pt idx="355">
                  <c:v>44246</c:v>
                </c:pt>
                <c:pt idx="356">
                  <c:v>44247</c:v>
                </c:pt>
                <c:pt idx="357">
                  <c:v>44248</c:v>
                </c:pt>
                <c:pt idx="358">
                  <c:v>44249</c:v>
                </c:pt>
                <c:pt idx="359">
                  <c:v>44250</c:v>
                </c:pt>
                <c:pt idx="360">
                  <c:v>44251</c:v>
                </c:pt>
                <c:pt idx="361">
                  <c:v>44252</c:v>
                </c:pt>
                <c:pt idx="362">
                  <c:v>44253</c:v>
                </c:pt>
                <c:pt idx="363">
                  <c:v>44254</c:v>
                </c:pt>
                <c:pt idx="364">
                  <c:v>44255</c:v>
                </c:pt>
                <c:pt idx="365">
                  <c:v>44256</c:v>
                </c:pt>
                <c:pt idx="366">
                  <c:v>44257</c:v>
                </c:pt>
                <c:pt idx="367">
                  <c:v>44258</c:v>
                </c:pt>
                <c:pt idx="368">
                  <c:v>44259</c:v>
                </c:pt>
                <c:pt idx="369">
                  <c:v>44260</c:v>
                </c:pt>
                <c:pt idx="370">
                  <c:v>44261</c:v>
                </c:pt>
                <c:pt idx="371">
                  <c:v>44262</c:v>
                </c:pt>
                <c:pt idx="372">
                  <c:v>44263</c:v>
                </c:pt>
                <c:pt idx="373">
                  <c:v>44264</c:v>
                </c:pt>
                <c:pt idx="374">
                  <c:v>44265</c:v>
                </c:pt>
                <c:pt idx="375">
                  <c:v>44266</c:v>
                </c:pt>
                <c:pt idx="376">
                  <c:v>44267</c:v>
                </c:pt>
                <c:pt idx="377">
                  <c:v>44268</c:v>
                </c:pt>
                <c:pt idx="378">
                  <c:v>44269</c:v>
                </c:pt>
                <c:pt idx="379">
                  <c:v>44270</c:v>
                </c:pt>
                <c:pt idx="380">
                  <c:v>44271</c:v>
                </c:pt>
                <c:pt idx="381">
                  <c:v>44272</c:v>
                </c:pt>
                <c:pt idx="382">
                  <c:v>44273</c:v>
                </c:pt>
                <c:pt idx="383">
                  <c:v>44274</c:v>
                </c:pt>
                <c:pt idx="384">
                  <c:v>44275</c:v>
                </c:pt>
                <c:pt idx="385">
                  <c:v>44276</c:v>
                </c:pt>
                <c:pt idx="386">
                  <c:v>44277</c:v>
                </c:pt>
                <c:pt idx="387">
                  <c:v>44278</c:v>
                </c:pt>
                <c:pt idx="388">
                  <c:v>44279</c:v>
                </c:pt>
                <c:pt idx="389">
                  <c:v>44280</c:v>
                </c:pt>
                <c:pt idx="390">
                  <c:v>44281</c:v>
                </c:pt>
                <c:pt idx="391">
                  <c:v>44282</c:v>
                </c:pt>
                <c:pt idx="392">
                  <c:v>44283</c:v>
                </c:pt>
                <c:pt idx="393">
                  <c:v>44284</c:v>
                </c:pt>
                <c:pt idx="394">
                  <c:v>44285</c:v>
                </c:pt>
                <c:pt idx="395">
                  <c:v>44286</c:v>
                </c:pt>
                <c:pt idx="396">
                  <c:v>44287</c:v>
                </c:pt>
                <c:pt idx="397">
                  <c:v>44288</c:v>
                </c:pt>
                <c:pt idx="398">
                  <c:v>44289</c:v>
                </c:pt>
                <c:pt idx="399">
                  <c:v>44290</c:v>
                </c:pt>
                <c:pt idx="400">
                  <c:v>44291</c:v>
                </c:pt>
                <c:pt idx="401">
                  <c:v>44292</c:v>
                </c:pt>
                <c:pt idx="402">
                  <c:v>44293</c:v>
                </c:pt>
                <c:pt idx="403">
                  <c:v>44294</c:v>
                </c:pt>
                <c:pt idx="404">
                  <c:v>44295</c:v>
                </c:pt>
                <c:pt idx="405">
                  <c:v>44296</c:v>
                </c:pt>
                <c:pt idx="406">
                  <c:v>44297</c:v>
                </c:pt>
                <c:pt idx="407">
                  <c:v>44298</c:v>
                </c:pt>
                <c:pt idx="408">
                  <c:v>44299</c:v>
                </c:pt>
                <c:pt idx="409">
                  <c:v>44300</c:v>
                </c:pt>
                <c:pt idx="410">
                  <c:v>44301</c:v>
                </c:pt>
                <c:pt idx="411">
                  <c:v>44302</c:v>
                </c:pt>
                <c:pt idx="412">
                  <c:v>44303</c:v>
                </c:pt>
                <c:pt idx="413">
                  <c:v>44304</c:v>
                </c:pt>
                <c:pt idx="414">
                  <c:v>44305</c:v>
                </c:pt>
                <c:pt idx="415">
                  <c:v>44314</c:v>
                </c:pt>
                <c:pt idx="416">
                  <c:v>44315</c:v>
                </c:pt>
                <c:pt idx="417">
                  <c:v>44316</c:v>
                </c:pt>
                <c:pt idx="418">
                  <c:v>44317</c:v>
                </c:pt>
                <c:pt idx="419">
                  <c:v>44318</c:v>
                </c:pt>
                <c:pt idx="420">
                  <c:v>44319</c:v>
                </c:pt>
                <c:pt idx="421">
                  <c:v>44320</c:v>
                </c:pt>
                <c:pt idx="422">
                  <c:v>44321</c:v>
                </c:pt>
                <c:pt idx="423">
                  <c:v>44322</c:v>
                </c:pt>
                <c:pt idx="424">
                  <c:v>44323</c:v>
                </c:pt>
                <c:pt idx="425">
                  <c:v>44324</c:v>
                </c:pt>
                <c:pt idx="426">
                  <c:v>44325</c:v>
                </c:pt>
                <c:pt idx="427">
                  <c:v>44326</c:v>
                </c:pt>
                <c:pt idx="428">
                  <c:v>44327</c:v>
                </c:pt>
                <c:pt idx="429">
                  <c:v>44328</c:v>
                </c:pt>
                <c:pt idx="430">
                  <c:v>44329</c:v>
                </c:pt>
                <c:pt idx="431">
                  <c:v>44330</c:v>
                </c:pt>
                <c:pt idx="432">
                  <c:v>44331</c:v>
                </c:pt>
                <c:pt idx="433">
                  <c:v>44332</c:v>
                </c:pt>
                <c:pt idx="434">
                  <c:v>44333</c:v>
                </c:pt>
                <c:pt idx="435">
                  <c:v>44334</c:v>
                </c:pt>
                <c:pt idx="436">
                  <c:v>44335</c:v>
                </c:pt>
                <c:pt idx="437">
                  <c:v>44336</c:v>
                </c:pt>
                <c:pt idx="438">
                  <c:v>44337</c:v>
                </c:pt>
                <c:pt idx="439">
                  <c:v>44338</c:v>
                </c:pt>
                <c:pt idx="440">
                  <c:v>44339</c:v>
                </c:pt>
                <c:pt idx="441">
                  <c:v>44340</c:v>
                </c:pt>
                <c:pt idx="442">
                  <c:v>44341</c:v>
                </c:pt>
                <c:pt idx="443">
                  <c:v>44342</c:v>
                </c:pt>
                <c:pt idx="444">
                  <c:v>44343</c:v>
                </c:pt>
                <c:pt idx="445">
                  <c:v>44344</c:v>
                </c:pt>
                <c:pt idx="446">
                  <c:v>44345</c:v>
                </c:pt>
                <c:pt idx="447">
                  <c:v>44346</c:v>
                </c:pt>
                <c:pt idx="448">
                  <c:v>44347</c:v>
                </c:pt>
                <c:pt idx="449">
                  <c:v>44348</c:v>
                </c:pt>
                <c:pt idx="450">
                  <c:v>44349</c:v>
                </c:pt>
                <c:pt idx="451">
                  <c:v>44350</c:v>
                </c:pt>
                <c:pt idx="452">
                  <c:v>44351</c:v>
                </c:pt>
                <c:pt idx="453">
                  <c:v>44352</c:v>
                </c:pt>
                <c:pt idx="454">
                  <c:v>44353</c:v>
                </c:pt>
                <c:pt idx="455">
                  <c:v>44354</c:v>
                </c:pt>
                <c:pt idx="456">
                  <c:v>44355</c:v>
                </c:pt>
                <c:pt idx="457">
                  <c:v>44356</c:v>
                </c:pt>
                <c:pt idx="458">
                  <c:v>44357</c:v>
                </c:pt>
                <c:pt idx="459">
                  <c:v>44358</c:v>
                </c:pt>
                <c:pt idx="460">
                  <c:v>44359</c:v>
                </c:pt>
                <c:pt idx="461">
                  <c:v>44360</c:v>
                </c:pt>
                <c:pt idx="462">
                  <c:v>44361</c:v>
                </c:pt>
                <c:pt idx="463">
                  <c:v>44362</c:v>
                </c:pt>
                <c:pt idx="464">
                  <c:v>44363</c:v>
                </c:pt>
                <c:pt idx="465">
                  <c:v>44364</c:v>
                </c:pt>
                <c:pt idx="466">
                  <c:v>44365</c:v>
                </c:pt>
                <c:pt idx="467">
                  <c:v>44366</c:v>
                </c:pt>
                <c:pt idx="468">
                  <c:v>44367</c:v>
                </c:pt>
                <c:pt idx="469">
                  <c:v>44368</c:v>
                </c:pt>
                <c:pt idx="470">
                  <c:v>44369</c:v>
                </c:pt>
                <c:pt idx="471">
                  <c:v>44370</c:v>
                </c:pt>
                <c:pt idx="472">
                  <c:v>44371</c:v>
                </c:pt>
                <c:pt idx="473">
                  <c:v>44372</c:v>
                </c:pt>
                <c:pt idx="474">
                  <c:v>44373</c:v>
                </c:pt>
                <c:pt idx="475">
                  <c:v>44374</c:v>
                </c:pt>
                <c:pt idx="476">
                  <c:v>44375</c:v>
                </c:pt>
                <c:pt idx="477">
                  <c:v>44376</c:v>
                </c:pt>
                <c:pt idx="478">
                  <c:v>44377</c:v>
                </c:pt>
                <c:pt idx="479">
                  <c:v>44378</c:v>
                </c:pt>
                <c:pt idx="480">
                  <c:v>44379</c:v>
                </c:pt>
                <c:pt idx="481">
                  <c:v>44380</c:v>
                </c:pt>
                <c:pt idx="482">
                  <c:v>44381</c:v>
                </c:pt>
                <c:pt idx="483">
                  <c:v>44382</c:v>
                </c:pt>
                <c:pt idx="484">
                  <c:v>44383</c:v>
                </c:pt>
                <c:pt idx="485">
                  <c:v>44384</c:v>
                </c:pt>
                <c:pt idx="486">
                  <c:v>44385</c:v>
                </c:pt>
                <c:pt idx="487">
                  <c:v>44386</c:v>
                </c:pt>
                <c:pt idx="488">
                  <c:v>44387</c:v>
                </c:pt>
                <c:pt idx="489">
                  <c:v>44388</c:v>
                </c:pt>
                <c:pt idx="490">
                  <c:v>44389</c:v>
                </c:pt>
                <c:pt idx="491">
                  <c:v>44390</c:v>
                </c:pt>
                <c:pt idx="492">
                  <c:v>44391</c:v>
                </c:pt>
                <c:pt idx="493">
                  <c:v>44392</c:v>
                </c:pt>
                <c:pt idx="494">
                  <c:v>44393</c:v>
                </c:pt>
                <c:pt idx="495">
                  <c:v>44394</c:v>
                </c:pt>
                <c:pt idx="496">
                  <c:v>44395</c:v>
                </c:pt>
                <c:pt idx="497">
                  <c:v>44396</c:v>
                </c:pt>
                <c:pt idx="498">
                  <c:v>44397</c:v>
                </c:pt>
                <c:pt idx="499">
                  <c:v>44398</c:v>
                </c:pt>
                <c:pt idx="500">
                  <c:v>44399</c:v>
                </c:pt>
                <c:pt idx="501">
                  <c:v>44400</c:v>
                </c:pt>
                <c:pt idx="502">
                  <c:v>44401</c:v>
                </c:pt>
                <c:pt idx="503">
                  <c:v>44402</c:v>
                </c:pt>
                <c:pt idx="504">
                  <c:v>44403</c:v>
                </c:pt>
                <c:pt idx="505">
                  <c:v>44404</c:v>
                </c:pt>
                <c:pt idx="506">
                  <c:v>44405</c:v>
                </c:pt>
                <c:pt idx="507">
                  <c:v>44406</c:v>
                </c:pt>
                <c:pt idx="508">
                  <c:v>44407</c:v>
                </c:pt>
                <c:pt idx="509">
                  <c:v>44408</c:v>
                </c:pt>
                <c:pt idx="510">
                  <c:v>44409</c:v>
                </c:pt>
                <c:pt idx="511">
                  <c:v>44410</c:v>
                </c:pt>
                <c:pt idx="512">
                  <c:v>44411</c:v>
                </c:pt>
                <c:pt idx="513">
                  <c:v>44412</c:v>
                </c:pt>
                <c:pt idx="514">
                  <c:v>44413</c:v>
                </c:pt>
                <c:pt idx="515">
                  <c:v>44414</c:v>
                </c:pt>
                <c:pt idx="516">
                  <c:v>44415</c:v>
                </c:pt>
                <c:pt idx="517">
                  <c:v>44416</c:v>
                </c:pt>
                <c:pt idx="518">
                  <c:v>44417</c:v>
                </c:pt>
                <c:pt idx="519">
                  <c:v>44418</c:v>
                </c:pt>
                <c:pt idx="520">
                  <c:v>44419</c:v>
                </c:pt>
                <c:pt idx="521">
                  <c:v>44420</c:v>
                </c:pt>
                <c:pt idx="522">
                  <c:v>44421</c:v>
                </c:pt>
                <c:pt idx="523">
                  <c:v>44422</c:v>
                </c:pt>
                <c:pt idx="524">
                  <c:v>44423</c:v>
                </c:pt>
                <c:pt idx="525">
                  <c:v>44424</c:v>
                </c:pt>
                <c:pt idx="526">
                  <c:v>44425</c:v>
                </c:pt>
                <c:pt idx="527">
                  <c:v>44426</c:v>
                </c:pt>
                <c:pt idx="528">
                  <c:v>44427</c:v>
                </c:pt>
                <c:pt idx="529">
                  <c:v>44428</c:v>
                </c:pt>
                <c:pt idx="530">
                  <c:v>44429</c:v>
                </c:pt>
                <c:pt idx="531">
                  <c:v>44430</c:v>
                </c:pt>
                <c:pt idx="532">
                  <c:v>44431</c:v>
                </c:pt>
                <c:pt idx="533">
                  <c:v>44432</c:v>
                </c:pt>
                <c:pt idx="534">
                  <c:v>44433</c:v>
                </c:pt>
                <c:pt idx="535">
                  <c:v>44434</c:v>
                </c:pt>
                <c:pt idx="536">
                  <c:v>44435</c:v>
                </c:pt>
                <c:pt idx="537">
                  <c:v>44436</c:v>
                </c:pt>
                <c:pt idx="538">
                  <c:v>44437</c:v>
                </c:pt>
                <c:pt idx="539">
                  <c:v>44438</c:v>
                </c:pt>
                <c:pt idx="540">
                  <c:v>44439</c:v>
                </c:pt>
                <c:pt idx="541">
                  <c:v>44440</c:v>
                </c:pt>
                <c:pt idx="542">
                  <c:v>44441</c:v>
                </c:pt>
                <c:pt idx="543">
                  <c:v>44442</c:v>
                </c:pt>
                <c:pt idx="544">
                  <c:v>44443</c:v>
                </c:pt>
                <c:pt idx="545">
                  <c:v>44444</c:v>
                </c:pt>
                <c:pt idx="546">
                  <c:v>44445</c:v>
                </c:pt>
                <c:pt idx="547">
                  <c:v>44446</c:v>
                </c:pt>
                <c:pt idx="548">
                  <c:v>44447</c:v>
                </c:pt>
                <c:pt idx="549">
                  <c:v>44448</c:v>
                </c:pt>
                <c:pt idx="550">
                  <c:v>44449</c:v>
                </c:pt>
                <c:pt idx="551">
                  <c:v>44450</c:v>
                </c:pt>
                <c:pt idx="552">
                  <c:v>44451</c:v>
                </c:pt>
                <c:pt idx="553">
                  <c:v>44452</c:v>
                </c:pt>
                <c:pt idx="554">
                  <c:v>44453</c:v>
                </c:pt>
                <c:pt idx="555">
                  <c:v>44454</c:v>
                </c:pt>
                <c:pt idx="556">
                  <c:v>44455</c:v>
                </c:pt>
                <c:pt idx="557">
                  <c:v>44456</c:v>
                </c:pt>
                <c:pt idx="558">
                  <c:v>44457</c:v>
                </c:pt>
                <c:pt idx="559">
                  <c:v>44458</c:v>
                </c:pt>
                <c:pt idx="560">
                  <c:v>44459</c:v>
                </c:pt>
                <c:pt idx="561">
                  <c:v>44460</c:v>
                </c:pt>
                <c:pt idx="562">
                  <c:v>44461</c:v>
                </c:pt>
                <c:pt idx="563">
                  <c:v>44462</c:v>
                </c:pt>
                <c:pt idx="564">
                  <c:v>44463</c:v>
                </c:pt>
                <c:pt idx="565">
                  <c:v>44464</c:v>
                </c:pt>
                <c:pt idx="566">
                  <c:v>44465</c:v>
                </c:pt>
                <c:pt idx="567">
                  <c:v>44466</c:v>
                </c:pt>
                <c:pt idx="568">
                  <c:v>44467</c:v>
                </c:pt>
                <c:pt idx="569">
                  <c:v>44468</c:v>
                </c:pt>
                <c:pt idx="570">
                  <c:v>44469</c:v>
                </c:pt>
                <c:pt idx="571">
                  <c:v>44470</c:v>
                </c:pt>
                <c:pt idx="572">
                  <c:v>44471</c:v>
                </c:pt>
                <c:pt idx="573">
                  <c:v>44472</c:v>
                </c:pt>
                <c:pt idx="574">
                  <c:v>44473</c:v>
                </c:pt>
                <c:pt idx="575">
                  <c:v>44474</c:v>
                </c:pt>
                <c:pt idx="576">
                  <c:v>44475</c:v>
                </c:pt>
                <c:pt idx="577">
                  <c:v>44476</c:v>
                </c:pt>
                <c:pt idx="578">
                  <c:v>44477</c:v>
                </c:pt>
                <c:pt idx="579">
                  <c:v>44478</c:v>
                </c:pt>
                <c:pt idx="580">
                  <c:v>44479</c:v>
                </c:pt>
                <c:pt idx="581">
                  <c:v>44480</c:v>
                </c:pt>
                <c:pt idx="582">
                  <c:v>44481</c:v>
                </c:pt>
                <c:pt idx="583">
                  <c:v>44482</c:v>
                </c:pt>
                <c:pt idx="584">
                  <c:v>44483</c:v>
                </c:pt>
                <c:pt idx="585">
                  <c:v>44484</c:v>
                </c:pt>
                <c:pt idx="586">
                  <c:v>44485</c:v>
                </c:pt>
                <c:pt idx="587">
                  <c:v>44486</c:v>
                </c:pt>
                <c:pt idx="588">
                  <c:v>44487</c:v>
                </c:pt>
                <c:pt idx="589">
                  <c:v>44488</c:v>
                </c:pt>
                <c:pt idx="590">
                  <c:v>44489</c:v>
                </c:pt>
                <c:pt idx="591">
                  <c:v>44490</c:v>
                </c:pt>
                <c:pt idx="592">
                  <c:v>44491</c:v>
                </c:pt>
                <c:pt idx="593">
                  <c:v>44492</c:v>
                </c:pt>
                <c:pt idx="594">
                  <c:v>44493</c:v>
                </c:pt>
                <c:pt idx="595">
                  <c:v>44494</c:v>
                </c:pt>
                <c:pt idx="596">
                  <c:v>44495</c:v>
                </c:pt>
                <c:pt idx="597">
                  <c:v>44496</c:v>
                </c:pt>
                <c:pt idx="598">
                  <c:v>44497</c:v>
                </c:pt>
                <c:pt idx="599">
                  <c:v>44498</c:v>
                </c:pt>
                <c:pt idx="600">
                  <c:v>44499</c:v>
                </c:pt>
                <c:pt idx="601">
                  <c:v>44500</c:v>
                </c:pt>
                <c:pt idx="602">
                  <c:v>44501</c:v>
                </c:pt>
                <c:pt idx="603">
                  <c:v>44502</c:v>
                </c:pt>
                <c:pt idx="604">
                  <c:v>44503</c:v>
                </c:pt>
                <c:pt idx="605">
                  <c:v>44504</c:v>
                </c:pt>
                <c:pt idx="606">
                  <c:v>44505</c:v>
                </c:pt>
                <c:pt idx="607">
                  <c:v>44506</c:v>
                </c:pt>
                <c:pt idx="608">
                  <c:v>44507</c:v>
                </c:pt>
                <c:pt idx="609">
                  <c:v>44508</c:v>
                </c:pt>
                <c:pt idx="610">
                  <c:v>44509</c:v>
                </c:pt>
                <c:pt idx="611">
                  <c:v>44510</c:v>
                </c:pt>
                <c:pt idx="612">
                  <c:v>44511</c:v>
                </c:pt>
                <c:pt idx="613">
                  <c:v>44512</c:v>
                </c:pt>
                <c:pt idx="614">
                  <c:v>44513</c:v>
                </c:pt>
                <c:pt idx="615">
                  <c:v>44514</c:v>
                </c:pt>
                <c:pt idx="616">
                  <c:v>44515</c:v>
                </c:pt>
                <c:pt idx="617">
                  <c:v>44516</c:v>
                </c:pt>
                <c:pt idx="618">
                  <c:v>44517</c:v>
                </c:pt>
                <c:pt idx="619">
                  <c:v>44518</c:v>
                </c:pt>
                <c:pt idx="620">
                  <c:v>44519</c:v>
                </c:pt>
                <c:pt idx="621">
                  <c:v>44520</c:v>
                </c:pt>
                <c:pt idx="622">
                  <c:v>44521</c:v>
                </c:pt>
                <c:pt idx="623">
                  <c:v>44522</c:v>
                </c:pt>
                <c:pt idx="624">
                  <c:v>44523</c:v>
                </c:pt>
                <c:pt idx="625">
                  <c:v>44524</c:v>
                </c:pt>
                <c:pt idx="626">
                  <c:v>44525</c:v>
                </c:pt>
                <c:pt idx="627">
                  <c:v>44526</c:v>
                </c:pt>
                <c:pt idx="628">
                  <c:v>44527</c:v>
                </c:pt>
                <c:pt idx="629">
                  <c:v>44528</c:v>
                </c:pt>
                <c:pt idx="630">
                  <c:v>44529</c:v>
                </c:pt>
                <c:pt idx="631">
                  <c:v>44530</c:v>
                </c:pt>
                <c:pt idx="632">
                  <c:v>44531</c:v>
                </c:pt>
                <c:pt idx="633">
                  <c:v>44532</c:v>
                </c:pt>
                <c:pt idx="634">
                  <c:v>44533</c:v>
                </c:pt>
                <c:pt idx="635">
                  <c:v>44534</c:v>
                </c:pt>
                <c:pt idx="636">
                  <c:v>44535</c:v>
                </c:pt>
                <c:pt idx="637">
                  <c:v>44536</c:v>
                </c:pt>
                <c:pt idx="638">
                  <c:v>44537</c:v>
                </c:pt>
                <c:pt idx="639">
                  <c:v>44538</c:v>
                </c:pt>
                <c:pt idx="640">
                  <c:v>44539</c:v>
                </c:pt>
                <c:pt idx="641">
                  <c:v>44540</c:v>
                </c:pt>
                <c:pt idx="642">
                  <c:v>44541</c:v>
                </c:pt>
                <c:pt idx="643">
                  <c:v>44542</c:v>
                </c:pt>
                <c:pt idx="644">
                  <c:v>44543</c:v>
                </c:pt>
                <c:pt idx="645">
                  <c:v>44544</c:v>
                </c:pt>
                <c:pt idx="646">
                  <c:v>44545</c:v>
                </c:pt>
                <c:pt idx="647">
                  <c:v>44546</c:v>
                </c:pt>
                <c:pt idx="648">
                  <c:v>44547</c:v>
                </c:pt>
                <c:pt idx="649">
                  <c:v>44548</c:v>
                </c:pt>
                <c:pt idx="650">
                  <c:v>44549</c:v>
                </c:pt>
                <c:pt idx="651">
                  <c:v>44550</c:v>
                </c:pt>
                <c:pt idx="652">
                  <c:v>44551</c:v>
                </c:pt>
                <c:pt idx="653">
                  <c:v>44552</c:v>
                </c:pt>
                <c:pt idx="654">
                  <c:v>44553</c:v>
                </c:pt>
                <c:pt idx="655">
                  <c:v>44554</c:v>
                </c:pt>
                <c:pt idx="656">
                  <c:v>44555</c:v>
                </c:pt>
                <c:pt idx="657">
                  <c:v>44556</c:v>
                </c:pt>
                <c:pt idx="658">
                  <c:v>44557</c:v>
                </c:pt>
                <c:pt idx="659">
                  <c:v>44558</c:v>
                </c:pt>
                <c:pt idx="660">
                  <c:v>44559</c:v>
                </c:pt>
                <c:pt idx="661">
                  <c:v>44560</c:v>
                </c:pt>
                <c:pt idx="662">
                  <c:v>44561</c:v>
                </c:pt>
                <c:pt idx="663">
                  <c:v>44562</c:v>
                </c:pt>
                <c:pt idx="664">
                  <c:v>44563</c:v>
                </c:pt>
                <c:pt idx="665">
                  <c:v>44564</c:v>
                </c:pt>
                <c:pt idx="666">
                  <c:v>44565</c:v>
                </c:pt>
                <c:pt idx="667">
                  <c:v>44566</c:v>
                </c:pt>
                <c:pt idx="668">
                  <c:v>44567</c:v>
                </c:pt>
                <c:pt idx="669">
                  <c:v>44568</c:v>
                </c:pt>
                <c:pt idx="670">
                  <c:v>44569</c:v>
                </c:pt>
                <c:pt idx="671">
                  <c:v>44570</c:v>
                </c:pt>
                <c:pt idx="672">
                  <c:v>44571</c:v>
                </c:pt>
                <c:pt idx="673">
                  <c:v>44572</c:v>
                </c:pt>
                <c:pt idx="674">
                  <c:v>44573</c:v>
                </c:pt>
                <c:pt idx="675">
                  <c:v>44574</c:v>
                </c:pt>
                <c:pt idx="676">
                  <c:v>44575</c:v>
                </c:pt>
                <c:pt idx="677">
                  <c:v>44576</c:v>
                </c:pt>
                <c:pt idx="678">
                  <c:v>44577</c:v>
                </c:pt>
                <c:pt idx="679">
                  <c:v>44578</c:v>
                </c:pt>
                <c:pt idx="680">
                  <c:v>44579</c:v>
                </c:pt>
                <c:pt idx="681">
                  <c:v>44580</c:v>
                </c:pt>
                <c:pt idx="682">
                  <c:v>44581</c:v>
                </c:pt>
                <c:pt idx="683">
                  <c:v>44582</c:v>
                </c:pt>
                <c:pt idx="684">
                  <c:v>44583</c:v>
                </c:pt>
                <c:pt idx="685">
                  <c:v>44584</c:v>
                </c:pt>
                <c:pt idx="686">
                  <c:v>44585</c:v>
                </c:pt>
                <c:pt idx="687">
                  <c:v>44586</c:v>
                </c:pt>
                <c:pt idx="688">
                  <c:v>44587</c:v>
                </c:pt>
                <c:pt idx="689">
                  <c:v>44588</c:v>
                </c:pt>
                <c:pt idx="690">
                  <c:v>44589</c:v>
                </c:pt>
                <c:pt idx="691">
                  <c:v>44590</c:v>
                </c:pt>
                <c:pt idx="692">
                  <c:v>44591</c:v>
                </c:pt>
                <c:pt idx="693">
                  <c:v>44592</c:v>
                </c:pt>
                <c:pt idx="694">
                  <c:v>44593</c:v>
                </c:pt>
                <c:pt idx="695">
                  <c:v>44594</c:v>
                </c:pt>
                <c:pt idx="696">
                  <c:v>44595</c:v>
                </c:pt>
                <c:pt idx="697">
                  <c:v>44596</c:v>
                </c:pt>
                <c:pt idx="698">
                  <c:v>44597</c:v>
                </c:pt>
                <c:pt idx="699">
                  <c:v>44598</c:v>
                </c:pt>
                <c:pt idx="700">
                  <c:v>44599</c:v>
                </c:pt>
                <c:pt idx="701">
                  <c:v>44600</c:v>
                </c:pt>
                <c:pt idx="702">
                  <c:v>44601</c:v>
                </c:pt>
                <c:pt idx="703">
                  <c:v>44602</c:v>
                </c:pt>
                <c:pt idx="704">
                  <c:v>44603</c:v>
                </c:pt>
                <c:pt idx="705">
                  <c:v>44604</c:v>
                </c:pt>
                <c:pt idx="706">
                  <c:v>44605</c:v>
                </c:pt>
                <c:pt idx="707">
                  <c:v>44606</c:v>
                </c:pt>
                <c:pt idx="708">
                  <c:v>44607</c:v>
                </c:pt>
                <c:pt idx="709">
                  <c:v>44608</c:v>
                </c:pt>
                <c:pt idx="710">
                  <c:v>44609</c:v>
                </c:pt>
                <c:pt idx="711">
                  <c:v>44610</c:v>
                </c:pt>
                <c:pt idx="712">
                  <c:v>44611</c:v>
                </c:pt>
                <c:pt idx="713">
                  <c:v>44612</c:v>
                </c:pt>
                <c:pt idx="714">
                  <c:v>44613</c:v>
                </c:pt>
                <c:pt idx="715">
                  <c:v>44614</c:v>
                </c:pt>
                <c:pt idx="716">
                  <c:v>44615</c:v>
                </c:pt>
                <c:pt idx="717">
                  <c:v>44616</c:v>
                </c:pt>
                <c:pt idx="718">
                  <c:v>44617</c:v>
                </c:pt>
                <c:pt idx="719">
                  <c:v>44618</c:v>
                </c:pt>
                <c:pt idx="720">
                  <c:v>44619</c:v>
                </c:pt>
                <c:pt idx="721">
                  <c:v>44620</c:v>
                </c:pt>
                <c:pt idx="722">
                  <c:v>44621</c:v>
                </c:pt>
                <c:pt idx="723">
                  <c:v>44622</c:v>
                </c:pt>
                <c:pt idx="724">
                  <c:v>44623</c:v>
                </c:pt>
                <c:pt idx="725">
                  <c:v>44624</c:v>
                </c:pt>
                <c:pt idx="726">
                  <c:v>44625</c:v>
                </c:pt>
                <c:pt idx="727">
                  <c:v>44626</c:v>
                </c:pt>
                <c:pt idx="728">
                  <c:v>44627</c:v>
                </c:pt>
                <c:pt idx="729">
                  <c:v>44628</c:v>
                </c:pt>
                <c:pt idx="730">
                  <c:v>44629</c:v>
                </c:pt>
                <c:pt idx="731">
                  <c:v>44630</c:v>
                </c:pt>
                <c:pt idx="732">
                  <c:v>44631</c:v>
                </c:pt>
                <c:pt idx="733">
                  <c:v>44632</c:v>
                </c:pt>
                <c:pt idx="734">
                  <c:v>44633</c:v>
                </c:pt>
                <c:pt idx="735">
                  <c:v>44634</c:v>
                </c:pt>
                <c:pt idx="736">
                  <c:v>44635</c:v>
                </c:pt>
                <c:pt idx="737">
                  <c:v>44636</c:v>
                </c:pt>
                <c:pt idx="738">
                  <c:v>44637</c:v>
                </c:pt>
                <c:pt idx="739">
                  <c:v>44638</c:v>
                </c:pt>
                <c:pt idx="740">
                  <c:v>44639</c:v>
                </c:pt>
                <c:pt idx="741">
                  <c:v>44640</c:v>
                </c:pt>
                <c:pt idx="742">
                  <c:v>44641</c:v>
                </c:pt>
                <c:pt idx="743">
                  <c:v>44642</c:v>
                </c:pt>
                <c:pt idx="744">
                  <c:v>44643</c:v>
                </c:pt>
                <c:pt idx="745">
                  <c:v>44644</c:v>
                </c:pt>
                <c:pt idx="746">
                  <c:v>44645</c:v>
                </c:pt>
                <c:pt idx="747">
                  <c:v>44646</c:v>
                </c:pt>
                <c:pt idx="748">
                  <c:v>44647</c:v>
                </c:pt>
                <c:pt idx="749">
                  <c:v>44648</c:v>
                </c:pt>
                <c:pt idx="750">
                  <c:v>44649</c:v>
                </c:pt>
                <c:pt idx="751">
                  <c:v>44650</c:v>
                </c:pt>
                <c:pt idx="752">
                  <c:v>44651</c:v>
                </c:pt>
                <c:pt idx="753">
                  <c:v>44652</c:v>
                </c:pt>
                <c:pt idx="754">
                  <c:v>44653</c:v>
                </c:pt>
                <c:pt idx="755">
                  <c:v>44654</c:v>
                </c:pt>
                <c:pt idx="756">
                  <c:v>44655</c:v>
                </c:pt>
                <c:pt idx="757">
                  <c:v>44656</c:v>
                </c:pt>
                <c:pt idx="758">
                  <c:v>44657</c:v>
                </c:pt>
                <c:pt idx="759">
                  <c:v>44658</c:v>
                </c:pt>
                <c:pt idx="760">
                  <c:v>44659</c:v>
                </c:pt>
                <c:pt idx="761">
                  <c:v>44660</c:v>
                </c:pt>
                <c:pt idx="762">
                  <c:v>44661</c:v>
                </c:pt>
                <c:pt idx="763">
                  <c:v>44662</c:v>
                </c:pt>
                <c:pt idx="764">
                  <c:v>44663</c:v>
                </c:pt>
                <c:pt idx="765">
                  <c:v>44664</c:v>
                </c:pt>
                <c:pt idx="766">
                  <c:v>44665</c:v>
                </c:pt>
                <c:pt idx="767">
                  <c:v>44666</c:v>
                </c:pt>
                <c:pt idx="768">
                  <c:v>44667</c:v>
                </c:pt>
                <c:pt idx="769">
                  <c:v>44668</c:v>
                </c:pt>
                <c:pt idx="770">
                  <c:v>44669</c:v>
                </c:pt>
                <c:pt idx="771">
                  <c:v>44670</c:v>
                </c:pt>
                <c:pt idx="772">
                  <c:v>44671</c:v>
                </c:pt>
                <c:pt idx="773">
                  <c:v>44672</c:v>
                </c:pt>
                <c:pt idx="774">
                  <c:v>44673</c:v>
                </c:pt>
                <c:pt idx="775">
                  <c:v>44674</c:v>
                </c:pt>
                <c:pt idx="776">
                  <c:v>44675</c:v>
                </c:pt>
                <c:pt idx="777">
                  <c:v>44676</c:v>
                </c:pt>
                <c:pt idx="778">
                  <c:v>44677</c:v>
                </c:pt>
                <c:pt idx="779">
                  <c:v>44678</c:v>
                </c:pt>
                <c:pt idx="780">
                  <c:v>44679</c:v>
                </c:pt>
                <c:pt idx="781">
                  <c:v>44680</c:v>
                </c:pt>
                <c:pt idx="782">
                  <c:v>44681</c:v>
                </c:pt>
                <c:pt idx="783">
                  <c:v>44682</c:v>
                </c:pt>
                <c:pt idx="784">
                  <c:v>44683</c:v>
                </c:pt>
                <c:pt idx="785">
                  <c:v>44684</c:v>
                </c:pt>
                <c:pt idx="786">
                  <c:v>44685</c:v>
                </c:pt>
                <c:pt idx="787">
                  <c:v>44686</c:v>
                </c:pt>
                <c:pt idx="788">
                  <c:v>44687</c:v>
                </c:pt>
                <c:pt idx="789">
                  <c:v>44688</c:v>
                </c:pt>
                <c:pt idx="790">
                  <c:v>44689</c:v>
                </c:pt>
                <c:pt idx="791">
                  <c:v>44690</c:v>
                </c:pt>
                <c:pt idx="792">
                  <c:v>44691</c:v>
                </c:pt>
                <c:pt idx="793">
                  <c:v>44692</c:v>
                </c:pt>
                <c:pt idx="794">
                  <c:v>44693</c:v>
                </c:pt>
                <c:pt idx="795">
                  <c:v>44694</c:v>
                </c:pt>
                <c:pt idx="796">
                  <c:v>44695</c:v>
                </c:pt>
                <c:pt idx="797">
                  <c:v>44696</c:v>
                </c:pt>
                <c:pt idx="798">
                  <c:v>44697</c:v>
                </c:pt>
                <c:pt idx="799">
                  <c:v>44698</c:v>
                </c:pt>
                <c:pt idx="800">
                  <c:v>44699</c:v>
                </c:pt>
                <c:pt idx="801">
                  <c:v>44700</c:v>
                </c:pt>
                <c:pt idx="802">
                  <c:v>44701</c:v>
                </c:pt>
                <c:pt idx="803">
                  <c:v>44702</c:v>
                </c:pt>
                <c:pt idx="804">
                  <c:v>44703</c:v>
                </c:pt>
                <c:pt idx="805">
                  <c:v>44704</c:v>
                </c:pt>
                <c:pt idx="806">
                  <c:v>44705</c:v>
                </c:pt>
                <c:pt idx="807">
                  <c:v>44706</c:v>
                </c:pt>
                <c:pt idx="808">
                  <c:v>44707</c:v>
                </c:pt>
                <c:pt idx="809">
                  <c:v>44708</c:v>
                </c:pt>
                <c:pt idx="810">
                  <c:v>44709</c:v>
                </c:pt>
                <c:pt idx="811">
                  <c:v>44710</c:v>
                </c:pt>
                <c:pt idx="812">
                  <c:v>44711</c:v>
                </c:pt>
                <c:pt idx="813">
                  <c:v>44712</c:v>
                </c:pt>
                <c:pt idx="814">
                  <c:v>44713</c:v>
                </c:pt>
                <c:pt idx="815">
                  <c:v>44714</c:v>
                </c:pt>
                <c:pt idx="816">
                  <c:v>44715</c:v>
                </c:pt>
                <c:pt idx="817">
                  <c:v>44716</c:v>
                </c:pt>
                <c:pt idx="818">
                  <c:v>44717</c:v>
                </c:pt>
                <c:pt idx="819">
                  <c:v>44718</c:v>
                </c:pt>
                <c:pt idx="820">
                  <c:v>44719</c:v>
                </c:pt>
                <c:pt idx="821">
                  <c:v>44720</c:v>
                </c:pt>
                <c:pt idx="822">
                  <c:v>44721</c:v>
                </c:pt>
                <c:pt idx="823">
                  <c:v>44722</c:v>
                </c:pt>
                <c:pt idx="824">
                  <c:v>44723</c:v>
                </c:pt>
                <c:pt idx="825">
                  <c:v>44724</c:v>
                </c:pt>
                <c:pt idx="826">
                  <c:v>44725</c:v>
                </c:pt>
                <c:pt idx="827">
                  <c:v>44726</c:v>
                </c:pt>
                <c:pt idx="828">
                  <c:v>44727</c:v>
                </c:pt>
                <c:pt idx="829">
                  <c:v>44728</c:v>
                </c:pt>
                <c:pt idx="830">
                  <c:v>44729</c:v>
                </c:pt>
                <c:pt idx="831">
                  <c:v>44730</c:v>
                </c:pt>
                <c:pt idx="832">
                  <c:v>44731</c:v>
                </c:pt>
                <c:pt idx="833">
                  <c:v>44732</c:v>
                </c:pt>
                <c:pt idx="834">
                  <c:v>44733</c:v>
                </c:pt>
                <c:pt idx="835">
                  <c:v>44734</c:v>
                </c:pt>
                <c:pt idx="836">
                  <c:v>44735</c:v>
                </c:pt>
                <c:pt idx="837">
                  <c:v>44736</c:v>
                </c:pt>
                <c:pt idx="838">
                  <c:v>44737</c:v>
                </c:pt>
                <c:pt idx="839">
                  <c:v>44738</c:v>
                </c:pt>
                <c:pt idx="840">
                  <c:v>44739</c:v>
                </c:pt>
                <c:pt idx="841">
                  <c:v>44740</c:v>
                </c:pt>
                <c:pt idx="842">
                  <c:v>44741</c:v>
                </c:pt>
                <c:pt idx="843">
                  <c:v>44742</c:v>
                </c:pt>
                <c:pt idx="844">
                  <c:v>44743</c:v>
                </c:pt>
                <c:pt idx="845">
                  <c:v>44744</c:v>
                </c:pt>
                <c:pt idx="846">
                  <c:v>44745</c:v>
                </c:pt>
                <c:pt idx="847">
                  <c:v>44746</c:v>
                </c:pt>
                <c:pt idx="848">
                  <c:v>44747</c:v>
                </c:pt>
                <c:pt idx="849">
                  <c:v>44748</c:v>
                </c:pt>
                <c:pt idx="850">
                  <c:v>44749</c:v>
                </c:pt>
                <c:pt idx="851">
                  <c:v>44750</c:v>
                </c:pt>
                <c:pt idx="852">
                  <c:v>44751</c:v>
                </c:pt>
                <c:pt idx="853">
                  <c:v>44752</c:v>
                </c:pt>
                <c:pt idx="854">
                  <c:v>44753</c:v>
                </c:pt>
                <c:pt idx="855">
                  <c:v>44754</c:v>
                </c:pt>
                <c:pt idx="856">
                  <c:v>44755</c:v>
                </c:pt>
                <c:pt idx="857">
                  <c:v>44756</c:v>
                </c:pt>
                <c:pt idx="858">
                  <c:v>44757</c:v>
                </c:pt>
                <c:pt idx="859">
                  <c:v>44758</c:v>
                </c:pt>
                <c:pt idx="860">
                  <c:v>44759</c:v>
                </c:pt>
                <c:pt idx="861">
                  <c:v>44760</c:v>
                </c:pt>
                <c:pt idx="862">
                  <c:v>44761</c:v>
                </c:pt>
                <c:pt idx="863">
                  <c:v>44762</c:v>
                </c:pt>
                <c:pt idx="864">
                  <c:v>44763</c:v>
                </c:pt>
                <c:pt idx="865">
                  <c:v>44764</c:v>
                </c:pt>
                <c:pt idx="866">
                  <c:v>44765</c:v>
                </c:pt>
                <c:pt idx="867">
                  <c:v>44766</c:v>
                </c:pt>
                <c:pt idx="868">
                  <c:v>44767</c:v>
                </c:pt>
                <c:pt idx="869">
                  <c:v>44768</c:v>
                </c:pt>
                <c:pt idx="870">
                  <c:v>44769</c:v>
                </c:pt>
                <c:pt idx="871">
                  <c:v>44770</c:v>
                </c:pt>
                <c:pt idx="872">
                  <c:v>44771</c:v>
                </c:pt>
                <c:pt idx="873">
                  <c:v>44772</c:v>
                </c:pt>
                <c:pt idx="874">
                  <c:v>44773</c:v>
                </c:pt>
                <c:pt idx="875">
                  <c:v>44774</c:v>
                </c:pt>
                <c:pt idx="876">
                  <c:v>44775</c:v>
                </c:pt>
                <c:pt idx="877">
                  <c:v>44776</c:v>
                </c:pt>
                <c:pt idx="878">
                  <c:v>44777</c:v>
                </c:pt>
                <c:pt idx="879">
                  <c:v>44778</c:v>
                </c:pt>
                <c:pt idx="880">
                  <c:v>44779</c:v>
                </c:pt>
                <c:pt idx="881">
                  <c:v>44780</c:v>
                </c:pt>
                <c:pt idx="882">
                  <c:v>44781</c:v>
                </c:pt>
                <c:pt idx="883">
                  <c:v>44782</c:v>
                </c:pt>
                <c:pt idx="884">
                  <c:v>44783</c:v>
                </c:pt>
                <c:pt idx="885">
                  <c:v>44784</c:v>
                </c:pt>
                <c:pt idx="886">
                  <c:v>44785</c:v>
                </c:pt>
                <c:pt idx="887">
                  <c:v>44786</c:v>
                </c:pt>
                <c:pt idx="888">
                  <c:v>44787</c:v>
                </c:pt>
                <c:pt idx="889">
                  <c:v>44788</c:v>
                </c:pt>
                <c:pt idx="890">
                  <c:v>44789</c:v>
                </c:pt>
                <c:pt idx="891">
                  <c:v>44790</c:v>
                </c:pt>
                <c:pt idx="892">
                  <c:v>44791</c:v>
                </c:pt>
                <c:pt idx="893">
                  <c:v>44792</c:v>
                </c:pt>
                <c:pt idx="894">
                  <c:v>44793</c:v>
                </c:pt>
                <c:pt idx="895">
                  <c:v>44794</c:v>
                </c:pt>
                <c:pt idx="896">
                  <c:v>44795</c:v>
                </c:pt>
                <c:pt idx="897">
                  <c:v>44796</c:v>
                </c:pt>
                <c:pt idx="898">
                  <c:v>44797</c:v>
                </c:pt>
                <c:pt idx="899">
                  <c:v>44798</c:v>
                </c:pt>
                <c:pt idx="900">
                  <c:v>44799</c:v>
                </c:pt>
                <c:pt idx="901">
                  <c:v>44800</c:v>
                </c:pt>
                <c:pt idx="902">
                  <c:v>44801</c:v>
                </c:pt>
                <c:pt idx="903">
                  <c:v>44802</c:v>
                </c:pt>
                <c:pt idx="904">
                  <c:v>44803</c:v>
                </c:pt>
                <c:pt idx="905">
                  <c:v>44804</c:v>
                </c:pt>
                <c:pt idx="906">
                  <c:v>44805</c:v>
                </c:pt>
                <c:pt idx="907">
                  <c:v>44806</c:v>
                </c:pt>
                <c:pt idx="908">
                  <c:v>44807</c:v>
                </c:pt>
                <c:pt idx="909">
                  <c:v>44808</c:v>
                </c:pt>
                <c:pt idx="910">
                  <c:v>44809</c:v>
                </c:pt>
                <c:pt idx="911">
                  <c:v>44810</c:v>
                </c:pt>
                <c:pt idx="912">
                  <c:v>44811</c:v>
                </c:pt>
                <c:pt idx="913">
                  <c:v>44812</c:v>
                </c:pt>
                <c:pt idx="914">
                  <c:v>44813</c:v>
                </c:pt>
                <c:pt idx="915">
                  <c:v>44814</c:v>
                </c:pt>
                <c:pt idx="916">
                  <c:v>44815</c:v>
                </c:pt>
                <c:pt idx="917">
                  <c:v>44816</c:v>
                </c:pt>
                <c:pt idx="918">
                  <c:v>44817</c:v>
                </c:pt>
                <c:pt idx="919">
                  <c:v>44818</c:v>
                </c:pt>
                <c:pt idx="920">
                  <c:v>44819</c:v>
                </c:pt>
                <c:pt idx="921">
                  <c:v>44820</c:v>
                </c:pt>
                <c:pt idx="922">
                  <c:v>44821</c:v>
                </c:pt>
                <c:pt idx="923">
                  <c:v>44822</c:v>
                </c:pt>
                <c:pt idx="924">
                  <c:v>44823</c:v>
                </c:pt>
                <c:pt idx="925">
                  <c:v>44824</c:v>
                </c:pt>
                <c:pt idx="926">
                  <c:v>44825</c:v>
                </c:pt>
                <c:pt idx="927">
                  <c:v>44826</c:v>
                </c:pt>
                <c:pt idx="928">
                  <c:v>44827</c:v>
                </c:pt>
                <c:pt idx="929">
                  <c:v>44828</c:v>
                </c:pt>
                <c:pt idx="930">
                  <c:v>44829</c:v>
                </c:pt>
                <c:pt idx="931">
                  <c:v>44830</c:v>
                </c:pt>
                <c:pt idx="932">
                  <c:v>44831</c:v>
                </c:pt>
                <c:pt idx="933">
                  <c:v>44832</c:v>
                </c:pt>
                <c:pt idx="934">
                  <c:v>44833</c:v>
                </c:pt>
                <c:pt idx="935">
                  <c:v>44834</c:v>
                </c:pt>
                <c:pt idx="936">
                  <c:v>44835</c:v>
                </c:pt>
                <c:pt idx="937">
                  <c:v>44836</c:v>
                </c:pt>
                <c:pt idx="938">
                  <c:v>44837</c:v>
                </c:pt>
                <c:pt idx="939">
                  <c:v>44838</c:v>
                </c:pt>
                <c:pt idx="940">
                  <c:v>44839</c:v>
                </c:pt>
                <c:pt idx="941">
                  <c:v>44840</c:v>
                </c:pt>
                <c:pt idx="942">
                  <c:v>44841</c:v>
                </c:pt>
                <c:pt idx="943">
                  <c:v>44842</c:v>
                </c:pt>
                <c:pt idx="944">
                  <c:v>44843</c:v>
                </c:pt>
                <c:pt idx="945">
                  <c:v>44844</c:v>
                </c:pt>
                <c:pt idx="946">
                  <c:v>44845</c:v>
                </c:pt>
              </c:numCache>
            </c:numRef>
          </c:cat>
          <c:val>
            <c:numRef>
              <c:f>Sheet5!$V$17:$AKF$17</c:f>
              <c:numCache>
                <c:formatCode>General</c:formatCode>
                <c:ptCount val="947"/>
                <c:pt idx="0">
                  <c:v>15</c:v>
                </c:pt>
                <c:pt idx="1">
                  <c:v>14</c:v>
                </c:pt>
                <c:pt idx="2">
                  <c:v>14</c:v>
                </c:pt>
                <c:pt idx="3">
                  <c:v>14</c:v>
                </c:pt>
                <c:pt idx="4">
                  <c:v>12</c:v>
                </c:pt>
                <c:pt idx="5">
                  <c:v>19</c:v>
                </c:pt>
                <c:pt idx="6">
                  <c:v>17</c:v>
                </c:pt>
                <c:pt idx="7">
                  <c:v>17</c:v>
                </c:pt>
                <c:pt idx="8">
                  <c:v>14</c:v>
                </c:pt>
                <c:pt idx="9">
                  <c:v>16</c:v>
                </c:pt>
                <c:pt idx="10">
                  <c:v>20</c:v>
                </c:pt>
                <c:pt idx="11">
                  <c:v>22</c:v>
                </c:pt>
                <c:pt idx="12">
                  <c:v>27</c:v>
                </c:pt>
                <c:pt idx="13">
                  <c:v>23</c:v>
                </c:pt>
                <c:pt idx="14">
                  <c:v>17</c:v>
                </c:pt>
                <c:pt idx="15">
                  <c:v>18</c:v>
                </c:pt>
                <c:pt idx="16">
                  <c:v>17</c:v>
                </c:pt>
                <c:pt idx="17">
                  <c:v>21</c:v>
                </c:pt>
                <c:pt idx="18">
                  <c:v>26</c:v>
                </c:pt>
                <c:pt idx="19">
                  <c:v>26</c:v>
                </c:pt>
                <c:pt idx="20">
                  <c:v>25</c:v>
                </c:pt>
                <c:pt idx="21">
                  <c:v>22</c:v>
                </c:pt>
                <c:pt idx="22">
                  <c:v>18</c:v>
                </c:pt>
                <c:pt idx="23">
                  <c:v>18</c:v>
                </c:pt>
                <c:pt idx="24">
                  <c:v>20</c:v>
                </c:pt>
                <c:pt idx="25">
                  <c:v>18</c:v>
                </c:pt>
                <c:pt idx="26">
                  <c:v>18</c:v>
                </c:pt>
                <c:pt idx="27">
                  <c:v>22</c:v>
                </c:pt>
                <c:pt idx="28">
                  <c:v>21</c:v>
                </c:pt>
                <c:pt idx="29">
                  <c:v>17</c:v>
                </c:pt>
                <c:pt idx="30">
                  <c:v>17</c:v>
                </c:pt>
                <c:pt idx="31">
                  <c:v>20</c:v>
                </c:pt>
                <c:pt idx="32">
                  <c:v>17</c:v>
                </c:pt>
                <c:pt idx="33">
                  <c:v>18</c:v>
                </c:pt>
                <c:pt idx="34">
                  <c:v>21</c:v>
                </c:pt>
                <c:pt idx="35">
                  <c:v>22</c:v>
                </c:pt>
                <c:pt idx="36">
                  <c:v>21</c:v>
                </c:pt>
                <c:pt idx="37">
                  <c:v>25</c:v>
                </c:pt>
                <c:pt idx="38">
                  <c:v>23</c:v>
                </c:pt>
                <c:pt idx="39">
                  <c:v>21</c:v>
                </c:pt>
                <c:pt idx="40">
                  <c:v>26</c:v>
                </c:pt>
                <c:pt idx="41">
                  <c:v>21</c:v>
                </c:pt>
                <c:pt idx="42">
                  <c:v>22</c:v>
                </c:pt>
                <c:pt idx="43">
                  <c:v>19</c:v>
                </c:pt>
                <c:pt idx="44">
                  <c:v>21</c:v>
                </c:pt>
                <c:pt idx="45">
                  <c:v>19</c:v>
                </c:pt>
                <c:pt idx="46">
                  <c:v>20</c:v>
                </c:pt>
                <c:pt idx="47">
                  <c:v>24</c:v>
                </c:pt>
                <c:pt idx="48">
                  <c:v>21</c:v>
                </c:pt>
                <c:pt idx="49">
                  <c:v>15</c:v>
                </c:pt>
                <c:pt idx="50">
                  <c:v>19</c:v>
                </c:pt>
                <c:pt idx="51">
                  <c:v>24</c:v>
                </c:pt>
                <c:pt idx="52">
                  <c:v>24</c:v>
                </c:pt>
                <c:pt idx="53">
                  <c:v>23</c:v>
                </c:pt>
                <c:pt idx="54">
                  <c:v>24</c:v>
                </c:pt>
                <c:pt idx="55">
                  <c:v>25</c:v>
                </c:pt>
                <c:pt idx="56">
                  <c:v>26</c:v>
                </c:pt>
                <c:pt idx="57">
                  <c:v>21</c:v>
                </c:pt>
                <c:pt idx="58">
                  <c:v>20</c:v>
                </c:pt>
                <c:pt idx="59">
                  <c:v>22</c:v>
                </c:pt>
                <c:pt idx="60">
                  <c:v>21</c:v>
                </c:pt>
                <c:pt idx="61">
                  <c:v>23</c:v>
                </c:pt>
                <c:pt idx="62">
                  <c:v>22</c:v>
                </c:pt>
                <c:pt idx="63">
                  <c:v>18</c:v>
                </c:pt>
                <c:pt idx="64">
                  <c:v>15</c:v>
                </c:pt>
                <c:pt idx="65">
                  <c:v>19</c:v>
                </c:pt>
                <c:pt idx="66">
                  <c:v>25</c:v>
                </c:pt>
                <c:pt idx="67">
                  <c:v>22</c:v>
                </c:pt>
                <c:pt idx="68">
                  <c:v>23</c:v>
                </c:pt>
                <c:pt idx="69">
                  <c:v>22</c:v>
                </c:pt>
                <c:pt idx="70">
                  <c:v>20</c:v>
                </c:pt>
                <c:pt idx="71">
                  <c:v>19</c:v>
                </c:pt>
                <c:pt idx="72">
                  <c:v>21</c:v>
                </c:pt>
                <c:pt idx="73">
                  <c:v>20</c:v>
                </c:pt>
                <c:pt idx="74">
                  <c:v>23</c:v>
                </c:pt>
                <c:pt idx="75">
                  <c:v>23</c:v>
                </c:pt>
                <c:pt idx="76">
                  <c:v>19</c:v>
                </c:pt>
                <c:pt idx="77">
                  <c:v>17</c:v>
                </c:pt>
                <c:pt idx="78">
                  <c:v>19</c:v>
                </c:pt>
                <c:pt idx="79">
                  <c:v>21</c:v>
                </c:pt>
                <c:pt idx="80">
                  <c:v>19</c:v>
                </c:pt>
                <c:pt idx="81">
                  <c:v>23</c:v>
                </c:pt>
                <c:pt idx="82">
                  <c:v>26</c:v>
                </c:pt>
                <c:pt idx="83">
                  <c:v>21</c:v>
                </c:pt>
                <c:pt idx="84">
                  <c:v>21</c:v>
                </c:pt>
                <c:pt idx="85">
                  <c:v>18</c:v>
                </c:pt>
                <c:pt idx="86">
                  <c:v>21</c:v>
                </c:pt>
                <c:pt idx="87">
                  <c:v>19</c:v>
                </c:pt>
                <c:pt idx="88">
                  <c:v>23</c:v>
                </c:pt>
                <c:pt idx="89">
                  <c:v>24</c:v>
                </c:pt>
                <c:pt idx="90">
                  <c:v>17</c:v>
                </c:pt>
                <c:pt idx="91">
                  <c:v>15</c:v>
                </c:pt>
                <c:pt idx="92">
                  <c:v>15</c:v>
                </c:pt>
                <c:pt idx="93">
                  <c:v>19</c:v>
                </c:pt>
                <c:pt idx="94">
                  <c:v>17</c:v>
                </c:pt>
                <c:pt idx="95">
                  <c:v>19</c:v>
                </c:pt>
                <c:pt idx="96">
                  <c:v>22</c:v>
                </c:pt>
                <c:pt idx="97">
                  <c:v>21</c:v>
                </c:pt>
                <c:pt idx="98">
                  <c:v>22</c:v>
                </c:pt>
                <c:pt idx="99">
                  <c:v>23</c:v>
                </c:pt>
                <c:pt idx="100">
                  <c:v>24</c:v>
                </c:pt>
                <c:pt idx="101">
                  <c:v>22</c:v>
                </c:pt>
                <c:pt idx="102">
                  <c:v>19</c:v>
                </c:pt>
                <c:pt idx="103">
                  <c:v>23</c:v>
                </c:pt>
                <c:pt idx="104">
                  <c:v>25</c:v>
                </c:pt>
                <c:pt idx="105">
                  <c:v>21</c:v>
                </c:pt>
                <c:pt idx="106">
                  <c:v>21</c:v>
                </c:pt>
                <c:pt idx="107">
                  <c:v>26</c:v>
                </c:pt>
                <c:pt idx="108">
                  <c:v>30</c:v>
                </c:pt>
                <c:pt idx="109">
                  <c:v>28</c:v>
                </c:pt>
                <c:pt idx="110">
                  <c:v>29</c:v>
                </c:pt>
                <c:pt idx="111">
                  <c:v>25</c:v>
                </c:pt>
                <c:pt idx="112">
                  <c:v>27</c:v>
                </c:pt>
                <c:pt idx="113">
                  <c:v>29</c:v>
                </c:pt>
                <c:pt idx="114">
                  <c:v>29</c:v>
                </c:pt>
                <c:pt idx="115">
                  <c:v>28</c:v>
                </c:pt>
                <c:pt idx="116">
                  <c:v>22</c:v>
                </c:pt>
                <c:pt idx="117">
                  <c:v>25</c:v>
                </c:pt>
                <c:pt idx="118">
                  <c:v>26</c:v>
                </c:pt>
                <c:pt idx="119">
                  <c:v>22</c:v>
                </c:pt>
                <c:pt idx="120">
                  <c:v>24</c:v>
                </c:pt>
                <c:pt idx="121">
                  <c:v>25</c:v>
                </c:pt>
                <c:pt idx="122">
                  <c:v>29</c:v>
                </c:pt>
                <c:pt idx="123">
                  <c:v>26</c:v>
                </c:pt>
                <c:pt idx="124">
                  <c:v>23</c:v>
                </c:pt>
                <c:pt idx="125">
                  <c:v>27</c:v>
                </c:pt>
                <c:pt idx="126">
                  <c:v>23</c:v>
                </c:pt>
                <c:pt idx="127">
                  <c:v>24</c:v>
                </c:pt>
                <c:pt idx="128">
                  <c:v>32</c:v>
                </c:pt>
                <c:pt idx="129">
                  <c:v>30</c:v>
                </c:pt>
                <c:pt idx="130">
                  <c:v>29</c:v>
                </c:pt>
                <c:pt idx="131">
                  <c:v>29</c:v>
                </c:pt>
                <c:pt idx="132">
                  <c:v>27</c:v>
                </c:pt>
                <c:pt idx="133">
                  <c:v>27</c:v>
                </c:pt>
                <c:pt idx="134">
                  <c:v>30</c:v>
                </c:pt>
                <c:pt idx="135">
                  <c:v>29</c:v>
                </c:pt>
                <c:pt idx="136">
                  <c:v>29</c:v>
                </c:pt>
                <c:pt idx="137">
                  <c:v>29</c:v>
                </c:pt>
                <c:pt idx="138">
                  <c:v>32</c:v>
                </c:pt>
                <c:pt idx="139">
                  <c:v>29</c:v>
                </c:pt>
                <c:pt idx="140">
                  <c:v>26</c:v>
                </c:pt>
                <c:pt idx="141">
                  <c:v>28</c:v>
                </c:pt>
                <c:pt idx="142">
                  <c:v>29</c:v>
                </c:pt>
                <c:pt idx="143">
                  <c:v>32</c:v>
                </c:pt>
                <c:pt idx="144">
                  <c:v>31</c:v>
                </c:pt>
                <c:pt idx="145">
                  <c:v>33</c:v>
                </c:pt>
                <c:pt idx="146">
                  <c:v>29</c:v>
                </c:pt>
                <c:pt idx="147">
                  <c:v>28</c:v>
                </c:pt>
                <c:pt idx="148">
                  <c:v>28</c:v>
                </c:pt>
                <c:pt idx="149">
                  <c:v>29</c:v>
                </c:pt>
                <c:pt idx="150">
                  <c:v>29</c:v>
                </c:pt>
                <c:pt idx="151">
                  <c:v>28</c:v>
                </c:pt>
                <c:pt idx="152">
                  <c:v>30</c:v>
                </c:pt>
                <c:pt idx="153">
                  <c:v>29</c:v>
                </c:pt>
                <c:pt idx="154">
                  <c:v>27</c:v>
                </c:pt>
                <c:pt idx="155">
                  <c:v>30</c:v>
                </c:pt>
                <c:pt idx="156">
                  <c:v>28</c:v>
                </c:pt>
                <c:pt idx="157">
                  <c:v>29</c:v>
                </c:pt>
                <c:pt idx="158">
                  <c:v>29</c:v>
                </c:pt>
                <c:pt idx="159">
                  <c:v>27</c:v>
                </c:pt>
                <c:pt idx="160">
                  <c:v>25</c:v>
                </c:pt>
                <c:pt idx="161">
                  <c:v>25</c:v>
                </c:pt>
                <c:pt idx="162">
                  <c:v>27</c:v>
                </c:pt>
                <c:pt idx="163">
                  <c:v>28</c:v>
                </c:pt>
                <c:pt idx="164">
                  <c:v>31</c:v>
                </c:pt>
                <c:pt idx="165">
                  <c:v>27</c:v>
                </c:pt>
                <c:pt idx="166">
                  <c:v>31</c:v>
                </c:pt>
                <c:pt idx="167">
                  <c:v>29</c:v>
                </c:pt>
                <c:pt idx="168">
                  <c:v>27</c:v>
                </c:pt>
                <c:pt idx="169">
                  <c:v>24</c:v>
                </c:pt>
                <c:pt idx="170">
                  <c:v>24</c:v>
                </c:pt>
                <c:pt idx="171">
                  <c:v>28</c:v>
                </c:pt>
                <c:pt idx="172">
                  <c:v>29</c:v>
                </c:pt>
                <c:pt idx="173">
                  <c:v>33</c:v>
                </c:pt>
                <c:pt idx="174">
                  <c:v>30</c:v>
                </c:pt>
                <c:pt idx="175">
                  <c:v>29</c:v>
                </c:pt>
                <c:pt idx="176">
                  <c:v>32</c:v>
                </c:pt>
                <c:pt idx="177">
                  <c:v>25</c:v>
                </c:pt>
                <c:pt idx="178">
                  <c:v>29</c:v>
                </c:pt>
                <c:pt idx="179">
                  <c:v>27</c:v>
                </c:pt>
                <c:pt idx="180">
                  <c:v>29</c:v>
                </c:pt>
                <c:pt idx="181">
                  <c:v>27</c:v>
                </c:pt>
                <c:pt idx="182">
                  <c:v>26</c:v>
                </c:pt>
                <c:pt idx="183">
                  <c:v>29</c:v>
                </c:pt>
                <c:pt idx="184">
                  <c:v>30</c:v>
                </c:pt>
                <c:pt idx="185">
                  <c:v>33</c:v>
                </c:pt>
                <c:pt idx="186">
                  <c:v>35</c:v>
                </c:pt>
                <c:pt idx="187">
                  <c:v>31</c:v>
                </c:pt>
                <c:pt idx="188">
                  <c:v>31</c:v>
                </c:pt>
                <c:pt idx="189">
                  <c:v>26</c:v>
                </c:pt>
                <c:pt idx="190">
                  <c:v>25</c:v>
                </c:pt>
                <c:pt idx="191">
                  <c:v>28</c:v>
                </c:pt>
                <c:pt idx="192">
                  <c:v>35</c:v>
                </c:pt>
                <c:pt idx="193">
                  <c:v>37</c:v>
                </c:pt>
                <c:pt idx="194">
                  <c:v>35</c:v>
                </c:pt>
                <c:pt idx="195">
                  <c:v>32</c:v>
                </c:pt>
                <c:pt idx="196">
                  <c:v>32</c:v>
                </c:pt>
                <c:pt idx="197">
                  <c:v>33</c:v>
                </c:pt>
                <c:pt idx="198">
                  <c:v>33</c:v>
                </c:pt>
                <c:pt idx="199">
                  <c:v>33</c:v>
                </c:pt>
                <c:pt idx="200">
                  <c:v>29</c:v>
                </c:pt>
                <c:pt idx="201">
                  <c:v>28</c:v>
                </c:pt>
                <c:pt idx="202">
                  <c:v>28</c:v>
                </c:pt>
                <c:pt idx="203">
                  <c:v>24</c:v>
                </c:pt>
                <c:pt idx="204">
                  <c:v>31</c:v>
                </c:pt>
                <c:pt idx="205">
                  <c:v>34</c:v>
                </c:pt>
                <c:pt idx="206">
                  <c:v>34</c:v>
                </c:pt>
                <c:pt idx="207">
                  <c:v>31</c:v>
                </c:pt>
                <c:pt idx="208">
                  <c:v>30</c:v>
                </c:pt>
                <c:pt idx="209">
                  <c:v>34</c:v>
                </c:pt>
                <c:pt idx="210">
                  <c:v>24</c:v>
                </c:pt>
                <c:pt idx="211">
                  <c:v>28</c:v>
                </c:pt>
                <c:pt idx="212">
                  <c:v>31</c:v>
                </c:pt>
                <c:pt idx="213">
                  <c:v>33</c:v>
                </c:pt>
                <c:pt idx="214">
                  <c:v>35</c:v>
                </c:pt>
                <c:pt idx="215">
                  <c:v>34</c:v>
                </c:pt>
                <c:pt idx="216">
                  <c:v>33</c:v>
                </c:pt>
                <c:pt idx="217">
                  <c:v>30</c:v>
                </c:pt>
                <c:pt idx="218">
                  <c:v>27</c:v>
                </c:pt>
                <c:pt idx="219">
                  <c:v>35</c:v>
                </c:pt>
                <c:pt idx="220">
                  <c:v>33</c:v>
                </c:pt>
                <c:pt idx="221">
                  <c:v>34</c:v>
                </c:pt>
                <c:pt idx="222">
                  <c:v>36</c:v>
                </c:pt>
                <c:pt idx="223">
                  <c:v>35</c:v>
                </c:pt>
                <c:pt idx="224">
                  <c:v>32</c:v>
                </c:pt>
                <c:pt idx="225">
                  <c:v>33</c:v>
                </c:pt>
                <c:pt idx="226">
                  <c:v>37</c:v>
                </c:pt>
                <c:pt idx="227">
                  <c:v>37</c:v>
                </c:pt>
                <c:pt idx="228">
                  <c:v>36</c:v>
                </c:pt>
                <c:pt idx="229">
                  <c:v>38</c:v>
                </c:pt>
                <c:pt idx="230">
                  <c:v>37</c:v>
                </c:pt>
                <c:pt idx="231">
                  <c:v>34</c:v>
                </c:pt>
                <c:pt idx="232">
                  <c:v>37</c:v>
                </c:pt>
                <c:pt idx="233">
                  <c:v>39</c:v>
                </c:pt>
                <c:pt idx="234">
                  <c:v>41</c:v>
                </c:pt>
                <c:pt idx="235">
                  <c:v>38</c:v>
                </c:pt>
                <c:pt idx="236">
                  <c:v>41</c:v>
                </c:pt>
                <c:pt idx="237">
                  <c:v>39</c:v>
                </c:pt>
                <c:pt idx="238">
                  <c:v>45</c:v>
                </c:pt>
                <c:pt idx="239">
                  <c:v>41</c:v>
                </c:pt>
                <c:pt idx="240">
                  <c:v>41</c:v>
                </c:pt>
                <c:pt idx="241">
                  <c:v>38</c:v>
                </c:pt>
                <c:pt idx="242">
                  <c:v>41</c:v>
                </c:pt>
                <c:pt idx="243">
                  <c:v>40</c:v>
                </c:pt>
                <c:pt idx="244">
                  <c:v>39</c:v>
                </c:pt>
                <c:pt idx="245">
                  <c:v>43</c:v>
                </c:pt>
                <c:pt idx="246">
                  <c:v>46</c:v>
                </c:pt>
                <c:pt idx="247">
                  <c:v>46</c:v>
                </c:pt>
                <c:pt idx="248">
                  <c:v>50</c:v>
                </c:pt>
                <c:pt idx="249">
                  <c:v>43</c:v>
                </c:pt>
                <c:pt idx="250">
                  <c:v>41</c:v>
                </c:pt>
                <c:pt idx="251">
                  <c:v>42</c:v>
                </c:pt>
                <c:pt idx="252">
                  <c:v>42</c:v>
                </c:pt>
                <c:pt idx="253">
                  <c:v>42</c:v>
                </c:pt>
                <c:pt idx="254">
                  <c:v>40</c:v>
                </c:pt>
                <c:pt idx="255">
                  <c:v>42</c:v>
                </c:pt>
                <c:pt idx="256">
                  <c:v>44</c:v>
                </c:pt>
                <c:pt idx="257">
                  <c:v>43</c:v>
                </c:pt>
                <c:pt idx="258">
                  <c:v>42</c:v>
                </c:pt>
                <c:pt idx="259">
                  <c:v>42</c:v>
                </c:pt>
                <c:pt idx="260">
                  <c:v>48</c:v>
                </c:pt>
                <c:pt idx="261">
                  <c:v>47</c:v>
                </c:pt>
                <c:pt idx="262">
                  <c:v>47</c:v>
                </c:pt>
                <c:pt idx="263">
                  <c:v>47</c:v>
                </c:pt>
                <c:pt idx="264">
                  <c:v>47</c:v>
                </c:pt>
                <c:pt idx="265">
                  <c:v>50</c:v>
                </c:pt>
                <c:pt idx="266">
                  <c:v>48</c:v>
                </c:pt>
                <c:pt idx="267">
                  <c:v>48</c:v>
                </c:pt>
                <c:pt idx="268">
                  <c:v>47</c:v>
                </c:pt>
                <c:pt idx="269">
                  <c:v>44</c:v>
                </c:pt>
                <c:pt idx="270">
                  <c:v>40</c:v>
                </c:pt>
                <c:pt idx="271">
                  <c:v>45</c:v>
                </c:pt>
                <c:pt idx="272">
                  <c:v>49</c:v>
                </c:pt>
                <c:pt idx="273">
                  <c:v>53</c:v>
                </c:pt>
                <c:pt idx="274">
                  <c:v>55</c:v>
                </c:pt>
                <c:pt idx="275">
                  <c:v>55</c:v>
                </c:pt>
                <c:pt idx="276">
                  <c:v>55</c:v>
                </c:pt>
                <c:pt idx="277">
                  <c:v>49</c:v>
                </c:pt>
                <c:pt idx="278">
                  <c:v>48</c:v>
                </c:pt>
                <c:pt idx="279">
                  <c:v>49</c:v>
                </c:pt>
                <c:pt idx="280">
                  <c:v>53</c:v>
                </c:pt>
                <c:pt idx="281">
                  <c:v>59</c:v>
                </c:pt>
                <c:pt idx="282">
                  <c:v>59</c:v>
                </c:pt>
                <c:pt idx="283">
                  <c:v>53</c:v>
                </c:pt>
                <c:pt idx="284">
                  <c:v>51</c:v>
                </c:pt>
                <c:pt idx="285">
                  <c:v>51</c:v>
                </c:pt>
                <c:pt idx="286">
                  <c:v>54</c:v>
                </c:pt>
                <c:pt idx="287">
                  <c:v>59</c:v>
                </c:pt>
                <c:pt idx="288">
                  <c:v>58</c:v>
                </c:pt>
                <c:pt idx="289">
                  <c:v>59</c:v>
                </c:pt>
                <c:pt idx="290">
                  <c:v>60</c:v>
                </c:pt>
                <c:pt idx="291">
                  <c:v>58</c:v>
                </c:pt>
                <c:pt idx="292">
                  <c:v>60</c:v>
                </c:pt>
                <c:pt idx="293">
                  <c:v>54</c:v>
                </c:pt>
                <c:pt idx="294">
                  <c:v>56</c:v>
                </c:pt>
                <c:pt idx="295">
                  <c:v>58</c:v>
                </c:pt>
                <c:pt idx="296">
                  <c:v>56</c:v>
                </c:pt>
                <c:pt idx="297">
                  <c:v>58</c:v>
                </c:pt>
                <c:pt idx="298">
                  <c:v>55</c:v>
                </c:pt>
                <c:pt idx="299">
                  <c:v>56</c:v>
                </c:pt>
                <c:pt idx="300">
                  <c:v>54</c:v>
                </c:pt>
                <c:pt idx="301">
                  <c:v>56</c:v>
                </c:pt>
                <c:pt idx="302">
                  <c:v>61</c:v>
                </c:pt>
                <c:pt idx="303">
                  <c:v>63</c:v>
                </c:pt>
                <c:pt idx="304">
                  <c:v>68</c:v>
                </c:pt>
                <c:pt idx="305">
                  <c:v>67</c:v>
                </c:pt>
                <c:pt idx="306">
                  <c:v>66</c:v>
                </c:pt>
                <c:pt idx="307">
                  <c:v>64</c:v>
                </c:pt>
                <c:pt idx="308">
                  <c:v>67</c:v>
                </c:pt>
                <c:pt idx="309">
                  <c:v>69</c:v>
                </c:pt>
                <c:pt idx="310">
                  <c:v>70</c:v>
                </c:pt>
                <c:pt idx="311">
                  <c:v>67</c:v>
                </c:pt>
                <c:pt idx="312">
                  <c:v>67</c:v>
                </c:pt>
                <c:pt idx="313">
                  <c:v>71</c:v>
                </c:pt>
                <c:pt idx="314">
                  <c:v>71</c:v>
                </c:pt>
                <c:pt idx="315">
                  <c:v>68</c:v>
                </c:pt>
                <c:pt idx="316">
                  <c:v>70</c:v>
                </c:pt>
                <c:pt idx="317">
                  <c:v>65</c:v>
                </c:pt>
                <c:pt idx="318">
                  <c:v>68</c:v>
                </c:pt>
                <c:pt idx="319">
                  <c:v>66</c:v>
                </c:pt>
                <c:pt idx="320">
                  <c:v>65</c:v>
                </c:pt>
                <c:pt idx="321">
                  <c:v>63</c:v>
                </c:pt>
                <c:pt idx="322">
                  <c:v>62</c:v>
                </c:pt>
                <c:pt idx="323">
                  <c:v>65</c:v>
                </c:pt>
                <c:pt idx="324">
                  <c:v>64</c:v>
                </c:pt>
                <c:pt idx="325">
                  <c:v>64</c:v>
                </c:pt>
                <c:pt idx="326">
                  <c:v>67</c:v>
                </c:pt>
                <c:pt idx="327">
                  <c:v>72</c:v>
                </c:pt>
                <c:pt idx="328">
                  <c:v>68</c:v>
                </c:pt>
                <c:pt idx="329">
                  <c:v>63</c:v>
                </c:pt>
                <c:pt idx="330">
                  <c:v>62</c:v>
                </c:pt>
                <c:pt idx="331">
                  <c:v>65</c:v>
                </c:pt>
                <c:pt idx="332">
                  <c:v>70</c:v>
                </c:pt>
                <c:pt idx="333">
                  <c:v>73</c:v>
                </c:pt>
                <c:pt idx="334">
                  <c:v>73</c:v>
                </c:pt>
                <c:pt idx="335">
                  <c:v>75</c:v>
                </c:pt>
                <c:pt idx="336">
                  <c:v>75</c:v>
                </c:pt>
                <c:pt idx="337">
                  <c:v>72</c:v>
                </c:pt>
                <c:pt idx="338">
                  <c:v>69</c:v>
                </c:pt>
                <c:pt idx="339">
                  <c:v>71</c:v>
                </c:pt>
                <c:pt idx="340">
                  <c:v>70</c:v>
                </c:pt>
                <c:pt idx="341">
                  <c:v>70</c:v>
                </c:pt>
                <c:pt idx="342">
                  <c:v>72</c:v>
                </c:pt>
                <c:pt idx="343">
                  <c:v>71</c:v>
                </c:pt>
                <c:pt idx="344">
                  <c:v>67</c:v>
                </c:pt>
                <c:pt idx="345">
                  <c:v>66</c:v>
                </c:pt>
                <c:pt idx="346">
                  <c:v>68</c:v>
                </c:pt>
                <c:pt idx="347">
                  <c:v>64</c:v>
                </c:pt>
                <c:pt idx="348">
                  <c:v>64</c:v>
                </c:pt>
                <c:pt idx="349">
                  <c:v>67</c:v>
                </c:pt>
                <c:pt idx="350">
                  <c:v>63</c:v>
                </c:pt>
                <c:pt idx="351">
                  <c:v>65</c:v>
                </c:pt>
                <c:pt idx="352">
                  <c:v>67</c:v>
                </c:pt>
                <c:pt idx="353">
                  <c:v>67</c:v>
                </c:pt>
                <c:pt idx="354">
                  <c:v>66</c:v>
                </c:pt>
                <c:pt idx="355">
                  <c:v>67</c:v>
                </c:pt>
                <c:pt idx="356">
                  <c:v>69</c:v>
                </c:pt>
                <c:pt idx="357">
                  <c:v>66</c:v>
                </c:pt>
                <c:pt idx="358">
                  <c:v>64</c:v>
                </c:pt>
                <c:pt idx="359">
                  <c:v>68</c:v>
                </c:pt>
                <c:pt idx="360">
                  <c:v>63</c:v>
                </c:pt>
                <c:pt idx="361">
                  <c:v>66</c:v>
                </c:pt>
                <c:pt idx="362">
                  <c:v>65</c:v>
                </c:pt>
                <c:pt idx="363">
                  <c:v>63</c:v>
                </c:pt>
                <c:pt idx="364">
                  <c:v>61</c:v>
                </c:pt>
                <c:pt idx="365">
                  <c:v>62</c:v>
                </c:pt>
                <c:pt idx="366">
                  <c:v>69</c:v>
                </c:pt>
                <c:pt idx="367">
                  <c:v>67</c:v>
                </c:pt>
                <c:pt idx="368">
                  <c:v>64</c:v>
                </c:pt>
                <c:pt idx="369">
                  <c:v>64</c:v>
                </c:pt>
                <c:pt idx="370">
                  <c:v>64</c:v>
                </c:pt>
                <c:pt idx="371">
                  <c:v>61</c:v>
                </c:pt>
                <c:pt idx="372">
                  <c:v>63</c:v>
                </c:pt>
                <c:pt idx="373">
                  <c:v>63</c:v>
                </c:pt>
                <c:pt idx="374">
                  <c:v>62</c:v>
                </c:pt>
                <c:pt idx="375">
                  <c:v>59</c:v>
                </c:pt>
                <c:pt idx="376">
                  <c:v>58</c:v>
                </c:pt>
                <c:pt idx="377">
                  <c:v>63</c:v>
                </c:pt>
                <c:pt idx="378">
                  <c:v>62</c:v>
                </c:pt>
                <c:pt idx="379">
                  <c:v>55</c:v>
                </c:pt>
                <c:pt idx="380">
                  <c:v>50</c:v>
                </c:pt>
                <c:pt idx="381">
                  <c:v>56</c:v>
                </c:pt>
                <c:pt idx="382">
                  <c:v>59</c:v>
                </c:pt>
                <c:pt idx="383">
                  <c:v>60</c:v>
                </c:pt>
                <c:pt idx="384">
                  <c:v>59</c:v>
                </c:pt>
                <c:pt idx="385">
                  <c:v>57</c:v>
                </c:pt>
                <c:pt idx="386">
                  <c:v>59</c:v>
                </c:pt>
                <c:pt idx="387">
                  <c:v>61</c:v>
                </c:pt>
                <c:pt idx="388">
                  <c:v>59</c:v>
                </c:pt>
                <c:pt idx="389">
                  <c:v>61</c:v>
                </c:pt>
                <c:pt idx="390">
                  <c:v>63</c:v>
                </c:pt>
                <c:pt idx="391">
                  <c:v>59</c:v>
                </c:pt>
                <c:pt idx="392">
                  <c:v>57</c:v>
                </c:pt>
                <c:pt idx="393">
                  <c:v>56</c:v>
                </c:pt>
                <c:pt idx="394">
                  <c:v>60</c:v>
                </c:pt>
                <c:pt idx="395">
                  <c:v>65</c:v>
                </c:pt>
                <c:pt idx="396">
                  <c:v>61</c:v>
                </c:pt>
                <c:pt idx="397">
                  <c:v>62</c:v>
                </c:pt>
                <c:pt idx="398">
                  <c:v>61</c:v>
                </c:pt>
                <c:pt idx="399">
                  <c:v>56</c:v>
                </c:pt>
                <c:pt idx="400">
                  <c:v>58</c:v>
                </c:pt>
                <c:pt idx="401">
                  <c:v>60</c:v>
                </c:pt>
                <c:pt idx="402">
                  <c:v>57</c:v>
                </c:pt>
                <c:pt idx="403">
                  <c:v>54</c:v>
                </c:pt>
                <c:pt idx="404">
                  <c:v>55</c:v>
                </c:pt>
                <c:pt idx="405">
                  <c:v>59</c:v>
                </c:pt>
                <c:pt idx="406">
                  <c:v>61</c:v>
                </c:pt>
                <c:pt idx="407">
                  <c:v>62</c:v>
                </c:pt>
                <c:pt idx="408">
                  <c:v>55</c:v>
                </c:pt>
                <c:pt idx="409">
                  <c:v>56</c:v>
                </c:pt>
                <c:pt idx="410">
                  <c:v>54</c:v>
                </c:pt>
                <c:pt idx="411">
                  <c:v>52</c:v>
                </c:pt>
                <c:pt idx="412">
                  <c:v>55</c:v>
                </c:pt>
                <c:pt idx="413">
                  <c:v>54</c:v>
                </c:pt>
                <c:pt idx="414">
                  <c:v>50</c:v>
                </c:pt>
                <c:pt idx="415">
                  <c:v>50</c:v>
                </c:pt>
                <c:pt idx="416">
                  <c:v>54</c:v>
                </c:pt>
                <c:pt idx="417">
                  <c:v>57</c:v>
                </c:pt>
                <c:pt idx="418">
                  <c:v>55</c:v>
                </c:pt>
                <c:pt idx="419">
                  <c:v>51</c:v>
                </c:pt>
                <c:pt idx="420">
                  <c:v>54</c:v>
                </c:pt>
                <c:pt idx="421">
                  <c:v>51</c:v>
                </c:pt>
                <c:pt idx="422">
                  <c:v>54</c:v>
                </c:pt>
                <c:pt idx="423">
                  <c:v>55</c:v>
                </c:pt>
                <c:pt idx="424">
                  <c:v>58</c:v>
                </c:pt>
                <c:pt idx="425">
                  <c:v>58</c:v>
                </c:pt>
                <c:pt idx="426">
                  <c:v>53</c:v>
                </c:pt>
                <c:pt idx="427">
                  <c:v>57</c:v>
                </c:pt>
                <c:pt idx="428">
                  <c:v>54</c:v>
                </c:pt>
                <c:pt idx="429">
                  <c:v>55</c:v>
                </c:pt>
                <c:pt idx="430">
                  <c:v>56</c:v>
                </c:pt>
                <c:pt idx="431">
                  <c:v>55</c:v>
                </c:pt>
                <c:pt idx="432">
                  <c:v>51</c:v>
                </c:pt>
                <c:pt idx="433">
                  <c:v>52</c:v>
                </c:pt>
                <c:pt idx="434">
                  <c:v>53</c:v>
                </c:pt>
                <c:pt idx="435">
                  <c:v>53</c:v>
                </c:pt>
                <c:pt idx="436">
                  <c:v>55</c:v>
                </c:pt>
                <c:pt idx="437">
                  <c:v>53</c:v>
                </c:pt>
                <c:pt idx="438">
                  <c:v>58</c:v>
                </c:pt>
                <c:pt idx="439">
                  <c:v>58</c:v>
                </c:pt>
                <c:pt idx="440">
                  <c:v>53</c:v>
                </c:pt>
                <c:pt idx="441">
                  <c:v>54</c:v>
                </c:pt>
                <c:pt idx="442">
                  <c:v>62</c:v>
                </c:pt>
                <c:pt idx="443">
                  <c:v>55</c:v>
                </c:pt>
                <c:pt idx="444">
                  <c:v>53</c:v>
                </c:pt>
                <c:pt idx="445">
                  <c:v>57</c:v>
                </c:pt>
                <c:pt idx="446">
                  <c:v>53</c:v>
                </c:pt>
                <c:pt idx="447">
                  <c:v>50</c:v>
                </c:pt>
                <c:pt idx="448">
                  <c:v>49</c:v>
                </c:pt>
                <c:pt idx="449">
                  <c:v>44</c:v>
                </c:pt>
                <c:pt idx="450">
                  <c:v>44</c:v>
                </c:pt>
                <c:pt idx="451">
                  <c:v>44</c:v>
                </c:pt>
                <c:pt idx="452">
                  <c:v>50</c:v>
                </c:pt>
                <c:pt idx="453">
                  <c:v>57</c:v>
                </c:pt>
                <c:pt idx="454">
                  <c:v>57</c:v>
                </c:pt>
                <c:pt idx="455">
                  <c:v>56</c:v>
                </c:pt>
                <c:pt idx="456">
                  <c:v>52</c:v>
                </c:pt>
                <c:pt idx="457">
                  <c:v>47</c:v>
                </c:pt>
                <c:pt idx="458">
                  <c:v>46</c:v>
                </c:pt>
                <c:pt idx="459">
                  <c:v>48</c:v>
                </c:pt>
                <c:pt idx="460">
                  <c:v>45</c:v>
                </c:pt>
                <c:pt idx="461">
                  <c:v>46</c:v>
                </c:pt>
                <c:pt idx="462">
                  <c:v>49</c:v>
                </c:pt>
                <c:pt idx="463">
                  <c:v>48</c:v>
                </c:pt>
                <c:pt idx="464">
                  <c:v>42</c:v>
                </c:pt>
                <c:pt idx="465">
                  <c:v>40</c:v>
                </c:pt>
                <c:pt idx="466">
                  <c:v>41</c:v>
                </c:pt>
                <c:pt idx="467">
                  <c:v>41</c:v>
                </c:pt>
                <c:pt idx="468">
                  <c:v>43</c:v>
                </c:pt>
                <c:pt idx="469">
                  <c:v>42</c:v>
                </c:pt>
                <c:pt idx="470">
                  <c:v>45</c:v>
                </c:pt>
                <c:pt idx="471">
                  <c:v>45</c:v>
                </c:pt>
                <c:pt idx="472">
                  <c:v>44</c:v>
                </c:pt>
                <c:pt idx="473">
                  <c:v>45</c:v>
                </c:pt>
                <c:pt idx="474">
                  <c:v>49</c:v>
                </c:pt>
                <c:pt idx="475">
                  <c:v>48</c:v>
                </c:pt>
                <c:pt idx="476">
                  <c:v>46</c:v>
                </c:pt>
                <c:pt idx="477">
                  <c:v>49</c:v>
                </c:pt>
                <c:pt idx="478">
                  <c:v>45</c:v>
                </c:pt>
                <c:pt idx="479">
                  <c:v>48</c:v>
                </c:pt>
                <c:pt idx="480">
                  <c:v>52</c:v>
                </c:pt>
                <c:pt idx="481">
                  <c:v>50</c:v>
                </c:pt>
                <c:pt idx="482">
                  <c:v>53</c:v>
                </c:pt>
                <c:pt idx="483">
                  <c:v>50</c:v>
                </c:pt>
                <c:pt idx="484">
                  <c:v>48</c:v>
                </c:pt>
                <c:pt idx="485">
                  <c:v>52</c:v>
                </c:pt>
                <c:pt idx="486">
                  <c:v>51</c:v>
                </c:pt>
                <c:pt idx="487">
                  <c:v>55</c:v>
                </c:pt>
                <c:pt idx="488">
                  <c:v>56</c:v>
                </c:pt>
                <c:pt idx="489">
                  <c:v>56</c:v>
                </c:pt>
                <c:pt idx="490">
                  <c:v>59</c:v>
                </c:pt>
                <c:pt idx="491">
                  <c:v>54</c:v>
                </c:pt>
                <c:pt idx="492">
                  <c:v>53</c:v>
                </c:pt>
                <c:pt idx="493">
                  <c:v>55</c:v>
                </c:pt>
                <c:pt idx="494">
                  <c:v>57</c:v>
                </c:pt>
                <c:pt idx="495">
                  <c:v>57</c:v>
                </c:pt>
                <c:pt idx="496">
                  <c:v>51</c:v>
                </c:pt>
                <c:pt idx="497">
                  <c:v>57</c:v>
                </c:pt>
                <c:pt idx="498">
                  <c:v>57</c:v>
                </c:pt>
                <c:pt idx="499">
                  <c:v>60</c:v>
                </c:pt>
                <c:pt idx="500">
                  <c:v>63</c:v>
                </c:pt>
                <c:pt idx="501">
                  <c:v>66</c:v>
                </c:pt>
                <c:pt idx="502">
                  <c:v>62</c:v>
                </c:pt>
                <c:pt idx="503">
                  <c:v>61</c:v>
                </c:pt>
                <c:pt idx="504">
                  <c:v>64</c:v>
                </c:pt>
                <c:pt idx="505">
                  <c:v>61</c:v>
                </c:pt>
                <c:pt idx="506">
                  <c:v>60</c:v>
                </c:pt>
                <c:pt idx="507">
                  <c:v>57</c:v>
                </c:pt>
                <c:pt idx="508">
                  <c:v>61</c:v>
                </c:pt>
                <c:pt idx="509">
                  <c:v>65</c:v>
                </c:pt>
                <c:pt idx="510">
                  <c:v>65</c:v>
                </c:pt>
                <c:pt idx="511">
                  <c:v>66</c:v>
                </c:pt>
                <c:pt idx="512">
                  <c:v>62</c:v>
                </c:pt>
                <c:pt idx="513">
                  <c:v>61</c:v>
                </c:pt>
                <c:pt idx="514">
                  <c:v>66</c:v>
                </c:pt>
                <c:pt idx="515">
                  <c:v>67</c:v>
                </c:pt>
                <c:pt idx="516">
                  <c:v>68</c:v>
                </c:pt>
                <c:pt idx="517">
                  <c:v>65</c:v>
                </c:pt>
                <c:pt idx="518">
                  <c:v>64</c:v>
                </c:pt>
                <c:pt idx="519">
                  <c:v>61</c:v>
                </c:pt>
                <c:pt idx="520">
                  <c:v>63</c:v>
                </c:pt>
                <c:pt idx="521">
                  <c:v>68</c:v>
                </c:pt>
                <c:pt idx="522">
                  <c:v>70</c:v>
                </c:pt>
                <c:pt idx="523">
                  <c:v>66</c:v>
                </c:pt>
                <c:pt idx="524">
                  <c:v>68</c:v>
                </c:pt>
                <c:pt idx="525">
                  <c:v>66</c:v>
                </c:pt>
                <c:pt idx="526">
                  <c:v>66</c:v>
                </c:pt>
                <c:pt idx="527">
                  <c:v>70</c:v>
                </c:pt>
                <c:pt idx="528">
                  <c:v>70</c:v>
                </c:pt>
                <c:pt idx="529">
                  <c:v>72</c:v>
                </c:pt>
                <c:pt idx="530">
                  <c:v>74</c:v>
                </c:pt>
                <c:pt idx="531">
                  <c:v>72</c:v>
                </c:pt>
                <c:pt idx="532">
                  <c:v>74</c:v>
                </c:pt>
                <c:pt idx="533">
                  <c:v>67</c:v>
                </c:pt>
                <c:pt idx="534">
                  <c:v>70</c:v>
                </c:pt>
                <c:pt idx="535">
                  <c:v>73</c:v>
                </c:pt>
                <c:pt idx="536">
                  <c:v>74</c:v>
                </c:pt>
                <c:pt idx="537">
                  <c:v>72</c:v>
                </c:pt>
                <c:pt idx="538">
                  <c:v>73</c:v>
                </c:pt>
                <c:pt idx="539">
                  <c:v>73</c:v>
                </c:pt>
                <c:pt idx="540">
                  <c:v>73</c:v>
                </c:pt>
                <c:pt idx="541">
                  <c:v>73</c:v>
                </c:pt>
                <c:pt idx="542">
                  <c:v>77</c:v>
                </c:pt>
                <c:pt idx="543">
                  <c:v>74</c:v>
                </c:pt>
                <c:pt idx="544">
                  <c:v>74</c:v>
                </c:pt>
                <c:pt idx="545">
                  <c:v>68</c:v>
                </c:pt>
                <c:pt idx="546">
                  <c:v>68</c:v>
                </c:pt>
                <c:pt idx="547">
                  <c:v>71</c:v>
                </c:pt>
                <c:pt idx="548">
                  <c:v>79</c:v>
                </c:pt>
                <c:pt idx="549">
                  <c:v>79</c:v>
                </c:pt>
                <c:pt idx="550">
                  <c:v>79</c:v>
                </c:pt>
                <c:pt idx="551">
                  <c:v>84</c:v>
                </c:pt>
                <c:pt idx="552">
                  <c:v>82</c:v>
                </c:pt>
                <c:pt idx="553">
                  <c:v>78</c:v>
                </c:pt>
                <c:pt idx="554">
                  <c:v>80</c:v>
                </c:pt>
                <c:pt idx="555">
                  <c:v>78</c:v>
                </c:pt>
                <c:pt idx="556">
                  <c:v>79</c:v>
                </c:pt>
                <c:pt idx="557">
                  <c:v>80</c:v>
                </c:pt>
                <c:pt idx="558">
                  <c:v>82</c:v>
                </c:pt>
                <c:pt idx="559">
                  <c:v>83</c:v>
                </c:pt>
                <c:pt idx="560">
                  <c:v>84</c:v>
                </c:pt>
                <c:pt idx="561">
                  <c:v>82</c:v>
                </c:pt>
                <c:pt idx="562">
                  <c:v>84</c:v>
                </c:pt>
                <c:pt idx="563">
                  <c:v>83</c:v>
                </c:pt>
                <c:pt idx="564">
                  <c:v>83</c:v>
                </c:pt>
                <c:pt idx="565">
                  <c:v>81</c:v>
                </c:pt>
                <c:pt idx="566">
                  <c:v>81</c:v>
                </c:pt>
                <c:pt idx="567">
                  <c:v>80</c:v>
                </c:pt>
                <c:pt idx="568">
                  <c:v>81</c:v>
                </c:pt>
                <c:pt idx="569">
                  <c:v>79</c:v>
                </c:pt>
                <c:pt idx="570">
                  <c:v>80</c:v>
                </c:pt>
                <c:pt idx="571">
                  <c:v>76</c:v>
                </c:pt>
                <c:pt idx="572">
                  <c:v>77</c:v>
                </c:pt>
                <c:pt idx="573">
                  <c:v>73</c:v>
                </c:pt>
                <c:pt idx="574">
                  <c:v>78</c:v>
                </c:pt>
                <c:pt idx="575">
                  <c:v>78</c:v>
                </c:pt>
                <c:pt idx="576">
                  <c:v>75</c:v>
                </c:pt>
                <c:pt idx="577">
                  <c:v>74</c:v>
                </c:pt>
                <c:pt idx="578">
                  <c:v>75</c:v>
                </c:pt>
                <c:pt idx="579">
                  <c:v>77</c:v>
                </c:pt>
                <c:pt idx="580">
                  <c:v>75</c:v>
                </c:pt>
                <c:pt idx="581">
                  <c:v>67</c:v>
                </c:pt>
                <c:pt idx="582">
                  <c:v>71</c:v>
                </c:pt>
                <c:pt idx="583">
                  <c:v>71</c:v>
                </c:pt>
                <c:pt idx="584">
                  <c:v>71</c:v>
                </c:pt>
                <c:pt idx="585">
                  <c:v>71</c:v>
                </c:pt>
                <c:pt idx="586">
                  <c:v>76</c:v>
                </c:pt>
                <c:pt idx="587">
                  <c:v>72</c:v>
                </c:pt>
                <c:pt idx="588">
                  <c:v>75</c:v>
                </c:pt>
                <c:pt idx="589">
                  <c:v>73</c:v>
                </c:pt>
                <c:pt idx="590">
                  <c:v>74</c:v>
                </c:pt>
                <c:pt idx="591">
                  <c:v>71</c:v>
                </c:pt>
                <c:pt idx="592">
                  <c:v>70</c:v>
                </c:pt>
                <c:pt idx="593">
                  <c:v>73</c:v>
                </c:pt>
                <c:pt idx="594">
                  <c:v>73</c:v>
                </c:pt>
                <c:pt idx="595">
                  <c:v>71</c:v>
                </c:pt>
                <c:pt idx="596">
                  <c:v>67</c:v>
                </c:pt>
                <c:pt idx="597">
                  <c:v>68</c:v>
                </c:pt>
                <c:pt idx="598">
                  <c:v>67</c:v>
                </c:pt>
                <c:pt idx="599">
                  <c:v>69</c:v>
                </c:pt>
                <c:pt idx="600">
                  <c:v>72</c:v>
                </c:pt>
                <c:pt idx="601">
                  <c:v>70</c:v>
                </c:pt>
                <c:pt idx="602">
                  <c:v>68</c:v>
                </c:pt>
                <c:pt idx="603">
                  <c:v>64</c:v>
                </c:pt>
                <c:pt idx="604">
                  <c:v>64</c:v>
                </c:pt>
                <c:pt idx="605">
                  <c:v>69</c:v>
                </c:pt>
                <c:pt idx="606">
                  <c:v>73</c:v>
                </c:pt>
                <c:pt idx="607">
                  <c:v>70</c:v>
                </c:pt>
                <c:pt idx="608">
                  <c:v>64</c:v>
                </c:pt>
                <c:pt idx="609">
                  <c:v>66</c:v>
                </c:pt>
                <c:pt idx="610">
                  <c:v>65</c:v>
                </c:pt>
                <c:pt idx="611">
                  <c:v>71</c:v>
                </c:pt>
                <c:pt idx="612">
                  <c:v>74</c:v>
                </c:pt>
                <c:pt idx="613">
                  <c:v>72</c:v>
                </c:pt>
                <c:pt idx="614">
                  <c:v>71</c:v>
                </c:pt>
                <c:pt idx="615">
                  <c:v>65</c:v>
                </c:pt>
                <c:pt idx="616">
                  <c:v>72</c:v>
                </c:pt>
                <c:pt idx="617">
                  <c:v>72</c:v>
                </c:pt>
                <c:pt idx="618">
                  <c:v>79</c:v>
                </c:pt>
                <c:pt idx="619">
                  <c:v>74</c:v>
                </c:pt>
                <c:pt idx="620">
                  <c:v>75</c:v>
                </c:pt>
                <c:pt idx="621">
                  <c:v>73</c:v>
                </c:pt>
                <c:pt idx="622">
                  <c:v>73</c:v>
                </c:pt>
                <c:pt idx="623">
                  <c:v>74</c:v>
                </c:pt>
                <c:pt idx="624">
                  <c:v>69</c:v>
                </c:pt>
                <c:pt idx="625">
                  <c:v>72</c:v>
                </c:pt>
                <c:pt idx="626">
                  <c:v>70</c:v>
                </c:pt>
                <c:pt idx="627">
                  <c:v>65</c:v>
                </c:pt>
                <c:pt idx="628">
                  <c:v>64</c:v>
                </c:pt>
                <c:pt idx="629">
                  <c:v>67</c:v>
                </c:pt>
                <c:pt idx="630">
                  <c:v>67</c:v>
                </c:pt>
                <c:pt idx="631">
                  <c:v>67</c:v>
                </c:pt>
                <c:pt idx="632">
                  <c:v>70</c:v>
                </c:pt>
                <c:pt idx="633">
                  <c:v>68</c:v>
                </c:pt>
                <c:pt idx="634">
                  <c:v>68</c:v>
                </c:pt>
                <c:pt idx="635">
                  <c:v>66</c:v>
                </c:pt>
                <c:pt idx="636">
                  <c:v>63</c:v>
                </c:pt>
                <c:pt idx="637">
                  <c:v>65</c:v>
                </c:pt>
                <c:pt idx="638">
                  <c:v>61</c:v>
                </c:pt>
                <c:pt idx="639">
                  <c:v>60</c:v>
                </c:pt>
                <c:pt idx="640">
                  <c:v>58</c:v>
                </c:pt>
                <c:pt idx="641">
                  <c:v>56</c:v>
                </c:pt>
                <c:pt idx="642">
                  <c:v>57</c:v>
                </c:pt>
                <c:pt idx="643">
                  <c:v>52</c:v>
                </c:pt>
                <c:pt idx="644">
                  <c:v>53</c:v>
                </c:pt>
                <c:pt idx="645">
                  <c:v>44</c:v>
                </c:pt>
                <c:pt idx="646">
                  <c:v>49</c:v>
                </c:pt>
                <c:pt idx="647">
                  <c:v>53</c:v>
                </c:pt>
                <c:pt idx="648">
                  <c:v>50</c:v>
                </c:pt>
                <c:pt idx="649">
                  <c:v>50</c:v>
                </c:pt>
                <c:pt idx="650">
                  <c:v>54</c:v>
                </c:pt>
                <c:pt idx="651">
                  <c:v>56</c:v>
                </c:pt>
                <c:pt idx="652">
                  <c:v>51</c:v>
                </c:pt>
                <c:pt idx="653">
                  <c:v>48</c:v>
                </c:pt>
                <c:pt idx="654">
                  <c:v>49</c:v>
                </c:pt>
                <c:pt idx="655">
                  <c:v>45</c:v>
                </c:pt>
                <c:pt idx="656">
                  <c:v>39</c:v>
                </c:pt>
                <c:pt idx="657">
                  <c:v>34</c:v>
                </c:pt>
                <c:pt idx="658">
                  <c:v>43</c:v>
                </c:pt>
                <c:pt idx="659">
                  <c:v>46</c:v>
                </c:pt>
                <c:pt idx="660">
                  <c:v>48</c:v>
                </c:pt>
                <c:pt idx="661">
                  <c:v>45</c:v>
                </c:pt>
                <c:pt idx="662">
                  <c:v>42</c:v>
                </c:pt>
                <c:pt idx="663">
                  <c:v>39</c:v>
                </c:pt>
                <c:pt idx="664">
                  <c:v>40</c:v>
                </c:pt>
                <c:pt idx="665">
                  <c:v>45</c:v>
                </c:pt>
                <c:pt idx="666">
                  <c:v>42</c:v>
                </c:pt>
                <c:pt idx="667">
                  <c:v>45</c:v>
                </c:pt>
                <c:pt idx="668">
                  <c:v>44</c:v>
                </c:pt>
                <c:pt idx="669">
                  <c:v>46</c:v>
                </c:pt>
                <c:pt idx="670">
                  <c:v>46</c:v>
                </c:pt>
                <c:pt idx="671">
                  <c:v>43</c:v>
                </c:pt>
                <c:pt idx="672">
                  <c:v>45</c:v>
                </c:pt>
                <c:pt idx="673">
                  <c:v>41</c:v>
                </c:pt>
                <c:pt idx="674">
                  <c:v>41</c:v>
                </c:pt>
                <c:pt idx="675">
                  <c:v>40</c:v>
                </c:pt>
                <c:pt idx="676">
                  <c:v>42</c:v>
                </c:pt>
                <c:pt idx="677">
                  <c:v>46</c:v>
                </c:pt>
                <c:pt idx="678">
                  <c:v>46</c:v>
                </c:pt>
                <c:pt idx="679">
                  <c:v>42</c:v>
                </c:pt>
                <c:pt idx="680">
                  <c:v>42</c:v>
                </c:pt>
                <c:pt idx="681">
                  <c:v>40</c:v>
                </c:pt>
                <c:pt idx="682">
                  <c:v>42</c:v>
                </c:pt>
                <c:pt idx="683">
                  <c:v>42</c:v>
                </c:pt>
                <c:pt idx="684">
                  <c:v>37</c:v>
                </c:pt>
                <c:pt idx="685">
                  <c:v>45</c:v>
                </c:pt>
                <c:pt idx="686">
                  <c:v>42</c:v>
                </c:pt>
                <c:pt idx="687">
                  <c:v>39</c:v>
                </c:pt>
                <c:pt idx="688">
                  <c:v>38</c:v>
                </c:pt>
                <c:pt idx="689">
                  <c:v>38</c:v>
                </c:pt>
                <c:pt idx="690">
                  <c:v>39</c:v>
                </c:pt>
                <c:pt idx="691">
                  <c:v>45</c:v>
                </c:pt>
                <c:pt idx="692">
                  <c:v>38</c:v>
                </c:pt>
                <c:pt idx="693">
                  <c:v>41</c:v>
                </c:pt>
                <c:pt idx="694">
                  <c:v>41</c:v>
                </c:pt>
                <c:pt idx="695">
                  <c:v>41</c:v>
                </c:pt>
                <c:pt idx="696">
                  <c:v>37</c:v>
                </c:pt>
                <c:pt idx="697">
                  <c:v>41</c:v>
                </c:pt>
                <c:pt idx="698">
                  <c:v>41</c:v>
                </c:pt>
                <c:pt idx="699">
                  <c:v>46</c:v>
                </c:pt>
                <c:pt idx="700">
                  <c:v>44</c:v>
                </c:pt>
                <c:pt idx="701">
                  <c:v>43</c:v>
                </c:pt>
                <c:pt idx="702">
                  <c:v>43</c:v>
                </c:pt>
                <c:pt idx="703">
                  <c:v>41</c:v>
                </c:pt>
                <c:pt idx="704">
                  <c:v>39</c:v>
                </c:pt>
                <c:pt idx="705">
                  <c:v>36</c:v>
                </c:pt>
                <c:pt idx="706">
                  <c:v>37</c:v>
                </c:pt>
                <c:pt idx="707">
                  <c:v>35</c:v>
                </c:pt>
                <c:pt idx="708">
                  <c:v>36</c:v>
                </c:pt>
                <c:pt idx="709">
                  <c:v>39</c:v>
                </c:pt>
                <c:pt idx="710">
                  <c:v>42</c:v>
                </c:pt>
                <c:pt idx="711">
                  <c:v>40</c:v>
                </c:pt>
                <c:pt idx="712">
                  <c:v>42</c:v>
                </c:pt>
                <c:pt idx="713">
                  <c:v>39</c:v>
                </c:pt>
                <c:pt idx="714">
                  <c:v>41</c:v>
                </c:pt>
                <c:pt idx="715">
                  <c:v>42</c:v>
                </c:pt>
                <c:pt idx="716">
                  <c:v>38</c:v>
                </c:pt>
                <c:pt idx="717">
                  <c:v>40</c:v>
                </c:pt>
                <c:pt idx="718">
                  <c:v>37</c:v>
                </c:pt>
                <c:pt idx="719">
                  <c:v>41</c:v>
                </c:pt>
                <c:pt idx="720">
                  <c:v>36</c:v>
                </c:pt>
                <c:pt idx="721">
                  <c:v>38</c:v>
                </c:pt>
                <c:pt idx="722">
                  <c:v>35</c:v>
                </c:pt>
                <c:pt idx="723">
                  <c:v>35</c:v>
                </c:pt>
                <c:pt idx="724">
                  <c:v>35</c:v>
                </c:pt>
                <c:pt idx="725">
                  <c:v>38</c:v>
                </c:pt>
                <c:pt idx="726">
                  <c:v>39</c:v>
                </c:pt>
                <c:pt idx="727">
                  <c:v>38</c:v>
                </c:pt>
                <c:pt idx="728">
                  <c:v>39</c:v>
                </c:pt>
                <c:pt idx="729">
                  <c:v>35</c:v>
                </c:pt>
                <c:pt idx="730">
                  <c:v>36</c:v>
                </c:pt>
                <c:pt idx="731">
                  <c:v>36</c:v>
                </c:pt>
                <c:pt idx="732">
                  <c:v>40</c:v>
                </c:pt>
                <c:pt idx="733">
                  <c:v>35</c:v>
                </c:pt>
                <c:pt idx="734">
                  <c:v>32</c:v>
                </c:pt>
                <c:pt idx="735">
                  <c:v>33</c:v>
                </c:pt>
                <c:pt idx="736">
                  <c:v>34</c:v>
                </c:pt>
                <c:pt idx="737">
                  <c:v>33</c:v>
                </c:pt>
                <c:pt idx="738">
                  <c:v>35</c:v>
                </c:pt>
                <c:pt idx="739">
                  <c:v>36</c:v>
                </c:pt>
                <c:pt idx="740">
                  <c:v>35</c:v>
                </c:pt>
                <c:pt idx="741">
                  <c:v>35</c:v>
                </c:pt>
                <c:pt idx="742">
                  <c:v>34</c:v>
                </c:pt>
                <c:pt idx="743">
                  <c:v>36</c:v>
                </c:pt>
                <c:pt idx="744">
                  <c:v>37</c:v>
                </c:pt>
                <c:pt idx="745">
                  <c:v>38</c:v>
                </c:pt>
                <c:pt idx="746">
                  <c:v>36</c:v>
                </c:pt>
                <c:pt idx="747">
                  <c:v>37</c:v>
                </c:pt>
                <c:pt idx="748">
                  <c:v>37</c:v>
                </c:pt>
                <c:pt idx="749">
                  <c:v>36</c:v>
                </c:pt>
                <c:pt idx="750">
                  <c:v>37</c:v>
                </c:pt>
                <c:pt idx="751">
                  <c:v>34</c:v>
                </c:pt>
                <c:pt idx="752">
                  <c:v>39</c:v>
                </c:pt>
                <c:pt idx="753">
                  <c:v>38</c:v>
                </c:pt>
                <c:pt idx="754">
                  <c:v>36</c:v>
                </c:pt>
                <c:pt idx="755">
                  <c:v>34</c:v>
                </c:pt>
                <c:pt idx="756">
                  <c:v>34</c:v>
                </c:pt>
                <c:pt idx="757">
                  <c:v>32</c:v>
                </c:pt>
                <c:pt idx="758">
                  <c:v>35</c:v>
                </c:pt>
                <c:pt idx="759">
                  <c:v>33</c:v>
                </c:pt>
                <c:pt idx="760">
                  <c:v>34</c:v>
                </c:pt>
                <c:pt idx="761">
                  <c:v>37</c:v>
                </c:pt>
                <c:pt idx="762">
                  <c:v>34</c:v>
                </c:pt>
                <c:pt idx="763">
                  <c:v>34</c:v>
                </c:pt>
                <c:pt idx="764">
                  <c:v>32</c:v>
                </c:pt>
                <c:pt idx="765">
                  <c:v>35</c:v>
                </c:pt>
                <c:pt idx="766">
                  <c:v>41</c:v>
                </c:pt>
                <c:pt idx="767">
                  <c:v>38</c:v>
                </c:pt>
                <c:pt idx="768">
                  <c:v>39</c:v>
                </c:pt>
                <c:pt idx="769">
                  <c:v>33</c:v>
                </c:pt>
                <c:pt idx="770">
                  <c:v>38</c:v>
                </c:pt>
                <c:pt idx="771">
                  <c:v>35</c:v>
                </c:pt>
                <c:pt idx="772">
                  <c:v>41</c:v>
                </c:pt>
                <c:pt idx="773">
                  <c:v>38</c:v>
                </c:pt>
                <c:pt idx="774">
                  <c:v>37</c:v>
                </c:pt>
                <c:pt idx="775">
                  <c:v>39</c:v>
                </c:pt>
                <c:pt idx="776">
                  <c:v>32</c:v>
                </c:pt>
                <c:pt idx="777">
                  <c:v>31</c:v>
                </c:pt>
                <c:pt idx="778">
                  <c:v>34</c:v>
                </c:pt>
                <c:pt idx="779">
                  <c:v>37</c:v>
                </c:pt>
                <c:pt idx="780">
                  <c:v>41</c:v>
                </c:pt>
                <c:pt idx="781">
                  <c:v>39</c:v>
                </c:pt>
                <c:pt idx="782">
                  <c:v>38</c:v>
                </c:pt>
                <c:pt idx="783">
                  <c:v>35</c:v>
                </c:pt>
                <c:pt idx="784">
                  <c:v>37</c:v>
                </c:pt>
                <c:pt idx="785">
                  <c:v>40</c:v>
                </c:pt>
                <c:pt idx="786">
                  <c:v>39</c:v>
                </c:pt>
                <c:pt idx="787">
                  <c:v>35</c:v>
                </c:pt>
                <c:pt idx="788">
                  <c:v>37</c:v>
                </c:pt>
                <c:pt idx="789">
                  <c:v>37</c:v>
                </c:pt>
                <c:pt idx="790">
                  <c:v>34</c:v>
                </c:pt>
                <c:pt idx="791">
                  <c:v>34</c:v>
                </c:pt>
                <c:pt idx="792">
                  <c:v>35</c:v>
                </c:pt>
                <c:pt idx="793">
                  <c:v>33</c:v>
                </c:pt>
                <c:pt idx="794">
                  <c:v>38</c:v>
                </c:pt>
                <c:pt idx="795">
                  <c:v>32</c:v>
                </c:pt>
                <c:pt idx="796">
                  <c:v>34</c:v>
                </c:pt>
                <c:pt idx="797">
                  <c:v>39</c:v>
                </c:pt>
                <c:pt idx="798">
                  <c:v>40</c:v>
                </c:pt>
                <c:pt idx="799">
                  <c:v>41</c:v>
                </c:pt>
                <c:pt idx="800">
                  <c:v>41</c:v>
                </c:pt>
                <c:pt idx="801">
                  <c:v>36</c:v>
                </c:pt>
                <c:pt idx="802">
                  <c:v>37</c:v>
                </c:pt>
                <c:pt idx="803">
                  <c:v>35</c:v>
                </c:pt>
                <c:pt idx="804">
                  <c:v>32</c:v>
                </c:pt>
                <c:pt idx="805">
                  <c:v>31</c:v>
                </c:pt>
                <c:pt idx="806">
                  <c:v>31</c:v>
                </c:pt>
                <c:pt idx="807">
                  <c:v>34</c:v>
                </c:pt>
                <c:pt idx="808">
                  <c:v>30</c:v>
                </c:pt>
                <c:pt idx="809">
                  <c:v>33</c:v>
                </c:pt>
                <c:pt idx="810">
                  <c:v>30</c:v>
                </c:pt>
                <c:pt idx="811">
                  <c:v>29</c:v>
                </c:pt>
                <c:pt idx="812">
                  <c:v>29</c:v>
                </c:pt>
                <c:pt idx="813">
                  <c:v>28</c:v>
                </c:pt>
                <c:pt idx="814">
                  <c:v>31</c:v>
                </c:pt>
                <c:pt idx="815">
                  <c:v>32</c:v>
                </c:pt>
                <c:pt idx="816">
                  <c:v>33</c:v>
                </c:pt>
                <c:pt idx="817">
                  <c:v>35</c:v>
                </c:pt>
                <c:pt idx="818">
                  <c:v>33</c:v>
                </c:pt>
                <c:pt idx="819">
                  <c:v>29</c:v>
                </c:pt>
                <c:pt idx="820">
                  <c:v>31</c:v>
                </c:pt>
                <c:pt idx="821">
                  <c:v>32</c:v>
                </c:pt>
                <c:pt idx="822">
                  <c:v>36</c:v>
                </c:pt>
                <c:pt idx="823">
                  <c:v>34</c:v>
                </c:pt>
                <c:pt idx="824">
                  <c:v>35</c:v>
                </c:pt>
                <c:pt idx="825">
                  <c:v>34</c:v>
                </c:pt>
                <c:pt idx="826">
                  <c:v>35</c:v>
                </c:pt>
                <c:pt idx="827">
                  <c:v>32</c:v>
                </c:pt>
                <c:pt idx="828">
                  <c:v>35</c:v>
                </c:pt>
                <c:pt idx="829">
                  <c:v>36</c:v>
                </c:pt>
                <c:pt idx="830">
                  <c:v>36</c:v>
                </c:pt>
                <c:pt idx="831">
                  <c:v>32</c:v>
                </c:pt>
                <c:pt idx="832">
                  <c:v>29</c:v>
                </c:pt>
                <c:pt idx="833">
                  <c:v>30</c:v>
                </c:pt>
                <c:pt idx="834">
                  <c:v>35</c:v>
                </c:pt>
                <c:pt idx="835">
                  <c:v>40</c:v>
                </c:pt>
                <c:pt idx="836">
                  <c:v>36</c:v>
                </c:pt>
                <c:pt idx="837">
                  <c:v>32</c:v>
                </c:pt>
                <c:pt idx="838">
                  <c:v>35</c:v>
                </c:pt>
                <c:pt idx="839">
                  <c:v>30</c:v>
                </c:pt>
                <c:pt idx="840">
                  <c:v>29</c:v>
                </c:pt>
                <c:pt idx="841">
                  <c:v>34</c:v>
                </c:pt>
                <c:pt idx="842">
                  <c:v>33</c:v>
                </c:pt>
                <c:pt idx="843">
                  <c:v>32</c:v>
                </c:pt>
                <c:pt idx="844">
                  <c:v>36</c:v>
                </c:pt>
                <c:pt idx="845">
                  <c:v>32</c:v>
                </c:pt>
                <c:pt idx="846">
                  <c:v>35</c:v>
                </c:pt>
                <c:pt idx="847">
                  <c:v>30</c:v>
                </c:pt>
                <c:pt idx="848">
                  <c:v>23</c:v>
                </c:pt>
                <c:pt idx="849">
                  <c:v>27</c:v>
                </c:pt>
                <c:pt idx="850">
                  <c:v>36</c:v>
                </c:pt>
                <c:pt idx="851">
                  <c:v>37</c:v>
                </c:pt>
                <c:pt idx="852">
                  <c:v>36</c:v>
                </c:pt>
                <c:pt idx="853">
                  <c:v>34</c:v>
                </c:pt>
                <c:pt idx="854">
                  <c:v>36</c:v>
                </c:pt>
                <c:pt idx="855">
                  <c:v>36</c:v>
                </c:pt>
                <c:pt idx="856">
                  <c:v>37</c:v>
                </c:pt>
                <c:pt idx="857">
                  <c:v>37</c:v>
                </c:pt>
                <c:pt idx="858">
                  <c:v>41</c:v>
                </c:pt>
                <c:pt idx="859">
                  <c:v>36</c:v>
                </c:pt>
                <c:pt idx="860">
                  <c:v>32</c:v>
                </c:pt>
                <c:pt idx="861">
                  <c:v>34</c:v>
                </c:pt>
                <c:pt idx="862">
                  <c:v>36</c:v>
                </c:pt>
                <c:pt idx="863">
                  <c:v>37</c:v>
                </c:pt>
                <c:pt idx="864">
                  <c:v>33</c:v>
                </c:pt>
                <c:pt idx="865">
                  <c:v>37</c:v>
                </c:pt>
                <c:pt idx="866">
                  <c:v>34</c:v>
                </c:pt>
                <c:pt idx="867">
                  <c:v>33</c:v>
                </c:pt>
                <c:pt idx="868">
                  <c:v>31</c:v>
                </c:pt>
                <c:pt idx="869">
                  <c:v>31</c:v>
                </c:pt>
                <c:pt idx="870">
                  <c:v>33</c:v>
                </c:pt>
                <c:pt idx="871">
                  <c:v>35</c:v>
                </c:pt>
                <c:pt idx="872">
                  <c:v>37</c:v>
                </c:pt>
                <c:pt idx="873">
                  <c:v>32</c:v>
                </c:pt>
                <c:pt idx="874">
                  <c:v>30</c:v>
                </c:pt>
                <c:pt idx="875">
                  <c:v>31</c:v>
                </c:pt>
                <c:pt idx="876">
                  <c:v>34</c:v>
                </c:pt>
                <c:pt idx="877">
                  <c:v>38</c:v>
                </c:pt>
                <c:pt idx="878">
                  <c:v>34</c:v>
                </c:pt>
                <c:pt idx="879">
                  <c:v>33</c:v>
                </c:pt>
                <c:pt idx="880">
                  <c:v>37</c:v>
                </c:pt>
                <c:pt idx="881">
                  <c:v>37</c:v>
                </c:pt>
                <c:pt idx="882">
                  <c:v>35</c:v>
                </c:pt>
                <c:pt idx="883">
                  <c:v>36</c:v>
                </c:pt>
                <c:pt idx="884">
                  <c:v>34</c:v>
                </c:pt>
                <c:pt idx="885">
                  <c:v>31</c:v>
                </c:pt>
                <c:pt idx="886">
                  <c:v>31</c:v>
                </c:pt>
                <c:pt idx="887">
                  <c:v>30</c:v>
                </c:pt>
                <c:pt idx="888">
                  <c:v>29</c:v>
                </c:pt>
                <c:pt idx="889">
                  <c:v>30</c:v>
                </c:pt>
                <c:pt idx="890">
                  <c:v>30</c:v>
                </c:pt>
                <c:pt idx="891">
                  <c:v>31</c:v>
                </c:pt>
                <c:pt idx="892">
                  <c:v>34</c:v>
                </c:pt>
                <c:pt idx="893">
                  <c:v>33</c:v>
                </c:pt>
                <c:pt idx="894">
                  <c:v>30</c:v>
                </c:pt>
                <c:pt idx="895">
                  <c:v>28</c:v>
                </c:pt>
                <c:pt idx="896">
                  <c:v>32</c:v>
                </c:pt>
                <c:pt idx="897">
                  <c:v>27</c:v>
                </c:pt>
                <c:pt idx="898">
                  <c:v>24</c:v>
                </c:pt>
                <c:pt idx="899">
                  <c:v>28</c:v>
                </c:pt>
                <c:pt idx="900">
                  <c:v>29</c:v>
                </c:pt>
                <c:pt idx="901">
                  <c:v>28</c:v>
                </c:pt>
                <c:pt idx="902">
                  <c:v>26</c:v>
                </c:pt>
                <c:pt idx="903">
                  <c:v>31</c:v>
                </c:pt>
                <c:pt idx="904">
                  <c:v>25</c:v>
                </c:pt>
                <c:pt idx="905">
                  <c:v>24</c:v>
                </c:pt>
                <c:pt idx="906">
                  <c:v>27</c:v>
                </c:pt>
                <c:pt idx="907">
                  <c:v>25</c:v>
                </c:pt>
                <c:pt idx="908">
                  <c:v>29</c:v>
                </c:pt>
                <c:pt idx="909">
                  <c:v>26</c:v>
                </c:pt>
                <c:pt idx="910">
                  <c:v>22</c:v>
                </c:pt>
                <c:pt idx="911">
                  <c:v>25</c:v>
                </c:pt>
                <c:pt idx="912">
                  <c:v>29</c:v>
                </c:pt>
                <c:pt idx="913">
                  <c:v>31</c:v>
                </c:pt>
                <c:pt idx="914">
                  <c:v>26</c:v>
                </c:pt>
                <c:pt idx="915">
                  <c:v>23</c:v>
                </c:pt>
                <c:pt idx="916">
                  <c:v>27</c:v>
                </c:pt>
                <c:pt idx="917">
                  <c:v>28</c:v>
                </c:pt>
                <c:pt idx="918">
                  <c:v>29</c:v>
                </c:pt>
                <c:pt idx="919">
                  <c:v>30</c:v>
                </c:pt>
                <c:pt idx="920">
                  <c:v>32</c:v>
                </c:pt>
                <c:pt idx="921">
                  <c:v>25</c:v>
                </c:pt>
                <c:pt idx="922">
                  <c:v>26</c:v>
                </c:pt>
                <c:pt idx="923">
                  <c:v>25</c:v>
                </c:pt>
                <c:pt idx="924">
                  <c:v>22</c:v>
                </c:pt>
                <c:pt idx="925">
                  <c:v>23</c:v>
                </c:pt>
                <c:pt idx="926">
                  <c:v>27</c:v>
                </c:pt>
                <c:pt idx="927">
                  <c:v>28</c:v>
                </c:pt>
                <c:pt idx="928">
                  <c:v>24</c:v>
                </c:pt>
                <c:pt idx="929">
                  <c:v>26</c:v>
                </c:pt>
                <c:pt idx="930">
                  <c:v>24</c:v>
                </c:pt>
                <c:pt idx="931">
                  <c:v>24</c:v>
                </c:pt>
                <c:pt idx="932">
                  <c:v>28</c:v>
                </c:pt>
                <c:pt idx="933">
                  <c:v>23</c:v>
                </c:pt>
                <c:pt idx="934">
                  <c:v>28</c:v>
                </c:pt>
                <c:pt idx="935">
                  <c:v>24</c:v>
                </c:pt>
                <c:pt idx="936">
                  <c:v>23</c:v>
                </c:pt>
                <c:pt idx="937">
                  <c:v>22</c:v>
                </c:pt>
                <c:pt idx="938">
                  <c:v>19</c:v>
                </c:pt>
                <c:pt idx="939">
                  <c:v>22</c:v>
                </c:pt>
                <c:pt idx="940">
                  <c:v>25</c:v>
                </c:pt>
                <c:pt idx="941">
                  <c:v>20</c:v>
                </c:pt>
                <c:pt idx="942">
                  <c:v>24</c:v>
                </c:pt>
                <c:pt idx="943">
                  <c:v>27</c:v>
                </c:pt>
                <c:pt idx="944">
                  <c:v>25</c:v>
                </c:pt>
                <c:pt idx="945">
                  <c:v>27</c:v>
                </c:pt>
                <c:pt idx="946">
                  <c:v>28</c:v>
                </c:pt>
              </c:numCache>
            </c:numRef>
          </c:val>
          <c:smooth val="0"/>
          <c:extLst>
            <c:ext xmlns:c16="http://schemas.microsoft.com/office/drawing/2014/chart" uri="{C3380CC4-5D6E-409C-BE32-E72D297353CC}">
              <c16:uniqueId val="{00000000-F6AD-4C5D-A60C-DC33760E4D39}"/>
            </c:ext>
          </c:extLst>
        </c:ser>
        <c:dLbls>
          <c:showLegendKey val="0"/>
          <c:showVal val="0"/>
          <c:showCatName val="0"/>
          <c:showSerName val="0"/>
          <c:showPercent val="0"/>
          <c:showBubbleSize val="0"/>
        </c:dLbls>
        <c:smooth val="0"/>
        <c:axId val="110274055"/>
        <c:axId val="110274383"/>
      </c:lineChart>
      <c:dateAx>
        <c:axId val="110274055"/>
        <c:scaling>
          <c:orientation val="minMax"/>
        </c:scaling>
        <c:delete val="0"/>
        <c:axPos val="b"/>
        <c:numFmt formatCode="mmm\ yy" sourceLinked="0"/>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0274383"/>
        <c:crosses val="autoZero"/>
        <c:auto val="1"/>
        <c:lblOffset val="100"/>
        <c:baseTimeUnit val="days"/>
        <c:majorUnit val="3"/>
        <c:majorTimeUnit val="months"/>
      </c:dateAx>
      <c:valAx>
        <c:axId val="110274383"/>
        <c:scaling>
          <c:orientation val="minMax"/>
        </c:scaling>
        <c:delete val="0"/>
        <c:axPos val="l"/>
        <c:majorGridlines>
          <c:spPr>
            <a:ln w="3175" cap="flat" cmpd="sng" algn="ctr">
              <a:solidFill>
                <a:srgbClr val="C0C0C0"/>
              </a:solidFill>
              <a:prstDash val="sysDash"/>
              <a:round/>
              <a:headEnd type="none" w="med" len="med"/>
              <a:tailEnd type="none" w="med" len="med"/>
            </a:ln>
            <a:effectLst/>
          </c:spPr>
        </c:majorGridlines>
        <c:numFmt formatCode="General" sourceLinked="1"/>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0274055"/>
        <c:crosses val="autoZero"/>
        <c:crossBetween val="between"/>
      </c:valAx>
      <c:spPr>
        <a:solidFill>
          <a:srgbClr val="FFFFFF">
            <a:lumMod val="100000"/>
            <a:alpha val="0"/>
          </a:srgb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100000"/>
        <a:alpha val="0"/>
      </a:srgbClr>
    </a:solidFill>
    <a:ln w="25400" cap="flat" cmpd="sng" algn="ctr">
      <a:noFill/>
      <a:roun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Arial" panose="020B0604020202020204" pitchFamily="34" charset="0"/>
                <a:ea typeface="+mn-ea"/>
                <a:cs typeface="Arial" panose="020B0604020202020204" pitchFamily="34" charset="0"/>
              </a:defRPr>
            </a:pPr>
            <a:r>
              <a:rPr lang="en-US" sz="1200"/>
              <a:t>ships</a:t>
            </a:r>
          </a:p>
        </c:rich>
      </c:tx>
      <c:layout>
        <c:manualLayout>
          <c:xMode val="edge"/>
          <c:yMode val="edge"/>
          <c:x val="3.7656778876863294E-4"/>
          <c:y val="1.134481094806232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xMode val="edge"/>
          <c:yMode val="edge"/>
          <c:x val="2.8325223033252231E-2"/>
          <c:y val="5.8622129720350823E-2"/>
          <c:w val="0.94334955393349551"/>
          <c:h val="0.92595099403745162"/>
        </c:manualLayout>
      </c:layout>
      <c:lineChart>
        <c:grouping val="standard"/>
        <c:varyColors val="0"/>
        <c:ser>
          <c:idx val="0"/>
          <c:order val="0"/>
          <c:spPr>
            <a:ln w="38100" cap="rnd" cmpd="sng">
              <a:solidFill>
                <a:srgbClr val="00CCFF"/>
              </a:solidFill>
              <a:prstDash val="solid"/>
              <a:round/>
            </a:ln>
            <a:effectLst/>
          </c:spPr>
          <c:marker>
            <c:symbol val="none"/>
          </c:marker>
          <c:cat>
            <c:numRef>
              <c:f>Sheet5!$V$16:$AKF$16</c:f>
              <c:numCache>
                <c:formatCode>m/d/yyyy</c:formatCode>
                <c:ptCount val="947"/>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pt idx="204">
                  <c:v>44095</c:v>
                </c:pt>
                <c:pt idx="205">
                  <c:v>44096</c:v>
                </c:pt>
                <c:pt idx="206">
                  <c:v>44097</c:v>
                </c:pt>
                <c:pt idx="207">
                  <c:v>44098</c:v>
                </c:pt>
                <c:pt idx="208">
                  <c:v>44099</c:v>
                </c:pt>
                <c:pt idx="209">
                  <c:v>44100</c:v>
                </c:pt>
                <c:pt idx="210">
                  <c:v>44101</c:v>
                </c:pt>
                <c:pt idx="211">
                  <c:v>44102</c:v>
                </c:pt>
                <c:pt idx="212">
                  <c:v>44103</c:v>
                </c:pt>
                <c:pt idx="213">
                  <c:v>44104</c:v>
                </c:pt>
                <c:pt idx="214">
                  <c:v>44105</c:v>
                </c:pt>
                <c:pt idx="215">
                  <c:v>44106</c:v>
                </c:pt>
                <c:pt idx="216">
                  <c:v>44107</c:v>
                </c:pt>
                <c:pt idx="217">
                  <c:v>44108</c:v>
                </c:pt>
                <c:pt idx="218">
                  <c:v>44109</c:v>
                </c:pt>
                <c:pt idx="219">
                  <c:v>44110</c:v>
                </c:pt>
                <c:pt idx="220">
                  <c:v>44111</c:v>
                </c:pt>
                <c:pt idx="221">
                  <c:v>44112</c:v>
                </c:pt>
                <c:pt idx="222">
                  <c:v>44113</c:v>
                </c:pt>
                <c:pt idx="223">
                  <c:v>44114</c:v>
                </c:pt>
                <c:pt idx="224">
                  <c:v>44115</c:v>
                </c:pt>
                <c:pt idx="225">
                  <c:v>44116</c:v>
                </c:pt>
                <c:pt idx="226">
                  <c:v>44117</c:v>
                </c:pt>
                <c:pt idx="227">
                  <c:v>44118</c:v>
                </c:pt>
                <c:pt idx="228">
                  <c:v>44119</c:v>
                </c:pt>
                <c:pt idx="229">
                  <c:v>44120</c:v>
                </c:pt>
                <c:pt idx="230">
                  <c:v>44121</c:v>
                </c:pt>
                <c:pt idx="231">
                  <c:v>44122</c:v>
                </c:pt>
                <c:pt idx="232">
                  <c:v>44123</c:v>
                </c:pt>
                <c:pt idx="233">
                  <c:v>44124</c:v>
                </c:pt>
                <c:pt idx="234">
                  <c:v>44125</c:v>
                </c:pt>
                <c:pt idx="235">
                  <c:v>44126</c:v>
                </c:pt>
                <c:pt idx="236">
                  <c:v>44127</c:v>
                </c:pt>
                <c:pt idx="237">
                  <c:v>44128</c:v>
                </c:pt>
                <c:pt idx="238">
                  <c:v>44129</c:v>
                </c:pt>
                <c:pt idx="239">
                  <c:v>44130</c:v>
                </c:pt>
                <c:pt idx="240">
                  <c:v>44131</c:v>
                </c:pt>
                <c:pt idx="241">
                  <c:v>44132</c:v>
                </c:pt>
                <c:pt idx="242">
                  <c:v>44133</c:v>
                </c:pt>
                <c:pt idx="243">
                  <c:v>44134</c:v>
                </c:pt>
                <c:pt idx="244">
                  <c:v>44135</c:v>
                </c:pt>
                <c:pt idx="245">
                  <c:v>44136</c:v>
                </c:pt>
                <c:pt idx="246">
                  <c:v>44137</c:v>
                </c:pt>
                <c:pt idx="247">
                  <c:v>44138</c:v>
                </c:pt>
                <c:pt idx="248">
                  <c:v>44139</c:v>
                </c:pt>
                <c:pt idx="249">
                  <c:v>44140</c:v>
                </c:pt>
                <c:pt idx="250">
                  <c:v>44141</c:v>
                </c:pt>
                <c:pt idx="251">
                  <c:v>44142</c:v>
                </c:pt>
                <c:pt idx="252">
                  <c:v>44143</c:v>
                </c:pt>
                <c:pt idx="253">
                  <c:v>44144</c:v>
                </c:pt>
                <c:pt idx="254">
                  <c:v>44145</c:v>
                </c:pt>
                <c:pt idx="255">
                  <c:v>44146</c:v>
                </c:pt>
                <c:pt idx="256">
                  <c:v>44147</c:v>
                </c:pt>
                <c:pt idx="257">
                  <c:v>44148</c:v>
                </c:pt>
                <c:pt idx="258">
                  <c:v>44149</c:v>
                </c:pt>
                <c:pt idx="259">
                  <c:v>44150</c:v>
                </c:pt>
                <c:pt idx="260">
                  <c:v>44151</c:v>
                </c:pt>
                <c:pt idx="261">
                  <c:v>44152</c:v>
                </c:pt>
                <c:pt idx="262">
                  <c:v>44153</c:v>
                </c:pt>
                <c:pt idx="263">
                  <c:v>44154</c:v>
                </c:pt>
                <c:pt idx="264">
                  <c:v>44155</c:v>
                </c:pt>
                <c:pt idx="265">
                  <c:v>44156</c:v>
                </c:pt>
                <c:pt idx="266">
                  <c:v>44157</c:v>
                </c:pt>
                <c:pt idx="267">
                  <c:v>44158</c:v>
                </c:pt>
                <c:pt idx="268">
                  <c:v>44159</c:v>
                </c:pt>
                <c:pt idx="269">
                  <c:v>44160</c:v>
                </c:pt>
                <c:pt idx="270">
                  <c:v>44161</c:v>
                </c:pt>
                <c:pt idx="271">
                  <c:v>44162</c:v>
                </c:pt>
                <c:pt idx="272">
                  <c:v>44163</c:v>
                </c:pt>
                <c:pt idx="273">
                  <c:v>44164</c:v>
                </c:pt>
                <c:pt idx="274">
                  <c:v>44165</c:v>
                </c:pt>
                <c:pt idx="275">
                  <c:v>44166</c:v>
                </c:pt>
                <c:pt idx="276">
                  <c:v>44167</c:v>
                </c:pt>
                <c:pt idx="277">
                  <c:v>44168</c:v>
                </c:pt>
                <c:pt idx="278">
                  <c:v>44169</c:v>
                </c:pt>
                <c:pt idx="279">
                  <c:v>44170</c:v>
                </c:pt>
                <c:pt idx="280">
                  <c:v>44171</c:v>
                </c:pt>
                <c:pt idx="281">
                  <c:v>44172</c:v>
                </c:pt>
                <c:pt idx="282">
                  <c:v>44173</c:v>
                </c:pt>
                <c:pt idx="283">
                  <c:v>44174</c:v>
                </c:pt>
                <c:pt idx="284">
                  <c:v>44175</c:v>
                </c:pt>
                <c:pt idx="285">
                  <c:v>44176</c:v>
                </c:pt>
                <c:pt idx="286">
                  <c:v>44177</c:v>
                </c:pt>
                <c:pt idx="287">
                  <c:v>44178</c:v>
                </c:pt>
                <c:pt idx="288">
                  <c:v>44179</c:v>
                </c:pt>
                <c:pt idx="289">
                  <c:v>44180</c:v>
                </c:pt>
                <c:pt idx="290">
                  <c:v>44181</c:v>
                </c:pt>
                <c:pt idx="291">
                  <c:v>44182</c:v>
                </c:pt>
                <c:pt idx="292">
                  <c:v>44183</c:v>
                </c:pt>
                <c:pt idx="293">
                  <c:v>44184</c:v>
                </c:pt>
                <c:pt idx="294">
                  <c:v>44185</c:v>
                </c:pt>
                <c:pt idx="295">
                  <c:v>44186</c:v>
                </c:pt>
                <c:pt idx="296">
                  <c:v>44187</c:v>
                </c:pt>
                <c:pt idx="297">
                  <c:v>44188</c:v>
                </c:pt>
                <c:pt idx="298">
                  <c:v>44189</c:v>
                </c:pt>
                <c:pt idx="299">
                  <c:v>44190</c:v>
                </c:pt>
                <c:pt idx="300">
                  <c:v>44191</c:v>
                </c:pt>
                <c:pt idx="301">
                  <c:v>44192</c:v>
                </c:pt>
                <c:pt idx="302">
                  <c:v>44193</c:v>
                </c:pt>
                <c:pt idx="303">
                  <c:v>44194</c:v>
                </c:pt>
                <c:pt idx="304">
                  <c:v>44195</c:v>
                </c:pt>
                <c:pt idx="305">
                  <c:v>44196</c:v>
                </c:pt>
                <c:pt idx="306">
                  <c:v>44197</c:v>
                </c:pt>
                <c:pt idx="307">
                  <c:v>44198</c:v>
                </c:pt>
                <c:pt idx="308">
                  <c:v>44199</c:v>
                </c:pt>
                <c:pt idx="309">
                  <c:v>44200</c:v>
                </c:pt>
                <c:pt idx="310">
                  <c:v>44201</c:v>
                </c:pt>
                <c:pt idx="311">
                  <c:v>44202</c:v>
                </c:pt>
                <c:pt idx="312">
                  <c:v>44203</c:v>
                </c:pt>
                <c:pt idx="313">
                  <c:v>44204</c:v>
                </c:pt>
                <c:pt idx="314">
                  <c:v>44205</c:v>
                </c:pt>
                <c:pt idx="315">
                  <c:v>44206</c:v>
                </c:pt>
                <c:pt idx="316">
                  <c:v>44207</c:v>
                </c:pt>
                <c:pt idx="317">
                  <c:v>44208</c:v>
                </c:pt>
                <c:pt idx="318">
                  <c:v>44209</c:v>
                </c:pt>
                <c:pt idx="319">
                  <c:v>44210</c:v>
                </c:pt>
                <c:pt idx="320">
                  <c:v>44211</c:v>
                </c:pt>
                <c:pt idx="321">
                  <c:v>44212</c:v>
                </c:pt>
                <c:pt idx="322">
                  <c:v>44213</c:v>
                </c:pt>
                <c:pt idx="323">
                  <c:v>44214</c:v>
                </c:pt>
                <c:pt idx="324">
                  <c:v>44215</c:v>
                </c:pt>
                <c:pt idx="325">
                  <c:v>44216</c:v>
                </c:pt>
                <c:pt idx="326">
                  <c:v>44217</c:v>
                </c:pt>
                <c:pt idx="327">
                  <c:v>44218</c:v>
                </c:pt>
                <c:pt idx="328">
                  <c:v>44219</c:v>
                </c:pt>
                <c:pt idx="329">
                  <c:v>44220</c:v>
                </c:pt>
                <c:pt idx="330">
                  <c:v>44221</c:v>
                </c:pt>
                <c:pt idx="331">
                  <c:v>44222</c:v>
                </c:pt>
                <c:pt idx="332">
                  <c:v>44223</c:v>
                </c:pt>
                <c:pt idx="333">
                  <c:v>44224</c:v>
                </c:pt>
                <c:pt idx="334">
                  <c:v>44225</c:v>
                </c:pt>
                <c:pt idx="335">
                  <c:v>44226</c:v>
                </c:pt>
                <c:pt idx="336">
                  <c:v>44227</c:v>
                </c:pt>
                <c:pt idx="337">
                  <c:v>44228</c:v>
                </c:pt>
                <c:pt idx="338">
                  <c:v>44229</c:v>
                </c:pt>
                <c:pt idx="339">
                  <c:v>44230</c:v>
                </c:pt>
                <c:pt idx="340">
                  <c:v>44231</c:v>
                </c:pt>
                <c:pt idx="341">
                  <c:v>44232</c:v>
                </c:pt>
                <c:pt idx="342">
                  <c:v>44233</c:v>
                </c:pt>
                <c:pt idx="343">
                  <c:v>44234</c:v>
                </c:pt>
                <c:pt idx="344">
                  <c:v>44235</c:v>
                </c:pt>
                <c:pt idx="345">
                  <c:v>44236</c:v>
                </c:pt>
                <c:pt idx="346">
                  <c:v>44237</c:v>
                </c:pt>
                <c:pt idx="347">
                  <c:v>44238</c:v>
                </c:pt>
                <c:pt idx="348">
                  <c:v>44239</c:v>
                </c:pt>
                <c:pt idx="349">
                  <c:v>44240</c:v>
                </c:pt>
                <c:pt idx="350">
                  <c:v>44241</c:v>
                </c:pt>
                <c:pt idx="351">
                  <c:v>44242</c:v>
                </c:pt>
                <c:pt idx="352">
                  <c:v>44243</c:v>
                </c:pt>
                <c:pt idx="353">
                  <c:v>44244</c:v>
                </c:pt>
                <c:pt idx="354">
                  <c:v>44245</c:v>
                </c:pt>
                <c:pt idx="355">
                  <c:v>44246</c:v>
                </c:pt>
                <c:pt idx="356">
                  <c:v>44247</c:v>
                </c:pt>
                <c:pt idx="357">
                  <c:v>44248</c:v>
                </c:pt>
                <c:pt idx="358">
                  <c:v>44249</c:v>
                </c:pt>
                <c:pt idx="359">
                  <c:v>44250</c:v>
                </c:pt>
                <c:pt idx="360">
                  <c:v>44251</c:v>
                </c:pt>
                <c:pt idx="361">
                  <c:v>44252</c:v>
                </c:pt>
                <c:pt idx="362">
                  <c:v>44253</c:v>
                </c:pt>
                <c:pt idx="363">
                  <c:v>44254</c:v>
                </c:pt>
                <c:pt idx="364">
                  <c:v>44255</c:v>
                </c:pt>
                <c:pt idx="365">
                  <c:v>44256</c:v>
                </c:pt>
                <c:pt idx="366">
                  <c:v>44257</c:v>
                </c:pt>
                <c:pt idx="367">
                  <c:v>44258</c:v>
                </c:pt>
                <c:pt idx="368">
                  <c:v>44259</c:v>
                </c:pt>
                <c:pt idx="369">
                  <c:v>44260</c:v>
                </c:pt>
                <c:pt idx="370">
                  <c:v>44261</c:v>
                </c:pt>
                <c:pt idx="371">
                  <c:v>44262</c:v>
                </c:pt>
                <c:pt idx="372">
                  <c:v>44263</c:v>
                </c:pt>
                <c:pt idx="373">
                  <c:v>44264</c:v>
                </c:pt>
                <c:pt idx="374">
                  <c:v>44265</c:v>
                </c:pt>
                <c:pt idx="375">
                  <c:v>44266</c:v>
                </c:pt>
                <c:pt idx="376">
                  <c:v>44267</c:v>
                </c:pt>
                <c:pt idx="377">
                  <c:v>44268</c:v>
                </c:pt>
                <c:pt idx="378">
                  <c:v>44269</c:v>
                </c:pt>
                <c:pt idx="379">
                  <c:v>44270</c:v>
                </c:pt>
                <c:pt idx="380">
                  <c:v>44271</c:v>
                </c:pt>
                <c:pt idx="381">
                  <c:v>44272</c:v>
                </c:pt>
                <c:pt idx="382">
                  <c:v>44273</c:v>
                </c:pt>
                <c:pt idx="383">
                  <c:v>44274</c:v>
                </c:pt>
                <c:pt idx="384">
                  <c:v>44275</c:v>
                </c:pt>
                <c:pt idx="385">
                  <c:v>44276</c:v>
                </c:pt>
                <c:pt idx="386">
                  <c:v>44277</c:v>
                </c:pt>
                <c:pt idx="387">
                  <c:v>44278</c:v>
                </c:pt>
                <c:pt idx="388">
                  <c:v>44279</c:v>
                </c:pt>
                <c:pt idx="389">
                  <c:v>44280</c:v>
                </c:pt>
                <c:pt idx="390">
                  <c:v>44281</c:v>
                </c:pt>
                <c:pt idx="391">
                  <c:v>44282</c:v>
                </c:pt>
                <c:pt idx="392">
                  <c:v>44283</c:v>
                </c:pt>
                <c:pt idx="393">
                  <c:v>44284</c:v>
                </c:pt>
                <c:pt idx="394">
                  <c:v>44285</c:v>
                </c:pt>
                <c:pt idx="395">
                  <c:v>44286</c:v>
                </c:pt>
                <c:pt idx="396">
                  <c:v>44287</c:v>
                </c:pt>
                <c:pt idx="397">
                  <c:v>44288</c:v>
                </c:pt>
                <c:pt idx="398">
                  <c:v>44289</c:v>
                </c:pt>
                <c:pt idx="399">
                  <c:v>44290</c:v>
                </c:pt>
                <c:pt idx="400">
                  <c:v>44291</c:v>
                </c:pt>
                <c:pt idx="401">
                  <c:v>44292</c:v>
                </c:pt>
                <c:pt idx="402">
                  <c:v>44293</c:v>
                </c:pt>
                <c:pt idx="403">
                  <c:v>44294</c:v>
                </c:pt>
                <c:pt idx="404">
                  <c:v>44295</c:v>
                </c:pt>
                <c:pt idx="405">
                  <c:v>44296</c:v>
                </c:pt>
                <c:pt idx="406">
                  <c:v>44297</c:v>
                </c:pt>
                <c:pt idx="407">
                  <c:v>44298</c:v>
                </c:pt>
                <c:pt idx="408">
                  <c:v>44299</c:v>
                </c:pt>
                <c:pt idx="409">
                  <c:v>44300</c:v>
                </c:pt>
                <c:pt idx="410">
                  <c:v>44301</c:v>
                </c:pt>
                <c:pt idx="411">
                  <c:v>44302</c:v>
                </c:pt>
                <c:pt idx="412">
                  <c:v>44303</c:v>
                </c:pt>
                <c:pt idx="413">
                  <c:v>44304</c:v>
                </c:pt>
                <c:pt idx="414">
                  <c:v>44305</c:v>
                </c:pt>
                <c:pt idx="415">
                  <c:v>44314</c:v>
                </c:pt>
                <c:pt idx="416">
                  <c:v>44315</c:v>
                </c:pt>
                <c:pt idx="417">
                  <c:v>44316</c:v>
                </c:pt>
                <c:pt idx="418">
                  <c:v>44317</c:v>
                </c:pt>
                <c:pt idx="419">
                  <c:v>44318</c:v>
                </c:pt>
                <c:pt idx="420">
                  <c:v>44319</c:v>
                </c:pt>
                <c:pt idx="421">
                  <c:v>44320</c:v>
                </c:pt>
                <c:pt idx="422">
                  <c:v>44321</c:v>
                </c:pt>
                <c:pt idx="423">
                  <c:v>44322</c:v>
                </c:pt>
                <c:pt idx="424">
                  <c:v>44323</c:v>
                </c:pt>
                <c:pt idx="425">
                  <c:v>44324</c:v>
                </c:pt>
                <c:pt idx="426">
                  <c:v>44325</c:v>
                </c:pt>
                <c:pt idx="427">
                  <c:v>44326</c:v>
                </c:pt>
                <c:pt idx="428">
                  <c:v>44327</c:v>
                </c:pt>
                <c:pt idx="429">
                  <c:v>44328</c:v>
                </c:pt>
                <c:pt idx="430">
                  <c:v>44329</c:v>
                </c:pt>
                <c:pt idx="431">
                  <c:v>44330</c:v>
                </c:pt>
                <c:pt idx="432">
                  <c:v>44331</c:v>
                </c:pt>
                <c:pt idx="433">
                  <c:v>44332</c:v>
                </c:pt>
                <c:pt idx="434">
                  <c:v>44333</c:v>
                </c:pt>
                <c:pt idx="435">
                  <c:v>44334</c:v>
                </c:pt>
                <c:pt idx="436">
                  <c:v>44335</c:v>
                </c:pt>
                <c:pt idx="437">
                  <c:v>44336</c:v>
                </c:pt>
                <c:pt idx="438">
                  <c:v>44337</c:v>
                </c:pt>
                <c:pt idx="439">
                  <c:v>44338</c:v>
                </c:pt>
                <c:pt idx="440">
                  <c:v>44339</c:v>
                </c:pt>
                <c:pt idx="441">
                  <c:v>44340</c:v>
                </c:pt>
                <c:pt idx="442">
                  <c:v>44341</c:v>
                </c:pt>
                <c:pt idx="443">
                  <c:v>44342</c:v>
                </c:pt>
                <c:pt idx="444">
                  <c:v>44343</c:v>
                </c:pt>
                <c:pt idx="445">
                  <c:v>44344</c:v>
                </c:pt>
                <c:pt idx="446">
                  <c:v>44345</c:v>
                </c:pt>
                <c:pt idx="447">
                  <c:v>44346</c:v>
                </c:pt>
                <c:pt idx="448">
                  <c:v>44347</c:v>
                </c:pt>
                <c:pt idx="449">
                  <c:v>44348</c:v>
                </c:pt>
                <c:pt idx="450">
                  <c:v>44349</c:v>
                </c:pt>
                <c:pt idx="451">
                  <c:v>44350</c:v>
                </c:pt>
                <c:pt idx="452">
                  <c:v>44351</c:v>
                </c:pt>
                <c:pt idx="453">
                  <c:v>44352</c:v>
                </c:pt>
                <c:pt idx="454">
                  <c:v>44353</c:v>
                </c:pt>
                <c:pt idx="455">
                  <c:v>44354</c:v>
                </c:pt>
                <c:pt idx="456">
                  <c:v>44355</c:v>
                </c:pt>
                <c:pt idx="457">
                  <c:v>44356</c:v>
                </c:pt>
                <c:pt idx="458">
                  <c:v>44357</c:v>
                </c:pt>
                <c:pt idx="459">
                  <c:v>44358</c:v>
                </c:pt>
                <c:pt idx="460">
                  <c:v>44359</c:v>
                </c:pt>
                <c:pt idx="461">
                  <c:v>44360</c:v>
                </c:pt>
                <c:pt idx="462">
                  <c:v>44361</c:v>
                </c:pt>
                <c:pt idx="463">
                  <c:v>44362</c:v>
                </c:pt>
                <c:pt idx="464">
                  <c:v>44363</c:v>
                </c:pt>
                <c:pt idx="465">
                  <c:v>44364</c:v>
                </c:pt>
                <c:pt idx="466">
                  <c:v>44365</c:v>
                </c:pt>
                <c:pt idx="467">
                  <c:v>44366</c:v>
                </c:pt>
                <c:pt idx="468">
                  <c:v>44367</c:v>
                </c:pt>
                <c:pt idx="469">
                  <c:v>44368</c:v>
                </c:pt>
                <c:pt idx="470">
                  <c:v>44369</c:v>
                </c:pt>
                <c:pt idx="471">
                  <c:v>44370</c:v>
                </c:pt>
                <c:pt idx="472">
                  <c:v>44371</c:v>
                </c:pt>
                <c:pt idx="473">
                  <c:v>44372</c:v>
                </c:pt>
                <c:pt idx="474">
                  <c:v>44373</c:v>
                </c:pt>
                <c:pt idx="475">
                  <c:v>44374</c:v>
                </c:pt>
                <c:pt idx="476">
                  <c:v>44375</c:v>
                </c:pt>
                <c:pt idx="477">
                  <c:v>44376</c:v>
                </c:pt>
                <c:pt idx="478">
                  <c:v>44377</c:v>
                </c:pt>
                <c:pt idx="479">
                  <c:v>44378</c:v>
                </c:pt>
                <c:pt idx="480">
                  <c:v>44379</c:v>
                </c:pt>
                <c:pt idx="481">
                  <c:v>44380</c:v>
                </c:pt>
                <c:pt idx="482">
                  <c:v>44381</c:v>
                </c:pt>
                <c:pt idx="483">
                  <c:v>44382</c:v>
                </c:pt>
                <c:pt idx="484">
                  <c:v>44383</c:v>
                </c:pt>
                <c:pt idx="485">
                  <c:v>44384</c:v>
                </c:pt>
                <c:pt idx="486">
                  <c:v>44385</c:v>
                </c:pt>
                <c:pt idx="487">
                  <c:v>44386</c:v>
                </c:pt>
                <c:pt idx="488">
                  <c:v>44387</c:v>
                </c:pt>
                <c:pt idx="489">
                  <c:v>44388</c:v>
                </c:pt>
                <c:pt idx="490">
                  <c:v>44389</c:v>
                </c:pt>
                <c:pt idx="491">
                  <c:v>44390</c:v>
                </c:pt>
                <c:pt idx="492">
                  <c:v>44391</c:v>
                </c:pt>
                <c:pt idx="493">
                  <c:v>44392</c:v>
                </c:pt>
                <c:pt idx="494">
                  <c:v>44393</c:v>
                </c:pt>
                <c:pt idx="495">
                  <c:v>44394</c:v>
                </c:pt>
                <c:pt idx="496">
                  <c:v>44395</c:v>
                </c:pt>
                <c:pt idx="497">
                  <c:v>44396</c:v>
                </c:pt>
                <c:pt idx="498">
                  <c:v>44397</c:v>
                </c:pt>
                <c:pt idx="499">
                  <c:v>44398</c:v>
                </c:pt>
                <c:pt idx="500">
                  <c:v>44399</c:v>
                </c:pt>
                <c:pt idx="501">
                  <c:v>44400</c:v>
                </c:pt>
                <c:pt idx="502">
                  <c:v>44401</c:v>
                </c:pt>
                <c:pt idx="503">
                  <c:v>44402</c:v>
                </c:pt>
                <c:pt idx="504">
                  <c:v>44403</c:v>
                </c:pt>
                <c:pt idx="505">
                  <c:v>44404</c:v>
                </c:pt>
                <c:pt idx="506">
                  <c:v>44405</c:v>
                </c:pt>
                <c:pt idx="507">
                  <c:v>44406</c:v>
                </c:pt>
                <c:pt idx="508">
                  <c:v>44407</c:v>
                </c:pt>
                <c:pt idx="509">
                  <c:v>44408</c:v>
                </c:pt>
                <c:pt idx="510">
                  <c:v>44409</c:v>
                </c:pt>
                <c:pt idx="511">
                  <c:v>44410</c:v>
                </c:pt>
                <c:pt idx="512">
                  <c:v>44411</c:v>
                </c:pt>
                <c:pt idx="513">
                  <c:v>44412</c:v>
                </c:pt>
                <c:pt idx="514">
                  <c:v>44413</c:v>
                </c:pt>
                <c:pt idx="515">
                  <c:v>44414</c:v>
                </c:pt>
                <c:pt idx="516">
                  <c:v>44415</c:v>
                </c:pt>
                <c:pt idx="517">
                  <c:v>44416</c:v>
                </c:pt>
                <c:pt idx="518">
                  <c:v>44417</c:v>
                </c:pt>
                <c:pt idx="519">
                  <c:v>44418</c:v>
                </c:pt>
                <c:pt idx="520">
                  <c:v>44419</c:v>
                </c:pt>
                <c:pt idx="521">
                  <c:v>44420</c:v>
                </c:pt>
                <c:pt idx="522">
                  <c:v>44421</c:v>
                </c:pt>
                <c:pt idx="523">
                  <c:v>44422</c:v>
                </c:pt>
                <c:pt idx="524">
                  <c:v>44423</c:v>
                </c:pt>
                <c:pt idx="525">
                  <c:v>44424</c:v>
                </c:pt>
                <c:pt idx="526">
                  <c:v>44425</c:v>
                </c:pt>
                <c:pt idx="527">
                  <c:v>44426</c:v>
                </c:pt>
                <c:pt idx="528">
                  <c:v>44427</c:v>
                </c:pt>
                <c:pt idx="529">
                  <c:v>44428</c:v>
                </c:pt>
                <c:pt idx="530">
                  <c:v>44429</c:v>
                </c:pt>
                <c:pt idx="531">
                  <c:v>44430</c:v>
                </c:pt>
                <c:pt idx="532">
                  <c:v>44431</c:v>
                </c:pt>
                <c:pt idx="533">
                  <c:v>44432</c:v>
                </c:pt>
                <c:pt idx="534">
                  <c:v>44433</c:v>
                </c:pt>
                <c:pt idx="535">
                  <c:v>44434</c:v>
                </c:pt>
                <c:pt idx="536">
                  <c:v>44435</c:v>
                </c:pt>
                <c:pt idx="537">
                  <c:v>44436</c:v>
                </c:pt>
                <c:pt idx="538">
                  <c:v>44437</c:v>
                </c:pt>
                <c:pt idx="539">
                  <c:v>44438</c:v>
                </c:pt>
                <c:pt idx="540">
                  <c:v>44439</c:v>
                </c:pt>
                <c:pt idx="541">
                  <c:v>44440</c:v>
                </c:pt>
                <c:pt idx="542">
                  <c:v>44441</c:v>
                </c:pt>
                <c:pt idx="543">
                  <c:v>44442</c:v>
                </c:pt>
                <c:pt idx="544">
                  <c:v>44443</c:v>
                </c:pt>
                <c:pt idx="545">
                  <c:v>44444</c:v>
                </c:pt>
                <c:pt idx="546">
                  <c:v>44445</c:v>
                </c:pt>
                <c:pt idx="547">
                  <c:v>44446</c:v>
                </c:pt>
                <c:pt idx="548">
                  <c:v>44447</c:v>
                </c:pt>
                <c:pt idx="549">
                  <c:v>44448</c:v>
                </c:pt>
                <c:pt idx="550">
                  <c:v>44449</c:v>
                </c:pt>
                <c:pt idx="551">
                  <c:v>44450</c:v>
                </c:pt>
                <c:pt idx="552">
                  <c:v>44451</c:v>
                </c:pt>
                <c:pt idx="553">
                  <c:v>44452</c:v>
                </c:pt>
                <c:pt idx="554">
                  <c:v>44453</c:v>
                </c:pt>
                <c:pt idx="555">
                  <c:v>44454</c:v>
                </c:pt>
                <c:pt idx="556">
                  <c:v>44455</c:v>
                </c:pt>
                <c:pt idx="557">
                  <c:v>44456</c:v>
                </c:pt>
                <c:pt idx="558">
                  <c:v>44457</c:v>
                </c:pt>
                <c:pt idx="559">
                  <c:v>44458</c:v>
                </c:pt>
                <c:pt idx="560">
                  <c:v>44459</c:v>
                </c:pt>
                <c:pt idx="561">
                  <c:v>44460</c:v>
                </c:pt>
                <c:pt idx="562">
                  <c:v>44461</c:v>
                </c:pt>
                <c:pt idx="563">
                  <c:v>44462</c:v>
                </c:pt>
                <c:pt idx="564">
                  <c:v>44463</c:v>
                </c:pt>
                <c:pt idx="565">
                  <c:v>44464</c:v>
                </c:pt>
                <c:pt idx="566">
                  <c:v>44465</c:v>
                </c:pt>
                <c:pt idx="567">
                  <c:v>44466</c:v>
                </c:pt>
                <c:pt idx="568">
                  <c:v>44467</c:v>
                </c:pt>
                <c:pt idx="569">
                  <c:v>44468</c:v>
                </c:pt>
                <c:pt idx="570">
                  <c:v>44469</c:v>
                </c:pt>
                <c:pt idx="571">
                  <c:v>44470</c:v>
                </c:pt>
                <c:pt idx="572">
                  <c:v>44471</c:v>
                </c:pt>
                <c:pt idx="573">
                  <c:v>44472</c:v>
                </c:pt>
                <c:pt idx="574">
                  <c:v>44473</c:v>
                </c:pt>
                <c:pt idx="575">
                  <c:v>44474</c:v>
                </c:pt>
                <c:pt idx="576">
                  <c:v>44475</c:v>
                </c:pt>
                <c:pt idx="577">
                  <c:v>44476</c:v>
                </c:pt>
                <c:pt idx="578">
                  <c:v>44477</c:v>
                </c:pt>
                <c:pt idx="579">
                  <c:v>44478</c:v>
                </c:pt>
                <c:pt idx="580">
                  <c:v>44479</c:v>
                </c:pt>
                <c:pt idx="581">
                  <c:v>44480</c:v>
                </c:pt>
                <c:pt idx="582">
                  <c:v>44481</c:v>
                </c:pt>
                <c:pt idx="583">
                  <c:v>44482</c:v>
                </c:pt>
                <c:pt idx="584">
                  <c:v>44483</c:v>
                </c:pt>
                <c:pt idx="585">
                  <c:v>44484</c:v>
                </c:pt>
                <c:pt idx="586">
                  <c:v>44485</c:v>
                </c:pt>
                <c:pt idx="587">
                  <c:v>44486</c:v>
                </c:pt>
                <c:pt idx="588">
                  <c:v>44487</c:v>
                </c:pt>
                <c:pt idx="589">
                  <c:v>44488</c:v>
                </c:pt>
                <c:pt idx="590">
                  <c:v>44489</c:v>
                </c:pt>
                <c:pt idx="591">
                  <c:v>44490</c:v>
                </c:pt>
                <c:pt idx="592">
                  <c:v>44491</c:v>
                </c:pt>
                <c:pt idx="593">
                  <c:v>44492</c:v>
                </c:pt>
                <c:pt idx="594">
                  <c:v>44493</c:v>
                </c:pt>
                <c:pt idx="595">
                  <c:v>44494</c:v>
                </c:pt>
                <c:pt idx="596">
                  <c:v>44495</c:v>
                </c:pt>
                <c:pt idx="597">
                  <c:v>44496</c:v>
                </c:pt>
                <c:pt idx="598">
                  <c:v>44497</c:v>
                </c:pt>
                <c:pt idx="599">
                  <c:v>44498</c:v>
                </c:pt>
                <c:pt idx="600">
                  <c:v>44499</c:v>
                </c:pt>
                <c:pt idx="601">
                  <c:v>44500</c:v>
                </c:pt>
                <c:pt idx="602">
                  <c:v>44501</c:v>
                </c:pt>
                <c:pt idx="603">
                  <c:v>44502</c:v>
                </c:pt>
                <c:pt idx="604">
                  <c:v>44503</c:v>
                </c:pt>
                <c:pt idx="605">
                  <c:v>44504</c:v>
                </c:pt>
                <c:pt idx="606">
                  <c:v>44505</c:v>
                </c:pt>
                <c:pt idx="607">
                  <c:v>44506</c:v>
                </c:pt>
                <c:pt idx="608">
                  <c:v>44507</c:v>
                </c:pt>
                <c:pt idx="609">
                  <c:v>44508</c:v>
                </c:pt>
                <c:pt idx="610">
                  <c:v>44509</c:v>
                </c:pt>
                <c:pt idx="611">
                  <c:v>44510</c:v>
                </c:pt>
                <c:pt idx="612">
                  <c:v>44511</c:v>
                </c:pt>
                <c:pt idx="613">
                  <c:v>44512</c:v>
                </c:pt>
                <c:pt idx="614">
                  <c:v>44513</c:v>
                </c:pt>
                <c:pt idx="615">
                  <c:v>44514</c:v>
                </c:pt>
                <c:pt idx="616">
                  <c:v>44515</c:v>
                </c:pt>
                <c:pt idx="617">
                  <c:v>44516</c:v>
                </c:pt>
                <c:pt idx="618">
                  <c:v>44517</c:v>
                </c:pt>
                <c:pt idx="619">
                  <c:v>44518</c:v>
                </c:pt>
                <c:pt idx="620">
                  <c:v>44519</c:v>
                </c:pt>
                <c:pt idx="621">
                  <c:v>44520</c:v>
                </c:pt>
                <c:pt idx="622">
                  <c:v>44521</c:v>
                </c:pt>
                <c:pt idx="623">
                  <c:v>44522</c:v>
                </c:pt>
                <c:pt idx="624">
                  <c:v>44523</c:v>
                </c:pt>
                <c:pt idx="625">
                  <c:v>44524</c:v>
                </c:pt>
                <c:pt idx="626">
                  <c:v>44525</c:v>
                </c:pt>
                <c:pt idx="627">
                  <c:v>44526</c:v>
                </c:pt>
                <c:pt idx="628">
                  <c:v>44527</c:v>
                </c:pt>
                <c:pt idx="629">
                  <c:v>44528</c:v>
                </c:pt>
                <c:pt idx="630">
                  <c:v>44529</c:v>
                </c:pt>
                <c:pt idx="631">
                  <c:v>44530</c:v>
                </c:pt>
                <c:pt idx="632">
                  <c:v>44531</c:v>
                </c:pt>
                <c:pt idx="633">
                  <c:v>44532</c:v>
                </c:pt>
                <c:pt idx="634">
                  <c:v>44533</c:v>
                </c:pt>
                <c:pt idx="635">
                  <c:v>44534</c:v>
                </c:pt>
                <c:pt idx="636">
                  <c:v>44535</c:v>
                </c:pt>
                <c:pt idx="637">
                  <c:v>44536</c:v>
                </c:pt>
                <c:pt idx="638">
                  <c:v>44537</c:v>
                </c:pt>
                <c:pt idx="639">
                  <c:v>44538</c:v>
                </c:pt>
                <c:pt idx="640">
                  <c:v>44539</c:v>
                </c:pt>
                <c:pt idx="641">
                  <c:v>44540</c:v>
                </c:pt>
                <c:pt idx="642">
                  <c:v>44541</c:v>
                </c:pt>
                <c:pt idx="643">
                  <c:v>44542</c:v>
                </c:pt>
                <c:pt idx="644">
                  <c:v>44543</c:v>
                </c:pt>
                <c:pt idx="645">
                  <c:v>44544</c:v>
                </c:pt>
                <c:pt idx="646">
                  <c:v>44545</c:v>
                </c:pt>
                <c:pt idx="647">
                  <c:v>44546</c:v>
                </c:pt>
                <c:pt idx="648">
                  <c:v>44547</c:v>
                </c:pt>
                <c:pt idx="649">
                  <c:v>44548</c:v>
                </c:pt>
                <c:pt idx="650">
                  <c:v>44549</c:v>
                </c:pt>
                <c:pt idx="651">
                  <c:v>44550</c:v>
                </c:pt>
                <c:pt idx="652">
                  <c:v>44551</c:v>
                </c:pt>
                <c:pt idx="653">
                  <c:v>44552</c:v>
                </c:pt>
                <c:pt idx="654">
                  <c:v>44553</c:v>
                </c:pt>
                <c:pt idx="655">
                  <c:v>44554</c:v>
                </c:pt>
                <c:pt idx="656">
                  <c:v>44555</c:v>
                </c:pt>
                <c:pt idx="657">
                  <c:v>44556</c:v>
                </c:pt>
                <c:pt idx="658">
                  <c:v>44557</c:v>
                </c:pt>
                <c:pt idx="659">
                  <c:v>44558</c:v>
                </c:pt>
                <c:pt idx="660">
                  <c:v>44559</c:v>
                </c:pt>
                <c:pt idx="661">
                  <c:v>44560</c:v>
                </c:pt>
                <c:pt idx="662">
                  <c:v>44561</c:v>
                </c:pt>
                <c:pt idx="663">
                  <c:v>44562</c:v>
                </c:pt>
                <c:pt idx="664">
                  <c:v>44563</c:v>
                </c:pt>
                <c:pt idx="665">
                  <c:v>44564</c:v>
                </c:pt>
                <c:pt idx="666">
                  <c:v>44565</c:v>
                </c:pt>
                <c:pt idx="667">
                  <c:v>44566</c:v>
                </c:pt>
                <c:pt idx="668">
                  <c:v>44567</c:v>
                </c:pt>
                <c:pt idx="669">
                  <c:v>44568</c:v>
                </c:pt>
                <c:pt idx="670">
                  <c:v>44569</c:v>
                </c:pt>
                <c:pt idx="671">
                  <c:v>44570</c:v>
                </c:pt>
                <c:pt idx="672">
                  <c:v>44571</c:v>
                </c:pt>
                <c:pt idx="673">
                  <c:v>44572</c:v>
                </c:pt>
                <c:pt idx="674">
                  <c:v>44573</c:v>
                </c:pt>
                <c:pt idx="675">
                  <c:v>44574</c:v>
                </c:pt>
                <c:pt idx="676">
                  <c:v>44575</c:v>
                </c:pt>
                <c:pt idx="677">
                  <c:v>44576</c:v>
                </c:pt>
                <c:pt idx="678">
                  <c:v>44577</c:v>
                </c:pt>
                <c:pt idx="679">
                  <c:v>44578</c:v>
                </c:pt>
                <c:pt idx="680">
                  <c:v>44579</c:v>
                </c:pt>
                <c:pt idx="681">
                  <c:v>44580</c:v>
                </c:pt>
                <c:pt idx="682">
                  <c:v>44581</c:v>
                </c:pt>
                <c:pt idx="683">
                  <c:v>44582</c:v>
                </c:pt>
                <c:pt idx="684">
                  <c:v>44583</c:v>
                </c:pt>
                <c:pt idx="685">
                  <c:v>44584</c:v>
                </c:pt>
                <c:pt idx="686">
                  <c:v>44585</c:v>
                </c:pt>
                <c:pt idx="687">
                  <c:v>44586</c:v>
                </c:pt>
                <c:pt idx="688">
                  <c:v>44587</c:v>
                </c:pt>
                <c:pt idx="689">
                  <c:v>44588</c:v>
                </c:pt>
                <c:pt idx="690">
                  <c:v>44589</c:v>
                </c:pt>
                <c:pt idx="691">
                  <c:v>44590</c:v>
                </c:pt>
                <c:pt idx="692">
                  <c:v>44591</c:v>
                </c:pt>
                <c:pt idx="693">
                  <c:v>44592</c:v>
                </c:pt>
                <c:pt idx="694">
                  <c:v>44593</c:v>
                </c:pt>
                <c:pt idx="695">
                  <c:v>44594</c:v>
                </c:pt>
                <c:pt idx="696">
                  <c:v>44595</c:v>
                </c:pt>
                <c:pt idx="697">
                  <c:v>44596</c:v>
                </c:pt>
                <c:pt idx="698">
                  <c:v>44597</c:v>
                </c:pt>
                <c:pt idx="699">
                  <c:v>44598</c:v>
                </c:pt>
                <c:pt idx="700">
                  <c:v>44599</c:v>
                </c:pt>
                <c:pt idx="701">
                  <c:v>44600</c:v>
                </c:pt>
                <c:pt idx="702">
                  <c:v>44601</c:v>
                </c:pt>
                <c:pt idx="703">
                  <c:v>44602</c:v>
                </c:pt>
                <c:pt idx="704">
                  <c:v>44603</c:v>
                </c:pt>
                <c:pt idx="705">
                  <c:v>44604</c:v>
                </c:pt>
                <c:pt idx="706">
                  <c:v>44605</c:v>
                </c:pt>
                <c:pt idx="707">
                  <c:v>44606</c:v>
                </c:pt>
                <c:pt idx="708">
                  <c:v>44607</c:v>
                </c:pt>
                <c:pt idx="709">
                  <c:v>44608</c:v>
                </c:pt>
                <c:pt idx="710">
                  <c:v>44609</c:v>
                </c:pt>
                <c:pt idx="711">
                  <c:v>44610</c:v>
                </c:pt>
                <c:pt idx="712">
                  <c:v>44611</c:v>
                </c:pt>
                <c:pt idx="713">
                  <c:v>44612</c:v>
                </c:pt>
                <c:pt idx="714">
                  <c:v>44613</c:v>
                </c:pt>
                <c:pt idx="715">
                  <c:v>44614</c:v>
                </c:pt>
                <c:pt idx="716">
                  <c:v>44615</c:v>
                </c:pt>
                <c:pt idx="717">
                  <c:v>44616</c:v>
                </c:pt>
                <c:pt idx="718">
                  <c:v>44617</c:v>
                </c:pt>
                <c:pt idx="719">
                  <c:v>44618</c:v>
                </c:pt>
                <c:pt idx="720">
                  <c:v>44619</c:v>
                </c:pt>
                <c:pt idx="721">
                  <c:v>44620</c:v>
                </c:pt>
                <c:pt idx="722">
                  <c:v>44621</c:v>
                </c:pt>
                <c:pt idx="723">
                  <c:v>44622</c:v>
                </c:pt>
                <c:pt idx="724">
                  <c:v>44623</c:v>
                </c:pt>
                <c:pt idx="725">
                  <c:v>44624</c:v>
                </c:pt>
                <c:pt idx="726">
                  <c:v>44625</c:v>
                </c:pt>
                <c:pt idx="727">
                  <c:v>44626</c:v>
                </c:pt>
                <c:pt idx="728">
                  <c:v>44627</c:v>
                </c:pt>
                <c:pt idx="729">
                  <c:v>44628</c:v>
                </c:pt>
                <c:pt idx="730">
                  <c:v>44629</c:v>
                </c:pt>
                <c:pt idx="731">
                  <c:v>44630</c:v>
                </c:pt>
                <c:pt idx="732">
                  <c:v>44631</c:v>
                </c:pt>
                <c:pt idx="733">
                  <c:v>44632</c:v>
                </c:pt>
                <c:pt idx="734">
                  <c:v>44633</c:v>
                </c:pt>
                <c:pt idx="735">
                  <c:v>44634</c:v>
                </c:pt>
                <c:pt idx="736">
                  <c:v>44635</c:v>
                </c:pt>
                <c:pt idx="737">
                  <c:v>44636</c:v>
                </c:pt>
                <c:pt idx="738">
                  <c:v>44637</c:v>
                </c:pt>
                <c:pt idx="739">
                  <c:v>44638</c:v>
                </c:pt>
                <c:pt idx="740">
                  <c:v>44639</c:v>
                </c:pt>
                <c:pt idx="741">
                  <c:v>44640</c:v>
                </c:pt>
                <c:pt idx="742">
                  <c:v>44641</c:v>
                </c:pt>
                <c:pt idx="743">
                  <c:v>44642</c:v>
                </c:pt>
                <c:pt idx="744">
                  <c:v>44643</c:v>
                </c:pt>
                <c:pt idx="745">
                  <c:v>44644</c:v>
                </c:pt>
                <c:pt idx="746">
                  <c:v>44645</c:v>
                </c:pt>
                <c:pt idx="747">
                  <c:v>44646</c:v>
                </c:pt>
                <c:pt idx="748">
                  <c:v>44647</c:v>
                </c:pt>
                <c:pt idx="749">
                  <c:v>44648</c:v>
                </c:pt>
                <c:pt idx="750">
                  <c:v>44649</c:v>
                </c:pt>
                <c:pt idx="751">
                  <c:v>44650</c:v>
                </c:pt>
                <c:pt idx="752">
                  <c:v>44651</c:v>
                </c:pt>
                <c:pt idx="753">
                  <c:v>44652</c:v>
                </c:pt>
                <c:pt idx="754">
                  <c:v>44653</c:v>
                </c:pt>
                <c:pt idx="755">
                  <c:v>44654</c:v>
                </c:pt>
                <c:pt idx="756">
                  <c:v>44655</c:v>
                </c:pt>
                <c:pt idx="757">
                  <c:v>44656</c:v>
                </c:pt>
                <c:pt idx="758">
                  <c:v>44657</c:v>
                </c:pt>
                <c:pt idx="759">
                  <c:v>44658</c:v>
                </c:pt>
                <c:pt idx="760">
                  <c:v>44659</c:v>
                </c:pt>
                <c:pt idx="761">
                  <c:v>44660</c:v>
                </c:pt>
                <c:pt idx="762">
                  <c:v>44661</c:v>
                </c:pt>
                <c:pt idx="763">
                  <c:v>44662</c:v>
                </c:pt>
                <c:pt idx="764">
                  <c:v>44663</c:v>
                </c:pt>
                <c:pt idx="765">
                  <c:v>44664</c:v>
                </c:pt>
                <c:pt idx="766">
                  <c:v>44665</c:v>
                </c:pt>
                <c:pt idx="767">
                  <c:v>44666</c:v>
                </c:pt>
                <c:pt idx="768">
                  <c:v>44667</c:v>
                </c:pt>
                <c:pt idx="769">
                  <c:v>44668</c:v>
                </c:pt>
                <c:pt idx="770">
                  <c:v>44669</c:v>
                </c:pt>
                <c:pt idx="771">
                  <c:v>44670</c:v>
                </c:pt>
                <c:pt idx="772">
                  <c:v>44671</c:v>
                </c:pt>
                <c:pt idx="773">
                  <c:v>44672</c:v>
                </c:pt>
                <c:pt idx="774">
                  <c:v>44673</c:v>
                </c:pt>
                <c:pt idx="775">
                  <c:v>44674</c:v>
                </c:pt>
                <c:pt idx="776">
                  <c:v>44675</c:v>
                </c:pt>
                <c:pt idx="777">
                  <c:v>44676</c:v>
                </c:pt>
                <c:pt idx="778">
                  <c:v>44677</c:v>
                </c:pt>
                <c:pt idx="779">
                  <c:v>44678</c:v>
                </c:pt>
                <c:pt idx="780">
                  <c:v>44679</c:v>
                </c:pt>
                <c:pt idx="781">
                  <c:v>44680</c:v>
                </c:pt>
                <c:pt idx="782">
                  <c:v>44681</c:v>
                </c:pt>
                <c:pt idx="783">
                  <c:v>44682</c:v>
                </c:pt>
                <c:pt idx="784">
                  <c:v>44683</c:v>
                </c:pt>
                <c:pt idx="785">
                  <c:v>44684</c:v>
                </c:pt>
                <c:pt idx="786">
                  <c:v>44685</c:v>
                </c:pt>
                <c:pt idx="787">
                  <c:v>44686</c:v>
                </c:pt>
                <c:pt idx="788">
                  <c:v>44687</c:v>
                </c:pt>
                <c:pt idx="789">
                  <c:v>44688</c:v>
                </c:pt>
                <c:pt idx="790">
                  <c:v>44689</c:v>
                </c:pt>
                <c:pt idx="791">
                  <c:v>44690</c:v>
                </c:pt>
                <c:pt idx="792">
                  <c:v>44691</c:v>
                </c:pt>
                <c:pt idx="793">
                  <c:v>44692</c:v>
                </c:pt>
                <c:pt idx="794">
                  <c:v>44693</c:v>
                </c:pt>
                <c:pt idx="795">
                  <c:v>44694</c:v>
                </c:pt>
                <c:pt idx="796">
                  <c:v>44695</c:v>
                </c:pt>
                <c:pt idx="797">
                  <c:v>44696</c:v>
                </c:pt>
                <c:pt idx="798">
                  <c:v>44697</c:v>
                </c:pt>
                <c:pt idx="799">
                  <c:v>44698</c:v>
                </c:pt>
                <c:pt idx="800">
                  <c:v>44699</c:v>
                </c:pt>
                <c:pt idx="801">
                  <c:v>44700</c:v>
                </c:pt>
                <c:pt idx="802">
                  <c:v>44701</c:v>
                </c:pt>
                <c:pt idx="803">
                  <c:v>44702</c:v>
                </c:pt>
                <c:pt idx="804">
                  <c:v>44703</c:v>
                </c:pt>
                <c:pt idx="805">
                  <c:v>44704</c:v>
                </c:pt>
                <c:pt idx="806">
                  <c:v>44705</c:v>
                </c:pt>
                <c:pt idx="807">
                  <c:v>44706</c:v>
                </c:pt>
                <c:pt idx="808">
                  <c:v>44707</c:v>
                </c:pt>
                <c:pt idx="809">
                  <c:v>44708</c:v>
                </c:pt>
                <c:pt idx="810">
                  <c:v>44709</c:v>
                </c:pt>
                <c:pt idx="811">
                  <c:v>44710</c:v>
                </c:pt>
                <c:pt idx="812">
                  <c:v>44711</c:v>
                </c:pt>
                <c:pt idx="813">
                  <c:v>44712</c:v>
                </c:pt>
                <c:pt idx="814">
                  <c:v>44713</c:v>
                </c:pt>
                <c:pt idx="815">
                  <c:v>44714</c:v>
                </c:pt>
                <c:pt idx="816">
                  <c:v>44715</c:v>
                </c:pt>
                <c:pt idx="817">
                  <c:v>44716</c:v>
                </c:pt>
                <c:pt idx="818">
                  <c:v>44717</c:v>
                </c:pt>
                <c:pt idx="819">
                  <c:v>44718</c:v>
                </c:pt>
                <c:pt idx="820">
                  <c:v>44719</c:v>
                </c:pt>
                <c:pt idx="821">
                  <c:v>44720</c:v>
                </c:pt>
                <c:pt idx="822">
                  <c:v>44721</c:v>
                </c:pt>
                <c:pt idx="823">
                  <c:v>44722</c:v>
                </c:pt>
                <c:pt idx="824">
                  <c:v>44723</c:v>
                </c:pt>
                <c:pt idx="825">
                  <c:v>44724</c:v>
                </c:pt>
                <c:pt idx="826">
                  <c:v>44725</c:v>
                </c:pt>
                <c:pt idx="827">
                  <c:v>44726</c:v>
                </c:pt>
                <c:pt idx="828">
                  <c:v>44727</c:v>
                </c:pt>
                <c:pt idx="829">
                  <c:v>44728</c:v>
                </c:pt>
                <c:pt idx="830">
                  <c:v>44729</c:v>
                </c:pt>
                <c:pt idx="831">
                  <c:v>44730</c:v>
                </c:pt>
                <c:pt idx="832">
                  <c:v>44731</c:v>
                </c:pt>
                <c:pt idx="833">
                  <c:v>44732</c:v>
                </c:pt>
                <c:pt idx="834">
                  <c:v>44733</c:v>
                </c:pt>
                <c:pt idx="835">
                  <c:v>44734</c:v>
                </c:pt>
                <c:pt idx="836">
                  <c:v>44735</c:v>
                </c:pt>
                <c:pt idx="837">
                  <c:v>44736</c:v>
                </c:pt>
                <c:pt idx="838">
                  <c:v>44737</c:v>
                </c:pt>
                <c:pt idx="839">
                  <c:v>44738</c:v>
                </c:pt>
                <c:pt idx="840">
                  <c:v>44739</c:v>
                </c:pt>
                <c:pt idx="841">
                  <c:v>44740</c:v>
                </c:pt>
                <c:pt idx="842">
                  <c:v>44741</c:v>
                </c:pt>
                <c:pt idx="843">
                  <c:v>44742</c:v>
                </c:pt>
                <c:pt idx="844">
                  <c:v>44743</c:v>
                </c:pt>
                <c:pt idx="845">
                  <c:v>44744</c:v>
                </c:pt>
                <c:pt idx="846">
                  <c:v>44745</c:v>
                </c:pt>
                <c:pt idx="847">
                  <c:v>44746</c:v>
                </c:pt>
                <c:pt idx="848">
                  <c:v>44747</c:v>
                </c:pt>
                <c:pt idx="849">
                  <c:v>44748</c:v>
                </c:pt>
                <c:pt idx="850">
                  <c:v>44749</c:v>
                </c:pt>
                <c:pt idx="851">
                  <c:v>44750</c:v>
                </c:pt>
                <c:pt idx="852">
                  <c:v>44751</c:v>
                </c:pt>
                <c:pt idx="853">
                  <c:v>44752</c:v>
                </c:pt>
                <c:pt idx="854">
                  <c:v>44753</c:v>
                </c:pt>
                <c:pt idx="855">
                  <c:v>44754</c:v>
                </c:pt>
                <c:pt idx="856">
                  <c:v>44755</c:v>
                </c:pt>
                <c:pt idx="857">
                  <c:v>44756</c:v>
                </c:pt>
                <c:pt idx="858">
                  <c:v>44757</c:v>
                </c:pt>
                <c:pt idx="859">
                  <c:v>44758</c:v>
                </c:pt>
                <c:pt idx="860">
                  <c:v>44759</c:v>
                </c:pt>
                <c:pt idx="861">
                  <c:v>44760</c:v>
                </c:pt>
                <c:pt idx="862">
                  <c:v>44761</c:v>
                </c:pt>
                <c:pt idx="863">
                  <c:v>44762</c:v>
                </c:pt>
                <c:pt idx="864">
                  <c:v>44763</c:v>
                </c:pt>
                <c:pt idx="865">
                  <c:v>44764</c:v>
                </c:pt>
                <c:pt idx="866">
                  <c:v>44765</c:v>
                </c:pt>
                <c:pt idx="867">
                  <c:v>44766</c:v>
                </c:pt>
                <c:pt idx="868">
                  <c:v>44767</c:v>
                </c:pt>
                <c:pt idx="869">
                  <c:v>44768</c:v>
                </c:pt>
                <c:pt idx="870">
                  <c:v>44769</c:v>
                </c:pt>
                <c:pt idx="871">
                  <c:v>44770</c:v>
                </c:pt>
                <c:pt idx="872">
                  <c:v>44771</c:v>
                </c:pt>
                <c:pt idx="873">
                  <c:v>44772</c:v>
                </c:pt>
                <c:pt idx="874">
                  <c:v>44773</c:v>
                </c:pt>
                <c:pt idx="875">
                  <c:v>44774</c:v>
                </c:pt>
                <c:pt idx="876">
                  <c:v>44775</c:v>
                </c:pt>
                <c:pt idx="877">
                  <c:v>44776</c:v>
                </c:pt>
                <c:pt idx="878">
                  <c:v>44777</c:v>
                </c:pt>
                <c:pt idx="879">
                  <c:v>44778</c:v>
                </c:pt>
                <c:pt idx="880">
                  <c:v>44779</c:v>
                </c:pt>
                <c:pt idx="881">
                  <c:v>44780</c:v>
                </c:pt>
                <c:pt idx="882">
                  <c:v>44781</c:v>
                </c:pt>
                <c:pt idx="883">
                  <c:v>44782</c:v>
                </c:pt>
                <c:pt idx="884">
                  <c:v>44783</c:v>
                </c:pt>
                <c:pt idx="885">
                  <c:v>44784</c:v>
                </c:pt>
                <c:pt idx="886">
                  <c:v>44785</c:v>
                </c:pt>
                <c:pt idx="887">
                  <c:v>44786</c:v>
                </c:pt>
                <c:pt idx="888">
                  <c:v>44787</c:v>
                </c:pt>
                <c:pt idx="889">
                  <c:v>44788</c:v>
                </c:pt>
                <c:pt idx="890">
                  <c:v>44789</c:v>
                </c:pt>
                <c:pt idx="891">
                  <c:v>44790</c:v>
                </c:pt>
                <c:pt idx="892">
                  <c:v>44791</c:v>
                </c:pt>
                <c:pt idx="893">
                  <c:v>44792</c:v>
                </c:pt>
                <c:pt idx="894">
                  <c:v>44793</c:v>
                </c:pt>
                <c:pt idx="895">
                  <c:v>44794</c:v>
                </c:pt>
                <c:pt idx="896">
                  <c:v>44795</c:v>
                </c:pt>
                <c:pt idx="897">
                  <c:v>44796</c:v>
                </c:pt>
                <c:pt idx="898">
                  <c:v>44797</c:v>
                </c:pt>
                <c:pt idx="899">
                  <c:v>44798</c:v>
                </c:pt>
                <c:pt idx="900">
                  <c:v>44799</c:v>
                </c:pt>
                <c:pt idx="901">
                  <c:v>44800</c:v>
                </c:pt>
                <c:pt idx="902">
                  <c:v>44801</c:v>
                </c:pt>
                <c:pt idx="903">
                  <c:v>44802</c:v>
                </c:pt>
                <c:pt idx="904">
                  <c:v>44803</c:v>
                </c:pt>
                <c:pt idx="905">
                  <c:v>44804</c:v>
                </c:pt>
                <c:pt idx="906">
                  <c:v>44805</c:v>
                </c:pt>
                <c:pt idx="907">
                  <c:v>44806</c:v>
                </c:pt>
                <c:pt idx="908">
                  <c:v>44807</c:v>
                </c:pt>
                <c:pt idx="909">
                  <c:v>44808</c:v>
                </c:pt>
                <c:pt idx="910">
                  <c:v>44809</c:v>
                </c:pt>
                <c:pt idx="911">
                  <c:v>44810</c:v>
                </c:pt>
                <c:pt idx="912">
                  <c:v>44811</c:v>
                </c:pt>
                <c:pt idx="913">
                  <c:v>44812</c:v>
                </c:pt>
                <c:pt idx="914">
                  <c:v>44813</c:v>
                </c:pt>
                <c:pt idx="915">
                  <c:v>44814</c:v>
                </c:pt>
                <c:pt idx="916">
                  <c:v>44815</c:v>
                </c:pt>
                <c:pt idx="917">
                  <c:v>44816</c:v>
                </c:pt>
                <c:pt idx="918">
                  <c:v>44817</c:v>
                </c:pt>
                <c:pt idx="919">
                  <c:v>44818</c:v>
                </c:pt>
                <c:pt idx="920">
                  <c:v>44819</c:v>
                </c:pt>
                <c:pt idx="921">
                  <c:v>44820</c:v>
                </c:pt>
                <c:pt idx="922">
                  <c:v>44821</c:v>
                </c:pt>
                <c:pt idx="923">
                  <c:v>44822</c:v>
                </c:pt>
                <c:pt idx="924">
                  <c:v>44823</c:v>
                </c:pt>
                <c:pt idx="925">
                  <c:v>44824</c:v>
                </c:pt>
                <c:pt idx="926">
                  <c:v>44825</c:v>
                </c:pt>
                <c:pt idx="927">
                  <c:v>44826</c:v>
                </c:pt>
                <c:pt idx="928">
                  <c:v>44827</c:v>
                </c:pt>
                <c:pt idx="929">
                  <c:v>44828</c:v>
                </c:pt>
                <c:pt idx="930">
                  <c:v>44829</c:v>
                </c:pt>
                <c:pt idx="931">
                  <c:v>44830</c:v>
                </c:pt>
                <c:pt idx="932">
                  <c:v>44831</c:v>
                </c:pt>
                <c:pt idx="933">
                  <c:v>44832</c:v>
                </c:pt>
                <c:pt idx="934">
                  <c:v>44833</c:v>
                </c:pt>
                <c:pt idx="935">
                  <c:v>44834</c:v>
                </c:pt>
                <c:pt idx="936">
                  <c:v>44835</c:v>
                </c:pt>
                <c:pt idx="937">
                  <c:v>44836</c:v>
                </c:pt>
                <c:pt idx="938">
                  <c:v>44837</c:v>
                </c:pt>
                <c:pt idx="939">
                  <c:v>44838</c:v>
                </c:pt>
                <c:pt idx="940">
                  <c:v>44839</c:v>
                </c:pt>
                <c:pt idx="941">
                  <c:v>44840</c:v>
                </c:pt>
                <c:pt idx="942">
                  <c:v>44841</c:v>
                </c:pt>
                <c:pt idx="943">
                  <c:v>44842</c:v>
                </c:pt>
                <c:pt idx="944">
                  <c:v>44843</c:v>
                </c:pt>
                <c:pt idx="945">
                  <c:v>44844</c:v>
                </c:pt>
                <c:pt idx="946">
                  <c:v>44845</c:v>
                </c:pt>
              </c:numCache>
            </c:numRef>
          </c:cat>
          <c:val>
            <c:numRef>
              <c:f>Sheet5!$V$17:$AKF$17</c:f>
              <c:numCache>
                <c:formatCode>General</c:formatCode>
                <c:ptCount val="947"/>
                <c:pt idx="0">
                  <c:v>15</c:v>
                </c:pt>
                <c:pt idx="1">
                  <c:v>14</c:v>
                </c:pt>
                <c:pt idx="2">
                  <c:v>14</c:v>
                </c:pt>
                <c:pt idx="3">
                  <c:v>14</c:v>
                </c:pt>
                <c:pt idx="4">
                  <c:v>12</c:v>
                </c:pt>
                <c:pt idx="5">
                  <c:v>19</c:v>
                </c:pt>
                <c:pt idx="6">
                  <c:v>17</c:v>
                </c:pt>
                <c:pt idx="7">
                  <c:v>17</c:v>
                </c:pt>
                <c:pt idx="8">
                  <c:v>14</c:v>
                </c:pt>
                <c:pt idx="9">
                  <c:v>16</c:v>
                </c:pt>
                <c:pt idx="10">
                  <c:v>20</c:v>
                </c:pt>
                <c:pt idx="11">
                  <c:v>22</c:v>
                </c:pt>
                <c:pt idx="12">
                  <c:v>27</c:v>
                </c:pt>
                <c:pt idx="13">
                  <c:v>23</c:v>
                </c:pt>
                <c:pt idx="14">
                  <c:v>17</c:v>
                </c:pt>
                <c:pt idx="15">
                  <c:v>18</c:v>
                </c:pt>
                <c:pt idx="16">
                  <c:v>17</c:v>
                </c:pt>
                <c:pt idx="17">
                  <c:v>21</c:v>
                </c:pt>
                <c:pt idx="18">
                  <c:v>26</c:v>
                </c:pt>
                <c:pt idx="19">
                  <c:v>26</c:v>
                </c:pt>
                <c:pt idx="20">
                  <c:v>25</c:v>
                </c:pt>
                <c:pt idx="21">
                  <c:v>22</c:v>
                </c:pt>
                <c:pt idx="22">
                  <c:v>18</c:v>
                </c:pt>
                <c:pt idx="23">
                  <c:v>18</c:v>
                </c:pt>
                <c:pt idx="24">
                  <c:v>20</c:v>
                </c:pt>
                <c:pt idx="25">
                  <c:v>18</c:v>
                </c:pt>
                <c:pt idx="26">
                  <c:v>18</c:v>
                </c:pt>
                <c:pt idx="27">
                  <c:v>22</c:v>
                </c:pt>
                <c:pt idx="28">
                  <c:v>21</c:v>
                </c:pt>
                <c:pt idx="29">
                  <c:v>17</c:v>
                </c:pt>
                <c:pt idx="30">
                  <c:v>17</c:v>
                </c:pt>
                <c:pt idx="31">
                  <c:v>20</c:v>
                </c:pt>
                <c:pt idx="32">
                  <c:v>17</c:v>
                </c:pt>
                <c:pt idx="33">
                  <c:v>18</c:v>
                </c:pt>
                <c:pt idx="34">
                  <c:v>21</c:v>
                </c:pt>
                <c:pt idx="35">
                  <c:v>22</c:v>
                </c:pt>
                <c:pt idx="36">
                  <c:v>21</c:v>
                </c:pt>
                <c:pt idx="37">
                  <c:v>25</c:v>
                </c:pt>
                <c:pt idx="38">
                  <c:v>23</c:v>
                </c:pt>
                <c:pt idx="39">
                  <c:v>21</c:v>
                </c:pt>
                <c:pt idx="40">
                  <c:v>26</c:v>
                </c:pt>
                <c:pt idx="41">
                  <c:v>21</c:v>
                </c:pt>
                <c:pt idx="42">
                  <c:v>22</c:v>
                </c:pt>
                <c:pt idx="43">
                  <c:v>19</c:v>
                </c:pt>
                <c:pt idx="44">
                  <c:v>21</c:v>
                </c:pt>
                <c:pt idx="45">
                  <c:v>19</c:v>
                </c:pt>
                <c:pt idx="46">
                  <c:v>20</c:v>
                </c:pt>
                <c:pt idx="47">
                  <c:v>24</c:v>
                </c:pt>
                <c:pt idx="48">
                  <c:v>21</c:v>
                </c:pt>
                <c:pt idx="49">
                  <c:v>15</c:v>
                </c:pt>
                <c:pt idx="50">
                  <c:v>19</c:v>
                </c:pt>
                <c:pt idx="51">
                  <c:v>24</c:v>
                </c:pt>
                <c:pt idx="52">
                  <c:v>24</c:v>
                </c:pt>
                <c:pt idx="53">
                  <c:v>23</c:v>
                </c:pt>
                <c:pt idx="54">
                  <c:v>24</c:v>
                </c:pt>
                <c:pt idx="55">
                  <c:v>25</c:v>
                </c:pt>
                <c:pt idx="56">
                  <c:v>26</c:v>
                </c:pt>
                <c:pt idx="57">
                  <c:v>21</c:v>
                </c:pt>
                <c:pt idx="58">
                  <c:v>20</c:v>
                </c:pt>
                <c:pt idx="59">
                  <c:v>22</c:v>
                </c:pt>
                <c:pt idx="60">
                  <c:v>21</c:v>
                </c:pt>
                <c:pt idx="61">
                  <c:v>23</c:v>
                </c:pt>
                <c:pt idx="62">
                  <c:v>22</c:v>
                </c:pt>
                <c:pt idx="63">
                  <c:v>18</c:v>
                </c:pt>
                <c:pt idx="64">
                  <c:v>15</c:v>
                </c:pt>
                <c:pt idx="65">
                  <c:v>19</c:v>
                </c:pt>
                <c:pt idx="66">
                  <c:v>25</c:v>
                </c:pt>
                <c:pt idx="67">
                  <c:v>22</c:v>
                </c:pt>
                <c:pt idx="68">
                  <c:v>23</c:v>
                </c:pt>
                <c:pt idx="69">
                  <c:v>22</c:v>
                </c:pt>
                <c:pt idx="70">
                  <c:v>20</c:v>
                </c:pt>
                <c:pt idx="71">
                  <c:v>19</c:v>
                </c:pt>
                <c:pt idx="72">
                  <c:v>21</c:v>
                </c:pt>
                <c:pt idx="73">
                  <c:v>20</c:v>
                </c:pt>
                <c:pt idx="74">
                  <c:v>23</c:v>
                </c:pt>
                <c:pt idx="75">
                  <c:v>23</c:v>
                </c:pt>
                <c:pt idx="76">
                  <c:v>19</c:v>
                </c:pt>
                <c:pt idx="77">
                  <c:v>17</c:v>
                </c:pt>
                <c:pt idx="78">
                  <c:v>19</c:v>
                </c:pt>
                <c:pt idx="79">
                  <c:v>21</c:v>
                </c:pt>
                <c:pt idx="80">
                  <c:v>19</c:v>
                </c:pt>
                <c:pt idx="81">
                  <c:v>23</c:v>
                </c:pt>
                <c:pt idx="82">
                  <c:v>26</c:v>
                </c:pt>
                <c:pt idx="83">
                  <c:v>21</c:v>
                </c:pt>
                <c:pt idx="84">
                  <c:v>21</c:v>
                </c:pt>
                <c:pt idx="85">
                  <c:v>18</c:v>
                </c:pt>
                <c:pt idx="86">
                  <c:v>21</c:v>
                </c:pt>
                <c:pt idx="87">
                  <c:v>19</c:v>
                </c:pt>
                <c:pt idx="88">
                  <c:v>23</c:v>
                </c:pt>
                <c:pt idx="89">
                  <c:v>24</c:v>
                </c:pt>
                <c:pt idx="90">
                  <c:v>17</c:v>
                </c:pt>
                <c:pt idx="91">
                  <c:v>15</c:v>
                </c:pt>
                <c:pt idx="92">
                  <c:v>15</c:v>
                </c:pt>
                <c:pt idx="93">
                  <c:v>19</c:v>
                </c:pt>
                <c:pt idx="94">
                  <c:v>17</c:v>
                </c:pt>
                <c:pt idx="95">
                  <c:v>19</c:v>
                </c:pt>
                <c:pt idx="96">
                  <c:v>22</c:v>
                </c:pt>
                <c:pt idx="97">
                  <c:v>21</c:v>
                </c:pt>
                <c:pt idx="98">
                  <c:v>22</c:v>
                </c:pt>
                <c:pt idx="99">
                  <c:v>23</c:v>
                </c:pt>
                <c:pt idx="100">
                  <c:v>24</c:v>
                </c:pt>
                <c:pt idx="101">
                  <c:v>22</c:v>
                </c:pt>
                <c:pt idx="102">
                  <c:v>19</c:v>
                </c:pt>
                <c:pt idx="103">
                  <c:v>23</c:v>
                </c:pt>
                <c:pt idx="104">
                  <c:v>25</c:v>
                </c:pt>
                <c:pt idx="105">
                  <c:v>21</c:v>
                </c:pt>
                <c:pt idx="106">
                  <c:v>21</c:v>
                </c:pt>
                <c:pt idx="107">
                  <c:v>26</c:v>
                </c:pt>
                <c:pt idx="108">
                  <c:v>30</c:v>
                </c:pt>
                <c:pt idx="109">
                  <c:v>28</c:v>
                </c:pt>
                <c:pt idx="110">
                  <c:v>29</c:v>
                </c:pt>
                <c:pt idx="111">
                  <c:v>25</c:v>
                </c:pt>
                <c:pt idx="112">
                  <c:v>27</c:v>
                </c:pt>
                <c:pt idx="113">
                  <c:v>29</c:v>
                </c:pt>
                <c:pt idx="114">
                  <c:v>29</c:v>
                </c:pt>
                <c:pt idx="115">
                  <c:v>28</c:v>
                </c:pt>
                <c:pt idx="116">
                  <c:v>22</c:v>
                </c:pt>
                <c:pt idx="117">
                  <c:v>25</c:v>
                </c:pt>
                <c:pt idx="118">
                  <c:v>26</c:v>
                </c:pt>
                <c:pt idx="119">
                  <c:v>22</c:v>
                </c:pt>
                <c:pt idx="120">
                  <c:v>24</c:v>
                </c:pt>
                <c:pt idx="121">
                  <c:v>25</c:v>
                </c:pt>
                <c:pt idx="122">
                  <c:v>29</c:v>
                </c:pt>
                <c:pt idx="123">
                  <c:v>26</c:v>
                </c:pt>
                <c:pt idx="124">
                  <c:v>23</c:v>
                </c:pt>
                <c:pt idx="125">
                  <c:v>27</c:v>
                </c:pt>
                <c:pt idx="126">
                  <c:v>23</c:v>
                </c:pt>
                <c:pt idx="127">
                  <c:v>24</c:v>
                </c:pt>
                <c:pt idx="128">
                  <c:v>32</c:v>
                </c:pt>
                <c:pt idx="129">
                  <c:v>30</c:v>
                </c:pt>
                <c:pt idx="130">
                  <c:v>29</c:v>
                </c:pt>
                <c:pt idx="131">
                  <c:v>29</c:v>
                </c:pt>
                <c:pt idx="132">
                  <c:v>27</c:v>
                </c:pt>
                <c:pt idx="133">
                  <c:v>27</c:v>
                </c:pt>
                <c:pt idx="134">
                  <c:v>30</c:v>
                </c:pt>
                <c:pt idx="135">
                  <c:v>29</c:v>
                </c:pt>
                <c:pt idx="136">
                  <c:v>29</c:v>
                </c:pt>
                <c:pt idx="137">
                  <c:v>29</c:v>
                </c:pt>
                <c:pt idx="138">
                  <c:v>32</c:v>
                </c:pt>
                <c:pt idx="139">
                  <c:v>29</c:v>
                </c:pt>
                <c:pt idx="140">
                  <c:v>26</c:v>
                </c:pt>
                <c:pt idx="141">
                  <c:v>28</c:v>
                </c:pt>
                <c:pt idx="142">
                  <c:v>29</c:v>
                </c:pt>
                <c:pt idx="143">
                  <c:v>32</c:v>
                </c:pt>
                <c:pt idx="144">
                  <c:v>31</c:v>
                </c:pt>
                <c:pt idx="145">
                  <c:v>33</c:v>
                </c:pt>
                <c:pt idx="146">
                  <c:v>29</c:v>
                </c:pt>
                <c:pt idx="147">
                  <c:v>28</c:v>
                </c:pt>
                <c:pt idx="148">
                  <c:v>28</c:v>
                </c:pt>
                <c:pt idx="149">
                  <c:v>29</c:v>
                </c:pt>
                <c:pt idx="150">
                  <c:v>29</c:v>
                </c:pt>
                <c:pt idx="151">
                  <c:v>28</c:v>
                </c:pt>
                <c:pt idx="152">
                  <c:v>30</c:v>
                </c:pt>
                <c:pt idx="153">
                  <c:v>29</c:v>
                </c:pt>
                <c:pt idx="154">
                  <c:v>27</c:v>
                </c:pt>
                <c:pt idx="155">
                  <c:v>30</c:v>
                </c:pt>
                <c:pt idx="156">
                  <c:v>28</c:v>
                </c:pt>
                <c:pt idx="157">
                  <c:v>29</c:v>
                </c:pt>
                <c:pt idx="158">
                  <c:v>29</c:v>
                </c:pt>
                <c:pt idx="159">
                  <c:v>27</c:v>
                </c:pt>
                <c:pt idx="160">
                  <c:v>25</c:v>
                </c:pt>
                <c:pt idx="161">
                  <c:v>25</c:v>
                </c:pt>
                <c:pt idx="162">
                  <c:v>27</c:v>
                </c:pt>
                <c:pt idx="163">
                  <c:v>28</c:v>
                </c:pt>
                <c:pt idx="164">
                  <c:v>31</c:v>
                </c:pt>
                <c:pt idx="165">
                  <c:v>27</c:v>
                </c:pt>
                <c:pt idx="166">
                  <c:v>31</c:v>
                </c:pt>
                <c:pt idx="167">
                  <c:v>29</c:v>
                </c:pt>
                <c:pt idx="168">
                  <c:v>27</c:v>
                </c:pt>
                <c:pt idx="169">
                  <c:v>24</c:v>
                </c:pt>
                <c:pt idx="170">
                  <c:v>24</c:v>
                </c:pt>
                <c:pt idx="171">
                  <c:v>28</c:v>
                </c:pt>
                <c:pt idx="172">
                  <c:v>29</c:v>
                </c:pt>
                <c:pt idx="173">
                  <c:v>33</c:v>
                </c:pt>
                <c:pt idx="174">
                  <c:v>30</c:v>
                </c:pt>
                <c:pt idx="175">
                  <c:v>29</c:v>
                </c:pt>
                <c:pt idx="176">
                  <c:v>32</c:v>
                </c:pt>
                <c:pt idx="177">
                  <c:v>25</c:v>
                </c:pt>
                <c:pt idx="178">
                  <c:v>29</c:v>
                </c:pt>
                <c:pt idx="179">
                  <c:v>27</c:v>
                </c:pt>
                <c:pt idx="180">
                  <c:v>29</c:v>
                </c:pt>
                <c:pt idx="181">
                  <c:v>27</c:v>
                </c:pt>
                <c:pt idx="182">
                  <c:v>26</c:v>
                </c:pt>
                <c:pt idx="183">
                  <c:v>29</c:v>
                </c:pt>
                <c:pt idx="184">
                  <c:v>30</c:v>
                </c:pt>
                <c:pt idx="185">
                  <c:v>33</c:v>
                </c:pt>
                <c:pt idx="186">
                  <c:v>35</c:v>
                </c:pt>
                <c:pt idx="187">
                  <c:v>31</c:v>
                </c:pt>
                <c:pt idx="188">
                  <c:v>31</c:v>
                </c:pt>
                <c:pt idx="189">
                  <c:v>26</c:v>
                </c:pt>
                <c:pt idx="190">
                  <c:v>25</c:v>
                </c:pt>
                <c:pt idx="191">
                  <c:v>28</c:v>
                </c:pt>
                <c:pt idx="192">
                  <c:v>35</c:v>
                </c:pt>
                <c:pt idx="193">
                  <c:v>37</c:v>
                </c:pt>
                <c:pt idx="194">
                  <c:v>35</c:v>
                </c:pt>
                <c:pt idx="195">
                  <c:v>32</c:v>
                </c:pt>
                <c:pt idx="196">
                  <c:v>32</c:v>
                </c:pt>
                <c:pt idx="197">
                  <c:v>33</c:v>
                </c:pt>
                <c:pt idx="198">
                  <c:v>33</c:v>
                </c:pt>
                <c:pt idx="199">
                  <c:v>33</c:v>
                </c:pt>
                <c:pt idx="200">
                  <c:v>29</c:v>
                </c:pt>
                <c:pt idx="201">
                  <c:v>28</c:v>
                </c:pt>
                <c:pt idx="202">
                  <c:v>28</c:v>
                </c:pt>
                <c:pt idx="203">
                  <c:v>24</c:v>
                </c:pt>
                <c:pt idx="204">
                  <c:v>31</c:v>
                </c:pt>
                <c:pt idx="205">
                  <c:v>34</c:v>
                </c:pt>
                <c:pt idx="206">
                  <c:v>34</c:v>
                </c:pt>
                <c:pt idx="207">
                  <c:v>31</c:v>
                </c:pt>
                <c:pt idx="208">
                  <c:v>30</c:v>
                </c:pt>
                <c:pt idx="209">
                  <c:v>34</c:v>
                </c:pt>
                <c:pt idx="210">
                  <c:v>24</c:v>
                </c:pt>
                <c:pt idx="211">
                  <c:v>28</c:v>
                </c:pt>
                <c:pt idx="212">
                  <c:v>31</c:v>
                </c:pt>
                <c:pt idx="213">
                  <c:v>33</c:v>
                </c:pt>
                <c:pt idx="214">
                  <c:v>35</c:v>
                </c:pt>
                <c:pt idx="215">
                  <c:v>34</c:v>
                </c:pt>
                <c:pt idx="216">
                  <c:v>33</c:v>
                </c:pt>
                <c:pt idx="217">
                  <c:v>30</c:v>
                </c:pt>
                <c:pt idx="218">
                  <c:v>27</c:v>
                </c:pt>
                <c:pt idx="219">
                  <c:v>35</c:v>
                </c:pt>
                <c:pt idx="220">
                  <c:v>33</c:v>
                </c:pt>
                <c:pt idx="221">
                  <c:v>34</c:v>
                </c:pt>
                <c:pt idx="222">
                  <c:v>36</c:v>
                </c:pt>
                <c:pt idx="223">
                  <c:v>35</c:v>
                </c:pt>
                <c:pt idx="224">
                  <c:v>32</c:v>
                </c:pt>
                <c:pt idx="225">
                  <c:v>33</c:v>
                </c:pt>
                <c:pt idx="226">
                  <c:v>37</c:v>
                </c:pt>
                <c:pt idx="227">
                  <c:v>37</c:v>
                </c:pt>
                <c:pt idx="228">
                  <c:v>36</c:v>
                </c:pt>
                <c:pt idx="229">
                  <c:v>38</c:v>
                </c:pt>
                <c:pt idx="230">
                  <c:v>37</c:v>
                </c:pt>
                <c:pt idx="231">
                  <c:v>34</c:v>
                </c:pt>
                <c:pt idx="232">
                  <c:v>37</c:v>
                </c:pt>
                <c:pt idx="233">
                  <c:v>39</c:v>
                </c:pt>
                <c:pt idx="234">
                  <c:v>41</c:v>
                </c:pt>
                <c:pt idx="235">
                  <c:v>38</c:v>
                </c:pt>
                <c:pt idx="236">
                  <c:v>41</c:v>
                </c:pt>
                <c:pt idx="237">
                  <c:v>39</c:v>
                </c:pt>
                <c:pt idx="238">
                  <c:v>45</c:v>
                </c:pt>
                <c:pt idx="239">
                  <c:v>41</c:v>
                </c:pt>
                <c:pt idx="240">
                  <c:v>41</c:v>
                </c:pt>
                <c:pt idx="241">
                  <c:v>38</c:v>
                </c:pt>
                <c:pt idx="242">
                  <c:v>41</c:v>
                </c:pt>
                <c:pt idx="243">
                  <c:v>40</c:v>
                </c:pt>
                <c:pt idx="244">
                  <c:v>39</c:v>
                </c:pt>
                <c:pt idx="245">
                  <c:v>43</c:v>
                </c:pt>
                <c:pt idx="246">
                  <c:v>46</c:v>
                </c:pt>
                <c:pt idx="247">
                  <c:v>46</c:v>
                </c:pt>
                <c:pt idx="248">
                  <c:v>50</c:v>
                </c:pt>
                <c:pt idx="249">
                  <c:v>43</c:v>
                </c:pt>
                <c:pt idx="250">
                  <c:v>41</c:v>
                </c:pt>
                <c:pt idx="251">
                  <c:v>42</c:v>
                </c:pt>
                <c:pt idx="252">
                  <c:v>42</c:v>
                </c:pt>
                <c:pt idx="253">
                  <c:v>42</c:v>
                </c:pt>
                <c:pt idx="254">
                  <c:v>40</c:v>
                </c:pt>
                <c:pt idx="255">
                  <c:v>42</c:v>
                </c:pt>
                <c:pt idx="256">
                  <c:v>44</c:v>
                </c:pt>
                <c:pt idx="257">
                  <c:v>43</c:v>
                </c:pt>
                <c:pt idx="258">
                  <c:v>42</c:v>
                </c:pt>
                <c:pt idx="259">
                  <c:v>42</c:v>
                </c:pt>
                <c:pt idx="260">
                  <c:v>48</c:v>
                </c:pt>
                <c:pt idx="261">
                  <c:v>47</c:v>
                </c:pt>
                <c:pt idx="262">
                  <c:v>47</c:v>
                </c:pt>
                <c:pt idx="263">
                  <c:v>47</c:v>
                </c:pt>
                <c:pt idx="264">
                  <c:v>47</c:v>
                </c:pt>
                <c:pt idx="265">
                  <c:v>50</c:v>
                </c:pt>
                <c:pt idx="266">
                  <c:v>48</c:v>
                </c:pt>
                <c:pt idx="267">
                  <c:v>48</c:v>
                </c:pt>
                <c:pt idx="268">
                  <c:v>47</c:v>
                </c:pt>
                <c:pt idx="269">
                  <c:v>44</c:v>
                </c:pt>
                <c:pt idx="270">
                  <c:v>40</c:v>
                </c:pt>
                <c:pt idx="271">
                  <c:v>45</c:v>
                </c:pt>
                <c:pt idx="272">
                  <c:v>49</c:v>
                </c:pt>
                <c:pt idx="273">
                  <c:v>53</c:v>
                </c:pt>
                <c:pt idx="274">
                  <c:v>55</c:v>
                </c:pt>
                <c:pt idx="275">
                  <c:v>55</c:v>
                </c:pt>
                <c:pt idx="276">
                  <c:v>55</c:v>
                </c:pt>
                <c:pt idx="277">
                  <c:v>49</c:v>
                </c:pt>
                <c:pt idx="278">
                  <c:v>48</c:v>
                </c:pt>
                <c:pt idx="279">
                  <c:v>49</c:v>
                </c:pt>
                <c:pt idx="280">
                  <c:v>53</c:v>
                </c:pt>
                <c:pt idx="281">
                  <c:v>59</c:v>
                </c:pt>
                <c:pt idx="282">
                  <c:v>59</c:v>
                </c:pt>
                <c:pt idx="283">
                  <c:v>53</c:v>
                </c:pt>
                <c:pt idx="284">
                  <c:v>51</c:v>
                </c:pt>
                <c:pt idx="285">
                  <c:v>51</c:v>
                </c:pt>
                <c:pt idx="286">
                  <c:v>54</c:v>
                </c:pt>
                <c:pt idx="287">
                  <c:v>59</c:v>
                </c:pt>
                <c:pt idx="288">
                  <c:v>58</c:v>
                </c:pt>
                <c:pt idx="289">
                  <c:v>59</c:v>
                </c:pt>
                <c:pt idx="290">
                  <c:v>60</c:v>
                </c:pt>
                <c:pt idx="291">
                  <c:v>58</c:v>
                </c:pt>
                <c:pt idx="292">
                  <c:v>60</c:v>
                </c:pt>
                <c:pt idx="293">
                  <c:v>54</c:v>
                </c:pt>
                <c:pt idx="294">
                  <c:v>56</c:v>
                </c:pt>
                <c:pt idx="295">
                  <c:v>58</c:v>
                </c:pt>
                <c:pt idx="296">
                  <c:v>56</c:v>
                </c:pt>
                <c:pt idx="297">
                  <c:v>58</c:v>
                </c:pt>
                <c:pt idx="298">
                  <c:v>55</c:v>
                </c:pt>
                <c:pt idx="299">
                  <c:v>56</c:v>
                </c:pt>
                <c:pt idx="300">
                  <c:v>54</c:v>
                </c:pt>
                <c:pt idx="301">
                  <c:v>56</c:v>
                </c:pt>
                <c:pt idx="302">
                  <c:v>61</c:v>
                </c:pt>
                <c:pt idx="303">
                  <c:v>63</c:v>
                </c:pt>
                <c:pt idx="304">
                  <c:v>68</c:v>
                </c:pt>
                <c:pt idx="305">
                  <c:v>67</c:v>
                </c:pt>
                <c:pt idx="306">
                  <c:v>66</c:v>
                </c:pt>
                <c:pt idx="307">
                  <c:v>64</c:v>
                </c:pt>
                <c:pt idx="308">
                  <c:v>67</c:v>
                </c:pt>
                <c:pt idx="309">
                  <c:v>69</c:v>
                </c:pt>
                <c:pt idx="310">
                  <c:v>70</c:v>
                </c:pt>
                <c:pt idx="311">
                  <c:v>67</c:v>
                </c:pt>
                <c:pt idx="312">
                  <c:v>67</c:v>
                </c:pt>
                <c:pt idx="313">
                  <c:v>71</c:v>
                </c:pt>
                <c:pt idx="314">
                  <c:v>71</c:v>
                </c:pt>
                <c:pt idx="315">
                  <c:v>68</c:v>
                </c:pt>
                <c:pt idx="316">
                  <c:v>70</c:v>
                </c:pt>
                <c:pt idx="317">
                  <c:v>65</c:v>
                </c:pt>
                <c:pt idx="318">
                  <c:v>68</c:v>
                </c:pt>
                <c:pt idx="319">
                  <c:v>66</c:v>
                </c:pt>
                <c:pt idx="320">
                  <c:v>65</c:v>
                </c:pt>
                <c:pt idx="321">
                  <c:v>63</c:v>
                </c:pt>
                <c:pt idx="322">
                  <c:v>62</c:v>
                </c:pt>
                <c:pt idx="323">
                  <c:v>65</c:v>
                </c:pt>
                <c:pt idx="324">
                  <c:v>64</c:v>
                </c:pt>
                <c:pt idx="325">
                  <c:v>64</c:v>
                </c:pt>
                <c:pt idx="326">
                  <c:v>67</c:v>
                </c:pt>
                <c:pt idx="327">
                  <c:v>72</c:v>
                </c:pt>
                <c:pt idx="328">
                  <c:v>68</c:v>
                </c:pt>
                <c:pt idx="329">
                  <c:v>63</c:v>
                </c:pt>
                <c:pt idx="330">
                  <c:v>62</c:v>
                </c:pt>
                <c:pt idx="331">
                  <c:v>65</c:v>
                </c:pt>
                <c:pt idx="332">
                  <c:v>70</c:v>
                </c:pt>
                <c:pt idx="333">
                  <c:v>73</c:v>
                </c:pt>
                <c:pt idx="334">
                  <c:v>73</c:v>
                </c:pt>
                <c:pt idx="335">
                  <c:v>75</c:v>
                </c:pt>
                <c:pt idx="336">
                  <c:v>75</c:v>
                </c:pt>
                <c:pt idx="337">
                  <c:v>72</c:v>
                </c:pt>
                <c:pt idx="338">
                  <c:v>69</c:v>
                </c:pt>
                <c:pt idx="339">
                  <c:v>71</c:v>
                </c:pt>
                <c:pt idx="340">
                  <c:v>70</c:v>
                </c:pt>
                <c:pt idx="341">
                  <c:v>70</c:v>
                </c:pt>
                <c:pt idx="342">
                  <c:v>72</c:v>
                </c:pt>
                <c:pt idx="343">
                  <c:v>71</c:v>
                </c:pt>
                <c:pt idx="344">
                  <c:v>67</c:v>
                </c:pt>
                <c:pt idx="345">
                  <c:v>66</c:v>
                </c:pt>
                <c:pt idx="346">
                  <c:v>68</c:v>
                </c:pt>
                <c:pt idx="347">
                  <c:v>64</c:v>
                </c:pt>
                <c:pt idx="348">
                  <c:v>64</c:v>
                </c:pt>
                <c:pt idx="349">
                  <c:v>67</c:v>
                </c:pt>
                <c:pt idx="350">
                  <c:v>63</c:v>
                </c:pt>
                <c:pt idx="351">
                  <c:v>65</c:v>
                </c:pt>
                <c:pt idx="352">
                  <c:v>67</c:v>
                </c:pt>
                <c:pt idx="353">
                  <c:v>67</c:v>
                </c:pt>
                <c:pt idx="354">
                  <c:v>66</c:v>
                </c:pt>
                <c:pt idx="355">
                  <c:v>67</c:v>
                </c:pt>
                <c:pt idx="356">
                  <c:v>69</c:v>
                </c:pt>
                <c:pt idx="357">
                  <c:v>66</c:v>
                </c:pt>
                <c:pt idx="358">
                  <c:v>64</c:v>
                </c:pt>
                <c:pt idx="359">
                  <c:v>68</c:v>
                </c:pt>
                <c:pt idx="360">
                  <c:v>63</c:v>
                </c:pt>
                <c:pt idx="361">
                  <c:v>66</c:v>
                </c:pt>
                <c:pt idx="362">
                  <c:v>65</c:v>
                </c:pt>
                <c:pt idx="363">
                  <c:v>63</c:v>
                </c:pt>
                <c:pt idx="364">
                  <c:v>61</c:v>
                </c:pt>
                <c:pt idx="365">
                  <c:v>62</c:v>
                </c:pt>
                <c:pt idx="366">
                  <c:v>69</c:v>
                </c:pt>
                <c:pt idx="367">
                  <c:v>67</c:v>
                </c:pt>
                <c:pt idx="368">
                  <c:v>64</c:v>
                </c:pt>
                <c:pt idx="369">
                  <c:v>64</c:v>
                </c:pt>
                <c:pt idx="370">
                  <c:v>64</c:v>
                </c:pt>
                <c:pt idx="371">
                  <c:v>61</c:v>
                </c:pt>
                <c:pt idx="372">
                  <c:v>63</c:v>
                </c:pt>
                <c:pt idx="373">
                  <c:v>63</c:v>
                </c:pt>
                <c:pt idx="374">
                  <c:v>62</c:v>
                </c:pt>
                <c:pt idx="375">
                  <c:v>59</c:v>
                </c:pt>
                <c:pt idx="376">
                  <c:v>58</c:v>
                </c:pt>
                <c:pt idx="377">
                  <c:v>63</c:v>
                </c:pt>
                <c:pt idx="378">
                  <c:v>62</c:v>
                </c:pt>
                <c:pt idx="379">
                  <c:v>55</c:v>
                </c:pt>
                <c:pt idx="380">
                  <c:v>50</c:v>
                </c:pt>
                <c:pt idx="381">
                  <c:v>56</c:v>
                </c:pt>
                <c:pt idx="382">
                  <c:v>59</c:v>
                </c:pt>
                <c:pt idx="383">
                  <c:v>60</c:v>
                </c:pt>
                <c:pt idx="384">
                  <c:v>59</c:v>
                </c:pt>
                <c:pt idx="385">
                  <c:v>57</c:v>
                </c:pt>
                <c:pt idx="386">
                  <c:v>59</c:v>
                </c:pt>
                <c:pt idx="387">
                  <c:v>61</c:v>
                </c:pt>
                <c:pt idx="388">
                  <c:v>59</c:v>
                </c:pt>
                <c:pt idx="389">
                  <c:v>61</c:v>
                </c:pt>
                <c:pt idx="390">
                  <c:v>63</c:v>
                </c:pt>
                <c:pt idx="391">
                  <c:v>59</c:v>
                </c:pt>
                <c:pt idx="392">
                  <c:v>57</c:v>
                </c:pt>
                <c:pt idx="393">
                  <c:v>56</c:v>
                </c:pt>
                <c:pt idx="394">
                  <c:v>60</c:v>
                </c:pt>
                <c:pt idx="395">
                  <c:v>65</c:v>
                </c:pt>
                <c:pt idx="396">
                  <c:v>61</c:v>
                </c:pt>
                <c:pt idx="397">
                  <c:v>62</c:v>
                </c:pt>
                <c:pt idx="398">
                  <c:v>61</c:v>
                </c:pt>
                <c:pt idx="399">
                  <c:v>56</c:v>
                </c:pt>
                <c:pt idx="400">
                  <c:v>58</c:v>
                </c:pt>
                <c:pt idx="401">
                  <c:v>60</c:v>
                </c:pt>
                <c:pt idx="402">
                  <c:v>57</c:v>
                </c:pt>
                <c:pt idx="403">
                  <c:v>54</c:v>
                </c:pt>
                <c:pt idx="404">
                  <c:v>55</c:v>
                </c:pt>
                <c:pt idx="405">
                  <c:v>59</c:v>
                </c:pt>
                <c:pt idx="406">
                  <c:v>61</c:v>
                </c:pt>
                <c:pt idx="407">
                  <c:v>62</c:v>
                </c:pt>
                <c:pt idx="408">
                  <c:v>55</c:v>
                </c:pt>
                <c:pt idx="409">
                  <c:v>56</c:v>
                </c:pt>
                <c:pt idx="410">
                  <c:v>54</c:v>
                </c:pt>
                <c:pt idx="411">
                  <c:v>52</c:v>
                </c:pt>
                <c:pt idx="412">
                  <c:v>55</c:v>
                </c:pt>
                <c:pt idx="413">
                  <c:v>54</c:v>
                </c:pt>
                <c:pt idx="414">
                  <c:v>50</c:v>
                </c:pt>
                <c:pt idx="415">
                  <c:v>50</c:v>
                </c:pt>
                <c:pt idx="416">
                  <c:v>54</c:v>
                </c:pt>
                <c:pt idx="417">
                  <c:v>57</c:v>
                </c:pt>
                <c:pt idx="418">
                  <c:v>55</c:v>
                </c:pt>
                <c:pt idx="419">
                  <c:v>51</c:v>
                </c:pt>
                <c:pt idx="420">
                  <c:v>54</c:v>
                </c:pt>
                <c:pt idx="421">
                  <c:v>51</c:v>
                </c:pt>
                <c:pt idx="422">
                  <c:v>54</c:v>
                </c:pt>
                <c:pt idx="423">
                  <c:v>55</c:v>
                </c:pt>
                <c:pt idx="424">
                  <c:v>58</c:v>
                </c:pt>
                <c:pt idx="425">
                  <c:v>58</c:v>
                </c:pt>
                <c:pt idx="426">
                  <c:v>53</c:v>
                </c:pt>
                <c:pt idx="427">
                  <c:v>57</c:v>
                </c:pt>
                <c:pt idx="428">
                  <c:v>54</c:v>
                </c:pt>
                <c:pt idx="429">
                  <c:v>55</c:v>
                </c:pt>
                <c:pt idx="430">
                  <c:v>56</c:v>
                </c:pt>
                <c:pt idx="431">
                  <c:v>55</c:v>
                </c:pt>
                <c:pt idx="432">
                  <c:v>51</c:v>
                </c:pt>
                <c:pt idx="433">
                  <c:v>52</c:v>
                </c:pt>
                <c:pt idx="434">
                  <c:v>53</c:v>
                </c:pt>
                <c:pt idx="435">
                  <c:v>53</c:v>
                </c:pt>
                <c:pt idx="436">
                  <c:v>55</c:v>
                </c:pt>
                <c:pt idx="437">
                  <c:v>53</c:v>
                </c:pt>
                <c:pt idx="438">
                  <c:v>58</c:v>
                </c:pt>
                <c:pt idx="439">
                  <c:v>58</c:v>
                </c:pt>
                <c:pt idx="440">
                  <c:v>53</c:v>
                </c:pt>
                <c:pt idx="441">
                  <c:v>54</c:v>
                </c:pt>
                <c:pt idx="442">
                  <c:v>62</c:v>
                </c:pt>
                <c:pt idx="443">
                  <c:v>55</c:v>
                </c:pt>
                <c:pt idx="444">
                  <c:v>53</c:v>
                </c:pt>
                <c:pt idx="445">
                  <c:v>57</c:v>
                </c:pt>
                <c:pt idx="446">
                  <c:v>53</c:v>
                </c:pt>
                <c:pt idx="447">
                  <c:v>50</c:v>
                </c:pt>
                <c:pt idx="448">
                  <c:v>49</c:v>
                </c:pt>
                <c:pt idx="449">
                  <c:v>44</c:v>
                </c:pt>
                <c:pt idx="450">
                  <c:v>44</c:v>
                </c:pt>
                <c:pt idx="451">
                  <c:v>44</c:v>
                </c:pt>
                <c:pt idx="452">
                  <c:v>50</c:v>
                </c:pt>
                <c:pt idx="453">
                  <c:v>57</c:v>
                </c:pt>
                <c:pt idx="454">
                  <c:v>57</c:v>
                </c:pt>
                <c:pt idx="455">
                  <c:v>56</c:v>
                </c:pt>
                <c:pt idx="456">
                  <c:v>52</c:v>
                </c:pt>
                <c:pt idx="457">
                  <c:v>47</c:v>
                </c:pt>
                <c:pt idx="458">
                  <c:v>46</c:v>
                </c:pt>
                <c:pt idx="459">
                  <c:v>48</c:v>
                </c:pt>
                <c:pt idx="460">
                  <c:v>45</c:v>
                </c:pt>
                <c:pt idx="461">
                  <c:v>46</c:v>
                </c:pt>
                <c:pt idx="462">
                  <c:v>49</c:v>
                </c:pt>
                <c:pt idx="463">
                  <c:v>48</c:v>
                </c:pt>
                <c:pt idx="464">
                  <c:v>42</c:v>
                </c:pt>
                <c:pt idx="465">
                  <c:v>40</c:v>
                </c:pt>
                <c:pt idx="466">
                  <c:v>41</c:v>
                </c:pt>
                <c:pt idx="467">
                  <c:v>41</c:v>
                </c:pt>
                <c:pt idx="468">
                  <c:v>43</c:v>
                </c:pt>
                <c:pt idx="469">
                  <c:v>42</c:v>
                </c:pt>
                <c:pt idx="470">
                  <c:v>45</c:v>
                </c:pt>
                <c:pt idx="471">
                  <c:v>45</c:v>
                </c:pt>
                <c:pt idx="472">
                  <c:v>44</c:v>
                </c:pt>
                <c:pt idx="473">
                  <c:v>45</c:v>
                </c:pt>
                <c:pt idx="474">
                  <c:v>49</c:v>
                </c:pt>
                <c:pt idx="475">
                  <c:v>48</c:v>
                </c:pt>
                <c:pt idx="476">
                  <c:v>46</c:v>
                </c:pt>
                <c:pt idx="477">
                  <c:v>49</c:v>
                </c:pt>
                <c:pt idx="478">
                  <c:v>45</c:v>
                </c:pt>
                <c:pt idx="479">
                  <c:v>48</c:v>
                </c:pt>
                <c:pt idx="480">
                  <c:v>52</c:v>
                </c:pt>
                <c:pt idx="481">
                  <c:v>50</c:v>
                </c:pt>
                <c:pt idx="482">
                  <c:v>53</c:v>
                </c:pt>
                <c:pt idx="483">
                  <c:v>50</c:v>
                </c:pt>
                <c:pt idx="484">
                  <c:v>48</c:v>
                </c:pt>
                <c:pt idx="485">
                  <c:v>52</c:v>
                </c:pt>
                <c:pt idx="486">
                  <c:v>51</c:v>
                </c:pt>
                <c:pt idx="487">
                  <c:v>55</c:v>
                </c:pt>
                <c:pt idx="488">
                  <c:v>56</c:v>
                </c:pt>
                <c:pt idx="489">
                  <c:v>56</c:v>
                </c:pt>
                <c:pt idx="490">
                  <c:v>59</c:v>
                </c:pt>
                <c:pt idx="491">
                  <c:v>54</c:v>
                </c:pt>
                <c:pt idx="492">
                  <c:v>53</c:v>
                </c:pt>
                <c:pt idx="493">
                  <c:v>55</c:v>
                </c:pt>
                <c:pt idx="494">
                  <c:v>57</c:v>
                </c:pt>
                <c:pt idx="495">
                  <c:v>57</c:v>
                </c:pt>
                <c:pt idx="496">
                  <c:v>51</c:v>
                </c:pt>
                <c:pt idx="497">
                  <c:v>57</c:v>
                </c:pt>
                <c:pt idx="498">
                  <c:v>57</c:v>
                </c:pt>
                <c:pt idx="499">
                  <c:v>60</c:v>
                </c:pt>
                <c:pt idx="500">
                  <c:v>63</c:v>
                </c:pt>
                <c:pt idx="501">
                  <c:v>66</c:v>
                </c:pt>
                <c:pt idx="502">
                  <c:v>62</c:v>
                </c:pt>
                <c:pt idx="503">
                  <c:v>61</c:v>
                </c:pt>
                <c:pt idx="504">
                  <c:v>64</c:v>
                </c:pt>
                <c:pt idx="505">
                  <c:v>61</c:v>
                </c:pt>
                <c:pt idx="506">
                  <c:v>60</c:v>
                </c:pt>
                <c:pt idx="507">
                  <c:v>57</c:v>
                </c:pt>
                <c:pt idx="508">
                  <c:v>61</c:v>
                </c:pt>
                <c:pt idx="509">
                  <c:v>65</c:v>
                </c:pt>
                <c:pt idx="510">
                  <c:v>65</c:v>
                </c:pt>
                <c:pt idx="511">
                  <c:v>66</c:v>
                </c:pt>
                <c:pt idx="512">
                  <c:v>62</c:v>
                </c:pt>
                <c:pt idx="513">
                  <c:v>61</c:v>
                </c:pt>
                <c:pt idx="514">
                  <c:v>66</c:v>
                </c:pt>
                <c:pt idx="515">
                  <c:v>67</c:v>
                </c:pt>
                <c:pt idx="516">
                  <c:v>68</c:v>
                </c:pt>
                <c:pt idx="517">
                  <c:v>65</c:v>
                </c:pt>
                <c:pt idx="518">
                  <c:v>64</c:v>
                </c:pt>
                <c:pt idx="519">
                  <c:v>61</c:v>
                </c:pt>
                <c:pt idx="520">
                  <c:v>63</c:v>
                </c:pt>
                <c:pt idx="521">
                  <c:v>68</c:v>
                </c:pt>
                <c:pt idx="522">
                  <c:v>70</c:v>
                </c:pt>
                <c:pt idx="523">
                  <c:v>66</c:v>
                </c:pt>
                <c:pt idx="524">
                  <c:v>68</c:v>
                </c:pt>
                <c:pt idx="525">
                  <c:v>66</c:v>
                </c:pt>
                <c:pt idx="526">
                  <c:v>66</c:v>
                </c:pt>
                <c:pt idx="527">
                  <c:v>70</c:v>
                </c:pt>
                <c:pt idx="528">
                  <c:v>70</c:v>
                </c:pt>
                <c:pt idx="529">
                  <c:v>72</c:v>
                </c:pt>
                <c:pt idx="530">
                  <c:v>74</c:v>
                </c:pt>
                <c:pt idx="531">
                  <c:v>72</c:v>
                </c:pt>
                <c:pt idx="532">
                  <c:v>74</c:v>
                </c:pt>
                <c:pt idx="533">
                  <c:v>67</c:v>
                </c:pt>
                <c:pt idx="534">
                  <c:v>70</c:v>
                </c:pt>
                <c:pt idx="535">
                  <c:v>73</c:v>
                </c:pt>
                <c:pt idx="536">
                  <c:v>74</c:v>
                </c:pt>
                <c:pt idx="537">
                  <c:v>72</c:v>
                </c:pt>
                <c:pt idx="538">
                  <c:v>73</c:v>
                </c:pt>
                <c:pt idx="539">
                  <c:v>73</c:v>
                </c:pt>
                <c:pt idx="540">
                  <c:v>73</c:v>
                </c:pt>
                <c:pt idx="541">
                  <c:v>73</c:v>
                </c:pt>
                <c:pt idx="542">
                  <c:v>77</c:v>
                </c:pt>
                <c:pt idx="543">
                  <c:v>74</c:v>
                </c:pt>
                <c:pt idx="544">
                  <c:v>74</c:v>
                </c:pt>
                <c:pt idx="545">
                  <c:v>68</c:v>
                </c:pt>
                <c:pt idx="546">
                  <c:v>68</c:v>
                </c:pt>
                <c:pt idx="547">
                  <c:v>71</c:v>
                </c:pt>
                <c:pt idx="548">
                  <c:v>79</c:v>
                </c:pt>
                <c:pt idx="549">
                  <c:v>79</c:v>
                </c:pt>
                <c:pt idx="550">
                  <c:v>79</c:v>
                </c:pt>
                <c:pt idx="551">
                  <c:v>84</c:v>
                </c:pt>
                <c:pt idx="552">
                  <c:v>82</c:v>
                </c:pt>
                <c:pt idx="553">
                  <c:v>78</c:v>
                </c:pt>
                <c:pt idx="554">
                  <c:v>80</c:v>
                </c:pt>
                <c:pt idx="555">
                  <c:v>78</c:v>
                </c:pt>
                <c:pt idx="556">
                  <c:v>79</c:v>
                </c:pt>
                <c:pt idx="557">
                  <c:v>80</c:v>
                </c:pt>
                <c:pt idx="558">
                  <c:v>82</c:v>
                </c:pt>
                <c:pt idx="559">
                  <c:v>83</c:v>
                </c:pt>
                <c:pt idx="560">
                  <c:v>84</c:v>
                </c:pt>
                <c:pt idx="561">
                  <c:v>82</c:v>
                </c:pt>
                <c:pt idx="562">
                  <c:v>84</c:v>
                </c:pt>
                <c:pt idx="563">
                  <c:v>83</c:v>
                </c:pt>
                <c:pt idx="564">
                  <c:v>83</c:v>
                </c:pt>
                <c:pt idx="565">
                  <c:v>81</c:v>
                </c:pt>
                <c:pt idx="566">
                  <c:v>81</c:v>
                </c:pt>
                <c:pt idx="567">
                  <c:v>80</c:v>
                </c:pt>
                <c:pt idx="568">
                  <c:v>81</c:v>
                </c:pt>
                <c:pt idx="569">
                  <c:v>79</c:v>
                </c:pt>
                <c:pt idx="570">
                  <c:v>80</c:v>
                </c:pt>
                <c:pt idx="571">
                  <c:v>76</c:v>
                </c:pt>
                <c:pt idx="572">
                  <c:v>77</c:v>
                </c:pt>
                <c:pt idx="573">
                  <c:v>73</c:v>
                </c:pt>
                <c:pt idx="574">
                  <c:v>78</c:v>
                </c:pt>
                <c:pt idx="575">
                  <c:v>78</c:v>
                </c:pt>
                <c:pt idx="576">
                  <c:v>75</c:v>
                </c:pt>
                <c:pt idx="577">
                  <c:v>74</c:v>
                </c:pt>
                <c:pt idx="578">
                  <c:v>75</c:v>
                </c:pt>
                <c:pt idx="579">
                  <c:v>77</c:v>
                </c:pt>
                <c:pt idx="580">
                  <c:v>75</c:v>
                </c:pt>
                <c:pt idx="581">
                  <c:v>67</c:v>
                </c:pt>
                <c:pt idx="582">
                  <c:v>71</c:v>
                </c:pt>
                <c:pt idx="583">
                  <c:v>71</c:v>
                </c:pt>
                <c:pt idx="584">
                  <c:v>71</c:v>
                </c:pt>
                <c:pt idx="585">
                  <c:v>71</c:v>
                </c:pt>
                <c:pt idx="586">
                  <c:v>76</c:v>
                </c:pt>
                <c:pt idx="587">
                  <c:v>72</c:v>
                </c:pt>
                <c:pt idx="588">
                  <c:v>75</c:v>
                </c:pt>
                <c:pt idx="589">
                  <c:v>73</c:v>
                </c:pt>
                <c:pt idx="590">
                  <c:v>74</c:v>
                </c:pt>
                <c:pt idx="591">
                  <c:v>71</c:v>
                </c:pt>
                <c:pt idx="592">
                  <c:v>70</c:v>
                </c:pt>
                <c:pt idx="593">
                  <c:v>73</c:v>
                </c:pt>
                <c:pt idx="594">
                  <c:v>73</c:v>
                </c:pt>
                <c:pt idx="595">
                  <c:v>71</c:v>
                </c:pt>
                <c:pt idx="596">
                  <c:v>67</c:v>
                </c:pt>
                <c:pt idx="597">
                  <c:v>68</c:v>
                </c:pt>
                <c:pt idx="598">
                  <c:v>67</c:v>
                </c:pt>
                <c:pt idx="599">
                  <c:v>69</c:v>
                </c:pt>
                <c:pt idx="600">
                  <c:v>72</c:v>
                </c:pt>
                <c:pt idx="601">
                  <c:v>70</c:v>
                </c:pt>
                <c:pt idx="602">
                  <c:v>68</c:v>
                </c:pt>
                <c:pt idx="603">
                  <c:v>64</c:v>
                </c:pt>
                <c:pt idx="604">
                  <c:v>64</c:v>
                </c:pt>
                <c:pt idx="605">
                  <c:v>69</c:v>
                </c:pt>
                <c:pt idx="606">
                  <c:v>73</c:v>
                </c:pt>
                <c:pt idx="607">
                  <c:v>70</c:v>
                </c:pt>
                <c:pt idx="608">
                  <c:v>64</c:v>
                </c:pt>
                <c:pt idx="609">
                  <c:v>66</c:v>
                </c:pt>
                <c:pt idx="610">
                  <c:v>65</c:v>
                </c:pt>
                <c:pt idx="611">
                  <c:v>71</c:v>
                </c:pt>
                <c:pt idx="612">
                  <c:v>74</c:v>
                </c:pt>
                <c:pt idx="613">
                  <c:v>72</c:v>
                </c:pt>
                <c:pt idx="614">
                  <c:v>71</c:v>
                </c:pt>
                <c:pt idx="615">
                  <c:v>65</c:v>
                </c:pt>
                <c:pt idx="616">
                  <c:v>72</c:v>
                </c:pt>
                <c:pt idx="617">
                  <c:v>72</c:v>
                </c:pt>
                <c:pt idx="618">
                  <c:v>79</c:v>
                </c:pt>
                <c:pt idx="619">
                  <c:v>74</c:v>
                </c:pt>
                <c:pt idx="620">
                  <c:v>75</c:v>
                </c:pt>
                <c:pt idx="621">
                  <c:v>73</c:v>
                </c:pt>
                <c:pt idx="622">
                  <c:v>73</c:v>
                </c:pt>
                <c:pt idx="623">
                  <c:v>74</c:v>
                </c:pt>
                <c:pt idx="624">
                  <c:v>69</c:v>
                </c:pt>
                <c:pt idx="625">
                  <c:v>72</c:v>
                </c:pt>
                <c:pt idx="626">
                  <c:v>70</c:v>
                </c:pt>
                <c:pt idx="627">
                  <c:v>65</c:v>
                </c:pt>
                <c:pt idx="628">
                  <c:v>64</c:v>
                </c:pt>
                <c:pt idx="629">
                  <c:v>67</c:v>
                </c:pt>
                <c:pt idx="630">
                  <c:v>67</c:v>
                </c:pt>
                <c:pt idx="631">
                  <c:v>67</c:v>
                </c:pt>
                <c:pt idx="632">
                  <c:v>70</c:v>
                </c:pt>
                <c:pt idx="633">
                  <c:v>68</c:v>
                </c:pt>
                <c:pt idx="634">
                  <c:v>68</c:v>
                </c:pt>
                <c:pt idx="635">
                  <c:v>66</c:v>
                </c:pt>
                <c:pt idx="636">
                  <c:v>63</c:v>
                </c:pt>
                <c:pt idx="637">
                  <c:v>65</c:v>
                </c:pt>
                <c:pt idx="638">
                  <c:v>61</c:v>
                </c:pt>
                <c:pt idx="639">
                  <c:v>60</c:v>
                </c:pt>
                <c:pt idx="640">
                  <c:v>58</c:v>
                </c:pt>
                <c:pt idx="641">
                  <c:v>56</c:v>
                </c:pt>
                <c:pt idx="642">
                  <c:v>57</c:v>
                </c:pt>
                <c:pt idx="643">
                  <c:v>52</c:v>
                </c:pt>
                <c:pt idx="644">
                  <c:v>53</c:v>
                </c:pt>
                <c:pt idx="645">
                  <c:v>44</c:v>
                </c:pt>
                <c:pt idx="646">
                  <c:v>49</c:v>
                </c:pt>
                <c:pt idx="647">
                  <c:v>53</c:v>
                </c:pt>
                <c:pt idx="648">
                  <c:v>50</c:v>
                </c:pt>
                <c:pt idx="649">
                  <c:v>50</c:v>
                </c:pt>
                <c:pt idx="650">
                  <c:v>54</c:v>
                </c:pt>
                <c:pt idx="651">
                  <c:v>56</c:v>
                </c:pt>
                <c:pt idx="652">
                  <c:v>51</c:v>
                </c:pt>
                <c:pt idx="653">
                  <c:v>48</c:v>
                </c:pt>
                <c:pt idx="654">
                  <c:v>49</c:v>
                </c:pt>
                <c:pt idx="655">
                  <c:v>45</c:v>
                </c:pt>
                <c:pt idx="656">
                  <c:v>39</c:v>
                </c:pt>
                <c:pt idx="657">
                  <c:v>34</c:v>
                </c:pt>
                <c:pt idx="658">
                  <c:v>43</c:v>
                </c:pt>
                <c:pt idx="659">
                  <c:v>46</c:v>
                </c:pt>
                <c:pt idx="660">
                  <c:v>48</c:v>
                </c:pt>
                <c:pt idx="661">
                  <c:v>45</c:v>
                </c:pt>
                <c:pt idx="662">
                  <c:v>42</c:v>
                </c:pt>
                <c:pt idx="663">
                  <c:v>39</c:v>
                </c:pt>
                <c:pt idx="664">
                  <c:v>40</c:v>
                </c:pt>
                <c:pt idx="665">
                  <c:v>45</c:v>
                </c:pt>
                <c:pt idx="666">
                  <c:v>42</c:v>
                </c:pt>
                <c:pt idx="667">
                  <c:v>45</c:v>
                </c:pt>
                <c:pt idx="668">
                  <c:v>44</c:v>
                </c:pt>
                <c:pt idx="669">
                  <c:v>46</c:v>
                </c:pt>
                <c:pt idx="670">
                  <c:v>46</c:v>
                </c:pt>
                <c:pt idx="671">
                  <c:v>43</c:v>
                </c:pt>
                <c:pt idx="672">
                  <c:v>45</c:v>
                </c:pt>
                <c:pt idx="673">
                  <c:v>41</c:v>
                </c:pt>
                <c:pt idx="674">
                  <c:v>41</c:v>
                </c:pt>
                <c:pt idx="675">
                  <c:v>40</c:v>
                </c:pt>
                <c:pt idx="676">
                  <c:v>42</c:v>
                </c:pt>
                <c:pt idx="677">
                  <c:v>46</c:v>
                </c:pt>
                <c:pt idx="678">
                  <c:v>46</c:v>
                </c:pt>
                <c:pt idx="679">
                  <c:v>42</c:v>
                </c:pt>
                <c:pt idx="680">
                  <c:v>42</c:v>
                </c:pt>
                <c:pt idx="681">
                  <c:v>40</c:v>
                </c:pt>
                <c:pt idx="682">
                  <c:v>42</c:v>
                </c:pt>
                <c:pt idx="683">
                  <c:v>42</c:v>
                </c:pt>
                <c:pt idx="684">
                  <c:v>37</c:v>
                </c:pt>
                <c:pt idx="685">
                  <c:v>45</c:v>
                </c:pt>
                <c:pt idx="686">
                  <c:v>42</c:v>
                </c:pt>
                <c:pt idx="687">
                  <c:v>39</c:v>
                </c:pt>
                <c:pt idx="688">
                  <c:v>38</c:v>
                </c:pt>
                <c:pt idx="689">
                  <c:v>38</c:v>
                </c:pt>
                <c:pt idx="690">
                  <c:v>39</c:v>
                </c:pt>
                <c:pt idx="691">
                  <c:v>45</c:v>
                </c:pt>
                <c:pt idx="692">
                  <c:v>38</c:v>
                </c:pt>
                <c:pt idx="693">
                  <c:v>41</c:v>
                </c:pt>
                <c:pt idx="694">
                  <c:v>41</c:v>
                </c:pt>
                <c:pt idx="695">
                  <c:v>41</c:v>
                </c:pt>
                <c:pt idx="696">
                  <c:v>37</c:v>
                </c:pt>
                <c:pt idx="697">
                  <c:v>41</c:v>
                </c:pt>
                <c:pt idx="698">
                  <c:v>41</c:v>
                </c:pt>
                <c:pt idx="699">
                  <c:v>46</c:v>
                </c:pt>
                <c:pt idx="700">
                  <c:v>44</c:v>
                </c:pt>
                <c:pt idx="701">
                  <c:v>43</c:v>
                </c:pt>
                <c:pt idx="702">
                  <c:v>43</c:v>
                </c:pt>
                <c:pt idx="703">
                  <c:v>41</c:v>
                </c:pt>
                <c:pt idx="704">
                  <c:v>39</c:v>
                </c:pt>
                <c:pt idx="705">
                  <c:v>36</c:v>
                </c:pt>
                <c:pt idx="706">
                  <c:v>37</c:v>
                </c:pt>
                <c:pt idx="707">
                  <c:v>35</c:v>
                </c:pt>
                <c:pt idx="708">
                  <c:v>36</c:v>
                </c:pt>
                <c:pt idx="709">
                  <c:v>39</c:v>
                </c:pt>
                <c:pt idx="710">
                  <c:v>42</c:v>
                </c:pt>
                <c:pt idx="711">
                  <c:v>40</c:v>
                </c:pt>
                <c:pt idx="712">
                  <c:v>42</c:v>
                </c:pt>
                <c:pt idx="713">
                  <c:v>39</c:v>
                </c:pt>
                <c:pt idx="714">
                  <c:v>41</c:v>
                </c:pt>
                <c:pt idx="715">
                  <c:v>42</c:v>
                </c:pt>
                <c:pt idx="716">
                  <c:v>38</c:v>
                </c:pt>
                <c:pt idx="717">
                  <c:v>40</c:v>
                </c:pt>
                <c:pt idx="718">
                  <c:v>37</c:v>
                </c:pt>
                <c:pt idx="719">
                  <c:v>41</c:v>
                </c:pt>
                <c:pt idx="720">
                  <c:v>36</c:v>
                </c:pt>
                <c:pt idx="721">
                  <c:v>38</c:v>
                </c:pt>
                <c:pt idx="722">
                  <c:v>35</c:v>
                </c:pt>
                <c:pt idx="723">
                  <c:v>35</c:v>
                </c:pt>
                <c:pt idx="724">
                  <c:v>35</c:v>
                </c:pt>
                <c:pt idx="725">
                  <c:v>38</c:v>
                </c:pt>
                <c:pt idx="726">
                  <c:v>39</c:v>
                </c:pt>
                <c:pt idx="727">
                  <c:v>38</c:v>
                </c:pt>
                <c:pt idx="728">
                  <c:v>39</c:v>
                </c:pt>
                <c:pt idx="729">
                  <c:v>35</c:v>
                </c:pt>
                <c:pt idx="730">
                  <c:v>36</c:v>
                </c:pt>
                <c:pt idx="731">
                  <c:v>36</c:v>
                </c:pt>
                <c:pt idx="732">
                  <c:v>40</c:v>
                </c:pt>
                <c:pt idx="733">
                  <c:v>35</c:v>
                </c:pt>
                <c:pt idx="734">
                  <c:v>32</c:v>
                </c:pt>
                <c:pt idx="735">
                  <c:v>33</c:v>
                </c:pt>
                <c:pt idx="736">
                  <c:v>34</c:v>
                </c:pt>
                <c:pt idx="737">
                  <c:v>33</c:v>
                </c:pt>
                <c:pt idx="738">
                  <c:v>35</c:v>
                </c:pt>
                <c:pt idx="739">
                  <c:v>36</c:v>
                </c:pt>
                <c:pt idx="740">
                  <c:v>35</c:v>
                </c:pt>
                <c:pt idx="741">
                  <c:v>35</c:v>
                </c:pt>
                <c:pt idx="742">
                  <c:v>34</c:v>
                </c:pt>
                <c:pt idx="743">
                  <c:v>36</c:v>
                </c:pt>
                <c:pt idx="744">
                  <c:v>37</c:v>
                </c:pt>
                <c:pt idx="745">
                  <c:v>38</c:v>
                </c:pt>
                <c:pt idx="746">
                  <c:v>36</c:v>
                </c:pt>
                <c:pt idx="747">
                  <c:v>37</c:v>
                </c:pt>
                <c:pt idx="748">
                  <c:v>37</c:v>
                </c:pt>
                <c:pt idx="749">
                  <c:v>36</c:v>
                </c:pt>
                <c:pt idx="750">
                  <c:v>37</c:v>
                </c:pt>
                <c:pt idx="751">
                  <c:v>34</c:v>
                </c:pt>
                <c:pt idx="752">
                  <c:v>39</c:v>
                </c:pt>
                <c:pt idx="753">
                  <c:v>38</c:v>
                </c:pt>
                <c:pt idx="754">
                  <c:v>36</c:v>
                </c:pt>
                <c:pt idx="755">
                  <c:v>34</c:v>
                </c:pt>
                <c:pt idx="756">
                  <c:v>34</c:v>
                </c:pt>
                <c:pt idx="757">
                  <c:v>32</c:v>
                </c:pt>
                <c:pt idx="758">
                  <c:v>35</c:v>
                </c:pt>
                <c:pt idx="759">
                  <c:v>33</c:v>
                </c:pt>
                <c:pt idx="760">
                  <c:v>34</c:v>
                </c:pt>
                <c:pt idx="761">
                  <c:v>37</c:v>
                </c:pt>
                <c:pt idx="762">
                  <c:v>34</c:v>
                </c:pt>
                <c:pt idx="763">
                  <c:v>34</c:v>
                </c:pt>
                <c:pt idx="764">
                  <c:v>32</c:v>
                </c:pt>
                <c:pt idx="765">
                  <c:v>35</c:v>
                </c:pt>
                <c:pt idx="766">
                  <c:v>41</c:v>
                </c:pt>
                <c:pt idx="767">
                  <c:v>38</c:v>
                </c:pt>
                <c:pt idx="768">
                  <c:v>39</c:v>
                </c:pt>
                <c:pt idx="769">
                  <c:v>33</c:v>
                </c:pt>
                <c:pt idx="770">
                  <c:v>38</c:v>
                </c:pt>
                <c:pt idx="771">
                  <c:v>35</c:v>
                </c:pt>
                <c:pt idx="772">
                  <c:v>41</c:v>
                </c:pt>
                <c:pt idx="773">
                  <c:v>38</c:v>
                </c:pt>
                <c:pt idx="774">
                  <c:v>37</c:v>
                </c:pt>
                <c:pt idx="775">
                  <c:v>39</c:v>
                </c:pt>
                <c:pt idx="776">
                  <c:v>32</c:v>
                </c:pt>
                <c:pt idx="777">
                  <c:v>31</c:v>
                </c:pt>
                <c:pt idx="778">
                  <c:v>34</c:v>
                </c:pt>
                <c:pt idx="779">
                  <c:v>37</c:v>
                </c:pt>
                <c:pt idx="780">
                  <c:v>41</c:v>
                </c:pt>
                <c:pt idx="781">
                  <c:v>39</c:v>
                </c:pt>
                <c:pt idx="782">
                  <c:v>38</c:v>
                </c:pt>
                <c:pt idx="783">
                  <c:v>35</c:v>
                </c:pt>
                <c:pt idx="784">
                  <c:v>37</c:v>
                </c:pt>
                <c:pt idx="785">
                  <c:v>40</c:v>
                </c:pt>
                <c:pt idx="786">
                  <c:v>39</c:v>
                </c:pt>
                <c:pt idx="787">
                  <c:v>35</c:v>
                </c:pt>
                <c:pt idx="788">
                  <c:v>37</c:v>
                </c:pt>
                <c:pt idx="789">
                  <c:v>37</c:v>
                </c:pt>
                <c:pt idx="790">
                  <c:v>34</c:v>
                </c:pt>
                <c:pt idx="791">
                  <c:v>34</c:v>
                </c:pt>
                <c:pt idx="792">
                  <c:v>35</c:v>
                </c:pt>
                <c:pt idx="793">
                  <c:v>33</c:v>
                </c:pt>
                <c:pt idx="794">
                  <c:v>38</c:v>
                </c:pt>
                <c:pt idx="795">
                  <c:v>32</c:v>
                </c:pt>
                <c:pt idx="796">
                  <c:v>34</c:v>
                </c:pt>
                <c:pt idx="797">
                  <c:v>39</c:v>
                </c:pt>
                <c:pt idx="798">
                  <c:v>40</c:v>
                </c:pt>
                <c:pt idx="799">
                  <c:v>41</c:v>
                </c:pt>
                <c:pt idx="800">
                  <c:v>41</c:v>
                </c:pt>
                <c:pt idx="801">
                  <c:v>36</c:v>
                </c:pt>
                <c:pt idx="802">
                  <c:v>37</c:v>
                </c:pt>
                <c:pt idx="803">
                  <c:v>35</c:v>
                </c:pt>
                <c:pt idx="804">
                  <c:v>32</c:v>
                </c:pt>
                <c:pt idx="805">
                  <c:v>31</c:v>
                </c:pt>
                <c:pt idx="806">
                  <c:v>31</c:v>
                </c:pt>
                <c:pt idx="807">
                  <c:v>34</c:v>
                </c:pt>
                <c:pt idx="808">
                  <c:v>30</c:v>
                </c:pt>
                <c:pt idx="809">
                  <c:v>33</c:v>
                </c:pt>
                <c:pt idx="810">
                  <c:v>30</c:v>
                </c:pt>
                <c:pt idx="811">
                  <c:v>29</c:v>
                </c:pt>
                <c:pt idx="812">
                  <c:v>29</c:v>
                </c:pt>
                <c:pt idx="813">
                  <c:v>28</c:v>
                </c:pt>
                <c:pt idx="814">
                  <c:v>31</c:v>
                </c:pt>
                <c:pt idx="815">
                  <c:v>32</c:v>
                </c:pt>
                <c:pt idx="816">
                  <c:v>33</c:v>
                </c:pt>
                <c:pt idx="817">
                  <c:v>35</c:v>
                </c:pt>
                <c:pt idx="818">
                  <c:v>33</c:v>
                </c:pt>
                <c:pt idx="819">
                  <c:v>29</c:v>
                </c:pt>
                <c:pt idx="820">
                  <c:v>31</c:v>
                </c:pt>
                <c:pt idx="821">
                  <c:v>32</c:v>
                </c:pt>
                <c:pt idx="822">
                  <c:v>36</c:v>
                </c:pt>
                <c:pt idx="823">
                  <c:v>34</c:v>
                </c:pt>
                <c:pt idx="824">
                  <c:v>35</c:v>
                </c:pt>
                <c:pt idx="825">
                  <c:v>34</c:v>
                </c:pt>
                <c:pt idx="826">
                  <c:v>35</c:v>
                </c:pt>
                <c:pt idx="827">
                  <c:v>32</c:v>
                </c:pt>
                <c:pt idx="828">
                  <c:v>35</c:v>
                </c:pt>
                <c:pt idx="829">
                  <c:v>36</c:v>
                </c:pt>
                <c:pt idx="830">
                  <c:v>36</c:v>
                </c:pt>
                <c:pt idx="831">
                  <c:v>32</c:v>
                </c:pt>
                <c:pt idx="832">
                  <c:v>29</c:v>
                </c:pt>
                <c:pt idx="833">
                  <c:v>30</c:v>
                </c:pt>
                <c:pt idx="834">
                  <c:v>35</c:v>
                </c:pt>
                <c:pt idx="835">
                  <c:v>40</c:v>
                </c:pt>
                <c:pt idx="836">
                  <c:v>36</c:v>
                </c:pt>
                <c:pt idx="837">
                  <c:v>32</c:v>
                </c:pt>
                <c:pt idx="838">
                  <c:v>35</c:v>
                </c:pt>
                <c:pt idx="839">
                  <c:v>30</c:v>
                </c:pt>
                <c:pt idx="840">
                  <c:v>29</c:v>
                </c:pt>
                <c:pt idx="841">
                  <c:v>34</c:v>
                </c:pt>
                <c:pt idx="842">
                  <c:v>33</c:v>
                </c:pt>
                <c:pt idx="843">
                  <c:v>32</c:v>
                </c:pt>
                <c:pt idx="844">
                  <c:v>36</c:v>
                </c:pt>
                <c:pt idx="845">
                  <c:v>32</c:v>
                </c:pt>
                <c:pt idx="846">
                  <c:v>35</c:v>
                </c:pt>
                <c:pt idx="847">
                  <c:v>30</c:v>
                </c:pt>
                <c:pt idx="848">
                  <c:v>23</c:v>
                </c:pt>
                <c:pt idx="849">
                  <c:v>27</c:v>
                </c:pt>
                <c:pt idx="850">
                  <c:v>36</c:v>
                </c:pt>
                <c:pt idx="851">
                  <c:v>37</c:v>
                </c:pt>
                <c:pt idx="852">
                  <c:v>36</c:v>
                </c:pt>
                <c:pt idx="853">
                  <c:v>34</c:v>
                </c:pt>
                <c:pt idx="854">
                  <c:v>36</c:v>
                </c:pt>
                <c:pt idx="855">
                  <c:v>36</c:v>
                </c:pt>
                <c:pt idx="856">
                  <c:v>37</c:v>
                </c:pt>
                <c:pt idx="857">
                  <c:v>37</c:v>
                </c:pt>
                <c:pt idx="858">
                  <c:v>41</c:v>
                </c:pt>
                <c:pt idx="859">
                  <c:v>36</c:v>
                </c:pt>
                <c:pt idx="860">
                  <c:v>32</c:v>
                </c:pt>
                <c:pt idx="861">
                  <c:v>34</c:v>
                </c:pt>
                <c:pt idx="862">
                  <c:v>36</c:v>
                </c:pt>
                <c:pt idx="863">
                  <c:v>37</c:v>
                </c:pt>
                <c:pt idx="864">
                  <c:v>33</c:v>
                </c:pt>
                <c:pt idx="865">
                  <c:v>37</c:v>
                </c:pt>
                <c:pt idx="866">
                  <c:v>34</c:v>
                </c:pt>
                <c:pt idx="867">
                  <c:v>33</c:v>
                </c:pt>
                <c:pt idx="868">
                  <c:v>31</c:v>
                </c:pt>
                <c:pt idx="869">
                  <c:v>31</c:v>
                </c:pt>
                <c:pt idx="870">
                  <c:v>33</c:v>
                </c:pt>
                <c:pt idx="871">
                  <c:v>35</c:v>
                </c:pt>
                <c:pt idx="872">
                  <c:v>37</c:v>
                </c:pt>
                <c:pt idx="873">
                  <c:v>32</c:v>
                </c:pt>
                <c:pt idx="874">
                  <c:v>30</c:v>
                </c:pt>
                <c:pt idx="875">
                  <c:v>31</c:v>
                </c:pt>
                <c:pt idx="876">
                  <c:v>34</c:v>
                </c:pt>
                <c:pt idx="877">
                  <c:v>38</c:v>
                </c:pt>
                <c:pt idx="878">
                  <c:v>34</c:v>
                </c:pt>
                <c:pt idx="879">
                  <c:v>33</c:v>
                </c:pt>
                <c:pt idx="880">
                  <c:v>37</c:v>
                </c:pt>
                <c:pt idx="881">
                  <c:v>37</c:v>
                </c:pt>
                <c:pt idx="882">
                  <c:v>35</c:v>
                </c:pt>
                <c:pt idx="883">
                  <c:v>36</c:v>
                </c:pt>
                <c:pt idx="884">
                  <c:v>34</c:v>
                </c:pt>
                <c:pt idx="885">
                  <c:v>31</c:v>
                </c:pt>
                <c:pt idx="886">
                  <c:v>31</c:v>
                </c:pt>
                <c:pt idx="887">
                  <c:v>30</c:v>
                </c:pt>
                <c:pt idx="888">
                  <c:v>29</c:v>
                </c:pt>
                <c:pt idx="889">
                  <c:v>30</c:v>
                </c:pt>
                <c:pt idx="890">
                  <c:v>30</c:v>
                </c:pt>
                <c:pt idx="891">
                  <c:v>31</c:v>
                </c:pt>
                <c:pt idx="892">
                  <c:v>34</c:v>
                </c:pt>
                <c:pt idx="893">
                  <c:v>33</c:v>
                </c:pt>
                <c:pt idx="894">
                  <c:v>30</c:v>
                </c:pt>
                <c:pt idx="895">
                  <c:v>28</c:v>
                </c:pt>
                <c:pt idx="896">
                  <c:v>32</c:v>
                </c:pt>
                <c:pt idx="897">
                  <c:v>27</c:v>
                </c:pt>
                <c:pt idx="898">
                  <c:v>24</c:v>
                </c:pt>
                <c:pt idx="899">
                  <c:v>28</c:v>
                </c:pt>
                <c:pt idx="900">
                  <c:v>29</c:v>
                </c:pt>
                <c:pt idx="901">
                  <c:v>28</c:v>
                </c:pt>
                <c:pt idx="902">
                  <c:v>26</c:v>
                </c:pt>
                <c:pt idx="903">
                  <c:v>31</c:v>
                </c:pt>
                <c:pt idx="904">
                  <c:v>25</c:v>
                </c:pt>
                <c:pt idx="905">
                  <c:v>24</c:v>
                </c:pt>
                <c:pt idx="906">
                  <c:v>27</c:v>
                </c:pt>
                <c:pt idx="907">
                  <c:v>25</c:v>
                </c:pt>
                <c:pt idx="908">
                  <c:v>29</c:v>
                </c:pt>
                <c:pt idx="909">
                  <c:v>26</c:v>
                </c:pt>
                <c:pt idx="910">
                  <c:v>22</c:v>
                </c:pt>
                <c:pt idx="911">
                  <c:v>25</c:v>
                </c:pt>
                <c:pt idx="912">
                  <c:v>29</c:v>
                </c:pt>
                <c:pt idx="913">
                  <c:v>31</c:v>
                </c:pt>
                <c:pt idx="914">
                  <c:v>26</c:v>
                </c:pt>
                <c:pt idx="915">
                  <c:v>23</c:v>
                </c:pt>
                <c:pt idx="916">
                  <c:v>27</c:v>
                </c:pt>
                <c:pt idx="917">
                  <c:v>28</c:v>
                </c:pt>
                <c:pt idx="918">
                  <c:v>29</c:v>
                </c:pt>
                <c:pt idx="919">
                  <c:v>30</c:v>
                </c:pt>
                <c:pt idx="920">
                  <c:v>32</c:v>
                </c:pt>
                <c:pt idx="921">
                  <c:v>25</c:v>
                </c:pt>
                <c:pt idx="922">
                  <c:v>26</c:v>
                </c:pt>
                <c:pt idx="923">
                  <c:v>25</c:v>
                </c:pt>
                <c:pt idx="924">
                  <c:v>22</c:v>
                </c:pt>
                <c:pt idx="925">
                  <c:v>23</c:v>
                </c:pt>
                <c:pt idx="926">
                  <c:v>27</c:v>
                </c:pt>
                <c:pt idx="927">
                  <c:v>28</c:v>
                </c:pt>
                <c:pt idx="928">
                  <c:v>24</c:v>
                </c:pt>
                <c:pt idx="929">
                  <c:v>26</c:v>
                </c:pt>
                <c:pt idx="930">
                  <c:v>24</c:v>
                </c:pt>
                <c:pt idx="931">
                  <c:v>24</c:v>
                </c:pt>
                <c:pt idx="932">
                  <c:v>28</c:v>
                </c:pt>
                <c:pt idx="933">
                  <c:v>23</c:v>
                </c:pt>
                <c:pt idx="934">
                  <c:v>28</c:v>
                </c:pt>
                <c:pt idx="935">
                  <c:v>24</c:v>
                </c:pt>
                <c:pt idx="936">
                  <c:v>23</c:v>
                </c:pt>
                <c:pt idx="937">
                  <c:v>22</c:v>
                </c:pt>
                <c:pt idx="938">
                  <c:v>19</c:v>
                </c:pt>
                <c:pt idx="939">
                  <c:v>22</c:v>
                </c:pt>
                <c:pt idx="940">
                  <c:v>25</c:v>
                </c:pt>
                <c:pt idx="941">
                  <c:v>20</c:v>
                </c:pt>
                <c:pt idx="942">
                  <c:v>24</c:v>
                </c:pt>
                <c:pt idx="943">
                  <c:v>27</c:v>
                </c:pt>
                <c:pt idx="944">
                  <c:v>25</c:v>
                </c:pt>
                <c:pt idx="945">
                  <c:v>27</c:v>
                </c:pt>
                <c:pt idx="946">
                  <c:v>28</c:v>
                </c:pt>
              </c:numCache>
            </c:numRef>
          </c:val>
          <c:smooth val="0"/>
          <c:extLst>
            <c:ext xmlns:c16="http://schemas.microsoft.com/office/drawing/2014/chart" uri="{C3380CC4-5D6E-409C-BE32-E72D297353CC}">
              <c16:uniqueId val="{00000000-F6AD-4C5D-A60C-DC33760E4D39}"/>
            </c:ext>
          </c:extLst>
        </c:ser>
        <c:dLbls>
          <c:showLegendKey val="0"/>
          <c:showVal val="0"/>
          <c:showCatName val="0"/>
          <c:showSerName val="0"/>
          <c:showPercent val="0"/>
          <c:showBubbleSize val="0"/>
        </c:dLbls>
        <c:smooth val="0"/>
        <c:axId val="110274055"/>
        <c:axId val="110274383"/>
      </c:lineChart>
      <c:dateAx>
        <c:axId val="110274055"/>
        <c:scaling>
          <c:orientation val="minMax"/>
        </c:scaling>
        <c:delete val="0"/>
        <c:axPos val="b"/>
        <c:numFmt formatCode="mmm\ yy" sourceLinked="0"/>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0274383"/>
        <c:crosses val="autoZero"/>
        <c:auto val="1"/>
        <c:lblOffset val="100"/>
        <c:baseTimeUnit val="days"/>
        <c:majorUnit val="3"/>
        <c:majorTimeUnit val="months"/>
      </c:dateAx>
      <c:valAx>
        <c:axId val="110274383"/>
        <c:scaling>
          <c:orientation val="minMax"/>
        </c:scaling>
        <c:delete val="0"/>
        <c:axPos val="l"/>
        <c:majorGridlines>
          <c:spPr>
            <a:ln w="3175" cap="flat" cmpd="sng" algn="ctr">
              <a:solidFill>
                <a:srgbClr val="C0C0C0"/>
              </a:solidFill>
              <a:prstDash val="sysDash"/>
              <a:round/>
              <a:headEnd type="none" w="med" len="med"/>
              <a:tailEnd type="none" w="med" len="med"/>
            </a:ln>
            <a:effectLst/>
          </c:spPr>
        </c:majorGridlines>
        <c:numFmt formatCode="General" sourceLinked="1"/>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0274055"/>
        <c:crosses val="autoZero"/>
        <c:crossBetween val="between"/>
      </c:valAx>
      <c:spPr>
        <a:solidFill>
          <a:srgbClr val="FFFFFF">
            <a:lumMod val="100000"/>
            <a:alpha val="0"/>
          </a:srgb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100000"/>
        <a:alpha val="0"/>
      </a:srgbClr>
    </a:solidFill>
    <a:ln w="25400" cap="flat" cmpd="sng" algn="ctr">
      <a:noFill/>
      <a:roun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ID4096" baseline="0" dirty="0"/>
              <a:t> </a:t>
            </a:r>
            <a:endParaRPr lang="en-US" dirty="0"/>
          </a:p>
        </c:rich>
      </c:tx>
      <c:layout>
        <c:manualLayout>
          <c:xMode val="edge"/>
          <c:yMode val="edge"/>
          <c:x val="1.0956063167311594E-2"/>
          <c:y val="3.2388663967611336E-2"/>
        </c:manualLayout>
      </c:layout>
      <c:overlay val="0"/>
    </c:title>
    <c:autoTitleDeleted val="0"/>
    <c:plotArea>
      <c:layout/>
      <c:areaChart>
        <c:grouping val="stacked"/>
        <c:varyColors val="0"/>
        <c:ser>
          <c:idx val="0"/>
          <c:order val="0"/>
          <c:tx>
            <c:strRef>
              <c:f>'Final energy - Sectors'!$B$50</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Sectors'!$C$50:$BA$50</c:f>
              <c:numCache>
                <c:formatCode>_(* #,##0_);_(* \(#,##0\);_(* "-"??_);_(@_)</c:formatCode>
                <c:ptCount val="51"/>
                <c:pt idx="0">
                  <c:v>21.560114700000003</c:v>
                </c:pt>
                <c:pt idx="1">
                  <c:v>8.3732496999999988</c:v>
                </c:pt>
                <c:pt idx="2">
                  <c:v>3.6141345999999999</c:v>
                </c:pt>
                <c:pt idx="3">
                  <c:v>1.0258215000000002</c:v>
                </c:pt>
                <c:pt idx="4">
                  <c:v>4.2312681999999988</c:v>
                </c:pt>
                <c:pt idx="5">
                  <c:v>3.1528336999999995</c:v>
                </c:pt>
                <c:pt idx="6">
                  <c:v>1.2916762999999998</c:v>
                </c:pt>
                <c:pt idx="7">
                  <c:v>3.2539162999999998</c:v>
                </c:pt>
                <c:pt idx="8">
                  <c:v>2.6048433000000002</c:v>
                </c:pt>
                <c:pt idx="9">
                  <c:v>2.2891297999999902</c:v>
                </c:pt>
                <c:pt idx="10">
                  <c:v>2.3918324000000002</c:v>
                </c:pt>
                <c:pt idx="11">
                  <c:v>3.2978598999999993</c:v>
                </c:pt>
                <c:pt idx="12">
                  <c:v>1.9660898000000002</c:v>
                </c:pt>
                <c:pt idx="13">
                  <c:v>1.8970001999999997</c:v>
                </c:pt>
                <c:pt idx="14">
                  <c:v>2.8309277000000002</c:v>
                </c:pt>
                <c:pt idx="15">
                  <c:v>2.3838728999999903</c:v>
                </c:pt>
                <c:pt idx="16">
                  <c:v>3.2663472999999996</c:v>
                </c:pt>
                <c:pt idx="17">
                  <c:v>5.2083402999999997</c:v>
                </c:pt>
                <c:pt idx="18">
                  <c:v>2.495981</c:v>
                </c:pt>
                <c:pt idx="19">
                  <c:v>2.7105608999999999</c:v>
                </c:pt>
                <c:pt idx="20">
                  <c:v>1.06193</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0-D183-4B49-A5AC-73E5AB56EC2C}"/>
            </c:ext>
          </c:extLst>
        </c:ser>
        <c:ser>
          <c:idx val="1"/>
          <c:order val="1"/>
          <c:tx>
            <c:strRef>
              <c:f>'Final energy - Sectors'!$B$51</c:f>
              <c:strCache>
                <c:ptCount val="1"/>
                <c:pt idx="0">
                  <c:v>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Sectors'!$C$51:$BA$51</c:f>
              <c:numCache>
                <c:formatCode>_(* #,##0_);_(* \(#,##0\);_(* "-"??_);_(@_)</c:formatCode>
                <c:ptCount val="51"/>
                <c:pt idx="0">
                  <c:v>600.88686099753386</c:v>
                </c:pt>
                <c:pt idx="1">
                  <c:v>647.68220606676005</c:v>
                </c:pt>
                <c:pt idx="2">
                  <c:v>665.73633091774025</c:v>
                </c:pt>
                <c:pt idx="3">
                  <c:v>682.79966303227854</c:v>
                </c:pt>
                <c:pt idx="4">
                  <c:v>706.98293270519798</c:v>
                </c:pt>
                <c:pt idx="5">
                  <c:v>755.53367995592589</c:v>
                </c:pt>
                <c:pt idx="6">
                  <c:v>791.2501955890159</c:v>
                </c:pt>
                <c:pt idx="7">
                  <c:v>858.07648020879719</c:v>
                </c:pt>
                <c:pt idx="8">
                  <c:v>880.4183990885374</c:v>
                </c:pt>
                <c:pt idx="9">
                  <c:v>901.95473864799385</c:v>
                </c:pt>
                <c:pt idx="10">
                  <c:v>896.37594597481745</c:v>
                </c:pt>
                <c:pt idx="11">
                  <c:v>895.37401045656384</c:v>
                </c:pt>
                <c:pt idx="12">
                  <c:v>896.66472214241139</c:v>
                </c:pt>
                <c:pt idx="13">
                  <c:v>972.09129520623219</c:v>
                </c:pt>
                <c:pt idx="14">
                  <c:v>978.07829538350313</c:v>
                </c:pt>
                <c:pt idx="15">
                  <c:v>986.10548033695864</c:v>
                </c:pt>
                <c:pt idx="16">
                  <c:v>998.78108160654244</c:v>
                </c:pt>
                <c:pt idx="17">
                  <c:v>995.16762085428445</c:v>
                </c:pt>
                <c:pt idx="18">
                  <c:v>1007.0867540317313</c:v>
                </c:pt>
                <c:pt idx="19">
                  <c:v>1091.3095878830591</c:v>
                </c:pt>
                <c:pt idx="20">
                  <c:v>1051.5070028578909</c:v>
                </c:pt>
                <c:pt idx="21">
                  <c:v>1176.2321406198625</c:v>
                </c:pt>
                <c:pt idx="22">
                  <c:v>1231.237334206563</c:v>
                </c:pt>
                <c:pt idx="23">
                  <c:v>1255.8137905668948</c:v>
                </c:pt>
                <c:pt idx="24">
                  <c:v>1273.342213694063</c:v>
                </c:pt>
                <c:pt idx="25">
                  <c:v>1301.2129462938969</c:v>
                </c:pt>
                <c:pt idx="26">
                  <c:v>1352.9063532318087</c:v>
                </c:pt>
                <c:pt idx="27">
                  <c:v>1386.2002134853735</c:v>
                </c:pt>
                <c:pt idx="28">
                  <c:v>1426.0262877768566</c:v>
                </c:pt>
                <c:pt idx="29">
                  <c:v>1484.7201377646329</c:v>
                </c:pt>
                <c:pt idx="30">
                  <c:v>1546.7109448265999</c:v>
                </c:pt>
                <c:pt idx="31">
                  <c:v>1618.1940717277043</c:v>
                </c:pt>
                <c:pt idx="32">
                  <c:v>1703.4043794686168</c:v>
                </c:pt>
                <c:pt idx="33">
                  <c:v>1785.4965157421661</c:v>
                </c:pt>
                <c:pt idx="34">
                  <c:v>1875.2795970285292</c:v>
                </c:pt>
                <c:pt idx="35">
                  <c:v>1933.1786469292049</c:v>
                </c:pt>
                <c:pt idx="36">
                  <c:v>1971.1225394793889</c:v>
                </c:pt>
                <c:pt idx="37">
                  <c:v>1984.2904788860737</c:v>
                </c:pt>
                <c:pt idx="38">
                  <c:v>1980.0318408222684</c:v>
                </c:pt>
                <c:pt idx="39">
                  <c:v>1985.4627207827182</c:v>
                </c:pt>
                <c:pt idx="40">
                  <c:v>1985.5246873286856</c:v>
                </c:pt>
                <c:pt idx="41">
                  <c:v>1984.7174190838466</c:v>
                </c:pt>
                <c:pt idx="42">
                  <c:v>1954.9214508227117</c:v>
                </c:pt>
                <c:pt idx="43">
                  <c:v>1928.5621182178329</c:v>
                </c:pt>
                <c:pt idx="44">
                  <c:v>1826.571323851748</c:v>
                </c:pt>
                <c:pt idx="45">
                  <c:v>1656.4810696399722</c:v>
                </c:pt>
                <c:pt idx="46">
                  <c:v>1415.4192638984382</c:v>
                </c:pt>
                <c:pt idx="47">
                  <c:v>1117.2415704742973</c:v>
                </c:pt>
                <c:pt idx="48">
                  <c:v>782.93171356243727</c:v>
                </c:pt>
                <c:pt idx="49">
                  <c:v>409.44978562689448</c:v>
                </c:pt>
                <c:pt idx="50">
                  <c:v>0</c:v>
                </c:pt>
              </c:numCache>
            </c:numRef>
          </c:val>
          <c:extLst>
            <c:ext xmlns:c16="http://schemas.microsoft.com/office/drawing/2014/chart" uri="{C3380CC4-5D6E-409C-BE32-E72D297353CC}">
              <c16:uniqueId val="{00000001-D183-4B49-A5AC-73E5AB56EC2C}"/>
            </c:ext>
          </c:extLst>
        </c:ser>
        <c:ser>
          <c:idx val="2"/>
          <c:order val="2"/>
          <c:tx>
            <c:strRef>
              <c:f>'Final energy - Sectors'!$B$52</c:f>
              <c:strCache>
                <c:ptCount val="1"/>
                <c:pt idx="0">
                  <c:v>Oil</c:v>
                </c:pt>
              </c:strCache>
            </c:strRef>
          </c:tx>
          <c:spPr>
            <a:solidFill>
              <a:srgbClr val="CC9900"/>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Sectors'!$C$52:$BA$52</c:f>
              <c:numCache>
                <c:formatCode>_(* #,##0_);_(* \(#,##0\);_(* "-"??_);_(@_)</c:formatCode>
                <c:ptCount val="51"/>
                <c:pt idx="0">
                  <c:v>78666.040166317689</c:v>
                </c:pt>
                <c:pt idx="1">
                  <c:v>78985.269476546397</c:v>
                </c:pt>
                <c:pt idx="2">
                  <c:v>81025.387206051513</c:v>
                </c:pt>
                <c:pt idx="3">
                  <c:v>82613.660047167941</c:v>
                </c:pt>
                <c:pt idx="4">
                  <c:v>86378.801590937015</c:v>
                </c:pt>
                <c:pt idx="5">
                  <c:v>88115.794239889801</c:v>
                </c:pt>
                <c:pt idx="6">
                  <c:v>90197.366017285225</c:v>
                </c:pt>
                <c:pt idx="7">
                  <c:v>92780.241984193635</c:v>
                </c:pt>
                <c:pt idx="8">
                  <c:v>92622.39990664208</c:v>
                </c:pt>
                <c:pt idx="9">
                  <c:v>90882.060955189023</c:v>
                </c:pt>
                <c:pt idx="10">
                  <c:v>94671.349851529594</c:v>
                </c:pt>
                <c:pt idx="11">
                  <c:v>96086.863948415892</c:v>
                </c:pt>
                <c:pt idx="12">
                  <c:v>96945.314357169773</c:v>
                </c:pt>
                <c:pt idx="13">
                  <c:v>99354.012059388871</c:v>
                </c:pt>
                <c:pt idx="14">
                  <c:v>100899.35096245994</c:v>
                </c:pt>
                <c:pt idx="15">
                  <c:v>103982.08029251607</c:v>
                </c:pt>
                <c:pt idx="16">
                  <c:v>106085.16259280121</c:v>
                </c:pt>
                <c:pt idx="17">
                  <c:v>108786.09645075173</c:v>
                </c:pt>
                <c:pt idx="18">
                  <c:v>110355.04603893208</c:v>
                </c:pt>
                <c:pt idx="19">
                  <c:v>112841.27007981078</c:v>
                </c:pt>
                <c:pt idx="20">
                  <c:v>98639.67167276793</c:v>
                </c:pt>
                <c:pt idx="21">
                  <c:v>105217.28046844502</c:v>
                </c:pt>
                <c:pt idx="22">
                  <c:v>109765.01824146679</c:v>
                </c:pt>
                <c:pt idx="23">
                  <c:v>112257.80465272928</c:v>
                </c:pt>
                <c:pt idx="24">
                  <c:v>112920.05958395345</c:v>
                </c:pt>
                <c:pt idx="25">
                  <c:v>112034.41813404081</c:v>
                </c:pt>
                <c:pt idx="26">
                  <c:v>110804.82976488621</c:v>
                </c:pt>
                <c:pt idx="27">
                  <c:v>109054.52091543561</c:v>
                </c:pt>
                <c:pt idx="28">
                  <c:v>106712.08897297928</c:v>
                </c:pt>
                <c:pt idx="29">
                  <c:v>103558.30421479614</c:v>
                </c:pt>
                <c:pt idx="30">
                  <c:v>99574.648177396884</c:v>
                </c:pt>
                <c:pt idx="31">
                  <c:v>94068.708526748873</c:v>
                </c:pt>
                <c:pt idx="32">
                  <c:v>87795.149491354474</c:v>
                </c:pt>
                <c:pt idx="33">
                  <c:v>80969.087763778021</c:v>
                </c:pt>
                <c:pt idx="34">
                  <c:v>73653.378086941448</c:v>
                </c:pt>
                <c:pt idx="35">
                  <c:v>66250.608271356148</c:v>
                </c:pt>
                <c:pt idx="36">
                  <c:v>58852.868453524294</c:v>
                </c:pt>
                <c:pt idx="37">
                  <c:v>51475.965904949313</c:v>
                </c:pt>
                <c:pt idx="38">
                  <c:v>44933.420108099388</c:v>
                </c:pt>
                <c:pt idx="39">
                  <c:v>38628.505762902816</c:v>
                </c:pt>
                <c:pt idx="40">
                  <c:v>32608.498114249887</c:v>
                </c:pt>
                <c:pt idx="41">
                  <c:v>25901.320115445342</c:v>
                </c:pt>
                <c:pt idx="42">
                  <c:v>19550.35070710316</c:v>
                </c:pt>
                <c:pt idx="43">
                  <c:v>15915.881576749987</c:v>
                </c:pt>
                <c:pt idx="44">
                  <c:v>12803.811426967914</c:v>
                </c:pt>
                <c:pt idx="45">
                  <c:v>10145.855535420342</c:v>
                </c:pt>
                <c:pt idx="46">
                  <c:v>7851.3120072816191</c:v>
                </c:pt>
                <c:pt idx="47">
                  <c:v>5721.221007027696</c:v>
                </c:pt>
                <c:pt idx="48">
                  <c:v>3713.7041095778523</c:v>
                </c:pt>
                <c:pt idx="49">
                  <c:v>1813.275989681641</c:v>
                </c:pt>
                <c:pt idx="50">
                  <c:v>0</c:v>
                </c:pt>
              </c:numCache>
            </c:numRef>
          </c:val>
          <c:extLst>
            <c:ext xmlns:c16="http://schemas.microsoft.com/office/drawing/2014/chart" uri="{C3380CC4-5D6E-409C-BE32-E72D297353CC}">
              <c16:uniqueId val="{00000002-D183-4B49-A5AC-73E5AB56EC2C}"/>
            </c:ext>
          </c:extLst>
        </c:ser>
        <c:ser>
          <c:idx val="3"/>
          <c:order val="3"/>
          <c:tx>
            <c:strRef>
              <c:f>'Final energy - Sectors'!$B$53</c:f>
              <c:strCache>
                <c:ptCount val="1"/>
                <c:pt idx="0">
                  <c:v>Bioenergy</c:v>
                </c:pt>
              </c:strCache>
            </c:strRef>
          </c:tx>
          <c:spPr>
            <a:solidFill>
              <a:srgbClr val="19B24E"/>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Sectors'!$C$53:$BA$53</c:f>
              <c:numCache>
                <c:formatCode>_(* #,##0_);_(* \(#,##0\);_(* "-"??_);_(@_)</c:formatCode>
                <c:ptCount val="51"/>
                <c:pt idx="0">
                  <c:v>337.3048378438321</c:v>
                </c:pt>
                <c:pt idx="1">
                  <c:v>358.92673871378952</c:v>
                </c:pt>
                <c:pt idx="2">
                  <c:v>434.34869472047217</c:v>
                </c:pt>
                <c:pt idx="3">
                  <c:v>520.25878284284806</c:v>
                </c:pt>
                <c:pt idx="4">
                  <c:v>613.56415266391309</c:v>
                </c:pt>
                <c:pt idx="5">
                  <c:v>761.69558000000018</c:v>
                </c:pt>
                <c:pt idx="6">
                  <c:v>950.82104000000015</c:v>
                </c:pt>
                <c:pt idx="7">
                  <c:v>1269.3558499999999</c:v>
                </c:pt>
                <c:pt idx="8">
                  <c:v>1708.9653100000003</c:v>
                </c:pt>
                <c:pt idx="9">
                  <c:v>1968.4380399999993</c:v>
                </c:pt>
                <c:pt idx="10">
                  <c:v>2219.4379399999998</c:v>
                </c:pt>
                <c:pt idx="11">
                  <c:v>2427.6991900000007</c:v>
                </c:pt>
                <c:pt idx="12">
                  <c:v>2535.7486500000005</c:v>
                </c:pt>
                <c:pt idx="13">
                  <c:v>2726.3618500000002</c:v>
                </c:pt>
                <c:pt idx="14">
                  <c:v>2877.9711000000002</c:v>
                </c:pt>
                <c:pt idx="15">
                  <c:v>2919.0003299999998</c:v>
                </c:pt>
                <c:pt idx="16">
                  <c:v>3111.9162861173791</c:v>
                </c:pt>
                <c:pt idx="17">
                  <c:v>3215.2362056059596</c:v>
                </c:pt>
                <c:pt idx="18">
                  <c:v>3326.2730779595381</c:v>
                </c:pt>
                <c:pt idx="19">
                  <c:v>3035.5514035606543</c:v>
                </c:pt>
                <c:pt idx="20">
                  <c:v>3037.4186618257595</c:v>
                </c:pt>
                <c:pt idx="21">
                  <c:v>3018.6210011459193</c:v>
                </c:pt>
                <c:pt idx="22">
                  <c:v>3031.0242945684654</c:v>
                </c:pt>
                <c:pt idx="23">
                  <c:v>2940.2453443344202</c:v>
                </c:pt>
                <c:pt idx="24">
                  <c:v>3646.9539521274683</c:v>
                </c:pt>
                <c:pt idx="25">
                  <c:v>4595.6782988706327</c:v>
                </c:pt>
                <c:pt idx="26">
                  <c:v>5201.1537148525258</c:v>
                </c:pt>
                <c:pt idx="27">
                  <c:v>5398.5619075637742</c:v>
                </c:pt>
                <c:pt idx="28">
                  <c:v>5495.2933377295176</c:v>
                </c:pt>
                <c:pt idx="29">
                  <c:v>5549.6426518644212</c:v>
                </c:pt>
                <c:pt idx="30">
                  <c:v>5934.2887912583046</c:v>
                </c:pt>
                <c:pt idx="31">
                  <c:v>6344.3550913449108</c:v>
                </c:pt>
                <c:pt idx="32">
                  <c:v>7090.7895401534643</c:v>
                </c:pt>
                <c:pt idx="33">
                  <c:v>7907.9738537759258</c:v>
                </c:pt>
                <c:pt idx="34">
                  <c:v>8818.0996291521078</c:v>
                </c:pt>
                <c:pt idx="35">
                  <c:v>9553.2789201555242</c:v>
                </c:pt>
                <c:pt idx="36">
                  <c:v>10172.939461371847</c:v>
                </c:pt>
                <c:pt idx="37">
                  <c:v>10736.587267546322</c:v>
                </c:pt>
                <c:pt idx="38">
                  <c:v>11244.773117040129</c:v>
                </c:pt>
                <c:pt idx="39">
                  <c:v>11701.811832098843</c:v>
                </c:pt>
                <c:pt idx="40">
                  <c:v>12121.23940465472</c:v>
                </c:pt>
                <c:pt idx="41">
                  <c:v>12676.399551283845</c:v>
                </c:pt>
                <c:pt idx="42">
                  <c:v>13210.788871529016</c:v>
                </c:pt>
                <c:pt idx="43">
                  <c:v>13701.266911962008</c:v>
                </c:pt>
                <c:pt idx="44">
                  <c:v>14168.362262823313</c:v>
                </c:pt>
                <c:pt idx="45">
                  <c:v>14589.555646549779</c:v>
                </c:pt>
                <c:pt idx="46">
                  <c:v>14951.535331896976</c:v>
                </c:pt>
                <c:pt idx="47">
                  <c:v>15263.292227885448</c:v>
                </c:pt>
                <c:pt idx="48">
                  <c:v>15519.397861132575</c:v>
                </c:pt>
                <c:pt idx="49">
                  <c:v>15720.653982199157</c:v>
                </c:pt>
                <c:pt idx="50">
                  <c:v>15862.769977616639</c:v>
                </c:pt>
              </c:numCache>
            </c:numRef>
          </c:val>
          <c:extLst>
            <c:ext xmlns:c16="http://schemas.microsoft.com/office/drawing/2014/chart" uri="{C3380CC4-5D6E-409C-BE32-E72D297353CC}">
              <c16:uniqueId val="{00000003-D183-4B49-A5AC-73E5AB56EC2C}"/>
            </c:ext>
          </c:extLst>
        </c:ser>
        <c:ser>
          <c:idx val="4"/>
          <c:order val="4"/>
          <c:tx>
            <c:strRef>
              <c:f>'Final energy - Sectors'!$B$54</c:f>
              <c:strCache>
                <c:ptCount val="1"/>
                <c:pt idx="0">
                  <c:v>Renewables</c:v>
                </c:pt>
              </c:strCache>
            </c:strRef>
          </c:tx>
          <c:spPr>
            <a:solidFill>
              <a:srgbClr val="75E3A1"/>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Sectors'!$C$54:$BA$54</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4-D183-4B49-A5AC-73E5AB56EC2C}"/>
            </c:ext>
          </c:extLst>
        </c:ser>
        <c:ser>
          <c:idx val="5"/>
          <c:order val="5"/>
          <c:tx>
            <c:strRef>
              <c:f>'Final energy - Sectors'!$B$55</c:f>
              <c:strCache>
                <c:ptCount val="1"/>
                <c:pt idx="0">
                  <c:v>Heat</c:v>
                </c:pt>
              </c:strCache>
            </c:strRef>
          </c:tx>
          <c:spPr>
            <a:solidFill>
              <a:srgbClr val="AB96C9"/>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Sectors'!$C$55:$BA$55</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5-D183-4B49-A5AC-73E5AB56EC2C}"/>
            </c:ext>
          </c:extLst>
        </c:ser>
        <c:ser>
          <c:idx val="6"/>
          <c:order val="6"/>
          <c:tx>
            <c:strRef>
              <c:f>'Final energy - Sectors'!$B$56</c:f>
              <c:strCache>
                <c:ptCount val="1"/>
                <c:pt idx="0">
                  <c:v>Electricity</c:v>
                </c:pt>
              </c:strCache>
            </c:strRef>
          </c:tx>
          <c:spPr>
            <a:solidFill>
              <a:srgbClr val="0D9D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Sectors'!$C$56:$BA$56</c:f>
              <c:numCache>
                <c:formatCode>_(* #,##0_);_(* \(#,##0\);_(* "-"??_);_(@_)</c:formatCode>
                <c:ptCount val="51"/>
                <c:pt idx="0">
                  <c:v>569.88127494652713</c:v>
                </c:pt>
                <c:pt idx="1">
                  <c:v>583.0457054844162</c:v>
                </c:pt>
                <c:pt idx="2">
                  <c:v>599.67157356562427</c:v>
                </c:pt>
                <c:pt idx="3">
                  <c:v>626.53453767956978</c:v>
                </c:pt>
                <c:pt idx="4">
                  <c:v>650.37751129351329</c:v>
                </c:pt>
                <c:pt idx="5">
                  <c:v>649.96495697304283</c:v>
                </c:pt>
                <c:pt idx="6">
                  <c:v>667.67764519521097</c:v>
                </c:pt>
                <c:pt idx="7">
                  <c:v>690.36177725812524</c:v>
                </c:pt>
                <c:pt idx="8">
                  <c:v>693.02603511644395</c:v>
                </c:pt>
                <c:pt idx="9">
                  <c:v>704.89943780242766</c:v>
                </c:pt>
                <c:pt idx="10">
                  <c:v>744.6015228287323</c:v>
                </c:pt>
                <c:pt idx="11">
                  <c:v>782.73495542637431</c:v>
                </c:pt>
                <c:pt idx="12">
                  <c:v>805.34493299549388</c:v>
                </c:pt>
                <c:pt idx="13">
                  <c:v>829.63251077081873</c:v>
                </c:pt>
                <c:pt idx="14">
                  <c:v>848.93801172266728</c:v>
                </c:pt>
                <c:pt idx="15">
                  <c:v>1021.8220428382365</c:v>
                </c:pt>
                <c:pt idx="16">
                  <c:v>1100.7262206855364</c:v>
                </c:pt>
                <c:pt idx="17">
                  <c:v>1222.5189661445038</c:v>
                </c:pt>
                <c:pt idx="18">
                  <c:v>1346.3676121740762</c:v>
                </c:pt>
                <c:pt idx="19">
                  <c:v>1453.0123459500119</c:v>
                </c:pt>
                <c:pt idx="20">
                  <c:v>1260.7376474448317</c:v>
                </c:pt>
                <c:pt idx="21">
                  <c:v>1422.048222352822</c:v>
                </c:pt>
                <c:pt idx="22">
                  <c:v>1665.0383273502891</c:v>
                </c:pt>
                <c:pt idx="23">
                  <c:v>2098.1734277512996</c:v>
                </c:pt>
                <c:pt idx="24">
                  <c:v>2589.2427075263436</c:v>
                </c:pt>
                <c:pt idx="25">
                  <c:v>3167.1214396237119</c:v>
                </c:pt>
                <c:pt idx="26">
                  <c:v>3873.9022381283939</c:v>
                </c:pt>
                <c:pt idx="27">
                  <c:v>4711.9254610363432</c:v>
                </c:pt>
                <c:pt idx="28">
                  <c:v>5684.1658055779963</c:v>
                </c:pt>
                <c:pt idx="29">
                  <c:v>6803.9862342726246</c:v>
                </c:pt>
                <c:pt idx="30">
                  <c:v>8085.773129389283</c:v>
                </c:pt>
                <c:pt idx="31">
                  <c:v>9621.2563329750337</c:v>
                </c:pt>
                <c:pt idx="32">
                  <c:v>11284.04707998813</c:v>
                </c:pt>
                <c:pt idx="33">
                  <c:v>12997.669597521179</c:v>
                </c:pt>
                <c:pt idx="34">
                  <c:v>14797.841162584622</c:v>
                </c:pt>
                <c:pt idx="35">
                  <c:v>16592.855539704084</c:v>
                </c:pt>
                <c:pt idx="36">
                  <c:v>18376.105676333744</c:v>
                </c:pt>
                <c:pt idx="37">
                  <c:v>20064.748977732666</c:v>
                </c:pt>
                <c:pt idx="38">
                  <c:v>21551.104623724892</c:v>
                </c:pt>
                <c:pt idx="39">
                  <c:v>22924.820882808886</c:v>
                </c:pt>
                <c:pt idx="40">
                  <c:v>24273.328600847952</c:v>
                </c:pt>
                <c:pt idx="41">
                  <c:v>25670.435797811657</c:v>
                </c:pt>
                <c:pt idx="42">
                  <c:v>27141.049338323101</c:v>
                </c:pt>
                <c:pt idx="43">
                  <c:v>27983.341694842366</c:v>
                </c:pt>
                <c:pt idx="44">
                  <c:v>28685.035051902116</c:v>
                </c:pt>
                <c:pt idx="45">
                  <c:v>29315.875870179065</c:v>
                </c:pt>
                <c:pt idx="46">
                  <c:v>29864.007421879702</c:v>
                </c:pt>
                <c:pt idx="47">
                  <c:v>30405.890400921828</c:v>
                </c:pt>
                <c:pt idx="48">
                  <c:v>30957.440698860952</c:v>
                </c:pt>
                <c:pt idx="49">
                  <c:v>31539.175174208372</c:v>
                </c:pt>
                <c:pt idx="50">
                  <c:v>32133.467335676833</c:v>
                </c:pt>
              </c:numCache>
            </c:numRef>
          </c:val>
          <c:extLst>
            <c:ext xmlns:c16="http://schemas.microsoft.com/office/drawing/2014/chart" uri="{C3380CC4-5D6E-409C-BE32-E72D297353CC}">
              <c16:uniqueId val="{00000006-D183-4B49-A5AC-73E5AB56EC2C}"/>
            </c:ext>
          </c:extLst>
        </c:ser>
        <c:ser>
          <c:idx val="7"/>
          <c:order val="7"/>
          <c:tx>
            <c:strRef>
              <c:f>'Final energy - Sectors'!$B$57</c:f>
              <c:strCache>
                <c:ptCount val="1"/>
                <c:pt idx="0">
                  <c:v>Hydrogen</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Sectors'!$C$57:$BA$57</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9.1004357556870863E-3</c:v>
                </c:pt>
                <c:pt idx="16">
                  <c:v>5.9949598405458569E-2</c:v>
                </c:pt>
                <c:pt idx="17">
                  <c:v>0.14893085927818514</c:v>
                </c:pt>
                <c:pt idx="18">
                  <c:v>1.396262595300803</c:v>
                </c:pt>
                <c:pt idx="19">
                  <c:v>3.5290753585042238</c:v>
                </c:pt>
                <c:pt idx="20">
                  <c:v>4.8525667452710026</c:v>
                </c:pt>
                <c:pt idx="21">
                  <c:v>5.7377834874639451</c:v>
                </c:pt>
                <c:pt idx="22">
                  <c:v>7.1076397972590195</c:v>
                </c:pt>
                <c:pt idx="23">
                  <c:v>8.9314558799370367</c:v>
                </c:pt>
                <c:pt idx="24">
                  <c:v>11.404328224796584</c:v>
                </c:pt>
                <c:pt idx="25">
                  <c:v>14.820340343274747</c:v>
                </c:pt>
                <c:pt idx="26">
                  <c:v>20.429624111380988</c:v>
                </c:pt>
                <c:pt idx="27">
                  <c:v>26.489537837667569</c:v>
                </c:pt>
                <c:pt idx="28">
                  <c:v>33.600953319098132</c:v>
                </c:pt>
                <c:pt idx="29">
                  <c:v>41.853779433202</c:v>
                </c:pt>
                <c:pt idx="30">
                  <c:v>51.351673747572107</c:v>
                </c:pt>
                <c:pt idx="31">
                  <c:v>83.888469219532311</c:v>
                </c:pt>
                <c:pt idx="32">
                  <c:v>122.40356224921845</c:v>
                </c:pt>
                <c:pt idx="33">
                  <c:v>185.68821766709647</c:v>
                </c:pt>
                <c:pt idx="34">
                  <c:v>300.21889096260094</c:v>
                </c:pt>
                <c:pt idx="35">
                  <c:v>573.20071628764981</c:v>
                </c:pt>
                <c:pt idx="36">
                  <c:v>895.09157598024069</c:v>
                </c:pt>
                <c:pt idx="37">
                  <c:v>1272.0168960157494</c:v>
                </c:pt>
                <c:pt idx="38">
                  <c:v>1703.5653113097292</c:v>
                </c:pt>
                <c:pt idx="39">
                  <c:v>2177.4945199640697</c:v>
                </c:pt>
                <c:pt idx="40">
                  <c:v>2710.222223586753</c:v>
                </c:pt>
                <c:pt idx="41">
                  <c:v>3311.6820268562042</c:v>
                </c:pt>
                <c:pt idx="42">
                  <c:v>3998.6825918329528</c:v>
                </c:pt>
                <c:pt idx="43">
                  <c:v>4756.4332841669993</c:v>
                </c:pt>
                <c:pt idx="44">
                  <c:v>5608.9184316338187</c:v>
                </c:pt>
                <c:pt idx="45">
                  <c:v>6544.4239829695871</c:v>
                </c:pt>
                <c:pt idx="46">
                  <c:v>7545.8402829615343</c:v>
                </c:pt>
                <c:pt idx="47">
                  <c:v>8636.1063857255122</c:v>
                </c:pt>
                <c:pt idx="48">
                  <c:v>9795.5000899324896</c:v>
                </c:pt>
                <c:pt idx="49">
                  <c:v>11033.029417111567</c:v>
                </c:pt>
                <c:pt idx="50">
                  <c:v>12329.022645114115</c:v>
                </c:pt>
              </c:numCache>
            </c:numRef>
          </c:val>
          <c:extLst>
            <c:ext xmlns:c16="http://schemas.microsoft.com/office/drawing/2014/chart" uri="{C3380CC4-5D6E-409C-BE32-E72D297353CC}">
              <c16:uniqueId val="{00000007-D183-4B49-A5AC-73E5AB56EC2C}"/>
            </c:ext>
          </c:extLst>
        </c:ser>
        <c:dLbls>
          <c:showLegendKey val="0"/>
          <c:showVal val="0"/>
          <c:showCatName val="0"/>
          <c:showSerName val="0"/>
          <c:showPercent val="0"/>
          <c:showBubbleSize val="0"/>
        </c:dLbls>
        <c:axId val="579785872"/>
        <c:axId val="579786432"/>
      </c:areaChart>
      <c:scatterChart>
        <c:scatterStyle val="lineMarker"/>
        <c:varyColors val="0"/>
        <c:ser>
          <c:idx val="8"/>
          <c:order val="8"/>
          <c:tx>
            <c:v>2021</c:v>
          </c:tx>
          <c:spPr>
            <a:ln w="3175">
              <a:solidFill>
                <a:srgbClr val="808080"/>
              </a:solidFill>
            </a:ln>
          </c:spPr>
          <c:marker>
            <c:symbol val="none"/>
          </c:marker>
          <c:dLbls>
            <c:dLbl>
              <c:idx val="1"/>
              <c:layout>
                <c:manualLayout>
                  <c:x val="-0.20818645795212634"/>
                  <c:y val="-6.1153543307086611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30642789927050745"/>
                      <c:h val="0.1056408573928259"/>
                    </c:manualLayout>
                  </c15:layout>
                </c:ext>
                <c:ext xmlns:c16="http://schemas.microsoft.com/office/drawing/2014/chart" uri="{C3380CC4-5D6E-409C-BE32-E72D297353CC}">
                  <c16:uniqueId val="{00000008-D183-4B49-A5AC-73E5AB56EC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Lit>
              <c:formatCode>General</c:formatCode>
              <c:ptCount val="2"/>
              <c:pt idx="0">
                <c:v>22</c:v>
              </c:pt>
              <c:pt idx="1">
                <c:v>22</c:v>
              </c:pt>
            </c:numLit>
          </c:xVal>
          <c:yVal>
            <c:numLit>
              <c:formatCode>General</c:formatCode>
              <c:ptCount val="2"/>
              <c:pt idx="0">
                <c:v>0</c:v>
              </c:pt>
              <c:pt idx="1">
                <c:v>140000</c:v>
              </c:pt>
            </c:numLit>
          </c:yVal>
          <c:smooth val="0"/>
          <c:extLst>
            <c:ext xmlns:c16="http://schemas.microsoft.com/office/drawing/2014/chart" uri="{C3380CC4-5D6E-409C-BE32-E72D297353CC}">
              <c16:uniqueId val="{00000009-D183-4B49-A5AC-73E5AB56EC2C}"/>
            </c:ext>
          </c:extLst>
        </c:ser>
        <c:dLbls>
          <c:showLegendKey val="0"/>
          <c:showVal val="0"/>
          <c:showCatName val="0"/>
          <c:showSerName val="0"/>
          <c:showPercent val="0"/>
          <c:showBubbleSize val="0"/>
        </c:dLbls>
        <c:axId val="579785872"/>
        <c:axId val="579786432"/>
      </c:scatterChart>
      <c:catAx>
        <c:axId val="579785872"/>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579786432"/>
        <c:crosses val="autoZero"/>
        <c:auto val="1"/>
        <c:lblAlgn val="ctr"/>
        <c:lblOffset val="100"/>
        <c:tickLblSkip val="25"/>
        <c:tickMarkSkip val="5"/>
        <c:noMultiLvlLbl val="0"/>
      </c:catAx>
      <c:valAx>
        <c:axId val="579786432"/>
        <c:scaling>
          <c:orientation val="minMax"/>
          <c:max val="16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one"/>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9785872"/>
        <c:crosses val="autoZero"/>
        <c:crossBetween val="midCat"/>
      </c:valAx>
      <c:spPr>
        <a:solidFill>
          <a:srgbClr val="FFFFFF">
            <a:lumMod val="100000"/>
            <a:alpha val="0"/>
          </a:srgbClr>
        </a:solidFill>
        <a:ln>
          <a:noFill/>
        </a:ln>
        <a:effectLst/>
      </c:spPr>
    </c:plotArea>
    <c:plotVisOnly val="1"/>
    <c:dispBlanksAs val="zero"/>
    <c:showDLblsOverMax val="0"/>
  </c:chart>
  <c:spPr>
    <a:solidFill>
      <a:srgbClr val="FFFFFF">
        <a:lumMod val="100000"/>
        <a:alpha val="0"/>
      </a:srgbClr>
    </a:solidFill>
    <a:ln w="25400">
      <a:no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a:pPr>
            <a:r>
              <a:rPr lang="LID4096" dirty="0"/>
              <a:t> </a:t>
            </a:r>
            <a:endParaRPr lang="en-US" dirty="0"/>
          </a:p>
        </c:rich>
      </c:tx>
      <c:layout>
        <c:manualLayout>
          <c:xMode val="edge"/>
          <c:yMode val="edge"/>
          <c:x val="7.5650152000216828E-3"/>
          <c:y val="3.2388663967611336E-2"/>
        </c:manualLayout>
      </c:layout>
      <c:overlay val="0"/>
    </c:title>
    <c:autoTitleDeleted val="0"/>
    <c:plotArea>
      <c:layout/>
      <c:areaChart>
        <c:grouping val="stacked"/>
        <c:varyColors val="0"/>
        <c:ser>
          <c:idx val="0"/>
          <c:order val="0"/>
          <c:tx>
            <c:strRef>
              <c:f>'Final energy - Sectors'!$B$37</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Sectors'!$C$37:$BA$37</c:f>
              <c:numCache>
                <c:formatCode>_(* #,##0_);_(* \(#,##0\);_(* "-"??_);_(@_)</c:formatCode>
                <c:ptCount val="51"/>
                <c:pt idx="0">
                  <c:v>3870.346</c:v>
                </c:pt>
                <c:pt idx="1">
                  <c:v>3884.2190000000001</c:v>
                </c:pt>
                <c:pt idx="2">
                  <c:v>3885.8570000000009</c:v>
                </c:pt>
                <c:pt idx="3">
                  <c:v>3995.8529999999996</c:v>
                </c:pt>
                <c:pt idx="4">
                  <c:v>4271.7340000000004</c:v>
                </c:pt>
                <c:pt idx="5">
                  <c:v>4344.2729999999992</c:v>
                </c:pt>
                <c:pt idx="6">
                  <c:v>4485.1340000000018</c:v>
                </c:pt>
                <c:pt idx="7">
                  <c:v>4424.5039999999999</c:v>
                </c:pt>
                <c:pt idx="8">
                  <c:v>4638.0419999999995</c:v>
                </c:pt>
                <c:pt idx="9">
                  <c:v>4621.6360000000004</c:v>
                </c:pt>
                <c:pt idx="10">
                  <c:v>4562.1050000000014</c:v>
                </c:pt>
                <c:pt idx="11">
                  <c:v>4569.5709999999999</c:v>
                </c:pt>
                <c:pt idx="12">
                  <c:v>4704.8069999999998</c:v>
                </c:pt>
                <c:pt idx="13">
                  <c:v>4633.8019999999988</c:v>
                </c:pt>
                <c:pt idx="14">
                  <c:v>4503.1350000000002</c:v>
                </c:pt>
                <c:pt idx="15">
                  <c:v>4570.9409999999998</c:v>
                </c:pt>
                <c:pt idx="16">
                  <c:v>4464.7609999999995</c:v>
                </c:pt>
                <c:pt idx="17">
                  <c:v>4449.619999999999</c:v>
                </c:pt>
                <c:pt idx="18">
                  <c:v>3831.8670000000002</c:v>
                </c:pt>
                <c:pt idx="19">
                  <c:v>3439.4839999999995</c:v>
                </c:pt>
                <c:pt idx="20">
                  <c:v>4311.2550506943662</c:v>
                </c:pt>
                <c:pt idx="21">
                  <c:v>4243.457930216252</c:v>
                </c:pt>
                <c:pt idx="22">
                  <c:v>4187.3422056527097</c:v>
                </c:pt>
                <c:pt idx="23">
                  <c:v>4104.2326192981554</c:v>
                </c:pt>
                <c:pt idx="24">
                  <c:v>4017.8542204351379</c:v>
                </c:pt>
                <c:pt idx="25">
                  <c:v>3933.8735399151769</c:v>
                </c:pt>
                <c:pt idx="26">
                  <c:v>3853.8631797968228</c:v>
                </c:pt>
                <c:pt idx="27">
                  <c:v>3765.230912976509</c:v>
                </c:pt>
                <c:pt idx="28">
                  <c:v>3670.8107234207955</c:v>
                </c:pt>
                <c:pt idx="29">
                  <c:v>3569.2373780063199</c:v>
                </c:pt>
                <c:pt idx="30">
                  <c:v>3373.9948816418528</c:v>
                </c:pt>
                <c:pt idx="31">
                  <c:v>3183.7457316160803</c:v>
                </c:pt>
                <c:pt idx="32">
                  <c:v>2997.6870899603937</c:v>
                </c:pt>
                <c:pt idx="33">
                  <c:v>2815.5960169852915</c:v>
                </c:pt>
                <c:pt idx="34">
                  <c:v>2637.1401070898701</c:v>
                </c:pt>
                <c:pt idx="35">
                  <c:v>2461.3385681834775</c:v>
                </c:pt>
                <c:pt idx="36">
                  <c:v>2288.0530581894677</c:v>
                </c:pt>
                <c:pt idx="37">
                  <c:v>2117.5910512707587</c:v>
                </c:pt>
                <c:pt idx="38">
                  <c:v>1948.7820159976472</c:v>
                </c:pt>
                <c:pt idx="39">
                  <c:v>1781.0744670141244</c:v>
                </c:pt>
                <c:pt idx="40">
                  <c:v>1614.4921214610715</c:v>
                </c:pt>
                <c:pt idx="41">
                  <c:v>1448.7903956086575</c:v>
                </c:pt>
                <c:pt idx="42">
                  <c:v>1283.6443930193172</c:v>
                </c:pt>
                <c:pt idx="43">
                  <c:v>1119.2541147330317</c:v>
                </c:pt>
                <c:pt idx="44">
                  <c:v>956.04101328713568</c:v>
                </c:pt>
                <c:pt idx="45">
                  <c:v>793.67998278525351</c:v>
                </c:pt>
                <c:pt idx="46">
                  <c:v>632.15741246728783</c:v>
                </c:pt>
                <c:pt idx="47">
                  <c:v>471.74875184633242</c:v>
                </c:pt>
                <c:pt idx="48">
                  <c:v>312.73161514219169</c:v>
                </c:pt>
                <c:pt idx="49">
                  <c:v>155.34815917143436</c:v>
                </c:pt>
                <c:pt idx="50">
                  <c:v>0</c:v>
                </c:pt>
              </c:numCache>
            </c:numRef>
          </c:val>
          <c:extLst>
            <c:ext xmlns:c16="http://schemas.microsoft.com/office/drawing/2014/chart" uri="{C3380CC4-5D6E-409C-BE32-E72D297353CC}">
              <c16:uniqueId val="{00000000-0BDA-499C-AABE-CF4870B295CE}"/>
            </c:ext>
          </c:extLst>
        </c:ser>
        <c:ser>
          <c:idx val="1"/>
          <c:order val="1"/>
          <c:tx>
            <c:strRef>
              <c:f>'Final energy - Sectors'!$B$38</c:f>
              <c:strCache>
                <c:ptCount val="1"/>
                <c:pt idx="0">
                  <c:v>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Sectors'!$C$38:$BA$38</c:f>
              <c:numCache>
                <c:formatCode>_(* #,##0_);_(* \(#,##0\);_(* "-"??_);_(@_)</c:formatCode>
                <c:ptCount val="51"/>
                <c:pt idx="0">
                  <c:v>21459.275999999998</c:v>
                </c:pt>
                <c:pt idx="1">
                  <c:v>21493.938000000002</c:v>
                </c:pt>
                <c:pt idx="2">
                  <c:v>21956.557000000004</c:v>
                </c:pt>
                <c:pt idx="3">
                  <c:v>23122.627</c:v>
                </c:pt>
                <c:pt idx="4">
                  <c:v>23245.628000000004</c:v>
                </c:pt>
                <c:pt idx="5">
                  <c:v>23255.087</c:v>
                </c:pt>
                <c:pt idx="6">
                  <c:v>23204.716</c:v>
                </c:pt>
                <c:pt idx="7">
                  <c:v>23872.792000000001</c:v>
                </c:pt>
                <c:pt idx="8">
                  <c:v>24686.792000000005</c:v>
                </c:pt>
                <c:pt idx="9">
                  <c:v>24240.673999999999</c:v>
                </c:pt>
                <c:pt idx="10">
                  <c:v>25299.529000000002</c:v>
                </c:pt>
                <c:pt idx="11">
                  <c:v>24880.128000000001</c:v>
                </c:pt>
                <c:pt idx="12">
                  <c:v>24041.349000000006</c:v>
                </c:pt>
                <c:pt idx="13">
                  <c:v>25828.716999999997</c:v>
                </c:pt>
                <c:pt idx="14">
                  <c:v>25384.695</c:v>
                </c:pt>
                <c:pt idx="15">
                  <c:v>25348.233</c:v>
                </c:pt>
                <c:pt idx="16">
                  <c:v>26030.140999999996</c:v>
                </c:pt>
                <c:pt idx="17">
                  <c:v>26676.429</c:v>
                </c:pt>
                <c:pt idx="18">
                  <c:v>28657.894</c:v>
                </c:pt>
                <c:pt idx="19">
                  <c:v>28772.61</c:v>
                </c:pt>
                <c:pt idx="20">
                  <c:v>29010.544069319389</c:v>
                </c:pt>
                <c:pt idx="21">
                  <c:v>29747.367854268447</c:v>
                </c:pt>
                <c:pt idx="22">
                  <c:v>30618.178352555027</c:v>
                </c:pt>
                <c:pt idx="23">
                  <c:v>30622.88592178826</c:v>
                </c:pt>
                <c:pt idx="24">
                  <c:v>30466.064851736915</c:v>
                </c:pt>
                <c:pt idx="25">
                  <c:v>30261.806057108886</c:v>
                </c:pt>
                <c:pt idx="26">
                  <c:v>29997.292325410086</c:v>
                </c:pt>
                <c:pt idx="27">
                  <c:v>29679.437236971196</c:v>
                </c:pt>
                <c:pt idx="28">
                  <c:v>29292.102130158266</c:v>
                </c:pt>
                <c:pt idx="29">
                  <c:v>28825.741059931039</c:v>
                </c:pt>
                <c:pt idx="30">
                  <c:v>27575.351178744371</c:v>
                </c:pt>
                <c:pt idx="31">
                  <c:v>26302.178469676073</c:v>
                </c:pt>
                <c:pt idx="32">
                  <c:v>25009.076969649857</c:v>
                </c:pt>
                <c:pt idx="33">
                  <c:v>23698.094009523178</c:v>
                </c:pt>
                <c:pt idx="34">
                  <c:v>22372.286579158754</c:v>
                </c:pt>
                <c:pt idx="35">
                  <c:v>21033.075741521257</c:v>
                </c:pt>
                <c:pt idx="36">
                  <c:v>19694.852368731856</c:v>
                </c:pt>
                <c:pt idx="37">
                  <c:v>18360.475904580897</c:v>
                </c:pt>
                <c:pt idx="38">
                  <c:v>17013.721981349125</c:v>
                </c:pt>
                <c:pt idx="39">
                  <c:v>15654.30988346837</c:v>
                </c:pt>
                <c:pt idx="40">
                  <c:v>14282.395573830992</c:v>
                </c:pt>
                <c:pt idx="41">
                  <c:v>12898.276890632778</c:v>
                </c:pt>
                <c:pt idx="42">
                  <c:v>11501.039739465819</c:v>
                </c:pt>
                <c:pt idx="43">
                  <c:v>10091.968425783265</c:v>
                </c:pt>
                <c:pt idx="44">
                  <c:v>8671.4601758733825</c:v>
                </c:pt>
                <c:pt idx="45">
                  <c:v>7240.2635337282954</c:v>
                </c:pt>
                <c:pt idx="46">
                  <c:v>5800.0123351359862</c:v>
                </c:pt>
                <c:pt idx="47">
                  <c:v>4352.4953644736361</c:v>
                </c:pt>
                <c:pt idx="48">
                  <c:v>2900.9739043139525</c:v>
                </c:pt>
                <c:pt idx="49">
                  <c:v>1448.7363840377939</c:v>
                </c:pt>
                <c:pt idx="50">
                  <c:v>0</c:v>
                </c:pt>
              </c:numCache>
            </c:numRef>
          </c:val>
          <c:extLst>
            <c:ext xmlns:c16="http://schemas.microsoft.com/office/drawing/2014/chart" uri="{C3380CC4-5D6E-409C-BE32-E72D297353CC}">
              <c16:uniqueId val="{00000001-0BDA-499C-AABE-CF4870B295CE}"/>
            </c:ext>
          </c:extLst>
        </c:ser>
        <c:ser>
          <c:idx val="2"/>
          <c:order val="2"/>
          <c:tx>
            <c:strRef>
              <c:f>'Final energy - Sectors'!$B$39</c:f>
              <c:strCache>
                <c:ptCount val="1"/>
                <c:pt idx="0">
                  <c:v>Oil</c:v>
                </c:pt>
              </c:strCache>
            </c:strRef>
          </c:tx>
          <c:spPr>
            <a:solidFill>
              <a:srgbClr val="CC9900"/>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Sectors'!$C$39:$BA$39</c:f>
              <c:numCache>
                <c:formatCode>_(* #,##0_);_(* \(#,##0\);_(* "-"??_);_(@_)</c:formatCode>
                <c:ptCount val="51"/>
                <c:pt idx="0">
                  <c:v>13547.762000000001</c:v>
                </c:pt>
                <c:pt idx="1">
                  <c:v>13827.222</c:v>
                </c:pt>
                <c:pt idx="2">
                  <c:v>13440.114</c:v>
                </c:pt>
                <c:pt idx="3">
                  <c:v>13566.273999999998</c:v>
                </c:pt>
                <c:pt idx="4">
                  <c:v>13727.278</c:v>
                </c:pt>
                <c:pt idx="5">
                  <c:v>13661.277999999998</c:v>
                </c:pt>
                <c:pt idx="6">
                  <c:v>13107.309000000001</c:v>
                </c:pt>
                <c:pt idx="7">
                  <c:v>12647.721999999998</c:v>
                </c:pt>
                <c:pt idx="8">
                  <c:v>12655.798000000003</c:v>
                </c:pt>
                <c:pt idx="9">
                  <c:v>12202.975999999999</c:v>
                </c:pt>
                <c:pt idx="10">
                  <c:v>12286.214999999998</c:v>
                </c:pt>
                <c:pt idx="11">
                  <c:v>11795.852999999999</c:v>
                </c:pt>
                <c:pt idx="12">
                  <c:v>11482.866</c:v>
                </c:pt>
                <c:pt idx="13">
                  <c:v>11806.564000000002</c:v>
                </c:pt>
                <c:pt idx="14">
                  <c:v>11505.295999999998</c:v>
                </c:pt>
                <c:pt idx="15">
                  <c:v>11872.128000000001</c:v>
                </c:pt>
                <c:pt idx="16">
                  <c:v>12072.424999999999</c:v>
                </c:pt>
                <c:pt idx="17">
                  <c:v>12361.206000000002</c:v>
                </c:pt>
                <c:pt idx="18">
                  <c:v>12193.863000000001</c:v>
                </c:pt>
                <c:pt idx="19">
                  <c:v>11922.989000000001</c:v>
                </c:pt>
                <c:pt idx="20">
                  <c:v>11439.417124362179</c:v>
                </c:pt>
                <c:pt idx="21">
                  <c:v>11471.763960115826</c:v>
                </c:pt>
                <c:pt idx="22">
                  <c:v>11467.458488586035</c:v>
                </c:pt>
                <c:pt idx="23">
                  <c:v>11301.553985141543</c:v>
                </c:pt>
                <c:pt idx="24">
                  <c:v>11084.645520626187</c:v>
                </c:pt>
                <c:pt idx="25">
                  <c:v>10863.020926208503</c:v>
                </c:pt>
                <c:pt idx="26">
                  <c:v>10630.744098004325</c:v>
                </c:pt>
                <c:pt idx="27">
                  <c:v>10396.006562469702</c:v>
                </c:pt>
                <c:pt idx="28">
                  <c:v>10150.142378151089</c:v>
                </c:pt>
                <c:pt idx="29">
                  <c:v>9895.0257738157634</c:v>
                </c:pt>
                <c:pt idx="30">
                  <c:v>9389.7401085398305</c:v>
                </c:pt>
                <c:pt idx="31">
                  <c:v>8890.5349790400596</c:v>
                </c:pt>
                <c:pt idx="32">
                  <c:v>8396.5769497412039</c:v>
                </c:pt>
                <c:pt idx="33">
                  <c:v>7907.0929617293823</c:v>
                </c:pt>
                <c:pt idx="34">
                  <c:v>7423.5830208316893</c:v>
                </c:pt>
                <c:pt idx="35">
                  <c:v>6943.0502144265429</c:v>
                </c:pt>
                <c:pt idx="36">
                  <c:v>6466.2756728369959</c:v>
                </c:pt>
                <c:pt idx="37">
                  <c:v>5991.3637689855113</c:v>
                </c:pt>
                <c:pt idx="38">
                  <c:v>5519.5326004860499</c:v>
                </c:pt>
                <c:pt idx="39">
                  <c:v>5051.1358288640231</c:v>
                </c:pt>
                <c:pt idx="40">
                  <c:v>4584.9402945531856</c:v>
                </c:pt>
                <c:pt idx="41">
                  <c:v>4121.0815378562793</c:v>
                </c:pt>
                <c:pt idx="42">
                  <c:v>3658.9954459797004</c:v>
                </c:pt>
                <c:pt idx="43">
                  <c:v>3198.3879554763957</c:v>
                </c:pt>
                <c:pt idx="44">
                  <c:v>2738.6616629424866</c:v>
                </c:pt>
                <c:pt idx="45">
                  <c:v>2279.853903302097</c:v>
                </c:pt>
                <c:pt idx="46">
                  <c:v>1821.7757148660694</c:v>
                </c:pt>
                <c:pt idx="47">
                  <c:v>1364.3782975804177</c:v>
                </c:pt>
                <c:pt idx="48">
                  <c:v>908.11084402266988</c:v>
                </c:pt>
                <c:pt idx="49">
                  <c:v>453.1223545554883</c:v>
                </c:pt>
                <c:pt idx="50">
                  <c:v>0</c:v>
                </c:pt>
              </c:numCache>
            </c:numRef>
          </c:val>
          <c:extLst>
            <c:ext xmlns:c16="http://schemas.microsoft.com/office/drawing/2014/chart" uri="{C3380CC4-5D6E-409C-BE32-E72D297353CC}">
              <c16:uniqueId val="{00000002-0BDA-499C-AABE-CF4870B295CE}"/>
            </c:ext>
          </c:extLst>
        </c:ser>
        <c:ser>
          <c:idx val="3"/>
          <c:order val="3"/>
          <c:tx>
            <c:strRef>
              <c:f>'Final energy - Sectors'!$B$40</c:f>
              <c:strCache>
                <c:ptCount val="1"/>
                <c:pt idx="0">
                  <c:v>Bioenergy</c:v>
                </c:pt>
              </c:strCache>
            </c:strRef>
          </c:tx>
          <c:spPr>
            <a:solidFill>
              <a:srgbClr val="19B24E"/>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Sectors'!$C$40:$BA$40</c:f>
              <c:numCache>
                <c:formatCode>_(* #,##0_);_(* \(#,##0\);_(* "-"??_);_(@_)</c:formatCode>
                <c:ptCount val="51"/>
                <c:pt idx="0">
                  <c:v>27548.580000000005</c:v>
                </c:pt>
                <c:pt idx="1">
                  <c:v>27239.839000000004</c:v>
                </c:pt>
                <c:pt idx="2">
                  <c:v>27477.340000000004</c:v>
                </c:pt>
                <c:pt idx="3">
                  <c:v>27835.301000000003</c:v>
                </c:pt>
                <c:pt idx="4">
                  <c:v>27807.780999999999</c:v>
                </c:pt>
                <c:pt idx="5">
                  <c:v>28003.149000000005</c:v>
                </c:pt>
                <c:pt idx="6">
                  <c:v>28122.280000000006</c:v>
                </c:pt>
                <c:pt idx="7">
                  <c:v>27918.206999999999</c:v>
                </c:pt>
                <c:pt idx="8">
                  <c:v>27874.948000000004</c:v>
                </c:pt>
                <c:pt idx="9">
                  <c:v>27697.637000000006</c:v>
                </c:pt>
                <c:pt idx="10">
                  <c:v>27680.972000000005</c:v>
                </c:pt>
                <c:pt idx="11">
                  <c:v>27344.393999999993</c:v>
                </c:pt>
                <c:pt idx="12">
                  <c:v>27240.204000000009</c:v>
                </c:pt>
                <c:pt idx="13">
                  <c:v>27283.579999999998</c:v>
                </c:pt>
                <c:pt idx="14">
                  <c:v>27188.279000000002</c:v>
                </c:pt>
                <c:pt idx="15">
                  <c:v>26756.796999999999</c:v>
                </c:pt>
                <c:pt idx="16">
                  <c:v>26358.020999999997</c:v>
                </c:pt>
                <c:pt idx="17">
                  <c:v>26540.865999999998</c:v>
                </c:pt>
                <c:pt idx="18">
                  <c:v>26312.333999999995</c:v>
                </c:pt>
                <c:pt idx="19">
                  <c:v>26430.231000000003</c:v>
                </c:pt>
                <c:pt idx="20">
                  <c:v>27989.221662378557</c:v>
                </c:pt>
                <c:pt idx="21">
                  <c:v>28253.855126784092</c:v>
                </c:pt>
                <c:pt idx="22">
                  <c:v>28082.630911597971</c:v>
                </c:pt>
                <c:pt idx="23">
                  <c:v>28123.404818574028</c:v>
                </c:pt>
                <c:pt idx="24">
                  <c:v>28124.84878116674</c:v>
                </c:pt>
                <c:pt idx="25">
                  <c:v>28130.933333873774</c:v>
                </c:pt>
                <c:pt idx="26">
                  <c:v>28131.359067060857</c:v>
                </c:pt>
                <c:pt idx="27">
                  <c:v>28105.506499310002</c:v>
                </c:pt>
                <c:pt idx="28">
                  <c:v>28055.598468219403</c:v>
                </c:pt>
                <c:pt idx="29">
                  <c:v>27978.192179323287</c:v>
                </c:pt>
                <c:pt idx="30">
                  <c:v>27622.80273926233</c:v>
                </c:pt>
                <c:pt idx="31">
                  <c:v>27265.007172022029</c:v>
                </c:pt>
                <c:pt idx="32">
                  <c:v>26904.721711030874</c:v>
                </c:pt>
                <c:pt idx="33">
                  <c:v>26546.14582327248</c:v>
                </c:pt>
                <c:pt idx="34">
                  <c:v>26186.297349953373</c:v>
                </c:pt>
                <c:pt idx="35">
                  <c:v>25826.317972927078</c:v>
                </c:pt>
                <c:pt idx="36">
                  <c:v>25463.62464403698</c:v>
                </c:pt>
                <c:pt idx="37">
                  <c:v>25098.421004360607</c:v>
                </c:pt>
                <c:pt idx="38">
                  <c:v>24726.56269187995</c:v>
                </c:pt>
                <c:pt idx="39">
                  <c:v>24348.699978712099</c:v>
                </c:pt>
                <c:pt idx="40">
                  <c:v>23961.020445878508</c:v>
                </c:pt>
                <c:pt idx="41">
                  <c:v>23562.490844498625</c:v>
                </c:pt>
                <c:pt idx="42">
                  <c:v>23153.246932557042</c:v>
                </c:pt>
                <c:pt idx="43">
                  <c:v>22730.680468803414</c:v>
                </c:pt>
                <c:pt idx="44">
                  <c:v>22292.41091413844</c:v>
                </c:pt>
                <c:pt idx="45">
                  <c:v>21839.117180796282</c:v>
                </c:pt>
                <c:pt idx="46">
                  <c:v>21369.66305903433</c:v>
                </c:pt>
                <c:pt idx="47">
                  <c:v>20881.121666331466</c:v>
                </c:pt>
                <c:pt idx="48">
                  <c:v>20372.983764116299</c:v>
                </c:pt>
                <c:pt idx="49">
                  <c:v>19845.023795249559</c:v>
                </c:pt>
                <c:pt idx="50">
                  <c:v>19298.131295181698</c:v>
                </c:pt>
              </c:numCache>
            </c:numRef>
          </c:val>
          <c:extLst>
            <c:ext xmlns:c16="http://schemas.microsoft.com/office/drawing/2014/chart" uri="{C3380CC4-5D6E-409C-BE32-E72D297353CC}">
              <c16:uniqueId val="{00000003-0BDA-499C-AABE-CF4870B295CE}"/>
            </c:ext>
          </c:extLst>
        </c:ser>
        <c:ser>
          <c:idx val="4"/>
          <c:order val="4"/>
          <c:tx>
            <c:strRef>
              <c:f>'Final energy - Sectors'!$B$41</c:f>
              <c:strCache>
                <c:ptCount val="1"/>
                <c:pt idx="0">
                  <c:v>Renewables</c:v>
                </c:pt>
              </c:strCache>
            </c:strRef>
          </c:tx>
          <c:spPr>
            <a:solidFill>
              <a:srgbClr val="75E3A1"/>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Sectors'!$C$41:$BA$41</c:f>
              <c:numCache>
                <c:formatCode>_(* #,##0_);_(* \(#,##0\);_(* "-"??_);_(@_)</c:formatCode>
                <c:ptCount val="51"/>
                <c:pt idx="0">
                  <c:v>322.64500000000004</c:v>
                </c:pt>
                <c:pt idx="1">
                  <c:v>336.21699999999998</c:v>
                </c:pt>
                <c:pt idx="2">
                  <c:v>359.65300000000002</c:v>
                </c:pt>
                <c:pt idx="3">
                  <c:v>392.036</c:v>
                </c:pt>
                <c:pt idx="4">
                  <c:v>415.58300000000003</c:v>
                </c:pt>
                <c:pt idx="5">
                  <c:v>456.04200000000003</c:v>
                </c:pt>
                <c:pt idx="6">
                  <c:v>503.56</c:v>
                </c:pt>
                <c:pt idx="7">
                  <c:v>560.23399999999992</c:v>
                </c:pt>
                <c:pt idx="8">
                  <c:v>611.154</c:v>
                </c:pt>
                <c:pt idx="9">
                  <c:v>716.43700000000001</c:v>
                </c:pt>
                <c:pt idx="10">
                  <c:v>839.27300000000014</c:v>
                </c:pt>
                <c:pt idx="11">
                  <c:v>1001.9869999999997</c:v>
                </c:pt>
                <c:pt idx="12">
                  <c:v>1089.8860000000002</c:v>
                </c:pt>
                <c:pt idx="13">
                  <c:v>1382.3070000000002</c:v>
                </c:pt>
                <c:pt idx="14">
                  <c:v>1482.29</c:v>
                </c:pt>
                <c:pt idx="15">
                  <c:v>1611.1540000000002</c:v>
                </c:pt>
                <c:pt idx="16">
                  <c:v>1746.9780000000001</c:v>
                </c:pt>
                <c:pt idx="17">
                  <c:v>1878.9819999999993</c:v>
                </c:pt>
                <c:pt idx="18">
                  <c:v>2057.0119999999997</c:v>
                </c:pt>
                <c:pt idx="19">
                  <c:v>2141.0219999999999</c:v>
                </c:pt>
                <c:pt idx="20">
                  <c:v>2180.600969224598</c:v>
                </c:pt>
                <c:pt idx="21">
                  <c:v>2274.06185043507</c:v>
                </c:pt>
                <c:pt idx="22">
                  <c:v>2370.3996313689231</c:v>
                </c:pt>
                <c:pt idx="23">
                  <c:v>2450.8298571737755</c:v>
                </c:pt>
                <c:pt idx="24">
                  <c:v>2528.1086918100737</c:v>
                </c:pt>
                <c:pt idx="25">
                  <c:v>2604.4006838951245</c:v>
                </c:pt>
                <c:pt idx="26">
                  <c:v>2678.7064038265426</c:v>
                </c:pt>
                <c:pt idx="27">
                  <c:v>2751.4908638200691</c:v>
                </c:pt>
                <c:pt idx="28">
                  <c:v>2825.4343595555615</c:v>
                </c:pt>
                <c:pt idx="29">
                  <c:v>2900.960552000276</c:v>
                </c:pt>
                <c:pt idx="30">
                  <c:v>2979.0361409646139</c:v>
                </c:pt>
                <c:pt idx="31">
                  <c:v>3056.5902423605753</c:v>
                </c:pt>
                <c:pt idx="32">
                  <c:v>3133.9996656437734</c:v>
                </c:pt>
                <c:pt idx="33">
                  <c:v>3210.8027612360129</c:v>
                </c:pt>
                <c:pt idx="34">
                  <c:v>3289.0402493110214</c:v>
                </c:pt>
                <c:pt idx="35">
                  <c:v>3366.6400947647708</c:v>
                </c:pt>
                <c:pt idx="36">
                  <c:v>3445.7027482681742</c:v>
                </c:pt>
                <c:pt idx="37">
                  <c:v>3525.4627440929171</c:v>
                </c:pt>
                <c:pt idx="38">
                  <c:v>3606.5234653928464</c:v>
                </c:pt>
                <c:pt idx="39">
                  <c:v>3688.971946332239</c:v>
                </c:pt>
                <c:pt idx="40">
                  <c:v>3771.9405138071415</c:v>
                </c:pt>
                <c:pt idx="41">
                  <c:v>3856.7159658653472</c:v>
                </c:pt>
                <c:pt idx="42">
                  <c:v>3940.1629939006948</c:v>
                </c:pt>
                <c:pt idx="43">
                  <c:v>4024.5021863865891</c:v>
                </c:pt>
                <c:pt idx="44">
                  <c:v>4107.9626738884808</c:v>
                </c:pt>
                <c:pt idx="45">
                  <c:v>4191.0108308466051</c:v>
                </c:pt>
                <c:pt idx="46">
                  <c:v>4272.4196551220339</c:v>
                </c:pt>
                <c:pt idx="47">
                  <c:v>4351.6213074111492</c:v>
                </c:pt>
                <c:pt idx="48">
                  <c:v>4429.336013284963</c:v>
                </c:pt>
                <c:pt idx="49">
                  <c:v>4501.6367955215546</c:v>
                </c:pt>
                <c:pt idx="50">
                  <c:v>4570.2139812844334</c:v>
                </c:pt>
              </c:numCache>
            </c:numRef>
          </c:val>
          <c:extLst>
            <c:ext xmlns:c16="http://schemas.microsoft.com/office/drawing/2014/chart" uri="{C3380CC4-5D6E-409C-BE32-E72D297353CC}">
              <c16:uniqueId val="{00000004-0BDA-499C-AABE-CF4870B295CE}"/>
            </c:ext>
          </c:extLst>
        </c:ser>
        <c:ser>
          <c:idx val="5"/>
          <c:order val="5"/>
          <c:tx>
            <c:strRef>
              <c:f>'Final energy - Sectors'!$B$42</c:f>
              <c:strCache>
                <c:ptCount val="1"/>
                <c:pt idx="0">
                  <c:v>Heat</c:v>
                </c:pt>
              </c:strCache>
            </c:strRef>
          </c:tx>
          <c:spPr>
            <a:solidFill>
              <a:srgbClr val="AB96C9"/>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Sectors'!$C$42:$BA$42</c:f>
              <c:numCache>
                <c:formatCode>_(* #,##0_);_(* \(#,##0\);_(* "-"??_);_(@_)</c:formatCode>
                <c:ptCount val="51"/>
                <c:pt idx="0">
                  <c:v>5490.286000000001</c:v>
                </c:pt>
                <c:pt idx="1">
                  <c:v>5622.1190000000006</c:v>
                </c:pt>
                <c:pt idx="2">
                  <c:v>5386.5810000000001</c:v>
                </c:pt>
                <c:pt idx="3">
                  <c:v>5638.4219999999987</c:v>
                </c:pt>
                <c:pt idx="4">
                  <c:v>5690.2150000000001</c:v>
                </c:pt>
                <c:pt idx="5">
                  <c:v>5430.45</c:v>
                </c:pt>
                <c:pt idx="6">
                  <c:v>5503.2780000000002</c:v>
                </c:pt>
                <c:pt idx="7">
                  <c:v>5518.0590000000002</c:v>
                </c:pt>
                <c:pt idx="8">
                  <c:v>5687.0370000000003</c:v>
                </c:pt>
                <c:pt idx="9">
                  <c:v>5565.1759999999995</c:v>
                </c:pt>
                <c:pt idx="10">
                  <c:v>5806.2749999999996</c:v>
                </c:pt>
                <c:pt idx="11">
                  <c:v>5823.1549999999997</c:v>
                </c:pt>
                <c:pt idx="12">
                  <c:v>5913.768</c:v>
                </c:pt>
                <c:pt idx="13">
                  <c:v>5864.5420000000004</c:v>
                </c:pt>
                <c:pt idx="14">
                  <c:v>5786.8600000000006</c:v>
                </c:pt>
                <c:pt idx="15">
                  <c:v>5658.8110000000006</c:v>
                </c:pt>
                <c:pt idx="16">
                  <c:v>5656.2300000000005</c:v>
                </c:pt>
                <c:pt idx="17">
                  <c:v>5873.6639999999989</c:v>
                </c:pt>
                <c:pt idx="18">
                  <c:v>6318.2889999999998</c:v>
                </c:pt>
                <c:pt idx="19">
                  <c:v>6323.4600000000009</c:v>
                </c:pt>
                <c:pt idx="20">
                  <c:v>6317.6370402744924</c:v>
                </c:pt>
                <c:pt idx="21">
                  <c:v>6374.8195947564227</c:v>
                </c:pt>
                <c:pt idx="22">
                  <c:v>6398.4943389520749</c:v>
                </c:pt>
                <c:pt idx="23">
                  <c:v>6424.886493204569</c:v>
                </c:pt>
                <c:pt idx="24">
                  <c:v>6446.8902012519011</c:v>
                </c:pt>
                <c:pt idx="25">
                  <c:v>6473.5120185532505</c:v>
                </c:pt>
                <c:pt idx="26">
                  <c:v>6503.816873832232</c:v>
                </c:pt>
                <c:pt idx="27">
                  <c:v>6538.4502011921832</c:v>
                </c:pt>
                <c:pt idx="28">
                  <c:v>6579.6002714334318</c:v>
                </c:pt>
                <c:pt idx="29">
                  <c:v>6627.9344384612759</c:v>
                </c:pt>
                <c:pt idx="30">
                  <c:v>6713.038290004497</c:v>
                </c:pt>
                <c:pt idx="31">
                  <c:v>6813.5315274436671</c:v>
                </c:pt>
                <c:pt idx="32">
                  <c:v>6929.1067864659053</c:v>
                </c:pt>
                <c:pt idx="33">
                  <c:v>7060.1678902608455</c:v>
                </c:pt>
                <c:pt idx="34">
                  <c:v>7207.4690402109463</c:v>
                </c:pt>
                <c:pt idx="35">
                  <c:v>7370.7377035932177</c:v>
                </c:pt>
                <c:pt idx="36">
                  <c:v>7550.7009416409046</c:v>
                </c:pt>
                <c:pt idx="37">
                  <c:v>7748.4550217845281</c:v>
                </c:pt>
                <c:pt idx="38">
                  <c:v>7963.1187755309193</c:v>
                </c:pt>
                <c:pt idx="39">
                  <c:v>8194.698684832385</c:v>
                </c:pt>
                <c:pt idx="40">
                  <c:v>8443.8795403757031</c:v>
                </c:pt>
                <c:pt idx="41">
                  <c:v>8710.7610450259672</c:v>
                </c:pt>
                <c:pt idx="42">
                  <c:v>8993.8620696611761</c:v>
                </c:pt>
                <c:pt idx="43">
                  <c:v>9294.0052717668004</c:v>
                </c:pt>
                <c:pt idx="44">
                  <c:v>9611.1003162188645</c:v>
                </c:pt>
                <c:pt idx="45">
                  <c:v>9944.5451900008884</c:v>
                </c:pt>
                <c:pt idx="46">
                  <c:v>10292.752974475876</c:v>
                </c:pt>
                <c:pt idx="47">
                  <c:v>10655.342800751558</c:v>
                </c:pt>
                <c:pt idx="48">
                  <c:v>11031.869157589961</c:v>
                </c:pt>
                <c:pt idx="49">
                  <c:v>11420.531512928919</c:v>
                </c:pt>
                <c:pt idx="50">
                  <c:v>11821.506425788475</c:v>
                </c:pt>
              </c:numCache>
            </c:numRef>
          </c:val>
          <c:extLst>
            <c:ext xmlns:c16="http://schemas.microsoft.com/office/drawing/2014/chart" uri="{C3380CC4-5D6E-409C-BE32-E72D297353CC}">
              <c16:uniqueId val="{00000005-0BDA-499C-AABE-CF4870B295CE}"/>
            </c:ext>
          </c:extLst>
        </c:ser>
        <c:ser>
          <c:idx val="6"/>
          <c:order val="6"/>
          <c:tx>
            <c:strRef>
              <c:f>'Final energy - Sectors'!$B$43</c:f>
              <c:strCache>
                <c:ptCount val="1"/>
                <c:pt idx="0">
                  <c:v>Electricity</c:v>
                </c:pt>
              </c:strCache>
            </c:strRef>
          </c:tx>
          <c:spPr>
            <a:solidFill>
              <a:srgbClr val="0D9D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Sectors'!$C$43:$BA$43</c:f>
              <c:numCache>
                <c:formatCode>_(* #,##0_);_(* \(#,##0\);_(* "-"??_);_(@_)</c:formatCode>
                <c:ptCount val="51"/>
                <c:pt idx="0">
                  <c:v>23463.794000000002</c:v>
                </c:pt>
                <c:pt idx="1">
                  <c:v>24127.815999999999</c:v>
                </c:pt>
                <c:pt idx="2">
                  <c:v>24882.435000000001</c:v>
                </c:pt>
                <c:pt idx="3">
                  <c:v>25677.510000000002</c:v>
                </c:pt>
                <c:pt idx="4">
                  <c:v>26621.786999999997</c:v>
                </c:pt>
                <c:pt idx="5">
                  <c:v>27871.154000000002</c:v>
                </c:pt>
                <c:pt idx="6">
                  <c:v>28736.582999999999</c:v>
                </c:pt>
                <c:pt idx="7">
                  <c:v>29960.225000000002</c:v>
                </c:pt>
                <c:pt idx="8">
                  <c:v>30728.641</c:v>
                </c:pt>
                <c:pt idx="9">
                  <c:v>31200.604999999996</c:v>
                </c:pt>
                <c:pt idx="10">
                  <c:v>32714.666000000001</c:v>
                </c:pt>
                <c:pt idx="11">
                  <c:v>32911.923999999999</c:v>
                </c:pt>
                <c:pt idx="12">
                  <c:v>33692.849999999991</c:v>
                </c:pt>
                <c:pt idx="13">
                  <c:v>34590.976999999999</c:v>
                </c:pt>
                <c:pt idx="14">
                  <c:v>34999.088999999993</c:v>
                </c:pt>
                <c:pt idx="15">
                  <c:v>35821.445999999996</c:v>
                </c:pt>
                <c:pt idx="16">
                  <c:v>36858.774999999994</c:v>
                </c:pt>
                <c:pt idx="17">
                  <c:v>37444.514999999999</c:v>
                </c:pt>
                <c:pt idx="18">
                  <c:v>38684.145999999993</c:v>
                </c:pt>
                <c:pt idx="19">
                  <c:v>39100.373000000007</c:v>
                </c:pt>
                <c:pt idx="20">
                  <c:v>39078.028731962368</c:v>
                </c:pt>
                <c:pt idx="21">
                  <c:v>40039.467580347788</c:v>
                </c:pt>
                <c:pt idx="22">
                  <c:v>40858.762031879887</c:v>
                </c:pt>
                <c:pt idx="23">
                  <c:v>41688.99517067946</c:v>
                </c:pt>
                <c:pt idx="24">
                  <c:v>42481.711411474054</c:v>
                </c:pt>
                <c:pt idx="25">
                  <c:v>43300.609603264689</c:v>
                </c:pt>
                <c:pt idx="26">
                  <c:v>44138.302732134092</c:v>
                </c:pt>
                <c:pt idx="27">
                  <c:v>45072.437574060641</c:v>
                </c:pt>
                <c:pt idx="28">
                  <c:v>46052.674036330995</c:v>
                </c:pt>
                <c:pt idx="29">
                  <c:v>47072.440743641819</c:v>
                </c:pt>
                <c:pt idx="30">
                  <c:v>48250.79873517753</c:v>
                </c:pt>
                <c:pt idx="31">
                  <c:v>49454.289128379889</c:v>
                </c:pt>
                <c:pt idx="32">
                  <c:v>50681.070529015255</c:v>
                </c:pt>
                <c:pt idx="33">
                  <c:v>51923.104993204259</c:v>
                </c:pt>
                <c:pt idx="34">
                  <c:v>53178.629733155147</c:v>
                </c:pt>
                <c:pt idx="35">
                  <c:v>54442.91898129812</c:v>
                </c:pt>
                <c:pt idx="36">
                  <c:v>55712.82518615709</c:v>
                </c:pt>
                <c:pt idx="37">
                  <c:v>56987.365735513558</c:v>
                </c:pt>
                <c:pt idx="38">
                  <c:v>58265.339499933551</c:v>
                </c:pt>
                <c:pt idx="39">
                  <c:v>59543.067069286168</c:v>
                </c:pt>
                <c:pt idx="40">
                  <c:v>60817.72079693112</c:v>
                </c:pt>
                <c:pt idx="41">
                  <c:v>62090.297941364493</c:v>
                </c:pt>
                <c:pt idx="42">
                  <c:v>63359.378617310431</c:v>
                </c:pt>
                <c:pt idx="43">
                  <c:v>64620.42752741414</c:v>
                </c:pt>
                <c:pt idx="44">
                  <c:v>65874.939353364432</c:v>
                </c:pt>
                <c:pt idx="45">
                  <c:v>67114.285453565986</c:v>
                </c:pt>
                <c:pt idx="46">
                  <c:v>68341.016097455911</c:v>
                </c:pt>
                <c:pt idx="47">
                  <c:v>69549.227505804942</c:v>
                </c:pt>
                <c:pt idx="48">
                  <c:v>70736.152442353254</c:v>
                </c:pt>
                <c:pt idx="49">
                  <c:v>71892.8161946607</c:v>
                </c:pt>
                <c:pt idx="50">
                  <c:v>72948.3945502688</c:v>
                </c:pt>
              </c:numCache>
            </c:numRef>
          </c:val>
          <c:extLst>
            <c:ext xmlns:c16="http://schemas.microsoft.com/office/drawing/2014/chart" uri="{C3380CC4-5D6E-409C-BE32-E72D297353CC}">
              <c16:uniqueId val="{00000006-0BDA-499C-AABE-CF4870B295CE}"/>
            </c:ext>
          </c:extLst>
        </c:ser>
        <c:ser>
          <c:idx val="7"/>
          <c:order val="7"/>
          <c:tx>
            <c:strRef>
              <c:f>'Final energy - Sectors'!$B$44</c:f>
              <c:strCache>
                <c:ptCount val="1"/>
                <c:pt idx="0">
                  <c:v>Hydrogen</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Sectors'!$C$44:$BA$44</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11.141507195982722</c:v>
                </c:pt>
                <c:pt idx="28">
                  <c:v>28.121598122597035</c:v>
                </c:pt>
                <c:pt idx="29">
                  <c:v>51.657020478035719</c:v>
                </c:pt>
                <c:pt idx="30">
                  <c:v>95.404492613007392</c:v>
                </c:pt>
                <c:pt idx="31">
                  <c:v>152.69264439997039</c:v>
                </c:pt>
                <c:pt idx="32">
                  <c:v>223.69903364370862</c:v>
                </c:pt>
                <c:pt idx="33">
                  <c:v>308.5936533905853</c:v>
                </c:pt>
                <c:pt idx="34">
                  <c:v>407.61544544006819</c:v>
                </c:pt>
                <c:pt idx="35">
                  <c:v>520.94712977757922</c:v>
                </c:pt>
                <c:pt idx="36">
                  <c:v>649.39259397017611</c:v>
                </c:pt>
                <c:pt idx="37">
                  <c:v>793.78988886131913</c:v>
                </c:pt>
                <c:pt idx="38">
                  <c:v>954.0114199539338</c:v>
                </c:pt>
                <c:pt idx="39">
                  <c:v>1130.4873954793668</c:v>
                </c:pt>
                <c:pt idx="40">
                  <c:v>1323.6103098626486</c:v>
                </c:pt>
                <c:pt idx="41">
                  <c:v>1533.8950615451486</c:v>
                </c:pt>
                <c:pt idx="42">
                  <c:v>1761.6520971795553</c:v>
                </c:pt>
                <c:pt idx="43">
                  <c:v>2007.3723216565522</c:v>
                </c:pt>
                <c:pt idx="44">
                  <c:v>2271.4084484782816</c:v>
                </c:pt>
                <c:pt idx="45">
                  <c:v>2554.1289419797722</c:v>
                </c:pt>
                <c:pt idx="46">
                  <c:v>2855.803978607908</c:v>
                </c:pt>
                <c:pt idx="47">
                  <c:v>3176.2977119982766</c:v>
                </c:pt>
                <c:pt idx="48">
                  <c:v>3516.1726468954193</c:v>
                </c:pt>
                <c:pt idx="49">
                  <c:v>3875.2550510282094</c:v>
                </c:pt>
                <c:pt idx="50">
                  <c:v>4254.0883885371559</c:v>
                </c:pt>
              </c:numCache>
            </c:numRef>
          </c:val>
          <c:extLst>
            <c:ext xmlns:c16="http://schemas.microsoft.com/office/drawing/2014/chart" uri="{C3380CC4-5D6E-409C-BE32-E72D297353CC}">
              <c16:uniqueId val="{00000007-0BDA-499C-AABE-CF4870B295CE}"/>
            </c:ext>
          </c:extLst>
        </c:ser>
        <c:dLbls>
          <c:showLegendKey val="0"/>
          <c:showVal val="0"/>
          <c:showCatName val="0"/>
          <c:showSerName val="0"/>
          <c:showPercent val="0"/>
          <c:showBubbleSize val="0"/>
        </c:dLbls>
        <c:axId val="579785872"/>
        <c:axId val="579786432"/>
      </c:areaChart>
      <c:scatterChart>
        <c:scatterStyle val="lineMarker"/>
        <c:varyColors val="0"/>
        <c:ser>
          <c:idx val="8"/>
          <c:order val="8"/>
          <c:tx>
            <c:v>2021</c:v>
          </c:tx>
          <c:spPr>
            <a:ln w="3175">
              <a:solidFill>
                <a:srgbClr val="808080"/>
              </a:solidFill>
            </a:ln>
          </c:spPr>
          <c:marker>
            <c:symbol val="none"/>
          </c:marker>
          <c:dLbls>
            <c:dLbl>
              <c:idx val="1"/>
              <c:layout>
                <c:manualLayout>
                  <c:x val="-0.20830073627295728"/>
                  <c:y val="-7.7473009091583611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30642789927050745"/>
                      <c:h val="0.1056408573928259"/>
                    </c:manualLayout>
                  </c15:layout>
                </c:ext>
                <c:ext xmlns:c16="http://schemas.microsoft.com/office/drawing/2014/chart" uri="{C3380CC4-5D6E-409C-BE32-E72D297353CC}">
                  <c16:uniqueId val="{00000008-0BDA-499C-AABE-CF4870B295C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Lit>
              <c:formatCode>General</c:formatCode>
              <c:ptCount val="2"/>
              <c:pt idx="0">
                <c:v>22</c:v>
              </c:pt>
              <c:pt idx="1">
                <c:v>22</c:v>
              </c:pt>
            </c:numLit>
          </c:xVal>
          <c:yVal>
            <c:numLit>
              <c:formatCode>General</c:formatCode>
              <c:ptCount val="2"/>
              <c:pt idx="0">
                <c:v>0</c:v>
              </c:pt>
              <c:pt idx="1">
                <c:v>140000</c:v>
              </c:pt>
            </c:numLit>
          </c:yVal>
          <c:smooth val="0"/>
          <c:extLst>
            <c:ext xmlns:c16="http://schemas.microsoft.com/office/drawing/2014/chart" uri="{C3380CC4-5D6E-409C-BE32-E72D297353CC}">
              <c16:uniqueId val="{00000009-0BDA-499C-AABE-CF4870B295CE}"/>
            </c:ext>
          </c:extLst>
        </c:ser>
        <c:dLbls>
          <c:showLegendKey val="0"/>
          <c:showVal val="0"/>
          <c:showCatName val="0"/>
          <c:showSerName val="0"/>
          <c:showPercent val="0"/>
          <c:showBubbleSize val="0"/>
        </c:dLbls>
        <c:axId val="579785872"/>
        <c:axId val="579786432"/>
      </c:scatterChart>
      <c:catAx>
        <c:axId val="579785872"/>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579786432"/>
        <c:crosses val="autoZero"/>
        <c:auto val="1"/>
        <c:lblAlgn val="ctr"/>
        <c:lblOffset val="100"/>
        <c:tickLblSkip val="25"/>
        <c:tickMarkSkip val="5"/>
        <c:noMultiLvlLbl val="0"/>
      </c:catAx>
      <c:valAx>
        <c:axId val="579786432"/>
        <c:scaling>
          <c:orientation val="minMax"/>
          <c:max val="16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one"/>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9785872"/>
        <c:crosses val="autoZero"/>
        <c:crossBetween val="midCat"/>
      </c:valAx>
      <c:spPr>
        <a:solidFill>
          <a:srgbClr val="FFFFFF">
            <a:lumMod val="100000"/>
            <a:alpha val="0"/>
          </a:srgbClr>
        </a:solidFill>
        <a:ln>
          <a:noFill/>
        </a:ln>
        <a:effectLst/>
      </c:spPr>
    </c:plotArea>
    <c:legend>
      <c:legendPos val="r"/>
      <c:legendEntry>
        <c:idx val="8"/>
        <c:delete val="1"/>
      </c:legendEntry>
      <c:overlay val="0"/>
    </c:legend>
    <c:plotVisOnly val="1"/>
    <c:dispBlanksAs val="zero"/>
    <c:showDLblsOverMax val="0"/>
  </c:chart>
  <c:spPr>
    <a:solidFill>
      <a:srgbClr val="FFFFFF">
        <a:lumMod val="100000"/>
        <a:alpha val="0"/>
      </a:srgbClr>
    </a:solidFill>
    <a:ln w="25400">
      <a:no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l">
              <a:defRPr sz="1000" b="0"/>
            </a:pPr>
            <a:r>
              <a:rPr lang="LID4096" b="0"/>
              <a:t>Exa</a:t>
            </a:r>
            <a:r>
              <a:rPr lang="en-US" b="0"/>
              <a:t>joules</a:t>
            </a:r>
          </a:p>
        </c:rich>
      </c:tx>
      <c:layout>
        <c:manualLayout>
          <c:xMode val="edge"/>
          <c:yMode val="edge"/>
          <c:x val="8.9200928251549419E-3"/>
          <c:y val="3.2388663967611336E-2"/>
        </c:manualLayout>
      </c:layout>
      <c:overlay val="0"/>
      <c:spPr>
        <a:noFill/>
        <a:ln>
          <a:noFill/>
        </a:ln>
        <a:effectLst/>
      </c:spPr>
    </c:title>
    <c:autoTitleDeleted val="0"/>
    <c:plotArea>
      <c:layout/>
      <c:areaChart>
        <c:grouping val="stacked"/>
        <c:varyColors val="0"/>
        <c:ser>
          <c:idx val="0"/>
          <c:order val="0"/>
          <c:tx>
            <c:strRef>
              <c:f>'Final energy - Sectors'!$B$63</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Sectors'!$C$63:$BA$63</c:f>
              <c:numCache>
                <c:formatCode>_(* #,##0_);_(* \(#,##0\);_(* "-"??_);_(@_)</c:formatCode>
                <c:ptCount val="51"/>
                <c:pt idx="0" formatCode="#,##0;\-#,##0;_(* &quot; - &quot;??_);_(@_)">
                  <c:v>23213.322147798994</c:v>
                </c:pt>
                <c:pt idx="1">
                  <c:v>23613.136750848527</c:v>
                </c:pt>
                <c:pt idx="2">
                  <c:v>24066.750431977805</c:v>
                </c:pt>
                <c:pt idx="3">
                  <c:v>26835.818336451386</c:v>
                </c:pt>
                <c:pt idx="4">
                  <c:v>30837.793155490785</c:v>
                </c:pt>
                <c:pt idx="5">
                  <c:v>35755.419997870988</c:v>
                </c:pt>
                <c:pt idx="6">
                  <c:v>38049.63406523312</c:v>
                </c:pt>
                <c:pt idx="7">
                  <c:v>40554.219747097341</c:v>
                </c:pt>
                <c:pt idx="8">
                  <c:v>41597.858274263868</c:v>
                </c:pt>
                <c:pt idx="9">
                  <c:v>43087.422131451487</c:v>
                </c:pt>
                <c:pt idx="10">
                  <c:v>46941.234078140747</c:v>
                </c:pt>
                <c:pt idx="11">
                  <c:v>49750.328129496425</c:v>
                </c:pt>
                <c:pt idx="12">
                  <c:v>49962.210251865698</c:v>
                </c:pt>
                <c:pt idx="13">
                  <c:v>49915.721556647753</c:v>
                </c:pt>
                <c:pt idx="14">
                  <c:v>50907.196058333255</c:v>
                </c:pt>
                <c:pt idx="15">
                  <c:v>49818.490696378976</c:v>
                </c:pt>
                <c:pt idx="16">
                  <c:v>47334.697188171413</c:v>
                </c:pt>
                <c:pt idx="17">
                  <c:v>46206.3843932202</c:v>
                </c:pt>
                <c:pt idx="18">
                  <c:v>45452.698574664602</c:v>
                </c:pt>
                <c:pt idx="19">
                  <c:v>45118.862396390228</c:v>
                </c:pt>
                <c:pt idx="20">
                  <c:v>45093.167831083127</c:v>
                </c:pt>
                <c:pt idx="21">
                  <c:v>46339.967896849295</c:v>
                </c:pt>
                <c:pt idx="22">
                  <c:v>46011.201641945772</c:v>
                </c:pt>
                <c:pt idx="23">
                  <c:v>45368.358490618979</c:v>
                </c:pt>
                <c:pt idx="24">
                  <c:v>44777.625373885392</c:v>
                </c:pt>
                <c:pt idx="25">
                  <c:v>44071.177711689917</c:v>
                </c:pt>
                <c:pt idx="26">
                  <c:v>43389.904839351497</c:v>
                </c:pt>
                <c:pt idx="27">
                  <c:v>42731.162967778466</c:v>
                </c:pt>
                <c:pt idx="28">
                  <c:v>42030.683464241338</c:v>
                </c:pt>
                <c:pt idx="29">
                  <c:v>41361.840428874588</c:v>
                </c:pt>
                <c:pt idx="30">
                  <c:v>40333.25291041514</c:v>
                </c:pt>
                <c:pt idx="31">
                  <c:v>39462.170376651484</c:v>
                </c:pt>
                <c:pt idx="32">
                  <c:v>37040.94713439537</c:v>
                </c:pt>
                <c:pt idx="33">
                  <c:v>35777.944454253324</c:v>
                </c:pt>
                <c:pt idx="34">
                  <c:v>33819.91299253585</c:v>
                </c:pt>
                <c:pt idx="35">
                  <c:v>33098.1207023186</c:v>
                </c:pt>
                <c:pt idx="36">
                  <c:v>32242.29747104054</c:v>
                </c:pt>
                <c:pt idx="37">
                  <c:v>31579.871436223952</c:v>
                </c:pt>
                <c:pt idx="38">
                  <c:v>30196.971278950947</c:v>
                </c:pt>
                <c:pt idx="39">
                  <c:v>29074.89201026837</c:v>
                </c:pt>
                <c:pt idx="40">
                  <c:v>28079.539083987733</c:v>
                </c:pt>
                <c:pt idx="41">
                  <c:v>27310.440199856213</c:v>
                </c:pt>
                <c:pt idx="42">
                  <c:v>26451.597040998953</c:v>
                </c:pt>
                <c:pt idx="43">
                  <c:v>25779.100011491912</c:v>
                </c:pt>
                <c:pt idx="44">
                  <c:v>24664.60917052066</c:v>
                </c:pt>
                <c:pt idx="45">
                  <c:v>23952.678855940147</c:v>
                </c:pt>
                <c:pt idx="46">
                  <c:v>22606.095925637608</c:v>
                </c:pt>
                <c:pt idx="47">
                  <c:v>22301.157966898736</c:v>
                </c:pt>
                <c:pt idx="48">
                  <c:v>21470.105661739279</c:v>
                </c:pt>
                <c:pt idx="49">
                  <c:v>20908.466882577039</c:v>
                </c:pt>
                <c:pt idx="50">
                  <c:v>21166.5220583466</c:v>
                </c:pt>
              </c:numCache>
            </c:numRef>
          </c:val>
          <c:extLst>
            <c:ext xmlns:c16="http://schemas.microsoft.com/office/drawing/2014/chart" uri="{C3380CC4-5D6E-409C-BE32-E72D297353CC}">
              <c16:uniqueId val="{00000000-F3A6-4D26-9C61-4793429FAC6D}"/>
            </c:ext>
          </c:extLst>
        </c:ser>
        <c:ser>
          <c:idx val="1"/>
          <c:order val="1"/>
          <c:tx>
            <c:strRef>
              <c:f>'Final energy - Sectors'!$B$64</c:f>
              <c:strCache>
                <c:ptCount val="1"/>
                <c:pt idx="0">
                  <c:v>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Sectors'!$C$64:$BA$64</c:f>
              <c:numCache>
                <c:formatCode>_(* #,##0_);_(* \(#,##0\);_(* "-"??_);_(@_)</c:formatCode>
                <c:ptCount val="51"/>
                <c:pt idx="0">
                  <c:v>17948.537539362533</c:v>
                </c:pt>
                <c:pt idx="1">
                  <c:v>17594.000669699082</c:v>
                </c:pt>
                <c:pt idx="2">
                  <c:v>17538.829005332467</c:v>
                </c:pt>
                <c:pt idx="3">
                  <c:v>17767.961314159798</c:v>
                </c:pt>
                <c:pt idx="4">
                  <c:v>18077.645544739444</c:v>
                </c:pt>
                <c:pt idx="5">
                  <c:v>18411.46255214445</c:v>
                </c:pt>
                <c:pt idx="6">
                  <c:v>19190.608097342098</c:v>
                </c:pt>
                <c:pt idx="7">
                  <c:v>19583.19649455855</c:v>
                </c:pt>
                <c:pt idx="8">
                  <c:v>20265.943895283101</c:v>
                </c:pt>
                <c:pt idx="9">
                  <c:v>18489.992205456303</c:v>
                </c:pt>
                <c:pt idx="10">
                  <c:v>21294.628901473574</c:v>
                </c:pt>
                <c:pt idx="11">
                  <c:v>21987.337411755063</c:v>
                </c:pt>
                <c:pt idx="12">
                  <c:v>22666.940199222114</c:v>
                </c:pt>
                <c:pt idx="13">
                  <c:v>22894.582941275163</c:v>
                </c:pt>
                <c:pt idx="14">
                  <c:v>23267.044608679756</c:v>
                </c:pt>
                <c:pt idx="15">
                  <c:v>23242.758999896785</c:v>
                </c:pt>
                <c:pt idx="16">
                  <c:v>23694.280444973385</c:v>
                </c:pt>
                <c:pt idx="17">
                  <c:v>24455.372672231973</c:v>
                </c:pt>
                <c:pt idx="18">
                  <c:v>25577.004339028106</c:v>
                </c:pt>
                <c:pt idx="19">
                  <c:v>26260.047670021999</c:v>
                </c:pt>
                <c:pt idx="20">
                  <c:v>23538.105983746216</c:v>
                </c:pt>
                <c:pt idx="21">
                  <c:v>26531.712532636371</c:v>
                </c:pt>
                <c:pt idx="22">
                  <c:v>27437.941112414064</c:v>
                </c:pt>
                <c:pt idx="23">
                  <c:v>28072.24525457896</c:v>
                </c:pt>
                <c:pt idx="24">
                  <c:v>28528.599271250758</c:v>
                </c:pt>
                <c:pt idx="25">
                  <c:v>28847.191202349644</c:v>
                </c:pt>
                <c:pt idx="26">
                  <c:v>29003.528933537458</c:v>
                </c:pt>
                <c:pt idx="27">
                  <c:v>29103.088183814707</c:v>
                </c:pt>
                <c:pt idx="28">
                  <c:v>29260.855720434076</c:v>
                </c:pt>
                <c:pt idx="29">
                  <c:v>29475.747315786961</c:v>
                </c:pt>
                <c:pt idx="30">
                  <c:v>29046.773094807621</c:v>
                </c:pt>
                <c:pt idx="31">
                  <c:v>28637.505704033723</c:v>
                </c:pt>
                <c:pt idx="32">
                  <c:v>29020.071604127461</c:v>
                </c:pt>
                <c:pt idx="33">
                  <c:v>28191.003290027344</c:v>
                </c:pt>
                <c:pt idx="34">
                  <c:v>27170.862298738517</c:v>
                </c:pt>
                <c:pt idx="35">
                  <c:v>26113.933510675539</c:v>
                </c:pt>
                <c:pt idx="36">
                  <c:v>25506.007946057922</c:v>
                </c:pt>
                <c:pt idx="37">
                  <c:v>24803.041034664813</c:v>
                </c:pt>
                <c:pt idx="38">
                  <c:v>24178.495175360931</c:v>
                </c:pt>
                <c:pt idx="39">
                  <c:v>23419.742946075676</c:v>
                </c:pt>
                <c:pt idx="40">
                  <c:v>22723.61850088042</c:v>
                </c:pt>
                <c:pt idx="41">
                  <c:v>21800.95574409049</c:v>
                </c:pt>
                <c:pt idx="42">
                  <c:v>21068.456987501639</c:v>
                </c:pt>
                <c:pt idx="43">
                  <c:v>20311.62320632437</c:v>
                </c:pt>
                <c:pt idx="44">
                  <c:v>18498.118320195674</c:v>
                </c:pt>
                <c:pt idx="45">
                  <c:v>17698.507294838753</c:v>
                </c:pt>
                <c:pt idx="46">
                  <c:v>16639.414602200864</c:v>
                </c:pt>
                <c:pt idx="47">
                  <c:v>15147.254235150391</c:v>
                </c:pt>
                <c:pt idx="48">
                  <c:v>13815.490244632674</c:v>
                </c:pt>
                <c:pt idx="49">
                  <c:v>12903.635932739016</c:v>
                </c:pt>
                <c:pt idx="50">
                  <c:v>12197.456477707015</c:v>
                </c:pt>
              </c:numCache>
            </c:numRef>
          </c:val>
          <c:extLst>
            <c:ext xmlns:c16="http://schemas.microsoft.com/office/drawing/2014/chart" uri="{C3380CC4-5D6E-409C-BE32-E72D297353CC}">
              <c16:uniqueId val="{00000001-F3A6-4D26-9C61-4793429FAC6D}"/>
            </c:ext>
          </c:extLst>
        </c:ser>
        <c:ser>
          <c:idx val="2"/>
          <c:order val="2"/>
          <c:tx>
            <c:strRef>
              <c:f>'Final energy - Sectors'!$B$65</c:f>
              <c:strCache>
                <c:ptCount val="1"/>
                <c:pt idx="0">
                  <c:v>Oil</c:v>
                </c:pt>
              </c:strCache>
            </c:strRef>
          </c:tx>
          <c:spPr>
            <a:solidFill>
              <a:srgbClr val="CC9900"/>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Sectors'!$C$65:$BA$65</c:f>
              <c:numCache>
                <c:formatCode>_(* #,##0_);_(* \(#,##0\);_(* "-"??_);_(@_)</c:formatCode>
                <c:ptCount val="51"/>
                <c:pt idx="0">
                  <c:v>13545.703840808912</c:v>
                </c:pt>
                <c:pt idx="1">
                  <c:v>13645.666401687367</c:v>
                </c:pt>
                <c:pt idx="2">
                  <c:v>13454.028079730582</c:v>
                </c:pt>
                <c:pt idx="3">
                  <c:v>13355.307591345239</c:v>
                </c:pt>
                <c:pt idx="4">
                  <c:v>14026.162266641897</c:v>
                </c:pt>
                <c:pt idx="5">
                  <c:v>13953.406586367748</c:v>
                </c:pt>
                <c:pt idx="6">
                  <c:v>14290.862820806418</c:v>
                </c:pt>
                <c:pt idx="7">
                  <c:v>14104.069626620598</c:v>
                </c:pt>
                <c:pt idx="8">
                  <c:v>13579.896734708364</c:v>
                </c:pt>
                <c:pt idx="9">
                  <c:v>12739.337594226121</c:v>
                </c:pt>
                <c:pt idx="10">
                  <c:v>13674.184906039662</c:v>
                </c:pt>
                <c:pt idx="11">
                  <c:v>12547.326226465959</c:v>
                </c:pt>
                <c:pt idx="12">
                  <c:v>12553.174130080792</c:v>
                </c:pt>
                <c:pt idx="13">
                  <c:v>12516.647378545447</c:v>
                </c:pt>
                <c:pt idx="14">
                  <c:v>12185.104999314048</c:v>
                </c:pt>
                <c:pt idx="15">
                  <c:v>12620.630537389601</c:v>
                </c:pt>
                <c:pt idx="16">
                  <c:v>12481.274775934953</c:v>
                </c:pt>
                <c:pt idx="17">
                  <c:v>12625.691804124244</c:v>
                </c:pt>
                <c:pt idx="18">
                  <c:v>12625.093339704224</c:v>
                </c:pt>
                <c:pt idx="19">
                  <c:v>12756.752524223946</c:v>
                </c:pt>
                <c:pt idx="20">
                  <c:v>13563.342276698793</c:v>
                </c:pt>
                <c:pt idx="21">
                  <c:v>11879.408083068925</c:v>
                </c:pt>
                <c:pt idx="22">
                  <c:v>11853.445364064524</c:v>
                </c:pt>
                <c:pt idx="23">
                  <c:v>11570.696591534686</c:v>
                </c:pt>
                <c:pt idx="24">
                  <c:v>11303.222445799041</c:v>
                </c:pt>
                <c:pt idx="25">
                  <c:v>11024.214823543467</c:v>
                </c:pt>
                <c:pt idx="26">
                  <c:v>10753.774856525839</c:v>
                </c:pt>
                <c:pt idx="27">
                  <c:v>10486.585644420687</c:v>
                </c:pt>
                <c:pt idx="28">
                  <c:v>10236.118361722827</c:v>
                </c:pt>
                <c:pt idx="29">
                  <c:v>9998.1802675673116</c:v>
                </c:pt>
                <c:pt idx="30">
                  <c:v>9625.0666127405548</c:v>
                </c:pt>
                <c:pt idx="31">
                  <c:v>9277.076056509788</c:v>
                </c:pt>
                <c:pt idx="32">
                  <c:v>8807.9800525402225</c:v>
                </c:pt>
                <c:pt idx="33">
                  <c:v>8318.2361267614469</c:v>
                </c:pt>
                <c:pt idx="34">
                  <c:v>7832.6595032257401</c:v>
                </c:pt>
                <c:pt idx="35">
                  <c:v>7620.5990303010312</c:v>
                </c:pt>
                <c:pt idx="36">
                  <c:v>7396.8896012255555</c:v>
                </c:pt>
                <c:pt idx="37">
                  <c:v>7201.905109845995</c:v>
                </c:pt>
                <c:pt idx="38">
                  <c:v>7008.9135880746699</c:v>
                </c:pt>
                <c:pt idx="39">
                  <c:v>6826.664132105836</c:v>
                </c:pt>
                <c:pt idx="40">
                  <c:v>6665.6777417725225</c:v>
                </c:pt>
                <c:pt idx="41">
                  <c:v>6496.0248911851031</c:v>
                </c:pt>
                <c:pt idx="42">
                  <c:v>6343.9985648744414</c:v>
                </c:pt>
                <c:pt idx="43">
                  <c:v>6146.021350002613</c:v>
                </c:pt>
                <c:pt idx="44">
                  <c:v>5932.5617638336416</c:v>
                </c:pt>
                <c:pt idx="45">
                  <c:v>5745.026905640776</c:v>
                </c:pt>
                <c:pt idx="46">
                  <c:v>5579.223573784353</c:v>
                </c:pt>
                <c:pt idx="47">
                  <c:v>5440.8714051720881</c:v>
                </c:pt>
                <c:pt idx="48">
                  <c:v>5305.6371675744358</c:v>
                </c:pt>
                <c:pt idx="49">
                  <c:v>5187.5638485999998</c:v>
                </c:pt>
                <c:pt idx="50">
                  <c:v>5050.5672995874747</c:v>
                </c:pt>
              </c:numCache>
            </c:numRef>
          </c:val>
          <c:extLst>
            <c:ext xmlns:c16="http://schemas.microsoft.com/office/drawing/2014/chart" uri="{C3380CC4-5D6E-409C-BE32-E72D297353CC}">
              <c16:uniqueId val="{00000002-F3A6-4D26-9C61-4793429FAC6D}"/>
            </c:ext>
          </c:extLst>
        </c:ser>
        <c:ser>
          <c:idx val="3"/>
          <c:order val="3"/>
          <c:tx>
            <c:strRef>
              <c:f>'Final energy - Sectors'!$B$66</c:f>
              <c:strCache>
                <c:ptCount val="1"/>
                <c:pt idx="0">
                  <c:v>Bioenergy</c:v>
                </c:pt>
              </c:strCache>
            </c:strRef>
          </c:tx>
          <c:spPr>
            <a:solidFill>
              <a:srgbClr val="19B24E"/>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Sectors'!$C$66:$BA$66</c:f>
              <c:numCache>
                <c:formatCode>_(* #,##0_);_(* \(#,##0\);_(* "-"??_);_(@_)</c:formatCode>
                <c:ptCount val="51"/>
                <c:pt idx="0">
                  <c:v>6591.1593910588808</c:v>
                </c:pt>
                <c:pt idx="1">
                  <c:v>6374.2869948093103</c:v>
                </c:pt>
                <c:pt idx="2">
                  <c:v>6359.713169682841</c:v>
                </c:pt>
                <c:pt idx="3">
                  <c:v>6595.0899169319664</c:v>
                </c:pt>
                <c:pt idx="4">
                  <c:v>6963.4577989264562</c:v>
                </c:pt>
                <c:pt idx="5">
                  <c:v>7153.633348379587</c:v>
                </c:pt>
                <c:pt idx="6">
                  <c:v>7611.0931883437906</c:v>
                </c:pt>
                <c:pt idx="7">
                  <c:v>7764.6634119058344</c:v>
                </c:pt>
                <c:pt idx="8">
                  <c:v>7691.4684657949228</c:v>
                </c:pt>
                <c:pt idx="9">
                  <c:v>7526.0170889402552</c:v>
                </c:pt>
                <c:pt idx="10">
                  <c:v>7816.6629151253746</c:v>
                </c:pt>
                <c:pt idx="11">
                  <c:v>7894.1143437703477</c:v>
                </c:pt>
                <c:pt idx="12">
                  <c:v>8041.83354994206</c:v>
                </c:pt>
                <c:pt idx="13">
                  <c:v>8453.53258666281</c:v>
                </c:pt>
                <c:pt idx="14">
                  <c:v>8499.12781560445</c:v>
                </c:pt>
                <c:pt idx="15">
                  <c:v>8916.2748668858803</c:v>
                </c:pt>
                <c:pt idx="16">
                  <c:v>9014.2165929649818</c:v>
                </c:pt>
                <c:pt idx="17">
                  <c:v>9261.9152414920663</c:v>
                </c:pt>
                <c:pt idx="18">
                  <c:v>9634.1245055213603</c:v>
                </c:pt>
                <c:pt idx="19">
                  <c:v>9804.2338798105629</c:v>
                </c:pt>
                <c:pt idx="20">
                  <c:v>9633.3006793644618</c:v>
                </c:pt>
                <c:pt idx="21">
                  <c:v>9397.4798908963148</c:v>
                </c:pt>
                <c:pt idx="22">
                  <c:v>9550.2024631449876</c:v>
                </c:pt>
                <c:pt idx="23">
                  <c:v>9911.5711644929215</c:v>
                </c:pt>
                <c:pt idx="24">
                  <c:v>10298.133786231792</c:v>
                </c:pt>
                <c:pt idx="25">
                  <c:v>10848.944127876577</c:v>
                </c:pt>
                <c:pt idx="26">
                  <c:v>11449.814608256735</c:v>
                </c:pt>
                <c:pt idx="27">
                  <c:v>12067.796701491385</c:v>
                </c:pt>
                <c:pt idx="28">
                  <c:v>12717.787810785358</c:v>
                </c:pt>
                <c:pt idx="29">
                  <c:v>13334.928449569417</c:v>
                </c:pt>
                <c:pt idx="30">
                  <c:v>14274.33528355582</c:v>
                </c:pt>
                <c:pt idx="31">
                  <c:v>15199.402435931714</c:v>
                </c:pt>
                <c:pt idx="32">
                  <c:v>16274.47589457363</c:v>
                </c:pt>
                <c:pt idx="33">
                  <c:v>17369.80766747415</c:v>
                </c:pt>
                <c:pt idx="34">
                  <c:v>18414.146980442867</c:v>
                </c:pt>
                <c:pt idx="35">
                  <c:v>18841.41657167926</c:v>
                </c:pt>
                <c:pt idx="36">
                  <c:v>19311.685207284885</c:v>
                </c:pt>
                <c:pt idx="37">
                  <c:v>19686.01747319381</c:v>
                </c:pt>
                <c:pt idx="38">
                  <c:v>20079.756134245967</c:v>
                </c:pt>
                <c:pt idx="39">
                  <c:v>20398.344493698612</c:v>
                </c:pt>
                <c:pt idx="40">
                  <c:v>20754.828651512231</c:v>
                </c:pt>
                <c:pt idx="41">
                  <c:v>21087.232430754939</c:v>
                </c:pt>
                <c:pt idx="42">
                  <c:v>21369.981082625596</c:v>
                </c:pt>
                <c:pt idx="43">
                  <c:v>21613.110828293007</c:v>
                </c:pt>
                <c:pt idx="44">
                  <c:v>21871.504840303929</c:v>
                </c:pt>
                <c:pt idx="45">
                  <c:v>22088.188729578229</c:v>
                </c:pt>
                <c:pt idx="46">
                  <c:v>22326.321145199036</c:v>
                </c:pt>
                <c:pt idx="47">
                  <c:v>22463.027708987625</c:v>
                </c:pt>
                <c:pt idx="48">
                  <c:v>22805.91634659328</c:v>
                </c:pt>
                <c:pt idx="49">
                  <c:v>22950.306287150484</c:v>
                </c:pt>
                <c:pt idx="50">
                  <c:v>23341.258781059034</c:v>
                </c:pt>
              </c:numCache>
            </c:numRef>
          </c:val>
          <c:extLst>
            <c:ext xmlns:c16="http://schemas.microsoft.com/office/drawing/2014/chart" uri="{C3380CC4-5D6E-409C-BE32-E72D297353CC}">
              <c16:uniqueId val="{00000003-F3A6-4D26-9C61-4793429FAC6D}"/>
            </c:ext>
          </c:extLst>
        </c:ser>
        <c:ser>
          <c:idx val="4"/>
          <c:order val="4"/>
          <c:tx>
            <c:strRef>
              <c:f>'Final energy - Sectors'!$B$67</c:f>
              <c:strCache>
                <c:ptCount val="1"/>
                <c:pt idx="0">
                  <c:v>Renewables</c:v>
                </c:pt>
              </c:strCache>
            </c:strRef>
          </c:tx>
          <c:spPr>
            <a:solidFill>
              <a:srgbClr val="75E3A1"/>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Sectors'!$C$67:$BA$67</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4-F3A6-4D26-9C61-4793429FAC6D}"/>
            </c:ext>
          </c:extLst>
        </c:ser>
        <c:ser>
          <c:idx val="5"/>
          <c:order val="5"/>
          <c:tx>
            <c:strRef>
              <c:f>'Final energy - Sectors'!$B$68</c:f>
              <c:strCache>
                <c:ptCount val="1"/>
                <c:pt idx="0">
                  <c:v>Heat</c:v>
                </c:pt>
              </c:strCache>
            </c:strRef>
          </c:tx>
          <c:spPr>
            <a:solidFill>
              <a:srgbClr val="AB96C9"/>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Sectors'!$C$68:$BA$68</c:f>
              <c:numCache>
                <c:formatCode>_(* #,##0_);_(* \(#,##0\);_(* "-"??_);_(@_)</c:formatCode>
                <c:ptCount val="51"/>
                <c:pt idx="0">
                  <c:v>4228.4880197762768</c:v>
                </c:pt>
                <c:pt idx="1">
                  <c:v>4286.0275416418172</c:v>
                </c:pt>
                <c:pt idx="2">
                  <c:v>4394.577503898362</c:v>
                </c:pt>
                <c:pt idx="3">
                  <c:v>4514.3761710352555</c:v>
                </c:pt>
                <c:pt idx="4">
                  <c:v>4592.4831951579117</c:v>
                </c:pt>
                <c:pt idx="5">
                  <c:v>4820.7646243663248</c:v>
                </c:pt>
                <c:pt idx="6">
                  <c:v>5079.4939313816167</c:v>
                </c:pt>
                <c:pt idx="7">
                  <c:v>5208.5010297694389</c:v>
                </c:pt>
                <c:pt idx="8">
                  <c:v>4916.3735225596656</c:v>
                </c:pt>
                <c:pt idx="9">
                  <c:v>4717.1003533155108</c:v>
                </c:pt>
                <c:pt idx="10">
                  <c:v>5289.6331717971325</c:v>
                </c:pt>
                <c:pt idx="11">
                  <c:v>5527.696720101535</c:v>
                </c:pt>
                <c:pt idx="12">
                  <c:v>5727.4109165739646</c:v>
                </c:pt>
                <c:pt idx="13">
                  <c:v>5414.819886304459</c:v>
                </c:pt>
                <c:pt idx="14">
                  <c:v>5292.153590958801</c:v>
                </c:pt>
                <c:pt idx="15">
                  <c:v>5321.2992638678825</c:v>
                </c:pt>
                <c:pt idx="16">
                  <c:v>5863.399595539795</c:v>
                </c:pt>
                <c:pt idx="17">
                  <c:v>5955.6673086411865</c:v>
                </c:pt>
                <c:pt idx="18">
                  <c:v>6108.7055552340908</c:v>
                </c:pt>
                <c:pt idx="19">
                  <c:v>6133.8288955136004</c:v>
                </c:pt>
                <c:pt idx="20">
                  <c:v>5700.6469877452173</c:v>
                </c:pt>
                <c:pt idx="21">
                  <c:v>6096.9501145461909</c:v>
                </c:pt>
                <c:pt idx="22">
                  <c:v>6149.4530517234161</c:v>
                </c:pt>
                <c:pt idx="23">
                  <c:v>6190.2129290526</c:v>
                </c:pt>
                <c:pt idx="24">
                  <c:v>6226.8426134400188</c:v>
                </c:pt>
                <c:pt idx="25">
                  <c:v>6244.8556631473712</c:v>
                </c:pt>
                <c:pt idx="26">
                  <c:v>6259.2294113328126</c:v>
                </c:pt>
                <c:pt idx="27">
                  <c:v>6274.4065800338385</c:v>
                </c:pt>
                <c:pt idx="28">
                  <c:v>6282.168415840184</c:v>
                </c:pt>
                <c:pt idx="29">
                  <c:v>6277.4824479614854</c:v>
                </c:pt>
                <c:pt idx="30">
                  <c:v>6248.7557819788408</c:v>
                </c:pt>
                <c:pt idx="31">
                  <c:v>6214.4767897049014</c:v>
                </c:pt>
                <c:pt idx="32">
                  <c:v>6147.3247318425892</c:v>
                </c:pt>
                <c:pt idx="33">
                  <c:v>6077.0763653543472</c:v>
                </c:pt>
                <c:pt idx="34">
                  <c:v>5996.6093677965982</c:v>
                </c:pt>
                <c:pt idx="35">
                  <c:v>5918.6506502168704</c:v>
                </c:pt>
                <c:pt idx="36">
                  <c:v>5824.7120710589488</c:v>
                </c:pt>
                <c:pt idx="37">
                  <c:v>5730.440434947328</c:v>
                </c:pt>
                <c:pt idx="38">
                  <c:v>5601.526431592737</c:v>
                </c:pt>
                <c:pt idx="39">
                  <c:v>5499.7919703820589</c:v>
                </c:pt>
                <c:pt idx="40">
                  <c:v>5379.4356740885414</c:v>
                </c:pt>
                <c:pt idx="41">
                  <c:v>5246.1759310052576</c:v>
                </c:pt>
                <c:pt idx="42">
                  <c:v>5131.4924796218547</c:v>
                </c:pt>
                <c:pt idx="43">
                  <c:v>5035.7669677027243</c:v>
                </c:pt>
                <c:pt idx="44">
                  <c:v>4960.5089581058992</c:v>
                </c:pt>
                <c:pt idx="45">
                  <c:v>4856.5599370276259</c:v>
                </c:pt>
                <c:pt idx="46">
                  <c:v>4766.8002980609181</c:v>
                </c:pt>
                <c:pt idx="47">
                  <c:v>4705.0651923078904</c:v>
                </c:pt>
                <c:pt idx="48">
                  <c:v>4593.7383723716748</c:v>
                </c:pt>
                <c:pt idx="49">
                  <c:v>4489.4051813005135</c:v>
                </c:pt>
                <c:pt idx="50">
                  <c:v>4380.3476610311063</c:v>
                </c:pt>
              </c:numCache>
            </c:numRef>
          </c:val>
          <c:extLst>
            <c:ext xmlns:c16="http://schemas.microsoft.com/office/drawing/2014/chart" uri="{C3380CC4-5D6E-409C-BE32-E72D297353CC}">
              <c16:uniqueId val="{00000005-F3A6-4D26-9C61-4793429FAC6D}"/>
            </c:ext>
          </c:extLst>
        </c:ser>
        <c:ser>
          <c:idx val="6"/>
          <c:order val="6"/>
          <c:tx>
            <c:strRef>
              <c:f>'Final energy - Sectors'!$B$69</c:f>
              <c:strCache>
                <c:ptCount val="1"/>
                <c:pt idx="0">
                  <c:v>Electricity</c:v>
                </c:pt>
              </c:strCache>
            </c:strRef>
          </c:tx>
          <c:spPr>
            <a:solidFill>
              <a:srgbClr val="0D9D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Sectors'!$C$69:$BA$69</c:f>
              <c:numCache>
                <c:formatCode>_(* #,##0_);_(* \(#,##0\);_(* "-"??_);_(@_)</c:formatCode>
                <c:ptCount val="51"/>
                <c:pt idx="0">
                  <c:v>18959.714416770537</c:v>
                </c:pt>
                <c:pt idx="1">
                  <c:v>18885.284676750864</c:v>
                </c:pt>
                <c:pt idx="2">
                  <c:v>18994.22151919789</c:v>
                </c:pt>
                <c:pt idx="3">
                  <c:v>19929.599567373782</c:v>
                </c:pt>
                <c:pt idx="4">
                  <c:v>21111.997522204343</c:v>
                </c:pt>
                <c:pt idx="5">
                  <c:v>22279.273910493037</c:v>
                </c:pt>
                <c:pt idx="6">
                  <c:v>23605.705615250929</c:v>
                </c:pt>
                <c:pt idx="7">
                  <c:v>24902.417557889898</c:v>
                </c:pt>
                <c:pt idx="8">
                  <c:v>24881.477464998174</c:v>
                </c:pt>
                <c:pt idx="9">
                  <c:v>24019.163337342528</c:v>
                </c:pt>
                <c:pt idx="10">
                  <c:v>26403.219341533066</c:v>
                </c:pt>
                <c:pt idx="11">
                  <c:v>27963.628990363912</c:v>
                </c:pt>
                <c:pt idx="12">
                  <c:v>28703.826996575215</c:v>
                </c:pt>
                <c:pt idx="13">
                  <c:v>29698.813748479184</c:v>
                </c:pt>
                <c:pt idx="14">
                  <c:v>30355.992021008693</c:v>
                </c:pt>
                <c:pt idx="15">
                  <c:v>30180.870127164606</c:v>
                </c:pt>
                <c:pt idx="16">
                  <c:v>30848.783426565144</c:v>
                </c:pt>
                <c:pt idx="17">
                  <c:v>32053.679045415534</c:v>
                </c:pt>
                <c:pt idx="18">
                  <c:v>33475.077433325248</c:v>
                </c:pt>
                <c:pt idx="19">
                  <c:v>33813.153512427642</c:v>
                </c:pt>
                <c:pt idx="20">
                  <c:v>35158.858882125103</c:v>
                </c:pt>
                <c:pt idx="21">
                  <c:v>35375.195794682484</c:v>
                </c:pt>
                <c:pt idx="22">
                  <c:v>36074.231908783069</c:v>
                </c:pt>
                <c:pt idx="23">
                  <c:v>37604.472994696989</c:v>
                </c:pt>
                <c:pt idx="24">
                  <c:v>39105.206134424327</c:v>
                </c:pt>
                <c:pt idx="25">
                  <c:v>40485.387540202159</c:v>
                </c:pt>
                <c:pt idx="26">
                  <c:v>41826.151593077688</c:v>
                </c:pt>
                <c:pt idx="27">
                  <c:v>43179.579907426036</c:v>
                </c:pt>
                <c:pt idx="28">
                  <c:v>44523.229000621861</c:v>
                </c:pt>
                <c:pt idx="29">
                  <c:v>45763.135697539248</c:v>
                </c:pt>
                <c:pt idx="30">
                  <c:v>47193.255553022973</c:v>
                </c:pt>
                <c:pt idx="31">
                  <c:v>48574.696108588498</c:v>
                </c:pt>
                <c:pt idx="32">
                  <c:v>50004.283182874708</c:v>
                </c:pt>
                <c:pt idx="33">
                  <c:v>51524.691564351524</c:v>
                </c:pt>
                <c:pt idx="34">
                  <c:v>52847.420821856475</c:v>
                </c:pt>
                <c:pt idx="35">
                  <c:v>54248.899154714782</c:v>
                </c:pt>
                <c:pt idx="36">
                  <c:v>55580.423356340085</c:v>
                </c:pt>
                <c:pt idx="37">
                  <c:v>56779.180557123953</c:v>
                </c:pt>
                <c:pt idx="38">
                  <c:v>57869.343247849327</c:v>
                </c:pt>
                <c:pt idx="39">
                  <c:v>58919.978674735023</c:v>
                </c:pt>
                <c:pt idx="40">
                  <c:v>59887.862287081436</c:v>
                </c:pt>
                <c:pt idx="41">
                  <c:v>60830.742625559287</c:v>
                </c:pt>
                <c:pt idx="42">
                  <c:v>61602.142441970762</c:v>
                </c:pt>
                <c:pt idx="43">
                  <c:v>62282.096298979144</c:v>
                </c:pt>
                <c:pt idx="44">
                  <c:v>63077.358369905676</c:v>
                </c:pt>
                <c:pt idx="45">
                  <c:v>63670.918183969668</c:v>
                </c:pt>
                <c:pt idx="46">
                  <c:v>64195.6879099574</c:v>
                </c:pt>
                <c:pt idx="47">
                  <c:v>64731.296500216558</c:v>
                </c:pt>
                <c:pt idx="48">
                  <c:v>65130.681398537672</c:v>
                </c:pt>
                <c:pt idx="49">
                  <c:v>65601.661066444663</c:v>
                </c:pt>
                <c:pt idx="50">
                  <c:v>66304.00028077446</c:v>
                </c:pt>
              </c:numCache>
            </c:numRef>
          </c:val>
          <c:extLst>
            <c:ext xmlns:c16="http://schemas.microsoft.com/office/drawing/2014/chart" uri="{C3380CC4-5D6E-409C-BE32-E72D297353CC}">
              <c16:uniqueId val="{00000006-F3A6-4D26-9C61-4793429FAC6D}"/>
            </c:ext>
          </c:extLst>
        </c:ser>
        <c:ser>
          <c:idx val="7"/>
          <c:order val="7"/>
          <c:tx>
            <c:strRef>
              <c:f>'Final energy - Sectors'!$B$70</c:f>
              <c:strCache>
                <c:ptCount val="1"/>
                <c:pt idx="0">
                  <c:v>Hydrogen</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Sectors'!$C$70:$BA$70</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4.5851731456991736E-5</c:v>
                </c:pt>
                <c:pt idx="22">
                  <c:v>158.82926589795042</c:v>
                </c:pt>
                <c:pt idx="23">
                  <c:v>163.48817372146709</c:v>
                </c:pt>
                <c:pt idx="24">
                  <c:v>165.76447099788189</c:v>
                </c:pt>
                <c:pt idx="25">
                  <c:v>171.2887132629495</c:v>
                </c:pt>
                <c:pt idx="26">
                  <c:v>193.13288809558074</c:v>
                </c:pt>
                <c:pt idx="27">
                  <c:v>197.67076514507519</c:v>
                </c:pt>
                <c:pt idx="28">
                  <c:v>218.52927897656221</c:v>
                </c:pt>
                <c:pt idx="29">
                  <c:v>228.66063544667099</c:v>
                </c:pt>
                <c:pt idx="30">
                  <c:v>407.78732112042258</c:v>
                </c:pt>
                <c:pt idx="31">
                  <c:v>495.52192775463004</c:v>
                </c:pt>
                <c:pt idx="32">
                  <c:v>634.27836915486955</c:v>
                </c:pt>
                <c:pt idx="33">
                  <c:v>1132.4983695922012</c:v>
                </c:pt>
                <c:pt idx="34">
                  <c:v>1548.8353827902242</c:v>
                </c:pt>
                <c:pt idx="35">
                  <c:v>2636.2656736816571</c:v>
                </c:pt>
                <c:pt idx="36">
                  <c:v>3427.418010678899</c:v>
                </c:pt>
                <c:pt idx="37">
                  <c:v>4317.9135393852266</c:v>
                </c:pt>
                <c:pt idx="38">
                  <c:v>5722.6394424770033</c:v>
                </c:pt>
                <c:pt idx="39">
                  <c:v>7141.3110216345203</c:v>
                </c:pt>
                <c:pt idx="40">
                  <c:v>8183.0552486419656</c:v>
                </c:pt>
                <c:pt idx="41">
                  <c:v>9343.6648770259162</c:v>
                </c:pt>
                <c:pt idx="42">
                  <c:v>10767.009211845645</c:v>
                </c:pt>
                <c:pt idx="43">
                  <c:v>11450.549780099376</c:v>
                </c:pt>
                <c:pt idx="44">
                  <c:v>14170.351300175134</c:v>
                </c:pt>
                <c:pt idx="45">
                  <c:v>15492.761927446691</c:v>
                </c:pt>
                <c:pt idx="46">
                  <c:v>17465.652109739785</c:v>
                </c:pt>
                <c:pt idx="47">
                  <c:v>19266.721761206376</c:v>
                </c:pt>
                <c:pt idx="48">
                  <c:v>21327.189751932503</c:v>
                </c:pt>
                <c:pt idx="49">
                  <c:v>22847.221667730759</c:v>
                </c:pt>
                <c:pt idx="50">
                  <c:v>23477.028419684146</c:v>
                </c:pt>
              </c:numCache>
            </c:numRef>
          </c:val>
          <c:extLst>
            <c:ext xmlns:c16="http://schemas.microsoft.com/office/drawing/2014/chart" uri="{C3380CC4-5D6E-409C-BE32-E72D297353CC}">
              <c16:uniqueId val="{00000007-F3A6-4D26-9C61-4793429FAC6D}"/>
            </c:ext>
          </c:extLst>
        </c:ser>
        <c:dLbls>
          <c:showLegendKey val="0"/>
          <c:showVal val="0"/>
          <c:showCatName val="0"/>
          <c:showSerName val="0"/>
          <c:showPercent val="0"/>
          <c:showBubbleSize val="0"/>
        </c:dLbls>
        <c:axId val="579785872"/>
        <c:axId val="579786432"/>
      </c:areaChart>
      <c:scatterChart>
        <c:scatterStyle val="lineMarker"/>
        <c:varyColors val="0"/>
        <c:ser>
          <c:idx val="8"/>
          <c:order val="8"/>
          <c:tx>
            <c:v>2021</c:v>
          </c:tx>
          <c:spPr>
            <a:ln w="3175">
              <a:solidFill>
                <a:srgbClr val="808080"/>
              </a:solidFill>
            </a:ln>
          </c:spPr>
          <c:marker>
            <c:symbol val="none"/>
          </c:marker>
          <c:dLbls>
            <c:dLbl>
              <c:idx val="1"/>
              <c:layout>
                <c:manualLayout>
                  <c:x val="-0.15898798240497722"/>
                  <c:y val="-4.9400699912510934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4702962476912604"/>
                      <c:h val="0.13161111111111112"/>
                    </c:manualLayout>
                  </c15:layout>
                </c:ext>
                <c:ext xmlns:c16="http://schemas.microsoft.com/office/drawing/2014/chart" uri="{C3380CC4-5D6E-409C-BE32-E72D297353CC}">
                  <c16:uniqueId val="{00000008-F3A6-4D26-9C61-4793429FAC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Lit>
              <c:formatCode>General</c:formatCode>
              <c:ptCount val="2"/>
              <c:pt idx="0">
                <c:v>21</c:v>
              </c:pt>
              <c:pt idx="1">
                <c:v>21</c:v>
              </c:pt>
            </c:numLit>
          </c:xVal>
          <c:yVal>
            <c:numLit>
              <c:formatCode>General</c:formatCode>
              <c:ptCount val="2"/>
              <c:pt idx="0">
                <c:v>0</c:v>
              </c:pt>
              <c:pt idx="1">
                <c:v>140000</c:v>
              </c:pt>
            </c:numLit>
          </c:yVal>
          <c:smooth val="0"/>
          <c:extLst>
            <c:ext xmlns:c16="http://schemas.microsoft.com/office/drawing/2014/chart" uri="{C3380CC4-5D6E-409C-BE32-E72D297353CC}">
              <c16:uniqueId val="{00000009-F3A6-4D26-9C61-4793429FAC6D}"/>
            </c:ext>
          </c:extLst>
        </c:ser>
        <c:dLbls>
          <c:showLegendKey val="0"/>
          <c:showVal val="0"/>
          <c:showCatName val="0"/>
          <c:showSerName val="0"/>
          <c:showPercent val="0"/>
          <c:showBubbleSize val="0"/>
        </c:dLbls>
        <c:axId val="579785872"/>
        <c:axId val="579786432"/>
      </c:scatterChart>
      <c:catAx>
        <c:axId val="579785872"/>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579786432"/>
        <c:crosses val="autoZero"/>
        <c:auto val="1"/>
        <c:lblAlgn val="ctr"/>
        <c:lblOffset val="100"/>
        <c:tickLblSkip val="25"/>
        <c:tickMarkSkip val="5"/>
        <c:noMultiLvlLbl val="0"/>
      </c:catAx>
      <c:valAx>
        <c:axId val="579786432"/>
        <c:scaling>
          <c:orientation val="minMax"/>
          <c:max val="16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9785872"/>
        <c:crosses val="autoZero"/>
        <c:crossBetween val="midCat"/>
        <c:dispUnits>
          <c:builtInUnit val="thousands"/>
        </c:dispUnits>
      </c:valAx>
      <c:spPr>
        <a:solidFill>
          <a:srgbClr val="FFFFFF">
            <a:lumMod val="100000"/>
            <a:alpha val="0"/>
          </a:srgbClr>
        </a:solidFill>
        <a:ln>
          <a:noFill/>
        </a:ln>
        <a:effectLst/>
      </c:spPr>
    </c:plotArea>
    <c:plotVisOnly val="1"/>
    <c:dispBlanksAs val="zero"/>
    <c:showDLblsOverMax val="0"/>
  </c:chart>
  <c:spPr>
    <a:solidFill>
      <a:srgbClr val="FFFFFF">
        <a:lumMod val="100000"/>
        <a:alpha val="0"/>
      </a:srgbClr>
    </a:solidFill>
    <a:ln w="25400">
      <a:no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l">
              <a:defRPr sz="1000" b="0"/>
            </a:pPr>
            <a:r>
              <a:rPr lang="LID4096" b="0"/>
              <a:t>Exa</a:t>
            </a:r>
            <a:r>
              <a:rPr lang="en-US" b="0"/>
              <a:t>joules</a:t>
            </a:r>
          </a:p>
        </c:rich>
      </c:tx>
      <c:layout>
        <c:manualLayout>
          <c:xMode val="edge"/>
          <c:yMode val="edge"/>
          <c:x val="8.9200928251549419E-3"/>
          <c:y val="3.2388663967611336E-2"/>
        </c:manualLayout>
      </c:layout>
      <c:overlay val="0"/>
      <c:spPr>
        <a:noFill/>
        <a:ln>
          <a:noFill/>
        </a:ln>
        <a:effectLst/>
      </c:spPr>
    </c:title>
    <c:autoTitleDeleted val="0"/>
    <c:plotArea>
      <c:layout/>
      <c:areaChart>
        <c:grouping val="stacked"/>
        <c:varyColors val="0"/>
        <c:ser>
          <c:idx val="0"/>
          <c:order val="0"/>
          <c:tx>
            <c:strRef>
              <c:f>'Final energy - Sectors'!$B$63</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Sectors'!$C$63:$BA$63</c:f>
              <c:numCache>
                <c:formatCode>_(* #,##0_);_(* \(#,##0\);_(* "-"??_);_(@_)</c:formatCode>
                <c:ptCount val="51"/>
                <c:pt idx="0" formatCode="#,##0;\-#,##0;_(* &quot; - &quot;??_);_(@_)">
                  <c:v>23213.322147798994</c:v>
                </c:pt>
                <c:pt idx="1">
                  <c:v>23613.136750848527</c:v>
                </c:pt>
                <c:pt idx="2">
                  <c:v>24066.750431977805</c:v>
                </c:pt>
                <c:pt idx="3">
                  <c:v>26835.818336451386</c:v>
                </c:pt>
                <c:pt idx="4">
                  <c:v>30837.793155490785</c:v>
                </c:pt>
                <c:pt idx="5">
                  <c:v>35755.419997870988</c:v>
                </c:pt>
                <c:pt idx="6">
                  <c:v>38049.63406523312</c:v>
                </c:pt>
                <c:pt idx="7">
                  <c:v>40554.219747097341</c:v>
                </c:pt>
                <c:pt idx="8">
                  <c:v>41597.858274263868</c:v>
                </c:pt>
                <c:pt idx="9">
                  <c:v>43087.422131451487</c:v>
                </c:pt>
                <c:pt idx="10">
                  <c:v>46941.234078140747</c:v>
                </c:pt>
                <c:pt idx="11">
                  <c:v>49750.328129496425</c:v>
                </c:pt>
                <c:pt idx="12">
                  <c:v>49962.210251865698</c:v>
                </c:pt>
                <c:pt idx="13">
                  <c:v>49915.721556647753</c:v>
                </c:pt>
                <c:pt idx="14">
                  <c:v>50907.196058333255</c:v>
                </c:pt>
                <c:pt idx="15">
                  <c:v>49818.490696378976</c:v>
                </c:pt>
                <c:pt idx="16">
                  <c:v>47334.697188171413</c:v>
                </c:pt>
                <c:pt idx="17">
                  <c:v>46206.3843932202</c:v>
                </c:pt>
                <c:pt idx="18">
                  <c:v>45452.698574664602</c:v>
                </c:pt>
                <c:pt idx="19">
                  <c:v>45118.862396390228</c:v>
                </c:pt>
                <c:pt idx="20">
                  <c:v>45093.167831083127</c:v>
                </c:pt>
                <c:pt idx="21">
                  <c:v>46339.967896849295</c:v>
                </c:pt>
                <c:pt idx="22">
                  <c:v>46011.201641945772</c:v>
                </c:pt>
                <c:pt idx="23">
                  <c:v>45368.358490618979</c:v>
                </c:pt>
                <c:pt idx="24">
                  <c:v>44777.625373885392</c:v>
                </c:pt>
                <c:pt idx="25">
                  <c:v>44071.177711689917</c:v>
                </c:pt>
                <c:pt idx="26">
                  <c:v>43389.904839351497</c:v>
                </c:pt>
                <c:pt idx="27">
                  <c:v>42731.162967778466</c:v>
                </c:pt>
                <c:pt idx="28">
                  <c:v>42030.683464241338</c:v>
                </c:pt>
                <c:pt idx="29">
                  <c:v>41361.840428874588</c:v>
                </c:pt>
                <c:pt idx="30">
                  <c:v>40333.25291041514</c:v>
                </c:pt>
                <c:pt idx="31">
                  <c:v>39462.170376651484</c:v>
                </c:pt>
                <c:pt idx="32">
                  <c:v>37040.94713439537</c:v>
                </c:pt>
                <c:pt idx="33">
                  <c:v>35777.944454253324</c:v>
                </c:pt>
                <c:pt idx="34">
                  <c:v>33819.91299253585</c:v>
                </c:pt>
                <c:pt idx="35">
                  <c:v>33098.1207023186</c:v>
                </c:pt>
                <c:pt idx="36">
                  <c:v>32242.29747104054</c:v>
                </c:pt>
                <c:pt idx="37">
                  <c:v>31579.871436223952</c:v>
                </c:pt>
                <c:pt idx="38">
                  <c:v>30196.971278950947</c:v>
                </c:pt>
                <c:pt idx="39">
                  <c:v>29074.89201026837</c:v>
                </c:pt>
                <c:pt idx="40">
                  <c:v>28079.539083987733</c:v>
                </c:pt>
                <c:pt idx="41">
                  <c:v>27310.440199856213</c:v>
                </c:pt>
                <c:pt idx="42">
                  <c:v>26451.597040998953</c:v>
                </c:pt>
                <c:pt idx="43">
                  <c:v>25779.100011491912</c:v>
                </c:pt>
                <c:pt idx="44">
                  <c:v>24664.60917052066</c:v>
                </c:pt>
                <c:pt idx="45">
                  <c:v>23952.678855940147</c:v>
                </c:pt>
                <c:pt idx="46">
                  <c:v>22606.095925637608</c:v>
                </c:pt>
                <c:pt idx="47">
                  <c:v>22301.157966898736</c:v>
                </c:pt>
                <c:pt idx="48">
                  <c:v>21470.105661739279</c:v>
                </c:pt>
                <c:pt idx="49">
                  <c:v>20908.466882577039</c:v>
                </c:pt>
                <c:pt idx="50">
                  <c:v>21166.5220583466</c:v>
                </c:pt>
              </c:numCache>
            </c:numRef>
          </c:val>
          <c:extLst>
            <c:ext xmlns:c16="http://schemas.microsoft.com/office/drawing/2014/chart" uri="{C3380CC4-5D6E-409C-BE32-E72D297353CC}">
              <c16:uniqueId val="{00000000-F3A6-4D26-9C61-4793429FAC6D}"/>
            </c:ext>
          </c:extLst>
        </c:ser>
        <c:ser>
          <c:idx val="1"/>
          <c:order val="1"/>
          <c:tx>
            <c:strRef>
              <c:f>'Final energy - Sectors'!$B$64</c:f>
              <c:strCache>
                <c:ptCount val="1"/>
                <c:pt idx="0">
                  <c:v>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Sectors'!$C$64:$BA$64</c:f>
              <c:numCache>
                <c:formatCode>_(* #,##0_);_(* \(#,##0\);_(* "-"??_);_(@_)</c:formatCode>
                <c:ptCount val="51"/>
                <c:pt idx="0">
                  <c:v>17948.537539362533</c:v>
                </c:pt>
                <c:pt idx="1">
                  <c:v>17594.000669699082</c:v>
                </c:pt>
                <c:pt idx="2">
                  <c:v>17538.829005332467</c:v>
                </c:pt>
                <c:pt idx="3">
                  <c:v>17767.961314159798</c:v>
                </c:pt>
                <c:pt idx="4">
                  <c:v>18077.645544739444</c:v>
                </c:pt>
                <c:pt idx="5">
                  <c:v>18411.46255214445</c:v>
                </c:pt>
                <c:pt idx="6">
                  <c:v>19190.608097342098</c:v>
                </c:pt>
                <c:pt idx="7">
                  <c:v>19583.19649455855</c:v>
                </c:pt>
                <c:pt idx="8">
                  <c:v>20265.943895283101</c:v>
                </c:pt>
                <c:pt idx="9">
                  <c:v>18489.992205456303</c:v>
                </c:pt>
                <c:pt idx="10">
                  <c:v>21294.628901473574</c:v>
                </c:pt>
                <c:pt idx="11">
                  <c:v>21987.337411755063</c:v>
                </c:pt>
                <c:pt idx="12">
                  <c:v>22666.940199222114</c:v>
                </c:pt>
                <c:pt idx="13">
                  <c:v>22894.582941275163</c:v>
                </c:pt>
                <c:pt idx="14">
                  <c:v>23267.044608679756</c:v>
                </c:pt>
                <c:pt idx="15">
                  <c:v>23242.758999896785</c:v>
                </c:pt>
                <c:pt idx="16">
                  <c:v>23694.280444973385</c:v>
                </c:pt>
                <c:pt idx="17">
                  <c:v>24455.372672231973</c:v>
                </c:pt>
                <c:pt idx="18">
                  <c:v>25577.004339028106</c:v>
                </c:pt>
                <c:pt idx="19">
                  <c:v>26260.047670021999</c:v>
                </c:pt>
                <c:pt idx="20">
                  <c:v>23538.105983746216</c:v>
                </c:pt>
                <c:pt idx="21">
                  <c:v>26531.712532636371</c:v>
                </c:pt>
                <c:pt idx="22">
                  <c:v>27437.941112414064</c:v>
                </c:pt>
                <c:pt idx="23">
                  <c:v>28072.24525457896</c:v>
                </c:pt>
                <c:pt idx="24">
                  <c:v>28528.599271250758</c:v>
                </c:pt>
                <c:pt idx="25">
                  <c:v>28847.191202349644</c:v>
                </c:pt>
                <c:pt idx="26">
                  <c:v>29003.528933537458</c:v>
                </c:pt>
                <c:pt idx="27">
                  <c:v>29103.088183814707</c:v>
                </c:pt>
                <c:pt idx="28">
                  <c:v>29260.855720434076</c:v>
                </c:pt>
                <c:pt idx="29">
                  <c:v>29475.747315786961</c:v>
                </c:pt>
                <c:pt idx="30">
                  <c:v>29046.773094807621</c:v>
                </c:pt>
                <c:pt idx="31">
                  <c:v>28637.505704033723</c:v>
                </c:pt>
                <c:pt idx="32">
                  <c:v>29020.071604127461</c:v>
                </c:pt>
                <c:pt idx="33">
                  <c:v>28191.003290027344</c:v>
                </c:pt>
                <c:pt idx="34">
                  <c:v>27170.862298738517</c:v>
                </c:pt>
                <c:pt idx="35">
                  <c:v>26113.933510675539</c:v>
                </c:pt>
                <c:pt idx="36">
                  <c:v>25506.007946057922</c:v>
                </c:pt>
                <c:pt idx="37">
                  <c:v>24803.041034664813</c:v>
                </c:pt>
                <c:pt idx="38">
                  <c:v>24178.495175360931</c:v>
                </c:pt>
                <c:pt idx="39">
                  <c:v>23419.742946075676</c:v>
                </c:pt>
                <c:pt idx="40">
                  <c:v>22723.61850088042</c:v>
                </c:pt>
                <c:pt idx="41">
                  <c:v>21800.95574409049</c:v>
                </c:pt>
                <c:pt idx="42">
                  <c:v>21068.456987501639</c:v>
                </c:pt>
                <c:pt idx="43">
                  <c:v>20311.62320632437</c:v>
                </c:pt>
                <c:pt idx="44">
                  <c:v>18498.118320195674</c:v>
                </c:pt>
                <c:pt idx="45">
                  <c:v>17698.507294838753</c:v>
                </c:pt>
                <c:pt idx="46">
                  <c:v>16639.414602200864</c:v>
                </c:pt>
                <c:pt idx="47">
                  <c:v>15147.254235150391</c:v>
                </c:pt>
                <c:pt idx="48">
                  <c:v>13815.490244632674</c:v>
                </c:pt>
                <c:pt idx="49">
                  <c:v>12903.635932739016</c:v>
                </c:pt>
                <c:pt idx="50">
                  <c:v>12197.456477707015</c:v>
                </c:pt>
              </c:numCache>
            </c:numRef>
          </c:val>
          <c:extLst>
            <c:ext xmlns:c16="http://schemas.microsoft.com/office/drawing/2014/chart" uri="{C3380CC4-5D6E-409C-BE32-E72D297353CC}">
              <c16:uniqueId val="{00000001-F3A6-4D26-9C61-4793429FAC6D}"/>
            </c:ext>
          </c:extLst>
        </c:ser>
        <c:ser>
          <c:idx val="2"/>
          <c:order val="2"/>
          <c:tx>
            <c:strRef>
              <c:f>'Final energy - Sectors'!$B$65</c:f>
              <c:strCache>
                <c:ptCount val="1"/>
                <c:pt idx="0">
                  <c:v>Oil</c:v>
                </c:pt>
              </c:strCache>
            </c:strRef>
          </c:tx>
          <c:spPr>
            <a:solidFill>
              <a:srgbClr val="CC9900"/>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Sectors'!$C$65:$BA$65</c:f>
              <c:numCache>
                <c:formatCode>_(* #,##0_);_(* \(#,##0\);_(* "-"??_);_(@_)</c:formatCode>
                <c:ptCount val="51"/>
                <c:pt idx="0">
                  <c:v>13545.703840808912</c:v>
                </c:pt>
                <c:pt idx="1">
                  <c:v>13645.666401687367</c:v>
                </c:pt>
                <c:pt idx="2">
                  <c:v>13454.028079730582</c:v>
                </c:pt>
                <c:pt idx="3">
                  <c:v>13355.307591345239</c:v>
                </c:pt>
                <c:pt idx="4">
                  <c:v>14026.162266641897</c:v>
                </c:pt>
                <c:pt idx="5">
                  <c:v>13953.406586367748</c:v>
                </c:pt>
                <c:pt idx="6">
                  <c:v>14290.862820806418</c:v>
                </c:pt>
                <c:pt idx="7">
                  <c:v>14104.069626620598</c:v>
                </c:pt>
                <c:pt idx="8">
                  <c:v>13579.896734708364</c:v>
                </c:pt>
                <c:pt idx="9">
                  <c:v>12739.337594226121</c:v>
                </c:pt>
                <c:pt idx="10">
                  <c:v>13674.184906039662</c:v>
                </c:pt>
                <c:pt idx="11">
                  <c:v>12547.326226465959</c:v>
                </c:pt>
                <c:pt idx="12">
                  <c:v>12553.174130080792</c:v>
                </c:pt>
                <c:pt idx="13">
                  <c:v>12516.647378545447</c:v>
                </c:pt>
                <c:pt idx="14">
                  <c:v>12185.104999314048</c:v>
                </c:pt>
                <c:pt idx="15">
                  <c:v>12620.630537389601</c:v>
                </c:pt>
                <c:pt idx="16">
                  <c:v>12481.274775934953</c:v>
                </c:pt>
                <c:pt idx="17">
                  <c:v>12625.691804124244</c:v>
                </c:pt>
                <c:pt idx="18">
                  <c:v>12625.093339704224</c:v>
                </c:pt>
                <c:pt idx="19">
                  <c:v>12756.752524223946</c:v>
                </c:pt>
                <c:pt idx="20">
                  <c:v>13563.342276698793</c:v>
                </c:pt>
                <c:pt idx="21">
                  <c:v>11879.408083068925</c:v>
                </c:pt>
                <c:pt idx="22">
                  <c:v>11853.445364064524</c:v>
                </c:pt>
                <c:pt idx="23">
                  <c:v>11570.696591534686</c:v>
                </c:pt>
                <c:pt idx="24">
                  <c:v>11303.222445799041</c:v>
                </c:pt>
                <c:pt idx="25">
                  <c:v>11024.214823543467</c:v>
                </c:pt>
                <c:pt idx="26">
                  <c:v>10753.774856525839</c:v>
                </c:pt>
                <c:pt idx="27">
                  <c:v>10486.585644420687</c:v>
                </c:pt>
                <c:pt idx="28">
                  <c:v>10236.118361722827</c:v>
                </c:pt>
                <c:pt idx="29">
                  <c:v>9998.1802675673116</c:v>
                </c:pt>
                <c:pt idx="30">
                  <c:v>9625.0666127405548</c:v>
                </c:pt>
                <c:pt idx="31">
                  <c:v>9277.076056509788</c:v>
                </c:pt>
                <c:pt idx="32">
                  <c:v>8807.9800525402225</c:v>
                </c:pt>
                <c:pt idx="33">
                  <c:v>8318.2361267614469</c:v>
                </c:pt>
                <c:pt idx="34">
                  <c:v>7832.6595032257401</c:v>
                </c:pt>
                <c:pt idx="35">
                  <c:v>7620.5990303010312</c:v>
                </c:pt>
                <c:pt idx="36">
                  <c:v>7396.8896012255555</c:v>
                </c:pt>
                <c:pt idx="37">
                  <c:v>7201.905109845995</c:v>
                </c:pt>
                <c:pt idx="38">
                  <c:v>7008.9135880746699</c:v>
                </c:pt>
                <c:pt idx="39">
                  <c:v>6826.664132105836</c:v>
                </c:pt>
                <c:pt idx="40">
                  <c:v>6665.6777417725225</c:v>
                </c:pt>
                <c:pt idx="41">
                  <c:v>6496.0248911851031</c:v>
                </c:pt>
                <c:pt idx="42">
                  <c:v>6343.9985648744414</c:v>
                </c:pt>
                <c:pt idx="43">
                  <c:v>6146.021350002613</c:v>
                </c:pt>
                <c:pt idx="44">
                  <c:v>5932.5617638336416</c:v>
                </c:pt>
                <c:pt idx="45">
                  <c:v>5745.026905640776</c:v>
                </c:pt>
                <c:pt idx="46">
                  <c:v>5579.223573784353</c:v>
                </c:pt>
                <c:pt idx="47">
                  <c:v>5440.8714051720881</c:v>
                </c:pt>
                <c:pt idx="48">
                  <c:v>5305.6371675744358</c:v>
                </c:pt>
                <c:pt idx="49">
                  <c:v>5187.5638485999998</c:v>
                </c:pt>
                <c:pt idx="50">
                  <c:v>5050.5672995874747</c:v>
                </c:pt>
              </c:numCache>
            </c:numRef>
          </c:val>
          <c:extLst>
            <c:ext xmlns:c16="http://schemas.microsoft.com/office/drawing/2014/chart" uri="{C3380CC4-5D6E-409C-BE32-E72D297353CC}">
              <c16:uniqueId val="{00000002-F3A6-4D26-9C61-4793429FAC6D}"/>
            </c:ext>
          </c:extLst>
        </c:ser>
        <c:ser>
          <c:idx val="3"/>
          <c:order val="3"/>
          <c:tx>
            <c:strRef>
              <c:f>'Final energy - Sectors'!$B$66</c:f>
              <c:strCache>
                <c:ptCount val="1"/>
                <c:pt idx="0">
                  <c:v>Bioenergy</c:v>
                </c:pt>
              </c:strCache>
            </c:strRef>
          </c:tx>
          <c:spPr>
            <a:solidFill>
              <a:srgbClr val="19B24E"/>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Sectors'!$C$66:$BA$66</c:f>
              <c:numCache>
                <c:formatCode>_(* #,##0_);_(* \(#,##0\);_(* "-"??_);_(@_)</c:formatCode>
                <c:ptCount val="51"/>
                <c:pt idx="0">
                  <c:v>6591.1593910588808</c:v>
                </c:pt>
                <c:pt idx="1">
                  <c:v>6374.2869948093103</c:v>
                </c:pt>
                <c:pt idx="2">
                  <c:v>6359.713169682841</c:v>
                </c:pt>
                <c:pt idx="3">
                  <c:v>6595.0899169319664</c:v>
                </c:pt>
                <c:pt idx="4">
                  <c:v>6963.4577989264562</c:v>
                </c:pt>
                <c:pt idx="5">
                  <c:v>7153.633348379587</c:v>
                </c:pt>
                <c:pt idx="6">
                  <c:v>7611.0931883437906</c:v>
                </c:pt>
                <c:pt idx="7">
                  <c:v>7764.6634119058344</c:v>
                </c:pt>
                <c:pt idx="8">
                  <c:v>7691.4684657949228</c:v>
                </c:pt>
                <c:pt idx="9">
                  <c:v>7526.0170889402552</c:v>
                </c:pt>
                <c:pt idx="10">
                  <c:v>7816.6629151253746</c:v>
                </c:pt>
                <c:pt idx="11">
                  <c:v>7894.1143437703477</c:v>
                </c:pt>
                <c:pt idx="12">
                  <c:v>8041.83354994206</c:v>
                </c:pt>
                <c:pt idx="13">
                  <c:v>8453.53258666281</c:v>
                </c:pt>
                <c:pt idx="14">
                  <c:v>8499.12781560445</c:v>
                </c:pt>
                <c:pt idx="15">
                  <c:v>8916.2748668858803</c:v>
                </c:pt>
                <c:pt idx="16">
                  <c:v>9014.2165929649818</c:v>
                </c:pt>
                <c:pt idx="17">
                  <c:v>9261.9152414920663</c:v>
                </c:pt>
                <c:pt idx="18">
                  <c:v>9634.1245055213603</c:v>
                </c:pt>
                <c:pt idx="19">
                  <c:v>9804.2338798105629</c:v>
                </c:pt>
                <c:pt idx="20">
                  <c:v>9633.3006793644618</c:v>
                </c:pt>
                <c:pt idx="21">
                  <c:v>9397.4798908963148</c:v>
                </c:pt>
                <c:pt idx="22">
                  <c:v>9550.2024631449876</c:v>
                </c:pt>
                <c:pt idx="23">
                  <c:v>9911.5711644929215</c:v>
                </c:pt>
                <c:pt idx="24">
                  <c:v>10298.133786231792</c:v>
                </c:pt>
                <c:pt idx="25">
                  <c:v>10848.944127876577</c:v>
                </c:pt>
                <c:pt idx="26">
                  <c:v>11449.814608256735</c:v>
                </c:pt>
                <c:pt idx="27">
                  <c:v>12067.796701491385</c:v>
                </c:pt>
                <c:pt idx="28">
                  <c:v>12717.787810785358</c:v>
                </c:pt>
                <c:pt idx="29">
                  <c:v>13334.928449569417</c:v>
                </c:pt>
                <c:pt idx="30">
                  <c:v>14274.33528355582</c:v>
                </c:pt>
                <c:pt idx="31">
                  <c:v>15199.402435931714</c:v>
                </c:pt>
                <c:pt idx="32">
                  <c:v>16274.47589457363</c:v>
                </c:pt>
                <c:pt idx="33">
                  <c:v>17369.80766747415</c:v>
                </c:pt>
                <c:pt idx="34">
                  <c:v>18414.146980442867</c:v>
                </c:pt>
                <c:pt idx="35">
                  <c:v>18841.41657167926</c:v>
                </c:pt>
                <c:pt idx="36">
                  <c:v>19311.685207284885</c:v>
                </c:pt>
                <c:pt idx="37">
                  <c:v>19686.01747319381</c:v>
                </c:pt>
                <c:pt idx="38">
                  <c:v>20079.756134245967</c:v>
                </c:pt>
                <c:pt idx="39">
                  <c:v>20398.344493698612</c:v>
                </c:pt>
                <c:pt idx="40">
                  <c:v>20754.828651512231</c:v>
                </c:pt>
                <c:pt idx="41">
                  <c:v>21087.232430754939</c:v>
                </c:pt>
                <c:pt idx="42">
                  <c:v>21369.981082625596</c:v>
                </c:pt>
                <c:pt idx="43">
                  <c:v>21613.110828293007</c:v>
                </c:pt>
                <c:pt idx="44">
                  <c:v>21871.504840303929</c:v>
                </c:pt>
                <c:pt idx="45">
                  <c:v>22088.188729578229</c:v>
                </c:pt>
                <c:pt idx="46">
                  <c:v>22326.321145199036</c:v>
                </c:pt>
                <c:pt idx="47">
                  <c:v>22463.027708987625</c:v>
                </c:pt>
                <c:pt idx="48">
                  <c:v>22805.91634659328</c:v>
                </c:pt>
                <c:pt idx="49">
                  <c:v>22950.306287150484</c:v>
                </c:pt>
                <c:pt idx="50">
                  <c:v>23341.258781059034</c:v>
                </c:pt>
              </c:numCache>
            </c:numRef>
          </c:val>
          <c:extLst>
            <c:ext xmlns:c16="http://schemas.microsoft.com/office/drawing/2014/chart" uri="{C3380CC4-5D6E-409C-BE32-E72D297353CC}">
              <c16:uniqueId val="{00000003-F3A6-4D26-9C61-4793429FAC6D}"/>
            </c:ext>
          </c:extLst>
        </c:ser>
        <c:ser>
          <c:idx val="4"/>
          <c:order val="4"/>
          <c:tx>
            <c:strRef>
              <c:f>'Final energy - Sectors'!$B$67</c:f>
              <c:strCache>
                <c:ptCount val="1"/>
                <c:pt idx="0">
                  <c:v>Renewables</c:v>
                </c:pt>
              </c:strCache>
            </c:strRef>
          </c:tx>
          <c:spPr>
            <a:solidFill>
              <a:srgbClr val="75E3A1"/>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Sectors'!$C$67:$BA$67</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4-F3A6-4D26-9C61-4793429FAC6D}"/>
            </c:ext>
          </c:extLst>
        </c:ser>
        <c:ser>
          <c:idx val="5"/>
          <c:order val="5"/>
          <c:tx>
            <c:strRef>
              <c:f>'Final energy - Sectors'!$B$68</c:f>
              <c:strCache>
                <c:ptCount val="1"/>
                <c:pt idx="0">
                  <c:v>Heat</c:v>
                </c:pt>
              </c:strCache>
            </c:strRef>
          </c:tx>
          <c:spPr>
            <a:solidFill>
              <a:srgbClr val="AB96C9"/>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Sectors'!$C$68:$BA$68</c:f>
              <c:numCache>
                <c:formatCode>_(* #,##0_);_(* \(#,##0\);_(* "-"??_);_(@_)</c:formatCode>
                <c:ptCount val="51"/>
                <c:pt idx="0">
                  <c:v>4228.4880197762768</c:v>
                </c:pt>
                <c:pt idx="1">
                  <c:v>4286.0275416418172</c:v>
                </c:pt>
                <c:pt idx="2">
                  <c:v>4394.577503898362</c:v>
                </c:pt>
                <c:pt idx="3">
                  <c:v>4514.3761710352555</c:v>
                </c:pt>
                <c:pt idx="4">
                  <c:v>4592.4831951579117</c:v>
                </c:pt>
                <c:pt idx="5">
                  <c:v>4820.7646243663248</c:v>
                </c:pt>
                <c:pt idx="6">
                  <c:v>5079.4939313816167</c:v>
                </c:pt>
                <c:pt idx="7">
                  <c:v>5208.5010297694389</c:v>
                </c:pt>
                <c:pt idx="8">
                  <c:v>4916.3735225596656</c:v>
                </c:pt>
                <c:pt idx="9">
                  <c:v>4717.1003533155108</c:v>
                </c:pt>
                <c:pt idx="10">
                  <c:v>5289.6331717971325</c:v>
                </c:pt>
                <c:pt idx="11">
                  <c:v>5527.696720101535</c:v>
                </c:pt>
                <c:pt idx="12">
                  <c:v>5727.4109165739646</c:v>
                </c:pt>
                <c:pt idx="13">
                  <c:v>5414.819886304459</c:v>
                </c:pt>
                <c:pt idx="14">
                  <c:v>5292.153590958801</c:v>
                </c:pt>
                <c:pt idx="15">
                  <c:v>5321.2992638678825</c:v>
                </c:pt>
                <c:pt idx="16">
                  <c:v>5863.399595539795</c:v>
                </c:pt>
                <c:pt idx="17">
                  <c:v>5955.6673086411865</c:v>
                </c:pt>
                <c:pt idx="18">
                  <c:v>6108.7055552340908</c:v>
                </c:pt>
                <c:pt idx="19">
                  <c:v>6133.8288955136004</c:v>
                </c:pt>
                <c:pt idx="20">
                  <c:v>5700.6469877452173</c:v>
                </c:pt>
                <c:pt idx="21">
                  <c:v>6096.9501145461909</c:v>
                </c:pt>
                <c:pt idx="22">
                  <c:v>6149.4530517234161</c:v>
                </c:pt>
                <c:pt idx="23">
                  <c:v>6190.2129290526</c:v>
                </c:pt>
                <c:pt idx="24">
                  <c:v>6226.8426134400188</c:v>
                </c:pt>
                <c:pt idx="25">
                  <c:v>6244.8556631473712</c:v>
                </c:pt>
                <c:pt idx="26">
                  <c:v>6259.2294113328126</c:v>
                </c:pt>
                <c:pt idx="27">
                  <c:v>6274.4065800338385</c:v>
                </c:pt>
                <c:pt idx="28">
                  <c:v>6282.168415840184</c:v>
                </c:pt>
                <c:pt idx="29">
                  <c:v>6277.4824479614854</c:v>
                </c:pt>
                <c:pt idx="30">
                  <c:v>6248.7557819788408</c:v>
                </c:pt>
                <c:pt idx="31">
                  <c:v>6214.4767897049014</c:v>
                </c:pt>
                <c:pt idx="32">
                  <c:v>6147.3247318425892</c:v>
                </c:pt>
                <c:pt idx="33">
                  <c:v>6077.0763653543472</c:v>
                </c:pt>
                <c:pt idx="34">
                  <c:v>5996.6093677965982</c:v>
                </c:pt>
                <c:pt idx="35">
                  <c:v>5918.6506502168704</c:v>
                </c:pt>
                <c:pt idx="36">
                  <c:v>5824.7120710589488</c:v>
                </c:pt>
                <c:pt idx="37">
                  <c:v>5730.440434947328</c:v>
                </c:pt>
                <c:pt idx="38">
                  <c:v>5601.526431592737</c:v>
                </c:pt>
                <c:pt idx="39">
                  <c:v>5499.7919703820589</c:v>
                </c:pt>
                <c:pt idx="40">
                  <c:v>5379.4356740885414</c:v>
                </c:pt>
                <c:pt idx="41">
                  <c:v>5246.1759310052576</c:v>
                </c:pt>
                <c:pt idx="42">
                  <c:v>5131.4924796218547</c:v>
                </c:pt>
                <c:pt idx="43">
                  <c:v>5035.7669677027243</c:v>
                </c:pt>
                <c:pt idx="44">
                  <c:v>4960.5089581058992</c:v>
                </c:pt>
                <c:pt idx="45">
                  <c:v>4856.5599370276259</c:v>
                </c:pt>
                <c:pt idx="46">
                  <c:v>4766.8002980609181</c:v>
                </c:pt>
                <c:pt idx="47">
                  <c:v>4705.0651923078904</c:v>
                </c:pt>
                <c:pt idx="48">
                  <c:v>4593.7383723716748</c:v>
                </c:pt>
                <c:pt idx="49">
                  <c:v>4489.4051813005135</c:v>
                </c:pt>
                <c:pt idx="50">
                  <c:v>4380.3476610311063</c:v>
                </c:pt>
              </c:numCache>
            </c:numRef>
          </c:val>
          <c:extLst>
            <c:ext xmlns:c16="http://schemas.microsoft.com/office/drawing/2014/chart" uri="{C3380CC4-5D6E-409C-BE32-E72D297353CC}">
              <c16:uniqueId val="{00000005-F3A6-4D26-9C61-4793429FAC6D}"/>
            </c:ext>
          </c:extLst>
        </c:ser>
        <c:ser>
          <c:idx val="6"/>
          <c:order val="6"/>
          <c:tx>
            <c:strRef>
              <c:f>'Final energy - Sectors'!$B$69</c:f>
              <c:strCache>
                <c:ptCount val="1"/>
                <c:pt idx="0">
                  <c:v>Electricity</c:v>
                </c:pt>
              </c:strCache>
            </c:strRef>
          </c:tx>
          <c:spPr>
            <a:solidFill>
              <a:srgbClr val="0D9D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Sectors'!$C$69:$BA$69</c:f>
              <c:numCache>
                <c:formatCode>_(* #,##0_);_(* \(#,##0\);_(* "-"??_);_(@_)</c:formatCode>
                <c:ptCount val="51"/>
                <c:pt idx="0">
                  <c:v>18959.714416770537</c:v>
                </c:pt>
                <c:pt idx="1">
                  <c:v>18885.284676750864</c:v>
                </c:pt>
                <c:pt idx="2">
                  <c:v>18994.22151919789</c:v>
                </c:pt>
                <c:pt idx="3">
                  <c:v>19929.599567373782</c:v>
                </c:pt>
                <c:pt idx="4">
                  <c:v>21111.997522204343</c:v>
                </c:pt>
                <c:pt idx="5">
                  <c:v>22279.273910493037</c:v>
                </c:pt>
                <c:pt idx="6">
                  <c:v>23605.705615250929</c:v>
                </c:pt>
                <c:pt idx="7">
                  <c:v>24902.417557889898</c:v>
                </c:pt>
                <c:pt idx="8">
                  <c:v>24881.477464998174</c:v>
                </c:pt>
                <c:pt idx="9">
                  <c:v>24019.163337342528</c:v>
                </c:pt>
                <c:pt idx="10">
                  <c:v>26403.219341533066</c:v>
                </c:pt>
                <c:pt idx="11">
                  <c:v>27963.628990363912</c:v>
                </c:pt>
                <c:pt idx="12">
                  <c:v>28703.826996575215</c:v>
                </c:pt>
                <c:pt idx="13">
                  <c:v>29698.813748479184</c:v>
                </c:pt>
                <c:pt idx="14">
                  <c:v>30355.992021008693</c:v>
                </c:pt>
                <c:pt idx="15">
                  <c:v>30180.870127164606</c:v>
                </c:pt>
                <c:pt idx="16">
                  <c:v>30848.783426565144</c:v>
                </c:pt>
                <c:pt idx="17">
                  <c:v>32053.679045415534</c:v>
                </c:pt>
                <c:pt idx="18">
                  <c:v>33475.077433325248</c:v>
                </c:pt>
                <c:pt idx="19">
                  <c:v>33813.153512427642</c:v>
                </c:pt>
                <c:pt idx="20">
                  <c:v>35158.858882125103</c:v>
                </c:pt>
                <c:pt idx="21">
                  <c:v>35375.195794682484</c:v>
                </c:pt>
                <c:pt idx="22">
                  <c:v>36074.231908783069</c:v>
                </c:pt>
                <c:pt idx="23">
                  <c:v>37604.472994696989</c:v>
                </c:pt>
                <c:pt idx="24">
                  <c:v>39105.206134424327</c:v>
                </c:pt>
                <c:pt idx="25">
                  <c:v>40485.387540202159</c:v>
                </c:pt>
                <c:pt idx="26">
                  <c:v>41826.151593077688</c:v>
                </c:pt>
                <c:pt idx="27">
                  <c:v>43179.579907426036</c:v>
                </c:pt>
                <c:pt idx="28">
                  <c:v>44523.229000621861</c:v>
                </c:pt>
                <c:pt idx="29">
                  <c:v>45763.135697539248</c:v>
                </c:pt>
                <c:pt idx="30">
                  <c:v>47193.255553022973</c:v>
                </c:pt>
                <c:pt idx="31">
                  <c:v>48574.696108588498</c:v>
                </c:pt>
                <c:pt idx="32">
                  <c:v>50004.283182874708</c:v>
                </c:pt>
                <c:pt idx="33">
                  <c:v>51524.691564351524</c:v>
                </c:pt>
                <c:pt idx="34">
                  <c:v>52847.420821856475</c:v>
                </c:pt>
                <c:pt idx="35">
                  <c:v>54248.899154714782</c:v>
                </c:pt>
                <c:pt idx="36">
                  <c:v>55580.423356340085</c:v>
                </c:pt>
                <c:pt idx="37">
                  <c:v>56779.180557123953</c:v>
                </c:pt>
                <c:pt idx="38">
                  <c:v>57869.343247849327</c:v>
                </c:pt>
                <c:pt idx="39">
                  <c:v>58919.978674735023</c:v>
                </c:pt>
                <c:pt idx="40">
                  <c:v>59887.862287081436</c:v>
                </c:pt>
                <c:pt idx="41">
                  <c:v>60830.742625559287</c:v>
                </c:pt>
                <c:pt idx="42">
                  <c:v>61602.142441970762</c:v>
                </c:pt>
                <c:pt idx="43">
                  <c:v>62282.096298979144</c:v>
                </c:pt>
                <c:pt idx="44">
                  <c:v>63077.358369905676</c:v>
                </c:pt>
                <c:pt idx="45">
                  <c:v>63670.918183969668</c:v>
                </c:pt>
                <c:pt idx="46">
                  <c:v>64195.6879099574</c:v>
                </c:pt>
                <c:pt idx="47">
                  <c:v>64731.296500216558</c:v>
                </c:pt>
                <c:pt idx="48">
                  <c:v>65130.681398537672</c:v>
                </c:pt>
                <c:pt idx="49">
                  <c:v>65601.661066444663</c:v>
                </c:pt>
                <c:pt idx="50">
                  <c:v>66304.00028077446</c:v>
                </c:pt>
              </c:numCache>
            </c:numRef>
          </c:val>
          <c:extLst>
            <c:ext xmlns:c16="http://schemas.microsoft.com/office/drawing/2014/chart" uri="{C3380CC4-5D6E-409C-BE32-E72D297353CC}">
              <c16:uniqueId val="{00000006-F3A6-4D26-9C61-4793429FAC6D}"/>
            </c:ext>
          </c:extLst>
        </c:ser>
        <c:ser>
          <c:idx val="7"/>
          <c:order val="7"/>
          <c:tx>
            <c:strRef>
              <c:f>'Final energy - Sectors'!$B$70</c:f>
              <c:strCache>
                <c:ptCount val="1"/>
                <c:pt idx="0">
                  <c:v>Hydrogen</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Sectors'!$C$70:$BA$70</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4.5851731456991736E-5</c:v>
                </c:pt>
                <c:pt idx="22">
                  <c:v>158.82926589795042</c:v>
                </c:pt>
                <c:pt idx="23">
                  <c:v>163.48817372146709</c:v>
                </c:pt>
                <c:pt idx="24">
                  <c:v>165.76447099788189</c:v>
                </c:pt>
                <c:pt idx="25">
                  <c:v>171.2887132629495</c:v>
                </c:pt>
                <c:pt idx="26">
                  <c:v>193.13288809558074</c:v>
                </c:pt>
                <c:pt idx="27">
                  <c:v>197.67076514507519</c:v>
                </c:pt>
                <c:pt idx="28">
                  <c:v>218.52927897656221</c:v>
                </c:pt>
                <c:pt idx="29">
                  <c:v>228.66063544667099</c:v>
                </c:pt>
                <c:pt idx="30">
                  <c:v>407.78732112042258</c:v>
                </c:pt>
                <c:pt idx="31">
                  <c:v>495.52192775463004</c:v>
                </c:pt>
                <c:pt idx="32">
                  <c:v>634.27836915486955</c:v>
                </c:pt>
                <c:pt idx="33">
                  <c:v>1132.4983695922012</c:v>
                </c:pt>
                <c:pt idx="34">
                  <c:v>1548.8353827902242</c:v>
                </c:pt>
                <c:pt idx="35">
                  <c:v>2636.2656736816571</c:v>
                </c:pt>
                <c:pt idx="36">
                  <c:v>3427.418010678899</c:v>
                </c:pt>
                <c:pt idx="37">
                  <c:v>4317.9135393852266</c:v>
                </c:pt>
                <c:pt idx="38">
                  <c:v>5722.6394424770033</c:v>
                </c:pt>
                <c:pt idx="39">
                  <c:v>7141.3110216345203</c:v>
                </c:pt>
                <c:pt idx="40">
                  <c:v>8183.0552486419656</c:v>
                </c:pt>
                <c:pt idx="41">
                  <c:v>9343.6648770259162</c:v>
                </c:pt>
                <c:pt idx="42">
                  <c:v>10767.009211845645</c:v>
                </c:pt>
                <c:pt idx="43">
                  <c:v>11450.549780099376</c:v>
                </c:pt>
                <c:pt idx="44">
                  <c:v>14170.351300175134</c:v>
                </c:pt>
                <c:pt idx="45">
                  <c:v>15492.761927446691</c:v>
                </c:pt>
                <c:pt idx="46">
                  <c:v>17465.652109739785</c:v>
                </c:pt>
                <c:pt idx="47">
                  <c:v>19266.721761206376</c:v>
                </c:pt>
                <c:pt idx="48">
                  <c:v>21327.189751932503</c:v>
                </c:pt>
                <c:pt idx="49">
                  <c:v>22847.221667730759</c:v>
                </c:pt>
                <c:pt idx="50">
                  <c:v>23477.028419684146</c:v>
                </c:pt>
              </c:numCache>
            </c:numRef>
          </c:val>
          <c:extLst>
            <c:ext xmlns:c16="http://schemas.microsoft.com/office/drawing/2014/chart" uri="{C3380CC4-5D6E-409C-BE32-E72D297353CC}">
              <c16:uniqueId val="{00000007-F3A6-4D26-9C61-4793429FAC6D}"/>
            </c:ext>
          </c:extLst>
        </c:ser>
        <c:dLbls>
          <c:showLegendKey val="0"/>
          <c:showVal val="0"/>
          <c:showCatName val="0"/>
          <c:showSerName val="0"/>
          <c:showPercent val="0"/>
          <c:showBubbleSize val="0"/>
        </c:dLbls>
        <c:axId val="579785872"/>
        <c:axId val="579786432"/>
      </c:areaChart>
      <c:scatterChart>
        <c:scatterStyle val="lineMarker"/>
        <c:varyColors val="0"/>
        <c:ser>
          <c:idx val="8"/>
          <c:order val="8"/>
          <c:tx>
            <c:v>2021</c:v>
          </c:tx>
          <c:spPr>
            <a:ln w="3175">
              <a:solidFill>
                <a:srgbClr val="808080"/>
              </a:solidFill>
            </a:ln>
          </c:spPr>
          <c:marker>
            <c:symbol val="none"/>
          </c:marker>
          <c:dLbls>
            <c:dLbl>
              <c:idx val="1"/>
              <c:layout>
                <c:manualLayout>
                  <c:x val="-0.15898798240497722"/>
                  <c:y val="-4.9400699912510934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4702962476912604"/>
                      <c:h val="0.13161111111111112"/>
                    </c:manualLayout>
                  </c15:layout>
                </c:ext>
                <c:ext xmlns:c16="http://schemas.microsoft.com/office/drawing/2014/chart" uri="{C3380CC4-5D6E-409C-BE32-E72D297353CC}">
                  <c16:uniqueId val="{00000008-F3A6-4D26-9C61-4793429FAC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Lit>
              <c:formatCode>General</c:formatCode>
              <c:ptCount val="2"/>
              <c:pt idx="0">
                <c:v>21</c:v>
              </c:pt>
              <c:pt idx="1">
                <c:v>21</c:v>
              </c:pt>
            </c:numLit>
          </c:xVal>
          <c:yVal>
            <c:numLit>
              <c:formatCode>General</c:formatCode>
              <c:ptCount val="2"/>
              <c:pt idx="0">
                <c:v>0</c:v>
              </c:pt>
              <c:pt idx="1">
                <c:v>140000</c:v>
              </c:pt>
            </c:numLit>
          </c:yVal>
          <c:smooth val="0"/>
          <c:extLst>
            <c:ext xmlns:c16="http://schemas.microsoft.com/office/drawing/2014/chart" uri="{C3380CC4-5D6E-409C-BE32-E72D297353CC}">
              <c16:uniqueId val="{00000009-F3A6-4D26-9C61-4793429FAC6D}"/>
            </c:ext>
          </c:extLst>
        </c:ser>
        <c:dLbls>
          <c:showLegendKey val="0"/>
          <c:showVal val="0"/>
          <c:showCatName val="0"/>
          <c:showSerName val="0"/>
          <c:showPercent val="0"/>
          <c:showBubbleSize val="0"/>
        </c:dLbls>
        <c:axId val="579785872"/>
        <c:axId val="579786432"/>
      </c:scatterChart>
      <c:catAx>
        <c:axId val="579785872"/>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579786432"/>
        <c:crosses val="autoZero"/>
        <c:auto val="1"/>
        <c:lblAlgn val="ctr"/>
        <c:lblOffset val="100"/>
        <c:tickLblSkip val="25"/>
        <c:tickMarkSkip val="5"/>
        <c:noMultiLvlLbl val="0"/>
      </c:catAx>
      <c:valAx>
        <c:axId val="579786432"/>
        <c:scaling>
          <c:orientation val="minMax"/>
          <c:max val="16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9785872"/>
        <c:crosses val="autoZero"/>
        <c:crossBetween val="midCat"/>
        <c:dispUnits>
          <c:builtInUnit val="thousands"/>
        </c:dispUnits>
      </c:valAx>
      <c:spPr>
        <a:solidFill>
          <a:srgbClr val="FFFFFF">
            <a:lumMod val="100000"/>
            <a:alpha val="0"/>
          </a:srgbClr>
        </a:solidFill>
        <a:ln>
          <a:noFill/>
        </a:ln>
        <a:effectLst/>
      </c:spPr>
    </c:plotArea>
    <c:plotVisOnly val="1"/>
    <c:dispBlanksAs val="zero"/>
    <c:showDLblsOverMax val="0"/>
  </c:chart>
  <c:spPr>
    <a:solidFill>
      <a:srgbClr val="FFFFFF">
        <a:lumMod val="100000"/>
        <a:alpha val="0"/>
      </a:srgbClr>
    </a:solidFill>
    <a:ln w="25400">
      <a:no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ID4096" baseline="0" dirty="0"/>
              <a:t> </a:t>
            </a:r>
            <a:endParaRPr lang="en-US" dirty="0"/>
          </a:p>
        </c:rich>
      </c:tx>
      <c:layout>
        <c:manualLayout>
          <c:xMode val="edge"/>
          <c:yMode val="edge"/>
          <c:x val="1.0956063167311594E-2"/>
          <c:y val="3.2388663967611336E-2"/>
        </c:manualLayout>
      </c:layout>
      <c:overlay val="0"/>
    </c:title>
    <c:autoTitleDeleted val="0"/>
    <c:plotArea>
      <c:layout/>
      <c:areaChart>
        <c:grouping val="stacked"/>
        <c:varyColors val="0"/>
        <c:ser>
          <c:idx val="0"/>
          <c:order val="0"/>
          <c:tx>
            <c:strRef>
              <c:f>'Final energy - Sectors'!$B$50</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Sectors'!$C$50:$BA$50</c:f>
              <c:numCache>
                <c:formatCode>_(* #,##0_);_(* \(#,##0\);_(* "-"??_);_(@_)</c:formatCode>
                <c:ptCount val="51"/>
                <c:pt idx="0">
                  <c:v>21.560114700000003</c:v>
                </c:pt>
                <c:pt idx="1">
                  <c:v>8.3732496999999988</c:v>
                </c:pt>
                <c:pt idx="2">
                  <c:v>3.6141345999999999</c:v>
                </c:pt>
                <c:pt idx="3">
                  <c:v>1.0258215000000002</c:v>
                </c:pt>
                <c:pt idx="4">
                  <c:v>4.2312681999999988</c:v>
                </c:pt>
                <c:pt idx="5">
                  <c:v>3.1528336999999995</c:v>
                </c:pt>
                <c:pt idx="6">
                  <c:v>1.2916762999999998</c:v>
                </c:pt>
                <c:pt idx="7">
                  <c:v>3.2539162999999998</c:v>
                </c:pt>
                <c:pt idx="8">
                  <c:v>2.6048433000000002</c:v>
                </c:pt>
                <c:pt idx="9">
                  <c:v>2.2891297999999902</c:v>
                </c:pt>
                <c:pt idx="10">
                  <c:v>2.3918324000000002</c:v>
                </c:pt>
                <c:pt idx="11">
                  <c:v>3.2978598999999993</c:v>
                </c:pt>
                <c:pt idx="12">
                  <c:v>1.9660898000000002</c:v>
                </c:pt>
                <c:pt idx="13">
                  <c:v>1.8970001999999997</c:v>
                </c:pt>
                <c:pt idx="14">
                  <c:v>2.8309277000000002</c:v>
                </c:pt>
                <c:pt idx="15">
                  <c:v>2.3838728999999903</c:v>
                </c:pt>
                <c:pt idx="16">
                  <c:v>3.2663472999999996</c:v>
                </c:pt>
                <c:pt idx="17">
                  <c:v>5.2083402999999997</c:v>
                </c:pt>
                <c:pt idx="18">
                  <c:v>2.495981</c:v>
                </c:pt>
                <c:pt idx="19">
                  <c:v>2.7105608999999999</c:v>
                </c:pt>
                <c:pt idx="20">
                  <c:v>1.06193</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0-D183-4B49-A5AC-73E5AB56EC2C}"/>
            </c:ext>
          </c:extLst>
        </c:ser>
        <c:ser>
          <c:idx val="1"/>
          <c:order val="1"/>
          <c:tx>
            <c:strRef>
              <c:f>'Final energy - Sectors'!$B$51</c:f>
              <c:strCache>
                <c:ptCount val="1"/>
                <c:pt idx="0">
                  <c:v>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Sectors'!$C$51:$BA$51</c:f>
              <c:numCache>
                <c:formatCode>_(* #,##0_);_(* \(#,##0\);_(* "-"??_);_(@_)</c:formatCode>
                <c:ptCount val="51"/>
                <c:pt idx="0">
                  <c:v>600.88686099753386</c:v>
                </c:pt>
                <c:pt idx="1">
                  <c:v>647.68220606676005</c:v>
                </c:pt>
                <c:pt idx="2">
                  <c:v>665.73633091774025</c:v>
                </c:pt>
                <c:pt idx="3">
                  <c:v>682.79966303227854</c:v>
                </c:pt>
                <c:pt idx="4">
                  <c:v>706.98293270519798</c:v>
                </c:pt>
                <c:pt idx="5">
                  <c:v>755.53367995592589</c:v>
                </c:pt>
                <c:pt idx="6">
                  <c:v>791.2501955890159</c:v>
                </c:pt>
                <c:pt idx="7">
                  <c:v>858.07648020879719</c:v>
                </c:pt>
                <c:pt idx="8">
                  <c:v>880.4183990885374</c:v>
                </c:pt>
                <c:pt idx="9">
                  <c:v>901.95473864799385</c:v>
                </c:pt>
                <c:pt idx="10">
                  <c:v>896.37594597481745</c:v>
                </c:pt>
                <c:pt idx="11">
                  <c:v>895.37401045656384</c:v>
                </c:pt>
                <c:pt idx="12">
                  <c:v>896.66472214241139</c:v>
                </c:pt>
                <c:pt idx="13">
                  <c:v>972.09129520623219</c:v>
                </c:pt>
                <c:pt idx="14">
                  <c:v>978.07829538350313</c:v>
                </c:pt>
                <c:pt idx="15">
                  <c:v>986.10548033695864</c:v>
                </c:pt>
                <c:pt idx="16">
                  <c:v>998.78108160654244</c:v>
                </c:pt>
                <c:pt idx="17">
                  <c:v>995.16762085428445</c:v>
                </c:pt>
                <c:pt idx="18">
                  <c:v>1007.0867540317313</c:v>
                </c:pt>
                <c:pt idx="19">
                  <c:v>1091.3095878830591</c:v>
                </c:pt>
                <c:pt idx="20">
                  <c:v>1051.5070028578909</c:v>
                </c:pt>
                <c:pt idx="21">
                  <c:v>1176.2321406198625</c:v>
                </c:pt>
                <c:pt idx="22">
                  <c:v>1231.237334206563</c:v>
                </c:pt>
                <c:pt idx="23">
                  <c:v>1255.8137905668948</c:v>
                </c:pt>
                <c:pt idx="24">
                  <c:v>1273.342213694063</c:v>
                </c:pt>
                <c:pt idx="25">
                  <c:v>1301.2129462938969</c:v>
                </c:pt>
                <c:pt idx="26">
                  <c:v>1352.9063532318087</c:v>
                </c:pt>
                <c:pt idx="27">
                  <c:v>1386.2002134853735</c:v>
                </c:pt>
                <c:pt idx="28">
                  <c:v>1426.0262877768566</c:v>
                </c:pt>
                <c:pt idx="29">
                  <c:v>1484.7201377646329</c:v>
                </c:pt>
                <c:pt idx="30">
                  <c:v>1546.7109448265999</c:v>
                </c:pt>
                <c:pt idx="31">
                  <c:v>1618.1940717277043</c:v>
                </c:pt>
                <c:pt idx="32">
                  <c:v>1703.4043794686168</c:v>
                </c:pt>
                <c:pt idx="33">
                  <c:v>1785.4965157421661</c:v>
                </c:pt>
                <c:pt idx="34">
                  <c:v>1875.2795970285292</c:v>
                </c:pt>
                <c:pt idx="35">
                  <c:v>1933.1786469292049</c:v>
                </c:pt>
                <c:pt idx="36">
                  <c:v>1971.1225394793889</c:v>
                </c:pt>
                <c:pt idx="37">
                  <c:v>1984.2904788860737</c:v>
                </c:pt>
                <c:pt idx="38">
                  <c:v>1980.0318408222684</c:v>
                </c:pt>
                <c:pt idx="39">
                  <c:v>1985.4627207827182</c:v>
                </c:pt>
                <c:pt idx="40">
                  <c:v>1985.5246873286856</c:v>
                </c:pt>
                <c:pt idx="41">
                  <c:v>1984.7174190838466</c:v>
                </c:pt>
                <c:pt idx="42">
                  <c:v>1954.9214508227117</c:v>
                </c:pt>
                <c:pt idx="43">
                  <c:v>1928.5621182178329</c:v>
                </c:pt>
                <c:pt idx="44">
                  <c:v>1826.571323851748</c:v>
                </c:pt>
                <c:pt idx="45">
                  <c:v>1656.4810696399722</c:v>
                </c:pt>
                <c:pt idx="46">
                  <c:v>1415.4192638984382</c:v>
                </c:pt>
                <c:pt idx="47">
                  <c:v>1117.2415704742973</c:v>
                </c:pt>
                <c:pt idx="48">
                  <c:v>782.93171356243727</c:v>
                </c:pt>
                <c:pt idx="49">
                  <c:v>409.44978562689448</c:v>
                </c:pt>
                <c:pt idx="50">
                  <c:v>0</c:v>
                </c:pt>
              </c:numCache>
            </c:numRef>
          </c:val>
          <c:extLst>
            <c:ext xmlns:c16="http://schemas.microsoft.com/office/drawing/2014/chart" uri="{C3380CC4-5D6E-409C-BE32-E72D297353CC}">
              <c16:uniqueId val="{00000001-D183-4B49-A5AC-73E5AB56EC2C}"/>
            </c:ext>
          </c:extLst>
        </c:ser>
        <c:ser>
          <c:idx val="2"/>
          <c:order val="2"/>
          <c:tx>
            <c:strRef>
              <c:f>'Final energy - Sectors'!$B$52</c:f>
              <c:strCache>
                <c:ptCount val="1"/>
                <c:pt idx="0">
                  <c:v>Oil</c:v>
                </c:pt>
              </c:strCache>
            </c:strRef>
          </c:tx>
          <c:spPr>
            <a:solidFill>
              <a:srgbClr val="CC9900"/>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Sectors'!$C$52:$BA$52</c:f>
              <c:numCache>
                <c:formatCode>_(* #,##0_);_(* \(#,##0\);_(* "-"??_);_(@_)</c:formatCode>
                <c:ptCount val="51"/>
                <c:pt idx="0">
                  <c:v>78666.040166317689</c:v>
                </c:pt>
                <c:pt idx="1">
                  <c:v>78985.269476546397</c:v>
                </c:pt>
                <c:pt idx="2">
                  <c:v>81025.387206051513</c:v>
                </c:pt>
                <c:pt idx="3">
                  <c:v>82613.660047167941</c:v>
                </c:pt>
                <c:pt idx="4">
                  <c:v>86378.801590937015</c:v>
                </c:pt>
                <c:pt idx="5">
                  <c:v>88115.794239889801</c:v>
                </c:pt>
                <c:pt idx="6">
                  <c:v>90197.366017285225</c:v>
                </c:pt>
                <c:pt idx="7">
                  <c:v>92780.241984193635</c:v>
                </c:pt>
                <c:pt idx="8">
                  <c:v>92622.39990664208</c:v>
                </c:pt>
                <c:pt idx="9">
                  <c:v>90882.060955189023</c:v>
                </c:pt>
                <c:pt idx="10">
                  <c:v>94671.349851529594</c:v>
                </c:pt>
                <c:pt idx="11">
                  <c:v>96086.863948415892</c:v>
                </c:pt>
                <c:pt idx="12">
                  <c:v>96945.314357169773</c:v>
                </c:pt>
                <c:pt idx="13">
                  <c:v>99354.012059388871</c:v>
                </c:pt>
                <c:pt idx="14">
                  <c:v>100899.35096245994</c:v>
                </c:pt>
                <c:pt idx="15">
                  <c:v>103982.08029251607</c:v>
                </c:pt>
                <c:pt idx="16">
                  <c:v>106085.16259280121</c:v>
                </c:pt>
                <c:pt idx="17">
                  <c:v>108786.09645075173</c:v>
                </c:pt>
                <c:pt idx="18">
                  <c:v>110355.04603893208</c:v>
                </c:pt>
                <c:pt idx="19">
                  <c:v>112841.27007981078</c:v>
                </c:pt>
                <c:pt idx="20">
                  <c:v>98639.67167276793</c:v>
                </c:pt>
                <c:pt idx="21">
                  <c:v>105217.28046844502</c:v>
                </c:pt>
                <c:pt idx="22">
                  <c:v>109765.01824146679</c:v>
                </c:pt>
                <c:pt idx="23">
                  <c:v>112257.80465272928</c:v>
                </c:pt>
                <c:pt idx="24">
                  <c:v>112920.05958395345</c:v>
                </c:pt>
                <c:pt idx="25">
                  <c:v>112034.41813404081</c:v>
                </c:pt>
                <c:pt idx="26">
                  <c:v>110804.82976488621</c:v>
                </c:pt>
                <c:pt idx="27">
                  <c:v>109054.52091543561</c:v>
                </c:pt>
                <c:pt idx="28">
                  <c:v>106712.08897297928</c:v>
                </c:pt>
                <c:pt idx="29">
                  <c:v>103558.30421479614</c:v>
                </c:pt>
                <c:pt idx="30">
                  <c:v>99574.648177396884</c:v>
                </c:pt>
                <c:pt idx="31">
                  <c:v>94068.708526748873</c:v>
                </c:pt>
                <c:pt idx="32">
                  <c:v>87795.149491354474</c:v>
                </c:pt>
                <c:pt idx="33">
                  <c:v>80969.087763778021</c:v>
                </c:pt>
                <c:pt idx="34">
                  <c:v>73653.378086941448</c:v>
                </c:pt>
                <c:pt idx="35">
                  <c:v>66250.608271356148</c:v>
                </c:pt>
                <c:pt idx="36">
                  <c:v>58852.868453524294</c:v>
                </c:pt>
                <c:pt idx="37">
                  <c:v>51475.965904949313</c:v>
                </c:pt>
                <c:pt idx="38">
                  <c:v>44933.420108099388</c:v>
                </c:pt>
                <c:pt idx="39">
                  <c:v>38628.505762902816</c:v>
                </c:pt>
                <c:pt idx="40">
                  <c:v>32608.498114249887</c:v>
                </c:pt>
                <c:pt idx="41">
                  <c:v>25901.320115445342</c:v>
                </c:pt>
                <c:pt idx="42">
                  <c:v>19550.35070710316</c:v>
                </c:pt>
                <c:pt idx="43">
                  <c:v>15915.881576749987</c:v>
                </c:pt>
                <c:pt idx="44">
                  <c:v>12803.811426967914</c:v>
                </c:pt>
                <c:pt idx="45">
                  <c:v>10145.855535420342</c:v>
                </c:pt>
                <c:pt idx="46">
                  <c:v>7851.3120072816191</c:v>
                </c:pt>
                <c:pt idx="47">
                  <c:v>5721.221007027696</c:v>
                </c:pt>
                <c:pt idx="48">
                  <c:v>3713.7041095778523</c:v>
                </c:pt>
                <c:pt idx="49">
                  <c:v>1813.275989681641</c:v>
                </c:pt>
                <c:pt idx="50">
                  <c:v>0</c:v>
                </c:pt>
              </c:numCache>
            </c:numRef>
          </c:val>
          <c:extLst>
            <c:ext xmlns:c16="http://schemas.microsoft.com/office/drawing/2014/chart" uri="{C3380CC4-5D6E-409C-BE32-E72D297353CC}">
              <c16:uniqueId val="{00000002-D183-4B49-A5AC-73E5AB56EC2C}"/>
            </c:ext>
          </c:extLst>
        </c:ser>
        <c:ser>
          <c:idx val="3"/>
          <c:order val="3"/>
          <c:tx>
            <c:strRef>
              <c:f>'Final energy - Sectors'!$B$53</c:f>
              <c:strCache>
                <c:ptCount val="1"/>
                <c:pt idx="0">
                  <c:v>Bioenergy</c:v>
                </c:pt>
              </c:strCache>
            </c:strRef>
          </c:tx>
          <c:spPr>
            <a:solidFill>
              <a:srgbClr val="19B24E"/>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Sectors'!$C$53:$BA$53</c:f>
              <c:numCache>
                <c:formatCode>_(* #,##0_);_(* \(#,##0\);_(* "-"??_);_(@_)</c:formatCode>
                <c:ptCount val="51"/>
                <c:pt idx="0">
                  <c:v>337.3048378438321</c:v>
                </c:pt>
                <c:pt idx="1">
                  <c:v>358.92673871378952</c:v>
                </c:pt>
                <c:pt idx="2">
                  <c:v>434.34869472047217</c:v>
                </c:pt>
                <c:pt idx="3">
                  <c:v>520.25878284284806</c:v>
                </c:pt>
                <c:pt idx="4">
                  <c:v>613.56415266391309</c:v>
                </c:pt>
                <c:pt idx="5">
                  <c:v>761.69558000000018</c:v>
                </c:pt>
                <c:pt idx="6">
                  <c:v>950.82104000000015</c:v>
                </c:pt>
                <c:pt idx="7">
                  <c:v>1269.3558499999999</c:v>
                </c:pt>
                <c:pt idx="8">
                  <c:v>1708.9653100000003</c:v>
                </c:pt>
                <c:pt idx="9">
                  <c:v>1968.4380399999993</c:v>
                </c:pt>
                <c:pt idx="10">
                  <c:v>2219.4379399999998</c:v>
                </c:pt>
                <c:pt idx="11">
                  <c:v>2427.6991900000007</c:v>
                </c:pt>
                <c:pt idx="12">
                  <c:v>2535.7486500000005</c:v>
                </c:pt>
                <c:pt idx="13">
                  <c:v>2726.3618500000002</c:v>
                </c:pt>
                <c:pt idx="14">
                  <c:v>2877.9711000000002</c:v>
                </c:pt>
                <c:pt idx="15">
                  <c:v>2919.0003299999998</c:v>
                </c:pt>
                <c:pt idx="16">
                  <c:v>3111.9162861173791</c:v>
                </c:pt>
                <c:pt idx="17">
                  <c:v>3215.2362056059596</c:v>
                </c:pt>
                <c:pt idx="18">
                  <c:v>3326.2730779595381</c:v>
                </c:pt>
                <c:pt idx="19">
                  <c:v>3035.5514035606543</c:v>
                </c:pt>
                <c:pt idx="20">
                  <c:v>3037.4186618257595</c:v>
                </c:pt>
                <c:pt idx="21">
                  <c:v>3018.6210011459193</c:v>
                </c:pt>
                <c:pt idx="22">
                  <c:v>3031.0242945684654</c:v>
                </c:pt>
                <c:pt idx="23">
                  <c:v>2940.2453443344202</c:v>
                </c:pt>
                <c:pt idx="24">
                  <c:v>3646.9539521274683</c:v>
                </c:pt>
                <c:pt idx="25">
                  <c:v>4595.6782988706327</c:v>
                </c:pt>
                <c:pt idx="26">
                  <c:v>5201.1537148525258</c:v>
                </c:pt>
                <c:pt idx="27">
                  <c:v>5398.5619075637742</c:v>
                </c:pt>
                <c:pt idx="28">
                  <c:v>5495.2933377295176</c:v>
                </c:pt>
                <c:pt idx="29">
                  <c:v>5549.6426518644212</c:v>
                </c:pt>
                <c:pt idx="30">
                  <c:v>5934.2887912583046</c:v>
                </c:pt>
                <c:pt idx="31">
                  <c:v>6344.3550913449108</c:v>
                </c:pt>
                <c:pt idx="32">
                  <c:v>7090.7895401534643</c:v>
                </c:pt>
                <c:pt idx="33">
                  <c:v>7907.9738537759258</c:v>
                </c:pt>
                <c:pt idx="34">
                  <c:v>8818.0996291521078</c:v>
                </c:pt>
                <c:pt idx="35">
                  <c:v>9553.2789201555242</c:v>
                </c:pt>
                <c:pt idx="36">
                  <c:v>10172.939461371847</c:v>
                </c:pt>
                <c:pt idx="37">
                  <c:v>10736.587267546322</c:v>
                </c:pt>
                <c:pt idx="38">
                  <c:v>11244.773117040129</c:v>
                </c:pt>
                <c:pt idx="39">
                  <c:v>11701.811832098843</c:v>
                </c:pt>
                <c:pt idx="40">
                  <c:v>12121.23940465472</c:v>
                </c:pt>
                <c:pt idx="41">
                  <c:v>12676.399551283845</c:v>
                </c:pt>
                <c:pt idx="42">
                  <c:v>13210.788871529016</c:v>
                </c:pt>
                <c:pt idx="43">
                  <c:v>13701.266911962008</c:v>
                </c:pt>
                <c:pt idx="44">
                  <c:v>14168.362262823313</c:v>
                </c:pt>
                <c:pt idx="45">
                  <c:v>14589.555646549779</c:v>
                </c:pt>
                <c:pt idx="46">
                  <c:v>14951.535331896976</c:v>
                </c:pt>
                <c:pt idx="47">
                  <c:v>15263.292227885448</c:v>
                </c:pt>
                <c:pt idx="48">
                  <c:v>15519.397861132575</c:v>
                </c:pt>
                <c:pt idx="49">
                  <c:v>15720.653982199157</c:v>
                </c:pt>
                <c:pt idx="50">
                  <c:v>15862.769977616639</c:v>
                </c:pt>
              </c:numCache>
            </c:numRef>
          </c:val>
          <c:extLst>
            <c:ext xmlns:c16="http://schemas.microsoft.com/office/drawing/2014/chart" uri="{C3380CC4-5D6E-409C-BE32-E72D297353CC}">
              <c16:uniqueId val="{00000003-D183-4B49-A5AC-73E5AB56EC2C}"/>
            </c:ext>
          </c:extLst>
        </c:ser>
        <c:ser>
          <c:idx val="4"/>
          <c:order val="4"/>
          <c:tx>
            <c:strRef>
              <c:f>'Final energy - Sectors'!$B$54</c:f>
              <c:strCache>
                <c:ptCount val="1"/>
                <c:pt idx="0">
                  <c:v>Renewables</c:v>
                </c:pt>
              </c:strCache>
            </c:strRef>
          </c:tx>
          <c:spPr>
            <a:solidFill>
              <a:srgbClr val="75E3A1"/>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Sectors'!$C$54:$BA$54</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4-D183-4B49-A5AC-73E5AB56EC2C}"/>
            </c:ext>
          </c:extLst>
        </c:ser>
        <c:ser>
          <c:idx val="5"/>
          <c:order val="5"/>
          <c:tx>
            <c:strRef>
              <c:f>'Final energy - Sectors'!$B$55</c:f>
              <c:strCache>
                <c:ptCount val="1"/>
                <c:pt idx="0">
                  <c:v>Heat</c:v>
                </c:pt>
              </c:strCache>
            </c:strRef>
          </c:tx>
          <c:spPr>
            <a:solidFill>
              <a:srgbClr val="AB96C9"/>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Sectors'!$C$55:$BA$55</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5-D183-4B49-A5AC-73E5AB56EC2C}"/>
            </c:ext>
          </c:extLst>
        </c:ser>
        <c:ser>
          <c:idx val="6"/>
          <c:order val="6"/>
          <c:tx>
            <c:strRef>
              <c:f>'Final energy - Sectors'!$B$56</c:f>
              <c:strCache>
                <c:ptCount val="1"/>
                <c:pt idx="0">
                  <c:v>Electricity</c:v>
                </c:pt>
              </c:strCache>
            </c:strRef>
          </c:tx>
          <c:spPr>
            <a:solidFill>
              <a:srgbClr val="0D9D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Sectors'!$C$56:$BA$56</c:f>
              <c:numCache>
                <c:formatCode>_(* #,##0_);_(* \(#,##0\);_(* "-"??_);_(@_)</c:formatCode>
                <c:ptCount val="51"/>
                <c:pt idx="0">
                  <c:v>569.88127494652713</c:v>
                </c:pt>
                <c:pt idx="1">
                  <c:v>583.0457054844162</c:v>
                </c:pt>
                <c:pt idx="2">
                  <c:v>599.67157356562427</c:v>
                </c:pt>
                <c:pt idx="3">
                  <c:v>626.53453767956978</c:v>
                </c:pt>
                <c:pt idx="4">
                  <c:v>650.37751129351329</c:v>
                </c:pt>
                <c:pt idx="5">
                  <c:v>649.96495697304283</c:v>
                </c:pt>
                <c:pt idx="6">
                  <c:v>667.67764519521097</c:v>
                </c:pt>
                <c:pt idx="7">
                  <c:v>690.36177725812524</c:v>
                </c:pt>
                <c:pt idx="8">
                  <c:v>693.02603511644395</c:v>
                </c:pt>
                <c:pt idx="9">
                  <c:v>704.89943780242766</c:v>
                </c:pt>
                <c:pt idx="10">
                  <c:v>744.6015228287323</c:v>
                </c:pt>
                <c:pt idx="11">
                  <c:v>782.73495542637431</c:v>
                </c:pt>
                <c:pt idx="12">
                  <c:v>805.34493299549388</c:v>
                </c:pt>
                <c:pt idx="13">
                  <c:v>829.63251077081873</c:v>
                </c:pt>
                <c:pt idx="14">
                  <c:v>848.93801172266728</c:v>
                </c:pt>
                <c:pt idx="15">
                  <c:v>1021.8220428382365</c:v>
                </c:pt>
                <c:pt idx="16">
                  <c:v>1100.7262206855364</c:v>
                </c:pt>
                <c:pt idx="17">
                  <c:v>1222.5189661445038</c:v>
                </c:pt>
                <c:pt idx="18">
                  <c:v>1346.3676121740762</c:v>
                </c:pt>
                <c:pt idx="19">
                  <c:v>1453.0123459500119</c:v>
                </c:pt>
                <c:pt idx="20">
                  <c:v>1260.7376474448317</c:v>
                </c:pt>
                <c:pt idx="21">
                  <c:v>1422.048222352822</c:v>
                </c:pt>
                <c:pt idx="22">
                  <c:v>1665.0383273502891</c:v>
                </c:pt>
                <c:pt idx="23">
                  <c:v>2098.1734277512996</c:v>
                </c:pt>
                <c:pt idx="24">
                  <c:v>2589.2427075263436</c:v>
                </c:pt>
                <c:pt idx="25">
                  <c:v>3167.1214396237119</c:v>
                </c:pt>
                <c:pt idx="26">
                  <c:v>3873.9022381283939</c:v>
                </c:pt>
                <c:pt idx="27">
                  <c:v>4711.9254610363432</c:v>
                </c:pt>
                <c:pt idx="28">
                  <c:v>5684.1658055779963</c:v>
                </c:pt>
                <c:pt idx="29">
                  <c:v>6803.9862342726246</c:v>
                </c:pt>
                <c:pt idx="30">
                  <c:v>8085.773129389283</c:v>
                </c:pt>
                <c:pt idx="31">
                  <c:v>9621.2563329750337</c:v>
                </c:pt>
                <c:pt idx="32">
                  <c:v>11284.04707998813</c:v>
                </c:pt>
                <c:pt idx="33">
                  <c:v>12997.669597521179</c:v>
                </c:pt>
                <c:pt idx="34">
                  <c:v>14797.841162584622</c:v>
                </c:pt>
                <c:pt idx="35">
                  <c:v>16592.855539704084</c:v>
                </c:pt>
                <c:pt idx="36">
                  <c:v>18376.105676333744</c:v>
                </c:pt>
                <c:pt idx="37">
                  <c:v>20064.748977732666</c:v>
                </c:pt>
                <c:pt idx="38">
                  <c:v>21551.104623724892</c:v>
                </c:pt>
                <c:pt idx="39">
                  <c:v>22924.820882808886</c:v>
                </c:pt>
                <c:pt idx="40">
                  <c:v>24273.328600847952</c:v>
                </c:pt>
                <c:pt idx="41">
                  <c:v>25670.435797811657</c:v>
                </c:pt>
                <c:pt idx="42">
                  <c:v>27141.049338323101</c:v>
                </c:pt>
                <c:pt idx="43">
                  <c:v>27983.341694842366</c:v>
                </c:pt>
                <c:pt idx="44">
                  <c:v>28685.035051902116</c:v>
                </c:pt>
                <c:pt idx="45">
                  <c:v>29315.875870179065</c:v>
                </c:pt>
                <c:pt idx="46">
                  <c:v>29864.007421879702</c:v>
                </c:pt>
                <c:pt idx="47">
                  <c:v>30405.890400921828</c:v>
                </c:pt>
                <c:pt idx="48">
                  <c:v>30957.440698860952</c:v>
                </c:pt>
                <c:pt idx="49">
                  <c:v>31539.175174208372</c:v>
                </c:pt>
                <c:pt idx="50">
                  <c:v>32133.467335676833</c:v>
                </c:pt>
              </c:numCache>
            </c:numRef>
          </c:val>
          <c:extLst>
            <c:ext xmlns:c16="http://schemas.microsoft.com/office/drawing/2014/chart" uri="{C3380CC4-5D6E-409C-BE32-E72D297353CC}">
              <c16:uniqueId val="{00000006-D183-4B49-A5AC-73E5AB56EC2C}"/>
            </c:ext>
          </c:extLst>
        </c:ser>
        <c:ser>
          <c:idx val="7"/>
          <c:order val="7"/>
          <c:tx>
            <c:strRef>
              <c:f>'Final energy - Sectors'!$B$57</c:f>
              <c:strCache>
                <c:ptCount val="1"/>
                <c:pt idx="0">
                  <c:v>Hydrogen</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Sectors'!$C$57:$BA$57</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9.1004357556870863E-3</c:v>
                </c:pt>
                <c:pt idx="16">
                  <c:v>5.9949598405458569E-2</c:v>
                </c:pt>
                <c:pt idx="17">
                  <c:v>0.14893085927818514</c:v>
                </c:pt>
                <c:pt idx="18">
                  <c:v>1.396262595300803</c:v>
                </c:pt>
                <c:pt idx="19">
                  <c:v>3.5290753585042238</c:v>
                </c:pt>
                <c:pt idx="20">
                  <c:v>4.8525667452710026</c:v>
                </c:pt>
                <c:pt idx="21">
                  <c:v>5.7377834874639451</c:v>
                </c:pt>
                <c:pt idx="22">
                  <c:v>7.1076397972590195</c:v>
                </c:pt>
                <c:pt idx="23">
                  <c:v>8.9314558799370367</c:v>
                </c:pt>
                <c:pt idx="24">
                  <c:v>11.404328224796584</c:v>
                </c:pt>
                <c:pt idx="25">
                  <c:v>14.820340343274747</c:v>
                </c:pt>
                <c:pt idx="26">
                  <c:v>20.429624111380988</c:v>
                </c:pt>
                <c:pt idx="27">
                  <c:v>26.489537837667569</c:v>
                </c:pt>
                <c:pt idx="28">
                  <c:v>33.600953319098132</c:v>
                </c:pt>
                <c:pt idx="29">
                  <c:v>41.853779433202</c:v>
                </c:pt>
                <c:pt idx="30">
                  <c:v>51.351673747572107</c:v>
                </c:pt>
                <c:pt idx="31">
                  <c:v>83.888469219532311</c:v>
                </c:pt>
                <c:pt idx="32">
                  <c:v>122.40356224921845</c:v>
                </c:pt>
                <c:pt idx="33">
                  <c:v>185.68821766709647</c:v>
                </c:pt>
                <c:pt idx="34">
                  <c:v>300.21889096260094</c:v>
                </c:pt>
                <c:pt idx="35">
                  <c:v>573.20071628764981</c:v>
                </c:pt>
                <c:pt idx="36">
                  <c:v>895.09157598024069</c:v>
                </c:pt>
                <c:pt idx="37">
                  <c:v>1272.0168960157494</c:v>
                </c:pt>
                <c:pt idx="38">
                  <c:v>1703.5653113097292</c:v>
                </c:pt>
                <c:pt idx="39">
                  <c:v>2177.4945199640697</c:v>
                </c:pt>
                <c:pt idx="40">
                  <c:v>2710.222223586753</c:v>
                </c:pt>
                <c:pt idx="41">
                  <c:v>3311.6820268562042</c:v>
                </c:pt>
                <c:pt idx="42">
                  <c:v>3998.6825918329528</c:v>
                </c:pt>
                <c:pt idx="43">
                  <c:v>4756.4332841669993</c:v>
                </c:pt>
                <c:pt idx="44">
                  <c:v>5608.9184316338187</c:v>
                </c:pt>
                <c:pt idx="45">
                  <c:v>6544.4239829695871</c:v>
                </c:pt>
                <c:pt idx="46">
                  <c:v>7545.8402829615343</c:v>
                </c:pt>
                <c:pt idx="47">
                  <c:v>8636.1063857255122</c:v>
                </c:pt>
                <c:pt idx="48">
                  <c:v>9795.5000899324896</c:v>
                </c:pt>
                <c:pt idx="49">
                  <c:v>11033.029417111567</c:v>
                </c:pt>
                <c:pt idx="50">
                  <c:v>12329.022645114115</c:v>
                </c:pt>
              </c:numCache>
            </c:numRef>
          </c:val>
          <c:extLst>
            <c:ext xmlns:c16="http://schemas.microsoft.com/office/drawing/2014/chart" uri="{C3380CC4-5D6E-409C-BE32-E72D297353CC}">
              <c16:uniqueId val="{00000007-D183-4B49-A5AC-73E5AB56EC2C}"/>
            </c:ext>
          </c:extLst>
        </c:ser>
        <c:dLbls>
          <c:showLegendKey val="0"/>
          <c:showVal val="0"/>
          <c:showCatName val="0"/>
          <c:showSerName val="0"/>
          <c:showPercent val="0"/>
          <c:showBubbleSize val="0"/>
        </c:dLbls>
        <c:axId val="579785872"/>
        <c:axId val="579786432"/>
      </c:areaChart>
      <c:scatterChart>
        <c:scatterStyle val="lineMarker"/>
        <c:varyColors val="0"/>
        <c:ser>
          <c:idx val="8"/>
          <c:order val="8"/>
          <c:tx>
            <c:v>2021</c:v>
          </c:tx>
          <c:spPr>
            <a:ln w="3175">
              <a:solidFill>
                <a:srgbClr val="808080"/>
              </a:solidFill>
            </a:ln>
          </c:spPr>
          <c:marker>
            <c:symbol val="none"/>
          </c:marker>
          <c:dLbls>
            <c:dLbl>
              <c:idx val="1"/>
              <c:layout>
                <c:manualLayout>
                  <c:x val="-0.20818645795212634"/>
                  <c:y val="-6.1153543307086611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30642789927050745"/>
                      <c:h val="0.1056408573928259"/>
                    </c:manualLayout>
                  </c15:layout>
                </c:ext>
                <c:ext xmlns:c16="http://schemas.microsoft.com/office/drawing/2014/chart" uri="{C3380CC4-5D6E-409C-BE32-E72D297353CC}">
                  <c16:uniqueId val="{00000008-D183-4B49-A5AC-73E5AB56EC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Lit>
              <c:formatCode>General</c:formatCode>
              <c:ptCount val="2"/>
              <c:pt idx="0">
                <c:v>22</c:v>
              </c:pt>
              <c:pt idx="1">
                <c:v>22</c:v>
              </c:pt>
            </c:numLit>
          </c:xVal>
          <c:yVal>
            <c:numLit>
              <c:formatCode>General</c:formatCode>
              <c:ptCount val="2"/>
              <c:pt idx="0">
                <c:v>0</c:v>
              </c:pt>
              <c:pt idx="1">
                <c:v>140000</c:v>
              </c:pt>
            </c:numLit>
          </c:yVal>
          <c:smooth val="0"/>
          <c:extLst>
            <c:ext xmlns:c16="http://schemas.microsoft.com/office/drawing/2014/chart" uri="{C3380CC4-5D6E-409C-BE32-E72D297353CC}">
              <c16:uniqueId val="{00000009-D183-4B49-A5AC-73E5AB56EC2C}"/>
            </c:ext>
          </c:extLst>
        </c:ser>
        <c:dLbls>
          <c:showLegendKey val="0"/>
          <c:showVal val="0"/>
          <c:showCatName val="0"/>
          <c:showSerName val="0"/>
          <c:showPercent val="0"/>
          <c:showBubbleSize val="0"/>
        </c:dLbls>
        <c:axId val="579785872"/>
        <c:axId val="579786432"/>
      </c:scatterChart>
      <c:catAx>
        <c:axId val="579785872"/>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579786432"/>
        <c:crosses val="autoZero"/>
        <c:auto val="1"/>
        <c:lblAlgn val="ctr"/>
        <c:lblOffset val="100"/>
        <c:tickLblSkip val="25"/>
        <c:tickMarkSkip val="5"/>
        <c:noMultiLvlLbl val="0"/>
      </c:catAx>
      <c:valAx>
        <c:axId val="579786432"/>
        <c:scaling>
          <c:orientation val="minMax"/>
          <c:max val="16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one"/>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9785872"/>
        <c:crosses val="autoZero"/>
        <c:crossBetween val="midCat"/>
      </c:valAx>
      <c:spPr>
        <a:solidFill>
          <a:srgbClr val="FFFFFF">
            <a:lumMod val="100000"/>
            <a:alpha val="0"/>
          </a:srgbClr>
        </a:solidFill>
        <a:ln>
          <a:noFill/>
        </a:ln>
        <a:effectLst/>
      </c:spPr>
    </c:plotArea>
    <c:plotVisOnly val="1"/>
    <c:dispBlanksAs val="zero"/>
    <c:showDLblsOverMax val="0"/>
  </c:chart>
  <c:spPr>
    <a:solidFill>
      <a:srgbClr val="FFFFFF">
        <a:lumMod val="100000"/>
        <a:alpha val="0"/>
      </a:srgbClr>
    </a:solidFill>
    <a:ln w="25400">
      <a:no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l">
              <a:defRPr sz="1000" b="0"/>
            </a:pPr>
            <a:r>
              <a:rPr lang="LID4096" b="0"/>
              <a:t>Exa</a:t>
            </a:r>
            <a:r>
              <a:rPr lang="en-US" b="0"/>
              <a:t>joules</a:t>
            </a:r>
          </a:p>
        </c:rich>
      </c:tx>
      <c:layout>
        <c:manualLayout>
          <c:xMode val="edge"/>
          <c:yMode val="edge"/>
          <c:x val="8.9200928251549419E-3"/>
          <c:y val="3.2388663967611336E-2"/>
        </c:manualLayout>
      </c:layout>
      <c:overlay val="0"/>
      <c:spPr>
        <a:noFill/>
        <a:ln>
          <a:noFill/>
        </a:ln>
        <a:effectLst/>
      </c:spPr>
    </c:title>
    <c:autoTitleDeleted val="0"/>
    <c:plotArea>
      <c:layout/>
      <c:areaChart>
        <c:grouping val="stacked"/>
        <c:varyColors val="0"/>
        <c:ser>
          <c:idx val="0"/>
          <c:order val="0"/>
          <c:tx>
            <c:strRef>
              <c:f>'Final energy - Sectors'!$B$63</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Sectors'!$C$63:$BA$63</c:f>
              <c:numCache>
                <c:formatCode>_(* #,##0_);_(* \(#,##0\);_(* "-"??_);_(@_)</c:formatCode>
                <c:ptCount val="51"/>
                <c:pt idx="0" formatCode="#,##0;\-#,##0;_(* &quot; - &quot;??_);_(@_)">
                  <c:v>23213.322147798994</c:v>
                </c:pt>
                <c:pt idx="1">
                  <c:v>23613.136750848527</c:v>
                </c:pt>
                <c:pt idx="2">
                  <c:v>24066.750431977805</c:v>
                </c:pt>
                <c:pt idx="3">
                  <c:v>26835.818336451386</c:v>
                </c:pt>
                <c:pt idx="4">
                  <c:v>30837.793155490785</c:v>
                </c:pt>
                <c:pt idx="5">
                  <c:v>35755.419997870988</c:v>
                </c:pt>
                <c:pt idx="6">
                  <c:v>38049.63406523312</c:v>
                </c:pt>
                <c:pt idx="7">
                  <c:v>40554.219747097341</c:v>
                </c:pt>
                <c:pt idx="8">
                  <c:v>41597.858274263868</c:v>
                </c:pt>
                <c:pt idx="9">
                  <c:v>43087.422131451487</c:v>
                </c:pt>
                <c:pt idx="10">
                  <c:v>46941.234078140747</c:v>
                </c:pt>
                <c:pt idx="11">
                  <c:v>49750.328129496425</c:v>
                </c:pt>
                <c:pt idx="12">
                  <c:v>49962.210251865698</c:v>
                </c:pt>
                <c:pt idx="13">
                  <c:v>49915.721556647753</c:v>
                </c:pt>
                <c:pt idx="14">
                  <c:v>50907.196058333255</c:v>
                </c:pt>
                <c:pt idx="15">
                  <c:v>49818.490696378976</c:v>
                </c:pt>
                <c:pt idx="16">
                  <c:v>47334.697188171413</c:v>
                </c:pt>
                <c:pt idx="17">
                  <c:v>46206.3843932202</c:v>
                </c:pt>
                <c:pt idx="18">
                  <c:v>45452.698574664602</c:v>
                </c:pt>
                <c:pt idx="19">
                  <c:v>45118.862396390228</c:v>
                </c:pt>
                <c:pt idx="20">
                  <c:v>45093.167831083127</c:v>
                </c:pt>
                <c:pt idx="21">
                  <c:v>46339.967896849295</c:v>
                </c:pt>
                <c:pt idx="22">
                  <c:v>46011.201641945772</c:v>
                </c:pt>
                <c:pt idx="23">
                  <c:v>45368.358490618979</c:v>
                </c:pt>
                <c:pt idx="24">
                  <c:v>44777.625373885392</c:v>
                </c:pt>
                <c:pt idx="25">
                  <c:v>44071.177711689917</c:v>
                </c:pt>
                <c:pt idx="26">
                  <c:v>43389.904839351497</c:v>
                </c:pt>
                <c:pt idx="27">
                  <c:v>42731.162967778466</c:v>
                </c:pt>
                <c:pt idx="28">
                  <c:v>42030.683464241338</c:v>
                </c:pt>
                <c:pt idx="29">
                  <c:v>41361.840428874588</c:v>
                </c:pt>
                <c:pt idx="30">
                  <c:v>40333.25291041514</c:v>
                </c:pt>
                <c:pt idx="31">
                  <c:v>39462.170376651484</c:v>
                </c:pt>
                <c:pt idx="32">
                  <c:v>37040.94713439537</c:v>
                </c:pt>
                <c:pt idx="33">
                  <c:v>35777.944454253324</c:v>
                </c:pt>
                <c:pt idx="34">
                  <c:v>33819.91299253585</c:v>
                </c:pt>
                <c:pt idx="35">
                  <c:v>33098.1207023186</c:v>
                </c:pt>
                <c:pt idx="36">
                  <c:v>32242.29747104054</c:v>
                </c:pt>
                <c:pt idx="37">
                  <c:v>31579.871436223952</c:v>
                </c:pt>
                <c:pt idx="38">
                  <c:v>30196.971278950947</c:v>
                </c:pt>
                <c:pt idx="39">
                  <c:v>29074.89201026837</c:v>
                </c:pt>
                <c:pt idx="40">
                  <c:v>28079.539083987733</c:v>
                </c:pt>
                <c:pt idx="41">
                  <c:v>27310.440199856213</c:v>
                </c:pt>
                <c:pt idx="42">
                  <c:v>26451.597040998953</c:v>
                </c:pt>
                <c:pt idx="43">
                  <c:v>25779.100011491912</c:v>
                </c:pt>
                <c:pt idx="44">
                  <c:v>24664.60917052066</c:v>
                </c:pt>
                <c:pt idx="45">
                  <c:v>23952.678855940147</c:v>
                </c:pt>
                <c:pt idx="46">
                  <c:v>22606.095925637608</c:v>
                </c:pt>
                <c:pt idx="47">
                  <c:v>22301.157966898736</c:v>
                </c:pt>
                <c:pt idx="48">
                  <c:v>21470.105661739279</c:v>
                </c:pt>
                <c:pt idx="49">
                  <c:v>20908.466882577039</c:v>
                </c:pt>
                <c:pt idx="50">
                  <c:v>21166.5220583466</c:v>
                </c:pt>
              </c:numCache>
            </c:numRef>
          </c:val>
          <c:extLst>
            <c:ext xmlns:c16="http://schemas.microsoft.com/office/drawing/2014/chart" uri="{C3380CC4-5D6E-409C-BE32-E72D297353CC}">
              <c16:uniqueId val="{00000000-F3A6-4D26-9C61-4793429FAC6D}"/>
            </c:ext>
          </c:extLst>
        </c:ser>
        <c:ser>
          <c:idx val="1"/>
          <c:order val="1"/>
          <c:tx>
            <c:strRef>
              <c:f>'Final energy - Sectors'!$B$64</c:f>
              <c:strCache>
                <c:ptCount val="1"/>
                <c:pt idx="0">
                  <c:v>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Sectors'!$C$64:$BA$64</c:f>
              <c:numCache>
                <c:formatCode>_(* #,##0_);_(* \(#,##0\);_(* "-"??_);_(@_)</c:formatCode>
                <c:ptCount val="51"/>
                <c:pt idx="0">
                  <c:v>17948.537539362533</c:v>
                </c:pt>
                <c:pt idx="1">
                  <c:v>17594.000669699082</c:v>
                </c:pt>
                <c:pt idx="2">
                  <c:v>17538.829005332467</c:v>
                </c:pt>
                <c:pt idx="3">
                  <c:v>17767.961314159798</c:v>
                </c:pt>
                <c:pt idx="4">
                  <c:v>18077.645544739444</c:v>
                </c:pt>
                <c:pt idx="5">
                  <c:v>18411.46255214445</c:v>
                </c:pt>
                <c:pt idx="6">
                  <c:v>19190.608097342098</c:v>
                </c:pt>
                <c:pt idx="7">
                  <c:v>19583.19649455855</c:v>
                </c:pt>
                <c:pt idx="8">
                  <c:v>20265.943895283101</c:v>
                </c:pt>
                <c:pt idx="9">
                  <c:v>18489.992205456303</c:v>
                </c:pt>
                <c:pt idx="10">
                  <c:v>21294.628901473574</c:v>
                </c:pt>
                <c:pt idx="11">
                  <c:v>21987.337411755063</c:v>
                </c:pt>
                <c:pt idx="12">
                  <c:v>22666.940199222114</c:v>
                </c:pt>
                <c:pt idx="13">
                  <c:v>22894.582941275163</c:v>
                </c:pt>
                <c:pt idx="14">
                  <c:v>23267.044608679756</c:v>
                </c:pt>
                <c:pt idx="15">
                  <c:v>23242.758999896785</c:v>
                </c:pt>
                <c:pt idx="16">
                  <c:v>23694.280444973385</c:v>
                </c:pt>
                <c:pt idx="17">
                  <c:v>24455.372672231973</c:v>
                </c:pt>
                <c:pt idx="18">
                  <c:v>25577.004339028106</c:v>
                </c:pt>
                <c:pt idx="19">
                  <c:v>26260.047670021999</c:v>
                </c:pt>
                <c:pt idx="20">
                  <c:v>23538.105983746216</c:v>
                </c:pt>
                <c:pt idx="21">
                  <c:v>26531.712532636371</c:v>
                </c:pt>
                <c:pt idx="22">
                  <c:v>27437.941112414064</c:v>
                </c:pt>
                <c:pt idx="23">
                  <c:v>28072.24525457896</c:v>
                </c:pt>
                <c:pt idx="24">
                  <c:v>28528.599271250758</c:v>
                </c:pt>
                <c:pt idx="25">
                  <c:v>28847.191202349644</c:v>
                </c:pt>
                <c:pt idx="26">
                  <c:v>29003.528933537458</c:v>
                </c:pt>
                <c:pt idx="27">
                  <c:v>29103.088183814707</c:v>
                </c:pt>
                <c:pt idx="28">
                  <c:v>29260.855720434076</c:v>
                </c:pt>
                <c:pt idx="29">
                  <c:v>29475.747315786961</c:v>
                </c:pt>
                <c:pt idx="30">
                  <c:v>29046.773094807621</c:v>
                </c:pt>
                <c:pt idx="31">
                  <c:v>28637.505704033723</c:v>
                </c:pt>
                <c:pt idx="32">
                  <c:v>29020.071604127461</c:v>
                </c:pt>
                <c:pt idx="33">
                  <c:v>28191.003290027344</c:v>
                </c:pt>
                <c:pt idx="34">
                  <c:v>27170.862298738517</c:v>
                </c:pt>
                <c:pt idx="35">
                  <c:v>26113.933510675539</c:v>
                </c:pt>
                <c:pt idx="36">
                  <c:v>25506.007946057922</c:v>
                </c:pt>
                <c:pt idx="37">
                  <c:v>24803.041034664813</c:v>
                </c:pt>
                <c:pt idx="38">
                  <c:v>24178.495175360931</c:v>
                </c:pt>
                <c:pt idx="39">
                  <c:v>23419.742946075676</c:v>
                </c:pt>
                <c:pt idx="40">
                  <c:v>22723.61850088042</c:v>
                </c:pt>
                <c:pt idx="41">
                  <c:v>21800.95574409049</c:v>
                </c:pt>
                <c:pt idx="42">
                  <c:v>21068.456987501639</c:v>
                </c:pt>
                <c:pt idx="43">
                  <c:v>20311.62320632437</c:v>
                </c:pt>
                <c:pt idx="44">
                  <c:v>18498.118320195674</c:v>
                </c:pt>
                <c:pt idx="45">
                  <c:v>17698.507294838753</c:v>
                </c:pt>
                <c:pt idx="46">
                  <c:v>16639.414602200864</c:v>
                </c:pt>
                <c:pt idx="47">
                  <c:v>15147.254235150391</c:v>
                </c:pt>
                <c:pt idx="48">
                  <c:v>13815.490244632674</c:v>
                </c:pt>
                <c:pt idx="49">
                  <c:v>12903.635932739016</c:v>
                </c:pt>
                <c:pt idx="50">
                  <c:v>12197.456477707015</c:v>
                </c:pt>
              </c:numCache>
            </c:numRef>
          </c:val>
          <c:extLst>
            <c:ext xmlns:c16="http://schemas.microsoft.com/office/drawing/2014/chart" uri="{C3380CC4-5D6E-409C-BE32-E72D297353CC}">
              <c16:uniqueId val="{00000001-F3A6-4D26-9C61-4793429FAC6D}"/>
            </c:ext>
          </c:extLst>
        </c:ser>
        <c:ser>
          <c:idx val="2"/>
          <c:order val="2"/>
          <c:tx>
            <c:strRef>
              <c:f>'Final energy - Sectors'!$B$65</c:f>
              <c:strCache>
                <c:ptCount val="1"/>
                <c:pt idx="0">
                  <c:v>Oil</c:v>
                </c:pt>
              </c:strCache>
            </c:strRef>
          </c:tx>
          <c:spPr>
            <a:solidFill>
              <a:srgbClr val="CC9900"/>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Sectors'!$C$65:$BA$65</c:f>
              <c:numCache>
                <c:formatCode>_(* #,##0_);_(* \(#,##0\);_(* "-"??_);_(@_)</c:formatCode>
                <c:ptCount val="51"/>
                <c:pt idx="0">
                  <c:v>13545.703840808912</c:v>
                </c:pt>
                <c:pt idx="1">
                  <c:v>13645.666401687367</c:v>
                </c:pt>
                <c:pt idx="2">
                  <c:v>13454.028079730582</c:v>
                </c:pt>
                <c:pt idx="3">
                  <c:v>13355.307591345239</c:v>
                </c:pt>
                <c:pt idx="4">
                  <c:v>14026.162266641897</c:v>
                </c:pt>
                <c:pt idx="5">
                  <c:v>13953.406586367748</c:v>
                </c:pt>
                <c:pt idx="6">
                  <c:v>14290.862820806418</c:v>
                </c:pt>
                <c:pt idx="7">
                  <c:v>14104.069626620598</c:v>
                </c:pt>
                <c:pt idx="8">
                  <c:v>13579.896734708364</c:v>
                </c:pt>
                <c:pt idx="9">
                  <c:v>12739.337594226121</c:v>
                </c:pt>
                <c:pt idx="10">
                  <c:v>13674.184906039662</c:v>
                </c:pt>
                <c:pt idx="11">
                  <c:v>12547.326226465959</c:v>
                </c:pt>
                <c:pt idx="12">
                  <c:v>12553.174130080792</c:v>
                </c:pt>
                <c:pt idx="13">
                  <c:v>12516.647378545447</c:v>
                </c:pt>
                <c:pt idx="14">
                  <c:v>12185.104999314048</c:v>
                </c:pt>
                <c:pt idx="15">
                  <c:v>12620.630537389601</c:v>
                </c:pt>
                <c:pt idx="16">
                  <c:v>12481.274775934953</c:v>
                </c:pt>
                <c:pt idx="17">
                  <c:v>12625.691804124244</c:v>
                </c:pt>
                <c:pt idx="18">
                  <c:v>12625.093339704224</c:v>
                </c:pt>
                <c:pt idx="19">
                  <c:v>12756.752524223946</c:v>
                </c:pt>
                <c:pt idx="20">
                  <c:v>13563.342276698793</c:v>
                </c:pt>
                <c:pt idx="21">
                  <c:v>11879.408083068925</c:v>
                </c:pt>
                <c:pt idx="22">
                  <c:v>11853.445364064524</c:v>
                </c:pt>
                <c:pt idx="23">
                  <c:v>11570.696591534686</c:v>
                </c:pt>
                <c:pt idx="24">
                  <c:v>11303.222445799041</c:v>
                </c:pt>
                <c:pt idx="25">
                  <c:v>11024.214823543467</c:v>
                </c:pt>
                <c:pt idx="26">
                  <c:v>10753.774856525839</c:v>
                </c:pt>
                <c:pt idx="27">
                  <c:v>10486.585644420687</c:v>
                </c:pt>
                <c:pt idx="28">
                  <c:v>10236.118361722827</c:v>
                </c:pt>
                <c:pt idx="29">
                  <c:v>9998.1802675673116</c:v>
                </c:pt>
                <c:pt idx="30">
                  <c:v>9625.0666127405548</c:v>
                </c:pt>
                <c:pt idx="31">
                  <c:v>9277.076056509788</c:v>
                </c:pt>
                <c:pt idx="32">
                  <c:v>8807.9800525402225</c:v>
                </c:pt>
                <c:pt idx="33">
                  <c:v>8318.2361267614469</c:v>
                </c:pt>
                <c:pt idx="34">
                  <c:v>7832.6595032257401</c:v>
                </c:pt>
                <c:pt idx="35">
                  <c:v>7620.5990303010312</c:v>
                </c:pt>
                <c:pt idx="36">
                  <c:v>7396.8896012255555</c:v>
                </c:pt>
                <c:pt idx="37">
                  <c:v>7201.905109845995</c:v>
                </c:pt>
                <c:pt idx="38">
                  <c:v>7008.9135880746699</c:v>
                </c:pt>
                <c:pt idx="39">
                  <c:v>6826.664132105836</c:v>
                </c:pt>
                <c:pt idx="40">
                  <c:v>6665.6777417725225</c:v>
                </c:pt>
                <c:pt idx="41">
                  <c:v>6496.0248911851031</c:v>
                </c:pt>
                <c:pt idx="42">
                  <c:v>6343.9985648744414</c:v>
                </c:pt>
                <c:pt idx="43">
                  <c:v>6146.021350002613</c:v>
                </c:pt>
                <c:pt idx="44">
                  <c:v>5932.5617638336416</c:v>
                </c:pt>
                <c:pt idx="45">
                  <c:v>5745.026905640776</c:v>
                </c:pt>
                <c:pt idx="46">
                  <c:v>5579.223573784353</c:v>
                </c:pt>
                <c:pt idx="47">
                  <c:v>5440.8714051720881</c:v>
                </c:pt>
                <c:pt idx="48">
                  <c:v>5305.6371675744358</c:v>
                </c:pt>
                <c:pt idx="49">
                  <c:v>5187.5638485999998</c:v>
                </c:pt>
                <c:pt idx="50">
                  <c:v>5050.5672995874747</c:v>
                </c:pt>
              </c:numCache>
            </c:numRef>
          </c:val>
          <c:extLst>
            <c:ext xmlns:c16="http://schemas.microsoft.com/office/drawing/2014/chart" uri="{C3380CC4-5D6E-409C-BE32-E72D297353CC}">
              <c16:uniqueId val="{00000002-F3A6-4D26-9C61-4793429FAC6D}"/>
            </c:ext>
          </c:extLst>
        </c:ser>
        <c:ser>
          <c:idx val="3"/>
          <c:order val="3"/>
          <c:tx>
            <c:strRef>
              <c:f>'Final energy - Sectors'!$B$66</c:f>
              <c:strCache>
                <c:ptCount val="1"/>
                <c:pt idx="0">
                  <c:v>Bioenergy</c:v>
                </c:pt>
              </c:strCache>
            </c:strRef>
          </c:tx>
          <c:spPr>
            <a:solidFill>
              <a:srgbClr val="19B24E"/>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Sectors'!$C$66:$BA$66</c:f>
              <c:numCache>
                <c:formatCode>_(* #,##0_);_(* \(#,##0\);_(* "-"??_);_(@_)</c:formatCode>
                <c:ptCount val="51"/>
                <c:pt idx="0">
                  <c:v>6591.1593910588808</c:v>
                </c:pt>
                <c:pt idx="1">
                  <c:v>6374.2869948093103</c:v>
                </c:pt>
                <c:pt idx="2">
                  <c:v>6359.713169682841</c:v>
                </c:pt>
                <c:pt idx="3">
                  <c:v>6595.0899169319664</c:v>
                </c:pt>
                <c:pt idx="4">
                  <c:v>6963.4577989264562</c:v>
                </c:pt>
                <c:pt idx="5">
                  <c:v>7153.633348379587</c:v>
                </c:pt>
                <c:pt idx="6">
                  <c:v>7611.0931883437906</c:v>
                </c:pt>
                <c:pt idx="7">
                  <c:v>7764.6634119058344</c:v>
                </c:pt>
                <c:pt idx="8">
                  <c:v>7691.4684657949228</c:v>
                </c:pt>
                <c:pt idx="9">
                  <c:v>7526.0170889402552</c:v>
                </c:pt>
                <c:pt idx="10">
                  <c:v>7816.6629151253746</c:v>
                </c:pt>
                <c:pt idx="11">
                  <c:v>7894.1143437703477</c:v>
                </c:pt>
                <c:pt idx="12">
                  <c:v>8041.83354994206</c:v>
                </c:pt>
                <c:pt idx="13">
                  <c:v>8453.53258666281</c:v>
                </c:pt>
                <c:pt idx="14">
                  <c:v>8499.12781560445</c:v>
                </c:pt>
                <c:pt idx="15">
                  <c:v>8916.2748668858803</c:v>
                </c:pt>
                <c:pt idx="16">
                  <c:v>9014.2165929649818</c:v>
                </c:pt>
                <c:pt idx="17">
                  <c:v>9261.9152414920663</c:v>
                </c:pt>
                <c:pt idx="18">
                  <c:v>9634.1245055213603</c:v>
                </c:pt>
                <c:pt idx="19">
                  <c:v>9804.2338798105629</c:v>
                </c:pt>
                <c:pt idx="20">
                  <c:v>9633.3006793644618</c:v>
                </c:pt>
                <c:pt idx="21">
                  <c:v>9397.4798908963148</c:v>
                </c:pt>
                <c:pt idx="22">
                  <c:v>9550.2024631449876</c:v>
                </c:pt>
                <c:pt idx="23">
                  <c:v>9911.5711644929215</c:v>
                </c:pt>
                <c:pt idx="24">
                  <c:v>10298.133786231792</c:v>
                </c:pt>
                <c:pt idx="25">
                  <c:v>10848.944127876577</c:v>
                </c:pt>
                <c:pt idx="26">
                  <c:v>11449.814608256735</c:v>
                </c:pt>
                <c:pt idx="27">
                  <c:v>12067.796701491385</c:v>
                </c:pt>
                <c:pt idx="28">
                  <c:v>12717.787810785358</c:v>
                </c:pt>
                <c:pt idx="29">
                  <c:v>13334.928449569417</c:v>
                </c:pt>
                <c:pt idx="30">
                  <c:v>14274.33528355582</c:v>
                </c:pt>
                <c:pt idx="31">
                  <c:v>15199.402435931714</c:v>
                </c:pt>
                <c:pt idx="32">
                  <c:v>16274.47589457363</c:v>
                </c:pt>
                <c:pt idx="33">
                  <c:v>17369.80766747415</c:v>
                </c:pt>
                <c:pt idx="34">
                  <c:v>18414.146980442867</c:v>
                </c:pt>
                <c:pt idx="35">
                  <c:v>18841.41657167926</c:v>
                </c:pt>
                <c:pt idx="36">
                  <c:v>19311.685207284885</c:v>
                </c:pt>
                <c:pt idx="37">
                  <c:v>19686.01747319381</c:v>
                </c:pt>
                <c:pt idx="38">
                  <c:v>20079.756134245967</c:v>
                </c:pt>
                <c:pt idx="39">
                  <c:v>20398.344493698612</c:v>
                </c:pt>
                <c:pt idx="40">
                  <c:v>20754.828651512231</c:v>
                </c:pt>
                <c:pt idx="41">
                  <c:v>21087.232430754939</c:v>
                </c:pt>
                <c:pt idx="42">
                  <c:v>21369.981082625596</c:v>
                </c:pt>
                <c:pt idx="43">
                  <c:v>21613.110828293007</c:v>
                </c:pt>
                <c:pt idx="44">
                  <c:v>21871.504840303929</c:v>
                </c:pt>
                <c:pt idx="45">
                  <c:v>22088.188729578229</c:v>
                </c:pt>
                <c:pt idx="46">
                  <c:v>22326.321145199036</c:v>
                </c:pt>
                <c:pt idx="47">
                  <c:v>22463.027708987625</c:v>
                </c:pt>
                <c:pt idx="48">
                  <c:v>22805.91634659328</c:v>
                </c:pt>
                <c:pt idx="49">
                  <c:v>22950.306287150484</c:v>
                </c:pt>
                <c:pt idx="50">
                  <c:v>23341.258781059034</c:v>
                </c:pt>
              </c:numCache>
            </c:numRef>
          </c:val>
          <c:extLst>
            <c:ext xmlns:c16="http://schemas.microsoft.com/office/drawing/2014/chart" uri="{C3380CC4-5D6E-409C-BE32-E72D297353CC}">
              <c16:uniqueId val="{00000003-F3A6-4D26-9C61-4793429FAC6D}"/>
            </c:ext>
          </c:extLst>
        </c:ser>
        <c:ser>
          <c:idx val="4"/>
          <c:order val="4"/>
          <c:tx>
            <c:strRef>
              <c:f>'Final energy - Sectors'!$B$67</c:f>
              <c:strCache>
                <c:ptCount val="1"/>
                <c:pt idx="0">
                  <c:v>Renewables</c:v>
                </c:pt>
              </c:strCache>
            </c:strRef>
          </c:tx>
          <c:spPr>
            <a:solidFill>
              <a:srgbClr val="75E3A1"/>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Sectors'!$C$67:$BA$67</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4-F3A6-4D26-9C61-4793429FAC6D}"/>
            </c:ext>
          </c:extLst>
        </c:ser>
        <c:ser>
          <c:idx val="5"/>
          <c:order val="5"/>
          <c:tx>
            <c:strRef>
              <c:f>'Final energy - Sectors'!$B$68</c:f>
              <c:strCache>
                <c:ptCount val="1"/>
                <c:pt idx="0">
                  <c:v>Heat</c:v>
                </c:pt>
              </c:strCache>
            </c:strRef>
          </c:tx>
          <c:spPr>
            <a:solidFill>
              <a:srgbClr val="AB96C9"/>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Sectors'!$C$68:$BA$68</c:f>
              <c:numCache>
                <c:formatCode>_(* #,##0_);_(* \(#,##0\);_(* "-"??_);_(@_)</c:formatCode>
                <c:ptCount val="51"/>
                <c:pt idx="0">
                  <c:v>4228.4880197762768</c:v>
                </c:pt>
                <c:pt idx="1">
                  <c:v>4286.0275416418172</c:v>
                </c:pt>
                <c:pt idx="2">
                  <c:v>4394.577503898362</c:v>
                </c:pt>
                <c:pt idx="3">
                  <c:v>4514.3761710352555</c:v>
                </c:pt>
                <c:pt idx="4">
                  <c:v>4592.4831951579117</c:v>
                </c:pt>
                <c:pt idx="5">
                  <c:v>4820.7646243663248</c:v>
                </c:pt>
                <c:pt idx="6">
                  <c:v>5079.4939313816167</c:v>
                </c:pt>
                <c:pt idx="7">
                  <c:v>5208.5010297694389</c:v>
                </c:pt>
                <c:pt idx="8">
                  <c:v>4916.3735225596656</c:v>
                </c:pt>
                <c:pt idx="9">
                  <c:v>4717.1003533155108</c:v>
                </c:pt>
                <c:pt idx="10">
                  <c:v>5289.6331717971325</c:v>
                </c:pt>
                <c:pt idx="11">
                  <c:v>5527.696720101535</c:v>
                </c:pt>
                <c:pt idx="12">
                  <c:v>5727.4109165739646</c:v>
                </c:pt>
                <c:pt idx="13">
                  <c:v>5414.819886304459</c:v>
                </c:pt>
                <c:pt idx="14">
                  <c:v>5292.153590958801</c:v>
                </c:pt>
                <c:pt idx="15">
                  <c:v>5321.2992638678825</c:v>
                </c:pt>
                <c:pt idx="16">
                  <c:v>5863.399595539795</c:v>
                </c:pt>
                <c:pt idx="17">
                  <c:v>5955.6673086411865</c:v>
                </c:pt>
                <c:pt idx="18">
                  <c:v>6108.7055552340908</c:v>
                </c:pt>
                <c:pt idx="19">
                  <c:v>6133.8288955136004</c:v>
                </c:pt>
                <c:pt idx="20">
                  <c:v>5700.6469877452173</c:v>
                </c:pt>
                <c:pt idx="21">
                  <c:v>6096.9501145461909</c:v>
                </c:pt>
                <c:pt idx="22">
                  <c:v>6149.4530517234161</c:v>
                </c:pt>
                <c:pt idx="23">
                  <c:v>6190.2129290526</c:v>
                </c:pt>
                <c:pt idx="24">
                  <c:v>6226.8426134400188</c:v>
                </c:pt>
                <c:pt idx="25">
                  <c:v>6244.8556631473712</c:v>
                </c:pt>
                <c:pt idx="26">
                  <c:v>6259.2294113328126</c:v>
                </c:pt>
                <c:pt idx="27">
                  <c:v>6274.4065800338385</c:v>
                </c:pt>
                <c:pt idx="28">
                  <c:v>6282.168415840184</c:v>
                </c:pt>
                <c:pt idx="29">
                  <c:v>6277.4824479614854</c:v>
                </c:pt>
                <c:pt idx="30">
                  <c:v>6248.7557819788408</c:v>
                </c:pt>
                <c:pt idx="31">
                  <c:v>6214.4767897049014</c:v>
                </c:pt>
                <c:pt idx="32">
                  <c:v>6147.3247318425892</c:v>
                </c:pt>
                <c:pt idx="33">
                  <c:v>6077.0763653543472</c:v>
                </c:pt>
                <c:pt idx="34">
                  <c:v>5996.6093677965982</c:v>
                </c:pt>
                <c:pt idx="35">
                  <c:v>5918.6506502168704</c:v>
                </c:pt>
                <c:pt idx="36">
                  <c:v>5824.7120710589488</c:v>
                </c:pt>
                <c:pt idx="37">
                  <c:v>5730.440434947328</c:v>
                </c:pt>
                <c:pt idx="38">
                  <c:v>5601.526431592737</c:v>
                </c:pt>
                <c:pt idx="39">
                  <c:v>5499.7919703820589</c:v>
                </c:pt>
                <c:pt idx="40">
                  <c:v>5379.4356740885414</c:v>
                </c:pt>
                <c:pt idx="41">
                  <c:v>5246.1759310052576</c:v>
                </c:pt>
                <c:pt idx="42">
                  <c:v>5131.4924796218547</c:v>
                </c:pt>
                <c:pt idx="43">
                  <c:v>5035.7669677027243</c:v>
                </c:pt>
                <c:pt idx="44">
                  <c:v>4960.5089581058992</c:v>
                </c:pt>
                <c:pt idx="45">
                  <c:v>4856.5599370276259</c:v>
                </c:pt>
                <c:pt idx="46">
                  <c:v>4766.8002980609181</c:v>
                </c:pt>
                <c:pt idx="47">
                  <c:v>4705.0651923078904</c:v>
                </c:pt>
                <c:pt idx="48">
                  <c:v>4593.7383723716748</c:v>
                </c:pt>
                <c:pt idx="49">
                  <c:v>4489.4051813005135</c:v>
                </c:pt>
                <c:pt idx="50">
                  <c:v>4380.3476610311063</c:v>
                </c:pt>
              </c:numCache>
            </c:numRef>
          </c:val>
          <c:extLst>
            <c:ext xmlns:c16="http://schemas.microsoft.com/office/drawing/2014/chart" uri="{C3380CC4-5D6E-409C-BE32-E72D297353CC}">
              <c16:uniqueId val="{00000005-F3A6-4D26-9C61-4793429FAC6D}"/>
            </c:ext>
          </c:extLst>
        </c:ser>
        <c:ser>
          <c:idx val="6"/>
          <c:order val="6"/>
          <c:tx>
            <c:strRef>
              <c:f>'Final energy - Sectors'!$B$69</c:f>
              <c:strCache>
                <c:ptCount val="1"/>
                <c:pt idx="0">
                  <c:v>Electricity</c:v>
                </c:pt>
              </c:strCache>
            </c:strRef>
          </c:tx>
          <c:spPr>
            <a:solidFill>
              <a:srgbClr val="0D9D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Sectors'!$C$69:$BA$69</c:f>
              <c:numCache>
                <c:formatCode>_(* #,##0_);_(* \(#,##0\);_(* "-"??_);_(@_)</c:formatCode>
                <c:ptCount val="51"/>
                <c:pt idx="0">
                  <c:v>18959.714416770537</c:v>
                </c:pt>
                <c:pt idx="1">
                  <c:v>18885.284676750864</c:v>
                </c:pt>
                <c:pt idx="2">
                  <c:v>18994.22151919789</c:v>
                </c:pt>
                <c:pt idx="3">
                  <c:v>19929.599567373782</c:v>
                </c:pt>
                <c:pt idx="4">
                  <c:v>21111.997522204343</c:v>
                </c:pt>
                <c:pt idx="5">
                  <c:v>22279.273910493037</c:v>
                </c:pt>
                <c:pt idx="6">
                  <c:v>23605.705615250929</c:v>
                </c:pt>
                <c:pt idx="7">
                  <c:v>24902.417557889898</c:v>
                </c:pt>
                <c:pt idx="8">
                  <c:v>24881.477464998174</c:v>
                </c:pt>
                <c:pt idx="9">
                  <c:v>24019.163337342528</c:v>
                </c:pt>
                <c:pt idx="10">
                  <c:v>26403.219341533066</c:v>
                </c:pt>
                <c:pt idx="11">
                  <c:v>27963.628990363912</c:v>
                </c:pt>
                <c:pt idx="12">
                  <c:v>28703.826996575215</c:v>
                </c:pt>
                <c:pt idx="13">
                  <c:v>29698.813748479184</c:v>
                </c:pt>
                <c:pt idx="14">
                  <c:v>30355.992021008693</c:v>
                </c:pt>
                <c:pt idx="15">
                  <c:v>30180.870127164606</c:v>
                </c:pt>
                <c:pt idx="16">
                  <c:v>30848.783426565144</c:v>
                </c:pt>
                <c:pt idx="17">
                  <c:v>32053.679045415534</c:v>
                </c:pt>
                <c:pt idx="18">
                  <c:v>33475.077433325248</c:v>
                </c:pt>
                <c:pt idx="19">
                  <c:v>33813.153512427642</c:v>
                </c:pt>
                <c:pt idx="20">
                  <c:v>35158.858882125103</c:v>
                </c:pt>
                <c:pt idx="21">
                  <c:v>35375.195794682484</c:v>
                </c:pt>
                <c:pt idx="22">
                  <c:v>36074.231908783069</c:v>
                </c:pt>
                <c:pt idx="23">
                  <c:v>37604.472994696989</c:v>
                </c:pt>
                <c:pt idx="24">
                  <c:v>39105.206134424327</c:v>
                </c:pt>
                <c:pt idx="25">
                  <c:v>40485.387540202159</c:v>
                </c:pt>
                <c:pt idx="26">
                  <c:v>41826.151593077688</c:v>
                </c:pt>
                <c:pt idx="27">
                  <c:v>43179.579907426036</c:v>
                </c:pt>
                <c:pt idx="28">
                  <c:v>44523.229000621861</c:v>
                </c:pt>
                <c:pt idx="29">
                  <c:v>45763.135697539248</c:v>
                </c:pt>
                <c:pt idx="30">
                  <c:v>47193.255553022973</c:v>
                </c:pt>
                <c:pt idx="31">
                  <c:v>48574.696108588498</c:v>
                </c:pt>
                <c:pt idx="32">
                  <c:v>50004.283182874708</c:v>
                </c:pt>
                <c:pt idx="33">
                  <c:v>51524.691564351524</c:v>
                </c:pt>
                <c:pt idx="34">
                  <c:v>52847.420821856475</c:v>
                </c:pt>
                <c:pt idx="35">
                  <c:v>54248.899154714782</c:v>
                </c:pt>
                <c:pt idx="36">
                  <c:v>55580.423356340085</c:v>
                </c:pt>
                <c:pt idx="37">
                  <c:v>56779.180557123953</c:v>
                </c:pt>
                <c:pt idx="38">
                  <c:v>57869.343247849327</c:v>
                </c:pt>
                <c:pt idx="39">
                  <c:v>58919.978674735023</c:v>
                </c:pt>
                <c:pt idx="40">
                  <c:v>59887.862287081436</c:v>
                </c:pt>
                <c:pt idx="41">
                  <c:v>60830.742625559287</c:v>
                </c:pt>
                <c:pt idx="42">
                  <c:v>61602.142441970762</c:v>
                </c:pt>
                <c:pt idx="43">
                  <c:v>62282.096298979144</c:v>
                </c:pt>
                <c:pt idx="44">
                  <c:v>63077.358369905676</c:v>
                </c:pt>
                <c:pt idx="45">
                  <c:v>63670.918183969668</c:v>
                </c:pt>
                <c:pt idx="46">
                  <c:v>64195.6879099574</c:v>
                </c:pt>
                <c:pt idx="47">
                  <c:v>64731.296500216558</c:v>
                </c:pt>
                <c:pt idx="48">
                  <c:v>65130.681398537672</c:v>
                </c:pt>
                <c:pt idx="49">
                  <c:v>65601.661066444663</c:v>
                </c:pt>
                <c:pt idx="50">
                  <c:v>66304.00028077446</c:v>
                </c:pt>
              </c:numCache>
            </c:numRef>
          </c:val>
          <c:extLst>
            <c:ext xmlns:c16="http://schemas.microsoft.com/office/drawing/2014/chart" uri="{C3380CC4-5D6E-409C-BE32-E72D297353CC}">
              <c16:uniqueId val="{00000006-F3A6-4D26-9C61-4793429FAC6D}"/>
            </c:ext>
          </c:extLst>
        </c:ser>
        <c:ser>
          <c:idx val="7"/>
          <c:order val="7"/>
          <c:tx>
            <c:strRef>
              <c:f>'Final energy - Sectors'!$B$70</c:f>
              <c:strCache>
                <c:ptCount val="1"/>
                <c:pt idx="0">
                  <c:v>Hydrogen</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Sectors'!$C$70:$BA$70</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4.5851731456991736E-5</c:v>
                </c:pt>
                <c:pt idx="22">
                  <c:v>158.82926589795042</c:v>
                </c:pt>
                <c:pt idx="23">
                  <c:v>163.48817372146709</c:v>
                </c:pt>
                <c:pt idx="24">
                  <c:v>165.76447099788189</c:v>
                </c:pt>
                <c:pt idx="25">
                  <c:v>171.2887132629495</c:v>
                </c:pt>
                <c:pt idx="26">
                  <c:v>193.13288809558074</c:v>
                </c:pt>
                <c:pt idx="27">
                  <c:v>197.67076514507519</c:v>
                </c:pt>
                <c:pt idx="28">
                  <c:v>218.52927897656221</c:v>
                </c:pt>
                <c:pt idx="29">
                  <c:v>228.66063544667099</c:v>
                </c:pt>
                <c:pt idx="30">
                  <c:v>407.78732112042258</c:v>
                </c:pt>
                <c:pt idx="31">
                  <c:v>495.52192775463004</c:v>
                </c:pt>
                <c:pt idx="32">
                  <c:v>634.27836915486955</c:v>
                </c:pt>
                <c:pt idx="33">
                  <c:v>1132.4983695922012</c:v>
                </c:pt>
                <c:pt idx="34">
                  <c:v>1548.8353827902242</c:v>
                </c:pt>
                <c:pt idx="35">
                  <c:v>2636.2656736816571</c:v>
                </c:pt>
                <c:pt idx="36">
                  <c:v>3427.418010678899</c:v>
                </c:pt>
                <c:pt idx="37">
                  <c:v>4317.9135393852266</c:v>
                </c:pt>
                <c:pt idx="38">
                  <c:v>5722.6394424770033</c:v>
                </c:pt>
                <c:pt idx="39">
                  <c:v>7141.3110216345203</c:v>
                </c:pt>
                <c:pt idx="40">
                  <c:v>8183.0552486419656</c:v>
                </c:pt>
                <c:pt idx="41">
                  <c:v>9343.6648770259162</c:v>
                </c:pt>
                <c:pt idx="42">
                  <c:v>10767.009211845645</c:v>
                </c:pt>
                <c:pt idx="43">
                  <c:v>11450.549780099376</c:v>
                </c:pt>
                <c:pt idx="44">
                  <c:v>14170.351300175134</c:v>
                </c:pt>
                <c:pt idx="45">
                  <c:v>15492.761927446691</c:v>
                </c:pt>
                <c:pt idx="46">
                  <c:v>17465.652109739785</c:v>
                </c:pt>
                <c:pt idx="47">
                  <c:v>19266.721761206376</c:v>
                </c:pt>
                <c:pt idx="48">
                  <c:v>21327.189751932503</c:v>
                </c:pt>
                <c:pt idx="49">
                  <c:v>22847.221667730759</c:v>
                </c:pt>
                <c:pt idx="50">
                  <c:v>23477.028419684146</c:v>
                </c:pt>
              </c:numCache>
            </c:numRef>
          </c:val>
          <c:extLst>
            <c:ext xmlns:c16="http://schemas.microsoft.com/office/drawing/2014/chart" uri="{C3380CC4-5D6E-409C-BE32-E72D297353CC}">
              <c16:uniqueId val="{00000007-F3A6-4D26-9C61-4793429FAC6D}"/>
            </c:ext>
          </c:extLst>
        </c:ser>
        <c:dLbls>
          <c:showLegendKey val="0"/>
          <c:showVal val="0"/>
          <c:showCatName val="0"/>
          <c:showSerName val="0"/>
          <c:showPercent val="0"/>
          <c:showBubbleSize val="0"/>
        </c:dLbls>
        <c:axId val="579785872"/>
        <c:axId val="579786432"/>
      </c:areaChart>
      <c:scatterChart>
        <c:scatterStyle val="lineMarker"/>
        <c:varyColors val="0"/>
        <c:ser>
          <c:idx val="8"/>
          <c:order val="8"/>
          <c:tx>
            <c:v>2021</c:v>
          </c:tx>
          <c:spPr>
            <a:ln w="3175">
              <a:solidFill>
                <a:srgbClr val="808080"/>
              </a:solidFill>
            </a:ln>
          </c:spPr>
          <c:marker>
            <c:symbol val="none"/>
          </c:marker>
          <c:dLbls>
            <c:dLbl>
              <c:idx val="1"/>
              <c:layout>
                <c:manualLayout>
                  <c:x val="-0.15898798240497722"/>
                  <c:y val="-4.9400699912510934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4702962476912604"/>
                      <c:h val="0.13161111111111112"/>
                    </c:manualLayout>
                  </c15:layout>
                </c:ext>
                <c:ext xmlns:c16="http://schemas.microsoft.com/office/drawing/2014/chart" uri="{C3380CC4-5D6E-409C-BE32-E72D297353CC}">
                  <c16:uniqueId val="{00000008-F3A6-4D26-9C61-4793429FAC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Lit>
              <c:formatCode>General</c:formatCode>
              <c:ptCount val="2"/>
              <c:pt idx="0">
                <c:v>21</c:v>
              </c:pt>
              <c:pt idx="1">
                <c:v>21</c:v>
              </c:pt>
            </c:numLit>
          </c:xVal>
          <c:yVal>
            <c:numLit>
              <c:formatCode>General</c:formatCode>
              <c:ptCount val="2"/>
              <c:pt idx="0">
                <c:v>0</c:v>
              </c:pt>
              <c:pt idx="1">
                <c:v>140000</c:v>
              </c:pt>
            </c:numLit>
          </c:yVal>
          <c:smooth val="0"/>
          <c:extLst>
            <c:ext xmlns:c16="http://schemas.microsoft.com/office/drawing/2014/chart" uri="{C3380CC4-5D6E-409C-BE32-E72D297353CC}">
              <c16:uniqueId val="{00000009-F3A6-4D26-9C61-4793429FAC6D}"/>
            </c:ext>
          </c:extLst>
        </c:ser>
        <c:dLbls>
          <c:showLegendKey val="0"/>
          <c:showVal val="0"/>
          <c:showCatName val="0"/>
          <c:showSerName val="0"/>
          <c:showPercent val="0"/>
          <c:showBubbleSize val="0"/>
        </c:dLbls>
        <c:axId val="579785872"/>
        <c:axId val="579786432"/>
      </c:scatterChart>
      <c:catAx>
        <c:axId val="579785872"/>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579786432"/>
        <c:crosses val="autoZero"/>
        <c:auto val="1"/>
        <c:lblAlgn val="ctr"/>
        <c:lblOffset val="100"/>
        <c:tickLblSkip val="25"/>
        <c:tickMarkSkip val="5"/>
        <c:noMultiLvlLbl val="0"/>
      </c:catAx>
      <c:valAx>
        <c:axId val="579786432"/>
        <c:scaling>
          <c:orientation val="minMax"/>
          <c:max val="16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9785872"/>
        <c:crosses val="autoZero"/>
        <c:crossBetween val="midCat"/>
        <c:dispUnits>
          <c:builtInUnit val="thousands"/>
        </c:dispUnits>
      </c:valAx>
      <c:spPr>
        <a:solidFill>
          <a:srgbClr val="FFFFFF">
            <a:lumMod val="100000"/>
            <a:alpha val="0"/>
          </a:srgbClr>
        </a:solidFill>
        <a:ln>
          <a:noFill/>
        </a:ln>
        <a:effectLst/>
      </c:spPr>
    </c:plotArea>
    <c:plotVisOnly val="1"/>
    <c:dispBlanksAs val="zero"/>
    <c:showDLblsOverMax val="0"/>
  </c:chart>
  <c:spPr>
    <a:solidFill>
      <a:srgbClr val="FFFFFF">
        <a:lumMod val="100000"/>
        <a:alpha val="0"/>
      </a:srgbClr>
    </a:solidFill>
    <a:ln w="25400">
      <a:no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ID4096" baseline="0" dirty="0"/>
              <a:t> </a:t>
            </a:r>
            <a:endParaRPr lang="en-US" dirty="0"/>
          </a:p>
        </c:rich>
      </c:tx>
      <c:layout>
        <c:manualLayout>
          <c:xMode val="edge"/>
          <c:yMode val="edge"/>
          <c:x val="1.0956063167311594E-2"/>
          <c:y val="3.2388663967611336E-2"/>
        </c:manualLayout>
      </c:layout>
      <c:overlay val="0"/>
    </c:title>
    <c:autoTitleDeleted val="0"/>
    <c:plotArea>
      <c:layout/>
      <c:areaChart>
        <c:grouping val="stacked"/>
        <c:varyColors val="0"/>
        <c:ser>
          <c:idx val="0"/>
          <c:order val="0"/>
          <c:tx>
            <c:strRef>
              <c:f>'Final energy - Sectors'!$B$50</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Sectors'!$C$50:$BA$50</c:f>
              <c:numCache>
                <c:formatCode>_(* #,##0_);_(* \(#,##0\);_(* "-"??_);_(@_)</c:formatCode>
                <c:ptCount val="51"/>
                <c:pt idx="0">
                  <c:v>21.560114700000003</c:v>
                </c:pt>
                <c:pt idx="1">
                  <c:v>8.3732496999999988</c:v>
                </c:pt>
                <c:pt idx="2">
                  <c:v>3.6141345999999999</c:v>
                </c:pt>
                <c:pt idx="3">
                  <c:v>1.0258215000000002</c:v>
                </c:pt>
                <c:pt idx="4">
                  <c:v>4.2312681999999988</c:v>
                </c:pt>
                <c:pt idx="5">
                  <c:v>3.1528336999999995</c:v>
                </c:pt>
                <c:pt idx="6">
                  <c:v>1.2916762999999998</c:v>
                </c:pt>
                <c:pt idx="7">
                  <c:v>3.2539162999999998</c:v>
                </c:pt>
                <c:pt idx="8">
                  <c:v>2.6048433000000002</c:v>
                </c:pt>
                <c:pt idx="9">
                  <c:v>2.2891297999999902</c:v>
                </c:pt>
                <c:pt idx="10">
                  <c:v>2.3918324000000002</c:v>
                </c:pt>
                <c:pt idx="11">
                  <c:v>3.2978598999999993</c:v>
                </c:pt>
                <c:pt idx="12">
                  <c:v>1.9660898000000002</c:v>
                </c:pt>
                <c:pt idx="13">
                  <c:v>1.8970001999999997</c:v>
                </c:pt>
                <c:pt idx="14">
                  <c:v>2.8309277000000002</c:v>
                </c:pt>
                <c:pt idx="15">
                  <c:v>2.3838728999999903</c:v>
                </c:pt>
                <c:pt idx="16">
                  <c:v>3.2663472999999996</c:v>
                </c:pt>
                <c:pt idx="17">
                  <c:v>5.2083402999999997</c:v>
                </c:pt>
                <c:pt idx="18">
                  <c:v>2.495981</c:v>
                </c:pt>
                <c:pt idx="19">
                  <c:v>2.7105608999999999</c:v>
                </c:pt>
                <c:pt idx="20">
                  <c:v>1.06193</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0-D183-4B49-A5AC-73E5AB56EC2C}"/>
            </c:ext>
          </c:extLst>
        </c:ser>
        <c:ser>
          <c:idx val="1"/>
          <c:order val="1"/>
          <c:tx>
            <c:strRef>
              <c:f>'Final energy - Sectors'!$B$51</c:f>
              <c:strCache>
                <c:ptCount val="1"/>
                <c:pt idx="0">
                  <c:v>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Sectors'!$C$51:$BA$51</c:f>
              <c:numCache>
                <c:formatCode>_(* #,##0_);_(* \(#,##0\);_(* "-"??_);_(@_)</c:formatCode>
                <c:ptCount val="51"/>
                <c:pt idx="0">
                  <c:v>600.88686099753386</c:v>
                </c:pt>
                <c:pt idx="1">
                  <c:v>647.68220606676005</c:v>
                </c:pt>
                <c:pt idx="2">
                  <c:v>665.73633091774025</c:v>
                </c:pt>
                <c:pt idx="3">
                  <c:v>682.79966303227854</c:v>
                </c:pt>
                <c:pt idx="4">
                  <c:v>706.98293270519798</c:v>
                </c:pt>
                <c:pt idx="5">
                  <c:v>755.53367995592589</c:v>
                </c:pt>
                <c:pt idx="6">
                  <c:v>791.2501955890159</c:v>
                </c:pt>
                <c:pt idx="7">
                  <c:v>858.07648020879719</c:v>
                </c:pt>
                <c:pt idx="8">
                  <c:v>880.4183990885374</c:v>
                </c:pt>
                <c:pt idx="9">
                  <c:v>901.95473864799385</c:v>
                </c:pt>
                <c:pt idx="10">
                  <c:v>896.37594597481745</c:v>
                </c:pt>
                <c:pt idx="11">
                  <c:v>895.37401045656384</c:v>
                </c:pt>
                <c:pt idx="12">
                  <c:v>896.66472214241139</c:v>
                </c:pt>
                <c:pt idx="13">
                  <c:v>972.09129520623219</c:v>
                </c:pt>
                <c:pt idx="14">
                  <c:v>978.07829538350313</c:v>
                </c:pt>
                <c:pt idx="15">
                  <c:v>986.10548033695864</c:v>
                </c:pt>
                <c:pt idx="16">
                  <c:v>998.78108160654244</c:v>
                </c:pt>
                <c:pt idx="17">
                  <c:v>995.16762085428445</c:v>
                </c:pt>
                <c:pt idx="18">
                  <c:v>1007.0867540317313</c:v>
                </c:pt>
                <c:pt idx="19">
                  <c:v>1091.3095878830591</c:v>
                </c:pt>
                <c:pt idx="20">
                  <c:v>1051.5070028578909</c:v>
                </c:pt>
                <c:pt idx="21">
                  <c:v>1176.2321406198625</c:v>
                </c:pt>
                <c:pt idx="22">
                  <c:v>1231.237334206563</c:v>
                </c:pt>
                <c:pt idx="23">
                  <c:v>1255.8137905668948</c:v>
                </c:pt>
                <c:pt idx="24">
                  <c:v>1273.342213694063</c:v>
                </c:pt>
                <c:pt idx="25">
                  <c:v>1301.2129462938969</c:v>
                </c:pt>
                <c:pt idx="26">
                  <c:v>1352.9063532318087</c:v>
                </c:pt>
                <c:pt idx="27">
                  <c:v>1386.2002134853735</c:v>
                </c:pt>
                <c:pt idx="28">
                  <c:v>1426.0262877768566</c:v>
                </c:pt>
                <c:pt idx="29">
                  <c:v>1484.7201377646329</c:v>
                </c:pt>
                <c:pt idx="30">
                  <c:v>1546.7109448265999</c:v>
                </c:pt>
                <c:pt idx="31">
                  <c:v>1618.1940717277043</c:v>
                </c:pt>
                <c:pt idx="32">
                  <c:v>1703.4043794686168</c:v>
                </c:pt>
                <c:pt idx="33">
                  <c:v>1785.4965157421661</c:v>
                </c:pt>
                <c:pt idx="34">
                  <c:v>1875.2795970285292</c:v>
                </c:pt>
                <c:pt idx="35">
                  <c:v>1933.1786469292049</c:v>
                </c:pt>
                <c:pt idx="36">
                  <c:v>1971.1225394793889</c:v>
                </c:pt>
                <c:pt idx="37">
                  <c:v>1984.2904788860737</c:v>
                </c:pt>
                <c:pt idx="38">
                  <c:v>1980.0318408222684</c:v>
                </c:pt>
                <c:pt idx="39">
                  <c:v>1985.4627207827182</c:v>
                </c:pt>
                <c:pt idx="40">
                  <c:v>1985.5246873286856</c:v>
                </c:pt>
                <c:pt idx="41">
                  <c:v>1984.7174190838466</c:v>
                </c:pt>
                <c:pt idx="42">
                  <c:v>1954.9214508227117</c:v>
                </c:pt>
                <c:pt idx="43">
                  <c:v>1928.5621182178329</c:v>
                </c:pt>
                <c:pt idx="44">
                  <c:v>1826.571323851748</c:v>
                </c:pt>
                <c:pt idx="45">
                  <c:v>1656.4810696399722</c:v>
                </c:pt>
                <c:pt idx="46">
                  <c:v>1415.4192638984382</c:v>
                </c:pt>
                <c:pt idx="47">
                  <c:v>1117.2415704742973</c:v>
                </c:pt>
                <c:pt idx="48">
                  <c:v>782.93171356243727</c:v>
                </c:pt>
                <c:pt idx="49">
                  <c:v>409.44978562689448</c:v>
                </c:pt>
                <c:pt idx="50">
                  <c:v>0</c:v>
                </c:pt>
              </c:numCache>
            </c:numRef>
          </c:val>
          <c:extLst>
            <c:ext xmlns:c16="http://schemas.microsoft.com/office/drawing/2014/chart" uri="{C3380CC4-5D6E-409C-BE32-E72D297353CC}">
              <c16:uniqueId val="{00000001-D183-4B49-A5AC-73E5AB56EC2C}"/>
            </c:ext>
          </c:extLst>
        </c:ser>
        <c:ser>
          <c:idx val="2"/>
          <c:order val="2"/>
          <c:tx>
            <c:strRef>
              <c:f>'Final energy - Sectors'!$B$52</c:f>
              <c:strCache>
                <c:ptCount val="1"/>
                <c:pt idx="0">
                  <c:v>Oil</c:v>
                </c:pt>
              </c:strCache>
            </c:strRef>
          </c:tx>
          <c:spPr>
            <a:solidFill>
              <a:srgbClr val="CC9900"/>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Sectors'!$C$52:$BA$52</c:f>
              <c:numCache>
                <c:formatCode>_(* #,##0_);_(* \(#,##0\);_(* "-"??_);_(@_)</c:formatCode>
                <c:ptCount val="51"/>
                <c:pt idx="0">
                  <c:v>78666.040166317689</c:v>
                </c:pt>
                <c:pt idx="1">
                  <c:v>78985.269476546397</c:v>
                </c:pt>
                <c:pt idx="2">
                  <c:v>81025.387206051513</c:v>
                </c:pt>
                <c:pt idx="3">
                  <c:v>82613.660047167941</c:v>
                </c:pt>
                <c:pt idx="4">
                  <c:v>86378.801590937015</c:v>
                </c:pt>
                <c:pt idx="5">
                  <c:v>88115.794239889801</c:v>
                </c:pt>
                <c:pt idx="6">
                  <c:v>90197.366017285225</c:v>
                </c:pt>
                <c:pt idx="7">
                  <c:v>92780.241984193635</c:v>
                </c:pt>
                <c:pt idx="8">
                  <c:v>92622.39990664208</c:v>
                </c:pt>
                <c:pt idx="9">
                  <c:v>90882.060955189023</c:v>
                </c:pt>
                <c:pt idx="10">
                  <c:v>94671.349851529594</c:v>
                </c:pt>
                <c:pt idx="11">
                  <c:v>96086.863948415892</c:v>
                </c:pt>
                <c:pt idx="12">
                  <c:v>96945.314357169773</c:v>
                </c:pt>
                <c:pt idx="13">
                  <c:v>99354.012059388871</c:v>
                </c:pt>
                <c:pt idx="14">
                  <c:v>100899.35096245994</c:v>
                </c:pt>
                <c:pt idx="15">
                  <c:v>103982.08029251607</c:v>
                </c:pt>
                <c:pt idx="16">
                  <c:v>106085.16259280121</c:v>
                </c:pt>
                <c:pt idx="17">
                  <c:v>108786.09645075173</c:v>
                </c:pt>
                <c:pt idx="18">
                  <c:v>110355.04603893208</c:v>
                </c:pt>
                <c:pt idx="19">
                  <c:v>112841.27007981078</c:v>
                </c:pt>
                <c:pt idx="20">
                  <c:v>98639.67167276793</c:v>
                </c:pt>
                <c:pt idx="21">
                  <c:v>105217.28046844502</c:v>
                </c:pt>
                <c:pt idx="22">
                  <c:v>109765.01824146679</c:v>
                </c:pt>
                <c:pt idx="23">
                  <c:v>112257.80465272928</c:v>
                </c:pt>
                <c:pt idx="24">
                  <c:v>112920.05958395345</c:v>
                </c:pt>
                <c:pt idx="25">
                  <c:v>112034.41813404081</c:v>
                </c:pt>
                <c:pt idx="26">
                  <c:v>110804.82976488621</c:v>
                </c:pt>
                <c:pt idx="27">
                  <c:v>109054.52091543561</c:v>
                </c:pt>
                <c:pt idx="28">
                  <c:v>106712.08897297928</c:v>
                </c:pt>
                <c:pt idx="29">
                  <c:v>103558.30421479614</c:v>
                </c:pt>
                <c:pt idx="30">
                  <c:v>99574.648177396884</c:v>
                </c:pt>
                <c:pt idx="31">
                  <c:v>94068.708526748873</c:v>
                </c:pt>
                <c:pt idx="32">
                  <c:v>87795.149491354474</c:v>
                </c:pt>
                <c:pt idx="33">
                  <c:v>80969.087763778021</c:v>
                </c:pt>
                <c:pt idx="34">
                  <c:v>73653.378086941448</c:v>
                </c:pt>
                <c:pt idx="35">
                  <c:v>66250.608271356148</c:v>
                </c:pt>
                <c:pt idx="36">
                  <c:v>58852.868453524294</c:v>
                </c:pt>
                <c:pt idx="37">
                  <c:v>51475.965904949313</c:v>
                </c:pt>
                <c:pt idx="38">
                  <c:v>44933.420108099388</c:v>
                </c:pt>
                <c:pt idx="39">
                  <c:v>38628.505762902816</c:v>
                </c:pt>
                <c:pt idx="40">
                  <c:v>32608.498114249887</c:v>
                </c:pt>
                <c:pt idx="41">
                  <c:v>25901.320115445342</c:v>
                </c:pt>
                <c:pt idx="42">
                  <c:v>19550.35070710316</c:v>
                </c:pt>
                <c:pt idx="43">
                  <c:v>15915.881576749987</c:v>
                </c:pt>
                <c:pt idx="44">
                  <c:v>12803.811426967914</c:v>
                </c:pt>
                <c:pt idx="45">
                  <c:v>10145.855535420342</c:v>
                </c:pt>
                <c:pt idx="46">
                  <c:v>7851.3120072816191</c:v>
                </c:pt>
                <c:pt idx="47">
                  <c:v>5721.221007027696</c:v>
                </c:pt>
                <c:pt idx="48">
                  <c:v>3713.7041095778523</c:v>
                </c:pt>
                <c:pt idx="49">
                  <c:v>1813.275989681641</c:v>
                </c:pt>
                <c:pt idx="50">
                  <c:v>0</c:v>
                </c:pt>
              </c:numCache>
            </c:numRef>
          </c:val>
          <c:extLst>
            <c:ext xmlns:c16="http://schemas.microsoft.com/office/drawing/2014/chart" uri="{C3380CC4-5D6E-409C-BE32-E72D297353CC}">
              <c16:uniqueId val="{00000002-D183-4B49-A5AC-73E5AB56EC2C}"/>
            </c:ext>
          </c:extLst>
        </c:ser>
        <c:ser>
          <c:idx val="3"/>
          <c:order val="3"/>
          <c:tx>
            <c:strRef>
              <c:f>'Final energy - Sectors'!$B$53</c:f>
              <c:strCache>
                <c:ptCount val="1"/>
                <c:pt idx="0">
                  <c:v>Bioenergy</c:v>
                </c:pt>
              </c:strCache>
            </c:strRef>
          </c:tx>
          <c:spPr>
            <a:solidFill>
              <a:srgbClr val="19B24E"/>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Sectors'!$C$53:$BA$53</c:f>
              <c:numCache>
                <c:formatCode>_(* #,##0_);_(* \(#,##0\);_(* "-"??_);_(@_)</c:formatCode>
                <c:ptCount val="51"/>
                <c:pt idx="0">
                  <c:v>337.3048378438321</c:v>
                </c:pt>
                <c:pt idx="1">
                  <c:v>358.92673871378952</c:v>
                </c:pt>
                <c:pt idx="2">
                  <c:v>434.34869472047217</c:v>
                </c:pt>
                <c:pt idx="3">
                  <c:v>520.25878284284806</c:v>
                </c:pt>
                <c:pt idx="4">
                  <c:v>613.56415266391309</c:v>
                </c:pt>
                <c:pt idx="5">
                  <c:v>761.69558000000018</c:v>
                </c:pt>
                <c:pt idx="6">
                  <c:v>950.82104000000015</c:v>
                </c:pt>
                <c:pt idx="7">
                  <c:v>1269.3558499999999</c:v>
                </c:pt>
                <c:pt idx="8">
                  <c:v>1708.9653100000003</c:v>
                </c:pt>
                <c:pt idx="9">
                  <c:v>1968.4380399999993</c:v>
                </c:pt>
                <c:pt idx="10">
                  <c:v>2219.4379399999998</c:v>
                </c:pt>
                <c:pt idx="11">
                  <c:v>2427.6991900000007</c:v>
                </c:pt>
                <c:pt idx="12">
                  <c:v>2535.7486500000005</c:v>
                </c:pt>
                <c:pt idx="13">
                  <c:v>2726.3618500000002</c:v>
                </c:pt>
                <c:pt idx="14">
                  <c:v>2877.9711000000002</c:v>
                </c:pt>
                <c:pt idx="15">
                  <c:v>2919.0003299999998</c:v>
                </c:pt>
                <c:pt idx="16">
                  <c:v>3111.9162861173791</c:v>
                </c:pt>
                <c:pt idx="17">
                  <c:v>3215.2362056059596</c:v>
                </c:pt>
                <c:pt idx="18">
                  <c:v>3326.2730779595381</c:v>
                </c:pt>
                <c:pt idx="19">
                  <c:v>3035.5514035606543</c:v>
                </c:pt>
                <c:pt idx="20">
                  <c:v>3037.4186618257595</c:v>
                </c:pt>
                <c:pt idx="21">
                  <c:v>3018.6210011459193</c:v>
                </c:pt>
                <c:pt idx="22">
                  <c:v>3031.0242945684654</c:v>
                </c:pt>
                <c:pt idx="23">
                  <c:v>2940.2453443344202</c:v>
                </c:pt>
                <c:pt idx="24">
                  <c:v>3646.9539521274683</c:v>
                </c:pt>
                <c:pt idx="25">
                  <c:v>4595.6782988706327</c:v>
                </c:pt>
                <c:pt idx="26">
                  <c:v>5201.1537148525258</c:v>
                </c:pt>
                <c:pt idx="27">
                  <c:v>5398.5619075637742</c:v>
                </c:pt>
                <c:pt idx="28">
                  <c:v>5495.2933377295176</c:v>
                </c:pt>
                <c:pt idx="29">
                  <c:v>5549.6426518644212</c:v>
                </c:pt>
                <c:pt idx="30">
                  <c:v>5934.2887912583046</c:v>
                </c:pt>
                <c:pt idx="31">
                  <c:v>6344.3550913449108</c:v>
                </c:pt>
                <c:pt idx="32">
                  <c:v>7090.7895401534643</c:v>
                </c:pt>
                <c:pt idx="33">
                  <c:v>7907.9738537759258</c:v>
                </c:pt>
                <c:pt idx="34">
                  <c:v>8818.0996291521078</c:v>
                </c:pt>
                <c:pt idx="35">
                  <c:v>9553.2789201555242</c:v>
                </c:pt>
                <c:pt idx="36">
                  <c:v>10172.939461371847</c:v>
                </c:pt>
                <c:pt idx="37">
                  <c:v>10736.587267546322</c:v>
                </c:pt>
                <c:pt idx="38">
                  <c:v>11244.773117040129</c:v>
                </c:pt>
                <c:pt idx="39">
                  <c:v>11701.811832098843</c:v>
                </c:pt>
                <c:pt idx="40">
                  <c:v>12121.23940465472</c:v>
                </c:pt>
                <c:pt idx="41">
                  <c:v>12676.399551283845</c:v>
                </c:pt>
                <c:pt idx="42">
                  <c:v>13210.788871529016</c:v>
                </c:pt>
                <c:pt idx="43">
                  <c:v>13701.266911962008</c:v>
                </c:pt>
                <c:pt idx="44">
                  <c:v>14168.362262823313</c:v>
                </c:pt>
                <c:pt idx="45">
                  <c:v>14589.555646549779</c:v>
                </c:pt>
                <c:pt idx="46">
                  <c:v>14951.535331896976</c:v>
                </c:pt>
                <c:pt idx="47">
                  <c:v>15263.292227885448</c:v>
                </c:pt>
                <c:pt idx="48">
                  <c:v>15519.397861132575</c:v>
                </c:pt>
                <c:pt idx="49">
                  <c:v>15720.653982199157</c:v>
                </c:pt>
                <c:pt idx="50">
                  <c:v>15862.769977616639</c:v>
                </c:pt>
              </c:numCache>
            </c:numRef>
          </c:val>
          <c:extLst>
            <c:ext xmlns:c16="http://schemas.microsoft.com/office/drawing/2014/chart" uri="{C3380CC4-5D6E-409C-BE32-E72D297353CC}">
              <c16:uniqueId val="{00000003-D183-4B49-A5AC-73E5AB56EC2C}"/>
            </c:ext>
          </c:extLst>
        </c:ser>
        <c:ser>
          <c:idx val="4"/>
          <c:order val="4"/>
          <c:tx>
            <c:strRef>
              <c:f>'Final energy - Sectors'!$B$54</c:f>
              <c:strCache>
                <c:ptCount val="1"/>
                <c:pt idx="0">
                  <c:v>Renewables</c:v>
                </c:pt>
              </c:strCache>
            </c:strRef>
          </c:tx>
          <c:spPr>
            <a:solidFill>
              <a:srgbClr val="75E3A1"/>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Sectors'!$C$54:$BA$54</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4-D183-4B49-A5AC-73E5AB56EC2C}"/>
            </c:ext>
          </c:extLst>
        </c:ser>
        <c:ser>
          <c:idx val="5"/>
          <c:order val="5"/>
          <c:tx>
            <c:strRef>
              <c:f>'Final energy - Sectors'!$B$55</c:f>
              <c:strCache>
                <c:ptCount val="1"/>
                <c:pt idx="0">
                  <c:v>Heat</c:v>
                </c:pt>
              </c:strCache>
            </c:strRef>
          </c:tx>
          <c:spPr>
            <a:solidFill>
              <a:srgbClr val="AB96C9"/>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Sectors'!$C$55:$BA$55</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5-D183-4B49-A5AC-73E5AB56EC2C}"/>
            </c:ext>
          </c:extLst>
        </c:ser>
        <c:ser>
          <c:idx val="6"/>
          <c:order val="6"/>
          <c:tx>
            <c:strRef>
              <c:f>'Final energy - Sectors'!$B$56</c:f>
              <c:strCache>
                <c:ptCount val="1"/>
                <c:pt idx="0">
                  <c:v>Electricity</c:v>
                </c:pt>
              </c:strCache>
            </c:strRef>
          </c:tx>
          <c:spPr>
            <a:solidFill>
              <a:srgbClr val="0D9D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Sectors'!$C$56:$BA$56</c:f>
              <c:numCache>
                <c:formatCode>_(* #,##0_);_(* \(#,##0\);_(* "-"??_);_(@_)</c:formatCode>
                <c:ptCount val="51"/>
                <c:pt idx="0">
                  <c:v>569.88127494652713</c:v>
                </c:pt>
                <c:pt idx="1">
                  <c:v>583.0457054844162</c:v>
                </c:pt>
                <c:pt idx="2">
                  <c:v>599.67157356562427</c:v>
                </c:pt>
                <c:pt idx="3">
                  <c:v>626.53453767956978</c:v>
                </c:pt>
                <c:pt idx="4">
                  <c:v>650.37751129351329</c:v>
                </c:pt>
                <c:pt idx="5">
                  <c:v>649.96495697304283</c:v>
                </c:pt>
                <c:pt idx="6">
                  <c:v>667.67764519521097</c:v>
                </c:pt>
                <c:pt idx="7">
                  <c:v>690.36177725812524</c:v>
                </c:pt>
                <c:pt idx="8">
                  <c:v>693.02603511644395</c:v>
                </c:pt>
                <c:pt idx="9">
                  <c:v>704.89943780242766</c:v>
                </c:pt>
                <c:pt idx="10">
                  <c:v>744.6015228287323</c:v>
                </c:pt>
                <c:pt idx="11">
                  <c:v>782.73495542637431</c:v>
                </c:pt>
                <c:pt idx="12">
                  <c:v>805.34493299549388</c:v>
                </c:pt>
                <c:pt idx="13">
                  <c:v>829.63251077081873</c:v>
                </c:pt>
                <c:pt idx="14">
                  <c:v>848.93801172266728</c:v>
                </c:pt>
                <c:pt idx="15">
                  <c:v>1021.8220428382365</c:v>
                </c:pt>
                <c:pt idx="16">
                  <c:v>1100.7262206855364</c:v>
                </c:pt>
                <c:pt idx="17">
                  <c:v>1222.5189661445038</c:v>
                </c:pt>
                <c:pt idx="18">
                  <c:v>1346.3676121740762</c:v>
                </c:pt>
                <c:pt idx="19">
                  <c:v>1453.0123459500119</c:v>
                </c:pt>
                <c:pt idx="20">
                  <c:v>1260.7376474448317</c:v>
                </c:pt>
                <c:pt idx="21">
                  <c:v>1422.048222352822</c:v>
                </c:pt>
                <c:pt idx="22">
                  <c:v>1665.0383273502891</c:v>
                </c:pt>
                <c:pt idx="23">
                  <c:v>2098.1734277512996</c:v>
                </c:pt>
                <c:pt idx="24">
                  <c:v>2589.2427075263436</c:v>
                </c:pt>
                <c:pt idx="25">
                  <c:v>3167.1214396237119</c:v>
                </c:pt>
                <c:pt idx="26">
                  <c:v>3873.9022381283939</c:v>
                </c:pt>
                <c:pt idx="27">
                  <c:v>4711.9254610363432</c:v>
                </c:pt>
                <c:pt idx="28">
                  <c:v>5684.1658055779963</c:v>
                </c:pt>
                <c:pt idx="29">
                  <c:v>6803.9862342726246</c:v>
                </c:pt>
                <c:pt idx="30">
                  <c:v>8085.773129389283</c:v>
                </c:pt>
                <c:pt idx="31">
                  <c:v>9621.2563329750337</c:v>
                </c:pt>
                <c:pt idx="32">
                  <c:v>11284.04707998813</c:v>
                </c:pt>
                <c:pt idx="33">
                  <c:v>12997.669597521179</c:v>
                </c:pt>
                <c:pt idx="34">
                  <c:v>14797.841162584622</c:v>
                </c:pt>
                <c:pt idx="35">
                  <c:v>16592.855539704084</c:v>
                </c:pt>
                <c:pt idx="36">
                  <c:v>18376.105676333744</c:v>
                </c:pt>
                <c:pt idx="37">
                  <c:v>20064.748977732666</c:v>
                </c:pt>
                <c:pt idx="38">
                  <c:v>21551.104623724892</c:v>
                </c:pt>
                <c:pt idx="39">
                  <c:v>22924.820882808886</c:v>
                </c:pt>
                <c:pt idx="40">
                  <c:v>24273.328600847952</c:v>
                </c:pt>
                <c:pt idx="41">
                  <c:v>25670.435797811657</c:v>
                </c:pt>
                <c:pt idx="42">
                  <c:v>27141.049338323101</c:v>
                </c:pt>
                <c:pt idx="43">
                  <c:v>27983.341694842366</c:v>
                </c:pt>
                <c:pt idx="44">
                  <c:v>28685.035051902116</c:v>
                </c:pt>
                <c:pt idx="45">
                  <c:v>29315.875870179065</c:v>
                </c:pt>
                <c:pt idx="46">
                  <c:v>29864.007421879702</c:v>
                </c:pt>
                <c:pt idx="47">
                  <c:v>30405.890400921828</c:v>
                </c:pt>
                <c:pt idx="48">
                  <c:v>30957.440698860952</c:v>
                </c:pt>
                <c:pt idx="49">
                  <c:v>31539.175174208372</c:v>
                </c:pt>
                <c:pt idx="50">
                  <c:v>32133.467335676833</c:v>
                </c:pt>
              </c:numCache>
            </c:numRef>
          </c:val>
          <c:extLst>
            <c:ext xmlns:c16="http://schemas.microsoft.com/office/drawing/2014/chart" uri="{C3380CC4-5D6E-409C-BE32-E72D297353CC}">
              <c16:uniqueId val="{00000006-D183-4B49-A5AC-73E5AB56EC2C}"/>
            </c:ext>
          </c:extLst>
        </c:ser>
        <c:ser>
          <c:idx val="7"/>
          <c:order val="7"/>
          <c:tx>
            <c:strRef>
              <c:f>'Final energy - Sectors'!$B$57</c:f>
              <c:strCache>
                <c:ptCount val="1"/>
                <c:pt idx="0">
                  <c:v>Hydrogen</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Sectors'!$C$57:$BA$57</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9.1004357556870863E-3</c:v>
                </c:pt>
                <c:pt idx="16">
                  <c:v>5.9949598405458569E-2</c:v>
                </c:pt>
                <c:pt idx="17">
                  <c:v>0.14893085927818514</c:v>
                </c:pt>
                <c:pt idx="18">
                  <c:v>1.396262595300803</c:v>
                </c:pt>
                <c:pt idx="19">
                  <c:v>3.5290753585042238</c:v>
                </c:pt>
                <c:pt idx="20">
                  <c:v>4.8525667452710026</c:v>
                </c:pt>
                <c:pt idx="21">
                  <c:v>5.7377834874639451</c:v>
                </c:pt>
                <c:pt idx="22">
                  <c:v>7.1076397972590195</c:v>
                </c:pt>
                <c:pt idx="23">
                  <c:v>8.9314558799370367</c:v>
                </c:pt>
                <c:pt idx="24">
                  <c:v>11.404328224796584</c:v>
                </c:pt>
                <c:pt idx="25">
                  <c:v>14.820340343274747</c:v>
                </c:pt>
                <c:pt idx="26">
                  <c:v>20.429624111380988</c:v>
                </c:pt>
                <c:pt idx="27">
                  <c:v>26.489537837667569</c:v>
                </c:pt>
                <c:pt idx="28">
                  <c:v>33.600953319098132</c:v>
                </c:pt>
                <c:pt idx="29">
                  <c:v>41.853779433202</c:v>
                </c:pt>
                <c:pt idx="30">
                  <c:v>51.351673747572107</c:v>
                </c:pt>
                <c:pt idx="31">
                  <c:v>83.888469219532311</c:v>
                </c:pt>
                <c:pt idx="32">
                  <c:v>122.40356224921845</c:v>
                </c:pt>
                <c:pt idx="33">
                  <c:v>185.68821766709647</c:v>
                </c:pt>
                <c:pt idx="34">
                  <c:v>300.21889096260094</c:v>
                </c:pt>
                <c:pt idx="35">
                  <c:v>573.20071628764981</c:v>
                </c:pt>
                <c:pt idx="36">
                  <c:v>895.09157598024069</c:v>
                </c:pt>
                <c:pt idx="37">
                  <c:v>1272.0168960157494</c:v>
                </c:pt>
                <c:pt idx="38">
                  <c:v>1703.5653113097292</c:v>
                </c:pt>
                <c:pt idx="39">
                  <c:v>2177.4945199640697</c:v>
                </c:pt>
                <c:pt idx="40">
                  <c:v>2710.222223586753</c:v>
                </c:pt>
                <c:pt idx="41">
                  <c:v>3311.6820268562042</c:v>
                </c:pt>
                <c:pt idx="42">
                  <c:v>3998.6825918329528</c:v>
                </c:pt>
                <c:pt idx="43">
                  <c:v>4756.4332841669993</c:v>
                </c:pt>
                <c:pt idx="44">
                  <c:v>5608.9184316338187</c:v>
                </c:pt>
                <c:pt idx="45">
                  <c:v>6544.4239829695871</c:v>
                </c:pt>
                <c:pt idx="46">
                  <c:v>7545.8402829615343</c:v>
                </c:pt>
                <c:pt idx="47">
                  <c:v>8636.1063857255122</c:v>
                </c:pt>
                <c:pt idx="48">
                  <c:v>9795.5000899324896</c:v>
                </c:pt>
                <c:pt idx="49">
                  <c:v>11033.029417111567</c:v>
                </c:pt>
                <c:pt idx="50">
                  <c:v>12329.022645114115</c:v>
                </c:pt>
              </c:numCache>
            </c:numRef>
          </c:val>
          <c:extLst>
            <c:ext xmlns:c16="http://schemas.microsoft.com/office/drawing/2014/chart" uri="{C3380CC4-5D6E-409C-BE32-E72D297353CC}">
              <c16:uniqueId val="{00000007-D183-4B49-A5AC-73E5AB56EC2C}"/>
            </c:ext>
          </c:extLst>
        </c:ser>
        <c:dLbls>
          <c:showLegendKey val="0"/>
          <c:showVal val="0"/>
          <c:showCatName val="0"/>
          <c:showSerName val="0"/>
          <c:showPercent val="0"/>
          <c:showBubbleSize val="0"/>
        </c:dLbls>
        <c:axId val="579785872"/>
        <c:axId val="579786432"/>
      </c:areaChart>
      <c:scatterChart>
        <c:scatterStyle val="lineMarker"/>
        <c:varyColors val="0"/>
        <c:ser>
          <c:idx val="8"/>
          <c:order val="8"/>
          <c:tx>
            <c:v>2021</c:v>
          </c:tx>
          <c:spPr>
            <a:ln w="3175">
              <a:solidFill>
                <a:srgbClr val="808080"/>
              </a:solidFill>
            </a:ln>
          </c:spPr>
          <c:marker>
            <c:symbol val="none"/>
          </c:marker>
          <c:dLbls>
            <c:dLbl>
              <c:idx val="1"/>
              <c:layout>
                <c:manualLayout>
                  <c:x val="-0.20818645795212634"/>
                  <c:y val="-6.1153543307086611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30642789927050745"/>
                      <c:h val="0.1056408573928259"/>
                    </c:manualLayout>
                  </c15:layout>
                </c:ext>
                <c:ext xmlns:c16="http://schemas.microsoft.com/office/drawing/2014/chart" uri="{C3380CC4-5D6E-409C-BE32-E72D297353CC}">
                  <c16:uniqueId val="{00000008-D183-4B49-A5AC-73E5AB56EC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Lit>
              <c:formatCode>General</c:formatCode>
              <c:ptCount val="2"/>
              <c:pt idx="0">
                <c:v>22</c:v>
              </c:pt>
              <c:pt idx="1">
                <c:v>22</c:v>
              </c:pt>
            </c:numLit>
          </c:xVal>
          <c:yVal>
            <c:numLit>
              <c:formatCode>General</c:formatCode>
              <c:ptCount val="2"/>
              <c:pt idx="0">
                <c:v>0</c:v>
              </c:pt>
              <c:pt idx="1">
                <c:v>140000</c:v>
              </c:pt>
            </c:numLit>
          </c:yVal>
          <c:smooth val="0"/>
          <c:extLst>
            <c:ext xmlns:c16="http://schemas.microsoft.com/office/drawing/2014/chart" uri="{C3380CC4-5D6E-409C-BE32-E72D297353CC}">
              <c16:uniqueId val="{00000009-D183-4B49-A5AC-73E5AB56EC2C}"/>
            </c:ext>
          </c:extLst>
        </c:ser>
        <c:dLbls>
          <c:showLegendKey val="0"/>
          <c:showVal val="0"/>
          <c:showCatName val="0"/>
          <c:showSerName val="0"/>
          <c:showPercent val="0"/>
          <c:showBubbleSize val="0"/>
        </c:dLbls>
        <c:axId val="579785872"/>
        <c:axId val="579786432"/>
      </c:scatterChart>
      <c:catAx>
        <c:axId val="579785872"/>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579786432"/>
        <c:crosses val="autoZero"/>
        <c:auto val="1"/>
        <c:lblAlgn val="ctr"/>
        <c:lblOffset val="100"/>
        <c:tickLblSkip val="25"/>
        <c:tickMarkSkip val="5"/>
        <c:noMultiLvlLbl val="0"/>
      </c:catAx>
      <c:valAx>
        <c:axId val="579786432"/>
        <c:scaling>
          <c:orientation val="minMax"/>
          <c:max val="16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one"/>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9785872"/>
        <c:crosses val="autoZero"/>
        <c:crossBetween val="midCat"/>
      </c:valAx>
      <c:spPr>
        <a:solidFill>
          <a:srgbClr val="FFFFFF">
            <a:lumMod val="100000"/>
            <a:alpha val="0"/>
          </a:srgbClr>
        </a:solidFill>
        <a:ln>
          <a:noFill/>
        </a:ln>
        <a:effectLst/>
      </c:spPr>
    </c:plotArea>
    <c:plotVisOnly val="1"/>
    <c:dispBlanksAs val="zero"/>
    <c:showDLblsOverMax val="0"/>
  </c:chart>
  <c:spPr>
    <a:solidFill>
      <a:srgbClr val="FFFFFF">
        <a:lumMod val="100000"/>
        <a:alpha val="0"/>
      </a:srgbClr>
    </a:solidFill>
    <a:ln w="25400">
      <a:no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a:pPr>
            <a:r>
              <a:rPr lang="LID4096" dirty="0"/>
              <a:t> </a:t>
            </a:r>
            <a:endParaRPr lang="en-US" dirty="0"/>
          </a:p>
        </c:rich>
      </c:tx>
      <c:layout>
        <c:manualLayout>
          <c:xMode val="edge"/>
          <c:yMode val="edge"/>
          <c:x val="7.5650152000216828E-3"/>
          <c:y val="3.2388663967611336E-2"/>
        </c:manualLayout>
      </c:layout>
      <c:overlay val="0"/>
    </c:title>
    <c:autoTitleDeleted val="0"/>
    <c:plotArea>
      <c:layout/>
      <c:areaChart>
        <c:grouping val="stacked"/>
        <c:varyColors val="0"/>
        <c:ser>
          <c:idx val="0"/>
          <c:order val="0"/>
          <c:tx>
            <c:strRef>
              <c:f>'Final energy - Sectors'!$B$37</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Sectors'!$C$37:$BA$37</c:f>
              <c:numCache>
                <c:formatCode>_(* #,##0_);_(* \(#,##0\);_(* "-"??_);_(@_)</c:formatCode>
                <c:ptCount val="51"/>
                <c:pt idx="0">
                  <c:v>3870.346</c:v>
                </c:pt>
                <c:pt idx="1">
                  <c:v>3884.2190000000001</c:v>
                </c:pt>
                <c:pt idx="2">
                  <c:v>3885.8570000000009</c:v>
                </c:pt>
                <c:pt idx="3">
                  <c:v>3995.8529999999996</c:v>
                </c:pt>
                <c:pt idx="4">
                  <c:v>4271.7340000000004</c:v>
                </c:pt>
                <c:pt idx="5">
                  <c:v>4344.2729999999992</c:v>
                </c:pt>
                <c:pt idx="6">
                  <c:v>4485.1340000000018</c:v>
                </c:pt>
                <c:pt idx="7">
                  <c:v>4424.5039999999999</c:v>
                </c:pt>
                <c:pt idx="8">
                  <c:v>4638.0419999999995</c:v>
                </c:pt>
                <c:pt idx="9">
                  <c:v>4621.6360000000004</c:v>
                </c:pt>
                <c:pt idx="10">
                  <c:v>4562.1050000000014</c:v>
                </c:pt>
                <c:pt idx="11">
                  <c:v>4569.5709999999999</c:v>
                </c:pt>
                <c:pt idx="12">
                  <c:v>4704.8069999999998</c:v>
                </c:pt>
                <c:pt idx="13">
                  <c:v>4633.8019999999988</c:v>
                </c:pt>
                <c:pt idx="14">
                  <c:v>4503.1350000000002</c:v>
                </c:pt>
                <c:pt idx="15">
                  <c:v>4570.9409999999998</c:v>
                </c:pt>
                <c:pt idx="16">
                  <c:v>4464.7609999999995</c:v>
                </c:pt>
                <c:pt idx="17">
                  <c:v>4449.619999999999</c:v>
                </c:pt>
                <c:pt idx="18">
                  <c:v>3831.8670000000002</c:v>
                </c:pt>
                <c:pt idx="19">
                  <c:v>3439.4839999999995</c:v>
                </c:pt>
                <c:pt idx="20">
                  <c:v>4311.2550506943662</c:v>
                </c:pt>
                <c:pt idx="21">
                  <c:v>4243.457930216252</c:v>
                </c:pt>
                <c:pt idx="22">
                  <c:v>4187.3422056527097</c:v>
                </c:pt>
                <c:pt idx="23">
                  <c:v>4104.2326192981554</c:v>
                </c:pt>
                <c:pt idx="24">
                  <c:v>4017.8542204351379</c:v>
                </c:pt>
                <c:pt idx="25">
                  <c:v>3933.8735399151769</c:v>
                </c:pt>
                <c:pt idx="26">
                  <c:v>3853.8631797968228</c:v>
                </c:pt>
                <c:pt idx="27">
                  <c:v>3765.230912976509</c:v>
                </c:pt>
                <c:pt idx="28">
                  <c:v>3670.8107234207955</c:v>
                </c:pt>
                <c:pt idx="29">
                  <c:v>3569.2373780063199</c:v>
                </c:pt>
                <c:pt idx="30">
                  <c:v>3373.9948816418528</c:v>
                </c:pt>
                <c:pt idx="31">
                  <c:v>3183.7457316160803</c:v>
                </c:pt>
                <c:pt idx="32">
                  <c:v>2997.6870899603937</c:v>
                </c:pt>
                <c:pt idx="33">
                  <c:v>2815.5960169852915</c:v>
                </c:pt>
                <c:pt idx="34">
                  <c:v>2637.1401070898701</c:v>
                </c:pt>
                <c:pt idx="35">
                  <c:v>2461.3385681834775</c:v>
                </c:pt>
                <c:pt idx="36">
                  <c:v>2288.0530581894677</c:v>
                </c:pt>
                <c:pt idx="37">
                  <c:v>2117.5910512707587</c:v>
                </c:pt>
                <c:pt idx="38">
                  <c:v>1948.7820159976472</c:v>
                </c:pt>
                <c:pt idx="39">
                  <c:v>1781.0744670141244</c:v>
                </c:pt>
                <c:pt idx="40">
                  <c:v>1614.4921214610715</c:v>
                </c:pt>
                <c:pt idx="41">
                  <c:v>1448.7903956086575</c:v>
                </c:pt>
                <c:pt idx="42">
                  <c:v>1283.6443930193172</c:v>
                </c:pt>
                <c:pt idx="43">
                  <c:v>1119.2541147330317</c:v>
                </c:pt>
                <c:pt idx="44">
                  <c:v>956.04101328713568</c:v>
                </c:pt>
                <c:pt idx="45">
                  <c:v>793.67998278525351</c:v>
                </c:pt>
                <c:pt idx="46">
                  <c:v>632.15741246728783</c:v>
                </c:pt>
                <c:pt idx="47">
                  <c:v>471.74875184633242</c:v>
                </c:pt>
                <c:pt idx="48">
                  <c:v>312.73161514219169</c:v>
                </c:pt>
                <c:pt idx="49">
                  <c:v>155.34815917143436</c:v>
                </c:pt>
                <c:pt idx="50">
                  <c:v>0</c:v>
                </c:pt>
              </c:numCache>
            </c:numRef>
          </c:val>
          <c:extLst>
            <c:ext xmlns:c16="http://schemas.microsoft.com/office/drawing/2014/chart" uri="{C3380CC4-5D6E-409C-BE32-E72D297353CC}">
              <c16:uniqueId val="{00000000-0BDA-499C-AABE-CF4870B295CE}"/>
            </c:ext>
          </c:extLst>
        </c:ser>
        <c:ser>
          <c:idx val="1"/>
          <c:order val="1"/>
          <c:tx>
            <c:strRef>
              <c:f>'Final energy - Sectors'!$B$38</c:f>
              <c:strCache>
                <c:ptCount val="1"/>
                <c:pt idx="0">
                  <c:v>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Sectors'!$C$38:$BA$38</c:f>
              <c:numCache>
                <c:formatCode>_(* #,##0_);_(* \(#,##0\);_(* "-"??_);_(@_)</c:formatCode>
                <c:ptCount val="51"/>
                <c:pt idx="0">
                  <c:v>21459.275999999998</c:v>
                </c:pt>
                <c:pt idx="1">
                  <c:v>21493.938000000002</c:v>
                </c:pt>
                <c:pt idx="2">
                  <c:v>21956.557000000004</c:v>
                </c:pt>
                <c:pt idx="3">
                  <c:v>23122.627</c:v>
                </c:pt>
                <c:pt idx="4">
                  <c:v>23245.628000000004</c:v>
                </c:pt>
                <c:pt idx="5">
                  <c:v>23255.087</c:v>
                </c:pt>
                <c:pt idx="6">
                  <c:v>23204.716</c:v>
                </c:pt>
                <c:pt idx="7">
                  <c:v>23872.792000000001</c:v>
                </c:pt>
                <c:pt idx="8">
                  <c:v>24686.792000000005</c:v>
                </c:pt>
                <c:pt idx="9">
                  <c:v>24240.673999999999</c:v>
                </c:pt>
                <c:pt idx="10">
                  <c:v>25299.529000000002</c:v>
                </c:pt>
                <c:pt idx="11">
                  <c:v>24880.128000000001</c:v>
                </c:pt>
                <c:pt idx="12">
                  <c:v>24041.349000000006</c:v>
                </c:pt>
                <c:pt idx="13">
                  <c:v>25828.716999999997</c:v>
                </c:pt>
                <c:pt idx="14">
                  <c:v>25384.695</c:v>
                </c:pt>
                <c:pt idx="15">
                  <c:v>25348.233</c:v>
                </c:pt>
                <c:pt idx="16">
                  <c:v>26030.140999999996</c:v>
                </c:pt>
                <c:pt idx="17">
                  <c:v>26676.429</c:v>
                </c:pt>
                <c:pt idx="18">
                  <c:v>28657.894</c:v>
                </c:pt>
                <c:pt idx="19">
                  <c:v>28772.61</c:v>
                </c:pt>
                <c:pt idx="20">
                  <c:v>29010.544069319389</c:v>
                </c:pt>
                <c:pt idx="21">
                  <c:v>29747.367854268447</c:v>
                </c:pt>
                <c:pt idx="22">
                  <c:v>30618.178352555027</c:v>
                </c:pt>
                <c:pt idx="23">
                  <c:v>30622.88592178826</c:v>
                </c:pt>
                <c:pt idx="24">
                  <c:v>30466.064851736915</c:v>
                </c:pt>
                <c:pt idx="25">
                  <c:v>30261.806057108886</c:v>
                </c:pt>
                <c:pt idx="26">
                  <c:v>29997.292325410086</c:v>
                </c:pt>
                <c:pt idx="27">
                  <c:v>29679.437236971196</c:v>
                </c:pt>
                <c:pt idx="28">
                  <c:v>29292.102130158266</c:v>
                </c:pt>
                <c:pt idx="29">
                  <c:v>28825.741059931039</c:v>
                </c:pt>
                <c:pt idx="30">
                  <c:v>27575.351178744371</c:v>
                </c:pt>
                <c:pt idx="31">
                  <c:v>26302.178469676073</c:v>
                </c:pt>
                <c:pt idx="32">
                  <c:v>25009.076969649857</c:v>
                </c:pt>
                <c:pt idx="33">
                  <c:v>23698.094009523178</c:v>
                </c:pt>
                <c:pt idx="34">
                  <c:v>22372.286579158754</c:v>
                </c:pt>
                <c:pt idx="35">
                  <c:v>21033.075741521257</c:v>
                </c:pt>
                <c:pt idx="36">
                  <c:v>19694.852368731856</c:v>
                </c:pt>
                <c:pt idx="37">
                  <c:v>18360.475904580897</c:v>
                </c:pt>
                <c:pt idx="38">
                  <c:v>17013.721981349125</c:v>
                </c:pt>
                <c:pt idx="39">
                  <c:v>15654.30988346837</c:v>
                </c:pt>
                <c:pt idx="40">
                  <c:v>14282.395573830992</c:v>
                </c:pt>
                <c:pt idx="41">
                  <c:v>12898.276890632778</c:v>
                </c:pt>
                <c:pt idx="42">
                  <c:v>11501.039739465819</c:v>
                </c:pt>
                <c:pt idx="43">
                  <c:v>10091.968425783265</c:v>
                </c:pt>
                <c:pt idx="44">
                  <c:v>8671.4601758733825</c:v>
                </c:pt>
                <c:pt idx="45">
                  <c:v>7240.2635337282954</c:v>
                </c:pt>
                <c:pt idx="46">
                  <c:v>5800.0123351359862</c:v>
                </c:pt>
                <c:pt idx="47">
                  <c:v>4352.4953644736361</c:v>
                </c:pt>
                <c:pt idx="48">
                  <c:v>2900.9739043139525</c:v>
                </c:pt>
                <c:pt idx="49">
                  <c:v>1448.7363840377939</c:v>
                </c:pt>
                <c:pt idx="50">
                  <c:v>0</c:v>
                </c:pt>
              </c:numCache>
            </c:numRef>
          </c:val>
          <c:extLst>
            <c:ext xmlns:c16="http://schemas.microsoft.com/office/drawing/2014/chart" uri="{C3380CC4-5D6E-409C-BE32-E72D297353CC}">
              <c16:uniqueId val="{00000001-0BDA-499C-AABE-CF4870B295CE}"/>
            </c:ext>
          </c:extLst>
        </c:ser>
        <c:ser>
          <c:idx val="2"/>
          <c:order val="2"/>
          <c:tx>
            <c:strRef>
              <c:f>'Final energy - Sectors'!$B$39</c:f>
              <c:strCache>
                <c:ptCount val="1"/>
                <c:pt idx="0">
                  <c:v>Oil</c:v>
                </c:pt>
              </c:strCache>
            </c:strRef>
          </c:tx>
          <c:spPr>
            <a:solidFill>
              <a:srgbClr val="CC9900"/>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Sectors'!$C$39:$BA$39</c:f>
              <c:numCache>
                <c:formatCode>_(* #,##0_);_(* \(#,##0\);_(* "-"??_);_(@_)</c:formatCode>
                <c:ptCount val="51"/>
                <c:pt idx="0">
                  <c:v>13547.762000000001</c:v>
                </c:pt>
                <c:pt idx="1">
                  <c:v>13827.222</c:v>
                </c:pt>
                <c:pt idx="2">
                  <c:v>13440.114</c:v>
                </c:pt>
                <c:pt idx="3">
                  <c:v>13566.273999999998</c:v>
                </c:pt>
                <c:pt idx="4">
                  <c:v>13727.278</c:v>
                </c:pt>
                <c:pt idx="5">
                  <c:v>13661.277999999998</c:v>
                </c:pt>
                <c:pt idx="6">
                  <c:v>13107.309000000001</c:v>
                </c:pt>
                <c:pt idx="7">
                  <c:v>12647.721999999998</c:v>
                </c:pt>
                <c:pt idx="8">
                  <c:v>12655.798000000003</c:v>
                </c:pt>
                <c:pt idx="9">
                  <c:v>12202.975999999999</c:v>
                </c:pt>
                <c:pt idx="10">
                  <c:v>12286.214999999998</c:v>
                </c:pt>
                <c:pt idx="11">
                  <c:v>11795.852999999999</c:v>
                </c:pt>
                <c:pt idx="12">
                  <c:v>11482.866</c:v>
                </c:pt>
                <c:pt idx="13">
                  <c:v>11806.564000000002</c:v>
                </c:pt>
                <c:pt idx="14">
                  <c:v>11505.295999999998</c:v>
                </c:pt>
                <c:pt idx="15">
                  <c:v>11872.128000000001</c:v>
                </c:pt>
                <c:pt idx="16">
                  <c:v>12072.424999999999</c:v>
                </c:pt>
                <c:pt idx="17">
                  <c:v>12361.206000000002</c:v>
                </c:pt>
                <c:pt idx="18">
                  <c:v>12193.863000000001</c:v>
                </c:pt>
                <c:pt idx="19">
                  <c:v>11922.989000000001</c:v>
                </c:pt>
                <c:pt idx="20">
                  <c:v>11439.417124362179</c:v>
                </c:pt>
                <c:pt idx="21">
                  <c:v>11471.763960115826</c:v>
                </c:pt>
                <c:pt idx="22">
                  <c:v>11467.458488586035</c:v>
                </c:pt>
                <c:pt idx="23">
                  <c:v>11301.553985141543</c:v>
                </c:pt>
                <c:pt idx="24">
                  <c:v>11084.645520626187</c:v>
                </c:pt>
                <c:pt idx="25">
                  <c:v>10863.020926208503</c:v>
                </c:pt>
                <c:pt idx="26">
                  <c:v>10630.744098004325</c:v>
                </c:pt>
                <c:pt idx="27">
                  <c:v>10396.006562469702</c:v>
                </c:pt>
                <c:pt idx="28">
                  <c:v>10150.142378151089</c:v>
                </c:pt>
                <c:pt idx="29">
                  <c:v>9895.0257738157634</c:v>
                </c:pt>
                <c:pt idx="30">
                  <c:v>9389.7401085398305</c:v>
                </c:pt>
                <c:pt idx="31">
                  <c:v>8890.5349790400596</c:v>
                </c:pt>
                <c:pt idx="32">
                  <c:v>8396.5769497412039</c:v>
                </c:pt>
                <c:pt idx="33">
                  <c:v>7907.0929617293823</c:v>
                </c:pt>
                <c:pt idx="34">
                  <c:v>7423.5830208316893</c:v>
                </c:pt>
                <c:pt idx="35">
                  <c:v>6943.0502144265429</c:v>
                </c:pt>
                <c:pt idx="36">
                  <c:v>6466.2756728369959</c:v>
                </c:pt>
                <c:pt idx="37">
                  <c:v>5991.3637689855113</c:v>
                </c:pt>
                <c:pt idx="38">
                  <c:v>5519.5326004860499</c:v>
                </c:pt>
                <c:pt idx="39">
                  <c:v>5051.1358288640231</c:v>
                </c:pt>
                <c:pt idx="40">
                  <c:v>4584.9402945531856</c:v>
                </c:pt>
                <c:pt idx="41">
                  <c:v>4121.0815378562793</c:v>
                </c:pt>
                <c:pt idx="42">
                  <c:v>3658.9954459797004</c:v>
                </c:pt>
                <c:pt idx="43">
                  <c:v>3198.3879554763957</c:v>
                </c:pt>
                <c:pt idx="44">
                  <c:v>2738.6616629424866</c:v>
                </c:pt>
                <c:pt idx="45">
                  <c:v>2279.853903302097</c:v>
                </c:pt>
                <c:pt idx="46">
                  <c:v>1821.7757148660694</c:v>
                </c:pt>
                <c:pt idx="47">
                  <c:v>1364.3782975804177</c:v>
                </c:pt>
                <c:pt idx="48">
                  <c:v>908.11084402266988</c:v>
                </c:pt>
                <c:pt idx="49">
                  <c:v>453.1223545554883</c:v>
                </c:pt>
                <c:pt idx="50">
                  <c:v>0</c:v>
                </c:pt>
              </c:numCache>
            </c:numRef>
          </c:val>
          <c:extLst>
            <c:ext xmlns:c16="http://schemas.microsoft.com/office/drawing/2014/chart" uri="{C3380CC4-5D6E-409C-BE32-E72D297353CC}">
              <c16:uniqueId val="{00000002-0BDA-499C-AABE-CF4870B295CE}"/>
            </c:ext>
          </c:extLst>
        </c:ser>
        <c:ser>
          <c:idx val="3"/>
          <c:order val="3"/>
          <c:tx>
            <c:strRef>
              <c:f>'Final energy - Sectors'!$B$40</c:f>
              <c:strCache>
                <c:ptCount val="1"/>
                <c:pt idx="0">
                  <c:v>Bioenergy</c:v>
                </c:pt>
              </c:strCache>
            </c:strRef>
          </c:tx>
          <c:spPr>
            <a:solidFill>
              <a:srgbClr val="19B24E"/>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Sectors'!$C$40:$BA$40</c:f>
              <c:numCache>
                <c:formatCode>_(* #,##0_);_(* \(#,##0\);_(* "-"??_);_(@_)</c:formatCode>
                <c:ptCount val="51"/>
                <c:pt idx="0">
                  <c:v>27548.580000000005</c:v>
                </c:pt>
                <c:pt idx="1">
                  <c:v>27239.839000000004</c:v>
                </c:pt>
                <c:pt idx="2">
                  <c:v>27477.340000000004</c:v>
                </c:pt>
                <c:pt idx="3">
                  <c:v>27835.301000000003</c:v>
                </c:pt>
                <c:pt idx="4">
                  <c:v>27807.780999999999</c:v>
                </c:pt>
                <c:pt idx="5">
                  <c:v>28003.149000000005</c:v>
                </c:pt>
                <c:pt idx="6">
                  <c:v>28122.280000000006</c:v>
                </c:pt>
                <c:pt idx="7">
                  <c:v>27918.206999999999</c:v>
                </c:pt>
                <c:pt idx="8">
                  <c:v>27874.948000000004</c:v>
                </c:pt>
                <c:pt idx="9">
                  <c:v>27697.637000000006</c:v>
                </c:pt>
                <c:pt idx="10">
                  <c:v>27680.972000000005</c:v>
                </c:pt>
                <c:pt idx="11">
                  <c:v>27344.393999999993</c:v>
                </c:pt>
                <c:pt idx="12">
                  <c:v>27240.204000000009</c:v>
                </c:pt>
                <c:pt idx="13">
                  <c:v>27283.579999999998</c:v>
                </c:pt>
                <c:pt idx="14">
                  <c:v>27188.279000000002</c:v>
                </c:pt>
                <c:pt idx="15">
                  <c:v>26756.796999999999</c:v>
                </c:pt>
                <c:pt idx="16">
                  <c:v>26358.020999999997</c:v>
                </c:pt>
                <c:pt idx="17">
                  <c:v>26540.865999999998</c:v>
                </c:pt>
                <c:pt idx="18">
                  <c:v>26312.333999999995</c:v>
                </c:pt>
                <c:pt idx="19">
                  <c:v>26430.231000000003</c:v>
                </c:pt>
                <c:pt idx="20">
                  <c:v>27989.221662378557</c:v>
                </c:pt>
                <c:pt idx="21">
                  <c:v>28253.855126784092</c:v>
                </c:pt>
                <c:pt idx="22">
                  <c:v>28082.630911597971</c:v>
                </c:pt>
                <c:pt idx="23">
                  <c:v>28123.404818574028</c:v>
                </c:pt>
                <c:pt idx="24">
                  <c:v>28124.84878116674</c:v>
                </c:pt>
                <c:pt idx="25">
                  <c:v>28130.933333873774</c:v>
                </c:pt>
                <c:pt idx="26">
                  <c:v>28131.359067060857</c:v>
                </c:pt>
                <c:pt idx="27">
                  <c:v>28105.506499310002</c:v>
                </c:pt>
                <c:pt idx="28">
                  <c:v>28055.598468219403</c:v>
                </c:pt>
                <c:pt idx="29">
                  <c:v>27978.192179323287</c:v>
                </c:pt>
                <c:pt idx="30">
                  <c:v>27622.80273926233</c:v>
                </c:pt>
                <c:pt idx="31">
                  <c:v>27265.007172022029</c:v>
                </c:pt>
                <c:pt idx="32">
                  <c:v>26904.721711030874</c:v>
                </c:pt>
                <c:pt idx="33">
                  <c:v>26546.14582327248</c:v>
                </c:pt>
                <c:pt idx="34">
                  <c:v>26186.297349953373</c:v>
                </c:pt>
                <c:pt idx="35">
                  <c:v>25826.317972927078</c:v>
                </c:pt>
                <c:pt idx="36">
                  <c:v>25463.62464403698</c:v>
                </c:pt>
                <c:pt idx="37">
                  <c:v>25098.421004360607</c:v>
                </c:pt>
                <c:pt idx="38">
                  <c:v>24726.56269187995</c:v>
                </c:pt>
                <c:pt idx="39">
                  <c:v>24348.699978712099</c:v>
                </c:pt>
                <c:pt idx="40">
                  <c:v>23961.020445878508</c:v>
                </c:pt>
                <c:pt idx="41">
                  <c:v>23562.490844498625</c:v>
                </c:pt>
                <c:pt idx="42">
                  <c:v>23153.246932557042</c:v>
                </c:pt>
                <c:pt idx="43">
                  <c:v>22730.680468803414</c:v>
                </c:pt>
                <c:pt idx="44">
                  <c:v>22292.41091413844</c:v>
                </c:pt>
                <c:pt idx="45">
                  <c:v>21839.117180796282</c:v>
                </c:pt>
                <c:pt idx="46">
                  <c:v>21369.66305903433</c:v>
                </c:pt>
                <c:pt idx="47">
                  <c:v>20881.121666331466</c:v>
                </c:pt>
                <c:pt idx="48">
                  <c:v>20372.983764116299</c:v>
                </c:pt>
                <c:pt idx="49">
                  <c:v>19845.023795249559</c:v>
                </c:pt>
                <c:pt idx="50">
                  <c:v>19298.131295181698</c:v>
                </c:pt>
              </c:numCache>
            </c:numRef>
          </c:val>
          <c:extLst>
            <c:ext xmlns:c16="http://schemas.microsoft.com/office/drawing/2014/chart" uri="{C3380CC4-5D6E-409C-BE32-E72D297353CC}">
              <c16:uniqueId val="{00000003-0BDA-499C-AABE-CF4870B295CE}"/>
            </c:ext>
          </c:extLst>
        </c:ser>
        <c:ser>
          <c:idx val="4"/>
          <c:order val="4"/>
          <c:tx>
            <c:strRef>
              <c:f>'Final energy - Sectors'!$B$41</c:f>
              <c:strCache>
                <c:ptCount val="1"/>
                <c:pt idx="0">
                  <c:v>Renewables</c:v>
                </c:pt>
              </c:strCache>
            </c:strRef>
          </c:tx>
          <c:spPr>
            <a:solidFill>
              <a:srgbClr val="75E3A1"/>
            </a:solidFill>
            <a:effec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Sectors'!$C$41:$BA$41</c:f>
              <c:numCache>
                <c:formatCode>_(* #,##0_);_(* \(#,##0\);_(* "-"??_);_(@_)</c:formatCode>
                <c:ptCount val="51"/>
                <c:pt idx="0">
                  <c:v>322.64500000000004</c:v>
                </c:pt>
                <c:pt idx="1">
                  <c:v>336.21699999999998</c:v>
                </c:pt>
                <c:pt idx="2">
                  <c:v>359.65300000000002</c:v>
                </c:pt>
                <c:pt idx="3">
                  <c:v>392.036</c:v>
                </c:pt>
                <c:pt idx="4">
                  <c:v>415.58300000000003</c:v>
                </c:pt>
                <c:pt idx="5">
                  <c:v>456.04200000000003</c:v>
                </c:pt>
                <c:pt idx="6">
                  <c:v>503.56</c:v>
                </c:pt>
                <c:pt idx="7">
                  <c:v>560.23399999999992</c:v>
                </c:pt>
                <c:pt idx="8">
                  <c:v>611.154</c:v>
                </c:pt>
                <c:pt idx="9">
                  <c:v>716.43700000000001</c:v>
                </c:pt>
                <c:pt idx="10">
                  <c:v>839.27300000000014</c:v>
                </c:pt>
                <c:pt idx="11">
                  <c:v>1001.9869999999997</c:v>
                </c:pt>
                <c:pt idx="12">
                  <c:v>1089.8860000000002</c:v>
                </c:pt>
                <c:pt idx="13">
                  <c:v>1382.3070000000002</c:v>
                </c:pt>
                <c:pt idx="14">
                  <c:v>1482.29</c:v>
                </c:pt>
                <c:pt idx="15">
                  <c:v>1611.1540000000002</c:v>
                </c:pt>
                <c:pt idx="16">
                  <c:v>1746.9780000000001</c:v>
                </c:pt>
                <c:pt idx="17">
                  <c:v>1878.9819999999993</c:v>
                </c:pt>
                <c:pt idx="18">
                  <c:v>2057.0119999999997</c:v>
                </c:pt>
                <c:pt idx="19">
                  <c:v>2141.0219999999999</c:v>
                </c:pt>
                <c:pt idx="20">
                  <c:v>2180.600969224598</c:v>
                </c:pt>
                <c:pt idx="21">
                  <c:v>2274.06185043507</c:v>
                </c:pt>
                <c:pt idx="22">
                  <c:v>2370.3996313689231</c:v>
                </c:pt>
                <c:pt idx="23">
                  <c:v>2450.8298571737755</c:v>
                </c:pt>
                <c:pt idx="24">
                  <c:v>2528.1086918100737</c:v>
                </c:pt>
                <c:pt idx="25">
                  <c:v>2604.4006838951245</c:v>
                </c:pt>
                <c:pt idx="26">
                  <c:v>2678.7064038265426</c:v>
                </c:pt>
                <c:pt idx="27">
                  <c:v>2751.4908638200691</c:v>
                </c:pt>
                <c:pt idx="28">
                  <c:v>2825.4343595555615</c:v>
                </c:pt>
                <c:pt idx="29">
                  <c:v>2900.960552000276</c:v>
                </c:pt>
                <c:pt idx="30">
                  <c:v>2979.0361409646139</c:v>
                </c:pt>
                <c:pt idx="31">
                  <c:v>3056.5902423605753</c:v>
                </c:pt>
                <c:pt idx="32">
                  <c:v>3133.9996656437734</c:v>
                </c:pt>
                <c:pt idx="33">
                  <c:v>3210.8027612360129</c:v>
                </c:pt>
                <c:pt idx="34">
                  <c:v>3289.0402493110214</c:v>
                </c:pt>
                <c:pt idx="35">
                  <c:v>3366.6400947647708</c:v>
                </c:pt>
                <c:pt idx="36">
                  <c:v>3445.7027482681742</c:v>
                </c:pt>
                <c:pt idx="37">
                  <c:v>3525.4627440929171</c:v>
                </c:pt>
                <c:pt idx="38">
                  <c:v>3606.5234653928464</c:v>
                </c:pt>
                <c:pt idx="39">
                  <c:v>3688.971946332239</c:v>
                </c:pt>
                <c:pt idx="40">
                  <c:v>3771.9405138071415</c:v>
                </c:pt>
                <c:pt idx="41">
                  <c:v>3856.7159658653472</c:v>
                </c:pt>
                <c:pt idx="42">
                  <c:v>3940.1629939006948</c:v>
                </c:pt>
                <c:pt idx="43">
                  <c:v>4024.5021863865891</c:v>
                </c:pt>
                <c:pt idx="44">
                  <c:v>4107.9626738884808</c:v>
                </c:pt>
                <c:pt idx="45">
                  <c:v>4191.0108308466051</c:v>
                </c:pt>
                <c:pt idx="46">
                  <c:v>4272.4196551220339</c:v>
                </c:pt>
                <c:pt idx="47">
                  <c:v>4351.6213074111492</c:v>
                </c:pt>
                <c:pt idx="48">
                  <c:v>4429.336013284963</c:v>
                </c:pt>
                <c:pt idx="49">
                  <c:v>4501.6367955215546</c:v>
                </c:pt>
                <c:pt idx="50">
                  <c:v>4570.2139812844334</c:v>
                </c:pt>
              </c:numCache>
            </c:numRef>
          </c:val>
          <c:extLst>
            <c:ext xmlns:c16="http://schemas.microsoft.com/office/drawing/2014/chart" uri="{C3380CC4-5D6E-409C-BE32-E72D297353CC}">
              <c16:uniqueId val="{00000004-0BDA-499C-AABE-CF4870B295CE}"/>
            </c:ext>
          </c:extLst>
        </c:ser>
        <c:ser>
          <c:idx val="5"/>
          <c:order val="5"/>
          <c:tx>
            <c:strRef>
              <c:f>'Final energy - Sectors'!$B$42</c:f>
              <c:strCache>
                <c:ptCount val="1"/>
                <c:pt idx="0">
                  <c:v>Heat</c:v>
                </c:pt>
              </c:strCache>
            </c:strRef>
          </c:tx>
          <c:spPr>
            <a:solidFill>
              <a:srgbClr val="AB96C9"/>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Sectors'!$C$42:$BA$42</c:f>
              <c:numCache>
                <c:formatCode>_(* #,##0_);_(* \(#,##0\);_(* "-"??_);_(@_)</c:formatCode>
                <c:ptCount val="51"/>
                <c:pt idx="0">
                  <c:v>5490.286000000001</c:v>
                </c:pt>
                <c:pt idx="1">
                  <c:v>5622.1190000000006</c:v>
                </c:pt>
                <c:pt idx="2">
                  <c:v>5386.5810000000001</c:v>
                </c:pt>
                <c:pt idx="3">
                  <c:v>5638.4219999999987</c:v>
                </c:pt>
                <c:pt idx="4">
                  <c:v>5690.2150000000001</c:v>
                </c:pt>
                <c:pt idx="5">
                  <c:v>5430.45</c:v>
                </c:pt>
                <c:pt idx="6">
                  <c:v>5503.2780000000002</c:v>
                </c:pt>
                <c:pt idx="7">
                  <c:v>5518.0590000000002</c:v>
                </c:pt>
                <c:pt idx="8">
                  <c:v>5687.0370000000003</c:v>
                </c:pt>
                <c:pt idx="9">
                  <c:v>5565.1759999999995</c:v>
                </c:pt>
                <c:pt idx="10">
                  <c:v>5806.2749999999996</c:v>
                </c:pt>
                <c:pt idx="11">
                  <c:v>5823.1549999999997</c:v>
                </c:pt>
                <c:pt idx="12">
                  <c:v>5913.768</c:v>
                </c:pt>
                <c:pt idx="13">
                  <c:v>5864.5420000000004</c:v>
                </c:pt>
                <c:pt idx="14">
                  <c:v>5786.8600000000006</c:v>
                </c:pt>
                <c:pt idx="15">
                  <c:v>5658.8110000000006</c:v>
                </c:pt>
                <c:pt idx="16">
                  <c:v>5656.2300000000005</c:v>
                </c:pt>
                <c:pt idx="17">
                  <c:v>5873.6639999999989</c:v>
                </c:pt>
                <c:pt idx="18">
                  <c:v>6318.2889999999998</c:v>
                </c:pt>
                <c:pt idx="19">
                  <c:v>6323.4600000000009</c:v>
                </c:pt>
                <c:pt idx="20">
                  <c:v>6317.6370402744924</c:v>
                </c:pt>
                <c:pt idx="21">
                  <c:v>6374.8195947564227</c:v>
                </c:pt>
                <c:pt idx="22">
                  <c:v>6398.4943389520749</c:v>
                </c:pt>
                <c:pt idx="23">
                  <c:v>6424.886493204569</c:v>
                </c:pt>
                <c:pt idx="24">
                  <c:v>6446.8902012519011</c:v>
                </c:pt>
                <c:pt idx="25">
                  <c:v>6473.5120185532505</c:v>
                </c:pt>
                <c:pt idx="26">
                  <c:v>6503.816873832232</c:v>
                </c:pt>
                <c:pt idx="27">
                  <c:v>6538.4502011921832</c:v>
                </c:pt>
                <c:pt idx="28">
                  <c:v>6579.6002714334318</c:v>
                </c:pt>
                <c:pt idx="29">
                  <c:v>6627.9344384612759</c:v>
                </c:pt>
                <c:pt idx="30">
                  <c:v>6713.038290004497</c:v>
                </c:pt>
                <c:pt idx="31">
                  <c:v>6813.5315274436671</c:v>
                </c:pt>
                <c:pt idx="32">
                  <c:v>6929.1067864659053</c:v>
                </c:pt>
                <c:pt idx="33">
                  <c:v>7060.1678902608455</c:v>
                </c:pt>
                <c:pt idx="34">
                  <c:v>7207.4690402109463</c:v>
                </c:pt>
                <c:pt idx="35">
                  <c:v>7370.7377035932177</c:v>
                </c:pt>
                <c:pt idx="36">
                  <c:v>7550.7009416409046</c:v>
                </c:pt>
                <c:pt idx="37">
                  <c:v>7748.4550217845281</c:v>
                </c:pt>
                <c:pt idx="38">
                  <c:v>7963.1187755309193</c:v>
                </c:pt>
                <c:pt idx="39">
                  <c:v>8194.698684832385</c:v>
                </c:pt>
                <c:pt idx="40">
                  <c:v>8443.8795403757031</c:v>
                </c:pt>
                <c:pt idx="41">
                  <c:v>8710.7610450259672</c:v>
                </c:pt>
                <c:pt idx="42">
                  <c:v>8993.8620696611761</c:v>
                </c:pt>
                <c:pt idx="43">
                  <c:v>9294.0052717668004</c:v>
                </c:pt>
                <c:pt idx="44">
                  <c:v>9611.1003162188645</c:v>
                </c:pt>
                <c:pt idx="45">
                  <c:v>9944.5451900008884</c:v>
                </c:pt>
                <c:pt idx="46">
                  <c:v>10292.752974475876</c:v>
                </c:pt>
                <c:pt idx="47">
                  <c:v>10655.342800751558</c:v>
                </c:pt>
                <c:pt idx="48">
                  <c:v>11031.869157589961</c:v>
                </c:pt>
                <c:pt idx="49">
                  <c:v>11420.531512928919</c:v>
                </c:pt>
                <c:pt idx="50">
                  <c:v>11821.506425788475</c:v>
                </c:pt>
              </c:numCache>
            </c:numRef>
          </c:val>
          <c:extLst>
            <c:ext xmlns:c16="http://schemas.microsoft.com/office/drawing/2014/chart" uri="{C3380CC4-5D6E-409C-BE32-E72D297353CC}">
              <c16:uniqueId val="{00000005-0BDA-499C-AABE-CF4870B295CE}"/>
            </c:ext>
          </c:extLst>
        </c:ser>
        <c:ser>
          <c:idx val="6"/>
          <c:order val="6"/>
          <c:tx>
            <c:strRef>
              <c:f>'Final energy - Sectors'!$B$43</c:f>
              <c:strCache>
                <c:ptCount val="1"/>
                <c:pt idx="0">
                  <c:v>Electricity</c:v>
                </c:pt>
              </c:strCache>
            </c:strRef>
          </c:tx>
          <c:spPr>
            <a:solidFill>
              <a:srgbClr val="0D9D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Sectors'!$C$43:$BA$43</c:f>
              <c:numCache>
                <c:formatCode>_(* #,##0_);_(* \(#,##0\);_(* "-"??_);_(@_)</c:formatCode>
                <c:ptCount val="51"/>
                <c:pt idx="0">
                  <c:v>23463.794000000002</c:v>
                </c:pt>
                <c:pt idx="1">
                  <c:v>24127.815999999999</c:v>
                </c:pt>
                <c:pt idx="2">
                  <c:v>24882.435000000001</c:v>
                </c:pt>
                <c:pt idx="3">
                  <c:v>25677.510000000002</c:v>
                </c:pt>
                <c:pt idx="4">
                  <c:v>26621.786999999997</c:v>
                </c:pt>
                <c:pt idx="5">
                  <c:v>27871.154000000002</c:v>
                </c:pt>
                <c:pt idx="6">
                  <c:v>28736.582999999999</c:v>
                </c:pt>
                <c:pt idx="7">
                  <c:v>29960.225000000002</c:v>
                </c:pt>
                <c:pt idx="8">
                  <c:v>30728.641</c:v>
                </c:pt>
                <c:pt idx="9">
                  <c:v>31200.604999999996</c:v>
                </c:pt>
                <c:pt idx="10">
                  <c:v>32714.666000000001</c:v>
                </c:pt>
                <c:pt idx="11">
                  <c:v>32911.923999999999</c:v>
                </c:pt>
                <c:pt idx="12">
                  <c:v>33692.849999999991</c:v>
                </c:pt>
                <c:pt idx="13">
                  <c:v>34590.976999999999</c:v>
                </c:pt>
                <c:pt idx="14">
                  <c:v>34999.088999999993</c:v>
                </c:pt>
                <c:pt idx="15">
                  <c:v>35821.445999999996</c:v>
                </c:pt>
                <c:pt idx="16">
                  <c:v>36858.774999999994</c:v>
                </c:pt>
                <c:pt idx="17">
                  <c:v>37444.514999999999</c:v>
                </c:pt>
                <c:pt idx="18">
                  <c:v>38684.145999999993</c:v>
                </c:pt>
                <c:pt idx="19">
                  <c:v>39100.373000000007</c:v>
                </c:pt>
                <c:pt idx="20">
                  <c:v>39078.028731962368</c:v>
                </c:pt>
                <c:pt idx="21">
                  <c:v>40039.467580347788</c:v>
                </c:pt>
                <c:pt idx="22">
                  <c:v>40858.762031879887</c:v>
                </c:pt>
                <c:pt idx="23">
                  <c:v>41688.99517067946</c:v>
                </c:pt>
                <c:pt idx="24">
                  <c:v>42481.711411474054</c:v>
                </c:pt>
                <c:pt idx="25">
                  <c:v>43300.609603264689</c:v>
                </c:pt>
                <c:pt idx="26">
                  <c:v>44138.302732134092</c:v>
                </c:pt>
                <c:pt idx="27">
                  <c:v>45072.437574060641</c:v>
                </c:pt>
                <c:pt idx="28">
                  <c:v>46052.674036330995</c:v>
                </c:pt>
                <c:pt idx="29">
                  <c:v>47072.440743641819</c:v>
                </c:pt>
                <c:pt idx="30">
                  <c:v>48250.79873517753</c:v>
                </c:pt>
                <c:pt idx="31">
                  <c:v>49454.289128379889</c:v>
                </c:pt>
                <c:pt idx="32">
                  <c:v>50681.070529015255</c:v>
                </c:pt>
                <c:pt idx="33">
                  <c:v>51923.104993204259</c:v>
                </c:pt>
                <c:pt idx="34">
                  <c:v>53178.629733155147</c:v>
                </c:pt>
                <c:pt idx="35">
                  <c:v>54442.91898129812</c:v>
                </c:pt>
                <c:pt idx="36">
                  <c:v>55712.82518615709</c:v>
                </c:pt>
                <c:pt idx="37">
                  <c:v>56987.365735513558</c:v>
                </c:pt>
                <c:pt idx="38">
                  <c:v>58265.339499933551</c:v>
                </c:pt>
                <c:pt idx="39">
                  <c:v>59543.067069286168</c:v>
                </c:pt>
                <c:pt idx="40">
                  <c:v>60817.72079693112</c:v>
                </c:pt>
                <c:pt idx="41">
                  <c:v>62090.297941364493</c:v>
                </c:pt>
                <c:pt idx="42">
                  <c:v>63359.378617310431</c:v>
                </c:pt>
                <c:pt idx="43">
                  <c:v>64620.42752741414</c:v>
                </c:pt>
                <c:pt idx="44">
                  <c:v>65874.939353364432</c:v>
                </c:pt>
                <c:pt idx="45">
                  <c:v>67114.285453565986</c:v>
                </c:pt>
                <c:pt idx="46">
                  <c:v>68341.016097455911</c:v>
                </c:pt>
                <c:pt idx="47">
                  <c:v>69549.227505804942</c:v>
                </c:pt>
                <c:pt idx="48">
                  <c:v>70736.152442353254</c:v>
                </c:pt>
                <c:pt idx="49">
                  <c:v>71892.8161946607</c:v>
                </c:pt>
                <c:pt idx="50">
                  <c:v>72948.3945502688</c:v>
                </c:pt>
              </c:numCache>
            </c:numRef>
          </c:val>
          <c:extLst>
            <c:ext xmlns:c16="http://schemas.microsoft.com/office/drawing/2014/chart" uri="{C3380CC4-5D6E-409C-BE32-E72D297353CC}">
              <c16:uniqueId val="{00000006-0BDA-499C-AABE-CF4870B295CE}"/>
            </c:ext>
          </c:extLst>
        </c:ser>
        <c:ser>
          <c:idx val="7"/>
          <c:order val="7"/>
          <c:tx>
            <c:strRef>
              <c:f>'Final energy - Sectors'!$B$44</c:f>
              <c:strCache>
                <c:ptCount val="1"/>
                <c:pt idx="0">
                  <c:v>Hydrogen</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numRef>
              <c:f>'Final energy - Sectors'!$C$36:$BA$36</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'Final energy - Sectors'!$C$44:$BA$44</c:f>
              <c:numCache>
                <c:formatCode>_(* #,##0_);_(* \(#,##0\);_(* "-"??_);_(@_)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11.141507195982722</c:v>
                </c:pt>
                <c:pt idx="28">
                  <c:v>28.121598122597035</c:v>
                </c:pt>
                <c:pt idx="29">
                  <c:v>51.657020478035719</c:v>
                </c:pt>
                <c:pt idx="30">
                  <c:v>95.404492613007392</c:v>
                </c:pt>
                <c:pt idx="31">
                  <c:v>152.69264439997039</c:v>
                </c:pt>
                <c:pt idx="32">
                  <c:v>223.69903364370862</c:v>
                </c:pt>
                <c:pt idx="33">
                  <c:v>308.5936533905853</c:v>
                </c:pt>
                <c:pt idx="34">
                  <c:v>407.61544544006819</c:v>
                </c:pt>
                <c:pt idx="35">
                  <c:v>520.94712977757922</c:v>
                </c:pt>
                <c:pt idx="36">
                  <c:v>649.39259397017611</c:v>
                </c:pt>
                <c:pt idx="37">
                  <c:v>793.78988886131913</c:v>
                </c:pt>
                <c:pt idx="38">
                  <c:v>954.0114199539338</c:v>
                </c:pt>
                <c:pt idx="39">
                  <c:v>1130.4873954793668</c:v>
                </c:pt>
                <c:pt idx="40">
                  <c:v>1323.6103098626486</c:v>
                </c:pt>
                <c:pt idx="41">
                  <c:v>1533.8950615451486</c:v>
                </c:pt>
                <c:pt idx="42">
                  <c:v>1761.6520971795553</c:v>
                </c:pt>
                <c:pt idx="43">
                  <c:v>2007.3723216565522</c:v>
                </c:pt>
                <c:pt idx="44">
                  <c:v>2271.4084484782816</c:v>
                </c:pt>
                <c:pt idx="45">
                  <c:v>2554.1289419797722</c:v>
                </c:pt>
                <c:pt idx="46">
                  <c:v>2855.803978607908</c:v>
                </c:pt>
                <c:pt idx="47">
                  <c:v>3176.2977119982766</c:v>
                </c:pt>
                <c:pt idx="48">
                  <c:v>3516.1726468954193</c:v>
                </c:pt>
                <c:pt idx="49">
                  <c:v>3875.2550510282094</c:v>
                </c:pt>
                <c:pt idx="50">
                  <c:v>4254.0883885371559</c:v>
                </c:pt>
              </c:numCache>
            </c:numRef>
          </c:val>
          <c:extLst>
            <c:ext xmlns:c16="http://schemas.microsoft.com/office/drawing/2014/chart" uri="{C3380CC4-5D6E-409C-BE32-E72D297353CC}">
              <c16:uniqueId val="{00000007-0BDA-499C-AABE-CF4870B295CE}"/>
            </c:ext>
          </c:extLst>
        </c:ser>
        <c:dLbls>
          <c:showLegendKey val="0"/>
          <c:showVal val="0"/>
          <c:showCatName val="0"/>
          <c:showSerName val="0"/>
          <c:showPercent val="0"/>
          <c:showBubbleSize val="0"/>
        </c:dLbls>
        <c:axId val="579785872"/>
        <c:axId val="579786432"/>
      </c:areaChart>
      <c:scatterChart>
        <c:scatterStyle val="lineMarker"/>
        <c:varyColors val="0"/>
        <c:ser>
          <c:idx val="8"/>
          <c:order val="8"/>
          <c:tx>
            <c:v>2021</c:v>
          </c:tx>
          <c:spPr>
            <a:ln w="3175">
              <a:solidFill>
                <a:srgbClr val="808080"/>
              </a:solidFill>
            </a:ln>
          </c:spPr>
          <c:marker>
            <c:symbol val="none"/>
          </c:marker>
          <c:dLbls>
            <c:dLbl>
              <c:idx val="1"/>
              <c:layout>
                <c:manualLayout>
                  <c:x val="-0.20830073627295728"/>
                  <c:y val="-7.7473009091583611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30642789927050745"/>
                      <c:h val="0.1056408573928259"/>
                    </c:manualLayout>
                  </c15:layout>
                </c:ext>
                <c:ext xmlns:c16="http://schemas.microsoft.com/office/drawing/2014/chart" uri="{C3380CC4-5D6E-409C-BE32-E72D297353CC}">
                  <c16:uniqueId val="{00000008-0BDA-499C-AABE-CF4870B295C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Lit>
              <c:formatCode>General</c:formatCode>
              <c:ptCount val="2"/>
              <c:pt idx="0">
                <c:v>22</c:v>
              </c:pt>
              <c:pt idx="1">
                <c:v>22</c:v>
              </c:pt>
            </c:numLit>
          </c:xVal>
          <c:yVal>
            <c:numLit>
              <c:formatCode>General</c:formatCode>
              <c:ptCount val="2"/>
              <c:pt idx="0">
                <c:v>0</c:v>
              </c:pt>
              <c:pt idx="1">
                <c:v>140000</c:v>
              </c:pt>
            </c:numLit>
          </c:yVal>
          <c:smooth val="0"/>
          <c:extLst>
            <c:ext xmlns:c16="http://schemas.microsoft.com/office/drawing/2014/chart" uri="{C3380CC4-5D6E-409C-BE32-E72D297353CC}">
              <c16:uniqueId val="{00000009-0BDA-499C-AABE-CF4870B295CE}"/>
            </c:ext>
          </c:extLst>
        </c:ser>
        <c:dLbls>
          <c:showLegendKey val="0"/>
          <c:showVal val="0"/>
          <c:showCatName val="0"/>
          <c:showSerName val="0"/>
          <c:showPercent val="0"/>
          <c:showBubbleSize val="0"/>
        </c:dLbls>
        <c:axId val="579785872"/>
        <c:axId val="579786432"/>
      </c:scatterChart>
      <c:catAx>
        <c:axId val="579785872"/>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579786432"/>
        <c:crosses val="autoZero"/>
        <c:auto val="1"/>
        <c:lblAlgn val="ctr"/>
        <c:lblOffset val="100"/>
        <c:tickLblSkip val="25"/>
        <c:tickMarkSkip val="5"/>
        <c:noMultiLvlLbl val="0"/>
      </c:catAx>
      <c:valAx>
        <c:axId val="579786432"/>
        <c:scaling>
          <c:orientation val="minMax"/>
          <c:max val="16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one"/>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9785872"/>
        <c:crosses val="autoZero"/>
        <c:crossBetween val="midCat"/>
      </c:valAx>
      <c:spPr>
        <a:solidFill>
          <a:srgbClr val="FFFFFF">
            <a:lumMod val="100000"/>
            <a:alpha val="0"/>
          </a:srgbClr>
        </a:solidFill>
        <a:ln>
          <a:noFill/>
        </a:ln>
        <a:effectLst/>
      </c:spPr>
    </c:plotArea>
    <c:legend>
      <c:legendPos val="r"/>
      <c:legendEntry>
        <c:idx val="8"/>
        <c:delete val="1"/>
      </c:legendEntry>
      <c:overlay val="0"/>
    </c:legend>
    <c:plotVisOnly val="1"/>
    <c:dispBlanksAs val="zero"/>
    <c:showDLblsOverMax val="0"/>
  </c:chart>
  <c:spPr>
    <a:solidFill>
      <a:srgbClr val="FFFFFF">
        <a:lumMod val="100000"/>
        <a:alpha val="0"/>
      </a:srgbClr>
    </a:solidFill>
    <a:ln w="25400">
      <a:noFill/>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03A1F0-41C2-45F2-BE12-F12B02C6C2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95B4A49-57B3-4360-B8B2-611FC3D29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307CBE-A7F3-4EE8-A036-700D779CFC28}" type="datetimeFigureOut">
              <a:rPr lang="en-US" smtClean="0"/>
              <a:t>5/9/2023</a:t>
            </a:fld>
            <a:endParaRPr lang="en-US" dirty="0"/>
          </a:p>
        </p:txBody>
      </p:sp>
      <p:sp>
        <p:nvSpPr>
          <p:cNvPr id="4" name="Footer Placeholder 3">
            <a:extLst>
              <a:ext uri="{FF2B5EF4-FFF2-40B4-BE49-F238E27FC236}">
                <a16:creationId xmlns:a16="http://schemas.microsoft.com/office/drawing/2014/main" id="{5E2C23DC-79AB-4757-AB8A-76B336F4F3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3C4AE23-82F2-4CA9-AD69-204BF81DCC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68F83C-255D-42F8-A41D-AF26BB6B23C7}" type="slidenum">
              <a:rPr lang="en-US" smtClean="0"/>
              <a:t>‹#›</a:t>
            </a:fld>
            <a:endParaRPr lang="en-US" dirty="0"/>
          </a:p>
        </p:txBody>
      </p:sp>
    </p:spTree>
    <p:extLst>
      <p:ext uri="{BB962C8B-B14F-4D97-AF65-F5344CB8AC3E}">
        <p14:creationId xmlns:p14="http://schemas.microsoft.com/office/powerpoint/2010/main" val="875922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D9C81-ABBB-4F6C-B990-C0CB418B944E}" type="datetimeFigureOut">
              <a:rPr lang="en-US" smtClean="0"/>
              <a:t>5/9/2023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C0FF5-A181-4807-820F-B1DC30B8B01A}" type="slidenum">
              <a:rPr lang="en-US" smtClean="0"/>
              <a:t>‹#›</a:t>
            </a:fld>
            <a:endParaRPr lang="en-US" dirty="0"/>
          </a:p>
        </p:txBody>
      </p:sp>
    </p:spTree>
    <p:extLst>
      <p:ext uri="{BB962C8B-B14F-4D97-AF65-F5344CB8AC3E}">
        <p14:creationId xmlns:p14="http://schemas.microsoft.com/office/powerpoint/2010/main" val="2513561194"/>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Helen Kou and I am a senior associate at BloombergNEF – Today I will be providing an overview of global trends in clean power </a:t>
            </a:r>
          </a:p>
        </p:txBody>
      </p:sp>
      <p:sp>
        <p:nvSpPr>
          <p:cNvPr id="4" name="Slide Number Placeholder 3"/>
          <p:cNvSpPr>
            <a:spLocks noGrp="1"/>
          </p:cNvSpPr>
          <p:nvPr>
            <p:ph type="sldNum" sz="quarter" idx="10"/>
          </p:nvPr>
        </p:nvSpPr>
        <p:spPr/>
        <p:txBody>
          <a:bodyPr/>
          <a:lstStyle/>
          <a:p>
            <a:fld id="{3F3C0FF5-A181-4807-820F-B1DC30B8B01A}" type="slidenum">
              <a:rPr lang="en-US" smtClean="0"/>
              <a:t>0</a:t>
            </a:fld>
            <a:endParaRPr lang="en-US" dirty="0"/>
          </a:p>
        </p:txBody>
      </p:sp>
    </p:spTree>
    <p:extLst>
      <p:ext uri="{BB962C8B-B14F-4D97-AF65-F5344CB8AC3E}">
        <p14:creationId xmlns:p14="http://schemas.microsoft.com/office/powerpoint/2010/main" val="267836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actually, electrification is driving the acceleration</a:t>
            </a:r>
          </a:p>
        </p:txBody>
      </p:sp>
      <p:sp>
        <p:nvSpPr>
          <p:cNvPr id="4" name="Slide Number Placeholder 3"/>
          <p:cNvSpPr>
            <a:spLocks noGrp="1"/>
          </p:cNvSpPr>
          <p:nvPr>
            <p:ph type="sldNum" sz="quarter" idx="5"/>
          </p:nvPr>
        </p:nvSpPr>
        <p:spPr/>
        <p:txBody>
          <a:bodyPr/>
          <a:lstStyle/>
          <a:p>
            <a:fld id="{3F3C0FF5-A181-4807-820F-B1DC30B8B01A}" type="slidenum">
              <a:rPr lang="en-US" smtClean="0"/>
              <a:t>10</a:t>
            </a:fld>
            <a:endParaRPr lang="en-US" dirty="0"/>
          </a:p>
        </p:txBody>
      </p:sp>
    </p:spTree>
    <p:extLst>
      <p:ext uri="{BB962C8B-B14F-4D97-AF65-F5344CB8AC3E}">
        <p14:creationId xmlns:p14="http://schemas.microsoft.com/office/powerpoint/2010/main" val="260978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especially from electric vehicles but also from heat pumps, which are growing steadily across the Americas,</a:t>
            </a:r>
          </a:p>
        </p:txBody>
      </p:sp>
      <p:sp>
        <p:nvSpPr>
          <p:cNvPr id="4" name="Slide Number Placeholder 3"/>
          <p:cNvSpPr>
            <a:spLocks noGrp="1"/>
          </p:cNvSpPr>
          <p:nvPr>
            <p:ph type="sldNum" sz="quarter" idx="5"/>
          </p:nvPr>
        </p:nvSpPr>
        <p:spPr/>
        <p:txBody>
          <a:bodyPr/>
          <a:lstStyle/>
          <a:p>
            <a:fld id="{3F3C0FF5-A181-4807-820F-B1DC30B8B01A}" type="slidenum">
              <a:rPr lang="en-US" smtClean="0"/>
              <a:t>11</a:t>
            </a:fld>
            <a:endParaRPr lang="en-US" dirty="0"/>
          </a:p>
        </p:txBody>
      </p:sp>
    </p:spTree>
    <p:extLst>
      <p:ext uri="{BB962C8B-B14F-4D97-AF65-F5344CB8AC3E}">
        <p14:creationId xmlns:p14="http://schemas.microsoft.com/office/powerpoint/2010/main" val="139443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Less-mature technologies are starting to scale</a:t>
            </a:r>
          </a:p>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 Although these are small slivers of in the bar chat today </a:t>
            </a:r>
          </a:p>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12</a:t>
            </a:fld>
            <a:endParaRPr lang="en-US" dirty="0"/>
          </a:p>
        </p:txBody>
      </p:sp>
    </p:spTree>
    <p:extLst>
      <p:ext uri="{BB962C8B-B14F-4D97-AF65-F5344CB8AC3E}">
        <p14:creationId xmlns:p14="http://schemas.microsoft.com/office/powerpoint/2010/main" val="190176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They are </a:t>
            </a:r>
            <a:r>
              <a:rPr lang="en-GB" dirty="0" err="1"/>
              <a:t>are</a:t>
            </a:r>
            <a:r>
              <a:rPr lang="en-GB" dirty="0"/>
              <a:t> an essential part of a low-carbon pathway</a:t>
            </a:r>
          </a:p>
          <a:p>
            <a:pPr marL="171450" marR="0" lvl="0" indent="-171450" algn="l" defTabSz="715792" rtl="0" eaLnBrk="1" fontAlgn="auto" latinLnBrk="0" hangingPunct="1">
              <a:lnSpc>
                <a:spcPct val="100000"/>
              </a:lnSpc>
              <a:spcBef>
                <a:spcPts val="0"/>
              </a:spcBef>
              <a:spcAft>
                <a:spcPts val="0"/>
              </a:spcAft>
              <a:buClrTx/>
              <a:buSzTx/>
              <a:buFontTx/>
              <a:buChar char="-"/>
              <a:tabLst/>
              <a:defRPr/>
            </a:pPr>
            <a:r>
              <a:rPr lang="en-GB" dirty="0" err="1"/>
              <a:t>Hgydrogen</a:t>
            </a:r>
            <a:endParaRPr lang="en-GB" dirty="0"/>
          </a:p>
          <a:p>
            <a:pPr marL="171450" marR="0" lvl="0" indent="-171450" algn="l" defTabSz="715792" rtl="0" eaLnBrk="1" fontAlgn="auto" latinLnBrk="0" hangingPunct="1">
              <a:lnSpc>
                <a:spcPct val="100000"/>
              </a:lnSpc>
              <a:spcBef>
                <a:spcPts val="0"/>
              </a:spcBef>
              <a:spcAft>
                <a:spcPts val="0"/>
              </a:spcAft>
              <a:buClrTx/>
              <a:buSzTx/>
              <a:buFontTx/>
              <a:buChar char="-"/>
              <a:tabLst/>
              <a:defRPr/>
            </a:pPr>
            <a:r>
              <a:rPr lang="en-GB" dirty="0"/>
              <a:t>CCS</a:t>
            </a:r>
          </a:p>
          <a:p>
            <a:endParaRPr lang="en-GB" dirty="0"/>
          </a:p>
          <a:p>
            <a:r>
              <a:rPr lang="en-GB" dirty="0"/>
              <a:t>So I’ve shown a lot of slides that show bar chats moving upwards….the point is to say data shows that there is a significant amount of momentum in the industry.. </a:t>
            </a:r>
          </a:p>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13</a:t>
            </a:fld>
            <a:endParaRPr lang="en-US" dirty="0"/>
          </a:p>
        </p:txBody>
      </p:sp>
    </p:spTree>
    <p:extLst>
      <p:ext uri="{BB962C8B-B14F-4D97-AF65-F5344CB8AC3E}">
        <p14:creationId xmlns:p14="http://schemas.microsoft.com/office/powerpoint/2010/main" val="220257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year we conduct the new energy outlook, our view on how the energy system will evolve through 2050. </a:t>
            </a:r>
          </a:p>
        </p:txBody>
      </p:sp>
      <p:sp>
        <p:nvSpPr>
          <p:cNvPr id="4" name="Slide Number Placeholder 3"/>
          <p:cNvSpPr>
            <a:spLocks noGrp="1"/>
          </p:cNvSpPr>
          <p:nvPr>
            <p:ph type="sldNum" sz="quarter" idx="5"/>
          </p:nvPr>
        </p:nvSpPr>
        <p:spPr/>
        <p:txBody>
          <a:bodyPr/>
          <a:lstStyle/>
          <a:p>
            <a:fld id="{3F3C0FF5-A181-4807-820F-B1DC30B8B01A}" type="slidenum">
              <a:rPr lang="en-US" smtClean="0"/>
              <a:t>14</a:t>
            </a:fld>
            <a:endParaRPr lang="en-US" dirty="0"/>
          </a:p>
        </p:txBody>
      </p:sp>
    </p:spTree>
    <p:extLst>
      <p:ext uri="{BB962C8B-B14F-4D97-AF65-F5344CB8AC3E}">
        <p14:creationId xmlns:p14="http://schemas.microsoft.com/office/powerpoint/2010/main" val="86876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take a sectors-led approach and divide sectors into three groups</a:t>
            </a:r>
            <a:br>
              <a:rPr lang="en-US" dirty="0"/>
            </a:br>
            <a:br>
              <a:rPr lang="en-US" dirty="0"/>
            </a:br>
            <a:r>
              <a:rPr lang="en-US" dirty="0"/>
              <a:t>First group is cost competitive technologies </a:t>
            </a:r>
            <a:br>
              <a:rPr lang="en-US" dirty="0"/>
            </a:br>
            <a:r>
              <a:rPr lang="en-US" dirty="0"/>
              <a:t>- Road and power go fastest</a:t>
            </a:r>
            <a:br>
              <a:rPr lang="en-US" dirty="0"/>
            </a:br>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15</a:t>
            </a:fld>
            <a:endParaRPr lang="en-US"/>
          </a:p>
        </p:txBody>
      </p:sp>
    </p:spTree>
    <p:extLst>
      <p:ext uri="{BB962C8B-B14F-4D97-AF65-F5344CB8AC3E}">
        <p14:creationId xmlns:p14="http://schemas.microsoft.com/office/powerpoint/2010/main" val="18013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group is Known technologies: we probably know what the solutions are, but they are hard to implement</a:t>
            </a:r>
          </a:p>
          <a:p>
            <a:r>
              <a:rPr lang="en-US" dirty="0"/>
              <a:t>- buildings, rail</a:t>
            </a:r>
            <a:br>
              <a:rPr lang="en-US" dirty="0"/>
            </a:br>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16</a:t>
            </a:fld>
            <a:endParaRPr lang="en-US"/>
          </a:p>
        </p:txBody>
      </p:sp>
    </p:spTree>
    <p:extLst>
      <p:ext uri="{BB962C8B-B14F-4D97-AF65-F5344CB8AC3E}">
        <p14:creationId xmlns:p14="http://schemas.microsoft.com/office/powerpoint/2010/main" val="4129642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Is hard to abate, </a:t>
            </a:r>
          </a:p>
          <a:p>
            <a:pPr marL="0" marR="0" lvl="0" indent="0" algn="l" defTabSz="715792" rtl="0" eaLnBrk="1" fontAlgn="auto" latinLnBrk="0" hangingPunct="1">
              <a:lnSpc>
                <a:spcPct val="100000"/>
              </a:lnSpc>
              <a:spcBef>
                <a:spcPts val="0"/>
              </a:spcBef>
              <a:spcAft>
                <a:spcPts val="0"/>
              </a:spcAft>
              <a:buClrTx/>
              <a:buSzTx/>
              <a:buFontTx/>
              <a:buNone/>
              <a:tabLst/>
              <a:defRPr/>
            </a:pPr>
            <a:r>
              <a:rPr lang="en-US" dirty="0"/>
              <a:t>Notable that some emissions are still fast-rising in the NZS, for example aviation following recovery from Covid-19</a:t>
            </a:r>
          </a:p>
          <a:p>
            <a:r>
              <a:rPr lang="en-US" dirty="0"/>
              <a:t>This year we have done a deeper dive into the options for steel and aluminum </a:t>
            </a:r>
            <a:br>
              <a:rPr lang="en-US" dirty="0"/>
            </a:br>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17</a:t>
            </a:fld>
            <a:endParaRPr lang="en-US"/>
          </a:p>
        </p:txBody>
      </p:sp>
    </p:spTree>
    <p:extLst>
      <p:ext uri="{BB962C8B-B14F-4D97-AF65-F5344CB8AC3E}">
        <p14:creationId xmlns:p14="http://schemas.microsoft.com/office/powerpoint/2010/main" val="4251983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This chart summarizes our analysis nicely - The top black dotted line is our emission forecast under a no transition scenario by 2050- that is roughly 50GTCO2 per year. And the area chart shows the sources of abatement in our net zero path.</a:t>
            </a:r>
          </a:p>
          <a:p>
            <a:pPr marL="171450" marR="0" lvl="0" indent="-171450" algn="l" defTabSz="7157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see an important role for those new technologies we just discussed, like CCS and hydrogen, which grow 4x and 5x respectively.</a:t>
            </a:r>
          </a:p>
          <a:p>
            <a:pPr marL="171450" marR="0" lvl="0" indent="-171450" algn="l" defTabSz="7157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Clean power and electrification are key – with clean power production rising 7x from 2022 levels</a:t>
            </a:r>
          </a:p>
          <a:p>
            <a:endParaRPr lang="en-GB" dirty="0"/>
          </a:p>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Note: net zero pathway that is constrained by a carbon budget that aligns with around 1.77 degrees of warming.</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18</a:t>
            </a:fld>
            <a:endParaRPr lang="en-US" dirty="0"/>
          </a:p>
        </p:txBody>
      </p:sp>
    </p:spTree>
    <p:extLst>
      <p:ext uri="{BB962C8B-B14F-4D97-AF65-F5344CB8AC3E}">
        <p14:creationId xmlns:p14="http://schemas.microsoft.com/office/powerpoint/2010/main" val="5047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900" b="0" i="0" dirty="0">
                <a:solidFill>
                  <a:srgbClr val="000000"/>
                </a:solidFill>
                <a:effectLst/>
                <a:latin typeface="Arial" panose="020B0604020202020204" pitchFamily="34" charset="0"/>
              </a:rPr>
              <a:t>The way these solutions plays out varies by sector. In these three charts we are looking at energy demand based on energy source.</a:t>
            </a:r>
          </a:p>
          <a:p>
            <a:pPr algn="l" rtl="0" fontAlgn="base"/>
            <a:endParaRPr lang="en-GB" sz="900" b="0" i="0" dirty="0">
              <a:solidFill>
                <a:srgbClr val="000000"/>
              </a:solidFill>
              <a:effectLst/>
              <a:latin typeface="Arial" panose="020B0604020202020204" pitchFamily="34" charset="0"/>
            </a:endParaRPr>
          </a:p>
          <a:p>
            <a:pPr algn="l" rtl="0" fontAlgn="base"/>
            <a:endParaRPr lang="en-GB" sz="900" b="1" i="0" dirty="0">
              <a:solidFill>
                <a:srgbClr val="000000"/>
              </a:solidFill>
              <a:effectLst/>
              <a:latin typeface="Arial" panose="020B0604020202020204" pitchFamily="34" charset="0"/>
            </a:endParaRPr>
          </a:p>
          <a:p>
            <a:pPr algn="l" rtl="0" fontAlgn="base"/>
            <a:br>
              <a:rPr lang="en-GB" sz="900" b="0" i="0" dirty="0">
                <a:solidFill>
                  <a:srgbClr val="000000"/>
                </a:solidFill>
                <a:effectLst/>
                <a:latin typeface="Arial" panose="020B0604020202020204" pitchFamily="34" charset="0"/>
              </a:rPr>
            </a:br>
            <a:r>
              <a:rPr lang="en-GB" sz="900" b="1" i="0" dirty="0">
                <a:solidFill>
                  <a:srgbClr val="000000"/>
                </a:solidFill>
                <a:effectLst/>
                <a:latin typeface="Arial" panose="020B0604020202020204" pitchFamily="34" charset="0"/>
              </a:rPr>
              <a:t>Transport </a:t>
            </a:r>
            <a:r>
              <a:rPr lang="en-GB" sz="900" b="0" i="0" dirty="0">
                <a:solidFill>
                  <a:srgbClr val="000000"/>
                </a:solidFill>
                <a:effectLst/>
                <a:latin typeface="Arial" panose="020B0604020202020204" pitchFamily="34" charset="0"/>
              </a:rPr>
              <a:t>energy demand changes markedly thanks to widespread electrification. Moving away from combustion to electrification makes transport much more efficient, as there is much less final energy required to do the same work of moving a vehicle. As that electricity supply is decarbonized, too, there is minimal loss from initial to final energy. The result is that by mid-century, oil consumption in transport effectively vanishes - while at the same time, total final energy consumption drops almost half.  </a:t>
            </a:r>
          </a:p>
          <a:p>
            <a:pPr algn="l" rtl="0" fontAlgn="base"/>
            <a:endParaRPr lang="en-GB" sz="900" b="0" i="0" dirty="0">
              <a:solidFill>
                <a:srgbClr val="000000"/>
              </a:solidFill>
              <a:effectLst/>
              <a:latin typeface="Arial" panose="020B0604020202020204" pitchFamily="34" charset="0"/>
            </a:endParaRPr>
          </a:p>
          <a:p>
            <a:pPr algn="l" rtl="0" fontAlgn="base"/>
            <a:r>
              <a:rPr lang="en-GB" sz="900" b="0" i="0" dirty="0">
                <a:solidFill>
                  <a:srgbClr val="000000"/>
                </a:solidFill>
                <a:effectLst/>
                <a:latin typeface="Arial" panose="020B0604020202020204" pitchFamily="34" charset="0"/>
              </a:rPr>
              <a:t>The </a:t>
            </a:r>
            <a:r>
              <a:rPr lang="en-GB" sz="900" b="1" i="0" dirty="0">
                <a:solidFill>
                  <a:srgbClr val="000000"/>
                </a:solidFill>
                <a:effectLst/>
                <a:latin typeface="Arial" panose="020B0604020202020204" pitchFamily="34" charset="0"/>
              </a:rPr>
              <a:t>Building </a:t>
            </a:r>
            <a:r>
              <a:rPr lang="en-GB" sz="900" b="0" i="0" dirty="0">
                <a:solidFill>
                  <a:srgbClr val="000000"/>
                </a:solidFill>
                <a:effectLst/>
                <a:latin typeface="Arial" panose="020B0604020202020204" pitchFamily="34" charset="0"/>
              </a:rPr>
              <a:t>sector energy demand continues growing through the mid-2030s, but rapid electrification is also needed. </a:t>
            </a:r>
          </a:p>
          <a:p>
            <a:pPr algn="l" rtl="0" fontAlgn="base"/>
            <a:r>
              <a:rPr lang="en-GB" sz="900" b="0" i="0" dirty="0">
                <a:solidFill>
                  <a:srgbClr val="000000"/>
                </a:solidFill>
                <a:effectLst/>
                <a:latin typeface="Arial" panose="020B0604020202020204" pitchFamily="34" charset="0"/>
              </a:rPr>
              <a:t>Hydrogen emerges as a carrier for the sector in the 2030s, but it does not play a major role in building sector final energy.  </a:t>
            </a:r>
            <a:endParaRPr lang="en-GB" b="0" i="0" dirty="0">
              <a:solidFill>
                <a:srgbClr val="000000"/>
              </a:solidFill>
              <a:effectLst/>
              <a:latin typeface="Segoe UI" panose="020B0502040204020203"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19</a:t>
            </a:fld>
            <a:endParaRPr lang="en-US"/>
          </a:p>
        </p:txBody>
      </p:sp>
    </p:spTree>
    <p:extLst>
      <p:ext uri="{BB962C8B-B14F-4D97-AF65-F5344CB8AC3E}">
        <p14:creationId xmlns:p14="http://schemas.microsoft.com/office/powerpoint/2010/main" val="98797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US" dirty="0"/>
              <a:t>Now before I begin, I want to give a quick introduction about BNEF.</a:t>
            </a:r>
            <a:r>
              <a:rPr lang="en-US" b="0" i="0" dirty="0">
                <a:solidFill>
                  <a:srgbClr val="D2D2D2"/>
                </a:solidFill>
                <a:effectLst/>
                <a:latin typeface="BBG CJK"/>
              </a:rPr>
              <a:t> BloombergNEF is a market insight and research division of Bloomberg </a:t>
            </a:r>
            <a:r>
              <a:rPr lang="en-US" b="0" i="0" dirty="0" err="1">
                <a:solidFill>
                  <a:srgbClr val="D2D2D2"/>
                </a:solidFill>
                <a:effectLst/>
                <a:latin typeface="BBG CJK"/>
              </a:rPr>
              <a:t>lp</a:t>
            </a:r>
            <a:r>
              <a:rPr lang="en-US" b="0" i="0" dirty="0">
                <a:solidFill>
                  <a:srgbClr val="D2D2D2"/>
                </a:solidFill>
                <a:effectLst/>
                <a:latin typeface="BBG CJK"/>
              </a:rPr>
              <a:t>.</a:t>
            </a:r>
          </a:p>
          <a:p>
            <a:pPr marL="0" marR="0" lvl="0" indent="0" algn="l" defTabSz="715792" rtl="0" eaLnBrk="1" fontAlgn="auto" latinLnBrk="0" hangingPunct="1">
              <a:lnSpc>
                <a:spcPct val="100000"/>
              </a:lnSpc>
              <a:spcBef>
                <a:spcPts val="0"/>
              </a:spcBef>
              <a:spcAft>
                <a:spcPts val="0"/>
              </a:spcAft>
              <a:buClrTx/>
              <a:buSzTx/>
              <a:buFontTx/>
              <a:buNone/>
              <a:tabLst/>
              <a:defRPr/>
            </a:pPr>
            <a:r>
              <a:rPr lang="en-US" b="0" i="0" dirty="0">
                <a:solidFill>
                  <a:srgbClr val="D2D2D2"/>
                </a:solidFill>
                <a:effectLst/>
                <a:latin typeface="BBG CJK"/>
              </a:rPr>
              <a:t>We cover global commodity markets and the technologies driving the low-carbon economy transition. </a:t>
            </a:r>
          </a:p>
          <a:p>
            <a:pPr marL="0" marR="0" lvl="0" indent="0" algn="l" defTabSz="715792" rtl="0" eaLnBrk="1" fontAlgn="auto" latinLnBrk="0" hangingPunct="1">
              <a:lnSpc>
                <a:spcPct val="100000"/>
              </a:lnSpc>
              <a:spcBef>
                <a:spcPts val="0"/>
              </a:spcBef>
              <a:spcAft>
                <a:spcPts val="0"/>
              </a:spcAft>
              <a:buClrTx/>
              <a:buSzTx/>
              <a:buFontTx/>
              <a:buNone/>
              <a:tabLst/>
              <a:defRPr/>
            </a:pPr>
            <a:r>
              <a:rPr lang="en-US" b="0" i="0" dirty="0">
                <a:solidFill>
                  <a:srgbClr val="D2D2D2"/>
                </a:solidFill>
                <a:effectLst/>
                <a:latin typeface="BBG CJK"/>
              </a:rPr>
              <a:t>Our analysis looks at pathways for the various sectors to adapt to the energy transition.</a:t>
            </a:r>
          </a:p>
          <a:p>
            <a:pPr marL="0" marR="0" lvl="0" indent="0" algn="l" defTabSz="715792" rtl="0" eaLnBrk="1" fontAlgn="auto" latinLnBrk="0" hangingPunct="1">
              <a:lnSpc>
                <a:spcPct val="100000"/>
              </a:lnSpc>
              <a:spcBef>
                <a:spcPts val="0"/>
              </a:spcBef>
              <a:spcAft>
                <a:spcPts val="0"/>
              </a:spcAft>
              <a:buClrTx/>
              <a:buSzTx/>
              <a:buFontTx/>
              <a:buNone/>
              <a:tabLst/>
              <a:defRPr/>
            </a:pPr>
            <a:r>
              <a:rPr lang="en-US" b="0" i="0" dirty="0">
                <a:solidFill>
                  <a:srgbClr val="D2D2D2"/>
                </a:solidFill>
                <a:effectLst/>
                <a:latin typeface="BBG CJK"/>
              </a:rPr>
              <a:t> And we help commodity trading, corporate strategy, finance and policy professionals navigate this change. </a:t>
            </a:r>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1</a:t>
            </a:fld>
            <a:endParaRPr lang="en-US" dirty="0"/>
          </a:p>
        </p:txBody>
      </p:sp>
    </p:spTree>
    <p:extLst>
      <p:ext uri="{BB962C8B-B14F-4D97-AF65-F5344CB8AC3E}">
        <p14:creationId xmlns:p14="http://schemas.microsoft.com/office/powerpoint/2010/main" val="1761916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900" b="1" i="0" dirty="0">
                <a:solidFill>
                  <a:srgbClr val="000000"/>
                </a:solidFill>
                <a:effectLst/>
                <a:latin typeface="Arial" panose="020B0604020202020204" pitchFamily="34" charset="0"/>
              </a:rPr>
              <a:t>Industry </a:t>
            </a:r>
            <a:r>
              <a:rPr lang="en-GB" sz="900" b="0" i="0" dirty="0">
                <a:solidFill>
                  <a:srgbClr val="000000"/>
                </a:solidFill>
                <a:effectLst/>
                <a:latin typeface="Arial" panose="020B0604020202020204" pitchFamily="34" charset="0"/>
              </a:rPr>
              <a:t>energy consumption continues to rise through mid-century in the NZS. However, the energy mix changes significantly. We know this is also where hydrogen makes the biggest impact in absolute terms, as input in industrial processes..</a:t>
            </a:r>
          </a:p>
          <a:p>
            <a:pPr algn="l" rtl="0" fontAlgn="base"/>
            <a:r>
              <a:rPr lang="en-GB" sz="900" b="0" i="0" dirty="0">
                <a:solidFill>
                  <a:srgbClr val="000000"/>
                </a:solidFill>
                <a:effectLst/>
                <a:latin typeface="Arial" panose="020B0604020202020204" pitchFamily="34" charset="0"/>
              </a:rPr>
              <a:t>But fundamentally we will need more clean electricity, less coal and gas. </a:t>
            </a:r>
          </a:p>
          <a:p>
            <a:pPr algn="l" rtl="0" fontAlgn="base"/>
            <a:endParaRPr lang="en-GB" sz="900" b="0" i="0" dirty="0">
              <a:solidFill>
                <a:srgbClr val="000000"/>
              </a:solidFill>
              <a:effectLst/>
              <a:latin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20</a:t>
            </a:fld>
            <a:endParaRPr lang="en-US"/>
          </a:p>
        </p:txBody>
      </p:sp>
    </p:spTree>
    <p:extLst>
      <p:ext uri="{BB962C8B-B14F-4D97-AF65-F5344CB8AC3E}">
        <p14:creationId xmlns:p14="http://schemas.microsoft.com/office/powerpoint/2010/main" val="2934514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900" b="1" i="0" dirty="0">
                <a:solidFill>
                  <a:srgbClr val="000000"/>
                </a:solidFill>
                <a:effectLst/>
                <a:latin typeface="Arial" panose="020B0604020202020204" pitchFamily="34" charset="0"/>
              </a:rPr>
              <a:t>Transport </a:t>
            </a:r>
            <a:r>
              <a:rPr lang="en-GB" sz="900" b="0" i="0" dirty="0">
                <a:solidFill>
                  <a:srgbClr val="000000"/>
                </a:solidFill>
                <a:effectLst/>
                <a:latin typeface="Arial" panose="020B0604020202020204" pitchFamily="34" charset="0"/>
              </a:rPr>
              <a:t>energy demand changes significantly due to widespread electrification. Moving away from combustion to electric vehicles makes transport much more efficient as well. </a:t>
            </a:r>
            <a:br>
              <a:rPr lang="en-GB" sz="900" b="0" i="0" dirty="0">
                <a:solidFill>
                  <a:srgbClr val="000000"/>
                </a:solidFill>
                <a:effectLst/>
                <a:latin typeface="Arial" panose="020B0604020202020204" pitchFamily="34" charset="0"/>
              </a:rPr>
            </a:br>
            <a:r>
              <a:rPr lang="en-GB" sz="900" b="0" i="0" dirty="0">
                <a:solidFill>
                  <a:srgbClr val="000000"/>
                </a:solidFill>
                <a:effectLst/>
                <a:latin typeface="Arial" panose="020B0604020202020204" pitchFamily="34" charset="0"/>
              </a:rPr>
              <a:t>There is much less final energy required to do the same work of moving a vehicle. As that electricity supply is decarbonized, too, there is minimal loss from initial to final energy. The result is that by mid-century, oil consumption in transport effectively vanishes - while at the same time, total final energy consumption drops almost half.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21</a:t>
            </a:fld>
            <a:endParaRPr lang="en-US"/>
          </a:p>
        </p:txBody>
      </p:sp>
    </p:spTree>
    <p:extLst>
      <p:ext uri="{BB962C8B-B14F-4D97-AF65-F5344CB8AC3E}">
        <p14:creationId xmlns:p14="http://schemas.microsoft.com/office/powerpoint/2010/main" val="3058646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900" b="0" i="0" dirty="0">
                <a:solidFill>
                  <a:srgbClr val="000000"/>
                </a:solidFill>
                <a:effectLst/>
                <a:latin typeface="Arial" panose="020B0604020202020204" pitchFamily="34" charset="0"/>
              </a:rPr>
              <a:t>The </a:t>
            </a:r>
            <a:r>
              <a:rPr lang="en-GB" sz="900" b="1" i="0" dirty="0">
                <a:solidFill>
                  <a:srgbClr val="000000"/>
                </a:solidFill>
                <a:effectLst/>
                <a:latin typeface="Arial" panose="020B0604020202020204" pitchFamily="34" charset="0"/>
              </a:rPr>
              <a:t>Building </a:t>
            </a:r>
            <a:r>
              <a:rPr lang="en-GB" sz="900" b="0" i="0" dirty="0">
                <a:solidFill>
                  <a:srgbClr val="000000"/>
                </a:solidFill>
                <a:effectLst/>
                <a:latin typeface="Arial" panose="020B0604020202020204" pitchFamily="34" charset="0"/>
              </a:rPr>
              <a:t>sector energy demand continues growing through the mid-2030s, but rapid electrification is also needed.  </a:t>
            </a:r>
          </a:p>
          <a:p>
            <a:pPr algn="l" rtl="0" fontAlgn="base"/>
            <a:endParaRPr lang="en-GB" sz="900" b="0" i="0" dirty="0">
              <a:solidFill>
                <a:srgbClr val="000000"/>
              </a:solidFill>
              <a:effectLst/>
              <a:latin typeface="Arial" panose="020B0604020202020204" pitchFamily="34" charset="0"/>
            </a:endParaRPr>
          </a:p>
          <a:p>
            <a:pPr algn="l" rtl="0" fontAlgn="base"/>
            <a:r>
              <a:rPr lang="en-GB" sz="900" b="0" i="0" dirty="0">
                <a:solidFill>
                  <a:srgbClr val="000000"/>
                </a:solidFill>
                <a:effectLst/>
                <a:latin typeface="Arial" panose="020B0604020202020204" pitchFamily="34" charset="0"/>
              </a:rPr>
              <a:t>What should be abundantly clear is electrification is key to a decarbonized world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22</a:t>
            </a:fld>
            <a:endParaRPr lang="en-US"/>
          </a:p>
        </p:txBody>
      </p:sp>
    </p:spTree>
    <p:extLst>
      <p:ext uri="{BB962C8B-B14F-4D97-AF65-F5344CB8AC3E}">
        <p14:creationId xmlns:p14="http://schemas.microsoft.com/office/powerpoint/2010/main" val="156035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dirty="0">
                <a:solidFill>
                  <a:srgbClr val="000000"/>
                </a:solidFill>
                <a:effectLst/>
                <a:latin typeface="Arial" panose="020B0604020202020204" pitchFamily="34" charset="0"/>
              </a:rPr>
              <a:t>And with electrification the power system must grow.</a:t>
            </a:r>
          </a:p>
          <a:p>
            <a:endParaRPr lang="en-GB" sz="1000" b="0" i="0" dirty="0">
              <a:solidFill>
                <a:srgbClr val="000000"/>
              </a:solidFill>
              <a:effectLst/>
              <a:latin typeface="Arial" panose="020B0604020202020204" pitchFamily="34" charset="0"/>
            </a:endParaRPr>
          </a:p>
          <a:p>
            <a:r>
              <a:rPr lang="en-GB" sz="1000" b="0" i="0" dirty="0">
                <a:solidFill>
                  <a:srgbClr val="000000"/>
                </a:solidFill>
                <a:effectLst/>
                <a:latin typeface="Arial" panose="020B0604020202020204" pitchFamily="34" charset="0"/>
              </a:rPr>
              <a:t>These two charts show electricity demand under two scenarios: the economic scenario and the net zero scenario: </a:t>
            </a:r>
            <a:br>
              <a:rPr lang="en-GB" sz="1000" b="0" i="0" dirty="0">
                <a:solidFill>
                  <a:srgbClr val="000000"/>
                </a:solidFill>
                <a:effectLst/>
                <a:latin typeface="Arial" panose="020B0604020202020204" pitchFamily="34" charset="0"/>
              </a:rPr>
            </a:br>
            <a:endParaRPr lang="en-GB" sz="1000" b="0" i="0" dirty="0">
              <a:solidFill>
                <a:srgbClr val="000000"/>
              </a:solidFill>
              <a:effectLst/>
              <a:latin typeface="Arial" panose="020B0604020202020204" pitchFamily="34" charset="0"/>
            </a:endParaRPr>
          </a:p>
          <a:p>
            <a:r>
              <a:rPr lang="en-GB" sz="1000" b="0" i="0" dirty="0">
                <a:solidFill>
                  <a:srgbClr val="000000"/>
                </a:solidFill>
                <a:effectLst/>
                <a:latin typeface="Arial" panose="020B0604020202020204" pitchFamily="34" charset="0"/>
              </a:rPr>
              <a:t>The </a:t>
            </a:r>
            <a:r>
              <a:rPr lang="en-GB" sz="1000" b="1" i="0" dirty="0">
                <a:solidFill>
                  <a:srgbClr val="000000"/>
                </a:solidFill>
                <a:effectLst/>
                <a:latin typeface="Arial" panose="020B0604020202020204" pitchFamily="34" charset="0"/>
              </a:rPr>
              <a:t>Energy Transition Scenario </a:t>
            </a:r>
            <a:r>
              <a:rPr lang="en-GB" sz="1000" b="0" i="0" dirty="0">
                <a:solidFill>
                  <a:srgbClr val="000000"/>
                </a:solidFill>
                <a:effectLst/>
                <a:latin typeface="Arial" panose="020B0604020202020204" pitchFamily="34" charset="0"/>
              </a:rPr>
              <a:t>requires about 40,000TWh of power generation in 2050, 60% more than today. The fastest growing demand comes from electrified transport, growing from about 1% in 2022 to 15% in 2050. </a:t>
            </a:r>
            <a:br>
              <a:rPr lang="en-GB" sz="1000" b="0" i="0" dirty="0">
                <a:solidFill>
                  <a:srgbClr val="000000"/>
                </a:solidFill>
                <a:effectLst/>
                <a:latin typeface="Arial" panose="020B0604020202020204" pitchFamily="34" charset="0"/>
              </a:rPr>
            </a:br>
            <a:br>
              <a:rPr lang="en-GB" sz="1000" b="0" i="0" dirty="0">
                <a:solidFill>
                  <a:srgbClr val="000000"/>
                </a:solidFill>
                <a:effectLst/>
                <a:latin typeface="Arial" panose="020B0604020202020204" pitchFamily="34" charset="0"/>
              </a:rPr>
            </a:br>
            <a:r>
              <a:rPr lang="en-GB" sz="1000" b="0" i="0" dirty="0">
                <a:solidFill>
                  <a:srgbClr val="000000"/>
                </a:solidFill>
                <a:effectLst/>
                <a:latin typeface="Arial" panose="020B0604020202020204" pitchFamily="34" charset="0"/>
              </a:rPr>
              <a:t>The </a:t>
            </a:r>
            <a:r>
              <a:rPr lang="en-GB" sz="1000" b="1" i="0" dirty="0">
                <a:solidFill>
                  <a:srgbClr val="000000"/>
                </a:solidFill>
                <a:effectLst/>
                <a:latin typeface="Arial" panose="020B0604020202020204" pitchFamily="34" charset="0"/>
              </a:rPr>
              <a:t>Net Zero Scenario</a:t>
            </a:r>
            <a:r>
              <a:rPr lang="en-GB" sz="1000" b="0" i="0" dirty="0">
                <a:solidFill>
                  <a:srgbClr val="000000"/>
                </a:solidFill>
                <a:effectLst/>
                <a:latin typeface="Arial" panose="020B0604020202020204" pitchFamily="34" charset="0"/>
              </a:rPr>
              <a:t>, however, requires more than 80,000 terawatt-hours of generation, more than triple today’s amount.  A significant portion of this additional energy is needed to produce hydrogen, about the same amount of power we use in the energy system today across all demand sources.</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23</a:t>
            </a:fld>
            <a:endParaRPr lang="en-US"/>
          </a:p>
        </p:txBody>
      </p:sp>
    </p:spTree>
    <p:extLst>
      <p:ext uri="{BB962C8B-B14F-4D97-AF65-F5344CB8AC3E}">
        <p14:creationId xmlns:p14="http://schemas.microsoft.com/office/powerpoint/2010/main" val="3930534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900" b="0" i="0" dirty="0">
                <a:solidFill>
                  <a:srgbClr val="000000"/>
                </a:solidFill>
                <a:effectLst/>
                <a:latin typeface="Arial" panose="020B0604020202020204" pitchFamily="34" charset="0"/>
              </a:rPr>
              <a:t>As power demand grows, the power mix will also change – supercharging renewables.  </a:t>
            </a:r>
          </a:p>
          <a:p>
            <a:pPr marL="171450" indent="-171450" algn="l" rtl="0" fontAlgn="base">
              <a:buFontTx/>
              <a:buChar char="-"/>
            </a:pPr>
            <a:r>
              <a:rPr lang="en-GB" sz="900" b="0" i="0" dirty="0">
                <a:solidFill>
                  <a:srgbClr val="000000"/>
                </a:solidFill>
                <a:effectLst/>
                <a:latin typeface="Arial" panose="020B0604020202020204" pitchFamily="34" charset="0"/>
              </a:rPr>
              <a:t>In the Net Zero Scenario, wind and solar power are more than three-quarters of total power generation.</a:t>
            </a:r>
          </a:p>
          <a:p>
            <a:pPr marL="171450" marR="0" lvl="0" indent="-171450" algn="l" defTabSz="715792" rtl="0" eaLnBrk="1" fontAlgn="base" latinLnBrk="0" hangingPunct="1">
              <a:lnSpc>
                <a:spcPct val="100000"/>
              </a:lnSpc>
              <a:spcBef>
                <a:spcPts val="0"/>
              </a:spcBef>
              <a:spcAft>
                <a:spcPts val="0"/>
              </a:spcAft>
              <a:buClrTx/>
              <a:buSzTx/>
              <a:buFontTx/>
              <a:buChar char="-"/>
              <a:tabLst/>
              <a:defRPr/>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While wind and solar dominate growth, meanwhile nuclear power also expands its role beginning in the 2030s. </a:t>
            </a:r>
            <a:endParaRPr lang="en-GB" b="0" i="0" dirty="0">
              <a:solidFill>
                <a:srgbClr val="000000"/>
              </a:solidFill>
              <a:effectLst/>
              <a:latin typeface="Segoe UI" panose="020B0502040204020203" pitchFamily="34" charset="0"/>
            </a:endParaRPr>
          </a:p>
          <a:p>
            <a:pPr marL="171450" marR="0" lvl="0" indent="-171450" algn="l" defTabSz="715792" rtl="0" eaLnBrk="1" fontAlgn="base" latinLnBrk="0" hangingPunct="1">
              <a:lnSpc>
                <a:spcPct val="100000"/>
              </a:lnSpc>
              <a:spcBef>
                <a:spcPts val="0"/>
              </a:spcBef>
              <a:spcAft>
                <a:spcPts val="0"/>
              </a:spcAft>
              <a:buClrTx/>
              <a:buSzTx/>
              <a:buFontTx/>
              <a:buChar char="-"/>
              <a:tabLst/>
              <a:defRPr/>
            </a:pPr>
            <a:r>
              <a:rPr lang="en-GB" b="0" i="0" dirty="0">
                <a:solidFill>
                  <a:srgbClr val="000000"/>
                </a:solidFill>
                <a:effectLst/>
                <a:latin typeface="Segoe UI" panose="020B0502040204020203" pitchFamily="34" charset="0"/>
              </a:rPr>
              <a:t>We will also se a shift low-carbon firm capacity (</a:t>
            </a:r>
            <a:r>
              <a:rPr lang="en-US" sz="900" b="0" i="0" dirty="0">
                <a:solidFill>
                  <a:srgbClr val="000000"/>
                </a:solidFill>
                <a:effectLst/>
                <a:latin typeface="Arial" panose="020B0604020202020204" pitchFamily="34" charset="0"/>
                <a:cs typeface="Times New Roman" panose="02020603050405020304" pitchFamily="18" charset="0"/>
              </a:rPr>
              <a:t>storage, </a:t>
            </a:r>
            <a:r>
              <a:rPr lang="en-US"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hydrogen and nuclear)</a:t>
            </a:r>
            <a:r>
              <a:rPr lang="en-US" sz="900" b="0" i="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will </a:t>
            </a:r>
            <a:r>
              <a:rPr lang="en-GB" b="0" i="0" dirty="0">
                <a:solidFill>
                  <a:srgbClr val="000000"/>
                </a:solidFill>
                <a:effectLst/>
                <a:latin typeface="Segoe UI" panose="020B0502040204020203" pitchFamily="34" charset="0"/>
              </a:rPr>
              <a:t>roughly be equivalent in size to existing fossil fuels by 2050, but running at very a low capacity factor – often sub-10% after the 2040s</a:t>
            </a:r>
          </a:p>
          <a:p>
            <a:pPr marL="171450" indent="-171450">
              <a:lnSpc>
                <a:spcPct val="130000"/>
              </a:lnSpc>
              <a:spcBef>
                <a:spcPts val="600"/>
              </a:spcBef>
              <a:spcAft>
                <a:spcPts val="300"/>
              </a:spcAft>
              <a:buFontTx/>
              <a:buChar char="-"/>
            </a:pPr>
            <a:r>
              <a:rPr lang="en-US" dirty="0"/>
              <a:t>This requires a rethink of the role of firm capacity in the power system. </a:t>
            </a:r>
          </a:p>
          <a:p>
            <a:pPr marL="0" indent="0">
              <a:lnSpc>
                <a:spcPct val="130000"/>
              </a:lnSpc>
              <a:spcBef>
                <a:spcPts val="600"/>
              </a:spcBef>
              <a:spcAft>
                <a:spcPts val="300"/>
              </a:spcAft>
              <a:buFontTx/>
              <a:buNone/>
            </a:pPr>
            <a:endParaRPr lang="en-US" dirty="0"/>
          </a:p>
          <a:p>
            <a:pPr marL="0" indent="0">
              <a:lnSpc>
                <a:spcPct val="130000"/>
              </a:lnSpc>
              <a:spcBef>
                <a:spcPts val="600"/>
              </a:spcBef>
              <a:spcAft>
                <a:spcPts val="300"/>
              </a:spcAft>
              <a:buFontTx/>
              <a:buNone/>
            </a:pPr>
            <a:r>
              <a:rPr lang="en-US" dirty="0"/>
              <a:t>Ok so we know from a global perspective – clean power is undeniably essential. </a:t>
            </a:r>
            <a:r>
              <a:rPr lang="en-GB" dirty="0"/>
              <a:t>So this is where we need to get to, and much of the change needs to start this decade. </a:t>
            </a:r>
            <a:endParaRPr lang="en-US" dirty="0"/>
          </a:p>
          <a:p>
            <a:pPr marL="0" indent="0">
              <a:lnSpc>
                <a:spcPct val="130000"/>
              </a:lnSpc>
              <a:spcBef>
                <a:spcPts val="600"/>
              </a:spcBef>
              <a:spcAft>
                <a:spcPts val="300"/>
              </a:spcAft>
              <a:buFontTx/>
              <a:buNone/>
            </a:pPr>
            <a:endParaRPr lang="en-US" dirty="0"/>
          </a:p>
          <a:p>
            <a:pPr marL="0" indent="0">
              <a:lnSpc>
                <a:spcPct val="130000"/>
              </a:lnSpc>
              <a:spcBef>
                <a:spcPts val="600"/>
              </a:spcBef>
              <a:spcAft>
                <a:spcPts val="300"/>
              </a:spcAft>
              <a:buFontTx/>
              <a:buNone/>
            </a:pPr>
            <a:r>
              <a:rPr lang="en-US" dirty="0"/>
              <a:t>Note: What we are seeing is an asset swap</a:t>
            </a:r>
          </a:p>
          <a:p>
            <a:pPr marL="171450" indent="-171450">
              <a:lnSpc>
                <a:spcPct val="130000"/>
              </a:lnSpc>
              <a:spcBef>
                <a:spcPts val="600"/>
              </a:spcBef>
              <a:spcAft>
                <a:spcPts val="300"/>
              </a:spcAft>
              <a:buFontTx/>
              <a:buChar char="-"/>
            </a:pPr>
            <a:r>
              <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 firm capacity Unabated coal approaches zero by mid-century, and unabated gas capacity remains stable but does not grow.</a:t>
            </a:r>
          </a:p>
          <a:p>
            <a:pPr marL="171450" indent="-171450">
              <a:lnSpc>
                <a:spcPct val="130000"/>
              </a:lnSpc>
              <a:spcBef>
                <a:spcPts val="600"/>
              </a:spcBef>
              <a:spcAft>
                <a:spcPts val="300"/>
              </a:spcAft>
              <a:buFontTx/>
              <a:buChar char="-"/>
            </a:pPr>
            <a:r>
              <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 growth in firm capacity comes from abated fossil generation, or from hydrogen and nuclear which have no net emissions. </a:t>
            </a:r>
            <a:endPar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30000"/>
              </a:lnSpc>
              <a:spcBef>
                <a:spcPts val="600"/>
              </a:spcBef>
              <a:spcAft>
                <a:spcPts val="300"/>
              </a:spcAft>
            </a:pP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30000"/>
              </a:lnSpc>
              <a:spcBef>
                <a:spcPts val="600"/>
              </a:spcBef>
              <a:spcAft>
                <a:spcPts val="300"/>
              </a:spcAft>
            </a:pPr>
            <a:r>
              <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That increase in capacity is essential to provide a stable and reliable power system with a high penetration of variable renewable energy – but these generators will operate at low load factors. </a:t>
            </a:r>
          </a:p>
          <a:p>
            <a:pPr>
              <a:lnSpc>
                <a:spcPct val="130000"/>
              </a:lnSpc>
              <a:spcBef>
                <a:spcPts val="600"/>
              </a:spcBef>
              <a:spcAft>
                <a:spcPts val="300"/>
              </a:spcAft>
            </a:pP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30000"/>
              </a:lnSpc>
              <a:spcBef>
                <a:spcPts val="600"/>
              </a:spcBef>
              <a:spcAft>
                <a:spcPts val="300"/>
              </a:spcAft>
            </a:pPr>
            <a:r>
              <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the Net Zero Scenario, load factors for almost every firm capacity generator type decline dramatically between the mid-2020s and 2050. Coal load factors drop to barely 10%, and gas load factor approaches zero. </a:t>
            </a:r>
          </a:p>
          <a:p>
            <a:pPr marL="171450" indent="-171450" algn="l" rtl="0" fontAlgn="base">
              <a:buFontTx/>
              <a:buChar char="-"/>
            </a:pPr>
            <a:endParaRPr lang="en-GB" b="0" i="0" dirty="0">
              <a:solidFill>
                <a:srgbClr val="000000"/>
              </a:solidFill>
              <a:effectLst/>
              <a:latin typeface="Segoe UI" panose="020B0502040204020203" pitchFamily="34" charset="0"/>
            </a:endParaRPr>
          </a:p>
          <a:p>
            <a:endParaRPr lang="en-US" dirty="0"/>
          </a:p>
          <a:p>
            <a:r>
              <a:rPr lang="en-US" dirty="0"/>
              <a:t>For a country like Sweden the change may be less dramatic – you already have a lot of renewables and are highly interconnected. But those interconnections could rise in importance, and curtailment of renewables will increasingly be a feature not a bug of a least-cost system</a:t>
            </a:r>
          </a:p>
          <a:p>
            <a:endParaRPr lang="en-US" dirty="0"/>
          </a:p>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24</a:t>
            </a:fld>
            <a:endParaRPr lang="en-US" dirty="0"/>
          </a:p>
        </p:txBody>
      </p:sp>
    </p:spTree>
    <p:extLst>
      <p:ext uri="{BB962C8B-B14F-4D97-AF65-F5344CB8AC3E}">
        <p14:creationId xmlns:p14="http://schemas.microsoft.com/office/powerpoint/2010/main" val="2736235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 So clearly the path to scaling up renewables in line with net zero won’t be easy. Without change, we risk seeing government targets outstrip reality</a:t>
            </a:r>
          </a:p>
        </p:txBody>
      </p:sp>
      <p:sp>
        <p:nvSpPr>
          <p:cNvPr id="4" name="Slide Number Placeholder 3"/>
          <p:cNvSpPr>
            <a:spLocks noGrp="1"/>
          </p:cNvSpPr>
          <p:nvPr>
            <p:ph type="sldNum" sz="quarter" idx="5"/>
          </p:nvPr>
        </p:nvSpPr>
        <p:spPr/>
        <p:txBody>
          <a:bodyPr/>
          <a:lstStyle/>
          <a:p>
            <a:fld id="{3F3C0FF5-A181-4807-820F-B1DC30B8B01A}" type="slidenum">
              <a:rPr lang="en-US" smtClean="0"/>
              <a:t>25</a:t>
            </a:fld>
            <a:endParaRPr lang="en-US" dirty="0"/>
          </a:p>
        </p:txBody>
      </p:sp>
    </p:spTree>
    <p:extLst>
      <p:ext uri="{BB962C8B-B14F-4D97-AF65-F5344CB8AC3E}">
        <p14:creationId xmlns:p14="http://schemas.microsoft.com/office/powerpoint/2010/main" val="354176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Over the past year, major markets, administrations and governing entities, have announced new or expanded ambitious targets for emissions and clean power- yet at analysts at BNEF find that meeting these goals can be extremely difficult. </a:t>
            </a:r>
          </a:p>
          <a:p>
            <a:pPr marL="0" marR="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26</a:t>
            </a:fld>
            <a:endParaRPr lang="en-US" dirty="0"/>
          </a:p>
        </p:txBody>
      </p:sp>
    </p:spTree>
    <p:extLst>
      <p:ext uri="{BB962C8B-B14F-4D97-AF65-F5344CB8AC3E}">
        <p14:creationId xmlns:p14="http://schemas.microsoft.com/office/powerpoint/2010/main" val="2840701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shows set wind capacity targets which are in diamond dots for various targets and </a:t>
            </a:r>
            <a:r>
              <a:rPr lang="en-US" dirty="0"/>
              <a:t>in most cases, we do not expect most markets will reach their GW target. </a:t>
            </a:r>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27</a:t>
            </a:fld>
            <a:endParaRPr lang="en-US" dirty="0"/>
          </a:p>
        </p:txBody>
      </p:sp>
    </p:spTree>
    <p:extLst>
      <p:ext uri="{BB962C8B-B14F-4D97-AF65-F5344CB8AC3E}">
        <p14:creationId xmlns:p14="http://schemas.microsoft.com/office/powerpoint/2010/main" val="2336923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is true for energy storage….</a:t>
            </a:r>
          </a:p>
          <a:p>
            <a:endParaRPr lang="en-US" dirty="0"/>
          </a:p>
          <a:p>
            <a:endParaRPr lang="en-US" dirty="0"/>
          </a:p>
          <a:p>
            <a:endParaRPr lang="en-US" dirty="0"/>
          </a:p>
          <a:p>
            <a:endParaRPr lang="en-US" dirty="0"/>
          </a:p>
          <a:p>
            <a:r>
              <a:rPr lang="en-US" dirty="0"/>
              <a:t>(Note: China, India, South Korea, Greece, Turkey and New York)</a:t>
            </a:r>
          </a:p>
          <a:p>
            <a:r>
              <a:rPr lang="en-US" dirty="0"/>
              <a:t>As a short-term bandage, government entities have approved millions in subsidies and schemes. These subsidies boost deployment but highlight the underlying challenge that batteries are not yet economically attractive in most parts of the world. </a:t>
            </a:r>
          </a:p>
          <a:p>
            <a:r>
              <a:rPr lang="en-US" dirty="0"/>
              <a:t>(Note: India, Japan, Australia, the European Union, Italy and Spain )</a:t>
            </a:r>
          </a:p>
          <a:p>
            <a:endParaRPr lang="en-US" dirty="0"/>
          </a:p>
          <a:p>
            <a:endParaRPr lang="en-US" dirty="0"/>
          </a:p>
          <a:p>
            <a:endParaRPr lang="en-US" dirty="0"/>
          </a:p>
          <a:p>
            <a:r>
              <a:rPr lang="en-US" dirty="0"/>
              <a:t>Policymakers and regulators must take steps to ensure that</a:t>
            </a:r>
          </a:p>
          <a:p>
            <a:r>
              <a:rPr lang="en-US" dirty="0"/>
              <a:t>batteries compete fairly with other technologies, rather than relying solely on subsidies, which can</a:t>
            </a:r>
          </a:p>
          <a:p>
            <a:r>
              <a:rPr lang="en-US" dirty="0"/>
              <a:t>lead to dwindling deployments when phased out</a:t>
            </a:r>
          </a:p>
        </p:txBody>
      </p:sp>
      <p:sp>
        <p:nvSpPr>
          <p:cNvPr id="4" name="Slide Number Placeholder 3"/>
          <p:cNvSpPr>
            <a:spLocks noGrp="1"/>
          </p:cNvSpPr>
          <p:nvPr>
            <p:ph type="sldNum" sz="quarter" idx="5"/>
          </p:nvPr>
        </p:nvSpPr>
        <p:spPr/>
        <p:txBody>
          <a:bodyPr/>
          <a:lstStyle/>
          <a:p>
            <a:fld id="{3F3C0FF5-A181-4807-820F-B1DC30B8B01A}" type="slidenum">
              <a:rPr lang="en-US" smtClean="0"/>
              <a:t>28</a:t>
            </a:fld>
            <a:endParaRPr lang="en-US" dirty="0"/>
          </a:p>
        </p:txBody>
      </p:sp>
    </p:spTree>
    <p:extLst>
      <p:ext uri="{BB962C8B-B14F-4D97-AF65-F5344CB8AC3E}">
        <p14:creationId xmlns:p14="http://schemas.microsoft.com/office/powerpoint/2010/main" val="4029064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reasons why renewables face multiple challenges to scale up- some key issues </a:t>
            </a:r>
          </a:p>
          <a:p>
            <a:r>
              <a:rPr lang="en-GB" dirty="0"/>
              <a:t>Logistical supply chain constraints can continue to be a concern – especially for offshore wind</a:t>
            </a:r>
          </a:p>
          <a:p>
            <a:r>
              <a:rPr lang="en-GB" dirty="0"/>
              <a:t>Rising costs  that impact labor rates, debt and interest rates</a:t>
            </a:r>
          </a:p>
          <a:p>
            <a:r>
              <a:rPr lang="en-GB" dirty="0"/>
              <a:t>But there is also increased challenges around gaining a grid interconnection, phasing out existing coal or getting new projects permitted and through environmental approvals</a:t>
            </a:r>
          </a:p>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29</a:t>
            </a:fld>
            <a:endParaRPr lang="en-US" dirty="0"/>
          </a:p>
        </p:txBody>
      </p:sp>
    </p:spTree>
    <p:extLst>
      <p:ext uri="{BB962C8B-B14F-4D97-AF65-F5344CB8AC3E}">
        <p14:creationId xmlns:p14="http://schemas.microsoft.com/office/powerpoint/2010/main" val="10441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US" sz="939" b="0" i="0" kern="1200" baseline="0" dirty="0">
                <a:solidFill>
                  <a:schemeClr val="tx1"/>
                </a:solidFill>
                <a:effectLst/>
                <a:latin typeface="+mn-lt"/>
                <a:ea typeface="+mn-ea"/>
                <a:cs typeface="+mn-cs"/>
              </a:rPr>
              <a:t>With many competing forces pushing storage deployments forwards or pulling demand back. But in this massive game of tug of war. companies have an opportunity drive growth and disruption. </a:t>
            </a:r>
          </a:p>
          <a:p>
            <a:pPr marL="0" marR="0" lvl="0" indent="0" algn="l" defTabSz="715792" rtl="0" eaLnBrk="1" fontAlgn="auto" latinLnBrk="0" hangingPunct="1">
              <a:lnSpc>
                <a:spcPct val="100000"/>
              </a:lnSpc>
              <a:spcBef>
                <a:spcPts val="0"/>
              </a:spcBef>
              <a:spcAft>
                <a:spcPts val="0"/>
              </a:spcAft>
              <a:buClrTx/>
              <a:buSzTx/>
              <a:buFontTx/>
              <a:buNone/>
              <a:tabLst/>
              <a:defRPr/>
            </a:pPr>
            <a:endParaRPr lang="en-GB" dirty="0"/>
          </a:p>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rising costs and policy uncertainty as well as geopolitics</a:t>
            </a:r>
          </a:p>
          <a:p>
            <a:pPr marL="0" marR="0" lvl="0" indent="0" algn="l" defTabSz="715792"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2</a:t>
            </a:fld>
            <a:endParaRPr lang="en-US" dirty="0"/>
          </a:p>
        </p:txBody>
      </p:sp>
    </p:spTree>
    <p:extLst>
      <p:ext uri="{BB962C8B-B14F-4D97-AF65-F5344CB8AC3E}">
        <p14:creationId xmlns:p14="http://schemas.microsoft.com/office/powerpoint/2010/main" val="2399589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30</a:t>
            </a:fld>
            <a:endParaRPr lang="en-US" dirty="0"/>
          </a:p>
        </p:txBody>
      </p:sp>
    </p:spTree>
    <p:extLst>
      <p:ext uri="{BB962C8B-B14F-4D97-AF65-F5344CB8AC3E}">
        <p14:creationId xmlns:p14="http://schemas.microsoft.com/office/powerpoint/2010/main" val="2687000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US" sz="1000" dirty="0">
                <a:effectLst/>
                <a:latin typeface="Arial" panose="020B0604020202020204" pitchFamily="34" charset="0"/>
                <a:ea typeface="Arial" panose="020B0604020202020204" pitchFamily="34" charset="0"/>
                <a:cs typeface="Times New Roman" panose="02020603050405020304" pitchFamily="18" charset="0"/>
              </a:rPr>
              <a:t>First is logistics: Pandemic-related restrictions and high demand for products caused port congestion throughout the past two years. Like all other goods and services, congestion left batteries stuck at ports, causing project delays. </a:t>
            </a:r>
          </a:p>
          <a:p>
            <a:pPr marL="0" marR="0" lvl="0" indent="0" algn="l" defTabSz="715792" rtl="0" eaLnBrk="1" fontAlgn="auto" latinLnBrk="0" hangingPunct="1">
              <a:lnSpc>
                <a:spcPct val="100000"/>
              </a:lnSpc>
              <a:spcBef>
                <a:spcPts val="0"/>
              </a:spcBef>
              <a:spcAft>
                <a:spcPts val="0"/>
              </a:spcAft>
              <a:buClrTx/>
              <a:buSzTx/>
              <a:buFontTx/>
              <a:buNone/>
              <a:tabLst/>
              <a:defRPr/>
            </a:pP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715792" rtl="0" eaLnBrk="1" fontAlgn="auto" latinLnBrk="0" hangingPunct="1">
              <a:lnSpc>
                <a:spcPct val="100000"/>
              </a:lnSpc>
              <a:spcBef>
                <a:spcPts val="0"/>
              </a:spcBef>
              <a:spcAft>
                <a:spcPts val="0"/>
              </a:spcAft>
              <a:buClrTx/>
              <a:buSzTx/>
              <a:buFontTx/>
              <a:buNone/>
              <a:tabLst/>
              <a:defRPr/>
            </a:pPr>
            <a:r>
              <a:rPr lang="en-US" sz="1000" dirty="0">
                <a:effectLst/>
                <a:latin typeface="Arial" panose="020B0604020202020204" pitchFamily="34" charset="0"/>
                <a:ea typeface="Arial" panose="020B0604020202020204" pitchFamily="34" charset="0"/>
                <a:cs typeface="Times New Roman" panose="02020603050405020304" pitchFamily="18" charset="0"/>
              </a:rPr>
              <a:t>This chart shows number of ships at the port of Los Angeles, one of the world's largest ports. </a:t>
            </a:r>
          </a:p>
          <a:p>
            <a:pPr marL="0" marR="0" lvl="0" indent="0" algn="l" defTabSz="715792" rtl="0" eaLnBrk="1" fontAlgn="auto" latinLnBrk="0" hangingPunct="1">
              <a:lnSpc>
                <a:spcPct val="100000"/>
              </a:lnSpc>
              <a:spcBef>
                <a:spcPts val="0"/>
              </a:spcBef>
              <a:spcAft>
                <a:spcPts val="0"/>
              </a:spcAft>
              <a:buClrTx/>
              <a:buSzTx/>
              <a:buFontTx/>
              <a:buNone/>
              <a:tabLst/>
              <a:defRPr/>
            </a:pPr>
            <a:r>
              <a:rPr lang="en-US" sz="1000" dirty="0">
                <a:effectLst/>
                <a:latin typeface="Arial" panose="020B0604020202020204" pitchFamily="34" charset="0"/>
                <a:ea typeface="Arial" panose="020B0604020202020204" pitchFamily="34" charset="0"/>
                <a:cs typeface="Times New Roman" panose="02020603050405020304" pitchFamily="18" charset="0"/>
              </a:rPr>
              <a:t>You can see from the chart the ebb and flow of port congestion as the U.S. locked down through different pandemic waves… In September 2021 when port congestion was at its worst, there were 84 ships at the port. This caused many delays for storage projects that were supposed to come online in q4 2021.</a:t>
            </a:r>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31</a:t>
            </a:fld>
            <a:endParaRPr lang="en-US" dirty="0"/>
          </a:p>
        </p:txBody>
      </p:sp>
    </p:spTree>
    <p:extLst>
      <p:ext uri="{BB962C8B-B14F-4D97-AF65-F5344CB8AC3E}">
        <p14:creationId xmlns:p14="http://schemas.microsoft.com/office/powerpoint/2010/main" val="1974340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2022 port congestion has eased and we are slowly returning to pre-pandemic levels of throughput. Yet we know 2021 port congestion constrains are still causing some project delays across 2023. </a:t>
            </a:r>
          </a:p>
        </p:txBody>
      </p:sp>
      <p:sp>
        <p:nvSpPr>
          <p:cNvPr id="4" name="Slide Number Placeholder 3"/>
          <p:cNvSpPr>
            <a:spLocks noGrp="1"/>
          </p:cNvSpPr>
          <p:nvPr>
            <p:ph type="sldNum" sz="quarter" idx="5"/>
          </p:nvPr>
        </p:nvSpPr>
        <p:spPr/>
        <p:txBody>
          <a:bodyPr/>
          <a:lstStyle/>
          <a:p>
            <a:fld id="{3F3C0FF5-A181-4807-820F-B1DC30B8B01A}" type="slidenum">
              <a:rPr lang="en-US" smtClean="0"/>
              <a:t>32</a:t>
            </a:fld>
            <a:endParaRPr lang="en-US" dirty="0"/>
          </a:p>
        </p:txBody>
      </p:sp>
    </p:spTree>
    <p:extLst>
      <p:ext uri="{BB962C8B-B14F-4D97-AF65-F5344CB8AC3E}">
        <p14:creationId xmlns:p14="http://schemas.microsoft.com/office/powerpoint/2010/main" val="4037981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33</a:t>
            </a:fld>
            <a:endParaRPr lang="en-US" dirty="0"/>
          </a:p>
        </p:txBody>
      </p:sp>
    </p:spTree>
    <p:extLst>
      <p:ext uri="{BB962C8B-B14F-4D97-AF65-F5344CB8AC3E}">
        <p14:creationId xmlns:p14="http://schemas.microsoft.com/office/powerpoint/2010/main" val="3753155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not just energy prices that were up. Across the world, commodity prices for the input materials to the energy transition – everything from steel to copper to lithium to polysilicon – have gone up in price</a:t>
            </a:r>
          </a:p>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And this has translated to higher equipment costs for solar, wind and batteries. The impact of this is likely to be felt for a while even as prices come down – especially for wind and battery storage</a:t>
            </a:r>
          </a:p>
          <a:p>
            <a:endParaRPr lang="en-GB" dirty="0"/>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34</a:t>
            </a:fld>
            <a:endParaRPr lang="en-US" dirty="0"/>
          </a:p>
        </p:txBody>
      </p:sp>
    </p:spTree>
    <p:extLst>
      <p:ext uri="{BB962C8B-B14F-4D97-AF65-F5344CB8AC3E}">
        <p14:creationId xmlns:p14="http://schemas.microsoft.com/office/powerpoint/2010/main" val="1713195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onshore wind turbine price index has risen 30% compared to pre-pandemic levels, and is unlikely to come down immediately as wind turbine manufacturers look to recover their margins</a:t>
            </a:r>
          </a:p>
        </p:txBody>
      </p:sp>
      <p:sp>
        <p:nvSpPr>
          <p:cNvPr id="4" name="Slide Number Placeholder 3"/>
          <p:cNvSpPr>
            <a:spLocks noGrp="1"/>
          </p:cNvSpPr>
          <p:nvPr>
            <p:ph type="sldNum" sz="quarter" idx="5"/>
          </p:nvPr>
        </p:nvSpPr>
        <p:spPr/>
        <p:txBody>
          <a:bodyPr/>
          <a:lstStyle/>
          <a:p>
            <a:fld id="{3F3C0FF5-A181-4807-820F-B1DC30B8B01A}" type="slidenum">
              <a:rPr lang="en-US" smtClean="0"/>
              <a:t>36</a:t>
            </a:fld>
            <a:endParaRPr lang="en-US" dirty="0"/>
          </a:p>
        </p:txBody>
      </p:sp>
    </p:spTree>
    <p:extLst>
      <p:ext uri="{BB962C8B-B14F-4D97-AF65-F5344CB8AC3E}">
        <p14:creationId xmlns:p14="http://schemas.microsoft.com/office/powerpoint/2010/main" val="2887305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we tracked a first-ever rise in the costs of energy storage systems during 2022 as well, with prices from our December report up 27% from a year ago. </a:t>
            </a:r>
          </a:p>
          <a:p>
            <a:endParaRPr lang="en-GB" dirty="0"/>
          </a:p>
          <a:p>
            <a:r>
              <a:rPr lang="en-GB" dirty="0"/>
              <a:t>With many of today’s contracts supporting projects later this decade, especially for wind or for US storage, the higher prices will be felt for a while.</a:t>
            </a:r>
          </a:p>
        </p:txBody>
      </p:sp>
      <p:sp>
        <p:nvSpPr>
          <p:cNvPr id="4" name="Slide Number Placeholder 3"/>
          <p:cNvSpPr>
            <a:spLocks noGrp="1"/>
          </p:cNvSpPr>
          <p:nvPr>
            <p:ph type="sldNum" sz="quarter" idx="5"/>
          </p:nvPr>
        </p:nvSpPr>
        <p:spPr/>
        <p:txBody>
          <a:bodyPr/>
          <a:lstStyle/>
          <a:p>
            <a:fld id="{3F3C0FF5-A181-4807-820F-B1DC30B8B01A}" type="slidenum">
              <a:rPr lang="en-US" smtClean="0"/>
              <a:t>37</a:t>
            </a:fld>
            <a:endParaRPr lang="en-US" dirty="0"/>
          </a:p>
        </p:txBody>
      </p:sp>
    </p:spTree>
    <p:extLst>
      <p:ext uri="{BB962C8B-B14F-4D97-AF65-F5344CB8AC3E}">
        <p14:creationId xmlns:p14="http://schemas.microsoft.com/office/powerpoint/2010/main" val="1743344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LCOEs rose for first time in history due to those supply chain constraints, as well as pressures from inflation and higher costs of debt</a:t>
            </a:r>
          </a:p>
          <a:p>
            <a:r>
              <a:rPr lang="en-GB" dirty="0"/>
              <a:t>It may look like wind bucks the trend, but that’s due to specific dynamics in China (see chart on left)</a:t>
            </a:r>
          </a:p>
          <a:p>
            <a:r>
              <a:rPr lang="en-GB" dirty="0"/>
              <a:t>Ultimately, gas and coal also rose – and more so than renewables</a:t>
            </a:r>
          </a:p>
          <a:p>
            <a:r>
              <a:rPr lang="en-US" dirty="0"/>
              <a:t>Solar or onshore wind are the cheapest source of electricity in countries representing 96% of global electricity generation</a:t>
            </a:r>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38</a:t>
            </a:fld>
            <a:endParaRPr lang="en-US" dirty="0"/>
          </a:p>
        </p:txBody>
      </p:sp>
    </p:spTree>
    <p:extLst>
      <p:ext uri="{BB962C8B-B14F-4D97-AF65-F5344CB8AC3E}">
        <p14:creationId xmlns:p14="http://schemas.microsoft.com/office/powerpoint/2010/main" val="4103210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39</a:t>
            </a:fld>
            <a:endParaRPr lang="en-US" dirty="0"/>
          </a:p>
        </p:txBody>
      </p:sp>
    </p:spTree>
    <p:extLst>
      <p:ext uri="{BB962C8B-B14F-4D97-AF65-F5344CB8AC3E}">
        <p14:creationId xmlns:p14="http://schemas.microsoft.com/office/powerpoint/2010/main" val="3805585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huge pipelines of projects around the world waiting in grid interconnection queues, In fact, our analysis estimates that renewable capacity equivalent to 85% of Europe’s 2030 renewable energy target is currently stuck in the grid interconnection queue of just five countries: UK, France, Italy, Germany and Spain.</a:t>
            </a:r>
          </a:p>
          <a:p>
            <a:endParaRPr lang="en-GB" dirty="0"/>
          </a:p>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and more as well being help up by permitting and not-in-my-backyard-ism. Permitting and interconnection timelines can now take up to 8 years in Europe, and our estimates are that it takes around 6 years to get environmental permits in Sweden – making this country one of the worst offenders for permits at least.</a:t>
            </a:r>
          </a:p>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40</a:t>
            </a:fld>
            <a:endParaRPr lang="en-US" dirty="0"/>
          </a:p>
        </p:txBody>
      </p:sp>
    </p:spTree>
    <p:extLst>
      <p:ext uri="{BB962C8B-B14F-4D97-AF65-F5344CB8AC3E}">
        <p14:creationId xmlns:p14="http://schemas.microsoft.com/office/powerpoint/2010/main" val="247858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past few years felt like a period of unending increases in ambition for decarbonization</a:t>
            </a:r>
          </a:p>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You can basically draw a line from the release of the IPCC’s report on 1.5 degrees warming in 2018</a:t>
            </a:r>
          </a:p>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To the first-ever net-zero targets for the UK and EU in 2019</a:t>
            </a:r>
          </a:p>
          <a:p>
            <a:pPr marL="0" marR="0" lvl="0" indent="0" algn="l" defTabSz="715792" rtl="0" eaLnBrk="1" fontAlgn="auto" latinLnBrk="0" hangingPunct="1">
              <a:lnSpc>
                <a:spcPct val="100000"/>
              </a:lnSpc>
              <a:spcBef>
                <a:spcPts val="0"/>
              </a:spcBef>
              <a:spcAft>
                <a:spcPts val="0"/>
              </a:spcAft>
              <a:buClrTx/>
              <a:buSzTx/>
              <a:buFontTx/>
              <a:buNone/>
              <a:tabLst/>
              <a:defRPr/>
            </a:pPr>
            <a:r>
              <a:rPr lang="en-GB" dirty="0"/>
              <a:t>And in alignment to changing demographics and political sentiments increased government ambitions around the world.</a:t>
            </a:r>
          </a:p>
        </p:txBody>
      </p:sp>
      <p:sp>
        <p:nvSpPr>
          <p:cNvPr id="4" name="Slide Number Placeholder 3"/>
          <p:cNvSpPr>
            <a:spLocks noGrp="1"/>
          </p:cNvSpPr>
          <p:nvPr>
            <p:ph type="sldNum" sz="quarter" idx="5"/>
          </p:nvPr>
        </p:nvSpPr>
        <p:spPr/>
        <p:txBody>
          <a:bodyPr/>
          <a:lstStyle/>
          <a:p>
            <a:fld id="{3F3C0FF5-A181-4807-820F-B1DC30B8B01A}" type="slidenum">
              <a:rPr lang="en-US" smtClean="0"/>
              <a:t>4</a:t>
            </a:fld>
            <a:endParaRPr lang="en-US" dirty="0"/>
          </a:p>
        </p:txBody>
      </p:sp>
    </p:spTree>
    <p:extLst>
      <p:ext uri="{BB962C8B-B14F-4D97-AF65-F5344CB8AC3E}">
        <p14:creationId xmlns:p14="http://schemas.microsoft.com/office/powerpoint/2010/main" val="3923786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ID4096" sz="1800" b="0" i="0" u="none" strike="noStrike" baseline="0" dirty="0">
                <a:solidFill>
                  <a:srgbClr val="000000"/>
                </a:solidFill>
                <a:latin typeface="Arial" panose="020B0604020202020204" pitchFamily="34" charset="0"/>
              </a:rPr>
              <a:t>Another crucial building block of a successful transition to net-zero is the electricity grid.</a:t>
            </a:r>
          </a:p>
          <a:p>
            <a:endParaRPr lang="LID4096" sz="1800" b="0" i="0" u="none" strike="noStrike" baseline="0" dirty="0">
              <a:solidFill>
                <a:srgbClr val="000000"/>
              </a:solidFill>
              <a:latin typeface="Arial" panose="020B0604020202020204" pitchFamily="34" charset="0"/>
            </a:endParaRPr>
          </a:p>
          <a:p>
            <a:r>
              <a:rPr lang="LID4096" sz="1800" b="0" i="0" u="none" strike="noStrike" baseline="0" dirty="0">
                <a:solidFill>
                  <a:srgbClr val="000000"/>
                </a:solidFill>
                <a:latin typeface="Arial" panose="020B0604020202020204" pitchFamily="34" charset="0"/>
              </a:rPr>
              <a:t>Transitioning to cleaner electricity generation dominated by renewables means that power grids worldwide become much more decentralized, and that the distribution grid plays a much more important role than transmission in the future.</a:t>
            </a:r>
          </a:p>
          <a:p>
            <a:endParaRPr lang="LID4096" sz="1800" b="0" i="0" u="none" strike="noStrike" baseline="0" dirty="0">
              <a:solidFill>
                <a:srgbClr val="000000"/>
              </a:solidFill>
              <a:latin typeface="Arial" panose="020B0604020202020204" pitchFamily="34" charset="0"/>
            </a:endParaRPr>
          </a:p>
          <a:p>
            <a:r>
              <a:rPr lang="LID4096" sz="1800" b="0" i="0" u="none" strike="noStrike" baseline="0" dirty="0">
                <a:solidFill>
                  <a:srgbClr val="000000"/>
                </a:solidFill>
                <a:latin typeface="Arial" panose="020B0604020202020204" pitchFamily="34" charset="0"/>
              </a:rPr>
              <a:t>By 2050, the </a:t>
            </a:r>
            <a:r>
              <a:rPr lang="en-GB" sz="1800" b="0" i="0" u="none" strike="noStrike" baseline="0" dirty="0">
                <a:solidFill>
                  <a:srgbClr val="000000"/>
                </a:solidFill>
                <a:latin typeface="Arial" panose="020B0604020202020204" pitchFamily="34" charset="0"/>
              </a:rPr>
              <a:t>median power plant size across the world drops </a:t>
            </a:r>
            <a:r>
              <a:rPr lang="LID4096" sz="1800" b="0" i="0" u="none" strike="noStrike" baseline="0" dirty="0">
                <a:solidFill>
                  <a:srgbClr val="000000"/>
                </a:solidFill>
                <a:latin typeface="Arial" panose="020B0604020202020204" pitchFamily="34" charset="0"/>
              </a:rPr>
              <a:t>from almost a gigwatt today </a:t>
            </a:r>
            <a:r>
              <a:rPr lang="en-GB" sz="1800" b="0" i="0" u="none" strike="noStrike" baseline="0" dirty="0">
                <a:solidFill>
                  <a:srgbClr val="000000"/>
                </a:solidFill>
                <a:latin typeface="Arial" panose="020B0604020202020204" pitchFamily="34" charset="0"/>
              </a:rPr>
              <a:t>to </a:t>
            </a:r>
            <a:r>
              <a:rPr lang="LID4096" sz="1800" b="0" i="0" u="none" strike="noStrike" baseline="0" dirty="0">
                <a:solidFill>
                  <a:srgbClr val="000000"/>
                </a:solidFill>
                <a:latin typeface="Arial" panose="020B0604020202020204" pitchFamily="34" charset="0"/>
              </a:rPr>
              <a:t>just </a:t>
            </a:r>
            <a:r>
              <a:rPr lang="en-GB" sz="1800" b="0" i="0" u="none" strike="noStrike" baseline="0" dirty="0">
                <a:solidFill>
                  <a:srgbClr val="000000"/>
                </a:solidFill>
                <a:latin typeface="Arial" panose="020B0604020202020204" pitchFamily="34" charset="0"/>
              </a:rPr>
              <a:t>150MW in the NZS</a:t>
            </a:r>
            <a:r>
              <a:rPr lang="LID4096" sz="1800" b="0" i="0" u="none" strike="noStrike" baseline="0" dirty="0">
                <a:solidFill>
                  <a:srgbClr val="000000"/>
                </a:solidFill>
                <a:latin typeface="Arial" panose="020B0604020202020204" pitchFamily="34" charset="0"/>
              </a:rPr>
              <a:t>. This is </a:t>
            </a:r>
            <a:r>
              <a:rPr lang="en-GB" sz="1800" b="0" i="0" u="none" strike="noStrike" baseline="0" dirty="0">
                <a:solidFill>
                  <a:srgbClr val="000000"/>
                </a:solidFill>
                <a:latin typeface="Arial" panose="020B0604020202020204" pitchFamily="34" charset="0"/>
              </a:rPr>
              <a:t>over six times smaller than today. This is driven by the decommissioning of large coal, gas and nuclear plants and the adoption of wind and PV. </a:t>
            </a:r>
            <a:endParaRPr lang="LID4096" sz="1800" b="0" i="0" u="none" strike="noStrike" baseline="0" dirty="0">
              <a:solidFill>
                <a:srgbClr val="000000"/>
              </a:solidFill>
              <a:latin typeface="Arial" panose="020B0604020202020204" pitchFamily="34" charset="0"/>
            </a:endParaRPr>
          </a:p>
          <a:p>
            <a:endParaRPr lang="LID4096" sz="1800" b="0" i="0" u="none" strike="noStrike" baseline="0" dirty="0">
              <a:solidFill>
                <a:srgbClr val="000000"/>
              </a:solidFill>
              <a:latin typeface="Arial" panose="020B0604020202020204" pitchFamily="34" charset="0"/>
            </a:endParaRPr>
          </a:p>
          <a:p>
            <a:r>
              <a:rPr lang="LID4096" sz="1800" b="0" i="0" u="none" strike="noStrike" baseline="0" dirty="0">
                <a:solidFill>
                  <a:srgbClr val="000000"/>
                </a:solidFill>
                <a:latin typeface="Arial" panose="020B0604020202020204" pitchFamily="34" charset="0"/>
              </a:rPr>
              <a:t>You can see this on the left-hand chart, which shows the distribution of the generation mix by plant size in 2030 in Europe under the NZS. On the left in bright yellow, you see small-scale, behind-the-meter PV installed by households and businesses. These systems thend to relatively small. The majority of generation is supplied by wind and solar plants with an average size of between 10MW and 100MW. They tend to be connected to the distribution grid at lower voltages. Large-scale gas and nuclear plants with a capacity of 1GW or more play a small role. </a:t>
            </a:r>
          </a:p>
          <a:p>
            <a:endParaRPr lang="LID4096" sz="1800" b="0" i="0" u="none" strike="noStrike" baseline="0" dirty="0">
              <a:solidFill>
                <a:srgbClr val="000000"/>
              </a:solidFill>
              <a:latin typeface="Arial" panose="020B0604020202020204" pitchFamily="34" charset="0"/>
            </a:endParaRPr>
          </a:p>
          <a:p>
            <a:r>
              <a:rPr lang="LID4096" sz="1800" b="0" i="0" u="none" strike="noStrike" baseline="0" dirty="0">
                <a:solidFill>
                  <a:srgbClr val="000000"/>
                </a:solidFill>
                <a:latin typeface="Arial" panose="020B0604020202020204" pitchFamily="34" charset="0"/>
              </a:rPr>
              <a:t>Over the next 28 years, a cumulative $21.$ trillion need to be invested in the power grid to be able to connect generating sources and storage to consumers. This is around 60% higher compared to what is spent under our Economic Transition Scenario. The majority of investments go into the distribution grid to connect renewables and new consumers. Greater reliance and flows on the distribution grid also mean that we need to ensure greater </a:t>
            </a:r>
            <a:r>
              <a:rPr lang="en-GB" sz="1800" b="0" i="0" u="none" strike="noStrike" baseline="0" dirty="0">
                <a:solidFill>
                  <a:srgbClr val="000000"/>
                </a:solidFill>
                <a:latin typeface="Arial" panose="020B0604020202020204" pitchFamily="34" charset="0"/>
              </a:rPr>
              <a:t>redundancy, enabling bi-directional flow, and enhancing remote monitoring. </a:t>
            </a:r>
            <a:endParaRPr lang="LID4096"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F3C0FF5-A181-4807-820F-B1DC30B8B01A}" type="slidenum">
              <a:rPr lang="en-US" smtClean="0"/>
              <a:t>41</a:t>
            </a:fld>
            <a:endParaRPr lang="en-US"/>
          </a:p>
        </p:txBody>
      </p:sp>
    </p:spTree>
    <p:extLst>
      <p:ext uri="{BB962C8B-B14F-4D97-AF65-F5344CB8AC3E}">
        <p14:creationId xmlns:p14="http://schemas.microsoft.com/office/powerpoint/2010/main" val="2084157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GB" sz="900" b="0" i="0" dirty="0">
                <a:solidFill>
                  <a:srgbClr val="212121"/>
                </a:solidFill>
                <a:effectLst/>
                <a:latin typeface="AvenirNextP2ForBBG"/>
              </a:rPr>
              <a:t>At least $21.4 trillion needs to be invested in electricity grids by 2050</a:t>
            </a:r>
            <a:endParaRPr lang="en-GB" sz="900" dirty="0"/>
          </a:p>
          <a:p>
            <a:pPr marL="0" marR="0" lvl="0" indent="0" algn="l" defTabSz="715792" rtl="0" eaLnBrk="1" fontAlgn="auto" latinLnBrk="0" hangingPunct="1">
              <a:lnSpc>
                <a:spcPct val="100000"/>
              </a:lnSpc>
              <a:spcBef>
                <a:spcPts val="0"/>
              </a:spcBef>
              <a:spcAft>
                <a:spcPts val="0"/>
              </a:spcAft>
              <a:buClrTx/>
              <a:buSzTx/>
              <a:buFontTx/>
              <a:buNone/>
              <a:tabLst/>
              <a:defRPr/>
            </a:pPr>
            <a:r>
              <a:rPr lang="en-US" sz="900" b="1" dirty="0">
                <a:solidFill>
                  <a:schemeClr val="accent2"/>
                </a:solidFill>
              </a:rPr>
              <a:t>Breakdown of global grid investment in net zero scenario 2022-2050</a:t>
            </a:r>
          </a:p>
          <a:p>
            <a:pPr marL="0" marR="0" lvl="0" indent="0" algn="l" defTabSz="715792" rtl="0" eaLnBrk="1" fontAlgn="auto" latinLnBrk="0" hangingPunct="1">
              <a:lnSpc>
                <a:spcPct val="100000"/>
              </a:lnSpc>
              <a:spcBef>
                <a:spcPts val="0"/>
              </a:spcBef>
              <a:spcAft>
                <a:spcPts val="0"/>
              </a:spcAft>
              <a:buClrTx/>
              <a:buSzTx/>
              <a:buFontTx/>
              <a:buNone/>
              <a:tabLst/>
              <a:defRPr/>
            </a:pPr>
            <a:endParaRPr lang="en-US" sz="900" b="0" i="0" u="none" strike="noStrike" baseline="0" dirty="0">
              <a:solidFill>
                <a:srgbClr val="000000"/>
              </a:solidFill>
              <a:latin typeface="Arial" panose="020B0604020202020204" pitchFamily="34" charset="0"/>
            </a:endParaRPr>
          </a:p>
          <a:p>
            <a:pPr marL="0" marR="0" lvl="0" indent="0" algn="l" defTabSz="715792"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rgbClr val="000000"/>
                </a:solidFill>
                <a:latin typeface="Arial" panose="020B0604020202020204" pitchFamily="34" charset="0"/>
              </a:rPr>
              <a:t>Driver: New connection</a:t>
            </a:r>
          </a:p>
          <a:p>
            <a:pPr marL="0" marR="0" lvl="0" indent="0" algn="l" defTabSz="715792"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rgbClr val="000000"/>
                </a:solidFill>
                <a:latin typeface="Arial" panose="020B0604020202020204" pitchFamily="34" charset="0"/>
              </a:rPr>
              <a:t>Voltage: </a:t>
            </a:r>
            <a:r>
              <a:rPr lang="LID4096" sz="900" b="0" i="0" u="none" strike="noStrike" baseline="0" dirty="0">
                <a:solidFill>
                  <a:srgbClr val="000000"/>
                </a:solidFill>
                <a:latin typeface="Arial" panose="020B0604020202020204" pitchFamily="34" charset="0"/>
              </a:rPr>
              <a:t>The majority of investments go into the distribution grid to connect renewables and new consumers. Greater reliance and flows on the distribution grid also mean that we need to ensure greater </a:t>
            </a:r>
            <a:r>
              <a:rPr lang="en-GB" sz="900" b="0" i="0" u="none" strike="noStrike" baseline="0" dirty="0">
                <a:solidFill>
                  <a:srgbClr val="000000"/>
                </a:solidFill>
                <a:latin typeface="Arial" panose="020B0604020202020204" pitchFamily="34" charset="0"/>
              </a:rPr>
              <a:t>redundancy, enabling bi-directional flow, and enhancing remote monitoring. </a:t>
            </a:r>
            <a:endParaRPr lang="LID4096" sz="900" b="0" i="0" u="none" strike="noStrike" baseline="0" dirty="0">
              <a:solidFill>
                <a:srgbClr val="000000"/>
              </a:solidFill>
              <a:latin typeface="Arial" panose="020B0604020202020204" pitchFamily="34" charset="0"/>
            </a:endParaRPr>
          </a:p>
          <a:p>
            <a:pPr marL="0" marR="0" lvl="0" indent="0" algn="l" defTabSz="715792" rtl="0" eaLnBrk="1" fontAlgn="auto" latinLnBrk="0" hangingPunct="1">
              <a:lnSpc>
                <a:spcPct val="100000"/>
              </a:lnSpc>
              <a:spcBef>
                <a:spcPts val="0"/>
              </a:spcBef>
              <a:spcAft>
                <a:spcPts val="0"/>
              </a:spcAft>
              <a:buClrTx/>
              <a:buSzTx/>
              <a:buFontTx/>
              <a:buNone/>
              <a:tabLst/>
              <a:defRPr/>
            </a:pPr>
            <a:r>
              <a:rPr lang="en-GB" b="0" i="0" dirty="0">
                <a:effectLst/>
                <a:latin typeface="Arial" panose="020B0604020202020204" pitchFamily="34" charset="0"/>
              </a:rPr>
              <a:t>Digital: Digitalization, which helps improve and extend the utilization of the grid infrastructure, represents 24%, or $5.1 trillion</a:t>
            </a:r>
          </a:p>
          <a:p>
            <a:r>
              <a:rPr lang="en-GB" b="0" i="0" dirty="0">
                <a:effectLst/>
                <a:latin typeface="Arial" panose="020B0604020202020204" pitchFamily="34" charset="0"/>
              </a:rPr>
              <a:t>Region: the US makes u roughly 20% of the $21.4 trillion needs to be invested in electricity grids by 2050 to support a global net zero trajectory.</a:t>
            </a:r>
            <a:br>
              <a:rPr lang="en-GB" dirty="0"/>
            </a:br>
            <a:endParaRPr lang="en-GB" dirty="0"/>
          </a:p>
          <a:p>
            <a:endParaRPr lang="en-GB" b="0" i="0" dirty="0">
              <a:effectLst/>
              <a:latin typeface="Arial" panose="020B0604020202020204" pitchFamily="34" charset="0"/>
            </a:endParaRPr>
          </a:p>
          <a:p>
            <a:endParaRPr lang="en-GB" b="0" i="0" dirty="0">
              <a:effectLst/>
              <a:latin typeface="Arial" panose="020B0604020202020204" pitchFamily="34" charset="0"/>
            </a:endParaRPr>
          </a:p>
          <a:p>
            <a:endParaRPr lang="en-GB" b="0" i="0" dirty="0">
              <a:effectLst/>
              <a:latin typeface="Arial" panose="020B0604020202020204" pitchFamily="34" charset="0"/>
            </a:endParaRPr>
          </a:p>
          <a:p>
            <a:endParaRPr lang="en-GB" b="0" i="0" dirty="0">
              <a:effectLst/>
              <a:latin typeface="Arial" panose="020B0604020202020204" pitchFamily="34" charset="0"/>
            </a:endParaRPr>
          </a:p>
          <a:p>
            <a:r>
              <a:rPr lang="en-GB" b="0" i="0" dirty="0">
                <a:effectLst/>
                <a:latin typeface="Arial" panose="020B0604020202020204" pitchFamily="34" charset="0"/>
              </a:rPr>
              <a:t>New technology around power flow and advanced conductors</a:t>
            </a:r>
          </a:p>
          <a:p>
            <a:endParaRPr lang="en-GB" b="0" i="0" dirty="0">
              <a:effectLst/>
              <a:latin typeface="Arial" panose="020B0604020202020204" pitchFamily="34" charset="0"/>
            </a:endParaRPr>
          </a:p>
          <a:p>
            <a:r>
              <a:rPr lang="en-US" sz="1000" b="0" i="0" u="none" strike="noStrike" baseline="0" dirty="0">
                <a:solidFill>
                  <a:srgbClr val="000000"/>
                </a:solidFill>
                <a:latin typeface="Arial" panose="020B0604020202020204" pitchFamily="34" charset="0"/>
              </a:rPr>
              <a:t>Note: This </a:t>
            </a:r>
            <a:r>
              <a:rPr lang="LID4096" sz="1000" b="0" i="0" u="none" strike="noStrike" baseline="0" dirty="0">
                <a:solidFill>
                  <a:srgbClr val="000000"/>
                </a:solidFill>
                <a:latin typeface="Arial" panose="020B0604020202020204" pitchFamily="34" charset="0"/>
              </a:rPr>
              <a:t>is around 60% higher compared to what is spent under our Economic Transition Scenario</a:t>
            </a:r>
            <a:r>
              <a:rPr lang="en-GB" b="0" i="0" dirty="0">
                <a:effectLst/>
                <a:latin typeface="Arial" panose="020B0604020202020204" pitchFamily="34" charset="0"/>
              </a:rPr>
              <a:t> </a:t>
            </a:r>
            <a:br>
              <a:rPr lang="en-GB" dirty="0"/>
            </a:br>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42</a:t>
            </a:fld>
            <a:endParaRPr lang="en-US" dirty="0"/>
          </a:p>
        </p:txBody>
      </p:sp>
    </p:spTree>
    <p:extLst>
      <p:ext uri="{BB962C8B-B14F-4D97-AF65-F5344CB8AC3E}">
        <p14:creationId xmlns:p14="http://schemas.microsoft.com/office/powerpoint/2010/main" val="149199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that’s where we need to get to, and much of the change needs to start this decade. But </a:t>
            </a:r>
            <a:r>
              <a:rPr lang="en-GB" dirty="0"/>
              <a:t>we’re starting this journey at a time when the energy transition is under increased strain from rising costs and countries vying to own their share of the pie.</a:t>
            </a:r>
          </a:p>
        </p:txBody>
      </p:sp>
      <p:sp>
        <p:nvSpPr>
          <p:cNvPr id="4" name="Slide Number Placeholder 3"/>
          <p:cNvSpPr>
            <a:spLocks noGrp="1"/>
          </p:cNvSpPr>
          <p:nvPr>
            <p:ph type="sldNum" sz="quarter" idx="5"/>
          </p:nvPr>
        </p:nvSpPr>
        <p:spPr/>
        <p:txBody>
          <a:bodyPr/>
          <a:lstStyle/>
          <a:p>
            <a:fld id="{3F3C0FF5-A181-4807-820F-B1DC30B8B01A}" type="slidenum">
              <a:rPr lang="en-US" smtClean="0"/>
              <a:t>43</a:t>
            </a:fld>
            <a:endParaRPr lang="en-US" dirty="0"/>
          </a:p>
        </p:txBody>
      </p:sp>
    </p:spTree>
    <p:extLst>
      <p:ext uri="{BB962C8B-B14F-4D97-AF65-F5344CB8AC3E}">
        <p14:creationId xmlns:p14="http://schemas.microsoft.com/office/powerpoint/2010/main" val="3982644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several reasons:</a:t>
            </a:r>
          </a:p>
          <a:p>
            <a:r>
              <a:rPr lang="en-US" dirty="0"/>
              <a:t>-Huge domestic market</a:t>
            </a:r>
          </a:p>
          <a:p>
            <a:r>
              <a:rPr lang="en-US" dirty="0"/>
              <a:t>-Enabling policies</a:t>
            </a:r>
          </a:p>
          <a:p>
            <a:r>
              <a:rPr lang="en-US" dirty="0"/>
              <a:t>-Access to skilled labor and cheap electricity</a:t>
            </a:r>
          </a:p>
          <a:p>
            <a:r>
              <a:rPr lang="en-US" dirty="0"/>
              <a:t>-Years of manufacturing expertise and know-how</a:t>
            </a:r>
          </a:p>
          <a:p>
            <a:pPr marL="0" marR="0" lvl="0" indent="0" algn="l" defTabSz="715792" rtl="0" eaLnBrk="1" fontAlgn="auto" latinLnBrk="0" hangingPunct="1">
              <a:lnSpc>
                <a:spcPct val="100000"/>
              </a:lnSpc>
              <a:spcBef>
                <a:spcPts val="0"/>
              </a:spcBef>
              <a:spcAft>
                <a:spcPts val="0"/>
              </a:spcAft>
              <a:buClrTx/>
              <a:buSzTx/>
              <a:buFontTx/>
              <a:buNone/>
              <a:tabLst/>
              <a:defRPr/>
            </a:pPr>
            <a:r>
              <a:rPr lang="en-US" dirty="0"/>
              <a:t>-Built out adjacent supply chains</a:t>
            </a:r>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44</a:t>
            </a:fld>
            <a:endParaRPr lang="en-US" dirty="0"/>
          </a:p>
        </p:txBody>
      </p:sp>
    </p:spTree>
    <p:extLst>
      <p:ext uri="{BB962C8B-B14F-4D97-AF65-F5344CB8AC3E}">
        <p14:creationId xmlns:p14="http://schemas.microsoft.com/office/powerpoint/2010/main" val="1280728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has a larger share of the global supply chain in wind than for other techs, so let’s dive into that</a:t>
            </a:r>
          </a:p>
        </p:txBody>
      </p:sp>
      <p:sp>
        <p:nvSpPr>
          <p:cNvPr id="4" name="Slide Number Placeholder 3"/>
          <p:cNvSpPr>
            <a:spLocks noGrp="1"/>
          </p:cNvSpPr>
          <p:nvPr>
            <p:ph type="sldNum" sz="quarter" idx="5"/>
          </p:nvPr>
        </p:nvSpPr>
        <p:spPr/>
        <p:txBody>
          <a:bodyPr/>
          <a:lstStyle/>
          <a:p>
            <a:fld id="{3F3C0FF5-A181-4807-820F-B1DC30B8B01A}" type="slidenum">
              <a:rPr lang="en-US" smtClean="0"/>
              <a:t>45</a:t>
            </a:fld>
            <a:endParaRPr lang="en-US" dirty="0"/>
          </a:p>
        </p:txBody>
      </p:sp>
    </p:spTree>
    <p:extLst>
      <p:ext uri="{BB962C8B-B14F-4D97-AF65-F5344CB8AC3E}">
        <p14:creationId xmlns:p14="http://schemas.microsoft.com/office/powerpoint/2010/main" val="332796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All the little points</a:t>
            </a:r>
          </a:p>
        </p:txBody>
      </p:sp>
      <p:sp>
        <p:nvSpPr>
          <p:cNvPr id="4" name="Slide Number Placeholder 3"/>
          <p:cNvSpPr>
            <a:spLocks noGrp="1"/>
          </p:cNvSpPr>
          <p:nvPr>
            <p:ph type="sldNum" sz="quarter" idx="5"/>
          </p:nvPr>
        </p:nvSpPr>
        <p:spPr/>
        <p:txBody>
          <a:bodyPr/>
          <a:lstStyle/>
          <a:p>
            <a:fld id="{3F3C0FF5-A181-4807-820F-B1DC30B8B01A}" type="slidenum">
              <a:rPr lang="en-US" smtClean="0"/>
              <a:t>46</a:t>
            </a:fld>
            <a:endParaRPr lang="en-US" dirty="0"/>
          </a:p>
        </p:txBody>
      </p:sp>
    </p:spTree>
    <p:extLst>
      <p:ext uri="{BB962C8B-B14F-4D97-AF65-F5344CB8AC3E}">
        <p14:creationId xmlns:p14="http://schemas.microsoft.com/office/powerpoint/2010/main" val="1933375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US" dirty="0"/>
              <a:t>When we take a look at the average wind turbine installed in the US, around 57% of its value is attributed to domestically-made components. Thus, while the US does rely on imports from other countries, it’s able to produce the majority value of a wind turbine at home.</a:t>
            </a:r>
          </a:p>
        </p:txBody>
      </p:sp>
      <p:sp>
        <p:nvSpPr>
          <p:cNvPr id="4" name="Slide Number Placeholder 3"/>
          <p:cNvSpPr>
            <a:spLocks noGrp="1"/>
          </p:cNvSpPr>
          <p:nvPr>
            <p:ph type="sldNum" sz="quarter" idx="5"/>
          </p:nvPr>
        </p:nvSpPr>
        <p:spPr/>
        <p:txBody>
          <a:bodyPr/>
          <a:lstStyle/>
          <a:p>
            <a:fld id="{3F3C0FF5-A181-4807-820F-B1DC30B8B01A}" type="slidenum">
              <a:rPr lang="en-US" smtClean="0"/>
              <a:t>47</a:t>
            </a:fld>
            <a:endParaRPr lang="en-US" dirty="0"/>
          </a:p>
        </p:txBody>
      </p:sp>
    </p:spTree>
    <p:extLst>
      <p:ext uri="{BB962C8B-B14F-4D97-AF65-F5344CB8AC3E}">
        <p14:creationId xmlns:p14="http://schemas.microsoft.com/office/powerpoint/2010/main" val="1979611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in so doing has sparked a trade war, with US, Europe and China especially vying to own their share of the energy transition supply chain</a:t>
            </a:r>
          </a:p>
          <a:p>
            <a:r>
              <a:rPr lang="en-GB" dirty="0"/>
              <a:t>Turkey and India doing similar things with solar</a:t>
            </a:r>
          </a:p>
        </p:txBody>
      </p:sp>
      <p:sp>
        <p:nvSpPr>
          <p:cNvPr id="4" name="Slide Number Placeholder 3"/>
          <p:cNvSpPr>
            <a:spLocks noGrp="1"/>
          </p:cNvSpPr>
          <p:nvPr>
            <p:ph type="sldNum" sz="quarter" idx="5"/>
          </p:nvPr>
        </p:nvSpPr>
        <p:spPr/>
        <p:txBody>
          <a:bodyPr/>
          <a:lstStyle/>
          <a:p>
            <a:fld id="{3F3C0FF5-A181-4807-820F-B1DC30B8B01A}" type="slidenum">
              <a:rPr lang="en-US" smtClean="0"/>
              <a:t>48</a:t>
            </a:fld>
            <a:endParaRPr lang="en-US" dirty="0"/>
          </a:p>
        </p:txBody>
      </p:sp>
    </p:spTree>
    <p:extLst>
      <p:ext uri="{BB962C8B-B14F-4D97-AF65-F5344CB8AC3E}">
        <p14:creationId xmlns:p14="http://schemas.microsoft.com/office/powerpoint/2010/main" val="2955628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39" kern="1200" dirty="0">
                <a:solidFill>
                  <a:schemeClr val="tx1"/>
                </a:solidFill>
                <a:effectLst/>
                <a:latin typeface="+mn-lt"/>
                <a:ea typeface="+mn-ea"/>
                <a:cs typeface="+mn-cs"/>
              </a:rPr>
              <a:t>And while the US is complicating the geopolitical landscape with the inflation reduction act</a:t>
            </a:r>
          </a:p>
        </p:txBody>
      </p:sp>
      <p:sp>
        <p:nvSpPr>
          <p:cNvPr id="4" name="Slide Number Placeholder 3"/>
          <p:cNvSpPr>
            <a:spLocks noGrp="1"/>
          </p:cNvSpPr>
          <p:nvPr>
            <p:ph type="sldNum" sz="quarter" idx="5"/>
          </p:nvPr>
        </p:nvSpPr>
        <p:spPr/>
        <p:txBody>
          <a:bodyPr/>
          <a:lstStyle/>
          <a:p>
            <a:fld id="{3F3C0FF5-A181-4807-820F-B1DC30B8B01A}" type="slidenum">
              <a:rPr lang="en-US" smtClean="0"/>
              <a:t>49</a:t>
            </a:fld>
            <a:endParaRPr lang="en-US" dirty="0"/>
          </a:p>
        </p:txBody>
      </p:sp>
    </p:spTree>
    <p:extLst>
      <p:ext uri="{BB962C8B-B14F-4D97-AF65-F5344CB8AC3E}">
        <p14:creationId xmlns:p14="http://schemas.microsoft.com/office/powerpoint/2010/main" val="883249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srgbClr val="5B9BD5"/>
              </a:buClr>
            </a:pPr>
            <a:fld id="{9B3FE01D-C5D9-4A23-B4C0-0332D178534B}" type="slidenum">
              <a:rPr lang="en-GB" smtClean="0">
                <a:solidFill>
                  <a:prstClr val="black"/>
                </a:solidFill>
              </a:rPr>
              <a:pPr>
                <a:buClr>
                  <a:srgbClr val="5B9BD5"/>
                </a:buClr>
              </a:pPr>
              <a:t>50</a:t>
            </a:fld>
            <a:endParaRPr lang="en-GB" dirty="0">
              <a:solidFill>
                <a:prstClr val="black"/>
              </a:solidFill>
            </a:endParaRPr>
          </a:p>
        </p:txBody>
      </p:sp>
    </p:spTree>
    <p:extLst>
      <p:ext uri="{BB962C8B-B14F-4D97-AF65-F5344CB8AC3E}">
        <p14:creationId xmlns:p14="http://schemas.microsoft.com/office/powerpoint/2010/main" val="254353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Arial" panose="020B0604020202020204" pitchFamily="34" charset="0"/>
              </a:rPr>
              <a:t>These two pie charts shows the share of global emissions covered by some regional, national, or state level net zero target.  </a:t>
            </a:r>
          </a:p>
          <a:p>
            <a:r>
              <a:rPr lang="en-GB" b="0" i="0" dirty="0">
                <a:effectLst/>
                <a:latin typeface="Arial" panose="020B0604020202020204" pitchFamily="34" charset="0"/>
              </a:rPr>
              <a:t>At the start of 2021 55% </a:t>
            </a:r>
            <a:r>
              <a:rPr lang="en-GB" dirty="0"/>
              <a:t>, </a:t>
            </a:r>
            <a:r>
              <a:rPr lang="en-GB" b="0" i="0" dirty="0">
                <a:effectLst/>
                <a:latin typeface="Arial" panose="020B0604020202020204" pitchFamily="34" charset="0"/>
              </a:rPr>
              <a:t>of global emissions were covered by a net-zero target in force or under discussion. </a:t>
            </a:r>
            <a:r>
              <a:rPr lang="en-GB" dirty="0"/>
              <a:t>As of January 2023, </a:t>
            </a:r>
            <a:r>
              <a:rPr lang="en-GB" b="0" i="0" dirty="0">
                <a:effectLst/>
                <a:latin typeface="Arial" panose="020B0604020202020204" pitchFamily="34" charset="0"/>
              </a:rPr>
              <a:t>that number’s grown to 91%</a:t>
            </a:r>
            <a:br>
              <a:rPr lang="en-GB" b="0" i="0" dirty="0">
                <a:effectLst/>
                <a:latin typeface="Arial" panose="020B0604020202020204" pitchFamily="34" charset="0"/>
              </a:rPr>
            </a:br>
            <a:endParaRPr lang="en-GB" dirty="0"/>
          </a:p>
          <a:p>
            <a:endParaRPr lang="en-GB" dirty="0"/>
          </a:p>
          <a:p>
            <a:endParaRPr lang="en-GB" dirty="0"/>
          </a:p>
          <a:p>
            <a:r>
              <a:rPr lang="en-GB" dirty="0"/>
              <a:t>Note includes EU</a:t>
            </a:r>
          </a:p>
        </p:txBody>
      </p:sp>
      <p:sp>
        <p:nvSpPr>
          <p:cNvPr id="4" name="Slide Number Placeholder 3"/>
          <p:cNvSpPr>
            <a:spLocks noGrp="1"/>
          </p:cNvSpPr>
          <p:nvPr>
            <p:ph type="sldNum" sz="quarter" idx="5"/>
          </p:nvPr>
        </p:nvSpPr>
        <p:spPr/>
        <p:txBody>
          <a:bodyPr/>
          <a:lstStyle/>
          <a:p>
            <a:fld id="{3F3C0FF5-A181-4807-820F-B1DC30B8B01A}" type="slidenum">
              <a:rPr lang="en-US" smtClean="0"/>
              <a:t>5</a:t>
            </a:fld>
            <a:endParaRPr lang="en-US" dirty="0"/>
          </a:p>
        </p:txBody>
      </p:sp>
    </p:spTree>
    <p:extLst>
      <p:ext uri="{BB962C8B-B14F-4D97-AF65-F5344CB8AC3E}">
        <p14:creationId xmlns:p14="http://schemas.microsoft.com/office/powerpoint/2010/main" val="33952436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$58 billion in investments for the EV and battery storage market</a:t>
            </a:r>
          </a:p>
          <a:p>
            <a:r>
              <a:rPr lang="en-US" dirty="0"/>
              <a:t>Li-ion cell manufacturing capacity in the Americas with grow to be 12x larger than what it was at the end of last year</a:t>
            </a:r>
          </a:p>
        </p:txBody>
      </p:sp>
      <p:sp>
        <p:nvSpPr>
          <p:cNvPr id="4" name="Slide Number Placeholder 3"/>
          <p:cNvSpPr>
            <a:spLocks noGrp="1"/>
          </p:cNvSpPr>
          <p:nvPr>
            <p:ph type="sldNum" sz="quarter" idx="5"/>
          </p:nvPr>
        </p:nvSpPr>
        <p:spPr/>
        <p:txBody>
          <a:bodyPr/>
          <a:lstStyle/>
          <a:p>
            <a:fld id="{3F3C0FF5-A181-4807-820F-B1DC30B8B01A}" type="slidenum">
              <a:rPr lang="en-US" smtClean="0"/>
              <a:t>51</a:t>
            </a:fld>
            <a:endParaRPr lang="en-US" dirty="0"/>
          </a:p>
        </p:txBody>
      </p:sp>
    </p:spTree>
    <p:extLst>
      <p:ext uri="{BB962C8B-B14F-4D97-AF65-F5344CB8AC3E}">
        <p14:creationId xmlns:p14="http://schemas.microsoft.com/office/powerpoint/2010/main" val="968650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although we’re starting at a higher level for wind, the legislation has also driven several wind plants to expand and reopen</a:t>
            </a:r>
          </a:p>
        </p:txBody>
      </p:sp>
      <p:sp>
        <p:nvSpPr>
          <p:cNvPr id="4" name="Slide Number Placeholder 3"/>
          <p:cNvSpPr>
            <a:spLocks noGrp="1"/>
          </p:cNvSpPr>
          <p:nvPr>
            <p:ph type="sldNum" sz="quarter" idx="5"/>
          </p:nvPr>
        </p:nvSpPr>
        <p:spPr/>
        <p:txBody>
          <a:bodyPr/>
          <a:lstStyle/>
          <a:p>
            <a:fld id="{3F3C0FF5-A181-4807-820F-B1DC30B8B01A}" type="slidenum">
              <a:rPr lang="en-US" smtClean="0"/>
              <a:t>52</a:t>
            </a:fld>
            <a:endParaRPr lang="en-US" dirty="0"/>
          </a:p>
        </p:txBody>
      </p:sp>
    </p:spTree>
    <p:extLst>
      <p:ext uri="{BB962C8B-B14F-4D97-AF65-F5344CB8AC3E}">
        <p14:creationId xmlns:p14="http://schemas.microsoft.com/office/powerpoint/2010/main" val="2880697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Striped blue bars represent announced capacity</a:t>
            </a:r>
          </a:p>
          <a:p>
            <a:r>
              <a:rPr lang="en-US" dirty="0"/>
              <a:t>If all of these companies make true on their announcements, this will increase the US’s solar module manufacturing capacity </a:t>
            </a:r>
            <a:r>
              <a:rPr lang="en-US" b="1" dirty="0"/>
              <a:t>7-fold</a:t>
            </a:r>
          </a:p>
        </p:txBody>
      </p:sp>
      <p:sp>
        <p:nvSpPr>
          <p:cNvPr id="4" name="Slide Number Placeholder 3"/>
          <p:cNvSpPr>
            <a:spLocks noGrp="1"/>
          </p:cNvSpPr>
          <p:nvPr>
            <p:ph type="sldNum" sz="quarter" idx="5"/>
          </p:nvPr>
        </p:nvSpPr>
        <p:spPr/>
        <p:txBody>
          <a:bodyPr/>
          <a:lstStyle/>
          <a:p>
            <a:fld id="{3F3C0FF5-A181-4807-820F-B1DC30B8B01A}" type="slidenum">
              <a:rPr lang="en-US" smtClean="0"/>
              <a:t>53</a:t>
            </a:fld>
            <a:endParaRPr lang="en-US" dirty="0"/>
          </a:p>
        </p:txBody>
      </p:sp>
    </p:spTree>
    <p:extLst>
      <p:ext uri="{BB962C8B-B14F-4D97-AF65-F5344CB8AC3E}">
        <p14:creationId xmlns:p14="http://schemas.microsoft.com/office/powerpoint/2010/main" val="18904595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risks adding further to the costs of the transition, because often the costs of manufacturing in these markets is way more expensive. For instance, solar manufacturing today is dominated by China – but manufacturing solar in Europe or the US could increase costs nearly five-fold</a:t>
            </a:r>
          </a:p>
        </p:txBody>
      </p:sp>
      <p:sp>
        <p:nvSpPr>
          <p:cNvPr id="4" name="Slide Number Placeholder 3"/>
          <p:cNvSpPr>
            <a:spLocks noGrp="1"/>
          </p:cNvSpPr>
          <p:nvPr>
            <p:ph type="sldNum" sz="quarter" idx="5"/>
          </p:nvPr>
        </p:nvSpPr>
        <p:spPr/>
        <p:txBody>
          <a:bodyPr/>
          <a:lstStyle/>
          <a:p>
            <a:fld id="{3F3C0FF5-A181-4807-820F-B1DC30B8B01A}" type="slidenum">
              <a:rPr lang="en-US" smtClean="0"/>
              <a:t>54</a:t>
            </a:fld>
            <a:endParaRPr lang="en-US" dirty="0"/>
          </a:p>
        </p:txBody>
      </p:sp>
    </p:spTree>
    <p:extLst>
      <p:ext uri="{BB962C8B-B14F-4D97-AF65-F5344CB8AC3E}">
        <p14:creationId xmlns:p14="http://schemas.microsoft.com/office/powerpoint/2010/main" val="4261175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despite this doom and gloom story, there is still a lot of positive signs that renewables will ramp up</a:t>
            </a:r>
          </a:p>
        </p:txBody>
      </p:sp>
      <p:sp>
        <p:nvSpPr>
          <p:cNvPr id="4" name="Slide Number Placeholder 3"/>
          <p:cNvSpPr>
            <a:spLocks noGrp="1"/>
          </p:cNvSpPr>
          <p:nvPr>
            <p:ph type="sldNum" sz="quarter" idx="5"/>
          </p:nvPr>
        </p:nvSpPr>
        <p:spPr/>
        <p:txBody>
          <a:bodyPr/>
          <a:lstStyle/>
          <a:p>
            <a:fld id="{3F3C0FF5-A181-4807-820F-B1DC30B8B01A}" type="slidenum">
              <a:rPr lang="en-US" smtClean="0"/>
              <a:t>55</a:t>
            </a:fld>
            <a:endParaRPr lang="en-US" dirty="0"/>
          </a:p>
        </p:txBody>
      </p:sp>
    </p:spTree>
    <p:extLst>
      <p:ext uri="{BB962C8B-B14F-4D97-AF65-F5344CB8AC3E}">
        <p14:creationId xmlns:p14="http://schemas.microsoft.com/office/powerpoint/2010/main" val="3457637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56</a:t>
            </a:fld>
            <a:endParaRPr lang="en-US" dirty="0"/>
          </a:p>
        </p:txBody>
      </p:sp>
    </p:spTree>
    <p:extLst>
      <p:ext uri="{BB962C8B-B14F-4D97-AF65-F5344CB8AC3E}">
        <p14:creationId xmlns:p14="http://schemas.microsoft.com/office/powerpoint/2010/main" val="794342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mentioned previously that levelized costs are on the rise – but so are the ones for fossil fuels</a:t>
            </a:r>
          </a:p>
        </p:txBody>
      </p:sp>
      <p:sp>
        <p:nvSpPr>
          <p:cNvPr id="4" name="Slide Number Placeholder 3"/>
          <p:cNvSpPr>
            <a:spLocks noGrp="1"/>
          </p:cNvSpPr>
          <p:nvPr>
            <p:ph type="sldNum" sz="quarter" idx="5"/>
          </p:nvPr>
        </p:nvSpPr>
        <p:spPr/>
        <p:txBody>
          <a:bodyPr/>
          <a:lstStyle/>
          <a:p>
            <a:fld id="{3F3C0FF5-A181-4807-820F-B1DC30B8B01A}" type="slidenum">
              <a:rPr lang="en-US" smtClean="0"/>
              <a:t>57</a:t>
            </a:fld>
            <a:endParaRPr lang="en-US" dirty="0"/>
          </a:p>
        </p:txBody>
      </p:sp>
    </p:spTree>
    <p:extLst>
      <p:ext uri="{BB962C8B-B14F-4D97-AF65-F5344CB8AC3E}">
        <p14:creationId xmlns:p14="http://schemas.microsoft.com/office/powerpoint/2010/main" val="4281536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wind and solar are still the cheapest source of electricity in countries representing 96% of global electricity markets</a:t>
            </a:r>
          </a:p>
        </p:txBody>
      </p:sp>
      <p:sp>
        <p:nvSpPr>
          <p:cNvPr id="4" name="Slide Number Placeholder 3"/>
          <p:cNvSpPr>
            <a:spLocks noGrp="1"/>
          </p:cNvSpPr>
          <p:nvPr>
            <p:ph type="sldNum" sz="quarter" idx="10"/>
          </p:nvPr>
        </p:nvSpPr>
        <p:spPr/>
        <p:txBody>
          <a:bodyPr/>
          <a:lstStyle/>
          <a:p>
            <a:fld id="{3F3C0FF5-A181-4807-820F-B1DC30B8B01A}" type="slidenum">
              <a:rPr lang="en-US" smtClean="0"/>
              <a:t>58</a:t>
            </a:fld>
            <a:endParaRPr lang="en-US" dirty="0"/>
          </a:p>
        </p:txBody>
      </p:sp>
    </p:spTree>
    <p:extLst>
      <p:ext uri="{BB962C8B-B14F-4D97-AF65-F5344CB8AC3E}">
        <p14:creationId xmlns:p14="http://schemas.microsoft.com/office/powerpoint/2010/main" val="38279675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Plus the cost gap between renewables and fossil fuels has continued to grow, so that cost edge for renewables just keeps on growing</a:t>
            </a:r>
          </a:p>
        </p:txBody>
      </p:sp>
      <p:sp>
        <p:nvSpPr>
          <p:cNvPr id="4" name="Slide Number Placeholder 3"/>
          <p:cNvSpPr>
            <a:spLocks noGrp="1"/>
          </p:cNvSpPr>
          <p:nvPr>
            <p:ph type="sldNum" sz="quarter" idx="5"/>
          </p:nvPr>
        </p:nvSpPr>
        <p:spPr/>
        <p:txBody>
          <a:bodyPr/>
          <a:lstStyle/>
          <a:p>
            <a:fld id="{3F3C0FF5-A181-4807-820F-B1DC30B8B01A}" type="slidenum">
              <a:rPr lang="en-US" smtClean="0"/>
              <a:t>59</a:t>
            </a:fld>
            <a:endParaRPr lang="en-US" dirty="0"/>
          </a:p>
        </p:txBody>
      </p:sp>
    </p:spTree>
    <p:extLst>
      <p:ext uri="{BB962C8B-B14F-4D97-AF65-F5344CB8AC3E}">
        <p14:creationId xmlns:p14="http://schemas.microsoft.com/office/powerpoint/2010/main" val="2799623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lang="en-US" sz="939" b="0" i="0" kern="1200" baseline="0" dirty="0">
                <a:solidFill>
                  <a:schemeClr val="tx1"/>
                </a:solidFill>
                <a:effectLst/>
                <a:latin typeface="+mn-lt"/>
                <a:ea typeface="+mn-ea"/>
                <a:cs typeface="+mn-cs"/>
              </a:rPr>
              <a:t>With many competing forces pushing storage deployments forwards or pulling demand back. But in this massive game of tug of war. companies have an opportunity drive growth and disruption.  Today I am going to walk you through these competing forces starting with</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C0FF5-A181-4807-820F-B1DC30B8B01A}" type="slidenum">
              <a:rPr lang="en-US" smtClean="0"/>
              <a:t>60</a:t>
            </a:fld>
            <a:endParaRPr lang="en-US" dirty="0"/>
          </a:p>
        </p:txBody>
      </p:sp>
    </p:spTree>
    <p:extLst>
      <p:ext uri="{BB962C8B-B14F-4D97-AF65-F5344CB8AC3E}">
        <p14:creationId xmlns:p14="http://schemas.microsoft.com/office/powerpoint/2010/main" val="2783110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back of this growing global commitment, investment in the energy transition has kept reaching new record highs. </a:t>
            </a:r>
          </a:p>
          <a:p>
            <a:r>
              <a:rPr lang="en-GB" dirty="0"/>
              <a:t>Investment in the energy transition has shot up since 2018. Last year, BNEF tracked $1.1 trillion of dollars invested– the first time we’ve exceeded $1 trillion as a global community.</a:t>
            </a:r>
          </a:p>
          <a:p>
            <a:r>
              <a:rPr lang="en-GB" dirty="0"/>
              <a:t>31% YoY rise</a:t>
            </a:r>
          </a:p>
          <a:p>
            <a:endParaRPr lang="en-GB" dirty="0"/>
          </a:p>
        </p:txBody>
      </p:sp>
      <p:sp>
        <p:nvSpPr>
          <p:cNvPr id="4" name="Slide Number Placeholder 3"/>
          <p:cNvSpPr>
            <a:spLocks noGrp="1"/>
          </p:cNvSpPr>
          <p:nvPr>
            <p:ph type="sldNum" sz="quarter" idx="5"/>
          </p:nvPr>
        </p:nvSpPr>
        <p:spPr/>
        <p:txBody>
          <a:bodyPr/>
          <a:lstStyle/>
          <a:p>
            <a:fld id="{3F3C0FF5-A181-4807-820F-B1DC30B8B01A}" type="slidenum">
              <a:rPr lang="en-US" smtClean="0"/>
              <a:t>6</a:t>
            </a:fld>
            <a:endParaRPr lang="en-US" dirty="0"/>
          </a:p>
        </p:txBody>
      </p:sp>
    </p:spTree>
    <p:extLst>
      <p:ext uri="{BB962C8B-B14F-4D97-AF65-F5344CB8AC3E}">
        <p14:creationId xmlns:p14="http://schemas.microsoft.com/office/powerpoint/2010/main" val="30722296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61</a:t>
            </a:fld>
            <a:endParaRPr lang="en-US" dirty="0"/>
          </a:p>
        </p:txBody>
      </p:sp>
    </p:spTree>
    <p:extLst>
      <p:ext uri="{BB962C8B-B14F-4D97-AF65-F5344CB8AC3E}">
        <p14:creationId xmlns:p14="http://schemas.microsoft.com/office/powerpoint/2010/main" val="911413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62</a:t>
            </a:fld>
            <a:endParaRPr lang="en-US" dirty="0"/>
          </a:p>
        </p:txBody>
      </p:sp>
    </p:spTree>
    <p:extLst>
      <p:ext uri="{BB962C8B-B14F-4D97-AF65-F5344CB8AC3E}">
        <p14:creationId xmlns:p14="http://schemas.microsoft.com/office/powerpoint/2010/main" val="280603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Arial" panose="020B0604020202020204" pitchFamily="34" charset="0"/>
              </a:rPr>
              <a:t>But lets compare this to fossil fuel spending-= </a:t>
            </a:r>
          </a:p>
          <a:p>
            <a:r>
              <a:rPr lang="en-GB" b="0" i="0" dirty="0">
                <a:effectLst/>
                <a:latin typeface="Arial" panose="020B0604020202020204" pitchFamily="34" charset="0"/>
              </a:rPr>
              <a:t>Glass half full = For the first time, energy transition investment has caught up with fossil fuels investment in 2022</a:t>
            </a:r>
          </a:p>
          <a:p>
            <a:r>
              <a:rPr lang="en-GB" b="0" i="0" dirty="0">
                <a:effectLst/>
                <a:latin typeface="Arial" panose="020B0604020202020204" pitchFamily="34" charset="0"/>
              </a:rPr>
              <a:t>Glass half empty =  there is still a long way to go – and there is a disconnect between what our climate ambition show versus the actual energy investments across the global economy. </a:t>
            </a:r>
          </a:p>
          <a:p>
            <a:r>
              <a:rPr lang="en-GB" b="0" i="0" dirty="0">
                <a:effectLst/>
                <a:latin typeface="Arial" panose="020B0604020202020204" pitchFamily="34" charset="0"/>
              </a:rPr>
              <a:t>But we are making strides – </a:t>
            </a:r>
          </a:p>
          <a:p>
            <a:endParaRPr lang="en-GB" b="0" i="0" dirty="0">
              <a:effectLst/>
              <a:latin typeface="Arial" panose="020B0604020202020204" pitchFamily="34" charset="0"/>
            </a:endParaRPr>
          </a:p>
          <a:p>
            <a:endParaRPr lang="en-GB" b="0" i="0" dirty="0">
              <a:effectLst/>
              <a:latin typeface="Arial" panose="020B0604020202020204" pitchFamily="34" charset="0"/>
            </a:endParaRPr>
          </a:p>
          <a:p>
            <a:r>
              <a:rPr lang="en-GB" dirty="0"/>
              <a:t>2018-2021 is IEA data converted into $ nominal using CPI </a:t>
            </a:r>
          </a:p>
          <a:p>
            <a:r>
              <a:rPr lang="en-GB" dirty="0"/>
              <a:t>2022 is IEA estimate + BI company filings for oil and gas firms, used high range of what came from that exercise (</a:t>
            </a:r>
            <a:r>
              <a:rPr lang="en-GB" dirty="0" err="1"/>
              <a:t>eg</a:t>
            </a:r>
            <a:r>
              <a:rPr lang="en-GB" dirty="0"/>
              <a:t>, min/max increase in company spend that we’ve seen in terms of yearly jumps over past four years)</a:t>
            </a:r>
          </a:p>
          <a:p>
            <a:r>
              <a:rPr lang="en-GB" dirty="0"/>
              <a:t>Coal, oil, gas midstream, upstream and downstream as well as power generation from gas and coal. (doesn’t include boilers, ICE vehicles)</a:t>
            </a:r>
          </a:p>
          <a:p>
            <a:endParaRPr lang="en-GB" dirty="0"/>
          </a:p>
          <a:p>
            <a:r>
              <a:rPr lang="en-GB" dirty="0"/>
              <a:t>Light green bar = driven by demand</a:t>
            </a:r>
          </a:p>
        </p:txBody>
      </p:sp>
      <p:sp>
        <p:nvSpPr>
          <p:cNvPr id="4" name="Slide Number Placeholder 3"/>
          <p:cNvSpPr>
            <a:spLocks noGrp="1"/>
          </p:cNvSpPr>
          <p:nvPr>
            <p:ph type="sldNum" sz="quarter" idx="5"/>
          </p:nvPr>
        </p:nvSpPr>
        <p:spPr/>
        <p:txBody>
          <a:bodyPr/>
          <a:lstStyle/>
          <a:p>
            <a:fld id="{3F3C0FF5-A181-4807-820F-B1DC30B8B01A}" type="slidenum">
              <a:rPr lang="en-US" smtClean="0"/>
              <a:t>7</a:t>
            </a:fld>
            <a:endParaRPr lang="en-US" dirty="0"/>
          </a:p>
        </p:txBody>
      </p:sp>
    </p:spTree>
    <p:extLst>
      <p:ext uri="{BB962C8B-B14F-4D97-AF65-F5344CB8AC3E}">
        <p14:creationId xmlns:p14="http://schemas.microsoft.com/office/powerpoint/2010/main" val="222009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 in to those energy transition investment numbers </a:t>
            </a:r>
          </a:p>
        </p:txBody>
      </p:sp>
      <p:sp>
        <p:nvSpPr>
          <p:cNvPr id="4" name="Slide Number Placeholder 3"/>
          <p:cNvSpPr>
            <a:spLocks noGrp="1"/>
          </p:cNvSpPr>
          <p:nvPr>
            <p:ph type="sldNum" sz="quarter" idx="5"/>
          </p:nvPr>
        </p:nvSpPr>
        <p:spPr/>
        <p:txBody>
          <a:bodyPr/>
          <a:lstStyle/>
          <a:p>
            <a:fld id="{3F3C0FF5-A181-4807-820F-B1DC30B8B01A}" type="slidenum">
              <a:rPr lang="en-US" smtClean="0"/>
              <a:t>8</a:t>
            </a:fld>
            <a:endParaRPr lang="en-US" dirty="0"/>
          </a:p>
        </p:txBody>
      </p:sp>
    </p:spTree>
    <p:extLst>
      <p:ext uri="{BB962C8B-B14F-4D97-AF65-F5344CB8AC3E}">
        <p14:creationId xmlns:p14="http://schemas.microsoft.com/office/powerpoint/2010/main" val="396880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Clean power investments remains strong – reaching more than 500 billion in 2022</a:t>
            </a:r>
          </a:p>
        </p:txBody>
      </p:sp>
      <p:sp>
        <p:nvSpPr>
          <p:cNvPr id="4" name="Slide Number Placeholder 3"/>
          <p:cNvSpPr>
            <a:spLocks noGrp="1"/>
          </p:cNvSpPr>
          <p:nvPr>
            <p:ph type="sldNum" sz="quarter" idx="5"/>
          </p:nvPr>
        </p:nvSpPr>
        <p:spPr/>
        <p:txBody>
          <a:bodyPr/>
          <a:lstStyle/>
          <a:p>
            <a:fld id="{3F3C0FF5-A181-4807-820F-B1DC30B8B01A}" type="slidenum">
              <a:rPr lang="en-US" smtClean="0"/>
              <a:t>9</a:t>
            </a:fld>
            <a:endParaRPr lang="en-US" dirty="0"/>
          </a:p>
        </p:txBody>
      </p:sp>
    </p:spTree>
    <p:extLst>
      <p:ext uri="{BB962C8B-B14F-4D97-AF65-F5344CB8AC3E}">
        <p14:creationId xmlns:p14="http://schemas.microsoft.com/office/powerpoint/2010/main" val="260763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hyperlink" Target="https://about.bnef.com/mobile/" TargetMode="External"/><Relationship Id="rId5" Type="http://schemas.openxmlformats.org/officeDocument/2006/relationships/hyperlink" Target="mailto:support.bnef@bloomberg.net" TargetMode="External"/><Relationship Id="rId4" Type="http://schemas.openxmlformats.org/officeDocument/2006/relationships/hyperlink" Target="https://bloom.bg/29jlB0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Slide</a:t>
            </a:r>
            <a:endParaRPr lang="en-US" sz="639" dirty="0"/>
          </a:p>
        </p:txBody>
      </p:sp>
      <p:pic>
        <p:nvPicPr>
          <p:cNvPr id="6" name="DotsGrid"/>
          <p:cNvPicPr>
            <a:picLocks noChangeAspect="1"/>
          </p:cNvPicPr>
          <p:nvPr userDrawn="1"/>
        </p:nvPicPr>
        <p:blipFill>
          <a:blip r:embed="rId2"/>
          <a:stretch>
            <a:fillRect/>
          </a:stretch>
        </p:blipFill>
        <p:spPr>
          <a:xfrm>
            <a:off x="0" y="0"/>
            <a:ext cx="9144000" cy="5148322"/>
          </a:xfrm>
          <a:prstGeom prst="rect">
            <a:avLst/>
          </a:prstGeom>
        </p:spPr>
      </p:pic>
      <p:sp>
        <p:nvSpPr>
          <p:cNvPr id="9" name="ctsTitleImageBox"/>
          <p:cNvSpPr>
            <a:spLocks/>
          </p:cNvSpPr>
          <p:nvPr userDrawn="1"/>
        </p:nvSpPr>
        <p:spPr>
          <a:xfrm>
            <a:off x="6350400" y="0"/>
            <a:ext cx="2793600" cy="25968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639" noProof="0"/>
          </a:p>
        </p:txBody>
      </p:sp>
      <p:grpSp>
        <p:nvGrpSpPr>
          <p:cNvPr id="20" name="WhiteShapeOverlay"/>
          <p:cNvGrpSpPr/>
          <p:nvPr userDrawn="1"/>
        </p:nvGrpSpPr>
        <p:grpSpPr>
          <a:xfrm>
            <a:off x="-7896" y="-6485"/>
            <a:ext cx="9151896" cy="5160376"/>
            <a:chOff x="-7896" y="-6485"/>
            <a:chExt cx="9151896" cy="5160376"/>
          </a:xfrm>
          <a:solidFill>
            <a:schemeClr val="bg1"/>
          </a:solidFill>
        </p:grpSpPr>
        <p:sp>
          <p:nvSpPr>
            <p:cNvPr id="12" name="Freeform: Shape 11"/>
            <p:cNvSpPr/>
            <p:nvPr userDrawn="1"/>
          </p:nvSpPr>
          <p:spPr>
            <a:xfrm>
              <a:off x="-7896" y="-6485"/>
              <a:ext cx="7255329" cy="2593818"/>
            </a:xfrm>
            <a:custGeom>
              <a:avLst/>
              <a:gdLst>
                <a:gd name="connsiteX0" fmla="*/ 0 w 7284027"/>
                <a:gd name="connsiteY0" fmla="*/ 2566555 h 2566555"/>
                <a:gd name="connsiteX1" fmla="*/ 6348846 w 7284027"/>
                <a:gd name="connsiteY1" fmla="*/ 2566555 h 2566555"/>
                <a:gd name="connsiteX2" fmla="*/ 7284027 w 7284027"/>
                <a:gd name="connsiteY2" fmla="*/ 0 h 2566555"/>
                <a:gd name="connsiteX3" fmla="*/ 31173 w 7284027"/>
                <a:gd name="connsiteY3" fmla="*/ 0 h 2566555"/>
                <a:gd name="connsiteX4" fmla="*/ 0 w 7284027"/>
                <a:gd name="connsiteY4" fmla="*/ 2566555 h 2566555"/>
                <a:gd name="connsiteX0" fmla="*/ 0 w 7284027"/>
                <a:gd name="connsiteY0" fmla="*/ 2566555 h 2566555"/>
                <a:gd name="connsiteX1" fmla="*/ 6369733 w 7284027"/>
                <a:gd name="connsiteY1" fmla="*/ 2566555 h 2566555"/>
                <a:gd name="connsiteX2" fmla="*/ 7284027 w 7284027"/>
                <a:gd name="connsiteY2" fmla="*/ 0 h 2566555"/>
                <a:gd name="connsiteX3" fmla="*/ 31173 w 7284027"/>
                <a:gd name="connsiteY3" fmla="*/ 0 h 2566555"/>
                <a:gd name="connsiteX4" fmla="*/ 0 w 7284027"/>
                <a:gd name="connsiteY4" fmla="*/ 2566555 h 2566555"/>
                <a:gd name="connsiteX0" fmla="*/ 1417 w 7285444"/>
                <a:gd name="connsiteY0" fmla="*/ 2566555 h 2566555"/>
                <a:gd name="connsiteX1" fmla="*/ 6371150 w 7285444"/>
                <a:gd name="connsiteY1" fmla="*/ 2566555 h 2566555"/>
                <a:gd name="connsiteX2" fmla="*/ 7285444 w 7285444"/>
                <a:gd name="connsiteY2" fmla="*/ 0 h 2566555"/>
                <a:gd name="connsiteX3" fmla="*/ 0 w 7285444"/>
                <a:gd name="connsiteY3" fmla="*/ 6433 h 2566555"/>
                <a:gd name="connsiteX4" fmla="*/ 1417 w 7285444"/>
                <a:gd name="connsiteY4" fmla="*/ 2566555 h 2566555"/>
                <a:gd name="connsiteX0" fmla="*/ 7935 w 7291962"/>
                <a:gd name="connsiteY0" fmla="*/ 2566555 h 2566555"/>
                <a:gd name="connsiteX1" fmla="*/ 6377668 w 7291962"/>
                <a:gd name="connsiteY1" fmla="*/ 2566555 h 2566555"/>
                <a:gd name="connsiteX2" fmla="*/ 7291962 w 7291962"/>
                <a:gd name="connsiteY2" fmla="*/ 0 h 2566555"/>
                <a:gd name="connsiteX3" fmla="*/ 0 w 7291962"/>
                <a:gd name="connsiteY3" fmla="*/ 6433 h 2566555"/>
                <a:gd name="connsiteX4" fmla="*/ 7935 w 7291962"/>
                <a:gd name="connsiteY4" fmla="*/ 2566555 h 2566555"/>
                <a:gd name="connsiteX0" fmla="*/ 7935 w 7291962"/>
                <a:gd name="connsiteY0" fmla="*/ 2572988 h 2572988"/>
                <a:gd name="connsiteX1" fmla="*/ 6377668 w 7291962"/>
                <a:gd name="connsiteY1" fmla="*/ 2572988 h 2572988"/>
                <a:gd name="connsiteX2" fmla="*/ 7291962 w 7291962"/>
                <a:gd name="connsiteY2" fmla="*/ 6433 h 2572988"/>
                <a:gd name="connsiteX3" fmla="*/ 0 w 7291962"/>
                <a:gd name="connsiteY3" fmla="*/ 0 h 2572988"/>
                <a:gd name="connsiteX4" fmla="*/ 7935 w 7291962"/>
                <a:gd name="connsiteY4" fmla="*/ 2572988 h 257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1962" h="2572988">
                  <a:moveTo>
                    <a:pt x="7935" y="2572988"/>
                  </a:moveTo>
                  <a:lnTo>
                    <a:pt x="6377668" y="2572988"/>
                  </a:lnTo>
                  <a:lnTo>
                    <a:pt x="7291962" y="6433"/>
                  </a:lnTo>
                  <a:lnTo>
                    <a:pt x="0" y="0"/>
                  </a:lnTo>
                  <a:cubicBezTo>
                    <a:pt x="472" y="853374"/>
                    <a:pt x="7463" y="1719614"/>
                    <a:pt x="7935" y="2572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Freeform: Shape 17"/>
            <p:cNvSpPr/>
            <p:nvPr userDrawn="1"/>
          </p:nvSpPr>
          <p:spPr>
            <a:xfrm>
              <a:off x="5434445" y="2587336"/>
              <a:ext cx="3709555" cy="2566555"/>
            </a:xfrm>
            <a:custGeom>
              <a:avLst/>
              <a:gdLst>
                <a:gd name="connsiteX0" fmla="*/ 904010 w 3709555"/>
                <a:gd name="connsiteY0" fmla="*/ 0 h 2566555"/>
                <a:gd name="connsiteX1" fmla="*/ 0 w 3709555"/>
                <a:gd name="connsiteY1" fmla="*/ 2566555 h 2566555"/>
                <a:gd name="connsiteX2" fmla="*/ 3709555 w 3709555"/>
                <a:gd name="connsiteY2" fmla="*/ 2566555 h 2566555"/>
                <a:gd name="connsiteX3" fmla="*/ 3709555 w 3709555"/>
                <a:gd name="connsiteY3" fmla="*/ 10391 h 2566555"/>
                <a:gd name="connsiteX4" fmla="*/ 904010 w 3709555"/>
                <a:gd name="connsiteY4" fmla="*/ 0 h 25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555" h="2566555">
                  <a:moveTo>
                    <a:pt x="904010" y="0"/>
                  </a:moveTo>
                  <a:lnTo>
                    <a:pt x="0" y="2566555"/>
                  </a:lnTo>
                  <a:lnTo>
                    <a:pt x="3709555" y="2566555"/>
                  </a:lnTo>
                  <a:lnTo>
                    <a:pt x="3709555" y="10391"/>
                  </a:lnTo>
                  <a:lnTo>
                    <a:pt x="904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3" name="Lines"/>
          <p:cNvGrpSpPr/>
          <p:nvPr userDrawn="1"/>
        </p:nvGrpSpPr>
        <p:grpSpPr>
          <a:xfrm>
            <a:off x="-6348" y="0"/>
            <a:ext cx="9156698" cy="5143500"/>
            <a:chOff x="-6348" y="0"/>
            <a:chExt cx="9156698" cy="5143500"/>
          </a:xfrm>
        </p:grpSpPr>
        <p:sp>
          <p:nvSpPr>
            <p:cNvPr id="15" name="Line 5"/>
            <p:cNvSpPr>
              <a:spLocks noChangeShapeType="1"/>
            </p:cNvSpPr>
            <p:nvPr userDrawn="1"/>
          </p:nvSpPr>
          <p:spPr bwMode="auto">
            <a:xfrm>
              <a:off x="-6348" y="2587333"/>
              <a:ext cx="9156698" cy="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noProof="0"/>
            </a:p>
          </p:txBody>
        </p:sp>
        <p:sp>
          <p:nvSpPr>
            <p:cNvPr id="17" name="Line 6"/>
            <p:cNvSpPr>
              <a:spLocks noChangeShapeType="1"/>
            </p:cNvSpPr>
            <p:nvPr userDrawn="1"/>
          </p:nvSpPr>
          <p:spPr bwMode="auto">
            <a:xfrm flipV="1">
              <a:off x="5436096" y="0"/>
              <a:ext cx="1811338" cy="51435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noProof="0"/>
            </a:p>
          </p:txBody>
        </p:sp>
      </p:grpSp>
      <p:sp>
        <p:nvSpPr>
          <p:cNvPr id="2" name="ctsTitlePlaceholder"/>
          <p:cNvSpPr>
            <a:spLocks noGrp="1"/>
          </p:cNvSpPr>
          <p:nvPr userDrawn="1">
            <p:ph type="ctrTitle" hasCustomPrompt="1"/>
          </p:nvPr>
        </p:nvSpPr>
        <p:spPr>
          <a:xfrm>
            <a:off x="395535" y="1444904"/>
            <a:ext cx="5470277" cy="1102519"/>
          </a:xfrm>
        </p:spPr>
        <p:txBody>
          <a:bodyPr wrap="square" lIns="0" tIns="0" rIns="0" bIns="36000" anchor="b" anchorCtr="0">
            <a:noAutofit/>
          </a:bodyPr>
          <a:lstStyle>
            <a:lvl1pPr algn="l">
              <a:defRPr sz="4400" b="1" baseline="0"/>
            </a:lvl1pPr>
          </a:lstStyle>
          <a:p>
            <a:r>
              <a:rPr lang="en-US" noProof="0"/>
              <a:t>&lt;Presentation title&gt;</a:t>
            </a:r>
          </a:p>
        </p:txBody>
      </p:sp>
      <p:sp>
        <p:nvSpPr>
          <p:cNvPr id="3" name="ctsSubtitlePlaceholder"/>
          <p:cNvSpPr>
            <a:spLocks noGrp="1"/>
          </p:cNvSpPr>
          <p:nvPr userDrawn="1">
            <p:ph type="subTitle" idx="1" hasCustomPrompt="1"/>
          </p:nvPr>
        </p:nvSpPr>
        <p:spPr>
          <a:xfrm>
            <a:off x="395536" y="2718646"/>
            <a:ext cx="4680983" cy="565146"/>
          </a:xfrm>
          <a:prstGeom prst="rect">
            <a:avLst/>
          </a:prstGeom>
          <a:solidFill>
            <a:schemeClr val="bg1">
              <a:alpha val="50000"/>
            </a:schemeClr>
          </a:solidFill>
        </p:spPr>
        <p:txBody>
          <a:bodyPr wrap="square" lIns="36000" tIns="36000" rIns="36000" bIns="36000">
            <a:spAutoFit/>
          </a:bodyPr>
          <a:lstStyle>
            <a:lvl1pPr marL="0" indent="0" algn="l">
              <a:spcBef>
                <a:spcPts val="0"/>
              </a:spcBef>
              <a:buNone/>
              <a:defRPr sz="1600" b="1" baseline="0">
                <a:solidFill>
                  <a:schemeClr val="accent2"/>
                </a:solidFill>
              </a:defRPr>
            </a:lvl1pPr>
            <a:lvl2pPr marL="342903" indent="0" algn="ctr">
              <a:buNone/>
              <a:defRPr>
                <a:solidFill>
                  <a:schemeClr val="tx1">
                    <a:tint val="75000"/>
                  </a:schemeClr>
                </a:solidFill>
              </a:defRPr>
            </a:lvl2pPr>
            <a:lvl3pPr marL="685804" indent="0" algn="ctr">
              <a:buNone/>
              <a:defRPr>
                <a:solidFill>
                  <a:schemeClr val="tx1">
                    <a:tint val="75000"/>
                  </a:schemeClr>
                </a:solidFill>
              </a:defRPr>
            </a:lvl3pPr>
            <a:lvl4pPr marL="1028707" indent="0" algn="ctr">
              <a:buNone/>
              <a:defRPr>
                <a:solidFill>
                  <a:schemeClr val="tx1">
                    <a:tint val="75000"/>
                  </a:schemeClr>
                </a:solidFill>
              </a:defRPr>
            </a:lvl4pPr>
            <a:lvl5pPr marL="1371609" indent="0" algn="ctr">
              <a:buNone/>
              <a:defRPr>
                <a:solidFill>
                  <a:schemeClr val="tx1">
                    <a:tint val="75000"/>
                  </a:schemeClr>
                </a:solidFill>
              </a:defRPr>
            </a:lvl5pPr>
            <a:lvl6pPr marL="1714511" indent="0" algn="ctr">
              <a:buNone/>
              <a:defRPr>
                <a:solidFill>
                  <a:schemeClr val="tx1">
                    <a:tint val="75000"/>
                  </a:schemeClr>
                </a:solidFill>
              </a:defRPr>
            </a:lvl6pPr>
            <a:lvl7pPr marL="2057413" indent="0" algn="ctr">
              <a:buNone/>
              <a:defRPr>
                <a:solidFill>
                  <a:schemeClr val="tx1">
                    <a:tint val="75000"/>
                  </a:schemeClr>
                </a:solidFill>
              </a:defRPr>
            </a:lvl7pPr>
            <a:lvl8pPr marL="2400316" indent="0" algn="ctr">
              <a:buNone/>
              <a:defRPr>
                <a:solidFill>
                  <a:schemeClr val="tx1">
                    <a:tint val="75000"/>
                  </a:schemeClr>
                </a:solidFill>
              </a:defRPr>
            </a:lvl8pPr>
            <a:lvl9pPr marL="2743218" indent="0" algn="ctr">
              <a:buNone/>
              <a:defRPr>
                <a:solidFill>
                  <a:schemeClr val="tx1">
                    <a:tint val="75000"/>
                  </a:schemeClr>
                </a:solidFill>
              </a:defRPr>
            </a:lvl9pPr>
          </a:lstStyle>
          <a:p>
            <a:r>
              <a:rPr lang="en-US" noProof="0"/>
              <a:t>&lt;Sub title&gt;</a:t>
            </a:r>
          </a:p>
          <a:p>
            <a:endParaRPr lang="en-US" noProof="0"/>
          </a:p>
        </p:txBody>
      </p:sp>
      <p:sp>
        <p:nvSpPr>
          <p:cNvPr id="10" name="Text Placeholder 9"/>
          <p:cNvSpPr>
            <a:spLocks noGrp="1"/>
          </p:cNvSpPr>
          <p:nvPr userDrawn="1">
            <p:ph type="body" sz="quarter" idx="11" hasCustomPrompt="1"/>
          </p:nvPr>
        </p:nvSpPr>
        <p:spPr>
          <a:xfrm>
            <a:off x="395536" y="3363838"/>
            <a:ext cx="2614762" cy="288032"/>
          </a:xfrm>
          <a:solidFill>
            <a:schemeClr val="bg1">
              <a:alpha val="50000"/>
            </a:schemeClr>
          </a:solidFill>
        </p:spPr>
        <p:txBody>
          <a:bodyPr wrap="square" lIns="36000" tIns="36000" rIns="36000" bIns="36000">
            <a:noAutofit/>
          </a:bodyPr>
          <a:lstStyle>
            <a:lvl1pPr marL="0" indent="0">
              <a:buNone/>
              <a:defRPr baseline="0"/>
            </a:lvl1pPr>
          </a:lstStyle>
          <a:p>
            <a:pPr lvl="0"/>
            <a:r>
              <a:rPr lang="en-US" noProof="0"/>
              <a:t>&lt;Insert name&gt;</a:t>
            </a:r>
          </a:p>
        </p:txBody>
      </p:sp>
      <p:sp>
        <p:nvSpPr>
          <p:cNvPr id="5" name="Date Placeholder 4"/>
          <p:cNvSpPr>
            <a:spLocks noGrp="1"/>
          </p:cNvSpPr>
          <p:nvPr userDrawn="1">
            <p:ph type="dt" sz="half" idx="12"/>
          </p:nvPr>
        </p:nvSpPr>
        <p:spPr>
          <a:xfrm>
            <a:off x="395536" y="4585099"/>
            <a:ext cx="1800000" cy="288147"/>
          </a:xfrm>
          <a:prstGeom prst="rect">
            <a:avLst/>
          </a:prstGeom>
          <a:solidFill>
            <a:schemeClr val="bg1">
              <a:alpha val="50000"/>
            </a:schemeClr>
          </a:solidFill>
        </p:spPr>
        <p:txBody>
          <a:bodyPr wrap="square" lIns="36000" tIns="36000" rIns="36000" bIns="36000">
            <a:spAutoFit/>
          </a:bodyPr>
          <a:lstStyle>
            <a:lvl1pPr marL="0" indent="0" rtl="0">
              <a:buFont typeface="Arial" panose="020B0604020202020204" pitchFamily="34" charset="0"/>
              <a:buNone/>
              <a:defRPr sz="1400">
                <a:solidFill>
                  <a:schemeClr val="accent2"/>
                </a:solidFill>
              </a:defRPr>
            </a:lvl1pPr>
          </a:lstStyle>
          <a:p>
            <a:r>
              <a:rPr lang="en-US" noProof="0"/>
              <a:t>&lt;Insert date&gt;</a:t>
            </a:r>
          </a:p>
        </p:txBody>
      </p:sp>
      <p:pic>
        <p:nvPicPr>
          <p:cNvPr id="8" name="Logo">
            <a:extLst>
              <a:ext uri="{FF2B5EF4-FFF2-40B4-BE49-F238E27FC236}">
                <a16:creationId xmlns:a16="http://schemas.microsoft.com/office/drawing/2014/main" id="{62A37627-A374-4528-BC28-AD86AB5295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864632" y="3890396"/>
            <a:ext cx="1778400" cy="258222"/>
          </a:xfrm>
          <a:prstGeom prst="rect">
            <a:avLst/>
          </a:prstGeom>
        </p:spPr>
      </p:pic>
    </p:spTree>
    <p:extLst>
      <p:ext uri="{BB962C8B-B14F-4D97-AF65-F5344CB8AC3E}">
        <p14:creationId xmlns:p14="http://schemas.microsoft.com/office/powerpoint/2010/main" val="30065267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oxes One Content (Vertica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8717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61" name="think-cell Slide" r:id="rId5" imgW="408" imgH="408" progId="TCLayout.ActiveDocument.1">
                  <p:embed/>
                </p:oleObj>
              </mc:Choice>
              <mc:Fallback>
                <p:oleObj name="think-cell Slide" r:id="rId5" imgW="408" imgH="408"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Six Boxes</a:t>
            </a:r>
            <a:endParaRPr lang="en-US" sz="639" dirty="0"/>
          </a:p>
        </p:txBody>
      </p:sp>
      <p:sp>
        <p:nvSpPr>
          <p:cNvPr id="14" name="Content Placeholder 5"/>
          <p:cNvSpPr>
            <a:spLocks noGrp="1"/>
          </p:cNvSpPr>
          <p:nvPr>
            <p:ph sz="quarter" idx="12" hasCustomPrompt="1"/>
          </p:nvPr>
        </p:nvSpPr>
        <p:spPr>
          <a:xfrm>
            <a:off x="6173389" y="1058863"/>
            <a:ext cx="2586387" cy="338455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6" name="Content Placeholder 5"/>
          <p:cNvSpPr>
            <a:spLocks noGrp="1"/>
          </p:cNvSpPr>
          <p:nvPr>
            <p:ph sz="quarter" idx="15" hasCustomPrompt="1"/>
          </p:nvPr>
        </p:nvSpPr>
        <p:spPr>
          <a:xfrm>
            <a:off x="384225" y="1342746"/>
            <a:ext cx="5481588" cy="122833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9" name="Content Placeholder 5"/>
          <p:cNvSpPr>
            <a:spLocks noGrp="1"/>
          </p:cNvSpPr>
          <p:nvPr>
            <p:ph sz="quarter" idx="18" hasCustomPrompt="1"/>
          </p:nvPr>
        </p:nvSpPr>
        <p:spPr>
          <a:xfrm>
            <a:off x="384225" y="3216174"/>
            <a:ext cx="5481588" cy="122723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idx="1" hasCustomPrompt="1"/>
          </p:nvPr>
        </p:nvSpPr>
        <p:spPr>
          <a:xfrm>
            <a:off x="384225" y="1055960"/>
            <a:ext cx="5481588"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1" name="Text Placeholder 2"/>
          <p:cNvSpPr>
            <a:spLocks noGrp="1"/>
          </p:cNvSpPr>
          <p:nvPr>
            <p:ph type="body" idx="21" hasCustomPrompt="1"/>
          </p:nvPr>
        </p:nvSpPr>
        <p:spPr>
          <a:xfrm>
            <a:off x="384225" y="2936176"/>
            <a:ext cx="5481588"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ctsSource1">
            <a:extLst>
              <a:ext uri="{FF2B5EF4-FFF2-40B4-BE49-F238E27FC236}">
                <a16:creationId xmlns:a16="http://schemas.microsoft.com/office/drawing/2014/main" id="{842F6623-EE39-292C-3EAB-152D655A7E8F}"/>
              </a:ext>
            </a:extLst>
          </p:cNvPr>
          <p:cNvSpPr>
            <a:spLocks noGrp="1"/>
          </p:cNvSpPr>
          <p:nvPr>
            <p:ph type="body" sz="quarter" idx="19" hasCustomPrompt="1"/>
          </p:nvPr>
        </p:nvSpPr>
        <p:spPr>
          <a:xfrm>
            <a:off x="395144" y="2600604"/>
            <a:ext cx="5470669" cy="140938"/>
          </a:xfrm>
        </p:spPr>
        <p:txBody>
          <a:bodyPr anchor="b" anchorCtr="0">
            <a:noAutofit/>
          </a:bodyPr>
          <a:lstStyle>
            <a:lvl1pPr marL="0" indent="0">
              <a:buNone/>
              <a:defRPr sz="900" i="1"/>
            </a:lvl1pPr>
          </a:lstStyle>
          <a:p>
            <a:pPr lvl="0"/>
            <a:r>
              <a:rPr lang="en-US" dirty="0"/>
              <a:t>Click to add Source/Note</a:t>
            </a:r>
          </a:p>
        </p:txBody>
      </p:sp>
      <p:sp>
        <p:nvSpPr>
          <p:cNvPr id="7" name="ctsSource1">
            <a:extLst>
              <a:ext uri="{FF2B5EF4-FFF2-40B4-BE49-F238E27FC236}">
                <a16:creationId xmlns:a16="http://schemas.microsoft.com/office/drawing/2014/main" id="{6F532AD5-510E-0CEE-65E5-032660C0104A}"/>
              </a:ext>
            </a:extLst>
          </p:cNvPr>
          <p:cNvSpPr>
            <a:spLocks noGrp="1"/>
          </p:cNvSpPr>
          <p:nvPr>
            <p:ph type="body" sz="quarter" idx="22" hasCustomPrompt="1"/>
          </p:nvPr>
        </p:nvSpPr>
        <p:spPr>
          <a:xfrm>
            <a:off x="395144" y="4446937"/>
            <a:ext cx="5470669" cy="140938"/>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291520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47234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5"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Three Boxes</a:t>
            </a:r>
            <a:endParaRPr lang="en-US" sz="639" dirty="0"/>
          </a:p>
        </p:txBody>
      </p:sp>
      <p:sp>
        <p:nvSpPr>
          <p:cNvPr id="8" name="Content Placeholder 5"/>
          <p:cNvSpPr>
            <a:spLocks noGrp="1"/>
          </p:cNvSpPr>
          <p:nvPr>
            <p:ph sz="quarter" idx="12" hasCustomPrompt="1"/>
          </p:nvPr>
        </p:nvSpPr>
        <p:spPr>
          <a:xfrm>
            <a:off x="6173389" y="1347788"/>
            <a:ext cx="2586387" cy="309617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5"/>
          <p:cNvSpPr>
            <a:spLocks noGrp="1"/>
          </p:cNvSpPr>
          <p:nvPr>
            <p:ph sz="quarter" idx="13" hasCustomPrompt="1"/>
          </p:nvPr>
        </p:nvSpPr>
        <p:spPr>
          <a:xfrm>
            <a:off x="3278807" y="1347788"/>
            <a:ext cx="2586387" cy="309617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p:cNvSpPr>
            <a:spLocks noGrp="1"/>
          </p:cNvSpPr>
          <p:nvPr>
            <p:ph sz="quarter" idx="14" hasCustomPrompt="1"/>
          </p:nvPr>
        </p:nvSpPr>
        <p:spPr>
          <a:xfrm>
            <a:off x="384225" y="1347788"/>
            <a:ext cx="2586387" cy="309617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3" name="Text Placeholder 2"/>
          <p:cNvSpPr>
            <a:spLocks noGrp="1"/>
          </p:cNvSpPr>
          <p:nvPr>
            <p:ph type="body" idx="1" hasCustomPrompt="1"/>
          </p:nvPr>
        </p:nvSpPr>
        <p:spPr>
          <a:xfrm>
            <a:off x="384225" y="1059582"/>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4" name="Text Placeholder 2"/>
          <p:cNvSpPr>
            <a:spLocks noGrp="1"/>
          </p:cNvSpPr>
          <p:nvPr>
            <p:ph type="body" idx="15" hasCustomPrompt="1"/>
          </p:nvPr>
        </p:nvSpPr>
        <p:spPr>
          <a:xfrm>
            <a:off x="3278807" y="1059582"/>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5" name="Text Placeholder 2"/>
          <p:cNvSpPr>
            <a:spLocks noGrp="1"/>
          </p:cNvSpPr>
          <p:nvPr>
            <p:ph type="body" idx="16" hasCustomPrompt="1"/>
          </p:nvPr>
        </p:nvSpPr>
        <p:spPr>
          <a:xfrm>
            <a:off x="6173389" y="1059582"/>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16" name="ctsSource1"/>
          <p:cNvSpPr>
            <a:spLocks noGrp="1"/>
          </p:cNvSpPr>
          <p:nvPr>
            <p:ph type="body" sz="quarter" idx="17" hasCustomPrompt="1"/>
          </p:nvPr>
        </p:nvSpPr>
        <p:spPr>
          <a:xfrm>
            <a:off x="384225" y="4443958"/>
            <a:ext cx="2586387" cy="145566"/>
          </a:xfrm>
        </p:spPr>
        <p:txBody>
          <a:bodyPr anchor="b" anchorCtr="0">
            <a:noAutofit/>
          </a:bodyPr>
          <a:lstStyle>
            <a:lvl1pPr marL="0" indent="0">
              <a:buNone/>
              <a:defRPr sz="900" i="1"/>
            </a:lvl1pPr>
          </a:lstStyle>
          <a:p>
            <a:pPr lvl="0"/>
            <a:r>
              <a:rPr lang="en-US" dirty="0"/>
              <a:t>Click to add Source/Note</a:t>
            </a:r>
          </a:p>
        </p:txBody>
      </p:sp>
      <p:sp>
        <p:nvSpPr>
          <p:cNvPr id="17" name="ctsSource1"/>
          <p:cNvSpPr>
            <a:spLocks noGrp="1"/>
          </p:cNvSpPr>
          <p:nvPr>
            <p:ph type="body" sz="quarter" idx="18" hasCustomPrompt="1"/>
          </p:nvPr>
        </p:nvSpPr>
        <p:spPr>
          <a:xfrm>
            <a:off x="3278807" y="4443958"/>
            <a:ext cx="2586387" cy="145566"/>
          </a:xfrm>
        </p:spPr>
        <p:txBody>
          <a:bodyPr anchor="b" anchorCtr="0">
            <a:noAutofit/>
          </a:bodyPr>
          <a:lstStyle>
            <a:lvl1pPr marL="0" indent="0">
              <a:buNone/>
              <a:defRPr sz="900" i="1"/>
            </a:lvl1pPr>
          </a:lstStyle>
          <a:p>
            <a:pPr lvl="0"/>
            <a:r>
              <a:rPr lang="en-US" dirty="0"/>
              <a:t>Click to add Source/Note</a:t>
            </a:r>
          </a:p>
        </p:txBody>
      </p:sp>
      <p:sp>
        <p:nvSpPr>
          <p:cNvPr id="18" name="ctsSource1"/>
          <p:cNvSpPr>
            <a:spLocks noGrp="1"/>
          </p:cNvSpPr>
          <p:nvPr>
            <p:ph type="body" sz="quarter" idx="19" hasCustomPrompt="1"/>
          </p:nvPr>
        </p:nvSpPr>
        <p:spPr>
          <a:xfrm>
            <a:off x="6173389" y="4443958"/>
            <a:ext cx="2586387" cy="145566"/>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381062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096059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9"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Four Boxes</a:t>
            </a:r>
            <a:endParaRPr lang="en-US" sz="639" dirty="0"/>
          </a:p>
        </p:txBody>
      </p:sp>
      <p:sp>
        <p:nvSpPr>
          <p:cNvPr id="6" name="Content Placeholder 5"/>
          <p:cNvSpPr>
            <a:spLocks noGrp="1"/>
          </p:cNvSpPr>
          <p:nvPr>
            <p:ph sz="quarter" idx="13" hasCustomPrompt="1"/>
          </p:nvPr>
        </p:nvSpPr>
        <p:spPr>
          <a:xfrm>
            <a:off x="381554" y="1342745"/>
            <a:ext cx="4033283" cy="127197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3" name="Content Placeholder 5"/>
          <p:cNvSpPr>
            <a:spLocks noGrp="1"/>
          </p:cNvSpPr>
          <p:nvPr>
            <p:ph sz="quarter" idx="14" hasCustomPrompt="1"/>
          </p:nvPr>
        </p:nvSpPr>
        <p:spPr>
          <a:xfrm>
            <a:off x="4723352" y="1342745"/>
            <a:ext cx="4033283" cy="127197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4" name="Content Placeholder 5"/>
          <p:cNvSpPr>
            <a:spLocks noGrp="1"/>
          </p:cNvSpPr>
          <p:nvPr>
            <p:ph sz="quarter" idx="15" hasCustomPrompt="1"/>
          </p:nvPr>
        </p:nvSpPr>
        <p:spPr>
          <a:xfrm>
            <a:off x="384224" y="3137467"/>
            <a:ext cx="4033283" cy="1306491"/>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5" name="Content Placeholder 5"/>
          <p:cNvSpPr>
            <a:spLocks noGrp="1"/>
          </p:cNvSpPr>
          <p:nvPr>
            <p:ph sz="quarter" idx="16" hasCustomPrompt="1"/>
          </p:nvPr>
        </p:nvSpPr>
        <p:spPr>
          <a:xfrm>
            <a:off x="4726022" y="3137466"/>
            <a:ext cx="4033283" cy="129554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idx="1" hasCustomPrompt="1"/>
          </p:nvPr>
        </p:nvSpPr>
        <p:spPr>
          <a:xfrm>
            <a:off x="381555" y="1055960"/>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2" name="Text Placeholder 4"/>
          <p:cNvSpPr>
            <a:spLocks noGrp="1"/>
          </p:cNvSpPr>
          <p:nvPr>
            <p:ph type="body" sz="quarter" idx="3" hasCustomPrompt="1"/>
          </p:nvPr>
        </p:nvSpPr>
        <p:spPr>
          <a:xfrm>
            <a:off x="4722069" y="1055960"/>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6" name="Text Placeholder 2"/>
          <p:cNvSpPr>
            <a:spLocks noGrp="1"/>
          </p:cNvSpPr>
          <p:nvPr>
            <p:ph type="body" idx="17" hasCustomPrompt="1"/>
          </p:nvPr>
        </p:nvSpPr>
        <p:spPr>
          <a:xfrm>
            <a:off x="384225" y="2852799"/>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7" name="Text Placeholder 4"/>
          <p:cNvSpPr>
            <a:spLocks noGrp="1"/>
          </p:cNvSpPr>
          <p:nvPr>
            <p:ph type="body" sz="quarter" idx="18" hasCustomPrompt="1"/>
          </p:nvPr>
        </p:nvSpPr>
        <p:spPr>
          <a:xfrm>
            <a:off x="4724739" y="2852799"/>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3" name="Title 2"/>
          <p:cNvSpPr>
            <a:spLocks noGrp="1"/>
          </p:cNvSpPr>
          <p:nvPr>
            <p:ph type="title"/>
          </p:nvPr>
        </p:nvSpPr>
        <p:spPr/>
        <p:txBody>
          <a:bodyPr/>
          <a:lstStyle/>
          <a:p>
            <a:r>
              <a:rPr lang="en-US"/>
              <a:t>Click to edit Master title style</a:t>
            </a:r>
            <a:endParaRPr lang="en-US" dirty="0"/>
          </a:p>
        </p:txBody>
      </p:sp>
      <p:sp>
        <p:nvSpPr>
          <p:cNvPr id="18" name="ctsSource1"/>
          <p:cNvSpPr>
            <a:spLocks noGrp="1"/>
          </p:cNvSpPr>
          <p:nvPr>
            <p:ph type="body" sz="quarter" idx="19" hasCustomPrompt="1"/>
          </p:nvPr>
        </p:nvSpPr>
        <p:spPr>
          <a:xfrm>
            <a:off x="395144" y="2672132"/>
            <a:ext cx="4019693" cy="140938"/>
          </a:xfrm>
        </p:spPr>
        <p:txBody>
          <a:bodyPr anchor="b" anchorCtr="0">
            <a:noAutofit/>
          </a:bodyPr>
          <a:lstStyle>
            <a:lvl1pPr marL="0" indent="0">
              <a:buNone/>
              <a:defRPr sz="900" i="1"/>
            </a:lvl1pPr>
          </a:lstStyle>
          <a:p>
            <a:pPr lvl="0"/>
            <a:r>
              <a:rPr lang="en-US" dirty="0"/>
              <a:t>Click to add Source/Note</a:t>
            </a:r>
          </a:p>
        </p:txBody>
      </p:sp>
      <p:sp>
        <p:nvSpPr>
          <p:cNvPr id="19" name="ctsSource1"/>
          <p:cNvSpPr>
            <a:spLocks noGrp="1"/>
          </p:cNvSpPr>
          <p:nvPr>
            <p:ph type="body" sz="quarter" idx="20" hasCustomPrompt="1"/>
          </p:nvPr>
        </p:nvSpPr>
        <p:spPr>
          <a:xfrm>
            <a:off x="4721258" y="2671114"/>
            <a:ext cx="4019693" cy="140938"/>
          </a:xfrm>
        </p:spPr>
        <p:txBody>
          <a:bodyPr anchor="b" anchorCtr="0">
            <a:noAutofit/>
          </a:bodyPr>
          <a:lstStyle>
            <a:lvl1pPr marL="0" indent="0">
              <a:buNone/>
              <a:defRPr sz="900" i="1"/>
            </a:lvl1pPr>
          </a:lstStyle>
          <a:p>
            <a:pPr lvl="0"/>
            <a:r>
              <a:rPr lang="en-US" dirty="0"/>
              <a:t>Click to add Source/Note</a:t>
            </a:r>
          </a:p>
        </p:txBody>
      </p:sp>
      <p:sp>
        <p:nvSpPr>
          <p:cNvPr id="20" name="ctsSource1"/>
          <p:cNvSpPr>
            <a:spLocks noGrp="1"/>
          </p:cNvSpPr>
          <p:nvPr>
            <p:ph type="body" sz="quarter" idx="21" hasCustomPrompt="1"/>
          </p:nvPr>
        </p:nvSpPr>
        <p:spPr>
          <a:xfrm>
            <a:off x="381554" y="4453131"/>
            <a:ext cx="4019693" cy="140938"/>
          </a:xfrm>
        </p:spPr>
        <p:txBody>
          <a:bodyPr anchor="b" anchorCtr="0">
            <a:noAutofit/>
          </a:bodyPr>
          <a:lstStyle>
            <a:lvl1pPr marL="0" indent="0">
              <a:buNone/>
              <a:defRPr sz="900" i="1"/>
            </a:lvl1pPr>
          </a:lstStyle>
          <a:p>
            <a:pPr lvl="0"/>
            <a:r>
              <a:rPr lang="en-US" dirty="0"/>
              <a:t>Click to add Source/Note</a:t>
            </a:r>
          </a:p>
        </p:txBody>
      </p:sp>
      <p:sp>
        <p:nvSpPr>
          <p:cNvPr id="21" name="ctsSource1"/>
          <p:cNvSpPr>
            <a:spLocks noGrp="1"/>
          </p:cNvSpPr>
          <p:nvPr>
            <p:ph type="body" sz="quarter" idx="22" hasCustomPrompt="1"/>
          </p:nvPr>
        </p:nvSpPr>
        <p:spPr>
          <a:xfrm>
            <a:off x="4721257" y="4443958"/>
            <a:ext cx="4019693" cy="140938"/>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3389479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8717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33"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Six Boxes</a:t>
            </a:r>
            <a:endParaRPr lang="en-US" sz="639" dirty="0"/>
          </a:p>
        </p:txBody>
      </p:sp>
      <p:sp>
        <p:nvSpPr>
          <p:cNvPr id="14" name="Content Placeholder 5"/>
          <p:cNvSpPr>
            <a:spLocks noGrp="1"/>
          </p:cNvSpPr>
          <p:nvPr>
            <p:ph sz="quarter" idx="12" hasCustomPrompt="1"/>
          </p:nvPr>
        </p:nvSpPr>
        <p:spPr>
          <a:xfrm>
            <a:off x="6173389" y="1342746"/>
            <a:ext cx="2586387" cy="137302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5" name="Content Placeholder 5"/>
          <p:cNvSpPr>
            <a:spLocks noGrp="1"/>
          </p:cNvSpPr>
          <p:nvPr>
            <p:ph sz="quarter" idx="13" hasCustomPrompt="1"/>
          </p:nvPr>
        </p:nvSpPr>
        <p:spPr>
          <a:xfrm>
            <a:off x="3278807" y="1342746"/>
            <a:ext cx="2586387" cy="137302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6" name="Content Placeholder 5"/>
          <p:cNvSpPr>
            <a:spLocks noGrp="1"/>
          </p:cNvSpPr>
          <p:nvPr>
            <p:ph sz="quarter" idx="15" hasCustomPrompt="1"/>
          </p:nvPr>
        </p:nvSpPr>
        <p:spPr>
          <a:xfrm>
            <a:off x="384225" y="1342746"/>
            <a:ext cx="2586387" cy="137302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7" name="Content Placeholder 5"/>
          <p:cNvSpPr>
            <a:spLocks noGrp="1"/>
          </p:cNvSpPr>
          <p:nvPr>
            <p:ph sz="quarter" idx="16" hasCustomPrompt="1"/>
          </p:nvPr>
        </p:nvSpPr>
        <p:spPr>
          <a:xfrm>
            <a:off x="6173389" y="3216174"/>
            <a:ext cx="2586387" cy="1360302"/>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8" name="Content Placeholder 5"/>
          <p:cNvSpPr>
            <a:spLocks noGrp="1"/>
          </p:cNvSpPr>
          <p:nvPr>
            <p:ph sz="quarter" idx="17" hasCustomPrompt="1"/>
          </p:nvPr>
        </p:nvSpPr>
        <p:spPr>
          <a:xfrm>
            <a:off x="3278807" y="3216174"/>
            <a:ext cx="2586387" cy="137180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9" name="Content Placeholder 5"/>
          <p:cNvSpPr>
            <a:spLocks noGrp="1"/>
          </p:cNvSpPr>
          <p:nvPr>
            <p:ph sz="quarter" idx="18" hasCustomPrompt="1"/>
          </p:nvPr>
        </p:nvSpPr>
        <p:spPr>
          <a:xfrm>
            <a:off x="384225" y="3216174"/>
            <a:ext cx="2586387" cy="137180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idx="1" hasCustomPrompt="1"/>
          </p:nvPr>
        </p:nvSpPr>
        <p:spPr>
          <a:xfrm>
            <a:off x="384225" y="1055960"/>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2" name="Text Placeholder 2"/>
          <p:cNvSpPr>
            <a:spLocks noGrp="1"/>
          </p:cNvSpPr>
          <p:nvPr>
            <p:ph type="body" idx="19" hasCustomPrompt="1"/>
          </p:nvPr>
        </p:nvSpPr>
        <p:spPr>
          <a:xfrm>
            <a:off x="3278807" y="1055960"/>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0" name="Text Placeholder 2"/>
          <p:cNvSpPr>
            <a:spLocks noGrp="1"/>
          </p:cNvSpPr>
          <p:nvPr>
            <p:ph type="body" idx="20" hasCustomPrompt="1"/>
          </p:nvPr>
        </p:nvSpPr>
        <p:spPr>
          <a:xfrm>
            <a:off x="6173389" y="1055960"/>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1" name="Text Placeholder 2"/>
          <p:cNvSpPr>
            <a:spLocks noGrp="1"/>
          </p:cNvSpPr>
          <p:nvPr>
            <p:ph type="body" idx="21" hasCustomPrompt="1"/>
          </p:nvPr>
        </p:nvSpPr>
        <p:spPr>
          <a:xfrm>
            <a:off x="384225" y="2936176"/>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2" name="Text Placeholder 2"/>
          <p:cNvSpPr>
            <a:spLocks noGrp="1"/>
          </p:cNvSpPr>
          <p:nvPr>
            <p:ph type="body" idx="22" hasCustomPrompt="1"/>
          </p:nvPr>
        </p:nvSpPr>
        <p:spPr>
          <a:xfrm>
            <a:off x="3278807" y="2936176"/>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3" name="Text Placeholder 2"/>
          <p:cNvSpPr>
            <a:spLocks noGrp="1"/>
          </p:cNvSpPr>
          <p:nvPr>
            <p:ph type="body" idx="23" hasCustomPrompt="1"/>
          </p:nvPr>
        </p:nvSpPr>
        <p:spPr>
          <a:xfrm>
            <a:off x="6173389" y="2936176"/>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69585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s – One Thir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32734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7"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Two Thirds and One Third</a:t>
            </a:r>
            <a:endParaRPr lang="en-US" sz="639" dirty="0"/>
          </a:p>
        </p:txBody>
      </p:sp>
      <p:sp>
        <p:nvSpPr>
          <p:cNvPr id="6" name="Content Placeholder 5"/>
          <p:cNvSpPr>
            <a:spLocks noGrp="1"/>
          </p:cNvSpPr>
          <p:nvPr>
            <p:ph sz="quarter" idx="11" hasCustomPrompt="1"/>
          </p:nvPr>
        </p:nvSpPr>
        <p:spPr>
          <a:xfrm>
            <a:off x="384225" y="1059582"/>
            <a:ext cx="5480969" cy="339354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5"/>
          <p:cNvSpPr>
            <a:spLocks noGrp="1"/>
          </p:cNvSpPr>
          <p:nvPr>
            <p:ph sz="quarter" idx="12" hasCustomPrompt="1"/>
          </p:nvPr>
        </p:nvSpPr>
        <p:spPr>
          <a:xfrm>
            <a:off x="6173389" y="1059582"/>
            <a:ext cx="2586387" cy="339354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ctsSource1"/>
          <p:cNvSpPr>
            <a:spLocks noGrp="1"/>
          </p:cNvSpPr>
          <p:nvPr>
            <p:ph type="body" sz="quarter" idx="21" hasCustomPrompt="1"/>
          </p:nvPr>
        </p:nvSpPr>
        <p:spPr>
          <a:xfrm>
            <a:off x="381554" y="4453131"/>
            <a:ext cx="5483640" cy="134843"/>
          </a:xfrm>
        </p:spPr>
        <p:txBody>
          <a:bodyPr anchor="b" anchorCtr="0">
            <a:noAutofit/>
          </a:bodyPr>
          <a:lstStyle>
            <a:lvl1pPr marL="0" indent="0">
              <a:buNone/>
              <a:defRPr sz="900" i="1"/>
            </a:lvl1pPr>
          </a:lstStyle>
          <a:p>
            <a:pPr lvl="0"/>
            <a:r>
              <a:rPr lang="en-US" dirty="0"/>
              <a:t>Click to add Source/Note</a:t>
            </a:r>
          </a:p>
        </p:txBody>
      </p:sp>
      <p:sp>
        <p:nvSpPr>
          <p:cNvPr id="9" name="ctsSource1"/>
          <p:cNvSpPr>
            <a:spLocks noGrp="1"/>
          </p:cNvSpPr>
          <p:nvPr>
            <p:ph type="body" sz="quarter" idx="20" hasCustomPrompt="1"/>
          </p:nvPr>
        </p:nvSpPr>
        <p:spPr>
          <a:xfrm>
            <a:off x="6173388" y="4471314"/>
            <a:ext cx="2567563" cy="116660"/>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58264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Picture and Quote</a:t>
            </a:r>
            <a:endParaRPr lang="en-US" sz="639" dirty="0"/>
          </a:p>
        </p:txBody>
      </p:sp>
      <p:sp>
        <p:nvSpPr>
          <p:cNvPr id="4" name="Picture Placeholder 3"/>
          <p:cNvSpPr>
            <a:spLocks noGrp="1"/>
          </p:cNvSpPr>
          <p:nvPr>
            <p:ph type="pic" sz="quarter" idx="10"/>
          </p:nvPr>
        </p:nvSpPr>
        <p:spPr>
          <a:xfrm>
            <a:off x="4414838" y="-7348"/>
            <a:ext cx="4729162" cy="4307886"/>
          </a:xfrm>
          <a:prstGeom prst="rect">
            <a:avLst/>
          </a:prstGeom>
          <a:solidFill>
            <a:schemeClr val="bg2"/>
          </a:solidFill>
        </p:spPr>
        <p:txBody>
          <a:bodyPr>
            <a:noAutofit/>
          </a:bodyPr>
          <a:lstStyle>
            <a:lvl1pPr marL="0" indent="0">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2800002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82359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81"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Only</a:t>
            </a:r>
            <a:endParaRPr lang="en-US" sz="639" dirty="0"/>
          </a:p>
        </p:txBody>
      </p:sp>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49030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Blank</a:t>
            </a:r>
            <a:endParaRPr lang="en-US" sz="639" dirty="0"/>
          </a:p>
        </p:txBody>
      </p:sp>
    </p:spTree>
    <p:extLst>
      <p:ext uri="{BB962C8B-B14F-4D97-AF65-F5344CB8AC3E}">
        <p14:creationId xmlns:p14="http://schemas.microsoft.com/office/powerpoint/2010/main" val="225620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793861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05"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Disclaimer</a:t>
            </a:r>
            <a:endParaRPr lang="en-US" sz="639" dirty="0"/>
          </a:p>
        </p:txBody>
      </p:sp>
      <p:sp>
        <p:nvSpPr>
          <p:cNvPr id="3" name="ctsDisclaimer"/>
          <p:cNvSpPr/>
          <p:nvPr userDrawn="1"/>
        </p:nvSpPr>
        <p:spPr>
          <a:xfrm>
            <a:off x="384226" y="987152"/>
            <a:ext cx="8375549" cy="2952750"/>
          </a:xfrm>
          <a:prstGeom prst="rect">
            <a:avLst/>
          </a:prstGeom>
        </p:spPr>
        <p:txBody>
          <a:bodyPr wrap="square" lIns="0" tIns="0" rIns="0" bIns="0">
            <a:noAutofit/>
          </a:bodyPr>
          <a:lstStyle/>
          <a:p>
            <a:r>
              <a:rPr lang="en-US" sz="900" b="1" kern="1200" noProof="0" dirty="0">
                <a:solidFill>
                  <a:schemeClr val="tx1"/>
                </a:solidFill>
                <a:effectLst/>
                <a:latin typeface="+mn-lt"/>
                <a:ea typeface="+mn-ea"/>
                <a:cs typeface="+mn-cs"/>
              </a:rPr>
              <a:t>Copyright</a:t>
            </a:r>
          </a:p>
          <a:p>
            <a:r>
              <a:rPr lang="en-US" sz="900" kern="1200" noProof="0" dirty="0">
                <a:solidFill>
                  <a:schemeClr val="tx1"/>
                </a:solidFill>
                <a:effectLst/>
                <a:latin typeface="+mn-lt"/>
                <a:ea typeface="+mn-ea"/>
                <a:cs typeface="+mn-cs"/>
              </a:rPr>
              <a:t>© Bloomberg Finance L.P. 2023. This publication is the copyright of Bloomberg Finance L.P. in connection with BloombergNEF. No portion of this document may be photocopied, reproduced, scanned into an electronic system or transmitted, forwarded or distributed in any way without prior consent of BloombergNEF.</a:t>
            </a:r>
          </a:p>
          <a:p>
            <a:r>
              <a:rPr lang="en-US" sz="900" b="1" kern="1200" noProof="0" dirty="0">
                <a:solidFill>
                  <a:schemeClr val="tx1"/>
                </a:solidFill>
                <a:effectLst/>
                <a:latin typeface="+mn-lt"/>
                <a:ea typeface="+mn-ea"/>
                <a:cs typeface="+mn-cs"/>
              </a:rPr>
              <a:t>Disclaimer</a:t>
            </a:r>
          </a:p>
          <a:p>
            <a:r>
              <a:rPr lang="en-US" sz="900" kern="1200" noProof="0" dirty="0">
                <a:solidFill>
                  <a:schemeClr val="tx1"/>
                </a:solidFill>
                <a:effectLst/>
                <a:latin typeface="+mn-lt"/>
                <a:ea typeface="+mn-ea"/>
                <a:cs typeface="+mn-cs"/>
              </a:rPr>
              <a:t>The BloombergNEF ("BNEF"), service/information is derived from selected public sources. Bloomberg Finance L.P. and its affiliates, in providing the service/information, believe that the information it uses comes from reliable sources, but do not guarantee the accuracy or completeness of this information, which is subject to change without notice, and nothing in this document shall be construed as such a guarantee. The statements in this service/document reflect the current judgment of the authors of the relevant articles or features, and do not necessarily reflect the opinion of Bloomberg Finance L.P., Bloomberg L.P. or any of their affiliates (“Bloomberg”). Bloomberg disclaims any liability arising from use of this document, its contents and/or this service. Nothing herein shall constitute or be construed as an offering of financial instruments or as investment advice or recommendations by Bloomberg of an investment or other strategy (e.g., whether or not to “buy”, “sell”, or “hold” an investment). The information available through this service is not based on consideration of a subscriber’s individual circumstances and should not be considered as information sufficient upon which to base an investment decision. You should determine on your own whether you agree with the content. This service should not be construed as tax or accounting advice or as a service designed to facilitate any subscriber’s compliance with its tax, accounting or other legal obligations. Employees involved in this service may hold positions in the companies mentioned in the services/information. </a:t>
            </a:r>
          </a:p>
          <a:p>
            <a:r>
              <a:rPr lang="en-US" sz="900" kern="1200" noProof="0" dirty="0">
                <a:solidFill>
                  <a:schemeClr val="tx1"/>
                </a:solidFill>
                <a:effectLst/>
                <a:latin typeface="+mn-lt"/>
                <a:ea typeface="+mn-ea"/>
                <a:cs typeface="+mn-cs"/>
              </a:rPr>
              <a:t>The data included in these materials are for illustrative purposes only. The BLOOMBERG TERMINAL service and Bloomberg data products (the “Services”) are owned and distributed by Bloomberg Finance L.P. (“BFLP”) except (</a:t>
            </a:r>
            <a:r>
              <a:rPr lang="en-US" sz="900" kern="1200" noProof="0" dirty="0" err="1">
                <a:solidFill>
                  <a:schemeClr val="tx1"/>
                </a:solidFill>
                <a:effectLst/>
                <a:latin typeface="+mn-lt"/>
                <a:ea typeface="+mn-ea"/>
                <a:cs typeface="+mn-cs"/>
              </a:rPr>
              <a:t>i</a:t>
            </a:r>
            <a:r>
              <a:rPr lang="en-US" sz="900" kern="1200" noProof="0" dirty="0">
                <a:solidFill>
                  <a:schemeClr val="tx1"/>
                </a:solidFill>
                <a:effectLst/>
                <a:latin typeface="+mn-lt"/>
                <a:ea typeface="+mn-ea"/>
                <a:cs typeface="+mn-cs"/>
              </a:rPr>
              <a:t>) in Argentina, Australia and certain jurisdictions in the Pacific islands, Bermuda, China, India, Japan, Korea and New Zealand, where Bloomberg L.P. and its subsidiaries (“BLP”) distribute these products, and (ii) in Singapore and the jurisdictions serviced by Bloomberg’s Singapore office, where a subsidiary of BFLP distributes these products. BLP provides BFLP and its subsidiaries with global marketing and operational support and service. Certain features, functions, products and services are available only to sophisticated investors and only where permitted. BFLP, BLP and their affiliates do not guarantee the accuracy of prices or other information in the Services. Nothing in the Services shall constitute or be construed as an offering of financial instruments by BFLP, BLP or their affiliates, or as investment advice or recommendations by BFLP, BLP or their affiliates of an investment strategy or whether or not to “buy”, “sell” or “hold” an investment. Information available via the Services should not be considered as information sufficient upon which to base an investment decision. The following are trademarks and service marks of BFLP, a Delaware limited partnership, or its subsidiaries: BLOOMBERG, BLOOMBERG ANYWHERE, BLOOMBERG MARKETS, BLOOMBERG NEWS, BLOOMBERG PROFESSIONAL, BLOOMBERG TERMINAL and BLOOMBERG.COM. Absence of any trademark or service mark from this list does not waive Bloomberg’s intellectual property rights in that name, mark or logo. All rights reserved. © 2023 Bloomberg.</a:t>
            </a:r>
            <a:endParaRPr lang="en-US" sz="900" noProof="0" dirty="0"/>
          </a:p>
        </p:txBody>
      </p:sp>
      <p:sp>
        <p:nvSpPr>
          <p:cNvPr id="5" name="Title 4"/>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79782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Back page</a:t>
            </a:r>
            <a:endParaRPr lang="en-US" sz="639" dirty="0"/>
          </a:p>
        </p:txBody>
      </p:sp>
      <p:sp>
        <p:nvSpPr>
          <p:cNvPr id="6" name="TextBox 5"/>
          <p:cNvSpPr txBox="1"/>
          <p:nvPr userDrawn="1"/>
        </p:nvSpPr>
        <p:spPr>
          <a:xfrm>
            <a:off x="391919" y="267494"/>
            <a:ext cx="2586388" cy="2160240"/>
          </a:xfrm>
          <a:prstGeom prst="rect">
            <a:avLst/>
          </a:prstGeom>
          <a:noFill/>
        </p:spPr>
        <p:txBody>
          <a:bodyPr wrap="square" lIns="0" tIns="0" rIns="0" bIns="0" rtlCol="0" anchor="t" anchorCtr="0">
            <a:noAutofit/>
          </a:bodyPr>
          <a:lstStyle/>
          <a:p>
            <a:pPr marL="0" indent="0">
              <a:spcBef>
                <a:spcPts val="816"/>
              </a:spcBef>
              <a:buNone/>
            </a:pPr>
            <a:r>
              <a:rPr lang="en-US" sz="1000" noProof="0"/>
              <a:t>BloombergNEF (BNEF) is a strategic research provider covering global commodity markets and the disruptive technologies driving the transition to a low-carbon economy. </a:t>
            </a:r>
          </a:p>
          <a:p>
            <a:pPr marL="0" indent="0">
              <a:spcBef>
                <a:spcPts val="816"/>
              </a:spcBef>
              <a:buNone/>
            </a:pPr>
            <a:r>
              <a:rPr lang="en-US" sz="1000" noProof="0"/>
              <a:t>Our expert coverage assesses pathways for the power, transport, industry, buildings and agriculture sectors to adapt to the energy transition. </a:t>
            </a:r>
          </a:p>
          <a:p>
            <a:pPr marL="0" indent="0">
              <a:spcBef>
                <a:spcPts val="816"/>
              </a:spcBef>
              <a:buNone/>
            </a:pPr>
            <a:r>
              <a:rPr lang="en-US" sz="1000" noProof="0"/>
              <a:t>We help commodity trading, corporate strategy, finance and policy professionals navigate change and generate opportunities.</a:t>
            </a:r>
            <a:endParaRPr lang="en-US" sz="1000" noProof="0" dirty="0"/>
          </a:p>
        </p:txBody>
      </p:sp>
      <p:pic>
        <p:nvPicPr>
          <p:cNvPr id="4" name="Logo">
            <a:extLst>
              <a:ext uri="{FF2B5EF4-FFF2-40B4-BE49-F238E27FC236}">
                <a16:creationId xmlns:a16="http://schemas.microsoft.com/office/drawing/2014/main" id="{F862E487-52BB-4AAB-8BA6-BDC6B544D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4482" y="2128271"/>
            <a:ext cx="1778400" cy="258222"/>
          </a:xfrm>
          <a:prstGeom prst="rect">
            <a:avLst/>
          </a:prstGeom>
        </p:spPr>
      </p:pic>
      <p:pic>
        <p:nvPicPr>
          <p:cNvPr id="9" name="Picture 8"/>
          <p:cNvPicPr>
            <a:picLocks noChangeAspect="1"/>
          </p:cNvPicPr>
          <p:nvPr userDrawn="1"/>
        </p:nvPicPr>
        <p:blipFill>
          <a:blip r:embed="rId3"/>
          <a:stretch>
            <a:fillRect/>
          </a:stretch>
        </p:blipFill>
        <p:spPr>
          <a:xfrm>
            <a:off x="3276688" y="1"/>
            <a:ext cx="5867312" cy="2719388"/>
          </a:xfrm>
          <a:prstGeom prst="rect">
            <a:avLst/>
          </a:prstGeom>
        </p:spPr>
      </p:pic>
      <p:sp>
        <p:nvSpPr>
          <p:cNvPr id="12" name="TextBox 11"/>
          <p:cNvSpPr txBox="1"/>
          <p:nvPr userDrawn="1"/>
        </p:nvSpPr>
        <p:spPr>
          <a:xfrm>
            <a:off x="3276688" y="3249290"/>
            <a:ext cx="3714826" cy="1373562"/>
          </a:xfrm>
          <a:prstGeom prst="rect">
            <a:avLst/>
          </a:prstGeom>
          <a:noFill/>
        </p:spPr>
        <p:txBody>
          <a:bodyPr wrap="square" lIns="0" tIns="0" rIns="0" bIns="0" rtlCol="0" anchor="b" anchorCtr="0">
            <a:noAutofit/>
          </a:bodyPr>
          <a:lstStyle/>
          <a:p>
            <a:pPr marL="0" indent="0" algn="l" defTabSz="789018" rtl="0" eaLnBrk="1" latinLnBrk="0" hangingPunct="1">
              <a:spcBef>
                <a:spcPts val="235"/>
              </a:spcBef>
              <a:spcAft>
                <a:spcPts val="408"/>
              </a:spcAft>
              <a:buFont typeface="Arial" panose="020B0604020202020204" pitchFamily="34" charset="0"/>
              <a:buNone/>
            </a:pPr>
            <a:r>
              <a:rPr lang="en-US" sz="1000" b="1" kern="1200" noProof="0" dirty="0">
                <a:solidFill>
                  <a:schemeClr val="accent2"/>
                </a:solidFill>
                <a:latin typeface="+mn-lt"/>
                <a:ea typeface="+mn-ea"/>
                <a:cs typeface="+mn-cs"/>
              </a:rPr>
              <a:t>Client enquiries:</a:t>
            </a:r>
          </a:p>
          <a:p>
            <a:pPr marL="0" lvl="1" indent="0">
              <a:buFont typeface="Arial" panose="020B0604020202020204" pitchFamily="34" charset="0"/>
              <a:buNone/>
            </a:pPr>
            <a:r>
              <a:rPr lang="en-US" sz="1000" kern="1200" dirty="0">
                <a:solidFill>
                  <a:schemeClr val="tx1"/>
                </a:solidFill>
                <a:latin typeface="+mn-lt"/>
                <a:ea typeface="+mn-ea"/>
                <a:cs typeface="+mn-cs"/>
              </a:rPr>
              <a:t>Bloomberg Terminal: press </a:t>
            </a:r>
            <a:r>
              <a:rPr lang="en-US" sz="1000" kern="1200" dirty="0">
                <a:solidFill>
                  <a:schemeClr val="tx1"/>
                </a:solidFill>
                <a:latin typeface="+mn-lt"/>
                <a:ea typeface="+mn-ea"/>
                <a:cs typeface="+mn-cs"/>
                <a:hlinkClick r:id="rId4"/>
              </a:rPr>
              <a:t>&lt;Help&gt;</a:t>
            </a:r>
            <a:r>
              <a:rPr lang="en-US" sz="1000" kern="1200" dirty="0">
                <a:solidFill>
                  <a:schemeClr val="tx1"/>
                </a:solidFill>
                <a:latin typeface="+mn-lt"/>
                <a:ea typeface="+mn-ea"/>
                <a:cs typeface="+mn-cs"/>
              </a:rPr>
              <a:t> key twice</a:t>
            </a:r>
          </a:p>
          <a:p>
            <a:pPr marL="0" lvl="1" indent="0">
              <a:buFont typeface="Arial" panose="020B0604020202020204" pitchFamily="34" charset="0"/>
              <a:buNone/>
            </a:pPr>
            <a:r>
              <a:rPr lang="en-US" sz="1000" kern="1200" dirty="0">
                <a:solidFill>
                  <a:schemeClr val="tx1"/>
                </a:solidFill>
                <a:latin typeface="+mn-lt"/>
                <a:ea typeface="+mn-ea"/>
                <a:cs typeface="+mn-cs"/>
              </a:rPr>
              <a:t>Email: </a:t>
            </a:r>
            <a:r>
              <a:rPr lang="en-US" sz="1000" kern="1200" dirty="0">
                <a:solidFill>
                  <a:schemeClr val="tx1"/>
                </a:solidFill>
                <a:latin typeface="+mn-lt"/>
                <a:ea typeface="+mn-ea"/>
                <a:cs typeface="+mn-cs"/>
                <a:hlinkClick r:id="rId5"/>
              </a:rPr>
              <a:t>support.bnef@bloomberg.net</a:t>
            </a:r>
            <a:endParaRPr lang="en-US" sz="1000" kern="1200" dirty="0">
              <a:solidFill>
                <a:schemeClr val="tx1"/>
              </a:solidFill>
              <a:latin typeface="+mn-lt"/>
              <a:ea typeface="+mn-ea"/>
              <a:cs typeface="+mn-cs"/>
            </a:endParaRPr>
          </a:p>
          <a:p>
            <a:pPr marL="0" indent="0">
              <a:spcBef>
                <a:spcPts val="0"/>
              </a:spcBef>
              <a:buNone/>
            </a:pPr>
            <a:endParaRPr lang="en-US" sz="1000" noProof="0" dirty="0"/>
          </a:p>
          <a:p>
            <a:pPr marL="0" indent="0" algn="l" defTabSz="789018" rtl="0" eaLnBrk="1" latinLnBrk="0" hangingPunct="1">
              <a:spcBef>
                <a:spcPts val="235"/>
              </a:spcBef>
              <a:spcAft>
                <a:spcPts val="408"/>
              </a:spcAft>
              <a:buFont typeface="Arial" panose="020B0604020202020204" pitchFamily="34" charset="0"/>
              <a:buNone/>
            </a:pPr>
            <a:r>
              <a:rPr lang="en-US" sz="1000" b="1" kern="1200" noProof="0" dirty="0">
                <a:solidFill>
                  <a:schemeClr val="accent2"/>
                </a:solidFill>
                <a:latin typeface="+mn-lt"/>
                <a:ea typeface="+mn-ea"/>
                <a:cs typeface="+mn-cs"/>
              </a:rPr>
              <a:t>Learn more: </a:t>
            </a:r>
          </a:p>
          <a:p>
            <a:pPr marL="0" lvl="1" indent="0">
              <a:spcBef>
                <a:spcPts val="0"/>
              </a:spcBef>
              <a:buNone/>
            </a:pPr>
            <a:r>
              <a:rPr lang="en-US" sz="1000" noProof="0" dirty="0"/>
              <a:t>about.bnef.com</a:t>
            </a:r>
            <a:r>
              <a:rPr lang="en-US" sz="1000" baseline="0" noProof="0" dirty="0"/>
              <a:t> | </a:t>
            </a:r>
            <a:r>
              <a:rPr lang="en-US" sz="1000" noProof="0" dirty="0"/>
              <a:t>@</a:t>
            </a:r>
            <a:r>
              <a:rPr lang="en-US" sz="1000" noProof="0" dirty="0" err="1"/>
              <a:t>BloombergNEF</a:t>
            </a:r>
            <a:endParaRPr lang="en-US" sz="1000" noProof="0" dirty="0"/>
          </a:p>
        </p:txBody>
      </p:sp>
      <p:pic>
        <p:nvPicPr>
          <p:cNvPr id="13" name="Picture 12">
            <a:hlinkClick r:id="rId6"/>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1095" t="7987" r="11095" b="7466"/>
          <a:stretch/>
        </p:blipFill>
        <p:spPr>
          <a:xfrm>
            <a:off x="388939" y="3702050"/>
            <a:ext cx="823457" cy="1131020"/>
          </a:xfrm>
          <a:prstGeom prst="rect">
            <a:avLst/>
          </a:prstGeom>
        </p:spPr>
      </p:pic>
      <p:sp>
        <p:nvSpPr>
          <p:cNvPr id="7" name="Text Placeholder 6"/>
          <p:cNvSpPr>
            <a:spLocks noGrp="1"/>
          </p:cNvSpPr>
          <p:nvPr>
            <p:ph type="body" sz="quarter" idx="10" hasCustomPrompt="1"/>
          </p:nvPr>
        </p:nvSpPr>
        <p:spPr>
          <a:xfrm>
            <a:off x="3276600" y="3063148"/>
            <a:ext cx="2374900" cy="215900"/>
          </a:xfrm>
        </p:spPr>
        <p:txBody>
          <a:bodyPr/>
          <a:lstStyle>
            <a:lvl1pPr marL="0" indent="0">
              <a:buNone/>
              <a:defRPr sz="1100" baseline="0"/>
            </a:lvl1pPr>
          </a:lstStyle>
          <a:p>
            <a:pPr lvl="0"/>
            <a:r>
              <a:rPr lang="en-US" dirty="0"/>
              <a:t>&lt;Insert author name, email&gt;</a:t>
            </a:r>
          </a:p>
        </p:txBody>
      </p:sp>
    </p:spTree>
    <p:extLst>
      <p:ext uri="{BB962C8B-B14F-4D97-AF65-F5344CB8AC3E}">
        <p14:creationId xmlns:p14="http://schemas.microsoft.com/office/powerpoint/2010/main" val="219339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79095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5"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Contents</a:t>
            </a:r>
            <a:endParaRPr lang="en-US" sz="639" dirty="0"/>
          </a:p>
        </p:txBody>
      </p:sp>
      <p:graphicFrame>
        <p:nvGraphicFramePr>
          <p:cNvPr id="8" name="TocTable" hidden="1"/>
          <p:cNvGraphicFramePr>
            <a:graphicFrameLocks noGrp="1"/>
          </p:cNvGraphicFramePr>
          <p:nvPr userDrawn="1">
            <p:extLst>
              <p:ext uri="{D42A27DB-BD31-4B8C-83A1-F6EECF244321}">
                <p14:modId xmlns:p14="http://schemas.microsoft.com/office/powerpoint/2010/main" val="2149103009"/>
              </p:ext>
            </p:extLst>
          </p:nvPr>
        </p:nvGraphicFramePr>
        <p:xfrm>
          <a:off x="385200" y="1276350"/>
          <a:ext cx="8375550" cy="2159495"/>
        </p:xfrm>
        <a:graphic>
          <a:graphicData uri="http://schemas.openxmlformats.org/drawingml/2006/table">
            <a:tbl>
              <a:tblPr firstRow="1" bandRow="1">
                <a:tableStyleId>{2D5ABB26-0587-4C30-8999-92F81FD0307C}</a:tableStyleId>
              </a:tblPr>
              <a:tblGrid>
                <a:gridCol w="7711136">
                  <a:extLst>
                    <a:ext uri="{9D8B030D-6E8A-4147-A177-3AD203B41FA5}">
                      <a16:colId xmlns:a16="http://schemas.microsoft.com/office/drawing/2014/main" val="3065122305"/>
                    </a:ext>
                  </a:extLst>
                </a:gridCol>
                <a:gridCol w="664414">
                  <a:extLst>
                    <a:ext uri="{9D8B030D-6E8A-4147-A177-3AD203B41FA5}">
                      <a16:colId xmlns:a16="http://schemas.microsoft.com/office/drawing/2014/main" val="2886275166"/>
                    </a:ext>
                  </a:extLst>
                </a:gridCol>
              </a:tblGrid>
              <a:tr h="431899">
                <a:tc>
                  <a:txBody>
                    <a:bodyPr/>
                    <a:lstStyle/>
                    <a:p>
                      <a:r>
                        <a:rPr lang="en-US" sz="1800" b="0" dirty="0">
                          <a:ln>
                            <a:noFill/>
                          </a:ln>
                          <a:latin typeface="+mn-lt"/>
                        </a:rPr>
                        <a:t>Select</a:t>
                      </a:r>
                      <a:r>
                        <a:rPr lang="en-US" sz="1800" b="0" baseline="0" dirty="0">
                          <a:ln>
                            <a:noFill/>
                          </a:ln>
                          <a:latin typeface="+mn-lt"/>
                        </a:rPr>
                        <a:t> ‘Update Toc’ to populate this Table of Contents</a:t>
                      </a:r>
                      <a:endParaRPr lang="en-GB" sz="1800" b="0" dirty="0">
                        <a:ln>
                          <a:noFill/>
                        </a:ln>
                        <a:solidFill>
                          <a:schemeClr val="tx1"/>
                        </a:solidFill>
                        <a:latin typeface="+mn-lt"/>
                      </a:endParaRPr>
                    </a:p>
                  </a:txBody>
                  <a:tcPr marL="0" marR="0" marT="0" marB="0" anchor="ctr">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baseline="0" dirty="0">
                          <a:ln>
                            <a:noFill/>
                          </a:ln>
                          <a:solidFill>
                            <a:schemeClr val="accent2"/>
                          </a:solidFill>
                          <a:uFill>
                            <a:solidFill>
                              <a:schemeClr val="bg1"/>
                            </a:solidFill>
                          </a:uFill>
                          <a:latin typeface="+mn-lt"/>
                          <a:sym typeface="Wingdings 3"/>
                        </a:rPr>
                        <a:t>#</a:t>
                      </a:r>
                      <a:endParaRPr kumimoji="0" lang="en-GB" sz="1800" b="0" i="0" u="none" strike="noStrike" kern="1200" cap="none" spc="0" normalizeH="0" baseline="0" noProof="0" dirty="0">
                        <a:ln>
                          <a:noFill/>
                        </a:ln>
                        <a:solidFill>
                          <a:schemeClr val="accent2"/>
                        </a:solidFill>
                        <a:effectLst/>
                        <a:uLnTx/>
                        <a:uFill>
                          <a:solidFill>
                            <a:schemeClr val="bg1"/>
                          </a:solidFill>
                        </a:uFill>
                        <a:latin typeface="+mn-lt"/>
                        <a:ea typeface="+mn-ea"/>
                        <a:cs typeface="+mn-cs"/>
                      </a:endParaRPr>
                    </a:p>
                  </a:txBody>
                  <a:tcPr marL="0" marR="0" marT="0" marB="0"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59622293"/>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en-US" sz="1800" b="0" dirty="0">
                          <a:ln>
                            <a:noFill/>
                          </a:ln>
                          <a:latin typeface="+mn-lt"/>
                        </a:rPr>
                        <a:t>Section heading goes here</a:t>
                      </a:r>
                      <a:endParaRPr lang="en-GB" sz="1800" b="0" dirty="0">
                        <a:ln>
                          <a:noFill/>
                        </a:ln>
                        <a:solidFill>
                          <a:schemeClr val="tx1"/>
                        </a:solidFill>
                        <a:latin typeface="+mn-lt"/>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16177298"/>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mn-lt"/>
                        </a:rPr>
                        <a:t>Section heading goes here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1901084"/>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mn-lt"/>
                        </a:rPr>
                        <a:t>Section heading goes here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90540540"/>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mn-lt"/>
                        </a:rPr>
                        <a:t>Section heading goes here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itle 4"/>
          <p:cNvSpPr>
            <a:spLocks noGrp="1"/>
          </p:cNvSpPr>
          <p:nvPr>
            <p:ph type="title" hasCustomPrompt="1"/>
          </p:nvPr>
        </p:nvSpPr>
        <p:spPr/>
        <p:txBody>
          <a:bodyPr/>
          <a:lstStyle>
            <a:lvl1pPr>
              <a:defRPr/>
            </a:lvl1pPr>
          </a:lstStyle>
          <a:p>
            <a:r>
              <a:rPr lang="en-US" dirty="0"/>
              <a:t>&lt;Table of contents&gt;</a:t>
            </a:r>
          </a:p>
        </p:txBody>
      </p:sp>
    </p:spTree>
    <p:extLst>
      <p:ext uri="{BB962C8B-B14F-4D97-AF65-F5344CB8AC3E}">
        <p14:creationId xmlns:p14="http://schemas.microsoft.com/office/powerpoint/2010/main" val="393813117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9BFE-7E87-48F4-BC1B-B10DC8B6950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0086E32-4A8C-4323-843A-D16B7065841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56C6C20-29CA-4EBC-9B89-BD477D4950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9E8EDAF-ED0E-437F-A43F-5D65BBD76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5F2B4-3365-4CAF-A900-154C209CC9BD}"/>
              </a:ext>
            </a:extLst>
          </p:cNvPr>
          <p:cNvSpPr>
            <a:spLocks noGrp="1"/>
          </p:cNvSpPr>
          <p:nvPr>
            <p:ph type="sldNum" sz="quarter" idx="12"/>
          </p:nvPr>
        </p:nvSpPr>
        <p:spPr/>
        <p:txBody>
          <a:bodyPr/>
          <a:lstStyle/>
          <a:p>
            <a:fld id="{7027C6C3-8D33-467E-BE14-1FEA43C20333}" type="slidenum">
              <a:rPr lang="en-US" smtClean="0"/>
              <a:t>‹#›</a:t>
            </a:fld>
            <a:endParaRPr lang="en-US"/>
          </a:p>
        </p:txBody>
      </p:sp>
    </p:spTree>
    <p:extLst>
      <p:ext uri="{BB962C8B-B14F-4D97-AF65-F5344CB8AC3E}">
        <p14:creationId xmlns:p14="http://schemas.microsoft.com/office/powerpoint/2010/main" val="732612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Boxe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30349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1" name="think-cell Slide" r:id="rId5" imgW="408" imgH="408" progId="TCLayout.ActiveDocument.1">
                  <p:embed/>
                </p:oleObj>
              </mc:Choice>
              <mc:Fallback>
                <p:oleObj name="think-cell Slide" r:id="rId5" imgW="408" imgH="408"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Two Boxes</a:t>
            </a:r>
            <a:endParaRPr lang="en-US" sz="639" dirty="0"/>
          </a:p>
        </p:txBody>
      </p:sp>
      <p:sp>
        <p:nvSpPr>
          <p:cNvPr id="13" name="ctsSource1"/>
          <p:cNvSpPr>
            <a:spLocks noGrp="1"/>
          </p:cNvSpPr>
          <p:nvPr>
            <p:ph type="body" sz="quarter" idx="13" hasCustomPrompt="1"/>
          </p:nvPr>
        </p:nvSpPr>
        <p:spPr>
          <a:xfrm>
            <a:off x="384225" y="4476750"/>
            <a:ext cx="8378774" cy="146895"/>
          </a:xfrm>
        </p:spPr>
        <p:txBody>
          <a:bodyPr anchor="b" anchorCtr="0">
            <a:noAutofit/>
          </a:bodyPr>
          <a:lstStyle>
            <a:lvl1pPr marL="0" indent="0">
              <a:buNone/>
              <a:defRPr sz="900" i="1"/>
            </a:lvl1pPr>
          </a:lstStyle>
          <a:p>
            <a:pPr lvl="0"/>
            <a:r>
              <a:rPr lang="en-US" dirty="0"/>
              <a:t>Click to add Source/Note</a:t>
            </a:r>
          </a:p>
        </p:txBody>
      </p:sp>
      <p:sp>
        <p:nvSpPr>
          <p:cNvPr id="3" name="Text Placeholder 2"/>
          <p:cNvSpPr>
            <a:spLocks noGrp="1"/>
          </p:cNvSpPr>
          <p:nvPr>
            <p:ph type="body" idx="1" hasCustomPrompt="1"/>
          </p:nvPr>
        </p:nvSpPr>
        <p:spPr>
          <a:xfrm>
            <a:off x="384225" y="1058986"/>
            <a:ext cx="8378776" cy="244939"/>
          </a:xfrm>
          <a:prstGeom prst="rect">
            <a:avLst/>
          </a:prstGeom>
        </p:spPr>
        <p:txBody>
          <a:bodyPr anchor="t" anchorCtr="0">
            <a:noAutofit/>
          </a:bodyPr>
          <a:lstStyle>
            <a:lvl1pPr marL="0" indent="0">
              <a:spcBef>
                <a:spcPts val="0"/>
              </a:spcBef>
              <a:buNone/>
              <a:defRPr sz="14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1" name="Content Placeholder 5"/>
          <p:cNvSpPr>
            <a:spLocks noGrp="1"/>
          </p:cNvSpPr>
          <p:nvPr>
            <p:ph sz="quarter" idx="11" hasCustomPrompt="1"/>
          </p:nvPr>
        </p:nvSpPr>
        <p:spPr>
          <a:xfrm>
            <a:off x="384224" y="1303925"/>
            <a:ext cx="8378776" cy="3140033"/>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82757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Boxes + Text">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16">
                <a:solidFill>
                  <a:srgbClr val="FFFFFF"/>
                </a:solidFill>
              </a:rPr>
              <a:t>Two Boxes</a:t>
            </a:r>
          </a:p>
        </p:txBody>
      </p:sp>
      <p:sp>
        <p:nvSpPr>
          <p:cNvPr id="13" name="ctsSource1"/>
          <p:cNvSpPr>
            <a:spLocks noGrp="1"/>
          </p:cNvSpPr>
          <p:nvPr>
            <p:ph type="body" sz="quarter" idx="13" hasCustomPrompt="1"/>
          </p:nvPr>
        </p:nvSpPr>
        <p:spPr>
          <a:xfrm>
            <a:off x="384228" y="4580476"/>
            <a:ext cx="8373797" cy="168862"/>
          </a:xfrm>
        </p:spPr>
        <p:txBody>
          <a:bodyPr anchor="b" anchorCtr="0">
            <a:noAutofit/>
          </a:bodyPr>
          <a:lstStyle>
            <a:lvl1pPr marL="0" indent="0">
              <a:buNone/>
              <a:defRPr sz="612" i="1"/>
            </a:lvl1pPr>
          </a:lstStyle>
          <a:p>
            <a:pPr lvl="0"/>
            <a:r>
              <a:rPr lang="en-US"/>
              <a:t>Click to add Source/Note</a:t>
            </a:r>
          </a:p>
        </p:txBody>
      </p:sp>
      <p:sp>
        <p:nvSpPr>
          <p:cNvPr id="2" name="Title 1"/>
          <p:cNvSpPr>
            <a:spLocks noGrp="1"/>
          </p:cNvSpPr>
          <p:nvPr>
            <p:ph type="title"/>
          </p:nvPr>
        </p:nvSpPr>
        <p:spPr/>
        <p:txBody>
          <a:bodyPr/>
          <a:lstStyle>
            <a:lvl1pPr>
              <a:defRPr sz="1905"/>
            </a:lvl1pPr>
          </a:lstStyle>
          <a:p>
            <a:r>
              <a:rPr lang="en-US"/>
              <a:t>Click to edit Master title style</a:t>
            </a:r>
            <a:endParaRPr lang="da-DK"/>
          </a:p>
        </p:txBody>
      </p:sp>
      <p:sp>
        <p:nvSpPr>
          <p:cNvPr id="7" name="Text Placeholder 6"/>
          <p:cNvSpPr>
            <a:spLocks noGrp="1"/>
          </p:cNvSpPr>
          <p:nvPr>
            <p:ph type="body" sz="quarter" idx="15"/>
          </p:nvPr>
        </p:nvSpPr>
        <p:spPr>
          <a:xfrm>
            <a:off x="384227" y="3297590"/>
            <a:ext cx="8374193" cy="124429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1" hasCustomPrompt="1"/>
          </p:nvPr>
        </p:nvSpPr>
        <p:spPr>
          <a:xfrm>
            <a:off x="384226" y="1016386"/>
            <a:ext cx="4033282" cy="259227"/>
          </a:xfrm>
          <a:prstGeom prst="rect">
            <a:avLst/>
          </a:prstGeom>
        </p:spPr>
        <p:txBody>
          <a:bodyPr anchor="t" anchorCtr="0">
            <a:noAutofit/>
          </a:bodyPr>
          <a:lstStyle>
            <a:lvl1pPr marL="0" indent="0">
              <a:spcBef>
                <a:spcPts val="0"/>
              </a:spcBef>
              <a:buNone/>
              <a:defRPr sz="1089" b="1" baseline="0">
                <a:solidFill>
                  <a:schemeClr val="accent2"/>
                </a:solidFill>
              </a:defRPr>
            </a:lvl1pPr>
            <a:lvl2pPr marL="342883" indent="0">
              <a:buNone/>
              <a:defRPr sz="1500" b="1"/>
            </a:lvl2pPr>
            <a:lvl3pPr marL="685766" indent="0">
              <a:buNone/>
              <a:defRPr sz="1350" b="1"/>
            </a:lvl3pPr>
            <a:lvl4pPr marL="1028648" indent="0">
              <a:buNone/>
              <a:defRPr sz="1200" b="1"/>
            </a:lvl4pPr>
            <a:lvl5pPr marL="1371531"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en-US" noProof="0"/>
              <a:t>&lt;Insert heading&gt;</a:t>
            </a:r>
          </a:p>
        </p:txBody>
      </p:sp>
      <p:sp>
        <p:nvSpPr>
          <p:cNvPr id="16" name="Text Placeholder 4"/>
          <p:cNvSpPr>
            <a:spLocks noGrp="1"/>
          </p:cNvSpPr>
          <p:nvPr>
            <p:ph type="body" sz="quarter" idx="3" hasCustomPrompt="1"/>
          </p:nvPr>
        </p:nvSpPr>
        <p:spPr>
          <a:xfrm>
            <a:off x="4724740" y="1016386"/>
            <a:ext cx="4033282" cy="259227"/>
          </a:xfrm>
          <a:prstGeom prst="rect">
            <a:avLst/>
          </a:prstGeom>
        </p:spPr>
        <p:txBody>
          <a:bodyPr anchor="t" anchorCtr="0">
            <a:noAutofit/>
          </a:bodyPr>
          <a:lstStyle>
            <a:lvl1pPr marL="0" indent="0">
              <a:spcBef>
                <a:spcPts val="0"/>
              </a:spcBef>
              <a:buNone/>
              <a:defRPr sz="1089" b="1" baseline="0">
                <a:solidFill>
                  <a:schemeClr val="accent2"/>
                </a:solidFill>
              </a:defRPr>
            </a:lvl1pPr>
            <a:lvl2pPr marL="342883" indent="0">
              <a:buNone/>
              <a:defRPr sz="1500" b="1"/>
            </a:lvl2pPr>
            <a:lvl3pPr marL="685766" indent="0">
              <a:buNone/>
              <a:defRPr sz="1350" b="1"/>
            </a:lvl3pPr>
            <a:lvl4pPr marL="1028648" indent="0">
              <a:buNone/>
              <a:defRPr sz="1200" b="1"/>
            </a:lvl4pPr>
            <a:lvl5pPr marL="1371531"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en-US" noProof="0"/>
              <a:t>&lt;Insert heading&gt;</a:t>
            </a:r>
          </a:p>
        </p:txBody>
      </p:sp>
    </p:spTree>
    <p:extLst>
      <p:ext uri="{BB962C8B-B14F-4D97-AF65-F5344CB8AC3E}">
        <p14:creationId xmlns:p14="http://schemas.microsoft.com/office/powerpoint/2010/main" val="423660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Divider</a:t>
            </a:r>
            <a:endParaRPr lang="en-US" sz="639" dirty="0"/>
          </a:p>
        </p:txBody>
      </p:sp>
      <p:sp>
        <p:nvSpPr>
          <p:cNvPr id="2" name="Title 1"/>
          <p:cNvSpPr>
            <a:spLocks noGrp="1"/>
          </p:cNvSpPr>
          <p:nvPr>
            <p:ph type="title" hasCustomPrompt="1"/>
          </p:nvPr>
        </p:nvSpPr>
        <p:spPr>
          <a:xfrm>
            <a:off x="384225" y="499603"/>
            <a:ext cx="5480969" cy="1021556"/>
          </a:xfrm>
        </p:spPr>
        <p:txBody>
          <a:bodyPr anchor="b" anchorCtr="0">
            <a:noAutofit/>
          </a:bodyPr>
          <a:lstStyle>
            <a:lvl1pPr algn="l">
              <a:lnSpc>
                <a:spcPts val="4423"/>
              </a:lnSpc>
              <a:defRPr sz="4000" b="1" cap="none" baseline="0"/>
            </a:lvl1pPr>
          </a:lstStyle>
          <a:p>
            <a:r>
              <a:rPr lang="en-US" noProof="0" dirty="0"/>
              <a:t>&lt;Insert section title&gt;</a:t>
            </a:r>
          </a:p>
        </p:txBody>
      </p:sp>
      <p:sp>
        <p:nvSpPr>
          <p:cNvPr id="3" name="Text Placeholder 2"/>
          <p:cNvSpPr>
            <a:spLocks noGrp="1"/>
          </p:cNvSpPr>
          <p:nvPr>
            <p:ph type="body" idx="1" hasCustomPrompt="1"/>
          </p:nvPr>
        </p:nvSpPr>
        <p:spPr>
          <a:xfrm>
            <a:off x="384225" y="1691576"/>
            <a:ext cx="5480969" cy="684201"/>
          </a:xfrm>
          <a:prstGeom prst="rect">
            <a:avLst/>
          </a:prstGeom>
        </p:spPr>
        <p:txBody>
          <a:bodyPr anchor="t" anchorCtr="0">
            <a:noAutofit/>
          </a:bodyPr>
          <a:lstStyle>
            <a:lvl1pPr marL="0" indent="0">
              <a:spcBef>
                <a:spcPts val="0"/>
              </a:spcBef>
              <a:buNone/>
              <a:defRPr sz="2000" b="1" baseline="0">
                <a:solidFill>
                  <a:schemeClr val="accent2"/>
                </a:solidFill>
              </a:defRPr>
            </a:lvl1pPr>
            <a:lvl2pPr marL="342903" indent="0">
              <a:buNone/>
              <a:defRPr sz="1350">
                <a:solidFill>
                  <a:schemeClr val="tx1">
                    <a:tint val="75000"/>
                  </a:schemeClr>
                </a:solidFill>
              </a:defRPr>
            </a:lvl2pPr>
            <a:lvl3pPr marL="685804" indent="0">
              <a:buNone/>
              <a:defRPr sz="1200">
                <a:solidFill>
                  <a:schemeClr val="tx1">
                    <a:tint val="75000"/>
                  </a:schemeClr>
                </a:solidFill>
              </a:defRPr>
            </a:lvl3pPr>
            <a:lvl4pPr marL="1028707" indent="0">
              <a:buNone/>
              <a:defRPr sz="1050">
                <a:solidFill>
                  <a:schemeClr val="tx1">
                    <a:tint val="75000"/>
                  </a:schemeClr>
                </a:solidFill>
              </a:defRPr>
            </a:lvl4pPr>
            <a:lvl5pPr marL="1371609" indent="0">
              <a:buNone/>
              <a:defRPr sz="1050">
                <a:solidFill>
                  <a:schemeClr val="tx1">
                    <a:tint val="75000"/>
                  </a:schemeClr>
                </a:solidFill>
              </a:defRPr>
            </a:lvl5pPr>
            <a:lvl6pPr marL="1714511" indent="0">
              <a:buNone/>
              <a:defRPr sz="1050">
                <a:solidFill>
                  <a:schemeClr val="tx1">
                    <a:tint val="75000"/>
                  </a:schemeClr>
                </a:solidFill>
              </a:defRPr>
            </a:lvl6pPr>
            <a:lvl7pPr marL="2057413" indent="0">
              <a:buNone/>
              <a:defRPr sz="1050">
                <a:solidFill>
                  <a:schemeClr val="tx1">
                    <a:tint val="75000"/>
                  </a:schemeClr>
                </a:solidFill>
              </a:defRPr>
            </a:lvl7pPr>
            <a:lvl8pPr marL="2400316" indent="0">
              <a:buNone/>
              <a:defRPr sz="1050">
                <a:solidFill>
                  <a:schemeClr val="tx1">
                    <a:tint val="75000"/>
                  </a:schemeClr>
                </a:solidFill>
              </a:defRPr>
            </a:lvl8pPr>
            <a:lvl9pPr marL="2743218" indent="0">
              <a:buNone/>
              <a:defRPr sz="1050">
                <a:solidFill>
                  <a:schemeClr val="tx1">
                    <a:tint val="75000"/>
                  </a:schemeClr>
                </a:solidFill>
              </a:defRPr>
            </a:lvl9pPr>
          </a:lstStyle>
          <a:p>
            <a:pPr lvl="0"/>
            <a:r>
              <a:rPr lang="en-US" noProof="0" dirty="0"/>
              <a:t>&lt;Insert section summary or subtitle&gt;</a:t>
            </a:r>
          </a:p>
        </p:txBody>
      </p:sp>
      <p:pic>
        <p:nvPicPr>
          <p:cNvPr id="5" name="Picture 4"/>
          <p:cNvPicPr>
            <a:picLocks noChangeAspect="1"/>
          </p:cNvPicPr>
          <p:nvPr userDrawn="1"/>
        </p:nvPicPr>
        <p:blipFill>
          <a:blip r:embed="rId2"/>
          <a:stretch>
            <a:fillRect/>
          </a:stretch>
        </p:blipFill>
        <p:spPr>
          <a:xfrm>
            <a:off x="6173788" y="2"/>
            <a:ext cx="2970212" cy="2740286"/>
          </a:xfrm>
          <a:prstGeom prst="rect">
            <a:avLst/>
          </a:prstGeom>
          <a:solidFill>
            <a:schemeClr val="bg1"/>
          </a:solidFill>
        </p:spPr>
      </p:pic>
    </p:spTree>
    <p:extLst>
      <p:ext uri="{BB962C8B-B14F-4D97-AF65-F5344CB8AC3E}">
        <p14:creationId xmlns:p14="http://schemas.microsoft.com/office/powerpoint/2010/main" val="2938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01524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7"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and Content</a:t>
            </a:r>
            <a:endParaRPr lang="en-US" sz="639" dirty="0"/>
          </a:p>
        </p:txBody>
      </p:sp>
      <p:sp>
        <p:nvSpPr>
          <p:cNvPr id="8" name="ctsSource"/>
          <p:cNvSpPr>
            <a:spLocks noGrp="1"/>
          </p:cNvSpPr>
          <p:nvPr>
            <p:ph type="body" sz="quarter" idx="12" hasCustomPrompt="1"/>
          </p:nvPr>
        </p:nvSpPr>
        <p:spPr>
          <a:xfrm>
            <a:off x="384225" y="4443958"/>
            <a:ext cx="8375550" cy="146895"/>
          </a:xfrm>
        </p:spPr>
        <p:txBody>
          <a:bodyPr anchor="b" anchorCtr="0">
            <a:noAutofit/>
          </a:bodyPr>
          <a:lstStyle>
            <a:lvl1pPr marL="0" indent="0">
              <a:buNone/>
              <a:defRPr sz="900" i="1"/>
            </a:lvl1pPr>
          </a:lstStyle>
          <a:p>
            <a:pPr lvl="0"/>
            <a:r>
              <a:rPr lang="en-US" dirty="0"/>
              <a:t>Click to add Source/Note</a:t>
            </a:r>
          </a:p>
        </p:txBody>
      </p:sp>
      <p:sp>
        <p:nvSpPr>
          <p:cNvPr id="6" name="Content Placeholder 5"/>
          <p:cNvSpPr>
            <a:spLocks noGrp="1"/>
          </p:cNvSpPr>
          <p:nvPr>
            <p:ph sz="quarter" idx="11" hasCustomPrompt="1"/>
          </p:nvPr>
        </p:nvSpPr>
        <p:spPr>
          <a:xfrm>
            <a:off x="384855" y="1059582"/>
            <a:ext cx="8374449" cy="3384376"/>
          </a:xfrm>
        </p:spPr>
        <p:txBody>
          <a:bodyPr>
            <a:noAutofit/>
          </a:bodyPr>
          <a:lstStyle>
            <a:lvl1pPr>
              <a:defRPr baseline="0"/>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268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sourc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147122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1"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and Content (no source)</a:t>
            </a:r>
            <a:endParaRPr lang="en-US" sz="639" dirty="0"/>
          </a:p>
        </p:txBody>
      </p:sp>
      <p:sp>
        <p:nvSpPr>
          <p:cNvPr id="6" name="Content Placeholder 5"/>
          <p:cNvSpPr>
            <a:spLocks noGrp="1"/>
          </p:cNvSpPr>
          <p:nvPr>
            <p:ph sz="quarter" idx="11" hasCustomPrompt="1"/>
          </p:nvPr>
        </p:nvSpPr>
        <p:spPr>
          <a:xfrm>
            <a:off x="384855" y="1059582"/>
            <a:ext cx="8374449" cy="3528392"/>
          </a:xfrm>
        </p:spPr>
        <p:txBody>
          <a:bodyPr/>
          <a:lstStyle>
            <a:lvl1pPr>
              <a:defRPr/>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6031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Heading Sourc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30349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5" name="think-cell Slide" r:id="rId5" imgW="408" imgH="408" progId="TCLayout.ActiveDocument.1">
                  <p:embed/>
                </p:oleObj>
              </mc:Choice>
              <mc:Fallback>
                <p:oleObj name="think-cell Slide" r:id="rId5" imgW="408" imgH="408"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Two Boxes</a:t>
            </a:r>
            <a:endParaRPr lang="en-US" sz="639" dirty="0"/>
          </a:p>
        </p:txBody>
      </p:sp>
      <p:sp>
        <p:nvSpPr>
          <p:cNvPr id="13" name="ctsSource1"/>
          <p:cNvSpPr>
            <a:spLocks noGrp="1"/>
          </p:cNvSpPr>
          <p:nvPr>
            <p:ph type="body" sz="quarter" idx="13" hasCustomPrompt="1"/>
          </p:nvPr>
        </p:nvSpPr>
        <p:spPr>
          <a:xfrm>
            <a:off x="384224" y="4443958"/>
            <a:ext cx="8375599" cy="146895"/>
          </a:xfrm>
        </p:spPr>
        <p:txBody>
          <a:bodyPr anchor="b" anchorCtr="0">
            <a:noAutofit/>
          </a:bodyPr>
          <a:lstStyle>
            <a:lvl1pPr marL="0" indent="0">
              <a:buNone/>
              <a:defRPr sz="900" i="1"/>
            </a:lvl1pPr>
          </a:lstStyle>
          <a:p>
            <a:pPr lvl="0"/>
            <a:r>
              <a:rPr lang="en-US" dirty="0"/>
              <a:t>Click to add Source/Note</a:t>
            </a:r>
          </a:p>
        </p:txBody>
      </p:sp>
      <p:sp>
        <p:nvSpPr>
          <p:cNvPr id="3" name="Text Placeholder 2"/>
          <p:cNvSpPr>
            <a:spLocks noGrp="1"/>
          </p:cNvSpPr>
          <p:nvPr>
            <p:ph type="body" idx="1" hasCustomPrompt="1"/>
          </p:nvPr>
        </p:nvSpPr>
        <p:spPr>
          <a:xfrm>
            <a:off x="384225" y="1058986"/>
            <a:ext cx="8375601"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1" name="Content Placeholder 5"/>
          <p:cNvSpPr>
            <a:spLocks noGrp="1"/>
          </p:cNvSpPr>
          <p:nvPr>
            <p:ph sz="quarter" idx="11" hasCustomPrompt="1"/>
          </p:nvPr>
        </p:nvSpPr>
        <p:spPr>
          <a:xfrm>
            <a:off x="384224" y="1347788"/>
            <a:ext cx="8375601" cy="3096170"/>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7792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90113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9"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and Two Content</a:t>
            </a:r>
            <a:endParaRPr lang="en-US" sz="639" dirty="0"/>
          </a:p>
        </p:txBody>
      </p:sp>
      <p:sp>
        <p:nvSpPr>
          <p:cNvPr id="11" name="ctsSource2"/>
          <p:cNvSpPr>
            <a:spLocks noGrp="1"/>
          </p:cNvSpPr>
          <p:nvPr>
            <p:ph type="body" sz="quarter" idx="14" hasCustomPrompt="1"/>
          </p:nvPr>
        </p:nvSpPr>
        <p:spPr>
          <a:xfrm>
            <a:off x="4726494" y="4443958"/>
            <a:ext cx="4033282" cy="146895"/>
          </a:xfrm>
        </p:spPr>
        <p:txBody>
          <a:bodyPr anchor="b" anchorCtr="0">
            <a:noAutofit/>
          </a:bodyPr>
          <a:lstStyle>
            <a:lvl1pPr marL="0" indent="0">
              <a:buNone/>
              <a:defRPr sz="900" i="1"/>
            </a:lvl1pPr>
          </a:lstStyle>
          <a:p>
            <a:pPr lvl="0"/>
            <a:r>
              <a:rPr lang="en-US" dirty="0"/>
              <a:t>Click to add Source</a:t>
            </a:r>
            <a:r>
              <a:rPr lang="en-US"/>
              <a:t>/Note</a:t>
            </a:r>
            <a:endParaRPr lang="en-US" dirty="0"/>
          </a:p>
        </p:txBody>
      </p:sp>
      <p:sp>
        <p:nvSpPr>
          <p:cNvPr id="9" name="ctsSource1"/>
          <p:cNvSpPr>
            <a:spLocks noGrp="1"/>
          </p:cNvSpPr>
          <p:nvPr>
            <p:ph type="body" sz="quarter" idx="13" hasCustomPrompt="1"/>
          </p:nvPr>
        </p:nvSpPr>
        <p:spPr>
          <a:xfrm>
            <a:off x="384225" y="4443958"/>
            <a:ext cx="4033282" cy="146895"/>
          </a:xfrm>
        </p:spPr>
        <p:txBody>
          <a:bodyPr anchor="b" anchorCtr="0">
            <a:noAutofit/>
          </a:bodyPr>
          <a:lstStyle>
            <a:lvl1pPr marL="0" indent="0">
              <a:buNone/>
              <a:defRPr sz="900" i="1"/>
            </a:lvl1pPr>
          </a:lstStyle>
          <a:p>
            <a:pPr lvl="0"/>
            <a:r>
              <a:rPr lang="en-US" dirty="0"/>
              <a:t>Click to add Source</a:t>
            </a:r>
            <a:r>
              <a:rPr lang="en-US"/>
              <a:t>/Note</a:t>
            </a:r>
            <a:endParaRPr lang="en-US" dirty="0"/>
          </a:p>
        </p:txBody>
      </p:sp>
      <p:sp>
        <p:nvSpPr>
          <p:cNvPr id="6" name="Content Placeholder 5"/>
          <p:cNvSpPr>
            <a:spLocks noGrp="1"/>
          </p:cNvSpPr>
          <p:nvPr>
            <p:ph sz="quarter" idx="11" hasCustomPrompt="1"/>
          </p:nvPr>
        </p:nvSpPr>
        <p:spPr>
          <a:xfrm>
            <a:off x="384224" y="1059160"/>
            <a:ext cx="4033283" cy="3384798"/>
          </a:xfrm>
        </p:spPr>
        <p:txBody>
          <a:bodyPr>
            <a:noAutofit/>
          </a:bodyPr>
          <a:lstStyle>
            <a:lvl1pPr>
              <a:defRPr/>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5"/>
          <p:cNvSpPr>
            <a:spLocks noGrp="1"/>
          </p:cNvSpPr>
          <p:nvPr>
            <p:ph sz="quarter" idx="12" hasCustomPrompt="1"/>
          </p:nvPr>
        </p:nvSpPr>
        <p:spPr>
          <a:xfrm>
            <a:off x="4726022" y="1059160"/>
            <a:ext cx="4033283" cy="3384798"/>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a:t>Ninth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0203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30349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13"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Two Boxes</a:t>
            </a:r>
            <a:endParaRPr lang="en-US" sz="639" dirty="0"/>
          </a:p>
        </p:txBody>
      </p:sp>
      <p:sp>
        <p:nvSpPr>
          <p:cNvPr id="10" name="ctsSource2"/>
          <p:cNvSpPr>
            <a:spLocks noGrp="1"/>
          </p:cNvSpPr>
          <p:nvPr>
            <p:ph type="body" sz="quarter" idx="14" hasCustomPrompt="1"/>
          </p:nvPr>
        </p:nvSpPr>
        <p:spPr>
          <a:xfrm>
            <a:off x="4726800" y="4443958"/>
            <a:ext cx="4033282" cy="146895"/>
          </a:xfrm>
        </p:spPr>
        <p:txBody>
          <a:bodyPr anchor="b" anchorCtr="0">
            <a:noAutofit/>
          </a:bodyPr>
          <a:lstStyle>
            <a:lvl1pPr marL="0" indent="0">
              <a:buNone/>
              <a:defRPr sz="900" i="1"/>
            </a:lvl1pPr>
          </a:lstStyle>
          <a:p>
            <a:pPr lvl="0"/>
            <a:r>
              <a:rPr lang="en-US" dirty="0"/>
              <a:t>Click to add Source/Note</a:t>
            </a:r>
          </a:p>
        </p:txBody>
      </p:sp>
      <p:sp>
        <p:nvSpPr>
          <p:cNvPr id="13" name="ctsSource1"/>
          <p:cNvSpPr>
            <a:spLocks noGrp="1"/>
          </p:cNvSpPr>
          <p:nvPr>
            <p:ph type="body" sz="quarter" idx="13" hasCustomPrompt="1"/>
          </p:nvPr>
        </p:nvSpPr>
        <p:spPr>
          <a:xfrm>
            <a:off x="384225" y="4443958"/>
            <a:ext cx="4033282" cy="146895"/>
          </a:xfrm>
        </p:spPr>
        <p:txBody>
          <a:bodyPr anchor="b" anchorCtr="0">
            <a:noAutofit/>
          </a:bodyPr>
          <a:lstStyle>
            <a:lvl1pPr marL="0" indent="0">
              <a:buNone/>
              <a:defRPr sz="900" i="1"/>
            </a:lvl1pPr>
          </a:lstStyle>
          <a:p>
            <a:pPr lvl="0"/>
            <a:r>
              <a:rPr lang="en-US" dirty="0"/>
              <a:t>Click to add Source/Note</a:t>
            </a:r>
          </a:p>
        </p:txBody>
      </p:sp>
      <p:sp>
        <p:nvSpPr>
          <p:cNvPr id="3" name="Text Placeholder 2"/>
          <p:cNvSpPr>
            <a:spLocks noGrp="1"/>
          </p:cNvSpPr>
          <p:nvPr>
            <p:ph type="body" idx="1" hasCustomPrompt="1"/>
          </p:nvPr>
        </p:nvSpPr>
        <p:spPr>
          <a:xfrm>
            <a:off x="384225" y="1058986"/>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5" name="Text Placeholder 4"/>
          <p:cNvSpPr>
            <a:spLocks noGrp="1"/>
          </p:cNvSpPr>
          <p:nvPr>
            <p:ph type="body" sz="quarter" idx="3" hasCustomPrompt="1"/>
          </p:nvPr>
        </p:nvSpPr>
        <p:spPr>
          <a:xfrm>
            <a:off x="4726800" y="1058986"/>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1" name="Content Placeholder 5"/>
          <p:cNvSpPr>
            <a:spLocks noGrp="1"/>
          </p:cNvSpPr>
          <p:nvPr>
            <p:ph sz="quarter" idx="11" hasCustomPrompt="1"/>
          </p:nvPr>
        </p:nvSpPr>
        <p:spPr>
          <a:xfrm>
            <a:off x="384224" y="1347788"/>
            <a:ext cx="4033283" cy="3096170"/>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p:cNvSpPr>
            <a:spLocks noGrp="1"/>
          </p:cNvSpPr>
          <p:nvPr>
            <p:ph sz="quarter" idx="12" hasCustomPrompt="1"/>
          </p:nvPr>
        </p:nvSpPr>
        <p:spPr>
          <a:xfrm>
            <a:off x="4726800" y="1347788"/>
            <a:ext cx="4033283" cy="3096170"/>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0962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Boxes One Content (Horizonta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096059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7" name="think-cell Slide" r:id="rId5" imgW="408" imgH="408" progId="TCLayout.ActiveDocument.1">
                  <p:embed/>
                </p:oleObj>
              </mc:Choice>
              <mc:Fallback>
                <p:oleObj name="think-cell Slide" r:id="rId5" imgW="408" imgH="408"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Four Boxes</a:t>
            </a:r>
            <a:endParaRPr lang="en-US" sz="639" dirty="0"/>
          </a:p>
        </p:txBody>
      </p:sp>
      <p:sp>
        <p:nvSpPr>
          <p:cNvPr id="6" name="Content Placeholder 5"/>
          <p:cNvSpPr>
            <a:spLocks noGrp="1"/>
          </p:cNvSpPr>
          <p:nvPr>
            <p:ph sz="quarter" idx="13" hasCustomPrompt="1"/>
          </p:nvPr>
        </p:nvSpPr>
        <p:spPr>
          <a:xfrm>
            <a:off x="381554" y="1342745"/>
            <a:ext cx="4033283" cy="868965"/>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3" name="Content Placeholder 5"/>
          <p:cNvSpPr>
            <a:spLocks noGrp="1"/>
          </p:cNvSpPr>
          <p:nvPr>
            <p:ph sz="quarter" idx="14" hasCustomPrompt="1"/>
          </p:nvPr>
        </p:nvSpPr>
        <p:spPr>
          <a:xfrm>
            <a:off x="4723352" y="1342745"/>
            <a:ext cx="4033283" cy="868965"/>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4" name="Content Placeholder 5"/>
          <p:cNvSpPr>
            <a:spLocks noGrp="1"/>
          </p:cNvSpPr>
          <p:nvPr>
            <p:ph sz="quarter" idx="15" hasCustomPrompt="1"/>
          </p:nvPr>
        </p:nvSpPr>
        <p:spPr>
          <a:xfrm>
            <a:off x="384224" y="2494353"/>
            <a:ext cx="8375601" cy="2105784"/>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idx="1" hasCustomPrompt="1"/>
          </p:nvPr>
        </p:nvSpPr>
        <p:spPr>
          <a:xfrm>
            <a:off x="381555" y="1055960"/>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2" name="Text Placeholder 4"/>
          <p:cNvSpPr>
            <a:spLocks noGrp="1"/>
          </p:cNvSpPr>
          <p:nvPr>
            <p:ph type="body" sz="quarter" idx="3" hasCustomPrompt="1"/>
          </p:nvPr>
        </p:nvSpPr>
        <p:spPr>
          <a:xfrm>
            <a:off x="4722069" y="1055960"/>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3" name="Title 2"/>
          <p:cNvSpPr>
            <a:spLocks noGrp="1"/>
          </p:cNvSpPr>
          <p:nvPr>
            <p:ph type="title"/>
          </p:nvPr>
        </p:nvSpPr>
        <p:spPr/>
        <p:txBody>
          <a:bodyPr/>
          <a:lstStyle/>
          <a:p>
            <a:r>
              <a:rPr lang="en-US"/>
              <a:t>Click to edit Master title style</a:t>
            </a:r>
            <a:endParaRPr lang="en-US" dirty="0"/>
          </a:p>
        </p:txBody>
      </p:sp>
      <p:sp>
        <p:nvSpPr>
          <p:cNvPr id="18" name="ctsSource1"/>
          <p:cNvSpPr>
            <a:spLocks noGrp="1"/>
          </p:cNvSpPr>
          <p:nvPr>
            <p:ph type="body" sz="quarter" idx="19" hasCustomPrompt="1"/>
          </p:nvPr>
        </p:nvSpPr>
        <p:spPr>
          <a:xfrm>
            <a:off x="395144" y="2231778"/>
            <a:ext cx="4019693" cy="140938"/>
          </a:xfrm>
        </p:spPr>
        <p:txBody>
          <a:bodyPr anchor="b" anchorCtr="0">
            <a:noAutofit/>
          </a:bodyPr>
          <a:lstStyle>
            <a:lvl1pPr marL="0" indent="0">
              <a:buNone/>
              <a:defRPr sz="900" i="1"/>
            </a:lvl1pPr>
          </a:lstStyle>
          <a:p>
            <a:pPr lvl="0"/>
            <a:r>
              <a:rPr lang="en-US" dirty="0"/>
              <a:t>Click to add Source/Note</a:t>
            </a:r>
          </a:p>
        </p:txBody>
      </p:sp>
      <p:sp>
        <p:nvSpPr>
          <p:cNvPr id="19" name="ctsSource1"/>
          <p:cNvSpPr>
            <a:spLocks noGrp="1"/>
          </p:cNvSpPr>
          <p:nvPr>
            <p:ph type="body" sz="quarter" idx="20" hasCustomPrompt="1"/>
          </p:nvPr>
        </p:nvSpPr>
        <p:spPr>
          <a:xfrm>
            <a:off x="4721258" y="2230760"/>
            <a:ext cx="4019693" cy="140938"/>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200154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5"/>
            </p:custDataLst>
            <p:extLst>
              <p:ext uri="{D42A27DB-BD31-4B8C-83A1-F6EECF244321}">
                <p14:modId xmlns:p14="http://schemas.microsoft.com/office/powerpoint/2010/main" val="1529210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6" name="think-cell Slide" r:id="rId26" imgW="408" imgH="408" progId="TCLayout.ActiveDocument.1">
                  <p:embed/>
                </p:oleObj>
              </mc:Choice>
              <mc:Fallback>
                <p:oleObj name="think-cell Slide" r:id="rId26" imgW="408" imgH="408"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3" name="ctsSectionHeader" hidden="1"/>
          <p:cNvSpPr txBox="1"/>
          <p:nvPr userDrawn="1"/>
        </p:nvSpPr>
        <p:spPr>
          <a:xfrm>
            <a:off x="384225" y="242789"/>
            <a:ext cx="5481031" cy="115096"/>
          </a:xfrm>
          <a:prstGeom prst="rect">
            <a:avLst/>
          </a:prstGeom>
          <a:noFill/>
        </p:spPr>
        <p:txBody>
          <a:bodyPr wrap="square" lIns="0" tIns="0" rIns="0" bIns="0" rtlCol="0">
            <a:spAutoFit/>
          </a:bodyPr>
          <a:lstStyle/>
          <a:p>
            <a:pPr marL="0" indent="0">
              <a:buNone/>
            </a:pPr>
            <a:r>
              <a:rPr lang="en-US" sz="748" b="1"/>
              <a:t>&lt;Section</a:t>
            </a:r>
            <a:r>
              <a:rPr lang="en-US" sz="748" b="1" baseline="0"/>
              <a:t> header&gt;</a:t>
            </a:r>
            <a:endParaRPr lang="en-US" sz="748" b="1" dirty="0"/>
          </a:p>
        </p:txBody>
      </p:sp>
      <p:grpSp>
        <p:nvGrpSpPr>
          <p:cNvPr id="44" name="ctsGrid" hidden="1"/>
          <p:cNvGrpSpPr/>
          <p:nvPr userDrawn="1"/>
        </p:nvGrpSpPr>
        <p:grpSpPr>
          <a:xfrm>
            <a:off x="-293111" y="-269859"/>
            <a:ext cx="9730221" cy="5650995"/>
            <a:chOff x="-325663" y="-397872"/>
            <a:chExt cx="10678538" cy="7516818"/>
          </a:xfrm>
        </p:grpSpPr>
        <p:grpSp>
          <p:nvGrpSpPr>
            <p:cNvPr id="45" name="Left Arrows"/>
            <p:cNvGrpSpPr/>
            <p:nvPr userDrawn="1"/>
          </p:nvGrpSpPr>
          <p:grpSpPr>
            <a:xfrm>
              <a:off x="-325663" y="1550257"/>
              <a:ext cx="10678538" cy="4130512"/>
              <a:chOff x="-325663" y="1550257"/>
              <a:chExt cx="10678538" cy="4130512"/>
            </a:xfrm>
          </p:grpSpPr>
          <p:cxnSp>
            <p:nvCxnSpPr>
              <p:cNvPr id="60" name="Straight Arrow Connector 59"/>
              <p:cNvCxnSpPr/>
              <p:nvPr userDrawn="1"/>
            </p:nvCxnSpPr>
            <p:spPr>
              <a:xfrm>
                <a:off x="-325663" y="155025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325663" y="174576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rot="10800000">
                <a:off x="10082869" y="155025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rot="10800000">
                <a:off x="10082874" y="174576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userDrawn="1"/>
            </p:nvCxnSpPr>
            <p:spPr>
              <a:xfrm>
                <a:off x="-325663" y="357747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a:xfrm>
                <a:off x="-325663" y="3860885"/>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a:xfrm rot="10800000">
                <a:off x="10082875" y="357747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userDrawn="1"/>
            </p:nvCxnSpPr>
            <p:spPr>
              <a:xfrm rot="10800000">
                <a:off x="10082875" y="3860885"/>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userDrawn="1"/>
            </p:nvCxnSpPr>
            <p:spPr>
              <a:xfrm>
                <a:off x="-325663" y="568076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userDrawn="1"/>
            </p:nvCxnSpPr>
            <p:spPr>
              <a:xfrm rot="10800000">
                <a:off x="10082874" y="568076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6" name="Top Arrows"/>
            <p:cNvGrpSpPr/>
            <p:nvPr userDrawn="1"/>
          </p:nvGrpSpPr>
          <p:grpSpPr>
            <a:xfrm>
              <a:off x="417779" y="-397872"/>
              <a:ext cx="9191653" cy="7516818"/>
              <a:chOff x="417779" y="-397872"/>
              <a:chExt cx="9191653" cy="7516818"/>
            </a:xfrm>
          </p:grpSpPr>
          <p:cxnSp>
            <p:nvCxnSpPr>
              <p:cNvPr id="50" name="Straight Arrow Connector 49"/>
              <p:cNvCxnSpPr/>
              <p:nvPr userDrawn="1"/>
            </p:nvCxnSpPr>
            <p:spPr>
              <a:xfrm rot="16200000" flipH="1">
                <a:off x="282779"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16200000" flipH="1">
                <a:off x="9474432" y="-26287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rot="16200000" flipH="1">
                <a:off x="3121377"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rot="16200000" flipH="1">
                <a:off x="3459377"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rot="16200000" flipH="1">
                <a:off x="6297905"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userDrawn="1"/>
            </p:nvCxnSpPr>
            <p:spPr>
              <a:xfrm rot="16200000" flipH="1">
                <a:off x="6636068"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userDrawn="1"/>
            </p:nvCxnSpPr>
            <p:spPr>
              <a:xfrm rot="5400000" flipH="1">
                <a:off x="3121377"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userDrawn="1"/>
            </p:nvCxnSpPr>
            <p:spPr>
              <a:xfrm rot="5400000" flipH="1">
                <a:off x="3459377"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userDrawn="1"/>
            </p:nvCxnSpPr>
            <p:spPr>
              <a:xfrm rot="5400000" flipH="1">
                <a:off x="6297905"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userDrawn="1"/>
            </p:nvCxnSpPr>
            <p:spPr>
              <a:xfrm rot="5400000" flipH="1">
                <a:off x="6636068"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rot="16200000" flipH="1">
                <a:off x="4702668"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userDrawn="1"/>
            </p:nvCxnSpPr>
            <p:spPr>
              <a:xfrm rot="16200000" flipH="1">
                <a:off x="5046232"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userDrawn="1"/>
            </p:nvCxnSpPr>
            <p:spPr>
              <a:xfrm rot="5400000" flipH="1">
                <a:off x="4707674"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a:xfrm rot="5400000" flipH="1">
                <a:off x="5043253"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7" name="Bottom Arrows"/>
            <p:cNvGrpSpPr/>
            <p:nvPr userDrawn="1"/>
          </p:nvGrpSpPr>
          <p:grpSpPr>
            <a:xfrm>
              <a:off x="417779" y="6848946"/>
              <a:ext cx="9191652" cy="270000"/>
              <a:chOff x="417779" y="6848946"/>
              <a:chExt cx="9191652" cy="270000"/>
            </a:xfrm>
          </p:grpSpPr>
          <p:cxnSp>
            <p:nvCxnSpPr>
              <p:cNvPr id="48" name="Straight Arrow Connector 47"/>
              <p:cNvCxnSpPr/>
              <p:nvPr userDrawn="1"/>
            </p:nvCxnSpPr>
            <p:spPr>
              <a:xfrm rot="5400000" flipH="1" flipV="1">
                <a:off x="282779"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rot="5400000" flipH="1" flipV="1">
                <a:off x="9474431"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cxnSp>
        <p:nvCxnSpPr>
          <p:cNvPr id="39" name="Straight Connector 38"/>
          <p:cNvCxnSpPr/>
          <p:nvPr userDrawn="1"/>
        </p:nvCxnSpPr>
        <p:spPr>
          <a:xfrm>
            <a:off x="384225" y="4659982"/>
            <a:ext cx="8375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ctsSlideNumber"/>
          <p:cNvSpPr txBox="1"/>
          <p:nvPr userDrawn="1"/>
        </p:nvSpPr>
        <p:spPr>
          <a:xfrm>
            <a:off x="384225" y="4747230"/>
            <a:ext cx="307884" cy="244939"/>
          </a:xfrm>
          <a:prstGeom prst="rect">
            <a:avLst/>
          </a:prstGeom>
        </p:spPr>
        <p:txBody>
          <a:bodyPr vert="horz" lIns="0" tIns="0" rIns="0" bIns="0" rtlCol="0" anchor="t" anchorCtr="0">
            <a:noAutofit/>
          </a:bodyPr>
          <a:lstStyle>
            <a:defPPr>
              <a:defRPr lang="en-US"/>
            </a:defPPr>
            <a:lvl1pPr>
              <a:defRPr sz="1100" b="1">
                <a:solidFill>
                  <a:schemeClr val="tx2"/>
                </a:solidFill>
              </a:defRPr>
            </a:lvl1pPr>
          </a:lstStyle>
          <a:p>
            <a:pPr marL="0" lvl="0" indent="0">
              <a:buNone/>
            </a:pPr>
            <a:fld id="{7E0AAB16-D600-4C3A-90DB-32574670924F}" type="slidenum">
              <a:rPr lang="en-US" sz="1100" smtClean="0"/>
              <a:pPr marL="0" lvl="0" indent="0">
                <a:buNone/>
              </a:pPr>
              <a:t>‹#›</a:t>
            </a:fld>
            <a:endParaRPr lang="en-US" sz="1100" noProof="0" dirty="0"/>
          </a:p>
        </p:txBody>
      </p:sp>
      <p:sp>
        <p:nvSpPr>
          <p:cNvPr id="43" name="ctsFooter"/>
          <p:cNvSpPr txBox="1"/>
          <p:nvPr userDrawn="1"/>
        </p:nvSpPr>
        <p:spPr>
          <a:xfrm>
            <a:off x="753812" y="4747230"/>
            <a:ext cx="6281535" cy="150523"/>
          </a:xfrm>
          <a:prstGeom prst="rect">
            <a:avLst/>
          </a:prstGeom>
        </p:spPr>
        <p:txBody>
          <a:bodyPr vert="horz" lIns="0" tIns="0" rIns="0" bIns="0" rtlCol="0" anchor="t" anchorCtr="0">
            <a:noAutofit/>
          </a:bodyPr>
          <a:lstStyle>
            <a:defPPr>
              <a:defRPr lang="en-US"/>
            </a:defPPr>
            <a:lvl1pPr>
              <a:defRPr sz="1100">
                <a:solidFill>
                  <a:schemeClr val="tx2"/>
                </a:solidFill>
              </a:defRPr>
            </a:lvl1pPr>
          </a:lstStyle>
          <a:p>
            <a:pPr marL="0" marR="0" lvl="0" indent="0" algn="l" defTabSz="685804" rtl="0" eaLnBrk="1" fontAlgn="auto" latinLnBrk="0" hangingPunct="1">
              <a:lnSpc>
                <a:spcPct val="100000"/>
              </a:lnSpc>
              <a:spcBef>
                <a:spcPts val="0"/>
              </a:spcBef>
              <a:spcAft>
                <a:spcPts val="0"/>
              </a:spcAft>
              <a:buClr>
                <a:schemeClr val="accent2"/>
              </a:buClr>
              <a:buSzPct val="90000"/>
              <a:buFont typeface="Arial" panose="020B0604020202020204" pitchFamily="34" charset="0"/>
              <a:buNone/>
              <a:tabLst/>
              <a:defRPr/>
            </a:pPr>
            <a:r>
              <a:rPr lang="en-US" sz="1100" noProof="0"/>
              <a:t>BNEF</a:t>
            </a:r>
            <a:endParaRPr lang="en-US" sz="1100" noProof="0" dirty="0"/>
          </a:p>
        </p:txBody>
      </p:sp>
      <p:sp>
        <p:nvSpPr>
          <p:cNvPr id="2" name="ctsMasterTitlePlaceholder"/>
          <p:cNvSpPr>
            <a:spLocks noGrp="1"/>
          </p:cNvSpPr>
          <p:nvPr>
            <p:ph type="title"/>
          </p:nvPr>
        </p:nvSpPr>
        <p:spPr>
          <a:xfrm>
            <a:off x="384225" y="369498"/>
            <a:ext cx="5789163" cy="596588"/>
          </a:xfrm>
          <a:prstGeom prst="rect">
            <a:avLst/>
          </a:prstGeom>
        </p:spPr>
        <p:txBody>
          <a:bodyPr vert="horz" lIns="0" tIns="0" rIns="0" bIns="0" rtlCol="0" anchor="t" anchorCtr="0">
            <a:noAutofit/>
          </a:bodyPr>
          <a:lstStyle/>
          <a:p>
            <a:pPr lvl="0"/>
            <a:endParaRPr lang="en-US" noProof="0" dirty="0"/>
          </a:p>
        </p:txBody>
      </p:sp>
      <p:sp>
        <p:nvSpPr>
          <p:cNvPr id="4" name="ctsMasterTextPlaceholder"/>
          <p:cNvSpPr>
            <a:spLocks noGrp="1"/>
          </p:cNvSpPr>
          <p:nvPr>
            <p:ph type="body" idx="1"/>
          </p:nvPr>
        </p:nvSpPr>
        <p:spPr>
          <a:xfrm>
            <a:off x="384855" y="1053332"/>
            <a:ext cx="8374449" cy="3519404"/>
          </a:xfrm>
          <a:prstGeom prst="rect">
            <a:avLst/>
          </a:prstGeom>
        </p:spPr>
        <p:txBody>
          <a:bodyPr vert="horz" lIns="0" tIns="0" rIns="0" bIns="0" rtlCol="0">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7" name="Logo">
            <a:extLst>
              <a:ext uri="{FF2B5EF4-FFF2-40B4-BE49-F238E27FC236}">
                <a16:creationId xmlns:a16="http://schemas.microsoft.com/office/drawing/2014/main" id="{D8DD366B-E925-4CEF-82D2-FFDEA0D606A5}"/>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190175" y="4747230"/>
            <a:ext cx="1569600" cy="227905"/>
          </a:xfrm>
          <a:prstGeom prst="rect">
            <a:avLst/>
          </a:prstGeom>
        </p:spPr>
      </p:pic>
      <p:pic>
        <p:nvPicPr>
          <p:cNvPr id="5" name="Picture 4"/>
          <p:cNvPicPr>
            <a:picLocks noChangeAspect="1"/>
          </p:cNvPicPr>
          <p:nvPr userDrawn="1"/>
        </p:nvPicPr>
        <p:blipFill>
          <a:blip r:embed="rId29"/>
          <a:stretch>
            <a:fillRect/>
          </a:stretch>
        </p:blipFill>
        <p:spPr>
          <a:xfrm>
            <a:off x="6173788" y="0"/>
            <a:ext cx="2970212" cy="536873"/>
          </a:xfrm>
          <a:prstGeom prst="rect">
            <a:avLst/>
          </a:prstGeom>
        </p:spPr>
      </p:pic>
    </p:spTree>
    <p:extLst>
      <p:ext uri="{BB962C8B-B14F-4D97-AF65-F5344CB8AC3E}">
        <p14:creationId xmlns:p14="http://schemas.microsoft.com/office/powerpoint/2010/main" val="9393719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8" r:id="rId5"/>
    <p:sldLayoutId id="2147483670" r:id="rId6"/>
    <p:sldLayoutId id="2147483652" r:id="rId7"/>
    <p:sldLayoutId id="2147483653" r:id="rId8"/>
    <p:sldLayoutId id="2147483671" r:id="rId9"/>
    <p:sldLayoutId id="2147483672" r:id="rId10"/>
    <p:sldLayoutId id="2147483664" r:id="rId11"/>
    <p:sldLayoutId id="2147483661" r:id="rId12"/>
    <p:sldLayoutId id="2147483665" r:id="rId13"/>
    <p:sldLayoutId id="2147483662" r:id="rId14"/>
    <p:sldLayoutId id="2147483667" r:id="rId15"/>
    <p:sldLayoutId id="2147483654" r:id="rId16"/>
    <p:sldLayoutId id="2147483655" r:id="rId17"/>
    <p:sldLayoutId id="2147483669" r:id="rId18"/>
    <p:sldLayoutId id="2147483666" r:id="rId19"/>
    <p:sldLayoutId id="2147483675" r:id="rId20"/>
    <p:sldLayoutId id="2147483676" r:id="rId21"/>
    <p:sldLayoutId id="2147483677" r:id="rId22"/>
  </p:sldLayoutIdLst>
  <p:hf sldNum="0" hdr="0" ftr="0"/>
  <p:txStyles>
    <p:titleStyle>
      <a:lvl1pPr algn="l" defTabSz="685804" rtl="0" eaLnBrk="1" latinLnBrk="0" hangingPunct="1">
        <a:lnSpc>
          <a:spcPct val="90000"/>
        </a:lnSpc>
        <a:spcBef>
          <a:spcPct val="0"/>
        </a:spcBef>
        <a:buNone/>
        <a:defRPr lang="en-US" sz="2400" b="1" kern="1200" baseline="0" dirty="0">
          <a:solidFill>
            <a:schemeClr val="tx1"/>
          </a:solidFill>
          <a:latin typeface="+mj-lt"/>
          <a:ea typeface="+mj-ea"/>
          <a:cs typeface="+mj-cs"/>
        </a:defRPr>
      </a:lvl1pPr>
    </p:titleStyle>
    <p:body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p:bodyStyle>
    <p:otherStyle>
      <a:defPPr>
        <a:defRPr lang="en-US"/>
      </a:defPPr>
      <a:lvl1pPr marL="0" indent="0" algn="l" defTabSz="685804" rtl="0" eaLnBrk="1" latinLnBrk="0" hangingPunct="1">
        <a:spcBef>
          <a:spcPts val="204"/>
        </a:spcBef>
        <a:buFont typeface="Arial" panose="020B0604020202020204" pitchFamily="34" charset="0"/>
        <a:buNone/>
        <a:defRPr sz="816" kern="1200">
          <a:solidFill>
            <a:schemeClr val="tx1"/>
          </a:solidFill>
          <a:latin typeface="+mn-lt"/>
          <a:ea typeface="+mn-ea"/>
          <a:cs typeface="+mn-cs"/>
        </a:defRPr>
      </a:lvl1pPr>
      <a:lvl2pPr marL="123135" indent="-123135" algn="l" defTabSz="685804" rtl="0" eaLnBrk="1" latinLnBrk="0" hangingPunct="1">
        <a:buClr>
          <a:schemeClr val="accent2"/>
        </a:buClr>
        <a:buSzPct val="90000"/>
        <a:buFont typeface="Arial" panose="020B0604020202020204" pitchFamily="34" charset="0"/>
        <a:buChar char="●"/>
        <a:defRPr sz="816" kern="1200">
          <a:solidFill>
            <a:schemeClr val="tx1"/>
          </a:solidFill>
          <a:latin typeface="+mn-lt"/>
          <a:ea typeface="+mn-ea"/>
          <a:cs typeface="+mn-cs"/>
        </a:defRPr>
      </a:lvl2pPr>
      <a:lvl3pPr marL="246271"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3pPr>
      <a:lvl4pPr marL="369406"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4pPr>
      <a:lvl5pPr marL="492542"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5pPr>
      <a:lvl6pPr marL="615677"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6pPr>
      <a:lvl7pPr marL="738812"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7pPr>
      <a:lvl8pPr marL="861948" indent="-123135" algn="l" defTabSz="685804" rtl="0" eaLnBrk="1" latinLnBrk="0" hangingPunct="1">
        <a:buClr>
          <a:schemeClr val="accent2"/>
        </a:buClr>
        <a:buFont typeface="Arial" panose="020B0604020202020204" pitchFamily="34" charset="0"/>
        <a:buChar char="•"/>
        <a:defRPr sz="816" kern="1200" baseline="0">
          <a:solidFill>
            <a:schemeClr val="tx1"/>
          </a:solidFill>
          <a:latin typeface="+mn-lt"/>
          <a:ea typeface="+mn-ea"/>
          <a:cs typeface="+mn-cs"/>
        </a:defRPr>
      </a:lvl8pPr>
      <a:lvl9pPr marL="985083" indent="-123135" algn="l" defTabSz="685804" rtl="0" eaLnBrk="1" latinLnBrk="0" hangingPunct="1">
        <a:buClr>
          <a:schemeClr val="accent2"/>
        </a:buClr>
        <a:buFont typeface="Arial" panose="020B0604020202020204" pitchFamily="34" charset="0"/>
        <a:buChar char="–"/>
        <a:defRPr sz="816"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1" pos="242" userDrawn="1">
          <p15:clr>
            <a:srgbClr val="F26B43"/>
          </p15:clr>
        </p15:guide>
        <p15:guide id="2" pos="5518" userDrawn="1">
          <p15:clr>
            <a:srgbClr val="F26B43"/>
          </p15:clr>
        </p15:guide>
        <p15:guide id="7" pos="3889" userDrawn="1">
          <p15:clr>
            <a:srgbClr val="F26B43"/>
          </p15:clr>
        </p15:guide>
        <p15:guide id="8" pos="3695" userDrawn="1">
          <p15:clr>
            <a:srgbClr val="F26B43"/>
          </p15:clr>
        </p15:guide>
        <p15:guide id="9" pos="2065" userDrawn="1">
          <p15:clr>
            <a:srgbClr val="F26B43"/>
          </p15:clr>
        </p15:guide>
        <p15:guide id="10" pos="1871" userDrawn="1">
          <p15:clr>
            <a:srgbClr val="F26B43"/>
          </p15:clr>
        </p15:guide>
        <p15:guide id="11" pos="2781" userDrawn="1">
          <p15:clr>
            <a:srgbClr val="F26B43"/>
          </p15:clr>
        </p15:guide>
        <p15:guide id="12" pos="2976" userDrawn="1">
          <p15:clr>
            <a:srgbClr val="F26B43"/>
          </p15:clr>
        </p15:guide>
        <p15:guide id="13" orient="horz" pos="1713" userDrawn="1">
          <p15:clr>
            <a:srgbClr val="F26B43"/>
          </p15:clr>
        </p15:guide>
        <p15:guide id="14" orient="horz" pos="1847" userDrawn="1">
          <p15:clr>
            <a:srgbClr val="F26B43"/>
          </p15:clr>
        </p15:guide>
        <p15:guide id="19" orient="horz" pos="667" userDrawn="1">
          <p15:clr>
            <a:srgbClr val="F26B43"/>
          </p15:clr>
        </p15:guide>
        <p15:guide id="20" orient="horz" pos="849" userDrawn="1">
          <p15:clr>
            <a:srgbClr val="F26B43"/>
          </p15:clr>
        </p15:guide>
        <p15:guide id="21" orient="horz" pos="2890" userDrawn="1">
          <p15:clr>
            <a:srgbClr val="F26B43"/>
          </p15:clr>
        </p15:guide>
        <p15:guide id="22" orient="horz" pos="27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8.emf"/><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40.emf"/><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chart" Target="../charts/char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45.emf"/><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48.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9.jpg"/><Relationship Id="rId7" Type="http://schemas.microsoft.com/office/2007/relationships/hdphoto" Target="../media/hdphoto2.wdp"/><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53.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hyperlink" Target="https://www.bls.gov/news.release/empsit.t24.htm" TargetMode="Externa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53.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65.emf"/></Relationships>
</file>

<file path=ppt/slides/_rels/slide43.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oleObject" Target="../embeddings/oleObject14.bin"/><Relationship Id="rId5" Type="http://schemas.openxmlformats.org/officeDocument/2006/relationships/notesSlide" Target="../notesSlides/notesSlide41.xml"/><Relationship Id="rId4"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80.emf"/></Relationships>
</file>

<file path=ppt/slides/_rels/slide5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62.emf"/></Relationships>
</file>

<file path=ppt/slides/_rels/slide59.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oleObject" Target="../embeddings/oleObject15.bin"/><Relationship Id="rId5" Type="http://schemas.openxmlformats.org/officeDocument/2006/relationships/notesSlide" Target="../notesSlides/notesSlide57.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9.jpg"/><Relationship Id="rId7" Type="http://schemas.microsoft.com/office/2007/relationships/hdphoto" Target="../media/hdphoto2.wdp"/><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59.xml"/><Relationship Id="rId16"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 Id="rId1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oleObject" Target="../embeddings/oleObject16.bin"/><Relationship Id="rId5" Type="http://schemas.openxmlformats.org/officeDocument/2006/relationships/notesSlide" Target="../notesSlides/notesSlide60.xml"/><Relationship Id="rId4"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5" y="1444904"/>
            <a:ext cx="4680983" cy="1102519"/>
          </a:xfrm>
        </p:spPr>
        <p:txBody>
          <a:bodyPr/>
          <a:lstStyle/>
          <a:p>
            <a:r>
              <a:rPr lang="en-GB" sz="3600" dirty="0"/>
              <a:t>Global Trends in Clean Power</a:t>
            </a:r>
            <a:endParaRPr lang="en-US" sz="3600" dirty="0"/>
          </a:p>
        </p:txBody>
      </p:sp>
      <p:sp>
        <p:nvSpPr>
          <p:cNvPr id="7" name="Subtitle 6"/>
          <p:cNvSpPr>
            <a:spLocks noGrp="1"/>
          </p:cNvSpPr>
          <p:nvPr>
            <p:ph type="subTitle" idx="1"/>
          </p:nvPr>
        </p:nvSpPr>
        <p:spPr>
          <a:xfrm>
            <a:off x="395536" y="2718646"/>
            <a:ext cx="4680983" cy="565146"/>
          </a:xfrm>
        </p:spPr>
        <p:txBody>
          <a:bodyPr/>
          <a:lstStyle/>
          <a:p>
            <a:r>
              <a:rPr lang="en-US" dirty="0"/>
              <a:t>BNEF presentation for California Energy Commission</a:t>
            </a:r>
          </a:p>
        </p:txBody>
      </p:sp>
      <p:sp>
        <p:nvSpPr>
          <p:cNvPr id="8" name="Text Placeholder 7"/>
          <p:cNvSpPr>
            <a:spLocks noGrp="1"/>
          </p:cNvSpPr>
          <p:nvPr>
            <p:ph type="body" sz="quarter" idx="11"/>
          </p:nvPr>
        </p:nvSpPr>
        <p:spPr>
          <a:xfrm>
            <a:off x="395536" y="3363838"/>
            <a:ext cx="3384376" cy="288032"/>
          </a:xfrm>
        </p:spPr>
        <p:txBody>
          <a:bodyPr/>
          <a:lstStyle/>
          <a:p>
            <a:r>
              <a:rPr lang="en-US" dirty="0"/>
              <a:t>Helen Kou</a:t>
            </a:r>
          </a:p>
          <a:p>
            <a:r>
              <a:rPr lang="en-US" dirty="0"/>
              <a:t>Senior Associate at BloombergNEF</a:t>
            </a:r>
          </a:p>
        </p:txBody>
      </p:sp>
      <p:sp>
        <p:nvSpPr>
          <p:cNvPr id="33" name="Date Placeholder 32"/>
          <p:cNvSpPr>
            <a:spLocks noGrp="1"/>
          </p:cNvSpPr>
          <p:nvPr>
            <p:ph type="dt" sz="half" idx="12"/>
          </p:nvPr>
        </p:nvSpPr>
        <p:spPr/>
        <p:txBody>
          <a:bodyPr/>
          <a:lstStyle/>
          <a:p>
            <a:r>
              <a:rPr lang="en-US" dirty="0"/>
              <a:t>May 12, 2023</a:t>
            </a:r>
          </a:p>
        </p:txBody>
      </p:sp>
    </p:spTree>
    <p:extLst>
      <p:ext uri="{BB962C8B-B14F-4D97-AF65-F5344CB8AC3E}">
        <p14:creationId xmlns:p14="http://schemas.microsoft.com/office/powerpoint/2010/main" val="414159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89BE8A-DEB0-4E16-A144-6B1A96570B45}"/>
              </a:ext>
            </a:extLst>
          </p:cNvPr>
          <p:cNvSpPr>
            <a:spLocks noGrp="1"/>
          </p:cNvSpPr>
          <p:nvPr>
            <p:ph type="body" sz="quarter" idx="12"/>
          </p:nvPr>
        </p:nvSpPr>
        <p:spPr/>
        <p:txBody>
          <a:bodyPr/>
          <a:lstStyle/>
          <a:p>
            <a:r>
              <a:rPr lang="en-US" dirty="0">
                <a:solidFill>
                  <a:sysClr val="windowText" lastClr="000000"/>
                </a:solidFill>
              </a:rPr>
              <a:t>Source: </a:t>
            </a:r>
            <a:r>
              <a:rPr lang="en-US" dirty="0" err="1">
                <a:solidFill>
                  <a:sysClr val="windowText" lastClr="000000"/>
                </a:solidFill>
              </a:rPr>
              <a:t>BloombergNEF</a:t>
            </a:r>
            <a:r>
              <a:rPr lang="en-US" dirty="0">
                <a:solidFill>
                  <a:sysClr val="windowText" lastClr="000000"/>
                </a:solidFill>
              </a:rPr>
              <a:t>. Note: Start-years differ by sector but all sectors are present from 2019 onwards; see Appendix for more detail. Nuclear figures start in 2015.</a:t>
            </a:r>
          </a:p>
        </p:txBody>
      </p:sp>
      <p:sp>
        <p:nvSpPr>
          <p:cNvPr id="2" name="Title 1">
            <a:extLst>
              <a:ext uri="{FF2B5EF4-FFF2-40B4-BE49-F238E27FC236}">
                <a16:creationId xmlns:a16="http://schemas.microsoft.com/office/drawing/2014/main" id="{C4BE80E1-C9A7-409E-8DB9-26782D6E00A7}"/>
              </a:ext>
            </a:extLst>
          </p:cNvPr>
          <p:cNvSpPr>
            <a:spLocks noGrp="1"/>
          </p:cNvSpPr>
          <p:nvPr>
            <p:ph type="title"/>
          </p:nvPr>
        </p:nvSpPr>
        <p:spPr/>
        <p:txBody>
          <a:bodyPr/>
          <a:lstStyle/>
          <a:p>
            <a:r>
              <a:rPr lang="en-US" dirty="0"/>
              <a:t>Clean power investment remains strong</a:t>
            </a:r>
          </a:p>
        </p:txBody>
      </p:sp>
      <p:sp>
        <p:nvSpPr>
          <p:cNvPr id="8" name="TextBox 7">
            <a:extLst>
              <a:ext uri="{FF2B5EF4-FFF2-40B4-BE49-F238E27FC236}">
                <a16:creationId xmlns:a16="http://schemas.microsoft.com/office/drawing/2014/main" id="{69AC308D-6EC0-4426-92D0-F1C705FF53B6}"/>
              </a:ext>
            </a:extLst>
          </p:cNvPr>
          <p:cNvSpPr txBox="1"/>
          <p:nvPr/>
        </p:nvSpPr>
        <p:spPr>
          <a:xfrm>
            <a:off x="379635" y="1059581"/>
            <a:ext cx="4572000" cy="461665"/>
          </a:xfrm>
          <a:prstGeom prst="rect">
            <a:avLst/>
          </a:prstGeom>
          <a:noFill/>
        </p:spPr>
        <p:txBody>
          <a:bodyPr wrap="square">
            <a:spAutoFit/>
          </a:bodyPr>
          <a:lstStyle/>
          <a:p>
            <a:r>
              <a:rPr lang="en-GB" sz="1200" b="1" dirty="0">
                <a:solidFill>
                  <a:schemeClr val="accent2"/>
                </a:solidFill>
              </a:rPr>
              <a:t>Global investment in energy transition by sector</a:t>
            </a:r>
            <a:br>
              <a:rPr lang="en-GB" sz="1200" b="1" dirty="0">
                <a:solidFill>
                  <a:schemeClr val="accent2"/>
                </a:solidFill>
              </a:rPr>
            </a:br>
            <a:endParaRPr lang="en-US" sz="1200" b="1" dirty="0">
              <a:solidFill>
                <a:schemeClr val="accent2"/>
              </a:solidFill>
            </a:endParaRPr>
          </a:p>
        </p:txBody>
      </p:sp>
      <p:sp>
        <p:nvSpPr>
          <p:cNvPr id="7"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Climate ambition has reached a high point</a:t>
            </a:r>
            <a:endParaRPr lang="en-US" sz="748" b="1" dirty="0"/>
          </a:p>
        </p:txBody>
      </p:sp>
      <p:pic>
        <p:nvPicPr>
          <p:cNvPr id="6" name="Content Placeholder 5">
            <a:extLst>
              <a:ext uri="{FF2B5EF4-FFF2-40B4-BE49-F238E27FC236}">
                <a16:creationId xmlns:a16="http://schemas.microsoft.com/office/drawing/2014/main" id="{409F5178-0288-4978-AE26-B2943CD897B9}"/>
              </a:ext>
            </a:extLst>
          </p:cNvPr>
          <p:cNvPicPr>
            <a:picLocks noGrp="1" noChangeAspect="1"/>
          </p:cNvPicPr>
          <p:nvPr>
            <p:ph sz="quarter" idx="11"/>
          </p:nvPr>
        </p:nvPicPr>
        <p:blipFill>
          <a:blip r:embed="rId3"/>
          <a:stretch>
            <a:fillRect/>
          </a:stretch>
        </p:blipFill>
        <p:spPr>
          <a:xfrm>
            <a:off x="395826" y="1058863"/>
            <a:ext cx="8352348" cy="3384550"/>
          </a:xfrm>
          <a:prstGeom prst="rect">
            <a:avLst/>
          </a:prstGeom>
        </p:spPr>
      </p:pic>
    </p:spTree>
    <p:extLst>
      <p:ext uri="{BB962C8B-B14F-4D97-AF65-F5344CB8AC3E}">
        <p14:creationId xmlns:p14="http://schemas.microsoft.com/office/powerpoint/2010/main" val="261461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89BE8A-DEB0-4E16-A144-6B1A96570B45}"/>
              </a:ext>
            </a:extLst>
          </p:cNvPr>
          <p:cNvSpPr>
            <a:spLocks noGrp="1"/>
          </p:cNvSpPr>
          <p:nvPr>
            <p:ph type="body" sz="quarter" idx="12"/>
          </p:nvPr>
        </p:nvSpPr>
        <p:spPr/>
        <p:txBody>
          <a:bodyPr/>
          <a:lstStyle/>
          <a:p>
            <a:r>
              <a:rPr lang="en-US" dirty="0">
                <a:solidFill>
                  <a:sysClr val="windowText" lastClr="000000"/>
                </a:solidFill>
              </a:rPr>
              <a:t>Source: </a:t>
            </a:r>
            <a:r>
              <a:rPr lang="en-US" dirty="0" err="1">
                <a:solidFill>
                  <a:sysClr val="windowText" lastClr="000000"/>
                </a:solidFill>
              </a:rPr>
              <a:t>BloombergNEF</a:t>
            </a:r>
            <a:r>
              <a:rPr lang="en-US" dirty="0">
                <a:solidFill>
                  <a:sysClr val="windowText" lastClr="000000"/>
                </a:solidFill>
              </a:rPr>
              <a:t>. Note: Start-years differ by sector but all sectors are present from 2019 onwards; see Appendix for more detail. Nuclear figures start in 2015.</a:t>
            </a:r>
          </a:p>
        </p:txBody>
      </p:sp>
      <p:sp>
        <p:nvSpPr>
          <p:cNvPr id="2" name="Title 1">
            <a:extLst>
              <a:ext uri="{FF2B5EF4-FFF2-40B4-BE49-F238E27FC236}">
                <a16:creationId xmlns:a16="http://schemas.microsoft.com/office/drawing/2014/main" id="{C4BE80E1-C9A7-409E-8DB9-26782D6E00A7}"/>
              </a:ext>
            </a:extLst>
          </p:cNvPr>
          <p:cNvSpPr>
            <a:spLocks noGrp="1"/>
          </p:cNvSpPr>
          <p:nvPr>
            <p:ph type="title"/>
          </p:nvPr>
        </p:nvSpPr>
        <p:spPr/>
        <p:txBody>
          <a:bodyPr/>
          <a:lstStyle/>
          <a:p>
            <a:r>
              <a:rPr lang="en-GB" dirty="0"/>
              <a:t>Electrification is driving the acceleration</a:t>
            </a:r>
            <a:endParaRPr lang="en-US" dirty="0"/>
          </a:p>
        </p:txBody>
      </p:sp>
      <p:sp>
        <p:nvSpPr>
          <p:cNvPr id="8" name="TextBox 7">
            <a:extLst>
              <a:ext uri="{FF2B5EF4-FFF2-40B4-BE49-F238E27FC236}">
                <a16:creationId xmlns:a16="http://schemas.microsoft.com/office/drawing/2014/main" id="{69AC308D-6EC0-4426-92D0-F1C705FF53B6}"/>
              </a:ext>
            </a:extLst>
          </p:cNvPr>
          <p:cNvSpPr txBox="1"/>
          <p:nvPr/>
        </p:nvSpPr>
        <p:spPr>
          <a:xfrm>
            <a:off x="379635" y="1059581"/>
            <a:ext cx="4572000" cy="461665"/>
          </a:xfrm>
          <a:prstGeom prst="rect">
            <a:avLst/>
          </a:prstGeom>
          <a:noFill/>
        </p:spPr>
        <p:txBody>
          <a:bodyPr wrap="square">
            <a:spAutoFit/>
          </a:bodyPr>
          <a:lstStyle/>
          <a:p>
            <a:r>
              <a:rPr lang="en-GB" sz="1200" b="1" dirty="0">
                <a:solidFill>
                  <a:schemeClr val="accent2"/>
                </a:solidFill>
              </a:rPr>
              <a:t>Global investment in energy transition by sector</a:t>
            </a:r>
            <a:br>
              <a:rPr lang="en-GB" sz="1200" b="1" dirty="0">
                <a:solidFill>
                  <a:schemeClr val="accent2"/>
                </a:solidFill>
              </a:rPr>
            </a:br>
            <a:endParaRPr lang="en-US" sz="1200" b="1" dirty="0">
              <a:solidFill>
                <a:schemeClr val="accent2"/>
              </a:solidFill>
            </a:endParaRPr>
          </a:p>
        </p:txBody>
      </p:sp>
      <p:sp>
        <p:nvSpPr>
          <p:cNvPr id="7"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Climate ambition has reached a high point</a:t>
            </a:r>
            <a:endParaRPr lang="en-US" sz="748" b="1" dirty="0"/>
          </a:p>
        </p:txBody>
      </p:sp>
      <p:pic>
        <p:nvPicPr>
          <p:cNvPr id="6" name="Content Placeholder 5">
            <a:extLst>
              <a:ext uri="{FF2B5EF4-FFF2-40B4-BE49-F238E27FC236}">
                <a16:creationId xmlns:a16="http://schemas.microsoft.com/office/drawing/2014/main" id="{65DE0735-852A-436B-8388-4DCCE92C26AD}"/>
              </a:ext>
            </a:extLst>
          </p:cNvPr>
          <p:cNvPicPr>
            <a:picLocks noGrp="1" noChangeAspect="1"/>
          </p:cNvPicPr>
          <p:nvPr>
            <p:ph sz="quarter" idx="11"/>
          </p:nvPr>
        </p:nvPicPr>
        <p:blipFill>
          <a:blip r:embed="rId3"/>
          <a:stretch>
            <a:fillRect/>
          </a:stretch>
        </p:blipFill>
        <p:spPr>
          <a:xfrm>
            <a:off x="395826" y="1058863"/>
            <a:ext cx="8352348" cy="3384550"/>
          </a:xfrm>
          <a:prstGeom prst="rect">
            <a:avLst/>
          </a:prstGeom>
        </p:spPr>
      </p:pic>
    </p:spTree>
    <p:extLst>
      <p:ext uri="{BB962C8B-B14F-4D97-AF65-F5344CB8AC3E}">
        <p14:creationId xmlns:p14="http://schemas.microsoft.com/office/powerpoint/2010/main" val="78691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5CAA4-0F2F-42C8-BF5B-275E1C4F8E67}"/>
              </a:ext>
            </a:extLst>
          </p:cNvPr>
          <p:cNvSpPr>
            <a:spLocks noGrp="1"/>
          </p:cNvSpPr>
          <p:nvPr>
            <p:ph type="body" sz="quarter" idx="14"/>
          </p:nvPr>
        </p:nvSpPr>
        <p:spPr/>
        <p:txBody>
          <a:bodyPr/>
          <a:lstStyle/>
          <a:p>
            <a:r>
              <a:rPr lang="en-US" sz="600" dirty="0">
                <a:solidFill>
                  <a:sysClr val="windowText" lastClr="000000"/>
                </a:solidFill>
              </a:rPr>
              <a:t>Source: </a:t>
            </a:r>
            <a:r>
              <a:rPr lang="en-US" sz="600" dirty="0" err="1">
                <a:solidFill>
                  <a:sysClr val="windowText" lastClr="000000"/>
                </a:solidFill>
              </a:rPr>
              <a:t>BloombergNEF</a:t>
            </a:r>
            <a:r>
              <a:rPr lang="en-US" sz="600" dirty="0">
                <a:solidFill>
                  <a:sysClr val="windowText" lastClr="000000"/>
                </a:solidFill>
              </a:rPr>
              <a:t>, European Heat Pump Association, US</a:t>
            </a:r>
            <a:r>
              <a:rPr lang="en-GB" sz="600" dirty="0"/>
              <a:t> Air-Conditioning, Heating and Refrigeration Institute (AHRI), Heating, Refrigeration and Air Conditioning Institute of Canada (HRAI), </a:t>
            </a:r>
            <a:r>
              <a:rPr lang="en-GB" sz="600" dirty="0" err="1"/>
              <a:t>Qianzhan</a:t>
            </a:r>
            <a:r>
              <a:rPr lang="en-GB" sz="600" dirty="0"/>
              <a:t> Industry Research Institute, Japan Refrigeration and Air Conditioning Association (JRAIA), consumer websites. Note: Investment calculated as sales multiplied by the average cost for equipment and installation for a typical single-family home. Currency conversion based on average exchange rate over the course of a year.</a:t>
            </a:r>
            <a:endParaRPr lang="en-US" sz="600" dirty="0">
              <a:solidFill>
                <a:sysClr val="windowText" lastClr="000000"/>
              </a:solidFill>
            </a:endParaRPr>
          </a:p>
        </p:txBody>
      </p:sp>
      <p:sp>
        <p:nvSpPr>
          <p:cNvPr id="3" name="Text Placeholder 2">
            <a:extLst>
              <a:ext uri="{FF2B5EF4-FFF2-40B4-BE49-F238E27FC236}">
                <a16:creationId xmlns:a16="http://schemas.microsoft.com/office/drawing/2014/main" id="{78F14BB9-5EE4-457A-A388-582E9C15E2B4}"/>
              </a:ext>
            </a:extLst>
          </p:cNvPr>
          <p:cNvSpPr>
            <a:spLocks noGrp="1"/>
          </p:cNvSpPr>
          <p:nvPr>
            <p:ph type="body" sz="quarter" idx="13"/>
          </p:nvPr>
        </p:nvSpPr>
        <p:spPr/>
        <p:txBody>
          <a:bodyPr/>
          <a:lstStyle/>
          <a:p>
            <a:r>
              <a:rPr lang="en-US" sz="600" dirty="0"/>
              <a:t>Source: </a:t>
            </a:r>
            <a:r>
              <a:rPr lang="en-US" sz="600" dirty="0" err="1"/>
              <a:t>BloombergNEF</a:t>
            </a:r>
            <a:r>
              <a:rPr lang="en-US" sz="600" dirty="0"/>
              <a:t>. Note: * Electrified transport investment includes spending on vehicles and charging infrastructure. 2022 investment numbers are based on preliminary EV sales data. Totals include estimated vehicle prices. We do not capture private charging investment for commercial vehicles. </a:t>
            </a:r>
          </a:p>
        </p:txBody>
      </p:sp>
      <p:sp>
        <p:nvSpPr>
          <p:cNvPr id="4" name="Text Placeholder 3">
            <a:extLst>
              <a:ext uri="{FF2B5EF4-FFF2-40B4-BE49-F238E27FC236}">
                <a16:creationId xmlns:a16="http://schemas.microsoft.com/office/drawing/2014/main" id="{2FD477A7-1C35-4DCD-AB80-6B9D254A1877}"/>
              </a:ext>
            </a:extLst>
          </p:cNvPr>
          <p:cNvSpPr>
            <a:spLocks noGrp="1"/>
          </p:cNvSpPr>
          <p:nvPr>
            <p:ph type="body" idx="1"/>
          </p:nvPr>
        </p:nvSpPr>
        <p:spPr/>
        <p:txBody>
          <a:bodyPr/>
          <a:lstStyle/>
          <a:p>
            <a:r>
              <a:rPr lang="en-US" sz="1400" dirty="0"/>
              <a:t>Electrified transport spending by category</a:t>
            </a:r>
          </a:p>
          <a:p>
            <a:endParaRPr lang="en-US" sz="1400" dirty="0"/>
          </a:p>
        </p:txBody>
      </p:sp>
      <p:sp>
        <p:nvSpPr>
          <p:cNvPr id="5" name="Text Placeholder 4">
            <a:extLst>
              <a:ext uri="{FF2B5EF4-FFF2-40B4-BE49-F238E27FC236}">
                <a16:creationId xmlns:a16="http://schemas.microsoft.com/office/drawing/2014/main" id="{79D2E19C-4D1C-44AC-80F3-784B2EC95919}"/>
              </a:ext>
            </a:extLst>
          </p:cNvPr>
          <p:cNvSpPr>
            <a:spLocks noGrp="1"/>
          </p:cNvSpPr>
          <p:nvPr>
            <p:ph type="body" sz="quarter" idx="3"/>
          </p:nvPr>
        </p:nvSpPr>
        <p:spPr/>
        <p:txBody>
          <a:bodyPr/>
          <a:lstStyle/>
          <a:p>
            <a:r>
              <a:rPr lang="en-US" sz="1200" dirty="0"/>
              <a:t>Global investment in heat pumps by region</a:t>
            </a:r>
          </a:p>
          <a:p>
            <a:endParaRPr lang="en-US" sz="1400" dirty="0"/>
          </a:p>
        </p:txBody>
      </p:sp>
      <p:sp>
        <p:nvSpPr>
          <p:cNvPr id="8" name="Title 7">
            <a:extLst>
              <a:ext uri="{FF2B5EF4-FFF2-40B4-BE49-F238E27FC236}">
                <a16:creationId xmlns:a16="http://schemas.microsoft.com/office/drawing/2014/main" id="{95FC4CA1-A787-4660-8AAD-F359599DD520}"/>
              </a:ext>
            </a:extLst>
          </p:cNvPr>
          <p:cNvSpPr>
            <a:spLocks noGrp="1"/>
          </p:cNvSpPr>
          <p:nvPr>
            <p:ph type="title"/>
          </p:nvPr>
        </p:nvSpPr>
        <p:spPr/>
        <p:txBody>
          <a:bodyPr/>
          <a:lstStyle/>
          <a:p>
            <a:r>
              <a:rPr lang="en-GB" dirty="0"/>
              <a:t>Electrification is driving the acceleration</a:t>
            </a:r>
            <a:endParaRPr lang="en-US" dirty="0"/>
          </a:p>
        </p:txBody>
      </p:sp>
      <p:pic>
        <p:nvPicPr>
          <p:cNvPr id="11" name="Content Placeholder 10">
            <a:extLst>
              <a:ext uri="{FF2B5EF4-FFF2-40B4-BE49-F238E27FC236}">
                <a16:creationId xmlns:a16="http://schemas.microsoft.com/office/drawing/2014/main" id="{9F35DD66-9C98-4334-B1A0-5FAAEB4F4F4C}"/>
              </a:ext>
            </a:extLst>
          </p:cNvPr>
          <p:cNvPicPr>
            <a:picLocks noGrp="1" noChangeAspect="1"/>
          </p:cNvPicPr>
          <p:nvPr>
            <p:ph sz="quarter" idx="11"/>
          </p:nvPr>
        </p:nvPicPr>
        <p:blipFill>
          <a:blip r:embed="rId3"/>
          <a:stretch>
            <a:fillRect/>
          </a:stretch>
        </p:blipFill>
        <p:spPr>
          <a:xfrm>
            <a:off x="384175" y="1275606"/>
            <a:ext cx="4033838" cy="2881312"/>
          </a:xfrm>
          <a:prstGeom prst="rect">
            <a:avLst/>
          </a:prstGeom>
        </p:spPr>
      </p:pic>
      <p:pic>
        <p:nvPicPr>
          <p:cNvPr id="14" name="Content Placeholder 13">
            <a:extLst>
              <a:ext uri="{FF2B5EF4-FFF2-40B4-BE49-F238E27FC236}">
                <a16:creationId xmlns:a16="http://schemas.microsoft.com/office/drawing/2014/main" id="{25E334BC-8199-4F8A-BAD8-B6F4638B63C2}"/>
              </a:ext>
            </a:extLst>
          </p:cNvPr>
          <p:cNvPicPr>
            <a:picLocks noGrp="1" noChangeAspect="1"/>
          </p:cNvPicPr>
          <p:nvPr>
            <p:ph sz="quarter" idx="12"/>
          </p:nvPr>
        </p:nvPicPr>
        <p:blipFill>
          <a:blip r:embed="rId4"/>
          <a:stretch>
            <a:fillRect/>
          </a:stretch>
        </p:blipFill>
        <p:spPr>
          <a:xfrm>
            <a:off x="4727575" y="1419622"/>
            <a:ext cx="4032250" cy="2764246"/>
          </a:xfrm>
          <a:prstGeom prst="rect">
            <a:avLst/>
          </a:prstGeom>
        </p:spPr>
      </p:pic>
      <p:sp>
        <p:nvSpPr>
          <p:cNvPr id="10"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Climate ambition has reached a high point</a:t>
            </a:r>
            <a:endParaRPr lang="en-US" sz="748" b="1" dirty="0"/>
          </a:p>
        </p:txBody>
      </p:sp>
    </p:spTree>
    <p:extLst>
      <p:ext uri="{BB962C8B-B14F-4D97-AF65-F5344CB8AC3E}">
        <p14:creationId xmlns:p14="http://schemas.microsoft.com/office/powerpoint/2010/main" val="373453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89BE8A-DEB0-4E16-A144-6B1A96570B45}"/>
              </a:ext>
            </a:extLst>
          </p:cNvPr>
          <p:cNvSpPr>
            <a:spLocks noGrp="1"/>
          </p:cNvSpPr>
          <p:nvPr>
            <p:ph type="body" sz="quarter" idx="12"/>
          </p:nvPr>
        </p:nvSpPr>
        <p:spPr/>
        <p:txBody>
          <a:bodyPr/>
          <a:lstStyle/>
          <a:p>
            <a:r>
              <a:rPr lang="en-US" dirty="0">
                <a:solidFill>
                  <a:sysClr val="windowText" lastClr="000000"/>
                </a:solidFill>
              </a:rPr>
              <a:t>Source: </a:t>
            </a:r>
            <a:r>
              <a:rPr lang="en-US" dirty="0" err="1">
                <a:solidFill>
                  <a:sysClr val="windowText" lastClr="000000"/>
                </a:solidFill>
              </a:rPr>
              <a:t>BloombergNEF</a:t>
            </a:r>
            <a:r>
              <a:rPr lang="en-US" dirty="0">
                <a:solidFill>
                  <a:sysClr val="windowText" lastClr="000000"/>
                </a:solidFill>
              </a:rPr>
              <a:t>. Note: Start-years differ by sector but all sectors are present from 2019 onwards; see Appendix for more detail. Nuclear figures start in 2015.</a:t>
            </a:r>
          </a:p>
        </p:txBody>
      </p:sp>
      <p:sp>
        <p:nvSpPr>
          <p:cNvPr id="2" name="Title 1">
            <a:extLst>
              <a:ext uri="{FF2B5EF4-FFF2-40B4-BE49-F238E27FC236}">
                <a16:creationId xmlns:a16="http://schemas.microsoft.com/office/drawing/2014/main" id="{C4BE80E1-C9A7-409E-8DB9-26782D6E00A7}"/>
              </a:ext>
            </a:extLst>
          </p:cNvPr>
          <p:cNvSpPr>
            <a:spLocks noGrp="1"/>
          </p:cNvSpPr>
          <p:nvPr>
            <p:ph type="title"/>
          </p:nvPr>
        </p:nvSpPr>
        <p:spPr/>
        <p:txBody>
          <a:bodyPr/>
          <a:lstStyle/>
          <a:p>
            <a:r>
              <a:rPr lang="en-GB" dirty="0"/>
              <a:t>Less-mature technologies are starting to scale</a:t>
            </a:r>
            <a:endParaRPr lang="en-US" dirty="0"/>
          </a:p>
        </p:txBody>
      </p:sp>
      <p:sp>
        <p:nvSpPr>
          <p:cNvPr id="8" name="TextBox 7">
            <a:extLst>
              <a:ext uri="{FF2B5EF4-FFF2-40B4-BE49-F238E27FC236}">
                <a16:creationId xmlns:a16="http://schemas.microsoft.com/office/drawing/2014/main" id="{69AC308D-6EC0-4426-92D0-F1C705FF53B6}"/>
              </a:ext>
            </a:extLst>
          </p:cNvPr>
          <p:cNvSpPr txBox="1"/>
          <p:nvPr/>
        </p:nvSpPr>
        <p:spPr>
          <a:xfrm>
            <a:off x="379635" y="1059581"/>
            <a:ext cx="4572000" cy="461665"/>
          </a:xfrm>
          <a:prstGeom prst="rect">
            <a:avLst/>
          </a:prstGeom>
          <a:noFill/>
        </p:spPr>
        <p:txBody>
          <a:bodyPr wrap="square">
            <a:spAutoFit/>
          </a:bodyPr>
          <a:lstStyle/>
          <a:p>
            <a:r>
              <a:rPr lang="en-GB" sz="1200" b="1" dirty="0">
                <a:solidFill>
                  <a:schemeClr val="accent2"/>
                </a:solidFill>
              </a:rPr>
              <a:t>Global investment in energy transition by sector</a:t>
            </a:r>
            <a:br>
              <a:rPr lang="en-GB" sz="1200" b="1" dirty="0">
                <a:solidFill>
                  <a:schemeClr val="accent2"/>
                </a:solidFill>
              </a:rPr>
            </a:br>
            <a:endParaRPr lang="en-US" sz="1200" b="1" dirty="0">
              <a:solidFill>
                <a:schemeClr val="accent2"/>
              </a:solidFill>
            </a:endParaRPr>
          </a:p>
        </p:txBody>
      </p:sp>
      <p:sp>
        <p:nvSpPr>
          <p:cNvPr id="7"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Climate ambition has reached a high point</a:t>
            </a:r>
            <a:endParaRPr lang="en-US" sz="748" b="1" dirty="0"/>
          </a:p>
        </p:txBody>
      </p:sp>
      <p:pic>
        <p:nvPicPr>
          <p:cNvPr id="6" name="Content Placeholder 5">
            <a:extLst>
              <a:ext uri="{FF2B5EF4-FFF2-40B4-BE49-F238E27FC236}">
                <a16:creationId xmlns:a16="http://schemas.microsoft.com/office/drawing/2014/main" id="{54F52CA2-990C-448E-8203-5DA27A433C9A}"/>
              </a:ext>
            </a:extLst>
          </p:cNvPr>
          <p:cNvPicPr>
            <a:picLocks noGrp="1" noChangeAspect="1"/>
          </p:cNvPicPr>
          <p:nvPr>
            <p:ph sz="quarter" idx="11"/>
          </p:nvPr>
        </p:nvPicPr>
        <p:blipFill>
          <a:blip r:embed="rId3"/>
          <a:stretch>
            <a:fillRect/>
          </a:stretch>
        </p:blipFill>
        <p:spPr>
          <a:xfrm>
            <a:off x="395826" y="1058863"/>
            <a:ext cx="8352348" cy="3384550"/>
          </a:xfrm>
          <a:prstGeom prst="rect">
            <a:avLst/>
          </a:prstGeom>
        </p:spPr>
      </p:pic>
    </p:spTree>
    <p:extLst>
      <p:ext uri="{BB962C8B-B14F-4D97-AF65-F5344CB8AC3E}">
        <p14:creationId xmlns:p14="http://schemas.microsoft.com/office/powerpoint/2010/main" val="366454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7E6162-0CE9-4CD4-8B6E-DDE526FAB6EA}"/>
              </a:ext>
            </a:extLst>
          </p:cNvPr>
          <p:cNvSpPr>
            <a:spLocks noGrp="1"/>
          </p:cNvSpPr>
          <p:nvPr>
            <p:ph type="body" sz="quarter" idx="14"/>
          </p:nvPr>
        </p:nvSpPr>
        <p:spPr/>
        <p:txBody>
          <a:bodyPr/>
          <a:lstStyle/>
          <a:p>
            <a:r>
              <a:rPr lang="en-US" sz="800" dirty="0"/>
              <a:t>Source: </a:t>
            </a:r>
            <a:r>
              <a:rPr lang="en-US" sz="800" dirty="0" err="1"/>
              <a:t>BloombergNEF</a:t>
            </a:r>
            <a:r>
              <a:rPr lang="en-US" sz="800" dirty="0"/>
              <a:t>. Note: includes </a:t>
            </a:r>
            <a:r>
              <a:rPr lang="en-US" sz="800" dirty="0">
                <a:latin typeface="Arial" panose="020B0604020202020204" pitchFamily="34" charset="0"/>
              </a:rPr>
              <a:t>corporate R&amp;D to develop first phases of specific CCS projects, government R&amp;D, venture capital funding for direct air capture plants and point source technologies.</a:t>
            </a:r>
            <a:endParaRPr lang="en-US" sz="800" dirty="0"/>
          </a:p>
        </p:txBody>
      </p:sp>
      <p:sp>
        <p:nvSpPr>
          <p:cNvPr id="3" name="Text Placeholder 2">
            <a:extLst>
              <a:ext uri="{FF2B5EF4-FFF2-40B4-BE49-F238E27FC236}">
                <a16:creationId xmlns:a16="http://schemas.microsoft.com/office/drawing/2014/main" id="{11AF7A51-A529-4EE0-A551-245F1833B0BA}"/>
              </a:ext>
            </a:extLst>
          </p:cNvPr>
          <p:cNvSpPr>
            <a:spLocks noGrp="1"/>
          </p:cNvSpPr>
          <p:nvPr>
            <p:ph type="body" sz="quarter" idx="13"/>
          </p:nvPr>
        </p:nvSpPr>
        <p:spPr/>
        <p:txBody>
          <a:bodyPr/>
          <a:lstStyle/>
          <a:p>
            <a:r>
              <a:rPr lang="en-US" sz="800" dirty="0"/>
              <a:t>Source: </a:t>
            </a:r>
            <a:r>
              <a:rPr lang="en-US" sz="800" dirty="0" err="1"/>
              <a:t>BloombergNEF</a:t>
            </a:r>
            <a:endParaRPr lang="en-US" sz="800" dirty="0"/>
          </a:p>
        </p:txBody>
      </p:sp>
      <p:sp>
        <p:nvSpPr>
          <p:cNvPr id="4" name="Text Placeholder 3">
            <a:extLst>
              <a:ext uri="{FF2B5EF4-FFF2-40B4-BE49-F238E27FC236}">
                <a16:creationId xmlns:a16="http://schemas.microsoft.com/office/drawing/2014/main" id="{C0808D25-A5E0-48A3-901E-FF5163F45A76}"/>
              </a:ext>
            </a:extLst>
          </p:cNvPr>
          <p:cNvSpPr>
            <a:spLocks noGrp="1"/>
          </p:cNvSpPr>
          <p:nvPr>
            <p:ph type="body" idx="1"/>
          </p:nvPr>
        </p:nvSpPr>
        <p:spPr/>
        <p:txBody>
          <a:bodyPr/>
          <a:lstStyle/>
          <a:p>
            <a:r>
              <a:rPr lang="en-GB" sz="1400" dirty="0"/>
              <a:t>Hydrogen investment by category</a:t>
            </a:r>
            <a:endParaRPr lang="en-US" sz="1400" dirty="0"/>
          </a:p>
        </p:txBody>
      </p:sp>
      <p:sp>
        <p:nvSpPr>
          <p:cNvPr id="5" name="Text Placeholder 4">
            <a:extLst>
              <a:ext uri="{FF2B5EF4-FFF2-40B4-BE49-F238E27FC236}">
                <a16:creationId xmlns:a16="http://schemas.microsoft.com/office/drawing/2014/main" id="{0DF2BAA8-2B31-4642-A3CB-4D51471527E9}"/>
              </a:ext>
            </a:extLst>
          </p:cNvPr>
          <p:cNvSpPr>
            <a:spLocks noGrp="1"/>
          </p:cNvSpPr>
          <p:nvPr>
            <p:ph type="body" sz="quarter" idx="3"/>
          </p:nvPr>
        </p:nvSpPr>
        <p:spPr/>
        <p:txBody>
          <a:bodyPr/>
          <a:lstStyle/>
          <a:p>
            <a:r>
              <a:rPr lang="en-GB" sz="1400" dirty="0"/>
              <a:t>Carbon capture and storage investment by sector</a:t>
            </a:r>
            <a:br>
              <a:rPr lang="en-GB" sz="1400" dirty="0"/>
            </a:br>
            <a:endParaRPr lang="en-US" sz="1400" dirty="0"/>
          </a:p>
        </p:txBody>
      </p:sp>
      <p:sp>
        <p:nvSpPr>
          <p:cNvPr id="8" name="Title 7">
            <a:extLst>
              <a:ext uri="{FF2B5EF4-FFF2-40B4-BE49-F238E27FC236}">
                <a16:creationId xmlns:a16="http://schemas.microsoft.com/office/drawing/2014/main" id="{29D2888F-0005-41DC-AF48-AB0398D385D3}"/>
              </a:ext>
            </a:extLst>
          </p:cNvPr>
          <p:cNvSpPr>
            <a:spLocks noGrp="1"/>
          </p:cNvSpPr>
          <p:nvPr>
            <p:ph type="title"/>
          </p:nvPr>
        </p:nvSpPr>
        <p:spPr/>
        <p:txBody>
          <a:bodyPr/>
          <a:lstStyle/>
          <a:p>
            <a:r>
              <a:rPr lang="en-GB" dirty="0"/>
              <a:t>Less-mature technologies are starting to scale</a:t>
            </a:r>
            <a:endParaRPr lang="en-US" dirty="0"/>
          </a:p>
        </p:txBody>
      </p:sp>
      <p:pic>
        <p:nvPicPr>
          <p:cNvPr id="9" name="Content Placeholder 8">
            <a:extLst>
              <a:ext uri="{FF2B5EF4-FFF2-40B4-BE49-F238E27FC236}">
                <a16:creationId xmlns:a16="http://schemas.microsoft.com/office/drawing/2014/main" id="{354A81F7-6B27-4598-947E-D577DEC59B55}"/>
              </a:ext>
            </a:extLst>
          </p:cNvPr>
          <p:cNvPicPr>
            <a:picLocks noGrp="1" noChangeAspect="1"/>
          </p:cNvPicPr>
          <p:nvPr>
            <p:ph sz="quarter" idx="11"/>
          </p:nvPr>
        </p:nvPicPr>
        <p:blipFill>
          <a:blip r:embed="rId3"/>
          <a:stretch>
            <a:fillRect/>
          </a:stretch>
        </p:blipFill>
        <p:spPr>
          <a:prstGeom prst="rect">
            <a:avLst/>
          </a:prstGeom>
        </p:spPr>
      </p:pic>
      <p:pic>
        <p:nvPicPr>
          <p:cNvPr id="14" name="Content Placeholder 13">
            <a:extLst>
              <a:ext uri="{FF2B5EF4-FFF2-40B4-BE49-F238E27FC236}">
                <a16:creationId xmlns:a16="http://schemas.microsoft.com/office/drawing/2014/main" id="{06648CB6-E98C-4DDD-B087-0AAA3E92303D}"/>
              </a:ext>
            </a:extLst>
          </p:cNvPr>
          <p:cNvPicPr>
            <a:picLocks noGrp="1" noChangeAspect="1"/>
          </p:cNvPicPr>
          <p:nvPr>
            <p:ph sz="quarter" idx="12"/>
          </p:nvPr>
        </p:nvPicPr>
        <p:blipFill>
          <a:blip r:embed="rId4"/>
          <a:stretch>
            <a:fillRect/>
          </a:stretch>
        </p:blipFill>
        <p:spPr>
          <a:xfrm>
            <a:off x="4727575" y="1558925"/>
            <a:ext cx="4032250" cy="2673350"/>
          </a:xfrm>
          <a:prstGeom prst="rect">
            <a:avLst/>
          </a:prstGeom>
        </p:spPr>
      </p:pic>
      <p:sp>
        <p:nvSpPr>
          <p:cNvPr id="10"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Climate ambition has reached a high point</a:t>
            </a:r>
            <a:endParaRPr lang="en-US" sz="748" b="1" dirty="0"/>
          </a:p>
        </p:txBody>
      </p:sp>
    </p:spTree>
    <p:extLst>
      <p:ext uri="{BB962C8B-B14F-4D97-AF65-F5344CB8AC3E}">
        <p14:creationId xmlns:p14="http://schemas.microsoft.com/office/powerpoint/2010/main" val="278259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B013DC-C7D5-49D6-B20B-88180D9B2A76}"/>
              </a:ext>
            </a:extLst>
          </p:cNvPr>
          <p:cNvSpPr>
            <a:spLocks noGrp="1"/>
          </p:cNvSpPr>
          <p:nvPr>
            <p:ph type="title"/>
          </p:nvPr>
        </p:nvSpPr>
        <p:spPr/>
        <p:txBody>
          <a:bodyPr/>
          <a:lstStyle/>
          <a:p>
            <a:r>
              <a:rPr lang="en-GB" dirty="0"/>
              <a:t>A net-zero future is still within reach</a:t>
            </a:r>
          </a:p>
        </p:txBody>
      </p:sp>
      <p:sp>
        <p:nvSpPr>
          <p:cNvPr id="6" name="Text Placeholder 5">
            <a:extLst>
              <a:ext uri="{FF2B5EF4-FFF2-40B4-BE49-F238E27FC236}">
                <a16:creationId xmlns:a16="http://schemas.microsoft.com/office/drawing/2014/main" id="{5A2729AC-0F22-49DF-8C82-09BD13074B49}"/>
              </a:ext>
            </a:extLst>
          </p:cNvPr>
          <p:cNvSpPr>
            <a:spLocks noGrp="1"/>
          </p:cNvSpPr>
          <p:nvPr>
            <p:ph type="body" idx="1"/>
          </p:nvPr>
        </p:nvSpPr>
        <p:spPr/>
        <p:txBody>
          <a:bodyPr/>
          <a:lstStyle/>
          <a:p>
            <a:r>
              <a:rPr lang="en-GB" dirty="0"/>
              <a:t>Electrification, clean power and new technologies are key</a:t>
            </a:r>
          </a:p>
        </p:txBody>
      </p:sp>
    </p:spTree>
    <p:extLst>
      <p:ext uri="{BB962C8B-B14F-4D97-AF65-F5344CB8AC3E}">
        <p14:creationId xmlns:p14="http://schemas.microsoft.com/office/powerpoint/2010/main" val="1000348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717F86-FF7E-4494-9056-7F9D6695161B}"/>
              </a:ext>
            </a:extLst>
          </p:cNvPr>
          <p:cNvSpPr>
            <a:spLocks noGrp="1"/>
          </p:cNvSpPr>
          <p:nvPr>
            <p:ph type="body" idx="1"/>
          </p:nvPr>
        </p:nvSpPr>
        <p:spPr>
          <a:xfrm>
            <a:off x="384225" y="1194056"/>
            <a:ext cx="2586387" cy="244939"/>
          </a:xfrm>
        </p:spPr>
        <p:txBody>
          <a:bodyPr/>
          <a:lstStyle/>
          <a:p>
            <a:r>
              <a:rPr lang="en-US"/>
              <a:t>Cost-competitive pathway</a:t>
            </a:r>
          </a:p>
        </p:txBody>
      </p:sp>
      <p:sp>
        <p:nvSpPr>
          <p:cNvPr id="9" name="Title 8">
            <a:extLst>
              <a:ext uri="{FF2B5EF4-FFF2-40B4-BE49-F238E27FC236}">
                <a16:creationId xmlns:a16="http://schemas.microsoft.com/office/drawing/2014/main" id="{4BF487E9-D62C-4C93-A9C3-538A615BDBD8}"/>
              </a:ext>
            </a:extLst>
          </p:cNvPr>
          <p:cNvSpPr>
            <a:spLocks noGrp="1"/>
          </p:cNvSpPr>
          <p:nvPr>
            <p:ph type="title"/>
          </p:nvPr>
        </p:nvSpPr>
        <p:spPr>
          <a:xfrm>
            <a:off x="384225" y="369498"/>
            <a:ext cx="6809729" cy="596588"/>
          </a:xfrm>
        </p:spPr>
        <p:txBody>
          <a:bodyPr/>
          <a:lstStyle/>
          <a:p>
            <a:r>
              <a:rPr lang="en-US" sz="2000"/>
              <a:t>Net Zero Scenario: A sector-led approach to carbon budgets based on known technology solutions</a:t>
            </a:r>
          </a:p>
        </p:txBody>
      </p:sp>
      <p:sp>
        <p:nvSpPr>
          <p:cNvPr id="16" name="Text Placeholder 15">
            <a:extLst>
              <a:ext uri="{FF2B5EF4-FFF2-40B4-BE49-F238E27FC236}">
                <a16:creationId xmlns:a16="http://schemas.microsoft.com/office/drawing/2014/main" id="{41A5C185-CD07-4B0B-939A-246A10C87BA1}"/>
              </a:ext>
            </a:extLst>
          </p:cNvPr>
          <p:cNvSpPr>
            <a:spLocks noGrp="1"/>
          </p:cNvSpPr>
          <p:nvPr>
            <p:ph type="body" sz="quarter" idx="17"/>
          </p:nvPr>
        </p:nvSpPr>
        <p:spPr>
          <a:xfrm>
            <a:off x="384225" y="4443413"/>
            <a:ext cx="4402928" cy="146111"/>
          </a:xfrm>
        </p:spPr>
        <p:txBody>
          <a:bodyPr/>
          <a:lstStyle/>
          <a:p>
            <a:r>
              <a:rPr lang="en-US"/>
              <a:t>Source: BloombergNEF. Note: Charts rebased to 2022 = 100.</a:t>
            </a:r>
          </a:p>
        </p:txBody>
      </p:sp>
      <p:pic>
        <p:nvPicPr>
          <p:cNvPr id="25" name="Content Placeholder 24">
            <a:extLst>
              <a:ext uri="{FF2B5EF4-FFF2-40B4-BE49-F238E27FC236}">
                <a16:creationId xmlns:a16="http://schemas.microsoft.com/office/drawing/2014/main" id="{2F833441-E6BD-44C4-88A1-74CCE70C45A0}"/>
              </a:ext>
            </a:extLst>
          </p:cNvPr>
          <p:cNvPicPr>
            <a:picLocks noGrp="1" noChangeAspect="1"/>
          </p:cNvPicPr>
          <p:nvPr>
            <p:ph sz="quarter" idx="14"/>
          </p:nvPr>
        </p:nvPicPr>
        <p:blipFill>
          <a:blip r:embed="rId3"/>
          <a:stretch>
            <a:fillRect/>
          </a:stretch>
        </p:blipFill>
        <p:spPr>
          <a:xfrm>
            <a:off x="384175" y="1519995"/>
            <a:ext cx="2586038" cy="2908108"/>
          </a:xfrm>
          <a:prstGeom prst="rect">
            <a:avLst/>
          </a:prstGeom>
        </p:spPr>
      </p:pic>
      <p:sp>
        <p:nvSpPr>
          <p:cNvPr id="11"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spTree>
    <p:extLst>
      <p:ext uri="{BB962C8B-B14F-4D97-AF65-F5344CB8AC3E}">
        <p14:creationId xmlns:p14="http://schemas.microsoft.com/office/powerpoint/2010/main" val="174779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717F86-FF7E-4494-9056-7F9D6695161B}"/>
              </a:ext>
            </a:extLst>
          </p:cNvPr>
          <p:cNvSpPr>
            <a:spLocks noGrp="1"/>
          </p:cNvSpPr>
          <p:nvPr>
            <p:ph type="body" idx="1"/>
          </p:nvPr>
        </p:nvSpPr>
        <p:spPr>
          <a:xfrm>
            <a:off x="384225" y="1194056"/>
            <a:ext cx="2586387" cy="244939"/>
          </a:xfrm>
        </p:spPr>
        <p:txBody>
          <a:bodyPr/>
          <a:lstStyle/>
          <a:p>
            <a:r>
              <a:rPr lang="en-US"/>
              <a:t>Cost-competitive pathway</a:t>
            </a:r>
          </a:p>
        </p:txBody>
      </p:sp>
      <p:sp>
        <p:nvSpPr>
          <p:cNvPr id="14" name="Text Placeholder 13">
            <a:extLst>
              <a:ext uri="{FF2B5EF4-FFF2-40B4-BE49-F238E27FC236}">
                <a16:creationId xmlns:a16="http://schemas.microsoft.com/office/drawing/2014/main" id="{796034E3-E648-4A48-9F2C-49DDF66B258D}"/>
              </a:ext>
            </a:extLst>
          </p:cNvPr>
          <p:cNvSpPr>
            <a:spLocks noGrp="1"/>
          </p:cNvSpPr>
          <p:nvPr>
            <p:ph type="body" idx="15"/>
          </p:nvPr>
        </p:nvSpPr>
        <p:spPr>
          <a:xfrm>
            <a:off x="3278807" y="1194056"/>
            <a:ext cx="2586387" cy="244939"/>
          </a:xfrm>
        </p:spPr>
        <p:txBody>
          <a:bodyPr/>
          <a:lstStyle/>
          <a:p>
            <a:r>
              <a:rPr lang="en-US"/>
              <a:t>Known technologies</a:t>
            </a:r>
          </a:p>
        </p:txBody>
      </p:sp>
      <p:sp>
        <p:nvSpPr>
          <p:cNvPr id="9" name="Title 8">
            <a:extLst>
              <a:ext uri="{FF2B5EF4-FFF2-40B4-BE49-F238E27FC236}">
                <a16:creationId xmlns:a16="http://schemas.microsoft.com/office/drawing/2014/main" id="{4BF487E9-D62C-4C93-A9C3-538A615BDBD8}"/>
              </a:ext>
            </a:extLst>
          </p:cNvPr>
          <p:cNvSpPr>
            <a:spLocks noGrp="1"/>
          </p:cNvSpPr>
          <p:nvPr>
            <p:ph type="title"/>
          </p:nvPr>
        </p:nvSpPr>
        <p:spPr>
          <a:xfrm>
            <a:off x="384225" y="369498"/>
            <a:ext cx="6809729" cy="596588"/>
          </a:xfrm>
        </p:spPr>
        <p:txBody>
          <a:bodyPr/>
          <a:lstStyle/>
          <a:p>
            <a:r>
              <a:rPr lang="en-US" sz="2000"/>
              <a:t>Net Zero Scenario: A sector-led approach to carbon budgets based on known technology solutions</a:t>
            </a:r>
          </a:p>
        </p:txBody>
      </p:sp>
      <p:sp>
        <p:nvSpPr>
          <p:cNvPr id="16" name="Text Placeholder 15">
            <a:extLst>
              <a:ext uri="{FF2B5EF4-FFF2-40B4-BE49-F238E27FC236}">
                <a16:creationId xmlns:a16="http://schemas.microsoft.com/office/drawing/2014/main" id="{41A5C185-CD07-4B0B-939A-246A10C87BA1}"/>
              </a:ext>
            </a:extLst>
          </p:cNvPr>
          <p:cNvSpPr>
            <a:spLocks noGrp="1"/>
          </p:cNvSpPr>
          <p:nvPr>
            <p:ph type="body" sz="quarter" idx="17"/>
          </p:nvPr>
        </p:nvSpPr>
        <p:spPr>
          <a:xfrm>
            <a:off x="384225" y="4443413"/>
            <a:ext cx="4402928" cy="146111"/>
          </a:xfrm>
        </p:spPr>
        <p:txBody>
          <a:bodyPr/>
          <a:lstStyle/>
          <a:p>
            <a:r>
              <a:rPr lang="en-US"/>
              <a:t>Source: BloombergNEF. Note: Charts rebased to 2022 = 100.</a:t>
            </a:r>
          </a:p>
        </p:txBody>
      </p:sp>
      <p:pic>
        <p:nvPicPr>
          <p:cNvPr id="25" name="Content Placeholder 24">
            <a:extLst>
              <a:ext uri="{FF2B5EF4-FFF2-40B4-BE49-F238E27FC236}">
                <a16:creationId xmlns:a16="http://schemas.microsoft.com/office/drawing/2014/main" id="{2F833441-E6BD-44C4-88A1-74CCE70C45A0}"/>
              </a:ext>
            </a:extLst>
          </p:cNvPr>
          <p:cNvPicPr>
            <a:picLocks noGrp="1" noChangeAspect="1"/>
          </p:cNvPicPr>
          <p:nvPr>
            <p:ph sz="quarter" idx="14"/>
          </p:nvPr>
        </p:nvPicPr>
        <p:blipFill>
          <a:blip r:embed="rId3"/>
          <a:stretch>
            <a:fillRect/>
          </a:stretch>
        </p:blipFill>
        <p:spPr>
          <a:xfrm>
            <a:off x="384175" y="1519995"/>
            <a:ext cx="2586038" cy="2908108"/>
          </a:xfrm>
          <a:prstGeom prst="rect">
            <a:avLst/>
          </a:prstGeom>
        </p:spPr>
      </p:pic>
      <p:pic>
        <p:nvPicPr>
          <p:cNvPr id="28" name="Content Placeholder 27">
            <a:extLst>
              <a:ext uri="{FF2B5EF4-FFF2-40B4-BE49-F238E27FC236}">
                <a16:creationId xmlns:a16="http://schemas.microsoft.com/office/drawing/2014/main" id="{B970D7F6-91BB-4E39-9F43-E7CAEF449270}"/>
              </a:ext>
            </a:extLst>
          </p:cNvPr>
          <p:cNvPicPr>
            <a:picLocks noGrp="1" noChangeAspect="1"/>
          </p:cNvPicPr>
          <p:nvPr>
            <p:ph sz="quarter" idx="13"/>
          </p:nvPr>
        </p:nvPicPr>
        <p:blipFill>
          <a:blip r:embed="rId4"/>
          <a:stretch>
            <a:fillRect/>
          </a:stretch>
        </p:blipFill>
        <p:spPr>
          <a:xfrm>
            <a:off x="3278188" y="1519102"/>
            <a:ext cx="2587625" cy="2909893"/>
          </a:xfrm>
          <a:prstGeom prst="rect">
            <a:avLst/>
          </a:prstGeom>
        </p:spPr>
      </p:pic>
      <p:sp>
        <p:nvSpPr>
          <p:cNvPr id="11"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spTree>
    <p:extLst>
      <p:ext uri="{BB962C8B-B14F-4D97-AF65-F5344CB8AC3E}">
        <p14:creationId xmlns:p14="http://schemas.microsoft.com/office/powerpoint/2010/main" val="103894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717F86-FF7E-4494-9056-7F9D6695161B}"/>
              </a:ext>
            </a:extLst>
          </p:cNvPr>
          <p:cNvSpPr>
            <a:spLocks noGrp="1"/>
          </p:cNvSpPr>
          <p:nvPr>
            <p:ph type="body" idx="1"/>
          </p:nvPr>
        </p:nvSpPr>
        <p:spPr>
          <a:xfrm>
            <a:off x="384225" y="1194056"/>
            <a:ext cx="2586387" cy="244939"/>
          </a:xfrm>
        </p:spPr>
        <p:txBody>
          <a:bodyPr/>
          <a:lstStyle/>
          <a:p>
            <a:r>
              <a:rPr lang="en-US"/>
              <a:t>Cost-competitive pathway</a:t>
            </a:r>
          </a:p>
        </p:txBody>
      </p:sp>
      <p:sp>
        <p:nvSpPr>
          <p:cNvPr id="14" name="Text Placeholder 13">
            <a:extLst>
              <a:ext uri="{FF2B5EF4-FFF2-40B4-BE49-F238E27FC236}">
                <a16:creationId xmlns:a16="http://schemas.microsoft.com/office/drawing/2014/main" id="{796034E3-E648-4A48-9F2C-49DDF66B258D}"/>
              </a:ext>
            </a:extLst>
          </p:cNvPr>
          <p:cNvSpPr>
            <a:spLocks noGrp="1"/>
          </p:cNvSpPr>
          <p:nvPr>
            <p:ph type="body" idx="15"/>
          </p:nvPr>
        </p:nvSpPr>
        <p:spPr>
          <a:xfrm>
            <a:off x="3278807" y="1194056"/>
            <a:ext cx="2586387" cy="244939"/>
          </a:xfrm>
        </p:spPr>
        <p:txBody>
          <a:bodyPr/>
          <a:lstStyle/>
          <a:p>
            <a:r>
              <a:rPr lang="en-US"/>
              <a:t>Known technologies</a:t>
            </a:r>
          </a:p>
        </p:txBody>
      </p:sp>
      <p:sp>
        <p:nvSpPr>
          <p:cNvPr id="15" name="Text Placeholder 14">
            <a:extLst>
              <a:ext uri="{FF2B5EF4-FFF2-40B4-BE49-F238E27FC236}">
                <a16:creationId xmlns:a16="http://schemas.microsoft.com/office/drawing/2014/main" id="{243E30A2-2133-4606-9943-9E877F63F5F0}"/>
              </a:ext>
            </a:extLst>
          </p:cNvPr>
          <p:cNvSpPr>
            <a:spLocks noGrp="1"/>
          </p:cNvSpPr>
          <p:nvPr>
            <p:ph type="body" idx="16"/>
          </p:nvPr>
        </p:nvSpPr>
        <p:spPr>
          <a:xfrm>
            <a:off x="6173389" y="1194056"/>
            <a:ext cx="2586387" cy="244939"/>
          </a:xfrm>
        </p:spPr>
        <p:txBody>
          <a:bodyPr/>
          <a:lstStyle/>
          <a:p>
            <a:r>
              <a:rPr lang="en-US"/>
              <a:t>Hard-to-abate</a:t>
            </a:r>
          </a:p>
        </p:txBody>
      </p:sp>
      <p:sp>
        <p:nvSpPr>
          <p:cNvPr id="9" name="Title 8">
            <a:extLst>
              <a:ext uri="{FF2B5EF4-FFF2-40B4-BE49-F238E27FC236}">
                <a16:creationId xmlns:a16="http://schemas.microsoft.com/office/drawing/2014/main" id="{4BF487E9-D62C-4C93-A9C3-538A615BDBD8}"/>
              </a:ext>
            </a:extLst>
          </p:cNvPr>
          <p:cNvSpPr>
            <a:spLocks noGrp="1"/>
          </p:cNvSpPr>
          <p:nvPr>
            <p:ph type="title"/>
          </p:nvPr>
        </p:nvSpPr>
        <p:spPr>
          <a:xfrm>
            <a:off x="384225" y="369498"/>
            <a:ext cx="6809729" cy="596588"/>
          </a:xfrm>
        </p:spPr>
        <p:txBody>
          <a:bodyPr/>
          <a:lstStyle/>
          <a:p>
            <a:r>
              <a:rPr lang="en-US" sz="2000"/>
              <a:t>Net Zero Scenario: A sector-led approach to carbon budgets based on known technology solutions</a:t>
            </a:r>
          </a:p>
        </p:txBody>
      </p:sp>
      <p:sp>
        <p:nvSpPr>
          <p:cNvPr id="16" name="Text Placeholder 15">
            <a:extLst>
              <a:ext uri="{FF2B5EF4-FFF2-40B4-BE49-F238E27FC236}">
                <a16:creationId xmlns:a16="http://schemas.microsoft.com/office/drawing/2014/main" id="{41A5C185-CD07-4B0B-939A-246A10C87BA1}"/>
              </a:ext>
            </a:extLst>
          </p:cNvPr>
          <p:cNvSpPr>
            <a:spLocks noGrp="1"/>
          </p:cNvSpPr>
          <p:nvPr>
            <p:ph type="body" sz="quarter" idx="17"/>
          </p:nvPr>
        </p:nvSpPr>
        <p:spPr>
          <a:xfrm>
            <a:off x="384225" y="4443413"/>
            <a:ext cx="4402928" cy="146111"/>
          </a:xfrm>
        </p:spPr>
        <p:txBody>
          <a:bodyPr/>
          <a:lstStyle/>
          <a:p>
            <a:r>
              <a:rPr lang="en-US"/>
              <a:t>Source: BloombergNEF. Note: Charts rebased to 2022 = 100.</a:t>
            </a:r>
          </a:p>
        </p:txBody>
      </p:sp>
      <p:pic>
        <p:nvPicPr>
          <p:cNvPr id="25" name="Content Placeholder 24">
            <a:extLst>
              <a:ext uri="{FF2B5EF4-FFF2-40B4-BE49-F238E27FC236}">
                <a16:creationId xmlns:a16="http://schemas.microsoft.com/office/drawing/2014/main" id="{2F833441-E6BD-44C4-88A1-74CCE70C45A0}"/>
              </a:ext>
            </a:extLst>
          </p:cNvPr>
          <p:cNvPicPr>
            <a:picLocks noGrp="1" noChangeAspect="1"/>
          </p:cNvPicPr>
          <p:nvPr>
            <p:ph sz="quarter" idx="14"/>
          </p:nvPr>
        </p:nvPicPr>
        <p:blipFill>
          <a:blip r:embed="rId3"/>
          <a:stretch>
            <a:fillRect/>
          </a:stretch>
        </p:blipFill>
        <p:spPr>
          <a:xfrm>
            <a:off x="384175" y="1519995"/>
            <a:ext cx="2586038" cy="2908108"/>
          </a:xfrm>
          <a:prstGeom prst="rect">
            <a:avLst/>
          </a:prstGeom>
        </p:spPr>
      </p:pic>
      <p:pic>
        <p:nvPicPr>
          <p:cNvPr id="28" name="Content Placeholder 27">
            <a:extLst>
              <a:ext uri="{FF2B5EF4-FFF2-40B4-BE49-F238E27FC236}">
                <a16:creationId xmlns:a16="http://schemas.microsoft.com/office/drawing/2014/main" id="{B970D7F6-91BB-4E39-9F43-E7CAEF449270}"/>
              </a:ext>
            </a:extLst>
          </p:cNvPr>
          <p:cNvPicPr>
            <a:picLocks noGrp="1" noChangeAspect="1"/>
          </p:cNvPicPr>
          <p:nvPr>
            <p:ph sz="quarter" idx="13"/>
          </p:nvPr>
        </p:nvPicPr>
        <p:blipFill>
          <a:blip r:embed="rId4"/>
          <a:stretch>
            <a:fillRect/>
          </a:stretch>
        </p:blipFill>
        <p:spPr>
          <a:xfrm>
            <a:off x="3278188" y="1519102"/>
            <a:ext cx="2587625" cy="2909893"/>
          </a:xfrm>
          <a:prstGeom prst="rect">
            <a:avLst/>
          </a:prstGeom>
        </p:spPr>
      </p:pic>
      <p:pic>
        <p:nvPicPr>
          <p:cNvPr id="31" name="Content Placeholder 30">
            <a:extLst>
              <a:ext uri="{FF2B5EF4-FFF2-40B4-BE49-F238E27FC236}">
                <a16:creationId xmlns:a16="http://schemas.microsoft.com/office/drawing/2014/main" id="{71047A27-21BD-4EF6-82B0-182308BF2521}"/>
              </a:ext>
            </a:extLst>
          </p:cNvPr>
          <p:cNvPicPr>
            <a:picLocks noGrp="1" noChangeAspect="1"/>
          </p:cNvPicPr>
          <p:nvPr>
            <p:ph sz="quarter" idx="12"/>
          </p:nvPr>
        </p:nvPicPr>
        <p:blipFill>
          <a:blip r:embed="rId5"/>
          <a:stretch>
            <a:fillRect/>
          </a:stretch>
        </p:blipFill>
        <p:spPr>
          <a:xfrm>
            <a:off x="6173788" y="1519995"/>
            <a:ext cx="2586037" cy="2908107"/>
          </a:xfrm>
          <a:prstGeom prst="rect">
            <a:avLst/>
          </a:prstGeom>
        </p:spPr>
      </p:pic>
      <p:sp>
        <p:nvSpPr>
          <p:cNvPr id="11"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spTree>
    <p:extLst>
      <p:ext uri="{BB962C8B-B14F-4D97-AF65-F5344CB8AC3E}">
        <p14:creationId xmlns:p14="http://schemas.microsoft.com/office/powerpoint/2010/main" val="960876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D45F8EB-0336-41D7-93E9-493761B29D00}"/>
              </a:ext>
            </a:extLst>
          </p:cNvPr>
          <p:cNvSpPr>
            <a:spLocks noGrp="1"/>
          </p:cNvSpPr>
          <p:nvPr>
            <p:ph type="body" sz="quarter" idx="13"/>
          </p:nvPr>
        </p:nvSpPr>
        <p:spPr/>
        <p:txBody>
          <a:bodyPr/>
          <a:lstStyle/>
          <a:p>
            <a:r>
              <a:rPr lang="en-GB" dirty="0"/>
              <a:t>Source: BloombergNEF New Energy Outlook 2022 Net-Zero Scenario. </a:t>
            </a:r>
          </a:p>
        </p:txBody>
      </p:sp>
      <p:sp>
        <p:nvSpPr>
          <p:cNvPr id="13" name="Text Placeholder 12">
            <a:extLst>
              <a:ext uri="{FF2B5EF4-FFF2-40B4-BE49-F238E27FC236}">
                <a16:creationId xmlns:a16="http://schemas.microsoft.com/office/drawing/2014/main" id="{B32D2720-11C4-4179-A903-6EBB09ECF104}"/>
              </a:ext>
            </a:extLst>
          </p:cNvPr>
          <p:cNvSpPr>
            <a:spLocks noGrp="1"/>
          </p:cNvSpPr>
          <p:nvPr>
            <p:ph type="body" idx="1"/>
          </p:nvPr>
        </p:nvSpPr>
        <p:spPr>
          <a:xfrm>
            <a:off x="384225" y="1102849"/>
            <a:ext cx="5267895" cy="244939"/>
          </a:xfrm>
        </p:spPr>
        <p:txBody>
          <a:bodyPr/>
          <a:lstStyle/>
          <a:p>
            <a:r>
              <a:rPr lang="en-GB" dirty="0"/>
              <a:t>CO2 emissions reductions-Net Zero Scenario (NZS) versus a No Transition scenario (ETS)</a:t>
            </a:r>
          </a:p>
        </p:txBody>
      </p:sp>
      <p:pic>
        <p:nvPicPr>
          <p:cNvPr id="16" name="Content Placeholder 15">
            <a:extLst>
              <a:ext uri="{FF2B5EF4-FFF2-40B4-BE49-F238E27FC236}">
                <a16:creationId xmlns:a16="http://schemas.microsoft.com/office/drawing/2014/main" id="{00000000-0008-0000-3D00-000003000000}"/>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384174" y="1638276"/>
            <a:ext cx="5411962" cy="2778554"/>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6">
            <a:extLst>
              <a:ext uri="{FF2B5EF4-FFF2-40B4-BE49-F238E27FC236}">
                <a16:creationId xmlns:a16="http://schemas.microsoft.com/office/drawing/2014/main" id="{D6FA3A6B-AA3F-4E92-A1E0-B65A3FDC1AD2}"/>
              </a:ext>
            </a:extLst>
          </p:cNvPr>
          <p:cNvSpPr>
            <a:spLocks noGrp="1"/>
          </p:cNvSpPr>
          <p:nvPr>
            <p:ph sz="quarter" idx="12"/>
          </p:nvPr>
        </p:nvSpPr>
        <p:spPr>
          <a:xfrm>
            <a:off x="5724130" y="1638276"/>
            <a:ext cx="2891938" cy="2805680"/>
          </a:xfrm>
        </p:spPr>
        <p:txBody>
          <a:bodyPr/>
          <a:lstStyle/>
          <a:p>
            <a:pPr marL="534988" indent="-449263">
              <a:buNone/>
            </a:pPr>
            <a:r>
              <a:rPr lang="en-GB" sz="2400" b="1" dirty="0">
                <a:solidFill>
                  <a:schemeClr val="accent2"/>
                </a:solidFill>
              </a:rPr>
              <a:t>4x</a:t>
            </a:r>
            <a:r>
              <a:rPr lang="en-GB" sz="1400" b="1" dirty="0">
                <a:solidFill>
                  <a:schemeClr val="accent2"/>
                </a:solidFill>
              </a:rPr>
              <a:t> Rise in carbon capture and storage, 2050 vs 2030</a:t>
            </a:r>
          </a:p>
          <a:p>
            <a:pPr marL="534988" indent="-449263">
              <a:buNone/>
            </a:pPr>
            <a:endParaRPr lang="en-GB" sz="1400" b="1" dirty="0">
              <a:solidFill>
                <a:schemeClr val="accent2"/>
              </a:solidFill>
            </a:endParaRPr>
          </a:p>
          <a:p>
            <a:pPr marL="534988" indent="-449263">
              <a:buNone/>
            </a:pPr>
            <a:r>
              <a:rPr lang="en-GB" sz="2400" b="1" dirty="0">
                <a:solidFill>
                  <a:schemeClr val="accent6">
                    <a:lumMod val="60000"/>
                    <a:lumOff val="40000"/>
                  </a:schemeClr>
                </a:solidFill>
              </a:rPr>
              <a:t>5x</a:t>
            </a:r>
            <a:r>
              <a:rPr lang="en-GB" sz="1400" b="1" dirty="0">
                <a:solidFill>
                  <a:schemeClr val="accent6">
                    <a:lumMod val="60000"/>
                    <a:lumOff val="40000"/>
                  </a:schemeClr>
                </a:solidFill>
              </a:rPr>
              <a:t> Rise in final hydrogen consumption, 2050 vs 2022</a:t>
            </a:r>
          </a:p>
          <a:p>
            <a:pPr marL="534988" indent="-449263">
              <a:buNone/>
            </a:pPr>
            <a:endParaRPr lang="en-GB" sz="2000" b="1" dirty="0">
              <a:solidFill>
                <a:schemeClr val="accent1"/>
              </a:solidFill>
            </a:endParaRPr>
          </a:p>
          <a:p>
            <a:pPr marL="534988" indent="-449263">
              <a:buNone/>
            </a:pPr>
            <a:r>
              <a:rPr lang="en-GB" sz="2000" b="1" dirty="0">
                <a:solidFill>
                  <a:schemeClr val="accent1"/>
                </a:solidFill>
              </a:rPr>
              <a:t>7x </a:t>
            </a:r>
            <a:r>
              <a:rPr lang="en-GB" b="1" dirty="0">
                <a:solidFill>
                  <a:schemeClr val="accent1"/>
                </a:solidFill>
              </a:rPr>
              <a:t>Rise in primary clean power production, 2050 vs 2022</a:t>
            </a:r>
            <a:endParaRPr lang="en-GB" b="1" dirty="0"/>
          </a:p>
          <a:p>
            <a:pPr marL="534988" indent="-449263">
              <a:buNone/>
            </a:pPr>
            <a:endParaRPr lang="en-GB" b="1" dirty="0">
              <a:solidFill>
                <a:schemeClr val="accent6">
                  <a:lumMod val="60000"/>
                  <a:lumOff val="40000"/>
                </a:schemeClr>
              </a:solidFill>
            </a:endParaRPr>
          </a:p>
          <a:p>
            <a:pPr marL="361950" indent="-180975"/>
            <a:endParaRPr lang="en-GB" b="1" dirty="0"/>
          </a:p>
        </p:txBody>
      </p:sp>
      <p:sp>
        <p:nvSpPr>
          <p:cNvPr id="12" name="Title 11">
            <a:extLst>
              <a:ext uri="{FF2B5EF4-FFF2-40B4-BE49-F238E27FC236}">
                <a16:creationId xmlns:a16="http://schemas.microsoft.com/office/drawing/2014/main" id="{196BDBF4-DA03-48B2-A38E-C713B32923C3}"/>
              </a:ext>
            </a:extLst>
          </p:cNvPr>
          <p:cNvSpPr>
            <a:spLocks noGrp="1"/>
          </p:cNvSpPr>
          <p:nvPr>
            <p:ph type="title"/>
          </p:nvPr>
        </p:nvSpPr>
        <p:spPr>
          <a:xfrm>
            <a:off x="384226" y="369498"/>
            <a:ext cx="5987974" cy="596588"/>
          </a:xfrm>
        </p:spPr>
        <p:txBody>
          <a:bodyPr/>
          <a:lstStyle/>
          <a:p>
            <a:r>
              <a:rPr lang="en-GB" dirty="0"/>
              <a:t>Clean power, electrification, new technologies are key for net zero</a:t>
            </a:r>
          </a:p>
        </p:txBody>
      </p:sp>
      <p:sp>
        <p:nvSpPr>
          <p:cNvPr id="8"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spTree>
    <p:extLst>
      <p:ext uri="{BB962C8B-B14F-4D97-AF65-F5344CB8AC3E}">
        <p14:creationId xmlns:p14="http://schemas.microsoft.com/office/powerpoint/2010/main" val="117724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F70A-5FFA-4A75-BA04-10E21776D34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1CF9AEE-462B-4870-808E-1CC5437B8DE2}"/>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70F7122C-8C98-4098-BB51-47651CC26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0"/>
            <a:ext cx="727591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DAFB0BE-DBEC-4FBE-969D-8B119C1E9B77}"/>
              </a:ext>
            </a:extLst>
          </p:cNvPr>
          <p:cNvGrpSpPr/>
          <p:nvPr/>
        </p:nvGrpSpPr>
        <p:grpSpPr>
          <a:xfrm>
            <a:off x="228600" y="4476750"/>
            <a:ext cx="8685610" cy="533400"/>
            <a:chOff x="228600" y="4476750"/>
            <a:chExt cx="8685610" cy="533400"/>
          </a:xfrm>
        </p:grpSpPr>
        <p:sp>
          <p:nvSpPr>
            <p:cNvPr id="4" name="Rectangle 3">
              <a:extLst>
                <a:ext uri="{FF2B5EF4-FFF2-40B4-BE49-F238E27FC236}">
                  <a16:creationId xmlns:a16="http://schemas.microsoft.com/office/drawing/2014/main" id="{C4A21499-46B8-4234-A236-2185EAAC6A68}"/>
                </a:ext>
              </a:extLst>
            </p:cNvPr>
            <p:cNvSpPr/>
            <p:nvPr/>
          </p:nvSpPr>
          <p:spPr>
            <a:xfrm>
              <a:off x="228600" y="4476750"/>
              <a:ext cx="7048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B4E96F2-DD2E-48BF-9A41-9FDA47414906}"/>
                </a:ext>
              </a:extLst>
            </p:cNvPr>
            <p:cNvSpPr/>
            <p:nvPr/>
          </p:nvSpPr>
          <p:spPr>
            <a:xfrm>
              <a:off x="8209360" y="4552950"/>
              <a:ext cx="7048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Rounded Corners 7">
            <a:extLst>
              <a:ext uri="{FF2B5EF4-FFF2-40B4-BE49-F238E27FC236}">
                <a16:creationId xmlns:a16="http://schemas.microsoft.com/office/drawing/2014/main" id="{26A58A50-0E55-4B78-86C7-8BE1F435791F}"/>
              </a:ext>
            </a:extLst>
          </p:cNvPr>
          <p:cNvSpPr/>
          <p:nvPr/>
        </p:nvSpPr>
        <p:spPr>
          <a:xfrm>
            <a:off x="2267744" y="915566"/>
            <a:ext cx="3816424" cy="79208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4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724F65-679B-48D9-8CF1-ED33CB7A586E}"/>
              </a:ext>
            </a:extLst>
          </p:cNvPr>
          <p:cNvSpPr>
            <a:spLocks noGrp="1"/>
          </p:cNvSpPr>
          <p:nvPr>
            <p:ph type="body" idx="1"/>
          </p:nvPr>
        </p:nvSpPr>
        <p:spPr>
          <a:xfrm>
            <a:off x="387155" y="1499459"/>
            <a:ext cx="2586387" cy="244939"/>
          </a:xfrm>
        </p:spPr>
        <p:txBody>
          <a:bodyPr/>
          <a:lstStyle/>
          <a:p>
            <a:r>
              <a:rPr lang="en-US" sz="1400" dirty="0"/>
              <a:t>Industry</a:t>
            </a:r>
          </a:p>
        </p:txBody>
      </p:sp>
      <p:sp>
        <p:nvSpPr>
          <p:cNvPr id="11" name="Text Placeholder 10">
            <a:extLst>
              <a:ext uri="{FF2B5EF4-FFF2-40B4-BE49-F238E27FC236}">
                <a16:creationId xmlns:a16="http://schemas.microsoft.com/office/drawing/2014/main" id="{9EAD2CE8-BAD6-40F3-A90F-3489F66FAC60}"/>
              </a:ext>
            </a:extLst>
          </p:cNvPr>
          <p:cNvSpPr>
            <a:spLocks noGrp="1"/>
          </p:cNvSpPr>
          <p:nvPr>
            <p:ph type="body" idx="15"/>
          </p:nvPr>
        </p:nvSpPr>
        <p:spPr>
          <a:xfrm>
            <a:off x="3278807" y="1503409"/>
            <a:ext cx="2586387" cy="244939"/>
          </a:xfrm>
        </p:spPr>
        <p:txBody>
          <a:bodyPr/>
          <a:lstStyle/>
          <a:p>
            <a:r>
              <a:rPr lang="en-US" sz="1400"/>
              <a:t>Transport</a:t>
            </a:r>
          </a:p>
        </p:txBody>
      </p:sp>
      <p:sp>
        <p:nvSpPr>
          <p:cNvPr id="12" name="Text Placeholder 11">
            <a:extLst>
              <a:ext uri="{FF2B5EF4-FFF2-40B4-BE49-F238E27FC236}">
                <a16:creationId xmlns:a16="http://schemas.microsoft.com/office/drawing/2014/main" id="{B9A8ECD3-8755-4331-B038-6F7DEEE58E29}"/>
              </a:ext>
            </a:extLst>
          </p:cNvPr>
          <p:cNvSpPr>
            <a:spLocks noGrp="1"/>
          </p:cNvSpPr>
          <p:nvPr>
            <p:ph type="body" idx="16"/>
          </p:nvPr>
        </p:nvSpPr>
        <p:spPr>
          <a:xfrm>
            <a:off x="5508104" y="1499459"/>
            <a:ext cx="2586387" cy="244939"/>
          </a:xfrm>
        </p:spPr>
        <p:txBody>
          <a:bodyPr/>
          <a:lstStyle/>
          <a:p>
            <a:r>
              <a:rPr lang="en-US" sz="1400" dirty="0"/>
              <a:t>Buildings</a:t>
            </a:r>
          </a:p>
        </p:txBody>
      </p:sp>
      <p:sp>
        <p:nvSpPr>
          <p:cNvPr id="4" name="Title 3">
            <a:extLst>
              <a:ext uri="{FF2B5EF4-FFF2-40B4-BE49-F238E27FC236}">
                <a16:creationId xmlns:a16="http://schemas.microsoft.com/office/drawing/2014/main" id="{F9007783-8D40-4996-8FA3-BF0E06462FB1}"/>
              </a:ext>
            </a:extLst>
          </p:cNvPr>
          <p:cNvSpPr>
            <a:spLocks noGrp="1"/>
          </p:cNvSpPr>
          <p:nvPr>
            <p:ph type="title"/>
          </p:nvPr>
        </p:nvSpPr>
        <p:spPr/>
        <p:txBody>
          <a:bodyPr/>
          <a:lstStyle/>
          <a:p>
            <a:r>
              <a:rPr lang="en-US" dirty="0"/>
              <a:t>How we make things and consume energy will have to change…</a:t>
            </a:r>
          </a:p>
        </p:txBody>
      </p:sp>
      <p:sp>
        <p:nvSpPr>
          <p:cNvPr id="13" name="Text Placeholder 12">
            <a:extLst>
              <a:ext uri="{FF2B5EF4-FFF2-40B4-BE49-F238E27FC236}">
                <a16:creationId xmlns:a16="http://schemas.microsoft.com/office/drawing/2014/main" id="{1AE45DA6-78B6-42F3-B011-87C71E1311B2}"/>
              </a:ext>
            </a:extLst>
          </p:cNvPr>
          <p:cNvSpPr>
            <a:spLocks noGrp="1"/>
          </p:cNvSpPr>
          <p:nvPr>
            <p:ph type="body" sz="quarter" idx="17"/>
          </p:nvPr>
        </p:nvSpPr>
        <p:spPr/>
        <p:txBody>
          <a:bodyPr/>
          <a:lstStyle/>
          <a:p>
            <a:r>
              <a:rPr lang="en-US"/>
              <a:t>Source: BloombergNEF.</a:t>
            </a:r>
          </a:p>
        </p:txBody>
      </p:sp>
      <p:graphicFrame>
        <p:nvGraphicFramePr>
          <p:cNvPr id="16" name="Chart 15">
            <a:extLst>
              <a:ext uri="{FF2B5EF4-FFF2-40B4-BE49-F238E27FC236}">
                <a16:creationId xmlns:a16="http://schemas.microsoft.com/office/drawing/2014/main" id="{B8449D60-A18C-488D-AF6D-BAD9CF37FDF8}"/>
              </a:ext>
            </a:extLst>
          </p:cNvPr>
          <p:cNvGraphicFramePr>
            <a:graphicFrameLocks/>
          </p:cNvGraphicFramePr>
          <p:nvPr/>
        </p:nvGraphicFramePr>
        <p:xfrm>
          <a:off x="323528" y="1803251"/>
          <a:ext cx="2847504" cy="2352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22EBCFD1-11C8-4EFB-B2D3-BBF32E6BF3CA}"/>
              </a:ext>
            </a:extLst>
          </p:cNvPr>
          <p:cNvGraphicFramePr>
            <a:graphicFrameLocks/>
          </p:cNvGraphicFramePr>
          <p:nvPr/>
        </p:nvGraphicFramePr>
        <p:xfrm>
          <a:off x="3117745" y="1803250"/>
          <a:ext cx="2318351" cy="2352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3A05E62D-1D68-4B9C-94D4-C4FA1FC6AA4C}"/>
              </a:ext>
            </a:extLst>
          </p:cNvPr>
          <p:cNvGraphicFramePr>
            <a:graphicFrameLocks/>
          </p:cNvGraphicFramePr>
          <p:nvPr>
            <p:extLst>
              <p:ext uri="{D42A27DB-BD31-4B8C-83A1-F6EECF244321}">
                <p14:modId xmlns:p14="http://schemas.microsoft.com/office/powerpoint/2010/main" val="199449269"/>
              </p:ext>
            </p:extLst>
          </p:nvPr>
        </p:nvGraphicFramePr>
        <p:xfrm>
          <a:off x="5220072" y="1803250"/>
          <a:ext cx="3357561" cy="235267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Placeholder 12">
            <a:extLst>
              <a:ext uri="{FF2B5EF4-FFF2-40B4-BE49-F238E27FC236}">
                <a16:creationId xmlns:a16="http://schemas.microsoft.com/office/drawing/2014/main" id="{4ECFF95A-2512-42DF-AA1D-53F243062F37}"/>
              </a:ext>
            </a:extLst>
          </p:cNvPr>
          <p:cNvSpPr txBox="1">
            <a:spLocks/>
          </p:cNvSpPr>
          <p:nvPr/>
        </p:nvSpPr>
        <p:spPr>
          <a:xfrm>
            <a:off x="384225" y="1139728"/>
            <a:ext cx="5915967"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dirty="0"/>
              <a:t>Final energy mix by sector under the Net Zero Scenario</a:t>
            </a:r>
          </a:p>
        </p:txBody>
      </p:sp>
      <p:sp>
        <p:nvSpPr>
          <p:cNvPr id="14"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spTree>
    <p:extLst>
      <p:ext uri="{BB962C8B-B14F-4D97-AF65-F5344CB8AC3E}">
        <p14:creationId xmlns:p14="http://schemas.microsoft.com/office/powerpoint/2010/main" val="260264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724F65-679B-48D9-8CF1-ED33CB7A586E}"/>
              </a:ext>
            </a:extLst>
          </p:cNvPr>
          <p:cNvSpPr>
            <a:spLocks noGrp="1"/>
          </p:cNvSpPr>
          <p:nvPr>
            <p:ph type="body" idx="1"/>
          </p:nvPr>
        </p:nvSpPr>
        <p:spPr>
          <a:xfrm>
            <a:off x="387155" y="1499459"/>
            <a:ext cx="2586387" cy="244939"/>
          </a:xfrm>
        </p:spPr>
        <p:txBody>
          <a:bodyPr/>
          <a:lstStyle/>
          <a:p>
            <a:r>
              <a:rPr lang="en-US" sz="1400" dirty="0"/>
              <a:t>Industry</a:t>
            </a:r>
          </a:p>
        </p:txBody>
      </p:sp>
      <p:sp>
        <p:nvSpPr>
          <p:cNvPr id="4" name="Title 3">
            <a:extLst>
              <a:ext uri="{FF2B5EF4-FFF2-40B4-BE49-F238E27FC236}">
                <a16:creationId xmlns:a16="http://schemas.microsoft.com/office/drawing/2014/main" id="{F9007783-8D40-4996-8FA3-BF0E06462FB1}"/>
              </a:ext>
            </a:extLst>
          </p:cNvPr>
          <p:cNvSpPr>
            <a:spLocks noGrp="1"/>
          </p:cNvSpPr>
          <p:nvPr>
            <p:ph type="title"/>
          </p:nvPr>
        </p:nvSpPr>
        <p:spPr/>
        <p:txBody>
          <a:bodyPr/>
          <a:lstStyle/>
          <a:p>
            <a:r>
              <a:rPr lang="en-US" dirty="0"/>
              <a:t>How we make things and consume energy will have to change…</a:t>
            </a:r>
          </a:p>
        </p:txBody>
      </p:sp>
      <p:sp>
        <p:nvSpPr>
          <p:cNvPr id="13" name="Text Placeholder 12">
            <a:extLst>
              <a:ext uri="{FF2B5EF4-FFF2-40B4-BE49-F238E27FC236}">
                <a16:creationId xmlns:a16="http://schemas.microsoft.com/office/drawing/2014/main" id="{1AE45DA6-78B6-42F3-B011-87C71E1311B2}"/>
              </a:ext>
            </a:extLst>
          </p:cNvPr>
          <p:cNvSpPr>
            <a:spLocks noGrp="1"/>
          </p:cNvSpPr>
          <p:nvPr>
            <p:ph type="body" sz="quarter" idx="17"/>
          </p:nvPr>
        </p:nvSpPr>
        <p:spPr/>
        <p:txBody>
          <a:bodyPr/>
          <a:lstStyle/>
          <a:p>
            <a:r>
              <a:rPr lang="en-US"/>
              <a:t>Source: BloombergNEF.</a:t>
            </a:r>
          </a:p>
        </p:txBody>
      </p:sp>
      <p:graphicFrame>
        <p:nvGraphicFramePr>
          <p:cNvPr id="16" name="Chart 15">
            <a:extLst>
              <a:ext uri="{FF2B5EF4-FFF2-40B4-BE49-F238E27FC236}">
                <a16:creationId xmlns:a16="http://schemas.microsoft.com/office/drawing/2014/main" id="{B8449D60-A18C-488D-AF6D-BAD9CF37FDF8}"/>
              </a:ext>
            </a:extLst>
          </p:cNvPr>
          <p:cNvGraphicFramePr>
            <a:graphicFrameLocks/>
          </p:cNvGraphicFramePr>
          <p:nvPr/>
        </p:nvGraphicFramePr>
        <p:xfrm>
          <a:off x="323528" y="1803251"/>
          <a:ext cx="2847504" cy="23526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2">
            <a:extLst>
              <a:ext uri="{FF2B5EF4-FFF2-40B4-BE49-F238E27FC236}">
                <a16:creationId xmlns:a16="http://schemas.microsoft.com/office/drawing/2014/main" id="{4ECFF95A-2512-42DF-AA1D-53F243062F37}"/>
              </a:ext>
            </a:extLst>
          </p:cNvPr>
          <p:cNvSpPr txBox="1">
            <a:spLocks/>
          </p:cNvSpPr>
          <p:nvPr/>
        </p:nvSpPr>
        <p:spPr>
          <a:xfrm>
            <a:off x="384225" y="1139728"/>
            <a:ext cx="5915967"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dirty="0"/>
              <a:t>Final energy mix by sector under the Net Zero Scenario</a:t>
            </a:r>
          </a:p>
        </p:txBody>
      </p:sp>
      <p:sp>
        <p:nvSpPr>
          <p:cNvPr id="14"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pic>
        <p:nvPicPr>
          <p:cNvPr id="19" name="Picture 18">
            <a:extLst>
              <a:ext uri="{FF2B5EF4-FFF2-40B4-BE49-F238E27FC236}">
                <a16:creationId xmlns:a16="http://schemas.microsoft.com/office/drawing/2014/main" id="{A12A6A40-A600-4F8F-A7EE-AAB162150374}"/>
              </a:ext>
            </a:extLst>
          </p:cNvPr>
          <p:cNvPicPr>
            <a:picLocks noChangeAspect="1"/>
          </p:cNvPicPr>
          <p:nvPr/>
        </p:nvPicPr>
        <p:blipFill rotWithShape="1">
          <a:blip r:embed="rId4"/>
          <a:srcRect l="68762"/>
          <a:stretch/>
        </p:blipFill>
        <p:spPr>
          <a:xfrm>
            <a:off x="7524327" y="1793725"/>
            <a:ext cx="1053305" cy="2362200"/>
          </a:xfrm>
          <a:prstGeom prst="rect">
            <a:avLst/>
          </a:prstGeom>
        </p:spPr>
      </p:pic>
    </p:spTree>
    <p:extLst>
      <p:ext uri="{BB962C8B-B14F-4D97-AF65-F5344CB8AC3E}">
        <p14:creationId xmlns:p14="http://schemas.microsoft.com/office/powerpoint/2010/main" val="1288925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724F65-679B-48D9-8CF1-ED33CB7A586E}"/>
              </a:ext>
            </a:extLst>
          </p:cNvPr>
          <p:cNvSpPr>
            <a:spLocks noGrp="1"/>
          </p:cNvSpPr>
          <p:nvPr>
            <p:ph type="body" idx="1"/>
          </p:nvPr>
        </p:nvSpPr>
        <p:spPr>
          <a:xfrm>
            <a:off x="387155" y="1499459"/>
            <a:ext cx="2586387" cy="244939"/>
          </a:xfrm>
        </p:spPr>
        <p:txBody>
          <a:bodyPr/>
          <a:lstStyle/>
          <a:p>
            <a:r>
              <a:rPr lang="en-US" sz="1400" dirty="0"/>
              <a:t>Industry</a:t>
            </a:r>
          </a:p>
        </p:txBody>
      </p:sp>
      <p:sp>
        <p:nvSpPr>
          <p:cNvPr id="11" name="Text Placeholder 10">
            <a:extLst>
              <a:ext uri="{FF2B5EF4-FFF2-40B4-BE49-F238E27FC236}">
                <a16:creationId xmlns:a16="http://schemas.microsoft.com/office/drawing/2014/main" id="{9EAD2CE8-BAD6-40F3-A90F-3489F66FAC60}"/>
              </a:ext>
            </a:extLst>
          </p:cNvPr>
          <p:cNvSpPr>
            <a:spLocks noGrp="1"/>
          </p:cNvSpPr>
          <p:nvPr>
            <p:ph type="body" idx="15"/>
          </p:nvPr>
        </p:nvSpPr>
        <p:spPr>
          <a:xfrm>
            <a:off x="3278807" y="1503409"/>
            <a:ext cx="2586387" cy="244939"/>
          </a:xfrm>
        </p:spPr>
        <p:txBody>
          <a:bodyPr/>
          <a:lstStyle/>
          <a:p>
            <a:r>
              <a:rPr lang="en-US" sz="1400"/>
              <a:t>Transport</a:t>
            </a:r>
          </a:p>
        </p:txBody>
      </p:sp>
      <p:sp>
        <p:nvSpPr>
          <p:cNvPr id="4" name="Title 3">
            <a:extLst>
              <a:ext uri="{FF2B5EF4-FFF2-40B4-BE49-F238E27FC236}">
                <a16:creationId xmlns:a16="http://schemas.microsoft.com/office/drawing/2014/main" id="{F9007783-8D40-4996-8FA3-BF0E06462FB1}"/>
              </a:ext>
            </a:extLst>
          </p:cNvPr>
          <p:cNvSpPr>
            <a:spLocks noGrp="1"/>
          </p:cNvSpPr>
          <p:nvPr>
            <p:ph type="title"/>
          </p:nvPr>
        </p:nvSpPr>
        <p:spPr/>
        <p:txBody>
          <a:bodyPr/>
          <a:lstStyle/>
          <a:p>
            <a:r>
              <a:rPr lang="en-US" dirty="0"/>
              <a:t>How we make things and consume energy will have to change…</a:t>
            </a:r>
          </a:p>
        </p:txBody>
      </p:sp>
      <p:sp>
        <p:nvSpPr>
          <p:cNvPr id="13" name="Text Placeholder 12">
            <a:extLst>
              <a:ext uri="{FF2B5EF4-FFF2-40B4-BE49-F238E27FC236}">
                <a16:creationId xmlns:a16="http://schemas.microsoft.com/office/drawing/2014/main" id="{1AE45DA6-78B6-42F3-B011-87C71E1311B2}"/>
              </a:ext>
            </a:extLst>
          </p:cNvPr>
          <p:cNvSpPr>
            <a:spLocks noGrp="1"/>
          </p:cNvSpPr>
          <p:nvPr>
            <p:ph type="body" sz="quarter" idx="17"/>
          </p:nvPr>
        </p:nvSpPr>
        <p:spPr/>
        <p:txBody>
          <a:bodyPr/>
          <a:lstStyle/>
          <a:p>
            <a:r>
              <a:rPr lang="en-US"/>
              <a:t>Source: BloombergNEF.</a:t>
            </a:r>
          </a:p>
        </p:txBody>
      </p:sp>
      <p:graphicFrame>
        <p:nvGraphicFramePr>
          <p:cNvPr id="16" name="Chart 15">
            <a:extLst>
              <a:ext uri="{FF2B5EF4-FFF2-40B4-BE49-F238E27FC236}">
                <a16:creationId xmlns:a16="http://schemas.microsoft.com/office/drawing/2014/main" id="{B8449D60-A18C-488D-AF6D-BAD9CF37FDF8}"/>
              </a:ext>
            </a:extLst>
          </p:cNvPr>
          <p:cNvGraphicFramePr>
            <a:graphicFrameLocks/>
          </p:cNvGraphicFramePr>
          <p:nvPr/>
        </p:nvGraphicFramePr>
        <p:xfrm>
          <a:off x="323528" y="1803251"/>
          <a:ext cx="2847504" cy="2352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22EBCFD1-11C8-4EFB-B2D3-BBF32E6BF3CA}"/>
              </a:ext>
            </a:extLst>
          </p:cNvPr>
          <p:cNvGraphicFramePr>
            <a:graphicFrameLocks/>
          </p:cNvGraphicFramePr>
          <p:nvPr/>
        </p:nvGraphicFramePr>
        <p:xfrm>
          <a:off x="3117745" y="1803250"/>
          <a:ext cx="2318351" cy="235267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12">
            <a:extLst>
              <a:ext uri="{FF2B5EF4-FFF2-40B4-BE49-F238E27FC236}">
                <a16:creationId xmlns:a16="http://schemas.microsoft.com/office/drawing/2014/main" id="{4ECFF95A-2512-42DF-AA1D-53F243062F37}"/>
              </a:ext>
            </a:extLst>
          </p:cNvPr>
          <p:cNvSpPr txBox="1">
            <a:spLocks/>
          </p:cNvSpPr>
          <p:nvPr/>
        </p:nvSpPr>
        <p:spPr>
          <a:xfrm>
            <a:off x="384225" y="1139728"/>
            <a:ext cx="5915967"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dirty="0"/>
              <a:t>Final energy mix by sector under the Net Zero Scenario</a:t>
            </a:r>
          </a:p>
        </p:txBody>
      </p:sp>
      <p:sp>
        <p:nvSpPr>
          <p:cNvPr id="14"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pic>
        <p:nvPicPr>
          <p:cNvPr id="15" name="Picture 14">
            <a:extLst>
              <a:ext uri="{FF2B5EF4-FFF2-40B4-BE49-F238E27FC236}">
                <a16:creationId xmlns:a16="http://schemas.microsoft.com/office/drawing/2014/main" id="{EDE72DF4-7F91-4EAF-9DF3-F3B6E6AB5645}"/>
              </a:ext>
            </a:extLst>
          </p:cNvPr>
          <p:cNvPicPr>
            <a:picLocks noChangeAspect="1"/>
          </p:cNvPicPr>
          <p:nvPr/>
        </p:nvPicPr>
        <p:blipFill rotWithShape="1">
          <a:blip r:embed="rId5"/>
          <a:srcRect l="68762"/>
          <a:stretch/>
        </p:blipFill>
        <p:spPr>
          <a:xfrm>
            <a:off x="7524327" y="1793725"/>
            <a:ext cx="1053305" cy="2362200"/>
          </a:xfrm>
          <a:prstGeom prst="rect">
            <a:avLst/>
          </a:prstGeom>
        </p:spPr>
      </p:pic>
    </p:spTree>
    <p:extLst>
      <p:ext uri="{BB962C8B-B14F-4D97-AF65-F5344CB8AC3E}">
        <p14:creationId xmlns:p14="http://schemas.microsoft.com/office/powerpoint/2010/main" val="390925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724F65-679B-48D9-8CF1-ED33CB7A586E}"/>
              </a:ext>
            </a:extLst>
          </p:cNvPr>
          <p:cNvSpPr>
            <a:spLocks noGrp="1"/>
          </p:cNvSpPr>
          <p:nvPr>
            <p:ph type="body" idx="1"/>
          </p:nvPr>
        </p:nvSpPr>
        <p:spPr>
          <a:xfrm>
            <a:off x="387155" y="1499459"/>
            <a:ext cx="2586387" cy="244939"/>
          </a:xfrm>
        </p:spPr>
        <p:txBody>
          <a:bodyPr/>
          <a:lstStyle/>
          <a:p>
            <a:r>
              <a:rPr lang="en-US" sz="1400" dirty="0"/>
              <a:t>Industry</a:t>
            </a:r>
          </a:p>
        </p:txBody>
      </p:sp>
      <p:sp>
        <p:nvSpPr>
          <p:cNvPr id="11" name="Text Placeholder 10">
            <a:extLst>
              <a:ext uri="{FF2B5EF4-FFF2-40B4-BE49-F238E27FC236}">
                <a16:creationId xmlns:a16="http://schemas.microsoft.com/office/drawing/2014/main" id="{9EAD2CE8-BAD6-40F3-A90F-3489F66FAC60}"/>
              </a:ext>
            </a:extLst>
          </p:cNvPr>
          <p:cNvSpPr>
            <a:spLocks noGrp="1"/>
          </p:cNvSpPr>
          <p:nvPr>
            <p:ph type="body" idx="15"/>
          </p:nvPr>
        </p:nvSpPr>
        <p:spPr>
          <a:xfrm>
            <a:off x="3278807" y="1503409"/>
            <a:ext cx="2586387" cy="244939"/>
          </a:xfrm>
        </p:spPr>
        <p:txBody>
          <a:bodyPr/>
          <a:lstStyle/>
          <a:p>
            <a:r>
              <a:rPr lang="en-US" sz="1400"/>
              <a:t>Transport</a:t>
            </a:r>
          </a:p>
        </p:txBody>
      </p:sp>
      <p:sp>
        <p:nvSpPr>
          <p:cNvPr id="12" name="Text Placeholder 11">
            <a:extLst>
              <a:ext uri="{FF2B5EF4-FFF2-40B4-BE49-F238E27FC236}">
                <a16:creationId xmlns:a16="http://schemas.microsoft.com/office/drawing/2014/main" id="{B9A8ECD3-8755-4331-B038-6F7DEEE58E29}"/>
              </a:ext>
            </a:extLst>
          </p:cNvPr>
          <p:cNvSpPr>
            <a:spLocks noGrp="1"/>
          </p:cNvSpPr>
          <p:nvPr>
            <p:ph type="body" idx="16"/>
          </p:nvPr>
        </p:nvSpPr>
        <p:spPr>
          <a:xfrm>
            <a:off x="5508104" y="1499459"/>
            <a:ext cx="2586387" cy="244939"/>
          </a:xfrm>
        </p:spPr>
        <p:txBody>
          <a:bodyPr/>
          <a:lstStyle/>
          <a:p>
            <a:r>
              <a:rPr lang="en-US" sz="1400" dirty="0"/>
              <a:t>Buildings</a:t>
            </a:r>
          </a:p>
        </p:txBody>
      </p:sp>
      <p:sp>
        <p:nvSpPr>
          <p:cNvPr id="4" name="Title 3">
            <a:extLst>
              <a:ext uri="{FF2B5EF4-FFF2-40B4-BE49-F238E27FC236}">
                <a16:creationId xmlns:a16="http://schemas.microsoft.com/office/drawing/2014/main" id="{F9007783-8D40-4996-8FA3-BF0E06462FB1}"/>
              </a:ext>
            </a:extLst>
          </p:cNvPr>
          <p:cNvSpPr>
            <a:spLocks noGrp="1"/>
          </p:cNvSpPr>
          <p:nvPr>
            <p:ph type="title"/>
          </p:nvPr>
        </p:nvSpPr>
        <p:spPr/>
        <p:txBody>
          <a:bodyPr/>
          <a:lstStyle/>
          <a:p>
            <a:r>
              <a:rPr lang="en-US" dirty="0"/>
              <a:t>How we make things and consume energy will have to change…</a:t>
            </a:r>
          </a:p>
        </p:txBody>
      </p:sp>
      <p:sp>
        <p:nvSpPr>
          <p:cNvPr id="13" name="Text Placeholder 12">
            <a:extLst>
              <a:ext uri="{FF2B5EF4-FFF2-40B4-BE49-F238E27FC236}">
                <a16:creationId xmlns:a16="http://schemas.microsoft.com/office/drawing/2014/main" id="{1AE45DA6-78B6-42F3-B011-87C71E1311B2}"/>
              </a:ext>
            </a:extLst>
          </p:cNvPr>
          <p:cNvSpPr>
            <a:spLocks noGrp="1"/>
          </p:cNvSpPr>
          <p:nvPr>
            <p:ph type="body" sz="quarter" idx="17"/>
          </p:nvPr>
        </p:nvSpPr>
        <p:spPr/>
        <p:txBody>
          <a:bodyPr/>
          <a:lstStyle/>
          <a:p>
            <a:r>
              <a:rPr lang="en-US"/>
              <a:t>Source: BloombergNEF.</a:t>
            </a:r>
          </a:p>
        </p:txBody>
      </p:sp>
      <p:graphicFrame>
        <p:nvGraphicFramePr>
          <p:cNvPr id="16" name="Chart 15">
            <a:extLst>
              <a:ext uri="{FF2B5EF4-FFF2-40B4-BE49-F238E27FC236}">
                <a16:creationId xmlns:a16="http://schemas.microsoft.com/office/drawing/2014/main" id="{B8449D60-A18C-488D-AF6D-BAD9CF37FDF8}"/>
              </a:ext>
            </a:extLst>
          </p:cNvPr>
          <p:cNvGraphicFramePr>
            <a:graphicFrameLocks/>
          </p:cNvGraphicFramePr>
          <p:nvPr/>
        </p:nvGraphicFramePr>
        <p:xfrm>
          <a:off x="323528" y="1803251"/>
          <a:ext cx="2847504" cy="2352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22EBCFD1-11C8-4EFB-B2D3-BBF32E6BF3CA}"/>
              </a:ext>
            </a:extLst>
          </p:cNvPr>
          <p:cNvGraphicFramePr>
            <a:graphicFrameLocks/>
          </p:cNvGraphicFramePr>
          <p:nvPr/>
        </p:nvGraphicFramePr>
        <p:xfrm>
          <a:off x="3117745" y="1803250"/>
          <a:ext cx="2318351" cy="2352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3A05E62D-1D68-4B9C-94D4-C4FA1FC6AA4C}"/>
              </a:ext>
            </a:extLst>
          </p:cNvPr>
          <p:cNvGraphicFramePr>
            <a:graphicFrameLocks/>
          </p:cNvGraphicFramePr>
          <p:nvPr/>
        </p:nvGraphicFramePr>
        <p:xfrm>
          <a:off x="5220072" y="1803250"/>
          <a:ext cx="3357561" cy="235267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Placeholder 12">
            <a:extLst>
              <a:ext uri="{FF2B5EF4-FFF2-40B4-BE49-F238E27FC236}">
                <a16:creationId xmlns:a16="http://schemas.microsoft.com/office/drawing/2014/main" id="{4ECFF95A-2512-42DF-AA1D-53F243062F37}"/>
              </a:ext>
            </a:extLst>
          </p:cNvPr>
          <p:cNvSpPr txBox="1">
            <a:spLocks/>
          </p:cNvSpPr>
          <p:nvPr/>
        </p:nvSpPr>
        <p:spPr>
          <a:xfrm>
            <a:off x="384225" y="1139728"/>
            <a:ext cx="5915967"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dirty="0"/>
              <a:t>Final energy mix by sector under the Net Zero Scenario</a:t>
            </a:r>
          </a:p>
        </p:txBody>
      </p:sp>
      <p:sp>
        <p:nvSpPr>
          <p:cNvPr id="14"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spTree>
    <p:extLst>
      <p:ext uri="{BB962C8B-B14F-4D97-AF65-F5344CB8AC3E}">
        <p14:creationId xmlns:p14="http://schemas.microsoft.com/office/powerpoint/2010/main" val="295859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C0EFB7-DA6E-46D3-B925-B6E876329E5B}"/>
              </a:ext>
            </a:extLst>
          </p:cNvPr>
          <p:cNvSpPr>
            <a:spLocks noGrp="1"/>
          </p:cNvSpPr>
          <p:nvPr>
            <p:ph type="body" sz="quarter" idx="14"/>
          </p:nvPr>
        </p:nvSpPr>
        <p:spPr/>
        <p:txBody>
          <a:bodyPr/>
          <a:lstStyle/>
          <a:p>
            <a:r>
              <a:rPr lang="en-US" dirty="0"/>
              <a:t>Source: BloombergNEF.</a:t>
            </a:r>
            <a:r>
              <a:rPr lang="LID4096" dirty="0"/>
              <a:t> </a:t>
            </a:r>
            <a:r>
              <a:rPr lang="en-US" dirty="0"/>
              <a:t>Note: Electricity demand net of generation losses. </a:t>
            </a:r>
          </a:p>
        </p:txBody>
      </p:sp>
      <p:sp>
        <p:nvSpPr>
          <p:cNvPr id="4" name="Text Placeholder 3">
            <a:extLst>
              <a:ext uri="{FF2B5EF4-FFF2-40B4-BE49-F238E27FC236}">
                <a16:creationId xmlns:a16="http://schemas.microsoft.com/office/drawing/2014/main" id="{CB4EFE1E-D1F7-44CD-AB57-D63B935D0588}"/>
              </a:ext>
            </a:extLst>
          </p:cNvPr>
          <p:cNvSpPr>
            <a:spLocks noGrp="1"/>
          </p:cNvSpPr>
          <p:nvPr>
            <p:ph type="body" sz="quarter" idx="13"/>
          </p:nvPr>
        </p:nvSpPr>
        <p:spPr/>
        <p:txBody>
          <a:bodyPr/>
          <a:lstStyle/>
          <a:p>
            <a:r>
              <a:rPr lang="en-US" dirty="0"/>
              <a:t>Source: BloombergNEF.</a:t>
            </a:r>
            <a:r>
              <a:rPr lang="LID4096" dirty="0"/>
              <a:t> </a:t>
            </a:r>
            <a:r>
              <a:rPr lang="en-US" dirty="0"/>
              <a:t>Note: Electricity demand net of generation losses. </a:t>
            </a:r>
          </a:p>
        </p:txBody>
      </p:sp>
      <p:sp>
        <p:nvSpPr>
          <p:cNvPr id="11" name="Text Placeholder 10">
            <a:extLst>
              <a:ext uri="{FF2B5EF4-FFF2-40B4-BE49-F238E27FC236}">
                <a16:creationId xmlns:a16="http://schemas.microsoft.com/office/drawing/2014/main" id="{AC92E4DC-A063-4B5E-845B-30F9AE6CC7C1}"/>
              </a:ext>
            </a:extLst>
          </p:cNvPr>
          <p:cNvSpPr>
            <a:spLocks noGrp="1"/>
          </p:cNvSpPr>
          <p:nvPr>
            <p:ph type="body" idx="1"/>
          </p:nvPr>
        </p:nvSpPr>
        <p:spPr/>
        <p:txBody>
          <a:bodyPr/>
          <a:lstStyle/>
          <a:p>
            <a:r>
              <a:rPr lang="en-GB" b="1" dirty="0">
                <a:solidFill>
                  <a:schemeClr val="accent2"/>
                </a:solidFill>
              </a:rPr>
              <a:t>Electricity demand:</a:t>
            </a:r>
            <a:br>
              <a:rPr lang="en-GB" b="1" dirty="0">
                <a:solidFill>
                  <a:schemeClr val="accent2"/>
                </a:solidFill>
              </a:rPr>
            </a:br>
            <a:r>
              <a:rPr lang="en-GB" sz="1400" b="1" i="1" dirty="0">
                <a:solidFill>
                  <a:schemeClr val="accent2"/>
                </a:solidFill>
              </a:rPr>
              <a:t>Economic Transition Scenario</a:t>
            </a:r>
            <a:endParaRPr lang="en-GB" b="1" i="1" dirty="0">
              <a:solidFill>
                <a:schemeClr val="accent2"/>
              </a:solidFill>
            </a:endParaRPr>
          </a:p>
        </p:txBody>
      </p:sp>
      <p:sp>
        <p:nvSpPr>
          <p:cNvPr id="3" name="Text Placeholder 2">
            <a:extLst>
              <a:ext uri="{FF2B5EF4-FFF2-40B4-BE49-F238E27FC236}">
                <a16:creationId xmlns:a16="http://schemas.microsoft.com/office/drawing/2014/main" id="{D035542D-C30F-49AF-B3BA-0C94C67469A2}"/>
              </a:ext>
            </a:extLst>
          </p:cNvPr>
          <p:cNvSpPr>
            <a:spLocks noGrp="1"/>
          </p:cNvSpPr>
          <p:nvPr>
            <p:ph type="body" sz="quarter" idx="3"/>
          </p:nvPr>
        </p:nvSpPr>
        <p:spPr/>
        <p:txBody>
          <a:bodyPr/>
          <a:lstStyle/>
          <a:p>
            <a:br>
              <a:rPr lang="LID4096" b="1" i="1" dirty="0">
                <a:solidFill>
                  <a:schemeClr val="accent2"/>
                </a:solidFill>
              </a:rPr>
            </a:br>
            <a:r>
              <a:rPr lang="en-GB" sz="1400" b="1" i="1" dirty="0">
                <a:solidFill>
                  <a:schemeClr val="accent2"/>
                </a:solidFill>
              </a:rPr>
              <a:t>Net Zero Scenario</a:t>
            </a:r>
            <a:endParaRPr lang="en-GB" b="1" i="1" dirty="0">
              <a:solidFill>
                <a:schemeClr val="accent2"/>
              </a:solidFill>
            </a:endParaRPr>
          </a:p>
        </p:txBody>
      </p:sp>
      <p:sp>
        <p:nvSpPr>
          <p:cNvPr id="9" name="Title 8">
            <a:extLst>
              <a:ext uri="{FF2B5EF4-FFF2-40B4-BE49-F238E27FC236}">
                <a16:creationId xmlns:a16="http://schemas.microsoft.com/office/drawing/2014/main" id="{74E34A39-9F70-4A08-A347-33460FB9A6EE}"/>
              </a:ext>
            </a:extLst>
          </p:cNvPr>
          <p:cNvSpPr>
            <a:spLocks noGrp="1"/>
          </p:cNvSpPr>
          <p:nvPr>
            <p:ph type="title"/>
          </p:nvPr>
        </p:nvSpPr>
        <p:spPr/>
        <p:txBody>
          <a:bodyPr/>
          <a:lstStyle/>
          <a:p>
            <a:r>
              <a:rPr lang="en-US" dirty="0"/>
              <a:t>Electrification will triple the size of the </a:t>
            </a:r>
            <a:br>
              <a:rPr lang="en-US" dirty="0"/>
            </a:br>
            <a:r>
              <a:rPr lang="en-US" dirty="0"/>
              <a:t>power system in the Net Zero Scenario</a:t>
            </a:r>
          </a:p>
        </p:txBody>
      </p:sp>
      <p:pic>
        <p:nvPicPr>
          <p:cNvPr id="7" name="Content Placeholder 6">
            <a:extLst>
              <a:ext uri="{FF2B5EF4-FFF2-40B4-BE49-F238E27FC236}">
                <a16:creationId xmlns:a16="http://schemas.microsoft.com/office/drawing/2014/main" id="{B36889C1-22B0-4065-A9F2-5F9EFC78537B}"/>
              </a:ext>
            </a:extLst>
          </p:cNvPr>
          <p:cNvPicPr>
            <a:picLocks noGrp="1" noChangeAspect="1"/>
          </p:cNvPicPr>
          <p:nvPr>
            <p:ph sz="quarter" idx="11"/>
          </p:nvPr>
        </p:nvPicPr>
        <p:blipFill>
          <a:blip r:embed="rId3"/>
          <a:stretch>
            <a:fillRect/>
          </a:stretch>
        </p:blipFill>
        <p:spPr>
          <a:xfrm>
            <a:off x="384175" y="1439113"/>
            <a:ext cx="4033838" cy="2912975"/>
          </a:xfrm>
          <a:prstGeom prst="rect">
            <a:avLst/>
          </a:prstGeom>
        </p:spPr>
      </p:pic>
      <p:pic>
        <p:nvPicPr>
          <p:cNvPr id="12" name="Content Placeholder 11">
            <a:extLst>
              <a:ext uri="{FF2B5EF4-FFF2-40B4-BE49-F238E27FC236}">
                <a16:creationId xmlns:a16="http://schemas.microsoft.com/office/drawing/2014/main" id="{B8128DAE-F168-4CA0-A07D-F57CA35A532F}"/>
              </a:ext>
            </a:extLst>
          </p:cNvPr>
          <p:cNvPicPr>
            <a:picLocks noGrp="1" noChangeAspect="1"/>
          </p:cNvPicPr>
          <p:nvPr>
            <p:ph sz="quarter" idx="12"/>
          </p:nvPr>
        </p:nvPicPr>
        <p:blipFill>
          <a:blip r:embed="rId4"/>
          <a:stretch>
            <a:fillRect/>
          </a:stretch>
        </p:blipFill>
        <p:spPr>
          <a:xfrm>
            <a:off x="4727575" y="1437397"/>
            <a:ext cx="4032250" cy="2916407"/>
          </a:xfrm>
          <a:prstGeom prst="rect">
            <a:avLst/>
          </a:prstGeom>
        </p:spPr>
      </p:pic>
      <p:sp>
        <p:nvSpPr>
          <p:cNvPr id="10"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spTree>
    <p:extLst>
      <p:ext uri="{BB962C8B-B14F-4D97-AF65-F5344CB8AC3E}">
        <p14:creationId xmlns:p14="http://schemas.microsoft.com/office/powerpoint/2010/main" val="3020526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F723EF6-9AC1-415B-BA32-25DBF70ED6E5}"/>
              </a:ext>
            </a:extLst>
          </p:cNvPr>
          <p:cNvSpPr>
            <a:spLocks noGrp="1"/>
          </p:cNvSpPr>
          <p:nvPr>
            <p:ph type="body" sz="quarter" idx="14"/>
          </p:nvPr>
        </p:nvSpPr>
        <p:spPr/>
        <p:txBody>
          <a:bodyPr/>
          <a:lstStyle/>
          <a:p>
            <a:r>
              <a:rPr lang="en-GB" dirty="0"/>
              <a:t>Source: BloombergNEF New Energy Outlook 2022 Net Zero Scenario</a:t>
            </a:r>
          </a:p>
        </p:txBody>
      </p:sp>
      <p:sp>
        <p:nvSpPr>
          <p:cNvPr id="21" name="Text Placeholder 20">
            <a:extLst>
              <a:ext uri="{FF2B5EF4-FFF2-40B4-BE49-F238E27FC236}">
                <a16:creationId xmlns:a16="http://schemas.microsoft.com/office/drawing/2014/main" id="{D9BD38D1-9B57-4A29-B344-E1FFCF9F19E5}"/>
              </a:ext>
            </a:extLst>
          </p:cNvPr>
          <p:cNvSpPr>
            <a:spLocks noGrp="1"/>
          </p:cNvSpPr>
          <p:nvPr>
            <p:ph type="body" sz="quarter" idx="13"/>
          </p:nvPr>
        </p:nvSpPr>
        <p:spPr/>
        <p:txBody>
          <a:bodyPr/>
          <a:lstStyle/>
          <a:p>
            <a:r>
              <a:rPr lang="en-GB" dirty="0"/>
              <a:t>Source: BloombergNEF New Energy Outlook 2022 Net Zero Scenario</a:t>
            </a:r>
          </a:p>
        </p:txBody>
      </p:sp>
      <p:sp>
        <p:nvSpPr>
          <p:cNvPr id="17" name="Text Placeholder 16">
            <a:extLst>
              <a:ext uri="{FF2B5EF4-FFF2-40B4-BE49-F238E27FC236}">
                <a16:creationId xmlns:a16="http://schemas.microsoft.com/office/drawing/2014/main" id="{B28200AB-2418-4926-86EE-6E4F7741E72D}"/>
              </a:ext>
            </a:extLst>
          </p:cNvPr>
          <p:cNvSpPr>
            <a:spLocks noGrp="1"/>
          </p:cNvSpPr>
          <p:nvPr>
            <p:ph type="body" idx="1"/>
          </p:nvPr>
        </p:nvSpPr>
        <p:spPr/>
        <p:txBody>
          <a:bodyPr/>
          <a:lstStyle/>
          <a:p>
            <a:r>
              <a:rPr lang="en-GB" i="1" dirty="0"/>
              <a:t>Fossil fuel generation under the NZS</a:t>
            </a:r>
          </a:p>
        </p:txBody>
      </p:sp>
      <p:sp>
        <p:nvSpPr>
          <p:cNvPr id="18" name="Text Placeholder 17">
            <a:extLst>
              <a:ext uri="{FF2B5EF4-FFF2-40B4-BE49-F238E27FC236}">
                <a16:creationId xmlns:a16="http://schemas.microsoft.com/office/drawing/2014/main" id="{EB7719F0-5446-427F-9C72-053D1BA31F80}"/>
              </a:ext>
            </a:extLst>
          </p:cNvPr>
          <p:cNvSpPr>
            <a:spLocks noGrp="1"/>
          </p:cNvSpPr>
          <p:nvPr>
            <p:ph type="body" sz="quarter" idx="3"/>
          </p:nvPr>
        </p:nvSpPr>
        <p:spPr/>
        <p:txBody>
          <a:bodyPr/>
          <a:lstStyle/>
          <a:p>
            <a:r>
              <a:rPr lang="en-GB" i="1" dirty="0"/>
              <a:t>Low-carbon generation under the NZS</a:t>
            </a:r>
          </a:p>
        </p:txBody>
      </p:sp>
      <p:sp>
        <p:nvSpPr>
          <p:cNvPr id="16" name="Title 15">
            <a:extLst>
              <a:ext uri="{FF2B5EF4-FFF2-40B4-BE49-F238E27FC236}">
                <a16:creationId xmlns:a16="http://schemas.microsoft.com/office/drawing/2014/main" id="{F6F70DA3-7521-430F-BB5C-123FE0449EBC}"/>
              </a:ext>
            </a:extLst>
          </p:cNvPr>
          <p:cNvSpPr>
            <a:spLocks noGrp="1"/>
          </p:cNvSpPr>
          <p:nvPr>
            <p:ph type="title"/>
          </p:nvPr>
        </p:nvSpPr>
        <p:spPr/>
        <p:txBody>
          <a:bodyPr/>
          <a:lstStyle/>
          <a:p>
            <a:r>
              <a:rPr lang="en-GB" dirty="0"/>
              <a:t>…and the move to clean power will be supercharged</a:t>
            </a:r>
          </a:p>
        </p:txBody>
      </p:sp>
      <p:pic>
        <p:nvPicPr>
          <p:cNvPr id="28" name="Content Placeholder 27">
            <a:extLst>
              <a:ext uri="{FF2B5EF4-FFF2-40B4-BE49-F238E27FC236}">
                <a16:creationId xmlns:a16="http://schemas.microsoft.com/office/drawing/2014/main" id="{4CAAD585-E0A2-4E82-8F39-1CACF1066A33}"/>
              </a:ext>
            </a:extLst>
          </p:cNvPr>
          <p:cNvPicPr>
            <a:picLocks noGrp="1" noChangeAspect="1"/>
          </p:cNvPicPr>
          <p:nvPr>
            <p:ph sz="quarter" idx="11"/>
          </p:nvPr>
        </p:nvPicPr>
        <p:blipFill>
          <a:blip r:embed="rId3"/>
          <a:stretch>
            <a:fillRect/>
          </a:stretch>
        </p:blipFill>
        <p:spPr>
          <a:xfrm>
            <a:off x="384175" y="1421199"/>
            <a:ext cx="4033838" cy="2670197"/>
          </a:xfrm>
          <a:prstGeom prst="rect">
            <a:avLst/>
          </a:prstGeom>
        </p:spPr>
      </p:pic>
      <p:pic>
        <p:nvPicPr>
          <p:cNvPr id="31" name="Content Placeholder 30">
            <a:extLst>
              <a:ext uri="{FF2B5EF4-FFF2-40B4-BE49-F238E27FC236}">
                <a16:creationId xmlns:a16="http://schemas.microsoft.com/office/drawing/2014/main" id="{B39FF381-938F-47C6-B6F8-5B092A5A988C}"/>
              </a:ext>
            </a:extLst>
          </p:cNvPr>
          <p:cNvPicPr>
            <a:picLocks noGrp="1" noChangeAspect="1"/>
          </p:cNvPicPr>
          <p:nvPr>
            <p:ph sz="quarter" idx="12"/>
          </p:nvPr>
        </p:nvPicPr>
        <p:blipFill>
          <a:blip r:embed="rId4"/>
          <a:stretch>
            <a:fillRect/>
          </a:stretch>
        </p:blipFill>
        <p:spPr>
          <a:xfrm>
            <a:off x="4727575" y="1419622"/>
            <a:ext cx="4032250" cy="2673350"/>
          </a:xfrm>
          <a:prstGeom prst="rect">
            <a:avLst/>
          </a:prstGeom>
        </p:spPr>
      </p:pic>
      <p:pic>
        <p:nvPicPr>
          <p:cNvPr id="32" name="Picture 31">
            <a:extLst>
              <a:ext uri="{FF2B5EF4-FFF2-40B4-BE49-F238E27FC236}">
                <a16:creationId xmlns:a16="http://schemas.microsoft.com/office/drawing/2014/main" id="{1A99F216-63DC-41CB-ACDA-739EE5F0F46B}"/>
              </a:ext>
            </a:extLst>
          </p:cNvPr>
          <p:cNvPicPr>
            <a:picLocks noChangeAspect="1"/>
          </p:cNvPicPr>
          <p:nvPr/>
        </p:nvPicPr>
        <p:blipFill>
          <a:blip r:embed="rId5"/>
          <a:stretch>
            <a:fillRect/>
          </a:stretch>
        </p:blipFill>
        <p:spPr>
          <a:xfrm>
            <a:off x="377825" y="4075658"/>
            <a:ext cx="8382000" cy="368300"/>
          </a:xfrm>
          <a:prstGeom prst="rect">
            <a:avLst/>
          </a:prstGeom>
        </p:spPr>
      </p:pic>
      <p:sp>
        <p:nvSpPr>
          <p:cNvPr id="11"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spTree>
    <p:extLst>
      <p:ext uri="{BB962C8B-B14F-4D97-AF65-F5344CB8AC3E}">
        <p14:creationId xmlns:p14="http://schemas.microsoft.com/office/powerpoint/2010/main" val="10233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B013DC-C7D5-49D6-B20B-88180D9B2A76}"/>
              </a:ext>
            </a:extLst>
          </p:cNvPr>
          <p:cNvSpPr>
            <a:spLocks noGrp="1"/>
          </p:cNvSpPr>
          <p:nvPr>
            <p:ph type="title"/>
          </p:nvPr>
        </p:nvSpPr>
        <p:spPr>
          <a:xfrm>
            <a:off x="384225" y="499602"/>
            <a:ext cx="5480969" cy="1640099"/>
          </a:xfrm>
        </p:spPr>
        <p:txBody>
          <a:bodyPr/>
          <a:lstStyle/>
          <a:p>
            <a:r>
              <a:rPr lang="en-GB" sz="3600" dirty="0"/>
              <a:t>Scaling up clean power deployment remains a challenging</a:t>
            </a:r>
          </a:p>
        </p:txBody>
      </p:sp>
      <p:sp>
        <p:nvSpPr>
          <p:cNvPr id="6" name="Text Placeholder 5">
            <a:extLst>
              <a:ext uri="{FF2B5EF4-FFF2-40B4-BE49-F238E27FC236}">
                <a16:creationId xmlns:a16="http://schemas.microsoft.com/office/drawing/2014/main" id="{5A2729AC-0F22-49DF-8C82-09BD13074B49}"/>
              </a:ext>
            </a:extLst>
          </p:cNvPr>
          <p:cNvSpPr>
            <a:spLocks noGrp="1"/>
          </p:cNvSpPr>
          <p:nvPr>
            <p:ph type="body" idx="1"/>
          </p:nvPr>
        </p:nvSpPr>
        <p:spPr>
          <a:xfrm>
            <a:off x="384225" y="2247589"/>
            <a:ext cx="5480969" cy="684201"/>
          </a:xfrm>
        </p:spPr>
        <p:txBody>
          <a:bodyPr/>
          <a:lstStyle/>
          <a:p>
            <a:r>
              <a:rPr lang="en-GB" dirty="0"/>
              <a:t>Will government targets outstrip reality?</a:t>
            </a:r>
          </a:p>
        </p:txBody>
      </p:sp>
    </p:spTree>
    <p:extLst>
      <p:ext uri="{BB962C8B-B14F-4D97-AF65-F5344CB8AC3E}">
        <p14:creationId xmlns:p14="http://schemas.microsoft.com/office/powerpoint/2010/main" val="231048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0D33B1-D54A-4AAB-8B02-D37D95059284}"/>
              </a:ext>
            </a:extLst>
          </p:cNvPr>
          <p:cNvSpPr>
            <a:spLocks noGrp="1"/>
          </p:cNvSpPr>
          <p:nvPr>
            <p:ph type="title"/>
          </p:nvPr>
        </p:nvSpPr>
        <p:spPr/>
        <p:txBody>
          <a:bodyPr/>
          <a:lstStyle/>
          <a:p>
            <a:r>
              <a:rPr lang="en-US" dirty="0"/>
              <a:t>Ambitious targets</a:t>
            </a:r>
          </a:p>
        </p:txBody>
      </p:sp>
      <p:sp>
        <p:nvSpPr>
          <p:cNvPr id="3" name="Text Placeholder 2">
            <a:extLst>
              <a:ext uri="{FF2B5EF4-FFF2-40B4-BE49-F238E27FC236}">
                <a16:creationId xmlns:a16="http://schemas.microsoft.com/office/drawing/2014/main" id="{B4E99B0E-89E9-43B0-B9A8-EA96773EDB31}"/>
              </a:ext>
            </a:extLst>
          </p:cNvPr>
          <p:cNvSpPr>
            <a:spLocks noGrp="1"/>
          </p:cNvSpPr>
          <p:nvPr>
            <p:ph type="body" sz="quarter" idx="17"/>
          </p:nvPr>
        </p:nvSpPr>
        <p:spPr>
          <a:xfrm>
            <a:off x="384225" y="4516741"/>
            <a:ext cx="2586387" cy="145566"/>
          </a:xfrm>
        </p:spPr>
        <p:txBody>
          <a:bodyPr/>
          <a:lstStyle/>
          <a:p>
            <a:r>
              <a:rPr lang="en-US" dirty="0"/>
              <a:t>Source: Bloomberg Mercury</a:t>
            </a:r>
          </a:p>
        </p:txBody>
      </p:sp>
      <p:pic>
        <p:nvPicPr>
          <p:cNvPr id="17" name="Content Placeholder 12" descr="A person standing in front of a building with flags&#10;&#10;Description automatically generated with low confidence">
            <a:extLst>
              <a:ext uri="{FF2B5EF4-FFF2-40B4-BE49-F238E27FC236}">
                <a16:creationId xmlns:a16="http://schemas.microsoft.com/office/drawing/2014/main" id="{C82D2A4E-D308-4A63-BA3B-2C78956C186B}"/>
              </a:ext>
            </a:extLst>
          </p:cNvPr>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l="22323" r="22915"/>
          <a:stretch/>
        </p:blipFill>
        <p:spPr>
          <a:xfrm>
            <a:off x="3140039" y="1059582"/>
            <a:ext cx="2808058" cy="3421560"/>
          </a:xfrm>
        </p:spPr>
      </p:pic>
      <p:pic>
        <p:nvPicPr>
          <p:cNvPr id="23" name="Content Placeholder 20" descr="A person standing at a podium&#10;&#10;Description automatically generated with medium confidence">
            <a:extLst>
              <a:ext uri="{FF2B5EF4-FFF2-40B4-BE49-F238E27FC236}">
                <a16:creationId xmlns:a16="http://schemas.microsoft.com/office/drawing/2014/main" id="{6CCAEFBA-3DA7-40D0-80BC-7FB50DC31868}"/>
              </a:ext>
            </a:extLst>
          </p:cNvPr>
          <p:cNvPicPr>
            <a:picLocks noGrp="1" noChangeAspect="1"/>
          </p:cNvPicPr>
          <p:nvPr>
            <p:ph sz="quarter" idx="13"/>
          </p:nvPr>
        </p:nvPicPr>
        <p:blipFill rotWithShape="1">
          <a:blip r:embed="rId4" cstate="print">
            <a:extLst>
              <a:ext uri="{28A0092B-C50C-407E-A947-70E740481C1C}">
                <a14:useLocalDpi xmlns:a14="http://schemas.microsoft.com/office/drawing/2010/main" val="0"/>
              </a:ext>
            </a:extLst>
          </a:blip>
          <a:srcRect l="24318" r="20969"/>
          <a:stretch/>
        </p:blipFill>
        <p:spPr>
          <a:xfrm>
            <a:off x="5959445" y="1059583"/>
            <a:ext cx="2808058" cy="3421560"/>
          </a:xfrm>
        </p:spPr>
      </p:pic>
      <p:sp>
        <p:nvSpPr>
          <p:cNvPr id="29" name="Text Placeholder 6">
            <a:extLst>
              <a:ext uri="{FF2B5EF4-FFF2-40B4-BE49-F238E27FC236}">
                <a16:creationId xmlns:a16="http://schemas.microsoft.com/office/drawing/2014/main" id="{C1CBD976-C187-4F5B-BBBE-185A5DB9AF6A}"/>
              </a:ext>
            </a:extLst>
          </p:cNvPr>
          <p:cNvSpPr txBox="1">
            <a:spLocks/>
          </p:cNvSpPr>
          <p:nvPr/>
        </p:nvSpPr>
        <p:spPr>
          <a:xfrm>
            <a:off x="3348572" y="2114550"/>
            <a:ext cx="2586387"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endParaRPr lang="en-US" dirty="0"/>
          </a:p>
        </p:txBody>
      </p:sp>
      <p:pic>
        <p:nvPicPr>
          <p:cNvPr id="20482" name="Picture 2" descr="China 20th Party Congress Live: Follow President Xi Jinping's Speech -  Bloomberg">
            <a:extLst>
              <a:ext uri="{FF2B5EF4-FFF2-40B4-BE49-F238E27FC236}">
                <a16:creationId xmlns:a16="http://schemas.microsoft.com/office/drawing/2014/main" id="{A47B1803-864D-4429-B334-DC82C8CF88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53" t="8193" r="27694"/>
          <a:stretch/>
        </p:blipFill>
        <p:spPr bwMode="auto">
          <a:xfrm>
            <a:off x="439683" y="1059582"/>
            <a:ext cx="2684112" cy="342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19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19E5D-29A7-4FD3-BCAF-92E61C57F4A1}"/>
              </a:ext>
            </a:extLst>
          </p:cNvPr>
          <p:cNvSpPr>
            <a:spLocks noGrp="1"/>
          </p:cNvSpPr>
          <p:nvPr>
            <p:ph type="body" sz="quarter" idx="12"/>
          </p:nvPr>
        </p:nvSpPr>
        <p:spPr/>
        <p:txBody>
          <a:bodyPr/>
          <a:lstStyle/>
          <a:p>
            <a:r>
              <a:rPr lang="en-US" sz="800" dirty="0"/>
              <a:t>Source: BloombergNEF. Note: Bars show BloombergNEF forecast. Considers announced country-level installation targets for the latest target date within the horizon of BNEF's forecast. We assume the lower end of Colombia’s (CO) 0.2 to 1GW-by-2030 target in the chart. Vietnam’s offshore wind target has not been finalized and excludes nearshore projects while we include them in our forecast. Norway has an offshore wind target of 30GW by 2040; we forecast that the country will install 4.6GW by 2035.</a:t>
            </a:r>
          </a:p>
        </p:txBody>
      </p:sp>
      <p:sp>
        <p:nvSpPr>
          <p:cNvPr id="4" name="Title 3">
            <a:extLst>
              <a:ext uri="{FF2B5EF4-FFF2-40B4-BE49-F238E27FC236}">
                <a16:creationId xmlns:a16="http://schemas.microsoft.com/office/drawing/2014/main" id="{4C05C6FB-4158-45D5-A3E0-4D1999DE0B3F}"/>
              </a:ext>
            </a:extLst>
          </p:cNvPr>
          <p:cNvSpPr>
            <a:spLocks noGrp="1"/>
          </p:cNvSpPr>
          <p:nvPr>
            <p:ph type="title"/>
          </p:nvPr>
        </p:nvSpPr>
        <p:spPr>
          <a:xfrm>
            <a:off x="384225" y="369498"/>
            <a:ext cx="5789163" cy="474060"/>
          </a:xfrm>
        </p:spPr>
        <p:txBody>
          <a:bodyPr/>
          <a:lstStyle/>
          <a:p>
            <a:r>
              <a:rPr lang="en-US" dirty="0"/>
              <a:t>Ambitious targets, ambiguous outlook</a:t>
            </a:r>
          </a:p>
        </p:txBody>
      </p:sp>
      <p:pic>
        <p:nvPicPr>
          <p:cNvPr id="8" name="Content Placeholder 7">
            <a:extLst>
              <a:ext uri="{FF2B5EF4-FFF2-40B4-BE49-F238E27FC236}">
                <a16:creationId xmlns:a16="http://schemas.microsoft.com/office/drawing/2014/main" id="{7264918F-0FB1-48C3-9AB7-151839CF753E}"/>
              </a:ext>
            </a:extLst>
          </p:cNvPr>
          <p:cNvPicPr>
            <a:picLocks noGrp="1" noChangeAspect="1"/>
          </p:cNvPicPr>
          <p:nvPr>
            <p:ph sz="quarter" idx="11"/>
          </p:nvPr>
        </p:nvPicPr>
        <p:blipFill>
          <a:blip r:embed="rId3"/>
          <a:stretch>
            <a:fillRect/>
          </a:stretch>
        </p:blipFill>
        <p:spPr>
          <a:xfrm>
            <a:off x="384175" y="1085850"/>
            <a:ext cx="8375650" cy="2971800"/>
          </a:xfrm>
          <a:prstGeom prst="rect">
            <a:avLst/>
          </a:prstGeom>
        </p:spPr>
      </p:pic>
      <p:sp>
        <p:nvSpPr>
          <p:cNvPr id="6" name="Text Placeholder 1">
            <a:extLst>
              <a:ext uri="{FF2B5EF4-FFF2-40B4-BE49-F238E27FC236}">
                <a16:creationId xmlns:a16="http://schemas.microsoft.com/office/drawing/2014/main" id="{401040D3-408E-483A-B35B-0E0C9270682D}"/>
              </a:ext>
            </a:extLst>
          </p:cNvPr>
          <p:cNvSpPr txBox="1">
            <a:spLocks/>
          </p:cNvSpPr>
          <p:nvPr/>
        </p:nvSpPr>
        <p:spPr>
          <a:xfrm>
            <a:off x="384175" y="770227"/>
            <a:ext cx="5627985" cy="244939"/>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600" b="1" dirty="0">
                <a:solidFill>
                  <a:schemeClr val="accent2"/>
                </a:solidFill>
                <a:latin typeface="Arial" panose="020B0604020202020204" pitchFamily="34" charset="0"/>
                <a:ea typeface="Arial" panose="020B0604020202020204" pitchFamily="34" charset="0"/>
                <a:cs typeface="Times New Roman" panose="02020603050405020304" pitchFamily="18" charset="0"/>
              </a:rPr>
              <a:t>Wind turbine capacity forecast vs government goals</a:t>
            </a:r>
            <a:endParaRPr lang="en-GB" sz="1100" b="1" dirty="0">
              <a:solidFill>
                <a:schemeClr val="accent2"/>
              </a:solidFill>
            </a:endParaRPr>
          </a:p>
        </p:txBody>
      </p:sp>
      <p:sp>
        <p:nvSpPr>
          <p:cNvPr id="7"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spTree>
    <p:extLst>
      <p:ext uri="{BB962C8B-B14F-4D97-AF65-F5344CB8AC3E}">
        <p14:creationId xmlns:p14="http://schemas.microsoft.com/office/powerpoint/2010/main" val="280188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F37EA8A-BEA5-CB38-5361-1FCB6C78B707}"/>
              </a:ext>
            </a:extLst>
          </p:cNvPr>
          <p:cNvSpPr>
            <a:spLocks noGrp="1"/>
          </p:cNvSpPr>
          <p:nvPr>
            <p:ph type="body" sz="quarter" idx="13"/>
          </p:nvPr>
        </p:nvSpPr>
        <p:spPr>
          <a:xfrm>
            <a:off x="384225" y="4324350"/>
            <a:ext cx="8378774" cy="299295"/>
          </a:xfrm>
        </p:spPr>
        <p:txBody>
          <a:bodyPr/>
          <a:lstStyle/>
          <a:p>
            <a:r>
              <a:rPr lang="en-US" dirty="0"/>
              <a:t>Source: BloombergNEF Note: India’s target is estimated, based off our assumptions on expected renewable generation by 2030. Turkey’s deployment is calculated based off its 2035 7.5GW target. </a:t>
            </a:r>
          </a:p>
        </p:txBody>
      </p:sp>
      <p:sp>
        <p:nvSpPr>
          <p:cNvPr id="9" name="Text Placeholder 8">
            <a:extLst>
              <a:ext uri="{FF2B5EF4-FFF2-40B4-BE49-F238E27FC236}">
                <a16:creationId xmlns:a16="http://schemas.microsoft.com/office/drawing/2014/main" id="{7E00AD03-864A-0AB6-C0E3-741B84AACCA8}"/>
              </a:ext>
            </a:extLst>
          </p:cNvPr>
          <p:cNvSpPr>
            <a:spLocks noGrp="1"/>
          </p:cNvSpPr>
          <p:nvPr>
            <p:ph type="body" idx="1"/>
          </p:nvPr>
        </p:nvSpPr>
        <p:spPr/>
        <p:txBody>
          <a:bodyPr/>
          <a:lstStyle/>
          <a:p>
            <a:r>
              <a:rPr lang="en-US" dirty="0"/>
              <a:t>Energy storage targets versus expected deployments by target date</a:t>
            </a:r>
          </a:p>
        </p:txBody>
      </p:sp>
      <p:sp>
        <p:nvSpPr>
          <p:cNvPr id="8" name="Title 7">
            <a:extLst>
              <a:ext uri="{FF2B5EF4-FFF2-40B4-BE49-F238E27FC236}">
                <a16:creationId xmlns:a16="http://schemas.microsoft.com/office/drawing/2014/main" id="{F4929E91-9F51-B7A2-B5A5-C9CFF9E57B6B}"/>
              </a:ext>
            </a:extLst>
          </p:cNvPr>
          <p:cNvSpPr>
            <a:spLocks noGrp="1"/>
          </p:cNvSpPr>
          <p:nvPr>
            <p:ph type="title"/>
          </p:nvPr>
        </p:nvSpPr>
        <p:spPr/>
        <p:txBody>
          <a:bodyPr/>
          <a:lstStyle/>
          <a:p>
            <a:r>
              <a:rPr lang="en-US" dirty="0"/>
              <a:t>Ambitious targets, ambiguous outlook</a:t>
            </a:r>
          </a:p>
        </p:txBody>
      </p:sp>
      <p:pic>
        <p:nvPicPr>
          <p:cNvPr id="18" name="Content Placeholder 17">
            <a:extLst>
              <a:ext uri="{FF2B5EF4-FFF2-40B4-BE49-F238E27FC236}">
                <a16:creationId xmlns:a16="http://schemas.microsoft.com/office/drawing/2014/main" id="{0706E7B7-79E4-403E-98C2-6F9E7BC556AB}"/>
              </a:ext>
            </a:extLst>
          </p:cNvPr>
          <p:cNvPicPr>
            <a:picLocks noGrp="1" noChangeAspect="1"/>
          </p:cNvPicPr>
          <p:nvPr>
            <p:ph sz="quarter" idx="11"/>
          </p:nvPr>
        </p:nvPicPr>
        <p:blipFill>
          <a:blip r:embed="rId3"/>
          <a:stretch>
            <a:fillRect/>
          </a:stretch>
        </p:blipFill>
        <p:spPr>
          <a:prstGeom prst="rect">
            <a:avLst/>
          </a:prstGeom>
        </p:spPr>
      </p:pic>
    </p:spTree>
    <p:extLst>
      <p:ext uri="{BB962C8B-B14F-4D97-AF65-F5344CB8AC3E}">
        <p14:creationId xmlns:p14="http://schemas.microsoft.com/office/powerpoint/2010/main" val="396236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now, skiing, outdoor&#10;&#10;Description automatically generated">
            <a:extLst>
              <a:ext uri="{FF2B5EF4-FFF2-40B4-BE49-F238E27FC236}">
                <a16:creationId xmlns:a16="http://schemas.microsoft.com/office/drawing/2014/main" id="{833CED44-1C6F-4D96-8CAC-32F2C6494568}"/>
              </a:ext>
            </a:extLst>
          </p:cNvPr>
          <p:cNvPicPr>
            <a:picLocks noGrp="1" noChangeAspect="1"/>
          </p:cNvPicPr>
          <p:nvPr>
            <p:ph sz="quarter" idx="11"/>
          </p:nvPr>
        </p:nvPicPr>
        <p:blipFill rotWithShape="1">
          <a:blip r:embed="rId3" cstate="print">
            <a:extLst>
              <a:ext uri="{28A0092B-C50C-407E-A947-70E740481C1C}">
                <a14:useLocalDpi xmlns:a14="http://schemas.microsoft.com/office/drawing/2010/main" val="0"/>
              </a:ext>
            </a:extLst>
          </a:blip>
          <a:srcRect b="26224"/>
          <a:stretch/>
        </p:blipFill>
        <p:spPr>
          <a:xfrm>
            <a:off x="1237468" y="1514932"/>
            <a:ext cx="6669064" cy="2496978"/>
          </a:xfrm>
        </p:spPr>
      </p:pic>
      <p:sp>
        <p:nvSpPr>
          <p:cNvPr id="2" name="Text Placeholder 1">
            <a:extLst>
              <a:ext uri="{FF2B5EF4-FFF2-40B4-BE49-F238E27FC236}">
                <a16:creationId xmlns:a16="http://schemas.microsoft.com/office/drawing/2014/main" id="{6A765E77-5DB5-4F5C-AD76-2B6D4E9CEBA0}"/>
              </a:ext>
            </a:extLst>
          </p:cNvPr>
          <p:cNvSpPr>
            <a:spLocks noGrp="1"/>
          </p:cNvSpPr>
          <p:nvPr>
            <p:ph type="body" sz="quarter" idx="12"/>
          </p:nvPr>
        </p:nvSpPr>
        <p:spPr/>
        <p:txBody>
          <a:bodyPr/>
          <a:lstStyle/>
          <a:p>
            <a:r>
              <a:rPr lang="en-US" dirty="0"/>
              <a:t>Source: Clipart-Library</a:t>
            </a:r>
          </a:p>
        </p:txBody>
      </p:sp>
      <p:sp>
        <p:nvSpPr>
          <p:cNvPr id="4" name="Title 3">
            <a:extLst>
              <a:ext uri="{FF2B5EF4-FFF2-40B4-BE49-F238E27FC236}">
                <a16:creationId xmlns:a16="http://schemas.microsoft.com/office/drawing/2014/main" id="{32597249-E214-4F82-A9DD-27A3908BC1DA}"/>
              </a:ext>
            </a:extLst>
          </p:cNvPr>
          <p:cNvSpPr>
            <a:spLocks noGrp="1"/>
          </p:cNvSpPr>
          <p:nvPr>
            <p:ph type="title"/>
          </p:nvPr>
        </p:nvSpPr>
        <p:spPr/>
        <p:txBody>
          <a:bodyPr/>
          <a:lstStyle/>
          <a:p>
            <a:r>
              <a:rPr lang="en-US" dirty="0"/>
              <a:t>Buffeted by competing forces, where does the momentum lie?</a:t>
            </a:r>
          </a:p>
        </p:txBody>
      </p:sp>
      <p:sp>
        <p:nvSpPr>
          <p:cNvPr id="8" name="Oval 7">
            <a:extLst>
              <a:ext uri="{FF2B5EF4-FFF2-40B4-BE49-F238E27FC236}">
                <a16:creationId xmlns:a16="http://schemas.microsoft.com/office/drawing/2014/main" id="{F4EBDDB1-44BE-41DF-898D-FC65552B1AF3}"/>
              </a:ext>
            </a:extLst>
          </p:cNvPr>
          <p:cNvSpPr/>
          <p:nvPr/>
        </p:nvSpPr>
        <p:spPr>
          <a:xfrm>
            <a:off x="2046253" y="1616095"/>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E8EC650-53A4-4A30-908D-F4DD3954339C}"/>
              </a:ext>
            </a:extLst>
          </p:cNvPr>
          <p:cNvGrpSpPr/>
          <p:nvPr/>
        </p:nvGrpSpPr>
        <p:grpSpPr>
          <a:xfrm>
            <a:off x="2143404" y="1704064"/>
            <a:ext cx="525698" cy="525698"/>
            <a:chOff x="4032906" y="-49104"/>
            <a:chExt cx="1224000" cy="1224000"/>
          </a:xfrm>
        </p:grpSpPr>
        <p:pic>
          <p:nvPicPr>
            <p:cNvPr id="10" name="Graphic 98" descr="Freight with solid fill">
              <a:extLst>
                <a:ext uri="{FF2B5EF4-FFF2-40B4-BE49-F238E27FC236}">
                  <a16:creationId xmlns:a16="http://schemas.microsoft.com/office/drawing/2014/main" id="{7E975D9B-C501-457D-92F6-547C29D9B6E8}"/>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artisticPhotocopy/>
                      </a14:imgEffect>
                    </a14:imgLayer>
                  </a14:imgProps>
                </a:ext>
              </a:extLst>
            </a:blip>
            <a:srcRect b="25294"/>
            <a:stretch/>
          </p:blipFill>
          <p:spPr>
            <a:xfrm>
              <a:off x="4032906" y="-41949"/>
              <a:ext cx="1224000" cy="914400"/>
            </a:xfrm>
            <a:prstGeom prst="rect">
              <a:avLst/>
            </a:prstGeom>
          </p:spPr>
        </p:pic>
        <p:pic>
          <p:nvPicPr>
            <p:cNvPr id="11" name="Graphic 8" descr="Freight outline">
              <a:extLst>
                <a:ext uri="{FF2B5EF4-FFF2-40B4-BE49-F238E27FC236}">
                  <a16:creationId xmlns:a16="http://schemas.microsoft.com/office/drawing/2014/main" id="{805A06CF-748D-4C3E-84C3-CCEC34641FB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4032906" y="-49104"/>
              <a:ext cx="1224000" cy="1224000"/>
            </a:xfrm>
            <a:prstGeom prst="rect">
              <a:avLst/>
            </a:prstGeom>
            <a:noFill/>
          </p:spPr>
        </p:pic>
      </p:grpSp>
      <p:grpSp>
        <p:nvGrpSpPr>
          <p:cNvPr id="12" name="Group 11">
            <a:extLst>
              <a:ext uri="{FF2B5EF4-FFF2-40B4-BE49-F238E27FC236}">
                <a16:creationId xmlns:a16="http://schemas.microsoft.com/office/drawing/2014/main" id="{C0BFEBD8-4F1E-4D95-BA5C-85C049F89097}"/>
              </a:ext>
            </a:extLst>
          </p:cNvPr>
          <p:cNvGrpSpPr>
            <a:grpSpLocks noChangeAspect="1"/>
          </p:cNvGrpSpPr>
          <p:nvPr/>
        </p:nvGrpSpPr>
        <p:grpSpPr>
          <a:xfrm>
            <a:off x="1259632" y="1625277"/>
            <a:ext cx="720000" cy="720000"/>
            <a:chOff x="3772164" y="1398017"/>
            <a:chExt cx="1676400" cy="1676400"/>
          </a:xfrm>
        </p:grpSpPr>
        <p:sp>
          <p:nvSpPr>
            <p:cNvPr id="13" name="Oval 12">
              <a:extLst>
                <a:ext uri="{FF2B5EF4-FFF2-40B4-BE49-F238E27FC236}">
                  <a16:creationId xmlns:a16="http://schemas.microsoft.com/office/drawing/2014/main" id="{9CBF6149-9D3F-423F-A779-9037DA3EDAE5}"/>
                </a:ext>
              </a:extLst>
            </p:cNvPr>
            <p:cNvSpPr/>
            <p:nvPr/>
          </p:nvSpPr>
          <p:spPr>
            <a:xfrm>
              <a:off x="3772164" y="1398017"/>
              <a:ext cx="1676400" cy="167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476DA240-FF38-4D50-931F-AD30886BE8D7}"/>
                </a:ext>
              </a:extLst>
            </p:cNvPr>
            <p:cNvGrpSpPr/>
            <p:nvPr/>
          </p:nvGrpSpPr>
          <p:grpSpPr>
            <a:xfrm>
              <a:off x="4084949" y="1676494"/>
              <a:ext cx="1070898" cy="1076689"/>
              <a:chOff x="7117842" y="1356968"/>
              <a:chExt cx="686676" cy="690389"/>
            </a:xfrm>
          </p:grpSpPr>
          <p:pic>
            <p:nvPicPr>
              <p:cNvPr id="15" name="Graphic 100" descr="Raw Materials with solid fill">
                <a:extLst>
                  <a:ext uri="{FF2B5EF4-FFF2-40B4-BE49-F238E27FC236}">
                    <a16:creationId xmlns:a16="http://schemas.microsoft.com/office/drawing/2014/main" id="{19F61F85-7665-41AD-815B-40FD908082EC}"/>
                  </a:ext>
                </a:extLst>
              </p:cNvPr>
              <p:cNvPicPr>
                <a:picLocks noChangeAspect="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7118718" y="1361557"/>
                <a:ext cx="685800" cy="685800"/>
              </a:xfrm>
              <a:prstGeom prst="rect">
                <a:avLst/>
              </a:prstGeom>
            </p:spPr>
          </p:pic>
          <p:pic>
            <p:nvPicPr>
              <p:cNvPr id="16" name="Graphic 40" descr="Raw Materials outline">
                <a:extLst>
                  <a:ext uri="{FF2B5EF4-FFF2-40B4-BE49-F238E27FC236}">
                    <a16:creationId xmlns:a16="http://schemas.microsoft.com/office/drawing/2014/main" id="{3B9520AB-17B5-4DBC-A17E-AD8A2CEAC5C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563" b="97917" l="0" r="97917">
                            <a14:foregroundMark x1="36979" y1="17188" x2="40104" y2="26823"/>
                            <a14:backgroundMark x1="90104" y1="47396" x2="90104" y2="43750"/>
                            <a14:backgroundMark x1="90104" y1="48698" x2="89583" y2="40365"/>
                          </a14:backgroundRemoval>
                        </a14:imgEffect>
                      </a14:imgLayer>
                    </a14:imgProps>
                  </a:ext>
                </a:extLst>
              </a:blip>
              <a:stretch>
                <a:fillRect/>
              </a:stretch>
            </p:blipFill>
            <p:spPr>
              <a:xfrm>
                <a:off x="7117842" y="1356968"/>
                <a:ext cx="685800" cy="690388"/>
              </a:xfrm>
              <a:prstGeom prst="rect">
                <a:avLst/>
              </a:prstGeom>
            </p:spPr>
          </p:pic>
        </p:grpSp>
      </p:grpSp>
      <p:sp>
        <p:nvSpPr>
          <p:cNvPr id="18" name="Oval 17">
            <a:extLst>
              <a:ext uri="{FF2B5EF4-FFF2-40B4-BE49-F238E27FC236}">
                <a16:creationId xmlns:a16="http://schemas.microsoft.com/office/drawing/2014/main" id="{F8AF19B4-40B3-4099-AF3A-52FEFCB74A48}"/>
              </a:ext>
            </a:extLst>
          </p:cNvPr>
          <p:cNvSpPr/>
          <p:nvPr/>
        </p:nvSpPr>
        <p:spPr>
          <a:xfrm>
            <a:off x="2863874" y="1625277"/>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Icon&#10;&#10;Description automatically generated">
            <a:extLst>
              <a:ext uri="{FF2B5EF4-FFF2-40B4-BE49-F238E27FC236}">
                <a16:creationId xmlns:a16="http://schemas.microsoft.com/office/drawing/2014/main" id="{D2FE2B81-CC02-4131-B1F8-23D92414D1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74727" y="1627906"/>
            <a:ext cx="720000" cy="720000"/>
          </a:xfrm>
          <a:prstGeom prst="rect">
            <a:avLst/>
          </a:prstGeom>
        </p:spPr>
      </p:pic>
      <p:grpSp>
        <p:nvGrpSpPr>
          <p:cNvPr id="3" name="Group 2">
            <a:extLst>
              <a:ext uri="{FF2B5EF4-FFF2-40B4-BE49-F238E27FC236}">
                <a16:creationId xmlns:a16="http://schemas.microsoft.com/office/drawing/2014/main" id="{C705608B-DEBC-4577-A587-34101AC5A998}"/>
              </a:ext>
            </a:extLst>
          </p:cNvPr>
          <p:cNvGrpSpPr/>
          <p:nvPr/>
        </p:nvGrpSpPr>
        <p:grpSpPr>
          <a:xfrm>
            <a:off x="5303202" y="1347614"/>
            <a:ext cx="2365062" cy="1462326"/>
            <a:chOff x="5303202" y="1347614"/>
            <a:chExt cx="2365062" cy="1462326"/>
          </a:xfrm>
        </p:grpSpPr>
        <p:grpSp>
          <p:nvGrpSpPr>
            <p:cNvPr id="28" name="Group 27">
              <a:extLst>
                <a:ext uri="{FF2B5EF4-FFF2-40B4-BE49-F238E27FC236}">
                  <a16:creationId xmlns:a16="http://schemas.microsoft.com/office/drawing/2014/main" id="{4CBA129F-6DB3-4E7A-B32D-C8FA66FC30BA}"/>
                </a:ext>
              </a:extLst>
            </p:cNvPr>
            <p:cNvGrpSpPr/>
            <p:nvPr/>
          </p:nvGrpSpPr>
          <p:grpSpPr>
            <a:xfrm>
              <a:off x="5303202" y="1347614"/>
              <a:ext cx="1885498" cy="1462326"/>
              <a:chOff x="5303202" y="1347614"/>
              <a:chExt cx="1885498" cy="1462326"/>
            </a:xfrm>
          </p:grpSpPr>
          <p:pic>
            <p:nvPicPr>
              <p:cNvPr id="22" name="Picture 21" descr="Icon&#10;&#10;Description automatically generated">
                <a:extLst>
                  <a:ext uri="{FF2B5EF4-FFF2-40B4-BE49-F238E27FC236}">
                    <a16:creationId xmlns:a16="http://schemas.microsoft.com/office/drawing/2014/main" id="{E8872A05-1B41-417D-9888-0ABECCFDDA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03202" y="1606913"/>
                <a:ext cx="720000" cy="720000"/>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A7829BBD-CCD6-4DC7-82DE-C19C16CAEFA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24128" y="1347614"/>
                <a:ext cx="1464572" cy="1462326"/>
              </a:xfrm>
              <a:prstGeom prst="rect">
                <a:avLst/>
              </a:prstGeom>
            </p:spPr>
          </p:pic>
        </p:grpSp>
        <p:pic>
          <p:nvPicPr>
            <p:cNvPr id="25" name="Picture 24" descr="Icon&#10;&#10;Description automatically generated">
              <a:extLst>
                <a:ext uri="{FF2B5EF4-FFF2-40B4-BE49-F238E27FC236}">
                  <a16:creationId xmlns:a16="http://schemas.microsoft.com/office/drawing/2014/main" id="{EC1C9806-E201-402C-B6C9-2B07E3B0F83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8264" y="1591775"/>
              <a:ext cx="720000" cy="720000"/>
            </a:xfrm>
            <a:prstGeom prst="rect">
              <a:avLst/>
            </a:prstGeom>
          </p:spPr>
        </p:pic>
      </p:grpSp>
      <p:grpSp>
        <p:nvGrpSpPr>
          <p:cNvPr id="5" name="Group 4">
            <a:extLst>
              <a:ext uri="{FF2B5EF4-FFF2-40B4-BE49-F238E27FC236}">
                <a16:creationId xmlns:a16="http://schemas.microsoft.com/office/drawing/2014/main" id="{F13A5615-1351-4AEA-A983-74BCC0A4B8FD}"/>
              </a:ext>
            </a:extLst>
          </p:cNvPr>
          <p:cNvGrpSpPr/>
          <p:nvPr/>
        </p:nvGrpSpPr>
        <p:grpSpPr>
          <a:xfrm>
            <a:off x="7732191" y="1598495"/>
            <a:ext cx="720000" cy="720000"/>
            <a:chOff x="7732191" y="1598495"/>
            <a:chExt cx="720000" cy="720000"/>
          </a:xfrm>
        </p:grpSpPr>
        <p:sp>
          <p:nvSpPr>
            <p:cNvPr id="29" name="Oval 28">
              <a:extLst>
                <a:ext uri="{FF2B5EF4-FFF2-40B4-BE49-F238E27FC236}">
                  <a16:creationId xmlns:a16="http://schemas.microsoft.com/office/drawing/2014/main" id="{51DF6654-E46B-4704-ADFD-5236E3CF2AB4}"/>
                </a:ext>
              </a:extLst>
            </p:cNvPr>
            <p:cNvSpPr/>
            <p:nvPr/>
          </p:nvSpPr>
          <p:spPr>
            <a:xfrm>
              <a:off x="7732191" y="1598495"/>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id="{40AC2B33-CA1A-4CA6-81E7-CEF5C81007F9}"/>
                </a:ext>
              </a:extLst>
            </p:cNvPr>
            <p:cNvPicPr>
              <a:picLocks noChangeAspect="1"/>
            </p:cNvPicPr>
            <p:nvPr/>
          </p:nvPicPr>
          <p:blipFill>
            <a:blip r:embed="rId16"/>
            <a:stretch>
              <a:fillRect/>
            </a:stretch>
          </p:blipFill>
          <p:spPr>
            <a:xfrm>
              <a:off x="7812009" y="1623564"/>
              <a:ext cx="623705" cy="623705"/>
            </a:xfrm>
            <a:prstGeom prst="rect">
              <a:avLst/>
            </a:prstGeom>
          </p:spPr>
        </p:pic>
      </p:grpSp>
      <p:pic>
        <p:nvPicPr>
          <p:cNvPr id="31" name="Picture 30" descr="A picture containing text, clipart&#10;&#10;Description automatically generated">
            <a:extLst>
              <a:ext uri="{FF2B5EF4-FFF2-40B4-BE49-F238E27FC236}">
                <a16:creationId xmlns:a16="http://schemas.microsoft.com/office/drawing/2014/main" id="{D7F5E55C-55C9-4616-9C33-FF2A732DECB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25344" y="1779662"/>
            <a:ext cx="393163" cy="352390"/>
          </a:xfrm>
          <a:prstGeom prst="rect">
            <a:avLst/>
          </a:prstGeom>
        </p:spPr>
      </p:pic>
    </p:spTree>
    <p:extLst>
      <p:ext uri="{BB962C8B-B14F-4D97-AF65-F5344CB8AC3E}">
        <p14:creationId xmlns:p14="http://schemas.microsoft.com/office/powerpoint/2010/main" val="1772810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7E5706-43FF-4742-8E20-E2EAC4FE5D17}"/>
              </a:ext>
            </a:extLst>
          </p:cNvPr>
          <p:cNvSpPr>
            <a:spLocks noGrp="1"/>
          </p:cNvSpPr>
          <p:nvPr>
            <p:ph type="body" sz="quarter" idx="12"/>
          </p:nvPr>
        </p:nvSpPr>
        <p:spPr/>
        <p:txBody>
          <a:bodyPr/>
          <a:lstStyle/>
          <a:p>
            <a:r>
              <a:rPr lang="en-GB" dirty="0"/>
              <a:t>Source: Wikimedia Commons, BloombergNEF</a:t>
            </a:r>
          </a:p>
        </p:txBody>
      </p:sp>
      <p:sp>
        <p:nvSpPr>
          <p:cNvPr id="9" name="Title 8">
            <a:extLst>
              <a:ext uri="{FF2B5EF4-FFF2-40B4-BE49-F238E27FC236}">
                <a16:creationId xmlns:a16="http://schemas.microsoft.com/office/drawing/2014/main" id="{42354AB0-5D72-4D50-9F36-C75AB56AA733}"/>
              </a:ext>
            </a:extLst>
          </p:cNvPr>
          <p:cNvSpPr>
            <a:spLocks noGrp="1"/>
          </p:cNvSpPr>
          <p:nvPr>
            <p:ph type="title"/>
          </p:nvPr>
        </p:nvSpPr>
        <p:spPr/>
        <p:txBody>
          <a:bodyPr/>
          <a:lstStyle/>
          <a:p>
            <a:r>
              <a:rPr lang="en-GB" dirty="0"/>
              <a:t>Thee challenges to overcome for greater renewable energy deployment</a:t>
            </a:r>
          </a:p>
        </p:txBody>
      </p:sp>
      <p:grpSp>
        <p:nvGrpSpPr>
          <p:cNvPr id="5" name="Group 4">
            <a:extLst>
              <a:ext uri="{FF2B5EF4-FFF2-40B4-BE49-F238E27FC236}">
                <a16:creationId xmlns:a16="http://schemas.microsoft.com/office/drawing/2014/main" id="{508EEA79-2043-48B0-A8B6-A46321AE301C}"/>
              </a:ext>
            </a:extLst>
          </p:cNvPr>
          <p:cNvGrpSpPr/>
          <p:nvPr/>
        </p:nvGrpSpPr>
        <p:grpSpPr>
          <a:xfrm>
            <a:off x="3302662" y="1754524"/>
            <a:ext cx="2032691" cy="1900995"/>
            <a:chOff x="3275856" y="1707654"/>
            <a:chExt cx="2032691" cy="1900995"/>
          </a:xfrm>
        </p:grpSpPr>
        <p:sp>
          <p:nvSpPr>
            <p:cNvPr id="20" name="TextBox 19">
              <a:extLst>
                <a:ext uri="{FF2B5EF4-FFF2-40B4-BE49-F238E27FC236}">
                  <a16:creationId xmlns:a16="http://schemas.microsoft.com/office/drawing/2014/main" id="{71A666A0-100F-4C50-ABB7-F91D96D524F3}"/>
                </a:ext>
              </a:extLst>
            </p:cNvPr>
            <p:cNvSpPr txBox="1"/>
            <p:nvPr/>
          </p:nvSpPr>
          <p:spPr>
            <a:xfrm>
              <a:off x="3275856" y="2993096"/>
              <a:ext cx="2032691" cy="615553"/>
            </a:xfrm>
            <a:prstGeom prst="rect">
              <a:avLst/>
            </a:prstGeom>
            <a:noFill/>
          </p:spPr>
          <p:txBody>
            <a:bodyPr wrap="square" lIns="0" tIns="0" rIns="0" bIns="0" rtlCol="0">
              <a:spAutoFit/>
            </a:bodyPr>
            <a:lstStyle/>
            <a:p>
              <a:pPr algn="ctr"/>
              <a:r>
                <a:rPr lang="en-GB" sz="1600" b="1" dirty="0"/>
                <a:t>Rising costs</a:t>
              </a:r>
              <a:br>
                <a:rPr lang="en-GB" sz="1600" b="1" dirty="0"/>
              </a:br>
              <a:r>
                <a:rPr lang="en-GB" sz="1200" dirty="0"/>
                <a:t>(</a:t>
              </a:r>
              <a:r>
                <a:rPr lang="en-GB" sz="1200" dirty="0" err="1"/>
                <a:t>eg</a:t>
              </a:r>
              <a:r>
                <a:rPr lang="en-GB" sz="1200" dirty="0"/>
                <a:t>, equipment, </a:t>
              </a:r>
              <a:r>
                <a:rPr lang="en-GB" sz="1200" dirty="0" err="1"/>
                <a:t>labor</a:t>
              </a:r>
              <a:r>
                <a:rPr lang="en-GB" sz="1200" dirty="0"/>
                <a:t> rates, </a:t>
              </a:r>
              <a:br>
                <a:rPr lang="en-GB" sz="1200" dirty="0"/>
              </a:br>
              <a:r>
                <a:rPr lang="en-GB" sz="1200" dirty="0"/>
                <a:t>debt, interest rates)</a:t>
              </a:r>
              <a:endParaRPr lang="en-GB" sz="1600" dirty="0"/>
            </a:p>
          </p:txBody>
        </p:sp>
        <p:grpSp>
          <p:nvGrpSpPr>
            <p:cNvPr id="4" name="Group 3">
              <a:extLst>
                <a:ext uri="{FF2B5EF4-FFF2-40B4-BE49-F238E27FC236}">
                  <a16:creationId xmlns:a16="http://schemas.microsoft.com/office/drawing/2014/main" id="{9BB67668-D084-44AE-B6E4-2F3262E43105}"/>
                </a:ext>
              </a:extLst>
            </p:cNvPr>
            <p:cNvGrpSpPr/>
            <p:nvPr/>
          </p:nvGrpSpPr>
          <p:grpSpPr>
            <a:xfrm>
              <a:off x="3377985" y="1707654"/>
              <a:ext cx="1828433" cy="1265739"/>
              <a:chOff x="3648225" y="1849307"/>
              <a:chExt cx="1828433" cy="1265739"/>
            </a:xfrm>
          </p:grpSpPr>
          <p:pic>
            <p:nvPicPr>
              <p:cNvPr id="18" name="Picture 17" descr="A picture containing text, clipart&#10;&#10;Description automatically generated">
                <a:extLst>
                  <a:ext uri="{FF2B5EF4-FFF2-40B4-BE49-F238E27FC236}">
                    <a16:creationId xmlns:a16="http://schemas.microsoft.com/office/drawing/2014/main" id="{8CAE5F78-6CCB-402F-A89A-A3F20B9BEAFE}"/>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48225" y="2116982"/>
                <a:ext cx="792088" cy="709944"/>
              </a:xfrm>
              <a:prstGeom prst="rect">
                <a:avLst/>
              </a:prstGeom>
            </p:spPr>
          </p:pic>
          <p:pic>
            <p:nvPicPr>
              <p:cNvPr id="28672" name="Picture 28671">
                <a:extLst>
                  <a:ext uri="{FF2B5EF4-FFF2-40B4-BE49-F238E27FC236}">
                    <a16:creationId xmlns:a16="http://schemas.microsoft.com/office/drawing/2014/main" id="{F36F9877-9DCF-46AC-A72B-D07F84E46A37}"/>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r="14082"/>
              <a:stretch/>
            </p:blipFill>
            <p:spPr>
              <a:xfrm>
                <a:off x="4334308" y="1849307"/>
                <a:ext cx="1142350" cy="1265739"/>
              </a:xfrm>
              <a:prstGeom prst="rect">
                <a:avLst/>
              </a:prstGeom>
            </p:spPr>
          </p:pic>
        </p:grpSp>
      </p:grpSp>
      <p:sp>
        <p:nvSpPr>
          <p:cNvPr id="16"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grpSp>
        <p:nvGrpSpPr>
          <p:cNvPr id="3" name="Group 2">
            <a:extLst>
              <a:ext uri="{FF2B5EF4-FFF2-40B4-BE49-F238E27FC236}">
                <a16:creationId xmlns:a16="http://schemas.microsoft.com/office/drawing/2014/main" id="{B7936009-EA68-4606-81FF-95DADF9BAED3}"/>
              </a:ext>
            </a:extLst>
          </p:cNvPr>
          <p:cNvGrpSpPr/>
          <p:nvPr/>
        </p:nvGrpSpPr>
        <p:grpSpPr>
          <a:xfrm>
            <a:off x="859157" y="1769348"/>
            <a:ext cx="1389804" cy="1679317"/>
            <a:chOff x="859157" y="1769348"/>
            <a:chExt cx="1389804" cy="1679317"/>
          </a:xfrm>
        </p:grpSpPr>
        <p:sp>
          <p:nvSpPr>
            <p:cNvPr id="14" name="TextBox 13">
              <a:extLst>
                <a:ext uri="{FF2B5EF4-FFF2-40B4-BE49-F238E27FC236}">
                  <a16:creationId xmlns:a16="http://schemas.microsoft.com/office/drawing/2014/main" id="{452E7B79-1521-4FC7-8DC9-7145C900A8BB}"/>
                </a:ext>
              </a:extLst>
            </p:cNvPr>
            <p:cNvSpPr txBox="1"/>
            <p:nvPr/>
          </p:nvSpPr>
          <p:spPr>
            <a:xfrm>
              <a:off x="859157" y="3017778"/>
              <a:ext cx="1389804" cy="430887"/>
            </a:xfrm>
            <a:prstGeom prst="rect">
              <a:avLst/>
            </a:prstGeom>
            <a:noFill/>
          </p:spPr>
          <p:txBody>
            <a:bodyPr wrap="none" lIns="0" tIns="0" rIns="0" bIns="0" rtlCol="0">
              <a:spAutoFit/>
            </a:bodyPr>
            <a:lstStyle/>
            <a:p>
              <a:pPr algn="ctr"/>
              <a:r>
                <a:rPr lang="en-GB" sz="1600" b="1" dirty="0"/>
                <a:t>Supply chains</a:t>
              </a:r>
              <a:br>
                <a:rPr lang="en-GB" sz="1600" b="1" dirty="0"/>
              </a:br>
              <a:r>
                <a:rPr lang="en-GB" sz="1200" dirty="0"/>
                <a:t>(</a:t>
              </a:r>
              <a:r>
                <a:rPr lang="en-GB" sz="1200" dirty="0" err="1"/>
                <a:t>eg</a:t>
              </a:r>
              <a:r>
                <a:rPr lang="en-GB" sz="1200" dirty="0"/>
                <a:t>, vessels)</a:t>
              </a:r>
              <a:endParaRPr lang="en-GB" sz="1600" dirty="0"/>
            </a:p>
          </p:txBody>
        </p:sp>
        <p:pic>
          <p:nvPicPr>
            <p:cNvPr id="17" name="Graphic 8" descr="Freight outline">
              <a:extLst>
                <a:ext uri="{FF2B5EF4-FFF2-40B4-BE49-F238E27FC236}">
                  <a16:creationId xmlns:a16="http://schemas.microsoft.com/office/drawing/2014/main" id="{147E8EC1-5B17-4029-8041-C6A43A66B502}"/>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992956" y="1769348"/>
              <a:ext cx="1142349" cy="1142349"/>
            </a:xfrm>
            <a:prstGeom prst="rect">
              <a:avLst/>
            </a:prstGeom>
            <a:noFill/>
            <a:ln>
              <a:noFill/>
            </a:ln>
          </p:spPr>
        </p:pic>
      </p:grpSp>
      <p:grpSp>
        <p:nvGrpSpPr>
          <p:cNvPr id="6" name="Group 5">
            <a:extLst>
              <a:ext uri="{FF2B5EF4-FFF2-40B4-BE49-F238E27FC236}">
                <a16:creationId xmlns:a16="http://schemas.microsoft.com/office/drawing/2014/main" id="{51D616B1-6D67-4158-868D-7B5B0E76FBF1}"/>
              </a:ext>
            </a:extLst>
          </p:cNvPr>
          <p:cNvGrpSpPr/>
          <p:nvPr/>
        </p:nvGrpSpPr>
        <p:grpSpPr>
          <a:xfrm>
            <a:off x="6335442" y="1923678"/>
            <a:ext cx="2351606" cy="1782721"/>
            <a:chOff x="6362869" y="1855814"/>
            <a:chExt cx="2351606" cy="1782721"/>
          </a:xfrm>
        </p:grpSpPr>
        <p:pic>
          <p:nvPicPr>
            <p:cNvPr id="24" name="Picture 23" descr="A picture containing dark, night, night sky&#10;&#10;Description automatically generated">
              <a:extLst>
                <a:ext uri="{FF2B5EF4-FFF2-40B4-BE49-F238E27FC236}">
                  <a16:creationId xmlns:a16="http://schemas.microsoft.com/office/drawing/2014/main" id="{C1B655BC-6E17-49DB-906D-55A6EBEE59E6}"/>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8264" y="1855814"/>
              <a:ext cx="1036800" cy="864000"/>
            </a:xfrm>
            <a:prstGeom prst="rect">
              <a:avLst/>
            </a:prstGeom>
          </p:spPr>
        </p:pic>
        <p:sp>
          <p:nvSpPr>
            <p:cNvPr id="25" name="TextBox 24">
              <a:extLst>
                <a:ext uri="{FF2B5EF4-FFF2-40B4-BE49-F238E27FC236}">
                  <a16:creationId xmlns:a16="http://schemas.microsoft.com/office/drawing/2014/main" id="{53657BFF-BBA4-46C3-BD65-16DE0E4C5062}"/>
                </a:ext>
              </a:extLst>
            </p:cNvPr>
            <p:cNvSpPr txBox="1"/>
            <p:nvPr/>
          </p:nvSpPr>
          <p:spPr>
            <a:xfrm>
              <a:off x="6362869" y="3022982"/>
              <a:ext cx="2351606" cy="615553"/>
            </a:xfrm>
            <a:prstGeom prst="rect">
              <a:avLst/>
            </a:prstGeom>
            <a:noFill/>
          </p:spPr>
          <p:txBody>
            <a:bodyPr wrap="none" lIns="0" tIns="0" rIns="0" bIns="0" rtlCol="0">
              <a:spAutoFit/>
            </a:bodyPr>
            <a:lstStyle/>
            <a:p>
              <a:pPr algn="ctr"/>
              <a:r>
                <a:rPr lang="en-GB" sz="1600" b="1" dirty="0"/>
                <a:t>Grids and infrastructure</a:t>
              </a:r>
              <a:br>
                <a:rPr lang="en-GB" sz="1200" b="1" dirty="0"/>
              </a:br>
              <a:r>
                <a:rPr lang="en-GB" sz="1200" dirty="0"/>
                <a:t>(</a:t>
              </a:r>
              <a:r>
                <a:rPr lang="en-GB" sz="1200" dirty="0" err="1"/>
                <a:t>eg</a:t>
              </a:r>
              <a:r>
                <a:rPr lang="en-GB" sz="1200" dirty="0"/>
                <a:t>, interconnection </a:t>
              </a:r>
              <a:br>
                <a:rPr lang="en-GB" sz="1200" dirty="0"/>
              </a:br>
              <a:r>
                <a:rPr lang="en-GB" sz="1200" dirty="0"/>
                <a:t>and capacity)</a:t>
              </a:r>
            </a:p>
          </p:txBody>
        </p:sp>
      </p:grpSp>
    </p:spTree>
    <p:extLst>
      <p:ext uri="{BB962C8B-B14F-4D97-AF65-F5344CB8AC3E}">
        <p14:creationId xmlns:p14="http://schemas.microsoft.com/office/powerpoint/2010/main" val="1339958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7E5706-43FF-4742-8E20-E2EAC4FE5D17}"/>
              </a:ext>
            </a:extLst>
          </p:cNvPr>
          <p:cNvSpPr>
            <a:spLocks noGrp="1"/>
          </p:cNvSpPr>
          <p:nvPr>
            <p:ph type="body" sz="quarter" idx="12"/>
          </p:nvPr>
        </p:nvSpPr>
        <p:spPr/>
        <p:txBody>
          <a:bodyPr/>
          <a:lstStyle/>
          <a:p>
            <a:r>
              <a:rPr lang="en-GB" dirty="0"/>
              <a:t>Source: Wikimedia Commons, BloombergNEF</a:t>
            </a:r>
          </a:p>
        </p:txBody>
      </p:sp>
      <p:sp>
        <p:nvSpPr>
          <p:cNvPr id="9" name="Title 8">
            <a:extLst>
              <a:ext uri="{FF2B5EF4-FFF2-40B4-BE49-F238E27FC236}">
                <a16:creationId xmlns:a16="http://schemas.microsoft.com/office/drawing/2014/main" id="{42354AB0-5D72-4D50-9F36-C75AB56AA733}"/>
              </a:ext>
            </a:extLst>
          </p:cNvPr>
          <p:cNvSpPr>
            <a:spLocks noGrp="1"/>
          </p:cNvSpPr>
          <p:nvPr>
            <p:ph type="title"/>
          </p:nvPr>
        </p:nvSpPr>
        <p:spPr/>
        <p:txBody>
          <a:bodyPr/>
          <a:lstStyle/>
          <a:p>
            <a:r>
              <a:rPr lang="en-GB" dirty="0"/>
              <a:t>Thee challenges to overcome for greater renewable energy deployment</a:t>
            </a:r>
          </a:p>
        </p:txBody>
      </p:sp>
      <p:sp>
        <p:nvSpPr>
          <p:cNvPr id="16"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grpSp>
        <p:nvGrpSpPr>
          <p:cNvPr id="3" name="Group 2">
            <a:extLst>
              <a:ext uri="{FF2B5EF4-FFF2-40B4-BE49-F238E27FC236}">
                <a16:creationId xmlns:a16="http://schemas.microsoft.com/office/drawing/2014/main" id="{B7936009-EA68-4606-81FF-95DADF9BAED3}"/>
              </a:ext>
            </a:extLst>
          </p:cNvPr>
          <p:cNvGrpSpPr/>
          <p:nvPr/>
        </p:nvGrpSpPr>
        <p:grpSpPr>
          <a:xfrm>
            <a:off x="859157" y="1769348"/>
            <a:ext cx="1389804" cy="1679317"/>
            <a:chOff x="859157" y="1769348"/>
            <a:chExt cx="1389804" cy="1679317"/>
          </a:xfrm>
        </p:grpSpPr>
        <p:sp>
          <p:nvSpPr>
            <p:cNvPr id="14" name="TextBox 13">
              <a:extLst>
                <a:ext uri="{FF2B5EF4-FFF2-40B4-BE49-F238E27FC236}">
                  <a16:creationId xmlns:a16="http://schemas.microsoft.com/office/drawing/2014/main" id="{452E7B79-1521-4FC7-8DC9-7145C900A8BB}"/>
                </a:ext>
              </a:extLst>
            </p:cNvPr>
            <p:cNvSpPr txBox="1"/>
            <p:nvPr/>
          </p:nvSpPr>
          <p:spPr>
            <a:xfrm>
              <a:off x="859157" y="3017778"/>
              <a:ext cx="1389804" cy="430887"/>
            </a:xfrm>
            <a:prstGeom prst="rect">
              <a:avLst/>
            </a:prstGeom>
            <a:noFill/>
          </p:spPr>
          <p:txBody>
            <a:bodyPr wrap="none" lIns="0" tIns="0" rIns="0" bIns="0" rtlCol="0">
              <a:spAutoFit/>
            </a:bodyPr>
            <a:lstStyle/>
            <a:p>
              <a:pPr algn="ctr"/>
              <a:r>
                <a:rPr lang="en-GB" sz="1600" b="1" dirty="0"/>
                <a:t>Supply chains</a:t>
              </a:r>
              <a:br>
                <a:rPr lang="en-GB" sz="1600" b="1" dirty="0"/>
              </a:br>
              <a:r>
                <a:rPr lang="en-GB" sz="1200" dirty="0"/>
                <a:t>(</a:t>
              </a:r>
              <a:r>
                <a:rPr lang="en-GB" sz="1200" dirty="0" err="1"/>
                <a:t>eg</a:t>
              </a:r>
              <a:r>
                <a:rPr lang="en-GB" sz="1200" dirty="0"/>
                <a:t>, vessels)</a:t>
              </a:r>
              <a:endParaRPr lang="en-GB" sz="1600" dirty="0"/>
            </a:p>
          </p:txBody>
        </p:sp>
        <p:pic>
          <p:nvPicPr>
            <p:cNvPr id="17" name="Graphic 8" descr="Freight outline">
              <a:extLst>
                <a:ext uri="{FF2B5EF4-FFF2-40B4-BE49-F238E27FC236}">
                  <a16:creationId xmlns:a16="http://schemas.microsoft.com/office/drawing/2014/main" id="{147E8EC1-5B17-4029-8041-C6A43A66B50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992956" y="1769348"/>
              <a:ext cx="1142349" cy="1142349"/>
            </a:xfrm>
            <a:prstGeom prst="rect">
              <a:avLst/>
            </a:prstGeom>
            <a:noFill/>
            <a:ln>
              <a:noFill/>
            </a:ln>
          </p:spPr>
        </p:pic>
      </p:grpSp>
    </p:spTree>
    <p:extLst>
      <p:ext uri="{BB962C8B-B14F-4D97-AF65-F5344CB8AC3E}">
        <p14:creationId xmlns:p14="http://schemas.microsoft.com/office/powerpoint/2010/main" val="2142562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378D3E-513B-4AD3-AA68-6452CB62ACA8}"/>
              </a:ext>
            </a:extLst>
          </p:cNvPr>
          <p:cNvSpPr>
            <a:spLocks noGrp="1"/>
          </p:cNvSpPr>
          <p:nvPr>
            <p:ph type="body" sz="quarter" idx="12"/>
          </p:nvPr>
        </p:nvSpPr>
        <p:spPr/>
        <p:txBody>
          <a:bodyPr/>
          <a:lstStyle/>
          <a:p>
            <a:r>
              <a:rPr lang="en-US" dirty="0"/>
              <a:t>Source: Bloomberg {WCIDSHLA Index}</a:t>
            </a:r>
          </a:p>
        </p:txBody>
      </p:sp>
      <p:sp>
        <p:nvSpPr>
          <p:cNvPr id="4" name="Title 3">
            <a:extLst>
              <a:ext uri="{FF2B5EF4-FFF2-40B4-BE49-F238E27FC236}">
                <a16:creationId xmlns:a16="http://schemas.microsoft.com/office/drawing/2014/main" id="{E76482EF-E113-4090-8B76-3797B5CF566E}"/>
              </a:ext>
            </a:extLst>
          </p:cNvPr>
          <p:cNvSpPr>
            <a:spLocks noGrp="1"/>
          </p:cNvSpPr>
          <p:nvPr>
            <p:ph type="title"/>
          </p:nvPr>
        </p:nvSpPr>
        <p:spPr/>
        <p:txBody>
          <a:bodyPr/>
          <a:lstStyle/>
          <a:p>
            <a:r>
              <a:rPr lang="en-US" sz="2000" dirty="0"/>
              <a:t>Ports spent much of the pandemic congested</a:t>
            </a:r>
          </a:p>
        </p:txBody>
      </p:sp>
      <p:sp>
        <p:nvSpPr>
          <p:cNvPr id="6" name="Title 3">
            <a:extLst>
              <a:ext uri="{FF2B5EF4-FFF2-40B4-BE49-F238E27FC236}">
                <a16:creationId xmlns:a16="http://schemas.microsoft.com/office/drawing/2014/main" id="{E6EEF38F-FE9D-457D-93A2-1CF0CB3AE198}"/>
              </a:ext>
            </a:extLst>
          </p:cNvPr>
          <p:cNvSpPr txBox="1">
            <a:spLocks/>
          </p:cNvSpPr>
          <p:nvPr/>
        </p:nvSpPr>
        <p:spPr>
          <a:xfrm>
            <a:off x="384224" y="1080000"/>
            <a:ext cx="6708056" cy="235992"/>
          </a:xfrm>
          <a:prstGeom prst="rect">
            <a:avLst/>
          </a:prstGeom>
        </p:spPr>
        <p:txBody>
          <a:bodyPr vert="horz" lIns="0" tIns="0" rIns="0" bIns="0" rtlCol="0" anchor="t" anchorCtr="0">
            <a:noAutofit/>
          </a:bodyPr>
          <a:lstStyle>
            <a:lvl1pPr algn="l" defTabSz="685804" rtl="0" eaLnBrk="1" latinLnBrk="0" hangingPunct="1">
              <a:lnSpc>
                <a:spcPct val="90000"/>
              </a:lnSpc>
              <a:spcBef>
                <a:spcPct val="0"/>
              </a:spcBef>
              <a:buNone/>
              <a:defRPr lang="en-US" sz="2400" b="1" kern="1200" baseline="0" dirty="0">
                <a:solidFill>
                  <a:schemeClr val="tx1"/>
                </a:solidFill>
                <a:latin typeface="+mj-lt"/>
                <a:ea typeface="+mj-ea"/>
                <a:cs typeface="+mj-cs"/>
              </a:defRPr>
            </a:lvl1pPr>
          </a:lstStyle>
          <a:p>
            <a:pPr>
              <a:buFontTx/>
            </a:pPr>
            <a:r>
              <a:rPr lang="en-US" sz="1200" dirty="0">
                <a:solidFill>
                  <a:schemeClr val="accent2"/>
                </a:solidFill>
              </a:rPr>
              <a:t>Number of ships at the port of Los Angeles</a:t>
            </a:r>
          </a:p>
        </p:txBody>
      </p:sp>
      <p:graphicFrame>
        <p:nvGraphicFramePr>
          <p:cNvPr id="10" name="Content Placeholder 9">
            <a:extLst>
              <a:ext uri="{FF2B5EF4-FFF2-40B4-BE49-F238E27FC236}">
                <a16:creationId xmlns:a16="http://schemas.microsoft.com/office/drawing/2014/main" id="{BDB5482B-EC76-43BE-9B27-B811DF425A15}"/>
              </a:ext>
            </a:extLst>
          </p:cNvPr>
          <p:cNvGraphicFramePr>
            <a:graphicFrameLocks noGrp="1"/>
          </p:cNvGraphicFramePr>
          <p:nvPr>
            <p:ph sz="quarter" idx="11"/>
          </p:nvPr>
        </p:nvGraphicFramePr>
        <p:xfrm>
          <a:off x="384175" y="1315991"/>
          <a:ext cx="8375650" cy="312742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BC32772E-0A67-4830-B618-43ABBDF6FFF0}"/>
              </a:ext>
            </a:extLst>
          </p:cNvPr>
          <p:cNvSpPr/>
          <p:nvPr/>
        </p:nvSpPr>
        <p:spPr>
          <a:xfrm>
            <a:off x="5508104" y="1559319"/>
            <a:ext cx="3060340" cy="22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5E39714-2250-4231-87A2-CE677A902CB7}"/>
              </a:ext>
            </a:extLst>
          </p:cNvPr>
          <p:cNvGrpSpPr/>
          <p:nvPr/>
        </p:nvGrpSpPr>
        <p:grpSpPr>
          <a:xfrm>
            <a:off x="5553045" y="1449250"/>
            <a:ext cx="2970457" cy="1226193"/>
            <a:chOff x="5427984" y="1431075"/>
            <a:chExt cx="2970457" cy="1226193"/>
          </a:xfrm>
        </p:grpSpPr>
        <p:pic>
          <p:nvPicPr>
            <p:cNvPr id="13" name="Picture 12" descr="A picture containing chart&#10;&#10;Description automatically generated">
              <a:extLst>
                <a:ext uri="{FF2B5EF4-FFF2-40B4-BE49-F238E27FC236}">
                  <a16:creationId xmlns:a16="http://schemas.microsoft.com/office/drawing/2014/main" id="{D9CB96CA-4EBF-4792-9399-D5FBDE2E14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169"/>
            <a:stretch/>
          </p:blipFill>
          <p:spPr bwMode="auto">
            <a:xfrm>
              <a:off x="6434252" y="1431075"/>
              <a:ext cx="1964189" cy="1226193"/>
            </a:xfrm>
            <a:prstGeom prst="rect">
              <a:avLst/>
            </a:prstGeom>
            <a:ln>
              <a:noFill/>
            </a:ln>
            <a:extLst>
              <a:ext uri="{53640926-AAD7-44D8-BBD7-CCE9431645EC}">
                <a14:shadowObscured xmlns:a14="http://schemas.microsoft.com/office/drawing/2010/main"/>
              </a:ext>
            </a:extLst>
          </p:spPr>
        </p:pic>
        <p:cxnSp>
          <p:nvCxnSpPr>
            <p:cNvPr id="14" name="Straight Arrow Connector 13">
              <a:extLst>
                <a:ext uri="{FF2B5EF4-FFF2-40B4-BE49-F238E27FC236}">
                  <a16:creationId xmlns:a16="http://schemas.microsoft.com/office/drawing/2014/main" id="{82E11A3B-E831-46C1-A510-9AA984423251}"/>
                </a:ext>
              </a:extLst>
            </p:cNvPr>
            <p:cNvCxnSpPr>
              <a:cxnSpLocks/>
            </p:cNvCxnSpPr>
            <p:nvPr/>
          </p:nvCxnSpPr>
          <p:spPr>
            <a:xfrm flipH="1">
              <a:off x="5427984" y="1735353"/>
              <a:ext cx="10420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ctsSectionHeader">
            <a:extLst>
              <a:ext uri="{FF2B5EF4-FFF2-40B4-BE49-F238E27FC236}">
                <a16:creationId xmlns:a16="http://schemas.microsoft.com/office/drawing/2014/main" id="{FF5C40BD-55A6-4B8F-9C7B-3A4ACF94A922}"/>
              </a:ext>
            </a:extLst>
          </p:cNvP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Battery supply chains</a:t>
            </a:r>
            <a:endParaRPr lang="en-US" sz="748" b="1" dirty="0"/>
          </a:p>
        </p:txBody>
      </p:sp>
    </p:spTree>
    <p:extLst>
      <p:ext uri="{BB962C8B-B14F-4D97-AF65-F5344CB8AC3E}">
        <p14:creationId xmlns:p14="http://schemas.microsoft.com/office/powerpoint/2010/main" val="52843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378D3E-513B-4AD3-AA68-6452CB62ACA8}"/>
              </a:ext>
            </a:extLst>
          </p:cNvPr>
          <p:cNvSpPr>
            <a:spLocks noGrp="1"/>
          </p:cNvSpPr>
          <p:nvPr>
            <p:ph type="body" sz="quarter" idx="12"/>
          </p:nvPr>
        </p:nvSpPr>
        <p:spPr/>
        <p:txBody>
          <a:bodyPr/>
          <a:lstStyle/>
          <a:p>
            <a:r>
              <a:rPr lang="en-US" dirty="0"/>
              <a:t>Source: Bloomberg {WCIDSHLA Index}</a:t>
            </a:r>
          </a:p>
        </p:txBody>
      </p:sp>
      <p:sp>
        <p:nvSpPr>
          <p:cNvPr id="4" name="Title 3">
            <a:extLst>
              <a:ext uri="{FF2B5EF4-FFF2-40B4-BE49-F238E27FC236}">
                <a16:creationId xmlns:a16="http://schemas.microsoft.com/office/drawing/2014/main" id="{E76482EF-E113-4090-8B76-3797B5CF566E}"/>
              </a:ext>
            </a:extLst>
          </p:cNvPr>
          <p:cNvSpPr>
            <a:spLocks noGrp="1"/>
          </p:cNvSpPr>
          <p:nvPr>
            <p:ph type="title"/>
          </p:nvPr>
        </p:nvSpPr>
        <p:spPr/>
        <p:txBody>
          <a:bodyPr/>
          <a:lstStyle/>
          <a:p>
            <a:r>
              <a:rPr lang="en-US" sz="2000" dirty="0"/>
              <a:t>Port congestion has been easing throughout 2022, removing another bottleneck</a:t>
            </a:r>
          </a:p>
        </p:txBody>
      </p:sp>
      <p:sp>
        <p:nvSpPr>
          <p:cNvPr id="6" name="Title 3">
            <a:extLst>
              <a:ext uri="{FF2B5EF4-FFF2-40B4-BE49-F238E27FC236}">
                <a16:creationId xmlns:a16="http://schemas.microsoft.com/office/drawing/2014/main" id="{E6EEF38F-FE9D-457D-93A2-1CF0CB3AE198}"/>
              </a:ext>
            </a:extLst>
          </p:cNvPr>
          <p:cNvSpPr txBox="1">
            <a:spLocks/>
          </p:cNvSpPr>
          <p:nvPr/>
        </p:nvSpPr>
        <p:spPr>
          <a:xfrm>
            <a:off x="384224" y="1080000"/>
            <a:ext cx="6708056" cy="235992"/>
          </a:xfrm>
          <a:prstGeom prst="rect">
            <a:avLst/>
          </a:prstGeom>
        </p:spPr>
        <p:txBody>
          <a:bodyPr vert="horz" lIns="0" tIns="0" rIns="0" bIns="0" rtlCol="0" anchor="t" anchorCtr="0">
            <a:noAutofit/>
          </a:bodyPr>
          <a:lstStyle>
            <a:lvl1pPr algn="l" defTabSz="685804" rtl="0" eaLnBrk="1" latinLnBrk="0" hangingPunct="1">
              <a:lnSpc>
                <a:spcPct val="90000"/>
              </a:lnSpc>
              <a:spcBef>
                <a:spcPct val="0"/>
              </a:spcBef>
              <a:buNone/>
              <a:defRPr lang="en-US" sz="2400" b="1" kern="1200" baseline="0" dirty="0">
                <a:solidFill>
                  <a:schemeClr val="tx1"/>
                </a:solidFill>
                <a:latin typeface="+mj-lt"/>
                <a:ea typeface="+mj-ea"/>
                <a:cs typeface="+mj-cs"/>
              </a:defRPr>
            </a:lvl1pPr>
          </a:lstStyle>
          <a:p>
            <a:pPr>
              <a:buFontTx/>
            </a:pPr>
            <a:r>
              <a:rPr lang="en-US" sz="1200" dirty="0">
                <a:solidFill>
                  <a:schemeClr val="accent2"/>
                </a:solidFill>
              </a:rPr>
              <a:t>Number of ships at the port of Los Angeles</a:t>
            </a:r>
          </a:p>
        </p:txBody>
      </p:sp>
      <p:graphicFrame>
        <p:nvGraphicFramePr>
          <p:cNvPr id="10" name="Content Placeholder 9">
            <a:extLst>
              <a:ext uri="{FF2B5EF4-FFF2-40B4-BE49-F238E27FC236}">
                <a16:creationId xmlns:a16="http://schemas.microsoft.com/office/drawing/2014/main" id="{BDB5482B-EC76-43BE-9B27-B811DF425A15}"/>
              </a:ext>
            </a:extLst>
          </p:cNvPr>
          <p:cNvGraphicFramePr>
            <a:graphicFrameLocks noGrp="1"/>
          </p:cNvGraphicFramePr>
          <p:nvPr>
            <p:ph sz="quarter" idx="11"/>
          </p:nvPr>
        </p:nvGraphicFramePr>
        <p:xfrm>
          <a:off x="384175" y="1315991"/>
          <a:ext cx="8375650" cy="3127421"/>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442F356C-1564-432B-88A5-E6E85AD8BEB2}"/>
              </a:ext>
            </a:extLst>
          </p:cNvPr>
          <p:cNvGrpSpPr/>
          <p:nvPr/>
        </p:nvGrpSpPr>
        <p:grpSpPr>
          <a:xfrm>
            <a:off x="6517040" y="1563638"/>
            <a:ext cx="1964907" cy="1440160"/>
            <a:chOff x="6517040" y="1563638"/>
            <a:chExt cx="1964907" cy="1440160"/>
          </a:xfrm>
        </p:grpSpPr>
        <p:pic>
          <p:nvPicPr>
            <p:cNvPr id="8" name="Picture 7">
              <a:extLst>
                <a:ext uri="{FF2B5EF4-FFF2-40B4-BE49-F238E27FC236}">
                  <a16:creationId xmlns:a16="http://schemas.microsoft.com/office/drawing/2014/main" id="{3C300CA4-A95F-4493-9104-CC3DC26DFDBC}"/>
                </a:ext>
              </a:extLst>
            </p:cNvPr>
            <p:cNvPicPr>
              <a:picLocks noChangeAspect="1"/>
            </p:cNvPicPr>
            <p:nvPr/>
          </p:nvPicPr>
          <p:blipFill rotWithShape="1">
            <a:blip r:embed="rId4"/>
            <a:srcRect l="31040" t="28618" r="-8" b="17647"/>
            <a:stretch/>
          </p:blipFill>
          <p:spPr bwMode="auto">
            <a:xfrm>
              <a:off x="6517040" y="1563638"/>
              <a:ext cx="1964907" cy="1150183"/>
            </a:xfrm>
            <a:prstGeom prst="rect">
              <a:avLst/>
            </a:prstGeom>
            <a:ln>
              <a:no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F4B1C203-5C96-405E-A018-5BD542286087}"/>
                </a:ext>
              </a:extLst>
            </p:cNvPr>
            <p:cNvCxnSpPr>
              <a:cxnSpLocks/>
              <a:stCxn id="8" idx="2"/>
            </p:cNvCxnSpPr>
            <p:nvPr/>
          </p:nvCxnSpPr>
          <p:spPr>
            <a:xfrm>
              <a:off x="7499494" y="2713821"/>
              <a:ext cx="0" cy="2899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ctsSectionHeader">
            <a:extLst>
              <a:ext uri="{FF2B5EF4-FFF2-40B4-BE49-F238E27FC236}">
                <a16:creationId xmlns:a16="http://schemas.microsoft.com/office/drawing/2014/main" id="{5D6096E5-76DD-4F0D-8EF5-26F1DD9FC222}"/>
              </a:ext>
            </a:extLst>
          </p:cNvP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Battery supply chains</a:t>
            </a:r>
            <a:endParaRPr lang="en-US" sz="748" b="1" dirty="0"/>
          </a:p>
        </p:txBody>
      </p:sp>
    </p:spTree>
    <p:extLst>
      <p:ext uri="{BB962C8B-B14F-4D97-AF65-F5344CB8AC3E}">
        <p14:creationId xmlns:p14="http://schemas.microsoft.com/office/powerpoint/2010/main" val="4159095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7E5706-43FF-4742-8E20-E2EAC4FE5D17}"/>
              </a:ext>
            </a:extLst>
          </p:cNvPr>
          <p:cNvSpPr>
            <a:spLocks noGrp="1"/>
          </p:cNvSpPr>
          <p:nvPr>
            <p:ph type="body" sz="quarter" idx="12"/>
          </p:nvPr>
        </p:nvSpPr>
        <p:spPr/>
        <p:txBody>
          <a:bodyPr/>
          <a:lstStyle/>
          <a:p>
            <a:r>
              <a:rPr lang="en-GB" dirty="0"/>
              <a:t>Source: Wikimedia Commons, BloombergNEF</a:t>
            </a:r>
          </a:p>
        </p:txBody>
      </p:sp>
      <p:sp>
        <p:nvSpPr>
          <p:cNvPr id="9" name="Title 8">
            <a:extLst>
              <a:ext uri="{FF2B5EF4-FFF2-40B4-BE49-F238E27FC236}">
                <a16:creationId xmlns:a16="http://schemas.microsoft.com/office/drawing/2014/main" id="{42354AB0-5D72-4D50-9F36-C75AB56AA733}"/>
              </a:ext>
            </a:extLst>
          </p:cNvPr>
          <p:cNvSpPr>
            <a:spLocks noGrp="1"/>
          </p:cNvSpPr>
          <p:nvPr>
            <p:ph type="title"/>
          </p:nvPr>
        </p:nvSpPr>
        <p:spPr/>
        <p:txBody>
          <a:bodyPr/>
          <a:lstStyle/>
          <a:p>
            <a:r>
              <a:rPr lang="en-GB" dirty="0"/>
              <a:t>Thee challenges to overcome for greater renewable energy deployment</a:t>
            </a:r>
          </a:p>
        </p:txBody>
      </p:sp>
      <p:grpSp>
        <p:nvGrpSpPr>
          <p:cNvPr id="5" name="Group 4">
            <a:extLst>
              <a:ext uri="{FF2B5EF4-FFF2-40B4-BE49-F238E27FC236}">
                <a16:creationId xmlns:a16="http://schemas.microsoft.com/office/drawing/2014/main" id="{508EEA79-2043-48B0-A8B6-A46321AE301C}"/>
              </a:ext>
            </a:extLst>
          </p:cNvPr>
          <p:cNvGrpSpPr/>
          <p:nvPr/>
        </p:nvGrpSpPr>
        <p:grpSpPr>
          <a:xfrm>
            <a:off x="3302662" y="1754524"/>
            <a:ext cx="2032691" cy="1900995"/>
            <a:chOff x="3275856" y="1707654"/>
            <a:chExt cx="2032691" cy="1900995"/>
          </a:xfrm>
        </p:grpSpPr>
        <p:sp>
          <p:nvSpPr>
            <p:cNvPr id="20" name="TextBox 19">
              <a:extLst>
                <a:ext uri="{FF2B5EF4-FFF2-40B4-BE49-F238E27FC236}">
                  <a16:creationId xmlns:a16="http://schemas.microsoft.com/office/drawing/2014/main" id="{71A666A0-100F-4C50-ABB7-F91D96D524F3}"/>
                </a:ext>
              </a:extLst>
            </p:cNvPr>
            <p:cNvSpPr txBox="1"/>
            <p:nvPr/>
          </p:nvSpPr>
          <p:spPr>
            <a:xfrm>
              <a:off x="3275856" y="2993096"/>
              <a:ext cx="2032691" cy="615553"/>
            </a:xfrm>
            <a:prstGeom prst="rect">
              <a:avLst/>
            </a:prstGeom>
            <a:noFill/>
          </p:spPr>
          <p:txBody>
            <a:bodyPr wrap="square" lIns="0" tIns="0" rIns="0" bIns="0" rtlCol="0">
              <a:spAutoFit/>
            </a:bodyPr>
            <a:lstStyle/>
            <a:p>
              <a:pPr algn="ctr"/>
              <a:r>
                <a:rPr lang="en-GB" sz="1600" b="1" dirty="0"/>
                <a:t>Rising costs</a:t>
              </a:r>
              <a:br>
                <a:rPr lang="en-GB" sz="1600" b="1" dirty="0"/>
              </a:br>
              <a:r>
                <a:rPr lang="en-GB" sz="1200" dirty="0"/>
                <a:t>(</a:t>
              </a:r>
              <a:r>
                <a:rPr lang="en-GB" sz="1200" dirty="0" err="1"/>
                <a:t>eg</a:t>
              </a:r>
              <a:r>
                <a:rPr lang="en-GB" sz="1200" dirty="0"/>
                <a:t>, equipment, </a:t>
              </a:r>
              <a:r>
                <a:rPr lang="en-GB" sz="1200" dirty="0" err="1"/>
                <a:t>labor</a:t>
              </a:r>
              <a:r>
                <a:rPr lang="en-GB" sz="1200" dirty="0"/>
                <a:t> rates, </a:t>
              </a:r>
              <a:br>
                <a:rPr lang="en-GB" sz="1200" dirty="0"/>
              </a:br>
              <a:r>
                <a:rPr lang="en-GB" sz="1200" dirty="0"/>
                <a:t>debt, interest rates)</a:t>
              </a:r>
              <a:endParaRPr lang="en-GB" sz="1600" dirty="0"/>
            </a:p>
          </p:txBody>
        </p:sp>
        <p:grpSp>
          <p:nvGrpSpPr>
            <p:cNvPr id="4" name="Group 3">
              <a:extLst>
                <a:ext uri="{FF2B5EF4-FFF2-40B4-BE49-F238E27FC236}">
                  <a16:creationId xmlns:a16="http://schemas.microsoft.com/office/drawing/2014/main" id="{9BB67668-D084-44AE-B6E4-2F3262E43105}"/>
                </a:ext>
              </a:extLst>
            </p:cNvPr>
            <p:cNvGrpSpPr/>
            <p:nvPr/>
          </p:nvGrpSpPr>
          <p:grpSpPr>
            <a:xfrm>
              <a:off x="3500113" y="1707654"/>
              <a:ext cx="1706305" cy="1265739"/>
              <a:chOff x="3770353" y="1849307"/>
              <a:chExt cx="1706305" cy="1265739"/>
            </a:xfrm>
          </p:grpSpPr>
          <p:pic>
            <p:nvPicPr>
              <p:cNvPr id="28672" name="Picture 28671">
                <a:extLst>
                  <a:ext uri="{FF2B5EF4-FFF2-40B4-BE49-F238E27FC236}">
                    <a16:creationId xmlns:a16="http://schemas.microsoft.com/office/drawing/2014/main" id="{F36F9877-9DCF-46AC-A72B-D07F84E46A37}"/>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14082"/>
              <a:stretch/>
            </p:blipFill>
            <p:spPr>
              <a:xfrm>
                <a:off x="4334308" y="1849307"/>
                <a:ext cx="1142350" cy="1265739"/>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8CAE5F78-6CCB-402F-A89A-A3F20B9BEAF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70353" y="2167557"/>
                <a:ext cx="792088" cy="709944"/>
              </a:xfrm>
              <a:prstGeom prst="rect">
                <a:avLst/>
              </a:prstGeom>
            </p:spPr>
          </p:pic>
        </p:grpSp>
      </p:grpSp>
      <p:sp>
        <p:nvSpPr>
          <p:cNvPr id="16"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grpSp>
        <p:nvGrpSpPr>
          <p:cNvPr id="3" name="Group 2">
            <a:extLst>
              <a:ext uri="{FF2B5EF4-FFF2-40B4-BE49-F238E27FC236}">
                <a16:creationId xmlns:a16="http://schemas.microsoft.com/office/drawing/2014/main" id="{B7936009-EA68-4606-81FF-95DADF9BAED3}"/>
              </a:ext>
            </a:extLst>
          </p:cNvPr>
          <p:cNvGrpSpPr/>
          <p:nvPr/>
        </p:nvGrpSpPr>
        <p:grpSpPr>
          <a:xfrm>
            <a:off x="859157" y="1769348"/>
            <a:ext cx="1389804" cy="1679317"/>
            <a:chOff x="859157" y="1769348"/>
            <a:chExt cx="1389804" cy="1679317"/>
          </a:xfrm>
        </p:grpSpPr>
        <p:sp>
          <p:nvSpPr>
            <p:cNvPr id="14" name="TextBox 13">
              <a:extLst>
                <a:ext uri="{FF2B5EF4-FFF2-40B4-BE49-F238E27FC236}">
                  <a16:creationId xmlns:a16="http://schemas.microsoft.com/office/drawing/2014/main" id="{452E7B79-1521-4FC7-8DC9-7145C900A8BB}"/>
                </a:ext>
              </a:extLst>
            </p:cNvPr>
            <p:cNvSpPr txBox="1"/>
            <p:nvPr/>
          </p:nvSpPr>
          <p:spPr>
            <a:xfrm>
              <a:off x="859157" y="3017778"/>
              <a:ext cx="1389804" cy="430887"/>
            </a:xfrm>
            <a:prstGeom prst="rect">
              <a:avLst/>
            </a:prstGeom>
            <a:noFill/>
          </p:spPr>
          <p:txBody>
            <a:bodyPr wrap="none" lIns="0" tIns="0" rIns="0" bIns="0" rtlCol="0">
              <a:spAutoFit/>
            </a:bodyPr>
            <a:lstStyle/>
            <a:p>
              <a:pPr algn="ctr"/>
              <a:r>
                <a:rPr lang="en-GB" sz="1600" b="1" dirty="0"/>
                <a:t>Supply chains</a:t>
              </a:r>
              <a:br>
                <a:rPr lang="en-GB" sz="1600" b="1" dirty="0"/>
              </a:br>
              <a:r>
                <a:rPr lang="en-GB" sz="1200" dirty="0"/>
                <a:t>(</a:t>
              </a:r>
              <a:r>
                <a:rPr lang="en-GB" sz="1200" dirty="0" err="1"/>
                <a:t>eg</a:t>
              </a:r>
              <a:r>
                <a:rPr lang="en-GB" sz="1200" dirty="0"/>
                <a:t>, vessels)</a:t>
              </a:r>
              <a:endParaRPr lang="en-GB" sz="1600" dirty="0"/>
            </a:p>
          </p:txBody>
        </p:sp>
        <p:pic>
          <p:nvPicPr>
            <p:cNvPr id="17" name="Graphic 8" descr="Freight outline">
              <a:extLst>
                <a:ext uri="{FF2B5EF4-FFF2-40B4-BE49-F238E27FC236}">
                  <a16:creationId xmlns:a16="http://schemas.microsoft.com/office/drawing/2014/main" id="{147E8EC1-5B17-4029-8041-C6A43A66B502}"/>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992956" y="1769348"/>
              <a:ext cx="1142349" cy="1142349"/>
            </a:xfrm>
            <a:prstGeom prst="rect">
              <a:avLst/>
            </a:prstGeom>
            <a:noFill/>
            <a:ln>
              <a:noFill/>
            </a:ln>
          </p:spPr>
        </p:pic>
      </p:grpSp>
    </p:spTree>
    <p:extLst>
      <p:ext uri="{BB962C8B-B14F-4D97-AF65-F5344CB8AC3E}">
        <p14:creationId xmlns:p14="http://schemas.microsoft.com/office/powerpoint/2010/main" val="389267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56105-A634-41B2-BF74-8063269F6896}"/>
              </a:ext>
            </a:extLst>
          </p:cNvPr>
          <p:cNvSpPr>
            <a:spLocks noGrp="1"/>
          </p:cNvSpPr>
          <p:nvPr>
            <p:ph type="body" sz="quarter" idx="12"/>
          </p:nvPr>
        </p:nvSpPr>
        <p:spPr/>
        <p:txBody>
          <a:bodyPr/>
          <a:lstStyle/>
          <a:p>
            <a:r>
              <a:rPr lang="en-US" dirty="0"/>
              <a:t>Source: BloombergNEF, </a:t>
            </a:r>
            <a:r>
              <a:rPr lang="en-US" sz="900" dirty="0">
                <a:cs typeface="Arial"/>
              </a:rPr>
              <a:t>Bloomberg Terminal. Note: Data rebased to 1 on earliest available date in January 2020. Shanghai-LA freight rates used, steel reflects North America costs, while aluminum and copper are China prices – more details as well as Bloomberg Terminal tickers available in the Excel attached to the report. Run {97&lt;GO&gt;} on Terminal or click here to access the Excel.</a:t>
            </a:r>
            <a:endParaRPr lang="en-US" dirty="0"/>
          </a:p>
        </p:txBody>
      </p:sp>
      <p:sp>
        <p:nvSpPr>
          <p:cNvPr id="4" name="Title 3">
            <a:extLst>
              <a:ext uri="{FF2B5EF4-FFF2-40B4-BE49-F238E27FC236}">
                <a16:creationId xmlns:a16="http://schemas.microsoft.com/office/drawing/2014/main" id="{8EE12783-B595-40BD-B763-05511DD6C22B}"/>
              </a:ext>
            </a:extLst>
          </p:cNvPr>
          <p:cNvSpPr>
            <a:spLocks noGrp="1"/>
          </p:cNvSpPr>
          <p:nvPr>
            <p:ph type="title"/>
          </p:nvPr>
        </p:nvSpPr>
        <p:spPr/>
        <p:txBody>
          <a:bodyPr/>
          <a:lstStyle/>
          <a:p>
            <a:r>
              <a:rPr lang="en-GB" altLang="zh-CN" dirty="0"/>
              <a:t>Rising material spot prices raised clean energy equipment costs</a:t>
            </a:r>
            <a:endParaRPr lang="en-US" dirty="0"/>
          </a:p>
        </p:txBody>
      </p:sp>
      <p:pic>
        <p:nvPicPr>
          <p:cNvPr id="8" name="Content Placeholder 7">
            <a:extLst>
              <a:ext uri="{FF2B5EF4-FFF2-40B4-BE49-F238E27FC236}">
                <a16:creationId xmlns:a16="http://schemas.microsoft.com/office/drawing/2014/main" id="{CCB0B486-5EDB-3CD6-F327-BA3ACDC93E89}"/>
              </a:ext>
            </a:extLst>
          </p:cNvPr>
          <p:cNvPicPr>
            <a:picLocks noGrp="1" noChangeAspect="1"/>
          </p:cNvPicPr>
          <p:nvPr>
            <p:ph sz="quarter" idx="11"/>
          </p:nvPr>
        </p:nvPicPr>
        <p:blipFill>
          <a:blip r:embed="rId3"/>
          <a:stretch>
            <a:fillRect/>
          </a:stretch>
        </p:blipFill>
        <p:spPr>
          <a:xfrm>
            <a:off x="382120" y="1047750"/>
            <a:ext cx="8375650" cy="3114394"/>
          </a:xfrm>
          <a:prstGeom prst="rect">
            <a:avLst/>
          </a:prstGeom>
        </p:spPr>
      </p:pic>
      <p:sp>
        <p:nvSpPr>
          <p:cNvPr id="13" name="ctsSectionHeader">
            <a:extLst>
              <a:ext uri="{FF2B5EF4-FFF2-40B4-BE49-F238E27FC236}">
                <a16:creationId xmlns:a16="http://schemas.microsoft.com/office/drawing/2014/main" id="{86B67B98-A834-40D7-B2DE-BF5CAB0BAB7D}"/>
              </a:ext>
            </a:extLst>
          </p:cNvP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Supply chain drama will soon be over</a:t>
            </a:r>
            <a:endParaRPr lang="en-US" sz="748" b="1" dirty="0"/>
          </a:p>
        </p:txBody>
      </p:sp>
    </p:spTree>
    <p:extLst>
      <p:ext uri="{BB962C8B-B14F-4D97-AF65-F5344CB8AC3E}">
        <p14:creationId xmlns:p14="http://schemas.microsoft.com/office/powerpoint/2010/main" val="2418575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87D6E0-799F-41CF-924C-E5C0A030A735}"/>
              </a:ext>
            </a:extLst>
          </p:cNvPr>
          <p:cNvSpPr>
            <a:spLocks noGrp="1"/>
          </p:cNvSpPr>
          <p:nvPr>
            <p:ph type="body" sz="quarter" idx="13"/>
          </p:nvPr>
        </p:nvSpPr>
        <p:spPr/>
        <p:txBody>
          <a:bodyPr/>
          <a:lstStyle/>
          <a:p>
            <a:r>
              <a:rPr lang="en-US" dirty="0">
                <a:latin typeface="+mj-lt"/>
              </a:rPr>
              <a:t>Source: </a:t>
            </a:r>
            <a:r>
              <a:rPr lang="en-US" u="sng" dirty="0">
                <a:effectLst/>
                <a:latin typeface="+mj-lt"/>
                <a:ea typeface="Arial" panose="020B0604020202020204" pitchFamily="34" charset="0"/>
                <a:cs typeface="Times New Roman" panose="02020603050405020304" pitchFamily="18" charset="0"/>
                <a:hlinkClick r:id="rId2"/>
              </a:rPr>
              <a:t>US Bureau of Labor Statistics</a:t>
            </a:r>
            <a:r>
              <a:rPr lang="en-US" dirty="0">
                <a:latin typeface="+mj-lt"/>
              </a:rPr>
              <a:t>, BloombergNEF</a:t>
            </a:r>
          </a:p>
        </p:txBody>
      </p:sp>
      <p:sp>
        <p:nvSpPr>
          <p:cNvPr id="3" name="Text Placeholder 2">
            <a:extLst>
              <a:ext uri="{FF2B5EF4-FFF2-40B4-BE49-F238E27FC236}">
                <a16:creationId xmlns:a16="http://schemas.microsoft.com/office/drawing/2014/main" id="{582B5419-B180-41A4-B3CD-69715F208B8C}"/>
              </a:ext>
            </a:extLst>
          </p:cNvPr>
          <p:cNvSpPr>
            <a:spLocks noGrp="1"/>
          </p:cNvSpPr>
          <p:nvPr>
            <p:ph type="body" idx="1"/>
          </p:nvPr>
        </p:nvSpPr>
        <p:spPr/>
        <p:txBody>
          <a:bodyPr/>
          <a:lstStyle/>
          <a:p>
            <a:r>
              <a:rPr lang="en-US" dirty="0"/>
              <a:t>Average hourly earnings of utility production employee</a:t>
            </a:r>
          </a:p>
        </p:txBody>
      </p:sp>
      <p:sp>
        <p:nvSpPr>
          <p:cNvPr id="5" name="Title 4">
            <a:extLst>
              <a:ext uri="{FF2B5EF4-FFF2-40B4-BE49-F238E27FC236}">
                <a16:creationId xmlns:a16="http://schemas.microsoft.com/office/drawing/2014/main" id="{3420DF38-5177-40D1-A57D-BEE744BA9685}"/>
              </a:ext>
            </a:extLst>
          </p:cNvPr>
          <p:cNvSpPr>
            <a:spLocks noGrp="1"/>
          </p:cNvSpPr>
          <p:nvPr>
            <p:ph type="title"/>
          </p:nvPr>
        </p:nvSpPr>
        <p:spPr/>
        <p:txBody>
          <a:bodyPr/>
          <a:lstStyle/>
          <a:p>
            <a:r>
              <a:rPr lang="en-US" dirty="0"/>
              <a:t>But it is not just raw materials, labor costs have increased as well</a:t>
            </a:r>
          </a:p>
        </p:txBody>
      </p:sp>
      <p:pic>
        <p:nvPicPr>
          <p:cNvPr id="9" name="Content Placeholder 8">
            <a:extLst>
              <a:ext uri="{FF2B5EF4-FFF2-40B4-BE49-F238E27FC236}">
                <a16:creationId xmlns:a16="http://schemas.microsoft.com/office/drawing/2014/main" id="{B84001D1-DF6E-4141-AB67-136B9F77EE07}"/>
              </a:ext>
            </a:extLst>
          </p:cNvPr>
          <p:cNvPicPr>
            <a:picLocks noGrp="1" noChangeAspect="1"/>
          </p:cNvPicPr>
          <p:nvPr>
            <p:ph sz="quarter" idx="11"/>
          </p:nvPr>
        </p:nvPicPr>
        <p:blipFill>
          <a:blip r:embed="rId3"/>
          <a:stretch>
            <a:fillRect/>
          </a:stretch>
        </p:blipFill>
        <p:spPr>
          <a:prstGeom prst="rect">
            <a:avLst/>
          </a:prstGeom>
        </p:spPr>
      </p:pic>
    </p:spTree>
    <p:extLst>
      <p:ext uri="{BB962C8B-B14F-4D97-AF65-F5344CB8AC3E}">
        <p14:creationId xmlns:p14="http://schemas.microsoft.com/office/powerpoint/2010/main" val="2926718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4176" y="4319348"/>
            <a:ext cx="8364288" cy="304834"/>
          </a:xfrm>
        </p:spPr>
        <p:txBody>
          <a:bodyPr/>
          <a:lstStyle/>
          <a:p>
            <a:r>
              <a:rPr lang="en-GB" dirty="0"/>
              <a:t>Source: BloombergNEF. Note: U.S. turbine supply contracts typically excludes installation and commissioning cost. European and Latin American turbine supply contracts typically include installation and commissioning costs.</a:t>
            </a:r>
          </a:p>
        </p:txBody>
      </p:sp>
      <p:sp>
        <p:nvSpPr>
          <p:cNvPr id="4" name="Title 3"/>
          <p:cNvSpPr>
            <a:spLocks noGrp="1"/>
          </p:cNvSpPr>
          <p:nvPr>
            <p:ph type="title"/>
          </p:nvPr>
        </p:nvSpPr>
        <p:spPr/>
        <p:txBody>
          <a:bodyPr/>
          <a:lstStyle/>
          <a:p>
            <a:r>
              <a:rPr lang="en-GB" dirty="0"/>
              <a:t>Onshore wind turbine prices have risen 30% from pre-pandemic levels</a:t>
            </a:r>
            <a:endParaRPr lang="en-US" dirty="0"/>
          </a:p>
        </p:txBody>
      </p:sp>
      <p:pic>
        <p:nvPicPr>
          <p:cNvPr id="8" name="Picture 7">
            <a:extLst>
              <a:ext uri="{FF2B5EF4-FFF2-40B4-BE49-F238E27FC236}">
                <a16:creationId xmlns:a16="http://schemas.microsoft.com/office/drawing/2014/main" id="{A6FBD4E0-5CF5-4875-988D-122333451E73}"/>
              </a:ext>
            </a:extLst>
          </p:cNvPr>
          <p:cNvPicPr>
            <a:picLocks noChangeAspect="1"/>
          </p:cNvPicPr>
          <p:nvPr/>
        </p:nvPicPr>
        <p:blipFill>
          <a:blip r:embed="rId3"/>
          <a:stretch>
            <a:fillRect/>
          </a:stretch>
        </p:blipFill>
        <p:spPr>
          <a:xfrm>
            <a:off x="384176" y="1491630"/>
            <a:ext cx="8643049" cy="2715820"/>
          </a:xfrm>
          <a:prstGeom prst="rect">
            <a:avLst/>
          </a:prstGeom>
        </p:spPr>
      </p:pic>
      <p:sp>
        <p:nvSpPr>
          <p:cNvPr id="6" name="TextBox 15">
            <a:extLst>
              <a:ext uri="{FF2B5EF4-FFF2-40B4-BE49-F238E27FC236}">
                <a16:creationId xmlns:a16="http://schemas.microsoft.com/office/drawing/2014/main" id="{00A8B9A5-837E-4B9B-BFC9-2867B3F82DED}"/>
              </a:ext>
            </a:extLst>
          </p:cNvPr>
          <p:cNvSpPr txBox="1"/>
          <p:nvPr/>
        </p:nvSpPr>
        <p:spPr>
          <a:xfrm>
            <a:off x="395536" y="1157362"/>
            <a:ext cx="4442138" cy="215444"/>
          </a:xfrm>
          <a:prstGeom prst="rect">
            <a:avLst/>
          </a:prstGeom>
          <a:noFill/>
        </p:spPr>
        <p:txBody>
          <a:bodyPr wrap="square" lIns="0" tIns="0" rIns="0" bIns="0" rtlCol="0">
            <a:spAutoFit/>
          </a:bodyPr>
          <a:lstStyle/>
          <a:p>
            <a:r>
              <a:rPr lang="en-US" sz="1400" b="1" dirty="0">
                <a:solidFill>
                  <a:schemeClr val="accent2"/>
                </a:solidFill>
                <a:latin typeface="Arial" panose="020B0604020202020204" pitchFamily="34" charset="0"/>
              </a:rPr>
              <a:t>Onshore wind turbine contract prices</a:t>
            </a:r>
          </a:p>
        </p:txBody>
      </p:sp>
      <p:sp>
        <p:nvSpPr>
          <p:cNvPr id="7"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Entering a new era for the energy transition</a:t>
            </a:r>
            <a:endParaRPr lang="en-US" sz="748" b="1" dirty="0"/>
          </a:p>
        </p:txBody>
      </p:sp>
    </p:spTree>
    <p:extLst>
      <p:ext uri="{BB962C8B-B14F-4D97-AF65-F5344CB8AC3E}">
        <p14:creationId xmlns:p14="http://schemas.microsoft.com/office/powerpoint/2010/main" val="810728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19750-3E1D-6A4B-81B0-001F71838624}"/>
              </a:ext>
            </a:extLst>
          </p:cNvPr>
          <p:cNvSpPr>
            <a:spLocks noGrp="1"/>
          </p:cNvSpPr>
          <p:nvPr>
            <p:ph type="body" sz="quarter" idx="12"/>
          </p:nvPr>
        </p:nvSpPr>
        <p:spPr/>
        <p:txBody>
          <a:bodyPr/>
          <a:lstStyle/>
          <a:p>
            <a:pPr lvl="0" defTabSz="914400" eaLnBrk="0" fontAlgn="base" hangingPunct="0">
              <a:spcBef>
                <a:spcPct val="0"/>
              </a:spcBef>
              <a:spcAft>
                <a:spcPct val="0"/>
              </a:spcAft>
              <a:buClrTx/>
              <a:buSzTx/>
            </a:pPr>
            <a:r>
              <a:rPr lang="en-US" altLang="en-US" dirty="0">
                <a:latin typeface="Arial" panose="020B0604020202020204" pitchFamily="34" charset="0"/>
                <a:ea typeface="Arial" panose="020B0604020202020204" pitchFamily="34" charset="0"/>
                <a:cs typeface="Times New Roman" panose="02020603050405020304" pitchFamily="18" charset="0"/>
              </a:rPr>
              <a:t>Source: BloombergNEF. Note: </a:t>
            </a:r>
            <a:r>
              <a:rPr lang="en-GB" altLang="en-US" dirty="0">
                <a:latin typeface="Arial" panose="020B0604020202020204" pitchFamily="34" charset="0"/>
                <a:ea typeface="Arial" panose="020B0604020202020204" pitchFamily="34" charset="0"/>
                <a:cs typeface="Times New Roman" panose="02020603050405020304" pitchFamily="18" charset="0"/>
              </a:rPr>
              <a:t>Historical prices have been adjusted using June 2021 to June 2022 inflation rates based on US Consumer Price Index (CPI)</a:t>
            </a:r>
            <a:r>
              <a:rPr lang="en-US" altLang="en-US" dirty="0">
                <a:latin typeface="Arial" panose="020B0604020202020204" pitchFamily="34" charset="0"/>
                <a:ea typeface="Arial" panose="020B0604020202020204" pitchFamily="34" charset="0"/>
                <a:cs typeface="Times New Roman" panose="02020603050405020304" pitchFamily="18" charset="0"/>
              </a:rPr>
              <a:t>.</a:t>
            </a:r>
            <a:r>
              <a:rPr lang="en-GB" altLang="en-US" dirty="0">
                <a:latin typeface="Arial" panose="020B0604020202020204" pitchFamily="34" charset="0"/>
              </a:rPr>
              <a:t> </a:t>
            </a:r>
          </a:p>
        </p:txBody>
      </p:sp>
      <p:sp>
        <p:nvSpPr>
          <p:cNvPr id="4" name="Title 3">
            <a:extLst>
              <a:ext uri="{FF2B5EF4-FFF2-40B4-BE49-F238E27FC236}">
                <a16:creationId xmlns:a16="http://schemas.microsoft.com/office/drawing/2014/main" id="{655AFB31-1EB9-1546-89C6-676AF30B178F}"/>
              </a:ext>
            </a:extLst>
          </p:cNvPr>
          <p:cNvSpPr>
            <a:spLocks noGrp="1"/>
          </p:cNvSpPr>
          <p:nvPr>
            <p:ph type="title"/>
          </p:nvPr>
        </p:nvSpPr>
        <p:spPr/>
        <p:txBody>
          <a:bodyPr/>
          <a:lstStyle/>
          <a:p>
            <a:r>
              <a:rPr lang="en-GB" dirty="0"/>
              <a:t>Energy storage system costs rose 27% from 2021-2020</a:t>
            </a:r>
            <a:endParaRPr lang="en-US" dirty="0"/>
          </a:p>
        </p:txBody>
      </p:sp>
      <p:pic>
        <p:nvPicPr>
          <p:cNvPr id="12" name="内容占位符 11">
            <a:extLst>
              <a:ext uri="{FF2B5EF4-FFF2-40B4-BE49-F238E27FC236}">
                <a16:creationId xmlns:a16="http://schemas.microsoft.com/office/drawing/2014/main" id="{42D89048-AF25-A212-E5A1-C37B61EDB0CC}"/>
              </a:ext>
            </a:extLst>
          </p:cNvPr>
          <p:cNvPicPr>
            <a:picLocks noGrp="1" noChangeAspect="1"/>
          </p:cNvPicPr>
          <p:nvPr>
            <p:ph sz="quarter" idx="11"/>
          </p:nvPr>
        </p:nvPicPr>
        <p:blipFill>
          <a:blip r:embed="rId3"/>
          <a:stretch>
            <a:fillRect/>
          </a:stretch>
        </p:blipFill>
        <p:spPr>
          <a:xfrm>
            <a:off x="389382" y="1404540"/>
            <a:ext cx="7566994" cy="3010806"/>
          </a:xfrm>
          <a:prstGeom prst="rect">
            <a:avLst/>
          </a:prstGeom>
        </p:spPr>
      </p:pic>
      <p:sp>
        <p:nvSpPr>
          <p:cNvPr id="5" name="TextBox 15">
            <a:extLst>
              <a:ext uri="{FF2B5EF4-FFF2-40B4-BE49-F238E27FC236}">
                <a16:creationId xmlns:a16="http://schemas.microsoft.com/office/drawing/2014/main" id="{A760A31D-6FAC-4D2F-9584-56950377C3EE}"/>
              </a:ext>
            </a:extLst>
          </p:cNvPr>
          <p:cNvSpPr txBox="1"/>
          <p:nvPr/>
        </p:nvSpPr>
        <p:spPr>
          <a:xfrm>
            <a:off x="395536" y="1157362"/>
            <a:ext cx="6480720" cy="215444"/>
          </a:xfrm>
          <a:prstGeom prst="rect">
            <a:avLst/>
          </a:prstGeom>
          <a:noFill/>
        </p:spPr>
        <p:txBody>
          <a:bodyPr wrap="square" lIns="0" tIns="0" rIns="0" bIns="0" rtlCol="0">
            <a:spAutoFit/>
          </a:bodyPr>
          <a:lstStyle/>
          <a:p>
            <a:r>
              <a:rPr lang="en-GB" sz="1400" b="1" dirty="0">
                <a:solidFill>
                  <a:schemeClr val="accent2"/>
                </a:solidFill>
                <a:latin typeface="Arial" panose="020B0604020202020204" pitchFamily="34" charset="0"/>
              </a:rPr>
              <a:t>Historical prices for turnkey energy storage systems of four-hour duration</a:t>
            </a:r>
            <a:endParaRPr lang="en-US" sz="1400" b="1" dirty="0">
              <a:solidFill>
                <a:schemeClr val="accent2"/>
              </a:solidFill>
              <a:latin typeface="Arial" panose="020B0604020202020204" pitchFamily="34" charset="0"/>
            </a:endParaRPr>
          </a:p>
        </p:txBody>
      </p:sp>
      <p:sp>
        <p:nvSpPr>
          <p:cNvPr id="7"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Entering a new era for the energy transition</a:t>
            </a:r>
            <a:endParaRPr lang="en-US" sz="748" b="1" dirty="0"/>
          </a:p>
        </p:txBody>
      </p:sp>
    </p:spTree>
    <p:extLst>
      <p:ext uri="{BB962C8B-B14F-4D97-AF65-F5344CB8AC3E}">
        <p14:creationId xmlns:p14="http://schemas.microsoft.com/office/powerpoint/2010/main" val="2440152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C55EF71-7D16-4607-BFAF-7EC64A060342}"/>
              </a:ext>
            </a:extLst>
          </p:cNvPr>
          <p:cNvPicPr>
            <a:picLocks noChangeAspect="1"/>
          </p:cNvPicPr>
          <p:nvPr/>
        </p:nvPicPr>
        <p:blipFill>
          <a:blip r:embed="rId3"/>
          <a:stretch>
            <a:fillRect/>
          </a:stretch>
        </p:blipFill>
        <p:spPr>
          <a:xfrm>
            <a:off x="347320" y="1703809"/>
            <a:ext cx="5181600" cy="2524125"/>
          </a:xfrm>
          <a:prstGeom prst="rect">
            <a:avLst/>
          </a:prstGeom>
        </p:spPr>
      </p:pic>
      <p:sp>
        <p:nvSpPr>
          <p:cNvPr id="2" name="Text Placeholder 1">
            <a:extLst>
              <a:ext uri="{FF2B5EF4-FFF2-40B4-BE49-F238E27FC236}">
                <a16:creationId xmlns:a16="http://schemas.microsoft.com/office/drawing/2014/main" id="{1B197F56-E534-4617-9E11-99A4C8F0ACFE}"/>
              </a:ext>
            </a:extLst>
          </p:cNvPr>
          <p:cNvSpPr>
            <a:spLocks noGrp="1"/>
          </p:cNvSpPr>
          <p:nvPr>
            <p:ph type="body" sz="quarter" idx="12"/>
          </p:nvPr>
        </p:nvSpPr>
        <p:spPr/>
        <p:txBody>
          <a:bodyPr/>
          <a:lstStyle/>
          <a:p>
            <a:r>
              <a:rPr lang="en-US" sz="900" i="1" dirty="0"/>
              <a:t>Source: BloombergNEF. Note: The global benchmarks are country-weighted levelized cost of electricity (LCOE) averages using the latest annual capacity additions. Offshore wind includes offshore transmission costs. LCOEs do not include subsidies or tax credits.</a:t>
            </a:r>
            <a:endParaRPr lang="en-US" dirty="0"/>
          </a:p>
        </p:txBody>
      </p:sp>
      <p:sp>
        <p:nvSpPr>
          <p:cNvPr id="4" name="Title 3">
            <a:extLst>
              <a:ext uri="{FF2B5EF4-FFF2-40B4-BE49-F238E27FC236}">
                <a16:creationId xmlns:a16="http://schemas.microsoft.com/office/drawing/2014/main" id="{77C4E0C7-D6FE-4D91-91EF-A78B0B22C679}"/>
              </a:ext>
            </a:extLst>
          </p:cNvPr>
          <p:cNvSpPr>
            <a:spLocks noGrp="1"/>
          </p:cNvSpPr>
          <p:nvPr>
            <p:ph type="title"/>
          </p:nvPr>
        </p:nvSpPr>
        <p:spPr/>
        <p:txBody>
          <a:bodyPr/>
          <a:lstStyle/>
          <a:p>
            <a:r>
              <a:rPr lang="en-GB" dirty="0"/>
              <a:t>LCOEs are rising for the first time in history, driven by supply chains, inflation and pricier debt</a:t>
            </a:r>
          </a:p>
        </p:txBody>
      </p:sp>
      <p:pic>
        <p:nvPicPr>
          <p:cNvPr id="6" name="Picture 5">
            <a:extLst>
              <a:ext uri="{FF2B5EF4-FFF2-40B4-BE49-F238E27FC236}">
                <a16:creationId xmlns:a16="http://schemas.microsoft.com/office/drawing/2014/main" id="{959A3530-CDC2-426F-BE03-EBCC75CDD8D8}"/>
              </a:ext>
            </a:extLst>
          </p:cNvPr>
          <p:cNvPicPr>
            <a:picLocks noChangeAspect="1"/>
          </p:cNvPicPr>
          <p:nvPr/>
        </p:nvPicPr>
        <p:blipFill rotWithShape="1">
          <a:blip r:embed="rId4"/>
          <a:srcRect r="12643"/>
          <a:stretch/>
        </p:blipFill>
        <p:spPr>
          <a:xfrm>
            <a:off x="6096000" y="1917177"/>
            <a:ext cx="2610225" cy="1964586"/>
          </a:xfrm>
          <a:prstGeom prst="rect">
            <a:avLst/>
          </a:prstGeom>
        </p:spPr>
      </p:pic>
      <p:sp>
        <p:nvSpPr>
          <p:cNvPr id="7" name="Text Placeholder 5">
            <a:extLst>
              <a:ext uri="{FF2B5EF4-FFF2-40B4-BE49-F238E27FC236}">
                <a16:creationId xmlns:a16="http://schemas.microsoft.com/office/drawing/2014/main" id="{46F7E7F5-65F5-45BD-B490-826FEA7D4EC3}"/>
              </a:ext>
            </a:extLst>
          </p:cNvPr>
          <p:cNvSpPr>
            <a:spLocks noGrp="1"/>
          </p:cNvSpPr>
          <p:nvPr/>
        </p:nvSpPr>
        <p:spPr>
          <a:xfrm>
            <a:off x="370908" y="1440624"/>
            <a:ext cx="5725092"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sz="1400" dirty="0"/>
              <a:t>Change in global LCOEs, 2H 2021 through 1H 2022</a:t>
            </a:r>
          </a:p>
        </p:txBody>
      </p:sp>
      <p:sp>
        <p:nvSpPr>
          <p:cNvPr id="8" name="Text Placeholder 5">
            <a:extLst>
              <a:ext uri="{FF2B5EF4-FFF2-40B4-BE49-F238E27FC236}">
                <a16:creationId xmlns:a16="http://schemas.microsoft.com/office/drawing/2014/main" id="{A30A4B5B-6D9E-4ECE-AAE5-C3A5E6654B1C}"/>
              </a:ext>
            </a:extLst>
          </p:cNvPr>
          <p:cNvSpPr>
            <a:spLocks noGrp="1"/>
          </p:cNvSpPr>
          <p:nvPr/>
        </p:nvSpPr>
        <p:spPr>
          <a:xfrm>
            <a:off x="6095999" y="1415213"/>
            <a:ext cx="2663775"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sz="1400" dirty="0"/>
              <a:t>Impact of China on offshore wind LCOE benchmark</a:t>
            </a:r>
          </a:p>
        </p:txBody>
      </p:sp>
      <p:cxnSp>
        <p:nvCxnSpPr>
          <p:cNvPr id="41" name="Straight Arrow Connector 40">
            <a:extLst>
              <a:ext uri="{FF2B5EF4-FFF2-40B4-BE49-F238E27FC236}">
                <a16:creationId xmlns:a16="http://schemas.microsoft.com/office/drawing/2014/main" id="{4A130B3D-1CB2-4327-8F85-1513B62303B3}"/>
              </a:ext>
            </a:extLst>
          </p:cNvPr>
          <p:cNvCxnSpPr/>
          <p:nvPr/>
        </p:nvCxnSpPr>
        <p:spPr>
          <a:xfrm>
            <a:off x="2267744" y="2787774"/>
            <a:ext cx="288032"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2" name="Straight Arrow Connector 41">
            <a:extLst>
              <a:ext uri="{FF2B5EF4-FFF2-40B4-BE49-F238E27FC236}">
                <a16:creationId xmlns:a16="http://schemas.microsoft.com/office/drawing/2014/main" id="{C53764D1-1185-4ED2-A39A-ADF8DD5A493D}"/>
              </a:ext>
            </a:extLst>
          </p:cNvPr>
          <p:cNvCxnSpPr>
            <a:cxnSpLocks/>
          </p:cNvCxnSpPr>
          <p:nvPr/>
        </p:nvCxnSpPr>
        <p:spPr>
          <a:xfrm flipV="1">
            <a:off x="2959790" y="2715766"/>
            <a:ext cx="288032" cy="7200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5" name="Straight Arrow Connector 44">
            <a:extLst>
              <a:ext uri="{FF2B5EF4-FFF2-40B4-BE49-F238E27FC236}">
                <a16:creationId xmlns:a16="http://schemas.microsoft.com/office/drawing/2014/main" id="{69297967-6EEC-4720-95C7-D481ABC30F40}"/>
              </a:ext>
            </a:extLst>
          </p:cNvPr>
          <p:cNvCxnSpPr>
            <a:cxnSpLocks/>
          </p:cNvCxnSpPr>
          <p:nvPr/>
        </p:nvCxnSpPr>
        <p:spPr>
          <a:xfrm flipV="1">
            <a:off x="4377779" y="2462606"/>
            <a:ext cx="216024" cy="10796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8" name="Straight Arrow Connector 47">
            <a:extLst>
              <a:ext uri="{FF2B5EF4-FFF2-40B4-BE49-F238E27FC236}">
                <a16:creationId xmlns:a16="http://schemas.microsoft.com/office/drawing/2014/main" id="{B5786586-17FA-4282-9955-FDBDD6A81F0C}"/>
              </a:ext>
            </a:extLst>
          </p:cNvPr>
          <p:cNvCxnSpPr>
            <a:cxnSpLocks/>
          </p:cNvCxnSpPr>
          <p:nvPr/>
        </p:nvCxnSpPr>
        <p:spPr>
          <a:xfrm flipV="1">
            <a:off x="5076056" y="2380276"/>
            <a:ext cx="192839" cy="13631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a:extLst>
              <a:ext uri="{FF2B5EF4-FFF2-40B4-BE49-F238E27FC236}">
                <a16:creationId xmlns:a16="http://schemas.microsoft.com/office/drawing/2014/main" id="{7F4698DF-C119-496B-A973-28E035934740}"/>
              </a:ext>
            </a:extLst>
          </p:cNvPr>
          <p:cNvCxnSpPr>
            <a:cxnSpLocks/>
          </p:cNvCxnSpPr>
          <p:nvPr/>
        </p:nvCxnSpPr>
        <p:spPr>
          <a:xfrm flipV="1">
            <a:off x="3635896" y="1778726"/>
            <a:ext cx="216024" cy="24572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4"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Entering a new era for the energy transition</a:t>
            </a:r>
            <a:endParaRPr lang="en-US" sz="748" b="1" dirty="0"/>
          </a:p>
        </p:txBody>
      </p:sp>
    </p:spTree>
    <p:extLst>
      <p:ext uri="{BB962C8B-B14F-4D97-AF65-F5344CB8AC3E}">
        <p14:creationId xmlns:p14="http://schemas.microsoft.com/office/powerpoint/2010/main" val="268133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B013DC-C7D5-49D6-B20B-88180D9B2A76}"/>
              </a:ext>
            </a:extLst>
          </p:cNvPr>
          <p:cNvSpPr>
            <a:spLocks noGrp="1"/>
          </p:cNvSpPr>
          <p:nvPr>
            <p:ph type="title"/>
          </p:nvPr>
        </p:nvSpPr>
        <p:spPr/>
        <p:txBody>
          <a:bodyPr/>
          <a:lstStyle/>
          <a:p>
            <a:r>
              <a:rPr lang="en-GB" dirty="0"/>
              <a:t>Climate ambition has reached a high point</a:t>
            </a:r>
          </a:p>
        </p:txBody>
      </p:sp>
      <p:sp>
        <p:nvSpPr>
          <p:cNvPr id="6" name="Text Placeholder 5">
            <a:extLst>
              <a:ext uri="{FF2B5EF4-FFF2-40B4-BE49-F238E27FC236}">
                <a16:creationId xmlns:a16="http://schemas.microsoft.com/office/drawing/2014/main" id="{5A2729AC-0F22-49DF-8C82-09BD13074B49}"/>
              </a:ext>
            </a:extLst>
          </p:cNvPr>
          <p:cNvSpPr>
            <a:spLocks noGrp="1"/>
          </p:cNvSpPr>
          <p:nvPr>
            <p:ph type="body" idx="1"/>
          </p:nvPr>
        </p:nvSpPr>
        <p:spPr/>
        <p:txBody>
          <a:bodyPr/>
          <a:lstStyle/>
          <a:p>
            <a:r>
              <a:rPr lang="en-GB" dirty="0"/>
              <a:t>The past five years</a:t>
            </a:r>
          </a:p>
        </p:txBody>
      </p:sp>
    </p:spTree>
    <p:extLst>
      <p:ext uri="{BB962C8B-B14F-4D97-AF65-F5344CB8AC3E}">
        <p14:creationId xmlns:p14="http://schemas.microsoft.com/office/powerpoint/2010/main" val="1224261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7E5706-43FF-4742-8E20-E2EAC4FE5D17}"/>
              </a:ext>
            </a:extLst>
          </p:cNvPr>
          <p:cNvSpPr>
            <a:spLocks noGrp="1"/>
          </p:cNvSpPr>
          <p:nvPr>
            <p:ph type="body" sz="quarter" idx="12"/>
          </p:nvPr>
        </p:nvSpPr>
        <p:spPr/>
        <p:txBody>
          <a:bodyPr/>
          <a:lstStyle/>
          <a:p>
            <a:r>
              <a:rPr lang="en-GB" dirty="0"/>
              <a:t>Source: Wikimedia Commons, BloombergNEF</a:t>
            </a:r>
          </a:p>
        </p:txBody>
      </p:sp>
      <p:sp>
        <p:nvSpPr>
          <p:cNvPr id="9" name="Title 8">
            <a:extLst>
              <a:ext uri="{FF2B5EF4-FFF2-40B4-BE49-F238E27FC236}">
                <a16:creationId xmlns:a16="http://schemas.microsoft.com/office/drawing/2014/main" id="{42354AB0-5D72-4D50-9F36-C75AB56AA733}"/>
              </a:ext>
            </a:extLst>
          </p:cNvPr>
          <p:cNvSpPr>
            <a:spLocks noGrp="1"/>
          </p:cNvSpPr>
          <p:nvPr>
            <p:ph type="title"/>
          </p:nvPr>
        </p:nvSpPr>
        <p:spPr/>
        <p:txBody>
          <a:bodyPr/>
          <a:lstStyle/>
          <a:p>
            <a:r>
              <a:rPr lang="en-GB" dirty="0"/>
              <a:t>Thee challenges to overcome for greater renewable energy deployment</a:t>
            </a:r>
          </a:p>
        </p:txBody>
      </p:sp>
      <p:grpSp>
        <p:nvGrpSpPr>
          <p:cNvPr id="5" name="Group 4">
            <a:extLst>
              <a:ext uri="{FF2B5EF4-FFF2-40B4-BE49-F238E27FC236}">
                <a16:creationId xmlns:a16="http://schemas.microsoft.com/office/drawing/2014/main" id="{508EEA79-2043-48B0-A8B6-A46321AE301C}"/>
              </a:ext>
            </a:extLst>
          </p:cNvPr>
          <p:cNvGrpSpPr/>
          <p:nvPr/>
        </p:nvGrpSpPr>
        <p:grpSpPr>
          <a:xfrm>
            <a:off x="3302662" y="1754524"/>
            <a:ext cx="2032691" cy="1900995"/>
            <a:chOff x="3275856" y="1707654"/>
            <a:chExt cx="2032691" cy="1900995"/>
          </a:xfrm>
        </p:grpSpPr>
        <p:sp>
          <p:nvSpPr>
            <p:cNvPr id="20" name="TextBox 19">
              <a:extLst>
                <a:ext uri="{FF2B5EF4-FFF2-40B4-BE49-F238E27FC236}">
                  <a16:creationId xmlns:a16="http://schemas.microsoft.com/office/drawing/2014/main" id="{71A666A0-100F-4C50-ABB7-F91D96D524F3}"/>
                </a:ext>
              </a:extLst>
            </p:cNvPr>
            <p:cNvSpPr txBox="1"/>
            <p:nvPr/>
          </p:nvSpPr>
          <p:spPr>
            <a:xfrm>
              <a:off x="3275856" y="2993096"/>
              <a:ext cx="2032691" cy="615553"/>
            </a:xfrm>
            <a:prstGeom prst="rect">
              <a:avLst/>
            </a:prstGeom>
            <a:noFill/>
          </p:spPr>
          <p:txBody>
            <a:bodyPr wrap="square" lIns="0" tIns="0" rIns="0" bIns="0" rtlCol="0">
              <a:spAutoFit/>
            </a:bodyPr>
            <a:lstStyle/>
            <a:p>
              <a:pPr algn="ctr"/>
              <a:r>
                <a:rPr lang="en-GB" sz="1600" b="1" dirty="0"/>
                <a:t>Rising costs</a:t>
              </a:r>
              <a:br>
                <a:rPr lang="en-GB" sz="1600" b="1" dirty="0"/>
              </a:br>
              <a:r>
                <a:rPr lang="en-GB" sz="1200" dirty="0"/>
                <a:t>(</a:t>
              </a:r>
              <a:r>
                <a:rPr lang="en-GB" sz="1200" dirty="0" err="1"/>
                <a:t>eg</a:t>
              </a:r>
              <a:r>
                <a:rPr lang="en-GB" sz="1200" dirty="0"/>
                <a:t>, equipment, </a:t>
              </a:r>
              <a:r>
                <a:rPr lang="en-GB" sz="1200" dirty="0" err="1"/>
                <a:t>labor</a:t>
              </a:r>
              <a:r>
                <a:rPr lang="en-GB" sz="1200" dirty="0"/>
                <a:t> rates, </a:t>
              </a:r>
              <a:br>
                <a:rPr lang="en-GB" sz="1200" dirty="0"/>
              </a:br>
              <a:r>
                <a:rPr lang="en-GB" sz="1200" dirty="0"/>
                <a:t>debt, interest rates)</a:t>
              </a:r>
              <a:endParaRPr lang="en-GB" sz="1600" dirty="0"/>
            </a:p>
          </p:txBody>
        </p:sp>
        <p:grpSp>
          <p:nvGrpSpPr>
            <p:cNvPr id="4" name="Group 3">
              <a:extLst>
                <a:ext uri="{FF2B5EF4-FFF2-40B4-BE49-F238E27FC236}">
                  <a16:creationId xmlns:a16="http://schemas.microsoft.com/office/drawing/2014/main" id="{9BB67668-D084-44AE-B6E4-2F3262E43105}"/>
                </a:ext>
              </a:extLst>
            </p:cNvPr>
            <p:cNvGrpSpPr/>
            <p:nvPr/>
          </p:nvGrpSpPr>
          <p:grpSpPr>
            <a:xfrm>
              <a:off x="3500113" y="1707654"/>
              <a:ext cx="1706305" cy="1265739"/>
              <a:chOff x="3770353" y="1849307"/>
              <a:chExt cx="1706305" cy="1265739"/>
            </a:xfrm>
          </p:grpSpPr>
          <p:pic>
            <p:nvPicPr>
              <p:cNvPr id="28672" name="Picture 28671">
                <a:extLst>
                  <a:ext uri="{FF2B5EF4-FFF2-40B4-BE49-F238E27FC236}">
                    <a16:creationId xmlns:a16="http://schemas.microsoft.com/office/drawing/2014/main" id="{F36F9877-9DCF-46AC-A72B-D07F84E46A37}"/>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14082"/>
              <a:stretch/>
            </p:blipFill>
            <p:spPr>
              <a:xfrm>
                <a:off x="4334308" y="1849307"/>
                <a:ext cx="1142350" cy="1265739"/>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8CAE5F78-6CCB-402F-A89A-A3F20B9BEAF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70353" y="2167557"/>
                <a:ext cx="792088" cy="709944"/>
              </a:xfrm>
              <a:prstGeom prst="rect">
                <a:avLst/>
              </a:prstGeom>
            </p:spPr>
          </p:pic>
        </p:grpSp>
      </p:grpSp>
      <p:sp>
        <p:nvSpPr>
          <p:cNvPr id="16"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grpSp>
        <p:nvGrpSpPr>
          <p:cNvPr id="3" name="Group 2">
            <a:extLst>
              <a:ext uri="{FF2B5EF4-FFF2-40B4-BE49-F238E27FC236}">
                <a16:creationId xmlns:a16="http://schemas.microsoft.com/office/drawing/2014/main" id="{B7936009-EA68-4606-81FF-95DADF9BAED3}"/>
              </a:ext>
            </a:extLst>
          </p:cNvPr>
          <p:cNvGrpSpPr/>
          <p:nvPr/>
        </p:nvGrpSpPr>
        <p:grpSpPr>
          <a:xfrm>
            <a:off x="859157" y="1769348"/>
            <a:ext cx="1389804" cy="1679317"/>
            <a:chOff x="859157" y="1769348"/>
            <a:chExt cx="1389804" cy="1679317"/>
          </a:xfrm>
        </p:grpSpPr>
        <p:sp>
          <p:nvSpPr>
            <p:cNvPr id="14" name="TextBox 13">
              <a:extLst>
                <a:ext uri="{FF2B5EF4-FFF2-40B4-BE49-F238E27FC236}">
                  <a16:creationId xmlns:a16="http://schemas.microsoft.com/office/drawing/2014/main" id="{452E7B79-1521-4FC7-8DC9-7145C900A8BB}"/>
                </a:ext>
              </a:extLst>
            </p:cNvPr>
            <p:cNvSpPr txBox="1"/>
            <p:nvPr/>
          </p:nvSpPr>
          <p:spPr>
            <a:xfrm>
              <a:off x="859157" y="3017778"/>
              <a:ext cx="1389804" cy="430887"/>
            </a:xfrm>
            <a:prstGeom prst="rect">
              <a:avLst/>
            </a:prstGeom>
            <a:noFill/>
          </p:spPr>
          <p:txBody>
            <a:bodyPr wrap="none" lIns="0" tIns="0" rIns="0" bIns="0" rtlCol="0">
              <a:spAutoFit/>
            </a:bodyPr>
            <a:lstStyle/>
            <a:p>
              <a:pPr algn="ctr"/>
              <a:r>
                <a:rPr lang="en-GB" sz="1600" b="1" dirty="0"/>
                <a:t>Supply chains</a:t>
              </a:r>
              <a:br>
                <a:rPr lang="en-GB" sz="1600" b="1" dirty="0"/>
              </a:br>
              <a:r>
                <a:rPr lang="en-GB" sz="1200" dirty="0"/>
                <a:t>(</a:t>
              </a:r>
              <a:r>
                <a:rPr lang="en-GB" sz="1200" dirty="0" err="1"/>
                <a:t>eg</a:t>
              </a:r>
              <a:r>
                <a:rPr lang="en-GB" sz="1200" dirty="0"/>
                <a:t>, vessels)</a:t>
              </a:r>
              <a:endParaRPr lang="en-GB" sz="1600" dirty="0"/>
            </a:p>
          </p:txBody>
        </p:sp>
        <p:pic>
          <p:nvPicPr>
            <p:cNvPr id="17" name="Graphic 8" descr="Freight outline">
              <a:extLst>
                <a:ext uri="{FF2B5EF4-FFF2-40B4-BE49-F238E27FC236}">
                  <a16:creationId xmlns:a16="http://schemas.microsoft.com/office/drawing/2014/main" id="{147E8EC1-5B17-4029-8041-C6A43A66B502}"/>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992956" y="1769348"/>
              <a:ext cx="1142349" cy="1142349"/>
            </a:xfrm>
            <a:prstGeom prst="rect">
              <a:avLst/>
            </a:prstGeom>
            <a:noFill/>
            <a:ln>
              <a:noFill/>
            </a:ln>
          </p:spPr>
        </p:pic>
      </p:grpSp>
      <p:grpSp>
        <p:nvGrpSpPr>
          <p:cNvPr id="6" name="Group 5">
            <a:extLst>
              <a:ext uri="{FF2B5EF4-FFF2-40B4-BE49-F238E27FC236}">
                <a16:creationId xmlns:a16="http://schemas.microsoft.com/office/drawing/2014/main" id="{51D616B1-6D67-4158-868D-7B5B0E76FBF1}"/>
              </a:ext>
            </a:extLst>
          </p:cNvPr>
          <p:cNvGrpSpPr/>
          <p:nvPr/>
        </p:nvGrpSpPr>
        <p:grpSpPr>
          <a:xfrm>
            <a:off x="6335442" y="1923678"/>
            <a:ext cx="2351606" cy="1782721"/>
            <a:chOff x="6362869" y="1855814"/>
            <a:chExt cx="2351606" cy="1782721"/>
          </a:xfrm>
        </p:grpSpPr>
        <p:pic>
          <p:nvPicPr>
            <p:cNvPr id="24" name="Picture 23" descr="A picture containing dark, night, night sky&#10;&#10;Description automatically generated">
              <a:extLst>
                <a:ext uri="{FF2B5EF4-FFF2-40B4-BE49-F238E27FC236}">
                  <a16:creationId xmlns:a16="http://schemas.microsoft.com/office/drawing/2014/main" id="{C1B655BC-6E17-49DB-906D-55A6EBEE59E6}"/>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8264" y="1855814"/>
              <a:ext cx="1036800" cy="864000"/>
            </a:xfrm>
            <a:prstGeom prst="rect">
              <a:avLst/>
            </a:prstGeom>
          </p:spPr>
        </p:pic>
        <p:sp>
          <p:nvSpPr>
            <p:cNvPr id="25" name="TextBox 24">
              <a:extLst>
                <a:ext uri="{FF2B5EF4-FFF2-40B4-BE49-F238E27FC236}">
                  <a16:creationId xmlns:a16="http://schemas.microsoft.com/office/drawing/2014/main" id="{53657BFF-BBA4-46C3-BD65-16DE0E4C5062}"/>
                </a:ext>
              </a:extLst>
            </p:cNvPr>
            <p:cNvSpPr txBox="1"/>
            <p:nvPr/>
          </p:nvSpPr>
          <p:spPr>
            <a:xfrm>
              <a:off x="6362869" y="3022982"/>
              <a:ext cx="2351606" cy="615553"/>
            </a:xfrm>
            <a:prstGeom prst="rect">
              <a:avLst/>
            </a:prstGeom>
            <a:noFill/>
          </p:spPr>
          <p:txBody>
            <a:bodyPr wrap="none" lIns="0" tIns="0" rIns="0" bIns="0" rtlCol="0">
              <a:spAutoFit/>
            </a:bodyPr>
            <a:lstStyle/>
            <a:p>
              <a:pPr algn="ctr"/>
              <a:r>
                <a:rPr lang="en-GB" sz="1600" b="1" dirty="0"/>
                <a:t>Grids and infrastructure</a:t>
              </a:r>
              <a:br>
                <a:rPr lang="en-GB" sz="1200" b="1" dirty="0"/>
              </a:br>
              <a:r>
                <a:rPr lang="en-GB" sz="1200" dirty="0"/>
                <a:t>(</a:t>
              </a:r>
              <a:r>
                <a:rPr lang="en-GB" sz="1200" dirty="0" err="1"/>
                <a:t>eg</a:t>
              </a:r>
              <a:r>
                <a:rPr lang="en-GB" sz="1200" dirty="0"/>
                <a:t>, interconnection </a:t>
              </a:r>
              <a:br>
                <a:rPr lang="en-GB" sz="1200" dirty="0"/>
              </a:br>
              <a:r>
                <a:rPr lang="en-GB" sz="1200" dirty="0"/>
                <a:t>and capacity)</a:t>
              </a:r>
            </a:p>
          </p:txBody>
        </p:sp>
      </p:grpSp>
    </p:spTree>
    <p:extLst>
      <p:ext uri="{BB962C8B-B14F-4D97-AF65-F5344CB8AC3E}">
        <p14:creationId xmlns:p14="http://schemas.microsoft.com/office/powerpoint/2010/main" val="844438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3C174D1-A0AA-4F06-A71F-5B203AC2DFD9}"/>
              </a:ext>
            </a:extLst>
          </p:cNvPr>
          <p:cNvSpPr>
            <a:spLocks noGrp="1"/>
          </p:cNvSpPr>
          <p:nvPr>
            <p:ph type="body" sz="quarter" idx="13"/>
          </p:nvPr>
        </p:nvSpPr>
        <p:spPr/>
        <p:txBody>
          <a:bodyPr/>
          <a:lstStyle/>
          <a:p>
            <a:r>
              <a:rPr lang="en-US" sz="600" dirty="0"/>
              <a:t>Source: BloombergNEF, Lawrence Berkeley National Lab, National Grid, Electricity Northwest, Northern </a:t>
            </a:r>
            <a:r>
              <a:rPr lang="en-US" sz="600" dirty="0" err="1"/>
              <a:t>Powergrid</a:t>
            </a:r>
            <a:r>
              <a:rPr lang="en-US" sz="600" dirty="0"/>
              <a:t>, SSE Networks, Scottish Power Energy Networks, UK Power Networks, Terna, Red </a:t>
            </a:r>
            <a:r>
              <a:rPr lang="en-US" sz="600" dirty="0" err="1"/>
              <a:t>Electrica</a:t>
            </a:r>
            <a:r>
              <a:rPr lang="en-US" sz="600" dirty="0"/>
              <a:t>, French Ministry of Ecological Transition. Note: UK data is as of December 2022, Spain as of August 2022, Italy as of end-2021, France as of October 2022 and the US as of end-2021. Battery hybrid projects are included. Wind includes both onshore and offshore sites.</a:t>
            </a:r>
          </a:p>
        </p:txBody>
      </p:sp>
      <p:sp>
        <p:nvSpPr>
          <p:cNvPr id="2" name="Text Placeholder 1"/>
          <p:cNvSpPr>
            <a:spLocks noGrp="1"/>
          </p:cNvSpPr>
          <p:nvPr>
            <p:ph type="body" idx="1"/>
          </p:nvPr>
        </p:nvSpPr>
        <p:spPr/>
        <p:txBody>
          <a:bodyPr/>
          <a:lstStyle/>
          <a:p>
            <a:r>
              <a:rPr lang="en-US" dirty="0"/>
              <a:t>Grid connections queues for wind and solar in select countries</a:t>
            </a:r>
          </a:p>
        </p:txBody>
      </p:sp>
      <p:pic>
        <p:nvPicPr>
          <p:cNvPr id="9" name="Content Placeholder 8"/>
          <p:cNvPicPr>
            <a:picLocks noGrp="1" noChangeAspect="1"/>
          </p:cNvPicPr>
          <p:nvPr>
            <p:ph sz="quarter" idx="11"/>
          </p:nvPr>
        </p:nvPicPr>
        <p:blipFill>
          <a:blip r:embed="rId3"/>
          <a:stretch>
            <a:fillRect/>
          </a:stretch>
        </p:blipFill>
        <p:spPr>
          <a:xfrm>
            <a:off x="391164" y="1347788"/>
            <a:ext cx="8361672" cy="3095625"/>
          </a:xfrm>
          <a:prstGeom prst="rect">
            <a:avLst/>
          </a:prstGeom>
        </p:spPr>
      </p:pic>
      <p:sp>
        <p:nvSpPr>
          <p:cNvPr id="4" name="Title 3"/>
          <p:cNvSpPr>
            <a:spLocks noGrp="1"/>
          </p:cNvSpPr>
          <p:nvPr>
            <p:ph type="title"/>
          </p:nvPr>
        </p:nvSpPr>
        <p:spPr/>
        <p:txBody>
          <a:bodyPr/>
          <a:lstStyle/>
          <a:p>
            <a:r>
              <a:rPr lang="en-GB" dirty="0"/>
              <a:t>Renewable deployment is stifled by grid connection queues</a:t>
            </a:r>
          </a:p>
        </p:txBody>
      </p:sp>
      <p:sp>
        <p:nvSpPr>
          <p:cNvPr id="6"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sp>
        <p:nvSpPr>
          <p:cNvPr id="11" name="TextBox 10">
            <a:extLst>
              <a:ext uri="{FF2B5EF4-FFF2-40B4-BE49-F238E27FC236}">
                <a16:creationId xmlns:a16="http://schemas.microsoft.com/office/drawing/2014/main" id="{96423252-7015-4F62-BD2E-FAE90F533E60}"/>
              </a:ext>
            </a:extLst>
          </p:cNvPr>
          <p:cNvSpPr txBox="1"/>
          <p:nvPr/>
        </p:nvSpPr>
        <p:spPr>
          <a:xfrm>
            <a:off x="539552" y="2087207"/>
            <a:ext cx="617157" cy="215444"/>
          </a:xfrm>
          <a:prstGeom prst="rect">
            <a:avLst/>
          </a:prstGeom>
          <a:solidFill>
            <a:schemeClr val="bg1"/>
          </a:solidFill>
        </p:spPr>
        <p:txBody>
          <a:bodyPr wrap="none" lIns="0" tIns="0" rIns="0" bIns="0" rtlCol="0">
            <a:spAutoFit/>
          </a:bodyPr>
          <a:lstStyle/>
          <a:p>
            <a:r>
              <a:rPr lang="en-US" sz="1400" b="1" dirty="0"/>
              <a:t>Europe</a:t>
            </a:r>
          </a:p>
        </p:txBody>
      </p:sp>
      <p:sp>
        <p:nvSpPr>
          <p:cNvPr id="12" name="TextBox 11">
            <a:extLst>
              <a:ext uri="{FF2B5EF4-FFF2-40B4-BE49-F238E27FC236}">
                <a16:creationId xmlns:a16="http://schemas.microsoft.com/office/drawing/2014/main" id="{68CF92C2-35F4-4440-8BD7-82BDD9EA2A68}"/>
              </a:ext>
            </a:extLst>
          </p:cNvPr>
          <p:cNvSpPr txBox="1"/>
          <p:nvPr/>
        </p:nvSpPr>
        <p:spPr>
          <a:xfrm>
            <a:off x="467544" y="3390196"/>
            <a:ext cx="250068" cy="215444"/>
          </a:xfrm>
          <a:prstGeom prst="rect">
            <a:avLst/>
          </a:prstGeom>
          <a:solidFill>
            <a:schemeClr val="bg1"/>
          </a:solidFill>
        </p:spPr>
        <p:txBody>
          <a:bodyPr wrap="none" lIns="0" tIns="0" rIns="0" bIns="0" rtlCol="0">
            <a:spAutoFit/>
          </a:bodyPr>
          <a:lstStyle/>
          <a:p>
            <a:r>
              <a:rPr lang="en-US" sz="1400" b="1" dirty="0"/>
              <a:t>US</a:t>
            </a:r>
          </a:p>
        </p:txBody>
      </p:sp>
    </p:spTree>
    <p:extLst>
      <p:ext uri="{BB962C8B-B14F-4D97-AF65-F5344CB8AC3E}">
        <p14:creationId xmlns:p14="http://schemas.microsoft.com/office/powerpoint/2010/main" val="534130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A36CF-7CC9-4834-9E68-917DCD902B4E}"/>
              </a:ext>
            </a:extLst>
          </p:cNvPr>
          <p:cNvSpPr>
            <a:spLocks noGrp="1"/>
          </p:cNvSpPr>
          <p:nvPr>
            <p:ph type="body" sz="quarter" idx="14"/>
          </p:nvPr>
        </p:nvSpPr>
        <p:spPr/>
        <p:txBody>
          <a:bodyPr/>
          <a:lstStyle/>
          <a:p>
            <a:r>
              <a:rPr lang="LID4096"/>
              <a:t>Source: BloombergNEF</a:t>
            </a:r>
            <a:r>
              <a:rPr lang="en-GB"/>
              <a:t>.</a:t>
            </a:r>
          </a:p>
        </p:txBody>
      </p:sp>
      <p:sp>
        <p:nvSpPr>
          <p:cNvPr id="3" name="Text Placeholder 2">
            <a:extLst>
              <a:ext uri="{FF2B5EF4-FFF2-40B4-BE49-F238E27FC236}">
                <a16:creationId xmlns:a16="http://schemas.microsoft.com/office/drawing/2014/main" id="{510141CD-231C-4225-B95A-CC84D838D444}"/>
              </a:ext>
            </a:extLst>
          </p:cNvPr>
          <p:cNvSpPr>
            <a:spLocks noGrp="1"/>
          </p:cNvSpPr>
          <p:nvPr>
            <p:ph type="body" sz="quarter" idx="13"/>
          </p:nvPr>
        </p:nvSpPr>
        <p:spPr/>
        <p:txBody>
          <a:bodyPr/>
          <a:lstStyle/>
          <a:p>
            <a:r>
              <a:rPr lang="LID4096"/>
              <a:t>Source: B</a:t>
            </a:r>
            <a:r>
              <a:rPr lang="en-GB"/>
              <a:t>l</a:t>
            </a:r>
            <a:r>
              <a:rPr lang="LID4096"/>
              <a:t>oombergNEF</a:t>
            </a:r>
            <a:r>
              <a:rPr lang="en-GB"/>
              <a:t>.  Note: g</a:t>
            </a:r>
            <a:r>
              <a:rPr lang="LID4096"/>
              <a:t>as includes </a:t>
            </a:r>
            <a:r>
              <a:rPr lang="en-GB"/>
              <a:t>some </a:t>
            </a:r>
            <a:r>
              <a:rPr lang="LID4096"/>
              <a:t>hydrogen</a:t>
            </a:r>
            <a:r>
              <a:rPr lang="en-GB"/>
              <a:t>.</a:t>
            </a:r>
          </a:p>
        </p:txBody>
      </p:sp>
      <p:sp>
        <p:nvSpPr>
          <p:cNvPr id="4" name="Text Placeholder 3">
            <a:extLst>
              <a:ext uri="{FF2B5EF4-FFF2-40B4-BE49-F238E27FC236}">
                <a16:creationId xmlns:a16="http://schemas.microsoft.com/office/drawing/2014/main" id="{F418DB0A-FE19-4C49-B34C-DC89EE61B939}"/>
              </a:ext>
            </a:extLst>
          </p:cNvPr>
          <p:cNvSpPr>
            <a:spLocks noGrp="1"/>
          </p:cNvSpPr>
          <p:nvPr>
            <p:ph type="body" idx="1"/>
          </p:nvPr>
        </p:nvSpPr>
        <p:spPr/>
        <p:txBody>
          <a:bodyPr/>
          <a:lstStyle/>
          <a:p>
            <a:r>
              <a:rPr lang="en-GB" sz="1400" b="1" i="0" u="none" strike="noStrike" dirty="0">
                <a:effectLst/>
                <a:latin typeface="Arial" panose="020B0604020202020204" pitchFamily="34" charset="0"/>
              </a:rPr>
              <a:t>Distribution </a:t>
            </a:r>
            <a:r>
              <a:rPr lang="LID4096" sz="1400" b="1" i="0" u="none" strike="noStrike" dirty="0">
                <a:effectLst/>
                <a:latin typeface="Arial" panose="020B0604020202020204" pitchFamily="34" charset="0"/>
              </a:rPr>
              <a:t>of </a:t>
            </a:r>
            <a:r>
              <a:rPr lang="en-GB" sz="1400" b="1" i="0" u="none" strike="noStrike" dirty="0">
                <a:effectLst/>
                <a:latin typeface="Arial" panose="020B0604020202020204" pitchFamily="34" charset="0"/>
              </a:rPr>
              <a:t>generation mix by plant size in 2030, </a:t>
            </a:r>
            <a:r>
              <a:rPr lang="LID4096" sz="1400" b="1" i="0" u="none" strike="noStrike" dirty="0">
                <a:effectLst/>
                <a:latin typeface="Arial" panose="020B0604020202020204" pitchFamily="34" charset="0"/>
              </a:rPr>
              <a:t>Europe, </a:t>
            </a:r>
            <a:r>
              <a:rPr lang="en-GB" sz="1400" b="1" i="0" u="none" strike="noStrike" dirty="0">
                <a:effectLst/>
                <a:latin typeface="Arial" panose="020B0604020202020204" pitchFamily="34" charset="0"/>
              </a:rPr>
              <a:t>NZS </a:t>
            </a:r>
            <a:endParaRPr lang="en-GB" sz="1400" dirty="0"/>
          </a:p>
        </p:txBody>
      </p:sp>
      <p:sp>
        <p:nvSpPr>
          <p:cNvPr id="5" name="Text Placeholder 4">
            <a:extLst>
              <a:ext uri="{FF2B5EF4-FFF2-40B4-BE49-F238E27FC236}">
                <a16:creationId xmlns:a16="http://schemas.microsoft.com/office/drawing/2014/main" id="{4614EA40-B8EA-4221-B971-759DE60CB4DF}"/>
              </a:ext>
            </a:extLst>
          </p:cNvPr>
          <p:cNvSpPr>
            <a:spLocks noGrp="1"/>
          </p:cNvSpPr>
          <p:nvPr>
            <p:ph type="body" sz="quarter" idx="3"/>
          </p:nvPr>
        </p:nvSpPr>
        <p:spPr/>
        <p:txBody>
          <a:bodyPr/>
          <a:lstStyle/>
          <a:p>
            <a:r>
              <a:rPr lang="LID4096" sz="1400" dirty="0"/>
              <a:t>Cumulative global grid investment, NZS</a:t>
            </a:r>
            <a:endParaRPr lang="en-GB" sz="1400" dirty="0"/>
          </a:p>
        </p:txBody>
      </p:sp>
      <p:sp>
        <p:nvSpPr>
          <p:cNvPr id="8" name="Title 7">
            <a:extLst>
              <a:ext uri="{FF2B5EF4-FFF2-40B4-BE49-F238E27FC236}">
                <a16:creationId xmlns:a16="http://schemas.microsoft.com/office/drawing/2014/main" id="{155E6E3E-A8DA-43C2-B0C4-C1B811A595BB}"/>
              </a:ext>
            </a:extLst>
          </p:cNvPr>
          <p:cNvSpPr>
            <a:spLocks noGrp="1"/>
          </p:cNvSpPr>
          <p:nvPr>
            <p:ph type="title"/>
          </p:nvPr>
        </p:nvSpPr>
        <p:spPr/>
        <p:txBody>
          <a:bodyPr/>
          <a:lstStyle/>
          <a:p>
            <a:r>
              <a:rPr lang="LID4096" sz="2000"/>
              <a:t>The grid becomes more decentralized, needs </a:t>
            </a:r>
            <a:r>
              <a:rPr lang="en-GB" sz="2000"/>
              <a:t>$</a:t>
            </a:r>
            <a:r>
              <a:rPr lang="LID4096" sz="2000"/>
              <a:t>21 </a:t>
            </a:r>
            <a:r>
              <a:rPr lang="en-GB" sz="2000"/>
              <a:t>trillion</a:t>
            </a:r>
            <a:r>
              <a:rPr lang="LID4096" sz="2000"/>
              <a:t> of investments</a:t>
            </a:r>
            <a:endParaRPr lang="en-GB" sz="2000"/>
          </a:p>
        </p:txBody>
      </p:sp>
      <p:pic>
        <p:nvPicPr>
          <p:cNvPr id="17" name="Content Placeholder 16">
            <a:extLst>
              <a:ext uri="{FF2B5EF4-FFF2-40B4-BE49-F238E27FC236}">
                <a16:creationId xmlns:a16="http://schemas.microsoft.com/office/drawing/2014/main" id="{99C63FB3-E005-4292-9B79-216A5367431E}"/>
              </a:ext>
            </a:extLst>
          </p:cNvPr>
          <p:cNvPicPr>
            <a:picLocks noGrp="1" noChangeAspect="1"/>
          </p:cNvPicPr>
          <p:nvPr>
            <p:ph sz="quarter" idx="12"/>
          </p:nvPr>
        </p:nvPicPr>
        <p:blipFill>
          <a:blip r:embed="rId3"/>
          <a:stretch>
            <a:fillRect/>
          </a:stretch>
        </p:blipFill>
        <p:spPr>
          <a:xfrm>
            <a:off x="4727575" y="1422783"/>
            <a:ext cx="4032250" cy="3017071"/>
          </a:xfrm>
          <a:prstGeom prst="rect">
            <a:avLst/>
          </a:prstGeom>
        </p:spPr>
      </p:pic>
      <p:pic>
        <p:nvPicPr>
          <p:cNvPr id="12" name="Content Placeholder 11">
            <a:extLst>
              <a:ext uri="{FF2B5EF4-FFF2-40B4-BE49-F238E27FC236}">
                <a16:creationId xmlns:a16="http://schemas.microsoft.com/office/drawing/2014/main" id="{C205EE00-57AB-41A5-8FDF-4014EC7F5207}"/>
              </a:ext>
            </a:extLst>
          </p:cNvPr>
          <p:cNvPicPr>
            <a:picLocks noGrp="1" noChangeAspect="1"/>
          </p:cNvPicPr>
          <p:nvPr>
            <p:ph sz="quarter" idx="11"/>
          </p:nvPr>
        </p:nvPicPr>
        <p:blipFill>
          <a:blip r:embed="rId4"/>
          <a:stretch>
            <a:fillRect/>
          </a:stretch>
        </p:blipFill>
        <p:spPr>
          <a:xfrm>
            <a:off x="384175" y="1507332"/>
            <a:ext cx="4260458" cy="2932522"/>
          </a:xfrm>
          <a:prstGeom prst="rect">
            <a:avLst/>
          </a:prstGeom>
        </p:spPr>
      </p:pic>
      <p:sp>
        <p:nvSpPr>
          <p:cNvPr id="10"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net-zero future is still within reach</a:t>
            </a:r>
            <a:endParaRPr lang="en-US" sz="748" b="1" dirty="0"/>
          </a:p>
        </p:txBody>
      </p:sp>
    </p:spTree>
    <p:extLst>
      <p:ext uri="{BB962C8B-B14F-4D97-AF65-F5344CB8AC3E}">
        <p14:creationId xmlns:p14="http://schemas.microsoft.com/office/powerpoint/2010/main" val="1810356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4" name="think-cell Slide" r:id="rId6" imgW="408" imgH="408" progId="TCLayout.ActiveDocument.1">
                  <p:embed/>
                </p:oleObj>
              </mc:Choice>
              <mc:Fallback>
                <p:oleObj name="think-cell Slide" r:id="rId6" imgW="408" imgH="408"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Arial" panose="020B0604020202020204" pitchFamily="34" charset="0"/>
              <a:ea typeface="+mj-ea"/>
              <a:cs typeface="+mj-cs"/>
              <a:sym typeface="Arial" panose="020B0604020202020204" pitchFamily="34" charset="0"/>
            </a:endParaRPr>
          </a:p>
        </p:txBody>
      </p:sp>
      <p:sp>
        <p:nvSpPr>
          <p:cNvPr id="7" name="Text Placeholder 6"/>
          <p:cNvSpPr>
            <a:spLocks noGrp="1"/>
          </p:cNvSpPr>
          <p:nvPr>
            <p:ph type="body" sz="quarter" idx="12"/>
          </p:nvPr>
        </p:nvSpPr>
        <p:spPr>
          <a:xfrm>
            <a:off x="384225" y="4521546"/>
            <a:ext cx="8375550" cy="146895"/>
          </a:xfrm>
        </p:spPr>
        <p:txBody>
          <a:bodyPr/>
          <a:lstStyle/>
          <a:p>
            <a:r>
              <a:rPr lang="en-US" dirty="0"/>
              <a:t>Source: </a:t>
            </a:r>
            <a:r>
              <a:rPr lang="en-US" dirty="0" err="1"/>
              <a:t>BloombergNEF</a:t>
            </a:r>
            <a:endParaRPr lang="en-US" dirty="0"/>
          </a:p>
        </p:txBody>
      </p:sp>
      <p:sp>
        <p:nvSpPr>
          <p:cNvPr id="3" name="Title 2"/>
          <p:cNvSpPr>
            <a:spLocks noGrp="1"/>
          </p:cNvSpPr>
          <p:nvPr>
            <p:ph type="title"/>
          </p:nvPr>
        </p:nvSpPr>
        <p:spPr/>
        <p:txBody>
          <a:bodyPr/>
          <a:lstStyle/>
          <a:p>
            <a:r>
              <a:rPr lang="en-US" dirty="0"/>
              <a:t>At least $21.4 trillion needs to be invested in electricity grids by 2050</a:t>
            </a:r>
          </a:p>
        </p:txBody>
      </p:sp>
      <p:pic>
        <p:nvPicPr>
          <p:cNvPr id="6" name="Content Placeholder 5"/>
          <p:cNvPicPr>
            <a:picLocks noGrp="1" noChangeAspect="1"/>
          </p:cNvPicPr>
          <p:nvPr>
            <p:ph sz="quarter" idx="11"/>
          </p:nvPr>
        </p:nvPicPr>
        <p:blipFill>
          <a:blip r:embed="rId8"/>
          <a:stretch>
            <a:fillRect/>
          </a:stretch>
        </p:blipFill>
        <p:spPr>
          <a:xfrm>
            <a:off x="1565507" y="1416616"/>
            <a:ext cx="6217302" cy="3063324"/>
          </a:xfrm>
          <a:prstGeom prst="rect">
            <a:avLst/>
          </a:prstGeom>
        </p:spPr>
      </p:pic>
      <p:sp>
        <p:nvSpPr>
          <p:cNvPr id="8"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A full system transformation</a:t>
            </a:r>
            <a:endParaRPr lang="en-US" sz="748" b="1" dirty="0"/>
          </a:p>
        </p:txBody>
      </p:sp>
      <p:sp>
        <p:nvSpPr>
          <p:cNvPr id="9" name="TextBox 8">
            <a:extLst>
              <a:ext uri="{FF2B5EF4-FFF2-40B4-BE49-F238E27FC236}">
                <a16:creationId xmlns:a16="http://schemas.microsoft.com/office/drawing/2014/main" id="{4B94B986-75EB-4E74-9FFE-987E7E459A0B}"/>
              </a:ext>
            </a:extLst>
          </p:cNvPr>
          <p:cNvSpPr txBox="1"/>
          <p:nvPr/>
        </p:nvSpPr>
        <p:spPr>
          <a:xfrm>
            <a:off x="384225" y="1108839"/>
            <a:ext cx="7416824" cy="307777"/>
          </a:xfrm>
          <a:prstGeom prst="rect">
            <a:avLst/>
          </a:prstGeom>
          <a:noFill/>
        </p:spPr>
        <p:txBody>
          <a:bodyPr wrap="square">
            <a:spAutoFit/>
          </a:bodyPr>
          <a:lstStyle/>
          <a:p>
            <a:r>
              <a:rPr lang="en-US" sz="1400" b="1" dirty="0">
                <a:solidFill>
                  <a:schemeClr val="accent2"/>
                </a:solidFill>
              </a:rPr>
              <a:t>Breakdown of global grid investment in net zero scenario 2022-2050</a:t>
            </a:r>
          </a:p>
        </p:txBody>
      </p:sp>
    </p:spTree>
    <p:extLst>
      <p:ext uri="{BB962C8B-B14F-4D97-AF65-F5344CB8AC3E}">
        <p14:creationId xmlns:p14="http://schemas.microsoft.com/office/powerpoint/2010/main" val="3507612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B013DC-C7D5-49D6-B20B-88180D9B2A76}"/>
              </a:ext>
            </a:extLst>
          </p:cNvPr>
          <p:cNvSpPr>
            <a:spLocks noGrp="1"/>
          </p:cNvSpPr>
          <p:nvPr>
            <p:ph type="title"/>
          </p:nvPr>
        </p:nvSpPr>
        <p:spPr/>
        <p:txBody>
          <a:bodyPr/>
          <a:lstStyle/>
          <a:p>
            <a:r>
              <a:rPr lang="en-GB" dirty="0"/>
              <a:t>Entering a new era for the energy transition</a:t>
            </a:r>
          </a:p>
        </p:txBody>
      </p:sp>
      <p:sp>
        <p:nvSpPr>
          <p:cNvPr id="6" name="Text Placeholder 5">
            <a:extLst>
              <a:ext uri="{FF2B5EF4-FFF2-40B4-BE49-F238E27FC236}">
                <a16:creationId xmlns:a16="http://schemas.microsoft.com/office/drawing/2014/main" id="{5A2729AC-0F22-49DF-8C82-09BD13074B49}"/>
              </a:ext>
            </a:extLst>
          </p:cNvPr>
          <p:cNvSpPr>
            <a:spLocks noGrp="1"/>
          </p:cNvSpPr>
          <p:nvPr>
            <p:ph type="body" idx="1"/>
          </p:nvPr>
        </p:nvSpPr>
        <p:spPr/>
        <p:txBody>
          <a:bodyPr/>
          <a:lstStyle/>
          <a:p>
            <a:r>
              <a:rPr lang="en-GB" dirty="0"/>
              <a:t>Countries vie for clean power dominance, system volatility rises</a:t>
            </a:r>
          </a:p>
        </p:txBody>
      </p:sp>
    </p:spTree>
    <p:extLst>
      <p:ext uri="{BB962C8B-B14F-4D97-AF65-F5344CB8AC3E}">
        <p14:creationId xmlns:p14="http://schemas.microsoft.com/office/powerpoint/2010/main" val="4088547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83FA49A-BDB8-45C1-88BF-47C328FFF045}"/>
              </a:ext>
            </a:extLst>
          </p:cNvPr>
          <p:cNvPicPr>
            <a:picLocks noGrp="1" noChangeAspect="1"/>
          </p:cNvPicPr>
          <p:nvPr>
            <p:ph sz="quarter" idx="11"/>
          </p:nvPr>
        </p:nvPicPr>
        <p:blipFill>
          <a:blip r:embed="rId3"/>
          <a:stretch>
            <a:fillRect/>
          </a:stretch>
        </p:blipFill>
        <p:spPr>
          <a:xfrm>
            <a:off x="395214" y="1058863"/>
            <a:ext cx="8353571" cy="3265487"/>
          </a:xfrm>
          <a:prstGeom prst="rect">
            <a:avLst/>
          </a:prstGeom>
        </p:spPr>
      </p:pic>
      <p:sp>
        <p:nvSpPr>
          <p:cNvPr id="9" name="Text Placeholder 8">
            <a:extLst>
              <a:ext uri="{FF2B5EF4-FFF2-40B4-BE49-F238E27FC236}">
                <a16:creationId xmlns:a16="http://schemas.microsoft.com/office/drawing/2014/main" id="{319A622C-3234-4D75-8579-B7B77B97F155}"/>
              </a:ext>
            </a:extLst>
          </p:cNvPr>
          <p:cNvSpPr>
            <a:spLocks noGrp="1"/>
          </p:cNvSpPr>
          <p:nvPr>
            <p:ph type="body" sz="quarter" idx="12"/>
          </p:nvPr>
        </p:nvSpPr>
        <p:spPr>
          <a:xfrm>
            <a:off x="384225" y="4477936"/>
            <a:ext cx="8375550" cy="146895"/>
          </a:xfrm>
        </p:spPr>
        <p:txBody>
          <a:bodyPr/>
          <a:lstStyle/>
          <a:p>
            <a:r>
              <a:rPr lang="en-US" dirty="0"/>
              <a:t>Source: BloombergNEF. Note: By factory location. PV, hydrogen and battery components expressed in MW, MWh, m² or tons. Nickel is the class 1 variety, and lithium is in lithium carbonate equivalent. H₂ is hydrogen. Data as of October 2022 except </a:t>
            </a:r>
            <a:r>
              <a:rPr lang="en-US" dirty="0" err="1"/>
              <a:t>electrolyzers</a:t>
            </a:r>
            <a:r>
              <a:rPr lang="en-US" dirty="0"/>
              <a:t> (which refer to 2021) and nacelle data (which are for 2020).</a:t>
            </a:r>
          </a:p>
        </p:txBody>
      </p:sp>
      <p:sp>
        <p:nvSpPr>
          <p:cNvPr id="7" name="Title 6">
            <a:extLst>
              <a:ext uri="{FF2B5EF4-FFF2-40B4-BE49-F238E27FC236}">
                <a16:creationId xmlns:a16="http://schemas.microsoft.com/office/drawing/2014/main" id="{1D24ABD4-0667-4744-B513-A6126EEB375A}"/>
              </a:ext>
            </a:extLst>
          </p:cNvPr>
          <p:cNvSpPr>
            <a:spLocks noGrp="1"/>
          </p:cNvSpPr>
          <p:nvPr>
            <p:ph type="title"/>
          </p:nvPr>
        </p:nvSpPr>
        <p:spPr/>
        <p:txBody>
          <a:bodyPr/>
          <a:lstStyle/>
          <a:p>
            <a:r>
              <a:rPr lang="en-US" dirty="0"/>
              <a:t>China dominates clean energy manufacturing capacity</a:t>
            </a:r>
          </a:p>
        </p:txBody>
      </p:sp>
      <p:pic>
        <p:nvPicPr>
          <p:cNvPr id="21" name="Picture 20" descr="Icon&#10;&#10;Description automatically generated">
            <a:extLst>
              <a:ext uri="{FF2B5EF4-FFF2-40B4-BE49-F238E27FC236}">
                <a16:creationId xmlns:a16="http://schemas.microsoft.com/office/drawing/2014/main" id="{327A51AE-AE88-495D-9316-9B952D33F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8" y="1111016"/>
            <a:ext cx="169174" cy="212691"/>
          </a:xfrm>
          <a:prstGeom prst="rect">
            <a:avLst/>
          </a:prstGeom>
          <a:noFill/>
          <a:ln>
            <a:noFill/>
          </a:ln>
        </p:spPr>
      </p:pic>
      <p:pic>
        <p:nvPicPr>
          <p:cNvPr id="22" name="Picture 21" descr="Icon&#10;&#10;Description automatically generated">
            <a:extLst>
              <a:ext uri="{FF2B5EF4-FFF2-40B4-BE49-F238E27FC236}">
                <a16:creationId xmlns:a16="http://schemas.microsoft.com/office/drawing/2014/main" id="{831ACF1A-8F5C-400E-AC23-D58F2895F3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828" y="1948996"/>
            <a:ext cx="212394" cy="181686"/>
          </a:xfrm>
          <a:prstGeom prst="rect">
            <a:avLst/>
          </a:prstGeom>
        </p:spPr>
      </p:pic>
      <p:pic>
        <p:nvPicPr>
          <p:cNvPr id="23" name="Picture 22" descr="Icon&#10;&#10;Description automatically generated">
            <a:extLst>
              <a:ext uri="{FF2B5EF4-FFF2-40B4-BE49-F238E27FC236}">
                <a16:creationId xmlns:a16="http://schemas.microsoft.com/office/drawing/2014/main" id="{8328AA81-DFD7-46E9-927C-911A7E885B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57" y="3252176"/>
            <a:ext cx="240354" cy="240354"/>
          </a:xfrm>
          <a:prstGeom prst="rect">
            <a:avLst/>
          </a:prstGeom>
        </p:spPr>
      </p:pic>
      <p:cxnSp>
        <p:nvCxnSpPr>
          <p:cNvPr id="27" name="Straight Connector 26">
            <a:extLst>
              <a:ext uri="{FF2B5EF4-FFF2-40B4-BE49-F238E27FC236}">
                <a16:creationId xmlns:a16="http://schemas.microsoft.com/office/drawing/2014/main" id="{DBA9EA6C-F96B-4C6F-BB4B-85B809631D85}"/>
              </a:ext>
            </a:extLst>
          </p:cNvPr>
          <p:cNvCxnSpPr>
            <a:cxnSpLocks/>
          </p:cNvCxnSpPr>
          <p:nvPr/>
        </p:nvCxnSpPr>
        <p:spPr>
          <a:xfrm>
            <a:off x="514086" y="1365338"/>
            <a:ext cx="784058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F3D1871-008E-45D4-85C6-988E662FE058}"/>
              </a:ext>
            </a:extLst>
          </p:cNvPr>
          <p:cNvSpPr txBox="1"/>
          <p:nvPr/>
        </p:nvSpPr>
        <p:spPr>
          <a:xfrm>
            <a:off x="932381" y="1151028"/>
            <a:ext cx="533400" cy="138499"/>
          </a:xfrm>
          <a:prstGeom prst="rect">
            <a:avLst/>
          </a:prstGeom>
          <a:solidFill>
            <a:schemeClr val="bg1"/>
          </a:solidFill>
        </p:spPr>
        <p:txBody>
          <a:bodyPr wrap="square" lIns="0" tIns="0" rIns="0" bIns="0" rtlCol="0">
            <a:spAutoFit/>
          </a:bodyPr>
          <a:lstStyle/>
          <a:p>
            <a:pPr algn="r"/>
            <a:r>
              <a:rPr lang="en-US" sz="900" dirty="0">
                <a:solidFill>
                  <a:schemeClr val="accent1"/>
                </a:solidFill>
              </a:rPr>
              <a:t>Nacelle</a:t>
            </a:r>
          </a:p>
        </p:txBody>
      </p:sp>
      <p:sp>
        <p:nvSpPr>
          <p:cNvPr id="34" name="TextBox 33">
            <a:extLst>
              <a:ext uri="{FF2B5EF4-FFF2-40B4-BE49-F238E27FC236}">
                <a16:creationId xmlns:a16="http://schemas.microsoft.com/office/drawing/2014/main" id="{720BCFCB-0A53-4CD8-BA3E-546B52B757D5}"/>
              </a:ext>
            </a:extLst>
          </p:cNvPr>
          <p:cNvSpPr txBox="1"/>
          <p:nvPr/>
        </p:nvSpPr>
        <p:spPr>
          <a:xfrm>
            <a:off x="707928" y="1445987"/>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Separator</a:t>
            </a:r>
          </a:p>
        </p:txBody>
      </p:sp>
      <p:sp>
        <p:nvSpPr>
          <p:cNvPr id="36" name="TextBox 35">
            <a:extLst>
              <a:ext uri="{FF2B5EF4-FFF2-40B4-BE49-F238E27FC236}">
                <a16:creationId xmlns:a16="http://schemas.microsoft.com/office/drawing/2014/main" id="{708C44A8-B20A-4FF1-93FC-8E460CC6A066}"/>
              </a:ext>
            </a:extLst>
          </p:cNvPr>
          <p:cNvSpPr txBox="1"/>
          <p:nvPr/>
        </p:nvSpPr>
        <p:spPr>
          <a:xfrm>
            <a:off x="707928" y="1733393"/>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Electrolyte</a:t>
            </a:r>
          </a:p>
        </p:txBody>
      </p:sp>
      <p:sp>
        <p:nvSpPr>
          <p:cNvPr id="37" name="TextBox 36">
            <a:extLst>
              <a:ext uri="{FF2B5EF4-FFF2-40B4-BE49-F238E27FC236}">
                <a16:creationId xmlns:a16="http://schemas.microsoft.com/office/drawing/2014/main" id="{63150823-7C61-4CE1-A6D3-257F4DFF324B}"/>
              </a:ext>
            </a:extLst>
          </p:cNvPr>
          <p:cNvSpPr txBox="1"/>
          <p:nvPr/>
        </p:nvSpPr>
        <p:spPr>
          <a:xfrm>
            <a:off x="707928" y="2014122"/>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Anode</a:t>
            </a:r>
          </a:p>
        </p:txBody>
      </p:sp>
      <p:sp>
        <p:nvSpPr>
          <p:cNvPr id="38" name="TextBox 37">
            <a:extLst>
              <a:ext uri="{FF2B5EF4-FFF2-40B4-BE49-F238E27FC236}">
                <a16:creationId xmlns:a16="http://schemas.microsoft.com/office/drawing/2014/main" id="{9FE36127-3EB5-44D0-B509-C4AE23825783}"/>
              </a:ext>
            </a:extLst>
          </p:cNvPr>
          <p:cNvSpPr txBox="1"/>
          <p:nvPr/>
        </p:nvSpPr>
        <p:spPr>
          <a:xfrm>
            <a:off x="707928" y="2306207"/>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Cathode</a:t>
            </a:r>
          </a:p>
        </p:txBody>
      </p:sp>
      <p:sp>
        <p:nvSpPr>
          <p:cNvPr id="39" name="TextBox 38">
            <a:extLst>
              <a:ext uri="{FF2B5EF4-FFF2-40B4-BE49-F238E27FC236}">
                <a16:creationId xmlns:a16="http://schemas.microsoft.com/office/drawing/2014/main" id="{F63253A7-F125-4D29-BE0A-4F14D5C70E6B}"/>
              </a:ext>
            </a:extLst>
          </p:cNvPr>
          <p:cNvSpPr txBox="1"/>
          <p:nvPr/>
        </p:nvSpPr>
        <p:spPr>
          <a:xfrm>
            <a:off x="707928" y="2602790"/>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Cell</a:t>
            </a:r>
          </a:p>
        </p:txBody>
      </p:sp>
      <p:sp>
        <p:nvSpPr>
          <p:cNvPr id="40" name="TextBox 39">
            <a:extLst>
              <a:ext uri="{FF2B5EF4-FFF2-40B4-BE49-F238E27FC236}">
                <a16:creationId xmlns:a16="http://schemas.microsoft.com/office/drawing/2014/main" id="{716106FE-87B6-4BAF-854B-FFB3FA5DCF74}"/>
              </a:ext>
            </a:extLst>
          </p:cNvPr>
          <p:cNvSpPr txBox="1"/>
          <p:nvPr/>
        </p:nvSpPr>
        <p:spPr>
          <a:xfrm>
            <a:off x="707928" y="2917700"/>
            <a:ext cx="762000" cy="138499"/>
          </a:xfrm>
          <a:prstGeom prst="rect">
            <a:avLst/>
          </a:prstGeom>
          <a:solidFill>
            <a:schemeClr val="bg1"/>
          </a:solidFill>
        </p:spPr>
        <p:txBody>
          <a:bodyPr wrap="square" lIns="0" tIns="0" rIns="0" bIns="0" rtlCol="0">
            <a:spAutoFit/>
          </a:bodyPr>
          <a:lstStyle/>
          <a:p>
            <a:pPr algn="r"/>
            <a:r>
              <a:rPr lang="en-US" sz="900" dirty="0">
                <a:solidFill>
                  <a:schemeClr val="accent4">
                    <a:lumMod val="75000"/>
                  </a:schemeClr>
                </a:solidFill>
              </a:rPr>
              <a:t>Polysilicon</a:t>
            </a:r>
          </a:p>
        </p:txBody>
      </p:sp>
      <p:sp>
        <p:nvSpPr>
          <p:cNvPr id="41" name="TextBox 40">
            <a:extLst>
              <a:ext uri="{FF2B5EF4-FFF2-40B4-BE49-F238E27FC236}">
                <a16:creationId xmlns:a16="http://schemas.microsoft.com/office/drawing/2014/main" id="{7310CFA8-CF41-43B8-BB8F-40CFF6BC55B9}"/>
              </a:ext>
            </a:extLst>
          </p:cNvPr>
          <p:cNvSpPr txBox="1"/>
          <p:nvPr/>
        </p:nvSpPr>
        <p:spPr>
          <a:xfrm>
            <a:off x="635568" y="3194105"/>
            <a:ext cx="834360" cy="138499"/>
          </a:xfrm>
          <a:prstGeom prst="rect">
            <a:avLst/>
          </a:prstGeom>
          <a:solidFill>
            <a:schemeClr val="bg1"/>
          </a:solidFill>
        </p:spPr>
        <p:txBody>
          <a:bodyPr wrap="square" lIns="0" tIns="0" rIns="0" bIns="0" rtlCol="0">
            <a:spAutoFit/>
          </a:bodyPr>
          <a:lstStyle/>
          <a:p>
            <a:pPr algn="r"/>
            <a:r>
              <a:rPr lang="en-US" sz="900" dirty="0">
                <a:solidFill>
                  <a:schemeClr val="accent4">
                    <a:lumMod val="75000"/>
                  </a:schemeClr>
                </a:solidFill>
              </a:rPr>
              <a:t>Wafer and ingot</a:t>
            </a:r>
          </a:p>
        </p:txBody>
      </p:sp>
      <p:sp>
        <p:nvSpPr>
          <p:cNvPr id="42" name="TextBox 41">
            <a:extLst>
              <a:ext uri="{FF2B5EF4-FFF2-40B4-BE49-F238E27FC236}">
                <a16:creationId xmlns:a16="http://schemas.microsoft.com/office/drawing/2014/main" id="{1FC1E565-88F4-4B74-9584-6038CB9A0B48}"/>
              </a:ext>
            </a:extLst>
          </p:cNvPr>
          <p:cNvSpPr txBox="1"/>
          <p:nvPr/>
        </p:nvSpPr>
        <p:spPr>
          <a:xfrm>
            <a:off x="707928" y="3471477"/>
            <a:ext cx="762000" cy="138499"/>
          </a:xfrm>
          <a:prstGeom prst="rect">
            <a:avLst/>
          </a:prstGeom>
          <a:solidFill>
            <a:schemeClr val="bg1"/>
          </a:solidFill>
        </p:spPr>
        <p:txBody>
          <a:bodyPr wrap="square" lIns="0" tIns="0" rIns="0" bIns="0" rtlCol="0">
            <a:spAutoFit/>
          </a:bodyPr>
          <a:lstStyle/>
          <a:p>
            <a:pPr algn="r"/>
            <a:r>
              <a:rPr lang="en-US" sz="900" dirty="0">
                <a:solidFill>
                  <a:schemeClr val="accent4">
                    <a:lumMod val="75000"/>
                  </a:schemeClr>
                </a:solidFill>
              </a:rPr>
              <a:t>Cell</a:t>
            </a:r>
          </a:p>
        </p:txBody>
      </p:sp>
      <p:sp>
        <p:nvSpPr>
          <p:cNvPr id="43" name="TextBox 42">
            <a:extLst>
              <a:ext uri="{FF2B5EF4-FFF2-40B4-BE49-F238E27FC236}">
                <a16:creationId xmlns:a16="http://schemas.microsoft.com/office/drawing/2014/main" id="{1FEAC01D-3D04-4526-8DEC-FA60A72C39BD}"/>
              </a:ext>
            </a:extLst>
          </p:cNvPr>
          <p:cNvSpPr txBox="1"/>
          <p:nvPr/>
        </p:nvSpPr>
        <p:spPr>
          <a:xfrm>
            <a:off x="707928" y="3749537"/>
            <a:ext cx="762000" cy="138499"/>
          </a:xfrm>
          <a:prstGeom prst="rect">
            <a:avLst/>
          </a:prstGeom>
          <a:solidFill>
            <a:schemeClr val="bg1"/>
          </a:solidFill>
        </p:spPr>
        <p:txBody>
          <a:bodyPr wrap="square" lIns="0" tIns="0" rIns="0" bIns="0" rtlCol="0">
            <a:spAutoFit/>
          </a:bodyPr>
          <a:lstStyle/>
          <a:p>
            <a:pPr algn="r"/>
            <a:r>
              <a:rPr lang="en-US" sz="900" dirty="0">
                <a:solidFill>
                  <a:schemeClr val="accent4">
                    <a:lumMod val="75000"/>
                  </a:schemeClr>
                </a:solidFill>
              </a:rPr>
              <a:t>Module</a:t>
            </a:r>
          </a:p>
        </p:txBody>
      </p:sp>
      <p:sp>
        <p:nvSpPr>
          <p:cNvPr id="47" name="TextBox 46">
            <a:extLst>
              <a:ext uri="{FF2B5EF4-FFF2-40B4-BE49-F238E27FC236}">
                <a16:creationId xmlns:a16="http://schemas.microsoft.com/office/drawing/2014/main" id="{22995262-1A2D-4E6F-BDCC-6A18B6CCA187}"/>
              </a:ext>
            </a:extLst>
          </p:cNvPr>
          <p:cNvSpPr txBox="1"/>
          <p:nvPr/>
        </p:nvSpPr>
        <p:spPr>
          <a:xfrm>
            <a:off x="474311" y="1092577"/>
            <a:ext cx="328684" cy="269895"/>
          </a:xfrm>
          <a:prstGeom prst="rect">
            <a:avLst/>
          </a:prstGeom>
          <a:solidFill>
            <a:schemeClr val="bg1"/>
          </a:solidFill>
        </p:spPr>
        <p:txBody>
          <a:bodyPr wrap="square" lIns="0" tIns="0" rIns="0" bIns="0" rtlCol="0" anchor="ctr">
            <a:spAutoFit/>
          </a:bodyPr>
          <a:lstStyle/>
          <a:p>
            <a:pPr algn="ctr"/>
            <a:r>
              <a:rPr lang="en-US" sz="900" b="1" dirty="0">
                <a:solidFill>
                  <a:schemeClr val="accent1"/>
                </a:solidFill>
              </a:rPr>
              <a:t>Wind</a:t>
            </a:r>
          </a:p>
        </p:txBody>
      </p:sp>
      <p:sp>
        <p:nvSpPr>
          <p:cNvPr id="50" name="TextBox 49">
            <a:extLst>
              <a:ext uri="{FF2B5EF4-FFF2-40B4-BE49-F238E27FC236}">
                <a16:creationId xmlns:a16="http://schemas.microsoft.com/office/drawing/2014/main" id="{F9F92D4B-D523-4D5B-934A-03315C121A7C}"/>
              </a:ext>
            </a:extLst>
          </p:cNvPr>
          <p:cNvSpPr txBox="1"/>
          <p:nvPr/>
        </p:nvSpPr>
        <p:spPr>
          <a:xfrm rot="16200000">
            <a:off x="-103244" y="2083372"/>
            <a:ext cx="1373160" cy="138499"/>
          </a:xfrm>
          <a:prstGeom prst="rect">
            <a:avLst/>
          </a:prstGeom>
          <a:solidFill>
            <a:schemeClr val="bg1"/>
          </a:solidFill>
        </p:spPr>
        <p:txBody>
          <a:bodyPr wrap="square" lIns="0" tIns="0" rIns="0" bIns="0" rtlCol="0">
            <a:spAutoFit/>
          </a:bodyPr>
          <a:lstStyle/>
          <a:p>
            <a:pPr algn="ctr"/>
            <a:r>
              <a:rPr lang="en-US" sz="900" b="1" dirty="0">
                <a:solidFill>
                  <a:srgbClr val="EF5B9D"/>
                </a:solidFill>
              </a:rPr>
              <a:t>Lithium-ion batteries</a:t>
            </a:r>
          </a:p>
        </p:txBody>
      </p:sp>
      <p:sp>
        <p:nvSpPr>
          <p:cNvPr id="51" name="TextBox 50">
            <a:extLst>
              <a:ext uri="{FF2B5EF4-FFF2-40B4-BE49-F238E27FC236}">
                <a16:creationId xmlns:a16="http://schemas.microsoft.com/office/drawing/2014/main" id="{F78CC1B0-0366-4E8F-9CB8-FF7188595096}"/>
              </a:ext>
            </a:extLst>
          </p:cNvPr>
          <p:cNvSpPr txBox="1"/>
          <p:nvPr/>
        </p:nvSpPr>
        <p:spPr>
          <a:xfrm rot="16200000">
            <a:off x="156516" y="3346247"/>
            <a:ext cx="788476" cy="138499"/>
          </a:xfrm>
          <a:prstGeom prst="rect">
            <a:avLst/>
          </a:prstGeom>
          <a:solidFill>
            <a:schemeClr val="bg1"/>
          </a:solidFill>
        </p:spPr>
        <p:txBody>
          <a:bodyPr wrap="square" lIns="0" tIns="0" rIns="0" bIns="0" rtlCol="0">
            <a:spAutoFit/>
          </a:bodyPr>
          <a:lstStyle/>
          <a:p>
            <a:pPr algn="ctr"/>
            <a:r>
              <a:rPr lang="en-US" sz="900" b="1" dirty="0">
                <a:solidFill>
                  <a:schemeClr val="accent4">
                    <a:lumMod val="75000"/>
                  </a:schemeClr>
                </a:solidFill>
              </a:rPr>
              <a:t>Solar PV</a:t>
            </a:r>
          </a:p>
        </p:txBody>
      </p:sp>
      <p:cxnSp>
        <p:nvCxnSpPr>
          <p:cNvPr id="54" name="Straight Connector 53">
            <a:extLst>
              <a:ext uri="{FF2B5EF4-FFF2-40B4-BE49-F238E27FC236}">
                <a16:creationId xmlns:a16="http://schemas.microsoft.com/office/drawing/2014/main" id="{EEF4B1E7-A2CA-49FF-8C35-94241D403623}"/>
              </a:ext>
            </a:extLst>
          </p:cNvPr>
          <p:cNvCxnSpPr>
            <a:cxnSpLocks/>
          </p:cNvCxnSpPr>
          <p:nvPr/>
        </p:nvCxnSpPr>
        <p:spPr>
          <a:xfrm>
            <a:off x="514086" y="2831310"/>
            <a:ext cx="784058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234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83FA49A-BDB8-45C1-88BF-47C328FFF045}"/>
              </a:ext>
            </a:extLst>
          </p:cNvPr>
          <p:cNvPicPr>
            <a:picLocks noGrp="1" noChangeAspect="1"/>
          </p:cNvPicPr>
          <p:nvPr>
            <p:ph sz="quarter" idx="11"/>
          </p:nvPr>
        </p:nvPicPr>
        <p:blipFill>
          <a:blip r:embed="rId3"/>
          <a:stretch>
            <a:fillRect/>
          </a:stretch>
        </p:blipFill>
        <p:spPr>
          <a:xfrm>
            <a:off x="395214" y="1058863"/>
            <a:ext cx="8353571" cy="3265487"/>
          </a:xfrm>
          <a:prstGeom prst="rect">
            <a:avLst/>
          </a:prstGeom>
        </p:spPr>
      </p:pic>
      <p:sp>
        <p:nvSpPr>
          <p:cNvPr id="7" name="Title 6">
            <a:extLst>
              <a:ext uri="{FF2B5EF4-FFF2-40B4-BE49-F238E27FC236}">
                <a16:creationId xmlns:a16="http://schemas.microsoft.com/office/drawing/2014/main" id="{1D24ABD4-0667-4744-B513-A6126EEB375A}"/>
              </a:ext>
            </a:extLst>
          </p:cNvPr>
          <p:cNvSpPr>
            <a:spLocks noGrp="1"/>
          </p:cNvSpPr>
          <p:nvPr>
            <p:ph type="title"/>
          </p:nvPr>
        </p:nvSpPr>
        <p:spPr/>
        <p:txBody>
          <a:bodyPr/>
          <a:lstStyle/>
          <a:p>
            <a:r>
              <a:rPr lang="en-US" dirty="0"/>
              <a:t>China dominates clean energy manufacturing capacity</a:t>
            </a:r>
          </a:p>
        </p:txBody>
      </p:sp>
      <p:pic>
        <p:nvPicPr>
          <p:cNvPr id="21" name="Picture 20" descr="Icon&#10;&#10;Description automatically generated">
            <a:extLst>
              <a:ext uri="{FF2B5EF4-FFF2-40B4-BE49-F238E27FC236}">
                <a16:creationId xmlns:a16="http://schemas.microsoft.com/office/drawing/2014/main" id="{327A51AE-AE88-495D-9316-9B952D33F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8" y="1111016"/>
            <a:ext cx="169174" cy="212691"/>
          </a:xfrm>
          <a:prstGeom prst="rect">
            <a:avLst/>
          </a:prstGeom>
          <a:noFill/>
          <a:ln>
            <a:noFill/>
          </a:ln>
        </p:spPr>
      </p:pic>
      <p:pic>
        <p:nvPicPr>
          <p:cNvPr id="22" name="Picture 21" descr="Icon&#10;&#10;Description automatically generated">
            <a:extLst>
              <a:ext uri="{FF2B5EF4-FFF2-40B4-BE49-F238E27FC236}">
                <a16:creationId xmlns:a16="http://schemas.microsoft.com/office/drawing/2014/main" id="{831ACF1A-8F5C-400E-AC23-D58F2895F3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828" y="1948996"/>
            <a:ext cx="212394" cy="181686"/>
          </a:xfrm>
          <a:prstGeom prst="rect">
            <a:avLst/>
          </a:prstGeom>
        </p:spPr>
      </p:pic>
      <p:pic>
        <p:nvPicPr>
          <p:cNvPr id="23" name="Picture 22" descr="Icon&#10;&#10;Description automatically generated">
            <a:extLst>
              <a:ext uri="{FF2B5EF4-FFF2-40B4-BE49-F238E27FC236}">
                <a16:creationId xmlns:a16="http://schemas.microsoft.com/office/drawing/2014/main" id="{8328AA81-DFD7-46E9-927C-911A7E885B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57" y="3252176"/>
            <a:ext cx="240354" cy="240354"/>
          </a:xfrm>
          <a:prstGeom prst="rect">
            <a:avLst/>
          </a:prstGeom>
        </p:spPr>
      </p:pic>
      <p:cxnSp>
        <p:nvCxnSpPr>
          <p:cNvPr id="27" name="Straight Connector 26">
            <a:extLst>
              <a:ext uri="{FF2B5EF4-FFF2-40B4-BE49-F238E27FC236}">
                <a16:creationId xmlns:a16="http://schemas.microsoft.com/office/drawing/2014/main" id="{DBA9EA6C-F96B-4C6F-BB4B-85B809631D85}"/>
              </a:ext>
            </a:extLst>
          </p:cNvPr>
          <p:cNvCxnSpPr>
            <a:cxnSpLocks/>
          </p:cNvCxnSpPr>
          <p:nvPr/>
        </p:nvCxnSpPr>
        <p:spPr>
          <a:xfrm>
            <a:off x="514086" y="1365338"/>
            <a:ext cx="784058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F3D1871-008E-45D4-85C6-988E662FE058}"/>
              </a:ext>
            </a:extLst>
          </p:cNvPr>
          <p:cNvSpPr txBox="1"/>
          <p:nvPr/>
        </p:nvSpPr>
        <p:spPr>
          <a:xfrm>
            <a:off x="932381" y="1151028"/>
            <a:ext cx="533400" cy="138499"/>
          </a:xfrm>
          <a:prstGeom prst="rect">
            <a:avLst/>
          </a:prstGeom>
          <a:solidFill>
            <a:schemeClr val="bg1"/>
          </a:solidFill>
        </p:spPr>
        <p:txBody>
          <a:bodyPr wrap="square" lIns="0" tIns="0" rIns="0" bIns="0" rtlCol="0">
            <a:spAutoFit/>
          </a:bodyPr>
          <a:lstStyle/>
          <a:p>
            <a:pPr algn="r"/>
            <a:r>
              <a:rPr lang="en-US" sz="900" dirty="0">
                <a:solidFill>
                  <a:schemeClr val="accent1"/>
                </a:solidFill>
              </a:rPr>
              <a:t>Nacelle</a:t>
            </a:r>
          </a:p>
        </p:txBody>
      </p:sp>
      <p:sp>
        <p:nvSpPr>
          <p:cNvPr id="34" name="TextBox 33">
            <a:extLst>
              <a:ext uri="{FF2B5EF4-FFF2-40B4-BE49-F238E27FC236}">
                <a16:creationId xmlns:a16="http://schemas.microsoft.com/office/drawing/2014/main" id="{720BCFCB-0A53-4CD8-BA3E-546B52B757D5}"/>
              </a:ext>
            </a:extLst>
          </p:cNvPr>
          <p:cNvSpPr txBox="1"/>
          <p:nvPr/>
        </p:nvSpPr>
        <p:spPr>
          <a:xfrm>
            <a:off x="707928" y="1445987"/>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Separator</a:t>
            </a:r>
          </a:p>
        </p:txBody>
      </p:sp>
      <p:sp>
        <p:nvSpPr>
          <p:cNvPr id="36" name="TextBox 35">
            <a:extLst>
              <a:ext uri="{FF2B5EF4-FFF2-40B4-BE49-F238E27FC236}">
                <a16:creationId xmlns:a16="http://schemas.microsoft.com/office/drawing/2014/main" id="{708C44A8-B20A-4FF1-93FC-8E460CC6A066}"/>
              </a:ext>
            </a:extLst>
          </p:cNvPr>
          <p:cNvSpPr txBox="1"/>
          <p:nvPr/>
        </p:nvSpPr>
        <p:spPr>
          <a:xfrm>
            <a:off x="707928" y="1733393"/>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Electrolyte</a:t>
            </a:r>
          </a:p>
        </p:txBody>
      </p:sp>
      <p:sp>
        <p:nvSpPr>
          <p:cNvPr id="37" name="TextBox 36">
            <a:extLst>
              <a:ext uri="{FF2B5EF4-FFF2-40B4-BE49-F238E27FC236}">
                <a16:creationId xmlns:a16="http://schemas.microsoft.com/office/drawing/2014/main" id="{63150823-7C61-4CE1-A6D3-257F4DFF324B}"/>
              </a:ext>
            </a:extLst>
          </p:cNvPr>
          <p:cNvSpPr txBox="1"/>
          <p:nvPr/>
        </p:nvSpPr>
        <p:spPr>
          <a:xfrm>
            <a:off x="707928" y="2014122"/>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Anode</a:t>
            </a:r>
          </a:p>
        </p:txBody>
      </p:sp>
      <p:sp>
        <p:nvSpPr>
          <p:cNvPr id="38" name="TextBox 37">
            <a:extLst>
              <a:ext uri="{FF2B5EF4-FFF2-40B4-BE49-F238E27FC236}">
                <a16:creationId xmlns:a16="http://schemas.microsoft.com/office/drawing/2014/main" id="{9FE36127-3EB5-44D0-B509-C4AE23825783}"/>
              </a:ext>
            </a:extLst>
          </p:cNvPr>
          <p:cNvSpPr txBox="1"/>
          <p:nvPr/>
        </p:nvSpPr>
        <p:spPr>
          <a:xfrm>
            <a:off x="707928" y="2306207"/>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Cathode</a:t>
            </a:r>
          </a:p>
        </p:txBody>
      </p:sp>
      <p:sp>
        <p:nvSpPr>
          <p:cNvPr id="39" name="TextBox 38">
            <a:extLst>
              <a:ext uri="{FF2B5EF4-FFF2-40B4-BE49-F238E27FC236}">
                <a16:creationId xmlns:a16="http://schemas.microsoft.com/office/drawing/2014/main" id="{F63253A7-F125-4D29-BE0A-4F14D5C70E6B}"/>
              </a:ext>
            </a:extLst>
          </p:cNvPr>
          <p:cNvSpPr txBox="1"/>
          <p:nvPr/>
        </p:nvSpPr>
        <p:spPr>
          <a:xfrm>
            <a:off x="707928" y="2602790"/>
            <a:ext cx="762000" cy="138499"/>
          </a:xfrm>
          <a:prstGeom prst="rect">
            <a:avLst/>
          </a:prstGeom>
          <a:solidFill>
            <a:schemeClr val="bg1"/>
          </a:solidFill>
        </p:spPr>
        <p:txBody>
          <a:bodyPr wrap="square" lIns="0" tIns="0" rIns="0" bIns="0" rtlCol="0">
            <a:spAutoFit/>
          </a:bodyPr>
          <a:lstStyle/>
          <a:p>
            <a:pPr algn="r"/>
            <a:r>
              <a:rPr lang="en-US" sz="900" dirty="0">
                <a:solidFill>
                  <a:srgbClr val="EF5B9D"/>
                </a:solidFill>
              </a:rPr>
              <a:t>Cell</a:t>
            </a:r>
          </a:p>
        </p:txBody>
      </p:sp>
      <p:sp>
        <p:nvSpPr>
          <p:cNvPr id="40" name="TextBox 39">
            <a:extLst>
              <a:ext uri="{FF2B5EF4-FFF2-40B4-BE49-F238E27FC236}">
                <a16:creationId xmlns:a16="http://schemas.microsoft.com/office/drawing/2014/main" id="{716106FE-87B6-4BAF-854B-FFB3FA5DCF74}"/>
              </a:ext>
            </a:extLst>
          </p:cNvPr>
          <p:cNvSpPr txBox="1"/>
          <p:nvPr/>
        </p:nvSpPr>
        <p:spPr>
          <a:xfrm>
            <a:off x="707928" y="2917700"/>
            <a:ext cx="762000" cy="138499"/>
          </a:xfrm>
          <a:prstGeom prst="rect">
            <a:avLst/>
          </a:prstGeom>
          <a:solidFill>
            <a:schemeClr val="bg1"/>
          </a:solidFill>
        </p:spPr>
        <p:txBody>
          <a:bodyPr wrap="square" lIns="0" tIns="0" rIns="0" bIns="0" rtlCol="0">
            <a:spAutoFit/>
          </a:bodyPr>
          <a:lstStyle/>
          <a:p>
            <a:pPr algn="r"/>
            <a:r>
              <a:rPr lang="en-US" sz="900" dirty="0">
                <a:solidFill>
                  <a:schemeClr val="accent4">
                    <a:lumMod val="75000"/>
                  </a:schemeClr>
                </a:solidFill>
              </a:rPr>
              <a:t>Polysilicon</a:t>
            </a:r>
          </a:p>
        </p:txBody>
      </p:sp>
      <p:sp>
        <p:nvSpPr>
          <p:cNvPr id="41" name="TextBox 40">
            <a:extLst>
              <a:ext uri="{FF2B5EF4-FFF2-40B4-BE49-F238E27FC236}">
                <a16:creationId xmlns:a16="http://schemas.microsoft.com/office/drawing/2014/main" id="{7310CFA8-CF41-43B8-BB8F-40CFF6BC55B9}"/>
              </a:ext>
            </a:extLst>
          </p:cNvPr>
          <p:cNvSpPr txBox="1"/>
          <p:nvPr/>
        </p:nvSpPr>
        <p:spPr>
          <a:xfrm>
            <a:off x="652586" y="3194105"/>
            <a:ext cx="817342" cy="138499"/>
          </a:xfrm>
          <a:prstGeom prst="rect">
            <a:avLst/>
          </a:prstGeom>
          <a:solidFill>
            <a:schemeClr val="bg1"/>
          </a:solidFill>
        </p:spPr>
        <p:txBody>
          <a:bodyPr wrap="square" lIns="0" tIns="0" rIns="0" bIns="0" rtlCol="0">
            <a:spAutoFit/>
          </a:bodyPr>
          <a:lstStyle/>
          <a:p>
            <a:pPr algn="r"/>
            <a:r>
              <a:rPr lang="en-US" sz="900" dirty="0">
                <a:solidFill>
                  <a:schemeClr val="accent4">
                    <a:lumMod val="75000"/>
                  </a:schemeClr>
                </a:solidFill>
              </a:rPr>
              <a:t>Wafer and ingot</a:t>
            </a:r>
          </a:p>
        </p:txBody>
      </p:sp>
      <p:sp>
        <p:nvSpPr>
          <p:cNvPr id="42" name="TextBox 41">
            <a:extLst>
              <a:ext uri="{FF2B5EF4-FFF2-40B4-BE49-F238E27FC236}">
                <a16:creationId xmlns:a16="http://schemas.microsoft.com/office/drawing/2014/main" id="{1FC1E565-88F4-4B74-9584-6038CB9A0B48}"/>
              </a:ext>
            </a:extLst>
          </p:cNvPr>
          <p:cNvSpPr txBox="1"/>
          <p:nvPr/>
        </p:nvSpPr>
        <p:spPr>
          <a:xfrm>
            <a:off x="707928" y="3471477"/>
            <a:ext cx="762000" cy="138499"/>
          </a:xfrm>
          <a:prstGeom prst="rect">
            <a:avLst/>
          </a:prstGeom>
          <a:solidFill>
            <a:schemeClr val="bg1"/>
          </a:solidFill>
        </p:spPr>
        <p:txBody>
          <a:bodyPr wrap="square" lIns="0" tIns="0" rIns="0" bIns="0" rtlCol="0">
            <a:spAutoFit/>
          </a:bodyPr>
          <a:lstStyle/>
          <a:p>
            <a:pPr algn="r"/>
            <a:r>
              <a:rPr lang="en-US" sz="900" dirty="0">
                <a:solidFill>
                  <a:schemeClr val="accent4">
                    <a:lumMod val="75000"/>
                  </a:schemeClr>
                </a:solidFill>
              </a:rPr>
              <a:t>Cell</a:t>
            </a:r>
          </a:p>
        </p:txBody>
      </p:sp>
      <p:sp>
        <p:nvSpPr>
          <p:cNvPr id="43" name="TextBox 42">
            <a:extLst>
              <a:ext uri="{FF2B5EF4-FFF2-40B4-BE49-F238E27FC236}">
                <a16:creationId xmlns:a16="http://schemas.microsoft.com/office/drawing/2014/main" id="{1FEAC01D-3D04-4526-8DEC-FA60A72C39BD}"/>
              </a:ext>
            </a:extLst>
          </p:cNvPr>
          <p:cNvSpPr txBox="1"/>
          <p:nvPr/>
        </p:nvSpPr>
        <p:spPr>
          <a:xfrm>
            <a:off x="707928" y="3749537"/>
            <a:ext cx="762000" cy="138499"/>
          </a:xfrm>
          <a:prstGeom prst="rect">
            <a:avLst/>
          </a:prstGeom>
          <a:solidFill>
            <a:schemeClr val="bg1"/>
          </a:solidFill>
        </p:spPr>
        <p:txBody>
          <a:bodyPr wrap="square" lIns="0" tIns="0" rIns="0" bIns="0" rtlCol="0">
            <a:spAutoFit/>
          </a:bodyPr>
          <a:lstStyle/>
          <a:p>
            <a:pPr algn="r"/>
            <a:r>
              <a:rPr lang="en-US" sz="900" dirty="0">
                <a:solidFill>
                  <a:schemeClr val="accent4">
                    <a:lumMod val="75000"/>
                  </a:schemeClr>
                </a:solidFill>
              </a:rPr>
              <a:t>Module</a:t>
            </a:r>
          </a:p>
        </p:txBody>
      </p:sp>
      <p:sp>
        <p:nvSpPr>
          <p:cNvPr id="47" name="TextBox 46">
            <a:extLst>
              <a:ext uri="{FF2B5EF4-FFF2-40B4-BE49-F238E27FC236}">
                <a16:creationId xmlns:a16="http://schemas.microsoft.com/office/drawing/2014/main" id="{22995262-1A2D-4E6F-BDCC-6A18B6CCA187}"/>
              </a:ext>
            </a:extLst>
          </p:cNvPr>
          <p:cNvSpPr txBox="1"/>
          <p:nvPr/>
        </p:nvSpPr>
        <p:spPr>
          <a:xfrm>
            <a:off x="474311" y="1092577"/>
            <a:ext cx="328684" cy="269895"/>
          </a:xfrm>
          <a:prstGeom prst="rect">
            <a:avLst/>
          </a:prstGeom>
          <a:solidFill>
            <a:schemeClr val="bg1"/>
          </a:solidFill>
        </p:spPr>
        <p:txBody>
          <a:bodyPr wrap="square" lIns="0" tIns="0" rIns="0" bIns="0" rtlCol="0" anchor="ctr">
            <a:spAutoFit/>
          </a:bodyPr>
          <a:lstStyle/>
          <a:p>
            <a:pPr algn="ctr"/>
            <a:r>
              <a:rPr lang="en-US" sz="900" b="1" dirty="0">
                <a:solidFill>
                  <a:schemeClr val="accent1"/>
                </a:solidFill>
              </a:rPr>
              <a:t>Wind</a:t>
            </a:r>
          </a:p>
        </p:txBody>
      </p:sp>
      <p:sp>
        <p:nvSpPr>
          <p:cNvPr id="50" name="TextBox 49">
            <a:extLst>
              <a:ext uri="{FF2B5EF4-FFF2-40B4-BE49-F238E27FC236}">
                <a16:creationId xmlns:a16="http://schemas.microsoft.com/office/drawing/2014/main" id="{F9F92D4B-D523-4D5B-934A-03315C121A7C}"/>
              </a:ext>
            </a:extLst>
          </p:cNvPr>
          <p:cNvSpPr txBox="1"/>
          <p:nvPr/>
        </p:nvSpPr>
        <p:spPr>
          <a:xfrm rot="16200000">
            <a:off x="-103244" y="2083372"/>
            <a:ext cx="1373160" cy="138499"/>
          </a:xfrm>
          <a:prstGeom prst="rect">
            <a:avLst/>
          </a:prstGeom>
          <a:solidFill>
            <a:schemeClr val="bg1"/>
          </a:solidFill>
        </p:spPr>
        <p:txBody>
          <a:bodyPr wrap="square" lIns="0" tIns="0" rIns="0" bIns="0" rtlCol="0">
            <a:spAutoFit/>
          </a:bodyPr>
          <a:lstStyle/>
          <a:p>
            <a:pPr algn="ctr"/>
            <a:r>
              <a:rPr lang="en-US" sz="900" b="1" dirty="0">
                <a:solidFill>
                  <a:srgbClr val="EF5B9D"/>
                </a:solidFill>
              </a:rPr>
              <a:t>Lithium-ion batteries</a:t>
            </a:r>
          </a:p>
        </p:txBody>
      </p:sp>
      <p:sp>
        <p:nvSpPr>
          <p:cNvPr id="51" name="TextBox 50">
            <a:extLst>
              <a:ext uri="{FF2B5EF4-FFF2-40B4-BE49-F238E27FC236}">
                <a16:creationId xmlns:a16="http://schemas.microsoft.com/office/drawing/2014/main" id="{F78CC1B0-0366-4E8F-9CB8-FF7188595096}"/>
              </a:ext>
            </a:extLst>
          </p:cNvPr>
          <p:cNvSpPr txBox="1"/>
          <p:nvPr/>
        </p:nvSpPr>
        <p:spPr>
          <a:xfrm rot="16200000">
            <a:off x="156516" y="3346247"/>
            <a:ext cx="788476" cy="138499"/>
          </a:xfrm>
          <a:prstGeom prst="rect">
            <a:avLst/>
          </a:prstGeom>
          <a:solidFill>
            <a:schemeClr val="bg1"/>
          </a:solidFill>
        </p:spPr>
        <p:txBody>
          <a:bodyPr wrap="square" lIns="0" tIns="0" rIns="0" bIns="0" rtlCol="0">
            <a:spAutoFit/>
          </a:bodyPr>
          <a:lstStyle/>
          <a:p>
            <a:pPr algn="ctr"/>
            <a:r>
              <a:rPr lang="en-US" sz="900" b="1" dirty="0">
                <a:solidFill>
                  <a:schemeClr val="accent4">
                    <a:lumMod val="75000"/>
                  </a:schemeClr>
                </a:solidFill>
              </a:rPr>
              <a:t>Solar PV</a:t>
            </a:r>
          </a:p>
        </p:txBody>
      </p:sp>
      <p:cxnSp>
        <p:nvCxnSpPr>
          <p:cNvPr id="54" name="Straight Connector 53">
            <a:extLst>
              <a:ext uri="{FF2B5EF4-FFF2-40B4-BE49-F238E27FC236}">
                <a16:creationId xmlns:a16="http://schemas.microsoft.com/office/drawing/2014/main" id="{EEF4B1E7-A2CA-49FF-8C35-94241D403623}"/>
              </a:ext>
            </a:extLst>
          </p:cNvPr>
          <p:cNvCxnSpPr>
            <a:cxnSpLocks/>
          </p:cNvCxnSpPr>
          <p:nvPr/>
        </p:nvCxnSpPr>
        <p:spPr>
          <a:xfrm>
            <a:off x="514086" y="2831310"/>
            <a:ext cx="784058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38CA578-4017-4F77-B1A4-FAD8196D8774}"/>
              </a:ext>
            </a:extLst>
          </p:cNvPr>
          <p:cNvSpPr/>
          <p:nvPr/>
        </p:nvSpPr>
        <p:spPr>
          <a:xfrm>
            <a:off x="5474745" y="1125699"/>
            <a:ext cx="686988" cy="193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8">
            <a:extLst>
              <a:ext uri="{FF2B5EF4-FFF2-40B4-BE49-F238E27FC236}">
                <a16:creationId xmlns:a16="http://schemas.microsoft.com/office/drawing/2014/main" id="{319A622C-3234-4D75-8579-B7B77B97F155}"/>
              </a:ext>
            </a:extLst>
          </p:cNvPr>
          <p:cNvSpPr>
            <a:spLocks noGrp="1"/>
          </p:cNvSpPr>
          <p:nvPr>
            <p:ph type="body" sz="quarter" idx="12"/>
          </p:nvPr>
        </p:nvSpPr>
        <p:spPr>
          <a:xfrm>
            <a:off x="384225" y="4477936"/>
            <a:ext cx="8375550" cy="146895"/>
          </a:xfrm>
        </p:spPr>
        <p:txBody>
          <a:bodyPr/>
          <a:lstStyle/>
          <a:p>
            <a:r>
              <a:rPr lang="en-US" dirty="0"/>
              <a:t>Source: BloombergNEF. Note: By factory location. PV, hydrogen and battery components expressed in MW, MWh, m² or tons. Nickel is the class 1 variety, and lithium is in lithium carbonate equivalent. H₂ is hydrogen. Data as of October 2022 except </a:t>
            </a:r>
            <a:r>
              <a:rPr lang="en-US" dirty="0" err="1"/>
              <a:t>electrolyzers</a:t>
            </a:r>
            <a:r>
              <a:rPr lang="en-US" dirty="0"/>
              <a:t> (which refer to 2021) and nacelle data (which are for 2020).</a:t>
            </a:r>
          </a:p>
        </p:txBody>
      </p:sp>
    </p:spTree>
    <p:extLst>
      <p:ext uri="{BB962C8B-B14F-4D97-AF65-F5344CB8AC3E}">
        <p14:creationId xmlns:p14="http://schemas.microsoft.com/office/powerpoint/2010/main" val="285702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0E0FCD-84A2-4628-BD2A-696E7785BA6D}"/>
              </a:ext>
            </a:extLst>
          </p:cNvPr>
          <p:cNvSpPr>
            <a:spLocks noGrp="1"/>
          </p:cNvSpPr>
          <p:nvPr>
            <p:ph type="body" sz="quarter" idx="12"/>
          </p:nvPr>
        </p:nvSpPr>
        <p:spPr/>
        <p:txBody>
          <a:bodyPr/>
          <a:lstStyle/>
          <a:p>
            <a:r>
              <a:rPr lang="en-US" dirty="0"/>
              <a:t>Source: BloombergNEF. Note:</a:t>
            </a:r>
            <a:r>
              <a:rPr lang="en-GB" dirty="0"/>
              <a:t> Data as of September 25, 2020. Includes only operational factories. </a:t>
            </a:r>
            <a:endParaRPr lang="en-US" dirty="0"/>
          </a:p>
        </p:txBody>
      </p:sp>
      <p:sp>
        <p:nvSpPr>
          <p:cNvPr id="4" name="Title 3">
            <a:extLst>
              <a:ext uri="{FF2B5EF4-FFF2-40B4-BE49-F238E27FC236}">
                <a16:creationId xmlns:a16="http://schemas.microsoft.com/office/drawing/2014/main" id="{9305EA06-D864-46E1-9193-256E940273DA}"/>
              </a:ext>
            </a:extLst>
          </p:cNvPr>
          <p:cNvSpPr>
            <a:spLocks noGrp="1"/>
          </p:cNvSpPr>
          <p:nvPr>
            <p:ph type="title"/>
          </p:nvPr>
        </p:nvSpPr>
        <p:spPr/>
        <p:txBody>
          <a:bodyPr/>
          <a:lstStyle/>
          <a:p>
            <a:r>
              <a:rPr lang="en-US" dirty="0"/>
              <a:t>The US is a major wind supply chain hub, alongside China, Europe and India</a:t>
            </a:r>
          </a:p>
        </p:txBody>
      </p:sp>
      <p:pic>
        <p:nvPicPr>
          <p:cNvPr id="7" name="Content Placeholder 5">
            <a:extLst>
              <a:ext uri="{FF2B5EF4-FFF2-40B4-BE49-F238E27FC236}">
                <a16:creationId xmlns:a16="http://schemas.microsoft.com/office/drawing/2014/main" id="{F516D634-2A29-455B-9ACA-2A8A858B9F3F}"/>
              </a:ext>
            </a:extLst>
          </p:cNvPr>
          <p:cNvPicPr>
            <a:picLocks noGrp="1"/>
          </p:cNvPicPr>
          <p:nvPr>
            <p:ph sz="quarter" idx="11"/>
          </p:nvPr>
        </p:nvPicPr>
        <p:blipFill>
          <a:blip r:embed="rId3"/>
          <a:stretch>
            <a:fillRect/>
          </a:stretch>
        </p:blipFill>
        <p:spPr>
          <a:xfrm>
            <a:off x="1205878" y="1058863"/>
            <a:ext cx="6732244" cy="3384550"/>
          </a:xfrm>
          <a:prstGeom prst="rect">
            <a:avLst/>
          </a:prstGeom>
        </p:spPr>
      </p:pic>
    </p:spTree>
    <p:extLst>
      <p:ext uri="{BB962C8B-B14F-4D97-AF65-F5344CB8AC3E}">
        <p14:creationId xmlns:p14="http://schemas.microsoft.com/office/powerpoint/2010/main" val="3075762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D995F-0E6F-4484-9C03-14D9791B5C4F}"/>
              </a:ext>
            </a:extLst>
          </p:cNvPr>
          <p:cNvSpPr>
            <a:spLocks noGrp="1"/>
          </p:cNvSpPr>
          <p:nvPr>
            <p:ph type="body" sz="quarter" idx="12"/>
          </p:nvPr>
        </p:nvSpPr>
        <p:spPr/>
        <p:txBody>
          <a:bodyPr/>
          <a:lstStyle/>
          <a:p>
            <a:r>
              <a:rPr lang="en-US" dirty="0"/>
              <a:t>Source: BloombergNEF, USITC, LBNL. Note: Includes blade, tower, gearbox, generator, converter, bearing, yaw and pitch, and balance of nacelle. </a:t>
            </a:r>
            <a:br>
              <a:rPr lang="en-US" dirty="0"/>
            </a:br>
            <a:r>
              <a:rPr lang="en-US" dirty="0"/>
              <a:t>APAC = Asia Pacific. EMEA = Europe, Middle East and Africa. AMER = Americas.</a:t>
            </a:r>
          </a:p>
        </p:txBody>
      </p:sp>
      <p:sp>
        <p:nvSpPr>
          <p:cNvPr id="4" name="Title 3">
            <a:extLst>
              <a:ext uri="{FF2B5EF4-FFF2-40B4-BE49-F238E27FC236}">
                <a16:creationId xmlns:a16="http://schemas.microsoft.com/office/drawing/2014/main" id="{58517275-6D1F-4ABD-BD19-FE2355F09644}"/>
              </a:ext>
            </a:extLst>
          </p:cNvPr>
          <p:cNvSpPr>
            <a:spLocks noGrp="1"/>
          </p:cNvSpPr>
          <p:nvPr>
            <p:ph type="title"/>
          </p:nvPr>
        </p:nvSpPr>
        <p:spPr/>
        <p:txBody>
          <a:bodyPr/>
          <a:lstStyle/>
          <a:p>
            <a:r>
              <a:rPr lang="en-US" dirty="0"/>
              <a:t>US-manufactured components account for most of a wind turbine’s value</a:t>
            </a:r>
          </a:p>
        </p:txBody>
      </p:sp>
      <p:pic>
        <p:nvPicPr>
          <p:cNvPr id="6" name="Content Placeholder 5">
            <a:extLst>
              <a:ext uri="{FF2B5EF4-FFF2-40B4-BE49-F238E27FC236}">
                <a16:creationId xmlns:a16="http://schemas.microsoft.com/office/drawing/2014/main" id="{8125BC03-BC35-4A1C-846E-C9C2DCAE3BC6}"/>
              </a:ext>
            </a:extLst>
          </p:cNvPr>
          <p:cNvPicPr>
            <a:picLocks noGrp="1" noChangeAspect="1"/>
          </p:cNvPicPr>
          <p:nvPr>
            <p:ph sz="quarter" idx="11"/>
          </p:nvPr>
        </p:nvPicPr>
        <p:blipFill>
          <a:blip r:embed="rId3"/>
          <a:stretch>
            <a:fillRect/>
          </a:stretch>
        </p:blipFill>
        <p:spPr>
          <a:xfrm>
            <a:off x="384225" y="1123950"/>
            <a:ext cx="6473514" cy="3165620"/>
          </a:xfrm>
          <a:prstGeom prst="rect">
            <a:avLst/>
          </a:prstGeom>
        </p:spPr>
      </p:pic>
    </p:spTree>
    <p:extLst>
      <p:ext uri="{BB962C8B-B14F-4D97-AF65-F5344CB8AC3E}">
        <p14:creationId xmlns:p14="http://schemas.microsoft.com/office/powerpoint/2010/main" val="138748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C0D9A-3EA1-4785-BDE5-0098F1AA9ECD}"/>
              </a:ext>
            </a:extLst>
          </p:cNvPr>
          <p:cNvSpPr>
            <a:spLocks noGrp="1"/>
          </p:cNvSpPr>
          <p:nvPr>
            <p:ph type="body" sz="quarter" idx="12"/>
          </p:nvPr>
        </p:nvSpPr>
        <p:spPr/>
        <p:txBody>
          <a:bodyPr/>
          <a:lstStyle/>
          <a:p>
            <a:r>
              <a:rPr lang="en-GB" dirty="0"/>
              <a:t>Source: Bloomberg LP</a:t>
            </a:r>
          </a:p>
        </p:txBody>
      </p:sp>
      <p:sp>
        <p:nvSpPr>
          <p:cNvPr id="4" name="Title 3">
            <a:extLst>
              <a:ext uri="{FF2B5EF4-FFF2-40B4-BE49-F238E27FC236}">
                <a16:creationId xmlns:a16="http://schemas.microsoft.com/office/drawing/2014/main" id="{0FAC3DD1-8D29-42A7-9ACC-DEEE71274A30}"/>
              </a:ext>
            </a:extLst>
          </p:cNvPr>
          <p:cNvSpPr>
            <a:spLocks noGrp="1"/>
          </p:cNvSpPr>
          <p:nvPr>
            <p:ph type="title"/>
          </p:nvPr>
        </p:nvSpPr>
        <p:spPr/>
        <p:txBody>
          <a:bodyPr/>
          <a:lstStyle/>
          <a:p>
            <a:r>
              <a:rPr lang="en-GB" dirty="0"/>
              <a:t>International competition</a:t>
            </a:r>
            <a:br>
              <a:rPr lang="en-GB" dirty="0"/>
            </a:br>
            <a:r>
              <a:rPr lang="en-GB" dirty="0"/>
              <a:t>is ratcheting</a:t>
            </a:r>
          </a:p>
        </p:txBody>
      </p:sp>
      <p:pic>
        <p:nvPicPr>
          <p:cNvPr id="10" name="Content Placeholder 9">
            <a:extLst>
              <a:ext uri="{FF2B5EF4-FFF2-40B4-BE49-F238E27FC236}">
                <a16:creationId xmlns:a16="http://schemas.microsoft.com/office/drawing/2014/main" id="{71CE6D7E-D3D6-4316-A8F6-0C4A61B43074}"/>
              </a:ext>
            </a:extLst>
          </p:cNvPr>
          <p:cNvPicPr>
            <a:picLocks noGrp="1" noChangeAspect="1"/>
          </p:cNvPicPr>
          <p:nvPr>
            <p:ph sz="quarter" idx="11"/>
          </p:nvPr>
        </p:nvPicPr>
        <p:blipFill rotWithShape="1">
          <a:blip r:embed="rId3"/>
          <a:srcRect r="16640"/>
          <a:stretch/>
        </p:blipFill>
        <p:spPr>
          <a:xfrm>
            <a:off x="187912" y="1059222"/>
            <a:ext cx="3744416" cy="3025055"/>
          </a:xfrm>
          <a:ln>
            <a:solidFill>
              <a:schemeClr val="accent1"/>
            </a:solidFill>
          </a:ln>
        </p:spPr>
      </p:pic>
      <p:pic>
        <p:nvPicPr>
          <p:cNvPr id="12" name="Picture 11">
            <a:extLst>
              <a:ext uri="{FF2B5EF4-FFF2-40B4-BE49-F238E27FC236}">
                <a16:creationId xmlns:a16="http://schemas.microsoft.com/office/drawing/2014/main" id="{59161CB2-D05E-47FF-8FBD-49B77369BF8E}"/>
              </a:ext>
            </a:extLst>
          </p:cNvPr>
          <p:cNvPicPr>
            <a:picLocks noChangeAspect="1"/>
          </p:cNvPicPr>
          <p:nvPr/>
        </p:nvPicPr>
        <p:blipFill rotWithShape="1">
          <a:blip r:embed="rId4"/>
          <a:srcRect r="16475"/>
          <a:stretch/>
        </p:blipFill>
        <p:spPr>
          <a:xfrm>
            <a:off x="4860032" y="481190"/>
            <a:ext cx="3328015" cy="2810640"/>
          </a:xfrm>
          <a:prstGeom prst="rect">
            <a:avLst/>
          </a:prstGeom>
          <a:ln>
            <a:solidFill>
              <a:schemeClr val="accent1"/>
            </a:solidFill>
          </a:ln>
        </p:spPr>
      </p:pic>
      <p:pic>
        <p:nvPicPr>
          <p:cNvPr id="18" name="Picture 17">
            <a:extLst>
              <a:ext uri="{FF2B5EF4-FFF2-40B4-BE49-F238E27FC236}">
                <a16:creationId xmlns:a16="http://schemas.microsoft.com/office/drawing/2014/main" id="{4B6CA85D-B8AF-435D-AB93-29847CDAACF4}"/>
              </a:ext>
            </a:extLst>
          </p:cNvPr>
          <p:cNvPicPr>
            <a:picLocks noChangeAspect="1"/>
          </p:cNvPicPr>
          <p:nvPr/>
        </p:nvPicPr>
        <p:blipFill>
          <a:blip r:embed="rId5"/>
          <a:stretch>
            <a:fillRect/>
          </a:stretch>
        </p:blipFill>
        <p:spPr>
          <a:xfrm>
            <a:off x="1763688" y="1777552"/>
            <a:ext cx="3597828" cy="3025056"/>
          </a:xfrm>
          <a:prstGeom prst="rect">
            <a:avLst/>
          </a:prstGeom>
          <a:ln>
            <a:solidFill>
              <a:schemeClr val="accent1"/>
            </a:solidFill>
          </a:ln>
        </p:spPr>
      </p:pic>
      <p:pic>
        <p:nvPicPr>
          <p:cNvPr id="16" name="Picture 15">
            <a:extLst>
              <a:ext uri="{FF2B5EF4-FFF2-40B4-BE49-F238E27FC236}">
                <a16:creationId xmlns:a16="http://schemas.microsoft.com/office/drawing/2014/main" id="{7E9AFCEF-04EB-4E6E-B5B7-2FB8DD3332CE}"/>
              </a:ext>
            </a:extLst>
          </p:cNvPr>
          <p:cNvPicPr>
            <a:picLocks noChangeAspect="1"/>
          </p:cNvPicPr>
          <p:nvPr/>
        </p:nvPicPr>
        <p:blipFill>
          <a:blip r:embed="rId6"/>
          <a:stretch>
            <a:fillRect/>
          </a:stretch>
        </p:blipFill>
        <p:spPr>
          <a:xfrm>
            <a:off x="4618965" y="3435846"/>
            <a:ext cx="4337123" cy="1575562"/>
          </a:xfrm>
          <a:prstGeom prst="rect">
            <a:avLst/>
          </a:prstGeom>
          <a:ln>
            <a:solidFill>
              <a:schemeClr val="accent1"/>
            </a:solidFill>
          </a:ln>
        </p:spPr>
      </p:pic>
      <p:sp>
        <p:nvSpPr>
          <p:cNvPr id="9"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Entering a new era for the energy transition</a:t>
            </a:r>
            <a:endParaRPr lang="en-US" sz="748" b="1" dirty="0"/>
          </a:p>
        </p:txBody>
      </p:sp>
    </p:spTree>
    <p:extLst>
      <p:ext uri="{BB962C8B-B14F-4D97-AF65-F5344CB8AC3E}">
        <p14:creationId xmlns:p14="http://schemas.microsoft.com/office/powerpoint/2010/main" val="288303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limate change report is a “wake-up” call on 1.5°C global warming | World  Meteorological Organization">
            <a:extLst>
              <a:ext uri="{FF2B5EF4-FFF2-40B4-BE49-F238E27FC236}">
                <a16:creationId xmlns:a16="http://schemas.microsoft.com/office/drawing/2014/main" id="{73AE38D3-97DD-4F0D-A84A-C3E064552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7668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80FD72-10DB-4B83-A721-D8FACB9340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57" r="11709"/>
          <a:stretch/>
        </p:blipFill>
        <p:spPr>
          <a:xfrm>
            <a:off x="3491880" y="-3824"/>
            <a:ext cx="4104456" cy="5143500"/>
          </a:xfrm>
          <a:prstGeom prst="rect">
            <a:avLst/>
          </a:prstGeom>
        </p:spPr>
      </p:pic>
      <p:pic>
        <p:nvPicPr>
          <p:cNvPr id="7" name="Picture 6" descr="A person speaking into a microphone&#10;&#10;Description automatically generated">
            <a:extLst>
              <a:ext uri="{FF2B5EF4-FFF2-40B4-BE49-F238E27FC236}">
                <a16:creationId xmlns:a16="http://schemas.microsoft.com/office/drawing/2014/main" id="{B3ECB9FF-FB2F-4D77-B38E-903CAC879E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 t="16401" r="29230"/>
          <a:stretch/>
        </p:blipFill>
        <p:spPr>
          <a:xfrm>
            <a:off x="6842749" y="-7649"/>
            <a:ext cx="2301252" cy="1805957"/>
          </a:xfrm>
          <a:prstGeom prst="rect">
            <a:avLst/>
          </a:prstGeom>
        </p:spPr>
      </p:pic>
      <p:pic>
        <p:nvPicPr>
          <p:cNvPr id="9" name="Picture 8" descr="A picture containing ground, person, outdoor, laying&#10;&#10;Description automatically generated">
            <a:extLst>
              <a:ext uri="{FF2B5EF4-FFF2-40B4-BE49-F238E27FC236}">
                <a16:creationId xmlns:a16="http://schemas.microsoft.com/office/drawing/2014/main" id="{2DDA3D5C-76DE-4AA9-B994-7F753CF30D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06" r="12433" b="10800"/>
          <a:stretch/>
        </p:blipFill>
        <p:spPr>
          <a:xfrm>
            <a:off x="6842748" y="1798308"/>
            <a:ext cx="2301252" cy="1680971"/>
          </a:xfrm>
          <a:prstGeom prst="rect">
            <a:avLst/>
          </a:prstGeom>
        </p:spPr>
      </p:pic>
      <p:pic>
        <p:nvPicPr>
          <p:cNvPr id="11" name="Picture 10" descr="A group of people holding signs&#10;&#10;Description automatically generated with medium confidence">
            <a:extLst>
              <a:ext uri="{FF2B5EF4-FFF2-40B4-BE49-F238E27FC236}">
                <a16:creationId xmlns:a16="http://schemas.microsoft.com/office/drawing/2014/main" id="{0992B501-192D-44F1-AF80-3F3EDEDF69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791" r="20989"/>
          <a:stretch/>
        </p:blipFill>
        <p:spPr>
          <a:xfrm>
            <a:off x="6842750" y="3479279"/>
            <a:ext cx="2301250" cy="1653693"/>
          </a:xfrm>
          <a:prstGeom prst="rect">
            <a:avLst/>
          </a:prstGeom>
        </p:spPr>
      </p:pic>
      <p:sp>
        <p:nvSpPr>
          <p:cNvPr id="13" name="Text Placeholder 13">
            <a:extLst>
              <a:ext uri="{FF2B5EF4-FFF2-40B4-BE49-F238E27FC236}">
                <a16:creationId xmlns:a16="http://schemas.microsoft.com/office/drawing/2014/main" id="{C7C63492-9843-46EF-8DB0-F18C18225A7B}"/>
              </a:ext>
            </a:extLst>
          </p:cNvPr>
          <p:cNvSpPr txBox="1">
            <a:spLocks/>
          </p:cNvSpPr>
          <p:nvPr/>
        </p:nvSpPr>
        <p:spPr>
          <a:xfrm>
            <a:off x="384225" y="4873127"/>
            <a:ext cx="4033282" cy="195014"/>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GB" sz="900" i="1" dirty="0">
                <a:solidFill>
                  <a:schemeClr val="bg1"/>
                </a:solidFill>
              </a:rPr>
              <a:t>Source: Intergovernmental Panel on Climate Change, Bloomberg Mercury</a:t>
            </a:r>
          </a:p>
        </p:txBody>
      </p:sp>
    </p:spTree>
    <p:extLst>
      <p:ext uri="{BB962C8B-B14F-4D97-AF65-F5344CB8AC3E}">
        <p14:creationId xmlns:p14="http://schemas.microsoft.com/office/powerpoint/2010/main" val="83709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F52E90B-8930-400F-9857-AF2C3F58C3C1}"/>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0" y="-296071"/>
            <a:ext cx="9144000" cy="6094418"/>
          </a:xfrm>
        </p:spPr>
      </p:pic>
      <p:sp>
        <p:nvSpPr>
          <p:cNvPr id="3" name="Title 2">
            <a:extLst>
              <a:ext uri="{FF2B5EF4-FFF2-40B4-BE49-F238E27FC236}">
                <a16:creationId xmlns:a16="http://schemas.microsoft.com/office/drawing/2014/main" id="{4AD23CA7-F047-4480-86F3-9B775A48DE66}"/>
              </a:ext>
            </a:extLst>
          </p:cNvPr>
          <p:cNvSpPr>
            <a:spLocks noGrp="1"/>
          </p:cNvSpPr>
          <p:nvPr>
            <p:ph type="title"/>
          </p:nvPr>
        </p:nvSpPr>
        <p:spPr>
          <a:xfrm>
            <a:off x="384225" y="369498"/>
            <a:ext cx="6708055" cy="402052"/>
          </a:xfrm>
        </p:spPr>
        <p:txBody>
          <a:bodyPr/>
          <a:lstStyle/>
          <a:p>
            <a:r>
              <a:rPr lang="en-GB" dirty="0">
                <a:solidFill>
                  <a:schemeClr val="bg1"/>
                </a:solidFill>
              </a:rPr>
              <a:t>US passes landmark climate legislation</a:t>
            </a:r>
          </a:p>
        </p:txBody>
      </p:sp>
      <p:sp>
        <p:nvSpPr>
          <p:cNvPr id="8" name="Text Placeholder 7">
            <a:extLst>
              <a:ext uri="{FF2B5EF4-FFF2-40B4-BE49-F238E27FC236}">
                <a16:creationId xmlns:a16="http://schemas.microsoft.com/office/drawing/2014/main" id="{C6F6909D-D688-4BA9-A296-A1EA67917007}"/>
              </a:ext>
            </a:extLst>
          </p:cNvPr>
          <p:cNvSpPr txBox="1">
            <a:spLocks/>
          </p:cNvSpPr>
          <p:nvPr/>
        </p:nvSpPr>
        <p:spPr>
          <a:xfrm>
            <a:off x="384225" y="4876006"/>
            <a:ext cx="8375550" cy="146895"/>
          </a:xfrm>
          <a:prstGeom prst="rect">
            <a:avLst/>
          </a:prstGeom>
        </p:spPr>
        <p:txBody>
          <a:bodyPr vert="horz" lIns="0" tIns="0" rIns="0" bIns="0" rtlCol="0" anchor="b" anchorCtr="0">
            <a:noAutofit/>
          </a:bodyPr>
          <a:lstStyle>
            <a:lvl1pPr marL="0" indent="0" algn="l" defTabSz="685804" rtl="0" eaLnBrk="1" latinLnBrk="0" hangingPunct="1">
              <a:spcBef>
                <a:spcPts val="600"/>
              </a:spcBef>
              <a:buClr>
                <a:schemeClr val="accent2"/>
              </a:buClr>
              <a:buSzPct val="90000"/>
              <a:buFont typeface="Arial" panose="020B0604020202020204" pitchFamily="34" charset="0"/>
              <a:buNone/>
              <a:defRPr sz="900" i="1"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algn="just"/>
            <a:r>
              <a:rPr lang="en-GB" dirty="0">
                <a:solidFill>
                  <a:schemeClr val="bg1"/>
                </a:solidFill>
              </a:rPr>
              <a:t>Source: Bloomberg LP</a:t>
            </a:r>
          </a:p>
        </p:txBody>
      </p:sp>
      <p:sp>
        <p:nvSpPr>
          <p:cNvPr id="6"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spTree>
    <p:extLst>
      <p:ext uri="{BB962C8B-B14F-4D97-AF65-F5344CB8AC3E}">
        <p14:creationId xmlns:p14="http://schemas.microsoft.com/office/powerpoint/2010/main" val="3055091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167D3DD-CE4F-4ADD-BB69-A617901623DC}"/>
              </a:ext>
            </a:extLst>
          </p:cNvPr>
          <p:cNvPicPr>
            <a:picLocks noGrp="1" noChangeAspect="1"/>
          </p:cNvPicPr>
          <p:nvPr>
            <p:ph sz="quarter" idx="11"/>
          </p:nvPr>
        </p:nvPicPr>
        <p:blipFill rotWithShape="1">
          <a:blip r:embed="rId3"/>
          <a:srcRect b="4372"/>
          <a:stretch/>
        </p:blipFill>
        <p:spPr>
          <a:xfrm>
            <a:off x="1691680" y="1275606"/>
            <a:ext cx="5540918" cy="3082515"/>
          </a:xfrm>
          <a:prstGeom prst="rect">
            <a:avLst/>
          </a:prstGeom>
        </p:spPr>
      </p:pic>
      <p:sp>
        <p:nvSpPr>
          <p:cNvPr id="5" name="Text Placeholder 4">
            <a:extLst>
              <a:ext uri="{FF2B5EF4-FFF2-40B4-BE49-F238E27FC236}">
                <a16:creationId xmlns:a16="http://schemas.microsoft.com/office/drawing/2014/main" id="{CB11555B-C454-4CCD-A5EF-D53C08971B96}"/>
              </a:ext>
            </a:extLst>
          </p:cNvPr>
          <p:cNvSpPr>
            <a:spLocks noGrp="1"/>
          </p:cNvSpPr>
          <p:nvPr>
            <p:ph type="body" sz="quarter" idx="13"/>
          </p:nvPr>
        </p:nvSpPr>
        <p:spPr>
          <a:xfrm>
            <a:off x="384224" y="4513087"/>
            <a:ext cx="8375599" cy="146895"/>
          </a:xfrm>
        </p:spPr>
        <p:txBody>
          <a:bodyPr/>
          <a:lstStyle/>
          <a:p>
            <a:r>
              <a:rPr lang="en-US" sz="900" i="1" dirty="0"/>
              <a:t>Source: BloombergNEF. Note: Dates for fully commissioned plants correspond to the data when the last phase was commissioned. Bubble size corresponds total capacity commissioned, under construction and announced.</a:t>
            </a:r>
          </a:p>
        </p:txBody>
      </p:sp>
      <p:sp>
        <p:nvSpPr>
          <p:cNvPr id="2" name="Text Placeholder 1">
            <a:extLst>
              <a:ext uri="{FF2B5EF4-FFF2-40B4-BE49-F238E27FC236}">
                <a16:creationId xmlns:a16="http://schemas.microsoft.com/office/drawing/2014/main" id="{E75337D9-B882-44B1-8729-40AAC0E49FED}"/>
              </a:ext>
            </a:extLst>
          </p:cNvPr>
          <p:cNvSpPr>
            <a:spLocks noGrp="1"/>
          </p:cNvSpPr>
          <p:nvPr>
            <p:ph type="body" idx="1"/>
          </p:nvPr>
        </p:nvSpPr>
        <p:spPr/>
        <p:txBody>
          <a:bodyPr/>
          <a:lstStyle/>
          <a:p>
            <a:r>
              <a:rPr lang="en-US" cap="none" dirty="0"/>
              <a:t>Battery manufacturing projects announced since IRA passage</a:t>
            </a:r>
            <a:br>
              <a:rPr lang="en-US" cap="none" dirty="0"/>
            </a:br>
            <a:endParaRPr lang="en-US" dirty="0"/>
          </a:p>
        </p:txBody>
      </p:sp>
      <p:sp>
        <p:nvSpPr>
          <p:cNvPr id="3" name="Title 2"/>
          <p:cNvSpPr>
            <a:spLocks noGrp="1"/>
          </p:cNvSpPr>
          <p:nvPr>
            <p:ph type="title"/>
          </p:nvPr>
        </p:nvSpPr>
        <p:spPr>
          <a:noFill/>
        </p:spPr>
        <p:txBody>
          <a:bodyPr/>
          <a:lstStyle/>
          <a:p>
            <a:r>
              <a:rPr lang="en-US" dirty="0"/>
              <a:t>Battery manufacturing capacity are on the rise</a:t>
            </a:r>
            <a:endParaRPr lang="en-US" cap="none" dirty="0"/>
          </a:p>
        </p:txBody>
      </p:sp>
      <p:sp>
        <p:nvSpPr>
          <p:cNvPr id="11" name="Text Placeholder 1">
            <a:extLst>
              <a:ext uri="{FF2B5EF4-FFF2-40B4-BE49-F238E27FC236}">
                <a16:creationId xmlns:a16="http://schemas.microsoft.com/office/drawing/2014/main" id="{43C040D0-C255-4D36-BD45-ABB9F80A4DAA}"/>
              </a:ext>
            </a:extLst>
          </p:cNvPr>
          <p:cNvSpPr txBox="1">
            <a:spLocks/>
          </p:cNvSpPr>
          <p:nvPr/>
        </p:nvSpPr>
        <p:spPr>
          <a:xfrm>
            <a:off x="358539" y="4362131"/>
            <a:ext cx="8426922" cy="282785"/>
          </a:xfrm>
          <a:prstGeom prst="rect">
            <a:avLst/>
          </a:prstGeom>
        </p:spPr>
        <p:txBody>
          <a:bodyPr/>
          <a:lstStyle>
            <a:lvl1pPr marL="180975" indent="-180975" algn="l" defTabSz="1007943"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61950" indent="-180975" algn="l" defTabSz="1007943"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2925" indent="-180975" algn="l" defTabSz="1007943"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3900" indent="-180975" algn="l" defTabSz="1007943"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904875" indent="-180975" algn="l" defTabSz="1007943"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5850" indent="-180975" algn="l" defTabSz="1007943"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6825" indent="-180975" algn="l" defTabSz="1007943"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7800" indent="-180975" algn="l" defTabSz="1007943"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8775" indent="-180975" algn="l" defTabSz="1007943"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endParaRPr lang="en-US" sz="800" i="1" dirty="0"/>
          </a:p>
        </p:txBody>
      </p:sp>
    </p:spTree>
    <p:extLst>
      <p:ext uri="{BB962C8B-B14F-4D97-AF65-F5344CB8AC3E}">
        <p14:creationId xmlns:p14="http://schemas.microsoft.com/office/powerpoint/2010/main" val="1527909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EDE4432-7BD9-4A10-866A-973582C377D9}"/>
              </a:ext>
            </a:extLst>
          </p:cNvPr>
          <p:cNvSpPr>
            <a:spLocks noGrp="1"/>
          </p:cNvSpPr>
          <p:nvPr>
            <p:ph type="body" sz="quarter" idx="14"/>
          </p:nvPr>
        </p:nvSpPr>
        <p:spPr/>
        <p:txBody>
          <a:bodyPr/>
          <a:lstStyle/>
          <a:p>
            <a:r>
              <a:rPr lang="en-US" dirty="0"/>
              <a:t>Source: BloombergNEF </a:t>
            </a:r>
          </a:p>
        </p:txBody>
      </p:sp>
      <p:sp>
        <p:nvSpPr>
          <p:cNvPr id="8" name="Text Placeholder 7">
            <a:extLst>
              <a:ext uri="{FF2B5EF4-FFF2-40B4-BE49-F238E27FC236}">
                <a16:creationId xmlns:a16="http://schemas.microsoft.com/office/drawing/2014/main" id="{54674409-5D8D-4113-A8B9-D440F5FBD4F4}"/>
              </a:ext>
            </a:extLst>
          </p:cNvPr>
          <p:cNvSpPr>
            <a:spLocks noGrp="1"/>
          </p:cNvSpPr>
          <p:nvPr>
            <p:ph type="body" sz="quarter" idx="13"/>
          </p:nvPr>
        </p:nvSpPr>
        <p:spPr/>
        <p:txBody>
          <a:bodyPr/>
          <a:lstStyle/>
          <a:p>
            <a:r>
              <a:rPr lang="en-US" dirty="0"/>
              <a:t>Source: BloombergNEF, company press releases. Note: Includes investments in the North America region through April 3, 2023. ‘Multiple categories’ investments do not disclose how much is dedicated to each category.</a:t>
            </a:r>
          </a:p>
        </p:txBody>
      </p:sp>
      <p:sp>
        <p:nvSpPr>
          <p:cNvPr id="2" name="Text Placeholder 1">
            <a:extLst>
              <a:ext uri="{FF2B5EF4-FFF2-40B4-BE49-F238E27FC236}">
                <a16:creationId xmlns:a16="http://schemas.microsoft.com/office/drawing/2014/main" id="{CB5BBE36-A357-445A-8228-8D38A5A1D6D3}"/>
              </a:ext>
            </a:extLst>
          </p:cNvPr>
          <p:cNvSpPr>
            <a:spLocks noGrp="1"/>
          </p:cNvSpPr>
          <p:nvPr>
            <p:ph type="body" idx="1"/>
          </p:nvPr>
        </p:nvSpPr>
        <p:spPr/>
        <p:txBody>
          <a:bodyPr/>
          <a:lstStyle/>
          <a:p>
            <a:r>
              <a:rPr lang="en-US" dirty="0"/>
              <a:t>North America EV and battery investments planned post-IRA</a:t>
            </a:r>
          </a:p>
        </p:txBody>
      </p:sp>
      <p:sp>
        <p:nvSpPr>
          <p:cNvPr id="5" name="Text Placeholder 4">
            <a:extLst>
              <a:ext uri="{FF2B5EF4-FFF2-40B4-BE49-F238E27FC236}">
                <a16:creationId xmlns:a16="http://schemas.microsoft.com/office/drawing/2014/main" id="{1A5E88D3-4042-462C-B03B-7A53B6EF654F}"/>
              </a:ext>
            </a:extLst>
          </p:cNvPr>
          <p:cNvSpPr>
            <a:spLocks noGrp="1"/>
          </p:cNvSpPr>
          <p:nvPr>
            <p:ph type="body" sz="quarter" idx="3"/>
          </p:nvPr>
        </p:nvSpPr>
        <p:spPr/>
        <p:txBody>
          <a:bodyPr/>
          <a:lstStyle/>
          <a:p>
            <a:r>
              <a:rPr lang="en-US" dirty="0"/>
              <a:t>Global Li-ion cell manufacturing capacity</a:t>
            </a:r>
          </a:p>
        </p:txBody>
      </p:sp>
      <p:pic>
        <p:nvPicPr>
          <p:cNvPr id="16" name="Content Placeholder 15">
            <a:extLst>
              <a:ext uri="{FF2B5EF4-FFF2-40B4-BE49-F238E27FC236}">
                <a16:creationId xmlns:a16="http://schemas.microsoft.com/office/drawing/2014/main" id="{E3E8FBA5-0884-4EB7-9B65-ED2F346FE9CF}"/>
              </a:ext>
            </a:extLst>
          </p:cNvPr>
          <p:cNvPicPr>
            <a:picLocks noGrp="1" noChangeAspect="1"/>
          </p:cNvPicPr>
          <p:nvPr>
            <p:ph sz="quarter" idx="12"/>
          </p:nvPr>
        </p:nvPicPr>
        <p:blipFill>
          <a:blip r:embed="rId3"/>
          <a:stretch>
            <a:fillRect/>
          </a:stretch>
        </p:blipFill>
        <p:spPr>
          <a:xfrm>
            <a:off x="4737861" y="1303925"/>
            <a:ext cx="4011677" cy="3095625"/>
          </a:xfrm>
          <a:prstGeom prst="rect">
            <a:avLst/>
          </a:prstGeom>
        </p:spPr>
      </p:pic>
      <p:sp>
        <p:nvSpPr>
          <p:cNvPr id="4" name="Title 3">
            <a:extLst>
              <a:ext uri="{FF2B5EF4-FFF2-40B4-BE49-F238E27FC236}">
                <a16:creationId xmlns:a16="http://schemas.microsoft.com/office/drawing/2014/main" id="{BC8F49FC-A7E0-4301-B196-8FB7A8DFE245}"/>
              </a:ext>
            </a:extLst>
          </p:cNvPr>
          <p:cNvSpPr>
            <a:spLocks noGrp="1"/>
          </p:cNvSpPr>
          <p:nvPr>
            <p:ph type="title"/>
          </p:nvPr>
        </p:nvSpPr>
        <p:spPr/>
        <p:txBody>
          <a:bodyPr/>
          <a:lstStyle/>
          <a:p>
            <a:r>
              <a:rPr lang="en-US" dirty="0"/>
              <a:t>Battery investments and manufacturing capacity are on the rise</a:t>
            </a:r>
          </a:p>
        </p:txBody>
      </p:sp>
      <p:pic>
        <p:nvPicPr>
          <p:cNvPr id="20" name="Content Placeholder 19">
            <a:extLst>
              <a:ext uri="{FF2B5EF4-FFF2-40B4-BE49-F238E27FC236}">
                <a16:creationId xmlns:a16="http://schemas.microsoft.com/office/drawing/2014/main" id="{0F794D5B-9A93-4530-BF21-5E0A004C8890}"/>
              </a:ext>
            </a:extLst>
          </p:cNvPr>
          <p:cNvPicPr>
            <a:picLocks noGrp="1" noChangeAspect="1"/>
          </p:cNvPicPr>
          <p:nvPr>
            <p:ph sz="quarter" idx="11"/>
          </p:nvPr>
        </p:nvPicPr>
        <p:blipFill>
          <a:blip r:embed="rId4"/>
          <a:stretch>
            <a:fillRect/>
          </a:stretch>
        </p:blipFill>
        <p:spPr>
          <a:xfrm>
            <a:off x="384175" y="1598557"/>
            <a:ext cx="4033838" cy="2594087"/>
          </a:xfrm>
          <a:prstGeom prst="rect">
            <a:avLst/>
          </a:prstGeom>
        </p:spPr>
      </p:pic>
    </p:spTree>
    <p:extLst>
      <p:ext uri="{BB962C8B-B14F-4D97-AF65-F5344CB8AC3E}">
        <p14:creationId xmlns:p14="http://schemas.microsoft.com/office/powerpoint/2010/main" val="2378711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A2414A-9AC6-4120-9B27-B1DED78F10E6}"/>
              </a:ext>
            </a:extLst>
          </p:cNvPr>
          <p:cNvSpPr>
            <a:spLocks noGrp="1"/>
          </p:cNvSpPr>
          <p:nvPr>
            <p:ph type="body" sz="quarter" idx="12"/>
          </p:nvPr>
        </p:nvSpPr>
        <p:spPr/>
        <p:txBody>
          <a:bodyPr/>
          <a:lstStyle/>
          <a:p>
            <a:r>
              <a:rPr lang="en-US" dirty="0"/>
              <a:t>Source: American Clean Power Association, BloombergNEF. Note: Only includes onshore wind facilities. Nacelle includes assembly and component manufacturing.</a:t>
            </a:r>
          </a:p>
        </p:txBody>
      </p:sp>
      <p:sp>
        <p:nvSpPr>
          <p:cNvPr id="4" name="Title 3">
            <a:extLst>
              <a:ext uri="{FF2B5EF4-FFF2-40B4-BE49-F238E27FC236}">
                <a16:creationId xmlns:a16="http://schemas.microsoft.com/office/drawing/2014/main" id="{C8A25AAA-538C-4623-9451-6C27E920B361}"/>
              </a:ext>
            </a:extLst>
          </p:cNvPr>
          <p:cNvSpPr>
            <a:spLocks noGrp="1"/>
          </p:cNvSpPr>
          <p:nvPr>
            <p:ph type="title"/>
          </p:nvPr>
        </p:nvSpPr>
        <p:spPr/>
        <p:txBody>
          <a:bodyPr/>
          <a:lstStyle/>
          <a:p>
            <a:r>
              <a:rPr lang="en-US" dirty="0"/>
              <a:t>IRA has also driven wind plants to expand and reopen</a:t>
            </a:r>
          </a:p>
        </p:txBody>
      </p:sp>
      <p:pic>
        <p:nvPicPr>
          <p:cNvPr id="6" name="Content Placeholder 5">
            <a:extLst>
              <a:ext uri="{FF2B5EF4-FFF2-40B4-BE49-F238E27FC236}">
                <a16:creationId xmlns:a16="http://schemas.microsoft.com/office/drawing/2014/main" id="{5BE480E6-5CB4-446D-9995-D725F1589FB4}"/>
              </a:ext>
            </a:extLst>
          </p:cNvPr>
          <p:cNvPicPr>
            <a:picLocks noGrp="1" noChangeAspect="1"/>
          </p:cNvPicPr>
          <p:nvPr>
            <p:ph sz="quarter" idx="11"/>
          </p:nvPr>
        </p:nvPicPr>
        <p:blipFill>
          <a:blip r:embed="rId3"/>
          <a:stretch>
            <a:fillRect/>
          </a:stretch>
        </p:blipFill>
        <p:spPr>
          <a:prstGeom prst="rect">
            <a:avLst/>
          </a:prstGeom>
        </p:spPr>
      </p:pic>
    </p:spTree>
    <p:extLst>
      <p:ext uri="{BB962C8B-B14F-4D97-AF65-F5344CB8AC3E}">
        <p14:creationId xmlns:p14="http://schemas.microsoft.com/office/powerpoint/2010/main" val="2771778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70872-915A-4C42-B675-18D433C2AF87}"/>
              </a:ext>
            </a:extLst>
          </p:cNvPr>
          <p:cNvSpPr>
            <a:spLocks noGrp="1"/>
          </p:cNvSpPr>
          <p:nvPr>
            <p:ph type="body" sz="quarter" idx="12"/>
          </p:nvPr>
        </p:nvSpPr>
        <p:spPr/>
        <p:txBody>
          <a:bodyPr/>
          <a:lstStyle/>
          <a:p>
            <a:r>
              <a:rPr lang="en-US" dirty="0"/>
              <a:t>Source: BloombergNEF</a:t>
            </a:r>
          </a:p>
        </p:txBody>
      </p:sp>
      <p:sp>
        <p:nvSpPr>
          <p:cNvPr id="4" name="Title 3">
            <a:extLst>
              <a:ext uri="{FF2B5EF4-FFF2-40B4-BE49-F238E27FC236}">
                <a16:creationId xmlns:a16="http://schemas.microsoft.com/office/drawing/2014/main" id="{9136A6B9-C61C-4D1C-9AF0-026724949D58}"/>
              </a:ext>
            </a:extLst>
          </p:cNvPr>
          <p:cNvSpPr>
            <a:spLocks noGrp="1"/>
          </p:cNvSpPr>
          <p:nvPr>
            <p:ph type="title"/>
          </p:nvPr>
        </p:nvSpPr>
        <p:spPr/>
        <p:txBody>
          <a:bodyPr/>
          <a:lstStyle/>
          <a:p>
            <a:r>
              <a:rPr lang="en-US" dirty="0"/>
              <a:t>IRA has inspired a huge influx of solar module factory announcements</a:t>
            </a:r>
          </a:p>
        </p:txBody>
      </p:sp>
      <p:pic>
        <p:nvPicPr>
          <p:cNvPr id="6" name="Content Placeholder 5">
            <a:extLst>
              <a:ext uri="{FF2B5EF4-FFF2-40B4-BE49-F238E27FC236}">
                <a16:creationId xmlns:a16="http://schemas.microsoft.com/office/drawing/2014/main" id="{BEDE01AB-627D-4918-A526-59B58F94E7C0}"/>
              </a:ext>
            </a:extLst>
          </p:cNvPr>
          <p:cNvPicPr>
            <a:picLocks noGrp="1" noChangeAspect="1"/>
          </p:cNvPicPr>
          <p:nvPr>
            <p:ph sz="quarter" idx="11"/>
          </p:nvPr>
        </p:nvPicPr>
        <p:blipFill>
          <a:blip r:embed="rId3"/>
          <a:stretch>
            <a:fillRect/>
          </a:stretch>
        </p:blipFill>
        <p:spPr>
          <a:prstGeom prst="rect">
            <a:avLst/>
          </a:prstGeom>
        </p:spPr>
      </p:pic>
    </p:spTree>
    <p:extLst>
      <p:ext uri="{BB962C8B-B14F-4D97-AF65-F5344CB8AC3E}">
        <p14:creationId xmlns:p14="http://schemas.microsoft.com/office/powerpoint/2010/main" val="3717361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0FFEA-538B-4498-8D9A-5A4724ECE5F8}"/>
              </a:ext>
            </a:extLst>
          </p:cNvPr>
          <p:cNvSpPr>
            <a:spLocks noGrp="1"/>
          </p:cNvSpPr>
          <p:nvPr>
            <p:ph type="body" sz="quarter" idx="12"/>
          </p:nvPr>
        </p:nvSpPr>
        <p:spPr/>
        <p:txBody>
          <a:bodyPr/>
          <a:lstStyle/>
          <a:p>
            <a:r>
              <a:rPr lang="en-GB" dirty="0"/>
              <a:t>Source: BloombergNEF, company filings, interviews</a:t>
            </a:r>
          </a:p>
        </p:txBody>
      </p:sp>
      <p:sp>
        <p:nvSpPr>
          <p:cNvPr id="4" name="Title 3">
            <a:extLst>
              <a:ext uri="{FF2B5EF4-FFF2-40B4-BE49-F238E27FC236}">
                <a16:creationId xmlns:a16="http://schemas.microsoft.com/office/drawing/2014/main" id="{315ECE8F-A333-4E39-A204-83D6D5CDDC72}"/>
              </a:ext>
            </a:extLst>
          </p:cNvPr>
          <p:cNvSpPr>
            <a:spLocks noGrp="1"/>
          </p:cNvSpPr>
          <p:nvPr>
            <p:ph type="title"/>
          </p:nvPr>
        </p:nvSpPr>
        <p:spPr/>
        <p:txBody>
          <a:bodyPr/>
          <a:lstStyle/>
          <a:p>
            <a:r>
              <a:rPr lang="en-GB" dirty="0"/>
              <a:t>Shifting to local manufacturing often comes at added cost</a:t>
            </a:r>
          </a:p>
        </p:txBody>
      </p:sp>
      <p:sp>
        <p:nvSpPr>
          <p:cNvPr id="6" name="TextBox 5">
            <a:extLst>
              <a:ext uri="{FF2B5EF4-FFF2-40B4-BE49-F238E27FC236}">
                <a16:creationId xmlns:a16="http://schemas.microsoft.com/office/drawing/2014/main" id="{0FC38F04-8D17-4281-9BA6-D0E23B4E4F6C}"/>
              </a:ext>
            </a:extLst>
          </p:cNvPr>
          <p:cNvSpPr txBox="1"/>
          <p:nvPr/>
        </p:nvSpPr>
        <p:spPr>
          <a:xfrm>
            <a:off x="323528" y="1039563"/>
            <a:ext cx="8436247" cy="307777"/>
          </a:xfrm>
          <a:prstGeom prst="rect">
            <a:avLst/>
          </a:prstGeom>
          <a:noFill/>
        </p:spPr>
        <p:txBody>
          <a:bodyPr wrap="square" lIns="0">
            <a:spAutoFit/>
          </a:bodyPr>
          <a:lstStyle/>
          <a:p>
            <a:r>
              <a:rPr lang="en-GB" sz="1400" b="1" dirty="0">
                <a:solidFill>
                  <a:schemeClr val="accent2"/>
                </a:solidFill>
              </a:rPr>
              <a:t>Estimated per unit capex for solar factories, by geography</a:t>
            </a:r>
            <a:endParaRPr lang="en-US" sz="1400" b="1" dirty="0">
              <a:solidFill>
                <a:schemeClr val="accent2"/>
              </a:solidFill>
            </a:endParaRPr>
          </a:p>
        </p:txBody>
      </p:sp>
      <p:pic>
        <p:nvPicPr>
          <p:cNvPr id="8" name="Content Placeholder 7">
            <a:extLst>
              <a:ext uri="{FF2B5EF4-FFF2-40B4-BE49-F238E27FC236}">
                <a16:creationId xmlns:a16="http://schemas.microsoft.com/office/drawing/2014/main" id="{981FBAAA-2B6B-40D8-ACF3-EDFF32285997}"/>
              </a:ext>
            </a:extLst>
          </p:cNvPr>
          <p:cNvPicPr>
            <a:picLocks noGrp="1" noChangeAspect="1"/>
          </p:cNvPicPr>
          <p:nvPr>
            <p:ph sz="quarter" idx="11"/>
          </p:nvPr>
        </p:nvPicPr>
        <p:blipFill>
          <a:blip r:embed="rId3"/>
          <a:stretch>
            <a:fillRect/>
          </a:stretch>
        </p:blipFill>
        <p:spPr>
          <a:xfrm>
            <a:off x="323528" y="1338808"/>
            <a:ext cx="8375650" cy="3105150"/>
          </a:xfrm>
          <a:prstGeom prst="rect">
            <a:avLst/>
          </a:prstGeom>
        </p:spPr>
      </p:pic>
      <p:sp>
        <p:nvSpPr>
          <p:cNvPr id="7"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Entering a new era for the energy transition</a:t>
            </a:r>
            <a:endParaRPr lang="en-US" sz="748" b="1" dirty="0"/>
          </a:p>
        </p:txBody>
      </p:sp>
    </p:spTree>
    <p:extLst>
      <p:ext uri="{BB962C8B-B14F-4D97-AF65-F5344CB8AC3E}">
        <p14:creationId xmlns:p14="http://schemas.microsoft.com/office/powerpoint/2010/main" val="1597045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outdoor, windmill, yellow, outdoor object&#10;&#10;Description automatically generated">
            <a:extLst>
              <a:ext uri="{FF2B5EF4-FFF2-40B4-BE49-F238E27FC236}">
                <a16:creationId xmlns:a16="http://schemas.microsoft.com/office/drawing/2014/main" id="{6ED376ED-C406-4735-BCE3-C8928F97965D}"/>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0" y="-291949"/>
            <a:ext cx="9144000" cy="6086174"/>
          </a:xfrm>
        </p:spPr>
      </p:pic>
      <p:sp>
        <p:nvSpPr>
          <p:cNvPr id="2" name="Text Placeholder 1">
            <a:extLst>
              <a:ext uri="{FF2B5EF4-FFF2-40B4-BE49-F238E27FC236}">
                <a16:creationId xmlns:a16="http://schemas.microsoft.com/office/drawing/2014/main" id="{01436F16-DCE5-48AC-BF52-62FB8921BA94}"/>
              </a:ext>
            </a:extLst>
          </p:cNvPr>
          <p:cNvSpPr>
            <a:spLocks noGrp="1"/>
          </p:cNvSpPr>
          <p:nvPr>
            <p:ph type="body" sz="quarter" idx="12"/>
          </p:nvPr>
        </p:nvSpPr>
        <p:spPr>
          <a:xfrm>
            <a:off x="384225" y="4774002"/>
            <a:ext cx="8375550" cy="146895"/>
          </a:xfrm>
        </p:spPr>
        <p:txBody>
          <a:bodyPr/>
          <a:lstStyle/>
          <a:p>
            <a:r>
              <a:rPr lang="en-GB" dirty="0">
                <a:solidFill>
                  <a:schemeClr val="bg1"/>
                </a:solidFill>
              </a:rPr>
              <a:t>Source: Bloomberg LP</a:t>
            </a:r>
          </a:p>
        </p:txBody>
      </p:sp>
      <p:sp>
        <p:nvSpPr>
          <p:cNvPr id="4" name="Title 3">
            <a:extLst>
              <a:ext uri="{FF2B5EF4-FFF2-40B4-BE49-F238E27FC236}">
                <a16:creationId xmlns:a16="http://schemas.microsoft.com/office/drawing/2014/main" id="{AD665D7A-54F0-47AC-A726-CEF27519F1EE}"/>
              </a:ext>
            </a:extLst>
          </p:cNvPr>
          <p:cNvSpPr>
            <a:spLocks noGrp="1"/>
          </p:cNvSpPr>
          <p:nvPr>
            <p:ph type="title"/>
          </p:nvPr>
        </p:nvSpPr>
        <p:spPr>
          <a:xfrm>
            <a:off x="384225" y="369498"/>
            <a:ext cx="5771951" cy="596588"/>
          </a:xfrm>
        </p:spPr>
        <p:txBody>
          <a:bodyPr/>
          <a:lstStyle/>
          <a:p>
            <a:r>
              <a:rPr lang="en-GB" dirty="0">
                <a:solidFill>
                  <a:schemeClr val="bg1"/>
                </a:solidFill>
              </a:rPr>
              <a:t>There are many positive signs that clean power will overcome these challenges</a:t>
            </a:r>
          </a:p>
        </p:txBody>
      </p:sp>
      <p:sp>
        <p:nvSpPr>
          <p:cNvPr id="7"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spTree>
    <p:extLst>
      <p:ext uri="{BB962C8B-B14F-4D97-AF65-F5344CB8AC3E}">
        <p14:creationId xmlns:p14="http://schemas.microsoft.com/office/powerpoint/2010/main" val="2202240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33195384-8C65-4E15-9652-7CC77BA1D5D4}"/>
              </a:ext>
            </a:extLst>
          </p:cNvPr>
          <p:cNvPicPr>
            <a:picLocks noGrp="1" noChangeAspect="1"/>
          </p:cNvPicPr>
          <p:nvPr>
            <p:ph sz="quarter" idx="11"/>
          </p:nvPr>
        </p:nvPicPr>
        <p:blipFill>
          <a:blip r:embed="rId3"/>
          <a:stretch>
            <a:fillRect/>
          </a:stretch>
        </p:blipFill>
        <p:spPr>
          <a:prstGeom prst="rect">
            <a:avLst/>
          </a:prstGeom>
        </p:spPr>
      </p:pic>
      <p:sp>
        <p:nvSpPr>
          <p:cNvPr id="2" name="Text Placeholder 1">
            <a:extLst>
              <a:ext uri="{FF2B5EF4-FFF2-40B4-BE49-F238E27FC236}">
                <a16:creationId xmlns:a16="http://schemas.microsoft.com/office/drawing/2014/main" id="{1DAE6F1B-CF95-4353-BEEC-BE77325DB58D}"/>
              </a:ext>
            </a:extLst>
          </p:cNvPr>
          <p:cNvSpPr>
            <a:spLocks noGrp="1"/>
          </p:cNvSpPr>
          <p:nvPr>
            <p:ph type="body" sz="quarter" idx="12"/>
          </p:nvPr>
        </p:nvSpPr>
        <p:spPr/>
        <p:txBody>
          <a:bodyPr/>
          <a:lstStyle/>
          <a:p>
            <a:r>
              <a:rPr lang="en-US" dirty="0"/>
              <a:t>Source: BloombergNEF. Note: ESS = energy storage system.</a:t>
            </a:r>
          </a:p>
        </p:txBody>
      </p:sp>
      <p:sp>
        <p:nvSpPr>
          <p:cNvPr id="4" name="Title 3">
            <a:extLst>
              <a:ext uri="{FF2B5EF4-FFF2-40B4-BE49-F238E27FC236}">
                <a16:creationId xmlns:a16="http://schemas.microsoft.com/office/drawing/2014/main" id="{8636ABAF-26A8-4F1A-A86A-5006D203A5BC}"/>
              </a:ext>
            </a:extLst>
          </p:cNvPr>
          <p:cNvSpPr>
            <a:spLocks noGrp="1"/>
          </p:cNvSpPr>
          <p:nvPr>
            <p:ph type="title"/>
          </p:nvPr>
        </p:nvSpPr>
        <p:spPr/>
        <p:txBody>
          <a:bodyPr/>
          <a:lstStyle/>
          <a:p>
            <a:r>
              <a:rPr lang="en-US" dirty="0"/>
              <a:t>IRA drove an increase of over 100GW </a:t>
            </a:r>
            <a:br>
              <a:rPr lang="en-US" dirty="0"/>
            </a:br>
            <a:r>
              <a:rPr lang="en-US" dirty="0"/>
              <a:t>in our clean energy forecast to 2030</a:t>
            </a:r>
          </a:p>
        </p:txBody>
      </p:sp>
      <p:sp>
        <p:nvSpPr>
          <p:cNvPr id="5" name="TextBox 4">
            <a:extLst>
              <a:ext uri="{FF2B5EF4-FFF2-40B4-BE49-F238E27FC236}">
                <a16:creationId xmlns:a16="http://schemas.microsoft.com/office/drawing/2014/main" id="{C70CEF5B-8913-445C-BC83-811E0FBA9067}"/>
              </a:ext>
            </a:extLst>
          </p:cNvPr>
          <p:cNvSpPr txBox="1"/>
          <p:nvPr/>
        </p:nvSpPr>
        <p:spPr>
          <a:xfrm>
            <a:off x="1331913" y="1388453"/>
            <a:ext cx="990600" cy="908864"/>
          </a:xfrm>
          <a:prstGeom prst="ellipse">
            <a:avLst/>
          </a:prstGeom>
          <a:solidFill>
            <a:srgbClr val="F2F2F2">
              <a:alpha val="50196"/>
            </a:srgbClr>
          </a:solidFill>
        </p:spPr>
        <p:txBody>
          <a:bodyPr wrap="square" lIns="0" tIns="0" rIns="0" bIns="0" rtlCol="0">
            <a:spAutoFit/>
          </a:bodyPr>
          <a:lstStyle/>
          <a:p>
            <a:pPr algn="ctr"/>
            <a:r>
              <a:rPr lang="en-US" sz="1400" b="1" dirty="0">
                <a:solidFill>
                  <a:schemeClr val="accent1"/>
                </a:solidFill>
              </a:rPr>
              <a:t>+38GW (36%)</a:t>
            </a:r>
            <a:br>
              <a:rPr lang="en-US" sz="1400" b="1" dirty="0">
                <a:solidFill>
                  <a:schemeClr val="accent1"/>
                </a:solidFill>
              </a:rPr>
            </a:br>
            <a:r>
              <a:rPr lang="en-US" sz="1400" b="1" dirty="0">
                <a:solidFill>
                  <a:schemeClr val="accent1"/>
                </a:solidFill>
              </a:rPr>
              <a:t>Wind</a:t>
            </a:r>
          </a:p>
        </p:txBody>
      </p:sp>
      <p:sp>
        <p:nvSpPr>
          <p:cNvPr id="6" name="TextBox 5">
            <a:extLst>
              <a:ext uri="{FF2B5EF4-FFF2-40B4-BE49-F238E27FC236}">
                <a16:creationId xmlns:a16="http://schemas.microsoft.com/office/drawing/2014/main" id="{65198A84-19FB-49B7-B6FA-8B542D86F124}"/>
              </a:ext>
            </a:extLst>
          </p:cNvPr>
          <p:cNvSpPr txBox="1"/>
          <p:nvPr/>
        </p:nvSpPr>
        <p:spPr>
          <a:xfrm>
            <a:off x="2819400" y="1388115"/>
            <a:ext cx="990600" cy="908864"/>
          </a:xfrm>
          <a:prstGeom prst="ellipse">
            <a:avLst/>
          </a:prstGeom>
          <a:solidFill>
            <a:srgbClr val="F2F2F2">
              <a:alpha val="50196"/>
            </a:srgbClr>
          </a:solidFill>
        </p:spPr>
        <p:txBody>
          <a:bodyPr wrap="square" lIns="0" tIns="0" rIns="0" bIns="0" rtlCol="0">
            <a:spAutoFit/>
          </a:bodyPr>
          <a:lstStyle/>
          <a:p>
            <a:pPr algn="ctr"/>
            <a:r>
              <a:rPr lang="en-US" sz="1400" b="1" dirty="0">
                <a:solidFill>
                  <a:schemeClr val="accent4">
                    <a:lumMod val="75000"/>
                  </a:schemeClr>
                </a:solidFill>
              </a:rPr>
              <a:t>+63GW (21%)</a:t>
            </a:r>
            <a:br>
              <a:rPr lang="en-US" sz="1400" b="1" dirty="0">
                <a:solidFill>
                  <a:schemeClr val="accent4">
                    <a:lumMod val="75000"/>
                  </a:schemeClr>
                </a:solidFill>
              </a:rPr>
            </a:br>
            <a:r>
              <a:rPr lang="en-US" sz="1400" b="1" dirty="0">
                <a:solidFill>
                  <a:schemeClr val="accent4">
                    <a:lumMod val="75000"/>
                  </a:schemeClr>
                </a:solidFill>
              </a:rPr>
              <a:t>Solar</a:t>
            </a:r>
          </a:p>
        </p:txBody>
      </p:sp>
      <p:sp>
        <p:nvSpPr>
          <p:cNvPr id="8" name="TextBox 7">
            <a:extLst>
              <a:ext uri="{FF2B5EF4-FFF2-40B4-BE49-F238E27FC236}">
                <a16:creationId xmlns:a16="http://schemas.microsoft.com/office/drawing/2014/main" id="{13A40C9E-37EC-40E1-8234-3F6CF629BA57}"/>
              </a:ext>
            </a:extLst>
          </p:cNvPr>
          <p:cNvSpPr txBox="1"/>
          <p:nvPr/>
        </p:nvSpPr>
        <p:spPr>
          <a:xfrm>
            <a:off x="2057400" y="2320251"/>
            <a:ext cx="990600" cy="908864"/>
          </a:xfrm>
          <a:prstGeom prst="ellipse">
            <a:avLst/>
          </a:prstGeom>
          <a:solidFill>
            <a:srgbClr val="F2F2F2">
              <a:alpha val="50196"/>
            </a:srgbClr>
          </a:solidFill>
        </p:spPr>
        <p:txBody>
          <a:bodyPr wrap="square" lIns="0" tIns="0" rIns="0" bIns="0" rtlCol="0">
            <a:spAutoFit/>
          </a:bodyPr>
          <a:lstStyle/>
          <a:p>
            <a:pPr algn="ctr"/>
            <a:r>
              <a:rPr lang="en-US" sz="1400" b="1" dirty="0">
                <a:solidFill>
                  <a:srgbClr val="EF5B9D"/>
                </a:solidFill>
              </a:rPr>
              <a:t>+20GW (24%)</a:t>
            </a:r>
            <a:br>
              <a:rPr lang="en-US" sz="1400" b="1" dirty="0">
                <a:solidFill>
                  <a:srgbClr val="EF5B9D"/>
                </a:solidFill>
              </a:rPr>
            </a:br>
            <a:r>
              <a:rPr lang="en-US" sz="1400" b="1" dirty="0">
                <a:solidFill>
                  <a:srgbClr val="EF5B9D"/>
                </a:solidFill>
              </a:rPr>
              <a:t>Storage</a:t>
            </a:r>
          </a:p>
        </p:txBody>
      </p:sp>
    </p:spTree>
    <p:extLst>
      <p:ext uri="{BB962C8B-B14F-4D97-AF65-F5344CB8AC3E}">
        <p14:creationId xmlns:p14="http://schemas.microsoft.com/office/powerpoint/2010/main" val="432961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C55EF71-7D16-4607-BFAF-7EC64A060342}"/>
              </a:ext>
            </a:extLst>
          </p:cNvPr>
          <p:cNvPicPr>
            <a:picLocks noChangeAspect="1"/>
          </p:cNvPicPr>
          <p:nvPr/>
        </p:nvPicPr>
        <p:blipFill>
          <a:blip r:embed="rId3"/>
          <a:stretch>
            <a:fillRect/>
          </a:stretch>
        </p:blipFill>
        <p:spPr>
          <a:xfrm>
            <a:off x="347320" y="1703809"/>
            <a:ext cx="5181600" cy="2524125"/>
          </a:xfrm>
          <a:prstGeom prst="rect">
            <a:avLst/>
          </a:prstGeom>
        </p:spPr>
      </p:pic>
      <p:sp>
        <p:nvSpPr>
          <p:cNvPr id="2" name="Text Placeholder 1">
            <a:extLst>
              <a:ext uri="{FF2B5EF4-FFF2-40B4-BE49-F238E27FC236}">
                <a16:creationId xmlns:a16="http://schemas.microsoft.com/office/drawing/2014/main" id="{1B197F56-E534-4617-9E11-99A4C8F0ACFE}"/>
              </a:ext>
            </a:extLst>
          </p:cNvPr>
          <p:cNvSpPr>
            <a:spLocks noGrp="1"/>
          </p:cNvSpPr>
          <p:nvPr>
            <p:ph type="body" sz="quarter" idx="12"/>
          </p:nvPr>
        </p:nvSpPr>
        <p:spPr/>
        <p:txBody>
          <a:bodyPr/>
          <a:lstStyle/>
          <a:p>
            <a:r>
              <a:rPr lang="en-US" sz="900" i="1" dirty="0"/>
              <a:t>Source: BloombergNEF. Note: The global benchmarks are country-weighted levelized cost of electricity (LCOE) averages using the latest annual capacity additions. Offshore wind includes offshore transmission costs. LCOEs do not include subsidies or tax credits.</a:t>
            </a:r>
            <a:endParaRPr lang="en-US" dirty="0"/>
          </a:p>
        </p:txBody>
      </p:sp>
      <p:sp>
        <p:nvSpPr>
          <p:cNvPr id="4" name="Title 3">
            <a:extLst>
              <a:ext uri="{FF2B5EF4-FFF2-40B4-BE49-F238E27FC236}">
                <a16:creationId xmlns:a16="http://schemas.microsoft.com/office/drawing/2014/main" id="{77C4E0C7-D6FE-4D91-91EF-A78B0B22C679}"/>
              </a:ext>
            </a:extLst>
          </p:cNvPr>
          <p:cNvSpPr>
            <a:spLocks noGrp="1"/>
          </p:cNvSpPr>
          <p:nvPr>
            <p:ph type="title"/>
          </p:nvPr>
        </p:nvSpPr>
        <p:spPr/>
        <p:txBody>
          <a:bodyPr/>
          <a:lstStyle/>
          <a:p>
            <a:r>
              <a:rPr lang="en-GB" dirty="0"/>
              <a:t>LCOEs are rising for the first time in history, driven by supply chains, inflation and pricier debt</a:t>
            </a:r>
          </a:p>
        </p:txBody>
      </p:sp>
      <p:pic>
        <p:nvPicPr>
          <p:cNvPr id="6" name="Picture 5">
            <a:extLst>
              <a:ext uri="{FF2B5EF4-FFF2-40B4-BE49-F238E27FC236}">
                <a16:creationId xmlns:a16="http://schemas.microsoft.com/office/drawing/2014/main" id="{959A3530-CDC2-426F-BE03-EBCC75CDD8D8}"/>
              </a:ext>
            </a:extLst>
          </p:cNvPr>
          <p:cNvPicPr>
            <a:picLocks noChangeAspect="1"/>
          </p:cNvPicPr>
          <p:nvPr/>
        </p:nvPicPr>
        <p:blipFill rotWithShape="1">
          <a:blip r:embed="rId4"/>
          <a:srcRect r="12643"/>
          <a:stretch/>
        </p:blipFill>
        <p:spPr>
          <a:xfrm>
            <a:off x="6096000" y="1917177"/>
            <a:ext cx="2610225" cy="1964586"/>
          </a:xfrm>
          <a:prstGeom prst="rect">
            <a:avLst/>
          </a:prstGeom>
        </p:spPr>
      </p:pic>
      <p:sp>
        <p:nvSpPr>
          <p:cNvPr id="7" name="Text Placeholder 5">
            <a:extLst>
              <a:ext uri="{FF2B5EF4-FFF2-40B4-BE49-F238E27FC236}">
                <a16:creationId xmlns:a16="http://schemas.microsoft.com/office/drawing/2014/main" id="{46F7E7F5-65F5-45BD-B490-826FEA7D4EC3}"/>
              </a:ext>
            </a:extLst>
          </p:cNvPr>
          <p:cNvSpPr>
            <a:spLocks noGrp="1"/>
          </p:cNvSpPr>
          <p:nvPr/>
        </p:nvSpPr>
        <p:spPr>
          <a:xfrm>
            <a:off x="370908" y="1440624"/>
            <a:ext cx="5725092"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sz="1400" dirty="0"/>
              <a:t>Change in global LCOEs, 2H 2021 through 1H 2022</a:t>
            </a:r>
          </a:p>
        </p:txBody>
      </p:sp>
      <p:sp>
        <p:nvSpPr>
          <p:cNvPr id="8" name="Text Placeholder 5">
            <a:extLst>
              <a:ext uri="{FF2B5EF4-FFF2-40B4-BE49-F238E27FC236}">
                <a16:creationId xmlns:a16="http://schemas.microsoft.com/office/drawing/2014/main" id="{A30A4B5B-6D9E-4ECE-AAE5-C3A5E6654B1C}"/>
              </a:ext>
            </a:extLst>
          </p:cNvPr>
          <p:cNvSpPr>
            <a:spLocks noGrp="1"/>
          </p:cNvSpPr>
          <p:nvPr/>
        </p:nvSpPr>
        <p:spPr>
          <a:xfrm>
            <a:off x="6095999" y="1415213"/>
            <a:ext cx="2663775"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sz="1400" dirty="0"/>
              <a:t>Impact of China on offshore wind LCOE benchmark</a:t>
            </a:r>
          </a:p>
        </p:txBody>
      </p:sp>
      <p:cxnSp>
        <p:nvCxnSpPr>
          <p:cNvPr id="41" name="Straight Arrow Connector 40">
            <a:extLst>
              <a:ext uri="{FF2B5EF4-FFF2-40B4-BE49-F238E27FC236}">
                <a16:creationId xmlns:a16="http://schemas.microsoft.com/office/drawing/2014/main" id="{4A130B3D-1CB2-4327-8F85-1513B62303B3}"/>
              </a:ext>
            </a:extLst>
          </p:cNvPr>
          <p:cNvCxnSpPr/>
          <p:nvPr/>
        </p:nvCxnSpPr>
        <p:spPr>
          <a:xfrm>
            <a:off x="2267744" y="2787774"/>
            <a:ext cx="288032"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2" name="Straight Arrow Connector 41">
            <a:extLst>
              <a:ext uri="{FF2B5EF4-FFF2-40B4-BE49-F238E27FC236}">
                <a16:creationId xmlns:a16="http://schemas.microsoft.com/office/drawing/2014/main" id="{C53764D1-1185-4ED2-A39A-ADF8DD5A493D}"/>
              </a:ext>
            </a:extLst>
          </p:cNvPr>
          <p:cNvCxnSpPr>
            <a:cxnSpLocks/>
          </p:cNvCxnSpPr>
          <p:nvPr/>
        </p:nvCxnSpPr>
        <p:spPr>
          <a:xfrm flipV="1">
            <a:off x="2959790" y="2715766"/>
            <a:ext cx="288032" cy="7200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5" name="Straight Arrow Connector 44">
            <a:extLst>
              <a:ext uri="{FF2B5EF4-FFF2-40B4-BE49-F238E27FC236}">
                <a16:creationId xmlns:a16="http://schemas.microsoft.com/office/drawing/2014/main" id="{69297967-6EEC-4720-95C7-D481ABC30F40}"/>
              </a:ext>
            </a:extLst>
          </p:cNvPr>
          <p:cNvCxnSpPr>
            <a:cxnSpLocks/>
          </p:cNvCxnSpPr>
          <p:nvPr/>
        </p:nvCxnSpPr>
        <p:spPr>
          <a:xfrm flipV="1">
            <a:off x="4377779" y="2462606"/>
            <a:ext cx="216024" cy="10796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8" name="Straight Arrow Connector 47">
            <a:extLst>
              <a:ext uri="{FF2B5EF4-FFF2-40B4-BE49-F238E27FC236}">
                <a16:creationId xmlns:a16="http://schemas.microsoft.com/office/drawing/2014/main" id="{B5786586-17FA-4282-9955-FDBDD6A81F0C}"/>
              </a:ext>
            </a:extLst>
          </p:cNvPr>
          <p:cNvCxnSpPr>
            <a:cxnSpLocks/>
          </p:cNvCxnSpPr>
          <p:nvPr/>
        </p:nvCxnSpPr>
        <p:spPr>
          <a:xfrm flipV="1">
            <a:off x="5076056" y="2380276"/>
            <a:ext cx="192839" cy="13631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a:extLst>
              <a:ext uri="{FF2B5EF4-FFF2-40B4-BE49-F238E27FC236}">
                <a16:creationId xmlns:a16="http://schemas.microsoft.com/office/drawing/2014/main" id="{7F4698DF-C119-496B-A973-28E035934740}"/>
              </a:ext>
            </a:extLst>
          </p:cNvPr>
          <p:cNvCxnSpPr>
            <a:cxnSpLocks/>
          </p:cNvCxnSpPr>
          <p:nvPr/>
        </p:nvCxnSpPr>
        <p:spPr>
          <a:xfrm flipV="1">
            <a:off x="3635896" y="1778726"/>
            <a:ext cx="216024" cy="24572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4"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spTree>
    <p:extLst>
      <p:ext uri="{BB962C8B-B14F-4D97-AF65-F5344CB8AC3E}">
        <p14:creationId xmlns:p14="http://schemas.microsoft.com/office/powerpoint/2010/main" val="1422983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1" name="think-cell Slide" r:id="rId6" imgW="408" imgH="408" progId="TCLayout.ActiveDocument.1">
                  <p:embed/>
                </p:oleObj>
              </mc:Choice>
              <mc:Fallback>
                <p:oleObj name="think-cell Slide" r:id="rId6" imgW="408" imgH="408"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Arial" panose="020B0604020202020204" pitchFamily="34" charset="0"/>
              <a:ea typeface="+mj-ea"/>
              <a:cs typeface="+mj-cs"/>
              <a:sym typeface="Arial" panose="020B0604020202020204" pitchFamily="34" charset="0"/>
            </a:endParaRPr>
          </a:p>
        </p:txBody>
      </p:sp>
      <p:sp>
        <p:nvSpPr>
          <p:cNvPr id="7" name="Text Placeholder 6"/>
          <p:cNvSpPr>
            <a:spLocks noGrp="1"/>
          </p:cNvSpPr>
          <p:nvPr>
            <p:ph type="body" sz="quarter" idx="12"/>
          </p:nvPr>
        </p:nvSpPr>
        <p:spPr>
          <a:xfrm>
            <a:off x="384225" y="4521546"/>
            <a:ext cx="8375550" cy="146895"/>
          </a:xfrm>
        </p:spPr>
        <p:txBody>
          <a:bodyPr/>
          <a:lstStyle/>
          <a:p>
            <a:r>
              <a:rPr lang="en-GB" b="0" dirty="0">
                <a:effectLst/>
                <a:latin typeface="Arial" panose="020B0604020202020204" pitchFamily="34" charset="0"/>
              </a:rPr>
              <a:t>Source: </a:t>
            </a:r>
            <a:r>
              <a:rPr lang="en-GB" b="0" dirty="0" err="1">
                <a:effectLst/>
                <a:latin typeface="Arial" panose="020B0604020202020204" pitchFamily="34" charset="0"/>
              </a:rPr>
              <a:t>BloombergNEF</a:t>
            </a:r>
            <a:r>
              <a:rPr lang="en-GB" b="0" dirty="0">
                <a:effectLst/>
                <a:latin typeface="Arial" panose="020B0604020202020204" pitchFamily="34" charset="0"/>
              </a:rPr>
              <a:t>. </a:t>
            </a:r>
            <a:endParaRPr lang="en-US" dirty="0"/>
          </a:p>
        </p:txBody>
      </p:sp>
      <p:sp>
        <p:nvSpPr>
          <p:cNvPr id="3" name="Title 2"/>
          <p:cNvSpPr>
            <a:spLocks noGrp="1"/>
          </p:cNvSpPr>
          <p:nvPr>
            <p:ph type="title"/>
          </p:nvPr>
        </p:nvSpPr>
        <p:spPr>
          <a:xfrm>
            <a:off x="384225" y="350162"/>
            <a:ext cx="7788175" cy="709420"/>
          </a:xfrm>
        </p:spPr>
        <p:txBody>
          <a:bodyPr/>
          <a:lstStyle/>
          <a:p>
            <a:r>
              <a:rPr lang="en-US" dirty="0"/>
              <a:t>Solar or onshore wind is the cheapest source of electricity in countries representing 96% of global electricity generation</a:t>
            </a:r>
          </a:p>
        </p:txBody>
      </p:sp>
      <p:pic>
        <p:nvPicPr>
          <p:cNvPr id="15" name="Picture 14">
            <a:extLst>
              <a:ext uri="{FF2B5EF4-FFF2-40B4-BE49-F238E27FC236}">
                <a16:creationId xmlns:a16="http://schemas.microsoft.com/office/drawing/2014/main" id="{2F2930CD-5362-4983-8EFF-496C57EF5235}"/>
              </a:ext>
            </a:extLst>
          </p:cNvPr>
          <p:cNvPicPr>
            <a:picLocks noChangeAspect="1"/>
          </p:cNvPicPr>
          <p:nvPr/>
        </p:nvPicPr>
        <p:blipFill rotWithShape="1">
          <a:blip r:embed="rId8"/>
          <a:srcRect t="29000" r="1967" b="12091"/>
          <a:stretch/>
        </p:blipFill>
        <p:spPr>
          <a:xfrm>
            <a:off x="971601" y="1623719"/>
            <a:ext cx="5735608" cy="2815451"/>
          </a:xfrm>
          <a:prstGeom prst="rect">
            <a:avLst/>
          </a:prstGeom>
        </p:spPr>
      </p:pic>
      <p:sp>
        <p:nvSpPr>
          <p:cNvPr id="16" name="Text Placeholder 4">
            <a:extLst>
              <a:ext uri="{FF2B5EF4-FFF2-40B4-BE49-F238E27FC236}">
                <a16:creationId xmlns:a16="http://schemas.microsoft.com/office/drawing/2014/main" id="{F6BF0B6F-9697-4DB6-8A65-FF2418E318D9}"/>
              </a:ext>
            </a:extLst>
          </p:cNvPr>
          <p:cNvSpPr txBox="1">
            <a:spLocks/>
          </p:cNvSpPr>
          <p:nvPr/>
        </p:nvSpPr>
        <p:spPr>
          <a:xfrm>
            <a:off x="384225" y="1316127"/>
            <a:ext cx="6348416" cy="360000"/>
          </a:xfrm>
          <a:prstGeom prst="rect">
            <a:avLst/>
          </a:prstGeom>
        </p:spPr>
        <p:txBody>
          <a:bodyPr/>
          <a:lstStyle>
            <a:lvl1pPr marL="180975" indent="-180975" algn="l" defTabSz="1007943" rtl="0" eaLnBrk="1" latinLnBrk="0" hangingPunct="1">
              <a:spcBef>
                <a:spcPts val="600"/>
              </a:spcBef>
              <a:buClr>
                <a:schemeClr val="accent2"/>
              </a:buClr>
              <a:buSzPct val="90000"/>
              <a:buFont typeface="Arial" panose="020B0604020202020204" pitchFamily="34" charset="0"/>
              <a:buChar char="●"/>
              <a:defRPr sz="1400" kern="1200" baseline="0">
                <a:solidFill>
                  <a:schemeClr val="tx1"/>
                </a:solidFill>
                <a:latin typeface="+mn-lt"/>
                <a:ea typeface="+mn-ea"/>
                <a:cs typeface="+mn-cs"/>
              </a:defRPr>
            </a:lvl1pPr>
            <a:lvl2pPr marL="361950" indent="-180975" algn="l" defTabSz="1007943" rtl="0" eaLnBrk="1" latinLnBrk="0" hangingPunct="1">
              <a:spcBef>
                <a:spcPts val="300"/>
              </a:spcBef>
              <a:buClr>
                <a:schemeClr val="accent2"/>
              </a:buClr>
              <a:buSzPct val="100000"/>
              <a:buFont typeface="Arial" panose="020B0604020202020204" pitchFamily="34" charset="0"/>
              <a:buChar char="–"/>
              <a:defRPr lang="en-US" sz="1400" kern="1200" noProof="0" dirty="0">
                <a:solidFill>
                  <a:schemeClr val="tx1"/>
                </a:solidFill>
                <a:latin typeface="+mn-lt"/>
                <a:ea typeface="+mn-ea"/>
                <a:cs typeface="+mn-cs"/>
              </a:defRPr>
            </a:lvl2pPr>
            <a:lvl3pPr marL="542925"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3pPr>
            <a:lvl4pPr marL="723900"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4pPr>
            <a:lvl5pPr marL="904875"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5pPr>
            <a:lvl6pPr marL="1085850"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6pPr>
            <a:lvl7pPr marL="1266825" indent="-180975" algn="l" defTabSz="1007943"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7pPr>
            <a:lvl8pPr marL="1447800" indent="-180975" algn="l" defTabSz="1007943"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8pPr>
            <a:lvl9pPr marL="1628775" indent="-180975" algn="l" defTabSz="1007943"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9pPr>
          </a:lstStyle>
          <a:p>
            <a:pPr marL="0" indent="0">
              <a:buNone/>
            </a:pPr>
            <a:r>
              <a:rPr lang="en-GB" sz="1200" b="1" dirty="0">
                <a:solidFill>
                  <a:schemeClr val="accent2"/>
                </a:solidFill>
              </a:rPr>
              <a:t>Cheapest source of bulk generation, 2H 2022		 </a:t>
            </a:r>
          </a:p>
          <a:p>
            <a:pPr marL="0" indent="0">
              <a:buNone/>
            </a:pPr>
            <a:br>
              <a:rPr lang="en-GB" sz="1200" b="1" dirty="0">
                <a:solidFill>
                  <a:schemeClr val="accent2"/>
                </a:solidFill>
              </a:rPr>
            </a:br>
            <a:endParaRPr lang="en-GB" sz="1200" dirty="0"/>
          </a:p>
        </p:txBody>
      </p:sp>
      <p:sp>
        <p:nvSpPr>
          <p:cNvPr id="9"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spTree>
    <p:extLst>
      <p:ext uri="{BB962C8B-B14F-4D97-AF65-F5344CB8AC3E}">
        <p14:creationId xmlns:p14="http://schemas.microsoft.com/office/powerpoint/2010/main" val="377881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32B9721-23CD-4CCC-9BD0-BABA57351C34}"/>
              </a:ext>
            </a:extLst>
          </p:cNvPr>
          <p:cNvSpPr>
            <a:spLocks noGrp="1"/>
          </p:cNvSpPr>
          <p:nvPr>
            <p:ph type="body" sz="quarter" idx="13"/>
          </p:nvPr>
        </p:nvSpPr>
        <p:spPr>
          <a:xfrm>
            <a:off x="384224" y="4443958"/>
            <a:ext cx="4619823" cy="146895"/>
          </a:xfrm>
        </p:spPr>
        <p:txBody>
          <a:bodyPr/>
          <a:lstStyle/>
          <a:p>
            <a:r>
              <a:rPr lang="en-GB" dirty="0"/>
              <a:t>Source: BloombergNEF. Note: *As of January 2023. Includes EU emission targets</a:t>
            </a:r>
          </a:p>
        </p:txBody>
      </p:sp>
      <p:sp>
        <p:nvSpPr>
          <p:cNvPr id="10" name="Text Placeholder 9">
            <a:extLst>
              <a:ext uri="{FF2B5EF4-FFF2-40B4-BE49-F238E27FC236}">
                <a16:creationId xmlns:a16="http://schemas.microsoft.com/office/drawing/2014/main" id="{7C8B8E65-AD56-42F4-BC89-25F69DDBEA78}"/>
              </a:ext>
            </a:extLst>
          </p:cNvPr>
          <p:cNvSpPr>
            <a:spLocks noGrp="1"/>
          </p:cNvSpPr>
          <p:nvPr>
            <p:ph type="body" idx="1"/>
          </p:nvPr>
        </p:nvSpPr>
        <p:spPr>
          <a:xfrm>
            <a:off x="229425" y="1540447"/>
            <a:ext cx="4033283" cy="244939"/>
          </a:xfrm>
        </p:spPr>
        <p:txBody>
          <a:bodyPr/>
          <a:lstStyle/>
          <a:p>
            <a:pPr algn="ctr"/>
            <a:r>
              <a:rPr lang="en-GB" b="0" dirty="0">
                <a:solidFill>
                  <a:schemeClr val="tx1"/>
                </a:solidFill>
              </a:rPr>
              <a:t>January 2021</a:t>
            </a:r>
          </a:p>
        </p:txBody>
      </p:sp>
      <p:sp>
        <p:nvSpPr>
          <p:cNvPr id="11" name="Text Placeholder 10">
            <a:extLst>
              <a:ext uri="{FF2B5EF4-FFF2-40B4-BE49-F238E27FC236}">
                <a16:creationId xmlns:a16="http://schemas.microsoft.com/office/drawing/2014/main" id="{C4ADF78C-DBD2-42CD-B7A1-07A5B276255D}"/>
              </a:ext>
            </a:extLst>
          </p:cNvPr>
          <p:cNvSpPr>
            <a:spLocks noGrp="1"/>
          </p:cNvSpPr>
          <p:nvPr>
            <p:ph type="body" sz="quarter" idx="3"/>
          </p:nvPr>
        </p:nvSpPr>
        <p:spPr>
          <a:xfrm>
            <a:off x="4572000" y="1540447"/>
            <a:ext cx="4033283" cy="244939"/>
          </a:xfrm>
        </p:spPr>
        <p:txBody>
          <a:bodyPr/>
          <a:lstStyle/>
          <a:p>
            <a:pPr algn="ctr"/>
            <a:r>
              <a:rPr lang="en-GB" b="0" dirty="0">
                <a:solidFill>
                  <a:schemeClr val="tx1"/>
                </a:solidFill>
              </a:rPr>
              <a:t>Today*</a:t>
            </a:r>
          </a:p>
        </p:txBody>
      </p:sp>
      <p:sp>
        <p:nvSpPr>
          <p:cNvPr id="9" name="Title 8">
            <a:extLst>
              <a:ext uri="{FF2B5EF4-FFF2-40B4-BE49-F238E27FC236}">
                <a16:creationId xmlns:a16="http://schemas.microsoft.com/office/drawing/2014/main" id="{C49AA372-0261-4884-B3D2-369083383001}"/>
              </a:ext>
            </a:extLst>
          </p:cNvPr>
          <p:cNvSpPr>
            <a:spLocks noGrp="1"/>
          </p:cNvSpPr>
          <p:nvPr>
            <p:ph type="title"/>
          </p:nvPr>
        </p:nvSpPr>
        <p:spPr>
          <a:xfrm>
            <a:off x="384225" y="369498"/>
            <a:ext cx="5843959" cy="596588"/>
          </a:xfrm>
        </p:spPr>
        <p:txBody>
          <a:bodyPr/>
          <a:lstStyle/>
          <a:p>
            <a:r>
              <a:rPr lang="en-GB" dirty="0"/>
              <a:t>Over 90% of global emissions are covered by government net-zero targets</a:t>
            </a:r>
          </a:p>
        </p:txBody>
      </p:sp>
      <p:sp>
        <p:nvSpPr>
          <p:cNvPr id="16" name="Text Placeholder 9">
            <a:extLst>
              <a:ext uri="{FF2B5EF4-FFF2-40B4-BE49-F238E27FC236}">
                <a16:creationId xmlns:a16="http://schemas.microsoft.com/office/drawing/2014/main" id="{66AFF035-2AA0-486D-88E4-57EFB94B4870}"/>
              </a:ext>
            </a:extLst>
          </p:cNvPr>
          <p:cNvSpPr txBox="1">
            <a:spLocks/>
          </p:cNvSpPr>
          <p:nvPr/>
        </p:nvSpPr>
        <p:spPr>
          <a:xfrm>
            <a:off x="384224" y="1246691"/>
            <a:ext cx="8220224"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sz="1400" dirty="0"/>
              <a:t>Share of global emissions covered by regional, national and state-level net-zero targets</a:t>
            </a:r>
          </a:p>
        </p:txBody>
      </p:sp>
      <p:pic>
        <p:nvPicPr>
          <p:cNvPr id="2" name="Picture 1">
            <a:extLst>
              <a:ext uri="{FF2B5EF4-FFF2-40B4-BE49-F238E27FC236}">
                <a16:creationId xmlns:a16="http://schemas.microsoft.com/office/drawing/2014/main" id="{48C6427E-C4CB-48E6-B3E1-E07A58D7D4B2}"/>
              </a:ext>
            </a:extLst>
          </p:cNvPr>
          <p:cNvPicPr>
            <a:picLocks noChangeAspect="1"/>
          </p:cNvPicPr>
          <p:nvPr/>
        </p:nvPicPr>
        <p:blipFill rotWithShape="1">
          <a:blip r:embed="rId3"/>
          <a:srcRect r="16526"/>
          <a:stretch/>
        </p:blipFill>
        <p:spPr>
          <a:xfrm>
            <a:off x="755576" y="1786995"/>
            <a:ext cx="7632848" cy="2572318"/>
          </a:xfrm>
          <a:prstGeom prst="rect">
            <a:avLst/>
          </a:prstGeom>
        </p:spPr>
      </p:pic>
      <p:sp>
        <p:nvSpPr>
          <p:cNvPr id="12"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Climate ambition has reached a high point</a:t>
            </a:r>
            <a:endParaRPr lang="en-US" sz="748" b="1" dirty="0"/>
          </a:p>
        </p:txBody>
      </p:sp>
    </p:spTree>
    <p:extLst>
      <p:ext uri="{BB962C8B-B14F-4D97-AF65-F5344CB8AC3E}">
        <p14:creationId xmlns:p14="http://schemas.microsoft.com/office/powerpoint/2010/main" val="3377207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F39A187-EC52-4407-A8AD-2DC1663E5EB8}"/>
              </a:ext>
            </a:extLst>
          </p:cNvPr>
          <p:cNvSpPr>
            <a:spLocks noGrp="1"/>
          </p:cNvSpPr>
          <p:nvPr>
            <p:ph type="body" sz="quarter" idx="13"/>
          </p:nvPr>
        </p:nvSpPr>
        <p:spPr/>
        <p:txBody>
          <a:bodyPr/>
          <a:lstStyle/>
          <a:p>
            <a:r>
              <a:rPr lang="en-GB" dirty="0"/>
              <a:t>Source: </a:t>
            </a:r>
            <a:r>
              <a:rPr lang="en-GB" dirty="0" err="1"/>
              <a:t>BloombergNEF</a:t>
            </a:r>
            <a:endParaRPr lang="en-US" dirty="0"/>
          </a:p>
        </p:txBody>
      </p:sp>
      <p:sp>
        <p:nvSpPr>
          <p:cNvPr id="7" name="Text Placeholder 6">
            <a:extLst>
              <a:ext uri="{FF2B5EF4-FFF2-40B4-BE49-F238E27FC236}">
                <a16:creationId xmlns:a16="http://schemas.microsoft.com/office/drawing/2014/main" id="{AAAB1E05-E93C-42D7-B93F-647FB3551614}"/>
              </a:ext>
            </a:extLst>
          </p:cNvPr>
          <p:cNvSpPr>
            <a:spLocks noGrp="1"/>
          </p:cNvSpPr>
          <p:nvPr>
            <p:ph type="body" idx="1"/>
          </p:nvPr>
        </p:nvSpPr>
        <p:spPr>
          <a:xfrm>
            <a:off x="384225" y="1139462"/>
            <a:ext cx="5339902" cy="244939"/>
          </a:xfrm>
        </p:spPr>
        <p:txBody>
          <a:bodyPr/>
          <a:lstStyle/>
          <a:p>
            <a:r>
              <a:rPr lang="en-GB" dirty="0"/>
              <a:t>Global levelized cost of electricity benchmarks</a:t>
            </a:r>
            <a:endParaRPr lang="en-US" dirty="0"/>
          </a:p>
        </p:txBody>
      </p:sp>
      <p:sp>
        <p:nvSpPr>
          <p:cNvPr id="4" name="Title 3">
            <a:extLst>
              <a:ext uri="{FF2B5EF4-FFF2-40B4-BE49-F238E27FC236}">
                <a16:creationId xmlns:a16="http://schemas.microsoft.com/office/drawing/2014/main" id="{CB184929-91AA-41C1-A2F7-16F63183A3BD}"/>
              </a:ext>
            </a:extLst>
          </p:cNvPr>
          <p:cNvSpPr>
            <a:spLocks noGrp="1"/>
          </p:cNvSpPr>
          <p:nvPr>
            <p:ph type="title"/>
          </p:nvPr>
        </p:nvSpPr>
        <p:spPr/>
        <p:txBody>
          <a:bodyPr/>
          <a:lstStyle/>
          <a:p>
            <a:r>
              <a:rPr lang="en-GB" dirty="0"/>
              <a:t>Clean energy still has the enduring advantage</a:t>
            </a:r>
            <a:endParaRPr lang="en-US" dirty="0"/>
          </a:p>
        </p:txBody>
      </p:sp>
      <p:pic>
        <p:nvPicPr>
          <p:cNvPr id="5" name="Picture 4">
            <a:extLst>
              <a:ext uri="{FF2B5EF4-FFF2-40B4-BE49-F238E27FC236}">
                <a16:creationId xmlns:a16="http://schemas.microsoft.com/office/drawing/2014/main" id="{8D2DF675-BDEE-4F20-B4D2-53B96A7F6391}"/>
              </a:ext>
            </a:extLst>
          </p:cNvPr>
          <p:cNvPicPr>
            <a:picLocks noChangeAspect="1"/>
          </p:cNvPicPr>
          <p:nvPr/>
        </p:nvPicPr>
        <p:blipFill>
          <a:blip r:embed="rId3"/>
          <a:stretch>
            <a:fillRect/>
          </a:stretch>
        </p:blipFill>
        <p:spPr>
          <a:xfrm>
            <a:off x="251520" y="1434629"/>
            <a:ext cx="7721600" cy="2959100"/>
          </a:xfrm>
          <a:prstGeom prst="rect">
            <a:avLst/>
          </a:prstGeom>
        </p:spPr>
      </p:pic>
      <p:sp>
        <p:nvSpPr>
          <p:cNvPr id="8"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Scaling up clean power deployment</a:t>
            </a:r>
            <a:endParaRPr lang="en-US" sz="748" b="1" dirty="0"/>
          </a:p>
        </p:txBody>
      </p:sp>
    </p:spTree>
    <p:extLst>
      <p:ext uri="{BB962C8B-B14F-4D97-AF65-F5344CB8AC3E}">
        <p14:creationId xmlns:p14="http://schemas.microsoft.com/office/powerpoint/2010/main" val="1306680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now, skiing, outdoor&#10;&#10;Description automatically generated">
            <a:extLst>
              <a:ext uri="{FF2B5EF4-FFF2-40B4-BE49-F238E27FC236}">
                <a16:creationId xmlns:a16="http://schemas.microsoft.com/office/drawing/2014/main" id="{833CED44-1C6F-4D96-8CAC-32F2C6494568}"/>
              </a:ext>
            </a:extLst>
          </p:cNvPr>
          <p:cNvPicPr>
            <a:picLocks noGrp="1" noChangeAspect="1"/>
          </p:cNvPicPr>
          <p:nvPr>
            <p:ph sz="quarter" idx="11"/>
          </p:nvPr>
        </p:nvPicPr>
        <p:blipFill rotWithShape="1">
          <a:blip r:embed="rId3" cstate="print">
            <a:extLst>
              <a:ext uri="{28A0092B-C50C-407E-A947-70E740481C1C}">
                <a14:useLocalDpi xmlns:a14="http://schemas.microsoft.com/office/drawing/2010/main" val="0"/>
              </a:ext>
            </a:extLst>
          </a:blip>
          <a:srcRect b="26224"/>
          <a:stretch/>
        </p:blipFill>
        <p:spPr>
          <a:xfrm>
            <a:off x="1237468" y="1514932"/>
            <a:ext cx="6669064" cy="2496978"/>
          </a:xfrm>
        </p:spPr>
      </p:pic>
      <p:sp>
        <p:nvSpPr>
          <p:cNvPr id="2" name="Text Placeholder 1">
            <a:extLst>
              <a:ext uri="{FF2B5EF4-FFF2-40B4-BE49-F238E27FC236}">
                <a16:creationId xmlns:a16="http://schemas.microsoft.com/office/drawing/2014/main" id="{6A765E77-5DB5-4F5C-AD76-2B6D4E9CEBA0}"/>
              </a:ext>
            </a:extLst>
          </p:cNvPr>
          <p:cNvSpPr>
            <a:spLocks noGrp="1"/>
          </p:cNvSpPr>
          <p:nvPr>
            <p:ph type="body" sz="quarter" idx="12"/>
          </p:nvPr>
        </p:nvSpPr>
        <p:spPr/>
        <p:txBody>
          <a:bodyPr/>
          <a:lstStyle/>
          <a:p>
            <a:r>
              <a:rPr lang="en-US" dirty="0"/>
              <a:t>Source: Clipart-Library</a:t>
            </a:r>
          </a:p>
        </p:txBody>
      </p:sp>
      <p:sp>
        <p:nvSpPr>
          <p:cNvPr id="4" name="Title 3">
            <a:extLst>
              <a:ext uri="{FF2B5EF4-FFF2-40B4-BE49-F238E27FC236}">
                <a16:creationId xmlns:a16="http://schemas.microsoft.com/office/drawing/2014/main" id="{32597249-E214-4F82-A9DD-27A3908BC1DA}"/>
              </a:ext>
            </a:extLst>
          </p:cNvPr>
          <p:cNvSpPr>
            <a:spLocks noGrp="1"/>
          </p:cNvSpPr>
          <p:nvPr>
            <p:ph type="title"/>
          </p:nvPr>
        </p:nvSpPr>
        <p:spPr/>
        <p:txBody>
          <a:bodyPr/>
          <a:lstStyle/>
          <a:p>
            <a:r>
              <a:rPr lang="en-US" dirty="0"/>
              <a:t>Buffeted by competing forces, where does the momentum lie?</a:t>
            </a:r>
          </a:p>
        </p:txBody>
      </p:sp>
      <p:sp>
        <p:nvSpPr>
          <p:cNvPr id="8" name="Oval 7">
            <a:extLst>
              <a:ext uri="{FF2B5EF4-FFF2-40B4-BE49-F238E27FC236}">
                <a16:creationId xmlns:a16="http://schemas.microsoft.com/office/drawing/2014/main" id="{F4EBDDB1-44BE-41DF-898D-FC65552B1AF3}"/>
              </a:ext>
            </a:extLst>
          </p:cNvPr>
          <p:cNvSpPr/>
          <p:nvPr/>
        </p:nvSpPr>
        <p:spPr>
          <a:xfrm>
            <a:off x="2046253" y="1616095"/>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E8EC650-53A4-4A30-908D-F4DD3954339C}"/>
              </a:ext>
            </a:extLst>
          </p:cNvPr>
          <p:cNvGrpSpPr/>
          <p:nvPr/>
        </p:nvGrpSpPr>
        <p:grpSpPr>
          <a:xfrm>
            <a:off x="2143404" y="1704064"/>
            <a:ext cx="525698" cy="525698"/>
            <a:chOff x="4032906" y="-49104"/>
            <a:chExt cx="1224000" cy="1224000"/>
          </a:xfrm>
        </p:grpSpPr>
        <p:pic>
          <p:nvPicPr>
            <p:cNvPr id="10" name="Graphic 98" descr="Freight with solid fill">
              <a:extLst>
                <a:ext uri="{FF2B5EF4-FFF2-40B4-BE49-F238E27FC236}">
                  <a16:creationId xmlns:a16="http://schemas.microsoft.com/office/drawing/2014/main" id="{7E975D9B-C501-457D-92F6-547C29D9B6E8}"/>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artisticPhotocopy/>
                      </a14:imgEffect>
                    </a14:imgLayer>
                  </a14:imgProps>
                </a:ext>
              </a:extLst>
            </a:blip>
            <a:srcRect b="25294"/>
            <a:stretch/>
          </p:blipFill>
          <p:spPr>
            <a:xfrm>
              <a:off x="4032906" y="-41949"/>
              <a:ext cx="1224000" cy="914400"/>
            </a:xfrm>
            <a:prstGeom prst="rect">
              <a:avLst/>
            </a:prstGeom>
          </p:spPr>
        </p:pic>
        <p:pic>
          <p:nvPicPr>
            <p:cNvPr id="11" name="Graphic 8" descr="Freight outline">
              <a:extLst>
                <a:ext uri="{FF2B5EF4-FFF2-40B4-BE49-F238E27FC236}">
                  <a16:creationId xmlns:a16="http://schemas.microsoft.com/office/drawing/2014/main" id="{805A06CF-748D-4C3E-84C3-CCEC34641FB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4032906" y="-49104"/>
              <a:ext cx="1224000" cy="1224000"/>
            </a:xfrm>
            <a:prstGeom prst="rect">
              <a:avLst/>
            </a:prstGeom>
            <a:noFill/>
          </p:spPr>
        </p:pic>
      </p:grpSp>
      <p:grpSp>
        <p:nvGrpSpPr>
          <p:cNvPr id="12" name="Group 11">
            <a:extLst>
              <a:ext uri="{FF2B5EF4-FFF2-40B4-BE49-F238E27FC236}">
                <a16:creationId xmlns:a16="http://schemas.microsoft.com/office/drawing/2014/main" id="{C0BFEBD8-4F1E-4D95-BA5C-85C049F89097}"/>
              </a:ext>
            </a:extLst>
          </p:cNvPr>
          <p:cNvGrpSpPr>
            <a:grpSpLocks noChangeAspect="1"/>
          </p:cNvGrpSpPr>
          <p:nvPr/>
        </p:nvGrpSpPr>
        <p:grpSpPr>
          <a:xfrm>
            <a:off x="1259632" y="1625277"/>
            <a:ext cx="720000" cy="720000"/>
            <a:chOff x="3772164" y="1398017"/>
            <a:chExt cx="1676400" cy="1676400"/>
          </a:xfrm>
        </p:grpSpPr>
        <p:sp>
          <p:nvSpPr>
            <p:cNvPr id="13" name="Oval 12">
              <a:extLst>
                <a:ext uri="{FF2B5EF4-FFF2-40B4-BE49-F238E27FC236}">
                  <a16:creationId xmlns:a16="http://schemas.microsoft.com/office/drawing/2014/main" id="{9CBF6149-9D3F-423F-A779-9037DA3EDAE5}"/>
                </a:ext>
              </a:extLst>
            </p:cNvPr>
            <p:cNvSpPr/>
            <p:nvPr/>
          </p:nvSpPr>
          <p:spPr>
            <a:xfrm>
              <a:off x="3772164" y="1398017"/>
              <a:ext cx="1676400" cy="167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476DA240-FF38-4D50-931F-AD30886BE8D7}"/>
                </a:ext>
              </a:extLst>
            </p:cNvPr>
            <p:cNvGrpSpPr/>
            <p:nvPr/>
          </p:nvGrpSpPr>
          <p:grpSpPr>
            <a:xfrm>
              <a:off x="4084949" y="1676494"/>
              <a:ext cx="1070898" cy="1076689"/>
              <a:chOff x="7117842" y="1356968"/>
              <a:chExt cx="686676" cy="690389"/>
            </a:xfrm>
          </p:grpSpPr>
          <p:pic>
            <p:nvPicPr>
              <p:cNvPr id="15" name="Graphic 100" descr="Raw Materials with solid fill">
                <a:extLst>
                  <a:ext uri="{FF2B5EF4-FFF2-40B4-BE49-F238E27FC236}">
                    <a16:creationId xmlns:a16="http://schemas.microsoft.com/office/drawing/2014/main" id="{19F61F85-7665-41AD-815B-40FD908082EC}"/>
                  </a:ext>
                </a:extLst>
              </p:cNvPr>
              <p:cNvPicPr>
                <a:picLocks noChangeAspect="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7118718" y="1361557"/>
                <a:ext cx="685800" cy="685800"/>
              </a:xfrm>
              <a:prstGeom prst="rect">
                <a:avLst/>
              </a:prstGeom>
            </p:spPr>
          </p:pic>
          <p:pic>
            <p:nvPicPr>
              <p:cNvPr id="16" name="Graphic 40" descr="Raw Materials outline">
                <a:extLst>
                  <a:ext uri="{FF2B5EF4-FFF2-40B4-BE49-F238E27FC236}">
                    <a16:creationId xmlns:a16="http://schemas.microsoft.com/office/drawing/2014/main" id="{3B9520AB-17B5-4DBC-A17E-AD8A2CEAC5C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563" b="97917" l="0" r="97917">
                            <a14:foregroundMark x1="36979" y1="17188" x2="40104" y2="26823"/>
                            <a14:backgroundMark x1="90104" y1="47396" x2="90104" y2="43750"/>
                            <a14:backgroundMark x1="90104" y1="48698" x2="89583" y2="40365"/>
                          </a14:backgroundRemoval>
                        </a14:imgEffect>
                      </a14:imgLayer>
                    </a14:imgProps>
                  </a:ext>
                </a:extLst>
              </a:blip>
              <a:stretch>
                <a:fillRect/>
              </a:stretch>
            </p:blipFill>
            <p:spPr>
              <a:xfrm>
                <a:off x="7117842" y="1356968"/>
                <a:ext cx="685800" cy="690388"/>
              </a:xfrm>
              <a:prstGeom prst="rect">
                <a:avLst/>
              </a:prstGeom>
            </p:spPr>
          </p:pic>
        </p:grpSp>
      </p:grpSp>
      <p:sp>
        <p:nvSpPr>
          <p:cNvPr id="18" name="Oval 17">
            <a:extLst>
              <a:ext uri="{FF2B5EF4-FFF2-40B4-BE49-F238E27FC236}">
                <a16:creationId xmlns:a16="http://schemas.microsoft.com/office/drawing/2014/main" id="{F8AF19B4-40B3-4099-AF3A-52FEFCB74A48}"/>
              </a:ext>
            </a:extLst>
          </p:cNvPr>
          <p:cNvSpPr/>
          <p:nvPr/>
        </p:nvSpPr>
        <p:spPr>
          <a:xfrm>
            <a:off x="2863874" y="1625277"/>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Icon&#10;&#10;Description automatically generated">
            <a:extLst>
              <a:ext uri="{FF2B5EF4-FFF2-40B4-BE49-F238E27FC236}">
                <a16:creationId xmlns:a16="http://schemas.microsoft.com/office/drawing/2014/main" id="{D2FE2B81-CC02-4131-B1F8-23D92414D1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74727" y="1627906"/>
            <a:ext cx="720000" cy="720000"/>
          </a:xfrm>
          <a:prstGeom prst="rect">
            <a:avLst/>
          </a:prstGeom>
        </p:spPr>
      </p:pic>
      <p:grpSp>
        <p:nvGrpSpPr>
          <p:cNvPr id="3" name="Group 2">
            <a:extLst>
              <a:ext uri="{FF2B5EF4-FFF2-40B4-BE49-F238E27FC236}">
                <a16:creationId xmlns:a16="http://schemas.microsoft.com/office/drawing/2014/main" id="{C705608B-DEBC-4577-A587-34101AC5A998}"/>
              </a:ext>
            </a:extLst>
          </p:cNvPr>
          <p:cNvGrpSpPr/>
          <p:nvPr/>
        </p:nvGrpSpPr>
        <p:grpSpPr>
          <a:xfrm>
            <a:off x="5303202" y="1347614"/>
            <a:ext cx="2365062" cy="1462326"/>
            <a:chOff x="5303202" y="1347614"/>
            <a:chExt cx="2365062" cy="1462326"/>
          </a:xfrm>
        </p:grpSpPr>
        <p:grpSp>
          <p:nvGrpSpPr>
            <p:cNvPr id="28" name="Group 27">
              <a:extLst>
                <a:ext uri="{FF2B5EF4-FFF2-40B4-BE49-F238E27FC236}">
                  <a16:creationId xmlns:a16="http://schemas.microsoft.com/office/drawing/2014/main" id="{4CBA129F-6DB3-4E7A-B32D-C8FA66FC30BA}"/>
                </a:ext>
              </a:extLst>
            </p:cNvPr>
            <p:cNvGrpSpPr/>
            <p:nvPr/>
          </p:nvGrpSpPr>
          <p:grpSpPr>
            <a:xfrm>
              <a:off x="5303202" y="1347614"/>
              <a:ext cx="1885498" cy="1462326"/>
              <a:chOff x="5303202" y="1347614"/>
              <a:chExt cx="1885498" cy="1462326"/>
            </a:xfrm>
          </p:grpSpPr>
          <p:pic>
            <p:nvPicPr>
              <p:cNvPr id="22" name="Picture 21" descr="Icon&#10;&#10;Description automatically generated">
                <a:extLst>
                  <a:ext uri="{FF2B5EF4-FFF2-40B4-BE49-F238E27FC236}">
                    <a16:creationId xmlns:a16="http://schemas.microsoft.com/office/drawing/2014/main" id="{E8872A05-1B41-417D-9888-0ABECCFDDA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03202" y="1606913"/>
                <a:ext cx="720000" cy="720000"/>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A7829BBD-CCD6-4DC7-82DE-C19C16CAEFA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24128" y="1347614"/>
                <a:ext cx="1464572" cy="1462326"/>
              </a:xfrm>
              <a:prstGeom prst="rect">
                <a:avLst/>
              </a:prstGeom>
            </p:spPr>
          </p:pic>
        </p:grpSp>
        <p:pic>
          <p:nvPicPr>
            <p:cNvPr id="25" name="Picture 24" descr="Icon&#10;&#10;Description automatically generated">
              <a:extLst>
                <a:ext uri="{FF2B5EF4-FFF2-40B4-BE49-F238E27FC236}">
                  <a16:creationId xmlns:a16="http://schemas.microsoft.com/office/drawing/2014/main" id="{EC1C9806-E201-402C-B6C9-2B07E3B0F83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8264" y="1591775"/>
              <a:ext cx="720000" cy="720000"/>
            </a:xfrm>
            <a:prstGeom prst="rect">
              <a:avLst/>
            </a:prstGeom>
          </p:spPr>
        </p:pic>
      </p:grpSp>
      <p:grpSp>
        <p:nvGrpSpPr>
          <p:cNvPr id="5" name="Group 4">
            <a:extLst>
              <a:ext uri="{FF2B5EF4-FFF2-40B4-BE49-F238E27FC236}">
                <a16:creationId xmlns:a16="http://schemas.microsoft.com/office/drawing/2014/main" id="{F13A5615-1351-4AEA-A983-74BCC0A4B8FD}"/>
              </a:ext>
            </a:extLst>
          </p:cNvPr>
          <p:cNvGrpSpPr/>
          <p:nvPr/>
        </p:nvGrpSpPr>
        <p:grpSpPr>
          <a:xfrm>
            <a:off x="7732191" y="1598495"/>
            <a:ext cx="720000" cy="720000"/>
            <a:chOff x="7732191" y="1598495"/>
            <a:chExt cx="720000" cy="720000"/>
          </a:xfrm>
        </p:grpSpPr>
        <p:sp>
          <p:nvSpPr>
            <p:cNvPr id="29" name="Oval 28">
              <a:extLst>
                <a:ext uri="{FF2B5EF4-FFF2-40B4-BE49-F238E27FC236}">
                  <a16:creationId xmlns:a16="http://schemas.microsoft.com/office/drawing/2014/main" id="{51DF6654-E46B-4704-ADFD-5236E3CF2AB4}"/>
                </a:ext>
              </a:extLst>
            </p:cNvPr>
            <p:cNvSpPr/>
            <p:nvPr/>
          </p:nvSpPr>
          <p:spPr>
            <a:xfrm>
              <a:off x="7732191" y="1598495"/>
              <a:ext cx="720000" cy="72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id="{40AC2B33-CA1A-4CA6-81E7-CEF5C81007F9}"/>
                </a:ext>
              </a:extLst>
            </p:cNvPr>
            <p:cNvPicPr>
              <a:picLocks noChangeAspect="1"/>
            </p:cNvPicPr>
            <p:nvPr/>
          </p:nvPicPr>
          <p:blipFill>
            <a:blip r:embed="rId16"/>
            <a:stretch>
              <a:fillRect/>
            </a:stretch>
          </p:blipFill>
          <p:spPr>
            <a:xfrm>
              <a:off x="7812009" y="1623564"/>
              <a:ext cx="623705" cy="623705"/>
            </a:xfrm>
            <a:prstGeom prst="rect">
              <a:avLst/>
            </a:prstGeom>
          </p:spPr>
        </p:pic>
      </p:grpSp>
      <p:pic>
        <p:nvPicPr>
          <p:cNvPr id="31" name="Picture 30" descr="A picture containing text, clipart&#10;&#10;Description automatically generated">
            <a:extLst>
              <a:ext uri="{FF2B5EF4-FFF2-40B4-BE49-F238E27FC236}">
                <a16:creationId xmlns:a16="http://schemas.microsoft.com/office/drawing/2014/main" id="{D7F5E55C-55C9-4616-9C33-FF2A732DECB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25344" y="1779662"/>
            <a:ext cx="393163" cy="352390"/>
          </a:xfrm>
          <a:prstGeom prst="rect">
            <a:avLst/>
          </a:prstGeom>
        </p:spPr>
      </p:pic>
    </p:spTree>
    <p:extLst>
      <p:ext uri="{BB962C8B-B14F-4D97-AF65-F5344CB8AC3E}">
        <p14:creationId xmlns:p14="http://schemas.microsoft.com/office/powerpoint/2010/main" val="3052254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9672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01" name="think-cell Slide" r:id="rId6" imgW="408" imgH="408" progId="TCLayout.ActiveDocument.1">
                  <p:embed/>
                </p:oleObj>
              </mc:Choice>
              <mc:Fallback>
                <p:oleObj name="think-cell Slide" r:id="rId6" imgW="408" imgH="40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Arial" panose="020B0604020202020204" pitchFamily="34" charset="0"/>
              <a:ea typeface="+mj-ea"/>
              <a:cs typeface="+mj-cs"/>
              <a:sym typeface="Arial" panose="020B0604020202020204" pitchFamily="34" charset="0"/>
            </a:endParaRPr>
          </a:p>
        </p:txBody>
      </p:sp>
      <p:sp>
        <p:nvSpPr>
          <p:cNvPr id="3" name="Title 2"/>
          <p:cNvSpPr>
            <a:spLocks noGrp="1"/>
          </p:cNvSpPr>
          <p:nvPr>
            <p:ph type="title"/>
          </p:nvPr>
        </p:nvSpPr>
        <p:spPr/>
        <p:txBody>
          <a:bodyPr/>
          <a:lstStyle/>
          <a:p>
            <a:r>
              <a:rPr lang="en-US" dirty="0"/>
              <a:t>Copyright and disclaimer</a:t>
            </a:r>
          </a:p>
        </p:txBody>
      </p:sp>
    </p:spTree>
    <p:extLst>
      <p:ext uri="{BB962C8B-B14F-4D97-AF65-F5344CB8AC3E}">
        <p14:creationId xmlns:p14="http://schemas.microsoft.com/office/powerpoint/2010/main" val="2107467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Helen Kou</a:t>
            </a:r>
          </a:p>
        </p:txBody>
      </p:sp>
    </p:spTree>
    <p:extLst>
      <p:ext uri="{BB962C8B-B14F-4D97-AF65-F5344CB8AC3E}">
        <p14:creationId xmlns:p14="http://schemas.microsoft.com/office/powerpoint/2010/main" val="130429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F0CB3B4-4E76-4037-9F2A-FBE1DF1CC298}"/>
              </a:ext>
            </a:extLst>
          </p:cNvPr>
          <p:cNvPicPr>
            <a:picLocks noGrp="1" noChangeAspect="1"/>
          </p:cNvPicPr>
          <p:nvPr>
            <p:ph sz="quarter" idx="11"/>
          </p:nvPr>
        </p:nvPicPr>
        <p:blipFill>
          <a:blip r:embed="rId3"/>
          <a:stretch>
            <a:fillRect/>
          </a:stretch>
        </p:blipFill>
        <p:spPr>
          <a:xfrm>
            <a:off x="672887" y="1296768"/>
            <a:ext cx="7692947" cy="3108960"/>
          </a:xfrm>
          <a:prstGeom prst="rect">
            <a:avLst/>
          </a:prstGeom>
        </p:spPr>
      </p:pic>
      <p:sp>
        <p:nvSpPr>
          <p:cNvPr id="2" name="Text Placeholder 1">
            <a:extLst>
              <a:ext uri="{FF2B5EF4-FFF2-40B4-BE49-F238E27FC236}">
                <a16:creationId xmlns:a16="http://schemas.microsoft.com/office/drawing/2014/main" id="{BB80B3F6-3E01-4A77-B0AA-97F43847896B}"/>
              </a:ext>
            </a:extLst>
          </p:cNvPr>
          <p:cNvSpPr>
            <a:spLocks noGrp="1"/>
          </p:cNvSpPr>
          <p:nvPr>
            <p:ph type="body" sz="quarter" idx="12"/>
          </p:nvPr>
        </p:nvSpPr>
        <p:spPr/>
        <p:txBody>
          <a:bodyPr/>
          <a:lstStyle/>
          <a:p>
            <a:r>
              <a:rPr lang="en-US" dirty="0"/>
              <a:t>Source: </a:t>
            </a:r>
            <a:r>
              <a:rPr lang="en-US" dirty="0" err="1"/>
              <a:t>BloombergNEF</a:t>
            </a:r>
            <a:r>
              <a:rPr lang="en-US" dirty="0"/>
              <a:t>, IEA. Note: Fossil fuel investment values were derived from the IEA World Energy Investment 2022 report. 2022 fossil fuel investments are BNEF estimates, and include upstream, midstream, downstream sectors and unabated fossil power generation. </a:t>
            </a:r>
          </a:p>
        </p:txBody>
      </p:sp>
      <p:sp>
        <p:nvSpPr>
          <p:cNvPr id="4" name="Title 3">
            <a:extLst>
              <a:ext uri="{FF2B5EF4-FFF2-40B4-BE49-F238E27FC236}">
                <a16:creationId xmlns:a16="http://schemas.microsoft.com/office/drawing/2014/main" id="{8E8384D0-7548-43F7-BA21-CFCE66962E0F}"/>
              </a:ext>
            </a:extLst>
          </p:cNvPr>
          <p:cNvSpPr>
            <a:spLocks noGrp="1"/>
          </p:cNvSpPr>
          <p:nvPr>
            <p:ph type="title"/>
          </p:nvPr>
        </p:nvSpPr>
        <p:spPr/>
        <p:txBody>
          <a:bodyPr/>
          <a:lstStyle/>
          <a:p>
            <a:r>
              <a:rPr lang="en-GB" spc="-10" dirty="0"/>
              <a:t>Energy transition investment surged past $1 trillion in 2022</a:t>
            </a:r>
            <a:endParaRPr lang="en-US" dirty="0"/>
          </a:p>
        </p:txBody>
      </p:sp>
      <p:sp>
        <p:nvSpPr>
          <p:cNvPr id="6"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Climate ambition has reached a high point</a:t>
            </a:r>
            <a:endParaRPr lang="en-US" sz="748" b="1" dirty="0"/>
          </a:p>
        </p:txBody>
      </p:sp>
      <p:sp>
        <p:nvSpPr>
          <p:cNvPr id="9" name="Text Placeholder 9">
            <a:extLst>
              <a:ext uri="{FF2B5EF4-FFF2-40B4-BE49-F238E27FC236}">
                <a16:creationId xmlns:a16="http://schemas.microsoft.com/office/drawing/2014/main" id="{18E8F968-1DF1-488A-87F5-DB29646034D0}"/>
              </a:ext>
            </a:extLst>
          </p:cNvPr>
          <p:cNvSpPr txBox="1">
            <a:spLocks/>
          </p:cNvSpPr>
          <p:nvPr/>
        </p:nvSpPr>
        <p:spPr>
          <a:xfrm>
            <a:off x="411047" y="1086464"/>
            <a:ext cx="8220224"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sz="1400" dirty="0"/>
              <a:t>Energy transition and fossil fuel investment from 2018-2022</a:t>
            </a:r>
          </a:p>
        </p:txBody>
      </p:sp>
    </p:spTree>
    <p:extLst>
      <p:ext uri="{BB962C8B-B14F-4D97-AF65-F5344CB8AC3E}">
        <p14:creationId xmlns:p14="http://schemas.microsoft.com/office/powerpoint/2010/main" val="416512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D1E232D-CF32-45BE-B6AF-C251CD3C3EF7}"/>
              </a:ext>
            </a:extLst>
          </p:cNvPr>
          <p:cNvPicPr>
            <a:picLocks noGrp="1" noChangeAspect="1"/>
          </p:cNvPicPr>
          <p:nvPr>
            <p:ph sz="quarter" idx="11"/>
          </p:nvPr>
        </p:nvPicPr>
        <p:blipFill>
          <a:blip r:embed="rId3"/>
          <a:stretch>
            <a:fillRect/>
          </a:stretch>
        </p:blipFill>
        <p:spPr>
          <a:xfrm>
            <a:off x="672886" y="1296768"/>
            <a:ext cx="7692948" cy="3108960"/>
          </a:xfrm>
          <a:prstGeom prst="rect">
            <a:avLst/>
          </a:prstGeom>
        </p:spPr>
      </p:pic>
      <p:sp>
        <p:nvSpPr>
          <p:cNvPr id="2" name="Text Placeholder 1">
            <a:extLst>
              <a:ext uri="{FF2B5EF4-FFF2-40B4-BE49-F238E27FC236}">
                <a16:creationId xmlns:a16="http://schemas.microsoft.com/office/drawing/2014/main" id="{BB80B3F6-3E01-4A77-B0AA-97F43847896B}"/>
              </a:ext>
            </a:extLst>
          </p:cNvPr>
          <p:cNvSpPr>
            <a:spLocks noGrp="1"/>
          </p:cNvSpPr>
          <p:nvPr>
            <p:ph type="body" sz="quarter" idx="12"/>
          </p:nvPr>
        </p:nvSpPr>
        <p:spPr/>
        <p:txBody>
          <a:bodyPr/>
          <a:lstStyle/>
          <a:p>
            <a:r>
              <a:rPr lang="en-US" dirty="0"/>
              <a:t>Source: BloombergNEF, IEA. Note: Fossil fuel investment values were derived from the IEA World Energy Investment 2022 report. 2022 fossil fuel investments are BNEF estimates, and include upstream, midstream, downstream sectors and unabated fossil power generation. </a:t>
            </a:r>
          </a:p>
        </p:txBody>
      </p:sp>
      <p:sp>
        <p:nvSpPr>
          <p:cNvPr id="4" name="Title 3">
            <a:extLst>
              <a:ext uri="{FF2B5EF4-FFF2-40B4-BE49-F238E27FC236}">
                <a16:creationId xmlns:a16="http://schemas.microsoft.com/office/drawing/2014/main" id="{8E8384D0-7548-43F7-BA21-CFCE66962E0F}"/>
              </a:ext>
            </a:extLst>
          </p:cNvPr>
          <p:cNvSpPr>
            <a:spLocks noGrp="1"/>
          </p:cNvSpPr>
          <p:nvPr>
            <p:ph type="title"/>
          </p:nvPr>
        </p:nvSpPr>
        <p:spPr/>
        <p:txBody>
          <a:bodyPr/>
          <a:lstStyle/>
          <a:p>
            <a:r>
              <a:rPr lang="en-US" dirty="0"/>
              <a:t>Energy transition investment on par with fossil fuels</a:t>
            </a:r>
            <a:br>
              <a:rPr lang="en-US" dirty="0"/>
            </a:br>
            <a:endParaRPr lang="en-US" dirty="0"/>
          </a:p>
        </p:txBody>
      </p:sp>
      <p:sp>
        <p:nvSpPr>
          <p:cNvPr id="6"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Climate ambition has reached a high point</a:t>
            </a:r>
            <a:endParaRPr lang="en-US" sz="748" b="1" dirty="0"/>
          </a:p>
        </p:txBody>
      </p:sp>
      <p:sp>
        <p:nvSpPr>
          <p:cNvPr id="10" name="Text Placeholder 9">
            <a:extLst>
              <a:ext uri="{FF2B5EF4-FFF2-40B4-BE49-F238E27FC236}">
                <a16:creationId xmlns:a16="http://schemas.microsoft.com/office/drawing/2014/main" id="{9BEDF2B3-B01F-4EDD-A0E5-1981784DB961}"/>
              </a:ext>
            </a:extLst>
          </p:cNvPr>
          <p:cNvSpPr txBox="1">
            <a:spLocks/>
          </p:cNvSpPr>
          <p:nvPr/>
        </p:nvSpPr>
        <p:spPr>
          <a:xfrm>
            <a:off x="411047" y="1086464"/>
            <a:ext cx="8220224" cy="244939"/>
          </a:xfrm>
          <a:prstGeom prst="rect">
            <a:avLst/>
          </a:prstGeom>
        </p:spPr>
        <p:txBody>
          <a:bodyPr vert="horz" lIns="0" tIns="0" rIns="0" bIns="0" rtlCol="0" anchor="t" anchorCtr="0">
            <a:noAutofit/>
          </a:bodyPr>
          <a:lstStyle>
            <a:lvl1pPr marL="0" indent="0" algn="l" defTabSz="685804" rtl="0" eaLnBrk="1" latinLnBrk="0" hangingPunct="1">
              <a:spcBef>
                <a:spcPts val="0"/>
              </a:spcBef>
              <a:buClr>
                <a:schemeClr val="accent2"/>
              </a:buClr>
              <a:buSzPct val="90000"/>
              <a:buFont typeface="Arial" panose="020B0604020202020204" pitchFamily="34" charset="0"/>
              <a:buNone/>
              <a:defRPr sz="1600" b="1" kern="1200" baseline="0">
                <a:solidFill>
                  <a:schemeClr val="accent2"/>
                </a:solidFill>
                <a:latin typeface="+mn-lt"/>
                <a:ea typeface="+mn-ea"/>
                <a:cs typeface="+mn-cs"/>
              </a:defRPr>
            </a:lvl1pPr>
            <a:lvl2pPr marL="342903" indent="0" algn="l" defTabSz="685804" rtl="0" eaLnBrk="1" latinLnBrk="0" hangingPunct="1">
              <a:spcBef>
                <a:spcPts val="300"/>
              </a:spcBef>
              <a:buClr>
                <a:schemeClr val="accent2"/>
              </a:buClr>
              <a:buSzPct val="100000"/>
              <a:buFont typeface="Arial" panose="020B0604020202020204" pitchFamily="34" charset="0"/>
              <a:buNone/>
              <a:defRPr lang="en-US" sz="1500" b="1" kern="1200" noProof="0">
                <a:solidFill>
                  <a:schemeClr val="tx1"/>
                </a:solidFill>
                <a:latin typeface="+mn-lt"/>
                <a:ea typeface="+mn-ea"/>
                <a:cs typeface="+mn-cs"/>
              </a:defRPr>
            </a:lvl2pPr>
            <a:lvl3pPr marL="685804" indent="0" algn="l" defTabSz="685804" rtl="0" eaLnBrk="1" latinLnBrk="0" hangingPunct="1">
              <a:spcBef>
                <a:spcPts val="300"/>
              </a:spcBef>
              <a:buClr>
                <a:schemeClr val="accent2"/>
              </a:buClr>
              <a:buFont typeface="Arial" panose="020B0604020202020204" pitchFamily="34" charset="0"/>
              <a:buNone/>
              <a:defRPr lang="en-US" sz="1350" b="1" kern="1200" noProof="0">
                <a:solidFill>
                  <a:schemeClr val="tx1"/>
                </a:solidFill>
                <a:latin typeface="+mn-lt"/>
                <a:ea typeface="+mn-ea"/>
                <a:cs typeface="+mn-cs"/>
              </a:defRPr>
            </a:lvl3pPr>
            <a:lvl4pPr marL="1028707"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4pPr>
            <a:lvl5pPr marL="1371609"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5pPr>
            <a:lvl6pPr marL="1714511" indent="0" algn="l" defTabSz="685804" rtl="0" eaLnBrk="1" latinLnBrk="0" hangingPunct="1">
              <a:spcBef>
                <a:spcPts val="300"/>
              </a:spcBef>
              <a:buClr>
                <a:schemeClr val="accent2"/>
              </a:buClr>
              <a:buFont typeface="Arial" panose="020B0604020202020204" pitchFamily="34" charset="0"/>
              <a:buNone/>
              <a:defRPr lang="en-US" sz="1200" b="1" kern="1200" noProof="0">
                <a:solidFill>
                  <a:schemeClr val="tx1"/>
                </a:solidFill>
                <a:latin typeface="+mn-lt"/>
                <a:ea typeface="+mn-ea"/>
                <a:cs typeface="+mn-cs"/>
              </a:defRPr>
            </a:lvl6pPr>
            <a:lvl7pPr marL="2057413"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7pPr>
            <a:lvl8pPr marL="2400316"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8pPr>
            <a:lvl9pPr marL="2743218" indent="0" algn="l" defTabSz="685804" rtl="0" eaLnBrk="1" latinLnBrk="0" hangingPunct="1">
              <a:spcBef>
                <a:spcPts val="300"/>
              </a:spcBef>
              <a:buClr>
                <a:schemeClr val="accent2"/>
              </a:buClr>
              <a:buFont typeface="Arial" panose="020B0604020202020204" pitchFamily="34" charset="0"/>
              <a:buNone/>
              <a:defRPr lang="en-US" sz="1200" b="1" kern="1200" baseline="0" noProof="0">
                <a:solidFill>
                  <a:schemeClr val="tx1"/>
                </a:solidFill>
                <a:latin typeface="+mn-lt"/>
                <a:ea typeface="+mn-ea"/>
                <a:cs typeface="+mn-cs"/>
              </a:defRPr>
            </a:lvl9pPr>
          </a:lstStyle>
          <a:p>
            <a:r>
              <a:rPr lang="en-GB" sz="1400" dirty="0"/>
              <a:t>Energy transition and fossil fuel investment from 2018-2022</a:t>
            </a:r>
          </a:p>
        </p:txBody>
      </p:sp>
    </p:spTree>
    <p:extLst>
      <p:ext uri="{BB962C8B-B14F-4D97-AF65-F5344CB8AC3E}">
        <p14:creationId xmlns:p14="http://schemas.microsoft.com/office/powerpoint/2010/main" val="286285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89BE8A-DEB0-4E16-A144-6B1A96570B45}"/>
              </a:ext>
            </a:extLst>
          </p:cNvPr>
          <p:cNvSpPr>
            <a:spLocks noGrp="1"/>
          </p:cNvSpPr>
          <p:nvPr>
            <p:ph type="body" sz="quarter" idx="12"/>
          </p:nvPr>
        </p:nvSpPr>
        <p:spPr/>
        <p:txBody>
          <a:bodyPr/>
          <a:lstStyle/>
          <a:p>
            <a:r>
              <a:rPr lang="en-US" dirty="0">
                <a:solidFill>
                  <a:sysClr val="windowText" lastClr="000000"/>
                </a:solidFill>
              </a:rPr>
              <a:t>Source: </a:t>
            </a:r>
            <a:r>
              <a:rPr lang="en-US" dirty="0" err="1">
                <a:solidFill>
                  <a:sysClr val="windowText" lastClr="000000"/>
                </a:solidFill>
              </a:rPr>
              <a:t>BloombergNEF</a:t>
            </a:r>
            <a:r>
              <a:rPr lang="en-US" dirty="0">
                <a:solidFill>
                  <a:sysClr val="windowText" lastClr="000000"/>
                </a:solidFill>
              </a:rPr>
              <a:t>. Note: Start-years differ by sector but all sectors are present from 2019 onwards; see Appendix for more detail. Nuclear figures start in 2015.</a:t>
            </a:r>
          </a:p>
        </p:txBody>
      </p:sp>
      <p:sp>
        <p:nvSpPr>
          <p:cNvPr id="8" name="TextBox 7">
            <a:extLst>
              <a:ext uri="{FF2B5EF4-FFF2-40B4-BE49-F238E27FC236}">
                <a16:creationId xmlns:a16="http://schemas.microsoft.com/office/drawing/2014/main" id="{69AC308D-6EC0-4426-92D0-F1C705FF53B6}"/>
              </a:ext>
            </a:extLst>
          </p:cNvPr>
          <p:cNvSpPr txBox="1"/>
          <p:nvPr/>
        </p:nvSpPr>
        <p:spPr>
          <a:xfrm>
            <a:off x="379635" y="1059581"/>
            <a:ext cx="4572000" cy="461665"/>
          </a:xfrm>
          <a:prstGeom prst="rect">
            <a:avLst/>
          </a:prstGeom>
          <a:noFill/>
        </p:spPr>
        <p:txBody>
          <a:bodyPr wrap="square">
            <a:spAutoFit/>
          </a:bodyPr>
          <a:lstStyle/>
          <a:p>
            <a:r>
              <a:rPr lang="en-GB" sz="1200" b="1" dirty="0">
                <a:solidFill>
                  <a:schemeClr val="accent2"/>
                </a:solidFill>
              </a:rPr>
              <a:t>Global investment in energy transition by sector</a:t>
            </a:r>
            <a:br>
              <a:rPr lang="en-GB" sz="1200" b="1" dirty="0">
                <a:solidFill>
                  <a:schemeClr val="accent2"/>
                </a:solidFill>
              </a:rPr>
            </a:br>
            <a:endParaRPr lang="en-US" sz="1200" b="1" dirty="0">
              <a:solidFill>
                <a:schemeClr val="accent2"/>
              </a:solidFill>
            </a:endParaRPr>
          </a:p>
        </p:txBody>
      </p:sp>
      <p:sp>
        <p:nvSpPr>
          <p:cNvPr id="7"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Climate ambition has reached a high point</a:t>
            </a:r>
            <a:endParaRPr lang="en-US" sz="748" b="1" dirty="0"/>
          </a:p>
        </p:txBody>
      </p:sp>
      <p:pic>
        <p:nvPicPr>
          <p:cNvPr id="6" name="Content Placeholder 5">
            <a:extLst>
              <a:ext uri="{FF2B5EF4-FFF2-40B4-BE49-F238E27FC236}">
                <a16:creationId xmlns:a16="http://schemas.microsoft.com/office/drawing/2014/main" id="{991A3428-D2AD-4D9F-B9AF-98D5628EA8F8}"/>
              </a:ext>
            </a:extLst>
          </p:cNvPr>
          <p:cNvPicPr>
            <a:picLocks noGrp="1" noChangeAspect="1"/>
          </p:cNvPicPr>
          <p:nvPr>
            <p:ph sz="quarter" idx="11"/>
          </p:nvPr>
        </p:nvPicPr>
        <p:blipFill>
          <a:blip r:embed="rId3"/>
          <a:stretch>
            <a:fillRect/>
          </a:stretch>
        </p:blipFill>
        <p:spPr>
          <a:xfrm>
            <a:off x="395826" y="1058863"/>
            <a:ext cx="8352348" cy="3384550"/>
          </a:xfrm>
          <a:prstGeom prst="rect">
            <a:avLst/>
          </a:prstGeom>
        </p:spPr>
      </p:pic>
    </p:spTree>
    <p:extLst>
      <p:ext uri="{BB962C8B-B14F-4D97-AF65-F5344CB8AC3E}">
        <p14:creationId xmlns:p14="http://schemas.microsoft.com/office/powerpoint/2010/main" val="742635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bSxwhSjT87A_T3jO.8H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KwWDwzkLZJND7qCE3OWe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bSxwhSjT87A_T3jO.8HX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iw.iFOVf2_GBoVB4j4b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8VPrboSepq3jWVIRc8c.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adUKIjphhrk17f28xCC2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iw.iFOVf2_GBoVB4j4b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8VPrboSepq3jWVIRc8c.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MVyKCRiUhf._hyB6Z6_y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7a4CMj5Hip_WtFSPSlf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X5cqXLiJQH6N5qR6RKsIa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bSxwhSjT87A_T3jO.8H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sQoePKYRr4mDAYeEiawwP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sQoePKYRr4mDAYeEiawwP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SlydlVeSFnhXjJbgoEiA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gcmIOIK20r2TaPpdAr.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wEWKsE874ze_vqI4WvR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clVT_jQ2UTPROZUIFjd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NEF Template_WdScreen">
  <a:themeElements>
    <a:clrScheme name="BNEF">
      <a:dk1>
        <a:sysClr val="windowText" lastClr="000000"/>
      </a:dk1>
      <a:lt1>
        <a:sysClr val="window" lastClr="FFFFFF"/>
      </a:lt1>
      <a:dk2>
        <a:srgbClr val="808080"/>
      </a:dk2>
      <a:lt2>
        <a:srgbClr val="D2D2D2"/>
      </a:lt2>
      <a:accent1>
        <a:srgbClr val="00AEE5"/>
      </a:accent1>
      <a:accent2>
        <a:srgbClr val="7654A3"/>
      </a:accent2>
      <a:accent3>
        <a:srgbClr val="43BEAD"/>
      </a:accent3>
      <a:accent4>
        <a:srgbClr val="FFE838"/>
      </a:accent4>
      <a:accent5>
        <a:srgbClr val="ED3124"/>
      </a:accent5>
      <a:accent6>
        <a:srgbClr val="19B24E"/>
      </a:accent6>
      <a:hlink>
        <a:srgbClr val="000000"/>
      </a:hlink>
      <a:folHlink>
        <a:srgbClr val="000000"/>
      </a:folHlink>
    </a:clrScheme>
    <a:fontScheme name="BNE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BNEF Template_WdScreen.potx" id="{BF98DA45-6CC5-486C-BCDD-10D0EC32B82E}" vid="{D644AB40-7027-48F3-B7AC-733C9E9283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686E149D1074395AA561BE6305A6F" ma:contentTypeVersion="7" ma:contentTypeDescription="Create a new document." ma:contentTypeScope="" ma:versionID="05dd6e6302e7592fbf6abbeee3493095">
  <xsd:schema xmlns:xsd="http://www.w3.org/2001/XMLSchema" xmlns:xs="http://www.w3.org/2001/XMLSchema" xmlns:p="http://schemas.microsoft.com/office/2006/metadata/properties" xmlns:ns2="5f37cc85-1e8b-4a34-94ca-03bbdc273933" xmlns:ns3="63b62c23-5434-4b11-9d7a-f5ca10faca04" targetNamespace="http://schemas.microsoft.com/office/2006/metadata/properties" ma:root="true" ma:fieldsID="f12f7862aaf5d8329317906065ad8519" ns2:_="" ns3:_="">
    <xsd:import namespace="5f37cc85-1e8b-4a34-94ca-03bbdc273933"/>
    <xsd:import namespace="63b62c23-5434-4b11-9d7a-f5ca10faca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7cc85-1e8b-4a34-94ca-03bbdc273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b62c23-5434-4b11-9d7a-f5ca10faca0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3b62c23-5434-4b11-9d7a-f5ca10faca04">
      <UserInfo>
        <DisplayName/>
        <AccountId xsi:nil="true"/>
        <AccountType/>
      </UserInfo>
    </SharedWithUsers>
  </documentManagement>
</p:properties>
</file>

<file path=customXml/itemProps1.xml><?xml version="1.0" encoding="utf-8"?>
<ds:datastoreItem xmlns:ds="http://schemas.openxmlformats.org/officeDocument/2006/customXml" ds:itemID="{13648933-7A86-4B3C-A178-66470E25E442}"/>
</file>

<file path=customXml/itemProps2.xml><?xml version="1.0" encoding="utf-8"?>
<ds:datastoreItem xmlns:ds="http://schemas.openxmlformats.org/officeDocument/2006/customXml" ds:itemID="{14CB48CB-F282-45C1-969E-2619B6FE8D91}"/>
</file>

<file path=customXml/itemProps3.xml><?xml version="1.0" encoding="utf-8"?>
<ds:datastoreItem xmlns:ds="http://schemas.openxmlformats.org/officeDocument/2006/customXml" ds:itemID="{20BBDF8A-DE68-4647-A417-34CEB52AC037}"/>
</file>

<file path=docProps/app.xml><?xml version="1.0" encoding="utf-8"?>
<Properties xmlns="http://schemas.openxmlformats.org/officeDocument/2006/extended-properties" xmlns:vt="http://schemas.openxmlformats.org/officeDocument/2006/docPropsVTypes">
  <Template>BNEF Template_WdScreen</Template>
  <TotalTime>5574</TotalTime>
  <Words>6229</Words>
  <Application>Microsoft Office PowerPoint</Application>
  <PresentationFormat>On-screen Show (16:9)</PresentationFormat>
  <Paragraphs>534</Paragraphs>
  <Slides>63</Slides>
  <Notes>61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0" baseType="lpstr">
      <vt:lpstr>Arial</vt:lpstr>
      <vt:lpstr>AvenirNextP2ForBBG</vt:lpstr>
      <vt:lpstr>BBG CJK</vt:lpstr>
      <vt:lpstr>Calibri</vt:lpstr>
      <vt:lpstr>Segoe UI</vt:lpstr>
      <vt:lpstr>BNEF Template_WdScreen</vt:lpstr>
      <vt:lpstr>think-cell Slide</vt:lpstr>
      <vt:lpstr>Global Trends in Clean Power</vt:lpstr>
      <vt:lpstr>PowerPoint Presentation</vt:lpstr>
      <vt:lpstr>Buffeted by competing forces, where does the momentum lie?</vt:lpstr>
      <vt:lpstr>Climate ambition has reached a high point</vt:lpstr>
      <vt:lpstr>PowerPoint Presentation</vt:lpstr>
      <vt:lpstr>Over 90% of global emissions are covered by government net-zero targets</vt:lpstr>
      <vt:lpstr>Energy transition investment surged past $1 trillion in 2022</vt:lpstr>
      <vt:lpstr>Energy transition investment on par with fossil fuels </vt:lpstr>
      <vt:lpstr>PowerPoint Presentation</vt:lpstr>
      <vt:lpstr>Clean power investment remains strong</vt:lpstr>
      <vt:lpstr>Electrification is driving the acceleration</vt:lpstr>
      <vt:lpstr>Electrification is driving the acceleration</vt:lpstr>
      <vt:lpstr>Less-mature technologies are starting to scale</vt:lpstr>
      <vt:lpstr>Less-mature technologies are starting to scale</vt:lpstr>
      <vt:lpstr>A net-zero future is still within reach</vt:lpstr>
      <vt:lpstr>Net Zero Scenario: A sector-led approach to carbon budgets based on known technology solutions</vt:lpstr>
      <vt:lpstr>Net Zero Scenario: A sector-led approach to carbon budgets based on known technology solutions</vt:lpstr>
      <vt:lpstr>Net Zero Scenario: A sector-led approach to carbon budgets based on known technology solutions</vt:lpstr>
      <vt:lpstr>Clean power, electrification, new technologies are key for net zero</vt:lpstr>
      <vt:lpstr>How we make things and consume energy will have to change…</vt:lpstr>
      <vt:lpstr>How we make things and consume energy will have to change…</vt:lpstr>
      <vt:lpstr>How we make things and consume energy will have to change…</vt:lpstr>
      <vt:lpstr>How we make things and consume energy will have to change…</vt:lpstr>
      <vt:lpstr>Electrification will triple the size of the  power system in the Net Zero Scenario</vt:lpstr>
      <vt:lpstr>…and the move to clean power will be supercharged</vt:lpstr>
      <vt:lpstr>Scaling up clean power deployment remains a challenging</vt:lpstr>
      <vt:lpstr>Ambitious targets</vt:lpstr>
      <vt:lpstr>Ambitious targets, ambiguous outlook</vt:lpstr>
      <vt:lpstr>Ambitious targets, ambiguous outlook</vt:lpstr>
      <vt:lpstr>Thee challenges to overcome for greater renewable energy deployment</vt:lpstr>
      <vt:lpstr>Thee challenges to overcome for greater renewable energy deployment</vt:lpstr>
      <vt:lpstr>Ports spent much of the pandemic congested</vt:lpstr>
      <vt:lpstr>Port congestion has been easing throughout 2022, removing another bottleneck</vt:lpstr>
      <vt:lpstr>Thee challenges to overcome for greater renewable energy deployment</vt:lpstr>
      <vt:lpstr>Rising material spot prices raised clean energy equipment costs</vt:lpstr>
      <vt:lpstr>But it is not just raw materials, labor costs have increased as well</vt:lpstr>
      <vt:lpstr>Onshore wind turbine prices have risen 30% from pre-pandemic levels</vt:lpstr>
      <vt:lpstr>Energy storage system costs rose 27% from 2021-2020</vt:lpstr>
      <vt:lpstr>LCOEs are rising for the first time in history, driven by supply chains, inflation and pricier debt</vt:lpstr>
      <vt:lpstr>Thee challenges to overcome for greater renewable energy deployment</vt:lpstr>
      <vt:lpstr>Renewable deployment is stifled by grid connection queues</vt:lpstr>
      <vt:lpstr>The grid becomes more decentralized, needs $21 trillion of investments</vt:lpstr>
      <vt:lpstr>At least $21.4 trillion needs to be invested in electricity grids by 2050</vt:lpstr>
      <vt:lpstr>Entering a new era for the energy transition</vt:lpstr>
      <vt:lpstr>China dominates clean energy manufacturing capacity</vt:lpstr>
      <vt:lpstr>China dominates clean energy manufacturing capacity</vt:lpstr>
      <vt:lpstr>The US is a major wind supply chain hub, alongside China, Europe and India</vt:lpstr>
      <vt:lpstr>US-manufactured components account for most of a wind turbine’s value</vt:lpstr>
      <vt:lpstr>International competition is ratcheting</vt:lpstr>
      <vt:lpstr>US passes landmark climate legislation</vt:lpstr>
      <vt:lpstr>Battery manufacturing capacity are on the rise</vt:lpstr>
      <vt:lpstr>Battery investments and manufacturing capacity are on the rise</vt:lpstr>
      <vt:lpstr>IRA has also driven wind plants to expand and reopen</vt:lpstr>
      <vt:lpstr>IRA has inspired a huge influx of solar module factory announcements</vt:lpstr>
      <vt:lpstr>Shifting to local manufacturing often comes at added cost</vt:lpstr>
      <vt:lpstr>There are many positive signs that clean power will overcome these challenges</vt:lpstr>
      <vt:lpstr>IRA drove an increase of over 100GW  in our clean energy forecast to 2030</vt:lpstr>
      <vt:lpstr>LCOEs are rising for the first time in history, driven by supply chains, inflation and pricier debt</vt:lpstr>
      <vt:lpstr>Solar or onshore wind is the cheapest source of electricity in countries representing 96% of global electricity generation</vt:lpstr>
      <vt:lpstr>Clean energy still has the enduring advantage</vt:lpstr>
      <vt:lpstr>Buffeted by competing forces, where does the momentum lie?</vt:lpstr>
      <vt:lpstr>Copyright and disclaimer</vt:lpstr>
      <vt:lpstr>PowerPoint Presentation</vt:lpstr>
    </vt:vector>
  </TitlesOfParts>
  <Company>Bloomberg 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Trends in Clean power</dc:title>
  <dc:creator>Annex, Meredith</dc:creator>
  <cp:lastModifiedBy>Kou, Helen</cp:lastModifiedBy>
  <cp:revision>102</cp:revision>
  <dcterms:created xsi:type="dcterms:W3CDTF">2023-02-17T09:45:18Z</dcterms:created>
  <dcterms:modified xsi:type="dcterms:W3CDTF">2023-05-12T04:10:04Z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0x01010045B686E149D1074395AA561BE6305A6F</vt:lpwstr>
  </property>
  <property fmtid="{D5CDD505-2E9C-101B-9397-08002B2CF9AE}" pid="3" name="Order">
    <vt:r8>906100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_ColorHex">
    <vt:lpwstr/>
  </property>
  <property fmtid="{D5CDD505-2E9C-101B-9397-08002B2CF9AE}" pid="10" name="_Emoji">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_ColorTag">
    <vt:lpwstr/>
  </property>
</Properties>
</file>