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5"/>
  </p:notesMasterIdLst>
  <p:handoutMasterIdLst>
    <p:handoutMasterId r:id="rId16"/>
  </p:handoutMasterIdLst>
  <p:sldIdLst>
    <p:sldId id="2669" r:id="rId5"/>
    <p:sldId id="2679" r:id="rId6"/>
    <p:sldId id="557" r:id="rId7"/>
    <p:sldId id="2675" r:id="rId8"/>
    <p:sldId id="2676" r:id="rId9"/>
    <p:sldId id="2681" r:id="rId10"/>
    <p:sldId id="575" r:id="rId11"/>
    <p:sldId id="2682" r:id="rId12"/>
    <p:sldId id="2677" r:id="rId13"/>
    <p:sldId id="2671" r:id="rId14"/>
  </p:sldIdLst>
  <p:sldSz cx="9144000" cy="5143500" type="screen16x9"/>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EC" id="{6154C20F-96FD-4848-93D0-B58D3C8C824A}">
          <p14:sldIdLst>
            <p14:sldId id="2669"/>
            <p14:sldId id="2679"/>
            <p14:sldId id="557"/>
            <p14:sldId id="2675"/>
            <p14:sldId id="2676"/>
            <p14:sldId id="2681"/>
            <p14:sldId id="575"/>
            <p14:sldId id="2682"/>
            <p14:sldId id="2677"/>
            <p14:sldId id="2671"/>
          </p14:sldIdLst>
        </p14:section>
        <p14:section name="OPR" id="{32094A86-DAEB-4AB8-AD98-7525345635D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2150CA-88D2-92E1-0E5B-FFE143AF912E}" name="Wilhelm, Susan@Energy" initials="WS" userId="S::susan.wilhelm@energy.ca.gov::5ed20752-d5d1-4cec-8bc6-2afe5167eb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Stoms, David@Energy" initials="SD" lastIdx="25" clrIdx="0">
    <p:extLst>
      <p:ext uri="{19B8F6BF-5375-455C-9EA6-DF929625EA0E}">
        <p15:presenceInfo xmlns:p15="http://schemas.microsoft.com/office/powerpoint/2012/main" userId="S-1-5-21-606747145-1060284298-682003330-63765" providerId="AD"/>
      </p:ext>
    </p:extLst>
  </p:cmAuthor>
  <p:cmAuthor id="3" name="O'Hagan, Joe@Energy" initials="OJ" lastIdx="3" clrIdx="1">
    <p:extLst>
      <p:ext uri="{19B8F6BF-5375-455C-9EA6-DF929625EA0E}">
        <p15:presenceInfo xmlns:p15="http://schemas.microsoft.com/office/powerpoint/2012/main" userId="S-1-5-21-606747145-1060284298-682003330-3522" providerId="AD"/>
      </p:ext>
    </p:extLst>
  </p:cmAuthor>
  <p:cmAuthor id="4" name="Horangic, Alex@Energy" initials="HA" lastIdx="1" clrIdx="2">
    <p:extLst>
      <p:ext uri="{19B8F6BF-5375-455C-9EA6-DF929625EA0E}">
        <p15:presenceInfo xmlns:p15="http://schemas.microsoft.com/office/powerpoint/2012/main" userId="S-1-5-21-606747145-1060284298-682003330-95171" providerId="AD"/>
      </p:ext>
    </p:extLst>
  </p:cmAuthor>
  <p:cmAuthor id="5" name="Wilhelm, Susan@Energy" initials="WS" lastIdx="4" clrIdx="3">
    <p:extLst>
      <p:ext uri="{19B8F6BF-5375-455C-9EA6-DF929625EA0E}">
        <p15:presenceInfo xmlns:p15="http://schemas.microsoft.com/office/powerpoint/2012/main" userId="S-1-5-21-606747145-1060284298-682003330-65359" providerId="AD"/>
      </p:ext>
    </p:extLst>
  </p:cmAuthor>
  <p:cmAuthor id="6" name="Wilhelm, Susan@Energy" initials="WS [2]" lastIdx="15" clrIdx="4">
    <p:extLst>
      <p:ext uri="{19B8F6BF-5375-455C-9EA6-DF929625EA0E}">
        <p15:presenceInfo xmlns:p15="http://schemas.microsoft.com/office/powerpoint/2012/main" userId="S::susan.wilhelm@energy.ca.gov::5ed20752-d5d1-4cec-8bc6-2afe5167eb7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D5F7"/>
    <a:srgbClr val="FF0000"/>
    <a:srgbClr val="0070CC"/>
    <a:srgbClr val="CCCCFF"/>
    <a:srgbClr val="990099"/>
    <a:srgbClr val="CC99FF"/>
    <a:srgbClr val="9999FF"/>
    <a:srgbClr val="113AAF"/>
    <a:srgbClr val="FF7C80"/>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3690" autoAdjust="0"/>
  </p:normalViewPr>
  <p:slideViewPr>
    <p:cSldViewPr snapToGrid="0">
      <p:cViewPr varScale="1">
        <p:scale>
          <a:sx n="96" d="100"/>
          <a:sy n="96" d="100"/>
        </p:scale>
        <p:origin x="2034" y="72"/>
      </p:cViewPr>
      <p:guideLst>
        <p:guide orient="horz" pos="1620"/>
        <p:guide pos="2880"/>
      </p:guideLst>
    </p:cSldViewPr>
  </p:slideViewPr>
  <p:notesTextViewPr>
    <p:cViewPr>
      <p:scale>
        <a:sx n="1" d="1"/>
        <a:sy n="1" d="1"/>
      </p:scale>
      <p:origin x="0" y="0"/>
    </p:cViewPr>
  </p:notesTextViewPr>
  <p:notesViewPr>
    <p:cSldViewPr snapToGrid="0">
      <p:cViewPr varScale="1">
        <p:scale>
          <a:sx n="85" d="100"/>
          <a:sy n="85" d="100"/>
        </p:scale>
        <p:origin x="388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Emily@Energy" userId="e6ab677e-5ebb-4b22-a2fe-41f5fc8efe8d" providerId="ADAL" clId="{8CDA99DC-9FEB-4D7F-9BAD-9C14D9AAFF91}"/>
    <pc:docChg chg="delSld delMainMaster modSection">
      <pc:chgData name="Field, Emily@Energy" userId="e6ab677e-5ebb-4b22-a2fe-41f5fc8efe8d" providerId="ADAL" clId="{8CDA99DC-9FEB-4D7F-9BAD-9C14D9AAFF91}" dt="2024-08-13T18:55:43.233" v="1" actId="47"/>
      <pc:docMkLst>
        <pc:docMk/>
      </pc:docMkLst>
      <pc:sldChg chg="del">
        <pc:chgData name="Field, Emily@Energy" userId="e6ab677e-5ebb-4b22-a2fe-41f5fc8efe8d" providerId="ADAL" clId="{8CDA99DC-9FEB-4D7F-9BAD-9C14D9AAFF91}" dt="2024-08-13T18:55:43.233" v="1" actId="47"/>
        <pc:sldMkLst>
          <pc:docMk/>
          <pc:sldMk cId="1695790585" sldId="257"/>
        </pc:sldMkLst>
      </pc:sldChg>
      <pc:sldChg chg="del">
        <pc:chgData name="Field, Emily@Energy" userId="e6ab677e-5ebb-4b22-a2fe-41f5fc8efe8d" providerId="ADAL" clId="{8CDA99DC-9FEB-4D7F-9BAD-9C14D9AAFF91}" dt="2024-08-13T18:55:43.233" v="1" actId="47"/>
        <pc:sldMkLst>
          <pc:docMk/>
          <pc:sldMk cId="740169571" sldId="258"/>
        </pc:sldMkLst>
      </pc:sldChg>
      <pc:sldChg chg="del">
        <pc:chgData name="Field, Emily@Energy" userId="e6ab677e-5ebb-4b22-a2fe-41f5fc8efe8d" providerId="ADAL" clId="{8CDA99DC-9FEB-4D7F-9BAD-9C14D9AAFF91}" dt="2024-08-13T18:55:43.233" v="1" actId="47"/>
        <pc:sldMkLst>
          <pc:docMk/>
          <pc:sldMk cId="2831726510" sldId="259"/>
        </pc:sldMkLst>
      </pc:sldChg>
      <pc:sldChg chg="del">
        <pc:chgData name="Field, Emily@Energy" userId="e6ab677e-5ebb-4b22-a2fe-41f5fc8efe8d" providerId="ADAL" clId="{8CDA99DC-9FEB-4D7F-9BAD-9C14D9AAFF91}" dt="2024-08-13T18:55:43.233" v="1" actId="47"/>
        <pc:sldMkLst>
          <pc:docMk/>
          <pc:sldMk cId="307733459" sldId="260"/>
        </pc:sldMkLst>
      </pc:sldChg>
      <pc:sldChg chg="del">
        <pc:chgData name="Field, Emily@Energy" userId="e6ab677e-5ebb-4b22-a2fe-41f5fc8efe8d" providerId="ADAL" clId="{8CDA99DC-9FEB-4D7F-9BAD-9C14D9AAFF91}" dt="2024-08-13T18:55:43.233" v="1" actId="47"/>
        <pc:sldMkLst>
          <pc:docMk/>
          <pc:sldMk cId="2096321425" sldId="261"/>
        </pc:sldMkLst>
      </pc:sldChg>
      <pc:sldChg chg="del">
        <pc:chgData name="Field, Emily@Energy" userId="e6ab677e-5ebb-4b22-a2fe-41f5fc8efe8d" providerId="ADAL" clId="{8CDA99DC-9FEB-4D7F-9BAD-9C14D9AAFF91}" dt="2024-08-13T18:55:43.233" v="1" actId="47"/>
        <pc:sldMkLst>
          <pc:docMk/>
          <pc:sldMk cId="1248201172" sldId="262"/>
        </pc:sldMkLst>
      </pc:sldChg>
      <pc:sldChg chg="del">
        <pc:chgData name="Field, Emily@Energy" userId="e6ab677e-5ebb-4b22-a2fe-41f5fc8efe8d" providerId="ADAL" clId="{8CDA99DC-9FEB-4D7F-9BAD-9C14D9AAFF91}" dt="2024-08-13T18:55:43.233" v="1" actId="47"/>
        <pc:sldMkLst>
          <pc:docMk/>
          <pc:sldMk cId="184439407" sldId="263"/>
        </pc:sldMkLst>
      </pc:sldChg>
      <pc:sldChg chg="del">
        <pc:chgData name="Field, Emily@Energy" userId="e6ab677e-5ebb-4b22-a2fe-41f5fc8efe8d" providerId="ADAL" clId="{8CDA99DC-9FEB-4D7F-9BAD-9C14D9AAFF91}" dt="2024-08-13T18:55:43.233" v="1" actId="47"/>
        <pc:sldMkLst>
          <pc:docMk/>
          <pc:sldMk cId="3292634538" sldId="264"/>
        </pc:sldMkLst>
      </pc:sldChg>
      <pc:sldChg chg="del">
        <pc:chgData name="Field, Emily@Energy" userId="e6ab677e-5ebb-4b22-a2fe-41f5fc8efe8d" providerId="ADAL" clId="{8CDA99DC-9FEB-4D7F-9BAD-9C14D9AAFF91}" dt="2024-08-13T18:55:43.233" v="1" actId="47"/>
        <pc:sldMkLst>
          <pc:docMk/>
          <pc:sldMk cId="2036614062" sldId="265"/>
        </pc:sldMkLst>
      </pc:sldChg>
      <pc:sldChg chg="del">
        <pc:chgData name="Field, Emily@Energy" userId="e6ab677e-5ebb-4b22-a2fe-41f5fc8efe8d" providerId="ADAL" clId="{8CDA99DC-9FEB-4D7F-9BAD-9C14D9AAFF91}" dt="2024-08-13T18:55:43.233" v="1" actId="47"/>
        <pc:sldMkLst>
          <pc:docMk/>
          <pc:sldMk cId="1145345074" sldId="266"/>
        </pc:sldMkLst>
      </pc:sldChg>
      <pc:sldChg chg="del">
        <pc:chgData name="Field, Emily@Energy" userId="e6ab677e-5ebb-4b22-a2fe-41f5fc8efe8d" providerId="ADAL" clId="{8CDA99DC-9FEB-4D7F-9BAD-9C14D9AAFF91}" dt="2024-08-13T18:55:43.233" v="1" actId="47"/>
        <pc:sldMkLst>
          <pc:docMk/>
          <pc:sldMk cId="1659180570" sldId="267"/>
        </pc:sldMkLst>
      </pc:sldChg>
      <pc:sldChg chg="del">
        <pc:chgData name="Field, Emily@Energy" userId="e6ab677e-5ebb-4b22-a2fe-41f5fc8efe8d" providerId="ADAL" clId="{8CDA99DC-9FEB-4D7F-9BAD-9C14D9AAFF91}" dt="2024-08-13T18:55:43.233" v="1" actId="47"/>
        <pc:sldMkLst>
          <pc:docMk/>
          <pc:sldMk cId="1568541080" sldId="268"/>
        </pc:sldMkLst>
      </pc:sldChg>
      <pc:sldChg chg="del">
        <pc:chgData name="Field, Emily@Energy" userId="e6ab677e-5ebb-4b22-a2fe-41f5fc8efe8d" providerId="ADAL" clId="{8CDA99DC-9FEB-4D7F-9BAD-9C14D9AAFF91}" dt="2024-08-13T18:55:43.233" v="1" actId="47"/>
        <pc:sldMkLst>
          <pc:docMk/>
          <pc:sldMk cId="545008841" sldId="269"/>
        </pc:sldMkLst>
      </pc:sldChg>
      <pc:sldChg chg="del">
        <pc:chgData name="Field, Emily@Energy" userId="e6ab677e-5ebb-4b22-a2fe-41f5fc8efe8d" providerId="ADAL" clId="{8CDA99DC-9FEB-4D7F-9BAD-9C14D9AAFF91}" dt="2024-08-13T18:55:43.233" v="1" actId="47"/>
        <pc:sldMkLst>
          <pc:docMk/>
          <pc:sldMk cId="3963432818" sldId="270"/>
        </pc:sldMkLst>
      </pc:sldChg>
      <pc:sldChg chg="del">
        <pc:chgData name="Field, Emily@Energy" userId="e6ab677e-5ebb-4b22-a2fe-41f5fc8efe8d" providerId="ADAL" clId="{8CDA99DC-9FEB-4D7F-9BAD-9C14D9AAFF91}" dt="2024-08-13T18:55:43.233" v="1" actId="47"/>
        <pc:sldMkLst>
          <pc:docMk/>
          <pc:sldMk cId="3019554405" sldId="271"/>
        </pc:sldMkLst>
      </pc:sldChg>
      <pc:sldChg chg="del">
        <pc:chgData name="Field, Emily@Energy" userId="e6ab677e-5ebb-4b22-a2fe-41f5fc8efe8d" providerId="ADAL" clId="{8CDA99DC-9FEB-4D7F-9BAD-9C14D9AAFF91}" dt="2024-08-13T18:55:43.233" v="1" actId="47"/>
        <pc:sldMkLst>
          <pc:docMk/>
          <pc:sldMk cId="2704406998" sldId="272"/>
        </pc:sldMkLst>
      </pc:sldChg>
      <pc:sldChg chg="del">
        <pc:chgData name="Field, Emily@Energy" userId="e6ab677e-5ebb-4b22-a2fe-41f5fc8efe8d" providerId="ADAL" clId="{8CDA99DC-9FEB-4D7F-9BAD-9C14D9AAFF91}" dt="2024-08-13T18:55:43.233" v="1" actId="47"/>
        <pc:sldMkLst>
          <pc:docMk/>
          <pc:sldMk cId="550541314" sldId="273"/>
        </pc:sldMkLst>
      </pc:sldChg>
      <pc:sldChg chg="del">
        <pc:chgData name="Field, Emily@Energy" userId="e6ab677e-5ebb-4b22-a2fe-41f5fc8efe8d" providerId="ADAL" clId="{8CDA99DC-9FEB-4D7F-9BAD-9C14D9AAFF91}" dt="2024-08-13T18:55:43.233" v="1" actId="47"/>
        <pc:sldMkLst>
          <pc:docMk/>
          <pc:sldMk cId="711687931" sldId="274"/>
        </pc:sldMkLst>
      </pc:sldChg>
      <pc:sldChg chg="del">
        <pc:chgData name="Field, Emily@Energy" userId="e6ab677e-5ebb-4b22-a2fe-41f5fc8efe8d" providerId="ADAL" clId="{8CDA99DC-9FEB-4D7F-9BAD-9C14D9AAFF91}" dt="2024-08-13T18:55:33.843" v="0" actId="47"/>
        <pc:sldMkLst>
          <pc:docMk/>
          <pc:sldMk cId="1961795427" sldId="469"/>
        </pc:sldMkLst>
      </pc:sldChg>
      <pc:sldChg chg="del">
        <pc:chgData name="Field, Emily@Energy" userId="e6ab677e-5ebb-4b22-a2fe-41f5fc8efe8d" providerId="ADAL" clId="{8CDA99DC-9FEB-4D7F-9BAD-9C14D9AAFF91}" dt="2024-08-13T18:55:33.843" v="0" actId="47"/>
        <pc:sldMkLst>
          <pc:docMk/>
          <pc:sldMk cId="3011825349" sldId="547"/>
        </pc:sldMkLst>
      </pc:sldChg>
      <pc:sldChg chg="del">
        <pc:chgData name="Field, Emily@Energy" userId="e6ab677e-5ebb-4b22-a2fe-41f5fc8efe8d" providerId="ADAL" clId="{8CDA99DC-9FEB-4D7F-9BAD-9C14D9AAFF91}" dt="2024-08-13T18:55:43.233" v="1" actId="47"/>
        <pc:sldMkLst>
          <pc:docMk/>
          <pc:sldMk cId="1918630563" sldId="553"/>
        </pc:sldMkLst>
      </pc:sldChg>
      <pc:sldChg chg="del">
        <pc:chgData name="Field, Emily@Energy" userId="e6ab677e-5ebb-4b22-a2fe-41f5fc8efe8d" providerId="ADAL" clId="{8CDA99DC-9FEB-4D7F-9BAD-9C14D9AAFF91}" dt="2024-08-13T18:55:33.843" v="0" actId="47"/>
        <pc:sldMkLst>
          <pc:docMk/>
          <pc:sldMk cId="972225338" sldId="556"/>
        </pc:sldMkLst>
      </pc:sldChg>
      <pc:sldChg chg="del">
        <pc:chgData name="Field, Emily@Energy" userId="e6ab677e-5ebb-4b22-a2fe-41f5fc8efe8d" providerId="ADAL" clId="{8CDA99DC-9FEB-4D7F-9BAD-9C14D9AAFF91}" dt="2024-08-13T18:55:33.843" v="0" actId="47"/>
        <pc:sldMkLst>
          <pc:docMk/>
          <pc:sldMk cId="2588992213" sldId="2664"/>
        </pc:sldMkLst>
      </pc:sldChg>
      <pc:sldChg chg="del">
        <pc:chgData name="Field, Emily@Energy" userId="e6ab677e-5ebb-4b22-a2fe-41f5fc8efe8d" providerId="ADAL" clId="{8CDA99DC-9FEB-4D7F-9BAD-9C14D9AAFF91}" dt="2024-08-13T18:55:43.233" v="1" actId="47"/>
        <pc:sldMkLst>
          <pc:docMk/>
          <pc:sldMk cId="47725316" sldId="2684"/>
        </pc:sldMkLst>
      </pc:sldChg>
      <pc:sldChg chg="del">
        <pc:chgData name="Field, Emily@Energy" userId="e6ab677e-5ebb-4b22-a2fe-41f5fc8efe8d" providerId="ADAL" clId="{8CDA99DC-9FEB-4D7F-9BAD-9C14D9AAFF91}" dt="2024-08-13T18:55:43.233" v="1" actId="47"/>
        <pc:sldMkLst>
          <pc:docMk/>
          <pc:sldMk cId="836021487" sldId="2685"/>
        </pc:sldMkLst>
      </pc:sldChg>
      <pc:sldChg chg="del">
        <pc:chgData name="Field, Emily@Energy" userId="e6ab677e-5ebb-4b22-a2fe-41f5fc8efe8d" providerId="ADAL" clId="{8CDA99DC-9FEB-4D7F-9BAD-9C14D9AAFF91}" dt="2024-08-13T18:55:43.233" v="1" actId="47"/>
        <pc:sldMkLst>
          <pc:docMk/>
          <pc:sldMk cId="1866842948" sldId="2686"/>
        </pc:sldMkLst>
      </pc:sldChg>
      <pc:sldChg chg="del">
        <pc:chgData name="Field, Emily@Energy" userId="e6ab677e-5ebb-4b22-a2fe-41f5fc8efe8d" providerId="ADAL" clId="{8CDA99DC-9FEB-4D7F-9BAD-9C14D9AAFF91}" dt="2024-08-13T18:55:43.233" v="1" actId="47"/>
        <pc:sldMkLst>
          <pc:docMk/>
          <pc:sldMk cId="3617496881" sldId="2687"/>
        </pc:sldMkLst>
      </pc:sldChg>
      <pc:sldChg chg="del">
        <pc:chgData name="Field, Emily@Energy" userId="e6ab677e-5ebb-4b22-a2fe-41f5fc8efe8d" providerId="ADAL" clId="{8CDA99DC-9FEB-4D7F-9BAD-9C14D9AAFF91}" dt="2024-08-13T18:55:43.233" v="1" actId="47"/>
        <pc:sldMkLst>
          <pc:docMk/>
          <pc:sldMk cId="2763448198" sldId="2688"/>
        </pc:sldMkLst>
      </pc:sldChg>
      <pc:sldChg chg="del">
        <pc:chgData name="Field, Emily@Energy" userId="e6ab677e-5ebb-4b22-a2fe-41f5fc8efe8d" providerId="ADAL" clId="{8CDA99DC-9FEB-4D7F-9BAD-9C14D9AAFF91}" dt="2024-08-13T18:55:43.233" v="1" actId="47"/>
        <pc:sldMkLst>
          <pc:docMk/>
          <pc:sldMk cId="1406417688" sldId="2689"/>
        </pc:sldMkLst>
      </pc:sldChg>
      <pc:sldChg chg="del">
        <pc:chgData name="Field, Emily@Energy" userId="e6ab677e-5ebb-4b22-a2fe-41f5fc8efe8d" providerId="ADAL" clId="{8CDA99DC-9FEB-4D7F-9BAD-9C14D9AAFF91}" dt="2024-08-13T18:55:43.233" v="1" actId="47"/>
        <pc:sldMkLst>
          <pc:docMk/>
          <pc:sldMk cId="1882069863" sldId="2690"/>
        </pc:sldMkLst>
      </pc:sldChg>
      <pc:sldChg chg="del">
        <pc:chgData name="Field, Emily@Energy" userId="e6ab677e-5ebb-4b22-a2fe-41f5fc8efe8d" providerId="ADAL" clId="{8CDA99DC-9FEB-4D7F-9BAD-9C14D9AAFF91}" dt="2024-08-13T18:55:43.233" v="1" actId="47"/>
        <pc:sldMkLst>
          <pc:docMk/>
          <pc:sldMk cId="1924917974" sldId="2691"/>
        </pc:sldMkLst>
      </pc:sldChg>
      <pc:sldChg chg="del">
        <pc:chgData name="Field, Emily@Energy" userId="e6ab677e-5ebb-4b22-a2fe-41f5fc8efe8d" providerId="ADAL" clId="{8CDA99DC-9FEB-4D7F-9BAD-9C14D9AAFF91}" dt="2024-08-13T18:55:43.233" v="1" actId="47"/>
        <pc:sldMkLst>
          <pc:docMk/>
          <pc:sldMk cId="1074589813" sldId="2692"/>
        </pc:sldMkLst>
      </pc:sldChg>
      <pc:sldChg chg="del">
        <pc:chgData name="Field, Emily@Energy" userId="e6ab677e-5ebb-4b22-a2fe-41f5fc8efe8d" providerId="ADAL" clId="{8CDA99DC-9FEB-4D7F-9BAD-9C14D9AAFF91}" dt="2024-08-13T18:55:43.233" v="1" actId="47"/>
        <pc:sldMkLst>
          <pc:docMk/>
          <pc:sldMk cId="2203658345" sldId="2693"/>
        </pc:sldMkLst>
      </pc:sldChg>
      <pc:sldChg chg="del">
        <pc:chgData name="Field, Emily@Energy" userId="e6ab677e-5ebb-4b22-a2fe-41f5fc8efe8d" providerId="ADAL" clId="{8CDA99DC-9FEB-4D7F-9BAD-9C14D9AAFF91}" dt="2024-08-13T18:55:43.233" v="1" actId="47"/>
        <pc:sldMkLst>
          <pc:docMk/>
          <pc:sldMk cId="3686174898" sldId="2694"/>
        </pc:sldMkLst>
      </pc:sldChg>
      <pc:sldMasterChg chg="del delSldLayout">
        <pc:chgData name="Field, Emily@Energy" userId="e6ab677e-5ebb-4b22-a2fe-41f5fc8efe8d" providerId="ADAL" clId="{8CDA99DC-9FEB-4D7F-9BAD-9C14D9AAFF91}" dt="2024-08-13T18:55:33.843" v="0" actId="47"/>
        <pc:sldMasterMkLst>
          <pc:docMk/>
          <pc:sldMasterMk cId="410516789" sldId="2147483678"/>
        </pc:sldMasterMkLst>
        <pc:sldLayoutChg chg="del">
          <pc:chgData name="Field, Emily@Energy" userId="e6ab677e-5ebb-4b22-a2fe-41f5fc8efe8d" providerId="ADAL" clId="{8CDA99DC-9FEB-4D7F-9BAD-9C14D9AAFF91}" dt="2024-08-13T18:55:33.843" v="0" actId="47"/>
          <pc:sldLayoutMkLst>
            <pc:docMk/>
            <pc:sldMasterMk cId="410516789" sldId="2147483678"/>
            <pc:sldLayoutMk cId="1546441302" sldId="2147483679"/>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3109467227" sldId="2147483680"/>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106367170" sldId="2147483681"/>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3506540000" sldId="2147483682"/>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3269003368" sldId="2147483683"/>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1742745444" sldId="2147483684"/>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1010419231" sldId="2147483685"/>
          </pc:sldLayoutMkLst>
        </pc:sldLayoutChg>
        <pc:sldLayoutChg chg="del">
          <pc:chgData name="Field, Emily@Energy" userId="e6ab677e-5ebb-4b22-a2fe-41f5fc8efe8d" providerId="ADAL" clId="{8CDA99DC-9FEB-4D7F-9BAD-9C14D9AAFF91}" dt="2024-08-13T18:55:33.843" v="0" actId="47"/>
          <pc:sldLayoutMkLst>
            <pc:docMk/>
            <pc:sldMasterMk cId="410516789" sldId="2147483678"/>
            <pc:sldLayoutMk cId="1116309893" sldId="2147483686"/>
          </pc:sldLayoutMkLst>
        </pc:sldLayoutChg>
      </pc:sldMasterChg>
      <pc:sldMasterChg chg="del delSldLayout">
        <pc:chgData name="Field, Emily@Energy" userId="e6ab677e-5ebb-4b22-a2fe-41f5fc8efe8d" providerId="ADAL" clId="{8CDA99DC-9FEB-4D7F-9BAD-9C14D9AAFF91}" dt="2024-08-13T18:55:43.233" v="1" actId="47"/>
        <pc:sldMasterMkLst>
          <pc:docMk/>
          <pc:sldMasterMk cId="4265322685" sldId="2147483687"/>
        </pc:sldMasterMkLst>
        <pc:sldLayoutChg chg="del">
          <pc:chgData name="Field, Emily@Energy" userId="e6ab677e-5ebb-4b22-a2fe-41f5fc8efe8d" providerId="ADAL" clId="{8CDA99DC-9FEB-4D7F-9BAD-9C14D9AAFF91}" dt="2024-08-13T18:55:43.233" v="1" actId="47"/>
          <pc:sldLayoutMkLst>
            <pc:docMk/>
            <pc:sldMasterMk cId="4265322685" sldId="2147483687"/>
            <pc:sldLayoutMk cId="3683849117" sldId="2147483688"/>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3720088409" sldId="2147483689"/>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225646996" sldId="2147483690"/>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2581022878" sldId="2147483691"/>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3367257453" sldId="2147483692"/>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3888331957" sldId="2147483693"/>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4004482824" sldId="2147483694"/>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2356006196" sldId="2147483695"/>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669373329" sldId="2147483696"/>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3846618989" sldId="2147483697"/>
          </pc:sldLayoutMkLst>
        </pc:sldLayoutChg>
        <pc:sldLayoutChg chg="del">
          <pc:chgData name="Field, Emily@Energy" userId="e6ab677e-5ebb-4b22-a2fe-41f5fc8efe8d" providerId="ADAL" clId="{8CDA99DC-9FEB-4D7F-9BAD-9C14D9AAFF91}" dt="2024-08-13T18:55:43.233" v="1" actId="47"/>
          <pc:sldLayoutMkLst>
            <pc:docMk/>
            <pc:sldMasterMk cId="4265322685" sldId="2147483687"/>
            <pc:sldLayoutMk cId="1667119146" sldId="2147483698"/>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3177" tIns="46589" rIns="93177" bIns="46589" rtlCol="0"/>
          <a:lstStyle>
            <a:lvl1pPr algn="r">
              <a:defRPr sz="1200"/>
            </a:lvl1pPr>
          </a:lstStyle>
          <a:p>
            <a:fld id="{4315ADD9-6CDA-429A-9659-720B110C731D}" type="datetimeFigureOut">
              <a:rPr lang="en-US" smtClean="0"/>
              <a:t>8/13/2024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3177" tIns="46589" rIns="93177" bIns="46589" rtlCol="0" anchor="b"/>
          <a:lstStyle>
            <a:lvl1pPr algn="r">
              <a:defRPr sz="1200"/>
            </a:lvl1pPr>
          </a:lstStyle>
          <a:p>
            <a:fld id="{0A1EAC1E-2E04-41FD-AF3C-F735CCD2F4B1}" type="slidenum">
              <a:rPr lang="en-US" smtClean="0"/>
              <a:t>‹#›</a:t>
            </a:fld>
            <a:endParaRPr lang="en-US"/>
          </a:p>
        </p:txBody>
      </p:sp>
    </p:spTree>
    <p:extLst>
      <p:ext uri="{BB962C8B-B14F-4D97-AF65-F5344CB8AC3E}">
        <p14:creationId xmlns:p14="http://schemas.microsoft.com/office/powerpoint/2010/main" val="882729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5A8E7FC1-C667-4356-9B84-F5E0C1D4B6BE}" type="datetimeFigureOut">
              <a:rPr lang="en-US" smtClean="0"/>
              <a:t>8/13/2024</a:t>
            </a:fld>
            <a:endParaRPr lang="en-US"/>
          </a:p>
        </p:txBody>
      </p:sp>
      <p:sp>
        <p:nvSpPr>
          <p:cNvPr id="4" name="Slide Image Placeholder 3"/>
          <p:cNvSpPr>
            <a:spLocks noGrp="1" noRot="1" noChangeAspect="1"/>
          </p:cNvSpPr>
          <p:nvPr>
            <p:ph type="sldImg" idx="2"/>
          </p:nvPr>
        </p:nvSpPr>
        <p:spPr>
          <a:xfrm>
            <a:off x="342900" y="696913"/>
            <a:ext cx="61960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F5D4CD6F-1255-46E6-BF72-5A35B2A81E88}" type="slidenum">
              <a:rPr lang="en-US" smtClean="0"/>
              <a:t>‹#›</a:t>
            </a:fld>
            <a:endParaRPr lang="en-US"/>
          </a:p>
        </p:txBody>
      </p:sp>
    </p:spTree>
    <p:extLst>
      <p:ext uri="{BB962C8B-B14F-4D97-AF65-F5344CB8AC3E}">
        <p14:creationId xmlns:p14="http://schemas.microsoft.com/office/powerpoint/2010/main" val="997055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1</a:t>
            </a:fld>
            <a:endParaRPr lang="en-US"/>
          </a:p>
        </p:txBody>
      </p:sp>
    </p:spTree>
    <p:extLst>
      <p:ext uri="{BB962C8B-B14F-4D97-AF65-F5344CB8AC3E}">
        <p14:creationId xmlns:p14="http://schemas.microsoft.com/office/powerpoint/2010/main" val="863964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10</a:t>
            </a:fld>
            <a:endParaRPr lang="en-US"/>
          </a:p>
        </p:txBody>
      </p:sp>
    </p:spTree>
    <p:extLst>
      <p:ext uri="{BB962C8B-B14F-4D97-AF65-F5344CB8AC3E}">
        <p14:creationId xmlns:p14="http://schemas.microsoft.com/office/powerpoint/2010/main" val="3835634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2</a:t>
            </a:fld>
            <a:endParaRPr lang="en-US"/>
          </a:p>
        </p:txBody>
      </p:sp>
    </p:spTree>
    <p:extLst>
      <p:ext uri="{BB962C8B-B14F-4D97-AF65-F5344CB8AC3E}">
        <p14:creationId xmlns:p14="http://schemas.microsoft.com/office/powerpoint/2010/main" val="189634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1" baseline="0" dirty="0"/>
          </a:p>
        </p:txBody>
      </p:sp>
      <p:sp>
        <p:nvSpPr>
          <p:cNvPr id="4" name="Slide Number Placeholder 3"/>
          <p:cNvSpPr>
            <a:spLocks noGrp="1"/>
          </p:cNvSpPr>
          <p:nvPr>
            <p:ph type="sldNum" sz="quarter" idx="10"/>
          </p:nvPr>
        </p:nvSpPr>
        <p:spPr/>
        <p:txBody>
          <a:bodyPr/>
          <a:lstStyle/>
          <a:p>
            <a:fld id="{F5D4CD6F-1255-46E6-BF72-5A35B2A81E88}" type="slidenum">
              <a:rPr lang="en-US" smtClean="0"/>
              <a:t>3</a:t>
            </a:fld>
            <a:endParaRPr lang="en-US"/>
          </a:p>
        </p:txBody>
      </p:sp>
    </p:spTree>
    <p:extLst>
      <p:ext uri="{BB962C8B-B14F-4D97-AF65-F5344CB8AC3E}">
        <p14:creationId xmlns:p14="http://schemas.microsoft.com/office/powerpoint/2010/main" val="3778205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i="1" baseline="0" dirty="0"/>
          </a:p>
        </p:txBody>
      </p:sp>
      <p:sp>
        <p:nvSpPr>
          <p:cNvPr id="4" name="Slide Number Placeholder 3"/>
          <p:cNvSpPr>
            <a:spLocks noGrp="1"/>
          </p:cNvSpPr>
          <p:nvPr>
            <p:ph type="sldNum" sz="quarter" idx="10"/>
          </p:nvPr>
        </p:nvSpPr>
        <p:spPr/>
        <p:txBody>
          <a:bodyPr/>
          <a:lstStyle/>
          <a:p>
            <a:fld id="{F5D4CD6F-1255-46E6-BF72-5A35B2A81E88}" type="slidenum">
              <a:rPr lang="en-US" smtClean="0"/>
              <a:t>4</a:t>
            </a:fld>
            <a:endParaRPr lang="en-US"/>
          </a:p>
        </p:txBody>
      </p:sp>
    </p:spTree>
    <p:extLst>
      <p:ext uri="{BB962C8B-B14F-4D97-AF65-F5344CB8AC3E}">
        <p14:creationId xmlns:p14="http://schemas.microsoft.com/office/powerpoint/2010/main" val="1092523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5D4CD6F-1255-46E6-BF72-5A35B2A81E88}" type="slidenum">
              <a:rPr lang="en-US" smtClean="0"/>
              <a:t>5</a:t>
            </a:fld>
            <a:endParaRPr lang="en-US"/>
          </a:p>
        </p:txBody>
      </p:sp>
    </p:spTree>
    <p:extLst>
      <p:ext uri="{BB962C8B-B14F-4D97-AF65-F5344CB8AC3E}">
        <p14:creationId xmlns:p14="http://schemas.microsoft.com/office/powerpoint/2010/main" val="2052699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F5D4CD6F-1255-46E6-BF72-5A35B2A81E88}" type="slidenum">
              <a:rPr lang="en-US" smtClean="0"/>
              <a:t>6</a:t>
            </a:fld>
            <a:endParaRPr lang="en-US"/>
          </a:p>
        </p:txBody>
      </p:sp>
    </p:spTree>
    <p:extLst>
      <p:ext uri="{BB962C8B-B14F-4D97-AF65-F5344CB8AC3E}">
        <p14:creationId xmlns:p14="http://schemas.microsoft.com/office/powerpoint/2010/main" val="285531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7</a:t>
            </a:fld>
            <a:endParaRPr lang="en-US"/>
          </a:p>
        </p:txBody>
      </p:sp>
    </p:spTree>
    <p:extLst>
      <p:ext uri="{BB962C8B-B14F-4D97-AF65-F5344CB8AC3E}">
        <p14:creationId xmlns:p14="http://schemas.microsoft.com/office/powerpoint/2010/main" val="39095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D4CD6F-1255-46E6-BF72-5A35B2A81E88}" type="slidenum">
              <a:rPr lang="en-US" smtClean="0"/>
              <a:t>8</a:t>
            </a:fld>
            <a:endParaRPr lang="en-US"/>
          </a:p>
        </p:txBody>
      </p:sp>
    </p:spTree>
    <p:extLst>
      <p:ext uri="{BB962C8B-B14F-4D97-AF65-F5344CB8AC3E}">
        <p14:creationId xmlns:p14="http://schemas.microsoft.com/office/powerpoint/2010/main" val="423333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b="0" i="0" u="none" strike="noStrike" baseline="0"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5D4CD6F-1255-46E6-BF72-5A35B2A81E88}" type="slidenum">
              <a:rPr lang="en-US" smtClean="0"/>
              <a:t>9</a:t>
            </a:fld>
            <a:endParaRPr lang="en-US"/>
          </a:p>
        </p:txBody>
      </p:sp>
    </p:spTree>
    <p:extLst>
      <p:ext uri="{BB962C8B-B14F-4D97-AF65-F5344CB8AC3E}">
        <p14:creationId xmlns:p14="http://schemas.microsoft.com/office/powerpoint/2010/main" val="20020940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60000" r="-60000"/>
          </a:stretch>
        </a:blipFill>
        <a:effectLst/>
      </p:bgPr>
    </p:bg>
    <p:spTree>
      <p:nvGrpSpPr>
        <p:cNvPr id="1" name=""/>
        <p:cNvGrpSpPr/>
        <p:nvPr/>
      </p:nvGrpSpPr>
      <p:grpSpPr>
        <a:xfrm>
          <a:off x="0" y="0"/>
          <a:ext cx="0" cy="0"/>
          <a:chOff x="0" y="0"/>
          <a:chExt cx="0" cy="0"/>
        </a:xfrm>
      </p:grpSpPr>
      <p:sp>
        <p:nvSpPr>
          <p:cNvPr id="25" name="Rectangle 1"/>
          <p:cNvSpPr/>
          <p:nvPr/>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
          <p:cNvSpPr/>
          <p:nvPr/>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28" name="TextBox 27"/>
          <p:cNvSpPr txBox="1"/>
          <p:nvPr/>
        </p:nvSpPr>
        <p:spPr>
          <a:xfrm>
            <a:off x="1688591" y="462081"/>
            <a:ext cx="5029200" cy="1107996"/>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a:t>
            </a:r>
          </a:p>
          <a:p>
            <a:r>
              <a:rPr lang="en-US" sz="2200">
                <a:solidFill>
                  <a:schemeClr val="bg1"/>
                </a:solidFill>
                <a:latin typeface="Century Gothic" panose="020B0502020202020204" pitchFamily="34" charset="0"/>
              </a:rPr>
              <a:t>Energy Commission</a:t>
            </a:r>
          </a:p>
          <a:p>
            <a:r>
              <a:rPr lang="en-US" sz="2200">
                <a:solidFill>
                  <a:schemeClr val="bg1"/>
                </a:solidFill>
                <a:latin typeface="Century Gothic" panose="020B0502020202020204" pitchFamily="34" charset="0"/>
              </a:rPr>
              <a:t>Research &amp; Development</a:t>
            </a:r>
          </a:p>
        </p:txBody>
      </p:sp>
      <p:sp>
        <p:nvSpPr>
          <p:cNvPr id="29" name="TextBox 28"/>
          <p:cNvSpPr txBox="1"/>
          <p:nvPr/>
        </p:nvSpPr>
        <p:spPr>
          <a:xfrm>
            <a:off x="304800" y="2038350"/>
            <a:ext cx="5867400" cy="646331"/>
          </a:xfrm>
          <a:prstGeom prst="rect">
            <a:avLst/>
          </a:prstGeom>
          <a:noFill/>
        </p:spPr>
        <p:txBody>
          <a:bodyPr wrap="square" rtlCol="0">
            <a:spAutoFit/>
          </a:bodyPr>
          <a:lstStyle/>
          <a:p>
            <a:r>
              <a:rPr lang="en-US" sz="3600">
                <a:solidFill>
                  <a:schemeClr val="bg1"/>
                </a:solidFill>
                <a:latin typeface="Segoe UI Semibold" panose="020B0702040204020203" pitchFamily="34" charset="0"/>
              </a:rPr>
              <a:t>TITLE OF PRESENTATION</a:t>
            </a:r>
          </a:p>
        </p:txBody>
      </p:sp>
      <p:sp>
        <p:nvSpPr>
          <p:cNvPr id="30" name="TextBox 29"/>
          <p:cNvSpPr txBox="1"/>
          <p:nvPr/>
        </p:nvSpPr>
        <p:spPr>
          <a:xfrm>
            <a:off x="330437" y="2643143"/>
            <a:ext cx="4343400"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Name of Presenter</a:t>
            </a:r>
          </a:p>
        </p:txBody>
      </p:sp>
      <p:sp>
        <p:nvSpPr>
          <p:cNvPr id="31" name="TextBox 30"/>
          <p:cNvSpPr txBox="1"/>
          <p:nvPr/>
        </p:nvSpPr>
        <p:spPr>
          <a:xfrm>
            <a:off x="329184" y="2952750"/>
            <a:ext cx="5157216"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Energy Research and Development Division</a:t>
            </a:r>
          </a:p>
        </p:txBody>
      </p:sp>
      <p:sp>
        <p:nvSpPr>
          <p:cNvPr id="32" name="TextBox 31"/>
          <p:cNvSpPr txBox="1"/>
          <p:nvPr/>
        </p:nvSpPr>
        <p:spPr>
          <a:xfrm>
            <a:off x="304800" y="4019550"/>
            <a:ext cx="4343400" cy="861774"/>
          </a:xfrm>
          <a:prstGeom prst="rect">
            <a:avLst/>
          </a:prstGeom>
          <a:noFill/>
        </p:spPr>
        <p:txBody>
          <a:bodyPr wrap="square" rtlCol="0">
            <a:spAutoFit/>
          </a:bodyPr>
          <a:lstStyle/>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Title of conference/meeting</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Location presentation was given</a:t>
            </a:r>
          </a:p>
          <a:p>
            <a:r>
              <a:rPr lang="en-US" sz="1600">
                <a:solidFill>
                  <a:schemeClr val="bg1"/>
                </a:solidFill>
                <a:latin typeface="Segoe UI" panose="020B0502040204020203" pitchFamily="34" charset="0"/>
                <a:ea typeface="Segoe UI" panose="020B0502040204020203" pitchFamily="34" charset="0"/>
                <a:cs typeface="Segoe UI" panose="020B0502040204020203" pitchFamily="34" charset="0"/>
              </a:rPr>
              <a:t>Date of meeting</a:t>
            </a:r>
          </a:p>
        </p:txBody>
      </p:sp>
      <p:cxnSp>
        <p:nvCxnSpPr>
          <p:cNvPr id="33" name="Straight Connector 32"/>
          <p:cNvCxnSpPr/>
          <p:nvPr/>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11" name="Rectangle 1"/>
          <p:cNvSpPr/>
          <p:nvPr userDrawn="1"/>
        </p:nvSpPr>
        <p:spPr>
          <a:xfrm>
            <a:off x="3886200" y="0"/>
            <a:ext cx="360045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363855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3638550 w 723900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9525 w 3600450"/>
              <a:gd name="connsiteY3" fmla="*/ 5133975 h 5143500"/>
              <a:gd name="connsiteX4" fmla="*/ 0 w 3600450"/>
              <a:gd name="connsiteY4" fmla="*/ 0 h 5143500"/>
              <a:gd name="connsiteX0" fmla="*/ 0 w 3600450"/>
              <a:gd name="connsiteY0" fmla="*/ 0 h 5143500"/>
              <a:gd name="connsiteX1" fmla="*/ 3600450 w 3600450"/>
              <a:gd name="connsiteY1" fmla="*/ 0 h 5143500"/>
              <a:gd name="connsiteX2" fmla="*/ 2276475 w 3600450"/>
              <a:gd name="connsiteY2" fmla="*/ 5143500 h 5143500"/>
              <a:gd name="connsiteX3" fmla="*/ 0 w 3600450"/>
              <a:gd name="connsiteY3" fmla="*/ 5133975 h 5143500"/>
              <a:gd name="connsiteX4" fmla="*/ 0 w 360045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450" h="5143500">
                <a:moveTo>
                  <a:pt x="0" y="0"/>
                </a:moveTo>
                <a:lnTo>
                  <a:pt x="3600450" y="0"/>
                </a:lnTo>
                <a:lnTo>
                  <a:pt x="2276475" y="5143500"/>
                </a:lnTo>
                <a:lnTo>
                  <a:pt x="0" y="513397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
          <p:cNvSpPr/>
          <p:nvPr userDrawn="1"/>
        </p:nvSpPr>
        <p:spPr>
          <a:xfrm>
            <a:off x="0" y="0"/>
            <a:ext cx="7239000" cy="51435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0 h 5143500"/>
              <a:gd name="connsiteX0" fmla="*/ 0 w 9144000"/>
              <a:gd name="connsiteY0" fmla="*/ 0 h 5143500"/>
              <a:gd name="connsiteX1" fmla="*/ 9144000 w 9144000"/>
              <a:gd name="connsiteY1" fmla="*/ 0 h 5143500"/>
              <a:gd name="connsiteX2" fmla="*/ 4724400 w 9144000"/>
              <a:gd name="connsiteY2" fmla="*/ 5133975 h 5143500"/>
              <a:gd name="connsiteX3" fmla="*/ 0 w 9144000"/>
              <a:gd name="connsiteY3" fmla="*/ 5143500 h 5143500"/>
              <a:gd name="connsiteX4" fmla="*/ 0 w 9144000"/>
              <a:gd name="connsiteY4" fmla="*/ 0 h 5143500"/>
              <a:gd name="connsiteX0" fmla="*/ 0 w 7239000"/>
              <a:gd name="connsiteY0" fmla="*/ 0 h 5143500"/>
              <a:gd name="connsiteX1" fmla="*/ 7239000 w 7239000"/>
              <a:gd name="connsiteY1" fmla="*/ 0 h 5143500"/>
              <a:gd name="connsiteX2" fmla="*/ 4724400 w 7239000"/>
              <a:gd name="connsiteY2" fmla="*/ 5133975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 name="connsiteX0" fmla="*/ 0 w 7239000"/>
              <a:gd name="connsiteY0" fmla="*/ 0 h 5143500"/>
              <a:gd name="connsiteX1" fmla="*/ 7239000 w 7239000"/>
              <a:gd name="connsiteY1" fmla="*/ 0 h 5143500"/>
              <a:gd name="connsiteX2" fmla="*/ 5915025 w 7239000"/>
              <a:gd name="connsiteY2" fmla="*/ 5143500 h 5143500"/>
              <a:gd name="connsiteX3" fmla="*/ 0 w 7239000"/>
              <a:gd name="connsiteY3" fmla="*/ 5143500 h 5143500"/>
              <a:gd name="connsiteX4" fmla="*/ 0 w 72390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00" h="5143500">
                <a:moveTo>
                  <a:pt x="0" y="0"/>
                </a:moveTo>
                <a:lnTo>
                  <a:pt x="7239000" y="0"/>
                </a:lnTo>
                <a:lnTo>
                  <a:pt x="5915025" y="5143500"/>
                </a:lnTo>
                <a:lnTo>
                  <a:pt x="0" y="51435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438150"/>
            <a:ext cx="1383791" cy="1219200"/>
          </a:xfrm>
          <a:prstGeom prst="rect">
            <a:avLst/>
          </a:prstGeom>
        </p:spPr>
      </p:pic>
      <p:sp>
        <p:nvSpPr>
          <p:cNvPr id="14" name="TextBox 13"/>
          <p:cNvSpPr txBox="1"/>
          <p:nvPr userDrawn="1"/>
        </p:nvSpPr>
        <p:spPr>
          <a:xfrm>
            <a:off x="1688591" y="800635"/>
            <a:ext cx="5029200" cy="430887"/>
          </a:xfrm>
          <a:prstGeom prst="rect">
            <a:avLst/>
          </a:prstGeom>
          <a:noFill/>
        </p:spPr>
        <p:txBody>
          <a:bodyPr wrap="square" rtlCol="0">
            <a:spAutoFit/>
          </a:bodyPr>
          <a:lstStyle/>
          <a:p>
            <a:r>
              <a:rPr lang="en-US" sz="2200">
                <a:solidFill>
                  <a:schemeClr val="bg1"/>
                </a:solidFill>
                <a:latin typeface="Century Gothic" panose="020B0502020202020204" pitchFamily="34" charset="0"/>
              </a:rPr>
              <a:t>California Energy Commission</a:t>
            </a:r>
          </a:p>
        </p:txBody>
      </p:sp>
      <p:sp>
        <p:nvSpPr>
          <p:cNvPr id="17" name="TextBox 16"/>
          <p:cNvSpPr txBox="1"/>
          <p:nvPr userDrawn="1"/>
        </p:nvSpPr>
        <p:spPr>
          <a:xfrm>
            <a:off x="381000" y="2952750"/>
            <a:ext cx="5157216" cy="400110"/>
          </a:xfrm>
          <a:prstGeom prst="rect">
            <a:avLst/>
          </a:prstGeom>
          <a:noFill/>
        </p:spPr>
        <p:txBody>
          <a:bodyPr wrap="square" rtlCol="0">
            <a:spAutoFit/>
          </a:bodyPr>
          <a:lstStyle/>
          <a:p>
            <a:r>
              <a:rPr lang="en-US" sz="2000">
                <a:solidFill>
                  <a:schemeClr val="accent5"/>
                </a:solidFill>
                <a:latin typeface="Segoe UI" panose="020B0502040204020203" pitchFamily="34" charset="0"/>
                <a:ea typeface="Segoe UI" panose="020B0502040204020203" pitchFamily="34" charset="0"/>
                <a:cs typeface="Segoe UI" panose="020B0502040204020203" pitchFamily="34" charset="0"/>
              </a:rPr>
              <a:t>Chair Robert B. Weisenmiller</a:t>
            </a:r>
          </a:p>
        </p:txBody>
      </p:sp>
      <p:cxnSp>
        <p:nvCxnSpPr>
          <p:cNvPr id="19" name="Straight Connector 18"/>
          <p:cNvCxnSpPr/>
          <p:nvPr userDrawn="1"/>
        </p:nvCxnSpPr>
        <p:spPr>
          <a:xfrm>
            <a:off x="381000" y="3695700"/>
            <a:ext cx="5638800" cy="0"/>
          </a:xfrm>
          <a:prstGeom prst="line">
            <a:avLst/>
          </a:prstGeom>
          <a:ln w="28575">
            <a:solidFill>
              <a:schemeClr val="bg1"/>
            </a:solidFill>
          </a:ln>
        </p:spPr>
        <p:style>
          <a:lnRef idx="1">
            <a:schemeClr val="dk1"/>
          </a:lnRef>
          <a:fillRef idx="0">
            <a:schemeClr val="dk1"/>
          </a:fillRef>
          <a:effectRef idx="0">
            <a:schemeClr val="dk1"/>
          </a:effectRef>
          <a:fontRef idx="minor">
            <a:schemeClr val="tx1"/>
          </a:fontRef>
        </p:style>
      </p:cxnSp>
      <p:sp>
        <p:nvSpPr>
          <p:cNvPr id="3" name="Text Placeholder 2"/>
          <p:cNvSpPr>
            <a:spLocks noGrp="1"/>
          </p:cNvSpPr>
          <p:nvPr>
            <p:ph type="body" sz="quarter" idx="10"/>
          </p:nvPr>
        </p:nvSpPr>
        <p:spPr>
          <a:xfrm>
            <a:off x="381000" y="1885950"/>
            <a:ext cx="6019800" cy="757238"/>
          </a:xfrm>
        </p:spPr>
        <p:txBody>
          <a:bodyPr>
            <a:noAutofit/>
          </a:bodyPr>
          <a:lstStyle>
            <a:lvl1pPr>
              <a:defRPr sz="3600" b="1">
                <a:solidFill>
                  <a:schemeClr val="bg1"/>
                </a:solidFill>
                <a:latin typeface="+mj-lt"/>
              </a:defRPr>
            </a:lvl1pPr>
          </a:lstStyle>
          <a:p>
            <a:pPr lvl="0"/>
            <a:r>
              <a:rPr lang="en-US"/>
              <a:t>Click to edit Master text styles</a:t>
            </a:r>
          </a:p>
        </p:txBody>
      </p:sp>
      <p:sp>
        <p:nvSpPr>
          <p:cNvPr id="5" name="Text Placeholder 4"/>
          <p:cNvSpPr>
            <a:spLocks noGrp="1"/>
          </p:cNvSpPr>
          <p:nvPr>
            <p:ph type="body" sz="quarter" idx="11"/>
          </p:nvPr>
        </p:nvSpPr>
        <p:spPr>
          <a:xfrm>
            <a:off x="381000" y="2633662"/>
            <a:ext cx="5638800" cy="319088"/>
          </a:xfrm>
        </p:spPr>
        <p:txBody>
          <a:bodyPr>
            <a:noAutofit/>
          </a:bodyPr>
          <a:lstStyle>
            <a:lvl1pPr>
              <a:defRPr sz="2000">
                <a:solidFill>
                  <a:schemeClr val="accent5"/>
                </a:solidFill>
              </a:defRPr>
            </a:lvl1pPr>
          </a:lstStyle>
          <a:p>
            <a:pPr lvl="0"/>
            <a:r>
              <a:rPr lang="en-US"/>
              <a:t>Click to edit Master text styles</a:t>
            </a:r>
          </a:p>
        </p:txBody>
      </p:sp>
      <p:sp>
        <p:nvSpPr>
          <p:cNvPr id="24" name="Text Placeholder 4"/>
          <p:cNvSpPr>
            <a:spLocks noGrp="1"/>
          </p:cNvSpPr>
          <p:nvPr>
            <p:ph type="body" sz="quarter" idx="12"/>
          </p:nvPr>
        </p:nvSpPr>
        <p:spPr>
          <a:xfrm>
            <a:off x="371475" y="4005262"/>
            <a:ext cx="4581525" cy="319088"/>
          </a:xfrm>
        </p:spPr>
        <p:txBody>
          <a:bodyPr>
            <a:noAutofit/>
          </a:bodyPr>
          <a:lstStyle>
            <a:lvl1pPr>
              <a:defRPr sz="160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76577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 typeface="Arial" panose="020B0604020202020204" pitchFamily="34" charset="0"/>
              <a:buNone/>
              <a:defRPr sz="2600">
                <a:solidFill>
                  <a:schemeClr val="tx2"/>
                </a:solidFill>
              </a:defRPr>
            </a:lvl1pPr>
            <a:lvl2pPr marL="742950" indent="-285750">
              <a:buFontTx/>
              <a:buBlip>
                <a:blip r:embed="rId2"/>
              </a:buBlip>
              <a:defRPr sz="2400">
                <a:solidFill>
                  <a:schemeClr val="tx2"/>
                </a:solidFill>
              </a:defRPr>
            </a:lvl2pPr>
            <a:lvl3pPr marL="1143000" indent="-228600">
              <a:buFontTx/>
              <a:buBlip>
                <a:blip r:embed="rId2"/>
              </a:buBlip>
              <a:defRPr sz="2000">
                <a:solidFill>
                  <a:schemeClr val="tx2"/>
                </a:solidFill>
              </a:defRPr>
            </a:lvl3pPr>
            <a:lvl4pPr marL="1600200" indent="-228600">
              <a:buFontTx/>
              <a:buBlip>
                <a:blip r:embed="rId2"/>
              </a:buBlip>
              <a:defRPr sz="1800">
                <a:solidFill>
                  <a:schemeClr val="tx2"/>
                </a:solidFill>
              </a:defRPr>
            </a:lvl4pPr>
            <a:lvl5pPr marL="2057400" indent="-228600">
              <a:buFontTx/>
              <a:buBlip>
                <a:blip r:embed="rId2"/>
              </a:buBlip>
              <a:defRPr sz="16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34606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499382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marL="0" indent="0">
              <a:buFont typeface="Arial" panose="020B0604020202020204" pitchFamily="34" charset="0"/>
              <a:buNone/>
              <a:defRPr sz="2000"/>
            </a:lvl1pPr>
            <a:lvl2pPr marL="742950" indent="-285750">
              <a:buFontTx/>
              <a:buBlip>
                <a:blip r:embed="rId2"/>
              </a:buBlip>
              <a:defRPr sz="2400"/>
            </a:lvl2pPr>
            <a:lvl3pPr marL="1143000" indent="-228600">
              <a:buFontTx/>
              <a:buBlip>
                <a:blip r:embed="rId2"/>
              </a:buBlip>
              <a:defRPr sz="2000"/>
            </a:lvl3pPr>
            <a:lvl4pPr marL="1600200" indent="-228600">
              <a:buFontTx/>
              <a:buBlip>
                <a:blip r:embed="rId2"/>
              </a:buBlip>
              <a:defRPr sz="1800"/>
            </a:lvl4pPr>
            <a:lvl5pPr marL="2057400" indent="-228600">
              <a:buFontTx/>
              <a:buBlip>
                <a:blip r:embed="rId2"/>
              </a:buBlip>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603742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normAutofit/>
          </a:bodyPr>
          <a:lstStyle>
            <a:lvl1pPr marL="0" indent="0">
              <a:buNone/>
              <a:defRPr sz="2000" b="0">
                <a:latin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marL="0" indent="0">
              <a:buFont typeface="Arial" panose="020B0604020202020204" pitchFamily="34" charset="0"/>
              <a:buNone/>
              <a:defRPr sz="2000"/>
            </a:lvl1pPr>
            <a:lvl2pPr marL="742950" indent="-285750">
              <a:buFontTx/>
              <a:buBlip>
                <a:blip r:embed="rId2"/>
              </a:buBlip>
              <a:defRPr sz="2000"/>
            </a:lvl2pPr>
            <a:lvl3pPr marL="1143000" indent="-228600">
              <a:buFontTx/>
              <a:buBlip>
                <a:blip r:embed="rId2"/>
              </a:buBlip>
              <a:defRPr sz="1800"/>
            </a:lvl3pPr>
            <a:lvl4pPr marL="1600200" indent="-228600">
              <a:buFontTx/>
              <a:buBlip>
                <a:blip r:embed="rId2"/>
              </a:buBlip>
              <a:defRPr sz="1600"/>
            </a:lvl4pPr>
            <a:lvl5pPr marL="2057400" indent="-228600">
              <a:buFontTx/>
              <a:buBlip>
                <a:blip r:embed="rId2"/>
              </a:buBlip>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884343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380945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2283605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569167A-9D82-438A-BF70-1028D6A4A763}" type="slidenum">
              <a:rPr lang="en-US" smtClean="0"/>
              <a:t>‹#›</a:t>
            </a:fld>
            <a:endParaRPr lang="en-US"/>
          </a:p>
        </p:txBody>
      </p:sp>
    </p:spTree>
    <p:extLst>
      <p:ext uri="{BB962C8B-B14F-4D97-AF65-F5344CB8AC3E}">
        <p14:creationId xmlns:p14="http://schemas.microsoft.com/office/powerpoint/2010/main" val="190515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33350"/>
            <a:ext cx="82296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934200" y="485775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69167A-9D82-438A-BF70-1028D6A4A763}" type="slidenum">
              <a:rPr lang="en-US" smtClean="0"/>
              <a:t>‹#›</a:t>
            </a:fld>
            <a:endParaRPr lang="en-US"/>
          </a:p>
        </p:txBody>
      </p:sp>
    </p:spTree>
    <p:extLst>
      <p:ext uri="{BB962C8B-B14F-4D97-AF65-F5344CB8AC3E}">
        <p14:creationId xmlns:p14="http://schemas.microsoft.com/office/powerpoint/2010/main" val="4275347303"/>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7" r:id="rId8"/>
  </p:sldLayoutIdLst>
  <p:hf hdr="0" ftr="0" dt="0"/>
  <p:txStyles>
    <p:titleStyle>
      <a:lvl1pPr algn="ctr" defTabSz="914400" rtl="0" eaLnBrk="1" latinLnBrk="0" hangingPunct="1">
        <a:spcBef>
          <a:spcPct val="0"/>
        </a:spcBef>
        <a:buNone/>
        <a:defRPr sz="3200" b="1" kern="1200">
          <a:solidFill>
            <a:schemeClr val="tx2"/>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600" kern="1200">
          <a:solidFill>
            <a:schemeClr val="tx2"/>
          </a:solidFill>
          <a:latin typeface="+mn-lt"/>
          <a:ea typeface="+mn-ea"/>
          <a:cs typeface="+mn-cs"/>
        </a:defRPr>
      </a:lvl1pPr>
      <a:lvl2pPr marL="742950" indent="-285750" algn="l" defTabSz="914400" rtl="0" eaLnBrk="1" latinLnBrk="0" hangingPunct="1">
        <a:spcBef>
          <a:spcPct val="20000"/>
        </a:spcBef>
        <a:buFontTx/>
        <a:buBlip>
          <a:blip r:embed="rId11"/>
        </a:buBlip>
        <a:defRPr sz="2400" kern="1200">
          <a:solidFill>
            <a:schemeClr val="tx2"/>
          </a:solidFill>
          <a:latin typeface="+mn-lt"/>
          <a:ea typeface="+mn-ea"/>
          <a:cs typeface="+mn-cs"/>
        </a:defRPr>
      </a:lvl2pPr>
      <a:lvl3pPr marL="1143000" indent="-228600" algn="l" defTabSz="914400" rtl="0" eaLnBrk="1" latinLnBrk="0" hangingPunct="1">
        <a:spcBef>
          <a:spcPct val="20000"/>
        </a:spcBef>
        <a:buFontTx/>
        <a:buBlip>
          <a:blip r:embed="rId11"/>
        </a:buBlip>
        <a:defRPr sz="2000" kern="1200">
          <a:solidFill>
            <a:schemeClr val="tx2"/>
          </a:solidFill>
          <a:latin typeface="+mn-lt"/>
          <a:ea typeface="+mn-ea"/>
          <a:cs typeface="+mn-cs"/>
        </a:defRPr>
      </a:lvl3pPr>
      <a:lvl4pPr marL="1600200" indent="-228600" algn="l" defTabSz="914400" rtl="0" eaLnBrk="1" latinLnBrk="0" hangingPunct="1">
        <a:spcBef>
          <a:spcPct val="20000"/>
        </a:spcBef>
        <a:buFontTx/>
        <a:buBlip>
          <a:blip r:embed="rId11"/>
        </a:buBlip>
        <a:defRPr sz="1800" kern="1200">
          <a:solidFill>
            <a:schemeClr val="tx2"/>
          </a:solidFill>
          <a:latin typeface="+mn-lt"/>
          <a:ea typeface="+mn-ea"/>
          <a:cs typeface="+mn-cs"/>
        </a:defRPr>
      </a:lvl4pPr>
      <a:lvl5pPr marL="2057400" indent="-228600" algn="l" defTabSz="914400" rtl="0" eaLnBrk="1" latinLnBrk="0" hangingPunct="1">
        <a:spcBef>
          <a:spcPct val="20000"/>
        </a:spcBef>
        <a:buFontTx/>
        <a:buBlip>
          <a:blip r:embed="rId11"/>
        </a:buBlip>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filing.energy.ca.gov/GetDocument.aspx?tn=239954&amp;DocumentContentId=73401"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s://efiling.energy.ca.gov/GetDocument.aspx?tn=239954&amp;DocumentContentId=73401"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efiling.energy.ca.gov/GetDocument.aspx?tn=239954&amp;DocumentContentId=7340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efiling.energy.ca.gov/GetDocument.aspx?tn=239123&amp;DocumentContentId=72578"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7053-15EC-48EE-A44F-2B19F609E02C}"/>
              </a:ext>
            </a:extLst>
          </p:cNvPr>
          <p:cNvSpPr>
            <a:spLocks noGrp="1"/>
          </p:cNvSpPr>
          <p:nvPr>
            <p:ph type="title"/>
          </p:nvPr>
        </p:nvSpPr>
        <p:spPr/>
        <p:txBody>
          <a:bodyPr>
            <a:noAutofit/>
          </a:bodyPr>
          <a:lstStyle/>
          <a:p>
            <a:r>
              <a:rPr lang="en-US" sz="2800">
                <a:ea typeface="+mn-lt"/>
                <a:cs typeface="+mn-lt"/>
              </a:rPr>
              <a:t>Cal-Adapt: Interagency Vision </a:t>
            </a:r>
            <a:br>
              <a:rPr lang="en-US" sz="2800">
                <a:ea typeface="+mn-lt"/>
                <a:cs typeface="+mn-lt"/>
              </a:rPr>
            </a:br>
            <a:r>
              <a:rPr lang="en-US" sz="2800">
                <a:ea typeface="+mn-lt"/>
                <a:cs typeface="+mn-lt"/>
              </a:rPr>
              <a:t>for an Expanding Enterprise</a:t>
            </a:r>
          </a:p>
        </p:txBody>
      </p:sp>
      <p:sp>
        <p:nvSpPr>
          <p:cNvPr id="3" name="Content Placeholder 2">
            <a:extLst>
              <a:ext uri="{FF2B5EF4-FFF2-40B4-BE49-F238E27FC236}">
                <a16:creationId xmlns:a16="http://schemas.microsoft.com/office/drawing/2014/main" id="{BCCDD063-2ED8-4E50-BF64-071D710AE819}"/>
              </a:ext>
            </a:extLst>
          </p:cNvPr>
          <p:cNvSpPr>
            <a:spLocks noGrp="1"/>
          </p:cNvSpPr>
          <p:nvPr>
            <p:ph idx="1"/>
          </p:nvPr>
        </p:nvSpPr>
        <p:spPr>
          <a:xfrm>
            <a:off x="457200" y="1143000"/>
            <a:ext cx="8229600" cy="3394472"/>
          </a:xfrm>
        </p:spPr>
        <p:txBody>
          <a:bodyPr>
            <a:normAutofit/>
          </a:bodyPr>
          <a:lstStyle/>
          <a:p>
            <a:pPr marL="457200" indent="-457200">
              <a:buFont typeface="Arial" panose="020B0604020202020204" pitchFamily="34" charset="0"/>
              <a:buChar char="•"/>
            </a:pPr>
            <a:r>
              <a:rPr lang="en-US" sz="2000"/>
              <a:t>Looking forward: an expanding enterprise </a:t>
            </a:r>
          </a:p>
          <a:p>
            <a:pPr marL="457200" indent="-457200">
              <a:buFont typeface="Arial" panose="020B0604020202020204" pitchFamily="34" charset="0"/>
              <a:buChar char="•"/>
            </a:pPr>
            <a:r>
              <a:rPr lang="en-US" sz="2000"/>
              <a:t>Organization and leadership 	</a:t>
            </a:r>
          </a:p>
          <a:p>
            <a:pPr marL="457200" indent="-457200">
              <a:buFont typeface="Arial" panose="020B0604020202020204" pitchFamily="34" charset="0"/>
              <a:buChar char="•"/>
            </a:pPr>
            <a:r>
              <a:rPr lang="en-US" sz="2000"/>
              <a:t>New developments to support electricity sector planning </a:t>
            </a:r>
          </a:p>
          <a:p>
            <a:pPr marL="1200150" lvl="1" indent="-457200">
              <a:buFont typeface="Wingdings" panose="05000000000000000000" pitchFamily="2" charset="2"/>
              <a:buChar char="§"/>
            </a:pPr>
            <a:r>
              <a:rPr lang="en-US" sz="1800"/>
              <a:t>Localization of downscaled data</a:t>
            </a:r>
          </a:p>
          <a:p>
            <a:pPr marL="1200150" lvl="1" indent="-457200">
              <a:buFont typeface="Wingdings" panose="05000000000000000000" pitchFamily="2" charset="2"/>
              <a:buChar char="§"/>
            </a:pPr>
            <a:r>
              <a:rPr lang="en-US" sz="1800"/>
              <a:t>Observation platform</a:t>
            </a:r>
          </a:p>
          <a:p>
            <a:endParaRPr lang="en-US" sz="2000"/>
          </a:p>
          <a:p>
            <a:endParaRPr lang="en-US"/>
          </a:p>
        </p:txBody>
      </p:sp>
      <p:sp>
        <p:nvSpPr>
          <p:cNvPr id="4" name="Slide Number Placeholder 3">
            <a:extLst>
              <a:ext uri="{FF2B5EF4-FFF2-40B4-BE49-F238E27FC236}">
                <a16:creationId xmlns:a16="http://schemas.microsoft.com/office/drawing/2014/main" id="{8B117BB5-C9FE-43D8-B28A-6586950FD3BE}"/>
              </a:ext>
            </a:extLst>
          </p:cNvPr>
          <p:cNvSpPr>
            <a:spLocks noGrp="1"/>
          </p:cNvSpPr>
          <p:nvPr>
            <p:ph type="sldNum" sz="quarter" idx="12"/>
          </p:nvPr>
        </p:nvSpPr>
        <p:spPr/>
        <p:txBody>
          <a:bodyPr/>
          <a:lstStyle/>
          <a:p>
            <a:fld id="{8569167A-9D82-438A-BF70-1028D6A4A763}" type="slidenum">
              <a:rPr lang="en-US" smtClean="0"/>
              <a:t>1</a:t>
            </a:fld>
            <a:endParaRPr lang="en-US"/>
          </a:p>
        </p:txBody>
      </p:sp>
    </p:spTree>
    <p:extLst>
      <p:ext uri="{BB962C8B-B14F-4D97-AF65-F5344CB8AC3E}">
        <p14:creationId xmlns:p14="http://schemas.microsoft.com/office/powerpoint/2010/main" val="1958571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A69F-4528-C302-99FF-D30AFF1C781F}"/>
              </a:ext>
            </a:extLst>
          </p:cNvPr>
          <p:cNvSpPr>
            <a:spLocks noGrp="1"/>
          </p:cNvSpPr>
          <p:nvPr>
            <p:ph type="title"/>
          </p:nvPr>
        </p:nvSpPr>
        <p:spPr/>
        <p:txBody>
          <a:bodyPr>
            <a:noAutofit/>
          </a:bodyPr>
          <a:lstStyle/>
          <a:p>
            <a:r>
              <a:rPr lang="en-US" sz="2400"/>
              <a:t>New Developments to Support Electricity Planning:</a:t>
            </a:r>
            <a:br>
              <a:rPr lang="en-US" sz="2400"/>
            </a:br>
            <a:r>
              <a:rPr lang="en-US" sz="2400"/>
              <a:t>Localization of Downscaled Projections</a:t>
            </a:r>
          </a:p>
        </p:txBody>
      </p:sp>
      <p:sp>
        <p:nvSpPr>
          <p:cNvPr id="4" name="Slide Number Placeholder 3">
            <a:extLst>
              <a:ext uri="{FF2B5EF4-FFF2-40B4-BE49-F238E27FC236}">
                <a16:creationId xmlns:a16="http://schemas.microsoft.com/office/drawing/2014/main" id="{A483C3EF-562E-9249-3B25-226821DC6B78}"/>
              </a:ext>
            </a:extLst>
          </p:cNvPr>
          <p:cNvSpPr>
            <a:spLocks noGrp="1"/>
          </p:cNvSpPr>
          <p:nvPr>
            <p:ph type="sldNum" sz="quarter" idx="12"/>
          </p:nvPr>
        </p:nvSpPr>
        <p:spPr/>
        <p:txBody>
          <a:bodyPr/>
          <a:lstStyle/>
          <a:p>
            <a:fld id="{8569167A-9D82-438A-BF70-1028D6A4A763}" type="slidenum">
              <a:rPr lang="en-US" smtClean="0"/>
              <a:t>10</a:t>
            </a:fld>
            <a:endParaRPr lang="en-US"/>
          </a:p>
        </p:txBody>
      </p:sp>
      <p:pic>
        <p:nvPicPr>
          <p:cNvPr id="6" name="Picture 5" descr="Illustrative example from Cal-Adapt Analytics Engine of localization of projected temperature by quantile. Figure on the left shows distribution of temperature data for a single station. Figure on the right shows results for calibrating the model data to observed historical distribution. &#10;">
            <a:extLst>
              <a:ext uri="{FF2B5EF4-FFF2-40B4-BE49-F238E27FC236}">
                <a16:creationId xmlns:a16="http://schemas.microsoft.com/office/drawing/2014/main" id="{84C583CA-71DF-0911-FB01-A1DBDD181A88}"/>
              </a:ext>
            </a:extLst>
          </p:cNvPr>
          <p:cNvPicPr>
            <a:picLocks noChangeAspect="1"/>
          </p:cNvPicPr>
          <p:nvPr/>
        </p:nvPicPr>
        <p:blipFill>
          <a:blip r:embed="rId3"/>
          <a:stretch>
            <a:fillRect/>
          </a:stretch>
        </p:blipFill>
        <p:spPr>
          <a:xfrm>
            <a:off x="825568" y="1289957"/>
            <a:ext cx="8242232" cy="3409950"/>
          </a:xfrm>
          <a:prstGeom prst="rect">
            <a:avLst/>
          </a:prstGeom>
          <a:ln>
            <a:solidFill>
              <a:schemeClr val="bg1"/>
            </a:solidFill>
          </a:ln>
        </p:spPr>
      </p:pic>
    </p:spTree>
    <p:extLst>
      <p:ext uri="{BB962C8B-B14F-4D97-AF65-F5344CB8AC3E}">
        <p14:creationId xmlns:p14="http://schemas.microsoft.com/office/powerpoint/2010/main" val="942088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815516-3301-9FCC-F334-B077F217887E}"/>
              </a:ext>
            </a:extLst>
          </p:cNvPr>
          <p:cNvSpPr>
            <a:spLocks noGrp="1"/>
          </p:cNvSpPr>
          <p:nvPr>
            <p:ph type="title" idx="4294967295"/>
          </p:nvPr>
        </p:nvSpPr>
        <p:spPr>
          <a:xfrm>
            <a:off x="6934200" y="4857750"/>
            <a:ext cx="2133600" cy="274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167A-9D82-438A-BF70-1028D6A4A763}"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3" name="Picture 12" descr="Screen shot showing the landing page for cal-adapt.org">
            <a:extLst>
              <a:ext uri="{FF2B5EF4-FFF2-40B4-BE49-F238E27FC236}">
                <a16:creationId xmlns:a16="http://schemas.microsoft.com/office/drawing/2014/main" id="{948EE5DD-1FD4-A551-EF88-57D8874E4424}"/>
              </a:ext>
            </a:extLst>
          </p:cNvPr>
          <p:cNvPicPr>
            <a:picLocks noChangeAspect="1"/>
          </p:cNvPicPr>
          <p:nvPr/>
        </p:nvPicPr>
        <p:blipFill>
          <a:blip r:embed="rId3"/>
          <a:stretch>
            <a:fillRect/>
          </a:stretch>
        </p:blipFill>
        <p:spPr>
          <a:xfrm>
            <a:off x="655320" y="0"/>
            <a:ext cx="8408444" cy="5143500"/>
          </a:xfrm>
          <a:prstGeom prst="rect">
            <a:avLst/>
          </a:prstGeom>
        </p:spPr>
      </p:pic>
    </p:spTree>
    <p:extLst>
      <p:ext uri="{BB962C8B-B14F-4D97-AF65-F5344CB8AC3E}">
        <p14:creationId xmlns:p14="http://schemas.microsoft.com/office/powerpoint/2010/main" val="915662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58DFAA-B939-49D1-BA90-EEBEC033B30F}"/>
              </a:ext>
            </a:extLst>
          </p:cNvPr>
          <p:cNvSpPr>
            <a:spLocks noGrp="1"/>
          </p:cNvSpPr>
          <p:nvPr>
            <p:ph type="title"/>
          </p:nvPr>
        </p:nvSpPr>
        <p:spPr>
          <a:xfrm>
            <a:off x="457200" y="133350"/>
            <a:ext cx="8229600" cy="762000"/>
          </a:xfrm>
        </p:spPr>
        <p:txBody>
          <a:bodyPr>
            <a:normAutofit/>
          </a:bodyPr>
          <a:lstStyle/>
          <a:p>
            <a:r>
              <a:rPr lang="en-US" sz="2400"/>
              <a:t>An Expanded Cal-Adapt Enterprise</a:t>
            </a:r>
          </a:p>
        </p:txBody>
      </p:sp>
      <p:grpSp>
        <p:nvGrpSpPr>
          <p:cNvPr id="2" name="Group 1" descr="Image showing the parts that make up the Expanded Cal-Adapt enterprise: visualizations and web application, the Analytics Engine, and the observation platform. This slide focuses on the amount of data and the funding involved.">
            <a:extLst>
              <a:ext uri="{FF2B5EF4-FFF2-40B4-BE49-F238E27FC236}">
                <a16:creationId xmlns:a16="http://schemas.microsoft.com/office/drawing/2014/main" id="{0BFFAFC0-495D-4FD4-1958-8909D8A1B5E4}"/>
              </a:ext>
            </a:extLst>
          </p:cNvPr>
          <p:cNvGrpSpPr/>
          <p:nvPr/>
        </p:nvGrpSpPr>
        <p:grpSpPr>
          <a:xfrm>
            <a:off x="454979" y="777240"/>
            <a:ext cx="8428238" cy="4025628"/>
            <a:chOff x="454979" y="777240"/>
            <a:chExt cx="8428238" cy="4025628"/>
          </a:xfrm>
        </p:grpSpPr>
        <p:grpSp>
          <p:nvGrpSpPr>
            <p:cNvPr id="34" name="Group 33" descr="Figure showing how the main pieces associated with the Cal-Adapt enterprise fit together. The three main pieces are the web application that provides for interactive visualizations, the Analytics Engine that supports energy resilience, and the observation platform that provides quality controlled data to both the web application and Analytics Engine.">
              <a:extLst>
                <a:ext uri="{FF2B5EF4-FFF2-40B4-BE49-F238E27FC236}">
                  <a16:creationId xmlns:a16="http://schemas.microsoft.com/office/drawing/2014/main" id="{92DA55BA-FE21-B77C-01BB-3C9D22F0E2C0}"/>
                </a:ext>
              </a:extLst>
            </p:cNvPr>
            <p:cNvGrpSpPr/>
            <p:nvPr/>
          </p:nvGrpSpPr>
          <p:grpSpPr>
            <a:xfrm>
              <a:off x="454979" y="777240"/>
              <a:ext cx="8428238" cy="4025628"/>
              <a:chOff x="454979" y="738554"/>
              <a:chExt cx="8428238" cy="4025628"/>
            </a:xfrm>
          </p:grpSpPr>
          <p:sp>
            <p:nvSpPr>
              <p:cNvPr id="6" name="Rectangle: Rounded Corners 5">
                <a:extLst>
                  <a:ext uri="{FF2B5EF4-FFF2-40B4-BE49-F238E27FC236}">
                    <a16:creationId xmlns:a16="http://schemas.microsoft.com/office/drawing/2014/main" id="{9A497A91-482A-40DB-B7A3-7BB3E0F1768A}"/>
                  </a:ext>
                </a:extLst>
              </p:cNvPr>
              <p:cNvSpPr/>
              <p:nvPr/>
            </p:nvSpPr>
            <p:spPr>
              <a:xfrm>
                <a:off x="5852939" y="738554"/>
                <a:ext cx="1952147" cy="1020669"/>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lumMod val="85000"/>
                        <a:lumOff val="15000"/>
                      </a:schemeClr>
                    </a:solidFill>
                  </a:rPr>
                  <a:t>Analytics engine </a:t>
                </a:r>
                <a:r>
                  <a:rPr lang="en-US" sz="1400" dirty="0">
                    <a:solidFill>
                      <a:schemeClr val="tx1">
                        <a:lumMod val="85000"/>
                        <a:lumOff val="15000"/>
                      </a:schemeClr>
                    </a:solidFill>
                  </a:rPr>
                  <a:t>      </a:t>
                </a:r>
                <a:endParaRPr lang="en-US" sz="1400" i="1"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 1 Pb data </a:t>
                </a:r>
              </a:p>
              <a:p>
                <a:pPr marL="285750" indent="-285750">
                  <a:buFont typeface="Arial" panose="020B0604020202020204" pitchFamily="34" charset="0"/>
                  <a:buChar char="•"/>
                </a:pPr>
                <a:r>
                  <a:rPr lang="en-US" sz="1400" dirty="0">
                    <a:solidFill>
                      <a:schemeClr val="tx1">
                        <a:lumMod val="85000"/>
                        <a:lumOff val="15000"/>
                      </a:schemeClr>
                    </a:solidFill>
                  </a:rPr>
                  <a:t>Energy resilience</a:t>
                </a:r>
              </a:p>
              <a:p>
                <a:pPr marL="285750" indent="-285750">
                  <a:buFont typeface="Arial" panose="020B0604020202020204" pitchFamily="34" charset="0"/>
                  <a:buChar char="•"/>
                </a:pPr>
                <a:r>
                  <a:rPr lang="en-US" sz="1400" dirty="0">
                    <a:solidFill>
                      <a:schemeClr val="tx1">
                        <a:lumMod val="85000"/>
                        <a:lumOff val="15000"/>
                      </a:schemeClr>
                    </a:solidFill>
                  </a:rPr>
                  <a:t>CEC-funded </a:t>
                </a:r>
                <a:endParaRPr lang="en-US" sz="1400" dirty="0">
                  <a:solidFill>
                    <a:schemeClr val="tx1">
                      <a:lumMod val="85000"/>
                      <a:lumOff val="15000"/>
                    </a:schemeClr>
                  </a:solidFill>
                  <a:cs typeface="Segoe UI"/>
                </a:endParaRPr>
              </a:p>
            </p:txBody>
          </p:sp>
          <p:sp>
            <p:nvSpPr>
              <p:cNvPr id="7" name="Rectangle: Rounded Corners 6">
                <a:extLst>
                  <a:ext uri="{FF2B5EF4-FFF2-40B4-BE49-F238E27FC236}">
                    <a16:creationId xmlns:a16="http://schemas.microsoft.com/office/drawing/2014/main" id="{F5DCD02C-BF1E-4BDD-9CDC-317F2EC58507}"/>
                  </a:ext>
                </a:extLst>
              </p:cNvPr>
              <p:cNvSpPr/>
              <p:nvPr/>
            </p:nvSpPr>
            <p:spPr>
              <a:xfrm>
                <a:off x="454979" y="3058058"/>
                <a:ext cx="1991905" cy="12226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Visualizations + web application </a:t>
                </a:r>
              </a:p>
              <a:p>
                <a:pPr marL="285750" indent="-285750">
                  <a:buFont typeface="Arial" panose="020B0604020202020204" pitchFamily="34" charset="0"/>
                  <a:buChar char="•"/>
                </a:pPr>
                <a:r>
                  <a:rPr lang="en-US" sz="1400"/>
                  <a:t>Interactive</a:t>
                </a:r>
              </a:p>
              <a:p>
                <a:pPr marL="285750" indent="-285750">
                  <a:buFont typeface="Arial" panose="020B0604020202020204" pitchFamily="34" charset="0"/>
                  <a:buChar char="•"/>
                </a:pPr>
                <a:r>
                  <a:rPr lang="en-US" sz="1400"/>
                  <a:t>~ 10 Tb data</a:t>
                </a:r>
              </a:p>
              <a:p>
                <a:pPr marL="285750" indent="-285750">
                  <a:buFont typeface="Arial" panose="020B0604020202020204" pitchFamily="34" charset="0"/>
                  <a:buChar char="•"/>
                </a:pPr>
                <a:r>
                  <a:rPr lang="en-US" sz="1400"/>
                  <a:t>CEC, OPR </a:t>
                </a:r>
              </a:p>
            </p:txBody>
          </p:sp>
          <p:pic>
            <p:nvPicPr>
              <p:cNvPr id="11" name="Picture 10">
                <a:extLst>
                  <a:ext uri="{FF2B5EF4-FFF2-40B4-BE49-F238E27FC236}">
                    <a16:creationId xmlns:a16="http://schemas.microsoft.com/office/drawing/2014/main" id="{578D7A27-F01C-44D4-8A5E-4E03338C5761}"/>
                  </a:ext>
                </a:extLst>
              </p:cNvPr>
              <p:cNvPicPr>
                <a:picLocks noChangeAspect="1"/>
              </p:cNvPicPr>
              <p:nvPr/>
            </p:nvPicPr>
            <p:blipFill>
              <a:blip r:embed="rId3"/>
              <a:stretch>
                <a:fillRect/>
              </a:stretch>
            </p:blipFill>
            <p:spPr>
              <a:xfrm>
                <a:off x="494268" y="862759"/>
                <a:ext cx="3874923" cy="2067839"/>
              </a:xfrm>
              <a:prstGeom prst="rect">
                <a:avLst/>
              </a:prstGeom>
            </p:spPr>
          </p:pic>
          <p:pic>
            <p:nvPicPr>
              <p:cNvPr id="16" name="Picture 15">
                <a:extLst>
                  <a:ext uri="{FF2B5EF4-FFF2-40B4-BE49-F238E27FC236}">
                    <a16:creationId xmlns:a16="http://schemas.microsoft.com/office/drawing/2014/main" id="{B0CB1647-3060-4303-A2D6-00C09B26604D}"/>
                  </a:ext>
                </a:extLst>
              </p:cNvPr>
              <p:cNvPicPr>
                <a:picLocks noChangeAspect="1"/>
              </p:cNvPicPr>
              <p:nvPr/>
            </p:nvPicPr>
            <p:blipFill>
              <a:blip r:embed="rId4"/>
              <a:stretch>
                <a:fillRect/>
              </a:stretch>
            </p:blipFill>
            <p:spPr>
              <a:xfrm>
                <a:off x="4774809" y="1873524"/>
                <a:ext cx="4108408" cy="2890658"/>
              </a:xfrm>
              <a:prstGeom prst="rect">
                <a:avLst/>
              </a:prstGeom>
            </p:spPr>
          </p:pic>
          <p:sp>
            <p:nvSpPr>
              <p:cNvPr id="5" name="Rectangle: Rounded Corners 4">
                <a:extLst>
                  <a:ext uri="{FF2B5EF4-FFF2-40B4-BE49-F238E27FC236}">
                    <a16:creationId xmlns:a16="http://schemas.microsoft.com/office/drawing/2014/main" id="{FA759AA8-FC74-2DAC-667C-C881F35293C9}"/>
                  </a:ext>
                </a:extLst>
              </p:cNvPr>
              <p:cNvSpPr/>
              <p:nvPr/>
            </p:nvSpPr>
            <p:spPr>
              <a:xfrm>
                <a:off x="2485017" y="3763980"/>
                <a:ext cx="2235422" cy="984219"/>
              </a:xfrm>
              <a:prstGeom prst="roundRect">
                <a:avLst/>
              </a:prstGeom>
              <a:solidFill>
                <a:srgbClr val="E4D5F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dirty="0">
                    <a:solidFill>
                      <a:schemeClr val="tx1">
                        <a:lumMod val="85000"/>
                        <a:lumOff val="15000"/>
                      </a:schemeClr>
                    </a:solidFill>
                  </a:rPr>
                  <a:t>Observation platform</a:t>
                </a:r>
                <a:endParaRPr lang="en-US" sz="1400" i="1" dirty="0">
                  <a:solidFill>
                    <a:schemeClr val="tx1">
                      <a:lumMod val="85000"/>
                      <a:lumOff val="15000"/>
                    </a:schemeClr>
                  </a:solidFill>
                </a:endParaRPr>
              </a:p>
              <a:p>
                <a:pPr marL="285750" indent="-285750">
                  <a:buFont typeface="Arial" panose="020B0604020202020204" pitchFamily="34" charset="0"/>
                  <a:buChar char="•"/>
                </a:pPr>
                <a:r>
                  <a:rPr lang="en-US" sz="1400" dirty="0">
                    <a:solidFill>
                      <a:schemeClr val="tx1">
                        <a:lumMod val="85000"/>
                        <a:lumOff val="15000"/>
                      </a:schemeClr>
                    </a:solidFill>
                  </a:rPr>
                  <a:t>Quality-controlled historical data</a:t>
                </a:r>
              </a:p>
              <a:p>
                <a:pPr marL="285750" indent="-285750">
                  <a:buFont typeface="Arial" panose="020B0604020202020204" pitchFamily="34" charset="0"/>
                  <a:buChar char="•"/>
                </a:pPr>
                <a:r>
                  <a:rPr lang="en-US" sz="1400" dirty="0">
                    <a:solidFill>
                      <a:schemeClr val="tx1">
                        <a:lumMod val="85000"/>
                        <a:lumOff val="15000"/>
                      </a:schemeClr>
                    </a:solidFill>
                  </a:rPr>
                  <a:t>CEC-funded </a:t>
                </a:r>
                <a:endParaRPr lang="en-US" sz="1400" dirty="0">
                  <a:solidFill>
                    <a:schemeClr val="tx1">
                      <a:lumMod val="85000"/>
                      <a:lumOff val="15000"/>
                    </a:schemeClr>
                  </a:solidFill>
                  <a:cs typeface="Segoe UI"/>
                </a:endParaRPr>
              </a:p>
            </p:txBody>
          </p:sp>
          <p:cxnSp>
            <p:nvCxnSpPr>
              <p:cNvPr id="14" name="Straight Arrow Connector 13">
                <a:extLst>
                  <a:ext uri="{FF2B5EF4-FFF2-40B4-BE49-F238E27FC236}">
                    <a16:creationId xmlns:a16="http://schemas.microsoft.com/office/drawing/2014/main" id="{C58CFE07-E387-319F-A66A-6E19AAB139D4}"/>
                  </a:ext>
                </a:extLst>
              </p:cNvPr>
              <p:cNvCxnSpPr>
                <a:cxnSpLocks/>
              </p:cNvCxnSpPr>
              <p:nvPr/>
            </p:nvCxnSpPr>
            <p:spPr>
              <a:xfrm flipV="1">
                <a:off x="3602728" y="2948718"/>
                <a:ext cx="0" cy="82328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97F82B-6889-3767-78CE-7BF73149B47D}"/>
                  </a:ext>
                </a:extLst>
              </p:cNvPr>
              <p:cNvCxnSpPr>
                <a:cxnSpLocks/>
                <a:stCxn id="5" idx="0"/>
              </p:cNvCxnSpPr>
              <p:nvPr/>
            </p:nvCxnSpPr>
            <p:spPr>
              <a:xfrm flipV="1">
                <a:off x="3602728" y="3352338"/>
                <a:ext cx="1117710" cy="4116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150861-9B4F-9251-1BE9-D0CEBACA51E5}"/>
                  </a:ext>
                </a:extLst>
              </p:cNvPr>
              <p:cNvCxnSpPr>
                <a:cxnSpLocks/>
              </p:cNvCxnSpPr>
              <p:nvPr/>
            </p:nvCxnSpPr>
            <p:spPr>
              <a:xfrm flipV="1">
                <a:off x="1448173" y="2930598"/>
                <a:ext cx="0" cy="12746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1BABBCAE-942D-B383-E494-F6E632E6FE43}"/>
                </a:ext>
              </a:extLst>
            </p:cNvPr>
            <p:cNvCxnSpPr>
              <a:cxnSpLocks/>
            </p:cNvCxnSpPr>
            <p:nvPr/>
          </p:nvCxnSpPr>
          <p:spPr>
            <a:xfrm>
              <a:off x="6829013" y="1797909"/>
              <a:ext cx="0" cy="11672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A8211D0-9EB6-4231-BA54-4EC8C658C82F}"/>
              </a:ext>
            </a:extLst>
          </p:cNvPr>
          <p:cNvSpPr txBox="1"/>
          <p:nvPr/>
        </p:nvSpPr>
        <p:spPr>
          <a:xfrm>
            <a:off x="557014" y="4853666"/>
            <a:ext cx="7159513" cy="276999"/>
          </a:xfrm>
          <a:prstGeom prst="rect">
            <a:avLst/>
          </a:prstGeom>
          <a:noFill/>
          <a:ln>
            <a:noFill/>
          </a:ln>
        </p:spPr>
        <p:txBody>
          <a:bodyPr wrap="square" rtlCol="0">
            <a:spAutoFit/>
          </a:bodyPr>
          <a:lstStyle/>
          <a:p>
            <a:r>
              <a:rPr lang="en-US" sz="1200">
                <a:solidFill>
                  <a:schemeClr val="tx2"/>
                </a:solidFill>
              </a:rPr>
              <a:t>See </a:t>
            </a:r>
            <a:r>
              <a:rPr lang="en-US" sz="1200" u="sng">
                <a:solidFill>
                  <a:srgbClr val="423ADE"/>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TN</a:t>
            </a:r>
            <a:r>
              <a:rPr lang="en-US" sz="1200" u="sng">
                <a:solidFill>
                  <a:srgbClr val="423ADE"/>
                </a:solidFill>
                <a:effectLst/>
                <a:ea typeface="Calibri" panose="020F0502020204030204" pitchFamily="34" charset="0"/>
                <a:cs typeface="Times New Roman" panose="02020603050405020304" pitchFamily="18" charset="0"/>
              </a:rPr>
              <a:t>239954</a:t>
            </a:r>
            <a:r>
              <a:rPr lang="en-US" sz="1200">
                <a:solidFill>
                  <a:schemeClr val="tx2"/>
                </a:solidFill>
              </a:rPr>
              <a:t>, docketed October 12, 2021: Cal-Adapt governance, responsibilities, data management.</a:t>
            </a:r>
          </a:p>
        </p:txBody>
      </p:sp>
      <p:sp>
        <p:nvSpPr>
          <p:cNvPr id="4" name="Slide Number Placeholder 3"/>
          <p:cNvSpPr>
            <a:spLocks noGrp="1"/>
          </p:cNvSpPr>
          <p:nvPr>
            <p:ph type="sldNum" sz="quarter" idx="12"/>
          </p:nvPr>
        </p:nvSpPr>
        <p:spPr/>
        <p:txBody>
          <a:bodyPr/>
          <a:lstStyle/>
          <a:p>
            <a:fld id="{8569167A-9D82-438A-BF70-1028D6A4A763}" type="slidenum">
              <a:rPr lang="en-US" smtClean="0"/>
              <a:t>3</a:t>
            </a:fld>
            <a:endParaRPr lang="en-US"/>
          </a:p>
        </p:txBody>
      </p:sp>
    </p:spTree>
    <p:extLst>
      <p:ext uri="{BB962C8B-B14F-4D97-AF65-F5344CB8AC3E}">
        <p14:creationId xmlns:p14="http://schemas.microsoft.com/office/powerpoint/2010/main" val="116508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58DFAA-B939-49D1-BA90-EEBEC033B30F}"/>
              </a:ext>
            </a:extLst>
          </p:cNvPr>
          <p:cNvSpPr>
            <a:spLocks noGrp="1"/>
          </p:cNvSpPr>
          <p:nvPr>
            <p:ph type="title"/>
          </p:nvPr>
        </p:nvSpPr>
        <p:spPr>
          <a:xfrm>
            <a:off x="457200" y="133350"/>
            <a:ext cx="8229600" cy="762000"/>
          </a:xfrm>
        </p:spPr>
        <p:txBody>
          <a:bodyPr>
            <a:normAutofit/>
          </a:bodyPr>
          <a:lstStyle/>
          <a:p>
            <a:r>
              <a:rPr lang="en-US" sz="2400"/>
              <a:t>Multiple Grants Support the Expanded Enterprise</a:t>
            </a:r>
          </a:p>
        </p:txBody>
      </p:sp>
      <p:grpSp>
        <p:nvGrpSpPr>
          <p:cNvPr id="2" name="Group 1" descr="Image showing the parts that make up the Expanded Cal-Adapt enterprise: visualizations and web application, the Analytics Engine, and the observation platform. This slide adds detail concerning the CEC agreement codes and project managers.">
            <a:extLst>
              <a:ext uri="{FF2B5EF4-FFF2-40B4-BE49-F238E27FC236}">
                <a16:creationId xmlns:a16="http://schemas.microsoft.com/office/drawing/2014/main" id="{D818440E-B450-85EA-A45D-8A1BE535AF02}"/>
              </a:ext>
            </a:extLst>
          </p:cNvPr>
          <p:cNvGrpSpPr/>
          <p:nvPr/>
        </p:nvGrpSpPr>
        <p:grpSpPr>
          <a:xfrm>
            <a:off x="454979" y="777240"/>
            <a:ext cx="8428238" cy="4025628"/>
            <a:chOff x="454979" y="777240"/>
            <a:chExt cx="8428238" cy="4025628"/>
          </a:xfrm>
        </p:grpSpPr>
        <p:grpSp>
          <p:nvGrpSpPr>
            <p:cNvPr id="34" name="Group 33" descr="Figure showing how the main pieces associated with the Cal-Adapt are supported by multiple funding streams and agencies.">
              <a:extLst>
                <a:ext uri="{FF2B5EF4-FFF2-40B4-BE49-F238E27FC236}">
                  <a16:creationId xmlns:a16="http://schemas.microsoft.com/office/drawing/2014/main" id="{92DA55BA-FE21-B77C-01BB-3C9D22F0E2C0}"/>
                </a:ext>
              </a:extLst>
            </p:cNvPr>
            <p:cNvGrpSpPr/>
            <p:nvPr/>
          </p:nvGrpSpPr>
          <p:grpSpPr>
            <a:xfrm>
              <a:off x="454979" y="777240"/>
              <a:ext cx="8428238" cy="4025628"/>
              <a:chOff x="454979" y="738554"/>
              <a:chExt cx="8428238" cy="4025628"/>
            </a:xfrm>
          </p:grpSpPr>
          <p:sp>
            <p:nvSpPr>
              <p:cNvPr id="6" name="Rectangle: Rounded Corners 5">
                <a:extLst>
                  <a:ext uri="{FF2B5EF4-FFF2-40B4-BE49-F238E27FC236}">
                    <a16:creationId xmlns:a16="http://schemas.microsoft.com/office/drawing/2014/main" id="{9A497A91-482A-40DB-B7A3-7BB3E0F1768A}"/>
                  </a:ext>
                </a:extLst>
              </p:cNvPr>
              <p:cNvSpPr/>
              <p:nvPr/>
            </p:nvSpPr>
            <p:spPr>
              <a:xfrm>
                <a:off x="5852939" y="738554"/>
                <a:ext cx="1952147" cy="1020669"/>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chemeClr val="tx1">
                        <a:lumMod val="85000"/>
                        <a:lumOff val="15000"/>
                      </a:schemeClr>
                    </a:solidFill>
                  </a:rPr>
                  <a:t>Analytics engine </a:t>
                </a:r>
                <a:r>
                  <a:rPr lang="en-US" sz="1400">
                    <a:solidFill>
                      <a:schemeClr val="tx1">
                        <a:lumMod val="85000"/>
                        <a:lumOff val="15000"/>
                      </a:schemeClr>
                    </a:solidFill>
                  </a:rPr>
                  <a:t>      </a:t>
                </a:r>
                <a:endParaRPr lang="en-US" sz="1400" i="1">
                  <a:solidFill>
                    <a:schemeClr val="tx1">
                      <a:lumMod val="85000"/>
                      <a:lumOff val="15000"/>
                    </a:schemeClr>
                  </a:solidFill>
                </a:endParaRPr>
              </a:p>
              <a:p>
                <a:r>
                  <a:rPr lang="en-US" sz="1200">
                    <a:solidFill>
                      <a:schemeClr val="tx1">
                        <a:lumMod val="85000"/>
                        <a:lumOff val="15000"/>
                      </a:schemeClr>
                    </a:solidFill>
                  </a:rPr>
                  <a:t>- EPC-20-007, </a:t>
                </a:r>
                <a:r>
                  <a:rPr lang="en-US" sz="1200">
                    <a:solidFill>
                      <a:schemeClr val="tx1">
                        <a:lumMod val="85000"/>
                        <a:lumOff val="15000"/>
                      </a:schemeClr>
                    </a:solidFill>
                    <a:cs typeface="Segoe UI"/>
                  </a:rPr>
                  <a:t>Susan Wilhelm, CEC manager</a:t>
                </a:r>
              </a:p>
            </p:txBody>
          </p:sp>
          <p:sp>
            <p:nvSpPr>
              <p:cNvPr id="7" name="Rectangle: Rounded Corners 6">
                <a:extLst>
                  <a:ext uri="{FF2B5EF4-FFF2-40B4-BE49-F238E27FC236}">
                    <a16:creationId xmlns:a16="http://schemas.microsoft.com/office/drawing/2014/main" id="{F5DCD02C-BF1E-4BDD-9CDC-317F2EC58507}"/>
                  </a:ext>
                </a:extLst>
              </p:cNvPr>
              <p:cNvSpPr/>
              <p:nvPr/>
            </p:nvSpPr>
            <p:spPr>
              <a:xfrm>
                <a:off x="454979" y="3058058"/>
                <a:ext cx="1991905" cy="12226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a:t>Visualizations + web application </a:t>
                </a:r>
              </a:p>
              <a:p>
                <a:r>
                  <a:rPr lang="en-US" sz="1200"/>
                  <a:t>- </a:t>
                </a:r>
                <a:r>
                  <a:rPr lang="en-US" sz="1100"/>
                  <a:t>EPC-21-038, Mithra Moezzi, CEC manager</a:t>
                </a:r>
              </a:p>
              <a:p>
                <a:r>
                  <a:rPr lang="en-US" sz="1100"/>
                  <a:t>- OPR funding </a:t>
                </a:r>
                <a:r>
                  <a:rPr lang="en-US" sz="1100" i="1">
                    <a:solidFill>
                      <a:srgbClr val="FFFF00"/>
                    </a:solidFill>
                  </a:rPr>
                  <a:t>forthcoming</a:t>
                </a:r>
                <a:r>
                  <a:rPr lang="en-US" sz="1100"/>
                  <a:t>, Ben McMahan</a:t>
                </a:r>
              </a:p>
            </p:txBody>
          </p:sp>
          <p:pic>
            <p:nvPicPr>
              <p:cNvPr id="11" name="Picture 10">
                <a:extLst>
                  <a:ext uri="{FF2B5EF4-FFF2-40B4-BE49-F238E27FC236}">
                    <a16:creationId xmlns:a16="http://schemas.microsoft.com/office/drawing/2014/main" id="{578D7A27-F01C-44D4-8A5E-4E03338C5761}"/>
                  </a:ext>
                </a:extLst>
              </p:cNvPr>
              <p:cNvPicPr>
                <a:picLocks noChangeAspect="1"/>
              </p:cNvPicPr>
              <p:nvPr/>
            </p:nvPicPr>
            <p:blipFill>
              <a:blip r:embed="rId3"/>
              <a:stretch>
                <a:fillRect/>
              </a:stretch>
            </p:blipFill>
            <p:spPr>
              <a:xfrm>
                <a:off x="494268" y="862759"/>
                <a:ext cx="3874923" cy="2067839"/>
              </a:xfrm>
              <a:prstGeom prst="rect">
                <a:avLst/>
              </a:prstGeom>
            </p:spPr>
          </p:pic>
          <p:pic>
            <p:nvPicPr>
              <p:cNvPr id="16" name="Picture 15">
                <a:extLst>
                  <a:ext uri="{FF2B5EF4-FFF2-40B4-BE49-F238E27FC236}">
                    <a16:creationId xmlns:a16="http://schemas.microsoft.com/office/drawing/2014/main" id="{B0CB1647-3060-4303-A2D6-00C09B26604D}"/>
                  </a:ext>
                </a:extLst>
              </p:cNvPr>
              <p:cNvPicPr>
                <a:picLocks noChangeAspect="1"/>
              </p:cNvPicPr>
              <p:nvPr/>
            </p:nvPicPr>
            <p:blipFill>
              <a:blip r:embed="rId4"/>
              <a:stretch>
                <a:fillRect/>
              </a:stretch>
            </p:blipFill>
            <p:spPr>
              <a:xfrm>
                <a:off x="4774809" y="1873524"/>
                <a:ext cx="4108408" cy="2890658"/>
              </a:xfrm>
              <a:prstGeom prst="rect">
                <a:avLst/>
              </a:prstGeom>
            </p:spPr>
          </p:pic>
          <p:sp>
            <p:nvSpPr>
              <p:cNvPr id="5" name="Rectangle: Rounded Corners 4">
                <a:extLst>
                  <a:ext uri="{FF2B5EF4-FFF2-40B4-BE49-F238E27FC236}">
                    <a16:creationId xmlns:a16="http://schemas.microsoft.com/office/drawing/2014/main" id="{FA759AA8-FC74-2DAC-667C-C881F35293C9}"/>
                  </a:ext>
                </a:extLst>
              </p:cNvPr>
              <p:cNvSpPr/>
              <p:nvPr/>
            </p:nvSpPr>
            <p:spPr>
              <a:xfrm>
                <a:off x="2574164" y="3774079"/>
                <a:ext cx="2108142" cy="984219"/>
              </a:xfrm>
              <a:prstGeom prst="roundRect">
                <a:avLst/>
              </a:prstGeom>
              <a:solidFill>
                <a:srgbClr val="E4D5F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400" b="1">
                    <a:solidFill>
                      <a:schemeClr val="tx1">
                        <a:lumMod val="85000"/>
                        <a:lumOff val="15000"/>
                      </a:schemeClr>
                    </a:solidFill>
                  </a:rPr>
                  <a:t>Observation platform</a:t>
                </a:r>
                <a:endParaRPr lang="en-US" sz="1400" i="1">
                  <a:solidFill>
                    <a:schemeClr val="tx1">
                      <a:lumMod val="85000"/>
                      <a:lumOff val="15000"/>
                    </a:schemeClr>
                  </a:solidFill>
                </a:endParaRPr>
              </a:p>
              <a:p>
                <a:r>
                  <a:rPr lang="en-US" sz="1200">
                    <a:solidFill>
                      <a:schemeClr val="tx1">
                        <a:lumMod val="85000"/>
                        <a:lumOff val="15000"/>
                      </a:schemeClr>
                    </a:solidFill>
                  </a:rPr>
                  <a:t>- PIR-19-006, Mithra Moezzi, CEC manager </a:t>
                </a:r>
                <a:endParaRPr lang="en-US" sz="1200">
                  <a:solidFill>
                    <a:schemeClr val="tx1">
                      <a:lumMod val="85000"/>
                      <a:lumOff val="15000"/>
                    </a:schemeClr>
                  </a:solidFill>
                  <a:cs typeface="Segoe UI"/>
                </a:endParaRPr>
              </a:p>
            </p:txBody>
          </p:sp>
          <p:cxnSp>
            <p:nvCxnSpPr>
              <p:cNvPr id="14" name="Straight Arrow Connector 13">
                <a:extLst>
                  <a:ext uri="{FF2B5EF4-FFF2-40B4-BE49-F238E27FC236}">
                    <a16:creationId xmlns:a16="http://schemas.microsoft.com/office/drawing/2014/main" id="{C58CFE07-E387-319F-A66A-6E19AAB139D4}"/>
                  </a:ext>
                </a:extLst>
              </p:cNvPr>
              <p:cNvCxnSpPr>
                <a:cxnSpLocks/>
              </p:cNvCxnSpPr>
              <p:nvPr/>
            </p:nvCxnSpPr>
            <p:spPr>
              <a:xfrm flipV="1">
                <a:off x="3628235" y="2940697"/>
                <a:ext cx="0" cy="823283"/>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E97F82B-6889-3767-78CE-7BF73149B47D}"/>
                  </a:ext>
                </a:extLst>
              </p:cNvPr>
              <p:cNvCxnSpPr>
                <a:cxnSpLocks/>
                <a:stCxn id="5" idx="0"/>
              </p:cNvCxnSpPr>
              <p:nvPr/>
            </p:nvCxnSpPr>
            <p:spPr>
              <a:xfrm flipV="1">
                <a:off x="3628235" y="3362437"/>
                <a:ext cx="1054070" cy="411642"/>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8150861-9B4F-9251-1BE9-D0CEBACA51E5}"/>
                  </a:ext>
                </a:extLst>
              </p:cNvPr>
              <p:cNvCxnSpPr>
                <a:cxnSpLocks/>
              </p:cNvCxnSpPr>
              <p:nvPr/>
            </p:nvCxnSpPr>
            <p:spPr>
              <a:xfrm flipV="1">
                <a:off x="1448173" y="2930598"/>
                <a:ext cx="0" cy="127460"/>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a:extLst>
                <a:ext uri="{FF2B5EF4-FFF2-40B4-BE49-F238E27FC236}">
                  <a16:creationId xmlns:a16="http://schemas.microsoft.com/office/drawing/2014/main" id="{1BABBCAE-942D-B383-E494-F6E632E6FE43}"/>
                </a:ext>
              </a:extLst>
            </p:cNvPr>
            <p:cNvCxnSpPr>
              <a:cxnSpLocks/>
            </p:cNvCxnSpPr>
            <p:nvPr/>
          </p:nvCxnSpPr>
          <p:spPr>
            <a:xfrm>
              <a:off x="6829013" y="1797909"/>
              <a:ext cx="0" cy="116723"/>
            </a:xfrm>
            <a:prstGeom prst="straightConnector1">
              <a:avLst/>
            </a:prstGeom>
            <a:ln w="19050">
              <a:solidFill>
                <a:schemeClr val="tx1"/>
              </a:solidFill>
              <a:prstDash val="solid"/>
              <a:tailEnd type="triangle"/>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AA8211D0-9EB6-4231-BA54-4EC8C658C82F}"/>
              </a:ext>
            </a:extLst>
          </p:cNvPr>
          <p:cNvSpPr txBox="1"/>
          <p:nvPr/>
        </p:nvSpPr>
        <p:spPr>
          <a:xfrm>
            <a:off x="557014" y="4853666"/>
            <a:ext cx="7159513" cy="276999"/>
          </a:xfrm>
          <a:prstGeom prst="rect">
            <a:avLst/>
          </a:prstGeom>
          <a:noFill/>
          <a:ln>
            <a:noFill/>
          </a:ln>
        </p:spPr>
        <p:txBody>
          <a:bodyPr wrap="square" rtlCol="0">
            <a:spAutoFit/>
          </a:bodyPr>
          <a:lstStyle/>
          <a:p>
            <a:r>
              <a:rPr lang="en-US" sz="1200">
                <a:solidFill>
                  <a:schemeClr val="tx2"/>
                </a:solidFill>
              </a:rPr>
              <a:t>See </a:t>
            </a:r>
            <a:r>
              <a:rPr lang="en-US" sz="1200" u="sng">
                <a:solidFill>
                  <a:srgbClr val="423ADE"/>
                </a:solidFill>
                <a:effectLs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TN</a:t>
            </a:r>
            <a:r>
              <a:rPr lang="en-US" sz="1200" u="sng">
                <a:solidFill>
                  <a:srgbClr val="423ADE"/>
                </a:solidFill>
                <a:effectLst/>
                <a:ea typeface="Calibri" panose="020F0502020204030204" pitchFamily="34" charset="0"/>
                <a:cs typeface="Times New Roman" panose="02020603050405020304" pitchFamily="18" charset="0"/>
              </a:rPr>
              <a:t>239954</a:t>
            </a:r>
            <a:r>
              <a:rPr lang="en-US" sz="1200">
                <a:solidFill>
                  <a:schemeClr val="tx2"/>
                </a:solidFill>
              </a:rPr>
              <a:t>, docketed October 12, 2021: Cal-Adapt governance, responsibilities, data management.</a:t>
            </a:r>
          </a:p>
        </p:txBody>
      </p:sp>
      <p:sp>
        <p:nvSpPr>
          <p:cNvPr id="4" name="Slide Number Placeholder 3"/>
          <p:cNvSpPr>
            <a:spLocks noGrp="1"/>
          </p:cNvSpPr>
          <p:nvPr>
            <p:ph type="sldNum" sz="quarter" idx="12"/>
          </p:nvPr>
        </p:nvSpPr>
        <p:spPr/>
        <p:txBody>
          <a:bodyPr/>
          <a:lstStyle/>
          <a:p>
            <a:fld id="{8569167A-9D82-438A-BF70-1028D6A4A763}" type="slidenum">
              <a:rPr lang="en-US" smtClean="0"/>
              <a:t>4</a:t>
            </a:fld>
            <a:endParaRPr lang="en-US"/>
          </a:p>
        </p:txBody>
      </p:sp>
    </p:spTree>
    <p:extLst>
      <p:ext uri="{BB962C8B-B14F-4D97-AF65-F5344CB8AC3E}">
        <p14:creationId xmlns:p14="http://schemas.microsoft.com/office/powerpoint/2010/main" val="114102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58DFAA-B939-49D1-BA90-EEBEC033B30F}"/>
              </a:ext>
            </a:extLst>
          </p:cNvPr>
          <p:cNvSpPr>
            <a:spLocks noGrp="1"/>
          </p:cNvSpPr>
          <p:nvPr>
            <p:ph type="title"/>
          </p:nvPr>
        </p:nvSpPr>
        <p:spPr>
          <a:xfrm>
            <a:off x="457200" y="133350"/>
            <a:ext cx="8229600" cy="762000"/>
          </a:xfrm>
        </p:spPr>
        <p:txBody>
          <a:bodyPr>
            <a:normAutofit/>
          </a:bodyPr>
          <a:lstStyle/>
          <a:p>
            <a:r>
              <a:rPr lang="en-US" sz="2400"/>
              <a:t>Organization and Leadership</a:t>
            </a:r>
          </a:p>
        </p:txBody>
      </p:sp>
      <p:sp>
        <p:nvSpPr>
          <p:cNvPr id="22" name="TextBox 21">
            <a:extLst>
              <a:ext uri="{FF2B5EF4-FFF2-40B4-BE49-F238E27FC236}">
                <a16:creationId xmlns:a16="http://schemas.microsoft.com/office/drawing/2014/main" id="{B79F74EA-CFFA-1BBC-4221-3F3A7437DCA4}"/>
              </a:ext>
            </a:extLst>
          </p:cNvPr>
          <p:cNvSpPr txBox="1"/>
          <p:nvPr/>
        </p:nvSpPr>
        <p:spPr>
          <a:xfrm>
            <a:off x="557014" y="4853666"/>
            <a:ext cx="7159513" cy="276999"/>
          </a:xfrm>
          <a:prstGeom prst="rect">
            <a:avLst/>
          </a:prstGeom>
          <a:noFill/>
          <a:ln>
            <a:noFill/>
          </a:ln>
        </p:spPr>
        <p:txBody>
          <a:bodyPr wrap="square" rtlCol="0">
            <a:spAutoFit/>
          </a:bodyPr>
          <a:lstStyle/>
          <a:p>
            <a:r>
              <a:rPr lang="en-US" sz="1200">
                <a:solidFill>
                  <a:schemeClr val="tx2"/>
                </a:solidFill>
              </a:rPr>
              <a:t>See </a:t>
            </a:r>
            <a:r>
              <a:rPr lang="en-US" sz="1200" u="sng">
                <a:solidFill>
                  <a:srgbClr val="423ADE"/>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TN</a:t>
            </a:r>
            <a:r>
              <a:rPr lang="en-US" sz="1200" u="sng">
                <a:solidFill>
                  <a:srgbClr val="423ADE"/>
                </a:solidFill>
                <a:effectLst/>
                <a:ea typeface="Calibri" panose="020F0502020204030204" pitchFamily="34" charset="0"/>
                <a:cs typeface="Times New Roman" panose="02020603050405020304" pitchFamily="18" charset="0"/>
              </a:rPr>
              <a:t>239954</a:t>
            </a:r>
            <a:r>
              <a:rPr lang="en-US" sz="1200">
                <a:solidFill>
                  <a:schemeClr val="tx2"/>
                </a:solidFill>
              </a:rPr>
              <a:t>, docketed October 12, 2021: Cal-Adapt governance, responsibilities, data management.</a:t>
            </a:r>
          </a:p>
        </p:txBody>
      </p:sp>
      <p:sp>
        <p:nvSpPr>
          <p:cNvPr id="4" name="Slide Number Placeholder 3"/>
          <p:cNvSpPr>
            <a:spLocks noGrp="1"/>
          </p:cNvSpPr>
          <p:nvPr>
            <p:ph type="sldNum" sz="quarter" idx="12"/>
          </p:nvPr>
        </p:nvSpPr>
        <p:spPr/>
        <p:txBody>
          <a:bodyPr/>
          <a:lstStyle/>
          <a:p>
            <a:fld id="{8569167A-9D82-438A-BF70-1028D6A4A763}" type="slidenum">
              <a:rPr lang="en-US" smtClean="0"/>
              <a:t>5</a:t>
            </a:fld>
            <a:endParaRPr lang="en-US"/>
          </a:p>
        </p:txBody>
      </p:sp>
      <p:pic>
        <p:nvPicPr>
          <p:cNvPr id="8" name="Picture 7" descr="Image of the organization and leadership of the Cal-Adapt enterprise.">
            <a:extLst>
              <a:ext uri="{FF2B5EF4-FFF2-40B4-BE49-F238E27FC236}">
                <a16:creationId xmlns:a16="http://schemas.microsoft.com/office/drawing/2014/main" id="{093C05C4-2E1B-5BC3-C85A-817B7F02EC79}"/>
              </a:ext>
            </a:extLst>
          </p:cNvPr>
          <p:cNvPicPr>
            <a:picLocks noChangeAspect="1"/>
          </p:cNvPicPr>
          <p:nvPr/>
        </p:nvPicPr>
        <p:blipFill rotWithShape="1">
          <a:blip r:embed="rId4"/>
          <a:srcRect t="1014"/>
          <a:stretch/>
        </p:blipFill>
        <p:spPr>
          <a:xfrm>
            <a:off x="457200" y="752997"/>
            <a:ext cx="8512278" cy="4111170"/>
          </a:xfrm>
          <a:prstGeom prst="rect">
            <a:avLst/>
          </a:prstGeom>
        </p:spPr>
      </p:pic>
    </p:spTree>
    <p:extLst>
      <p:ext uri="{BB962C8B-B14F-4D97-AF65-F5344CB8AC3E}">
        <p14:creationId xmlns:p14="http://schemas.microsoft.com/office/powerpoint/2010/main" val="223526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E58DFAA-B939-49D1-BA90-EEBEC033B30F}"/>
              </a:ext>
            </a:extLst>
          </p:cNvPr>
          <p:cNvSpPr>
            <a:spLocks noGrp="1"/>
          </p:cNvSpPr>
          <p:nvPr>
            <p:ph type="title"/>
          </p:nvPr>
        </p:nvSpPr>
        <p:spPr>
          <a:xfrm>
            <a:off x="457200" y="133350"/>
            <a:ext cx="8229600" cy="762000"/>
          </a:xfrm>
        </p:spPr>
        <p:txBody>
          <a:bodyPr>
            <a:normAutofit/>
          </a:bodyPr>
          <a:lstStyle/>
          <a:p>
            <a:r>
              <a:rPr lang="en-US" sz="2400"/>
              <a:t>Contributors to the Cal-Adapt Enterprise</a:t>
            </a:r>
          </a:p>
        </p:txBody>
      </p:sp>
      <p:grpSp>
        <p:nvGrpSpPr>
          <p:cNvPr id="16" name="Group 15" descr="Figure showing the logos of key contributors to the Cal-Adapt enterprise, including Eagle Rock Analytics; the University of California, Berkeley; UC Berkeley's Geospatial Innovation Facility; Scripps Institution of Oceanography; UC Los Angeles; UC Merced; Our Coast Our Future; US Geological Survey; and University of Colorado, Boulder.">
            <a:extLst>
              <a:ext uri="{FF2B5EF4-FFF2-40B4-BE49-F238E27FC236}">
                <a16:creationId xmlns:a16="http://schemas.microsoft.com/office/drawing/2014/main" id="{7F3911A0-6B05-21D8-7A15-E86152C13163}"/>
              </a:ext>
              <a:ext uri="{C183D7F6-B498-43B3-948B-1728B52AA6E4}">
                <adec:decorative xmlns:adec="http://schemas.microsoft.com/office/drawing/2017/decorative" val="0"/>
              </a:ext>
            </a:extLst>
          </p:cNvPr>
          <p:cNvGrpSpPr/>
          <p:nvPr/>
        </p:nvGrpSpPr>
        <p:grpSpPr>
          <a:xfrm>
            <a:off x="795867" y="742970"/>
            <a:ext cx="7387785" cy="4227776"/>
            <a:chOff x="795867" y="742970"/>
            <a:chExt cx="7387785" cy="4227776"/>
          </a:xfrm>
        </p:grpSpPr>
        <p:grpSp>
          <p:nvGrpSpPr>
            <p:cNvPr id="14" name="Group 13">
              <a:extLst>
                <a:ext uri="{FF2B5EF4-FFF2-40B4-BE49-F238E27FC236}">
                  <a16:creationId xmlns:a16="http://schemas.microsoft.com/office/drawing/2014/main" id="{DEA3898C-927B-3EB4-96F3-B1E80245E248}"/>
                </a:ext>
              </a:extLst>
            </p:cNvPr>
            <p:cNvGrpSpPr/>
            <p:nvPr/>
          </p:nvGrpSpPr>
          <p:grpSpPr>
            <a:xfrm>
              <a:off x="795867" y="1585861"/>
              <a:ext cx="7387785" cy="3384885"/>
              <a:chOff x="115624" y="1045708"/>
              <a:chExt cx="8319470" cy="3800612"/>
            </a:xfrm>
          </p:grpSpPr>
          <p:pic>
            <p:nvPicPr>
              <p:cNvPr id="6" name="Picture 5">
                <a:extLst>
                  <a:ext uri="{FF2B5EF4-FFF2-40B4-BE49-F238E27FC236}">
                    <a16:creationId xmlns:a16="http://schemas.microsoft.com/office/drawing/2014/main" id="{1AD5271B-32DC-89DB-1E70-88B6E13FAF66}"/>
                  </a:ext>
                </a:extLst>
              </p:cNvPr>
              <p:cNvPicPr>
                <a:picLocks noChangeAspect="1"/>
              </p:cNvPicPr>
              <p:nvPr/>
            </p:nvPicPr>
            <p:blipFill rotWithShape="1">
              <a:blip r:embed="rId3"/>
              <a:srcRect t="5280" b="70783"/>
              <a:stretch/>
            </p:blipFill>
            <p:spPr>
              <a:xfrm>
                <a:off x="2533650" y="1045708"/>
                <a:ext cx="3739171" cy="914400"/>
              </a:xfrm>
              <a:prstGeom prst="rect">
                <a:avLst/>
              </a:prstGeom>
            </p:spPr>
          </p:pic>
          <p:sp>
            <p:nvSpPr>
              <p:cNvPr id="2" name="TextBox 1">
                <a:extLst>
                  <a:ext uri="{FF2B5EF4-FFF2-40B4-BE49-F238E27FC236}">
                    <a16:creationId xmlns:a16="http://schemas.microsoft.com/office/drawing/2014/main" id="{D9DC54B6-DC08-38BF-5538-806B2D0EA420}"/>
                  </a:ext>
                </a:extLst>
              </p:cNvPr>
              <p:cNvSpPr txBox="1"/>
              <p:nvPr/>
            </p:nvSpPr>
            <p:spPr>
              <a:xfrm>
                <a:off x="115624" y="1163418"/>
                <a:ext cx="2111382" cy="725713"/>
              </a:xfrm>
              <a:custGeom>
                <a:avLst/>
                <a:gdLst>
                  <a:gd name="connsiteX0" fmla="*/ 0 w 2111382"/>
                  <a:gd name="connsiteY0" fmla="*/ 0 h 725713"/>
                  <a:gd name="connsiteX1" fmla="*/ 506732 w 2111382"/>
                  <a:gd name="connsiteY1" fmla="*/ 0 h 725713"/>
                  <a:gd name="connsiteX2" fmla="*/ 971236 w 2111382"/>
                  <a:gd name="connsiteY2" fmla="*/ 0 h 725713"/>
                  <a:gd name="connsiteX3" fmla="*/ 1541309 w 2111382"/>
                  <a:gd name="connsiteY3" fmla="*/ 0 h 725713"/>
                  <a:gd name="connsiteX4" fmla="*/ 2111382 w 2111382"/>
                  <a:gd name="connsiteY4" fmla="*/ 0 h 725713"/>
                  <a:gd name="connsiteX5" fmla="*/ 2111382 w 2111382"/>
                  <a:gd name="connsiteY5" fmla="*/ 355599 h 725713"/>
                  <a:gd name="connsiteX6" fmla="*/ 2111382 w 2111382"/>
                  <a:gd name="connsiteY6" fmla="*/ 725713 h 725713"/>
                  <a:gd name="connsiteX7" fmla="*/ 1583537 w 2111382"/>
                  <a:gd name="connsiteY7" fmla="*/ 725713 h 725713"/>
                  <a:gd name="connsiteX8" fmla="*/ 1013463 w 2111382"/>
                  <a:gd name="connsiteY8" fmla="*/ 725713 h 725713"/>
                  <a:gd name="connsiteX9" fmla="*/ 548959 w 2111382"/>
                  <a:gd name="connsiteY9" fmla="*/ 725713 h 725713"/>
                  <a:gd name="connsiteX10" fmla="*/ 0 w 2111382"/>
                  <a:gd name="connsiteY10" fmla="*/ 725713 h 725713"/>
                  <a:gd name="connsiteX11" fmla="*/ 0 w 2111382"/>
                  <a:gd name="connsiteY11" fmla="*/ 362857 h 725713"/>
                  <a:gd name="connsiteX12" fmla="*/ 0 w 2111382"/>
                  <a:gd name="connsiteY12" fmla="*/ 0 h 725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1382" h="725713" extrusionOk="0">
                    <a:moveTo>
                      <a:pt x="0" y="0"/>
                    </a:moveTo>
                    <a:cubicBezTo>
                      <a:pt x="216927" y="-38290"/>
                      <a:pt x="340091" y="24068"/>
                      <a:pt x="506732" y="0"/>
                    </a:cubicBezTo>
                    <a:cubicBezTo>
                      <a:pt x="673373" y="-24068"/>
                      <a:pt x="821845" y="35124"/>
                      <a:pt x="971236" y="0"/>
                    </a:cubicBezTo>
                    <a:cubicBezTo>
                      <a:pt x="1120627" y="-35124"/>
                      <a:pt x="1316718" y="38888"/>
                      <a:pt x="1541309" y="0"/>
                    </a:cubicBezTo>
                    <a:cubicBezTo>
                      <a:pt x="1765900" y="-38888"/>
                      <a:pt x="1943124" y="18046"/>
                      <a:pt x="2111382" y="0"/>
                    </a:cubicBezTo>
                    <a:cubicBezTo>
                      <a:pt x="2116840" y="87618"/>
                      <a:pt x="2097119" y="227351"/>
                      <a:pt x="2111382" y="355599"/>
                    </a:cubicBezTo>
                    <a:cubicBezTo>
                      <a:pt x="2125645" y="483847"/>
                      <a:pt x="2079319" y="582981"/>
                      <a:pt x="2111382" y="725713"/>
                    </a:cubicBezTo>
                    <a:cubicBezTo>
                      <a:pt x="1969623" y="751111"/>
                      <a:pt x="1782536" y="666352"/>
                      <a:pt x="1583537" y="725713"/>
                    </a:cubicBezTo>
                    <a:cubicBezTo>
                      <a:pt x="1384538" y="785074"/>
                      <a:pt x="1285972" y="658288"/>
                      <a:pt x="1013463" y="725713"/>
                    </a:cubicBezTo>
                    <a:cubicBezTo>
                      <a:pt x="740954" y="793138"/>
                      <a:pt x="702280" y="717080"/>
                      <a:pt x="548959" y="725713"/>
                    </a:cubicBezTo>
                    <a:cubicBezTo>
                      <a:pt x="395638" y="734346"/>
                      <a:pt x="136969" y="716469"/>
                      <a:pt x="0" y="725713"/>
                    </a:cubicBezTo>
                    <a:cubicBezTo>
                      <a:pt x="-25329" y="637876"/>
                      <a:pt x="16713" y="541545"/>
                      <a:pt x="0" y="362857"/>
                    </a:cubicBezTo>
                    <a:cubicBezTo>
                      <a:pt x="-16713" y="184169"/>
                      <a:pt x="18366" y="105730"/>
                      <a:pt x="0" y="0"/>
                    </a:cubicBezTo>
                    <a:close/>
                  </a:path>
                </a:pathLst>
              </a:custGeom>
              <a:noFill/>
              <a:ln>
                <a:solidFill>
                  <a:schemeClr val="accent3">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1200" dirty="0">
                    <a:solidFill>
                      <a:schemeClr val="accent2">
                        <a:lumMod val="75000"/>
                      </a:schemeClr>
                    </a:solidFill>
                  </a:rPr>
                  <a:t>Execute development of data platform + web application</a:t>
                </a:r>
              </a:p>
            </p:txBody>
          </p:sp>
          <p:pic>
            <p:nvPicPr>
              <p:cNvPr id="7" name="Picture 6">
                <a:extLst>
                  <a:ext uri="{FF2B5EF4-FFF2-40B4-BE49-F238E27FC236}">
                    <a16:creationId xmlns:a16="http://schemas.microsoft.com/office/drawing/2014/main" id="{1FE368AE-D964-9846-365C-C9A66B4E85A2}"/>
                  </a:ext>
                </a:extLst>
              </p:cNvPr>
              <p:cNvPicPr>
                <a:picLocks noChangeAspect="1"/>
              </p:cNvPicPr>
              <p:nvPr/>
            </p:nvPicPr>
            <p:blipFill>
              <a:blip r:embed="rId4"/>
              <a:stretch>
                <a:fillRect/>
              </a:stretch>
            </p:blipFill>
            <p:spPr>
              <a:xfrm>
                <a:off x="4686300" y="1123950"/>
                <a:ext cx="1600200" cy="685800"/>
              </a:xfrm>
              <a:prstGeom prst="rect">
                <a:avLst/>
              </a:prstGeom>
            </p:spPr>
          </p:pic>
          <p:sp>
            <p:nvSpPr>
              <p:cNvPr id="8" name="TextBox 7">
                <a:extLst>
                  <a:ext uri="{FF2B5EF4-FFF2-40B4-BE49-F238E27FC236}">
                    <a16:creationId xmlns:a16="http://schemas.microsoft.com/office/drawing/2014/main" id="{662343E4-FB53-54EE-C911-A76419ECB866}"/>
                  </a:ext>
                </a:extLst>
              </p:cNvPr>
              <p:cNvSpPr txBox="1"/>
              <p:nvPr/>
            </p:nvSpPr>
            <p:spPr>
              <a:xfrm>
                <a:off x="6613435" y="1143685"/>
                <a:ext cx="1615972" cy="711880"/>
              </a:xfrm>
              <a:custGeom>
                <a:avLst/>
                <a:gdLst>
                  <a:gd name="connsiteX0" fmla="*/ 0 w 1615972"/>
                  <a:gd name="connsiteY0" fmla="*/ 0 h 711880"/>
                  <a:gd name="connsiteX1" fmla="*/ 522498 w 1615972"/>
                  <a:gd name="connsiteY1" fmla="*/ 0 h 711880"/>
                  <a:gd name="connsiteX2" fmla="*/ 1012676 w 1615972"/>
                  <a:gd name="connsiteY2" fmla="*/ 0 h 711880"/>
                  <a:gd name="connsiteX3" fmla="*/ 1615972 w 1615972"/>
                  <a:gd name="connsiteY3" fmla="*/ 0 h 711880"/>
                  <a:gd name="connsiteX4" fmla="*/ 1615972 w 1615972"/>
                  <a:gd name="connsiteY4" fmla="*/ 348821 h 711880"/>
                  <a:gd name="connsiteX5" fmla="*/ 1615972 w 1615972"/>
                  <a:gd name="connsiteY5" fmla="*/ 711880 h 711880"/>
                  <a:gd name="connsiteX6" fmla="*/ 1109634 w 1615972"/>
                  <a:gd name="connsiteY6" fmla="*/ 711880 h 711880"/>
                  <a:gd name="connsiteX7" fmla="*/ 603296 w 1615972"/>
                  <a:gd name="connsiteY7" fmla="*/ 711880 h 711880"/>
                  <a:gd name="connsiteX8" fmla="*/ 0 w 1615972"/>
                  <a:gd name="connsiteY8" fmla="*/ 711880 h 711880"/>
                  <a:gd name="connsiteX9" fmla="*/ 0 w 1615972"/>
                  <a:gd name="connsiteY9" fmla="*/ 377296 h 711880"/>
                  <a:gd name="connsiteX10" fmla="*/ 0 w 1615972"/>
                  <a:gd name="connsiteY10" fmla="*/ 0 h 7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5972" h="711880" extrusionOk="0">
                    <a:moveTo>
                      <a:pt x="0" y="0"/>
                    </a:moveTo>
                    <a:cubicBezTo>
                      <a:pt x="119961" y="-30052"/>
                      <a:pt x="316131" y="1915"/>
                      <a:pt x="522498" y="0"/>
                    </a:cubicBezTo>
                    <a:cubicBezTo>
                      <a:pt x="728865" y="-1915"/>
                      <a:pt x="845060" y="54580"/>
                      <a:pt x="1012676" y="0"/>
                    </a:cubicBezTo>
                    <a:cubicBezTo>
                      <a:pt x="1180292" y="-54580"/>
                      <a:pt x="1398985" y="44906"/>
                      <a:pt x="1615972" y="0"/>
                    </a:cubicBezTo>
                    <a:cubicBezTo>
                      <a:pt x="1641940" y="96456"/>
                      <a:pt x="1586340" y="276042"/>
                      <a:pt x="1615972" y="348821"/>
                    </a:cubicBezTo>
                    <a:cubicBezTo>
                      <a:pt x="1645604" y="421600"/>
                      <a:pt x="1612562" y="557346"/>
                      <a:pt x="1615972" y="711880"/>
                    </a:cubicBezTo>
                    <a:cubicBezTo>
                      <a:pt x="1394286" y="722726"/>
                      <a:pt x="1235768" y="703065"/>
                      <a:pt x="1109634" y="711880"/>
                    </a:cubicBezTo>
                    <a:cubicBezTo>
                      <a:pt x="983500" y="720695"/>
                      <a:pt x="794322" y="700667"/>
                      <a:pt x="603296" y="711880"/>
                    </a:cubicBezTo>
                    <a:cubicBezTo>
                      <a:pt x="412270" y="723093"/>
                      <a:pt x="125045" y="664498"/>
                      <a:pt x="0" y="711880"/>
                    </a:cubicBezTo>
                    <a:cubicBezTo>
                      <a:pt x="-24199" y="558468"/>
                      <a:pt x="22252" y="502614"/>
                      <a:pt x="0" y="377296"/>
                    </a:cubicBezTo>
                    <a:cubicBezTo>
                      <a:pt x="-22252" y="251978"/>
                      <a:pt x="730" y="174627"/>
                      <a:pt x="0" y="0"/>
                    </a:cubicBezTo>
                    <a:close/>
                  </a:path>
                </a:pathLst>
              </a:custGeom>
              <a:noFill/>
              <a:ln>
                <a:solidFill>
                  <a:schemeClr val="tx2">
                    <a:lumMod val="7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1200">
                    <a:solidFill>
                      <a:schemeClr val="tx2"/>
                    </a:solidFill>
                  </a:rPr>
                  <a:t>Science advisor, stakeholder engagement</a:t>
                </a:r>
              </a:p>
            </p:txBody>
          </p:sp>
          <p:pic>
            <p:nvPicPr>
              <p:cNvPr id="10" name="Picture 9">
                <a:extLst>
                  <a:ext uri="{FF2B5EF4-FFF2-40B4-BE49-F238E27FC236}">
                    <a16:creationId xmlns:a16="http://schemas.microsoft.com/office/drawing/2014/main" id="{FE882EC6-CFE4-9FFB-830B-A7127E864255}"/>
                  </a:ext>
                </a:extLst>
              </p:cNvPr>
              <p:cNvPicPr>
                <a:picLocks noChangeAspect="1"/>
              </p:cNvPicPr>
              <p:nvPr/>
            </p:nvPicPr>
            <p:blipFill rotWithShape="1">
              <a:blip r:embed="rId3"/>
              <a:srcRect t="35103" b="270"/>
              <a:stretch/>
            </p:blipFill>
            <p:spPr>
              <a:xfrm>
                <a:off x="2702414" y="2377440"/>
                <a:ext cx="3739171" cy="2468880"/>
              </a:xfrm>
              <a:prstGeom prst="rect">
                <a:avLst/>
              </a:prstGeom>
            </p:spPr>
          </p:pic>
          <p:sp>
            <p:nvSpPr>
              <p:cNvPr id="11" name="TextBox 10">
                <a:extLst>
                  <a:ext uri="{FF2B5EF4-FFF2-40B4-BE49-F238E27FC236}">
                    <a16:creationId xmlns:a16="http://schemas.microsoft.com/office/drawing/2014/main" id="{5FFC946B-C7E5-6CB6-3577-BC1BF1F1293B}"/>
                  </a:ext>
                </a:extLst>
              </p:cNvPr>
              <p:cNvSpPr txBox="1"/>
              <p:nvPr/>
            </p:nvSpPr>
            <p:spPr>
              <a:xfrm>
                <a:off x="7128476" y="3096937"/>
                <a:ext cx="1306618" cy="518366"/>
              </a:xfrm>
              <a:custGeom>
                <a:avLst/>
                <a:gdLst>
                  <a:gd name="connsiteX0" fmla="*/ 0 w 1306618"/>
                  <a:gd name="connsiteY0" fmla="*/ 0 h 518366"/>
                  <a:gd name="connsiteX1" fmla="*/ 422473 w 1306618"/>
                  <a:gd name="connsiteY1" fmla="*/ 0 h 518366"/>
                  <a:gd name="connsiteX2" fmla="*/ 818814 w 1306618"/>
                  <a:gd name="connsiteY2" fmla="*/ 0 h 518366"/>
                  <a:gd name="connsiteX3" fmla="*/ 1306618 w 1306618"/>
                  <a:gd name="connsiteY3" fmla="*/ 0 h 518366"/>
                  <a:gd name="connsiteX4" fmla="*/ 1306618 w 1306618"/>
                  <a:gd name="connsiteY4" fmla="*/ 518366 h 518366"/>
                  <a:gd name="connsiteX5" fmla="*/ 897211 w 1306618"/>
                  <a:gd name="connsiteY5" fmla="*/ 518366 h 518366"/>
                  <a:gd name="connsiteX6" fmla="*/ 435539 w 1306618"/>
                  <a:gd name="connsiteY6" fmla="*/ 518366 h 518366"/>
                  <a:gd name="connsiteX7" fmla="*/ 0 w 1306618"/>
                  <a:gd name="connsiteY7" fmla="*/ 518366 h 518366"/>
                  <a:gd name="connsiteX8" fmla="*/ 0 w 1306618"/>
                  <a:gd name="connsiteY8" fmla="*/ 0 h 51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6618" h="518366" extrusionOk="0">
                    <a:moveTo>
                      <a:pt x="0" y="0"/>
                    </a:moveTo>
                    <a:cubicBezTo>
                      <a:pt x="176032" y="-5999"/>
                      <a:pt x="303901" y="21144"/>
                      <a:pt x="422473" y="0"/>
                    </a:cubicBezTo>
                    <a:cubicBezTo>
                      <a:pt x="541045" y="-21144"/>
                      <a:pt x="726254" y="45276"/>
                      <a:pt x="818814" y="0"/>
                    </a:cubicBezTo>
                    <a:cubicBezTo>
                      <a:pt x="911374" y="-45276"/>
                      <a:pt x="1185046" y="20190"/>
                      <a:pt x="1306618" y="0"/>
                    </a:cubicBezTo>
                    <a:cubicBezTo>
                      <a:pt x="1315879" y="110969"/>
                      <a:pt x="1255260" y="360448"/>
                      <a:pt x="1306618" y="518366"/>
                    </a:cubicBezTo>
                    <a:cubicBezTo>
                      <a:pt x="1168906" y="519934"/>
                      <a:pt x="1035312" y="510802"/>
                      <a:pt x="897211" y="518366"/>
                    </a:cubicBezTo>
                    <a:cubicBezTo>
                      <a:pt x="759110" y="525930"/>
                      <a:pt x="603877" y="491610"/>
                      <a:pt x="435539" y="518366"/>
                    </a:cubicBezTo>
                    <a:cubicBezTo>
                      <a:pt x="267201" y="545122"/>
                      <a:pt x="178408" y="512958"/>
                      <a:pt x="0" y="518366"/>
                    </a:cubicBezTo>
                    <a:cubicBezTo>
                      <a:pt x="-58443" y="370655"/>
                      <a:pt x="39144" y="113957"/>
                      <a:pt x="0" y="0"/>
                    </a:cubicBezTo>
                    <a:close/>
                  </a:path>
                </a:pathLst>
              </a:custGeom>
              <a:noFill/>
              <a:ln>
                <a:solidFill>
                  <a:schemeClr val="accent4">
                    <a:lumMod val="50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1200">
                    <a:solidFill>
                      <a:schemeClr val="accent4">
                        <a:lumMod val="50000"/>
                      </a:schemeClr>
                    </a:solidFill>
                  </a:rPr>
                  <a:t>Data contributors</a:t>
                </a:r>
              </a:p>
            </p:txBody>
          </p:sp>
          <p:sp>
            <p:nvSpPr>
              <p:cNvPr id="12" name="TextBox 11">
                <a:extLst>
                  <a:ext uri="{FF2B5EF4-FFF2-40B4-BE49-F238E27FC236}">
                    <a16:creationId xmlns:a16="http://schemas.microsoft.com/office/drawing/2014/main" id="{1254A027-E34B-3692-2FEC-E173E08E700C}"/>
                  </a:ext>
                </a:extLst>
              </p:cNvPr>
              <p:cNvSpPr txBox="1"/>
              <p:nvPr/>
            </p:nvSpPr>
            <p:spPr>
              <a:xfrm>
                <a:off x="300847" y="3321837"/>
                <a:ext cx="1667922" cy="711880"/>
              </a:xfrm>
              <a:custGeom>
                <a:avLst/>
                <a:gdLst>
                  <a:gd name="connsiteX0" fmla="*/ 0 w 1667922"/>
                  <a:gd name="connsiteY0" fmla="*/ 0 h 711880"/>
                  <a:gd name="connsiteX1" fmla="*/ 539295 w 1667922"/>
                  <a:gd name="connsiteY1" fmla="*/ 0 h 711880"/>
                  <a:gd name="connsiteX2" fmla="*/ 1045231 w 1667922"/>
                  <a:gd name="connsiteY2" fmla="*/ 0 h 711880"/>
                  <a:gd name="connsiteX3" fmla="*/ 1667922 w 1667922"/>
                  <a:gd name="connsiteY3" fmla="*/ 0 h 711880"/>
                  <a:gd name="connsiteX4" fmla="*/ 1667922 w 1667922"/>
                  <a:gd name="connsiteY4" fmla="*/ 348821 h 711880"/>
                  <a:gd name="connsiteX5" fmla="*/ 1667922 w 1667922"/>
                  <a:gd name="connsiteY5" fmla="*/ 711880 h 711880"/>
                  <a:gd name="connsiteX6" fmla="*/ 1145306 w 1667922"/>
                  <a:gd name="connsiteY6" fmla="*/ 711880 h 711880"/>
                  <a:gd name="connsiteX7" fmla="*/ 622691 w 1667922"/>
                  <a:gd name="connsiteY7" fmla="*/ 711880 h 711880"/>
                  <a:gd name="connsiteX8" fmla="*/ 0 w 1667922"/>
                  <a:gd name="connsiteY8" fmla="*/ 711880 h 711880"/>
                  <a:gd name="connsiteX9" fmla="*/ 0 w 1667922"/>
                  <a:gd name="connsiteY9" fmla="*/ 377296 h 711880"/>
                  <a:gd name="connsiteX10" fmla="*/ 0 w 1667922"/>
                  <a:gd name="connsiteY10" fmla="*/ 0 h 711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7922" h="711880" extrusionOk="0">
                    <a:moveTo>
                      <a:pt x="0" y="0"/>
                    </a:moveTo>
                    <a:cubicBezTo>
                      <a:pt x="135880" y="-7134"/>
                      <a:pt x="397081" y="16588"/>
                      <a:pt x="539295" y="0"/>
                    </a:cubicBezTo>
                    <a:cubicBezTo>
                      <a:pt x="681510" y="-16588"/>
                      <a:pt x="881208" y="9140"/>
                      <a:pt x="1045231" y="0"/>
                    </a:cubicBezTo>
                    <a:cubicBezTo>
                      <a:pt x="1209254" y="-9140"/>
                      <a:pt x="1364766" y="73997"/>
                      <a:pt x="1667922" y="0"/>
                    </a:cubicBezTo>
                    <a:cubicBezTo>
                      <a:pt x="1693890" y="96456"/>
                      <a:pt x="1638290" y="276042"/>
                      <a:pt x="1667922" y="348821"/>
                    </a:cubicBezTo>
                    <a:cubicBezTo>
                      <a:pt x="1697554" y="421600"/>
                      <a:pt x="1664512" y="557346"/>
                      <a:pt x="1667922" y="711880"/>
                    </a:cubicBezTo>
                    <a:cubicBezTo>
                      <a:pt x="1426757" y="765680"/>
                      <a:pt x="1260866" y="652119"/>
                      <a:pt x="1145306" y="711880"/>
                    </a:cubicBezTo>
                    <a:cubicBezTo>
                      <a:pt x="1029746" y="771641"/>
                      <a:pt x="763931" y="665838"/>
                      <a:pt x="622691" y="711880"/>
                    </a:cubicBezTo>
                    <a:cubicBezTo>
                      <a:pt x="481451" y="757922"/>
                      <a:pt x="257311" y="679135"/>
                      <a:pt x="0" y="711880"/>
                    </a:cubicBezTo>
                    <a:cubicBezTo>
                      <a:pt x="-24199" y="558468"/>
                      <a:pt x="22252" y="502614"/>
                      <a:pt x="0" y="377296"/>
                    </a:cubicBezTo>
                    <a:cubicBezTo>
                      <a:pt x="-22252" y="251978"/>
                      <a:pt x="730" y="174627"/>
                      <a:pt x="0" y="0"/>
                    </a:cubicBezTo>
                    <a:close/>
                  </a:path>
                </a:pathLst>
              </a:custGeom>
              <a:noFill/>
              <a:ln>
                <a:solidFill>
                  <a:srgbClr val="C00000"/>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1200">
                    <a:solidFill>
                      <a:srgbClr val="C00000"/>
                    </a:solidFill>
                  </a:rPr>
                  <a:t>Ongoing grants (Fifth Assessment projections)</a:t>
                </a:r>
              </a:p>
            </p:txBody>
          </p:sp>
          <p:cxnSp>
            <p:nvCxnSpPr>
              <p:cNvPr id="15" name="Straight Arrow Connector 14">
                <a:extLst>
                  <a:ext uri="{FF2B5EF4-FFF2-40B4-BE49-F238E27FC236}">
                    <a16:creationId xmlns:a16="http://schemas.microsoft.com/office/drawing/2014/main" id="{9F490F70-BF25-187E-9D23-D72A0C189917}"/>
                  </a:ext>
                </a:extLst>
              </p:cNvPr>
              <p:cNvCxnSpPr>
                <a:cxnSpLocks/>
              </p:cNvCxnSpPr>
              <p:nvPr/>
            </p:nvCxnSpPr>
            <p:spPr>
              <a:xfrm>
                <a:off x="2227007" y="1502908"/>
                <a:ext cx="323007" cy="0"/>
              </a:xfrm>
              <a:prstGeom prst="straightConnector1">
                <a:avLst/>
              </a:prstGeom>
              <a:ln>
                <a:solidFill>
                  <a:schemeClr val="accent3">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1CB5F3-311D-9F75-6C89-A160C7725605}"/>
                  </a:ext>
                </a:extLst>
              </p:cNvPr>
              <p:cNvCxnSpPr>
                <a:cxnSpLocks/>
              </p:cNvCxnSpPr>
              <p:nvPr/>
            </p:nvCxnSpPr>
            <p:spPr>
              <a:xfrm flipH="1">
                <a:off x="6272399" y="1466849"/>
                <a:ext cx="338372" cy="0"/>
              </a:xfrm>
              <a:prstGeom prst="straightConnector1">
                <a:avLst/>
              </a:prstGeom>
              <a:ln>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B5F4D33-6906-DD4D-74DE-C165004118FB}"/>
                  </a:ext>
                </a:extLst>
              </p:cNvPr>
              <p:cNvCxnSpPr>
                <a:cxnSpLocks/>
              </p:cNvCxnSpPr>
              <p:nvPr/>
            </p:nvCxnSpPr>
            <p:spPr>
              <a:xfrm flipV="1">
                <a:off x="1968768" y="2640972"/>
                <a:ext cx="733646" cy="109636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BC49726-380E-1A9B-1049-7053E87BC42D}"/>
                  </a:ext>
                </a:extLst>
              </p:cNvPr>
              <p:cNvCxnSpPr>
                <a:cxnSpLocks/>
              </p:cNvCxnSpPr>
              <p:nvPr/>
            </p:nvCxnSpPr>
            <p:spPr>
              <a:xfrm>
                <a:off x="1991016" y="3745915"/>
                <a:ext cx="581245" cy="5955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244A5C25-D2EB-DA9A-835D-3434C19BED65}"/>
                  </a:ext>
                </a:extLst>
              </p:cNvPr>
              <p:cNvSpPr/>
              <p:nvPr/>
            </p:nvSpPr>
            <p:spPr>
              <a:xfrm>
                <a:off x="2702414" y="2156032"/>
                <a:ext cx="1511568" cy="79179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692B4E1-5B8A-5E37-2705-FE36B2F45BFF}"/>
                  </a:ext>
                </a:extLst>
              </p:cNvPr>
              <p:cNvSpPr/>
              <p:nvPr/>
            </p:nvSpPr>
            <p:spPr>
              <a:xfrm>
                <a:off x="2602099" y="3456581"/>
                <a:ext cx="1667922" cy="71250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a:extLst>
                  <a:ext uri="{FF2B5EF4-FFF2-40B4-BE49-F238E27FC236}">
                    <a16:creationId xmlns:a16="http://schemas.microsoft.com/office/drawing/2014/main" id="{5B46A672-2719-A70E-008C-E4C9F01C80ED}"/>
                  </a:ext>
                </a:extLst>
              </p:cNvPr>
              <p:cNvCxnSpPr>
                <a:cxnSpLocks/>
              </p:cNvCxnSpPr>
              <p:nvPr/>
            </p:nvCxnSpPr>
            <p:spPr>
              <a:xfrm flipH="1">
                <a:off x="6550750" y="3347830"/>
                <a:ext cx="577726" cy="0"/>
              </a:xfrm>
              <a:prstGeom prst="straightConnector1">
                <a:avLst/>
              </a:prstGeom>
              <a:ln>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a:extLst>
                <a:ext uri="{FF2B5EF4-FFF2-40B4-BE49-F238E27FC236}">
                  <a16:creationId xmlns:a16="http://schemas.microsoft.com/office/drawing/2014/main" id="{DFF2C871-5205-797B-89B7-2E28F963DC6B}"/>
                </a:ext>
              </a:extLst>
            </p:cNvPr>
            <p:cNvSpPr txBox="1"/>
            <p:nvPr/>
          </p:nvSpPr>
          <p:spPr>
            <a:xfrm>
              <a:off x="1700914" y="861706"/>
              <a:ext cx="1604182" cy="461665"/>
            </a:xfrm>
            <a:custGeom>
              <a:avLst/>
              <a:gdLst>
                <a:gd name="connsiteX0" fmla="*/ 0 w 1604182"/>
                <a:gd name="connsiteY0" fmla="*/ 0 h 461665"/>
                <a:gd name="connsiteX1" fmla="*/ 518686 w 1604182"/>
                <a:gd name="connsiteY1" fmla="*/ 0 h 461665"/>
                <a:gd name="connsiteX2" fmla="*/ 1005287 w 1604182"/>
                <a:gd name="connsiteY2" fmla="*/ 0 h 461665"/>
                <a:gd name="connsiteX3" fmla="*/ 1604182 w 1604182"/>
                <a:gd name="connsiteY3" fmla="*/ 0 h 461665"/>
                <a:gd name="connsiteX4" fmla="*/ 1604182 w 1604182"/>
                <a:gd name="connsiteY4" fmla="*/ 461665 h 461665"/>
                <a:gd name="connsiteX5" fmla="*/ 1101538 w 1604182"/>
                <a:gd name="connsiteY5" fmla="*/ 461665 h 461665"/>
                <a:gd name="connsiteX6" fmla="*/ 534727 w 1604182"/>
                <a:gd name="connsiteY6" fmla="*/ 461665 h 461665"/>
                <a:gd name="connsiteX7" fmla="*/ 0 w 1604182"/>
                <a:gd name="connsiteY7" fmla="*/ 461665 h 461665"/>
                <a:gd name="connsiteX8" fmla="*/ 0 w 1604182"/>
                <a:gd name="connsiteY8" fmla="*/ 0 h 46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04182" h="461665" extrusionOk="0">
                  <a:moveTo>
                    <a:pt x="0" y="0"/>
                  </a:moveTo>
                  <a:cubicBezTo>
                    <a:pt x="197060" y="-8336"/>
                    <a:pt x="294635" y="39064"/>
                    <a:pt x="518686" y="0"/>
                  </a:cubicBezTo>
                  <a:cubicBezTo>
                    <a:pt x="742737" y="-39064"/>
                    <a:pt x="839546" y="6021"/>
                    <a:pt x="1005287" y="0"/>
                  </a:cubicBezTo>
                  <a:cubicBezTo>
                    <a:pt x="1171028" y="-6021"/>
                    <a:pt x="1415664" y="16312"/>
                    <a:pt x="1604182" y="0"/>
                  </a:cubicBezTo>
                  <a:cubicBezTo>
                    <a:pt x="1606530" y="217652"/>
                    <a:pt x="1577375" y="330148"/>
                    <a:pt x="1604182" y="461665"/>
                  </a:cubicBezTo>
                  <a:cubicBezTo>
                    <a:pt x="1458609" y="497393"/>
                    <a:pt x="1316268" y="429540"/>
                    <a:pt x="1101538" y="461665"/>
                  </a:cubicBezTo>
                  <a:cubicBezTo>
                    <a:pt x="886808" y="493790"/>
                    <a:pt x="755184" y="427142"/>
                    <a:pt x="534727" y="461665"/>
                  </a:cubicBezTo>
                  <a:cubicBezTo>
                    <a:pt x="314270" y="496188"/>
                    <a:pt x="206364" y="434207"/>
                    <a:pt x="0" y="461665"/>
                  </a:cubicBezTo>
                  <a:cubicBezTo>
                    <a:pt x="-44876" y="298091"/>
                    <a:pt x="27200" y="144582"/>
                    <a:pt x="0" y="0"/>
                  </a:cubicBezTo>
                  <a:close/>
                </a:path>
              </a:pathLst>
            </a:custGeom>
            <a:noFill/>
            <a:ln>
              <a:solidFill>
                <a:schemeClr val="tx1">
                  <a:lumMod val="95000"/>
                  <a:lumOff val="5000"/>
                </a:schemeClr>
              </a:solidFill>
              <a:extLst>
                <a:ext uri="{C807C97D-BFC1-408E-A445-0C87EB9F89A2}">
                  <ask:lineSketchStyleProps xmlns:ask="http://schemas.microsoft.com/office/drawing/2018/sketchyshapes" sd="1219033472">
                    <a:prstGeom prst="rect">
                      <a:avLst/>
                    </a:prstGeom>
                    <ask:type>
                      <ask:lineSketchScribble/>
                    </ask:type>
                  </ask:lineSketchStyleProps>
                </a:ext>
              </a:extLst>
            </a:ln>
          </p:spPr>
          <p:txBody>
            <a:bodyPr wrap="square" rtlCol="0">
              <a:spAutoFit/>
            </a:bodyPr>
            <a:lstStyle/>
            <a:p>
              <a:r>
                <a:rPr lang="en-US" sz="1200">
                  <a:solidFill>
                    <a:schemeClr val="tx1">
                      <a:lumMod val="95000"/>
                      <a:lumOff val="5000"/>
                    </a:schemeClr>
                  </a:solidFill>
                </a:rPr>
                <a:t>Cal-Adapt programmatic lead</a:t>
              </a:r>
            </a:p>
          </p:txBody>
        </p:sp>
        <p:cxnSp>
          <p:nvCxnSpPr>
            <p:cNvPr id="24" name="Straight Arrow Connector 23">
              <a:extLst>
                <a:ext uri="{FF2B5EF4-FFF2-40B4-BE49-F238E27FC236}">
                  <a16:creationId xmlns:a16="http://schemas.microsoft.com/office/drawing/2014/main" id="{B07A3590-6E07-3224-2449-F656F947DF85}"/>
                </a:ext>
              </a:extLst>
            </p:cNvPr>
            <p:cNvCxnSpPr>
              <a:cxnSpLocks/>
            </p:cNvCxnSpPr>
            <p:nvPr/>
          </p:nvCxnSpPr>
          <p:spPr>
            <a:xfrm>
              <a:off x="3305096" y="1123950"/>
              <a:ext cx="439356" cy="0"/>
            </a:xfrm>
            <a:prstGeom prst="straightConnector1">
              <a:avLst/>
            </a:prstGeom>
            <a:ln>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20B95CB-9791-F139-0E70-6D505B5E51C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3800565" y="742970"/>
              <a:ext cx="1685647" cy="674596"/>
            </a:xfrm>
            <a:prstGeom prst="rect">
              <a:avLst/>
            </a:prstGeom>
          </p:spPr>
        </p:pic>
      </p:grpSp>
      <p:sp>
        <p:nvSpPr>
          <p:cNvPr id="9" name="TextBox 8">
            <a:extLst>
              <a:ext uri="{FF2B5EF4-FFF2-40B4-BE49-F238E27FC236}">
                <a16:creationId xmlns:a16="http://schemas.microsoft.com/office/drawing/2014/main" id="{A9998F77-B118-9C61-0886-E6CD9E0FBE46}"/>
              </a:ext>
            </a:extLst>
          </p:cNvPr>
          <p:cNvSpPr txBox="1"/>
          <p:nvPr/>
        </p:nvSpPr>
        <p:spPr>
          <a:xfrm>
            <a:off x="699873" y="4871650"/>
            <a:ext cx="7159513" cy="276999"/>
          </a:xfrm>
          <a:prstGeom prst="rect">
            <a:avLst/>
          </a:prstGeom>
          <a:noFill/>
          <a:ln>
            <a:noFill/>
          </a:ln>
        </p:spPr>
        <p:txBody>
          <a:bodyPr wrap="square" rtlCol="0">
            <a:spAutoFit/>
          </a:bodyPr>
          <a:lstStyle/>
          <a:p>
            <a:pPr algn="ctr"/>
            <a:r>
              <a:rPr lang="en-US" sz="1200">
                <a:solidFill>
                  <a:schemeClr val="tx2"/>
                </a:solidFill>
              </a:rPr>
              <a:t>Cal-Adapt continues to manifest the work of a coalition of collaborators.</a:t>
            </a:r>
          </a:p>
        </p:txBody>
      </p:sp>
      <p:sp>
        <p:nvSpPr>
          <p:cNvPr id="4" name="Slide Number Placeholder 3"/>
          <p:cNvSpPr>
            <a:spLocks noGrp="1"/>
          </p:cNvSpPr>
          <p:nvPr>
            <p:ph type="sldNum" sz="quarter" idx="12"/>
          </p:nvPr>
        </p:nvSpPr>
        <p:spPr/>
        <p:txBody>
          <a:bodyPr/>
          <a:lstStyle/>
          <a:p>
            <a:fld id="{8569167A-9D82-438A-BF70-1028D6A4A763}" type="slidenum">
              <a:rPr lang="en-US" smtClean="0"/>
              <a:t>6</a:t>
            </a:fld>
            <a:endParaRPr lang="en-US"/>
          </a:p>
        </p:txBody>
      </p:sp>
    </p:spTree>
    <p:extLst>
      <p:ext uri="{BB962C8B-B14F-4D97-AF65-F5344CB8AC3E}">
        <p14:creationId xmlns:p14="http://schemas.microsoft.com/office/powerpoint/2010/main" val="123781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a:t>Cal-</a:t>
            </a:r>
            <a:r>
              <a:rPr lang="en-US" sz="2700" err="1"/>
              <a:t>Adapt’s</a:t>
            </a:r>
            <a:r>
              <a:rPr lang="en-US" sz="2700"/>
              <a:t> expanded enterprise: </a:t>
            </a:r>
            <a:br>
              <a:rPr lang="en-US" sz="2700"/>
            </a:br>
            <a:r>
              <a:rPr lang="en-US" sz="2700"/>
              <a:t>Roles, responsibilities, and authorities</a:t>
            </a:r>
          </a:p>
        </p:txBody>
      </p:sp>
      <p:sp>
        <p:nvSpPr>
          <p:cNvPr id="3" name="Content Placeholder 2"/>
          <p:cNvSpPr>
            <a:spLocks noGrp="1"/>
          </p:cNvSpPr>
          <p:nvPr>
            <p:ph idx="1"/>
          </p:nvPr>
        </p:nvSpPr>
        <p:spPr/>
        <p:txBody>
          <a:bodyPr vert="horz" lIns="68580" tIns="34290" rIns="68580" bIns="34290" rtlCol="0" anchor="t">
            <a:normAutofit fontScale="92500" lnSpcReduction="20000"/>
          </a:bodyPr>
          <a:lstStyle/>
          <a:p>
            <a:pPr>
              <a:lnSpc>
                <a:spcPct val="120000"/>
              </a:lnSpc>
            </a:pPr>
            <a:r>
              <a:rPr lang="en-US" sz="1600" i="1"/>
              <a:t>Publicly docketed memo* released October 2021 indicates:</a:t>
            </a:r>
          </a:p>
          <a:p>
            <a:pPr marL="285750" indent="-285750">
              <a:lnSpc>
                <a:spcPct val="120000"/>
              </a:lnSpc>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Cal-Adapt development will be directed by </a:t>
            </a:r>
            <a:r>
              <a:rPr lang="en-US" sz="1700" i="1">
                <a:solidFill>
                  <a:schemeClr val="tx1"/>
                </a:solidFill>
                <a:latin typeface="Calibri" panose="020F0502020204030204" pitchFamily="34" charset="0"/>
                <a:cs typeface="Calibri" panose="020F0502020204030204" pitchFamily="34" charset="0"/>
              </a:rPr>
              <a:t>staff at CEC and OPR</a:t>
            </a:r>
            <a:r>
              <a:rPr lang="en-US" sz="1700">
                <a:solidFill>
                  <a:schemeClr val="tx1"/>
                </a:solidFill>
                <a:latin typeface="Calibri" panose="020F0502020204030204" pitchFamily="34" charset="0"/>
                <a:cs typeface="Calibri" panose="020F0502020204030204" pitchFamily="34" charset="0"/>
              </a:rPr>
              <a:t>, who will rely on a combination of internal resources and competitively awarded grant agreements to execute the vision of the State of California and brand Cal-Adapt as a product of the State.</a:t>
            </a:r>
          </a:p>
          <a:p>
            <a:pPr marL="285750" indent="-285750">
              <a:lnSpc>
                <a:spcPct val="120000"/>
              </a:lnSpc>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The </a:t>
            </a:r>
            <a:r>
              <a:rPr lang="en-US" sz="1700" i="1">
                <a:solidFill>
                  <a:schemeClr val="tx1"/>
                </a:solidFill>
                <a:latin typeface="Calibri" panose="020F0502020204030204" pitchFamily="34" charset="0"/>
                <a:cs typeface="Calibri" panose="020F0502020204030204" pitchFamily="34" charset="0"/>
              </a:rPr>
              <a:t>Cal-Adapt programmatic lead </a:t>
            </a:r>
            <a:r>
              <a:rPr lang="en-US" sz="1700">
                <a:solidFill>
                  <a:schemeClr val="tx1"/>
                </a:solidFill>
                <a:latin typeface="Calibri" panose="020F0502020204030204" pitchFamily="34" charset="0"/>
                <a:cs typeface="Calibri" panose="020F0502020204030204" pitchFamily="34" charset="0"/>
              </a:rPr>
              <a:t>represents Cal-Adapt in the scientific community, makes decisions that support harmonization and alignment across grants, provides guidance and direction to web application development.</a:t>
            </a:r>
          </a:p>
          <a:p>
            <a:pPr marL="285750" indent="-285750">
              <a:lnSpc>
                <a:spcPct val="120000"/>
              </a:lnSpc>
              <a:buFont typeface="Arial" panose="020B0604020202020204" pitchFamily="34" charset="0"/>
              <a:buChar char="•"/>
            </a:pPr>
            <a:r>
              <a:rPr lang="en-US" sz="1700" b="0" i="1" u="none" strike="noStrike" baseline="0">
                <a:solidFill>
                  <a:schemeClr val="tx1"/>
                </a:solidFill>
                <a:latin typeface="Calibri" panose="020F0502020204030204" pitchFamily="34" charset="0"/>
                <a:cs typeface="Calibri" panose="020F0502020204030204" pitchFamily="34" charset="0"/>
              </a:rPr>
              <a:t>Hosting, maintenance and development</a:t>
            </a:r>
            <a:r>
              <a:rPr lang="en-US" sz="1700" b="0" i="0" u="none" strike="noStrike" baseline="0">
                <a:solidFill>
                  <a:schemeClr val="tx1"/>
                </a:solidFill>
                <a:latin typeface="Calibri" panose="020F0502020204030204" pitchFamily="34" charset="0"/>
                <a:cs typeface="Calibri" panose="020F0502020204030204" pitchFamily="34" charset="0"/>
              </a:rPr>
              <a:t>: The responsibility for supporting hosting, maintaining, and developing Cal-Adapt visualizations and the web application resides within Cal-Adapt web application development grants.</a:t>
            </a:r>
          </a:p>
          <a:p>
            <a:pPr marL="285750" indent="-285750">
              <a:lnSpc>
                <a:spcPct val="120000"/>
              </a:lnSpc>
              <a:buFont typeface="Arial" panose="020B0604020202020204" pitchFamily="34" charset="0"/>
              <a:buChar char="•"/>
            </a:pPr>
            <a:r>
              <a:rPr lang="en-US" sz="1700" b="0" i="1" u="none" strike="noStrike" baseline="0">
                <a:solidFill>
                  <a:schemeClr val="tx1"/>
                </a:solidFill>
                <a:latin typeface="Calibri" panose="020F0502020204030204" pitchFamily="34" charset="0"/>
                <a:cs typeface="Calibri" panose="020F0502020204030204" pitchFamily="34" charset="0"/>
              </a:rPr>
              <a:t>Data management plan</a:t>
            </a:r>
            <a:r>
              <a:rPr lang="en-US" sz="1700" b="0" i="0" u="none" strike="noStrike" baseline="0">
                <a:solidFill>
                  <a:schemeClr val="tx1"/>
                </a:solidFill>
                <a:latin typeface="Calibri" panose="020F0502020204030204" pitchFamily="34" charset="0"/>
                <a:cs typeface="Calibri" panose="020F0502020204030204" pitchFamily="34" charset="0"/>
              </a:rPr>
              <a:t>: Each component of Cal-Adapt shall maintain a data management plan, to be approved by their funding agency. </a:t>
            </a:r>
          </a:p>
          <a:p>
            <a:pPr marL="285750" indent="-285750">
              <a:lnSpc>
                <a:spcPct val="120000"/>
              </a:lnSpc>
              <a:buFont typeface="Arial" panose="020B0604020202020204" pitchFamily="34" charset="0"/>
              <a:buChar char="•"/>
            </a:pPr>
            <a:endParaRPr lang="en-US" sz="1800" b="0" i="0" u="none" strike="noStrike" baseline="0">
              <a:solidFill>
                <a:srgbClr val="000000"/>
              </a:solidFill>
              <a:latin typeface="Calibri" panose="020F0502020204030204" pitchFamily="34" charset="0"/>
            </a:endParaRPr>
          </a:p>
          <a:p>
            <a:pPr marL="285750" indent="-285750">
              <a:lnSpc>
                <a:spcPct val="120000"/>
              </a:lnSpc>
              <a:buFont typeface="Arial" panose="020B0604020202020204" pitchFamily="34" charset="0"/>
              <a:buChar char="•"/>
            </a:pPr>
            <a:endParaRPr lang="en-US" sz="1800" b="0" i="0" u="none" strike="noStrike" baseline="0">
              <a:solidFill>
                <a:srgbClr val="000000"/>
              </a:solidFill>
              <a:latin typeface="Calibri" panose="020F0502020204030204" pitchFamily="34" charset="0"/>
            </a:endParaRPr>
          </a:p>
          <a:p>
            <a:pPr marL="285750" indent="-285750">
              <a:lnSpc>
                <a:spcPct val="120000"/>
              </a:lnSpc>
              <a:buFont typeface="Arial" panose="020B0604020202020204" pitchFamily="34" charset="0"/>
              <a:buChar char="•"/>
            </a:pPr>
            <a:endParaRPr lang="en-US" sz="1600" i="1"/>
          </a:p>
          <a:p>
            <a:pPr marL="285750" indent="-285750">
              <a:lnSpc>
                <a:spcPct val="120000"/>
              </a:lnSpc>
              <a:buFont typeface="Arial" panose="020B0604020202020204" pitchFamily="34" charset="0"/>
              <a:buChar char="•"/>
            </a:pPr>
            <a:endParaRPr lang="en-US" sz="1600" i="1"/>
          </a:p>
          <a:p>
            <a:pPr>
              <a:lnSpc>
                <a:spcPct val="120000"/>
              </a:lnSpc>
            </a:pPr>
            <a:endParaRPr lang="en-US" sz="1600" i="1"/>
          </a:p>
        </p:txBody>
      </p:sp>
      <p:sp>
        <p:nvSpPr>
          <p:cNvPr id="4" name="TextBox 3">
            <a:extLst>
              <a:ext uri="{FF2B5EF4-FFF2-40B4-BE49-F238E27FC236}">
                <a16:creationId xmlns:a16="http://schemas.microsoft.com/office/drawing/2014/main" id="{D9FF8715-CCB3-4D6D-8991-BE5BD2644AC4}"/>
              </a:ext>
            </a:extLst>
          </p:cNvPr>
          <p:cNvSpPr txBox="1"/>
          <p:nvPr/>
        </p:nvSpPr>
        <p:spPr>
          <a:xfrm>
            <a:off x="457200" y="4642306"/>
            <a:ext cx="8610600" cy="430887"/>
          </a:xfrm>
          <a:prstGeom prst="rect">
            <a:avLst/>
          </a:prstGeom>
          <a:noFill/>
          <a:ln>
            <a:solidFill>
              <a:srgbClr val="002060"/>
            </a:solidFill>
          </a:ln>
        </p:spPr>
        <p:txBody>
          <a:bodyPr wrap="square" rtlCol="0">
            <a:spAutoFit/>
          </a:bodyPr>
          <a:lstStyle/>
          <a:p>
            <a:r>
              <a:rPr lang="en-US" sz="1100">
                <a:solidFill>
                  <a:schemeClr val="tx2"/>
                </a:solidFill>
              </a:rPr>
              <a:t>* See docketed memo #</a:t>
            </a:r>
            <a:r>
              <a:rPr lang="en-US" sz="1100" u="sng">
                <a:solidFill>
                  <a:schemeClr val="accent1"/>
                </a:solidFill>
                <a:effectLs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TN</a:t>
            </a:r>
            <a:r>
              <a:rPr lang="en-US" sz="1100" u="sng">
                <a:solidFill>
                  <a:schemeClr val="accent1"/>
                </a:solidFill>
                <a:effectLst/>
                <a:ea typeface="Calibri" panose="020F0502020204030204" pitchFamily="34" charset="0"/>
                <a:cs typeface="Times New Roman" panose="02020603050405020304" pitchFamily="18" charset="0"/>
              </a:rPr>
              <a:t>239954</a:t>
            </a:r>
            <a:r>
              <a:rPr lang="en-US" sz="1100">
                <a:solidFill>
                  <a:schemeClr val="tx2"/>
                </a:solidFill>
              </a:rPr>
              <a:t>, released October 4, 2021, for clarification of roles, responsibilities, and authorities that impact multiple funding streams, institutions, and/or grants.</a:t>
            </a:r>
          </a:p>
        </p:txBody>
      </p:sp>
    </p:spTree>
    <p:extLst>
      <p:ext uri="{BB962C8B-B14F-4D97-AF65-F5344CB8AC3E}">
        <p14:creationId xmlns:p14="http://schemas.microsoft.com/office/powerpoint/2010/main" val="3909132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F89A9E-7D40-BE28-05D5-D7A53A5253E8}"/>
              </a:ext>
            </a:extLst>
          </p:cNvPr>
          <p:cNvSpPr>
            <a:spLocks noGrp="1"/>
          </p:cNvSpPr>
          <p:nvPr>
            <p:ph type="title" idx="4294967295"/>
          </p:nvPr>
        </p:nvSpPr>
        <p:spPr>
          <a:xfrm>
            <a:off x="6934200" y="4857750"/>
            <a:ext cx="2133600" cy="2746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69167A-9D82-438A-BF70-1028D6A4A763}"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Timeline showing key milestones associated with the evolution of Cal-Adapt, including the updated website in 2023.">
            <a:extLst>
              <a:ext uri="{FF2B5EF4-FFF2-40B4-BE49-F238E27FC236}">
                <a16:creationId xmlns:a16="http://schemas.microsoft.com/office/drawing/2014/main" id="{1A61C8C0-EAE1-2189-22CF-016C19F1DFAF}"/>
              </a:ext>
            </a:extLst>
          </p:cNvPr>
          <p:cNvPicPr>
            <a:picLocks noChangeAspect="1"/>
          </p:cNvPicPr>
          <p:nvPr/>
        </p:nvPicPr>
        <p:blipFill>
          <a:blip r:embed="rId3"/>
          <a:stretch>
            <a:fillRect/>
          </a:stretch>
        </p:blipFill>
        <p:spPr>
          <a:xfrm>
            <a:off x="-10239" y="11906"/>
            <a:ext cx="9154239" cy="5113967"/>
          </a:xfrm>
          <a:prstGeom prst="rect">
            <a:avLst/>
          </a:prstGeom>
        </p:spPr>
      </p:pic>
    </p:spTree>
    <p:extLst>
      <p:ext uri="{BB962C8B-B14F-4D97-AF65-F5344CB8AC3E}">
        <p14:creationId xmlns:p14="http://schemas.microsoft.com/office/powerpoint/2010/main" val="4000318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AA69F-4528-C302-99FF-D30AFF1C781F}"/>
              </a:ext>
            </a:extLst>
          </p:cNvPr>
          <p:cNvSpPr>
            <a:spLocks noGrp="1"/>
          </p:cNvSpPr>
          <p:nvPr>
            <p:ph type="title"/>
          </p:nvPr>
        </p:nvSpPr>
        <p:spPr/>
        <p:txBody>
          <a:bodyPr>
            <a:noAutofit/>
          </a:bodyPr>
          <a:lstStyle/>
          <a:p>
            <a:r>
              <a:rPr lang="en-US" sz="2400"/>
              <a:t>Democratizing Data: WECC-Wide Observations </a:t>
            </a:r>
          </a:p>
        </p:txBody>
      </p:sp>
      <p:pic>
        <p:nvPicPr>
          <p:cNvPr id="20" name="Content Placeholder 19" descr="Chart showing growth over time of number of stations within observational network.">
            <a:extLst>
              <a:ext uri="{FF2B5EF4-FFF2-40B4-BE49-F238E27FC236}">
                <a16:creationId xmlns:a16="http://schemas.microsoft.com/office/drawing/2014/main" id="{92B9B9B6-5A41-33F9-7D10-23D6CF462D1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029370"/>
            <a:ext cx="4629722" cy="3472292"/>
          </a:xfrm>
        </p:spPr>
      </p:pic>
      <p:pic>
        <p:nvPicPr>
          <p:cNvPr id="22" name="Picture 21" descr="Map showing location of stations from which weather observations will be assimilated.">
            <a:extLst>
              <a:ext uri="{FF2B5EF4-FFF2-40B4-BE49-F238E27FC236}">
                <a16:creationId xmlns:a16="http://schemas.microsoft.com/office/drawing/2014/main" id="{1066271C-1D60-98C1-4E56-42F6A31AE1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9175" y="1029370"/>
            <a:ext cx="3613276" cy="3613276"/>
          </a:xfrm>
          <a:prstGeom prst="rect">
            <a:avLst/>
          </a:prstGeom>
        </p:spPr>
      </p:pic>
      <p:sp>
        <p:nvSpPr>
          <p:cNvPr id="4" name="Slide Number Placeholder 3">
            <a:extLst>
              <a:ext uri="{FF2B5EF4-FFF2-40B4-BE49-F238E27FC236}">
                <a16:creationId xmlns:a16="http://schemas.microsoft.com/office/drawing/2014/main" id="{A483C3EF-562E-9249-3B25-226821DC6B78}"/>
              </a:ext>
            </a:extLst>
          </p:cNvPr>
          <p:cNvSpPr>
            <a:spLocks noGrp="1"/>
          </p:cNvSpPr>
          <p:nvPr>
            <p:ph type="sldNum" sz="quarter" idx="12"/>
          </p:nvPr>
        </p:nvSpPr>
        <p:spPr/>
        <p:txBody>
          <a:bodyPr/>
          <a:lstStyle/>
          <a:p>
            <a:fld id="{8569167A-9D82-438A-BF70-1028D6A4A763}" type="slidenum">
              <a:rPr lang="en-US" smtClean="0"/>
              <a:t>9</a:t>
            </a:fld>
            <a:endParaRPr lang="en-US"/>
          </a:p>
        </p:txBody>
      </p:sp>
    </p:spTree>
    <p:extLst>
      <p:ext uri="{BB962C8B-B14F-4D97-AF65-F5344CB8AC3E}">
        <p14:creationId xmlns:p14="http://schemas.microsoft.com/office/powerpoint/2010/main" val="4101666525"/>
      </p:ext>
    </p:extLst>
  </p:cSld>
  <p:clrMapOvr>
    <a:masterClrMapping/>
  </p:clrMapOvr>
</p:sld>
</file>

<file path=ppt/theme/theme1.xml><?xml version="1.0" encoding="utf-8"?>
<a:theme xmlns:a="http://schemas.openxmlformats.org/drawingml/2006/main" name="ERDD-Template">
  <a:themeElements>
    <a:clrScheme name="EPIC IP3">
      <a:dk1>
        <a:sysClr val="windowText" lastClr="000000"/>
      </a:dk1>
      <a:lt1>
        <a:sysClr val="window" lastClr="FFFFFF"/>
      </a:lt1>
      <a:dk2>
        <a:srgbClr val="00588A"/>
      </a:dk2>
      <a:lt2>
        <a:srgbClr val="40C2CC"/>
      </a:lt2>
      <a:accent1>
        <a:srgbClr val="007FB7"/>
      </a:accent1>
      <a:accent2>
        <a:srgbClr val="8EBF3F"/>
      </a:accent2>
      <a:accent3>
        <a:srgbClr val="88A631"/>
      </a:accent3>
      <a:accent4>
        <a:srgbClr val="F7941E"/>
      </a:accent4>
      <a:accent5>
        <a:srgbClr val="E8AF22"/>
      </a:accent5>
      <a:accent6>
        <a:srgbClr val="F3BF66"/>
      </a:accent6>
      <a:hlink>
        <a:srgbClr val="007FB7"/>
      </a:hlink>
      <a:folHlink>
        <a:srgbClr val="800080"/>
      </a:folHlink>
    </a:clrScheme>
    <a:fontScheme name="ERDD">
      <a:majorFont>
        <a:latin typeface="Century Gothic"/>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DC9A153AAEEE45BACE06E01F8272AC" ma:contentTypeVersion="22" ma:contentTypeDescription="Create a new document." ma:contentTypeScope="" ma:versionID="d54f9e55d3a08609f0f1241470b063a6">
  <xsd:schema xmlns:xsd="http://www.w3.org/2001/XMLSchema" xmlns:xs="http://www.w3.org/2001/XMLSchema" xmlns:p="http://schemas.microsoft.com/office/2006/metadata/properties" xmlns:ns2="785685f2-c2e1-4352-89aa-3faca8eaba52" xmlns:ns3="5067c814-4b34-462c-a21d-c185ff6548d2" targetNamespace="http://schemas.microsoft.com/office/2006/metadata/properties" ma:root="true" ma:fieldsID="3eb5935f286a568bf7a17cad05ce6909" ns2:_="" ns3:_="">
    <xsd:import namespace="785685f2-c2e1-4352-89aa-3faca8eaba52"/>
    <xsd:import namespace="5067c814-4b34-462c-a21d-c185ff6548d2"/>
    <xsd:element name="properties">
      <xsd:complexType>
        <xsd:sequence>
          <xsd:element name="documentManagement">
            <xsd:complexType>
              <xsd:all>
                <xsd:element ref="ns2:MediaServiceMetadata" minOccurs="0"/>
                <xsd:element ref="ns2:MediaServiceFastMetadata" minOccurs="0"/>
                <xsd:element ref="ns2:Date"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Source" minOccurs="0"/>
                <xsd:element ref="ns2:Topic" minOccurs="0"/>
                <xsd:element ref="ns2:Qualitynotes" minOccurs="0"/>
                <xsd:element ref="ns2:lcf76f155ced4ddcb4097134ff3c332f" minOccurs="0"/>
                <xsd:element ref="ns3:TaxCatchAll" minOccurs="0"/>
                <xsd:element ref="ns2:Contact"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685f2-c2e1-4352-89aa-3faca8eaba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ate" ma:index="10" nillable="true" ma:displayName="Date" ma:format="DateOnly" ma:internalName="Date">
      <xsd:simpleType>
        <xsd:restriction base="dms:DateTime"/>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Source" ma:index="20" nillable="true" ma:displayName="Source" ma:description="Source for data" ma:format="Dropdown" ma:internalName="Source">
      <xsd:simpleType>
        <xsd:restriction base="dms:Text">
          <xsd:maxLength value="255"/>
        </xsd:restriction>
      </xsd:simpleType>
    </xsd:element>
    <xsd:element name="Topic" ma:index="21" nillable="true" ma:displayName="Topic" ma:description="Main topic of data" ma:format="Dropdown" ma:internalName="Topic">
      <xsd:simpleType>
        <xsd:restriction base="dms:Text">
          <xsd:maxLength value="255"/>
        </xsd:restriction>
      </xsd:simpleType>
    </xsd:element>
    <xsd:element name="Qualitynotes" ma:index="22" nillable="true" ma:displayName="Quality notes" ma:format="Dropdown" ma:internalName="Qualitynotes">
      <xsd:simpleType>
        <xsd:restriction base="dms:Text">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6df981b-247c-4b11-954d-40cb19519683" ma:termSetId="09814cd3-568e-fe90-9814-8d621ff8fb84" ma:anchorId="fba54fb3-c3e1-fe81-a776-ca4b69148c4d" ma:open="true" ma:isKeyword="false">
      <xsd:complexType>
        <xsd:sequence>
          <xsd:element ref="pc:Terms" minOccurs="0" maxOccurs="1"/>
        </xsd:sequence>
      </xsd:complexType>
    </xsd:element>
    <xsd:element name="Contact" ma:index="26" nillable="true" ma:displayName="Contact" ma:description="Prior to deleting files in this folder, contact staff listed." ma:format="Dropdown" ma:list="UserInfo" ma:SharePointGroup="0" ma:internalName="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067c814-4b34-462c-a21d-c185ff6548d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2752bcb9-f337-4c4d-ab40-c128a420f593}" ma:internalName="TaxCatchAll" ma:showField="CatchAllData" ma:web="5067c814-4b34-462c-a21d-c185ff6548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067c814-4b34-462c-a21d-c185ff6548d2">
      <UserInfo>
        <DisplayName/>
        <AccountId xsi:nil="true"/>
        <AccountType/>
      </UserInfo>
    </SharedWithUsers>
    <Contact xmlns="785685f2-c2e1-4352-89aa-3faca8eaba52" xsi:nil="true">
      <UserInfo>
        <DisplayName/>
        <AccountId xsi:nil="true"/>
        <AccountType/>
      </UserInfo>
    </Contact>
    <Qualitynotes xmlns="785685f2-c2e1-4352-89aa-3faca8eaba52" xsi:nil="true"/>
    <Source xmlns="785685f2-c2e1-4352-89aa-3faca8eaba52" xsi:nil="true"/>
    <Topic xmlns="785685f2-c2e1-4352-89aa-3faca8eaba52" xsi:nil="true"/>
    <Date xmlns="785685f2-c2e1-4352-89aa-3faca8eaba52" xsi:nil="true"/>
    <TaxCatchAll xmlns="5067c814-4b34-462c-a21d-c185ff6548d2" xsi:nil="true"/>
    <lcf76f155ced4ddcb4097134ff3c332f xmlns="785685f2-c2e1-4352-89aa-3faca8eaba5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1090BF-E069-4F95-9BED-4EE3F64C6A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685f2-c2e1-4352-89aa-3faca8eaba52"/>
    <ds:schemaRef ds:uri="5067c814-4b34-462c-a21d-c185ff6548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FB70EC6-7540-46B8-AC0D-3F46DB26842F}">
  <ds:schemaRefs>
    <ds:schemaRef ds:uri="http://schemas.microsoft.com/sharepoint/v3/contenttype/forms"/>
  </ds:schemaRefs>
</ds:datastoreItem>
</file>

<file path=customXml/itemProps3.xml><?xml version="1.0" encoding="utf-8"?>
<ds:datastoreItem xmlns:ds="http://schemas.openxmlformats.org/officeDocument/2006/customXml" ds:itemID="{B29021BB-973E-4634-B335-9438B3939E96}">
  <ds:schemaRefs>
    <ds:schemaRef ds:uri="5067c814-4b34-462c-a21d-c185ff6548d2"/>
    <ds:schemaRef ds:uri="785685f2-c2e1-4352-89aa-3faca8eaba5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ERDD-Template</Template>
  <TotalTime>40</TotalTime>
  <Words>423</Words>
  <Application>Microsoft Office PowerPoint</Application>
  <PresentationFormat>On-screen Show (16:9)</PresentationFormat>
  <Paragraphs>68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Century Gothic</vt:lpstr>
      <vt:lpstr>Segoe UI</vt:lpstr>
      <vt:lpstr>Segoe UI Semibold</vt:lpstr>
      <vt:lpstr>Wingdings</vt:lpstr>
      <vt:lpstr>ERDD-Template</vt:lpstr>
      <vt:lpstr>Cal-Adapt: Interagency Vision  for an Expanding Enterprise</vt:lpstr>
      <vt:lpstr>2</vt:lpstr>
      <vt:lpstr>An Expanded Cal-Adapt Enterprise</vt:lpstr>
      <vt:lpstr>Multiple Grants Support the Expanded Enterprise</vt:lpstr>
      <vt:lpstr>Organization and Leadership</vt:lpstr>
      <vt:lpstr>Contributors to the Cal-Adapt Enterprise</vt:lpstr>
      <vt:lpstr>Cal-Adapt’s expanded enterprise:  Roles, responsibilities, and authorities</vt:lpstr>
      <vt:lpstr>8</vt:lpstr>
      <vt:lpstr>Democratizing Data: WECC-Wide Observations </vt:lpstr>
      <vt:lpstr>New Developments to Support Electricity Planning: Localization of Downscaled Projections</vt:lpstr>
    </vt:vector>
  </TitlesOfParts>
  <Company>California Energy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to Support Electricity Sector Vulnerability Assessment and Resilient Planning  Request for Comments on Forthcoming Solicitation</dc:title>
  <dc:creator>Lew, Virginia@Energy</dc:creator>
  <cp:lastModifiedBy>Field, Emily@Energy</cp:lastModifiedBy>
  <cp:revision>3</cp:revision>
  <cp:lastPrinted>2019-05-06T19:31:40Z</cp:lastPrinted>
  <dcterms:created xsi:type="dcterms:W3CDTF">2017-08-20T00:41:06Z</dcterms:created>
  <dcterms:modified xsi:type="dcterms:W3CDTF">2024-08-13T18:55:45Z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0x01010061DC9A153AAEEE45BACE06E01F8272AC</vt:lpwstr>
  </property>
  <property fmtid="{D5CDD505-2E9C-101B-9397-08002B2CF9AE}" pid="3" name="Order">
    <vt:r8>312100</vt:r8>
  </property>
  <property fmtid="{D5CDD505-2E9C-101B-9397-08002B2CF9AE}" pid="4" name="ComplianceAssetId">
    <vt:lpwstr/>
  </property>
  <property fmtid="{D5CDD505-2E9C-101B-9397-08002B2CF9AE}" pid="5" name="SharedWithUsers">
    <vt:lpwstr/>
  </property>
  <property fmtid="{D5CDD505-2E9C-101B-9397-08002B2CF9AE}" pid="6" name="MediaServiceImageTags">
    <vt:lpwstr/>
  </property>
</Properties>
</file>