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9"/>
  </p:notesMasterIdLst>
  <p:handoutMasterIdLst>
    <p:handoutMasterId r:id="rId20"/>
  </p:handoutMasterIdLst>
  <p:sldIdLst>
    <p:sldId id="2686" r:id="rId5"/>
    <p:sldId id="2684" r:id="rId6"/>
    <p:sldId id="2685" r:id="rId7"/>
    <p:sldId id="257" r:id="rId8"/>
    <p:sldId id="259" r:id="rId9"/>
    <p:sldId id="258" r:id="rId10"/>
    <p:sldId id="263" r:id="rId11"/>
    <p:sldId id="262" r:id="rId12"/>
    <p:sldId id="260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EC" id="{6154C20F-96FD-4848-93D0-B58D3C8C824A}">
          <p14:sldIdLst/>
        </p14:section>
        <p14:section name="OPR" id="{32094A86-DAEB-4AB8-AD98-7525345635D7}">
          <p14:sldIdLst>
            <p14:sldId id="2686"/>
            <p14:sldId id="2684"/>
            <p14:sldId id="2685"/>
            <p14:sldId id="257"/>
            <p14:sldId id="259"/>
            <p14:sldId id="258"/>
            <p14:sldId id="263"/>
            <p14:sldId id="262"/>
            <p14:sldId id="260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2150CA-88D2-92E1-0E5B-FFE143AF912E}" name="Wilhelm, Susan@Energy" initials="WS" userId="S::susan.wilhelm@energy.ca.gov::5ed20752-d5d1-4cec-8bc6-2afe5167eb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toms, David@Energy" initials="SD" lastIdx="25" clrIdx="0">
    <p:extLst>
      <p:ext uri="{19B8F6BF-5375-455C-9EA6-DF929625EA0E}">
        <p15:presenceInfo xmlns:p15="http://schemas.microsoft.com/office/powerpoint/2012/main" userId="S-1-5-21-606747145-1060284298-682003330-63765" providerId="AD"/>
      </p:ext>
    </p:extLst>
  </p:cmAuthor>
  <p:cmAuthor id="3" name="O'Hagan, Joe@Energy" initials="OJ" lastIdx="3" clrIdx="1">
    <p:extLst>
      <p:ext uri="{19B8F6BF-5375-455C-9EA6-DF929625EA0E}">
        <p15:presenceInfo xmlns:p15="http://schemas.microsoft.com/office/powerpoint/2012/main" userId="S-1-5-21-606747145-1060284298-682003330-3522" providerId="AD"/>
      </p:ext>
    </p:extLst>
  </p:cmAuthor>
  <p:cmAuthor id="4" name="Horangic, Alex@Energy" initials="HA" lastIdx="1" clrIdx="2">
    <p:extLst>
      <p:ext uri="{19B8F6BF-5375-455C-9EA6-DF929625EA0E}">
        <p15:presenceInfo xmlns:p15="http://schemas.microsoft.com/office/powerpoint/2012/main" userId="S-1-5-21-606747145-1060284298-682003330-95171" providerId="AD"/>
      </p:ext>
    </p:extLst>
  </p:cmAuthor>
  <p:cmAuthor id="5" name="Wilhelm, Susan@Energy" initials="WS" lastIdx="4" clrIdx="3">
    <p:extLst>
      <p:ext uri="{19B8F6BF-5375-455C-9EA6-DF929625EA0E}">
        <p15:presenceInfo xmlns:p15="http://schemas.microsoft.com/office/powerpoint/2012/main" userId="S-1-5-21-606747145-1060284298-682003330-65359" providerId="AD"/>
      </p:ext>
    </p:extLst>
  </p:cmAuthor>
  <p:cmAuthor id="6" name="Wilhelm, Susan@Energy" initials="WS [2]" lastIdx="15" clrIdx="4">
    <p:extLst>
      <p:ext uri="{19B8F6BF-5375-455C-9EA6-DF929625EA0E}">
        <p15:presenceInfo xmlns:p15="http://schemas.microsoft.com/office/powerpoint/2012/main" userId="S::susan.wilhelm@energy.ca.gov::5ed20752-d5d1-4cec-8bc6-2afe5167e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F7"/>
    <a:srgbClr val="FF0000"/>
    <a:srgbClr val="0070CC"/>
    <a:srgbClr val="CCCCFF"/>
    <a:srgbClr val="990099"/>
    <a:srgbClr val="CC99FF"/>
    <a:srgbClr val="9999FF"/>
    <a:srgbClr val="113AAF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690" autoAdjust="0"/>
  </p:normalViewPr>
  <p:slideViewPr>
    <p:cSldViewPr snapToGrid="0">
      <p:cViewPr varScale="1">
        <p:scale>
          <a:sx n="96" d="100"/>
          <a:sy n="96" d="100"/>
        </p:scale>
        <p:origin x="203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eld, Emily@Energy" userId="e6ab677e-5ebb-4b22-a2fe-41f5fc8efe8d" providerId="ADAL" clId="{348BD2B0-E2A6-4D53-B264-5B06725C60A5}"/>
    <pc:docChg chg="delSld delMainMaster modSection">
      <pc:chgData name="Field, Emily@Energy" userId="e6ab677e-5ebb-4b22-a2fe-41f5fc8efe8d" providerId="ADAL" clId="{348BD2B0-E2A6-4D53-B264-5B06725C60A5}" dt="2024-08-13T19:12:34.789" v="1" actId="47"/>
      <pc:docMkLst>
        <pc:docMk/>
      </pc:docMkLst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2096321425" sldId="261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545008841" sldId="269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3963432818" sldId="270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3019554405" sldId="271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2704406998" sldId="272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550541314" sldId="273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711687931" sldId="274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1961795427" sldId="469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3011825349" sldId="547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1918630563" sldId="553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972225338" sldId="556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1165088360" sldId="557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3909132306" sldId="575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2588992213" sldId="2664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1958571830" sldId="2669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942088688" sldId="2671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1141027954" sldId="2675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2235269443" sldId="2676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4101666525" sldId="2677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915662070" sldId="2679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1237810775" sldId="2681"/>
        </pc:sldMkLst>
      </pc:sldChg>
      <pc:sldChg chg="del">
        <pc:chgData name="Field, Emily@Energy" userId="e6ab677e-5ebb-4b22-a2fe-41f5fc8efe8d" providerId="ADAL" clId="{348BD2B0-E2A6-4D53-B264-5B06725C60A5}" dt="2024-08-13T19:12:23.861" v="0" actId="47"/>
        <pc:sldMkLst>
          <pc:docMk/>
          <pc:sldMk cId="4000318558" sldId="2682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3617496881" sldId="2687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2763448198" sldId="2688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1406417688" sldId="2689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1882069863" sldId="2690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1924917974" sldId="2691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1074589813" sldId="2692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2203658345" sldId="2693"/>
        </pc:sldMkLst>
      </pc:sldChg>
      <pc:sldChg chg="del">
        <pc:chgData name="Field, Emily@Energy" userId="e6ab677e-5ebb-4b22-a2fe-41f5fc8efe8d" providerId="ADAL" clId="{348BD2B0-E2A6-4D53-B264-5B06725C60A5}" dt="2024-08-13T19:12:34.789" v="1" actId="47"/>
        <pc:sldMkLst>
          <pc:docMk/>
          <pc:sldMk cId="3686174898" sldId="2694"/>
        </pc:sldMkLst>
      </pc:sldChg>
      <pc:sldMasterChg chg="del delSldLayout">
        <pc:chgData name="Field, Emily@Energy" userId="e6ab677e-5ebb-4b22-a2fe-41f5fc8efe8d" providerId="ADAL" clId="{348BD2B0-E2A6-4D53-B264-5B06725C60A5}" dt="2024-08-13T19:12:34.789" v="1" actId="47"/>
        <pc:sldMasterMkLst>
          <pc:docMk/>
          <pc:sldMasterMk cId="4275347303" sldId="2147483658"/>
        </pc:sldMasterMkLst>
        <pc:sldLayoutChg chg="del">
          <pc:chgData name="Field, Emily@Energy" userId="e6ab677e-5ebb-4b22-a2fe-41f5fc8efe8d" providerId="ADAL" clId="{348BD2B0-E2A6-4D53-B264-5B06725C60A5}" dt="2024-08-13T19:12:34.789" v="1" actId="47"/>
          <pc:sldLayoutMkLst>
            <pc:docMk/>
            <pc:sldMasterMk cId="4275347303" sldId="2147483658"/>
            <pc:sldLayoutMk cId="476577086" sldId="2147483659"/>
          </pc:sldLayoutMkLst>
        </pc:sldLayoutChg>
        <pc:sldLayoutChg chg="del">
          <pc:chgData name="Field, Emily@Energy" userId="e6ab677e-5ebb-4b22-a2fe-41f5fc8efe8d" providerId="ADAL" clId="{348BD2B0-E2A6-4D53-B264-5B06725C60A5}" dt="2024-08-13T19:12:34.789" v="1" actId="47"/>
          <pc:sldLayoutMkLst>
            <pc:docMk/>
            <pc:sldMasterMk cId="4275347303" sldId="2147483658"/>
            <pc:sldLayoutMk cId="1346066842" sldId="2147483660"/>
          </pc:sldLayoutMkLst>
        </pc:sldLayoutChg>
        <pc:sldLayoutChg chg="del">
          <pc:chgData name="Field, Emily@Energy" userId="e6ab677e-5ebb-4b22-a2fe-41f5fc8efe8d" providerId="ADAL" clId="{348BD2B0-E2A6-4D53-B264-5B06725C60A5}" dt="2024-08-13T19:12:34.789" v="1" actId="47"/>
          <pc:sldLayoutMkLst>
            <pc:docMk/>
            <pc:sldMasterMk cId="4275347303" sldId="2147483658"/>
            <pc:sldLayoutMk cId="499382856" sldId="2147483661"/>
          </pc:sldLayoutMkLst>
        </pc:sldLayoutChg>
        <pc:sldLayoutChg chg="del">
          <pc:chgData name="Field, Emily@Energy" userId="e6ab677e-5ebb-4b22-a2fe-41f5fc8efe8d" providerId="ADAL" clId="{348BD2B0-E2A6-4D53-B264-5B06725C60A5}" dt="2024-08-13T19:12:34.789" v="1" actId="47"/>
          <pc:sldLayoutMkLst>
            <pc:docMk/>
            <pc:sldMasterMk cId="4275347303" sldId="2147483658"/>
            <pc:sldLayoutMk cId="1603742544" sldId="2147483662"/>
          </pc:sldLayoutMkLst>
        </pc:sldLayoutChg>
        <pc:sldLayoutChg chg="del">
          <pc:chgData name="Field, Emily@Energy" userId="e6ab677e-5ebb-4b22-a2fe-41f5fc8efe8d" providerId="ADAL" clId="{348BD2B0-E2A6-4D53-B264-5B06725C60A5}" dt="2024-08-13T19:12:34.789" v="1" actId="47"/>
          <pc:sldLayoutMkLst>
            <pc:docMk/>
            <pc:sldMasterMk cId="4275347303" sldId="2147483658"/>
            <pc:sldLayoutMk cId="3884343592" sldId="2147483663"/>
          </pc:sldLayoutMkLst>
        </pc:sldLayoutChg>
        <pc:sldLayoutChg chg="del">
          <pc:chgData name="Field, Emily@Energy" userId="e6ab677e-5ebb-4b22-a2fe-41f5fc8efe8d" providerId="ADAL" clId="{348BD2B0-E2A6-4D53-B264-5B06725C60A5}" dt="2024-08-13T19:12:34.789" v="1" actId="47"/>
          <pc:sldLayoutMkLst>
            <pc:docMk/>
            <pc:sldMasterMk cId="4275347303" sldId="2147483658"/>
            <pc:sldLayoutMk cId="3809451062" sldId="2147483664"/>
          </pc:sldLayoutMkLst>
        </pc:sldLayoutChg>
        <pc:sldLayoutChg chg="del">
          <pc:chgData name="Field, Emily@Energy" userId="e6ab677e-5ebb-4b22-a2fe-41f5fc8efe8d" providerId="ADAL" clId="{348BD2B0-E2A6-4D53-B264-5B06725C60A5}" dt="2024-08-13T19:12:34.789" v="1" actId="47"/>
          <pc:sldLayoutMkLst>
            <pc:docMk/>
            <pc:sldMasterMk cId="4275347303" sldId="2147483658"/>
            <pc:sldLayoutMk cId="2283605194" sldId="2147483665"/>
          </pc:sldLayoutMkLst>
        </pc:sldLayoutChg>
        <pc:sldLayoutChg chg="del">
          <pc:chgData name="Field, Emily@Energy" userId="e6ab677e-5ebb-4b22-a2fe-41f5fc8efe8d" providerId="ADAL" clId="{348BD2B0-E2A6-4D53-B264-5B06725C60A5}" dt="2024-08-13T19:12:34.789" v="1" actId="47"/>
          <pc:sldLayoutMkLst>
            <pc:docMk/>
            <pc:sldMasterMk cId="4275347303" sldId="2147483658"/>
            <pc:sldLayoutMk cId="190515870" sldId="2147483667"/>
          </pc:sldLayoutMkLst>
        </pc:sldLayoutChg>
      </pc:sldMasterChg>
      <pc:sldMasterChg chg="del delSldLayout">
        <pc:chgData name="Field, Emily@Energy" userId="e6ab677e-5ebb-4b22-a2fe-41f5fc8efe8d" providerId="ADAL" clId="{348BD2B0-E2A6-4D53-B264-5B06725C60A5}" dt="2024-08-13T19:12:23.861" v="0" actId="47"/>
        <pc:sldMasterMkLst>
          <pc:docMk/>
          <pc:sldMasterMk cId="410516789" sldId="2147483678"/>
        </pc:sldMasterMkLst>
        <pc:sldLayoutChg chg="del">
          <pc:chgData name="Field, Emily@Energy" userId="e6ab677e-5ebb-4b22-a2fe-41f5fc8efe8d" providerId="ADAL" clId="{348BD2B0-E2A6-4D53-B264-5B06725C60A5}" dt="2024-08-13T19:12:23.861" v="0" actId="47"/>
          <pc:sldLayoutMkLst>
            <pc:docMk/>
            <pc:sldMasterMk cId="410516789" sldId="2147483678"/>
            <pc:sldLayoutMk cId="1546441302" sldId="2147483679"/>
          </pc:sldLayoutMkLst>
        </pc:sldLayoutChg>
        <pc:sldLayoutChg chg="del">
          <pc:chgData name="Field, Emily@Energy" userId="e6ab677e-5ebb-4b22-a2fe-41f5fc8efe8d" providerId="ADAL" clId="{348BD2B0-E2A6-4D53-B264-5B06725C60A5}" dt="2024-08-13T19:12:23.861" v="0" actId="47"/>
          <pc:sldLayoutMkLst>
            <pc:docMk/>
            <pc:sldMasterMk cId="410516789" sldId="2147483678"/>
            <pc:sldLayoutMk cId="3109467227" sldId="2147483680"/>
          </pc:sldLayoutMkLst>
        </pc:sldLayoutChg>
        <pc:sldLayoutChg chg="del">
          <pc:chgData name="Field, Emily@Energy" userId="e6ab677e-5ebb-4b22-a2fe-41f5fc8efe8d" providerId="ADAL" clId="{348BD2B0-E2A6-4D53-B264-5B06725C60A5}" dt="2024-08-13T19:12:23.861" v="0" actId="47"/>
          <pc:sldLayoutMkLst>
            <pc:docMk/>
            <pc:sldMasterMk cId="410516789" sldId="2147483678"/>
            <pc:sldLayoutMk cId="106367170" sldId="2147483681"/>
          </pc:sldLayoutMkLst>
        </pc:sldLayoutChg>
        <pc:sldLayoutChg chg="del">
          <pc:chgData name="Field, Emily@Energy" userId="e6ab677e-5ebb-4b22-a2fe-41f5fc8efe8d" providerId="ADAL" clId="{348BD2B0-E2A6-4D53-B264-5B06725C60A5}" dt="2024-08-13T19:12:23.861" v="0" actId="47"/>
          <pc:sldLayoutMkLst>
            <pc:docMk/>
            <pc:sldMasterMk cId="410516789" sldId="2147483678"/>
            <pc:sldLayoutMk cId="3506540000" sldId="2147483682"/>
          </pc:sldLayoutMkLst>
        </pc:sldLayoutChg>
        <pc:sldLayoutChg chg="del">
          <pc:chgData name="Field, Emily@Energy" userId="e6ab677e-5ebb-4b22-a2fe-41f5fc8efe8d" providerId="ADAL" clId="{348BD2B0-E2A6-4D53-B264-5B06725C60A5}" dt="2024-08-13T19:12:23.861" v="0" actId="47"/>
          <pc:sldLayoutMkLst>
            <pc:docMk/>
            <pc:sldMasterMk cId="410516789" sldId="2147483678"/>
            <pc:sldLayoutMk cId="3269003368" sldId="2147483683"/>
          </pc:sldLayoutMkLst>
        </pc:sldLayoutChg>
        <pc:sldLayoutChg chg="del">
          <pc:chgData name="Field, Emily@Energy" userId="e6ab677e-5ebb-4b22-a2fe-41f5fc8efe8d" providerId="ADAL" clId="{348BD2B0-E2A6-4D53-B264-5B06725C60A5}" dt="2024-08-13T19:12:23.861" v="0" actId="47"/>
          <pc:sldLayoutMkLst>
            <pc:docMk/>
            <pc:sldMasterMk cId="410516789" sldId="2147483678"/>
            <pc:sldLayoutMk cId="1742745444" sldId="2147483684"/>
          </pc:sldLayoutMkLst>
        </pc:sldLayoutChg>
        <pc:sldLayoutChg chg="del">
          <pc:chgData name="Field, Emily@Energy" userId="e6ab677e-5ebb-4b22-a2fe-41f5fc8efe8d" providerId="ADAL" clId="{348BD2B0-E2A6-4D53-B264-5B06725C60A5}" dt="2024-08-13T19:12:23.861" v="0" actId="47"/>
          <pc:sldLayoutMkLst>
            <pc:docMk/>
            <pc:sldMasterMk cId="410516789" sldId="2147483678"/>
            <pc:sldLayoutMk cId="1010419231" sldId="2147483685"/>
          </pc:sldLayoutMkLst>
        </pc:sldLayoutChg>
        <pc:sldLayoutChg chg="del">
          <pc:chgData name="Field, Emily@Energy" userId="e6ab677e-5ebb-4b22-a2fe-41f5fc8efe8d" providerId="ADAL" clId="{348BD2B0-E2A6-4D53-B264-5B06725C60A5}" dt="2024-08-13T19:12:23.861" v="0" actId="47"/>
          <pc:sldLayoutMkLst>
            <pc:docMk/>
            <pc:sldMasterMk cId="410516789" sldId="2147483678"/>
            <pc:sldLayoutMk cId="1116309893" sldId="21474836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15ADD9-6CDA-429A-9659-720B110C731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EAC1E-2E04-41FD-AF3C-F735CCD2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E7FC1-C667-4356-9B84-F5E0C1D4B6B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D4CD6F-1255-46E6-BF72-5A35B2A8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4E05-1B09-EFD6-D64E-D99F4ACC9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4F021-A01D-146B-83CB-C454A80C3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D6ECE-2634-35E1-A99C-FB9D81A4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C40B3-AA21-6BFC-7F6B-9C57115B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4BF9D-B6C1-23F9-EE04-5ED5300C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4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FA68-8762-000A-3967-D28848FC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A6571-DD68-D380-96E2-C00D9AA04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0F720-79A5-5AD6-BBFF-25F0D981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D46CF-B644-FFAC-F75B-FA3E1B34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FB125-0294-9A38-55F4-9A0090DF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1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1C8C6-42EA-56F6-4E04-D020C5D1B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DA791-12E8-F6B0-7ACA-A91A4C9E3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59201-E2E1-6D3D-0AE9-421A89DA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C0473-BF6F-36F9-49FE-8093B5CA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C6F2E-68F4-0F2F-A8CF-B5DB7C49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1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D82D-E2E6-F729-9DCF-7835B5F3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D0E7-60F8-B788-2ED8-82B0ABAD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0D30A-0592-8E79-7A0E-F047BAC1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749EB-58B9-60F6-CCC8-B4807CC0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BFF4E-471B-6F38-CE67-0E3E75A7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03EB-F70A-E453-C7DA-51BBA1C9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79100-BD41-0DB0-3311-58305E9C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5CC1-F1FF-288C-D5F7-160F2EEA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0F14D-415E-FFCB-3876-8055B855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5F0D2-D5DD-446B-39D4-3EE478A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A33A-8DB0-6FC9-2C58-0F1D1078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A555-D4AB-B765-DC29-6AF08050D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00575-2BA6-C4A8-32A8-1E8E73AD4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6EC97-C0E0-0C73-934D-97A69BF5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23BF6-BA5A-61F0-ABE3-BD38D318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085B6-E102-48CB-BAC0-0D2902F3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CCA0-DB72-B4DE-DCB6-BC6DF43E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1F52B-E3B1-B963-8B5D-8330BCD69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4C5D0-2396-B516-05EB-507489AF4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C221F-6327-B535-1B99-809B00E01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D35AA-C46F-C39B-F18A-A8F954D6E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FC3D6-F55B-8FB2-C00B-9FBAA27D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64EED-F2FB-EE0C-93B4-5CFF18A8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6443E2-A3AB-1734-6BC0-BA187E67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708E-CB52-18C0-934A-25A4A832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99E34-3BD3-BD4D-C1AF-082C169C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B0094-C381-0658-AA2A-5A332A9B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DE94D-4D1B-842E-EDA7-B4041E27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852DD-75EA-1191-8600-035786FD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A6AAB-253D-203E-02C3-4263DFC3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61A0C-2467-3457-18A6-66379E71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8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934D-2537-9979-9EFB-0B4D0BD3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A460F-4151-A81F-B289-86B0D1DCA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41283-706A-81D5-6FE1-D918D46F0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76EB6-B432-3789-8169-A6DE2557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70500-A621-7C57-F986-AEF1549B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2E785-3804-67D6-972C-3B454EE4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3417-D5E2-FD45-E40D-E348DC14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72A38-9804-21FB-8769-4E82C29DC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992E5-1CC1-C2B0-98D0-3C7C78E35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C0C99-F1DC-A142-6E49-B18A36FC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EAB89-5304-1BBD-099D-55A1765B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830AE-0B77-3533-E8DD-D40B3AD2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ED822-E623-BEFF-74BF-F51EEE27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794F3-378F-660F-9770-745BE0B0F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C1E32-81E6-A8E5-B949-22BA3488E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3F41-27F0-432D-B80C-9DCB756117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98A4A-F125-B695-BA5D-6094C0DA4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24FC7-A80B-6794-55D1-C7D60B46C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629FE-A141-4CF1-AF4C-0DE56B1F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6CBA-3753-D7DE-4507-950316C2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Science to Action: Fifth Assessment and </a:t>
            </a:r>
            <a:br>
              <a:rPr lang="en-US"/>
            </a:br>
            <a:r>
              <a:rPr lang="en-US"/>
              <a:t>ICARP Climate Services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08FB64-909C-9C40-68DC-A93C56E8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/>
              <a:t>Processes for adoption of climate projections data and scenarios</a:t>
            </a:r>
          </a:p>
          <a:p>
            <a:pPr marL="0" indent="0" algn="ctr">
              <a:buNone/>
            </a:pPr>
            <a:r>
              <a:rPr lang="en-US" sz="2000" i="1"/>
              <a:t>Use of data to support ICARP climate services</a:t>
            </a:r>
          </a:p>
          <a:p>
            <a:pPr algn="ctr"/>
            <a:endParaRPr lang="en-US" sz="2000" i="1"/>
          </a:p>
          <a:p>
            <a:pPr algn="ctr"/>
            <a:endParaRPr lang="en-US" sz="2000" i="1"/>
          </a:p>
          <a:p>
            <a:pPr marL="0" indent="0" algn="ctr">
              <a:buNone/>
            </a:pPr>
            <a:r>
              <a:rPr lang="en-US" sz="180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Neil Matouka and Ben McMahan, </a:t>
            </a:r>
          </a:p>
          <a:p>
            <a:pPr marL="0" indent="0" algn="ctr">
              <a:buNone/>
            </a:pPr>
            <a:r>
              <a:rPr lang="en-US" sz="180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Governor’s Office of Planning and Research (OPR)</a:t>
            </a:r>
            <a:endParaRPr lang="en-US" sz="2000" i="1"/>
          </a:p>
        </p:txBody>
      </p:sp>
      <p:pic>
        <p:nvPicPr>
          <p:cNvPr id="5" name="Picture 4" descr="Logo of the State of California's Governor's Office of Planning and Research ">
            <a:extLst>
              <a:ext uri="{FF2B5EF4-FFF2-40B4-BE49-F238E27FC236}">
                <a16:creationId xmlns:a16="http://schemas.microsoft.com/office/drawing/2014/main" id="{E4F44014-5AB1-FA2C-4BBD-2455B209F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444" y="4345807"/>
            <a:ext cx="2997800" cy="7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4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5773-0298-678A-4E1D-50B93FD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39" y="1373713"/>
            <a:ext cx="7886700" cy="572622"/>
          </a:xfrm>
        </p:spPr>
        <p:txBody>
          <a:bodyPr/>
          <a:lstStyle/>
          <a:p>
            <a:r>
              <a:rPr lang="en-US"/>
              <a:t>RFP – Cal-Adapt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3256-C901-E3DA-4D53-31BF23C9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5231"/>
            <a:ext cx="7886700" cy="21864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Planned for release in second half of 2023</a:t>
            </a:r>
          </a:p>
          <a:p>
            <a:pPr>
              <a:lnSpc>
                <a:spcPct val="100000"/>
              </a:lnSpc>
            </a:pPr>
            <a:r>
              <a:rPr lang="en-US"/>
              <a:t>Design and Implement Cal-Adapt updates based on user needs assessment, strategic priorities, and gaps and opportunities</a:t>
            </a:r>
          </a:p>
          <a:p>
            <a:pPr lvl="1">
              <a:lnSpc>
                <a:spcPct val="100000"/>
              </a:lnSpc>
            </a:pPr>
            <a:r>
              <a:rPr lang="en-US"/>
              <a:t>Emphasis on novel visualizations and sectoral applications</a:t>
            </a:r>
          </a:p>
          <a:p>
            <a:pPr lvl="1">
              <a:lnSpc>
                <a:spcPct val="100000"/>
              </a:lnSpc>
            </a:pPr>
            <a:r>
              <a:rPr lang="en-US"/>
              <a:t>Expanding relevance/utility for wide range of sectors</a:t>
            </a:r>
          </a:p>
          <a:p>
            <a:pPr lvl="1">
              <a:lnSpc>
                <a:spcPct val="100000"/>
              </a:lnSpc>
            </a:pPr>
            <a:r>
              <a:rPr lang="en-US"/>
              <a:t>Aligned with other State/OPR resources</a:t>
            </a:r>
          </a:p>
        </p:txBody>
      </p:sp>
      <p:grpSp>
        <p:nvGrpSpPr>
          <p:cNvPr id="8" name="Group 7" descr="A timeline-like image that shows the four different elements that the next few slides will discuss and highlights what is in this slide.">
            <a:extLst>
              <a:ext uri="{FF2B5EF4-FFF2-40B4-BE49-F238E27FC236}">
                <a16:creationId xmlns:a16="http://schemas.microsoft.com/office/drawing/2014/main" id="{CDA4A82D-B261-642D-1119-114821EE5C5D}"/>
              </a:ext>
            </a:extLst>
          </p:cNvPr>
          <p:cNvGrpSpPr/>
          <p:nvPr/>
        </p:nvGrpSpPr>
        <p:grpSpPr>
          <a:xfrm>
            <a:off x="443183" y="224417"/>
            <a:ext cx="8171447" cy="857980"/>
            <a:chOff x="443183" y="224417"/>
            <a:chExt cx="8171447" cy="8579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F9AC2E9-39AA-C36E-68E6-4E09EA54F78B}"/>
                </a:ext>
              </a:extLst>
            </p:cNvPr>
            <p:cNvSpPr/>
            <p:nvPr/>
          </p:nvSpPr>
          <p:spPr>
            <a:xfrm>
              <a:off x="443183" y="239299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schemeClr val="tx1"/>
                  </a:solidFill>
                  <a:latin typeface="Arial" panose="020B0604020202020204"/>
                </a:rPr>
                <a:t>Fifth Assessment Data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982BEFE-D345-2173-61FF-FF537EC70854}"/>
                </a:ext>
              </a:extLst>
            </p:cNvPr>
            <p:cNvSpPr/>
            <p:nvPr/>
          </p:nvSpPr>
          <p:spPr>
            <a:xfrm>
              <a:off x="2522224" y="224417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schemeClr val="tx1"/>
                  </a:solidFill>
                  <a:latin typeface="Arial" panose="020B0604020202020204"/>
                </a:rPr>
                <a:t>Data Visualizations &amp; Climate Services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560AC14-8449-37C6-97D5-CDA7F0DB9EF9}"/>
                </a:ext>
              </a:extLst>
            </p:cNvPr>
            <p:cNvSpPr/>
            <p:nvPr/>
          </p:nvSpPr>
          <p:spPr>
            <a:xfrm>
              <a:off x="4624913" y="224418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schemeClr val="tx1"/>
                  </a:solidFill>
                  <a:latin typeface="Arial" panose="020B0604020202020204"/>
                </a:rPr>
                <a:t>User Needs Assessment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36977FF-C619-7678-1BFC-8DF203A85DB0}"/>
                </a:ext>
              </a:extLst>
            </p:cNvPr>
            <p:cNvSpPr/>
            <p:nvPr/>
          </p:nvSpPr>
          <p:spPr>
            <a:xfrm>
              <a:off x="6727601" y="239297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dirty="0">
                  <a:solidFill>
                    <a:prstClr val="white"/>
                  </a:solidFill>
                  <a:latin typeface="Arial" panose="020B0604020202020204"/>
                </a:rPr>
                <a:t>RFP - Cal-Adapt Updates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C8C9C07-A34A-2EEA-D2C4-80D589BD0924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2330212" y="645966"/>
              <a:ext cx="192012" cy="148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0052A8C-9523-E004-7277-ED60E1702360}"/>
                </a:ext>
              </a:extLst>
            </p:cNvPr>
            <p:cNvCxnSpPr>
              <a:cxnSpLocks/>
              <a:stCxn id="23" idx="3"/>
              <a:endCxn id="24" idx="1"/>
            </p:cNvCxnSpPr>
            <p:nvPr/>
          </p:nvCxnSpPr>
          <p:spPr>
            <a:xfrm>
              <a:off x="4409253" y="645966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A8095C1-2907-E595-B411-F0DB18550B7E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>
              <a:off x="6511942" y="645967"/>
              <a:ext cx="215659" cy="14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Logo of the State of California's Governor's Office of Planning and Research.">
            <a:extLst>
              <a:ext uri="{FF2B5EF4-FFF2-40B4-BE49-F238E27FC236}">
                <a16:creationId xmlns:a16="http://schemas.microsoft.com/office/drawing/2014/main" id="{972F56D5-B10D-3A5B-49D0-E57BDFEC4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57"/>
          <a:stretch/>
        </p:blipFill>
        <p:spPr>
          <a:xfrm>
            <a:off x="8194259" y="4154804"/>
            <a:ext cx="931267" cy="9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3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5773-0298-678A-4E1D-50B93FD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7" y="4082407"/>
            <a:ext cx="7886700" cy="994172"/>
          </a:xfrm>
        </p:spPr>
        <p:txBody>
          <a:bodyPr/>
          <a:lstStyle/>
          <a:p>
            <a:r>
              <a:rPr lang="en-US"/>
              <a:t>Climate Services</a:t>
            </a:r>
            <a:br>
              <a:rPr lang="en-US"/>
            </a:br>
            <a:r>
              <a:rPr lang="en-US" sz="2700"/>
              <a:t>Data + (support, guidance, context)</a:t>
            </a:r>
          </a:p>
        </p:txBody>
      </p:sp>
      <p:grpSp>
        <p:nvGrpSpPr>
          <p:cNvPr id="6" name="Group 5" descr="A timeline-like image that shows the four different elements that the next few slides will discuss and highlights what is in this slide.">
            <a:extLst>
              <a:ext uri="{FF2B5EF4-FFF2-40B4-BE49-F238E27FC236}">
                <a16:creationId xmlns:a16="http://schemas.microsoft.com/office/drawing/2014/main" id="{E1C381EA-432A-309F-1811-55BD27D8DB5B}"/>
              </a:ext>
            </a:extLst>
          </p:cNvPr>
          <p:cNvGrpSpPr/>
          <p:nvPr/>
        </p:nvGrpSpPr>
        <p:grpSpPr>
          <a:xfrm>
            <a:off x="505722" y="224417"/>
            <a:ext cx="8132556" cy="843100"/>
            <a:chOff x="505722" y="224417"/>
            <a:chExt cx="8132556" cy="8431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2987854-2777-5B26-8AE8-14EA6F3DABDF}"/>
                </a:ext>
              </a:extLst>
            </p:cNvPr>
            <p:cNvSpPr/>
            <p:nvPr/>
          </p:nvSpPr>
          <p:spPr>
            <a:xfrm>
              <a:off x="505722" y="224419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600" dirty="0">
                  <a:solidFill>
                    <a:prstClr val="white"/>
                  </a:solidFill>
                  <a:latin typeface="Arial" panose="020B0604020202020204"/>
                </a:rPr>
                <a:t>Fifth Assessment Data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31E18AB-FC82-9D9E-7329-9A46EF9DC2F8}"/>
                </a:ext>
              </a:extLst>
            </p:cNvPr>
            <p:cNvSpPr/>
            <p:nvPr/>
          </p:nvSpPr>
          <p:spPr>
            <a:xfrm>
              <a:off x="2608411" y="224417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600">
                  <a:solidFill>
                    <a:prstClr val="white"/>
                  </a:solidFill>
                  <a:latin typeface="Arial" panose="020B0604020202020204"/>
                </a:rPr>
                <a:t>Data Visualizations &amp; Climate Services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1E17847-5FDE-6D8A-CA6F-1CCC56A1614A}"/>
                </a:ext>
              </a:extLst>
            </p:cNvPr>
            <p:cNvSpPr/>
            <p:nvPr/>
          </p:nvSpPr>
          <p:spPr>
            <a:xfrm>
              <a:off x="4711100" y="224418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>
                  <a:solidFill>
                    <a:prstClr val="white"/>
                  </a:solidFill>
                  <a:latin typeface="Arial" panose="020B0604020202020204"/>
                </a:rPr>
                <a:t>User Needs Assessment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93702D-2769-0E40-41EB-3D513CD49BA8}"/>
                </a:ext>
              </a:extLst>
            </p:cNvPr>
            <p:cNvSpPr/>
            <p:nvPr/>
          </p:nvSpPr>
          <p:spPr>
            <a:xfrm>
              <a:off x="6751249" y="224417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>
                  <a:solidFill>
                    <a:prstClr val="white"/>
                  </a:solidFill>
                  <a:latin typeface="Arial" panose="020B0604020202020204"/>
                </a:rPr>
                <a:t>RFP - Cal-Adapt Updates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C718B38-6445-13FA-4A16-24FF5A5E6B41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 flipV="1">
              <a:off x="2392751" y="645967"/>
              <a:ext cx="215660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CBEC869-BA81-035F-3747-B767F39DDA7E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4495440" y="645966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E234054-C77C-539D-2886-08BF463B23DA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6598129" y="645966"/>
              <a:ext cx="15312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3256-C901-E3DA-4D53-31BF23C9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6634"/>
            <a:ext cx="7886700" cy="16907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Innovative visualizations using updated data and expanding the user base of Cal-Adapt users.</a:t>
            </a:r>
          </a:p>
          <a:p>
            <a:pPr lvl="1">
              <a:lnSpc>
                <a:spcPct val="100000"/>
              </a:lnSpc>
            </a:pPr>
            <a:r>
              <a:rPr lang="en-US" sz="2100"/>
              <a:t>How to make this a more useful state resource across various sectors and decision contexts?</a:t>
            </a:r>
          </a:p>
        </p:txBody>
      </p:sp>
      <p:pic>
        <p:nvPicPr>
          <p:cNvPr id="4" name="Picture 3" descr="Logo of the State of California's  Governor's Office of Planning and Research">
            <a:extLst>
              <a:ext uri="{FF2B5EF4-FFF2-40B4-BE49-F238E27FC236}">
                <a16:creationId xmlns:a16="http://schemas.microsoft.com/office/drawing/2014/main" id="{5D0123E9-25DD-4A4C-15D7-5B39D9087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57"/>
          <a:stretch/>
        </p:blipFill>
        <p:spPr>
          <a:xfrm>
            <a:off x="8194259" y="4154804"/>
            <a:ext cx="931267" cy="9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1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8FA613C-B6F0-2C31-BB38-894D7CBA2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247" y="4082407"/>
            <a:ext cx="7886700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Climate Services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Data + (support, guidance, context)  </a:t>
            </a:r>
          </a:p>
        </p:txBody>
      </p:sp>
      <p:grpSp>
        <p:nvGrpSpPr>
          <p:cNvPr id="2" name="Group 1" descr="A timeline-like image that shows the four different elements that the next few slides will discuss and highlights what is in this slide.">
            <a:extLst>
              <a:ext uri="{FF2B5EF4-FFF2-40B4-BE49-F238E27FC236}">
                <a16:creationId xmlns:a16="http://schemas.microsoft.com/office/drawing/2014/main" id="{CCDBBA58-E170-5CBE-A9D2-4709278B9CD5}"/>
              </a:ext>
            </a:extLst>
          </p:cNvPr>
          <p:cNvGrpSpPr/>
          <p:nvPr/>
        </p:nvGrpSpPr>
        <p:grpSpPr>
          <a:xfrm>
            <a:off x="443183" y="224417"/>
            <a:ext cx="8195095" cy="843100"/>
            <a:chOff x="443183" y="224417"/>
            <a:chExt cx="8195095" cy="8431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EA51831-7E4B-76CE-6DC8-53326669790E}"/>
                </a:ext>
              </a:extLst>
            </p:cNvPr>
            <p:cNvSpPr/>
            <p:nvPr/>
          </p:nvSpPr>
          <p:spPr>
            <a:xfrm>
              <a:off x="443183" y="224419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600">
                  <a:solidFill>
                    <a:prstClr val="white"/>
                  </a:solidFill>
                  <a:latin typeface="Arial" panose="020B0604020202020204"/>
                </a:rPr>
                <a:t>Fifth Assessment Data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1204BD2-543E-1A9A-4885-4FBAF7754E52}"/>
                </a:ext>
              </a:extLst>
            </p:cNvPr>
            <p:cNvSpPr/>
            <p:nvPr/>
          </p:nvSpPr>
          <p:spPr>
            <a:xfrm>
              <a:off x="2545872" y="224417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600">
                  <a:solidFill>
                    <a:prstClr val="white"/>
                  </a:solidFill>
                  <a:latin typeface="Arial" panose="020B0604020202020204"/>
                </a:rPr>
                <a:t>Data Visualizations &amp; Climate Services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2C4EFD1-0541-812C-96AB-D7B9F48AFFE9}"/>
                </a:ext>
              </a:extLst>
            </p:cNvPr>
            <p:cNvSpPr/>
            <p:nvPr/>
          </p:nvSpPr>
          <p:spPr>
            <a:xfrm>
              <a:off x="4648561" y="224418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>
                  <a:solidFill>
                    <a:prstClr val="white"/>
                  </a:solidFill>
                  <a:latin typeface="Arial" panose="020B0604020202020204"/>
                </a:rPr>
                <a:t>User Needs Assessment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63A2A10-0FAC-A724-4DE8-10DD85E0B6B1}"/>
                </a:ext>
              </a:extLst>
            </p:cNvPr>
            <p:cNvSpPr/>
            <p:nvPr/>
          </p:nvSpPr>
          <p:spPr>
            <a:xfrm>
              <a:off x="6751249" y="224417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>
                  <a:solidFill>
                    <a:prstClr val="white"/>
                  </a:solidFill>
                  <a:latin typeface="Arial" panose="020B0604020202020204"/>
                </a:rPr>
                <a:t>RFP - Cal-Adapt Updates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B756D68-5E20-B070-0089-BD138DDA8801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 flipV="1">
              <a:off x="2330212" y="645967"/>
              <a:ext cx="215660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1FE5922-A445-3B6B-B345-33644F997180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4432901" y="645966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1F75BB1-76FD-ADEB-45FB-D26AA8480C5E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 flipV="1">
              <a:off x="6535590" y="645966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3256-C901-E3DA-4D53-31BF23C9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7551"/>
            <a:ext cx="7886700" cy="186330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400"/>
              <a:t>New tools or resources for targeted use and technical assistance to connect decision makers with relevant data</a:t>
            </a:r>
          </a:p>
          <a:p>
            <a:pPr lvl="1">
              <a:lnSpc>
                <a:spcPct val="100000"/>
              </a:lnSpc>
            </a:pPr>
            <a:r>
              <a:rPr lang="en-US" sz="2100"/>
              <a:t>Can we integrate/connect to policy or other relevant planning and guidance resources?</a:t>
            </a:r>
          </a:p>
          <a:p>
            <a:pPr lvl="1">
              <a:lnSpc>
                <a:spcPct val="100000"/>
              </a:lnSpc>
            </a:pPr>
            <a:r>
              <a:rPr lang="en-US" sz="2100"/>
              <a:t>How do we support expanded use with range of sectors/users?</a:t>
            </a:r>
          </a:p>
        </p:txBody>
      </p:sp>
      <p:pic>
        <p:nvPicPr>
          <p:cNvPr id="5" name="Picture 4" descr="Logo of the State of California's  Governor's Office of Planning and Research">
            <a:extLst>
              <a:ext uri="{FF2B5EF4-FFF2-40B4-BE49-F238E27FC236}">
                <a16:creationId xmlns:a16="http://schemas.microsoft.com/office/drawing/2014/main" id="{67A4E836-8CE8-17E6-7F63-E13722E80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57"/>
          <a:stretch/>
        </p:blipFill>
        <p:spPr>
          <a:xfrm>
            <a:off x="8194259" y="4154804"/>
            <a:ext cx="931267" cy="9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4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7D7419A5-F46A-FEA9-49F3-C3DC222EAE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247" y="4082407"/>
            <a:ext cx="7886700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Climate Services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Data + (support, guidance, context) </a:t>
            </a:r>
          </a:p>
        </p:txBody>
      </p:sp>
      <p:grpSp>
        <p:nvGrpSpPr>
          <p:cNvPr id="4" name="Group 3" descr="A timeline-like image that shows the four different elements that the next few slides will discuss and highlights what is in this slide.">
            <a:extLst>
              <a:ext uri="{FF2B5EF4-FFF2-40B4-BE49-F238E27FC236}">
                <a16:creationId xmlns:a16="http://schemas.microsoft.com/office/drawing/2014/main" id="{DBB5AFB9-AC47-7027-FD52-51486AA5146A}"/>
              </a:ext>
            </a:extLst>
          </p:cNvPr>
          <p:cNvGrpSpPr/>
          <p:nvPr/>
        </p:nvGrpSpPr>
        <p:grpSpPr>
          <a:xfrm>
            <a:off x="443183" y="224417"/>
            <a:ext cx="8195095" cy="843099"/>
            <a:chOff x="443183" y="224417"/>
            <a:chExt cx="8195095" cy="8430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3649D1C-1EB0-D6B6-B8B0-B0FD5A1AD810}"/>
                </a:ext>
              </a:extLst>
            </p:cNvPr>
            <p:cNvSpPr/>
            <p:nvPr/>
          </p:nvSpPr>
          <p:spPr>
            <a:xfrm>
              <a:off x="443183" y="224417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600" dirty="0">
                  <a:solidFill>
                    <a:prstClr val="white"/>
                  </a:solidFill>
                  <a:latin typeface="Arial" panose="020B0604020202020204"/>
                </a:rPr>
                <a:t>Fifth Assessment Data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63589B9-4123-2E8B-F719-DC688ACB68D1}"/>
                </a:ext>
              </a:extLst>
            </p:cNvPr>
            <p:cNvSpPr/>
            <p:nvPr/>
          </p:nvSpPr>
          <p:spPr>
            <a:xfrm>
              <a:off x="2545872" y="224417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600">
                  <a:solidFill>
                    <a:prstClr val="white"/>
                  </a:solidFill>
                  <a:latin typeface="Arial" panose="020B0604020202020204"/>
                </a:rPr>
                <a:t>Data Visualizations &amp; Climate Services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8B7AAA0-366E-AED9-190B-87710BC9ED59}"/>
                </a:ext>
              </a:extLst>
            </p:cNvPr>
            <p:cNvSpPr/>
            <p:nvPr/>
          </p:nvSpPr>
          <p:spPr>
            <a:xfrm>
              <a:off x="4648561" y="224418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>
                  <a:solidFill>
                    <a:prstClr val="white"/>
                  </a:solidFill>
                  <a:latin typeface="Arial" panose="020B0604020202020204"/>
                </a:rPr>
                <a:t>User Needs Assessment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2E82645-58B0-BF3F-5096-4CEA83725855}"/>
                </a:ext>
              </a:extLst>
            </p:cNvPr>
            <p:cNvSpPr/>
            <p:nvPr/>
          </p:nvSpPr>
          <p:spPr>
            <a:xfrm>
              <a:off x="6751249" y="224417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>
                  <a:solidFill>
                    <a:prstClr val="white"/>
                  </a:solidFill>
                  <a:latin typeface="Arial" panose="020B0604020202020204"/>
                </a:rPr>
                <a:t>RFP - Cal-Adapt Updates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D8B65A9-4322-0A60-FA1F-94620D1ABE11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>
              <a:off x="2330212" y="645966"/>
              <a:ext cx="2156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8FC21C0-5B53-AD08-77B4-30E8DF6C7277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4432901" y="645966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E523BBF-C4CC-E1C6-B21D-BFFB818B471B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 flipV="1">
              <a:off x="6535590" y="645966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3256-C901-E3DA-4D53-31BF23C9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4104"/>
            <a:ext cx="7886700" cy="20919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/>
              <a:t>Build out a suite of resources available to address climate related challenges, connect science to policy</a:t>
            </a:r>
          </a:p>
          <a:p>
            <a:pPr lvl="1">
              <a:lnSpc>
                <a:spcPct val="110000"/>
              </a:lnSpc>
            </a:pPr>
            <a:r>
              <a:rPr lang="en-US" sz="2100"/>
              <a:t>Transparency and clarity around data/metadata, process/methods, and use-cases for data</a:t>
            </a:r>
          </a:p>
          <a:p>
            <a:pPr lvl="1">
              <a:lnSpc>
                <a:spcPct val="110000"/>
              </a:lnSpc>
            </a:pPr>
            <a:r>
              <a:rPr lang="en-US" sz="2100"/>
              <a:t>Evaluate impact and track examples of use in decision contexts or planning</a:t>
            </a:r>
          </a:p>
        </p:txBody>
      </p:sp>
      <p:pic>
        <p:nvPicPr>
          <p:cNvPr id="2" name="Picture 1" descr="Logo of the State of California's  Governor's Office of Planning and Research">
            <a:extLst>
              <a:ext uri="{FF2B5EF4-FFF2-40B4-BE49-F238E27FC236}">
                <a16:creationId xmlns:a16="http://schemas.microsoft.com/office/drawing/2014/main" id="{B9BEE79A-A86E-D57E-FC43-7E4BDFDDF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57"/>
          <a:stretch/>
        </p:blipFill>
        <p:spPr>
          <a:xfrm>
            <a:off x="8194259" y="4154804"/>
            <a:ext cx="931267" cy="9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3256-C901-E3DA-4D53-31BF23C98D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1870" y="381786"/>
            <a:ext cx="4867766" cy="46132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 to broader OPR climate services investment and partnership with CEC</a:t>
            </a:r>
          </a:p>
          <a:p>
            <a:pPr marL="514350" marR="0" lvl="1" indent="-17145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Coordination on priorities and strategic direction for Cal-Adapt</a:t>
            </a:r>
          </a:p>
          <a:p>
            <a:pPr marL="171450" marR="0" lvl="0" indent="-17145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OPR Integration across </a:t>
            </a:r>
          </a:p>
          <a:p>
            <a:pPr marL="514350" marR="0" lvl="1" indent="-17145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Adaptation Clearinghouse (case studies, policy support), </a:t>
            </a:r>
          </a:p>
          <a:p>
            <a:pPr marL="514350" marR="0" lvl="1" indent="-17145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VCP (identifying and prioritizing frontline communities) </a:t>
            </a:r>
          </a:p>
          <a:p>
            <a:pPr marL="514350" marR="0" lvl="1" indent="-17145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Cal-Adapt – a robust data platform for climate data services.</a:t>
            </a:r>
          </a:p>
        </p:txBody>
      </p:sp>
      <p:pic>
        <p:nvPicPr>
          <p:cNvPr id="4" name="Picture 3" descr="Image showing the landing page for California's Adaptation Clearinghouse.">
            <a:extLst>
              <a:ext uri="{FF2B5EF4-FFF2-40B4-BE49-F238E27FC236}">
                <a16:creationId xmlns:a16="http://schemas.microsoft.com/office/drawing/2014/main" id="{F1C8EB8E-46B8-2146-D930-D587C44C9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" r="1117" b="11660"/>
          <a:stretch/>
        </p:blipFill>
        <p:spPr>
          <a:xfrm>
            <a:off x="334783" y="3024666"/>
            <a:ext cx="3558468" cy="2033992"/>
          </a:xfrm>
          <a:prstGeom prst="rect">
            <a:avLst/>
          </a:prstGeom>
        </p:spPr>
      </p:pic>
      <p:pic>
        <p:nvPicPr>
          <p:cNvPr id="6" name="Picture 5" descr="Image showing the landing page for Cal-Adapt.org.">
            <a:extLst>
              <a:ext uri="{FF2B5EF4-FFF2-40B4-BE49-F238E27FC236}">
                <a16:creationId xmlns:a16="http://schemas.microsoft.com/office/drawing/2014/main" id="{AD368FF4-6E49-D6F6-1CB2-CD18A267A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3" y="132625"/>
            <a:ext cx="3557309" cy="28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4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0845B33D-922C-D4F7-3814-A43974D9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>
            <a:normAutofit/>
          </a:bodyPr>
          <a:lstStyle/>
          <a:p>
            <a:r>
              <a:rPr lang="en-US"/>
              <a:t>Fifth Assessment Data Adoption Process</a:t>
            </a:r>
          </a:p>
        </p:txBody>
      </p:sp>
      <p:pic>
        <p:nvPicPr>
          <p:cNvPr id="5" name="Picture 4" descr="Graphical user interface, diagram showing the process for data adoption by the Fifth Assessment.&#10;">
            <a:extLst>
              <a:ext uri="{FF2B5EF4-FFF2-40B4-BE49-F238E27FC236}">
                <a16:creationId xmlns:a16="http://schemas.microsoft.com/office/drawing/2014/main" id="{FF48A0D9-096C-7B24-EE37-431AC4D32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1" y="1645088"/>
            <a:ext cx="7484379" cy="286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29866-BAAC-EC5F-A86E-32EA1F82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091280" cy="994172"/>
          </a:xfrm>
        </p:spPr>
        <p:txBody>
          <a:bodyPr>
            <a:noAutofit/>
          </a:bodyPr>
          <a:lstStyle/>
          <a:p>
            <a:r>
              <a:rPr lang="en-US"/>
              <a:t>Fifth Assessment Implementation Timeline</a:t>
            </a:r>
          </a:p>
        </p:txBody>
      </p:sp>
      <p:grpSp>
        <p:nvGrpSpPr>
          <p:cNvPr id="4" name="Group 3" descr="Timeline for key products associated with California's Fifth Climate Change Assessment, emphasizing how climate data and scenarios produced by the California Energy Commission will provide inputs for technical reports and a variety of synthesis reports.">
            <a:extLst>
              <a:ext uri="{FF2B5EF4-FFF2-40B4-BE49-F238E27FC236}">
                <a16:creationId xmlns:a16="http://schemas.microsoft.com/office/drawing/2014/main" id="{B2FA70F0-EF9C-32C4-3B86-C3578AA3919B}"/>
              </a:ext>
            </a:extLst>
          </p:cNvPr>
          <p:cNvGrpSpPr/>
          <p:nvPr/>
        </p:nvGrpSpPr>
        <p:grpSpPr>
          <a:xfrm>
            <a:off x="708817" y="1287433"/>
            <a:ext cx="7472450" cy="3707345"/>
            <a:chOff x="708817" y="1287433"/>
            <a:chExt cx="7472450" cy="3707345"/>
          </a:xfrm>
        </p:grpSpPr>
        <p:pic>
          <p:nvPicPr>
            <p:cNvPr id="5" name="Picture 4" descr="Image of the Fifth Assessment Implementation Timeline. Stakeholder Engagement from 2022-2026, Climate Data and Scenarios from 2022-2023, Core Technical Reports (Energy) from 2022-2026, Core Technical Reports (non-energy) from 2023-2026, Tribal Program from 2022-2026, Regional, Topical, and statewide synthesis reports from 2024-2026. ">
              <a:extLst>
                <a:ext uri="{FF2B5EF4-FFF2-40B4-BE49-F238E27FC236}">
                  <a16:creationId xmlns:a16="http://schemas.microsoft.com/office/drawing/2014/main" id="{04D36370-524F-F0A2-46F2-2AF7F527D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r="10447"/>
            <a:stretch/>
          </p:blipFill>
          <p:spPr>
            <a:xfrm>
              <a:off x="1923796" y="1287433"/>
              <a:ext cx="6257471" cy="37073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6B9EF1-C32C-F4C8-58E1-692998B8CC9C}"/>
                </a:ext>
              </a:extLst>
            </p:cNvPr>
            <p:cNvSpPr txBox="1"/>
            <p:nvPr/>
          </p:nvSpPr>
          <p:spPr>
            <a:xfrm>
              <a:off x="708817" y="1762252"/>
              <a:ext cx="507831" cy="28713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100" b="1"/>
                <a:t>Climate Data as Input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D4D2F11-FA75-9336-7BB6-CE012A98C118}"/>
                </a:ext>
              </a:extLst>
            </p:cNvPr>
            <p:cNvGrpSpPr/>
            <p:nvPr/>
          </p:nvGrpSpPr>
          <p:grpSpPr>
            <a:xfrm>
              <a:off x="1381856" y="2148840"/>
              <a:ext cx="541940" cy="1834921"/>
              <a:chOff x="1043189" y="2091998"/>
              <a:chExt cx="541940" cy="1834921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65C7D737-3850-BABB-CD6F-E70E27D58E17}"/>
                  </a:ext>
                </a:extLst>
              </p:cNvPr>
              <p:cNvSpPr/>
              <p:nvPr/>
            </p:nvSpPr>
            <p:spPr>
              <a:xfrm>
                <a:off x="1057275" y="2497455"/>
                <a:ext cx="527854" cy="23431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A650ACED-15D2-F0A2-724E-71B47D135F9C}"/>
                  </a:ext>
                </a:extLst>
              </p:cNvPr>
              <p:cNvSpPr/>
              <p:nvPr/>
            </p:nvSpPr>
            <p:spPr>
              <a:xfrm>
                <a:off x="1057275" y="2906792"/>
                <a:ext cx="527854" cy="23431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91D77E6F-48F1-A3E5-8971-6FE4916ADCC0}"/>
                  </a:ext>
                </a:extLst>
              </p:cNvPr>
              <p:cNvSpPr/>
              <p:nvPr/>
            </p:nvSpPr>
            <p:spPr>
              <a:xfrm>
                <a:off x="1043189" y="3313985"/>
                <a:ext cx="527854" cy="23431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F7CD5508-F8E9-23DD-2A57-99DB1A9BA98C}"/>
                  </a:ext>
                </a:extLst>
              </p:cNvPr>
              <p:cNvSpPr/>
              <p:nvPr/>
            </p:nvSpPr>
            <p:spPr>
              <a:xfrm>
                <a:off x="1057275" y="3692604"/>
                <a:ext cx="527854" cy="23431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14584A29-8996-EB93-0BC1-7CD1CA7647E0}"/>
                  </a:ext>
                </a:extLst>
              </p:cNvPr>
              <p:cNvSpPr/>
              <p:nvPr/>
            </p:nvSpPr>
            <p:spPr>
              <a:xfrm rot="10800000">
                <a:off x="1043189" y="2091998"/>
                <a:ext cx="527854" cy="234315"/>
              </a:xfrm>
              <a:prstGeom prst="rightArrow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602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F7A8-E409-5BE1-8449-4A71AC2D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&amp;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3FA25-CDA2-B794-0B86-3E5DC61B4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/>
              <a:t>Cal-Adapt as a State product co-managed in an interagency collaboration between CEC and OPR with support from technical leads (ERA)</a:t>
            </a: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u="sng">
                <a:solidFill>
                  <a:srgbClr val="423AD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TN239123</a:t>
            </a:r>
            <a:r>
              <a:rPr lang="en-US" sz="150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500">
                <a:latin typeface="Calibri" panose="020F0502020204030204" pitchFamily="34" charset="0"/>
                <a:ea typeface="Times New Roman" panose="02020603050405020304" pitchFamily="18" charset="0"/>
              </a:rPr>
              <a:t>(p. 3), docketed August 2, 2021: describes expanded Cal-Adapt enterprise</a:t>
            </a:r>
            <a:endParaRPr lang="en-US" sz="15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u="sng">
                <a:solidFill>
                  <a:srgbClr val="423AD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TN239954</a:t>
            </a:r>
            <a:r>
              <a:rPr lang="en-US" sz="1500">
                <a:latin typeface="Calibri" panose="020F0502020204030204" pitchFamily="34" charset="0"/>
                <a:ea typeface="Times New Roman" panose="02020603050405020304" pitchFamily="18" charset="0"/>
              </a:rPr>
              <a:t>, docketed October 12, 2021: Cal-Adapt governance, responsibilities, data management</a:t>
            </a:r>
            <a:endParaRPr lang="en-US" sz="1500"/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Cal-Adapt an excellent resource to inform decision-making</a:t>
            </a:r>
          </a:p>
          <a:p>
            <a:pPr>
              <a:lnSpc>
                <a:spcPct val="110000"/>
              </a:lnSpc>
            </a:pPr>
            <a:r>
              <a:rPr lang="en-US"/>
              <a:t>With updated structure and Fifth Assessment Data Inbound </a:t>
            </a:r>
          </a:p>
          <a:p>
            <a:pPr lvl="1">
              <a:lnSpc>
                <a:spcPct val="110000"/>
              </a:lnSpc>
            </a:pPr>
            <a:r>
              <a:rPr lang="en-US" b="1"/>
              <a:t>Opportunity</a:t>
            </a:r>
            <a:r>
              <a:rPr lang="en-US"/>
              <a:t> to update and expand Cal-Adapt – Particularly around the role of climate (data) services and decision support</a:t>
            </a:r>
          </a:p>
        </p:txBody>
      </p:sp>
      <p:pic>
        <p:nvPicPr>
          <p:cNvPr id="4" name="Picture 3" descr="Logo of the State of California's Governor's Office of Planning and Research ">
            <a:extLst>
              <a:ext uri="{FF2B5EF4-FFF2-40B4-BE49-F238E27FC236}">
                <a16:creationId xmlns:a16="http://schemas.microsoft.com/office/drawing/2014/main" id="{3C968FC2-D568-F455-CEDC-46C6F9F93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839" y="97916"/>
            <a:ext cx="2997800" cy="7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CBC95-B871-FED8-5D56-4CA76772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60" y="245433"/>
            <a:ext cx="4427924" cy="614677"/>
          </a:xfrm>
        </p:spPr>
        <p:txBody>
          <a:bodyPr>
            <a:normAutofit/>
          </a:bodyPr>
          <a:lstStyle/>
          <a:p>
            <a:pPr algn="ctr"/>
            <a:r>
              <a:rPr lang="en-US"/>
              <a:t>OPR/ICARP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DF8A8-0C07-E5CF-9ABF-2770C1950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67" y="1325880"/>
            <a:ext cx="6587346" cy="3654552"/>
          </a:xfrm>
        </p:spPr>
        <p:txBody>
          <a:bodyPr numCol="1"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/>
              <a:t>Maintain existing level of decision support – best practices – Cal-Adapt as an open State resource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/>
          </a:p>
          <a:p>
            <a:pPr marL="0" indent="0" algn="ctr">
              <a:lnSpc>
                <a:spcPct val="120000"/>
              </a:lnSpc>
              <a:buNone/>
            </a:pPr>
            <a:r>
              <a:rPr lang="en-US"/>
              <a:t>Identify opportunities for new or improved tools and applications, and expand </a:t>
            </a:r>
            <a:r>
              <a:rPr lang="en-US" i="1"/>
              <a:t>and support </a:t>
            </a:r>
            <a:r>
              <a:rPr lang="en-US"/>
              <a:t>the network of users</a:t>
            </a:r>
          </a:p>
          <a:p>
            <a:pPr marL="0" indent="0">
              <a:lnSpc>
                <a:spcPct val="120000"/>
              </a:lnSpc>
              <a:buNone/>
            </a:pPr>
            <a:endParaRPr lang="en-US"/>
          </a:p>
          <a:p>
            <a:pPr marL="0" indent="0" algn="ctr">
              <a:lnSpc>
                <a:spcPct val="120000"/>
              </a:lnSpc>
              <a:buNone/>
            </a:pPr>
            <a:r>
              <a:rPr lang="en-US"/>
              <a:t>Enhance connections and integrations between science and decision making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/>
          </a:p>
          <a:p>
            <a:pPr marL="0" indent="0" algn="ctr">
              <a:lnSpc>
                <a:spcPct val="120000"/>
              </a:lnSpc>
              <a:buNone/>
            </a:pPr>
            <a:r>
              <a:rPr lang="en-US"/>
              <a:t>Evaluate Impact – tracking outcomes of use and integration of climate services</a:t>
            </a:r>
          </a:p>
          <a:p>
            <a:pPr algn="ctr"/>
            <a:endParaRPr lang="en-US"/>
          </a:p>
        </p:txBody>
      </p:sp>
      <p:pic>
        <p:nvPicPr>
          <p:cNvPr id="6" name="Picture 5" descr="Logo of the State of California's Governor's Office of Planning and Research ">
            <a:extLst>
              <a:ext uri="{FF2B5EF4-FFF2-40B4-BE49-F238E27FC236}">
                <a16:creationId xmlns:a16="http://schemas.microsoft.com/office/drawing/2014/main" id="{293B11D0-D39E-160A-CCD0-95ED4035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839" y="97916"/>
            <a:ext cx="2997800" cy="7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2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CCFC-1AC8-9535-B006-0C1D462C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46" y="273844"/>
            <a:ext cx="6863334" cy="994172"/>
          </a:xfrm>
        </p:spPr>
        <p:txBody>
          <a:bodyPr/>
          <a:lstStyle/>
          <a:p>
            <a:r>
              <a:rPr lang="en-US"/>
              <a:t>Role of Climate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29601-7ADF-8CC1-7A46-C1944701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262" y="1210141"/>
            <a:ext cx="6966997" cy="37035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Data, Decision Support, but what else?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OPR ICARP - Climate Services Team</a:t>
            </a:r>
          </a:p>
          <a:p>
            <a:pPr lvl="1">
              <a:lnSpc>
                <a:spcPct val="110000"/>
              </a:lnSpc>
            </a:pPr>
            <a:r>
              <a:rPr lang="en-US"/>
              <a:t>User-informed resource development (the what?)</a:t>
            </a:r>
          </a:p>
          <a:p>
            <a:pPr lvl="1">
              <a:lnSpc>
                <a:spcPct val="110000"/>
              </a:lnSpc>
            </a:pPr>
            <a:r>
              <a:rPr lang="en-US"/>
              <a:t>Contextual guidance (the why?)</a:t>
            </a:r>
          </a:p>
          <a:p>
            <a:pPr lvl="1">
              <a:lnSpc>
                <a:spcPct val="110000"/>
              </a:lnSpc>
            </a:pPr>
            <a:r>
              <a:rPr lang="en-US"/>
              <a:t>Technical assistance on use (the how?) </a:t>
            </a:r>
          </a:p>
          <a:p>
            <a:pPr lvl="1">
              <a:lnSpc>
                <a:spcPct val="110000"/>
              </a:lnSpc>
            </a:pPr>
            <a:r>
              <a:rPr lang="en-US"/>
              <a:t>Case study examples that illustrate use (the so what?)</a:t>
            </a:r>
          </a:p>
          <a:p>
            <a:pPr lvl="1"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Cal-Adapt as a framework to support decision making</a:t>
            </a:r>
          </a:p>
          <a:p>
            <a:pPr lvl="1">
              <a:lnSpc>
                <a:spcPct val="110000"/>
              </a:lnSpc>
            </a:pPr>
            <a:r>
              <a:rPr lang="en-US"/>
              <a:t>In close collaboration with the Fifth Assessment Team at OPR</a:t>
            </a:r>
          </a:p>
          <a:p>
            <a:pPr lvl="1">
              <a:lnSpc>
                <a:spcPct val="110000"/>
              </a:lnSpc>
            </a:pPr>
            <a:r>
              <a:rPr lang="en-US"/>
              <a:t>Aligned with larger portfolio of resources for decision support</a:t>
            </a:r>
          </a:p>
        </p:txBody>
      </p:sp>
      <p:pic>
        <p:nvPicPr>
          <p:cNvPr id="4" name="Picture 3" descr="Logo of the State of California's Governor's Office of Planning and Research ">
            <a:extLst>
              <a:ext uri="{FF2B5EF4-FFF2-40B4-BE49-F238E27FC236}">
                <a16:creationId xmlns:a16="http://schemas.microsoft.com/office/drawing/2014/main" id="{7C1E5820-5DCA-7997-D23D-73CBEFF2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839" y="97916"/>
            <a:ext cx="2997800" cy="7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6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5773-0298-678A-4E1D-50B93FD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83" y="1298053"/>
            <a:ext cx="7886700" cy="659850"/>
          </a:xfrm>
        </p:spPr>
        <p:txBody>
          <a:bodyPr/>
          <a:lstStyle/>
          <a:p>
            <a:r>
              <a:rPr lang="en-US"/>
              <a:t>Fifth Assessment - Foundation</a:t>
            </a:r>
          </a:p>
        </p:txBody>
      </p:sp>
      <p:grpSp>
        <p:nvGrpSpPr>
          <p:cNvPr id="4" name="Group 3" descr="A timeline-like image that shows the four different elements that the next few slides will discuss and highlights what is in this slide.">
            <a:extLst>
              <a:ext uri="{FF2B5EF4-FFF2-40B4-BE49-F238E27FC236}">
                <a16:creationId xmlns:a16="http://schemas.microsoft.com/office/drawing/2014/main" id="{444910EC-B70F-5AA9-77F0-65315A0717CF}"/>
              </a:ext>
            </a:extLst>
          </p:cNvPr>
          <p:cNvGrpSpPr/>
          <p:nvPr/>
        </p:nvGrpSpPr>
        <p:grpSpPr>
          <a:xfrm>
            <a:off x="443183" y="224417"/>
            <a:ext cx="8195095" cy="843100"/>
            <a:chOff x="443183" y="224417"/>
            <a:chExt cx="8195095" cy="84310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7FD6119C-6989-6EB0-971F-9BB72D9939B3}"/>
                </a:ext>
              </a:extLst>
            </p:cNvPr>
            <p:cNvSpPr/>
            <p:nvPr/>
          </p:nvSpPr>
          <p:spPr>
            <a:xfrm>
              <a:off x="443183" y="224417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>
                  <a:solidFill>
                    <a:prstClr val="white"/>
                  </a:solidFill>
                  <a:latin typeface="Arial" panose="020B0604020202020204"/>
                </a:rPr>
                <a:t>Fifth Assessment Data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E11E760-AF97-AE2E-8170-182667980D85}"/>
                </a:ext>
              </a:extLst>
            </p:cNvPr>
            <p:cNvSpPr/>
            <p:nvPr/>
          </p:nvSpPr>
          <p:spPr>
            <a:xfrm>
              <a:off x="2545872" y="224419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schemeClr val="tx1"/>
                  </a:solidFill>
                  <a:latin typeface="Arial" panose="020B0604020202020204"/>
                </a:rPr>
                <a:t>Data Visualizations &amp; Climate Services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1C5A8890-678D-9C2D-383B-63A1E2F4E126}"/>
                </a:ext>
              </a:extLst>
            </p:cNvPr>
            <p:cNvSpPr/>
            <p:nvPr/>
          </p:nvSpPr>
          <p:spPr>
            <a:xfrm>
              <a:off x="4648561" y="224418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schemeClr val="tx1"/>
                  </a:solidFill>
                  <a:latin typeface="Arial" panose="020B0604020202020204"/>
                </a:rPr>
                <a:t>User Needs Assessment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F6BE9E62-5512-C851-CDE0-065CE393778B}"/>
                </a:ext>
              </a:extLst>
            </p:cNvPr>
            <p:cNvSpPr/>
            <p:nvPr/>
          </p:nvSpPr>
          <p:spPr>
            <a:xfrm>
              <a:off x="6751249" y="224417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schemeClr val="tx1"/>
                  </a:solidFill>
                  <a:latin typeface="Arial" panose="020B0604020202020204"/>
                </a:rPr>
                <a:t>RFP - Cal-Adapt Updates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C3006C3-BDF6-5A06-1512-806514FD584D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>
              <a:off x="2330212" y="645966"/>
              <a:ext cx="215660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020D61C-48E3-DFAA-29D1-6AA975B0B1F7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 flipV="1">
              <a:off x="4432901" y="645967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DCEA331-AC12-159C-76D8-637F83117248}"/>
                </a:ext>
              </a:extLst>
            </p:cNvPr>
            <p:cNvCxnSpPr>
              <a:cxnSpLocks/>
              <a:stCxn id="53" idx="3"/>
              <a:endCxn id="54" idx="1"/>
            </p:cNvCxnSpPr>
            <p:nvPr/>
          </p:nvCxnSpPr>
          <p:spPr>
            <a:xfrm flipV="1">
              <a:off x="6535590" y="645966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3256-C901-E3DA-4D53-31BF23C9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4619"/>
            <a:ext cx="7802969" cy="26313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Showcase for new research, data, </a:t>
            </a:r>
            <a:r>
              <a:rPr lang="en-US" i="1"/>
              <a:t>and</a:t>
            </a:r>
            <a:r>
              <a:rPr lang="en-US"/>
              <a:t> climate services</a:t>
            </a:r>
          </a:p>
          <a:p>
            <a:pPr lvl="1">
              <a:lnSpc>
                <a:spcPct val="100000"/>
              </a:lnSpc>
            </a:pPr>
            <a:r>
              <a:rPr lang="en-US"/>
              <a:t>New science applications and data for California, and </a:t>
            </a:r>
          </a:p>
          <a:p>
            <a:pPr lvl="1">
              <a:lnSpc>
                <a:spcPct val="100000"/>
              </a:lnSpc>
            </a:pPr>
            <a:r>
              <a:rPr lang="en-US"/>
              <a:t>Framework to support policy and decision making</a:t>
            </a: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How to facilitate connection and ease of use between research and data from the Fifth Assessment, and ensure these data and resources are accessible to wider audience of end-users</a:t>
            </a:r>
          </a:p>
        </p:txBody>
      </p:sp>
      <p:pic>
        <p:nvPicPr>
          <p:cNvPr id="5" name="Picture 4" descr="Logo of the State of California's Governor's Office of Planning and Research.">
            <a:extLst>
              <a:ext uri="{FF2B5EF4-FFF2-40B4-BE49-F238E27FC236}">
                <a16:creationId xmlns:a16="http://schemas.microsoft.com/office/drawing/2014/main" id="{956247E8-24BD-E831-AF08-AEA7280BC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57"/>
          <a:stretch/>
        </p:blipFill>
        <p:spPr>
          <a:xfrm>
            <a:off x="8194259" y="4154804"/>
            <a:ext cx="931267" cy="9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5773-0298-678A-4E1D-50B93FD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43" y="1053883"/>
            <a:ext cx="7886700" cy="994172"/>
          </a:xfrm>
        </p:spPr>
        <p:txBody>
          <a:bodyPr/>
          <a:lstStyle/>
          <a:p>
            <a:r>
              <a:rPr lang="en-US"/>
              <a:t>Data Visualizations and Climate Services</a:t>
            </a:r>
          </a:p>
        </p:txBody>
      </p:sp>
      <p:grpSp>
        <p:nvGrpSpPr>
          <p:cNvPr id="4" name="Group 3" descr="A timeline-like image that shows the four different elements that the next few slides will discuss and highlights what is in this slide.">
            <a:extLst>
              <a:ext uri="{FF2B5EF4-FFF2-40B4-BE49-F238E27FC236}">
                <a16:creationId xmlns:a16="http://schemas.microsoft.com/office/drawing/2014/main" id="{66B15F7C-0463-DC1E-291E-65BB63523391}"/>
              </a:ext>
            </a:extLst>
          </p:cNvPr>
          <p:cNvGrpSpPr/>
          <p:nvPr/>
        </p:nvGrpSpPr>
        <p:grpSpPr>
          <a:xfrm>
            <a:off x="443183" y="224417"/>
            <a:ext cx="8195095" cy="843100"/>
            <a:chOff x="443183" y="224417"/>
            <a:chExt cx="8195095" cy="8431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1B10F26-EA0B-5543-DCEA-767B2BC6823A}"/>
                </a:ext>
              </a:extLst>
            </p:cNvPr>
            <p:cNvSpPr/>
            <p:nvPr/>
          </p:nvSpPr>
          <p:spPr>
            <a:xfrm>
              <a:off x="443183" y="224419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schemeClr val="tx1"/>
                  </a:solidFill>
                  <a:latin typeface="Arial" panose="020B0604020202020204"/>
                </a:rPr>
                <a:t>Fifth Assessment Data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4B4E601-9ABA-171F-CA05-6CA1850AE0FD}"/>
                </a:ext>
              </a:extLst>
            </p:cNvPr>
            <p:cNvSpPr/>
            <p:nvPr/>
          </p:nvSpPr>
          <p:spPr>
            <a:xfrm>
              <a:off x="2545872" y="224419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600" dirty="0">
                  <a:solidFill>
                    <a:prstClr val="white"/>
                  </a:solidFill>
                  <a:latin typeface="Arial" panose="020B0604020202020204"/>
                </a:rPr>
                <a:t>Data Visualizations &amp; Climate Services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585BA53-32CF-C40C-0891-72B3F0391887}"/>
                </a:ext>
              </a:extLst>
            </p:cNvPr>
            <p:cNvSpPr/>
            <p:nvPr/>
          </p:nvSpPr>
          <p:spPr>
            <a:xfrm>
              <a:off x="4648561" y="224418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schemeClr val="tx1"/>
                  </a:solidFill>
                  <a:latin typeface="Arial" panose="020B0604020202020204"/>
                </a:rPr>
                <a:t>User Needs Assessment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084FC3D-2A83-E635-4D34-E77D35985228}"/>
                </a:ext>
              </a:extLst>
            </p:cNvPr>
            <p:cNvSpPr/>
            <p:nvPr/>
          </p:nvSpPr>
          <p:spPr>
            <a:xfrm>
              <a:off x="6751249" y="224417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schemeClr val="tx1"/>
                  </a:solidFill>
                  <a:latin typeface="Arial" panose="020B0604020202020204"/>
                </a:rPr>
                <a:t>RFP - Cal-Adapt Updates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90D889-4CCC-15A3-DB26-816B9C5E2C16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 flipV="1">
              <a:off x="2330212" y="645968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C593263-BCDB-B1CA-EDAC-2F8BD3C5BDA1}"/>
                </a:ext>
              </a:extLst>
            </p:cNvPr>
            <p:cNvCxnSpPr>
              <a:cxnSpLocks/>
              <a:stCxn id="32" idx="3"/>
              <a:endCxn id="33" idx="1"/>
            </p:cNvCxnSpPr>
            <p:nvPr/>
          </p:nvCxnSpPr>
          <p:spPr>
            <a:xfrm flipV="1">
              <a:off x="4432901" y="645967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16772D7-58D8-A5A4-63D1-6BF52E1CD813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 flipV="1">
              <a:off x="6535590" y="645966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3256-C901-E3DA-4D53-31BF23C9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6242"/>
            <a:ext cx="7886700" cy="29523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New/Updated Content and Information </a:t>
            </a:r>
          </a:p>
          <a:p>
            <a:pPr lvl="1">
              <a:lnSpc>
                <a:spcPct val="100000"/>
              </a:lnSpc>
            </a:pPr>
            <a:r>
              <a:rPr lang="en-US"/>
              <a:t>Tailored information</a:t>
            </a:r>
          </a:p>
          <a:p>
            <a:pPr lvl="1">
              <a:lnSpc>
                <a:spcPct val="100000"/>
              </a:lnSpc>
            </a:pPr>
            <a:r>
              <a:rPr lang="en-US"/>
              <a:t>Curated guidance</a:t>
            </a:r>
          </a:p>
          <a:p>
            <a:pPr lvl="1">
              <a:lnSpc>
                <a:spcPct val="100000"/>
              </a:lnSpc>
            </a:pPr>
            <a:r>
              <a:rPr lang="en-US"/>
              <a:t>Streamlined tools and resources</a:t>
            </a:r>
          </a:p>
          <a:p>
            <a:pPr>
              <a:lnSpc>
                <a:spcPct val="100000"/>
              </a:lnSpc>
            </a:pPr>
            <a:r>
              <a:rPr lang="en-US"/>
              <a:t>Emphasis on robust data/information </a:t>
            </a:r>
            <a:r>
              <a:rPr lang="en-US" i="1"/>
              <a:t>and </a:t>
            </a:r>
            <a:r>
              <a:rPr lang="en-US"/>
              <a:t>ease of use/design</a:t>
            </a:r>
          </a:p>
          <a:p>
            <a:pPr lvl="1">
              <a:lnSpc>
                <a:spcPct val="100000"/>
              </a:lnSpc>
            </a:pPr>
            <a:r>
              <a:rPr lang="en-US"/>
              <a:t>What can streamline workflow for existing users?</a:t>
            </a:r>
          </a:p>
          <a:p>
            <a:pPr lvl="1">
              <a:lnSpc>
                <a:spcPct val="100000"/>
              </a:lnSpc>
            </a:pPr>
            <a:r>
              <a:rPr lang="en-US"/>
              <a:t>What are some onramps for new users?</a:t>
            </a:r>
          </a:p>
          <a:p>
            <a:pPr lvl="1">
              <a:lnSpc>
                <a:spcPct val="100000"/>
              </a:lnSpc>
            </a:pPr>
            <a:r>
              <a:rPr lang="en-US"/>
              <a:t>How to extend the value and utility of Cal-Adapt to a wider audience?</a:t>
            </a: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C531551B-769C-73DB-5D34-62A90B608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57"/>
          <a:stretch/>
        </p:blipFill>
        <p:spPr>
          <a:xfrm>
            <a:off x="8194259" y="4154804"/>
            <a:ext cx="931267" cy="9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5773-0298-678A-4E1D-50B93FD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1646"/>
            <a:ext cx="7886700" cy="582215"/>
          </a:xfrm>
        </p:spPr>
        <p:txBody>
          <a:bodyPr/>
          <a:lstStyle/>
          <a:p>
            <a:r>
              <a:rPr lang="en-US"/>
              <a:t>Cal-Adapt User Needs Assessment</a:t>
            </a:r>
          </a:p>
        </p:txBody>
      </p:sp>
      <p:grpSp>
        <p:nvGrpSpPr>
          <p:cNvPr id="6" name="Group 5" descr="A timeline-like image that shows the four different elements that the next few slides will discuss and highlights what is in this slide.">
            <a:extLst>
              <a:ext uri="{FF2B5EF4-FFF2-40B4-BE49-F238E27FC236}">
                <a16:creationId xmlns:a16="http://schemas.microsoft.com/office/drawing/2014/main" id="{7DD0FC24-5B79-1043-69BD-BA89121E0D60}"/>
              </a:ext>
            </a:extLst>
          </p:cNvPr>
          <p:cNvGrpSpPr/>
          <p:nvPr/>
        </p:nvGrpSpPr>
        <p:grpSpPr>
          <a:xfrm>
            <a:off x="475529" y="224417"/>
            <a:ext cx="8162749" cy="843100"/>
            <a:chOff x="475529" y="224417"/>
            <a:chExt cx="8162749" cy="8431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B52AFDD-6E61-1A49-FB90-B98130F81662}"/>
                </a:ext>
              </a:extLst>
            </p:cNvPr>
            <p:cNvSpPr/>
            <p:nvPr/>
          </p:nvSpPr>
          <p:spPr>
            <a:xfrm>
              <a:off x="475529" y="224419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schemeClr val="tx1"/>
                  </a:solidFill>
                  <a:latin typeface="Arial" panose="020B0604020202020204"/>
                </a:rPr>
                <a:t>Fifth Assessment Data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F67394A-F482-3A72-C0D2-7C4398C0A98A}"/>
                </a:ext>
              </a:extLst>
            </p:cNvPr>
            <p:cNvSpPr/>
            <p:nvPr/>
          </p:nvSpPr>
          <p:spPr>
            <a:xfrm>
              <a:off x="2578218" y="224419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schemeClr val="tx1"/>
                  </a:solidFill>
                  <a:latin typeface="Arial" panose="020B0604020202020204"/>
                </a:rPr>
                <a:t>Data Visualizations &amp; Climate Services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80D184A-0458-9D08-0A4C-9C03C58D1D60}"/>
                </a:ext>
              </a:extLst>
            </p:cNvPr>
            <p:cNvSpPr/>
            <p:nvPr/>
          </p:nvSpPr>
          <p:spPr>
            <a:xfrm>
              <a:off x="4680907" y="224418"/>
              <a:ext cx="1887029" cy="843098"/>
            </a:xfrm>
            <a:prstGeom prst="roundRect">
              <a:avLst/>
            </a:prstGeom>
            <a:solidFill>
              <a:srgbClr val="0370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>
                  <a:solidFill>
                    <a:prstClr val="white"/>
                  </a:solidFill>
                  <a:latin typeface="Arial" panose="020B0604020202020204"/>
                </a:rPr>
                <a:t>User Needs Assessment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C6B9DC9-9748-1035-42DE-2C791C6B52B4}"/>
                </a:ext>
              </a:extLst>
            </p:cNvPr>
            <p:cNvSpPr/>
            <p:nvPr/>
          </p:nvSpPr>
          <p:spPr>
            <a:xfrm>
              <a:off x="6751249" y="224417"/>
              <a:ext cx="1887029" cy="84309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schemeClr val="tx1"/>
                  </a:solidFill>
                  <a:latin typeface="Arial" panose="020B0604020202020204"/>
                </a:rPr>
                <a:t>RFP - Cal-Adapt Updates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83EC0E2-0A65-49EC-A018-3C6EDB949A71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2362558" y="645968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4FBC1AC-9C83-E4C9-4EE9-32BC525FB368}"/>
                </a:ext>
              </a:extLst>
            </p:cNvPr>
            <p:cNvCxnSpPr>
              <a:cxnSpLocks/>
              <a:stCxn id="23" idx="3"/>
              <a:endCxn id="24" idx="1"/>
            </p:cNvCxnSpPr>
            <p:nvPr/>
          </p:nvCxnSpPr>
          <p:spPr>
            <a:xfrm flipV="1">
              <a:off x="4465247" y="645967"/>
              <a:ext cx="21566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A20155F-DF97-B68A-732A-BC9D137A8258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6567936" y="645966"/>
              <a:ext cx="1833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3256-C901-E3DA-4D53-31BF23C9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8433"/>
            <a:ext cx="7886700" cy="32090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Underway in 2023</a:t>
            </a:r>
          </a:p>
          <a:p>
            <a:pPr lvl="1">
              <a:lnSpc>
                <a:spcPct val="110000"/>
              </a:lnSpc>
            </a:pPr>
            <a:r>
              <a:rPr lang="en-US"/>
              <a:t>In parallel with Adaptation Clearinghouse user needs assessment</a:t>
            </a:r>
          </a:p>
          <a:p>
            <a:pPr>
              <a:lnSpc>
                <a:spcPct val="110000"/>
              </a:lnSpc>
            </a:pPr>
            <a:r>
              <a:rPr lang="en-US"/>
              <a:t>Priority Areas</a:t>
            </a:r>
          </a:p>
          <a:p>
            <a:pPr lvl="1">
              <a:lnSpc>
                <a:spcPct val="110000"/>
              </a:lnSpc>
            </a:pPr>
            <a:r>
              <a:rPr lang="en-US"/>
              <a:t>Assess existing resources</a:t>
            </a:r>
          </a:p>
          <a:p>
            <a:pPr lvl="1">
              <a:lnSpc>
                <a:spcPct val="110000"/>
              </a:lnSpc>
            </a:pPr>
            <a:r>
              <a:rPr lang="en-US"/>
              <a:t>Identify Gaps and Opportunities</a:t>
            </a:r>
          </a:p>
          <a:p>
            <a:pPr lvl="1">
              <a:lnSpc>
                <a:spcPct val="110000"/>
              </a:lnSpc>
            </a:pPr>
            <a:r>
              <a:rPr lang="en-US"/>
              <a:t>Focus on areas for improvement, optimization, or expansion</a:t>
            </a:r>
          </a:p>
          <a:p>
            <a:pPr>
              <a:lnSpc>
                <a:spcPct val="110000"/>
              </a:lnSpc>
            </a:pPr>
            <a:r>
              <a:rPr lang="en-US"/>
              <a:t>User Assessment Activities and Outcomes</a:t>
            </a:r>
          </a:p>
          <a:p>
            <a:pPr lvl="1">
              <a:lnSpc>
                <a:spcPct val="110000"/>
              </a:lnSpc>
            </a:pPr>
            <a:r>
              <a:rPr lang="en-US" err="1"/>
              <a:t>Ux</a:t>
            </a:r>
            <a:r>
              <a:rPr lang="en-US"/>
              <a:t> Assessment and Competitive/Comparative Analysis</a:t>
            </a:r>
          </a:p>
          <a:p>
            <a:pPr lvl="1">
              <a:lnSpc>
                <a:spcPct val="110000"/>
              </a:lnSpc>
            </a:pPr>
            <a:r>
              <a:rPr lang="en-US"/>
              <a:t>Stakeholder interviews &amp; User Engagement</a:t>
            </a:r>
          </a:p>
          <a:p>
            <a:pPr lvl="1">
              <a:lnSpc>
                <a:spcPct val="110000"/>
              </a:lnSpc>
            </a:pPr>
            <a:r>
              <a:rPr lang="en-US"/>
              <a:t>Recommendations - update strategies and priority areas</a:t>
            </a:r>
          </a:p>
          <a:p>
            <a:pPr lvl="1">
              <a:lnSpc>
                <a:spcPct val="110000"/>
              </a:lnSpc>
            </a:pPr>
            <a:r>
              <a:rPr lang="en-US"/>
              <a:t>Options - Prototypes of Cal-Adapt Visualizations and Resources</a:t>
            </a:r>
          </a:p>
        </p:txBody>
      </p:sp>
      <p:pic>
        <p:nvPicPr>
          <p:cNvPr id="4" name="Picture 3" descr="Logo of the State of California's  Governor's Office of Planning and Research">
            <a:extLst>
              <a:ext uri="{FF2B5EF4-FFF2-40B4-BE49-F238E27FC236}">
                <a16:creationId xmlns:a16="http://schemas.microsoft.com/office/drawing/2014/main" id="{1FA22BDB-5656-716E-8E04-92BE09F50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57"/>
          <a:stretch/>
        </p:blipFill>
        <p:spPr>
          <a:xfrm>
            <a:off x="8194259" y="4154804"/>
            <a:ext cx="931267" cy="9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7c814-4b34-462c-a21d-c185ff6548d2">
      <UserInfo>
        <DisplayName/>
        <AccountId xsi:nil="true"/>
        <AccountType/>
      </UserInfo>
    </SharedWithUsers>
    <Contact xmlns="785685f2-c2e1-4352-89aa-3faca8eaba52" xsi:nil="true">
      <UserInfo>
        <DisplayName/>
        <AccountId xsi:nil="true"/>
        <AccountType/>
      </UserInfo>
    </Contact>
    <Qualitynotes xmlns="785685f2-c2e1-4352-89aa-3faca8eaba52" xsi:nil="true"/>
    <Source xmlns="785685f2-c2e1-4352-89aa-3faca8eaba52" xsi:nil="true"/>
    <Topic xmlns="785685f2-c2e1-4352-89aa-3faca8eaba52" xsi:nil="true"/>
    <Date xmlns="785685f2-c2e1-4352-89aa-3faca8eaba52" xsi:nil="true"/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1090BF-E069-4F95-9BED-4EE3F64C6A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70EC6-7540-46B8-AC0D-3F46DB268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9021BB-973E-4634-B335-9438B3939E96}">
  <ds:schemaRefs>
    <ds:schemaRef ds:uri="5067c814-4b34-462c-a21d-c185ff6548d2"/>
    <ds:schemaRef ds:uri="785685f2-c2e1-4352-89aa-3faca8eab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ERDD-Template</Template>
  <TotalTime>56</TotalTime>
  <Words>839</Words>
  <Application>Microsoft Office PowerPoint</Application>
  <PresentationFormat>On-screen Show (16:9)</PresentationFormat>
  <Paragraphs>119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Tahoma</vt:lpstr>
      <vt:lpstr>Office Theme</vt:lpstr>
      <vt:lpstr>Science to Action: Fifth Assessment and  ICARP Climate Services</vt:lpstr>
      <vt:lpstr>Fifth Assessment Data Adoption Process</vt:lpstr>
      <vt:lpstr>Fifth Assessment Implementation Timeline</vt:lpstr>
      <vt:lpstr>Background &amp; Context</vt:lpstr>
      <vt:lpstr>OPR/ICARP Priorities</vt:lpstr>
      <vt:lpstr>Role of Climate Services</vt:lpstr>
      <vt:lpstr>Fifth Assessment - Foundation</vt:lpstr>
      <vt:lpstr>Data Visualizations and Climate Services</vt:lpstr>
      <vt:lpstr>Cal-Adapt User Needs Assessment</vt:lpstr>
      <vt:lpstr>RFP – Cal-Adapt Updates</vt:lpstr>
      <vt:lpstr>Climate Services Data + (support, guidance, context)</vt:lpstr>
      <vt:lpstr>Climate Services Data + (support, guidance, context)  </vt:lpstr>
      <vt:lpstr>Climate Services Data + (support, guidance, context) </vt:lpstr>
      <vt:lpstr>Linked to broader OPR climate services investment and partnership with CEC Coordination on priorities and strategic direction for Cal-Adapt  OPR Integration across  the Adaptation Clearinghouse (case studies, policy support),  the VCP (identifying and prioritizing frontline communities)  Cal-Adapt – a robust data platform for climate data services.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 to Support Electricity Sector Vulnerability Assessment and Resilient Planning  Request for Comments on Forthcoming Solicitation</dc:title>
  <dc:creator>Lew, Virginia@Energy</dc:creator>
  <cp:lastModifiedBy>Field, Emily@Energy</cp:lastModifiedBy>
  <cp:revision>3</cp:revision>
  <cp:lastPrinted>2019-05-06T19:31:40Z</cp:lastPrinted>
  <dcterms:created xsi:type="dcterms:W3CDTF">2017-08-20T00:41:06Z</dcterms:created>
  <dcterms:modified xsi:type="dcterms:W3CDTF">2024-08-13T19:12:37Z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Order">
    <vt:r8>312100</vt:r8>
  </property>
  <property fmtid="{D5CDD505-2E9C-101B-9397-08002B2CF9AE}" pid="4" name="ComplianceAssetId">
    <vt:lpwstr/>
  </property>
  <property fmtid="{D5CDD505-2E9C-101B-9397-08002B2CF9AE}" pid="5" name="SharedWithUsers">
    <vt:lpwstr/>
  </property>
  <property fmtid="{D5CDD505-2E9C-101B-9397-08002B2CF9AE}" pid="6" name="MediaServiceImageTags">
    <vt:lpwstr/>
  </property>
</Properties>
</file>