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notesMasterIdLst>
    <p:notesMasterId r:id="rId19"/>
  </p:notesMasterIdLst>
  <p:handoutMasterIdLst>
    <p:handoutMasterId r:id="rId20"/>
  </p:handoutMasterIdLst>
  <p:sldIdLst>
    <p:sldId id="2686" r:id="rId5"/>
    <p:sldId id="2684" r:id="rId6"/>
    <p:sldId id="2685" r:id="rId7"/>
    <p:sldId id="257" r:id="rId8"/>
    <p:sldId id="259" r:id="rId9"/>
    <p:sldId id="258" r:id="rId10"/>
    <p:sldId id="263" r:id="rId11"/>
    <p:sldId id="262" r:id="rId12"/>
    <p:sldId id="260" r:id="rId13"/>
    <p:sldId id="264" r:id="rId14"/>
    <p:sldId id="265" r:id="rId15"/>
    <p:sldId id="266" r:id="rId16"/>
    <p:sldId id="267" r:id="rId17"/>
    <p:sldId id="268" r:id="rId18"/>
  </p:sldIdLst>
  <p:sldSz cx="9144000" cy="5143500" type="screen16x9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EC" id="{6154C20F-96FD-4848-93D0-B58D3C8C824A}">
          <p14:sldIdLst/>
        </p14:section>
        <p14:section name="OPR" id="{32094A86-DAEB-4AB8-AD98-7525345635D7}">
          <p14:sldIdLst>
            <p14:sldId id="2686"/>
            <p14:sldId id="2684"/>
            <p14:sldId id="2685"/>
            <p14:sldId id="257"/>
            <p14:sldId id="259"/>
            <p14:sldId id="258"/>
            <p14:sldId id="263"/>
            <p14:sldId id="262"/>
            <p14:sldId id="260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2150CA-88D2-92E1-0E5B-FFE143AF912E}" name="Wilhelm, Susan@Energy" initials="WS" userId="S::susan.wilhelm@energy.ca.gov::5ed20752-d5d1-4cec-8bc6-2afe5167eb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Stoms, David@Energy" initials="SD" lastIdx="25" clrIdx="0">
    <p:extLst>
      <p:ext uri="{19B8F6BF-5375-455C-9EA6-DF929625EA0E}">
        <p15:presenceInfo xmlns:p15="http://schemas.microsoft.com/office/powerpoint/2012/main" userId="S-1-5-21-606747145-1060284298-682003330-63765" providerId="AD"/>
      </p:ext>
    </p:extLst>
  </p:cmAuthor>
  <p:cmAuthor id="3" name="O'Hagan, Joe@Energy" initials="OJ" lastIdx="3" clrIdx="1">
    <p:extLst>
      <p:ext uri="{19B8F6BF-5375-455C-9EA6-DF929625EA0E}">
        <p15:presenceInfo xmlns:p15="http://schemas.microsoft.com/office/powerpoint/2012/main" userId="S-1-5-21-606747145-1060284298-682003330-3522" providerId="AD"/>
      </p:ext>
    </p:extLst>
  </p:cmAuthor>
  <p:cmAuthor id="4" name="Horangic, Alex@Energy" initials="HA" lastIdx="1" clrIdx="2">
    <p:extLst>
      <p:ext uri="{19B8F6BF-5375-455C-9EA6-DF929625EA0E}">
        <p15:presenceInfo xmlns:p15="http://schemas.microsoft.com/office/powerpoint/2012/main" userId="S-1-5-21-606747145-1060284298-682003330-95171" providerId="AD"/>
      </p:ext>
    </p:extLst>
  </p:cmAuthor>
  <p:cmAuthor id="5" name="Wilhelm, Susan@Energy" initials="WS" lastIdx="4" clrIdx="3">
    <p:extLst>
      <p:ext uri="{19B8F6BF-5375-455C-9EA6-DF929625EA0E}">
        <p15:presenceInfo xmlns:p15="http://schemas.microsoft.com/office/powerpoint/2012/main" userId="S-1-5-21-606747145-1060284298-682003330-65359" providerId="AD"/>
      </p:ext>
    </p:extLst>
  </p:cmAuthor>
  <p:cmAuthor id="6" name="Wilhelm, Susan@Energy" initials="WS [2]" lastIdx="15" clrIdx="4">
    <p:extLst>
      <p:ext uri="{19B8F6BF-5375-455C-9EA6-DF929625EA0E}">
        <p15:presenceInfo xmlns:p15="http://schemas.microsoft.com/office/powerpoint/2012/main" userId="S::susan.wilhelm@energy.ca.gov::5ed20752-d5d1-4cec-8bc6-2afe5167eb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5F7"/>
    <a:srgbClr val="FF0000"/>
    <a:srgbClr val="0070CC"/>
    <a:srgbClr val="CCCCFF"/>
    <a:srgbClr val="990099"/>
    <a:srgbClr val="CC99FF"/>
    <a:srgbClr val="9999FF"/>
    <a:srgbClr val="113AAF"/>
    <a:srgbClr val="FF7C8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690" autoAdjust="0"/>
  </p:normalViewPr>
  <p:slideViewPr>
    <p:cSldViewPr snapToGrid="0">
      <p:cViewPr varScale="1">
        <p:scale>
          <a:sx n="96" d="100"/>
          <a:sy n="96" d="100"/>
        </p:scale>
        <p:origin x="203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eld, Emily@Energy" userId="e6ab677e-5ebb-4b22-a2fe-41f5fc8efe8d" providerId="ADAL" clId="{348BD2B0-E2A6-4D53-B264-5B06725C60A5}"/>
    <pc:docChg chg="delSld delMainMaster modSection">
      <pc:chgData name="Field, Emily@Energy" userId="e6ab677e-5ebb-4b22-a2fe-41f5fc8efe8d" providerId="ADAL" clId="{348BD2B0-E2A6-4D53-B264-5B06725C60A5}" dt="2024-08-13T19:12:34.789" v="1" actId="47"/>
      <pc:docMkLst>
        <pc:docMk/>
      </pc:docMkLst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2096321425" sldId="261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545008841" sldId="269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3963432818" sldId="270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3019554405" sldId="271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2704406998" sldId="272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550541314" sldId="273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711687931" sldId="274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1961795427" sldId="469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3011825349" sldId="547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1918630563" sldId="553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972225338" sldId="556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1165088360" sldId="557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3909132306" sldId="575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2588992213" sldId="2664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1958571830" sldId="2669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942088688" sldId="2671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1141027954" sldId="2675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2235269443" sldId="2676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4101666525" sldId="2677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915662070" sldId="2679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1237810775" sldId="2681"/>
        </pc:sldMkLst>
      </pc:sldChg>
      <pc:sldChg chg="del">
        <pc:chgData name="Field, Emily@Energy" userId="e6ab677e-5ebb-4b22-a2fe-41f5fc8efe8d" providerId="ADAL" clId="{348BD2B0-E2A6-4D53-B264-5B06725C60A5}" dt="2024-08-13T19:12:23.861" v="0" actId="47"/>
        <pc:sldMkLst>
          <pc:docMk/>
          <pc:sldMk cId="4000318558" sldId="2682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3617496881" sldId="2687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2763448198" sldId="2688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1406417688" sldId="2689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1882069863" sldId="2690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1924917974" sldId="2691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1074589813" sldId="2692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2203658345" sldId="2693"/>
        </pc:sldMkLst>
      </pc:sldChg>
      <pc:sldChg chg="del">
        <pc:chgData name="Field, Emily@Energy" userId="e6ab677e-5ebb-4b22-a2fe-41f5fc8efe8d" providerId="ADAL" clId="{348BD2B0-E2A6-4D53-B264-5B06725C60A5}" dt="2024-08-13T19:12:34.789" v="1" actId="47"/>
        <pc:sldMkLst>
          <pc:docMk/>
          <pc:sldMk cId="3686174898" sldId="2694"/>
        </pc:sldMkLst>
      </pc:sldChg>
      <pc:sldMasterChg chg="del delSldLayout">
        <pc:chgData name="Field, Emily@Energy" userId="e6ab677e-5ebb-4b22-a2fe-41f5fc8efe8d" providerId="ADAL" clId="{348BD2B0-E2A6-4D53-B264-5B06725C60A5}" dt="2024-08-13T19:12:34.789" v="1" actId="47"/>
        <pc:sldMasterMkLst>
          <pc:docMk/>
          <pc:sldMasterMk cId="4275347303" sldId="2147483658"/>
        </pc:sldMasterMkLst>
        <pc:sldLayoutChg chg="del">
          <pc:chgData name="Field, Emily@Energy" userId="e6ab677e-5ebb-4b22-a2fe-41f5fc8efe8d" providerId="ADAL" clId="{348BD2B0-E2A6-4D53-B264-5B06725C60A5}" dt="2024-08-13T19:12:34.789" v="1" actId="47"/>
          <pc:sldLayoutMkLst>
            <pc:docMk/>
            <pc:sldMasterMk cId="4275347303" sldId="2147483658"/>
            <pc:sldLayoutMk cId="476577086" sldId="2147483659"/>
          </pc:sldLayoutMkLst>
        </pc:sldLayoutChg>
        <pc:sldLayoutChg chg="del">
          <pc:chgData name="Field, Emily@Energy" userId="e6ab677e-5ebb-4b22-a2fe-41f5fc8efe8d" providerId="ADAL" clId="{348BD2B0-E2A6-4D53-B264-5B06725C60A5}" dt="2024-08-13T19:12:34.789" v="1" actId="47"/>
          <pc:sldLayoutMkLst>
            <pc:docMk/>
            <pc:sldMasterMk cId="4275347303" sldId="2147483658"/>
            <pc:sldLayoutMk cId="1346066842" sldId="2147483660"/>
          </pc:sldLayoutMkLst>
        </pc:sldLayoutChg>
        <pc:sldLayoutChg chg="del">
          <pc:chgData name="Field, Emily@Energy" userId="e6ab677e-5ebb-4b22-a2fe-41f5fc8efe8d" providerId="ADAL" clId="{348BD2B0-E2A6-4D53-B264-5B06725C60A5}" dt="2024-08-13T19:12:34.789" v="1" actId="47"/>
          <pc:sldLayoutMkLst>
            <pc:docMk/>
            <pc:sldMasterMk cId="4275347303" sldId="2147483658"/>
            <pc:sldLayoutMk cId="499382856" sldId="2147483661"/>
          </pc:sldLayoutMkLst>
        </pc:sldLayoutChg>
        <pc:sldLayoutChg chg="del">
          <pc:chgData name="Field, Emily@Energy" userId="e6ab677e-5ebb-4b22-a2fe-41f5fc8efe8d" providerId="ADAL" clId="{348BD2B0-E2A6-4D53-B264-5B06725C60A5}" dt="2024-08-13T19:12:34.789" v="1" actId="47"/>
          <pc:sldLayoutMkLst>
            <pc:docMk/>
            <pc:sldMasterMk cId="4275347303" sldId="2147483658"/>
            <pc:sldLayoutMk cId="1603742544" sldId="2147483662"/>
          </pc:sldLayoutMkLst>
        </pc:sldLayoutChg>
        <pc:sldLayoutChg chg="del">
          <pc:chgData name="Field, Emily@Energy" userId="e6ab677e-5ebb-4b22-a2fe-41f5fc8efe8d" providerId="ADAL" clId="{348BD2B0-E2A6-4D53-B264-5B06725C60A5}" dt="2024-08-13T19:12:34.789" v="1" actId="47"/>
          <pc:sldLayoutMkLst>
            <pc:docMk/>
            <pc:sldMasterMk cId="4275347303" sldId="2147483658"/>
            <pc:sldLayoutMk cId="3884343592" sldId="2147483663"/>
          </pc:sldLayoutMkLst>
        </pc:sldLayoutChg>
        <pc:sldLayoutChg chg="del">
          <pc:chgData name="Field, Emily@Energy" userId="e6ab677e-5ebb-4b22-a2fe-41f5fc8efe8d" providerId="ADAL" clId="{348BD2B0-E2A6-4D53-B264-5B06725C60A5}" dt="2024-08-13T19:12:34.789" v="1" actId="47"/>
          <pc:sldLayoutMkLst>
            <pc:docMk/>
            <pc:sldMasterMk cId="4275347303" sldId="2147483658"/>
            <pc:sldLayoutMk cId="3809451062" sldId="2147483664"/>
          </pc:sldLayoutMkLst>
        </pc:sldLayoutChg>
        <pc:sldLayoutChg chg="del">
          <pc:chgData name="Field, Emily@Energy" userId="e6ab677e-5ebb-4b22-a2fe-41f5fc8efe8d" providerId="ADAL" clId="{348BD2B0-E2A6-4D53-B264-5B06725C60A5}" dt="2024-08-13T19:12:34.789" v="1" actId="47"/>
          <pc:sldLayoutMkLst>
            <pc:docMk/>
            <pc:sldMasterMk cId="4275347303" sldId="2147483658"/>
            <pc:sldLayoutMk cId="2283605194" sldId="2147483665"/>
          </pc:sldLayoutMkLst>
        </pc:sldLayoutChg>
        <pc:sldLayoutChg chg="del">
          <pc:chgData name="Field, Emily@Energy" userId="e6ab677e-5ebb-4b22-a2fe-41f5fc8efe8d" providerId="ADAL" clId="{348BD2B0-E2A6-4D53-B264-5B06725C60A5}" dt="2024-08-13T19:12:34.789" v="1" actId="47"/>
          <pc:sldLayoutMkLst>
            <pc:docMk/>
            <pc:sldMasterMk cId="4275347303" sldId="2147483658"/>
            <pc:sldLayoutMk cId="190515870" sldId="2147483667"/>
          </pc:sldLayoutMkLst>
        </pc:sldLayoutChg>
      </pc:sldMasterChg>
      <pc:sldMasterChg chg="del delSldLayout">
        <pc:chgData name="Field, Emily@Energy" userId="e6ab677e-5ebb-4b22-a2fe-41f5fc8efe8d" providerId="ADAL" clId="{348BD2B0-E2A6-4D53-B264-5B06725C60A5}" dt="2024-08-13T19:12:23.861" v="0" actId="47"/>
        <pc:sldMasterMkLst>
          <pc:docMk/>
          <pc:sldMasterMk cId="410516789" sldId="2147483678"/>
        </pc:sldMasterMkLst>
        <pc:sldLayoutChg chg="del">
          <pc:chgData name="Field, Emily@Energy" userId="e6ab677e-5ebb-4b22-a2fe-41f5fc8efe8d" providerId="ADAL" clId="{348BD2B0-E2A6-4D53-B264-5B06725C60A5}" dt="2024-08-13T19:12:23.861" v="0" actId="47"/>
          <pc:sldLayoutMkLst>
            <pc:docMk/>
            <pc:sldMasterMk cId="410516789" sldId="2147483678"/>
            <pc:sldLayoutMk cId="1546441302" sldId="2147483679"/>
          </pc:sldLayoutMkLst>
        </pc:sldLayoutChg>
        <pc:sldLayoutChg chg="del">
          <pc:chgData name="Field, Emily@Energy" userId="e6ab677e-5ebb-4b22-a2fe-41f5fc8efe8d" providerId="ADAL" clId="{348BD2B0-E2A6-4D53-B264-5B06725C60A5}" dt="2024-08-13T19:12:23.861" v="0" actId="47"/>
          <pc:sldLayoutMkLst>
            <pc:docMk/>
            <pc:sldMasterMk cId="410516789" sldId="2147483678"/>
            <pc:sldLayoutMk cId="3109467227" sldId="2147483680"/>
          </pc:sldLayoutMkLst>
        </pc:sldLayoutChg>
        <pc:sldLayoutChg chg="del">
          <pc:chgData name="Field, Emily@Energy" userId="e6ab677e-5ebb-4b22-a2fe-41f5fc8efe8d" providerId="ADAL" clId="{348BD2B0-E2A6-4D53-B264-5B06725C60A5}" dt="2024-08-13T19:12:23.861" v="0" actId="47"/>
          <pc:sldLayoutMkLst>
            <pc:docMk/>
            <pc:sldMasterMk cId="410516789" sldId="2147483678"/>
            <pc:sldLayoutMk cId="106367170" sldId="2147483681"/>
          </pc:sldLayoutMkLst>
        </pc:sldLayoutChg>
        <pc:sldLayoutChg chg="del">
          <pc:chgData name="Field, Emily@Energy" userId="e6ab677e-5ebb-4b22-a2fe-41f5fc8efe8d" providerId="ADAL" clId="{348BD2B0-E2A6-4D53-B264-5B06725C60A5}" dt="2024-08-13T19:12:23.861" v="0" actId="47"/>
          <pc:sldLayoutMkLst>
            <pc:docMk/>
            <pc:sldMasterMk cId="410516789" sldId="2147483678"/>
            <pc:sldLayoutMk cId="3506540000" sldId="2147483682"/>
          </pc:sldLayoutMkLst>
        </pc:sldLayoutChg>
        <pc:sldLayoutChg chg="del">
          <pc:chgData name="Field, Emily@Energy" userId="e6ab677e-5ebb-4b22-a2fe-41f5fc8efe8d" providerId="ADAL" clId="{348BD2B0-E2A6-4D53-B264-5B06725C60A5}" dt="2024-08-13T19:12:23.861" v="0" actId="47"/>
          <pc:sldLayoutMkLst>
            <pc:docMk/>
            <pc:sldMasterMk cId="410516789" sldId="2147483678"/>
            <pc:sldLayoutMk cId="3269003368" sldId="2147483683"/>
          </pc:sldLayoutMkLst>
        </pc:sldLayoutChg>
        <pc:sldLayoutChg chg="del">
          <pc:chgData name="Field, Emily@Energy" userId="e6ab677e-5ebb-4b22-a2fe-41f5fc8efe8d" providerId="ADAL" clId="{348BD2B0-E2A6-4D53-B264-5B06725C60A5}" dt="2024-08-13T19:12:23.861" v="0" actId="47"/>
          <pc:sldLayoutMkLst>
            <pc:docMk/>
            <pc:sldMasterMk cId="410516789" sldId="2147483678"/>
            <pc:sldLayoutMk cId="1742745444" sldId="2147483684"/>
          </pc:sldLayoutMkLst>
        </pc:sldLayoutChg>
        <pc:sldLayoutChg chg="del">
          <pc:chgData name="Field, Emily@Energy" userId="e6ab677e-5ebb-4b22-a2fe-41f5fc8efe8d" providerId="ADAL" clId="{348BD2B0-E2A6-4D53-B264-5B06725C60A5}" dt="2024-08-13T19:12:23.861" v="0" actId="47"/>
          <pc:sldLayoutMkLst>
            <pc:docMk/>
            <pc:sldMasterMk cId="410516789" sldId="2147483678"/>
            <pc:sldLayoutMk cId="1010419231" sldId="2147483685"/>
          </pc:sldLayoutMkLst>
        </pc:sldLayoutChg>
        <pc:sldLayoutChg chg="del">
          <pc:chgData name="Field, Emily@Energy" userId="e6ab677e-5ebb-4b22-a2fe-41f5fc8efe8d" providerId="ADAL" clId="{348BD2B0-E2A6-4D53-B264-5B06725C60A5}" dt="2024-08-13T19:12:23.861" v="0" actId="47"/>
          <pc:sldLayoutMkLst>
            <pc:docMk/>
            <pc:sldMasterMk cId="410516789" sldId="2147483678"/>
            <pc:sldLayoutMk cId="1116309893" sldId="214748368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15ADD9-6CDA-429A-9659-720B110C731D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A1EAC1E-2E04-41FD-AF3C-F735CCD2F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729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8E7FC1-C667-4356-9B84-F5E0C1D4B6BE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5D4CD6F-1255-46E6-BF72-5A35B2A81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5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4CD6F-1255-46E6-BF72-5A35B2A81E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4CD6F-1255-46E6-BF72-5A35B2A81E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48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4E05-1B09-EFD6-D64E-D99F4ACC9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14F021-A01D-146B-83CB-C454A80C3D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D6ECE-2634-35E1-A99C-FB9D81A4C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C40B3-AA21-6BFC-7F6B-9C57115B7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4BF9D-B6C1-23F9-EE04-5ED5300CC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4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7FA68-8762-000A-3967-D28848FC4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8A6571-DD68-D380-96E2-C00D9AA04C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0F720-79A5-5AD6-BBFF-25F0D981F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D46CF-B644-FFAC-F75B-FA3E1B340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FB125-0294-9A38-55F4-9A0090DF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18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71C8C6-42EA-56F6-4E04-D020C5D1B1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DA791-12E8-F6B0-7ACA-A91A4C9E3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59201-E2E1-6D3D-0AE9-421A89DAB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C0473-BF6F-36F9-49FE-8093B5CAB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C6F2E-68F4-0F2F-A8CF-B5DB7C49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1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1D82D-E2E6-F729-9DCF-7835B5F3F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1D0E7-60F8-B788-2ED8-82B0ABADB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0D30A-0592-8E79-7A0E-F047BAC12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749EB-58B9-60F6-CCC8-B4807CC0C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BFF4E-471B-6F38-CE67-0E3E75A7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8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C03EB-F70A-E453-C7DA-51BBA1C99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79100-BD41-0DB0-3311-58305E9C0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85CC1-F1FF-288C-D5F7-160F2EEA7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0F14D-415E-FFCB-3876-8055B8552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5F0D2-D5DD-446B-39D4-3EE478A2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6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3A33A-8DB0-6FC9-2C58-0F1D10787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BA555-D4AB-B765-DC29-6AF08050D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B00575-2BA6-C4A8-32A8-1E8E73AD43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6EC97-C0E0-0C73-934D-97A69BF54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23BF6-BA5A-61F0-ABE3-BD38D318F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1085B6-E102-48CB-BAC0-0D2902F3C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22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6CCA0-DB72-B4DE-DCB6-BC6DF43E0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C1F52B-E3B1-B963-8B5D-8330BCD69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4C5D0-2396-B516-05EB-507489AF4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4C221F-6327-B535-1B99-809B00E015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1D35AA-C46F-C39B-F18A-A8F954D6E2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AFC3D6-F55B-8FB2-C00B-9FBAA27D1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D64EED-F2FB-EE0C-93B4-5CFF18A82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6443E2-A3AB-1734-6BC0-BA187E67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57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1708E-CB52-18C0-934A-25A4A832D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399E34-3BD3-BD4D-C1AF-082C169C5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5B0094-C381-0658-AA2A-5A332A9B7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ADE94D-4D1B-842E-EDA7-B4041E275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3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B852DD-75EA-1191-8600-035786FDF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A6AAB-253D-203E-02C3-4263DFC36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161A0C-2467-3457-18A6-66379E710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82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2934D-2537-9979-9EFB-0B4D0BD36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A460F-4151-A81F-B289-86B0D1DCA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41283-706A-81D5-6FE1-D918D46F0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176EB6-B432-3789-8169-A6DE2557C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770500-A621-7C57-F986-AEF1549B1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2E785-3804-67D6-972C-3B454EE4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0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3417-D5E2-FD45-E40D-E348DC149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472A38-9804-21FB-8769-4E82C29DCA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D992E5-1CC1-C2B0-98D0-3C7C78E35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6C0C99-F1DC-A142-6E49-B18A36FC7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2EAB89-5304-1BBD-099D-55A1765B6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830AE-0B77-3533-E8DD-D40B3AD22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373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CED822-E623-BEFF-74BF-F51EEE27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794F3-378F-660F-9770-745BE0B0F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C1E32-81E6-A8E5-B949-22BA3488E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73F41-27F0-432D-B80C-9DCB75611739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98A4A-F125-B695-BA5D-6094C0DA41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24FC7-A80B-6794-55D1-C7D60B46C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629FE-A141-4CF1-AF4C-0DE56B1F9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2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06CBA-3753-D7DE-4507-950316C28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Science to Action: Fifth Assessment and </a:t>
            </a:r>
            <a:br>
              <a:rPr lang="en-US"/>
            </a:br>
            <a:r>
              <a:rPr lang="en-US"/>
              <a:t>ICARP Climate Services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08FB64-909C-9C40-68DC-A93C56E82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i="1"/>
              <a:t>Processes for adoption of climate projections data and scenarios</a:t>
            </a:r>
          </a:p>
          <a:p>
            <a:pPr marL="0" indent="0" algn="ctr">
              <a:buNone/>
            </a:pPr>
            <a:r>
              <a:rPr lang="en-US" sz="2000" i="1"/>
              <a:t>Use of data to support ICARP climate services</a:t>
            </a:r>
          </a:p>
          <a:p>
            <a:pPr algn="ctr"/>
            <a:endParaRPr lang="en-US" sz="2000" i="1"/>
          </a:p>
          <a:p>
            <a:pPr algn="ctr"/>
            <a:endParaRPr lang="en-US" sz="2000" i="1"/>
          </a:p>
          <a:p>
            <a:pPr marL="0" indent="0" algn="ctr">
              <a:buNone/>
            </a:pPr>
            <a:r>
              <a:rPr lang="en-US" sz="1800"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Neil Matouka and Ben McMahan, </a:t>
            </a:r>
          </a:p>
          <a:p>
            <a:pPr marL="0" indent="0" algn="ctr">
              <a:buNone/>
            </a:pPr>
            <a:r>
              <a:rPr lang="en-US" sz="1800"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Governor’s Office of Planning and Research (OPR)</a:t>
            </a:r>
            <a:endParaRPr lang="en-US" sz="2000" i="1"/>
          </a:p>
        </p:txBody>
      </p:sp>
      <p:pic>
        <p:nvPicPr>
          <p:cNvPr id="5" name="Picture 4" descr="Logo of the State of California's Governor's Office of Planning and Research ">
            <a:extLst>
              <a:ext uri="{FF2B5EF4-FFF2-40B4-BE49-F238E27FC236}">
                <a16:creationId xmlns:a16="http://schemas.microsoft.com/office/drawing/2014/main" id="{E4F44014-5AB1-FA2C-4BBD-2455B209F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444" y="4345807"/>
            <a:ext cx="2997800" cy="71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42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25773-0298-678A-4E1D-50B93FD8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39" y="1373713"/>
            <a:ext cx="7886700" cy="572622"/>
          </a:xfrm>
        </p:spPr>
        <p:txBody>
          <a:bodyPr/>
          <a:lstStyle/>
          <a:p>
            <a:r>
              <a:rPr lang="en-US"/>
              <a:t>RFP – Cal-Adapt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3256-C901-E3DA-4D53-31BF23C9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65231"/>
            <a:ext cx="7886700" cy="21864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Planned for release in second half of 2023</a:t>
            </a:r>
          </a:p>
          <a:p>
            <a:pPr>
              <a:lnSpc>
                <a:spcPct val="100000"/>
              </a:lnSpc>
            </a:pPr>
            <a:r>
              <a:rPr lang="en-US"/>
              <a:t>Design and Implement Cal-Adapt updates based on user needs assessment, strategic priorities, and gaps and opportunities</a:t>
            </a:r>
          </a:p>
          <a:p>
            <a:pPr lvl="1">
              <a:lnSpc>
                <a:spcPct val="100000"/>
              </a:lnSpc>
            </a:pPr>
            <a:r>
              <a:rPr lang="en-US"/>
              <a:t>Emphasis on novel visualizations and sectoral applications</a:t>
            </a:r>
          </a:p>
          <a:p>
            <a:pPr lvl="1">
              <a:lnSpc>
                <a:spcPct val="100000"/>
              </a:lnSpc>
            </a:pPr>
            <a:r>
              <a:rPr lang="en-US"/>
              <a:t>Expanding relevance/utility for wide range of sectors</a:t>
            </a:r>
          </a:p>
          <a:p>
            <a:pPr lvl="1">
              <a:lnSpc>
                <a:spcPct val="100000"/>
              </a:lnSpc>
            </a:pPr>
            <a:r>
              <a:rPr lang="en-US"/>
              <a:t>Aligned with other State/OPR resources</a:t>
            </a:r>
          </a:p>
        </p:txBody>
      </p:sp>
      <p:grpSp>
        <p:nvGrpSpPr>
          <p:cNvPr id="8" name="Group 7" descr="A timeline-like image that shows the four different elements that the next few slides will discuss and highlights what is in this slide.">
            <a:extLst>
              <a:ext uri="{FF2B5EF4-FFF2-40B4-BE49-F238E27FC236}">
                <a16:creationId xmlns:a16="http://schemas.microsoft.com/office/drawing/2014/main" id="{CDA4A82D-B261-642D-1119-114821EE5C5D}"/>
              </a:ext>
            </a:extLst>
          </p:cNvPr>
          <p:cNvGrpSpPr/>
          <p:nvPr/>
        </p:nvGrpSpPr>
        <p:grpSpPr>
          <a:xfrm>
            <a:off x="443183" y="224417"/>
            <a:ext cx="8171447" cy="857980"/>
            <a:chOff x="443183" y="224417"/>
            <a:chExt cx="8171447" cy="85798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4F9AC2E9-39AA-C36E-68E6-4E09EA54F78B}"/>
                </a:ext>
              </a:extLst>
            </p:cNvPr>
            <p:cNvSpPr/>
            <p:nvPr/>
          </p:nvSpPr>
          <p:spPr>
            <a:xfrm>
              <a:off x="443183" y="239299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 dirty="0">
                  <a:solidFill>
                    <a:schemeClr val="tx1"/>
                  </a:solidFill>
                  <a:latin typeface="Arial" panose="020B0604020202020204"/>
                </a:rPr>
                <a:t>Fifth Assessment Data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982BEFE-D345-2173-61FF-FF537EC70854}"/>
                </a:ext>
              </a:extLst>
            </p:cNvPr>
            <p:cNvSpPr/>
            <p:nvPr/>
          </p:nvSpPr>
          <p:spPr>
            <a:xfrm>
              <a:off x="2522224" y="224417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>
                  <a:solidFill>
                    <a:schemeClr val="tx1"/>
                  </a:solidFill>
                  <a:latin typeface="Arial" panose="020B0604020202020204"/>
                </a:rPr>
                <a:t>Data Visualizations &amp; Climate Services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560AC14-8449-37C6-97D5-CDA7F0DB9EF9}"/>
                </a:ext>
              </a:extLst>
            </p:cNvPr>
            <p:cNvSpPr/>
            <p:nvPr/>
          </p:nvSpPr>
          <p:spPr>
            <a:xfrm>
              <a:off x="4624913" y="224418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>
                  <a:solidFill>
                    <a:schemeClr val="tx1"/>
                  </a:solidFill>
                  <a:latin typeface="Arial" panose="020B0604020202020204"/>
                </a:rPr>
                <a:t>User Needs Assessment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936977FF-C619-7678-1BFC-8DF203A85DB0}"/>
                </a:ext>
              </a:extLst>
            </p:cNvPr>
            <p:cNvSpPr/>
            <p:nvPr/>
          </p:nvSpPr>
          <p:spPr>
            <a:xfrm>
              <a:off x="6727601" y="239297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dirty="0">
                  <a:solidFill>
                    <a:prstClr val="white"/>
                  </a:solidFill>
                  <a:latin typeface="Arial" panose="020B0604020202020204"/>
                </a:rPr>
                <a:t>RFP - Cal-Adapt Updates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2C8C9C07-A34A-2EEA-D2C4-80D589BD0924}"/>
                </a:ext>
              </a:extLst>
            </p:cNvPr>
            <p:cNvCxnSpPr>
              <a:cxnSpLocks/>
              <a:stCxn id="22" idx="3"/>
              <a:endCxn id="23" idx="1"/>
            </p:cNvCxnSpPr>
            <p:nvPr/>
          </p:nvCxnSpPr>
          <p:spPr>
            <a:xfrm flipV="1">
              <a:off x="2330212" y="645966"/>
              <a:ext cx="192012" cy="148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0052A8C-9523-E004-7277-ED60E1702360}"/>
                </a:ext>
              </a:extLst>
            </p:cNvPr>
            <p:cNvCxnSpPr>
              <a:cxnSpLocks/>
              <a:stCxn id="23" idx="3"/>
              <a:endCxn id="24" idx="1"/>
            </p:cNvCxnSpPr>
            <p:nvPr/>
          </p:nvCxnSpPr>
          <p:spPr>
            <a:xfrm>
              <a:off x="4409253" y="645966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A8095C1-2907-E595-B411-F0DB18550B7E}"/>
                </a:ext>
              </a:extLst>
            </p:cNvPr>
            <p:cNvCxnSpPr>
              <a:cxnSpLocks/>
              <a:stCxn id="24" idx="3"/>
              <a:endCxn id="25" idx="1"/>
            </p:cNvCxnSpPr>
            <p:nvPr/>
          </p:nvCxnSpPr>
          <p:spPr>
            <a:xfrm>
              <a:off x="6511942" y="645967"/>
              <a:ext cx="215659" cy="148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 descr="Logo of the State of California's Governor's Office of Planning and Research.">
            <a:extLst>
              <a:ext uri="{FF2B5EF4-FFF2-40B4-BE49-F238E27FC236}">
                <a16:creationId xmlns:a16="http://schemas.microsoft.com/office/drawing/2014/main" id="{972F56D5-B10D-3A5B-49D0-E57BDFEC49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657"/>
          <a:stretch/>
        </p:blipFill>
        <p:spPr>
          <a:xfrm>
            <a:off x="8194259" y="4154804"/>
            <a:ext cx="931267" cy="90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34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25773-0298-678A-4E1D-50B93FD8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47" y="4082407"/>
            <a:ext cx="7886700" cy="994172"/>
          </a:xfrm>
        </p:spPr>
        <p:txBody>
          <a:bodyPr/>
          <a:lstStyle/>
          <a:p>
            <a:r>
              <a:rPr lang="en-US"/>
              <a:t>Climate Services</a:t>
            </a:r>
            <a:br>
              <a:rPr lang="en-US"/>
            </a:br>
            <a:r>
              <a:rPr lang="en-US" sz="2700"/>
              <a:t>Data + (support, guidance, context)</a:t>
            </a:r>
          </a:p>
        </p:txBody>
      </p:sp>
      <p:grpSp>
        <p:nvGrpSpPr>
          <p:cNvPr id="6" name="Group 5" descr="A timeline-like image that shows the four different elements that the next few slides will discuss and highlights what is in this slide.">
            <a:extLst>
              <a:ext uri="{FF2B5EF4-FFF2-40B4-BE49-F238E27FC236}">
                <a16:creationId xmlns:a16="http://schemas.microsoft.com/office/drawing/2014/main" id="{E1C381EA-432A-309F-1811-55BD27D8DB5B}"/>
              </a:ext>
            </a:extLst>
          </p:cNvPr>
          <p:cNvGrpSpPr/>
          <p:nvPr/>
        </p:nvGrpSpPr>
        <p:grpSpPr>
          <a:xfrm>
            <a:off x="505722" y="224417"/>
            <a:ext cx="8132556" cy="843100"/>
            <a:chOff x="505722" y="224417"/>
            <a:chExt cx="8132556" cy="8431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2987854-2777-5B26-8AE8-14EA6F3DABDF}"/>
                </a:ext>
              </a:extLst>
            </p:cNvPr>
            <p:cNvSpPr/>
            <p:nvPr/>
          </p:nvSpPr>
          <p:spPr>
            <a:xfrm>
              <a:off x="505722" y="224419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600" dirty="0">
                  <a:solidFill>
                    <a:prstClr val="white"/>
                  </a:solidFill>
                  <a:latin typeface="Arial" panose="020B0604020202020204"/>
                </a:rPr>
                <a:t>Fifth Assessment Data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231E18AB-FC82-9D9E-7329-9A46EF9DC2F8}"/>
                </a:ext>
              </a:extLst>
            </p:cNvPr>
            <p:cNvSpPr/>
            <p:nvPr/>
          </p:nvSpPr>
          <p:spPr>
            <a:xfrm>
              <a:off x="2608411" y="224417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600">
                  <a:solidFill>
                    <a:prstClr val="white"/>
                  </a:solidFill>
                  <a:latin typeface="Arial" panose="020B0604020202020204"/>
                </a:rPr>
                <a:t>Data Visualizations &amp; Climate Services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1E17847-5FDE-6D8A-CA6F-1CCC56A1614A}"/>
                </a:ext>
              </a:extLst>
            </p:cNvPr>
            <p:cNvSpPr/>
            <p:nvPr/>
          </p:nvSpPr>
          <p:spPr>
            <a:xfrm>
              <a:off x="4711100" y="224418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>
                  <a:solidFill>
                    <a:prstClr val="white"/>
                  </a:solidFill>
                  <a:latin typeface="Arial" panose="020B0604020202020204"/>
                </a:rPr>
                <a:t>User Needs Assessment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F93702D-2769-0E40-41EB-3D513CD49BA8}"/>
                </a:ext>
              </a:extLst>
            </p:cNvPr>
            <p:cNvSpPr/>
            <p:nvPr/>
          </p:nvSpPr>
          <p:spPr>
            <a:xfrm>
              <a:off x="6751249" y="224417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>
                  <a:solidFill>
                    <a:prstClr val="white"/>
                  </a:solidFill>
                  <a:latin typeface="Arial" panose="020B0604020202020204"/>
                </a:rPr>
                <a:t>RFP - Cal-Adapt Updates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C718B38-6445-13FA-4A16-24FF5A5E6B41}"/>
                </a:ext>
              </a:extLst>
            </p:cNvPr>
            <p:cNvCxnSpPr>
              <a:cxnSpLocks/>
              <a:stCxn id="11" idx="3"/>
              <a:endCxn id="12" idx="1"/>
            </p:cNvCxnSpPr>
            <p:nvPr/>
          </p:nvCxnSpPr>
          <p:spPr>
            <a:xfrm flipV="1">
              <a:off x="2392751" y="645967"/>
              <a:ext cx="215660" cy="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CBEC869-BA81-035F-3747-B767F39DDA7E}"/>
                </a:ext>
              </a:extLst>
            </p:cNvPr>
            <p:cNvCxnSpPr>
              <a:cxnSpLocks/>
              <a:stCxn id="12" idx="3"/>
              <a:endCxn id="13" idx="1"/>
            </p:cNvCxnSpPr>
            <p:nvPr/>
          </p:nvCxnSpPr>
          <p:spPr>
            <a:xfrm>
              <a:off x="4495440" y="645966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E234054-C77C-539D-2886-08BF463B23DA}"/>
                </a:ext>
              </a:extLst>
            </p:cNvPr>
            <p:cNvCxnSpPr>
              <a:cxnSpLocks/>
              <a:stCxn id="13" idx="3"/>
              <a:endCxn id="14" idx="1"/>
            </p:cNvCxnSpPr>
            <p:nvPr/>
          </p:nvCxnSpPr>
          <p:spPr>
            <a:xfrm flipV="1">
              <a:off x="6598129" y="645966"/>
              <a:ext cx="15312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3256-C901-E3DA-4D53-31BF23C9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36634"/>
            <a:ext cx="7886700" cy="169077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/>
              <a:t>Innovative visualizations using updated data and expanding the user base of Cal-Adapt users.</a:t>
            </a:r>
          </a:p>
          <a:p>
            <a:pPr lvl="1">
              <a:lnSpc>
                <a:spcPct val="100000"/>
              </a:lnSpc>
            </a:pPr>
            <a:r>
              <a:rPr lang="en-US" sz="2100"/>
              <a:t>How to make this a more useful state resource across various sectors and decision contexts?</a:t>
            </a:r>
          </a:p>
        </p:txBody>
      </p:sp>
      <p:pic>
        <p:nvPicPr>
          <p:cNvPr id="4" name="Picture 3" descr="Logo of the State of California's  Governor's Office of Planning and Research">
            <a:extLst>
              <a:ext uri="{FF2B5EF4-FFF2-40B4-BE49-F238E27FC236}">
                <a16:creationId xmlns:a16="http://schemas.microsoft.com/office/drawing/2014/main" id="{5D0123E9-25DD-4A4C-15D7-5B39D9087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657"/>
          <a:stretch/>
        </p:blipFill>
        <p:spPr>
          <a:xfrm>
            <a:off x="8194259" y="4154804"/>
            <a:ext cx="931267" cy="90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14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38FA613C-B6F0-2C31-BB38-894D7CBA27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247" y="4082407"/>
            <a:ext cx="7886700" cy="9941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Climate Services</a:t>
            </a:r>
            <a:b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Data + (support, guidance, context)  </a:t>
            </a:r>
          </a:p>
        </p:txBody>
      </p:sp>
      <p:grpSp>
        <p:nvGrpSpPr>
          <p:cNvPr id="2" name="Group 1" descr="A timeline-like image that shows the four different elements that the next few slides will discuss and highlights what is in this slide.">
            <a:extLst>
              <a:ext uri="{FF2B5EF4-FFF2-40B4-BE49-F238E27FC236}">
                <a16:creationId xmlns:a16="http://schemas.microsoft.com/office/drawing/2014/main" id="{CCDBBA58-E170-5CBE-A9D2-4709278B9CD5}"/>
              </a:ext>
            </a:extLst>
          </p:cNvPr>
          <p:cNvGrpSpPr/>
          <p:nvPr/>
        </p:nvGrpSpPr>
        <p:grpSpPr>
          <a:xfrm>
            <a:off x="443183" y="224417"/>
            <a:ext cx="8195095" cy="843100"/>
            <a:chOff x="443183" y="224417"/>
            <a:chExt cx="8195095" cy="84310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EA51831-7E4B-76CE-6DC8-53326669790E}"/>
                </a:ext>
              </a:extLst>
            </p:cNvPr>
            <p:cNvSpPr/>
            <p:nvPr/>
          </p:nvSpPr>
          <p:spPr>
            <a:xfrm>
              <a:off x="443183" y="224419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600">
                  <a:solidFill>
                    <a:prstClr val="white"/>
                  </a:solidFill>
                  <a:latin typeface="Arial" panose="020B0604020202020204"/>
                </a:rPr>
                <a:t>Fifth Assessment Data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1204BD2-543E-1A9A-4885-4FBAF7754E52}"/>
                </a:ext>
              </a:extLst>
            </p:cNvPr>
            <p:cNvSpPr/>
            <p:nvPr/>
          </p:nvSpPr>
          <p:spPr>
            <a:xfrm>
              <a:off x="2545872" y="224417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600">
                  <a:solidFill>
                    <a:prstClr val="white"/>
                  </a:solidFill>
                  <a:latin typeface="Arial" panose="020B0604020202020204"/>
                </a:rPr>
                <a:t>Data Visualizations &amp; Climate Services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2C4EFD1-0541-812C-96AB-D7B9F48AFFE9}"/>
                </a:ext>
              </a:extLst>
            </p:cNvPr>
            <p:cNvSpPr/>
            <p:nvPr/>
          </p:nvSpPr>
          <p:spPr>
            <a:xfrm>
              <a:off x="4648561" y="224418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>
                  <a:solidFill>
                    <a:prstClr val="white"/>
                  </a:solidFill>
                  <a:latin typeface="Arial" panose="020B0604020202020204"/>
                </a:rPr>
                <a:t>User Needs Assessment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63A2A10-0FAC-A724-4DE8-10DD85E0B6B1}"/>
                </a:ext>
              </a:extLst>
            </p:cNvPr>
            <p:cNvSpPr/>
            <p:nvPr/>
          </p:nvSpPr>
          <p:spPr>
            <a:xfrm>
              <a:off x="6751249" y="224417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>
                  <a:solidFill>
                    <a:prstClr val="white"/>
                  </a:solidFill>
                  <a:latin typeface="Arial" panose="020B0604020202020204"/>
                </a:rPr>
                <a:t>RFP - Cal-Adapt Updates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B756D68-5E20-B070-0089-BD138DDA8801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 flipV="1">
              <a:off x="2330212" y="645967"/>
              <a:ext cx="215660" cy="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1FE5922-A445-3B6B-B345-33644F997180}"/>
                </a:ext>
              </a:extLst>
            </p:cNvPr>
            <p:cNvCxnSpPr>
              <a:cxnSpLocks/>
              <a:stCxn id="16" idx="3"/>
              <a:endCxn id="17" idx="1"/>
            </p:cNvCxnSpPr>
            <p:nvPr/>
          </p:nvCxnSpPr>
          <p:spPr>
            <a:xfrm>
              <a:off x="4432901" y="645966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1F75BB1-76FD-ADEB-45FB-D26AA8480C5E}"/>
                </a:ext>
              </a:extLst>
            </p:cNvPr>
            <p:cNvCxnSpPr>
              <a:cxnSpLocks/>
              <a:stCxn id="17" idx="3"/>
              <a:endCxn id="18" idx="1"/>
            </p:cNvCxnSpPr>
            <p:nvPr/>
          </p:nvCxnSpPr>
          <p:spPr>
            <a:xfrm flipV="1">
              <a:off x="6535590" y="645966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3256-C901-E3DA-4D53-31BF23C9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97551"/>
            <a:ext cx="7886700" cy="1863305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sz="2400"/>
              <a:t>New tools or resources for targeted use and technical assistance to connect decision makers with relevant data</a:t>
            </a:r>
          </a:p>
          <a:p>
            <a:pPr lvl="1">
              <a:lnSpc>
                <a:spcPct val="100000"/>
              </a:lnSpc>
            </a:pPr>
            <a:r>
              <a:rPr lang="en-US" sz="2100"/>
              <a:t>Can we integrate/connect to policy or other relevant planning and guidance resources?</a:t>
            </a:r>
          </a:p>
          <a:p>
            <a:pPr lvl="1">
              <a:lnSpc>
                <a:spcPct val="100000"/>
              </a:lnSpc>
            </a:pPr>
            <a:r>
              <a:rPr lang="en-US" sz="2100"/>
              <a:t>How do we support expanded use with range of sectors/users?</a:t>
            </a:r>
          </a:p>
        </p:txBody>
      </p:sp>
      <p:pic>
        <p:nvPicPr>
          <p:cNvPr id="5" name="Picture 4" descr="Logo of the State of California's  Governor's Office of Planning and Research">
            <a:extLst>
              <a:ext uri="{FF2B5EF4-FFF2-40B4-BE49-F238E27FC236}">
                <a16:creationId xmlns:a16="http://schemas.microsoft.com/office/drawing/2014/main" id="{67A4E836-8CE8-17E6-7F63-E13722E807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657"/>
          <a:stretch/>
        </p:blipFill>
        <p:spPr>
          <a:xfrm>
            <a:off x="8194259" y="4154804"/>
            <a:ext cx="931267" cy="90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345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7D7419A5-F46A-FEA9-49F3-C3DC222EAE1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247" y="4082407"/>
            <a:ext cx="7886700" cy="9941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Climate Services</a:t>
            </a:r>
            <a:b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Data + (support, guidance, context) </a:t>
            </a:r>
          </a:p>
        </p:txBody>
      </p:sp>
      <p:grpSp>
        <p:nvGrpSpPr>
          <p:cNvPr id="4" name="Group 3" descr="A timeline-like image that shows the four different elements that the next few slides will discuss and highlights what is in this slide.">
            <a:extLst>
              <a:ext uri="{FF2B5EF4-FFF2-40B4-BE49-F238E27FC236}">
                <a16:creationId xmlns:a16="http://schemas.microsoft.com/office/drawing/2014/main" id="{DBB5AFB9-AC47-7027-FD52-51486AA5146A}"/>
              </a:ext>
            </a:extLst>
          </p:cNvPr>
          <p:cNvGrpSpPr/>
          <p:nvPr/>
        </p:nvGrpSpPr>
        <p:grpSpPr>
          <a:xfrm>
            <a:off x="443183" y="224417"/>
            <a:ext cx="8195095" cy="843099"/>
            <a:chOff x="443183" y="224417"/>
            <a:chExt cx="8195095" cy="843099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3649D1C-1EB0-D6B6-B8B0-B0FD5A1AD810}"/>
                </a:ext>
              </a:extLst>
            </p:cNvPr>
            <p:cNvSpPr/>
            <p:nvPr/>
          </p:nvSpPr>
          <p:spPr>
            <a:xfrm>
              <a:off x="443183" y="224417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600" dirty="0">
                  <a:solidFill>
                    <a:prstClr val="white"/>
                  </a:solidFill>
                  <a:latin typeface="Arial" panose="020B0604020202020204"/>
                </a:rPr>
                <a:t>Fifth Assessment Data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63589B9-4123-2E8B-F719-DC688ACB68D1}"/>
                </a:ext>
              </a:extLst>
            </p:cNvPr>
            <p:cNvSpPr/>
            <p:nvPr/>
          </p:nvSpPr>
          <p:spPr>
            <a:xfrm>
              <a:off x="2545872" y="224417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600">
                  <a:solidFill>
                    <a:prstClr val="white"/>
                  </a:solidFill>
                  <a:latin typeface="Arial" panose="020B0604020202020204"/>
                </a:rPr>
                <a:t>Data Visualizations &amp; Climate Services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8B7AAA0-366E-AED9-190B-87710BC9ED59}"/>
                </a:ext>
              </a:extLst>
            </p:cNvPr>
            <p:cNvSpPr/>
            <p:nvPr/>
          </p:nvSpPr>
          <p:spPr>
            <a:xfrm>
              <a:off x="4648561" y="224418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>
                  <a:solidFill>
                    <a:prstClr val="white"/>
                  </a:solidFill>
                  <a:latin typeface="Arial" panose="020B0604020202020204"/>
                </a:rPr>
                <a:t>User Needs Assessment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2E82645-58B0-BF3F-5096-4CEA83725855}"/>
                </a:ext>
              </a:extLst>
            </p:cNvPr>
            <p:cNvSpPr/>
            <p:nvPr/>
          </p:nvSpPr>
          <p:spPr>
            <a:xfrm>
              <a:off x="6751249" y="224417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>
                  <a:solidFill>
                    <a:prstClr val="white"/>
                  </a:solidFill>
                  <a:latin typeface="Arial" panose="020B0604020202020204"/>
                </a:rPr>
                <a:t>RFP - Cal-Adapt Updates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D8B65A9-4322-0A60-FA1F-94620D1ABE11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>
              <a:off x="2330212" y="645966"/>
              <a:ext cx="21566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8FC21C0-5B53-AD08-77B4-30E8DF6C7277}"/>
                </a:ext>
              </a:extLst>
            </p:cNvPr>
            <p:cNvCxnSpPr>
              <a:cxnSpLocks/>
              <a:stCxn id="16" idx="3"/>
              <a:endCxn id="17" idx="1"/>
            </p:cNvCxnSpPr>
            <p:nvPr/>
          </p:nvCxnSpPr>
          <p:spPr>
            <a:xfrm>
              <a:off x="4432901" y="645966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E523BBF-C4CC-E1C6-B21D-BFFB818B471B}"/>
                </a:ext>
              </a:extLst>
            </p:cNvPr>
            <p:cNvCxnSpPr>
              <a:cxnSpLocks/>
              <a:stCxn id="17" idx="3"/>
              <a:endCxn id="18" idx="1"/>
            </p:cNvCxnSpPr>
            <p:nvPr/>
          </p:nvCxnSpPr>
          <p:spPr>
            <a:xfrm flipV="1">
              <a:off x="6535590" y="645966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3256-C901-E3DA-4D53-31BF23C9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64104"/>
            <a:ext cx="7886700" cy="209190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/>
              <a:t>Build out a suite of resources available to address climate related challenges, connect science to policy</a:t>
            </a:r>
          </a:p>
          <a:p>
            <a:pPr lvl="1">
              <a:lnSpc>
                <a:spcPct val="110000"/>
              </a:lnSpc>
            </a:pPr>
            <a:r>
              <a:rPr lang="en-US" sz="2100"/>
              <a:t>Transparency and clarity around data/metadata, process/methods, and use-cases for data</a:t>
            </a:r>
          </a:p>
          <a:p>
            <a:pPr lvl="1">
              <a:lnSpc>
                <a:spcPct val="110000"/>
              </a:lnSpc>
            </a:pPr>
            <a:r>
              <a:rPr lang="en-US" sz="2100"/>
              <a:t>Evaluate impact and track examples of use in decision contexts or planning</a:t>
            </a:r>
          </a:p>
        </p:txBody>
      </p:sp>
      <p:pic>
        <p:nvPicPr>
          <p:cNvPr id="2" name="Picture 1" descr="Logo of the State of California's  Governor's Office of Planning and Research">
            <a:extLst>
              <a:ext uri="{FF2B5EF4-FFF2-40B4-BE49-F238E27FC236}">
                <a16:creationId xmlns:a16="http://schemas.microsoft.com/office/drawing/2014/main" id="{B9BEE79A-A86E-D57E-FC43-7E4BDFDDF3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657"/>
          <a:stretch/>
        </p:blipFill>
        <p:spPr>
          <a:xfrm>
            <a:off x="8194259" y="4154804"/>
            <a:ext cx="931267" cy="90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80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3256-C901-E3DA-4D53-31BF23C98D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21870" y="381786"/>
            <a:ext cx="4867766" cy="46132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Linked to broader OPR climate services investment and partnership with CEC</a:t>
            </a:r>
          </a:p>
          <a:p>
            <a:pPr marL="514350" marR="0" lvl="1" indent="-171450" algn="l" defTabSz="685800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Coordination on priorities and strategic direction for Cal-Adapt</a:t>
            </a:r>
          </a:p>
          <a:p>
            <a:pPr marL="171450" marR="0" lvl="0" indent="-17145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OPR Integration across </a:t>
            </a:r>
          </a:p>
          <a:p>
            <a:pPr marL="514350" marR="0" lvl="1" indent="-171450" algn="l" defTabSz="685800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Adaptation Clearinghouse (case studies, policy support), </a:t>
            </a:r>
          </a:p>
          <a:p>
            <a:pPr marL="514350" marR="0" lvl="1" indent="-171450" algn="l" defTabSz="685800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VCP (identifying and prioritizing frontline communities) </a:t>
            </a:r>
          </a:p>
          <a:p>
            <a:pPr marL="514350" marR="0" lvl="1" indent="-171450" algn="l" defTabSz="685800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Cal-Adapt – a robust data platform for climate data services.</a:t>
            </a:r>
          </a:p>
        </p:txBody>
      </p:sp>
      <p:pic>
        <p:nvPicPr>
          <p:cNvPr id="4" name="Picture 3" descr="Image showing the landing page for California's Adaptation Clearinghouse.">
            <a:extLst>
              <a:ext uri="{FF2B5EF4-FFF2-40B4-BE49-F238E27FC236}">
                <a16:creationId xmlns:a16="http://schemas.microsoft.com/office/drawing/2014/main" id="{F1C8EB8E-46B8-2146-D930-D587C44C97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9" r="1117" b="11660"/>
          <a:stretch/>
        </p:blipFill>
        <p:spPr>
          <a:xfrm>
            <a:off x="334783" y="3024666"/>
            <a:ext cx="3558468" cy="2033992"/>
          </a:xfrm>
          <a:prstGeom prst="rect">
            <a:avLst/>
          </a:prstGeom>
        </p:spPr>
      </p:pic>
      <p:pic>
        <p:nvPicPr>
          <p:cNvPr id="6" name="Picture 5" descr="Image showing the landing page for Cal-Adapt.org.">
            <a:extLst>
              <a:ext uri="{FF2B5EF4-FFF2-40B4-BE49-F238E27FC236}">
                <a16:creationId xmlns:a16="http://schemas.microsoft.com/office/drawing/2014/main" id="{AD368FF4-6E49-D6F6-1CB2-CD18A267A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3" y="132625"/>
            <a:ext cx="3557309" cy="280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41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0845B33D-922C-D4F7-3814-A43974D92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>
            <a:normAutofit/>
          </a:bodyPr>
          <a:lstStyle/>
          <a:p>
            <a:r>
              <a:rPr lang="en-US"/>
              <a:t>Fifth Assessment Data Adoption Process</a:t>
            </a:r>
          </a:p>
        </p:txBody>
      </p:sp>
      <p:pic>
        <p:nvPicPr>
          <p:cNvPr id="5" name="Picture 4" descr="Graphical user interface, diagram showing the process for data adoption by the Fifth Assessment.&#10;">
            <a:extLst>
              <a:ext uri="{FF2B5EF4-FFF2-40B4-BE49-F238E27FC236}">
                <a16:creationId xmlns:a16="http://schemas.microsoft.com/office/drawing/2014/main" id="{FF48A0D9-096C-7B24-EE37-431AC4D326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11" y="1645088"/>
            <a:ext cx="7484379" cy="286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5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29866-BAAC-EC5F-A86E-32EA1F82F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8091280" cy="994172"/>
          </a:xfrm>
        </p:spPr>
        <p:txBody>
          <a:bodyPr>
            <a:noAutofit/>
          </a:bodyPr>
          <a:lstStyle/>
          <a:p>
            <a:r>
              <a:rPr lang="en-US"/>
              <a:t>Fifth Assessment Implementation Timeline</a:t>
            </a:r>
          </a:p>
        </p:txBody>
      </p:sp>
      <p:grpSp>
        <p:nvGrpSpPr>
          <p:cNvPr id="4" name="Group 3" descr="Timeline for key products associated with California's Fifth Climate Change Assessment, emphasizing how climate data and scenarios produced by the California Energy Commission will provide inputs for technical reports and a variety of synthesis reports.">
            <a:extLst>
              <a:ext uri="{FF2B5EF4-FFF2-40B4-BE49-F238E27FC236}">
                <a16:creationId xmlns:a16="http://schemas.microsoft.com/office/drawing/2014/main" id="{B2FA70F0-EF9C-32C4-3B86-C3578AA3919B}"/>
              </a:ext>
            </a:extLst>
          </p:cNvPr>
          <p:cNvGrpSpPr/>
          <p:nvPr/>
        </p:nvGrpSpPr>
        <p:grpSpPr>
          <a:xfrm>
            <a:off x="708817" y="1287433"/>
            <a:ext cx="7472450" cy="3707345"/>
            <a:chOff x="708817" y="1287433"/>
            <a:chExt cx="7472450" cy="3707345"/>
          </a:xfrm>
        </p:grpSpPr>
        <p:pic>
          <p:nvPicPr>
            <p:cNvPr id="5" name="Picture 4" descr="Image of the Fifth Assessment Implementation Timeline. Stakeholder Engagement from 2022-2026, Climate Data and Scenarios from 2022-2023, Core Technical Reports (Energy) from 2022-2026, Core Technical Reports (non-energy) from 2023-2026, Tribal Program from 2022-2026, Regional, Topical, and statewide synthesis reports from 2024-2026. ">
              <a:extLst>
                <a:ext uri="{FF2B5EF4-FFF2-40B4-BE49-F238E27FC236}">
                  <a16:creationId xmlns:a16="http://schemas.microsoft.com/office/drawing/2014/main" id="{04D36370-524F-F0A2-46F2-2AF7F527DC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" r="10447"/>
            <a:stretch/>
          </p:blipFill>
          <p:spPr>
            <a:xfrm>
              <a:off x="1923796" y="1287433"/>
              <a:ext cx="6257471" cy="370734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6B9EF1-C32C-F4C8-58E1-692998B8CC9C}"/>
                </a:ext>
              </a:extLst>
            </p:cNvPr>
            <p:cNvSpPr txBox="1"/>
            <p:nvPr/>
          </p:nvSpPr>
          <p:spPr>
            <a:xfrm>
              <a:off x="708817" y="1762252"/>
              <a:ext cx="507831" cy="28713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100" b="1"/>
                <a:t>Climate Data as Input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D4D2F11-FA75-9336-7BB6-CE012A98C118}"/>
                </a:ext>
              </a:extLst>
            </p:cNvPr>
            <p:cNvGrpSpPr/>
            <p:nvPr/>
          </p:nvGrpSpPr>
          <p:grpSpPr>
            <a:xfrm>
              <a:off x="1381856" y="2148840"/>
              <a:ext cx="541940" cy="1834921"/>
              <a:chOff x="1043189" y="2091998"/>
              <a:chExt cx="541940" cy="1834921"/>
            </a:xfrm>
          </p:grpSpPr>
          <p:sp>
            <p:nvSpPr>
              <p:cNvPr id="8" name="Arrow: Right 7">
                <a:extLst>
                  <a:ext uri="{FF2B5EF4-FFF2-40B4-BE49-F238E27FC236}">
                    <a16:creationId xmlns:a16="http://schemas.microsoft.com/office/drawing/2014/main" id="{65C7D737-3850-BABB-CD6F-E70E27D58E17}"/>
                  </a:ext>
                </a:extLst>
              </p:cNvPr>
              <p:cNvSpPr/>
              <p:nvPr/>
            </p:nvSpPr>
            <p:spPr>
              <a:xfrm>
                <a:off x="1057275" y="2497455"/>
                <a:ext cx="527854" cy="23431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" name="Arrow: Right 8">
                <a:extLst>
                  <a:ext uri="{FF2B5EF4-FFF2-40B4-BE49-F238E27FC236}">
                    <a16:creationId xmlns:a16="http://schemas.microsoft.com/office/drawing/2014/main" id="{A650ACED-15D2-F0A2-724E-71B47D135F9C}"/>
                  </a:ext>
                </a:extLst>
              </p:cNvPr>
              <p:cNvSpPr/>
              <p:nvPr/>
            </p:nvSpPr>
            <p:spPr>
              <a:xfrm>
                <a:off x="1057275" y="2906792"/>
                <a:ext cx="527854" cy="23431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" name="Arrow: Right 9">
                <a:extLst>
                  <a:ext uri="{FF2B5EF4-FFF2-40B4-BE49-F238E27FC236}">
                    <a16:creationId xmlns:a16="http://schemas.microsoft.com/office/drawing/2014/main" id="{91D77E6F-48F1-A3E5-8971-6FE4916ADCC0}"/>
                  </a:ext>
                </a:extLst>
              </p:cNvPr>
              <p:cNvSpPr/>
              <p:nvPr/>
            </p:nvSpPr>
            <p:spPr>
              <a:xfrm>
                <a:off x="1043189" y="3313985"/>
                <a:ext cx="527854" cy="23431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" name="Arrow: Right 10">
                <a:extLst>
                  <a:ext uri="{FF2B5EF4-FFF2-40B4-BE49-F238E27FC236}">
                    <a16:creationId xmlns:a16="http://schemas.microsoft.com/office/drawing/2014/main" id="{F7CD5508-F8E9-23DD-2A57-99DB1A9BA98C}"/>
                  </a:ext>
                </a:extLst>
              </p:cNvPr>
              <p:cNvSpPr/>
              <p:nvPr/>
            </p:nvSpPr>
            <p:spPr>
              <a:xfrm>
                <a:off x="1057275" y="3692604"/>
                <a:ext cx="527854" cy="23431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" name="Arrow: Right 11">
                <a:extLst>
                  <a:ext uri="{FF2B5EF4-FFF2-40B4-BE49-F238E27FC236}">
                    <a16:creationId xmlns:a16="http://schemas.microsoft.com/office/drawing/2014/main" id="{14584A29-8996-EB93-0BC1-7CD1CA7647E0}"/>
                  </a:ext>
                </a:extLst>
              </p:cNvPr>
              <p:cNvSpPr/>
              <p:nvPr/>
            </p:nvSpPr>
            <p:spPr>
              <a:xfrm rot="10800000">
                <a:off x="1043189" y="2091998"/>
                <a:ext cx="527854" cy="234315"/>
              </a:xfrm>
              <a:prstGeom prst="rightArrow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36021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7F7A8-E409-5BE1-8449-4A71AC2D3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 &amp;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3FA25-CDA2-B794-0B86-3E5DC61B4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/>
              <a:t>Cal-Adapt as a State product co-managed in an interagency collaboration between CEC and OPR with support from technical leads (ERA)</a:t>
            </a:r>
          </a:p>
          <a:p>
            <a:pPr marL="557213" lvl="1" indent="-214313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500" u="sng">
                <a:solidFill>
                  <a:srgbClr val="423ADE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TN239123</a:t>
            </a:r>
            <a:r>
              <a:rPr lang="en-US" sz="1500">
                <a:solidFill>
                  <a:srgbClr val="44546A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500">
                <a:latin typeface="Calibri" panose="020F0502020204030204" pitchFamily="34" charset="0"/>
                <a:ea typeface="Times New Roman" panose="02020603050405020304" pitchFamily="18" charset="0"/>
              </a:rPr>
              <a:t>(p. 3), docketed August 2, 2021: describes expanded Cal-Adapt enterprise</a:t>
            </a:r>
            <a:endParaRPr lang="en-US" sz="15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57213" lvl="1" indent="-214313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500" u="sng">
                <a:solidFill>
                  <a:srgbClr val="423ADE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TN239954</a:t>
            </a:r>
            <a:r>
              <a:rPr lang="en-US" sz="1500">
                <a:latin typeface="Calibri" panose="020F0502020204030204" pitchFamily="34" charset="0"/>
                <a:ea typeface="Times New Roman" panose="02020603050405020304" pitchFamily="18" charset="0"/>
              </a:rPr>
              <a:t>, docketed October 12, 2021: Cal-Adapt governance, responsibilities, data management</a:t>
            </a:r>
            <a:endParaRPr lang="en-US" sz="1500"/>
          </a:p>
          <a:p>
            <a:pPr>
              <a:lnSpc>
                <a:spcPct val="110000"/>
              </a:lnSpc>
            </a:pPr>
            <a:endParaRPr lang="en-US"/>
          </a:p>
          <a:p>
            <a:pPr>
              <a:lnSpc>
                <a:spcPct val="110000"/>
              </a:lnSpc>
            </a:pPr>
            <a:r>
              <a:rPr lang="en-US"/>
              <a:t>Cal-Adapt an excellent resource to inform decision-making</a:t>
            </a:r>
          </a:p>
          <a:p>
            <a:pPr>
              <a:lnSpc>
                <a:spcPct val="110000"/>
              </a:lnSpc>
            </a:pPr>
            <a:r>
              <a:rPr lang="en-US"/>
              <a:t>With updated structure and Fifth Assessment Data Inbound </a:t>
            </a:r>
          </a:p>
          <a:p>
            <a:pPr lvl="1">
              <a:lnSpc>
                <a:spcPct val="110000"/>
              </a:lnSpc>
            </a:pPr>
            <a:r>
              <a:rPr lang="en-US" b="1"/>
              <a:t>Opportunity</a:t>
            </a:r>
            <a:r>
              <a:rPr lang="en-US"/>
              <a:t> to update and expand Cal-Adapt – Particularly around the role of climate (data) services and decision support</a:t>
            </a:r>
          </a:p>
        </p:txBody>
      </p:sp>
      <p:pic>
        <p:nvPicPr>
          <p:cNvPr id="4" name="Picture 3" descr="Logo of the State of California's Governor's Office of Planning and Research ">
            <a:extLst>
              <a:ext uri="{FF2B5EF4-FFF2-40B4-BE49-F238E27FC236}">
                <a16:creationId xmlns:a16="http://schemas.microsoft.com/office/drawing/2014/main" id="{3C968FC2-D568-F455-CEDC-46C6F9F93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839" y="97916"/>
            <a:ext cx="2997800" cy="71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90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CBC95-B871-FED8-5D56-4CA767725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60" y="245433"/>
            <a:ext cx="4427924" cy="614677"/>
          </a:xfrm>
        </p:spPr>
        <p:txBody>
          <a:bodyPr>
            <a:normAutofit/>
          </a:bodyPr>
          <a:lstStyle/>
          <a:p>
            <a:pPr algn="ctr"/>
            <a:r>
              <a:rPr lang="en-US"/>
              <a:t>OPR/ICARP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DF8A8-0C07-E5CF-9ABF-2770C1950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367" y="1325880"/>
            <a:ext cx="6587346" cy="3654552"/>
          </a:xfrm>
        </p:spPr>
        <p:txBody>
          <a:bodyPr numCol="1"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/>
              <a:t>Maintain existing level of decision support – best practices – Cal-Adapt as an open State resource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/>
          </a:p>
          <a:p>
            <a:pPr marL="0" indent="0" algn="ctr">
              <a:lnSpc>
                <a:spcPct val="120000"/>
              </a:lnSpc>
              <a:buNone/>
            </a:pPr>
            <a:r>
              <a:rPr lang="en-US"/>
              <a:t>Identify opportunities for new or improved tools and applications, and expand </a:t>
            </a:r>
            <a:r>
              <a:rPr lang="en-US" i="1"/>
              <a:t>and support </a:t>
            </a:r>
            <a:r>
              <a:rPr lang="en-US"/>
              <a:t>the network of users</a:t>
            </a:r>
          </a:p>
          <a:p>
            <a:pPr marL="0" indent="0">
              <a:lnSpc>
                <a:spcPct val="120000"/>
              </a:lnSpc>
              <a:buNone/>
            </a:pPr>
            <a:endParaRPr lang="en-US"/>
          </a:p>
          <a:p>
            <a:pPr marL="0" indent="0" algn="ctr">
              <a:lnSpc>
                <a:spcPct val="120000"/>
              </a:lnSpc>
              <a:buNone/>
            </a:pPr>
            <a:r>
              <a:rPr lang="en-US"/>
              <a:t>Enhance connections and integrations between science and decision making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/>
          </a:p>
          <a:p>
            <a:pPr marL="0" indent="0" algn="ctr">
              <a:lnSpc>
                <a:spcPct val="120000"/>
              </a:lnSpc>
              <a:buNone/>
            </a:pPr>
            <a:r>
              <a:rPr lang="en-US"/>
              <a:t>Evaluate Impact – tracking outcomes of use and integration of climate services</a:t>
            </a:r>
          </a:p>
          <a:p>
            <a:pPr algn="ctr"/>
            <a:endParaRPr lang="en-US"/>
          </a:p>
        </p:txBody>
      </p:sp>
      <p:pic>
        <p:nvPicPr>
          <p:cNvPr id="6" name="Picture 5" descr="Logo of the State of California's Governor's Office of Planning and Research ">
            <a:extLst>
              <a:ext uri="{FF2B5EF4-FFF2-40B4-BE49-F238E27FC236}">
                <a16:creationId xmlns:a16="http://schemas.microsoft.com/office/drawing/2014/main" id="{293B11D0-D39E-160A-CCD0-95ED40350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839" y="97916"/>
            <a:ext cx="2997800" cy="71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26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ACCFC-1AC8-9535-B006-0C1D462CD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46" y="273844"/>
            <a:ext cx="6863334" cy="994172"/>
          </a:xfrm>
        </p:spPr>
        <p:txBody>
          <a:bodyPr/>
          <a:lstStyle/>
          <a:p>
            <a:r>
              <a:rPr lang="en-US"/>
              <a:t>Role of Climate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29601-7ADF-8CC1-7A46-C1944701C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262" y="1210141"/>
            <a:ext cx="6966997" cy="37035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/>
              <a:t>Data, Decision Support, but what else?</a:t>
            </a:r>
          </a:p>
          <a:p>
            <a:pPr>
              <a:lnSpc>
                <a:spcPct val="110000"/>
              </a:lnSpc>
            </a:pPr>
            <a:endParaRPr lang="en-US"/>
          </a:p>
          <a:p>
            <a:pPr>
              <a:lnSpc>
                <a:spcPct val="110000"/>
              </a:lnSpc>
            </a:pPr>
            <a:r>
              <a:rPr lang="en-US"/>
              <a:t>OPR ICARP - Climate Services Team</a:t>
            </a:r>
          </a:p>
          <a:p>
            <a:pPr lvl="1">
              <a:lnSpc>
                <a:spcPct val="110000"/>
              </a:lnSpc>
            </a:pPr>
            <a:r>
              <a:rPr lang="en-US"/>
              <a:t>User-informed resource development (the what?)</a:t>
            </a:r>
          </a:p>
          <a:p>
            <a:pPr lvl="1">
              <a:lnSpc>
                <a:spcPct val="110000"/>
              </a:lnSpc>
            </a:pPr>
            <a:r>
              <a:rPr lang="en-US"/>
              <a:t>Contextual guidance (the why?)</a:t>
            </a:r>
          </a:p>
          <a:p>
            <a:pPr lvl="1">
              <a:lnSpc>
                <a:spcPct val="110000"/>
              </a:lnSpc>
            </a:pPr>
            <a:r>
              <a:rPr lang="en-US"/>
              <a:t>Technical assistance on use (the how?) </a:t>
            </a:r>
          </a:p>
          <a:p>
            <a:pPr lvl="1">
              <a:lnSpc>
                <a:spcPct val="110000"/>
              </a:lnSpc>
            </a:pPr>
            <a:r>
              <a:rPr lang="en-US"/>
              <a:t>Case study examples that illustrate use (the so what?)</a:t>
            </a:r>
          </a:p>
          <a:p>
            <a:pPr lvl="1">
              <a:lnSpc>
                <a:spcPct val="110000"/>
              </a:lnSpc>
            </a:pPr>
            <a:endParaRPr lang="en-US"/>
          </a:p>
          <a:p>
            <a:pPr>
              <a:lnSpc>
                <a:spcPct val="110000"/>
              </a:lnSpc>
            </a:pPr>
            <a:r>
              <a:rPr lang="en-US"/>
              <a:t>Cal-Adapt as a framework to support decision making</a:t>
            </a:r>
          </a:p>
          <a:p>
            <a:pPr lvl="1">
              <a:lnSpc>
                <a:spcPct val="110000"/>
              </a:lnSpc>
            </a:pPr>
            <a:r>
              <a:rPr lang="en-US"/>
              <a:t>In close collaboration with the Fifth Assessment Team at OPR</a:t>
            </a:r>
          </a:p>
          <a:p>
            <a:pPr lvl="1">
              <a:lnSpc>
                <a:spcPct val="110000"/>
              </a:lnSpc>
            </a:pPr>
            <a:r>
              <a:rPr lang="en-US"/>
              <a:t>Aligned with larger portfolio of resources for decision support</a:t>
            </a:r>
          </a:p>
        </p:txBody>
      </p:sp>
      <p:pic>
        <p:nvPicPr>
          <p:cNvPr id="4" name="Picture 3" descr="Logo of the State of California's Governor's Office of Planning and Research ">
            <a:extLst>
              <a:ext uri="{FF2B5EF4-FFF2-40B4-BE49-F238E27FC236}">
                <a16:creationId xmlns:a16="http://schemas.microsoft.com/office/drawing/2014/main" id="{7C1E5820-5DCA-7997-D23D-73CBEFF2E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839" y="97916"/>
            <a:ext cx="2997800" cy="71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69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25773-0298-678A-4E1D-50B93FD8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783" y="1298053"/>
            <a:ext cx="7886700" cy="659850"/>
          </a:xfrm>
        </p:spPr>
        <p:txBody>
          <a:bodyPr/>
          <a:lstStyle/>
          <a:p>
            <a:r>
              <a:rPr lang="en-US"/>
              <a:t>Fifth Assessment - Foundation</a:t>
            </a:r>
          </a:p>
        </p:txBody>
      </p:sp>
      <p:grpSp>
        <p:nvGrpSpPr>
          <p:cNvPr id="4" name="Group 3" descr="A timeline-like image that shows the four different elements that the next few slides will discuss and highlights what is in this slide.">
            <a:extLst>
              <a:ext uri="{FF2B5EF4-FFF2-40B4-BE49-F238E27FC236}">
                <a16:creationId xmlns:a16="http://schemas.microsoft.com/office/drawing/2014/main" id="{444910EC-B70F-5AA9-77F0-65315A0717CF}"/>
              </a:ext>
            </a:extLst>
          </p:cNvPr>
          <p:cNvGrpSpPr/>
          <p:nvPr/>
        </p:nvGrpSpPr>
        <p:grpSpPr>
          <a:xfrm>
            <a:off x="443183" y="224417"/>
            <a:ext cx="8195095" cy="843100"/>
            <a:chOff x="443183" y="224417"/>
            <a:chExt cx="8195095" cy="843100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7FD6119C-6989-6EB0-971F-9BB72D9939B3}"/>
                </a:ext>
              </a:extLst>
            </p:cNvPr>
            <p:cNvSpPr/>
            <p:nvPr/>
          </p:nvSpPr>
          <p:spPr>
            <a:xfrm>
              <a:off x="443183" y="224417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>
                  <a:solidFill>
                    <a:prstClr val="white"/>
                  </a:solidFill>
                  <a:latin typeface="Arial" panose="020B0604020202020204"/>
                </a:rPr>
                <a:t>Fifth Assessment Data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6E11E760-AF97-AE2E-8170-182667980D85}"/>
                </a:ext>
              </a:extLst>
            </p:cNvPr>
            <p:cNvSpPr/>
            <p:nvPr/>
          </p:nvSpPr>
          <p:spPr>
            <a:xfrm>
              <a:off x="2545872" y="224419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>
                  <a:solidFill>
                    <a:schemeClr val="tx1"/>
                  </a:solidFill>
                  <a:latin typeface="Arial" panose="020B0604020202020204"/>
                </a:rPr>
                <a:t>Data Visualizations &amp; Climate Services</a:t>
              </a: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1C5A8890-678D-9C2D-383B-63A1E2F4E126}"/>
                </a:ext>
              </a:extLst>
            </p:cNvPr>
            <p:cNvSpPr/>
            <p:nvPr/>
          </p:nvSpPr>
          <p:spPr>
            <a:xfrm>
              <a:off x="4648561" y="224418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>
                  <a:solidFill>
                    <a:schemeClr val="tx1"/>
                  </a:solidFill>
                  <a:latin typeface="Arial" panose="020B0604020202020204"/>
                </a:rPr>
                <a:t>User Needs Assessment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F6BE9E62-5512-C851-CDE0-065CE393778B}"/>
                </a:ext>
              </a:extLst>
            </p:cNvPr>
            <p:cNvSpPr/>
            <p:nvPr/>
          </p:nvSpPr>
          <p:spPr>
            <a:xfrm>
              <a:off x="6751249" y="224417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 dirty="0">
                  <a:solidFill>
                    <a:schemeClr val="tx1"/>
                  </a:solidFill>
                  <a:latin typeface="Arial" panose="020B0604020202020204"/>
                </a:rPr>
                <a:t>RFP - Cal-Adapt Updates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EC3006C3-BDF6-5A06-1512-806514FD584D}"/>
                </a:ext>
              </a:extLst>
            </p:cNvPr>
            <p:cNvCxnSpPr>
              <a:cxnSpLocks/>
              <a:stCxn id="51" idx="3"/>
              <a:endCxn id="52" idx="1"/>
            </p:cNvCxnSpPr>
            <p:nvPr/>
          </p:nvCxnSpPr>
          <p:spPr>
            <a:xfrm>
              <a:off x="2330212" y="645966"/>
              <a:ext cx="215660" cy="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7020D61C-48E3-DFAA-29D1-6AA975B0B1F7}"/>
                </a:ext>
              </a:extLst>
            </p:cNvPr>
            <p:cNvCxnSpPr>
              <a:cxnSpLocks/>
              <a:stCxn id="52" idx="3"/>
              <a:endCxn id="53" idx="1"/>
            </p:cNvCxnSpPr>
            <p:nvPr/>
          </p:nvCxnSpPr>
          <p:spPr>
            <a:xfrm flipV="1">
              <a:off x="4432901" y="645967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1DCEA331-AC12-159C-76D8-637F83117248}"/>
                </a:ext>
              </a:extLst>
            </p:cNvPr>
            <p:cNvCxnSpPr>
              <a:cxnSpLocks/>
              <a:stCxn id="53" idx="3"/>
              <a:endCxn id="54" idx="1"/>
            </p:cNvCxnSpPr>
            <p:nvPr/>
          </p:nvCxnSpPr>
          <p:spPr>
            <a:xfrm flipV="1">
              <a:off x="6535590" y="645966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3256-C901-E3DA-4D53-31BF23C9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04619"/>
            <a:ext cx="7802969" cy="263139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Showcase for new research, data, </a:t>
            </a:r>
            <a:r>
              <a:rPr lang="en-US" i="1"/>
              <a:t>and</a:t>
            </a:r>
            <a:r>
              <a:rPr lang="en-US"/>
              <a:t> climate services</a:t>
            </a:r>
          </a:p>
          <a:p>
            <a:pPr lvl="1">
              <a:lnSpc>
                <a:spcPct val="100000"/>
              </a:lnSpc>
            </a:pPr>
            <a:r>
              <a:rPr lang="en-US"/>
              <a:t>New science applications and data for California, and </a:t>
            </a:r>
          </a:p>
          <a:p>
            <a:pPr lvl="1">
              <a:lnSpc>
                <a:spcPct val="100000"/>
              </a:lnSpc>
            </a:pPr>
            <a:r>
              <a:rPr lang="en-US"/>
              <a:t>Framework to support policy and decision making</a:t>
            </a:r>
          </a:p>
          <a:p>
            <a:pPr>
              <a:lnSpc>
                <a:spcPct val="100000"/>
              </a:lnSpc>
            </a:pPr>
            <a:endParaRPr lang="en-US"/>
          </a:p>
          <a:p>
            <a:pPr>
              <a:lnSpc>
                <a:spcPct val="100000"/>
              </a:lnSpc>
            </a:pPr>
            <a:r>
              <a:rPr lang="en-US"/>
              <a:t>How to facilitate connection and ease of use between research and data from the Fifth Assessment, and ensure these data and resources are accessible to wider audience of end-users</a:t>
            </a:r>
          </a:p>
        </p:txBody>
      </p:sp>
      <p:pic>
        <p:nvPicPr>
          <p:cNvPr id="5" name="Picture 4" descr="Logo of the State of California's Governor's Office of Planning and Research.">
            <a:extLst>
              <a:ext uri="{FF2B5EF4-FFF2-40B4-BE49-F238E27FC236}">
                <a16:creationId xmlns:a16="http://schemas.microsoft.com/office/drawing/2014/main" id="{956247E8-24BD-E831-AF08-AEA7280BC9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657"/>
          <a:stretch/>
        </p:blipFill>
        <p:spPr>
          <a:xfrm>
            <a:off x="8194259" y="4154804"/>
            <a:ext cx="931267" cy="90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9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25773-0298-678A-4E1D-50B93FD8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" y="1053883"/>
            <a:ext cx="7886700" cy="994172"/>
          </a:xfrm>
        </p:spPr>
        <p:txBody>
          <a:bodyPr/>
          <a:lstStyle/>
          <a:p>
            <a:r>
              <a:rPr lang="en-US"/>
              <a:t>Data Visualizations and Climate Services</a:t>
            </a:r>
          </a:p>
        </p:txBody>
      </p:sp>
      <p:grpSp>
        <p:nvGrpSpPr>
          <p:cNvPr id="4" name="Group 3" descr="A timeline-like image that shows the four different elements that the next few slides will discuss and highlights what is in this slide.">
            <a:extLst>
              <a:ext uri="{FF2B5EF4-FFF2-40B4-BE49-F238E27FC236}">
                <a16:creationId xmlns:a16="http://schemas.microsoft.com/office/drawing/2014/main" id="{66B15F7C-0463-DC1E-291E-65BB63523391}"/>
              </a:ext>
            </a:extLst>
          </p:cNvPr>
          <p:cNvGrpSpPr/>
          <p:nvPr/>
        </p:nvGrpSpPr>
        <p:grpSpPr>
          <a:xfrm>
            <a:off x="443183" y="224417"/>
            <a:ext cx="8195095" cy="843100"/>
            <a:chOff x="443183" y="224417"/>
            <a:chExt cx="8195095" cy="843100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11B10F26-EA0B-5543-DCEA-767B2BC6823A}"/>
                </a:ext>
              </a:extLst>
            </p:cNvPr>
            <p:cNvSpPr/>
            <p:nvPr/>
          </p:nvSpPr>
          <p:spPr>
            <a:xfrm>
              <a:off x="443183" y="224419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 dirty="0">
                  <a:solidFill>
                    <a:schemeClr val="tx1"/>
                  </a:solidFill>
                  <a:latin typeface="Arial" panose="020B0604020202020204"/>
                </a:rPr>
                <a:t>Fifth Assessment Data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4B4E601-9ABA-171F-CA05-6CA1850AE0FD}"/>
                </a:ext>
              </a:extLst>
            </p:cNvPr>
            <p:cNvSpPr/>
            <p:nvPr/>
          </p:nvSpPr>
          <p:spPr>
            <a:xfrm>
              <a:off x="2545872" y="224419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600" dirty="0">
                  <a:solidFill>
                    <a:prstClr val="white"/>
                  </a:solidFill>
                  <a:latin typeface="Arial" panose="020B0604020202020204"/>
                </a:rPr>
                <a:t>Data Visualizations &amp; Climate Services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F585BA53-32CF-C40C-0891-72B3F0391887}"/>
                </a:ext>
              </a:extLst>
            </p:cNvPr>
            <p:cNvSpPr/>
            <p:nvPr/>
          </p:nvSpPr>
          <p:spPr>
            <a:xfrm>
              <a:off x="4648561" y="224418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>
                  <a:solidFill>
                    <a:schemeClr val="tx1"/>
                  </a:solidFill>
                  <a:latin typeface="Arial" panose="020B0604020202020204"/>
                </a:rPr>
                <a:t>User Needs Assessment</a:t>
              </a: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0084FC3D-2A83-E635-4D34-E77D35985228}"/>
                </a:ext>
              </a:extLst>
            </p:cNvPr>
            <p:cNvSpPr/>
            <p:nvPr/>
          </p:nvSpPr>
          <p:spPr>
            <a:xfrm>
              <a:off x="6751249" y="224417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>
                  <a:solidFill>
                    <a:schemeClr val="tx1"/>
                  </a:solidFill>
                  <a:latin typeface="Arial" panose="020B0604020202020204"/>
                </a:rPr>
                <a:t>RFP - Cal-Adapt Updates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E790D889-4CCC-15A3-DB26-816B9C5E2C16}"/>
                </a:ext>
              </a:extLst>
            </p:cNvPr>
            <p:cNvCxnSpPr>
              <a:cxnSpLocks/>
              <a:stCxn id="31" idx="3"/>
              <a:endCxn id="32" idx="1"/>
            </p:cNvCxnSpPr>
            <p:nvPr/>
          </p:nvCxnSpPr>
          <p:spPr>
            <a:xfrm flipV="1">
              <a:off x="2330212" y="645968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AC593263-BCDB-B1CA-EDAC-2F8BD3C5BDA1}"/>
                </a:ext>
              </a:extLst>
            </p:cNvPr>
            <p:cNvCxnSpPr>
              <a:cxnSpLocks/>
              <a:stCxn id="32" idx="3"/>
              <a:endCxn id="33" idx="1"/>
            </p:cNvCxnSpPr>
            <p:nvPr/>
          </p:nvCxnSpPr>
          <p:spPr>
            <a:xfrm flipV="1">
              <a:off x="4432901" y="645967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C16772D7-58D8-A5A4-63D1-6BF52E1CD813}"/>
                </a:ext>
              </a:extLst>
            </p:cNvPr>
            <p:cNvCxnSpPr>
              <a:cxnSpLocks/>
              <a:stCxn id="33" idx="3"/>
              <a:endCxn id="34" idx="1"/>
            </p:cNvCxnSpPr>
            <p:nvPr/>
          </p:nvCxnSpPr>
          <p:spPr>
            <a:xfrm flipV="1">
              <a:off x="6535590" y="645966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3256-C901-E3DA-4D53-31BF23C9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6242"/>
            <a:ext cx="7886700" cy="295232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New/Updated Content and Information </a:t>
            </a:r>
          </a:p>
          <a:p>
            <a:pPr lvl="1">
              <a:lnSpc>
                <a:spcPct val="100000"/>
              </a:lnSpc>
            </a:pPr>
            <a:r>
              <a:rPr lang="en-US"/>
              <a:t>Tailored information</a:t>
            </a:r>
          </a:p>
          <a:p>
            <a:pPr lvl="1">
              <a:lnSpc>
                <a:spcPct val="100000"/>
              </a:lnSpc>
            </a:pPr>
            <a:r>
              <a:rPr lang="en-US"/>
              <a:t>Curated guidance</a:t>
            </a:r>
          </a:p>
          <a:p>
            <a:pPr lvl="1">
              <a:lnSpc>
                <a:spcPct val="100000"/>
              </a:lnSpc>
            </a:pPr>
            <a:r>
              <a:rPr lang="en-US"/>
              <a:t>Streamlined tools and resources</a:t>
            </a:r>
          </a:p>
          <a:p>
            <a:pPr>
              <a:lnSpc>
                <a:spcPct val="100000"/>
              </a:lnSpc>
            </a:pPr>
            <a:r>
              <a:rPr lang="en-US"/>
              <a:t>Emphasis on robust data/information </a:t>
            </a:r>
            <a:r>
              <a:rPr lang="en-US" i="1"/>
              <a:t>and </a:t>
            </a:r>
            <a:r>
              <a:rPr lang="en-US"/>
              <a:t>ease of use/design</a:t>
            </a:r>
          </a:p>
          <a:p>
            <a:pPr lvl="1">
              <a:lnSpc>
                <a:spcPct val="100000"/>
              </a:lnSpc>
            </a:pPr>
            <a:r>
              <a:rPr lang="en-US"/>
              <a:t>What can streamline workflow for existing users?</a:t>
            </a:r>
          </a:p>
          <a:p>
            <a:pPr lvl="1">
              <a:lnSpc>
                <a:spcPct val="100000"/>
              </a:lnSpc>
            </a:pPr>
            <a:r>
              <a:rPr lang="en-US"/>
              <a:t>What are some onramps for new users?</a:t>
            </a:r>
          </a:p>
          <a:p>
            <a:pPr lvl="1">
              <a:lnSpc>
                <a:spcPct val="100000"/>
              </a:lnSpc>
            </a:pPr>
            <a:r>
              <a:rPr lang="en-US"/>
              <a:t>How to extend the value and utility of Cal-Adapt to a wider audience?</a:t>
            </a:r>
          </a:p>
        </p:txBody>
      </p:sp>
      <p:pic>
        <p:nvPicPr>
          <p:cNvPr id="6" name="Picture 5" descr="Logo">
            <a:extLst>
              <a:ext uri="{FF2B5EF4-FFF2-40B4-BE49-F238E27FC236}">
                <a16:creationId xmlns:a16="http://schemas.microsoft.com/office/drawing/2014/main" id="{C531551B-769C-73DB-5D34-62A90B6088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657"/>
          <a:stretch/>
        </p:blipFill>
        <p:spPr>
          <a:xfrm>
            <a:off x="8194259" y="4154804"/>
            <a:ext cx="931267" cy="90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201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25773-0298-678A-4E1D-50B93FD8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81646"/>
            <a:ext cx="7886700" cy="582215"/>
          </a:xfrm>
        </p:spPr>
        <p:txBody>
          <a:bodyPr/>
          <a:lstStyle/>
          <a:p>
            <a:r>
              <a:rPr lang="en-US"/>
              <a:t>Cal-Adapt User Needs Assessment</a:t>
            </a:r>
          </a:p>
        </p:txBody>
      </p:sp>
      <p:grpSp>
        <p:nvGrpSpPr>
          <p:cNvPr id="6" name="Group 5" descr="A timeline-like image that shows the four different elements that the next few slides will discuss and highlights what is in this slide.">
            <a:extLst>
              <a:ext uri="{FF2B5EF4-FFF2-40B4-BE49-F238E27FC236}">
                <a16:creationId xmlns:a16="http://schemas.microsoft.com/office/drawing/2014/main" id="{7DD0FC24-5B79-1043-69BD-BA89121E0D60}"/>
              </a:ext>
            </a:extLst>
          </p:cNvPr>
          <p:cNvGrpSpPr/>
          <p:nvPr/>
        </p:nvGrpSpPr>
        <p:grpSpPr>
          <a:xfrm>
            <a:off x="475529" y="224417"/>
            <a:ext cx="8162749" cy="843100"/>
            <a:chOff x="475529" y="224417"/>
            <a:chExt cx="8162749" cy="8431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B52AFDD-6E61-1A49-FB90-B98130F81662}"/>
                </a:ext>
              </a:extLst>
            </p:cNvPr>
            <p:cNvSpPr/>
            <p:nvPr/>
          </p:nvSpPr>
          <p:spPr>
            <a:xfrm>
              <a:off x="475529" y="224419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 dirty="0">
                  <a:solidFill>
                    <a:schemeClr val="tx1"/>
                  </a:solidFill>
                  <a:latin typeface="Arial" panose="020B0604020202020204"/>
                </a:rPr>
                <a:t>Fifth Assessment Data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F67394A-F482-3A72-C0D2-7C4398C0A98A}"/>
                </a:ext>
              </a:extLst>
            </p:cNvPr>
            <p:cNvSpPr/>
            <p:nvPr/>
          </p:nvSpPr>
          <p:spPr>
            <a:xfrm>
              <a:off x="2578218" y="224419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>
                  <a:solidFill>
                    <a:schemeClr val="tx1"/>
                  </a:solidFill>
                  <a:latin typeface="Arial" panose="020B0604020202020204"/>
                </a:rPr>
                <a:t>Data Visualizations &amp; Climate Services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80D184A-0458-9D08-0A4C-9C03C58D1D60}"/>
                </a:ext>
              </a:extLst>
            </p:cNvPr>
            <p:cNvSpPr/>
            <p:nvPr/>
          </p:nvSpPr>
          <p:spPr>
            <a:xfrm>
              <a:off x="4680907" y="224418"/>
              <a:ext cx="1887029" cy="843098"/>
            </a:xfrm>
            <a:prstGeom prst="roundRect">
              <a:avLst/>
            </a:prstGeom>
            <a:solidFill>
              <a:srgbClr val="0370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>
                  <a:solidFill>
                    <a:prstClr val="white"/>
                  </a:solidFill>
                  <a:latin typeface="Arial" panose="020B0604020202020204"/>
                </a:rPr>
                <a:t>User Needs Assessment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C6B9DC9-9748-1035-42DE-2C791C6B52B4}"/>
                </a:ext>
              </a:extLst>
            </p:cNvPr>
            <p:cNvSpPr/>
            <p:nvPr/>
          </p:nvSpPr>
          <p:spPr>
            <a:xfrm>
              <a:off x="6751249" y="224417"/>
              <a:ext cx="1887029" cy="8430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350" dirty="0">
                  <a:solidFill>
                    <a:schemeClr val="tx1"/>
                  </a:solidFill>
                  <a:latin typeface="Arial" panose="020B0604020202020204"/>
                </a:rPr>
                <a:t>RFP - Cal-Adapt Updates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283EC0E2-0A65-49EC-A018-3C6EDB949A71}"/>
                </a:ext>
              </a:extLst>
            </p:cNvPr>
            <p:cNvCxnSpPr>
              <a:cxnSpLocks/>
              <a:stCxn id="22" idx="3"/>
              <a:endCxn id="23" idx="1"/>
            </p:cNvCxnSpPr>
            <p:nvPr/>
          </p:nvCxnSpPr>
          <p:spPr>
            <a:xfrm flipV="1">
              <a:off x="2362558" y="645968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E4FBC1AC-9C83-E4C9-4EE9-32BC525FB368}"/>
                </a:ext>
              </a:extLst>
            </p:cNvPr>
            <p:cNvCxnSpPr>
              <a:cxnSpLocks/>
              <a:stCxn id="23" idx="3"/>
              <a:endCxn id="24" idx="1"/>
            </p:cNvCxnSpPr>
            <p:nvPr/>
          </p:nvCxnSpPr>
          <p:spPr>
            <a:xfrm flipV="1">
              <a:off x="4465247" y="645967"/>
              <a:ext cx="21566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A20155F-DF97-B68A-732A-BC9D137A8258}"/>
                </a:ext>
              </a:extLst>
            </p:cNvPr>
            <p:cNvCxnSpPr>
              <a:cxnSpLocks/>
              <a:stCxn id="24" idx="3"/>
              <a:endCxn id="25" idx="1"/>
            </p:cNvCxnSpPr>
            <p:nvPr/>
          </p:nvCxnSpPr>
          <p:spPr>
            <a:xfrm flipV="1">
              <a:off x="6567936" y="645966"/>
              <a:ext cx="183313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3256-C901-E3DA-4D53-31BF23C9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98433"/>
            <a:ext cx="7886700" cy="320902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/>
              <a:t>Underway in 2023</a:t>
            </a:r>
          </a:p>
          <a:p>
            <a:pPr lvl="1">
              <a:lnSpc>
                <a:spcPct val="110000"/>
              </a:lnSpc>
            </a:pPr>
            <a:r>
              <a:rPr lang="en-US"/>
              <a:t>In parallel with Adaptation Clearinghouse user needs assessment</a:t>
            </a:r>
          </a:p>
          <a:p>
            <a:pPr>
              <a:lnSpc>
                <a:spcPct val="110000"/>
              </a:lnSpc>
            </a:pPr>
            <a:r>
              <a:rPr lang="en-US"/>
              <a:t>Priority Areas</a:t>
            </a:r>
          </a:p>
          <a:p>
            <a:pPr lvl="1">
              <a:lnSpc>
                <a:spcPct val="110000"/>
              </a:lnSpc>
            </a:pPr>
            <a:r>
              <a:rPr lang="en-US"/>
              <a:t>Assess existing resources</a:t>
            </a:r>
          </a:p>
          <a:p>
            <a:pPr lvl="1">
              <a:lnSpc>
                <a:spcPct val="110000"/>
              </a:lnSpc>
            </a:pPr>
            <a:r>
              <a:rPr lang="en-US"/>
              <a:t>Identify Gaps and Opportunities</a:t>
            </a:r>
          </a:p>
          <a:p>
            <a:pPr lvl="1">
              <a:lnSpc>
                <a:spcPct val="110000"/>
              </a:lnSpc>
            </a:pPr>
            <a:r>
              <a:rPr lang="en-US"/>
              <a:t>Focus on areas for improvement, optimization, or expansion</a:t>
            </a:r>
          </a:p>
          <a:p>
            <a:pPr>
              <a:lnSpc>
                <a:spcPct val="110000"/>
              </a:lnSpc>
            </a:pPr>
            <a:r>
              <a:rPr lang="en-US"/>
              <a:t>User Assessment Activities and Outcomes</a:t>
            </a:r>
          </a:p>
          <a:p>
            <a:pPr lvl="1">
              <a:lnSpc>
                <a:spcPct val="110000"/>
              </a:lnSpc>
            </a:pPr>
            <a:r>
              <a:rPr lang="en-US" err="1"/>
              <a:t>Ux</a:t>
            </a:r>
            <a:r>
              <a:rPr lang="en-US"/>
              <a:t> Assessment and Competitive/Comparative Analysis</a:t>
            </a:r>
          </a:p>
          <a:p>
            <a:pPr lvl="1">
              <a:lnSpc>
                <a:spcPct val="110000"/>
              </a:lnSpc>
            </a:pPr>
            <a:r>
              <a:rPr lang="en-US"/>
              <a:t>Stakeholder interviews &amp; User Engagement</a:t>
            </a:r>
          </a:p>
          <a:p>
            <a:pPr lvl="1">
              <a:lnSpc>
                <a:spcPct val="110000"/>
              </a:lnSpc>
            </a:pPr>
            <a:r>
              <a:rPr lang="en-US"/>
              <a:t>Recommendations - update strategies and priority areas</a:t>
            </a:r>
          </a:p>
          <a:p>
            <a:pPr lvl="1">
              <a:lnSpc>
                <a:spcPct val="110000"/>
              </a:lnSpc>
            </a:pPr>
            <a:r>
              <a:rPr lang="en-US"/>
              <a:t>Options - Prototypes of Cal-Adapt Visualizations and Resources</a:t>
            </a:r>
          </a:p>
        </p:txBody>
      </p:sp>
      <p:pic>
        <p:nvPicPr>
          <p:cNvPr id="4" name="Picture 3" descr="Logo of the State of California's  Governor's Office of Planning and Research">
            <a:extLst>
              <a:ext uri="{FF2B5EF4-FFF2-40B4-BE49-F238E27FC236}">
                <a16:creationId xmlns:a16="http://schemas.microsoft.com/office/drawing/2014/main" id="{1FA22BDB-5656-716E-8E04-92BE09F50E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657"/>
          <a:stretch/>
        </p:blipFill>
        <p:spPr>
          <a:xfrm>
            <a:off x="8194259" y="4154804"/>
            <a:ext cx="931267" cy="90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3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DC9A153AAEEE45BACE06E01F8272AC" ma:contentTypeVersion="22" ma:contentTypeDescription="Create a new document." ma:contentTypeScope="" ma:versionID="d54f9e55d3a08609f0f1241470b063a6">
  <xsd:schema xmlns:xsd="http://www.w3.org/2001/XMLSchema" xmlns:xs="http://www.w3.org/2001/XMLSchema" xmlns:p="http://schemas.microsoft.com/office/2006/metadata/properties" xmlns:ns2="785685f2-c2e1-4352-89aa-3faca8eaba52" xmlns:ns3="5067c814-4b34-462c-a21d-c185ff6548d2" targetNamespace="http://schemas.microsoft.com/office/2006/metadata/properties" ma:root="true" ma:fieldsID="3eb5935f286a568bf7a17cad05ce6909" ns2:_="" ns3:_="">
    <xsd:import namespace="785685f2-c2e1-4352-89aa-3faca8eaba52"/>
    <xsd:import namespace="5067c814-4b34-462c-a21d-c185ff6548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Date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Source" minOccurs="0"/>
                <xsd:element ref="ns2:Topic" minOccurs="0"/>
                <xsd:element ref="ns2:Qualitynotes" minOccurs="0"/>
                <xsd:element ref="ns2:lcf76f155ced4ddcb4097134ff3c332f" minOccurs="0"/>
                <xsd:element ref="ns3:TaxCatchAll" minOccurs="0"/>
                <xsd:element ref="ns2:Contact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5685f2-c2e1-4352-89aa-3faca8eaba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ate" ma:index="10" nillable="true" ma:displayName="Date" ma:format="DateOnly" ma:internalName="Date">
      <xsd:simpleType>
        <xsd:restriction base="dms:DateTim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Source" ma:index="20" nillable="true" ma:displayName="Source" ma:description="Source for data" ma:format="Dropdown" ma:internalName="Source">
      <xsd:simpleType>
        <xsd:restriction base="dms:Text">
          <xsd:maxLength value="255"/>
        </xsd:restriction>
      </xsd:simpleType>
    </xsd:element>
    <xsd:element name="Topic" ma:index="21" nillable="true" ma:displayName="Topic" ma:description="Main topic of data" ma:format="Dropdown" ma:internalName="Topic">
      <xsd:simpleType>
        <xsd:restriction base="dms:Text">
          <xsd:maxLength value="255"/>
        </xsd:restriction>
      </xsd:simpleType>
    </xsd:element>
    <xsd:element name="Qualitynotes" ma:index="22" nillable="true" ma:displayName="Quality notes" ma:format="Dropdown" ma:internalName="Qualitynotes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96df981b-247c-4b11-954d-40cb195196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ontact" ma:index="26" nillable="true" ma:displayName="Contact" ma:description="Prior to deleting files in this folder, contact staff listed." ma:format="Dropdown" ma:list="UserInfo" ma:SharePointGroup="0" ma:internalName="Contact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7c814-4b34-462c-a21d-c185ff6548d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2752bcb9-f337-4c4d-ab40-c128a420f593}" ma:internalName="TaxCatchAll" ma:showField="CatchAllData" ma:web="5067c814-4b34-462c-a21d-c185ff6548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067c814-4b34-462c-a21d-c185ff6548d2">
      <UserInfo>
        <DisplayName/>
        <AccountId xsi:nil="true"/>
        <AccountType/>
      </UserInfo>
    </SharedWithUsers>
    <Contact xmlns="785685f2-c2e1-4352-89aa-3faca8eaba52" xsi:nil="true">
      <UserInfo>
        <DisplayName/>
        <AccountId xsi:nil="true"/>
        <AccountType/>
      </UserInfo>
    </Contact>
    <Qualitynotes xmlns="785685f2-c2e1-4352-89aa-3faca8eaba52" xsi:nil="true"/>
    <Source xmlns="785685f2-c2e1-4352-89aa-3faca8eaba52" xsi:nil="true"/>
    <Topic xmlns="785685f2-c2e1-4352-89aa-3faca8eaba52" xsi:nil="true"/>
    <Date xmlns="785685f2-c2e1-4352-89aa-3faca8eaba52" xsi:nil="true"/>
    <TaxCatchAll xmlns="5067c814-4b34-462c-a21d-c185ff6548d2" xsi:nil="true"/>
    <lcf76f155ced4ddcb4097134ff3c332f xmlns="785685f2-c2e1-4352-89aa-3faca8eaba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1090BF-E069-4F95-9BED-4EE3F64C6A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5685f2-c2e1-4352-89aa-3faca8eaba52"/>
    <ds:schemaRef ds:uri="5067c814-4b34-462c-a21d-c185ff6548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70EC6-7540-46B8-AC0D-3F46DB2684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9021BB-973E-4634-B335-9438B3939E96}">
  <ds:schemaRefs>
    <ds:schemaRef ds:uri="5067c814-4b34-462c-a21d-c185ff6548d2"/>
    <ds:schemaRef ds:uri="785685f2-c2e1-4352-89aa-3faca8eaba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ERDD-Template</Template>
  <TotalTime>56</TotalTime>
  <Words>839</Words>
  <Application>Microsoft Office PowerPoint</Application>
  <PresentationFormat>On-screen Show (16:9)</PresentationFormat>
  <Paragraphs>119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Tahoma</vt:lpstr>
      <vt:lpstr>Office Theme</vt:lpstr>
      <vt:lpstr>Science to Action: Fifth Assessment and  ICARP Climate Services</vt:lpstr>
      <vt:lpstr>Fifth Assessment Data Adoption Process</vt:lpstr>
      <vt:lpstr>Fifth Assessment Implementation Timeline</vt:lpstr>
      <vt:lpstr>Background &amp; Context</vt:lpstr>
      <vt:lpstr>OPR/ICARP Priorities</vt:lpstr>
      <vt:lpstr>Role of Climate Services</vt:lpstr>
      <vt:lpstr>Fifth Assessment - Foundation</vt:lpstr>
      <vt:lpstr>Data Visualizations and Climate Services</vt:lpstr>
      <vt:lpstr>Cal-Adapt User Needs Assessment</vt:lpstr>
      <vt:lpstr>RFP – Cal-Adapt Updates</vt:lpstr>
      <vt:lpstr>Climate Services Data + (support, guidance, context)</vt:lpstr>
      <vt:lpstr>Climate Services Data + (support, guidance, context)  </vt:lpstr>
      <vt:lpstr>Climate Services Data + (support, guidance, context) </vt:lpstr>
      <vt:lpstr>Linked to broader OPR climate services investment and partnership with CEC Coordination on priorities and strategic direction for Cal-Adapt  OPR Integration across  the Adaptation Clearinghouse (case studies, policy support),  the VCP (identifying and prioritizing frontline communities)  Cal-Adapt – a robust data platform for climate data services.</vt:lpstr>
    </vt:vector>
  </TitlesOfParts>
  <Company>California Energy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Energy- to Support Electricity Sector Vulnerability Assessment and Resilient Planning  Request for Comments on Forthcoming Solicitation</dc:title>
  <dc:creator>Lew, Virginia@Energy</dc:creator>
  <cp:lastModifiedBy>Field, Emily@Energy</cp:lastModifiedBy>
  <cp:revision>3</cp:revision>
  <cp:lastPrinted>2019-05-06T19:31:40Z</cp:lastPrinted>
  <dcterms:created xsi:type="dcterms:W3CDTF">2017-08-20T00:41:06Z</dcterms:created>
  <dcterms:modified xsi:type="dcterms:W3CDTF">2024-08-13T19:12:37Z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0x01010061DC9A153AAEEE45BACE06E01F8272AC</vt:lpwstr>
  </property>
  <property fmtid="{D5CDD505-2E9C-101B-9397-08002B2CF9AE}" pid="3" name="Order">
    <vt:r8>312100</vt:r8>
  </property>
  <property fmtid="{D5CDD505-2E9C-101B-9397-08002B2CF9AE}" pid="4" name="ComplianceAssetId">
    <vt:lpwstr/>
  </property>
  <property fmtid="{D5CDD505-2E9C-101B-9397-08002B2CF9AE}" pid="5" name="SharedWithUsers">
    <vt:lpwstr/>
  </property>
  <property fmtid="{D5CDD505-2E9C-101B-9397-08002B2CF9AE}" pid="6" name="MediaServiceImageTags">
    <vt:lpwstr/>
  </property>
</Properties>
</file>