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Lst>
  <p:notesMasterIdLst>
    <p:notesMasterId r:id="rId20"/>
  </p:notesMasterIdLst>
  <p:handoutMasterIdLst>
    <p:handoutMasterId r:id="rId21"/>
  </p:handoutMasterIdLst>
  <p:sldIdLst>
    <p:sldId id="2687" r:id="rId5"/>
    <p:sldId id="269" r:id="rId6"/>
    <p:sldId id="261" r:id="rId7"/>
    <p:sldId id="2688" r:id="rId8"/>
    <p:sldId id="2689" r:id="rId9"/>
    <p:sldId id="2690" r:id="rId10"/>
    <p:sldId id="2691" r:id="rId11"/>
    <p:sldId id="2692" r:id="rId12"/>
    <p:sldId id="2693" r:id="rId13"/>
    <p:sldId id="2694" r:id="rId14"/>
    <p:sldId id="271" r:id="rId15"/>
    <p:sldId id="270" r:id="rId16"/>
    <p:sldId id="272" r:id="rId17"/>
    <p:sldId id="274" r:id="rId18"/>
    <p:sldId id="273" r:id="rId19"/>
  </p:sldIdLst>
  <p:sldSz cx="9144000" cy="5143500" type="screen16x9"/>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EC" id="{6154C20F-96FD-4848-93D0-B58D3C8C824A}">
          <p14:sldIdLst/>
        </p14:section>
        <p14:section name="OPR" id="{32094A86-DAEB-4AB8-AD98-7525345635D7}">
          <p14:sldIdLst>
            <p14:sldId id="2687"/>
            <p14:sldId id="269"/>
            <p14:sldId id="261"/>
            <p14:sldId id="2688"/>
            <p14:sldId id="2689"/>
            <p14:sldId id="2690"/>
            <p14:sldId id="2691"/>
            <p14:sldId id="2692"/>
            <p14:sldId id="2693"/>
            <p14:sldId id="2694"/>
            <p14:sldId id="271"/>
            <p14:sldId id="270"/>
            <p14:sldId id="272"/>
            <p14:sldId id="274"/>
            <p14:sldId id="27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2150CA-88D2-92E1-0E5B-FFE143AF912E}" name="Wilhelm, Susan@Energy" initials="WS" userId="S::susan.wilhelm@energy.ca.gov::5ed20752-d5d1-4cec-8bc6-2afe5167eb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Stoms, David@Energy" initials="SD" lastIdx="25" clrIdx="0">
    <p:extLst>
      <p:ext uri="{19B8F6BF-5375-455C-9EA6-DF929625EA0E}">
        <p15:presenceInfo xmlns:p15="http://schemas.microsoft.com/office/powerpoint/2012/main" userId="S-1-5-21-606747145-1060284298-682003330-63765" providerId="AD"/>
      </p:ext>
    </p:extLst>
  </p:cmAuthor>
  <p:cmAuthor id="3" name="O'Hagan, Joe@Energy" initials="OJ" lastIdx="3" clrIdx="1">
    <p:extLst>
      <p:ext uri="{19B8F6BF-5375-455C-9EA6-DF929625EA0E}">
        <p15:presenceInfo xmlns:p15="http://schemas.microsoft.com/office/powerpoint/2012/main" userId="S-1-5-21-606747145-1060284298-682003330-3522" providerId="AD"/>
      </p:ext>
    </p:extLst>
  </p:cmAuthor>
  <p:cmAuthor id="4" name="Horangic, Alex@Energy" initials="HA" lastIdx="1" clrIdx="2">
    <p:extLst>
      <p:ext uri="{19B8F6BF-5375-455C-9EA6-DF929625EA0E}">
        <p15:presenceInfo xmlns:p15="http://schemas.microsoft.com/office/powerpoint/2012/main" userId="S-1-5-21-606747145-1060284298-682003330-95171" providerId="AD"/>
      </p:ext>
    </p:extLst>
  </p:cmAuthor>
  <p:cmAuthor id="5" name="Wilhelm, Susan@Energy" initials="WS" lastIdx="4" clrIdx="3">
    <p:extLst>
      <p:ext uri="{19B8F6BF-5375-455C-9EA6-DF929625EA0E}">
        <p15:presenceInfo xmlns:p15="http://schemas.microsoft.com/office/powerpoint/2012/main" userId="S-1-5-21-606747145-1060284298-682003330-65359" providerId="AD"/>
      </p:ext>
    </p:extLst>
  </p:cmAuthor>
  <p:cmAuthor id="6" name="Wilhelm, Susan@Energy" initials="WS [2]" lastIdx="15" clrIdx="4">
    <p:extLst>
      <p:ext uri="{19B8F6BF-5375-455C-9EA6-DF929625EA0E}">
        <p15:presenceInfo xmlns:p15="http://schemas.microsoft.com/office/powerpoint/2012/main" userId="S::susan.wilhelm@energy.ca.gov::5ed20752-d5d1-4cec-8bc6-2afe5167eb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D5F7"/>
    <a:srgbClr val="FF0000"/>
    <a:srgbClr val="0070CC"/>
    <a:srgbClr val="CCCCFF"/>
    <a:srgbClr val="990099"/>
    <a:srgbClr val="CC99FF"/>
    <a:srgbClr val="9999FF"/>
    <a:srgbClr val="113AAF"/>
    <a:srgbClr val="FF7C8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690" autoAdjust="0"/>
  </p:normalViewPr>
  <p:slideViewPr>
    <p:cSldViewPr snapToGrid="0">
      <p:cViewPr varScale="1">
        <p:scale>
          <a:sx n="96" d="100"/>
          <a:sy n="96" d="100"/>
        </p:scale>
        <p:origin x="2034" y="72"/>
      </p:cViewPr>
      <p:guideLst>
        <p:guide orient="horz" pos="1620"/>
        <p:guide pos="2880"/>
      </p:guideLst>
    </p:cSldViewPr>
  </p:slideViewPr>
  <p:notesTextViewPr>
    <p:cViewPr>
      <p:scale>
        <a:sx n="1" d="1"/>
        <a:sy n="1" d="1"/>
      </p:scale>
      <p:origin x="0" y="0"/>
    </p:cViewPr>
  </p:notesTextViewPr>
  <p:notesViewPr>
    <p:cSldViewPr snapToGrid="0">
      <p:cViewPr varScale="1">
        <p:scale>
          <a:sx n="85" d="100"/>
          <a:sy n="85" d="100"/>
        </p:scale>
        <p:origin x="388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eld, Emily@Energy" userId="e6ab677e-5ebb-4b22-a2fe-41f5fc8efe8d" providerId="ADAL" clId="{B114C46C-5824-4340-AB76-787677213586}"/>
    <pc:docChg chg="delSld delMainMaster modSection">
      <pc:chgData name="Field, Emily@Energy" userId="e6ab677e-5ebb-4b22-a2fe-41f5fc8efe8d" providerId="ADAL" clId="{B114C46C-5824-4340-AB76-787677213586}" dt="2024-08-13T19:12:56.544" v="1" actId="47"/>
      <pc:docMkLst>
        <pc:docMk/>
      </pc:docMkLst>
      <pc:sldChg chg="del">
        <pc:chgData name="Field, Emily@Energy" userId="e6ab677e-5ebb-4b22-a2fe-41f5fc8efe8d" providerId="ADAL" clId="{B114C46C-5824-4340-AB76-787677213586}" dt="2024-08-13T19:12:51.693" v="0" actId="47"/>
        <pc:sldMkLst>
          <pc:docMk/>
          <pc:sldMk cId="1695790585" sldId="257"/>
        </pc:sldMkLst>
      </pc:sldChg>
      <pc:sldChg chg="del">
        <pc:chgData name="Field, Emily@Energy" userId="e6ab677e-5ebb-4b22-a2fe-41f5fc8efe8d" providerId="ADAL" clId="{B114C46C-5824-4340-AB76-787677213586}" dt="2024-08-13T19:12:51.693" v="0" actId="47"/>
        <pc:sldMkLst>
          <pc:docMk/>
          <pc:sldMk cId="740169571" sldId="258"/>
        </pc:sldMkLst>
      </pc:sldChg>
      <pc:sldChg chg="del">
        <pc:chgData name="Field, Emily@Energy" userId="e6ab677e-5ebb-4b22-a2fe-41f5fc8efe8d" providerId="ADAL" clId="{B114C46C-5824-4340-AB76-787677213586}" dt="2024-08-13T19:12:51.693" v="0" actId="47"/>
        <pc:sldMkLst>
          <pc:docMk/>
          <pc:sldMk cId="2831726510" sldId="259"/>
        </pc:sldMkLst>
      </pc:sldChg>
      <pc:sldChg chg="del">
        <pc:chgData name="Field, Emily@Energy" userId="e6ab677e-5ebb-4b22-a2fe-41f5fc8efe8d" providerId="ADAL" clId="{B114C46C-5824-4340-AB76-787677213586}" dt="2024-08-13T19:12:51.693" v="0" actId="47"/>
        <pc:sldMkLst>
          <pc:docMk/>
          <pc:sldMk cId="307733459" sldId="260"/>
        </pc:sldMkLst>
      </pc:sldChg>
      <pc:sldChg chg="del">
        <pc:chgData name="Field, Emily@Energy" userId="e6ab677e-5ebb-4b22-a2fe-41f5fc8efe8d" providerId="ADAL" clId="{B114C46C-5824-4340-AB76-787677213586}" dt="2024-08-13T19:12:51.693" v="0" actId="47"/>
        <pc:sldMkLst>
          <pc:docMk/>
          <pc:sldMk cId="1248201172" sldId="262"/>
        </pc:sldMkLst>
      </pc:sldChg>
      <pc:sldChg chg="del">
        <pc:chgData name="Field, Emily@Energy" userId="e6ab677e-5ebb-4b22-a2fe-41f5fc8efe8d" providerId="ADAL" clId="{B114C46C-5824-4340-AB76-787677213586}" dt="2024-08-13T19:12:51.693" v="0" actId="47"/>
        <pc:sldMkLst>
          <pc:docMk/>
          <pc:sldMk cId="184439407" sldId="263"/>
        </pc:sldMkLst>
      </pc:sldChg>
      <pc:sldChg chg="del">
        <pc:chgData name="Field, Emily@Energy" userId="e6ab677e-5ebb-4b22-a2fe-41f5fc8efe8d" providerId="ADAL" clId="{B114C46C-5824-4340-AB76-787677213586}" dt="2024-08-13T19:12:51.693" v="0" actId="47"/>
        <pc:sldMkLst>
          <pc:docMk/>
          <pc:sldMk cId="3292634538" sldId="264"/>
        </pc:sldMkLst>
      </pc:sldChg>
      <pc:sldChg chg="del">
        <pc:chgData name="Field, Emily@Energy" userId="e6ab677e-5ebb-4b22-a2fe-41f5fc8efe8d" providerId="ADAL" clId="{B114C46C-5824-4340-AB76-787677213586}" dt="2024-08-13T19:12:51.693" v="0" actId="47"/>
        <pc:sldMkLst>
          <pc:docMk/>
          <pc:sldMk cId="2036614062" sldId="265"/>
        </pc:sldMkLst>
      </pc:sldChg>
      <pc:sldChg chg="del">
        <pc:chgData name="Field, Emily@Energy" userId="e6ab677e-5ebb-4b22-a2fe-41f5fc8efe8d" providerId="ADAL" clId="{B114C46C-5824-4340-AB76-787677213586}" dt="2024-08-13T19:12:51.693" v="0" actId="47"/>
        <pc:sldMkLst>
          <pc:docMk/>
          <pc:sldMk cId="1145345074" sldId="266"/>
        </pc:sldMkLst>
      </pc:sldChg>
      <pc:sldChg chg="del">
        <pc:chgData name="Field, Emily@Energy" userId="e6ab677e-5ebb-4b22-a2fe-41f5fc8efe8d" providerId="ADAL" clId="{B114C46C-5824-4340-AB76-787677213586}" dt="2024-08-13T19:12:51.693" v="0" actId="47"/>
        <pc:sldMkLst>
          <pc:docMk/>
          <pc:sldMk cId="1659180570" sldId="267"/>
        </pc:sldMkLst>
      </pc:sldChg>
      <pc:sldChg chg="del">
        <pc:chgData name="Field, Emily@Energy" userId="e6ab677e-5ebb-4b22-a2fe-41f5fc8efe8d" providerId="ADAL" clId="{B114C46C-5824-4340-AB76-787677213586}" dt="2024-08-13T19:12:51.693" v="0" actId="47"/>
        <pc:sldMkLst>
          <pc:docMk/>
          <pc:sldMk cId="1568541080" sldId="268"/>
        </pc:sldMkLst>
      </pc:sldChg>
      <pc:sldChg chg="del">
        <pc:chgData name="Field, Emily@Energy" userId="e6ab677e-5ebb-4b22-a2fe-41f5fc8efe8d" providerId="ADAL" clId="{B114C46C-5824-4340-AB76-787677213586}" dt="2024-08-13T19:12:51.693" v="0" actId="47"/>
        <pc:sldMkLst>
          <pc:docMk/>
          <pc:sldMk cId="1961795427" sldId="469"/>
        </pc:sldMkLst>
      </pc:sldChg>
      <pc:sldChg chg="del">
        <pc:chgData name="Field, Emily@Energy" userId="e6ab677e-5ebb-4b22-a2fe-41f5fc8efe8d" providerId="ADAL" clId="{B114C46C-5824-4340-AB76-787677213586}" dt="2024-08-13T19:12:51.693" v="0" actId="47"/>
        <pc:sldMkLst>
          <pc:docMk/>
          <pc:sldMk cId="3011825349" sldId="547"/>
        </pc:sldMkLst>
      </pc:sldChg>
      <pc:sldChg chg="del">
        <pc:chgData name="Field, Emily@Energy" userId="e6ab677e-5ebb-4b22-a2fe-41f5fc8efe8d" providerId="ADAL" clId="{B114C46C-5824-4340-AB76-787677213586}" dt="2024-08-13T19:12:56.544" v="1" actId="47"/>
        <pc:sldMkLst>
          <pc:docMk/>
          <pc:sldMk cId="1918630563" sldId="553"/>
        </pc:sldMkLst>
      </pc:sldChg>
      <pc:sldChg chg="del">
        <pc:chgData name="Field, Emily@Energy" userId="e6ab677e-5ebb-4b22-a2fe-41f5fc8efe8d" providerId="ADAL" clId="{B114C46C-5824-4340-AB76-787677213586}" dt="2024-08-13T19:12:51.693" v="0" actId="47"/>
        <pc:sldMkLst>
          <pc:docMk/>
          <pc:sldMk cId="972225338" sldId="556"/>
        </pc:sldMkLst>
      </pc:sldChg>
      <pc:sldChg chg="del">
        <pc:chgData name="Field, Emily@Energy" userId="e6ab677e-5ebb-4b22-a2fe-41f5fc8efe8d" providerId="ADAL" clId="{B114C46C-5824-4340-AB76-787677213586}" dt="2024-08-13T19:12:51.693" v="0" actId="47"/>
        <pc:sldMkLst>
          <pc:docMk/>
          <pc:sldMk cId="1165088360" sldId="557"/>
        </pc:sldMkLst>
      </pc:sldChg>
      <pc:sldChg chg="del">
        <pc:chgData name="Field, Emily@Energy" userId="e6ab677e-5ebb-4b22-a2fe-41f5fc8efe8d" providerId="ADAL" clId="{B114C46C-5824-4340-AB76-787677213586}" dt="2024-08-13T19:12:51.693" v="0" actId="47"/>
        <pc:sldMkLst>
          <pc:docMk/>
          <pc:sldMk cId="3909132306" sldId="575"/>
        </pc:sldMkLst>
      </pc:sldChg>
      <pc:sldChg chg="del">
        <pc:chgData name="Field, Emily@Energy" userId="e6ab677e-5ebb-4b22-a2fe-41f5fc8efe8d" providerId="ADAL" clId="{B114C46C-5824-4340-AB76-787677213586}" dt="2024-08-13T19:12:51.693" v="0" actId="47"/>
        <pc:sldMkLst>
          <pc:docMk/>
          <pc:sldMk cId="2588992213" sldId="2664"/>
        </pc:sldMkLst>
      </pc:sldChg>
      <pc:sldChg chg="del">
        <pc:chgData name="Field, Emily@Energy" userId="e6ab677e-5ebb-4b22-a2fe-41f5fc8efe8d" providerId="ADAL" clId="{B114C46C-5824-4340-AB76-787677213586}" dt="2024-08-13T19:12:51.693" v="0" actId="47"/>
        <pc:sldMkLst>
          <pc:docMk/>
          <pc:sldMk cId="1958571830" sldId="2669"/>
        </pc:sldMkLst>
      </pc:sldChg>
      <pc:sldChg chg="del">
        <pc:chgData name="Field, Emily@Energy" userId="e6ab677e-5ebb-4b22-a2fe-41f5fc8efe8d" providerId="ADAL" clId="{B114C46C-5824-4340-AB76-787677213586}" dt="2024-08-13T19:12:51.693" v="0" actId="47"/>
        <pc:sldMkLst>
          <pc:docMk/>
          <pc:sldMk cId="942088688" sldId="2671"/>
        </pc:sldMkLst>
      </pc:sldChg>
      <pc:sldChg chg="del">
        <pc:chgData name="Field, Emily@Energy" userId="e6ab677e-5ebb-4b22-a2fe-41f5fc8efe8d" providerId="ADAL" clId="{B114C46C-5824-4340-AB76-787677213586}" dt="2024-08-13T19:12:51.693" v="0" actId="47"/>
        <pc:sldMkLst>
          <pc:docMk/>
          <pc:sldMk cId="1141027954" sldId="2675"/>
        </pc:sldMkLst>
      </pc:sldChg>
      <pc:sldChg chg="del">
        <pc:chgData name="Field, Emily@Energy" userId="e6ab677e-5ebb-4b22-a2fe-41f5fc8efe8d" providerId="ADAL" clId="{B114C46C-5824-4340-AB76-787677213586}" dt="2024-08-13T19:12:51.693" v="0" actId="47"/>
        <pc:sldMkLst>
          <pc:docMk/>
          <pc:sldMk cId="2235269443" sldId="2676"/>
        </pc:sldMkLst>
      </pc:sldChg>
      <pc:sldChg chg="del">
        <pc:chgData name="Field, Emily@Energy" userId="e6ab677e-5ebb-4b22-a2fe-41f5fc8efe8d" providerId="ADAL" clId="{B114C46C-5824-4340-AB76-787677213586}" dt="2024-08-13T19:12:51.693" v="0" actId="47"/>
        <pc:sldMkLst>
          <pc:docMk/>
          <pc:sldMk cId="4101666525" sldId="2677"/>
        </pc:sldMkLst>
      </pc:sldChg>
      <pc:sldChg chg="del">
        <pc:chgData name="Field, Emily@Energy" userId="e6ab677e-5ebb-4b22-a2fe-41f5fc8efe8d" providerId="ADAL" clId="{B114C46C-5824-4340-AB76-787677213586}" dt="2024-08-13T19:12:51.693" v="0" actId="47"/>
        <pc:sldMkLst>
          <pc:docMk/>
          <pc:sldMk cId="915662070" sldId="2679"/>
        </pc:sldMkLst>
      </pc:sldChg>
      <pc:sldChg chg="del">
        <pc:chgData name="Field, Emily@Energy" userId="e6ab677e-5ebb-4b22-a2fe-41f5fc8efe8d" providerId="ADAL" clId="{B114C46C-5824-4340-AB76-787677213586}" dt="2024-08-13T19:12:51.693" v="0" actId="47"/>
        <pc:sldMkLst>
          <pc:docMk/>
          <pc:sldMk cId="1237810775" sldId="2681"/>
        </pc:sldMkLst>
      </pc:sldChg>
      <pc:sldChg chg="del">
        <pc:chgData name="Field, Emily@Energy" userId="e6ab677e-5ebb-4b22-a2fe-41f5fc8efe8d" providerId="ADAL" clId="{B114C46C-5824-4340-AB76-787677213586}" dt="2024-08-13T19:12:51.693" v="0" actId="47"/>
        <pc:sldMkLst>
          <pc:docMk/>
          <pc:sldMk cId="4000318558" sldId="2682"/>
        </pc:sldMkLst>
      </pc:sldChg>
      <pc:sldChg chg="del">
        <pc:chgData name="Field, Emily@Energy" userId="e6ab677e-5ebb-4b22-a2fe-41f5fc8efe8d" providerId="ADAL" clId="{B114C46C-5824-4340-AB76-787677213586}" dt="2024-08-13T19:12:51.693" v="0" actId="47"/>
        <pc:sldMkLst>
          <pc:docMk/>
          <pc:sldMk cId="47725316" sldId="2684"/>
        </pc:sldMkLst>
      </pc:sldChg>
      <pc:sldChg chg="del">
        <pc:chgData name="Field, Emily@Energy" userId="e6ab677e-5ebb-4b22-a2fe-41f5fc8efe8d" providerId="ADAL" clId="{B114C46C-5824-4340-AB76-787677213586}" dt="2024-08-13T19:12:51.693" v="0" actId="47"/>
        <pc:sldMkLst>
          <pc:docMk/>
          <pc:sldMk cId="836021487" sldId="2685"/>
        </pc:sldMkLst>
      </pc:sldChg>
      <pc:sldChg chg="del">
        <pc:chgData name="Field, Emily@Energy" userId="e6ab677e-5ebb-4b22-a2fe-41f5fc8efe8d" providerId="ADAL" clId="{B114C46C-5824-4340-AB76-787677213586}" dt="2024-08-13T19:12:51.693" v="0" actId="47"/>
        <pc:sldMkLst>
          <pc:docMk/>
          <pc:sldMk cId="1866842948" sldId="2686"/>
        </pc:sldMkLst>
      </pc:sldChg>
      <pc:sldMasterChg chg="del delSldLayout">
        <pc:chgData name="Field, Emily@Energy" userId="e6ab677e-5ebb-4b22-a2fe-41f5fc8efe8d" providerId="ADAL" clId="{B114C46C-5824-4340-AB76-787677213586}" dt="2024-08-13T19:12:56.544" v="1" actId="47"/>
        <pc:sldMasterMkLst>
          <pc:docMk/>
          <pc:sldMasterMk cId="4275347303" sldId="2147483658"/>
        </pc:sldMasterMkLst>
        <pc:sldLayoutChg chg="del">
          <pc:chgData name="Field, Emily@Energy" userId="e6ab677e-5ebb-4b22-a2fe-41f5fc8efe8d" providerId="ADAL" clId="{B114C46C-5824-4340-AB76-787677213586}" dt="2024-08-13T19:12:56.544" v="1" actId="47"/>
          <pc:sldLayoutMkLst>
            <pc:docMk/>
            <pc:sldMasterMk cId="4275347303" sldId="2147483658"/>
            <pc:sldLayoutMk cId="476577086" sldId="2147483659"/>
          </pc:sldLayoutMkLst>
        </pc:sldLayoutChg>
        <pc:sldLayoutChg chg="del">
          <pc:chgData name="Field, Emily@Energy" userId="e6ab677e-5ebb-4b22-a2fe-41f5fc8efe8d" providerId="ADAL" clId="{B114C46C-5824-4340-AB76-787677213586}" dt="2024-08-13T19:12:56.544" v="1" actId="47"/>
          <pc:sldLayoutMkLst>
            <pc:docMk/>
            <pc:sldMasterMk cId="4275347303" sldId="2147483658"/>
            <pc:sldLayoutMk cId="1346066842" sldId="2147483660"/>
          </pc:sldLayoutMkLst>
        </pc:sldLayoutChg>
        <pc:sldLayoutChg chg="del">
          <pc:chgData name="Field, Emily@Energy" userId="e6ab677e-5ebb-4b22-a2fe-41f5fc8efe8d" providerId="ADAL" clId="{B114C46C-5824-4340-AB76-787677213586}" dt="2024-08-13T19:12:56.544" v="1" actId="47"/>
          <pc:sldLayoutMkLst>
            <pc:docMk/>
            <pc:sldMasterMk cId="4275347303" sldId="2147483658"/>
            <pc:sldLayoutMk cId="499382856" sldId="2147483661"/>
          </pc:sldLayoutMkLst>
        </pc:sldLayoutChg>
        <pc:sldLayoutChg chg="del">
          <pc:chgData name="Field, Emily@Energy" userId="e6ab677e-5ebb-4b22-a2fe-41f5fc8efe8d" providerId="ADAL" clId="{B114C46C-5824-4340-AB76-787677213586}" dt="2024-08-13T19:12:56.544" v="1" actId="47"/>
          <pc:sldLayoutMkLst>
            <pc:docMk/>
            <pc:sldMasterMk cId="4275347303" sldId="2147483658"/>
            <pc:sldLayoutMk cId="1603742544" sldId="2147483662"/>
          </pc:sldLayoutMkLst>
        </pc:sldLayoutChg>
        <pc:sldLayoutChg chg="del">
          <pc:chgData name="Field, Emily@Energy" userId="e6ab677e-5ebb-4b22-a2fe-41f5fc8efe8d" providerId="ADAL" clId="{B114C46C-5824-4340-AB76-787677213586}" dt="2024-08-13T19:12:56.544" v="1" actId="47"/>
          <pc:sldLayoutMkLst>
            <pc:docMk/>
            <pc:sldMasterMk cId="4275347303" sldId="2147483658"/>
            <pc:sldLayoutMk cId="3884343592" sldId="2147483663"/>
          </pc:sldLayoutMkLst>
        </pc:sldLayoutChg>
        <pc:sldLayoutChg chg="del">
          <pc:chgData name="Field, Emily@Energy" userId="e6ab677e-5ebb-4b22-a2fe-41f5fc8efe8d" providerId="ADAL" clId="{B114C46C-5824-4340-AB76-787677213586}" dt="2024-08-13T19:12:56.544" v="1" actId="47"/>
          <pc:sldLayoutMkLst>
            <pc:docMk/>
            <pc:sldMasterMk cId="4275347303" sldId="2147483658"/>
            <pc:sldLayoutMk cId="3809451062" sldId="2147483664"/>
          </pc:sldLayoutMkLst>
        </pc:sldLayoutChg>
        <pc:sldLayoutChg chg="del">
          <pc:chgData name="Field, Emily@Energy" userId="e6ab677e-5ebb-4b22-a2fe-41f5fc8efe8d" providerId="ADAL" clId="{B114C46C-5824-4340-AB76-787677213586}" dt="2024-08-13T19:12:56.544" v="1" actId="47"/>
          <pc:sldLayoutMkLst>
            <pc:docMk/>
            <pc:sldMasterMk cId="4275347303" sldId="2147483658"/>
            <pc:sldLayoutMk cId="2283605194" sldId="2147483665"/>
          </pc:sldLayoutMkLst>
        </pc:sldLayoutChg>
        <pc:sldLayoutChg chg="del">
          <pc:chgData name="Field, Emily@Energy" userId="e6ab677e-5ebb-4b22-a2fe-41f5fc8efe8d" providerId="ADAL" clId="{B114C46C-5824-4340-AB76-787677213586}" dt="2024-08-13T19:12:56.544" v="1" actId="47"/>
          <pc:sldLayoutMkLst>
            <pc:docMk/>
            <pc:sldMasterMk cId="4275347303" sldId="2147483658"/>
            <pc:sldLayoutMk cId="190515870" sldId="2147483667"/>
          </pc:sldLayoutMkLst>
        </pc:sldLayoutChg>
      </pc:sldMasterChg>
      <pc:sldMasterChg chg="del delSldLayout">
        <pc:chgData name="Field, Emily@Energy" userId="e6ab677e-5ebb-4b22-a2fe-41f5fc8efe8d" providerId="ADAL" clId="{B114C46C-5824-4340-AB76-787677213586}" dt="2024-08-13T19:12:51.693" v="0" actId="47"/>
        <pc:sldMasterMkLst>
          <pc:docMk/>
          <pc:sldMasterMk cId="410516789" sldId="2147483678"/>
        </pc:sldMasterMkLst>
        <pc:sldLayoutChg chg="del">
          <pc:chgData name="Field, Emily@Energy" userId="e6ab677e-5ebb-4b22-a2fe-41f5fc8efe8d" providerId="ADAL" clId="{B114C46C-5824-4340-AB76-787677213586}" dt="2024-08-13T19:12:51.693" v="0" actId="47"/>
          <pc:sldLayoutMkLst>
            <pc:docMk/>
            <pc:sldMasterMk cId="410516789" sldId="2147483678"/>
            <pc:sldLayoutMk cId="1546441302" sldId="2147483679"/>
          </pc:sldLayoutMkLst>
        </pc:sldLayoutChg>
        <pc:sldLayoutChg chg="del">
          <pc:chgData name="Field, Emily@Energy" userId="e6ab677e-5ebb-4b22-a2fe-41f5fc8efe8d" providerId="ADAL" clId="{B114C46C-5824-4340-AB76-787677213586}" dt="2024-08-13T19:12:51.693" v="0" actId="47"/>
          <pc:sldLayoutMkLst>
            <pc:docMk/>
            <pc:sldMasterMk cId="410516789" sldId="2147483678"/>
            <pc:sldLayoutMk cId="3109467227" sldId="2147483680"/>
          </pc:sldLayoutMkLst>
        </pc:sldLayoutChg>
        <pc:sldLayoutChg chg="del">
          <pc:chgData name="Field, Emily@Energy" userId="e6ab677e-5ebb-4b22-a2fe-41f5fc8efe8d" providerId="ADAL" clId="{B114C46C-5824-4340-AB76-787677213586}" dt="2024-08-13T19:12:51.693" v="0" actId="47"/>
          <pc:sldLayoutMkLst>
            <pc:docMk/>
            <pc:sldMasterMk cId="410516789" sldId="2147483678"/>
            <pc:sldLayoutMk cId="106367170" sldId="2147483681"/>
          </pc:sldLayoutMkLst>
        </pc:sldLayoutChg>
        <pc:sldLayoutChg chg="del">
          <pc:chgData name="Field, Emily@Energy" userId="e6ab677e-5ebb-4b22-a2fe-41f5fc8efe8d" providerId="ADAL" clId="{B114C46C-5824-4340-AB76-787677213586}" dt="2024-08-13T19:12:51.693" v="0" actId="47"/>
          <pc:sldLayoutMkLst>
            <pc:docMk/>
            <pc:sldMasterMk cId="410516789" sldId="2147483678"/>
            <pc:sldLayoutMk cId="3506540000" sldId="2147483682"/>
          </pc:sldLayoutMkLst>
        </pc:sldLayoutChg>
        <pc:sldLayoutChg chg="del">
          <pc:chgData name="Field, Emily@Energy" userId="e6ab677e-5ebb-4b22-a2fe-41f5fc8efe8d" providerId="ADAL" clId="{B114C46C-5824-4340-AB76-787677213586}" dt="2024-08-13T19:12:51.693" v="0" actId="47"/>
          <pc:sldLayoutMkLst>
            <pc:docMk/>
            <pc:sldMasterMk cId="410516789" sldId="2147483678"/>
            <pc:sldLayoutMk cId="3269003368" sldId="2147483683"/>
          </pc:sldLayoutMkLst>
        </pc:sldLayoutChg>
        <pc:sldLayoutChg chg="del">
          <pc:chgData name="Field, Emily@Energy" userId="e6ab677e-5ebb-4b22-a2fe-41f5fc8efe8d" providerId="ADAL" clId="{B114C46C-5824-4340-AB76-787677213586}" dt="2024-08-13T19:12:51.693" v="0" actId="47"/>
          <pc:sldLayoutMkLst>
            <pc:docMk/>
            <pc:sldMasterMk cId="410516789" sldId="2147483678"/>
            <pc:sldLayoutMk cId="1742745444" sldId="2147483684"/>
          </pc:sldLayoutMkLst>
        </pc:sldLayoutChg>
        <pc:sldLayoutChg chg="del">
          <pc:chgData name="Field, Emily@Energy" userId="e6ab677e-5ebb-4b22-a2fe-41f5fc8efe8d" providerId="ADAL" clId="{B114C46C-5824-4340-AB76-787677213586}" dt="2024-08-13T19:12:51.693" v="0" actId="47"/>
          <pc:sldLayoutMkLst>
            <pc:docMk/>
            <pc:sldMasterMk cId="410516789" sldId="2147483678"/>
            <pc:sldLayoutMk cId="1010419231" sldId="2147483685"/>
          </pc:sldLayoutMkLst>
        </pc:sldLayoutChg>
        <pc:sldLayoutChg chg="del">
          <pc:chgData name="Field, Emily@Energy" userId="e6ab677e-5ebb-4b22-a2fe-41f5fc8efe8d" providerId="ADAL" clId="{B114C46C-5824-4340-AB76-787677213586}" dt="2024-08-13T19:12:51.693" v="0" actId="47"/>
          <pc:sldLayoutMkLst>
            <pc:docMk/>
            <pc:sldMasterMk cId="410516789" sldId="2147483678"/>
            <pc:sldLayoutMk cId="1116309893" sldId="214748368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3177" tIns="46589" rIns="93177" bIns="46589" rtlCol="0"/>
          <a:lstStyle>
            <a:lvl1pPr algn="r">
              <a:defRPr sz="1200"/>
            </a:lvl1pPr>
          </a:lstStyle>
          <a:p>
            <a:fld id="{4315ADD9-6CDA-429A-9659-720B110C731D}" type="datetimeFigureOut">
              <a:rPr lang="en-US" smtClean="0"/>
              <a:t>8/13/2024</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77" tIns="46589" rIns="93177" bIns="46589" rtlCol="0" anchor="b"/>
          <a:lstStyle>
            <a:lvl1pPr algn="r">
              <a:defRPr sz="1200"/>
            </a:lvl1pPr>
          </a:lstStyle>
          <a:p>
            <a:fld id="{0A1EAC1E-2E04-41FD-AF3C-F735CCD2F4B1}" type="slidenum">
              <a:rPr lang="en-US" smtClean="0"/>
              <a:t>‹#›</a:t>
            </a:fld>
            <a:endParaRPr lang="en-US"/>
          </a:p>
        </p:txBody>
      </p:sp>
    </p:spTree>
    <p:extLst>
      <p:ext uri="{BB962C8B-B14F-4D97-AF65-F5344CB8AC3E}">
        <p14:creationId xmlns:p14="http://schemas.microsoft.com/office/powerpoint/2010/main" val="882729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5A8E7FC1-C667-4356-9B84-F5E0C1D4B6BE}" type="datetimeFigureOut">
              <a:rPr lang="en-US" smtClean="0"/>
              <a:t>8/13/2024</a:t>
            </a:fld>
            <a:endParaRPr lang="en-US"/>
          </a:p>
        </p:txBody>
      </p:sp>
      <p:sp>
        <p:nvSpPr>
          <p:cNvPr id="4" name="Slide Image Placeholder 3"/>
          <p:cNvSpPr>
            <a:spLocks noGrp="1" noRot="1" noChangeAspect="1"/>
          </p:cNvSpPr>
          <p:nvPr>
            <p:ph type="sldImg" idx="2"/>
          </p:nvPr>
        </p:nvSpPr>
        <p:spPr>
          <a:xfrm>
            <a:off x="342900" y="696913"/>
            <a:ext cx="61960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F5D4CD6F-1255-46E6-BF72-5A35B2A81E88}" type="slidenum">
              <a:rPr lang="en-US" smtClean="0"/>
              <a:t>‹#›</a:t>
            </a:fld>
            <a:endParaRPr lang="en-US"/>
          </a:p>
        </p:txBody>
      </p:sp>
    </p:spTree>
    <p:extLst>
      <p:ext uri="{BB962C8B-B14F-4D97-AF65-F5344CB8AC3E}">
        <p14:creationId xmlns:p14="http://schemas.microsoft.com/office/powerpoint/2010/main" val="99705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D4CD6F-1255-46E6-BF72-5A35B2A81E88}" type="slidenum">
              <a:rPr lang="en-US" smtClean="0"/>
              <a:t>2</a:t>
            </a:fld>
            <a:endParaRPr lang="en-US"/>
          </a:p>
        </p:txBody>
      </p:sp>
    </p:spTree>
    <p:extLst>
      <p:ext uri="{BB962C8B-B14F-4D97-AF65-F5344CB8AC3E}">
        <p14:creationId xmlns:p14="http://schemas.microsoft.com/office/powerpoint/2010/main" val="3594463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4E05-1B09-EFD6-D64E-D99F4ACC93F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B14F021-A01D-146B-83CB-C454A80C3D9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4BD6ECE-2634-35E1-A99C-FB9D81A4CBD9}"/>
              </a:ext>
            </a:extLst>
          </p:cNvPr>
          <p:cNvSpPr>
            <a:spLocks noGrp="1"/>
          </p:cNvSpPr>
          <p:nvPr>
            <p:ph type="dt" sz="half" idx="10"/>
          </p:nvPr>
        </p:nvSpPr>
        <p:spPr/>
        <p:txBody>
          <a:bodyPr/>
          <a:lstStyle/>
          <a:p>
            <a:fld id="{1F973F41-27F0-432D-B80C-9DCB75611739}" type="datetimeFigureOut">
              <a:rPr lang="en-US" smtClean="0"/>
              <a:t>8/13/2024</a:t>
            </a:fld>
            <a:endParaRPr lang="en-US"/>
          </a:p>
        </p:txBody>
      </p:sp>
      <p:sp>
        <p:nvSpPr>
          <p:cNvPr id="5" name="Footer Placeholder 4">
            <a:extLst>
              <a:ext uri="{FF2B5EF4-FFF2-40B4-BE49-F238E27FC236}">
                <a16:creationId xmlns:a16="http://schemas.microsoft.com/office/drawing/2014/main" id="{61CC40B3-AA21-6BFC-7F6B-9C57115B74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C4BF9D-B6C1-23F9-EE04-5ED5300CC544}"/>
              </a:ext>
            </a:extLst>
          </p:cNvPr>
          <p:cNvSpPr>
            <a:spLocks noGrp="1"/>
          </p:cNvSpPr>
          <p:nvPr>
            <p:ph type="sldNum" sz="quarter" idx="12"/>
          </p:nvPr>
        </p:nvSpPr>
        <p:spPr/>
        <p:txBody>
          <a:bodyPr/>
          <a:lstStyle/>
          <a:p>
            <a:fld id="{0BA629FE-A141-4CF1-AF4C-0DE56B1F95A6}" type="slidenum">
              <a:rPr lang="en-US" smtClean="0"/>
              <a:t>‹#›</a:t>
            </a:fld>
            <a:endParaRPr lang="en-US"/>
          </a:p>
        </p:txBody>
      </p:sp>
    </p:spTree>
    <p:extLst>
      <p:ext uri="{BB962C8B-B14F-4D97-AF65-F5344CB8AC3E}">
        <p14:creationId xmlns:p14="http://schemas.microsoft.com/office/powerpoint/2010/main" val="3683849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7FA68-8762-000A-3967-D28848FC43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8A6571-DD68-D380-96E2-C00D9AA04C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30F720-79A5-5AD6-BBFF-25F0D981F2A9}"/>
              </a:ext>
            </a:extLst>
          </p:cNvPr>
          <p:cNvSpPr>
            <a:spLocks noGrp="1"/>
          </p:cNvSpPr>
          <p:nvPr>
            <p:ph type="dt" sz="half" idx="10"/>
          </p:nvPr>
        </p:nvSpPr>
        <p:spPr/>
        <p:txBody>
          <a:bodyPr/>
          <a:lstStyle/>
          <a:p>
            <a:fld id="{1F973F41-27F0-432D-B80C-9DCB75611739}" type="datetimeFigureOut">
              <a:rPr lang="en-US" smtClean="0"/>
              <a:t>8/13/2024</a:t>
            </a:fld>
            <a:endParaRPr lang="en-US"/>
          </a:p>
        </p:txBody>
      </p:sp>
      <p:sp>
        <p:nvSpPr>
          <p:cNvPr id="5" name="Footer Placeholder 4">
            <a:extLst>
              <a:ext uri="{FF2B5EF4-FFF2-40B4-BE49-F238E27FC236}">
                <a16:creationId xmlns:a16="http://schemas.microsoft.com/office/drawing/2014/main" id="{171D46CF-B644-FFAC-F75B-FA3E1B3405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4FB125-0294-9A38-55F4-9A0090DFC5E5}"/>
              </a:ext>
            </a:extLst>
          </p:cNvPr>
          <p:cNvSpPr>
            <a:spLocks noGrp="1"/>
          </p:cNvSpPr>
          <p:nvPr>
            <p:ph type="sldNum" sz="quarter" idx="12"/>
          </p:nvPr>
        </p:nvSpPr>
        <p:spPr/>
        <p:txBody>
          <a:bodyPr/>
          <a:lstStyle/>
          <a:p>
            <a:fld id="{0BA629FE-A141-4CF1-AF4C-0DE56B1F95A6}" type="slidenum">
              <a:rPr lang="en-US" smtClean="0"/>
              <a:t>‹#›</a:t>
            </a:fld>
            <a:endParaRPr lang="en-US"/>
          </a:p>
        </p:txBody>
      </p:sp>
    </p:spTree>
    <p:extLst>
      <p:ext uri="{BB962C8B-B14F-4D97-AF65-F5344CB8AC3E}">
        <p14:creationId xmlns:p14="http://schemas.microsoft.com/office/powerpoint/2010/main" val="3846618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71C8C6-42EA-56F6-4E04-D020C5D1B1CD}"/>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ADA791-12E8-F6B0-7ACA-A91A4C9E3128}"/>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459201-E2E1-6D3D-0AE9-421A89DABA92}"/>
              </a:ext>
            </a:extLst>
          </p:cNvPr>
          <p:cNvSpPr>
            <a:spLocks noGrp="1"/>
          </p:cNvSpPr>
          <p:nvPr>
            <p:ph type="dt" sz="half" idx="10"/>
          </p:nvPr>
        </p:nvSpPr>
        <p:spPr/>
        <p:txBody>
          <a:bodyPr/>
          <a:lstStyle/>
          <a:p>
            <a:fld id="{1F973F41-27F0-432D-B80C-9DCB75611739}" type="datetimeFigureOut">
              <a:rPr lang="en-US" smtClean="0"/>
              <a:t>8/13/2024</a:t>
            </a:fld>
            <a:endParaRPr lang="en-US"/>
          </a:p>
        </p:txBody>
      </p:sp>
      <p:sp>
        <p:nvSpPr>
          <p:cNvPr id="5" name="Footer Placeholder 4">
            <a:extLst>
              <a:ext uri="{FF2B5EF4-FFF2-40B4-BE49-F238E27FC236}">
                <a16:creationId xmlns:a16="http://schemas.microsoft.com/office/drawing/2014/main" id="{307C0473-BF6F-36F9-49FE-8093B5CABF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5C6F2E-68F4-0F2F-A8CF-B5DB7C49D9FC}"/>
              </a:ext>
            </a:extLst>
          </p:cNvPr>
          <p:cNvSpPr>
            <a:spLocks noGrp="1"/>
          </p:cNvSpPr>
          <p:nvPr>
            <p:ph type="sldNum" sz="quarter" idx="12"/>
          </p:nvPr>
        </p:nvSpPr>
        <p:spPr/>
        <p:txBody>
          <a:bodyPr/>
          <a:lstStyle/>
          <a:p>
            <a:fld id="{0BA629FE-A141-4CF1-AF4C-0DE56B1F95A6}" type="slidenum">
              <a:rPr lang="en-US" smtClean="0"/>
              <a:t>‹#›</a:t>
            </a:fld>
            <a:endParaRPr lang="en-US"/>
          </a:p>
        </p:txBody>
      </p:sp>
    </p:spTree>
    <p:extLst>
      <p:ext uri="{BB962C8B-B14F-4D97-AF65-F5344CB8AC3E}">
        <p14:creationId xmlns:p14="http://schemas.microsoft.com/office/powerpoint/2010/main" val="1667119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1D82D-E2E6-F729-9DCF-7835B5F3FF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31D0E7-60F8-B788-2ED8-82B0ABADB8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60D30A-0592-8E79-7A0E-F047BAC120AF}"/>
              </a:ext>
            </a:extLst>
          </p:cNvPr>
          <p:cNvSpPr>
            <a:spLocks noGrp="1"/>
          </p:cNvSpPr>
          <p:nvPr>
            <p:ph type="dt" sz="half" idx="10"/>
          </p:nvPr>
        </p:nvSpPr>
        <p:spPr/>
        <p:txBody>
          <a:bodyPr/>
          <a:lstStyle/>
          <a:p>
            <a:fld id="{1F973F41-27F0-432D-B80C-9DCB75611739}" type="datetimeFigureOut">
              <a:rPr lang="en-US" smtClean="0"/>
              <a:t>8/13/2024</a:t>
            </a:fld>
            <a:endParaRPr lang="en-US"/>
          </a:p>
        </p:txBody>
      </p:sp>
      <p:sp>
        <p:nvSpPr>
          <p:cNvPr id="5" name="Footer Placeholder 4">
            <a:extLst>
              <a:ext uri="{FF2B5EF4-FFF2-40B4-BE49-F238E27FC236}">
                <a16:creationId xmlns:a16="http://schemas.microsoft.com/office/drawing/2014/main" id="{EFC749EB-58B9-60F6-CCC8-B4807CC0CF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7BFF4E-471B-6F38-CE67-0E3E75A7F9D5}"/>
              </a:ext>
            </a:extLst>
          </p:cNvPr>
          <p:cNvSpPr>
            <a:spLocks noGrp="1"/>
          </p:cNvSpPr>
          <p:nvPr>
            <p:ph type="sldNum" sz="quarter" idx="12"/>
          </p:nvPr>
        </p:nvSpPr>
        <p:spPr/>
        <p:txBody>
          <a:bodyPr/>
          <a:lstStyle/>
          <a:p>
            <a:fld id="{0BA629FE-A141-4CF1-AF4C-0DE56B1F95A6}" type="slidenum">
              <a:rPr lang="en-US" smtClean="0"/>
              <a:t>‹#›</a:t>
            </a:fld>
            <a:endParaRPr lang="en-US"/>
          </a:p>
        </p:txBody>
      </p:sp>
    </p:spTree>
    <p:extLst>
      <p:ext uri="{BB962C8B-B14F-4D97-AF65-F5344CB8AC3E}">
        <p14:creationId xmlns:p14="http://schemas.microsoft.com/office/powerpoint/2010/main" val="3720088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C03EB-F70A-E453-C7DA-51BBA1C997B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E179100-BD41-0DB0-3311-58305E9C0440}"/>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085CC1-F1FF-288C-D5F7-160F2EEA7063}"/>
              </a:ext>
            </a:extLst>
          </p:cNvPr>
          <p:cNvSpPr>
            <a:spLocks noGrp="1"/>
          </p:cNvSpPr>
          <p:nvPr>
            <p:ph type="dt" sz="half" idx="10"/>
          </p:nvPr>
        </p:nvSpPr>
        <p:spPr/>
        <p:txBody>
          <a:bodyPr/>
          <a:lstStyle/>
          <a:p>
            <a:fld id="{1F973F41-27F0-432D-B80C-9DCB75611739}" type="datetimeFigureOut">
              <a:rPr lang="en-US" smtClean="0"/>
              <a:t>8/13/2024</a:t>
            </a:fld>
            <a:endParaRPr lang="en-US"/>
          </a:p>
        </p:txBody>
      </p:sp>
      <p:sp>
        <p:nvSpPr>
          <p:cNvPr id="5" name="Footer Placeholder 4">
            <a:extLst>
              <a:ext uri="{FF2B5EF4-FFF2-40B4-BE49-F238E27FC236}">
                <a16:creationId xmlns:a16="http://schemas.microsoft.com/office/drawing/2014/main" id="{4DC0F14D-415E-FFCB-3876-8055B85525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5F0D2-D5DD-446B-39D4-3EE478A2CD6B}"/>
              </a:ext>
            </a:extLst>
          </p:cNvPr>
          <p:cNvSpPr>
            <a:spLocks noGrp="1"/>
          </p:cNvSpPr>
          <p:nvPr>
            <p:ph type="sldNum" sz="quarter" idx="12"/>
          </p:nvPr>
        </p:nvSpPr>
        <p:spPr/>
        <p:txBody>
          <a:bodyPr/>
          <a:lstStyle/>
          <a:p>
            <a:fld id="{0BA629FE-A141-4CF1-AF4C-0DE56B1F95A6}" type="slidenum">
              <a:rPr lang="en-US" smtClean="0"/>
              <a:t>‹#›</a:t>
            </a:fld>
            <a:endParaRPr lang="en-US"/>
          </a:p>
        </p:txBody>
      </p:sp>
    </p:spTree>
    <p:extLst>
      <p:ext uri="{BB962C8B-B14F-4D97-AF65-F5344CB8AC3E}">
        <p14:creationId xmlns:p14="http://schemas.microsoft.com/office/powerpoint/2010/main" val="225646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3A33A-8DB0-6FC9-2C58-0F1D107870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3BA555-D4AB-B765-DC29-6AF08050D31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B00575-2BA6-C4A8-32A8-1E8E73AD4386}"/>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36EC97-C0E0-0C73-934D-97A69BF54B84}"/>
              </a:ext>
            </a:extLst>
          </p:cNvPr>
          <p:cNvSpPr>
            <a:spLocks noGrp="1"/>
          </p:cNvSpPr>
          <p:nvPr>
            <p:ph type="dt" sz="half" idx="10"/>
          </p:nvPr>
        </p:nvSpPr>
        <p:spPr/>
        <p:txBody>
          <a:bodyPr/>
          <a:lstStyle/>
          <a:p>
            <a:fld id="{1F973F41-27F0-432D-B80C-9DCB75611739}" type="datetimeFigureOut">
              <a:rPr lang="en-US" smtClean="0"/>
              <a:t>8/13/2024</a:t>
            </a:fld>
            <a:endParaRPr lang="en-US"/>
          </a:p>
        </p:txBody>
      </p:sp>
      <p:sp>
        <p:nvSpPr>
          <p:cNvPr id="6" name="Footer Placeholder 5">
            <a:extLst>
              <a:ext uri="{FF2B5EF4-FFF2-40B4-BE49-F238E27FC236}">
                <a16:creationId xmlns:a16="http://schemas.microsoft.com/office/drawing/2014/main" id="{8C623BF6-BA5A-61F0-ABE3-BD38D318F7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1085B6-E102-48CB-BAC0-0D2902F3C93A}"/>
              </a:ext>
            </a:extLst>
          </p:cNvPr>
          <p:cNvSpPr>
            <a:spLocks noGrp="1"/>
          </p:cNvSpPr>
          <p:nvPr>
            <p:ph type="sldNum" sz="quarter" idx="12"/>
          </p:nvPr>
        </p:nvSpPr>
        <p:spPr/>
        <p:txBody>
          <a:bodyPr/>
          <a:lstStyle/>
          <a:p>
            <a:fld id="{0BA629FE-A141-4CF1-AF4C-0DE56B1F95A6}" type="slidenum">
              <a:rPr lang="en-US" smtClean="0"/>
              <a:t>‹#›</a:t>
            </a:fld>
            <a:endParaRPr lang="en-US"/>
          </a:p>
        </p:txBody>
      </p:sp>
    </p:spTree>
    <p:extLst>
      <p:ext uri="{BB962C8B-B14F-4D97-AF65-F5344CB8AC3E}">
        <p14:creationId xmlns:p14="http://schemas.microsoft.com/office/powerpoint/2010/main" val="25810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6CCA0-DB72-B4DE-DCB6-BC6DF43E0502}"/>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C1F52B-E3B1-B963-8B5D-8330BCD696E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4A4C5D0-2396-B516-05EB-507489AF4A1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4C221F-6327-B535-1B99-809B00E015D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E1D35AA-C46F-C39B-F18A-A8F954D6E23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AFC3D6-F55B-8FB2-C00B-9FBAA27D1513}"/>
              </a:ext>
            </a:extLst>
          </p:cNvPr>
          <p:cNvSpPr>
            <a:spLocks noGrp="1"/>
          </p:cNvSpPr>
          <p:nvPr>
            <p:ph type="dt" sz="half" idx="10"/>
          </p:nvPr>
        </p:nvSpPr>
        <p:spPr/>
        <p:txBody>
          <a:bodyPr/>
          <a:lstStyle/>
          <a:p>
            <a:fld id="{1F973F41-27F0-432D-B80C-9DCB75611739}" type="datetimeFigureOut">
              <a:rPr lang="en-US" smtClean="0"/>
              <a:t>8/13/2024</a:t>
            </a:fld>
            <a:endParaRPr lang="en-US"/>
          </a:p>
        </p:txBody>
      </p:sp>
      <p:sp>
        <p:nvSpPr>
          <p:cNvPr id="8" name="Footer Placeholder 7">
            <a:extLst>
              <a:ext uri="{FF2B5EF4-FFF2-40B4-BE49-F238E27FC236}">
                <a16:creationId xmlns:a16="http://schemas.microsoft.com/office/drawing/2014/main" id="{00D64EED-F2FB-EE0C-93B4-5CFF18A822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6443E2-A3AB-1734-6BC0-BA187E673304}"/>
              </a:ext>
            </a:extLst>
          </p:cNvPr>
          <p:cNvSpPr>
            <a:spLocks noGrp="1"/>
          </p:cNvSpPr>
          <p:nvPr>
            <p:ph type="sldNum" sz="quarter" idx="12"/>
          </p:nvPr>
        </p:nvSpPr>
        <p:spPr/>
        <p:txBody>
          <a:bodyPr/>
          <a:lstStyle/>
          <a:p>
            <a:fld id="{0BA629FE-A141-4CF1-AF4C-0DE56B1F95A6}" type="slidenum">
              <a:rPr lang="en-US" smtClean="0"/>
              <a:t>‹#›</a:t>
            </a:fld>
            <a:endParaRPr lang="en-US"/>
          </a:p>
        </p:txBody>
      </p:sp>
    </p:spTree>
    <p:extLst>
      <p:ext uri="{BB962C8B-B14F-4D97-AF65-F5344CB8AC3E}">
        <p14:creationId xmlns:p14="http://schemas.microsoft.com/office/powerpoint/2010/main" val="3367257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1708E-CB52-18C0-934A-25A4A832DE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399E34-3BD3-BD4D-C1AF-082C169C50C5}"/>
              </a:ext>
            </a:extLst>
          </p:cNvPr>
          <p:cNvSpPr>
            <a:spLocks noGrp="1"/>
          </p:cNvSpPr>
          <p:nvPr>
            <p:ph type="dt" sz="half" idx="10"/>
          </p:nvPr>
        </p:nvSpPr>
        <p:spPr/>
        <p:txBody>
          <a:bodyPr/>
          <a:lstStyle/>
          <a:p>
            <a:fld id="{1F973F41-27F0-432D-B80C-9DCB75611739}" type="datetimeFigureOut">
              <a:rPr lang="en-US" smtClean="0"/>
              <a:t>8/13/2024</a:t>
            </a:fld>
            <a:endParaRPr lang="en-US"/>
          </a:p>
        </p:txBody>
      </p:sp>
      <p:sp>
        <p:nvSpPr>
          <p:cNvPr id="4" name="Footer Placeholder 3">
            <a:extLst>
              <a:ext uri="{FF2B5EF4-FFF2-40B4-BE49-F238E27FC236}">
                <a16:creationId xmlns:a16="http://schemas.microsoft.com/office/drawing/2014/main" id="{4A5B0094-C381-0658-AA2A-5A332A9B7C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ADE94D-4D1B-842E-EDA7-B4041E27544D}"/>
              </a:ext>
            </a:extLst>
          </p:cNvPr>
          <p:cNvSpPr>
            <a:spLocks noGrp="1"/>
          </p:cNvSpPr>
          <p:nvPr>
            <p:ph type="sldNum" sz="quarter" idx="12"/>
          </p:nvPr>
        </p:nvSpPr>
        <p:spPr/>
        <p:txBody>
          <a:bodyPr/>
          <a:lstStyle/>
          <a:p>
            <a:fld id="{0BA629FE-A141-4CF1-AF4C-0DE56B1F95A6}" type="slidenum">
              <a:rPr lang="en-US" smtClean="0"/>
              <a:t>‹#›</a:t>
            </a:fld>
            <a:endParaRPr lang="en-US"/>
          </a:p>
        </p:txBody>
      </p:sp>
    </p:spTree>
    <p:extLst>
      <p:ext uri="{BB962C8B-B14F-4D97-AF65-F5344CB8AC3E}">
        <p14:creationId xmlns:p14="http://schemas.microsoft.com/office/powerpoint/2010/main" val="3888331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B852DD-75EA-1191-8600-035786FDF33D}"/>
              </a:ext>
            </a:extLst>
          </p:cNvPr>
          <p:cNvSpPr>
            <a:spLocks noGrp="1"/>
          </p:cNvSpPr>
          <p:nvPr>
            <p:ph type="dt" sz="half" idx="10"/>
          </p:nvPr>
        </p:nvSpPr>
        <p:spPr/>
        <p:txBody>
          <a:bodyPr/>
          <a:lstStyle/>
          <a:p>
            <a:fld id="{1F973F41-27F0-432D-B80C-9DCB75611739}" type="datetimeFigureOut">
              <a:rPr lang="en-US" smtClean="0"/>
              <a:t>8/13/2024</a:t>
            </a:fld>
            <a:endParaRPr lang="en-US"/>
          </a:p>
        </p:txBody>
      </p:sp>
      <p:sp>
        <p:nvSpPr>
          <p:cNvPr id="3" name="Footer Placeholder 2">
            <a:extLst>
              <a:ext uri="{FF2B5EF4-FFF2-40B4-BE49-F238E27FC236}">
                <a16:creationId xmlns:a16="http://schemas.microsoft.com/office/drawing/2014/main" id="{B66A6AAB-253D-203E-02C3-4263DFC36B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161A0C-2467-3457-18A6-66379E71007A}"/>
              </a:ext>
            </a:extLst>
          </p:cNvPr>
          <p:cNvSpPr>
            <a:spLocks noGrp="1"/>
          </p:cNvSpPr>
          <p:nvPr>
            <p:ph type="sldNum" sz="quarter" idx="12"/>
          </p:nvPr>
        </p:nvSpPr>
        <p:spPr/>
        <p:txBody>
          <a:bodyPr/>
          <a:lstStyle/>
          <a:p>
            <a:fld id="{0BA629FE-A141-4CF1-AF4C-0DE56B1F95A6}" type="slidenum">
              <a:rPr lang="en-US" smtClean="0"/>
              <a:t>‹#›</a:t>
            </a:fld>
            <a:endParaRPr lang="en-US"/>
          </a:p>
        </p:txBody>
      </p:sp>
    </p:spTree>
    <p:extLst>
      <p:ext uri="{BB962C8B-B14F-4D97-AF65-F5344CB8AC3E}">
        <p14:creationId xmlns:p14="http://schemas.microsoft.com/office/powerpoint/2010/main" val="4004482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2934D-2537-9979-9EFB-0B4D0BD36B6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FAA460F-4151-A81F-B289-86B0D1DCA643}"/>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A41283-706A-81D5-6FE1-D918D46F095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176EB6-B432-3789-8169-A6DE2557C420}"/>
              </a:ext>
            </a:extLst>
          </p:cNvPr>
          <p:cNvSpPr>
            <a:spLocks noGrp="1"/>
          </p:cNvSpPr>
          <p:nvPr>
            <p:ph type="dt" sz="half" idx="10"/>
          </p:nvPr>
        </p:nvSpPr>
        <p:spPr/>
        <p:txBody>
          <a:bodyPr/>
          <a:lstStyle/>
          <a:p>
            <a:fld id="{1F973F41-27F0-432D-B80C-9DCB75611739}" type="datetimeFigureOut">
              <a:rPr lang="en-US" smtClean="0"/>
              <a:t>8/13/2024</a:t>
            </a:fld>
            <a:endParaRPr lang="en-US"/>
          </a:p>
        </p:txBody>
      </p:sp>
      <p:sp>
        <p:nvSpPr>
          <p:cNvPr id="6" name="Footer Placeholder 5">
            <a:extLst>
              <a:ext uri="{FF2B5EF4-FFF2-40B4-BE49-F238E27FC236}">
                <a16:creationId xmlns:a16="http://schemas.microsoft.com/office/drawing/2014/main" id="{B1770500-A621-7C57-F986-AEF1549B14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D2E785-3804-67D6-972C-3B454EE438AC}"/>
              </a:ext>
            </a:extLst>
          </p:cNvPr>
          <p:cNvSpPr>
            <a:spLocks noGrp="1"/>
          </p:cNvSpPr>
          <p:nvPr>
            <p:ph type="sldNum" sz="quarter" idx="12"/>
          </p:nvPr>
        </p:nvSpPr>
        <p:spPr/>
        <p:txBody>
          <a:bodyPr/>
          <a:lstStyle/>
          <a:p>
            <a:fld id="{0BA629FE-A141-4CF1-AF4C-0DE56B1F95A6}" type="slidenum">
              <a:rPr lang="en-US" smtClean="0"/>
              <a:t>‹#›</a:t>
            </a:fld>
            <a:endParaRPr lang="en-US"/>
          </a:p>
        </p:txBody>
      </p:sp>
    </p:spTree>
    <p:extLst>
      <p:ext uri="{BB962C8B-B14F-4D97-AF65-F5344CB8AC3E}">
        <p14:creationId xmlns:p14="http://schemas.microsoft.com/office/powerpoint/2010/main" val="2356006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63417-D5E2-FD45-E40D-E348DC1496E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B472A38-9804-21FB-8769-4E82C29DCAD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8D992E5-1CC1-C2B0-98D0-3C7C78E350F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56C0C99-F1DC-A142-6E49-B18A36FC7A0F}"/>
              </a:ext>
            </a:extLst>
          </p:cNvPr>
          <p:cNvSpPr>
            <a:spLocks noGrp="1"/>
          </p:cNvSpPr>
          <p:nvPr>
            <p:ph type="dt" sz="half" idx="10"/>
          </p:nvPr>
        </p:nvSpPr>
        <p:spPr/>
        <p:txBody>
          <a:bodyPr/>
          <a:lstStyle/>
          <a:p>
            <a:fld id="{1F973F41-27F0-432D-B80C-9DCB75611739}" type="datetimeFigureOut">
              <a:rPr lang="en-US" smtClean="0"/>
              <a:t>8/13/2024</a:t>
            </a:fld>
            <a:endParaRPr lang="en-US"/>
          </a:p>
        </p:txBody>
      </p:sp>
      <p:sp>
        <p:nvSpPr>
          <p:cNvPr id="6" name="Footer Placeholder 5">
            <a:extLst>
              <a:ext uri="{FF2B5EF4-FFF2-40B4-BE49-F238E27FC236}">
                <a16:creationId xmlns:a16="http://schemas.microsoft.com/office/drawing/2014/main" id="{FA2EAB89-5304-1BBD-099D-55A1765B69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D830AE-0B77-3533-E8DD-D40B3AD221C0}"/>
              </a:ext>
            </a:extLst>
          </p:cNvPr>
          <p:cNvSpPr>
            <a:spLocks noGrp="1"/>
          </p:cNvSpPr>
          <p:nvPr>
            <p:ph type="sldNum" sz="quarter" idx="12"/>
          </p:nvPr>
        </p:nvSpPr>
        <p:spPr/>
        <p:txBody>
          <a:bodyPr/>
          <a:lstStyle/>
          <a:p>
            <a:fld id="{0BA629FE-A141-4CF1-AF4C-0DE56B1F95A6}" type="slidenum">
              <a:rPr lang="en-US" smtClean="0"/>
              <a:t>‹#›</a:t>
            </a:fld>
            <a:endParaRPr lang="en-US"/>
          </a:p>
        </p:txBody>
      </p:sp>
    </p:spTree>
    <p:extLst>
      <p:ext uri="{BB962C8B-B14F-4D97-AF65-F5344CB8AC3E}">
        <p14:creationId xmlns:p14="http://schemas.microsoft.com/office/powerpoint/2010/main" val="66937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CED822-E623-BEFF-74BF-F51EEE27821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E794F3-378F-660F-9770-745BE0B0F97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2C1E32-81E6-A8E5-B949-22BA3488EB7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F973F41-27F0-432D-B80C-9DCB75611739}" type="datetimeFigureOut">
              <a:rPr lang="en-US" smtClean="0"/>
              <a:t>8/13/2024</a:t>
            </a:fld>
            <a:endParaRPr lang="en-US"/>
          </a:p>
        </p:txBody>
      </p:sp>
      <p:sp>
        <p:nvSpPr>
          <p:cNvPr id="5" name="Footer Placeholder 4">
            <a:extLst>
              <a:ext uri="{FF2B5EF4-FFF2-40B4-BE49-F238E27FC236}">
                <a16:creationId xmlns:a16="http://schemas.microsoft.com/office/drawing/2014/main" id="{78598A4A-F125-B695-BA5D-6094C0DA41C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824FC7-A80B-6794-55D1-C7D60B46C7FA}"/>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BA629FE-A141-4CF1-AF4C-0DE56B1F95A6}" type="slidenum">
              <a:rPr lang="en-US" smtClean="0"/>
              <a:t>‹#›</a:t>
            </a:fld>
            <a:endParaRPr lang="en-US"/>
          </a:p>
        </p:txBody>
      </p:sp>
    </p:spTree>
    <p:extLst>
      <p:ext uri="{BB962C8B-B14F-4D97-AF65-F5344CB8AC3E}">
        <p14:creationId xmlns:p14="http://schemas.microsoft.com/office/powerpoint/2010/main" val="426532268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 of California and surrounding area illustrating high-resolution data portraying climate change.">
            <a:extLst>
              <a:ext uri="{FF2B5EF4-FFF2-40B4-BE49-F238E27FC236}">
                <a16:creationId xmlns:a16="http://schemas.microsoft.com/office/drawing/2014/main" id="{3D6E79A7-AF19-4311-9F10-2AC871649276}"/>
              </a:ext>
            </a:extLst>
          </p:cNvPr>
          <p:cNvPicPr/>
          <p:nvPr/>
        </p:nvPicPr>
        <p:blipFill rotWithShape="1">
          <a:blip r:embed="rId2">
            <a:extLst>
              <a:ext uri="{28A0092B-C50C-407E-A947-70E740481C1C}">
                <a14:useLocalDpi xmlns:a14="http://schemas.microsoft.com/office/drawing/2010/main" val="0"/>
              </a:ext>
            </a:extLst>
          </a:blip>
          <a:srcRect l="2" r="33205" b="50632"/>
          <a:stretch/>
        </p:blipFill>
        <p:spPr bwMode="auto">
          <a:xfrm>
            <a:off x="2056573" y="1941881"/>
            <a:ext cx="5256187" cy="2871788"/>
          </a:xfrm>
          <a:prstGeom prst="rect">
            <a:avLst/>
          </a:prstGeom>
          <a:noFill/>
          <a:ln>
            <a:noFill/>
          </a:ln>
          <a:extLst>
            <a:ext uri="{53640926-AAD7-44D8-BBD7-CCE9431645EC}">
              <a14:shadowObscured xmlns:a14="http://schemas.microsoft.com/office/drawing/2010/main"/>
            </a:ext>
          </a:extLst>
        </p:spPr>
      </p:pic>
      <p:sp>
        <p:nvSpPr>
          <p:cNvPr id="5" name="Title 4">
            <a:extLst>
              <a:ext uri="{FF2B5EF4-FFF2-40B4-BE49-F238E27FC236}">
                <a16:creationId xmlns:a16="http://schemas.microsoft.com/office/drawing/2014/main" id="{3AF7B9FF-742C-724E-8256-2C57BF3662B7}"/>
              </a:ext>
            </a:extLst>
          </p:cNvPr>
          <p:cNvSpPr txBox="1">
            <a:spLocks noGrp="1"/>
          </p:cNvSpPr>
          <p:nvPr>
            <p:ph type="title" idx="4294967295"/>
          </p:nvPr>
        </p:nvSpPr>
        <p:spPr>
          <a:xfrm>
            <a:off x="358801" y="128588"/>
            <a:ext cx="7748013" cy="1938992"/>
          </a:xfrm>
          <a:prstGeom prst="rect">
            <a:avLst/>
          </a:prstGeom>
          <a:solidFill>
            <a:schemeClr val="accent6">
              <a:lumMod val="20000"/>
              <a:lumOff val="80000"/>
            </a:schemeClr>
          </a:solidFill>
          <a:ln>
            <a:solidFill>
              <a:srgbClr val="FF0000"/>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mn-lt"/>
                <a:ea typeface="+mn-ea"/>
                <a:cs typeface="+mn-cs"/>
              </a:rPr>
              <a:t>EPC-20-006 Group 1 Overview   </a:t>
            </a:r>
            <a:r>
              <a:rPr kumimoji="0" lang="en-US" sz="2700" b="0" i="0" u="none" strike="noStrike" kern="1200" cap="none" spc="0" normalizeH="0" baseline="0" noProof="0" dirty="0">
                <a:ln>
                  <a:noFill/>
                </a:ln>
                <a:solidFill>
                  <a:schemeClr val="tx1"/>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chemeClr val="tx1"/>
                </a:solidFill>
                <a:effectLst/>
                <a:uLnTx/>
                <a:uFillTx/>
                <a:latin typeface="+mn-lt"/>
                <a:ea typeface="+mn-ea"/>
                <a:cs typeface="+mn-cs"/>
              </a:rPr>
              <a:t>    Development of Climate Projections for California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chemeClr val="tx1"/>
                </a:solidFill>
                <a:effectLst/>
                <a:uLnTx/>
                <a:uFillTx/>
                <a:latin typeface="+mn-lt"/>
                <a:ea typeface="+mn-ea"/>
                <a:cs typeface="+mn-cs"/>
              </a:rPr>
              <a:t>                     and Identification of Priority Projections*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			</a:t>
            </a:r>
            <a:r>
              <a:rPr kumimoji="0" lang="en-US" sz="1350" b="0" i="0" u="none" strike="noStrike" kern="1200" cap="none" spc="0" normalizeH="0" baseline="0" noProof="0" dirty="0">
                <a:ln>
                  <a:noFill/>
                </a:ln>
                <a:solidFill>
                  <a:schemeClr val="tx1"/>
                </a:solidFill>
                <a:effectLst/>
                <a:uLnTx/>
                <a:uFillTx/>
                <a:latin typeface="+mn-lt"/>
                <a:ea typeface="+mn-ea"/>
                <a:cs typeface="+mn-cs"/>
              </a:rPr>
              <a:t>A collaboration amongst SIO/UCSD, UCLA and UC Berkeley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           Sponsored by the California Energy Commission through the Electric Program Investment Charge (EPIC) program          </a:t>
            </a:r>
          </a:p>
        </p:txBody>
      </p:sp>
      <p:sp>
        <p:nvSpPr>
          <p:cNvPr id="2" name="TextBox 1">
            <a:extLst>
              <a:ext uri="{FF2B5EF4-FFF2-40B4-BE49-F238E27FC236}">
                <a16:creationId xmlns:a16="http://schemas.microsoft.com/office/drawing/2014/main" id="{2C4EEC0F-5E9D-93D1-775B-11CC43676D6C}"/>
              </a:ext>
            </a:extLst>
          </p:cNvPr>
          <p:cNvSpPr txBox="1"/>
          <p:nvPr/>
        </p:nvSpPr>
        <p:spPr>
          <a:xfrm>
            <a:off x="160507" y="4888149"/>
            <a:ext cx="3147015" cy="300082"/>
          </a:xfrm>
          <a:prstGeom prst="rect">
            <a:avLst/>
          </a:prstGeom>
          <a:noFill/>
        </p:spPr>
        <p:txBody>
          <a:bodyPr wrap="none" rtlCol="0">
            <a:spAutoFit/>
          </a:bodyPr>
          <a:lstStyle/>
          <a:p>
            <a:r>
              <a:rPr lang="en-US" sz="1350"/>
              <a:t>*Now called </a:t>
            </a:r>
            <a:r>
              <a:rPr lang="en-US" sz="1350" b="1" i="1"/>
              <a:t>General Use Projections</a:t>
            </a:r>
          </a:p>
        </p:txBody>
      </p:sp>
    </p:spTree>
    <p:extLst>
      <p:ext uri="{BB962C8B-B14F-4D97-AF65-F5344CB8AC3E}">
        <p14:creationId xmlns:p14="http://schemas.microsoft.com/office/powerpoint/2010/main" val="3617496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293B-8C51-E8F3-73CC-BDB619F8A17F}"/>
              </a:ext>
            </a:extLst>
          </p:cNvPr>
          <p:cNvSpPr>
            <a:spLocks noGrp="1"/>
          </p:cNvSpPr>
          <p:nvPr>
            <p:ph type="title"/>
          </p:nvPr>
        </p:nvSpPr>
        <p:spPr>
          <a:xfrm>
            <a:off x="193074" y="133350"/>
            <a:ext cx="8675988" cy="754856"/>
          </a:xfrm>
        </p:spPr>
        <p:txBody>
          <a:bodyPr/>
          <a:lstStyle/>
          <a:p>
            <a:pPr>
              <a:spcBef>
                <a:spcPts val="450"/>
              </a:spcBef>
            </a:pPr>
            <a:r>
              <a:rPr lang="en-US" sz="2700"/>
              <a:t>General Use Projections Selection Metrics</a:t>
            </a:r>
            <a:endParaRPr lang="en-US" sz="1800"/>
          </a:p>
        </p:txBody>
      </p:sp>
      <p:sp>
        <p:nvSpPr>
          <p:cNvPr id="3" name="Content Placeholder 2">
            <a:extLst>
              <a:ext uri="{FF2B5EF4-FFF2-40B4-BE49-F238E27FC236}">
                <a16:creationId xmlns:a16="http://schemas.microsoft.com/office/drawing/2014/main" id="{A82190A3-54AD-A1BD-A205-5603CE9E8CFA}"/>
              </a:ext>
            </a:extLst>
          </p:cNvPr>
          <p:cNvSpPr>
            <a:spLocks noGrp="1"/>
          </p:cNvSpPr>
          <p:nvPr>
            <p:ph idx="1"/>
          </p:nvPr>
        </p:nvSpPr>
        <p:spPr>
          <a:xfrm>
            <a:off x="193074" y="815699"/>
            <a:ext cx="8787199" cy="693714"/>
          </a:xfrm>
          <a:solidFill>
            <a:schemeClr val="accent2">
              <a:lumMod val="20000"/>
              <a:lumOff val="80000"/>
            </a:schemeClr>
          </a:solidFill>
          <a:ln>
            <a:solidFill>
              <a:schemeClr val="tx1"/>
            </a:solidFill>
          </a:ln>
        </p:spPr>
        <p:txBody>
          <a:bodyPr>
            <a:normAutofit/>
          </a:bodyPr>
          <a:lstStyle/>
          <a:p>
            <a:r>
              <a:rPr lang="en-US">
                <a:latin typeface="+mj-lt"/>
              </a:rPr>
              <a:t>Average summer daily max temperature (population weighted)</a:t>
            </a:r>
          </a:p>
          <a:p>
            <a:pPr lvl="1"/>
            <a:r>
              <a:rPr lang="en-US">
                <a:latin typeface="+mj-lt"/>
              </a:rPr>
              <a:t>Indicator of different types of heatwaves</a:t>
            </a:r>
          </a:p>
        </p:txBody>
      </p:sp>
      <p:pic>
        <p:nvPicPr>
          <p:cNvPr id="11" name="Picture 10" descr="Figure showing where different climate model ensemble members fall in relation to metrics related to summer heat.">
            <a:extLst>
              <a:ext uri="{FF2B5EF4-FFF2-40B4-BE49-F238E27FC236}">
                <a16:creationId xmlns:a16="http://schemas.microsoft.com/office/drawing/2014/main" id="{33AF8C88-774E-BE88-7FC7-25EB79B9CEF5}"/>
              </a:ext>
            </a:extLst>
          </p:cNvPr>
          <p:cNvPicPr>
            <a:picLocks noChangeAspect="1"/>
          </p:cNvPicPr>
          <p:nvPr/>
        </p:nvPicPr>
        <p:blipFill>
          <a:blip r:embed="rId2"/>
          <a:stretch>
            <a:fillRect/>
          </a:stretch>
        </p:blipFill>
        <p:spPr>
          <a:xfrm>
            <a:off x="2149335" y="1528978"/>
            <a:ext cx="4845330" cy="3614522"/>
          </a:xfrm>
          <a:prstGeom prst="rect">
            <a:avLst/>
          </a:prstGeom>
        </p:spPr>
      </p:pic>
      <p:sp>
        <p:nvSpPr>
          <p:cNvPr id="12" name="TextBox 11">
            <a:extLst>
              <a:ext uri="{FF2B5EF4-FFF2-40B4-BE49-F238E27FC236}">
                <a16:creationId xmlns:a16="http://schemas.microsoft.com/office/drawing/2014/main" id="{0C44FE5D-7F34-7DDA-400D-66107E5D38A8}"/>
              </a:ext>
            </a:extLst>
          </p:cNvPr>
          <p:cNvSpPr txBox="1"/>
          <p:nvPr/>
        </p:nvSpPr>
        <p:spPr>
          <a:xfrm>
            <a:off x="5532739" y="4513306"/>
            <a:ext cx="588623" cy="253916"/>
          </a:xfrm>
          <a:prstGeom prst="rect">
            <a:avLst/>
          </a:prstGeom>
          <a:noFill/>
        </p:spPr>
        <p:txBody>
          <a:bodyPr wrap="none" rtlCol="0">
            <a:spAutoFit/>
          </a:bodyPr>
          <a:lstStyle/>
          <a:p>
            <a:r>
              <a:rPr lang="en-US" sz="1050" i="1"/>
              <a:t>P. Yao</a:t>
            </a:r>
          </a:p>
        </p:txBody>
      </p:sp>
    </p:spTree>
    <p:extLst>
      <p:ext uri="{BB962C8B-B14F-4D97-AF65-F5344CB8AC3E}">
        <p14:creationId xmlns:p14="http://schemas.microsoft.com/office/powerpoint/2010/main" val="3686174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293B-8C51-E8F3-73CC-BDB619F8A17F}"/>
              </a:ext>
            </a:extLst>
          </p:cNvPr>
          <p:cNvSpPr>
            <a:spLocks noGrp="1"/>
          </p:cNvSpPr>
          <p:nvPr>
            <p:ph type="title"/>
          </p:nvPr>
        </p:nvSpPr>
        <p:spPr>
          <a:xfrm>
            <a:off x="193074" y="133350"/>
            <a:ext cx="8675988" cy="754856"/>
          </a:xfrm>
        </p:spPr>
        <p:txBody>
          <a:bodyPr/>
          <a:lstStyle/>
          <a:p>
            <a:pPr>
              <a:spcBef>
                <a:spcPts val="450"/>
              </a:spcBef>
            </a:pPr>
            <a:r>
              <a:rPr lang="en-US" sz="2700"/>
              <a:t>General Use Projections Selection Metrics</a:t>
            </a:r>
            <a:r>
              <a:rPr lang="en-US" sz="1800" i="1" dirty="0"/>
              <a:t>, continued</a:t>
            </a:r>
            <a:endParaRPr lang="en-US" sz="1800"/>
          </a:p>
        </p:txBody>
      </p:sp>
      <p:sp>
        <p:nvSpPr>
          <p:cNvPr id="3" name="Content Placeholder 2">
            <a:extLst>
              <a:ext uri="{FF2B5EF4-FFF2-40B4-BE49-F238E27FC236}">
                <a16:creationId xmlns:a16="http://schemas.microsoft.com/office/drawing/2014/main" id="{A82190A3-54AD-A1BD-A205-5603CE9E8CFA}"/>
              </a:ext>
            </a:extLst>
          </p:cNvPr>
          <p:cNvSpPr>
            <a:spLocks noGrp="1"/>
          </p:cNvSpPr>
          <p:nvPr>
            <p:ph idx="1"/>
          </p:nvPr>
        </p:nvSpPr>
        <p:spPr>
          <a:xfrm>
            <a:off x="193074" y="815699"/>
            <a:ext cx="8787199" cy="693714"/>
          </a:xfrm>
          <a:solidFill>
            <a:schemeClr val="accent2">
              <a:lumMod val="20000"/>
              <a:lumOff val="80000"/>
            </a:schemeClr>
          </a:solidFill>
          <a:ln>
            <a:solidFill>
              <a:schemeClr val="tx1"/>
            </a:solidFill>
          </a:ln>
        </p:spPr>
        <p:txBody>
          <a:bodyPr>
            <a:normAutofit/>
          </a:bodyPr>
          <a:lstStyle/>
          <a:p>
            <a:r>
              <a:rPr lang="en-US">
                <a:latin typeface="+mj-lt"/>
              </a:rPr>
              <a:t>Average summer daily max temperature (population weighted)</a:t>
            </a:r>
          </a:p>
          <a:p>
            <a:pPr lvl="1"/>
            <a:r>
              <a:rPr lang="en-US">
                <a:latin typeface="+mj-lt"/>
              </a:rPr>
              <a:t>Indicator of different types of heatwaves</a:t>
            </a:r>
          </a:p>
        </p:txBody>
      </p:sp>
      <p:pic>
        <p:nvPicPr>
          <p:cNvPr id="5" name="Picture 4" descr="Graph showing how various global climate models portray metrics related to summertime high temperature and wintertime low temperature.">
            <a:extLst>
              <a:ext uri="{FF2B5EF4-FFF2-40B4-BE49-F238E27FC236}">
                <a16:creationId xmlns:a16="http://schemas.microsoft.com/office/drawing/2014/main" id="{2FA51292-FCBA-037E-9906-8D00831233FA}"/>
              </a:ext>
            </a:extLst>
          </p:cNvPr>
          <p:cNvPicPr>
            <a:picLocks noChangeAspect="1"/>
          </p:cNvPicPr>
          <p:nvPr/>
        </p:nvPicPr>
        <p:blipFill>
          <a:blip r:embed="rId2"/>
          <a:stretch>
            <a:fillRect/>
          </a:stretch>
        </p:blipFill>
        <p:spPr>
          <a:xfrm>
            <a:off x="2139696" y="1529334"/>
            <a:ext cx="4848606" cy="3622791"/>
          </a:xfrm>
          <a:prstGeom prst="rect">
            <a:avLst/>
          </a:prstGeom>
        </p:spPr>
      </p:pic>
      <p:sp>
        <p:nvSpPr>
          <p:cNvPr id="12" name="TextBox 11">
            <a:extLst>
              <a:ext uri="{FF2B5EF4-FFF2-40B4-BE49-F238E27FC236}">
                <a16:creationId xmlns:a16="http://schemas.microsoft.com/office/drawing/2014/main" id="{0C44FE5D-7F34-7DDA-400D-66107E5D38A8}"/>
              </a:ext>
            </a:extLst>
          </p:cNvPr>
          <p:cNvSpPr txBox="1"/>
          <p:nvPr/>
        </p:nvSpPr>
        <p:spPr>
          <a:xfrm>
            <a:off x="6108180" y="4686726"/>
            <a:ext cx="704039" cy="253916"/>
          </a:xfrm>
          <a:prstGeom prst="rect">
            <a:avLst/>
          </a:prstGeom>
          <a:noFill/>
        </p:spPr>
        <p:txBody>
          <a:bodyPr wrap="none" rtlCol="0">
            <a:spAutoFit/>
          </a:bodyPr>
          <a:lstStyle/>
          <a:p>
            <a:r>
              <a:rPr lang="en-US" sz="1050" i="1" dirty="0"/>
              <a:t>~ P. Yao</a:t>
            </a:r>
          </a:p>
        </p:txBody>
      </p:sp>
    </p:spTree>
    <p:extLst>
      <p:ext uri="{BB962C8B-B14F-4D97-AF65-F5344CB8AC3E}">
        <p14:creationId xmlns:p14="http://schemas.microsoft.com/office/powerpoint/2010/main" val="3019554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293B-8C51-E8F3-73CC-BDB619F8A17F}"/>
              </a:ext>
            </a:extLst>
          </p:cNvPr>
          <p:cNvSpPr>
            <a:spLocks noGrp="1"/>
          </p:cNvSpPr>
          <p:nvPr>
            <p:ph type="title"/>
          </p:nvPr>
        </p:nvSpPr>
        <p:spPr>
          <a:xfrm>
            <a:off x="193074" y="133350"/>
            <a:ext cx="8675988" cy="754856"/>
          </a:xfrm>
        </p:spPr>
        <p:txBody>
          <a:bodyPr/>
          <a:lstStyle/>
          <a:p>
            <a:pPr>
              <a:spcBef>
                <a:spcPts val="450"/>
              </a:spcBef>
            </a:pPr>
            <a:r>
              <a:rPr lang="en-US" sz="2700"/>
              <a:t>General Use Projections Selection Metrics</a:t>
            </a:r>
            <a:r>
              <a:rPr lang="en-US" sz="1800" i="1" dirty="0"/>
              <a:t>, continued </a:t>
            </a:r>
          </a:p>
        </p:txBody>
      </p:sp>
      <p:sp>
        <p:nvSpPr>
          <p:cNvPr id="3" name="Content Placeholder 2">
            <a:extLst>
              <a:ext uri="{FF2B5EF4-FFF2-40B4-BE49-F238E27FC236}">
                <a16:creationId xmlns:a16="http://schemas.microsoft.com/office/drawing/2014/main" id="{A82190A3-54AD-A1BD-A205-5603CE9E8CFA}"/>
              </a:ext>
            </a:extLst>
          </p:cNvPr>
          <p:cNvSpPr>
            <a:spLocks noGrp="1"/>
          </p:cNvSpPr>
          <p:nvPr>
            <p:ph idx="1"/>
          </p:nvPr>
        </p:nvSpPr>
        <p:spPr>
          <a:xfrm>
            <a:off x="193074" y="815699"/>
            <a:ext cx="8787199" cy="693714"/>
          </a:xfrm>
          <a:solidFill>
            <a:schemeClr val="accent2">
              <a:lumMod val="20000"/>
              <a:lumOff val="80000"/>
            </a:schemeClr>
          </a:solidFill>
          <a:ln>
            <a:solidFill>
              <a:schemeClr val="tx1"/>
            </a:solidFill>
          </a:ln>
        </p:spPr>
        <p:txBody>
          <a:bodyPr>
            <a:normAutofit/>
          </a:bodyPr>
          <a:lstStyle/>
          <a:p>
            <a:r>
              <a:rPr lang="en-US">
                <a:latin typeface="+mj-lt"/>
              </a:rPr>
              <a:t>Average summer daily max temperature (population weighted)</a:t>
            </a:r>
          </a:p>
          <a:p>
            <a:pPr lvl="1"/>
            <a:r>
              <a:rPr lang="en-US">
                <a:latin typeface="+mj-lt"/>
              </a:rPr>
              <a:t>Indicator of different types of heatwaves</a:t>
            </a:r>
          </a:p>
        </p:txBody>
      </p:sp>
      <p:sp>
        <p:nvSpPr>
          <p:cNvPr id="5" name="Content Placeholder 2">
            <a:extLst>
              <a:ext uri="{FF2B5EF4-FFF2-40B4-BE49-F238E27FC236}">
                <a16:creationId xmlns:a16="http://schemas.microsoft.com/office/drawing/2014/main" id="{BC0AA945-C31E-98BD-86A7-FF9A02764C76}"/>
              </a:ext>
            </a:extLst>
          </p:cNvPr>
          <p:cNvSpPr txBox="1">
            <a:spLocks/>
          </p:cNvSpPr>
          <p:nvPr/>
        </p:nvSpPr>
        <p:spPr>
          <a:xfrm>
            <a:off x="193074" y="1627754"/>
            <a:ext cx="8787199" cy="693714"/>
          </a:xfrm>
          <a:prstGeom prst="rect">
            <a:avLst/>
          </a:prstGeom>
          <a:solidFill>
            <a:schemeClr val="accent5">
              <a:lumMod val="20000"/>
              <a:lumOff val="80000"/>
            </a:schemeClr>
          </a:solidFill>
          <a:ln>
            <a:solidFill>
              <a:schemeClr val="tx1"/>
            </a:solidFill>
          </a:ln>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a:latin typeface="+mj-lt"/>
              </a:rPr>
              <a:t>Daily winter minimum temperature</a:t>
            </a:r>
          </a:p>
          <a:p>
            <a:pPr lvl="1"/>
            <a:r>
              <a:rPr lang="en-US" sz="1800">
                <a:latin typeface="+mj-lt"/>
              </a:rPr>
              <a:t>Captures trends for coolest part of the year &amp; heating use</a:t>
            </a:r>
          </a:p>
          <a:p>
            <a:endParaRPr lang="en-US" sz="2100">
              <a:latin typeface="+mj-lt"/>
            </a:endParaRPr>
          </a:p>
        </p:txBody>
      </p:sp>
    </p:spTree>
    <p:extLst>
      <p:ext uri="{BB962C8B-B14F-4D97-AF65-F5344CB8AC3E}">
        <p14:creationId xmlns:p14="http://schemas.microsoft.com/office/powerpoint/2010/main" val="3963432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293B-8C51-E8F3-73CC-BDB619F8A17F}"/>
              </a:ext>
            </a:extLst>
          </p:cNvPr>
          <p:cNvSpPr>
            <a:spLocks noGrp="1"/>
          </p:cNvSpPr>
          <p:nvPr>
            <p:ph type="title"/>
          </p:nvPr>
        </p:nvSpPr>
        <p:spPr>
          <a:xfrm>
            <a:off x="193074" y="133350"/>
            <a:ext cx="8675988" cy="754856"/>
          </a:xfrm>
        </p:spPr>
        <p:txBody>
          <a:bodyPr/>
          <a:lstStyle/>
          <a:p>
            <a:pPr>
              <a:spcBef>
                <a:spcPts val="450"/>
              </a:spcBef>
            </a:pPr>
            <a:r>
              <a:rPr lang="en-US" sz="2700"/>
              <a:t>General Use Projections Selection Metrics</a:t>
            </a:r>
            <a:r>
              <a:rPr lang="en-US" sz="1800" i="1" dirty="0"/>
              <a:t>, continued  </a:t>
            </a:r>
            <a:endParaRPr lang="en-US" sz="1800"/>
          </a:p>
        </p:txBody>
      </p:sp>
      <p:sp>
        <p:nvSpPr>
          <p:cNvPr id="3" name="Content Placeholder 2">
            <a:extLst>
              <a:ext uri="{FF2B5EF4-FFF2-40B4-BE49-F238E27FC236}">
                <a16:creationId xmlns:a16="http://schemas.microsoft.com/office/drawing/2014/main" id="{A82190A3-54AD-A1BD-A205-5603CE9E8CFA}"/>
              </a:ext>
            </a:extLst>
          </p:cNvPr>
          <p:cNvSpPr>
            <a:spLocks noGrp="1"/>
          </p:cNvSpPr>
          <p:nvPr>
            <p:ph idx="1"/>
          </p:nvPr>
        </p:nvSpPr>
        <p:spPr>
          <a:xfrm>
            <a:off x="193074" y="815699"/>
            <a:ext cx="8787199" cy="693714"/>
          </a:xfrm>
          <a:solidFill>
            <a:schemeClr val="accent2">
              <a:lumMod val="20000"/>
              <a:lumOff val="80000"/>
            </a:schemeClr>
          </a:solidFill>
          <a:ln>
            <a:solidFill>
              <a:schemeClr val="tx1"/>
            </a:solidFill>
          </a:ln>
        </p:spPr>
        <p:txBody>
          <a:bodyPr>
            <a:normAutofit/>
          </a:bodyPr>
          <a:lstStyle/>
          <a:p>
            <a:r>
              <a:rPr lang="en-US">
                <a:latin typeface="+mj-lt"/>
              </a:rPr>
              <a:t>Average summer daily max temperature (population weighted)</a:t>
            </a:r>
          </a:p>
          <a:p>
            <a:pPr lvl="1"/>
            <a:r>
              <a:rPr lang="en-US">
                <a:latin typeface="+mj-lt"/>
              </a:rPr>
              <a:t>Indicator of different types of heatwaves</a:t>
            </a:r>
          </a:p>
        </p:txBody>
      </p:sp>
      <p:sp>
        <p:nvSpPr>
          <p:cNvPr id="5" name="Content Placeholder 2">
            <a:extLst>
              <a:ext uri="{FF2B5EF4-FFF2-40B4-BE49-F238E27FC236}">
                <a16:creationId xmlns:a16="http://schemas.microsoft.com/office/drawing/2014/main" id="{BC0AA945-C31E-98BD-86A7-FF9A02764C76}"/>
              </a:ext>
            </a:extLst>
          </p:cNvPr>
          <p:cNvSpPr txBox="1">
            <a:spLocks/>
          </p:cNvSpPr>
          <p:nvPr/>
        </p:nvSpPr>
        <p:spPr>
          <a:xfrm>
            <a:off x="193074" y="1627754"/>
            <a:ext cx="8787199" cy="693714"/>
          </a:xfrm>
          <a:prstGeom prst="rect">
            <a:avLst/>
          </a:prstGeom>
          <a:solidFill>
            <a:schemeClr val="accent5">
              <a:lumMod val="20000"/>
              <a:lumOff val="80000"/>
            </a:schemeClr>
          </a:solidFill>
          <a:ln>
            <a:solidFill>
              <a:schemeClr val="tx1"/>
            </a:solidFill>
          </a:ln>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a:latin typeface="+mj-lt"/>
              </a:rPr>
              <a:t>Daily winter minimum temperature</a:t>
            </a:r>
          </a:p>
          <a:p>
            <a:pPr lvl="1"/>
            <a:r>
              <a:rPr lang="en-US" sz="1800">
                <a:latin typeface="+mj-lt"/>
              </a:rPr>
              <a:t>Captures trends for coolest part of the year &amp; heating use</a:t>
            </a:r>
          </a:p>
          <a:p>
            <a:endParaRPr lang="en-US" sz="2100">
              <a:latin typeface="+mj-lt"/>
            </a:endParaRPr>
          </a:p>
        </p:txBody>
      </p:sp>
      <p:sp>
        <p:nvSpPr>
          <p:cNvPr id="6" name="Content Placeholder 2">
            <a:extLst>
              <a:ext uri="{FF2B5EF4-FFF2-40B4-BE49-F238E27FC236}">
                <a16:creationId xmlns:a16="http://schemas.microsoft.com/office/drawing/2014/main" id="{AE388BB9-0285-5AE2-7883-F6F1AB684FE2}"/>
              </a:ext>
            </a:extLst>
          </p:cNvPr>
          <p:cNvSpPr txBox="1">
            <a:spLocks/>
          </p:cNvSpPr>
          <p:nvPr/>
        </p:nvSpPr>
        <p:spPr>
          <a:xfrm>
            <a:off x="193074" y="2430334"/>
            <a:ext cx="8787199" cy="978890"/>
          </a:xfrm>
          <a:prstGeom prst="rect">
            <a:avLst/>
          </a:prstGeom>
          <a:solidFill>
            <a:schemeClr val="accent6">
              <a:lumMod val="20000"/>
              <a:lumOff val="80000"/>
            </a:schemeClr>
          </a:solidFill>
          <a:ln>
            <a:solidFill>
              <a:schemeClr val="tx1"/>
            </a:solidFill>
          </a:ln>
        </p:spPr>
        <p:txBody>
          <a:bodyPr vert="horz" lIns="68580" tIns="34290" rIns="68580" bIns="3429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a:latin typeface="+mj-lt"/>
              </a:rPr>
              <a:t>Annually averaged precipitation volume</a:t>
            </a:r>
          </a:p>
          <a:p>
            <a:pPr lvl="1"/>
            <a:r>
              <a:rPr lang="en-US" sz="1800">
                <a:latin typeface="+mj-lt"/>
              </a:rPr>
              <a:t>Captures changes in the overall precipitation</a:t>
            </a:r>
          </a:p>
          <a:p>
            <a:r>
              <a:rPr lang="en-US" sz="2100">
                <a:latin typeface="+mj-lt"/>
              </a:rPr>
              <a:t>Number of daily events exceeding 95</a:t>
            </a:r>
            <a:r>
              <a:rPr lang="en-US" sz="2100" baseline="30000">
                <a:latin typeface="+mj-lt"/>
              </a:rPr>
              <a:t>th</a:t>
            </a:r>
            <a:r>
              <a:rPr lang="en-US" sz="2100">
                <a:latin typeface="+mj-lt"/>
              </a:rPr>
              <a:t> percentile</a:t>
            </a:r>
          </a:p>
          <a:p>
            <a:pPr lvl="1"/>
            <a:r>
              <a:rPr lang="en-US" sz="1800">
                <a:latin typeface="+mj-lt"/>
              </a:rPr>
              <a:t>Capture the frequency of extreme events which relates to all the wet metrics</a:t>
            </a:r>
          </a:p>
        </p:txBody>
      </p:sp>
      <p:sp>
        <p:nvSpPr>
          <p:cNvPr id="9" name="TextBox 8">
            <a:extLst>
              <a:ext uri="{FF2B5EF4-FFF2-40B4-BE49-F238E27FC236}">
                <a16:creationId xmlns:a16="http://schemas.microsoft.com/office/drawing/2014/main" id="{D51BFF40-9872-035E-9A3D-65EBEBB1135E}"/>
              </a:ext>
            </a:extLst>
          </p:cNvPr>
          <p:cNvSpPr txBox="1"/>
          <p:nvPr/>
        </p:nvSpPr>
        <p:spPr>
          <a:xfrm flipH="1">
            <a:off x="129358" y="4866501"/>
            <a:ext cx="8885281" cy="300082"/>
          </a:xfrm>
          <a:prstGeom prst="rect">
            <a:avLst/>
          </a:prstGeom>
          <a:noFill/>
        </p:spPr>
        <p:txBody>
          <a:bodyPr wrap="square" rtlCol="0">
            <a:spAutoFit/>
          </a:bodyPr>
          <a:lstStyle/>
          <a:p>
            <a:r>
              <a:rPr lang="en-US" sz="1350" i="1"/>
              <a:t>* Need to assess range in the models. May change to changes in wind power in generation area</a:t>
            </a:r>
            <a:r>
              <a:rPr lang="en-US" sz="1350"/>
              <a:t>.</a:t>
            </a:r>
          </a:p>
        </p:txBody>
      </p:sp>
    </p:spTree>
    <p:extLst>
      <p:ext uri="{BB962C8B-B14F-4D97-AF65-F5344CB8AC3E}">
        <p14:creationId xmlns:p14="http://schemas.microsoft.com/office/powerpoint/2010/main" val="2704406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293B-8C51-E8F3-73CC-BDB619F8A17F}"/>
              </a:ext>
            </a:extLst>
          </p:cNvPr>
          <p:cNvSpPr>
            <a:spLocks noGrp="1"/>
          </p:cNvSpPr>
          <p:nvPr>
            <p:ph type="title"/>
          </p:nvPr>
        </p:nvSpPr>
        <p:spPr>
          <a:xfrm>
            <a:off x="193074" y="133350"/>
            <a:ext cx="8675988" cy="754856"/>
          </a:xfrm>
        </p:spPr>
        <p:txBody>
          <a:bodyPr/>
          <a:lstStyle/>
          <a:p>
            <a:pPr>
              <a:spcBef>
                <a:spcPts val="450"/>
              </a:spcBef>
            </a:pPr>
            <a:r>
              <a:rPr lang="en-US" sz="2700"/>
              <a:t>General Use Projections Selection Metrics</a:t>
            </a:r>
            <a:r>
              <a:rPr lang="en-US" sz="1800" i="1" dirty="0"/>
              <a:t>, continued      </a:t>
            </a:r>
            <a:endParaRPr lang="en-US" sz="1800"/>
          </a:p>
        </p:txBody>
      </p:sp>
      <p:sp>
        <p:nvSpPr>
          <p:cNvPr id="6" name="Content Placeholder 2">
            <a:extLst>
              <a:ext uri="{FF2B5EF4-FFF2-40B4-BE49-F238E27FC236}">
                <a16:creationId xmlns:a16="http://schemas.microsoft.com/office/drawing/2014/main" id="{AE388BB9-0285-5AE2-7883-F6F1AB684FE2}"/>
              </a:ext>
            </a:extLst>
          </p:cNvPr>
          <p:cNvSpPr txBox="1">
            <a:spLocks/>
          </p:cNvSpPr>
          <p:nvPr/>
        </p:nvSpPr>
        <p:spPr>
          <a:xfrm>
            <a:off x="178398" y="796087"/>
            <a:ext cx="8787199" cy="978890"/>
          </a:xfrm>
          <a:prstGeom prst="rect">
            <a:avLst/>
          </a:prstGeom>
          <a:solidFill>
            <a:schemeClr val="accent6">
              <a:lumMod val="20000"/>
              <a:lumOff val="80000"/>
            </a:schemeClr>
          </a:solidFill>
          <a:ln>
            <a:solidFill>
              <a:schemeClr val="tx1"/>
            </a:solidFill>
          </a:ln>
        </p:spPr>
        <p:txBody>
          <a:bodyPr vert="horz" lIns="68580" tIns="34290" rIns="68580" bIns="3429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a:latin typeface="+mj-lt"/>
              </a:rPr>
              <a:t>Annually averaged precipitation volume</a:t>
            </a:r>
          </a:p>
          <a:p>
            <a:pPr lvl="1"/>
            <a:r>
              <a:rPr lang="en-US" sz="1800">
                <a:latin typeface="+mj-lt"/>
              </a:rPr>
              <a:t>Captures changes in the overall precipitation</a:t>
            </a:r>
          </a:p>
          <a:p>
            <a:r>
              <a:rPr lang="en-US" sz="2100">
                <a:latin typeface="+mj-lt"/>
              </a:rPr>
              <a:t>Number of daily events exceeding 95</a:t>
            </a:r>
            <a:r>
              <a:rPr lang="en-US" sz="2100" baseline="30000">
                <a:latin typeface="+mj-lt"/>
              </a:rPr>
              <a:t>th</a:t>
            </a:r>
            <a:r>
              <a:rPr lang="en-US" sz="2100">
                <a:latin typeface="+mj-lt"/>
              </a:rPr>
              <a:t> percentile</a:t>
            </a:r>
          </a:p>
          <a:p>
            <a:pPr lvl="1"/>
            <a:r>
              <a:rPr lang="en-US" sz="1800">
                <a:latin typeface="+mj-lt"/>
              </a:rPr>
              <a:t>Capture the frequency of extreme events which relates to all the wet metrics</a:t>
            </a:r>
          </a:p>
        </p:txBody>
      </p:sp>
      <p:pic>
        <p:nvPicPr>
          <p:cNvPr id="10" name="Picture 9" descr="Figure showing where various climate models land in relation to percent change in annual average precipitation and summertime maximum temperature.">
            <a:extLst>
              <a:ext uri="{FF2B5EF4-FFF2-40B4-BE49-F238E27FC236}">
                <a16:creationId xmlns:a16="http://schemas.microsoft.com/office/drawing/2014/main" id="{23366D2D-3ACF-8FE0-7DED-BBB39F4C336C}"/>
              </a:ext>
            </a:extLst>
          </p:cNvPr>
          <p:cNvPicPr>
            <a:picLocks noChangeAspect="1"/>
          </p:cNvPicPr>
          <p:nvPr/>
        </p:nvPicPr>
        <p:blipFill>
          <a:blip r:embed="rId2"/>
          <a:stretch>
            <a:fillRect/>
          </a:stretch>
        </p:blipFill>
        <p:spPr>
          <a:xfrm>
            <a:off x="2547681" y="1860551"/>
            <a:ext cx="4354094" cy="3211923"/>
          </a:xfrm>
          <a:prstGeom prst="rect">
            <a:avLst/>
          </a:prstGeom>
        </p:spPr>
      </p:pic>
    </p:spTree>
    <p:extLst>
      <p:ext uri="{BB962C8B-B14F-4D97-AF65-F5344CB8AC3E}">
        <p14:creationId xmlns:p14="http://schemas.microsoft.com/office/powerpoint/2010/main" val="711687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293B-8C51-E8F3-73CC-BDB619F8A17F}"/>
              </a:ext>
            </a:extLst>
          </p:cNvPr>
          <p:cNvSpPr>
            <a:spLocks noGrp="1"/>
          </p:cNvSpPr>
          <p:nvPr>
            <p:ph type="title"/>
          </p:nvPr>
        </p:nvSpPr>
        <p:spPr>
          <a:xfrm>
            <a:off x="193074" y="133350"/>
            <a:ext cx="8675988" cy="754856"/>
          </a:xfrm>
        </p:spPr>
        <p:txBody>
          <a:bodyPr/>
          <a:lstStyle/>
          <a:p>
            <a:pPr>
              <a:spcBef>
                <a:spcPts val="450"/>
              </a:spcBef>
            </a:pPr>
            <a:r>
              <a:rPr lang="en-US" sz="2700"/>
              <a:t>General Use Projections Selection Metrics</a:t>
            </a:r>
            <a:r>
              <a:rPr lang="en-US" sz="1800" i="1" dirty="0"/>
              <a:t>, continued   </a:t>
            </a:r>
            <a:endParaRPr lang="en-US" sz="1800"/>
          </a:p>
        </p:txBody>
      </p:sp>
      <p:sp>
        <p:nvSpPr>
          <p:cNvPr id="3" name="Content Placeholder 2">
            <a:extLst>
              <a:ext uri="{FF2B5EF4-FFF2-40B4-BE49-F238E27FC236}">
                <a16:creationId xmlns:a16="http://schemas.microsoft.com/office/drawing/2014/main" id="{A82190A3-54AD-A1BD-A205-5603CE9E8CFA}"/>
              </a:ext>
            </a:extLst>
          </p:cNvPr>
          <p:cNvSpPr>
            <a:spLocks noGrp="1"/>
          </p:cNvSpPr>
          <p:nvPr>
            <p:ph idx="1"/>
          </p:nvPr>
        </p:nvSpPr>
        <p:spPr>
          <a:xfrm>
            <a:off x="193074" y="815699"/>
            <a:ext cx="8787199" cy="693714"/>
          </a:xfrm>
          <a:solidFill>
            <a:schemeClr val="accent2">
              <a:lumMod val="20000"/>
              <a:lumOff val="80000"/>
            </a:schemeClr>
          </a:solidFill>
          <a:ln>
            <a:solidFill>
              <a:schemeClr val="tx1"/>
            </a:solidFill>
          </a:ln>
        </p:spPr>
        <p:txBody>
          <a:bodyPr>
            <a:normAutofit/>
          </a:bodyPr>
          <a:lstStyle/>
          <a:p>
            <a:r>
              <a:rPr lang="en-US">
                <a:latin typeface="+mj-lt"/>
              </a:rPr>
              <a:t>Average summer daily max temperature (population weighted)</a:t>
            </a:r>
          </a:p>
          <a:p>
            <a:pPr lvl="1"/>
            <a:r>
              <a:rPr lang="en-US">
                <a:latin typeface="+mj-lt"/>
              </a:rPr>
              <a:t>Indicator of different types of heatwaves</a:t>
            </a:r>
          </a:p>
        </p:txBody>
      </p:sp>
      <p:sp>
        <p:nvSpPr>
          <p:cNvPr id="5" name="Content Placeholder 2">
            <a:extLst>
              <a:ext uri="{FF2B5EF4-FFF2-40B4-BE49-F238E27FC236}">
                <a16:creationId xmlns:a16="http://schemas.microsoft.com/office/drawing/2014/main" id="{BC0AA945-C31E-98BD-86A7-FF9A02764C76}"/>
              </a:ext>
            </a:extLst>
          </p:cNvPr>
          <p:cNvSpPr txBox="1">
            <a:spLocks/>
          </p:cNvSpPr>
          <p:nvPr/>
        </p:nvSpPr>
        <p:spPr>
          <a:xfrm>
            <a:off x="193074" y="1627754"/>
            <a:ext cx="8787199" cy="693714"/>
          </a:xfrm>
          <a:prstGeom prst="rect">
            <a:avLst/>
          </a:prstGeom>
          <a:solidFill>
            <a:schemeClr val="accent5">
              <a:lumMod val="20000"/>
              <a:lumOff val="80000"/>
            </a:schemeClr>
          </a:solidFill>
          <a:ln>
            <a:solidFill>
              <a:schemeClr val="tx1"/>
            </a:solidFill>
          </a:ln>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a:latin typeface="+mj-lt"/>
              </a:rPr>
              <a:t>Daily winter minimum temperature</a:t>
            </a:r>
          </a:p>
          <a:p>
            <a:pPr lvl="1"/>
            <a:r>
              <a:rPr lang="en-US" sz="1800">
                <a:latin typeface="+mj-lt"/>
              </a:rPr>
              <a:t>Captures trends for coolest part of the year &amp; heating use</a:t>
            </a:r>
          </a:p>
          <a:p>
            <a:endParaRPr lang="en-US" sz="2100">
              <a:latin typeface="+mj-lt"/>
            </a:endParaRPr>
          </a:p>
        </p:txBody>
      </p:sp>
      <p:sp>
        <p:nvSpPr>
          <p:cNvPr id="6" name="Content Placeholder 2">
            <a:extLst>
              <a:ext uri="{FF2B5EF4-FFF2-40B4-BE49-F238E27FC236}">
                <a16:creationId xmlns:a16="http://schemas.microsoft.com/office/drawing/2014/main" id="{AE388BB9-0285-5AE2-7883-F6F1AB684FE2}"/>
              </a:ext>
            </a:extLst>
          </p:cNvPr>
          <p:cNvSpPr txBox="1">
            <a:spLocks/>
          </p:cNvSpPr>
          <p:nvPr/>
        </p:nvSpPr>
        <p:spPr>
          <a:xfrm>
            <a:off x="193074" y="2430334"/>
            <a:ext cx="8787199" cy="978890"/>
          </a:xfrm>
          <a:prstGeom prst="rect">
            <a:avLst/>
          </a:prstGeom>
          <a:solidFill>
            <a:schemeClr val="accent6">
              <a:lumMod val="20000"/>
              <a:lumOff val="80000"/>
            </a:schemeClr>
          </a:solidFill>
          <a:ln>
            <a:solidFill>
              <a:schemeClr val="tx1"/>
            </a:solidFill>
          </a:ln>
        </p:spPr>
        <p:txBody>
          <a:bodyPr vert="horz" lIns="68580" tIns="34290" rIns="68580" bIns="3429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a:latin typeface="+mj-lt"/>
              </a:rPr>
              <a:t>Annually averaged precipitation volume</a:t>
            </a:r>
          </a:p>
          <a:p>
            <a:pPr lvl="1"/>
            <a:r>
              <a:rPr lang="en-US" sz="1800">
                <a:latin typeface="+mj-lt"/>
              </a:rPr>
              <a:t>Captures changes in the overall precipitation</a:t>
            </a:r>
          </a:p>
          <a:p>
            <a:r>
              <a:rPr lang="en-US" sz="2100">
                <a:latin typeface="+mj-lt"/>
              </a:rPr>
              <a:t>Number of daily events exceeding 95</a:t>
            </a:r>
            <a:r>
              <a:rPr lang="en-US" sz="2100" baseline="30000">
                <a:latin typeface="+mj-lt"/>
              </a:rPr>
              <a:t>th</a:t>
            </a:r>
            <a:r>
              <a:rPr lang="en-US" sz="2100">
                <a:latin typeface="+mj-lt"/>
              </a:rPr>
              <a:t> percentile</a:t>
            </a:r>
          </a:p>
          <a:p>
            <a:pPr lvl="1"/>
            <a:r>
              <a:rPr lang="en-US" sz="1800">
                <a:latin typeface="+mj-lt"/>
              </a:rPr>
              <a:t>Capture the frequency of extreme events which relates to all the wet metrics</a:t>
            </a:r>
          </a:p>
        </p:txBody>
      </p:sp>
      <p:sp>
        <p:nvSpPr>
          <p:cNvPr id="7" name="Content Placeholder 2">
            <a:extLst>
              <a:ext uri="{FF2B5EF4-FFF2-40B4-BE49-F238E27FC236}">
                <a16:creationId xmlns:a16="http://schemas.microsoft.com/office/drawing/2014/main" id="{1D4675F5-E9DF-F4D7-7F59-527510C07B63}"/>
              </a:ext>
            </a:extLst>
          </p:cNvPr>
          <p:cNvSpPr txBox="1">
            <a:spLocks/>
          </p:cNvSpPr>
          <p:nvPr/>
        </p:nvSpPr>
        <p:spPr>
          <a:xfrm>
            <a:off x="178398" y="3523397"/>
            <a:ext cx="8787199" cy="566604"/>
          </a:xfrm>
          <a:prstGeom prst="rect">
            <a:avLst/>
          </a:prstGeom>
          <a:solidFill>
            <a:schemeClr val="accent4">
              <a:lumMod val="20000"/>
              <a:lumOff val="80000"/>
            </a:schemeClr>
          </a:solidFill>
          <a:ln>
            <a:solidFill>
              <a:schemeClr val="tx1"/>
            </a:solidFill>
          </a:ln>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a:latin typeface="+mj-lt"/>
              </a:rPr>
              <a:t>Dry Spell intensity (lowest total precipitation in 10-year period)</a:t>
            </a:r>
          </a:p>
          <a:p>
            <a:pPr lvl="1"/>
            <a:r>
              <a:rPr lang="en-US" sz="1800">
                <a:latin typeface="+mj-lt"/>
              </a:rPr>
              <a:t>Captures a balance of acute and extreme drought events</a:t>
            </a:r>
          </a:p>
        </p:txBody>
      </p:sp>
      <p:sp>
        <p:nvSpPr>
          <p:cNvPr id="8" name="Content Placeholder 2">
            <a:extLst>
              <a:ext uri="{FF2B5EF4-FFF2-40B4-BE49-F238E27FC236}">
                <a16:creationId xmlns:a16="http://schemas.microsoft.com/office/drawing/2014/main" id="{3395CD88-C740-F8AE-A622-AE0F80D52004}"/>
              </a:ext>
            </a:extLst>
          </p:cNvPr>
          <p:cNvSpPr txBox="1">
            <a:spLocks/>
          </p:cNvSpPr>
          <p:nvPr/>
        </p:nvSpPr>
        <p:spPr>
          <a:xfrm>
            <a:off x="178400" y="4185724"/>
            <a:ext cx="8787199" cy="566604"/>
          </a:xfrm>
          <a:prstGeom prst="rect">
            <a:avLst/>
          </a:prstGeom>
          <a:solidFill>
            <a:srgbClr val="D4D2F3"/>
          </a:solidFill>
          <a:ln>
            <a:solidFill>
              <a:schemeClr val="tx1"/>
            </a:solidFill>
          </a:ln>
        </p:spPr>
        <p:txBody>
          <a:bodyPr vert="horz" lIns="68580" tIns="34290" rIns="68580" bIns="3429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a:latin typeface="+mj-lt"/>
              </a:rPr>
              <a:t>Combined frequency and intensity of downslope winds (Santa Ana &amp; Diablo Winds)*</a:t>
            </a:r>
          </a:p>
          <a:p>
            <a:pPr lvl="1"/>
            <a:r>
              <a:rPr lang="en-US" sz="1800">
                <a:latin typeface="+mj-lt"/>
              </a:rPr>
              <a:t>Captures changes in high wind events that can be impactful to fire weather</a:t>
            </a:r>
          </a:p>
        </p:txBody>
      </p:sp>
      <p:sp>
        <p:nvSpPr>
          <p:cNvPr id="9" name="TextBox 8">
            <a:extLst>
              <a:ext uri="{FF2B5EF4-FFF2-40B4-BE49-F238E27FC236}">
                <a16:creationId xmlns:a16="http://schemas.microsoft.com/office/drawing/2014/main" id="{D51BFF40-9872-035E-9A3D-65EBEBB1135E}"/>
              </a:ext>
            </a:extLst>
          </p:cNvPr>
          <p:cNvSpPr txBox="1"/>
          <p:nvPr/>
        </p:nvSpPr>
        <p:spPr>
          <a:xfrm flipH="1">
            <a:off x="129358" y="4866501"/>
            <a:ext cx="8885281" cy="300082"/>
          </a:xfrm>
          <a:prstGeom prst="rect">
            <a:avLst/>
          </a:prstGeom>
          <a:noFill/>
        </p:spPr>
        <p:txBody>
          <a:bodyPr wrap="square" rtlCol="0">
            <a:spAutoFit/>
          </a:bodyPr>
          <a:lstStyle/>
          <a:p>
            <a:r>
              <a:rPr lang="en-US" sz="1350" i="1"/>
              <a:t>* Need to assess range in the models. May change to changes in wind power in generation area</a:t>
            </a:r>
            <a:r>
              <a:rPr lang="en-US" sz="1350"/>
              <a:t>.</a:t>
            </a:r>
          </a:p>
        </p:txBody>
      </p:sp>
    </p:spTree>
    <p:extLst>
      <p:ext uri="{BB962C8B-B14F-4D97-AF65-F5344CB8AC3E}">
        <p14:creationId xmlns:p14="http://schemas.microsoft.com/office/powerpoint/2010/main" val="550541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7BC55-9ADA-89E9-A19A-3653787D8894}"/>
              </a:ext>
            </a:extLst>
          </p:cNvPr>
          <p:cNvSpPr>
            <a:spLocks noGrp="1"/>
          </p:cNvSpPr>
          <p:nvPr>
            <p:ph type="title"/>
          </p:nvPr>
        </p:nvSpPr>
        <p:spPr>
          <a:xfrm>
            <a:off x="1" y="0"/>
            <a:ext cx="9143999" cy="630829"/>
          </a:xfrm>
        </p:spPr>
        <p:txBody>
          <a:bodyPr>
            <a:normAutofit/>
          </a:bodyPr>
          <a:lstStyle/>
          <a:p>
            <a:pPr algn="ctr"/>
            <a:r>
              <a:rPr lang="en-US" sz="2100" b="1" dirty="0"/>
              <a:t>Types of Downscaled Data</a:t>
            </a:r>
          </a:p>
        </p:txBody>
      </p:sp>
      <p:pic>
        <p:nvPicPr>
          <p:cNvPr id="11" name="Picture 10" descr="Image with the 3 km California domain in the center. To the left is a box that provides the list of details for the Dynamically Downscaled Data, to the right is a list of details for the (hybrid) Statistically Data. The variables provided by the statistical data at daily hourly resolution are given in the text box below.">
            <a:extLst>
              <a:ext uri="{FF2B5EF4-FFF2-40B4-BE49-F238E27FC236}">
                <a16:creationId xmlns:a16="http://schemas.microsoft.com/office/drawing/2014/main" id="{46CA6FB1-29C9-5937-446F-DC6C12263909}"/>
              </a:ext>
            </a:extLst>
          </p:cNvPr>
          <p:cNvPicPr>
            <a:picLocks noChangeAspect="1"/>
          </p:cNvPicPr>
          <p:nvPr/>
        </p:nvPicPr>
        <p:blipFill>
          <a:blip r:embed="rId3"/>
          <a:stretch>
            <a:fillRect/>
          </a:stretch>
        </p:blipFill>
        <p:spPr>
          <a:xfrm>
            <a:off x="243465" y="731360"/>
            <a:ext cx="8657070" cy="3680779"/>
          </a:xfrm>
          <a:prstGeom prst="rect">
            <a:avLst/>
          </a:prstGeom>
        </p:spPr>
      </p:pic>
      <p:sp>
        <p:nvSpPr>
          <p:cNvPr id="10" name="TextBox 9">
            <a:extLst>
              <a:ext uri="{FF2B5EF4-FFF2-40B4-BE49-F238E27FC236}">
                <a16:creationId xmlns:a16="http://schemas.microsoft.com/office/drawing/2014/main" id="{B4224E0E-F834-1B00-76E3-8453D298235F}"/>
              </a:ext>
            </a:extLst>
          </p:cNvPr>
          <p:cNvSpPr txBox="1"/>
          <p:nvPr/>
        </p:nvSpPr>
        <p:spPr>
          <a:xfrm>
            <a:off x="4958149" y="4392637"/>
            <a:ext cx="4025307" cy="715581"/>
          </a:xfrm>
          <a:prstGeom prst="rect">
            <a:avLst/>
          </a:prstGeom>
          <a:noFill/>
        </p:spPr>
        <p:txBody>
          <a:bodyPr wrap="square" rtlCol="0">
            <a:spAutoFit/>
          </a:bodyPr>
          <a:lstStyle/>
          <a:p>
            <a:pPr fontAlgn="base"/>
            <a:r>
              <a:rPr lang="en-US" sz="1350" dirty="0">
                <a:solidFill>
                  <a:srgbClr val="000000"/>
                </a:solidFill>
                <a:latin typeface="Calibri" panose="020F0502020204030204" pitchFamily="34" charset="0"/>
              </a:rPr>
              <a:t>** Variables: Tmin, Tmax, precipitation, diurnal temperature range, RH min, RH max, surface downward shortwave, vector winds</a:t>
            </a:r>
          </a:p>
        </p:txBody>
      </p:sp>
    </p:spTree>
    <p:extLst>
      <p:ext uri="{BB962C8B-B14F-4D97-AF65-F5344CB8AC3E}">
        <p14:creationId xmlns:p14="http://schemas.microsoft.com/office/powerpoint/2010/main" val="545008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237E-1CD9-F034-BC7D-7478D5EA0438}"/>
              </a:ext>
            </a:extLst>
          </p:cNvPr>
          <p:cNvSpPr>
            <a:spLocks noGrp="1"/>
          </p:cNvSpPr>
          <p:nvPr>
            <p:ph type="title"/>
          </p:nvPr>
        </p:nvSpPr>
        <p:spPr>
          <a:xfrm>
            <a:off x="262794" y="91998"/>
            <a:ext cx="7886700" cy="994172"/>
          </a:xfrm>
        </p:spPr>
        <p:txBody>
          <a:bodyPr>
            <a:normAutofit fontScale="90000"/>
          </a:bodyPr>
          <a:lstStyle/>
          <a:p>
            <a:r>
              <a:rPr lang="en-US" sz="2400"/>
              <a:t>New, higher resolution training data uses WRF to interpolate between stations for more realistic precipitation</a:t>
            </a:r>
          </a:p>
        </p:txBody>
      </p:sp>
      <p:pic>
        <p:nvPicPr>
          <p:cNvPr id="9" name="Picture 8" descr="Image over part of the CAlifornia Sierra's which shows the resolution differences between the Liveneh training data used for the Fourth Assessment with the new (LOCA2) training set which is used for the Fifth Assessment.">
            <a:extLst>
              <a:ext uri="{FF2B5EF4-FFF2-40B4-BE49-F238E27FC236}">
                <a16:creationId xmlns:a16="http://schemas.microsoft.com/office/drawing/2014/main" id="{D4CA6ED8-F6CD-7679-5F1B-B92DA97B7450}"/>
              </a:ext>
            </a:extLst>
          </p:cNvPr>
          <p:cNvPicPr>
            <a:picLocks noChangeAspect="1"/>
          </p:cNvPicPr>
          <p:nvPr/>
        </p:nvPicPr>
        <p:blipFill>
          <a:blip r:embed="rId2"/>
          <a:stretch>
            <a:fillRect/>
          </a:stretch>
        </p:blipFill>
        <p:spPr>
          <a:xfrm>
            <a:off x="137178" y="974449"/>
            <a:ext cx="8664691" cy="4077053"/>
          </a:xfrm>
          <a:prstGeom prst="rect">
            <a:avLst/>
          </a:prstGeom>
        </p:spPr>
      </p:pic>
    </p:spTree>
    <p:extLst>
      <p:ext uri="{BB962C8B-B14F-4D97-AF65-F5344CB8AC3E}">
        <p14:creationId xmlns:p14="http://schemas.microsoft.com/office/powerpoint/2010/main" val="2096321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237E-1CD9-F034-BC7D-7478D5EA0438}"/>
              </a:ext>
            </a:extLst>
          </p:cNvPr>
          <p:cNvSpPr>
            <a:spLocks noGrp="1"/>
          </p:cNvSpPr>
          <p:nvPr>
            <p:ph type="title"/>
          </p:nvPr>
        </p:nvSpPr>
        <p:spPr>
          <a:xfrm>
            <a:off x="262794" y="91998"/>
            <a:ext cx="7886700" cy="994172"/>
          </a:xfrm>
        </p:spPr>
        <p:txBody>
          <a:bodyPr>
            <a:normAutofit/>
          </a:bodyPr>
          <a:lstStyle/>
          <a:p>
            <a:r>
              <a:rPr lang="en-US" sz="2400"/>
              <a:t>New ensemble bias correction scheme better represents extreme precipitation events</a:t>
            </a:r>
          </a:p>
        </p:txBody>
      </p:sp>
      <p:pic>
        <p:nvPicPr>
          <p:cNvPr id="5" name="Picture 4" descr="Image that shows California three times to compare the 20-year return value of daily precipitation data from, 1. GHCN stations with 2. LOCA1 mean and 3. the LOCA2 mean.">
            <a:extLst>
              <a:ext uri="{FF2B5EF4-FFF2-40B4-BE49-F238E27FC236}">
                <a16:creationId xmlns:a16="http://schemas.microsoft.com/office/drawing/2014/main" id="{8BCAB205-4A30-AF75-2710-564FB2283F72}"/>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434909" y="1027793"/>
            <a:ext cx="8100762" cy="4023709"/>
          </a:xfrm>
          <a:prstGeom prst="rect">
            <a:avLst/>
          </a:prstGeom>
        </p:spPr>
      </p:pic>
    </p:spTree>
    <p:extLst>
      <p:ext uri="{BB962C8B-B14F-4D97-AF65-F5344CB8AC3E}">
        <p14:creationId xmlns:p14="http://schemas.microsoft.com/office/powerpoint/2010/main" val="2763448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237E-1CD9-F034-BC7D-7478D5EA0438}"/>
              </a:ext>
            </a:extLst>
          </p:cNvPr>
          <p:cNvSpPr>
            <a:spLocks noGrp="1"/>
          </p:cNvSpPr>
          <p:nvPr>
            <p:ph type="title"/>
          </p:nvPr>
        </p:nvSpPr>
        <p:spPr>
          <a:xfrm>
            <a:off x="262794" y="82476"/>
            <a:ext cx="7886700" cy="994172"/>
          </a:xfrm>
        </p:spPr>
        <p:txBody>
          <a:bodyPr>
            <a:normAutofit/>
          </a:bodyPr>
          <a:lstStyle/>
          <a:p>
            <a:r>
              <a:rPr lang="en-US" sz="2400"/>
              <a:t>New hybrid downscaling scheme uses WRF-projected future weather patterns at the end of the century </a:t>
            </a:r>
          </a:p>
        </p:txBody>
      </p:sp>
      <p:pic>
        <p:nvPicPr>
          <p:cNvPr id="12" name="Picture 11" descr="Image with maps of the US and California to show that the new hybrid downscaling method limits stationarity assumptions in projections because it incorporates WRF simulations (and not only historical observations).">
            <a:extLst>
              <a:ext uri="{FF2B5EF4-FFF2-40B4-BE49-F238E27FC236}">
                <a16:creationId xmlns:a16="http://schemas.microsoft.com/office/drawing/2014/main" id="{62B6EA3A-D99C-9A9E-0882-86764696C85F}"/>
              </a:ext>
            </a:extLst>
          </p:cNvPr>
          <p:cNvPicPr>
            <a:picLocks noChangeAspect="1"/>
          </p:cNvPicPr>
          <p:nvPr/>
        </p:nvPicPr>
        <p:blipFill>
          <a:blip r:embed="rId2"/>
          <a:stretch>
            <a:fillRect/>
          </a:stretch>
        </p:blipFill>
        <p:spPr>
          <a:xfrm>
            <a:off x="122079" y="992398"/>
            <a:ext cx="8474174" cy="3962743"/>
          </a:xfrm>
          <a:prstGeom prst="rect">
            <a:avLst/>
          </a:prstGeom>
        </p:spPr>
      </p:pic>
      <p:sp>
        <p:nvSpPr>
          <p:cNvPr id="3" name="TextBox 2">
            <a:extLst>
              <a:ext uri="{FF2B5EF4-FFF2-40B4-BE49-F238E27FC236}">
                <a16:creationId xmlns:a16="http://schemas.microsoft.com/office/drawing/2014/main" id="{51B4A145-5C6C-61BC-66FD-C27FA0F67322}"/>
              </a:ext>
            </a:extLst>
          </p:cNvPr>
          <p:cNvSpPr txBox="1"/>
          <p:nvPr/>
        </p:nvSpPr>
        <p:spPr>
          <a:xfrm>
            <a:off x="6746101" y="4447310"/>
            <a:ext cx="2275820" cy="507831"/>
          </a:xfrm>
          <a:prstGeom prst="rect">
            <a:avLst/>
          </a:prstGeom>
          <a:solidFill>
            <a:schemeClr val="accent2">
              <a:lumMod val="20000"/>
              <a:lumOff val="80000"/>
            </a:schemeClr>
          </a:solidFill>
          <a:ln>
            <a:solidFill>
              <a:schemeClr val="tx1"/>
            </a:solidFill>
          </a:ln>
        </p:spPr>
        <p:txBody>
          <a:bodyPr wrap="square" rtlCol="0">
            <a:spAutoFit/>
          </a:bodyPr>
          <a:lstStyle/>
          <a:p>
            <a:r>
              <a:rPr lang="en-US" sz="1350" i="1" dirty="0"/>
              <a:t>New method limits the stationarity assumption</a:t>
            </a:r>
          </a:p>
        </p:txBody>
      </p:sp>
    </p:spTree>
    <p:extLst>
      <p:ext uri="{BB962C8B-B14F-4D97-AF65-F5344CB8AC3E}">
        <p14:creationId xmlns:p14="http://schemas.microsoft.com/office/powerpoint/2010/main" val="1406417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237E-1CD9-F034-BC7D-7478D5EA0438}"/>
              </a:ext>
            </a:extLst>
          </p:cNvPr>
          <p:cNvSpPr>
            <a:spLocks noGrp="1"/>
          </p:cNvSpPr>
          <p:nvPr>
            <p:ph type="title"/>
          </p:nvPr>
        </p:nvSpPr>
        <p:spPr>
          <a:xfrm>
            <a:off x="262794" y="91998"/>
            <a:ext cx="7886700" cy="994172"/>
          </a:xfrm>
        </p:spPr>
        <p:txBody>
          <a:bodyPr>
            <a:normAutofit/>
          </a:bodyPr>
          <a:lstStyle/>
          <a:p>
            <a:r>
              <a:rPr lang="en-US" sz="2400"/>
              <a:t>More data available to address stakeholder needs</a:t>
            </a:r>
          </a:p>
        </p:txBody>
      </p:sp>
      <p:sp>
        <p:nvSpPr>
          <p:cNvPr id="3" name="TextBox 2">
            <a:extLst>
              <a:ext uri="{FF2B5EF4-FFF2-40B4-BE49-F238E27FC236}">
                <a16:creationId xmlns:a16="http://schemas.microsoft.com/office/drawing/2014/main" id="{4E58A1A0-9386-DB9D-EC21-8B1BA294AA32}"/>
              </a:ext>
            </a:extLst>
          </p:cNvPr>
          <p:cNvSpPr txBox="1"/>
          <p:nvPr/>
        </p:nvSpPr>
        <p:spPr>
          <a:xfrm>
            <a:off x="762001" y="1046481"/>
            <a:ext cx="7886700" cy="4247317"/>
          </a:xfrm>
          <a:prstGeom prst="rect">
            <a:avLst/>
          </a:prstGeom>
          <a:noFill/>
        </p:spPr>
        <p:txBody>
          <a:bodyPr wrap="square" rtlCol="0">
            <a:spAutoFit/>
          </a:bodyPr>
          <a:lstStyle/>
          <a:p>
            <a:r>
              <a:rPr lang="en-US" sz="1350"/>
              <a:t>1. More variables to answer stakeholder questions</a:t>
            </a:r>
          </a:p>
          <a:p>
            <a:pPr marL="600075" lvl="1" indent="-257175">
              <a:buFont typeface="Arial" panose="020B0604020202020204" pitchFamily="34" charset="0"/>
              <a:buChar char="•"/>
            </a:pPr>
            <a:r>
              <a:rPr lang="en-US" sz="1350"/>
              <a:t>LOCA 1: </a:t>
            </a:r>
            <a:r>
              <a:rPr lang="en-US" sz="1350" err="1"/>
              <a:t>Tmin</a:t>
            </a:r>
            <a:r>
              <a:rPr lang="en-US" sz="1350"/>
              <a:t>, </a:t>
            </a:r>
            <a:r>
              <a:rPr lang="en-US" sz="1350" err="1"/>
              <a:t>Tmax</a:t>
            </a:r>
            <a:r>
              <a:rPr lang="en-US" sz="1350"/>
              <a:t>, P, 10-meter windspeed, daily min and max of relative humidity; downward solar radiation</a:t>
            </a:r>
          </a:p>
          <a:p>
            <a:pPr marL="600075" lvl="1" indent="-257175">
              <a:buFont typeface="Arial" panose="020B0604020202020204" pitchFamily="34" charset="0"/>
              <a:buChar char="•"/>
            </a:pPr>
            <a:r>
              <a:rPr lang="en-US" sz="1350"/>
              <a:t>LOCA 2: </a:t>
            </a:r>
            <a:r>
              <a:rPr lang="en-US" sz="1350" err="1"/>
              <a:t>Tmin</a:t>
            </a:r>
            <a:r>
              <a:rPr lang="en-US" sz="1350"/>
              <a:t>, </a:t>
            </a:r>
            <a:r>
              <a:rPr lang="en-US" sz="1350" err="1"/>
              <a:t>Tmax</a:t>
            </a:r>
            <a:r>
              <a:rPr lang="en-US" sz="1350"/>
              <a:t>, P, 10-meter windspeed; daily min and max of relative humidity; downward solar radiation, </a:t>
            </a:r>
            <a:r>
              <a:rPr lang="en-US" sz="1350" i="1" u="sng"/>
              <a:t>10-meter U, V wind components (vector wind), specific humidity</a:t>
            </a:r>
          </a:p>
          <a:p>
            <a:pPr marL="257175" indent="-257175">
              <a:buFont typeface="Arial" panose="020B0604020202020204" pitchFamily="34" charset="0"/>
              <a:buChar char="•"/>
            </a:pPr>
            <a:endParaRPr lang="en-US" sz="1350"/>
          </a:p>
          <a:p>
            <a:r>
              <a:rPr lang="en-US" sz="1350"/>
              <a:t>2. More emissions scenarios to explore possible futures</a:t>
            </a:r>
          </a:p>
          <a:p>
            <a:pPr marL="557213" lvl="1" indent="-214313">
              <a:buFont typeface="Arial" panose="020B0604020202020204" pitchFamily="34" charset="0"/>
              <a:buChar char="•"/>
            </a:pPr>
            <a:r>
              <a:rPr lang="en-US" sz="1350"/>
              <a:t>LOCA 1: 2 RCPs: 4.5, 8.5  (“medium-low” and “high”)</a:t>
            </a:r>
          </a:p>
          <a:p>
            <a:pPr marL="557213" lvl="1" indent="-214313">
              <a:buFont typeface="Arial" panose="020B0604020202020204" pitchFamily="34" charset="0"/>
              <a:buChar char="•"/>
            </a:pPr>
            <a:r>
              <a:rPr lang="en-US" sz="1350"/>
              <a:t>LOCA 2: 3 SSPs: 245, 370, 585 (“medium-low”, “medium”, and “high”. Earth currently close to SSP 370)</a:t>
            </a:r>
          </a:p>
          <a:p>
            <a:pPr marL="557213" lvl="1" indent="-214313">
              <a:buFont typeface="Arial" panose="020B0604020202020204" pitchFamily="34" charset="0"/>
              <a:buChar char="•"/>
            </a:pPr>
            <a:endParaRPr lang="en-US" sz="1350"/>
          </a:p>
          <a:p>
            <a:r>
              <a:rPr lang="en-US" sz="1350"/>
              <a:t>3. More ensemble members available for stakeholders who need to evaluate natural variability</a:t>
            </a:r>
          </a:p>
          <a:p>
            <a:pPr marL="557213" lvl="1" indent="-214313">
              <a:buFont typeface="Arial" panose="020B0604020202020204" pitchFamily="34" charset="0"/>
              <a:buChar char="•"/>
            </a:pPr>
            <a:r>
              <a:rPr lang="en-US" sz="1350"/>
              <a:t>LOCA 1: Only one ensemble member available</a:t>
            </a:r>
          </a:p>
          <a:p>
            <a:pPr marL="557213" lvl="1" indent="-214313">
              <a:buFont typeface="Arial" panose="020B0604020202020204" pitchFamily="34" charset="0"/>
              <a:buChar char="•"/>
            </a:pPr>
            <a:r>
              <a:rPr lang="en-US" sz="1350"/>
              <a:t>LOCA 2: Up to 10 ensemble members (determined by what the original GCMs made available)</a:t>
            </a:r>
          </a:p>
          <a:p>
            <a:pPr lvl="1"/>
            <a:endParaRPr lang="en-US" sz="1350"/>
          </a:p>
          <a:p>
            <a:r>
              <a:rPr lang="en-US" sz="1350"/>
              <a:t>4. Potentially more hourly data available</a:t>
            </a:r>
          </a:p>
          <a:p>
            <a:pPr marL="557213" lvl="1" indent="-214313">
              <a:buFont typeface="Arial" panose="020B0604020202020204" pitchFamily="34" charset="0"/>
              <a:buChar char="•"/>
            </a:pPr>
            <a:r>
              <a:rPr lang="en-US" sz="1350"/>
              <a:t>LOCA 1: Hourly temperature data at 32 stations</a:t>
            </a:r>
          </a:p>
          <a:p>
            <a:pPr marL="557213" lvl="1" indent="-214313">
              <a:buFont typeface="Arial" panose="020B0604020202020204" pitchFamily="34" charset="0"/>
              <a:buChar char="•"/>
            </a:pPr>
            <a:r>
              <a:rPr lang="en-US" sz="1350"/>
              <a:t>LOCA 2: Hourly temperature data at 32 stations, potentially other variables and stations if stakeholders have access to observed data they can share with us for training the model </a:t>
            </a:r>
          </a:p>
        </p:txBody>
      </p:sp>
    </p:spTree>
    <p:extLst>
      <p:ext uri="{BB962C8B-B14F-4D97-AF65-F5344CB8AC3E}">
        <p14:creationId xmlns:p14="http://schemas.microsoft.com/office/powerpoint/2010/main" val="1882069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80FBB-1E1C-2EEE-4325-2E4265D143FC}"/>
              </a:ext>
            </a:extLst>
          </p:cNvPr>
          <p:cNvSpPr>
            <a:spLocks noGrp="1"/>
          </p:cNvSpPr>
          <p:nvPr>
            <p:ph type="title"/>
          </p:nvPr>
        </p:nvSpPr>
        <p:spPr>
          <a:xfrm>
            <a:off x="410211" y="9691"/>
            <a:ext cx="7886700" cy="869150"/>
          </a:xfrm>
        </p:spPr>
        <p:txBody>
          <a:bodyPr>
            <a:normAutofit/>
          </a:bodyPr>
          <a:lstStyle/>
          <a:p>
            <a:r>
              <a:rPr lang="en-US" sz="2400"/>
              <a:t>Summary: LOCA version 2 improvements	</a:t>
            </a:r>
          </a:p>
        </p:txBody>
      </p:sp>
      <p:sp>
        <p:nvSpPr>
          <p:cNvPr id="3" name="Content Placeholder 2">
            <a:extLst>
              <a:ext uri="{FF2B5EF4-FFF2-40B4-BE49-F238E27FC236}">
                <a16:creationId xmlns:a16="http://schemas.microsoft.com/office/drawing/2014/main" id="{AB660740-D2BE-B7DA-4548-0B014EEB72F3}"/>
              </a:ext>
            </a:extLst>
          </p:cNvPr>
          <p:cNvSpPr>
            <a:spLocks noGrp="1"/>
          </p:cNvSpPr>
          <p:nvPr>
            <p:ph idx="1"/>
          </p:nvPr>
        </p:nvSpPr>
        <p:spPr>
          <a:xfrm>
            <a:off x="628650" y="983143"/>
            <a:ext cx="8063230" cy="4068922"/>
          </a:xfrm>
        </p:spPr>
        <p:txBody>
          <a:bodyPr>
            <a:normAutofit fontScale="92500" lnSpcReduction="10000"/>
          </a:bodyPr>
          <a:lstStyle/>
          <a:p>
            <a:r>
              <a:rPr lang="en-US" sz="1500"/>
              <a:t>Improved, higher resolution training data set </a:t>
            </a:r>
          </a:p>
          <a:p>
            <a:pPr lvl="1"/>
            <a:r>
              <a:rPr lang="en-US" sz="1350"/>
              <a:t>New approach better depicts effects of California’s topography; 3 km vs. 6 km in version 1</a:t>
            </a:r>
          </a:p>
          <a:p>
            <a:pPr lvl="1"/>
            <a:endParaRPr lang="en-US" sz="1350"/>
          </a:p>
          <a:p>
            <a:r>
              <a:rPr lang="en-US" sz="1500"/>
              <a:t>Improved representation of precipitation extremes</a:t>
            </a:r>
          </a:p>
          <a:p>
            <a:pPr lvl="1"/>
            <a:r>
              <a:rPr lang="en-US" sz="1350"/>
              <a:t>Critical for flooding and water management</a:t>
            </a:r>
          </a:p>
          <a:p>
            <a:pPr lvl="1"/>
            <a:endParaRPr lang="en-US" sz="1350"/>
          </a:p>
          <a:p>
            <a:r>
              <a:rPr lang="en-US" sz="1500"/>
              <a:t>Hybrid downscaling scheme</a:t>
            </a:r>
          </a:p>
          <a:p>
            <a:pPr lvl="1"/>
            <a:r>
              <a:rPr lang="en-US" sz="1350"/>
              <a:t>More realistic projections for coming decades</a:t>
            </a:r>
          </a:p>
          <a:p>
            <a:pPr lvl="1"/>
            <a:r>
              <a:rPr lang="en-US" sz="1350"/>
              <a:t>Limits stationarity assumption</a:t>
            </a:r>
          </a:p>
          <a:p>
            <a:pPr marL="342900" lvl="1" indent="0">
              <a:buNone/>
            </a:pPr>
            <a:endParaRPr lang="en-US" sz="1350"/>
          </a:p>
          <a:p>
            <a:r>
              <a:rPr lang="en-US" sz="1500"/>
              <a:t>More variables</a:t>
            </a:r>
          </a:p>
          <a:p>
            <a:pPr lvl="1"/>
            <a:r>
              <a:rPr lang="en-US" sz="1350"/>
              <a:t>Supports a wider range of stakeholder applications</a:t>
            </a:r>
          </a:p>
          <a:p>
            <a:pPr lvl="1"/>
            <a:endParaRPr lang="en-US" sz="1350"/>
          </a:p>
          <a:p>
            <a:r>
              <a:rPr lang="en-US" sz="1500"/>
              <a:t>More runs, multiple ensemble members</a:t>
            </a:r>
          </a:p>
          <a:p>
            <a:pPr lvl="1"/>
            <a:r>
              <a:rPr lang="en-US" sz="1350"/>
              <a:t>Allows better understanding of uncertainty, natural variability, and extremes</a:t>
            </a:r>
          </a:p>
          <a:p>
            <a:pPr lvl="1"/>
            <a:endParaRPr lang="en-US" sz="1350"/>
          </a:p>
          <a:p>
            <a:r>
              <a:rPr lang="en-US" sz="1500"/>
              <a:t>More emissions scenarios</a:t>
            </a:r>
          </a:p>
          <a:p>
            <a:pPr lvl="1"/>
            <a:r>
              <a:rPr lang="en-US" sz="1350"/>
              <a:t>Better understanding of possible future human/societal/policy choices</a:t>
            </a:r>
          </a:p>
          <a:p>
            <a:endParaRPr lang="en-US"/>
          </a:p>
        </p:txBody>
      </p:sp>
    </p:spTree>
    <p:extLst>
      <p:ext uri="{BB962C8B-B14F-4D97-AF65-F5344CB8AC3E}">
        <p14:creationId xmlns:p14="http://schemas.microsoft.com/office/powerpoint/2010/main" val="1924917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293B-8C51-E8F3-73CC-BDB619F8A17F}"/>
              </a:ext>
            </a:extLst>
          </p:cNvPr>
          <p:cNvSpPr>
            <a:spLocks noGrp="1"/>
          </p:cNvSpPr>
          <p:nvPr>
            <p:ph type="title"/>
          </p:nvPr>
        </p:nvSpPr>
        <p:spPr>
          <a:xfrm>
            <a:off x="193074" y="133350"/>
            <a:ext cx="8675988" cy="754856"/>
          </a:xfrm>
        </p:spPr>
        <p:txBody>
          <a:bodyPr/>
          <a:lstStyle/>
          <a:p>
            <a:pPr>
              <a:spcBef>
                <a:spcPts val="450"/>
              </a:spcBef>
            </a:pPr>
            <a:r>
              <a:rPr lang="en-US" sz="2700"/>
              <a:t>General Use Projections</a:t>
            </a:r>
            <a:br>
              <a:rPr lang="en-US"/>
            </a:br>
            <a:r>
              <a:rPr lang="en-US" sz="1800"/>
              <a:t>(previously known as “Priority Projections”)</a:t>
            </a:r>
          </a:p>
        </p:txBody>
      </p:sp>
      <p:sp>
        <p:nvSpPr>
          <p:cNvPr id="3" name="Content Placeholder 2">
            <a:extLst>
              <a:ext uri="{FF2B5EF4-FFF2-40B4-BE49-F238E27FC236}">
                <a16:creationId xmlns:a16="http://schemas.microsoft.com/office/drawing/2014/main" id="{A82190A3-54AD-A1BD-A205-5603CE9E8CFA}"/>
              </a:ext>
            </a:extLst>
          </p:cNvPr>
          <p:cNvSpPr>
            <a:spLocks noGrp="1"/>
          </p:cNvSpPr>
          <p:nvPr>
            <p:ph idx="1"/>
          </p:nvPr>
        </p:nvSpPr>
        <p:spPr>
          <a:xfrm>
            <a:off x="193074" y="1091191"/>
            <a:ext cx="8787199" cy="3263504"/>
          </a:xfrm>
        </p:spPr>
        <p:txBody>
          <a:bodyPr>
            <a:normAutofit lnSpcReduction="10000"/>
          </a:bodyPr>
          <a:lstStyle/>
          <a:p>
            <a:r>
              <a:rPr lang="en-US">
                <a:latin typeface="+mj-lt"/>
              </a:rPr>
              <a:t>What are General Use Projections? </a:t>
            </a:r>
          </a:p>
          <a:p>
            <a:pPr lvl="1"/>
            <a:r>
              <a:rPr lang="en-US">
                <a:latin typeface="+mj-lt"/>
              </a:rPr>
              <a:t>A subset of the 199 downscaled LOCA Hybrid GCM runs that are recommended to use in order to capture that range of projections</a:t>
            </a:r>
          </a:p>
          <a:p>
            <a:pPr>
              <a:spcBef>
                <a:spcPts val="1200"/>
              </a:spcBef>
            </a:pPr>
            <a:r>
              <a:rPr lang="en-US">
                <a:latin typeface="+mj-lt"/>
              </a:rPr>
              <a:t>Why have General Use Projections?</a:t>
            </a:r>
          </a:p>
          <a:p>
            <a:pPr lvl="1"/>
            <a:r>
              <a:rPr lang="en-US">
                <a:latin typeface="+mj-lt"/>
              </a:rPr>
              <a:t>Using common projections between analyses support coordination, comparisons and collaboration across jurisdictional and other types of boundaries</a:t>
            </a:r>
          </a:p>
          <a:p>
            <a:pPr>
              <a:spcBef>
                <a:spcPts val="1200"/>
              </a:spcBef>
            </a:pPr>
            <a:r>
              <a:rPr lang="en-US">
                <a:latin typeface="+mj-lt"/>
              </a:rPr>
              <a:t> Should I only use the General Use Projections? </a:t>
            </a:r>
          </a:p>
          <a:p>
            <a:pPr lvl="1"/>
            <a:r>
              <a:rPr lang="en-US">
                <a:latin typeface="+mj-lt"/>
              </a:rPr>
              <a:t>No, it is always better to use the full set of runs if you are able. Using the General Use Projections is the minimum number of projections that should be used in any analysis</a:t>
            </a:r>
          </a:p>
        </p:txBody>
      </p:sp>
    </p:spTree>
    <p:extLst>
      <p:ext uri="{BB962C8B-B14F-4D97-AF65-F5344CB8AC3E}">
        <p14:creationId xmlns:p14="http://schemas.microsoft.com/office/powerpoint/2010/main" val="1074589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293B-8C51-E8F3-73CC-BDB619F8A17F}"/>
              </a:ext>
            </a:extLst>
          </p:cNvPr>
          <p:cNvSpPr>
            <a:spLocks noGrp="1"/>
          </p:cNvSpPr>
          <p:nvPr>
            <p:ph type="title"/>
          </p:nvPr>
        </p:nvSpPr>
        <p:spPr>
          <a:xfrm>
            <a:off x="193074" y="133350"/>
            <a:ext cx="8675988" cy="754856"/>
          </a:xfrm>
        </p:spPr>
        <p:txBody>
          <a:bodyPr/>
          <a:lstStyle/>
          <a:p>
            <a:pPr>
              <a:spcBef>
                <a:spcPts val="450"/>
              </a:spcBef>
            </a:pPr>
            <a:r>
              <a:rPr lang="en-US" sz="2700"/>
              <a:t>Deciding General Use Projections</a:t>
            </a:r>
            <a:endParaRPr lang="en-US" sz="1800"/>
          </a:p>
        </p:txBody>
      </p:sp>
      <p:sp>
        <p:nvSpPr>
          <p:cNvPr id="3" name="Content Placeholder 2">
            <a:extLst>
              <a:ext uri="{FF2B5EF4-FFF2-40B4-BE49-F238E27FC236}">
                <a16:creationId xmlns:a16="http://schemas.microsoft.com/office/drawing/2014/main" id="{A82190A3-54AD-A1BD-A205-5603CE9E8CFA}"/>
              </a:ext>
            </a:extLst>
          </p:cNvPr>
          <p:cNvSpPr>
            <a:spLocks noGrp="1"/>
          </p:cNvSpPr>
          <p:nvPr>
            <p:ph idx="1"/>
          </p:nvPr>
        </p:nvSpPr>
        <p:spPr>
          <a:xfrm>
            <a:off x="178401" y="888206"/>
            <a:ext cx="8787199" cy="1539897"/>
          </a:xfrm>
          <a:solidFill>
            <a:schemeClr val="accent2">
              <a:lumMod val="20000"/>
              <a:lumOff val="80000"/>
            </a:schemeClr>
          </a:solidFill>
          <a:ln>
            <a:solidFill>
              <a:schemeClr val="tx1"/>
            </a:solidFill>
          </a:ln>
        </p:spPr>
        <p:txBody>
          <a:bodyPr vert="horz" lIns="91440" tIns="137160" rIns="91440" bIns="45720" rtlCol="0">
            <a:normAutofit fontScale="77500" lnSpcReduction="20000"/>
          </a:bodyPr>
          <a:lstStyle/>
          <a:p>
            <a:pPr>
              <a:spcAft>
                <a:spcPts val="450"/>
              </a:spcAft>
            </a:pPr>
            <a:r>
              <a:rPr lang="en-US">
                <a:latin typeface="+mj-lt"/>
              </a:rPr>
              <a:t>Eligibility to be considered for General Use Projections</a:t>
            </a:r>
          </a:p>
          <a:p>
            <a:pPr marL="728663" lvl="1" indent="-214313" fontAlgn="base">
              <a:spcBef>
                <a:spcPts val="0"/>
              </a:spcBef>
              <a:spcAft>
                <a:spcPts val="450"/>
              </a:spcAft>
            </a:pPr>
            <a:r>
              <a:rPr lang="en-US" b="0" i="0" u="none" strike="noStrike">
                <a:solidFill>
                  <a:srgbClr val="000000"/>
                </a:solidFill>
                <a:effectLst/>
                <a:latin typeface="+mj-lt"/>
              </a:rPr>
              <a:t>Only considering model runs that have all the LOCA variables </a:t>
            </a:r>
          </a:p>
          <a:p>
            <a:pPr marL="1071563" lvl="2" indent="-214313" fontAlgn="base">
              <a:spcBef>
                <a:spcPts val="0"/>
              </a:spcBef>
              <a:spcAft>
                <a:spcPts val="450"/>
              </a:spcAft>
            </a:pPr>
            <a:r>
              <a:rPr lang="en-US" sz="1575">
                <a:solidFill>
                  <a:srgbClr val="000000"/>
                </a:solidFill>
                <a:latin typeface="+mj-lt"/>
              </a:rPr>
              <a:t>(e.g. dismiss model runs which didn’t save daily winds)</a:t>
            </a:r>
          </a:p>
          <a:p>
            <a:pPr marL="728663" lvl="1" indent="-214313" fontAlgn="base">
              <a:spcBef>
                <a:spcPts val="0"/>
              </a:spcBef>
              <a:spcAft>
                <a:spcPts val="450"/>
              </a:spcAft>
            </a:pPr>
            <a:r>
              <a:rPr lang="en-US" b="0" i="0" u="none" strike="noStrike">
                <a:solidFill>
                  <a:srgbClr val="000000"/>
                </a:solidFill>
                <a:effectLst/>
                <a:latin typeface="+mj-lt"/>
              </a:rPr>
              <a:t>Only considering models that have a SSP370 scenario</a:t>
            </a:r>
          </a:p>
          <a:p>
            <a:pPr marL="728663" lvl="1" indent="-214313" fontAlgn="base">
              <a:spcBef>
                <a:spcPts val="0"/>
              </a:spcBef>
              <a:spcAft>
                <a:spcPts val="450"/>
              </a:spcAft>
            </a:pPr>
            <a:r>
              <a:rPr lang="en-US" b="0" i="0" u="none" strike="noStrike">
                <a:solidFill>
                  <a:srgbClr val="000000"/>
                </a:solidFill>
                <a:effectLst/>
                <a:latin typeface="+mj-lt"/>
              </a:rPr>
              <a:t>Will try to include some WRF models</a:t>
            </a:r>
          </a:p>
          <a:p>
            <a:pPr marL="728663" lvl="1" indent="-214313" fontAlgn="base">
              <a:spcBef>
                <a:spcPts val="0"/>
              </a:spcBef>
              <a:spcAft>
                <a:spcPts val="450"/>
              </a:spcAft>
            </a:pPr>
            <a:r>
              <a:rPr lang="en-US">
                <a:solidFill>
                  <a:srgbClr val="000000"/>
                </a:solidFill>
                <a:latin typeface="+mj-lt"/>
              </a:rPr>
              <a:t>Model skill is already included in the 15 model selection, but additional skill factors may be included</a:t>
            </a:r>
            <a:endParaRPr lang="en-US" b="0" i="0" u="none" strike="noStrike">
              <a:solidFill>
                <a:srgbClr val="000000"/>
              </a:solidFill>
              <a:effectLst/>
              <a:latin typeface="+mj-lt"/>
            </a:endParaRPr>
          </a:p>
          <a:p>
            <a:endParaRPr lang="en-US">
              <a:latin typeface="+mj-lt"/>
            </a:endParaRPr>
          </a:p>
        </p:txBody>
      </p:sp>
      <p:sp>
        <p:nvSpPr>
          <p:cNvPr id="4" name="Content Placeholder 2">
            <a:extLst>
              <a:ext uri="{FF2B5EF4-FFF2-40B4-BE49-F238E27FC236}">
                <a16:creationId xmlns:a16="http://schemas.microsoft.com/office/drawing/2014/main" id="{D2863E7C-CA8B-C563-0519-9032A15234F5}"/>
              </a:ext>
            </a:extLst>
          </p:cNvPr>
          <p:cNvSpPr txBox="1">
            <a:spLocks/>
          </p:cNvSpPr>
          <p:nvPr/>
        </p:nvSpPr>
        <p:spPr>
          <a:xfrm>
            <a:off x="193074" y="2557849"/>
            <a:ext cx="8787199" cy="2085203"/>
          </a:xfrm>
          <a:prstGeom prst="rect">
            <a:avLst/>
          </a:prstGeom>
          <a:solidFill>
            <a:schemeClr val="accent5">
              <a:lumMod val="20000"/>
              <a:lumOff val="80000"/>
            </a:schemeClr>
          </a:solidFill>
          <a:ln>
            <a:solidFill>
              <a:schemeClr val="tx1"/>
            </a:solidFill>
          </a:ln>
        </p:spPr>
        <p:txBody>
          <a:bodyPr vert="horz" lIns="68580" tIns="13716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2100">
                <a:latin typeface="+mj-lt"/>
              </a:rPr>
              <a:t>Selection of Metrics for General Use Projections </a:t>
            </a:r>
          </a:p>
          <a:p>
            <a:pPr marL="771525" lvl="1" indent="-257175" fontAlgn="base">
              <a:lnSpc>
                <a:spcPct val="100000"/>
              </a:lnSpc>
              <a:spcBef>
                <a:spcPts val="450"/>
              </a:spcBef>
            </a:pPr>
            <a:r>
              <a:rPr lang="en-US" sz="1650">
                <a:solidFill>
                  <a:srgbClr val="000000"/>
                </a:solidFill>
                <a:latin typeface="+mj-lt"/>
              </a:rPr>
              <a:t>Metrics have been pared down to a small number because too many uncorrelated metrics would average out the scores of the models, reducing the ability of the metrics to usefully distinguish between models.</a:t>
            </a:r>
          </a:p>
          <a:p>
            <a:pPr marL="771525" lvl="1" indent="-257175" fontAlgn="base">
              <a:lnSpc>
                <a:spcPct val="100000"/>
              </a:lnSpc>
              <a:spcBef>
                <a:spcPts val="450"/>
              </a:spcBef>
            </a:pPr>
            <a:r>
              <a:rPr lang="en-US" sz="1650">
                <a:solidFill>
                  <a:srgbClr val="000000"/>
                </a:solidFill>
                <a:latin typeface="+mj-lt"/>
              </a:rPr>
              <a:t>Need to ensure that metrics show a meaningful range</a:t>
            </a:r>
          </a:p>
          <a:p>
            <a:pPr marL="771525" lvl="1" indent="-257175" fontAlgn="base">
              <a:lnSpc>
                <a:spcPct val="100000"/>
              </a:lnSpc>
              <a:spcBef>
                <a:spcPts val="450"/>
              </a:spcBef>
            </a:pPr>
            <a:r>
              <a:rPr lang="en-US" sz="1650">
                <a:solidFill>
                  <a:srgbClr val="000000"/>
                </a:solidFill>
                <a:latin typeface="+mj-lt"/>
              </a:rPr>
              <a:t>Favor metrics that are simple variables, avoid those that are derivatives of several variables.</a:t>
            </a:r>
          </a:p>
          <a:p>
            <a:pPr marL="771525" lvl="1" indent="-257175" fontAlgn="base">
              <a:lnSpc>
                <a:spcPct val="100000"/>
              </a:lnSpc>
              <a:spcBef>
                <a:spcPts val="450"/>
              </a:spcBef>
            </a:pPr>
            <a:r>
              <a:rPr lang="en-US" sz="1650">
                <a:solidFill>
                  <a:srgbClr val="000000"/>
                </a:solidFill>
                <a:latin typeface="+mj-lt"/>
              </a:rPr>
              <a:t>Target SSP370 with a 2045-2074 mid-century period</a:t>
            </a:r>
          </a:p>
          <a:p>
            <a:pPr marL="771525" lvl="1" indent="-257175" fontAlgn="base">
              <a:lnSpc>
                <a:spcPct val="100000"/>
              </a:lnSpc>
              <a:spcBef>
                <a:spcPts val="450"/>
              </a:spcBef>
            </a:pPr>
            <a:r>
              <a:rPr lang="en-US" sz="1650">
                <a:solidFill>
                  <a:srgbClr val="000000"/>
                </a:solidFill>
                <a:latin typeface="+mj-lt"/>
              </a:rPr>
              <a:t>Every metric needs a weight to calculate the final combined model score</a:t>
            </a:r>
          </a:p>
          <a:p>
            <a:pPr indent="0" fontAlgn="base">
              <a:spcBef>
                <a:spcPts val="0"/>
              </a:spcBef>
              <a:buNone/>
            </a:pPr>
            <a:endParaRPr lang="en-US" sz="1350">
              <a:solidFill>
                <a:srgbClr val="000000"/>
              </a:solidFill>
              <a:latin typeface="Arial" panose="020B0604020202020204" pitchFamily="34" charset="0"/>
            </a:endParaRPr>
          </a:p>
          <a:p>
            <a:endParaRPr lang="en-US" sz="2100">
              <a:latin typeface="+mj-lt"/>
            </a:endParaRPr>
          </a:p>
        </p:txBody>
      </p:sp>
    </p:spTree>
    <p:extLst>
      <p:ext uri="{BB962C8B-B14F-4D97-AF65-F5344CB8AC3E}">
        <p14:creationId xmlns:p14="http://schemas.microsoft.com/office/powerpoint/2010/main" val="2203658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DC9A153AAEEE45BACE06E01F8272AC" ma:contentTypeVersion="22" ma:contentTypeDescription="Create a new document." ma:contentTypeScope="" ma:versionID="d54f9e55d3a08609f0f1241470b063a6">
  <xsd:schema xmlns:xsd="http://www.w3.org/2001/XMLSchema" xmlns:xs="http://www.w3.org/2001/XMLSchema" xmlns:p="http://schemas.microsoft.com/office/2006/metadata/properties" xmlns:ns2="785685f2-c2e1-4352-89aa-3faca8eaba52" xmlns:ns3="5067c814-4b34-462c-a21d-c185ff6548d2" targetNamespace="http://schemas.microsoft.com/office/2006/metadata/properties" ma:root="true" ma:fieldsID="3eb5935f286a568bf7a17cad05ce6909" ns2:_="" ns3:_="">
    <xsd:import namespace="785685f2-c2e1-4352-89aa-3faca8eaba52"/>
    <xsd:import namespace="5067c814-4b34-462c-a21d-c185ff6548d2"/>
    <xsd:element name="properties">
      <xsd:complexType>
        <xsd:sequence>
          <xsd:element name="documentManagement">
            <xsd:complexType>
              <xsd:all>
                <xsd:element ref="ns2:MediaServiceMetadata" minOccurs="0"/>
                <xsd:element ref="ns2:MediaServiceFastMetadata" minOccurs="0"/>
                <xsd:element ref="ns2:Date"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element ref="ns2:Source" minOccurs="0"/>
                <xsd:element ref="ns2:Topic" minOccurs="0"/>
                <xsd:element ref="ns2:Qualitynotes" minOccurs="0"/>
                <xsd:element ref="ns2:lcf76f155ced4ddcb4097134ff3c332f" minOccurs="0"/>
                <xsd:element ref="ns3:TaxCatchAll" minOccurs="0"/>
                <xsd:element ref="ns2:Contact"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685f2-c2e1-4352-89aa-3faca8eaba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ate" ma:index="10" nillable="true" ma:displayName="Date" ma:format="DateOnly" ma:internalName="Date">
      <xsd:simpleType>
        <xsd:restriction base="dms:DateTime"/>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Source" ma:index="20" nillable="true" ma:displayName="Source" ma:description="Source for data" ma:format="Dropdown" ma:internalName="Source">
      <xsd:simpleType>
        <xsd:restriction base="dms:Text">
          <xsd:maxLength value="255"/>
        </xsd:restriction>
      </xsd:simpleType>
    </xsd:element>
    <xsd:element name="Topic" ma:index="21" nillable="true" ma:displayName="Topic" ma:description="Main topic of data" ma:format="Dropdown" ma:internalName="Topic">
      <xsd:simpleType>
        <xsd:restriction base="dms:Text">
          <xsd:maxLength value="255"/>
        </xsd:restriction>
      </xsd:simpleType>
    </xsd:element>
    <xsd:element name="Qualitynotes" ma:index="22" nillable="true" ma:displayName="Quality notes" ma:format="Dropdown" ma:internalName="Qualitynotes">
      <xsd:simpleType>
        <xsd:restriction base="dms:Text">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6df981b-247c-4b11-954d-40cb19519683" ma:termSetId="09814cd3-568e-fe90-9814-8d621ff8fb84" ma:anchorId="fba54fb3-c3e1-fe81-a776-ca4b69148c4d" ma:open="true" ma:isKeyword="false">
      <xsd:complexType>
        <xsd:sequence>
          <xsd:element ref="pc:Terms" minOccurs="0" maxOccurs="1"/>
        </xsd:sequence>
      </xsd:complexType>
    </xsd:element>
    <xsd:element name="Contact" ma:index="26" nillable="true" ma:displayName="Contact" ma:description="Prior to deleting files in this folder, contact staff listed." ma:format="Dropdown" ma:list="UserInfo" ma:SharePointGroup="0" ma:internalName="Contact">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67c814-4b34-462c-a21d-c185ff6548d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2752bcb9-f337-4c4d-ab40-c128a420f593}" ma:internalName="TaxCatchAll" ma:showField="CatchAllData" ma:web="5067c814-4b34-462c-a21d-c185ff6548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067c814-4b34-462c-a21d-c185ff6548d2">
      <UserInfo>
        <DisplayName/>
        <AccountId xsi:nil="true"/>
        <AccountType/>
      </UserInfo>
    </SharedWithUsers>
    <Contact xmlns="785685f2-c2e1-4352-89aa-3faca8eaba52" xsi:nil="true">
      <UserInfo>
        <DisplayName/>
        <AccountId xsi:nil="true"/>
        <AccountType/>
      </UserInfo>
    </Contact>
    <Qualitynotes xmlns="785685f2-c2e1-4352-89aa-3faca8eaba52" xsi:nil="true"/>
    <Source xmlns="785685f2-c2e1-4352-89aa-3faca8eaba52" xsi:nil="true"/>
    <Topic xmlns="785685f2-c2e1-4352-89aa-3faca8eaba52" xsi:nil="true"/>
    <Date xmlns="785685f2-c2e1-4352-89aa-3faca8eaba52" xsi:nil="true"/>
    <TaxCatchAll xmlns="5067c814-4b34-462c-a21d-c185ff6548d2" xsi:nil="true"/>
    <lcf76f155ced4ddcb4097134ff3c332f xmlns="785685f2-c2e1-4352-89aa-3faca8eaba5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B1090BF-E069-4F95-9BED-4EE3F64C6A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685f2-c2e1-4352-89aa-3faca8eaba52"/>
    <ds:schemaRef ds:uri="5067c814-4b34-462c-a21d-c185ff6548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B70EC6-7540-46B8-AC0D-3F46DB26842F}">
  <ds:schemaRefs>
    <ds:schemaRef ds:uri="http://schemas.microsoft.com/sharepoint/v3/contenttype/forms"/>
  </ds:schemaRefs>
</ds:datastoreItem>
</file>

<file path=customXml/itemProps3.xml><?xml version="1.0" encoding="utf-8"?>
<ds:datastoreItem xmlns:ds="http://schemas.openxmlformats.org/officeDocument/2006/customXml" ds:itemID="{B29021BB-973E-4634-B335-9438B3939E96}">
  <ds:schemaRefs>
    <ds:schemaRef ds:uri="5067c814-4b34-462c-a21d-c185ff6548d2"/>
    <ds:schemaRef ds:uri="785685f2-c2e1-4352-89aa-3faca8eaba5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ERDD-Template</Template>
  <TotalTime>40</TotalTime>
  <Words>1051</Words>
  <Application>Microsoft Office PowerPoint</Application>
  <PresentationFormat>On-screen Show (16:9)</PresentationFormat>
  <Paragraphs>110</Paragraphs>
  <Slides>15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EPC-20-006 Group 1 Overview         Development of Climate Projections for California                       and Identification of Priority Projections*     A collaboration amongst SIO/UCSD, UCLA and UC Berkeley            Sponsored by the California Energy Commission through the Electric Program Investment Charge (EPIC) program          </vt:lpstr>
      <vt:lpstr>Types of Downscaled Data</vt:lpstr>
      <vt:lpstr>New, higher resolution training data uses WRF to interpolate between stations for more realistic precipitation</vt:lpstr>
      <vt:lpstr>New ensemble bias correction scheme better represents extreme precipitation events</vt:lpstr>
      <vt:lpstr>New hybrid downscaling scheme uses WRF-projected future weather patterns at the end of the century </vt:lpstr>
      <vt:lpstr>More data available to address stakeholder needs</vt:lpstr>
      <vt:lpstr>Summary: LOCA version 2 improvements </vt:lpstr>
      <vt:lpstr>General Use Projections (previously known as “Priority Projections”)</vt:lpstr>
      <vt:lpstr>Deciding General Use Projections</vt:lpstr>
      <vt:lpstr>General Use Projections Selection Metrics</vt:lpstr>
      <vt:lpstr>General Use Projections Selection Metrics, continued</vt:lpstr>
      <vt:lpstr>General Use Projections Selection Metrics, continued </vt:lpstr>
      <vt:lpstr>General Use Projections Selection Metrics, continued  </vt:lpstr>
      <vt:lpstr>General Use Projections Selection Metrics, continued      </vt:lpstr>
      <vt:lpstr>General Use Projections Selection Metrics, continued   </vt:lpstr>
    </vt:vector>
  </TitlesOfParts>
  <Company>California Energy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to Support Electricity Sector Vulnerability Assessment and Resilient Planning  Request for Comments on Forthcoming Solicitation</dc:title>
  <dc:creator>Lew, Virginia@Energy</dc:creator>
  <cp:lastModifiedBy>Field, Emily@Energy</cp:lastModifiedBy>
  <cp:revision>3</cp:revision>
  <cp:lastPrinted>2019-05-06T19:31:40Z</cp:lastPrinted>
  <dcterms:created xsi:type="dcterms:W3CDTF">2017-08-20T00:41:06Z</dcterms:created>
  <dcterms:modified xsi:type="dcterms:W3CDTF">2024-08-13T19:12:59Z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0x01010061DC9A153AAEEE45BACE06E01F8272AC</vt:lpwstr>
  </property>
  <property fmtid="{D5CDD505-2E9C-101B-9397-08002B2CF9AE}" pid="3" name="Order">
    <vt:r8>312100</vt:r8>
  </property>
  <property fmtid="{D5CDD505-2E9C-101B-9397-08002B2CF9AE}" pid="4" name="ComplianceAssetId">
    <vt:lpwstr/>
  </property>
  <property fmtid="{D5CDD505-2E9C-101B-9397-08002B2CF9AE}" pid="5" name="SharedWithUsers">
    <vt:lpwstr/>
  </property>
  <property fmtid="{D5CDD505-2E9C-101B-9397-08002B2CF9AE}" pid="6" name="MediaServiceImageTags">
    <vt:lpwstr/>
  </property>
</Properties>
</file>