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4"/>
  </p:sldMasterIdLst>
  <p:notesMasterIdLst>
    <p:notesMasterId r:id="rId6"/>
  </p:notesMasterIdLst>
  <p:handoutMasterIdLst>
    <p:handoutMasterId r:id="rId7"/>
  </p:handoutMasterIdLst>
  <p:sldIdLst>
    <p:sldId id="553" r:id="rId5"/>
  </p:sldIdLst>
  <p:sldSz cx="9144000" cy="5143500" type="screen16x9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EC" id="{6154C20F-96FD-4848-93D0-B58D3C8C824A}">
          <p14:sldIdLst/>
        </p14:section>
        <p14:section name="OPR" id="{32094A86-DAEB-4AB8-AD98-7525345635D7}">
          <p14:sldIdLst>
            <p14:sldId id="55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82150CA-88D2-92E1-0E5B-FFE143AF912E}" name="Wilhelm, Susan@Energy" initials="WS" userId="S::susan.wilhelm@energy.ca.gov::5ed20752-d5d1-4cec-8bc6-2afe5167eb7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Stoms, David@Energy" initials="SD" lastIdx="25" clrIdx="0">
    <p:extLst>
      <p:ext uri="{19B8F6BF-5375-455C-9EA6-DF929625EA0E}">
        <p15:presenceInfo xmlns:p15="http://schemas.microsoft.com/office/powerpoint/2012/main" userId="S-1-5-21-606747145-1060284298-682003330-63765" providerId="AD"/>
      </p:ext>
    </p:extLst>
  </p:cmAuthor>
  <p:cmAuthor id="3" name="O'Hagan, Joe@Energy" initials="OJ" lastIdx="3" clrIdx="1">
    <p:extLst>
      <p:ext uri="{19B8F6BF-5375-455C-9EA6-DF929625EA0E}">
        <p15:presenceInfo xmlns:p15="http://schemas.microsoft.com/office/powerpoint/2012/main" userId="S-1-5-21-606747145-1060284298-682003330-3522" providerId="AD"/>
      </p:ext>
    </p:extLst>
  </p:cmAuthor>
  <p:cmAuthor id="4" name="Horangic, Alex@Energy" initials="HA" lastIdx="1" clrIdx="2">
    <p:extLst>
      <p:ext uri="{19B8F6BF-5375-455C-9EA6-DF929625EA0E}">
        <p15:presenceInfo xmlns:p15="http://schemas.microsoft.com/office/powerpoint/2012/main" userId="S-1-5-21-606747145-1060284298-682003330-95171" providerId="AD"/>
      </p:ext>
    </p:extLst>
  </p:cmAuthor>
  <p:cmAuthor id="5" name="Wilhelm, Susan@Energy" initials="WS" lastIdx="4" clrIdx="3">
    <p:extLst>
      <p:ext uri="{19B8F6BF-5375-455C-9EA6-DF929625EA0E}">
        <p15:presenceInfo xmlns:p15="http://schemas.microsoft.com/office/powerpoint/2012/main" userId="S-1-5-21-606747145-1060284298-682003330-65359" providerId="AD"/>
      </p:ext>
    </p:extLst>
  </p:cmAuthor>
  <p:cmAuthor id="6" name="Wilhelm, Susan@Energy" initials="WS [2]" lastIdx="15" clrIdx="4">
    <p:extLst>
      <p:ext uri="{19B8F6BF-5375-455C-9EA6-DF929625EA0E}">
        <p15:presenceInfo xmlns:p15="http://schemas.microsoft.com/office/powerpoint/2012/main" userId="S::susan.wilhelm@energy.ca.gov::5ed20752-d5d1-4cec-8bc6-2afe5167eb7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D5F7"/>
    <a:srgbClr val="FF0000"/>
    <a:srgbClr val="0070CC"/>
    <a:srgbClr val="CCCCFF"/>
    <a:srgbClr val="990099"/>
    <a:srgbClr val="CC99FF"/>
    <a:srgbClr val="9999FF"/>
    <a:srgbClr val="113AAF"/>
    <a:srgbClr val="FF7C80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3690" autoAdjust="0"/>
  </p:normalViewPr>
  <p:slideViewPr>
    <p:cSldViewPr snapToGrid="0">
      <p:cViewPr varScale="1">
        <p:scale>
          <a:sx n="96" d="100"/>
          <a:sy n="96" d="100"/>
        </p:scale>
        <p:origin x="2034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eld, Emily@Energy" userId="e6ab677e-5ebb-4b22-a2fe-41f5fc8efe8d" providerId="ADAL" clId="{1A211BE7-5B7F-484F-B26E-96248C0A71EE}"/>
    <pc:docChg chg="delSld delMainMaster modSection">
      <pc:chgData name="Field, Emily@Energy" userId="e6ab677e-5ebb-4b22-a2fe-41f5fc8efe8d" providerId="ADAL" clId="{1A211BE7-5B7F-484F-B26E-96248C0A71EE}" dt="2024-08-13T19:13:06.343" v="0" actId="47"/>
      <pc:docMkLst>
        <pc:docMk/>
      </pc:docMkLst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1695790585" sldId="257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740169571" sldId="258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2831726510" sldId="259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307733459" sldId="260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2096321425" sldId="261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1248201172" sldId="262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184439407" sldId="263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3292634538" sldId="264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2036614062" sldId="265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1145345074" sldId="266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1659180570" sldId="267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1568541080" sldId="268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545008841" sldId="269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3963432818" sldId="270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3019554405" sldId="271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2704406998" sldId="272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550541314" sldId="273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711687931" sldId="274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1961795427" sldId="469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3011825349" sldId="547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972225338" sldId="556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1165088360" sldId="557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3909132306" sldId="575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2588992213" sldId="2664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1958571830" sldId="2669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942088688" sldId="2671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1141027954" sldId="2675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2235269443" sldId="2676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4101666525" sldId="2677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915662070" sldId="2679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1237810775" sldId="2681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4000318558" sldId="2682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47725316" sldId="2684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836021487" sldId="2685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1866842948" sldId="2686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3617496881" sldId="2687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2763448198" sldId="2688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1406417688" sldId="2689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1882069863" sldId="2690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1924917974" sldId="2691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1074589813" sldId="2692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2203658345" sldId="2693"/>
        </pc:sldMkLst>
      </pc:sldChg>
      <pc:sldChg chg="del">
        <pc:chgData name="Field, Emily@Energy" userId="e6ab677e-5ebb-4b22-a2fe-41f5fc8efe8d" providerId="ADAL" clId="{1A211BE7-5B7F-484F-B26E-96248C0A71EE}" dt="2024-08-13T19:13:06.343" v="0" actId="47"/>
        <pc:sldMkLst>
          <pc:docMk/>
          <pc:sldMk cId="3686174898" sldId="2694"/>
        </pc:sldMkLst>
      </pc:sldChg>
      <pc:sldMasterChg chg="del delSldLayout">
        <pc:chgData name="Field, Emily@Energy" userId="e6ab677e-5ebb-4b22-a2fe-41f5fc8efe8d" providerId="ADAL" clId="{1A211BE7-5B7F-484F-B26E-96248C0A71EE}" dt="2024-08-13T19:13:06.343" v="0" actId="47"/>
        <pc:sldMasterMkLst>
          <pc:docMk/>
          <pc:sldMasterMk cId="410516789" sldId="2147483678"/>
        </pc:sldMasterMkLst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10516789" sldId="2147483678"/>
            <pc:sldLayoutMk cId="1546441302" sldId="2147483679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10516789" sldId="2147483678"/>
            <pc:sldLayoutMk cId="3109467227" sldId="2147483680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10516789" sldId="2147483678"/>
            <pc:sldLayoutMk cId="106367170" sldId="2147483681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10516789" sldId="2147483678"/>
            <pc:sldLayoutMk cId="3506540000" sldId="2147483682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10516789" sldId="2147483678"/>
            <pc:sldLayoutMk cId="3269003368" sldId="2147483683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10516789" sldId="2147483678"/>
            <pc:sldLayoutMk cId="1742745444" sldId="2147483684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10516789" sldId="2147483678"/>
            <pc:sldLayoutMk cId="1010419231" sldId="2147483685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10516789" sldId="2147483678"/>
            <pc:sldLayoutMk cId="1116309893" sldId="2147483686"/>
          </pc:sldLayoutMkLst>
        </pc:sldLayoutChg>
      </pc:sldMasterChg>
      <pc:sldMasterChg chg="del delSldLayout">
        <pc:chgData name="Field, Emily@Energy" userId="e6ab677e-5ebb-4b22-a2fe-41f5fc8efe8d" providerId="ADAL" clId="{1A211BE7-5B7F-484F-B26E-96248C0A71EE}" dt="2024-08-13T19:13:06.343" v="0" actId="47"/>
        <pc:sldMasterMkLst>
          <pc:docMk/>
          <pc:sldMasterMk cId="4265322685" sldId="2147483687"/>
        </pc:sldMasterMkLst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265322685" sldId="2147483687"/>
            <pc:sldLayoutMk cId="3683849117" sldId="2147483688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265322685" sldId="2147483687"/>
            <pc:sldLayoutMk cId="3720088409" sldId="2147483689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265322685" sldId="2147483687"/>
            <pc:sldLayoutMk cId="225646996" sldId="2147483690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265322685" sldId="2147483687"/>
            <pc:sldLayoutMk cId="2581022878" sldId="2147483691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265322685" sldId="2147483687"/>
            <pc:sldLayoutMk cId="3367257453" sldId="2147483692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265322685" sldId="2147483687"/>
            <pc:sldLayoutMk cId="3888331957" sldId="2147483693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265322685" sldId="2147483687"/>
            <pc:sldLayoutMk cId="4004482824" sldId="2147483694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265322685" sldId="2147483687"/>
            <pc:sldLayoutMk cId="2356006196" sldId="2147483695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265322685" sldId="2147483687"/>
            <pc:sldLayoutMk cId="669373329" sldId="2147483696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265322685" sldId="2147483687"/>
            <pc:sldLayoutMk cId="3846618989" sldId="2147483697"/>
          </pc:sldLayoutMkLst>
        </pc:sldLayoutChg>
        <pc:sldLayoutChg chg="del">
          <pc:chgData name="Field, Emily@Energy" userId="e6ab677e-5ebb-4b22-a2fe-41f5fc8efe8d" providerId="ADAL" clId="{1A211BE7-5B7F-484F-B26E-96248C0A71EE}" dt="2024-08-13T19:13:06.343" v="0" actId="47"/>
          <pc:sldLayoutMkLst>
            <pc:docMk/>
            <pc:sldMasterMk cId="4265322685" sldId="2147483687"/>
            <pc:sldLayoutMk cId="1667119146" sldId="2147483698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315ADD9-6CDA-429A-9659-720B110C731D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A1EAC1E-2E04-41FD-AF3C-F735CCD2F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298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8E7FC1-C667-4356-9B84-F5E0C1D4B6BE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D4CD6F-1255-46E6-BF72-5A35B2A81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55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D4CD6F-1255-46E6-BF72-5A35B2A81E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89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 l="60000" r="-6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"/>
          <p:cNvSpPr/>
          <p:nvPr/>
        </p:nvSpPr>
        <p:spPr>
          <a:xfrm>
            <a:off x="3886200" y="0"/>
            <a:ext cx="3600450" cy="51435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4724400 w 9144000"/>
              <a:gd name="connsiteY2" fmla="*/ 5133975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4724400 w 7239000"/>
              <a:gd name="connsiteY2" fmla="*/ 5133975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363855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3638550 w 7239000"/>
              <a:gd name="connsiteY4" fmla="*/ 0 h 5143500"/>
              <a:gd name="connsiteX0" fmla="*/ 0 w 3600450"/>
              <a:gd name="connsiteY0" fmla="*/ 0 h 5143500"/>
              <a:gd name="connsiteX1" fmla="*/ 3600450 w 3600450"/>
              <a:gd name="connsiteY1" fmla="*/ 0 h 5143500"/>
              <a:gd name="connsiteX2" fmla="*/ 2276475 w 3600450"/>
              <a:gd name="connsiteY2" fmla="*/ 5143500 h 5143500"/>
              <a:gd name="connsiteX3" fmla="*/ 9525 w 3600450"/>
              <a:gd name="connsiteY3" fmla="*/ 5133975 h 5143500"/>
              <a:gd name="connsiteX4" fmla="*/ 0 w 3600450"/>
              <a:gd name="connsiteY4" fmla="*/ 0 h 5143500"/>
              <a:gd name="connsiteX0" fmla="*/ 0 w 3600450"/>
              <a:gd name="connsiteY0" fmla="*/ 0 h 5143500"/>
              <a:gd name="connsiteX1" fmla="*/ 3600450 w 3600450"/>
              <a:gd name="connsiteY1" fmla="*/ 0 h 5143500"/>
              <a:gd name="connsiteX2" fmla="*/ 2276475 w 3600450"/>
              <a:gd name="connsiteY2" fmla="*/ 5143500 h 5143500"/>
              <a:gd name="connsiteX3" fmla="*/ 0 w 3600450"/>
              <a:gd name="connsiteY3" fmla="*/ 5133975 h 5143500"/>
              <a:gd name="connsiteX4" fmla="*/ 0 w 3600450"/>
              <a:gd name="connsiteY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0450" h="5143500">
                <a:moveTo>
                  <a:pt x="0" y="0"/>
                </a:moveTo>
                <a:lnTo>
                  <a:pt x="3600450" y="0"/>
                </a:lnTo>
                <a:lnTo>
                  <a:pt x="2276475" y="5143500"/>
                </a:lnTo>
                <a:lnTo>
                  <a:pt x="0" y="51339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"/>
          <p:cNvSpPr/>
          <p:nvPr/>
        </p:nvSpPr>
        <p:spPr>
          <a:xfrm>
            <a:off x="0" y="0"/>
            <a:ext cx="7239000" cy="51435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4724400 w 9144000"/>
              <a:gd name="connsiteY2" fmla="*/ 5133975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4724400 w 7239000"/>
              <a:gd name="connsiteY2" fmla="*/ 5133975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39000" h="5143500">
                <a:moveTo>
                  <a:pt x="0" y="0"/>
                </a:moveTo>
                <a:lnTo>
                  <a:pt x="7239000" y="0"/>
                </a:lnTo>
                <a:lnTo>
                  <a:pt x="5915025" y="5143500"/>
                </a:lnTo>
                <a:lnTo>
                  <a:pt x="0" y="51435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38150"/>
            <a:ext cx="1383791" cy="121920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688591" y="462081"/>
            <a:ext cx="5029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California</a:t>
            </a:r>
          </a:p>
          <a:p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Energy Commission</a:t>
            </a:r>
          </a:p>
          <a:p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Research &amp; Development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4800" y="2038350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Segoe UI Semibold" panose="020B0702040204020203" pitchFamily="34" charset="0"/>
              </a:rPr>
              <a:t>TITLE OF PRESENTATION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0437" y="2643143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accent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Name of Presenter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9184" y="2952750"/>
            <a:ext cx="5157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accent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Energy Research and Development Division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4800" y="4019550"/>
            <a:ext cx="4343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Title of conference/meeting</a:t>
            </a:r>
          </a:p>
          <a:p>
            <a:r>
              <a:rPr lang="en-US"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Location presentation was given</a:t>
            </a:r>
          </a:p>
          <a:p>
            <a:r>
              <a:rPr lang="en-US"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Date of meeting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381000" y="3695700"/>
            <a:ext cx="56388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"/>
          <p:cNvSpPr/>
          <p:nvPr userDrawn="1"/>
        </p:nvSpPr>
        <p:spPr>
          <a:xfrm>
            <a:off x="3886200" y="0"/>
            <a:ext cx="3600450" cy="51435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4724400 w 9144000"/>
              <a:gd name="connsiteY2" fmla="*/ 5133975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4724400 w 7239000"/>
              <a:gd name="connsiteY2" fmla="*/ 5133975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363855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3638550 w 7239000"/>
              <a:gd name="connsiteY4" fmla="*/ 0 h 5143500"/>
              <a:gd name="connsiteX0" fmla="*/ 0 w 3600450"/>
              <a:gd name="connsiteY0" fmla="*/ 0 h 5143500"/>
              <a:gd name="connsiteX1" fmla="*/ 3600450 w 3600450"/>
              <a:gd name="connsiteY1" fmla="*/ 0 h 5143500"/>
              <a:gd name="connsiteX2" fmla="*/ 2276475 w 3600450"/>
              <a:gd name="connsiteY2" fmla="*/ 5143500 h 5143500"/>
              <a:gd name="connsiteX3" fmla="*/ 9525 w 3600450"/>
              <a:gd name="connsiteY3" fmla="*/ 5133975 h 5143500"/>
              <a:gd name="connsiteX4" fmla="*/ 0 w 3600450"/>
              <a:gd name="connsiteY4" fmla="*/ 0 h 5143500"/>
              <a:gd name="connsiteX0" fmla="*/ 0 w 3600450"/>
              <a:gd name="connsiteY0" fmla="*/ 0 h 5143500"/>
              <a:gd name="connsiteX1" fmla="*/ 3600450 w 3600450"/>
              <a:gd name="connsiteY1" fmla="*/ 0 h 5143500"/>
              <a:gd name="connsiteX2" fmla="*/ 2276475 w 3600450"/>
              <a:gd name="connsiteY2" fmla="*/ 5143500 h 5143500"/>
              <a:gd name="connsiteX3" fmla="*/ 0 w 3600450"/>
              <a:gd name="connsiteY3" fmla="*/ 5133975 h 5143500"/>
              <a:gd name="connsiteX4" fmla="*/ 0 w 3600450"/>
              <a:gd name="connsiteY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0450" h="5143500">
                <a:moveTo>
                  <a:pt x="0" y="0"/>
                </a:moveTo>
                <a:lnTo>
                  <a:pt x="3600450" y="0"/>
                </a:lnTo>
                <a:lnTo>
                  <a:pt x="2276475" y="5143500"/>
                </a:lnTo>
                <a:lnTo>
                  <a:pt x="0" y="513397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"/>
          <p:cNvSpPr/>
          <p:nvPr userDrawn="1"/>
        </p:nvSpPr>
        <p:spPr>
          <a:xfrm>
            <a:off x="0" y="0"/>
            <a:ext cx="7239000" cy="51435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4724400 w 9144000"/>
              <a:gd name="connsiteY2" fmla="*/ 5133975 h 5143500"/>
              <a:gd name="connsiteX3" fmla="*/ 0 w 9144000"/>
              <a:gd name="connsiteY3" fmla="*/ 5143500 h 5143500"/>
              <a:gd name="connsiteX4" fmla="*/ 0 w 9144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4724400 w 7239000"/>
              <a:gd name="connsiteY2" fmla="*/ 5133975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  <a:gd name="connsiteX0" fmla="*/ 0 w 7239000"/>
              <a:gd name="connsiteY0" fmla="*/ 0 h 5143500"/>
              <a:gd name="connsiteX1" fmla="*/ 7239000 w 7239000"/>
              <a:gd name="connsiteY1" fmla="*/ 0 h 5143500"/>
              <a:gd name="connsiteX2" fmla="*/ 5915025 w 7239000"/>
              <a:gd name="connsiteY2" fmla="*/ 5143500 h 5143500"/>
              <a:gd name="connsiteX3" fmla="*/ 0 w 7239000"/>
              <a:gd name="connsiteY3" fmla="*/ 5143500 h 5143500"/>
              <a:gd name="connsiteX4" fmla="*/ 0 w 7239000"/>
              <a:gd name="connsiteY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39000" h="5143500">
                <a:moveTo>
                  <a:pt x="0" y="0"/>
                </a:moveTo>
                <a:lnTo>
                  <a:pt x="7239000" y="0"/>
                </a:lnTo>
                <a:lnTo>
                  <a:pt x="5915025" y="5143500"/>
                </a:lnTo>
                <a:lnTo>
                  <a:pt x="0" y="51435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38150"/>
            <a:ext cx="1383791" cy="1219200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1688591" y="800635"/>
            <a:ext cx="502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>
                <a:solidFill>
                  <a:schemeClr val="bg1"/>
                </a:solidFill>
                <a:latin typeface="Century Gothic" panose="020B0502020202020204" pitchFamily="34" charset="0"/>
              </a:rPr>
              <a:t>California Energy Commission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381000" y="2952750"/>
            <a:ext cx="5157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chemeClr val="accent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Chair Robert B. Weisenmiller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381000" y="3695700"/>
            <a:ext cx="56388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1000" y="1885950"/>
            <a:ext cx="6019800" cy="757238"/>
          </a:xfrm>
        </p:spPr>
        <p:txBody>
          <a:bodyPr>
            <a:noAutofit/>
          </a:bodyPr>
          <a:lstStyle>
            <a:lvl1pPr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81000" y="2633662"/>
            <a:ext cx="5638800" cy="319088"/>
          </a:xfrm>
        </p:spPr>
        <p:txBody>
          <a:bodyPr>
            <a:noAutofit/>
          </a:bodyPr>
          <a:lstStyle>
            <a:lvl1pPr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71475" y="4005262"/>
            <a:ext cx="4581525" cy="319088"/>
          </a:xfr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6577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 typeface="Arial" panose="020B0604020202020204" pitchFamily="34" charset="0"/>
              <a:buNone/>
              <a:defRPr sz="2600">
                <a:solidFill>
                  <a:schemeClr val="tx2"/>
                </a:solidFill>
              </a:defRPr>
            </a:lvl1pPr>
            <a:lvl2pPr marL="742950" indent="-285750">
              <a:buFontTx/>
              <a:buBlip>
                <a:blip r:embed="rId2"/>
              </a:buBlip>
              <a:defRPr sz="2400">
                <a:solidFill>
                  <a:schemeClr val="tx2"/>
                </a:solidFill>
              </a:defRPr>
            </a:lvl2pPr>
            <a:lvl3pPr marL="1143000" indent="-228600">
              <a:buFontTx/>
              <a:buBlip>
                <a:blip r:embed="rId2"/>
              </a:buBlip>
              <a:defRPr sz="2000">
                <a:solidFill>
                  <a:schemeClr val="tx2"/>
                </a:solidFill>
              </a:defRPr>
            </a:lvl3pPr>
            <a:lvl4pPr marL="1600200" indent="-228600">
              <a:buFontTx/>
              <a:buBlip>
                <a:blip r:embed="rId2"/>
              </a:buBlip>
              <a:defRPr sz="1800">
                <a:solidFill>
                  <a:schemeClr val="tx2"/>
                </a:solidFill>
              </a:defRPr>
            </a:lvl4pPr>
            <a:lvl5pPr marL="2057400" indent="-228600">
              <a:buFontTx/>
              <a:buBlip>
                <a:blip r:embed="rId2"/>
              </a:buBlip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066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382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742950" indent="-285750">
              <a:buFontTx/>
              <a:buBlip>
                <a:blip r:embed="rId2"/>
              </a:buBlip>
              <a:defRPr sz="2000"/>
            </a:lvl2pPr>
            <a:lvl3pPr marL="1143000" indent="-228600">
              <a:buFontTx/>
              <a:buBlip>
                <a:blip r:embed="rId2"/>
              </a:buBlip>
              <a:defRPr sz="1800"/>
            </a:lvl3pPr>
            <a:lvl4pPr marL="1600200" indent="-228600">
              <a:buFontTx/>
              <a:buBlip>
                <a:blip r:embed="rId2"/>
              </a:buBlip>
              <a:defRPr sz="1600"/>
            </a:lvl4pPr>
            <a:lvl5pPr marL="2057400" indent="-228600">
              <a:buFontTx/>
              <a:buBlip>
                <a:blip r:embed="rId2"/>
              </a:buBlip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742950" indent="-285750">
              <a:buFontTx/>
              <a:buBlip>
                <a:blip r:embed="rId2"/>
              </a:buBlip>
              <a:defRPr sz="2400"/>
            </a:lvl2pPr>
            <a:lvl3pPr marL="1143000" indent="-228600">
              <a:buFontTx/>
              <a:buBlip>
                <a:blip r:embed="rId2"/>
              </a:buBlip>
              <a:defRPr sz="2000"/>
            </a:lvl3pPr>
            <a:lvl4pPr marL="1600200" indent="-228600">
              <a:buFontTx/>
              <a:buBlip>
                <a:blip r:embed="rId2"/>
              </a:buBlip>
              <a:defRPr sz="1800"/>
            </a:lvl4pPr>
            <a:lvl5pPr marL="2057400" indent="-228600">
              <a:buFontTx/>
              <a:buBlip>
                <a:blip r:embed="rId2"/>
              </a:buBlip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4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latin typeface="Segoe UI Semibold" panose="020B07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742950" indent="-285750">
              <a:buFontTx/>
              <a:buBlip>
                <a:blip r:embed="rId2"/>
              </a:buBlip>
              <a:defRPr sz="2000"/>
            </a:lvl2pPr>
            <a:lvl3pPr marL="1143000" indent="-228600">
              <a:buFontTx/>
              <a:buBlip>
                <a:blip r:embed="rId2"/>
              </a:buBlip>
              <a:defRPr sz="1800"/>
            </a:lvl3pPr>
            <a:lvl4pPr marL="1600200" indent="-228600">
              <a:buFontTx/>
              <a:buBlip>
                <a:blip r:embed="rId2"/>
              </a:buBlip>
              <a:defRPr sz="1600"/>
            </a:lvl4pPr>
            <a:lvl5pPr marL="2057400" indent="-228600">
              <a:buFontTx/>
              <a:buBlip>
                <a:blip r:embed="rId2"/>
              </a:buBlip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latin typeface="Segoe UI Semibold" panose="020B07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/>
            </a:lvl1pPr>
            <a:lvl2pPr marL="742950" indent="-285750">
              <a:buFontTx/>
              <a:buBlip>
                <a:blip r:embed="rId2"/>
              </a:buBlip>
              <a:defRPr sz="2000"/>
            </a:lvl2pPr>
            <a:lvl3pPr marL="1143000" indent="-228600">
              <a:buFontTx/>
              <a:buBlip>
                <a:blip r:embed="rId2"/>
              </a:buBlip>
              <a:defRPr sz="1800"/>
            </a:lvl3pPr>
            <a:lvl4pPr marL="1600200" indent="-228600">
              <a:buFontTx/>
              <a:buBlip>
                <a:blip r:embed="rId2"/>
              </a:buBlip>
              <a:defRPr sz="1600"/>
            </a:lvl4pPr>
            <a:lvl5pPr marL="2057400" indent="-228600">
              <a:buFontTx/>
              <a:buBlip>
                <a:blip r:embed="rId2"/>
              </a:buBlip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343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451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605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5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485775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9167A-9D82-438A-BF70-1028D6A4A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47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7" r:id="rId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6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1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1"/>
        </a:buBlip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1"/>
        </a:buBlip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1"/>
        </a:buBlip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C5A0A-A456-4CF4-B975-50B8B0B8D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you!</a:t>
            </a:r>
          </a:p>
        </p:txBody>
      </p:sp>
      <p:pic>
        <p:nvPicPr>
          <p:cNvPr id="9" name="Picture 8" descr="Image of the C-DAWG website that gives information on what the CDAWG's goals are, how to contact the working group and shows where you would click to subscribe to the working group's updates.">
            <a:extLst>
              <a:ext uri="{FF2B5EF4-FFF2-40B4-BE49-F238E27FC236}">
                <a16:creationId xmlns:a16="http://schemas.microsoft.com/office/drawing/2014/main" id="{92E5FF69-A940-ADF2-A186-CAB9AF9A26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699022"/>
            <a:ext cx="8384405" cy="423558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AB3568-B019-4B9E-BC86-53ABD4EB4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67A-9D82-438A-BF70-1028D6A4A76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630563"/>
      </p:ext>
    </p:extLst>
  </p:cSld>
  <p:clrMapOvr>
    <a:masterClrMapping/>
  </p:clrMapOvr>
</p:sld>
</file>

<file path=ppt/theme/theme1.xml><?xml version="1.0" encoding="utf-8"?>
<a:theme xmlns:a="http://schemas.openxmlformats.org/drawingml/2006/main" name="ERDD-Template">
  <a:themeElements>
    <a:clrScheme name="EPIC IP3">
      <a:dk1>
        <a:sysClr val="windowText" lastClr="000000"/>
      </a:dk1>
      <a:lt1>
        <a:sysClr val="window" lastClr="FFFFFF"/>
      </a:lt1>
      <a:dk2>
        <a:srgbClr val="00588A"/>
      </a:dk2>
      <a:lt2>
        <a:srgbClr val="40C2CC"/>
      </a:lt2>
      <a:accent1>
        <a:srgbClr val="007FB7"/>
      </a:accent1>
      <a:accent2>
        <a:srgbClr val="8EBF3F"/>
      </a:accent2>
      <a:accent3>
        <a:srgbClr val="88A631"/>
      </a:accent3>
      <a:accent4>
        <a:srgbClr val="F7941E"/>
      </a:accent4>
      <a:accent5>
        <a:srgbClr val="E8AF22"/>
      </a:accent5>
      <a:accent6>
        <a:srgbClr val="F3BF66"/>
      </a:accent6>
      <a:hlink>
        <a:srgbClr val="007FB7"/>
      </a:hlink>
      <a:folHlink>
        <a:srgbClr val="800080"/>
      </a:folHlink>
    </a:clrScheme>
    <a:fontScheme name="ERDD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DC9A153AAEEE45BACE06E01F8272AC" ma:contentTypeVersion="22" ma:contentTypeDescription="Create a new document." ma:contentTypeScope="" ma:versionID="d54f9e55d3a08609f0f1241470b063a6">
  <xsd:schema xmlns:xsd="http://www.w3.org/2001/XMLSchema" xmlns:xs="http://www.w3.org/2001/XMLSchema" xmlns:p="http://schemas.microsoft.com/office/2006/metadata/properties" xmlns:ns2="785685f2-c2e1-4352-89aa-3faca8eaba52" xmlns:ns3="5067c814-4b34-462c-a21d-c185ff6548d2" targetNamespace="http://schemas.microsoft.com/office/2006/metadata/properties" ma:root="true" ma:fieldsID="3eb5935f286a568bf7a17cad05ce6909" ns2:_="" ns3:_="">
    <xsd:import namespace="785685f2-c2e1-4352-89aa-3faca8eaba52"/>
    <xsd:import namespace="5067c814-4b34-462c-a21d-c185ff6548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Date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Source" minOccurs="0"/>
                <xsd:element ref="ns2:Topic" minOccurs="0"/>
                <xsd:element ref="ns2:Qualitynotes" minOccurs="0"/>
                <xsd:element ref="ns2:lcf76f155ced4ddcb4097134ff3c332f" minOccurs="0"/>
                <xsd:element ref="ns3:TaxCatchAll" minOccurs="0"/>
                <xsd:element ref="ns2:Contact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5685f2-c2e1-4352-89aa-3faca8eaba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Date" ma:index="10" nillable="true" ma:displayName="Date" ma:format="DateOnly" ma:internalName="Date">
      <xsd:simpleType>
        <xsd:restriction base="dms:DateTim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Source" ma:index="20" nillable="true" ma:displayName="Source" ma:description="Source for data" ma:format="Dropdown" ma:internalName="Source">
      <xsd:simpleType>
        <xsd:restriction base="dms:Text">
          <xsd:maxLength value="255"/>
        </xsd:restriction>
      </xsd:simpleType>
    </xsd:element>
    <xsd:element name="Topic" ma:index="21" nillable="true" ma:displayName="Topic" ma:description="Main topic of data" ma:format="Dropdown" ma:internalName="Topic">
      <xsd:simpleType>
        <xsd:restriction base="dms:Text">
          <xsd:maxLength value="255"/>
        </xsd:restriction>
      </xsd:simpleType>
    </xsd:element>
    <xsd:element name="Qualitynotes" ma:index="22" nillable="true" ma:displayName="Quality notes" ma:format="Dropdown" ma:internalName="Qualitynotes">
      <xsd:simpleType>
        <xsd:restriction base="dms:Text">
          <xsd:maxLength value="255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96df981b-247c-4b11-954d-40cb195196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ontact" ma:index="26" nillable="true" ma:displayName="Contact" ma:description="Prior to deleting files in this folder, contact staff listed." ma:format="Dropdown" ma:list="UserInfo" ma:SharePointGroup="0" ma:internalName="Contact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67c814-4b34-462c-a21d-c185ff6548d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2752bcb9-f337-4c4d-ab40-c128a420f593}" ma:internalName="TaxCatchAll" ma:showField="CatchAllData" ma:web="5067c814-4b34-462c-a21d-c185ff6548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067c814-4b34-462c-a21d-c185ff6548d2">
      <UserInfo>
        <DisplayName/>
        <AccountId xsi:nil="true"/>
        <AccountType/>
      </UserInfo>
    </SharedWithUsers>
    <Contact xmlns="785685f2-c2e1-4352-89aa-3faca8eaba52" xsi:nil="true">
      <UserInfo>
        <DisplayName/>
        <AccountId xsi:nil="true"/>
        <AccountType/>
      </UserInfo>
    </Contact>
    <Qualitynotes xmlns="785685f2-c2e1-4352-89aa-3faca8eaba52" xsi:nil="true"/>
    <Source xmlns="785685f2-c2e1-4352-89aa-3faca8eaba52" xsi:nil="true"/>
    <Topic xmlns="785685f2-c2e1-4352-89aa-3faca8eaba52" xsi:nil="true"/>
    <Date xmlns="785685f2-c2e1-4352-89aa-3faca8eaba52" xsi:nil="true"/>
    <TaxCatchAll xmlns="5067c814-4b34-462c-a21d-c185ff6548d2" xsi:nil="true"/>
    <lcf76f155ced4ddcb4097134ff3c332f xmlns="785685f2-c2e1-4352-89aa-3faca8eaba5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B1090BF-E069-4F95-9BED-4EE3F64C6A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5685f2-c2e1-4352-89aa-3faca8eaba52"/>
    <ds:schemaRef ds:uri="5067c814-4b34-462c-a21d-c185ff6548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B70EC6-7540-46B8-AC0D-3F46DB2684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9021BB-973E-4634-B335-9438B3939E96}">
  <ds:schemaRefs>
    <ds:schemaRef ds:uri="5067c814-4b34-462c-a21d-c185ff6548d2"/>
    <ds:schemaRef ds:uri="785685f2-c2e1-4352-89aa-3faca8eaba5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ERDD-Template</Template>
  <TotalTime>40</TotalTime>
  <Words>5</Words>
  <Application>Microsoft Office PowerPoint</Application>
  <PresentationFormat>On-screen Show (16:9)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Segoe UI</vt:lpstr>
      <vt:lpstr>Segoe UI Semibold</vt:lpstr>
      <vt:lpstr>ERDD-Template</vt:lpstr>
      <vt:lpstr>Thank you!</vt:lpstr>
    </vt:vector>
  </TitlesOfParts>
  <Company>California Energy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Energy- to Support Electricity Sector Vulnerability Assessment and Resilient Planning  Request for Comments on Forthcoming Solicitation</dc:title>
  <dc:creator>Lew, Virginia@Energy</dc:creator>
  <cp:lastModifiedBy>Field, Emily@Energy</cp:lastModifiedBy>
  <cp:revision>3</cp:revision>
  <cp:lastPrinted>2019-05-06T19:31:40Z</cp:lastPrinted>
  <dcterms:created xsi:type="dcterms:W3CDTF">2017-08-20T00:41:06Z</dcterms:created>
  <dcterms:modified xsi:type="dcterms:W3CDTF">2024-08-13T19:13:08Z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0x01010061DC9A153AAEEE45BACE06E01F8272AC</vt:lpwstr>
  </property>
  <property fmtid="{D5CDD505-2E9C-101B-9397-08002B2CF9AE}" pid="3" name="Order">
    <vt:r8>312100</vt:r8>
  </property>
  <property fmtid="{D5CDD505-2E9C-101B-9397-08002B2CF9AE}" pid="4" name="ComplianceAssetId">
    <vt:lpwstr/>
  </property>
  <property fmtid="{D5CDD505-2E9C-101B-9397-08002B2CF9AE}" pid="5" name="SharedWithUsers">
    <vt:lpwstr/>
  </property>
  <property fmtid="{D5CDD505-2E9C-101B-9397-08002B2CF9AE}" pid="6" name="MediaServiceImageTags">
    <vt:lpwstr/>
  </property>
</Properties>
</file>