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71" r:id="rId5"/>
    <p:sldMasterId id="2147483682" r:id="rId6"/>
    <p:sldMasterId id="2147483678" r:id="rId7"/>
    <p:sldMasterId id="2147483679" r:id="rId8"/>
  </p:sldMasterIdLst>
  <p:notesMasterIdLst>
    <p:notesMasterId r:id="rId14"/>
  </p:notesMasterIdLst>
  <p:handoutMasterIdLst>
    <p:handoutMasterId r:id="rId15"/>
  </p:handoutMasterIdLst>
  <p:sldIdLst>
    <p:sldId id="278" r:id="rId9"/>
    <p:sldId id="290" r:id="rId10"/>
    <p:sldId id="270" r:id="rId11"/>
    <p:sldId id="293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oval-Moreno, Victoria@Energy" initials="SV" lastIdx="1" clrIdx="0">
    <p:extLst>
      <p:ext uri="{19B8F6BF-5375-455C-9EA6-DF929625EA0E}">
        <p15:presenceInfo xmlns:p15="http://schemas.microsoft.com/office/powerpoint/2012/main" userId="S::victoria.sandoval-moreno@energy.ca.gov::2640e4b3-84d2-4e59-92bf-f14f93a408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15AB5-5123-4657-82B1-66DADB7F315E}" v="18" dt="2023-05-10T17:38:49.5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57"/>
    <p:restoredTop sz="94718"/>
  </p:normalViewPr>
  <p:slideViewPr>
    <p:cSldViewPr snapToGrid="0">
      <p:cViewPr varScale="1">
        <p:scale>
          <a:sx n="85" d="100"/>
          <a:sy n="85" d="100"/>
        </p:scale>
        <p:origin x="20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itt, Heather@Energy" userId="S::heather.raitt@energy.ca.gov::43034535-8bf7-49f7-b6cb-6992188daada" providerId="AD" clId="Web-{00B15AB5-5123-4657-82B1-66DADB7F315E}"/>
    <pc:docChg chg="modSld">
      <pc:chgData name="Raitt, Heather@Energy" userId="S::heather.raitt@energy.ca.gov::43034535-8bf7-49f7-b6cb-6992188daada" providerId="AD" clId="Web-{00B15AB5-5123-4657-82B1-66DADB7F315E}" dt="2023-05-10T17:38:49.515" v="12" actId="20577"/>
      <pc:docMkLst>
        <pc:docMk/>
      </pc:docMkLst>
      <pc:sldChg chg="modSp">
        <pc:chgData name="Raitt, Heather@Energy" userId="S::heather.raitt@energy.ca.gov::43034535-8bf7-49f7-b6cb-6992188daada" providerId="AD" clId="Web-{00B15AB5-5123-4657-82B1-66DADB7F315E}" dt="2023-05-10T17:38:49.515" v="12" actId="20577"/>
        <pc:sldMkLst>
          <pc:docMk/>
          <pc:sldMk cId="1186669983" sldId="278"/>
        </pc:sldMkLst>
        <pc:spChg chg="mod">
          <ac:chgData name="Raitt, Heather@Energy" userId="S::heather.raitt@energy.ca.gov::43034535-8bf7-49f7-b6cb-6992188daada" providerId="AD" clId="Web-{00B15AB5-5123-4657-82B1-66DADB7F315E}" dt="2023-05-10T17:35:34.293" v="0" actId="20577"/>
          <ac:spMkLst>
            <pc:docMk/>
            <pc:sldMk cId="1186669983" sldId="278"/>
            <ac:spMk id="2" creationId="{00000000-0000-0000-0000-000000000000}"/>
          </ac:spMkLst>
        </pc:spChg>
        <pc:spChg chg="mod">
          <ac:chgData name="Raitt, Heather@Energy" userId="S::heather.raitt@energy.ca.gov::43034535-8bf7-49f7-b6cb-6992188daada" providerId="AD" clId="Web-{00B15AB5-5123-4657-82B1-66DADB7F315E}" dt="2023-05-10T17:38:03.155" v="6" actId="20577"/>
          <ac:spMkLst>
            <pc:docMk/>
            <pc:sldMk cId="1186669983" sldId="278"/>
            <ac:spMk id="3" creationId="{00000000-0000-0000-0000-000000000000}"/>
          </ac:spMkLst>
        </pc:spChg>
        <pc:spChg chg="mod">
          <ac:chgData name="Raitt, Heather@Energy" userId="S::heather.raitt@energy.ca.gov::43034535-8bf7-49f7-b6cb-6992188daada" providerId="AD" clId="Web-{00B15AB5-5123-4657-82B1-66DADB7F315E}" dt="2023-05-10T17:38:49.515" v="12" actId="20577"/>
          <ac:spMkLst>
            <pc:docMk/>
            <pc:sldMk cId="1186669983" sldId="278"/>
            <ac:spMk id="6" creationId="{00000000-0000-0000-0000-000000000000}"/>
          </ac:spMkLst>
        </pc:spChg>
      </pc:sldChg>
    </pc:docChg>
  </pc:docChgLst>
  <pc:docChgLst>
    <pc:chgData name="Mimnaugh, Damien@Energy" userId="fb952e06-b5cf-4c39-8a48-b18000601df9" providerId="ADAL" clId="{51A4E2BF-EEC1-4460-89F3-20C109B60328}"/>
    <pc:docChg chg="undo custSel addSld delSld modSld">
      <pc:chgData name="Mimnaugh, Damien@Energy" userId="fb952e06-b5cf-4c39-8a48-b18000601df9" providerId="ADAL" clId="{51A4E2BF-EEC1-4460-89F3-20C109B60328}" dt="2023-05-06T00:01:14.984" v="1147" actId="2696"/>
      <pc:docMkLst>
        <pc:docMk/>
      </pc:docMkLst>
      <pc:sldChg chg="modSp mod">
        <pc:chgData name="Mimnaugh, Damien@Energy" userId="fb952e06-b5cf-4c39-8a48-b18000601df9" providerId="ADAL" clId="{51A4E2BF-EEC1-4460-89F3-20C109B60328}" dt="2023-05-05T23:05:45.381" v="497" actId="15"/>
        <pc:sldMkLst>
          <pc:docMk/>
          <pc:sldMk cId="642586274" sldId="270"/>
        </pc:sldMkLst>
        <pc:spChg chg="mod">
          <ac:chgData name="Mimnaugh, Damien@Energy" userId="fb952e06-b5cf-4c39-8a48-b18000601df9" providerId="ADAL" clId="{51A4E2BF-EEC1-4460-89F3-20C109B60328}" dt="2023-05-05T22:47:38.283" v="139" actId="20577"/>
          <ac:spMkLst>
            <pc:docMk/>
            <pc:sldMk cId="642586274" sldId="270"/>
            <ac:spMk id="2" creationId="{00000000-0000-0000-0000-000000000000}"/>
          </ac:spMkLst>
        </pc:spChg>
        <pc:spChg chg="mod">
          <ac:chgData name="Mimnaugh, Damien@Energy" userId="fb952e06-b5cf-4c39-8a48-b18000601df9" providerId="ADAL" clId="{51A4E2BF-EEC1-4460-89F3-20C109B60328}" dt="2023-05-05T23:05:45.381" v="497" actId="15"/>
          <ac:spMkLst>
            <pc:docMk/>
            <pc:sldMk cId="642586274" sldId="270"/>
            <ac:spMk id="3" creationId="{00000000-0000-0000-0000-000000000000}"/>
          </ac:spMkLst>
        </pc:spChg>
      </pc:sldChg>
      <pc:sldChg chg="del">
        <pc:chgData name="Mimnaugh, Damien@Energy" userId="fb952e06-b5cf-4c39-8a48-b18000601df9" providerId="ADAL" clId="{51A4E2BF-EEC1-4460-89F3-20C109B60328}" dt="2023-05-05T23:58:46.727" v="1135" actId="2696"/>
        <pc:sldMkLst>
          <pc:docMk/>
          <pc:sldMk cId="2772555218" sldId="287"/>
        </pc:sldMkLst>
      </pc:sldChg>
      <pc:sldChg chg="del">
        <pc:chgData name="Mimnaugh, Damien@Energy" userId="fb952e06-b5cf-4c39-8a48-b18000601df9" providerId="ADAL" clId="{51A4E2BF-EEC1-4460-89F3-20C109B60328}" dt="2023-05-05T23:58:46.727" v="1135" actId="2696"/>
        <pc:sldMkLst>
          <pc:docMk/>
          <pc:sldMk cId="4210144130" sldId="289"/>
        </pc:sldMkLst>
      </pc:sldChg>
      <pc:sldChg chg="addSp delSp modSp mod">
        <pc:chgData name="Mimnaugh, Damien@Energy" userId="fb952e06-b5cf-4c39-8a48-b18000601df9" providerId="ADAL" clId="{51A4E2BF-EEC1-4460-89F3-20C109B60328}" dt="2023-05-05T23:26:21.197" v="1001" actId="12788"/>
        <pc:sldMkLst>
          <pc:docMk/>
          <pc:sldMk cId="193913295" sldId="290"/>
        </pc:sldMkLst>
        <pc:spChg chg="mod">
          <ac:chgData name="Mimnaugh, Damien@Energy" userId="fb952e06-b5cf-4c39-8a48-b18000601df9" providerId="ADAL" clId="{51A4E2BF-EEC1-4460-89F3-20C109B60328}" dt="2023-05-05T22:45:53.902" v="47" actId="20577"/>
          <ac:spMkLst>
            <pc:docMk/>
            <pc:sldMk cId="193913295" sldId="290"/>
            <ac:spMk id="2" creationId="{FC8186EA-7102-40BE-87E6-DC375358849F}"/>
          </ac:spMkLst>
        </pc:spChg>
        <pc:spChg chg="del">
          <ac:chgData name="Mimnaugh, Damien@Energy" userId="fb952e06-b5cf-4c39-8a48-b18000601df9" providerId="ADAL" clId="{51A4E2BF-EEC1-4460-89F3-20C109B60328}" dt="2023-05-05T22:45:59.714" v="48" actId="478"/>
          <ac:spMkLst>
            <pc:docMk/>
            <pc:sldMk cId="193913295" sldId="290"/>
            <ac:spMk id="3" creationId="{132BE87D-2604-4DB2-A1CC-5714BF17813A}"/>
          </ac:spMkLst>
        </pc:spChg>
        <pc:spChg chg="mod">
          <ac:chgData name="Mimnaugh, Damien@Energy" userId="fb952e06-b5cf-4c39-8a48-b18000601df9" providerId="ADAL" clId="{51A4E2BF-EEC1-4460-89F3-20C109B60328}" dt="2023-05-05T23:26:21.197" v="1001" actId="12788"/>
          <ac:spMkLst>
            <pc:docMk/>
            <pc:sldMk cId="193913295" sldId="290"/>
            <ac:spMk id="7" creationId="{D7686AF7-72C9-DF3F-FECF-6EF024587D26}"/>
          </ac:spMkLst>
        </pc:spChg>
        <pc:grpChg chg="add mod">
          <ac:chgData name="Mimnaugh, Damien@Energy" userId="fb952e06-b5cf-4c39-8a48-b18000601df9" providerId="ADAL" clId="{51A4E2BF-EEC1-4460-89F3-20C109B60328}" dt="2023-05-05T22:46:08.330" v="49"/>
          <ac:grpSpMkLst>
            <pc:docMk/>
            <pc:sldMk cId="193913295" sldId="290"/>
            <ac:grpSpMk id="5" creationId="{9304ED49-84CD-62A1-AEA8-60E0039F1965}"/>
          </ac:grpSpMkLst>
        </pc:grpChg>
        <pc:graphicFrameChg chg="mod modGraphic">
          <ac:chgData name="Mimnaugh, Damien@Energy" userId="fb952e06-b5cf-4c39-8a48-b18000601df9" providerId="ADAL" clId="{51A4E2BF-EEC1-4460-89F3-20C109B60328}" dt="2023-05-05T23:26:21.197" v="1001" actId="12788"/>
          <ac:graphicFrameMkLst>
            <pc:docMk/>
            <pc:sldMk cId="193913295" sldId="290"/>
            <ac:graphicFrameMk id="6" creationId="{B393F727-E59D-AF7D-F511-64387C261CFE}"/>
          </ac:graphicFrameMkLst>
        </pc:graphicFrameChg>
      </pc:sldChg>
      <pc:sldChg chg="addSp delSp modSp del mod">
        <pc:chgData name="Mimnaugh, Damien@Energy" userId="fb952e06-b5cf-4c39-8a48-b18000601df9" providerId="ADAL" clId="{51A4E2BF-EEC1-4460-89F3-20C109B60328}" dt="2023-05-06T00:01:14.984" v="1147" actId="2696"/>
        <pc:sldMkLst>
          <pc:docMk/>
          <pc:sldMk cId="4045974561" sldId="291"/>
        </pc:sldMkLst>
        <pc:spChg chg="mod">
          <ac:chgData name="Mimnaugh, Damien@Energy" userId="fb952e06-b5cf-4c39-8a48-b18000601df9" providerId="ADAL" clId="{51A4E2BF-EEC1-4460-89F3-20C109B60328}" dt="2023-05-05T23:25:47.654" v="995" actId="20577"/>
          <ac:spMkLst>
            <pc:docMk/>
            <pc:sldMk cId="4045974561" sldId="291"/>
            <ac:spMk id="2" creationId="{00000000-0000-0000-0000-000000000000}"/>
          </ac:spMkLst>
        </pc:spChg>
        <pc:spChg chg="del mod">
          <ac:chgData name="Mimnaugh, Damien@Energy" userId="fb952e06-b5cf-4c39-8a48-b18000601df9" providerId="ADAL" clId="{51A4E2BF-EEC1-4460-89F3-20C109B60328}" dt="2023-05-05T23:26:02.294" v="998" actId="478"/>
          <ac:spMkLst>
            <pc:docMk/>
            <pc:sldMk cId="4045974561" sldId="291"/>
            <ac:spMk id="3" creationId="{00000000-0000-0000-0000-000000000000}"/>
          </ac:spMkLst>
        </pc:spChg>
        <pc:spChg chg="add del mod">
          <ac:chgData name="Mimnaugh, Damien@Energy" userId="fb952e06-b5cf-4c39-8a48-b18000601df9" providerId="ADAL" clId="{51A4E2BF-EEC1-4460-89F3-20C109B60328}" dt="2023-05-05T23:26:00.958" v="997"/>
          <ac:spMkLst>
            <pc:docMk/>
            <pc:sldMk cId="4045974561" sldId="291"/>
            <ac:spMk id="4" creationId="{01E3FDA6-973B-5D61-EEF9-49E1685ECBBB}"/>
          </ac:spMkLst>
        </pc:spChg>
        <pc:spChg chg="add del mod">
          <ac:chgData name="Mimnaugh, Damien@Energy" userId="fb952e06-b5cf-4c39-8a48-b18000601df9" providerId="ADAL" clId="{51A4E2BF-EEC1-4460-89F3-20C109B60328}" dt="2023-05-05T23:26:03.989" v="999" actId="478"/>
          <ac:spMkLst>
            <pc:docMk/>
            <pc:sldMk cId="4045974561" sldId="291"/>
            <ac:spMk id="7" creationId="{F913AED4-19D0-E6CD-5D23-FC9A03CB14C0}"/>
          </ac:spMkLst>
        </pc:spChg>
        <pc:spChg chg="add mod">
          <ac:chgData name="Mimnaugh, Damien@Energy" userId="fb952e06-b5cf-4c39-8a48-b18000601df9" providerId="ADAL" clId="{51A4E2BF-EEC1-4460-89F3-20C109B60328}" dt="2023-05-06T00:00:51.570" v="1146" actId="20577"/>
          <ac:spMkLst>
            <pc:docMk/>
            <pc:sldMk cId="4045974561" sldId="291"/>
            <ac:spMk id="8" creationId="{9B333F1B-183F-A7DD-F028-BEA009D2F0B3}"/>
          </ac:spMkLst>
        </pc:spChg>
      </pc:sldChg>
      <pc:sldChg chg="del">
        <pc:chgData name="Mimnaugh, Damien@Energy" userId="fb952e06-b5cf-4c39-8a48-b18000601df9" providerId="ADAL" clId="{51A4E2BF-EEC1-4460-89F3-20C109B60328}" dt="2023-05-05T23:58:46.727" v="1135" actId="2696"/>
        <pc:sldMkLst>
          <pc:docMk/>
          <pc:sldMk cId="4035476871" sldId="292"/>
        </pc:sldMkLst>
      </pc:sldChg>
      <pc:sldChg chg="addSp delSp modSp add mod">
        <pc:chgData name="Mimnaugh, Damien@Energy" userId="fb952e06-b5cf-4c39-8a48-b18000601df9" providerId="ADAL" clId="{51A4E2BF-EEC1-4460-89F3-20C109B60328}" dt="2023-05-05T23:28:24.433" v="1118" actId="20577"/>
        <pc:sldMkLst>
          <pc:docMk/>
          <pc:sldMk cId="1315264123" sldId="293"/>
        </pc:sldMkLst>
        <pc:spChg chg="mod">
          <ac:chgData name="Mimnaugh, Damien@Energy" userId="fb952e06-b5cf-4c39-8a48-b18000601df9" providerId="ADAL" clId="{51A4E2BF-EEC1-4460-89F3-20C109B60328}" dt="2023-05-05T23:09:32.423" v="624" actId="5793"/>
          <ac:spMkLst>
            <pc:docMk/>
            <pc:sldMk cId="1315264123" sldId="293"/>
            <ac:spMk id="2" creationId="{00000000-0000-0000-0000-000000000000}"/>
          </ac:spMkLst>
        </pc:spChg>
        <pc:spChg chg="del mod">
          <ac:chgData name="Mimnaugh, Damien@Energy" userId="fb952e06-b5cf-4c39-8a48-b18000601df9" providerId="ADAL" clId="{51A4E2BF-EEC1-4460-89F3-20C109B60328}" dt="2023-05-05T23:09:25.891" v="612"/>
          <ac:spMkLst>
            <pc:docMk/>
            <pc:sldMk cId="1315264123" sldId="293"/>
            <ac:spMk id="3" creationId="{00000000-0000-0000-0000-000000000000}"/>
          </ac:spMkLst>
        </pc:spChg>
        <pc:spChg chg="add mod">
          <ac:chgData name="Mimnaugh, Damien@Energy" userId="fb952e06-b5cf-4c39-8a48-b18000601df9" providerId="ADAL" clId="{51A4E2BF-EEC1-4460-89F3-20C109B60328}" dt="2023-05-05T23:28:24.433" v="1118" actId="20577"/>
          <ac:spMkLst>
            <pc:docMk/>
            <pc:sldMk cId="1315264123" sldId="293"/>
            <ac:spMk id="4" creationId="{1FC3B510-72C0-34BA-C561-C3A73FCE9413}"/>
          </ac:spMkLst>
        </pc:spChg>
      </pc:sldChg>
      <pc:sldChg chg="addSp delSp modSp add del mod">
        <pc:chgData name="Mimnaugh, Damien@Energy" userId="fb952e06-b5cf-4c39-8a48-b18000601df9" providerId="ADAL" clId="{51A4E2BF-EEC1-4460-89F3-20C109B60328}" dt="2023-05-05T23:30:53.509" v="1119" actId="2696"/>
        <pc:sldMkLst>
          <pc:docMk/>
          <pc:sldMk cId="917531762" sldId="294"/>
        </pc:sldMkLst>
        <pc:spChg chg="del">
          <ac:chgData name="Mimnaugh, Damien@Energy" userId="fb952e06-b5cf-4c39-8a48-b18000601df9" providerId="ADAL" clId="{51A4E2BF-EEC1-4460-89F3-20C109B60328}" dt="2023-05-05T23:11:40.860" v="685" actId="478"/>
          <ac:spMkLst>
            <pc:docMk/>
            <pc:sldMk cId="917531762" sldId="294"/>
            <ac:spMk id="4" creationId="{1FC3B510-72C0-34BA-C561-C3A73FCE9413}"/>
          </ac:spMkLst>
        </pc:spChg>
        <pc:spChg chg="add del mod">
          <ac:chgData name="Mimnaugh, Damien@Energy" userId="fb952e06-b5cf-4c39-8a48-b18000601df9" providerId="ADAL" clId="{51A4E2BF-EEC1-4460-89F3-20C109B60328}" dt="2023-05-05T23:11:50.711" v="693" actId="20577"/>
          <ac:spMkLst>
            <pc:docMk/>
            <pc:sldMk cId="917531762" sldId="294"/>
            <ac:spMk id="6" creationId="{837593DE-4D1F-9B0A-8FE2-036231A6642C}"/>
          </ac:spMkLst>
        </pc:spChg>
      </pc:sldChg>
      <pc:sldChg chg="addSp delSp modSp add mod">
        <pc:chgData name="Mimnaugh, Damien@Energy" userId="fb952e06-b5cf-4c39-8a48-b18000601df9" providerId="ADAL" clId="{51A4E2BF-EEC1-4460-89F3-20C109B60328}" dt="2023-05-05T23:24:30.107" v="905" actId="20577"/>
        <pc:sldMkLst>
          <pc:docMk/>
          <pc:sldMk cId="2348476442" sldId="295"/>
        </pc:sldMkLst>
        <pc:spChg chg="mod">
          <ac:chgData name="Mimnaugh, Damien@Energy" userId="fb952e06-b5cf-4c39-8a48-b18000601df9" providerId="ADAL" clId="{51A4E2BF-EEC1-4460-89F3-20C109B60328}" dt="2023-05-05T23:12:04.824" v="699" actId="20577"/>
          <ac:spMkLst>
            <pc:docMk/>
            <pc:sldMk cId="2348476442" sldId="295"/>
            <ac:spMk id="2" creationId="{00000000-0000-0000-0000-000000000000}"/>
          </ac:spMkLst>
        </pc:spChg>
        <pc:spChg chg="add del mod">
          <ac:chgData name="Mimnaugh, Damien@Energy" userId="fb952e06-b5cf-4c39-8a48-b18000601df9" providerId="ADAL" clId="{51A4E2BF-EEC1-4460-89F3-20C109B60328}" dt="2023-05-05T23:12:19.163" v="703" actId="478"/>
          <ac:spMkLst>
            <pc:docMk/>
            <pc:sldMk cId="2348476442" sldId="295"/>
            <ac:spMk id="4" creationId="{CB84E272-41D1-4D66-92A1-BFBE85722D29}"/>
          </ac:spMkLst>
        </pc:spChg>
        <pc:spChg chg="del">
          <ac:chgData name="Mimnaugh, Damien@Energy" userId="fb952e06-b5cf-4c39-8a48-b18000601df9" providerId="ADAL" clId="{51A4E2BF-EEC1-4460-89F3-20C109B60328}" dt="2023-05-05T23:12:14.359" v="700" actId="478"/>
          <ac:spMkLst>
            <pc:docMk/>
            <pc:sldMk cId="2348476442" sldId="295"/>
            <ac:spMk id="6" creationId="{837593DE-4D1F-9B0A-8FE2-036231A6642C}"/>
          </ac:spMkLst>
        </pc:spChg>
        <pc:spChg chg="add del mod">
          <ac:chgData name="Mimnaugh, Damien@Energy" userId="fb952e06-b5cf-4c39-8a48-b18000601df9" providerId="ADAL" clId="{51A4E2BF-EEC1-4460-89F3-20C109B60328}" dt="2023-05-05T23:12:17.934" v="702"/>
          <ac:spMkLst>
            <pc:docMk/>
            <pc:sldMk cId="2348476442" sldId="295"/>
            <ac:spMk id="7" creationId="{48287017-2328-2028-D5FD-CEB1C40C09F2}"/>
          </ac:spMkLst>
        </pc:spChg>
        <pc:spChg chg="add mod">
          <ac:chgData name="Mimnaugh, Damien@Energy" userId="fb952e06-b5cf-4c39-8a48-b18000601df9" providerId="ADAL" clId="{51A4E2BF-EEC1-4460-89F3-20C109B60328}" dt="2023-05-05T23:24:30.107" v="905" actId="20577"/>
          <ac:spMkLst>
            <pc:docMk/>
            <pc:sldMk cId="2348476442" sldId="295"/>
            <ac:spMk id="8" creationId="{B7B2932B-F6AB-9EBD-ACF6-56CCABB404C6}"/>
          </ac:spMkLst>
        </pc:spChg>
      </pc:sldChg>
    </pc:docChg>
  </pc:docChgLst>
  <pc:docChgLst>
    <pc:chgData name="Raitt, Heather@Energy" userId="43034535-8bf7-49f7-b6cb-6992188daada" providerId="ADAL" clId="{29626FA9-4764-4CD7-8D79-F16EA09D788D}"/>
    <pc:docChg chg="modSld">
      <pc:chgData name="Raitt, Heather@Energy" userId="43034535-8bf7-49f7-b6cb-6992188daada" providerId="ADAL" clId="{29626FA9-4764-4CD7-8D79-F16EA09D788D}" dt="2023-05-08T20:45:38.845" v="4" actId="948"/>
      <pc:docMkLst>
        <pc:docMk/>
      </pc:docMkLst>
      <pc:sldChg chg="modSp mod">
        <pc:chgData name="Raitt, Heather@Energy" userId="43034535-8bf7-49f7-b6cb-6992188daada" providerId="ADAL" clId="{29626FA9-4764-4CD7-8D79-F16EA09D788D}" dt="2023-05-08T20:44:59.324" v="1" actId="20577"/>
        <pc:sldMkLst>
          <pc:docMk/>
          <pc:sldMk cId="1186669983" sldId="278"/>
        </pc:sldMkLst>
        <pc:spChg chg="mod">
          <ac:chgData name="Raitt, Heather@Energy" userId="43034535-8bf7-49f7-b6cb-6992188daada" providerId="ADAL" clId="{29626FA9-4764-4CD7-8D79-F16EA09D788D}" dt="2023-05-08T20:44:59.324" v="1" actId="20577"/>
          <ac:spMkLst>
            <pc:docMk/>
            <pc:sldMk cId="1186669983" sldId="278"/>
            <ac:spMk id="2" creationId="{00000000-0000-0000-0000-000000000000}"/>
          </ac:spMkLst>
        </pc:spChg>
      </pc:sldChg>
      <pc:sldChg chg="modSp mod">
        <pc:chgData name="Raitt, Heather@Energy" userId="43034535-8bf7-49f7-b6cb-6992188daada" providerId="ADAL" clId="{29626FA9-4764-4CD7-8D79-F16EA09D788D}" dt="2023-05-08T20:45:25.507" v="3" actId="948"/>
        <pc:sldMkLst>
          <pc:docMk/>
          <pc:sldMk cId="1315264123" sldId="293"/>
        </pc:sldMkLst>
        <pc:spChg chg="mod">
          <ac:chgData name="Raitt, Heather@Energy" userId="43034535-8bf7-49f7-b6cb-6992188daada" providerId="ADAL" clId="{29626FA9-4764-4CD7-8D79-F16EA09D788D}" dt="2023-05-08T20:45:25.507" v="3" actId="948"/>
          <ac:spMkLst>
            <pc:docMk/>
            <pc:sldMk cId="1315264123" sldId="293"/>
            <ac:spMk id="4" creationId="{1FC3B510-72C0-34BA-C561-C3A73FCE9413}"/>
          </ac:spMkLst>
        </pc:spChg>
      </pc:sldChg>
      <pc:sldChg chg="modSp mod">
        <pc:chgData name="Raitt, Heather@Energy" userId="43034535-8bf7-49f7-b6cb-6992188daada" providerId="ADAL" clId="{29626FA9-4764-4CD7-8D79-F16EA09D788D}" dt="2023-05-08T20:45:38.845" v="4" actId="948"/>
        <pc:sldMkLst>
          <pc:docMk/>
          <pc:sldMk cId="2348476442" sldId="295"/>
        </pc:sldMkLst>
        <pc:spChg chg="mod">
          <ac:chgData name="Raitt, Heather@Energy" userId="43034535-8bf7-49f7-b6cb-6992188daada" providerId="ADAL" clId="{29626FA9-4764-4CD7-8D79-F16EA09D788D}" dt="2023-05-08T20:45:38.845" v="4" actId="948"/>
          <ac:spMkLst>
            <pc:docMk/>
            <pc:sldMk cId="2348476442" sldId="295"/>
            <ac:spMk id="8" creationId="{B7B2932B-F6AB-9EBD-ACF6-56CCABB404C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F5774-C678-1E48-A23B-1680A328FA46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5CF69-AC20-4D4D-9770-B6BEBB357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0CE468-BD03-B649-8E6C-392373B14A1D}" type="datetimeFigureOut">
              <a:rPr lang="en-US" smtClean="0"/>
              <a:t>5/11/23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7B0B1-BEA2-8948-A557-11B4BDB90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7B0B1-BEA2-8948-A557-11B4BDB907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95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: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ctrTitle"/>
          </p:nvPr>
        </p:nvSpPr>
        <p:spPr>
          <a:xfrm>
            <a:off x="890016" y="809622"/>
            <a:ext cx="1041196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016" y="3289297"/>
            <a:ext cx="1041196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5614142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3D9BE262-3EE3-F74D-9197-E99064608A81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5093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pic>
        <p:nvPicPr>
          <p:cNvPr id="10" name="Picture 9" descr="State of California Energy Commission logo">
            <a:extLst>
              <a:ext uri="{FF2B5EF4-FFF2-40B4-BE49-F238E27FC236}">
                <a16:creationId xmlns:a16="http://schemas.microsoft.com/office/drawing/2014/main" id="{42515922-FC1B-DC49-AE00-75A4D854CF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369169" y="547548"/>
            <a:ext cx="1453662" cy="132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86C1D-959B-6C44-9D8E-1EBE83060B83}" type="datetime1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6445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909F6-C5C0-404A-8B68-383F4730A3E4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2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507B-4CCB-9B49-A0AD-E20110655715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: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1850" y="712801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5925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C74B8-448C-2642-809F-1184DC1B0B1B}" type="datetime1">
              <a:rPr lang="en-US" smtClean="0"/>
              <a:t>5/11/23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2363788" y="4813085"/>
            <a:ext cx="2911475" cy="102235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Presenters:</a:t>
            </a:r>
          </a:p>
          <a:p>
            <a:pPr lvl="0"/>
            <a:r>
              <a:rPr lang="en-US"/>
              <a:t>Name 1</a:t>
            </a:r>
          </a:p>
          <a:p>
            <a:pPr lvl="0"/>
            <a:r>
              <a:rPr lang="en-US"/>
              <a:t>Name 2</a:t>
            </a:r>
          </a:p>
        </p:txBody>
      </p:sp>
      <p:pic>
        <p:nvPicPr>
          <p:cNvPr id="7" name="Picture 6" descr="State of California Energy Commission logo">
            <a:extLst>
              <a:ext uri="{FF2B5EF4-FFF2-40B4-BE49-F238E27FC236}">
                <a16:creationId xmlns:a16="http://schemas.microsoft.com/office/drawing/2014/main" id="{2200AFA9-67C0-0D41-BCC8-F49E455C3B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4876509"/>
            <a:ext cx="1247274" cy="10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6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2: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838200" y="3012554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8AE9-9170-C44D-B69D-85230FA628E5}" type="datetime1">
              <a:rPr lang="en-US" smtClean="0"/>
              <a:t>5/11/23</a:t>
            </a:fld>
            <a:endParaRPr lang="en-US"/>
          </a:p>
        </p:txBody>
      </p:sp>
      <p:pic>
        <p:nvPicPr>
          <p:cNvPr id="8" name="Picture 7" descr="State of California Energy Commission logo">
            <a:extLst>
              <a:ext uri="{FF2B5EF4-FFF2-40B4-BE49-F238E27FC236}">
                <a16:creationId xmlns:a16="http://schemas.microsoft.com/office/drawing/2014/main" id="{DF67BAB4-3EBE-134B-88E2-41D2F97882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56202"/>
            <a:ext cx="1247274" cy="109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8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: 1 fra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C4852-C69A-3C46-A74D-F2D8C6D17F46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63234"/>
            <a:ext cx="1803400" cy="365125"/>
          </a:xfrm>
        </p:spPr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4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: 2 fr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91894-EB80-6048-AAFF-32CE04FEA1F0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2 frame w/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A14F-C253-2C4B-BB94-A112B33202D4}" type="datetime1">
              <a:rPr lang="en-US" smtClean="0"/>
              <a:t>5/11/23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89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: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639FC-0D0B-254C-A488-84C1053DC81E}" type="datetime1">
              <a:rPr lang="en-US" smtClean="0"/>
              <a:t>5/11/23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0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F258-FE05-9A40-ABEB-3CEFD609CF46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399822" y="1825625"/>
            <a:ext cx="995397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381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D0696-7CCE-494F-A431-EAFE08099352}" type="datetime1">
              <a:rPr lang="en-US" smtClean="0"/>
              <a:t>5/11/23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07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1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F360-0BA0-8540-B27B-28FBA28FADF7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2032-C4BC-1846-BCAE-83F2C4634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1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6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632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0562992-772B-3C4E-9810-F8ADBF4F57E7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632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63234"/>
            <a:ext cx="1761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05C4985-ACD0-2B4C-8981-36243250F26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ate of California Energy Commission logo"/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253893" y="144007"/>
            <a:ext cx="977030" cy="8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9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5" r:id="rId2"/>
    <p:sldLayoutId id="2147483676" r:id="rId3"/>
    <p:sldLayoutId id="214748367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E695F-21E5-C242-92E6-E78B31EE7C7E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9A1A5-4186-AE45-B489-8F93D826EB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Enter Title Here"/>
          <p:cNvSpPr>
            <a:spLocks noGrp="1"/>
          </p:cNvSpPr>
          <p:nvPr>
            <p:ph type="title"/>
          </p:nvPr>
        </p:nvSpPr>
        <p:spPr>
          <a:xfrm>
            <a:off x="1399822" y="237067"/>
            <a:ext cx="9953978" cy="1038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399822" y="1825625"/>
            <a:ext cx="99539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State of California Energy Commission logo">
            <a:extLst>
              <a:ext uri="{FF2B5EF4-FFF2-40B4-BE49-F238E27FC236}">
                <a16:creationId xmlns:a16="http://schemas.microsoft.com/office/drawing/2014/main" id="{F52FE55B-50B6-E943-A04A-09CFB66AD5C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253893" y="144007"/>
            <a:ext cx="977030" cy="88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6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24D1D3D-27CC-A740-857C-D26C679943FF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CDCD1BE-76F0-964D-BEB4-4B9A284D89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5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C9D11-B800-8947-A108-C2AFD56D7B11}" type="datetime1">
              <a:rPr lang="en-US" smtClean="0"/>
              <a:t>5/11/23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EBB6-C900-684B-B96E-D78E525AD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08218"/>
            <a:ext cx="10515600" cy="1325563"/>
          </a:xfrm>
        </p:spPr>
        <p:txBody>
          <a:bodyPr/>
          <a:lstStyle/>
          <a:p>
            <a:r>
              <a:rPr lang="en-US" dirty="0"/>
              <a:t>CEC Operating Budget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016" y="4945059"/>
            <a:ext cx="1046378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 panose="020B0504020202020204" pitchFamily="34" charset="0"/>
              </a:rPr>
              <a:t>Damien Mimnaugh, Chief Financial Officer</a:t>
            </a: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 panose="020B0504020202020204" pitchFamily="34" charset="0"/>
              </a:rPr>
              <a:t>Financial Management Branch</a:t>
            </a:r>
          </a:p>
          <a:p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rial Nova"/>
              </a:rPr>
              <a:t>May12, 2023 </a:t>
            </a:r>
          </a:p>
        </p:txBody>
      </p:sp>
    </p:spTree>
    <p:extLst>
      <p:ext uri="{BB962C8B-B14F-4D97-AF65-F5344CB8AC3E}">
        <p14:creationId xmlns:p14="http://schemas.microsoft.com/office/powerpoint/2010/main" val="118666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186EA-7102-40BE-87E6-DC3753588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New State Funding from 2022-23 State Budget Agreement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75613-296A-48F5-861E-138C9E461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2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  <p:grpSp>
        <p:nvGrpSpPr>
          <p:cNvPr id="5" name="Group 4" descr="Funding amounts in millions of dollars">
            <a:extLst>
              <a:ext uri="{FF2B5EF4-FFF2-40B4-BE49-F238E27FC236}">
                <a16:creationId xmlns:a16="http://schemas.microsoft.com/office/drawing/2014/main" id="{9304ED49-84CD-62A1-AEA8-60E0039F1965}"/>
              </a:ext>
            </a:extLst>
          </p:cNvPr>
          <p:cNvGrpSpPr/>
          <p:nvPr/>
        </p:nvGrpSpPr>
        <p:grpSpPr>
          <a:xfrm>
            <a:off x="668012" y="2103120"/>
            <a:ext cx="10310036" cy="3275104"/>
            <a:chOff x="1451205" y="2103120"/>
            <a:chExt cx="6484214" cy="3275104"/>
          </a:xfrm>
        </p:grpSpPr>
        <p:graphicFrame>
          <p:nvGraphicFramePr>
            <p:cNvPr id="6" name="Table 2" title="Add Alt Text Here">
              <a:extLst>
                <a:ext uri="{FF2B5EF4-FFF2-40B4-BE49-F238E27FC236}">
                  <a16:creationId xmlns:a16="http://schemas.microsoft.com/office/drawing/2014/main" id="{B393F727-E59D-AF7D-F511-64387C261CF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45353870"/>
                </p:ext>
              </p:extLst>
            </p:nvPr>
          </p:nvGraphicFramePr>
          <p:xfrm>
            <a:off x="1451205" y="2103120"/>
            <a:ext cx="6484214" cy="2194560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8612372">
                    <a:extLst>
                      <a:ext uri="{9D8B030D-6E8A-4147-A177-3AD203B41FA5}">
                        <a16:colId xmlns:a16="http://schemas.microsoft.com/office/drawing/2014/main" val="2446522676"/>
                      </a:ext>
                    </a:extLst>
                  </a:gridCol>
                  <a:gridCol w="1697665">
                    <a:extLst>
                      <a:ext uri="{9D8B030D-6E8A-4147-A177-3AD203B41FA5}">
                        <a16:colId xmlns:a16="http://schemas.microsoft.com/office/drawing/2014/main" val="3571969992"/>
                      </a:ext>
                    </a:extLst>
                  </a:gridCol>
                </a:tblGrid>
                <a:tr h="370840">
                  <a:tc>
                    <a:txBody>
                      <a:bodyPr/>
                      <a:lstStyle/>
                      <a:p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Fund Source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Amount (millions)*</a:t>
                        </a: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168570963"/>
                    </a:ext>
                  </a:extLst>
                </a:tr>
                <a:tr h="370840">
                  <a:tc>
                    <a:txBody>
                      <a:bodyPr/>
                      <a:lstStyle/>
                      <a:p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New State Funds from the 2022-23 Budget Agreement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$6,705</a:t>
                        </a: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2095669306"/>
                    </a:ext>
                  </a:extLst>
                </a:tr>
                <a:tr h="370840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Previous State Funds for ZEV Infrastructure (ZEV Package 1.0)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dirty="0">
                            <a:latin typeface="Arial Nova" panose="020B0504020202020204" pitchFamily="34" charset="0"/>
                          </a:rPr>
                          <a:t>$1,165</a:t>
                        </a: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3991151580"/>
                    </a:ext>
                  </a:extLst>
                </a:tr>
                <a:tr h="370840"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b="1" dirty="0">
                            <a:latin typeface="Arial Nova" panose="020B0504020202020204" pitchFamily="34" charset="0"/>
                          </a:rPr>
                          <a:t>Total</a:t>
                        </a:r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b="1" dirty="0">
                            <a:latin typeface="Arial Nova" panose="020B0504020202020204" pitchFamily="34" charset="0"/>
                          </a:rPr>
                          <a:t>$7,870</a:t>
                        </a:r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105263226"/>
                    </a:ext>
                  </a:extLst>
                </a:tr>
              </a:tbl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7686AF7-72C9-DF3F-FECF-6EF024587D26}"/>
                </a:ext>
              </a:extLst>
            </p:cNvPr>
            <p:cNvSpPr txBox="1"/>
            <p:nvPr/>
          </p:nvSpPr>
          <p:spPr>
            <a:xfrm>
              <a:off x="2400496" y="4916559"/>
              <a:ext cx="4585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*Amounts rounded, does not include federal funds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9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Reductions in January 2023 - 2023-24 Governor’s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 Nova"/>
              </a:rPr>
              <a:t>Governor’s Budget proposed fund swaps and $619 million reduction in General Fund</a:t>
            </a:r>
          </a:p>
          <a:p>
            <a:pPr marL="0" indent="0">
              <a:buNone/>
            </a:pPr>
            <a:endParaRPr lang="en-US" sz="3600" dirty="0">
              <a:latin typeface="Arial Nova"/>
            </a:endParaRPr>
          </a:p>
          <a:p>
            <a:r>
              <a:rPr lang="en-US" sz="3600" dirty="0">
                <a:latin typeface="Arial Nova"/>
              </a:rPr>
              <a:t>Governor’s Budget maintained 91% of CEC General Fund investments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3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58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Challenges Facing CEC’s Primary Support Funds – ERPA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4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FC3B510-72C0-34BA-C561-C3A73FCE9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1825625"/>
            <a:ext cx="9953625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800" dirty="0">
                <a:latin typeface="Arial Nova"/>
              </a:rPr>
              <a:t>Energy Resources Programs Account = Primary funding source for CEC Operations</a:t>
            </a:r>
          </a:p>
          <a:p>
            <a:r>
              <a:rPr lang="en-US" sz="3800" dirty="0">
                <a:latin typeface="Arial Nova"/>
              </a:rPr>
              <a:t>Surcharge on </a:t>
            </a:r>
            <a:r>
              <a:rPr lang="en-US" sz="3800" u="sng" dirty="0">
                <a:latin typeface="Arial Nova"/>
              </a:rPr>
              <a:t>retail</a:t>
            </a:r>
            <a:r>
              <a:rPr lang="en-US" sz="3800" dirty="0">
                <a:latin typeface="Arial Nova"/>
              </a:rPr>
              <a:t> electricity sales</a:t>
            </a:r>
          </a:p>
          <a:p>
            <a:pPr lvl="1"/>
            <a:r>
              <a:rPr lang="en-US" dirty="0">
                <a:latin typeface="Arial Nova"/>
              </a:rPr>
              <a:t>Originally capped at $0.0001 per </a:t>
            </a:r>
            <a:r>
              <a:rPr lang="en-US" dirty="0" err="1">
                <a:latin typeface="Arial Nova"/>
              </a:rPr>
              <a:t>KwH</a:t>
            </a:r>
            <a:r>
              <a:rPr lang="en-US" dirty="0">
                <a:latin typeface="Arial Nova"/>
              </a:rPr>
              <a:t> in the 1970’s</a:t>
            </a:r>
          </a:p>
          <a:p>
            <a:pPr lvl="1"/>
            <a:r>
              <a:rPr lang="en-US" dirty="0">
                <a:latin typeface="Arial Nova"/>
              </a:rPr>
              <a:t>Cap has been raised twice -- currently set at $0.0003 per </a:t>
            </a:r>
            <a:r>
              <a:rPr lang="en-US" dirty="0" err="1">
                <a:latin typeface="Arial Nova"/>
              </a:rPr>
              <a:t>KwH</a:t>
            </a:r>
            <a:endParaRPr lang="en-US" dirty="0">
              <a:latin typeface="Arial Nova"/>
            </a:endParaRPr>
          </a:p>
          <a:p>
            <a:pPr lvl="1">
              <a:spcAft>
                <a:spcPts val="600"/>
              </a:spcAft>
            </a:pPr>
            <a:r>
              <a:rPr lang="en-US" dirty="0">
                <a:latin typeface="Arial Nova"/>
              </a:rPr>
              <a:t>Costs average household ~$2.00 per year</a:t>
            </a:r>
          </a:p>
          <a:p>
            <a:r>
              <a:rPr lang="en-US" sz="3800" dirty="0">
                <a:latin typeface="Arial Nova"/>
              </a:rPr>
              <a:t>Revenue vs. Appropriations</a:t>
            </a:r>
          </a:p>
          <a:p>
            <a:pPr lvl="1"/>
            <a:r>
              <a:rPr lang="en-US" dirty="0">
                <a:latin typeface="Arial Nova"/>
              </a:rPr>
              <a:t>Revenue peaked at $75.5 million in 2015-16</a:t>
            </a:r>
          </a:p>
          <a:p>
            <a:pPr lvl="1"/>
            <a:r>
              <a:rPr lang="en-US" dirty="0">
                <a:latin typeface="Arial Nova"/>
              </a:rPr>
              <a:t>2023-24 Proposed Appropriation in January was $86.3 million </a:t>
            </a:r>
          </a:p>
        </p:txBody>
      </p:sp>
    </p:spTree>
    <p:extLst>
      <p:ext uri="{BB962C8B-B14F-4D97-AF65-F5344CB8AC3E}">
        <p14:creationId xmlns:p14="http://schemas.microsoft.com/office/powerpoint/2010/main" val="1315264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Challenges Facing CEC’s Primary Support Funds – EFLCF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5C4985-ACD0-2B4C-8981-36243250F268}" type="slidenum">
              <a:rPr lang="en-US" sz="1800" smtClean="0">
                <a:solidFill>
                  <a:srgbClr val="061C28"/>
                </a:solidFill>
                <a:latin typeface="Arial Nova" panose="020B0504020202020204" pitchFamily="34" charset="0"/>
              </a:rPr>
              <a:t>5</a:t>
            </a:fld>
            <a:endParaRPr lang="en-US" sz="1800" dirty="0">
              <a:solidFill>
                <a:srgbClr val="061C28"/>
              </a:solidFill>
              <a:latin typeface="Arial Nova" panose="020B05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7B2932B-F6AB-9EBD-ACF6-56CCABB40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75" y="1825625"/>
            <a:ext cx="9953625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800" dirty="0">
                <a:latin typeface="Arial Nova"/>
              </a:rPr>
              <a:t>Energy Facility License and Compliance Fund</a:t>
            </a:r>
          </a:p>
          <a:p>
            <a:pPr>
              <a:spcAft>
                <a:spcPts val="600"/>
              </a:spcAft>
            </a:pPr>
            <a:r>
              <a:rPr lang="en-US" sz="3800" dirty="0">
                <a:latin typeface="Arial Nova"/>
              </a:rPr>
              <a:t>Revenue from one-time fees and annual compliance fees</a:t>
            </a:r>
          </a:p>
          <a:p>
            <a:r>
              <a:rPr lang="en-US" sz="3800" dirty="0">
                <a:latin typeface="Arial Nova"/>
              </a:rPr>
              <a:t>Annual revenue is ~$2M less than appropriations</a:t>
            </a:r>
            <a:endParaRPr lang="en-US" dirty="0">
              <a:latin typeface="Arial Nova"/>
            </a:endParaRPr>
          </a:p>
        </p:txBody>
      </p:sp>
    </p:spTree>
    <p:extLst>
      <p:ext uri="{BB962C8B-B14F-4D97-AF65-F5344CB8AC3E}">
        <p14:creationId xmlns:p14="http://schemas.microsoft.com/office/powerpoint/2010/main" val="234847644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/Sect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63AC6BA-222D-6A42-A86E-42D4213EA914}"/>
    </a:ext>
  </a:extLst>
</a:theme>
</file>

<file path=ppt/theme/theme2.xml><?xml version="1.0" encoding="utf-8"?>
<a:theme xmlns:a="http://schemas.openxmlformats.org/drawingml/2006/main" name="Conten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3BF250F5-90E0-1742-AE67-252F8E9F95CF}"/>
    </a:ext>
  </a:extLst>
</a:theme>
</file>

<file path=ppt/theme/theme3.xml><?xml version="1.0" encoding="utf-8"?>
<a:theme xmlns:a="http://schemas.openxmlformats.org/drawingml/2006/main" name="Content: blank backgroun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AF470B7-4331-9747-8595-3EF89398B172}"/>
    </a:ext>
  </a:extLst>
</a:theme>
</file>

<file path=ppt/theme/theme4.xml><?xml version="1.0" encoding="utf-8"?>
<a:theme xmlns:a="http://schemas.openxmlformats.org/drawingml/2006/main" name="Blank: Black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D4AADE59-C35C-A140-B257-2E4365C638F0}"/>
    </a:ext>
  </a:extLst>
</a:theme>
</file>

<file path=ppt/theme/theme5.xml><?xml version="1.0" encoding="utf-8"?>
<a:theme xmlns:a="http://schemas.openxmlformats.org/drawingml/2006/main" name="Blank: Whit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471DC0-FD0D-2A4C-9BB3-08E53AAB98E1}" vid="{87E2F548-F85F-094D-8DDA-3AF7BD174F24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686E149D1074395AA561BE6305A6F" ma:contentTypeVersion="7" ma:contentTypeDescription="Create a new document." ma:contentTypeScope="" ma:versionID="05dd6e6302e7592fbf6abbeee3493095">
  <xsd:schema xmlns:xsd="http://www.w3.org/2001/XMLSchema" xmlns:xs="http://www.w3.org/2001/XMLSchema" xmlns:p="http://schemas.microsoft.com/office/2006/metadata/properties" xmlns:ns2="5f37cc85-1e8b-4a34-94ca-03bbdc273933" xmlns:ns3="63b62c23-5434-4b11-9d7a-f5ca10faca04" targetNamespace="http://schemas.microsoft.com/office/2006/metadata/properties" ma:root="true" ma:fieldsID="f12f7862aaf5d8329317906065ad8519" ns2:_="" ns3:_="">
    <xsd:import namespace="5f37cc85-1e8b-4a34-94ca-03bbdc273933"/>
    <xsd:import namespace="63b62c23-5434-4b11-9d7a-f5ca10faca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7cc85-1e8b-4a34-94ca-03bbdc273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62c23-5434-4b11-9d7a-f5ca10faca0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3b62c23-5434-4b11-9d7a-f5ca10faca04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541261-40EC-4916-B56E-4D09261970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37cc85-1e8b-4a34-94ca-03bbdc273933"/>
    <ds:schemaRef ds:uri="63b62c23-5434-4b11-9d7a-f5ca10faca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E627A7-8879-4DD6-ADF6-8C4F6EE8B27F}">
  <ds:schemaRefs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5067c814-4b34-462c-a21d-c185ff6548d2"/>
    <ds:schemaRef ds:uri="http://schemas.openxmlformats.org/package/2006/metadata/core-properties"/>
    <ds:schemaRef ds:uri="91bc7300-0b11-44b8-bf84-150e448d9ec2"/>
    <ds:schemaRef ds:uri="http://schemas.microsoft.com/office/2006/metadata/properties"/>
    <ds:schemaRef ds:uri="63b62c23-5434-4b11-9d7a-f5ca10faca04"/>
  </ds:schemaRefs>
</ds:datastoreItem>
</file>

<file path=customXml/itemProps3.xml><?xml version="1.0" encoding="utf-8"?>
<ds:datastoreItem xmlns:ds="http://schemas.openxmlformats.org/officeDocument/2006/customXml" ds:itemID="{4B3D5CAA-559C-41EB-8A66-B062E011B7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CEC_Official_PowerPoint_Template_2020 (1)</Template>
  <TotalTime>226</TotalTime>
  <Words>209</Words>
  <Application>Microsoft Macintosh PowerPoint</Application>
  <PresentationFormat>Widescreen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Black</vt:lpstr>
      <vt:lpstr>Arial Nova</vt:lpstr>
      <vt:lpstr>Calibri</vt:lpstr>
      <vt:lpstr>Title/Section</vt:lpstr>
      <vt:lpstr>Content</vt:lpstr>
      <vt:lpstr>Content: blank background</vt:lpstr>
      <vt:lpstr>Blank: Black</vt:lpstr>
      <vt:lpstr>Blank: White</vt:lpstr>
      <vt:lpstr>CEC Operating Budget Overview</vt:lpstr>
      <vt:lpstr>Overview of New State Funding from 2022-23 State Budget Agreement</vt:lpstr>
      <vt:lpstr>Proposed Reductions in January 2023 - 2023-24 Governor’s Budget</vt:lpstr>
      <vt:lpstr>Challenges Facing CEC’s Primary Support Funds – ERPA </vt:lpstr>
      <vt:lpstr>Challenges Facing CEC’s Primary Support Funds – EFLCF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Meeting Presentation</dc:title>
  <dc:creator>California Energy Commission</dc:creator>
  <cp:lastModifiedBy>Kidd, Kevin@Energy</cp:lastModifiedBy>
  <cp:revision>103</cp:revision>
  <cp:lastPrinted>2019-12-11T23:19:58Z</cp:lastPrinted>
  <dcterms:created xsi:type="dcterms:W3CDTF">2020-03-06T19:07:21Z</dcterms:created>
  <dcterms:modified xsi:type="dcterms:W3CDTF">2023-05-11T17:22:43Z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0x01010045B686E149D1074395AA561BE6305A6F</vt:lpwstr>
  </property>
  <property fmtid="{D5CDD505-2E9C-101B-9397-08002B2CF9AE}" pid="3" name="MediaServiceImageTags">
    <vt:lpwstr/>
  </property>
  <property fmtid="{D5CDD505-2E9C-101B-9397-08002B2CF9AE}" pid="4" name="Order">
    <vt:r8>902400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_ColorHex">
    <vt:lpwstr/>
  </property>
  <property fmtid="{D5CDD505-2E9C-101B-9397-08002B2CF9AE}" pid="10" name="_Emoji">
    <vt:lpwstr/>
  </property>
  <property fmtid="{D5CDD505-2E9C-101B-9397-08002B2CF9AE}" pid="11" name="ComplianceAssetId">
    <vt:lpwstr/>
  </property>
  <property fmtid="{D5CDD505-2E9C-101B-9397-08002B2CF9AE}" pid="12" name="TemplateUrl">
    <vt:lpwstr/>
  </property>
  <property fmtid="{D5CDD505-2E9C-101B-9397-08002B2CF9AE}" pid="13" name="_ExtendedDescription">
    <vt:lpwstr/>
  </property>
  <property fmtid="{D5CDD505-2E9C-101B-9397-08002B2CF9AE}" pid="14" name="_ColorTag">
    <vt:lpwstr/>
  </property>
  <property fmtid="{D5CDD505-2E9C-101B-9397-08002B2CF9AE}" pid="15" name="TriggerFlowInfo">
    <vt:lpwstr/>
  </property>
</Properties>
</file>