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3" r:id="rId4"/>
    <p:sldId id="262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67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9" r:id="rId24"/>
    <p:sldId id="284" r:id="rId25"/>
    <p:sldId id="285" r:id="rId26"/>
    <p:sldId id="286" r:id="rId27"/>
    <p:sldId id="287" r:id="rId28"/>
    <p:sldId id="288" r:id="rId29"/>
    <p:sldId id="26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67" autoAdjust="0"/>
  </p:normalViewPr>
  <p:slideViewPr>
    <p:cSldViewPr snapToGrid="0" snapToObjects="1"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34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BBC34-1609-2F4B-B1B4-CA762E9FB424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7BDF7-E776-6644-B0FD-0131F7606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24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67BDF7-E776-6644-B0FD-0131F7606D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9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" y="0"/>
            <a:ext cx="9141998" cy="6858000"/>
          </a:xfrm>
          <a:prstGeom prst="rect">
            <a:avLst/>
          </a:prstGeom>
        </p:spPr>
      </p:pic>
      <p:pic>
        <p:nvPicPr>
          <p:cNvPr id="8" name="Picture 7" descr="2017_CEC Power Point Template_BW-7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54" y="0"/>
            <a:ext cx="9345154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3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A443-4875-2F41-83A6-5C6ACD6B85E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6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1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72A443-4875-2F41-83A6-5C6ACD6B85E1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C924B7-EDFF-824B-BCE9-3FAD43859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A443-4875-2F41-83A6-5C6ACD6B85E1}" type="datetimeFigureOut">
              <a:rPr lang="en-US" smtClean="0"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24B7-EDFF-824B-BCE9-3FAD438598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2017_CEC Power Point Template_BW-70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invoices@energy.ca.gov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690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Gotham HTF Medium"/>
                <a:cs typeface="Gotham HTF Medium"/>
              </a:rPr>
              <a:t>Kick-Off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77"/>
            <a:ext cx="6400800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Administrative Items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06561" y="5307466"/>
            <a:ext cx="6400800" cy="114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otham HTF Medium"/>
                <a:cs typeface="Gotham HTF Medium"/>
              </a:rPr>
              <a:t>Presented by the Contracts, Grants and Loans Office</a:t>
            </a:r>
          </a:p>
          <a:p>
            <a:pPr algn="l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Gotham HTF Medium"/>
                <a:cs typeface="Gotham HTF Medium"/>
              </a:rPr>
              <a:t>California Energy Commission</a:t>
            </a:r>
          </a:p>
        </p:txBody>
      </p:sp>
    </p:spTree>
    <p:extLst>
      <p:ext uri="{BB962C8B-B14F-4D97-AF65-F5344CB8AC3E}">
        <p14:creationId xmlns:p14="http://schemas.microsoft.com/office/powerpoint/2010/main" val="301024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3667124"/>
            <a:ext cx="5486400" cy="566738"/>
          </a:xfrm>
        </p:spPr>
        <p:txBody>
          <a:bodyPr/>
          <a:lstStyle/>
          <a:p>
            <a:r>
              <a:rPr lang="en-US" sz="2400" dirty="0"/>
              <a:t>Invoicing</a:t>
            </a:r>
            <a:r>
              <a:rPr lang="en-US" dirty="0"/>
              <a:t> – </a:t>
            </a:r>
            <a:r>
              <a:rPr lang="en-US" sz="2400" dirty="0"/>
              <a:t>Templates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2287" y="4323644"/>
            <a:ext cx="6448601" cy="216746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Match Share Expenses by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Enter Budget, Expenses this Period and Cumulative Expenses Billed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Percent of Match Spent and Match Balance will automatically calculate</a:t>
            </a:r>
          </a:p>
        </p:txBody>
      </p:sp>
      <p:pic>
        <p:nvPicPr>
          <p:cNvPr id="12" name="Picture Placeholder 11" descr="Image of the Match Share section of an Energy Commission Invoice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t="34716" r="-905" b="43173"/>
          <a:stretch/>
        </p:blipFill>
        <p:spPr>
          <a:xfrm>
            <a:off x="649288" y="1079214"/>
            <a:ext cx="7772400" cy="2223911"/>
          </a:xfrm>
        </p:spPr>
      </p:pic>
    </p:spTree>
    <p:extLst>
      <p:ext uri="{BB962C8B-B14F-4D97-AF65-F5344CB8AC3E}">
        <p14:creationId xmlns:p14="http://schemas.microsoft.com/office/powerpoint/2010/main" val="209184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3667124"/>
            <a:ext cx="5486400" cy="566738"/>
          </a:xfrm>
        </p:spPr>
        <p:txBody>
          <a:bodyPr/>
          <a:lstStyle/>
          <a:p>
            <a:r>
              <a:rPr lang="en-US" sz="2400" dirty="0"/>
              <a:t>Invoicing</a:t>
            </a:r>
            <a:r>
              <a:rPr lang="en-US" dirty="0"/>
              <a:t> – </a:t>
            </a:r>
            <a:r>
              <a:rPr lang="en-US" sz="2400" dirty="0"/>
              <a:t>Templates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2287" y="4323644"/>
            <a:ext cx="6448601" cy="216746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Reimbursable Total will automatically calculate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Contractor/Recipient must enter Retention amount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10% of total reimbursable invoice amount unless otherwise approved in the agreement or by CAM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Certification and Signature</a:t>
            </a:r>
          </a:p>
        </p:txBody>
      </p:sp>
      <p:pic>
        <p:nvPicPr>
          <p:cNvPr id="12" name="Picture Placeholder 11" descr="Image of the Signature section of an Energy Commission Invoice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19" b="13889"/>
          <a:stretch/>
        </p:blipFill>
        <p:spPr>
          <a:xfrm>
            <a:off x="649288" y="892757"/>
            <a:ext cx="7772400" cy="2684585"/>
          </a:xfrm>
        </p:spPr>
      </p:pic>
    </p:spTree>
    <p:extLst>
      <p:ext uri="{BB962C8B-B14F-4D97-AF65-F5344CB8AC3E}">
        <p14:creationId xmlns:p14="http://schemas.microsoft.com/office/powerpoint/2010/main" val="39218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3667124"/>
            <a:ext cx="5486400" cy="566738"/>
          </a:xfrm>
        </p:spPr>
        <p:txBody>
          <a:bodyPr/>
          <a:lstStyle/>
          <a:p>
            <a:r>
              <a:rPr lang="en-US" sz="2400" dirty="0"/>
              <a:t>Invoicing</a:t>
            </a:r>
            <a:r>
              <a:rPr lang="en-US" dirty="0"/>
              <a:t> – </a:t>
            </a:r>
            <a:r>
              <a:rPr lang="en-US" sz="2400" dirty="0"/>
              <a:t>Templates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2287" y="4323644"/>
            <a:ext cx="6448601" cy="216746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Page 2 (Top – Reimbursable, Bottom – Match) Budget, Reimbursement Request this Period and Cumulative Expenses to date by Subcontractor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Identify any CA state certifications the sub may have including Small Business or Disabled Veteran Business Enterprise (DVBE)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Must be supported by Subcontractor invoices</a:t>
            </a:r>
          </a:p>
        </p:txBody>
      </p:sp>
      <p:pic>
        <p:nvPicPr>
          <p:cNvPr id="4" name="Picture Placeholder 3" descr="Image of the Subcontractors Summary section of an Energy Commission Invoice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t="12722" r="214" b="50293"/>
          <a:stretch/>
        </p:blipFill>
        <p:spPr>
          <a:xfrm>
            <a:off x="995957" y="438021"/>
            <a:ext cx="7069520" cy="3383702"/>
          </a:xfrm>
        </p:spPr>
      </p:pic>
    </p:spTree>
    <p:extLst>
      <p:ext uri="{BB962C8B-B14F-4D97-AF65-F5344CB8AC3E}">
        <p14:creationId xmlns:p14="http://schemas.microsoft.com/office/powerpoint/2010/main" val="2762263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– Progress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Monthly or Quarterly per the Scope of Work and consistent with the frequency of invoices</a:t>
            </a:r>
          </a:p>
          <a:p>
            <a:r>
              <a:rPr lang="en-US" dirty="0"/>
              <a:t>Progress Report and Invoice period must match</a:t>
            </a:r>
          </a:p>
          <a:p>
            <a:r>
              <a:rPr lang="en-US" dirty="0"/>
              <a:t>Must demonstrate to the CAM why the amounts invoiced are appropriate for reimbursement</a:t>
            </a:r>
          </a:p>
          <a:p>
            <a:r>
              <a:rPr lang="en-US" dirty="0"/>
              <a:t>Identify any potential problems with staying on schedule or within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4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08" y="274638"/>
            <a:ext cx="7362092" cy="1143000"/>
          </a:xfrm>
        </p:spPr>
        <p:txBody>
          <a:bodyPr>
            <a:noAutofit/>
          </a:bodyPr>
          <a:lstStyle/>
          <a:p>
            <a:r>
              <a:rPr lang="en-US" sz="4000" dirty="0"/>
              <a:t>Reimbursement for Actual Incurred Costs -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 components for labor:</a:t>
            </a:r>
          </a:p>
          <a:p>
            <a:pPr lvl="1"/>
            <a:r>
              <a:rPr lang="en-US" sz="3200" dirty="0"/>
              <a:t>Time (Labor Hours or %Monthly Effort)</a:t>
            </a:r>
          </a:p>
          <a:p>
            <a:pPr lvl="1"/>
            <a:r>
              <a:rPr lang="en-US" sz="3200" dirty="0"/>
              <a:t>Labor Rate</a:t>
            </a:r>
          </a:p>
        </p:txBody>
      </p:sp>
    </p:spTree>
    <p:extLst>
      <p:ext uri="{BB962C8B-B14F-4D97-AF65-F5344CB8AC3E}">
        <p14:creationId xmlns:p14="http://schemas.microsoft.com/office/powerpoint/2010/main" val="260588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08" y="274638"/>
            <a:ext cx="7362092" cy="1143000"/>
          </a:xfrm>
        </p:spPr>
        <p:txBody>
          <a:bodyPr>
            <a:noAutofit/>
          </a:bodyPr>
          <a:lstStyle/>
          <a:p>
            <a:r>
              <a:rPr lang="en-US" sz="4000" dirty="0"/>
              <a:t>Reimbursement for Actual Incurred Costs – Labor (Time)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Invoices do not require timesheets</a:t>
            </a:r>
          </a:p>
          <a:p>
            <a:r>
              <a:rPr lang="en-US" dirty="0"/>
              <a:t>Invoices require Individual’s Name, Classification, and Hours or % Monthly Effort</a:t>
            </a:r>
          </a:p>
          <a:p>
            <a:r>
              <a:rPr lang="en-US" dirty="0"/>
              <a:t>Timesheets must be available to auditor</a:t>
            </a:r>
          </a:p>
          <a:p>
            <a:r>
              <a:rPr lang="en-US" dirty="0"/>
              <a:t>Timesheets must track all hours, not just project hours</a:t>
            </a:r>
          </a:p>
          <a:p>
            <a:r>
              <a:rPr lang="en-US" dirty="0"/>
              <a:t>Timesheets must be certified by employee and approved by supervisor</a:t>
            </a:r>
          </a:p>
        </p:txBody>
      </p:sp>
    </p:spTree>
    <p:extLst>
      <p:ext uri="{BB962C8B-B14F-4D97-AF65-F5344CB8AC3E}">
        <p14:creationId xmlns:p14="http://schemas.microsoft.com/office/powerpoint/2010/main" val="404976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08" y="274638"/>
            <a:ext cx="7362092" cy="1143000"/>
          </a:xfrm>
        </p:spPr>
        <p:txBody>
          <a:bodyPr>
            <a:noAutofit/>
          </a:bodyPr>
          <a:lstStyle/>
          <a:p>
            <a:r>
              <a:rPr lang="en-US" sz="4000" dirty="0"/>
              <a:t>Reimbursement for Actual Incurred Costs – Labor (Rate)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Claimed rates must be based on what the employee is actually paid (not including fringe benefits or other mark-ups)</a:t>
            </a:r>
          </a:p>
          <a:p>
            <a:r>
              <a:rPr lang="en-US" dirty="0"/>
              <a:t>Reimburse for actual rate up to the budgeted rate cap</a:t>
            </a:r>
          </a:p>
          <a:p>
            <a:r>
              <a:rPr lang="en-US" dirty="0"/>
              <a:t>Auditor will look at W-2 and divide by 2,080 (typical # of work hours in a year)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39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07" y="274638"/>
            <a:ext cx="7479323" cy="1143000"/>
          </a:xfrm>
        </p:spPr>
        <p:txBody>
          <a:bodyPr>
            <a:noAutofit/>
          </a:bodyPr>
          <a:lstStyle/>
          <a:p>
            <a:r>
              <a:rPr lang="en-US" sz="4000" dirty="0"/>
              <a:t>Reimbursement for Actual Incurred Costs – Fringe Benefits (FB)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required back-up for invoices</a:t>
            </a:r>
          </a:p>
          <a:p>
            <a:r>
              <a:rPr lang="en-US" dirty="0"/>
              <a:t>Reimburse for actual rate up to the budgeted rate cap</a:t>
            </a:r>
          </a:p>
          <a:p>
            <a:r>
              <a:rPr lang="en-US" dirty="0"/>
              <a:t>Contractor/Recipient must be able to support the claimed FB rate in an audit:</a:t>
            </a:r>
          </a:p>
          <a:p>
            <a:pPr lvl="1"/>
            <a:r>
              <a:rPr lang="en-US" dirty="0"/>
              <a:t>List of all FB and actual cost of benefits</a:t>
            </a:r>
          </a:p>
          <a:p>
            <a:pPr lvl="1"/>
            <a:r>
              <a:rPr lang="en-US" dirty="0"/>
              <a:t>Documentation of Total Payroll</a:t>
            </a:r>
          </a:p>
          <a:p>
            <a:pPr lvl="1"/>
            <a:r>
              <a:rPr lang="en-US" dirty="0"/>
              <a:t>Review actual costs each year and only claim what is supported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9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07" y="274638"/>
            <a:ext cx="7479323" cy="1143000"/>
          </a:xfrm>
        </p:spPr>
        <p:txBody>
          <a:bodyPr>
            <a:noAutofit/>
          </a:bodyPr>
          <a:lstStyle/>
          <a:p>
            <a:r>
              <a:rPr lang="en-US" sz="4000" dirty="0"/>
              <a:t>Reimbursement for Actual Incurred Costs – Indirect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required back-up for invoices</a:t>
            </a:r>
          </a:p>
          <a:p>
            <a:r>
              <a:rPr lang="en-US" dirty="0"/>
              <a:t>Reimburse for actual rate up to the budgeted rate cap</a:t>
            </a:r>
          </a:p>
          <a:p>
            <a:r>
              <a:rPr lang="en-US" dirty="0"/>
              <a:t>Must be based on a documented indirect cost allocation plan</a:t>
            </a:r>
          </a:p>
          <a:p>
            <a:pPr lvl="1"/>
            <a:r>
              <a:rPr lang="en-US" dirty="0"/>
              <a:t>List of all indirect costs</a:t>
            </a:r>
          </a:p>
          <a:p>
            <a:pPr lvl="1"/>
            <a:r>
              <a:rPr lang="en-US" dirty="0"/>
              <a:t>Choose a basis to allocate those costs</a:t>
            </a:r>
          </a:p>
          <a:p>
            <a:pPr lvl="1"/>
            <a:r>
              <a:rPr lang="en-US" dirty="0"/>
              <a:t>Must allocate to more than one project</a:t>
            </a:r>
          </a:p>
          <a:p>
            <a:pPr lvl="1"/>
            <a:r>
              <a:rPr lang="en-US" dirty="0"/>
              <a:t>Must be based on actual costs and updated each year</a:t>
            </a:r>
          </a:p>
          <a:p>
            <a:pPr lvl="1"/>
            <a:r>
              <a:rPr lang="en-US" dirty="0"/>
              <a:t>Only claim what is supported up to the rate cap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17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07" y="274638"/>
            <a:ext cx="7479323" cy="1143000"/>
          </a:xfrm>
        </p:spPr>
        <p:txBody>
          <a:bodyPr>
            <a:noAutofit/>
          </a:bodyPr>
          <a:lstStyle/>
          <a:p>
            <a:r>
              <a:rPr lang="en-US" sz="4000" dirty="0"/>
              <a:t>Reimbursement for Actual Incurred Costs – Other Direct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Materials, Miscellaneous and Equipment:</a:t>
            </a:r>
          </a:p>
          <a:p>
            <a:pPr lvl="1"/>
            <a:r>
              <a:rPr lang="en-US" dirty="0"/>
              <a:t>Invoice back-up must include receipts for each item</a:t>
            </a:r>
          </a:p>
          <a:p>
            <a:r>
              <a:rPr lang="en-US" dirty="0"/>
              <a:t>Travel:</a:t>
            </a:r>
          </a:p>
          <a:p>
            <a:pPr lvl="1"/>
            <a:r>
              <a:rPr lang="en-US" dirty="0"/>
              <a:t>Only pre-approved trips are reimbursable</a:t>
            </a:r>
          </a:p>
          <a:p>
            <a:pPr lvl="1"/>
            <a:r>
              <a:rPr lang="en-US" dirty="0"/>
              <a:t>Travel and Per Diem Memo online with link in terms</a:t>
            </a:r>
          </a:p>
          <a:p>
            <a:pPr lvl="1"/>
            <a:r>
              <a:rPr lang="en-US" dirty="0"/>
              <a:t>Receipts for most items</a:t>
            </a:r>
          </a:p>
          <a:p>
            <a:pPr lvl="1"/>
            <a:r>
              <a:rPr lang="en-US" dirty="0"/>
              <a:t>Must indicate departure and return dates and times</a:t>
            </a:r>
          </a:p>
          <a:p>
            <a:r>
              <a:rPr lang="en-US" dirty="0"/>
              <a:t>Subcontractor Costs:</a:t>
            </a:r>
          </a:p>
          <a:p>
            <a:pPr lvl="1"/>
            <a:r>
              <a:rPr lang="en-US" dirty="0"/>
              <a:t>Must include Subcontractor invoices</a:t>
            </a:r>
          </a:p>
          <a:p>
            <a:pPr lvl="1"/>
            <a:r>
              <a:rPr lang="en-US" dirty="0"/>
              <a:t>Same level of detail on invoice as required in that subcontractor’s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1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Gotham HTF Medium"/>
                <a:cs typeface="Gotham HTF Medium"/>
              </a:rPr>
              <a:t>Roles of Key Participants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otham HTF Book"/>
                <a:cs typeface="Gotham HTF Book"/>
              </a:rPr>
              <a:t>Commission Agreement Manager (CAM)</a:t>
            </a:r>
          </a:p>
          <a:p>
            <a:pPr lvl="1"/>
            <a:r>
              <a:rPr lang="en-US" sz="2400" dirty="0"/>
              <a:t>First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otham HTF Book"/>
                <a:cs typeface="Gotham HTF Book"/>
              </a:rPr>
              <a:t> point of contact for all inquiries and correspondence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otham HTF Book"/>
                <a:cs typeface="Gotham HTF Book"/>
              </a:rPr>
              <a:t>Contracts, Grants and Loans Office (CGL) and Accounting Offices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otham HTF Book"/>
                <a:cs typeface="Gotham HTF Book"/>
              </a:rPr>
              <a:t>CGL Address used to submit confidential deliverables/products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otham HTF Book"/>
                <a:cs typeface="Gotham HTF Book"/>
              </a:rPr>
              <a:t>Accounting address used to submit all other deliverables/products  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otham HTF Book"/>
                <a:cs typeface="Gotham HTF Book"/>
              </a:rPr>
              <a:t>No individuals identified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Gotham HTF Book"/>
                <a:cs typeface="Gotham HTF Book"/>
              </a:rPr>
              <a:t>Legal Notices</a:t>
            </a:r>
          </a:p>
          <a:p>
            <a:pPr lvl="1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Gotham HTF Book"/>
                <a:cs typeface="Gotham HTF Book"/>
              </a:rPr>
              <a:t>For use when sending legal notices to the Commission per the agreement terms.</a:t>
            </a:r>
          </a:p>
        </p:txBody>
      </p:sp>
    </p:spTree>
    <p:extLst>
      <p:ext uri="{BB962C8B-B14F-4D97-AF65-F5344CB8AC3E}">
        <p14:creationId xmlns:p14="http://schemas.microsoft.com/office/powerpoint/2010/main" val="1938527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07" y="274638"/>
            <a:ext cx="7479323" cy="1143000"/>
          </a:xfrm>
        </p:spPr>
        <p:txBody>
          <a:bodyPr>
            <a:noAutofit/>
          </a:bodyPr>
          <a:lstStyle/>
          <a:p>
            <a:r>
              <a:rPr lang="en-US" sz="4000" dirty="0"/>
              <a:t>Reimbursement for Actual Incurred Costs – Other Direct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Direct Costs – Audits</a:t>
            </a:r>
          </a:p>
          <a:p>
            <a:pPr lvl="1"/>
            <a:r>
              <a:rPr lang="en-US" dirty="0"/>
              <a:t>Will review invoices</a:t>
            </a:r>
          </a:p>
          <a:p>
            <a:pPr lvl="1"/>
            <a:r>
              <a:rPr lang="en-US" dirty="0"/>
              <a:t>Will trace the claimed amount through bank statements to verify payment</a:t>
            </a:r>
          </a:p>
          <a:p>
            <a:pPr lvl="1"/>
            <a:r>
              <a:rPr lang="en-US" dirty="0"/>
              <a:t>Will verify that vendors were paid timely (i.e., within 14 days of receipt of CEC funds)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2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707" y="274638"/>
            <a:ext cx="7479323" cy="1143000"/>
          </a:xfrm>
        </p:spPr>
        <p:txBody>
          <a:bodyPr>
            <a:noAutofit/>
          </a:bodyPr>
          <a:lstStyle/>
          <a:p>
            <a:r>
              <a:rPr lang="en-US" dirty="0"/>
              <a:t>Match Share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Same level of detail and back-up as reimbursable expenses</a:t>
            </a:r>
          </a:p>
          <a:p>
            <a:r>
              <a:rPr lang="en-US" dirty="0"/>
              <a:t>Not restricted to the rate caps in the agreement budget</a:t>
            </a:r>
          </a:p>
          <a:p>
            <a:r>
              <a:rPr lang="en-US" dirty="0"/>
              <a:t>Must keep documentation to verify when match is incurred by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</a:p>
          <a:p>
            <a:pPr lvl="1"/>
            <a:r>
              <a:rPr lang="en-US" dirty="0"/>
              <a:t>Any contract with 3</a:t>
            </a:r>
            <a:r>
              <a:rPr lang="en-US" baseline="30000" dirty="0"/>
              <a:t>rd</a:t>
            </a:r>
            <a:r>
              <a:rPr lang="en-US" dirty="0"/>
              <a:t> party as well as any and all invoices submitted</a:t>
            </a:r>
          </a:p>
          <a:p>
            <a:r>
              <a:rPr lang="en-US" dirty="0"/>
              <a:t>Must keep documentation to verify match claimed on use of equipment or other assets </a:t>
            </a:r>
          </a:p>
          <a:p>
            <a:pPr lvl="1"/>
            <a:r>
              <a:rPr lang="en-US" dirty="0"/>
              <a:t>Document the actual value and amount of time used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65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155" y="274638"/>
            <a:ext cx="8217876" cy="1143000"/>
          </a:xfrm>
        </p:spPr>
        <p:txBody>
          <a:bodyPr>
            <a:noAutofit/>
          </a:bodyPr>
          <a:lstStyle/>
          <a:p>
            <a:r>
              <a:rPr lang="en-US" sz="4800" dirty="0"/>
              <a:t>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10% of the total reimbursement amount of each invoice</a:t>
            </a:r>
          </a:p>
          <a:p>
            <a:r>
              <a:rPr lang="en-US" dirty="0"/>
              <a:t>Withheld until the completion of the agreement</a:t>
            </a:r>
          </a:p>
          <a:p>
            <a:r>
              <a:rPr lang="en-US" dirty="0"/>
              <a:t>Release of retention must be invoiced separate from any reimbursement invoice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95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1CB8D-8D80-4939-8F2F-469500EBF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A71AA-468C-4555-9646-2C7892B6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Contractor/recipient prints the completed invoice, signs cover page, and scans the invoice into a PDF document.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Name the PDF document using the convention: agreement number invoice number (e.g. </a:t>
            </a:r>
            <a:r>
              <a:rPr lang="en-US" b="1" dirty="0"/>
              <a:t>ARV-19-001 invoice 01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Attach the named PDF document to an email, using the same naming convention in the subject line (e.g. </a:t>
            </a:r>
            <a:r>
              <a:rPr lang="en-US" b="1" dirty="0"/>
              <a:t>ARV-19-001 invoice 01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5208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If the file is too large to email and must be sent in batches, name the file agreement number invoice number x of total (e.g. </a:t>
            </a:r>
            <a:r>
              <a:rPr lang="en-US" b="1" dirty="0"/>
              <a:t>ARV-19-001 invoice 01 1 of 3</a:t>
            </a:r>
            <a:r>
              <a:rPr lang="en-US" dirty="0"/>
              <a:t>).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Contractor/Recipient emails invoice PDF to </a:t>
            </a:r>
            <a:r>
              <a:rPr lang="en-US" u="sng" dirty="0">
                <a:solidFill>
                  <a:srgbClr val="0070C0"/>
                </a:solidFill>
                <a:hlinkClick r:id="rId2"/>
              </a:rPr>
              <a:t>invoices@energy.ca.gov</a:t>
            </a:r>
            <a:r>
              <a:rPr lang="en-US" dirty="0"/>
              <a:t> for processing.</a:t>
            </a:r>
            <a:endParaRPr lang="en-US" u="sng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CAM will review the invoice and either approve or dispute.</a:t>
            </a:r>
          </a:p>
          <a:p>
            <a:pPr marL="914400" lvl="1" indent="-514350"/>
            <a:r>
              <a:rPr lang="en-US" dirty="0"/>
              <a:t>A dispute is documentation of an issue in the invoice documentation.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1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When CAM approves, CAM will forward to CGL for administrative review.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When CGL approves, CGL will forward to Accounting for payment processing with State Controller’s Office (SCO).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SCO will send check/warrant via USPS.  No electronic payments</a:t>
            </a:r>
          </a:p>
        </p:txBody>
      </p:sp>
    </p:spTree>
    <p:extLst>
      <p:ext uri="{BB962C8B-B14F-4D97-AF65-F5344CB8AC3E}">
        <p14:creationId xmlns:p14="http://schemas.microsoft.com/office/powerpoint/2010/main" val="3599519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Commission commitment is to process in-house in 30 days, the State Controller’s office has an additional 15 days to cut the check. </a:t>
            </a:r>
          </a:p>
          <a:p>
            <a:r>
              <a:rPr lang="en-US" dirty="0"/>
              <a:t>All questions and inquiries should be directed to the CAM</a:t>
            </a:r>
          </a:p>
          <a:p>
            <a:r>
              <a:rPr lang="en-US" b="1" dirty="0"/>
              <a:t>Confidential</a:t>
            </a:r>
            <a:r>
              <a:rPr lang="en-US" dirty="0"/>
              <a:t> deliverables/products:</a:t>
            </a:r>
          </a:p>
          <a:p>
            <a:pPr lvl="1"/>
            <a:r>
              <a:rPr lang="en-US" dirty="0"/>
              <a:t>Must be pre-approved prior to acceptance by the Energy Commission</a:t>
            </a:r>
          </a:p>
          <a:p>
            <a:pPr lvl="1"/>
            <a:r>
              <a:rPr lang="en-US" dirty="0"/>
              <a:t>Must be submitted to CGL</a:t>
            </a:r>
          </a:p>
          <a:p>
            <a:pPr lvl="1"/>
            <a:r>
              <a:rPr lang="en-US" dirty="0"/>
              <a:t>Must be in a sealed envelope and clearly marked</a:t>
            </a:r>
          </a:p>
        </p:txBody>
      </p:sp>
    </p:spTree>
    <p:extLst>
      <p:ext uri="{BB962C8B-B14F-4D97-AF65-F5344CB8AC3E}">
        <p14:creationId xmlns:p14="http://schemas.microsoft.com/office/powerpoint/2010/main" val="1090193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Agreements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72553" y="2906713"/>
            <a:ext cx="2422159" cy="1500187"/>
          </a:xfrm>
        </p:spPr>
        <p:txBody>
          <a:bodyPr/>
          <a:lstStyle/>
          <a:p>
            <a:r>
              <a:rPr lang="en-US" dirty="0"/>
              <a:t>Informal vs Formal</a:t>
            </a:r>
          </a:p>
        </p:txBody>
      </p:sp>
    </p:spTree>
    <p:extLst>
      <p:ext uri="{BB962C8B-B14F-4D97-AF65-F5344CB8AC3E}">
        <p14:creationId xmlns:p14="http://schemas.microsoft.com/office/powerpoint/2010/main" val="1859367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Informal Amendments:</a:t>
            </a:r>
          </a:p>
          <a:p>
            <a:pPr lvl="1"/>
            <a:r>
              <a:rPr lang="en-US" dirty="0"/>
              <a:t>Changes to schedule within agreement term</a:t>
            </a:r>
          </a:p>
          <a:p>
            <a:pPr lvl="1"/>
            <a:r>
              <a:rPr lang="en-US" dirty="0"/>
              <a:t>Budget reallocations</a:t>
            </a:r>
          </a:p>
          <a:p>
            <a:pPr lvl="1"/>
            <a:r>
              <a:rPr lang="en-US" dirty="0"/>
              <a:t>Changes to contacts</a:t>
            </a:r>
          </a:p>
          <a:p>
            <a:pPr lvl="1"/>
            <a:r>
              <a:rPr lang="en-US" dirty="0"/>
              <a:t>Usually handled via email communication with CAM</a:t>
            </a:r>
          </a:p>
          <a:p>
            <a:r>
              <a:rPr lang="en-US" dirty="0"/>
              <a:t>Formal Amendments:</a:t>
            </a:r>
          </a:p>
          <a:p>
            <a:pPr lvl="1"/>
            <a:r>
              <a:rPr lang="en-US" dirty="0"/>
              <a:t>SOW changes</a:t>
            </a:r>
          </a:p>
          <a:p>
            <a:pPr lvl="1"/>
            <a:r>
              <a:rPr lang="en-US" dirty="0"/>
              <a:t>Term extension</a:t>
            </a:r>
          </a:p>
          <a:p>
            <a:pPr lvl="1"/>
            <a:r>
              <a:rPr lang="en-US" dirty="0"/>
              <a:t>Require signed documents by both parties</a:t>
            </a:r>
          </a:p>
        </p:txBody>
      </p:sp>
    </p:spTree>
    <p:extLst>
      <p:ext uri="{BB962C8B-B14F-4D97-AF65-F5344CB8AC3E}">
        <p14:creationId xmlns:p14="http://schemas.microsoft.com/office/powerpoint/2010/main" val="3418775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AM will communicate any of your additional questions with CGL representatives after your kick-off meeting."/>
          <p:cNvSpPr txBox="1">
            <a:spLocks noGrp="1"/>
          </p:cNvSpPr>
          <p:nvPr>
            <p:ph type="title" idx="4294967295"/>
          </p:nvPr>
        </p:nvSpPr>
        <p:spPr>
          <a:xfrm>
            <a:off x="685800" y="816902"/>
            <a:ext cx="7772400" cy="36730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Gotham HTF Medium"/>
                <a:ea typeface="+mj-ea"/>
                <a:cs typeface="Gotham HTF Medium"/>
              </a:rPr>
              <a:t>CAM will communicate any of your additional questions with CGL representatives after your kick-off meeting.</a:t>
            </a:r>
          </a:p>
        </p:txBody>
      </p:sp>
    </p:spTree>
    <p:extLst>
      <p:ext uri="{BB962C8B-B14F-4D97-AF65-F5344CB8AC3E}">
        <p14:creationId xmlns:p14="http://schemas.microsoft.com/office/powerpoint/2010/main" val="73898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Funds have a limited period in which they must be expended.  All expenditures must occur within the approved term of the agreement.</a:t>
            </a:r>
          </a:p>
          <a:p>
            <a:r>
              <a:rPr lang="en-US" dirty="0"/>
              <a:t>Approved term = Effective Date (Date signed by Energy Commission) to End Term Date</a:t>
            </a:r>
          </a:p>
        </p:txBody>
      </p:sp>
    </p:spTree>
    <p:extLst>
      <p:ext uri="{BB962C8B-B14F-4D97-AF65-F5344CB8AC3E}">
        <p14:creationId xmlns:p14="http://schemas.microsoft.com/office/powerpoint/2010/main" val="402995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Effective 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8593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Later of start date and signature date by Energy Commission (or DGS if applicable in contracts)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Earliest date to incur reimbursable or match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(See CAM for exception for ARFVTP)</a:t>
            </a:r>
          </a:p>
        </p:txBody>
      </p:sp>
      <p:pic>
        <p:nvPicPr>
          <p:cNvPr id="5" name="Content Placeholder 4" descr="Image of top of Agreement form showing location of start dat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37"/>
          <a:stretch/>
        </p:blipFill>
        <p:spPr>
          <a:xfrm>
            <a:off x="3575050" y="1069058"/>
            <a:ext cx="5111750" cy="1406591"/>
          </a:xfrm>
        </p:spPr>
      </p:pic>
      <p:sp>
        <p:nvSpPr>
          <p:cNvPr id="7" name="Oval 6" descr="Circle around start date location"/>
          <p:cNvSpPr/>
          <p:nvPr/>
        </p:nvSpPr>
        <p:spPr>
          <a:xfrm>
            <a:off x="6609648" y="1772353"/>
            <a:ext cx="863597" cy="39767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62725" y="2522833"/>
            <a:ext cx="393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Effective date in this example is 6/22/18</a:t>
            </a:r>
          </a:p>
        </p:txBody>
      </p:sp>
      <p:pic>
        <p:nvPicPr>
          <p:cNvPr id="3" name="Picture 2" descr="Image of signature section of Agreement docu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049" y="2945953"/>
            <a:ext cx="5111750" cy="136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81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254061"/>
                </a:solidFill>
                <a:latin typeface="Gotham HTF Medium"/>
                <a:cs typeface="Gotham HTF Medium"/>
              </a:rPr>
              <a:t>End Term Date and Extensions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End Term Date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Found in the Agreement Term box on signature page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Last date to incur costs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Extensions to Term End Date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Require formal amendment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Must have a strong justification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Requires management approval inside Energy Commission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May not be possible outside of the funding period (liquidation period)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Extensions to Deliverable/Product Due Dates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HTF Book"/>
                <a:cs typeface="Gotham HTF Book"/>
              </a:rPr>
              <a:t>Permissible within term of agreement with approval from CAM</a:t>
            </a:r>
          </a:p>
        </p:txBody>
      </p:sp>
    </p:spTree>
    <p:extLst>
      <p:ext uri="{BB962C8B-B14F-4D97-AF65-F5344CB8AC3E}">
        <p14:creationId xmlns:p14="http://schemas.microsoft.com/office/powerpoint/2010/main" val="224060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05201" y="1723293"/>
            <a:ext cx="4989512" cy="38217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Invoice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Progress Reports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Reimbursement for Actual Incurred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Invoice Process</a:t>
            </a:r>
          </a:p>
        </p:txBody>
      </p:sp>
    </p:spTree>
    <p:extLst>
      <p:ext uri="{BB962C8B-B14F-4D97-AF65-F5344CB8AC3E}">
        <p14:creationId xmlns:p14="http://schemas.microsoft.com/office/powerpoint/2010/main" val="42548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Invoicing –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Energy Commission Website – </a:t>
            </a:r>
          </a:p>
          <a:p>
            <a:pPr lvl="1"/>
            <a:r>
              <a:rPr lang="en-US" dirty="0"/>
              <a:t>Funding &gt; Funding Resources page</a:t>
            </a:r>
          </a:p>
          <a:p>
            <a:pPr lvl="1"/>
            <a:r>
              <a:rPr lang="en-US" dirty="0"/>
              <a:t>Under General Funding Information</a:t>
            </a:r>
          </a:p>
          <a:p>
            <a:r>
              <a:rPr lang="en-US" dirty="0"/>
              <a:t>Different templates for Contracts and Grants</a:t>
            </a:r>
          </a:p>
          <a:p>
            <a:r>
              <a:rPr lang="en-US" dirty="0"/>
              <a:t>Must submit required back-up in addition to the template </a:t>
            </a:r>
          </a:p>
          <a:p>
            <a:r>
              <a:rPr lang="en-US" dirty="0"/>
              <a:t>Submit Monthly or Quarterly </a:t>
            </a:r>
          </a:p>
          <a:p>
            <a:pPr lvl="1"/>
            <a:r>
              <a:rPr lang="en-US" dirty="0"/>
              <a:t>Consistent with the frequency of the Progress Reports</a:t>
            </a:r>
          </a:p>
        </p:txBody>
      </p:sp>
    </p:spTree>
    <p:extLst>
      <p:ext uri="{BB962C8B-B14F-4D97-AF65-F5344CB8AC3E}">
        <p14:creationId xmlns:p14="http://schemas.microsoft.com/office/powerpoint/2010/main" val="9527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3446585"/>
            <a:ext cx="5486400" cy="787277"/>
          </a:xfrm>
        </p:spPr>
        <p:txBody>
          <a:bodyPr>
            <a:normAutofit/>
          </a:bodyPr>
          <a:lstStyle/>
          <a:p>
            <a:r>
              <a:rPr lang="en-US" sz="2400" dirty="0"/>
              <a:t>Invoicing – Templates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2287" y="4368801"/>
            <a:ext cx="6448601" cy="19868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Top portion includes: Company name, Agreement Number, Invoice Number and Period of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Invoice Number should be sequential and include Agreement number for easier reference later. </a:t>
            </a:r>
          </a:p>
        </p:txBody>
      </p:sp>
      <p:pic>
        <p:nvPicPr>
          <p:cNvPr id="12" name="Picture Placeholder 11" descr="Image of top section of Energy Commission Grant Invoice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830"/>
          <a:stretch/>
        </p:blipFill>
        <p:spPr>
          <a:xfrm>
            <a:off x="649288" y="1461361"/>
            <a:ext cx="7772400" cy="1425275"/>
          </a:xfrm>
        </p:spPr>
      </p:pic>
    </p:spTree>
    <p:extLst>
      <p:ext uri="{BB962C8B-B14F-4D97-AF65-F5344CB8AC3E}">
        <p14:creationId xmlns:p14="http://schemas.microsoft.com/office/powerpoint/2010/main" val="2516677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3667124"/>
            <a:ext cx="5486400" cy="566738"/>
          </a:xfrm>
        </p:spPr>
        <p:txBody>
          <a:bodyPr/>
          <a:lstStyle/>
          <a:p>
            <a:r>
              <a:rPr lang="en-US" sz="2400" dirty="0"/>
              <a:t>Invoicing</a:t>
            </a:r>
            <a:r>
              <a:rPr lang="en-US" dirty="0"/>
              <a:t> – </a:t>
            </a:r>
            <a:r>
              <a:rPr lang="en-US" sz="2400" dirty="0"/>
              <a:t>Templates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2287" y="4323644"/>
            <a:ext cx="6448601" cy="2167467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Reimbursable Expenses by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Enter Budget, Expenses this Period and Cumulative Expenses Billed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Percent of Budget Spent and Reimbursable Balance will automatically calculate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Identify potential overages early and request approval from CAM</a:t>
            </a:r>
          </a:p>
        </p:txBody>
      </p:sp>
      <p:pic>
        <p:nvPicPr>
          <p:cNvPr id="12" name="Picture Placeholder 11" descr="Image of Reimbursable section of an Energy Commission Invoice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2" b="63687"/>
          <a:stretch/>
        </p:blipFill>
        <p:spPr>
          <a:xfrm>
            <a:off x="649288" y="1079214"/>
            <a:ext cx="7772400" cy="2223911"/>
          </a:xfrm>
        </p:spPr>
      </p:pic>
    </p:spTree>
    <p:extLst>
      <p:ext uri="{BB962C8B-B14F-4D97-AF65-F5344CB8AC3E}">
        <p14:creationId xmlns:p14="http://schemas.microsoft.com/office/powerpoint/2010/main" val="2316682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1349</Words>
  <Application>Microsoft Office PowerPoint</Application>
  <PresentationFormat>On-screen Show (4:3)</PresentationFormat>
  <Paragraphs>164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Gotham HTF Book</vt:lpstr>
      <vt:lpstr>Gotham HTF Medium</vt:lpstr>
      <vt:lpstr>Office Theme</vt:lpstr>
      <vt:lpstr>Kick-Off Meeting</vt:lpstr>
      <vt:lpstr>Roles of Key Participants</vt:lpstr>
      <vt:lpstr>Agreement Term</vt:lpstr>
      <vt:lpstr>Effective Date</vt:lpstr>
      <vt:lpstr>End Term Date and Extensions</vt:lpstr>
      <vt:lpstr>Invoicing</vt:lpstr>
      <vt:lpstr>Invoicing – Templates</vt:lpstr>
      <vt:lpstr>Invoicing – Templates</vt:lpstr>
      <vt:lpstr>Invoicing – Templates</vt:lpstr>
      <vt:lpstr>Invoicing – Templates</vt:lpstr>
      <vt:lpstr>Invoicing – Templates</vt:lpstr>
      <vt:lpstr>Invoicing – Templates</vt:lpstr>
      <vt:lpstr>Invoicing – Progress Reports</vt:lpstr>
      <vt:lpstr>Reimbursement for Actual Incurred Costs - Labor</vt:lpstr>
      <vt:lpstr>Reimbursement for Actual Incurred Costs – Labor (Time)</vt:lpstr>
      <vt:lpstr>Reimbursement for Actual Incurred Costs – Labor (Rate)</vt:lpstr>
      <vt:lpstr>Reimbursement for Actual Incurred Costs – Fringe Benefits (FB)</vt:lpstr>
      <vt:lpstr>Reimbursement for Actual Incurred Costs – Indirect Costs</vt:lpstr>
      <vt:lpstr>Reimbursement for Actual Incurred Costs – Other Direct Costs</vt:lpstr>
      <vt:lpstr>Reimbursement for Actual Incurred Costs – Other Direct Costs</vt:lpstr>
      <vt:lpstr>Match Share Requirements</vt:lpstr>
      <vt:lpstr>Retention</vt:lpstr>
      <vt:lpstr>Invoice Process</vt:lpstr>
      <vt:lpstr>Invoice Process</vt:lpstr>
      <vt:lpstr>Invoice Process</vt:lpstr>
      <vt:lpstr>Invoice Process</vt:lpstr>
      <vt:lpstr>Changes to Agreements</vt:lpstr>
      <vt:lpstr>Agreement Changes</vt:lpstr>
      <vt:lpstr>CAM will communicate any of your additional questions with CGL representatives after your kick-off meeting.</vt:lpstr>
    </vt:vector>
  </TitlesOfParts>
  <Company>CEC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Bailey Wobschall</dc:creator>
  <cp:lastModifiedBy>Worster, Brad@Energy</cp:lastModifiedBy>
  <cp:revision>73</cp:revision>
  <dcterms:created xsi:type="dcterms:W3CDTF">2017-05-04T20:00:37Z</dcterms:created>
  <dcterms:modified xsi:type="dcterms:W3CDTF">2020-07-09T21:56:44Z</dcterms:modified>
</cp:coreProperties>
</file>