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6"/>
  </p:notesMasterIdLst>
  <p:sldIdLst>
    <p:sldId id="270" r:id="rId2"/>
    <p:sldId id="257" r:id="rId3"/>
    <p:sldId id="258" r:id="rId4"/>
    <p:sldId id="259" r:id="rId5"/>
    <p:sldId id="271" r:id="rId6"/>
    <p:sldId id="273" r:id="rId7"/>
    <p:sldId id="275" r:id="rId8"/>
    <p:sldId id="274" r:id="rId9"/>
    <p:sldId id="276" r:id="rId10"/>
    <p:sldId id="280" r:id="rId11"/>
    <p:sldId id="281" r:id="rId12"/>
    <p:sldId id="277" r:id="rId13"/>
    <p:sldId id="282" r:id="rId14"/>
    <p:sldId id="283"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C960D2-3895-4233-ACAA-6AE99E1563EA}">
  <a:tblStyle styleId="{EDC960D2-3895-4233-ACAA-6AE99E1563EA}"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726" y="9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27302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02972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2963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3347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3335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7723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43467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52309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4212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t>xx%</a:t>
            </a:r>
          </a:p>
        </p:txBody>
      </p:sp>
      <p:sp>
        <p:nvSpPr>
          <p:cNvPr id="49" name="Google Shape;49;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marR="0" lvl="0" indent="-342900" algn="ctr">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0" name="Google Shape;5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5" name="Google Shape;25;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6" name="Google Shape;26;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33" name="Google Shape;33;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41" name="Google Shape;41;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42" name="Google Shape;42;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6" name="Google Shape;4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raphic depicts a photo of two cell phone towers and an ocean view overlaid with the Caban Systems corporate logo" title="graphic"/>
          <p:cNvPicPr>
            <a:picLocks noChangeAspect="1"/>
          </p:cNvPicPr>
          <p:nvPr/>
        </p:nvPicPr>
        <p:blipFill>
          <a:blip r:embed="rId2"/>
          <a:stretch>
            <a:fillRect/>
          </a:stretch>
        </p:blipFill>
        <p:spPr>
          <a:xfrm>
            <a:off x="-397" y="-985"/>
            <a:ext cx="9144793" cy="5145470"/>
          </a:xfrm>
          <a:prstGeom prst="rect">
            <a:avLst/>
          </a:prstGeom>
        </p:spPr>
      </p:pic>
      <p:sp>
        <p:nvSpPr>
          <p:cNvPr id="2" name="Title 1"/>
          <p:cNvSpPr>
            <a:spLocks noGrp="1"/>
          </p:cNvSpPr>
          <p:nvPr>
            <p:ph type="title"/>
          </p:nvPr>
        </p:nvSpPr>
        <p:spPr>
          <a:xfrm>
            <a:off x="781599" y="3459449"/>
            <a:ext cx="4793701" cy="572700"/>
          </a:xfrm>
        </p:spPr>
        <p:txBody>
          <a:bodyPr/>
          <a:lstStyle/>
          <a:p>
            <a:pPr lvl="0">
              <a:lnSpc>
                <a:spcPct val="115000"/>
              </a:lnSpc>
            </a:pPr>
            <a:r>
              <a:rPr lang="en-US" sz="1400" b="1" dirty="0">
                <a:solidFill>
                  <a:srgbClr val="1B1B15"/>
                </a:solidFill>
                <a:latin typeface="Avenir"/>
                <a:ea typeface="Avenir"/>
                <a:cs typeface="Avenir"/>
                <a:sym typeface="Avenir"/>
              </a:rPr>
              <a:t>Reliable Cost-Effective Intelligent Energy </a:t>
            </a:r>
            <a:r>
              <a:rPr lang="en-US" sz="1400" b="1" dirty="0" smtClean="0">
                <a:solidFill>
                  <a:srgbClr val="1B1B15"/>
                </a:solidFill>
                <a:latin typeface="Avenir"/>
                <a:ea typeface="Avenir"/>
                <a:cs typeface="Avenir"/>
                <a:sym typeface="Avenir"/>
              </a:rPr>
              <a:t>Solutions</a:t>
            </a:r>
            <a:r>
              <a:rPr lang="en-US" sz="1400" b="1" i="1" dirty="0">
                <a:solidFill>
                  <a:srgbClr val="1B1B15"/>
                </a:solidFill>
                <a:latin typeface="Avenir"/>
                <a:ea typeface="Avenir"/>
                <a:cs typeface="Avenir"/>
                <a:sym typeface="Avenir"/>
              </a:rPr>
              <a:t/>
            </a:r>
            <a:br>
              <a:rPr lang="en-US" sz="1400" b="1" i="1" dirty="0">
                <a:solidFill>
                  <a:srgbClr val="1B1B15"/>
                </a:solidFill>
                <a:latin typeface="Avenir"/>
                <a:ea typeface="Avenir"/>
                <a:cs typeface="Avenir"/>
                <a:sym typeface="Avenir"/>
              </a:rPr>
            </a:br>
            <a:r>
              <a:rPr lang="en-US" sz="1400" b="1" i="1" dirty="0">
                <a:solidFill>
                  <a:srgbClr val="1B1B15"/>
                </a:solidFill>
                <a:latin typeface="Avenir"/>
                <a:ea typeface="Avenir"/>
                <a:cs typeface="Avenir"/>
                <a:sym typeface="Avenir"/>
              </a:rPr>
              <a:t>Powering The Telecommunication Industry</a:t>
            </a:r>
            <a:br>
              <a:rPr lang="en-US" sz="1400" b="1" i="1" dirty="0">
                <a:solidFill>
                  <a:srgbClr val="1B1B15"/>
                </a:solidFill>
                <a:latin typeface="Avenir"/>
                <a:ea typeface="Avenir"/>
                <a:cs typeface="Avenir"/>
                <a:sym typeface="Avenir"/>
              </a:rPr>
            </a:br>
            <a:endParaRPr lang="en-US" sz="1400" dirty="0">
              <a:latin typeface="Avenir"/>
            </a:endParaRPr>
          </a:p>
        </p:txBody>
      </p:sp>
      <p:sp>
        <p:nvSpPr>
          <p:cNvPr id="4" name="Google Shape;105;p26"/>
          <p:cNvSpPr txBox="1"/>
          <p:nvPr/>
        </p:nvSpPr>
        <p:spPr>
          <a:xfrm>
            <a:off x="781599" y="4032149"/>
            <a:ext cx="4020656" cy="1700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venir"/>
              <a:buNone/>
            </a:pPr>
            <a:r>
              <a:rPr lang="en-US" sz="1100" b="0" i="0" u="none" strike="noStrike" cap="none" dirty="0">
                <a:solidFill>
                  <a:schemeClr val="dk1"/>
                </a:solidFill>
                <a:latin typeface="Avenir"/>
                <a:ea typeface="Avenir"/>
                <a:cs typeface="Avenir"/>
                <a:sym typeface="Avenir"/>
              </a:rPr>
              <a:t>info@cabansystems.com  |  cabansystems.com </a:t>
            </a:r>
            <a:endParaRPr sz="1100" b="0" i="0" u="none" strike="noStrike" cap="none" dirty="0">
              <a:solidFill>
                <a:schemeClr val="dk1"/>
              </a:solidFill>
              <a:latin typeface="Avenir"/>
              <a:ea typeface="Avenir"/>
              <a:cs typeface="Avenir"/>
              <a:sym typeface="Avenir"/>
            </a:endParaRPr>
          </a:p>
        </p:txBody>
      </p:sp>
    </p:spTree>
    <p:extLst>
      <p:ext uri="{BB962C8B-B14F-4D97-AF65-F5344CB8AC3E}">
        <p14:creationId xmlns:p14="http://schemas.microsoft.com/office/powerpoint/2010/main" val="400662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2" name="Picture 1" descr="graphic depicts Caban Systems corporate logo" title="graphic"/>
          <p:cNvPicPr>
            <a:picLocks noChangeAspect="1"/>
          </p:cNvPicPr>
          <p:nvPr/>
        </p:nvPicPr>
        <p:blipFill>
          <a:blip r:embed="rId3"/>
          <a:stretch>
            <a:fillRect/>
          </a:stretch>
        </p:blipFill>
        <p:spPr>
          <a:xfrm>
            <a:off x="67775" y="217712"/>
            <a:ext cx="8998476" cy="554784"/>
          </a:xfrm>
          <a:prstGeom prst="rect">
            <a:avLst/>
          </a:prstGeom>
        </p:spPr>
      </p:pic>
      <p:sp>
        <p:nvSpPr>
          <p:cNvPr id="36" name="Title 1"/>
          <p:cNvSpPr>
            <a:spLocks noGrp="1"/>
          </p:cNvSpPr>
          <p:nvPr>
            <p:ph type="title"/>
          </p:nvPr>
        </p:nvSpPr>
        <p:spPr>
          <a:xfrm>
            <a:off x="1123402" y="350800"/>
            <a:ext cx="4793701" cy="572700"/>
          </a:xfrm>
        </p:spPr>
        <p:txBody>
          <a:bodyPr/>
          <a:lstStyle/>
          <a:p>
            <a:pPr lvl="0">
              <a:lnSpc>
                <a:spcPct val="115000"/>
              </a:lnSpc>
            </a:pPr>
            <a:r>
              <a:rPr lang="en-US" sz="2400" b="1" dirty="0" smtClean="0">
                <a:solidFill>
                  <a:srgbClr val="1697A7"/>
                </a:solidFill>
                <a:latin typeface="Avenir"/>
                <a:ea typeface="Avenir"/>
                <a:cs typeface="Avenir"/>
                <a:sym typeface="Avenir"/>
              </a:rPr>
              <a:t>CEC Grant Goals</a:t>
            </a:r>
            <a:endParaRPr lang="en-US" sz="2400" b="1" dirty="0">
              <a:solidFill>
                <a:srgbClr val="1697A7"/>
              </a:solidFill>
              <a:latin typeface="Avenir"/>
              <a:ea typeface="Avenir"/>
              <a:cs typeface="Avenir"/>
              <a:sym typeface="Avenir"/>
            </a:endParaRPr>
          </a:p>
        </p:txBody>
      </p:sp>
      <p:sp>
        <p:nvSpPr>
          <p:cNvPr id="6" name="Google Shape;280;p35"/>
          <p:cNvSpPr txBox="1"/>
          <p:nvPr/>
        </p:nvSpPr>
        <p:spPr>
          <a:xfrm>
            <a:off x="127475" y="1085625"/>
            <a:ext cx="9016500" cy="2278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434343"/>
              </a:buClr>
              <a:buSzPts val="1800"/>
              <a:buFont typeface="Avenir"/>
              <a:buChar char="●"/>
            </a:pPr>
            <a:r>
              <a:rPr lang="en-US" sz="1800" b="0" i="0" u="none" strike="noStrike" cap="none" dirty="0">
                <a:solidFill>
                  <a:srgbClr val="434343"/>
                </a:solidFill>
                <a:latin typeface="Avenir"/>
                <a:ea typeface="Avenir"/>
                <a:cs typeface="Avenir"/>
                <a:sym typeface="Avenir"/>
              </a:rPr>
              <a:t>Advance to a Manufacturing Readiness Level (MRL) 8</a:t>
            </a:r>
            <a:endParaRPr sz="1800" b="0" i="0" u="none" strike="noStrike" cap="none" dirty="0">
              <a:solidFill>
                <a:srgbClr val="434343"/>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600"/>
              <a:buFont typeface="Arial"/>
              <a:buNone/>
            </a:pPr>
            <a:endParaRPr sz="1800" b="0" i="0" u="none" strike="noStrike" cap="none" dirty="0">
              <a:solidFill>
                <a:srgbClr val="434343"/>
              </a:solidFill>
              <a:latin typeface="Avenir"/>
              <a:ea typeface="Avenir"/>
              <a:cs typeface="Avenir"/>
              <a:sym typeface="Avenir"/>
            </a:endParaRPr>
          </a:p>
          <a:p>
            <a:pPr marL="457200" marR="0" lvl="0" indent="-342900" algn="l" rtl="0">
              <a:lnSpc>
                <a:spcPct val="100000"/>
              </a:lnSpc>
              <a:spcBef>
                <a:spcPts val="0"/>
              </a:spcBef>
              <a:spcAft>
                <a:spcPts val="0"/>
              </a:spcAft>
              <a:buClr>
                <a:srgbClr val="434343"/>
              </a:buClr>
              <a:buSzPts val="1800"/>
              <a:buFont typeface="Avenir"/>
              <a:buChar char="●"/>
            </a:pPr>
            <a:r>
              <a:rPr lang="en-US" sz="1800" b="0" i="0" u="none" strike="noStrike" cap="none" dirty="0">
                <a:solidFill>
                  <a:srgbClr val="434343"/>
                </a:solidFill>
                <a:latin typeface="Avenir"/>
                <a:ea typeface="Avenir"/>
                <a:cs typeface="Avenir"/>
                <a:sym typeface="Avenir"/>
              </a:rPr>
              <a:t>Remove the need and reduce the cost of grid extensions</a:t>
            </a:r>
            <a:endParaRPr sz="1800" b="0" i="0" u="none" strike="noStrike" cap="none" dirty="0">
              <a:solidFill>
                <a:srgbClr val="434343"/>
              </a:solidFill>
              <a:latin typeface="Avenir"/>
              <a:ea typeface="Avenir"/>
              <a:cs typeface="Avenir"/>
              <a:sym typeface="Avenir"/>
            </a:endParaRPr>
          </a:p>
          <a:p>
            <a:pPr marL="457200" marR="0" lvl="0" indent="-228600" algn="l" rtl="0">
              <a:lnSpc>
                <a:spcPct val="100000"/>
              </a:lnSpc>
              <a:spcBef>
                <a:spcPts val="0"/>
              </a:spcBef>
              <a:spcAft>
                <a:spcPts val="0"/>
              </a:spcAft>
              <a:buClr>
                <a:srgbClr val="434343"/>
              </a:buClr>
              <a:buSzPts val="1600"/>
              <a:buFont typeface="Avenir"/>
              <a:buNone/>
            </a:pPr>
            <a:endParaRPr sz="1800" b="0" i="0" u="none" strike="noStrike" cap="none" dirty="0">
              <a:solidFill>
                <a:srgbClr val="434343"/>
              </a:solidFill>
              <a:latin typeface="Avenir"/>
              <a:ea typeface="Avenir"/>
              <a:cs typeface="Avenir"/>
              <a:sym typeface="Avenir"/>
            </a:endParaRPr>
          </a:p>
          <a:p>
            <a:pPr marL="457200" marR="0" lvl="0" indent="-342900" algn="l" rtl="0">
              <a:lnSpc>
                <a:spcPct val="100000"/>
              </a:lnSpc>
              <a:spcBef>
                <a:spcPts val="0"/>
              </a:spcBef>
              <a:spcAft>
                <a:spcPts val="0"/>
              </a:spcAft>
              <a:buClr>
                <a:srgbClr val="434343"/>
              </a:buClr>
              <a:buSzPts val="1800"/>
              <a:buFont typeface="Avenir"/>
              <a:buChar char="●"/>
            </a:pPr>
            <a:r>
              <a:rPr lang="en-US" sz="1800" b="0" i="0" u="none" strike="noStrike" cap="none" dirty="0">
                <a:solidFill>
                  <a:srgbClr val="434343"/>
                </a:solidFill>
                <a:latin typeface="Avenir"/>
                <a:ea typeface="Avenir"/>
                <a:cs typeface="Avenir"/>
                <a:sym typeface="Avenir"/>
              </a:rPr>
              <a:t>Improve public safety and societal benefits</a:t>
            </a:r>
            <a:endParaRPr sz="1800" b="0" i="0" u="none" strike="noStrike" cap="none" dirty="0">
              <a:solidFill>
                <a:srgbClr val="434343"/>
              </a:solidFill>
              <a:latin typeface="Avenir"/>
              <a:ea typeface="Avenir"/>
              <a:cs typeface="Avenir"/>
              <a:sym typeface="Avenir"/>
            </a:endParaRPr>
          </a:p>
          <a:p>
            <a:pPr marL="914400" marR="0" lvl="0" indent="0" algn="l" rtl="0">
              <a:lnSpc>
                <a:spcPct val="100000"/>
              </a:lnSpc>
              <a:spcBef>
                <a:spcPts val="0"/>
              </a:spcBef>
              <a:spcAft>
                <a:spcPts val="0"/>
              </a:spcAft>
              <a:buClr>
                <a:srgbClr val="000000"/>
              </a:buClr>
              <a:buSzPts val="600"/>
              <a:buFont typeface="Arial"/>
              <a:buNone/>
            </a:pPr>
            <a:endParaRPr sz="1800" b="0" i="0" u="none" strike="noStrike" cap="none" dirty="0">
              <a:solidFill>
                <a:srgbClr val="434343"/>
              </a:solidFill>
              <a:latin typeface="Avenir"/>
              <a:ea typeface="Avenir"/>
              <a:cs typeface="Avenir"/>
              <a:sym typeface="Avenir"/>
            </a:endParaRPr>
          </a:p>
          <a:p>
            <a:pPr marL="457200" marR="0" lvl="0" indent="-342900" algn="l" rtl="0">
              <a:lnSpc>
                <a:spcPct val="100000"/>
              </a:lnSpc>
              <a:spcBef>
                <a:spcPts val="0"/>
              </a:spcBef>
              <a:spcAft>
                <a:spcPts val="0"/>
              </a:spcAft>
              <a:buClr>
                <a:srgbClr val="434343"/>
              </a:buClr>
              <a:buSzPts val="1800"/>
              <a:buFont typeface="Avenir"/>
              <a:buChar char="●"/>
            </a:pPr>
            <a:r>
              <a:rPr lang="en-US" sz="1800" b="0" i="0" u="none" strike="noStrike" cap="none" dirty="0">
                <a:solidFill>
                  <a:srgbClr val="434343"/>
                </a:solidFill>
                <a:latin typeface="Avenir"/>
                <a:ea typeface="Avenir"/>
                <a:cs typeface="Avenir"/>
                <a:sym typeface="Avenir"/>
              </a:rPr>
              <a:t>Provide greater reliability, lower costs, and increase safety for ratepayers. </a:t>
            </a:r>
            <a:endParaRPr sz="1800" b="0" i="0" u="none" strike="noStrike" cap="none" dirty="0">
              <a:solidFill>
                <a:srgbClr val="434343"/>
              </a:solidFill>
              <a:latin typeface="Avenir"/>
              <a:ea typeface="Avenir"/>
              <a:cs typeface="Avenir"/>
              <a:sym typeface="Avenir"/>
            </a:endParaRPr>
          </a:p>
          <a:p>
            <a:pPr marL="914400" marR="0" lvl="0" indent="0" algn="l" rtl="0">
              <a:lnSpc>
                <a:spcPct val="100000"/>
              </a:lnSpc>
              <a:spcBef>
                <a:spcPts val="0"/>
              </a:spcBef>
              <a:spcAft>
                <a:spcPts val="0"/>
              </a:spcAft>
              <a:buClr>
                <a:srgbClr val="000000"/>
              </a:buClr>
              <a:buSzPts val="600"/>
              <a:buFont typeface="Arial"/>
              <a:buNone/>
            </a:pPr>
            <a:endParaRPr sz="1800" b="0" i="0" u="none" strike="noStrike" cap="none" dirty="0">
              <a:solidFill>
                <a:srgbClr val="434343"/>
              </a:solidFill>
              <a:latin typeface="Avenir"/>
              <a:ea typeface="Avenir"/>
              <a:cs typeface="Avenir"/>
              <a:sym typeface="Avenir"/>
            </a:endParaRPr>
          </a:p>
          <a:p>
            <a:pPr marL="457200" marR="0" lvl="0" indent="-342900" algn="l" rtl="0">
              <a:lnSpc>
                <a:spcPct val="100000"/>
              </a:lnSpc>
              <a:spcBef>
                <a:spcPts val="0"/>
              </a:spcBef>
              <a:spcAft>
                <a:spcPts val="0"/>
              </a:spcAft>
              <a:buClr>
                <a:srgbClr val="434343"/>
              </a:buClr>
              <a:buSzPts val="1800"/>
              <a:buFont typeface="Avenir"/>
              <a:buChar char="●"/>
            </a:pPr>
            <a:r>
              <a:rPr lang="en-US" sz="1800" b="0" i="0" u="none" strike="noStrike" cap="none" dirty="0">
                <a:solidFill>
                  <a:srgbClr val="434343"/>
                </a:solidFill>
                <a:latin typeface="Avenir"/>
                <a:ea typeface="Avenir"/>
                <a:cs typeface="Avenir"/>
                <a:sym typeface="Avenir"/>
              </a:rPr>
              <a:t>Achieve the state’s statutory energy goals, including AB 32, AB 2514, and SB 350  </a:t>
            </a:r>
            <a:endParaRPr sz="1800" dirty="0"/>
          </a:p>
          <a:p>
            <a:pPr marL="0" marR="0" lvl="0" indent="0" algn="l" rtl="0">
              <a:lnSpc>
                <a:spcPct val="100000"/>
              </a:lnSpc>
              <a:spcBef>
                <a:spcPts val="0"/>
              </a:spcBef>
              <a:spcAft>
                <a:spcPts val="0"/>
              </a:spcAft>
              <a:buClr>
                <a:srgbClr val="000000"/>
              </a:buClr>
              <a:buSzPts val="600"/>
              <a:buFont typeface="Arial"/>
              <a:buNone/>
            </a:pPr>
            <a:endParaRPr sz="1800" b="0" i="0" u="none" strike="noStrike" cap="none" dirty="0">
              <a:solidFill>
                <a:srgbClr val="434343"/>
              </a:solidFill>
              <a:latin typeface="Avenir"/>
              <a:ea typeface="Avenir"/>
              <a:cs typeface="Avenir"/>
              <a:sym typeface="Avenir"/>
            </a:endParaRPr>
          </a:p>
          <a:p>
            <a:pPr marL="457200" marR="0" lvl="0" indent="-342900" algn="l" rtl="0">
              <a:lnSpc>
                <a:spcPct val="100000"/>
              </a:lnSpc>
              <a:spcBef>
                <a:spcPts val="0"/>
              </a:spcBef>
              <a:spcAft>
                <a:spcPts val="0"/>
              </a:spcAft>
              <a:buClr>
                <a:srgbClr val="434343"/>
              </a:buClr>
              <a:buSzPts val="1800"/>
              <a:buFont typeface="Avenir"/>
              <a:buChar char="●"/>
            </a:pPr>
            <a:r>
              <a:rPr lang="en-US" sz="1800" b="0" i="0" u="none" strike="noStrike" cap="none" dirty="0">
                <a:solidFill>
                  <a:srgbClr val="434343"/>
                </a:solidFill>
                <a:latin typeface="Avenir"/>
                <a:ea typeface="Avenir"/>
                <a:cs typeface="Avenir"/>
                <a:sym typeface="Avenir"/>
              </a:rPr>
              <a:t>Eliminate fossil fuel powered generators </a:t>
            </a:r>
            <a:endParaRPr sz="1800" b="1" i="0" u="none" strike="noStrike" cap="none" dirty="0">
              <a:solidFill>
                <a:srgbClr val="434343"/>
              </a:solidFill>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dirty="0">
              <a:solidFill>
                <a:srgbClr val="000000"/>
              </a:solidFill>
              <a:latin typeface="Avenir"/>
              <a:ea typeface="Avenir"/>
              <a:cs typeface="Avenir"/>
              <a:sym typeface="Avenir"/>
            </a:endParaRPr>
          </a:p>
        </p:txBody>
      </p:sp>
    </p:spTree>
    <p:extLst>
      <p:ext uri="{BB962C8B-B14F-4D97-AF65-F5344CB8AC3E}">
        <p14:creationId xmlns:p14="http://schemas.microsoft.com/office/powerpoint/2010/main" val="64209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2" name="Picture 1" descr="graphic depicts Caban Systems corporate logo" title="graphic"/>
          <p:cNvPicPr>
            <a:picLocks noChangeAspect="1"/>
          </p:cNvPicPr>
          <p:nvPr/>
        </p:nvPicPr>
        <p:blipFill>
          <a:blip r:embed="rId3"/>
          <a:stretch>
            <a:fillRect/>
          </a:stretch>
        </p:blipFill>
        <p:spPr>
          <a:xfrm>
            <a:off x="67775" y="217712"/>
            <a:ext cx="8998476" cy="554784"/>
          </a:xfrm>
          <a:prstGeom prst="rect">
            <a:avLst/>
          </a:prstGeom>
        </p:spPr>
      </p:pic>
      <p:sp>
        <p:nvSpPr>
          <p:cNvPr id="36" name="Title 1"/>
          <p:cNvSpPr>
            <a:spLocks noGrp="1"/>
          </p:cNvSpPr>
          <p:nvPr>
            <p:ph type="title"/>
          </p:nvPr>
        </p:nvSpPr>
        <p:spPr>
          <a:xfrm>
            <a:off x="1123402" y="350800"/>
            <a:ext cx="7596055" cy="572700"/>
          </a:xfrm>
        </p:spPr>
        <p:txBody>
          <a:bodyPr/>
          <a:lstStyle/>
          <a:p>
            <a:pPr lvl="0">
              <a:lnSpc>
                <a:spcPct val="115000"/>
              </a:lnSpc>
            </a:pPr>
            <a:r>
              <a:rPr lang="en-US" sz="2400" b="1" dirty="0">
                <a:solidFill>
                  <a:srgbClr val="1697A7"/>
                </a:solidFill>
                <a:latin typeface="Avenir"/>
                <a:ea typeface="Avenir"/>
                <a:cs typeface="Avenir"/>
                <a:sym typeface="Avenir"/>
              </a:rPr>
              <a:t>Anticipated Benefits for California IOU Ratepayers</a:t>
            </a:r>
          </a:p>
        </p:txBody>
      </p:sp>
      <p:sp>
        <p:nvSpPr>
          <p:cNvPr id="5" name="Google Shape;289;p36"/>
          <p:cNvSpPr txBox="1"/>
          <p:nvPr/>
        </p:nvSpPr>
        <p:spPr>
          <a:xfrm>
            <a:off x="371050" y="992350"/>
            <a:ext cx="8322600" cy="388445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434343"/>
              </a:buClr>
              <a:buSzPts val="2000"/>
              <a:buFont typeface="Avenir"/>
              <a:buChar char="●"/>
            </a:pPr>
            <a:r>
              <a:rPr lang="en-US" sz="2000" b="1" i="0" u="none" strike="noStrike" cap="none" dirty="0">
                <a:solidFill>
                  <a:srgbClr val="434343"/>
                </a:solidFill>
                <a:latin typeface="Avenir"/>
                <a:ea typeface="Avenir"/>
                <a:cs typeface="Avenir"/>
                <a:sym typeface="Avenir"/>
              </a:rPr>
              <a:t>Manufacture and install 600 modular battery platforms, providing:</a:t>
            </a:r>
            <a:r>
              <a:rPr lang="en-US" sz="2000" b="0" i="0" u="none" strike="noStrike" cap="none" dirty="0">
                <a:solidFill>
                  <a:srgbClr val="434343"/>
                </a:solidFill>
                <a:latin typeface="Avenir"/>
                <a:ea typeface="Avenir"/>
                <a:cs typeface="Avenir"/>
                <a:sym typeface="Avenir"/>
              </a:rPr>
              <a:t> </a:t>
            </a:r>
            <a:endParaRPr dirty="0"/>
          </a:p>
          <a:p>
            <a:pPr marL="844550" marR="0" lvl="0" indent="-285750" algn="l" rtl="0">
              <a:lnSpc>
                <a:spcPct val="100000"/>
              </a:lnSpc>
              <a:spcBef>
                <a:spcPts val="0"/>
              </a:spcBef>
              <a:spcAft>
                <a:spcPts val="0"/>
              </a:spcAft>
              <a:buClr>
                <a:srgbClr val="434343"/>
              </a:buClr>
              <a:buSzPts val="2000"/>
              <a:buFont typeface="Arial"/>
              <a:buChar char="•"/>
            </a:pPr>
            <a:r>
              <a:rPr lang="en-US" sz="1400" b="0" i="0" u="none" strike="noStrike" cap="none" dirty="0">
                <a:solidFill>
                  <a:srgbClr val="434343"/>
                </a:solidFill>
                <a:latin typeface="Avenir"/>
                <a:ea typeface="Avenir"/>
                <a:cs typeface="Avenir"/>
                <a:sym typeface="Avenir"/>
              </a:rPr>
              <a:t>51,840 MWh in energy savings over the 10-year battery platform lifetime </a:t>
            </a:r>
            <a:endParaRPr dirty="0"/>
          </a:p>
          <a:p>
            <a:pPr marL="844550" marR="0" lvl="0" indent="-285750" algn="l" rtl="0">
              <a:lnSpc>
                <a:spcPct val="100000"/>
              </a:lnSpc>
              <a:spcBef>
                <a:spcPts val="0"/>
              </a:spcBef>
              <a:spcAft>
                <a:spcPts val="0"/>
              </a:spcAft>
              <a:buClr>
                <a:srgbClr val="434343"/>
              </a:buClr>
              <a:buSzPts val="2000"/>
              <a:buFont typeface="Arial"/>
              <a:buChar char="•"/>
            </a:pPr>
            <a:r>
              <a:rPr lang="en-US" sz="1400" b="0" i="0" u="none" strike="noStrike" cap="none" dirty="0">
                <a:solidFill>
                  <a:srgbClr val="434343"/>
                </a:solidFill>
                <a:latin typeface="Avenir"/>
                <a:ea typeface="Avenir"/>
                <a:cs typeface="Avenir"/>
                <a:sym typeface="Avenir"/>
              </a:rPr>
              <a:t>$6 Million in energy cost savings</a:t>
            </a:r>
            <a:endParaRPr dirty="0"/>
          </a:p>
          <a:p>
            <a:pPr marL="844550" marR="0" lvl="0" indent="-285750" algn="l" rtl="0">
              <a:lnSpc>
                <a:spcPct val="100000"/>
              </a:lnSpc>
              <a:spcBef>
                <a:spcPts val="0"/>
              </a:spcBef>
              <a:spcAft>
                <a:spcPts val="0"/>
              </a:spcAft>
              <a:buClr>
                <a:srgbClr val="434343"/>
              </a:buClr>
              <a:buSzPts val="2000"/>
              <a:buFont typeface="Arial"/>
              <a:buChar char="•"/>
            </a:pPr>
            <a:r>
              <a:rPr lang="en-US" sz="1400" b="0" i="0" u="none" strike="noStrike" cap="none" dirty="0">
                <a:solidFill>
                  <a:srgbClr val="434343"/>
                </a:solidFill>
                <a:latin typeface="Avenir"/>
                <a:ea typeface="Avenir"/>
                <a:cs typeface="Avenir"/>
                <a:sym typeface="Avenir"/>
              </a:rPr>
              <a:t>Peak load reduction savings over the units’ lifetime will be 5,715 MW and $45.7 Million</a:t>
            </a:r>
            <a:endParaRPr sz="1400" b="0" i="0" u="none" strike="noStrike" cap="none" dirty="0">
              <a:solidFill>
                <a:srgbClr val="434343"/>
              </a:solidFill>
              <a:latin typeface="Avenir"/>
              <a:ea typeface="Avenir"/>
              <a:cs typeface="Avenir"/>
              <a:sym typeface="Avenir"/>
            </a:endParaRPr>
          </a:p>
          <a:p>
            <a:pPr marL="13716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434343"/>
              </a:solidFill>
              <a:latin typeface="Avenir"/>
              <a:ea typeface="Avenir"/>
              <a:cs typeface="Avenir"/>
              <a:sym typeface="Avenir"/>
            </a:endParaRPr>
          </a:p>
          <a:p>
            <a:pPr marL="457200" marR="0" lvl="0" indent="-355600" algn="l" rtl="0">
              <a:lnSpc>
                <a:spcPct val="100000"/>
              </a:lnSpc>
              <a:spcBef>
                <a:spcPts val="0"/>
              </a:spcBef>
              <a:spcAft>
                <a:spcPts val="0"/>
              </a:spcAft>
              <a:buClr>
                <a:srgbClr val="434343"/>
              </a:buClr>
              <a:buSzPts val="2000"/>
              <a:buFont typeface="Avenir"/>
              <a:buChar char="●"/>
            </a:pPr>
            <a:r>
              <a:rPr lang="en-US" sz="2000" b="1" i="0" u="none" strike="noStrike" cap="none" dirty="0">
                <a:solidFill>
                  <a:srgbClr val="434343"/>
                </a:solidFill>
                <a:latin typeface="Avenir"/>
                <a:ea typeface="Avenir"/>
                <a:cs typeface="Avenir"/>
                <a:sym typeface="Avenir"/>
              </a:rPr>
              <a:t>The 600 modular battery platforms will reduce the following GHG and criteria pollutants: </a:t>
            </a:r>
            <a:endParaRPr dirty="0"/>
          </a:p>
          <a:p>
            <a:pPr marL="101600" marR="0" lvl="0" indent="0" algn="l" rtl="0">
              <a:lnSpc>
                <a:spcPct val="100000"/>
              </a:lnSpc>
              <a:spcBef>
                <a:spcPts val="0"/>
              </a:spcBef>
              <a:spcAft>
                <a:spcPts val="0"/>
              </a:spcAft>
              <a:buNone/>
            </a:pPr>
            <a:endParaRPr sz="2000" b="1" i="0" u="none" strike="noStrike" cap="none" dirty="0">
              <a:solidFill>
                <a:srgbClr val="434343"/>
              </a:solidFill>
              <a:latin typeface="Avenir"/>
              <a:ea typeface="Avenir"/>
              <a:cs typeface="Avenir"/>
              <a:sym typeface="Avenir"/>
            </a:endParaRPr>
          </a:p>
          <a:p>
            <a:pPr marL="1016000" marR="0" lvl="0" indent="0" algn="l" rtl="0">
              <a:lnSpc>
                <a:spcPct val="100000"/>
              </a:lnSpc>
              <a:spcBef>
                <a:spcPts val="0"/>
              </a:spcBef>
              <a:spcAft>
                <a:spcPts val="0"/>
              </a:spcAft>
              <a:buNone/>
            </a:pPr>
            <a:r>
              <a:rPr lang="en-US" sz="1400" b="0" i="0" u="none" strike="noStrike" cap="none" dirty="0">
                <a:solidFill>
                  <a:srgbClr val="434343"/>
                </a:solidFill>
                <a:latin typeface="Avenir"/>
                <a:ea typeface="Avenir"/>
                <a:cs typeface="Avenir"/>
                <a:sym typeface="Avenir"/>
              </a:rPr>
              <a:t>Over the products’ lifetime: </a:t>
            </a:r>
            <a:endParaRPr dirty="0"/>
          </a:p>
          <a:p>
            <a:pPr marL="1301750" marR="0" lvl="2" indent="-285750" algn="l" rtl="0">
              <a:lnSpc>
                <a:spcPct val="100000"/>
              </a:lnSpc>
              <a:spcBef>
                <a:spcPts val="0"/>
              </a:spcBef>
              <a:spcAft>
                <a:spcPts val="0"/>
              </a:spcAft>
              <a:buClr>
                <a:srgbClr val="434343"/>
              </a:buClr>
              <a:buSzPts val="2000"/>
              <a:buFont typeface="Arial"/>
              <a:buChar char="•"/>
            </a:pPr>
            <a:r>
              <a:rPr lang="en-US" sz="1400" b="0" i="0" u="none" strike="noStrike" cap="none" dirty="0">
                <a:solidFill>
                  <a:srgbClr val="434343"/>
                </a:solidFill>
                <a:latin typeface="Avenir"/>
                <a:ea typeface="Avenir"/>
                <a:cs typeface="Avenir"/>
                <a:sym typeface="Avenir"/>
              </a:rPr>
              <a:t>17 Billion grams CO2e</a:t>
            </a:r>
            <a:endParaRPr dirty="0"/>
          </a:p>
          <a:p>
            <a:pPr marL="1301750" marR="0" lvl="1" indent="-285750" algn="l" rtl="0">
              <a:lnSpc>
                <a:spcPct val="100000"/>
              </a:lnSpc>
              <a:spcBef>
                <a:spcPts val="0"/>
              </a:spcBef>
              <a:spcAft>
                <a:spcPts val="0"/>
              </a:spcAft>
              <a:buClr>
                <a:srgbClr val="434343"/>
              </a:buClr>
              <a:buSzPts val="2000"/>
              <a:buFont typeface="Arial"/>
              <a:buChar char="•"/>
            </a:pPr>
            <a:r>
              <a:rPr lang="en-US" sz="1400" b="0" i="0" u="none" strike="noStrike" cap="none" dirty="0">
                <a:solidFill>
                  <a:srgbClr val="434343"/>
                </a:solidFill>
                <a:latin typeface="Avenir"/>
                <a:ea typeface="Avenir"/>
                <a:cs typeface="Avenir"/>
                <a:sym typeface="Avenir"/>
              </a:rPr>
              <a:t>70 Million grams of </a:t>
            </a:r>
            <a:r>
              <a:rPr lang="en-US" sz="1400" b="0" i="0" u="none" strike="noStrike" cap="none" dirty="0" err="1">
                <a:solidFill>
                  <a:srgbClr val="434343"/>
                </a:solidFill>
                <a:latin typeface="Avenir"/>
                <a:ea typeface="Avenir"/>
                <a:cs typeface="Avenir"/>
                <a:sym typeface="Avenir"/>
              </a:rPr>
              <a:t>Nox</a:t>
            </a:r>
            <a:endParaRPr sz="1400" b="0" i="0" u="none" strike="noStrike" cap="none" dirty="0">
              <a:solidFill>
                <a:srgbClr val="434343"/>
              </a:solidFill>
              <a:latin typeface="Avenir"/>
              <a:ea typeface="Avenir"/>
              <a:cs typeface="Avenir"/>
              <a:sym typeface="Avenir"/>
            </a:endParaRPr>
          </a:p>
          <a:p>
            <a:pPr marL="387350" marR="0" lvl="1" indent="-158750" algn="l" rtl="0">
              <a:lnSpc>
                <a:spcPct val="100000"/>
              </a:lnSpc>
              <a:spcBef>
                <a:spcPts val="0"/>
              </a:spcBef>
              <a:spcAft>
                <a:spcPts val="0"/>
              </a:spcAft>
              <a:buClr>
                <a:srgbClr val="434343"/>
              </a:buClr>
              <a:buSzPts val="2000"/>
              <a:buFont typeface="Arial"/>
              <a:buNone/>
            </a:pPr>
            <a:endParaRPr sz="1400" b="0" i="0" u="none" strike="noStrike" cap="none" dirty="0">
              <a:solidFill>
                <a:srgbClr val="434343"/>
              </a:solidFill>
              <a:latin typeface="Avenir"/>
              <a:ea typeface="Avenir"/>
              <a:cs typeface="Avenir"/>
              <a:sym typeface="Avenir"/>
            </a:endParaRPr>
          </a:p>
        </p:txBody>
      </p:sp>
      <p:sp>
        <p:nvSpPr>
          <p:cNvPr id="7" name="Google Shape;295;p36"/>
          <p:cNvSpPr txBox="1"/>
          <p:nvPr/>
        </p:nvSpPr>
        <p:spPr>
          <a:xfrm>
            <a:off x="4594018" y="3501078"/>
            <a:ext cx="3488700" cy="953400"/>
          </a:xfrm>
          <a:prstGeom prst="rect">
            <a:avLst/>
          </a:prstGeom>
          <a:noFill/>
          <a:ln>
            <a:noFill/>
          </a:ln>
        </p:spPr>
        <p:txBody>
          <a:bodyPr spcFirstLastPara="1" wrap="square" lIns="91425" tIns="45700" rIns="91425" bIns="45700" anchor="t" anchorCtr="0">
            <a:noAutofit/>
          </a:bodyPr>
          <a:lstStyle/>
          <a:p>
            <a:pPr marL="101600" marR="0" lvl="0" indent="0" algn="l" rtl="0">
              <a:lnSpc>
                <a:spcPct val="100000"/>
              </a:lnSpc>
              <a:spcBef>
                <a:spcPts val="0"/>
              </a:spcBef>
              <a:spcAft>
                <a:spcPts val="0"/>
              </a:spcAft>
              <a:buNone/>
            </a:pPr>
            <a:r>
              <a:rPr lang="en-US" sz="1400" b="0" i="0" u="none" strike="noStrike" cap="none" dirty="0">
                <a:solidFill>
                  <a:srgbClr val="434343"/>
                </a:solidFill>
                <a:latin typeface="Avenir"/>
                <a:ea typeface="Avenir"/>
                <a:cs typeface="Avenir"/>
                <a:sym typeface="Avenir"/>
              </a:rPr>
              <a:t>Over the 10-year life of the battery systems:</a:t>
            </a:r>
            <a:endParaRPr dirty="0"/>
          </a:p>
          <a:p>
            <a:pPr marL="387350" marR="0" lvl="0" indent="-285750" algn="l" rtl="0">
              <a:lnSpc>
                <a:spcPct val="100000"/>
              </a:lnSpc>
              <a:spcBef>
                <a:spcPts val="0"/>
              </a:spcBef>
              <a:spcAft>
                <a:spcPts val="0"/>
              </a:spcAft>
              <a:buClr>
                <a:srgbClr val="434343"/>
              </a:buClr>
              <a:buSzPts val="2000"/>
              <a:buFont typeface="Arial"/>
              <a:buChar char="•"/>
            </a:pPr>
            <a:r>
              <a:rPr lang="en-US" sz="1400" b="0" i="0" u="none" strike="noStrike" cap="none" dirty="0">
                <a:solidFill>
                  <a:srgbClr val="434343"/>
                </a:solidFill>
                <a:latin typeface="Avenir"/>
                <a:ea typeface="Avenir"/>
                <a:cs typeface="Avenir"/>
                <a:sym typeface="Avenir"/>
              </a:rPr>
              <a:t>171 Million grams of Sox</a:t>
            </a:r>
            <a:endParaRPr dirty="0"/>
          </a:p>
          <a:p>
            <a:pPr marL="387350" marR="0" lvl="0" indent="-285750" algn="l" rtl="0">
              <a:lnSpc>
                <a:spcPct val="100000"/>
              </a:lnSpc>
              <a:spcBef>
                <a:spcPts val="0"/>
              </a:spcBef>
              <a:spcAft>
                <a:spcPts val="0"/>
              </a:spcAft>
              <a:buClr>
                <a:srgbClr val="434343"/>
              </a:buClr>
              <a:buSzPts val="2000"/>
              <a:buFont typeface="Arial"/>
              <a:buChar char="•"/>
            </a:pPr>
            <a:r>
              <a:rPr lang="en-US" sz="1400" b="0" i="0" u="none" strike="noStrike" cap="none" dirty="0">
                <a:solidFill>
                  <a:srgbClr val="434343"/>
                </a:solidFill>
                <a:latin typeface="Avenir"/>
                <a:ea typeface="Avenir"/>
                <a:cs typeface="Avenir"/>
                <a:sym typeface="Avenir"/>
              </a:rPr>
              <a:t>7 Million grams of PM10 </a:t>
            </a:r>
            <a:endParaRPr dirty="0"/>
          </a:p>
          <a:p>
            <a:pPr marL="387350" marR="0" lvl="0" indent="-285750" algn="l" rtl="0">
              <a:lnSpc>
                <a:spcPct val="100000"/>
              </a:lnSpc>
              <a:spcBef>
                <a:spcPts val="0"/>
              </a:spcBef>
              <a:spcAft>
                <a:spcPts val="0"/>
              </a:spcAft>
              <a:buClr>
                <a:srgbClr val="434343"/>
              </a:buClr>
              <a:buSzPts val="2000"/>
              <a:buFont typeface="Arial"/>
              <a:buChar char="•"/>
            </a:pPr>
            <a:r>
              <a:rPr lang="en-US" sz="1400" b="0" i="0" u="none" strike="noStrike" cap="none" dirty="0">
                <a:solidFill>
                  <a:srgbClr val="434343"/>
                </a:solidFill>
                <a:latin typeface="Avenir"/>
                <a:ea typeface="Avenir"/>
                <a:cs typeface="Avenir"/>
                <a:sym typeface="Avenir"/>
              </a:rPr>
              <a:t>1 Million grams of VOC </a:t>
            </a:r>
            <a:endParaRPr sz="1400" b="0" i="0" u="none" strike="noStrike" cap="none" dirty="0">
              <a:solidFill>
                <a:srgbClr val="000000"/>
              </a:solidFill>
              <a:latin typeface="Avenir"/>
              <a:ea typeface="Avenir"/>
              <a:cs typeface="Avenir"/>
              <a:sym typeface="Avenir"/>
            </a:endParaRPr>
          </a:p>
        </p:txBody>
      </p:sp>
    </p:spTree>
    <p:extLst>
      <p:ext uri="{BB962C8B-B14F-4D97-AF65-F5344CB8AC3E}">
        <p14:creationId xmlns:p14="http://schemas.microsoft.com/office/powerpoint/2010/main" val="171876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6" name="Title 1"/>
          <p:cNvSpPr>
            <a:spLocks noGrp="1"/>
          </p:cNvSpPr>
          <p:nvPr>
            <p:ph type="title"/>
          </p:nvPr>
        </p:nvSpPr>
        <p:spPr>
          <a:xfrm>
            <a:off x="263430" y="111313"/>
            <a:ext cx="4793701" cy="572700"/>
          </a:xfrm>
        </p:spPr>
        <p:txBody>
          <a:bodyPr/>
          <a:lstStyle/>
          <a:p>
            <a:pPr lvl="0">
              <a:lnSpc>
                <a:spcPct val="115000"/>
              </a:lnSpc>
            </a:pPr>
            <a:r>
              <a:rPr lang="en-US" dirty="0" smtClean="0">
                <a:solidFill>
                  <a:srgbClr val="1697A7"/>
                </a:solidFill>
                <a:latin typeface="Avenir"/>
                <a:ea typeface="Avenir"/>
                <a:cs typeface="Avenir"/>
                <a:sym typeface="Avenir"/>
              </a:rPr>
              <a:t>Case Study #1</a:t>
            </a:r>
            <a:endParaRPr lang="en-US" dirty="0">
              <a:solidFill>
                <a:srgbClr val="1697A7"/>
              </a:solidFill>
              <a:latin typeface="Avenir"/>
              <a:ea typeface="Avenir"/>
              <a:cs typeface="Avenir"/>
              <a:sym typeface="Avenir"/>
            </a:endParaRPr>
          </a:p>
        </p:txBody>
      </p:sp>
      <p:pic>
        <p:nvPicPr>
          <p:cNvPr id="2" name="Picture 1" descr="Photograph shows a Caban Systems enclosure being installed on site" title="Photo"/>
          <p:cNvPicPr>
            <a:picLocks noChangeAspect="1"/>
          </p:cNvPicPr>
          <p:nvPr/>
        </p:nvPicPr>
        <p:blipFill>
          <a:blip r:embed="rId3"/>
          <a:stretch>
            <a:fillRect/>
          </a:stretch>
        </p:blipFill>
        <p:spPr>
          <a:xfrm>
            <a:off x="5211739" y="-1970"/>
            <a:ext cx="3932261" cy="5145470"/>
          </a:xfrm>
          <a:prstGeom prst="rect">
            <a:avLst/>
          </a:prstGeom>
        </p:spPr>
      </p:pic>
      <p:sp>
        <p:nvSpPr>
          <p:cNvPr id="5" name="Google Shape;305;p37"/>
          <p:cNvSpPr txBox="1"/>
          <p:nvPr/>
        </p:nvSpPr>
        <p:spPr>
          <a:xfrm>
            <a:off x="513802" y="684013"/>
            <a:ext cx="4115400" cy="410206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b="0" i="0" u="none" strike="noStrike" cap="none" dirty="0">
                <a:solidFill>
                  <a:srgbClr val="73B121"/>
                </a:solidFill>
                <a:latin typeface="Avenir"/>
                <a:ea typeface="Avenir"/>
                <a:cs typeface="Avenir"/>
                <a:sym typeface="Avenir"/>
              </a:rPr>
              <a:t>Durango Cell Tower, </a:t>
            </a:r>
            <a:endParaRPr lang="en-US" sz="2400" b="0" i="0" u="none" strike="noStrike" cap="none" dirty="0" smtClean="0">
              <a:solidFill>
                <a:srgbClr val="73B12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600"/>
              <a:buFont typeface="Arial"/>
              <a:buNone/>
            </a:pPr>
            <a:r>
              <a:rPr lang="en-US" sz="2000" b="0" i="0" u="none" strike="noStrike" cap="none" dirty="0" smtClean="0">
                <a:solidFill>
                  <a:srgbClr val="73B121"/>
                </a:solidFill>
                <a:latin typeface="Avenir"/>
                <a:ea typeface="Avenir"/>
                <a:cs typeface="Avenir"/>
                <a:sym typeface="Avenir"/>
              </a:rPr>
              <a:t>Single Operator</a:t>
            </a:r>
          </a:p>
          <a:p>
            <a:pPr>
              <a:buSzPts val="1600"/>
            </a:pPr>
            <a:endParaRPr lang="en-US" sz="1200" dirty="0" smtClean="0">
              <a:solidFill>
                <a:srgbClr val="2D2D2D"/>
              </a:solidFill>
              <a:latin typeface="Avenir"/>
              <a:ea typeface="Avenir"/>
              <a:cs typeface="Avenir"/>
              <a:sym typeface="Avenir"/>
            </a:endParaRPr>
          </a:p>
          <a:p>
            <a:pPr>
              <a:buSzPts val="1600"/>
            </a:pPr>
            <a:r>
              <a:rPr lang="en-US" sz="1200" dirty="0" smtClean="0">
                <a:solidFill>
                  <a:srgbClr val="2D2D2D"/>
                </a:solidFill>
                <a:latin typeface="Avenir"/>
                <a:ea typeface="Avenir"/>
                <a:cs typeface="Avenir"/>
                <a:sym typeface="Avenir"/>
              </a:rPr>
              <a:t>On </a:t>
            </a:r>
            <a:r>
              <a:rPr lang="en-US" sz="1200" dirty="0">
                <a:solidFill>
                  <a:srgbClr val="2D2D2D"/>
                </a:solidFill>
                <a:latin typeface="Avenir"/>
                <a:ea typeface="Avenir"/>
                <a:cs typeface="Avenir"/>
                <a:sym typeface="Avenir"/>
              </a:rPr>
              <a:t>an off-grid site in Durango, Mexico, </a:t>
            </a:r>
            <a:r>
              <a:rPr lang="en-US" sz="1200" dirty="0" err="1">
                <a:solidFill>
                  <a:srgbClr val="2D2D2D"/>
                </a:solidFill>
                <a:latin typeface="Avenir"/>
                <a:ea typeface="Avenir"/>
                <a:cs typeface="Avenir"/>
                <a:sym typeface="Avenir"/>
              </a:rPr>
              <a:t>Caban</a:t>
            </a:r>
            <a:r>
              <a:rPr lang="en-US" sz="1200" dirty="0">
                <a:solidFill>
                  <a:srgbClr val="2D2D2D"/>
                </a:solidFill>
                <a:latin typeface="Avenir"/>
                <a:ea typeface="Avenir"/>
                <a:cs typeface="Avenir"/>
                <a:sym typeface="Avenir"/>
              </a:rPr>
              <a:t> installed its robust power solution. The system has been maintenance-free since installation, thanks to its reliability and remote monitoring capabilities</a:t>
            </a:r>
            <a:r>
              <a:rPr lang="en-US" sz="1200" dirty="0" smtClean="0">
                <a:solidFill>
                  <a:srgbClr val="2D2D2D"/>
                </a:solidFill>
                <a:latin typeface="Avenir"/>
                <a:ea typeface="Avenir"/>
                <a:cs typeface="Avenir"/>
                <a:sym typeface="Avenir"/>
              </a:rPr>
              <a:t>.</a:t>
            </a:r>
          </a:p>
          <a:p>
            <a:pPr>
              <a:buSzPts val="1600"/>
            </a:pPr>
            <a:endParaRPr lang="en-US" sz="1200" dirty="0"/>
          </a:p>
          <a:p>
            <a:pPr marL="12700" marR="5080" lvl="0">
              <a:buSzPts val="900"/>
            </a:pPr>
            <a:r>
              <a:rPr lang="en-US" sz="1200" b="1" dirty="0">
                <a:solidFill>
                  <a:srgbClr val="2D2D2D"/>
                </a:solidFill>
                <a:latin typeface="Avenir"/>
                <a:ea typeface="Avenir"/>
                <a:cs typeface="Avenir"/>
                <a:sym typeface="Avenir"/>
              </a:rPr>
              <a:t>Coordinates: </a:t>
            </a:r>
            <a:r>
              <a:rPr lang="en-US" sz="1200" dirty="0">
                <a:solidFill>
                  <a:srgbClr val="2D2D2D"/>
                </a:solidFill>
                <a:latin typeface="Avenir"/>
                <a:ea typeface="Avenir"/>
                <a:cs typeface="Avenir"/>
                <a:sym typeface="Avenir"/>
              </a:rPr>
              <a:t>23.720734° N, 105.483392° W</a:t>
            </a:r>
          </a:p>
          <a:p>
            <a:pPr marL="12700" marR="5080" lvl="0">
              <a:buSzPts val="900"/>
            </a:pPr>
            <a:r>
              <a:rPr lang="en-US" sz="1200" b="1" dirty="0">
                <a:solidFill>
                  <a:srgbClr val="2D2D2D"/>
                </a:solidFill>
                <a:latin typeface="Avenir"/>
                <a:ea typeface="Avenir"/>
                <a:cs typeface="Avenir"/>
                <a:sym typeface="Avenir"/>
              </a:rPr>
              <a:t>Installed: </a:t>
            </a:r>
            <a:r>
              <a:rPr lang="en-US" sz="1200" dirty="0">
                <a:solidFill>
                  <a:srgbClr val="2D2D2D"/>
                </a:solidFill>
                <a:latin typeface="Avenir"/>
                <a:ea typeface="Avenir"/>
                <a:cs typeface="Avenir"/>
                <a:sym typeface="Avenir"/>
              </a:rPr>
              <a:t>Nov. 22, 2018</a:t>
            </a:r>
            <a:endParaRPr lang="en-US" sz="1200" dirty="0"/>
          </a:p>
          <a:p>
            <a:pPr marL="12700" marR="5080" lvl="0">
              <a:buSzPts val="900"/>
            </a:pPr>
            <a:r>
              <a:rPr lang="en-US" sz="1200" b="1" dirty="0">
                <a:solidFill>
                  <a:srgbClr val="2D2D2D"/>
                </a:solidFill>
                <a:latin typeface="Avenir"/>
                <a:ea typeface="Avenir"/>
                <a:cs typeface="Avenir"/>
                <a:sym typeface="Avenir"/>
              </a:rPr>
              <a:t>Capacity: </a:t>
            </a:r>
            <a:r>
              <a:rPr lang="en-US" sz="1200" dirty="0">
                <a:solidFill>
                  <a:srgbClr val="2D2D2D"/>
                </a:solidFill>
                <a:latin typeface="Avenir"/>
                <a:ea typeface="Avenir"/>
                <a:cs typeface="Avenir"/>
                <a:sym typeface="Avenir"/>
              </a:rPr>
              <a:t>24kWh, 7.2 kW </a:t>
            </a:r>
            <a:r>
              <a:rPr lang="en-US" sz="1200" dirty="0" smtClean="0">
                <a:solidFill>
                  <a:srgbClr val="2D2D2D"/>
                </a:solidFill>
                <a:latin typeface="Avenir"/>
                <a:ea typeface="Avenir"/>
                <a:cs typeface="Avenir"/>
                <a:sym typeface="Avenir"/>
              </a:rPr>
              <a:t>solar</a:t>
            </a:r>
          </a:p>
          <a:p>
            <a:pPr marL="12700" marR="5080" lvl="0">
              <a:buSzPts val="900"/>
            </a:pPr>
            <a:endParaRPr lang="en-US" sz="1200" dirty="0" smtClean="0">
              <a:solidFill>
                <a:srgbClr val="2D2D2D"/>
              </a:solidFill>
              <a:latin typeface="Avenir"/>
              <a:ea typeface="Avenir"/>
              <a:cs typeface="Avenir"/>
              <a:sym typeface="Avenir"/>
            </a:endParaRPr>
          </a:p>
          <a:p>
            <a:pPr lvl="0" algn="ctr">
              <a:buSzPts val="1800"/>
            </a:pPr>
            <a:r>
              <a:rPr lang="en-US" sz="2000" b="1" i="1" dirty="0">
                <a:solidFill>
                  <a:srgbClr val="1697A7"/>
                </a:solidFill>
                <a:latin typeface="Avenir"/>
                <a:ea typeface="Avenir"/>
                <a:cs typeface="Avenir"/>
                <a:sym typeface="Avenir"/>
              </a:rPr>
              <a:t>$3,000 </a:t>
            </a:r>
            <a:endParaRPr lang="en-US" sz="1600" dirty="0"/>
          </a:p>
          <a:p>
            <a:pPr lvl="0" algn="ctr">
              <a:buSzPts val="1200"/>
            </a:pPr>
            <a:r>
              <a:rPr lang="en-US" dirty="0">
                <a:solidFill>
                  <a:srgbClr val="1697A7"/>
                </a:solidFill>
                <a:latin typeface="Avenir"/>
                <a:ea typeface="Avenir"/>
                <a:cs typeface="Avenir"/>
                <a:sym typeface="Avenir"/>
              </a:rPr>
              <a:t>Per Month Saved</a:t>
            </a:r>
            <a:endParaRPr lang="en-US" sz="1600" dirty="0"/>
          </a:p>
          <a:p>
            <a:pPr lvl="0" algn="ctr">
              <a:buSzPts val="1800"/>
            </a:pPr>
            <a:r>
              <a:rPr lang="en-US" sz="2000" b="1" i="1" dirty="0">
                <a:solidFill>
                  <a:srgbClr val="1697A7"/>
                </a:solidFill>
                <a:latin typeface="Avenir"/>
                <a:ea typeface="Avenir"/>
                <a:cs typeface="Avenir"/>
                <a:sym typeface="Avenir"/>
              </a:rPr>
              <a:t>100% </a:t>
            </a:r>
            <a:endParaRPr lang="en-US" sz="1600" dirty="0"/>
          </a:p>
          <a:p>
            <a:pPr lvl="0" algn="ctr">
              <a:buSzPts val="1200"/>
            </a:pPr>
            <a:r>
              <a:rPr lang="en-US" dirty="0">
                <a:solidFill>
                  <a:srgbClr val="1697A7"/>
                </a:solidFill>
                <a:latin typeface="Avenir"/>
                <a:ea typeface="Avenir"/>
                <a:cs typeface="Avenir"/>
                <a:sym typeface="Avenir"/>
              </a:rPr>
              <a:t>Uptime Since </a:t>
            </a:r>
            <a:r>
              <a:rPr lang="en-US" dirty="0" smtClean="0">
                <a:solidFill>
                  <a:srgbClr val="1697A7"/>
                </a:solidFill>
                <a:latin typeface="Avenir"/>
                <a:ea typeface="Avenir"/>
                <a:cs typeface="Avenir"/>
                <a:sym typeface="Avenir"/>
              </a:rPr>
              <a:t>Installation</a:t>
            </a:r>
          </a:p>
          <a:p>
            <a:pPr lvl="0" algn="ctr">
              <a:buSzPts val="1800"/>
            </a:pPr>
            <a:r>
              <a:rPr lang="en-US" sz="2400" b="1" i="1" dirty="0">
                <a:solidFill>
                  <a:srgbClr val="1697A7"/>
                </a:solidFill>
                <a:latin typeface="Avenir"/>
                <a:ea typeface="Avenir"/>
                <a:cs typeface="Avenir"/>
                <a:sym typeface="Avenir"/>
              </a:rPr>
              <a:t>3,900 </a:t>
            </a:r>
            <a:endParaRPr lang="en-US" sz="1800" dirty="0"/>
          </a:p>
          <a:p>
            <a:pPr lvl="0" algn="ctr">
              <a:buSzPts val="1200"/>
            </a:pPr>
            <a:r>
              <a:rPr lang="en-US" sz="1600" dirty="0">
                <a:solidFill>
                  <a:srgbClr val="1697A7"/>
                </a:solidFill>
                <a:latin typeface="Avenir"/>
                <a:ea typeface="Avenir"/>
                <a:cs typeface="Avenir"/>
                <a:sym typeface="Avenir"/>
              </a:rPr>
              <a:t>New Users Connected</a:t>
            </a:r>
            <a:endParaRPr lang="en-US" sz="1800" dirty="0"/>
          </a:p>
          <a:p>
            <a:pPr lvl="0" algn="ctr">
              <a:buSzPts val="1200"/>
            </a:pPr>
            <a:endParaRPr lang="en-US" sz="3200" dirty="0"/>
          </a:p>
          <a:p>
            <a:pPr marL="12700" marR="5080" lvl="0">
              <a:lnSpc>
                <a:spcPct val="133333"/>
              </a:lnSpc>
              <a:spcBef>
                <a:spcPts val="240"/>
              </a:spcBef>
              <a:buSzPts val="900"/>
            </a:pPr>
            <a:endParaRPr lang="en-US" sz="2800" dirty="0"/>
          </a:p>
          <a:p>
            <a:pPr marL="0" marR="0" lvl="0" indent="0" algn="l" rtl="0">
              <a:lnSpc>
                <a:spcPct val="100000"/>
              </a:lnSpc>
              <a:spcBef>
                <a:spcPts val="0"/>
              </a:spcBef>
              <a:spcAft>
                <a:spcPts val="0"/>
              </a:spcAft>
              <a:buClr>
                <a:srgbClr val="000000"/>
              </a:buClr>
              <a:buSzPts val="1600"/>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70073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6" name="Title 1"/>
          <p:cNvSpPr>
            <a:spLocks noGrp="1"/>
          </p:cNvSpPr>
          <p:nvPr>
            <p:ph type="title"/>
          </p:nvPr>
        </p:nvSpPr>
        <p:spPr>
          <a:xfrm>
            <a:off x="263430" y="111313"/>
            <a:ext cx="4793701" cy="572700"/>
          </a:xfrm>
        </p:spPr>
        <p:txBody>
          <a:bodyPr/>
          <a:lstStyle/>
          <a:p>
            <a:pPr lvl="0">
              <a:lnSpc>
                <a:spcPct val="115000"/>
              </a:lnSpc>
            </a:pPr>
            <a:r>
              <a:rPr lang="en-US" dirty="0" smtClean="0">
                <a:solidFill>
                  <a:srgbClr val="1697A7"/>
                </a:solidFill>
                <a:latin typeface="Avenir"/>
                <a:ea typeface="Avenir"/>
                <a:cs typeface="Avenir"/>
                <a:sym typeface="Avenir"/>
              </a:rPr>
              <a:t>Case Study #2</a:t>
            </a:r>
            <a:endParaRPr lang="en-US" dirty="0">
              <a:solidFill>
                <a:srgbClr val="1697A7"/>
              </a:solidFill>
              <a:latin typeface="Avenir"/>
              <a:ea typeface="Avenir"/>
              <a:cs typeface="Avenir"/>
              <a:sym typeface="Avenir"/>
            </a:endParaRPr>
          </a:p>
        </p:txBody>
      </p:sp>
      <p:sp>
        <p:nvSpPr>
          <p:cNvPr id="5" name="Google Shape;305;p37"/>
          <p:cNvSpPr txBox="1"/>
          <p:nvPr/>
        </p:nvSpPr>
        <p:spPr>
          <a:xfrm>
            <a:off x="206863" y="4125686"/>
            <a:ext cx="6288749" cy="901915"/>
          </a:xfrm>
          <a:prstGeom prst="rect">
            <a:avLst/>
          </a:prstGeom>
          <a:noFill/>
          <a:ln>
            <a:noFill/>
          </a:ln>
        </p:spPr>
        <p:txBody>
          <a:bodyPr spcFirstLastPara="1" wrap="square" lIns="91425" tIns="91425" rIns="91425" bIns="91425" anchor="t" anchorCtr="0">
            <a:noAutofit/>
          </a:bodyPr>
          <a:lstStyle/>
          <a:p>
            <a:pPr>
              <a:buSzPts val="1600"/>
            </a:pPr>
            <a:r>
              <a:rPr lang="en-US" sz="1200" dirty="0" smtClean="0">
                <a:solidFill>
                  <a:srgbClr val="2D2D2D"/>
                </a:solidFill>
                <a:latin typeface="Avenir"/>
                <a:ea typeface="Avenir"/>
                <a:cs typeface="Avenir"/>
                <a:sym typeface="Avenir"/>
              </a:rPr>
              <a:t>On </a:t>
            </a:r>
            <a:r>
              <a:rPr lang="en-US" sz="1200" dirty="0">
                <a:solidFill>
                  <a:srgbClr val="2D2D2D"/>
                </a:solidFill>
                <a:latin typeface="Avenir"/>
                <a:ea typeface="Avenir"/>
                <a:cs typeface="Avenir"/>
                <a:sym typeface="Avenir"/>
              </a:rPr>
              <a:t>an on-grid site in </a:t>
            </a:r>
            <a:r>
              <a:rPr lang="en-US" sz="1200" dirty="0" err="1">
                <a:solidFill>
                  <a:srgbClr val="2D2D2D"/>
                </a:solidFill>
                <a:latin typeface="Avenir"/>
                <a:ea typeface="Avenir"/>
                <a:cs typeface="Avenir"/>
                <a:sym typeface="Avenir"/>
              </a:rPr>
              <a:t>Cumayasa</a:t>
            </a:r>
            <a:r>
              <a:rPr lang="en-US" sz="1200" dirty="0">
                <a:solidFill>
                  <a:srgbClr val="2D2D2D"/>
                </a:solidFill>
                <a:latin typeface="Avenir"/>
                <a:ea typeface="Avenir"/>
                <a:cs typeface="Avenir"/>
                <a:sym typeface="Avenir"/>
              </a:rPr>
              <a:t>, DR, </a:t>
            </a:r>
            <a:r>
              <a:rPr lang="en-US" sz="1200" dirty="0" err="1">
                <a:solidFill>
                  <a:srgbClr val="2D2D2D"/>
                </a:solidFill>
                <a:latin typeface="Avenir"/>
                <a:ea typeface="Avenir"/>
                <a:cs typeface="Avenir"/>
                <a:sym typeface="Avenir"/>
              </a:rPr>
              <a:t>Caban</a:t>
            </a:r>
            <a:r>
              <a:rPr lang="en-US" sz="1200" dirty="0">
                <a:solidFill>
                  <a:srgbClr val="2D2D2D"/>
                </a:solidFill>
                <a:latin typeface="Avenir"/>
                <a:ea typeface="Avenir"/>
                <a:cs typeface="Avenir"/>
                <a:sym typeface="Avenir"/>
              </a:rPr>
              <a:t> installed its robust energy generation and storage solution. The centralized system provides power to three operators, Altice, </a:t>
            </a:r>
            <a:r>
              <a:rPr lang="en-US" sz="1200" dirty="0" err="1">
                <a:solidFill>
                  <a:srgbClr val="2D2D2D"/>
                </a:solidFill>
                <a:latin typeface="Avenir"/>
                <a:ea typeface="Avenir"/>
                <a:cs typeface="Avenir"/>
                <a:sym typeface="Avenir"/>
              </a:rPr>
              <a:t>Vivia</a:t>
            </a:r>
            <a:r>
              <a:rPr lang="en-US" sz="1200" dirty="0">
                <a:solidFill>
                  <a:srgbClr val="2D2D2D"/>
                </a:solidFill>
                <a:latin typeface="Avenir"/>
                <a:ea typeface="Avenir"/>
                <a:cs typeface="Avenir"/>
                <a:sym typeface="Avenir"/>
              </a:rPr>
              <a:t> and Wind.  The site has been maintenance-free since installation, thanks to its reliability and remote monitoring capabilities</a:t>
            </a:r>
            <a:r>
              <a:rPr lang="en-US" sz="1200" dirty="0" smtClean="0">
                <a:solidFill>
                  <a:srgbClr val="2D2D2D"/>
                </a:solidFill>
                <a:latin typeface="Avenir"/>
                <a:ea typeface="Avenir"/>
                <a:cs typeface="Avenir"/>
                <a:sym typeface="Avenir"/>
              </a:rPr>
              <a:t>.</a:t>
            </a:r>
          </a:p>
        </p:txBody>
      </p:sp>
      <p:pic>
        <p:nvPicPr>
          <p:cNvPr id="3" name="Picture 2" descr="photograph of Caban Energy system deployed next to cell phone tower and solar PV array" title="Photo"/>
          <p:cNvPicPr>
            <a:picLocks noChangeAspect="1"/>
          </p:cNvPicPr>
          <p:nvPr/>
        </p:nvPicPr>
        <p:blipFill>
          <a:blip r:embed="rId3"/>
          <a:stretch>
            <a:fillRect/>
          </a:stretch>
        </p:blipFill>
        <p:spPr>
          <a:xfrm>
            <a:off x="206864" y="942051"/>
            <a:ext cx="6288750" cy="3183635"/>
          </a:xfrm>
          <a:prstGeom prst="rect">
            <a:avLst/>
          </a:prstGeom>
        </p:spPr>
      </p:pic>
      <p:sp>
        <p:nvSpPr>
          <p:cNvPr id="4" name="Rectangle 3"/>
          <p:cNvSpPr/>
          <p:nvPr/>
        </p:nvSpPr>
        <p:spPr>
          <a:xfrm>
            <a:off x="2841172" y="111313"/>
            <a:ext cx="6302828" cy="769441"/>
          </a:xfrm>
          <a:prstGeom prst="rect">
            <a:avLst/>
          </a:prstGeom>
        </p:spPr>
        <p:txBody>
          <a:bodyPr wrap="square">
            <a:spAutoFit/>
          </a:bodyPr>
          <a:lstStyle/>
          <a:p>
            <a:pPr lvl="0">
              <a:buSzPts val="1600"/>
            </a:pPr>
            <a:r>
              <a:rPr lang="en-US" sz="2400" dirty="0">
                <a:solidFill>
                  <a:srgbClr val="73B121"/>
                </a:solidFill>
                <a:latin typeface="Avenir"/>
                <a:ea typeface="Avenir"/>
                <a:cs typeface="Avenir"/>
                <a:sym typeface="Avenir"/>
              </a:rPr>
              <a:t>Dominican Republic Infrastructure Sharing, </a:t>
            </a:r>
          </a:p>
          <a:p>
            <a:pPr lvl="0">
              <a:buSzPts val="1600"/>
            </a:pPr>
            <a:r>
              <a:rPr lang="en-US" sz="2000" dirty="0">
                <a:solidFill>
                  <a:srgbClr val="73B121"/>
                </a:solidFill>
                <a:latin typeface="Avenir"/>
                <a:ea typeface="Avenir"/>
                <a:cs typeface="Avenir"/>
                <a:sym typeface="Avenir"/>
              </a:rPr>
              <a:t>Multiple Operators</a:t>
            </a:r>
          </a:p>
        </p:txBody>
      </p:sp>
      <p:sp>
        <p:nvSpPr>
          <p:cNvPr id="7" name="Rectangle 6"/>
          <p:cNvSpPr/>
          <p:nvPr/>
        </p:nvSpPr>
        <p:spPr>
          <a:xfrm>
            <a:off x="6495613" y="711517"/>
            <a:ext cx="2648387" cy="4062651"/>
          </a:xfrm>
          <a:prstGeom prst="rect">
            <a:avLst/>
          </a:prstGeom>
        </p:spPr>
        <p:txBody>
          <a:bodyPr wrap="square">
            <a:spAutoFit/>
          </a:bodyPr>
          <a:lstStyle/>
          <a:p>
            <a:pPr>
              <a:buSzPts val="1600"/>
            </a:pPr>
            <a:endParaRPr lang="en-US" sz="1100" dirty="0"/>
          </a:p>
          <a:p>
            <a:pPr marL="12700" marR="5080" lvl="0">
              <a:buSzPts val="900"/>
            </a:pPr>
            <a:r>
              <a:rPr lang="en-US" sz="1100" b="1" dirty="0">
                <a:solidFill>
                  <a:srgbClr val="2D2D2D"/>
                </a:solidFill>
                <a:latin typeface="Avenir"/>
                <a:ea typeface="Avenir"/>
                <a:cs typeface="Avenir"/>
                <a:sym typeface="Avenir"/>
              </a:rPr>
              <a:t>Coordinates: </a:t>
            </a:r>
            <a:r>
              <a:rPr lang="en-US" sz="1100" dirty="0">
                <a:solidFill>
                  <a:srgbClr val="2D2D2D"/>
                </a:solidFill>
                <a:latin typeface="Avenir"/>
                <a:ea typeface="Avenir"/>
                <a:cs typeface="Avenir"/>
                <a:sym typeface="Avenir"/>
              </a:rPr>
              <a:t>18.24.23° N, 69.6.54° W</a:t>
            </a:r>
          </a:p>
          <a:p>
            <a:pPr marL="12700" marR="5080" lvl="0">
              <a:buSzPts val="900"/>
            </a:pPr>
            <a:r>
              <a:rPr lang="en-US" sz="1100" b="1" dirty="0">
                <a:solidFill>
                  <a:srgbClr val="2D2D2D"/>
                </a:solidFill>
                <a:latin typeface="Avenir"/>
                <a:ea typeface="Avenir"/>
                <a:cs typeface="Avenir"/>
                <a:sym typeface="Avenir"/>
              </a:rPr>
              <a:t>Installed: </a:t>
            </a:r>
            <a:r>
              <a:rPr lang="en-US" sz="1100" dirty="0">
                <a:solidFill>
                  <a:srgbClr val="2D2D2D"/>
                </a:solidFill>
                <a:latin typeface="Avenir"/>
                <a:ea typeface="Avenir"/>
                <a:cs typeface="Avenir"/>
                <a:sym typeface="Avenir"/>
              </a:rPr>
              <a:t>August 2019</a:t>
            </a:r>
          </a:p>
          <a:p>
            <a:pPr marL="12700" marR="5080" lvl="0">
              <a:buSzPts val="900"/>
            </a:pPr>
            <a:r>
              <a:rPr lang="en-US" sz="1100" b="1" dirty="0">
                <a:solidFill>
                  <a:srgbClr val="2D2D2D"/>
                </a:solidFill>
                <a:latin typeface="Avenir"/>
                <a:ea typeface="Avenir"/>
                <a:cs typeface="Avenir"/>
                <a:sym typeface="Avenir"/>
              </a:rPr>
              <a:t>Capacity: </a:t>
            </a:r>
            <a:r>
              <a:rPr lang="en-US" sz="1100" dirty="0">
                <a:solidFill>
                  <a:srgbClr val="2D2D2D"/>
                </a:solidFill>
                <a:latin typeface="Avenir"/>
                <a:ea typeface="Avenir"/>
                <a:cs typeface="Avenir"/>
                <a:sym typeface="Avenir"/>
              </a:rPr>
              <a:t>60kWh, 14.4 kW solar</a:t>
            </a:r>
          </a:p>
          <a:p>
            <a:pPr lvl="0" algn="ctr">
              <a:buSzPts val="1800"/>
            </a:pPr>
            <a:endParaRPr lang="en-US" b="1" i="1" dirty="0" smtClean="0">
              <a:solidFill>
                <a:srgbClr val="1697A7"/>
              </a:solidFill>
              <a:latin typeface="Avenir"/>
              <a:ea typeface="Avenir"/>
              <a:cs typeface="Avenir"/>
              <a:sym typeface="Avenir"/>
            </a:endParaRPr>
          </a:p>
          <a:p>
            <a:pPr lvl="0" algn="ctr">
              <a:buSzPts val="1800"/>
            </a:pPr>
            <a:r>
              <a:rPr lang="en-US" sz="2000" b="1" i="1" dirty="0" smtClean="0">
                <a:solidFill>
                  <a:srgbClr val="1697A7"/>
                </a:solidFill>
                <a:latin typeface="Avenir"/>
                <a:ea typeface="Avenir"/>
                <a:cs typeface="Avenir"/>
                <a:sym typeface="Avenir"/>
              </a:rPr>
              <a:t>$</a:t>
            </a:r>
            <a:r>
              <a:rPr lang="en-US" sz="2000" b="1" i="1" dirty="0">
                <a:solidFill>
                  <a:srgbClr val="1697A7"/>
                </a:solidFill>
                <a:latin typeface="Avenir"/>
                <a:ea typeface="Avenir"/>
                <a:cs typeface="Avenir"/>
                <a:sym typeface="Avenir"/>
              </a:rPr>
              <a:t>12,100 </a:t>
            </a:r>
            <a:endParaRPr lang="en-US" sz="1600" dirty="0"/>
          </a:p>
          <a:p>
            <a:pPr lvl="0" algn="ctr">
              <a:buSzPts val="1200"/>
            </a:pPr>
            <a:r>
              <a:rPr lang="en-US" dirty="0">
                <a:solidFill>
                  <a:srgbClr val="1697A7"/>
                </a:solidFill>
                <a:latin typeface="Avenir"/>
                <a:ea typeface="Avenir"/>
                <a:cs typeface="Avenir"/>
                <a:sym typeface="Avenir"/>
              </a:rPr>
              <a:t>Per Month </a:t>
            </a:r>
            <a:r>
              <a:rPr lang="en-US" dirty="0" smtClean="0">
                <a:solidFill>
                  <a:srgbClr val="1697A7"/>
                </a:solidFill>
                <a:latin typeface="Avenir"/>
                <a:ea typeface="Avenir"/>
                <a:cs typeface="Avenir"/>
                <a:sym typeface="Avenir"/>
              </a:rPr>
              <a:t>Saved</a:t>
            </a:r>
          </a:p>
          <a:p>
            <a:pPr lvl="0" algn="ctr">
              <a:buSzPts val="1200"/>
            </a:pPr>
            <a:endParaRPr lang="en-US" sz="1600" dirty="0"/>
          </a:p>
          <a:p>
            <a:pPr lvl="0" algn="ctr">
              <a:buSzPts val="1800"/>
            </a:pPr>
            <a:r>
              <a:rPr lang="en-US" sz="2000" b="1" i="1" dirty="0">
                <a:solidFill>
                  <a:srgbClr val="1697A7"/>
                </a:solidFill>
                <a:latin typeface="Avenir"/>
                <a:ea typeface="Avenir"/>
                <a:cs typeface="Avenir"/>
                <a:sym typeface="Avenir"/>
              </a:rPr>
              <a:t>100% </a:t>
            </a:r>
            <a:endParaRPr lang="en-US" sz="1600" dirty="0"/>
          </a:p>
          <a:p>
            <a:pPr lvl="0" algn="ctr">
              <a:buSzPts val="1200"/>
            </a:pPr>
            <a:r>
              <a:rPr lang="en-US" dirty="0">
                <a:solidFill>
                  <a:srgbClr val="1697A7"/>
                </a:solidFill>
                <a:latin typeface="Avenir"/>
                <a:ea typeface="Avenir"/>
                <a:cs typeface="Avenir"/>
                <a:sym typeface="Avenir"/>
              </a:rPr>
              <a:t>Uptime Since </a:t>
            </a:r>
            <a:r>
              <a:rPr lang="en-US" dirty="0" smtClean="0">
                <a:solidFill>
                  <a:srgbClr val="1697A7"/>
                </a:solidFill>
                <a:latin typeface="Avenir"/>
                <a:ea typeface="Avenir"/>
                <a:cs typeface="Avenir"/>
                <a:sym typeface="Avenir"/>
              </a:rPr>
              <a:t>Installation</a:t>
            </a:r>
          </a:p>
          <a:p>
            <a:pPr lvl="0" algn="ctr">
              <a:buSzPts val="1200"/>
            </a:pPr>
            <a:endParaRPr lang="en-US" dirty="0">
              <a:solidFill>
                <a:srgbClr val="1697A7"/>
              </a:solidFill>
              <a:latin typeface="Avenir"/>
              <a:ea typeface="Avenir"/>
              <a:cs typeface="Avenir"/>
              <a:sym typeface="Avenir"/>
            </a:endParaRPr>
          </a:p>
          <a:p>
            <a:pPr lvl="0" algn="ctr">
              <a:buSzPts val="1800"/>
            </a:pPr>
            <a:r>
              <a:rPr lang="en-US" sz="2400" b="1" i="1" dirty="0">
                <a:solidFill>
                  <a:srgbClr val="1697A7"/>
                </a:solidFill>
                <a:latin typeface="Avenir"/>
                <a:ea typeface="Avenir"/>
                <a:cs typeface="Avenir"/>
                <a:sym typeface="Avenir"/>
              </a:rPr>
              <a:t>&gt;10,210 </a:t>
            </a:r>
            <a:endParaRPr lang="en-US" sz="1600" dirty="0"/>
          </a:p>
          <a:p>
            <a:pPr lvl="0" algn="ctr">
              <a:buSzPts val="1200"/>
            </a:pPr>
            <a:r>
              <a:rPr lang="en-US" sz="1600" dirty="0">
                <a:solidFill>
                  <a:srgbClr val="1697A7"/>
                </a:solidFill>
                <a:latin typeface="Avenir"/>
                <a:ea typeface="Avenir"/>
                <a:cs typeface="Avenir"/>
                <a:sym typeface="Avenir"/>
              </a:rPr>
              <a:t>New Users </a:t>
            </a:r>
            <a:r>
              <a:rPr lang="en-US" sz="1600" dirty="0" smtClean="0">
                <a:solidFill>
                  <a:srgbClr val="1697A7"/>
                </a:solidFill>
                <a:latin typeface="Avenir"/>
                <a:ea typeface="Avenir"/>
                <a:cs typeface="Avenir"/>
                <a:sym typeface="Avenir"/>
              </a:rPr>
              <a:t>Connected</a:t>
            </a:r>
          </a:p>
          <a:p>
            <a:pPr lvl="0" algn="ctr">
              <a:buSzPts val="1200"/>
            </a:pPr>
            <a:endParaRPr lang="en-US" sz="1600" dirty="0">
              <a:solidFill>
                <a:srgbClr val="1697A7"/>
              </a:solidFill>
              <a:latin typeface="Avenir"/>
              <a:ea typeface="Avenir"/>
              <a:cs typeface="Avenir"/>
              <a:sym typeface="Avenir"/>
            </a:endParaRPr>
          </a:p>
          <a:p>
            <a:pPr lvl="0" algn="ctr">
              <a:buSzPts val="1800"/>
            </a:pPr>
            <a:r>
              <a:rPr lang="en-US" sz="2400" b="1" i="1" dirty="0">
                <a:solidFill>
                  <a:srgbClr val="1697A7"/>
                </a:solidFill>
                <a:latin typeface="Avenir"/>
                <a:ea typeface="Avenir"/>
                <a:cs typeface="Avenir"/>
                <a:sym typeface="Avenir"/>
              </a:rPr>
              <a:t>12,169 </a:t>
            </a:r>
            <a:r>
              <a:rPr lang="en-US" sz="2400" b="1" i="1" dirty="0" smtClean="0">
                <a:solidFill>
                  <a:srgbClr val="1697A7"/>
                </a:solidFill>
                <a:latin typeface="Avenir"/>
                <a:ea typeface="Avenir"/>
                <a:cs typeface="Avenir"/>
                <a:sym typeface="Avenir"/>
              </a:rPr>
              <a:t>g CO</a:t>
            </a:r>
            <a:r>
              <a:rPr lang="en-US" sz="2400" b="1" i="1" baseline="-25000" dirty="0" smtClean="0">
                <a:solidFill>
                  <a:srgbClr val="1697A7"/>
                </a:solidFill>
                <a:latin typeface="Avenir"/>
                <a:ea typeface="Avenir"/>
                <a:cs typeface="Avenir"/>
                <a:sym typeface="Avenir"/>
              </a:rPr>
              <a:t>2</a:t>
            </a:r>
            <a:r>
              <a:rPr lang="en-US" sz="2400" b="1" i="1" dirty="0" smtClean="0">
                <a:solidFill>
                  <a:srgbClr val="1697A7"/>
                </a:solidFill>
                <a:latin typeface="Avenir"/>
                <a:ea typeface="Avenir"/>
                <a:cs typeface="Avenir"/>
                <a:sym typeface="Avenir"/>
              </a:rPr>
              <a:t>e</a:t>
            </a:r>
            <a:endParaRPr lang="en-US" sz="2400" dirty="0"/>
          </a:p>
          <a:p>
            <a:pPr lvl="0" algn="ctr">
              <a:buSzPts val="1200"/>
            </a:pPr>
            <a:r>
              <a:rPr lang="en-US" sz="1600" dirty="0">
                <a:solidFill>
                  <a:srgbClr val="1697A7"/>
                </a:solidFill>
                <a:latin typeface="Avenir"/>
                <a:ea typeface="Avenir"/>
                <a:cs typeface="Avenir"/>
                <a:sym typeface="Avenir"/>
              </a:rPr>
              <a:t>CO</a:t>
            </a:r>
            <a:r>
              <a:rPr lang="en-US" sz="1600" baseline="-25000" dirty="0">
                <a:solidFill>
                  <a:srgbClr val="1697A7"/>
                </a:solidFill>
                <a:latin typeface="Avenir"/>
                <a:ea typeface="Avenir"/>
                <a:cs typeface="Avenir"/>
                <a:sym typeface="Avenir"/>
              </a:rPr>
              <a:t>2</a:t>
            </a:r>
            <a:r>
              <a:rPr lang="en-US" sz="1600" dirty="0">
                <a:solidFill>
                  <a:srgbClr val="1697A7"/>
                </a:solidFill>
                <a:latin typeface="Avenir"/>
                <a:ea typeface="Avenir"/>
                <a:cs typeface="Avenir"/>
                <a:sym typeface="Avenir"/>
              </a:rPr>
              <a:t>e Avoided</a:t>
            </a:r>
            <a:endParaRPr lang="en-US" sz="800" dirty="0"/>
          </a:p>
        </p:txBody>
      </p:sp>
    </p:spTree>
    <p:extLst>
      <p:ext uri="{BB962C8B-B14F-4D97-AF65-F5344CB8AC3E}">
        <p14:creationId xmlns:p14="http://schemas.microsoft.com/office/powerpoint/2010/main" val="4123302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raphic depicts a photo of two cell phone towers and an ocean view overlaid with the Caban Systems corporate logo" title="graphic"/>
          <p:cNvPicPr>
            <a:picLocks noChangeAspect="1"/>
          </p:cNvPicPr>
          <p:nvPr/>
        </p:nvPicPr>
        <p:blipFill>
          <a:blip r:embed="rId2"/>
          <a:stretch>
            <a:fillRect/>
          </a:stretch>
        </p:blipFill>
        <p:spPr>
          <a:xfrm>
            <a:off x="-397" y="-985"/>
            <a:ext cx="9144793" cy="5145470"/>
          </a:xfrm>
          <a:prstGeom prst="rect">
            <a:avLst/>
          </a:prstGeom>
        </p:spPr>
      </p:pic>
      <p:sp>
        <p:nvSpPr>
          <p:cNvPr id="2" name="Title 1"/>
          <p:cNvSpPr>
            <a:spLocks noGrp="1"/>
          </p:cNvSpPr>
          <p:nvPr>
            <p:ph type="title"/>
          </p:nvPr>
        </p:nvSpPr>
        <p:spPr>
          <a:xfrm>
            <a:off x="1905000" y="2664792"/>
            <a:ext cx="2754087" cy="572700"/>
          </a:xfrm>
        </p:spPr>
        <p:txBody>
          <a:bodyPr/>
          <a:lstStyle/>
          <a:p>
            <a:pPr lvl="0">
              <a:buClr>
                <a:srgbClr val="000000"/>
              </a:buClr>
              <a:buSzPts val="1100"/>
            </a:pPr>
            <a:r>
              <a:rPr lang="en-US" sz="1400" b="1" dirty="0">
                <a:latin typeface="Avenir"/>
                <a:ea typeface="Avenir"/>
                <a:cs typeface="Avenir"/>
                <a:sym typeface="Avenir"/>
              </a:rPr>
              <a:t>858 Stanton Ave</a:t>
            </a:r>
            <a:r>
              <a:rPr lang="en-US" sz="1800" dirty="0">
                <a:solidFill>
                  <a:srgbClr val="000000"/>
                </a:solidFill>
              </a:rPr>
              <a:t/>
            </a:r>
            <a:br>
              <a:rPr lang="en-US" sz="1800" dirty="0">
                <a:solidFill>
                  <a:srgbClr val="000000"/>
                </a:solidFill>
              </a:rPr>
            </a:br>
            <a:r>
              <a:rPr lang="en-US" sz="1400" b="1" dirty="0">
                <a:latin typeface="Avenir"/>
                <a:ea typeface="Avenir"/>
                <a:cs typeface="Avenir"/>
                <a:sym typeface="Avenir"/>
              </a:rPr>
              <a:t>Burlingame, CA 90401</a:t>
            </a:r>
            <a:br>
              <a:rPr lang="en-US" sz="1400" b="1" dirty="0">
                <a:latin typeface="Avenir"/>
                <a:ea typeface="Avenir"/>
                <a:cs typeface="Avenir"/>
                <a:sym typeface="Avenir"/>
              </a:rPr>
            </a:br>
            <a:r>
              <a:rPr lang="en-US" sz="1400" b="1" dirty="0">
                <a:latin typeface="Avenir"/>
                <a:ea typeface="Avenir"/>
                <a:cs typeface="Avenir"/>
                <a:sym typeface="Avenir"/>
              </a:rPr>
              <a:t/>
            </a:r>
            <a:br>
              <a:rPr lang="en-US" sz="1400" b="1" dirty="0">
                <a:latin typeface="Avenir"/>
                <a:ea typeface="Avenir"/>
                <a:cs typeface="Avenir"/>
                <a:sym typeface="Avenir"/>
              </a:rPr>
            </a:br>
            <a:r>
              <a:rPr lang="en-US" sz="1400" b="1" dirty="0">
                <a:latin typeface="Avenir"/>
                <a:ea typeface="Avenir"/>
                <a:cs typeface="Avenir"/>
                <a:sym typeface="Avenir"/>
              </a:rPr>
              <a:t>info@cabansystems.com  </a:t>
            </a:r>
            <a:br>
              <a:rPr lang="en-US" sz="1400" b="1" dirty="0">
                <a:latin typeface="Avenir"/>
                <a:ea typeface="Avenir"/>
                <a:cs typeface="Avenir"/>
                <a:sym typeface="Avenir"/>
              </a:rPr>
            </a:br>
            <a:r>
              <a:rPr lang="en-US" sz="1400" b="1" dirty="0">
                <a:latin typeface="Avenir"/>
                <a:ea typeface="Avenir"/>
                <a:cs typeface="Avenir"/>
                <a:sym typeface="Avenir"/>
              </a:rPr>
              <a:t/>
            </a:r>
            <a:br>
              <a:rPr lang="en-US" sz="1400" b="1" dirty="0">
                <a:latin typeface="Avenir"/>
                <a:ea typeface="Avenir"/>
                <a:cs typeface="Avenir"/>
                <a:sym typeface="Avenir"/>
              </a:rPr>
            </a:br>
            <a:r>
              <a:rPr lang="en-US" sz="1400" b="1" dirty="0">
                <a:latin typeface="Avenir"/>
                <a:ea typeface="Avenir"/>
                <a:cs typeface="Avenir"/>
                <a:sym typeface="Avenir"/>
              </a:rPr>
              <a:t>cabansystems.com </a:t>
            </a:r>
            <a:endParaRPr lang="en-US" sz="1400" b="1" dirty="0">
              <a:latin typeface="Avenir"/>
              <a:ea typeface="Avenir"/>
              <a:cs typeface="Avenir"/>
              <a:sym typeface="Avenir"/>
            </a:endParaRPr>
          </a:p>
        </p:txBody>
      </p:sp>
    </p:spTree>
    <p:extLst>
      <p:ext uri="{BB962C8B-B14F-4D97-AF65-F5344CB8AC3E}">
        <p14:creationId xmlns:p14="http://schemas.microsoft.com/office/powerpoint/2010/main" val="283287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7"/>
          <p:cNvSpPr txBox="1"/>
          <p:nvPr/>
        </p:nvSpPr>
        <p:spPr>
          <a:xfrm>
            <a:off x="529000" y="1102300"/>
            <a:ext cx="4068400" cy="24156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a:solidFill>
                  <a:srgbClr val="151511"/>
                </a:solidFill>
                <a:latin typeface="Avenir"/>
                <a:ea typeface="Avenir"/>
                <a:cs typeface="Avenir"/>
                <a:sym typeface="Avenir"/>
              </a:rPr>
              <a:t>Caban Systems was founded in 2017 with over 50+ years of combined experience designing and manufacturing lithium-ion storage systems for a wide variety of applications, across numerous industries. As a team of conscious engineers, we reduce our customers’ energy expenses with our generation and storage systems that are cleaner and more reliable than existing solutions. We are passionate about sustainability, energy access, and helping communities receive the benefits of greater connection and communication. Caban Systems currently operates in several countries and has headquarters in Burlingame, CA.</a:t>
            </a:r>
            <a:endParaRPr sz="1200" b="0" i="0" u="none" strike="noStrike" cap="none">
              <a:solidFill>
                <a:srgbClr val="151511"/>
              </a:solidFill>
              <a:latin typeface="Avenir"/>
              <a:ea typeface="Avenir"/>
              <a:cs typeface="Avenir"/>
              <a:sym typeface="Avenir"/>
            </a:endParaRPr>
          </a:p>
        </p:txBody>
      </p:sp>
      <p:sp>
        <p:nvSpPr>
          <p:cNvPr id="36" name="Title 1"/>
          <p:cNvSpPr>
            <a:spLocks noGrp="1"/>
          </p:cNvSpPr>
          <p:nvPr>
            <p:ph type="title"/>
          </p:nvPr>
        </p:nvSpPr>
        <p:spPr>
          <a:xfrm>
            <a:off x="263430" y="307256"/>
            <a:ext cx="4793701" cy="572700"/>
          </a:xfrm>
        </p:spPr>
        <p:txBody>
          <a:bodyPr/>
          <a:lstStyle/>
          <a:p>
            <a:pPr lvl="0">
              <a:lnSpc>
                <a:spcPct val="115000"/>
              </a:lnSpc>
            </a:pPr>
            <a:r>
              <a:rPr lang="en-US" dirty="0">
                <a:solidFill>
                  <a:srgbClr val="1697A7"/>
                </a:solidFill>
                <a:latin typeface="Avenir"/>
                <a:ea typeface="Avenir"/>
                <a:cs typeface="Avenir"/>
                <a:sym typeface="Avenir"/>
              </a:rPr>
              <a:t>About </a:t>
            </a:r>
            <a:r>
              <a:rPr lang="en-US" dirty="0" err="1">
                <a:solidFill>
                  <a:srgbClr val="1697A7"/>
                </a:solidFill>
                <a:latin typeface="Avenir"/>
                <a:ea typeface="Avenir"/>
                <a:cs typeface="Avenir"/>
                <a:sym typeface="Avenir"/>
              </a:rPr>
              <a:t>Caban</a:t>
            </a:r>
            <a:r>
              <a:rPr lang="en-US" dirty="0">
                <a:solidFill>
                  <a:srgbClr val="1697A7"/>
                </a:solidFill>
                <a:latin typeface="Avenir"/>
                <a:ea typeface="Avenir"/>
                <a:cs typeface="Avenir"/>
                <a:sym typeface="Avenir"/>
              </a:rPr>
              <a:t> </a:t>
            </a:r>
            <a:r>
              <a:rPr lang="en-US" dirty="0" smtClean="0">
                <a:solidFill>
                  <a:srgbClr val="1697A7"/>
                </a:solidFill>
                <a:latin typeface="Avenir"/>
                <a:ea typeface="Avenir"/>
                <a:cs typeface="Avenir"/>
                <a:sym typeface="Avenir"/>
              </a:rPr>
              <a:t>Systems</a:t>
            </a:r>
            <a:endParaRPr lang="en-US" dirty="0">
              <a:solidFill>
                <a:srgbClr val="1697A7"/>
              </a:solidFill>
              <a:latin typeface="Avenir"/>
            </a:endParaRPr>
          </a:p>
        </p:txBody>
      </p:sp>
      <p:pic>
        <p:nvPicPr>
          <p:cNvPr id="2" name="Picture 1" descr="the graphic includes a map depicting the geographical spread of systems deployed (California, Mexico, Guatemala, Dominion republic and Puerto Rico), as well as a collection of corporate logos representative of the Caban customer base." title="graphic"/>
          <p:cNvPicPr>
            <a:picLocks noChangeAspect="1"/>
          </p:cNvPicPr>
          <p:nvPr/>
        </p:nvPicPr>
        <p:blipFill>
          <a:blip r:embed="rId3"/>
          <a:stretch>
            <a:fillRect/>
          </a:stretch>
        </p:blipFill>
        <p:spPr>
          <a:xfrm>
            <a:off x="688115" y="128576"/>
            <a:ext cx="8455885" cy="46577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2" name="Picture 1" descr="the graphic depicts three photos of cell phone towers, two of which also include solar PV arrays." title="graphic"/>
          <p:cNvPicPr>
            <a:picLocks noChangeAspect="1"/>
          </p:cNvPicPr>
          <p:nvPr/>
        </p:nvPicPr>
        <p:blipFill>
          <a:blip r:embed="rId3"/>
          <a:stretch>
            <a:fillRect/>
          </a:stretch>
        </p:blipFill>
        <p:spPr>
          <a:xfrm>
            <a:off x="-397" y="288600"/>
            <a:ext cx="9144793" cy="4566300"/>
          </a:xfrm>
          <a:prstGeom prst="rect">
            <a:avLst/>
          </a:prstGeom>
        </p:spPr>
      </p:pic>
      <p:sp>
        <p:nvSpPr>
          <p:cNvPr id="152" name="Google Shape;152;p28"/>
          <p:cNvSpPr txBox="1">
            <a:spLocks noGrp="1"/>
          </p:cNvSpPr>
          <p:nvPr>
            <p:ph type="sldNum" idx="12"/>
          </p:nvPr>
        </p:nvSpPr>
        <p:spPr>
          <a:xfrm>
            <a:off x="6457951" y="4767263"/>
            <a:ext cx="2056200" cy="273900"/>
          </a:xfrm>
          <a:prstGeom prst="rect">
            <a:avLst/>
          </a:prstGeom>
          <a:noFill/>
          <a:ln>
            <a:noFill/>
          </a:ln>
        </p:spPr>
        <p:txBody>
          <a:bodyPr spcFirstLastPara="1" wrap="square" lIns="68550" tIns="34275" rIns="68550" bIns="34275"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US" sz="1050" b="0" i="0" u="none" strike="noStrike" cap="none">
                <a:solidFill>
                  <a:schemeClr val="lt1"/>
                </a:solidFill>
                <a:latin typeface="Calibri"/>
                <a:ea typeface="Calibri"/>
                <a:cs typeface="Calibri"/>
                <a:sym typeface="Calibri"/>
              </a:rPr>
              <a:t>3</a:t>
            </a:fld>
            <a:endParaRPr sz="1050" b="0" i="0" u="none" strike="noStrike" cap="none">
              <a:solidFill>
                <a:schemeClr val="lt1"/>
              </a:solidFill>
              <a:latin typeface="Calibri"/>
              <a:ea typeface="Calibri"/>
              <a:cs typeface="Calibri"/>
              <a:sym typeface="Calibri"/>
            </a:endParaRPr>
          </a:p>
        </p:txBody>
      </p:sp>
      <p:sp>
        <p:nvSpPr>
          <p:cNvPr id="153" name="Google Shape;153;p28"/>
          <p:cNvSpPr txBox="1"/>
          <p:nvPr/>
        </p:nvSpPr>
        <p:spPr>
          <a:xfrm>
            <a:off x="1236600" y="957469"/>
            <a:ext cx="6452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b="1" i="0" u="none" strike="noStrike" cap="none" dirty="0">
                <a:solidFill>
                  <a:srgbClr val="0C0C0C"/>
                </a:solidFill>
                <a:latin typeface="Avenir"/>
                <a:ea typeface="Avenir"/>
                <a:cs typeface="Avenir"/>
                <a:sym typeface="Avenir"/>
              </a:rPr>
              <a:t>Intelligent, efficient, software enabled lithium-ion Energy Storage Platform for the Telecommunication Industry </a:t>
            </a:r>
            <a:endParaRPr b="1" i="0" u="none" strike="noStrike" cap="none" dirty="0">
              <a:solidFill>
                <a:srgbClr val="0C0C0C"/>
              </a:solidFill>
              <a:latin typeface="Avenir"/>
              <a:ea typeface="Avenir"/>
              <a:cs typeface="Avenir"/>
              <a:sym typeface="Avenir"/>
            </a:endParaRPr>
          </a:p>
        </p:txBody>
      </p:sp>
      <p:sp>
        <p:nvSpPr>
          <p:cNvPr id="156" name="Google Shape;156;p28"/>
          <p:cNvSpPr txBox="1"/>
          <p:nvPr/>
        </p:nvSpPr>
        <p:spPr>
          <a:xfrm>
            <a:off x="1067065" y="3915233"/>
            <a:ext cx="67236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b="1" i="0" u="none" strike="noStrike" cap="none" dirty="0">
                <a:solidFill>
                  <a:srgbClr val="0C0C0C"/>
                </a:solidFill>
                <a:latin typeface="Avenir"/>
                <a:ea typeface="Avenir"/>
                <a:cs typeface="Avenir"/>
                <a:sym typeface="Avenir"/>
              </a:rPr>
              <a:t>High Density and Vertically Integrated</a:t>
            </a:r>
            <a:endParaRPr b="1" i="0" u="none" strike="noStrike" cap="none" dirty="0">
              <a:solidFill>
                <a:srgbClr val="0C0C0C"/>
              </a:solidFill>
              <a:latin typeface="Avenir"/>
              <a:ea typeface="Avenir"/>
              <a:cs typeface="Avenir"/>
              <a:sym typeface="Avenir"/>
            </a:endParaRPr>
          </a:p>
        </p:txBody>
      </p:sp>
      <p:sp>
        <p:nvSpPr>
          <p:cNvPr id="16" name="Title 1"/>
          <p:cNvSpPr>
            <a:spLocks noGrp="1"/>
          </p:cNvSpPr>
          <p:nvPr>
            <p:ph type="title"/>
          </p:nvPr>
        </p:nvSpPr>
        <p:spPr>
          <a:xfrm>
            <a:off x="170584" y="188389"/>
            <a:ext cx="4793701" cy="572700"/>
          </a:xfrm>
        </p:spPr>
        <p:txBody>
          <a:bodyPr/>
          <a:lstStyle/>
          <a:p>
            <a:pPr lvl="0">
              <a:lnSpc>
                <a:spcPct val="115000"/>
              </a:lnSpc>
            </a:pPr>
            <a:r>
              <a:rPr lang="en-US" dirty="0">
                <a:solidFill>
                  <a:srgbClr val="1697A7"/>
                </a:solidFill>
                <a:latin typeface="Avenir"/>
                <a:ea typeface="Avenir"/>
                <a:cs typeface="Avenir"/>
                <a:sym typeface="Avenir"/>
              </a:rPr>
              <a:t> Smart Energy Storage</a:t>
            </a:r>
            <a:endParaRPr lang="en-US" dirty="0">
              <a:solidFill>
                <a:srgbClr val="1697A7"/>
              </a:solidFill>
              <a:latin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2" name="Picture 1" descr="the graphic depicts a photo of three cell phone towers" title="Graphic"/>
          <p:cNvPicPr>
            <a:picLocks noChangeAspect="1"/>
          </p:cNvPicPr>
          <p:nvPr/>
        </p:nvPicPr>
        <p:blipFill>
          <a:blip r:embed="rId3"/>
          <a:stretch>
            <a:fillRect/>
          </a:stretch>
        </p:blipFill>
        <p:spPr>
          <a:xfrm>
            <a:off x="0" y="-1970"/>
            <a:ext cx="9144001" cy="5145470"/>
          </a:xfrm>
          <a:prstGeom prst="rect">
            <a:avLst/>
          </a:prstGeom>
        </p:spPr>
      </p:pic>
      <p:sp>
        <p:nvSpPr>
          <p:cNvPr id="177" name="Google Shape;177;p29"/>
          <p:cNvSpPr txBox="1"/>
          <p:nvPr/>
        </p:nvSpPr>
        <p:spPr>
          <a:xfrm>
            <a:off x="6092481" y="545273"/>
            <a:ext cx="2727670" cy="405098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b="0" i="0" u="none" strike="noStrike" cap="none" dirty="0" smtClean="0">
                <a:solidFill>
                  <a:srgbClr val="73B121"/>
                </a:solidFill>
                <a:latin typeface="Avenir"/>
                <a:ea typeface="Avenir"/>
                <a:cs typeface="Avenir"/>
                <a:sym typeface="Avenir"/>
              </a:rPr>
              <a:t>Reduce </a:t>
            </a:r>
            <a:r>
              <a:rPr lang="en-US" sz="2400" b="0" i="0" u="none" strike="noStrike" cap="none" dirty="0">
                <a:solidFill>
                  <a:srgbClr val="73B121"/>
                </a:solidFill>
                <a:latin typeface="Avenir"/>
                <a:ea typeface="Avenir"/>
                <a:cs typeface="Avenir"/>
                <a:sym typeface="Avenir"/>
              </a:rPr>
              <a:t>Costs.</a:t>
            </a:r>
            <a:endParaRPr sz="2400" b="0" i="0" u="none" strike="noStrike" cap="none" dirty="0">
              <a:solidFill>
                <a:srgbClr val="000000"/>
              </a:solidFill>
              <a:sym typeface="Arial"/>
            </a:endParaRPr>
          </a:p>
          <a:p>
            <a:pPr marL="0" marR="0" lvl="0" indent="0" algn="l" rtl="0">
              <a:lnSpc>
                <a:spcPct val="100000"/>
              </a:lnSpc>
              <a:spcBef>
                <a:spcPts val="0"/>
              </a:spcBef>
              <a:spcAft>
                <a:spcPts val="0"/>
              </a:spcAft>
              <a:buClr>
                <a:srgbClr val="000000"/>
              </a:buClr>
              <a:buSzPts val="1600"/>
              <a:buFont typeface="Arial"/>
              <a:buNone/>
            </a:pPr>
            <a:r>
              <a:rPr lang="en-US" sz="2000" b="0" i="0" u="none" strike="noStrike" cap="none" dirty="0" smtClean="0">
                <a:solidFill>
                  <a:srgbClr val="73B121"/>
                </a:solidFill>
                <a:latin typeface="Avenir"/>
                <a:ea typeface="Avenir"/>
                <a:cs typeface="Avenir"/>
                <a:sym typeface="Avenir"/>
              </a:rPr>
              <a:t>Increase Uptime.</a:t>
            </a:r>
          </a:p>
          <a:p>
            <a:pPr>
              <a:buSzPts val="1600"/>
            </a:pPr>
            <a:endParaRPr lang="en-US" sz="2000" b="1" dirty="0" smtClean="0">
              <a:solidFill>
                <a:srgbClr val="1697A7"/>
              </a:solidFill>
              <a:latin typeface="Avenir"/>
              <a:ea typeface="Avenir"/>
              <a:cs typeface="Avenir"/>
              <a:sym typeface="Avenir"/>
            </a:endParaRPr>
          </a:p>
          <a:p>
            <a:pPr>
              <a:buSzPts val="1600"/>
            </a:pPr>
            <a:r>
              <a:rPr lang="en-US" b="1" dirty="0" smtClean="0">
                <a:solidFill>
                  <a:srgbClr val="1697A7"/>
                </a:solidFill>
                <a:latin typeface="Avenir"/>
                <a:ea typeface="Avenir"/>
                <a:cs typeface="Avenir"/>
                <a:sym typeface="Avenir"/>
              </a:rPr>
              <a:t>Energy </a:t>
            </a:r>
            <a:r>
              <a:rPr lang="en-US" b="1" dirty="0">
                <a:solidFill>
                  <a:srgbClr val="1697A7"/>
                </a:solidFill>
                <a:latin typeface="Avenir"/>
                <a:ea typeface="Avenir"/>
                <a:cs typeface="Avenir"/>
                <a:sym typeface="Avenir"/>
              </a:rPr>
              <a:t>Resilience And Reliability</a:t>
            </a:r>
            <a:endParaRPr lang="en-US" dirty="0"/>
          </a:p>
          <a:p>
            <a:pPr>
              <a:buSzPts val="1600"/>
            </a:pPr>
            <a:r>
              <a:rPr lang="en-US" sz="1050" dirty="0" smtClean="0">
                <a:solidFill>
                  <a:srgbClr val="2D2D2D"/>
                </a:solidFill>
                <a:latin typeface="Avenir"/>
                <a:ea typeface="Avenir"/>
                <a:cs typeface="Avenir"/>
                <a:sym typeface="Avenir"/>
              </a:rPr>
              <a:t>Each </a:t>
            </a:r>
            <a:r>
              <a:rPr lang="en-US" sz="1050" dirty="0">
                <a:solidFill>
                  <a:srgbClr val="2D2D2D"/>
                </a:solidFill>
                <a:latin typeface="Avenir"/>
                <a:ea typeface="Avenir"/>
                <a:cs typeface="Avenir"/>
                <a:sym typeface="Avenir"/>
              </a:rPr>
              <a:t>system is built with </a:t>
            </a:r>
            <a:r>
              <a:rPr lang="en-US" sz="1050" dirty="0" err="1">
                <a:solidFill>
                  <a:srgbClr val="2D2D2D"/>
                </a:solidFill>
                <a:latin typeface="Avenir"/>
                <a:ea typeface="Avenir"/>
                <a:cs typeface="Avenir"/>
                <a:sym typeface="Avenir"/>
              </a:rPr>
              <a:t>Caban’s</a:t>
            </a:r>
            <a:r>
              <a:rPr lang="en-US" sz="1050" dirty="0">
                <a:solidFill>
                  <a:srgbClr val="2D2D2D"/>
                </a:solidFill>
                <a:latin typeface="Avenir"/>
                <a:ea typeface="Avenir"/>
                <a:cs typeface="Avenir"/>
                <a:sym typeface="Avenir"/>
              </a:rPr>
              <a:t> patented battery management system, giving your site supreme power reliability. Increased uptime means happy customers.</a:t>
            </a:r>
            <a:endParaRPr lang="en-US" sz="1050" dirty="0"/>
          </a:p>
          <a:p>
            <a:pPr>
              <a:buSzPts val="1600"/>
            </a:pPr>
            <a:endParaRPr lang="en-US" sz="2000" b="1" dirty="0" smtClean="0">
              <a:solidFill>
                <a:srgbClr val="1697A7"/>
              </a:solidFill>
              <a:latin typeface="Avenir"/>
              <a:ea typeface="Avenir"/>
              <a:cs typeface="Avenir"/>
              <a:sym typeface="Avenir"/>
            </a:endParaRPr>
          </a:p>
          <a:p>
            <a:pPr>
              <a:buSzPts val="1600"/>
            </a:pPr>
            <a:r>
              <a:rPr lang="en-US" b="1" dirty="0" smtClean="0">
                <a:solidFill>
                  <a:srgbClr val="1697A7"/>
                </a:solidFill>
                <a:latin typeface="Avenir"/>
                <a:ea typeface="Avenir"/>
                <a:cs typeface="Avenir"/>
                <a:sym typeface="Avenir"/>
              </a:rPr>
              <a:t>Low-Maintenance </a:t>
            </a:r>
            <a:r>
              <a:rPr lang="en-US" b="1" dirty="0">
                <a:solidFill>
                  <a:srgbClr val="1697A7"/>
                </a:solidFill>
                <a:latin typeface="Avenir"/>
                <a:ea typeface="Avenir"/>
                <a:cs typeface="Avenir"/>
                <a:sym typeface="Avenir"/>
              </a:rPr>
              <a:t>Power</a:t>
            </a:r>
            <a:endParaRPr lang="en-US" dirty="0"/>
          </a:p>
          <a:p>
            <a:pPr>
              <a:buSzPts val="1600"/>
            </a:pPr>
            <a:r>
              <a:rPr lang="en-US" sz="1050" dirty="0">
                <a:solidFill>
                  <a:srgbClr val="2D2D2D"/>
                </a:solidFill>
                <a:latin typeface="Avenir"/>
                <a:ea typeface="Avenir"/>
                <a:cs typeface="Avenir"/>
                <a:sym typeface="Avenir"/>
              </a:rPr>
              <a:t>With remote monitoring and control, </a:t>
            </a:r>
            <a:r>
              <a:rPr lang="en-US" sz="1050" dirty="0" err="1">
                <a:solidFill>
                  <a:srgbClr val="2D2D2D"/>
                </a:solidFill>
                <a:latin typeface="Avenir"/>
                <a:ea typeface="Avenir"/>
                <a:cs typeface="Avenir"/>
                <a:sym typeface="Avenir"/>
              </a:rPr>
              <a:t>Caban’s</a:t>
            </a:r>
            <a:r>
              <a:rPr lang="en-US" sz="1050" dirty="0">
                <a:solidFill>
                  <a:srgbClr val="2D2D2D"/>
                </a:solidFill>
                <a:latin typeface="Avenir"/>
                <a:ea typeface="Avenir"/>
                <a:cs typeface="Avenir"/>
                <a:sym typeface="Avenir"/>
              </a:rPr>
              <a:t> power solution reduces the need for on-site maintenance. Fewer man-hours mean thousands saved every year.</a:t>
            </a:r>
            <a:endParaRPr lang="en-US" sz="1050" dirty="0"/>
          </a:p>
          <a:p>
            <a:pPr>
              <a:buSzPts val="1600"/>
            </a:pPr>
            <a:endParaRPr lang="en-US" b="1" dirty="0" smtClean="0">
              <a:solidFill>
                <a:srgbClr val="1697A7"/>
              </a:solidFill>
              <a:latin typeface="Avenir"/>
              <a:ea typeface="Avenir"/>
              <a:cs typeface="Avenir"/>
              <a:sym typeface="Avenir"/>
            </a:endParaRPr>
          </a:p>
          <a:p>
            <a:pPr>
              <a:buSzPts val="1600"/>
            </a:pPr>
            <a:r>
              <a:rPr lang="en-US" b="1" dirty="0" smtClean="0">
                <a:solidFill>
                  <a:srgbClr val="1697A7"/>
                </a:solidFill>
                <a:latin typeface="Avenir"/>
                <a:ea typeface="Avenir"/>
                <a:cs typeface="Avenir"/>
                <a:sym typeface="Avenir"/>
              </a:rPr>
              <a:t>Simplified Operations</a:t>
            </a:r>
          </a:p>
          <a:p>
            <a:pPr>
              <a:buSzPts val="1600"/>
            </a:pPr>
            <a:r>
              <a:rPr lang="en-US" sz="1050" dirty="0">
                <a:solidFill>
                  <a:srgbClr val="2D2D2D"/>
                </a:solidFill>
                <a:latin typeface="Avenir"/>
                <a:ea typeface="Avenir"/>
                <a:cs typeface="Avenir"/>
                <a:sym typeface="Avenir"/>
              </a:rPr>
              <a:t>Frequent fuel delivery to remote sites is a thing of the past. Using cleaner energy sources reduces your footprint and simplifies your operations. </a:t>
            </a:r>
            <a:endParaRPr lang="en-US" sz="1050" dirty="0"/>
          </a:p>
          <a:p>
            <a:pPr>
              <a:buSzPts val="1600"/>
            </a:pPr>
            <a:endParaRPr lang="en-US" sz="2800" dirty="0"/>
          </a:p>
          <a:p>
            <a:pPr marL="0" marR="0" lvl="0" indent="0" algn="l" rtl="0">
              <a:lnSpc>
                <a:spcPct val="100000"/>
              </a:lnSpc>
              <a:spcBef>
                <a:spcPts val="0"/>
              </a:spcBef>
              <a:spcAft>
                <a:spcPts val="0"/>
              </a:spcAft>
              <a:buClr>
                <a:srgbClr val="000000"/>
              </a:buClr>
              <a:buSzPts val="1600"/>
              <a:buFont typeface="Arial"/>
              <a:buNone/>
            </a:pPr>
            <a:endParaRPr lang="en-US" sz="2000" b="0" i="0" u="none" strike="noStrike" cap="none" dirty="0" smtClean="0">
              <a:solidFill>
                <a:srgbClr val="73B121"/>
              </a:solidFill>
              <a:latin typeface="Avenir"/>
              <a:ea typeface="Arial"/>
              <a:cs typeface="Arial"/>
              <a:sym typeface="Avenir"/>
            </a:endParaRPr>
          </a:p>
          <a:p>
            <a:pPr marL="0" marR="0" lvl="0" indent="0" algn="l" rtl="0">
              <a:lnSpc>
                <a:spcPct val="100000"/>
              </a:lnSpc>
              <a:spcBef>
                <a:spcPts val="0"/>
              </a:spcBef>
              <a:spcAft>
                <a:spcPts val="0"/>
              </a:spcAft>
              <a:buClr>
                <a:srgbClr val="000000"/>
              </a:buClr>
              <a:buSzPts val="1600"/>
              <a:buFont typeface="Arial"/>
              <a:buNone/>
            </a:pPr>
            <a:endParaRPr sz="1800" b="0" i="0" u="none" strike="noStrike" cap="none" dirty="0">
              <a:solidFill>
                <a:srgbClr val="000000"/>
              </a:solidFill>
              <a:latin typeface="Arial"/>
              <a:ea typeface="Arial"/>
              <a:cs typeface="Arial"/>
              <a:sym typeface="Arial"/>
            </a:endParaRPr>
          </a:p>
        </p:txBody>
      </p:sp>
      <p:sp>
        <p:nvSpPr>
          <p:cNvPr id="18" name="Title 1"/>
          <p:cNvSpPr>
            <a:spLocks noGrp="1"/>
          </p:cNvSpPr>
          <p:nvPr>
            <p:ph type="title"/>
          </p:nvPr>
        </p:nvSpPr>
        <p:spPr>
          <a:xfrm>
            <a:off x="5907356" y="0"/>
            <a:ext cx="2452873" cy="572700"/>
          </a:xfrm>
        </p:spPr>
        <p:txBody>
          <a:bodyPr/>
          <a:lstStyle/>
          <a:p>
            <a:pPr lvl="0">
              <a:lnSpc>
                <a:spcPct val="115000"/>
              </a:lnSpc>
            </a:pPr>
            <a:r>
              <a:rPr lang="en-US" dirty="0">
                <a:solidFill>
                  <a:srgbClr val="1697A7"/>
                </a:solidFill>
                <a:latin typeface="Avenir"/>
                <a:ea typeface="Avenir"/>
                <a:cs typeface="Avenir"/>
                <a:sym typeface="Avenir"/>
              </a:rPr>
              <a:t> </a:t>
            </a:r>
            <a:r>
              <a:rPr lang="en-US" dirty="0" smtClean="0">
                <a:solidFill>
                  <a:srgbClr val="1697A7"/>
                </a:solidFill>
                <a:latin typeface="Avenir"/>
                <a:ea typeface="Avenir"/>
                <a:cs typeface="Avenir"/>
                <a:sym typeface="Avenir"/>
              </a:rPr>
              <a:t>Features</a:t>
            </a:r>
            <a:endParaRPr lang="en-US" dirty="0">
              <a:solidFill>
                <a:srgbClr val="1697A7"/>
              </a:solidFill>
              <a:latin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4" name="Picture 3" descr="graphic depicts a solar PV system charging an energy storage system that inturn serves three seperately metered customer loads." title="graphic"/>
          <p:cNvPicPr>
            <a:picLocks noChangeAspect="1"/>
          </p:cNvPicPr>
          <p:nvPr/>
        </p:nvPicPr>
        <p:blipFill>
          <a:blip r:embed="rId3"/>
          <a:stretch>
            <a:fillRect/>
          </a:stretch>
        </p:blipFill>
        <p:spPr>
          <a:xfrm>
            <a:off x="2286000" y="381269"/>
            <a:ext cx="6687044" cy="4456562"/>
          </a:xfrm>
          <a:prstGeom prst="rect">
            <a:avLst/>
          </a:prstGeom>
        </p:spPr>
      </p:pic>
      <p:sp>
        <p:nvSpPr>
          <p:cNvPr id="36" name="Title 1"/>
          <p:cNvSpPr>
            <a:spLocks noGrp="1"/>
          </p:cNvSpPr>
          <p:nvPr>
            <p:ph type="title"/>
          </p:nvPr>
        </p:nvSpPr>
        <p:spPr>
          <a:xfrm>
            <a:off x="263430" y="307256"/>
            <a:ext cx="4793701" cy="572700"/>
          </a:xfrm>
        </p:spPr>
        <p:txBody>
          <a:bodyPr/>
          <a:lstStyle/>
          <a:p>
            <a:pPr lvl="0">
              <a:lnSpc>
                <a:spcPct val="115000"/>
              </a:lnSpc>
            </a:pPr>
            <a:r>
              <a:rPr lang="en-US" dirty="0">
                <a:solidFill>
                  <a:srgbClr val="1697A7"/>
                </a:solidFill>
                <a:latin typeface="Avenir"/>
                <a:ea typeface="Avenir"/>
                <a:cs typeface="Avenir"/>
                <a:sym typeface="Avenir"/>
              </a:rPr>
              <a:t>Dedicated Power Delivery</a:t>
            </a:r>
          </a:p>
        </p:txBody>
      </p:sp>
      <p:sp>
        <p:nvSpPr>
          <p:cNvPr id="5" name="Google Shape;189;p30"/>
          <p:cNvSpPr txBox="1"/>
          <p:nvPr/>
        </p:nvSpPr>
        <p:spPr>
          <a:xfrm>
            <a:off x="263431" y="1085250"/>
            <a:ext cx="3108419" cy="304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b="0" i="0" u="none" strike="noStrike" cap="none" dirty="0">
                <a:solidFill>
                  <a:srgbClr val="73B121"/>
                </a:solidFill>
                <a:latin typeface="Avenir"/>
                <a:ea typeface="Avenir"/>
                <a:cs typeface="Avenir"/>
                <a:sym typeface="Avenir"/>
              </a:rPr>
              <a:t>Multiple Loads. </a:t>
            </a:r>
            <a:endParaRPr sz="2400" b="0" i="0" u="none" strike="noStrike" cap="none" dirty="0">
              <a:solidFill>
                <a:srgbClr val="000000"/>
              </a:solidFill>
              <a:sym typeface="Arial"/>
            </a:endParaRPr>
          </a:p>
          <a:p>
            <a:pPr marL="0" marR="0" lvl="0" indent="0" algn="l" rtl="0">
              <a:lnSpc>
                <a:spcPct val="100000"/>
              </a:lnSpc>
              <a:spcBef>
                <a:spcPts val="0"/>
              </a:spcBef>
              <a:spcAft>
                <a:spcPts val="0"/>
              </a:spcAft>
              <a:buClr>
                <a:srgbClr val="000000"/>
              </a:buClr>
              <a:buSzPts val="1600"/>
              <a:buFont typeface="Arial"/>
              <a:buNone/>
            </a:pPr>
            <a:r>
              <a:rPr lang="en-US" sz="2400" b="0" i="0" u="none" strike="noStrike" cap="none" dirty="0">
                <a:solidFill>
                  <a:srgbClr val="73B121"/>
                </a:solidFill>
                <a:latin typeface="Avenir"/>
                <a:ea typeface="Avenir"/>
                <a:cs typeface="Avenir"/>
                <a:sym typeface="Avenir"/>
              </a:rPr>
              <a:t>     </a:t>
            </a:r>
            <a:r>
              <a:rPr lang="en-US" sz="2000" b="0" i="0" u="none" strike="noStrike" cap="none" dirty="0">
                <a:solidFill>
                  <a:srgbClr val="73B121"/>
                </a:solidFill>
                <a:latin typeface="Avenir"/>
                <a:ea typeface="Avenir"/>
                <a:cs typeface="Avenir"/>
                <a:sym typeface="Avenir"/>
              </a:rPr>
              <a:t>One Power Source</a:t>
            </a:r>
            <a:r>
              <a:rPr lang="en-US" sz="2000" b="0" i="0" u="none" strike="noStrike" cap="none" dirty="0" smtClean="0">
                <a:solidFill>
                  <a:srgbClr val="73B121"/>
                </a:solidFill>
                <a:latin typeface="Avenir"/>
                <a:ea typeface="Avenir"/>
                <a:cs typeface="Avenir"/>
                <a:sym typeface="Avenir"/>
              </a:rPr>
              <a:t>.</a:t>
            </a:r>
          </a:p>
          <a:p>
            <a:pPr lvl="0">
              <a:buSzPts val="1100"/>
            </a:pPr>
            <a:endParaRPr lang="en-US" sz="1600" b="1" dirty="0" smtClean="0">
              <a:solidFill>
                <a:srgbClr val="2D2D2D"/>
              </a:solidFill>
              <a:latin typeface="Avenir"/>
              <a:ea typeface="Avenir"/>
              <a:cs typeface="Avenir"/>
              <a:sym typeface="Avenir"/>
            </a:endParaRPr>
          </a:p>
          <a:p>
            <a:pPr lvl="0">
              <a:buSzPts val="1100"/>
            </a:pPr>
            <a:r>
              <a:rPr lang="en-US" sz="1600" b="1" dirty="0" smtClean="0">
                <a:solidFill>
                  <a:srgbClr val="2D2D2D"/>
                </a:solidFill>
                <a:latin typeface="Avenir"/>
                <a:ea typeface="Avenir"/>
                <a:cs typeface="Avenir"/>
                <a:sym typeface="Avenir"/>
              </a:rPr>
              <a:t>Tenant </a:t>
            </a:r>
            <a:r>
              <a:rPr lang="en-US" sz="1600" b="1" dirty="0" err="1">
                <a:solidFill>
                  <a:srgbClr val="2D2D2D"/>
                </a:solidFill>
                <a:latin typeface="Avenir"/>
                <a:ea typeface="Avenir"/>
                <a:cs typeface="Avenir"/>
                <a:sym typeface="Avenir"/>
              </a:rPr>
              <a:t>Submetering</a:t>
            </a:r>
            <a:endParaRPr lang="en-US" sz="1600" dirty="0"/>
          </a:p>
          <a:p>
            <a:pPr lvl="0">
              <a:buSzPts val="1100"/>
            </a:pPr>
            <a:r>
              <a:rPr lang="en-US" sz="1600" dirty="0">
                <a:solidFill>
                  <a:srgbClr val="2D2D2D"/>
                </a:solidFill>
                <a:latin typeface="Avenir"/>
                <a:ea typeface="Avenir"/>
                <a:cs typeface="Avenir"/>
                <a:sym typeface="Avenir"/>
              </a:rPr>
              <a:t>Energy consumption individually metered for each tenant</a:t>
            </a:r>
            <a:endParaRPr lang="en-US" sz="1600" dirty="0"/>
          </a:p>
          <a:p>
            <a:pPr marL="171450" lvl="0" indent="-101600">
              <a:buSzPts val="1100"/>
            </a:pPr>
            <a:endParaRPr lang="en-US" sz="1600" dirty="0">
              <a:solidFill>
                <a:srgbClr val="2D2D2D"/>
              </a:solidFill>
              <a:latin typeface="Avenir"/>
              <a:ea typeface="Avenir"/>
              <a:cs typeface="Avenir"/>
              <a:sym typeface="Avenir"/>
            </a:endParaRPr>
          </a:p>
          <a:p>
            <a:pPr lvl="0">
              <a:buSzPts val="1100"/>
            </a:pPr>
            <a:r>
              <a:rPr lang="en-US" sz="1600" b="1" dirty="0">
                <a:solidFill>
                  <a:srgbClr val="2D2D2D"/>
                </a:solidFill>
                <a:latin typeface="Avenir"/>
                <a:ea typeface="Avenir"/>
                <a:cs typeface="Avenir"/>
                <a:sym typeface="Avenir"/>
              </a:rPr>
              <a:t>Power Delivery Control</a:t>
            </a:r>
            <a:endParaRPr lang="en-US" sz="1600" dirty="0"/>
          </a:p>
          <a:p>
            <a:pPr lvl="0">
              <a:buSzPts val="1100"/>
            </a:pPr>
            <a:r>
              <a:rPr lang="en-US" sz="1600" dirty="0">
                <a:solidFill>
                  <a:srgbClr val="2D2D2D"/>
                </a:solidFill>
                <a:latin typeface="Avenir"/>
                <a:ea typeface="Avenir"/>
                <a:cs typeface="Avenir"/>
                <a:sym typeface="Avenir"/>
              </a:rPr>
              <a:t>Remotely access and control individual loads</a:t>
            </a:r>
            <a:endParaRPr lang="en-US" sz="1600" dirty="0"/>
          </a:p>
          <a:p>
            <a:pPr lvl="0">
              <a:buSzPts val="1100"/>
            </a:pPr>
            <a:endParaRPr lang="en-US" sz="1600" b="1" dirty="0">
              <a:solidFill>
                <a:srgbClr val="2D2D2D"/>
              </a:solidFill>
              <a:latin typeface="Avenir"/>
              <a:ea typeface="Avenir"/>
              <a:cs typeface="Avenir"/>
              <a:sym typeface="Avenir"/>
            </a:endParaRPr>
          </a:p>
          <a:p>
            <a:pPr lvl="0">
              <a:buSzPts val="1100"/>
            </a:pPr>
            <a:r>
              <a:rPr lang="en-US" sz="1600" b="1" dirty="0">
                <a:solidFill>
                  <a:srgbClr val="2D2D2D"/>
                </a:solidFill>
                <a:latin typeface="Avenir"/>
                <a:ea typeface="Avenir"/>
                <a:cs typeface="Avenir"/>
                <a:sym typeface="Avenir"/>
              </a:rPr>
              <a:t>Maximized Real Estate</a:t>
            </a:r>
            <a:endParaRPr lang="en-US" sz="1600" dirty="0"/>
          </a:p>
          <a:p>
            <a:pPr lvl="0">
              <a:buSzPts val="1100"/>
            </a:pPr>
            <a:r>
              <a:rPr lang="en-US" sz="1600" dirty="0">
                <a:solidFill>
                  <a:srgbClr val="2D2D2D"/>
                </a:solidFill>
                <a:latin typeface="Avenir"/>
                <a:ea typeface="Avenir"/>
                <a:cs typeface="Avenir"/>
                <a:sym typeface="Avenir"/>
              </a:rPr>
              <a:t>Single power source, reducing space required for power assets</a:t>
            </a:r>
            <a:endParaRPr lang="en-US" sz="1600" dirty="0"/>
          </a:p>
          <a:p>
            <a:pPr marL="0" marR="0" lvl="0" indent="0" algn="l" rtl="0">
              <a:lnSpc>
                <a:spcPct val="100000"/>
              </a:lnSpc>
              <a:spcBef>
                <a:spcPts val="0"/>
              </a:spcBef>
              <a:spcAft>
                <a:spcPts val="0"/>
              </a:spcAft>
              <a:buClr>
                <a:srgbClr val="000000"/>
              </a:buClr>
              <a:buSzPts val="1600"/>
              <a:buFont typeface="Arial"/>
              <a:buNone/>
            </a:pPr>
            <a:endParaRPr sz="1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9838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6" name="Title 1"/>
          <p:cNvSpPr>
            <a:spLocks noGrp="1"/>
          </p:cNvSpPr>
          <p:nvPr>
            <p:ph type="title"/>
          </p:nvPr>
        </p:nvSpPr>
        <p:spPr>
          <a:xfrm>
            <a:off x="263430" y="307256"/>
            <a:ext cx="4793701" cy="572700"/>
          </a:xfrm>
        </p:spPr>
        <p:txBody>
          <a:bodyPr/>
          <a:lstStyle/>
          <a:p>
            <a:pPr lvl="0">
              <a:lnSpc>
                <a:spcPct val="115000"/>
              </a:lnSpc>
            </a:pPr>
            <a:r>
              <a:rPr lang="en-US" dirty="0" smtClean="0">
                <a:solidFill>
                  <a:srgbClr val="1697A7"/>
                </a:solidFill>
                <a:latin typeface="Avenir"/>
                <a:ea typeface="Avenir"/>
                <a:cs typeface="Avenir"/>
                <a:sym typeface="Avenir"/>
              </a:rPr>
              <a:t>Product Details</a:t>
            </a:r>
            <a:endParaRPr lang="en-US" dirty="0">
              <a:solidFill>
                <a:srgbClr val="1697A7"/>
              </a:solidFill>
              <a:latin typeface="Avenir"/>
              <a:ea typeface="Avenir"/>
              <a:cs typeface="Avenir"/>
              <a:sym typeface="Avenir"/>
            </a:endParaRPr>
          </a:p>
        </p:txBody>
      </p:sp>
      <p:pic>
        <p:nvPicPr>
          <p:cNvPr id="2" name="Picture 1" descr="the graphic depicts the three CABAN system options:&#10;Compact: 2 to 6 kW rated power with 5 to 15 kWh capacity.&#10;Standard: 8 to 12 kW rated power with 20 to 30 kWh capacity.&#10;Duo: 12 to 16 kW rated power with 35 to 60 kWh capacity.&#10;" title="graphic"/>
          <p:cNvPicPr>
            <a:picLocks noChangeAspect="1"/>
          </p:cNvPicPr>
          <p:nvPr/>
        </p:nvPicPr>
        <p:blipFill>
          <a:blip r:embed="rId3"/>
          <a:stretch>
            <a:fillRect/>
          </a:stretch>
        </p:blipFill>
        <p:spPr>
          <a:xfrm>
            <a:off x="780367" y="185839"/>
            <a:ext cx="8236410" cy="4554107"/>
          </a:xfrm>
          <a:prstGeom prst="rect">
            <a:avLst/>
          </a:prstGeom>
        </p:spPr>
      </p:pic>
      <p:sp>
        <p:nvSpPr>
          <p:cNvPr id="4" name="Google Shape;196;p31"/>
          <p:cNvSpPr txBox="1"/>
          <p:nvPr/>
        </p:nvSpPr>
        <p:spPr>
          <a:xfrm>
            <a:off x="1027128" y="751406"/>
            <a:ext cx="6997170" cy="257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i="0" u="none" strike="noStrike" cap="none" dirty="0">
                <a:solidFill>
                  <a:srgbClr val="2D2D2D"/>
                </a:solidFill>
                <a:latin typeface="Avenir"/>
                <a:ea typeface="Avenir"/>
                <a:cs typeface="Avenir"/>
                <a:sym typeface="Avenir"/>
              </a:rPr>
              <a:t>System Options</a:t>
            </a:r>
            <a:endParaRPr sz="1100" b="1" i="0" u="none" strike="noStrike" cap="none" dirty="0">
              <a:solidFill>
                <a:srgbClr val="2D2D2D"/>
              </a:solidFill>
              <a:latin typeface="Avenir"/>
              <a:ea typeface="Avenir"/>
              <a:cs typeface="Avenir"/>
              <a:sym typeface="Avenir"/>
            </a:endParaRPr>
          </a:p>
        </p:txBody>
      </p:sp>
    </p:spTree>
    <p:extLst>
      <p:ext uri="{BB962C8B-B14F-4D97-AF65-F5344CB8AC3E}">
        <p14:creationId xmlns:p14="http://schemas.microsoft.com/office/powerpoint/2010/main" val="1043700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6" name="Title 1"/>
          <p:cNvSpPr>
            <a:spLocks noGrp="1"/>
          </p:cNvSpPr>
          <p:nvPr>
            <p:ph type="title"/>
          </p:nvPr>
        </p:nvSpPr>
        <p:spPr>
          <a:xfrm>
            <a:off x="263429" y="188115"/>
            <a:ext cx="4793701" cy="572700"/>
          </a:xfrm>
        </p:spPr>
        <p:txBody>
          <a:bodyPr/>
          <a:lstStyle/>
          <a:p>
            <a:pPr lvl="0">
              <a:lnSpc>
                <a:spcPct val="115000"/>
              </a:lnSpc>
            </a:pPr>
            <a:r>
              <a:rPr lang="en-US" dirty="0">
                <a:solidFill>
                  <a:srgbClr val="1697A7"/>
                </a:solidFill>
                <a:latin typeface="Avenir"/>
                <a:ea typeface="Avenir"/>
                <a:cs typeface="Avenir"/>
                <a:sym typeface="Avenir"/>
              </a:rPr>
              <a:t>Remote Monitoring &amp; Control</a:t>
            </a:r>
          </a:p>
        </p:txBody>
      </p:sp>
      <p:sp>
        <p:nvSpPr>
          <p:cNvPr id="3" name="Google Shape;226;p32"/>
          <p:cNvSpPr txBox="1"/>
          <p:nvPr/>
        </p:nvSpPr>
        <p:spPr>
          <a:xfrm>
            <a:off x="263429" y="1009057"/>
            <a:ext cx="3557457" cy="35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b="0" i="0" u="none" strike="noStrike" cap="none" dirty="0">
                <a:solidFill>
                  <a:srgbClr val="73B121"/>
                </a:solidFill>
                <a:latin typeface="Avenir"/>
                <a:ea typeface="Avenir"/>
                <a:cs typeface="Avenir"/>
                <a:sym typeface="Avenir"/>
              </a:rPr>
              <a:t>Monitor and Control. </a:t>
            </a:r>
            <a:endParaRPr sz="2400" b="0" i="0" u="none" strike="noStrike" cap="none" dirty="0">
              <a:solidFill>
                <a:srgbClr val="73B12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600"/>
              <a:buFont typeface="Arial"/>
              <a:buNone/>
            </a:pPr>
            <a:r>
              <a:rPr lang="en-US" sz="2000" b="0" i="0" u="none" strike="noStrike" cap="none" dirty="0">
                <a:solidFill>
                  <a:srgbClr val="73B121"/>
                </a:solidFill>
                <a:latin typeface="Avenir"/>
                <a:ea typeface="Avenir"/>
                <a:cs typeface="Avenir"/>
                <a:sym typeface="Avenir"/>
              </a:rPr>
              <a:t>     Do It All Remotely</a:t>
            </a:r>
            <a:r>
              <a:rPr lang="en-US" sz="2000" b="0" i="0" u="none" strike="noStrike" cap="none" dirty="0" smtClean="0">
                <a:solidFill>
                  <a:srgbClr val="73B121"/>
                </a:solidFill>
                <a:latin typeface="Avenir"/>
                <a:ea typeface="Avenir"/>
                <a:cs typeface="Avenir"/>
                <a:sym typeface="Avenir"/>
              </a:rPr>
              <a:t>.</a:t>
            </a:r>
          </a:p>
          <a:p>
            <a:pPr marL="0" marR="0" lvl="0" indent="0" algn="l" rtl="0">
              <a:lnSpc>
                <a:spcPct val="100000"/>
              </a:lnSpc>
              <a:spcBef>
                <a:spcPts val="0"/>
              </a:spcBef>
              <a:spcAft>
                <a:spcPts val="0"/>
              </a:spcAft>
              <a:buClr>
                <a:srgbClr val="000000"/>
              </a:buClr>
              <a:buSzPts val="1600"/>
              <a:buFont typeface="Arial"/>
              <a:buNone/>
            </a:pPr>
            <a:endParaRPr lang="en-US" sz="1600" dirty="0">
              <a:solidFill>
                <a:srgbClr val="73B121"/>
              </a:solidFill>
              <a:latin typeface="Avenir"/>
              <a:sym typeface="Avenir"/>
            </a:endParaRPr>
          </a:p>
          <a:p>
            <a:pPr marL="12700" lvl="0">
              <a:buSzPts val="1100"/>
            </a:pPr>
            <a:r>
              <a:rPr lang="en-US" sz="1600" b="1" dirty="0">
                <a:solidFill>
                  <a:srgbClr val="2E2E2E"/>
                </a:solidFill>
                <a:latin typeface="Avenir"/>
                <a:ea typeface="Avenir"/>
                <a:cs typeface="Avenir"/>
                <a:sym typeface="Avenir"/>
              </a:rPr>
              <a:t>Management Software Features</a:t>
            </a:r>
            <a:endParaRPr lang="en-US" sz="1600" b="1" dirty="0">
              <a:latin typeface="Avenir"/>
              <a:ea typeface="Avenir"/>
              <a:cs typeface="Avenir"/>
              <a:sym typeface="Avenir"/>
            </a:endParaRPr>
          </a:p>
          <a:p>
            <a:pPr lvl="0">
              <a:spcBef>
                <a:spcPts val="40"/>
              </a:spcBef>
              <a:buSzPts val="1100"/>
            </a:pPr>
            <a:endParaRPr lang="en-US" sz="1600" dirty="0">
              <a:latin typeface="Times New Roman"/>
              <a:ea typeface="Times New Roman"/>
              <a:cs typeface="Times New Roman"/>
              <a:sym typeface="Times New Roman"/>
            </a:endParaRPr>
          </a:p>
          <a:p>
            <a:pPr marL="641350" lvl="0" indent="-171450">
              <a:buClr>
                <a:srgbClr val="1B8695"/>
              </a:buClr>
              <a:buSzPts val="1100"/>
              <a:buFont typeface="Courier New"/>
              <a:buChar char="o"/>
            </a:pPr>
            <a:r>
              <a:rPr lang="en-US" sz="1600" dirty="0">
                <a:solidFill>
                  <a:srgbClr val="2E2E2E"/>
                </a:solidFill>
                <a:latin typeface="Avenir"/>
                <a:ea typeface="Avenir"/>
                <a:cs typeface="Avenir"/>
                <a:sym typeface="Avenir"/>
              </a:rPr>
              <a:t>Vital stats dashboard </a:t>
            </a:r>
            <a:endParaRPr lang="en-US" sz="1600" dirty="0"/>
          </a:p>
          <a:p>
            <a:pPr marL="641350" lvl="0" indent="-171450">
              <a:buClr>
                <a:srgbClr val="1B8695"/>
              </a:buClr>
              <a:buSzPts val="1100"/>
              <a:buFont typeface="Courier New"/>
              <a:buChar char="o"/>
            </a:pPr>
            <a:r>
              <a:rPr lang="en-US" sz="1600" dirty="0">
                <a:solidFill>
                  <a:srgbClr val="2E2E2E"/>
                </a:solidFill>
                <a:latin typeface="Avenir"/>
                <a:ea typeface="Avenir"/>
                <a:cs typeface="Avenir"/>
                <a:sym typeface="Avenir"/>
              </a:rPr>
              <a:t>Interactive map and site list</a:t>
            </a:r>
            <a:endParaRPr lang="en-US" sz="1600" dirty="0">
              <a:latin typeface="Avenir"/>
              <a:ea typeface="Avenir"/>
              <a:cs typeface="Avenir"/>
              <a:sym typeface="Avenir"/>
            </a:endParaRPr>
          </a:p>
          <a:p>
            <a:pPr marL="641350" lvl="0" indent="-171450">
              <a:buClr>
                <a:srgbClr val="1B8695"/>
              </a:buClr>
              <a:buSzPts val="1100"/>
              <a:buFont typeface="Courier New"/>
              <a:buChar char="o"/>
            </a:pPr>
            <a:r>
              <a:rPr lang="en-US" sz="1600" dirty="0">
                <a:solidFill>
                  <a:srgbClr val="2E2E2E"/>
                </a:solidFill>
                <a:latin typeface="Avenir"/>
                <a:ea typeface="Avenir"/>
                <a:cs typeface="Avenir"/>
                <a:sym typeface="Avenir"/>
              </a:rPr>
              <a:t>Discrete load prioritization</a:t>
            </a:r>
            <a:endParaRPr lang="en-US" sz="1600" dirty="0">
              <a:latin typeface="Avenir"/>
              <a:ea typeface="Avenir"/>
              <a:cs typeface="Avenir"/>
              <a:sym typeface="Avenir"/>
            </a:endParaRPr>
          </a:p>
          <a:p>
            <a:pPr marL="641350" lvl="0" indent="-171450">
              <a:buClr>
                <a:srgbClr val="1B8695"/>
              </a:buClr>
              <a:buSzPts val="1100"/>
              <a:buFont typeface="Courier New"/>
              <a:buChar char="o"/>
            </a:pPr>
            <a:r>
              <a:rPr lang="en-US" sz="1600" dirty="0">
                <a:solidFill>
                  <a:srgbClr val="2E2E2E"/>
                </a:solidFill>
                <a:latin typeface="Avenir"/>
                <a:ea typeface="Avenir"/>
                <a:cs typeface="Avenir"/>
                <a:sym typeface="Avenir"/>
              </a:rPr>
              <a:t>Actionable real-time alerts</a:t>
            </a:r>
            <a:endParaRPr lang="en-US" sz="1600" dirty="0">
              <a:latin typeface="Avenir"/>
              <a:ea typeface="Avenir"/>
              <a:cs typeface="Avenir"/>
              <a:sym typeface="Avenir"/>
            </a:endParaRPr>
          </a:p>
          <a:p>
            <a:pPr marL="641350" lvl="0" indent="-171450">
              <a:buClr>
                <a:srgbClr val="1B8695"/>
              </a:buClr>
              <a:buSzPts val="1100"/>
              <a:buFont typeface="Courier New"/>
              <a:buChar char="o"/>
            </a:pPr>
            <a:r>
              <a:rPr lang="en-US" sz="1600" dirty="0">
                <a:solidFill>
                  <a:srgbClr val="2E2E2E"/>
                </a:solidFill>
                <a:latin typeface="Avenir"/>
                <a:ea typeface="Avenir"/>
                <a:cs typeface="Avenir"/>
                <a:sym typeface="Avenir"/>
              </a:rPr>
              <a:t>Maintenance scheduling &amp; tracking</a:t>
            </a:r>
            <a:endParaRPr lang="en-US" sz="1600" dirty="0">
              <a:latin typeface="Avenir"/>
              <a:ea typeface="Avenir"/>
              <a:cs typeface="Avenir"/>
              <a:sym typeface="Avenir"/>
            </a:endParaRPr>
          </a:p>
          <a:p>
            <a:pPr marL="641350" lvl="0" indent="-171450">
              <a:buClr>
                <a:srgbClr val="1B8695"/>
              </a:buClr>
              <a:buSzPts val="1100"/>
              <a:buFont typeface="Courier New"/>
              <a:buChar char="o"/>
            </a:pPr>
            <a:r>
              <a:rPr lang="en-US" sz="1600" dirty="0">
                <a:solidFill>
                  <a:srgbClr val="2E2E2E"/>
                </a:solidFill>
                <a:latin typeface="Avenir"/>
                <a:ea typeface="Avenir"/>
                <a:cs typeface="Avenir"/>
                <a:sym typeface="Avenir"/>
              </a:rPr>
              <a:t>Tenant management</a:t>
            </a:r>
          </a:p>
          <a:p>
            <a:pPr marL="641350" lvl="0" indent="-171450">
              <a:buClr>
                <a:srgbClr val="1B8695"/>
              </a:buClr>
              <a:buSzPts val="1100"/>
              <a:buFont typeface="Courier New"/>
              <a:buChar char="o"/>
            </a:pPr>
            <a:r>
              <a:rPr lang="en-US" sz="1600" dirty="0">
                <a:solidFill>
                  <a:srgbClr val="2E2E2E"/>
                </a:solidFill>
                <a:latin typeface="Avenir"/>
                <a:ea typeface="Avenir"/>
                <a:cs typeface="Avenir"/>
                <a:sym typeface="Avenir"/>
              </a:rPr>
              <a:t>Historical performance reports</a:t>
            </a:r>
            <a:endParaRPr lang="en-US" sz="1600" dirty="0">
              <a:latin typeface="Avenir"/>
              <a:ea typeface="Avenir"/>
              <a:cs typeface="Avenir"/>
              <a:sym typeface="Avenir"/>
            </a:endParaRPr>
          </a:p>
          <a:p>
            <a:pPr marL="0" marR="0" lvl="0" indent="0" algn="l" rtl="0">
              <a:lnSpc>
                <a:spcPct val="100000"/>
              </a:lnSpc>
              <a:spcBef>
                <a:spcPts val="0"/>
              </a:spcBef>
              <a:spcAft>
                <a:spcPts val="0"/>
              </a:spcAft>
              <a:buClr>
                <a:srgbClr val="000000"/>
              </a:buClr>
              <a:buSzPts val="1600"/>
              <a:buFont typeface="Arial"/>
              <a:buNone/>
            </a:pPr>
            <a:endParaRPr sz="1400" b="0" i="0" u="none" strike="noStrike" cap="none" dirty="0">
              <a:solidFill>
                <a:srgbClr val="000000"/>
              </a:solidFill>
              <a:latin typeface="Arial"/>
              <a:ea typeface="Arial"/>
              <a:cs typeface="Arial"/>
              <a:sym typeface="Arial"/>
            </a:endParaRPr>
          </a:p>
        </p:txBody>
      </p:sp>
      <p:pic>
        <p:nvPicPr>
          <p:cNvPr id="2" name="Picture 1" descr="the graphic depicts screenshots of the Caban systems monitoring and control software" title="graphic"/>
          <p:cNvPicPr>
            <a:picLocks noChangeAspect="1"/>
          </p:cNvPicPr>
          <p:nvPr/>
        </p:nvPicPr>
        <p:blipFill>
          <a:blip r:embed="rId3"/>
          <a:stretch>
            <a:fillRect/>
          </a:stretch>
        </p:blipFill>
        <p:spPr>
          <a:xfrm>
            <a:off x="3195153" y="87086"/>
            <a:ext cx="5948848" cy="4975963"/>
          </a:xfrm>
          <a:prstGeom prst="rect">
            <a:avLst/>
          </a:prstGeom>
        </p:spPr>
      </p:pic>
    </p:spTree>
    <p:extLst>
      <p:ext uri="{BB962C8B-B14F-4D97-AF65-F5344CB8AC3E}">
        <p14:creationId xmlns:p14="http://schemas.microsoft.com/office/powerpoint/2010/main" val="2311700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6" name="Title 1"/>
          <p:cNvSpPr>
            <a:spLocks noGrp="1"/>
          </p:cNvSpPr>
          <p:nvPr>
            <p:ph type="title"/>
          </p:nvPr>
        </p:nvSpPr>
        <p:spPr>
          <a:xfrm>
            <a:off x="263430" y="307256"/>
            <a:ext cx="4793701" cy="572700"/>
          </a:xfrm>
        </p:spPr>
        <p:txBody>
          <a:bodyPr/>
          <a:lstStyle/>
          <a:p>
            <a:pPr lvl="0">
              <a:lnSpc>
                <a:spcPct val="115000"/>
              </a:lnSpc>
            </a:pPr>
            <a:r>
              <a:rPr lang="en-US" dirty="0" smtClean="0">
                <a:solidFill>
                  <a:srgbClr val="1697A7"/>
                </a:solidFill>
                <a:latin typeface="Avenir"/>
                <a:ea typeface="Avenir"/>
                <a:cs typeface="Avenir"/>
                <a:sym typeface="Avenir"/>
              </a:rPr>
              <a:t>Business Model</a:t>
            </a:r>
            <a:endParaRPr lang="en-US" dirty="0">
              <a:solidFill>
                <a:srgbClr val="1697A7"/>
              </a:solidFill>
              <a:latin typeface="Avenir"/>
              <a:ea typeface="Avenir"/>
              <a:cs typeface="Avenir"/>
              <a:sym typeface="Avenir"/>
            </a:endParaRPr>
          </a:p>
        </p:txBody>
      </p:sp>
      <p:pic>
        <p:nvPicPr>
          <p:cNvPr id="3" name="Picture 2" descr="graphic depicting the Caban systems business model" title="graphic"/>
          <p:cNvPicPr>
            <a:picLocks noChangeAspect="1"/>
          </p:cNvPicPr>
          <p:nvPr/>
        </p:nvPicPr>
        <p:blipFill>
          <a:blip r:embed="rId3"/>
          <a:stretch>
            <a:fillRect/>
          </a:stretch>
        </p:blipFill>
        <p:spPr>
          <a:xfrm>
            <a:off x="511630" y="174172"/>
            <a:ext cx="8492204" cy="4777278"/>
          </a:xfrm>
          <a:prstGeom prst="rect">
            <a:avLst/>
          </a:prstGeom>
        </p:spPr>
      </p:pic>
    </p:spTree>
    <p:extLst>
      <p:ext uri="{BB962C8B-B14F-4D97-AF65-F5344CB8AC3E}">
        <p14:creationId xmlns:p14="http://schemas.microsoft.com/office/powerpoint/2010/main" val="117808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6" name="Title 1"/>
          <p:cNvSpPr>
            <a:spLocks noGrp="1"/>
          </p:cNvSpPr>
          <p:nvPr>
            <p:ph type="title"/>
          </p:nvPr>
        </p:nvSpPr>
        <p:spPr>
          <a:xfrm>
            <a:off x="1123402" y="350800"/>
            <a:ext cx="4793701" cy="572700"/>
          </a:xfrm>
        </p:spPr>
        <p:txBody>
          <a:bodyPr/>
          <a:lstStyle/>
          <a:p>
            <a:pPr lvl="0">
              <a:lnSpc>
                <a:spcPct val="115000"/>
              </a:lnSpc>
            </a:pPr>
            <a:r>
              <a:rPr lang="en-US" sz="2400" b="1" dirty="0" smtClean="0">
                <a:solidFill>
                  <a:srgbClr val="1697A7"/>
                </a:solidFill>
                <a:latin typeface="Avenir"/>
                <a:ea typeface="Avenir"/>
                <a:cs typeface="Avenir"/>
                <a:sym typeface="Avenir"/>
              </a:rPr>
              <a:t>CEC Project Background</a:t>
            </a:r>
            <a:endParaRPr lang="en-US" sz="2400" b="1" dirty="0">
              <a:solidFill>
                <a:srgbClr val="1697A7"/>
              </a:solidFill>
              <a:latin typeface="Avenir"/>
              <a:ea typeface="Avenir"/>
              <a:cs typeface="Avenir"/>
              <a:sym typeface="Avenir"/>
            </a:endParaRPr>
          </a:p>
        </p:txBody>
      </p:sp>
      <p:sp>
        <p:nvSpPr>
          <p:cNvPr id="3" name="Google Shape;271;p34"/>
          <p:cNvSpPr txBox="1"/>
          <p:nvPr/>
        </p:nvSpPr>
        <p:spPr>
          <a:xfrm>
            <a:off x="197975" y="969500"/>
            <a:ext cx="8480400" cy="36750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434343"/>
              </a:buClr>
              <a:buSzPts val="2000"/>
              <a:buFont typeface="Avenir"/>
              <a:buChar char="●"/>
            </a:pPr>
            <a:r>
              <a:rPr lang="en-US" sz="1800" b="0" i="0" u="none" strike="noStrike" cap="none" dirty="0">
                <a:solidFill>
                  <a:srgbClr val="434343"/>
                </a:solidFill>
                <a:latin typeface="Avenir"/>
                <a:ea typeface="Avenir"/>
                <a:cs typeface="Avenir"/>
                <a:sym typeface="Avenir"/>
              </a:rPr>
              <a:t>California ratepayers are increasingly vulnerable to power outages due to critical infrastructure failures, wildfires, earthquakes, and storms.</a:t>
            </a:r>
            <a:r>
              <a:rPr lang="en-US" sz="2000" b="0" i="0" u="none" strike="noStrike" cap="none" dirty="0">
                <a:solidFill>
                  <a:srgbClr val="434343"/>
                </a:solidFill>
                <a:latin typeface="Avenir"/>
                <a:ea typeface="Avenir"/>
                <a:cs typeface="Avenir"/>
                <a:sym typeface="Avenir"/>
              </a:rPr>
              <a:t> </a:t>
            </a:r>
            <a:endParaRPr sz="2000" b="0" i="0" u="none" strike="noStrike" cap="none" dirty="0">
              <a:solidFill>
                <a:srgbClr val="434343"/>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4343"/>
              </a:solidFill>
              <a:latin typeface="Avenir"/>
              <a:ea typeface="Avenir"/>
              <a:cs typeface="Avenir"/>
              <a:sym typeface="Avenir"/>
            </a:endParaRPr>
          </a:p>
          <a:p>
            <a:pPr marL="9144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4343"/>
              </a:solidFill>
              <a:latin typeface="Avenir"/>
              <a:ea typeface="Avenir"/>
              <a:cs typeface="Avenir"/>
              <a:sym typeface="Avenir"/>
            </a:endParaRPr>
          </a:p>
          <a:p>
            <a:pPr marL="457200" marR="0" lvl="0" indent="-355600" algn="l" rtl="0">
              <a:lnSpc>
                <a:spcPct val="100000"/>
              </a:lnSpc>
              <a:spcBef>
                <a:spcPts val="0"/>
              </a:spcBef>
              <a:spcAft>
                <a:spcPts val="0"/>
              </a:spcAft>
              <a:buClr>
                <a:srgbClr val="434343"/>
              </a:buClr>
              <a:buSzPts val="2000"/>
              <a:buFont typeface="Avenir"/>
              <a:buChar char="●"/>
            </a:pPr>
            <a:r>
              <a:rPr lang="en-US" sz="1800" b="0" i="0" u="none" strike="noStrike" cap="none" dirty="0" err="1">
                <a:solidFill>
                  <a:srgbClr val="434343"/>
                </a:solidFill>
                <a:latin typeface="Avenir"/>
                <a:ea typeface="Avenir"/>
                <a:cs typeface="Avenir"/>
                <a:sym typeface="Avenir"/>
              </a:rPr>
              <a:t>Caban</a:t>
            </a:r>
            <a:r>
              <a:rPr lang="en-US" sz="1800" b="0" i="0" u="none" strike="noStrike" cap="none" dirty="0">
                <a:solidFill>
                  <a:srgbClr val="434343"/>
                </a:solidFill>
                <a:latin typeface="Avenir"/>
                <a:ea typeface="Avenir"/>
                <a:cs typeface="Avenir"/>
                <a:sym typeface="Avenir"/>
              </a:rPr>
              <a:t> Systems’ </a:t>
            </a:r>
            <a:r>
              <a:rPr lang="en-US" sz="1800" b="0" i="1" u="sng" strike="noStrike" cap="none" dirty="0">
                <a:solidFill>
                  <a:srgbClr val="434343"/>
                </a:solidFill>
                <a:latin typeface="Avenir"/>
                <a:ea typeface="Avenir"/>
                <a:cs typeface="Avenir"/>
                <a:sym typeface="Avenir"/>
              </a:rPr>
              <a:t>Prototype to Production Project</a:t>
            </a:r>
            <a:r>
              <a:rPr lang="en-US" sz="1800" b="0" i="0" u="none" strike="noStrike" cap="none" dirty="0">
                <a:solidFill>
                  <a:srgbClr val="434343"/>
                </a:solidFill>
                <a:latin typeface="Avenir"/>
                <a:ea typeface="Avenir"/>
                <a:cs typeface="Avenir"/>
                <a:sym typeface="Avenir"/>
              </a:rPr>
              <a:t> will enable the scaling of software enabled energy storage prototype to a Low-Rate Initial Production stage. These systems will provide reliable distributed energy that will add a new dimension of safety, cost savings, reliability and emission reductions for IOU ratepayers</a:t>
            </a:r>
            <a:r>
              <a:rPr lang="en-US" sz="2000" b="0" i="0" u="none" strike="noStrike" cap="none" dirty="0">
                <a:solidFill>
                  <a:srgbClr val="434343"/>
                </a:solidFill>
                <a:latin typeface="Avenir"/>
                <a:ea typeface="Avenir"/>
                <a:cs typeface="Avenir"/>
                <a:sym typeface="Avenir"/>
              </a:rPr>
              <a:t>. </a:t>
            </a:r>
            <a:endParaRPr sz="2000" b="0" i="0" u="none" strike="noStrike" cap="none" dirty="0">
              <a:solidFill>
                <a:srgbClr val="434343"/>
              </a:solidFill>
              <a:latin typeface="Avenir"/>
              <a:ea typeface="Avenir"/>
              <a:cs typeface="Avenir"/>
              <a:sym typeface="Avenir"/>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434343"/>
              </a:solidFill>
              <a:latin typeface="Avenir"/>
              <a:ea typeface="Avenir"/>
              <a:cs typeface="Avenir"/>
              <a:sym typeface="Avenir"/>
            </a:endParaRPr>
          </a:p>
          <a:p>
            <a:pPr marL="457200" marR="0" lvl="0" indent="-342900" algn="l" rtl="0">
              <a:lnSpc>
                <a:spcPct val="100000"/>
              </a:lnSpc>
              <a:spcBef>
                <a:spcPts val="0"/>
              </a:spcBef>
              <a:spcAft>
                <a:spcPts val="0"/>
              </a:spcAft>
              <a:buClr>
                <a:srgbClr val="434343"/>
              </a:buClr>
              <a:buSzPts val="1800"/>
              <a:buFont typeface="Avenir"/>
              <a:buChar char="●"/>
            </a:pPr>
            <a:r>
              <a:rPr lang="en-US" sz="1800" b="0" i="0" u="none" strike="noStrike" cap="none" dirty="0">
                <a:solidFill>
                  <a:srgbClr val="434343"/>
                </a:solidFill>
                <a:latin typeface="Avenir"/>
                <a:ea typeface="Avenir"/>
                <a:cs typeface="Avenir"/>
                <a:sym typeface="Avenir"/>
              </a:rPr>
              <a:t>Additional benefits include increase coverage in national parks, rural communities and major highways. </a:t>
            </a:r>
            <a:endParaRPr sz="1800" b="0" i="0" u="none" strike="noStrike" cap="none" dirty="0">
              <a:solidFill>
                <a:srgbClr val="434343"/>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434343"/>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434343"/>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434343"/>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434343"/>
                </a:solidFill>
                <a:latin typeface="Avenir"/>
                <a:ea typeface="Avenir"/>
                <a:cs typeface="Avenir"/>
                <a:sym typeface="Avenir"/>
              </a:rPr>
              <a:t> </a:t>
            </a:r>
            <a:endParaRPr sz="2000" b="1" i="0" u="none" strike="noStrike" cap="none" dirty="0">
              <a:solidFill>
                <a:srgbClr val="434343"/>
              </a:solidFill>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rgbClr val="000000"/>
              </a:solidFill>
              <a:latin typeface="Avenir"/>
              <a:ea typeface="Avenir"/>
              <a:cs typeface="Avenir"/>
              <a:sym typeface="Avenir"/>
            </a:endParaRPr>
          </a:p>
        </p:txBody>
      </p:sp>
      <p:pic>
        <p:nvPicPr>
          <p:cNvPr id="2" name="Picture 1" descr="graphic depicts Caban Systems corporate logo" title="graphic"/>
          <p:cNvPicPr>
            <a:picLocks noChangeAspect="1"/>
          </p:cNvPicPr>
          <p:nvPr/>
        </p:nvPicPr>
        <p:blipFill>
          <a:blip r:embed="rId3"/>
          <a:stretch>
            <a:fillRect/>
          </a:stretch>
        </p:blipFill>
        <p:spPr>
          <a:xfrm>
            <a:off x="67775" y="217712"/>
            <a:ext cx="8998476" cy="554784"/>
          </a:xfrm>
          <a:prstGeom prst="rect">
            <a:avLst/>
          </a:prstGeom>
        </p:spPr>
      </p:pic>
    </p:spTree>
    <p:extLst>
      <p:ext uri="{BB962C8B-B14F-4D97-AF65-F5344CB8AC3E}">
        <p14:creationId xmlns:p14="http://schemas.microsoft.com/office/powerpoint/2010/main" val="167848721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753</Words>
  <Application>Microsoft Office PowerPoint</Application>
  <PresentationFormat>On-screen Show (16:9)</PresentationFormat>
  <Paragraphs>125</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vt:lpstr>
      <vt:lpstr>Calibri</vt:lpstr>
      <vt:lpstr>Courier New</vt:lpstr>
      <vt:lpstr>Times New Roman</vt:lpstr>
      <vt:lpstr>Simple Light</vt:lpstr>
      <vt:lpstr>Reliable Cost-Effective Intelligent Energy Solutions Powering The Telecommunication Industry </vt:lpstr>
      <vt:lpstr>About Caban Systems</vt:lpstr>
      <vt:lpstr> Smart Energy Storage</vt:lpstr>
      <vt:lpstr> Features</vt:lpstr>
      <vt:lpstr>Dedicated Power Delivery</vt:lpstr>
      <vt:lpstr>Product Details</vt:lpstr>
      <vt:lpstr>Remote Monitoring &amp; Control</vt:lpstr>
      <vt:lpstr>Business Model</vt:lpstr>
      <vt:lpstr>CEC Project Background</vt:lpstr>
      <vt:lpstr>CEC Grant Goals</vt:lpstr>
      <vt:lpstr>Anticipated Benefits for California IOU Ratepayers</vt:lpstr>
      <vt:lpstr>Case Study #1</vt:lpstr>
      <vt:lpstr>Case Study #2</vt:lpstr>
      <vt:lpstr>858 Stanton Ave Burlingame, CA 90401  info@cabansystems.com    cabansystems.com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Rasch</dc:creator>
  <cp:lastModifiedBy>Goodhand, Robin@Energy</cp:lastModifiedBy>
  <cp:revision>12</cp:revision>
  <dcterms:modified xsi:type="dcterms:W3CDTF">2019-11-14T01:17:19Z</dcterms:modified>
</cp:coreProperties>
</file>