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78" r:id="rId2"/>
  </p:sldMasterIdLst>
  <p:notesMasterIdLst>
    <p:notesMasterId r:id="rId26"/>
  </p:notesMasterIdLst>
  <p:handoutMasterIdLst>
    <p:handoutMasterId r:id="rId27"/>
  </p:handoutMasterIdLst>
  <p:sldIdLst>
    <p:sldId id="469" r:id="rId3"/>
    <p:sldId id="464" r:id="rId4"/>
    <p:sldId id="372" r:id="rId5"/>
    <p:sldId id="487" r:id="rId6"/>
    <p:sldId id="480" r:id="rId7"/>
    <p:sldId id="481" r:id="rId8"/>
    <p:sldId id="482" r:id="rId9"/>
    <p:sldId id="483" r:id="rId10"/>
    <p:sldId id="424" r:id="rId11"/>
    <p:sldId id="463" r:id="rId12"/>
    <p:sldId id="462" r:id="rId13"/>
    <p:sldId id="465" r:id="rId14"/>
    <p:sldId id="466" r:id="rId15"/>
    <p:sldId id="459" r:id="rId16"/>
    <p:sldId id="474" r:id="rId17"/>
    <p:sldId id="488" r:id="rId18"/>
    <p:sldId id="484" r:id="rId19"/>
    <p:sldId id="467" r:id="rId20"/>
    <p:sldId id="468" r:id="rId21"/>
    <p:sldId id="471" r:id="rId22"/>
    <p:sldId id="472" r:id="rId23"/>
    <p:sldId id="489" r:id="rId24"/>
    <p:sldId id="485" r:id="rId25"/>
  </p:sldIdLst>
  <p:sldSz cx="9144000" cy="5143500" type="screen16x9"/>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Stoms, David@Energy" initials="SD" lastIdx="25" clrIdx="0">
    <p:extLst>
      <p:ext uri="{19B8F6BF-5375-455C-9EA6-DF929625EA0E}">
        <p15:presenceInfo xmlns:p15="http://schemas.microsoft.com/office/powerpoint/2012/main" userId="S-1-5-21-606747145-1060284298-682003330-63765" providerId="AD"/>
      </p:ext>
    </p:extLst>
  </p:cmAuthor>
  <p:cmAuthor id="3" name="O'Hagan, Joe@Energy" initials="OJ" lastIdx="3" clrIdx="1">
    <p:extLst>
      <p:ext uri="{19B8F6BF-5375-455C-9EA6-DF929625EA0E}">
        <p15:presenceInfo xmlns:p15="http://schemas.microsoft.com/office/powerpoint/2012/main" userId="S-1-5-21-606747145-1060284298-682003330-3522" providerId="AD"/>
      </p:ext>
    </p:extLst>
  </p:cmAuthor>
  <p:cmAuthor id="4" name="Horangic, Alex@Energy" initials="HA" lastIdx="1" clrIdx="2">
    <p:extLst>
      <p:ext uri="{19B8F6BF-5375-455C-9EA6-DF929625EA0E}">
        <p15:presenceInfo xmlns:p15="http://schemas.microsoft.com/office/powerpoint/2012/main" userId="S-1-5-21-606747145-1060284298-682003330-95171" providerId="AD"/>
      </p:ext>
    </p:extLst>
  </p:cmAuthor>
  <p:cmAuthor id="5" name="Wilhelm, Susan@Energy" initials="WS" lastIdx="4" clrIdx="3">
    <p:extLst>
      <p:ext uri="{19B8F6BF-5375-455C-9EA6-DF929625EA0E}">
        <p15:presenceInfo xmlns:p15="http://schemas.microsoft.com/office/powerpoint/2012/main" userId="S-1-5-21-606747145-1060284298-682003330-653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B95"/>
    <a:srgbClr val="113AAF"/>
    <a:srgbClr val="1438AC"/>
    <a:srgbClr val="1A375A"/>
    <a:srgbClr val="28558C"/>
    <a:srgbClr val="3065A6"/>
    <a:srgbClr val="2164B5"/>
    <a:srgbClr val="3E36DE"/>
    <a:srgbClr val="005C86"/>
    <a:srgbClr val="423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7AECB-64D1-49EE-8A97-6FE03E37A660}" v="28" dt="2018-09-07T05:09:26.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1111" autoAdjust="0"/>
  </p:normalViewPr>
  <p:slideViewPr>
    <p:cSldViewPr>
      <p:cViewPr varScale="1">
        <p:scale>
          <a:sx n="80" d="100"/>
          <a:sy n="80" d="100"/>
        </p:scale>
        <p:origin x="96" y="324"/>
      </p:cViewPr>
      <p:guideLst>
        <p:guide orient="horz" pos="1620"/>
        <p:guide pos="2880"/>
      </p:guideLst>
    </p:cSldViewPr>
  </p:slideViewPr>
  <p:outlineViewPr>
    <p:cViewPr>
      <p:scale>
        <a:sx n="33" d="100"/>
        <a:sy n="33" d="100"/>
      </p:scale>
      <p:origin x="0" y="-40668"/>
    </p:cViewPr>
  </p:outlineViewPr>
  <p:notesTextViewPr>
    <p:cViewPr>
      <p:scale>
        <a:sx n="1" d="1"/>
        <a:sy n="1" d="1"/>
      </p:scale>
      <p:origin x="0" y="0"/>
    </p:cViewPr>
  </p:notesTextViewPr>
  <p:sorterViewPr>
    <p:cViewPr>
      <p:scale>
        <a:sx n="100" d="100"/>
        <a:sy n="100" d="100"/>
      </p:scale>
      <p:origin x="0" y="-20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63"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 Id="rId6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Palma Rojas" userId="29de55a24f12ae40" providerId="LiveId" clId="{B777AECB-64D1-49EE-8A97-6FE03E37A660}"/>
    <pc:docChg chg="undo addSld delSld modSld">
      <pc:chgData name="Silvia Palma Rojas" userId="29de55a24f12ae40" providerId="LiveId" clId="{B777AECB-64D1-49EE-8A97-6FE03E37A660}" dt="2018-09-07T05:09:26.026" v="25" actId="20577"/>
      <pc:docMkLst>
        <pc:docMk/>
      </pc:docMkLst>
      <pc:sldChg chg="add del">
        <pc:chgData name="Silvia Palma Rojas" userId="29de55a24f12ae40" providerId="LiveId" clId="{B777AECB-64D1-49EE-8A97-6FE03E37A660}" dt="2018-09-07T04:53:27.358" v="16" actId="2696"/>
        <pc:sldMkLst>
          <pc:docMk/>
          <pc:sldMk cId="2284974968" sldId="378"/>
        </pc:sldMkLst>
      </pc:sldChg>
      <pc:sldChg chg="addSp modSp">
        <pc:chgData name="Silvia Palma Rojas" userId="29de55a24f12ae40" providerId="LiveId" clId="{B777AECB-64D1-49EE-8A97-6FE03E37A660}" dt="2018-09-07T05:09:26.026" v="25" actId="20577"/>
        <pc:sldMkLst>
          <pc:docMk/>
          <pc:sldMk cId="2110270459" sldId="379"/>
        </pc:sldMkLst>
        <pc:spChg chg="mod">
          <ac:chgData name="Silvia Palma Rojas" userId="29de55a24f12ae40" providerId="LiveId" clId="{B777AECB-64D1-49EE-8A97-6FE03E37A660}" dt="2018-09-07T04:58:47.004" v="24" actId="1076"/>
          <ac:spMkLst>
            <pc:docMk/>
            <pc:sldMk cId="2110270459" sldId="379"/>
            <ac:spMk id="4" creationId="{00000000-0000-0000-0000-000000000000}"/>
          </ac:spMkLst>
        </pc:spChg>
        <pc:spChg chg="mod">
          <ac:chgData name="Silvia Palma Rojas" userId="29de55a24f12ae40" providerId="LiveId" clId="{B777AECB-64D1-49EE-8A97-6FE03E37A660}" dt="2018-09-07T04:52:00.080" v="12" actId="1076"/>
          <ac:spMkLst>
            <pc:docMk/>
            <pc:sldMk cId="2110270459" sldId="379"/>
            <ac:spMk id="6" creationId="{00000000-0000-0000-0000-000000000000}"/>
          </ac:spMkLst>
        </pc:spChg>
        <pc:spChg chg="mod">
          <ac:chgData name="Silvia Palma Rojas" userId="29de55a24f12ae40" providerId="LiveId" clId="{B777AECB-64D1-49EE-8A97-6FE03E37A660}" dt="2018-09-07T04:51:53.150" v="10" actId="1076"/>
          <ac:spMkLst>
            <pc:docMk/>
            <pc:sldMk cId="2110270459" sldId="379"/>
            <ac:spMk id="8" creationId="{00000000-0000-0000-0000-000000000000}"/>
          </ac:spMkLst>
        </pc:spChg>
        <pc:spChg chg="mod">
          <ac:chgData name="Silvia Palma Rojas" userId="29de55a24f12ae40" providerId="LiveId" clId="{B777AECB-64D1-49EE-8A97-6FE03E37A660}" dt="2018-09-07T05:09:26.026" v="25" actId="20577"/>
          <ac:spMkLst>
            <pc:docMk/>
            <pc:sldMk cId="2110270459" sldId="379"/>
            <ac:spMk id="10" creationId="{00000000-0000-0000-0000-000000000000}"/>
          </ac:spMkLst>
        </pc:spChg>
        <pc:spChg chg="add mod">
          <ac:chgData name="Silvia Palma Rojas" userId="29de55a24f12ae40" providerId="LiveId" clId="{B777AECB-64D1-49EE-8A97-6FE03E37A660}" dt="2018-09-07T04:51:32.090" v="8" actId="1038"/>
          <ac:spMkLst>
            <pc:docMk/>
            <pc:sldMk cId="2110270459" sldId="379"/>
            <ac:spMk id="14" creationId="{6DE06F5D-2E87-4A22-94BA-0FE4E7BD7056}"/>
          </ac:spMkLst>
        </pc:spChg>
        <pc:grpChg chg="add mod">
          <ac:chgData name="Silvia Palma Rojas" userId="29de55a24f12ae40" providerId="LiveId" clId="{B777AECB-64D1-49EE-8A97-6FE03E37A660}" dt="2018-09-07T04:52:05.661" v="13" actId="1076"/>
          <ac:grpSpMkLst>
            <pc:docMk/>
            <pc:sldMk cId="2110270459" sldId="379"/>
            <ac:grpSpMk id="3" creationId="{A0401A45-39CF-4561-8842-252AF163A097}"/>
          </ac:grpSpMkLst>
        </pc:grpChg>
        <pc:picChg chg="add mod">
          <ac:chgData name="Silvia Palma Rojas" userId="29de55a24f12ae40" providerId="LiveId" clId="{B777AECB-64D1-49EE-8A97-6FE03E37A660}" dt="2018-09-07T04:51:21.703" v="1" actId="164"/>
          <ac:picMkLst>
            <pc:docMk/>
            <pc:sldMk cId="2110270459" sldId="379"/>
            <ac:picMk id="12" creationId="{58300675-04B9-4B35-B6DA-3D5FF3A4702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4315ADD9-6CDA-429A-9659-720B110C731D}" type="datetimeFigureOut">
              <a:rPr lang="en-US" smtClean="0"/>
              <a:t>12/17/2019</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0A1EAC1E-2E04-41FD-AF3C-F735CCD2F4B1}" type="slidenum">
              <a:rPr lang="en-US" smtClean="0"/>
              <a:t>‹#›</a:t>
            </a:fld>
            <a:endParaRPr lang="en-US" dirty="0"/>
          </a:p>
        </p:txBody>
      </p:sp>
    </p:spTree>
    <p:extLst>
      <p:ext uri="{BB962C8B-B14F-4D97-AF65-F5344CB8AC3E}">
        <p14:creationId xmlns:p14="http://schemas.microsoft.com/office/powerpoint/2010/main" val="882729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5A8E7FC1-C667-4356-9B84-F5E0C1D4B6BE}" type="datetimeFigureOut">
              <a:rPr lang="en-US" smtClean="0"/>
              <a:t>12/17/2019</a:t>
            </a:fld>
            <a:endParaRPr lang="en-US"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F5D4CD6F-1255-46E6-BF72-5A35B2A81E88}" type="slidenum">
              <a:rPr lang="en-US" smtClean="0"/>
              <a:t>‹#›</a:t>
            </a:fld>
            <a:endParaRPr lang="en-US" dirty="0"/>
          </a:p>
        </p:txBody>
      </p:sp>
    </p:spTree>
    <p:extLst>
      <p:ext uri="{BB962C8B-B14F-4D97-AF65-F5344CB8AC3E}">
        <p14:creationId xmlns:p14="http://schemas.microsoft.com/office/powerpoint/2010/main" val="99705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D4CD6F-1255-46E6-BF72-5A35B2A81E88}" type="slidenum">
              <a:rPr lang="en-US" smtClean="0"/>
              <a:t>1</a:t>
            </a:fld>
            <a:endParaRPr lang="en-US" dirty="0"/>
          </a:p>
        </p:txBody>
      </p:sp>
    </p:spTree>
    <p:extLst>
      <p:ext uri="{BB962C8B-B14F-4D97-AF65-F5344CB8AC3E}">
        <p14:creationId xmlns:p14="http://schemas.microsoft.com/office/powerpoint/2010/main" val="1997384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10</a:t>
            </a:fld>
            <a:endParaRPr lang="en-US" dirty="0"/>
          </a:p>
        </p:txBody>
      </p:sp>
    </p:spTree>
    <p:extLst>
      <p:ext uri="{BB962C8B-B14F-4D97-AF65-F5344CB8AC3E}">
        <p14:creationId xmlns:p14="http://schemas.microsoft.com/office/powerpoint/2010/main" val="82704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1" dirty="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11</a:t>
            </a:fld>
            <a:endParaRPr lang="en-US" dirty="0"/>
          </a:p>
        </p:txBody>
      </p:sp>
    </p:spTree>
    <p:extLst>
      <p:ext uri="{BB962C8B-B14F-4D97-AF65-F5344CB8AC3E}">
        <p14:creationId xmlns:p14="http://schemas.microsoft.com/office/powerpoint/2010/main" val="174362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baseline="0" dirty="0" smtClean="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12</a:t>
            </a:fld>
            <a:endParaRPr lang="en-US" dirty="0"/>
          </a:p>
        </p:txBody>
      </p:sp>
    </p:spTree>
    <p:extLst>
      <p:ext uri="{BB962C8B-B14F-4D97-AF65-F5344CB8AC3E}">
        <p14:creationId xmlns:p14="http://schemas.microsoft.com/office/powerpoint/2010/main" val="237515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baseline="0" dirty="0" smtClean="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13</a:t>
            </a:fld>
            <a:endParaRPr lang="en-US" dirty="0"/>
          </a:p>
        </p:txBody>
      </p:sp>
    </p:spTree>
    <p:extLst>
      <p:ext uri="{BB962C8B-B14F-4D97-AF65-F5344CB8AC3E}">
        <p14:creationId xmlns:p14="http://schemas.microsoft.com/office/powerpoint/2010/main" val="76918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14</a:t>
            </a:fld>
            <a:endParaRPr lang="en-US" dirty="0"/>
          </a:p>
        </p:txBody>
      </p:sp>
    </p:spTree>
    <p:extLst>
      <p:ext uri="{BB962C8B-B14F-4D97-AF65-F5344CB8AC3E}">
        <p14:creationId xmlns:p14="http://schemas.microsoft.com/office/powerpoint/2010/main" val="387171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15</a:t>
            </a:fld>
            <a:endParaRPr lang="en-US" dirty="0"/>
          </a:p>
        </p:txBody>
      </p:sp>
    </p:spTree>
    <p:extLst>
      <p:ext uri="{BB962C8B-B14F-4D97-AF65-F5344CB8AC3E}">
        <p14:creationId xmlns:p14="http://schemas.microsoft.com/office/powerpoint/2010/main" val="3535023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16</a:t>
            </a:fld>
            <a:endParaRPr lang="en-US" dirty="0"/>
          </a:p>
        </p:txBody>
      </p:sp>
    </p:spTree>
    <p:extLst>
      <p:ext uri="{BB962C8B-B14F-4D97-AF65-F5344CB8AC3E}">
        <p14:creationId xmlns:p14="http://schemas.microsoft.com/office/powerpoint/2010/main" val="469298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18</a:t>
            </a:fld>
            <a:endParaRPr lang="en-US" dirty="0"/>
          </a:p>
        </p:txBody>
      </p:sp>
    </p:spTree>
    <p:extLst>
      <p:ext uri="{BB962C8B-B14F-4D97-AF65-F5344CB8AC3E}">
        <p14:creationId xmlns:p14="http://schemas.microsoft.com/office/powerpoint/2010/main" val="3403947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19</a:t>
            </a:fld>
            <a:endParaRPr lang="en-US" dirty="0"/>
          </a:p>
        </p:txBody>
      </p:sp>
    </p:spTree>
    <p:extLst>
      <p:ext uri="{BB962C8B-B14F-4D97-AF65-F5344CB8AC3E}">
        <p14:creationId xmlns:p14="http://schemas.microsoft.com/office/powerpoint/2010/main" val="1933749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20</a:t>
            </a:fld>
            <a:endParaRPr lang="en-US" dirty="0"/>
          </a:p>
        </p:txBody>
      </p:sp>
    </p:spTree>
    <p:extLst>
      <p:ext uri="{BB962C8B-B14F-4D97-AF65-F5344CB8AC3E}">
        <p14:creationId xmlns:p14="http://schemas.microsoft.com/office/powerpoint/2010/main" val="409091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2</a:t>
            </a:fld>
            <a:endParaRPr lang="en-US" dirty="0"/>
          </a:p>
        </p:txBody>
      </p:sp>
    </p:spTree>
    <p:extLst>
      <p:ext uri="{BB962C8B-B14F-4D97-AF65-F5344CB8AC3E}">
        <p14:creationId xmlns:p14="http://schemas.microsoft.com/office/powerpoint/2010/main" val="3653966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21</a:t>
            </a:fld>
            <a:endParaRPr lang="en-US" dirty="0"/>
          </a:p>
        </p:txBody>
      </p:sp>
    </p:spTree>
    <p:extLst>
      <p:ext uri="{BB962C8B-B14F-4D97-AF65-F5344CB8AC3E}">
        <p14:creationId xmlns:p14="http://schemas.microsoft.com/office/powerpoint/2010/main" val="2251145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22</a:t>
            </a:fld>
            <a:endParaRPr lang="en-US" dirty="0"/>
          </a:p>
        </p:txBody>
      </p:sp>
    </p:spTree>
    <p:extLst>
      <p:ext uri="{BB962C8B-B14F-4D97-AF65-F5344CB8AC3E}">
        <p14:creationId xmlns:p14="http://schemas.microsoft.com/office/powerpoint/2010/main" val="2745091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23</a:t>
            </a:fld>
            <a:endParaRPr lang="en-US" dirty="0"/>
          </a:p>
        </p:txBody>
      </p:sp>
    </p:spTree>
    <p:extLst>
      <p:ext uri="{BB962C8B-B14F-4D97-AF65-F5344CB8AC3E}">
        <p14:creationId xmlns:p14="http://schemas.microsoft.com/office/powerpoint/2010/main" val="83103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baseline="0" dirty="0" smtClean="0"/>
          </a:p>
        </p:txBody>
      </p:sp>
      <p:sp>
        <p:nvSpPr>
          <p:cNvPr id="4" name="Slide Number Placeholder 3"/>
          <p:cNvSpPr>
            <a:spLocks noGrp="1"/>
          </p:cNvSpPr>
          <p:nvPr>
            <p:ph type="sldNum" sz="quarter" idx="10"/>
          </p:nvPr>
        </p:nvSpPr>
        <p:spPr/>
        <p:txBody>
          <a:bodyPr/>
          <a:lstStyle/>
          <a:p>
            <a:fld id="{F5D4CD6F-1255-46E6-BF72-5A35B2A81E88}" type="slidenum">
              <a:rPr lang="en-US" smtClean="0"/>
              <a:t>3</a:t>
            </a:fld>
            <a:endParaRPr lang="en-US" dirty="0"/>
          </a:p>
        </p:txBody>
      </p:sp>
    </p:spTree>
    <p:extLst>
      <p:ext uri="{BB962C8B-B14F-4D97-AF65-F5344CB8AC3E}">
        <p14:creationId xmlns:p14="http://schemas.microsoft.com/office/powerpoint/2010/main" val="183500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baseline="0" dirty="0" smtClean="0"/>
          </a:p>
        </p:txBody>
      </p:sp>
      <p:sp>
        <p:nvSpPr>
          <p:cNvPr id="4" name="Slide Number Placeholder 3"/>
          <p:cNvSpPr>
            <a:spLocks noGrp="1"/>
          </p:cNvSpPr>
          <p:nvPr>
            <p:ph type="sldNum" sz="quarter" idx="10"/>
          </p:nvPr>
        </p:nvSpPr>
        <p:spPr/>
        <p:txBody>
          <a:bodyPr/>
          <a:lstStyle/>
          <a:p>
            <a:fld id="{F5D4CD6F-1255-46E6-BF72-5A35B2A81E88}" type="slidenum">
              <a:rPr lang="en-US" smtClean="0"/>
              <a:t>4</a:t>
            </a:fld>
            <a:endParaRPr lang="en-US" dirty="0"/>
          </a:p>
        </p:txBody>
      </p:sp>
    </p:spTree>
    <p:extLst>
      <p:ext uri="{BB962C8B-B14F-4D97-AF65-F5344CB8AC3E}">
        <p14:creationId xmlns:p14="http://schemas.microsoft.com/office/powerpoint/2010/main" val="415065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baseline="0" dirty="0" smtClean="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5</a:t>
            </a:fld>
            <a:endParaRPr lang="en-US" dirty="0"/>
          </a:p>
        </p:txBody>
      </p:sp>
    </p:spTree>
    <p:extLst>
      <p:ext uri="{BB962C8B-B14F-4D97-AF65-F5344CB8AC3E}">
        <p14:creationId xmlns:p14="http://schemas.microsoft.com/office/powerpoint/2010/main" val="336169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baseline="0" dirty="0" smtClean="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6</a:t>
            </a:fld>
            <a:endParaRPr lang="en-US" dirty="0"/>
          </a:p>
        </p:txBody>
      </p:sp>
    </p:spTree>
    <p:extLst>
      <p:ext uri="{BB962C8B-B14F-4D97-AF65-F5344CB8AC3E}">
        <p14:creationId xmlns:p14="http://schemas.microsoft.com/office/powerpoint/2010/main" val="396506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baseline="0" dirty="0" smtClean="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7</a:t>
            </a:fld>
            <a:endParaRPr lang="en-US" dirty="0"/>
          </a:p>
        </p:txBody>
      </p:sp>
    </p:spTree>
    <p:extLst>
      <p:ext uri="{BB962C8B-B14F-4D97-AF65-F5344CB8AC3E}">
        <p14:creationId xmlns:p14="http://schemas.microsoft.com/office/powerpoint/2010/main" val="735520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baseline="0" dirty="0" smtClean="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8</a:t>
            </a:fld>
            <a:endParaRPr lang="en-US" dirty="0"/>
          </a:p>
        </p:txBody>
      </p:sp>
    </p:spTree>
    <p:extLst>
      <p:ext uri="{BB962C8B-B14F-4D97-AF65-F5344CB8AC3E}">
        <p14:creationId xmlns:p14="http://schemas.microsoft.com/office/powerpoint/2010/main" val="350852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baseline="0" dirty="0" smtClean="0"/>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9</a:t>
            </a:fld>
            <a:endParaRPr lang="en-US" dirty="0"/>
          </a:p>
        </p:txBody>
      </p:sp>
    </p:spTree>
    <p:extLst>
      <p:ext uri="{BB962C8B-B14F-4D97-AF65-F5344CB8AC3E}">
        <p14:creationId xmlns:p14="http://schemas.microsoft.com/office/powerpoint/2010/main" val="1487143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60000" r="-60000"/>
          </a:stretch>
        </a:blipFill>
        <a:effectLst/>
      </p:bgPr>
    </p:bg>
    <p:spTree>
      <p:nvGrpSpPr>
        <p:cNvPr id="1" name=""/>
        <p:cNvGrpSpPr/>
        <p:nvPr/>
      </p:nvGrpSpPr>
      <p:grpSpPr>
        <a:xfrm>
          <a:off x="0" y="0"/>
          <a:ext cx="0" cy="0"/>
          <a:chOff x="0" y="0"/>
          <a:chExt cx="0" cy="0"/>
        </a:xfrm>
      </p:grpSpPr>
      <p:sp>
        <p:nvSpPr>
          <p:cNvPr id="25" name="Rectangle 1"/>
          <p:cNvSpPr/>
          <p:nvPr/>
        </p:nvSpPr>
        <p:spPr>
          <a:xfrm>
            <a:off x="3886200" y="0"/>
            <a:ext cx="360045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363855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3638550 w 723900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9525 w 3600450"/>
              <a:gd name="connsiteY3" fmla="*/ 5133975 h 5143500"/>
              <a:gd name="connsiteX4" fmla="*/ 0 w 360045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0 w 3600450"/>
              <a:gd name="connsiteY3" fmla="*/ 5133975 h 5143500"/>
              <a:gd name="connsiteX4" fmla="*/ 0 w 360045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50" h="5143500">
                <a:moveTo>
                  <a:pt x="0" y="0"/>
                </a:moveTo>
                <a:lnTo>
                  <a:pt x="3600450" y="0"/>
                </a:lnTo>
                <a:lnTo>
                  <a:pt x="2276475" y="5143500"/>
                </a:lnTo>
                <a:lnTo>
                  <a:pt x="0" y="513397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
          <p:cNvSpPr/>
          <p:nvPr/>
        </p:nvSpPr>
        <p:spPr>
          <a:xfrm>
            <a:off x="0" y="0"/>
            <a:ext cx="7239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5143500">
                <a:moveTo>
                  <a:pt x="0" y="0"/>
                </a:moveTo>
                <a:lnTo>
                  <a:pt x="7239000" y="0"/>
                </a:lnTo>
                <a:lnTo>
                  <a:pt x="5915025" y="5143500"/>
                </a:lnTo>
                <a:lnTo>
                  <a:pt x="0" y="51435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38150"/>
            <a:ext cx="1383791" cy="1219200"/>
          </a:xfrm>
          <a:prstGeom prst="rect">
            <a:avLst/>
          </a:prstGeom>
        </p:spPr>
      </p:pic>
      <p:sp>
        <p:nvSpPr>
          <p:cNvPr id="28" name="TextBox 27"/>
          <p:cNvSpPr txBox="1"/>
          <p:nvPr/>
        </p:nvSpPr>
        <p:spPr>
          <a:xfrm>
            <a:off x="1688591" y="462081"/>
            <a:ext cx="5029200" cy="1107996"/>
          </a:xfrm>
          <a:prstGeom prst="rect">
            <a:avLst/>
          </a:prstGeom>
          <a:noFill/>
        </p:spPr>
        <p:txBody>
          <a:bodyPr wrap="square" rtlCol="0">
            <a:spAutoFit/>
          </a:bodyPr>
          <a:lstStyle/>
          <a:p>
            <a:r>
              <a:rPr lang="en-US" sz="2200" dirty="0">
                <a:solidFill>
                  <a:schemeClr val="bg1"/>
                </a:solidFill>
                <a:latin typeface="Century Gothic" panose="020B0502020202020204" pitchFamily="34" charset="0"/>
              </a:rPr>
              <a:t>California</a:t>
            </a:r>
          </a:p>
          <a:p>
            <a:r>
              <a:rPr lang="en-US" sz="2200" dirty="0">
                <a:solidFill>
                  <a:schemeClr val="bg1"/>
                </a:solidFill>
                <a:latin typeface="Century Gothic" panose="020B0502020202020204" pitchFamily="34" charset="0"/>
              </a:rPr>
              <a:t>Energy Commission</a:t>
            </a:r>
          </a:p>
          <a:p>
            <a:r>
              <a:rPr lang="en-US" sz="2200" dirty="0">
                <a:solidFill>
                  <a:schemeClr val="bg1"/>
                </a:solidFill>
                <a:latin typeface="Century Gothic" panose="020B0502020202020204" pitchFamily="34" charset="0"/>
              </a:rPr>
              <a:t>Research &amp; Development</a:t>
            </a:r>
          </a:p>
        </p:txBody>
      </p:sp>
      <p:sp>
        <p:nvSpPr>
          <p:cNvPr id="29" name="TextBox 28"/>
          <p:cNvSpPr txBox="1"/>
          <p:nvPr/>
        </p:nvSpPr>
        <p:spPr>
          <a:xfrm>
            <a:off x="304800" y="2038350"/>
            <a:ext cx="5867400" cy="646331"/>
          </a:xfrm>
          <a:prstGeom prst="rect">
            <a:avLst/>
          </a:prstGeom>
          <a:noFill/>
        </p:spPr>
        <p:txBody>
          <a:bodyPr wrap="square" rtlCol="0">
            <a:spAutoFit/>
          </a:bodyPr>
          <a:lstStyle/>
          <a:p>
            <a:r>
              <a:rPr lang="en-US" sz="3600" dirty="0">
                <a:solidFill>
                  <a:schemeClr val="bg1"/>
                </a:solidFill>
                <a:latin typeface="Segoe UI Semibold" panose="020B0702040204020203" pitchFamily="34" charset="0"/>
              </a:rPr>
              <a:t>TITLE OF PRESENTATION</a:t>
            </a:r>
          </a:p>
        </p:txBody>
      </p:sp>
      <p:sp>
        <p:nvSpPr>
          <p:cNvPr id="30" name="TextBox 29"/>
          <p:cNvSpPr txBox="1"/>
          <p:nvPr/>
        </p:nvSpPr>
        <p:spPr>
          <a:xfrm>
            <a:off x="330437" y="2643143"/>
            <a:ext cx="4343400" cy="400110"/>
          </a:xfrm>
          <a:prstGeom prst="rect">
            <a:avLst/>
          </a:prstGeom>
          <a:noFill/>
        </p:spPr>
        <p:txBody>
          <a:bodyPr wrap="square" rtlCol="0">
            <a:spAutoFit/>
          </a:bodyPr>
          <a:lstStyle/>
          <a:p>
            <a:r>
              <a:rPr lang="en-US" sz="2000" dirty="0">
                <a:solidFill>
                  <a:schemeClr val="accent5"/>
                </a:solidFill>
                <a:latin typeface="Segoe UI" panose="020B0502040204020203" pitchFamily="34" charset="0"/>
                <a:ea typeface="Segoe UI" panose="020B0502040204020203" pitchFamily="34" charset="0"/>
                <a:cs typeface="Segoe UI" panose="020B0502040204020203" pitchFamily="34" charset="0"/>
              </a:rPr>
              <a:t>Name of Presenter</a:t>
            </a:r>
          </a:p>
        </p:txBody>
      </p:sp>
      <p:sp>
        <p:nvSpPr>
          <p:cNvPr id="31" name="TextBox 30"/>
          <p:cNvSpPr txBox="1"/>
          <p:nvPr/>
        </p:nvSpPr>
        <p:spPr>
          <a:xfrm>
            <a:off x="329184" y="2952750"/>
            <a:ext cx="5157216" cy="400110"/>
          </a:xfrm>
          <a:prstGeom prst="rect">
            <a:avLst/>
          </a:prstGeom>
          <a:noFill/>
        </p:spPr>
        <p:txBody>
          <a:bodyPr wrap="square" rtlCol="0">
            <a:spAutoFit/>
          </a:bodyPr>
          <a:lstStyle/>
          <a:p>
            <a:r>
              <a:rPr lang="en-US" sz="2000" dirty="0">
                <a:solidFill>
                  <a:schemeClr val="accent5"/>
                </a:solidFill>
                <a:latin typeface="Segoe UI" panose="020B0502040204020203" pitchFamily="34" charset="0"/>
                <a:ea typeface="Segoe UI" panose="020B0502040204020203" pitchFamily="34" charset="0"/>
                <a:cs typeface="Segoe UI" panose="020B0502040204020203" pitchFamily="34" charset="0"/>
              </a:rPr>
              <a:t>Energy Research and Development Division</a:t>
            </a:r>
          </a:p>
        </p:txBody>
      </p:sp>
      <p:sp>
        <p:nvSpPr>
          <p:cNvPr id="32" name="TextBox 31"/>
          <p:cNvSpPr txBox="1"/>
          <p:nvPr/>
        </p:nvSpPr>
        <p:spPr>
          <a:xfrm>
            <a:off x="304800" y="4019550"/>
            <a:ext cx="4343400" cy="86177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Title of conference/meeting</a:t>
            </a:r>
          </a:p>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Location presentation was given</a:t>
            </a:r>
          </a:p>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Date of meeting</a:t>
            </a:r>
          </a:p>
        </p:txBody>
      </p:sp>
      <p:cxnSp>
        <p:nvCxnSpPr>
          <p:cNvPr id="33" name="Straight Connector 32"/>
          <p:cNvCxnSpPr/>
          <p:nvPr/>
        </p:nvCxnSpPr>
        <p:spPr>
          <a:xfrm>
            <a:off x="381000" y="3695700"/>
            <a:ext cx="56388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11" name="Rectangle 1"/>
          <p:cNvSpPr/>
          <p:nvPr userDrawn="1"/>
        </p:nvSpPr>
        <p:spPr>
          <a:xfrm>
            <a:off x="3886200" y="0"/>
            <a:ext cx="360045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363855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3638550 w 723900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9525 w 3600450"/>
              <a:gd name="connsiteY3" fmla="*/ 5133975 h 5143500"/>
              <a:gd name="connsiteX4" fmla="*/ 0 w 360045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0 w 3600450"/>
              <a:gd name="connsiteY3" fmla="*/ 5133975 h 5143500"/>
              <a:gd name="connsiteX4" fmla="*/ 0 w 360045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50" h="5143500">
                <a:moveTo>
                  <a:pt x="0" y="0"/>
                </a:moveTo>
                <a:lnTo>
                  <a:pt x="3600450" y="0"/>
                </a:lnTo>
                <a:lnTo>
                  <a:pt x="2276475" y="5143500"/>
                </a:lnTo>
                <a:lnTo>
                  <a:pt x="0" y="513397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
          <p:cNvSpPr/>
          <p:nvPr userDrawn="1"/>
        </p:nvSpPr>
        <p:spPr>
          <a:xfrm>
            <a:off x="0" y="0"/>
            <a:ext cx="7239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5143500">
                <a:moveTo>
                  <a:pt x="0" y="0"/>
                </a:moveTo>
                <a:lnTo>
                  <a:pt x="7239000" y="0"/>
                </a:lnTo>
                <a:lnTo>
                  <a:pt x="5915025" y="5143500"/>
                </a:lnTo>
                <a:lnTo>
                  <a:pt x="0" y="51435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438150"/>
            <a:ext cx="1383791" cy="1219200"/>
          </a:xfrm>
          <a:prstGeom prst="rect">
            <a:avLst/>
          </a:prstGeom>
        </p:spPr>
      </p:pic>
      <p:sp>
        <p:nvSpPr>
          <p:cNvPr id="14" name="TextBox 13"/>
          <p:cNvSpPr txBox="1"/>
          <p:nvPr userDrawn="1"/>
        </p:nvSpPr>
        <p:spPr>
          <a:xfrm>
            <a:off x="1688591" y="800635"/>
            <a:ext cx="5029200" cy="430887"/>
          </a:xfrm>
          <a:prstGeom prst="rect">
            <a:avLst/>
          </a:prstGeom>
          <a:noFill/>
        </p:spPr>
        <p:txBody>
          <a:bodyPr wrap="square" rtlCol="0">
            <a:spAutoFit/>
          </a:bodyPr>
          <a:lstStyle/>
          <a:p>
            <a:r>
              <a:rPr lang="en-US" sz="2200" dirty="0">
                <a:solidFill>
                  <a:schemeClr val="bg1"/>
                </a:solidFill>
                <a:latin typeface="Century Gothic" panose="020B0502020202020204" pitchFamily="34" charset="0"/>
              </a:rPr>
              <a:t>California Energy Commission</a:t>
            </a:r>
          </a:p>
        </p:txBody>
      </p:sp>
      <p:sp>
        <p:nvSpPr>
          <p:cNvPr id="17" name="TextBox 16"/>
          <p:cNvSpPr txBox="1"/>
          <p:nvPr userDrawn="1"/>
        </p:nvSpPr>
        <p:spPr>
          <a:xfrm>
            <a:off x="381000" y="2952750"/>
            <a:ext cx="5157216" cy="400110"/>
          </a:xfrm>
          <a:prstGeom prst="rect">
            <a:avLst/>
          </a:prstGeom>
          <a:noFill/>
        </p:spPr>
        <p:txBody>
          <a:bodyPr wrap="square" rtlCol="0">
            <a:spAutoFit/>
          </a:bodyPr>
          <a:lstStyle/>
          <a:p>
            <a:r>
              <a:rPr lang="en-US" sz="2000" dirty="0">
                <a:solidFill>
                  <a:schemeClr val="accent5"/>
                </a:solidFill>
                <a:latin typeface="Segoe UI" panose="020B0502040204020203" pitchFamily="34" charset="0"/>
                <a:ea typeface="Segoe UI" panose="020B0502040204020203" pitchFamily="34" charset="0"/>
                <a:cs typeface="Segoe UI" panose="020B0502040204020203" pitchFamily="34" charset="0"/>
              </a:rPr>
              <a:t>Chair Robert B. Weisenmiller</a:t>
            </a:r>
          </a:p>
        </p:txBody>
      </p:sp>
      <p:cxnSp>
        <p:nvCxnSpPr>
          <p:cNvPr id="19" name="Straight Connector 18"/>
          <p:cNvCxnSpPr/>
          <p:nvPr userDrawn="1"/>
        </p:nvCxnSpPr>
        <p:spPr>
          <a:xfrm>
            <a:off x="381000" y="3695700"/>
            <a:ext cx="56388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3" name="Text Placeholder 2"/>
          <p:cNvSpPr>
            <a:spLocks noGrp="1"/>
          </p:cNvSpPr>
          <p:nvPr>
            <p:ph type="body" sz="quarter" idx="10"/>
          </p:nvPr>
        </p:nvSpPr>
        <p:spPr>
          <a:xfrm>
            <a:off x="381000" y="1885950"/>
            <a:ext cx="6019800" cy="757238"/>
          </a:xfrm>
        </p:spPr>
        <p:txBody>
          <a:bodyPr>
            <a:noAutofit/>
          </a:bodyPr>
          <a:lstStyle>
            <a:lvl1pPr>
              <a:defRPr sz="3600" b="1">
                <a:solidFill>
                  <a:schemeClr val="bg1"/>
                </a:solidFill>
                <a:latin typeface="+mj-lt"/>
              </a:defRPr>
            </a:lvl1pPr>
          </a:lstStyle>
          <a:p>
            <a:pPr lvl="0"/>
            <a:r>
              <a:rPr lang="en-US"/>
              <a:t>Click to edit Master text styles</a:t>
            </a:r>
          </a:p>
        </p:txBody>
      </p:sp>
      <p:sp>
        <p:nvSpPr>
          <p:cNvPr id="5" name="Text Placeholder 4"/>
          <p:cNvSpPr>
            <a:spLocks noGrp="1"/>
          </p:cNvSpPr>
          <p:nvPr>
            <p:ph type="body" sz="quarter" idx="11"/>
          </p:nvPr>
        </p:nvSpPr>
        <p:spPr>
          <a:xfrm>
            <a:off x="381000" y="2633662"/>
            <a:ext cx="5638800" cy="319088"/>
          </a:xfrm>
        </p:spPr>
        <p:txBody>
          <a:bodyPr>
            <a:noAutofit/>
          </a:bodyPr>
          <a:lstStyle>
            <a:lvl1pPr>
              <a:defRPr sz="2000">
                <a:solidFill>
                  <a:schemeClr val="accent5"/>
                </a:solidFill>
              </a:defRPr>
            </a:lvl1pPr>
          </a:lstStyle>
          <a:p>
            <a:pPr lvl="0"/>
            <a:r>
              <a:rPr lang="en-US" dirty="0"/>
              <a:t>Click to edit Master text styles</a:t>
            </a:r>
          </a:p>
        </p:txBody>
      </p:sp>
      <p:sp>
        <p:nvSpPr>
          <p:cNvPr id="24" name="Text Placeholder 4"/>
          <p:cNvSpPr>
            <a:spLocks noGrp="1"/>
          </p:cNvSpPr>
          <p:nvPr>
            <p:ph type="body" sz="quarter" idx="12"/>
          </p:nvPr>
        </p:nvSpPr>
        <p:spPr>
          <a:xfrm>
            <a:off x="371475" y="4005262"/>
            <a:ext cx="4581525" cy="319088"/>
          </a:xfrm>
        </p:spPr>
        <p:txBody>
          <a:bodyPr>
            <a:noAutofit/>
          </a:bodyPr>
          <a:lstStyle>
            <a:lvl1pPr>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7657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 typeface="Arial" panose="020B0604020202020204" pitchFamily="34" charset="0"/>
              <a:buNone/>
              <a:defRPr sz="2600">
                <a:solidFill>
                  <a:schemeClr val="tx2"/>
                </a:solidFill>
              </a:defRPr>
            </a:lvl1pPr>
            <a:lvl2pPr marL="742950" indent="-285750">
              <a:buFontTx/>
              <a:buBlip>
                <a:blip r:embed="rId2"/>
              </a:buBlip>
              <a:defRPr sz="2400">
                <a:solidFill>
                  <a:schemeClr val="tx2"/>
                </a:solidFill>
              </a:defRPr>
            </a:lvl2pPr>
            <a:lvl3pPr marL="1143000" indent="-228600">
              <a:buFontTx/>
              <a:buBlip>
                <a:blip r:embed="rId2"/>
              </a:buBlip>
              <a:defRPr sz="2000">
                <a:solidFill>
                  <a:schemeClr val="tx2"/>
                </a:solidFill>
              </a:defRPr>
            </a:lvl3pPr>
            <a:lvl4pPr marL="1600200" indent="-228600">
              <a:buFontTx/>
              <a:buBlip>
                <a:blip r:embed="rId2"/>
              </a:buBlip>
              <a:defRPr sz="1800">
                <a:solidFill>
                  <a:schemeClr val="tx2"/>
                </a:solidFill>
              </a:defRPr>
            </a:lvl4pPr>
            <a:lvl5pPr marL="2057400" indent="-228600">
              <a:buFontTx/>
              <a:buBlip>
                <a:blip r:embed="rId2"/>
              </a:buBlip>
              <a:defRPr sz="160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310946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106367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marL="0" indent="0">
              <a:buFont typeface="Arial" panose="020B0604020202020204" pitchFamily="34" charset="0"/>
              <a:buNone/>
              <a:defRPr sz="2000"/>
            </a:lvl1pPr>
            <a:lvl2pPr marL="742950" indent="-285750">
              <a:buFontTx/>
              <a:buBlip>
                <a:blip r:embed="rId2"/>
              </a:buBlip>
              <a:defRPr sz="2400"/>
            </a:lvl2pPr>
            <a:lvl3pPr marL="1143000" indent="-228600">
              <a:buFontTx/>
              <a:buBlip>
                <a:blip r:embed="rId2"/>
              </a:buBlip>
              <a:defRPr sz="2000"/>
            </a:lvl3pPr>
            <a:lvl4pPr marL="1600200" indent="-228600">
              <a:buFontTx/>
              <a:buBlip>
                <a:blip r:embed="rId2"/>
              </a:buBlip>
              <a:defRPr sz="1800"/>
            </a:lvl4pPr>
            <a:lvl5pPr marL="2057400" indent="-228600">
              <a:buFontTx/>
              <a:buBlip>
                <a:blip r:embed="rId2"/>
              </a:buBlip>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350654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0">
                <a:latin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0">
                <a:latin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3269003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1742745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1010419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111630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 typeface="Arial" panose="020B0604020202020204" pitchFamily="34" charset="0"/>
              <a:buNone/>
              <a:defRPr sz="2600">
                <a:solidFill>
                  <a:schemeClr val="tx2"/>
                </a:solidFill>
              </a:defRPr>
            </a:lvl1pPr>
            <a:lvl2pPr marL="742950" indent="-285750">
              <a:buFontTx/>
              <a:buBlip>
                <a:blip r:embed="rId2"/>
              </a:buBlip>
              <a:defRPr sz="2400">
                <a:solidFill>
                  <a:schemeClr val="tx2"/>
                </a:solidFill>
              </a:defRPr>
            </a:lvl2pPr>
            <a:lvl3pPr marL="1143000" indent="-228600">
              <a:buFontTx/>
              <a:buBlip>
                <a:blip r:embed="rId2"/>
              </a:buBlip>
              <a:defRPr sz="2000">
                <a:solidFill>
                  <a:schemeClr val="tx2"/>
                </a:solidFill>
              </a:defRPr>
            </a:lvl3pPr>
            <a:lvl4pPr marL="1600200" indent="-228600">
              <a:buFontTx/>
              <a:buBlip>
                <a:blip r:embed="rId2"/>
              </a:buBlip>
              <a:defRPr sz="1800">
                <a:solidFill>
                  <a:schemeClr val="tx2"/>
                </a:solidFill>
              </a:defRPr>
            </a:lvl4pPr>
            <a:lvl5pPr marL="2057400" indent="-228600">
              <a:buFontTx/>
              <a:buBlip>
                <a:blip r:embed="rId2"/>
              </a:buBlip>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569167A-9D82-438A-BF70-1028D6A4A763}" type="slidenum">
              <a:rPr lang="en-US" smtClean="0"/>
              <a:t>‹#›</a:t>
            </a:fld>
            <a:endParaRPr lang="en-US" dirty="0"/>
          </a:p>
        </p:txBody>
      </p:sp>
    </p:spTree>
    <p:extLst>
      <p:ext uri="{BB962C8B-B14F-4D97-AF65-F5344CB8AC3E}">
        <p14:creationId xmlns:p14="http://schemas.microsoft.com/office/powerpoint/2010/main" val="134606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569167A-9D82-438A-BF70-1028D6A4A763}" type="slidenum">
              <a:rPr lang="en-US" smtClean="0"/>
              <a:t>‹#›</a:t>
            </a:fld>
            <a:endParaRPr lang="en-US" dirty="0"/>
          </a:p>
        </p:txBody>
      </p:sp>
    </p:spTree>
    <p:extLst>
      <p:ext uri="{BB962C8B-B14F-4D97-AF65-F5344CB8AC3E}">
        <p14:creationId xmlns:p14="http://schemas.microsoft.com/office/powerpoint/2010/main" val="49938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marL="0" indent="0">
              <a:buFont typeface="Arial" panose="020B0604020202020204" pitchFamily="34" charset="0"/>
              <a:buNone/>
              <a:defRPr sz="2000"/>
            </a:lvl1pPr>
            <a:lvl2pPr marL="742950" indent="-285750">
              <a:buFontTx/>
              <a:buBlip>
                <a:blip r:embed="rId2"/>
              </a:buBlip>
              <a:defRPr sz="2400"/>
            </a:lvl2pPr>
            <a:lvl3pPr marL="1143000" indent="-228600">
              <a:buFontTx/>
              <a:buBlip>
                <a:blip r:embed="rId2"/>
              </a:buBlip>
              <a:defRPr sz="2000"/>
            </a:lvl3pPr>
            <a:lvl4pPr marL="1600200" indent="-228600">
              <a:buFontTx/>
              <a:buBlip>
                <a:blip r:embed="rId2"/>
              </a:buBlip>
              <a:defRPr sz="1800"/>
            </a:lvl4pPr>
            <a:lvl5pPr marL="2057400" indent="-228600">
              <a:buFontTx/>
              <a:buBlip>
                <a:blip r:embed="rId2"/>
              </a:buBlip>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569167A-9D82-438A-BF70-1028D6A4A763}" type="slidenum">
              <a:rPr lang="en-US" smtClean="0"/>
              <a:t>‹#›</a:t>
            </a:fld>
            <a:endParaRPr lang="en-US" dirty="0"/>
          </a:p>
        </p:txBody>
      </p:sp>
    </p:spTree>
    <p:extLst>
      <p:ext uri="{BB962C8B-B14F-4D97-AF65-F5344CB8AC3E}">
        <p14:creationId xmlns:p14="http://schemas.microsoft.com/office/powerpoint/2010/main" val="160374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0">
                <a:latin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0">
                <a:latin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569167A-9D82-438A-BF70-1028D6A4A763}" type="slidenum">
              <a:rPr lang="en-US" smtClean="0"/>
              <a:t>‹#›</a:t>
            </a:fld>
            <a:endParaRPr lang="en-US" dirty="0"/>
          </a:p>
        </p:txBody>
      </p:sp>
    </p:spTree>
    <p:extLst>
      <p:ext uri="{BB962C8B-B14F-4D97-AF65-F5344CB8AC3E}">
        <p14:creationId xmlns:p14="http://schemas.microsoft.com/office/powerpoint/2010/main" val="388434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569167A-9D82-438A-BF70-1028D6A4A763}" type="slidenum">
              <a:rPr lang="en-US" smtClean="0"/>
              <a:t>‹#›</a:t>
            </a:fld>
            <a:endParaRPr lang="en-US" dirty="0"/>
          </a:p>
        </p:txBody>
      </p:sp>
    </p:spTree>
    <p:extLst>
      <p:ext uri="{BB962C8B-B14F-4D97-AF65-F5344CB8AC3E}">
        <p14:creationId xmlns:p14="http://schemas.microsoft.com/office/powerpoint/2010/main" val="380945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69167A-9D82-438A-BF70-1028D6A4A763}" type="slidenum">
              <a:rPr lang="en-US" smtClean="0"/>
              <a:t>‹#›</a:t>
            </a:fld>
            <a:endParaRPr lang="en-US" dirty="0"/>
          </a:p>
        </p:txBody>
      </p:sp>
    </p:spTree>
    <p:extLst>
      <p:ext uri="{BB962C8B-B14F-4D97-AF65-F5344CB8AC3E}">
        <p14:creationId xmlns:p14="http://schemas.microsoft.com/office/powerpoint/2010/main" val="228360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569167A-9D82-438A-BF70-1028D6A4A763}" type="slidenum">
              <a:rPr lang="en-US" smtClean="0"/>
              <a:t>‹#›</a:t>
            </a:fld>
            <a:endParaRPr lang="en-US" dirty="0"/>
          </a:p>
        </p:txBody>
      </p:sp>
    </p:spTree>
    <p:extLst>
      <p:ext uri="{BB962C8B-B14F-4D97-AF65-F5344CB8AC3E}">
        <p14:creationId xmlns:p14="http://schemas.microsoft.com/office/powerpoint/2010/main" val="19051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60000" r="-60000"/>
          </a:stretch>
        </a:blipFill>
        <a:effectLst/>
      </p:bgPr>
    </p:bg>
    <p:spTree>
      <p:nvGrpSpPr>
        <p:cNvPr id="1" name=""/>
        <p:cNvGrpSpPr/>
        <p:nvPr/>
      </p:nvGrpSpPr>
      <p:grpSpPr>
        <a:xfrm>
          <a:off x="0" y="0"/>
          <a:ext cx="0" cy="0"/>
          <a:chOff x="0" y="0"/>
          <a:chExt cx="0" cy="0"/>
        </a:xfrm>
      </p:grpSpPr>
      <p:sp>
        <p:nvSpPr>
          <p:cNvPr id="25" name="Rectangle 1"/>
          <p:cNvSpPr/>
          <p:nvPr/>
        </p:nvSpPr>
        <p:spPr>
          <a:xfrm>
            <a:off x="3886200" y="0"/>
            <a:ext cx="360045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363855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3638550 w 723900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9525 w 3600450"/>
              <a:gd name="connsiteY3" fmla="*/ 5133975 h 5143500"/>
              <a:gd name="connsiteX4" fmla="*/ 0 w 360045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0 w 3600450"/>
              <a:gd name="connsiteY3" fmla="*/ 5133975 h 5143500"/>
              <a:gd name="connsiteX4" fmla="*/ 0 w 360045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50" h="5143500">
                <a:moveTo>
                  <a:pt x="0" y="0"/>
                </a:moveTo>
                <a:lnTo>
                  <a:pt x="3600450" y="0"/>
                </a:lnTo>
                <a:lnTo>
                  <a:pt x="2276475" y="5143500"/>
                </a:lnTo>
                <a:lnTo>
                  <a:pt x="0" y="513397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
          <p:cNvSpPr/>
          <p:nvPr/>
        </p:nvSpPr>
        <p:spPr>
          <a:xfrm>
            <a:off x="0" y="0"/>
            <a:ext cx="7239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5143500">
                <a:moveTo>
                  <a:pt x="0" y="0"/>
                </a:moveTo>
                <a:lnTo>
                  <a:pt x="7239000" y="0"/>
                </a:lnTo>
                <a:lnTo>
                  <a:pt x="5915025" y="5143500"/>
                </a:lnTo>
                <a:lnTo>
                  <a:pt x="0" y="51435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38150"/>
            <a:ext cx="1383791" cy="1219200"/>
          </a:xfrm>
          <a:prstGeom prst="rect">
            <a:avLst/>
          </a:prstGeom>
        </p:spPr>
      </p:pic>
      <p:sp>
        <p:nvSpPr>
          <p:cNvPr id="28" name="TextBox 27"/>
          <p:cNvSpPr txBox="1"/>
          <p:nvPr/>
        </p:nvSpPr>
        <p:spPr>
          <a:xfrm>
            <a:off x="1688591" y="462081"/>
            <a:ext cx="5029200" cy="1107996"/>
          </a:xfrm>
          <a:prstGeom prst="rect">
            <a:avLst/>
          </a:prstGeom>
          <a:noFill/>
        </p:spPr>
        <p:txBody>
          <a:bodyPr wrap="square" rtlCol="0">
            <a:spAutoFit/>
          </a:bodyPr>
          <a:lstStyle/>
          <a:p>
            <a:r>
              <a:rPr lang="en-US" sz="2200" dirty="0">
                <a:solidFill>
                  <a:schemeClr val="bg1"/>
                </a:solidFill>
                <a:latin typeface="Century Gothic" panose="020B0502020202020204" pitchFamily="34" charset="0"/>
              </a:rPr>
              <a:t>California</a:t>
            </a:r>
          </a:p>
          <a:p>
            <a:r>
              <a:rPr lang="en-US" sz="2200" dirty="0">
                <a:solidFill>
                  <a:schemeClr val="bg1"/>
                </a:solidFill>
                <a:latin typeface="Century Gothic" panose="020B0502020202020204" pitchFamily="34" charset="0"/>
              </a:rPr>
              <a:t>Energy Commission</a:t>
            </a:r>
          </a:p>
          <a:p>
            <a:r>
              <a:rPr lang="en-US" sz="2200" dirty="0">
                <a:solidFill>
                  <a:schemeClr val="bg1"/>
                </a:solidFill>
                <a:latin typeface="Century Gothic" panose="020B0502020202020204" pitchFamily="34" charset="0"/>
              </a:rPr>
              <a:t>Research &amp; Development</a:t>
            </a:r>
          </a:p>
        </p:txBody>
      </p:sp>
      <p:sp>
        <p:nvSpPr>
          <p:cNvPr id="29" name="TextBox 28"/>
          <p:cNvSpPr txBox="1"/>
          <p:nvPr/>
        </p:nvSpPr>
        <p:spPr>
          <a:xfrm>
            <a:off x="304800" y="2038350"/>
            <a:ext cx="5867400" cy="646331"/>
          </a:xfrm>
          <a:prstGeom prst="rect">
            <a:avLst/>
          </a:prstGeom>
          <a:noFill/>
        </p:spPr>
        <p:txBody>
          <a:bodyPr wrap="square" rtlCol="0">
            <a:spAutoFit/>
          </a:bodyPr>
          <a:lstStyle/>
          <a:p>
            <a:r>
              <a:rPr lang="en-US" sz="3600" dirty="0">
                <a:solidFill>
                  <a:schemeClr val="bg1"/>
                </a:solidFill>
                <a:latin typeface="Segoe UI Semibold" panose="020B0702040204020203" pitchFamily="34" charset="0"/>
              </a:rPr>
              <a:t>TITLE OF PRESENTATION</a:t>
            </a:r>
          </a:p>
        </p:txBody>
      </p:sp>
      <p:sp>
        <p:nvSpPr>
          <p:cNvPr id="30" name="TextBox 29"/>
          <p:cNvSpPr txBox="1"/>
          <p:nvPr/>
        </p:nvSpPr>
        <p:spPr>
          <a:xfrm>
            <a:off x="330437" y="2643143"/>
            <a:ext cx="4343400" cy="400110"/>
          </a:xfrm>
          <a:prstGeom prst="rect">
            <a:avLst/>
          </a:prstGeom>
          <a:noFill/>
        </p:spPr>
        <p:txBody>
          <a:bodyPr wrap="square" rtlCol="0">
            <a:spAutoFit/>
          </a:bodyPr>
          <a:lstStyle/>
          <a:p>
            <a:r>
              <a:rPr lang="en-US" sz="2000"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Name of Presenter</a:t>
            </a:r>
            <a:endParaRPr lang="en-US" sz="2000"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nvSpPr>
        <p:spPr>
          <a:xfrm>
            <a:off x="329184" y="2952750"/>
            <a:ext cx="5157216" cy="400110"/>
          </a:xfrm>
          <a:prstGeom prst="rect">
            <a:avLst/>
          </a:prstGeom>
          <a:noFill/>
        </p:spPr>
        <p:txBody>
          <a:bodyPr wrap="square" rtlCol="0">
            <a:spAutoFit/>
          </a:bodyPr>
          <a:lstStyle/>
          <a:p>
            <a:r>
              <a:rPr lang="en-US" sz="2000" dirty="0">
                <a:solidFill>
                  <a:schemeClr val="accent5"/>
                </a:solidFill>
                <a:latin typeface="Segoe UI" panose="020B0502040204020203" pitchFamily="34" charset="0"/>
                <a:ea typeface="Segoe UI" panose="020B0502040204020203" pitchFamily="34" charset="0"/>
                <a:cs typeface="Segoe UI" panose="020B0502040204020203" pitchFamily="34" charset="0"/>
              </a:rPr>
              <a:t>Energy Research and Development Division</a:t>
            </a:r>
          </a:p>
        </p:txBody>
      </p:sp>
      <p:sp>
        <p:nvSpPr>
          <p:cNvPr id="32" name="TextBox 31"/>
          <p:cNvSpPr txBox="1"/>
          <p:nvPr/>
        </p:nvSpPr>
        <p:spPr>
          <a:xfrm>
            <a:off x="304800" y="4019550"/>
            <a:ext cx="4343400" cy="86177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Title of conference/meeting</a:t>
            </a:r>
          </a:p>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Location presentation was given</a:t>
            </a:r>
          </a:p>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Date of meeting</a:t>
            </a:r>
          </a:p>
        </p:txBody>
      </p:sp>
      <p:cxnSp>
        <p:nvCxnSpPr>
          <p:cNvPr id="33" name="Straight Connector 32"/>
          <p:cNvCxnSpPr/>
          <p:nvPr/>
        </p:nvCxnSpPr>
        <p:spPr>
          <a:xfrm>
            <a:off x="381000" y="3695700"/>
            <a:ext cx="56388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11" name="Rectangle 1"/>
          <p:cNvSpPr/>
          <p:nvPr userDrawn="1"/>
        </p:nvSpPr>
        <p:spPr>
          <a:xfrm>
            <a:off x="3886200" y="0"/>
            <a:ext cx="360045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363855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3638550 w 723900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9525 w 3600450"/>
              <a:gd name="connsiteY3" fmla="*/ 5133975 h 5143500"/>
              <a:gd name="connsiteX4" fmla="*/ 0 w 360045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0 w 3600450"/>
              <a:gd name="connsiteY3" fmla="*/ 5133975 h 5143500"/>
              <a:gd name="connsiteX4" fmla="*/ 0 w 360045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50" h="5143500">
                <a:moveTo>
                  <a:pt x="0" y="0"/>
                </a:moveTo>
                <a:lnTo>
                  <a:pt x="3600450" y="0"/>
                </a:lnTo>
                <a:lnTo>
                  <a:pt x="2276475" y="5143500"/>
                </a:lnTo>
                <a:lnTo>
                  <a:pt x="0" y="513397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
          <p:cNvSpPr/>
          <p:nvPr userDrawn="1"/>
        </p:nvSpPr>
        <p:spPr>
          <a:xfrm>
            <a:off x="0" y="0"/>
            <a:ext cx="7239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5143500">
                <a:moveTo>
                  <a:pt x="0" y="0"/>
                </a:moveTo>
                <a:lnTo>
                  <a:pt x="7239000" y="0"/>
                </a:lnTo>
                <a:lnTo>
                  <a:pt x="5915025" y="5143500"/>
                </a:lnTo>
                <a:lnTo>
                  <a:pt x="0" y="51435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438150"/>
            <a:ext cx="1383791" cy="1219200"/>
          </a:xfrm>
          <a:prstGeom prst="rect">
            <a:avLst/>
          </a:prstGeom>
        </p:spPr>
      </p:pic>
      <p:sp>
        <p:nvSpPr>
          <p:cNvPr id="14" name="TextBox 13"/>
          <p:cNvSpPr txBox="1"/>
          <p:nvPr userDrawn="1"/>
        </p:nvSpPr>
        <p:spPr>
          <a:xfrm>
            <a:off x="1752600" y="769263"/>
            <a:ext cx="4331209" cy="430887"/>
          </a:xfrm>
          <a:prstGeom prst="rect">
            <a:avLst/>
          </a:prstGeom>
          <a:noFill/>
        </p:spPr>
        <p:txBody>
          <a:bodyPr wrap="square" rtlCol="0">
            <a:spAutoFit/>
          </a:bodyPr>
          <a:lstStyle/>
          <a:p>
            <a:r>
              <a:rPr lang="en-US" sz="2200" dirty="0" smtClean="0">
                <a:solidFill>
                  <a:schemeClr val="bg1"/>
                </a:solidFill>
                <a:latin typeface="Century Gothic" panose="020B0502020202020204" pitchFamily="34" charset="0"/>
              </a:rPr>
              <a:t>California</a:t>
            </a:r>
            <a:r>
              <a:rPr lang="en-US" sz="2200" baseline="0" dirty="0" smtClean="0">
                <a:solidFill>
                  <a:schemeClr val="bg1"/>
                </a:solidFill>
                <a:latin typeface="Century Gothic" panose="020B0502020202020204" pitchFamily="34" charset="0"/>
              </a:rPr>
              <a:t> </a:t>
            </a:r>
            <a:r>
              <a:rPr lang="en-US" sz="2200" dirty="0" smtClean="0">
                <a:solidFill>
                  <a:schemeClr val="bg1"/>
                </a:solidFill>
                <a:latin typeface="Century Gothic" panose="020B0502020202020204" pitchFamily="34" charset="0"/>
              </a:rPr>
              <a:t>Energy Commission</a:t>
            </a:r>
            <a:endParaRPr lang="en-US" sz="2200" dirty="0">
              <a:solidFill>
                <a:schemeClr val="bg1"/>
              </a:solidFill>
              <a:latin typeface="Century Gothic" panose="020B0502020202020204" pitchFamily="34" charset="0"/>
            </a:endParaRPr>
          </a:p>
        </p:txBody>
      </p:sp>
      <p:cxnSp>
        <p:nvCxnSpPr>
          <p:cNvPr id="19" name="Straight Connector 18"/>
          <p:cNvCxnSpPr/>
          <p:nvPr userDrawn="1"/>
        </p:nvCxnSpPr>
        <p:spPr>
          <a:xfrm>
            <a:off x="381000" y="3695700"/>
            <a:ext cx="56388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3" name="Text Placeholder 2"/>
          <p:cNvSpPr>
            <a:spLocks noGrp="1"/>
          </p:cNvSpPr>
          <p:nvPr>
            <p:ph type="body" sz="quarter" idx="10"/>
          </p:nvPr>
        </p:nvSpPr>
        <p:spPr>
          <a:xfrm>
            <a:off x="381000" y="1885950"/>
            <a:ext cx="6019800" cy="757238"/>
          </a:xfrm>
        </p:spPr>
        <p:txBody>
          <a:bodyPr>
            <a:noAutofit/>
          </a:bodyPr>
          <a:lstStyle>
            <a:lvl1pPr>
              <a:defRPr sz="3600" b="1">
                <a:solidFill>
                  <a:schemeClr val="bg1"/>
                </a:solidFill>
                <a:latin typeface="+mj-lt"/>
              </a:defRPr>
            </a:lvl1pPr>
          </a:lstStyle>
          <a:p>
            <a:pPr lvl="0"/>
            <a:r>
              <a:rPr lang="en-US" smtClean="0"/>
              <a:t>Edit Master text styles</a:t>
            </a:r>
          </a:p>
        </p:txBody>
      </p:sp>
      <p:sp>
        <p:nvSpPr>
          <p:cNvPr id="5" name="Text Placeholder 4"/>
          <p:cNvSpPr>
            <a:spLocks noGrp="1"/>
          </p:cNvSpPr>
          <p:nvPr>
            <p:ph type="body" sz="quarter" idx="11"/>
          </p:nvPr>
        </p:nvSpPr>
        <p:spPr>
          <a:xfrm>
            <a:off x="381000" y="2633662"/>
            <a:ext cx="5638800" cy="319088"/>
          </a:xfrm>
        </p:spPr>
        <p:txBody>
          <a:bodyPr>
            <a:noAutofit/>
          </a:bodyPr>
          <a:lstStyle>
            <a:lvl1pPr>
              <a:defRPr sz="2000">
                <a:solidFill>
                  <a:schemeClr val="accent5"/>
                </a:solidFill>
              </a:defRPr>
            </a:lvl1pPr>
          </a:lstStyle>
          <a:p>
            <a:pPr lvl="0"/>
            <a:r>
              <a:rPr lang="en-US" smtClean="0"/>
              <a:t>Edit Master text styles</a:t>
            </a:r>
          </a:p>
        </p:txBody>
      </p:sp>
      <p:sp>
        <p:nvSpPr>
          <p:cNvPr id="24" name="Text Placeholder 4"/>
          <p:cNvSpPr>
            <a:spLocks noGrp="1"/>
          </p:cNvSpPr>
          <p:nvPr>
            <p:ph type="body" sz="quarter" idx="12"/>
          </p:nvPr>
        </p:nvSpPr>
        <p:spPr>
          <a:xfrm>
            <a:off x="371475" y="4005262"/>
            <a:ext cx="4581525" cy="319088"/>
          </a:xfrm>
        </p:spPr>
        <p:txBody>
          <a:bodyPr>
            <a:noAutofit/>
          </a:bodyPr>
          <a:lstStyle>
            <a:lvl1pPr>
              <a:defRPr sz="16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54644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350"/>
            <a:ext cx="8229600"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934200" y="4857750"/>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69167A-9D82-438A-BF70-1028D6A4A763}" type="slidenum">
              <a:rPr lang="en-US" smtClean="0"/>
              <a:t>‹#›</a:t>
            </a:fld>
            <a:endParaRPr lang="en-US" dirty="0"/>
          </a:p>
        </p:txBody>
      </p:sp>
    </p:spTree>
    <p:extLst>
      <p:ext uri="{BB962C8B-B14F-4D97-AF65-F5344CB8AC3E}">
        <p14:creationId xmlns:p14="http://schemas.microsoft.com/office/powerpoint/2010/main" val="427534730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Lst>
  <p:hf hdr="0" ftr="0" dt="0"/>
  <p:txStyles>
    <p:titleStyle>
      <a:lvl1pPr algn="ctr" defTabSz="914400" rtl="0" eaLnBrk="1" latinLnBrk="0" hangingPunct="1">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11"/>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11"/>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11"/>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11"/>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350"/>
            <a:ext cx="8229600" cy="762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4857750"/>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69167A-9D82-438A-BF70-1028D6A4A763}" type="slidenum">
              <a:rPr lang="en-US" smtClean="0"/>
              <a:t>‹#›</a:t>
            </a:fld>
            <a:endParaRPr lang="en-US"/>
          </a:p>
        </p:txBody>
      </p:sp>
    </p:spTree>
    <p:extLst>
      <p:ext uri="{BB962C8B-B14F-4D97-AF65-F5344CB8AC3E}">
        <p14:creationId xmlns:p14="http://schemas.microsoft.com/office/powerpoint/2010/main" val="4105167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914400" rtl="0" eaLnBrk="1" latinLnBrk="0" hangingPunct="1">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11"/>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11"/>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11"/>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11"/>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2.energy.ca.gov/research/notices/#12162019"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mailto:docket@energy.ca.gov" TargetMode="External"/><Relationship Id="rId4" Type="http://schemas.openxmlformats.org/officeDocument/2006/relationships/hyperlink" Target="https://efiling.energy.ca.gov/Ecomment/Ecomment.aspx?docketnumber=19-ERDD-0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linkhttps://ww2.energy.ca.gov/research/annual_reports.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ocs.cpuc.ca.gov/PublishedDocs/Published/G000/M319/K075/319075453.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ca.gov/wp-content/uploads/2019/09/9.20.19-Climate-EO-N-19-19.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1475" y="3105151"/>
            <a:ext cx="5638800" cy="609600"/>
          </a:xfrm>
        </p:spPr>
        <p:txBody>
          <a:bodyPr/>
          <a:lstStyle/>
          <a:p>
            <a:r>
              <a:rPr lang="en-US" sz="1400" dirty="0" smtClean="0"/>
              <a:t>Energy-Related Environmental Research</a:t>
            </a:r>
          </a:p>
          <a:p>
            <a:r>
              <a:rPr lang="en-US" sz="1400" dirty="0" smtClean="0"/>
              <a:t>Energy Research &amp; Development Division </a:t>
            </a:r>
            <a:endParaRPr lang="en-US" sz="1400" dirty="0"/>
          </a:p>
        </p:txBody>
      </p:sp>
      <p:sp>
        <p:nvSpPr>
          <p:cNvPr id="4" name="Text Placeholder 3"/>
          <p:cNvSpPr>
            <a:spLocks noGrp="1"/>
          </p:cNvSpPr>
          <p:nvPr>
            <p:ph type="body" sz="quarter" idx="12"/>
          </p:nvPr>
        </p:nvSpPr>
        <p:spPr/>
        <p:txBody>
          <a:bodyPr/>
          <a:lstStyle/>
          <a:p>
            <a:r>
              <a:rPr lang="en-US" dirty="0" smtClean="0"/>
              <a:t>December 16, 2019</a:t>
            </a:r>
            <a:endParaRPr lang="en-US" dirty="0"/>
          </a:p>
        </p:txBody>
      </p:sp>
      <p:sp>
        <p:nvSpPr>
          <p:cNvPr id="5" name="Title 4"/>
          <p:cNvSpPr>
            <a:spLocks noGrp="1"/>
          </p:cNvSpPr>
          <p:nvPr>
            <p:ph type="title" idx="4294967295"/>
          </p:nvPr>
        </p:nvSpPr>
        <p:spPr>
          <a:xfrm>
            <a:off x="362080" y="1809750"/>
            <a:ext cx="5648195" cy="1150146"/>
          </a:xfrm>
        </p:spPr>
        <p:txBody>
          <a:bodyPr>
            <a:normAutofit fontScale="90000"/>
          </a:bodyPr>
          <a:lstStyle/>
          <a:p>
            <a:pPr algn="l" rtl="0" eaLnBrk="1" latinLnBrk="0" hangingPunct="1"/>
            <a:r>
              <a:rPr lang="en-US" sz="2000" b="1" kern="1200" dirty="0" smtClean="0">
                <a:solidFill>
                  <a:srgbClr val="FFFFFF"/>
                </a:solidFill>
                <a:effectLst/>
                <a:ea typeface="+mn-ea"/>
                <a:cs typeface="+mn-cs"/>
              </a:rPr>
              <a:t>Climate Scenarios and Analyses to Support Electricity Sector Vulnerability Assessment and Resilient Planning </a:t>
            </a:r>
            <a:endParaRPr lang="en-US" sz="2000" dirty="0" smtClean="0">
              <a:effectLst/>
            </a:endParaRPr>
          </a:p>
          <a:p>
            <a:pPr algn="l" rtl="0" eaLnBrk="1" latinLnBrk="0" hangingPunct="1"/>
            <a:r>
              <a:rPr lang="en-US" sz="1600" b="1" kern="1200" dirty="0" smtClean="0">
                <a:solidFill>
                  <a:srgbClr val="FFFFFF"/>
                </a:solidFill>
                <a:effectLst/>
                <a:latin typeface="Century Gothic" panose="020B0502020202020204" pitchFamily="34" charset="0"/>
                <a:ea typeface="+mn-ea"/>
                <a:cs typeface="+mn-cs"/>
              </a:rPr>
              <a:t>Request for Comments on Forthcoming Solicitation</a:t>
            </a:r>
            <a:endParaRPr lang="en-US" dirty="0" smtClean="0">
              <a:effectLst/>
            </a:endParaRPr>
          </a:p>
        </p:txBody>
      </p:sp>
    </p:spTree>
    <p:extLst>
      <p:ext uri="{BB962C8B-B14F-4D97-AF65-F5344CB8AC3E}">
        <p14:creationId xmlns:p14="http://schemas.microsoft.com/office/powerpoint/2010/main" val="1961795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610600" cy="762000"/>
          </a:xfrm>
        </p:spPr>
        <p:txBody>
          <a:bodyPr>
            <a:noAutofit/>
          </a:bodyPr>
          <a:lstStyle/>
          <a:p>
            <a:r>
              <a:rPr lang="en-US" sz="2800" dirty="0" smtClean="0"/>
              <a:t>Research Goals </a:t>
            </a:r>
            <a:r>
              <a:rPr lang="en-US" sz="2400" b="0" dirty="0" smtClean="0"/>
              <a:t>(</a:t>
            </a:r>
            <a:r>
              <a:rPr lang="en-US" sz="2400" b="0" i="1" dirty="0" smtClean="0"/>
              <a:t>#2 of 5</a:t>
            </a:r>
            <a:r>
              <a:rPr lang="en-US" sz="2400" b="0" dirty="0" smtClean="0"/>
              <a:t>) </a:t>
            </a:r>
            <a:endParaRPr lang="en-US" sz="2400" i="1" dirty="0"/>
          </a:p>
        </p:txBody>
      </p:sp>
      <p:sp>
        <p:nvSpPr>
          <p:cNvPr id="3" name="Content Placeholder 2"/>
          <p:cNvSpPr>
            <a:spLocks noGrp="1"/>
          </p:cNvSpPr>
          <p:nvPr>
            <p:ph idx="1"/>
          </p:nvPr>
        </p:nvSpPr>
        <p:spPr>
          <a:xfrm>
            <a:off x="457200" y="1047750"/>
            <a:ext cx="8458200" cy="3810000"/>
          </a:xfrm>
        </p:spPr>
        <p:txBody>
          <a:bodyPr>
            <a:normAutofit fontScale="55000" lnSpcReduction="20000"/>
          </a:bodyPr>
          <a:lstStyle/>
          <a:p>
            <a:pPr lvl="0">
              <a:lnSpc>
                <a:spcPct val="120000"/>
              </a:lnSpc>
              <a:spcBef>
                <a:spcPts val="400"/>
              </a:spcBef>
            </a:pPr>
            <a:r>
              <a:rPr lang="en-US" sz="2900" b="1" dirty="0"/>
              <a:t>Identify a subset of priority downscaled climate projections (priority projections henceforth) for use in the Fifth </a:t>
            </a:r>
            <a:r>
              <a:rPr lang="en-US" sz="2900" b="1" dirty="0" smtClean="0"/>
              <a:t>Assessment</a:t>
            </a:r>
            <a:r>
              <a:rPr lang="en-US" sz="2900" dirty="0" smtClean="0"/>
              <a:t> to provide </a:t>
            </a:r>
            <a:r>
              <a:rPr lang="en-US" sz="2900" dirty="0"/>
              <a:t>a more computationally tractable </a:t>
            </a:r>
            <a:r>
              <a:rPr lang="en-US" sz="2900" dirty="0" smtClean="0"/>
              <a:t>set of scenarios and/or </a:t>
            </a:r>
            <a:r>
              <a:rPr lang="en-US" sz="2900" dirty="0"/>
              <a:t>preferentially cull models based on </a:t>
            </a:r>
            <a:r>
              <a:rPr lang="en-US" sz="2900" dirty="0" smtClean="0"/>
              <a:t>performance (California context). </a:t>
            </a:r>
          </a:p>
          <a:p>
            <a:pPr lvl="0">
              <a:lnSpc>
                <a:spcPct val="120000"/>
              </a:lnSpc>
              <a:spcBef>
                <a:spcPts val="400"/>
              </a:spcBef>
            </a:pPr>
            <a:endParaRPr lang="en-US" sz="2900" dirty="0"/>
          </a:p>
          <a:p>
            <a:pPr lvl="1">
              <a:lnSpc>
                <a:spcPct val="120000"/>
              </a:lnSpc>
              <a:spcBef>
                <a:spcPts val="400"/>
              </a:spcBef>
              <a:buFont typeface="Wingdings" panose="05000000000000000000" pitchFamily="2" charset="2"/>
              <a:buChar char="Ø"/>
            </a:pPr>
            <a:r>
              <a:rPr lang="en-US" sz="2500" dirty="0"/>
              <a:t>Ideally, </a:t>
            </a:r>
            <a:r>
              <a:rPr lang="en-US" sz="2500" dirty="0" smtClean="0"/>
              <a:t>priority </a:t>
            </a:r>
            <a:r>
              <a:rPr lang="en-US" sz="2500" dirty="0"/>
              <a:t>projections will represent a multiplicity of possible futures AND constrain uncertainty by preferential model selection, if/as possible and appropriate.</a:t>
            </a:r>
          </a:p>
          <a:p>
            <a:pPr lvl="1">
              <a:lnSpc>
                <a:spcPct val="120000"/>
              </a:lnSpc>
              <a:spcBef>
                <a:spcPts val="400"/>
              </a:spcBef>
              <a:buFont typeface="Wingdings" panose="05000000000000000000" pitchFamily="2" charset="2"/>
              <a:buChar char="Ø"/>
            </a:pPr>
            <a:r>
              <a:rPr lang="en-US" sz="2500" dirty="0"/>
              <a:t>In addition to the downscaled projections developed under this research grant, the pool of projections considered as possible priority projections should include peer-reviewed climate projections contributed by groups funded external to this research effort, if those projections align with the requirements (e.g., timeline, needed variables) of the Fifth Assessment.</a:t>
            </a:r>
          </a:p>
          <a:p>
            <a:pPr lvl="1">
              <a:lnSpc>
                <a:spcPct val="120000"/>
              </a:lnSpc>
              <a:spcBef>
                <a:spcPts val="400"/>
              </a:spcBef>
              <a:buFont typeface="Wingdings" panose="05000000000000000000" pitchFamily="2" charset="2"/>
              <a:buChar char="Ø"/>
            </a:pPr>
            <a:r>
              <a:rPr lang="en-US" sz="2500" dirty="0"/>
              <a:t>Identification of priority projections may involve collaboration with efforts funded external to this work.</a:t>
            </a:r>
          </a:p>
          <a:p>
            <a:pPr lvl="1">
              <a:lnSpc>
                <a:spcPct val="120000"/>
              </a:lnSpc>
              <a:spcBef>
                <a:spcPts val="400"/>
              </a:spcBef>
              <a:buFont typeface="Wingdings" panose="05000000000000000000" pitchFamily="2" charset="2"/>
              <a:buChar char="Ø"/>
            </a:pPr>
            <a:r>
              <a:rPr lang="en-US" sz="2500" dirty="0"/>
              <a:t>Draft priority projections must be presented to, and respond to input from, research teams and management involved with the Fifth Assessment</a:t>
            </a:r>
            <a:r>
              <a:rPr lang="en-US" sz="2500" dirty="0" smtClean="0"/>
              <a:t>.</a:t>
            </a:r>
            <a:endParaRPr lang="en-US" sz="2500" dirty="0"/>
          </a:p>
        </p:txBody>
      </p:sp>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10</a:t>
            </a:fld>
            <a:endParaRPr lang="en-US" dirty="0"/>
          </a:p>
        </p:txBody>
      </p:sp>
    </p:spTree>
    <p:extLst>
      <p:ext uri="{BB962C8B-B14F-4D97-AF65-F5344CB8AC3E}">
        <p14:creationId xmlns:p14="http://schemas.microsoft.com/office/powerpoint/2010/main" val="4104310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610600" cy="762000"/>
          </a:xfrm>
        </p:spPr>
        <p:txBody>
          <a:bodyPr>
            <a:noAutofit/>
          </a:bodyPr>
          <a:lstStyle/>
          <a:p>
            <a:r>
              <a:rPr lang="en-US" sz="2800" dirty="0" smtClean="0"/>
              <a:t>Research Goals </a:t>
            </a:r>
            <a:r>
              <a:rPr lang="en-US" sz="2400" b="0" dirty="0" smtClean="0"/>
              <a:t>(</a:t>
            </a:r>
            <a:r>
              <a:rPr lang="en-US" sz="2400" b="0" i="1" dirty="0" smtClean="0"/>
              <a:t>#3 of 5</a:t>
            </a:r>
            <a:r>
              <a:rPr lang="en-US" sz="2400" b="0" dirty="0" smtClean="0"/>
              <a:t>) </a:t>
            </a:r>
            <a:endParaRPr lang="en-US" sz="2000" i="1" dirty="0"/>
          </a:p>
        </p:txBody>
      </p:sp>
      <p:sp>
        <p:nvSpPr>
          <p:cNvPr id="3" name="Content Placeholder 2"/>
          <p:cNvSpPr>
            <a:spLocks noGrp="1"/>
          </p:cNvSpPr>
          <p:nvPr>
            <p:ph idx="1"/>
          </p:nvPr>
        </p:nvSpPr>
        <p:spPr>
          <a:xfrm>
            <a:off x="457200" y="1200151"/>
            <a:ext cx="8382000" cy="2743199"/>
          </a:xfrm>
        </p:spPr>
        <p:txBody>
          <a:bodyPr>
            <a:normAutofit fontScale="62500" lnSpcReduction="20000"/>
          </a:bodyPr>
          <a:lstStyle/>
          <a:p>
            <a:pPr lvl="0">
              <a:lnSpc>
                <a:spcPct val="120000"/>
              </a:lnSpc>
              <a:spcBef>
                <a:spcPts val="400"/>
              </a:spcBef>
            </a:pPr>
            <a:r>
              <a:rPr lang="en-US" b="1" dirty="0"/>
              <a:t>Vigorously engage energy sector stakeholders to clearly identify how climate projections can be used to foster adaptation.</a:t>
            </a:r>
            <a:r>
              <a:rPr lang="en-US" dirty="0"/>
              <a:t> </a:t>
            </a:r>
            <a:r>
              <a:rPr lang="en-US" dirty="0" smtClean="0"/>
              <a:t>Stakeholders </a:t>
            </a:r>
            <a:r>
              <a:rPr lang="en-US" dirty="0"/>
              <a:t>to be engaged include, but are not limited to, energy sector researchers involved with the Fifth Assessment and IOUs. </a:t>
            </a:r>
            <a:endParaRPr lang="en-US" dirty="0" smtClean="0"/>
          </a:p>
          <a:p>
            <a:pPr lvl="0">
              <a:lnSpc>
                <a:spcPct val="120000"/>
              </a:lnSpc>
              <a:spcBef>
                <a:spcPts val="400"/>
              </a:spcBef>
            </a:pPr>
            <a:endParaRPr lang="en-US" sz="2800" dirty="0" smtClean="0"/>
          </a:p>
          <a:p>
            <a:pPr lvl="1">
              <a:lnSpc>
                <a:spcPct val="120000"/>
              </a:lnSpc>
              <a:spcBef>
                <a:spcPts val="400"/>
              </a:spcBef>
              <a:buFont typeface="Wingdings" panose="05000000000000000000" pitchFamily="2" charset="2"/>
              <a:buChar char="Ø"/>
            </a:pPr>
            <a:r>
              <a:rPr lang="en-US" sz="2200" dirty="0" smtClean="0"/>
              <a:t>Stakeholder </a:t>
            </a:r>
            <a:r>
              <a:rPr lang="en-US" sz="2200" dirty="0"/>
              <a:t>engagement must consider various collaborative research approaches.</a:t>
            </a:r>
          </a:p>
          <a:p>
            <a:pPr lvl="1">
              <a:lnSpc>
                <a:spcPct val="120000"/>
              </a:lnSpc>
              <a:spcBef>
                <a:spcPts val="400"/>
              </a:spcBef>
              <a:buFont typeface="Wingdings" panose="05000000000000000000" pitchFamily="2" charset="2"/>
              <a:buChar char="Ø"/>
            </a:pPr>
            <a:r>
              <a:rPr lang="en-US" sz="2200" dirty="0"/>
              <a:t>Given the importance of stakeholder engagement, engagement must be adequately resourced.</a:t>
            </a:r>
          </a:p>
          <a:p>
            <a:pPr lvl="1">
              <a:lnSpc>
                <a:spcPct val="120000"/>
              </a:lnSpc>
              <a:spcBef>
                <a:spcPts val="400"/>
              </a:spcBef>
              <a:buFont typeface="Wingdings" panose="05000000000000000000" pitchFamily="2" charset="2"/>
              <a:buChar char="Ø"/>
            </a:pPr>
            <a:r>
              <a:rPr lang="en-US" sz="2200" dirty="0"/>
              <a:t>Engagement must iterate between project teams and stakeholders throughout the entire research process.  </a:t>
            </a:r>
          </a:p>
          <a:p>
            <a:pPr lvl="0" fontAlgn="auto"/>
            <a:endParaRPr lang="en-US" b="1" dirty="0"/>
          </a:p>
          <a:p>
            <a:pPr lvl="0" fontAlgn="auto"/>
            <a:endParaRPr lang="en-US" dirty="0" smtClean="0"/>
          </a:p>
          <a:p>
            <a:pPr lvl="1" indent="0">
              <a:buNone/>
            </a:pPr>
            <a:endParaRPr lang="en-US" dirty="0"/>
          </a:p>
        </p:txBody>
      </p:sp>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11</a:t>
            </a:fld>
            <a:endParaRPr lang="en-US" dirty="0"/>
          </a:p>
        </p:txBody>
      </p:sp>
    </p:spTree>
    <p:extLst>
      <p:ext uri="{BB962C8B-B14F-4D97-AF65-F5344CB8AC3E}">
        <p14:creationId xmlns:p14="http://schemas.microsoft.com/office/powerpoint/2010/main" val="2585460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610600" cy="762000"/>
          </a:xfrm>
        </p:spPr>
        <p:txBody>
          <a:bodyPr>
            <a:noAutofit/>
          </a:bodyPr>
          <a:lstStyle/>
          <a:p>
            <a:r>
              <a:rPr lang="en-US" sz="2800" dirty="0" smtClean="0"/>
              <a:t>Research Goals </a:t>
            </a:r>
            <a:r>
              <a:rPr lang="en-US" sz="2400" b="0" dirty="0" smtClean="0"/>
              <a:t>(</a:t>
            </a:r>
            <a:r>
              <a:rPr lang="en-US" sz="2400" b="0" i="1" dirty="0" smtClean="0"/>
              <a:t>#4 of 5</a:t>
            </a:r>
            <a:r>
              <a:rPr lang="en-US" sz="2400" b="0" dirty="0" smtClean="0"/>
              <a:t>) </a:t>
            </a:r>
            <a:endParaRPr lang="en-US" sz="2000" i="1" dirty="0"/>
          </a:p>
        </p:txBody>
      </p:sp>
      <p:sp>
        <p:nvSpPr>
          <p:cNvPr id="3" name="Content Placeholder 2"/>
          <p:cNvSpPr>
            <a:spLocks noGrp="1"/>
          </p:cNvSpPr>
          <p:nvPr>
            <p:ph idx="1"/>
          </p:nvPr>
        </p:nvSpPr>
        <p:spPr>
          <a:xfrm>
            <a:off x="457200" y="1200151"/>
            <a:ext cx="8229600" cy="2895599"/>
          </a:xfrm>
        </p:spPr>
        <p:txBody>
          <a:bodyPr>
            <a:normAutofit/>
          </a:bodyPr>
          <a:lstStyle/>
          <a:p>
            <a:pPr lvl="0">
              <a:spcBef>
                <a:spcPts val="400"/>
              </a:spcBef>
            </a:pPr>
            <a:r>
              <a:rPr lang="en-US" sz="1600" b="1" dirty="0"/>
              <a:t>Provide analytically rigorous approaches to meeting data needs elicited through stakeholder engagement based on the projections developed by this research grant </a:t>
            </a:r>
            <a:r>
              <a:rPr lang="en-US" sz="1600" b="1" u="sng" dirty="0"/>
              <a:t>as well as </a:t>
            </a:r>
            <a:r>
              <a:rPr lang="en-US" sz="1600" b="1" dirty="0"/>
              <a:t>other peer-reviewed downscaled climate projections</a:t>
            </a:r>
            <a:r>
              <a:rPr lang="en-US" sz="1600" dirty="0"/>
              <a:t> that align with the requirements of the Fifth Assessment</a:t>
            </a:r>
            <a:r>
              <a:rPr lang="en-US" sz="1600" dirty="0" smtClean="0"/>
              <a:t>.</a:t>
            </a:r>
          </a:p>
          <a:p>
            <a:pPr lvl="0">
              <a:lnSpc>
                <a:spcPct val="120000"/>
              </a:lnSpc>
              <a:spcBef>
                <a:spcPts val="400"/>
              </a:spcBef>
            </a:pPr>
            <a:endParaRPr lang="en-US" sz="1600" dirty="0" smtClean="0"/>
          </a:p>
          <a:p>
            <a:pPr lvl="0">
              <a:spcBef>
                <a:spcPts val="400"/>
              </a:spcBef>
            </a:pPr>
            <a:r>
              <a:rPr lang="en-US" sz="1600" dirty="0" smtClean="0"/>
              <a:t>It is expected that the research team will provide:</a:t>
            </a:r>
            <a:endParaRPr lang="en-US" sz="1600" dirty="0"/>
          </a:p>
          <a:p>
            <a:pPr lvl="1">
              <a:spcBef>
                <a:spcPts val="400"/>
              </a:spcBef>
              <a:buFont typeface="Wingdings" panose="05000000000000000000" pitchFamily="2" charset="2"/>
              <a:buChar char="Ø"/>
            </a:pPr>
            <a:r>
              <a:rPr lang="en-US" sz="1400" dirty="0"/>
              <a:t>Q</a:t>
            </a:r>
            <a:r>
              <a:rPr lang="en-US" sz="1400" dirty="0" smtClean="0"/>
              <a:t>uasi-probabilistic </a:t>
            </a:r>
            <a:r>
              <a:rPr lang="en-US" sz="1400" dirty="0"/>
              <a:t>interpretations of climate projections, where needed and appropriate, and/or provide some other approach to facilitate decision-making under uncertainty.</a:t>
            </a:r>
          </a:p>
          <a:p>
            <a:pPr lvl="1">
              <a:spcBef>
                <a:spcPts val="400"/>
              </a:spcBef>
              <a:buFont typeface="Wingdings" panose="05000000000000000000" pitchFamily="2" charset="2"/>
              <a:buChar char="Ø"/>
            </a:pPr>
            <a:r>
              <a:rPr lang="en-US" sz="1400" dirty="0"/>
              <a:t>I</a:t>
            </a:r>
            <a:r>
              <a:rPr lang="en-US" sz="1400" dirty="0" smtClean="0"/>
              <a:t>ndicators </a:t>
            </a:r>
            <a:r>
              <a:rPr lang="en-US" sz="1400" dirty="0"/>
              <a:t>of uncertainty (qualitative and/or quantitative).</a:t>
            </a:r>
          </a:p>
          <a:p>
            <a:pPr lvl="0" fontAlgn="auto"/>
            <a:endParaRPr lang="en-US" dirty="0" smtClean="0"/>
          </a:p>
          <a:p>
            <a:pPr marL="1200150" lvl="1" indent="-457200">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67556601-949B-4DCA-A2CD-C392C8402A46}" type="slidenum">
              <a:rPr lang="en-US" smtClean="0">
                <a:solidFill>
                  <a:srgbClr val="FFFF00"/>
                </a:solidFill>
              </a:rPr>
              <a:pPr>
                <a:defRPr/>
              </a:pPr>
              <a:t>12</a:t>
            </a:fld>
            <a:endParaRPr lang="en-US" dirty="0">
              <a:solidFill>
                <a:srgbClr val="FFFF00"/>
              </a:solidFill>
            </a:endParaRPr>
          </a:p>
        </p:txBody>
      </p:sp>
    </p:spTree>
    <p:extLst>
      <p:ext uri="{BB962C8B-B14F-4D97-AF65-F5344CB8AC3E}">
        <p14:creationId xmlns:p14="http://schemas.microsoft.com/office/powerpoint/2010/main" val="3991328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610600" cy="762000"/>
          </a:xfrm>
        </p:spPr>
        <p:txBody>
          <a:bodyPr>
            <a:noAutofit/>
          </a:bodyPr>
          <a:lstStyle/>
          <a:p>
            <a:r>
              <a:rPr lang="en-US" sz="2800" dirty="0" smtClean="0"/>
              <a:t>Research Goals </a:t>
            </a:r>
            <a:r>
              <a:rPr lang="en-US" sz="2400" b="0" dirty="0" smtClean="0"/>
              <a:t>(</a:t>
            </a:r>
            <a:r>
              <a:rPr lang="en-US" sz="2400" b="0" i="1" dirty="0" smtClean="0"/>
              <a:t>#5 of 5</a:t>
            </a:r>
            <a:r>
              <a:rPr lang="en-US" sz="2400" b="0" dirty="0" smtClean="0"/>
              <a:t>) </a:t>
            </a:r>
            <a:endParaRPr lang="en-US" sz="2000" i="1" dirty="0"/>
          </a:p>
        </p:txBody>
      </p:sp>
      <p:sp>
        <p:nvSpPr>
          <p:cNvPr id="3" name="Content Placeholder 2"/>
          <p:cNvSpPr>
            <a:spLocks noGrp="1"/>
          </p:cNvSpPr>
          <p:nvPr>
            <p:ph idx="1"/>
          </p:nvPr>
        </p:nvSpPr>
        <p:spPr>
          <a:xfrm>
            <a:off x="457200" y="1200151"/>
            <a:ext cx="8610599" cy="3733799"/>
          </a:xfrm>
        </p:spPr>
        <p:txBody>
          <a:bodyPr>
            <a:noAutofit/>
          </a:bodyPr>
          <a:lstStyle/>
          <a:p>
            <a:pPr lvl="0">
              <a:spcBef>
                <a:spcPts val="400"/>
              </a:spcBef>
            </a:pPr>
            <a:r>
              <a:rPr lang="en-US" sz="1600" b="1" dirty="0"/>
              <a:t>Provide an interactive, publicly available, open-source data platform </a:t>
            </a:r>
            <a:r>
              <a:rPr lang="en-US" sz="1600" dirty="0"/>
              <a:t>that facilitates data download, supports analytical approaches developed in response to stakeholder needs, and provides interactive visualizations of climate data. </a:t>
            </a:r>
          </a:p>
          <a:p>
            <a:pPr lvl="1">
              <a:spcBef>
                <a:spcPts val="400"/>
              </a:spcBef>
              <a:buFont typeface="Wingdings" panose="05000000000000000000" pitchFamily="2" charset="2"/>
              <a:buChar char="Ø"/>
            </a:pPr>
            <a:r>
              <a:rPr lang="en-US" sz="1400" dirty="0" smtClean="0"/>
              <a:t>Data platform </a:t>
            </a:r>
            <a:r>
              <a:rPr lang="en-US" sz="1400" dirty="0"/>
              <a:t>development </a:t>
            </a:r>
            <a:r>
              <a:rPr lang="en-US" sz="1400" dirty="0" smtClean="0"/>
              <a:t>will </a:t>
            </a:r>
            <a:r>
              <a:rPr lang="en-US" sz="1400" dirty="0"/>
              <a:t>be driven by needs identified through stakeholder engagement and by analytics developed by climate scientists.</a:t>
            </a:r>
          </a:p>
          <a:p>
            <a:pPr lvl="1">
              <a:spcBef>
                <a:spcPts val="400"/>
              </a:spcBef>
              <a:buFont typeface="Wingdings" panose="05000000000000000000" pitchFamily="2" charset="2"/>
              <a:buChar char="Ø"/>
            </a:pPr>
            <a:r>
              <a:rPr lang="en-US" sz="1400" dirty="0" smtClean="0"/>
              <a:t>Data platform </a:t>
            </a:r>
            <a:r>
              <a:rPr lang="en-US" sz="1400" dirty="0"/>
              <a:t>developers </a:t>
            </a:r>
            <a:r>
              <a:rPr lang="en-US" sz="1400" dirty="0" smtClean="0"/>
              <a:t>funded </a:t>
            </a:r>
            <a:r>
              <a:rPr lang="en-US" sz="1400" dirty="0"/>
              <a:t>under this grant will have the option of building on architecture and design associated with the current version of Cal-Adapt, or building a new architecture.</a:t>
            </a:r>
          </a:p>
          <a:p>
            <a:pPr lvl="1">
              <a:spcBef>
                <a:spcPts val="400"/>
              </a:spcBef>
              <a:buFont typeface="Wingdings" panose="05000000000000000000" pitchFamily="2" charset="2"/>
              <a:buChar char="Ø"/>
            </a:pPr>
            <a:r>
              <a:rPr lang="en-US" sz="1400" dirty="0"/>
              <a:t>Development </a:t>
            </a:r>
            <a:r>
              <a:rPr lang="en-US" sz="1400" dirty="0" smtClean="0"/>
              <a:t>of visualizations </a:t>
            </a:r>
            <a:r>
              <a:rPr lang="en-US" sz="1400" dirty="0"/>
              <a:t>should be informed by energy stakeholder needs through </a:t>
            </a:r>
            <a:r>
              <a:rPr lang="en-US" sz="1400" dirty="0" smtClean="0"/>
              <a:t>engage-</a:t>
            </a:r>
            <a:r>
              <a:rPr lang="en-US" sz="1400" dirty="0" err="1" smtClean="0"/>
              <a:t>ment</a:t>
            </a:r>
            <a:r>
              <a:rPr lang="en-US" sz="1400" dirty="0" smtClean="0"/>
              <a:t> </a:t>
            </a:r>
            <a:r>
              <a:rPr lang="en-US" sz="1400" dirty="0"/>
              <a:t>and should consider how tools associated with </a:t>
            </a:r>
            <a:r>
              <a:rPr lang="en-US" sz="1400" dirty="0" smtClean="0"/>
              <a:t>prior generations </a:t>
            </a:r>
            <a:r>
              <a:rPr lang="en-US" sz="1400" dirty="0"/>
              <a:t>of Cal-Adapt were used.</a:t>
            </a:r>
          </a:p>
          <a:p>
            <a:pPr lvl="1">
              <a:spcBef>
                <a:spcPts val="400"/>
              </a:spcBef>
              <a:buFont typeface="Wingdings" panose="05000000000000000000" pitchFamily="2" charset="2"/>
              <a:buChar char="Ø"/>
            </a:pPr>
            <a:r>
              <a:rPr lang="en-US" sz="1400" dirty="0"/>
              <a:t>Development of </a:t>
            </a:r>
            <a:r>
              <a:rPr lang="en-US" sz="1400" dirty="0" smtClean="0"/>
              <a:t>visualizations </a:t>
            </a:r>
            <a:r>
              <a:rPr lang="en-US" sz="1400" dirty="0"/>
              <a:t>will also be closely coordinated with stakeholder engagement efforts led by Strategic Growth Council </a:t>
            </a:r>
            <a:r>
              <a:rPr lang="en-US" sz="1400" dirty="0" smtClean="0"/>
              <a:t>(SGC) and </a:t>
            </a:r>
            <a:r>
              <a:rPr lang="en-US" sz="1400" dirty="0"/>
              <a:t>the Governor’s Office of Planning and Research (OPR) to elicit data-related needs of local governments, tribal communities, and non-energy researchers.</a:t>
            </a:r>
          </a:p>
          <a:p>
            <a:pPr lvl="0" fontAlgn="auto"/>
            <a:endParaRPr lang="en-US" sz="1600" b="1" dirty="0" smtClean="0"/>
          </a:p>
          <a:p>
            <a:pPr marL="1200150" lvl="1" indent="-457200">
              <a:buFont typeface="Wingdings" panose="05000000000000000000" pitchFamily="2" charset="2"/>
              <a:buChar char="Ø"/>
            </a:pPr>
            <a:endParaRPr lang="en-US" sz="1600" dirty="0"/>
          </a:p>
        </p:txBody>
      </p:sp>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13</a:t>
            </a:fld>
            <a:endParaRPr lang="en-US" dirty="0"/>
          </a:p>
        </p:txBody>
      </p:sp>
    </p:spTree>
    <p:extLst>
      <p:ext uri="{BB962C8B-B14F-4D97-AF65-F5344CB8AC3E}">
        <p14:creationId xmlns:p14="http://schemas.microsoft.com/office/powerpoint/2010/main" val="4147986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610600" cy="762000"/>
          </a:xfrm>
        </p:spPr>
        <p:txBody>
          <a:bodyPr>
            <a:normAutofit/>
          </a:bodyPr>
          <a:lstStyle/>
          <a:p>
            <a:r>
              <a:rPr lang="en-US" sz="2500" dirty="0" smtClean="0"/>
              <a:t>Potential Research Organizational Structure</a:t>
            </a:r>
            <a:endParaRPr lang="en-US" sz="2500" dirty="0"/>
          </a:p>
        </p:txBody>
      </p:sp>
      <p:sp>
        <p:nvSpPr>
          <p:cNvPr id="3" name="Content Placeholder 2"/>
          <p:cNvSpPr>
            <a:spLocks noGrp="1"/>
          </p:cNvSpPr>
          <p:nvPr>
            <p:ph idx="1"/>
          </p:nvPr>
        </p:nvSpPr>
        <p:spPr>
          <a:xfrm>
            <a:off x="457200" y="1200150"/>
            <a:ext cx="8229600" cy="3931444"/>
          </a:xfrm>
        </p:spPr>
        <p:txBody>
          <a:bodyPr>
            <a:normAutofit fontScale="47500" lnSpcReduction="20000"/>
          </a:bodyPr>
          <a:lstStyle/>
          <a:p>
            <a:pPr>
              <a:lnSpc>
                <a:spcPct val="120000"/>
              </a:lnSpc>
              <a:spcBef>
                <a:spcPts val="400"/>
              </a:spcBef>
            </a:pPr>
            <a:r>
              <a:rPr lang="en-US" sz="3400" dirty="0"/>
              <a:t>The </a:t>
            </a:r>
            <a:r>
              <a:rPr lang="en-US" sz="3400" b="1" dirty="0"/>
              <a:t>proposed research will be organized as either </a:t>
            </a:r>
            <a:r>
              <a:rPr lang="en-US" sz="3400" b="1" u="sng" dirty="0"/>
              <a:t>one or two </a:t>
            </a:r>
            <a:r>
              <a:rPr lang="en-US" sz="3400" b="1" dirty="0"/>
              <a:t>distinct, funded efforts</a:t>
            </a:r>
            <a:r>
              <a:rPr lang="en-US" sz="3400" dirty="0"/>
              <a:t>. In either case, funded project[s] will </a:t>
            </a:r>
            <a:r>
              <a:rPr lang="en-US" sz="3400" dirty="0">
                <a:solidFill>
                  <a:srgbClr val="C00000"/>
                </a:solidFill>
              </a:rPr>
              <a:t>require an overarching, skilled, well-resourced management team to ensure coordination between the different aspects of the proposed research. </a:t>
            </a:r>
            <a:endParaRPr lang="en-US" sz="3400" dirty="0">
              <a:solidFill>
                <a:srgbClr val="FF0000"/>
              </a:solidFill>
            </a:endParaRPr>
          </a:p>
          <a:p>
            <a:pPr>
              <a:lnSpc>
                <a:spcPct val="120000"/>
              </a:lnSpc>
              <a:spcBef>
                <a:spcPts val="1200"/>
              </a:spcBef>
            </a:pPr>
            <a:r>
              <a:rPr lang="en-US" sz="2800" b="1" dirty="0" smtClean="0"/>
              <a:t>Potential </a:t>
            </a:r>
            <a:r>
              <a:rPr lang="en-US" sz="2800" b="1" dirty="0"/>
              <a:t>organizational structure for research </a:t>
            </a:r>
            <a:r>
              <a:rPr lang="en-US" sz="2800" b="1" dirty="0" smtClean="0"/>
              <a:t>if funded as </a:t>
            </a:r>
            <a:r>
              <a:rPr lang="en-US" sz="2800" b="1" u="sng" dirty="0" smtClean="0"/>
              <a:t>a single </a:t>
            </a:r>
            <a:r>
              <a:rPr lang="en-US" sz="2800" b="1" dirty="0" smtClean="0"/>
              <a:t>funded effort, </a:t>
            </a:r>
            <a:r>
              <a:rPr lang="en-US" sz="2800" dirty="0" smtClean="0"/>
              <a:t>delivering</a:t>
            </a:r>
            <a:r>
              <a:rPr lang="en-US" sz="2800" b="1" dirty="0"/>
              <a:t>: </a:t>
            </a:r>
            <a:endParaRPr lang="en-US" sz="2800" b="1" dirty="0" smtClean="0"/>
          </a:p>
          <a:p>
            <a:pPr marL="457200" indent="-457200">
              <a:lnSpc>
                <a:spcPct val="120000"/>
              </a:lnSpc>
              <a:spcBef>
                <a:spcPts val="400"/>
              </a:spcBef>
              <a:buFont typeface="Wingdings" panose="05000000000000000000" pitchFamily="2" charset="2"/>
              <a:buChar char="Ø"/>
            </a:pPr>
            <a:r>
              <a:rPr lang="en-US" sz="2800" dirty="0" smtClean="0"/>
              <a:t>Downscaled </a:t>
            </a:r>
            <a:r>
              <a:rPr lang="en-US" sz="2800" dirty="0"/>
              <a:t>climate </a:t>
            </a:r>
            <a:r>
              <a:rPr lang="en-US" sz="2800" b="1" dirty="0" smtClean="0"/>
              <a:t>projections</a:t>
            </a:r>
            <a:r>
              <a:rPr lang="en-US" sz="2800" dirty="0" smtClean="0"/>
              <a:t>;</a:t>
            </a:r>
          </a:p>
          <a:p>
            <a:pPr marL="457200" indent="-457200">
              <a:lnSpc>
                <a:spcPct val="120000"/>
              </a:lnSpc>
              <a:spcBef>
                <a:spcPts val="400"/>
              </a:spcBef>
              <a:buFont typeface="Wingdings" panose="05000000000000000000" pitchFamily="2" charset="2"/>
              <a:buChar char="Ø"/>
            </a:pPr>
            <a:r>
              <a:rPr lang="en-US" sz="2800" dirty="0" smtClean="0"/>
              <a:t>A </a:t>
            </a:r>
            <a:r>
              <a:rPr lang="en-US" sz="2800" dirty="0"/>
              <a:t>subset of </a:t>
            </a:r>
            <a:r>
              <a:rPr lang="en-US" sz="2800" b="1" dirty="0"/>
              <a:t>priority projections recommended for use</a:t>
            </a:r>
            <a:r>
              <a:rPr lang="en-US" sz="2800" dirty="0"/>
              <a:t> in the Fifth </a:t>
            </a:r>
            <a:r>
              <a:rPr lang="en-US" sz="2800" dirty="0" smtClean="0"/>
              <a:t>Assessment;</a:t>
            </a:r>
          </a:p>
          <a:p>
            <a:pPr marL="457200" indent="-457200">
              <a:lnSpc>
                <a:spcPct val="120000"/>
              </a:lnSpc>
              <a:spcBef>
                <a:spcPts val="400"/>
              </a:spcBef>
              <a:buFont typeface="Wingdings" panose="05000000000000000000" pitchFamily="2" charset="2"/>
              <a:buChar char="Ø"/>
            </a:pPr>
            <a:r>
              <a:rPr lang="en-US" sz="2800" b="1" dirty="0" smtClean="0"/>
              <a:t>Stakeholder </a:t>
            </a:r>
            <a:r>
              <a:rPr lang="en-US" sz="2800" b="1" dirty="0"/>
              <a:t>engagement </a:t>
            </a:r>
            <a:r>
              <a:rPr lang="en-US" sz="2800" dirty="0"/>
              <a:t>to clearly identify how climate projections can be used to support energy-related research and </a:t>
            </a:r>
            <a:r>
              <a:rPr lang="en-US" sz="2800" dirty="0" smtClean="0"/>
              <a:t>adaptation;</a:t>
            </a:r>
          </a:p>
          <a:p>
            <a:pPr marL="457200" indent="-457200">
              <a:lnSpc>
                <a:spcPct val="120000"/>
              </a:lnSpc>
              <a:spcBef>
                <a:spcPts val="400"/>
              </a:spcBef>
              <a:buFont typeface="Wingdings" panose="05000000000000000000" pitchFamily="2" charset="2"/>
              <a:buChar char="Ø"/>
            </a:pPr>
            <a:r>
              <a:rPr lang="en-US" sz="2800" b="1" dirty="0" smtClean="0"/>
              <a:t>Analytically </a:t>
            </a:r>
            <a:r>
              <a:rPr lang="en-US" sz="2800" b="1" dirty="0"/>
              <a:t>rigorous approaches to meeting data needs </a:t>
            </a:r>
            <a:r>
              <a:rPr lang="en-US" sz="2800" dirty="0"/>
              <a:t>elicited through stakeholder engagement based on the projections developed by this research grant AS WELL AS other peer-reviewed downscaled climate projections that align with the requirements of the Fifth Assessment; </a:t>
            </a:r>
            <a:r>
              <a:rPr lang="en-US" sz="2800" dirty="0" smtClean="0"/>
              <a:t>and</a:t>
            </a:r>
          </a:p>
          <a:p>
            <a:pPr marL="457200" indent="-457200">
              <a:lnSpc>
                <a:spcPct val="120000"/>
              </a:lnSpc>
              <a:spcBef>
                <a:spcPts val="400"/>
              </a:spcBef>
              <a:buFont typeface="Wingdings" panose="05000000000000000000" pitchFamily="2" charset="2"/>
              <a:buChar char="Ø"/>
            </a:pPr>
            <a:r>
              <a:rPr lang="en-US" sz="2800" dirty="0" smtClean="0"/>
              <a:t>An </a:t>
            </a:r>
            <a:r>
              <a:rPr lang="en-US" sz="2800" b="1" dirty="0"/>
              <a:t>interactive, publicly available data platform </a:t>
            </a:r>
            <a:r>
              <a:rPr lang="en-US" sz="2800" dirty="0"/>
              <a:t>that will coordinate with Cal-Adapt.org to provide access to Fifth Assessment scenarios and analytics.</a:t>
            </a:r>
          </a:p>
          <a:p>
            <a:endParaRPr lang="en-US" dirty="0"/>
          </a:p>
        </p:txBody>
      </p:sp>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14</a:t>
            </a:fld>
            <a:endParaRPr lang="en-US" dirty="0"/>
          </a:p>
        </p:txBody>
      </p:sp>
    </p:spTree>
    <p:extLst>
      <p:ext uri="{BB962C8B-B14F-4D97-AF65-F5344CB8AC3E}">
        <p14:creationId xmlns:p14="http://schemas.microsoft.com/office/powerpoint/2010/main" val="3362237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4038600"/>
          </a:xfrm>
        </p:spPr>
        <p:txBody>
          <a:bodyPr>
            <a:normAutofit fontScale="47500" lnSpcReduction="20000"/>
          </a:bodyPr>
          <a:lstStyle/>
          <a:p>
            <a:pPr>
              <a:lnSpc>
                <a:spcPct val="120000"/>
              </a:lnSpc>
              <a:spcBef>
                <a:spcPts val="400"/>
              </a:spcBef>
            </a:pPr>
            <a:r>
              <a:rPr lang="en-US" sz="3400" dirty="0"/>
              <a:t>The </a:t>
            </a:r>
            <a:r>
              <a:rPr lang="en-US" sz="3400" b="1" dirty="0"/>
              <a:t>proposed research will be organized as either </a:t>
            </a:r>
            <a:r>
              <a:rPr lang="en-US" sz="3400" b="1" u="sng" dirty="0"/>
              <a:t>one or two </a:t>
            </a:r>
            <a:r>
              <a:rPr lang="en-US" sz="3400" b="1" dirty="0"/>
              <a:t>distinct, funded efforts</a:t>
            </a:r>
            <a:r>
              <a:rPr lang="en-US" sz="3400" dirty="0"/>
              <a:t>. In either case, funded project[s] will </a:t>
            </a:r>
            <a:r>
              <a:rPr lang="en-US" sz="3400" dirty="0">
                <a:solidFill>
                  <a:srgbClr val="C00000"/>
                </a:solidFill>
              </a:rPr>
              <a:t>require an overarching, skilled, well-resourced management team to ensure coordination between the different aspects of the proposed research. </a:t>
            </a:r>
            <a:endParaRPr lang="en-US" sz="3400" dirty="0">
              <a:solidFill>
                <a:srgbClr val="FF0000"/>
              </a:solidFill>
            </a:endParaRPr>
          </a:p>
          <a:p>
            <a:pPr>
              <a:lnSpc>
                <a:spcPct val="120000"/>
              </a:lnSpc>
              <a:spcBef>
                <a:spcPts val="1200"/>
              </a:spcBef>
            </a:pPr>
            <a:r>
              <a:rPr lang="en-US" sz="2800" b="1" dirty="0"/>
              <a:t>Potential organizational structure for research if funded </a:t>
            </a:r>
            <a:r>
              <a:rPr lang="en-US" sz="2800" b="1" dirty="0" smtClean="0"/>
              <a:t>as </a:t>
            </a:r>
            <a:r>
              <a:rPr lang="en-US" sz="2800" b="1" u="sng" dirty="0" smtClean="0"/>
              <a:t>two distinct </a:t>
            </a:r>
            <a:r>
              <a:rPr lang="en-US" sz="2800" b="1" dirty="0" smtClean="0"/>
              <a:t>funded efforts</a:t>
            </a:r>
            <a:r>
              <a:rPr lang="en-US" sz="2800" dirty="0" smtClean="0"/>
              <a:t>, delivering</a:t>
            </a:r>
            <a:r>
              <a:rPr lang="en-US" sz="2800" b="1" dirty="0" smtClean="0"/>
              <a:t>: </a:t>
            </a:r>
            <a:endParaRPr lang="en-US" sz="2800" b="1" dirty="0"/>
          </a:p>
          <a:p>
            <a:pPr marL="457200" indent="-457200">
              <a:lnSpc>
                <a:spcPct val="120000"/>
              </a:lnSpc>
              <a:spcBef>
                <a:spcPts val="400"/>
              </a:spcBef>
              <a:buFont typeface="Wingdings" panose="05000000000000000000" pitchFamily="2" charset="2"/>
              <a:buChar char="Ø"/>
            </a:pPr>
            <a:r>
              <a:rPr lang="en-US" sz="2800" dirty="0" smtClean="0"/>
              <a:t>Downscaled </a:t>
            </a:r>
            <a:r>
              <a:rPr lang="en-US" sz="2800" dirty="0"/>
              <a:t>climate </a:t>
            </a:r>
            <a:r>
              <a:rPr lang="en-US" sz="2800" b="1" dirty="0" smtClean="0"/>
              <a:t>projections</a:t>
            </a:r>
            <a:r>
              <a:rPr lang="en-US" sz="2800" dirty="0" smtClean="0"/>
              <a:t>;</a:t>
            </a:r>
          </a:p>
          <a:p>
            <a:pPr marL="457200" indent="-457200">
              <a:lnSpc>
                <a:spcPct val="120000"/>
              </a:lnSpc>
              <a:spcBef>
                <a:spcPts val="400"/>
              </a:spcBef>
              <a:buFont typeface="Wingdings" panose="05000000000000000000" pitchFamily="2" charset="2"/>
              <a:buChar char="Ø"/>
            </a:pPr>
            <a:r>
              <a:rPr lang="en-US" sz="2800" dirty="0" smtClean="0"/>
              <a:t>A </a:t>
            </a:r>
            <a:r>
              <a:rPr lang="en-US" sz="2800" dirty="0"/>
              <a:t>subset of </a:t>
            </a:r>
            <a:r>
              <a:rPr lang="en-US" sz="2800" b="1" dirty="0"/>
              <a:t>priority projections recommended for use</a:t>
            </a:r>
            <a:r>
              <a:rPr lang="en-US" sz="2800" dirty="0"/>
              <a:t> in the Fifth </a:t>
            </a:r>
            <a:r>
              <a:rPr lang="en-US" sz="2800" dirty="0" smtClean="0"/>
              <a:t>Assessment;</a:t>
            </a:r>
          </a:p>
          <a:p>
            <a:pPr marL="457200" indent="-457200">
              <a:lnSpc>
                <a:spcPct val="120000"/>
              </a:lnSpc>
              <a:spcBef>
                <a:spcPts val="400"/>
              </a:spcBef>
              <a:buFont typeface="Wingdings" panose="05000000000000000000" pitchFamily="2" charset="2"/>
              <a:buChar char="Ø"/>
            </a:pPr>
            <a:endParaRPr lang="en-US" sz="2800" dirty="0" smtClean="0"/>
          </a:p>
          <a:p>
            <a:pPr marL="457200" indent="-457200">
              <a:lnSpc>
                <a:spcPct val="120000"/>
              </a:lnSpc>
              <a:spcBef>
                <a:spcPts val="400"/>
              </a:spcBef>
              <a:buFont typeface="Wingdings" panose="05000000000000000000" pitchFamily="2" charset="2"/>
              <a:buChar char="Ø"/>
            </a:pPr>
            <a:r>
              <a:rPr lang="en-US" sz="2800" b="1" dirty="0" smtClean="0"/>
              <a:t>Stakeholder </a:t>
            </a:r>
            <a:r>
              <a:rPr lang="en-US" sz="2800" b="1" dirty="0"/>
              <a:t>engagement </a:t>
            </a:r>
            <a:r>
              <a:rPr lang="en-US" sz="2800" dirty="0"/>
              <a:t>to clearly identify how climate projections can be used to support energy-related research and </a:t>
            </a:r>
            <a:r>
              <a:rPr lang="en-US" sz="2800" dirty="0" smtClean="0"/>
              <a:t>adaptation;</a:t>
            </a:r>
          </a:p>
          <a:p>
            <a:pPr marL="457200" indent="-457200">
              <a:lnSpc>
                <a:spcPct val="120000"/>
              </a:lnSpc>
              <a:spcBef>
                <a:spcPts val="400"/>
              </a:spcBef>
              <a:buFont typeface="Wingdings" panose="05000000000000000000" pitchFamily="2" charset="2"/>
              <a:buChar char="Ø"/>
            </a:pPr>
            <a:r>
              <a:rPr lang="en-US" sz="2800" b="1" dirty="0" smtClean="0"/>
              <a:t>Analytically </a:t>
            </a:r>
            <a:r>
              <a:rPr lang="en-US" sz="2800" b="1" dirty="0"/>
              <a:t>rigorous approaches to meeting data needs </a:t>
            </a:r>
            <a:r>
              <a:rPr lang="en-US" sz="2800" dirty="0"/>
              <a:t>elicited through stakeholder engagement based on the projections developed by this research grant AS WELL AS other peer-reviewed downscaled climate projections that align with the requirements of the Fifth Assessment; </a:t>
            </a:r>
            <a:r>
              <a:rPr lang="en-US" sz="2800" dirty="0" smtClean="0"/>
              <a:t>and</a:t>
            </a:r>
          </a:p>
          <a:p>
            <a:pPr marL="457200" indent="-457200">
              <a:lnSpc>
                <a:spcPct val="120000"/>
              </a:lnSpc>
              <a:spcBef>
                <a:spcPts val="400"/>
              </a:spcBef>
              <a:buFont typeface="Wingdings" panose="05000000000000000000" pitchFamily="2" charset="2"/>
              <a:buChar char="Ø"/>
            </a:pPr>
            <a:r>
              <a:rPr lang="en-US" sz="2800" dirty="0" smtClean="0"/>
              <a:t>An </a:t>
            </a:r>
            <a:r>
              <a:rPr lang="en-US" sz="2800" b="1" dirty="0"/>
              <a:t>interactive, publicly available data platform </a:t>
            </a:r>
            <a:r>
              <a:rPr lang="en-US" sz="2800" dirty="0"/>
              <a:t>that will coordinate with Cal-Adapt.org to provide access to Fifth Assessment scenarios and analytics.</a:t>
            </a:r>
          </a:p>
          <a:p>
            <a:endParaRPr lang="en-US" dirty="0"/>
          </a:p>
        </p:txBody>
      </p:sp>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15</a:t>
            </a:fld>
            <a:endParaRPr lang="en-US" dirty="0"/>
          </a:p>
        </p:txBody>
      </p:sp>
      <p:sp>
        <p:nvSpPr>
          <p:cNvPr id="5" name="Rounded Rectangle 4" title="Highlight Box"/>
          <p:cNvSpPr/>
          <p:nvPr/>
        </p:nvSpPr>
        <p:spPr>
          <a:xfrm>
            <a:off x="457200" y="2602706"/>
            <a:ext cx="8229600" cy="502444"/>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title="Highlight Box"/>
          <p:cNvSpPr/>
          <p:nvPr/>
        </p:nvSpPr>
        <p:spPr>
          <a:xfrm>
            <a:off x="457200" y="3257550"/>
            <a:ext cx="8229600" cy="1600200"/>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33350"/>
            <a:ext cx="8610600" cy="762000"/>
          </a:xfrm>
        </p:spPr>
        <p:txBody>
          <a:bodyPr>
            <a:normAutofit/>
          </a:bodyPr>
          <a:lstStyle/>
          <a:p>
            <a:r>
              <a:rPr lang="en-US" sz="2500" dirty="0" smtClean="0"/>
              <a:t>Potential Research Organizational Structure</a:t>
            </a:r>
            <a:endParaRPr lang="en-US" sz="2500" dirty="0"/>
          </a:p>
        </p:txBody>
      </p:sp>
    </p:spTree>
    <p:extLst>
      <p:ext uri="{BB962C8B-B14F-4D97-AF65-F5344CB8AC3E}">
        <p14:creationId xmlns:p14="http://schemas.microsoft.com/office/powerpoint/2010/main" val="2812282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4038600"/>
          </a:xfrm>
        </p:spPr>
        <p:txBody>
          <a:bodyPr>
            <a:normAutofit fontScale="47500" lnSpcReduction="20000"/>
          </a:bodyPr>
          <a:lstStyle/>
          <a:p>
            <a:pPr>
              <a:lnSpc>
                <a:spcPct val="120000"/>
              </a:lnSpc>
              <a:spcBef>
                <a:spcPts val="400"/>
              </a:spcBef>
            </a:pPr>
            <a:r>
              <a:rPr lang="en-US" sz="3400" dirty="0"/>
              <a:t>The </a:t>
            </a:r>
            <a:r>
              <a:rPr lang="en-US" sz="3400" b="1" dirty="0"/>
              <a:t>proposed research will be organized as either </a:t>
            </a:r>
            <a:r>
              <a:rPr lang="en-US" sz="3400" b="1" u="sng" dirty="0"/>
              <a:t>one or two </a:t>
            </a:r>
            <a:r>
              <a:rPr lang="en-US" sz="3400" b="1" dirty="0"/>
              <a:t>distinct, funded efforts</a:t>
            </a:r>
            <a:r>
              <a:rPr lang="en-US" sz="3400" dirty="0"/>
              <a:t>. In either case, funded project[s] will </a:t>
            </a:r>
            <a:r>
              <a:rPr lang="en-US" sz="3400" dirty="0">
                <a:solidFill>
                  <a:srgbClr val="C00000"/>
                </a:solidFill>
              </a:rPr>
              <a:t>require an overarching, skilled, well-resourced management team to ensure coordination between the different aspects of the proposed research. </a:t>
            </a:r>
            <a:endParaRPr lang="en-US" sz="3400" dirty="0">
              <a:solidFill>
                <a:srgbClr val="FF0000"/>
              </a:solidFill>
            </a:endParaRPr>
          </a:p>
          <a:p>
            <a:pPr>
              <a:lnSpc>
                <a:spcPct val="120000"/>
              </a:lnSpc>
              <a:spcBef>
                <a:spcPts val="1200"/>
              </a:spcBef>
            </a:pPr>
            <a:r>
              <a:rPr lang="en-US" sz="2800" b="1" dirty="0"/>
              <a:t>Potential organizational structure for research if funded </a:t>
            </a:r>
            <a:r>
              <a:rPr lang="en-US" sz="2800" b="1" dirty="0" smtClean="0"/>
              <a:t>as </a:t>
            </a:r>
            <a:r>
              <a:rPr lang="en-US" sz="2800" b="1" u="sng" dirty="0" smtClean="0"/>
              <a:t>two distinct </a:t>
            </a:r>
            <a:r>
              <a:rPr lang="en-US" sz="2800" b="1" dirty="0" smtClean="0"/>
              <a:t>funded efforts</a:t>
            </a:r>
            <a:r>
              <a:rPr lang="en-US" sz="2800" dirty="0" smtClean="0"/>
              <a:t>, delivering</a:t>
            </a:r>
            <a:r>
              <a:rPr lang="en-US" sz="2800" b="1" dirty="0" smtClean="0"/>
              <a:t>: </a:t>
            </a:r>
            <a:endParaRPr lang="en-US" sz="2800" b="1" dirty="0"/>
          </a:p>
          <a:p>
            <a:pPr marL="457200" indent="-457200">
              <a:lnSpc>
                <a:spcPct val="120000"/>
              </a:lnSpc>
              <a:spcBef>
                <a:spcPts val="400"/>
              </a:spcBef>
              <a:buFont typeface="Wingdings" panose="05000000000000000000" pitchFamily="2" charset="2"/>
              <a:buChar char="Ø"/>
            </a:pPr>
            <a:r>
              <a:rPr lang="en-US" sz="2800" dirty="0" smtClean="0"/>
              <a:t>Downscaled climate </a:t>
            </a:r>
            <a:r>
              <a:rPr lang="en-US" sz="2800" b="1" dirty="0" smtClean="0"/>
              <a:t>projections</a:t>
            </a:r>
            <a:r>
              <a:rPr lang="en-US" sz="2800" dirty="0" smtClean="0"/>
              <a:t>;</a:t>
            </a:r>
          </a:p>
          <a:p>
            <a:pPr marL="457200" indent="-457200">
              <a:lnSpc>
                <a:spcPct val="120000"/>
              </a:lnSpc>
              <a:spcBef>
                <a:spcPts val="400"/>
              </a:spcBef>
              <a:buFont typeface="Wingdings" panose="05000000000000000000" pitchFamily="2" charset="2"/>
              <a:buChar char="Ø"/>
            </a:pPr>
            <a:r>
              <a:rPr lang="en-US" sz="2800" dirty="0" smtClean="0"/>
              <a:t>A subset of </a:t>
            </a:r>
            <a:r>
              <a:rPr lang="en-US" sz="2800" b="1" dirty="0" smtClean="0"/>
              <a:t>priority projections recommended for use</a:t>
            </a:r>
            <a:r>
              <a:rPr lang="en-US" sz="2800" dirty="0" smtClean="0"/>
              <a:t> in the Fifth Assessment;</a:t>
            </a:r>
          </a:p>
          <a:p>
            <a:pPr marL="457200" indent="-457200">
              <a:lnSpc>
                <a:spcPct val="120000"/>
              </a:lnSpc>
              <a:spcBef>
                <a:spcPts val="400"/>
              </a:spcBef>
              <a:buFont typeface="Wingdings" panose="05000000000000000000" pitchFamily="2" charset="2"/>
              <a:buChar char="Ø"/>
            </a:pPr>
            <a:endParaRPr lang="en-US" sz="2800" dirty="0" smtClean="0"/>
          </a:p>
          <a:p>
            <a:pPr marL="457200" indent="-457200">
              <a:lnSpc>
                <a:spcPct val="120000"/>
              </a:lnSpc>
              <a:spcBef>
                <a:spcPts val="400"/>
              </a:spcBef>
              <a:buFont typeface="Wingdings" panose="05000000000000000000" pitchFamily="2" charset="2"/>
              <a:buChar char="Ø"/>
            </a:pPr>
            <a:r>
              <a:rPr lang="en-US" sz="2800" b="1" dirty="0" smtClean="0"/>
              <a:t>Stakeholder engagement </a:t>
            </a:r>
            <a:r>
              <a:rPr lang="en-US" sz="2800" dirty="0" smtClean="0"/>
              <a:t>to clearly identify how climate projections can be used to support energy-related research and adaptation;</a:t>
            </a:r>
          </a:p>
          <a:p>
            <a:pPr marL="457200" indent="-457200">
              <a:lnSpc>
                <a:spcPct val="120000"/>
              </a:lnSpc>
              <a:spcBef>
                <a:spcPts val="400"/>
              </a:spcBef>
              <a:buFont typeface="Wingdings" panose="05000000000000000000" pitchFamily="2" charset="2"/>
              <a:buChar char="Ø"/>
            </a:pPr>
            <a:r>
              <a:rPr lang="en-US" sz="2800" b="1" dirty="0" smtClean="0"/>
              <a:t>Analytically rigorous approaches to meeting data needs </a:t>
            </a:r>
            <a:r>
              <a:rPr lang="en-US" sz="2800" dirty="0" smtClean="0"/>
              <a:t>elicited through stakeholder engagement based on the projections developed by this research grant AS WELL AS other peer-reviewed downscaled climate projections that align with the requirements of the Fifth Assessment; and</a:t>
            </a:r>
          </a:p>
          <a:p>
            <a:pPr marL="457200" indent="-457200">
              <a:lnSpc>
                <a:spcPct val="120000"/>
              </a:lnSpc>
              <a:spcBef>
                <a:spcPts val="400"/>
              </a:spcBef>
              <a:buFont typeface="Wingdings" panose="05000000000000000000" pitchFamily="2" charset="2"/>
              <a:buChar char="Ø"/>
            </a:pPr>
            <a:r>
              <a:rPr lang="en-US" sz="2800" dirty="0" smtClean="0"/>
              <a:t>An </a:t>
            </a:r>
            <a:r>
              <a:rPr lang="en-US" sz="2800" b="1" dirty="0" smtClean="0"/>
              <a:t>interactive, publicly available data platform </a:t>
            </a:r>
            <a:r>
              <a:rPr lang="en-US" sz="2800" dirty="0" smtClean="0"/>
              <a:t>that will coordinate with Cal-Adapt.org to provide access to Fifth Assessment scenarios and analytics.</a:t>
            </a:r>
          </a:p>
          <a:p>
            <a:endParaRPr lang="en-US" dirty="0"/>
          </a:p>
        </p:txBody>
      </p:sp>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16</a:t>
            </a:fld>
            <a:endParaRPr lang="en-US" dirty="0"/>
          </a:p>
        </p:txBody>
      </p:sp>
      <p:sp>
        <p:nvSpPr>
          <p:cNvPr id="2" name="Title 1"/>
          <p:cNvSpPr>
            <a:spLocks noGrp="1"/>
          </p:cNvSpPr>
          <p:nvPr>
            <p:ph type="title"/>
          </p:nvPr>
        </p:nvSpPr>
        <p:spPr>
          <a:xfrm>
            <a:off x="457200" y="133350"/>
            <a:ext cx="8610600" cy="762000"/>
          </a:xfrm>
        </p:spPr>
        <p:txBody>
          <a:bodyPr>
            <a:normAutofit/>
          </a:bodyPr>
          <a:lstStyle/>
          <a:p>
            <a:r>
              <a:rPr lang="en-US" sz="2500" dirty="0" smtClean="0"/>
              <a:t>Potential Research Organizational Structure</a:t>
            </a:r>
            <a:endParaRPr lang="en-US" sz="2500" dirty="0"/>
          </a:p>
        </p:txBody>
      </p:sp>
      <p:sp>
        <p:nvSpPr>
          <p:cNvPr id="7" name="Rounded Rectangle 6" title="Engagaement, analytics and Data Platform Grant"/>
          <p:cNvSpPr/>
          <p:nvPr/>
        </p:nvSpPr>
        <p:spPr>
          <a:xfrm>
            <a:off x="491647" y="3409950"/>
            <a:ext cx="8229600" cy="1524000"/>
          </a:xfrm>
          <a:prstGeom prst="roundRect">
            <a:avLst/>
          </a:prstGeom>
          <a:solidFill>
            <a:schemeClr val="accent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ENGAGEMENT, ANALYTICS AND DATA PLATFORM GRANT</a:t>
            </a:r>
            <a:endParaRPr lang="en-US" sz="1600" dirty="0"/>
          </a:p>
        </p:txBody>
      </p:sp>
      <p:sp>
        <p:nvSpPr>
          <p:cNvPr id="8" name="Rounded Rectangle 7" title="Development of Climate Projections For CA identification of Priority projections Grant"/>
          <p:cNvSpPr/>
          <p:nvPr/>
        </p:nvSpPr>
        <p:spPr>
          <a:xfrm>
            <a:off x="457200" y="2640330"/>
            <a:ext cx="8229600" cy="685800"/>
          </a:xfrm>
          <a:prstGeom prst="roundRect">
            <a:avLst/>
          </a:prstGeom>
          <a:solidFill>
            <a:schemeClr val="accent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47700" y="2695911"/>
            <a:ext cx="7848600" cy="471626"/>
          </a:xfrm>
          <a:prstGeom prst="roundRect">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DEVELOPMENT OF CLIMATE PROJECTIONS FOR CALIFORNIA AND IDENTIFICATION OF PRIORITY PROJECTIONS GRANT</a:t>
            </a:r>
            <a:endParaRPr lang="en-US" sz="1600" dirty="0"/>
          </a:p>
        </p:txBody>
      </p:sp>
    </p:spTree>
    <p:extLst>
      <p:ext uri="{BB962C8B-B14F-4D97-AF65-F5344CB8AC3E}">
        <p14:creationId xmlns:p14="http://schemas.microsoft.com/office/powerpoint/2010/main" val="617371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pPr marL="457200" indent="-457200">
              <a:buFont typeface="Wingdings" panose="05000000000000000000" pitchFamily="2" charset="2"/>
              <a:buChar char="Ø"/>
            </a:pPr>
            <a:r>
              <a:rPr lang="en-US" dirty="0" smtClean="0"/>
              <a:t>Organizational/Structure Questions</a:t>
            </a:r>
          </a:p>
          <a:p>
            <a:pPr marL="457200" indent="-457200">
              <a:buFont typeface="Wingdings" panose="05000000000000000000" pitchFamily="2" charset="2"/>
              <a:buChar char="Ø"/>
            </a:pPr>
            <a:r>
              <a:rPr lang="en-US" dirty="0" smtClean="0"/>
              <a:t>Scope Questions</a:t>
            </a:r>
          </a:p>
          <a:p>
            <a:pPr marL="457200" indent="-457200">
              <a:buFont typeface="Wingdings" panose="05000000000000000000" pitchFamily="2" charset="2"/>
              <a:buChar char="Ø"/>
            </a:pPr>
            <a:r>
              <a:rPr lang="en-US" dirty="0" smtClean="0"/>
              <a:t>Additional Questions for Consideration </a:t>
            </a:r>
            <a:endParaRPr lang="en-US" dirty="0"/>
          </a:p>
        </p:txBody>
      </p:sp>
      <p:sp>
        <p:nvSpPr>
          <p:cNvPr id="4" name="Slide Number Placeholder 3"/>
          <p:cNvSpPr>
            <a:spLocks noGrp="1"/>
          </p:cNvSpPr>
          <p:nvPr>
            <p:ph type="sldNum" sz="quarter" idx="12"/>
          </p:nvPr>
        </p:nvSpPr>
        <p:spPr/>
        <p:txBody>
          <a:bodyPr/>
          <a:lstStyle/>
          <a:p>
            <a:fld id="{8569167A-9D82-438A-BF70-1028D6A4A763}" type="slidenum">
              <a:rPr lang="en-US" smtClean="0"/>
              <a:t>17</a:t>
            </a:fld>
            <a:endParaRPr lang="en-US" dirty="0"/>
          </a:p>
        </p:txBody>
      </p:sp>
    </p:spTree>
    <p:extLst>
      <p:ext uri="{BB962C8B-B14F-4D97-AF65-F5344CB8AC3E}">
        <p14:creationId xmlns:p14="http://schemas.microsoft.com/office/powerpoint/2010/main" val="616059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18</a:t>
            </a:fld>
            <a:endParaRPr lang="en-US" dirty="0"/>
          </a:p>
        </p:txBody>
      </p:sp>
      <p:sp>
        <p:nvSpPr>
          <p:cNvPr id="5" name="TextBox 4"/>
          <p:cNvSpPr txBox="1"/>
          <p:nvPr/>
        </p:nvSpPr>
        <p:spPr>
          <a:xfrm>
            <a:off x="571501" y="1221293"/>
            <a:ext cx="8305799" cy="2790508"/>
          </a:xfrm>
          <a:prstGeom prst="rect">
            <a:avLst/>
          </a:prstGeom>
          <a:noFill/>
        </p:spPr>
        <p:txBody>
          <a:bodyPr wrap="square" rtlCol="0">
            <a:spAutoFit/>
          </a:bodyPr>
          <a:lstStyle/>
          <a:p>
            <a:pPr>
              <a:spcBef>
                <a:spcPts val="400"/>
              </a:spcBef>
            </a:pPr>
            <a:r>
              <a:rPr lang="en-US" b="1" dirty="0">
                <a:solidFill>
                  <a:schemeClr val="tx2"/>
                </a:solidFill>
              </a:rPr>
              <a:t>Organizational/Structure Questions</a:t>
            </a:r>
          </a:p>
          <a:p>
            <a:pPr>
              <a:spcBef>
                <a:spcPts val="400"/>
              </a:spcBef>
            </a:pPr>
            <a:endParaRPr lang="en-US" dirty="0">
              <a:solidFill>
                <a:schemeClr val="tx2"/>
              </a:solidFill>
            </a:endParaRPr>
          </a:p>
          <a:p>
            <a:pPr marL="342900" lvl="0" indent="-342900">
              <a:spcBef>
                <a:spcPts val="400"/>
              </a:spcBef>
              <a:buFont typeface="+mj-lt"/>
              <a:buAutoNum type="arabicPeriod"/>
            </a:pPr>
            <a:r>
              <a:rPr lang="en-US" dirty="0">
                <a:solidFill>
                  <a:schemeClr val="tx2"/>
                </a:solidFill>
              </a:rPr>
              <a:t>What factors should be considered in the decision of whether to fund one single effort or two smaller efforts?</a:t>
            </a:r>
          </a:p>
          <a:p>
            <a:pPr marL="342900" lvl="0" indent="-342900">
              <a:spcBef>
                <a:spcPts val="400"/>
              </a:spcBef>
              <a:buFont typeface="+mj-lt"/>
              <a:buAutoNum type="arabicPeriod"/>
            </a:pPr>
            <a:endParaRPr lang="en-US" dirty="0">
              <a:solidFill>
                <a:schemeClr val="tx2"/>
              </a:solidFill>
            </a:endParaRPr>
          </a:p>
          <a:p>
            <a:pPr marL="342900" lvl="0" indent="-342900">
              <a:spcBef>
                <a:spcPts val="400"/>
              </a:spcBef>
              <a:buFont typeface="+mj-lt"/>
              <a:buAutoNum type="arabicPeriod"/>
            </a:pPr>
            <a:r>
              <a:rPr lang="en-US" dirty="0">
                <a:solidFill>
                  <a:schemeClr val="tx2"/>
                </a:solidFill>
              </a:rPr>
              <a:t>How can we explicitly incentivize the role of strong project management to ensure strong internal coordination (and coordination between grants, if two grants are funded) and successful design, application, and stakeholder adoption of data products?</a:t>
            </a:r>
          </a:p>
        </p:txBody>
      </p:sp>
      <p:sp>
        <p:nvSpPr>
          <p:cNvPr id="2" name="Title 1"/>
          <p:cNvSpPr>
            <a:spLocks noGrp="1"/>
          </p:cNvSpPr>
          <p:nvPr>
            <p:ph type="title"/>
          </p:nvPr>
        </p:nvSpPr>
        <p:spPr>
          <a:xfrm>
            <a:off x="457200" y="133350"/>
            <a:ext cx="8610600" cy="762000"/>
          </a:xfrm>
        </p:spPr>
        <p:txBody>
          <a:bodyPr>
            <a:normAutofit/>
          </a:bodyPr>
          <a:lstStyle/>
          <a:p>
            <a:r>
              <a:rPr lang="en-US" sz="2800" dirty="0" smtClean="0"/>
              <a:t>Discussion Questions </a:t>
            </a:r>
            <a:r>
              <a:rPr lang="en-US" sz="2400" b="0" i="1" dirty="0" smtClean="0"/>
              <a:t>(continued) </a:t>
            </a:r>
            <a:endParaRPr lang="en-US" sz="2400" b="0" i="1" dirty="0"/>
          </a:p>
        </p:txBody>
      </p:sp>
    </p:spTree>
    <p:extLst>
      <p:ext uri="{BB962C8B-B14F-4D97-AF65-F5344CB8AC3E}">
        <p14:creationId xmlns:p14="http://schemas.microsoft.com/office/powerpoint/2010/main" val="3675930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610600" cy="762000"/>
          </a:xfrm>
        </p:spPr>
        <p:txBody>
          <a:bodyPr>
            <a:normAutofit/>
          </a:bodyPr>
          <a:lstStyle/>
          <a:p>
            <a:r>
              <a:rPr lang="en-US" sz="2800" dirty="0" smtClean="0"/>
              <a:t>Discussion Questions </a:t>
            </a:r>
            <a:r>
              <a:rPr lang="en-US" sz="2400" b="0" dirty="0" smtClean="0"/>
              <a:t>(</a:t>
            </a:r>
            <a:r>
              <a:rPr lang="en-US" sz="2400" b="0" i="1" dirty="0" smtClean="0"/>
              <a:t>continued</a:t>
            </a:r>
            <a:r>
              <a:rPr lang="en-US" sz="2400" b="0" dirty="0" smtClean="0"/>
              <a:t>)</a:t>
            </a:r>
            <a:endParaRPr lang="en-US" sz="2800" b="0" dirty="0"/>
          </a:p>
        </p:txBody>
      </p:sp>
      <p:sp>
        <p:nvSpPr>
          <p:cNvPr id="3" name="Content Placeholder 2"/>
          <p:cNvSpPr>
            <a:spLocks noGrp="1"/>
          </p:cNvSpPr>
          <p:nvPr>
            <p:ph idx="1"/>
          </p:nvPr>
        </p:nvSpPr>
        <p:spPr>
          <a:xfrm>
            <a:off x="462224" y="1123950"/>
            <a:ext cx="8229600" cy="4236244"/>
          </a:xfrm>
        </p:spPr>
        <p:txBody>
          <a:bodyPr>
            <a:noAutofit/>
          </a:bodyPr>
          <a:lstStyle/>
          <a:p>
            <a:pPr>
              <a:spcBef>
                <a:spcPts val="400"/>
              </a:spcBef>
            </a:pPr>
            <a:r>
              <a:rPr lang="en-US" sz="1800" b="1" dirty="0"/>
              <a:t>Scope Questions</a:t>
            </a:r>
          </a:p>
          <a:p>
            <a:pPr>
              <a:spcBef>
                <a:spcPts val="400"/>
              </a:spcBef>
            </a:pPr>
            <a:endParaRPr lang="en-US" sz="1800" dirty="0">
              <a:latin typeface="Arial" panose="020B0604020202020204" pitchFamily="34" charset="0"/>
              <a:ea typeface="Times" panose="02020603050405020304" pitchFamily="18" charset="0"/>
              <a:cs typeface="Times New Roman" panose="02020603050405020304" pitchFamily="18" charset="0"/>
            </a:endParaRPr>
          </a:p>
          <a:p>
            <a:pPr marL="342900" marR="0" indent="-342900">
              <a:spcBef>
                <a:spcPts val="400"/>
              </a:spcBef>
              <a:spcAft>
                <a:spcPts val="800"/>
              </a:spcAft>
              <a:buFont typeface="+mj-lt"/>
              <a:buAutoNum type="arabicPeriod" startAt="3"/>
            </a:pPr>
            <a:r>
              <a:rPr lang="en-US" sz="1800" dirty="0"/>
              <a:t>EPIC has funded an ongoing project (EPC-16-063) to develop hybrid downscaling methodologies, but the current GFO does not require that methodology to be used for the Fifth Assessment. What criteria or metrics should the GFO identify for evaluating applicants’ proposed downscaling methods?</a:t>
            </a:r>
          </a:p>
          <a:p>
            <a:pPr marL="342900" marR="0" indent="-342900">
              <a:spcBef>
                <a:spcPts val="400"/>
              </a:spcBef>
              <a:spcAft>
                <a:spcPts val="800"/>
              </a:spcAft>
              <a:buFont typeface="+mj-lt"/>
              <a:buAutoNum type="arabicPeriod" startAt="3"/>
            </a:pPr>
            <a:r>
              <a:rPr lang="en-US" sz="1800" dirty="0"/>
              <a:t>Ideally, the project(s) from this GFO will generate priority projections that represent a multiplicity of possible futures and constrain uncertainty by preferential model selection. We would like to open the floor for discussion of this goal and considerations that the GFO language should reflect.</a:t>
            </a:r>
          </a:p>
        </p:txBody>
      </p:sp>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19</a:t>
            </a:fld>
            <a:endParaRPr lang="en-US" dirty="0"/>
          </a:p>
        </p:txBody>
      </p:sp>
    </p:spTree>
    <p:extLst>
      <p:ext uri="{BB962C8B-B14F-4D97-AF65-F5344CB8AC3E}">
        <p14:creationId xmlns:p14="http://schemas.microsoft.com/office/powerpoint/2010/main" val="2483936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610600" cy="762000"/>
          </a:xfrm>
        </p:spPr>
        <p:txBody>
          <a:bodyPr>
            <a:normAutofit/>
          </a:bodyPr>
          <a:lstStyle/>
          <a:p>
            <a:r>
              <a:rPr lang="en-US" sz="2800" dirty="0" smtClean="0"/>
              <a:t>Why We Are Seeking Your Input?</a:t>
            </a:r>
            <a:endParaRPr lang="en-US" sz="2800" dirty="0"/>
          </a:p>
        </p:txBody>
      </p:sp>
      <p:sp>
        <p:nvSpPr>
          <p:cNvPr id="3" name="Content Placeholder 2"/>
          <p:cNvSpPr>
            <a:spLocks noGrp="1"/>
          </p:cNvSpPr>
          <p:nvPr>
            <p:ph idx="1"/>
          </p:nvPr>
        </p:nvSpPr>
        <p:spPr>
          <a:xfrm>
            <a:off x="457200" y="1047750"/>
            <a:ext cx="8305800" cy="4083843"/>
          </a:xfrm>
        </p:spPr>
        <p:txBody>
          <a:bodyPr>
            <a:normAutofit fontScale="77500" lnSpcReduction="20000"/>
          </a:bodyPr>
          <a:lstStyle/>
          <a:p>
            <a:pPr marL="457200" lvl="0" indent="-457200" fontAlgn="auto">
              <a:lnSpc>
                <a:spcPct val="120000"/>
              </a:lnSpc>
              <a:spcBef>
                <a:spcPts val="400"/>
              </a:spcBef>
              <a:buFont typeface="Wingdings" panose="05000000000000000000" pitchFamily="2" charset="2"/>
              <a:buChar char="Ø"/>
            </a:pPr>
            <a:r>
              <a:rPr lang="en-US" dirty="0" smtClean="0"/>
              <a:t>This Spring, we anticipate releasing a Grant Funding Opportunity that would support up to $</a:t>
            </a:r>
            <a:r>
              <a:rPr lang="en-US" dirty="0"/>
              <a:t>3</a:t>
            </a:r>
            <a:r>
              <a:rPr lang="en-US" dirty="0" smtClean="0"/>
              <a:t> M of research that supports:</a:t>
            </a:r>
          </a:p>
          <a:p>
            <a:pPr marL="1200150" lvl="1" indent="-457200">
              <a:lnSpc>
                <a:spcPct val="120000"/>
              </a:lnSpc>
              <a:spcBef>
                <a:spcPts val="400"/>
              </a:spcBef>
              <a:buClr>
                <a:schemeClr val="tx2"/>
              </a:buClr>
              <a:buFont typeface="Wingdings" panose="05000000000000000000" pitchFamily="2" charset="2"/>
              <a:buChar char="Ø"/>
            </a:pPr>
            <a:r>
              <a:rPr lang="en-US" dirty="0"/>
              <a:t>D</a:t>
            </a:r>
            <a:r>
              <a:rPr lang="en-US" dirty="0" smtClean="0"/>
              <a:t>evelopment </a:t>
            </a:r>
            <a:r>
              <a:rPr lang="en-US" dirty="0"/>
              <a:t>of next-generation climate projections for California’s Fifth Climate Change </a:t>
            </a:r>
            <a:r>
              <a:rPr lang="en-US" dirty="0" smtClean="0"/>
              <a:t>Assessment,</a:t>
            </a:r>
          </a:p>
          <a:p>
            <a:pPr marL="1200150" lvl="1" indent="-457200">
              <a:lnSpc>
                <a:spcPct val="120000"/>
              </a:lnSpc>
              <a:spcBef>
                <a:spcPts val="400"/>
              </a:spcBef>
              <a:buClr>
                <a:schemeClr val="tx2"/>
              </a:buClr>
              <a:buFont typeface="Wingdings" panose="05000000000000000000" pitchFamily="2" charset="2"/>
              <a:buChar char="Ø"/>
            </a:pPr>
            <a:r>
              <a:rPr lang="en-US" dirty="0"/>
              <a:t>D</a:t>
            </a:r>
            <a:r>
              <a:rPr lang="en-US" dirty="0" smtClean="0"/>
              <a:t>elivery </a:t>
            </a:r>
            <a:r>
              <a:rPr lang="en-US" dirty="0"/>
              <a:t>of data in a manner that informs energy sector planning and research through stakeholder engagement, </a:t>
            </a:r>
            <a:endParaRPr lang="en-US" dirty="0" smtClean="0"/>
          </a:p>
          <a:p>
            <a:pPr marL="1200150" lvl="1" indent="-457200">
              <a:lnSpc>
                <a:spcPct val="120000"/>
              </a:lnSpc>
              <a:spcBef>
                <a:spcPts val="400"/>
              </a:spcBef>
              <a:buClr>
                <a:schemeClr val="tx2"/>
              </a:buClr>
              <a:buFont typeface="Wingdings" panose="05000000000000000000" pitchFamily="2" charset="2"/>
              <a:buChar char="Ø"/>
            </a:pPr>
            <a:r>
              <a:rPr lang="en-US" dirty="0"/>
              <a:t>D</a:t>
            </a:r>
            <a:r>
              <a:rPr lang="en-US" dirty="0" smtClean="0"/>
              <a:t>ata </a:t>
            </a:r>
            <a:r>
              <a:rPr lang="en-US" dirty="0"/>
              <a:t>analytics, and </a:t>
            </a:r>
            <a:endParaRPr lang="en-US" dirty="0" smtClean="0"/>
          </a:p>
          <a:p>
            <a:pPr marL="1200150" lvl="1" indent="-457200">
              <a:lnSpc>
                <a:spcPct val="120000"/>
              </a:lnSpc>
              <a:spcBef>
                <a:spcPts val="400"/>
              </a:spcBef>
              <a:buClr>
                <a:schemeClr val="tx2"/>
              </a:buClr>
              <a:buFont typeface="Wingdings" panose="05000000000000000000" pitchFamily="2" charset="2"/>
              <a:buChar char="Ø"/>
            </a:pPr>
            <a:r>
              <a:rPr lang="en-US" dirty="0"/>
              <a:t>D</a:t>
            </a:r>
            <a:r>
              <a:rPr lang="en-US" dirty="0" smtClean="0"/>
              <a:t>evelopment </a:t>
            </a:r>
            <a:r>
              <a:rPr lang="en-US" dirty="0"/>
              <a:t>of a data platform</a:t>
            </a:r>
            <a:r>
              <a:rPr lang="en-US" dirty="0" smtClean="0"/>
              <a:t>.</a:t>
            </a:r>
          </a:p>
          <a:p>
            <a:pPr lvl="0" fontAlgn="auto">
              <a:lnSpc>
                <a:spcPct val="120000"/>
              </a:lnSpc>
              <a:spcBef>
                <a:spcPts val="400"/>
              </a:spcBef>
            </a:pPr>
            <a:endParaRPr lang="en-US" dirty="0" smtClean="0"/>
          </a:p>
          <a:p>
            <a:pPr marL="457200" lvl="0" indent="-457200" fontAlgn="auto">
              <a:lnSpc>
                <a:spcPct val="120000"/>
              </a:lnSpc>
              <a:spcBef>
                <a:spcPts val="400"/>
              </a:spcBef>
              <a:buFont typeface="Wingdings" panose="05000000000000000000" pitchFamily="2" charset="2"/>
              <a:buChar char="Ø"/>
            </a:pPr>
            <a:r>
              <a:rPr lang="en-US" dirty="0" smtClean="0"/>
              <a:t>We want input from research </a:t>
            </a:r>
            <a:r>
              <a:rPr lang="en-US" dirty="0"/>
              <a:t>community stakeholders, investor-owned utilities (IOUs), and other interested </a:t>
            </a:r>
            <a:r>
              <a:rPr lang="en-US" dirty="0" smtClean="0"/>
              <a:t>stakeholders </a:t>
            </a:r>
            <a:r>
              <a:rPr lang="en-US" dirty="0"/>
              <a:t>to inform the scope and structure of </a:t>
            </a:r>
            <a:r>
              <a:rPr lang="en-US" dirty="0" smtClean="0"/>
              <a:t>the </a:t>
            </a:r>
            <a:r>
              <a:rPr lang="en-US" dirty="0"/>
              <a:t>anticipated </a:t>
            </a:r>
            <a:r>
              <a:rPr lang="en-US" dirty="0" smtClean="0"/>
              <a:t>solicitation.</a:t>
            </a:r>
          </a:p>
          <a:p>
            <a:pPr lvl="0" fontAlgn="auto"/>
            <a:endParaRPr lang="en-US" dirty="0" smtClean="0"/>
          </a:p>
          <a:p>
            <a:pPr lvl="1" indent="0">
              <a:buNone/>
            </a:pPr>
            <a:endParaRPr lang="en-US" dirty="0"/>
          </a:p>
        </p:txBody>
      </p:sp>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2</a:t>
            </a:fld>
            <a:endParaRPr lang="en-US" dirty="0"/>
          </a:p>
        </p:txBody>
      </p:sp>
    </p:spTree>
    <p:extLst>
      <p:ext uri="{BB962C8B-B14F-4D97-AF65-F5344CB8AC3E}">
        <p14:creationId xmlns:p14="http://schemas.microsoft.com/office/powerpoint/2010/main" val="2821048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610600" cy="762000"/>
          </a:xfrm>
        </p:spPr>
        <p:txBody>
          <a:bodyPr>
            <a:normAutofit/>
          </a:bodyPr>
          <a:lstStyle/>
          <a:p>
            <a:r>
              <a:rPr lang="en-US" sz="2800" dirty="0" smtClean="0"/>
              <a:t>Discussion Questions </a:t>
            </a:r>
            <a:r>
              <a:rPr lang="en-US" sz="2400" b="0" i="1" dirty="0" smtClean="0"/>
              <a:t>(continued)</a:t>
            </a:r>
            <a:endParaRPr lang="en-US" sz="2400" b="0" i="1" dirty="0"/>
          </a:p>
        </p:txBody>
      </p:sp>
      <p:sp>
        <p:nvSpPr>
          <p:cNvPr id="3" name="Content Placeholder 2"/>
          <p:cNvSpPr>
            <a:spLocks noGrp="1"/>
          </p:cNvSpPr>
          <p:nvPr>
            <p:ph idx="1"/>
          </p:nvPr>
        </p:nvSpPr>
        <p:spPr>
          <a:xfrm>
            <a:off x="462224" y="1123950"/>
            <a:ext cx="8229600" cy="4236244"/>
          </a:xfrm>
        </p:spPr>
        <p:txBody>
          <a:bodyPr>
            <a:noAutofit/>
          </a:bodyPr>
          <a:lstStyle/>
          <a:p>
            <a:pPr>
              <a:spcBef>
                <a:spcPts val="400"/>
              </a:spcBef>
            </a:pPr>
            <a:r>
              <a:rPr lang="en-US" sz="1800" b="1" dirty="0"/>
              <a:t>Scope Questions (continued)</a:t>
            </a:r>
          </a:p>
          <a:p>
            <a:pPr>
              <a:spcBef>
                <a:spcPts val="400"/>
              </a:spcBef>
            </a:pPr>
            <a:endParaRPr lang="en-US" sz="1800" dirty="0" smtClean="0">
              <a:latin typeface="Arial" panose="020B0604020202020204" pitchFamily="34" charset="0"/>
              <a:ea typeface="Times" panose="02020603050405020304" pitchFamily="18" charset="0"/>
              <a:cs typeface="Arial" panose="020B0604020202020204" pitchFamily="34" charset="0"/>
            </a:endParaRPr>
          </a:p>
          <a:p>
            <a:pPr marL="342900" lvl="0" indent="-342900">
              <a:spcBef>
                <a:spcPts val="400"/>
              </a:spcBef>
              <a:spcAft>
                <a:spcPts val="800"/>
              </a:spcAft>
              <a:buFont typeface="+mj-lt"/>
              <a:buAutoNum type="arabicPeriod" startAt="5"/>
            </a:pPr>
            <a:r>
              <a:rPr lang="en-US" sz="1800" dirty="0"/>
              <a:t>What ongoing work to cull models contributing to CMIP6 for California should the proposed research be coordinating with? How should the proposed grant be scoped to leverage and coordinate existing or planned efforts?</a:t>
            </a:r>
          </a:p>
          <a:p>
            <a:pPr marL="342900" marR="0" indent="-342900">
              <a:spcBef>
                <a:spcPts val="400"/>
              </a:spcBef>
              <a:spcAft>
                <a:spcPts val="800"/>
              </a:spcAft>
              <a:buFont typeface="+mj-lt"/>
              <a:buAutoNum type="arabicPeriod" startAt="5"/>
            </a:pPr>
            <a:r>
              <a:rPr lang="en-US" sz="1800" dirty="0" smtClean="0"/>
              <a:t>As </a:t>
            </a:r>
            <a:r>
              <a:rPr lang="en-US" sz="1800" dirty="0"/>
              <a:t>California increasingly strives to integrate projected climate change into infrastructure design and planning, understanding the likelihood of possible outcomes and uncertainty of projections is increasingly important. We would like to open the floor for discussion of considerations that the GFO language should reflect regarding quasi-probabilistic interpretation of projections and indicators of uncertainty.</a:t>
            </a:r>
          </a:p>
          <a:p>
            <a:pPr>
              <a:spcBef>
                <a:spcPts val="0"/>
              </a:spcBef>
            </a:pPr>
            <a:endParaRPr lang="en-US" sz="1800" dirty="0">
              <a:latin typeface="Arial" panose="020B0604020202020204" pitchFamily="34" charset="0"/>
              <a:ea typeface="Times"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20</a:t>
            </a:fld>
            <a:endParaRPr lang="en-US" dirty="0"/>
          </a:p>
        </p:txBody>
      </p:sp>
    </p:spTree>
    <p:extLst>
      <p:ext uri="{BB962C8B-B14F-4D97-AF65-F5344CB8AC3E}">
        <p14:creationId xmlns:p14="http://schemas.microsoft.com/office/powerpoint/2010/main" val="4272618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610600" cy="762000"/>
          </a:xfrm>
        </p:spPr>
        <p:txBody>
          <a:bodyPr>
            <a:normAutofit/>
          </a:bodyPr>
          <a:lstStyle/>
          <a:p>
            <a:r>
              <a:rPr lang="en-US" sz="2800" dirty="0" smtClean="0"/>
              <a:t>Discussion Questions </a:t>
            </a:r>
            <a:r>
              <a:rPr lang="en-US" sz="2400" b="0" i="1" dirty="0" smtClean="0"/>
              <a:t>(continued)</a:t>
            </a:r>
            <a:endParaRPr lang="en-US" sz="2400" b="0" i="1" dirty="0"/>
          </a:p>
        </p:txBody>
      </p:sp>
      <p:sp>
        <p:nvSpPr>
          <p:cNvPr id="3" name="Content Placeholder 2"/>
          <p:cNvSpPr>
            <a:spLocks noGrp="1"/>
          </p:cNvSpPr>
          <p:nvPr>
            <p:ph idx="1"/>
          </p:nvPr>
        </p:nvSpPr>
        <p:spPr>
          <a:xfrm>
            <a:off x="462224" y="1123950"/>
            <a:ext cx="8229600" cy="4007644"/>
          </a:xfrm>
        </p:spPr>
        <p:txBody>
          <a:bodyPr>
            <a:noAutofit/>
          </a:bodyPr>
          <a:lstStyle/>
          <a:p>
            <a:pPr>
              <a:spcBef>
                <a:spcPts val="400"/>
              </a:spcBef>
            </a:pPr>
            <a:r>
              <a:rPr lang="en-US" sz="1800" b="1" dirty="0"/>
              <a:t>Additional Questions for Consideration</a:t>
            </a:r>
          </a:p>
          <a:p>
            <a:pPr>
              <a:spcBef>
                <a:spcPts val="400"/>
              </a:spcBef>
            </a:pPr>
            <a:endParaRPr lang="en-US" sz="1600" dirty="0">
              <a:latin typeface="Arial" panose="020B0604020202020204" pitchFamily="34" charset="0"/>
              <a:ea typeface="Times" panose="02020603050405020304" pitchFamily="18" charset="0"/>
              <a:cs typeface="Times New Roman" panose="02020603050405020304" pitchFamily="18" charset="0"/>
            </a:endParaRPr>
          </a:p>
          <a:p>
            <a:pPr marL="342900" marR="0" indent="-342900">
              <a:spcBef>
                <a:spcPts val="400"/>
              </a:spcBef>
              <a:spcAft>
                <a:spcPts val="800"/>
              </a:spcAft>
              <a:buFont typeface="+mj-lt"/>
              <a:buAutoNum type="arabicPeriod" startAt="7"/>
            </a:pPr>
            <a:r>
              <a:rPr lang="en-US" sz="1800" dirty="0"/>
              <a:t>Practitioners of climate change risk management may preferentially use projections that perform well in the historical period for their area of interest, based on available observations. </a:t>
            </a:r>
          </a:p>
          <a:p>
            <a:pPr marL="1085850" lvl="1" indent="-342900">
              <a:spcBef>
                <a:spcPts val="400"/>
              </a:spcBef>
              <a:spcAft>
                <a:spcPts val="800"/>
              </a:spcAft>
              <a:buFont typeface="+mj-lt"/>
              <a:buAutoNum type="alphaLcPeriod"/>
            </a:pPr>
            <a:r>
              <a:rPr lang="en-US" sz="1800" dirty="0"/>
              <a:t>Should the Fifth Assessment require bias correction to help meet this desire? </a:t>
            </a:r>
          </a:p>
          <a:p>
            <a:pPr marL="1085850" lvl="1" indent="-342900">
              <a:spcBef>
                <a:spcPts val="400"/>
              </a:spcBef>
              <a:spcAft>
                <a:spcPts val="800"/>
              </a:spcAft>
              <a:buFont typeface="+mj-lt"/>
              <a:buAutoNum type="alphaLcPeriod"/>
            </a:pPr>
            <a:r>
              <a:rPr lang="en-US" sz="1800" dirty="0"/>
              <a:t>How should the desire for historically validated projections play </a:t>
            </a:r>
            <a:r>
              <a:rPr lang="en-US" sz="1800" dirty="0" smtClean="0"/>
              <a:t>in to </a:t>
            </a:r>
            <a:r>
              <a:rPr lang="en-US" sz="1800" dirty="0"/>
              <a:t>the development of priority projections and/or guidance for usage of projections?</a:t>
            </a:r>
          </a:p>
          <a:p>
            <a:pPr>
              <a:spcBef>
                <a:spcPts val="0"/>
              </a:spcBef>
            </a:pPr>
            <a:endParaRPr lang="en-US" sz="1800" dirty="0">
              <a:latin typeface="Arial" panose="020B0604020202020204" pitchFamily="34" charset="0"/>
              <a:ea typeface="Times"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21</a:t>
            </a:fld>
            <a:endParaRPr lang="en-US" dirty="0"/>
          </a:p>
        </p:txBody>
      </p:sp>
    </p:spTree>
    <p:extLst>
      <p:ext uri="{BB962C8B-B14F-4D97-AF65-F5344CB8AC3E}">
        <p14:creationId xmlns:p14="http://schemas.microsoft.com/office/powerpoint/2010/main" val="283049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610600" cy="762000"/>
          </a:xfrm>
        </p:spPr>
        <p:txBody>
          <a:bodyPr>
            <a:normAutofit/>
          </a:bodyPr>
          <a:lstStyle/>
          <a:p>
            <a:r>
              <a:rPr lang="en-US" sz="2800" dirty="0" smtClean="0"/>
              <a:t>Discussion Questions </a:t>
            </a:r>
            <a:r>
              <a:rPr lang="en-US" sz="2400" b="0" i="1" dirty="0" smtClean="0"/>
              <a:t>(continued)</a:t>
            </a:r>
            <a:endParaRPr lang="en-US" sz="2400" b="0" i="1" dirty="0"/>
          </a:p>
        </p:txBody>
      </p:sp>
      <p:sp>
        <p:nvSpPr>
          <p:cNvPr id="3" name="Content Placeholder 2"/>
          <p:cNvSpPr>
            <a:spLocks noGrp="1"/>
          </p:cNvSpPr>
          <p:nvPr>
            <p:ph idx="1"/>
          </p:nvPr>
        </p:nvSpPr>
        <p:spPr>
          <a:xfrm>
            <a:off x="462224" y="1123950"/>
            <a:ext cx="8229600" cy="4007644"/>
          </a:xfrm>
        </p:spPr>
        <p:txBody>
          <a:bodyPr>
            <a:noAutofit/>
          </a:bodyPr>
          <a:lstStyle/>
          <a:p>
            <a:pPr>
              <a:spcBef>
                <a:spcPts val="400"/>
              </a:spcBef>
            </a:pPr>
            <a:r>
              <a:rPr lang="en-US" sz="1800" b="1" dirty="0"/>
              <a:t>Additional Questions for </a:t>
            </a:r>
            <a:r>
              <a:rPr lang="en-US" sz="1800" b="1" dirty="0" smtClean="0"/>
              <a:t>Consideration (continued)</a:t>
            </a:r>
            <a:endParaRPr lang="en-US" sz="1800" b="1" dirty="0"/>
          </a:p>
          <a:p>
            <a:pPr>
              <a:spcBef>
                <a:spcPts val="400"/>
              </a:spcBef>
            </a:pPr>
            <a:endParaRPr lang="en-US" sz="1600" dirty="0">
              <a:latin typeface="Arial" panose="020B0604020202020204" pitchFamily="34" charset="0"/>
              <a:ea typeface="Times" panose="02020603050405020304" pitchFamily="18" charset="0"/>
              <a:cs typeface="Times New Roman" panose="02020603050405020304" pitchFamily="18" charset="0"/>
            </a:endParaRPr>
          </a:p>
          <a:p>
            <a:pPr marL="342900" lvl="0" indent="-342900">
              <a:spcBef>
                <a:spcPts val="400"/>
              </a:spcBef>
              <a:spcAft>
                <a:spcPts val="800"/>
              </a:spcAft>
              <a:buFont typeface="+mj-lt"/>
              <a:buAutoNum type="arabicPeriod" startAt="8"/>
            </a:pPr>
            <a:r>
              <a:rPr lang="en-US" sz="1800" dirty="0" smtClean="0"/>
              <a:t>Climate </a:t>
            </a:r>
            <a:r>
              <a:rPr lang="en-US" sz="1800" dirty="0"/>
              <a:t>change vulnerability assessment and risk management can be approached through a top-down, scenario-driven framework as well as through a bottom-up, robust decision-making framework. Ideally, the Fifth Assessment will include both top-down and bottom-up approaches that are harmonized so that different studies’ results can be integrated and used to deepen our understanding of risks and resilience options. </a:t>
            </a:r>
          </a:p>
          <a:p>
            <a:pPr lvl="1">
              <a:spcBef>
                <a:spcPts val="400"/>
              </a:spcBef>
              <a:spcAft>
                <a:spcPts val="800"/>
              </a:spcAft>
              <a:buFont typeface="+mj-lt"/>
              <a:buAutoNum type="alphaLcPeriod"/>
            </a:pPr>
            <a:r>
              <a:rPr lang="en-US" sz="1800" dirty="0">
                <a:ea typeface="Times" panose="02020603050405020304" pitchFamily="18" charset="0"/>
                <a:cs typeface="Arial" panose="020B0604020202020204" pitchFamily="34" charset="0"/>
              </a:rPr>
              <a:t>Are there considerations regarding a desire to harmonize and integrate top-down and bottom-up approaches that should be articulated in the GFO language?</a:t>
            </a:r>
            <a:endParaRPr lang="en-US" sz="1800" dirty="0">
              <a:ea typeface="Times" panose="02020603050405020304" pitchFamily="18" charset="0"/>
              <a:cs typeface="Times New Roman" panose="02020603050405020304" pitchFamily="18" charset="0"/>
            </a:endParaRPr>
          </a:p>
          <a:p>
            <a:pPr>
              <a:spcBef>
                <a:spcPts val="0"/>
              </a:spcBef>
            </a:pPr>
            <a:endParaRPr lang="en-US" sz="1800" dirty="0">
              <a:latin typeface="Arial" panose="020B0604020202020204" pitchFamily="34" charset="0"/>
              <a:ea typeface="Times"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22</a:t>
            </a:fld>
            <a:endParaRPr lang="en-US" dirty="0"/>
          </a:p>
        </p:txBody>
      </p:sp>
    </p:spTree>
    <p:extLst>
      <p:ext uri="{BB962C8B-B14F-4D97-AF65-F5344CB8AC3E}">
        <p14:creationId xmlns:p14="http://schemas.microsoft.com/office/powerpoint/2010/main" val="2418515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3139"/>
            <a:ext cx="8229600" cy="762000"/>
          </a:xfrm>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23</a:t>
            </a:fld>
            <a:endParaRPr lang="en-US" dirty="0"/>
          </a:p>
        </p:txBody>
      </p:sp>
      <p:sp>
        <p:nvSpPr>
          <p:cNvPr id="7" name="TextBox 6"/>
          <p:cNvSpPr txBox="1"/>
          <p:nvPr/>
        </p:nvSpPr>
        <p:spPr>
          <a:xfrm>
            <a:off x="876300" y="3823835"/>
            <a:ext cx="7620000" cy="646331"/>
          </a:xfrm>
          <a:prstGeom prst="rect">
            <a:avLst/>
          </a:prstGeom>
          <a:noFill/>
        </p:spPr>
        <p:txBody>
          <a:bodyPr wrap="square" rtlCol="0">
            <a:spAutoFit/>
          </a:bodyPr>
          <a:lstStyle/>
          <a:p>
            <a:r>
              <a:rPr lang="en-US" dirty="0" smtClean="0">
                <a:solidFill>
                  <a:schemeClr val="tx2"/>
                </a:solidFill>
                <a:hlinkClick r:id="rId3"/>
              </a:rPr>
              <a:t>Visit: </a:t>
            </a:r>
            <a:r>
              <a:rPr lang="en-US" dirty="0">
                <a:solidFill>
                  <a:schemeClr val="tx2"/>
                </a:solidFill>
              </a:rPr>
              <a:t>https://ww2.energy.ca.gov/research/notices/#</a:t>
            </a:r>
            <a:r>
              <a:rPr lang="en-US" dirty="0" smtClean="0">
                <a:solidFill>
                  <a:schemeClr val="tx2"/>
                </a:solidFill>
              </a:rPr>
              <a:t>12162019 to view the workshop notice, presentation, and WebEx Recording (</a:t>
            </a:r>
            <a:r>
              <a:rPr lang="en-US" i="1" dirty="0" smtClean="0">
                <a:solidFill>
                  <a:schemeClr val="tx2"/>
                </a:solidFill>
              </a:rPr>
              <a:t>forthcoming</a:t>
            </a:r>
            <a:r>
              <a:rPr lang="en-US" dirty="0" smtClean="0">
                <a:solidFill>
                  <a:schemeClr val="tx2"/>
                </a:solidFill>
              </a:rPr>
              <a:t>).</a:t>
            </a:r>
            <a:endParaRPr lang="en-US" dirty="0">
              <a:solidFill>
                <a:schemeClr val="tx2"/>
              </a:solidFill>
            </a:endParaRPr>
          </a:p>
        </p:txBody>
      </p:sp>
      <p:sp>
        <p:nvSpPr>
          <p:cNvPr id="8" name="Rectangle 7"/>
          <p:cNvSpPr/>
          <p:nvPr/>
        </p:nvSpPr>
        <p:spPr>
          <a:xfrm>
            <a:off x="762000" y="1917037"/>
            <a:ext cx="7848600" cy="1815882"/>
          </a:xfrm>
          <a:prstGeom prst="rect">
            <a:avLst/>
          </a:prstGeom>
        </p:spPr>
        <p:txBody>
          <a:bodyPr wrap="square">
            <a:spAutoFit/>
          </a:bodyPr>
          <a:lstStyle/>
          <a:p>
            <a:pPr marL="285750" indent="-285750">
              <a:buClr>
                <a:schemeClr val="tx2"/>
              </a:buClr>
              <a:buFont typeface="Wingdings" panose="05000000000000000000" pitchFamily="2" charset="2"/>
              <a:buChar char="Ø"/>
              <a:defRPr/>
            </a:pPr>
            <a:r>
              <a:rPr lang="en-US" altLang="en-US" sz="1400" b="1" dirty="0" smtClean="0">
                <a:solidFill>
                  <a:schemeClr val="tx2"/>
                </a:solidFill>
              </a:rPr>
              <a:t>Submit electronically </a:t>
            </a:r>
            <a:r>
              <a:rPr lang="en-US" altLang="en-US" sz="1400" dirty="0" smtClean="0">
                <a:solidFill>
                  <a:schemeClr val="tx2"/>
                </a:solidFill>
              </a:rPr>
              <a:t>through the Energy Commission’s “Research Idea Exchange” docket </a:t>
            </a:r>
            <a:r>
              <a:rPr lang="en-US" altLang="en-US" sz="1400" dirty="0" smtClean="0">
                <a:solidFill>
                  <a:schemeClr val="tx2"/>
                </a:solidFill>
                <a:hlinkClick r:id="rId4"/>
              </a:rPr>
              <a:t>here</a:t>
            </a:r>
            <a:r>
              <a:rPr lang="en-US" altLang="en-US" sz="1400" dirty="0" smtClean="0">
                <a:solidFill>
                  <a:schemeClr val="tx2"/>
                </a:solidFill>
              </a:rPr>
              <a:t>: </a:t>
            </a:r>
            <a:r>
              <a:rPr lang="en-US" sz="1400" dirty="0" smtClean="0">
                <a:solidFill>
                  <a:schemeClr val="tx2"/>
                </a:solidFill>
              </a:rPr>
              <a:t>https</a:t>
            </a:r>
            <a:r>
              <a:rPr lang="en-US" sz="1400" dirty="0">
                <a:solidFill>
                  <a:schemeClr val="tx2"/>
                </a:solidFill>
              </a:rPr>
              <a:t>://efiling.energy.ca.gov/Ecomment/Ecomment.aspx?docketnumber=19-ERDD-01</a:t>
            </a:r>
            <a:endParaRPr lang="en-US" altLang="en-US" sz="1400" dirty="0">
              <a:solidFill>
                <a:schemeClr val="tx2"/>
              </a:solidFill>
            </a:endParaRPr>
          </a:p>
          <a:p>
            <a:pPr algn="ctr">
              <a:buClr>
                <a:schemeClr val="accent5"/>
              </a:buClr>
              <a:defRPr/>
            </a:pPr>
            <a:endParaRPr lang="en-US" altLang="en-US" sz="1400" dirty="0">
              <a:solidFill>
                <a:schemeClr val="tx2"/>
              </a:solidFill>
            </a:endParaRPr>
          </a:p>
          <a:p>
            <a:pPr marL="285750" indent="-285750">
              <a:buClr>
                <a:schemeClr val="tx2"/>
              </a:buClr>
              <a:buFont typeface="Wingdings" panose="05000000000000000000" pitchFamily="2" charset="2"/>
              <a:buChar char="Ø"/>
              <a:defRPr/>
            </a:pPr>
            <a:r>
              <a:rPr lang="en-US" altLang="en-US" sz="1400" b="1" dirty="0" smtClean="0">
                <a:solidFill>
                  <a:schemeClr val="tx2"/>
                </a:solidFill>
              </a:rPr>
              <a:t>Or by </a:t>
            </a:r>
            <a:r>
              <a:rPr lang="en-US" altLang="en-US" sz="1400" b="1" dirty="0">
                <a:solidFill>
                  <a:schemeClr val="tx2"/>
                </a:solidFill>
              </a:rPr>
              <a:t>email </a:t>
            </a:r>
            <a:r>
              <a:rPr lang="en-US" altLang="en-US" sz="1400" dirty="0">
                <a:solidFill>
                  <a:schemeClr val="tx2"/>
                </a:solidFill>
              </a:rPr>
              <a:t>to the Docket Unit </a:t>
            </a:r>
            <a:r>
              <a:rPr lang="en-US" altLang="en-US" sz="1400" dirty="0" smtClean="0">
                <a:solidFill>
                  <a:schemeClr val="tx2"/>
                </a:solidFill>
              </a:rPr>
              <a:t>at: </a:t>
            </a:r>
            <a:r>
              <a:rPr lang="en-US" altLang="en-US" sz="1400" dirty="0" smtClean="0">
                <a:solidFill>
                  <a:schemeClr val="tx2"/>
                </a:solidFill>
                <a:hlinkClick r:id="rId5"/>
              </a:rPr>
              <a:t>docket@energy.ca.gov</a:t>
            </a:r>
            <a:r>
              <a:rPr lang="en-US" altLang="en-US" sz="1400" dirty="0" smtClean="0">
                <a:solidFill>
                  <a:schemeClr val="tx2"/>
                </a:solidFill>
              </a:rPr>
              <a:t> </a:t>
            </a:r>
            <a:endParaRPr lang="en-US" altLang="en-US" sz="1400" dirty="0">
              <a:solidFill>
                <a:schemeClr val="tx2"/>
              </a:solidFill>
            </a:endParaRPr>
          </a:p>
          <a:p>
            <a:pPr algn="ctr">
              <a:buClr>
                <a:schemeClr val="accent5"/>
              </a:buClr>
              <a:defRPr/>
            </a:pPr>
            <a:endParaRPr lang="en-US" altLang="en-US" sz="1400" dirty="0">
              <a:solidFill>
                <a:schemeClr val="tx2"/>
              </a:solidFill>
            </a:endParaRPr>
          </a:p>
          <a:p>
            <a:pPr marL="285750" indent="-285750">
              <a:buClr>
                <a:schemeClr val="tx2"/>
              </a:buClr>
              <a:buFont typeface="Wingdings" panose="05000000000000000000" pitchFamily="2" charset="2"/>
              <a:buChar char="Ø"/>
              <a:defRPr/>
            </a:pPr>
            <a:r>
              <a:rPr lang="en-US" altLang="en-US" sz="1400" dirty="0" smtClean="0">
                <a:solidFill>
                  <a:schemeClr val="tx2"/>
                </a:solidFill>
              </a:rPr>
              <a:t>Or by </a:t>
            </a:r>
            <a:r>
              <a:rPr lang="en-US" altLang="en-US" sz="1400" dirty="0">
                <a:solidFill>
                  <a:schemeClr val="tx2"/>
                </a:solidFill>
              </a:rPr>
              <a:t>paper copy to the Docket Unit: </a:t>
            </a:r>
            <a:r>
              <a:rPr lang="en-US" altLang="en-US" sz="1400" dirty="0" smtClean="0">
                <a:solidFill>
                  <a:schemeClr val="tx2"/>
                </a:solidFill>
              </a:rPr>
              <a:t>California </a:t>
            </a:r>
            <a:r>
              <a:rPr lang="en-US" altLang="en-US" sz="1400" dirty="0">
                <a:solidFill>
                  <a:schemeClr val="tx2"/>
                </a:solidFill>
              </a:rPr>
              <a:t>Energy </a:t>
            </a:r>
            <a:r>
              <a:rPr lang="en-US" altLang="en-US" sz="1400" dirty="0" smtClean="0">
                <a:solidFill>
                  <a:schemeClr val="tx2"/>
                </a:solidFill>
              </a:rPr>
              <a:t>Commission || Docket </a:t>
            </a:r>
            <a:r>
              <a:rPr lang="en-US" altLang="en-US" sz="1400" dirty="0">
                <a:solidFill>
                  <a:schemeClr val="tx2"/>
                </a:solidFill>
              </a:rPr>
              <a:t>Unit, </a:t>
            </a:r>
            <a:r>
              <a:rPr lang="en-US" altLang="en-US" sz="1400" dirty="0" smtClean="0">
                <a:solidFill>
                  <a:schemeClr val="tx2"/>
                </a:solidFill>
              </a:rPr>
              <a:t>MS-4 || Re</a:t>
            </a:r>
            <a:r>
              <a:rPr lang="en-US" altLang="en-US" sz="1400" dirty="0">
                <a:solidFill>
                  <a:schemeClr val="tx2"/>
                </a:solidFill>
              </a:rPr>
              <a:t>: Docket No. </a:t>
            </a:r>
            <a:r>
              <a:rPr lang="en-US" altLang="en-US" sz="1400" dirty="0" smtClean="0">
                <a:solidFill>
                  <a:schemeClr val="tx2"/>
                </a:solidFill>
              </a:rPr>
              <a:t>19-ERDD-01 || 1516 </a:t>
            </a:r>
            <a:r>
              <a:rPr lang="en-US" altLang="en-US" sz="1400" dirty="0">
                <a:solidFill>
                  <a:schemeClr val="tx2"/>
                </a:solidFill>
              </a:rPr>
              <a:t>Ninth </a:t>
            </a:r>
            <a:r>
              <a:rPr lang="en-US" altLang="en-US" sz="1400" dirty="0" smtClean="0">
                <a:solidFill>
                  <a:schemeClr val="tx2"/>
                </a:solidFill>
              </a:rPr>
              <a:t>Street || Sacramento</a:t>
            </a:r>
            <a:r>
              <a:rPr lang="en-US" altLang="en-US" sz="1400" dirty="0">
                <a:solidFill>
                  <a:schemeClr val="tx2"/>
                </a:solidFill>
              </a:rPr>
              <a:t>, CA  95814-5512</a:t>
            </a:r>
          </a:p>
          <a:p>
            <a:pPr marL="285750" indent="-285750">
              <a:buClr>
                <a:schemeClr val="accent5"/>
              </a:buClr>
              <a:buFont typeface="Wingdings" panose="05000000000000000000" pitchFamily="2" charset="2"/>
              <a:buChar char="Ø"/>
              <a:defRPr/>
            </a:pPr>
            <a:endParaRPr lang="en-US" altLang="en-US" sz="1400" dirty="0">
              <a:solidFill>
                <a:schemeClr val="tx2"/>
              </a:solidFill>
            </a:endParaRPr>
          </a:p>
        </p:txBody>
      </p:sp>
      <p:sp>
        <p:nvSpPr>
          <p:cNvPr id="9" name="TextBox 8"/>
          <p:cNvSpPr txBox="1"/>
          <p:nvPr/>
        </p:nvSpPr>
        <p:spPr>
          <a:xfrm>
            <a:off x="748184" y="825139"/>
            <a:ext cx="7734300" cy="1231106"/>
          </a:xfrm>
          <a:prstGeom prst="rect">
            <a:avLst/>
          </a:prstGeom>
          <a:noFill/>
        </p:spPr>
        <p:txBody>
          <a:bodyPr wrap="square" rtlCol="0">
            <a:spAutoFit/>
          </a:bodyPr>
          <a:lstStyle/>
          <a:p>
            <a:pPr algn="ctr">
              <a:defRPr/>
            </a:pPr>
            <a:r>
              <a:rPr lang="en-US" sz="2800" b="1" dirty="0">
                <a:solidFill>
                  <a:schemeClr val="tx2"/>
                </a:solidFill>
                <a:latin typeface="Calibri" panose="020F0502020204030204" pitchFamily="34" charset="0"/>
              </a:rPr>
              <a:t>Please submit your written comments by </a:t>
            </a:r>
          </a:p>
          <a:p>
            <a:pPr algn="ctr">
              <a:defRPr/>
            </a:pPr>
            <a:r>
              <a:rPr lang="en-US" sz="2800" b="1" dirty="0" smtClean="0">
                <a:solidFill>
                  <a:schemeClr val="tx2"/>
                </a:solidFill>
                <a:latin typeface="Calibri" panose="020F0502020204030204" pitchFamily="34" charset="0"/>
              </a:rPr>
              <a:t>5:00 p.m. </a:t>
            </a:r>
            <a:r>
              <a:rPr lang="en-US" sz="2800" b="1" dirty="0">
                <a:solidFill>
                  <a:schemeClr val="tx2"/>
                </a:solidFill>
                <a:latin typeface="Calibri" panose="020F0502020204030204" pitchFamily="34" charset="0"/>
              </a:rPr>
              <a:t>Dec 30, 2019 </a:t>
            </a:r>
          </a:p>
          <a:p>
            <a:endParaRPr lang="en-US" dirty="0"/>
          </a:p>
        </p:txBody>
      </p:sp>
    </p:spTree>
    <p:extLst>
      <p:ext uri="{BB962C8B-B14F-4D97-AF65-F5344CB8AC3E}">
        <p14:creationId xmlns:p14="http://schemas.microsoft.com/office/powerpoint/2010/main" val="2391808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Workshop Agenda </a:t>
            </a:r>
            <a:endParaRPr lang="en-US" sz="2800" dirty="0"/>
          </a:p>
        </p:txBody>
      </p:sp>
      <p:sp>
        <p:nvSpPr>
          <p:cNvPr id="3" name="Content Placeholder 2"/>
          <p:cNvSpPr>
            <a:spLocks noGrp="1"/>
          </p:cNvSpPr>
          <p:nvPr>
            <p:ph idx="1"/>
          </p:nvPr>
        </p:nvSpPr>
        <p:spPr>
          <a:xfrm>
            <a:off x="457200" y="1123950"/>
            <a:ext cx="8229600" cy="4007644"/>
          </a:xfrm>
        </p:spPr>
        <p:txBody>
          <a:bodyPr>
            <a:normAutofit fontScale="70000" lnSpcReduction="20000"/>
          </a:bodyPr>
          <a:lstStyle/>
          <a:p>
            <a:pPr marL="514350" indent="-514350">
              <a:lnSpc>
                <a:spcPct val="120000"/>
              </a:lnSpc>
              <a:spcBef>
                <a:spcPts val="400"/>
              </a:spcBef>
              <a:buClr>
                <a:schemeClr val="tx2"/>
              </a:buClr>
              <a:buFont typeface="+mj-lt"/>
              <a:buAutoNum type="arabicPeriod"/>
            </a:pPr>
            <a:r>
              <a:rPr lang="en-US" dirty="0" smtClean="0"/>
              <a:t>Energy Commission staff will present: </a:t>
            </a:r>
          </a:p>
          <a:p>
            <a:pPr marL="1257300" lvl="1" indent="-514350">
              <a:lnSpc>
                <a:spcPct val="120000"/>
              </a:lnSpc>
              <a:spcBef>
                <a:spcPts val="400"/>
              </a:spcBef>
              <a:buClr>
                <a:schemeClr val="tx2"/>
              </a:buClr>
              <a:buFont typeface="Wingdings" panose="05000000000000000000" pitchFamily="2" charset="2"/>
              <a:buChar char="Ø"/>
            </a:pPr>
            <a:r>
              <a:rPr lang="en-US" dirty="0" smtClean="0"/>
              <a:t>Background on anticipated solicitation funding and development.</a:t>
            </a:r>
          </a:p>
          <a:p>
            <a:pPr marL="1257300" lvl="1" indent="-514350">
              <a:lnSpc>
                <a:spcPct val="120000"/>
              </a:lnSpc>
              <a:spcBef>
                <a:spcPts val="400"/>
              </a:spcBef>
              <a:buClr>
                <a:schemeClr val="tx2"/>
              </a:buClr>
              <a:buFont typeface="Wingdings" panose="05000000000000000000" pitchFamily="2" charset="2"/>
              <a:buChar char="Ø"/>
            </a:pPr>
            <a:r>
              <a:rPr lang="en-US" dirty="0"/>
              <a:t>I</a:t>
            </a:r>
            <a:r>
              <a:rPr lang="en-US" dirty="0" smtClean="0"/>
              <a:t>nitial </a:t>
            </a:r>
            <a:r>
              <a:rPr lang="en-US" dirty="0"/>
              <a:t>ideas on the </a:t>
            </a:r>
            <a:r>
              <a:rPr lang="en-US" b="1" dirty="0"/>
              <a:t>scope</a:t>
            </a:r>
            <a:r>
              <a:rPr lang="en-US" dirty="0"/>
              <a:t> and </a:t>
            </a:r>
            <a:r>
              <a:rPr lang="en-US" b="1" dirty="0"/>
              <a:t>structure</a:t>
            </a:r>
            <a:r>
              <a:rPr lang="en-US" dirty="0"/>
              <a:t> of </a:t>
            </a:r>
            <a:r>
              <a:rPr lang="en-US" dirty="0" smtClean="0"/>
              <a:t>anticipated solicitation research goals, </a:t>
            </a:r>
            <a:r>
              <a:rPr lang="en-US" dirty="0"/>
              <a:t>planned for release in the second quarter of </a:t>
            </a:r>
            <a:r>
              <a:rPr lang="en-US" dirty="0" smtClean="0"/>
              <a:t>2020.</a:t>
            </a:r>
          </a:p>
          <a:p>
            <a:pPr marL="1257300" lvl="1" indent="-514350">
              <a:lnSpc>
                <a:spcPct val="120000"/>
              </a:lnSpc>
              <a:spcBef>
                <a:spcPts val="400"/>
              </a:spcBef>
              <a:buClr>
                <a:schemeClr val="tx2"/>
              </a:buClr>
              <a:buFont typeface="Wingdings" panose="05000000000000000000" pitchFamily="2" charset="2"/>
              <a:buChar char="Ø"/>
            </a:pPr>
            <a:r>
              <a:rPr lang="en-US" dirty="0" smtClean="0"/>
              <a:t>Specific discussion questions regarding scope and structure of the proposed research.</a:t>
            </a:r>
          </a:p>
          <a:p>
            <a:pPr marL="514350" indent="-514350">
              <a:lnSpc>
                <a:spcPct val="120000"/>
              </a:lnSpc>
              <a:spcBef>
                <a:spcPts val="400"/>
              </a:spcBef>
              <a:buClr>
                <a:schemeClr val="tx2">
                  <a:lumMod val="50000"/>
                </a:schemeClr>
              </a:buClr>
              <a:buFont typeface="+mj-lt"/>
              <a:buAutoNum type="arabicPeriod"/>
            </a:pPr>
            <a:endParaRPr lang="en-US" dirty="0"/>
          </a:p>
          <a:p>
            <a:pPr marL="514350" indent="-514350">
              <a:lnSpc>
                <a:spcPct val="120000"/>
              </a:lnSpc>
              <a:spcBef>
                <a:spcPts val="400"/>
              </a:spcBef>
              <a:buClr>
                <a:schemeClr val="tx2"/>
              </a:buClr>
              <a:buFont typeface="+mj-lt"/>
              <a:buAutoNum type="arabicPeriod"/>
            </a:pPr>
            <a:r>
              <a:rPr lang="en-US" dirty="0" smtClean="0"/>
              <a:t>Provide opportunity for open dialogue regarding </a:t>
            </a:r>
            <a:r>
              <a:rPr lang="en-US" dirty="0"/>
              <a:t>the scope and structure of proposed </a:t>
            </a:r>
            <a:r>
              <a:rPr lang="en-US" dirty="0" smtClean="0"/>
              <a:t>research</a:t>
            </a:r>
            <a:r>
              <a:rPr lang="en-US" dirty="0"/>
              <a:t> </a:t>
            </a:r>
            <a:r>
              <a:rPr lang="en-US" dirty="0" smtClean="0"/>
              <a:t>and presented discussion questions.</a:t>
            </a:r>
            <a:endParaRPr lang="en-US" dirty="0"/>
          </a:p>
          <a:p>
            <a:pPr>
              <a:lnSpc>
                <a:spcPct val="120000"/>
              </a:lnSpc>
              <a:spcBef>
                <a:spcPts val="400"/>
              </a:spcBef>
              <a:buClr>
                <a:schemeClr val="tx2">
                  <a:lumMod val="50000"/>
                </a:schemeClr>
              </a:buClr>
            </a:pPr>
            <a:r>
              <a:rPr lang="en-US" dirty="0" smtClean="0"/>
              <a:t> </a:t>
            </a:r>
            <a:endParaRPr lang="en-US" dirty="0"/>
          </a:p>
          <a:p>
            <a:pPr>
              <a:lnSpc>
                <a:spcPct val="120000"/>
              </a:lnSpc>
              <a:spcBef>
                <a:spcPts val="400"/>
              </a:spcBef>
              <a:buClr>
                <a:schemeClr val="tx2">
                  <a:lumMod val="50000"/>
                </a:schemeClr>
              </a:buClr>
            </a:pPr>
            <a:endParaRPr lang="en-US" sz="2400" dirty="0"/>
          </a:p>
          <a:p>
            <a:pPr>
              <a:lnSpc>
                <a:spcPct val="120000"/>
              </a:lnSpc>
              <a:spcBef>
                <a:spcPts val="400"/>
              </a:spcBef>
              <a:buClr>
                <a:schemeClr val="accent5"/>
              </a:buClr>
            </a:pPr>
            <a:r>
              <a:rPr lang="en-US" sz="2400" i="1" dirty="0" smtClean="0"/>
              <a:t>Input from </a:t>
            </a:r>
            <a:r>
              <a:rPr lang="en-US" sz="2400" i="1" dirty="0"/>
              <a:t>today’s </a:t>
            </a:r>
            <a:r>
              <a:rPr lang="en-US" sz="2400" i="1" dirty="0" smtClean="0"/>
              <a:t>workshop </a:t>
            </a:r>
            <a:r>
              <a:rPr lang="en-US" sz="2400" i="1" dirty="0"/>
              <a:t>plus public </a:t>
            </a:r>
            <a:r>
              <a:rPr lang="en-US" sz="2400" i="1" dirty="0" smtClean="0"/>
              <a:t>comments </a:t>
            </a:r>
            <a:r>
              <a:rPr lang="en-US" sz="2400" i="1" dirty="0"/>
              <a:t>(oral and/or written </a:t>
            </a:r>
            <a:r>
              <a:rPr lang="en-US" sz="2400" i="1" dirty="0" smtClean="0"/>
              <a:t>comments) </a:t>
            </a:r>
            <a:r>
              <a:rPr lang="en-US" sz="2400" i="1" dirty="0"/>
              <a:t>will </a:t>
            </a:r>
            <a:r>
              <a:rPr lang="en-US" sz="2400" i="1" dirty="0" smtClean="0"/>
              <a:t>help shape the grant funding opportunity</a:t>
            </a:r>
            <a:r>
              <a:rPr lang="en-US" sz="2400" i="1" dirty="0"/>
              <a:t>. </a:t>
            </a:r>
          </a:p>
        </p:txBody>
      </p:sp>
      <p:sp>
        <p:nvSpPr>
          <p:cNvPr id="4" name="Slide Number Placeholder 3"/>
          <p:cNvSpPr>
            <a:spLocks noGrp="1"/>
          </p:cNvSpPr>
          <p:nvPr>
            <p:ph type="sldNum" sz="quarter" idx="12"/>
          </p:nvPr>
        </p:nvSpPr>
        <p:spPr/>
        <p:txBody>
          <a:bodyPr/>
          <a:lstStyle/>
          <a:p>
            <a:fld id="{8569167A-9D82-438A-BF70-1028D6A4A763}" type="slidenum">
              <a:rPr lang="en-US" smtClean="0"/>
              <a:t>3</a:t>
            </a:fld>
            <a:endParaRPr lang="en-US" dirty="0"/>
          </a:p>
        </p:txBody>
      </p:sp>
    </p:spTree>
    <p:extLst>
      <p:ext uri="{BB962C8B-B14F-4D97-AF65-F5344CB8AC3E}">
        <p14:creationId xmlns:p14="http://schemas.microsoft.com/office/powerpoint/2010/main" val="1921787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58" y="-84604"/>
            <a:ext cx="8229600" cy="762000"/>
          </a:xfrm>
        </p:spPr>
        <p:txBody>
          <a:bodyPr/>
          <a:lstStyle/>
          <a:p>
            <a:r>
              <a:rPr lang="en-US" dirty="0">
                <a:solidFill>
                  <a:srgbClr val="00588A"/>
                </a:solidFill>
                <a:latin typeface="Century Gothic" panose="020B0502020202020204" pitchFamily="34" charset="0"/>
              </a:rPr>
              <a:t>EPIC Research &amp; Development Program</a:t>
            </a:r>
            <a:endParaRPr lang="en-US" dirty="0"/>
          </a:p>
        </p:txBody>
      </p:sp>
      <p:sp>
        <p:nvSpPr>
          <p:cNvPr id="4" name="Slide Number Placeholder 3"/>
          <p:cNvSpPr>
            <a:spLocks noGrp="1"/>
          </p:cNvSpPr>
          <p:nvPr>
            <p:ph type="sldNum" sz="quarter" idx="12"/>
          </p:nvPr>
        </p:nvSpPr>
        <p:spPr/>
        <p:txBody>
          <a:bodyPr/>
          <a:lstStyle/>
          <a:p>
            <a:fld id="{8569167A-9D82-438A-BF70-1028D6A4A763}" type="slidenum">
              <a:rPr lang="en-US" smtClean="0"/>
              <a:t>4</a:t>
            </a:fld>
            <a:endParaRPr lang="en-US" dirty="0"/>
          </a:p>
        </p:txBody>
      </p:sp>
      <p:sp>
        <p:nvSpPr>
          <p:cNvPr id="7" name="Slide Number Placeholder 2"/>
          <p:cNvSpPr txBox="1">
            <a:spLocks/>
          </p:cNvSpPr>
          <p:nvPr/>
        </p:nvSpPr>
        <p:spPr>
          <a:xfrm>
            <a:off x="6934200" y="4857750"/>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B945C4-4213-415B-86F2-DB8FD23835C3}" type="slidenum">
              <a:rPr lang="en-US" smtClean="0">
                <a:solidFill>
                  <a:prstClr val="black">
                    <a:tint val="75000"/>
                  </a:prstClr>
                </a:solidFill>
              </a:rPr>
              <a:pPr/>
              <a:t>4</a:t>
            </a:fld>
            <a:endParaRPr lang="en-US" dirty="0">
              <a:solidFill>
                <a:prstClr val="black">
                  <a:tint val="75000"/>
                </a:prstClr>
              </a:solidFill>
            </a:endParaRPr>
          </a:p>
        </p:txBody>
      </p:sp>
      <p:sp>
        <p:nvSpPr>
          <p:cNvPr id="8" name="TextBox 7"/>
          <p:cNvSpPr txBox="1"/>
          <p:nvPr/>
        </p:nvSpPr>
        <p:spPr>
          <a:xfrm>
            <a:off x="468958" y="4551140"/>
            <a:ext cx="5138209" cy="523220"/>
          </a:xfrm>
          <a:prstGeom prst="rect">
            <a:avLst/>
          </a:prstGeom>
          <a:solidFill>
            <a:srgbClr val="EBBB43"/>
          </a:solidFill>
          <a:ln>
            <a:solidFill>
              <a:schemeClr val="accent5">
                <a:lumMod val="50000"/>
              </a:schemeClr>
            </a:solidFill>
          </a:ln>
        </p:spPr>
        <p:txBody>
          <a:bodyPr wrap="square">
            <a:spAutoFit/>
          </a:bodyPr>
          <a:lstStyle/>
          <a:p>
            <a:pPr eaLnBrk="0" hangingPunct="0">
              <a:tabLst>
                <a:tab pos="0" algn="l"/>
              </a:tabLst>
              <a:defRPr/>
            </a:pPr>
            <a:r>
              <a:rPr lang="en-US" sz="1400" dirty="0" smtClean="0">
                <a:hlinkClick r:id="rId3"/>
              </a:rPr>
              <a:t>To access report: </a:t>
            </a:r>
            <a:r>
              <a:rPr lang="en-US" sz="1400" dirty="0" smtClean="0">
                <a:solidFill>
                  <a:schemeClr val="tx2"/>
                </a:solidFill>
              </a:rPr>
              <a:t>linkhttps</a:t>
            </a:r>
            <a:r>
              <a:rPr lang="en-US" sz="1400" dirty="0">
                <a:solidFill>
                  <a:schemeClr val="tx2"/>
                </a:solidFill>
              </a:rPr>
              <a:t>://ww2.energy.ca.gov/research/annual_reports.html</a:t>
            </a:r>
            <a:endParaRPr lang="en-US" sz="1400" b="1" dirty="0">
              <a:solidFill>
                <a:schemeClr val="tx2"/>
              </a:solidFill>
              <a:latin typeface="Arial" panose="020B0604020202020204" pitchFamily="34" charset="0"/>
              <a:cs typeface="Arial" panose="020B0604020202020204" pitchFamily="34" charset="0"/>
            </a:endParaRPr>
          </a:p>
        </p:txBody>
      </p:sp>
      <p:pic>
        <p:nvPicPr>
          <p:cNvPr id="9" name="Picture 8" title="CEC Staff Report"/>
          <p:cNvPicPr>
            <a:picLocks noChangeAspect="1"/>
          </p:cNvPicPr>
          <p:nvPr/>
        </p:nvPicPr>
        <p:blipFill>
          <a:blip r:embed="rId4"/>
          <a:stretch>
            <a:fillRect/>
          </a:stretch>
        </p:blipFill>
        <p:spPr>
          <a:xfrm>
            <a:off x="5791200" y="677396"/>
            <a:ext cx="3097758" cy="3989307"/>
          </a:xfrm>
          <a:prstGeom prst="rect">
            <a:avLst/>
          </a:prstGeom>
        </p:spPr>
      </p:pic>
      <p:sp>
        <p:nvSpPr>
          <p:cNvPr id="10" name="TextBox 9" descr="Electric Program Investment Charge: Proposed 2018-2020 Triennial Investment Plan" title="CEC Staff Report "/>
          <p:cNvSpPr txBox="1"/>
          <p:nvPr/>
        </p:nvSpPr>
        <p:spPr>
          <a:xfrm>
            <a:off x="468958" y="634831"/>
            <a:ext cx="5138209" cy="3816429"/>
          </a:xfrm>
          <a:prstGeom prst="rect">
            <a:avLst/>
          </a:prstGeom>
          <a:solidFill>
            <a:schemeClr val="accent3">
              <a:lumMod val="20000"/>
              <a:lumOff val="80000"/>
            </a:schemeClr>
          </a:solidFill>
        </p:spPr>
        <p:txBody>
          <a:bodyPr wrap="square" rtlCol="0">
            <a:spAutoFit/>
          </a:bodyPr>
          <a:lstStyle/>
          <a:p>
            <a:pPr>
              <a:spcBef>
                <a:spcPts val="400"/>
              </a:spcBef>
            </a:pPr>
            <a: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CEC’s </a:t>
            </a:r>
            <a:r>
              <a:rPr lang="en-US" dirty="0">
                <a:solidFill>
                  <a:schemeClr val="tx2"/>
                </a:solidFill>
              </a:rPr>
              <a:t>2018-2020 </a:t>
            </a:r>
            <a:r>
              <a:rPr lang="en-US" i="1" dirty="0">
                <a:solidFill>
                  <a:schemeClr val="tx2"/>
                </a:solidFill>
              </a:rPr>
              <a:t>EPIC Triennial Investment Plan</a:t>
            </a:r>
            <a:r>
              <a:rPr lang="en-US" dirty="0">
                <a:solidFill>
                  <a:schemeClr val="tx2"/>
                </a:solidFill>
              </a:rPr>
              <a:t> includes </a:t>
            </a:r>
            <a:r>
              <a:rPr lang="en-US" dirty="0" smtClean="0">
                <a:solidFill>
                  <a:schemeClr val="tx2"/>
                </a:solidFill>
              </a:rPr>
              <a:t>research </a:t>
            </a:r>
            <a:r>
              <a:rPr lang="en-US" dirty="0">
                <a:solidFill>
                  <a:schemeClr val="tx2"/>
                </a:solidFill>
              </a:rPr>
              <a:t>subtheme 7.2 “</a:t>
            </a:r>
            <a:r>
              <a:rPr lang="en-US" b="1" dirty="0">
                <a:solidFill>
                  <a:schemeClr val="tx2"/>
                </a:solidFill>
              </a:rPr>
              <a:t>Increase the Resiliency of the Electricity System to Climate Change and Extreme Weather Events</a:t>
            </a:r>
            <a:r>
              <a:rPr lang="en-US" dirty="0">
                <a:solidFill>
                  <a:schemeClr val="tx2"/>
                </a:solidFill>
              </a:rPr>
              <a:t>.” </a:t>
            </a:r>
            <a:endParaRPr lang="en-US" dirty="0" smtClean="0">
              <a:solidFill>
                <a:schemeClr val="tx2"/>
              </a:solidFill>
            </a:endParaRPr>
          </a:p>
          <a:p>
            <a:pPr>
              <a:spcBef>
                <a:spcPts val="400"/>
              </a:spcBef>
            </a:pPr>
            <a:endParaRPr lang="en-US" dirty="0" smtClean="0">
              <a:solidFill>
                <a:schemeClr val="tx2"/>
              </a:solidFill>
            </a:endParaRPr>
          </a:p>
          <a:p>
            <a:pPr>
              <a:spcBef>
                <a:spcPts val="400"/>
              </a:spcBef>
            </a:pPr>
            <a:r>
              <a:rPr lang="en-US" dirty="0" smtClean="0">
                <a:solidFill>
                  <a:schemeClr val="tx2"/>
                </a:solidFill>
              </a:rPr>
              <a:t>Proposed </a:t>
            </a:r>
            <a:r>
              <a:rPr lang="en-US" dirty="0">
                <a:solidFill>
                  <a:schemeClr val="tx2"/>
                </a:solidFill>
              </a:rPr>
              <a:t>research is intended to </a:t>
            </a:r>
            <a:r>
              <a:rPr lang="en-US" dirty="0" smtClean="0">
                <a:solidFill>
                  <a:schemeClr val="tx2"/>
                </a:solidFill>
              </a:rPr>
              <a:t>support two </a:t>
            </a:r>
            <a:r>
              <a:rPr lang="en-US" dirty="0">
                <a:solidFill>
                  <a:schemeClr val="tx2"/>
                </a:solidFill>
              </a:rPr>
              <a:t>initiatives associated with this subtheme</a:t>
            </a:r>
            <a:r>
              <a:rPr lang="en-US" dirty="0" smtClean="0">
                <a:solidFill>
                  <a:schemeClr val="tx2"/>
                </a:solidFill>
              </a:rPr>
              <a:t>:</a:t>
            </a:r>
          </a:p>
          <a:p>
            <a:pPr marL="285750" lvl="0" indent="-285750">
              <a:spcBef>
                <a:spcPts val="400"/>
              </a:spcBef>
              <a:buFont typeface="Wingdings" panose="05000000000000000000" pitchFamily="2" charset="2"/>
              <a:buChar char="Ø"/>
            </a:pPr>
            <a:r>
              <a:rPr lang="en-US" sz="1600" dirty="0" smtClean="0">
                <a:solidFill>
                  <a:schemeClr val="tx2"/>
                </a:solidFill>
              </a:rPr>
              <a:t>7.2.1 Improved </a:t>
            </a:r>
            <a:r>
              <a:rPr lang="en-US" sz="1600" dirty="0">
                <a:solidFill>
                  <a:schemeClr val="tx2"/>
                </a:solidFill>
              </a:rPr>
              <a:t>Understanding of Climate - and Weather-Related Risks and Resilience </a:t>
            </a:r>
            <a:r>
              <a:rPr lang="en-US" sz="1600" dirty="0" smtClean="0">
                <a:solidFill>
                  <a:schemeClr val="tx2"/>
                </a:solidFill>
              </a:rPr>
              <a:t>Options</a:t>
            </a:r>
            <a:endParaRPr lang="en-US" sz="1600" dirty="0">
              <a:solidFill>
                <a:schemeClr val="tx2"/>
              </a:solidFill>
            </a:endParaRPr>
          </a:p>
          <a:p>
            <a:pPr marL="285750" lvl="0" indent="-285750">
              <a:spcBef>
                <a:spcPts val="400"/>
              </a:spcBef>
              <a:buFont typeface="Wingdings" panose="05000000000000000000" pitchFamily="2" charset="2"/>
              <a:buChar char="Ø"/>
            </a:pPr>
            <a:r>
              <a:rPr lang="en-US" sz="1600" dirty="0" smtClean="0">
                <a:solidFill>
                  <a:schemeClr val="tx2"/>
                </a:solidFill>
              </a:rPr>
              <a:t>7.2.3 </a:t>
            </a:r>
            <a:r>
              <a:rPr lang="en-US" sz="1600" dirty="0">
                <a:solidFill>
                  <a:schemeClr val="tx2"/>
                </a:solidFill>
              </a:rPr>
              <a:t>Integrate Climate Readiness into Electricity System Operations, Tools, and Models</a:t>
            </a:r>
          </a:p>
          <a:p>
            <a:pPr>
              <a:spcBef>
                <a:spcPts val="400"/>
              </a:spcBef>
            </a:pPr>
            <a:endPar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a:spcBef>
                <a:spcPts val="400"/>
              </a:spcBef>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t>
            </a:r>
            <a:r>
              <a:rPr lang="en-US" sz="1600" i="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pp. 213-222</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898450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5</a:t>
            </a:fld>
            <a:endParaRPr lang="en-US" dirty="0"/>
          </a:p>
        </p:txBody>
      </p:sp>
      <p:sp>
        <p:nvSpPr>
          <p:cNvPr id="6" name="Title 5"/>
          <p:cNvSpPr>
            <a:spLocks noGrp="1"/>
          </p:cNvSpPr>
          <p:nvPr>
            <p:ph type="title"/>
          </p:nvPr>
        </p:nvSpPr>
        <p:spPr>
          <a:xfrm>
            <a:off x="609600" y="22139"/>
            <a:ext cx="8229600" cy="762000"/>
          </a:xfrm>
        </p:spPr>
        <p:txBody>
          <a:bodyPr>
            <a:normAutofit/>
          </a:bodyPr>
          <a:lstStyle/>
          <a:p>
            <a:r>
              <a:rPr lang="en-US" sz="2800" dirty="0">
                <a:cs typeface="Arial"/>
              </a:rPr>
              <a:t>Demands from a </a:t>
            </a:r>
            <a:r>
              <a:rPr lang="en-US" sz="2800" dirty="0" smtClean="0">
                <a:cs typeface="Arial"/>
              </a:rPr>
              <a:t>Changing </a:t>
            </a:r>
            <a:r>
              <a:rPr lang="en-US" sz="2800" dirty="0">
                <a:cs typeface="Arial"/>
              </a:rPr>
              <a:t>P</a:t>
            </a:r>
            <a:r>
              <a:rPr lang="en-US" sz="2800" dirty="0" smtClean="0">
                <a:cs typeface="Arial"/>
              </a:rPr>
              <a:t>olicy Landscape</a:t>
            </a:r>
            <a:endParaRPr lang="en-US" sz="2800" dirty="0"/>
          </a:p>
        </p:txBody>
      </p:sp>
      <p:sp>
        <p:nvSpPr>
          <p:cNvPr id="7" name="Content Placeholder 6"/>
          <p:cNvSpPr>
            <a:spLocks noGrp="1"/>
          </p:cNvSpPr>
          <p:nvPr>
            <p:ph idx="1"/>
          </p:nvPr>
        </p:nvSpPr>
        <p:spPr>
          <a:xfrm>
            <a:off x="838200" y="1428750"/>
            <a:ext cx="7620000" cy="2556273"/>
          </a:xfrm>
        </p:spPr>
        <p:txBody>
          <a:bodyPr>
            <a:normAutofit/>
          </a:bodyPr>
          <a:lstStyle/>
          <a:p>
            <a:pPr algn="ctr"/>
            <a:r>
              <a:rPr lang="en-US" sz="2800" dirty="0">
                <a:solidFill>
                  <a:srgbClr val="00B050"/>
                </a:solidFill>
              </a:rPr>
              <a:t>Looking forward, what do we need from climate projections, data platforms, and decision support tools?</a:t>
            </a:r>
          </a:p>
        </p:txBody>
      </p:sp>
    </p:spTree>
    <p:extLst>
      <p:ext uri="{BB962C8B-B14F-4D97-AF65-F5344CB8AC3E}">
        <p14:creationId xmlns:p14="http://schemas.microsoft.com/office/powerpoint/2010/main" val="3593934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6</a:t>
            </a:fld>
            <a:endParaRPr lang="en-US" dirty="0"/>
          </a:p>
        </p:txBody>
      </p:sp>
      <p:sp>
        <p:nvSpPr>
          <p:cNvPr id="5" name="TextBox 4"/>
          <p:cNvSpPr txBox="1"/>
          <p:nvPr/>
        </p:nvSpPr>
        <p:spPr>
          <a:xfrm>
            <a:off x="536749" y="4594623"/>
            <a:ext cx="8150051" cy="430887"/>
          </a:xfrm>
          <a:prstGeom prst="rect">
            <a:avLst/>
          </a:prstGeom>
          <a:noFill/>
          <a:ln>
            <a:solidFill>
              <a:srgbClr val="002060"/>
            </a:solidFill>
          </a:ln>
        </p:spPr>
        <p:txBody>
          <a:bodyPr wrap="square" rtlCol="0">
            <a:spAutoFit/>
          </a:bodyPr>
          <a:lstStyle/>
          <a:p>
            <a:r>
              <a:rPr lang="en-US" sz="1100" dirty="0">
                <a:solidFill>
                  <a:schemeClr val="tx2"/>
                </a:solidFill>
                <a:hlinkClick r:id="rId3"/>
              </a:rPr>
              <a:t>* </a:t>
            </a:r>
            <a:r>
              <a:rPr lang="en-US" sz="1100" dirty="0">
                <a:hlinkClick r:id="rId3"/>
              </a:rPr>
              <a:t>Decision 19-10-054, Rulemaking 18-04-019, Decision on Phase 1 Topics 1 and </a:t>
            </a:r>
            <a:r>
              <a:rPr lang="en-US" sz="1100" dirty="0" smtClean="0">
                <a:hlinkClick r:id="rId3"/>
              </a:rPr>
              <a:t>2 web link: </a:t>
            </a:r>
            <a:r>
              <a:rPr lang="en-US" sz="1100" dirty="0"/>
              <a:t>http://docs.cpuc.ca.gov/PublishedDocs/Published/G000/M319/K075/319075453.PDF </a:t>
            </a:r>
          </a:p>
        </p:txBody>
      </p:sp>
      <p:sp>
        <p:nvSpPr>
          <p:cNvPr id="7" name="Content Placeholder 2"/>
          <p:cNvSpPr>
            <a:spLocks noGrp="1"/>
          </p:cNvSpPr>
          <p:nvPr>
            <p:ph idx="1"/>
          </p:nvPr>
        </p:nvSpPr>
        <p:spPr>
          <a:xfrm>
            <a:off x="685800" y="1268731"/>
            <a:ext cx="8001000" cy="3394472"/>
          </a:xfrm>
        </p:spPr>
        <p:txBody>
          <a:bodyPr>
            <a:noAutofit/>
          </a:bodyPr>
          <a:lstStyle/>
          <a:p>
            <a:pPr>
              <a:spcBef>
                <a:spcPts val="400"/>
              </a:spcBef>
            </a:pPr>
            <a:r>
              <a:rPr lang="en-US" sz="1800" dirty="0"/>
              <a:t>CPUC’s Decision on Phase 1 of Adaptation Rulemaking, issued Nov. 1, 2019*:</a:t>
            </a:r>
          </a:p>
          <a:p>
            <a:pPr marL="285750" indent="-285750">
              <a:spcBef>
                <a:spcPts val="400"/>
              </a:spcBef>
              <a:buFont typeface="Arial" panose="020B0604020202020204" pitchFamily="34" charset="0"/>
              <a:buChar char="•"/>
            </a:pPr>
            <a:r>
              <a:rPr lang="en-US" sz="1600" dirty="0">
                <a:ea typeface="Calibri" panose="020F0502020204030204" pitchFamily="34" charset="0"/>
              </a:rPr>
              <a:t>Defines climate change adaptation for energy utilities in the state.</a:t>
            </a:r>
          </a:p>
          <a:p>
            <a:pPr marL="285750" indent="-285750">
              <a:spcBef>
                <a:spcPts val="400"/>
              </a:spcBef>
              <a:buFont typeface="Arial" panose="020B0604020202020204" pitchFamily="34" charset="0"/>
              <a:buChar char="•"/>
            </a:pPr>
            <a:r>
              <a:rPr lang="en-US" sz="1600" dirty="0">
                <a:ea typeface="Calibri" panose="020F0502020204030204" pitchFamily="34" charset="0"/>
              </a:rPr>
              <a:t>Anchors acceptable data to </a:t>
            </a:r>
            <a:r>
              <a:rPr lang="en-US" sz="1600" b="1" dirty="0">
                <a:solidFill>
                  <a:srgbClr val="FF0000"/>
                </a:solidFill>
                <a:ea typeface="Calibri" panose="020F0502020204030204" pitchFamily="34" charset="0"/>
              </a:rPr>
              <a:t>California’s Climate Change Assessments process</a:t>
            </a:r>
            <a:r>
              <a:rPr lang="en-US" sz="1600" dirty="0">
                <a:ea typeface="Calibri" panose="020F0502020204030204" pitchFamily="34" charset="0"/>
              </a:rPr>
              <a:t>, acknowledging the </a:t>
            </a:r>
            <a:r>
              <a:rPr lang="en-US" sz="1600" dirty="0" smtClean="0">
                <a:ea typeface="Calibri" panose="020F0502020204030204" pitchFamily="34" charset="0"/>
              </a:rPr>
              <a:t>state’s role in </a:t>
            </a:r>
            <a:r>
              <a:rPr lang="en-US" sz="1600" dirty="0">
                <a:ea typeface="Calibri" panose="020F0502020204030204" pitchFamily="34" charset="0"/>
              </a:rPr>
              <a:t>selecting </a:t>
            </a:r>
            <a:r>
              <a:rPr lang="en-US" sz="1600" b="1" dirty="0">
                <a:solidFill>
                  <a:srgbClr val="FF0000"/>
                </a:solidFill>
                <a:ea typeface="Calibri" panose="020F0502020204030204" pitchFamily="34" charset="0"/>
              </a:rPr>
              <a:t>recommended scenarios</a:t>
            </a:r>
            <a:r>
              <a:rPr lang="en-US" sz="1600" dirty="0">
                <a:ea typeface="Calibri" panose="020F0502020204030204" pitchFamily="34" charset="0"/>
              </a:rPr>
              <a:t>.</a:t>
            </a:r>
          </a:p>
          <a:p>
            <a:pPr marL="285750" indent="-285750">
              <a:spcBef>
                <a:spcPts val="400"/>
              </a:spcBef>
              <a:buFont typeface="Arial" panose="020B0604020202020204" pitchFamily="34" charset="0"/>
              <a:buChar char="•"/>
            </a:pPr>
            <a:r>
              <a:rPr lang="en-US" sz="1600" b="1" dirty="0">
                <a:solidFill>
                  <a:srgbClr val="FF0000"/>
                </a:solidFill>
                <a:ea typeface="Calibri" panose="020F0502020204030204" pitchFamily="34" charset="0"/>
              </a:rPr>
              <a:t>Directs IOUs to Cal-Adapt </a:t>
            </a:r>
            <a:r>
              <a:rPr lang="en-US" sz="1600" dirty="0">
                <a:ea typeface="Calibri" panose="020F0502020204030204" pitchFamily="34" charset="0"/>
              </a:rPr>
              <a:t>as a source of data.</a:t>
            </a:r>
          </a:p>
          <a:p>
            <a:pPr marL="285750" indent="-285750">
              <a:spcBef>
                <a:spcPts val="400"/>
              </a:spcBef>
              <a:buFont typeface="Arial" panose="020B0604020202020204" pitchFamily="34" charset="0"/>
              <a:buChar char="•"/>
            </a:pPr>
            <a:r>
              <a:rPr lang="en-US" sz="1600" dirty="0">
                <a:ea typeface="Calibri" panose="020F0502020204030204" pitchFamily="34" charset="0"/>
              </a:rPr>
              <a:t>Establishes criteria for acceptability of additional data or models.</a:t>
            </a:r>
          </a:p>
          <a:p>
            <a:pPr>
              <a:spcBef>
                <a:spcPts val="400"/>
              </a:spcBef>
              <a:buFont typeface="Symbol" panose="05050102010706020507" pitchFamily="18" charset="2"/>
              <a:buChar char=""/>
            </a:pPr>
            <a:endParaRPr lang="en-US" sz="1800" dirty="0">
              <a:ea typeface="Calibri" panose="020F0502020204030204" pitchFamily="34" charset="0"/>
            </a:endParaRPr>
          </a:p>
          <a:p>
            <a:pPr>
              <a:spcBef>
                <a:spcPts val="400"/>
              </a:spcBef>
            </a:pPr>
            <a:r>
              <a:rPr lang="en-US" sz="1800" dirty="0">
                <a:ea typeface="Calibri" panose="020F0502020204030204" pitchFamily="34" charset="0"/>
              </a:rPr>
              <a:t>Also sets expectations of climate data:</a:t>
            </a:r>
          </a:p>
          <a:p>
            <a:pPr>
              <a:spcBef>
                <a:spcPts val="400"/>
              </a:spcBef>
            </a:pPr>
            <a:r>
              <a:rPr lang="en-US" sz="1600" dirty="0">
                <a:ea typeface="Calibri" panose="020F0502020204030204" pitchFamily="34" charset="0"/>
              </a:rPr>
              <a:t>“Climate data should provide the geographical and temporal resolution required for the research or planning at hand.” (p. 54)</a:t>
            </a:r>
          </a:p>
          <a:p>
            <a:endParaRPr lang="en-US" sz="1350" dirty="0"/>
          </a:p>
        </p:txBody>
      </p:sp>
      <p:sp>
        <p:nvSpPr>
          <p:cNvPr id="2" name="Title 1"/>
          <p:cNvSpPr>
            <a:spLocks noGrp="1"/>
          </p:cNvSpPr>
          <p:nvPr>
            <p:ph type="title"/>
          </p:nvPr>
        </p:nvSpPr>
        <p:spPr>
          <a:xfrm>
            <a:off x="685800" y="133350"/>
            <a:ext cx="8077200" cy="762000"/>
          </a:xfrm>
        </p:spPr>
        <p:txBody>
          <a:bodyPr>
            <a:noAutofit/>
          </a:bodyPr>
          <a:lstStyle/>
          <a:p>
            <a:r>
              <a:rPr lang="en-US" sz="2800" dirty="0">
                <a:cs typeface="Arial"/>
              </a:rPr>
              <a:t>Energy </a:t>
            </a:r>
            <a:r>
              <a:rPr lang="en-US" sz="2800" dirty="0" smtClean="0">
                <a:cs typeface="Arial"/>
              </a:rPr>
              <a:t>Utilities </a:t>
            </a:r>
            <a:r>
              <a:rPr lang="en-US" sz="2800" dirty="0">
                <a:cs typeface="Arial"/>
              </a:rPr>
              <a:t>to </a:t>
            </a:r>
            <a:r>
              <a:rPr lang="en-US" sz="2800" dirty="0" smtClean="0">
                <a:cs typeface="Arial"/>
              </a:rPr>
              <a:t>Rely </a:t>
            </a:r>
            <a:r>
              <a:rPr lang="en-US" sz="2800" dirty="0">
                <a:cs typeface="Arial"/>
              </a:rPr>
              <a:t>on </a:t>
            </a:r>
            <a:br>
              <a:rPr lang="en-US" sz="2800" dirty="0">
                <a:cs typeface="Arial"/>
              </a:rPr>
            </a:br>
            <a:r>
              <a:rPr lang="en-US" sz="2800" dirty="0" smtClean="0">
                <a:cs typeface="Arial"/>
              </a:rPr>
              <a:t>Projections </a:t>
            </a:r>
            <a:r>
              <a:rPr lang="en-US" sz="2800" dirty="0">
                <a:cs typeface="Arial"/>
              </a:rPr>
              <a:t>P</a:t>
            </a:r>
            <a:r>
              <a:rPr lang="en-US" sz="2800" dirty="0" smtClean="0">
                <a:cs typeface="Arial"/>
              </a:rPr>
              <a:t>rovided </a:t>
            </a:r>
            <a:r>
              <a:rPr lang="en-US" sz="2800" dirty="0">
                <a:cs typeface="Arial"/>
              </a:rPr>
              <a:t>by State</a:t>
            </a:r>
            <a:endParaRPr lang="en-US" sz="2800" dirty="0"/>
          </a:p>
        </p:txBody>
      </p:sp>
    </p:spTree>
    <p:extLst>
      <p:ext uri="{BB962C8B-B14F-4D97-AF65-F5344CB8AC3E}">
        <p14:creationId xmlns:p14="http://schemas.microsoft.com/office/powerpoint/2010/main" val="3012097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7</a:t>
            </a:fld>
            <a:endParaRPr lang="en-US" dirty="0"/>
          </a:p>
        </p:txBody>
      </p:sp>
      <p:sp>
        <p:nvSpPr>
          <p:cNvPr id="11" name="TextBox 10"/>
          <p:cNvSpPr txBox="1"/>
          <p:nvPr/>
        </p:nvSpPr>
        <p:spPr>
          <a:xfrm>
            <a:off x="457200" y="4669172"/>
            <a:ext cx="8211615" cy="253916"/>
          </a:xfrm>
          <a:prstGeom prst="rect">
            <a:avLst/>
          </a:prstGeom>
          <a:noFill/>
          <a:ln>
            <a:solidFill>
              <a:srgbClr val="002060"/>
            </a:solidFill>
          </a:ln>
        </p:spPr>
        <p:txBody>
          <a:bodyPr wrap="square" rtlCol="0">
            <a:spAutoFit/>
          </a:bodyPr>
          <a:lstStyle/>
          <a:p>
            <a:r>
              <a:rPr lang="en-US" sz="1050" dirty="0">
                <a:solidFill>
                  <a:schemeClr val="tx2"/>
                </a:solidFill>
                <a:hlinkClick r:id="rId3"/>
              </a:rPr>
              <a:t>Executive Order N-19-19</a:t>
            </a:r>
            <a:r>
              <a:rPr lang="en-US" sz="1050" dirty="0">
                <a:solidFill>
                  <a:schemeClr val="tx2"/>
                </a:solidFill>
              </a:rPr>
              <a:t>. https://www.gov.ca.gov/wp-content/uploads/2019/09/9.20.19-Climate-EO-N-19-19.pdf</a:t>
            </a:r>
          </a:p>
        </p:txBody>
      </p:sp>
      <p:pic>
        <p:nvPicPr>
          <p:cNvPr id="12" name="Picture 11" descr="leverage state’s $700 billion pension investments, transportation systems, and purchasing power to strengthen resiliency.”&#10;" title="Governor Newsom’s September 20, 2019 Executive Order"/>
          <p:cNvPicPr>
            <a:picLocks noChangeAspect="1"/>
          </p:cNvPicPr>
          <p:nvPr/>
        </p:nvPicPr>
        <p:blipFill>
          <a:blip r:embed="rId4"/>
          <a:stretch>
            <a:fillRect/>
          </a:stretch>
        </p:blipFill>
        <p:spPr>
          <a:xfrm>
            <a:off x="4447032" y="1266971"/>
            <a:ext cx="4007644" cy="3157538"/>
          </a:xfrm>
          <a:prstGeom prst="rect">
            <a:avLst/>
          </a:prstGeom>
        </p:spPr>
      </p:pic>
      <p:sp>
        <p:nvSpPr>
          <p:cNvPr id="13" name="Rounded Rectangle 12" descr="Highlight Box" title="Highlight Box"/>
          <p:cNvSpPr/>
          <p:nvPr/>
        </p:nvSpPr>
        <p:spPr>
          <a:xfrm>
            <a:off x="4990515" y="2961251"/>
            <a:ext cx="3421142" cy="488850"/>
          </a:xfrm>
          <a:prstGeom prst="round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ounded Rectangle 13" descr="Highlight Box" title="Highlight Box"/>
          <p:cNvSpPr/>
          <p:nvPr/>
        </p:nvSpPr>
        <p:spPr>
          <a:xfrm>
            <a:off x="4990515" y="4104249"/>
            <a:ext cx="3421142" cy="320260"/>
          </a:xfrm>
          <a:prstGeom prst="round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Content Placeholder 2" descr="&#10;"/>
          <p:cNvSpPr>
            <a:spLocks noGrp="1"/>
          </p:cNvSpPr>
          <p:nvPr>
            <p:ph idx="1"/>
          </p:nvPr>
        </p:nvSpPr>
        <p:spPr>
          <a:xfrm>
            <a:off x="533400" y="1060378"/>
            <a:ext cx="3913632" cy="3394472"/>
          </a:xfrm>
        </p:spPr>
        <p:txBody>
          <a:bodyPr>
            <a:noAutofit/>
          </a:bodyPr>
          <a:lstStyle/>
          <a:p>
            <a:endParaRPr lang="en-US" sz="1800" dirty="0"/>
          </a:p>
          <a:p>
            <a:r>
              <a:rPr lang="en-US" sz="1800" dirty="0"/>
              <a:t>Governor Newsom’s September 20, 2019 Executive Order*: “leverage state’s $700 billion pension investments, transportation systems, and purchasing power to strengthen resiliency.”</a:t>
            </a:r>
          </a:p>
          <a:p>
            <a:endParaRPr lang="en-US" sz="1800" dirty="0"/>
          </a:p>
          <a:p>
            <a:r>
              <a:rPr lang="en-US" sz="1500" dirty="0"/>
              <a:t>* From press release, Sept. 20, 2019.</a:t>
            </a:r>
          </a:p>
        </p:txBody>
      </p:sp>
      <p:sp>
        <p:nvSpPr>
          <p:cNvPr id="2" name="Title 1"/>
          <p:cNvSpPr>
            <a:spLocks noGrp="1"/>
          </p:cNvSpPr>
          <p:nvPr>
            <p:ph type="title"/>
          </p:nvPr>
        </p:nvSpPr>
        <p:spPr>
          <a:xfrm>
            <a:off x="685800" y="133350"/>
            <a:ext cx="8077200" cy="762000"/>
          </a:xfrm>
        </p:spPr>
        <p:txBody>
          <a:bodyPr>
            <a:noAutofit/>
          </a:bodyPr>
          <a:lstStyle/>
          <a:p>
            <a:r>
              <a:rPr lang="en-US" sz="2800" dirty="0">
                <a:cs typeface="Arial"/>
              </a:rPr>
              <a:t>Executive Order </a:t>
            </a:r>
            <a:r>
              <a:rPr lang="en-US" sz="2800" dirty="0" smtClean="0">
                <a:cs typeface="Arial"/>
              </a:rPr>
              <a:t>Directs </a:t>
            </a:r>
            <a:r>
              <a:rPr lang="en-US" sz="2800" dirty="0">
                <a:cs typeface="Arial"/>
              </a:rPr>
              <a:t>R</a:t>
            </a:r>
            <a:r>
              <a:rPr lang="en-US" sz="2800" dirty="0" smtClean="0">
                <a:cs typeface="Arial"/>
              </a:rPr>
              <a:t>esilient </a:t>
            </a:r>
            <a:r>
              <a:rPr lang="en-US" sz="2800" dirty="0">
                <a:cs typeface="Arial"/>
              </a:rPr>
              <a:t>I</a:t>
            </a:r>
            <a:r>
              <a:rPr lang="en-US" sz="2800" dirty="0" smtClean="0">
                <a:cs typeface="Arial"/>
              </a:rPr>
              <a:t>nvestment</a:t>
            </a:r>
            <a:endParaRPr lang="en-US" sz="2800" dirty="0"/>
          </a:p>
        </p:txBody>
      </p:sp>
    </p:spTree>
    <p:extLst>
      <p:ext uri="{BB962C8B-B14F-4D97-AF65-F5344CB8AC3E}">
        <p14:creationId xmlns:p14="http://schemas.microsoft.com/office/powerpoint/2010/main" val="13888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8</a:t>
            </a:fld>
            <a:endParaRPr lang="en-US" dirty="0"/>
          </a:p>
        </p:txBody>
      </p:sp>
      <p:sp>
        <p:nvSpPr>
          <p:cNvPr id="6" name="Title 5"/>
          <p:cNvSpPr>
            <a:spLocks noGrp="1"/>
          </p:cNvSpPr>
          <p:nvPr>
            <p:ph type="title"/>
          </p:nvPr>
        </p:nvSpPr>
        <p:spPr>
          <a:xfrm>
            <a:off x="457200" y="133350"/>
            <a:ext cx="8229600" cy="838200"/>
          </a:xfrm>
        </p:spPr>
        <p:txBody>
          <a:bodyPr>
            <a:noAutofit/>
          </a:bodyPr>
          <a:lstStyle/>
          <a:p>
            <a:r>
              <a:rPr lang="en-US" sz="2800" dirty="0" smtClean="0">
                <a:cs typeface="Arial"/>
              </a:rPr>
              <a:t>What is the “High-Level” Purpose of the Solicitation?</a:t>
            </a:r>
            <a:endParaRPr lang="en-US" sz="2800" dirty="0"/>
          </a:p>
        </p:txBody>
      </p:sp>
      <p:sp>
        <p:nvSpPr>
          <p:cNvPr id="7" name="Content Placeholder 6"/>
          <p:cNvSpPr>
            <a:spLocks noGrp="1"/>
          </p:cNvSpPr>
          <p:nvPr>
            <p:ph idx="1"/>
          </p:nvPr>
        </p:nvSpPr>
        <p:spPr>
          <a:xfrm>
            <a:off x="914400" y="1809750"/>
            <a:ext cx="7315200" cy="2556273"/>
          </a:xfrm>
        </p:spPr>
        <p:txBody>
          <a:bodyPr>
            <a:normAutofit/>
          </a:bodyPr>
          <a:lstStyle/>
          <a:p>
            <a:pPr algn="ctr"/>
            <a:r>
              <a:rPr lang="en-US" sz="2800" dirty="0" smtClean="0">
                <a:solidFill>
                  <a:srgbClr val="00B050"/>
                </a:solidFill>
              </a:rPr>
              <a:t>Applied research funded through this solicitation will support the discussed policy needs related to resilient energy infrastructure &amp; investment</a:t>
            </a:r>
            <a:r>
              <a:rPr lang="en-US" sz="2800" dirty="0">
                <a:solidFill>
                  <a:srgbClr val="00B050"/>
                </a:solidFill>
              </a:rPr>
              <a:t>.</a:t>
            </a:r>
            <a:r>
              <a:rPr lang="en-US" sz="2800" dirty="0" smtClean="0">
                <a:solidFill>
                  <a:srgbClr val="00B050"/>
                </a:solidFill>
              </a:rPr>
              <a:t> </a:t>
            </a:r>
            <a:endParaRPr lang="en-US" sz="2800" dirty="0">
              <a:solidFill>
                <a:srgbClr val="00B050"/>
              </a:solidFill>
            </a:endParaRPr>
          </a:p>
        </p:txBody>
      </p:sp>
    </p:spTree>
    <p:extLst>
      <p:ext uri="{BB962C8B-B14F-4D97-AF65-F5344CB8AC3E}">
        <p14:creationId xmlns:p14="http://schemas.microsoft.com/office/powerpoint/2010/main" val="3642871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3350"/>
            <a:ext cx="8077200" cy="762000"/>
          </a:xfrm>
        </p:spPr>
        <p:txBody>
          <a:bodyPr>
            <a:noAutofit/>
          </a:bodyPr>
          <a:lstStyle/>
          <a:p>
            <a:r>
              <a:rPr lang="en-US" sz="2800" dirty="0" smtClean="0"/>
              <a:t>Research Goals </a:t>
            </a:r>
            <a:r>
              <a:rPr lang="en-US" sz="2400" b="0" dirty="0" smtClean="0"/>
              <a:t>(</a:t>
            </a:r>
            <a:r>
              <a:rPr lang="en-US" sz="2400" b="0" i="1" dirty="0" smtClean="0"/>
              <a:t>#1 of 5</a:t>
            </a:r>
            <a:r>
              <a:rPr lang="en-US" sz="2400" b="0" dirty="0" smtClean="0"/>
              <a:t>)</a:t>
            </a:r>
            <a:endParaRPr lang="en-US" sz="2000" b="0" dirty="0"/>
          </a:p>
        </p:txBody>
      </p:sp>
      <p:sp>
        <p:nvSpPr>
          <p:cNvPr id="3" name="Content Placeholder 2"/>
          <p:cNvSpPr>
            <a:spLocks noGrp="1"/>
          </p:cNvSpPr>
          <p:nvPr>
            <p:ph idx="1"/>
          </p:nvPr>
        </p:nvSpPr>
        <p:spPr/>
        <p:txBody>
          <a:bodyPr>
            <a:normAutofit/>
          </a:bodyPr>
          <a:lstStyle/>
          <a:p>
            <a:pPr lvl="0">
              <a:spcBef>
                <a:spcPts val="400"/>
              </a:spcBef>
            </a:pPr>
            <a:r>
              <a:rPr lang="en-US" sz="1600" b="1" dirty="0" smtClean="0"/>
              <a:t>Produce </a:t>
            </a:r>
            <a:r>
              <a:rPr lang="en-US" sz="1600" b="1" dirty="0"/>
              <a:t>bias-corrected, downscaled climate projections</a:t>
            </a:r>
            <a:r>
              <a:rPr lang="en-US" sz="1600" dirty="0"/>
              <a:t> for California based on the </a:t>
            </a:r>
            <a:r>
              <a:rPr lang="en-US" sz="1600" dirty="0" smtClean="0"/>
              <a:t>Global Circulation Model (GCM</a:t>
            </a:r>
            <a:r>
              <a:rPr lang="en-US" sz="1600" dirty="0"/>
              <a:t>) realizations that contribute to the Coupled Model </a:t>
            </a:r>
            <a:r>
              <a:rPr lang="en-US" sz="1600" dirty="0" err="1"/>
              <a:t>Intercomparison</a:t>
            </a:r>
            <a:r>
              <a:rPr lang="en-US" sz="1600" dirty="0"/>
              <a:t> Project Phase 6 (CMIP6</a:t>
            </a:r>
            <a:r>
              <a:rPr lang="en-US" sz="1600" dirty="0" smtClean="0"/>
              <a:t>).</a:t>
            </a:r>
          </a:p>
          <a:p>
            <a:pPr marL="457200" lvl="0" indent="-457200" fontAlgn="auto">
              <a:buFont typeface="Wingdings" panose="05000000000000000000" pitchFamily="2" charset="2"/>
              <a:buChar char="Ø"/>
            </a:pPr>
            <a:endParaRPr lang="en-US" sz="2000" dirty="0"/>
          </a:p>
        </p:txBody>
      </p:sp>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9</a:t>
            </a:fld>
            <a:endParaRPr lang="en-US" dirty="0"/>
          </a:p>
        </p:txBody>
      </p:sp>
    </p:spTree>
    <p:extLst>
      <p:ext uri="{BB962C8B-B14F-4D97-AF65-F5344CB8AC3E}">
        <p14:creationId xmlns:p14="http://schemas.microsoft.com/office/powerpoint/2010/main" val="2078197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ERDD-Template">
  <a:themeElements>
    <a:clrScheme name="EPIC IP3">
      <a:dk1>
        <a:sysClr val="windowText" lastClr="000000"/>
      </a:dk1>
      <a:lt1>
        <a:sysClr val="window" lastClr="FFFFFF"/>
      </a:lt1>
      <a:dk2>
        <a:srgbClr val="00588A"/>
      </a:dk2>
      <a:lt2>
        <a:srgbClr val="40C2CC"/>
      </a:lt2>
      <a:accent1>
        <a:srgbClr val="007FB7"/>
      </a:accent1>
      <a:accent2>
        <a:srgbClr val="8EBF3F"/>
      </a:accent2>
      <a:accent3>
        <a:srgbClr val="88A631"/>
      </a:accent3>
      <a:accent4>
        <a:srgbClr val="F7941E"/>
      </a:accent4>
      <a:accent5>
        <a:srgbClr val="E8AF22"/>
      </a:accent5>
      <a:accent6>
        <a:srgbClr val="F3BF66"/>
      </a:accent6>
      <a:hlink>
        <a:srgbClr val="007FB7"/>
      </a:hlink>
      <a:folHlink>
        <a:srgbClr val="800080"/>
      </a:folHlink>
    </a:clrScheme>
    <a:fontScheme name="ERDD">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RDD-Template">
  <a:themeElements>
    <a:clrScheme name="EPIC IP3">
      <a:dk1>
        <a:sysClr val="windowText" lastClr="000000"/>
      </a:dk1>
      <a:lt1>
        <a:sysClr val="window" lastClr="FFFFFF"/>
      </a:lt1>
      <a:dk2>
        <a:srgbClr val="00588A"/>
      </a:dk2>
      <a:lt2>
        <a:srgbClr val="40C2CC"/>
      </a:lt2>
      <a:accent1>
        <a:srgbClr val="007FB7"/>
      </a:accent1>
      <a:accent2>
        <a:srgbClr val="8EBF3F"/>
      </a:accent2>
      <a:accent3>
        <a:srgbClr val="88A631"/>
      </a:accent3>
      <a:accent4>
        <a:srgbClr val="F7941E"/>
      </a:accent4>
      <a:accent5>
        <a:srgbClr val="E8AF22"/>
      </a:accent5>
      <a:accent6>
        <a:srgbClr val="F3BF66"/>
      </a:accent6>
      <a:hlink>
        <a:srgbClr val="007FB7"/>
      </a:hlink>
      <a:folHlink>
        <a:srgbClr val="800080"/>
      </a:folHlink>
    </a:clrScheme>
    <a:fontScheme name="ERDD">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0B1CDDF-4950-4AFB-9EEE-047628B35F1D}" vid="{FF7FF651-6523-4B79-A2E4-AFEF33FDA8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ERDD-Template</Template>
  <TotalTime>9284</TotalTime>
  <Words>2160</Words>
  <Application>Microsoft Office PowerPoint</Application>
  <PresentationFormat>On-screen Show (16:9)</PresentationFormat>
  <Paragraphs>193</Paragraphs>
  <Slides>23</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Calibri</vt:lpstr>
      <vt:lpstr>Century Gothic</vt:lpstr>
      <vt:lpstr>Segoe UI</vt:lpstr>
      <vt:lpstr>Segoe UI Semibold</vt:lpstr>
      <vt:lpstr>Symbol</vt:lpstr>
      <vt:lpstr>Times</vt:lpstr>
      <vt:lpstr>Times New Roman</vt:lpstr>
      <vt:lpstr>Wingdings</vt:lpstr>
      <vt:lpstr>ERDD-Template</vt:lpstr>
      <vt:lpstr>2_ERDD-Template</vt:lpstr>
      <vt:lpstr>Climate Scenarios and Analyses to Support Electricity Sector Vulnerability Assessment and Resilient Planning  Request for Comments on Forthcoming Solicitation</vt:lpstr>
      <vt:lpstr>Why We Are Seeking Your Input?</vt:lpstr>
      <vt:lpstr>Workshop Agenda </vt:lpstr>
      <vt:lpstr>EPIC Research &amp; Development Program</vt:lpstr>
      <vt:lpstr>Demands from a Changing Policy Landscape</vt:lpstr>
      <vt:lpstr>Energy Utilities to Rely on  Projections Provided by State</vt:lpstr>
      <vt:lpstr>Executive Order Directs Resilient Investment</vt:lpstr>
      <vt:lpstr>What is the “High-Level” Purpose of the Solicitation?</vt:lpstr>
      <vt:lpstr>Research Goals (#1 of 5)</vt:lpstr>
      <vt:lpstr>Research Goals (#2 of 5) </vt:lpstr>
      <vt:lpstr>Research Goals (#3 of 5) </vt:lpstr>
      <vt:lpstr>Research Goals (#4 of 5) </vt:lpstr>
      <vt:lpstr>Research Goals (#5 of 5) </vt:lpstr>
      <vt:lpstr>Potential Research Organizational Structure</vt:lpstr>
      <vt:lpstr>Potential Research Organizational Structure</vt:lpstr>
      <vt:lpstr>Potential Research Organizational Structure</vt:lpstr>
      <vt:lpstr>Discussion Questions</vt:lpstr>
      <vt:lpstr>Discussion Questions (continued) </vt:lpstr>
      <vt:lpstr>Discussion Questions (continued)</vt:lpstr>
      <vt:lpstr>Discussion Questions (continued)</vt:lpstr>
      <vt:lpstr>Discussion Questions (continued)</vt:lpstr>
      <vt:lpstr>Discussion Questions (continued)</vt:lpstr>
      <vt:lpstr>Thank You!</vt:lpstr>
    </vt:vector>
  </TitlesOfParts>
  <Company>California Energy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 Virginia@Energy</dc:creator>
  <cp:lastModifiedBy>Horangic, Alex@Energy</cp:lastModifiedBy>
  <cp:revision>534</cp:revision>
  <cp:lastPrinted>2019-05-06T19:31:40Z</cp:lastPrinted>
  <dcterms:created xsi:type="dcterms:W3CDTF">2017-08-20T00:41:06Z</dcterms:created>
  <dcterms:modified xsi:type="dcterms:W3CDTF">2019-12-17T21:41:50Z</dcterms:modified>
</cp:coreProperties>
</file>