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2" r:id="rId4"/>
    <p:sldId id="274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9" autoAdjust="0"/>
    <p:restoredTop sz="94637" autoAdjust="0"/>
  </p:normalViewPr>
  <p:slideViewPr>
    <p:cSldViewPr snapToGrid="0" snapToObjects="1">
      <p:cViewPr varScale="1">
        <p:scale>
          <a:sx n="97" d="100"/>
          <a:sy n="97" d="100"/>
        </p:scale>
        <p:origin x="84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BBC34-1609-2F4B-B1B4-CA762E9FB42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7BDF7-E776-6644-B0FD-0131F760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2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43-4875-2F41-83A6-5C6ACD6B85E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4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0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43-4875-2F41-83A6-5C6ACD6B85E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" y="0"/>
            <a:ext cx="12189331" cy="6858000"/>
          </a:xfrm>
          <a:prstGeom prst="rect">
            <a:avLst/>
          </a:prstGeom>
        </p:spPr>
      </p:pic>
      <p:pic>
        <p:nvPicPr>
          <p:cNvPr id="8" name="Picture 7" descr="2017_CEC Power Point Template_BW-7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05" y="0"/>
            <a:ext cx="12460205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3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43-4875-2F41-83A6-5C6ACD6B85E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" y="0"/>
            <a:ext cx="12189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5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6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1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2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2A443-4875-2F41-83A6-5C6ACD6B85E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0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6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118" y="816903"/>
            <a:ext cx="7772400" cy="1260092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>
                <a:latin typeface="Arial Black" panose="020B0604020202020204" pitchFamily="34" charset="0"/>
                <a:cs typeface="Arial Black" panose="020B0604020202020204" pitchFamily="34" charset="0"/>
              </a:rPr>
              <a:t>Common Audit Findings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118" y="225431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How to Avoid Them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88631" y="5366327"/>
            <a:ext cx="6400800" cy="1145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Negri, Chief Auditor</a:t>
            </a:r>
          </a:p>
          <a:p>
            <a:pPr algn="l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7, 2019</a:t>
            </a:r>
          </a:p>
          <a:p>
            <a:pPr algn="l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Energy Commission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642969-34F5-7A49-90DF-D6EBDC92A870}"/>
              </a:ext>
            </a:extLst>
          </p:cNvPr>
          <p:cNvCxnSpPr/>
          <p:nvPr/>
        </p:nvCxnSpPr>
        <p:spPr>
          <a:xfrm>
            <a:off x="970760" y="1998922"/>
            <a:ext cx="6889898" cy="0"/>
          </a:xfrm>
          <a:prstGeom prst="line">
            <a:avLst/>
          </a:prstGeom>
          <a:ln w="6985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24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7006856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Fringe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4525963"/>
          </a:xfrm>
        </p:spPr>
        <p:txBody>
          <a:bodyPr/>
          <a:lstStyle/>
          <a:p>
            <a:r>
              <a:rPr lang="en-US" dirty="0"/>
              <a:t>Fringe Benefits are the additional costs paid by the Recipient to either provide benefits </a:t>
            </a:r>
            <a:br>
              <a:rPr lang="en-US" dirty="0"/>
            </a:br>
            <a:r>
              <a:rPr lang="en-US" dirty="0"/>
              <a:t>to employees such as medical insurance or are required to employ staff such as payroll taxes. </a:t>
            </a:r>
          </a:p>
          <a:p>
            <a:r>
              <a:rPr lang="en-US" dirty="0"/>
              <a:t>Unsupported fringe benefit expenditures </a:t>
            </a:r>
          </a:p>
          <a:p>
            <a:pPr lvl="1"/>
            <a:r>
              <a:rPr lang="en-US" dirty="0"/>
              <a:t>Claimed rate not supported</a:t>
            </a:r>
          </a:p>
          <a:p>
            <a:pPr lvl="1"/>
            <a:r>
              <a:rPr lang="en-US" dirty="0"/>
              <a:t>Including expenditures not properly classified </a:t>
            </a:r>
            <a:br>
              <a:rPr lang="en-US" dirty="0"/>
            </a:br>
            <a:r>
              <a:rPr lang="en-US" dirty="0"/>
              <a:t>as fringe benefits</a:t>
            </a:r>
          </a:p>
        </p:txBody>
      </p:sp>
    </p:spTree>
    <p:extLst>
      <p:ext uri="{BB962C8B-B14F-4D97-AF65-F5344CB8AC3E}">
        <p14:creationId xmlns:p14="http://schemas.microsoft.com/office/powerpoint/2010/main" val="1314743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7102549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4525963"/>
          </a:xfrm>
        </p:spPr>
        <p:txBody>
          <a:bodyPr/>
          <a:lstStyle/>
          <a:p>
            <a:r>
              <a:rPr lang="en-US" dirty="0"/>
              <a:t>Expenditures paid for equipment, materials, and subcontractors</a:t>
            </a:r>
          </a:p>
          <a:p>
            <a:r>
              <a:rPr lang="en-US" dirty="0"/>
              <a:t>Common Findings:</a:t>
            </a:r>
          </a:p>
          <a:p>
            <a:pPr lvl="1"/>
            <a:r>
              <a:rPr lang="en-US" dirty="0"/>
              <a:t>Incurred prior to beginning of grant</a:t>
            </a:r>
          </a:p>
          <a:p>
            <a:pPr lvl="1"/>
            <a:r>
              <a:rPr lang="en-US" dirty="0"/>
              <a:t>Incurred, but not paid</a:t>
            </a:r>
          </a:p>
          <a:p>
            <a:pPr lvl="1"/>
            <a:r>
              <a:rPr lang="en-US" dirty="0"/>
              <a:t>Expenditure claimed, but goods or services </a:t>
            </a:r>
            <a:br>
              <a:rPr lang="en-US" dirty="0"/>
            </a:br>
            <a:r>
              <a:rPr lang="en-US" dirty="0"/>
              <a:t>not received</a:t>
            </a:r>
          </a:p>
        </p:txBody>
      </p:sp>
    </p:spTree>
    <p:extLst>
      <p:ext uri="{BB962C8B-B14F-4D97-AF65-F5344CB8AC3E}">
        <p14:creationId xmlns:p14="http://schemas.microsoft.com/office/powerpoint/2010/main" val="2166369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7038753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In-Kind 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Match that is provided by a 3rd party such </a:t>
            </a:r>
            <a:br>
              <a:rPr lang="en-US" dirty="0"/>
            </a:br>
            <a:r>
              <a:rPr lang="en-US" dirty="0"/>
              <a:t>as a subcontractor, or is based on the value </a:t>
            </a:r>
            <a:br>
              <a:rPr lang="en-US" dirty="0"/>
            </a:br>
            <a:r>
              <a:rPr lang="en-US" dirty="0"/>
              <a:t>of assets either donated or that are already owned by the recipient</a:t>
            </a:r>
          </a:p>
          <a:p>
            <a:r>
              <a:rPr lang="en-US" dirty="0"/>
              <a:t>If provided by a 3</a:t>
            </a:r>
            <a:r>
              <a:rPr lang="en-US" baseline="30000" dirty="0"/>
              <a:t>rd</a:t>
            </a:r>
            <a:r>
              <a:rPr lang="en-US" dirty="0"/>
              <a:t> party, should be spelled out in the contract and on invoices</a:t>
            </a:r>
          </a:p>
          <a:p>
            <a:r>
              <a:rPr lang="en-US" dirty="0"/>
              <a:t>If based on assets owned or donated, must </a:t>
            </a:r>
            <a:br>
              <a:rPr lang="en-US" dirty="0"/>
            </a:br>
            <a:r>
              <a:rPr lang="en-US" dirty="0"/>
              <a:t>be able to verify Fair Market Value of the asset for the period the asset is actually used</a:t>
            </a:r>
          </a:p>
        </p:txBody>
      </p:sp>
    </p:spTree>
    <p:extLst>
      <p:ext uri="{BB962C8B-B14F-4D97-AF65-F5344CB8AC3E}">
        <p14:creationId xmlns:p14="http://schemas.microsoft.com/office/powerpoint/2010/main" val="93066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7038753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4525963"/>
          </a:xfrm>
        </p:spPr>
        <p:txBody>
          <a:bodyPr/>
          <a:lstStyle/>
          <a:p>
            <a:r>
              <a:rPr lang="en-US" dirty="0"/>
              <a:t>Each grant task includes a list of products</a:t>
            </a:r>
          </a:p>
          <a:p>
            <a:r>
              <a:rPr lang="en-US" dirty="0"/>
              <a:t>Failure to provide products may be considered to be a material non-compliance</a:t>
            </a:r>
          </a:p>
          <a:p>
            <a:r>
              <a:rPr lang="en-US" dirty="0"/>
              <a:t>Non-compliance may result in reduced </a:t>
            </a:r>
            <a:br>
              <a:rPr lang="en-US" dirty="0"/>
            </a:br>
            <a:r>
              <a:rPr lang="en-US" dirty="0"/>
              <a:t>or remitted grant funds</a:t>
            </a:r>
          </a:p>
        </p:txBody>
      </p:sp>
    </p:spTree>
    <p:extLst>
      <p:ext uri="{BB962C8B-B14F-4D97-AF65-F5344CB8AC3E}">
        <p14:creationId xmlns:p14="http://schemas.microsoft.com/office/powerpoint/2010/main" val="1413998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7091916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1"/>
            <a:ext cx="8229600" cy="4525963"/>
          </a:xfrm>
        </p:spPr>
        <p:txBody>
          <a:bodyPr/>
          <a:lstStyle/>
          <a:p>
            <a:r>
              <a:rPr lang="en-US" dirty="0"/>
              <a:t>Grant agreement, all exhibits</a:t>
            </a:r>
          </a:p>
          <a:p>
            <a:r>
              <a:rPr lang="en-US" dirty="0"/>
              <a:t>Office of Management and Budget Federal Cost Principles</a:t>
            </a:r>
          </a:p>
          <a:p>
            <a:r>
              <a:rPr lang="en-US" dirty="0"/>
              <a:t>Federal Acquisition Regulations</a:t>
            </a:r>
          </a:p>
          <a:p>
            <a:r>
              <a:rPr lang="en-US" dirty="0"/>
              <a:t>California Department of Finance Bond Accountability Guide</a:t>
            </a:r>
          </a:p>
        </p:txBody>
      </p:sp>
    </p:spTree>
    <p:extLst>
      <p:ext uri="{BB962C8B-B14F-4D97-AF65-F5344CB8AC3E}">
        <p14:creationId xmlns:p14="http://schemas.microsoft.com/office/powerpoint/2010/main" val="3623411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97" y="2902477"/>
            <a:ext cx="11734206" cy="1902605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6537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7145387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4525963"/>
          </a:xfrm>
        </p:spPr>
        <p:txBody>
          <a:bodyPr/>
          <a:lstStyle/>
          <a:p>
            <a:r>
              <a:rPr lang="en-US" dirty="0">
                <a:latin typeface="Gotham HTF Book"/>
                <a:cs typeface="Gotham HTF Book"/>
              </a:rPr>
              <a:t>Housekeeping</a:t>
            </a:r>
          </a:p>
          <a:p>
            <a:r>
              <a:rPr lang="en-US" dirty="0">
                <a:latin typeface="Gotham HTF Book"/>
                <a:cs typeface="Gotham HTF Book"/>
              </a:rPr>
              <a:t>Hand Out</a:t>
            </a:r>
          </a:p>
          <a:p>
            <a:r>
              <a:rPr lang="en-US" dirty="0">
                <a:latin typeface="Gotham HTF Book"/>
                <a:cs typeface="Gotham HTF Book"/>
              </a:rPr>
              <a:t>Questions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Gotham HTF Book"/>
              <a:cs typeface="Gotham HTF Book"/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24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7028121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4114512"/>
          </a:xfrm>
        </p:spPr>
        <p:txBody>
          <a:bodyPr/>
          <a:lstStyle/>
          <a:p>
            <a:r>
              <a:rPr lang="en-US" dirty="0"/>
              <a:t>Overview of Audits, Investigations, </a:t>
            </a:r>
            <a:br>
              <a:rPr lang="en-US" dirty="0"/>
            </a:br>
            <a:r>
              <a:rPr lang="en-US" dirty="0"/>
              <a:t>and Program Review</a:t>
            </a:r>
          </a:p>
          <a:p>
            <a:r>
              <a:rPr lang="en-US" dirty="0"/>
              <a:t>Information presented is based </a:t>
            </a:r>
            <a:br>
              <a:rPr lang="en-US" dirty="0"/>
            </a:br>
            <a:r>
              <a:rPr lang="en-US" dirty="0"/>
              <a:t>on results from prior grant audits</a:t>
            </a:r>
          </a:p>
          <a:p>
            <a:r>
              <a:rPr lang="en-US" dirty="0"/>
              <a:t>Goal is to help recipients avoid mistakes</a:t>
            </a:r>
          </a:p>
          <a:p>
            <a:r>
              <a:rPr lang="en-US" dirty="0"/>
              <a:t>Focus on grant expenditures</a:t>
            </a:r>
          </a:p>
          <a:p>
            <a:r>
              <a:rPr lang="en-US" dirty="0"/>
              <a:t>Based on Criteria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3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7060019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4525963"/>
          </a:xfrm>
        </p:spPr>
        <p:txBody>
          <a:bodyPr/>
          <a:lstStyle/>
          <a:p>
            <a:r>
              <a:rPr lang="en-US" dirty="0"/>
              <a:t>Information presented is from </a:t>
            </a:r>
            <a:br>
              <a:rPr lang="en-US" dirty="0"/>
            </a:br>
            <a:r>
              <a:rPr lang="en-US" dirty="0"/>
              <a:t>an auditor’s perspective</a:t>
            </a:r>
          </a:p>
          <a:p>
            <a:r>
              <a:rPr lang="en-US" dirty="0"/>
              <a:t>Should always consult your attorney </a:t>
            </a:r>
            <a:br>
              <a:rPr lang="en-US" dirty="0"/>
            </a:br>
            <a:r>
              <a:rPr lang="en-US" dirty="0"/>
              <a:t>and accountant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8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7081284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4525963"/>
          </a:xfrm>
        </p:spPr>
        <p:txBody>
          <a:bodyPr/>
          <a:lstStyle/>
          <a:p>
            <a:r>
              <a:rPr lang="en-US" dirty="0"/>
              <a:t>Definition– OMB 200.56 those costs incurred for a common or joint purpose benefitting more than one cost objective, and not readily assignable to the cost objectives specifically benefitted, without effort disproportionate </a:t>
            </a:r>
            <a:br>
              <a:rPr lang="en-US" dirty="0"/>
            </a:br>
            <a:r>
              <a:rPr lang="en-US" dirty="0"/>
              <a:t>to the results achieved.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7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7113181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4525963"/>
          </a:xfrm>
        </p:spPr>
        <p:txBody>
          <a:bodyPr/>
          <a:lstStyle/>
          <a:p>
            <a:r>
              <a:rPr lang="en-US" dirty="0"/>
              <a:t>Method for the whole company</a:t>
            </a:r>
          </a:p>
          <a:p>
            <a:r>
              <a:rPr lang="en-US" dirty="0"/>
              <a:t>Indirect Cost Pools</a:t>
            </a:r>
          </a:p>
          <a:p>
            <a:r>
              <a:rPr lang="en-US" dirty="0"/>
              <a:t>Allocation Basis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92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7347098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– What Can Go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1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 Allocation Plan or documentation to support rate</a:t>
            </a:r>
          </a:p>
          <a:p>
            <a:r>
              <a:rPr lang="en-US" dirty="0"/>
              <a:t>Allocation Plan based on estimates not actual expenditures</a:t>
            </a:r>
          </a:p>
          <a:p>
            <a:r>
              <a:rPr lang="en-US" dirty="0"/>
              <a:t>Supported rate per the plan is less than the rate claimed</a:t>
            </a:r>
          </a:p>
          <a:p>
            <a:r>
              <a:rPr lang="en-US" dirty="0"/>
              <a:t>Allocation method used to claim indirect is different than actual method</a:t>
            </a:r>
          </a:p>
          <a:p>
            <a:r>
              <a:rPr lang="en-US" dirty="0"/>
              <a:t>Indirect Cost Pools contain expenditures claimed as direct costs, i.e. double billing</a:t>
            </a:r>
          </a:p>
          <a:p>
            <a:r>
              <a:rPr lang="en-US" dirty="0"/>
              <a:t>Unallowable costs included</a:t>
            </a:r>
          </a:p>
          <a:p>
            <a:r>
              <a:rPr lang="en-US" dirty="0"/>
              <a:t>Includes direct costs for other cost objectives</a:t>
            </a:r>
          </a:p>
          <a:p>
            <a:r>
              <a:rPr lang="en-US" dirty="0"/>
              <a:t>Not updated each year</a:t>
            </a:r>
          </a:p>
          <a:p>
            <a:r>
              <a:rPr lang="en-US" dirty="0"/>
              <a:t>100% allocated to the grant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2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7060019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1"/>
            <a:ext cx="8229600" cy="4525963"/>
          </a:xfrm>
        </p:spPr>
        <p:txBody>
          <a:bodyPr/>
          <a:lstStyle/>
          <a:p>
            <a:r>
              <a:rPr lang="en-US" dirty="0"/>
              <a:t>Hourly Rates</a:t>
            </a:r>
          </a:p>
          <a:p>
            <a:pPr lvl="1"/>
            <a:r>
              <a:rPr lang="en-US" dirty="0"/>
              <a:t>Calculated using payroll documentation </a:t>
            </a:r>
            <a:br>
              <a:rPr lang="en-US" dirty="0"/>
            </a:br>
            <a:r>
              <a:rPr lang="en-US" dirty="0"/>
              <a:t>and/or W-2s</a:t>
            </a:r>
          </a:p>
          <a:p>
            <a:r>
              <a:rPr lang="en-US" dirty="0"/>
              <a:t>Project Hours</a:t>
            </a:r>
          </a:p>
          <a:p>
            <a:pPr lvl="1"/>
            <a:r>
              <a:rPr lang="en-US" dirty="0"/>
              <a:t>Strong Internal Controls</a:t>
            </a:r>
          </a:p>
          <a:p>
            <a:pPr lvl="1"/>
            <a:r>
              <a:rPr lang="en-US" dirty="0"/>
              <a:t>All Hours Tracked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021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0312"/>
            <a:ext cx="7038753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 – What Can Go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Claimed hourly rates that are higher </a:t>
            </a:r>
            <a:br>
              <a:rPr lang="en-US" dirty="0"/>
            </a:br>
            <a:r>
              <a:rPr lang="en-US" dirty="0"/>
              <a:t>than the actual hourly rate </a:t>
            </a:r>
          </a:p>
          <a:p>
            <a:r>
              <a:rPr lang="en-US" dirty="0"/>
              <a:t>Claimed hourly rates that are “loaded”, </a:t>
            </a:r>
            <a:br>
              <a:rPr lang="en-US" dirty="0"/>
            </a:br>
            <a:r>
              <a:rPr lang="en-US" dirty="0"/>
              <a:t>i.e. include fringe benefits and other costs </a:t>
            </a:r>
          </a:p>
          <a:p>
            <a:r>
              <a:rPr lang="en-US" dirty="0"/>
              <a:t>Claimed overtime hours </a:t>
            </a:r>
            <a:br>
              <a:rPr lang="en-US" dirty="0"/>
            </a:br>
            <a:r>
              <a:rPr lang="en-US" dirty="0"/>
              <a:t>for salaried employees </a:t>
            </a:r>
          </a:p>
          <a:p>
            <a:r>
              <a:rPr lang="en-US" dirty="0"/>
              <a:t>Claimed hours are not supported </a:t>
            </a:r>
            <a:br>
              <a:rPr lang="en-US" dirty="0"/>
            </a:br>
            <a:r>
              <a:rPr lang="en-US" dirty="0"/>
              <a:t>by timesheets</a:t>
            </a:r>
          </a:p>
          <a:p>
            <a:r>
              <a:rPr lang="en-US" dirty="0"/>
              <a:t>Missing timesheets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22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504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Gotham HTF Book</vt:lpstr>
      <vt:lpstr>Office Theme</vt:lpstr>
      <vt:lpstr>Common Audit Findings</vt:lpstr>
      <vt:lpstr>Welcome</vt:lpstr>
      <vt:lpstr>Purpose</vt:lpstr>
      <vt:lpstr>Disclaimer</vt:lpstr>
      <vt:lpstr>Indirect Expenditures</vt:lpstr>
      <vt:lpstr>Indirect Expenditures</vt:lpstr>
      <vt:lpstr>Indirect – What Can Go Wrong</vt:lpstr>
      <vt:lpstr>Labor Expenditures</vt:lpstr>
      <vt:lpstr>Labor – What Can Go Wrong</vt:lpstr>
      <vt:lpstr>Fringe Benefits</vt:lpstr>
      <vt:lpstr>Other Expenditures</vt:lpstr>
      <vt:lpstr>In-Kind Match</vt:lpstr>
      <vt:lpstr>Deliverables</vt:lpstr>
      <vt:lpstr>Sources</vt:lpstr>
      <vt:lpstr>Questions?</vt:lpstr>
    </vt:vector>
  </TitlesOfParts>
  <Company>CEC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California Energy Commission</dc:creator>
  <cp:lastModifiedBy>Reynolds, Harrison@Energy</cp:lastModifiedBy>
  <cp:revision>39</cp:revision>
  <dcterms:created xsi:type="dcterms:W3CDTF">2017-05-04T20:00:37Z</dcterms:created>
  <dcterms:modified xsi:type="dcterms:W3CDTF">2020-02-04T19:58:26Z</dcterms:modified>
</cp:coreProperties>
</file>