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1" r:id="rId5"/>
    <p:sldMasterId id="2147483682" r:id="rId6"/>
    <p:sldMasterId id="2147483678" r:id="rId7"/>
    <p:sldMasterId id="2147483679" r:id="rId8"/>
  </p:sldMasterIdLst>
  <p:notesMasterIdLst>
    <p:notesMasterId r:id="rId18"/>
  </p:notesMasterIdLst>
  <p:handoutMasterIdLst>
    <p:handoutMasterId r:id="rId19"/>
  </p:handoutMasterIdLst>
  <p:sldIdLst>
    <p:sldId id="276" r:id="rId9"/>
    <p:sldId id="270" r:id="rId10"/>
    <p:sldId id="289" r:id="rId11"/>
    <p:sldId id="290" r:id="rId12"/>
    <p:sldId id="291" r:id="rId13"/>
    <p:sldId id="285" r:id="rId14"/>
    <p:sldId id="293" r:id="rId15"/>
    <p:sldId id="294" r:id="rId16"/>
    <p:sldId id="29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B36204-3544-528A-34A2-E38A7F0AA4D0}" v="3" dt="2020-04-20T23:41:27.817"/>
    <p1510:client id="{68CE6ED0-764F-EF27-74D0-E2E00FA6B080}" v="3" dt="2020-04-20T21:00:09.317"/>
    <p1510:client id="{C7D140E9-95B2-44DF-A593-BB66E837B3B5}" v="1" dt="2020-04-21T15:06:39.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18" autoAdjust="0"/>
    <p:restoredTop sz="73054"/>
  </p:normalViewPr>
  <p:slideViewPr>
    <p:cSldViewPr snapToGrid="0" snapToObjects="1">
      <p:cViewPr varScale="1">
        <p:scale>
          <a:sx n="64" d="100"/>
          <a:sy n="64" d="100"/>
        </p:scale>
        <p:origin x="500" y="40"/>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32" d="100"/>
          <a:sy n="132" d="100"/>
        </p:scale>
        <p:origin x="1816"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68CE6ED0-764F-EF27-74D0-E2E00FA6B080}"/>
    <pc:docChg chg="modSld">
      <pc:chgData name="" userId="" providerId="" clId="Web-{68CE6ED0-764F-EF27-74D0-E2E00FA6B080}" dt="2020-04-20T21:00:09.317" v="2" actId="20577"/>
      <pc:docMkLst>
        <pc:docMk/>
      </pc:docMkLst>
      <pc:sldChg chg="modSp">
        <pc:chgData name="" userId="" providerId="" clId="Web-{68CE6ED0-764F-EF27-74D0-E2E00FA6B080}" dt="2020-04-20T21:00:07.223" v="1" actId="20577"/>
        <pc:sldMkLst>
          <pc:docMk/>
          <pc:sldMk cId="642586274" sldId="270"/>
        </pc:sldMkLst>
        <pc:spChg chg="mod">
          <ac:chgData name="" userId="" providerId="" clId="Web-{68CE6ED0-764F-EF27-74D0-E2E00FA6B080}" dt="2020-04-20T21:00:07.223" v="1" actId="20577"/>
          <ac:spMkLst>
            <pc:docMk/>
            <pc:sldMk cId="642586274" sldId="270"/>
            <ac:spMk id="2" creationId="{00000000-0000-0000-0000-000000000000}"/>
          </ac:spMkLst>
        </pc:spChg>
      </pc:sldChg>
    </pc:docChg>
  </pc:docChgLst>
  <pc:docChgLst>
    <pc:chgData name="Javanbakht, Heidi@Energy" userId="ad09330e-7c38-4997-818f-7e170c514e27" providerId="ADAL" clId="{C7D140E9-95B2-44DF-A593-BB66E837B3B5}"/>
    <pc:docChg chg="modSld">
      <pc:chgData name="Javanbakht, Heidi@Energy" userId="ad09330e-7c38-4997-818f-7e170c514e27" providerId="ADAL" clId="{C7D140E9-95B2-44DF-A593-BB66E837B3B5}" dt="2020-04-14T16:23:29.857" v="9" actId="1035"/>
      <pc:docMkLst>
        <pc:docMk/>
      </pc:docMkLst>
      <pc:sldChg chg="modSp">
        <pc:chgData name="Javanbakht, Heidi@Energy" userId="ad09330e-7c38-4997-818f-7e170c514e27" providerId="ADAL" clId="{C7D140E9-95B2-44DF-A593-BB66E837B3B5}" dt="2020-04-14T16:23:29.857" v="9" actId="1035"/>
        <pc:sldMkLst>
          <pc:docMk/>
          <pc:sldMk cId="1737597994" sldId="285"/>
        </pc:sldMkLst>
        <pc:spChg chg="mod">
          <ac:chgData name="Javanbakht, Heidi@Energy" userId="ad09330e-7c38-4997-818f-7e170c514e27" providerId="ADAL" clId="{C7D140E9-95B2-44DF-A593-BB66E837B3B5}" dt="2020-04-14T16:23:29.857" v="9" actId="1035"/>
          <ac:spMkLst>
            <pc:docMk/>
            <pc:sldMk cId="1737597994" sldId="285"/>
            <ac:spMk id="2" creationId="{00000000-0000-0000-0000-000000000000}"/>
          </ac:spMkLst>
        </pc:spChg>
      </pc:sldChg>
    </pc:docChg>
  </pc:docChgLst>
  <pc:docChgLst>
    <pc:chgData name="Palmere, Mark@Energy" userId="2ddf4817-7ed7-4217-abff-b055a05317de" providerId="ADAL" clId="{5390D4A6-DE7F-4730-9871-E00D1991743C}"/>
    <pc:docChg chg="modSld">
      <pc:chgData name="Palmere, Mark@Energy" userId="2ddf4817-7ed7-4217-abff-b055a05317de" providerId="ADAL" clId="{5390D4A6-DE7F-4730-9871-E00D1991743C}" dt="2020-04-14T18:11:28.334" v="144" actId="13238"/>
      <pc:docMkLst>
        <pc:docMk/>
      </pc:docMkLst>
      <pc:sldChg chg="modSp">
        <pc:chgData name="Palmere, Mark@Energy" userId="2ddf4817-7ed7-4217-abff-b055a05317de" providerId="ADAL" clId="{5390D4A6-DE7F-4730-9871-E00D1991743C}" dt="2020-04-14T18:11:28.334" v="144" actId="13238"/>
        <pc:sldMkLst>
          <pc:docMk/>
          <pc:sldMk cId="4162526054" sldId="290"/>
        </pc:sldMkLst>
        <pc:spChg chg="mod">
          <ac:chgData name="Palmere, Mark@Energy" userId="2ddf4817-7ed7-4217-abff-b055a05317de" providerId="ADAL" clId="{5390D4A6-DE7F-4730-9871-E00D1991743C}" dt="2020-04-14T18:11:15.483" v="143" actId="962"/>
          <ac:spMkLst>
            <pc:docMk/>
            <pc:sldMk cId="4162526054" sldId="290"/>
            <ac:spMk id="8" creationId="{A3B697F4-9121-42B2-9592-99F0389A29EF}"/>
          </ac:spMkLst>
        </pc:spChg>
        <pc:graphicFrameChg chg="modGraphic">
          <ac:chgData name="Palmere, Mark@Energy" userId="2ddf4817-7ed7-4217-abff-b055a05317de" providerId="ADAL" clId="{5390D4A6-DE7F-4730-9871-E00D1991743C}" dt="2020-04-14T18:11:28.334" v="144" actId="13238"/>
          <ac:graphicFrameMkLst>
            <pc:docMk/>
            <pc:sldMk cId="4162526054" sldId="290"/>
            <ac:graphicFrameMk id="15" creationId="{A90971B2-6C23-4F06-820E-FDBA4F7BAE13}"/>
          </ac:graphicFrameMkLst>
        </pc:graphicFrameChg>
      </pc:sldChg>
    </pc:docChg>
  </pc:docChgLst>
  <pc:docChgLst>
    <pc:chgData clId="Web-{19B36204-3544-528A-34A2-E38A7F0AA4D0}"/>
    <pc:docChg chg="modSld">
      <pc:chgData name="" userId="" providerId="" clId="Web-{19B36204-3544-528A-34A2-E38A7F0AA4D0}" dt="2020-04-20T23:41:27.817" v="2" actId="20577"/>
      <pc:docMkLst>
        <pc:docMk/>
      </pc:docMkLst>
      <pc:sldChg chg="modSp">
        <pc:chgData name="" userId="" providerId="" clId="Web-{19B36204-3544-528A-34A2-E38A7F0AA4D0}" dt="2020-04-20T23:40:51.770" v="0" actId="20577"/>
        <pc:sldMkLst>
          <pc:docMk/>
          <pc:sldMk cId="3719152668" sldId="293"/>
        </pc:sldMkLst>
        <pc:spChg chg="mod">
          <ac:chgData name="" userId="" providerId="" clId="Web-{19B36204-3544-528A-34A2-E38A7F0AA4D0}" dt="2020-04-20T23:40:51.770" v="0" actId="20577"/>
          <ac:spMkLst>
            <pc:docMk/>
            <pc:sldMk cId="3719152668" sldId="293"/>
            <ac:spMk id="4" creationId="{5390CC9F-96B5-40C8-AF4B-F71762FB326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DA9F5774-C678-1E48-A23B-1680A328FA46}" type="datetimeFigureOut">
              <a:rPr lang="en-US" smtClean="0"/>
              <a:t>4/21/2020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A5CF69-AC20-4D4D-9770-B6BEBB357282}" type="slidenum">
              <a:rPr lang="en-US" smtClean="0"/>
              <a:t>‹#›</a:t>
            </a:fld>
            <a:endParaRPr lang="en-US"/>
          </a:p>
        </p:txBody>
      </p:sp>
    </p:spTree>
    <p:extLst>
      <p:ext uri="{BB962C8B-B14F-4D97-AF65-F5344CB8AC3E}">
        <p14:creationId xmlns:p14="http://schemas.microsoft.com/office/powerpoint/2010/main" val="214737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880CE468-BD03-B649-8E6C-392373B14A1D}" type="datetimeFigureOut">
              <a:rPr lang="en-US" smtClean="0"/>
              <a:t>4/21/2020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17B0B1-BEA2-8948-A557-11B4BDB90777}" type="slidenum">
              <a:rPr lang="en-US" smtClean="0"/>
              <a:t>‹#›</a:t>
            </a:fld>
            <a:endParaRPr lang="en-US"/>
          </a:p>
        </p:txBody>
      </p:sp>
    </p:spTree>
    <p:extLst>
      <p:ext uri="{BB962C8B-B14F-4D97-AF65-F5344CB8AC3E}">
        <p14:creationId xmlns:p14="http://schemas.microsoft.com/office/powerpoint/2010/main" val="830655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2: Centered">
    <p:spTree>
      <p:nvGrpSpPr>
        <p:cNvPr id="1" name=""/>
        <p:cNvGrpSpPr/>
        <p:nvPr/>
      </p:nvGrpSpPr>
      <p:grpSpPr>
        <a:xfrm>
          <a:off x="0" y="0"/>
          <a:ext cx="0" cy="0"/>
          <a:chOff x="0" y="0"/>
          <a:chExt cx="0" cy="0"/>
        </a:xfrm>
      </p:grpSpPr>
      <p:sp>
        <p:nvSpPr>
          <p:cNvPr id="2" name="Enter Title Here"/>
          <p:cNvSpPr>
            <a:spLocks noGrp="1"/>
          </p:cNvSpPr>
          <p:nvPr>
            <p:ph type="ctrTitle"/>
          </p:nvPr>
        </p:nvSpPr>
        <p:spPr>
          <a:xfrm>
            <a:off x="890016" y="809622"/>
            <a:ext cx="10411968"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890016" y="3289297"/>
            <a:ext cx="1041196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4724400" y="5614142"/>
            <a:ext cx="2743200" cy="365125"/>
          </a:xfrm>
        </p:spPr>
        <p:txBody>
          <a:bodyPr/>
          <a:lstStyle>
            <a:lvl1pPr algn="ctr">
              <a:defRPr/>
            </a:lvl1pPr>
          </a:lstStyle>
          <a:p>
            <a:fld id="{3D9BE262-3EE3-F74D-9197-E99064608A81}" type="datetime1">
              <a:rPr lang="en-US" smtClean="0"/>
              <a:t>4/21/2020</a:t>
            </a:fld>
            <a:endParaRPr lang="en-US"/>
          </a:p>
        </p:txBody>
      </p:sp>
      <p:sp>
        <p:nvSpPr>
          <p:cNvPr id="5" name="Footer Placeholder 4"/>
          <p:cNvSpPr>
            <a:spLocks noGrp="1"/>
          </p:cNvSpPr>
          <p:nvPr>
            <p:ph type="ftr" sz="quarter" idx="11"/>
          </p:nvPr>
        </p:nvSpPr>
        <p:spPr>
          <a:xfrm>
            <a:off x="4038600" y="6095093"/>
            <a:ext cx="4114800" cy="365125"/>
          </a:xfrm>
        </p:spPr>
        <p:txBody>
          <a:bodyPr/>
          <a:lstStyle>
            <a:lvl1pPr algn="ctr">
              <a:defRPr/>
            </a:lvl1pPr>
          </a:lstStyle>
          <a:p>
            <a:endParaRPr lang="en-US" dirty="0"/>
          </a:p>
        </p:txBody>
      </p:sp>
      <p:pic>
        <p:nvPicPr>
          <p:cNvPr id="7" name="Picture 6"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2364" y="666179"/>
            <a:ext cx="1247274" cy="1096212"/>
          </a:xfrm>
          <a:prstGeom prst="rect">
            <a:avLst/>
          </a:prstGeom>
        </p:spPr>
      </p:pic>
    </p:spTree>
    <p:extLst>
      <p:ext uri="{BB962C8B-B14F-4D97-AF65-F5344CB8AC3E}">
        <p14:creationId xmlns:p14="http://schemas.microsoft.com/office/powerpoint/2010/main" val="1144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386C1D-959B-6C44-9D8E-1EBE83060B83}" type="datetime1">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9A1A5-4186-AE45-B489-8F93D826EB49}" type="slidenum">
              <a:rPr lang="en-US" smtClean="0"/>
              <a:t>‹#›</a:t>
            </a:fld>
            <a:endParaRPr lang="en-US"/>
          </a:p>
        </p:txBody>
      </p:sp>
      <p:sp>
        <p:nvSpPr>
          <p:cNvPr id="10"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664450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4909F6-C5C0-404A-8B68-383F4730A3E4}" type="datetime1">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CD1BE-76F0-964D-BEB4-4B9A284D890B}" type="slidenum">
              <a:rPr lang="en-US" smtClean="0"/>
              <a:pPr/>
              <a:t>‹#›</a:t>
            </a:fld>
            <a:endParaRPr lang="en-US"/>
          </a:p>
        </p:txBody>
      </p:sp>
    </p:spTree>
    <p:extLst>
      <p:ext uri="{BB962C8B-B14F-4D97-AF65-F5344CB8AC3E}">
        <p14:creationId xmlns:p14="http://schemas.microsoft.com/office/powerpoint/2010/main" val="339452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356507B-4CCB-9B49-A0AD-E20110655715}" type="datetime1">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0EBB6-C900-684B-B96E-D78E525ADD2C}" type="slidenum">
              <a:rPr lang="en-US" smtClean="0"/>
              <a:t>‹#›</a:t>
            </a:fld>
            <a:endParaRPr lang="en-US"/>
          </a:p>
        </p:txBody>
      </p:sp>
    </p:spTree>
    <p:extLst>
      <p:ext uri="{BB962C8B-B14F-4D97-AF65-F5344CB8AC3E}">
        <p14:creationId xmlns:p14="http://schemas.microsoft.com/office/powerpoint/2010/main" val="123686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Left">
    <p:spTree>
      <p:nvGrpSpPr>
        <p:cNvPr id="1" name=""/>
        <p:cNvGrpSpPr/>
        <p:nvPr/>
      </p:nvGrpSpPr>
      <p:grpSpPr>
        <a:xfrm>
          <a:off x="0" y="0"/>
          <a:ext cx="0" cy="0"/>
          <a:chOff x="0" y="0"/>
          <a:chExt cx="0" cy="0"/>
        </a:xfrm>
      </p:grpSpPr>
      <p:sp>
        <p:nvSpPr>
          <p:cNvPr id="2" name="Enter Title Here"/>
          <p:cNvSpPr>
            <a:spLocks noGrp="1"/>
          </p:cNvSpPr>
          <p:nvPr>
            <p:ph type="title"/>
          </p:nvPr>
        </p:nvSpPr>
        <p:spPr>
          <a:xfrm>
            <a:off x="831850" y="712801"/>
            <a:ext cx="10515600" cy="2852737"/>
          </a:xfr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831850" y="3592526"/>
            <a:ext cx="10515600" cy="1500187"/>
          </a:xfrm>
        </p:spPr>
        <p:txBody>
          <a:bodyPr/>
          <a:lstStyle>
            <a:lvl1pPr marL="0" indent="0">
              <a:buNone/>
              <a:defRPr sz="24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7AC74B8-448C-2642-809F-1184DC1B0B1B}" type="datetime1">
              <a:rPr lang="en-US" smtClean="0"/>
              <a:t>4/21/2020</a:t>
            </a:fld>
            <a:endParaRPr lang="en-US"/>
          </a:p>
        </p:txBody>
      </p:sp>
      <p:pic>
        <p:nvPicPr>
          <p:cNvPr id="8" name="Picture 7"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50" y="4883817"/>
            <a:ext cx="1247274" cy="1096212"/>
          </a:xfrm>
          <a:prstGeom prst="rect">
            <a:avLst/>
          </a:prstGeom>
        </p:spPr>
      </p:pic>
      <p:sp>
        <p:nvSpPr>
          <p:cNvPr id="10" name="Content Placeholder 9"/>
          <p:cNvSpPr>
            <a:spLocks noGrp="1"/>
          </p:cNvSpPr>
          <p:nvPr>
            <p:ph sz="quarter" idx="13" hasCustomPrompt="1"/>
          </p:nvPr>
        </p:nvSpPr>
        <p:spPr>
          <a:xfrm>
            <a:off x="2363788" y="4813085"/>
            <a:ext cx="2911475" cy="1022350"/>
          </a:xfrm>
        </p:spPr>
        <p:txBody>
          <a:bodyPr>
            <a:noAutofit/>
          </a:bodyPr>
          <a:lstStyle>
            <a:lvl1pPr marL="0" indent="0">
              <a:buNone/>
              <a:defRPr sz="2400" baseline="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Presenters:</a:t>
            </a:r>
          </a:p>
          <a:p>
            <a:pPr lvl="0"/>
            <a:r>
              <a:rPr lang="en-US" dirty="0"/>
              <a:t>Name 1</a:t>
            </a:r>
          </a:p>
          <a:p>
            <a:pPr lvl="0"/>
            <a:r>
              <a:rPr lang="en-US" dirty="0"/>
              <a:t>Name 2</a:t>
            </a:r>
          </a:p>
        </p:txBody>
      </p:sp>
    </p:spTree>
    <p:extLst>
      <p:ext uri="{BB962C8B-B14F-4D97-AF65-F5344CB8AC3E}">
        <p14:creationId xmlns:p14="http://schemas.microsoft.com/office/powerpoint/2010/main" val="58376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2: Simple">
    <p:spTree>
      <p:nvGrpSpPr>
        <p:cNvPr id="1" name=""/>
        <p:cNvGrpSpPr/>
        <p:nvPr/>
      </p:nvGrpSpPr>
      <p:grpSpPr>
        <a:xfrm>
          <a:off x="0" y="0"/>
          <a:ext cx="0" cy="0"/>
          <a:chOff x="0" y="0"/>
          <a:chExt cx="0" cy="0"/>
        </a:xfrm>
      </p:grpSpPr>
      <p:sp>
        <p:nvSpPr>
          <p:cNvPr id="2" name="Enter Title Here"/>
          <p:cNvSpPr>
            <a:spLocks noGrp="1"/>
          </p:cNvSpPr>
          <p:nvPr>
            <p:ph type="title"/>
          </p:nvPr>
        </p:nvSpPr>
        <p:spPr>
          <a:xfrm>
            <a:off x="838200" y="3012554"/>
            <a:ext cx="10515600" cy="1325563"/>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C1438AE9-9170-C44D-B69D-85230FA628E5}" type="datetime1">
              <a:rPr lang="en-US" smtClean="0"/>
              <a:t>4/21/2020</a:t>
            </a:fld>
            <a:endParaRPr lang="en-US"/>
          </a:p>
        </p:txBody>
      </p:sp>
      <p:pic>
        <p:nvPicPr>
          <p:cNvPr id="6" name="Picture 5"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56202"/>
            <a:ext cx="1247274" cy="1096212"/>
          </a:xfrm>
          <a:prstGeom prst="rect">
            <a:avLst/>
          </a:prstGeom>
        </p:spPr>
      </p:pic>
    </p:spTree>
    <p:extLst>
      <p:ext uri="{BB962C8B-B14F-4D97-AF65-F5344CB8AC3E}">
        <p14:creationId xmlns:p14="http://schemas.microsoft.com/office/powerpoint/2010/main" val="902783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1 fra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56C4852-C69A-3C46-A74D-F2D8C6D17F46}" type="datetime1">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463234"/>
            <a:ext cx="1803400" cy="365125"/>
          </a:xfrm>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9364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t: 2 fram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C91894-EB80-6048-AAFF-32CE04FEA1F0}" type="datetime1">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151048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2 frame w/ titl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CA14F-C253-2C4B-BB94-A112B33202D4}" type="datetime1">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C4985-ACD0-2B4C-8981-36243250F268}" type="slidenum">
              <a:rPr lang="en-US" smtClean="0"/>
              <a:t>‹#›</a:t>
            </a:fld>
            <a:endParaRPr lang="en-US"/>
          </a:p>
        </p:txBody>
      </p:sp>
      <p:sp>
        <p:nvSpPr>
          <p:cNvPr id="11" name="Enter Title Here"/>
          <p:cNvSpPr>
            <a:spLocks noGrp="1"/>
          </p:cNvSpPr>
          <p:nvPr>
            <p:ph type="title"/>
          </p:nvPr>
        </p:nvSpPr>
        <p:spPr>
          <a:xfrm>
            <a:off x="1399822" y="237067"/>
            <a:ext cx="9953978" cy="1038840"/>
          </a:xfrm>
        </p:spPr>
        <p:txBody>
          <a:bodyPr/>
          <a:lstStyle/>
          <a:p>
            <a:r>
              <a:rPr lang="en-US"/>
              <a:t>Click to edit Master title style</a:t>
            </a:r>
          </a:p>
        </p:txBody>
      </p:sp>
    </p:spTree>
    <p:extLst>
      <p:ext uri="{BB962C8B-B14F-4D97-AF65-F5344CB8AC3E}">
        <p14:creationId xmlns:p14="http://schemas.microsoft.com/office/powerpoint/2010/main" val="123893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Content: Figur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A639FC-0D0B-254C-A488-84C1053DC81E}" type="datetime1">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5580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AEF258-FE05-9A40-ABEB-3CEFD609CF46}" type="datetime1">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p:spPr>
        <p:txBody>
          <a:bodyPr/>
          <a:lstStyle/>
          <a:p>
            <a:r>
              <a:rPr lang="en-US" dirty="0"/>
              <a:t>Click to edit Master title style</a:t>
            </a:r>
          </a:p>
        </p:txBody>
      </p:sp>
      <p:sp>
        <p:nvSpPr>
          <p:cNvPr id="8" name="Content Placeholder 2"/>
          <p:cNvSpPr>
            <a:spLocks noGrp="1"/>
          </p:cNvSpPr>
          <p:nvPr>
            <p:ph idx="1"/>
          </p:nvPr>
        </p:nvSpPr>
        <p:spPr>
          <a:xfrm>
            <a:off x="1399822" y="1825625"/>
            <a:ext cx="995397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381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6D0696-7CCE-494F-A431-EAFE08099352}" type="datetime1">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9A1A5-4186-AE45-B489-8F93D826EB49}" type="slidenum">
              <a:rPr lang="en-US" smtClean="0"/>
              <a:t>‹#›</a:t>
            </a:fld>
            <a:endParaRPr lang="en-US"/>
          </a:p>
        </p:txBody>
      </p:sp>
      <p:sp>
        <p:nvSpPr>
          <p:cNvPr id="8"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0207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4F360-0BA0-8540-B27B-28FBA28FADF7}" type="datetime1">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12032-C4BC-1846-BCAE-83F2C463453C}" type="slidenum">
              <a:rPr lang="en-US" smtClean="0"/>
              <a:t>‹#›</a:t>
            </a:fld>
            <a:endParaRPr lang="en-US"/>
          </a:p>
        </p:txBody>
      </p:sp>
    </p:spTree>
    <p:extLst>
      <p:ext uri="{BB962C8B-B14F-4D97-AF65-F5344CB8AC3E}">
        <p14:creationId xmlns:p14="http://schemas.microsoft.com/office/powerpoint/2010/main" val="1442719388"/>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6" r:id="rId3"/>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463234"/>
            <a:ext cx="2743200" cy="365125"/>
          </a:xfrm>
          <a:prstGeom prst="rect">
            <a:avLst/>
          </a:prstGeom>
        </p:spPr>
        <p:txBody>
          <a:bodyPr vert="horz" lIns="91440" tIns="45720" rIns="91440" bIns="45720" rtlCol="0" anchor="ctr"/>
          <a:lstStyle>
            <a:lvl1pPr algn="l">
              <a:defRPr sz="1200">
                <a:solidFill>
                  <a:schemeClr val="bg1"/>
                </a:solidFill>
              </a:defRPr>
            </a:lvl1pPr>
          </a:lstStyle>
          <a:p>
            <a:fld id="{10562992-772B-3C4E-9810-F8ADBF4F57E7}" type="datetime1">
              <a:rPr lang="en-US" smtClean="0"/>
              <a:t>4/21/2020</a:t>
            </a:fld>
            <a:endParaRPr lang="en-US"/>
          </a:p>
        </p:txBody>
      </p:sp>
      <p:sp>
        <p:nvSpPr>
          <p:cNvPr id="5" name="Footer Placeholder 4"/>
          <p:cNvSpPr>
            <a:spLocks noGrp="1"/>
          </p:cNvSpPr>
          <p:nvPr>
            <p:ph type="ftr" sz="quarter" idx="3"/>
          </p:nvPr>
        </p:nvSpPr>
        <p:spPr>
          <a:xfrm>
            <a:off x="4038600" y="6463234"/>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463234"/>
            <a:ext cx="1761067" cy="365125"/>
          </a:xfrm>
          <a:prstGeom prst="rect">
            <a:avLst/>
          </a:prstGeom>
        </p:spPr>
        <p:txBody>
          <a:bodyPr vert="horz" lIns="91440" tIns="45720" rIns="91440" bIns="45720" rtlCol="0" anchor="ctr"/>
          <a:lstStyle>
            <a:lvl1pPr algn="r">
              <a:defRPr sz="1200">
                <a:solidFill>
                  <a:schemeClr val="bg1"/>
                </a:solidFill>
              </a:defRPr>
            </a:lvl1pPr>
          </a:lstStyle>
          <a:p>
            <a:fld id="{005C4985-ACD0-2B4C-8981-36243250F268}" type="slidenum">
              <a:rPr lang="en-US" smtClean="0"/>
              <a:pPr/>
              <a:t>‹#›</a:t>
            </a:fld>
            <a:endParaRPr lang="en-US"/>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1749497046"/>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Lst>
  <p:hf hdr="0" ftr="0" dt="0"/>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E695F-21E5-C242-92E6-E78B31EE7C7E}" type="datetime1">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
        <p:nvSpPr>
          <p:cNvPr id="8"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219567250"/>
      </p:ext>
    </p:extLst>
  </p:cSld>
  <p:clrMap bg1="lt1" tx1="dk1" bg2="lt2" tx2="dk2" accent1="accent1" accent2="accent2" accent3="accent3" accent4="accent4" accent5="accent5" accent6="accent6" hlink="hlink" folHlink="folHlink"/>
  <p:sldLayoutIdLst>
    <p:sldLayoutId id="2147483684" r:id="rId1"/>
    <p:sldLayoutId id="2147483686" r:id="rId2"/>
    <p:sldLayoutId id="2147483687" r:id="rId3"/>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024D1D3D-27CC-A740-857C-D26C679943FF}" type="datetime1">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0CDCD1BE-76F0-964D-BEB4-4B9A284D890B}" type="slidenum">
              <a:rPr lang="en-US" smtClean="0"/>
              <a:pPr/>
              <a:t>‹#›</a:t>
            </a:fld>
            <a:endParaRPr lang="en-US"/>
          </a:p>
        </p:txBody>
      </p:sp>
    </p:spTree>
    <p:extLst>
      <p:ext uri="{BB962C8B-B14F-4D97-AF65-F5344CB8AC3E}">
        <p14:creationId xmlns:p14="http://schemas.microsoft.com/office/powerpoint/2010/main" val="1051358764"/>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C9D11-B800-8947-A108-C2AFD56D7B11}" type="datetime1">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0EBB6-C900-684B-B96E-D78E525ADD2C}" type="slidenum">
              <a:rPr lang="en-US" smtClean="0"/>
              <a:t>‹#›</a:t>
            </a:fld>
            <a:endParaRPr lang="en-US"/>
          </a:p>
        </p:txBody>
      </p:sp>
    </p:spTree>
    <p:extLst>
      <p:ext uri="{BB962C8B-B14F-4D97-AF65-F5344CB8AC3E}">
        <p14:creationId xmlns:p14="http://schemas.microsoft.com/office/powerpoint/2010/main" val="308076826"/>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Light-Duty Vehicle Forecast: 2020 Update</a:t>
            </a:r>
            <a:r>
              <a:rPr lang="en-US" dirty="0"/>
              <a:t>​</a:t>
            </a:r>
          </a:p>
        </p:txBody>
      </p:sp>
      <p:sp>
        <p:nvSpPr>
          <p:cNvPr id="6" name="TextBox 5"/>
          <p:cNvSpPr txBox="1"/>
          <p:nvPr/>
        </p:nvSpPr>
        <p:spPr>
          <a:xfrm>
            <a:off x="890016" y="4945059"/>
            <a:ext cx="10463784" cy="461665"/>
          </a:xfrm>
          <a:prstGeom prst="rect">
            <a:avLst/>
          </a:prstGeom>
          <a:noFill/>
        </p:spPr>
        <p:txBody>
          <a:bodyPr wrap="square" rtlCol="0">
            <a:spAutoFit/>
          </a:bodyPr>
          <a:lstStyle/>
          <a:p>
            <a:r>
              <a:rPr lang="en-US" sz="2400" dirty="0">
                <a:solidFill>
                  <a:schemeClr val="accent1">
                    <a:lumMod val="50000"/>
                  </a:schemeClr>
                </a:solidFill>
              </a:rPr>
              <a:t>Presenters: Mark Palmere, </a:t>
            </a:r>
            <a:r>
              <a:rPr lang="en-US" sz="2400" dirty="0" err="1">
                <a:solidFill>
                  <a:schemeClr val="accent1">
                    <a:lumMod val="50000"/>
                  </a:schemeClr>
                </a:solidFill>
              </a:rPr>
              <a:t>Aniss</a:t>
            </a:r>
            <a:r>
              <a:rPr lang="en-US" sz="2400" dirty="0">
                <a:solidFill>
                  <a:schemeClr val="accent1">
                    <a:lumMod val="50000"/>
                  </a:schemeClr>
                </a:solidFill>
              </a:rPr>
              <a:t> </a:t>
            </a:r>
            <a:r>
              <a:rPr lang="en-US" sz="2400" dirty="0" err="1">
                <a:solidFill>
                  <a:schemeClr val="accent1">
                    <a:lumMod val="50000"/>
                  </a:schemeClr>
                </a:solidFill>
              </a:rPr>
              <a:t>Bahreinian</a:t>
            </a:r>
            <a:endParaRPr lang="en-US" sz="2400" dirty="0">
              <a:solidFill>
                <a:schemeClr val="accent1">
                  <a:lumMod val="50000"/>
                </a:schemeClr>
              </a:solidFill>
            </a:endParaRPr>
          </a:p>
        </p:txBody>
      </p:sp>
      <p:sp>
        <p:nvSpPr>
          <p:cNvPr id="7" name="TextBox 6"/>
          <p:cNvSpPr txBox="1"/>
          <p:nvPr/>
        </p:nvSpPr>
        <p:spPr>
          <a:xfrm>
            <a:off x="890016" y="5406724"/>
            <a:ext cx="7053834" cy="461665"/>
          </a:xfrm>
          <a:prstGeom prst="rect">
            <a:avLst/>
          </a:prstGeom>
          <a:noFill/>
        </p:spPr>
        <p:txBody>
          <a:bodyPr wrap="square" rtlCol="0">
            <a:spAutoFit/>
          </a:bodyPr>
          <a:lstStyle/>
          <a:p>
            <a:r>
              <a:rPr lang="en-US" sz="2400" dirty="0">
                <a:solidFill>
                  <a:schemeClr val="accent1">
                    <a:lumMod val="50000"/>
                  </a:schemeClr>
                </a:solidFill>
              </a:rPr>
              <a:t>Date: April 22, 2020</a:t>
            </a:r>
          </a:p>
        </p:txBody>
      </p:sp>
    </p:spTree>
    <p:extLst>
      <p:ext uri="{BB962C8B-B14F-4D97-AF65-F5344CB8AC3E}">
        <p14:creationId xmlns:p14="http://schemas.microsoft.com/office/powerpoint/2010/main" val="212299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Several </a:t>
            </a:r>
            <a:r>
              <a:rPr lang="en-US" b="1"/>
              <a:t>Inputs</a:t>
            </a:r>
            <a:r>
              <a:rPr lang="en-US" b="1" dirty="0"/>
              <a:t> Will Be Updated</a:t>
            </a:r>
            <a:r>
              <a:rPr lang="en-US" dirty="0"/>
              <a:t>​</a:t>
            </a:r>
          </a:p>
        </p:txBody>
      </p:sp>
      <p:sp>
        <p:nvSpPr>
          <p:cNvPr id="3" name="Content Placeholder 2"/>
          <p:cNvSpPr>
            <a:spLocks noGrp="1"/>
          </p:cNvSpPr>
          <p:nvPr>
            <p:ph idx="1"/>
          </p:nvPr>
        </p:nvSpPr>
        <p:spPr>
          <a:xfrm>
            <a:off x="1399822" y="1480457"/>
            <a:ext cx="9953978" cy="4982777"/>
          </a:xfrm>
        </p:spPr>
        <p:txBody>
          <a:bodyPr>
            <a:normAutofit/>
          </a:bodyPr>
          <a:lstStyle/>
          <a:p>
            <a:pPr fontAlgn="base"/>
            <a:r>
              <a:rPr lang="en-US" b="1" dirty="0"/>
              <a:t>Base year vehicle stock. </a:t>
            </a:r>
            <a:r>
              <a:rPr lang="en-US" dirty="0"/>
              <a:t>The LDV forecast will use DMV’s 2019 vehicle population.​</a:t>
            </a:r>
          </a:p>
          <a:p>
            <a:pPr fontAlgn="base"/>
            <a:r>
              <a:rPr lang="en-US" b="1" dirty="0"/>
              <a:t>Economic and Demographic forecasts. </a:t>
            </a:r>
            <a:r>
              <a:rPr lang="en-US" dirty="0"/>
              <a:t>These consist of population (number of households), income (real earnings per household), and Gross State Product.​</a:t>
            </a:r>
          </a:p>
          <a:p>
            <a:pPr fontAlgn="base"/>
            <a:r>
              <a:rPr lang="en-US" b="1" dirty="0"/>
              <a:t>Incentives. </a:t>
            </a:r>
            <a:r>
              <a:rPr lang="en-US" dirty="0"/>
              <a:t>CARB recently reduced the state rebate (CVRP) from $2,500 to $2,000 for BEVs, and from $1,500 to $1,000 for PHEVs. This announcement came too late to be accounted for in the 2019 forecast but will be reflected in 2020 forecast.​</a:t>
            </a:r>
          </a:p>
          <a:p>
            <a:pPr fontAlgn="base"/>
            <a:r>
              <a:rPr lang="en-US" b="1" dirty="0"/>
              <a:t>2018 American Community Survey data. </a:t>
            </a:r>
            <a:r>
              <a:rPr lang="en-US" dirty="0"/>
              <a:t>Base year inputs from ACS, such as household makeup distribution and vehicles per household, will be updated.​</a:t>
            </a:r>
          </a:p>
          <a:p>
            <a:pPr fontAlgn="base"/>
            <a:r>
              <a:rPr lang="en-US" b="1" dirty="0"/>
              <a:t>Fuel prices </a:t>
            </a:r>
            <a:r>
              <a:rPr lang="en-US" dirty="0"/>
              <a:t>will also be updated.</a:t>
            </a:r>
          </a:p>
        </p:txBody>
      </p:sp>
      <p:sp>
        <p:nvSpPr>
          <p:cNvPr id="5" name="Slide Number Placeholder 4"/>
          <p:cNvSpPr>
            <a:spLocks noGrp="1"/>
          </p:cNvSpPr>
          <p:nvPr>
            <p:ph type="sldNum" sz="quarter" idx="12"/>
          </p:nvPr>
        </p:nvSpPr>
        <p:spPr/>
        <p:txBody>
          <a:bodyPr/>
          <a:lstStyle/>
          <a:p>
            <a:fld id="{005C4985-ACD0-2B4C-8981-36243250F268}" type="slidenum">
              <a:rPr lang="en-US" smtClean="0"/>
              <a:t>2</a:t>
            </a:fld>
            <a:endParaRPr lang="en-US" dirty="0"/>
          </a:p>
        </p:txBody>
      </p:sp>
    </p:spTree>
    <p:extLst>
      <p:ext uri="{BB962C8B-B14F-4D97-AF65-F5344CB8AC3E}">
        <p14:creationId xmlns:p14="http://schemas.microsoft.com/office/powerpoint/2010/main" val="642586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COVID-19 Disruptions Will Be Considered</a:t>
            </a:r>
            <a:r>
              <a:rPr lang="en-US" sz="3200" dirty="0"/>
              <a:t>​</a:t>
            </a:r>
          </a:p>
        </p:txBody>
      </p:sp>
      <p:sp>
        <p:nvSpPr>
          <p:cNvPr id="3" name="Content Placeholder 2"/>
          <p:cNvSpPr>
            <a:spLocks noGrp="1"/>
          </p:cNvSpPr>
          <p:nvPr>
            <p:ph idx="1"/>
          </p:nvPr>
        </p:nvSpPr>
        <p:spPr>
          <a:xfrm>
            <a:off x="1399822" y="1480457"/>
            <a:ext cx="9953978" cy="4982777"/>
          </a:xfrm>
        </p:spPr>
        <p:txBody>
          <a:bodyPr>
            <a:normAutofit lnSpcReduction="10000"/>
          </a:bodyPr>
          <a:lstStyle/>
          <a:p>
            <a:pPr fontAlgn="base"/>
            <a:r>
              <a:rPr lang="en-US" sz="3200" dirty="0"/>
              <a:t>For the LDV forecast this will be reflected in the following ways:​</a:t>
            </a:r>
          </a:p>
          <a:p>
            <a:pPr lvl="1" fontAlgn="base"/>
            <a:r>
              <a:rPr lang="en-US" sz="3200" dirty="0"/>
              <a:t>Updated Economic and Demographic forecasts, specifically Households, Income, and Gross State Product. This affects total vehicle population.​</a:t>
            </a:r>
          </a:p>
          <a:p>
            <a:pPr lvl="1" fontAlgn="base"/>
            <a:r>
              <a:rPr lang="en-US" sz="3200" dirty="0"/>
              <a:t>DMV registration data through June 2020 will be used to adjust forecast based on the actual 2020 sales, given the possibility of disruption to the market. This will show us potential changes in vehicle population makeup.​</a:t>
            </a:r>
          </a:p>
          <a:p>
            <a:pPr lvl="1" fontAlgn="base"/>
            <a:r>
              <a:rPr lang="en-US" sz="3200" dirty="0"/>
              <a:t>We will also be tracking any long-term effect on Vehicle Miles Traveled.</a:t>
            </a:r>
          </a:p>
        </p:txBody>
      </p:sp>
      <p:sp>
        <p:nvSpPr>
          <p:cNvPr id="5" name="Slide Number Placeholder 4"/>
          <p:cNvSpPr>
            <a:spLocks noGrp="1"/>
          </p:cNvSpPr>
          <p:nvPr>
            <p:ph type="sldNum" sz="quarter" idx="12"/>
          </p:nvPr>
        </p:nvSpPr>
        <p:spPr/>
        <p:txBody>
          <a:bodyPr/>
          <a:lstStyle/>
          <a:p>
            <a:fld id="{005C4985-ACD0-2B4C-8981-36243250F268}" type="slidenum">
              <a:rPr lang="en-US" smtClean="0"/>
              <a:t>3</a:t>
            </a:fld>
            <a:endParaRPr lang="en-US" dirty="0"/>
          </a:p>
        </p:txBody>
      </p:sp>
    </p:spTree>
    <p:extLst>
      <p:ext uri="{BB962C8B-B14F-4D97-AF65-F5344CB8AC3E}">
        <p14:creationId xmlns:p14="http://schemas.microsoft.com/office/powerpoint/2010/main" val="2558828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ZEV Scenarios See Limited Change</a:t>
            </a:r>
            <a:r>
              <a:rPr lang="en-US" sz="3600" dirty="0"/>
              <a:t>​</a:t>
            </a:r>
            <a:endParaRPr lang="en-US" sz="2400" dirty="0"/>
          </a:p>
        </p:txBody>
      </p:sp>
      <p:sp>
        <p:nvSpPr>
          <p:cNvPr id="5" name="Slide Number Placeholder 4"/>
          <p:cNvSpPr>
            <a:spLocks noGrp="1"/>
          </p:cNvSpPr>
          <p:nvPr>
            <p:ph type="sldNum" sz="quarter" idx="12"/>
          </p:nvPr>
        </p:nvSpPr>
        <p:spPr/>
        <p:txBody>
          <a:bodyPr/>
          <a:lstStyle/>
          <a:p>
            <a:fld id="{005C4985-ACD0-2B4C-8981-36243250F268}" type="slidenum">
              <a:rPr lang="en-US" smtClean="0"/>
              <a:t>4</a:t>
            </a:fld>
            <a:endParaRPr lang="en-US" dirty="0"/>
          </a:p>
        </p:txBody>
      </p:sp>
      <p:sp>
        <p:nvSpPr>
          <p:cNvPr id="8" name="Rectangle 1" descr="This chart describes what main ZEV inputs we will use in each scenario">
            <a:extLst>
              <a:ext uri="{FF2B5EF4-FFF2-40B4-BE49-F238E27FC236}">
                <a16:creationId xmlns:a16="http://schemas.microsoft.com/office/drawing/2014/main" id="{A3B697F4-9121-42B2-9592-99F0389A29EF}"/>
              </a:ext>
            </a:extLst>
          </p:cNvPr>
          <p:cNvSpPr>
            <a:spLocks noChangeArrowheads="1"/>
          </p:cNvSpPr>
          <p:nvPr/>
        </p:nvSpPr>
        <p:spPr bwMode="auto">
          <a:xfrm>
            <a:off x="-3873549" y="-323165"/>
            <a:ext cx="1805591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5" name="Content Placeholder 14">
            <a:extLst>
              <a:ext uri="{FF2B5EF4-FFF2-40B4-BE49-F238E27FC236}">
                <a16:creationId xmlns:a16="http://schemas.microsoft.com/office/drawing/2014/main" id="{A90971B2-6C23-4F06-820E-FDBA4F7BAE13}"/>
              </a:ext>
            </a:extLst>
          </p:cNvPr>
          <p:cNvGraphicFramePr>
            <a:graphicFrameLocks noGrp="1"/>
          </p:cNvGraphicFramePr>
          <p:nvPr>
            <p:ph idx="1"/>
            <p:extLst>
              <p:ext uri="{D42A27DB-BD31-4B8C-83A1-F6EECF244321}">
                <p14:modId xmlns:p14="http://schemas.microsoft.com/office/powerpoint/2010/main" val="3236307350"/>
              </p:ext>
            </p:extLst>
          </p:nvPr>
        </p:nvGraphicFramePr>
        <p:xfrm>
          <a:off x="838200" y="1261630"/>
          <a:ext cx="10515600" cy="5219329"/>
        </p:xfrm>
        <a:graphic>
          <a:graphicData uri="http://schemas.openxmlformats.org/drawingml/2006/table">
            <a:tbl>
              <a:tblPr firstRow="1"/>
              <a:tblGrid>
                <a:gridCol w="1870312">
                  <a:extLst>
                    <a:ext uri="{9D8B030D-6E8A-4147-A177-3AD203B41FA5}">
                      <a16:colId xmlns:a16="http://schemas.microsoft.com/office/drawing/2014/main" val="1798341140"/>
                    </a:ext>
                  </a:extLst>
                </a:gridCol>
                <a:gridCol w="1731976">
                  <a:extLst>
                    <a:ext uri="{9D8B030D-6E8A-4147-A177-3AD203B41FA5}">
                      <a16:colId xmlns:a16="http://schemas.microsoft.com/office/drawing/2014/main" val="3867305079"/>
                    </a:ext>
                  </a:extLst>
                </a:gridCol>
                <a:gridCol w="1725233">
                  <a:extLst>
                    <a:ext uri="{9D8B030D-6E8A-4147-A177-3AD203B41FA5}">
                      <a16:colId xmlns:a16="http://schemas.microsoft.com/office/drawing/2014/main" val="83187804"/>
                    </a:ext>
                  </a:extLst>
                </a:gridCol>
                <a:gridCol w="1725233">
                  <a:extLst>
                    <a:ext uri="{9D8B030D-6E8A-4147-A177-3AD203B41FA5}">
                      <a16:colId xmlns:a16="http://schemas.microsoft.com/office/drawing/2014/main" val="973656545"/>
                    </a:ext>
                  </a:extLst>
                </a:gridCol>
                <a:gridCol w="1734235">
                  <a:extLst>
                    <a:ext uri="{9D8B030D-6E8A-4147-A177-3AD203B41FA5}">
                      <a16:colId xmlns:a16="http://schemas.microsoft.com/office/drawing/2014/main" val="2959229431"/>
                    </a:ext>
                  </a:extLst>
                </a:gridCol>
                <a:gridCol w="1728611">
                  <a:extLst>
                    <a:ext uri="{9D8B030D-6E8A-4147-A177-3AD203B41FA5}">
                      <a16:colId xmlns:a16="http://schemas.microsoft.com/office/drawing/2014/main" val="1087560988"/>
                    </a:ext>
                  </a:extLst>
                </a:gridCol>
              </a:tblGrid>
              <a:tr h="191638">
                <a:tc>
                  <a:txBody>
                    <a:bodyPr/>
                    <a:lstStyle/>
                    <a:p>
                      <a:pPr algn="ctr" rtl="0" fontAlgn="base"/>
                      <a:r>
                        <a:rPr lang="en-US" sz="1200" b="1" i="0" dirty="0">
                          <a:solidFill>
                            <a:srgbClr val="FFFFFF"/>
                          </a:solidFill>
                          <a:effectLst/>
                          <a:latin typeface="Calibri" panose="020F0502020204030204" pitchFamily="34" charset="0"/>
                        </a:rPr>
                        <a:t>Demand Case​</a:t>
                      </a:r>
                      <a:endParaRPr lang="en-US" sz="1200" b="1" i="0" dirty="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3441"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en-US" sz="1200" b="1" i="0">
                          <a:solidFill>
                            <a:srgbClr val="FFFFFF"/>
                          </a:solidFill>
                          <a:effectLst/>
                          <a:latin typeface="Calibri" panose="020F0502020204030204" pitchFamily="34" charset="0"/>
                        </a:rPr>
                        <a:t>Low​</a:t>
                      </a:r>
                      <a:endParaRPr lang="en-US" sz="1200" b="1" i="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3441"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en-US" sz="1200" b="1" i="0">
                          <a:solidFill>
                            <a:srgbClr val="FFFFFF"/>
                          </a:solidFill>
                          <a:effectLst/>
                          <a:latin typeface="Calibri" panose="020F0502020204030204" pitchFamily="34" charset="0"/>
                        </a:rPr>
                        <a:t>Mid​</a:t>
                      </a:r>
                      <a:endParaRPr lang="en-US" sz="1200" b="1" i="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3441"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en-US" sz="1200" b="1" i="0">
                          <a:solidFill>
                            <a:srgbClr val="FFFFFF"/>
                          </a:solidFill>
                          <a:effectLst/>
                          <a:latin typeface="Calibri" panose="020F0502020204030204" pitchFamily="34" charset="0"/>
                        </a:rPr>
                        <a:t>High​</a:t>
                      </a:r>
                      <a:endParaRPr lang="en-US" sz="1200" b="1" i="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3441"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en-US" sz="1200" b="1" i="0">
                          <a:solidFill>
                            <a:srgbClr val="FFFFFF"/>
                          </a:solidFill>
                          <a:effectLst/>
                          <a:latin typeface="Calibri" panose="020F0502020204030204" pitchFamily="34" charset="0"/>
                        </a:rPr>
                        <a:t>Aggressive​</a:t>
                      </a:r>
                      <a:endParaRPr lang="en-US" sz="1200" b="1" i="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3441"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en-US" sz="1200" b="1" i="0">
                          <a:solidFill>
                            <a:srgbClr val="FFFFFF"/>
                          </a:solidFill>
                          <a:effectLst/>
                          <a:latin typeface="Calibri" panose="020F0502020204030204" pitchFamily="34" charset="0"/>
                        </a:rPr>
                        <a:t>Bookend​</a:t>
                      </a:r>
                      <a:endParaRPr lang="en-US" sz="1200" b="1" i="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3441"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4221645974"/>
                  </a:ext>
                </a:extLst>
              </a:tr>
              <a:tr h="191638">
                <a:tc>
                  <a:txBody>
                    <a:bodyPr/>
                    <a:lstStyle/>
                    <a:p>
                      <a:pPr algn="l" rtl="0" fontAlgn="base"/>
                      <a:r>
                        <a:rPr lang="en-US" sz="1200" b="1" i="0" dirty="0">
                          <a:solidFill>
                            <a:srgbClr val="FFFFFF"/>
                          </a:solidFill>
                          <a:effectLst/>
                          <a:latin typeface="Calibri" panose="020F0502020204030204" pitchFamily="34" charset="0"/>
                        </a:rPr>
                        <a:t>Preferences​</a:t>
                      </a:r>
                      <a:endParaRPr lang="en-US" sz="1200" b="1" i="0" dirty="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3441"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F81BD"/>
                    </a:solidFill>
                  </a:tcPr>
                </a:tc>
                <a:tc>
                  <a:txBody>
                    <a:bodyPr/>
                    <a:lstStyle/>
                    <a:p>
                      <a:pPr algn="l" rtl="0" fontAlgn="base"/>
                      <a:r>
                        <a:rPr lang="en-US" sz="1200" b="0" i="0">
                          <a:solidFill>
                            <a:srgbClr val="000000"/>
                          </a:solidFill>
                          <a:effectLst/>
                          <a:latin typeface="Calibri" panose="020F0502020204030204" pitchFamily="34" charset="0"/>
                        </a:rPr>
                        <a:t> ​</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3441"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l" rtl="0" fontAlgn="auto"/>
                      <a:r>
                        <a:rPr lang="en-US" sz="1200" b="0" i="0">
                          <a:solidFill>
                            <a:srgbClr val="000000"/>
                          </a:solidFill>
                          <a:effectLst/>
                          <a:latin typeface="Tahoma" panose="020B0604030504040204" pitchFamily="34" charset="0"/>
                        </a:rPr>
                        <a:t>​</a:t>
                      </a: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3441"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l" rtl="0" fontAlgn="auto"/>
                      <a:r>
                        <a:rPr lang="en-US" sz="1200" b="0" i="0">
                          <a:solidFill>
                            <a:srgbClr val="000000"/>
                          </a:solidFill>
                          <a:effectLst/>
                          <a:latin typeface="Tahoma" panose="020B0604030504040204" pitchFamily="34" charset="0"/>
                        </a:rPr>
                        <a:t>​</a:t>
                      </a: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3441"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l" rtl="0" fontAlgn="auto"/>
                      <a:r>
                        <a:rPr lang="en-US" sz="1200" b="0" i="0">
                          <a:solidFill>
                            <a:srgbClr val="000000"/>
                          </a:solidFill>
                          <a:effectLst/>
                          <a:latin typeface="Tahoma" panose="020B0604030504040204" pitchFamily="34" charset="0"/>
                        </a:rPr>
                        <a:t>​</a:t>
                      </a: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3441"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l" rtl="0" fontAlgn="auto"/>
                      <a:r>
                        <a:rPr lang="en-US" sz="1200" b="0" i="0">
                          <a:solidFill>
                            <a:srgbClr val="000000"/>
                          </a:solidFill>
                          <a:effectLst/>
                          <a:latin typeface="Tahoma" panose="020B0604030504040204" pitchFamily="34" charset="0"/>
                        </a:rPr>
                        <a:t>​</a:t>
                      </a: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3441"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963471441"/>
                  </a:ext>
                </a:extLst>
              </a:tr>
              <a:tr h="438030">
                <a:tc>
                  <a:txBody>
                    <a:bodyPr/>
                    <a:lstStyle/>
                    <a:p>
                      <a:pPr algn="l" rtl="0" fontAlgn="base"/>
                      <a:r>
                        <a:rPr lang="en-US" sz="1200" b="1" i="0" dirty="0">
                          <a:solidFill>
                            <a:srgbClr val="FFFFFF"/>
                          </a:solidFill>
                          <a:effectLst/>
                          <a:latin typeface="Calibri" panose="020F0502020204030204" pitchFamily="34" charset="0"/>
                        </a:rPr>
                        <a:t>Consumers' ZEV Preference​</a:t>
                      </a:r>
                      <a:endParaRPr lang="en-US" sz="1200" b="1" i="0" dirty="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en-US" sz="1200" b="0" i="0" dirty="0">
                          <a:solidFill>
                            <a:srgbClr val="000000"/>
                          </a:solidFill>
                          <a:effectLst/>
                          <a:latin typeface="Calibri" panose="020F0502020204030204" pitchFamily="34" charset="0"/>
                        </a:rPr>
                        <a:t>Constant at 2017 Level​</a:t>
                      </a:r>
                      <a:endParaRPr lang="en-US" sz="1200" b="0" i="0" dirty="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000000"/>
                          </a:solidFill>
                          <a:effectLst/>
                          <a:latin typeface="Calibri" panose="020F0502020204030204" pitchFamily="34" charset="0"/>
                        </a:rPr>
                        <a:t>Increase With ZEV Market Growth​</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000000"/>
                          </a:solidFill>
                          <a:effectLst/>
                          <a:latin typeface="Calibri" panose="020F0502020204030204" pitchFamily="34" charset="0"/>
                        </a:rPr>
                        <a:t>Increase With ZEV Market Growth​</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000000"/>
                          </a:solidFill>
                          <a:effectLst/>
                          <a:latin typeface="Calibri" panose="020F0502020204030204" pitchFamily="34" charset="0"/>
                        </a:rPr>
                        <a:t>Increase With ZEV Market Growth​</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000000"/>
                          </a:solidFill>
                          <a:effectLst/>
                          <a:latin typeface="Calibri" panose="020F0502020204030204" pitchFamily="34" charset="0"/>
                        </a:rPr>
                        <a:t>Increase With ZEV Market Growth​</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247145871"/>
                  </a:ext>
                </a:extLst>
              </a:tr>
              <a:tr h="191638">
                <a:tc>
                  <a:txBody>
                    <a:bodyPr/>
                    <a:lstStyle/>
                    <a:p>
                      <a:pPr algn="l" rtl="0" fontAlgn="base"/>
                      <a:r>
                        <a:rPr lang="en-US" sz="1200" b="1" i="0">
                          <a:solidFill>
                            <a:srgbClr val="FFFFFF"/>
                          </a:solidFill>
                          <a:effectLst/>
                          <a:latin typeface="Calibri" panose="020F0502020204030204" pitchFamily="34" charset="0"/>
                        </a:rPr>
                        <a:t>Incentives​</a:t>
                      </a:r>
                      <a:endParaRPr lang="en-US" sz="1200" b="1" i="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en-US" sz="1200" b="0" i="0" dirty="0">
                          <a:solidFill>
                            <a:srgbClr val="000000"/>
                          </a:solidFill>
                          <a:effectLst/>
                          <a:latin typeface="Calibri" panose="020F0502020204030204" pitchFamily="34" charset="0"/>
                        </a:rPr>
                        <a:t> ​</a:t>
                      </a:r>
                      <a:endParaRPr lang="en-US" sz="1200" b="0" i="0" dirty="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auto"/>
                      <a:r>
                        <a:rPr lang="en-US" sz="1200" b="0" i="0" dirty="0">
                          <a:solidFill>
                            <a:srgbClr val="000000"/>
                          </a:solidFill>
                          <a:effectLst/>
                          <a:latin typeface="Tahoma" panose="020B0604030504040204" pitchFamily="34" charset="0"/>
                        </a:rPr>
                        <a:t>​</a:t>
                      </a: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auto"/>
                      <a:r>
                        <a:rPr lang="en-US" sz="1200" b="0" i="0">
                          <a:solidFill>
                            <a:srgbClr val="000000"/>
                          </a:solidFill>
                          <a:effectLst/>
                          <a:latin typeface="Tahoma" panose="020B0604030504040204" pitchFamily="34" charset="0"/>
                        </a:rPr>
                        <a:t>​</a:t>
                      </a: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auto"/>
                      <a:r>
                        <a:rPr lang="en-US" sz="1200" b="0" i="0">
                          <a:solidFill>
                            <a:srgbClr val="000000"/>
                          </a:solidFill>
                          <a:effectLst/>
                          <a:latin typeface="Tahoma" panose="020B0604030504040204" pitchFamily="34" charset="0"/>
                        </a:rPr>
                        <a:t>​</a:t>
                      </a: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auto"/>
                      <a:r>
                        <a:rPr lang="en-US" sz="1200" b="0" i="0">
                          <a:solidFill>
                            <a:srgbClr val="000000"/>
                          </a:solidFill>
                          <a:effectLst/>
                          <a:latin typeface="Tahoma" panose="020B0604030504040204" pitchFamily="34" charset="0"/>
                        </a:rPr>
                        <a:t>​</a:t>
                      </a: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26802949"/>
                  </a:ext>
                </a:extLst>
              </a:tr>
              <a:tr h="438030">
                <a:tc>
                  <a:txBody>
                    <a:bodyPr/>
                    <a:lstStyle/>
                    <a:p>
                      <a:pPr algn="l" rtl="0" fontAlgn="base"/>
                      <a:r>
                        <a:rPr lang="en-US" sz="1200" b="1" i="0">
                          <a:solidFill>
                            <a:srgbClr val="FFFFFF"/>
                          </a:solidFill>
                          <a:effectLst/>
                          <a:latin typeface="Calibri" panose="020F0502020204030204" pitchFamily="34" charset="0"/>
                        </a:rPr>
                        <a:t>Federal Tax Credit​</a:t>
                      </a:r>
                      <a:endParaRPr lang="en-US" sz="1200" b="1" i="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en-US" sz="1200" b="0" i="0" dirty="0">
                          <a:solidFill>
                            <a:srgbClr val="000000"/>
                          </a:solidFill>
                          <a:effectLst/>
                          <a:latin typeface="Calibri" panose="020F0502020204030204" pitchFamily="34" charset="0"/>
                        </a:rPr>
                        <a:t>Decreasing, eliminated after 2022​</a:t>
                      </a:r>
                      <a:endParaRPr lang="en-US" sz="1200" b="0" i="0" dirty="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dirty="0">
                          <a:solidFill>
                            <a:srgbClr val="000000"/>
                          </a:solidFill>
                          <a:effectLst/>
                          <a:latin typeface="Calibri" panose="020F0502020204030204" pitchFamily="34" charset="0"/>
                        </a:rPr>
                        <a:t>Decreasing​</a:t>
                      </a:r>
                      <a:endParaRPr lang="en-US" sz="1200" b="0" i="0" dirty="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000000"/>
                          </a:solidFill>
                          <a:effectLst/>
                          <a:latin typeface="Calibri" panose="020F0502020204030204" pitchFamily="34" charset="0"/>
                        </a:rPr>
                        <a:t>Decreasing​</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000000"/>
                          </a:solidFill>
                          <a:effectLst/>
                          <a:latin typeface="Calibri" panose="020F0502020204030204" pitchFamily="34" charset="0"/>
                        </a:rPr>
                        <a:t>Decreasing​</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000000"/>
                          </a:solidFill>
                          <a:effectLst/>
                          <a:latin typeface="Calibri" panose="020F0502020204030204" pitchFamily="34" charset="0"/>
                        </a:rPr>
                        <a:t>Decreasing​</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335961799"/>
                  </a:ext>
                </a:extLst>
              </a:tr>
              <a:tr h="684422">
                <a:tc>
                  <a:txBody>
                    <a:bodyPr/>
                    <a:lstStyle/>
                    <a:p>
                      <a:pPr algn="l" rtl="0" fontAlgn="base"/>
                      <a:r>
                        <a:rPr lang="en-US" sz="1200" b="1" i="0">
                          <a:solidFill>
                            <a:srgbClr val="FFFFFF"/>
                          </a:solidFill>
                          <a:effectLst/>
                          <a:latin typeface="Calibri" panose="020F0502020204030204" pitchFamily="34" charset="0"/>
                        </a:rPr>
                        <a:t>State Rebate​</a:t>
                      </a:r>
                      <a:endParaRPr lang="en-US" sz="1200" b="1" i="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da-DK" sz="1200" b="0" i="0" u="none" strike="noStrike">
                          <a:solidFill>
                            <a:srgbClr val="FF0000"/>
                          </a:solidFill>
                          <a:effectLst/>
                          <a:latin typeface="Tahoma" panose="020B0604030504040204" pitchFamily="34" charset="0"/>
                        </a:rPr>
                        <a:t>BEV: $2,000</a:t>
                      </a:r>
                      <a:r>
                        <a:rPr lang="da-DK" sz="1200" b="0" i="0">
                          <a:solidFill>
                            <a:srgbClr val="000000"/>
                          </a:solidFill>
                          <a:effectLst/>
                          <a:latin typeface="Tahoma" panose="020B0604030504040204" pitchFamily="34" charset="0"/>
                        </a:rPr>
                        <a:t>​</a:t>
                      </a:r>
                      <a:endParaRPr lang="da-DK" sz="1200" b="0" i="0">
                        <a:solidFill>
                          <a:srgbClr val="000000"/>
                        </a:solidFill>
                        <a:effectLst/>
                      </a:endParaRPr>
                    </a:p>
                    <a:p>
                      <a:pPr algn="ctr" rtl="0" fontAlgn="base"/>
                      <a:r>
                        <a:rPr lang="da-DK" sz="1200" b="0" i="0" u="none" strike="noStrike">
                          <a:solidFill>
                            <a:srgbClr val="FF0000"/>
                          </a:solidFill>
                          <a:effectLst/>
                          <a:latin typeface="Tahoma" panose="020B0604030504040204" pitchFamily="34" charset="0"/>
                        </a:rPr>
                        <a:t>PHEV: $1,000</a:t>
                      </a:r>
                      <a:r>
                        <a:rPr lang="da-DK" sz="1200" b="0" i="0">
                          <a:solidFill>
                            <a:srgbClr val="000000"/>
                          </a:solidFill>
                          <a:effectLst/>
                          <a:latin typeface="Tahoma" panose="020B0604030504040204" pitchFamily="34" charset="0"/>
                        </a:rPr>
                        <a:t>​</a:t>
                      </a:r>
                      <a:endParaRPr lang="da-DK" sz="1200" b="0" i="0">
                        <a:solidFill>
                          <a:srgbClr val="000000"/>
                        </a:solidFill>
                        <a:effectLst/>
                      </a:endParaRPr>
                    </a:p>
                    <a:p>
                      <a:pPr algn="ctr" rtl="0" fontAlgn="base"/>
                      <a:r>
                        <a:rPr lang="da-DK" sz="1200" b="0" i="0" u="none" strike="noStrike">
                          <a:solidFill>
                            <a:srgbClr val="FF0000"/>
                          </a:solidFill>
                          <a:effectLst/>
                          <a:latin typeface="Tahoma" panose="020B0604030504040204" pitchFamily="34" charset="0"/>
                        </a:rPr>
                        <a:t>FCEV: $4,500</a:t>
                      </a:r>
                      <a:r>
                        <a:rPr lang="da-DK" sz="1200" b="0" i="0">
                          <a:solidFill>
                            <a:srgbClr val="000000"/>
                          </a:solidFill>
                          <a:effectLst/>
                          <a:latin typeface="Tahoma" panose="020B0604030504040204" pitchFamily="34" charset="0"/>
                        </a:rPr>
                        <a:t>​</a:t>
                      </a:r>
                      <a:endParaRPr lang="da-DK" sz="1200" b="0" i="0">
                        <a:solidFill>
                          <a:srgbClr val="000000"/>
                        </a:solidFill>
                        <a:effectLst/>
                      </a:endParaRPr>
                    </a:p>
                    <a:p>
                      <a:pPr algn="ctr" rtl="0" fontAlgn="base"/>
                      <a:r>
                        <a:rPr lang="da-DK" sz="1200" b="0" i="0" u="none" strike="noStrike">
                          <a:solidFill>
                            <a:srgbClr val="FF0000"/>
                          </a:solidFill>
                          <a:effectLst/>
                          <a:latin typeface="Tahoma" panose="020B0604030504040204" pitchFamily="34" charset="0"/>
                        </a:rPr>
                        <a:t>To 2025</a:t>
                      </a:r>
                      <a:r>
                        <a:rPr lang="da-DK" sz="1200" b="0" i="0">
                          <a:solidFill>
                            <a:srgbClr val="000000"/>
                          </a:solidFill>
                          <a:effectLst/>
                          <a:latin typeface="Tahoma" panose="020B0604030504040204" pitchFamily="34" charset="0"/>
                        </a:rPr>
                        <a:t>​</a:t>
                      </a:r>
                      <a:endParaRPr lang="da-DK"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base"/>
                      <a:r>
                        <a:rPr lang="da-DK" sz="1200" b="0" i="0" dirty="0">
                          <a:solidFill>
                            <a:srgbClr val="FF0000"/>
                          </a:solidFill>
                          <a:effectLst/>
                          <a:latin typeface="Tahoma" panose="020B0604030504040204" pitchFamily="34" charset="0"/>
                        </a:rPr>
                        <a:t>BEV: $2,000</a:t>
                      </a:r>
                      <a:r>
                        <a:rPr lang="da-DK" sz="1200" b="0" i="0" dirty="0">
                          <a:solidFill>
                            <a:srgbClr val="000000"/>
                          </a:solidFill>
                          <a:effectLst/>
                          <a:latin typeface="Tahoma" panose="020B0604030504040204" pitchFamily="34" charset="0"/>
                        </a:rPr>
                        <a:t>​</a:t>
                      </a:r>
                      <a:endParaRPr lang="da-DK" sz="1200" b="0" i="0" dirty="0">
                        <a:solidFill>
                          <a:srgbClr val="000000"/>
                        </a:solidFill>
                        <a:effectLst/>
                      </a:endParaRPr>
                    </a:p>
                    <a:p>
                      <a:pPr algn="ctr" rtl="0" fontAlgn="base"/>
                      <a:r>
                        <a:rPr lang="da-DK" sz="1200" b="0" i="0" dirty="0">
                          <a:solidFill>
                            <a:srgbClr val="FF0000"/>
                          </a:solidFill>
                          <a:effectLst/>
                          <a:latin typeface="Tahoma" panose="020B0604030504040204" pitchFamily="34" charset="0"/>
                        </a:rPr>
                        <a:t>PHEV: $1,000</a:t>
                      </a:r>
                      <a:r>
                        <a:rPr lang="da-DK" sz="1200" b="0" i="0" dirty="0">
                          <a:solidFill>
                            <a:srgbClr val="000000"/>
                          </a:solidFill>
                          <a:effectLst/>
                          <a:latin typeface="Tahoma" panose="020B0604030504040204" pitchFamily="34" charset="0"/>
                        </a:rPr>
                        <a:t>​</a:t>
                      </a:r>
                      <a:endParaRPr lang="da-DK" sz="1200" b="0" i="0" dirty="0">
                        <a:solidFill>
                          <a:srgbClr val="000000"/>
                        </a:solidFill>
                        <a:effectLst/>
                      </a:endParaRPr>
                    </a:p>
                    <a:p>
                      <a:pPr algn="ctr" rtl="0" fontAlgn="base"/>
                      <a:r>
                        <a:rPr lang="da-DK" sz="1200" b="0" i="0" dirty="0">
                          <a:solidFill>
                            <a:srgbClr val="FF0000"/>
                          </a:solidFill>
                          <a:effectLst/>
                          <a:latin typeface="Tahoma" panose="020B0604030504040204" pitchFamily="34" charset="0"/>
                        </a:rPr>
                        <a:t>FCEV: $4,500</a:t>
                      </a:r>
                      <a:r>
                        <a:rPr lang="da-DK" sz="1200" b="0" i="0" dirty="0">
                          <a:solidFill>
                            <a:srgbClr val="000000"/>
                          </a:solidFill>
                          <a:effectLst/>
                          <a:latin typeface="Tahoma" panose="020B0604030504040204" pitchFamily="34" charset="0"/>
                        </a:rPr>
                        <a:t>​</a:t>
                      </a:r>
                      <a:endParaRPr lang="da-DK" sz="1200" b="0" i="0" dirty="0">
                        <a:solidFill>
                          <a:srgbClr val="000000"/>
                        </a:solidFill>
                        <a:effectLst/>
                      </a:endParaRPr>
                    </a:p>
                    <a:p>
                      <a:pPr algn="ctr" rtl="0" fontAlgn="base"/>
                      <a:r>
                        <a:rPr lang="da-DK" sz="1200" b="0" i="0" dirty="0">
                          <a:solidFill>
                            <a:srgbClr val="FF0000"/>
                          </a:solidFill>
                          <a:effectLst/>
                          <a:latin typeface="Tahoma" panose="020B0604030504040204" pitchFamily="34" charset="0"/>
                        </a:rPr>
                        <a:t>To 2025</a:t>
                      </a:r>
                      <a:r>
                        <a:rPr lang="da-DK" sz="1200" b="0" i="0" dirty="0">
                          <a:solidFill>
                            <a:srgbClr val="000000"/>
                          </a:solidFill>
                          <a:effectLst/>
                          <a:latin typeface="Tahoma" panose="020B0604030504040204" pitchFamily="34" charset="0"/>
                        </a:rPr>
                        <a:t>​</a:t>
                      </a:r>
                      <a:endParaRPr lang="da-DK" sz="1200" b="0" i="0" dirty="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base"/>
                      <a:r>
                        <a:rPr lang="da-DK" sz="1200" b="0" i="0" u="none" strike="noStrike" dirty="0">
                          <a:solidFill>
                            <a:srgbClr val="FF0000"/>
                          </a:solidFill>
                          <a:effectLst/>
                          <a:latin typeface="Tahoma" panose="020B0604030504040204" pitchFamily="34" charset="0"/>
                        </a:rPr>
                        <a:t>BEV: $2,000</a:t>
                      </a:r>
                      <a:r>
                        <a:rPr lang="da-DK" sz="1200" b="0" i="0" dirty="0">
                          <a:solidFill>
                            <a:srgbClr val="000000"/>
                          </a:solidFill>
                          <a:effectLst/>
                          <a:latin typeface="Tahoma" panose="020B0604030504040204" pitchFamily="34" charset="0"/>
                        </a:rPr>
                        <a:t>​</a:t>
                      </a:r>
                      <a:endParaRPr lang="da-DK" sz="1200" b="0" i="0" dirty="0">
                        <a:solidFill>
                          <a:srgbClr val="000000"/>
                        </a:solidFill>
                        <a:effectLst/>
                      </a:endParaRPr>
                    </a:p>
                    <a:p>
                      <a:pPr algn="ctr" rtl="0" fontAlgn="base"/>
                      <a:r>
                        <a:rPr lang="da-DK" sz="1200" b="0" i="0" u="none" strike="noStrike" dirty="0">
                          <a:solidFill>
                            <a:srgbClr val="FF0000"/>
                          </a:solidFill>
                          <a:effectLst/>
                          <a:latin typeface="Tahoma" panose="020B0604030504040204" pitchFamily="34" charset="0"/>
                        </a:rPr>
                        <a:t>FCEV: $4,500</a:t>
                      </a:r>
                      <a:r>
                        <a:rPr lang="da-DK" sz="1200" b="0" i="0" dirty="0">
                          <a:solidFill>
                            <a:srgbClr val="000000"/>
                          </a:solidFill>
                          <a:effectLst/>
                          <a:latin typeface="Tahoma" panose="020B0604030504040204" pitchFamily="34" charset="0"/>
                        </a:rPr>
                        <a:t>​</a:t>
                      </a:r>
                      <a:endParaRPr lang="da-DK" sz="1200" b="0" i="0" dirty="0">
                        <a:solidFill>
                          <a:srgbClr val="000000"/>
                        </a:solidFill>
                        <a:effectLst/>
                      </a:endParaRPr>
                    </a:p>
                    <a:p>
                      <a:pPr algn="ctr" rtl="0" fontAlgn="base"/>
                      <a:r>
                        <a:rPr lang="da-DK" sz="1200" b="0" i="0" u="none" strike="noStrike" dirty="0">
                          <a:solidFill>
                            <a:srgbClr val="FF0000"/>
                          </a:solidFill>
                          <a:effectLst/>
                          <a:latin typeface="Tahoma" panose="020B0604030504040204" pitchFamily="34" charset="0"/>
                        </a:rPr>
                        <a:t>To 2030</a:t>
                      </a:r>
                      <a:r>
                        <a:rPr lang="da-DK" sz="1200" b="0" i="0" dirty="0">
                          <a:solidFill>
                            <a:srgbClr val="000000"/>
                          </a:solidFill>
                          <a:effectLst/>
                          <a:latin typeface="Tahoma" panose="020B0604030504040204" pitchFamily="34" charset="0"/>
                        </a:rPr>
                        <a:t>​</a:t>
                      </a:r>
                      <a:endParaRPr lang="da-DK" sz="1200" b="0" i="0" dirty="0">
                        <a:solidFill>
                          <a:srgbClr val="000000"/>
                        </a:solidFill>
                        <a:effectLst/>
                      </a:endParaRPr>
                    </a:p>
                    <a:p>
                      <a:pPr algn="ctr" rtl="0" fontAlgn="base"/>
                      <a:r>
                        <a:rPr lang="da-DK" sz="1200" b="0" i="0" u="none" strike="noStrike" dirty="0">
                          <a:solidFill>
                            <a:srgbClr val="FF0000"/>
                          </a:solidFill>
                          <a:effectLst/>
                          <a:latin typeface="Tahoma" panose="020B0604030504040204" pitchFamily="34" charset="0"/>
                        </a:rPr>
                        <a:t>PHEV: $1,000</a:t>
                      </a:r>
                      <a:r>
                        <a:rPr lang="da-DK" sz="1200" b="0" i="0" dirty="0">
                          <a:solidFill>
                            <a:srgbClr val="000000"/>
                          </a:solidFill>
                          <a:effectLst/>
                          <a:latin typeface="Tahoma" panose="020B0604030504040204" pitchFamily="34" charset="0"/>
                        </a:rPr>
                        <a:t>​</a:t>
                      </a:r>
                      <a:endParaRPr lang="da-DK" sz="1200" b="0" i="0" dirty="0">
                        <a:solidFill>
                          <a:srgbClr val="000000"/>
                        </a:solidFill>
                        <a:effectLst/>
                      </a:endParaRPr>
                    </a:p>
                    <a:p>
                      <a:pPr algn="ctr" rtl="0" fontAlgn="base"/>
                      <a:r>
                        <a:rPr lang="da-DK" sz="1200" b="0" i="0" u="none" strike="noStrike" dirty="0">
                          <a:solidFill>
                            <a:srgbClr val="FF0000"/>
                          </a:solidFill>
                          <a:effectLst/>
                          <a:latin typeface="Tahoma" panose="020B0604030504040204" pitchFamily="34" charset="0"/>
                        </a:rPr>
                        <a:t>To 2025</a:t>
                      </a:r>
                      <a:r>
                        <a:rPr lang="da-DK" sz="1200" b="0" i="0" dirty="0">
                          <a:solidFill>
                            <a:srgbClr val="000000"/>
                          </a:solidFill>
                          <a:effectLst/>
                          <a:latin typeface="Tahoma" panose="020B0604030504040204" pitchFamily="34" charset="0"/>
                        </a:rPr>
                        <a:t>​</a:t>
                      </a:r>
                      <a:endParaRPr lang="da-DK" sz="1200" b="0" i="0" dirty="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base"/>
                      <a:r>
                        <a:rPr lang="da-DK" sz="1200" b="0" i="0" u="none" strike="noStrike">
                          <a:solidFill>
                            <a:srgbClr val="FF0000"/>
                          </a:solidFill>
                          <a:effectLst/>
                          <a:latin typeface="Tahoma" panose="020B0604030504040204" pitchFamily="34" charset="0"/>
                        </a:rPr>
                        <a:t>BEV: $2,000</a:t>
                      </a:r>
                      <a:r>
                        <a:rPr lang="da-DK" sz="1200" b="0" i="0">
                          <a:solidFill>
                            <a:srgbClr val="000000"/>
                          </a:solidFill>
                          <a:effectLst/>
                          <a:latin typeface="Tahoma" panose="020B0604030504040204" pitchFamily="34" charset="0"/>
                        </a:rPr>
                        <a:t>​</a:t>
                      </a:r>
                      <a:endParaRPr lang="da-DK" sz="1200" b="0" i="0">
                        <a:solidFill>
                          <a:srgbClr val="000000"/>
                        </a:solidFill>
                        <a:effectLst/>
                      </a:endParaRPr>
                    </a:p>
                    <a:p>
                      <a:pPr algn="ctr" rtl="0" fontAlgn="base"/>
                      <a:r>
                        <a:rPr lang="da-DK" sz="1200" b="0" i="0" u="none" strike="noStrike">
                          <a:solidFill>
                            <a:srgbClr val="FF0000"/>
                          </a:solidFill>
                          <a:effectLst/>
                          <a:latin typeface="Tahoma" panose="020B0604030504040204" pitchFamily="34" charset="0"/>
                        </a:rPr>
                        <a:t>PHEV: $1,000</a:t>
                      </a:r>
                      <a:r>
                        <a:rPr lang="da-DK" sz="1200" b="0" i="0">
                          <a:solidFill>
                            <a:srgbClr val="000000"/>
                          </a:solidFill>
                          <a:effectLst/>
                          <a:latin typeface="Tahoma" panose="020B0604030504040204" pitchFamily="34" charset="0"/>
                        </a:rPr>
                        <a:t>​</a:t>
                      </a:r>
                      <a:endParaRPr lang="da-DK" sz="1200" b="0" i="0">
                        <a:solidFill>
                          <a:srgbClr val="000000"/>
                        </a:solidFill>
                        <a:effectLst/>
                      </a:endParaRPr>
                    </a:p>
                    <a:p>
                      <a:pPr algn="ctr" rtl="0" fontAlgn="base"/>
                      <a:r>
                        <a:rPr lang="da-DK" sz="1200" b="0" i="0" u="none" strike="noStrike">
                          <a:solidFill>
                            <a:srgbClr val="FF0000"/>
                          </a:solidFill>
                          <a:effectLst/>
                          <a:latin typeface="Tahoma" panose="020B0604030504040204" pitchFamily="34" charset="0"/>
                        </a:rPr>
                        <a:t>FCEV: $4,500</a:t>
                      </a:r>
                      <a:r>
                        <a:rPr lang="da-DK" sz="1200" b="0" i="0">
                          <a:solidFill>
                            <a:srgbClr val="000000"/>
                          </a:solidFill>
                          <a:effectLst/>
                          <a:latin typeface="Tahoma" panose="020B0604030504040204" pitchFamily="34" charset="0"/>
                        </a:rPr>
                        <a:t>​</a:t>
                      </a:r>
                      <a:endParaRPr lang="da-DK" sz="1200" b="0" i="0">
                        <a:solidFill>
                          <a:srgbClr val="000000"/>
                        </a:solidFill>
                        <a:effectLst/>
                      </a:endParaRPr>
                    </a:p>
                    <a:p>
                      <a:pPr algn="ctr" rtl="0" fontAlgn="base"/>
                      <a:r>
                        <a:rPr lang="da-DK" sz="1200" b="0" i="0" u="none" strike="noStrike">
                          <a:solidFill>
                            <a:srgbClr val="FF0000"/>
                          </a:solidFill>
                          <a:effectLst/>
                          <a:latin typeface="Tahoma" panose="020B0604030504040204" pitchFamily="34" charset="0"/>
                        </a:rPr>
                        <a:t>To 2030</a:t>
                      </a:r>
                      <a:r>
                        <a:rPr lang="da-DK" sz="1200" b="0" i="0">
                          <a:solidFill>
                            <a:srgbClr val="000000"/>
                          </a:solidFill>
                          <a:effectLst/>
                          <a:latin typeface="Tahoma" panose="020B0604030504040204" pitchFamily="34" charset="0"/>
                        </a:rPr>
                        <a:t>​</a:t>
                      </a:r>
                      <a:endParaRPr lang="da-DK"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base"/>
                      <a:r>
                        <a:rPr lang="da-DK" sz="1200" b="0" i="0" u="none" strike="noStrike">
                          <a:solidFill>
                            <a:srgbClr val="FF0000"/>
                          </a:solidFill>
                          <a:effectLst/>
                          <a:latin typeface="Tahoma" panose="020B0604030504040204" pitchFamily="34" charset="0"/>
                        </a:rPr>
                        <a:t>BEV: $2,000</a:t>
                      </a:r>
                      <a:r>
                        <a:rPr lang="da-DK" sz="1200" b="0" i="0">
                          <a:solidFill>
                            <a:srgbClr val="000000"/>
                          </a:solidFill>
                          <a:effectLst/>
                          <a:latin typeface="Tahoma" panose="020B0604030504040204" pitchFamily="34" charset="0"/>
                        </a:rPr>
                        <a:t>​</a:t>
                      </a:r>
                      <a:endParaRPr lang="da-DK" sz="1200" b="0" i="0">
                        <a:solidFill>
                          <a:srgbClr val="000000"/>
                        </a:solidFill>
                        <a:effectLst/>
                      </a:endParaRPr>
                    </a:p>
                    <a:p>
                      <a:pPr algn="ctr" rtl="0" fontAlgn="base"/>
                      <a:r>
                        <a:rPr lang="da-DK" sz="1200" b="0" i="0" u="none" strike="noStrike">
                          <a:solidFill>
                            <a:srgbClr val="FF0000"/>
                          </a:solidFill>
                          <a:effectLst/>
                          <a:latin typeface="Tahoma" panose="020B0604030504040204" pitchFamily="34" charset="0"/>
                        </a:rPr>
                        <a:t>PHEV: $1,000</a:t>
                      </a:r>
                      <a:r>
                        <a:rPr lang="da-DK" sz="1200" b="0" i="0">
                          <a:solidFill>
                            <a:srgbClr val="000000"/>
                          </a:solidFill>
                          <a:effectLst/>
                          <a:latin typeface="Tahoma" panose="020B0604030504040204" pitchFamily="34" charset="0"/>
                        </a:rPr>
                        <a:t>​</a:t>
                      </a:r>
                      <a:endParaRPr lang="da-DK" sz="1200" b="0" i="0">
                        <a:solidFill>
                          <a:srgbClr val="000000"/>
                        </a:solidFill>
                        <a:effectLst/>
                      </a:endParaRPr>
                    </a:p>
                    <a:p>
                      <a:pPr algn="ctr" rtl="0" fontAlgn="base"/>
                      <a:r>
                        <a:rPr lang="da-DK" sz="1200" b="0" i="0" u="none" strike="noStrike">
                          <a:solidFill>
                            <a:srgbClr val="FF0000"/>
                          </a:solidFill>
                          <a:effectLst/>
                          <a:latin typeface="Tahoma" panose="020B0604030504040204" pitchFamily="34" charset="0"/>
                        </a:rPr>
                        <a:t>FCEV: $4,500</a:t>
                      </a:r>
                      <a:r>
                        <a:rPr lang="da-DK" sz="1200" b="0" i="0">
                          <a:solidFill>
                            <a:srgbClr val="000000"/>
                          </a:solidFill>
                          <a:effectLst/>
                          <a:latin typeface="Tahoma" panose="020B0604030504040204" pitchFamily="34" charset="0"/>
                        </a:rPr>
                        <a:t>​</a:t>
                      </a:r>
                      <a:endParaRPr lang="da-DK" sz="1200" b="0" i="0">
                        <a:solidFill>
                          <a:srgbClr val="000000"/>
                        </a:solidFill>
                        <a:effectLst/>
                      </a:endParaRPr>
                    </a:p>
                    <a:p>
                      <a:pPr algn="ctr" rtl="0" fontAlgn="base"/>
                      <a:r>
                        <a:rPr lang="da-DK" sz="1200" b="0" i="0" u="none" strike="noStrike">
                          <a:solidFill>
                            <a:srgbClr val="FF0000"/>
                          </a:solidFill>
                          <a:effectLst/>
                          <a:latin typeface="Tahoma" panose="020B0604030504040204" pitchFamily="34" charset="0"/>
                        </a:rPr>
                        <a:t>To 2030</a:t>
                      </a:r>
                      <a:r>
                        <a:rPr lang="da-DK" sz="1200" b="0" i="0">
                          <a:solidFill>
                            <a:srgbClr val="000000"/>
                          </a:solidFill>
                          <a:effectLst/>
                          <a:latin typeface="Tahoma" panose="020B0604030504040204" pitchFamily="34" charset="0"/>
                        </a:rPr>
                        <a:t>​</a:t>
                      </a:r>
                      <a:endParaRPr lang="da-DK"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928567126"/>
                  </a:ext>
                </a:extLst>
              </a:tr>
              <a:tr h="273769">
                <a:tc>
                  <a:txBody>
                    <a:bodyPr/>
                    <a:lstStyle/>
                    <a:p>
                      <a:pPr algn="l" rtl="0" fontAlgn="base"/>
                      <a:r>
                        <a:rPr lang="en-US" sz="1200" b="1" i="0">
                          <a:solidFill>
                            <a:srgbClr val="FFFFFF"/>
                          </a:solidFill>
                          <a:effectLst/>
                          <a:latin typeface="Calibri" panose="020F0502020204030204" pitchFamily="34" charset="0"/>
                        </a:rPr>
                        <a:t>HOV Lane Access​</a:t>
                      </a:r>
                      <a:endParaRPr lang="en-US" sz="1200" b="1" i="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en-US" sz="1200" b="0" i="0">
                          <a:solidFill>
                            <a:srgbClr val="FF0000"/>
                          </a:solidFill>
                          <a:effectLst/>
                          <a:latin typeface="Tahoma" panose="020B0604030504040204" pitchFamily="34" charset="0"/>
                        </a:rPr>
                        <a:t>To 2025</a:t>
                      </a:r>
                      <a:r>
                        <a:rPr lang="en-US" sz="1200" b="0" i="0">
                          <a:solidFill>
                            <a:srgbClr val="000000"/>
                          </a:solidFill>
                          <a:effectLst/>
                          <a:latin typeface="Tahoma" panose="020B0604030504040204" pitchFamily="34" charset="0"/>
                        </a:rPr>
                        <a:t>​</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FF0000"/>
                          </a:solidFill>
                          <a:effectLst/>
                          <a:latin typeface="Tahoma" panose="020B0604030504040204" pitchFamily="34" charset="0"/>
                        </a:rPr>
                        <a:t>To 2025</a:t>
                      </a:r>
                      <a:r>
                        <a:rPr lang="en-US" sz="1200" b="0" i="0">
                          <a:solidFill>
                            <a:srgbClr val="000000"/>
                          </a:solidFill>
                          <a:effectLst/>
                          <a:latin typeface="Tahoma" panose="020B0604030504040204" pitchFamily="34" charset="0"/>
                        </a:rPr>
                        <a:t>​</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000000"/>
                          </a:solidFill>
                          <a:effectLst/>
                          <a:latin typeface="Tahoma" panose="020B0604030504040204" pitchFamily="34" charset="0"/>
                        </a:rPr>
                        <a:t>To 2025​</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FF0000"/>
                          </a:solidFill>
                          <a:effectLst/>
                          <a:latin typeface="Tahoma" panose="020B0604030504040204" pitchFamily="34" charset="0"/>
                        </a:rPr>
                        <a:t>To 2030</a:t>
                      </a:r>
                      <a:r>
                        <a:rPr lang="en-US" sz="1200" b="0" i="0">
                          <a:solidFill>
                            <a:srgbClr val="000000"/>
                          </a:solidFill>
                          <a:effectLst/>
                          <a:latin typeface="Tahoma" panose="020B0604030504040204" pitchFamily="34" charset="0"/>
                        </a:rPr>
                        <a:t>​</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FF0000"/>
                          </a:solidFill>
                          <a:effectLst/>
                          <a:latin typeface="Tahoma" panose="020B0604030504040204" pitchFamily="34" charset="0"/>
                        </a:rPr>
                        <a:t>To 2030</a:t>
                      </a:r>
                      <a:r>
                        <a:rPr lang="en-US" sz="1200" b="0" i="0">
                          <a:solidFill>
                            <a:srgbClr val="000000"/>
                          </a:solidFill>
                          <a:effectLst/>
                          <a:latin typeface="Tahoma" panose="020B0604030504040204" pitchFamily="34" charset="0"/>
                        </a:rPr>
                        <a:t>​</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191680997"/>
                  </a:ext>
                </a:extLst>
              </a:tr>
              <a:tr h="191638">
                <a:tc>
                  <a:txBody>
                    <a:bodyPr/>
                    <a:lstStyle/>
                    <a:p>
                      <a:pPr algn="l" rtl="0" fontAlgn="base"/>
                      <a:r>
                        <a:rPr lang="en-US" sz="1200" b="1" i="0">
                          <a:solidFill>
                            <a:srgbClr val="FFFFFF"/>
                          </a:solidFill>
                          <a:effectLst/>
                          <a:latin typeface="Calibri" panose="020F0502020204030204" pitchFamily="34" charset="0"/>
                        </a:rPr>
                        <a:t>Attributes in 2030​</a:t>
                      </a:r>
                      <a:endParaRPr lang="en-US" sz="1200" b="1" i="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F81BD"/>
                    </a:solidFill>
                  </a:tcPr>
                </a:tc>
                <a:tc>
                  <a:txBody>
                    <a:bodyPr/>
                    <a:lstStyle/>
                    <a:p>
                      <a:pPr algn="ctr" rtl="0" fontAlgn="auto"/>
                      <a:r>
                        <a:rPr lang="en-US" sz="1200" b="0" i="0">
                          <a:solidFill>
                            <a:srgbClr val="000000"/>
                          </a:solidFill>
                          <a:effectLst/>
                          <a:latin typeface="Tahoma" panose="020B0604030504040204" pitchFamily="34" charset="0"/>
                        </a:rPr>
                        <a:t>​</a:t>
                      </a: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auto"/>
                      <a:r>
                        <a:rPr lang="en-US" sz="1200" b="0" i="0">
                          <a:solidFill>
                            <a:srgbClr val="000000"/>
                          </a:solidFill>
                          <a:effectLst/>
                          <a:latin typeface="Tahoma" panose="020B0604030504040204" pitchFamily="34" charset="0"/>
                        </a:rPr>
                        <a:t>​</a:t>
                      </a: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base"/>
                      <a:r>
                        <a:rPr lang="en-US" sz="1200" b="0" i="0" dirty="0">
                          <a:solidFill>
                            <a:srgbClr val="000000"/>
                          </a:solidFill>
                          <a:effectLst/>
                          <a:latin typeface="Calibri" panose="020F0502020204030204" pitchFamily="34" charset="0"/>
                        </a:rPr>
                        <a:t> ​</a:t>
                      </a:r>
                      <a:endParaRPr lang="en-US" sz="1200" b="0" i="0" dirty="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auto"/>
                      <a:r>
                        <a:rPr lang="en-US" sz="1200" b="0" i="0">
                          <a:solidFill>
                            <a:srgbClr val="000000"/>
                          </a:solidFill>
                          <a:effectLst/>
                          <a:latin typeface="Tahoma" panose="020B0604030504040204" pitchFamily="34" charset="0"/>
                        </a:rPr>
                        <a:t>​</a:t>
                      </a: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auto"/>
                      <a:r>
                        <a:rPr lang="en-US" sz="1200" b="0" i="0">
                          <a:solidFill>
                            <a:srgbClr val="000000"/>
                          </a:solidFill>
                          <a:effectLst/>
                          <a:latin typeface="Tahoma" panose="020B0604030504040204" pitchFamily="34" charset="0"/>
                        </a:rPr>
                        <a:t>​</a:t>
                      </a: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909207783"/>
                  </a:ext>
                </a:extLst>
              </a:tr>
              <a:tr h="438030">
                <a:tc>
                  <a:txBody>
                    <a:bodyPr/>
                    <a:lstStyle/>
                    <a:p>
                      <a:pPr algn="l" rtl="0" fontAlgn="base"/>
                      <a:r>
                        <a:rPr lang="en-US" sz="1200" b="1" i="0" dirty="0">
                          <a:solidFill>
                            <a:srgbClr val="FFFFFF"/>
                          </a:solidFill>
                          <a:effectLst/>
                          <a:latin typeface="Calibri" panose="020F0502020204030204" pitchFamily="34" charset="0"/>
                        </a:rPr>
                        <a:t>Classes Available (out of 15 total classes)​</a:t>
                      </a:r>
                      <a:endParaRPr lang="en-US" sz="1200" b="1" i="0" dirty="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da-DK" sz="1200" b="0" i="0">
                          <a:solidFill>
                            <a:srgbClr val="000000"/>
                          </a:solidFill>
                          <a:effectLst/>
                          <a:latin typeface="Calibri" panose="020F0502020204030204" pitchFamily="34" charset="0"/>
                        </a:rPr>
                        <a:t>BEV: 11 ​</a:t>
                      </a:r>
                      <a:endParaRPr lang="da-DK" sz="1200" b="0" i="0">
                        <a:solidFill>
                          <a:srgbClr val="000000"/>
                        </a:solidFill>
                        <a:effectLst/>
                      </a:endParaRPr>
                    </a:p>
                    <a:p>
                      <a:pPr algn="ctr" rtl="0" fontAlgn="base"/>
                      <a:r>
                        <a:rPr lang="da-DK" sz="1200" b="0" i="0">
                          <a:solidFill>
                            <a:srgbClr val="000000"/>
                          </a:solidFill>
                          <a:effectLst/>
                          <a:latin typeface="Calibri" panose="020F0502020204030204" pitchFamily="34" charset="0"/>
                        </a:rPr>
                        <a:t>PHEV: 14​</a:t>
                      </a:r>
                      <a:endParaRPr lang="da-DK" sz="1200" b="0" i="0">
                        <a:solidFill>
                          <a:srgbClr val="000000"/>
                        </a:solidFill>
                        <a:effectLst/>
                      </a:endParaRPr>
                    </a:p>
                    <a:p>
                      <a:pPr algn="ctr" rtl="0" fontAlgn="base"/>
                      <a:r>
                        <a:rPr lang="da-DK" sz="1200" b="0" i="0">
                          <a:solidFill>
                            <a:srgbClr val="000000"/>
                          </a:solidFill>
                          <a:effectLst/>
                          <a:latin typeface="Calibri" panose="020F0502020204030204" pitchFamily="34" charset="0"/>
                        </a:rPr>
                        <a:t>FCEV: 5​</a:t>
                      </a:r>
                      <a:endParaRPr lang="da-DK"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da-DK" sz="1200" b="0" i="0" dirty="0">
                          <a:solidFill>
                            <a:srgbClr val="000000"/>
                          </a:solidFill>
                          <a:effectLst/>
                          <a:latin typeface="Calibri" panose="020F0502020204030204" pitchFamily="34" charset="0"/>
                        </a:rPr>
                        <a:t>BEV: 12​</a:t>
                      </a:r>
                      <a:endParaRPr lang="da-DK" sz="1200" b="0" i="0" dirty="0">
                        <a:solidFill>
                          <a:srgbClr val="000000"/>
                        </a:solidFill>
                        <a:effectLst/>
                      </a:endParaRPr>
                    </a:p>
                    <a:p>
                      <a:pPr algn="ctr" rtl="0" fontAlgn="base"/>
                      <a:r>
                        <a:rPr lang="da-DK" sz="1200" b="0" i="0" dirty="0">
                          <a:solidFill>
                            <a:srgbClr val="000000"/>
                          </a:solidFill>
                          <a:effectLst/>
                          <a:latin typeface="Calibri" panose="020F0502020204030204" pitchFamily="34" charset="0"/>
                        </a:rPr>
                        <a:t>PHEV: 14​</a:t>
                      </a:r>
                      <a:endParaRPr lang="da-DK" sz="1200" b="0" i="0" dirty="0">
                        <a:solidFill>
                          <a:srgbClr val="000000"/>
                        </a:solidFill>
                        <a:effectLst/>
                      </a:endParaRPr>
                    </a:p>
                    <a:p>
                      <a:pPr algn="ctr" rtl="0" fontAlgn="base"/>
                      <a:r>
                        <a:rPr lang="da-DK" sz="1200" b="0" i="0" dirty="0">
                          <a:solidFill>
                            <a:srgbClr val="000000"/>
                          </a:solidFill>
                          <a:effectLst/>
                          <a:latin typeface="Calibri" panose="020F0502020204030204" pitchFamily="34" charset="0"/>
                        </a:rPr>
                        <a:t>FCEV: 5​</a:t>
                      </a:r>
                      <a:endParaRPr lang="da-DK" sz="1200" b="0" i="0" dirty="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da-DK" sz="1200" b="0" i="0">
                          <a:solidFill>
                            <a:srgbClr val="000000"/>
                          </a:solidFill>
                          <a:effectLst/>
                          <a:latin typeface="Calibri" panose="020F0502020204030204" pitchFamily="34" charset="0"/>
                        </a:rPr>
                        <a:t>BEV: 13 ​</a:t>
                      </a:r>
                      <a:endParaRPr lang="da-DK" sz="1200" b="0" i="0">
                        <a:solidFill>
                          <a:srgbClr val="000000"/>
                        </a:solidFill>
                        <a:effectLst/>
                      </a:endParaRPr>
                    </a:p>
                    <a:p>
                      <a:pPr algn="ctr" rtl="0" fontAlgn="base"/>
                      <a:r>
                        <a:rPr lang="da-DK" sz="1200" b="0" i="0">
                          <a:solidFill>
                            <a:srgbClr val="000000"/>
                          </a:solidFill>
                          <a:effectLst/>
                          <a:latin typeface="Calibri" panose="020F0502020204030204" pitchFamily="34" charset="0"/>
                        </a:rPr>
                        <a:t>PHEV: 14​</a:t>
                      </a:r>
                      <a:endParaRPr lang="da-DK" sz="1200" b="0" i="0">
                        <a:solidFill>
                          <a:srgbClr val="000000"/>
                        </a:solidFill>
                        <a:effectLst/>
                      </a:endParaRPr>
                    </a:p>
                    <a:p>
                      <a:pPr algn="ctr" rtl="0" fontAlgn="base"/>
                      <a:r>
                        <a:rPr lang="da-DK" sz="1200" b="0" i="0">
                          <a:solidFill>
                            <a:srgbClr val="000000"/>
                          </a:solidFill>
                          <a:effectLst/>
                          <a:latin typeface="Calibri" panose="020F0502020204030204" pitchFamily="34" charset="0"/>
                        </a:rPr>
                        <a:t>FCEV: 6​</a:t>
                      </a:r>
                      <a:endParaRPr lang="da-DK"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da-DK" sz="1200" b="0" i="0">
                          <a:solidFill>
                            <a:srgbClr val="000000"/>
                          </a:solidFill>
                          <a:effectLst/>
                          <a:latin typeface="Calibri" panose="020F0502020204030204" pitchFamily="34" charset="0"/>
                        </a:rPr>
                        <a:t>BEV: 13​</a:t>
                      </a:r>
                      <a:endParaRPr lang="da-DK" sz="1200" b="0" i="0">
                        <a:solidFill>
                          <a:srgbClr val="000000"/>
                        </a:solidFill>
                        <a:effectLst/>
                      </a:endParaRPr>
                    </a:p>
                    <a:p>
                      <a:pPr algn="ctr" rtl="0" fontAlgn="base"/>
                      <a:r>
                        <a:rPr lang="da-DK" sz="1200" b="0" i="0">
                          <a:solidFill>
                            <a:srgbClr val="000000"/>
                          </a:solidFill>
                          <a:effectLst/>
                          <a:latin typeface="Calibri" panose="020F0502020204030204" pitchFamily="34" charset="0"/>
                        </a:rPr>
                        <a:t>PHEV: 14​</a:t>
                      </a:r>
                      <a:endParaRPr lang="da-DK" sz="1200" b="0" i="0">
                        <a:solidFill>
                          <a:srgbClr val="000000"/>
                        </a:solidFill>
                        <a:effectLst/>
                      </a:endParaRPr>
                    </a:p>
                    <a:p>
                      <a:pPr algn="ctr" rtl="0" fontAlgn="base"/>
                      <a:r>
                        <a:rPr lang="da-DK" sz="1200" b="0" i="0">
                          <a:solidFill>
                            <a:srgbClr val="000000"/>
                          </a:solidFill>
                          <a:effectLst/>
                          <a:latin typeface="Calibri" panose="020F0502020204030204" pitchFamily="34" charset="0"/>
                        </a:rPr>
                        <a:t>FCEV: 6​</a:t>
                      </a:r>
                      <a:endParaRPr lang="da-DK"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da-DK" sz="1200" b="0" i="0">
                          <a:solidFill>
                            <a:srgbClr val="000000"/>
                          </a:solidFill>
                          <a:effectLst/>
                          <a:latin typeface="Calibri" panose="020F0502020204030204" pitchFamily="34" charset="0"/>
                        </a:rPr>
                        <a:t>BEV: 15​</a:t>
                      </a:r>
                      <a:endParaRPr lang="da-DK" sz="1200" b="0" i="0">
                        <a:solidFill>
                          <a:srgbClr val="000000"/>
                        </a:solidFill>
                        <a:effectLst/>
                      </a:endParaRPr>
                    </a:p>
                    <a:p>
                      <a:pPr algn="ctr" rtl="0" fontAlgn="base"/>
                      <a:r>
                        <a:rPr lang="da-DK" sz="1200" b="0" i="0">
                          <a:solidFill>
                            <a:srgbClr val="000000"/>
                          </a:solidFill>
                          <a:effectLst/>
                          <a:latin typeface="Calibri" panose="020F0502020204030204" pitchFamily="34" charset="0"/>
                        </a:rPr>
                        <a:t>PHEV: 14​</a:t>
                      </a:r>
                      <a:endParaRPr lang="da-DK" sz="1200" b="0" i="0">
                        <a:solidFill>
                          <a:srgbClr val="000000"/>
                        </a:solidFill>
                        <a:effectLst/>
                      </a:endParaRPr>
                    </a:p>
                    <a:p>
                      <a:pPr algn="ctr" rtl="0" fontAlgn="base"/>
                      <a:r>
                        <a:rPr lang="da-DK" sz="1200" b="0" i="0">
                          <a:solidFill>
                            <a:srgbClr val="000000"/>
                          </a:solidFill>
                          <a:effectLst/>
                          <a:latin typeface="Calibri" panose="020F0502020204030204" pitchFamily="34" charset="0"/>
                        </a:rPr>
                        <a:t>FCEV: 6​</a:t>
                      </a:r>
                      <a:endParaRPr lang="da-DK"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27362414"/>
                  </a:ext>
                </a:extLst>
              </a:tr>
              <a:tr h="552975">
                <a:tc>
                  <a:txBody>
                    <a:bodyPr/>
                    <a:lstStyle/>
                    <a:p>
                      <a:pPr algn="l" rtl="0" fontAlgn="base"/>
                      <a:r>
                        <a:rPr lang="en-US" sz="1200" b="1" i="0">
                          <a:solidFill>
                            <a:srgbClr val="FFFFFF"/>
                          </a:solidFill>
                          <a:effectLst/>
                          <a:latin typeface="Calibri" panose="020F0502020204030204" pitchFamily="34" charset="0"/>
                        </a:rPr>
                        <a:t>Vehicle/Battery Price ​</a:t>
                      </a:r>
                      <a:endParaRPr lang="en-US" sz="1200" b="1" i="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en-US" sz="1200" b="0" i="0">
                          <a:solidFill>
                            <a:srgbClr val="000000"/>
                          </a:solidFill>
                          <a:effectLst/>
                          <a:latin typeface="Calibri" panose="020F0502020204030204" pitchFamily="34" charset="0"/>
                        </a:rPr>
                        <a:t>PEVs: Prices based on battery price declining to ~$120/kWh​</a:t>
                      </a:r>
                      <a:endParaRPr lang="en-US" sz="1200" b="0" i="0">
                        <a:solidFill>
                          <a:srgbClr val="000000"/>
                        </a:solidFill>
                        <a:effectLst/>
                      </a:endParaRPr>
                    </a:p>
                    <a:p>
                      <a:pPr algn="ctr" rtl="0" fontAlgn="base"/>
                      <a:r>
                        <a:rPr lang="en-US" sz="1200" b="0" i="0">
                          <a:solidFill>
                            <a:srgbClr val="000000"/>
                          </a:solidFill>
                          <a:effectLst/>
                          <a:latin typeface="Calibri" panose="020F0502020204030204" pitchFamily="34" charset="0"/>
                        </a:rPr>
                        <a:t>FCEVs: $38,000​</a:t>
                      </a:r>
                      <a:endParaRPr lang="en-US"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base"/>
                      <a:r>
                        <a:rPr lang="en-US" sz="1200" b="0" i="0">
                          <a:solidFill>
                            <a:srgbClr val="000000"/>
                          </a:solidFill>
                          <a:effectLst/>
                          <a:latin typeface="Calibri" panose="020F0502020204030204" pitchFamily="34" charset="0"/>
                        </a:rPr>
                        <a:t>PEVs: Prices based on battery price declining to ~$100/kWh​</a:t>
                      </a:r>
                      <a:endParaRPr lang="en-US" sz="1200" b="0" i="0">
                        <a:solidFill>
                          <a:srgbClr val="000000"/>
                        </a:solidFill>
                        <a:effectLst/>
                      </a:endParaRPr>
                    </a:p>
                    <a:p>
                      <a:pPr algn="ctr" rtl="0" fontAlgn="base"/>
                      <a:r>
                        <a:rPr lang="en-US" sz="1200" b="0" i="0">
                          <a:solidFill>
                            <a:srgbClr val="000000"/>
                          </a:solidFill>
                          <a:effectLst/>
                          <a:latin typeface="Calibri" panose="020F0502020204030204" pitchFamily="34" charset="0"/>
                        </a:rPr>
                        <a:t>FCEVs: $25,000​</a:t>
                      </a:r>
                      <a:endParaRPr lang="en-US"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base"/>
                      <a:r>
                        <a:rPr lang="en-US" sz="1200" b="0" i="0">
                          <a:solidFill>
                            <a:srgbClr val="000000"/>
                          </a:solidFill>
                          <a:effectLst/>
                          <a:latin typeface="Calibri" panose="020F0502020204030204" pitchFamily="34" charset="0"/>
                        </a:rPr>
                        <a:t>PEVs: Prices based on battery price declining to ~$80/kWh​</a:t>
                      </a:r>
                      <a:endParaRPr lang="en-US" sz="1200" b="0" i="0">
                        <a:solidFill>
                          <a:srgbClr val="000000"/>
                        </a:solidFill>
                        <a:effectLst/>
                      </a:endParaRPr>
                    </a:p>
                    <a:p>
                      <a:pPr algn="ctr" rtl="0" fontAlgn="base"/>
                      <a:r>
                        <a:rPr lang="en-US" sz="1200" b="0" i="0">
                          <a:solidFill>
                            <a:srgbClr val="000000"/>
                          </a:solidFill>
                          <a:effectLst/>
                          <a:latin typeface="Calibri" panose="020F0502020204030204" pitchFamily="34" charset="0"/>
                        </a:rPr>
                        <a:t>FCEVs: $25,000​</a:t>
                      </a:r>
                      <a:endParaRPr lang="en-US"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base"/>
                      <a:r>
                        <a:rPr lang="en-US" sz="1200" b="0" i="0">
                          <a:solidFill>
                            <a:srgbClr val="000000"/>
                          </a:solidFill>
                          <a:effectLst/>
                          <a:latin typeface="Calibri" panose="020F0502020204030204" pitchFamily="34" charset="0"/>
                        </a:rPr>
                        <a:t>PEVs: Prices based on battery price declining to ~$70/kWh​</a:t>
                      </a:r>
                      <a:endParaRPr lang="en-US" sz="1200" b="0" i="0">
                        <a:solidFill>
                          <a:srgbClr val="000000"/>
                        </a:solidFill>
                        <a:effectLst/>
                      </a:endParaRPr>
                    </a:p>
                    <a:p>
                      <a:pPr algn="ctr" rtl="0" fontAlgn="base"/>
                      <a:r>
                        <a:rPr lang="en-US" sz="1200" b="0" i="0">
                          <a:solidFill>
                            <a:srgbClr val="000000"/>
                          </a:solidFill>
                          <a:effectLst/>
                          <a:latin typeface="Calibri" panose="020F0502020204030204" pitchFamily="34" charset="0"/>
                        </a:rPr>
                        <a:t>FCEVs: $25,000​</a:t>
                      </a:r>
                      <a:endParaRPr lang="en-US"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base"/>
                      <a:r>
                        <a:rPr lang="en-US" sz="1200" b="0" i="0">
                          <a:solidFill>
                            <a:srgbClr val="000000"/>
                          </a:solidFill>
                          <a:effectLst/>
                          <a:latin typeface="Calibri" panose="020F0502020204030204" pitchFamily="34" charset="0"/>
                        </a:rPr>
                        <a:t>PEVs: Prices based on battery price declining to ~$70/kWh​</a:t>
                      </a:r>
                      <a:endParaRPr lang="en-US" sz="1200" b="0" i="0">
                        <a:solidFill>
                          <a:srgbClr val="000000"/>
                        </a:solidFill>
                        <a:effectLst/>
                      </a:endParaRPr>
                    </a:p>
                    <a:p>
                      <a:pPr algn="ctr" rtl="0" fontAlgn="base"/>
                      <a:r>
                        <a:rPr lang="en-US" sz="1200" b="0" i="0">
                          <a:solidFill>
                            <a:srgbClr val="000000"/>
                          </a:solidFill>
                          <a:effectLst/>
                          <a:latin typeface="Calibri" panose="020F0502020204030204" pitchFamily="34" charset="0"/>
                        </a:rPr>
                        <a:t>FCEVs: $25,000​</a:t>
                      </a:r>
                      <a:endParaRPr lang="en-US"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791348342"/>
                  </a:ext>
                </a:extLst>
              </a:tr>
              <a:tr h="343389">
                <a:tc>
                  <a:txBody>
                    <a:bodyPr/>
                    <a:lstStyle/>
                    <a:p>
                      <a:pPr algn="l" rtl="0" fontAlgn="base"/>
                      <a:r>
                        <a:rPr lang="en-US" sz="1200" b="1" i="0" dirty="0">
                          <a:solidFill>
                            <a:srgbClr val="FFFFFF"/>
                          </a:solidFill>
                          <a:effectLst/>
                          <a:latin typeface="Calibri" panose="020F0502020204030204" pitchFamily="34" charset="0"/>
                        </a:rPr>
                        <a:t>Max Range for a Midsize Vehicle (Mi)​</a:t>
                      </a:r>
                      <a:endParaRPr lang="en-US" sz="1200" b="1" i="0" dirty="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en-US" sz="1200" b="0" i="0">
                          <a:solidFill>
                            <a:srgbClr val="000000"/>
                          </a:solidFill>
                          <a:effectLst/>
                          <a:latin typeface="Calibri" panose="020F0502020204030204" pitchFamily="34" charset="0"/>
                        </a:rPr>
                        <a:t>PEVs: ~333​</a:t>
                      </a:r>
                      <a:endParaRPr lang="en-US" sz="1200" b="0" i="0">
                        <a:solidFill>
                          <a:srgbClr val="000000"/>
                        </a:solidFill>
                        <a:effectLst/>
                      </a:endParaRPr>
                    </a:p>
                    <a:p>
                      <a:pPr algn="ctr" rtl="0" fontAlgn="base"/>
                      <a:r>
                        <a:rPr lang="en-US" sz="1200" b="0" i="0">
                          <a:solidFill>
                            <a:srgbClr val="000000"/>
                          </a:solidFill>
                          <a:effectLst/>
                          <a:latin typeface="Calibri" panose="020F0502020204030204" pitchFamily="34" charset="0"/>
                        </a:rPr>
                        <a:t>FCEVs: ~365​</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000000"/>
                          </a:solidFill>
                          <a:effectLst/>
                          <a:latin typeface="Calibri" panose="020F0502020204030204" pitchFamily="34" charset="0"/>
                        </a:rPr>
                        <a:t>PEVs: ~341​</a:t>
                      </a:r>
                      <a:endParaRPr lang="en-US" sz="1200" b="0" i="0">
                        <a:solidFill>
                          <a:srgbClr val="000000"/>
                        </a:solidFill>
                        <a:effectLst/>
                      </a:endParaRPr>
                    </a:p>
                    <a:p>
                      <a:pPr algn="ctr" rtl="0" fontAlgn="base"/>
                      <a:r>
                        <a:rPr lang="en-US" sz="1200" b="0" i="0">
                          <a:solidFill>
                            <a:srgbClr val="000000"/>
                          </a:solidFill>
                          <a:effectLst/>
                          <a:latin typeface="Calibri" panose="020F0502020204030204" pitchFamily="34" charset="0"/>
                        </a:rPr>
                        <a:t>FCEVs: ~365​</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000000"/>
                          </a:solidFill>
                          <a:effectLst/>
                          <a:latin typeface="Calibri" panose="020F0502020204030204" pitchFamily="34" charset="0"/>
                        </a:rPr>
                        <a:t>PEVs: ~341​</a:t>
                      </a:r>
                      <a:endParaRPr lang="en-US" sz="1200" b="0" i="0">
                        <a:solidFill>
                          <a:srgbClr val="000000"/>
                        </a:solidFill>
                        <a:effectLst/>
                      </a:endParaRPr>
                    </a:p>
                    <a:p>
                      <a:pPr algn="ctr" rtl="0" fontAlgn="base"/>
                      <a:r>
                        <a:rPr lang="en-US" sz="1200" b="0" i="0">
                          <a:solidFill>
                            <a:srgbClr val="000000"/>
                          </a:solidFill>
                          <a:effectLst/>
                          <a:latin typeface="Calibri" panose="020F0502020204030204" pitchFamily="34" charset="0"/>
                        </a:rPr>
                        <a:t>FCEVs: ~461​</a:t>
                      </a:r>
                      <a:endParaRPr lang="en-US" sz="1200" b="0" i="0">
                        <a:solidFill>
                          <a:srgbClr val="000000"/>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dirty="0">
                          <a:solidFill>
                            <a:srgbClr val="000000"/>
                          </a:solidFill>
                          <a:effectLst/>
                          <a:latin typeface="Calibri" panose="020F0502020204030204" pitchFamily="34" charset="0"/>
                        </a:rPr>
                        <a:t>PEVs: ~341​</a:t>
                      </a:r>
                      <a:endParaRPr lang="en-US" sz="1200" b="0" i="0" dirty="0">
                        <a:solidFill>
                          <a:srgbClr val="000000"/>
                        </a:solidFill>
                        <a:effectLst/>
                      </a:endParaRPr>
                    </a:p>
                    <a:p>
                      <a:pPr algn="ctr" rtl="0" fontAlgn="base"/>
                      <a:r>
                        <a:rPr lang="en-US" sz="1200" b="0" i="0" dirty="0">
                          <a:solidFill>
                            <a:srgbClr val="000000"/>
                          </a:solidFill>
                          <a:effectLst/>
                          <a:latin typeface="Calibri" panose="020F0502020204030204" pitchFamily="34" charset="0"/>
                        </a:rPr>
                        <a:t>FCEVs: ~461​</a:t>
                      </a:r>
                      <a:endParaRPr lang="en-US" sz="1200" b="0" i="0" dirty="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000000"/>
                          </a:solidFill>
                          <a:effectLst/>
                          <a:latin typeface="Calibri" panose="020F0502020204030204" pitchFamily="34" charset="0"/>
                        </a:rPr>
                        <a:t>PEVs: ~341​</a:t>
                      </a:r>
                      <a:endParaRPr lang="en-US" sz="1200" b="0" i="0">
                        <a:solidFill>
                          <a:srgbClr val="000000"/>
                        </a:solidFill>
                        <a:effectLst/>
                      </a:endParaRPr>
                    </a:p>
                    <a:p>
                      <a:pPr algn="ctr" rtl="0" fontAlgn="base"/>
                      <a:r>
                        <a:rPr lang="en-US" sz="1200" b="0" i="0">
                          <a:solidFill>
                            <a:srgbClr val="000000"/>
                          </a:solidFill>
                          <a:effectLst/>
                          <a:latin typeface="Calibri" panose="020F0502020204030204" pitchFamily="34" charset="0"/>
                        </a:rPr>
                        <a:t>FCEVs: ~461​</a:t>
                      </a:r>
                      <a:endParaRPr lang="en-US"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281147253"/>
                  </a:ext>
                </a:extLst>
              </a:tr>
              <a:tr h="200386">
                <a:tc>
                  <a:txBody>
                    <a:bodyPr/>
                    <a:lstStyle/>
                    <a:p>
                      <a:pPr algn="l" rtl="0" fontAlgn="base"/>
                      <a:r>
                        <a:rPr lang="en-US" sz="1200" b="1" i="0">
                          <a:solidFill>
                            <a:srgbClr val="FFFFFF"/>
                          </a:solidFill>
                          <a:effectLst/>
                          <a:latin typeface="Calibri" panose="020F0502020204030204" pitchFamily="34" charset="0"/>
                        </a:rPr>
                        <a:t>Refuel Time (minutes)​</a:t>
                      </a:r>
                      <a:endParaRPr lang="en-US" sz="1200" b="1" i="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en-US" sz="1200" b="0" i="0">
                          <a:solidFill>
                            <a:srgbClr val="000000"/>
                          </a:solidFill>
                          <a:effectLst/>
                          <a:latin typeface="Calibri" panose="020F0502020204030204" pitchFamily="34" charset="0"/>
                        </a:rPr>
                        <a:t>PEVs: 15-21​</a:t>
                      </a:r>
                      <a:endParaRPr lang="en-US"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base"/>
                      <a:r>
                        <a:rPr lang="en-US" sz="1200" b="0" i="0">
                          <a:solidFill>
                            <a:srgbClr val="000000"/>
                          </a:solidFill>
                          <a:effectLst/>
                          <a:latin typeface="Calibri" panose="020F0502020204030204" pitchFamily="34" charset="0"/>
                        </a:rPr>
                        <a:t>PEVs: 15-21​</a:t>
                      </a:r>
                      <a:endParaRPr lang="en-US"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base"/>
                      <a:r>
                        <a:rPr lang="en-US" sz="1200" b="0" i="0">
                          <a:solidFill>
                            <a:srgbClr val="000000"/>
                          </a:solidFill>
                          <a:effectLst/>
                          <a:latin typeface="Calibri" panose="020F0502020204030204" pitchFamily="34" charset="0"/>
                        </a:rPr>
                        <a:t>PEVs: 10-16​</a:t>
                      </a:r>
                      <a:endParaRPr lang="en-US"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base"/>
                      <a:r>
                        <a:rPr lang="en-US" sz="1200" b="0" i="0" dirty="0">
                          <a:solidFill>
                            <a:srgbClr val="000000"/>
                          </a:solidFill>
                          <a:effectLst/>
                          <a:latin typeface="Calibri" panose="020F0502020204030204" pitchFamily="34" charset="0"/>
                        </a:rPr>
                        <a:t>PEVs: 10-16​</a:t>
                      </a:r>
                      <a:endParaRPr lang="en-US" sz="1200" b="0" i="0" dirty="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tc>
                  <a:txBody>
                    <a:bodyPr/>
                    <a:lstStyle/>
                    <a:p>
                      <a:pPr algn="ctr" rtl="0" fontAlgn="base"/>
                      <a:r>
                        <a:rPr lang="en-US" sz="1200" b="0" i="0" dirty="0">
                          <a:solidFill>
                            <a:srgbClr val="000000"/>
                          </a:solidFill>
                          <a:effectLst/>
                          <a:latin typeface="Calibri" panose="020F0502020204030204" pitchFamily="34" charset="0"/>
                        </a:rPr>
                        <a:t>PEVs: 10-16​</a:t>
                      </a:r>
                      <a:endParaRPr lang="en-US" sz="1200" b="0" i="0" dirty="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245261059"/>
                  </a:ext>
                </a:extLst>
              </a:tr>
              <a:tr h="355899">
                <a:tc>
                  <a:txBody>
                    <a:bodyPr/>
                    <a:lstStyle/>
                    <a:p>
                      <a:pPr algn="l" rtl="0" fontAlgn="base"/>
                      <a:r>
                        <a:rPr lang="en-US" sz="1200" b="1" i="0">
                          <a:solidFill>
                            <a:srgbClr val="FFFFFF"/>
                          </a:solidFill>
                          <a:effectLst/>
                          <a:latin typeface="Calibri" panose="020F0502020204030204" pitchFamily="34" charset="0"/>
                        </a:rPr>
                        <a:t>Time to Station​</a:t>
                      </a:r>
                      <a:endParaRPr lang="en-US" sz="1200" b="1" i="0">
                        <a:solidFill>
                          <a:srgbClr val="FFFFFF"/>
                        </a:solidFill>
                        <a:effectLst/>
                      </a:endParaRPr>
                    </a:p>
                  </a:txBody>
                  <a:tcPr marL="22902" marR="22902" marT="11451" marB="114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F81BD"/>
                    </a:solidFill>
                  </a:tcPr>
                </a:tc>
                <a:tc>
                  <a:txBody>
                    <a:bodyPr/>
                    <a:lstStyle/>
                    <a:p>
                      <a:pPr algn="ctr" rtl="0" fontAlgn="base"/>
                      <a:r>
                        <a:rPr lang="en-US" sz="1200" b="0" i="0">
                          <a:solidFill>
                            <a:srgbClr val="000000"/>
                          </a:solidFill>
                          <a:effectLst/>
                          <a:latin typeface="Calibri" panose="020F0502020204030204" pitchFamily="34" charset="0"/>
                        </a:rPr>
                        <a:t>PEVs: same as gasoline​</a:t>
                      </a:r>
                      <a:endParaRPr lang="en-US"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000000"/>
                          </a:solidFill>
                          <a:effectLst/>
                          <a:latin typeface="Calibri" panose="020F0502020204030204" pitchFamily="34" charset="0"/>
                        </a:rPr>
                        <a:t>PEVs: same as gasoline​</a:t>
                      </a:r>
                      <a:endParaRPr lang="en-US"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a:solidFill>
                            <a:srgbClr val="000000"/>
                          </a:solidFill>
                          <a:effectLst/>
                          <a:latin typeface="Calibri" panose="020F0502020204030204" pitchFamily="34" charset="0"/>
                        </a:rPr>
                        <a:t>PEVs: same as gasoline​</a:t>
                      </a:r>
                      <a:endParaRPr lang="en-US" sz="1200" b="0" i="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dirty="0">
                          <a:solidFill>
                            <a:srgbClr val="000000"/>
                          </a:solidFill>
                          <a:effectLst/>
                          <a:latin typeface="Calibri" panose="020F0502020204030204" pitchFamily="34" charset="0"/>
                        </a:rPr>
                        <a:t>PEVs: same as gasoline by 2025​</a:t>
                      </a:r>
                      <a:endParaRPr lang="en-US" sz="1200" b="0" i="0" dirty="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tc>
                  <a:txBody>
                    <a:bodyPr/>
                    <a:lstStyle/>
                    <a:p>
                      <a:pPr algn="ctr" rtl="0" fontAlgn="base"/>
                      <a:r>
                        <a:rPr lang="en-US" sz="1200" b="0" i="0" dirty="0">
                          <a:solidFill>
                            <a:srgbClr val="000000"/>
                          </a:solidFill>
                          <a:effectLst/>
                          <a:latin typeface="Calibri" panose="020F0502020204030204" pitchFamily="34" charset="0"/>
                        </a:rPr>
                        <a:t>PEVs: same as gasoline by 2025​</a:t>
                      </a:r>
                      <a:endParaRPr lang="en-US" sz="1200" b="0" i="0" dirty="0">
                        <a:solidFill>
                          <a:srgbClr val="000000"/>
                        </a:solidFill>
                        <a:effectLst/>
                      </a:endParaRPr>
                    </a:p>
                  </a:txBody>
                  <a:tcPr marL="22902" marR="22902" marT="11451" marB="1145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794891802"/>
                  </a:ext>
                </a:extLst>
              </a:tr>
            </a:tbl>
          </a:graphicData>
        </a:graphic>
      </p:graphicFrame>
    </p:spTree>
    <p:extLst>
      <p:ext uri="{BB962C8B-B14F-4D97-AF65-F5344CB8AC3E}">
        <p14:creationId xmlns:p14="http://schemas.microsoft.com/office/powerpoint/2010/main" val="4162526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Update Scheduled to be Completed by Fourth Quarter</a:t>
            </a:r>
            <a:r>
              <a:rPr lang="en-US" sz="4000" dirty="0"/>
              <a:t>​</a:t>
            </a:r>
            <a:endParaRPr lang="en-US" sz="2800" dirty="0"/>
          </a:p>
        </p:txBody>
      </p:sp>
      <p:sp>
        <p:nvSpPr>
          <p:cNvPr id="5" name="Slide Number Placeholder 4"/>
          <p:cNvSpPr>
            <a:spLocks noGrp="1"/>
          </p:cNvSpPr>
          <p:nvPr>
            <p:ph type="sldNum" sz="quarter" idx="12"/>
          </p:nvPr>
        </p:nvSpPr>
        <p:spPr/>
        <p:txBody>
          <a:bodyPr/>
          <a:lstStyle/>
          <a:p>
            <a:fld id="{005C4985-ACD0-2B4C-8981-36243250F268}" type="slidenum">
              <a:rPr lang="en-US" smtClean="0"/>
              <a:t>5</a:t>
            </a:fld>
            <a:endParaRPr lang="en-US" dirty="0"/>
          </a:p>
        </p:txBody>
      </p:sp>
      <p:sp>
        <p:nvSpPr>
          <p:cNvPr id="6" name="Content Placeholder 5">
            <a:extLst>
              <a:ext uri="{FF2B5EF4-FFF2-40B4-BE49-F238E27FC236}">
                <a16:creationId xmlns:a16="http://schemas.microsoft.com/office/drawing/2014/main" id="{9219387F-3A49-4B61-A6D9-4C0FCB71A785}"/>
              </a:ext>
            </a:extLst>
          </p:cNvPr>
          <p:cNvSpPr>
            <a:spLocks noGrp="1"/>
          </p:cNvSpPr>
          <p:nvPr>
            <p:ph idx="1"/>
          </p:nvPr>
        </p:nvSpPr>
        <p:spPr/>
        <p:txBody>
          <a:bodyPr>
            <a:normAutofit fontScale="92500" lnSpcReduction="10000"/>
          </a:bodyPr>
          <a:lstStyle/>
          <a:p>
            <a:pPr fontAlgn="base">
              <a:buFont typeface="Wingdings" panose="05000000000000000000" pitchFamily="2" charset="2"/>
              <a:buChar char="§"/>
            </a:pPr>
            <a:r>
              <a:rPr lang="en-US" sz="2800" dirty="0"/>
              <a:t>Staff has already begun updating these LDV inputs. Here is an estimated timeline (all dates subject to change):​</a:t>
            </a:r>
          </a:p>
          <a:p>
            <a:pPr fontAlgn="base">
              <a:buFont typeface="Wingdings" panose="05000000000000000000" pitchFamily="2" charset="2"/>
              <a:buChar char="§"/>
            </a:pPr>
            <a:r>
              <a:rPr lang="en-US" sz="2800" dirty="0"/>
              <a:t>2nd Quarter 2020​</a:t>
            </a:r>
          </a:p>
          <a:p>
            <a:pPr lvl="1" fontAlgn="base">
              <a:buFont typeface="Wingdings" panose="05000000000000000000" pitchFamily="2" charset="2"/>
              <a:buChar char="§"/>
            </a:pPr>
            <a:r>
              <a:rPr lang="en-US" sz="2800" dirty="0"/>
              <a:t>Modify Incentives input​</a:t>
            </a:r>
          </a:p>
          <a:p>
            <a:pPr lvl="1" fontAlgn="base">
              <a:buFont typeface="Wingdings" panose="05000000000000000000" pitchFamily="2" charset="2"/>
              <a:buChar char="§"/>
            </a:pPr>
            <a:r>
              <a:rPr lang="en-US" sz="2800" dirty="0"/>
              <a:t>Receive 2019 DMV Population​</a:t>
            </a:r>
          </a:p>
          <a:p>
            <a:pPr lvl="1" fontAlgn="base">
              <a:buFont typeface="Wingdings" panose="05000000000000000000" pitchFamily="2" charset="2"/>
              <a:buChar char="§"/>
            </a:pPr>
            <a:r>
              <a:rPr lang="en-US" sz="2800" dirty="0"/>
              <a:t>Receive Updated Economic and Demographic forecasts​</a:t>
            </a:r>
          </a:p>
          <a:p>
            <a:pPr fontAlgn="base">
              <a:buFont typeface="Wingdings" panose="05000000000000000000" pitchFamily="2" charset="2"/>
              <a:buChar char="§"/>
            </a:pPr>
            <a:r>
              <a:rPr lang="en-US" sz="2800" dirty="0"/>
              <a:t>3rd Quarter 2020​</a:t>
            </a:r>
          </a:p>
          <a:p>
            <a:pPr lvl="1" fontAlgn="base">
              <a:buFont typeface="Wingdings" panose="05000000000000000000" pitchFamily="2" charset="2"/>
              <a:buChar char="§"/>
            </a:pPr>
            <a:r>
              <a:rPr lang="en-US" sz="2800" dirty="0"/>
              <a:t>Receive Q1+2 2020 DMV sales estimates​</a:t>
            </a:r>
          </a:p>
          <a:p>
            <a:pPr lvl="1" fontAlgn="base">
              <a:buFont typeface="Wingdings" panose="05000000000000000000" pitchFamily="2" charset="2"/>
              <a:buChar char="§"/>
            </a:pPr>
            <a:r>
              <a:rPr lang="en-US" sz="2800" dirty="0"/>
              <a:t>Update fuel prices​</a:t>
            </a:r>
          </a:p>
          <a:p>
            <a:pPr fontAlgn="base">
              <a:buFont typeface="Wingdings" panose="05000000000000000000" pitchFamily="2" charset="2"/>
              <a:buChar char="§"/>
            </a:pPr>
            <a:r>
              <a:rPr lang="en-US" sz="2800" dirty="0"/>
              <a:t>4th Quarter 2020​</a:t>
            </a:r>
          </a:p>
          <a:p>
            <a:pPr lvl="1" fontAlgn="base">
              <a:buFont typeface="Wingdings" panose="05000000000000000000" pitchFamily="2" charset="2"/>
              <a:buChar char="§"/>
            </a:pPr>
            <a:r>
              <a:rPr lang="en-US" sz="2800" dirty="0"/>
              <a:t>Deliver Forecast Update</a:t>
            </a:r>
          </a:p>
          <a:p>
            <a:endParaRPr lang="en-US" sz="2800" dirty="0"/>
          </a:p>
        </p:txBody>
      </p:sp>
    </p:spTree>
    <p:extLst>
      <p:ext uri="{BB962C8B-B14F-4D97-AF65-F5344CB8AC3E}">
        <p14:creationId xmlns:p14="http://schemas.microsoft.com/office/powerpoint/2010/main" val="385036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13164"/>
            <a:ext cx="10515600" cy="1325563"/>
          </a:xfrm>
        </p:spPr>
        <p:txBody>
          <a:bodyPr>
            <a:normAutofit fontScale="90000"/>
          </a:bodyPr>
          <a:lstStyle/>
          <a:p>
            <a:r>
              <a:rPr lang="en-US" b="1" cap="all" dirty="0"/>
              <a:t>ANTICIPATED UPDATES FOR 2021 LIGHT DUTY VEHICLE CHOICE MODEL AND FORECAST </a:t>
            </a:r>
            <a:endParaRPr lang="en-US" dirty="0"/>
          </a:p>
        </p:txBody>
      </p:sp>
    </p:spTree>
    <p:extLst>
      <p:ext uri="{BB962C8B-B14F-4D97-AF65-F5344CB8AC3E}">
        <p14:creationId xmlns:p14="http://schemas.microsoft.com/office/powerpoint/2010/main" val="1737597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t>2019 Survey Update</a:t>
            </a:r>
            <a:r>
              <a:rPr lang="en-US" dirty="0"/>
              <a:t>​</a:t>
            </a:r>
            <a:endParaRPr lang="en-US" sz="2800" dirty="0"/>
          </a:p>
        </p:txBody>
      </p:sp>
      <p:sp>
        <p:nvSpPr>
          <p:cNvPr id="5" name="Slide Number Placeholder 4"/>
          <p:cNvSpPr>
            <a:spLocks noGrp="1"/>
          </p:cNvSpPr>
          <p:nvPr>
            <p:ph type="sldNum" sz="quarter" idx="12"/>
          </p:nvPr>
        </p:nvSpPr>
        <p:spPr/>
        <p:txBody>
          <a:bodyPr/>
          <a:lstStyle/>
          <a:p>
            <a:fld id="{005C4985-ACD0-2B4C-8981-36243250F268}" type="slidenum">
              <a:rPr lang="en-US" smtClean="0"/>
              <a:t>7</a:t>
            </a:fld>
            <a:endParaRPr lang="en-US" dirty="0"/>
          </a:p>
        </p:txBody>
      </p:sp>
      <p:sp>
        <p:nvSpPr>
          <p:cNvPr id="4" name="Content Placeholder 3">
            <a:extLst>
              <a:ext uri="{FF2B5EF4-FFF2-40B4-BE49-F238E27FC236}">
                <a16:creationId xmlns:a16="http://schemas.microsoft.com/office/drawing/2014/main" id="{5390CC9F-96B5-40C8-AF4B-F71762FB3266}"/>
              </a:ext>
            </a:extLst>
          </p:cNvPr>
          <p:cNvSpPr>
            <a:spLocks noGrp="1"/>
          </p:cNvSpPr>
          <p:nvPr>
            <p:ph idx="1"/>
          </p:nvPr>
        </p:nvSpPr>
        <p:spPr/>
        <p:txBody>
          <a:bodyPr vert="horz" lIns="91440" tIns="45720" rIns="91440" bIns="45720" rtlCol="0" anchor="t">
            <a:normAutofit fontScale="92500" lnSpcReduction="10000"/>
          </a:bodyPr>
          <a:lstStyle/>
          <a:p>
            <a:pPr fontAlgn="base">
              <a:buFont typeface="Wingdings" panose="05000000000000000000" pitchFamily="2" charset="2"/>
              <a:buChar char="§"/>
            </a:pPr>
            <a:r>
              <a:rPr lang="en-US" sz="3200" dirty="0"/>
              <a:t>The 2019 California Vehicle Survey (CVS) data collection phase has been completed.​</a:t>
            </a:r>
          </a:p>
          <a:p>
            <a:pPr fontAlgn="base">
              <a:buFont typeface="Wingdings" panose="05000000000000000000" pitchFamily="2" charset="2"/>
              <a:buChar char="§"/>
            </a:pPr>
            <a:r>
              <a:rPr lang="en-US" sz="3200" dirty="0"/>
              <a:t>2019 survey has made changes to survey data that </a:t>
            </a:r>
            <a:r>
              <a:rPr lang="en-US" sz="3200"/>
              <a:t>create</a:t>
            </a:r>
            <a:r>
              <a:rPr lang="en-US" sz="3200" dirty="0"/>
              <a:t> more potential for model changes. Data changes include:​</a:t>
            </a:r>
          </a:p>
          <a:p>
            <a:pPr lvl="1" fontAlgn="base">
              <a:buFont typeface="Wingdings" panose="05000000000000000000" pitchFamily="2" charset="2"/>
              <a:buChar char="§"/>
            </a:pPr>
            <a:r>
              <a:rPr lang="en-US" sz="3200" dirty="0"/>
              <a:t>Augmented ZEV owner sample​</a:t>
            </a:r>
          </a:p>
          <a:p>
            <a:pPr lvl="1" fontAlgn="base">
              <a:buFont typeface="Wingdings" panose="05000000000000000000" pitchFamily="2" charset="2"/>
              <a:buChar char="§"/>
            </a:pPr>
            <a:r>
              <a:rPr lang="en-US" sz="3200" dirty="0"/>
              <a:t>Contains more data on charging infrastructure​</a:t>
            </a:r>
          </a:p>
          <a:p>
            <a:pPr lvl="1" fontAlgn="base">
              <a:buFont typeface="Wingdings" panose="05000000000000000000" pitchFamily="2" charset="2"/>
              <a:buChar char="§"/>
            </a:pPr>
            <a:r>
              <a:rPr lang="en-US" sz="3200" dirty="0"/>
              <a:t>Differentiates between luxury and standard vehicles​</a:t>
            </a:r>
          </a:p>
          <a:p>
            <a:pPr lvl="1" fontAlgn="base">
              <a:buFont typeface="Wingdings" panose="05000000000000000000" pitchFamily="2" charset="2"/>
              <a:buChar char="§"/>
            </a:pPr>
            <a:r>
              <a:rPr lang="en-US" sz="3200" dirty="0"/>
              <a:t>Reduced number of LDV classes from 15 to 13​</a:t>
            </a:r>
          </a:p>
          <a:p>
            <a:pPr lvl="1" fontAlgn="base">
              <a:buFont typeface="Wingdings" panose="05000000000000000000" pitchFamily="2" charset="2"/>
              <a:buChar char="§"/>
            </a:pPr>
            <a:r>
              <a:rPr lang="en-US" sz="3200" dirty="0"/>
              <a:t>More data on ride sharing</a:t>
            </a:r>
          </a:p>
        </p:txBody>
      </p:sp>
    </p:spTree>
    <p:extLst>
      <p:ext uri="{BB962C8B-B14F-4D97-AF65-F5344CB8AC3E}">
        <p14:creationId xmlns:p14="http://schemas.microsoft.com/office/powerpoint/2010/main" val="3719152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2021 Model and Forecast Update</a:t>
            </a:r>
            <a:r>
              <a:rPr lang="en-US" sz="4000" dirty="0"/>
              <a:t>​</a:t>
            </a:r>
            <a:endParaRPr lang="en-US" sz="2400" dirty="0"/>
          </a:p>
        </p:txBody>
      </p:sp>
      <p:sp>
        <p:nvSpPr>
          <p:cNvPr id="5" name="Slide Number Placeholder 4"/>
          <p:cNvSpPr>
            <a:spLocks noGrp="1"/>
          </p:cNvSpPr>
          <p:nvPr>
            <p:ph type="sldNum" sz="quarter" idx="12"/>
          </p:nvPr>
        </p:nvSpPr>
        <p:spPr/>
        <p:txBody>
          <a:bodyPr/>
          <a:lstStyle/>
          <a:p>
            <a:fld id="{005C4985-ACD0-2B4C-8981-36243250F268}" type="slidenum">
              <a:rPr lang="en-US" smtClean="0"/>
              <a:t>8</a:t>
            </a:fld>
            <a:endParaRPr lang="en-US" dirty="0"/>
          </a:p>
        </p:txBody>
      </p:sp>
      <p:sp>
        <p:nvSpPr>
          <p:cNvPr id="4" name="Content Placeholder 3">
            <a:extLst>
              <a:ext uri="{FF2B5EF4-FFF2-40B4-BE49-F238E27FC236}">
                <a16:creationId xmlns:a16="http://schemas.microsoft.com/office/drawing/2014/main" id="{5390CC9F-96B5-40C8-AF4B-F71762FB3266}"/>
              </a:ext>
            </a:extLst>
          </p:cNvPr>
          <p:cNvSpPr>
            <a:spLocks noGrp="1"/>
          </p:cNvSpPr>
          <p:nvPr>
            <p:ph idx="1"/>
          </p:nvPr>
        </p:nvSpPr>
        <p:spPr/>
        <p:txBody>
          <a:bodyPr>
            <a:normAutofit fontScale="92500" lnSpcReduction="10000"/>
          </a:bodyPr>
          <a:lstStyle/>
          <a:p>
            <a:pPr fontAlgn="base">
              <a:buFont typeface="Wingdings" panose="05000000000000000000" pitchFamily="2" charset="2"/>
              <a:buChar char="§"/>
            </a:pPr>
            <a:r>
              <a:rPr lang="en-US" sz="2800" dirty="0"/>
              <a:t>The model structure will remain the same, for the 2021 IEPR.​</a:t>
            </a:r>
          </a:p>
          <a:p>
            <a:pPr fontAlgn="base">
              <a:buFont typeface="Wingdings" panose="05000000000000000000" pitchFamily="2" charset="2"/>
              <a:buChar char="§"/>
            </a:pPr>
            <a:r>
              <a:rPr lang="en-US" sz="2800" dirty="0"/>
              <a:t>The model parameters will change based on the 2019 CVS data.​</a:t>
            </a:r>
          </a:p>
          <a:p>
            <a:pPr fontAlgn="base">
              <a:buFont typeface="Wingdings" panose="05000000000000000000" pitchFamily="2" charset="2"/>
              <a:buChar char="§"/>
            </a:pPr>
            <a:r>
              <a:rPr lang="en-US" sz="2800" dirty="0"/>
              <a:t>The number of LDV classes will change and we anticipate differentiating between luxury and standard vehicles. This will almost double our vehicle attribute forecast data. Staff are working on the corresponding changes to DMV data, to be used in base year.​</a:t>
            </a:r>
          </a:p>
          <a:p>
            <a:pPr fontAlgn="base">
              <a:buFont typeface="Wingdings" panose="05000000000000000000" pitchFamily="2" charset="2"/>
              <a:buChar char="§"/>
            </a:pPr>
            <a:r>
              <a:rPr lang="en-US" sz="2800" dirty="0"/>
              <a:t>We are exploring addition of an income dimension, and perhaps a luxury dimension, to the state rebate incentives in our model &amp; software, to align them with the actual state rebate policies.</a:t>
            </a:r>
          </a:p>
        </p:txBody>
      </p:sp>
    </p:spTree>
    <p:extLst>
      <p:ext uri="{BB962C8B-B14F-4D97-AF65-F5344CB8AC3E}">
        <p14:creationId xmlns:p14="http://schemas.microsoft.com/office/powerpoint/2010/main" val="2794516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2658825017"/>
      </p:ext>
    </p:extLst>
  </p:cSld>
  <p:clrMapOvr>
    <a:masterClrMapping/>
  </p:clrMapOvr>
</p:sld>
</file>

<file path=ppt/theme/theme1.xml><?xml version="1.0" encoding="utf-8"?>
<a:theme xmlns:a="http://schemas.openxmlformats.org/drawingml/2006/main" name="Title/Secti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63AC6BA-222D-6A42-A86E-42D4213EA914}"/>
    </a:ext>
  </a:extLst>
</a:theme>
</file>

<file path=ppt/theme/theme2.xml><?xml version="1.0" encoding="utf-8"?>
<a:theme xmlns:a="http://schemas.openxmlformats.org/drawingml/2006/main" name="Conten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BF250F5-90E0-1742-AE67-252F8E9F95CF}"/>
    </a:ext>
  </a:extLst>
</a:theme>
</file>

<file path=ppt/theme/theme3.xml><?xml version="1.0" encoding="utf-8"?>
<a:theme xmlns:a="http://schemas.openxmlformats.org/drawingml/2006/main" name="Content: blank backgroun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AF470B7-4331-9747-8595-3EF89398B172}"/>
    </a:ext>
  </a:extLst>
</a:theme>
</file>

<file path=ppt/theme/theme4.xml><?xml version="1.0" encoding="utf-8"?>
<a:theme xmlns:a="http://schemas.openxmlformats.org/drawingml/2006/main" name="Blank: Black">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D4AADE59-C35C-A140-B257-2E4365C638F0}"/>
    </a:ext>
  </a:extLst>
</a:theme>
</file>

<file path=ppt/theme/theme5.xml><?xml version="1.0" encoding="utf-8"?>
<a:theme xmlns:a="http://schemas.openxmlformats.org/drawingml/2006/main" name="Blank: Whit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7E2F548-F85F-094D-8DDA-3AF7BD174F24}"/>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1DC9A153AAEEE45BACE06E01F8272AC" ma:contentTypeVersion="8" ma:contentTypeDescription="Create a new document." ma:contentTypeScope="" ma:versionID="52785a37fc569c836c1a528809f7cb5a">
  <xsd:schema xmlns:xsd="http://www.w3.org/2001/XMLSchema" xmlns:xs="http://www.w3.org/2001/XMLSchema" xmlns:p="http://schemas.microsoft.com/office/2006/metadata/properties" xmlns:ns2="785685f2-c2e1-4352-89aa-3faca8eaba52" xmlns:ns3="5067c814-4b34-462c-a21d-c185ff6548d2" targetNamespace="http://schemas.microsoft.com/office/2006/metadata/properties" ma:root="true" ma:fieldsID="7357a25ba7f2e86396aac6a8220fd439" ns2:_="" ns3:_="">
    <xsd:import namespace="785685f2-c2e1-4352-89aa-3faca8eaba52"/>
    <xsd:import namespace="5067c814-4b34-462c-a21d-c185ff6548d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685f2-c2e1-4352-89aa-3faca8eaba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67c814-4b34-462c-a21d-c185ff6548d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3AB7F3-5892-4DE0-83A8-99D07E38A806}">
  <ds:schemaRefs>
    <ds:schemaRef ds:uri="http://schemas.microsoft.com/sharepoint/v3/contenttype/forms"/>
  </ds:schemaRefs>
</ds:datastoreItem>
</file>

<file path=customXml/itemProps2.xml><?xml version="1.0" encoding="utf-8"?>
<ds:datastoreItem xmlns:ds="http://schemas.openxmlformats.org/officeDocument/2006/customXml" ds:itemID="{538C1E74-1EC9-461A-B775-6212CA28A26C}">
  <ds:schemaRefs>
    <ds:schemaRef ds:uri="5067c814-4b34-462c-a21d-c185ff6548d2"/>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785685f2-c2e1-4352-89aa-3faca8eaba52"/>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38CD0AB9-2F0C-443A-8A71-DD185499D2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5685f2-c2e1-4352-89aa-3faca8eaba52"/>
    <ds:schemaRef ds:uri="5067c814-4b34-462c-a21d-c185ff6548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CEC_Official_PowerPoint_Template_2020 (1)</Template>
  <TotalTime>161</TotalTime>
  <Words>528</Words>
  <Application>Microsoft Office PowerPoint</Application>
  <PresentationFormat>Widescreen</PresentationFormat>
  <Paragraphs>162</Paragraphs>
  <Slides>9</Slides>
  <Notes>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9</vt:i4>
      </vt:variant>
    </vt:vector>
  </HeadingPairs>
  <TitlesOfParts>
    <vt:vector size="20" baseType="lpstr">
      <vt:lpstr>Arial</vt:lpstr>
      <vt:lpstr>Arial Black</vt:lpstr>
      <vt:lpstr>Calibri</vt:lpstr>
      <vt:lpstr>Tahoma</vt:lpstr>
      <vt:lpstr>Times New Roman</vt:lpstr>
      <vt:lpstr>Wingdings</vt:lpstr>
      <vt:lpstr>Title/Section</vt:lpstr>
      <vt:lpstr>Content</vt:lpstr>
      <vt:lpstr>Content: blank background</vt:lpstr>
      <vt:lpstr>Blank: Black</vt:lpstr>
      <vt:lpstr>Blank: White</vt:lpstr>
      <vt:lpstr>Light-Duty Vehicle Forecast: 2020 Update​</vt:lpstr>
      <vt:lpstr>Several Inputs Will Be Updated​</vt:lpstr>
      <vt:lpstr>COVID-19 Disruptions Will Be Considered​</vt:lpstr>
      <vt:lpstr>ZEV Scenarios See Limited Change​</vt:lpstr>
      <vt:lpstr>Update Scheduled to be Completed by Fourth Quarter​</vt:lpstr>
      <vt:lpstr>ANTICIPATED UPDATES FOR 2021 LIGHT DUTY VEHICLE CHOICE MODEL AND FORECAST </vt:lpstr>
      <vt:lpstr>2019 Survey Update​</vt:lpstr>
      <vt:lpstr>2021 Model and Forecast Update​</vt:lpstr>
      <vt:lpstr>Thank You!</vt:lpstr>
    </vt:vector>
  </TitlesOfParts>
  <Company>California Energy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Energy Commission</dc:title>
  <dc:creator>Buckley, Lindsay@Energy</dc:creator>
  <cp:lastModifiedBy>Javanbakht, Heidi@Energy</cp:lastModifiedBy>
  <cp:revision>17</cp:revision>
  <cp:lastPrinted>2019-12-11T23:19:58Z</cp:lastPrinted>
  <dcterms:created xsi:type="dcterms:W3CDTF">2020-03-06T19:07:21Z</dcterms:created>
  <dcterms:modified xsi:type="dcterms:W3CDTF">2020-04-21T15:06:48Z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0x01010061DC9A153AAEEE45BACE06E01F8272AC</vt:lpwstr>
  </property>
</Properties>
</file>