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theme/theme4.xml" ContentType="application/vnd.openxmlformats-officedocument.theme+xml"/>
  <Override PartName="/ppt/slideLayouts/slideLayout12.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 id="2147483671" r:id="rId5"/>
    <p:sldMasterId id="2147483682" r:id="rId6"/>
    <p:sldMasterId id="2147483678" r:id="rId7"/>
    <p:sldMasterId id="2147483679" r:id="rId8"/>
  </p:sldMasterIdLst>
  <p:notesMasterIdLst>
    <p:notesMasterId r:id="rId18"/>
  </p:notesMasterIdLst>
  <p:handoutMasterIdLst>
    <p:handoutMasterId r:id="rId19"/>
  </p:handoutMasterIdLst>
  <p:sldIdLst>
    <p:sldId id="276" r:id="rId9"/>
    <p:sldId id="270" r:id="rId10"/>
    <p:sldId id="289" r:id="rId11"/>
    <p:sldId id="290" r:id="rId12"/>
    <p:sldId id="291" r:id="rId13"/>
    <p:sldId id="285" r:id="rId14"/>
    <p:sldId id="293" r:id="rId15"/>
    <p:sldId id="294" r:id="rId16"/>
    <p:sldId id="29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B36204-3544-528A-34A2-E38A7F0AA4D0}" v="3" dt="2020-04-20T23:41:27.817"/>
    <p1510:client id="{68CE6ED0-764F-EF27-74D0-E2E00FA6B080}" v="3" dt="2020-04-20T21:00:09.317"/>
    <p1510:client id="{C7D140E9-95B2-44DF-A593-BB66E837B3B5}" v="1" dt="2020-04-21T15:06:39.2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18" autoAdjust="0"/>
    <p:restoredTop sz="73054"/>
  </p:normalViewPr>
  <p:slideViewPr>
    <p:cSldViewPr snapToGrid="0" snapToObjects="1">
      <p:cViewPr varScale="1">
        <p:scale>
          <a:sx n="64" d="100"/>
          <a:sy n="64" d="100"/>
        </p:scale>
        <p:origin x="500" y="40"/>
      </p:cViewPr>
      <p:guideLst/>
    </p:cSldViewPr>
  </p:slid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32" d="100"/>
          <a:sy n="132" d="100"/>
        </p:scale>
        <p:origin x="1816" y="17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tableStyles" Target="tableStyles.xml"/><Relationship Id="rId10" Type="http://schemas.openxmlformats.org/officeDocument/2006/relationships/slide" Target="slides/slide2.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68CE6ED0-764F-EF27-74D0-E2E00FA6B080}"/>
    <pc:docChg chg="modSld">
      <pc:chgData name="" userId="" providerId="" clId="Web-{68CE6ED0-764F-EF27-74D0-E2E00FA6B080}" dt="2020-04-20T21:00:09.317" v="2" actId="20577"/>
      <pc:docMkLst>
        <pc:docMk/>
      </pc:docMkLst>
      <pc:sldChg chg="modSp">
        <pc:chgData name="" userId="" providerId="" clId="Web-{68CE6ED0-764F-EF27-74D0-E2E00FA6B080}" dt="2020-04-20T21:00:07.223" v="1" actId="20577"/>
        <pc:sldMkLst>
          <pc:docMk/>
          <pc:sldMk cId="642586274" sldId="270"/>
        </pc:sldMkLst>
        <pc:spChg chg="mod">
          <ac:chgData name="" userId="" providerId="" clId="Web-{68CE6ED0-764F-EF27-74D0-E2E00FA6B080}" dt="2020-04-20T21:00:07.223" v="1" actId="20577"/>
          <ac:spMkLst>
            <pc:docMk/>
            <pc:sldMk cId="642586274" sldId="270"/>
            <ac:spMk id="2" creationId="{00000000-0000-0000-0000-000000000000}"/>
          </ac:spMkLst>
        </pc:spChg>
      </pc:sldChg>
    </pc:docChg>
  </pc:docChgLst>
  <pc:docChgLst>
    <pc:chgData name="Javanbakht, Heidi@Energy" userId="ad09330e-7c38-4997-818f-7e170c514e27" providerId="ADAL" clId="{C7D140E9-95B2-44DF-A593-BB66E837B3B5}"/>
    <pc:docChg chg="modSld">
      <pc:chgData name="Javanbakht, Heidi@Energy" userId="ad09330e-7c38-4997-818f-7e170c514e27" providerId="ADAL" clId="{C7D140E9-95B2-44DF-A593-BB66E837B3B5}" dt="2020-04-14T16:23:29.857" v="9" actId="1035"/>
      <pc:docMkLst>
        <pc:docMk/>
      </pc:docMkLst>
      <pc:sldChg chg="modSp">
        <pc:chgData name="Javanbakht, Heidi@Energy" userId="ad09330e-7c38-4997-818f-7e170c514e27" providerId="ADAL" clId="{C7D140E9-95B2-44DF-A593-BB66E837B3B5}" dt="2020-04-14T16:23:29.857" v="9" actId="1035"/>
        <pc:sldMkLst>
          <pc:docMk/>
          <pc:sldMk cId="1737597994" sldId="285"/>
        </pc:sldMkLst>
        <pc:spChg chg="mod">
          <ac:chgData name="Javanbakht, Heidi@Energy" userId="ad09330e-7c38-4997-818f-7e170c514e27" providerId="ADAL" clId="{C7D140E9-95B2-44DF-A593-BB66E837B3B5}" dt="2020-04-14T16:23:29.857" v="9" actId="1035"/>
          <ac:spMkLst>
            <pc:docMk/>
            <pc:sldMk cId="1737597994" sldId="285"/>
            <ac:spMk id="2" creationId="{00000000-0000-0000-0000-000000000000}"/>
          </ac:spMkLst>
        </pc:spChg>
      </pc:sldChg>
    </pc:docChg>
  </pc:docChgLst>
  <pc:docChgLst>
    <pc:chgData name="Palmere, Mark@Energy" userId="2ddf4817-7ed7-4217-abff-b055a05317de" providerId="ADAL" clId="{5390D4A6-DE7F-4730-9871-E00D1991743C}"/>
    <pc:docChg chg="modSld">
      <pc:chgData name="Palmere, Mark@Energy" userId="2ddf4817-7ed7-4217-abff-b055a05317de" providerId="ADAL" clId="{5390D4A6-DE7F-4730-9871-E00D1991743C}" dt="2020-04-14T18:11:28.334" v="144" actId="13238"/>
      <pc:docMkLst>
        <pc:docMk/>
      </pc:docMkLst>
      <pc:sldChg chg="modSp">
        <pc:chgData name="Palmere, Mark@Energy" userId="2ddf4817-7ed7-4217-abff-b055a05317de" providerId="ADAL" clId="{5390D4A6-DE7F-4730-9871-E00D1991743C}" dt="2020-04-14T18:11:28.334" v="144" actId="13238"/>
        <pc:sldMkLst>
          <pc:docMk/>
          <pc:sldMk cId="4162526054" sldId="290"/>
        </pc:sldMkLst>
        <pc:spChg chg="mod">
          <ac:chgData name="Palmere, Mark@Energy" userId="2ddf4817-7ed7-4217-abff-b055a05317de" providerId="ADAL" clId="{5390D4A6-DE7F-4730-9871-E00D1991743C}" dt="2020-04-14T18:11:15.483" v="143" actId="962"/>
          <ac:spMkLst>
            <pc:docMk/>
            <pc:sldMk cId="4162526054" sldId="290"/>
            <ac:spMk id="8" creationId="{A3B697F4-9121-42B2-9592-99F0389A29EF}"/>
          </ac:spMkLst>
        </pc:spChg>
        <pc:graphicFrameChg chg="modGraphic">
          <ac:chgData name="Palmere, Mark@Energy" userId="2ddf4817-7ed7-4217-abff-b055a05317de" providerId="ADAL" clId="{5390D4A6-DE7F-4730-9871-E00D1991743C}" dt="2020-04-14T18:11:28.334" v="144" actId="13238"/>
          <ac:graphicFrameMkLst>
            <pc:docMk/>
            <pc:sldMk cId="4162526054" sldId="290"/>
            <ac:graphicFrameMk id="15" creationId="{A90971B2-6C23-4F06-820E-FDBA4F7BAE13}"/>
          </ac:graphicFrameMkLst>
        </pc:graphicFrameChg>
      </pc:sldChg>
    </pc:docChg>
  </pc:docChgLst>
  <pc:docChgLst>
    <pc:chgData clId="Web-{19B36204-3544-528A-34A2-E38A7F0AA4D0}"/>
    <pc:docChg chg="modSld">
      <pc:chgData name="" userId="" providerId="" clId="Web-{19B36204-3544-528A-34A2-E38A7F0AA4D0}" dt="2020-04-20T23:41:27.817" v="2" actId="20577"/>
      <pc:docMkLst>
        <pc:docMk/>
      </pc:docMkLst>
      <pc:sldChg chg="modSp">
        <pc:chgData name="" userId="" providerId="" clId="Web-{19B36204-3544-528A-34A2-E38A7F0AA4D0}" dt="2020-04-20T23:40:51.770" v="0" actId="20577"/>
        <pc:sldMkLst>
          <pc:docMk/>
          <pc:sldMk cId="3719152668" sldId="293"/>
        </pc:sldMkLst>
        <pc:spChg chg="mod">
          <ac:chgData name="" userId="" providerId="" clId="Web-{19B36204-3544-528A-34A2-E38A7F0AA4D0}" dt="2020-04-20T23:40:51.770" v="0" actId="20577"/>
          <ac:spMkLst>
            <pc:docMk/>
            <pc:sldMk cId="3719152668" sldId="293"/>
            <ac:spMk id="4" creationId="{5390CC9F-96B5-40C8-AF4B-F71762FB3266}"/>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1"/>
            <a:ext cx="2971800" cy="458788"/>
          </a:xfrm>
          <a:prstGeom prst="rect">
            <a:avLst/>
          </a:prstGeom>
        </p:spPr>
        <p:txBody>
          <a:bodyPr vert="horz" lIns="91440" tIns="45720" rIns="91440" bIns="45720" rtlCol="0"/>
          <a:lstStyle>
            <a:lvl1pPr algn="r">
              <a:defRPr sz="1200"/>
            </a:lvl1pPr>
          </a:lstStyle>
          <a:p>
            <a:fld id="{DA9F5774-C678-1E48-A23B-1680A328FA46}" type="datetimeFigureOut">
              <a:rPr lang="en-US" smtClean="0"/>
              <a:t>4/21/2020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1A5CF69-AC20-4D4D-9770-B6BEBB357282}" type="slidenum">
              <a:rPr lang="en-US" smtClean="0"/>
              <a:t>‹#›</a:t>
            </a:fld>
            <a:endParaRPr lang="en-US"/>
          </a:p>
        </p:txBody>
      </p:sp>
    </p:spTree>
    <p:extLst>
      <p:ext uri="{BB962C8B-B14F-4D97-AF65-F5344CB8AC3E}">
        <p14:creationId xmlns:p14="http://schemas.microsoft.com/office/powerpoint/2010/main" val="21473700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1"/>
            <a:ext cx="2971800" cy="458788"/>
          </a:xfrm>
          <a:prstGeom prst="rect">
            <a:avLst/>
          </a:prstGeom>
        </p:spPr>
        <p:txBody>
          <a:bodyPr vert="horz" lIns="91440" tIns="45720" rIns="91440" bIns="45720" rtlCol="0"/>
          <a:lstStyle>
            <a:lvl1pPr algn="r">
              <a:defRPr sz="1200"/>
            </a:lvl1pPr>
          </a:lstStyle>
          <a:p>
            <a:fld id="{880CE468-BD03-B649-8E6C-392373B14A1D}" type="datetimeFigureOut">
              <a:rPr lang="en-US" smtClean="0"/>
              <a:t>4/21/2020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17B0B1-BEA2-8948-A557-11B4BDB90777}" type="slidenum">
              <a:rPr lang="en-US" smtClean="0"/>
              <a:t>‹#›</a:t>
            </a:fld>
            <a:endParaRPr lang="en-US"/>
          </a:p>
        </p:txBody>
      </p:sp>
    </p:spTree>
    <p:extLst>
      <p:ext uri="{BB962C8B-B14F-4D97-AF65-F5344CB8AC3E}">
        <p14:creationId xmlns:p14="http://schemas.microsoft.com/office/powerpoint/2010/main" val="8306556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2: Centered">
    <p:spTree>
      <p:nvGrpSpPr>
        <p:cNvPr id="1" name=""/>
        <p:cNvGrpSpPr/>
        <p:nvPr/>
      </p:nvGrpSpPr>
      <p:grpSpPr>
        <a:xfrm>
          <a:off x="0" y="0"/>
          <a:ext cx="0" cy="0"/>
          <a:chOff x="0" y="0"/>
          <a:chExt cx="0" cy="0"/>
        </a:xfrm>
      </p:grpSpPr>
      <p:sp>
        <p:nvSpPr>
          <p:cNvPr id="2" name="Enter Title Here"/>
          <p:cNvSpPr>
            <a:spLocks noGrp="1"/>
          </p:cNvSpPr>
          <p:nvPr>
            <p:ph type="ctrTitle"/>
          </p:nvPr>
        </p:nvSpPr>
        <p:spPr>
          <a:xfrm>
            <a:off x="890016" y="809622"/>
            <a:ext cx="10411968" cy="2387600"/>
          </a:xfrm>
        </p:spPr>
        <p:txBody>
          <a:bodyPr anchor="b">
            <a:normAutofit/>
          </a:bodyPr>
          <a:lstStyle>
            <a:lvl1pPr algn="ctr">
              <a:defRPr sz="4800"/>
            </a:lvl1pPr>
          </a:lstStyle>
          <a:p>
            <a:r>
              <a:rPr lang="en-US"/>
              <a:t>Click to edit Master title style</a:t>
            </a:r>
          </a:p>
        </p:txBody>
      </p:sp>
      <p:sp>
        <p:nvSpPr>
          <p:cNvPr id="3" name="Subtitle 2"/>
          <p:cNvSpPr>
            <a:spLocks noGrp="1"/>
          </p:cNvSpPr>
          <p:nvPr>
            <p:ph type="subTitle" idx="1"/>
          </p:nvPr>
        </p:nvSpPr>
        <p:spPr>
          <a:xfrm>
            <a:off x="890016" y="3289297"/>
            <a:ext cx="1041196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a:xfrm>
            <a:off x="4724400" y="5614142"/>
            <a:ext cx="2743200" cy="365125"/>
          </a:xfrm>
        </p:spPr>
        <p:txBody>
          <a:bodyPr/>
          <a:lstStyle>
            <a:lvl1pPr algn="ctr">
              <a:defRPr/>
            </a:lvl1pPr>
          </a:lstStyle>
          <a:p>
            <a:fld id="{3D9BE262-3EE3-F74D-9197-E99064608A81}" type="datetime1">
              <a:rPr lang="en-US" smtClean="0"/>
              <a:t>4/21/2020</a:t>
            </a:fld>
            <a:endParaRPr lang="en-US"/>
          </a:p>
        </p:txBody>
      </p:sp>
      <p:sp>
        <p:nvSpPr>
          <p:cNvPr id="5" name="Footer Placeholder 4"/>
          <p:cNvSpPr>
            <a:spLocks noGrp="1"/>
          </p:cNvSpPr>
          <p:nvPr>
            <p:ph type="ftr" sz="quarter" idx="11"/>
          </p:nvPr>
        </p:nvSpPr>
        <p:spPr>
          <a:xfrm>
            <a:off x="4038600" y="6095093"/>
            <a:ext cx="4114800" cy="365125"/>
          </a:xfrm>
        </p:spPr>
        <p:txBody>
          <a:bodyPr/>
          <a:lstStyle>
            <a:lvl1pPr algn="ctr">
              <a:defRPr/>
            </a:lvl1pPr>
          </a:lstStyle>
          <a:p>
            <a:endParaRPr lang="en-US" dirty="0"/>
          </a:p>
        </p:txBody>
      </p:sp>
      <p:pic>
        <p:nvPicPr>
          <p:cNvPr id="7" name="Picture 6" descr="California Energy Commission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72364" y="666179"/>
            <a:ext cx="1247274" cy="1096212"/>
          </a:xfrm>
          <a:prstGeom prst="rect">
            <a:avLst/>
          </a:prstGeom>
        </p:spPr>
      </p:pic>
    </p:spTree>
    <p:extLst>
      <p:ext uri="{BB962C8B-B14F-4D97-AF65-F5344CB8AC3E}">
        <p14:creationId xmlns:p14="http://schemas.microsoft.com/office/powerpoint/2010/main" val="11444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F386C1D-959B-6C44-9D8E-1EBE83060B83}" type="datetime1">
              <a:rPr lang="en-US" smtClean="0"/>
              <a:t>4/21/2020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09A1A5-4186-AE45-B489-8F93D826EB49}" type="slidenum">
              <a:rPr lang="en-US" smtClean="0"/>
              <a:t>‹#›</a:t>
            </a:fld>
            <a:endParaRPr lang="en-US"/>
          </a:p>
        </p:txBody>
      </p:sp>
      <p:sp>
        <p:nvSpPr>
          <p:cNvPr id="10" name="Enter Title Here"/>
          <p:cNvSpPr>
            <a:spLocks noGrp="1"/>
          </p:cNvSpPr>
          <p:nvPr>
            <p:ph type="title"/>
          </p:nvPr>
        </p:nvSpPr>
        <p:spPr>
          <a:xfrm>
            <a:off x="1399822" y="237067"/>
            <a:ext cx="9953978" cy="1038840"/>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1664450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4909F6-C5C0-404A-8B68-383F4730A3E4}" type="datetime1">
              <a:rPr lang="en-US" smtClean="0"/>
              <a:t>4/21/2020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DCD1BE-76F0-964D-BEB4-4B9A284D890B}" type="slidenum">
              <a:rPr lang="en-US" smtClean="0"/>
              <a:pPr/>
              <a:t>‹#›</a:t>
            </a:fld>
            <a:endParaRPr lang="en-US"/>
          </a:p>
        </p:txBody>
      </p:sp>
    </p:spTree>
    <p:extLst>
      <p:ext uri="{BB962C8B-B14F-4D97-AF65-F5344CB8AC3E}">
        <p14:creationId xmlns:p14="http://schemas.microsoft.com/office/powerpoint/2010/main" val="3394521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356507B-4CCB-9B49-A0AD-E20110655715}" type="datetime1">
              <a:rPr lang="en-US" smtClean="0"/>
              <a:t>4/21/2020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20EBB6-C900-684B-B96E-D78E525ADD2C}" type="slidenum">
              <a:rPr lang="en-US" smtClean="0"/>
              <a:t>‹#›</a:t>
            </a:fld>
            <a:endParaRPr lang="en-US"/>
          </a:p>
        </p:txBody>
      </p:sp>
    </p:spTree>
    <p:extLst>
      <p:ext uri="{BB962C8B-B14F-4D97-AF65-F5344CB8AC3E}">
        <p14:creationId xmlns:p14="http://schemas.microsoft.com/office/powerpoint/2010/main" val="1236860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2: Left">
    <p:spTree>
      <p:nvGrpSpPr>
        <p:cNvPr id="1" name=""/>
        <p:cNvGrpSpPr/>
        <p:nvPr/>
      </p:nvGrpSpPr>
      <p:grpSpPr>
        <a:xfrm>
          <a:off x="0" y="0"/>
          <a:ext cx="0" cy="0"/>
          <a:chOff x="0" y="0"/>
          <a:chExt cx="0" cy="0"/>
        </a:xfrm>
      </p:grpSpPr>
      <p:sp>
        <p:nvSpPr>
          <p:cNvPr id="2" name="Enter Title Here"/>
          <p:cNvSpPr>
            <a:spLocks noGrp="1"/>
          </p:cNvSpPr>
          <p:nvPr>
            <p:ph type="title"/>
          </p:nvPr>
        </p:nvSpPr>
        <p:spPr>
          <a:xfrm>
            <a:off x="831850" y="712801"/>
            <a:ext cx="10515600" cy="2852737"/>
          </a:xfrm>
        </p:spPr>
        <p:txBody>
          <a:bodyPr anchor="b">
            <a:normAutofit/>
          </a:bodyPr>
          <a:lstStyle>
            <a:lvl1pPr>
              <a:defRPr sz="4800"/>
            </a:lvl1pPr>
          </a:lstStyle>
          <a:p>
            <a:r>
              <a:rPr lang="en-US" dirty="0"/>
              <a:t>Click to edit Master title style</a:t>
            </a:r>
          </a:p>
        </p:txBody>
      </p:sp>
      <p:sp>
        <p:nvSpPr>
          <p:cNvPr id="3" name="Text Placeholder 2"/>
          <p:cNvSpPr>
            <a:spLocks noGrp="1"/>
          </p:cNvSpPr>
          <p:nvPr>
            <p:ph type="body" idx="1"/>
          </p:nvPr>
        </p:nvSpPr>
        <p:spPr>
          <a:xfrm>
            <a:off x="831850" y="3592526"/>
            <a:ext cx="10515600" cy="1500187"/>
          </a:xfrm>
        </p:spPr>
        <p:txBody>
          <a:bodyPr/>
          <a:lstStyle>
            <a:lvl1pPr marL="0" indent="0">
              <a:buNone/>
              <a:defRPr sz="2400">
                <a:solidFill>
                  <a:schemeClr val="accent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87AC74B8-448C-2642-809F-1184DC1B0B1B}" type="datetime1">
              <a:rPr lang="en-US" smtClean="0"/>
              <a:t>4/21/2020</a:t>
            </a:fld>
            <a:endParaRPr lang="en-US"/>
          </a:p>
        </p:txBody>
      </p:sp>
      <p:pic>
        <p:nvPicPr>
          <p:cNvPr id="8" name="Picture 7" descr="California Energy Commission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1850" y="4883817"/>
            <a:ext cx="1247274" cy="1096212"/>
          </a:xfrm>
          <a:prstGeom prst="rect">
            <a:avLst/>
          </a:prstGeom>
        </p:spPr>
      </p:pic>
      <p:sp>
        <p:nvSpPr>
          <p:cNvPr id="10" name="Content Placeholder 9"/>
          <p:cNvSpPr>
            <a:spLocks noGrp="1"/>
          </p:cNvSpPr>
          <p:nvPr>
            <p:ph sz="quarter" idx="13" hasCustomPrompt="1"/>
          </p:nvPr>
        </p:nvSpPr>
        <p:spPr>
          <a:xfrm>
            <a:off x="2363788" y="4813085"/>
            <a:ext cx="2911475" cy="1022350"/>
          </a:xfrm>
        </p:spPr>
        <p:txBody>
          <a:bodyPr>
            <a:noAutofit/>
          </a:bodyPr>
          <a:lstStyle>
            <a:lvl1pPr marL="0" indent="0">
              <a:buNone/>
              <a:defRPr sz="2400" baseline="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Presenters:</a:t>
            </a:r>
          </a:p>
          <a:p>
            <a:pPr lvl="0"/>
            <a:r>
              <a:rPr lang="en-US" dirty="0"/>
              <a:t>Name 1</a:t>
            </a:r>
          </a:p>
          <a:p>
            <a:pPr lvl="0"/>
            <a:r>
              <a:rPr lang="en-US" dirty="0"/>
              <a:t>Name 2</a:t>
            </a:r>
          </a:p>
        </p:txBody>
      </p:sp>
    </p:spTree>
    <p:extLst>
      <p:ext uri="{BB962C8B-B14F-4D97-AF65-F5344CB8AC3E}">
        <p14:creationId xmlns:p14="http://schemas.microsoft.com/office/powerpoint/2010/main" val="583760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2: Simple">
    <p:spTree>
      <p:nvGrpSpPr>
        <p:cNvPr id="1" name=""/>
        <p:cNvGrpSpPr/>
        <p:nvPr/>
      </p:nvGrpSpPr>
      <p:grpSpPr>
        <a:xfrm>
          <a:off x="0" y="0"/>
          <a:ext cx="0" cy="0"/>
          <a:chOff x="0" y="0"/>
          <a:chExt cx="0" cy="0"/>
        </a:xfrm>
      </p:grpSpPr>
      <p:sp>
        <p:nvSpPr>
          <p:cNvPr id="2" name="Enter Title Here"/>
          <p:cNvSpPr>
            <a:spLocks noGrp="1"/>
          </p:cNvSpPr>
          <p:nvPr>
            <p:ph type="title"/>
          </p:nvPr>
        </p:nvSpPr>
        <p:spPr>
          <a:xfrm>
            <a:off x="838200" y="3012554"/>
            <a:ext cx="10515600" cy="1325563"/>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C1438AE9-9170-C44D-B69D-85230FA628E5}" type="datetime1">
              <a:rPr lang="en-US" smtClean="0"/>
              <a:t>4/21/2020</a:t>
            </a:fld>
            <a:endParaRPr lang="en-US"/>
          </a:p>
        </p:txBody>
      </p:sp>
      <p:pic>
        <p:nvPicPr>
          <p:cNvPr id="6" name="Picture 5" descr="California Energy Commission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8200" y="656202"/>
            <a:ext cx="1247274" cy="1096212"/>
          </a:xfrm>
          <a:prstGeom prst="rect">
            <a:avLst/>
          </a:prstGeom>
        </p:spPr>
      </p:pic>
    </p:spTree>
    <p:extLst>
      <p:ext uri="{BB962C8B-B14F-4D97-AF65-F5344CB8AC3E}">
        <p14:creationId xmlns:p14="http://schemas.microsoft.com/office/powerpoint/2010/main" val="902783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ntent: 1 fram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Enter Title Here"/>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756C4852-C69A-3C46-A74D-F2D8C6D17F46}" type="datetime1">
              <a:rPr lang="en-US" smtClean="0"/>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610600" y="6463234"/>
            <a:ext cx="1803400" cy="365125"/>
          </a:xfrm>
        </p:spPr>
        <p:txBody>
          <a:bodyPr/>
          <a:lstStyle/>
          <a:p>
            <a:fld id="{005C4985-ACD0-2B4C-8981-36243250F268}" type="slidenum">
              <a:rPr lang="en-US" smtClean="0"/>
              <a:t>‹#›</a:t>
            </a:fld>
            <a:endParaRPr lang="en-US"/>
          </a:p>
        </p:txBody>
      </p:sp>
    </p:spTree>
    <p:extLst>
      <p:ext uri="{BB962C8B-B14F-4D97-AF65-F5344CB8AC3E}">
        <p14:creationId xmlns:p14="http://schemas.microsoft.com/office/powerpoint/2010/main" val="793645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Content: 2 frame">
    <p:spTree>
      <p:nvGrpSpPr>
        <p:cNvPr id="1" name=""/>
        <p:cNvGrpSpPr/>
        <p:nvPr/>
      </p:nvGrpSpPr>
      <p:grpSpPr>
        <a:xfrm>
          <a:off x="0" y="0"/>
          <a:ext cx="0" cy="0"/>
          <a:chOff x="0" y="0"/>
          <a:chExt cx="0" cy="0"/>
        </a:xfrm>
      </p:grpSpPr>
      <p:sp>
        <p:nvSpPr>
          <p:cNvPr id="2" name="Enter Title Here"/>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1C91894-EB80-6048-AAFF-32CE04FEA1F0}" type="datetime1">
              <a:rPr lang="en-US" smtClean="0"/>
              <a:t>4/21/2020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5C4985-ACD0-2B4C-8981-36243250F268}" type="slidenum">
              <a:rPr lang="en-US" smtClean="0"/>
              <a:t>‹#›</a:t>
            </a:fld>
            <a:endParaRPr lang="en-US"/>
          </a:p>
        </p:txBody>
      </p:sp>
    </p:spTree>
    <p:extLst>
      <p:ext uri="{BB962C8B-B14F-4D97-AF65-F5344CB8AC3E}">
        <p14:creationId xmlns:p14="http://schemas.microsoft.com/office/powerpoint/2010/main" val="1510480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2 frame w/ titl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9ACA14F-C253-2C4B-BB94-A112B33202D4}" type="datetime1">
              <a:rPr lang="en-US" smtClean="0"/>
              <a:t>4/21/2020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5C4985-ACD0-2B4C-8981-36243250F268}" type="slidenum">
              <a:rPr lang="en-US" smtClean="0"/>
              <a:t>‹#›</a:t>
            </a:fld>
            <a:endParaRPr lang="en-US"/>
          </a:p>
        </p:txBody>
      </p:sp>
      <p:sp>
        <p:nvSpPr>
          <p:cNvPr id="11" name="Enter Title Here"/>
          <p:cNvSpPr>
            <a:spLocks noGrp="1"/>
          </p:cNvSpPr>
          <p:nvPr>
            <p:ph type="title"/>
          </p:nvPr>
        </p:nvSpPr>
        <p:spPr>
          <a:xfrm>
            <a:off x="1399822" y="237067"/>
            <a:ext cx="9953978" cy="1038840"/>
          </a:xfrm>
        </p:spPr>
        <p:txBody>
          <a:bodyPr/>
          <a:lstStyle/>
          <a:p>
            <a:r>
              <a:rPr lang="en-US"/>
              <a:t>Click to edit Master title style</a:t>
            </a:r>
          </a:p>
        </p:txBody>
      </p:sp>
    </p:spTree>
    <p:extLst>
      <p:ext uri="{BB962C8B-B14F-4D97-AF65-F5344CB8AC3E}">
        <p14:creationId xmlns:p14="http://schemas.microsoft.com/office/powerpoint/2010/main" val="1238933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Content: Figure">
    <p:spTree>
      <p:nvGrpSpPr>
        <p:cNvPr id="1" name=""/>
        <p:cNvGrpSpPr/>
        <p:nvPr/>
      </p:nvGrpSpPr>
      <p:grpSpPr>
        <a:xfrm>
          <a:off x="0" y="0"/>
          <a:ext cx="0" cy="0"/>
          <a:chOff x="0" y="0"/>
          <a:chExt cx="0" cy="0"/>
        </a:xfrm>
      </p:grpSpPr>
      <p:sp>
        <p:nvSpPr>
          <p:cNvPr id="2" name="Enter Title Here"/>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0A639FC-0D0B-254C-A488-84C1053DC81E}" type="datetime1">
              <a:rPr lang="en-US" smtClean="0"/>
              <a:t>4/21/2020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5C4985-ACD0-2B4C-8981-36243250F268}" type="slidenum">
              <a:rPr lang="en-US" smtClean="0"/>
              <a:t>‹#›</a:t>
            </a:fld>
            <a:endParaRPr lang="en-US"/>
          </a:p>
        </p:txBody>
      </p:sp>
    </p:spTree>
    <p:extLst>
      <p:ext uri="{BB962C8B-B14F-4D97-AF65-F5344CB8AC3E}">
        <p14:creationId xmlns:p14="http://schemas.microsoft.com/office/powerpoint/2010/main" val="755809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AAEF258-FE05-9A40-ABEB-3CEFD609CF46}" type="datetime1">
              <a:rPr lang="en-US" smtClean="0"/>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09A1A5-4186-AE45-B489-8F93D826EB49}" type="slidenum">
              <a:rPr lang="en-US" smtClean="0"/>
              <a:t>‹#›</a:t>
            </a:fld>
            <a:endParaRPr lang="en-US"/>
          </a:p>
        </p:txBody>
      </p:sp>
      <p:sp>
        <p:nvSpPr>
          <p:cNvPr id="7" name="Enter Title Here"/>
          <p:cNvSpPr>
            <a:spLocks noGrp="1"/>
          </p:cNvSpPr>
          <p:nvPr>
            <p:ph type="title"/>
          </p:nvPr>
        </p:nvSpPr>
        <p:spPr>
          <a:xfrm>
            <a:off x="1399822" y="237067"/>
            <a:ext cx="9953978" cy="1038840"/>
          </a:xfrm>
        </p:spPr>
        <p:txBody>
          <a:bodyPr/>
          <a:lstStyle/>
          <a:p>
            <a:r>
              <a:rPr lang="en-US" dirty="0"/>
              <a:t>Click to edit Master title style</a:t>
            </a:r>
          </a:p>
        </p:txBody>
      </p:sp>
      <p:sp>
        <p:nvSpPr>
          <p:cNvPr id="8" name="Content Placeholder 2"/>
          <p:cNvSpPr>
            <a:spLocks noGrp="1"/>
          </p:cNvSpPr>
          <p:nvPr>
            <p:ph idx="1"/>
          </p:nvPr>
        </p:nvSpPr>
        <p:spPr>
          <a:xfrm>
            <a:off x="1399822" y="1825625"/>
            <a:ext cx="9953978"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13816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6D0696-7CCE-494F-A431-EAFE08099352}" type="datetime1">
              <a:rPr lang="en-US" smtClean="0"/>
              <a:t>4/21/2020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09A1A5-4186-AE45-B489-8F93D826EB49}" type="slidenum">
              <a:rPr lang="en-US" smtClean="0"/>
              <a:t>‹#›</a:t>
            </a:fld>
            <a:endParaRPr lang="en-US"/>
          </a:p>
        </p:txBody>
      </p:sp>
      <p:sp>
        <p:nvSpPr>
          <p:cNvPr id="8" name="Enter Title Here"/>
          <p:cNvSpPr>
            <a:spLocks noGrp="1"/>
          </p:cNvSpPr>
          <p:nvPr>
            <p:ph type="title"/>
          </p:nvPr>
        </p:nvSpPr>
        <p:spPr>
          <a:xfrm>
            <a:off x="1399822" y="237067"/>
            <a:ext cx="9953978" cy="1038840"/>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4020734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7" Type="http://schemas.openxmlformats.org/officeDocument/2006/relationships/image" Target="../media/image2.pn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image" Target="../media/image2.png"/><Relationship Id="rId5" Type="http://schemas.openxmlformats.org/officeDocument/2006/relationships/image" Target="../media/image4.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1.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34F360-0BA0-8540-B27B-28FBA28FADF7}" type="datetime1">
              <a:rPr lang="en-US" smtClean="0"/>
              <a:t>4/21/2020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B12032-C4BC-1846-BCAE-83F2C463453C}" type="slidenum">
              <a:rPr lang="en-US" smtClean="0"/>
              <a:t>‹#›</a:t>
            </a:fld>
            <a:endParaRPr lang="en-US"/>
          </a:p>
        </p:txBody>
      </p:sp>
    </p:spTree>
    <p:extLst>
      <p:ext uri="{BB962C8B-B14F-4D97-AF65-F5344CB8AC3E}">
        <p14:creationId xmlns:p14="http://schemas.microsoft.com/office/powerpoint/2010/main" val="1442719388"/>
      </p:ext>
    </p:extLst>
  </p:cSld>
  <p:clrMap bg1="lt1" tx1="dk1" bg2="lt2" tx2="dk2" accent1="accent1" accent2="accent2" accent3="accent3" accent4="accent4" accent5="accent5" accent6="accent6" hlink="hlink" folHlink="folHlink"/>
  <p:sldLayoutIdLst>
    <p:sldLayoutId id="2147483661" r:id="rId1"/>
    <p:sldLayoutId id="2147483663" r:id="rId2"/>
    <p:sldLayoutId id="2147483666" r:id="rId3"/>
  </p:sldLayoutIdLst>
  <p:hf hdr="0" ftr="0" dt="0"/>
  <p:txStyles>
    <p:titleStyle>
      <a:lvl1pPr algn="l" defTabSz="914400" rtl="0" eaLnBrk="1" latinLnBrk="0" hangingPunct="1">
        <a:lnSpc>
          <a:spcPct val="90000"/>
        </a:lnSpc>
        <a:spcBef>
          <a:spcPct val="0"/>
        </a:spcBef>
        <a:buNone/>
        <a:defRPr sz="4400" kern="1200">
          <a:solidFill>
            <a:schemeClr val="tx2">
              <a:lumMod val="7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400" kern="1200">
          <a:solidFill>
            <a:schemeClr val="accent1">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6">
            <a:lum/>
          </a:blip>
          <a:srcRect/>
          <a:stretch>
            <a:fillRect/>
          </a:stretch>
        </a:blipFill>
        <a:effectLst/>
      </p:bgPr>
    </p:bg>
    <p:spTree>
      <p:nvGrpSpPr>
        <p:cNvPr id="1" name=""/>
        <p:cNvGrpSpPr/>
        <p:nvPr/>
      </p:nvGrpSpPr>
      <p:grpSpPr>
        <a:xfrm>
          <a:off x="0" y="0"/>
          <a:ext cx="0" cy="0"/>
          <a:chOff x="0" y="0"/>
          <a:chExt cx="0" cy="0"/>
        </a:xfrm>
      </p:grpSpPr>
      <p:sp>
        <p:nvSpPr>
          <p:cNvPr id="2" name="Enter Title Here"/>
          <p:cNvSpPr>
            <a:spLocks noGrp="1"/>
          </p:cNvSpPr>
          <p:nvPr>
            <p:ph type="title"/>
          </p:nvPr>
        </p:nvSpPr>
        <p:spPr>
          <a:xfrm>
            <a:off x="1399822" y="237067"/>
            <a:ext cx="9953978" cy="103884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399822" y="1825625"/>
            <a:ext cx="9953978"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463234"/>
            <a:ext cx="2743200" cy="365125"/>
          </a:xfrm>
          <a:prstGeom prst="rect">
            <a:avLst/>
          </a:prstGeom>
        </p:spPr>
        <p:txBody>
          <a:bodyPr vert="horz" lIns="91440" tIns="45720" rIns="91440" bIns="45720" rtlCol="0" anchor="ctr"/>
          <a:lstStyle>
            <a:lvl1pPr algn="l">
              <a:defRPr sz="1200">
                <a:solidFill>
                  <a:schemeClr val="bg1"/>
                </a:solidFill>
              </a:defRPr>
            </a:lvl1pPr>
          </a:lstStyle>
          <a:p>
            <a:fld id="{10562992-772B-3C4E-9810-F8ADBF4F57E7}" type="datetime1">
              <a:rPr lang="en-US" smtClean="0"/>
              <a:t>4/21/2020</a:t>
            </a:fld>
            <a:endParaRPr lang="en-US"/>
          </a:p>
        </p:txBody>
      </p:sp>
      <p:sp>
        <p:nvSpPr>
          <p:cNvPr id="5" name="Footer Placeholder 4"/>
          <p:cNvSpPr>
            <a:spLocks noGrp="1"/>
          </p:cNvSpPr>
          <p:nvPr>
            <p:ph type="ftr" sz="quarter" idx="3"/>
          </p:nvPr>
        </p:nvSpPr>
        <p:spPr>
          <a:xfrm>
            <a:off x="4038600" y="6463234"/>
            <a:ext cx="4114800" cy="365125"/>
          </a:xfrm>
          <a:prstGeom prst="rect">
            <a:avLst/>
          </a:prstGeom>
        </p:spPr>
        <p:txBody>
          <a:bodyPr vert="horz" lIns="91440" tIns="45720" rIns="91440" bIns="45720" rtlCol="0" anchor="ctr"/>
          <a:lstStyle>
            <a:lvl1pPr algn="ctr">
              <a:defRPr sz="1200">
                <a:solidFill>
                  <a:schemeClr val="bg1"/>
                </a:solidFill>
              </a:defRPr>
            </a:lvl1pPr>
          </a:lstStyle>
          <a:p>
            <a:endParaRPr lang="en-US"/>
          </a:p>
        </p:txBody>
      </p:sp>
      <p:sp>
        <p:nvSpPr>
          <p:cNvPr id="6" name="Slide Number Placeholder 5"/>
          <p:cNvSpPr>
            <a:spLocks noGrp="1"/>
          </p:cNvSpPr>
          <p:nvPr>
            <p:ph type="sldNum" sz="quarter" idx="4"/>
          </p:nvPr>
        </p:nvSpPr>
        <p:spPr>
          <a:xfrm>
            <a:off x="8610600" y="6463234"/>
            <a:ext cx="1761067" cy="365125"/>
          </a:xfrm>
          <a:prstGeom prst="rect">
            <a:avLst/>
          </a:prstGeom>
        </p:spPr>
        <p:txBody>
          <a:bodyPr vert="horz" lIns="91440" tIns="45720" rIns="91440" bIns="45720" rtlCol="0" anchor="ctr"/>
          <a:lstStyle>
            <a:lvl1pPr algn="r">
              <a:defRPr sz="1200">
                <a:solidFill>
                  <a:schemeClr val="bg1"/>
                </a:solidFill>
              </a:defRPr>
            </a:lvl1pPr>
          </a:lstStyle>
          <a:p>
            <a:fld id="{005C4985-ACD0-2B4C-8981-36243250F268}" type="slidenum">
              <a:rPr lang="en-US" smtClean="0"/>
              <a:pPr/>
              <a:t>‹#›</a:t>
            </a:fld>
            <a:endParaRPr lang="en-US"/>
          </a:p>
        </p:txBody>
      </p:sp>
      <p:pic>
        <p:nvPicPr>
          <p:cNvPr id="7" name="Picture 6"/>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328549" y="224496"/>
            <a:ext cx="827718" cy="727472"/>
          </a:xfrm>
          <a:prstGeom prst="rect">
            <a:avLst/>
          </a:prstGeom>
        </p:spPr>
      </p:pic>
    </p:spTree>
    <p:extLst>
      <p:ext uri="{BB962C8B-B14F-4D97-AF65-F5344CB8AC3E}">
        <p14:creationId xmlns:p14="http://schemas.microsoft.com/office/powerpoint/2010/main" val="1749497046"/>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Lst>
  <p:hf hdr="0" ftr="0" dt="0"/>
  <p:txStyles>
    <p:titleStyle>
      <a:lvl1pPr algn="l" defTabSz="914400" rtl="0" eaLnBrk="1" latinLnBrk="0" hangingPunct="1">
        <a:lnSpc>
          <a:spcPct val="90000"/>
        </a:lnSpc>
        <a:spcBef>
          <a:spcPct val="0"/>
        </a:spcBef>
        <a:buNone/>
        <a:defRPr sz="4400" kern="1200">
          <a:solidFill>
            <a:schemeClr val="accent1">
              <a:lumMod val="50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400" kern="1200">
          <a:solidFill>
            <a:schemeClr val="accent1">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3E695F-21E5-C242-92E6-E78B31EE7C7E}" type="datetime1">
              <a:rPr lang="en-US" smtClean="0"/>
              <a:t>4/21/2020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09A1A5-4186-AE45-B489-8F93D826EB49}" type="slidenum">
              <a:rPr lang="en-US" smtClean="0"/>
              <a:t>‹#›</a:t>
            </a:fld>
            <a:endParaRPr lang="en-US"/>
          </a:p>
        </p:txBody>
      </p:sp>
      <p:sp>
        <p:nvSpPr>
          <p:cNvPr id="7" name="Enter Title Here"/>
          <p:cNvSpPr>
            <a:spLocks noGrp="1"/>
          </p:cNvSpPr>
          <p:nvPr>
            <p:ph type="title"/>
          </p:nvPr>
        </p:nvSpPr>
        <p:spPr>
          <a:xfrm>
            <a:off x="1399822" y="237067"/>
            <a:ext cx="9953978" cy="1038840"/>
          </a:xfrm>
          <a:prstGeom prst="rect">
            <a:avLst/>
          </a:prstGeom>
        </p:spPr>
        <p:txBody>
          <a:bodyPr vert="horz" lIns="91440" tIns="45720" rIns="91440" bIns="45720" rtlCol="0" anchor="ctr">
            <a:normAutofit/>
          </a:bodyPr>
          <a:lstStyle/>
          <a:p>
            <a:r>
              <a:rPr lang="en-US" dirty="0"/>
              <a:t>Click to edit Master title style</a:t>
            </a:r>
          </a:p>
        </p:txBody>
      </p:sp>
      <p:sp>
        <p:nvSpPr>
          <p:cNvPr id="8" name="Text Placeholder 2"/>
          <p:cNvSpPr>
            <a:spLocks noGrp="1"/>
          </p:cNvSpPr>
          <p:nvPr>
            <p:ph type="body" idx="1"/>
          </p:nvPr>
        </p:nvSpPr>
        <p:spPr>
          <a:xfrm>
            <a:off x="1399822" y="1825625"/>
            <a:ext cx="9953978"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328549" y="224496"/>
            <a:ext cx="827718" cy="727472"/>
          </a:xfrm>
          <a:prstGeom prst="rect">
            <a:avLst/>
          </a:prstGeom>
        </p:spPr>
      </p:pic>
    </p:spTree>
    <p:extLst>
      <p:ext uri="{BB962C8B-B14F-4D97-AF65-F5344CB8AC3E}">
        <p14:creationId xmlns:p14="http://schemas.microsoft.com/office/powerpoint/2010/main" val="219567250"/>
      </p:ext>
    </p:extLst>
  </p:cSld>
  <p:clrMap bg1="lt1" tx1="dk1" bg2="lt2" tx2="dk2" accent1="accent1" accent2="accent2" accent3="accent3" accent4="accent4" accent5="accent5" accent6="accent6" hlink="hlink" folHlink="folHlink"/>
  <p:sldLayoutIdLst>
    <p:sldLayoutId id="2147483684" r:id="rId1"/>
    <p:sldLayoutId id="2147483686" r:id="rId2"/>
    <p:sldLayoutId id="2147483687" r:id="rId3"/>
  </p:sldLayoutIdLst>
  <p:hf hdr="0" ftr="0" dt="0"/>
  <p:txStyles>
    <p:titleStyle>
      <a:lvl1pPr algn="l" defTabSz="914400" rtl="0" eaLnBrk="1" latinLnBrk="0" hangingPunct="1">
        <a:lnSpc>
          <a:spcPct val="90000"/>
        </a:lnSpc>
        <a:spcBef>
          <a:spcPct val="0"/>
        </a:spcBef>
        <a:buNone/>
        <a:defRPr sz="4400" kern="1200">
          <a:solidFill>
            <a:schemeClr val="tx2">
              <a:lumMod val="7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400" kern="1200">
          <a:solidFill>
            <a:schemeClr val="accent1">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bg1"/>
                </a:solidFill>
              </a:defRPr>
            </a:lvl1pPr>
          </a:lstStyle>
          <a:p>
            <a:fld id="{024D1D3D-27CC-A740-857C-D26C679943FF}" type="datetime1">
              <a:rPr lang="en-US" smtClean="0"/>
              <a:t>4/21/2020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bg1"/>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bg1"/>
                </a:solidFill>
              </a:defRPr>
            </a:lvl1pPr>
          </a:lstStyle>
          <a:p>
            <a:fld id="{0CDCD1BE-76F0-964D-BEB4-4B9A284D890B}" type="slidenum">
              <a:rPr lang="en-US" smtClean="0"/>
              <a:pPr/>
              <a:t>‹#›</a:t>
            </a:fld>
            <a:endParaRPr lang="en-US"/>
          </a:p>
        </p:txBody>
      </p:sp>
    </p:spTree>
    <p:extLst>
      <p:ext uri="{BB962C8B-B14F-4D97-AF65-F5344CB8AC3E}">
        <p14:creationId xmlns:p14="http://schemas.microsoft.com/office/powerpoint/2010/main" val="1051358764"/>
      </p:ext>
    </p:extLst>
  </p:cSld>
  <p:clrMap bg1="lt1" tx1="dk1" bg2="lt2" tx2="dk2" accent1="accent1" accent2="accent2" accent3="accent3" accent4="accent4" accent5="accent5" accent6="accent6" hlink="hlink" folHlink="folHlink"/>
  <p:sldLayoutIdLst>
    <p:sldLayoutId id="214748368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7C9D11-B800-8947-A108-C2AFD56D7B11}" type="datetime1">
              <a:rPr lang="en-US" smtClean="0"/>
              <a:t>4/21/2020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20EBB6-C900-684B-B96E-D78E525ADD2C}" type="slidenum">
              <a:rPr lang="en-US" smtClean="0"/>
              <a:t>‹#›</a:t>
            </a:fld>
            <a:endParaRPr lang="en-US"/>
          </a:p>
        </p:txBody>
      </p:sp>
    </p:spTree>
    <p:extLst>
      <p:ext uri="{BB962C8B-B14F-4D97-AF65-F5344CB8AC3E}">
        <p14:creationId xmlns:p14="http://schemas.microsoft.com/office/powerpoint/2010/main" val="308076826"/>
      </p:ext>
    </p:extLst>
  </p:cSld>
  <p:clrMap bg1="lt1" tx1="dk1" bg2="lt2" tx2="dk2" accent1="accent1" accent2="accent2" accent3="accent3" accent4="accent4" accent5="accent5" accent6="accent6" hlink="hlink" folHlink="folHlink"/>
  <p:sldLayoutIdLst>
    <p:sldLayoutId id="214748368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Light-Duty Vehicle Forecast: 2020 Update</a:t>
            </a:r>
            <a:r>
              <a:rPr lang="en-US" dirty="0"/>
              <a:t>​</a:t>
            </a:r>
          </a:p>
        </p:txBody>
      </p:sp>
      <p:sp>
        <p:nvSpPr>
          <p:cNvPr id="6" name="TextBox 5"/>
          <p:cNvSpPr txBox="1"/>
          <p:nvPr/>
        </p:nvSpPr>
        <p:spPr>
          <a:xfrm>
            <a:off x="890016" y="4945059"/>
            <a:ext cx="10463784" cy="461665"/>
          </a:xfrm>
          <a:prstGeom prst="rect">
            <a:avLst/>
          </a:prstGeom>
          <a:noFill/>
        </p:spPr>
        <p:txBody>
          <a:bodyPr wrap="square" rtlCol="0">
            <a:spAutoFit/>
          </a:bodyPr>
          <a:lstStyle/>
          <a:p>
            <a:r>
              <a:rPr lang="en-US" sz="2400" dirty="0">
                <a:solidFill>
                  <a:schemeClr val="accent1">
                    <a:lumMod val="50000"/>
                  </a:schemeClr>
                </a:solidFill>
              </a:rPr>
              <a:t>Presenters: Mark Palmere, </a:t>
            </a:r>
            <a:r>
              <a:rPr lang="en-US" sz="2400" dirty="0" err="1">
                <a:solidFill>
                  <a:schemeClr val="accent1">
                    <a:lumMod val="50000"/>
                  </a:schemeClr>
                </a:solidFill>
              </a:rPr>
              <a:t>Aniss</a:t>
            </a:r>
            <a:r>
              <a:rPr lang="en-US" sz="2400" dirty="0">
                <a:solidFill>
                  <a:schemeClr val="accent1">
                    <a:lumMod val="50000"/>
                  </a:schemeClr>
                </a:solidFill>
              </a:rPr>
              <a:t> </a:t>
            </a:r>
            <a:r>
              <a:rPr lang="en-US" sz="2400" dirty="0" err="1">
                <a:solidFill>
                  <a:schemeClr val="accent1">
                    <a:lumMod val="50000"/>
                  </a:schemeClr>
                </a:solidFill>
              </a:rPr>
              <a:t>Bahreinian</a:t>
            </a:r>
            <a:endParaRPr lang="en-US" sz="2400" dirty="0">
              <a:solidFill>
                <a:schemeClr val="accent1">
                  <a:lumMod val="50000"/>
                </a:schemeClr>
              </a:solidFill>
            </a:endParaRPr>
          </a:p>
        </p:txBody>
      </p:sp>
      <p:sp>
        <p:nvSpPr>
          <p:cNvPr id="7" name="TextBox 6"/>
          <p:cNvSpPr txBox="1"/>
          <p:nvPr/>
        </p:nvSpPr>
        <p:spPr>
          <a:xfrm>
            <a:off x="890016" y="5406724"/>
            <a:ext cx="7053834" cy="461665"/>
          </a:xfrm>
          <a:prstGeom prst="rect">
            <a:avLst/>
          </a:prstGeom>
          <a:noFill/>
        </p:spPr>
        <p:txBody>
          <a:bodyPr wrap="square" rtlCol="0">
            <a:spAutoFit/>
          </a:bodyPr>
          <a:lstStyle/>
          <a:p>
            <a:r>
              <a:rPr lang="en-US" sz="2400" dirty="0">
                <a:solidFill>
                  <a:schemeClr val="accent1">
                    <a:lumMod val="50000"/>
                  </a:schemeClr>
                </a:solidFill>
              </a:rPr>
              <a:t>Date: April 22, 2020</a:t>
            </a:r>
          </a:p>
        </p:txBody>
      </p:sp>
    </p:spTree>
    <p:extLst>
      <p:ext uri="{BB962C8B-B14F-4D97-AF65-F5344CB8AC3E}">
        <p14:creationId xmlns:p14="http://schemas.microsoft.com/office/powerpoint/2010/main" val="212299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Several </a:t>
            </a:r>
            <a:r>
              <a:rPr lang="en-US" b="1"/>
              <a:t>Inputs</a:t>
            </a:r>
            <a:r>
              <a:rPr lang="en-US" b="1" dirty="0"/>
              <a:t> Will Be Updated</a:t>
            </a:r>
            <a:r>
              <a:rPr lang="en-US" dirty="0"/>
              <a:t>​</a:t>
            </a:r>
          </a:p>
        </p:txBody>
      </p:sp>
      <p:sp>
        <p:nvSpPr>
          <p:cNvPr id="3" name="Content Placeholder 2"/>
          <p:cNvSpPr>
            <a:spLocks noGrp="1"/>
          </p:cNvSpPr>
          <p:nvPr>
            <p:ph idx="1"/>
          </p:nvPr>
        </p:nvSpPr>
        <p:spPr>
          <a:xfrm>
            <a:off x="1399822" y="1480457"/>
            <a:ext cx="9953978" cy="4982777"/>
          </a:xfrm>
        </p:spPr>
        <p:txBody>
          <a:bodyPr>
            <a:normAutofit/>
          </a:bodyPr>
          <a:lstStyle/>
          <a:p>
            <a:pPr fontAlgn="base"/>
            <a:r>
              <a:rPr lang="en-US" b="1" dirty="0"/>
              <a:t>Base year vehicle stock. </a:t>
            </a:r>
            <a:r>
              <a:rPr lang="en-US" dirty="0"/>
              <a:t>The LDV forecast will use DMV’s 2019 vehicle population.​</a:t>
            </a:r>
          </a:p>
          <a:p>
            <a:pPr fontAlgn="base"/>
            <a:r>
              <a:rPr lang="en-US" b="1" dirty="0"/>
              <a:t>Economic and Demographic forecasts. </a:t>
            </a:r>
            <a:r>
              <a:rPr lang="en-US" dirty="0"/>
              <a:t>These consist of population (number of households), income (real earnings per household), and Gross State Product.​</a:t>
            </a:r>
          </a:p>
          <a:p>
            <a:pPr fontAlgn="base"/>
            <a:r>
              <a:rPr lang="en-US" b="1" dirty="0"/>
              <a:t>Incentives. </a:t>
            </a:r>
            <a:r>
              <a:rPr lang="en-US" dirty="0"/>
              <a:t>CARB recently reduced the state rebate (CVRP) from $2,500 to $2,000 for BEVs, and from $1,500 to $1,000 for PHEVs. This announcement came too late to be accounted for in the 2019 forecast but will be reflected in 2020 forecast.​</a:t>
            </a:r>
          </a:p>
          <a:p>
            <a:pPr fontAlgn="base"/>
            <a:r>
              <a:rPr lang="en-US" b="1" dirty="0"/>
              <a:t>2018 American Community Survey data. </a:t>
            </a:r>
            <a:r>
              <a:rPr lang="en-US" dirty="0"/>
              <a:t>Base year inputs from ACS, such as household makeup distribution and vehicles per household, will be updated.​</a:t>
            </a:r>
          </a:p>
          <a:p>
            <a:pPr fontAlgn="base"/>
            <a:r>
              <a:rPr lang="en-US" b="1" dirty="0"/>
              <a:t>Fuel prices </a:t>
            </a:r>
            <a:r>
              <a:rPr lang="en-US" dirty="0"/>
              <a:t>will also be updated.</a:t>
            </a:r>
          </a:p>
        </p:txBody>
      </p:sp>
      <p:sp>
        <p:nvSpPr>
          <p:cNvPr id="5" name="Slide Number Placeholder 4"/>
          <p:cNvSpPr>
            <a:spLocks noGrp="1"/>
          </p:cNvSpPr>
          <p:nvPr>
            <p:ph type="sldNum" sz="quarter" idx="12"/>
          </p:nvPr>
        </p:nvSpPr>
        <p:spPr/>
        <p:txBody>
          <a:bodyPr/>
          <a:lstStyle/>
          <a:p>
            <a:fld id="{005C4985-ACD0-2B4C-8981-36243250F268}" type="slidenum">
              <a:rPr lang="en-US" smtClean="0"/>
              <a:t>2</a:t>
            </a:fld>
            <a:endParaRPr lang="en-US" dirty="0"/>
          </a:p>
        </p:txBody>
      </p:sp>
    </p:spTree>
    <p:extLst>
      <p:ext uri="{BB962C8B-B14F-4D97-AF65-F5344CB8AC3E}">
        <p14:creationId xmlns:p14="http://schemas.microsoft.com/office/powerpoint/2010/main" val="642586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COVID-19 Disruptions Will Be Considered</a:t>
            </a:r>
            <a:r>
              <a:rPr lang="en-US" sz="3200" dirty="0"/>
              <a:t>​</a:t>
            </a:r>
          </a:p>
        </p:txBody>
      </p:sp>
      <p:sp>
        <p:nvSpPr>
          <p:cNvPr id="3" name="Content Placeholder 2"/>
          <p:cNvSpPr>
            <a:spLocks noGrp="1"/>
          </p:cNvSpPr>
          <p:nvPr>
            <p:ph idx="1"/>
          </p:nvPr>
        </p:nvSpPr>
        <p:spPr>
          <a:xfrm>
            <a:off x="1399822" y="1480457"/>
            <a:ext cx="9953978" cy="4982777"/>
          </a:xfrm>
        </p:spPr>
        <p:txBody>
          <a:bodyPr>
            <a:normAutofit lnSpcReduction="10000"/>
          </a:bodyPr>
          <a:lstStyle/>
          <a:p>
            <a:pPr fontAlgn="base"/>
            <a:r>
              <a:rPr lang="en-US" sz="3200" dirty="0"/>
              <a:t>For the LDV forecast this will be reflected in the following ways:​</a:t>
            </a:r>
          </a:p>
          <a:p>
            <a:pPr lvl="1" fontAlgn="base"/>
            <a:r>
              <a:rPr lang="en-US" sz="3200" dirty="0"/>
              <a:t>Updated Economic and Demographic forecasts, specifically Households, Income, and Gross State Product. This affects total vehicle population.​</a:t>
            </a:r>
          </a:p>
          <a:p>
            <a:pPr lvl="1" fontAlgn="base"/>
            <a:r>
              <a:rPr lang="en-US" sz="3200" dirty="0"/>
              <a:t>DMV registration data through June 2020 will be used to adjust forecast based on the actual 2020 sales, given the possibility of disruption to the market. This will show us potential changes in vehicle population makeup.​</a:t>
            </a:r>
          </a:p>
          <a:p>
            <a:pPr lvl="1" fontAlgn="base"/>
            <a:r>
              <a:rPr lang="en-US" sz="3200" dirty="0"/>
              <a:t>We will also be tracking any long-term effect on Vehicle Miles Traveled.</a:t>
            </a:r>
          </a:p>
        </p:txBody>
      </p:sp>
      <p:sp>
        <p:nvSpPr>
          <p:cNvPr id="5" name="Slide Number Placeholder 4"/>
          <p:cNvSpPr>
            <a:spLocks noGrp="1"/>
          </p:cNvSpPr>
          <p:nvPr>
            <p:ph type="sldNum" sz="quarter" idx="12"/>
          </p:nvPr>
        </p:nvSpPr>
        <p:spPr/>
        <p:txBody>
          <a:bodyPr/>
          <a:lstStyle/>
          <a:p>
            <a:fld id="{005C4985-ACD0-2B4C-8981-36243250F268}" type="slidenum">
              <a:rPr lang="en-US" smtClean="0"/>
              <a:t>3</a:t>
            </a:fld>
            <a:endParaRPr lang="en-US" dirty="0"/>
          </a:p>
        </p:txBody>
      </p:sp>
    </p:spTree>
    <p:extLst>
      <p:ext uri="{BB962C8B-B14F-4D97-AF65-F5344CB8AC3E}">
        <p14:creationId xmlns:p14="http://schemas.microsoft.com/office/powerpoint/2010/main" val="2558828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t>ZEV Scenarios See Limited Change</a:t>
            </a:r>
            <a:r>
              <a:rPr lang="en-US" sz="3600" dirty="0"/>
              <a:t>​</a:t>
            </a:r>
            <a:endParaRPr lang="en-US" sz="2400" dirty="0"/>
          </a:p>
        </p:txBody>
      </p:sp>
      <p:sp>
        <p:nvSpPr>
          <p:cNvPr id="5" name="Slide Number Placeholder 4"/>
          <p:cNvSpPr>
            <a:spLocks noGrp="1"/>
          </p:cNvSpPr>
          <p:nvPr>
            <p:ph type="sldNum" sz="quarter" idx="12"/>
          </p:nvPr>
        </p:nvSpPr>
        <p:spPr/>
        <p:txBody>
          <a:bodyPr/>
          <a:lstStyle/>
          <a:p>
            <a:fld id="{005C4985-ACD0-2B4C-8981-36243250F268}" type="slidenum">
              <a:rPr lang="en-US" smtClean="0"/>
              <a:t>4</a:t>
            </a:fld>
            <a:endParaRPr lang="en-US" dirty="0"/>
          </a:p>
        </p:txBody>
      </p:sp>
      <p:sp>
        <p:nvSpPr>
          <p:cNvPr id="8" name="Rectangle 1" descr="This chart describes what main ZEV inputs we will use in each scenario">
            <a:extLst>
              <a:ext uri="{FF2B5EF4-FFF2-40B4-BE49-F238E27FC236}">
                <a16:creationId xmlns:a16="http://schemas.microsoft.com/office/drawing/2014/main" id="{A3B697F4-9121-42B2-9592-99F0389A29EF}"/>
              </a:ext>
            </a:extLst>
          </p:cNvPr>
          <p:cNvSpPr>
            <a:spLocks noChangeArrowheads="1"/>
          </p:cNvSpPr>
          <p:nvPr/>
        </p:nvSpPr>
        <p:spPr bwMode="auto">
          <a:xfrm>
            <a:off x="-3873549" y="-323165"/>
            <a:ext cx="1805591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15" name="Content Placeholder 14">
            <a:extLst>
              <a:ext uri="{FF2B5EF4-FFF2-40B4-BE49-F238E27FC236}">
                <a16:creationId xmlns:a16="http://schemas.microsoft.com/office/drawing/2014/main" id="{A90971B2-6C23-4F06-820E-FDBA4F7BAE13}"/>
              </a:ext>
            </a:extLst>
          </p:cNvPr>
          <p:cNvGraphicFramePr>
            <a:graphicFrameLocks noGrp="1"/>
          </p:cNvGraphicFramePr>
          <p:nvPr>
            <p:ph idx="1"/>
            <p:extLst>
              <p:ext uri="{D42A27DB-BD31-4B8C-83A1-F6EECF244321}">
                <p14:modId xmlns:p14="http://schemas.microsoft.com/office/powerpoint/2010/main" val="3236307350"/>
              </p:ext>
            </p:extLst>
          </p:nvPr>
        </p:nvGraphicFramePr>
        <p:xfrm>
          <a:off x="838200" y="1261630"/>
          <a:ext cx="10515600" cy="5219329"/>
        </p:xfrm>
        <a:graphic>
          <a:graphicData uri="http://schemas.openxmlformats.org/drawingml/2006/table">
            <a:tbl>
              <a:tblPr firstRow="1"/>
              <a:tblGrid>
                <a:gridCol w="1870312">
                  <a:extLst>
                    <a:ext uri="{9D8B030D-6E8A-4147-A177-3AD203B41FA5}">
                      <a16:colId xmlns:a16="http://schemas.microsoft.com/office/drawing/2014/main" val="1798341140"/>
                    </a:ext>
                  </a:extLst>
                </a:gridCol>
                <a:gridCol w="1731976">
                  <a:extLst>
                    <a:ext uri="{9D8B030D-6E8A-4147-A177-3AD203B41FA5}">
                      <a16:colId xmlns:a16="http://schemas.microsoft.com/office/drawing/2014/main" val="3867305079"/>
                    </a:ext>
                  </a:extLst>
                </a:gridCol>
                <a:gridCol w="1725233">
                  <a:extLst>
                    <a:ext uri="{9D8B030D-6E8A-4147-A177-3AD203B41FA5}">
                      <a16:colId xmlns:a16="http://schemas.microsoft.com/office/drawing/2014/main" val="83187804"/>
                    </a:ext>
                  </a:extLst>
                </a:gridCol>
                <a:gridCol w="1725233">
                  <a:extLst>
                    <a:ext uri="{9D8B030D-6E8A-4147-A177-3AD203B41FA5}">
                      <a16:colId xmlns:a16="http://schemas.microsoft.com/office/drawing/2014/main" val="973656545"/>
                    </a:ext>
                  </a:extLst>
                </a:gridCol>
                <a:gridCol w="1734235">
                  <a:extLst>
                    <a:ext uri="{9D8B030D-6E8A-4147-A177-3AD203B41FA5}">
                      <a16:colId xmlns:a16="http://schemas.microsoft.com/office/drawing/2014/main" val="2959229431"/>
                    </a:ext>
                  </a:extLst>
                </a:gridCol>
                <a:gridCol w="1728611">
                  <a:extLst>
                    <a:ext uri="{9D8B030D-6E8A-4147-A177-3AD203B41FA5}">
                      <a16:colId xmlns:a16="http://schemas.microsoft.com/office/drawing/2014/main" val="1087560988"/>
                    </a:ext>
                  </a:extLst>
                </a:gridCol>
              </a:tblGrid>
              <a:tr h="191638">
                <a:tc>
                  <a:txBody>
                    <a:bodyPr/>
                    <a:lstStyle/>
                    <a:p>
                      <a:pPr algn="ctr" rtl="0" fontAlgn="base"/>
                      <a:r>
                        <a:rPr lang="en-US" sz="1200" b="1" i="0" dirty="0">
                          <a:solidFill>
                            <a:srgbClr val="FFFFFF"/>
                          </a:solidFill>
                          <a:effectLst/>
                          <a:latin typeface="Calibri" panose="020F0502020204030204" pitchFamily="34" charset="0"/>
                        </a:rPr>
                        <a:t>Demand Case​</a:t>
                      </a:r>
                      <a:endParaRPr lang="en-US" sz="1200" b="1" i="0" dirty="0">
                        <a:solidFill>
                          <a:srgbClr val="FFFFFF"/>
                        </a:solidFill>
                        <a:effectLst/>
                      </a:endParaRP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23441" cap="flat" cmpd="sng" algn="ctr">
                      <a:solidFill>
                        <a:srgbClr val="FFFFFF"/>
                      </a:solidFill>
                      <a:prstDash val="solid"/>
                      <a:round/>
                      <a:headEnd type="none" w="med" len="med"/>
                      <a:tailEnd type="none" w="med" len="med"/>
                    </a:lnB>
                    <a:solidFill>
                      <a:srgbClr val="4F81BD"/>
                    </a:solidFill>
                  </a:tcPr>
                </a:tc>
                <a:tc>
                  <a:txBody>
                    <a:bodyPr/>
                    <a:lstStyle/>
                    <a:p>
                      <a:pPr algn="ctr" rtl="0" fontAlgn="base"/>
                      <a:r>
                        <a:rPr lang="en-US" sz="1200" b="1" i="0">
                          <a:solidFill>
                            <a:srgbClr val="FFFFFF"/>
                          </a:solidFill>
                          <a:effectLst/>
                          <a:latin typeface="Calibri" panose="020F0502020204030204" pitchFamily="34" charset="0"/>
                        </a:rPr>
                        <a:t>Low​</a:t>
                      </a:r>
                      <a:endParaRPr lang="en-US" sz="1200" b="1" i="0">
                        <a:solidFill>
                          <a:srgbClr val="FFFFFF"/>
                        </a:solidFill>
                        <a:effectLst/>
                      </a:endParaRP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23441" cap="flat" cmpd="sng" algn="ctr">
                      <a:solidFill>
                        <a:srgbClr val="FFFFFF"/>
                      </a:solidFill>
                      <a:prstDash val="solid"/>
                      <a:round/>
                      <a:headEnd type="none" w="med" len="med"/>
                      <a:tailEnd type="none" w="med" len="med"/>
                    </a:lnB>
                    <a:solidFill>
                      <a:srgbClr val="4F81BD"/>
                    </a:solidFill>
                  </a:tcPr>
                </a:tc>
                <a:tc>
                  <a:txBody>
                    <a:bodyPr/>
                    <a:lstStyle/>
                    <a:p>
                      <a:pPr algn="ctr" rtl="0" fontAlgn="base"/>
                      <a:r>
                        <a:rPr lang="en-US" sz="1200" b="1" i="0">
                          <a:solidFill>
                            <a:srgbClr val="FFFFFF"/>
                          </a:solidFill>
                          <a:effectLst/>
                          <a:latin typeface="Calibri" panose="020F0502020204030204" pitchFamily="34" charset="0"/>
                        </a:rPr>
                        <a:t>Mid​</a:t>
                      </a:r>
                      <a:endParaRPr lang="en-US" sz="1200" b="1" i="0">
                        <a:solidFill>
                          <a:srgbClr val="FFFFFF"/>
                        </a:solidFill>
                        <a:effectLst/>
                      </a:endParaRP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23441" cap="flat" cmpd="sng" algn="ctr">
                      <a:solidFill>
                        <a:srgbClr val="FFFFFF"/>
                      </a:solidFill>
                      <a:prstDash val="solid"/>
                      <a:round/>
                      <a:headEnd type="none" w="med" len="med"/>
                      <a:tailEnd type="none" w="med" len="med"/>
                    </a:lnB>
                    <a:solidFill>
                      <a:srgbClr val="4F81BD"/>
                    </a:solidFill>
                  </a:tcPr>
                </a:tc>
                <a:tc>
                  <a:txBody>
                    <a:bodyPr/>
                    <a:lstStyle/>
                    <a:p>
                      <a:pPr algn="ctr" rtl="0" fontAlgn="base"/>
                      <a:r>
                        <a:rPr lang="en-US" sz="1200" b="1" i="0">
                          <a:solidFill>
                            <a:srgbClr val="FFFFFF"/>
                          </a:solidFill>
                          <a:effectLst/>
                          <a:latin typeface="Calibri" panose="020F0502020204030204" pitchFamily="34" charset="0"/>
                        </a:rPr>
                        <a:t>High​</a:t>
                      </a:r>
                      <a:endParaRPr lang="en-US" sz="1200" b="1" i="0">
                        <a:solidFill>
                          <a:srgbClr val="FFFFFF"/>
                        </a:solidFill>
                        <a:effectLst/>
                      </a:endParaRP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23441" cap="flat" cmpd="sng" algn="ctr">
                      <a:solidFill>
                        <a:srgbClr val="FFFFFF"/>
                      </a:solidFill>
                      <a:prstDash val="solid"/>
                      <a:round/>
                      <a:headEnd type="none" w="med" len="med"/>
                      <a:tailEnd type="none" w="med" len="med"/>
                    </a:lnB>
                    <a:solidFill>
                      <a:srgbClr val="4F81BD"/>
                    </a:solidFill>
                  </a:tcPr>
                </a:tc>
                <a:tc>
                  <a:txBody>
                    <a:bodyPr/>
                    <a:lstStyle/>
                    <a:p>
                      <a:pPr algn="ctr" rtl="0" fontAlgn="base"/>
                      <a:r>
                        <a:rPr lang="en-US" sz="1200" b="1" i="0">
                          <a:solidFill>
                            <a:srgbClr val="FFFFFF"/>
                          </a:solidFill>
                          <a:effectLst/>
                          <a:latin typeface="Calibri" panose="020F0502020204030204" pitchFamily="34" charset="0"/>
                        </a:rPr>
                        <a:t>Aggressive​</a:t>
                      </a:r>
                      <a:endParaRPr lang="en-US" sz="1200" b="1" i="0">
                        <a:solidFill>
                          <a:srgbClr val="FFFFFF"/>
                        </a:solidFill>
                        <a:effectLst/>
                      </a:endParaRP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23441" cap="flat" cmpd="sng" algn="ctr">
                      <a:solidFill>
                        <a:srgbClr val="FFFFFF"/>
                      </a:solidFill>
                      <a:prstDash val="solid"/>
                      <a:round/>
                      <a:headEnd type="none" w="med" len="med"/>
                      <a:tailEnd type="none" w="med" len="med"/>
                    </a:lnB>
                    <a:solidFill>
                      <a:srgbClr val="4F81BD"/>
                    </a:solidFill>
                  </a:tcPr>
                </a:tc>
                <a:tc>
                  <a:txBody>
                    <a:bodyPr/>
                    <a:lstStyle/>
                    <a:p>
                      <a:pPr algn="ctr" rtl="0" fontAlgn="base"/>
                      <a:r>
                        <a:rPr lang="en-US" sz="1200" b="1" i="0">
                          <a:solidFill>
                            <a:srgbClr val="FFFFFF"/>
                          </a:solidFill>
                          <a:effectLst/>
                          <a:latin typeface="Calibri" panose="020F0502020204030204" pitchFamily="34" charset="0"/>
                        </a:rPr>
                        <a:t>Bookend​</a:t>
                      </a:r>
                      <a:endParaRPr lang="en-US" sz="1200" b="1" i="0">
                        <a:solidFill>
                          <a:srgbClr val="FFFFFF"/>
                        </a:solidFill>
                        <a:effectLst/>
                      </a:endParaRP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23441"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4221645974"/>
                  </a:ext>
                </a:extLst>
              </a:tr>
              <a:tr h="191638">
                <a:tc>
                  <a:txBody>
                    <a:bodyPr/>
                    <a:lstStyle/>
                    <a:p>
                      <a:pPr algn="l" rtl="0" fontAlgn="base"/>
                      <a:r>
                        <a:rPr lang="en-US" sz="1200" b="1" i="0" dirty="0">
                          <a:solidFill>
                            <a:srgbClr val="FFFFFF"/>
                          </a:solidFill>
                          <a:effectLst/>
                          <a:latin typeface="Calibri" panose="020F0502020204030204" pitchFamily="34" charset="0"/>
                        </a:rPr>
                        <a:t>Preferences​</a:t>
                      </a:r>
                      <a:endParaRPr lang="en-US" sz="1200" b="1" i="0" dirty="0">
                        <a:solidFill>
                          <a:srgbClr val="FFFFFF"/>
                        </a:solidFill>
                        <a:effectLst/>
                      </a:endParaRP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23441"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4F81BD"/>
                    </a:solidFill>
                  </a:tcPr>
                </a:tc>
                <a:tc>
                  <a:txBody>
                    <a:bodyPr/>
                    <a:lstStyle/>
                    <a:p>
                      <a:pPr algn="l" rtl="0" fontAlgn="base"/>
                      <a:r>
                        <a:rPr lang="en-US" sz="1200" b="0" i="0">
                          <a:solidFill>
                            <a:srgbClr val="000000"/>
                          </a:solidFill>
                          <a:effectLst/>
                          <a:latin typeface="Calibri" panose="020F0502020204030204" pitchFamily="34" charset="0"/>
                        </a:rPr>
                        <a:t> ​</a:t>
                      </a:r>
                      <a:endParaRPr lang="en-US" sz="1200" b="0" i="0">
                        <a:solidFill>
                          <a:srgbClr val="000000"/>
                        </a:solidFill>
                        <a:effectLst/>
                      </a:endParaRP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23441"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0D8E8"/>
                    </a:solidFill>
                  </a:tcPr>
                </a:tc>
                <a:tc>
                  <a:txBody>
                    <a:bodyPr/>
                    <a:lstStyle/>
                    <a:p>
                      <a:pPr algn="l" rtl="0" fontAlgn="auto"/>
                      <a:r>
                        <a:rPr lang="en-US" sz="1200" b="0" i="0">
                          <a:solidFill>
                            <a:srgbClr val="000000"/>
                          </a:solidFill>
                          <a:effectLst/>
                          <a:latin typeface="Tahoma" panose="020B0604030504040204" pitchFamily="34" charset="0"/>
                        </a:rPr>
                        <a:t>​</a:t>
                      </a: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23441"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0D8E8"/>
                    </a:solidFill>
                  </a:tcPr>
                </a:tc>
                <a:tc>
                  <a:txBody>
                    <a:bodyPr/>
                    <a:lstStyle/>
                    <a:p>
                      <a:pPr algn="l" rtl="0" fontAlgn="auto"/>
                      <a:r>
                        <a:rPr lang="en-US" sz="1200" b="0" i="0">
                          <a:solidFill>
                            <a:srgbClr val="000000"/>
                          </a:solidFill>
                          <a:effectLst/>
                          <a:latin typeface="Tahoma" panose="020B0604030504040204" pitchFamily="34" charset="0"/>
                        </a:rPr>
                        <a:t>​</a:t>
                      </a: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23441"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0D8E8"/>
                    </a:solidFill>
                  </a:tcPr>
                </a:tc>
                <a:tc>
                  <a:txBody>
                    <a:bodyPr/>
                    <a:lstStyle/>
                    <a:p>
                      <a:pPr algn="l" rtl="0" fontAlgn="auto"/>
                      <a:r>
                        <a:rPr lang="en-US" sz="1200" b="0" i="0">
                          <a:solidFill>
                            <a:srgbClr val="000000"/>
                          </a:solidFill>
                          <a:effectLst/>
                          <a:latin typeface="Tahoma" panose="020B0604030504040204" pitchFamily="34" charset="0"/>
                        </a:rPr>
                        <a:t>​</a:t>
                      </a: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23441"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0D8E8"/>
                    </a:solidFill>
                  </a:tcPr>
                </a:tc>
                <a:tc>
                  <a:txBody>
                    <a:bodyPr/>
                    <a:lstStyle/>
                    <a:p>
                      <a:pPr algn="l" rtl="0" fontAlgn="auto"/>
                      <a:r>
                        <a:rPr lang="en-US" sz="1200" b="0" i="0">
                          <a:solidFill>
                            <a:srgbClr val="000000"/>
                          </a:solidFill>
                          <a:effectLst/>
                          <a:latin typeface="Tahoma" panose="020B0604030504040204" pitchFamily="34" charset="0"/>
                        </a:rPr>
                        <a:t>​</a:t>
                      </a: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23441"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1963471441"/>
                  </a:ext>
                </a:extLst>
              </a:tr>
              <a:tr h="438030">
                <a:tc>
                  <a:txBody>
                    <a:bodyPr/>
                    <a:lstStyle/>
                    <a:p>
                      <a:pPr algn="l" rtl="0" fontAlgn="base"/>
                      <a:r>
                        <a:rPr lang="en-US" sz="1200" b="1" i="0" dirty="0">
                          <a:solidFill>
                            <a:srgbClr val="FFFFFF"/>
                          </a:solidFill>
                          <a:effectLst/>
                          <a:latin typeface="Calibri" panose="020F0502020204030204" pitchFamily="34" charset="0"/>
                        </a:rPr>
                        <a:t>Consumers' ZEV Preference​</a:t>
                      </a:r>
                      <a:endParaRPr lang="en-US" sz="1200" b="1" i="0" dirty="0">
                        <a:solidFill>
                          <a:srgbClr val="FFFFFF"/>
                        </a:solidFill>
                        <a:effectLst/>
                      </a:endParaRP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4F81BD"/>
                    </a:solidFill>
                  </a:tcPr>
                </a:tc>
                <a:tc>
                  <a:txBody>
                    <a:bodyPr/>
                    <a:lstStyle/>
                    <a:p>
                      <a:pPr algn="ctr" rtl="0" fontAlgn="base"/>
                      <a:r>
                        <a:rPr lang="en-US" sz="1200" b="0" i="0" dirty="0">
                          <a:solidFill>
                            <a:srgbClr val="000000"/>
                          </a:solidFill>
                          <a:effectLst/>
                          <a:latin typeface="Calibri" panose="020F0502020204030204" pitchFamily="34" charset="0"/>
                        </a:rPr>
                        <a:t>Constant at 2017 Level​</a:t>
                      </a:r>
                      <a:endParaRPr lang="en-US" sz="1200" b="0" i="0" dirty="0">
                        <a:solidFill>
                          <a:srgbClr val="000000"/>
                        </a:solidFill>
                        <a:effectLst/>
                      </a:endParaRP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DF4"/>
                    </a:solidFill>
                  </a:tcPr>
                </a:tc>
                <a:tc>
                  <a:txBody>
                    <a:bodyPr/>
                    <a:lstStyle/>
                    <a:p>
                      <a:pPr algn="ctr" rtl="0" fontAlgn="base"/>
                      <a:r>
                        <a:rPr lang="en-US" sz="1200" b="0" i="0">
                          <a:solidFill>
                            <a:srgbClr val="000000"/>
                          </a:solidFill>
                          <a:effectLst/>
                          <a:latin typeface="Calibri" panose="020F0502020204030204" pitchFamily="34" charset="0"/>
                        </a:rPr>
                        <a:t>Increase With ZEV Market Growth​</a:t>
                      </a:r>
                      <a:endParaRPr lang="en-US" sz="1200" b="0" i="0">
                        <a:solidFill>
                          <a:srgbClr val="000000"/>
                        </a:solidFill>
                        <a:effectLst/>
                      </a:endParaRP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DF4"/>
                    </a:solidFill>
                  </a:tcPr>
                </a:tc>
                <a:tc>
                  <a:txBody>
                    <a:bodyPr/>
                    <a:lstStyle/>
                    <a:p>
                      <a:pPr algn="ctr" rtl="0" fontAlgn="base"/>
                      <a:r>
                        <a:rPr lang="en-US" sz="1200" b="0" i="0">
                          <a:solidFill>
                            <a:srgbClr val="000000"/>
                          </a:solidFill>
                          <a:effectLst/>
                          <a:latin typeface="Calibri" panose="020F0502020204030204" pitchFamily="34" charset="0"/>
                        </a:rPr>
                        <a:t>Increase With ZEV Market Growth​</a:t>
                      </a:r>
                      <a:endParaRPr lang="en-US" sz="1200" b="0" i="0">
                        <a:solidFill>
                          <a:srgbClr val="000000"/>
                        </a:solidFill>
                        <a:effectLst/>
                      </a:endParaRP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DF4"/>
                    </a:solidFill>
                  </a:tcPr>
                </a:tc>
                <a:tc>
                  <a:txBody>
                    <a:bodyPr/>
                    <a:lstStyle/>
                    <a:p>
                      <a:pPr algn="ctr" rtl="0" fontAlgn="base"/>
                      <a:r>
                        <a:rPr lang="en-US" sz="1200" b="0" i="0">
                          <a:solidFill>
                            <a:srgbClr val="000000"/>
                          </a:solidFill>
                          <a:effectLst/>
                          <a:latin typeface="Calibri" panose="020F0502020204030204" pitchFamily="34" charset="0"/>
                        </a:rPr>
                        <a:t>Increase With ZEV Market Growth​</a:t>
                      </a:r>
                      <a:endParaRPr lang="en-US" sz="1200" b="0" i="0">
                        <a:solidFill>
                          <a:srgbClr val="000000"/>
                        </a:solidFill>
                        <a:effectLst/>
                      </a:endParaRP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DF4"/>
                    </a:solidFill>
                  </a:tcPr>
                </a:tc>
                <a:tc>
                  <a:txBody>
                    <a:bodyPr/>
                    <a:lstStyle/>
                    <a:p>
                      <a:pPr algn="ctr" rtl="0" fontAlgn="base"/>
                      <a:r>
                        <a:rPr lang="en-US" sz="1200" b="0" i="0">
                          <a:solidFill>
                            <a:srgbClr val="000000"/>
                          </a:solidFill>
                          <a:effectLst/>
                          <a:latin typeface="Calibri" panose="020F0502020204030204" pitchFamily="34" charset="0"/>
                        </a:rPr>
                        <a:t>Increase With ZEV Market Growth​</a:t>
                      </a:r>
                      <a:endParaRPr lang="en-US" sz="1200" b="0" i="0">
                        <a:solidFill>
                          <a:srgbClr val="000000"/>
                        </a:solidFill>
                        <a:effectLst/>
                      </a:endParaRP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1247145871"/>
                  </a:ext>
                </a:extLst>
              </a:tr>
              <a:tr h="191638">
                <a:tc>
                  <a:txBody>
                    <a:bodyPr/>
                    <a:lstStyle/>
                    <a:p>
                      <a:pPr algn="l" rtl="0" fontAlgn="base"/>
                      <a:r>
                        <a:rPr lang="en-US" sz="1200" b="1" i="0">
                          <a:solidFill>
                            <a:srgbClr val="FFFFFF"/>
                          </a:solidFill>
                          <a:effectLst/>
                          <a:latin typeface="Calibri" panose="020F0502020204030204" pitchFamily="34" charset="0"/>
                        </a:rPr>
                        <a:t>Incentives​</a:t>
                      </a:r>
                      <a:endParaRPr lang="en-US" sz="1200" b="1" i="0">
                        <a:solidFill>
                          <a:srgbClr val="FFFFFF"/>
                        </a:solidFill>
                        <a:effectLst/>
                      </a:endParaRP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4F81BD"/>
                    </a:solidFill>
                  </a:tcPr>
                </a:tc>
                <a:tc>
                  <a:txBody>
                    <a:bodyPr/>
                    <a:lstStyle/>
                    <a:p>
                      <a:pPr algn="ctr" rtl="0" fontAlgn="base"/>
                      <a:r>
                        <a:rPr lang="en-US" sz="1200" b="0" i="0" dirty="0">
                          <a:solidFill>
                            <a:srgbClr val="000000"/>
                          </a:solidFill>
                          <a:effectLst/>
                          <a:latin typeface="Calibri" panose="020F0502020204030204" pitchFamily="34" charset="0"/>
                        </a:rPr>
                        <a:t> ​</a:t>
                      </a:r>
                      <a:endParaRPr lang="en-US" sz="1200" b="0" i="0" dirty="0">
                        <a:solidFill>
                          <a:srgbClr val="000000"/>
                        </a:solidFill>
                        <a:effectLst/>
                      </a:endParaRPr>
                    </a:p>
                  </a:txBody>
                  <a:tcPr marL="22902" marR="22902" marT="11451" marB="11451">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0D8E8"/>
                    </a:solidFill>
                  </a:tcPr>
                </a:tc>
                <a:tc>
                  <a:txBody>
                    <a:bodyPr/>
                    <a:lstStyle/>
                    <a:p>
                      <a:pPr algn="ctr" rtl="0" fontAlgn="auto"/>
                      <a:r>
                        <a:rPr lang="en-US" sz="1200" b="0" i="0" dirty="0">
                          <a:solidFill>
                            <a:srgbClr val="000000"/>
                          </a:solidFill>
                          <a:effectLst/>
                          <a:latin typeface="Tahoma" panose="020B0604030504040204" pitchFamily="34" charset="0"/>
                        </a:rPr>
                        <a:t>​</a:t>
                      </a:r>
                    </a:p>
                  </a:txBody>
                  <a:tcPr marL="22902" marR="22902" marT="11451" marB="11451">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0D8E8"/>
                    </a:solidFill>
                  </a:tcPr>
                </a:tc>
                <a:tc>
                  <a:txBody>
                    <a:bodyPr/>
                    <a:lstStyle/>
                    <a:p>
                      <a:pPr algn="ctr" rtl="0" fontAlgn="auto"/>
                      <a:r>
                        <a:rPr lang="en-US" sz="1200" b="0" i="0">
                          <a:solidFill>
                            <a:srgbClr val="000000"/>
                          </a:solidFill>
                          <a:effectLst/>
                          <a:latin typeface="Tahoma" panose="020B0604030504040204" pitchFamily="34" charset="0"/>
                        </a:rPr>
                        <a:t>​</a:t>
                      </a:r>
                    </a:p>
                  </a:txBody>
                  <a:tcPr marL="22902" marR="22902" marT="11451" marB="11451">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0D8E8"/>
                    </a:solidFill>
                  </a:tcPr>
                </a:tc>
                <a:tc>
                  <a:txBody>
                    <a:bodyPr/>
                    <a:lstStyle/>
                    <a:p>
                      <a:pPr algn="ctr" rtl="0" fontAlgn="auto"/>
                      <a:r>
                        <a:rPr lang="en-US" sz="1200" b="0" i="0">
                          <a:solidFill>
                            <a:srgbClr val="000000"/>
                          </a:solidFill>
                          <a:effectLst/>
                          <a:latin typeface="Tahoma" panose="020B0604030504040204" pitchFamily="34" charset="0"/>
                        </a:rPr>
                        <a:t>​</a:t>
                      </a:r>
                    </a:p>
                  </a:txBody>
                  <a:tcPr marL="22902" marR="22902" marT="11451" marB="11451">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0D8E8"/>
                    </a:solidFill>
                  </a:tcPr>
                </a:tc>
                <a:tc>
                  <a:txBody>
                    <a:bodyPr/>
                    <a:lstStyle/>
                    <a:p>
                      <a:pPr algn="ctr" rtl="0" fontAlgn="auto"/>
                      <a:r>
                        <a:rPr lang="en-US" sz="1200" b="0" i="0">
                          <a:solidFill>
                            <a:srgbClr val="000000"/>
                          </a:solidFill>
                          <a:effectLst/>
                          <a:latin typeface="Tahoma" panose="020B0604030504040204" pitchFamily="34" charset="0"/>
                        </a:rPr>
                        <a:t>​</a:t>
                      </a:r>
                    </a:p>
                  </a:txBody>
                  <a:tcPr marL="22902" marR="22902" marT="11451" marB="11451">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226802949"/>
                  </a:ext>
                </a:extLst>
              </a:tr>
              <a:tr h="438030">
                <a:tc>
                  <a:txBody>
                    <a:bodyPr/>
                    <a:lstStyle/>
                    <a:p>
                      <a:pPr algn="l" rtl="0" fontAlgn="base"/>
                      <a:r>
                        <a:rPr lang="en-US" sz="1200" b="1" i="0">
                          <a:solidFill>
                            <a:srgbClr val="FFFFFF"/>
                          </a:solidFill>
                          <a:effectLst/>
                          <a:latin typeface="Calibri" panose="020F0502020204030204" pitchFamily="34" charset="0"/>
                        </a:rPr>
                        <a:t>Federal Tax Credit​</a:t>
                      </a:r>
                      <a:endParaRPr lang="en-US" sz="1200" b="1" i="0">
                        <a:solidFill>
                          <a:srgbClr val="FFFFFF"/>
                        </a:solidFill>
                        <a:effectLst/>
                      </a:endParaRP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4F81BD"/>
                    </a:solidFill>
                  </a:tcPr>
                </a:tc>
                <a:tc>
                  <a:txBody>
                    <a:bodyPr/>
                    <a:lstStyle/>
                    <a:p>
                      <a:pPr algn="ctr" rtl="0" fontAlgn="base"/>
                      <a:r>
                        <a:rPr lang="en-US" sz="1200" b="0" i="0" dirty="0">
                          <a:solidFill>
                            <a:srgbClr val="000000"/>
                          </a:solidFill>
                          <a:effectLst/>
                          <a:latin typeface="Calibri" panose="020F0502020204030204" pitchFamily="34" charset="0"/>
                        </a:rPr>
                        <a:t>Decreasing, eliminated after 2022​</a:t>
                      </a:r>
                      <a:endParaRPr lang="en-US" sz="1200" b="0" i="0" dirty="0">
                        <a:solidFill>
                          <a:srgbClr val="000000"/>
                        </a:solidFill>
                        <a:effectLst/>
                      </a:endParaRP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DF4"/>
                    </a:solidFill>
                  </a:tcPr>
                </a:tc>
                <a:tc>
                  <a:txBody>
                    <a:bodyPr/>
                    <a:lstStyle/>
                    <a:p>
                      <a:pPr algn="ctr" rtl="0" fontAlgn="base"/>
                      <a:r>
                        <a:rPr lang="en-US" sz="1200" b="0" i="0" dirty="0">
                          <a:solidFill>
                            <a:srgbClr val="000000"/>
                          </a:solidFill>
                          <a:effectLst/>
                          <a:latin typeface="Calibri" panose="020F0502020204030204" pitchFamily="34" charset="0"/>
                        </a:rPr>
                        <a:t>Decreasing​</a:t>
                      </a:r>
                      <a:endParaRPr lang="en-US" sz="1200" b="0" i="0" dirty="0">
                        <a:solidFill>
                          <a:srgbClr val="000000"/>
                        </a:solidFill>
                        <a:effectLst/>
                      </a:endParaRP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DF4"/>
                    </a:solidFill>
                  </a:tcPr>
                </a:tc>
                <a:tc>
                  <a:txBody>
                    <a:bodyPr/>
                    <a:lstStyle/>
                    <a:p>
                      <a:pPr algn="ctr" rtl="0" fontAlgn="base"/>
                      <a:r>
                        <a:rPr lang="en-US" sz="1200" b="0" i="0">
                          <a:solidFill>
                            <a:srgbClr val="000000"/>
                          </a:solidFill>
                          <a:effectLst/>
                          <a:latin typeface="Calibri" panose="020F0502020204030204" pitchFamily="34" charset="0"/>
                        </a:rPr>
                        <a:t>Decreasing​</a:t>
                      </a:r>
                      <a:endParaRPr lang="en-US" sz="1200" b="0" i="0">
                        <a:solidFill>
                          <a:srgbClr val="000000"/>
                        </a:solidFill>
                        <a:effectLst/>
                      </a:endParaRP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DF4"/>
                    </a:solidFill>
                  </a:tcPr>
                </a:tc>
                <a:tc>
                  <a:txBody>
                    <a:bodyPr/>
                    <a:lstStyle/>
                    <a:p>
                      <a:pPr algn="ctr" rtl="0" fontAlgn="base"/>
                      <a:r>
                        <a:rPr lang="en-US" sz="1200" b="0" i="0">
                          <a:solidFill>
                            <a:srgbClr val="000000"/>
                          </a:solidFill>
                          <a:effectLst/>
                          <a:latin typeface="Calibri" panose="020F0502020204030204" pitchFamily="34" charset="0"/>
                        </a:rPr>
                        <a:t>Decreasing​</a:t>
                      </a:r>
                      <a:endParaRPr lang="en-US" sz="1200" b="0" i="0">
                        <a:solidFill>
                          <a:srgbClr val="000000"/>
                        </a:solidFill>
                        <a:effectLst/>
                      </a:endParaRP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DF4"/>
                    </a:solidFill>
                  </a:tcPr>
                </a:tc>
                <a:tc>
                  <a:txBody>
                    <a:bodyPr/>
                    <a:lstStyle/>
                    <a:p>
                      <a:pPr algn="ctr" rtl="0" fontAlgn="base"/>
                      <a:r>
                        <a:rPr lang="en-US" sz="1200" b="0" i="0">
                          <a:solidFill>
                            <a:srgbClr val="000000"/>
                          </a:solidFill>
                          <a:effectLst/>
                          <a:latin typeface="Calibri" panose="020F0502020204030204" pitchFamily="34" charset="0"/>
                        </a:rPr>
                        <a:t>Decreasing​</a:t>
                      </a:r>
                      <a:endParaRPr lang="en-US" sz="1200" b="0" i="0">
                        <a:solidFill>
                          <a:srgbClr val="000000"/>
                        </a:solidFill>
                        <a:effectLst/>
                      </a:endParaRP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1335961799"/>
                  </a:ext>
                </a:extLst>
              </a:tr>
              <a:tr h="684422">
                <a:tc>
                  <a:txBody>
                    <a:bodyPr/>
                    <a:lstStyle/>
                    <a:p>
                      <a:pPr algn="l" rtl="0" fontAlgn="base"/>
                      <a:r>
                        <a:rPr lang="en-US" sz="1200" b="1" i="0">
                          <a:solidFill>
                            <a:srgbClr val="FFFFFF"/>
                          </a:solidFill>
                          <a:effectLst/>
                          <a:latin typeface="Calibri" panose="020F0502020204030204" pitchFamily="34" charset="0"/>
                        </a:rPr>
                        <a:t>State Rebate​</a:t>
                      </a:r>
                      <a:endParaRPr lang="en-US" sz="1200" b="1" i="0">
                        <a:solidFill>
                          <a:srgbClr val="FFFFFF"/>
                        </a:solidFill>
                        <a:effectLst/>
                      </a:endParaRP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4F81BD"/>
                    </a:solidFill>
                  </a:tcPr>
                </a:tc>
                <a:tc>
                  <a:txBody>
                    <a:bodyPr/>
                    <a:lstStyle/>
                    <a:p>
                      <a:pPr algn="ctr" rtl="0" fontAlgn="base"/>
                      <a:r>
                        <a:rPr lang="da-DK" sz="1200" b="0" i="0" u="none" strike="noStrike">
                          <a:solidFill>
                            <a:srgbClr val="FF0000"/>
                          </a:solidFill>
                          <a:effectLst/>
                          <a:latin typeface="Tahoma" panose="020B0604030504040204" pitchFamily="34" charset="0"/>
                        </a:rPr>
                        <a:t>BEV: $2,000</a:t>
                      </a:r>
                      <a:r>
                        <a:rPr lang="da-DK" sz="1200" b="0" i="0">
                          <a:solidFill>
                            <a:srgbClr val="000000"/>
                          </a:solidFill>
                          <a:effectLst/>
                          <a:latin typeface="Tahoma" panose="020B0604030504040204" pitchFamily="34" charset="0"/>
                        </a:rPr>
                        <a:t>​</a:t>
                      </a:r>
                      <a:endParaRPr lang="da-DK" sz="1200" b="0" i="0">
                        <a:solidFill>
                          <a:srgbClr val="000000"/>
                        </a:solidFill>
                        <a:effectLst/>
                      </a:endParaRPr>
                    </a:p>
                    <a:p>
                      <a:pPr algn="ctr" rtl="0" fontAlgn="base"/>
                      <a:r>
                        <a:rPr lang="da-DK" sz="1200" b="0" i="0" u="none" strike="noStrike">
                          <a:solidFill>
                            <a:srgbClr val="FF0000"/>
                          </a:solidFill>
                          <a:effectLst/>
                          <a:latin typeface="Tahoma" panose="020B0604030504040204" pitchFamily="34" charset="0"/>
                        </a:rPr>
                        <a:t>PHEV: $1,000</a:t>
                      </a:r>
                      <a:r>
                        <a:rPr lang="da-DK" sz="1200" b="0" i="0">
                          <a:solidFill>
                            <a:srgbClr val="000000"/>
                          </a:solidFill>
                          <a:effectLst/>
                          <a:latin typeface="Tahoma" panose="020B0604030504040204" pitchFamily="34" charset="0"/>
                        </a:rPr>
                        <a:t>​</a:t>
                      </a:r>
                      <a:endParaRPr lang="da-DK" sz="1200" b="0" i="0">
                        <a:solidFill>
                          <a:srgbClr val="000000"/>
                        </a:solidFill>
                        <a:effectLst/>
                      </a:endParaRPr>
                    </a:p>
                    <a:p>
                      <a:pPr algn="ctr" rtl="0" fontAlgn="base"/>
                      <a:r>
                        <a:rPr lang="da-DK" sz="1200" b="0" i="0" u="none" strike="noStrike">
                          <a:solidFill>
                            <a:srgbClr val="FF0000"/>
                          </a:solidFill>
                          <a:effectLst/>
                          <a:latin typeface="Tahoma" panose="020B0604030504040204" pitchFamily="34" charset="0"/>
                        </a:rPr>
                        <a:t>FCEV: $4,500</a:t>
                      </a:r>
                      <a:r>
                        <a:rPr lang="da-DK" sz="1200" b="0" i="0">
                          <a:solidFill>
                            <a:srgbClr val="000000"/>
                          </a:solidFill>
                          <a:effectLst/>
                          <a:latin typeface="Tahoma" panose="020B0604030504040204" pitchFamily="34" charset="0"/>
                        </a:rPr>
                        <a:t>​</a:t>
                      </a:r>
                      <a:endParaRPr lang="da-DK" sz="1200" b="0" i="0">
                        <a:solidFill>
                          <a:srgbClr val="000000"/>
                        </a:solidFill>
                        <a:effectLst/>
                      </a:endParaRPr>
                    </a:p>
                    <a:p>
                      <a:pPr algn="ctr" rtl="0" fontAlgn="base"/>
                      <a:r>
                        <a:rPr lang="da-DK" sz="1200" b="0" i="0" u="none" strike="noStrike">
                          <a:solidFill>
                            <a:srgbClr val="FF0000"/>
                          </a:solidFill>
                          <a:effectLst/>
                          <a:latin typeface="Tahoma" panose="020B0604030504040204" pitchFamily="34" charset="0"/>
                        </a:rPr>
                        <a:t>To 2025</a:t>
                      </a:r>
                      <a:r>
                        <a:rPr lang="da-DK" sz="1200" b="0" i="0">
                          <a:solidFill>
                            <a:srgbClr val="000000"/>
                          </a:solidFill>
                          <a:effectLst/>
                          <a:latin typeface="Tahoma" panose="020B0604030504040204" pitchFamily="34" charset="0"/>
                        </a:rPr>
                        <a:t>​</a:t>
                      </a:r>
                      <a:endParaRPr lang="da-DK" sz="1200" b="0" i="0">
                        <a:solidFill>
                          <a:srgbClr val="000000"/>
                        </a:solidFill>
                        <a:effectLst/>
                      </a:endParaRP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0D8E8"/>
                    </a:solidFill>
                  </a:tcPr>
                </a:tc>
                <a:tc>
                  <a:txBody>
                    <a:bodyPr/>
                    <a:lstStyle/>
                    <a:p>
                      <a:pPr algn="ctr" rtl="0" fontAlgn="base"/>
                      <a:r>
                        <a:rPr lang="da-DK" sz="1200" b="0" i="0" dirty="0">
                          <a:solidFill>
                            <a:srgbClr val="FF0000"/>
                          </a:solidFill>
                          <a:effectLst/>
                          <a:latin typeface="Tahoma" panose="020B0604030504040204" pitchFamily="34" charset="0"/>
                        </a:rPr>
                        <a:t>BEV: $2,000</a:t>
                      </a:r>
                      <a:r>
                        <a:rPr lang="da-DK" sz="1200" b="0" i="0" dirty="0">
                          <a:solidFill>
                            <a:srgbClr val="000000"/>
                          </a:solidFill>
                          <a:effectLst/>
                          <a:latin typeface="Tahoma" panose="020B0604030504040204" pitchFamily="34" charset="0"/>
                        </a:rPr>
                        <a:t>​</a:t>
                      </a:r>
                      <a:endParaRPr lang="da-DK" sz="1200" b="0" i="0" dirty="0">
                        <a:solidFill>
                          <a:srgbClr val="000000"/>
                        </a:solidFill>
                        <a:effectLst/>
                      </a:endParaRPr>
                    </a:p>
                    <a:p>
                      <a:pPr algn="ctr" rtl="0" fontAlgn="base"/>
                      <a:r>
                        <a:rPr lang="da-DK" sz="1200" b="0" i="0" dirty="0">
                          <a:solidFill>
                            <a:srgbClr val="FF0000"/>
                          </a:solidFill>
                          <a:effectLst/>
                          <a:latin typeface="Tahoma" panose="020B0604030504040204" pitchFamily="34" charset="0"/>
                        </a:rPr>
                        <a:t>PHEV: $1,000</a:t>
                      </a:r>
                      <a:r>
                        <a:rPr lang="da-DK" sz="1200" b="0" i="0" dirty="0">
                          <a:solidFill>
                            <a:srgbClr val="000000"/>
                          </a:solidFill>
                          <a:effectLst/>
                          <a:latin typeface="Tahoma" panose="020B0604030504040204" pitchFamily="34" charset="0"/>
                        </a:rPr>
                        <a:t>​</a:t>
                      </a:r>
                      <a:endParaRPr lang="da-DK" sz="1200" b="0" i="0" dirty="0">
                        <a:solidFill>
                          <a:srgbClr val="000000"/>
                        </a:solidFill>
                        <a:effectLst/>
                      </a:endParaRPr>
                    </a:p>
                    <a:p>
                      <a:pPr algn="ctr" rtl="0" fontAlgn="base"/>
                      <a:r>
                        <a:rPr lang="da-DK" sz="1200" b="0" i="0" dirty="0">
                          <a:solidFill>
                            <a:srgbClr val="FF0000"/>
                          </a:solidFill>
                          <a:effectLst/>
                          <a:latin typeface="Tahoma" panose="020B0604030504040204" pitchFamily="34" charset="0"/>
                        </a:rPr>
                        <a:t>FCEV: $4,500</a:t>
                      </a:r>
                      <a:r>
                        <a:rPr lang="da-DK" sz="1200" b="0" i="0" dirty="0">
                          <a:solidFill>
                            <a:srgbClr val="000000"/>
                          </a:solidFill>
                          <a:effectLst/>
                          <a:latin typeface="Tahoma" panose="020B0604030504040204" pitchFamily="34" charset="0"/>
                        </a:rPr>
                        <a:t>​</a:t>
                      </a:r>
                      <a:endParaRPr lang="da-DK" sz="1200" b="0" i="0" dirty="0">
                        <a:solidFill>
                          <a:srgbClr val="000000"/>
                        </a:solidFill>
                        <a:effectLst/>
                      </a:endParaRPr>
                    </a:p>
                    <a:p>
                      <a:pPr algn="ctr" rtl="0" fontAlgn="base"/>
                      <a:r>
                        <a:rPr lang="da-DK" sz="1200" b="0" i="0" dirty="0">
                          <a:solidFill>
                            <a:srgbClr val="FF0000"/>
                          </a:solidFill>
                          <a:effectLst/>
                          <a:latin typeface="Tahoma" panose="020B0604030504040204" pitchFamily="34" charset="0"/>
                        </a:rPr>
                        <a:t>To 2025</a:t>
                      </a:r>
                      <a:r>
                        <a:rPr lang="da-DK" sz="1200" b="0" i="0" dirty="0">
                          <a:solidFill>
                            <a:srgbClr val="000000"/>
                          </a:solidFill>
                          <a:effectLst/>
                          <a:latin typeface="Tahoma" panose="020B0604030504040204" pitchFamily="34" charset="0"/>
                        </a:rPr>
                        <a:t>​</a:t>
                      </a:r>
                      <a:endParaRPr lang="da-DK" sz="1200" b="0" i="0" dirty="0">
                        <a:solidFill>
                          <a:srgbClr val="000000"/>
                        </a:solidFill>
                        <a:effectLst/>
                      </a:endParaRP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0D8E8"/>
                    </a:solidFill>
                  </a:tcPr>
                </a:tc>
                <a:tc>
                  <a:txBody>
                    <a:bodyPr/>
                    <a:lstStyle/>
                    <a:p>
                      <a:pPr algn="ctr" rtl="0" fontAlgn="base"/>
                      <a:r>
                        <a:rPr lang="da-DK" sz="1200" b="0" i="0" u="none" strike="noStrike" dirty="0">
                          <a:solidFill>
                            <a:srgbClr val="FF0000"/>
                          </a:solidFill>
                          <a:effectLst/>
                          <a:latin typeface="Tahoma" panose="020B0604030504040204" pitchFamily="34" charset="0"/>
                        </a:rPr>
                        <a:t>BEV: $2,000</a:t>
                      </a:r>
                      <a:r>
                        <a:rPr lang="da-DK" sz="1200" b="0" i="0" dirty="0">
                          <a:solidFill>
                            <a:srgbClr val="000000"/>
                          </a:solidFill>
                          <a:effectLst/>
                          <a:latin typeface="Tahoma" panose="020B0604030504040204" pitchFamily="34" charset="0"/>
                        </a:rPr>
                        <a:t>​</a:t>
                      </a:r>
                      <a:endParaRPr lang="da-DK" sz="1200" b="0" i="0" dirty="0">
                        <a:solidFill>
                          <a:srgbClr val="000000"/>
                        </a:solidFill>
                        <a:effectLst/>
                      </a:endParaRPr>
                    </a:p>
                    <a:p>
                      <a:pPr algn="ctr" rtl="0" fontAlgn="base"/>
                      <a:r>
                        <a:rPr lang="da-DK" sz="1200" b="0" i="0" u="none" strike="noStrike" dirty="0">
                          <a:solidFill>
                            <a:srgbClr val="FF0000"/>
                          </a:solidFill>
                          <a:effectLst/>
                          <a:latin typeface="Tahoma" panose="020B0604030504040204" pitchFamily="34" charset="0"/>
                        </a:rPr>
                        <a:t>FCEV: $4,500</a:t>
                      </a:r>
                      <a:r>
                        <a:rPr lang="da-DK" sz="1200" b="0" i="0" dirty="0">
                          <a:solidFill>
                            <a:srgbClr val="000000"/>
                          </a:solidFill>
                          <a:effectLst/>
                          <a:latin typeface="Tahoma" panose="020B0604030504040204" pitchFamily="34" charset="0"/>
                        </a:rPr>
                        <a:t>​</a:t>
                      </a:r>
                      <a:endParaRPr lang="da-DK" sz="1200" b="0" i="0" dirty="0">
                        <a:solidFill>
                          <a:srgbClr val="000000"/>
                        </a:solidFill>
                        <a:effectLst/>
                      </a:endParaRPr>
                    </a:p>
                    <a:p>
                      <a:pPr algn="ctr" rtl="0" fontAlgn="base"/>
                      <a:r>
                        <a:rPr lang="da-DK" sz="1200" b="0" i="0" u="none" strike="noStrike" dirty="0">
                          <a:solidFill>
                            <a:srgbClr val="FF0000"/>
                          </a:solidFill>
                          <a:effectLst/>
                          <a:latin typeface="Tahoma" panose="020B0604030504040204" pitchFamily="34" charset="0"/>
                        </a:rPr>
                        <a:t>To 2030</a:t>
                      </a:r>
                      <a:r>
                        <a:rPr lang="da-DK" sz="1200" b="0" i="0" dirty="0">
                          <a:solidFill>
                            <a:srgbClr val="000000"/>
                          </a:solidFill>
                          <a:effectLst/>
                          <a:latin typeface="Tahoma" panose="020B0604030504040204" pitchFamily="34" charset="0"/>
                        </a:rPr>
                        <a:t>​</a:t>
                      </a:r>
                      <a:endParaRPr lang="da-DK" sz="1200" b="0" i="0" dirty="0">
                        <a:solidFill>
                          <a:srgbClr val="000000"/>
                        </a:solidFill>
                        <a:effectLst/>
                      </a:endParaRPr>
                    </a:p>
                    <a:p>
                      <a:pPr algn="ctr" rtl="0" fontAlgn="base"/>
                      <a:r>
                        <a:rPr lang="da-DK" sz="1200" b="0" i="0" u="none" strike="noStrike" dirty="0">
                          <a:solidFill>
                            <a:srgbClr val="FF0000"/>
                          </a:solidFill>
                          <a:effectLst/>
                          <a:latin typeface="Tahoma" panose="020B0604030504040204" pitchFamily="34" charset="0"/>
                        </a:rPr>
                        <a:t>PHEV: $1,000</a:t>
                      </a:r>
                      <a:r>
                        <a:rPr lang="da-DK" sz="1200" b="0" i="0" dirty="0">
                          <a:solidFill>
                            <a:srgbClr val="000000"/>
                          </a:solidFill>
                          <a:effectLst/>
                          <a:latin typeface="Tahoma" panose="020B0604030504040204" pitchFamily="34" charset="0"/>
                        </a:rPr>
                        <a:t>​</a:t>
                      </a:r>
                      <a:endParaRPr lang="da-DK" sz="1200" b="0" i="0" dirty="0">
                        <a:solidFill>
                          <a:srgbClr val="000000"/>
                        </a:solidFill>
                        <a:effectLst/>
                      </a:endParaRPr>
                    </a:p>
                    <a:p>
                      <a:pPr algn="ctr" rtl="0" fontAlgn="base"/>
                      <a:r>
                        <a:rPr lang="da-DK" sz="1200" b="0" i="0" u="none" strike="noStrike" dirty="0">
                          <a:solidFill>
                            <a:srgbClr val="FF0000"/>
                          </a:solidFill>
                          <a:effectLst/>
                          <a:latin typeface="Tahoma" panose="020B0604030504040204" pitchFamily="34" charset="0"/>
                        </a:rPr>
                        <a:t>To 2025</a:t>
                      </a:r>
                      <a:r>
                        <a:rPr lang="da-DK" sz="1200" b="0" i="0" dirty="0">
                          <a:solidFill>
                            <a:srgbClr val="000000"/>
                          </a:solidFill>
                          <a:effectLst/>
                          <a:latin typeface="Tahoma" panose="020B0604030504040204" pitchFamily="34" charset="0"/>
                        </a:rPr>
                        <a:t>​</a:t>
                      </a:r>
                      <a:endParaRPr lang="da-DK" sz="1200" b="0" i="0" dirty="0">
                        <a:solidFill>
                          <a:srgbClr val="000000"/>
                        </a:solidFill>
                        <a:effectLst/>
                      </a:endParaRP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0D8E8"/>
                    </a:solidFill>
                  </a:tcPr>
                </a:tc>
                <a:tc>
                  <a:txBody>
                    <a:bodyPr/>
                    <a:lstStyle/>
                    <a:p>
                      <a:pPr algn="ctr" rtl="0" fontAlgn="base"/>
                      <a:r>
                        <a:rPr lang="da-DK" sz="1200" b="0" i="0" u="none" strike="noStrike">
                          <a:solidFill>
                            <a:srgbClr val="FF0000"/>
                          </a:solidFill>
                          <a:effectLst/>
                          <a:latin typeface="Tahoma" panose="020B0604030504040204" pitchFamily="34" charset="0"/>
                        </a:rPr>
                        <a:t>BEV: $2,000</a:t>
                      </a:r>
                      <a:r>
                        <a:rPr lang="da-DK" sz="1200" b="0" i="0">
                          <a:solidFill>
                            <a:srgbClr val="000000"/>
                          </a:solidFill>
                          <a:effectLst/>
                          <a:latin typeface="Tahoma" panose="020B0604030504040204" pitchFamily="34" charset="0"/>
                        </a:rPr>
                        <a:t>​</a:t>
                      </a:r>
                      <a:endParaRPr lang="da-DK" sz="1200" b="0" i="0">
                        <a:solidFill>
                          <a:srgbClr val="000000"/>
                        </a:solidFill>
                        <a:effectLst/>
                      </a:endParaRPr>
                    </a:p>
                    <a:p>
                      <a:pPr algn="ctr" rtl="0" fontAlgn="base"/>
                      <a:r>
                        <a:rPr lang="da-DK" sz="1200" b="0" i="0" u="none" strike="noStrike">
                          <a:solidFill>
                            <a:srgbClr val="FF0000"/>
                          </a:solidFill>
                          <a:effectLst/>
                          <a:latin typeface="Tahoma" panose="020B0604030504040204" pitchFamily="34" charset="0"/>
                        </a:rPr>
                        <a:t>PHEV: $1,000</a:t>
                      </a:r>
                      <a:r>
                        <a:rPr lang="da-DK" sz="1200" b="0" i="0">
                          <a:solidFill>
                            <a:srgbClr val="000000"/>
                          </a:solidFill>
                          <a:effectLst/>
                          <a:latin typeface="Tahoma" panose="020B0604030504040204" pitchFamily="34" charset="0"/>
                        </a:rPr>
                        <a:t>​</a:t>
                      </a:r>
                      <a:endParaRPr lang="da-DK" sz="1200" b="0" i="0">
                        <a:solidFill>
                          <a:srgbClr val="000000"/>
                        </a:solidFill>
                        <a:effectLst/>
                      </a:endParaRPr>
                    </a:p>
                    <a:p>
                      <a:pPr algn="ctr" rtl="0" fontAlgn="base"/>
                      <a:r>
                        <a:rPr lang="da-DK" sz="1200" b="0" i="0" u="none" strike="noStrike">
                          <a:solidFill>
                            <a:srgbClr val="FF0000"/>
                          </a:solidFill>
                          <a:effectLst/>
                          <a:latin typeface="Tahoma" panose="020B0604030504040204" pitchFamily="34" charset="0"/>
                        </a:rPr>
                        <a:t>FCEV: $4,500</a:t>
                      </a:r>
                      <a:r>
                        <a:rPr lang="da-DK" sz="1200" b="0" i="0">
                          <a:solidFill>
                            <a:srgbClr val="000000"/>
                          </a:solidFill>
                          <a:effectLst/>
                          <a:latin typeface="Tahoma" panose="020B0604030504040204" pitchFamily="34" charset="0"/>
                        </a:rPr>
                        <a:t>​</a:t>
                      </a:r>
                      <a:endParaRPr lang="da-DK" sz="1200" b="0" i="0">
                        <a:solidFill>
                          <a:srgbClr val="000000"/>
                        </a:solidFill>
                        <a:effectLst/>
                      </a:endParaRPr>
                    </a:p>
                    <a:p>
                      <a:pPr algn="ctr" rtl="0" fontAlgn="base"/>
                      <a:r>
                        <a:rPr lang="da-DK" sz="1200" b="0" i="0" u="none" strike="noStrike">
                          <a:solidFill>
                            <a:srgbClr val="FF0000"/>
                          </a:solidFill>
                          <a:effectLst/>
                          <a:latin typeface="Tahoma" panose="020B0604030504040204" pitchFamily="34" charset="0"/>
                        </a:rPr>
                        <a:t>To 2030</a:t>
                      </a:r>
                      <a:r>
                        <a:rPr lang="da-DK" sz="1200" b="0" i="0">
                          <a:solidFill>
                            <a:srgbClr val="000000"/>
                          </a:solidFill>
                          <a:effectLst/>
                          <a:latin typeface="Tahoma" panose="020B0604030504040204" pitchFamily="34" charset="0"/>
                        </a:rPr>
                        <a:t>​</a:t>
                      </a:r>
                      <a:endParaRPr lang="da-DK" sz="1200" b="0" i="0">
                        <a:solidFill>
                          <a:srgbClr val="000000"/>
                        </a:solidFill>
                        <a:effectLst/>
                      </a:endParaRP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0D8E8"/>
                    </a:solidFill>
                  </a:tcPr>
                </a:tc>
                <a:tc>
                  <a:txBody>
                    <a:bodyPr/>
                    <a:lstStyle/>
                    <a:p>
                      <a:pPr algn="ctr" rtl="0" fontAlgn="base"/>
                      <a:r>
                        <a:rPr lang="da-DK" sz="1200" b="0" i="0" u="none" strike="noStrike">
                          <a:solidFill>
                            <a:srgbClr val="FF0000"/>
                          </a:solidFill>
                          <a:effectLst/>
                          <a:latin typeface="Tahoma" panose="020B0604030504040204" pitchFamily="34" charset="0"/>
                        </a:rPr>
                        <a:t>BEV: $2,000</a:t>
                      </a:r>
                      <a:r>
                        <a:rPr lang="da-DK" sz="1200" b="0" i="0">
                          <a:solidFill>
                            <a:srgbClr val="000000"/>
                          </a:solidFill>
                          <a:effectLst/>
                          <a:latin typeface="Tahoma" panose="020B0604030504040204" pitchFamily="34" charset="0"/>
                        </a:rPr>
                        <a:t>​</a:t>
                      </a:r>
                      <a:endParaRPr lang="da-DK" sz="1200" b="0" i="0">
                        <a:solidFill>
                          <a:srgbClr val="000000"/>
                        </a:solidFill>
                        <a:effectLst/>
                      </a:endParaRPr>
                    </a:p>
                    <a:p>
                      <a:pPr algn="ctr" rtl="0" fontAlgn="base"/>
                      <a:r>
                        <a:rPr lang="da-DK" sz="1200" b="0" i="0" u="none" strike="noStrike">
                          <a:solidFill>
                            <a:srgbClr val="FF0000"/>
                          </a:solidFill>
                          <a:effectLst/>
                          <a:latin typeface="Tahoma" panose="020B0604030504040204" pitchFamily="34" charset="0"/>
                        </a:rPr>
                        <a:t>PHEV: $1,000</a:t>
                      </a:r>
                      <a:r>
                        <a:rPr lang="da-DK" sz="1200" b="0" i="0">
                          <a:solidFill>
                            <a:srgbClr val="000000"/>
                          </a:solidFill>
                          <a:effectLst/>
                          <a:latin typeface="Tahoma" panose="020B0604030504040204" pitchFamily="34" charset="0"/>
                        </a:rPr>
                        <a:t>​</a:t>
                      </a:r>
                      <a:endParaRPr lang="da-DK" sz="1200" b="0" i="0">
                        <a:solidFill>
                          <a:srgbClr val="000000"/>
                        </a:solidFill>
                        <a:effectLst/>
                      </a:endParaRPr>
                    </a:p>
                    <a:p>
                      <a:pPr algn="ctr" rtl="0" fontAlgn="base"/>
                      <a:r>
                        <a:rPr lang="da-DK" sz="1200" b="0" i="0" u="none" strike="noStrike">
                          <a:solidFill>
                            <a:srgbClr val="FF0000"/>
                          </a:solidFill>
                          <a:effectLst/>
                          <a:latin typeface="Tahoma" panose="020B0604030504040204" pitchFamily="34" charset="0"/>
                        </a:rPr>
                        <a:t>FCEV: $4,500</a:t>
                      </a:r>
                      <a:r>
                        <a:rPr lang="da-DK" sz="1200" b="0" i="0">
                          <a:solidFill>
                            <a:srgbClr val="000000"/>
                          </a:solidFill>
                          <a:effectLst/>
                          <a:latin typeface="Tahoma" panose="020B0604030504040204" pitchFamily="34" charset="0"/>
                        </a:rPr>
                        <a:t>​</a:t>
                      </a:r>
                      <a:endParaRPr lang="da-DK" sz="1200" b="0" i="0">
                        <a:solidFill>
                          <a:srgbClr val="000000"/>
                        </a:solidFill>
                        <a:effectLst/>
                      </a:endParaRPr>
                    </a:p>
                    <a:p>
                      <a:pPr algn="ctr" rtl="0" fontAlgn="base"/>
                      <a:r>
                        <a:rPr lang="da-DK" sz="1200" b="0" i="0" u="none" strike="noStrike">
                          <a:solidFill>
                            <a:srgbClr val="FF0000"/>
                          </a:solidFill>
                          <a:effectLst/>
                          <a:latin typeface="Tahoma" panose="020B0604030504040204" pitchFamily="34" charset="0"/>
                        </a:rPr>
                        <a:t>To 2030</a:t>
                      </a:r>
                      <a:r>
                        <a:rPr lang="da-DK" sz="1200" b="0" i="0">
                          <a:solidFill>
                            <a:srgbClr val="000000"/>
                          </a:solidFill>
                          <a:effectLst/>
                          <a:latin typeface="Tahoma" panose="020B0604030504040204" pitchFamily="34" charset="0"/>
                        </a:rPr>
                        <a:t>​</a:t>
                      </a:r>
                      <a:endParaRPr lang="da-DK" sz="1200" b="0" i="0">
                        <a:solidFill>
                          <a:srgbClr val="000000"/>
                        </a:solidFill>
                        <a:effectLst/>
                      </a:endParaRP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928567126"/>
                  </a:ext>
                </a:extLst>
              </a:tr>
              <a:tr h="273769">
                <a:tc>
                  <a:txBody>
                    <a:bodyPr/>
                    <a:lstStyle/>
                    <a:p>
                      <a:pPr algn="l" rtl="0" fontAlgn="base"/>
                      <a:r>
                        <a:rPr lang="en-US" sz="1200" b="1" i="0">
                          <a:solidFill>
                            <a:srgbClr val="FFFFFF"/>
                          </a:solidFill>
                          <a:effectLst/>
                          <a:latin typeface="Calibri" panose="020F0502020204030204" pitchFamily="34" charset="0"/>
                        </a:rPr>
                        <a:t>HOV Lane Access​</a:t>
                      </a:r>
                      <a:endParaRPr lang="en-US" sz="1200" b="1" i="0">
                        <a:solidFill>
                          <a:srgbClr val="FFFFFF"/>
                        </a:solidFill>
                        <a:effectLst/>
                      </a:endParaRP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4F81BD"/>
                    </a:solidFill>
                  </a:tcPr>
                </a:tc>
                <a:tc>
                  <a:txBody>
                    <a:bodyPr/>
                    <a:lstStyle/>
                    <a:p>
                      <a:pPr algn="ctr" rtl="0" fontAlgn="base"/>
                      <a:r>
                        <a:rPr lang="en-US" sz="1200" b="0" i="0">
                          <a:solidFill>
                            <a:srgbClr val="FF0000"/>
                          </a:solidFill>
                          <a:effectLst/>
                          <a:latin typeface="Tahoma" panose="020B0604030504040204" pitchFamily="34" charset="0"/>
                        </a:rPr>
                        <a:t>To 2025</a:t>
                      </a:r>
                      <a:r>
                        <a:rPr lang="en-US" sz="1200" b="0" i="0">
                          <a:solidFill>
                            <a:srgbClr val="000000"/>
                          </a:solidFill>
                          <a:effectLst/>
                          <a:latin typeface="Tahoma" panose="020B0604030504040204" pitchFamily="34" charset="0"/>
                        </a:rPr>
                        <a:t>​</a:t>
                      </a:r>
                      <a:endParaRPr lang="en-US" sz="1200" b="0" i="0">
                        <a:solidFill>
                          <a:srgbClr val="000000"/>
                        </a:solidFill>
                        <a:effectLst/>
                      </a:endParaRP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DF4"/>
                    </a:solidFill>
                  </a:tcPr>
                </a:tc>
                <a:tc>
                  <a:txBody>
                    <a:bodyPr/>
                    <a:lstStyle/>
                    <a:p>
                      <a:pPr algn="ctr" rtl="0" fontAlgn="base"/>
                      <a:r>
                        <a:rPr lang="en-US" sz="1200" b="0" i="0">
                          <a:solidFill>
                            <a:srgbClr val="FF0000"/>
                          </a:solidFill>
                          <a:effectLst/>
                          <a:latin typeface="Tahoma" panose="020B0604030504040204" pitchFamily="34" charset="0"/>
                        </a:rPr>
                        <a:t>To 2025</a:t>
                      </a:r>
                      <a:r>
                        <a:rPr lang="en-US" sz="1200" b="0" i="0">
                          <a:solidFill>
                            <a:srgbClr val="000000"/>
                          </a:solidFill>
                          <a:effectLst/>
                          <a:latin typeface="Tahoma" panose="020B0604030504040204" pitchFamily="34" charset="0"/>
                        </a:rPr>
                        <a:t>​</a:t>
                      </a:r>
                      <a:endParaRPr lang="en-US" sz="1200" b="0" i="0">
                        <a:solidFill>
                          <a:srgbClr val="000000"/>
                        </a:solidFill>
                        <a:effectLst/>
                      </a:endParaRP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DF4"/>
                    </a:solidFill>
                  </a:tcPr>
                </a:tc>
                <a:tc>
                  <a:txBody>
                    <a:bodyPr/>
                    <a:lstStyle/>
                    <a:p>
                      <a:pPr algn="ctr" rtl="0" fontAlgn="base"/>
                      <a:r>
                        <a:rPr lang="en-US" sz="1200" b="0" i="0">
                          <a:solidFill>
                            <a:srgbClr val="000000"/>
                          </a:solidFill>
                          <a:effectLst/>
                          <a:latin typeface="Tahoma" panose="020B0604030504040204" pitchFamily="34" charset="0"/>
                        </a:rPr>
                        <a:t>To 2025​</a:t>
                      </a:r>
                      <a:endParaRPr lang="en-US" sz="1200" b="0" i="0">
                        <a:solidFill>
                          <a:srgbClr val="000000"/>
                        </a:solidFill>
                        <a:effectLst/>
                      </a:endParaRP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DF4"/>
                    </a:solidFill>
                  </a:tcPr>
                </a:tc>
                <a:tc>
                  <a:txBody>
                    <a:bodyPr/>
                    <a:lstStyle/>
                    <a:p>
                      <a:pPr algn="ctr" rtl="0" fontAlgn="base"/>
                      <a:r>
                        <a:rPr lang="en-US" sz="1200" b="0" i="0">
                          <a:solidFill>
                            <a:srgbClr val="FF0000"/>
                          </a:solidFill>
                          <a:effectLst/>
                          <a:latin typeface="Tahoma" panose="020B0604030504040204" pitchFamily="34" charset="0"/>
                        </a:rPr>
                        <a:t>To 2030</a:t>
                      </a:r>
                      <a:r>
                        <a:rPr lang="en-US" sz="1200" b="0" i="0">
                          <a:solidFill>
                            <a:srgbClr val="000000"/>
                          </a:solidFill>
                          <a:effectLst/>
                          <a:latin typeface="Tahoma" panose="020B0604030504040204" pitchFamily="34" charset="0"/>
                        </a:rPr>
                        <a:t>​</a:t>
                      </a:r>
                      <a:endParaRPr lang="en-US" sz="1200" b="0" i="0">
                        <a:solidFill>
                          <a:srgbClr val="000000"/>
                        </a:solidFill>
                        <a:effectLst/>
                      </a:endParaRP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DF4"/>
                    </a:solidFill>
                  </a:tcPr>
                </a:tc>
                <a:tc>
                  <a:txBody>
                    <a:bodyPr/>
                    <a:lstStyle/>
                    <a:p>
                      <a:pPr algn="ctr" rtl="0" fontAlgn="base"/>
                      <a:r>
                        <a:rPr lang="en-US" sz="1200" b="0" i="0">
                          <a:solidFill>
                            <a:srgbClr val="FF0000"/>
                          </a:solidFill>
                          <a:effectLst/>
                          <a:latin typeface="Tahoma" panose="020B0604030504040204" pitchFamily="34" charset="0"/>
                        </a:rPr>
                        <a:t>To 2030</a:t>
                      </a:r>
                      <a:r>
                        <a:rPr lang="en-US" sz="1200" b="0" i="0">
                          <a:solidFill>
                            <a:srgbClr val="000000"/>
                          </a:solidFill>
                          <a:effectLst/>
                          <a:latin typeface="Tahoma" panose="020B0604030504040204" pitchFamily="34" charset="0"/>
                        </a:rPr>
                        <a:t>​</a:t>
                      </a:r>
                      <a:endParaRPr lang="en-US" sz="1200" b="0" i="0">
                        <a:solidFill>
                          <a:srgbClr val="000000"/>
                        </a:solidFill>
                        <a:effectLst/>
                      </a:endParaRP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3191680997"/>
                  </a:ext>
                </a:extLst>
              </a:tr>
              <a:tr h="191638">
                <a:tc>
                  <a:txBody>
                    <a:bodyPr/>
                    <a:lstStyle/>
                    <a:p>
                      <a:pPr algn="l" rtl="0" fontAlgn="base"/>
                      <a:r>
                        <a:rPr lang="en-US" sz="1200" b="1" i="0">
                          <a:solidFill>
                            <a:srgbClr val="FFFFFF"/>
                          </a:solidFill>
                          <a:effectLst/>
                          <a:latin typeface="Calibri" panose="020F0502020204030204" pitchFamily="34" charset="0"/>
                        </a:rPr>
                        <a:t>Attributes in 2030​</a:t>
                      </a:r>
                      <a:endParaRPr lang="en-US" sz="1200" b="1" i="0">
                        <a:solidFill>
                          <a:srgbClr val="FFFFFF"/>
                        </a:solidFill>
                        <a:effectLst/>
                      </a:endParaRP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4F81BD"/>
                    </a:solidFill>
                  </a:tcPr>
                </a:tc>
                <a:tc>
                  <a:txBody>
                    <a:bodyPr/>
                    <a:lstStyle/>
                    <a:p>
                      <a:pPr algn="ctr" rtl="0" fontAlgn="auto"/>
                      <a:r>
                        <a:rPr lang="en-US" sz="1200" b="0" i="0">
                          <a:solidFill>
                            <a:srgbClr val="000000"/>
                          </a:solidFill>
                          <a:effectLst/>
                          <a:latin typeface="Tahoma" panose="020B0604030504040204" pitchFamily="34" charset="0"/>
                        </a:rPr>
                        <a:t>​</a:t>
                      </a:r>
                    </a:p>
                  </a:txBody>
                  <a:tcPr marL="22902" marR="22902" marT="11451" marB="11451">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0D8E8"/>
                    </a:solidFill>
                  </a:tcPr>
                </a:tc>
                <a:tc>
                  <a:txBody>
                    <a:bodyPr/>
                    <a:lstStyle/>
                    <a:p>
                      <a:pPr algn="ctr" rtl="0" fontAlgn="auto"/>
                      <a:r>
                        <a:rPr lang="en-US" sz="1200" b="0" i="0">
                          <a:solidFill>
                            <a:srgbClr val="000000"/>
                          </a:solidFill>
                          <a:effectLst/>
                          <a:latin typeface="Tahoma" panose="020B0604030504040204" pitchFamily="34" charset="0"/>
                        </a:rPr>
                        <a:t>​</a:t>
                      </a:r>
                    </a:p>
                  </a:txBody>
                  <a:tcPr marL="22902" marR="22902" marT="11451" marB="11451">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0D8E8"/>
                    </a:solidFill>
                  </a:tcPr>
                </a:tc>
                <a:tc>
                  <a:txBody>
                    <a:bodyPr/>
                    <a:lstStyle/>
                    <a:p>
                      <a:pPr algn="ctr" rtl="0" fontAlgn="base"/>
                      <a:r>
                        <a:rPr lang="en-US" sz="1200" b="0" i="0" dirty="0">
                          <a:solidFill>
                            <a:srgbClr val="000000"/>
                          </a:solidFill>
                          <a:effectLst/>
                          <a:latin typeface="Calibri" panose="020F0502020204030204" pitchFamily="34" charset="0"/>
                        </a:rPr>
                        <a:t> ​</a:t>
                      </a:r>
                      <a:endParaRPr lang="en-US" sz="1200" b="0" i="0" dirty="0">
                        <a:solidFill>
                          <a:srgbClr val="000000"/>
                        </a:solidFill>
                        <a:effectLst/>
                      </a:endParaRPr>
                    </a:p>
                  </a:txBody>
                  <a:tcPr marL="22902" marR="22902" marT="11451" marB="11451">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0D8E8"/>
                    </a:solidFill>
                  </a:tcPr>
                </a:tc>
                <a:tc>
                  <a:txBody>
                    <a:bodyPr/>
                    <a:lstStyle/>
                    <a:p>
                      <a:pPr algn="ctr" rtl="0" fontAlgn="auto"/>
                      <a:r>
                        <a:rPr lang="en-US" sz="1200" b="0" i="0">
                          <a:solidFill>
                            <a:srgbClr val="000000"/>
                          </a:solidFill>
                          <a:effectLst/>
                          <a:latin typeface="Tahoma" panose="020B0604030504040204" pitchFamily="34" charset="0"/>
                        </a:rPr>
                        <a:t>​</a:t>
                      </a:r>
                    </a:p>
                  </a:txBody>
                  <a:tcPr marL="22902" marR="22902" marT="11451" marB="11451">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0D8E8"/>
                    </a:solidFill>
                  </a:tcPr>
                </a:tc>
                <a:tc>
                  <a:txBody>
                    <a:bodyPr/>
                    <a:lstStyle/>
                    <a:p>
                      <a:pPr algn="ctr" rtl="0" fontAlgn="auto"/>
                      <a:r>
                        <a:rPr lang="en-US" sz="1200" b="0" i="0">
                          <a:solidFill>
                            <a:srgbClr val="000000"/>
                          </a:solidFill>
                          <a:effectLst/>
                          <a:latin typeface="Tahoma" panose="020B0604030504040204" pitchFamily="34" charset="0"/>
                        </a:rPr>
                        <a:t>​</a:t>
                      </a:r>
                    </a:p>
                  </a:txBody>
                  <a:tcPr marL="22902" marR="22902" marT="11451" marB="11451">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2909207783"/>
                  </a:ext>
                </a:extLst>
              </a:tr>
              <a:tr h="438030">
                <a:tc>
                  <a:txBody>
                    <a:bodyPr/>
                    <a:lstStyle/>
                    <a:p>
                      <a:pPr algn="l" rtl="0" fontAlgn="base"/>
                      <a:r>
                        <a:rPr lang="en-US" sz="1200" b="1" i="0" dirty="0">
                          <a:solidFill>
                            <a:srgbClr val="FFFFFF"/>
                          </a:solidFill>
                          <a:effectLst/>
                          <a:latin typeface="Calibri" panose="020F0502020204030204" pitchFamily="34" charset="0"/>
                        </a:rPr>
                        <a:t>Classes Available (out of 15 total classes)​</a:t>
                      </a:r>
                      <a:endParaRPr lang="en-US" sz="1200" b="1" i="0" dirty="0">
                        <a:solidFill>
                          <a:srgbClr val="FFFFFF"/>
                        </a:solidFill>
                        <a:effectLst/>
                      </a:endParaRP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4F81BD"/>
                    </a:solidFill>
                  </a:tcPr>
                </a:tc>
                <a:tc>
                  <a:txBody>
                    <a:bodyPr/>
                    <a:lstStyle/>
                    <a:p>
                      <a:pPr algn="ctr" rtl="0" fontAlgn="base"/>
                      <a:r>
                        <a:rPr lang="da-DK" sz="1200" b="0" i="0">
                          <a:solidFill>
                            <a:srgbClr val="000000"/>
                          </a:solidFill>
                          <a:effectLst/>
                          <a:latin typeface="Calibri" panose="020F0502020204030204" pitchFamily="34" charset="0"/>
                        </a:rPr>
                        <a:t>BEV: 11 ​</a:t>
                      </a:r>
                      <a:endParaRPr lang="da-DK" sz="1200" b="0" i="0">
                        <a:solidFill>
                          <a:srgbClr val="000000"/>
                        </a:solidFill>
                        <a:effectLst/>
                      </a:endParaRPr>
                    </a:p>
                    <a:p>
                      <a:pPr algn="ctr" rtl="0" fontAlgn="base"/>
                      <a:r>
                        <a:rPr lang="da-DK" sz="1200" b="0" i="0">
                          <a:solidFill>
                            <a:srgbClr val="000000"/>
                          </a:solidFill>
                          <a:effectLst/>
                          <a:latin typeface="Calibri" panose="020F0502020204030204" pitchFamily="34" charset="0"/>
                        </a:rPr>
                        <a:t>PHEV: 14​</a:t>
                      </a:r>
                      <a:endParaRPr lang="da-DK" sz="1200" b="0" i="0">
                        <a:solidFill>
                          <a:srgbClr val="000000"/>
                        </a:solidFill>
                        <a:effectLst/>
                      </a:endParaRPr>
                    </a:p>
                    <a:p>
                      <a:pPr algn="ctr" rtl="0" fontAlgn="base"/>
                      <a:r>
                        <a:rPr lang="da-DK" sz="1200" b="0" i="0">
                          <a:solidFill>
                            <a:srgbClr val="000000"/>
                          </a:solidFill>
                          <a:effectLst/>
                          <a:latin typeface="Calibri" panose="020F0502020204030204" pitchFamily="34" charset="0"/>
                        </a:rPr>
                        <a:t>FCEV: 5​</a:t>
                      </a:r>
                      <a:endParaRPr lang="da-DK" sz="1200" b="0" i="0">
                        <a:solidFill>
                          <a:srgbClr val="000000"/>
                        </a:solidFill>
                        <a:effectLst/>
                      </a:endParaRPr>
                    </a:p>
                  </a:txBody>
                  <a:tcPr marL="22902" marR="22902" marT="11451" marB="11451">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DF4"/>
                    </a:solidFill>
                  </a:tcPr>
                </a:tc>
                <a:tc>
                  <a:txBody>
                    <a:bodyPr/>
                    <a:lstStyle/>
                    <a:p>
                      <a:pPr algn="ctr" rtl="0" fontAlgn="base"/>
                      <a:r>
                        <a:rPr lang="da-DK" sz="1200" b="0" i="0" dirty="0">
                          <a:solidFill>
                            <a:srgbClr val="000000"/>
                          </a:solidFill>
                          <a:effectLst/>
                          <a:latin typeface="Calibri" panose="020F0502020204030204" pitchFamily="34" charset="0"/>
                        </a:rPr>
                        <a:t>BEV: 12​</a:t>
                      </a:r>
                      <a:endParaRPr lang="da-DK" sz="1200" b="0" i="0" dirty="0">
                        <a:solidFill>
                          <a:srgbClr val="000000"/>
                        </a:solidFill>
                        <a:effectLst/>
                      </a:endParaRPr>
                    </a:p>
                    <a:p>
                      <a:pPr algn="ctr" rtl="0" fontAlgn="base"/>
                      <a:r>
                        <a:rPr lang="da-DK" sz="1200" b="0" i="0" dirty="0">
                          <a:solidFill>
                            <a:srgbClr val="000000"/>
                          </a:solidFill>
                          <a:effectLst/>
                          <a:latin typeface="Calibri" panose="020F0502020204030204" pitchFamily="34" charset="0"/>
                        </a:rPr>
                        <a:t>PHEV: 14​</a:t>
                      </a:r>
                      <a:endParaRPr lang="da-DK" sz="1200" b="0" i="0" dirty="0">
                        <a:solidFill>
                          <a:srgbClr val="000000"/>
                        </a:solidFill>
                        <a:effectLst/>
                      </a:endParaRPr>
                    </a:p>
                    <a:p>
                      <a:pPr algn="ctr" rtl="0" fontAlgn="base"/>
                      <a:r>
                        <a:rPr lang="da-DK" sz="1200" b="0" i="0" dirty="0">
                          <a:solidFill>
                            <a:srgbClr val="000000"/>
                          </a:solidFill>
                          <a:effectLst/>
                          <a:latin typeface="Calibri" panose="020F0502020204030204" pitchFamily="34" charset="0"/>
                        </a:rPr>
                        <a:t>FCEV: 5​</a:t>
                      </a:r>
                      <a:endParaRPr lang="da-DK" sz="1200" b="0" i="0" dirty="0">
                        <a:solidFill>
                          <a:srgbClr val="000000"/>
                        </a:solidFill>
                        <a:effectLst/>
                      </a:endParaRPr>
                    </a:p>
                  </a:txBody>
                  <a:tcPr marL="22902" marR="22902" marT="11451" marB="11451">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DF4"/>
                    </a:solidFill>
                  </a:tcPr>
                </a:tc>
                <a:tc>
                  <a:txBody>
                    <a:bodyPr/>
                    <a:lstStyle/>
                    <a:p>
                      <a:pPr algn="ctr" rtl="0" fontAlgn="base"/>
                      <a:r>
                        <a:rPr lang="da-DK" sz="1200" b="0" i="0">
                          <a:solidFill>
                            <a:srgbClr val="000000"/>
                          </a:solidFill>
                          <a:effectLst/>
                          <a:latin typeface="Calibri" panose="020F0502020204030204" pitchFamily="34" charset="0"/>
                        </a:rPr>
                        <a:t>BEV: 13 ​</a:t>
                      </a:r>
                      <a:endParaRPr lang="da-DK" sz="1200" b="0" i="0">
                        <a:solidFill>
                          <a:srgbClr val="000000"/>
                        </a:solidFill>
                        <a:effectLst/>
                      </a:endParaRPr>
                    </a:p>
                    <a:p>
                      <a:pPr algn="ctr" rtl="0" fontAlgn="base"/>
                      <a:r>
                        <a:rPr lang="da-DK" sz="1200" b="0" i="0">
                          <a:solidFill>
                            <a:srgbClr val="000000"/>
                          </a:solidFill>
                          <a:effectLst/>
                          <a:latin typeface="Calibri" panose="020F0502020204030204" pitchFamily="34" charset="0"/>
                        </a:rPr>
                        <a:t>PHEV: 14​</a:t>
                      </a:r>
                      <a:endParaRPr lang="da-DK" sz="1200" b="0" i="0">
                        <a:solidFill>
                          <a:srgbClr val="000000"/>
                        </a:solidFill>
                        <a:effectLst/>
                      </a:endParaRPr>
                    </a:p>
                    <a:p>
                      <a:pPr algn="ctr" rtl="0" fontAlgn="base"/>
                      <a:r>
                        <a:rPr lang="da-DK" sz="1200" b="0" i="0">
                          <a:solidFill>
                            <a:srgbClr val="000000"/>
                          </a:solidFill>
                          <a:effectLst/>
                          <a:latin typeface="Calibri" panose="020F0502020204030204" pitchFamily="34" charset="0"/>
                        </a:rPr>
                        <a:t>FCEV: 6​</a:t>
                      </a:r>
                      <a:endParaRPr lang="da-DK" sz="1200" b="0" i="0">
                        <a:solidFill>
                          <a:srgbClr val="000000"/>
                        </a:solidFill>
                        <a:effectLst/>
                      </a:endParaRPr>
                    </a:p>
                  </a:txBody>
                  <a:tcPr marL="22902" marR="22902" marT="11451" marB="11451">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DF4"/>
                    </a:solidFill>
                  </a:tcPr>
                </a:tc>
                <a:tc>
                  <a:txBody>
                    <a:bodyPr/>
                    <a:lstStyle/>
                    <a:p>
                      <a:pPr algn="ctr" rtl="0" fontAlgn="base"/>
                      <a:r>
                        <a:rPr lang="da-DK" sz="1200" b="0" i="0">
                          <a:solidFill>
                            <a:srgbClr val="000000"/>
                          </a:solidFill>
                          <a:effectLst/>
                          <a:latin typeface="Calibri" panose="020F0502020204030204" pitchFamily="34" charset="0"/>
                        </a:rPr>
                        <a:t>BEV: 13​</a:t>
                      </a:r>
                      <a:endParaRPr lang="da-DK" sz="1200" b="0" i="0">
                        <a:solidFill>
                          <a:srgbClr val="000000"/>
                        </a:solidFill>
                        <a:effectLst/>
                      </a:endParaRPr>
                    </a:p>
                    <a:p>
                      <a:pPr algn="ctr" rtl="0" fontAlgn="base"/>
                      <a:r>
                        <a:rPr lang="da-DK" sz="1200" b="0" i="0">
                          <a:solidFill>
                            <a:srgbClr val="000000"/>
                          </a:solidFill>
                          <a:effectLst/>
                          <a:latin typeface="Calibri" panose="020F0502020204030204" pitchFamily="34" charset="0"/>
                        </a:rPr>
                        <a:t>PHEV: 14​</a:t>
                      </a:r>
                      <a:endParaRPr lang="da-DK" sz="1200" b="0" i="0">
                        <a:solidFill>
                          <a:srgbClr val="000000"/>
                        </a:solidFill>
                        <a:effectLst/>
                      </a:endParaRPr>
                    </a:p>
                    <a:p>
                      <a:pPr algn="ctr" rtl="0" fontAlgn="base"/>
                      <a:r>
                        <a:rPr lang="da-DK" sz="1200" b="0" i="0">
                          <a:solidFill>
                            <a:srgbClr val="000000"/>
                          </a:solidFill>
                          <a:effectLst/>
                          <a:latin typeface="Calibri" panose="020F0502020204030204" pitchFamily="34" charset="0"/>
                        </a:rPr>
                        <a:t>FCEV: 6​</a:t>
                      </a:r>
                      <a:endParaRPr lang="da-DK" sz="1200" b="0" i="0">
                        <a:solidFill>
                          <a:srgbClr val="000000"/>
                        </a:solidFill>
                        <a:effectLst/>
                      </a:endParaRPr>
                    </a:p>
                  </a:txBody>
                  <a:tcPr marL="22902" marR="22902" marT="11451" marB="11451">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DF4"/>
                    </a:solidFill>
                  </a:tcPr>
                </a:tc>
                <a:tc>
                  <a:txBody>
                    <a:bodyPr/>
                    <a:lstStyle/>
                    <a:p>
                      <a:pPr algn="ctr" rtl="0" fontAlgn="base"/>
                      <a:r>
                        <a:rPr lang="da-DK" sz="1200" b="0" i="0">
                          <a:solidFill>
                            <a:srgbClr val="000000"/>
                          </a:solidFill>
                          <a:effectLst/>
                          <a:latin typeface="Calibri" panose="020F0502020204030204" pitchFamily="34" charset="0"/>
                        </a:rPr>
                        <a:t>BEV: 15​</a:t>
                      </a:r>
                      <a:endParaRPr lang="da-DK" sz="1200" b="0" i="0">
                        <a:solidFill>
                          <a:srgbClr val="000000"/>
                        </a:solidFill>
                        <a:effectLst/>
                      </a:endParaRPr>
                    </a:p>
                    <a:p>
                      <a:pPr algn="ctr" rtl="0" fontAlgn="base"/>
                      <a:r>
                        <a:rPr lang="da-DK" sz="1200" b="0" i="0">
                          <a:solidFill>
                            <a:srgbClr val="000000"/>
                          </a:solidFill>
                          <a:effectLst/>
                          <a:latin typeface="Calibri" panose="020F0502020204030204" pitchFamily="34" charset="0"/>
                        </a:rPr>
                        <a:t>PHEV: 14​</a:t>
                      </a:r>
                      <a:endParaRPr lang="da-DK" sz="1200" b="0" i="0">
                        <a:solidFill>
                          <a:srgbClr val="000000"/>
                        </a:solidFill>
                        <a:effectLst/>
                      </a:endParaRPr>
                    </a:p>
                    <a:p>
                      <a:pPr algn="ctr" rtl="0" fontAlgn="base"/>
                      <a:r>
                        <a:rPr lang="da-DK" sz="1200" b="0" i="0">
                          <a:solidFill>
                            <a:srgbClr val="000000"/>
                          </a:solidFill>
                          <a:effectLst/>
                          <a:latin typeface="Calibri" panose="020F0502020204030204" pitchFamily="34" charset="0"/>
                        </a:rPr>
                        <a:t>FCEV: 6​</a:t>
                      </a:r>
                      <a:endParaRPr lang="da-DK" sz="1200" b="0" i="0">
                        <a:solidFill>
                          <a:srgbClr val="000000"/>
                        </a:solidFill>
                        <a:effectLst/>
                      </a:endParaRPr>
                    </a:p>
                  </a:txBody>
                  <a:tcPr marL="22902" marR="22902" marT="11451" marB="11451">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227362414"/>
                  </a:ext>
                </a:extLst>
              </a:tr>
              <a:tr h="552975">
                <a:tc>
                  <a:txBody>
                    <a:bodyPr/>
                    <a:lstStyle/>
                    <a:p>
                      <a:pPr algn="l" rtl="0" fontAlgn="base"/>
                      <a:r>
                        <a:rPr lang="en-US" sz="1200" b="1" i="0">
                          <a:solidFill>
                            <a:srgbClr val="FFFFFF"/>
                          </a:solidFill>
                          <a:effectLst/>
                          <a:latin typeface="Calibri" panose="020F0502020204030204" pitchFamily="34" charset="0"/>
                        </a:rPr>
                        <a:t>Vehicle/Battery Price ​</a:t>
                      </a:r>
                      <a:endParaRPr lang="en-US" sz="1200" b="1" i="0">
                        <a:solidFill>
                          <a:srgbClr val="FFFFFF"/>
                        </a:solidFill>
                        <a:effectLst/>
                      </a:endParaRP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4F81BD"/>
                    </a:solidFill>
                  </a:tcPr>
                </a:tc>
                <a:tc>
                  <a:txBody>
                    <a:bodyPr/>
                    <a:lstStyle/>
                    <a:p>
                      <a:pPr algn="ctr" rtl="0" fontAlgn="base"/>
                      <a:r>
                        <a:rPr lang="en-US" sz="1200" b="0" i="0">
                          <a:solidFill>
                            <a:srgbClr val="000000"/>
                          </a:solidFill>
                          <a:effectLst/>
                          <a:latin typeface="Calibri" panose="020F0502020204030204" pitchFamily="34" charset="0"/>
                        </a:rPr>
                        <a:t>PEVs: Prices based on battery price declining to ~$120/kWh​</a:t>
                      </a:r>
                      <a:endParaRPr lang="en-US" sz="1200" b="0" i="0">
                        <a:solidFill>
                          <a:srgbClr val="000000"/>
                        </a:solidFill>
                        <a:effectLst/>
                      </a:endParaRPr>
                    </a:p>
                    <a:p>
                      <a:pPr algn="ctr" rtl="0" fontAlgn="base"/>
                      <a:r>
                        <a:rPr lang="en-US" sz="1200" b="0" i="0">
                          <a:solidFill>
                            <a:srgbClr val="000000"/>
                          </a:solidFill>
                          <a:effectLst/>
                          <a:latin typeface="Calibri" panose="020F0502020204030204" pitchFamily="34" charset="0"/>
                        </a:rPr>
                        <a:t>FCEVs: $38,000​</a:t>
                      </a:r>
                      <a:endParaRPr lang="en-US" sz="1200" b="0" i="0">
                        <a:solidFill>
                          <a:srgbClr val="000000"/>
                        </a:solidFill>
                        <a:effectLst/>
                      </a:endParaRPr>
                    </a:p>
                  </a:txBody>
                  <a:tcPr marL="22902" marR="22902" marT="11451" marB="11451">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0D8E8"/>
                    </a:solidFill>
                  </a:tcPr>
                </a:tc>
                <a:tc>
                  <a:txBody>
                    <a:bodyPr/>
                    <a:lstStyle/>
                    <a:p>
                      <a:pPr algn="ctr" rtl="0" fontAlgn="base"/>
                      <a:r>
                        <a:rPr lang="en-US" sz="1200" b="0" i="0">
                          <a:solidFill>
                            <a:srgbClr val="000000"/>
                          </a:solidFill>
                          <a:effectLst/>
                          <a:latin typeface="Calibri" panose="020F0502020204030204" pitchFamily="34" charset="0"/>
                        </a:rPr>
                        <a:t>PEVs: Prices based on battery price declining to ~$100/kWh​</a:t>
                      </a:r>
                      <a:endParaRPr lang="en-US" sz="1200" b="0" i="0">
                        <a:solidFill>
                          <a:srgbClr val="000000"/>
                        </a:solidFill>
                        <a:effectLst/>
                      </a:endParaRPr>
                    </a:p>
                    <a:p>
                      <a:pPr algn="ctr" rtl="0" fontAlgn="base"/>
                      <a:r>
                        <a:rPr lang="en-US" sz="1200" b="0" i="0">
                          <a:solidFill>
                            <a:srgbClr val="000000"/>
                          </a:solidFill>
                          <a:effectLst/>
                          <a:latin typeface="Calibri" panose="020F0502020204030204" pitchFamily="34" charset="0"/>
                        </a:rPr>
                        <a:t>FCEVs: $25,000​</a:t>
                      </a:r>
                      <a:endParaRPr lang="en-US" sz="1200" b="0" i="0">
                        <a:solidFill>
                          <a:srgbClr val="000000"/>
                        </a:solidFill>
                        <a:effectLst/>
                      </a:endParaRPr>
                    </a:p>
                  </a:txBody>
                  <a:tcPr marL="22902" marR="22902" marT="11451" marB="11451">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0D8E8"/>
                    </a:solidFill>
                  </a:tcPr>
                </a:tc>
                <a:tc>
                  <a:txBody>
                    <a:bodyPr/>
                    <a:lstStyle/>
                    <a:p>
                      <a:pPr algn="ctr" rtl="0" fontAlgn="base"/>
                      <a:r>
                        <a:rPr lang="en-US" sz="1200" b="0" i="0">
                          <a:solidFill>
                            <a:srgbClr val="000000"/>
                          </a:solidFill>
                          <a:effectLst/>
                          <a:latin typeface="Calibri" panose="020F0502020204030204" pitchFamily="34" charset="0"/>
                        </a:rPr>
                        <a:t>PEVs: Prices based on battery price declining to ~$80/kWh​</a:t>
                      </a:r>
                      <a:endParaRPr lang="en-US" sz="1200" b="0" i="0">
                        <a:solidFill>
                          <a:srgbClr val="000000"/>
                        </a:solidFill>
                        <a:effectLst/>
                      </a:endParaRPr>
                    </a:p>
                    <a:p>
                      <a:pPr algn="ctr" rtl="0" fontAlgn="base"/>
                      <a:r>
                        <a:rPr lang="en-US" sz="1200" b="0" i="0">
                          <a:solidFill>
                            <a:srgbClr val="000000"/>
                          </a:solidFill>
                          <a:effectLst/>
                          <a:latin typeface="Calibri" panose="020F0502020204030204" pitchFamily="34" charset="0"/>
                        </a:rPr>
                        <a:t>FCEVs: $25,000​</a:t>
                      </a:r>
                      <a:endParaRPr lang="en-US" sz="1200" b="0" i="0">
                        <a:solidFill>
                          <a:srgbClr val="000000"/>
                        </a:solidFill>
                        <a:effectLst/>
                      </a:endParaRPr>
                    </a:p>
                  </a:txBody>
                  <a:tcPr marL="22902" marR="22902" marT="11451" marB="11451">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0D8E8"/>
                    </a:solidFill>
                  </a:tcPr>
                </a:tc>
                <a:tc>
                  <a:txBody>
                    <a:bodyPr/>
                    <a:lstStyle/>
                    <a:p>
                      <a:pPr algn="ctr" rtl="0" fontAlgn="base"/>
                      <a:r>
                        <a:rPr lang="en-US" sz="1200" b="0" i="0">
                          <a:solidFill>
                            <a:srgbClr val="000000"/>
                          </a:solidFill>
                          <a:effectLst/>
                          <a:latin typeface="Calibri" panose="020F0502020204030204" pitchFamily="34" charset="0"/>
                        </a:rPr>
                        <a:t>PEVs: Prices based on battery price declining to ~$70/kWh​</a:t>
                      </a:r>
                      <a:endParaRPr lang="en-US" sz="1200" b="0" i="0">
                        <a:solidFill>
                          <a:srgbClr val="000000"/>
                        </a:solidFill>
                        <a:effectLst/>
                      </a:endParaRPr>
                    </a:p>
                    <a:p>
                      <a:pPr algn="ctr" rtl="0" fontAlgn="base"/>
                      <a:r>
                        <a:rPr lang="en-US" sz="1200" b="0" i="0">
                          <a:solidFill>
                            <a:srgbClr val="000000"/>
                          </a:solidFill>
                          <a:effectLst/>
                          <a:latin typeface="Calibri" panose="020F0502020204030204" pitchFamily="34" charset="0"/>
                        </a:rPr>
                        <a:t>FCEVs: $25,000​</a:t>
                      </a:r>
                      <a:endParaRPr lang="en-US" sz="1200" b="0" i="0">
                        <a:solidFill>
                          <a:srgbClr val="000000"/>
                        </a:solidFill>
                        <a:effectLst/>
                      </a:endParaRPr>
                    </a:p>
                  </a:txBody>
                  <a:tcPr marL="22902" marR="22902" marT="11451" marB="11451">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0D8E8"/>
                    </a:solidFill>
                  </a:tcPr>
                </a:tc>
                <a:tc>
                  <a:txBody>
                    <a:bodyPr/>
                    <a:lstStyle/>
                    <a:p>
                      <a:pPr algn="ctr" rtl="0" fontAlgn="base"/>
                      <a:r>
                        <a:rPr lang="en-US" sz="1200" b="0" i="0">
                          <a:solidFill>
                            <a:srgbClr val="000000"/>
                          </a:solidFill>
                          <a:effectLst/>
                          <a:latin typeface="Calibri" panose="020F0502020204030204" pitchFamily="34" charset="0"/>
                        </a:rPr>
                        <a:t>PEVs: Prices based on battery price declining to ~$70/kWh​</a:t>
                      </a:r>
                      <a:endParaRPr lang="en-US" sz="1200" b="0" i="0">
                        <a:solidFill>
                          <a:srgbClr val="000000"/>
                        </a:solidFill>
                        <a:effectLst/>
                      </a:endParaRPr>
                    </a:p>
                    <a:p>
                      <a:pPr algn="ctr" rtl="0" fontAlgn="base"/>
                      <a:r>
                        <a:rPr lang="en-US" sz="1200" b="0" i="0">
                          <a:solidFill>
                            <a:srgbClr val="000000"/>
                          </a:solidFill>
                          <a:effectLst/>
                          <a:latin typeface="Calibri" panose="020F0502020204030204" pitchFamily="34" charset="0"/>
                        </a:rPr>
                        <a:t>FCEVs: $25,000​</a:t>
                      </a:r>
                      <a:endParaRPr lang="en-US" sz="1200" b="0" i="0">
                        <a:solidFill>
                          <a:srgbClr val="000000"/>
                        </a:solidFill>
                        <a:effectLst/>
                      </a:endParaRPr>
                    </a:p>
                  </a:txBody>
                  <a:tcPr marL="22902" marR="22902" marT="11451" marB="11451">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3791348342"/>
                  </a:ext>
                </a:extLst>
              </a:tr>
              <a:tr h="343389">
                <a:tc>
                  <a:txBody>
                    <a:bodyPr/>
                    <a:lstStyle/>
                    <a:p>
                      <a:pPr algn="l" rtl="0" fontAlgn="base"/>
                      <a:r>
                        <a:rPr lang="en-US" sz="1200" b="1" i="0" dirty="0">
                          <a:solidFill>
                            <a:srgbClr val="FFFFFF"/>
                          </a:solidFill>
                          <a:effectLst/>
                          <a:latin typeface="Calibri" panose="020F0502020204030204" pitchFamily="34" charset="0"/>
                        </a:rPr>
                        <a:t>Max Range for a Midsize Vehicle (Mi)​</a:t>
                      </a:r>
                      <a:endParaRPr lang="en-US" sz="1200" b="1" i="0" dirty="0">
                        <a:solidFill>
                          <a:srgbClr val="FFFFFF"/>
                        </a:solidFill>
                        <a:effectLst/>
                      </a:endParaRP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4F81BD"/>
                    </a:solidFill>
                  </a:tcPr>
                </a:tc>
                <a:tc>
                  <a:txBody>
                    <a:bodyPr/>
                    <a:lstStyle/>
                    <a:p>
                      <a:pPr algn="ctr" rtl="0" fontAlgn="base"/>
                      <a:r>
                        <a:rPr lang="en-US" sz="1200" b="0" i="0">
                          <a:solidFill>
                            <a:srgbClr val="000000"/>
                          </a:solidFill>
                          <a:effectLst/>
                          <a:latin typeface="Calibri" panose="020F0502020204030204" pitchFamily="34" charset="0"/>
                        </a:rPr>
                        <a:t>PEVs: ~333​</a:t>
                      </a:r>
                      <a:endParaRPr lang="en-US" sz="1200" b="0" i="0">
                        <a:solidFill>
                          <a:srgbClr val="000000"/>
                        </a:solidFill>
                        <a:effectLst/>
                      </a:endParaRPr>
                    </a:p>
                    <a:p>
                      <a:pPr algn="ctr" rtl="0" fontAlgn="base"/>
                      <a:r>
                        <a:rPr lang="en-US" sz="1200" b="0" i="0">
                          <a:solidFill>
                            <a:srgbClr val="000000"/>
                          </a:solidFill>
                          <a:effectLst/>
                          <a:latin typeface="Calibri" panose="020F0502020204030204" pitchFamily="34" charset="0"/>
                        </a:rPr>
                        <a:t>FCEVs: ~365​</a:t>
                      </a:r>
                      <a:endParaRPr lang="en-US" sz="1200" b="0" i="0">
                        <a:solidFill>
                          <a:srgbClr val="000000"/>
                        </a:solidFill>
                        <a:effectLst/>
                      </a:endParaRP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DF4"/>
                    </a:solidFill>
                  </a:tcPr>
                </a:tc>
                <a:tc>
                  <a:txBody>
                    <a:bodyPr/>
                    <a:lstStyle/>
                    <a:p>
                      <a:pPr algn="ctr" rtl="0" fontAlgn="base"/>
                      <a:r>
                        <a:rPr lang="en-US" sz="1200" b="0" i="0">
                          <a:solidFill>
                            <a:srgbClr val="000000"/>
                          </a:solidFill>
                          <a:effectLst/>
                          <a:latin typeface="Calibri" panose="020F0502020204030204" pitchFamily="34" charset="0"/>
                        </a:rPr>
                        <a:t>PEVs: ~341​</a:t>
                      </a:r>
                      <a:endParaRPr lang="en-US" sz="1200" b="0" i="0">
                        <a:solidFill>
                          <a:srgbClr val="000000"/>
                        </a:solidFill>
                        <a:effectLst/>
                      </a:endParaRPr>
                    </a:p>
                    <a:p>
                      <a:pPr algn="ctr" rtl="0" fontAlgn="base"/>
                      <a:r>
                        <a:rPr lang="en-US" sz="1200" b="0" i="0">
                          <a:solidFill>
                            <a:srgbClr val="000000"/>
                          </a:solidFill>
                          <a:effectLst/>
                          <a:latin typeface="Calibri" panose="020F0502020204030204" pitchFamily="34" charset="0"/>
                        </a:rPr>
                        <a:t>FCEVs: ~365​</a:t>
                      </a:r>
                      <a:endParaRPr lang="en-US" sz="1200" b="0" i="0">
                        <a:solidFill>
                          <a:srgbClr val="000000"/>
                        </a:solidFill>
                        <a:effectLst/>
                      </a:endParaRP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DF4"/>
                    </a:solidFill>
                  </a:tcPr>
                </a:tc>
                <a:tc>
                  <a:txBody>
                    <a:bodyPr/>
                    <a:lstStyle/>
                    <a:p>
                      <a:pPr algn="ctr" rtl="0" fontAlgn="base"/>
                      <a:r>
                        <a:rPr lang="en-US" sz="1200" b="0" i="0">
                          <a:solidFill>
                            <a:srgbClr val="000000"/>
                          </a:solidFill>
                          <a:effectLst/>
                          <a:latin typeface="Calibri" panose="020F0502020204030204" pitchFamily="34" charset="0"/>
                        </a:rPr>
                        <a:t>PEVs: ~341​</a:t>
                      </a:r>
                      <a:endParaRPr lang="en-US" sz="1200" b="0" i="0">
                        <a:solidFill>
                          <a:srgbClr val="000000"/>
                        </a:solidFill>
                        <a:effectLst/>
                      </a:endParaRPr>
                    </a:p>
                    <a:p>
                      <a:pPr algn="ctr" rtl="0" fontAlgn="base"/>
                      <a:r>
                        <a:rPr lang="en-US" sz="1200" b="0" i="0">
                          <a:solidFill>
                            <a:srgbClr val="000000"/>
                          </a:solidFill>
                          <a:effectLst/>
                          <a:latin typeface="Calibri" panose="020F0502020204030204" pitchFamily="34" charset="0"/>
                        </a:rPr>
                        <a:t>FCEVs: ~461​</a:t>
                      </a:r>
                      <a:endParaRPr lang="en-US" sz="1200" b="0" i="0">
                        <a:solidFill>
                          <a:srgbClr val="000000"/>
                        </a:solidFill>
                        <a:effectLst/>
                      </a:endParaRP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DF4"/>
                    </a:solidFill>
                  </a:tcPr>
                </a:tc>
                <a:tc>
                  <a:txBody>
                    <a:bodyPr/>
                    <a:lstStyle/>
                    <a:p>
                      <a:pPr algn="ctr" rtl="0" fontAlgn="base"/>
                      <a:r>
                        <a:rPr lang="en-US" sz="1200" b="0" i="0" dirty="0">
                          <a:solidFill>
                            <a:srgbClr val="000000"/>
                          </a:solidFill>
                          <a:effectLst/>
                          <a:latin typeface="Calibri" panose="020F0502020204030204" pitchFamily="34" charset="0"/>
                        </a:rPr>
                        <a:t>PEVs: ~341​</a:t>
                      </a:r>
                      <a:endParaRPr lang="en-US" sz="1200" b="0" i="0" dirty="0">
                        <a:solidFill>
                          <a:srgbClr val="000000"/>
                        </a:solidFill>
                        <a:effectLst/>
                      </a:endParaRPr>
                    </a:p>
                    <a:p>
                      <a:pPr algn="ctr" rtl="0" fontAlgn="base"/>
                      <a:r>
                        <a:rPr lang="en-US" sz="1200" b="0" i="0" dirty="0">
                          <a:solidFill>
                            <a:srgbClr val="000000"/>
                          </a:solidFill>
                          <a:effectLst/>
                          <a:latin typeface="Calibri" panose="020F0502020204030204" pitchFamily="34" charset="0"/>
                        </a:rPr>
                        <a:t>FCEVs: ~461​</a:t>
                      </a:r>
                      <a:endParaRPr lang="en-US" sz="1200" b="0" i="0" dirty="0">
                        <a:solidFill>
                          <a:srgbClr val="000000"/>
                        </a:solidFill>
                        <a:effectLst/>
                      </a:endParaRPr>
                    </a:p>
                  </a:txBody>
                  <a:tcPr marL="22902" marR="22902" marT="11451" marB="11451">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DF4"/>
                    </a:solidFill>
                  </a:tcPr>
                </a:tc>
                <a:tc>
                  <a:txBody>
                    <a:bodyPr/>
                    <a:lstStyle/>
                    <a:p>
                      <a:pPr algn="ctr" rtl="0" fontAlgn="base"/>
                      <a:r>
                        <a:rPr lang="en-US" sz="1200" b="0" i="0">
                          <a:solidFill>
                            <a:srgbClr val="000000"/>
                          </a:solidFill>
                          <a:effectLst/>
                          <a:latin typeface="Calibri" panose="020F0502020204030204" pitchFamily="34" charset="0"/>
                        </a:rPr>
                        <a:t>PEVs: ~341​</a:t>
                      </a:r>
                      <a:endParaRPr lang="en-US" sz="1200" b="0" i="0">
                        <a:solidFill>
                          <a:srgbClr val="000000"/>
                        </a:solidFill>
                        <a:effectLst/>
                      </a:endParaRPr>
                    </a:p>
                    <a:p>
                      <a:pPr algn="ctr" rtl="0" fontAlgn="base"/>
                      <a:r>
                        <a:rPr lang="en-US" sz="1200" b="0" i="0">
                          <a:solidFill>
                            <a:srgbClr val="000000"/>
                          </a:solidFill>
                          <a:effectLst/>
                          <a:latin typeface="Calibri" panose="020F0502020204030204" pitchFamily="34" charset="0"/>
                        </a:rPr>
                        <a:t>FCEVs: ~461​</a:t>
                      </a:r>
                      <a:endParaRPr lang="en-US" sz="1200" b="0" i="0">
                        <a:solidFill>
                          <a:srgbClr val="000000"/>
                        </a:solidFill>
                        <a:effectLst/>
                      </a:endParaRPr>
                    </a:p>
                  </a:txBody>
                  <a:tcPr marL="22902" marR="22902" marT="11451" marB="11451">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2281147253"/>
                  </a:ext>
                </a:extLst>
              </a:tr>
              <a:tr h="200386">
                <a:tc>
                  <a:txBody>
                    <a:bodyPr/>
                    <a:lstStyle/>
                    <a:p>
                      <a:pPr algn="l" rtl="0" fontAlgn="base"/>
                      <a:r>
                        <a:rPr lang="en-US" sz="1200" b="1" i="0">
                          <a:solidFill>
                            <a:srgbClr val="FFFFFF"/>
                          </a:solidFill>
                          <a:effectLst/>
                          <a:latin typeface="Calibri" panose="020F0502020204030204" pitchFamily="34" charset="0"/>
                        </a:rPr>
                        <a:t>Refuel Time (minutes)​</a:t>
                      </a:r>
                      <a:endParaRPr lang="en-US" sz="1200" b="1" i="0">
                        <a:solidFill>
                          <a:srgbClr val="FFFFFF"/>
                        </a:solidFill>
                        <a:effectLst/>
                      </a:endParaRP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4F81BD"/>
                    </a:solidFill>
                  </a:tcPr>
                </a:tc>
                <a:tc>
                  <a:txBody>
                    <a:bodyPr/>
                    <a:lstStyle/>
                    <a:p>
                      <a:pPr algn="ctr" rtl="0" fontAlgn="base"/>
                      <a:r>
                        <a:rPr lang="en-US" sz="1200" b="0" i="0">
                          <a:solidFill>
                            <a:srgbClr val="000000"/>
                          </a:solidFill>
                          <a:effectLst/>
                          <a:latin typeface="Calibri" panose="020F0502020204030204" pitchFamily="34" charset="0"/>
                        </a:rPr>
                        <a:t>PEVs: 15-21​</a:t>
                      </a:r>
                      <a:endParaRPr lang="en-US" sz="1200" b="0" i="0">
                        <a:solidFill>
                          <a:srgbClr val="000000"/>
                        </a:solidFill>
                        <a:effectLst/>
                      </a:endParaRPr>
                    </a:p>
                  </a:txBody>
                  <a:tcPr marL="22902" marR="22902" marT="11451" marB="11451">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0D8E8"/>
                    </a:solidFill>
                  </a:tcPr>
                </a:tc>
                <a:tc>
                  <a:txBody>
                    <a:bodyPr/>
                    <a:lstStyle/>
                    <a:p>
                      <a:pPr algn="ctr" rtl="0" fontAlgn="base"/>
                      <a:r>
                        <a:rPr lang="en-US" sz="1200" b="0" i="0">
                          <a:solidFill>
                            <a:srgbClr val="000000"/>
                          </a:solidFill>
                          <a:effectLst/>
                          <a:latin typeface="Calibri" panose="020F0502020204030204" pitchFamily="34" charset="0"/>
                        </a:rPr>
                        <a:t>PEVs: 15-21​</a:t>
                      </a:r>
                      <a:endParaRPr lang="en-US" sz="1200" b="0" i="0">
                        <a:solidFill>
                          <a:srgbClr val="000000"/>
                        </a:solidFill>
                        <a:effectLst/>
                      </a:endParaRPr>
                    </a:p>
                  </a:txBody>
                  <a:tcPr marL="22902" marR="22902" marT="11451" marB="11451">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0D8E8"/>
                    </a:solidFill>
                  </a:tcPr>
                </a:tc>
                <a:tc>
                  <a:txBody>
                    <a:bodyPr/>
                    <a:lstStyle/>
                    <a:p>
                      <a:pPr algn="ctr" rtl="0" fontAlgn="base"/>
                      <a:r>
                        <a:rPr lang="en-US" sz="1200" b="0" i="0">
                          <a:solidFill>
                            <a:srgbClr val="000000"/>
                          </a:solidFill>
                          <a:effectLst/>
                          <a:latin typeface="Calibri" panose="020F0502020204030204" pitchFamily="34" charset="0"/>
                        </a:rPr>
                        <a:t>PEVs: 10-16​</a:t>
                      </a:r>
                      <a:endParaRPr lang="en-US" sz="1200" b="0" i="0">
                        <a:solidFill>
                          <a:srgbClr val="000000"/>
                        </a:solidFill>
                        <a:effectLst/>
                      </a:endParaRPr>
                    </a:p>
                  </a:txBody>
                  <a:tcPr marL="22902" marR="22902" marT="11451" marB="11451">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0D8E8"/>
                    </a:solidFill>
                  </a:tcPr>
                </a:tc>
                <a:tc>
                  <a:txBody>
                    <a:bodyPr/>
                    <a:lstStyle/>
                    <a:p>
                      <a:pPr algn="ctr" rtl="0" fontAlgn="base"/>
                      <a:r>
                        <a:rPr lang="en-US" sz="1200" b="0" i="0" dirty="0">
                          <a:solidFill>
                            <a:srgbClr val="000000"/>
                          </a:solidFill>
                          <a:effectLst/>
                          <a:latin typeface="Calibri" panose="020F0502020204030204" pitchFamily="34" charset="0"/>
                        </a:rPr>
                        <a:t>PEVs: 10-16​</a:t>
                      </a:r>
                      <a:endParaRPr lang="en-US" sz="1200" b="0" i="0" dirty="0">
                        <a:solidFill>
                          <a:srgbClr val="000000"/>
                        </a:solidFill>
                        <a:effectLst/>
                      </a:endParaRPr>
                    </a:p>
                  </a:txBody>
                  <a:tcPr marL="22902" marR="22902" marT="11451" marB="11451">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0D8E8"/>
                    </a:solidFill>
                  </a:tcPr>
                </a:tc>
                <a:tc>
                  <a:txBody>
                    <a:bodyPr/>
                    <a:lstStyle/>
                    <a:p>
                      <a:pPr algn="ctr" rtl="0" fontAlgn="base"/>
                      <a:r>
                        <a:rPr lang="en-US" sz="1200" b="0" i="0" dirty="0">
                          <a:solidFill>
                            <a:srgbClr val="000000"/>
                          </a:solidFill>
                          <a:effectLst/>
                          <a:latin typeface="Calibri" panose="020F0502020204030204" pitchFamily="34" charset="0"/>
                        </a:rPr>
                        <a:t>PEVs: 10-16​</a:t>
                      </a:r>
                      <a:endParaRPr lang="en-US" sz="1200" b="0" i="0" dirty="0">
                        <a:solidFill>
                          <a:srgbClr val="000000"/>
                        </a:solidFill>
                        <a:effectLst/>
                      </a:endParaRPr>
                    </a:p>
                  </a:txBody>
                  <a:tcPr marL="22902" marR="22902" marT="11451" marB="11451">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1245261059"/>
                  </a:ext>
                </a:extLst>
              </a:tr>
              <a:tr h="355899">
                <a:tc>
                  <a:txBody>
                    <a:bodyPr/>
                    <a:lstStyle/>
                    <a:p>
                      <a:pPr algn="l" rtl="0" fontAlgn="base"/>
                      <a:r>
                        <a:rPr lang="en-US" sz="1200" b="1" i="0">
                          <a:solidFill>
                            <a:srgbClr val="FFFFFF"/>
                          </a:solidFill>
                          <a:effectLst/>
                          <a:latin typeface="Calibri" panose="020F0502020204030204" pitchFamily="34" charset="0"/>
                        </a:rPr>
                        <a:t>Time to Station​</a:t>
                      </a:r>
                      <a:endParaRPr lang="en-US" sz="1200" b="1" i="0">
                        <a:solidFill>
                          <a:srgbClr val="FFFFFF"/>
                        </a:solidFill>
                        <a:effectLst/>
                      </a:endParaRPr>
                    </a:p>
                  </a:txBody>
                  <a:tcPr marL="22902" marR="22902" marT="11451" marB="1145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4F81BD"/>
                    </a:solidFill>
                  </a:tcPr>
                </a:tc>
                <a:tc>
                  <a:txBody>
                    <a:bodyPr/>
                    <a:lstStyle/>
                    <a:p>
                      <a:pPr algn="ctr" rtl="0" fontAlgn="base"/>
                      <a:r>
                        <a:rPr lang="en-US" sz="1200" b="0" i="0">
                          <a:solidFill>
                            <a:srgbClr val="000000"/>
                          </a:solidFill>
                          <a:effectLst/>
                          <a:latin typeface="Calibri" panose="020F0502020204030204" pitchFamily="34" charset="0"/>
                        </a:rPr>
                        <a:t>PEVs: same as gasoline​</a:t>
                      </a:r>
                      <a:endParaRPr lang="en-US" sz="1200" b="0" i="0">
                        <a:solidFill>
                          <a:srgbClr val="000000"/>
                        </a:solidFill>
                        <a:effectLst/>
                      </a:endParaRPr>
                    </a:p>
                  </a:txBody>
                  <a:tcPr marL="22902" marR="22902" marT="11451" marB="11451">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DF4"/>
                    </a:solidFill>
                  </a:tcPr>
                </a:tc>
                <a:tc>
                  <a:txBody>
                    <a:bodyPr/>
                    <a:lstStyle/>
                    <a:p>
                      <a:pPr algn="ctr" rtl="0" fontAlgn="base"/>
                      <a:r>
                        <a:rPr lang="en-US" sz="1200" b="0" i="0">
                          <a:solidFill>
                            <a:srgbClr val="000000"/>
                          </a:solidFill>
                          <a:effectLst/>
                          <a:latin typeface="Calibri" panose="020F0502020204030204" pitchFamily="34" charset="0"/>
                        </a:rPr>
                        <a:t>PEVs: same as gasoline​</a:t>
                      </a:r>
                      <a:endParaRPr lang="en-US" sz="1200" b="0" i="0">
                        <a:solidFill>
                          <a:srgbClr val="000000"/>
                        </a:solidFill>
                        <a:effectLst/>
                      </a:endParaRPr>
                    </a:p>
                  </a:txBody>
                  <a:tcPr marL="22902" marR="22902" marT="11451" marB="11451">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DF4"/>
                    </a:solidFill>
                  </a:tcPr>
                </a:tc>
                <a:tc>
                  <a:txBody>
                    <a:bodyPr/>
                    <a:lstStyle/>
                    <a:p>
                      <a:pPr algn="ctr" rtl="0" fontAlgn="base"/>
                      <a:r>
                        <a:rPr lang="en-US" sz="1200" b="0" i="0">
                          <a:solidFill>
                            <a:srgbClr val="000000"/>
                          </a:solidFill>
                          <a:effectLst/>
                          <a:latin typeface="Calibri" panose="020F0502020204030204" pitchFamily="34" charset="0"/>
                        </a:rPr>
                        <a:t>PEVs: same as gasoline​</a:t>
                      </a:r>
                      <a:endParaRPr lang="en-US" sz="1200" b="0" i="0">
                        <a:solidFill>
                          <a:srgbClr val="000000"/>
                        </a:solidFill>
                        <a:effectLst/>
                      </a:endParaRPr>
                    </a:p>
                  </a:txBody>
                  <a:tcPr marL="22902" marR="22902" marT="11451" marB="11451">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DF4"/>
                    </a:solidFill>
                  </a:tcPr>
                </a:tc>
                <a:tc>
                  <a:txBody>
                    <a:bodyPr/>
                    <a:lstStyle/>
                    <a:p>
                      <a:pPr algn="ctr" rtl="0" fontAlgn="base"/>
                      <a:r>
                        <a:rPr lang="en-US" sz="1200" b="0" i="0" dirty="0">
                          <a:solidFill>
                            <a:srgbClr val="000000"/>
                          </a:solidFill>
                          <a:effectLst/>
                          <a:latin typeface="Calibri" panose="020F0502020204030204" pitchFamily="34" charset="0"/>
                        </a:rPr>
                        <a:t>PEVs: same as gasoline by 2025​</a:t>
                      </a:r>
                      <a:endParaRPr lang="en-US" sz="1200" b="0" i="0" dirty="0">
                        <a:solidFill>
                          <a:srgbClr val="000000"/>
                        </a:solidFill>
                        <a:effectLst/>
                      </a:endParaRPr>
                    </a:p>
                  </a:txBody>
                  <a:tcPr marL="22902" marR="22902" marT="11451" marB="11451">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DF4"/>
                    </a:solidFill>
                  </a:tcPr>
                </a:tc>
                <a:tc>
                  <a:txBody>
                    <a:bodyPr/>
                    <a:lstStyle/>
                    <a:p>
                      <a:pPr algn="ctr" rtl="0" fontAlgn="base"/>
                      <a:r>
                        <a:rPr lang="en-US" sz="1200" b="0" i="0" dirty="0">
                          <a:solidFill>
                            <a:srgbClr val="000000"/>
                          </a:solidFill>
                          <a:effectLst/>
                          <a:latin typeface="Calibri" panose="020F0502020204030204" pitchFamily="34" charset="0"/>
                        </a:rPr>
                        <a:t>PEVs: same as gasoline by 2025​</a:t>
                      </a:r>
                      <a:endParaRPr lang="en-US" sz="1200" b="0" i="0" dirty="0">
                        <a:solidFill>
                          <a:srgbClr val="000000"/>
                        </a:solidFill>
                        <a:effectLst/>
                      </a:endParaRPr>
                    </a:p>
                  </a:txBody>
                  <a:tcPr marL="22902" marR="22902" marT="11451" marB="11451">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3794891802"/>
                  </a:ext>
                </a:extLst>
              </a:tr>
            </a:tbl>
          </a:graphicData>
        </a:graphic>
      </p:graphicFrame>
    </p:spTree>
    <p:extLst>
      <p:ext uri="{BB962C8B-B14F-4D97-AF65-F5344CB8AC3E}">
        <p14:creationId xmlns:p14="http://schemas.microsoft.com/office/powerpoint/2010/main" val="4162526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b="1" dirty="0"/>
              <a:t>Update Scheduled to be Completed by Fourth Quarter</a:t>
            </a:r>
            <a:r>
              <a:rPr lang="en-US" sz="4000" dirty="0"/>
              <a:t>​</a:t>
            </a:r>
            <a:endParaRPr lang="en-US" sz="2800" dirty="0"/>
          </a:p>
        </p:txBody>
      </p:sp>
      <p:sp>
        <p:nvSpPr>
          <p:cNvPr id="5" name="Slide Number Placeholder 4"/>
          <p:cNvSpPr>
            <a:spLocks noGrp="1"/>
          </p:cNvSpPr>
          <p:nvPr>
            <p:ph type="sldNum" sz="quarter" idx="12"/>
          </p:nvPr>
        </p:nvSpPr>
        <p:spPr/>
        <p:txBody>
          <a:bodyPr/>
          <a:lstStyle/>
          <a:p>
            <a:fld id="{005C4985-ACD0-2B4C-8981-36243250F268}" type="slidenum">
              <a:rPr lang="en-US" smtClean="0"/>
              <a:t>5</a:t>
            </a:fld>
            <a:endParaRPr lang="en-US" dirty="0"/>
          </a:p>
        </p:txBody>
      </p:sp>
      <p:sp>
        <p:nvSpPr>
          <p:cNvPr id="6" name="Content Placeholder 5">
            <a:extLst>
              <a:ext uri="{FF2B5EF4-FFF2-40B4-BE49-F238E27FC236}">
                <a16:creationId xmlns:a16="http://schemas.microsoft.com/office/drawing/2014/main" id="{9219387F-3A49-4B61-A6D9-4C0FCB71A785}"/>
              </a:ext>
            </a:extLst>
          </p:cNvPr>
          <p:cNvSpPr>
            <a:spLocks noGrp="1"/>
          </p:cNvSpPr>
          <p:nvPr>
            <p:ph idx="1"/>
          </p:nvPr>
        </p:nvSpPr>
        <p:spPr/>
        <p:txBody>
          <a:bodyPr>
            <a:normAutofit fontScale="92500" lnSpcReduction="10000"/>
          </a:bodyPr>
          <a:lstStyle/>
          <a:p>
            <a:pPr fontAlgn="base">
              <a:buFont typeface="Wingdings" panose="05000000000000000000" pitchFamily="2" charset="2"/>
              <a:buChar char="§"/>
            </a:pPr>
            <a:r>
              <a:rPr lang="en-US" sz="2800" dirty="0"/>
              <a:t>Staff has already begun updating these LDV inputs. Here is an estimated timeline (all dates subject to change):​</a:t>
            </a:r>
          </a:p>
          <a:p>
            <a:pPr fontAlgn="base">
              <a:buFont typeface="Wingdings" panose="05000000000000000000" pitchFamily="2" charset="2"/>
              <a:buChar char="§"/>
            </a:pPr>
            <a:r>
              <a:rPr lang="en-US" sz="2800" dirty="0"/>
              <a:t>2nd Quarter 2020​</a:t>
            </a:r>
          </a:p>
          <a:p>
            <a:pPr lvl="1" fontAlgn="base">
              <a:buFont typeface="Wingdings" panose="05000000000000000000" pitchFamily="2" charset="2"/>
              <a:buChar char="§"/>
            </a:pPr>
            <a:r>
              <a:rPr lang="en-US" sz="2800" dirty="0"/>
              <a:t>Modify Incentives input​</a:t>
            </a:r>
          </a:p>
          <a:p>
            <a:pPr lvl="1" fontAlgn="base">
              <a:buFont typeface="Wingdings" panose="05000000000000000000" pitchFamily="2" charset="2"/>
              <a:buChar char="§"/>
            </a:pPr>
            <a:r>
              <a:rPr lang="en-US" sz="2800" dirty="0"/>
              <a:t>Receive 2019 DMV Population​</a:t>
            </a:r>
          </a:p>
          <a:p>
            <a:pPr lvl="1" fontAlgn="base">
              <a:buFont typeface="Wingdings" panose="05000000000000000000" pitchFamily="2" charset="2"/>
              <a:buChar char="§"/>
            </a:pPr>
            <a:r>
              <a:rPr lang="en-US" sz="2800" dirty="0"/>
              <a:t>Receive Updated Economic and Demographic forecasts​</a:t>
            </a:r>
          </a:p>
          <a:p>
            <a:pPr fontAlgn="base">
              <a:buFont typeface="Wingdings" panose="05000000000000000000" pitchFamily="2" charset="2"/>
              <a:buChar char="§"/>
            </a:pPr>
            <a:r>
              <a:rPr lang="en-US" sz="2800" dirty="0"/>
              <a:t>3rd Quarter 2020​</a:t>
            </a:r>
          </a:p>
          <a:p>
            <a:pPr lvl="1" fontAlgn="base">
              <a:buFont typeface="Wingdings" panose="05000000000000000000" pitchFamily="2" charset="2"/>
              <a:buChar char="§"/>
            </a:pPr>
            <a:r>
              <a:rPr lang="en-US" sz="2800" dirty="0"/>
              <a:t>Receive Q1+2 2020 DMV sales estimates​</a:t>
            </a:r>
          </a:p>
          <a:p>
            <a:pPr lvl="1" fontAlgn="base">
              <a:buFont typeface="Wingdings" panose="05000000000000000000" pitchFamily="2" charset="2"/>
              <a:buChar char="§"/>
            </a:pPr>
            <a:r>
              <a:rPr lang="en-US" sz="2800" dirty="0"/>
              <a:t>Update fuel prices​</a:t>
            </a:r>
          </a:p>
          <a:p>
            <a:pPr fontAlgn="base">
              <a:buFont typeface="Wingdings" panose="05000000000000000000" pitchFamily="2" charset="2"/>
              <a:buChar char="§"/>
            </a:pPr>
            <a:r>
              <a:rPr lang="en-US" sz="2800" dirty="0"/>
              <a:t>4th Quarter 2020​</a:t>
            </a:r>
          </a:p>
          <a:p>
            <a:pPr lvl="1" fontAlgn="base">
              <a:buFont typeface="Wingdings" panose="05000000000000000000" pitchFamily="2" charset="2"/>
              <a:buChar char="§"/>
            </a:pPr>
            <a:r>
              <a:rPr lang="en-US" sz="2800" dirty="0"/>
              <a:t>Deliver Forecast Update</a:t>
            </a:r>
          </a:p>
          <a:p>
            <a:endParaRPr lang="en-US" sz="2800" dirty="0"/>
          </a:p>
        </p:txBody>
      </p:sp>
    </p:spTree>
    <p:extLst>
      <p:ext uri="{BB962C8B-B14F-4D97-AF65-F5344CB8AC3E}">
        <p14:creationId xmlns:p14="http://schemas.microsoft.com/office/powerpoint/2010/main" val="3850366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913164"/>
            <a:ext cx="10515600" cy="1325563"/>
          </a:xfrm>
        </p:spPr>
        <p:txBody>
          <a:bodyPr>
            <a:normAutofit fontScale="90000"/>
          </a:bodyPr>
          <a:lstStyle/>
          <a:p>
            <a:r>
              <a:rPr lang="en-US" b="1" cap="all" dirty="0"/>
              <a:t>ANTICIPATED UPDATES FOR 2021 LIGHT DUTY VEHICLE CHOICE MODEL AND FORECAST </a:t>
            </a:r>
            <a:endParaRPr lang="en-US" dirty="0"/>
          </a:p>
        </p:txBody>
      </p:sp>
    </p:spTree>
    <p:extLst>
      <p:ext uri="{BB962C8B-B14F-4D97-AF65-F5344CB8AC3E}">
        <p14:creationId xmlns:p14="http://schemas.microsoft.com/office/powerpoint/2010/main" val="1737597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b="1" dirty="0"/>
              <a:t>2019 Survey Update</a:t>
            </a:r>
            <a:r>
              <a:rPr lang="en-US" dirty="0"/>
              <a:t>​</a:t>
            </a:r>
            <a:endParaRPr lang="en-US" sz="2800" dirty="0"/>
          </a:p>
        </p:txBody>
      </p:sp>
      <p:sp>
        <p:nvSpPr>
          <p:cNvPr id="5" name="Slide Number Placeholder 4"/>
          <p:cNvSpPr>
            <a:spLocks noGrp="1"/>
          </p:cNvSpPr>
          <p:nvPr>
            <p:ph type="sldNum" sz="quarter" idx="12"/>
          </p:nvPr>
        </p:nvSpPr>
        <p:spPr/>
        <p:txBody>
          <a:bodyPr/>
          <a:lstStyle/>
          <a:p>
            <a:fld id="{005C4985-ACD0-2B4C-8981-36243250F268}" type="slidenum">
              <a:rPr lang="en-US" smtClean="0"/>
              <a:t>7</a:t>
            </a:fld>
            <a:endParaRPr lang="en-US" dirty="0"/>
          </a:p>
        </p:txBody>
      </p:sp>
      <p:sp>
        <p:nvSpPr>
          <p:cNvPr id="4" name="Content Placeholder 3">
            <a:extLst>
              <a:ext uri="{FF2B5EF4-FFF2-40B4-BE49-F238E27FC236}">
                <a16:creationId xmlns:a16="http://schemas.microsoft.com/office/drawing/2014/main" id="{5390CC9F-96B5-40C8-AF4B-F71762FB3266}"/>
              </a:ext>
            </a:extLst>
          </p:cNvPr>
          <p:cNvSpPr>
            <a:spLocks noGrp="1"/>
          </p:cNvSpPr>
          <p:nvPr>
            <p:ph idx="1"/>
          </p:nvPr>
        </p:nvSpPr>
        <p:spPr/>
        <p:txBody>
          <a:bodyPr vert="horz" lIns="91440" tIns="45720" rIns="91440" bIns="45720" rtlCol="0" anchor="t">
            <a:normAutofit fontScale="92500" lnSpcReduction="10000"/>
          </a:bodyPr>
          <a:lstStyle/>
          <a:p>
            <a:pPr fontAlgn="base">
              <a:buFont typeface="Wingdings" panose="05000000000000000000" pitchFamily="2" charset="2"/>
              <a:buChar char="§"/>
            </a:pPr>
            <a:r>
              <a:rPr lang="en-US" sz="3200" dirty="0"/>
              <a:t>The 2019 California Vehicle Survey (CVS) data collection phase has been completed.​</a:t>
            </a:r>
          </a:p>
          <a:p>
            <a:pPr fontAlgn="base">
              <a:buFont typeface="Wingdings" panose="05000000000000000000" pitchFamily="2" charset="2"/>
              <a:buChar char="§"/>
            </a:pPr>
            <a:r>
              <a:rPr lang="en-US" sz="3200" dirty="0"/>
              <a:t>2019 survey has made changes to survey data that </a:t>
            </a:r>
            <a:r>
              <a:rPr lang="en-US" sz="3200"/>
              <a:t>create</a:t>
            </a:r>
            <a:r>
              <a:rPr lang="en-US" sz="3200" dirty="0"/>
              <a:t> more potential for model changes. Data changes include:​</a:t>
            </a:r>
          </a:p>
          <a:p>
            <a:pPr lvl="1" fontAlgn="base">
              <a:buFont typeface="Wingdings" panose="05000000000000000000" pitchFamily="2" charset="2"/>
              <a:buChar char="§"/>
            </a:pPr>
            <a:r>
              <a:rPr lang="en-US" sz="3200" dirty="0"/>
              <a:t>Augmented ZEV owner sample​</a:t>
            </a:r>
          </a:p>
          <a:p>
            <a:pPr lvl="1" fontAlgn="base">
              <a:buFont typeface="Wingdings" panose="05000000000000000000" pitchFamily="2" charset="2"/>
              <a:buChar char="§"/>
            </a:pPr>
            <a:r>
              <a:rPr lang="en-US" sz="3200" dirty="0"/>
              <a:t>Contains more data on charging infrastructure​</a:t>
            </a:r>
          </a:p>
          <a:p>
            <a:pPr lvl="1" fontAlgn="base">
              <a:buFont typeface="Wingdings" panose="05000000000000000000" pitchFamily="2" charset="2"/>
              <a:buChar char="§"/>
            </a:pPr>
            <a:r>
              <a:rPr lang="en-US" sz="3200" dirty="0"/>
              <a:t>Differentiates between luxury and standard vehicles​</a:t>
            </a:r>
          </a:p>
          <a:p>
            <a:pPr lvl="1" fontAlgn="base">
              <a:buFont typeface="Wingdings" panose="05000000000000000000" pitchFamily="2" charset="2"/>
              <a:buChar char="§"/>
            </a:pPr>
            <a:r>
              <a:rPr lang="en-US" sz="3200" dirty="0"/>
              <a:t>Reduced number of LDV classes from 15 to 13​</a:t>
            </a:r>
          </a:p>
          <a:p>
            <a:pPr lvl="1" fontAlgn="base">
              <a:buFont typeface="Wingdings" panose="05000000000000000000" pitchFamily="2" charset="2"/>
              <a:buChar char="§"/>
            </a:pPr>
            <a:r>
              <a:rPr lang="en-US" sz="3200" dirty="0"/>
              <a:t>More data on ride sharing</a:t>
            </a:r>
          </a:p>
        </p:txBody>
      </p:sp>
    </p:spTree>
    <p:extLst>
      <p:ext uri="{BB962C8B-B14F-4D97-AF65-F5344CB8AC3E}">
        <p14:creationId xmlns:p14="http://schemas.microsoft.com/office/powerpoint/2010/main" val="3719152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b="1" dirty="0"/>
              <a:t>2021 Model and Forecast Update</a:t>
            </a:r>
            <a:r>
              <a:rPr lang="en-US" sz="4000" dirty="0"/>
              <a:t>​</a:t>
            </a:r>
            <a:endParaRPr lang="en-US" sz="2400" dirty="0"/>
          </a:p>
        </p:txBody>
      </p:sp>
      <p:sp>
        <p:nvSpPr>
          <p:cNvPr id="5" name="Slide Number Placeholder 4"/>
          <p:cNvSpPr>
            <a:spLocks noGrp="1"/>
          </p:cNvSpPr>
          <p:nvPr>
            <p:ph type="sldNum" sz="quarter" idx="12"/>
          </p:nvPr>
        </p:nvSpPr>
        <p:spPr/>
        <p:txBody>
          <a:bodyPr/>
          <a:lstStyle/>
          <a:p>
            <a:fld id="{005C4985-ACD0-2B4C-8981-36243250F268}" type="slidenum">
              <a:rPr lang="en-US" smtClean="0"/>
              <a:t>8</a:t>
            </a:fld>
            <a:endParaRPr lang="en-US" dirty="0"/>
          </a:p>
        </p:txBody>
      </p:sp>
      <p:sp>
        <p:nvSpPr>
          <p:cNvPr id="4" name="Content Placeholder 3">
            <a:extLst>
              <a:ext uri="{FF2B5EF4-FFF2-40B4-BE49-F238E27FC236}">
                <a16:creationId xmlns:a16="http://schemas.microsoft.com/office/drawing/2014/main" id="{5390CC9F-96B5-40C8-AF4B-F71762FB3266}"/>
              </a:ext>
            </a:extLst>
          </p:cNvPr>
          <p:cNvSpPr>
            <a:spLocks noGrp="1"/>
          </p:cNvSpPr>
          <p:nvPr>
            <p:ph idx="1"/>
          </p:nvPr>
        </p:nvSpPr>
        <p:spPr/>
        <p:txBody>
          <a:bodyPr>
            <a:normAutofit fontScale="92500" lnSpcReduction="10000"/>
          </a:bodyPr>
          <a:lstStyle/>
          <a:p>
            <a:pPr fontAlgn="base">
              <a:buFont typeface="Wingdings" panose="05000000000000000000" pitchFamily="2" charset="2"/>
              <a:buChar char="§"/>
            </a:pPr>
            <a:r>
              <a:rPr lang="en-US" sz="2800" dirty="0"/>
              <a:t>The model structure will remain the same, for the 2021 IEPR.​</a:t>
            </a:r>
          </a:p>
          <a:p>
            <a:pPr fontAlgn="base">
              <a:buFont typeface="Wingdings" panose="05000000000000000000" pitchFamily="2" charset="2"/>
              <a:buChar char="§"/>
            </a:pPr>
            <a:r>
              <a:rPr lang="en-US" sz="2800" dirty="0"/>
              <a:t>The model parameters will change based on the 2019 CVS data.​</a:t>
            </a:r>
          </a:p>
          <a:p>
            <a:pPr fontAlgn="base">
              <a:buFont typeface="Wingdings" panose="05000000000000000000" pitchFamily="2" charset="2"/>
              <a:buChar char="§"/>
            </a:pPr>
            <a:r>
              <a:rPr lang="en-US" sz="2800" dirty="0"/>
              <a:t>The number of LDV classes will change and we anticipate differentiating between luxury and standard vehicles. This will almost double our vehicle attribute forecast data. Staff are working on the corresponding changes to DMV data, to be used in base year.​</a:t>
            </a:r>
          </a:p>
          <a:p>
            <a:pPr fontAlgn="base">
              <a:buFont typeface="Wingdings" panose="05000000000000000000" pitchFamily="2" charset="2"/>
              <a:buChar char="§"/>
            </a:pPr>
            <a:r>
              <a:rPr lang="en-US" sz="2800" dirty="0"/>
              <a:t>We are exploring addition of an income dimension, and perhaps a luxury dimension, to the state rebate incentives in our model &amp; software, to align them with the actual state rebate policies.</a:t>
            </a:r>
          </a:p>
        </p:txBody>
      </p:sp>
    </p:spTree>
    <p:extLst>
      <p:ext uri="{BB962C8B-B14F-4D97-AF65-F5344CB8AC3E}">
        <p14:creationId xmlns:p14="http://schemas.microsoft.com/office/powerpoint/2010/main" val="27945165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 You!</a:t>
            </a:r>
          </a:p>
        </p:txBody>
      </p:sp>
    </p:spTree>
    <p:extLst>
      <p:ext uri="{BB962C8B-B14F-4D97-AF65-F5344CB8AC3E}">
        <p14:creationId xmlns:p14="http://schemas.microsoft.com/office/powerpoint/2010/main" val="2658825017"/>
      </p:ext>
    </p:extLst>
  </p:cSld>
  <p:clrMapOvr>
    <a:masterClrMapping/>
  </p:clrMapOvr>
</p:sld>
</file>

<file path=ppt/theme/theme1.xml><?xml version="1.0" encoding="utf-8"?>
<a:theme xmlns:a="http://schemas.openxmlformats.org/drawingml/2006/main" name="Title/Section">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8471DC0-FD0D-2A4C-9BB3-08E53AAB98E1}" vid="{363AC6BA-222D-6A42-A86E-42D4213EA914}"/>
    </a:ext>
  </a:extLst>
</a:theme>
</file>

<file path=ppt/theme/theme2.xml><?xml version="1.0" encoding="utf-8"?>
<a:theme xmlns:a="http://schemas.openxmlformats.org/drawingml/2006/main" name="Content">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8471DC0-FD0D-2A4C-9BB3-08E53AAB98E1}" vid="{3BF250F5-90E0-1742-AE67-252F8E9F95CF}"/>
    </a:ext>
  </a:extLst>
</a:theme>
</file>

<file path=ppt/theme/theme3.xml><?xml version="1.0" encoding="utf-8"?>
<a:theme xmlns:a="http://schemas.openxmlformats.org/drawingml/2006/main" name="Content: blank background">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8471DC0-FD0D-2A4C-9BB3-08E53AAB98E1}" vid="{8AF470B7-4331-9747-8595-3EF89398B172}"/>
    </a:ext>
  </a:extLst>
</a:theme>
</file>

<file path=ppt/theme/theme4.xml><?xml version="1.0" encoding="utf-8"?>
<a:theme xmlns:a="http://schemas.openxmlformats.org/drawingml/2006/main" name="Blank: Black">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8471DC0-FD0D-2A4C-9BB3-08E53AAB98E1}" vid="{D4AADE59-C35C-A140-B257-2E4365C638F0}"/>
    </a:ext>
  </a:extLst>
</a:theme>
</file>

<file path=ppt/theme/theme5.xml><?xml version="1.0" encoding="utf-8"?>
<a:theme xmlns:a="http://schemas.openxmlformats.org/drawingml/2006/main" name="Blank: White">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8471DC0-FD0D-2A4C-9BB3-08E53AAB98E1}" vid="{87E2F548-F85F-094D-8DDA-3AF7BD174F24}"/>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1DC9A153AAEEE45BACE06E01F8272AC" ma:contentTypeVersion="8" ma:contentTypeDescription="Create a new document." ma:contentTypeScope="" ma:versionID="52785a37fc569c836c1a528809f7cb5a">
  <xsd:schema xmlns:xsd="http://www.w3.org/2001/XMLSchema" xmlns:xs="http://www.w3.org/2001/XMLSchema" xmlns:p="http://schemas.microsoft.com/office/2006/metadata/properties" xmlns:ns2="785685f2-c2e1-4352-89aa-3faca8eaba52" xmlns:ns3="5067c814-4b34-462c-a21d-c185ff6548d2" targetNamespace="http://schemas.microsoft.com/office/2006/metadata/properties" ma:root="true" ma:fieldsID="7357a25ba7f2e86396aac6a8220fd439" ns2:_="" ns3:_="">
    <xsd:import namespace="785685f2-c2e1-4352-89aa-3faca8eaba52"/>
    <xsd:import namespace="5067c814-4b34-462c-a21d-c185ff6548d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5685f2-c2e1-4352-89aa-3faca8eaba5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067c814-4b34-462c-a21d-c185ff6548d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F3AB7F3-5892-4DE0-83A8-99D07E38A806}">
  <ds:schemaRefs>
    <ds:schemaRef ds:uri="http://schemas.microsoft.com/sharepoint/v3/contenttype/forms"/>
  </ds:schemaRefs>
</ds:datastoreItem>
</file>

<file path=customXml/itemProps2.xml><?xml version="1.0" encoding="utf-8"?>
<ds:datastoreItem xmlns:ds="http://schemas.openxmlformats.org/officeDocument/2006/customXml" ds:itemID="{538C1E74-1EC9-461A-B775-6212CA28A26C}">
  <ds:schemaRefs>
    <ds:schemaRef ds:uri="5067c814-4b34-462c-a21d-c185ff6548d2"/>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785685f2-c2e1-4352-89aa-3faca8eaba52"/>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38CD0AB9-2F0C-443A-8A71-DD185499D2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5685f2-c2e1-4352-89aa-3faca8eaba52"/>
    <ds:schemaRef ds:uri="5067c814-4b34-462c-a21d-c185ff6548d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CEC_Official_PowerPoint_Template_2020 (1)</Template>
  <TotalTime>161</TotalTime>
  <Words>528</Words>
  <Application>Microsoft Office PowerPoint</Application>
  <PresentationFormat>Widescreen</PresentationFormat>
  <Paragraphs>162</Paragraphs>
  <Slides>9</Slides>
  <Notes>0</Notes>
  <HiddenSlides>0</HiddenSlides>
  <MMClips>0</MMClips>
  <ScaleCrop>false</ScaleCrop>
  <HeadingPairs>
    <vt:vector size="6" baseType="variant">
      <vt:variant>
        <vt:lpstr>Fonts Used</vt:lpstr>
      </vt:variant>
      <vt:variant>
        <vt:i4>6</vt:i4>
      </vt:variant>
      <vt:variant>
        <vt:lpstr>Theme</vt:lpstr>
      </vt:variant>
      <vt:variant>
        <vt:i4>5</vt:i4>
      </vt:variant>
      <vt:variant>
        <vt:lpstr>Slide Titles</vt:lpstr>
      </vt:variant>
      <vt:variant>
        <vt:i4>9</vt:i4>
      </vt:variant>
    </vt:vector>
  </HeadingPairs>
  <TitlesOfParts>
    <vt:vector size="20" baseType="lpstr">
      <vt:lpstr>Arial</vt:lpstr>
      <vt:lpstr>Arial Black</vt:lpstr>
      <vt:lpstr>Calibri</vt:lpstr>
      <vt:lpstr>Tahoma</vt:lpstr>
      <vt:lpstr>Times New Roman</vt:lpstr>
      <vt:lpstr>Wingdings</vt:lpstr>
      <vt:lpstr>Title/Section</vt:lpstr>
      <vt:lpstr>Content</vt:lpstr>
      <vt:lpstr>Content: blank background</vt:lpstr>
      <vt:lpstr>Blank: Black</vt:lpstr>
      <vt:lpstr>Blank: White</vt:lpstr>
      <vt:lpstr>Light-Duty Vehicle Forecast: 2020 Update​</vt:lpstr>
      <vt:lpstr>Several Inputs Will Be Updated​</vt:lpstr>
      <vt:lpstr>COVID-19 Disruptions Will Be Considered​</vt:lpstr>
      <vt:lpstr>ZEV Scenarios See Limited Change​</vt:lpstr>
      <vt:lpstr>Update Scheduled to be Completed by Fourth Quarter​</vt:lpstr>
      <vt:lpstr>ANTICIPATED UPDATES FOR 2021 LIGHT DUTY VEHICLE CHOICE MODEL AND FORECAST </vt:lpstr>
      <vt:lpstr>2019 Survey Update​</vt:lpstr>
      <vt:lpstr>2021 Model and Forecast Update​</vt:lpstr>
      <vt:lpstr>Thank You!</vt:lpstr>
    </vt:vector>
  </TitlesOfParts>
  <Company>California Energy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California Energy Commission</dc:title>
  <dc:creator>Buckley, Lindsay@Energy</dc:creator>
  <cp:lastModifiedBy>Javanbakht, Heidi@Energy</cp:lastModifiedBy>
  <cp:revision>17</cp:revision>
  <cp:lastPrinted>2019-12-11T23:19:58Z</cp:lastPrinted>
  <dcterms:created xsi:type="dcterms:W3CDTF">2020-03-06T19:07:21Z</dcterms:created>
  <dcterms:modified xsi:type="dcterms:W3CDTF">2020-04-21T15:06:48Z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0x01010061DC9A153AAEEE45BACE06E01F8272AC</vt:lpwstr>
  </property>
</Properties>
</file>