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22"/>
  </p:notesMasterIdLst>
  <p:handoutMasterIdLst>
    <p:handoutMasterId r:id="rId23"/>
  </p:handoutMasterIdLst>
  <p:sldIdLst>
    <p:sldId id="289" r:id="rId9"/>
    <p:sldId id="280" r:id="rId10"/>
    <p:sldId id="278" r:id="rId11"/>
    <p:sldId id="265" r:id="rId12"/>
    <p:sldId id="288" r:id="rId13"/>
    <p:sldId id="267" r:id="rId14"/>
    <p:sldId id="284" r:id="rId15"/>
    <p:sldId id="283" r:id="rId16"/>
    <p:sldId id="271" r:id="rId17"/>
    <p:sldId id="279" r:id="rId18"/>
    <p:sldId id="273" r:id="rId19"/>
    <p:sldId id="277" r:id="rId20"/>
    <p:sldId id="28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" initials="B" lastIdx="1" clrIdx="0">
    <p:extLst>
      <p:ext uri="{19B8F6BF-5375-455C-9EA6-DF929625EA0E}">
        <p15:presenceInfo xmlns:p15="http://schemas.microsoft.com/office/powerpoint/2012/main" userId="df205c692c7607be" providerId="Windows Live"/>
      </p:ext>
    </p:extLst>
  </p:cmAuthor>
  <p:cmAuthor id="2" name="Javanbakht, Heidi@Energy" initials="JH" lastIdx="17" clrIdx="1">
    <p:extLst>
      <p:ext uri="{19B8F6BF-5375-455C-9EA6-DF929625EA0E}">
        <p15:presenceInfo xmlns:p15="http://schemas.microsoft.com/office/powerpoint/2012/main" userId="S::Heidi.Javanbakht@energy.ca.gov::ad09330e-7c38-4997-818f-7e170c514e27" providerId="AD"/>
      </p:ext>
    </p:extLst>
  </p:cmAuthor>
  <p:cmAuthor id="3" name="McBride, Bob@Energy" initials="MB" lastIdx="23" clrIdx="2">
    <p:extLst>
      <p:ext uri="{19B8F6BF-5375-455C-9EA6-DF929625EA0E}">
        <p15:presenceInfo xmlns:p15="http://schemas.microsoft.com/office/powerpoint/2012/main" userId="S::bob.mcbride@energy.ca.gov::865e6920-ac52-44b0-8549-b429ef03e893" providerId="AD"/>
      </p:ext>
    </p:extLst>
  </p:cmAuthor>
  <p:cmAuthor id="4" name="Bahreinian, Aniss@Energy" initials="BA" lastIdx="7" clrIdx="3">
    <p:extLst>
      <p:ext uri="{19B8F6BF-5375-455C-9EA6-DF929625EA0E}">
        <p15:presenceInfo xmlns:p15="http://schemas.microsoft.com/office/powerpoint/2012/main" userId="S::aniss.bahreinian@energy.ca.gov::9e0d4584-278c-44d9-8a11-55bbeb381565" providerId="AD"/>
      </p:ext>
    </p:extLst>
  </p:cmAuthor>
  <p:cmAuthor id="5" name="Lonsdale, Alexander@Energy" initials="LA" lastIdx="5" clrIdx="4">
    <p:extLst>
      <p:ext uri="{19B8F6BF-5375-455C-9EA6-DF929625EA0E}">
        <p15:presenceInfo xmlns:p15="http://schemas.microsoft.com/office/powerpoint/2012/main" userId="S::alexander.lonsdale@energy.ca.gov::4168c4f1-0b88-4a09-a33e-8a17e0264a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886C68-5DE1-49D5-AD25-AF588BF095D7}" v="8" dt="2020-04-21T15:13:44.306"/>
    <p1510:client id="{61F5D1F4-CB64-84C4-4D1C-1EC3CA82439F}" v="379" dt="2020-04-21T01:43:03.661"/>
    <p1510:client id="{9AC3D53E-8699-0740-012D-5B3285B843B6}" v="10" dt="2020-04-21T19:24:31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31" autoAdjust="0"/>
  </p:normalViewPr>
  <p:slideViewPr>
    <p:cSldViewPr snapToGrid="0">
      <p:cViewPr varScale="1">
        <p:scale>
          <a:sx n="71" d="100"/>
          <a:sy n="71" d="100"/>
        </p:scale>
        <p:origin x="60" y="9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9AC3D53E-8699-0740-012D-5B3285B843B6}"/>
    <pc:docChg chg="modSld">
      <pc:chgData name="" userId="" providerId="" clId="Web-{9AC3D53E-8699-0740-012D-5B3285B843B6}" dt="2020-04-21T19:24:30.252" v="8"/>
      <pc:docMkLst>
        <pc:docMk/>
      </pc:docMkLst>
      <pc:sldChg chg="addSp delSp modSp">
        <pc:chgData name="" userId="" providerId="" clId="Web-{9AC3D53E-8699-0740-012D-5B3285B843B6}" dt="2020-04-21T19:24:30.252" v="8"/>
        <pc:sldMkLst>
          <pc:docMk/>
          <pc:sldMk cId="4034423153" sldId="273"/>
        </pc:sldMkLst>
        <pc:spChg chg="add del mod">
          <ac:chgData name="" userId="" providerId="" clId="Web-{9AC3D53E-8699-0740-012D-5B3285B843B6}" dt="2020-04-21T19:24:30.252" v="8"/>
          <ac:spMkLst>
            <pc:docMk/>
            <pc:sldMk cId="4034423153" sldId="273"/>
            <ac:spMk id="2" creationId="{2182E9A3-7018-4B75-A524-8BFBF0C3BF69}"/>
          </ac:spMkLst>
        </pc:spChg>
        <pc:spChg chg="add del mod">
          <ac:chgData name="" userId="" providerId="" clId="Web-{9AC3D53E-8699-0740-012D-5B3285B843B6}" dt="2020-04-21T19:24:30.252" v="8"/>
          <ac:spMkLst>
            <pc:docMk/>
            <pc:sldMk cId="4034423153" sldId="273"/>
            <ac:spMk id="6" creationId="{086BEE4B-14B7-4E29-B8DE-F5937ADA0A22}"/>
          </ac:spMkLst>
        </pc:spChg>
        <pc:spChg chg="add del mod">
          <ac:chgData name="" userId="" providerId="" clId="Web-{9AC3D53E-8699-0740-012D-5B3285B843B6}" dt="2020-04-21T19:24:26.798" v="7"/>
          <ac:spMkLst>
            <pc:docMk/>
            <pc:sldMk cId="4034423153" sldId="273"/>
            <ac:spMk id="7" creationId="{D7050765-713F-44CA-9CC8-85283F321789}"/>
          </ac:spMkLst>
        </pc:spChg>
        <pc:spChg chg="add del">
          <ac:chgData name="" userId="" providerId="" clId="Web-{9AC3D53E-8699-0740-012D-5B3285B843B6}" dt="2020-04-21T19:24:20.001" v="5"/>
          <ac:spMkLst>
            <pc:docMk/>
            <pc:sldMk cId="4034423153" sldId="273"/>
            <ac:spMk id="8" creationId="{D7050765-713F-44CA-9CC8-85283F321789}"/>
          </ac:spMkLst>
        </pc:spChg>
      </pc:sldChg>
    </pc:docChg>
  </pc:docChgLst>
  <pc:docChgLst>
    <pc:chgData name="Javanbakht, Heidi@Energy" userId="ad09330e-7c38-4997-818f-7e170c514e27" providerId="ADAL" clId="{54886C68-5DE1-49D5-AD25-AF588BF095D7}"/>
    <pc:docChg chg="custSel modSld modMainMaster">
      <pc:chgData name="Javanbakht, Heidi@Energy" userId="ad09330e-7c38-4997-818f-7e170c514e27" providerId="ADAL" clId="{54886C68-5DE1-49D5-AD25-AF588BF095D7}" dt="2020-04-21T15:16:47.703" v="35" actId="1592"/>
      <pc:docMkLst>
        <pc:docMk/>
      </pc:docMkLst>
      <pc:sldChg chg="delCm">
        <pc:chgData name="Javanbakht, Heidi@Energy" userId="ad09330e-7c38-4997-818f-7e170c514e27" providerId="ADAL" clId="{54886C68-5DE1-49D5-AD25-AF588BF095D7}" dt="2020-04-21T15:14:16.106" v="24" actId="1592"/>
        <pc:sldMkLst>
          <pc:docMk/>
          <pc:sldMk cId="3875098682" sldId="265"/>
        </pc:sldMkLst>
      </pc:sldChg>
      <pc:sldChg chg="delCm">
        <pc:chgData name="Javanbakht, Heidi@Energy" userId="ad09330e-7c38-4997-818f-7e170c514e27" providerId="ADAL" clId="{54886C68-5DE1-49D5-AD25-AF588BF095D7}" dt="2020-04-21T15:15:33.622" v="27" actId="1592"/>
        <pc:sldMkLst>
          <pc:docMk/>
          <pc:sldMk cId="229641080" sldId="267"/>
        </pc:sldMkLst>
      </pc:sldChg>
      <pc:sldChg chg="modSp delCm modCm">
        <pc:chgData name="Javanbakht, Heidi@Energy" userId="ad09330e-7c38-4997-818f-7e170c514e27" providerId="ADAL" clId="{54886C68-5DE1-49D5-AD25-AF588BF095D7}" dt="2020-04-21T15:12:34.490" v="16" actId="20577"/>
        <pc:sldMkLst>
          <pc:docMk/>
          <pc:sldMk cId="1333288201" sldId="280"/>
        </pc:sldMkLst>
        <pc:spChg chg="mod">
          <ac:chgData name="Javanbakht, Heidi@Energy" userId="ad09330e-7c38-4997-818f-7e170c514e27" providerId="ADAL" clId="{54886C68-5DE1-49D5-AD25-AF588BF095D7}" dt="2020-04-21T15:12:34.490" v="16" actId="20577"/>
          <ac:spMkLst>
            <pc:docMk/>
            <pc:sldMk cId="1333288201" sldId="280"/>
            <ac:spMk id="3" creationId="{00000000-0000-0000-0000-000000000000}"/>
          </ac:spMkLst>
        </pc:spChg>
      </pc:sldChg>
      <pc:sldChg chg="delCm">
        <pc:chgData name="Javanbakht, Heidi@Energy" userId="ad09330e-7c38-4997-818f-7e170c514e27" providerId="ADAL" clId="{54886C68-5DE1-49D5-AD25-AF588BF095D7}" dt="2020-04-21T15:16:47.703" v="35" actId="1592"/>
        <pc:sldMkLst>
          <pc:docMk/>
          <pc:sldMk cId="3550250755" sldId="283"/>
        </pc:sldMkLst>
      </pc:sldChg>
      <pc:sldChg chg="delCm">
        <pc:chgData name="Javanbakht, Heidi@Energy" userId="ad09330e-7c38-4997-818f-7e170c514e27" providerId="ADAL" clId="{54886C68-5DE1-49D5-AD25-AF588BF095D7}" dt="2020-04-21T15:16:24.573" v="32" actId="1592"/>
        <pc:sldMkLst>
          <pc:docMk/>
          <pc:sldMk cId="1138871652" sldId="284"/>
        </pc:sldMkLst>
      </pc:sldChg>
      <pc:sldChg chg="delCm">
        <pc:chgData name="Javanbakht, Heidi@Energy" userId="ad09330e-7c38-4997-818f-7e170c514e27" providerId="ADAL" clId="{54886C68-5DE1-49D5-AD25-AF588BF095D7}" dt="2020-04-21T15:15:22.261" v="26" actId="1592"/>
        <pc:sldMkLst>
          <pc:docMk/>
          <pc:sldMk cId="2970244768" sldId="288"/>
        </pc:sldMkLst>
      </pc:sldChg>
      <pc:sldMasterChg chg="modSp modSldLayout">
        <pc:chgData name="Javanbakht, Heidi@Energy" userId="ad09330e-7c38-4997-818f-7e170c514e27" providerId="ADAL" clId="{54886C68-5DE1-49D5-AD25-AF588BF095D7}" dt="2020-04-21T15:13:44.306" v="23" actId="207"/>
        <pc:sldMasterMkLst>
          <pc:docMk/>
          <pc:sldMasterMk cId="1749497046" sldId="2147483671"/>
        </pc:sldMasterMkLst>
        <pc:spChg chg="mod">
          <ac:chgData name="Javanbakht, Heidi@Energy" userId="ad09330e-7c38-4997-818f-7e170c514e27" providerId="ADAL" clId="{54886C68-5DE1-49D5-AD25-AF588BF095D7}" dt="2020-04-21T15:13:44.306" v="23" actId="207"/>
          <ac:spMkLst>
            <pc:docMk/>
            <pc:sldMasterMk cId="1749497046" sldId="2147483671"/>
            <ac:spMk id="6" creationId="{00000000-0000-0000-0000-000000000000}"/>
          </ac:spMkLst>
        </pc:spChg>
        <pc:sldLayoutChg chg="modSp">
          <pc:chgData name="Javanbakht, Heidi@Energy" userId="ad09330e-7c38-4997-818f-7e170c514e27" providerId="ADAL" clId="{54886C68-5DE1-49D5-AD25-AF588BF095D7}" dt="2020-04-21T15:13:05.221" v="17" actId="207"/>
          <pc:sldLayoutMkLst>
            <pc:docMk/>
            <pc:sldMasterMk cId="1749497046" sldId="2147483671"/>
            <pc:sldLayoutMk cId="793645873" sldId="2147483673"/>
          </pc:sldLayoutMkLst>
          <pc:spChg chg="mod">
            <ac:chgData name="Javanbakht, Heidi@Energy" userId="ad09330e-7c38-4997-818f-7e170c514e27" providerId="ADAL" clId="{54886C68-5DE1-49D5-AD25-AF588BF095D7}" dt="2020-04-21T15:13:05.221" v="17" actId="207"/>
            <ac:spMkLst>
              <pc:docMk/>
              <pc:sldMasterMk cId="1749497046" sldId="2147483671"/>
              <pc:sldLayoutMk cId="793645873" sldId="2147483673"/>
              <ac:spMk id="6" creationId="{00000000-0000-0000-0000-000000000000}"/>
            </ac:spMkLst>
          </pc:spChg>
        </pc:sldLayoutChg>
        <pc:sldLayoutChg chg="modSp">
          <pc:chgData name="Javanbakht, Heidi@Energy" userId="ad09330e-7c38-4997-818f-7e170c514e27" providerId="ADAL" clId="{54886C68-5DE1-49D5-AD25-AF588BF095D7}" dt="2020-04-21T15:13:11.958" v="18" actId="207"/>
          <pc:sldLayoutMkLst>
            <pc:docMk/>
            <pc:sldMasterMk cId="1749497046" sldId="2147483671"/>
            <pc:sldLayoutMk cId="1510480343" sldId="2147483675"/>
          </pc:sldLayoutMkLst>
          <pc:spChg chg="mod">
            <ac:chgData name="Javanbakht, Heidi@Energy" userId="ad09330e-7c38-4997-818f-7e170c514e27" providerId="ADAL" clId="{54886C68-5DE1-49D5-AD25-AF588BF095D7}" dt="2020-04-21T15:13:11.958" v="18" actId="207"/>
            <ac:spMkLst>
              <pc:docMk/>
              <pc:sldMasterMk cId="1749497046" sldId="2147483671"/>
              <pc:sldLayoutMk cId="1510480343" sldId="2147483675"/>
              <ac:spMk id="7" creationId="{00000000-0000-0000-0000-000000000000}"/>
            </ac:spMkLst>
          </pc:spChg>
        </pc:sldLayoutChg>
        <pc:sldLayoutChg chg="modSp">
          <pc:chgData name="Javanbakht, Heidi@Energy" userId="ad09330e-7c38-4997-818f-7e170c514e27" providerId="ADAL" clId="{54886C68-5DE1-49D5-AD25-AF588BF095D7}" dt="2020-04-21T15:13:19.619" v="20" actId="207"/>
          <pc:sldLayoutMkLst>
            <pc:docMk/>
            <pc:sldMasterMk cId="1749497046" sldId="2147483671"/>
            <pc:sldLayoutMk cId="1238933614" sldId="2147483676"/>
          </pc:sldLayoutMkLst>
          <pc:spChg chg="mod">
            <ac:chgData name="Javanbakht, Heidi@Energy" userId="ad09330e-7c38-4997-818f-7e170c514e27" providerId="ADAL" clId="{54886C68-5DE1-49D5-AD25-AF588BF095D7}" dt="2020-04-21T15:13:19.619" v="20" actId="207"/>
            <ac:spMkLst>
              <pc:docMk/>
              <pc:sldMasterMk cId="1749497046" sldId="2147483671"/>
              <pc:sldLayoutMk cId="1238933614" sldId="2147483676"/>
              <ac:spMk id="9" creationId="{00000000-0000-0000-0000-000000000000}"/>
            </ac:spMkLst>
          </pc:spChg>
        </pc:sldLayoutChg>
        <pc:sldLayoutChg chg="modSp">
          <pc:chgData name="Javanbakht, Heidi@Energy" userId="ad09330e-7c38-4997-818f-7e170c514e27" providerId="ADAL" clId="{54886C68-5DE1-49D5-AD25-AF588BF095D7}" dt="2020-04-21T15:13:24.771" v="21" actId="207"/>
          <pc:sldLayoutMkLst>
            <pc:docMk/>
            <pc:sldMasterMk cId="1749497046" sldId="2147483671"/>
            <pc:sldLayoutMk cId="755809186" sldId="2147483677"/>
          </pc:sldLayoutMkLst>
          <pc:spChg chg="mod">
            <ac:chgData name="Javanbakht, Heidi@Energy" userId="ad09330e-7c38-4997-818f-7e170c514e27" providerId="ADAL" clId="{54886C68-5DE1-49D5-AD25-AF588BF095D7}" dt="2020-04-21T15:13:24.771" v="21" actId="207"/>
            <ac:spMkLst>
              <pc:docMk/>
              <pc:sldMasterMk cId="1749497046" sldId="2147483671"/>
              <pc:sldLayoutMk cId="755809186" sldId="2147483677"/>
              <ac:spMk id="5" creationId="{00000000-0000-0000-0000-000000000000}"/>
            </ac:spMkLst>
          </pc:spChg>
        </pc:sldLayoutChg>
        <pc:sldLayoutChg chg="modSp">
          <pc:chgData name="Javanbakht, Heidi@Energy" userId="ad09330e-7c38-4997-818f-7e170c514e27" providerId="ADAL" clId="{54886C68-5DE1-49D5-AD25-AF588BF095D7}" dt="2020-04-21T15:13:31.173" v="22" actId="207"/>
          <pc:sldLayoutMkLst>
            <pc:docMk/>
            <pc:sldMasterMk cId="1749497046" sldId="2147483671"/>
            <pc:sldLayoutMk cId="4202587581" sldId="2147483688"/>
          </pc:sldLayoutMkLst>
          <pc:spChg chg="mod">
            <ac:chgData name="Javanbakht, Heidi@Energy" userId="ad09330e-7c38-4997-818f-7e170c514e27" providerId="ADAL" clId="{54886C68-5DE1-49D5-AD25-AF588BF095D7}" dt="2020-04-21T15:13:31.173" v="22" actId="207"/>
            <ac:spMkLst>
              <pc:docMk/>
              <pc:sldMasterMk cId="1749497046" sldId="2147483671"/>
              <pc:sldLayoutMk cId="4202587581" sldId="2147483688"/>
              <ac:spMk id="6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'Report Data'!$G$1</c:f>
              <c:strCache>
                <c:ptCount val="1"/>
                <c:pt idx="0">
                  <c:v>VMT (Veh-Miles)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'Report Data'!$F$2:$F$66</c:f>
              <c:numCache>
                <c:formatCode>m/d;@</c:formatCode>
                <c:ptCount val="65"/>
                <c:pt idx="0">
                  <c:v>43877</c:v>
                </c:pt>
                <c:pt idx="1">
                  <c:v>43878</c:v>
                </c:pt>
                <c:pt idx="2">
                  <c:v>43879</c:v>
                </c:pt>
                <c:pt idx="3">
                  <c:v>43880</c:v>
                </c:pt>
                <c:pt idx="4">
                  <c:v>43881</c:v>
                </c:pt>
                <c:pt idx="5">
                  <c:v>43882</c:v>
                </c:pt>
                <c:pt idx="6">
                  <c:v>43883</c:v>
                </c:pt>
                <c:pt idx="7">
                  <c:v>43884</c:v>
                </c:pt>
                <c:pt idx="8">
                  <c:v>43885</c:v>
                </c:pt>
                <c:pt idx="9">
                  <c:v>43886</c:v>
                </c:pt>
                <c:pt idx="10">
                  <c:v>43887</c:v>
                </c:pt>
                <c:pt idx="11">
                  <c:v>43888</c:v>
                </c:pt>
                <c:pt idx="12">
                  <c:v>43889</c:v>
                </c:pt>
                <c:pt idx="13">
                  <c:v>43890</c:v>
                </c:pt>
                <c:pt idx="14">
                  <c:v>43891</c:v>
                </c:pt>
                <c:pt idx="15">
                  <c:v>43892</c:v>
                </c:pt>
                <c:pt idx="16">
                  <c:v>43893</c:v>
                </c:pt>
                <c:pt idx="17">
                  <c:v>43894</c:v>
                </c:pt>
                <c:pt idx="18">
                  <c:v>43895</c:v>
                </c:pt>
                <c:pt idx="19">
                  <c:v>43896</c:v>
                </c:pt>
                <c:pt idx="20">
                  <c:v>43897</c:v>
                </c:pt>
                <c:pt idx="21">
                  <c:v>43898</c:v>
                </c:pt>
                <c:pt idx="22">
                  <c:v>43899</c:v>
                </c:pt>
                <c:pt idx="23">
                  <c:v>43900</c:v>
                </c:pt>
                <c:pt idx="24">
                  <c:v>43901</c:v>
                </c:pt>
                <c:pt idx="25">
                  <c:v>43902</c:v>
                </c:pt>
                <c:pt idx="26">
                  <c:v>43903</c:v>
                </c:pt>
                <c:pt idx="27">
                  <c:v>43904</c:v>
                </c:pt>
                <c:pt idx="28">
                  <c:v>43905</c:v>
                </c:pt>
                <c:pt idx="29">
                  <c:v>43906</c:v>
                </c:pt>
                <c:pt idx="30">
                  <c:v>43907</c:v>
                </c:pt>
                <c:pt idx="31">
                  <c:v>43908</c:v>
                </c:pt>
                <c:pt idx="32">
                  <c:v>43909</c:v>
                </c:pt>
                <c:pt idx="33">
                  <c:v>43910</c:v>
                </c:pt>
                <c:pt idx="34">
                  <c:v>43911</c:v>
                </c:pt>
                <c:pt idx="35">
                  <c:v>43912</c:v>
                </c:pt>
                <c:pt idx="36">
                  <c:v>43913</c:v>
                </c:pt>
                <c:pt idx="37">
                  <c:v>43914</c:v>
                </c:pt>
                <c:pt idx="38">
                  <c:v>43915</c:v>
                </c:pt>
                <c:pt idx="39">
                  <c:v>43916</c:v>
                </c:pt>
                <c:pt idx="40">
                  <c:v>43917</c:v>
                </c:pt>
                <c:pt idx="41">
                  <c:v>43918</c:v>
                </c:pt>
                <c:pt idx="42">
                  <c:v>43919</c:v>
                </c:pt>
                <c:pt idx="43">
                  <c:v>43920</c:v>
                </c:pt>
                <c:pt idx="44">
                  <c:v>43921</c:v>
                </c:pt>
                <c:pt idx="45">
                  <c:v>43922</c:v>
                </c:pt>
                <c:pt idx="46">
                  <c:v>43923</c:v>
                </c:pt>
                <c:pt idx="47">
                  <c:v>43924</c:v>
                </c:pt>
                <c:pt idx="48">
                  <c:v>43925</c:v>
                </c:pt>
                <c:pt idx="49">
                  <c:v>43926</c:v>
                </c:pt>
                <c:pt idx="50">
                  <c:v>43927</c:v>
                </c:pt>
                <c:pt idx="51">
                  <c:v>43928</c:v>
                </c:pt>
                <c:pt idx="52">
                  <c:v>43929</c:v>
                </c:pt>
                <c:pt idx="53">
                  <c:v>43930</c:v>
                </c:pt>
                <c:pt idx="54">
                  <c:v>43931</c:v>
                </c:pt>
                <c:pt idx="55">
                  <c:v>43932</c:v>
                </c:pt>
                <c:pt idx="56">
                  <c:v>43933</c:v>
                </c:pt>
                <c:pt idx="57">
                  <c:v>43934</c:v>
                </c:pt>
                <c:pt idx="58">
                  <c:v>43935</c:v>
                </c:pt>
                <c:pt idx="59">
                  <c:v>43936</c:v>
                </c:pt>
                <c:pt idx="60">
                  <c:v>43937</c:v>
                </c:pt>
                <c:pt idx="61">
                  <c:v>43938</c:v>
                </c:pt>
                <c:pt idx="62">
                  <c:v>43939</c:v>
                </c:pt>
                <c:pt idx="63">
                  <c:v>43940</c:v>
                </c:pt>
                <c:pt idx="64">
                  <c:v>43941</c:v>
                </c:pt>
              </c:numCache>
            </c:numRef>
          </c:cat>
          <c:val>
            <c:numRef>
              <c:f>'Report Data'!$G$2:$G$66</c:f>
              <c:numCache>
                <c:formatCode>#,##0</c:formatCode>
                <c:ptCount val="65"/>
                <c:pt idx="0">
                  <c:v>218333.7</c:v>
                </c:pt>
                <c:pt idx="1">
                  <c:v>249403.7</c:v>
                </c:pt>
                <c:pt idx="2">
                  <c:v>242221.6</c:v>
                </c:pt>
                <c:pt idx="3">
                  <c:v>248746.1</c:v>
                </c:pt>
                <c:pt idx="4">
                  <c:v>249202.6</c:v>
                </c:pt>
                <c:pt idx="5">
                  <c:v>270381.7</c:v>
                </c:pt>
                <c:pt idx="6">
                  <c:v>265327.7</c:v>
                </c:pt>
                <c:pt idx="7">
                  <c:v>90169.7</c:v>
                </c:pt>
                <c:pt idx="8">
                  <c:v>112856.8</c:v>
                </c:pt>
                <c:pt idx="9">
                  <c:v>154919.29999999999</c:v>
                </c:pt>
                <c:pt idx="10">
                  <c:v>178254.7</c:v>
                </c:pt>
                <c:pt idx="11">
                  <c:v>249202.6</c:v>
                </c:pt>
                <c:pt idx="12">
                  <c:v>270381.7</c:v>
                </c:pt>
                <c:pt idx="13">
                  <c:v>265327.7</c:v>
                </c:pt>
                <c:pt idx="14">
                  <c:v>217347.7</c:v>
                </c:pt>
                <c:pt idx="15">
                  <c:v>235263.8</c:v>
                </c:pt>
                <c:pt idx="16">
                  <c:v>239847.4</c:v>
                </c:pt>
                <c:pt idx="17">
                  <c:v>243520.2</c:v>
                </c:pt>
                <c:pt idx="18">
                  <c:v>249202.6</c:v>
                </c:pt>
                <c:pt idx="19">
                  <c:v>270381.7</c:v>
                </c:pt>
                <c:pt idx="20">
                  <c:v>265327.7</c:v>
                </c:pt>
                <c:pt idx="21">
                  <c:v>213842.7</c:v>
                </c:pt>
                <c:pt idx="22">
                  <c:v>162622.1</c:v>
                </c:pt>
                <c:pt idx="23">
                  <c:v>205062.7</c:v>
                </c:pt>
                <c:pt idx="24">
                  <c:v>181160.2</c:v>
                </c:pt>
                <c:pt idx="25">
                  <c:v>207340.7</c:v>
                </c:pt>
                <c:pt idx="26">
                  <c:v>104668.7</c:v>
                </c:pt>
                <c:pt idx="27">
                  <c:v>157189.4</c:v>
                </c:pt>
                <c:pt idx="28">
                  <c:v>172766.8</c:v>
                </c:pt>
                <c:pt idx="29">
                  <c:v>196853</c:v>
                </c:pt>
                <c:pt idx="30">
                  <c:v>197676.4</c:v>
                </c:pt>
                <c:pt idx="31">
                  <c:v>122398.8</c:v>
                </c:pt>
                <c:pt idx="32">
                  <c:v>167130.29999999999</c:v>
                </c:pt>
                <c:pt idx="33">
                  <c:v>200112.3</c:v>
                </c:pt>
                <c:pt idx="34">
                  <c:v>181479.4</c:v>
                </c:pt>
                <c:pt idx="35">
                  <c:v>162304.6</c:v>
                </c:pt>
                <c:pt idx="36">
                  <c:v>189887.8</c:v>
                </c:pt>
                <c:pt idx="37">
                  <c:v>191156.4</c:v>
                </c:pt>
                <c:pt idx="38">
                  <c:v>195342.1</c:v>
                </c:pt>
                <c:pt idx="39">
                  <c:v>188876.5</c:v>
                </c:pt>
                <c:pt idx="40">
                  <c:v>140633.60000000001</c:v>
                </c:pt>
                <c:pt idx="41">
                  <c:v>180922.7</c:v>
                </c:pt>
                <c:pt idx="42">
                  <c:v>163549.29999999999</c:v>
                </c:pt>
                <c:pt idx="43">
                  <c:v>190041.8</c:v>
                </c:pt>
                <c:pt idx="44">
                  <c:v>189431.2</c:v>
                </c:pt>
                <c:pt idx="45">
                  <c:v>195956.2</c:v>
                </c:pt>
                <c:pt idx="46">
                  <c:v>92189.2</c:v>
                </c:pt>
                <c:pt idx="47">
                  <c:v>87604.9</c:v>
                </c:pt>
                <c:pt idx="48">
                  <c:v>56406.400000000001</c:v>
                </c:pt>
                <c:pt idx="49">
                  <c:v>152463.5</c:v>
                </c:pt>
                <c:pt idx="50">
                  <c:v>187772.79999999999</c:v>
                </c:pt>
                <c:pt idx="51">
                  <c:v>92212</c:v>
                </c:pt>
                <c:pt idx="52">
                  <c:v>89612.2</c:v>
                </c:pt>
                <c:pt idx="53">
                  <c:v>80174.8</c:v>
                </c:pt>
                <c:pt idx="54">
                  <c:v>197663.3</c:v>
                </c:pt>
                <c:pt idx="55">
                  <c:v>62511.6</c:v>
                </c:pt>
                <c:pt idx="56">
                  <c:v>56357.1</c:v>
                </c:pt>
                <c:pt idx="57">
                  <c:v>89909.1</c:v>
                </c:pt>
                <c:pt idx="58">
                  <c:v>99022.3</c:v>
                </c:pt>
                <c:pt idx="59">
                  <c:v>120248.5</c:v>
                </c:pt>
                <c:pt idx="60">
                  <c:v>94232.1</c:v>
                </c:pt>
                <c:pt idx="61">
                  <c:v>92548.4</c:v>
                </c:pt>
                <c:pt idx="62">
                  <c:v>65181.5</c:v>
                </c:pt>
                <c:pt idx="63">
                  <c:v>58673.9</c:v>
                </c:pt>
                <c:pt idx="64">
                  <c:v>95012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C5-4778-A7CB-A34D424BB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633952"/>
        <c:axId val="429327168"/>
      </c:lineChart>
      <c:dateAx>
        <c:axId val="6226339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Date in 2020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/d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327168"/>
        <c:crosses val="autoZero"/>
        <c:auto val="1"/>
        <c:lblOffset val="100"/>
        <c:baseTimeUnit val="days"/>
      </c:dateAx>
      <c:valAx>
        <c:axId val="42932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Vehicle Miles to I-710 Milepost 2.5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2633952"/>
        <c:crosses val="autoZero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4/21/20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4/21/20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4/21/20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Presenters:</a:t>
            </a:r>
          </a:p>
          <a:p>
            <a:pPr lvl="0"/>
            <a:r>
              <a:rPr lang="en-US"/>
              <a:t>Name 1</a:t>
            </a:r>
          </a:p>
          <a:p>
            <a:pPr lvl="0"/>
            <a:r>
              <a:rPr lang="en-US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4/21/20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4/21/20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493051"/>
            <a:ext cx="1761067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2844800" cy="244476"/>
          </a:xfrm>
        </p:spPr>
        <p:txBody>
          <a:bodyPr/>
          <a:lstStyle/>
          <a:p>
            <a:fld id="{C5177E09-B2F1-4D48-8FAA-806C30A888D7}" type="datetime1">
              <a:rPr lang="en-US" smtClean="0"/>
              <a:pPr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77000"/>
            <a:ext cx="3860800" cy="244476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77000"/>
            <a:ext cx="2844800" cy="24447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7131CB-0A34-4C69-99EE-C9F6AECD4A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8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  <p:sldLayoutId id="214748368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E180-24B7-418D-9506-E68639DFB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016" y="2573214"/>
            <a:ext cx="10411968" cy="1325564"/>
          </a:xfrm>
        </p:spPr>
        <p:txBody>
          <a:bodyPr>
            <a:normAutofit fontScale="90000"/>
          </a:bodyPr>
          <a:lstStyle/>
          <a:p>
            <a:r>
              <a:rPr lang="en-US" dirty="0"/>
              <a:t>Medium- and Heavy-duty Trucks: 2020 and 2021 IEPR Updates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40C1A75-030A-4E2D-9586-311A61A61BF0}"/>
              </a:ext>
            </a:extLst>
          </p:cNvPr>
          <p:cNvSpPr txBox="1">
            <a:spLocks/>
          </p:cNvSpPr>
          <p:nvPr/>
        </p:nvSpPr>
        <p:spPr>
          <a:xfrm>
            <a:off x="447261" y="4757047"/>
            <a:ext cx="10515600" cy="93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/>
              <a:t>Bob McBride</a:t>
            </a:r>
          </a:p>
          <a:p>
            <a:pPr marL="0" indent="0">
              <a:buFont typeface="Arial"/>
              <a:buNone/>
            </a:pPr>
            <a:r>
              <a:rPr lang="en-US" sz="1800"/>
              <a:t>April 22, 2020</a:t>
            </a:r>
          </a:p>
        </p:txBody>
      </p:sp>
    </p:spTree>
    <p:extLst>
      <p:ext uri="{BB962C8B-B14F-4D97-AF65-F5344CB8AC3E}">
        <p14:creationId xmlns:p14="http://schemas.microsoft.com/office/powerpoint/2010/main" val="3899744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B67B4-07F7-4467-8844-90E6A3D89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885" y="2983543"/>
            <a:ext cx="9326880" cy="750534"/>
          </a:xfrm>
        </p:spPr>
        <p:txBody>
          <a:bodyPr/>
          <a:lstStyle/>
          <a:p>
            <a:r>
              <a:rPr lang="en-US"/>
              <a:t>Plans for iepr 2021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02B2A-D198-456A-A830-3786D1167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6376" y="3465836"/>
            <a:ext cx="9326880" cy="941064"/>
          </a:xfrm>
        </p:spPr>
        <p:txBody>
          <a:bodyPr>
            <a:normAutofit/>
          </a:bodyPr>
          <a:lstStyle/>
          <a:p>
            <a:r>
              <a:rPr lang="en-US" sz="2800"/>
              <a:t>Medium- and Heavy-duty Trucks and Movement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C3E29-9662-4143-95DC-E60163A8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36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F3D0356-3813-4F93-BE47-905ED13EA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2021 IEPR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A69DF-1480-44E9-B54F-E79F8881C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011" y="1408922"/>
            <a:ext cx="9953978" cy="475871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Test a second truck choice model (Sandia Labs)</a:t>
            </a:r>
          </a:p>
          <a:p>
            <a:pPr lvl="1"/>
            <a:r>
              <a:rPr lang="en-US" dirty="0"/>
              <a:t>Compare utility of fuel types for new trucks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Modified to incorporate an adoption S-curve from Argonne Truck 5</a:t>
            </a:r>
            <a:endParaRPr lang="en-US" dirty="0">
              <a:cs typeface="Arial"/>
            </a:endParaRPr>
          </a:p>
          <a:p>
            <a:pPr lvl="1"/>
            <a:r>
              <a:rPr lang="en-US" dirty="0"/>
              <a:t>Potential for analysis by fleet size</a:t>
            </a:r>
            <a:endParaRPr lang="en-US" dirty="0">
              <a:cs typeface="Arial"/>
            </a:endParaRPr>
          </a:p>
          <a:p>
            <a:pPr lvl="1"/>
            <a:r>
              <a:rPr lang="en-US" dirty="0"/>
              <a:t>Modified to have the option to include infrastructure costs</a:t>
            </a:r>
            <a:endParaRPr lang="en-US" dirty="0">
              <a:cs typeface="Arial"/>
            </a:endParaRPr>
          </a:p>
          <a:p>
            <a:pPr lvl="1"/>
            <a:r>
              <a:rPr lang="en-US" dirty="0"/>
              <a:t>Compare outcomes of Argonne and Sandia models</a:t>
            </a:r>
            <a:endParaRPr lang="en-US" dirty="0">
              <a:cs typeface="Calibri"/>
            </a:endParaRPr>
          </a:p>
          <a:p>
            <a:r>
              <a:rPr lang="en-US" dirty="0"/>
              <a:t>Key infrastructure cost module inputs required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Current and future costs of charging equipment given electrical capacity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Proportion of fleet bases with access to suitable electrical capacity </a:t>
            </a:r>
            <a:endParaRPr lang="en-US" dirty="0">
              <a:cs typeface="Calibri"/>
            </a:endParaRPr>
          </a:p>
          <a:p>
            <a:pPr lvl="2"/>
            <a:r>
              <a:rPr lang="en-US" dirty="0">
                <a:cs typeface="Calibri"/>
              </a:rPr>
              <a:t>Consider cost of transmission upgrades or a constraint to maximum fleet size</a:t>
            </a:r>
          </a:p>
          <a:p>
            <a:pPr lvl="1"/>
            <a:r>
              <a:rPr lang="en-US" dirty="0"/>
              <a:t>Make-ready cost not borne by fleet</a:t>
            </a:r>
            <a:endParaRPr lang="en-US" dirty="0">
              <a:cs typeface="Calibri"/>
            </a:endParaRPr>
          </a:p>
          <a:p>
            <a:r>
              <a:rPr lang="en-US" dirty="0">
                <a:cs typeface="Arial"/>
              </a:rPr>
              <a:t>Include Freight Analysis Framework version 5 data, other updates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3A3D8-617D-4D12-8263-FA611C56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23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29327-F185-4692-851A-1E558C89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Call for Incentive and Infrastructure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DBBB6-9FB1-44D9-9D56-E34136E96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22" y="1449216"/>
            <a:ext cx="9953978" cy="472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cs typeface="Calibri"/>
              </a:rPr>
              <a:t>Following this meeting, we will ask you these questions by email </a:t>
            </a:r>
            <a:endParaRPr lang="en-US">
              <a:solidFill>
                <a:srgbClr val="0070C0"/>
              </a:solidFill>
              <a:cs typeface="Calibri"/>
            </a:endParaRPr>
          </a:p>
          <a:p>
            <a:pPr lvl="1"/>
            <a:r>
              <a:rPr lang="en-US"/>
              <a:t>Does or will your organization incentivize MD-HD vehicles or fueling/charging infrastructure?</a:t>
            </a:r>
            <a:endParaRPr lang="en-US">
              <a:cs typeface="Calibri"/>
            </a:endParaRPr>
          </a:p>
          <a:p>
            <a:pPr lvl="2"/>
            <a:r>
              <a:rPr lang="en-US"/>
              <a:t>Incentivized vehicle types, cost and quantity</a:t>
            </a:r>
            <a:endParaRPr lang="en-US">
              <a:cs typeface="Calibri"/>
            </a:endParaRPr>
          </a:p>
          <a:p>
            <a:pPr lvl="2"/>
            <a:r>
              <a:rPr lang="en-US"/>
              <a:t>Incentivized infrastructure, cost and quantity</a:t>
            </a:r>
            <a:endParaRPr lang="en-US">
              <a:cs typeface="Calibri"/>
            </a:endParaRPr>
          </a:p>
          <a:p>
            <a:pPr lvl="1"/>
            <a:r>
              <a:rPr lang="en-US"/>
              <a:t>What incentive “stacking” is allowed? Planned?</a:t>
            </a:r>
            <a:endParaRPr lang="en-US">
              <a:cs typeface="Calibri"/>
            </a:endParaRPr>
          </a:p>
          <a:p>
            <a:pPr lvl="1"/>
            <a:r>
              <a:rPr lang="en-US"/>
              <a:t>What limitations to stacking incentives are you aware of?</a:t>
            </a:r>
            <a:endParaRPr lang="en-US">
              <a:cs typeface="Calibri"/>
            </a:endParaRPr>
          </a:p>
          <a:p>
            <a:pPr lvl="1"/>
            <a:r>
              <a:rPr lang="en-US">
                <a:cs typeface="Calibri"/>
              </a:rPr>
              <a:t>What data can inform the fraction of fleet home bases with access to higher electric capacity?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What additional related data might inform our understanding of incentives and infrastructure development?</a:t>
            </a:r>
          </a:p>
          <a:p>
            <a:endParaRPr lang="en-US">
              <a:cs typeface="Arial" panose="020B0604020202020204"/>
            </a:endParaRPr>
          </a:p>
          <a:p>
            <a:endParaRPr lang="en-US">
              <a:cs typeface="Arial" panose="020B0604020202020204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8A957-D421-4AA4-8C84-16C730508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25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613" y="61269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/>
              <a:t>Thank You! Questions? Comments?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CC92E3-DB54-4C1D-AEC2-4951CB51CF8F}"/>
              </a:ext>
            </a:extLst>
          </p:cNvPr>
          <p:cNvSpPr txBox="1"/>
          <p:nvPr/>
        </p:nvSpPr>
        <p:spPr>
          <a:xfrm>
            <a:off x="3051503" y="2026745"/>
            <a:ext cx="4039475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/>
              <a:t>Contributors: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cs typeface="Arial"/>
              </a:rPr>
              <a:t>Aniss Bahreinian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Jesse Gage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cs typeface="Arial"/>
              </a:rPr>
              <a:t>Heidi Javanbakht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Alex Lonsdale</a:t>
            </a:r>
            <a:endParaRPr lang="en-US"/>
          </a:p>
          <a:p>
            <a:pPr marL="342900" indent="-342900">
              <a:buFont typeface="Arial"/>
              <a:buChar char="•"/>
            </a:pPr>
            <a:endParaRPr lang="en-US" sz="2400"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759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843" y="131684"/>
            <a:ext cx="10375508" cy="1038840"/>
          </a:xfrm>
        </p:spPr>
        <p:txBody>
          <a:bodyPr>
            <a:noAutofit/>
          </a:bodyPr>
          <a:lstStyle/>
          <a:p>
            <a:r>
              <a:rPr lang="en-US" sz="3600" dirty="0"/>
              <a:t>Truck Choice and Freight Model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9963" y="1266219"/>
            <a:ext cx="9875520" cy="506175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3200" dirty="0"/>
              <a:t>For 2020 IEPR Update</a:t>
            </a:r>
          </a:p>
          <a:p>
            <a:pPr lvl="1"/>
            <a:r>
              <a:rPr lang="en-US" sz="2800" dirty="0"/>
              <a:t>Vehicle retirement method work under way</a:t>
            </a:r>
            <a:endParaRPr lang="en-US" sz="2800" dirty="0">
              <a:cs typeface="Arial"/>
            </a:endParaRPr>
          </a:p>
          <a:p>
            <a:pPr lvl="1"/>
            <a:r>
              <a:rPr lang="en-US" sz="2800" dirty="0"/>
              <a:t>Seeking data on scenarios for MD/HD truck incentives</a:t>
            </a:r>
            <a:endParaRPr lang="en-US" sz="2800" dirty="0">
              <a:cs typeface="Arial"/>
            </a:endParaRPr>
          </a:p>
          <a:p>
            <a:pPr lvl="1"/>
            <a:r>
              <a:rPr lang="en-US" sz="2800" dirty="0"/>
              <a:t>Compare to Advanced Clean Truck Proposed Regulation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Economic growth and goods movement growth updates</a:t>
            </a:r>
            <a:endParaRPr lang="en-US" sz="2800" dirty="0">
              <a:cs typeface="Arial"/>
            </a:endParaRPr>
          </a:p>
          <a:p>
            <a:pPr marL="457200" lvl="1" indent="0">
              <a:buNone/>
            </a:pPr>
            <a:endParaRPr lang="en-US" sz="2800" dirty="0">
              <a:cs typeface="Arial"/>
            </a:endParaRPr>
          </a:p>
          <a:p>
            <a:r>
              <a:rPr lang="en-US" sz="3200" dirty="0"/>
              <a:t>For 2021 IEPR</a:t>
            </a:r>
            <a:endParaRPr lang="en-US" sz="3200" dirty="0">
              <a:cs typeface="Arial"/>
            </a:endParaRPr>
          </a:p>
          <a:p>
            <a:pPr lvl="1"/>
            <a:r>
              <a:rPr lang="en-US" sz="2800" dirty="0"/>
              <a:t>Review, compare, and select from two truck choice models</a:t>
            </a:r>
            <a:endParaRPr lang="en-US" sz="2800" dirty="0">
              <a:cs typeface="Calibri"/>
            </a:endParaRPr>
          </a:p>
          <a:p>
            <a:pPr lvl="2"/>
            <a:r>
              <a:rPr lang="en-US" sz="2800" dirty="0"/>
              <a:t> Argonne Truck 5 model</a:t>
            </a:r>
            <a:endParaRPr lang="en-US" sz="2800" dirty="0">
              <a:cs typeface="Calibri"/>
            </a:endParaRPr>
          </a:p>
          <a:p>
            <a:pPr lvl="2"/>
            <a:r>
              <a:rPr lang="en-US" sz="2800" dirty="0">
                <a:ea typeface="+mn-lt"/>
                <a:cs typeface="+mn-lt"/>
              </a:rPr>
              <a:t>Sandia Labs 2015 paper  </a:t>
            </a:r>
            <a:endParaRPr lang="en-US" sz="2800" dirty="0">
              <a:cs typeface="Calibri"/>
            </a:endParaRPr>
          </a:p>
          <a:p>
            <a:pPr lvl="1"/>
            <a:r>
              <a:rPr lang="en-US" sz="2800" dirty="0"/>
              <a:t>Possible infrastructure cost module</a:t>
            </a:r>
            <a:endParaRPr lang="en-US" sz="2800" dirty="0">
              <a:cs typeface="Calibri"/>
            </a:endParaRPr>
          </a:p>
          <a:p>
            <a:pPr lvl="1"/>
            <a:r>
              <a:rPr lang="en-US" sz="2800" dirty="0">
                <a:cs typeface="Arial"/>
              </a:rPr>
              <a:t>Goods movement from Freight Analysis Framework v.5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Influence of Advanced Clean Truck Proposed Regulation</a:t>
            </a:r>
            <a:endParaRPr lang="en-US" dirty="0"/>
          </a:p>
          <a:p>
            <a:pPr lvl="1"/>
            <a:endParaRPr lang="en-US" sz="2800" dirty="0">
              <a:cs typeface="Arial"/>
            </a:endParaRP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dirty="0">
              <a:cs typeface="Arial" panose="020B0604020202020204"/>
            </a:endParaRPr>
          </a:p>
          <a:p>
            <a:pPr lvl="1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8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B67B4-07F7-4467-8844-90E6A3D89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21" y="2546069"/>
            <a:ext cx="9326880" cy="881579"/>
          </a:xfrm>
        </p:spPr>
        <p:txBody>
          <a:bodyPr/>
          <a:lstStyle/>
          <a:p>
            <a:r>
              <a:rPr lang="en-US" dirty="0"/>
              <a:t>Plans for </a:t>
            </a:r>
            <a:r>
              <a:rPr lang="en-US" dirty="0" err="1"/>
              <a:t>iepr</a:t>
            </a:r>
            <a:r>
              <a:rPr lang="en-US" dirty="0"/>
              <a:t> 2020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02B2A-D198-456A-A830-3786D1167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1321" y="3221221"/>
            <a:ext cx="9326880" cy="731393"/>
          </a:xfrm>
        </p:spPr>
        <p:txBody>
          <a:bodyPr>
            <a:normAutofit/>
          </a:bodyPr>
          <a:lstStyle/>
          <a:p>
            <a:r>
              <a:rPr lang="en-US" sz="2800"/>
              <a:t>Medium- and Heavy-duty Trucks and Movement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C3E29-9662-4143-95DC-E60163A8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7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D9B12-FE19-41A2-81DE-A31AE34D9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"/>
              </a:rPr>
              <a:t>Truck Retirement and Used Trucks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2A7FC-F7EC-4CB6-A932-734F783A3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283" y="1319102"/>
            <a:ext cx="9194088" cy="423354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/>
              <a:t>For IEPR 2019, we used two time periods from EMFAC2017</a:t>
            </a:r>
            <a:endParaRPr lang="en-US" sz="2000" dirty="0">
              <a:cs typeface="Calibri"/>
            </a:endParaRPr>
          </a:p>
          <a:p>
            <a:pPr lvl="1"/>
            <a:r>
              <a:rPr lang="en-US" sz="2000" dirty="0">
                <a:cs typeface="Calibri"/>
              </a:rPr>
              <a:t>High turnover in High demand and Low turnover in Low demand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Resulting retirement rate is complicated by acquisition of used trucks</a:t>
            </a:r>
          </a:p>
          <a:p>
            <a:r>
              <a:rPr lang="en-US" sz="2000" dirty="0"/>
              <a:t>Currently comparing EMFAC and TEFU MD/HD truck data in historical years</a:t>
            </a:r>
            <a:endParaRPr lang="en-US" sz="2000" dirty="0">
              <a:cs typeface="Calibri"/>
            </a:endParaRPr>
          </a:p>
          <a:p>
            <a:pPr lvl="1"/>
            <a:r>
              <a:rPr lang="en-US" sz="2000" dirty="0">
                <a:cs typeface="Calibri"/>
              </a:rPr>
              <a:t>Base year truck stock from TEFU analysis of DMV data, informed by EMFAC interstate tractor-trailer data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Historical years of retirement / turnover data will be grouped based on alignment with forecast scenarios</a:t>
            </a:r>
            <a:endParaRPr lang="en-US" sz="2000" dirty="0">
              <a:cs typeface="Arial"/>
            </a:endParaRPr>
          </a:p>
          <a:p>
            <a:r>
              <a:rPr lang="en-US" sz="2000" dirty="0"/>
              <a:t>We plan to retain three retirement scenarios: Low, Mid, and High</a:t>
            </a:r>
            <a:endParaRPr lang="en-US" sz="2000" dirty="0">
              <a:cs typeface="Calibri"/>
            </a:endParaRPr>
          </a:p>
          <a:p>
            <a:pPr lvl="1"/>
            <a:r>
              <a:rPr lang="en-US" sz="2000" dirty="0">
                <a:cs typeface="Calibri"/>
              </a:rPr>
              <a:t>Again, turnover to align with demand scenario</a:t>
            </a:r>
          </a:p>
          <a:p>
            <a:pPr lvl="1"/>
            <a:r>
              <a:rPr lang="en-US" sz="2000" dirty="0">
                <a:cs typeface="Calibri"/>
              </a:rPr>
              <a:t>May use different periods of historical data to represent turnover scenarios</a:t>
            </a: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Arial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30E5F-B901-464A-BAEA-21ECFBF1A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98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3C4D9-F10B-4FE9-8EBD-6B600A95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ea typeface="+mj-lt"/>
                <a:cs typeface="+mj-lt"/>
              </a:rPr>
              <a:t>Example of New and Used Trucks Acquired</a:t>
            </a:r>
            <a:r>
              <a:rPr lang="en-US" sz="3200" dirty="0"/>
              <a:t> </a:t>
            </a:r>
            <a:br>
              <a:rPr lang="en-US" sz="3200" dirty="0"/>
            </a:br>
            <a:r>
              <a:rPr lang="en-US" sz="2400" dirty="0"/>
              <a:t>Class 4 and 5 Trucks of 2010 Model Year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9880975-7C4B-4B50-8B06-D1F439C71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733858"/>
              </p:ext>
            </p:extLst>
          </p:nvPr>
        </p:nvGraphicFramePr>
        <p:xfrm>
          <a:off x="923636" y="1516835"/>
          <a:ext cx="10118210" cy="443709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90619">
                  <a:extLst>
                    <a:ext uri="{9D8B030D-6E8A-4147-A177-3AD203B41FA5}">
                      <a16:colId xmlns:a16="http://schemas.microsoft.com/office/drawing/2014/main" val="1624308174"/>
                    </a:ext>
                  </a:extLst>
                </a:gridCol>
                <a:gridCol w="800340">
                  <a:extLst>
                    <a:ext uri="{9D8B030D-6E8A-4147-A177-3AD203B41FA5}">
                      <a16:colId xmlns:a16="http://schemas.microsoft.com/office/drawing/2014/main" val="893496964"/>
                    </a:ext>
                  </a:extLst>
                </a:gridCol>
                <a:gridCol w="816821">
                  <a:extLst>
                    <a:ext uri="{9D8B030D-6E8A-4147-A177-3AD203B41FA5}">
                      <a16:colId xmlns:a16="http://schemas.microsoft.com/office/drawing/2014/main" val="678565153"/>
                    </a:ext>
                  </a:extLst>
                </a:gridCol>
                <a:gridCol w="856758">
                  <a:extLst>
                    <a:ext uri="{9D8B030D-6E8A-4147-A177-3AD203B41FA5}">
                      <a16:colId xmlns:a16="http://schemas.microsoft.com/office/drawing/2014/main" val="476106804"/>
                    </a:ext>
                  </a:extLst>
                </a:gridCol>
                <a:gridCol w="852830">
                  <a:extLst>
                    <a:ext uri="{9D8B030D-6E8A-4147-A177-3AD203B41FA5}">
                      <a16:colId xmlns:a16="http://schemas.microsoft.com/office/drawing/2014/main" val="3911742708"/>
                    </a:ext>
                  </a:extLst>
                </a:gridCol>
                <a:gridCol w="848087">
                  <a:extLst>
                    <a:ext uri="{9D8B030D-6E8A-4147-A177-3AD203B41FA5}">
                      <a16:colId xmlns:a16="http://schemas.microsoft.com/office/drawing/2014/main" val="676284676"/>
                    </a:ext>
                  </a:extLst>
                </a:gridCol>
                <a:gridCol w="876740">
                  <a:extLst>
                    <a:ext uri="{9D8B030D-6E8A-4147-A177-3AD203B41FA5}">
                      <a16:colId xmlns:a16="http://schemas.microsoft.com/office/drawing/2014/main" val="218165669"/>
                    </a:ext>
                  </a:extLst>
                </a:gridCol>
                <a:gridCol w="900742">
                  <a:extLst>
                    <a:ext uri="{9D8B030D-6E8A-4147-A177-3AD203B41FA5}">
                      <a16:colId xmlns:a16="http://schemas.microsoft.com/office/drawing/2014/main" val="3290520597"/>
                    </a:ext>
                  </a:extLst>
                </a:gridCol>
                <a:gridCol w="873354">
                  <a:extLst>
                    <a:ext uri="{9D8B030D-6E8A-4147-A177-3AD203B41FA5}">
                      <a16:colId xmlns:a16="http://schemas.microsoft.com/office/drawing/2014/main" val="3399984642"/>
                    </a:ext>
                  </a:extLst>
                </a:gridCol>
                <a:gridCol w="1001919">
                  <a:extLst>
                    <a:ext uri="{9D8B030D-6E8A-4147-A177-3AD203B41FA5}">
                      <a16:colId xmlns:a16="http://schemas.microsoft.com/office/drawing/2014/main" val="535868565"/>
                    </a:ext>
                  </a:extLst>
                </a:gridCol>
              </a:tblGrid>
              <a:tr h="45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Fleet Size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21366"/>
                  </a:ext>
                </a:extLst>
              </a:tr>
              <a:tr h="45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fleet size 1 and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156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182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179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173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172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186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263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827920"/>
                  </a:ext>
                </a:extLst>
              </a:tr>
              <a:tr h="45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fleet size 3 to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137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165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172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96527"/>
                  </a:ext>
                </a:extLst>
              </a:tr>
              <a:tr h="45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fleet size 7 to 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89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107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93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96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184885"/>
                  </a:ext>
                </a:extLst>
              </a:tr>
              <a:tr h="45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fleet size 11 to 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162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262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256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265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600"/>
                        </a:spcAft>
                      </a:pPr>
                      <a:r>
                        <a:rPr lang="en-US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273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246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542700"/>
                  </a:ext>
                </a:extLst>
              </a:tr>
              <a:tr h="45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fleet size 41 to 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86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97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141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915537"/>
                  </a:ext>
                </a:extLst>
              </a:tr>
              <a:tr h="8186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fleet size 101 to 1000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193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185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179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179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653828"/>
                  </a:ext>
                </a:extLst>
              </a:tr>
              <a:tr h="45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fleet size over 1000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233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273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242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249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211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189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145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1463671"/>
                  </a:ext>
                </a:extLst>
              </a:tr>
              <a:tr h="452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1,034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1,235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1,259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1,244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1,274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1,301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1,315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1,319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1,323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8027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BF2479F-A6DD-4EB2-898E-83B77AC292F8}"/>
              </a:ext>
            </a:extLst>
          </p:cNvPr>
          <p:cNvSpPr txBox="1"/>
          <p:nvPr/>
        </p:nvSpPr>
        <p:spPr>
          <a:xfrm>
            <a:off x="1400678" y="6075505"/>
            <a:ext cx="7022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Source: Staff analysis of DMV data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867D65-047E-4FDE-89A8-4434B4A4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4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7E6C-D81A-4AC9-B8E8-C1C407D62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860" y="437931"/>
            <a:ext cx="9533934" cy="647246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Options for Adjusting Forecast </a:t>
            </a:r>
            <a:br>
              <a:rPr lang="en-US" sz="3200" dirty="0"/>
            </a:br>
            <a:r>
              <a:rPr lang="en-US" sz="3200" dirty="0"/>
              <a:t>Economic Growth in Goods 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16D74-92A0-49F3-875E-5F1465EA5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1286781"/>
            <a:ext cx="9875520" cy="480091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Goods movement dominates MD-HD truck fuel use</a:t>
            </a:r>
          </a:p>
          <a:p>
            <a:r>
              <a:rPr lang="en-US"/>
              <a:t>Update to Freight Analysis Framework 4.5 (FAF45, 2019) forecast</a:t>
            </a:r>
            <a:endParaRPr lang="en-US">
              <a:cs typeface="Arial"/>
            </a:endParaRPr>
          </a:p>
          <a:p>
            <a:pPr lvl="1"/>
            <a:r>
              <a:rPr lang="en-US" dirty="0"/>
              <a:t>Five year interval data from 2015 to 2045 in three cases</a:t>
            </a:r>
            <a:endParaRPr lang="en-US" dirty="0">
              <a:cs typeface="Arial"/>
            </a:endParaRPr>
          </a:p>
          <a:p>
            <a:pPr lvl="1"/>
            <a:r>
              <a:rPr lang="en-US">
                <a:ea typeface="+mn-lt"/>
                <a:cs typeface="+mn-lt"/>
              </a:rPr>
              <a:t>FAF is origin-destination (OD) regional data, six regions in California</a:t>
            </a:r>
          </a:p>
          <a:p>
            <a:pPr lvl="1"/>
            <a:r>
              <a:rPr lang="en-US">
                <a:cs typeface="Calibri"/>
              </a:rPr>
              <a:t>IHS Global Insight (FAF45 contractor) more optimistic than Moody's</a:t>
            </a:r>
          </a:p>
          <a:p>
            <a:pPr lvl="1"/>
            <a:r>
              <a:rPr lang="en-US" dirty="0">
                <a:cs typeface="Calibri"/>
              </a:rPr>
              <a:t>China trade agreement and COVID-19 have changed forecast conditions </a:t>
            </a:r>
          </a:p>
          <a:p>
            <a:r>
              <a:rPr lang="en-US"/>
              <a:t>Alternate forecast growth might be mapped to scale the FAF45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Moody’s Analytics data is zonal (Counties), reports GSP or employees</a:t>
            </a:r>
            <a:endParaRPr lang="en-US" dirty="0">
              <a:cs typeface="Arial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However, ton-mile growth would be best surrogate for fuel use</a:t>
            </a:r>
            <a:endParaRPr lang="en-US" dirty="0"/>
          </a:p>
          <a:p>
            <a:pPr lvl="1"/>
            <a:endParaRPr lang="en-US" dirty="0">
              <a:cs typeface="Arial"/>
            </a:endParaRPr>
          </a:p>
          <a:p>
            <a:r>
              <a:rPr lang="en-US" dirty="0"/>
              <a:t>Calling for forecasts, ideally of ton-miles, including the impact of COVID-19</a:t>
            </a:r>
            <a:endParaRPr lang="en-US" dirty="0">
              <a:cs typeface="Calibri"/>
            </a:endParaRPr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F4F8-D38E-4D38-96F1-7E5ED4B8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524E-199C-47EF-8CAC-F1C60A8F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920784"/>
          </a:xfrm>
        </p:spPr>
        <p:txBody>
          <a:bodyPr>
            <a:normAutofit/>
          </a:bodyPr>
          <a:lstStyle/>
          <a:p>
            <a:r>
              <a:rPr lang="en-US" sz="3200" dirty="0">
                <a:ea typeface="+mj-lt"/>
                <a:cs typeface="+mj-lt"/>
              </a:rPr>
              <a:t>Goods Movement Measures Indexed</a:t>
            </a:r>
            <a:br>
              <a:rPr lang="en-US" sz="2800" dirty="0">
                <a:ea typeface="+mj-lt"/>
                <a:cs typeface="+mj-lt"/>
              </a:rPr>
            </a:br>
            <a:r>
              <a:rPr lang="en-US" sz="1800" dirty="0">
                <a:ea typeface="+mj-lt"/>
                <a:cs typeface="+mj-lt"/>
              </a:rPr>
              <a:t>Tons and ton-miles of movement, GSP for Truck Transportation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24659-C4ED-4A7E-B7B2-74D1899D5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01DAE5-ED23-40C6-8A8C-B527D89E65F7}"/>
              </a:ext>
            </a:extLst>
          </p:cNvPr>
          <p:cNvSpPr txBox="1"/>
          <p:nvPr/>
        </p:nvSpPr>
        <p:spPr>
          <a:xfrm>
            <a:off x="5295850" y="6219970"/>
            <a:ext cx="406222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Sources: FHWA, Moody's Analytics</a:t>
            </a:r>
          </a:p>
        </p:txBody>
      </p:sp>
      <p:pic>
        <p:nvPicPr>
          <p:cNvPr id="5" name="Picture 6" descr="A graph of Indexed values for goods movement ton-miles, tons, and truck transport Gross State Procuct (GSP). The x-axis is time from 2015 to 2045. The y-axis is an index from 1 to 2.4. All three start equal to 1 in 2015. Ton-miles index is 2.25 in 2030. Tons index is 1.7 in 2030. Truck transport GSP index is 1.33 in 2030.">
            <a:extLst>
              <a:ext uri="{FF2B5EF4-FFF2-40B4-BE49-F238E27FC236}">
                <a16:creationId xmlns:a16="http://schemas.microsoft.com/office/drawing/2014/main" id="{4A42EAEF-7819-4EEF-966E-3F95216E8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626" y="1282554"/>
            <a:ext cx="7894748" cy="491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871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5541A-2F42-4632-98CF-1C60EFAF6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818" y="128531"/>
            <a:ext cx="9388942" cy="1203271"/>
          </a:xfrm>
        </p:spPr>
        <p:txBody>
          <a:bodyPr>
            <a:normAutofit/>
          </a:bodyPr>
          <a:lstStyle/>
          <a:p>
            <a:r>
              <a:rPr lang="en-US" sz="3200" dirty="0">
                <a:ea typeface="+mj-lt"/>
                <a:cs typeface="+mj-lt"/>
              </a:rPr>
              <a:t>Daily Vehicle Miles Travelled in 2020</a:t>
            </a:r>
            <a:br>
              <a:rPr lang="en-US" sz="2800" dirty="0">
                <a:ea typeface="+mj-lt"/>
                <a:cs typeface="+mj-lt"/>
              </a:rPr>
            </a:br>
            <a:r>
              <a:rPr lang="en-US" sz="2800" dirty="0">
                <a:ea typeface="+mj-lt"/>
                <a:cs typeface="+mj-lt"/>
              </a:rPr>
              <a:t>Interstate 710 Northbound</a:t>
            </a:r>
            <a:endParaRPr lang="en-US" sz="2800" dirty="0">
              <a:cs typeface="Calibri"/>
            </a:endParaRPr>
          </a:p>
        </p:txBody>
      </p:sp>
      <p:graphicFrame>
        <p:nvGraphicFramePr>
          <p:cNvPr id="7" name="Chart 6" descr="Vehicle miles daily on I-710 Northbound, from milepost 0 to 2.5.  X-axis shows dates from 2/16/2020 to 4/20/2020. Most values around 260 thousand miles until march 7th, around 200 thousand until 4/10, and around 100 thousand since. From 2/23 to 2/26, 3/13. and 4/2 to 4/4 are around 100 thousand.">
            <a:extLst>
              <a:ext uri="{FF2B5EF4-FFF2-40B4-BE49-F238E27FC236}">
                <a16:creationId xmlns:a16="http://schemas.microsoft.com/office/drawing/2014/main" id="{EB85AC66-97B7-4F02-8776-11649ACB3B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127192"/>
              </p:ext>
            </p:extLst>
          </p:nvPr>
        </p:nvGraphicFramePr>
        <p:xfrm>
          <a:off x="1761094" y="1319756"/>
          <a:ext cx="7448550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9D8DB70-9D51-4268-BFC9-C13227964B37}"/>
              </a:ext>
            </a:extLst>
          </p:cNvPr>
          <p:cNvSpPr txBox="1"/>
          <p:nvPr/>
        </p:nvSpPr>
        <p:spPr>
          <a:xfrm>
            <a:off x="1644842" y="6290534"/>
            <a:ext cx="768105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Source: Caltrans Performance Monitoring System (</a:t>
            </a:r>
            <a:r>
              <a:rPr lang="en-US" dirty="0" err="1"/>
              <a:t>PeMS</a:t>
            </a:r>
            <a:r>
              <a:rPr lang="en-US" dirty="0"/>
              <a:t>) data for 2020</a:t>
            </a:r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CBFF1-DC10-4FA0-BAE2-12C947DF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50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DA3D7-E643-4795-ABFF-04CAB0DD9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809322"/>
          </a:xfrm>
        </p:spPr>
        <p:txBody>
          <a:bodyPr>
            <a:normAutofit/>
          </a:bodyPr>
          <a:lstStyle/>
          <a:p>
            <a:r>
              <a:rPr lang="en-US" sz="3600"/>
              <a:t>Advanced Clean Truck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E10E1-A275-4039-93BF-BB7BEF55B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1600202"/>
            <a:ext cx="9875520" cy="4787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Advanced Clean Trucks Regulation (ACT) rulemaking Public Hearing occurred December 2019; Air Resources Board action is anticipated</a:t>
            </a:r>
            <a:endParaRPr lang="en-US">
              <a:cs typeface="Arial"/>
            </a:endParaRPr>
          </a:p>
          <a:p>
            <a:r>
              <a:rPr lang="en-US"/>
              <a:t>Multiple compliance pathways depend on: </a:t>
            </a:r>
          </a:p>
          <a:p>
            <a:pPr lvl="1"/>
            <a:r>
              <a:rPr lang="en-US"/>
              <a:t>Fleet size and composition</a:t>
            </a:r>
          </a:p>
          <a:p>
            <a:pPr lvl="1"/>
            <a:r>
              <a:rPr lang="en-US"/>
              <a:t>Fleet owner preferences</a:t>
            </a:r>
          </a:p>
          <a:p>
            <a:r>
              <a:rPr lang="en-US"/>
              <a:t>TCO approach in ACT ISOR, etc., considers fewer fuel types</a:t>
            </a:r>
          </a:p>
          <a:p>
            <a:pPr lvl="1"/>
            <a:r>
              <a:rPr lang="en-US">
                <a:cs typeface="Calibri"/>
              </a:rPr>
              <a:t>TEFU truck choice models consider all fuels, expect different shares</a:t>
            </a:r>
          </a:p>
          <a:p>
            <a:r>
              <a:rPr lang="en-US"/>
              <a:t>Fate of Low NOx new trucks depends on final rule</a:t>
            </a:r>
            <a:endParaRPr lang="en-US">
              <a:cs typeface="Calibri"/>
            </a:endParaRPr>
          </a:p>
          <a:p>
            <a:r>
              <a:rPr lang="en-US"/>
              <a:t>For 2020, ACT compliance to remain outside truck choice model</a:t>
            </a:r>
            <a:endParaRPr lang="en-US">
              <a:cs typeface="Calibri"/>
            </a:endParaRPr>
          </a:p>
          <a:p>
            <a:pPr lvl="1"/>
            <a:r>
              <a:rPr lang="en-US">
                <a:cs typeface="Calibri"/>
              </a:rPr>
              <a:t>Results of truck choice will be compared to a timely final ACT rule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99DCB-70D7-497F-8F57-E9E3965A8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74423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8" ma:contentTypeDescription="Create a new document." ma:contentTypeScope="" ma:versionID="52785a37fc569c836c1a528809f7cb5a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7357a25ba7f2e86396aac6a8220fd43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25F174-3170-404C-A619-4D4AEE6F8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3D5CAA-559C-41EB-8A66-B062E011B7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E627A7-8879-4DD6-ADF6-8C4F6EE8B27F}">
  <ds:schemaRefs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785685f2-c2e1-4352-89aa-3faca8eaba52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77</TotalTime>
  <Words>875</Words>
  <Application>Microsoft Office PowerPoint</Application>
  <PresentationFormat>Widescreen</PresentationFormat>
  <Paragraphs>200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Title/Section</vt:lpstr>
      <vt:lpstr>Content</vt:lpstr>
      <vt:lpstr>Content: blank background</vt:lpstr>
      <vt:lpstr>Blank: Black</vt:lpstr>
      <vt:lpstr>Blank: White</vt:lpstr>
      <vt:lpstr>Medium- and Heavy-duty Trucks: 2020 and 2021 IEPR Updates</vt:lpstr>
      <vt:lpstr>Truck Choice and Freight Model Updates</vt:lpstr>
      <vt:lpstr>Plans for iepr 2020 update</vt:lpstr>
      <vt:lpstr>Truck Retirement and Used Trucks</vt:lpstr>
      <vt:lpstr>Example of New and Used Trucks Acquired  Class 4 and 5 Trucks of 2010 Model Year</vt:lpstr>
      <vt:lpstr>Options for Adjusting Forecast  Economic Growth in Goods Movement</vt:lpstr>
      <vt:lpstr>Goods Movement Measures Indexed Tons and ton-miles of movement, GSP for Truck Transportation</vt:lpstr>
      <vt:lpstr>Daily Vehicle Miles Travelled in 2020 Interstate 710 Northbound</vt:lpstr>
      <vt:lpstr>Advanced Clean Truck Rule</vt:lpstr>
      <vt:lpstr>Plans for iepr 2021</vt:lpstr>
      <vt:lpstr>Plans for 2021 IEPR</vt:lpstr>
      <vt:lpstr>Call for Incentive and Infrastructure Data</vt:lpstr>
      <vt:lpstr>Thank You! Questions? Comments?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Bob</cp:lastModifiedBy>
  <cp:revision>320</cp:revision>
  <cp:lastPrinted>2019-12-11T23:19:58Z</cp:lastPrinted>
  <dcterms:created xsi:type="dcterms:W3CDTF">2020-03-06T19:07:21Z</dcterms:created>
  <dcterms:modified xsi:type="dcterms:W3CDTF">2020-04-21T20:46:49Z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