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1" r:id="rId5"/>
    <p:sldMasterId id="2147483682" r:id="rId6"/>
    <p:sldMasterId id="2147483678" r:id="rId7"/>
    <p:sldMasterId id="2147483679" r:id="rId8"/>
  </p:sldMasterIdLst>
  <p:notesMasterIdLst>
    <p:notesMasterId r:id="rId18"/>
  </p:notesMasterIdLst>
  <p:handoutMasterIdLst>
    <p:handoutMasterId r:id="rId19"/>
  </p:handoutMasterIdLst>
  <p:sldIdLst>
    <p:sldId id="278" r:id="rId9"/>
    <p:sldId id="280" r:id="rId10"/>
    <p:sldId id="287" r:id="rId11"/>
    <p:sldId id="286" r:id="rId12"/>
    <p:sldId id="271" r:id="rId13"/>
    <p:sldId id="288" r:id="rId14"/>
    <p:sldId id="270" r:id="rId15"/>
    <p:sldId id="272" r:id="rId16"/>
    <p:sldId id="285" r:id="rId1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 Der Werf" initials="VDW" lastIdx="6" clrIdx="0">
    <p:extLst>
      <p:ext uri="{19B8F6BF-5375-455C-9EA6-DF929625EA0E}">
        <p15:presenceInfo xmlns:p15="http://schemas.microsoft.com/office/powerpoint/2012/main" userId="Van Der Werf" providerId="None"/>
      </p:ext>
    </p:extLst>
  </p:cmAuthor>
  <p:cmAuthor id="2" name="Javanbakht, Heidi@Energy" initials="JH" lastIdx="5" clrIdx="1">
    <p:extLst>
      <p:ext uri="{19B8F6BF-5375-455C-9EA6-DF929625EA0E}">
        <p15:presenceInfo xmlns:p15="http://schemas.microsoft.com/office/powerpoint/2012/main" userId="S::Heidi.Javanbakht@energy.ca.gov::ad09330e-7c38-4997-818f-7e170c514e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18" autoAdjust="0"/>
    <p:restoredTop sz="86525" autoAdjust="0"/>
  </p:normalViewPr>
  <p:slideViewPr>
    <p:cSldViewPr snapToGrid="0" snapToObjects="1">
      <p:cViewPr varScale="1">
        <p:scale>
          <a:sx n="75" d="100"/>
          <a:sy n="75" d="100"/>
        </p:scale>
        <p:origin x="374" y="62"/>
      </p:cViewPr>
      <p:guideLst>
        <p:guide orient="horz" pos="2160"/>
        <p:guide pos="3840"/>
      </p:guideLst>
    </p:cSldViewPr>
  </p:slideViewPr>
  <p:outlineViewPr>
    <p:cViewPr>
      <p:scale>
        <a:sx n="33" d="100"/>
        <a:sy n="33" d="100"/>
      </p:scale>
      <p:origin x="0" y="-7987"/>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65" d="100"/>
          <a:sy n="65" d="100"/>
        </p:scale>
        <p:origin x="2640"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vanbakht, Heidi@Energy" userId="ad09330e-7c38-4997-818f-7e170c514e27" providerId="ADAL" clId="{8B586E21-2533-4138-898E-9443D2C234F4}"/>
    <pc:docChg chg="modSld">
      <pc:chgData name="Javanbakht, Heidi@Energy" userId="ad09330e-7c38-4997-818f-7e170c514e27" providerId="ADAL" clId="{8B586E21-2533-4138-898E-9443D2C234F4}" dt="2020-04-21T15:03:15.965" v="2" actId="14100"/>
      <pc:docMkLst>
        <pc:docMk/>
      </pc:docMkLst>
      <pc:sldChg chg="modSp">
        <pc:chgData name="Javanbakht, Heidi@Energy" userId="ad09330e-7c38-4997-818f-7e170c514e27" providerId="ADAL" clId="{8B586E21-2533-4138-898E-9443D2C234F4}" dt="2020-04-21T15:03:15.965" v="2" actId="14100"/>
        <pc:sldMkLst>
          <pc:docMk/>
          <pc:sldMk cId="1975725371" sldId="278"/>
        </pc:sldMkLst>
        <pc:spChg chg="mod">
          <ac:chgData name="Javanbakht, Heidi@Energy" userId="ad09330e-7c38-4997-818f-7e170c514e27" providerId="ADAL" clId="{8B586E21-2533-4138-898E-9443D2C234F4}" dt="2020-04-21T15:03:15.965" v="2" actId="14100"/>
          <ac:spMkLst>
            <pc:docMk/>
            <pc:sldMk cId="1975725371" sldId="278"/>
            <ac:spMk id="3" creationId="{CBB09453-6AE2-4C44-8A99-1739EA5E30A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solidFill>
                <a:latin typeface="+mn-lt"/>
                <a:ea typeface="+mn-ea"/>
                <a:cs typeface="+mn-cs"/>
              </a:defRPr>
            </a:pPr>
            <a:r>
              <a:rPr lang="en-US" sz="1800" dirty="0">
                <a:solidFill>
                  <a:schemeClr val="tx1"/>
                </a:solidFill>
              </a:rPr>
              <a:t>California Gasoline and Diesel Production</a:t>
            </a:r>
          </a:p>
          <a:p>
            <a:pPr>
              <a:defRPr sz="1800">
                <a:solidFill>
                  <a:schemeClr val="tx1"/>
                </a:solidFill>
              </a:defRPr>
            </a:pPr>
            <a:r>
              <a:rPr lang="en-US" sz="1800" dirty="0">
                <a:solidFill>
                  <a:schemeClr val="tx1"/>
                </a:solidFill>
              </a:rPr>
              <a:t>(Thousand barrels per day)</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strRef>
              <c:f>California!$D$1</c:f>
              <c:strCache>
                <c:ptCount val="1"/>
                <c:pt idx="0">
                  <c:v>California Gasoline Production</c:v>
                </c:pt>
              </c:strCache>
            </c:strRef>
          </c:tx>
          <c:spPr>
            <a:ln w="19050" cap="rnd">
              <a:solidFill>
                <a:srgbClr val="00B0F0"/>
              </a:solidFill>
              <a:round/>
            </a:ln>
            <a:effectLst/>
          </c:spPr>
          <c:marker>
            <c:symbol val="none"/>
          </c:marker>
          <c:cat>
            <c:numRef>
              <c:f>California!$A$2:$A$121</c:f>
              <c:numCache>
                <c:formatCode>m/d/yyyy</c:formatCode>
                <c:ptCount val="120"/>
                <c:pt idx="0">
                  <c:v>43931</c:v>
                </c:pt>
                <c:pt idx="1">
                  <c:v>43924</c:v>
                </c:pt>
                <c:pt idx="2">
                  <c:v>43917</c:v>
                </c:pt>
                <c:pt idx="3">
                  <c:v>43910</c:v>
                </c:pt>
                <c:pt idx="4">
                  <c:v>43903</c:v>
                </c:pt>
                <c:pt idx="5">
                  <c:v>43896</c:v>
                </c:pt>
                <c:pt idx="6">
                  <c:v>43889</c:v>
                </c:pt>
                <c:pt idx="7">
                  <c:v>43882</c:v>
                </c:pt>
                <c:pt idx="8">
                  <c:v>43875</c:v>
                </c:pt>
                <c:pt idx="9">
                  <c:v>43868</c:v>
                </c:pt>
                <c:pt idx="10">
                  <c:v>43861</c:v>
                </c:pt>
                <c:pt idx="11">
                  <c:v>43854</c:v>
                </c:pt>
                <c:pt idx="12">
                  <c:v>43847</c:v>
                </c:pt>
                <c:pt idx="13">
                  <c:v>43840</c:v>
                </c:pt>
                <c:pt idx="14">
                  <c:v>43833</c:v>
                </c:pt>
                <c:pt idx="15">
                  <c:v>43826</c:v>
                </c:pt>
                <c:pt idx="16">
                  <c:v>43819</c:v>
                </c:pt>
                <c:pt idx="17">
                  <c:v>43812</c:v>
                </c:pt>
                <c:pt idx="18">
                  <c:v>43805</c:v>
                </c:pt>
                <c:pt idx="19">
                  <c:v>43798</c:v>
                </c:pt>
                <c:pt idx="20">
                  <c:v>43791</c:v>
                </c:pt>
                <c:pt idx="21">
                  <c:v>43784</c:v>
                </c:pt>
                <c:pt idx="22">
                  <c:v>43777</c:v>
                </c:pt>
                <c:pt idx="23">
                  <c:v>43770</c:v>
                </c:pt>
                <c:pt idx="24">
                  <c:v>43763</c:v>
                </c:pt>
                <c:pt idx="25">
                  <c:v>43756</c:v>
                </c:pt>
                <c:pt idx="26">
                  <c:v>43749</c:v>
                </c:pt>
                <c:pt idx="27">
                  <c:v>43742</c:v>
                </c:pt>
                <c:pt idx="28">
                  <c:v>43735</c:v>
                </c:pt>
                <c:pt idx="29">
                  <c:v>43728</c:v>
                </c:pt>
                <c:pt idx="30">
                  <c:v>43721</c:v>
                </c:pt>
                <c:pt idx="31">
                  <c:v>43714</c:v>
                </c:pt>
                <c:pt idx="32">
                  <c:v>43707</c:v>
                </c:pt>
                <c:pt idx="33">
                  <c:v>43700</c:v>
                </c:pt>
                <c:pt idx="34">
                  <c:v>43693</c:v>
                </c:pt>
                <c:pt idx="35">
                  <c:v>43686</c:v>
                </c:pt>
                <c:pt idx="36">
                  <c:v>43679</c:v>
                </c:pt>
                <c:pt idx="37">
                  <c:v>43672</c:v>
                </c:pt>
                <c:pt idx="38">
                  <c:v>43665</c:v>
                </c:pt>
                <c:pt idx="39">
                  <c:v>43658</c:v>
                </c:pt>
                <c:pt idx="40">
                  <c:v>43651</c:v>
                </c:pt>
                <c:pt idx="41">
                  <c:v>43644</c:v>
                </c:pt>
                <c:pt idx="42">
                  <c:v>43637</c:v>
                </c:pt>
                <c:pt idx="43">
                  <c:v>43630</c:v>
                </c:pt>
                <c:pt idx="44">
                  <c:v>43623</c:v>
                </c:pt>
                <c:pt idx="45">
                  <c:v>43616</c:v>
                </c:pt>
                <c:pt idx="46">
                  <c:v>43609</c:v>
                </c:pt>
                <c:pt idx="47">
                  <c:v>43602</c:v>
                </c:pt>
                <c:pt idx="48">
                  <c:v>43595</c:v>
                </c:pt>
                <c:pt idx="49">
                  <c:v>43588</c:v>
                </c:pt>
                <c:pt idx="50">
                  <c:v>43581</c:v>
                </c:pt>
                <c:pt idx="51">
                  <c:v>43574</c:v>
                </c:pt>
                <c:pt idx="52">
                  <c:v>43567</c:v>
                </c:pt>
                <c:pt idx="53">
                  <c:v>43560</c:v>
                </c:pt>
                <c:pt idx="54">
                  <c:v>43553</c:v>
                </c:pt>
                <c:pt idx="55">
                  <c:v>43546</c:v>
                </c:pt>
                <c:pt idx="56">
                  <c:v>43539</c:v>
                </c:pt>
                <c:pt idx="57">
                  <c:v>43532</c:v>
                </c:pt>
                <c:pt idx="58">
                  <c:v>43525</c:v>
                </c:pt>
                <c:pt idx="59">
                  <c:v>43518</c:v>
                </c:pt>
                <c:pt idx="60">
                  <c:v>43511</c:v>
                </c:pt>
                <c:pt idx="61">
                  <c:v>43504</c:v>
                </c:pt>
                <c:pt idx="62">
                  <c:v>43497</c:v>
                </c:pt>
                <c:pt idx="63">
                  <c:v>43490</c:v>
                </c:pt>
                <c:pt idx="64">
                  <c:v>43483</c:v>
                </c:pt>
                <c:pt idx="65">
                  <c:v>43476</c:v>
                </c:pt>
                <c:pt idx="66">
                  <c:v>43469</c:v>
                </c:pt>
                <c:pt idx="67">
                  <c:v>43462</c:v>
                </c:pt>
                <c:pt idx="68">
                  <c:v>43455</c:v>
                </c:pt>
                <c:pt idx="69">
                  <c:v>43448</c:v>
                </c:pt>
                <c:pt idx="70">
                  <c:v>43441</c:v>
                </c:pt>
                <c:pt idx="71">
                  <c:v>43434</c:v>
                </c:pt>
                <c:pt idx="72">
                  <c:v>43427</c:v>
                </c:pt>
                <c:pt idx="73">
                  <c:v>43420</c:v>
                </c:pt>
                <c:pt idx="74">
                  <c:v>43413</c:v>
                </c:pt>
                <c:pt idx="75">
                  <c:v>43406</c:v>
                </c:pt>
                <c:pt idx="76">
                  <c:v>43399</c:v>
                </c:pt>
                <c:pt idx="77">
                  <c:v>43392</c:v>
                </c:pt>
                <c:pt idx="78">
                  <c:v>43385</c:v>
                </c:pt>
                <c:pt idx="79">
                  <c:v>43378</c:v>
                </c:pt>
                <c:pt idx="80">
                  <c:v>43371</c:v>
                </c:pt>
                <c:pt idx="81">
                  <c:v>43364</c:v>
                </c:pt>
                <c:pt idx="82">
                  <c:v>43357</c:v>
                </c:pt>
                <c:pt idx="83">
                  <c:v>43350</c:v>
                </c:pt>
                <c:pt idx="84">
                  <c:v>43343</c:v>
                </c:pt>
                <c:pt idx="85">
                  <c:v>43336</c:v>
                </c:pt>
                <c:pt idx="86">
                  <c:v>43329</c:v>
                </c:pt>
                <c:pt idx="87">
                  <c:v>43322</c:v>
                </c:pt>
                <c:pt idx="88">
                  <c:v>43315</c:v>
                </c:pt>
                <c:pt idx="89">
                  <c:v>43308</c:v>
                </c:pt>
                <c:pt idx="90">
                  <c:v>43301</c:v>
                </c:pt>
                <c:pt idx="91">
                  <c:v>43294</c:v>
                </c:pt>
                <c:pt idx="92">
                  <c:v>43287</c:v>
                </c:pt>
                <c:pt idx="93">
                  <c:v>43280</c:v>
                </c:pt>
                <c:pt idx="94">
                  <c:v>43273</c:v>
                </c:pt>
                <c:pt idx="95">
                  <c:v>43266</c:v>
                </c:pt>
                <c:pt idx="96">
                  <c:v>43259</c:v>
                </c:pt>
                <c:pt idx="97">
                  <c:v>43252</c:v>
                </c:pt>
                <c:pt idx="98">
                  <c:v>43245</c:v>
                </c:pt>
                <c:pt idx="99">
                  <c:v>43238</c:v>
                </c:pt>
                <c:pt idx="100">
                  <c:v>43231</c:v>
                </c:pt>
                <c:pt idx="101">
                  <c:v>43224</c:v>
                </c:pt>
                <c:pt idx="102">
                  <c:v>43217</c:v>
                </c:pt>
                <c:pt idx="103">
                  <c:v>43210</c:v>
                </c:pt>
                <c:pt idx="104">
                  <c:v>43203</c:v>
                </c:pt>
                <c:pt idx="105">
                  <c:v>43196</c:v>
                </c:pt>
                <c:pt idx="106">
                  <c:v>43189</c:v>
                </c:pt>
                <c:pt idx="107">
                  <c:v>43182</c:v>
                </c:pt>
                <c:pt idx="108">
                  <c:v>43175</c:v>
                </c:pt>
                <c:pt idx="109">
                  <c:v>43168</c:v>
                </c:pt>
                <c:pt idx="110">
                  <c:v>43161</c:v>
                </c:pt>
                <c:pt idx="111">
                  <c:v>43154</c:v>
                </c:pt>
                <c:pt idx="112">
                  <c:v>43147</c:v>
                </c:pt>
                <c:pt idx="113">
                  <c:v>43140</c:v>
                </c:pt>
                <c:pt idx="114">
                  <c:v>43133</c:v>
                </c:pt>
                <c:pt idx="115">
                  <c:v>43126</c:v>
                </c:pt>
                <c:pt idx="116">
                  <c:v>43119</c:v>
                </c:pt>
                <c:pt idx="117">
                  <c:v>43112</c:v>
                </c:pt>
                <c:pt idx="118">
                  <c:v>43105</c:v>
                </c:pt>
                <c:pt idx="119">
                  <c:v>43098</c:v>
                </c:pt>
              </c:numCache>
            </c:numRef>
          </c:cat>
          <c:val>
            <c:numRef>
              <c:f>California!$D$2:$D$121</c:f>
              <c:numCache>
                <c:formatCode>0</c:formatCode>
                <c:ptCount val="120"/>
                <c:pt idx="0">
                  <c:v>522.85714285714289</c:v>
                </c:pt>
                <c:pt idx="1">
                  <c:v>559.65714285714273</c:v>
                </c:pt>
                <c:pt idx="2">
                  <c:v>727.61428571428576</c:v>
                </c:pt>
                <c:pt idx="3">
                  <c:v>972.4</c:v>
                </c:pt>
                <c:pt idx="4">
                  <c:v>914.85714285714289</c:v>
                </c:pt>
                <c:pt idx="5">
                  <c:v>949.52857142857124</c:v>
                </c:pt>
                <c:pt idx="6">
                  <c:v>934.55714285714282</c:v>
                </c:pt>
                <c:pt idx="7">
                  <c:v>999.94285714285718</c:v>
                </c:pt>
                <c:pt idx="8">
                  <c:v>849.38571428571424</c:v>
                </c:pt>
                <c:pt idx="9">
                  <c:v>883.89999999999975</c:v>
                </c:pt>
                <c:pt idx="10">
                  <c:v>881.89999999999986</c:v>
                </c:pt>
                <c:pt idx="11">
                  <c:v>928.32857142857142</c:v>
                </c:pt>
                <c:pt idx="12">
                  <c:v>886.50000000000011</c:v>
                </c:pt>
                <c:pt idx="13">
                  <c:v>883.07142857142856</c:v>
                </c:pt>
                <c:pt idx="14">
                  <c:v>964.69999999999993</c:v>
                </c:pt>
                <c:pt idx="15">
                  <c:v>958.32857142857131</c:v>
                </c:pt>
                <c:pt idx="16">
                  <c:v>913.64285714285711</c:v>
                </c:pt>
                <c:pt idx="17">
                  <c:v>912.14285714285711</c:v>
                </c:pt>
                <c:pt idx="18">
                  <c:v>896</c:v>
                </c:pt>
                <c:pt idx="19">
                  <c:v>877.4571428571428</c:v>
                </c:pt>
                <c:pt idx="20">
                  <c:v>931.02857142857135</c:v>
                </c:pt>
                <c:pt idx="21">
                  <c:v>937.81428571428569</c:v>
                </c:pt>
                <c:pt idx="22">
                  <c:v>989.32857142857142</c:v>
                </c:pt>
                <c:pt idx="23">
                  <c:v>865.91428571428582</c:v>
                </c:pt>
                <c:pt idx="24">
                  <c:v>1035.5285714285712</c:v>
                </c:pt>
                <c:pt idx="25">
                  <c:v>916.65714285714296</c:v>
                </c:pt>
                <c:pt idx="26">
                  <c:v>956.47142857142865</c:v>
                </c:pt>
                <c:pt idx="27">
                  <c:v>988.58571428571429</c:v>
                </c:pt>
                <c:pt idx="28">
                  <c:v>854.81428571428569</c:v>
                </c:pt>
                <c:pt idx="29">
                  <c:v>820.25714285714287</c:v>
                </c:pt>
                <c:pt idx="30">
                  <c:v>994.14285714285711</c:v>
                </c:pt>
                <c:pt idx="31">
                  <c:v>877.44285714285706</c:v>
                </c:pt>
                <c:pt idx="32">
                  <c:v>961.24285714285702</c:v>
                </c:pt>
                <c:pt idx="33">
                  <c:v>883.77142857142849</c:v>
                </c:pt>
                <c:pt idx="34">
                  <c:v>1009.5857142857142</c:v>
                </c:pt>
                <c:pt idx="35">
                  <c:v>856.94285714285706</c:v>
                </c:pt>
                <c:pt idx="36">
                  <c:v>921</c:v>
                </c:pt>
                <c:pt idx="37">
                  <c:v>1044.0142857142855</c:v>
                </c:pt>
                <c:pt idx="38">
                  <c:v>900.51428571428573</c:v>
                </c:pt>
                <c:pt idx="39">
                  <c:v>995.61428571428576</c:v>
                </c:pt>
                <c:pt idx="40">
                  <c:v>924.87190857142855</c:v>
                </c:pt>
                <c:pt idx="41">
                  <c:v>1008.7857142857143</c:v>
                </c:pt>
                <c:pt idx="42">
                  <c:v>884.52857142857158</c:v>
                </c:pt>
                <c:pt idx="43">
                  <c:v>890.88571428571424</c:v>
                </c:pt>
                <c:pt idx="44">
                  <c:v>993.69999999999993</c:v>
                </c:pt>
                <c:pt idx="45">
                  <c:v>930.52857142857135</c:v>
                </c:pt>
                <c:pt idx="46">
                  <c:v>945.81428571428557</c:v>
                </c:pt>
                <c:pt idx="47">
                  <c:v>934.71428571428555</c:v>
                </c:pt>
                <c:pt idx="48">
                  <c:v>863.12857142857138</c:v>
                </c:pt>
                <c:pt idx="49">
                  <c:v>870.02857142857135</c:v>
                </c:pt>
                <c:pt idx="50">
                  <c:v>893.68571428571431</c:v>
                </c:pt>
                <c:pt idx="51">
                  <c:v>897.80000000000007</c:v>
                </c:pt>
                <c:pt idx="52">
                  <c:v>845.55714285714282</c:v>
                </c:pt>
                <c:pt idx="53">
                  <c:v>851.62857142857138</c:v>
                </c:pt>
                <c:pt idx="54">
                  <c:v>946.12857142857149</c:v>
                </c:pt>
                <c:pt idx="55">
                  <c:v>937.52857142857135</c:v>
                </c:pt>
                <c:pt idx="56">
                  <c:v>965.94285714285706</c:v>
                </c:pt>
                <c:pt idx="57">
                  <c:v>877.87142857142851</c:v>
                </c:pt>
                <c:pt idx="58">
                  <c:v>922.9571428571428</c:v>
                </c:pt>
                <c:pt idx="59">
                  <c:v>896.82857142857142</c:v>
                </c:pt>
                <c:pt idx="60">
                  <c:v>798.32857142857154</c:v>
                </c:pt>
                <c:pt idx="61">
                  <c:v>845.98571428571415</c:v>
                </c:pt>
                <c:pt idx="62">
                  <c:v>951.1</c:v>
                </c:pt>
                <c:pt idx="63">
                  <c:v>852.47142857142865</c:v>
                </c:pt>
                <c:pt idx="64">
                  <c:v>861.82857142857131</c:v>
                </c:pt>
                <c:pt idx="65">
                  <c:v>971.41428571428571</c:v>
                </c:pt>
                <c:pt idx="66">
                  <c:v>1006.6999999999999</c:v>
                </c:pt>
                <c:pt idx="67">
                  <c:v>969.02857142857135</c:v>
                </c:pt>
                <c:pt idx="68">
                  <c:v>917.55714285714294</c:v>
                </c:pt>
                <c:pt idx="69">
                  <c:v>938.42857142857144</c:v>
                </c:pt>
                <c:pt idx="70">
                  <c:v>871.69999999999993</c:v>
                </c:pt>
                <c:pt idx="71">
                  <c:v>950.08571428571429</c:v>
                </c:pt>
                <c:pt idx="72">
                  <c:v>990.44285714285706</c:v>
                </c:pt>
                <c:pt idx="73">
                  <c:v>935.78571428571433</c:v>
                </c:pt>
                <c:pt idx="74">
                  <c:v>1038.8571428571429</c:v>
                </c:pt>
                <c:pt idx="75">
                  <c:v>957.42857142857144</c:v>
                </c:pt>
                <c:pt idx="76">
                  <c:v>904.34285714285727</c:v>
                </c:pt>
                <c:pt idx="77">
                  <c:v>891.5</c:v>
                </c:pt>
                <c:pt idx="78">
                  <c:v>938.44285714285706</c:v>
                </c:pt>
                <c:pt idx="79">
                  <c:v>1004.9857142857143</c:v>
                </c:pt>
                <c:pt idx="80">
                  <c:v>928.77142857142849</c:v>
                </c:pt>
                <c:pt idx="81">
                  <c:v>1014.6714285714286</c:v>
                </c:pt>
                <c:pt idx="82">
                  <c:v>940.21428571428589</c:v>
                </c:pt>
                <c:pt idx="83">
                  <c:v>966.44285714285718</c:v>
                </c:pt>
                <c:pt idx="84">
                  <c:v>996.0428571428572</c:v>
                </c:pt>
                <c:pt idx="85">
                  <c:v>932.74285714285725</c:v>
                </c:pt>
                <c:pt idx="86">
                  <c:v>972.61428571428576</c:v>
                </c:pt>
                <c:pt idx="87">
                  <c:v>1074.8428571428572</c:v>
                </c:pt>
                <c:pt idx="88">
                  <c:v>977.41428571428594</c:v>
                </c:pt>
                <c:pt idx="89">
                  <c:v>1031.9857142857143</c:v>
                </c:pt>
                <c:pt idx="90">
                  <c:v>971.57142857142856</c:v>
                </c:pt>
                <c:pt idx="91">
                  <c:v>961.08571428571418</c:v>
                </c:pt>
                <c:pt idx="92">
                  <c:v>1116.8428571428569</c:v>
                </c:pt>
                <c:pt idx="93">
                  <c:v>987.15714285714273</c:v>
                </c:pt>
                <c:pt idx="94">
                  <c:v>1004.6142857142856</c:v>
                </c:pt>
                <c:pt idx="95">
                  <c:v>971.74285714285713</c:v>
                </c:pt>
                <c:pt idx="96">
                  <c:v>1024.5857142857144</c:v>
                </c:pt>
                <c:pt idx="97">
                  <c:v>1000.7428571428572</c:v>
                </c:pt>
                <c:pt idx="98">
                  <c:v>1062.1571428571428</c:v>
                </c:pt>
                <c:pt idx="99">
                  <c:v>924.47142857142865</c:v>
                </c:pt>
                <c:pt idx="100">
                  <c:v>1055.7714285714287</c:v>
                </c:pt>
                <c:pt idx="101">
                  <c:v>984.47142857142842</c:v>
                </c:pt>
                <c:pt idx="102">
                  <c:v>987.2</c:v>
                </c:pt>
                <c:pt idx="103">
                  <c:v>941.78571428571411</c:v>
                </c:pt>
                <c:pt idx="104">
                  <c:v>900.34285714285704</c:v>
                </c:pt>
                <c:pt idx="105">
                  <c:v>933.82857142857131</c:v>
                </c:pt>
                <c:pt idx="106">
                  <c:v>847.07142857142856</c:v>
                </c:pt>
                <c:pt idx="107">
                  <c:v>982.88571428571424</c:v>
                </c:pt>
                <c:pt idx="108">
                  <c:v>952.75714285714287</c:v>
                </c:pt>
                <c:pt idx="109">
                  <c:v>899.78571428571433</c:v>
                </c:pt>
                <c:pt idx="110">
                  <c:v>974.92857142857144</c:v>
                </c:pt>
                <c:pt idx="111">
                  <c:v>933.60000000000014</c:v>
                </c:pt>
                <c:pt idx="112">
                  <c:v>948.48571428571427</c:v>
                </c:pt>
                <c:pt idx="113">
                  <c:v>949.05714285714282</c:v>
                </c:pt>
                <c:pt idx="114">
                  <c:v>908.01428571428573</c:v>
                </c:pt>
                <c:pt idx="115">
                  <c:v>869.51428571428573</c:v>
                </c:pt>
                <c:pt idx="116">
                  <c:v>943.54285714285709</c:v>
                </c:pt>
                <c:pt idx="117">
                  <c:v>966.14285714285711</c:v>
                </c:pt>
                <c:pt idx="118">
                  <c:v>960.42857142857133</c:v>
                </c:pt>
                <c:pt idx="119">
                  <c:v>1009.2428571428571</c:v>
                </c:pt>
              </c:numCache>
            </c:numRef>
          </c:val>
          <c:smooth val="0"/>
          <c:extLst>
            <c:ext xmlns:c16="http://schemas.microsoft.com/office/drawing/2014/chart" uri="{C3380CC4-5D6E-409C-BE32-E72D297353CC}">
              <c16:uniqueId val="{00000000-6232-4675-BC50-4E895F63115E}"/>
            </c:ext>
          </c:extLst>
        </c:ser>
        <c:ser>
          <c:idx val="1"/>
          <c:order val="1"/>
          <c:tx>
            <c:strRef>
              <c:f>California!$E$1</c:f>
              <c:strCache>
                <c:ptCount val="1"/>
                <c:pt idx="0">
                  <c:v>California Diesel Production</c:v>
                </c:pt>
              </c:strCache>
            </c:strRef>
          </c:tx>
          <c:spPr>
            <a:ln w="19050" cap="rnd">
              <a:solidFill>
                <a:srgbClr val="FF9933"/>
              </a:solidFill>
              <a:round/>
            </a:ln>
            <a:effectLst/>
          </c:spPr>
          <c:marker>
            <c:symbol val="none"/>
          </c:marker>
          <c:cat>
            <c:numRef>
              <c:f>California!$A$2:$A$121</c:f>
              <c:numCache>
                <c:formatCode>m/d/yyyy</c:formatCode>
                <c:ptCount val="120"/>
                <c:pt idx="0">
                  <c:v>43931</c:v>
                </c:pt>
                <c:pt idx="1">
                  <c:v>43924</c:v>
                </c:pt>
                <c:pt idx="2">
                  <c:v>43917</c:v>
                </c:pt>
                <c:pt idx="3">
                  <c:v>43910</c:v>
                </c:pt>
                <c:pt idx="4">
                  <c:v>43903</c:v>
                </c:pt>
                <c:pt idx="5">
                  <c:v>43896</c:v>
                </c:pt>
                <c:pt idx="6">
                  <c:v>43889</c:v>
                </c:pt>
                <c:pt idx="7">
                  <c:v>43882</c:v>
                </c:pt>
                <c:pt idx="8">
                  <c:v>43875</c:v>
                </c:pt>
                <c:pt idx="9">
                  <c:v>43868</c:v>
                </c:pt>
                <c:pt idx="10">
                  <c:v>43861</c:v>
                </c:pt>
                <c:pt idx="11">
                  <c:v>43854</c:v>
                </c:pt>
                <c:pt idx="12">
                  <c:v>43847</c:v>
                </c:pt>
                <c:pt idx="13">
                  <c:v>43840</c:v>
                </c:pt>
                <c:pt idx="14">
                  <c:v>43833</c:v>
                </c:pt>
                <c:pt idx="15">
                  <c:v>43826</c:v>
                </c:pt>
                <c:pt idx="16">
                  <c:v>43819</c:v>
                </c:pt>
                <c:pt idx="17">
                  <c:v>43812</c:v>
                </c:pt>
                <c:pt idx="18">
                  <c:v>43805</c:v>
                </c:pt>
                <c:pt idx="19">
                  <c:v>43798</c:v>
                </c:pt>
                <c:pt idx="20">
                  <c:v>43791</c:v>
                </c:pt>
                <c:pt idx="21">
                  <c:v>43784</c:v>
                </c:pt>
                <c:pt idx="22">
                  <c:v>43777</c:v>
                </c:pt>
                <c:pt idx="23">
                  <c:v>43770</c:v>
                </c:pt>
                <c:pt idx="24">
                  <c:v>43763</c:v>
                </c:pt>
                <c:pt idx="25">
                  <c:v>43756</c:v>
                </c:pt>
                <c:pt idx="26">
                  <c:v>43749</c:v>
                </c:pt>
                <c:pt idx="27">
                  <c:v>43742</c:v>
                </c:pt>
                <c:pt idx="28">
                  <c:v>43735</c:v>
                </c:pt>
                <c:pt idx="29">
                  <c:v>43728</c:v>
                </c:pt>
                <c:pt idx="30">
                  <c:v>43721</c:v>
                </c:pt>
                <c:pt idx="31">
                  <c:v>43714</c:v>
                </c:pt>
                <c:pt idx="32">
                  <c:v>43707</c:v>
                </c:pt>
                <c:pt idx="33">
                  <c:v>43700</c:v>
                </c:pt>
                <c:pt idx="34">
                  <c:v>43693</c:v>
                </c:pt>
                <c:pt idx="35">
                  <c:v>43686</c:v>
                </c:pt>
                <c:pt idx="36">
                  <c:v>43679</c:v>
                </c:pt>
                <c:pt idx="37">
                  <c:v>43672</c:v>
                </c:pt>
                <c:pt idx="38">
                  <c:v>43665</c:v>
                </c:pt>
                <c:pt idx="39">
                  <c:v>43658</c:v>
                </c:pt>
                <c:pt idx="40">
                  <c:v>43651</c:v>
                </c:pt>
                <c:pt idx="41">
                  <c:v>43644</c:v>
                </c:pt>
                <c:pt idx="42">
                  <c:v>43637</c:v>
                </c:pt>
                <c:pt idx="43">
                  <c:v>43630</c:v>
                </c:pt>
                <c:pt idx="44">
                  <c:v>43623</c:v>
                </c:pt>
                <c:pt idx="45">
                  <c:v>43616</c:v>
                </c:pt>
                <c:pt idx="46">
                  <c:v>43609</c:v>
                </c:pt>
                <c:pt idx="47">
                  <c:v>43602</c:v>
                </c:pt>
                <c:pt idx="48">
                  <c:v>43595</c:v>
                </c:pt>
                <c:pt idx="49">
                  <c:v>43588</c:v>
                </c:pt>
                <c:pt idx="50">
                  <c:v>43581</c:v>
                </c:pt>
                <c:pt idx="51">
                  <c:v>43574</c:v>
                </c:pt>
                <c:pt idx="52">
                  <c:v>43567</c:v>
                </c:pt>
                <c:pt idx="53">
                  <c:v>43560</c:v>
                </c:pt>
                <c:pt idx="54">
                  <c:v>43553</c:v>
                </c:pt>
                <c:pt idx="55">
                  <c:v>43546</c:v>
                </c:pt>
                <c:pt idx="56">
                  <c:v>43539</c:v>
                </c:pt>
                <c:pt idx="57">
                  <c:v>43532</c:v>
                </c:pt>
                <c:pt idx="58">
                  <c:v>43525</c:v>
                </c:pt>
                <c:pt idx="59">
                  <c:v>43518</c:v>
                </c:pt>
                <c:pt idx="60">
                  <c:v>43511</c:v>
                </c:pt>
                <c:pt idx="61">
                  <c:v>43504</c:v>
                </c:pt>
                <c:pt idx="62">
                  <c:v>43497</c:v>
                </c:pt>
                <c:pt idx="63">
                  <c:v>43490</c:v>
                </c:pt>
                <c:pt idx="64">
                  <c:v>43483</c:v>
                </c:pt>
                <c:pt idx="65">
                  <c:v>43476</c:v>
                </c:pt>
                <c:pt idx="66">
                  <c:v>43469</c:v>
                </c:pt>
                <c:pt idx="67">
                  <c:v>43462</c:v>
                </c:pt>
                <c:pt idx="68">
                  <c:v>43455</c:v>
                </c:pt>
                <c:pt idx="69">
                  <c:v>43448</c:v>
                </c:pt>
                <c:pt idx="70">
                  <c:v>43441</c:v>
                </c:pt>
                <c:pt idx="71">
                  <c:v>43434</c:v>
                </c:pt>
                <c:pt idx="72">
                  <c:v>43427</c:v>
                </c:pt>
                <c:pt idx="73">
                  <c:v>43420</c:v>
                </c:pt>
                <c:pt idx="74">
                  <c:v>43413</c:v>
                </c:pt>
                <c:pt idx="75">
                  <c:v>43406</c:v>
                </c:pt>
                <c:pt idx="76">
                  <c:v>43399</c:v>
                </c:pt>
                <c:pt idx="77">
                  <c:v>43392</c:v>
                </c:pt>
                <c:pt idx="78">
                  <c:v>43385</c:v>
                </c:pt>
                <c:pt idx="79">
                  <c:v>43378</c:v>
                </c:pt>
                <c:pt idx="80">
                  <c:v>43371</c:v>
                </c:pt>
                <c:pt idx="81">
                  <c:v>43364</c:v>
                </c:pt>
                <c:pt idx="82">
                  <c:v>43357</c:v>
                </c:pt>
                <c:pt idx="83">
                  <c:v>43350</c:v>
                </c:pt>
                <c:pt idx="84">
                  <c:v>43343</c:v>
                </c:pt>
                <c:pt idx="85">
                  <c:v>43336</c:v>
                </c:pt>
                <c:pt idx="86">
                  <c:v>43329</c:v>
                </c:pt>
                <c:pt idx="87">
                  <c:v>43322</c:v>
                </c:pt>
                <c:pt idx="88">
                  <c:v>43315</c:v>
                </c:pt>
                <c:pt idx="89">
                  <c:v>43308</c:v>
                </c:pt>
                <c:pt idx="90">
                  <c:v>43301</c:v>
                </c:pt>
                <c:pt idx="91">
                  <c:v>43294</c:v>
                </c:pt>
                <c:pt idx="92">
                  <c:v>43287</c:v>
                </c:pt>
                <c:pt idx="93">
                  <c:v>43280</c:v>
                </c:pt>
                <c:pt idx="94">
                  <c:v>43273</c:v>
                </c:pt>
                <c:pt idx="95">
                  <c:v>43266</c:v>
                </c:pt>
                <c:pt idx="96">
                  <c:v>43259</c:v>
                </c:pt>
                <c:pt idx="97">
                  <c:v>43252</c:v>
                </c:pt>
                <c:pt idx="98">
                  <c:v>43245</c:v>
                </c:pt>
                <c:pt idx="99">
                  <c:v>43238</c:v>
                </c:pt>
                <c:pt idx="100">
                  <c:v>43231</c:v>
                </c:pt>
                <c:pt idx="101">
                  <c:v>43224</c:v>
                </c:pt>
                <c:pt idx="102">
                  <c:v>43217</c:v>
                </c:pt>
                <c:pt idx="103">
                  <c:v>43210</c:v>
                </c:pt>
                <c:pt idx="104">
                  <c:v>43203</c:v>
                </c:pt>
                <c:pt idx="105">
                  <c:v>43196</c:v>
                </c:pt>
                <c:pt idx="106">
                  <c:v>43189</c:v>
                </c:pt>
                <c:pt idx="107">
                  <c:v>43182</c:v>
                </c:pt>
                <c:pt idx="108">
                  <c:v>43175</c:v>
                </c:pt>
                <c:pt idx="109">
                  <c:v>43168</c:v>
                </c:pt>
                <c:pt idx="110">
                  <c:v>43161</c:v>
                </c:pt>
                <c:pt idx="111">
                  <c:v>43154</c:v>
                </c:pt>
                <c:pt idx="112">
                  <c:v>43147</c:v>
                </c:pt>
                <c:pt idx="113">
                  <c:v>43140</c:v>
                </c:pt>
                <c:pt idx="114">
                  <c:v>43133</c:v>
                </c:pt>
                <c:pt idx="115">
                  <c:v>43126</c:v>
                </c:pt>
                <c:pt idx="116">
                  <c:v>43119</c:v>
                </c:pt>
                <c:pt idx="117">
                  <c:v>43112</c:v>
                </c:pt>
                <c:pt idx="118">
                  <c:v>43105</c:v>
                </c:pt>
                <c:pt idx="119">
                  <c:v>43098</c:v>
                </c:pt>
              </c:numCache>
            </c:numRef>
          </c:cat>
          <c:val>
            <c:numRef>
              <c:f>California!$E$2:$E$121</c:f>
              <c:numCache>
                <c:formatCode>0</c:formatCode>
                <c:ptCount val="120"/>
                <c:pt idx="0">
                  <c:v>197.14285714285714</c:v>
                </c:pt>
                <c:pt idx="1">
                  <c:v>194.28571428571428</c:v>
                </c:pt>
                <c:pt idx="2">
                  <c:v>194.71428571428572</c:v>
                </c:pt>
                <c:pt idx="3">
                  <c:v>260.42857142857144</c:v>
                </c:pt>
                <c:pt idx="4">
                  <c:v>199.42857142857142</c:v>
                </c:pt>
                <c:pt idx="5">
                  <c:v>275.42857142857144</c:v>
                </c:pt>
                <c:pt idx="6">
                  <c:v>120.71428571428571</c:v>
                </c:pt>
                <c:pt idx="7">
                  <c:v>144.85714285714286</c:v>
                </c:pt>
                <c:pt idx="8">
                  <c:v>181.28571428571428</c:v>
                </c:pt>
                <c:pt idx="9">
                  <c:v>249.85714285714286</c:v>
                </c:pt>
                <c:pt idx="10">
                  <c:v>174.71428571428572</c:v>
                </c:pt>
                <c:pt idx="11">
                  <c:v>194.85714285714286</c:v>
                </c:pt>
                <c:pt idx="12">
                  <c:v>158.42857142857142</c:v>
                </c:pt>
                <c:pt idx="13">
                  <c:v>178.42857142857142</c:v>
                </c:pt>
                <c:pt idx="14">
                  <c:v>171.57142857142858</c:v>
                </c:pt>
                <c:pt idx="15">
                  <c:v>184.14285714285714</c:v>
                </c:pt>
                <c:pt idx="16">
                  <c:v>193.14285714285714</c:v>
                </c:pt>
                <c:pt idx="17">
                  <c:v>198.85714285714286</c:v>
                </c:pt>
                <c:pt idx="18">
                  <c:v>218.14285714285714</c:v>
                </c:pt>
                <c:pt idx="19">
                  <c:v>202.14285714285714</c:v>
                </c:pt>
                <c:pt idx="20">
                  <c:v>201.71428571428572</c:v>
                </c:pt>
                <c:pt idx="21">
                  <c:v>209.85714285714286</c:v>
                </c:pt>
                <c:pt idx="22">
                  <c:v>199.14285714285714</c:v>
                </c:pt>
                <c:pt idx="23">
                  <c:v>202.28571428571428</c:v>
                </c:pt>
                <c:pt idx="24">
                  <c:v>234.28571428571428</c:v>
                </c:pt>
                <c:pt idx="25">
                  <c:v>198</c:v>
                </c:pt>
                <c:pt idx="26">
                  <c:v>186.28571428571428</c:v>
                </c:pt>
                <c:pt idx="27">
                  <c:v>194.28571428571428</c:v>
                </c:pt>
                <c:pt idx="28">
                  <c:v>249.42857142857142</c:v>
                </c:pt>
                <c:pt idx="29">
                  <c:v>248.85714285714286</c:v>
                </c:pt>
                <c:pt idx="30">
                  <c:v>213.14285714285714</c:v>
                </c:pt>
                <c:pt idx="31">
                  <c:v>213.28571428571428</c:v>
                </c:pt>
                <c:pt idx="32">
                  <c:v>236.28571428571428</c:v>
                </c:pt>
                <c:pt idx="33">
                  <c:v>270.42857142857144</c:v>
                </c:pt>
                <c:pt idx="34">
                  <c:v>212.42857142857142</c:v>
                </c:pt>
                <c:pt idx="35">
                  <c:v>158.28571428571428</c:v>
                </c:pt>
                <c:pt idx="36">
                  <c:v>224.85714285714286</c:v>
                </c:pt>
                <c:pt idx="37">
                  <c:v>181.28571428571428</c:v>
                </c:pt>
                <c:pt idx="38">
                  <c:v>268.71428571428572</c:v>
                </c:pt>
                <c:pt idx="39">
                  <c:v>253.85714285714286</c:v>
                </c:pt>
                <c:pt idx="40">
                  <c:v>262</c:v>
                </c:pt>
                <c:pt idx="41">
                  <c:v>215.14285714285714</c:v>
                </c:pt>
                <c:pt idx="42">
                  <c:v>242.14285714285714</c:v>
                </c:pt>
                <c:pt idx="43">
                  <c:v>206.71428571428572</c:v>
                </c:pt>
                <c:pt idx="44">
                  <c:v>246</c:v>
                </c:pt>
                <c:pt idx="45">
                  <c:v>272</c:v>
                </c:pt>
                <c:pt idx="46">
                  <c:v>245.71428571428572</c:v>
                </c:pt>
                <c:pt idx="47">
                  <c:v>215.42857142857142</c:v>
                </c:pt>
                <c:pt idx="48">
                  <c:v>225.14285714285714</c:v>
                </c:pt>
                <c:pt idx="49">
                  <c:v>217.14285714285714</c:v>
                </c:pt>
                <c:pt idx="50">
                  <c:v>252.71428571428572</c:v>
                </c:pt>
                <c:pt idx="51">
                  <c:v>208</c:v>
                </c:pt>
                <c:pt idx="52">
                  <c:v>201.42857142857142</c:v>
                </c:pt>
                <c:pt idx="53">
                  <c:v>268.42857142857144</c:v>
                </c:pt>
                <c:pt idx="54">
                  <c:v>216.71428571428572</c:v>
                </c:pt>
                <c:pt idx="55">
                  <c:v>212.57142857142858</c:v>
                </c:pt>
                <c:pt idx="56">
                  <c:v>221.57142857142858</c:v>
                </c:pt>
                <c:pt idx="57">
                  <c:v>216.28571428571428</c:v>
                </c:pt>
                <c:pt idx="58">
                  <c:v>284.42857142857144</c:v>
                </c:pt>
                <c:pt idx="59">
                  <c:v>228.57142857142858</c:v>
                </c:pt>
                <c:pt idx="60">
                  <c:v>214.14285714285714</c:v>
                </c:pt>
                <c:pt idx="61">
                  <c:v>225.28571428571428</c:v>
                </c:pt>
                <c:pt idx="62">
                  <c:v>169.71428571428572</c:v>
                </c:pt>
                <c:pt idx="63">
                  <c:v>191.71428571428572</c:v>
                </c:pt>
                <c:pt idx="64">
                  <c:v>275.57142857142856</c:v>
                </c:pt>
                <c:pt idx="65">
                  <c:v>204.28571428571428</c:v>
                </c:pt>
                <c:pt idx="66">
                  <c:v>157.42857142857142</c:v>
                </c:pt>
                <c:pt idx="67">
                  <c:v>223.71428571428572</c:v>
                </c:pt>
                <c:pt idx="68">
                  <c:v>206.42857142857142</c:v>
                </c:pt>
                <c:pt idx="69">
                  <c:v>194.28571428571428</c:v>
                </c:pt>
                <c:pt idx="70">
                  <c:v>162.28571428571428</c:v>
                </c:pt>
                <c:pt idx="71">
                  <c:v>240.28571428571428</c:v>
                </c:pt>
                <c:pt idx="72">
                  <c:v>227.71428571428572</c:v>
                </c:pt>
                <c:pt idx="73">
                  <c:v>224.57142857142858</c:v>
                </c:pt>
                <c:pt idx="74">
                  <c:v>248.57142857142858</c:v>
                </c:pt>
                <c:pt idx="75">
                  <c:v>209.42857142857142</c:v>
                </c:pt>
                <c:pt idx="76">
                  <c:v>221.42857142857142</c:v>
                </c:pt>
                <c:pt idx="77">
                  <c:v>264.42857142857144</c:v>
                </c:pt>
                <c:pt idx="78">
                  <c:v>214.42857142857142</c:v>
                </c:pt>
                <c:pt idx="79">
                  <c:v>246</c:v>
                </c:pt>
                <c:pt idx="80">
                  <c:v>257.71428571428572</c:v>
                </c:pt>
                <c:pt idx="81">
                  <c:v>246.14285714285714</c:v>
                </c:pt>
                <c:pt idx="82">
                  <c:v>277.42857142857144</c:v>
                </c:pt>
                <c:pt idx="83">
                  <c:v>256.42857142857144</c:v>
                </c:pt>
                <c:pt idx="84">
                  <c:v>271.28571428571428</c:v>
                </c:pt>
                <c:pt idx="85">
                  <c:v>305</c:v>
                </c:pt>
                <c:pt idx="86">
                  <c:v>273.57142857142856</c:v>
                </c:pt>
                <c:pt idx="87">
                  <c:v>255.28571428571428</c:v>
                </c:pt>
                <c:pt idx="88">
                  <c:v>189.71428571428572</c:v>
                </c:pt>
                <c:pt idx="89">
                  <c:v>255.85714285714286</c:v>
                </c:pt>
                <c:pt idx="90">
                  <c:v>281.42857142857144</c:v>
                </c:pt>
                <c:pt idx="91">
                  <c:v>264</c:v>
                </c:pt>
                <c:pt idx="92">
                  <c:v>275.71428571428572</c:v>
                </c:pt>
                <c:pt idx="93">
                  <c:v>294.28571428571428</c:v>
                </c:pt>
                <c:pt idx="94">
                  <c:v>285.42857142857144</c:v>
                </c:pt>
                <c:pt idx="95">
                  <c:v>244.14285714285714</c:v>
                </c:pt>
                <c:pt idx="96">
                  <c:v>281.28571428571428</c:v>
                </c:pt>
                <c:pt idx="97">
                  <c:v>297.71428571428572</c:v>
                </c:pt>
                <c:pt idx="98">
                  <c:v>313.42857142857144</c:v>
                </c:pt>
                <c:pt idx="99">
                  <c:v>248.85714285714286</c:v>
                </c:pt>
                <c:pt idx="100">
                  <c:v>270.28571428571428</c:v>
                </c:pt>
                <c:pt idx="101">
                  <c:v>290.14285714285717</c:v>
                </c:pt>
                <c:pt idx="102">
                  <c:v>267.28571428571428</c:v>
                </c:pt>
                <c:pt idx="103">
                  <c:v>245.85714285714286</c:v>
                </c:pt>
                <c:pt idx="104">
                  <c:v>250.14285714285714</c:v>
                </c:pt>
                <c:pt idx="105">
                  <c:v>255.28571428571428</c:v>
                </c:pt>
                <c:pt idx="106">
                  <c:v>266.42857142857144</c:v>
                </c:pt>
                <c:pt idx="107">
                  <c:v>203.57142857142858</c:v>
                </c:pt>
                <c:pt idx="108">
                  <c:v>197</c:v>
                </c:pt>
                <c:pt idx="109">
                  <c:v>206.28571428571428</c:v>
                </c:pt>
                <c:pt idx="110">
                  <c:v>209.71428571428572</c:v>
                </c:pt>
                <c:pt idx="111">
                  <c:v>216.71428571428572</c:v>
                </c:pt>
                <c:pt idx="112">
                  <c:v>209.71428571428572</c:v>
                </c:pt>
                <c:pt idx="113">
                  <c:v>246.28571428571428</c:v>
                </c:pt>
                <c:pt idx="114">
                  <c:v>226.57142857142858</c:v>
                </c:pt>
                <c:pt idx="115">
                  <c:v>263.42857142857144</c:v>
                </c:pt>
                <c:pt idx="116">
                  <c:v>253.71428571428572</c:v>
                </c:pt>
                <c:pt idx="117">
                  <c:v>240</c:v>
                </c:pt>
                <c:pt idx="118">
                  <c:v>284.85714285714283</c:v>
                </c:pt>
                <c:pt idx="119">
                  <c:v>299</c:v>
                </c:pt>
              </c:numCache>
            </c:numRef>
          </c:val>
          <c:smooth val="0"/>
          <c:extLst>
            <c:ext xmlns:c16="http://schemas.microsoft.com/office/drawing/2014/chart" uri="{C3380CC4-5D6E-409C-BE32-E72D297353CC}">
              <c16:uniqueId val="{00000001-6232-4675-BC50-4E895F63115E}"/>
            </c:ext>
          </c:extLst>
        </c:ser>
        <c:dLbls>
          <c:showLegendKey val="0"/>
          <c:showVal val="0"/>
          <c:showCatName val="0"/>
          <c:showSerName val="0"/>
          <c:showPercent val="0"/>
          <c:showBubbleSize val="0"/>
        </c:dLbls>
        <c:smooth val="0"/>
        <c:axId val="514452152"/>
        <c:axId val="514450840"/>
      </c:lineChart>
      <c:dateAx>
        <c:axId val="514452152"/>
        <c:scaling>
          <c:orientation val="minMax"/>
          <c:max val="43931"/>
        </c:scaling>
        <c:delete val="0"/>
        <c:axPos val="b"/>
        <c:numFmt formatCode="[$-409]mmm\-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14450840"/>
        <c:crosses val="autoZero"/>
        <c:auto val="1"/>
        <c:lblOffset val="100"/>
        <c:baseTimeUnit val="days"/>
        <c:majorUnit val="3"/>
        <c:majorTimeUnit val="months"/>
      </c:dateAx>
      <c:valAx>
        <c:axId val="5144508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14452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1"/>
            <a:ext cx="3077739" cy="471054"/>
          </a:xfrm>
          <a:prstGeom prst="rect">
            <a:avLst/>
          </a:prstGeom>
        </p:spPr>
        <p:txBody>
          <a:bodyPr vert="horz" lIns="94229" tIns="47114" rIns="94229" bIns="47114" rtlCol="0"/>
          <a:lstStyle>
            <a:lvl1pPr algn="r">
              <a:defRPr sz="1200"/>
            </a:lvl1pPr>
          </a:lstStyle>
          <a:p>
            <a:fld id="{DA9F5774-C678-1E48-A23B-1680A328FA46}" type="datetimeFigureOut">
              <a:rPr lang="en-US" smtClean="0"/>
              <a:t>4/21/2020</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1A5CF69-AC20-4D4D-9770-B6BEBB357282}" type="slidenum">
              <a:rPr lang="en-US" smtClean="0"/>
              <a:t>‹#›</a:t>
            </a:fld>
            <a:endParaRPr lang="en-US"/>
          </a:p>
        </p:txBody>
      </p:sp>
    </p:spTree>
    <p:extLst>
      <p:ext uri="{BB962C8B-B14F-4D97-AF65-F5344CB8AC3E}">
        <p14:creationId xmlns:p14="http://schemas.microsoft.com/office/powerpoint/2010/main" val="2147370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1"/>
            <a:ext cx="3077739" cy="471054"/>
          </a:xfrm>
          <a:prstGeom prst="rect">
            <a:avLst/>
          </a:prstGeom>
        </p:spPr>
        <p:txBody>
          <a:bodyPr vert="horz" lIns="94229" tIns="47114" rIns="94229" bIns="47114" rtlCol="0"/>
          <a:lstStyle>
            <a:lvl1pPr algn="r">
              <a:defRPr sz="1200"/>
            </a:lvl1pPr>
          </a:lstStyle>
          <a:p>
            <a:fld id="{880CE468-BD03-B649-8E6C-392373B14A1D}" type="datetimeFigureOut">
              <a:rPr lang="en-US" smtClean="0"/>
              <a:t>4/21/2020</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9117B0B1-BEA2-8948-A557-11B4BDB90777}" type="slidenum">
              <a:rPr lang="en-US" smtClean="0"/>
              <a:t>‹#›</a:t>
            </a:fld>
            <a:endParaRPr lang="en-US"/>
          </a:p>
        </p:txBody>
      </p:sp>
    </p:spTree>
    <p:extLst>
      <p:ext uri="{BB962C8B-B14F-4D97-AF65-F5344CB8AC3E}">
        <p14:creationId xmlns:p14="http://schemas.microsoft.com/office/powerpoint/2010/main" val="830655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1</a:t>
            </a:fld>
            <a:endParaRPr lang="en-US"/>
          </a:p>
        </p:txBody>
      </p:sp>
    </p:spTree>
    <p:extLst>
      <p:ext uri="{BB962C8B-B14F-4D97-AF65-F5344CB8AC3E}">
        <p14:creationId xmlns:p14="http://schemas.microsoft.com/office/powerpoint/2010/main" val="3052948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2</a:t>
            </a:fld>
            <a:endParaRPr lang="en-US"/>
          </a:p>
        </p:txBody>
      </p:sp>
    </p:spTree>
    <p:extLst>
      <p:ext uri="{BB962C8B-B14F-4D97-AF65-F5344CB8AC3E}">
        <p14:creationId xmlns:p14="http://schemas.microsoft.com/office/powerpoint/2010/main" val="2908140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3</a:t>
            </a:fld>
            <a:endParaRPr lang="en-US"/>
          </a:p>
        </p:txBody>
      </p:sp>
    </p:spTree>
    <p:extLst>
      <p:ext uri="{BB962C8B-B14F-4D97-AF65-F5344CB8AC3E}">
        <p14:creationId xmlns:p14="http://schemas.microsoft.com/office/powerpoint/2010/main" val="439826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4</a:t>
            </a:fld>
            <a:endParaRPr lang="en-US"/>
          </a:p>
        </p:txBody>
      </p:sp>
    </p:spTree>
    <p:extLst>
      <p:ext uri="{BB962C8B-B14F-4D97-AF65-F5344CB8AC3E}">
        <p14:creationId xmlns:p14="http://schemas.microsoft.com/office/powerpoint/2010/main" val="397646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5</a:t>
            </a:fld>
            <a:endParaRPr lang="en-US"/>
          </a:p>
        </p:txBody>
      </p:sp>
    </p:spTree>
    <p:extLst>
      <p:ext uri="{BB962C8B-B14F-4D97-AF65-F5344CB8AC3E}">
        <p14:creationId xmlns:p14="http://schemas.microsoft.com/office/powerpoint/2010/main" val="3549519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17B0B1-BEA2-8948-A557-11B4BDB90777}" type="slidenum">
              <a:rPr lang="en-US" smtClean="0"/>
              <a:t>6</a:t>
            </a:fld>
            <a:endParaRPr lang="en-US"/>
          </a:p>
        </p:txBody>
      </p:sp>
    </p:spTree>
    <p:extLst>
      <p:ext uri="{BB962C8B-B14F-4D97-AF65-F5344CB8AC3E}">
        <p14:creationId xmlns:p14="http://schemas.microsoft.com/office/powerpoint/2010/main" val="305837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tabLst>
                <a:tab pos="235572" algn="l"/>
              </a:tabLst>
            </a:pPr>
            <a:endParaRPr lang="en-US" dirty="0">
              <a:solidFill>
                <a:schemeClr val="tx1"/>
              </a:solidFill>
            </a:endParaRPr>
          </a:p>
        </p:txBody>
      </p:sp>
      <p:sp>
        <p:nvSpPr>
          <p:cNvPr id="4" name="Slide Number Placeholder 3"/>
          <p:cNvSpPr>
            <a:spLocks noGrp="1"/>
          </p:cNvSpPr>
          <p:nvPr>
            <p:ph type="sldNum" sz="quarter" idx="5"/>
          </p:nvPr>
        </p:nvSpPr>
        <p:spPr/>
        <p:txBody>
          <a:bodyPr/>
          <a:lstStyle/>
          <a:p>
            <a:fld id="{0B67BDF7-E776-6644-B0FD-0131F7606DCF}" type="slidenum">
              <a:rPr lang="en-US" smtClean="0"/>
              <a:t>7</a:t>
            </a:fld>
            <a:endParaRPr lang="en-US"/>
          </a:p>
        </p:txBody>
      </p:sp>
    </p:spTree>
    <p:extLst>
      <p:ext uri="{BB962C8B-B14F-4D97-AF65-F5344CB8AC3E}">
        <p14:creationId xmlns:p14="http://schemas.microsoft.com/office/powerpoint/2010/main" val="504947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71145">
              <a:defRPr/>
            </a:pPr>
            <a:endParaRPr lang="en-US" dirty="0"/>
          </a:p>
        </p:txBody>
      </p:sp>
      <p:sp>
        <p:nvSpPr>
          <p:cNvPr id="4" name="Slide Number Placeholder 3"/>
          <p:cNvSpPr>
            <a:spLocks noGrp="1"/>
          </p:cNvSpPr>
          <p:nvPr>
            <p:ph type="sldNum" sz="quarter" idx="5"/>
          </p:nvPr>
        </p:nvSpPr>
        <p:spPr/>
        <p:txBody>
          <a:bodyPr/>
          <a:lstStyle/>
          <a:p>
            <a:fld id="{0B67BDF7-E776-6644-B0FD-0131F7606DCF}" type="slidenum">
              <a:rPr lang="en-US" smtClean="0"/>
              <a:t>8</a:t>
            </a:fld>
            <a:endParaRPr lang="en-US"/>
          </a:p>
        </p:txBody>
      </p:sp>
    </p:spTree>
    <p:extLst>
      <p:ext uri="{BB962C8B-B14F-4D97-AF65-F5344CB8AC3E}">
        <p14:creationId xmlns:p14="http://schemas.microsoft.com/office/powerpoint/2010/main" val="4084357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17B0B1-BEA2-8948-A557-11B4BDB90777}" type="slidenum">
              <a:rPr lang="en-US" smtClean="0"/>
              <a:t>9</a:t>
            </a:fld>
            <a:endParaRPr lang="en-US"/>
          </a:p>
        </p:txBody>
      </p:sp>
    </p:spTree>
    <p:extLst>
      <p:ext uri="{BB962C8B-B14F-4D97-AF65-F5344CB8AC3E}">
        <p14:creationId xmlns:p14="http://schemas.microsoft.com/office/powerpoint/2010/main" val="30381558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2: Centered">
    <p:spTree>
      <p:nvGrpSpPr>
        <p:cNvPr id="1" name=""/>
        <p:cNvGrpSpPr/>
        <p:nvPr/>
      </p:nvGrpSpPr>
      <p:grpSpPr>
        <a:xfrm>
          <a:off x="0" y="0"/>
          <a:ext cx="0" cy="0"/>
          <a:chOff x="0" y="0"/>
          <a:chExt cx="0" cy="0"/>
        </a:xfrm>
      </p:grpSpPr>
      <p:sp>
        <p:nvSpPr>
          <p:cNvPr id="2" name="Enter Title Here"/>
          <p:cNvSpPr>
            <a:spLocks noGrp="1"/>
          </p:cNvSpPr>
          <p:nvPr>
            <p:ph type="ctrTitle"/>
          </p:nvPr>
        </p:nvSpPr>
        <p:spPr>
          <a:xfrm>
            <a:off x="890016" y="809622"/>
            <a:ext cx="10411968" cy="2387600"/>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890016" y="3289297"/>
            <a:ext cx="1041196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4724400" y="5614142"/>
            <a:ext cx="2743200" cy="365125"/>
          </a:xfrm>
        </p:spPr>
        <p:txBody>
          <a:bodyPr/>
          <a:lstStyle>
            <a:lvl1pPr algn="ctr">
              <a:defRPr/>
            </a:lvl1pPr>
          </a:lstStyle>
          <a:p>
            <a:fld id="{3D9BE262-3EE3-F74D-9197-E99064608A81}" type="datetime1">
              <a:rPr lang="en-US" smtClean="0"/>
              <a:t>4/21/2020</a:t>
            </a:fld>
            <a:endParaRPr lang="en-US"/>
          </a:p>
        </p:txBody>
      </p:sp>
      <p:sp>
        <p:nvSpPr>
          <p:cNvPr id="5" name="Footer Placeholder 4"/>
          <p:cNvSpPr>
            <a:spLocks noGrp="1"/>
          </p:cNvSpPr>
          <p:nvPr>
            <p:ph type="ftr" sz="quarter" idx="11"/>
          </p:nvPr>
        </p:nvSpPr>
        <p:spPr>
          <a:xfrm>
            <a:off x="4038600" y="6095093"/>
            <a:ext cx="4114800" cy="365125"/>
          </a:xfrm>
        </p:spPr>
        <p:txBody>
          <a:bodyPr/>
          <a:lstStyle>
            <a:lvl1pPr algn="ctr">
              <a:defRPr/>
            </a:lvl1pPr>
          </a:lstStyle>
          <a:p>
            <a:endParaRPr lang="en-US" dirty="0"/>
          </a:p>
        </p:txBody>
      </p:sp>
      <p:pic>
        <p:nvPicPr>
          <p:cNvPr id="7" name="Picture 6"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2364" y="666179"/>
            <a:ext cx="1247274" cy="1096212"/>
          </a:xfrm>
          <a:prstGeom prst="rect">
            <a:avLst/>
          </a:prstGeom>
        </p:spPr>
      </p:pic>
    </p:spTree>
    <p:extLst>
      <p:ext uri="{BB962C8B-B14F-4D97-AF65-F5344CB8AC3E}">
        <p14:creationId xmlns:p14="http://schemas.microsoft.com/office/powerpoint/2010/main" val="11444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Content: Figure">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A639FC-0D0B-254C-A488-84C1053DC81E}" type="datetime1">
              <a:rPr lang="en-US" smtClean="0"/>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75580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AEF258-FE05-9A40-ABEB-3CEFD609CF46}" type="datetime1">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9A1A5-4186-AE45-B489-8F93D826EB49}" type="slidenum">
              <a:rPr lang="en-US" smtClean="0"/>
              <a:t>‹#›</a:t>
            </a:fld>
            <a:endParaRPr lang="en-US"/>
          </a:p>
        </p:txBody>
      </p:sp>
      <p:sp>
        <p:nvSpPr>
          <p:cNvPr id="7" name="Enter Title Here"/>
          <p:cNvSpPr>
            <a:spLocks noGrp="1"/>
          </p:cNvSpPr>
          <p:nvPr>
            <p:ph type="title"/>
          </p:nvPr>
        </p:nvSpPr>
        <p:spPr>
          <a:xfrm>
            <a:off x="1399822" y="237067"/>
            <a:ext cx="9953978" cy="1038840"/>
          </a:xfrm>
        </p:spPr>
        <p:txBody>
          <a:bodyPr/>
          <a:lstStyle/>
          <a:p>
            <a:r>
              <a:rPr lang="en-US" dirty="0"/>
              <a:t>Click to edit Master title style</a:t>
            </a:r>
          </a:p>
        </p:txBody>
      </p:sp>
      <p:sp>
        <p:nvSpPr>
          <p:cNvPr id="8" name="Content Placeholder 2"/>
          <p:cNvSpPr>
            <a:spLocks noGrp="1"/>
          </p:cNvSpPr>
          <p:nvPr>
            <p:ph idx="1"/>
          </p:nvPr>
        </p:nvSpPr>
        <p:spPr>
          <a:xfrm>
            <a:off x="1399822" y="1825625"/>
            <a:ext cx="995397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13816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6D0696-7CCE-494F-A431-EAFE08099352}" type="datetime1">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09A1A5-4186-AE45-B489-8F93D826EB49}" type="slidenum">
              <a:rPr lang="en-US" smtClean="0"/>
              <a:t>‹#›</a:t>
            </a:fld>
            <a:endParaRPr lang="en-US"/>
          </a:p>
        </p:txBody>
      </p:sp>
      <p:sp>
        <p:nvSpPr>
          <p:cNvPr id="8"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402073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386C1D-959B-6C44-9D8E-1EBE83060B83}" type="datetime1">
              <a:rPr lang="en-US" smtClean="0"/>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09A1A5-4186-AE45-B489-8F93D826EB49}" type="slidenum">
              <a:rPr lang="en-US" smtClean="0"/>
              <a:t>‹#›</a:t>
            </a:fld>
            <a:endParaRPr lang="en-US"/>
          </a:p>
        </p:txBody>
      </p:sp>
      <p:sp>
        <p:nvSpPr>
          <p:cNvPr id="10"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64450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4909F6-C5C0-404A-8B68-383F4730A3E4}" type="datetime1">
              <a:rPr lang="en-US" smtClean="0"/>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DCD1BE-76F0-964D-BEB4-4B9A284D890B}" type="slidenum">
              <a:rPr lang="en-US" smtClean="0"/>
              <a:pPr/>
              <a:t>‹#›</a:t>
            </a:fld>
            <a:endParaRPr lang="en-US"/>
          </a:p>
        </p:txBody>
      </p:sp>
    </p:spTree>
    <p:extLst>
      <p:ext uri="{BB962C8B-B14F-4D97-AF65-F5344CB8AC3E}">
        <p14:creationId xmlns:p14="http://schemas.microsoft.com/office/powerpoint/2010/main" val="339452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356507B-4CCB-9B49-A0AD-E20110655715}" type="datetime1">
              <a:rPr lang="en-US" smtClean="0"/>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0EBB6-C900-684B-B96E-D78E525ADD2C}" type="slidenum">
              <a:rPr lang="en-US" smtClean="0"/>
              <a:t>‹#›</a:t>
            </a:fld>
            <a:endParaRPr lang="en-US"/>
          </a:p>
        </p:txBody>
      </p:sp>
    </p:spTree>
    <p:extLst>
      <p:ext uri="{BB962C8B-B14F-4D97-AF65-F5344CB8AC3E}">
        <p14:creationId xmlns:p14="http://schemas.microsoft.com/office/powerpoint/2010/main" val="1236860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2: Left">
    <p:spTree>
      <p:nvGrpSpPr>
        <p:cNvPr id="1" name=""/>
        <p:cNvGrpSpPr/>
        <p:nvPr/>
      </p:nvGrpSpPr>
      <p:grpSpPr>
        <a:xfrm>
          <a:off x="0" y="0"/>
          <a:ext cx="0" cy="0"/>
          <a:chOff x="0" y="0"/>
          <a:chExt cx="0" cy="0"/>
        </a:xfrm>
      </p:grpSpPr>
      <p:sp>
        <p:nvSpPr>
          <p:cNvPr id="2" name="Enter Title Here"/>
          <p:cNvSpPr>
            <a:spLocks noGrp="1"/>
          </p:cNvSpPr>
          <p:nvPr>
            <p:ph type="title"/>
          </p:nvPr>
        </p:nvSpPr>
        <p:spPr>
          <a:xfrm>
            <a:off x="831850" y="712801"/>
            <a:ext cx="10515600" cy="2852737"/>
          </a:xfrm>
        </p:spPr>
        <p:txBody>
          <a:bodyPr anchor="b">
            <a:normAutofit/>
          </a:bodyPr>
          <a:lstStyle>
            <a:lvl1pPr>
              <a:defRPr sz="4800"/>
            </a:lvl1pPr>
          </a:lstStyle>
          <a:p>
            <a:r>
              <a:rPr lang="en-US" dirty="0"/>
              <a:t>Click to edit Master title style</a:t>
            </a:r>
          </a:p>
        </p:txBody>
      </p:sp>
      <p:sp>
        <p:nvSpPr>
          <p:cNvPr id="3" name="Text Placeholder 2"/>
          <p:cNvSpPr>
            <a:spLocks noGrp="1"/>
          </p:cNvSpPr>
          <p:nvPr>
            <p:ph type="body" idx="1"/>
          </p:nvPr>
        </p:nvSpPr>
        <p:spPr>
          <a:xfrm>
            <a:off x="831850" y="3592526"/>
            <a:ext cx="10515600" cy="1500187"/>
          </a:xfrm>
        </p:spPr>
        <p:txBody>
          <a:bodyPr/>
          <a:lstStyle>
            <a:lvl1pPr marL="0" indent="0">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7AC74B8-448C-2642-809F-1184DC1B0B1B}" type="datetime1">
              <a:rPr lang="en-US" smtClean="0"/>
              <a:t>4/21/2020</a:t>
            </a:fld>
            <a:endParaRPr lang="en-US"/>
          </a:p>
        </p:txBody>
      </p:sp>
      <p:pic>
        <p:nvPicPr>
          <p:cNvPr id="8" name="Picture 7"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50" y="4883817"/>
            <a:ext cx="1247274" cy="1096212"/>
          </a:xfrm>
          <a:prstGeom prst="rect">
            <a:avLst/>
          </a:prstGeom>
        </p:spPr>
      </p:pic>
      <p:sp>
        <p:nvSpPr>
          <p:cNvPr id="10" name="Content Placeholder 9"/>
          <p:cNvSpPr>
            <a:spLocks noGrp="1"/>
          </p:cNvSpPr>
          <p:nvPr>
            <p:ph sz="quarter" idx="13" hasCustomPrompt="1"/>
          </p:nvPr>
        </p:nvSpPr>
        <p:spPr>
          <a:xfrm>
            <a:off x="2363788" y="4813085"/>
            <a:ext cx="2911475" cy="1022350"/>
          </a:xfrm>
        </p:spPr>
        <p:txBody>
          <a:bodyPr>
            <a:noAutofit/>
          </a:bodyPr>
          <a:lstStyle>
            <a:lvl1pPr marL="0" indent="0">
              <a:buNone/>
              <a:defRPr sz="24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Presenters:</a:t>
            </a:r>
          </a:p>
          <a:p>
            <a:pPr lvl="0"/>
            <a:r>
              <a:rPr lang="en-US" dirty="0"/>
              <a:t>Name 1</a:t>
            </a:r>
          </a:p>
          <a:p>
            <a:pPr lvl="0"/>
            <a:r>
              <a:rPr lang="en-US" dirty="0"/>
              <a:t>Name 2</a:t>
            </a:r>
          </a:p>
        </p:txBody>
      </p:sp>
    </p:spTree>
    <p:extLst>
      <p:ext uri="{BB962C8B-B14F-4D97-AF65-F5344CB8AC3E}">
        <p14:creationId xmlns:p14="http://schemas.microsoft.com/office/powerpoint/2010/main" val="58376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2: Simple">
    <p:spTree>
      <p:nvGrpSpPr>
        <p:cNvPr id="1" name=""/>
        <p:cNvGrpSpPr/>
        <p:nvPr/>
      </p:nvGrpSpPr>
      <p:grpSpPr>
        <a:xfrm>
          <a:off x="0" y="0"/>
          <a:ext cx="0" cy="0"/>
          <a:chOff x="0" y="0"/>
          <a:chExt cx="0" cy="0"/>
        </a:xfrm>
      </p:grpSpPr>
      <p:sp>
        <p:nvSpPr>
          <p:cNvPr id="2" name="Enter Title Here"/>
          <p:cNvSpPr>
            <a:spLocks noGrp="1"/>
          </p:cNvSpPr>
          <p:nvPr>
            <p:ph type="title"/>
          </p:nvPr>
        </p:nvSpPr>
        <p:spPr>
          <a:xfrm>
            <a:off x="838200" y="3012554"/>
            <a:ext cx="10515600" cy="1325563"/>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C1438AE9-9170-C44D-B69D-85230FA628E5}" type="datetime1">
              <a:rPr lang="en-US" smtClean="0"/>
              <a:t>4/21/2020</a:t>
            </a:fld>
            <a:endParaRPr lang="en-US"/>
          </a:p>
        </p:txBody>
      </p:sp>
      <p:pic>
        <p:nvPicPr>
          <p:cNvPr id="6" name="Picture 5"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56202"/>
            <a:ext cx="1247274" cy="1096212"/>
          </a:xfrm>
          <a:prstGeom prst="rect">
            <a:avLst/>
          </a:prstGeom>
        </p:spPr>
      </p:pic>
    </p:spTree>
    <p:extLst>
      <p:ext uri="{BB962C8B-B14F-4D97-AF65-F5344CB8AC3E}">
        <p14:creationId xmlns:p14="http://schemas.microsoft.com/office/powerpoint/2010/main" val="902783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B3B8B4-7EA2-4EEA-BA45-59DBD96D2BBF}" type="datetime1">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924B7-EDFF-824B-BCE9-3FAD438598D0}" type="slidenum">
              <a:rPr lang="en-US" smtClean="0"/>
              <a:t>‹#›</a:t>
            </a:fld>
            <a:endParaRPr lang="en-US"/>
          </a:p>
        </p:txBody>
      </p:sp>
    </p:spTree>
    <p:extLst>
      <p:ext uri="{BB962C8B-B14F-4D97-AF65-F5344CB8AC3E}">
        <p14:creationId xmlns:p14="http://schemas.microsoft.com/office/powerpoint/2010/main" val="389703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F2F881-5DA2-482F-919E-010F658DEC0C}" type="datetime1">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924B7-EDFF-824B-BCE9-3FAD438598D0}" type="slidenum">
              <a:rPr lang="en-US" smtClean="0"/>
              <a:t>‹#›</a:t>
            </a:fld>
            <a:endParaRPr lang="en-US"/>
          </a:p>
        </p:txBody>
      </p:sp>
    </p:spTree>
    <p:extLst>
      <p:ext uri="{BB962C8B-B14F-4D97-AF65-F5344CB8AC3E}">
        <p14:creationId xmlns:p14="http://schemas.microsoft.com/office/powerpoint/2010/main" val="1919670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2F08B8-8F62-469C-ABB2-1397F19A1262}" type="datetime1">
              <a:rPr lang="en-US" smtClean="0"/>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C924B7-EDFF-824B-BCE9-3FAD438598D0}" type="slidenum">
              <a:rPr lang="en-US" smtClean="0"/>
              <a:t>‹#›</a:t>
            </a:fld>
            <a:endParaRPr lang="en-US"/>
          </a:p>
        </p:txBody>
      </p:sp>
    </p:spTree>
    <p:extLst>
      <p:ext uri="{BB962C8B-B14F-4D97-AF65-F5344CB8AC3E}">
        <p14:creationId xmlns:p14="http://schemas.microsoft.com/office/powerpoint/2010/main" val="2015755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ontent: 1 fram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56C4852-C69A-3C46-A74D-F2D8C6D17F46}" type="datetime1">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463234"/>
            <a:ext cx="1803400" cy="365125"/>
          </a:xfrm>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79364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2 frame">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C91894-EB80-6048-AAFF-32CE04FEA1F0}" type="datetime1">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1510480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2 frame w/ titl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ACA14F-C253-2C4B-BB94-A112B33202D4}" type="datetime1">
              <a:rPr lang="en-US" smtClean="0"/>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5C4985-ACD0-2B4C-8981-36243250F268}" type="slidenum">
              <a:rPr lang="en-US" smtClean="0"/>
              <a:t>‹#›</a:t>
            </a:fld>
            <a:endParaRPr lang="en-US"/>
          </a:p>
        </p:txBody>
      </p:sp>
      <p:sp>
        <p:nvSpPr>
          <p:cNvPr id="11" name="Enter Title Here"/>
          <p:cNvSpPr>
            <a:spLocks noGrp="1"/>
          </p:cNvSpPr>
          <p:nvPr>
            <p:ph type="title"/>
          </p:nvPr>
        </p:nvSpPr>
        <p:spPr>
          <a:xfrm>
            <a:off x="1399822" y="237067"/>
            <a:ext cx="9953978" cy="1038840"/>
          </a:xfrm>
        </p:spPr>
        <p:txBody>
          <a:bodyPr/>
          <a:lstStyle/>
          <a:p>
            <a:r>
              <a:rPr lang="en-US"/>
              <a:t>Click to edit Master title style</a:t>
            </a:r>
          </a:p>
        </p:txBody>
      </p:sp>
    </p:spTree>
    <p:extLst>
      <p:ext uri="{BB962C8B-B14F-4D97-AF65-F5344CB8AC3E}">
        <p14:creationId xmlns:p14="http://schemas.microsoft.com/office/powerpoint/2010/main" val="1238933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34F360-0BA0-8540-B27B-28FBA28FADF7}" type="datetime1">
              <a:rPr lang="en-US" smtClean="0"/>
              <a:t>4/21/2020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12032-C4BC-1846-BCAE-83F2C463453C}" type="slidenum">
              <a:rPr lang="en-US" smtClean="0"/>
              <a:t>‹#›</a:t>
            </a:fld>
            <a:endParaRPr lang="en-US"/>
          </a:p>
        </p:txBody>
      </p:sp>
    </p:spTree>
    <p:extLst>
      <p:ext uri="{BB962C8B-B14F-4D97-AF65-F5344CB8AC3E}">
        <p14:creationId xmlns:p14="http://schemas.microsoft.com/office/powerpoint/2010/main" val="1442719388"/>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6" r:id="rId3"/>
    <p:sldLayoutId id="2147483688" r:id="rId4"/>
    <p:sldLayoutId id="2147483689" r:id="rId5"/>
    <p:sldLayoutId id="2147483690" r:id="rId6"/>
  </p:sldLayoutIdLst>
  <p:hf hdr="0" ftr="0" dt="0"/>
  <p:txStyles>
    <p:titleStyle>
      <a:lvl1pPr algn="l" defTabSz="914400" rtl="0" eaLnBrk="1" latinLnBrk="0" hangingPunct="1">
        <a:lnSpc>
          <a:spcPct val="90000"/>
        </a:lnSpc>
        <a:spcBef>
          <a:spcPct val="0"/>
        </a:spcBef>
        <a:buNone/>
        <a:defRPr sz="4400" kern="1200">
          <a:solidFill>
            <a:schemeClr val="tx2">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399822" y="1825625"/>
            <a:ext cx="995397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463234"/>
            <a:ext cx="2743200" cy="365125"/>
          </a:xfrm>
          <a:prstGeom prst="rect">
            <a:avLst/>
          </a:prstGeom>
        </p:spPr>
        <p:txBody>
          <a:bodyPr vert="horz" lIns="91440" tIns="45720" rIns="91440" bIns="45720" rtlCol="0" anchor="ctr"/>
          <a:lstStyle>
            <a:lvl1pPr algn="l">
              <a:defRPr sz="1200">
                <a:solidFill>
                  <a:schemeClr val="bg1"/>
                </a:solidFill>
              </a:defRPr>
            </a:lvl1pPr>
          </a:lstStyle>
          <a:p>
            <a:fld id="{10562992-772B-3C4E-9810-F8ADBF4F57E7}" type="datetime1">
              <a:rPr lang="en-US" smtClean="0"/>
              <a:t>4/21/2020</a:t>
            </a:fld>
            <a:endParaRPr lang="en-US"/>
          </a:p>
        </p:txBody>
      </p:sp>
      <p:sp>
        <p:nvSpPr>
          <p:cNvPr id="5" name="Footer Placeholder 4"/>
          <p:cNvSpPr>
            <a:spLocks noGrp="1"/>
          </p:cNvSpPr>
          <p:nvPr>
            <p:ph type="ftr" sz="quarter" idx="3"/>
          </p:nvPr>
        </p:nvSpPr>
        <p:spPr>
          <a:xfrm>
            <a:off x="4038600" y="6463234"/>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463234"/>
            <a:ext cx="1761067" cy="365125"/>
          </a:xfrm>
          <a:prstGeom prst="rect">
            <a:avLst/>
          </a:prstGeom>
        </p:spPr>
        <p:txBody>
          <a:bodyPr vert="horz" lIns="91440" tIns="45720" rIns="91440" bIns="45720" rtlCol="0" anchor="ctr"/>
          <a:lstStyle>
            <a:lvl1pPr algn="r">
              <a:defRPr sz="1200">
                <a:solidFill>
                  <a:schemeClr val="bg1"/>
                </a:solidFill>
              </a:defRPr>
            </a:lvl1pPr>
          </a:lstStyle>
          <a:p>
            <a:fld id="{005C4985-ACD0-2B4C-8981-36243250F268}" type="slidenum">
              <a:rPr lang="en-US" smtClean="0"/>
              <a:pPr/>
              <a:t>‹#›</a:t>
            </a:fld>
            <a:endParaRPr lang="en-US"/>
          </a:p>
        </p:txBody>
      </p:sp>
      <p:pic>
        <p:nvPicPr>
          <p:cNvPr id="7" name="Picture 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28549" y="224496"/>
            <a:ext cx="827718" cy="727472"/>
          </a:xfrm>
          <a:prstGeom prst="rect">
            <a:avLst/>
          </a:prstGeom>
        </p:spPr>
      </p:pic>
    </p:spTree>
    <p:extLst>
      <p:ext uri="{BB962C8B-B14F-4D97-AF65-F5344CB8AC3E}">
        <p14:creationId xmlns:p14="http://schemas.microsoft.com/office/powerpoint/2010/main" val="1749497046"/>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Lst>
  <p:hf hdr="0" ftr="0" dt="0"/>
  <p:txStyles>
    <p:titleStyle>
      <a:lvl1pPr algn="l" defTabSz="914400" rtl="0" eaLnBrk="1" latinLnBrk="0" hangingPunct="1">
        <a:lnSpc>
          <a:spcPct val="90000"/>
        </a:lnSpc>
        <a:spcBef>
          <a:spcPct val="0"/>
        </a:spcBef>
        <a:buNone/>
        <a:defRPr sz="4400" kern="120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E695F-21E5-C242-92E6-E78B31EE7C7E}" type="datetime1">
              <a:rPr lang="en-US" smtClean="0"/>
              <a:t>4/21/2020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09A1A5-4186-AE45-B489-8F93D826EB49}" type="slidenum">
              <a:rPr lang="en-US" smtClean="0"/>
              <a:t>‹#›</a:t>
            </a:fld>
            <a:endParaRPr lang="en-US"/>
          </a:p>
        </p:txBody>
      </p:sp>
      <p:sp>
        <p:nvSpPr>
          <p:cNvPr id="7"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p:cNvSpPr>
            <a:spLocks noGrp="1"/>
          </p:cNvSpPr>
          <p:nvPr>
            <p:ph type="body" idx="1"/>
          </p:nvPr>
        </p:nvSpPr>
        <p:spPr>
          <a:xfrm>
            <a:off x="1399822" y="1825625"/>
            <a:ext cx="995397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28549" y="224496"/>
            <a:ext cx="827718" cy="727472"/>
          </a:xfrm>
          <a:prstGeom prst="rect">
            <a:avLst/>
          </a:prstGeom>
        </p:spPr>
      </p:pic>
    </p:spTree>
    <p:extLst>
      <p:ext uri="{BB962C8B-B14F-4D97-AF65-F5344CB8AC3E}">
        <p14:creationId xmlns:p14="http://schemas.microsoft.com/office/powerpoint/2010/main" val="219567250"/>
      </p:ext>
    </p:extLst>
  </p:cSld>
  <p:clrMap bg1="lt1" tx1="dk1" bg2="lt2" tx2="dk2" accent1="accent1" accent2="accent2" accent3="accent3" accent4="accent4" accent5="accent5" accent6="accent6" hlink="hlink" folHlink="folHlink"/>
  <p:sldLayoutIdLst>
    <p:sldLayoutId id="2147483684" r:id="rId1"/>
    <p:sldLayoutId id="2147483686"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2">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024D1D3D-27CC-A740-857C-D26C679943FF}" type="datetime1">
              <a:rPr lang="en-US" smtClean="0"/>
              <a:t>4/21/2020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0CDCD1BE-76F0-964D-BEB4-4B9A284D890B}" type="slidenum">
              <a:rPr lang="en-US" smtClean="0"/>
              <a:pPr/>
              <a:t>‹#›</a:t>
            </a:fld>
            <a:endParaRPr lang="en-US"/>
          </a:p>
        </p:txBody>
      </p:sp>
    </p:spTree>
    <p:extLst>
      <p:ext uri="{BB962C8B-B14F-4D97-AF65-F5344CB8AC3E}">
        <p14:creationId xmlns:p14="http://schemas.microsoft.com/office/powerpoint/2010/main" val="1051358764"/>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7C9D11-B800-8947-A108-C2AFD56D7B11}" type="datetime1">
              <a:rPr lang="en-US" smtClean="0"/>
              <a:t>4/21/2020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0EBB6-C900-684B-B96E-D78E525ADD2C}" type="slidenum">
              <a:rPr lang="en-US" smtClean="0"/>
              <a:t>‹#›</a:t>
            </a:fld>
            <a:endParaRPr lang="en-US"/>
          </a:p>
        </p:txBody>
      </p:sp>
    </p:spTree>
    <p:extLst>
      <p:ext uri="{BB962C8B-B14F-4D97-AF65-F5344CB8AC3E}">
        <p14:creationId xmlns:p14="http://schemas.microsoft.com/office/powerpoint/2010/main" val="308076826"/>
      </p:ext>
    </p:extLst>
  </p:cSld>
  <p:clrMap bg1="lt1" tx1="dk1" bg2="lt2" tx2="dk2" accent1="accent1" accent2="accent2" accent3="accent3" accent4="accent4" accent5="accent5" accent6="accent6" hlink="hlink" folHlink="folHlink"/>
  <p:sldLayoutIdLst>
    <p:sldLayoutId id="214748368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B09453-6AE2-4C44-8A99-1739EA5E30AC}"/>
              </a:ext>
            </a:extLst>
          </p:cNvPr>
          <p:cNvSpPr>
            <a:spLocks noGrp="1"/>
          </p:cNvSpPr>
          <p:nvPr>
            <p:ph type="title"/>
          </p:nvPr>
        </p:nvSpPr>
        <p:spPr>
          <a:xfrm>
            <a:off x="838199" y="2734259"/>
            <a:ext cx="10667035" cy="1325563"/>
          </a:xfrm>
        </p:spPr>
        <p:txBody>
          <a:bodyPr>
            <a:normAutofit fontScale="90000"/>
          </a:bodyPr>
          <a:lstStyle/>
          <a:p>
            <a:r>
              <a:rPr lang="en-US" dirty="0"/>
              <a:t>The Impact of the OPEC+ Breakdown and COVID-19 on California Fuels Markets</a:t>
            </a:r>
          </a:p>
        </p:txBody>
      </p:sp>
      <p:sp>
        <p:nvSpPr>
          <p:cNvPr id="7" name="Subtitle 6">
            <a:extLst>
              <a:ext uri="{FF2B5EF4-FFF2-40B4-BE49-F238E27FC236}">
                <a16:creationId xmlns:a16="http://schemas.microsoft.com/office/drawing/2014/main" id="{8F4B18B5-F262-4EE1-BC3B-4777AB9B703B}"/>
              </a:ext>
            </a:extLst>
          </p:cNvPr>
          <p:cNvSpPr>
            <a:spLocks noGrp="1"/>
          </p:cNvSpPr>
          <p:nvPr>
            <p:ph type="subTitle" idx="4294967295"/>
          </p:nvPr>
        </p:nvSpPr>
        <p:spPr>
          <a:xfrm>
            <a:off x="586409" y="4687564"/>
            <a:ext cx="9129713" cy="969963"/>
          </a:xfrm>
        </p:spPr>
        <p:txBody>
          <a:bodyPr>
            <a:normAutofit/>
          </a:bodyPr>
          <a:lstStyle/>
          <a:p>
            <a:pPr marL="0" indent="0" algn="l">
              <a:buNone/>
            </a:pPr>
            <a:r>
              <a:rPr lang="en-US" sz="2400" dirty="0" err="1">
                <a:solidFill>
                  <a:schemeClr val="tx1"/>
                </a:solidFill>
              </a:rPr>
              <a:t>Ysbrand</a:t>
            </a:r>
            <a:r>
              <a:rPr lang="en-US" sz="2400" dirty="0">
                <a:solidFill>
                  <a:schemeClr val="tx1"/>
                </a:solidFill>
              </a:rPr>
              <a:t> van der Werf</a:t>
            </a:r>
          </a:p>
          <a:p>
            <a:pPr marL="0" indent="0" algn="l">
              <a:buNone/>
            </a:pPr>
            <a:r>
              <a:rPr lang="en-US" sz="2400" dirty="0">
                <a:solidFill>
                  <a:schemeClr val="tx1"/>
                </a:solidFill>
              </a:rPr>
              <a:t>April 22, 2020</a:t>
            </a:r>
          </a:p>
        </p:txBody>
      </p:sp>
      <p:sp>
        <p:nvSpPr>
          <p:cNvPr id="5" name="Slide Number Placeholder 4">
            <a:extLst>
              <a:ext uri="{FF2B5EF4-FFF2-40B4-BE49-F238E27FC236}">
                <a16:creationId xmlns:a16="http://schemas.microsoft.com/office/drawing/2014/main" id="{8764D5C6-BB41-430F-AAB8-99E6D2F0A5EB}"/>
              </a:ext>
            </a:extLst>
          </p:cNvPr>
          <p:cNvSpPr>
            <a:spLocks noGrp="1"/>
          </p:cNvSpPr>
          <p:nvPr>
            <p:ph type="sldNum" sz="quarter" idx="4294967295"/>
          </p:nvPr>
        </p:nvSpPr>
        <p:spPr>
          <a:xfrm>
            <a:off x="9347200" y="6356350"/>
            <a:ext cx="28448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BC924B7-EDFF-824B-BCE9-3FAD438598D0}" type="slidenum">
              <a:rPr lang="en-US" smtClean="0"/>
              <a:pPr/>
              <a:t>1</a:t>
            </a:fld>
            <a:endParaRPr lang="en-US" dirty="0"/>
          </a:p>
        </p:txBody>
      </p:sp>
    </p:spTree>
    <p:extLst>
      <p:ext uri="{BB962C8B-B14F-4D97-AF65-F5344CB8AC3E}">
        <p14:creationId xmlns:p14="http://schemas.microsoft.com/office/powerpoint/2010/main" val="1975725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4C00-229C-46D3-A3D8-9F7496125641}"/>
              </a:ext>
            </a:extLst>
          </p:cNvPr>
          <p:cNvSpPr>
            <a:spLocks noGrp="1"/>
          </p:cNvSpPr>
          <p:nvPr>
            <p:ph type="title"/>
          </p:nvPr>
        </p:nvSpPr>
        <p:spPr/>
        <p:txBody>
          <a:bodyPr>
            <a:normAutofit/>
          </a:bodyPr>
          <a:lstStyle/>
          <a:p>
            <a:r>
              <a:rPr lang="en-US" dirty="0"/>
              <a:t>Background Information, 2019</a:t>
            </a:r>
          </a:p>
        </p:txBody>
      </p:sp>
      <p:sp>
        <p:nvSpPr>
          <p:cNvPr id="7" name="Content Placeholder 6">
            <a:extLst>
              <a:ext uri="{FF2B5EF4-FFF2-40B4-BE49-F238E27FC236}">
                <a16:creationId xmlns:a16="http://schemas.microsoft.com/office/drawing/2014/main" id="{84D499AB-D372-4D27-BC5B-C0FC99237127}"/>
              </a:ext>
            </a:extLst>
          </p:cNvPr>
          <p:cNvSpPr>
            <a:spLocks noGrp="1"/>
          </p:cNvSpPr>
          <p:nvPr>
            <p:ph idx="1"/>
          </p:nvPr>
        </p:nvSpPr>
        <p:spPr/>
        <p:txBody>
          <a:bodyPr/>
          <a:lstStyle/>
          <a:p>
            <a:pPr marL="0" indent="0">
              <a:buNone/>
            </a:pPr>
            <a:r>
              <a:rPr lang="en-US" dirty="0">
                <a:solidFill>
                  <a:schemeClr val="tx1"/>
                </a:solidFill>
              </a:rPr>
              <a:t>The largest producers of crude oil in the world</a:t>
            </a:r>
          </a:p>
          <a:p>
            <a:pPr marL="457200" indent="-457200">
              <a:buFont typeface="+mj-lt"/>
              <a:buAutoNum type="arabicPeriod"/>
            </a:pPr>
            <a:r>
              <a:rPr lang="en-US" dirty="0">
                <a:solidFill>
                  <a:schemeClr val="tx1"/>
                </a:solidFill>
              </a:rPr>
              <a:t>United States 	13 million barrels per day</a:t>
            </a:r>
          </a:p>
          <a:p>
            <a:pPr marL="457200" indent="-457200">
              <a:buFont typeface="+mj-lt"/>
              <a:buAutoNum type="arabicPeriod"/>
            </a:pPr>
            <a:r>
              <a:rPr lang="en-US" dirty="0">
                <a:solidFill>
                  <a:schemeClr val="tx1"/>
                </a:solidFill>
              </a:rPr>
              <a:t>Russia 		11.5 million bpd</a:t>
            </a:r>
          </a:p>
          <a:p>
            <a:pPr marL="457200" indent="-457200">
              <a:buFont typeface="+mj-lt"/>
              <a:buAutoNum type="arabicPeriod"/>
            </a:pPr>
            <a:r>
              <a:rPr lang="en-US" dirty="0">
                <a:solidFill>
                  <a:schemeClr val="tx1"/>
                </a:solidFill>
              </a:rPr>
              <a:t>Saudi Arabia 	10.5 million bpd</a:t>
            </a:r>
          </a:p>
          <a:p>
            <a:pPr marL="0" indent="0">
              <a:buNone/>
            </a:pPr>
            <a:endParaRPr lang="en-US" dirty="0">
              <a:solidFill>
                <a:schemeClr val="tx1"/>
              </a:solidFill>
            </a:endParaRPr>
          </a:p>
          <a:p>
            <a:pPr marL="0" indent="0">
              <a:buNone/>
            </a:pPr>
            <a:r>
              <a:rPr lang="en-US" dirty="0">
                <a:solidFill>
                  <a:schemeClr val="tx1"/>
                </a:solidFill>
              </a:rPr>
              <a:t>How did this happen?</a:t>
            </a:r>
          </a:p>
          <a:p>
            <a:r>
              <a:rPr lang="en-US" dirty="0">
                <a:solidFill>
                  <a:schemeClr val="tx1"/>
                </a:solidFill>
              </a:rPr>
              <a:t>OPEC+ nations have restricted output, US shale oil producers have rapidly increased output in response</a:t>
            </a:r>
          </a:p>
        </p:txBody>
      </p:sp>
      <p:sp>
        <p:nvSpPr>
          <p:cNvPr id="5" name="Slide Number Placeholder 4">
            <a:extLst>
              <a:ext uri="{FF2B5EF4-FFF2-40B4-BE49-F238E27FC236}">
                <a16:creationId xmlns:a16="http://schemas.microsoft.com/office/drawing/2014/main" id="{8764D5C6-BB41-430F-AAB8-99E6D2F0A5EB}"/>
              </a:ext>
            </a:extLst>
          </p:cNvPr>
          <p:cNvSpPr>
            <a:spLocks noGrp="1"/>
          </p:cNvSpPr>
          <p:nvPr>
            <p:ph type="sldNum" sz="quarter" idx="12"/>
          </p:nvPr>
        </p:nvSpPr>
        <p:spPr/>
        <p:txBody>
          <a:bodyPr/>
          <a:lstStyle/>
          <a:p>
            <a:fld id="{1BC924B7-EDFF-824B-BCE9-3FAD438598D0}" type="slidenum">
              <a:rPr lang="en-US" sz="1600" smtClean="0">
                <a:solidFill>
                  <a:schemeClr val="tx1"/>
                </a:solidFill>
              </a:rPr>
              <a:t>2</a:t>
            </a:fld>
            <a:endParaRPr lang="en-US" sz="1600" dirty="0">
              <a:solidFill>
                <a:schemeClr val="tx1"/>
              </a:solidFill>
            </a:endParaRPr>
          </a:p>
        </p:txBody>
      </p:sp>
    </p:spTree>
    <p:extLst>
      <p:ext uri="{BB962C8B-B14F-4D97-AF65-F5344CB8AC3E}">
        <p14:creationId xmlns:p14="http://schemas.microsoft.com/office/powerpoint/2010/main" val="41550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4C00-229C-46D3-A3D8-9F7496125641}"/>
              </a:ext>
            </a:extLst>
          </p:cNvPr>
          <p:cNvSpPr>
            <a:spLocks noGrp="1"/>
          </p:cNvSpPr>
          <p:nvPr>
            <p:ph type="title"/>
          </p:nvPr>
        </p:nvSpPr>
        <p:spPr/>
        <p:txBody>
          <a:bodyPr>
            <a:normAutofit fontScale="90000"/>
          </a:bodyPr>
          <a:lstStyle/>
          <a:p>
            <a:r>
              <a:rPr lang="en-US" dirty="0"/>
              <a:t>Recent Events and Relevant Dates</a:t>
            </a:r>
          </a:p>
        </p:txBody>
      </p:sp>
      <p:sp>
        <p:nvSpPr>
          <p:cNvPr id="7" name="Content Placeholder 6">
            <a:extLst>
              <a:ext uri="{FF2B5EF4-FFF2-40B4-BE49-F238E27FC236}">
                <a16:creationId xmlns:a16="http://schemas.microsoft.com/office/drawing/2014/main" id="{84D499AB-D372-4D27-BC5B-C0FC99237127}"/>
              </a:ext>
            </a:extLst>
          </p:cNvPr>
          <p:cNvSpPr>
            <a:spLocks noGrp="1"/>
          </p:cNvSpPr>
          <p:nvPr>
            <p:ph idx="1"/>
          </p:nvPr>
        </p:nvSpPr>
        <p:spPr/>
        <p:txBody>
          <a:bodyPr/>
          <a:lstStyle/>
          <a:p>
            <a:r>
              <a:rPr lang="en-US" dirty="0">
                <a:solidFill>
                  <a:schemeClr val="tx1"/>
                </a:solidFill>
              </a:rPr>
              <a:t>January 20: First US case of COVID-19</a:t>
            </a:r>
          </a:p>
          <a:p>
            <a:r>
              <a:rPr lang="en-US" dirty="0">
                <a:solidFill>
                  <a:schemeClr val="tx1"/>
                </a:solidFill>
              </a:rPr>
              <a:t>Mid-February: outbreaks in South Korea, Iran, and Italy</a:t>
            </a:r>
          </a:p>
          <a:p>
            <a:r>
              <a:rPr lang="en-US" dirty="0">
                <a:solidFill>
                  <a:schemeClr val="tx1"/>
                </a:solidFill>
              </a:rPr>
              <a:t>March 6: OPEC+ talks break down; Russia refuses to cut production</a:t>
            </a:r>
          </a:p>
          <a:p>
            <a:r>
              <a:rPr lang="en-US" dirty="0">
                <a:solidFill>
                  <a:schemeClr val="tx1"/>
                </a:solidFill>
              </a:rPr>
              <a:t>March 11: Saudi Arabia announces plan to increase production </a:t>
            </a:r>
          </a:p>
          <a:p>
            <a:r>
              <a:rPr lang="en-US" dirty="0">
                <a:solidFill>
                  <a:schemeClr val="tx1"/>
                </a:solidFill>
              </a:rPr>
              <a:t>March 13: US national emergency declared</a:t>
            </a:r>
          </a:p>
          <a:p>
            <a:r>
              <a:rPr lang="en-US" dirty="0">
                <a:solidFill>
                  <a:schemeClr val="tx1"/>
                </a:solidFill>
              </a:rPr>
              <a:t>March 16: California travel and activity restricted</a:t>
            </a:r>
          </a:p>
          <a:p>
            <a:endParaRPr lang="en-US" dirty="0">
              <a:solidFill>
                <a:schemeClr val="tx1"/>
              </a:solidFill>
            </a:endParaRPr>
          </a:p>
          <a:p>
            <a:r>
              <a:rPr lang="en-US" dirty="0">
                <a:solidFill>
                  <a:schemeClr val="tx1"/>
                </a:solidFill>
              </a:rPr>
              <a:t>April 12: we’ll come back to this</a:t>
            </a:r>
          </a:p>
        </p:txBody>
      </p:sp>
      <p:sp>
        <p:nvSpPr>
          <p:cNvPr id="5" name="Slide Number Placeholder 4">
            <a:extLst>
              <a:ext uri="{FF2B5EF4-FFF2-40B4-BE49-F238E27FC236}">
                <a16:creationId xmlns:a16="http://schemas.microsoft.com/office/drawing/2014/main" id="{8764D5C6-BB41-430F-AAB8-99E6D2F0A5EB}"/>
              </a:ext>
            </a:extLst>
          </p:cNvPr>
          <p:cNvSpPr>
            <a:spLocks noGrp="1"/>
          </p:cNvSpPr>
          <p:nvPr>
            <p:ph type="sldNum" sz="quarter" idx="12"/>
          </p:nvPr>
        </p:nvSpPr>
        <p:spPr/>
        <p:txBody>
          <a:bodyPr/>
          <a:lstStyle/>
          <a:p>
            <a:fld id="{1BC924B7-EDFF-824B-BCE9-3FAD438598D0}" type="slidenum">
              <a:rPr lang="en-US" sz="1600" smtClean="0">
                <a:solidFill>
                  <a:schemeClr val="tx1"/>
                </a:solidFill>
              </a:rPr>
              <a:t>3</a:t>
            </a:fld>
            <a:endParaRPr lang="en-US" sz="1600" dirty="0">
              <a:solidFill>
                <a:schemeClr val="tx1"/>
              </a:solidFill>
            </a:endParaRPr>
          </a:p>
        </p:txBody>
      </p:sp>
    </p:spTree>
    <p:extLst>
      <p:ext uri="{BB962C8B-B14F-4D97-AF65-F5344CB8AC3E}">
        <p14:creationId xmlns:p14="http://schemas.microsoft.com/office/powerpoint/2010/main" val="195835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B09453-6AE2-4C44-8A99-1739EA5E30AC}"/>
              </a:ext>
            </a:extLst>
          </p:cNvPr>
          <p:cNvSpPr>
            <a:spLocks noGrp="1"/>
          </p:cNvSpPr>
          <p:nvPr>
            <p:ph type="title"/>
          </p:nvPr>
        </p:nvSpPr>
        <p:spPr/>
        <p:txBody>
          <a:bodyPr/>
          <a:lstStyle/>
          <a:p>
            <a:r>
              <a:rPr lang="en-US" dirty="0"/>
              <a:t>OPEC+ and COVID-19</a:t>
            </a:r>
          </a:p>
        </p:txBody>
      </p:sp>
      <p:sp>
        <p:nvSpPr>
          <p:cNvPr id="4" name="Content Placeholder 3">
            <a:extLst>
              <a:ext uri="{FF2B5EF4-FFF2-40B4-BE49-F238E27FC236}">
                <a16:creationId xmlns:a16="http://schemas.microsoft.com/office/drawing/2014/main" id="{AF4819A3-72F6-476B-92AB-08F5E84CD6C7}"/>
              </a:ext>
            </a:extLst>
          </p:cNvPr>
          <p:cNvSpPr>
            <a:spLocks noGrp="1"/>
          </p:cNvSpPr>
          <p:nvPr>
            <p:ph idx="1"/>
          </p:nvPr>
        </p:nvSpPr>
        <p:spPr/>
        <p:txBody>
          <a:bodyPr>
            <a:normAutofit/>
          </a:bodyPr>
          <a:lstStyle/>
          <a:p>
            <a:r>
              <a:rPr lang="en-US" dirty="0">
                <a:solidFill>
                  <a:schemeClr val="tx1"/>
                </a:solidFill>
              </a:rPr>
              <a:t>Two distinct influences going on</a:t>
            </a:r>
          </a:p>
          <a:p>
            <a:pPr marL="914400" lvl="1" indent="-514350">
              <a:buFont typeface="+mj-lt"/>
              <a:buAutoNum type="arabicPeriod"/>
            </a:pPr>
            <a:r>
              <a:rPr lang="en-US" dirty="0">
                <a:solidFill>
                  <a:srgbClr val="FF0000"/>
                </a:solidFill>
              </a:rPr>
              <a:t>COVID-19:</a:t>
            </a:r>
            <a:r>
              <a:rPr lang="en-US" dirty="0">
                <a:solidFill>
                  <a:schemeClr val="tx1"/>
                </a:solidFill>
              </a:rPr>
              <a:t> Consumption of gasoline is dropping sharply and refineries are cutting production</a:t>
            </a:r>
          </a:p>
          <a:p>
            <a:pPr marL="914400" lvl="1" indent="-514350">
              <a:buFont typeface="+mj-lt"/>
              <a:buAutoNum type="arabicPeriod"/>
            </a:pPr>
            <a:r>
              <a:rPr lang="en-US" dirty="0">
                <a:solidFill>
                  <a:srgbClr val="FF0000"/>
                </a:solidFill>
              </a:rPr>
              <a:t>OPEC+:</a:t>
            </a:r>
            <a:r>
              <a:rPr lang="en-US" dirty="0">
                <a:solidFill>
                  <a:schemeClr val="tx1"/>
                </a:solidFill>
              </a:rPr>
              <a:t> Crude oil market is seeing rock bottom pricing but reluctant and limited production cuts</a:t>
            </a:r>
          </a:p>
          <a:p>
            <a:r>
              <a:rPr lang="en-US" dirty="0">
                <a:solidFill>
                  <a:schemeClr val="tx1"/>
                </a:solidFill>
              </a:rPr>
              <a:t>These combine to cut prices and consumption dramatically, for the foreseeable future, but we cannot see far</a:t>
            </a:r>
          </a:p>
          <a:p>
            <a:r>
              <a:rPr lang="en-US" dirty="0">
                <a:solidFill>
                  <a:schemeClr val="tx1"/>
                </a:solidFill>
              </a:rPr>
              <a:t>This is far beyond anything we have ever seen in fuels markets, consequently even measuring the economic events is difficult</a:t>
            </a:r>
          </a:p>
          <a:p>
            <a:r>
              <a:rPr lang="en-US" dirty="0">
                <a:solidFill>
                  <a:schemeClr val="tx1"/>
                </a:solidFill>
              </a:rPr>
              <a:t>The duration is unknown; if circumstances do not change, it is even more difficult to say how the economy/markets will develop (decay?)</a:t>
            </a:r>
          </a:p>
        </p:txBody>
      </p:sp>
      <p:sp>
        <p:nvSpPr>
          <p:cNvPr id="2" name="Slide Number Placeholder 1">
            <a:extLst>
              <a:ext uri="{FF2B5EF4-FFF2-40B4-BE49-F238E27FC236}">
                <a16:creationId xmlns:a16="http://schemas.microsoft.com/office/drawing/2014/main" id="{E89024A7-DED0-4B72-8215-20983B6DB79A}"/>
              </a:ext>
            </a:extLst>
          </p:cNvPr>
          <p:cNvSpPr>
            <a:spLocks noGrp="1"/>
          </p:cNvSpPr>
          <p:nvPr>
            <p:ph type="sldNum" sz="quarter" idx="12"/>
          </p:nvPr>
        </p:nvSpPr>
        <p:spPr>
          <a:xfrm>
            <a:off x="8610600" y="6473394"/>
            <a:ext cx="1803400" cy="365125"/>
          </a:xfrm>
        </p:spPr>
        <p:txBody>
          <a:bodyPr/>
          <a:lstStyle/>
          <a:p>
            <a:fld id="{1BC924B7-EDFF-824B-BCE9-3FAD438598D0}" type="slidenum">
              <a:rPr lang="en-US" sz="1600" smtClean="0">
                <a:solidFill>
                  <a:schemeClr val="tx1"/>
                </a:solidFill>
              </a:rPr>
              <a:t>4</a:t>
            </a:fld>
            <a:endParaRPr lang="en-US" sz="1600" dirty="0">
              <a:solidFill>
                <a:schemeClr val="tx1"/>
              </a:solidFill>
            </a:endParaRPr>
          </a:p>
        </p:txBody>
      </p:sp>
    </p:spTree>
    <p:extLst>
      <p:ext uri="{BB962C8B-B14F-4D97-AF65-F5344CB8AC3E}">
        <p14:creationId xmlns:p14="http://schemas.microsoft.com/office/powerpoint/2010/main" val="3042704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B09453-6AE2-4C44-8A99-1739EA5E30AC}"/>
              </a:ext>
            </a:extLst>
          </p:cNvPr>
          <p:cNvSpPr>
            <a:spLocks noGrp="1"/>
          </p:cNvSpPr>
          <p:nvPr>
            <p:ph type="title"/>
          </p:nvPr>
        </p:nvSpPr>
        <p:spPr/>
        <p:txBody>
          <a:bodyPr>
            <a:normAutofit/>
          </a:bodyPr>
          <a:lstStyle/>
          <a:p>
            <a:r>
              <a:rPr lang="en-US" dirty="0"/>
              <a:t>OPEC+ Production Cuts</a:t>
            </a:r>
          </a:p>
        </p:txBody>
      </p:sp>
      <p:sp>
        <p:nvSpPr>
          <p:cNvPr id="4" name="Content Placeholder 3">
            <a:extLst>
              <a:ext uri="{FF2B5EF4-FFF2-40B4-BE49-F238E27FC236}">
                <a16:creationId xmlns:a16="http://schemas.microsoft.com/office/drawing/2014/main" id="{AF4819A3-72F6-476B-92AB-08F5E84CD6C7}"/>
              </a:ext>
            </a:extLst>
          </p:cNvPr>
          <p:cNvSpPr>
            <a:spLocks noGrp="1"/>
          </p:cNvSpPr>
          <p:nvPr>
            <p:ph idx="1"/>
          </p:nvPr>
        </p:nvSpPr>
        <p:spPr/>
        <p:txBody>
          <a:bodyPr/>
          <a:lstStyle/>
          <a:p>
            <a:r>
              <a:rPr lang="en-US" dirty="0">
                <a:solidFill>
                  <a:schemeClr val="tx1"/>
                </a:solidFill>
              </a:rPr>
              <a:t>On April 12, OPEC+ announced a 23-nation agreement to cut a combined 9.7 million bpd of crude oil production starting May 1, 2020</a:t>
            </a:r>
          </a:p>
          <a:p>
            <a:r>
              <a:rPr lang="en-US" dirty="0">
                <a:solidFill>
                  <a:schemeClr val="tx1"/>
                </a:solidFill>
              </a:rPr>
              <a:t>The details of this are somewhat vague and the consequences debatable</a:t>
            </a:r>
          </a:p>
          <a:p>
            <a:r>
              <a:rPr lang="en-US" dirty="0">
                <a:solidFill>
                  <a:schemeClr val="tx1"/>
                </a:solidFill>
              </a:rPr>
              <a:t>As a result, the OPEC+ “complication” could be back-</a:t>
            </a:r>
            <a:r>
              <a:rPr lang="en-US" dirty="0" err="1">
                <a:solidFill>
                  <a:schemeClr val="tx1"/>
                </a:solidFill>
              </a:rPr>
              <a:t>burnered</a:t>
            </a:r>
            <a:r>
              <a:rPr lang="en-US" dirty="0">
                <a:solidFill>
                  <a:schemeClr val="tx1"/>
                </a:solidFill>
              </a:rPr>
              <a:t> for some time, leaving COVID-19 as the only uncertainty in the market</a:t>
            </a:r>
          </a:p>
          <a:p>
            <a:r>
              <a:rPr lang="en-US" dirty="0">
                <a:solidFill>
                  <a:schemeClr val="tx1"/>
                </a:solidFill>
              </a:rPr>
              <a:t>For how long?</a:t>
            </a:r>
          </a:p>
          <a:p>
            <a:pPr marL="0" indent="0">
              <a:buNone/>
            </a:pPr>
            <a:endParaRPr lang="en-US" dirty="0">
              <a:solidFill>
                <a:schemeClr val="tx1"/>
              </a:solidFill>
            </a:endParaRPr>
          </a:p>
        </p:txBody>
      </p:sp>
      <p:sp>
        <p:nvSpPr>
          <p:cNvPr id="2" name="Slide Number Placeholder 1">
            <a:extLst>
              <a:ext uri="{FF2B5EF4-FFF2-40B4-BE49-F238E27FC236}">
                <a16:creationId xmlns:a16="http://schemas.microsoft.com/office/drawing/2014/main" id="{8B68DB51-95AB-485B-9D0D-0E2673147A9A}"/>
              </a:ext>
            </a:extLst>
          </p:cNvPr>
          <p:cNvSpPr>
            <a:spLocks noGrp="1"/>
          </p:cNvSpPr>
          <p:nvPr>
            <p:ph type="sldNum" sz="quarter" idx="12"/>
          </p:nvPr>
        </p:nvSpPr>
        <p:spPr/>
        <p:txBody>
          <a:bodyPr/>
          <a:lstStyle/>
          <a:p>
            <a:fld id="{1BC924B7-EDFF-824B-BCE9-3FAD438598D0}" type="slidenum">
              <a:rPr lang="en-US" sz="1600" smtClean="0">
                <a:solidFill>
                  <a:schemeClr val="tx1"/>
                </a:solidFill>
              </a:rPr>
              <a:t>5</a:t>
            </a:fld>
            <a:endParaRPr lang="en-US" sz="1600" dirty="0">
              <a:solidFill>
                <a:schemeClr val="tx1"/>
              </a:solidFill>
            </a:endParaRPr>
          </a:p>
        </p:txBody>
      </p:sp>
    </p:spTree>
    <p:extLst>
      <p:ext uri="{BB962C8B-B14F-4D97-AF65-F5344CB8AC3E}">
        <p14:creationId xmlns:p14="http://schemas.microsoft.com/office/powerpoint/2010/main" val="30087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9A88-8410-434D-A268-301129CB2C31}"/>
              </a:ext>
            </a:extLst>
          </p:cNvPr>
          <p:cNvSpPr>
            <a:spLocks noGrp="1"/>
          </p:cNvSpPr>
          <p:nvPr>
            <p:ph type="title"/>
          </p:nvPr>
        </p:nvSpPr>
        <p:spPr/>
        <p:txBody>
          <a:bodyPr>
            <a:normAutofit fontScale="90000"/>
          </a:bodyPr>
          <a:lstStyle/>
          <a:p>
            <a:r>
              <a:rPr lang="en-US" dirty="0"/>
              <a:t>Recent Events are Unprecedented</a:t>
            </a:r>
          </a:p>
        </p:txBody>
      </p:sp>
      <p:sp>
        <p:nvSpPr>
          <p:cNvPr id="4" name="Content Placeholder 3">
            <a:extLst>
              <a:ext uri="{FF2B5EF4-FFF2-40B4-BE49-F238E27FC236}">
                <a16:creationId xmlns:a16="http://schemas.microsoft.com/office/drawing/2014/main" id="{6EA2EEF9-9B67-4310-910A-BE7CA77746D7}"/>
              </a:ext>
            </a:extLst>
          </p:cNvPr>
          <p:cNvSpPr>
            <a:spLocks noGrp="1"/>
          </p:cNvSpPr>
          <p:nvPr>
            <p:ph sz="half" idx="2"/>
          </p:nvPr>
        </p:nvSpPr>
        <p:spPr/>
        <p:txBody>
          <a:bodyPr>
            <a:normAutofit fontScale="92500" lnSpcReduction="10000"/>
          </a:bodyPr>
          <a:lstStyle/>
          <a:p>
            <a:r>
              <a:rPr lang="en-US" dirty="0">
                <a:solidFill>
                  <a:schemeClr val="tx1"/>
                </a:solidFill>
              </a:rPr>
              <a:t>This is </a:t>
            </a:r>
            <a:r>
              <a:rPr lang="en-US" i="1" dirty="0">
                <a:solidFill>
                  <a:schemeClr val="tx1"/>
                </a:solidFill>
              </a:rPr>
              <a:t>one</a:t>
            </a:r>
            <a:r>
              <a:rPr lang="en-US" dirty="0">
                <a:solidFill>
                  <a:schemeClr val="tx1"/>
                </a:solidFill>
              </a:rPr>
              <a:t> illustration of the magnitude of recent events</a:t>
            </a:r>
          </a:p>
          <a:p>
            <a:r>
              <a:rPr lang="en-US" dirty="0">
                <a:solidFill>
                  <a:schemeClr val="tx1"/>
                </a:solidFill>
              </a:rPr>
              <a:t>Going back to 2017, we see fairly steady gasoline production, even in the summer driving season of 2018</a:t>
            </a:r>
          </a:p>
          <a:p>
            <a:r>
              <a:rPr lang="en-US" dirty="0">
                <a:solidFill>
                  <a:schemeClr val="tx1"/>
                </a:solidFill>
              </a:rPr>
              <a:t>Since March 20, gasoline production for California has nearly fallen in half: from 972 to 523 on April 10</a:t>
            </a:r>
          </a:p>
          <a:p>
            <a:r>
              <a:rPr lang="en-US" dirty="0">
                <a:solidFill>
                  <a:schemeClr val="tx1"/>
                </a:solidFill>
              </a:rPr>
              <a:t>Diesel production shows no sign of anything unusual</a:t>
            </a:r>
          </a:p>
          <a:p>
            <a:r>
              <a:rPr lang="en-US" dirty="0">
                <a:solidFill>
                  <a:schemeClr val="tx1"/>
                </a:solidFill>
              </a:rPr>
              <a:t>Entire refineries are temporarily shutting down production—Marathon Martinez</a:t>
            </a:r>
          </a:p>
        </p:txBody>
      </p:sp>
      <p:graphicFrame>
        <p:nvGraphicFramePr>
          <p:cNvPr id="6" name="Content Placeholder 7" descr="Going back to 2017, we see fairly steady gasoline production, even in the summer driving season of 2018.  Since March 20, gasoline production for California has nearly fallen in half: from 972 to 523 on April 10.  Diesel production shows no sign of anything unusual&#10;" title="California Gasoline and Diesel Production">
            <a:extLst>
              <a:ext uri="{FF2B5EF4-FFF2-40B4-BE49-F238E27FC236}">
                <a16:creationId xmlns:a16="http://schemas.microsoft.com/office/drawing/2014/main" id="{A08618A3-C2EF-4A78-9042-5857D56EA09F}"/>
              </a:ext>
            </a:extLst>
          </p:cNvPr>
          <p:cNvGraphicFramePr>
            <a:graphicFrameLocks noGrp="1"/>
          </p:cNvGraphicFramePr>
          <p:nvPr>
            <p:ph sz="half" idx="1"/>
            <p:extLst>
              <p:ext uri="{D42A27DB-BD31-4B8C-83A1-F6EECF244321}">
                <p14:modId xmlns:p14="http://schemas.microsoft.com/office/powerpoint/2010/main" val="2553730628"/>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a:extLst>
              <a:ext uri="{FF2B5EF4-FFF2-40B4-BE49-F238E27FC236}">
                <a16:creationId xmlns:a16="http://schemas.microsoft.com/office/drawing/2014/main" id="{19C988AA-0A7B-42DD-A4D5-6D590743DD2A}"/>
              </a:ext>
            </a:extLst>
          </p:cNvPr>
          <p:cNvSpPr>
            <a:spLocks noGrp="1"/>
          </p:cNvSpPr>
          <p:nvPr>
            <p:ph type="sldNum" sz="quarter" idx="12"/>
          </p:nvPr>
        </p:nvSpPr>
        <p:spPr/>
        <p:txBody>
          <a:bodyPr/>
          <a:lstStyle/>
          <a:p>
            <a:fld id="{005C4985-ACD0-2B4C-8981-36243250F268}" type="slidenum">
              <a:rPr lang="en-US" sz="1600" smtClean="0">
                <a:solidFill>
                  <a:schemeClr val="tx1"/>
                </a:solidFill>
              </a:rPr>
              <a:t>6</a:t>
            </a:fld>
            <a:endParaRPr lang="en-US" sz="1600" dirty="0">
              <a:solidFill>
                <a:schemeClr val="tx1"/>
              </a:solidFill>
            </a:endParaRPr>
          </a:p>
        </p:txBody>
      </p:sp>
    </p:spTree>
    <p:extLst>
      <p:ext uri="{BB962C8B-B14F-4D97-AF65-F5344CB8AC3E}">
        <p14:creationId xmlns:p14="http://schemas.microsoft.com/office/powerpoint/2010/main" val="435030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B09453-6AE2-4C44-8A99-1739EA5E30AC}"/>
              </a:ext>
            </a:extLst>
          </p:cNvPr>
          <p:cNvSpPr>
            <a:spLocks noGrp="1"/>
          </p:cNvSpPr>
          <p:nvPr>
            <p:ph type="title"/>
          </p:nvPr>
        </p:nvSpPr>
        <p:spPr/>
        <p:txBody>
          <a:bodyPr/>
          <a:lstStyle/>
          <a:p>
            <a:r>
              <a:rPr lang="en-US" dirty="0"/>
              <a:t>California Gasoline Prices</a:t>
            </a:r>
          </a:p>
        </p:txBody>
      </p:sp>
      <p:graphicFrame>
        <p:nvGraphicFramePr>
          <p:cNvPr id="5" name="Table 5">
            <a:extLst>
              <a:ext uri="{FF2B5EF4-FFF2-40B4-BE49-F238E27FC236}">
                <a16:creationId xmlns:a16="http://schemas.microsoft.com/office/drawing/2014/main" id="{624CDEE4-AA3D-4E83-95C0-D3AAB82B5BFA}"/>
              </a:ext>
            </a:extLst>
          </p:cNvPr>
          <p:cNvGraphicFramePr>
            <a:graphicFrameLocks noGrp="1"/>
          </p:cNvGraphicFramePr>
          <p:nvPr>
            <p:extLst>
              <p:ext uri="{D42A27DB-BD31-4B8C-83A1-F6EECF244321}">
                <p14:modId xmlns:p14="http://schemas.microsoft.com/office/powerpoint/2010/main" val="2538354063"/>
              </p:ext>
            </p:extLst>
          </p:nvPr>
        </p:nvGraphicFramePr>
        <p:xfrm>
          <a:off x="1209040" y="1422628"/>
          <a:ext cx="9631680" cy="1828800"/>
        </p:xfrm>
        <a:graphic>
          <a:graphicData uri="http://schemas.openxmlformats.org/drawingml/2006/table">
            <a:tbl>
              <a:tblPr firstRow="1" bandRow="1">
                <a:tableStyleId>{F2DE63D5-997A-4646-A377-4702673A728D}</a:tableStyleId>
              </a:tblPr>
              <a:tblGrid>
                <a:gridCol w="3342640">
                  <a:extLst>
                    <a:ext uri="{9D8B030D-6E8A-4147-A177-3AD203B41FA5}">
                      <a16:colId xmlns:a16="http://schemas.microsoft.com/office/drawing/2014/main" val="1785050513"/>
                    </a:ext>
                  </a:extLst>
                </a:gridCol>
                <a:gridCol w="2986116">
                  <a:extLst>
                    <a:ext uri="{9D8B030D-6E8A-4147-A177-3AD203B41FA5}">
                      <a16:colId xmlns:a16="http://schemas.microsoft.com/office/drawing/2014/main" val="3349400676"/>
                    </a:ext>
                  </a:extLst>
                </a:gridCol>
                <a:gridCol w="3302924">
                  <a:extLst>
                    <a:ext uri="{9D8B030D-6E8A-4147-A177-3AD203B41FA5}">
                      <a16:colId xmlns:a16="http://schemas.microsoft.com/office/drawing/2014/main" val="3541861564"/>
                    </a:ext>
                  </a:extLst>
                </a:gridCol>
              </a:tblGrid>
              <a:tr h="342900">
                <a:tc>
                  <a:txBody>
                    <a:bodyPr/>
                    <a:lstStyle/>
                    <a:p>
                      <a:endParaRPr lang="en-US" dirty="0">
                        <a:latin typeface="Calibri" panose="020F0502020204030204" pitchFamily="34" charset="0"/>
                      </a:endParaRPr>
                    </a:p>
                  </a:txBody>
                  <a:tcPr/>
                </a:tc>
                <a:tc>
                  <a:txBody>
                    <a:bodyPr/>
                    <a:lstStyle/>
                    <a:p>
                      <a:pPr algn="ctr"/>
                      <a:r>
                        <a:rPr lang="en-US" dirty="0">
                          <a:latin typeface="Calibri" panose="020F0502020204030204" pitchFamily="34" charset="0"/>
                        </a:rPr>
                        <a:t>California</a:t>
                      </a:r>
                    </a:p>
                  </a:txBody>
                  <a:tcPr/>
                </a:tc>
                <a:tc>
                  <a:txBody>
                    <a:bodyPr/>
                    <a:lstStyle/>
                    <a:p>
                      <a:pPr algn="ctr"/>
                      <a:r>
                        <a:rPr lang="en-US" dirty="0">
                          <a:latin typeface="Calibri" panose="020F0502020204030204" pitchFamily="34" charset="0"/>
                        </a:rPr>
                        <a:t>Rest of US</a:t>
                      </a:r>
                    </a:p>
                  </a:txBody>
                  <a:tcPr/>
                </a:tc>
                <a:extLst>
                  <a:ext uri="{0D108BD9-81ED-4DB2-BD59-A6C34878D82A}">
                    <a16:rowId xmlns:a16="http://schemas.microsoft.com/office/drawing/2014/main" val="635175133"/>
                  </a:ext>
                </a:extLst>
              </a:tr>
              <a:tr h="342900">
                <a:tc>
                  <a:txBody>
                    <a:bodyPr/>
                    <a:lstStyle/>
                    <a:p>
                      <a:r>
                        <a:rPr lang="en-US" dirty="0">
                          <a:latin typeface="Calibri" panose="020F0502020204030204" pitchFamily="34" charset="0"/>
                        </a:rPr>
                        <a:t>Crude Oil (barrel)</a:t>
                      </a:r>
                    </a:p>
                  </a:txBody>
                  <a:tcPr/>
                </a:tc>
                <a:tc>
                  <a:txBody>
                    <a:bodyPr/>
                    <a:lstStyle/>
                    <a:p>
                      <a:pPr algn="ctr"/>
                      <a:r>
                        <a:rPr lang="en-US" dirty="0">
                          <a:latin typeface="Calibri" panose="020F0502020204030204" pitchFamily="34" charset="0"/>
                        </a:rPr>
                        <a:t>Brent: $28</a:t>
                      </a:r>
                    </a:p>
                  </a:txBody>
                  <a:tcPr/>
                </a:tc>
                <a:tc>
                  <a:txBody>
                    <a:bodyPr/>
                    <a:lstStyle/>
                    <a:p>
                      <a:pPr algn="ctr"/>
                      <a:r>
                        <a:rPr lang="en-US" dirty="0">
                          <a:latin typeface="Calibri" panose="020F0502020204030204" pitchFamily="34" charset="0"/>
                        </a:rPr>
                        <a:t>WTI: $18     WCS: $3(!)</a:t>
                      </a:r>
                    </a:p>
                  </a:txBody>
                  <a:tcPr/>
                </a:tc>
                <a:extLst>
                  <a:ext uri="{0D108BD9-81ED-4DB2-BD59-A6C34878D82A}">
                    <a16:rowId xmlns:a16="http://schemas.microsoft.com/office/drawing/2014/main" val="229071146"/>
                  </a:ext>
                </a:extLst>
              </a:tr>
              <a:tr h="342900">
                <a:tc>
                  <a:txBody>
                    <a:bodyPr/>
                    <a:lstStyle/>
                    <a:p>
                      <a:r>
                        <a:rPr lang="en-US" dirty="0">
                          <a:latin typeface="Calibri" panose="020F0502020204030204" pitchFamily="34" charset="0"/>
                        </a:rPr>
                        <a:t>Regular Gasoline (gallon)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$2.75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$1.74</a:t>
                      </a:r>
                    </a:p>
                  </a:txBody>
                  <a:tcPr/>
                </a:tc>
                <a:extLst>
                  <a:ext uri="{0D108BD9-81ED-4DB2-BD59-A6C34878D82A}">
                    <a16:rowId xmlns:a16="http://schemas.microsoft.com/office/drawing/2014/main" val="795062929"/>
                  </a:ext>
                </a:extLst>
              </a:tr>
              <a:tr h="342900">
                <a:tc>
                  <a:txBody>
                    <a:bodyPr/>
                    <a:lstStyle/>
                    <a:p>
                      <a:r>
                        <a:rPr lang="en-US" dirty="0">
                          <a:latin typeface="Calibri" panose="020F0502020204030204" pitchFamily="34" charset="0"/>
                        </a:rPr>
                        <a:t>Electricity, residential (kWh)</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18.9¢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12.9¢</a:t>
                      </a:r>
                    </a:p>
                  </a:txBody>
                  <a:tcPr/>
                </a:tc>
                <a:extLst>
                  <a:ext uri="{0D108BD9-81ED-4DB2-BD59-A6C34878D82A}">
                    <a16:rowId xmlns:a16="http://schemas.microsoft.com/office/drawing/2014/main" val="1900235455"/>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Electricity, commercial  (kWh)</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16.3¢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rPr>
                        <a:t>10.7¢</a:t>
                      </a:r>
                    </a:p>
                  </a:txBody>
                  <a:tcPr/>
                </a:tc>
                <a:extLst>
                  <a:ext uri="{0D108BD9-81ED-4DB2-BD59-A6C34878D82A}">
                    <a16:rowId xmlns:a16="http://schemas.microsoft.com/office/drawing/2014/main" val="3313785901"/>
                  </a:ext>
                </a:extLst>
              </a:tr>
            </a:tbl>
          </a:graphicData>
        </a:graphic>
      </p:graphicFrame>
      <p:sp>
        <p:nvSpPr>
          <p:cNvPr id="4" name="Content Placeholder 3">
            <a:extLst>
              <a:ext uri="{FF2B5EF4-FFF2-40B4-BE49-F238E27FC236}">
                <a16:creationId xmlns:a16="http://schemas.microsoft.com/office/drawing/2014/main" id="{AF4819A3-72F6-476B-92AB-08F5E84CD6C7}"/>
              </a:ext>
            </a:extLst>
          </p:cNvPr>
          <p:cNvSpPr>
            <a:spLocks noGrp="1"/>
          </p:cNvSpPr>
          <p:nvPr>
            <p:ph idx="1"/>
          </p:nvPr>
        </p:nvSpPr>
        <p:spPr>
          <a:xfrm>
            <a:off x="1119011" y="1825625"/>
            <a:ext cx="9953978" cy="4351338"/>
          </a:xfrm>
        </p:spPr>
        <p:txBody>
          <a:bodyPr>
            <a:normAutofit fontScale="77500" lnSpcReduction="20000"/>
          </a:bodyPr>
          <a:lstStyle/>
          <a:p>
            <a:pPr marL="0" indent="0">
              <a:buNone/>
            </a:pPr>
            <a:endParaRPr lang="en-US" dirty="0">
              <a:solidFill>
                <a:schemeClr val="tx1"/>
              </a:solidFill>
            </a:endParaRPr>
          </a:p>
          <a:p>
            <a:endParaRPr lang="en-US" sz="1400" dirty="0">
              <a:solidFill>
                <a:schemeClr val="tx1"/>
              </a:solidFill>
            </a:endParaRPr>
          </a:p>
          <a:p>
            <a:endParaRPr lang="en-US" sz="1400" dirty="0">
              <a:solidFill>
                <a:schemeClr val="tx1"/>
              </a:solidFill>
            </a:endParaRPr>
          </a:p>
          <a:p>
            <a:pPr marL="0" lvl="0" indent="0">
              <a:lnSpc>
                <a:spcPct val="100000"/>
              </a:lnSpc>
              <a:spcBef>
                <a:spcPts val="0"/>
              </a:spcBef>
              <a:buNone/>
              <a:tabLst>
                <a:tab pos="396875" algn="l"/>
              </a:tabLst>
            </a:pPr>
            <a:r>
              <a:rPr lang="en-US" sz="1400" dirty="0">
                <a:solidFill>
                  <a:schemeClr val="tx1"/>
                </a:solidFill>
              </a:rPr>
              <a:t>	</a:t>
            </a:r>
          </a:p>
          <a:p>
            <a:pPr marL="0" lvl="0" indent="0">
              <a:lnSpc>
                <a:spcPct val="100000"/>
              </a:lnSpc>
              <a:spcBef>
                <a:spcPts val="0"/>
              </a:spcBef>
              <a:buNone/>
              <a:tabLst>
                <a:tab pos="396875" algn="l"/>
              </a:tabLst>
            </a:pPr>
            <a:endParaRPr lang="en-US" sz="1400" dirty="0">
              <a:solidFill>
                <a:schemeClr val="tx1"/>
              </a:solidFill>
            </a:endParaRPr>
          </a:p>
          <a:p>
            <a:pPr marL="0" lvl="0" indent="0">
              <a:lnSpc>
                <a:spcPct val="100000"/>
              </a:lnSpc>
              <a:spcBef>
                <a:spcPts val="0"/>
              </a:spcBef>
              <a:buNone/>
              <a:tabLst>
                <a:tab pos="396875" algn="l"/>
              </a:tabLst>
            </a:pPr>
            <a:endParaRPr lang="en-US" sz="1400" dirty="0">
              <a:solidFill>
                <a:schemeClr val="tx1"/>
              </a:solidFill>
            </a:endParaRPr>
          </a:p>
          <a:p>
            <a:pPr marL="0" lvl="0" indent="0">
              <a:lnSpc>
                <a:spcPct val="100000"/>
              </a:lnSpc>
              <a:spcBef>
                <a:spcPts val="0"/>
              </a:spcBef>
              <a:buNone/>
              <a:tabLst>
                <a:tab pos="396875" algn="l"/>
              </a:tabLst>
            </a:pPr>
            <a:endParaRPr lang="en-US" sz="1400" dirty="0">
              <a:solidFill>
                <a:schemeClr val="tx1"/>
              </a:solidFill>
            </a:endParaRPr>
          </a:p>
          <a:p>
            <a:pPr marL="0" lvl="0" indent="0">
              <a:lnSpc>
                <a:spcPct val="100000"/>
              </a:lnSpc>
              <a:spcBef>
                <a:spcPts val="0"/>
              </a:spcBef>
              <a:buNone/>
              <a:tabLst>
                <a:tab pos="396875" algn="l"/>
              </a:tabLst>
            </a:pPr>
            <a:r>
              <a:rPr lang="en-US" sz="1400" dirty="0">
                <a:solidFill>
                  <a:prstClr val="black"/>
                </a:solidFill>
              </a:rPr>
              <a:t>	</a:t>
            </a:r>
          </a:p>
          <a:p>
            <a:pPr marL="0" lvl="0" indent="0">
              <a:lnSpc>
                <a:spcPct val="100000"/>
              </a:lnSpc>
              <a:spcBef>
                <a:spcPts val="600"/>
              </a:spcBef>
              <a:buNone/>
              <a:tabLst>
                <a:tab pos="396875" algn="l"/>
              </a:tabLst>
            </a:pPr>
            <a:r>
              <a:rPr lang="en-US" sz="1400" dirty="0">
                <a:solidFill>
                  <a:prstClr val="black"/>
                </a:solidFill>
              </a:rPr>
              <a:t>Note: As of April 17; WTI is West Texas Intermediate; WCS is Western Canadian Select</a:t>
            </a:r>
          </a:p>
          <a:p>
            <a:pPr>
              <a:lnSpc>
                <a:spcPct val="100000"/>
              </a:lnSpc>
            </a:pPr>
            <a:r>
              <a:rPr lang="en-US" dirty="0">
                <a:solidFill>
                  <a:schemeClr val="tx1"/>
                </a:solidFill>
              </a:rPr>
              <a:t>California refineries use crude oil based on the price of Brent crude. In the rest of the US, WTI is the most common grade, but no pipelines cross the Rockies, so more expensive crudes are used by California refineries</a:t>
            </a:r>
          </a:p>
          <a:p>
            <a:pPr>
              <a:lnSpc>
                <a:spcPct val="100000"/>
              </a:lnSpc>
            </a:pPr>
            <a:r>
              <a:rPr lang="en-US" dirty="0">
                <a:solidFill>
                  <a:schemeClr val="tx1"/>
                </a:solidFill>
              </a:rPr>
              <a:t>California gasoline prices are the lowest since December 2016 and have fallen from 2019 average of $3.60</a:t>
            </a:r>
          </a:p>
          <a:p>
            <a:pPr>
              <a:lnSpc>
                <a:spcPct val="100000"/>
              </a:lnSpc>
            </a:pPr>
            <a:r>
              <a:rPr lang="en-US" dirty="0">
                <a:solidFill>
                  <a:schemeClr val="tx1"/>
                </a:solidFill>
              </a:rPr>
              <a:t>US gasoline prices are much lower: the lowest since March 2016 and the 2019 average was only $2.60</a:t>
            </a:r>
          </a:p>
          <a:p>
            <a:pPr>
              <a:lnSpc>
                <a:spcPct val="100000"/>
              </a:lnSpc>
            </a:pPr>
            <a:r>
              <a:rPr lang="en-US" dirty="0">
                <a:solidFill>
                  <a:schemeClr val="tx1"/>
                </a:solidFill>
              </a:rPr>
              <a:t>The gasoline price forecast is a forecast of the California premium over the course of the entire year</a:t>
            </a:r>
          </a:p>
        </p:txBody>
      </p:sp>
      <p:sp>
        <p:nvSpPr>
          <p:cNvPr id="2" name="Slide Number Placeholder 1">
            <a:extLst>
              <a:ext uri="{FF2B5EF4-FFF2-40B4-BE49-F238E27FC236}">
                <a16:creationId xmlns:a16="http://schemas.microsoft.com/office/drawing/2014/main" id="{8C19E1C3-731D-4921-8A9A-E247843AB21C}"/>
              </a:ext>
            </a:extLst>
          </p:cNvPr>
          <p:cNvSpPr>
            <a:spLocks noGrp="1"/>
          </p:cNvSpPr>
          <p:nvPr>
            <p:ph type="sldNum" sz="quarter" idx="12"/>
          </p:nvPr>
        </p:nvSpPr>
        <p:spPr/>
        <p:txBody>
          <a:bodyPr/>
          <a:lstStyle/>
          <a:p>
            <a:fld id="{1BC924B7-EDFF-824B-BCE9-3FAD438598D0}" type="slidenum">
              <a:rPr lang="en-US" sz="1600" smtClean="0">
                <a:solidFill>
                  <a:schemeClr val="tx1"/>
                </a:solidFill>
              </a:rPr>
              <a:t>7</a:t>
            </a:fld>
            <a:endParaRPr lang="en-US" sz="1600" dirty="0">
              <a:solidFill>
                <a:schemeClr val="tx1"/>
              </a:solidFill>
            </a:endParaRPr>
          </a:p>
        </p:txBody>
      </p:sp>
    </p:spTree>
    <p:extLst>
      <p:ext uri="{BB962C8B-B14F-4D97-AF65-F5344CB8AC3E}">
        <p14:creationId xmlns:p14="http://schemas.microsoft.com/office/powerpoint/2010/main" val="1137790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B09453-6AE2-4C44-8A99-1739EA5E30AC}"/>
              </a:ext>
            </a:extLst>
          </p:cNvPr>
          <p:cNvSpPr>
            <a:spLocks noGrp="1"/>
          </p:cNvSpPr>
          <p:nvPr>
            <p:ph type="title"/>
          </p:nvPr>
        </p:nvSpPr>
        <p:spPr/>
        <p:txBody>
          <a:bodyPr>
            <a:noAutofit/>
          </a:bodyPr>
          <a:lstStyle/>
          <a:p>
            <a:r>
              <a:rPr lang="en-US" sz="2800" dirty="0"/>
              <a:t>Consequences for Gasoline and Alternative Fuels</a:t>
            </a:r>
          </a:p>
        </p:txBody>
      </p:sp>
      <p:sp>
        <p:nvSpPr>
          <p:cNvPr id="4" name="Content Placeholder 3">
            <a:extLst>
              <a:ext uri="{FF2B5EF4-FFF2-40B4-BE49-F238E27FC236}">
                <a16:creationId xmlns:a16="http://schemas.microsoft.com/office/drawing/2014/main" id="{AF4819A3-72F6-476B-92AB-08F5E84CD6C7}"/>
              </a:ext>
            </a:extLst>
          </p:cNvPr>
          <p:cNvSpPr>
            <a:spLocks noGrp="1"/>
          </p:cNvSpPr>
          <p:nvPr>
            <p:ph sz="half" idx="4294967295"/>
          </p:nvPr>
        </p:nvSpPr>
        <p:spPr>
          <a:xfrm>
            <a:off x="684811" y="1564100"/>
            <a:ext cx="5384800" cy="4652364"/>
          </a:xfrm>
        </p:spPr>
        <p:txBody>
          <a:bodyPr>
            <a:noAutofit/>
          </a:bodyPr>
          <a:lstStyle/>
          <a:p>
            <a:r>
              <a:rPr lang="en-US" sz="1600" dirty="0">
                <a:solidFill>
                  <a:schemeClr val="tx1"/>
                </a:solidFill>
                <a:latin typeface="Arial" panose="020B0604020202020204" pitchFamily="34" charset="0"/>
                <a:cs typeface="Arial" panose="020B0604020202020204" pitchFamily="34" charset="0"/>
              </a:rPr>
              <a:t>What will happen to demand post COVID-19?  In long-run, crude oil and gasoline prices might remain reduced</a:t>
            </a:r>
          </a:p>
          <a:p>
            <a:r>
              <a:rPr lang="en-US" sz="1600" dirty="0">
                <a:solidFill>
                  <a:schemeClr val="tx1"/>
                </a:solidFill>
                <a:latin typeface="Arial" panose="020B0604020202020204" pitchFamily="34" charset="0"/>
                <a:cs typeface="Arial" panose="020B0604020202020204" pitchFamily="34" charset="0"/>
              </a:rPr>
              <a:t>Even at these lower gasoline prices, EVs seem to maintain a significant fuel cost advantage</a:t>
            </a:r>
          </a:p>
          <a:p>
            <a:r>
              <a:rPr lang="en-US" sz="1600" dirty="0">
                <a:solidFill>
                  <a:schemeClr val="tx1"/>
                </a:solidFill>
                <a:latin typeface="Arial" panose="020B0604020202020204" pitchFamily="34" charset="0"/>
                <a:cs typeface="Arial" panose="020B0604020202020204" pitchFamily="34" charset="0"/>
              </a:rPr>
              <a:t>These are average prices, EVs may actually pay either more or less</a:t>
            </a:r>
          </a:p>
          <a:p>
            <a:r>
              <a:rPr lang="en-US" sz="1600" dirty="0">
                <a:solidFill>
                  <a:schemeClr val="tx1"/>
                </a:solidFill>
                <a:latin typeface="Arial" panose="020B0604020202020204" pitchFamily="34" charset="0"/>
                <a:cs typeface="Arial" panose="020B0604020202020204" pitchFamily="34" charset="0"/>
              </a:rPr>
              <a:t>Other market factors: e.g., storage capacity, Russian intransigence</a:t>
            </a:r>
          </a:p>
          <a:p>
            <a:r>
              <a:rPr lang="en-US" sz="1600" dirty="0">
                <a:solidFill>
                  <a:schemeClr val="tx1"/>
                </a:solidFill>
                <a:latin typeface="Arial" panose="020B0604020202020204" pitchFamily="34" charset="0"/>
                <a:cs typeface="Arial" panose="020B0604020202020204" pitchFamily="34" charset="0"/>
              </a:rPr>
              <a:t>Future scenarios: economic factors (COVID-19 duration, duration of recovery, level of recovery), resulting prices; impact on EV adoption</a:t>
            </a:r>
          </a:p>
          <a:p>
            <a:r>
              <a:rPr lang="en-US" sz="1600" dirty="0">
                <a:solidFill>
                  <a:schemeClr val="tx1"/>
                </a:solidFill>
                <a:latin typeface="Arial" panose="020B0604020202020204" pitchFamily="34" charset="0"/>
                <a:cs typeface="Arial" panose="020B0604020202020204" pitchFamily="34" charset="0"/>
              </a:rPr>
              <a:t>Possible long-term behavior changes</a:t>
            </a:r>
          </a:p>
          <a:p>
            <a:pPr marL="696912" lvl="1" indent="-342900">
              <a:buFont typeface="Courier New" panose="02070309020205020404" pitchFamily="49" charset="0"/>
              <a:buChar char="o"/>
            </a:pPr>
            <a:r>
              <a:rPr lang="en-US" sz="1600" dirty="0">
                <a:solidFill>
                  <a:schemeClr val="tx1"/>
                </a:solidFill>
                <a:latin typeface="Arial" panose="020B0604020202020204" pitchFamily="34" charset="0"/>
                <a:cs typeface="Arial" panose="020B0604020202020204" pitchFamily="34" charset="0"/>
              </a:rPr>
              <a:t>Increased teleworking</a:t>
            </a:r>
          </a:p>
          <a:p>
            <a:pPr marL="696912" lvl="1" indent="-342900">
              <a:buFont typeface="Courier New" panose="02070309020205020404" pitchFamily="49" charset="0"/>
              <a:buChar char="o"/>
            </a:pPr>
            <a:r>
              <a:rPr lang="en-US" sz="1600" dirty="0">
                <a:solidFill>
                  <a:schemeClr val="tx1"/>
                </a:solidFill>
                <a:latin typeface="Arial" panose="020B0604020202020204" pitchFamily="34" charset="0"/>
                <a:cs typeface="Arial" panose="020B0604020202020204" pitchFamily="34" charset="0"/>
              </a:rPr>
              <a:t>Reduced travel due to fear &amp; economics</a:t>
            </a:r>
          </a:p>
          <a:p>
            <a:pPr marL="696912" lvl="1" indent="-342900">
              <a:buFont typeface="Courier New" panose="02070309020205020404" pitchFamily="49" charset="0"/>
              <a:buChar char="o"/>
            </a:pPr>
            <a:r>
              <a:rPr lang="en-US" sz="1600" dirty="0">
                <a:solidFill>
                  <a:schemeClr val="tx1"/>
                </a:solidFill>
                <a:latin typeface="Arial" panose="020B0604020202020204" pitchFamily="34" charset="0"/>
                <a:cs typeface="Arial" panose="020B0604020202020204" pitchFamily="34" charset="0"/>
              </a:rPr>
              <a:t>Business bankruptcies &amp; unemployment</a:t>
            </a:r>
          </a:p>
          <a:p>
            <a:pPr marL="696912" lvl="1" indent="-342900">
              <a:buFont typeface="Courier New" panose="02070309020205020404" pitchFamily="49" charset="0"/>
              <a:buChar char="o"/>
            </a:pPr>
            <a:r>
              <a:rPr lang="en-US" sz="1600" dirty="0">
                <a:solidFill>
                  <a:schemeClr val="tx1"/>
                </a:solidFill>
                <a:latin typeface="Arial" panose="020B0604020202020204" pitchFamily="34" charset="0"/>
                <a:cs typeface="Arial" panose="020B0604020202020204" pitchFamily="34" charset="0"/>
              </a:rPr>
              <a:t>Increased e-commerce</a:t>
            </a:r>
          </a:p>
          <a:p>
            <a:pPr marL="696912" lvl="1" indent="-342900">
              <a:buFont typeface="Courier New" panose="02070309020205020404" pitchFamily="49" charset="0"/>
              <a:buChar char="o"/>
            </a:pPr>
            <a:r>
              <a:rPr lang="en-US" sz="1600" dirty="0">
                <a:solidFill>
                  <a:schemeClr val="tx1"/>
                </a:solidFill>
                <a:latin typeface="Arial" panose="020B0604020202020204" pitchFamily="34" charset="0"/>
                <a:cs typeface="Arial" panose="020B0604020202020204" pitchFamily="34" charset="0"/>
              </a:rPr>
              <a:t>Or return to normal</a:t>
            </a:r>
          </a:p>
        </p:txBody>
      </p:sp>
      <p:sp>
        <p:nvSpPr>
          <p:cNvPr id="6" name="Rectangle 5">
            <a:extLst>
              <a:ext uri="{FF2B5EF4-FFF2-40B4-BE49-F238E27FC236}">
                <a16:creationId xmlns:a16="http://schemas.microsoft.com/office/drawing/2014/main" id="{3895D2DB-C57B-4496-A7D2-B37C9A808426}"/>
              </a:ext>
            </a:extLst>
          </p:cNvPr>
          <p:cNvSpPr/>
          <p:nvPr/>
        </p:nvSpPr>
        <p:spPr>
          <a:xfrm>
            <a:off x="6901542" y="1397675"/>
            <a:ext cx="4757057" cy="2339102"/>
          </a:xfrm>
          <a:prstGeom prst="rect">
            <a:avLst/>
          </a:prstGeom>
        </p:spPr>
        <p:txBody>
          <a:bodyPr wrap="square">
            <a:spAutoFit/>
          </a:bodyPr>
          <a:lstStyle/>
          <a:p>
            <a:pPr algn="ctr" fontAlgn="ctr"/>
            <a:r>
              <a:rPr lang="en-US" sz="2800" dirty="0">
                <a:solidFill>
                  <a:srgbClr val="000000"/>
                </a:solidFill>
                <a:latin typeface="Calibri" panose="020F0502020204030204" pitchFamily="34" charset="0"/>
              </a:rPr>
              <a:t>Gasoline price that equalizes fuel costs per mile for gasoline and electricity in California</a:t>
            </a:r>
          </a:p>
          <a:p>
            <a:pPr algn="ctr" fontAlgn="ctr"/>
            <a:r>
              <a:rPr lang="en-US" sz="2400" dirty="0">
                <a:solidFill>
                  <a:srgbClr val="000000"/>
                </a:solidFill>
                <a:latin typeface="Calibri" panose="020F0502020204030204" pitchFamily="34" charset="0"/>
              </a:rPr>
              <a:t>2019 IEPR forecast</a:t>
            </a:r>
          </a:p>
          <a:p>
            <a:pPr algn="ctr" fontAlgn="ctr"/>
            <a:r>
              <a:rPr lang="en-US" sz="2400" dirty="0">
                <a:solidFill>
                  <a:srgbClr val="000000"/>
                </a:solidFill>
                <a:latin typeface="Calibri" panose="020F0502020204030204" pitchFamily="34" charset="0"/>
              </a:rPr>
              <a:t>(midsize cars)</a:t>
            </a:r>
          </a:p>
          <a:p>
            <a:pPr algn="ctr" fontAlgn="ctr"/>
            <a:endParaRPr lang="en-US" sz="1400" dirty="0">
              <a:solidFill>
                <a:srgbClr val="000000"/>
              </a:solidFill>
              <a:latin typeface="Calibri" panose="020F0502020204030204" pitchFamily="34" charset="0"/>
            </a:endParaRPr>
          </a:p>
        </p:txBody>
      </p:sp>
      <p:graphicFrame>
        <p:nvGraphicFramePr>
          <p:cNvPr id="14" name="Content Placeholder 13">
            <a:extLst>
              <a:ext uri="{FF2B5EF4-FFF2-40B4-BE49-F238E27FC236}">
                <a16:creationId xmlns:a16="http://schemas.microsoft.com/office/drawing/2014/main" id="{21B35DA8-3988-4273-8ACE-1F3FF2EBE075}"/>
              </a:ext>
            </a:extLst>
          </p:cNvPr>
          <p:cNvGraphicFramePr>
            <a:graphicFrameLocks noGrp="1"/>
          </p:cNvGraphicFramePr>
          <p:nvPr>
            <p:ph sz="half" idx="4294967295"/>
            <p:extLst>
              <p:ext uri="{D42A27DB-BD31-4B8C-83A1-F6EECF244321}">
                <p14:modId xmlns:p14="http://schemas.microsoft.com/office/powerpoint/2010/main" val="522557897"/>
              </p:ext>
            </p:extLst>
          </p:nvPr>
        </p:nvGraphicFramePr>
        <p:xfrm>
          <a:off x="6901543" y="3674781"/>
          <a:ext cx="4866904" cy="2541744"/>
        </p:xfrm>
        <a:graphic>
          <a:graphicData uri="http://schemas.openxmlformats.org/drawingml/2006/table">
            <a:tbl>
              <a:tblPr firstRow="1"/>
              <a:tblGrid>
                <a:gridCol w="954293">
                  <a:extLst>
                    <a:ext uri="{9D8B030D-6E8A-4147-A177-3AD203B41FA5}">
                      <a16:colId xmlns:a16="http://schemas.microsoft.com/office/drawing/2014/main" val="141587158"/>
                    </a:ext>
                  </a:extLst>
                </a:gridCol>
                <a:gridCol w="1889803">
                  <a:extLst>
                    <a:ext uri="{9D8B030D-6E8A-4147-A177-3AD203B41FA5}">
                      <a16:colId xmlns:a16="http://schemas.microsoft.com/office/drawing/2014/main" val="2102757626"/>
                    </a:ext>
                  </a:extLst>
                </a:gridCol>
                <a:gridCol w="2022808">
                  <a:extLst>
                    <a:ext uri="{9D8B030D-6E8A-4147-A177-3AD203B41FA5}">
                      <a16:colId xmlns:a16="http://schemas.microsoft.com/office/drawing/2014/main" val="4117658485"/>
                    </a:ext>
                  </a:extLst>
                </a:gridCol>
              </a:tblGrid>
              <a:tr h="449940">
                <a:tc>
                  <a:txBody>
                    <a:bodyPr/>
                    <a:lstStyle/>
                    <a:p>
                      <a:pPr algn="l" fontAlgn="b"/>
                      <a:endParaRPr lang="en-US" sz="2400" b="0" i="0" u="none" strike="noStrike" dirty="0">
                        <a:solidFill>
                          <a:srgbClr val="000000"/>
                        </a:solidFill>
                        <a:effectLst/>
                        <a:latin typeface="Calibri" panose="020F0502020204030204" pitchFamily="34" charset="0"/>
                      </a:endParaRPr>
                    </a:p>
                  </a:txBody>
                  <a:tcPr marL="10464" marR="10464" marT="10464" marB="0" anchor="b">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Residential</a:t>
                      </a:r>
                    </a:p>
                    <a:p>
                      <a:pPr algn="ctr" fontAlgn="ctr"/>
                      <a:r>
                        <a:rPr lang="en-US" sz="2400" b="0" i="0" u="none" strike="noStrike" dirty="0">
                          <a:solidFill>
                            <a:srgbClr val="000000"/>
                          </a:solidFill>
                          <a:effectLst/>
                          <a:latin typeface="Calibri" panose="020F0502020204030204" pitchFamily="34" charset="0"/>
                        </a:rPr>
                        <a:t>Price</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Commercial price</a:t>
                      </a:r>
                    </a:p>
                  </a:txBody>
                  <a:tcPr marL="10464" marR="10464" marT="10464" marB="0" anchor="ctr">
                    <a:lnL>
                      <a:noFill/>
                    </a:lnL>
                    <a:lnR>
                      <a:noFill/>
                    </a:lnR>
                    <a:lnT>
                      <a:noFill/>
                    </a:lnT>
                    <a:lnB>
                      <a:noFill/>
                    </a:lnB>
                  </a:tcPr>
                </a:tc>
                <a:extLst>
                  <a:ext uri="{0D108BD9-81ED-4DB2-BD59-A6C34878D82A}">
                    <a16:rowId xmlns:a16="http://schemas.microsoft.com/office/drawing/2014/main" val="2769548218"/>
                  </a:ext>
                </a:extLst>
              </a:tr>
              <a:tr h="449940">
                <a:tc>
                  <a:txBody>
                    <a:bodyPr/>
                    <a:lstStyle/>
                    <a:p>
                      <a:pPr algn="l" fontAlgn="ctr"/>
                      <a:r>
                        <a:rPr lang="en-US" sz="2400" b="0" i="0" u="none" strike="noStrike" dirty="0">
                          <a:solidFill>
                            <a:srgbClr val="000000"/>
                          </a:solidFill>
                          <a:effectLst/>
                          <a:latin typeface="Calibri" panose="020F0502020204030204" pitchFamily="34" charset="0"/>
                        </a:rPr>
                        <a:t>2020</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$1.67</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$1.39</a:t>
                      </a:r>
                    </a:p>
                  </a:txBody>
                  <a:tcPr marL="10464" marR="10464" marT="10464" marB="0" anchor="ctr">
                    <a:lnL>
                      <a:noFill/>
                    </a:lnL>
                    <a:lnR>
                      <a:noFill/>
                    </a:lnR>
                    <a:lnT>
                      <a:noFill/>
                    </a:lnT>
                    <a:lnB>
                      <a:noFill/>
                    </a:lnB>
                  </a:tcPr>
                </a:tc>
                <a:extLst>
                  <a:ext uri="{0D108BD9-81ED-4DB2-BD59-A6C34878D82A}">
                    <a16:rowId xmlns:a16="http://schemas.microsoft.com/office/drawing/2014/main" val="2206689490"/>
                  </a:ext>
                </a:extLst>
              </a:tr>
              <a:tr h="449940">
                <a:tc>
                  <a:txBody>
                    <a:bodyPr/>
                    <a:lstStyle/>
                    <a:p>
                      <a:pPr algn="l" fontAlgn="ctr"/>
                      <a:r>
                        <a:rPr lang="en-US" sz="2400" b="0" i="0" u="none" strike="noStrike" dirty="0">
                          <a:solidFill>
                            <a:srgbClr val="000000"/>
                          </a:solidFill>
                          <a:effectLst/>
                          <a:latin typeface="Calibri" panose="020F0502020204030204" pitchFamily="34" charset="0"/>
                        </a:rPr>
                        <a:t>2021</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$1.78</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$1.50</a:t>
                      </a:r>
                    </a:p>
                  </a:txBody>
                  <a:tcPr marL="10464" marR="10464" marT="10464" marB="0" anchor="ctr">
                    <a:lnL>
                      <a:noFill/>
                    </a:lnL>
                    <a:lnR>
                      <a:noFill/>
                    </a:lnR>
                    <a:lnT>
                      <a:noFill/>
                    </a:lnT>
                    <a:lnB>
                      <a:noFill/>
                    </a:lnB>
                  </a:tcPr>
                </a:tc>
                <a:extLst>
                  <a:ext uri="{0D108BD9-81ED-4DB2-BD59-A6C34878D82A}">
                    <a16:rowId xmlns:a16="http://schemas.microsoft.com/office/drawing/2014/main" val="3055979574"/>
                  </a:ext>
                </a:extLst>
              </a:tr>
              <a:tr h="449940">
                <a:tc>
                  <a:txBody>
                    <a:bodyPr/>
                    <a:lstStyle/>
                    <a:p>
                      <a:pPr algn="l" fontAlgn="ctr"/>
                      <a:r>
                        <a:rPr lang="en-US" sz="2400" b="0" i="0" u="none" strike="noStrike" dirty="0">
                          <a:solidFill>
                            <a:srgbClr val="000000"/>
                          </a:solidFill>
                          <a:effectLst/>
                          <a:latin typeface="Calibri" panose="020F0502020204030204" pitchFamily="34" charset="0"/>
                        </a:rPr>
                        <a:t>2022</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chemeClr val="tx1"/>
                          </a:solidFill>
                          <a:effectLst/>
                          <a:latin typeface="Calibri" panose="020F0502020204030204" pitchFamily="34" charset="0"/>
                        </a:rPr>
                        <a:t>$1.84</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$1.56</a:t>
                      </a:r>
                    </a:p>
                  </a:txBody>
                  <a:tcPr marL="10464" marR="10464" marT="10464" marB="0" anchor="ctr">
                    <a:lnL>
                      <a:noFill/>
                    </a:lnL>
                    <a:lnR>
                      <a:noFill/>
                    </a:lnR>
                    <a:lnT>
                      <a:noFill/>
                    </a:lnT>
                    <a:lnB>
                      <a:noFill/>
                    </a:lnB>
                  </a:tcPr>
                </a:tc>
                <a:extLst>
                  <a:ext uri="{0D108BD9-81ED-4DB2-BD59-A6C34878D82A}">
                    <a16:rowId xmlns:a16="http://schemas.microsoft.com/office/drawing/2014/main" val="879687692"/>
                  </a:ext>
                </a:extLst>
              </a:tr>
              <a:tr h="449940">
                <a:tc>
                  <a:txBody>
                    <a:bodyPr/>
                    <a:lstStyle/>
                    <a:p>
                      <a:pPr algn="l" fontAlgn="ctr"/>
                      <a:r>
                        <a:rPr lang="en-US" sz="2400" b="0" i="0" u="none" strike="noStrike" dirty="0">
                          <a:solidFill>
                            <a:srgbClr val="000000"/>
                          </a:solidFill>
                          <a:effectLst/>
                          <a:latin typeface="Calibri" panose="020F0502020204030204" pitchFamily="34" charset="0"/>
                        </a:rPr>
                        <a:t>2023</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chemeClr val="tx1"/>
                          </a:solidFill>
                          <a:effectLst/>
                          <a:latin typeface="Calibri" panose="020F0502020204030204" pitchFamily="34" charset="0"/>
                        </a:rPr>
                        <a:t>$1.92</a:t>
                      </a:r>
                    </a:p>
                  </a:txBody>
                  <a:tcPr marL="10464" marR="10464" marT="10464" marB="0" anchor="ctr">
                    <a:lnL>
                      <a:noFill/>
                    </a:lnL>
                    <a:lnR>
                      <a:noFill/>
                    </a:lnR>
                    <a:lnT>
                      <a:noFill/>
                    </a:lnT>
                    <a:lnB>
                      <a:noFill/>
                    </a:lnB>
                  </a:tcPr>
                </a:tc>
                <a:tc>
                  <a:txBody>
                    <a:bodyPr/>
                    <a:lstStyle/>
                    <a:p>
                      <a:pPr algn="ctr" fontAlgn="ctr"/>
                      <a:r>
                        <a:rPr lang="en-US" sz="2400" b="0" i="0" u="none" strike="noStrike" dirty="0">
                          <a:solidFill>
                            <a:srgbClr val="000000"/>
                          </a:solidFill>
                          <a:effectLst/>
                          <a:latin typeface="Calibri" panose="020F0502020204030204" pitchFamily="34" charset="0"/>
                        </a:rPr>
                        <a:t>$1.64</a:t>
                      </a:r>
                    </a:p>
                  </a:txBody>
                  <a:tcPr marL="10464" marR="10464" marT="10464" marB="0" anchor="ctr">
                    <a:lnL>
                      <a:noFill/>
                    </a:lnL>
                    <a:lnR>
                      <a:noFill/>
                    </a:lnR>
                    <a:lnT>
                      <a:noFill/>
                    </a:lnT>
                    <a:lnB>
                      <a:noFill/>
                    </a:lnB>
                  </a:tcPr>
                </a:tc>
                <a:extLst>
                  <a:ext uri="{0D108BD9-81ED-4DB2-BD59-A6C34878D82A}">
                    <a16:rowId xmlns:a16="http://schemas.microsoft.com/office/drawing/2014/main" val="3968948920"/>
                  </a:ext>
                </a:extLst>
              </a:tr>
            </a:tbl>
          </a:graphicData>
        </a:graphic>
      </p:graphicFrame>
      <p:sp>
        <p:nvSpPr>
          <p:cNvPr id="2" name="Slide Number Placeholder 1">
            <a:extLst>
              <a:ext uri="{FF2B5EF4-FFF2-40B4-BE49-F238E27FC236}">
                <a16:creationId xmlns:a16="http://schemas.microsoft.com/office/drawing/2014/main" id="{8C19E1C3-731D-4921-8A9A-E247843AB21C}"/>
              </a:ext>
            </a:extLst>
          </p:cNvPr>
          <p:cNvSpPr>
            <a:spLocks noGrp="1"/>
          </p:cNvSpPr>
          <p:nvPr>
            <p:ph type="sldNum" sz="quarter" idx="12"/>
          </p:nvPr>
        </p:nvSpPr>
        <p:spPr/>
        <p:txBody>
          <a:bodyPr/>
          <a:lstStyle/>
          <a:p>
            <a:fld id="{1BC924B7-EDFF-824B-BCE9-3FAD438598D0}" type="slidenum">
              <a:rPr lang="en-US" sz="1600" smtClean="0">
                <a:solidFill>
                  <a:schemeClr val="tx1"/>
                </a:solidFill>
              </a:rPr>
              <a:t>8</a:t>
            </a:fld>
            <a:endParaRPr lang="en-US" sz="1600" dirty="0">
              <a:solidFill>
                <a:schemeClr val="tx1"/>
              </a:solidFill>
            </a:endParaRPr>
          </a:p>
        </p:txBody>
      </p:sp>
    </p:spTree>
    <p:extLst>
      <p:ext uri="{BB962C8B-B14F-4D97-AF65-F5344CB8AC3E}">
        <p14:creationId xmlns:p14="http://schemas.microsoft.com/office/powerpoint/2010/main" val="1807365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737597994"/>
      </p:ext>
    </p:extLst>
  </p:cSld>
  <p:clrMapOvr>
    <a:masterClrMapping/>
  </p:clrMapOvr>
</p:sld>
</file>

<file path=ppt/theme/theme1.xml><?xml version="1.0" encoding="utf-8"?>
<a:theme xmlns:a="http://schemas.openxmlformats.org/drawingml/2006/main" name="Title/Sectio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363AC6BA-222D-6A42-A86E-42D4213EA914}"/>
    </a:ext>
  </a:extLst>
</a:theme>
</file>

<file path=ppt/theme/theme2.xml><?xml version="1.0" encoding="utf-8"?>
<a:theme xmlns:a="http://schemas.openxmlformats.org/drawingml/2006/main" name="Conten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3BF250F5-90E0-1742-AE67-252F8E9F95CF}"/>
    </a:ext>
  </a:extLst>
</a:theme>
</file>

<file path=ppt/theme/theme3.xml><?xml version="1.0" encoding="utf-8"?>
<a:theme xmlns:a="http://schemas.openxmlformats.org/drawingml/2006/main" name="Content: blank backgroun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8AF470B7-4331-9747-8595-3EF89398B172}"/>
    </a:ext>
  </a:extLst>
</a:theme>
</file>

<file path=ppt/theme/theme4.xml><?xml version="1.0" encoding="utf-8"?>
<a:theme xmlns:a="http://schemas.openxmlformats.org/drawingml/2006/main" name="Blank: Black">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D4AADE59-C35C-A140-B257-2E4365C638F0}"/>
    </a:ext>
  </a:extLst>
</a:theme>
</file>

<file path=ppt/theme/theme5.xml><?xml version="1.0" encoding="utf-8"?>
<a:theme xmlns:a="http://schemas.openxmlformats.org/drawingml/2006/main" name="Blank: Whit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87E2F548-F85F-094D-8DDA-3AF7BD174F24}"/>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1DC9A153AAEEE45BACE06E01F8272AC" ma:contentTypeVersion="8" ma:contentTypeDescription="Create a new document." ma:contentTypeScope="" ma:versionID="52785a37fc569c836c1a528809f7cb5a">
  <xsd:schema xmlns:xsd="http://www.w3.org/2001/XMLSchema" xmlns:xs="http://www.w3.org/2001/XMLSchema" xmlns:p="http://schemas.microsoft.com/office/2006/metadata/properties" xmlns:ns2="785685f2-c2e1-4352-89aa-3faca8eaba52" xmlns:ns3="5067c814-4b34-462c-a21d-c185ff6548d2" targetNamespace="http://schemas.microsoft.com/office/2006/metadata/properties" ma:root="true" ma:fieldsID="7357a25ba7f2e86396aac6a8220fd439" ns2:_="" ns3:_="">
    <xsd:import namespace="785685f2-c2e1-4352-89aa-3faca8eaba52"/>
    <xsd:import namespace="5067c814-4b34-462c-a21d-c185ff6548d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685f2-c2e1-4352-89aa-3faca8eaba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67c814-4b34-462c-a21d-c185ff6548d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8C1E74-1EC9-461A-B775-6212CA28A26C}">
  <ds:schemaRefs>
    <ds:schemaRef ds:uri="http://purl.org/dc/terms/"/>
    <ds:schemaRef ds:uri="785685f2-c2e1-4352-89aa-3faca8eaba52"/>
    <ds:schemaRef ds:uri="5067c814-4b34-462c-a21d-c185ff6548d2"/>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8F3AB7F3-5892-4DE0-83A8-99D07E38A806}">
  <ds:schemaRefs>
    <ds:schemaRef ds:uri="http://schemas.microsoft.com/sharepoint/v3/contenttype/forms"/>
  </ds:schemaRefs>
</ds:datastoreItem>
</file>

<file path=customXml/itemProps3.xml><?xml version="1.0" encoding="utf-8"?>
<ds:datastoreItem xmlns:ds="http://schemas.openxmlformats.org/officeDocument/2006/customXml" ds:itemID="{CE4D66D5-D216-475A-B337-5ECE3262A6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5685f2-c2e1-4352-89aa-3faca8eaba52"/>
    <ds:schemaRef ds:uri="5067c814-4b34-462c-a21d-c185ff6548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CEC_Official_PowerPoint_Template_2020 (1)</Template>
  <TotalTime>2411</TotalTime>
  <Words>760</Words>
  <Application>Microsoft Office PowerPoint</Application>
  <PresentationFormat>Widescreen</PresentationFormat>
  <Paragraphs>116</Paragraphs>
  <Slides>9</Slides>
  <Notes>9</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9</vt:i4>
      </vt:variant>
    </vt:vector>
  </HeadingPairs>
  <TitlesOfParts>
    <vt:vector size="18" baseType="lpstr">
      <vt:lpstr>Arial</vt:lpstr>
      <vt:lpstr>Arial Black</vt:lpstr>
      <vt:lpstr>Calibri</vt:lpstr>
      <vt:lpstr>Courier New</vt:lpstr>
      <vt:lpstr>Title/Section</vt:lpstr>
      <vt:lpstr>Content</vt:lpstr>
      <vt:lpstr>Content: blank background</vt:lpstr>
      <vt:lpstr>Blank: Black</vt:lpstr>
      <vt:lpstr>Blank: White</vt:lpstr>
      <vt:lpstr>The Impact of the OPEC+ Breakdown and COVID-19 on California Fuels Markets</vt:lpstr>
      <vt:lpstr>Background Information, 2019</vt:lpstr>
      <vt:lpstr>Recent Events and Relevant Dates</vt:lpstr>
      <vt:lpstr>OPEC+ and COVID-19</vt:lpstr>
      <vt:lpstr>OPEC+ Production Cuts</vt:lpstr>
      <vt:lpstr>Recent Events are Unprecedented</vt:lpstr>
      <vt:lpstr>California Gasoline Prices</vt:lpstr>
      <vt:lpstr>Consequences for Gasoline and Alternative Fuels</vt:lpstr>
      <vt:lpstr>Thank You!</vt:lpstr>
    </vt:vector>
  </TitlesOfParts>
  <Company>California Energy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Energy Commission</dc:title>
  <dc:creator>Buckley, Lindsay@Energy</dc:creator>
  <cp:lastModifiedBy>Van Der Werf</cp:lastModifiedBy>
  <cp:revision>172</cp:revision>
  <cp:lastPrinted>2020-04-16T19:09:23Z</cp:lastPrinted>
  <dcterms:created xsi:type="dcterms:W3CDTF">2020-03-06T19:07:21Z</dcterms:created>
  <dcterms:modified xsi:type="dcterms:W3CDTF">2020-04-21T20:24:37Z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0x01010061DC9A153AAEEE45BACE06E01F8272AC</vt:lpwstr>
  </property>
</Properties>
</file>