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1" r:id="rId5"/>
    <p:sldMasterId id="2147483682" r:id="rId6"/>
    <p:sldMasterId id="2147483678" r:id="rId7"/>
    <p:sldMasterId id="2147483679" r:id="rId8"/>
  </p:sldMasterIdLst>
  <p:notesMasterIdLst>
    <p:notesMasterId r:id="rId19"/>
  </p:notesMasterIdLst>
  <p:handoutMasterIdLst>
    <p:handoutMasterId r:id="rId20"/>
  </p:handoutMasterIdLst>
  <p:sldIdLst>
    <p:sldId id="294" r:id="rId9"/>
    <p:sldId id="289" r:id="rId10"/>
    <p:sldId id="310" r:id="rId11"/>
    <p:sldId id="311" r:id="rId12"/>
    <p:sldId id="312" r:id="rId13"/>
    <p:sldId id="313" r:id="rId14"/>
    <p:sldId id="314" r:id="rId15"/>
    <p:sldId id="315" r:id="rId16"/>
    <p:sldId id="316" r:id="rId17"/>
    <p:sldId id="317" r:id="rId18"/>
  </p:sldIdLst>
  <p:sldSz cx="12192000" cy="6858000"/>
  <p:notesSz cx="6858000" cy="23431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nzel, Mark@Energy" initials="WM" lastIdx="4" clrIdx="0">
    <p:extLst>
      <p:ext uri="{19B8F6BF-5375-455C-9EA6-DF929625EA0E}">
        <p15:presenceInfo xmlns:p15="http://schemas.microsoft.com/office/powerpoint/2012/main" userId="S::mark.wenzel@energy.ca.gov::3213d739-7711-4f5a-b980-b0ef3d6ead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83763"/>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9070AA-CC8F-DC4A-BC8A-53F285780754}" v="17059" dt="2020-07-20T20:58:40.156"/>
    <p1510:client id="{B7F291AB-741C-5C13-33B9-3CED9BCD3AFC}" v="9" dt="2020-07-20T20:55:22.6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36E16BF9-0212-1975-279D-7F9FDA6F599A}"/>
    <pc:docChg chg="modSld">
      <pc:chgData name="" userId="" providerId="" clId="Web-{36E16BF9-0212-1975-279D-7F9FDA6F599A}" dt="2020-07-22T02:42:52.901" v="14"/>
      <pc:docMkLst>
        <pc:docMk/>
      </pc:docMkLst>
      <pc:sldChg chg="modNotes">
        <pc:chgData name="" userId="" providerId="" clId="Web-{36E16BF9-0212-1975-279D-7F9FDA6F599A}" dt="2020-07-22T02:42:03.991" v="1"/>
        <pc:sldMkLst>
          <pc:docMk/>
          <pc:sldMk cId="1718223239" sldId="289"/>
        </pc:sldMkLst>
      </pc:sldChg>
      <pc:sldChg chg="modNotes">
        <pc:chgData name="" userId="" providerId="" clId="Web-{36E16BF9-0212-1975-279D-7F9FDA6F599A}" dt="2020-07-22T02:42:00.553" v="0"/>
        <pc:sldMkLst>
          <pc:docMk/>
          <pc:sldMk cId="2117684508" sldId="294"/>
        </pc:sldMkLst>
      </pc:sldChg>
      <pc:sldChg chg="modNotes">
        <pc:chgData name="" userId="" providerId="" clId="Web-{36E16BF9-0212-1975-279D-7F9FDA6F599A}" dt="2020-07-22T02:42:07.695" v="2"/>
        <pc:sldMkLst>
          <pc:docMk/>
          <pc:sldMk cId="678385573" sldId="310"/>
        </pc:sldMkLst>
      </pc:sldChg>
      <pc:sldChg chg="modNotes">
        <pc:chgData name="" userId="" providerId="" clId="Web-{36E16BF9-0212-1975-279D-7F9FDA6F599A}" dt="2020-07-22T02:42:11.945" v="3"/>
        <pc:sldMkLst>
          <pc:docMk/>
          <pc:sldMk cId="57179181" sldId="311"/>
        </pc:sldMkLst>
      </pc:sldChg>
      <pc:sldChg chg="modNotes">
        <pc:chgData name="" userId="" providerId="" clId="Web-{36E16BF9-0212-1975-279D-7F9FDA6F599A}" dt="2020-07-22T02:42:15.758" v="4"/>
        <pc:sldMkLst>
          <pc:docMk/>
          <pc:sldMk cId="3954506509" sldId="312"/>
        </pc:sldMkLst>
      </pc:sldChg>
      <pc:sldChg chg="modNotes">
        <pc:chgData name="" userId="" providerId="" clId="Web-{36E16BF9-0212-1975-279D-7F9FDA6F599A}" dt="2020-07-22T02:42:22.961" v="5"/>
        <pc:sldMkLst>
          <pc:docMk/>
          <pc:sldMk cId="208308381" sldId="313"/>
        </pc:sldMkLst>
      </pc:sldChg>
      <pc:sldChg chg="modNotes">
        <pc:chgData name="" userId="" providerId="" clId="Web-{36E16BF9-0212-1975-279D-7F9FDA6F599A}" dt="2020-07-22T02:42:27.993" v="6"/>
        <pc:sldMkLst>
          <pc:docMk/>
          <pc:sldMk cId="201017289" sldId="314"/>
        </pc:sldMkLst>
      </pc:sldChg>
      <pc:sldChg chg="modNotes">
        <pc:chgData name="" userId="" providerId="" clId="Web-{36E16BF9-0212-1975-279D-7F9FDA6F599A}" dt="2020-07-22T02:42:37.072" v="9"/>
        <pc:sldMkLst>
          <pc:docMk/>
          <pc:sldMk cId="3612692524" sldId="315"/>
        </pc:sldMkLst>
      </pc:sldChg>
      <pc:sldChg chg="modNotes">
        <pc:chgData name="" userId="" providerId="" clId="Web-{36E16BF9-0212-1975-279D-7F9FDA6F599A}" dt="2020-07-22T02:42:45.635" v="12"/>
        <pc:sldMkLst>
          <pc:docMk/>
          <pc:sldMk cId="2865319313" sldId="316"/>
        </pc:sldMkLst>
      </pc:sldChg>
      <pc:sldChg chg="modNotes">
        <pc:chgData name="" userId="" providerId="" clId="Web-{36E16BF9-0212-1975-279D-7F9FDA6F599A}" dt="2020-07-22T02:42:52.901" v="14"/>
        <pc:sldMkLst>
          <pc:docMk/>
          <pc:sldMk cId="2812223549" sldId="31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caenergy-my.sharepoint.com/personal/matt_alexander_energy_ca_gov/Documents/CEC%20Telework/DCFC%20Analysis/2019%20IEPR%20Vehicle%20Stock%20five%20cases%20summary%2020200311%20RMc.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EAD Vehicle Forecasts (2019 Aggressive</a:t>
            </a:r>
            <a:r>
              <a:rPr lang="en-US" sz="1600" baseline="0"/>
              <a:t> Case)</a:t>
            </a:r>
            <a:endParaRPr lang="en-US" sz="1600"/>
          </a:p>
        </c:rich>
      </c:tx>
      <c:layout>
        <c:manualLayout>
          <c:xMode val="edge"/>
          <c:yMode val="edge"/>
          <c:x val="0.16405657626130066"/>
          <c:y val="7.1116296780473098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Aggressive!$R$6</c:f>
              <c:strCache>
                <c:ptCount val="1"/>
                <c:pt idx="0">
                  <c:v>BEVs</c:v>
                </c:pt>
              </c:strCache>
            </c:strRef>
          </c:tx>
          <c:spPr>
            <a:solidFill>
              <a:srgbClr val="0070C0"/>
            </a:solidFill>
            <a:ln>
              <a:noFill/>
            </a:ln>
            <a:effectLst/>
          </c:spPr>
          <c:cat>
            <c:numRef>
              <c:f>Aggressive!$S$5:$AC$5</c:f>
              <c:numCache>
                <c:formatCode>General</c:formatCode>
                <c:ptCount val="11"/>
                <c:pt idx="0">
                  <c:v>2020</c:v>
                </c:pt>
                <c:pt idx="1">
                  <c:v>2021</c:v>
                </c:pt>
                <c:pt idx="2">
                  <c:v>2022</c:v>
                </c:pt>
                <c:pt idx="3">
                  <c:v>2023</c:v>
                </c:pt>
                <c:pt idx="4">
                  <c:v>2024</c:v>
                </c:pt>
                <c:pt idx="5">
                  <c:v>2025</c:v>
                </c:pt>
                <c:pt idx="6">
                  <c:v>2026</c:v>
                </c:pt>
                <c:pt idx="7">
                  <c:v>2027</c:v>
                </c:pt>
                <c:pt idx="8">
                  <c:v>2028</c:v>
                </c:pt>
                <c:pt idx="9">
                  <c:v>2029</c:v>
                </c:pt>
                <c:pt idx="10">
                  <c:v>2030</c:v>
                </c:pt>
              </c:numCache>
            </c:numRef>
          </c:cat>
          <c:val>
            <c:numRef>
              <c:f>Aggressive!$S$6:$AC$6</c:f>
              <c:numCache>
                <c:formatCode>#,##0</c:formatCode>
                <c:ptCount val="11"/>
                <c:pt idx="0">
                  <c:v>0.60774099999999998</c:v>
                </c:pt>
                <c:pt idx="1">
                  <c:v>0.81234300000000004</c:v>
                </c:pt>
                <c:pt idx="2">
                  <c:v>1.038821</c:v>
                </c:pt>
                <c:pt idx="3">
                  <c:v>1.287104</c:v>
                </c:pt>
                <c:pt idx="4">
                  <c:v>1.546179</c:v>
                </c:pt>
                <c:pt idx="5">
                  <c:v>1.8148580000000001</c:v>
                </c:pt>
                <c:pt idx="6">
                  <c:v>2.104473</c:v>
                </c:pt>
                <c:pt idx="7">
                  <c:v>2.4028900000000002</c:v>
                </c:pt>
                <c:pt idx="8">
                  <c:v>2.7127129999999999</c:v>
                </c:pt>
                <c:pt idx="9">
                  <c:v>3.0404620000000002</c:v>
                </c:pt>
                <c:pt idx="10">
                  <c:v>3.4052799999999999</c:v>
                </c:pt>
              </c:numCache>
            </c:numRef>
          </c:val>
          <c:extLst>
            <c:ext xmlns:c16="http://schemas.microsoft.com/office/drawing/2014/chart" uri="{C3380CC4-5D6E-409C-BE32-E72D297353CC}">
              <c16:uniqueId val="{00000000-7D1B-B345-B413-E763A9C9995C}"/>
            </c:ext>
          </c:extLst>
        </c:ser>
        <c:ser>
          <c:idx val="1"/>
          <c:order val="1"/>
          <c:tx>
            <c:strRef>
              <c:f>Aggressive!$R$7</c:f>
              <c:strCache>
                <c:ptCount val="1"/>
                <c:pt idx="0">
                  <c:v>PHEVs</c:v>
                </c:pt>
              </c:strCache>
            </c:strRef>
          </c:tx>
          <c:spPr>
            <a:solidFill>
              <a:srgbClr val="FF9300"/>
            </a:solidFill>
            <a:ln>
              <a:noFill/>
            </a:ln>
            <a:effectLst/>
          </c:spPr>
          <c:cat>
            <c:numRef>
              <c:f>Aggressive!$S$5:$AC$5</c:f>
              <c:numCache>
                <c:formatCode>General</c:formatCode>
                <c:ptCount val="11"/>
                <c:pt idx="0">
                  <c:v>2020</c:v>
                </c:pt>
                <c:pt idx="1">
                  <c:v>2021</c:v>
                </c:pt>
                <c:pt idx="2">
                  <c:v>2022</c:v>
                </c:pt>
                <c:pt idx="3">
                  <c:v>2023</c:v>
                </c:pt>
                <c:pt idx="4">
                  <c:v>2024</c:v>
                </c:pt>
                <c:pt idx="5">
                  <c:v>2025</c:v>
                </c:pt>
                <c:pt idx="6">
                  <c:v>2026</c:v>
                </c:pt>
                <c:pt idx="7">
                  <c:v>2027</c:v>
                </c:pt>
                <c:pt idx="8">
                  <c:v>2028</c:v>
                </c:pt>
                <c:pt idx="9">
                  <c:v>2029</c:v>
                </c:pt>
                <c:pt idx="10">
                  <c:v>2030</c:v>
                </c:pt>
              </c:numCache>
            </c:numRef>
          </c:cat>
          <c:val>
            <c:numRef>
              <c:f>Aggressive!$S$7:$AC$7</c:f>
              <c:numCache>
                <c:formatCode>#,##0</c:formatCode>
                <c:ptCount val="11"/>
                <c:pt idx="0">
                  <c:v>0.41243400000000002</c:v>
                </c:pt>
                <c:pt idx="1">
                  <c:v>0.53471000000000002</c:v>
                </c:pt>
                <c:pt idx="2">
                  <c:v>0.656281</c:v>
                </c:pt>
                <c:pt idx="3">
                  <c:v>0.77979699999999996</c:v>
                </c:pt>
                <c:pt idx="4">
                  <c:v>0.90042</c:v>
                </c:pt>
                <c:pt idx="5">
                  <c:v>1.0185660000000001</c:v>
                </c:pt>
                <c:pt idx="6">
                  <c:v>1.1373169999999999</c:v>
                </c:pt>
                <c:pt idx="7">
                  <c:v>1.251485</c:v>
                </c:pt>
                <c:pt idx="8">
                  <c:v>1.3662289999999999</c:v>
                </c:pt>
                <c:pt idx="9">
                  <c:v>1.4817340000000001</c:v>
                </c:pt>
                <c:pt idx="10">
                  <c:v>1.5995349999999999</c:v>
                </c:pt>
              </c:numCache>
            </c:numRef>
          </c:val>
          <c:extLst>
            <c:ext xmlns:c16="http://schemas.microsoft.com/office/drawing/2014/chart" uri="{C3380CC4-5D6E-409C-BE32-E72D297353CC}">
              <c16:uniqueId val="{00000001-7D1B-B345-B413-E763A9C9995C}"/>
            </c:ext>
          </c:extLst>
        </c:ser>
        <c:dLbls>
          <c:showLegendKey val="0"/>
          <c:showVal val="0"/>
          <c:showCatName val="0"/>
          <c:showSerName val="0"/>
          <c:showPercent val="0"/>
          <c:showBubbleSize val="0"/>
        </c:dLbls>
        <c:axId val="1692601568"/>
        <c:axId val="1591492832"/>
      </c:areaChart>
      <c:catAx>
        <c:axId val="16926015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91492832"/>
        <c:crosses val="autoZero"/>
        <c:auto val="1"/>
        <c:lblAlgn val="ctr"/>
        <c:lblOffset val="100"/>
        <c:noMultiLvlLbl val="0"/>
      </c:catAx>
      <c:valAx>
        <c:axId val="1591492832"/>
        <c:scaling>
          <c:orientation val="minMax"/>
          <c:max val="5.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Total Number</a:t>
                </a:r>
                <a:r>
                  <a:rPr lang="en-US" sz="1400" baseline="0"/>
                  <a:t> of PEVs (millions)</a:t>
                </a:r>
                <a:endParaRPr lang="en-US" sz="140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9260156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DA9F5774-C678-1E48-A23B-1680A328FA46}" type="datetimeFigureOut">
              <a:rPr lang="en-US" smtClean="0"/>
              <a:t>7/21/2020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A5CF69-AC20-4D4D-9770-B6BEBB357282}" type="slidenum">
              <a:rPr lang="en-US" smtClean="0"/>
              <a:t>‹#›</a:t>
            </a:fld>
            <a:endParaRPr lang="en-US"/>
          </a:p>
        </p:txBody>
      </p:sp>
    </p:spTree>
    <p:extLst>
      <p:ext uri="{BB962C8B-B14F-4D97-AF65-F5344CB8AC3E}">
        <p14:creationId xmlns:p14="http://schemas.microsoft.com/office/powerpoint/2010/main" val="2147370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880CE468-BD03-B649-8E6C-392373B14A1D}" type="datetimeFigureOut">
              <a:rPr lang="en-US" smtClean="0"/>
              <a:t>7/21/2020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7B0B1-BEA2-8948-A557-11B4BDB90777}" type="slidenum">
              <a:rPr lang="en-US" smtClean="0"/>
              <a:t>‹#›</a:t>
            </a:fld>
            <a:endParaRPr lang="en-US"/>
          </a:p>
        </p:txBody>
      </p:sp>
    </p:spTree>
    <p:extLst>
      <p:ext uri="{BB962C8B-B14F-4D97-AF65-F5344CB8AC3E}">
        <p14:creationId xmlns:p14="http://schemas.microsoft.com/office/powerpoint/2010/main" val="830655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117B0B1-BEA2-8948-A557-11B4BDB90777}" type="slidenum">
              <a:rPr lang="en-US" smtClean="0"/>
              <a:t>1</a:t>
            </a:fld>
            <a:endParaRPr lang="en-US"/>
          </a:p>
        </p:txBody>
      </p:sp>
    </p:spTree>
    <p:extLst>
      <p:ext uri="{BB962C8B-B14F-4D97-AF65-F5344CB8AC3E}">
        <p14:creationId xmlns:p14="http://schemas.microsoft.com/office/powerpoint/2010/main" val="911408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117B0B1-BEA2-8948-A557-11B4BDB90777}" type="slidenum">
              <a:rPr lang="en-US" smtClean="0"/>
              <a:t>10</a:t>
            </a:fld>
            <a:endParaRPr lang="en-US"/>
          </a:p>
        </p:txBody>
      </p:sp>
    </p:spTree>
    <p:extLst>
      <p:ext uri="{BB962C8B-B14F-4D97-AF65-F5344CB8AC3E}">
        <p14:creationId xmlns:p14="http://schemas.microsoft.com/office/powerpoint/2010/main" val="915693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117B0B1-BEA2-8948-A557-11B4BDB90777}" type="slidenum">
              <a:rPr lang="en-US" smtClean="0"/>
              <a:t>2</a:t>
            </a:fld>
            <a:endParaRPr lang="en-US"/>
          </a:p>
        </p:txBody>
      </p:sp>
    </p:spTree>
    <p:extLst>
      <p:ext uri="{BB962C8B-B14F-4D97-AF65-F5344CB8AC3E}">
        <p14:creationId xmlns:p14="http://schemas.microsoft.com/office/powerpoint/2010/main" val="1177757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p:txBody>
      </p:sp>
      <p:sp>
        <p:nvSpPr>
          <p:cNvPr id="4" name="Slide Number Placeholder 3"/>
          <p:cNvSpPr>
            <a:spLocks noGrp="1"/>
          </p:cNvSpPr>
          <p:nvPr>
            <p:ph type="sldNum" sz="quarter" idx="5"/>
          </p:nvPr>
        </p:nvSpPr>
        <p:spPr/>
        <p:txBody>
          <a:bodyPr/>
          <a:lstStyle/>
          <a:p>
            <a:fld id="{9117B0B1-BEA2-8948-A557-11B4BDB90777}" type="slidenum">
              <a:rPr lang="en-US" smtClean="0"/>
              <a:t>3</a:t>
            </a:fld>
            <a:endParaRPr lang="en-US"/>
          </a:p>
        </p:txBody>
      </p:sp>
    </p:spTree>
    <p:extLst>
      <p:ext uri="{BB962C8B-B14F-4D97-AF65-F5344CB8AC3E}">
        <p14:creationId xmlns:p14="http://schemas.microsoft.com/office/powerpoint/2010/main" val="1807737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10"/>
          </p:nvPr>
        </p:nvSpPr>
        <p:spPr/>
        <p:txBody>
          <a:bodyPr/>
          <a:lstStyle/>
          <a:p>
            <a:fld id="{9117B0B1-BEA2-8948-A557-11B4BDB90777}" type="slidenum">
              <a:rPr lang="en-US" smtClean="0"/>
              <a:t>4</a:t>
            </a:fld>
            <a:endParaRPr lang="en-US"/>
          </a:p>
        </p:txBody>
      </p:sp>
    </p:spTree>
    <p:extLst>
      <p:ext uri="{BB962C8B-B14F-4D97-AF65-F5344CB8AC3E}">
        <p14:creationId xmlns:p14="http://schemas.microsoft.com/office/powerpoint/2010/main" val="1488564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a:p>
        </p:txBody>
      </p:sp>
      <p:sp>
        <p:nvSpPr>
          <p:cNvPr id="4" name="Slide Number Placeholder 3"/>
          <p:cNvSpPr>
            <a:spLocks noGrp="1"/>
          </p:cNvSpPr>
          <p:nvPr>
            <p:ph type="sldNum" sz="quarter" idx="5"/>
          </p:nvPr>
        </p:nvSpPr>
        <p:spPr/>
        <p:txBody>
          <a:bodyPr/>
          <a:lstStyle/>
          <a:p>
            <a:fld id="{9117B0B1-BEA2-8948-A557-11B4BDB90777}" type="slidenum">
              <a:rPr lang="en-US" smtClean="0"/>
              <a:t>5</a:t>
            </a:fld>
            <a:endParaRPr lang="en-US"/>
          </a:p>
        </p:txBody>
      </p:sp>
    </p:spTree>
    <p:extLst>
      <p:ext uri="{BB962C8B-B14F-4D97-AF65-F5344CB8AC3E}">
        <p14:creationId xmlns:p14="http://schemas.microsoft.com/office/powerpoint/2010/main" val="2023786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117B0B1-BEA2-8948-A557-11B4BDB90777}" type="slidenum">
              <a:rPr lang="en-US" smtClean="0"/>
              <a:t>6</a:t>
            </a:fld>
            <a:endParaRPr lang="en-US"/>
          </a:p>
        </p:txBody>
      </p:sp>
    </p:spTree>
    <p:extLst>
      <p:ext uri="{BB962C8B-B14F-4D97-AF65-F5344CB8AC3E}">
        <p14:creationId xmlns:p14="http://schemas.microsoft.com/office/powerpoint/2010/main" val="11665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117B0B1-BEA2-8948-A557-11B4BDB90777}" type="slidenum">
              <a:rPr lang="en-US" smtClean="0"/>
              <a:t>7</a:t>
            </a:fld>
            <a:endParaRPr lang="en-US"/>
          </a:p>
        </p:txBody>
      </p:sp>
    </p:spTree>
    <p:extLst>
      <p:ext uri="{BB962C8B-B14F-4D97-AF65-F5344CB8AC3E}">
        <p14:creationId xmlns:p14="http://schemas.microsoft.com/office/powerpoint/2010/main" val="768621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117B0B1-BEA2-8948-A557-11B4BDB90777}" type="slidenum">
              <a:rPr lang="en-US" smtClean="0"/>
              <a:t>8</a:t>
            </a:fld>
            <a:endParaRPr lang="en-US"/>
          </a:p>
        </p:txBody>
      </p:sp>
    </p:spTree>
    <p:extLst>
      <p:ext uri="{BB962C8B-B14F-4D97-AF65-F5344CB8AC3E}">
        <p14:creationId xmlns:p14="http://schemas.microsoft.com/office/powerpoint/2010/main" val="2680727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dirty="0">
              <a:cs typeface="Calibri"/>
            </a:endParaRPr>
          </a:p>
        </p:txBody>
      </p:sp>
      <p:sp>
        <p:nvSpPr>
          <p:cNvPr id="4" name="Slide Number Placeholder 3"/>
          <p:cNvSpPr>
            <a:spLocks noGrp="1"/>
          </p:cNvSpPr>
          <p:nvPr>
            <p:ph type="sldNum" sz="quarter" idx="5"/>
          </p:nvPr>
        </p:nvSpPr>
        <p:spPr/>
        <p:txBody>
          <a:bodyPr/>
          <a:lstStyle/>
          <a:p>
            <a:fld id="{9117B0B1-BEA2-8948-A557-11B4BDB90777}" type="slidenum">
              <a:rPr lang="en-US" smtClean="0"/>
              <a:t>9</a:t>
            </a:fld>
            <a:endParaRPr lang="en-US"/>
          </a:p>
        </p:txBody>
      </p:sp>
    </p:spTree>
    <p:extLst>
      <p:ext uri="{BB962C8B-B14F-4D97-AF65-F5344CB8AC3E}">
        <p14:creationId xmlns:p14="http://schemas.microsoft.com/office/powerpoint/2010/main" val="761322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2: Centered">
    <p:spTree>
      <p:nvGrpSpPr>
        <p:cNvPr id="1" name=""/>
        <p:cNvGrpSpPr/>
        <p:nvPr/>
      </p:nvGrpSpPr>
      <p:grpSpPr>
        <a:xfrm>
          <a:off x="0" y="0"/>
          <a:ext cx="0" cy="0"/>
          <a:chOff x="0" y="0"/>
          <a:chExt cx="0" cy="0"/>
        </a:xfrm>
      </p:grpSpPr>
      <p:sp>
        <p:nvSpPr>
          <p:cNvPr id="2" name="Enter Title Here"/>
          <p:cNvSpPr>
            <a:spLocks noGrp="1"/>
          </p:cNvSpPr>
          <p:nvPr>
            <p:ph type="ctrTitle"/>
          </p:nvPr>
        </p:nvSpPr>
        <p:spPr>
          <a:xfrm>
            <a:off x="890016" y="809622"/>
            <a:ext cx="10411968"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890016" y="3289297"/>
            <a:ext cx="1041196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4400" y="5614142"/>
            <a:ext cx="2743200" cy="365125"/>
          </a:xfrm>
        </p:spPr>
        <p:txBody>
          <a:bodyPr/>
          <a:lstStyle>
            <a:lvl1pPr algn="ctr">
              <a:defRPr/>
            </a:lvl1pPr>
          </a:lstStyle>
          <a:p>
            <a:fld id="{3D9BE262-3EE3-F74D-9197-E99064608A81}" type="datetime1">
              <a:rPr lang="en-US" smtClean="0"/>
              <a:t>7/21/2020</a:t>
            </a:fld>
            <a:endParaRPr lang="en-US"/>
          </a:p>
        </p:txBody>
      </p:sp>
      <p:sp>
        <p:nvSpPr>
          <p:cNvPr id="5" name="Footer Placeholder 4"/>
          <p:cNvSpPr>
            <a:spLocks noGrp="1"/>
          </p:cNvSpPr>
          <p:nvPr>
            <p:ph type="ftr" sz="quarter" idx="11"/>
          </p:nvPr>
        </p:nvSpPr>
        <p:spPr>
          <a:xfrm>
            <a:off x="4038600" y="6095093"/>
            <a:ext cx="4114800" cy="365125"/>
          </a:xfrm>
        </p:spPr>
        <p:txBody>
          <a:bodyPr/>
          <a:lstStyle>
            <a:lvl1pPr algn="ctr">
              <a:defRPr/>
            </a:lvl1pPr>
          </a:lstStyle>
          <a:p>
            <a:endParaRPr lang="en-US"/>
          </a:p>
        </p:txBody>
      </p:sp>
      <p:pic>
        <p:nvPicPr>
          <p:cNvPr id="7" name="Picture 6"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2364" y="666179"/>
            <a:ext cx="1247274" cy="1096212"/>
          </a:xfrm>
          <a:prstGeom prst="rect">
            <a:avLst/>
          </a:prstGeom>
        </p:spPr>
      </p:pic>
    </p:spTree>
    <p:extLst>
      <p:ext uri="{BB962C8B-B14F-4D97-AF65-F5344CB8AC3E}">
        <p14:creationId xmlns:p14="http://schemas.microsoft.com/office/powerpoint/2010/main" val="11444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386C1D-959B-6C44-9D8E-1EBE83060B83}" type="datetime1">
              <a:rPr lang="en-US" smtClean="0"/>
              <a:t>7/21/2020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09A1A5-4186-AE45-B489-8F93D826EB49}" type="slidenum">
              <a:rPr lang="en-US" smtClean="0"/>
              <a:t>‹#›</a:t>
            </a:fld>
            <a:endParaRPr lang="en-US"/>
          </a:p>
        </p:txBody>
      </p:sp>
      <p:sp>
        <p:nvSpPr>
          <p:cNvPr id="10"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64450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4909F6-C5C0-404A-8B68-383F4730A3E4}" type="datetime1">
              <a:rPr lang="en-US" smtClean="0"/>
              <a:t>7/21/2020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DCD1BE-76F0-964D-BEB4-4B9A284D890B}" type="slidenum">
              <a:rPr lang="en-US" smtClean="0"/>
              <a:pPr/>
              <a:t>‹#›</a:t>
            </a:fld>
            <a:endParaRPr lang="en-US"/>
          </a:p>
        </p:txBody>
      </p:sp>
    </p:spTree>
    <p:extLst>
      <p:ext uri="{BB962C8B-B14F-4D97-AF65-F5344CB8AC3E}">
        <p14:creationId xmlns:p14="http://schemas.microsoft.com/office/powerpoint/2010/main" val="339452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356507B-4CCB-9B49-A0AD-E20110655715}" type="datetime1">
              <a:rPr lang="en-US" smtClean="0"/>
              <a:t>7/21/2020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20EBB6-C900-684B-B96E-D78E525ADD2C}" type="slidenum">
              <a:rPr lang="en-US" smtClean="0"/>
              <a:t>‹#›</a:t>
            </a:fld>
            <a:endParaRPr lang="en-US"/>
          </a:p>
        </p:txBody>
      </p:sp>
    </p:spTree>
    <p:extLst>
      <p:ext uri="{BB962C8B-B14F-4D97-AF65-F5344CB8AC3E}">
        <p14:creationId xmlns:p14="http://schemas.microsoft.com/office/powerpoint/2010/main" val="1236860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Left">
    <p:spTree>
      <p:nvGrpSpPr>
        <p:cNvPr id="1" name=""/>
        <p:cNvGrpSpPr/>
        <p:nvPr/>
      </p:nvGrpSpPr>
      <p:grpSpPr>
        <a:xfrm>
          <a:off x="0" y="0"/>
          <a:ext cx="0" cy="0"/>
          <a:chOff x="0" y="0"/>
          <a:chExt cx="0" cy="0"/>
        </a:xfrm>
      </p:grpSpPr>
      <p:sp>
        <p:nvSpPr>
          <p:cNvPr id="2" name="Enter Title Here"/>
          <p:cNvSpPr>
            <a:spLocks noGrp="1"/>
          </p:cNvSpPr>
          <p:nvPr>
            <p:ph type="title"/>
          </p:nvPr>
        </p:nvSpPr>
        <p:spPr>
          <a:xfrm>
            <a:off x="831850" y="712801"/>
            <a:ext cx="10515600" cy="2852737"/>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831850" y="3592526"/>
            <a:ext cx="10515600" cy="1500187"/>
          </a:xfr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AC74B8-448C-2642-809F-1184DC1B0B1B}" type="datetime1">
              <a:rPr lang="en-US" smtClean="0"/>
              <a:t>7/21/2020</a:t>
            </a:fld>
            <a:endParaRPr lang="en-US"/>
          </a:p>
        </p:txBody>
      </p:sp>
      <p:pic>
        <p:nvPicPr>
          <p:cNvPr id="8" name="Picture 7"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4883817"/>
            <a:ext cx="1247274" cy="1096212"/>
          </a:xfrm>
          <a:prstGeom prst="rect">
            <a:avLst/>
          </a:prstGeom>
        </p:spPr>
      </p:pic>
      <p:sp>
        <p:nvSpPr>
          <p:cNvPr id="10" name="Content Placeholder 9"/>
          <p:cNvSpPr>
            <a:spLocks noGrp="1"/>
          </p:cNvSpPr>
          <p:nvPr>
            <p:ph sz="quarter" idx="13" hasCustomPrompt="1"/>
          </p:nvPr>
        </p:nvSpPr>
        <p:spPr>
          <a:xfrm>
            <a:off x="2363788" y="4813085"/>
            <a:ext cx="2911475" cy="1022350"/>
          </a:xfrm>
        </p:spPr>
        <p:txBody>
          <a:bodyPr>
            <a:noAutofit/>
          </a:bodyPr>
          <a:lstStyle>
            <a:lvl1pPr marL="0" indent="0">
              <a:buNone/>
              <a:defRPr sz="24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Presenters:</a:t>
            </a:r>
          </a:p>
          <a:p>
            <a:pPr lvl="0"/>
            <a:r>
              <a:rPr lang="en-US"/>
              <a:t>Name 1</a:t>
            </a:r>
          </a:p>
          <a:p>
            <a:pPr lvl="0"/>
            <a:r>
              <a:rPr lang="en-US"/>
              <a:t>Name 2</a:t>
            </a:r>
          </a:p>
        </p:txBody>
      </p:sp>
    </p:spTree>
    <p:extLst>
      <p:ext uri="{BB962C8B-B14F-4D97-AF65-F5344CB8AC3E}">
        <p14:creationId xmlns:p14="http://schemas.microsoft.com/office/powerpoint/2010/main" val="583760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2: Simple">
    <p:spTree>
      <p:nvGrpSpPr>
        <p:cNvPr id="1" name=""/>
        <p:cNvGrpSpPr/>
        <p:nvPr/>
      </p:nvGrpSpPr>
      <p:grpSpPr>
        <a:xfrm>
          <a:off x="0" y="0"/>
          <a:ext cx="0" cy="0"/>
          <a:chOff x="0" y="0"/>
          <a:chExt cx="0" cy="0"/>
        </a:xfrm>
      </p:grpSpPr>
      <p:sp>
        <p:nvSpPr>
          <p:cNvPr id="2" name="Enter Title Here"/>
          <p:cNvSpPr>
            <a:spLocks noGrp="1"/>
          </p:cNvSpPr>
          <p:nvPr>
            <p:ph type="title"/>
          </p:nvPr>
        </p:nvSpPr>
        <p:spPr>
          <a:xfrm>
            <a:off x="838200" y="3012554"/>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C1438AE9-9170-C44D-B69D-85230FA628E5}" type="datetime1">
              <a:rPr lang="en-US" smtClean="0"/>
              <a:t>7/21/2020</a:t>
            </a:fld>
            <a:endParaRPr lang="en-US"/>
          </a:p>
        </p:txBody>
      </p:sp>
      <p:pic>
        <p:nvPicPr>
          <p:cNvPr id="6" name="Picture 5"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56202"/>
            <a:ext cx="1247274" cy="1096212"/>
          </a:xfrm>
          <a:prstGeom prst="rect">
            <a:avLst/>
          </a:prstGeom>
        </p:spPr>
      </p:pic>
    </p:spTree>
    <p:extLst>
      <p:ext uri="{BB962C8B-B14F-4D97-AF65-F5344CB8AC3E}">
        <p14:creationId xmlns:p14="http://schemas.microsoft.com/office/powerpoint/2010/main" val="902783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6C4852-C69A-3C46-A74D-F2D8C6D17F46}" type="datetime1">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463234"/>
            <a:ext cx="1803400"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793645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C91894-EB80-6048-AAFF-32CE04FEA1F0}" type="datetime1">
              <a:rPr lang="en-US" smtClean="0"/>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1510480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ACA14F-C253-2C4B-BB94-A112B33202D4}" type="datetime1">
              <a:rPr lang="en-US" smtClean="0"/>
              <a:t>7/21/2020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1238933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A639FC-0D0B-254C-A488-84C1053DC81E}" type="datetime1">
              <a:rPr lang="en-US" smtClean="0"/>
              <a:t>7/21/2020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755809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AAEF258-FE05-9A40-ABEB-3CEFD609CF46}" type="datetime1">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p:spPr>
        <p:txBody>
          <a:bodyPr/>
          <a:lstStyle/>
          <a:p>
            <a:r>
              <a:rPr lang="en-US"/>
              <a:t>Click to edit Master title style</a:t>
            </a:r>
          </a:p>
        </p:txBody>
      </p:sp>
      <p:sp>
        <p:nvSpPr>
          <p:cNvPr id="8" name="Content Placeholder 2"/>
          <p:cNvSpPr>
            <a:spLocks noGrp="1"/>
          </p:cNvSpPr>
          <p:nvPr>
            <p:ph idx="1"/>
          </p:nvPr>
        </p:nvSpPr>
        <p:spPr>
          <a:xfrm>
            <a:off x="1399822" y="1825625"/>
            <a:ext cx="99539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3816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6D0696-7CCE-494F-A431-EAFE08099352}" type="datetime1">
              <a:rPr lang="en-US" smtClean="0"/>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9A1A5-4186-AE45-B489-8F93D826EB49}" type="slidenum">
              <a:rPr lang="en-US" smtClean="0"/>
              <a:t>‹#›</a:t>
            </a:fld>
            <a:endParaRPr lang="en-US"/>
          </a:p>
        </p:txBody>
      </p:sp>
      <p:sp>
        <p:nvSpPr>
          <p:cNvPr id="8"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020734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4F360-0BA0-8540-B27B-28FBA28FADF7}" type="datetime1">
              <a:rPr lang="en-US" smtClean="0"/>
              <a:t>7/21/2020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12032-C4BC-1846-BCAE-83F2C463453C}" type="slidenum">
              <a:rPr lang="en-US" smtClean="0"/>
              <a:t>‹#›</a:t>
            </a:fld>
            <a:endParaRPr lang="en-US"/>
          </a:p>
        </p:txBody>
      </p:sp>
    </p:spTree>
    <p:extLst>
      <p:ext uri="{BB962C8B-B14F-4D97-AF65-F5344CB8AC3E}">
        <p14:creationId xmlns:p14="http://schemas.microsoft.com/office/powerpoint/2010/main" val="1442719388"/>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6"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fld id="{10562992-772B-3C4E-9810-F8ADBF4F57E7}" type="datetime1">
              <a:rPr lang="en-US" smtClean="0"/>
              <a:t>7/21/2020</a:t>
            </a:fld>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1"/>
                </a:solidFill>
              </a:defRPr>
            </a:lvl1pPr>
          </a:lstStyle>
          <a:p>
            <a:fld id="{005C4985-ACD0-2B4C-8981-36243250F268}" type="slidenum">
              <a:rPr lang="en-US" smtClean="0"/>
              <a:pPr/>
              <a:t>‹#›</a:t>
            </a:fld>
            <a:endParaRPr lang="en-US"/>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1749497046"/>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E695F-21E5-C242-92E6-E78B31EE7C7E}" type="datetime1">
              <a:rPr lang="en-US" smtClean="0"/>
              <a:t>7/21/2020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219567250"/>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87"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024D1D3D-27CC-A740-857C-D26C679943FF}" type="datetime1">
              <a:rPr lang="en-US" smtClean="0"/>
              <a:t>7/21/2020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0CDCD1BE-76F0-964D-BEB4-4B9A284D890B}" type="slidenum">
              <a:rPr lang="en-US" smtClean="0"/>
              <a:pPr/>
              <a:t>‹#›</a:t>
            </a:fld>
            <a:endParaRPr lang="en-US"/>
          </a:p>
        </p:txBody>
      </p:sp>
    </p:spTree>
    <p:extLst>
      <p:ext uri="{BB962C8B-B14F-4D97-AF65-F5344CB8AC3E}">
        <p14:creationId xmlns:p14="http://schemas.microsoft.com/office/powerpoint/2010/main" val="1051358764"/>
      </p:ext>
    </p:extLst>
  </p:cSld>
  <p:clrMap bg1="lt1" tx1="dk1" bg2="lt2" tx2="dk2" accent1="accent1" accent2="accent2" accent3="accent3" accent4="accent4" accent5="accent5" accent6="accent6" hlink="hlink" folHlink="folHlink"/>
  <p:sldLayoutIdLst>
    <p:sldLayoutId id="214748368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C9D11-B800-8947-A108-C2AFD56D7B11}" type="datetime1">
              <a:rPr lang="en-US" smtClean="0"/>
              <a:t>7/21/2020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0EBB6-C900-684B-B96E-D78E525ADD2C}" type="slidenum">
              <a:rPr lang="en-US" smtClean="0"/>
              <a:t>‹#›</a:t>
            </a:fld>
            <a:endParaRPr lang="en-US"/>
          </a:p>
        </p:txBody>
      </p:sp>
    </p:spTree>
    <p:extLst>
      <p:ext uri="{BB962C8B-B14F-4D97-AF65-F5344CB8AC3E}">
        <p14:creationId xmlns:p14="http://schemas.microsoft.com/office/powerpoint/2010/main" val="308076826"/>
      </p:ext>
    </p:extLst>
  </p:cSld>
  <p:clrMap bg1="lt1" tx1="dk1" bg2="lt2" tx2="dk2" accent1="accent1" accent2="accent2" accent3="accent3" accent4="accent4" accent5="accent5" accent6="accent6" hlink="hlink" folHlink="folHlink"/>
  <p:sldLayoutIdLst>
    <p:sldLayoutId id="214748368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energy.ca.gov/programs-and-topics/programs/electric-vehicle-charging-infrastructure-assessment-ab-2127"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8867D-A8AC-BB43-8557-BC30EDEDC1A9}"/>
              </a:ext>
            </a:extLst>
          </p:cNvPr>
          <p:cNvSpPr>
            <a:spLocks noGrp="1"/>
          </p:cNvSpPr>
          <p:nvPr>
            <p:ph type="title"/>
          </p:nvPr>
        </p:nvSpPr>
        <p:spPr/>
        <p:txBody>
          <a:bodyPr>
            <a:normAutofit fontScale="90000"/>
          </a:bodyPr>
          <a:lstStyle/>
          <a:p>
            <a:r>
              <a:rPr lang="en-US"/>
              <a:t>Cross-Division Coordinated Analysis of EV Charging Infrastructure</a:t>
            </a:r>
          </a:p>
        </p:txBody>
      </p:sp>
      <p:sp>
        <p:nvSpPr>
          <p:cNvPr id="3" name="TextBox 2">
            <a:extLst>
              <a:ext uri="{FF2B5EF4-FFF2-40B4-BE49-F238E27FC236}">
                <a16:creationId xmlns:a16="http://schemas.microsoft.com/office/drawing/2014/main" id="{7987388B-C1BC-2E4A-ACD6-629DACBADA24}"/>
              </a:ext>
            </a:extLst>
          </p:cNvPr>
          <p:cNvSpPr txBox="1"/>
          <p:nvPr/>
        </p:nvSpPr>
        <p:spPr>
          <a:xfrm>
            <a:off x="838200" y="4885150"/>
            <a:ext cx="7741085" cy="1200329"/>
          </a:xfrm>
          <a:prstGeom prst="rect">
            <a:avLst/>
          </a:prstGeom>
          <a:noFill/>
        </p:spPr>
        <p:txBody>
          <a:bodyPr wrap="square" rtlCol="0">
            <a:spAutoFit/>
          </a:bodyPr>
          <a:lstStyle/>
          <a:p>
            <a:r>
              <a:rPr lang="en-US" sz="2400"/>
              <a:t>Matt Alexander, Fuels and Transportation Division</a:t>
            </a:r>
          </a:p>
          <a:p>
            <a:r>
              <a:rPr lang="en-US" sz="2400"/>
              <a:t>July 22, 2020</a:t>
            </a:r>
          </a:p>
          <a:p>
            <a:r>
              <a:rPr lang="en-US" sz="2400"/>
              <a:t>Demand Analysis Working Group</a:t>
            </a:r>
          </a:p>
        </p:txBody>
      </p:sp>
    </p:spTree>
    <p:extLst>
      <p:ext uri="{BB962C8B-B14F-4D97-AF65-F5344CB8AC3E}">
        <p14:creationId xmlns:p14="http://schemas.microsoft.com/office/powerpoint/2010/main" val="2117684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Thank you!</a:t>
            </a:r>
          </a:p>
        </p:txBody>
      </p:sp>
      <p:sp>
        <p:nvSpPr>
          <p:cNvPr id="3" name="Content Placeholder 2"/>
          <p:cNvSpPr>
            <a:spLocks noGrp="1"/>
          </p:cNvSpPr>
          <p:nvPr>
            <p:ph idx="1"/>
          </p:nvPr>
        </p:nvSpPr>
        <p:spPr>
          <a:xfrm>
            <a:off x="1399822" y="1275907"/>
            <a:ext cx="9953978" cy="5345026"/>
          </a:xfrm>
        </p:spPr>
        <p:txBody>
          <a:bodyPr vert="horz" lIns="91440" tIns="45720" rIns="91440" bIns="45720" rtlCol="0" anchor="t">
            <a:normAutofit lnSpcReduction="10000"/>
          </a:bodyPr>
          <a:lstStyle/>
          <a:p>
            <a:pPr marL="0" indent="0">
              <a:buNone/>
            </a:pPr>
            <a:r>
              <a:rPr lang="en-US" sz="3200" b="1"/>
              <a:t>Contacts:</a:t>
            </a:r>
            <a:endParaRPr lang="en-US" sz="2800" b="1">
              <a:cs typeface="Arial"/>
            </a:endParaRPr>
          </a:p>
          <a:p>
            <a:pPr>
              <a:buFont typeface="Wingdings"/>
              <a:buChar char="Ø"/>
            </a:pPr>
            <a:r>
              <a:rPr lang="en-US" sz="2200">
                <a:cs typeface="Arial"/>
              </a:rPr>
              <a:t>SB 1000 – Tiffany.Hoang@energy.ca.gov</a:t>
            </a:r>
          </a:p>
          <a:p>
            <a:pPr>
              <a:buFont typeface="Wingdings"/>
              <a:buChar char="Ø"/>
            </a:pPr>
            <a:r>
              <a:rPr lang="en-US" sz="2200">
                <a:cs typeface="Arial"/>
              </a:rPr>
              <a:t>Counting Chargers – Thanh.Lopez@energy.ca.gov</a:t>
            </a:r>
          </a:p>
          <a:p>
            <a:pPr>
              <a:buFont typeface="Wingdings"/>
              <a:buChar char="Ø"/>
            </a:pPr>
            <a:r>
              <a:rPr lang="en-US" sz="2200">
                <a:cs typeface="Arial"/>
              </a:rPr>
              <a:t>EVI-Pro 2 &amp; EVI-Pro </a:t>
            </a:r>
            <a:r>
              <a:rPr lang="en-US" sz="2200" err="1">
                <a:cs typeface="Arial"/>
              </a:rPr>
              <a:t>RoadTrip</a:t>
            </a:r>
            <a:r>
              <a:rPr lang="en-US" sz="2200">
                <a:cs typeface="Arial"/>
              </a:rPr>
              <a:t> – Matt.Alexander@energy.ca.gov</a:t>
            </a:r>
          </a:p>
          <a:p>
            <a:pPr>
              <a:buFont typeface="Wingdings"/>
              <a:buChar char="Ø"/>
            </a:pPr>
            <a:r>
              <a:rPr lang="en-US" sz="2200">
                <a:cs typeface="Arial"/>
              </a:rPr>
              <a:t>HEVI-Pro – Noel.Crisostomo@energy.ca.gov</a:t>
            </a:r>
          </a:p>
          <a:p>
            <a:pPr>
              <a:buFont typeface="Wingdings"/>
              <a:buChar char="Ø"/>
            </a:pPr>
            <a:r>
              <a:rPr lang="en-US" sz="2200">
                <a:cs typeface="Arial"/>
              </a:rPr>
              <a:t>Off-Road – Jeffrey.Lu@energy.ca.gov</a:t>
            </a:r>
          </a:p>
          <a:p>
            <a:pPr>
              <a:buFont typeface="Wingdings"/>
              <a:buChar char="Ø"/>
            </a:pPr>
            <a:r>
              <a:rPr lang="en-US" sz="2200">
                <a:cs typeface="Arial"/>
              </a:rPr>
              <a:t>Load Management – Noel.Crisostomo@energy.ca.gov</a:t>
            </a:r>
          </a:p>
          <a:p>
            <a:pPr>
              <a:buFont typeface="Wingdings"/>
              <a:buChar char="Ø"/>
            </a:pPr>
            <a:r>
              <a:rPr lang="en-US" sz="2200">
                <a:cs typeface="Arial"/>
              </a:rPr>
              <a:t>EDGE – Micah.Wofford@energy.ca.gov</a:t>
            </a:r>
          </a:p>
          <a:p>
            <a:pPr marL="0" lvl="0" indent="0">
              <a:buNone/>
            </a:pPr>
            <a:endParaRPr lang="en-US" sz="3200" b="1">
              <a:solidFill>
                <a:srgbClr val="0F6FC6">
                  <a:lumMod val="50000"/>
                </a:srgbClr>
              </a:solidFill>
            </a:endParaRPr>
          </a:p>
          <a:p>
            <a:pPr marL="0" lvl="0" indent="0">
              <a:buNone/>
            </a:pPr>
            <a:r>
              <a:rPr lang="en-US" sz="3200" b="1">
                <a:solidFill>
                  <a:srgbClr val="0F6FC6">
                    <a:lumMod val="50000"/>
                  </a:srgbClr>
                </a:solidFill>
              </a:rPr>
              <a:t>New Webpage:</a:t>
            </a:r>
            <a:endParaRPr lang="en-US" sz="2800" b="1">
              <a:solidFill>
                <a:srgbClr val="0F6FC6">
                  <a:lumMod val="50000"/>
                </a:srgbClr>
              </a:solidFill>
              <a:cs typeface="Arial"/>
            </a:endParaRPr>
          </a:p>
          <a:p>
            <a:pPr marL="0" indent="0">
              <a:buNone/>
            </a:pPr>
            <a:r>
              <a:rPr lang="en-US" sz="2600">
                <a:solidFill>
                  <a:srgbClr val="FF9300"/>
                </a:solidFill>
                <a:hlinkClick r:id="rId3">
                  <a:extLst>
                    <a:ext uri="{A12FA001-AC4F-418D-AE19-62706E023703}">
                      <ahyp:hlinkClr xmlns:ahyp="http://schemas.microsoft.com/office/drawing/2018/hyperlinkcolor" val="tx"/>
                    </a:ext>
                  </a:extLst>
                </a:hlinkClick>
              </a:rPr>
              <a:t>https://www.energy.ca.gov/programs-and-topics/programs/electric-vehicle-charging-infrastructure-assessment-ab-2127</a:t>
            </a:r>
            <a:endParaRPr lang="en-US" sz="2600">
              <a:solidFill>
                <a:srgbClr val="FF9300"/>
              </a:solidFill>
              <a:cs typeface="Arial"/>
            </a:endParaRPr>
          </a:p>
        </p:txBody>
      </p:sp>
      <p:sp>
        <p:nvSpPr>
          <p:cNvPr id="5" name="Slide Number Placeholder 4"/>
          <p:cNvSpPr>
            <a:spLocks noGrp="1"/>
          </p:cNvSpPr>
          <p:nvPr>
            <p:ph type="sldNum" sz="quarter" idx="12"/>
          </p:nvPr>
        </p:nvSpPr>
        <p:spPr/>
        <p:txBody>
          <a:bodyPr/>
          <a:lstStyle/>
          <a:p>
            <a:fld id="{005C4985-ACD0-2B4C-8981-36243250F268}" type="slidenum">
              <a:rPr lang="en-US" smtClean="0"/>
              <a:t>10</a:t>
            </a:fld>
            <a:endParaRPr lang="en-US"/>
          </a:p>
        </p:txBody>
      </p:sp>
    </p:spTree>
    <p:extLst>
      <p:ext uri="{BB962C8B-B14F-4D97-AF65-F5344CB8AC3E}">
        <p14:creationId xmlns:p14="http://schemas.microsoft.com/office/powerpoint/2010/main" val="2812223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Outline</a:t>
            </a:r>
          </a:p>
        </p:txBody>
      </p:sp>
      <p:sp>
        <p:nvSpPr>
          <p:cNvPr id="3" name="Content Placeholder 2"/>
          <p:cNvSpPr>
            <a:spLocks noGrp="1"/>
          </p:cNvSpPr>
          <p:nvPr>
            <p:ph idx="1"/>
          </p:nvPr>
        </p:nvSpPr>
        <p:spPr>
          <a:xfrm>
            <a:off x="1399822" y="1825625"/>
            <a:ext cx="10487378" cy="4351338"/>
          </a:xfrm>
        </p:spPr>
        <p:txBody>
          <a:bodyPr vert="horz" lIns="91440" tIns="45720" rIns="91440" bIns="45720" rtlCol="0" anchor="t">
            <a:normAutofit lnSpcReduction="10000"/>
          </a:bodyPr>
          <a:lstStyle/>
          <a:p>
            <a:pPr>
              <a:buFont typeface="Wingdings"/>
              <a:buChar char="Ø"/>
            </a:pPr>
            <a:r>
              <a:rPr lang="en-US" sz="2200">
                <a:cs typeface="Arial"/>
              </a:rPr>
              <a:t> Counting Chargers &amp; SB 1000</a:t>
            </a:r>
          </a:p>
          <a:p>
            <a:pPr>
              <a:buFont typeface="Wingdings"/>
              <a:buChar char="Ø"/>
            </a:pPr>
            <a:r>
              <a:rPr lang="en-US" sz="2200">
                <a:cs typeface="Arial"/>
              </a:rPr>
              <a:t> Electric Vehicle Infrastructure Projections (EVI-Pro) 2</a:t>
            </a:r>
          </a:p>
          <a:p>
            <a:pPr>
              <a:buFont typeface="Wingdings"/>
              <a:buChar char="Ø"/>
            </a:pPr>
            <a:r>
              <a:rPr lang="en-US" sz="2200">
                <a:cs typeface="Arial"/>
              </a:rPr>
              <a:t> EVI-Pro </a:t>
            </a:r>
            <a:r>
              <a:rPr lang="en-US" sz="2200" err="1">
                <a:cs typeface="Arial"/>
              </a:rPr>
              <a:t>RoadTrip</a:t>
            </a:r>
            <a:endParaRPr lang="en-US" sz="2200">
              <a:cs typeface="Arial"/>
            </a:endParaRPr>
          </a:p>
          <a:p>
            <a:pPr>
              <a:buFont typeface="Wingdings"/>
              <a:buChar char="Ø"/>
            </a:pPr>
            <a:r>
              <a:rPr lang="en-US" sz="2200">
                <a:cs typeface="Arial"/>
              </a:rPr>
              <a:t> Medium- and Heavy-Duty Electric Vehicle Infrastructure Projections (HEVI-Pro)</a:t>
            </a:r>
          </a:p>
          <a:p>
            <a:pPr>
              <a:buFont typeface="Wingdings"/>
              <a:buChar char="Ø"/>
            </a:pPr>
            <a:r>
              <a:rPr lang="en-US" sz="2200">
                <a:cs typeface="Arial"/>
              </a:rPr>
              <a:t> Off-Road</a:t>
            </a:r>
          </a:p>
          <a:p>
            <a:pPr>
              <a:buFont typeface="Wingdings"/>
              <a:buChar char="Ø"/>
            </a:pPr>
            <a:r>
              <a:rPr lang="en-US" sz="2200">
                <a:cs typeface="Arial"/>
              </a:rPr>
              <a:t> Load Management</a:t>
            </a:r>
          </a:p>
          <a:p>
            <a:pPr>
              <a:buFont typeface="Wingdings"/>
              <a:buChar char="Ø"/>
            </a:pPr>
            <a:r>
              <a:rPr lang="en-US" sz="2200">
                <a:cs typeface="Arial"/>
              </a:rPr>
              <a:t> Electric Vehicle Supply Equipment Deployment and Grid Evaluation (EDGE)</a:t>
            </a:r>
          </a:p>
          <a:p>
            <a:pPr marL="0" indent="0">
              <a:buNone/>
            </a:pPr>
            <a:endParaRPr lang="en-US" sz="2200">
              <a:cs typeface="Arial"/>
            </a:endParaRPr>
          </a:p>
          <a:p>
            <a:pPr>
              <a:buFont typeface="Wingdings"/>
              <a:buChar char="Ø"/>
            </a:pPr>
            <a:endParaRPr lang="en-US" sz="2200">
              <a:cs typeface="Arial"/>
            </a:endParaRPr>
          </a:p>
          <a:p>
            <a:pPr marL="0" indent="0">
              <a:buNone/>
            </a:pPr>
            <a:r>
              <a:rPr lang="en-US" sz="2200" b="1">
                <a:cs typeface="Arial"/>
              </a:rPr>
              <a:t>Please Note: </a:t>
            </a:r>
            <a:r>
              <a:rPr lang="en-US" sz="2200">
                <a:cs typeface="Arial"/>
              </a:rPr>
              <a:t>We will be hosting an IEPR workshop on charging infrastructure assessments (AB 2127) on August 4 &amp; 6 to discuss these analyses in detail.</a:t>
            </a:r>
            <a:endParaRPr lang="en-US" sz="2200" b="1">
              <a:cs typeface="Arial"/>
            </a:endParaRPr>
          </a:p>
        </p:txBody>
      </p:sp>
      <p:sp>
        <p:nvSpPr>
          <p:cNvPr id="5" name="Slide Number Placeholder 4"/>
          <p:cNvSpPr>
            <a:spLocks noGrp="1"/>
          </p:cNvSpPr>
          <p:nvPr>
            <p:ph type="sldNum" sz="quarter" idx="12"/>
          </p:nvPr>
        </p:nvSpPr>
        <p:spPr/>
        <p:txBody>
          <a:bodyPr/>
          <a:lstStyle/>
          <a:p>
            <a:fld id="{005C4985-ACD0-2B4C-8981-36243250F268}" type="slidenum">
              <a:rPr lang="en-US" smtClean="0"/>
              <a:t>2</a:t>
            </a:fld>
            <a:endParaRPr lang="en-US"/>
          </a:p>
        </p:txBody>
      </p:sp>
    </p:spTree>
    <p:extLst>
      <p:ext uri="{BB962C8B-B14F-4D97-AF65-F5344CB8AC3E}">
        <p14:creationId xmlns:p14="http://schemas.microsoft.com/office/powerpoint/2010/main" val="1718223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31068-C7D9-BB4D-8E53-70E87F2B12E2}"/>
              </a:ext>
            </a:extLst>
          </p:cNvPr>
          <p:cNvSpPr>
            <a:spLocks noGrp="1"/>
          </p:cNvSpPr>
          <p:nvPr>
            <p:ph type="title"/>
          </p:nvPr>
        </p:nvSpPr>
        <p:spPr/>
        <p:txBody>
          <a:bodyPr/>
          <a:lstStyle/>
          <a:p>
            <a:r>
              <a:rPr lang="en-US"/>
              <a:t>Counting Chargers &amp; SB 1000</a:t>
            </a:r>
          </a:p>
        </p:txBody>
      </p:sp>
      <p:sp>
        <p:nvSpPr>
          <p:cNvPr id="3" name="Content Placeholder 2">
            <a:extLst>
              <a:ext uri="{FF2B5EF4-FFF2-40B4-BE49-F238E27FC236}">
                <a16:creationId xmlns:a16="http://schemas.microsoft.com/office/drawing/2014/main" id="{6B3D0D32-1A53-3D4E-95EE-E547A4959579}"/>
              </a:ext>
            </a:extLst>
          </p:cNvPr>
          <p:cNvSpPr>
            <a:spLocks noGrp="1"/>
          </p:cNvSpPr>
          <p:nvPr>
            <p:ph idx="1"/>
          </p:nvPr>
        </p:nvSpPr>
        <p:spPr>
          <a:xfrm>
            <a:off x="1399822" y="1275907"/>
            <a:ext cx="9953978" cy="4351338"/>
          </a:xfrm>
        </p:spPr>
        <p:txBody>
          <a:bodyPr vert="horz" lIns="91440" tIns="45720" rIns="91440" bIns="45720" rtlCol="0" anchor="t">
            <a:normAutofit/>
          </a:bodyPr>
          <a:lstStyle/>
          <a:p>
            <a:pPr marL="0" indent="0">
              <a:buNone/>
            </a:pPr>
            <a:r>
              <a:rPr lang="en-US" b="1"/>
              <a:t>Goal: </a:t>
            </a:r>
            <a:r>
              <a:rPr lang="en-US"/>
              <a:t>Determine public and shared private charger counts &amp; assess charger deployment by population income, density, and geographical area to identify disparities across market segments</a:t>
            </a:r>
            <a:endParaRPr lang="en-US">
              <a:cs typeface="Arial"/>
            </a:endParaRPr>
          </a:p>
          <a:p>
            <a:pPr marL="0" indent="0">
              <a:buNone/>
            </a:pPr>
            <a:r>
              <a:rPr lang="en-US" b="1">
                <a:cs typeface="Arial"/>
              </a:rPr>
              <a:t>Collaborations with EAD: </a:t>
            </a:r>
          </a:p>
          <a:p>
            <a:r>
              <a:rPr lang="en-US">
                <a:cs typeface="Arial"/>
              </a:rPr>
              <a:t>PEV spatial distribution </a:t>
            </a:r>
          </a:p>
          <a:p>
            <a:pPr marL="0" indent="0">
              <a:buNone/>
            </a:pPr>
            <a:r>
              <a:rPr lang="en-US" b="1">
                <a:cs typeface="Arial"/>
              </a:rPr>
              <a:t>Other Collaboration Efforts: </a:t>
            </a:r>
          </a:p>
          <a:p>
            <a:r>
              <a:rPr lang="en-US">
                <a:cs typeface="Arial"/>
              </a:rPr>
              <a:t>NREL, Go-Biz, CARB, and CPUC for counting chargers</a:t>
            </a:r>
          </a:p>
        </p:txBody>
      </p:sp>
      <p:sp>
        <p:nvSpPr>
          <p:cNvPr id="4" name="Slide Number Placeholder 3">
            <a:extLst>
              <a:ext uri="{FF2B5EF4-FFF2-40B4-BE49-F238E27FC236}">
                <a16:creationId xmlns:a16="http://schemas.microsoft.com/office/drawing/2014/main" id="{7A6D0D7D-B1D9-FF43-A5C6-3220884EE36E}"/>
              </a:ext>
            </a:extLst>
          </p:cNvPr>
          <p:cNvSpPr>
            <a:spLocks noGrp="1"/>
          </p:cNvSpPr>
          <p:nvPr>
            <p:ph type="sldNum" sz="quarter" idx="12"/>
          </p:nvPr>
        </p:nvSpPr>
        <p:spPr/>
        <p:txBody>
          <a:bodyPr/>
          <a:lstStyle/>
          <a:p>
            <a:fld id="{005C4985-ACD0-2B4C-8981-36243250F268}" type="slidenum">
              <a:rPr lang="en-US" smtClean="0"/>
              <a:t>3</a:t>
            </a:fld>
            <a:endParaRPr lang="en-US"/>
          </a:p>
        </p:txBody>
      </p:sp>
      <p:pic>
        <p:nvPicPr>
          <p:cNvPr id="5" name="Picture 6" descr="This figure represents California's progress towards its 2025 goal of 1.5 million zero emission vehicles and 250,000 chargers. We are currently at around 700,000 ZEVs and have 46,000 chargers installed, 124,000 chargers planned, resulting in a gap of 80,000 chargers.">
            <a:extLst>
              <a:ext uri="{FF2B5EF4-FFF2-40B4-BE49-F238E27FC236}">
                <a16:creationId xmlns:a16="http://schemas.microsoft.com/office/drawing/2014/main" id="{75778236-3F81-6F48-8F9E-305517EBB5EC}"/>
              </a:ext>
            </a:extLst>
          </p:cNvPr>
          <p:cNvPicPr>
            <a:picLocks noChangeAspect="1"/>
          </p:cNvPicPr>
          <p:nvPr/>
        </p:nvPicPr>
        <p:blipFill>
          <a:blip r:embed="rId3"/>
          <a:stretch>
            <a:fillRect/>
          </a:stretch>
        </p:blipFill>
        <p:spPr>
          <a:xfrm>
            <a:off x="1418061" y="4192755"/>
            <a:ext cx="9917500" cy="2329395"/>
          </a:xfrm>
          <a:prstGeom prst="rect">
            <a:avLst/>
          </a:prstGeom>
        </p:spPr>
      </p:pic>
    </p:spTree>
    <p:extLst>
      <p:ext uri="{BB962C8B-B14F-4D97-AF65-F5344CB8AC3E}">
        <p14:creationId xmlns:p14="http://schemas.microsoft.com/office/powerpoint/2010/main" val="6783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EVI-Pro 2</a:t>
            </a:r>
          </a:p>
        </p:txBody>
      </p:sp>
      <p:sp>
        <p:nvSpPr>
          <p:cNvPr id="3" name="Content Placeholder 2"/>
          <p:cNvSpPr>
            <a:spLocks noGrp="1"/>
          </p:cNvSpPr>
          <p:nvPr>
            <p:ph idx="1"/>
          </p:nvPr>
        </p:nvSpPr>
        <p:spPr>
          <a:xfrm>
            <a:off x="749508" y="1549298"/>
            <a:ext cx="10658049" cy="904875"/>
          </a:xfrm>
        </p:spPr>
        <p:txBody>
          <a:bodyPr vert="horz" lIns="91440" tIns="45720" rIns="91440" bIns="45720" rtlCol="0" anchor="t">
            <a:normAutofit/>
          </a:bodyPr>
          <a:lstStyle/>
          <a:p>
            <a:pPr marL="0" indent="0">
              <a:buNone/>
            </a:pPr>
            <a:r>
              <a:rPr lang="en-US" b="1"/>
              <a:t>Goal</a:t>
            </a:r>
            <a:r>
              <a:rPr lang="en-US"/>
              <a:t>: Update 2018 EVI-Pro analysis to determine charging infrastructure needs for 2020-2030 in support of the 5 million ZEV target by 2030.</a:t>
            </a:r>
          </a:p>
          <a:p>
            <a:pPr marL="0" indent="0">
              <a:lnSpc>
                <a:spcPct val="100000"/>
              </a:lnSpc>
              <a:buNone/>
            </a:pPr>
            <a:endParaRPr lang="en-US"/>
          </a:p>
          <a:p>
            <a:pPr marL="0" indent="0">
              <a:lnSpc>
                <a:spcPct val="100000"/>
              </a:lnSpc>
              <a:buNone/>
            </a:pPr>
            <a:endParaRPr lang="en-US"/>
          </a:p>
        </p:txBody>
      </p:sp>
      <p:sp>
        <p:nvSpPr>
          <p:cNvPr id="4" name="Slide Number Placeholder 3"/>
          <p:cNvSpPr>
            <a:spLocks noGrp="1"/>
          </p:cNvSpPr>
          <p:nvPr>
            <p:ph type="sldNum" sz="quarter" idx="12"/>
          </p:nvPr>
        </p:nvSpPr>
        <p:spPr/>
        <p:txBody>
          <a:bodyPr/>
          <a:lstStyle/>
          <a:p>
            <a:fld id="{005C4985-ACD0-2B4C-8981-36243250F268}" type="slidenum">
              <a:rPr lang="en-US" smtClean="0"/>
              <a:t>4</a:t>
            </a:fld>
            <a:endParaRPr lang="en-US"/>
          </a:p>
        </p:txBody>
      </p:sp>
      <p:graphicFrame>
        <p:nvGraphicFramePr>
          <p:cNvPr id="5" name="Chart 4" descr="This chart shows the Energy Assessments Divisions's vehicle forecasts for the 2019 Aggressive scenario. It forecasts about 3.2 million Battery Electric Vehicles and 1.8 million Plug-in Hybrid Electric Vehicles by 2030, for a total of approximately 5 million plug-in electric vehicles">
            <a:extLst>
              <a:ext uri="{FF2B5EF4-FFF2-40B4-BE49-F238E27FC236}">
                <a16:creationId xmlns:a16="http://schemas.microsoft.com/office/drawing/2014/main" id="{C0129317-F50C-E742-AD2D-D8CA34A1BF10}"/>
              </a:ext>
            </a:extLst>
          </p:cNvPr>
          <p:cNvGraphicFramePr>
            <a:graphicFrameLocks/>
          </p:cNvGraphicFramePr>
          <p:nvPr/>
        </p:nvGraphicFramePr>
        <p:xfrm>
          <a:off x="6476104" y="2534457"/>
          <a:ext cx="5715896" cy="4086475"/>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2">
            <a:extLst>
              <a:ext uri="{FF2B5EF4-FFF2-40B4-BE49-F238E27FC236}">
                <a16:creationId xmlns:a16="http://schemas.microsoft.com/office/drawing/2014/main" id="{47138830-250F-DA42-B1A7-018DFC408F24}"/>
              </a:ext>
            </a:extLst>
          </p:cNvPr>
          <p:cNvSpPr txBox="1">
            <a:spLocks/>
          </p:cNvSpPr>
          <p:nvPr/>
        </p:nvSpPr>
        <p:spPr>
          <a:xfrm>
            <a:off x="749508" y="2727565"/>
            <a:ext cx="5936105" cy="381308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b="1"/>
              <a:t>Collaborations with EAD:</a:t>
            </a:r>
          </a:p>
          <a:p>
            <a:pPr>
              <a:buFont typeface="Arial" panose="020B0604020202020204" pitchFamily="34" charset="0"/>
              <a:buChar char="•"/>
            </a:pPr>
            <a:r>
              <a:rPr lang="en-US"/>
              <a:t>2019 TEDF Aggressive Case</a:t>
            </a:r>
          </a:p>
          <a:p>
            <a:pPr>
              <a:buFont typeface="Arial" panose="020B0604020202020204" pitchFamily="34" charset="0"/>
              <a:buChar char="•"/>
            </a:pPr>
            <a:r>
              <a:rPr lang="en-US"/>
              <a:t>Incorporate forecast updates in fall</a:t>
            </a:r>
          </a:p>
          <a:p>
            <a:pPr>
              <a:buFont typeface="Wingdings" pitchFamily="2" charset="2"/>
              <a:buChar char="Ø"/>
            </a:pPr>
            <a:endParaRPr lang="en-US"/>
          </a:p>
          <a:p>
            <a:pPr marL="0" indent="0">
              <a:buNone/>
            </a:pPr>
            <a:r>
              <a:rPr lang="en-US" b="1"/>
              <a:t>Other Collaboration Efforts:</a:t>
            </a:r>
          </a:p>
          <a:p>
            <a:pPr>
              <a:buFont typeface="Arial" panose="020B0604020202020204" pitchFamily="34" charset="0"/>
              <a:buChar char="•"/>
            </a:pPr>
            <a:r>
              <a:rPr lang="en-US"/>
              <a:t>CARB’s Mobile Sources Strategy</a:t>
            </a:r>
          </a:p>
          <a:p>
            <a:pPr>
              <a:buFont typeface="Arial" panose="020B0604020202020204" pitchFamily="34" charset="0"/>
              <a:buChar char="•"/>
            </a:pPr>
            <a:r>
              <a:rPr lang="en-US"/>
              <a:t>Vehicle attributes with CARB/EAD/NREL</a:t>
            </a:r>
          </a:p>
          <a:p>
            <a:pPr>
              <a:buFont typeface="Arial" panose="020B0604020202020204" pitchFamily="34" charset="0"/>
              <a:buChar char="•"/>
            </a:pPr>
            <a:r>
              <a:rPr lang="en-US" err="1"/>
              <a:t>CALeVIP</a:t>
            </a:r>
            <a:r>
              <a:rPr lang="en-US"/>
              <a:t> Regional Incentives</a:t>
            </a:r>
          </a:p>
          <a:p>
            <a:pPr marL="0" indent="0">
              <a:buFont typeface="Arial"/>
              <a:buNone/>
            </a:pPr>
            <a:endParaRPr lang="en-US"/>
          </a:p>
          <a:p>
            <a:pPr marL="0" indent="0">
              <a:lnSpc>
                <a:spcPct val="100000"/>
              </a:lnSpc>
              <a:buFont typeface="Arial"/>
              <a:buNone/>
            </a:pPr>
            <a:endParaRPr lang="en-US"/>
          </a:p>
          <a:p>
            <a:pPr marL="0" indent="0">
              <a:lnSpc>
                <a:spcPct val="100000"/>
              </a:lnSpc>
              <a:buFont typeface="Arial"/>
              <a:buNone/>
            </a:pPr>
            <a:endParaRPr lang="en-US"/>
          </a:p>
        </p:txBody>
      </p:sp>
    </p:spTree>
    <p:extLst>
      <p:ext uri="{BB962C8B-B14F-4D97-AF65-F5344CB8AC3E}">
        <p14:creationId xmlns:p14="http://schemas.microsoft.com/office/powerpoint/2010/main" val="57179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361B5-B6A5-7440-9A26-76AC3EEF6E61}"/>
              </a:ext>
            </a:extLst>
          </p:cNvPr>
          <p:cNvSpPr>
            <a:spLocks noGrp="1"/>
          </p:cNvSpPr>
          <p:nvPr>
            <p:ph type="title"/>
          </p:nvPr>
        </p:nvSpPr>
        <p:spPr/>
        <p:txBody>
          <a:bodyPr/>
          <a:lstStyle/>
          <a:p>
            <a:r>
              <a:rPr lang="en-US"/>
              <a:t>EVI-Pro </a:t>
            </a:r>
            <a:r>
              <a:rPr lang="en-US" err="1"/>
              <a:t>RoadTrip</a:t>
            </a:r>
            <a:endParaRPr lang="en-US"/>
          </a:p>
        </p:txBody>
      </p:sp>
      <p:sp>
        <p:nvSpPr>
          <p:cNvPr id="3" name="Content Placeholder 2">
            <a:extLst>
              <a:ext uri="{FF2B5EF4-FFF2-40B4-BE49-F238E27FC236}">
                <a16:creationId xmlns:a16="http://schemas.microsoft.com/office/drawing/2014/main" id="{3AEB236B-02AD-BE46-AA1D-FF17BA9D08B4}"/>
              </a:ext>
            </a:extLst>
          </p:cNvPr>
          <p:cNvSpPr>
            <a:spLocks noGrp="1"/>
          </p:cNvSpPr>
          <p:nvPr>
            <p:ph idx="1"/>
          </p:nvPr>
        </p:nvSpPr>
        <p:spPr>
          <a:xfrm>
            <a:off x="838200" y="1390207"/>
            <a:ext cx="10515600" cy="4901056"/>
          </a:xfrm>
        </p:spPr>
        <p:txBody>
          <a:bodyPr/>
          <a:lstStyle/>
          <a:p>
            <a:pPr marL="0" indent="0">
              <a:buNone/>
            </a:pPr>
            <a:r>
              <a:rPr lang="en-US" b="1"/>
              <a:t>Goal: </a:t>
            </a:r>
            <a:r>
              <a:rPr lang="en-US"/>
              <a:t>Assess DC fast charging infrastructure needs to enable inter-regional </a:t>
            </a:r>
            <a:r>
              <a:rPr lang="en-US">
                <a:solidFill>
                  <a:srgbClr val="083763"/>
                </a:solidFill>
              </a:rPr>
              <a:t>long-distance</a:t>
            </a:r>
            <a:r>
              <a:rPr lang="en-US"/>
              <a:t> travel (100+ miles)</a:t>
            </a:r>
            <a:r>
              <a:rPr lang="en-US" b="1"/>
              <a:t> </a:t>
            </a:r>
            <a:r>
              <a:rPr lang="en-US"/>
              <a:t>for 2020, 2025, and 2030.</a:t>
            </a:r>
          </a:p>
          <a:p>
            <a:pPr marL="0" indent="0">
              <a:buNone/>
            </a:pPr>
            <a:endParaRPr lang="en-US"/>
          </a:p>
          <a:p>
            <a:pPr marL="0" indent="0">
              <a:buNone/>
            </a:pPr>
            <a:r>
              <a:rPr lang="en-US" b="1"/>
              <a:t>Collaborations with EAD</a:t>
            </a:r>
            <a:r>
              <a:rPr lang="en-US"/>
              <a:t>:</a:t>
            </a:r>
          </a:p>
          <a:p>
            <a:pPr>
              <a:buFont typeface="Arial" panose="020B0604020202020204" pitchFamily="34" charset="0"/>
              <a:buChar char="•"/>
            </a:pPr>
            <a:r>
              <a:rPr lang="en-US"/>
              <a:t>2019 TEDF Aggressive Case</a:t>
            </a:r>
          </a:p>
          <a:p>
            <a:pPr marL="0" indent="0">
              <a:buNone/>
            </a:pPr>
            <a:endParaRPr lang="en-US" b="1"/>
          </a:p>
          <a:p>
            <a:pPr marL="0" indent="0">
              <a:buNone/>
            </a:pPr>
            <a:r>
              <a:rPr lang="en-US" b="1"/>
              <a:t>Other Collaboration Efforts:</a:t>
            </a:r>
          </a:p>
          <a:p>
            <a:pPr>
              <a:buFont typeface="Arial" panose="020B0604020202020204" pitchFamily="34" charset="0"/>
              <a:buChar char="•"/>
            </a:pPr>
            <a:r>
              <a:rPr lang="en-US" err="1"/>
              <a:t>CalTrans</a:t>
            </a:r>
            <a:r>
              <a:rPr lang="en-US"/>
              <a:t> CSTDM</a:t>
            </a:r>
          </a:p>
          <a:p>
            <a:pPr>
              <a:buFont typeface="Arial" panose="020B0604020202020204" pitchFamily="34" charset="0"/>
              <a:buChar char="•"/>
            </a:pPr>
            <a:r>
              <a:rPr lang="en-US"/>
              <a:t>Vehicle attributes with CARB/EAD/NREL</a:t>
            </a:r>
          </a:p>
          <a:p>
            <a:pPr marL="0" indent="0">
              <a:buNone/>
            </a:pPr>
            <a:endParaRPr lang="en-US"/>
          </a:p>
        </p:txBody>
      </p:sp>
      <p:sp>
        <p:nvSpPr>
          <p:cNvPr id="4" name="Slide Number Placeholder 3">
            <a:extLst>
              <a:ext uri="{FF2B5EF4-FFF2-40B4-BE49-F238E27FC236}">
                <a16:creationId xmlns:a16="http://schemas.microsoft.com/office/drawing/2014/main" id="{16B2916C-03BB-3C40-ABB9-1B69AC415CF6}"/>
              </a:ext>
            </a:extLst>
          </p:cNvPr>
          <p:cNvSpPr>
            <a:spLocks noGrp="1"/>
          </p:cNvSpPr>
          <p:nvPr>
            <p:ph type="sldNum" sz="quarter" idx="12"/>
          </p:nvPr>
        </p:nvSpPr>
        <p:spPr>
          <a:xfrm>
            <a:off x="8652602" y="6474193"/>
            <a:ext cx="1803400" cy="365125"/>
          </a:xfrm>
        </p:spPr>
        <p:txBody>
          <a:bodyPr/>
          <a:lstStyle/>
          <a:p>
            <a:fld id="{005C4985-ACD0-2B4C-8981-36243250F268}" type="slidenum">
              <a:rPr lang="en-US" smtClean="0"/>
              <a:t>5</a:t>
            </a:fld>
            <a:endParaRPr lang="en-US"/>
          </a:p>
        </p:txBody>
      </p:sp>
      <p:sp>
        <p:nvSpPr>
          <p:cNvPr id="10" name="TextBox 9">
            <a:extLst>
              <a:ext uri="{FF2B5EF4-FFF2-40B4-BE49-F238E27FC236}">
                <a16:creationId xmlns:a16="http://schemas.microsoft.com/office/drawing/2014/main" id="{79CBEC6A-64C8-4C4F-A6A8-A9E506806ACE}"/>
              </a:ext>
            </a:extLst>
          </p:cNvPr>
          <p:cNvSpPr txBox="1"/>
          <p:nvPr/>
        </p:nvSpPr>
        <p:spPr>
          <a:xfrm>
            <a:off x="7300069" y="6335693"/>
            <a:ext cx="4287586" cy="276999"/>
          </a:xfrm>
          <a:prstGeom prst="rect">
            <a:avLst/>
          </a:prstGeom>
          <a:noFill/>
        </p:spPr>
        <p:txBody>
          <a:bodyPr wrap="square" rtlCol="0">
            <a:spAutoFit/>
          </a:bodyPr>
          <a:lstStyle/>
          <a:p>
            <a:r>
              <a:rPr lang="en-US" sz="1200">
                <a:solidFill>
                  <a:srgbClr val="083763"/>
                </a:solidFill>
              </a:rPr>
              <a:t>Light-duty BEV Origin-Destination Travel Flows in 2030</a:t>
            </a:r>
          </a:p>
        </p:txBody>
      </p:sp>
      <p:pic>
        <p:nvPicPr>
          <p:cNvPr id="5" name="Picture 4" descr="This figure shows the flow diagram of origin and destination travels for light-duty battery electric vehicles in 2030. This includes trips between counties, as well as trips that cross California's state line.">
            <a:extLst>
              <a:ext uri="{FF2B5EF4-FFF2-40B4-BE49-F238E27FC236}">
                <a16:creationId xmlns:a16="http://schemas.microsoft.com/office/drawing/2014/main" id="{986B4551-84B1-004A-BBB7-D61907584D5B}"/>
              </a:ext>
            </a:extLst>
          </p:cNvPr>
          <p:cNvPicPr>
            <a:picLocks noChangeAspect="1"/>
          </p:cNvPicPr>
          <p:nvPr/>
        </p:nvPicPr>
        <p:blipFill rotWithShape="1">
          <a:blip r:embed="rId3"/>
          <a:srcRect t="12848" b="14424"/>
          <a:stretch/>
        </p:blipFill>
        <p:spPr>
          <a:xfrm>
            <a:off x="6748173" y="2070856"/>
            <a:ext cx="4605627" cy="4334707"/>
          </a:xfrm>
          <a:prstGeom prst="rect">
            <a:avLst/>
          </a:prstGeom>
        </p:spPr>
      </p:pic>
    </p:spTree>
    <p:extLst>
      <p:ext uri="{BB962C8B-B14F-4D97-AF65-F5344CB8AC3E}">
        <p14:creationId xmlns:p14="http://schemas.microsoft.com/office/powerpoint/2010/main" val="3954506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361B5-B6A5-7440-9A26-76AC3EEF6E61}"/>
              </a:ext>
            </a:extLst>
          </p:cNvPr>
          <p:cNvSpPr>
            <a:spLocks noGrp="1"/>
          </p:cNvSpPr>
          <p:nvPr>
            <p:ph type="title"/>
          </p:nvPr>
        </p:nvSpPr>
        <p:spPr/>
        <p:txBody>
          <a:bodyPr/>
          <a:lstStyle/>
          <a:p>
            <a:r>
              <a:rPr lang="en-US"/>
              <a:t>HEVI-Pro</a:t>
            </a:r>
          </a:p>
        </p:txBody>
      </p:sp>
      <p:sp>
        <p:nvSpPr>
          <p:cNvPr id="3" name="Content Placeholder 2">
            <a:extLst>
              <a:ext uri="{FF2B5EF4-FFF2-40B4-BE49-F238E27FC236}">
                <a16:creationId xmlns:a16="http://schemas.microsoft.com/office/drawing/2014/main" id="{3AEB236B-02AD-BE46-AA1D-FF17BA9D08B4}"/>
              </a:ext>
            </a:extLst>
          </p:cNvPr>
          <p:cNvSpPr>
            <a:spLocks noGrp="1"/>
          </p:cNvSpPr>
          <p:nvPr>
            <p:ph idx="1"/>
          </p:nvPr>
        </p:nvSpPr>
        <p:spPr>
          <a:xfrm>
            <a:off x="595637" y="1275907"/>
            <a:ext cx="11000725" cy="5552452"/>
          </a:xfrm>
        </p:spPr>
        <p:txBody>
          <a:bodyPr>
            <a:normAutofit lnSpcReduction="10000"/>
          </a:bodyPr>
          <a:lstStyle/>
          <a:p>
            <a:pPr marL="0" indent="0">
              <a:buNone/>
            </a:pPr>
            <a:r>
              <a:rPr lang="en-US" b="1"/>
              <a:t>Goal: </a:t>
            </a:r>
            <a:r>
              <a:rPr lang="en-US"/>
              <a:t>Assess needed public and private on-road medium- and heavy-duty electric vehicles infrastructure projected (HEVI-Pro) for 2020-2030.</a:t>
            </a:r>
          </a:p>
          <a:p>
            <a:pPr marL="0" indent="0">
              <a:buNone/>
            </a:pPr>
            <a:endParaRPr lang="en-US" b="1"/>
          </a:p>
          <a:p>
            <a:pPr marL="0" indent="0">
              <a:buNone/>
            </a:pPr>
            <a:r>
              <a:rPr lang="en-US" b="1"/>
              <a:t>Collaborations with EAD &amp; R&amp;D</a:t>
            </a:r>
          </a:p>
          <a:p>
            <a:r>
              <a:rPr lang="en-US"/>
              <a:t>Transportation Energy Demand Forecast</a:t>
            </a:r>
          </a:p>
          <a:p>
            <a:r>
              <a:rPr lang="en-US"/>
              <a:t>Geospatial distribution for grid impacts</a:t>
            </a:r>
          </a:p>
          <a:p>
            <a:r>
              <a:rPr lang="en-US"/>
              <a:t>Transit Electrification EPIC Projects</a:t>
            </a:r>
          </a:p>
          <a:p>
            <a:endParaRPr lang="en-US"/>
          </a:p>
          <a:p>
            <a:pPr marL="0" indent="0">
              <a:buNone/>
            </a:pPr>
            <a:r>
              <a:rPr lang="en-US" b="1"/>
              <a:t>Other Collaboration Efforts:</a:t>
            </a:r>
          </a:p>
          <a:p>
            <a:r>
              <a:rPr lang="en-US"/>
              <a:t>CARB Mobile Sources Strategy (SB 44),</a:t>
            </a:r>
          </a:p>
          <a:p>
            <a:pPr marL="0" indent="0">
              <a:buNone/>
            </a:pPr>
            <a:r>
              <a:rPr lang="en-US"/>
              <a:t>MHDV regulations, research &amp; programs</a:t>
            </a:r>
          </a:p>
          <a:p>
            <a:r>
              <a:rPr lang="en-US"/>
              <a:t>Caltrans traffic, freight &amp; travel demand</a:t>
            </a:r>
          </a:p>
          <a:p>
            <a:r>
              <a:rPr lang="en-US"/>
              <a:t>Researchers, advocates, &amp; consultants</a:t>
            </a:r>
          </a:p>
          <a:p>
            <a:pPr marL="0" indent="0">
              <a:buNone/>
            </a:pPr>
            <a:endParaRPr lang="en-US" b="1"/>
          </a:p>
          <a:p>
            <a:pPr marL="0" indent="0">
              <a:buNone/>
            </a:pPr>
            <a:endParaRPr lang="en-US" b="1"/>
          </a:p>
          <a:p>
            <a:pPr marL="0" indent="0">
              <a:buNone/>
            </a:pPr>
            <a:endParaRPr lang="en-US" b="1"/>
          </a:p>
          <a:p>
            <a:pPr marL="0" indent="0">
              <a:buNone/>
            </a:pPr>
            <a:endParaRPr lang="en-US" b="1"/>
          </a:p>
        </p:txBody>
      </p:sp>
      <p:sp>
        <p:nvSpPr>
          <p:cNvPr id="4" name="Slide Number Placeholder 3">
            <a:extLst>
              <a:ext uri="{FF2B5EF4-FFF2-40B4-BE49-F238E27FC236}">
                <a16:creationId xmlns:a16="http://schemas.microsoft.com/office/drawing/2014/main" id="{16B2916C-03BB-3C40-ABB9-1B69AC415CF6}"/>
              </a:ext>
            </a:extLst>
          </p:cNvPr>
          <p:cNvSpPr>
            <a:spLocks noGrp="1"/>
          </p:cNvSpPr>
          <p:nvPr>
            <p:ph type="sldNum" sz="quarter" idx="12"/>
          </p:nvPr>
        </p:nvSpPr>
        <p:spPr/>
        <p:txBody>
          <a:bodyPr/>
          <a:lstStyle/>
          <a:p>
            <a:fld id="{005C4985-ACD0-2B4C-8981-36243250F268}" type="slidenum">
              <a:rPr lang="en-US" smtClean="0"/>
              <a:t>6</a:t>
            </a:fld>
            <a:endParaRPr lang="en-US"/>
          </a:p>
        </p:txBody>
      </p:sp>
      <p:pic>
        <p:nvPicPr>
          <p:cNvPr id="7" name="Picture 6" descr="This figure shows CARB's draft 2020 Mobile Sources Strategy scenario for heavy-duty vehicles. This draft analysis calls for a heavy-duty ZEV and accelerated turnover of 21% by 2031, 44% by 2037, and 76% by 2045.">
            <a:extLst>
              <a:ext uri="{FF2B5EF4-FFF2-40B4-BE49-F238E27FC236}">
                <a16:creationId xmlns:a16="http://schemas.microsoft.com/office/drawing/2014/main" id="{CCB93D6B-C5C3-445B-B951-464ED0F0EB65}"/>
              </a:ext>
            </a:extLst>
          </p:cNvPr>
          <p:cNvPicPr>
            <a:picLocks noChangeAspect="1"/>
          </p:cNvPicPr>
          <p:nvPr/>
        </p:nvPicPr>
        <p:blipFill>
          <a:blip r:embed="rId3"/>
          <a:stretch>
            <a:fillRect/>
          </a:stretch>
        </p:blipFill>
        <p:spPr>
          <a:xfrm>
            <a:off x="6535271" y="2376805"/>
            <a:ext cx="5656729" cy="3205288"/>
          </a:xfrm>
          <a:prstGeom prst="rect">
            <a:avLst/>
          </a:prstGeom>
        </p:spPr>
      </p:pic>
      <p:sp>
        <p:nvSpPr>
          <p:cNvPr id="5" name="Rectangle 4">
            <a:extLst>
              <a:ext uri="{FF2B5EF4-FFF2-40B4-BE49-F238E27FC236}">
                <a16:creationId xmlns:a16="http://schemas.microsoft.com/office/drawing/2014/main" id="{0F6A2401-FE90-4B1D-9C6B-E951B4CAA095}"/>
              </a:ext>
            </a:extLst>
          </p:cNvPr>
          <p:cNvSpPr/>
          <p:nvPr/>
        </p:nvSpPr>
        <p:spPr>
          <a:xfrm>
            <a:off x="6638364" y="5582093"/>
            <a:ext cx="5450542" cy="523220"/>
          </a:xfrm>
          <a:prstGeom prst="rect">
            <a:avLst/>
          </a:prstGeom>
        </p:spPr>
        <p:txBody>
          <a:bodyPr wrap="square">
            <a:spAutoFit/>
          </a:bodyPr>
          <a:lstStyle/>
          <a:p>
            <a:pPr algn="r"/>
            <a:r>
              <a:rPr lang="en-US" sz="1400">
                <a:solidFill>
                  <a:srgbClr val="083763"/>
                </a:solidFill>
                <a:ea typeface="Tahoma" panose="020B0604030504040204" pitchFamily="34" charset="0"/>
                <a:cs typeface="Tahoma" panose="020B0604030504040204" pitchFamily="34" charset="0"/>
              </a:rPr>
              <a:t>2020 Mobile Source Strategy: A Vision for Clean Air (April 2020)</a:t>
            </a:r>
          </a:p>
          <a:p>
            <a:pPr algn="r"/>
            <a:r>
              <a:rPr lang="en-US" sz="1400">
                <a:solidFill>
                  <a:srgbClr val="083763"/>
                </a:solidFill>
                <a:ea typeface="Tahoma" panose="020B0604030504040204" pitchFamily="34" charset="0"/>
                <a:cs typeface="Tahoma" panose="020B0604030504040204" pitchFamily="34" charset="0"/>
              </a:rPr>
              <a:t>https://ww3.arb.ca.gov/board/books/2020/042320/20-4-3pres.pdf</a:t>
            </a:r>
          </a:p>
        </p:txBody>
      </p:sp>
    </p:spTree>
    <p:extLst>
      <p:ext uri="{BB962C8B-B14F-4D97-AF65-F5344CB8AC3E}">
        <p14:creationId xmlns:p14="http://schemas.microsoft.com/office/powerpoint/2010/main" val="208308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361B5-B6A5-7440-9A26-76AC3EEF6E61}"/>
              </a:ext>
            </a:extLst>
          </p:cNvPr>
          <p:cNvSpPr>
            <a:spLocks noGrp="1"/>
          </p:cNvSpPr>
          <p:nvPr>
            <p:ph type="title"/>
          </p:nvPr>
        </p:nvSpPr>
        <p:spPr/>
        <p:txBody>
          <a:bodyPr/>
          <a:lstStyle/>
          <a:p>
            <a:r>
              <a:rPr lang="en-US"/>
              <a:t>Off-Road</a:t>
            </a:r>
          </a:p>
        </p:txBody>
      </p:sp>
      <p:sp>
        <p:nvSpPr>
          <p:cNvPr id="3" name="Content Placeholder 2">
            <a:extLst>
              <a:ext uri="{FF2B5EF4-FFF2-40B4-BE49-F238E27FC236}">
                <a16:creationId xmlns:a16="http://schemas.microsoft.com/office/drawing/2014/main" id="{3AEB236B-02AD-BE46-AA1D-FF17BA9D08B4}"/>
              </a:ext>
            </a:extLst>
          </p:cNvPr>
          <p:cNvSpPr>
            <a:spLocks noGrp="1"/>
          </p:cNvSpPr>
          <p:nvPr>
            <p:ph idx="1"/>
          </p:nvPr>
        </p:nvSpPr>
        <p:spPr>
          <a:xfrm>
            <a:off x="407785" y="1480569"/>
            <a:ext cx="5568885" cy="4983941"/>
          </a:xfrm>
        </p:spPr>
        <p:txBody>
          <a:bodyPr vert="horz" lIns="91440" tIns="45720" rIns="91440" bIns="45720" rtlCol="0" anchor="t">
            <a:normAutofit/>
          </a:bodyPr>
          <a:lstStyle/>
          <a:p>
            <a:pPr marL="0" indent="0">
              <a:buNone/>
            </a:pPr>
            <a:r>
              <a:rPr lang="en-US" b="1"/>
              <a:t>Goals: </a:t>
            </a:r>
            <a:r>
              <a:rPr lang="en-US"/>
              <a:t>Assess charging infrastructure needs to support off-road electrification.</a:t>
            </a:r>
            <a:endParaRPr lang="en-US">
              <a:cs typeface="Arial"/>
            </a:endParaRPr>
          </a:p>
          <a:p>
            <a:pPr marL="0" indent="0">
              <a:buNone/>
            </a:pPr>
            <a:endParaRPr lang="en-US" b="1"/>
          </a:p>
          <a:p>
            <a:pPr marL="0" indent="0">
              <a:buNone/>
            </a:pPr>
            <a:r>
              <a:rPr lang="en-US" b="1"/>
              <a:t>Collaborations with EAD:</a:t>
            </a:r>
          </a:p>
          <a:p>
            <a:pPr lvl="1"/>
            <a:r>
              <a:rPr lang="en-US">
                <a:cs typeface="Arial"/>
              </a:rPr>
              <a:t>Transportation Energy Demand Forecast</a:t>
            </a:r>
            <a:endParaRPr lang="en-US" b="1">
              <a:cs typeface="Arial"/>
            </a:endParaRPr>
          </a:p>
          <a:p>
            <a:pPr marL="0" indent="0">
              <a:buNone/>
            </a:pPr>
            <a:endParaRPr lang="en-US" b="1"/>
          </a:p>
          <a:p>
            <a:pPr marL="0" indent="0">
              <a:buNone/>
            </a:pPr>
            <a:r>
              <a:rPr lang="en-US" b="1"/>
              <a:t>Other Collaboration Efforts:</a:t>
            </a:r>
          </a:p>
          <a:p>
            <a:pPr lvl="1"/>
            <a:r>
              <a:rPr lang="en-US">
                <a:cs typeface="Arial"/>
              </a:rPr>
              <a:t>Align with CARB Mobile Sources Strategy where applicable (existing vehicle populations, pending regulations)</a:t>
            </a:r>
            <a:endParaRPr lang="en-US" b="1">
              <a:cs typeface="Arial"/>
            </a:endParaRPr>
          </a:p>
          <a:p>
            <a:pPr marL="0" indent="0">
              <a:buNone/>
            </a:pPr>
            <a:endParaRPr lang="en-US" b="1">
              <a:cs typeface="Arial"/>
            </a:endParaRPr>
          </a:p>
        </p:txBody>
      </p:sp>
      <p:sp>
        <p:nvSpPr>
          <p:cNvPr id="4" name="Slide Number Placeholder 3">
            <a:extLst>
              <a:ext uri="{FF2B5EF4-FFF2-40B4-BE49-F238E27FC236}">
                <a16:creationId xmlns:a16="http://schemas.microsoft.com/office/drawing/2014/main" id="{16B2916C-03BB-3C40-ABB9-1B69AC415CF6}"/>
              </a:ext>
            </a:extLst>
          </p:cNvPr>
          <p:cNvSpPr>
            <a:spLocks noGrp="1"/>
          </p:cNvSpPr>
          <p:nvPr>
            <p:ph type="sldNum" sz="quarter" idx="12"/>
          </p:nvPr>
        </p:nvSpPr>
        <p:spPr/>
        <p:txBody>
          <a:bodyPr/>
          <a:lstStyle/>
          <a:p>
            <a:fld id="{005C4985-ACD0-2B4C-8981-36243250F268}" type="slidenum">
              <a:rPr lang="en-US" smtClean="0"/>
              <a:t>7</a:t>
            </a:fld>
            <a:endParaRPr lang="en-US"/>
          </a:p>
        </p:txBody>
      </p:sp>
      <p:sp>
        <p:nvSpPr>
          <p:cNvPr id="14" name="Content Placeholder 2">
            <a:extLst>
              <a:ext uri="{FF2B5EF4-FFF2-40B4-BE49-F238E27FC236}">
                <a16:creationId xmlns:a16="http://schemas.microsoft.com/office/drawing/2014/main" id="{E14A9DA4-59EC-40F1-9FBE-5C7C506A36CD}"/>
              </a:ext>
            </a:extLst>
          </p:cNvPr>
          <p:cNvSpPr txBox="1">
            <a:spLocks/>
          </p:cNvSpPr>
          <p:nvPr/>
        </p:nvSpPr>
        <p:spPr>
          <a:xfrm>
            <a:off x="5764789" y="1265341"/>
            <a:ext cx="6374016" cy="55571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600" b="1"/>
              <a:t>Reduction in annual diesel use due to off-road electrification </a:t>
            </a:r>
            <a:endParaRPr lang="en-US" sz="1600" b="1">
              <a:cs typeface="Arial"/>
            </a:endParaRPr>
          </a:p>
        </p:txBody>
      </p:sp>
      <p:pic>
        <p:nvPicPr>
          <p:cNvPr id="5" name="Picture 5" descr="This figure shows the forecasted reduction in annual diesel consumption due to off-road electrification from the 2019 California off-road Transportation Electrification Demand Forecast. It includes three scenarios derived from varying levels of projected electrification in the off-road sector and growth in gross state product. The low case results in 250 million galls reduced, the mid case results in 325 million galls reduced, and the high case results in about 355 million gallons reduced. The mid demand line represents the most likely off-road electrification rates and macroeconomic projections as of 2019.">
            <a:extLst>
              <a:ext uri="{FF2B5EF4-FFF2-40B4-BE49-F238E27FC236}">
                <a16:creationId xmlns:a16="http://schemas.microsoft.com/office/drawing/2014/main" id="{8BBAF81A-FD1A-4113-94AA-8B744ABA696C}"/>
              </a:ext>
            </a:extLst>
          </p:cNvPr>
          <p:cNvPicPr>
            <a:picLocks noChangeAspect="1"/>
          </p:cNvPicPr>
          <p:nvPr/>
        </p:nvPicPr>
        <p:blipFill>
          <a:blip r:embed="rId3"/>
          <a:stretch>
            <a:fillRect/>
          </a:stretch>
        </p:blipFill>
        <p:spPr>
          <a:xfrm>
            <a:off x="5989607" y="1600631"/>
            <a:ext cx="5877464" cy="4835679"/>
          </a:xfrm>
          <a:prstGeom prst="rect">
            <a:avLst/>
          </a:prstGeom>
        </p:spPr>
      </p:pic>
      <p:sp>
        <p:nvSpPr>
          <p:cNvPr id="7" name="Rectangle 6">
            <a:extLst>
              <a:ext uri="{FF2B5EF4-FFF2-40B4-BE49-F238E27FC236}">
                <a16:creationId xmlns:a16="http://schemas.microsoft.com/office/drawing/2014/main" id="{7AB2455C-DB0C-4554-9B6D-04BF2E33A692}"/>
              </a:ext>
            </a:extLst>
          </p:cNvPr>
          <p:cNvSpPr/>
          <p:nvPr/>
        </p:nvSpPr>
        <p:spPr>
          <a:xfrm>
            <a:off x="6473568" y="6368797"/>
            <a:ext cx="5450542" cy="276999"/>
          </a:xfrm>
          <a:prstGeom prst="rect">
            <a:avLst/>
          </a:prstGeom>
        </p:spPr>
        <p:txBody>
          <a:bodyPr wrap="square" anchor="t">
            <a:spAutoFit/>
          </a:bodyPr>
          <a:lstStyle/>
          <a:p>
            <a:pPr algn="r"/>
            <a:r>
              <a:rPr lang="en-US" sz="1200">
                <a:solidFill>
                  <a:srgbClr val="083763"/>
                </a:solidFill>
                <a:ea typeface="Tahoma"/>
                <a:cs typeface="Tahoma"/>
              </a:rPr>
              <a:t>California Off-Road Transportation Electrification Demand Forecast (2019)</a:t>
            </a:r>
            <a:endParaRPr lang="en-US" sz="1200">
              <a:cs typeface="Arial"/>
            </a:endParaRPr>
          </a:p>
        </p:txBody>
      </p:sp>
    </p:spTree>
    <p:extLst>
      <p:ext uri="{BB962C8B-B14F-4D97-AF65-F5344CB8AC3E}">
        <p14:creationId xmlns:p14="http://schemas.microsoft.com/office/powerpoint/2010/main" val="201017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DA8F9-371C-654B-B6E7-4A42D84AB5A5}"/>
              </a:ext>
            </a:extLst>
          </p:cNvPr>
          <p:cNvSpPr>
            <a:spLocks noGrp="1"/>
          </p:cNvSpPr>
          <p:nvPr>
            <p:ph type="title"/>
          </p:nvPr>
        </p:nvSpPr>
        <p:spPr/>
        <p:txBody>
          <a:bodyPr>
            <a:normAutofit/>
          </a:bodyPr>
          <a:lstStyle/>
          <a:p>
            <a:r>
              <a:rPr lang="en-US"/>
              <a:t>Load Management</a:t>
            </a:r>
          </a:p>
        </p:txBody>
      </p:sp>
      <p:sp>
        <p:nvSpPr>
          <p:cNvPr id="3" name="Content Placeholder 2">
            <a:extLst>
              <a:ext uri="{FF2B5EF4-FFF2-40B4-BE49-F238E27FC236}">
                <a16:creationId xmlns:a16="http://schemas.microsoft.com/office/drawing/2014/main" id="{6990E8CD-CB37-EF41-8EAE-8AEDC25373EE}"/>
              </a:ext>
            </a:extLst>
          </p:cNvPr>
          <p:cNvSpPr>
            <a:spLocks noGrp="1"/>
          </p:cNvSpPr>
          <p:nvPr>
            <p:ph idx="1"/>
          </p:nvPr>
        </p:nvSpPr>
        <p:spPr>
          <a:xfrm>
            <a:off x="228601" y="1409699"/>
            <a:ext cx="11945488" cy="5053535"/>
          </a:xfrm>
        </p:spPr>
        <p:txBody>
          <a:bodyPr>
            <a:normAutofit fontScale="92500"/>
          </a:bodyPr>
          <a:lstStyle/>
          <a:p>
            <a:pPr marL="0" indent="0">
              <a:buNone/>
            </a:pPr>
            <a:r>
              <a:rPr lang="en-US" b="1"/>
              <a:t>Goal: </a:t>
            </a:r>
            <a:r>
              <a:rPr lang="en-US"/>
              <a:t>Assess equipment hardware and software necessary to improve the flexibility and responsiveness of EV charging to time-varying prices, grid- or carbon management signals</a:t>
            </a:r>
            <a:endParaRPr lang="en-US" b="1" i="1"/>
          </a:p>
          <a:p>
            <a:pPr marL="0" indent="0">
              <a:buNone/>
            </a:pPr>
            <a:endParaRPr lang="en-US" b="1"/>
          </a:p>
          <a:p>
            <a:pPr marL="0" indent="0">
              <a:buNone/>
            </a:pPr>
            <a:r>
              <a:rPr lang="en-US" b="1"/>
              <a:t>Collaborations with EAD, Efficiency, &amp; R&amp;D:</a:t>
            </a:r>
          </a:p>
          <a:p>
            <a:r>
              <a:rPr lang="en-US"/>
              <a:t>CA IOU Electricity Load Shapes (TOU shifts)</a:t>
            </a:r>
          </a:p>
          <a:p>
            <a:r>
              <a:rPr lang="en-US"/>
              <a:t>PEV Owners Survey</a:t>
            </a:r>
          </a:p>
          <a:p>
            <a:r>
              <a:rPr lang="en-US"/>
              <a:t>Load Management Rulemaking</a:t>
            </a:r>
          </a:p>
          <a:p>
            <a:r>
              <a:rPr lang="en-US"/>
              <a:t>EPIC Vehicle-Grid Integration Research</a:t>
            </a:r>
          </a:p>
          <a:p>
            <a:pPr marL="0" indent="0">
              <a:buNone/>
            </a:pPr>
            <a:endParaRPr lang="en-US" b="1"/>
          </a:p>
          <a:p>
            <a:pPr marL="0" indent="0">
              <a:buNone/>
            </a:pPr>
            <a:r>
              <a:rPr lang="en-US" b="1"/>
              <a:t>Other Collaboration Efforts:</a:t>
            </a:r>
          </a:p>
          <a:p>
            <a:r>
              <a:rPr lang="en-US"/>
              <a:t>Vehicle-Grid Integration Roadmap Update</a:t>
            </a:r>
          </a:p>
          <a:p>
            <a:r>
              <a:rPr lang="en-US"/>
              <a:t>CPUC SB 676</a:t>
            </a:r>
          </a:p>
        </p:txBody>
      </p:sp>
      <p:sp>
        <p:nvSpPr>
          <p:cNvPr id="4" name="Slide Number Placeholder 3">
            <a:extLst>
              <a:ext uri="{FF2B5EF4-FFF2-40B4-BE49-F238E27FC236}">
                <a16:creationId xmlns:a16="http://schemas.microsoft.com/office/drawing/2014/main" id="{B4610907-A847-174D-9FBF-A9134AC6AEB3}"/>
              </a:ext>
            </a:extLst>
          </p:cNvPr>
          <p:cNvSpPr>
            <a:spLocks noGrp="1"/>
          </p:cNvSpPr>
          <p:nvPr>
            <p:ph type="sldNum" sz="quarter" idx="12"/>
          </p:nvPr>
        </p:nvSpPr>
        <p:spPr/>
        <p:txBody>
          <a:bodyPr/>
          <a:lstStyle/>
          <a:p>
            <a:fld id="{005C4985-ACD0-2B4C-8981-36243250F268}" type="slidenum">
              <a:rPr lang="en-US" smtClean="0"/>
              <a:t>8</a:t>
            </a:fld>
            <a:endParaRPr lang="en-US"/>
          </a:p>
        </p:txBody>
      </p:sp>
      <p:sp>
        <p:nvSpPr>
          <p:cNvPr id="5" name="Rectangle 4">
            <a:extLst>
              <a:ext uri="{FF2B5EF4-FFF2-40B4-BE49-F238E27FC236}">
                <a16:creationId xmlns:a16="http://schemas.microsoft.com/office/drawing/2014/main" id="{19D92332-FC05-4635-BBBB-27655F1A042D}"/>
              </a:ext>
            </a:extLst>
          </p:cNvPr>
          <p:cNvSpPr/>
          <p:nvPr/>
        </p:nvSpPr>
        <p:spPr>
          <a:xfrm>
            <a:off x="6096000" y="6122576"/>
            <a:ext cx="6096000" cy="461665"/>
          </a:xfrm>
          <a:prstGeom prst="rect">
            <a:avLst/>
          </a:prstGeom>
        </p:spPr>
        <p:txBody>
          <a:bodyPr wrap="square">
            <a:spAutoFit/>
          </a:bodyPr>
          <a:lstStyle/>
          <a:p>
            <a:pPr algn="r"/>
            <a:r>
              <a:rPr lang="en-US" sz="1200">
                <a:solidFill>
                  <a:srgbClr val="083763"/>
                </a:solidFill>
                <a:ea typeface="Tahoma" panose="020B0604030504040204" pitchFamily="34" charset="0"/>
                <a:cs typeface="Tahoma" panose="020B0604030504040204" pitchFamily="34" charset="0"/>
              </a:rPr>
              <a:t>California Investor Owned Utility Electricity Load Shapes (April 2019) https://ww2.energy.ca.gov/2019publications/CEC-500-2019-046/CEC-500-2019-046.pdf</a:t>
            </a:r>
          </a:p>
        </p:txBody>
      </p:sp>
      <p:pic>
        <p:nvPicPr>
          <p:cNvPr id="7" name="Picture 6" descr="This figure illustrates the consumer responsiveness to time-of-use rates on the shape of charging load from light-duty electric vehicles. One line represents the average load profile across all investor owned utilities, another represents ChargePoint data, and the third represents ChargePoint data adjusted for price elasticity.">
            <a:extLst>
              <a:ext uri="{FF2B5EF4-FFF2-40B4-BE49-F238E27FC236}">
                <a16:creationId xmlns:a16="http://schemas.microsoft.com/office/drawing/2014/main" id="{2D36795C-FD4E-4011-BFD4-396D947229CA}"/>
              </a:ext>
            </a:extLst>
          </p:cNvPr>
          <p:cNvPicPr>
            <a:picLocks noChangeAspect="1"/>
          </p:cNvPicPr>
          <p:nvPr/>
        </p:nvPicPr>
        <p:blipFill>
          <a:blip r:embed="rId3"/>
          <a:stretch>
            <a:fillRect/>
          </a:stretch>
        </p:blipFill>
        <p:spPr>
          <a:xfrm>
            <a:off x="6777237" y="2028032"/>
            <a:ext cx="5396851" cy="4148931"/>
          </a:xfrm>
          <a:prstGeom prst="rect">
            <a:avLst/>
          </a:prstGeom>
        </p:spPr>
      </p:pic>
    </p:spTree>
    <p:extLst>
      <p:ext uri="{BB962C8B-B14F-4D97-AF65-F5344CB8AC3E}">
        <p14:creationId xmlns:p14="http://schemas.microsoft.com/office/powerpoint/2010/main" val="3612692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361B5-B6A5-7440-9A26-76AC3EEF6E61}"/>
              </a:ext>
            </a:extLst>
          </p:cNvPr>
          <p:cNvSpPr>
            <a:spLocks noGrp="1"/>
          </p:cNvSpPr>
          <p:nvPr>
            <p:ph type="title"/>
          </p:nvPr>
        </p:nvSpPr>
        <p:spPr/>
        <p:txBody>
          <a:bodyPr/>
          <a:lstStyle/>
          <a:p>
            <a:r>
              <a:rPr lang="en-US"/>
              <a:t>EDGE</a:t>
            </a:r>
          </a:p>
        </p:txBody>
      </p:sp>
      <p:sp>
        <p:nvSpPr>
          <p:cNvPr id="3" name="Content Placeholder 2">
            <a:extLst>
              <a:ext uri="{FF2B5EF4-FFF2-40B4-BE49-F238E27FC236}">
                <a16:creationId xmlns:a16="http://schemas.microsoft.com/office/drawing/2014/main" id="{3AEB236B-02AD-BE46-AA1D-FF17BA9D08B4}"/>
              </a:ext>
            </a:extLst>
          </p:cNvPr>
          <p:cNvSpPr>
            <a:spLocks noGrp="1"/>
          </p:cNvSpPr>
          <p:nvPr>
            <p:ph idx="1"/>
          </p:nvPr>
        </p:nvSpPr>
        <p:spPr>
          <a:xfrm>
            <a:off x="188393" y="1275907"/>
            <a:ext cx="5663768" cy="5225782"/>
          </a:xfrm>
        </p:spPr>
        <p:txBody>
          <a:bodyPr vert="horz" lIns="91440" tIns="45720" rIns="91440" bIns="45720" rtlCol="0" anchor="t">
            <a:normAutofit lnSpcReduction="10000"/>
          </a:bodyPr>
          <a:lstStyle/>
          <a:p>
            <a:pPr marL="0" indent="0">
              <a:buNone/>
            </a:pPr>
            <a:r>
              <a:rPr lang="en-US" b="1"/>
              <a:t>Goal: </a:t>
            </a:r>
            <a:r>
              <a:rPr lang="en-US"/>
              <a:t>Develop a</a:t>
            </a:r>
            <a:r>
              <a:rPr lang="en-US" b="1"/>
              <a:t> </a:t>
            </a:r>
            <a:r>
              <a:rPr lang="en-US">
                <a:ea typeface="+mn-lt"/>
                <a:cs typeface="+mn-lt"/>
              </a:rPr>
              <a:t>tool to focus deployment strategies and infrastructure investments to meet travel demand needs for charging, achieve air quality improvement goals, minimize impact to the electric grid, and ensure equitable EVSE deployment.</a:t>
            </a:r>
            <a:endParaRPr lang="en-US">
              <a:cs typeface="Arial" panose="020B0604020202020204"/>
            </a:endParaRPr>
          </a:p>
          <a:p>
            <a:pPr marL="0" indent="0">
              <a:buNone/>
            </a:pPr>
            <a:endParaRPr lang="en-US" b="1">
              <a:cs typeface="Arial"/>
            </a:endParaRPr>
          </a:p>
          <a:p>
            <a:pPr marL="0" indent="0">
              <a:buNone/>
            </a:pPr>
            <a:r>
              <a:rPr lang="en-US" b="1"/>
              <a:t>Collaboration with EAD: </a:t>
            </a:r>
            <a:endParaRPr lang="en-US" b="1">
              <a:highlight>
                <a:srgbClr val="FFFF00"/>
              </a:highlight>
            </a:endParaRPr>
          </a:p>
          <a:p>
            <a:pPr>
              <a:buFont typeface="Arial" panose="020B0604020202020204" pitchFamily="34" charset="0"/>
              <a:buChar char="•"/>
            </a:pPr>
            <a:r>
              <a:rPr lang="en-US">
                <a:cs typeface="Arial"/>
              </a:rPr>
              <a:t>PEV Spatial Distribution</a:t>
            </a:r>
          </a:p>
          <a:p>
            <a:pPr marL="0" indent="0">
              <a:buNone/>
            </a:pPr>
            <a:endParaRPr lang="en-US" b="1">
              <a:highlight>
                <a:srgbClr val="FFFF00"/>
              </a:highlight>
              <a:cs typeface="Arial"/>
            </a:endParaRPr>
          </a:p>
          <a:p>
            <a:pPr marL="0" indent="0">
              <a:buNone/>
            </a:pPr>
            <a:r>
              <a:rPr lang="en-US" b="1">
                <a:cs typeface="Arial"/>
              </a:rPr>
              <a:t>Other Collaboration Efforts: </a:t>
            </a:r>
          </a:p>
          <a:p>
            <a:pPr>
              <a:buFont typeface="Arial" panose="020B0604020202020204" pitchFamily="34" charset="0"/>
              <a:buChar char="•"/>
            </a:pPr>
            <a:r>
              <a:rPr lang="en-US">
                <a:cs typeface="Arial"/>
              </a:rPr>
              <a:t>AB 2127 assessments</a:t>
            </a:r>
          </a:p>
          <a:p>
            <a:pPr>
              <a:buFont typeface="Arial" panose="020B0604020202020204" pitchFamily="34" charset="0"/>
              <a:buChar char="•"/>
            </a:pPr>
            <a:r>
              <a:rPr lang="en-US">
                <a:cs typeface="Arial"/>
              </a:rPr>
              <a:t>SB 1000 analysis</a:t>
            </a:r>
          </a:p>
        </p:txBody>
      </p:sp>
      <p:sp>
        <p:nvSpPr>
          <p:cNvPr id="4" name="Slide Number Placeholder 3">
            <a:extLst>
              <a:ext uri="{FF2B5EF4-FFF2-40B4-BE49-F238E27FC236}">
                <a16:creationId xmlns:a16="http://schemas.microsoft.com/office/drawing/2014/main" id="{16B2916C-03BB-3C40-ABB9-1B69AC415CF6}"/>
              </a:ext>
            </a:extLst>
          </p:cNvPr>
          <p:cNvSpPr>
            <a:spLocks noGrp="1"/>
          </p:cNvSpPr>
          <p:nvPr>
            <p:ph type="sldNum" sz="quarter" idx="12"/>
          </p:nvPr>
        </p:nvSpPr>
        <p:spPr/>
        <p:txBody>
          <a:bodyPr/>
          <a:lstStyle/>
          <a:p>
            <a:fld id="{005C4985-ACD0-2B4C-8981-36243250F268}" type="slidenum">
              <a:rPr lang="en-US" smtClean="0"/>
              <a:t>9</a:t>
            </a:fld>
            <a:endParaRPr lang="en-US"/>
          </a:p>
        </p:txBody>
      </p:sp>
      <p:grpSp>
        <p:nvGrpSpPr>
          <p:cNvPr id="10" name="Group 9" descr="This figure represents a sample output from the EDGE model, showing a case study of an area in SoCal Edison's territory. It shows that almost all of the transportation analysis zones are colored red, indicating that the grid infrastructure in those areas has 0 or less megawatts of available capacity according to SCE's integration capacity analysis data.">
            <a:extLst>
              <a:ext uri="{FF2B5EF4-FFF2-40B4-BE49-F238E27FC236}">
                <a16:creationId xmlns:a16="http://schemas.microsoft.com/office/drawing/2014/main" id="{DA1CE8DE-A0A9-4978-B8F8-91FDC8A865D1}"/>
              </a:ext>
            </a:extLst>
          </p:cNvPr>
          <p:cNvGrpSpPr/>
          <p:nvPr/>
        </p:nvGrpSpPr>
        <p:grpSpPr>
          <a:xfrm>
            <a:off x="5730516" y="1396859"/>
            <a:ext cx="6461484" cy="4493853"/>
            <a:chOff x="5730516" y="1168259"/>
            <a:chExt cx="6461484" cy="4493853"/>
          </a:xfrm>
        </p:grpSpPr>
        <p:pic>
          <p:nvPicPr>
            <p:cNvPr id="5" name="Picture 5">
              <a:extLst>
                <a:ext uri="{FF2B5EF4-FFF2-40B4-BE49-F238E27FC236}">
                  <a16:creationId xmlns:a16="http://schemas.microsoft.com/office/drawing/2014/main" id="{70EBD6DD-4C69-4809-B3F4-5E1E03FA2D25}"/>
                </a:ext>
              </a:extLst>
            </p:cNvPr>
            <p:cNvPicPr>
              <a:picLocks noChangeAspect="1"/>
            </p:cNvPicPr>
            <p:nvPr/>
          </p:nvPicPr>
          <p:blipFill rotWithShape="1">
            <a:blip r:embed="rId3"/>
            <a:srcRect r="872"/>
            <a:stretch/>
          </p:blipFill>
          <p:spPr>
            <a:xfrm>
              <a:off x="5730516" y="1168259"/>
              <a:ext cx="6461484" cy="4493853"/>
            </a:xfrm>
            <a:prstGeom prst="rect">
              <a:avLst/>
            </a:prstGeom>
          </p:spPr>
        </p:pic>
        <p:pic>
          <p:nvPicPr>
            <p:cNvPr id="6" name="Picture 6">
              <a:extLst>
                <a:ext uri="{FF2B5EF4-FFF2-40B4-BE49-F238E27FC236}">
                  <a16:creationId xmlns:a16="http://schemas.microsoft.com/office/drawing/2014/main" id="{2BFD9523-A091-4E48-A997-CBAB48F82B43}"/>
                </a:ext>
              </a:extLst>
            </p:cNvPr>
            <p:cNvPicPr>
              <a:picLocks noChangeAspect="1"/>
            </p:cNvPicPr>
            <p:nvPr/>
          </p:nvPicPr>
          <p:blipFill>
            <a:blip r:embed="rId4"/>
            <a:stretch>
              <a:fillRect/>
            </a:stretch>
          </p:blipFill>
          <p:spPr>
            <a:xfrm>
              <a:off x="10897995" y="1247999"/>
              <a:ext cx="1130659" cy="1702830"/>
            </a:xfrm>
            <a:prstGeom prst="rect">
              <a:avLst/>
            </a:prstGeom>
          </p:spPr>
        </p:pic>
      </p:grpSp>
      <p:sp>
        <p:nvSpPr>
          <p:cNvPr id="8" name="Rectangle 7">
            <a:extLst>
              <a:ext uri="{FF2B5EF4-FFF2-40B4-BE49-F238E27FC236}">
                <a16:creationId xmlns:a16="http://schemas.microsoft.com/office/drawing/2014/main" id="{A503DBBE-1758-4B98-87C6-755A8B67DE84}"/>
              </a:ext>
            </a:extLst>
          </p:cNvPr>
          <p:cNvSpPr/>
          <p:nvPr/>
        </p:nvSpPr>
        <p:spPr>
          <a:xfrm>
            <a:off x="201284" y="6410123"/>
            <a:ext cx="9330905" cy="461665"/>
          </a:xfrm>
          <a:prstGeom prst="rect">
            <a:avLst/>
          </a:prstGeom>
        </p:spPr>
        <p:txBody>
          <a:bodyPr wrap="square" anchor="t">
            <a:spAutoFit/>
          </a:bodyPr>
          <a:lstStyle/>
          <a:p>
            <a:r>
              <a:rPr lang="en-US" sz="1200">
                <a:solidFill>
                  <a:srgbClr val="083763"/>
                </a:solidFill>
                <a:ea typeface="+mn-lt"/>
                <a:cs typeface="+mn-lt"/>
              </a:rPr>
              <a:t>For reference on the origination of EDGE, see the June 2019 DAWG Meeting presentation https://www.energy.ca.gov/media/2409 </a:t>
            </a:r>
            <a:endParaRPr lang="en-US" sz="1200">
              <a:solidFill>
                <a:srgbClr val="083763"/>
              </a:solidFill>
              <a:ea typeface="+mn-lt"/>
              <a:cs typeface="Arial"/>
            </a:endParaRPr>
          </a:p>
          <a:p>
            <a:r>
              <a:rPr lang="en-US" sz="1200">
                <a:solidFill>
                  <a:srgbClr val="083763"/>
                </a:solidFill>
                <a:ea typeface="+mn-lt"/>
                <a:cs typeface="+mn-lt"/>
              </a:rPr>
              <a:t>Geographic Dispersion of EV Charging Considering Travel Needs, Emission Targets, and Grid Planning</a:t>
            </a:r>
          </a:p>
        </p:txBody>
      </p:sp>
      <p:sp>
        <p:nvSpPr>
          <p:cNvPr id="9" name="Content Placeholder 2">
            <a:extLst>
              <a:ext uri="{FF2B5EF4-FFF2-40B4-BE49-F238E27FC236}">
                <a16:creationId xmlns:a16="http://schemas.microsoft.com/office/drawing/2014/main" id="{A5A8210A-F43F-467F-B9E7-77C296F42F95}"/>
              </a:ext>
            </a:extLst>
          </p:cNvPr>
          <p:cNvSpPr txBox="1">
            <a:spLocks/>
          </p:cNvSpPr>
          <p:nvPr/>
        </p:nvSpPr>
        <p:spPr>
          <a:xfrm>
            <a:off x="5764789" y="1121567"/>
            <a:ext cx="6374016" cy="55571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600" b="1"/>
              <a:t>EVSE Deployment and Grid Evaluation Tool Prototype in SCE</a:t>
            </a:r>
            <a:endParaRPr lang="en-US" sz="1600" b="1">
              <a:cs typeface="Arial"/>
            </a:endParaRPr>
          </a:p>
        </p:txBody>
      </p:sp>
    </p:spTree>
    <p:extLst>
      <p:ext uri="{BB962C8B-B14F-4D97-AF65-F5344CB8AC3E}">
        <p14:creationId xmlns:p14="http://schemas.microsoft.com/office/powerpoint/2010/main" val="2865319313"/>
      </p:ext>
    </p:extLst>
  </p:cSld>
  <p:clrMapOvr>
    <a:masterClrMapping/>
  </p:clrMapOvr>
</p:sld>
</file>

<file path=ppt/theme/theme1.xml><?xml version="1.0" encoding="utf-8"?>
<a:theme xmlns:a="http://schemas.openxmlformats.org/drawingml/2006/main" name="Title/Sect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63AC6BA-222D-6A42-A86E-42D4213EA914}"/>
    </a:ext>
  </a:extLst>
</a:theme>
</file>

<file path=ppt/theme/theme2.xml><?xml version="1.0" encoding="utf-8"?>
<a:theme xmlns:a="http://schemas.openxmlformats.org/drawingml/2006/main" name="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BF250F5-90E0-1742-AE67-252F8E9F95CF}"/>
    </a:ext>
  </a:extLst>
</a:theme>
</file>

<file path=ppt/theme/theme3.xml><?xml version="1.0" encoding="utf-8"?>
<a:theme xmlns:a="http://schemas.openxmlformats.org/drawingml/2006/main" name="Content: blank background">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8AF470B7-4331-9747-8595-3EF89398B172}"/>
    </a:ext>
  </a:extLst>
</a:theme>
</file>

<file path=ppt/theme/theme4.xml><?xml version="1.0" encoding="utf-8"?>
<a:theme xmlns:a="http://schemas.openxmlformats.org/drawingml/2006/main" name="Blank: Black">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D4AADE59-C35C-A140-B257-2E4365C638F0}"/>
    </a:ext>
  </a:extLst>
</a:theme>
</file>

<file path=ppt/theme/theme5.xml><?xml version="1.0" encoding="utf-8"?>
<a:theme xmlns:a="http://schemas.openxmlformats.org/drawingml/2006/main" name="Blank: Whit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87E2F548-F85F-094D-8DDA-3AF7BD174F2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067c814-4b34-462c-a21d-c185ff6548d2">
      <UserInfo>
        <DisplayName>Butler, John@Energy</DisplayName>
        <AccountId>20</AccountId>
        <AccountType/>
      </UserInfo>
      <UserInfo>
        <DisplayName>Cordero, Christina@Energy</DisplayName>
        <AccountId>24</AccountId>
        <AccountType/>
      </UserInfo>
      <UserInfo>
        <DisplayName>Allen, Jennifer@Energy</DisplayName>
        <AccountId>21</AccountId>
        <AccountType/>
      </UserInfo>
      <UserInfo>
        <DisplayName>Wenzel, Mark@Energy</DisplayName>
        <AccountId>58</AccountId>
        <AccountType/>
      </UserInfo>
      <UserInfo>
        <DisplayName>Vater, Michelle@Energy</DisplayName>
        <AccountId>31</AccountId>
        <AccountType/>
      </UserInfo>
      <UserInfo>
        <DisplayName>John, Elizabeth@Energy</DisplayName>
        <AccountId>30</AccountId>
        <AccountType/>
      </UserInfo>
      <UserInfo>
        <DisplayName>Barker, Kevin@Energy</DisplayName>
        <AccountId>22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1DC9A153AAEEE45BACE06E01F8272AC" ma:contentTypeVersion="8" ma:contentTypeDescription="Create a new document." ma:contentTypeScope="" ma:versionID="52785a37fc569c836c1a528809f7cb5a">
  <xsd:schema xmlns:xsd="http://www.w3.org/2001/XMLSchema" xmlns:xs="http://www.w3.org/2001/XMLSchema" xmlns:p="http://schemas.microsoft.com/office/2006/metadata/properties" xmlns:ns2="785685f2-c2e1-4352-89aa-3faca8eaba52" xmlns:ns3="5067c814-4b34-462c-a21d-c185ff6548d2" targetNamespace="http://schemas.microsoft.com/office/2006/metadata/properties" ma:root="true" ma:fieldsID="7357a25ba7f2e86396aac6a8220fd439" ns2:_="" ns3:_="">
    <xsd:import namespace="785685f2-c2e1-4352-89aa-3faca8eaba52"/>
    <xsd:import namespace="5067c814-4b34-462c-a21d-c185ff6548d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685f2-c2e1-4352-89aa-3faca8eaba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67c814-4b34-462c-a21d-c185ff6548d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E627A7-8879-4DD6-ADF6-8C4F6EE8B27F}">
  <ds:schemaRefs>
    <ds:schemaRef ds:uri="5067c814-4b34-462c-a21d-c185ff6548d2"/>
    <ds:schemaRef ds:uri="785685f2-c2e1-4352-89aa-3faca8eaba5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B3D5CAA-559C-41EB-8A66-B062E011B7D4}">
  <ds:schemaRefs>
    <ds:schemaRef ds:uri="http://schemas.microsoft.com/sharepoint/v3/contenttype/forms"/>
  </ds:schemaRefs>
</ds:datastoreItem>
</file>

<file path=customXml/itemProps3.xml><?xml version="1.0" encoding="utf-8"?>
<ds:datastoreItem xmlns:ds="http://schemas.openxmlformats.org/officeDocument/2006/customXml" ds:itemID="{D9643050-887F-45AE-8F3C-76013CBF76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685f2-c2e1-4352-89aa-3faca8eaba52"/>
    <ds:schemaRef ds:uri="5067c814-4b34-462c-a21d-c185ff6548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CEC_Official_PowerPoint_Template_2020 (1)</Template>
  <Application>Microsoft Office PowerPoint</Application>
  <PresentationFormat>Widescreen</PresentationFormat>
  <Slides>10</Slides>
  <Notes>10</Notes>
  <HiddenSlides>0</HiddenSlides>
  <ScaleCrop>false</ScaleCrop>
  <HeadingPairs>
    <vt:vector size="4" baseType="variant">
      <vt:variant>
        <vt:lpstr>Theme</vt:lpstr>
      </vt:variant>
      <vt:variant>
        <vt:i4>5</vt:i4>
      </vt:variant>
      <vt:variant>
        <vt:lpstr>Slide Titles</vt:lpstr>
      </vt:variant>
      <vt:variant>
        <vt:i4>10</vt:i4>
      </vt:variant>
    </vt:vector>
  </HeadingPairs>
  <TitlesOfParts>
    <vt:vector size="15" baseType="lpstr">
      <vt:lpstr>Title/Section</vt:lpstr>
      <vt:lpstr>Content</vt:lpstr>
      <vt:lpstr>Content: blank background</vt:lpstr>
      <vt:lpstr>Blank: Black</vt:lpstr>
      <vt:lpstr>Blank: White</vt:lpstr>
      <vt:lpstr>Cross-Division Coordinated Analysis of EV Charging Infrastructure</vt:lpstr>
      <vt:lpstr>Outline</vt:lpstr>
      <vt:lpstr>Counting Chargers &amp; SB 1000</vt:lpstr>
      <vt:lpstr>EVI-Pro 2</vt:lpstr>
      <vt:lpstr>EVI-Pro RoadTrip</vt:lpstr>
      <vt:lpstr>HEVI-Pro</vt:lpstr>
      <vt:lpstr>Off-Road</vt:lpstr>
      <vt:lpstr>Load Management</vt:lpstr>
      <vt:lpstr>EDGE</vt:lpstr>
      <vt:lpstr>Thank you!</vt:lpstr>
    </vt:vector>
  </TitlesOfParts>
  <Company>California Energy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Energy Commission</dc:title>
  <dc:creator>Buckley, Lindsay@Energy</dc:creator>
  <cp:revision>14</cp:revision>
  <cp:lastPrinted>2019-12-11T23:19:58Z</cp:lastPrinted>
  <dcterms:created xsi:type="dcterms:W3CDTF">2020-03-06T19:07:21Z</dcterms:created>
  <dcterms:modified xsi:type="dcterms:W3CDTF">2020-07-22T02:42:56Z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0x01010061DC9A153AAEEE45BACE06E01F8272AC</vt:lpwstr>
  </property>
</Properties>
</file>