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1" r:id="rId5"/>
    <p:sldMasterId id="2147483682" r:id="rId6"/>
    <p:sldMasterId id="2147483678" r:id="rId7"/>
    <p:sldMasterId id="2147483679" r:id="rId8"/>
  </p:sldMasterIdLst>
  <p:notesMasterIdLst>
    <p:notesMasterId r:id="rId24"/>
  </p:notesMasterIdLst>
  <p:handoutMasterIdLst>
    <p:handoutMasterId r:id="rId25"/>
  </p:handoutMasterIdLst>
  <p:sldIdLst>
    <p:sldId id="277" r:id="rId9"/>
    <p:sldId id="282" r:id="rId10"/>
    <p:sldId id="286" r:id="rId11"/>
    <p:sldId id="300" r:id="rId12"/>
    <p:sldId id="287" r:id="rId13"/>
    <p:sldId id="288" r:id="rId14"/>
    <p:sldId id="289" r:id="rId15"/>
    <p:sldId id="291" r:id="rId16"/>
    <p:sldId id="294" r:id="rId17"/>
    <p:sldId id="296" r:id="rId18"/>
    <p:sldId id="298" r:id="rId19"/>
    <p:sldId id="301" r:id="rId20"/>
    <p:sldId id="299" r:id="rId21"/>
    <p:sldId id="283"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idi Javanbakht" initials="HJ" lastIdx="21" clrIdx="0">
    <p:extLst>
      <p:ext uri="{19B8F6BF-5375-455C-9EA6-DF929625EA0E}">
        <p15:presenceInfo xmlns:p15="http://schemas.microsoft.com/office/powerpoint/2012/main" userId="S::Heidi.Javanbakht@energy.ca.gov::ad09330e-7c38-4997-818f-7e170c514e27" providerId="AD"/>
      </p:ext>
    </p:extLst>
  </p:cmAuthor>
  <p:cmAuthor id="2" name="Van Der Werf" initials="VDW" lastIdx="6" clrIdx="1">
    <p:extLst>
      <p:ext uri="{19B8F6BF-5375-455C-9EA6-DF929625EA0E}">
        <p15:presenceInfo xmlns:p15="http://schemas.microsoft.com/office/powerpoint/2012/main" userId="Van Der Wer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18" autoAdjust="0"/>
    <p:restoredTop sz="73090" autoAdjust="0"/>
  </p:normalViewPr>
  <p:slideViewPr>
    <p:cSldViewPr snapToGrid="0" snapToObjects="1">
      <p:cViewPr varScale="1">
        <p:scale>
          <a:sx n="79" d="100"/>
          <a:sy n="79" d="100"/>
        </p:scale>
        <p:origin x="1482" y="9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32" d="100"/>
          <a:sy n="132" d="100"/>
        </p:scale>
        <p:origin x="1816"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baseline="0" dirty="0">
                <a:solidFill>
                  <a:schemeClr val="tx1"/>
                </a:solidFill>
              </a:rPr>
              <a:t>Possible Statewide Emission Reductions</a:t>
            </a:r>
          </a:p>
          <a:p>
            <a:pPr>
              <a:defRPr>
                <a:solidFill>
                  <a:schemeClr val="tx1"/>
                </a:solidFill>
              </a:defRPr>
            </a:pPr>
            <a:r>
              <a:rPr lang="en-US" baseline="0" dirty="0">
                <a:solidFill>
                  <a:schemeClr val="tx1"/>
                </a:solidFill>
              </a:rPr>
              <a:t>(metric tons CO</a:t>
            </a:r>
            <a:r>
              <a:rPr lang="en-US" baseline="-25000" dirty="0">
                <a:solidFill>
                  <a:schemeClr val="tx1"/>
                </a:solidFill>
              </a:rPr>
              <a:t>2</a:t>
            </a:r>
            <a:r>
              <a:rPr lang="en-US" baseline="0" dirty="0">
                <a:solidFill>
                  <a:schemeClr val="tx1"/>
                </a:solidFill>
              </a:rPr>
              <a:t>e daily)</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Reductions</c:v>
                </c:pt>
              </c:strCache>
            </c:strRef>
          </c:tx>
          <c:spPr>
            <a:solidFill>
              <a:srgbClr val="00B050"/>
            </a:solidFill>
            <a:ln>
              <a:noFill/>
            </a:ln>
            <a:effectLst/>
          </c:spPr>
          <c:invertIfNegative val="0"/>
          <c:cat>
            <c:strRef>
              <c:f>Sheet1!$A$2:$A$5</c:f>
              <c:strCache>
                <c:ptCount val="4"/>
                <c:pt idx="0">
                  <c:v>Pre-COVID
(B)</c:v>
                </c:pt>
                <c:pt idx="1">
                  <c:v>Plus 1 day/week
(B + C)</c:v>
                </c:pt>
                <c:pt idx="2">
                  <c:v>Plus 3 days/week
(B + D)</c:v>
                </c:pt>
                <c:pt idx="3">
                  <c:v>Plus 5 days/week
(B + E)</c:v>
                </c:pt>
              </c:strCache>
            </c:strRef>
          </c:cat>
          <c:val>
            <c:numRef>
              <c:f>Sheet1!$B$2:$B$5</c:f>
              <c:numCache>
                <c:formatCode>#,##0</c:formatCode>
                <c:ptCount val="4"/>
                <c:pt idx="0">
                  <c:v>7262.2817814492173</c:v>
                </c:pt>
                <c:pt idx="1">
                  <c:v>12056.899610190143</c:v>
                </c:pt>
                <c:pt idx="2">
                  <c:v>21646.135267671987</c:v>
                </c:pt>
                <c:pt idx="3">
                  <c:v>31235.370925153838</c:v>
                </c:pt>
              </c:numCache>
            </c:numRef>
          </c:val>
          <c:extLst>
            <c:ext xmlns:c16="http://schemas.microsoft.com/office/drawing/2014/chart" uri="{C3380CC4-5D6E-409C-BE32-E72D297353CC}">
              <c16:uniqueId val="{00000000-C649-4B57-AF6B-322992F3C854}"/>
            </c:ext>
          </c:extLst>
        </c:ser>
        <c:ser>
          <c:idx val="1"/>
          <c:order val="1"/>
          <c:tx>
            <c:strRef>
              <c:f>Sheet1!$C$1</c:f>
              <c:strCache>
                <c:ptCount val="1"/>
                <c:pt idx="0">
                  <c:v>Emissions</c:v>
                </c:pt>
              </c:strCache>
            </c:strRef>
          </c:tx>
          <c:spPr>
            <a:solidFill>
              <a:srgbClr val="FF0000"/>
            </a:solidFill>
            <a:ln>
              <a:noFill/>
            </a:ln>
            <a:effectLst/>
          </c:spPr>
          <c:invertIfNegative val="0"/>
          <c:dLbls>
            <c:dLbl>
              <c:idx val="0"/>
              <c:tx>
                <c:rich>
                  <a:bodyPr/>
                  <a:lstStyle/>
                  <a:p>
                    <a:fld id="{5B3D8B15-71AC-47FB-849E-A8D6C9932500}"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C649-4B57-AF6B-322992F3C854}"/>
                </c:ext>
              </c:extLst>
            </c:dLbl>
            <c:dLbl>
              <c:idx val="1"/>
              <c:tx>
                <c:rich>
                  <a:bodyPr/>
                  <a:lstStyle/>
                  <a:p>
                    <a:fld id="{9ADFB83F-B821-4FAC-BD3F-2F21A75E10E4}"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C649-4B57-AF6B-322992F3C854}"/>
                </c:ext>
              </c:extLst>
            </c:dLbl>
            <c:dLbl>
              <c:idx val="2"/>
              <c:tx>
                <c:rich>
                  <a:bodyPr/>
                  <a:lstStyle/>
                  <a:p>
                    <a:fld id="{EC77C830-C29F-46F9-9042-1714A3358DB9}"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C649-4B57-AF6B-322992F3C854}"/>
                </c:ext>
              </c:extLst>
            </c:dLbl>
            <c:dLbl>
              <c:idx val="3"/>
              <c:tx>
                <c:rich>
                  <a:bodyPr/>
                  <a:lstStyle/>
                  <a:p>
                    <a:fld id="{21B62F3A-377E-4D21-8F7A-E3EAA8D656FF}" type="CELLRANGE">
                      <a:rPr lang="en-US"/>
                      <a:pPr/>
                      <a:t>[CELLRANGE]</a:t>
                    </a:fld>
                    <a:endParaRPr lang="en-US"/>
                  </a:p>
                </c:rich>
              </c:tx>
              <c:dLblPos val="inBase"/>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C649-4B57-AF6B-322992F3C85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Sheet1!$A$2:$A$5</c:f>
              <c:strCache>
                <c:ptCount val="4"/>
                <c:pt idx="0">
                  <c:v>Pre-COVID
(B)</c:v>
                </c:pt>
                <c:pt idx="1">
                  <c:v>Plus 1 day/week
(B + C)</c:v>
                </c:pt>
                <c:pt idx="2">
                  <c:v>Plus 3 days/week
(B + D)</c:v>
                </c:pt>
                <c:pt idx="3">
                  <c:v>Plus 5 days/week
(B + E)</c:v>
                </c:pt>
              </c:strCache>
            </c:strRef>
          </c:cat>
          <c:val>
            <c:numRef>
              <c:f>Sheet1!$C$2:$C$5</c:f>
              <c:numCache>
                <c:formatCode>#,##0</c:formatCode>
                <c:ptCount val="4"/>
                <c:pt idx="0">
                  <c:v>115810.29587532619</c:v>
                </c:pt>
                <c:pt idx="1">
                  <c:v>111015.67804658526</c:v>
                </c:pt>
                <c:pt idx="2">
                  <c:v>101426.44238910342</c:v>
                </c:pt>
                <c:pt idx="3">
                  <c:v>91837.206731621569</c:v>
                </c:pt>
              </c:numCache>
            </c:numRef>
          </c:val>
          <c:extLst>
            <c:ext xmlns:c15="http://schemas.microsoft.com/office/drawing/2012/chart" uri="{02D57815-91ED-43cb-92C2-25804820EDAC}">
              <c15:datalabelsRange>
                <c15:f>Sheet1!$D$2:$D$5</c15:f>
                <c15:dlblRangeCache>
                  <c:ptCount val="4"/>
                  <c:pt idx="0">
                    <c:v>6%</c:v>
                  </c:pt>
                  <c:pt idx="1">
                    <c:v>10%</c:v>
                  </c:pt>
                  <c:pt idx="2">
                    <c:v>18%</c:v>
                  </c:pt>
                  <c:pt idx="3">
                    <c:v>25%</c:v>
                  </c:pt>
                </c15:dlblRangeCache>
              </c15:datalabelsRange>
            </c:ext>
            <c:ext xmlns:c16="http://schemas.microsoft.com/office/drawing/2014/chart" uri="{C3380CC4-5D6E-409C-BE32-E72D297353CC}">
              <c16:uniqueId val="{00000001-C649-4B57-AF6B-322992F3C854}"/>
            </c:ext>
          </c:extLst>
        </c:ser>
        <c:dLbls>
          <c:showLegendKey val="0"/>
          <c:showVal val="0"/>
          <c:showCatName val="0"/>
          <c:showSerName val="0"/>
          <c:showPercent val="0"/>
          <c:showBubbleSize val="0"/>
        </c:dLbls>
        <c:gapWidth val="110"/>
        <c:overlap val="100"/>
        <c:axId val="183828576"/>
        <c:axId val="183828904"/>
      </c:barChart>
      <c:catAx>
        <c:axId val="183828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83828904"/>
        <c:crosses val="autoZero"/>
        <c:auto val="1"/>
        <c:lblAlgn val="ctr"/>
        <c:lblOffset val="100"/>
        <c:noMultiLvlLbl val="0"/>
      </c:catAx>
      <c:valAx>
        <c:axId val="183828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83828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A9F5774-C678-1E48-A23B-1680A328FA46}" type="datetimeFigureOut">
              <a:rPr lang="en-US" smtClean="0"/>
              <a:t>7/21/2020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A5CF69-AC20-4D4D-9770-B6BEBB357282}" type="slidenum">
              <a:rPr lang="en-US" smtClean="0"/>
              <a:t>‹#›</a:t>
            </a:fld>
            <a:endParaRPr lang="en-US"/>
          </a:p>
        </p:txBody>
      </p:sp>
    </p:spTree>
    <p:extLst>
      <p:ext uri="{BB962C8B-B14F-4D97-AF65-F5344CB8AC3E}">
        <p14:creationId xmlns:p14="http://schemas.microsoft.com/office/powerpoint/2010/main" val="214737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880CE468-BD03-B649-8E6C-392373B14A1D}" type="datetimeFigureOut">
              <a:rPr lang="en-US" smtClean="0"/>
              <a:t>7/21/2020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7B0B1-BEA2-8948-A557-11B4BDB90777}" type="slidenum">
              <a:rPr lang="en-US" smtClean="0"/>
              <a:t>‹#›</a:t>
            </a:fld>
            <a:endParaRPr lang="en-US"/>
          </a:p>
        </p:txBody>
      </p:sp>
    </p:spTree>
    <p:extLst>
      <p:ext uri="{BB962C8B-B14F-4D97-AF65-F5344CB8AC3E}">
        <p14:creationId xmlns:p14="http://schemas.microsoft.com/office/powerpoint/2010/main" val="83065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2: Centered">
    <p:spTree>
      <p:nvGrpSpPr>
        <p:cNvPr id="1" name=""/>
        <p:cNvGrpSpPr/>
        <p:nvPr/>
      </p:nvGrpSpPr>
      <p:grpSpPr>
        <a:xfrm>
          <a:off x="0" y="0"/>
          <a:ext cx="0" cy="0"/>
          <a:chOff x="0" y="0"/>
          <a:chExt cx="0" cy="0"/>
        </a:xfrm>
      </p:grpSpPr>
      <p:sp>
        <p:nvSpPr>
          <p:cNvPr id="2" name="Enter Title Here"/>
          <p:cNvSpPr>
            <a:spLocks noGrp="1"/>
          </p:cNvSpPr>
          <p:nvPr>
            <p:ph type="ctrTitle"/>
          </p:nvPr>
        </p:nvSpPr>
        <p:spPr>
          <a:xfrm>
            <a:off x="890016" y="809622"/>
            <a:ext cx="10411968"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890016" y="3289297"/>
            <a:ext cx="1041196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4724400" y="5614142"/>
            <a:ext cx="2743200" cy="365125"/>
          </a:xfrm>
        </p:spPr>
        <p:txBody>
          <a:bodyPr/>
          <a:lstStyle>
            <a:lvl1pPr algn="ctr">
              <a:defRPr/>
            </a:lvl1pPr>
          </a:lstStyle>
          <a:p>
            <a:fld id="{3D9BE262-3EE3-F74D-9197-E99064608A81}" type="datetime1">
              <a:rPr lang="en-US" smtClean="0"/>
              <a:t>7/21/2020</a:t>
            </a:fld>
            <a:endParaRPr lang="en-US"/>
          </a:p>
        </p:txBody>
      </p:sp>
      <p:sp>
        <p:nvSpPr>
          <p:cNvPr id="5" name="Footer Placeholder 4"/>
          <p:cNvSpPr>
            <a:spLocks noGrp="1"/>
          </p:cNvSpPr>
          <p:nvPr>
            <p:ph type="ftr" sz="quarter" idx="11"/>
          </p:nvPr>
        </p:nvSpPr>
        <p:spPr>
          <a:xfrm>
            <a:off x="4038600" y="6095093"/>
            <a:ext cx="4114800" cy="365125"/>
          </a:xfrm>
        </p:spPr>
        <p:txBody>
          <a:bodyPr/>
          <a:lstStyle>
            <a:lvl1pPr algn="ctr">
              <a:defRPr/>
            </a:lvl1pPr>
          </a:lstStyle>
          <a:p>
            <a:endParaRPr lang="en-US" dirty="0"/>
          </a:p>
        </p:txBody>
      </p:sp>
      <p:pic>
        <p:nvPicPr>
          <p:cNvPr id="7" name="Picture 6"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2364" y="666179"/>
            <a:ext cx="1247274" cy="1096212"/>
          </a:xfrm>
          <a:prstGeom prst="rect">
            <a:avLst/>
          </a:prstGeom>
        </p:spPr>
      </p:pic>
    </p:spTree>
    <p:extLst>
      <p:ext uri="{BB962C8B-B14F-4D97-AF65-F5344CB8AC3E}">
        <p14:creationId xmlns:p14="http://schemas.microsoft.com/office/powerpoint/2010/main" val="1144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386C1D-959B-6C44-9D8E-1EBE83060B83}" type="datetime1">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9A1A5-4186-AE45-B489-8F93D826EB49}" type="slidenum">
              <a:rPr lang="en-US" smtClean="0"/>
              <a:t>‹#›</a:t>
            </a:fld>
            <a:endParaRPr lang="en-US"/>
          </a:p>
        </p:txBody>
      </p:sp>
      <p:sp>
        <p:nvSpPr>
          <p:cNvPr id="10"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66445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909F6-C5C0-404A-8B68-383F4730A3E4}" type="datetime1">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CD1BE-76F0-964D-BEB4-4B9A284D890B}" type="slidenum">
              <a:rPr lang="en-US" smtClean="0"/>
              <a:pPr/>
              <a:t>‹#›</a:t>
            </a:fld>
            <a:endParaRPr lang="en-US"/>
          </a:p>
        </p:txBody>
      </p:sp>
    </p:spTree>
    <p:extLst>
      <p:ext uri="{BB962C8B-B14F-4D97-AF65-F5344CB8AC3E}">
        <p14:creationId xmlns:p14="http://schemas.microsoft.com/office/powerpoint/2010/main" val="33945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56507B-4CCB-9B49-A0AD-E20110655715}" type="datetime1">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0EBB6-C900-684B-B96E-D78E525ADD2C}" type="slidenum">
              <a:rPr lang="en-US" smtClean="0"/>
              <a:t>‹#›</a:t>
            </a:fld>
            <a:endParaRPr lang="en-US"/>
          </a:p>
        </p:txBody>
      </p:sp>
    </p:spTree>
    <p:extLst>
      <p:ext uri="{BB962C8B-B14F-4D97-AF65-F5344CB8AC3E}">
        <p14:creationId xmlns:p14="http://schemas.microsoft.com/office/powerpoint/2010/main" val="123686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Left">
    <p:spTree>
      <p:nvGrpSpPr>
        <p:cNvPr id="1" name=""/>
        <p:cNvGrpSpPr/>
        <p:nvPr/>
      </p:nvGrpSpPr>
      <p:grpSpPr>
        <a:xfrm>
          <a:off x="0" y="0"/>
          <a:ext cx="0" cy="0"/>
          <a:chOff x="0" y="0"/>
          <a:chExt cx="0" cy="0"/>
        </a:xfrm>
      </p:grpSpPr>
      <p:sp>
        <p:nvSpPr>
          <p:cNvPr id="2" name="Enter Title Here"/>
          <p:cNvSpPr>
            <a:spLocks noGrp="1"/>
          </p:cNvSpPr>
          <p:nvPr>
            <p:ph type="title"/>
          </p:nvPr>
        </p:nvSpPr>
        <p:spPr>
          <a:xfrm>
            <a:off x="831850" y="712801"/>
            <a:ext cx="10515600" cy="2852737"/>
          </a:xfr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1850" y="3592526"/>
            <a:ext cx="10515600" cy="1500187"/>
          </a:xfrm>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7AC74B8-448C-2642-809F-1184DC1B0B1B}" type="datetime1">
              <a:rPr lang="en-US" smtClean="0"/>
              <a:t>7/21/2020</a:t>
            </a:fld>
            <a:endParaRPr lang="en-US"/>
          </a:p>
        </p:txBody>
      </p:sp>
      <p:pic>
        <p:nvPicPr>
          <p:cNvPr id="8" name="Picture 7"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50" y="4883817"/>
            <a:ext cx="1247274" cy="1096212"/>
          </a:xfrm>
          <a:prstGeom prst="rect">
            <a:avLst/>
          </a:prstGeom>
        </p:spPr>
      </p:pic>
      <p:sp>
        <p:nvSpPr>
          <p:cNvPr id="10" name="Content Placeholder 9"/>
          <p:cNvSpPr>
            <a:spLocks noGrp="1"/>
          </p:cNvSpPr>
          <p:nvPr>
            <p:ph sz="quarter" idx="13" hasCustomPrompt="1"/>
          </p:nvPr>
        </p:nvSpPr>
        <p:spPr>
          <a:xfrm>
            <a:off x="2363788" y="4813085"/>
            <a:ext cx="2911475" cy="1022350"/>
          </a:xfrm>
        </p:spPr>
        <p:txBody>
          <a:bodyPr>
            <a:noAutofit/>
          </a:bodyPr>
          <a:lstStyle>
            <a:lvl1pPr marL="0" indent="0">
              <a:buNone/>
              <a:defRPr sz="24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Presenters:</a:t>
            </a:r>
          </a:p>
          <a:p>
            <a:pPr lvl="0"/>
            <a:r>
              <a:rPr lang="en-US" dirty="0"/>
              <a:t>Name 1</a:t>
            </a:r>
          </a:p>
          <a:p>
            <a:pPr lvl="0"/>
            <a:r>
              <a:rPr lang="en-US" dirty="0"/>
              <a:t>Name 2</a:t>
            </a:r>
          </a:p>
        </p:txBody>
      </p:sp>
    </p:spTree>
    <p:extLst>
      <p:ext uri="{BB962C8B-B14F-4D97-AF65-F5344CB8AC3E}">
        <p14:creationId xmlns:p14="http://schemas.microsoft.com/office/powerpoint/2010/main" val="58376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2: Simple">
    <p:spTree>
      <p:nvGrpSpPr>
        <p:cNvPr id="1" name=""/>
        <p:cNvGrpSpPr/>
        <p:nvPr/>
      </p:nvGrpSpPr>
      <p:grpSpPr>
        <a:xfrm>
          <a:off x="0" y="0"/>
          <a:ext cx="0" cy="0"/>
          <a:chOff x="0" y="0"/>
          <a:chExt cx="0" cy="0"/>
        </a:xfrm>
      </p:grpSpPr>
      <p:sp>
        <p:nvSpPr>
          <p:cNvPr id="2" name="Enter Title Here"/>
          <p:cNvSpPr>
            <a:spLocks noGrp="1"/>
          </p:cNvSpPr>
          <p:nvPr>
            <p:ph type="title"/>
          </p:nvPr>
        </p:nvSpPr>
        <p:spPr>
          <a:xfrm>
            <a:off x="838200" y="3012554"/>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1438AE9-9170-C44D-B69D-85230FA628E5}" type="datetime1">
              <a:rPr lang="en-US" smtClean="0"/>
              <a:t>7/21/2020</a:t>
            </a:fld>
            <a:endParaRPr lang="en-US"/>
          </a:p>
        </p:txBody>
      </p:sp>
      <p:pic>
        <p:nvPicPr>
          <p:cNvPr id="6" name="Picture 5"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56202"/>
            <a:ext cx="1247274" cy="1096212"/>
          </a:xfrm>
          <a:prstGeom prst="rect">
            <a:avLst/>
          </a:prstGeom>
        </p:spPr>
      </p:pic>
    </p:spTree>
    <p:extLst>
      <p:ext uri="{BB962C8B-B14F-4D97-AF65-F5344CB8AC3E}">
        <p14:creationId xmlns:p14="http://schemas.microsoft.com/office/powerpoint/2010/main" val="902783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1 fr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56C4852-C69A-3C46-A74D-F2D8C6D17F46}" type="datetime1">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463234"/>
            <a:ext cx="1803400" cy="365125"/>
          </a:xfrm>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9364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t: 2 fram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C91894-EB80-6048-AAFF-32CE04FEA1F0}" type="datetime1">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151048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frame w/ 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ACA14F-C253-2C4B-BB94-A112B33202D4}" type="datetime1">
              <a:rPr lang="en-US" smtClean="0"/>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C4985-ACD0-2B4C-8981-36243250F268}" type="slidenum">
              <a:rPr lang="en-US" smtClean="0"/>
              <a:t>‹#›</a:t>
            </a:fld>
            <a:endParaRPr lang="en-US"/>
          </a:p>
        </p:txBody>
      </p:sp>
      <p:sp>
        <p:nvSpPr>
          <p:cNvPr id="11" name="Enter Title Here"/>
          <p:cNvSpPr>
            <a:spLocks noGrp="1"/>
          </p:cNvSpPr>
          <p:nvPr>
            <p:ph type="title"/>
          </p:nvPr>
        </p:nvSpPr>
        <p:spPr>
          <a:xfrm>
            <a:off x="1399822" y="237067"/>
            <a:ext cx="9953978" cy="1038840"/>
          </a:xfrm>
        </p:spPr>
        <p:txBody>
          <a:bodyPr/>
          <a:lstStyle/>
          <a:p>
            <a:r>
              <a:rPr lang="en-US"/>
              <a:t>Click to edit Master title style</a:t>
            </a:r>
          </a:p>
        </p:txBody>
      </p:sp>
    </p:spTree>
    <p:extLst>
      <p:ext uri="{BB962C8B-B14F-4D97-AF65-F5344CB8AC3E}">
        <p14:creationId xmlns:p14="http://schemas.microsoft.com/office/powerpoint/2010/main" val="123893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ontent: Figur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A639FC-0D0B-254C-A488-84C1053DC81E}" type="datetime1">
              <a:rPr lang="en-US" smtClean="0"/>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558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AEF258-FE05-9A40-ABEB-3CEFD609CF46}" type="datetime1">
              <a:rPr lang="en-US" smtClean="0"/>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p:spPr>
        <p:txBody>
          <a:bodyPr/>
          <a:lstStyle/>
          <a:p>
            <a:r>
              <a:rPr lang="en-US" dirty="0"/>
              <a:t>Click to edit Master title style</a:t>
            </a:r>
          </a:p>
        </p:txBody>
      </p:sp>
      <p:sp>
        <p:nvSpPr>
          <p:cNvPr id="8" name="Content Placeholder 2"/>
          <p:cNvSpPr>
            <a:spLocks noGrp="1"/>
          </p:cNvSpPr>
          <p:nvPr>
            <p:ph idx="1"/>
          </p:nvPr>
        </p:nvSpPr>
        <p:spPr>
          <a:xfrm>
            <a:off x="1399822" y="1825625"/>
            <a:ext cx="995397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381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D0696-7CCE-494F-A431-EAFE08099352}" type="datetime1">
              <a:rPr lang="en-US" smtClean="0"/>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9A1A5-4186-AE45-B489-8F93D826EB49}" type="slidenum">
              <a:rPr lang="en-US" smtClean="0"/>
              <a:t>‹#›</a:t>
            </a:fld>
            <a:endParaRPr lang="en-US"/>
          </a:p>
        </p:txBody>
      </p:sp>
      <p:sp>
        <p:nvSpPr>
          <p:cNvPr id="8"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0207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F360-0BA0-8540-B27B-28FBA28FADF7}" type="datetime1">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12032-C4BC-1846-BCAE-83F2C463453C}" type="slidenum">
              <a:rPr lang="en-US" smtClean="0"/>
              <a:t>‹#›</a:t>
            </a:fld>
            <a:endParaRPr lang="en-US"/>
          </a:p>
        </p:txBody>
      </p:sp>
    </p:spTree>
    <p:extLst>
      <p:ext uri="{BB962C8B-B14F-4D97-AF65-F5344CB8AC3E}">
        <p14:creationId xmlns:p14="http://schemas.microsoft.com/office/powerpoint/2010/main" val="144271938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63234"/>
            <a:ext cx="2743200" cy="365125"/>
          </a:xfrm>
          <a:prstGeom prst="rect">
            <a:avLst/>
          </a:prstGeom>
        </p:spPr>
        <p:txBody>
          <a:bodyPr vert="horz" lIns="91440" tIns="45720" rIns="91440" bIns="45720" rtlCol="0" anchor="ctr"/>
          <a:lstStyle>
            <a:lvl1pPr algn="l">
              <a:defRPr sz="1200">
                <a:solidFill>
                  <a:schemeClr val="bg1"/>
                </a:solidFill>
              </a:defRPr>
            </a:lvl1pPr>
          </a:lstStyle>
          <a:p>
            <a:fld id="{10562992-772B-3C4E-9810-F8ADBF4F57E7}" type="datetime1">
              <a:rPr lang="en-US" smtClean="0"/>
              <a:t>7/21/2020</a:t>
            </a:fld>
            <a:endParaRPr lang="en-US"/>
          </a:p>
        </p:txBody>
      </p:sp>
      <p:sp>
        <p:nvSpPr>
          <p:cNvPr id="5" name="Footer Placeholder 4"/>
          <p:cNvSpPr>
            <a:spLocks noGrp="1"/>
          </p:cNvSpPr>
          <p:nvPr>
            <p:ph type="ftr" sz="quarter" idx="3"/>
          </p:nvPr>
        </p:nvSpPr>
        <p:spPr>
          <a:xfrm>
            <a:off x="4038600" y="6463234"/>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463234"/>
            <a:ext cx="1761067" cy="365125"/>
          </a:xfrm>
          <a:prstGeom prst="rect">
            <a:avLst/>
          </a:prstGeom>
        </p:spPr>
        <p:txBody>
          <a:bodyPr vert="horz" lIns="91440" tIns="45720" rIns="91440" bIns="45720" rtlCol="0" anchor="ctr"/>
          <a:lstStyle>
            <a:lvl1pPr algn="r">
              <a:defRPr sz="1200">
                <a:solidFill>
                  <a:schemeClr val="bg1"/>
                </a:solidFill>
              </a:defRPr>
            </a:lvl1pPr>
          </a:lstStyle>
          <a:p>
            <a:fld id="{005C4985-ACD0-2B4C-8981-36243250F268}" type="slidenum">
              <a:rPr lang="en-US" smtClean="0"/>
              <a:pPr/>
              <a:t>‹#›</a:t>
            </a:fld>
            <a:endParaRPr lang="en-US"/>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1749497046"/>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Lst>
  <p:hf hdr="0" ftr="0" dt="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695F-21E5-C242-92E6-E78B31EE7C7E}" type="datetime1">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219567250"/>
      </p:ext>
    </p:extLst>
  </p:cSld>
  <p:clrMap bg1="lt1" tx1="dk1" bg2="lt2" tx2="dk2" accent1="accent1" accent2="accent2" accent3="accent3" accent4="accent4" accent5="accent5" accent6="accent6" hlink="hlink" folHlink="folHlink"/>
  <p:sldLayoutIdLst>
    <p:sldLayoutId id="2147483684" r:id="rId1"/>
    <p:sldLayoutId id="2147483686" r:id="rId2"/>
    <p:sldLayoutId id="2147483687"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024D1D3D-27CC-A740-857C-D26C679943FF}" type="datetime1">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0CDCD1BE-76F0-964D-BEB4-4B9A284D890B}" type="slidenum">
              <a:rPr lang="en-US" smtClean="0"/>
              <a:pPr/>
              <a:t>‹#›</a:t>
            </a:fld>
            <a:endParaRPr lang="en-US"/>
          </a:p>
        </p:txBody>
      </p:sp>
    </p:spTree>
    <p:extLst>
      <p:ext uri="{BB962C8B-B14F-4D97-AF65-F5344CB8AC3E}">
        <p14:creationId xmlns:p14="http://schemas.microsoft.com/office/powerpoint/2010/main" val="1051358764"/>
      </p:ext>
    </p:extLst>
  </p:cSld>
  <p:clrMap bg1="lt1" tx1="dk1" bg2="lt2" tx2="dk2" accent1="accent1" accent2="accent2" accent3="accent3" accent4="accent4" accent5="accent5" accent6="accent6" hlink="hlink" folHlink="folHlink"/>
  <p:sldLayoutIdLst>
    <p:sldLayoutId id="214748368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C9D11-B800-8947-A108-C2AFD56D7B11}" type="datetime1">
              <a:rPr lang="en-US" smtClean="0"/>
              <a:t>7/21/2020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EBB6-C900-684B-B96E-D78E525ADD2C}" type="slidenum">
              <a:rPr lang="en-US" smtClean="0"/>
              <a:t>‹#›</a:t>
            </a:fld>
            <a:endParaRPr lang="en-US"/>
          </a:p>
        </p:txBody>
      </p:sp>
    </p:spTree>
    <p:extLst>
      <p:ext uri="{BB962C8B-B14F-4D97-AF65-F5344CB8AC3E}">
        <p14:creationId xmlns:p14="http://schemas.microsoft.com/office/powerpoint/2010/main" val="308076826"/>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712802"/>
            <a:ext cx="10515600" cy="1947272"/>
          </a:xfrm>
        </p:spPr>
        <p:txBody>
          <a:bodyPr/>
          <a:lstStyle/>
          <a:p>
            <a:pPr algn="ctr"/>
            <a:r>
              <a:rPr lang="en-US" dirty="0">
                <a:solidFill>
                  <a:schemeClr val="tx1"/>
                </a:solidFill>
              </a:rPr>
              <a:t>How Much Can Working at Home Reduce GHG Emissions?</a:t>
            </a:r>
          </a:p>
        </p:txBody>
      </p:sp>
      <p:sp>
        <p:nvSpPr>
          <p:cNvPr id="8" name="TextBox 7"/>
          <p:cNvSpPr txBox="1"/>
          <p:nvPr/>
        </p:nvSpPr>
        <p:spPr>
          <a:xfrm>
            <a:off x="2418778" y="4945059"/>
            <a:ext cx="8928672" cy="461665"/>
          </a:xfrm>
          <a:prstGeom prst="rect">
            <a:avLst/>
          </a:prstGeom>
          <a:noFill/>
        </p:spPr>
        <p:txBody>
          <a:bodyPr wrap="square" rtlCol="0">
            <a:spAutoFit/>
          </a:bodyPr>
          <a:lstStyle/>
          <a:p>
            <a:r>
              <a:rPr lang="en-US" sz="2400" dirty="0" err="1"/>
              <a:t>Ysbrand</a:t>
            </a:r>
            <a:r>
              <a:rPr lang="en-US" sz="2400" dirty="0"/>
              <a:t> van der Werf, Ph.D.</a:t>
            </a:r>
          </a:p>
        </p:txBody>
      </p:sp>
      <p:sp>
        <p:nvSpPr>
          <p:cNvPr id="9" name="TextBox 8"/>
          <p:cNvSpPr txBox="1"/>
          <p:nvPr/>
        </p:nvSpPr>
        <p:spPr>
          <a:xfrm>
            <a:off x="2418778" y="5406724"/>
            <a:ext cx="6018986" cy="461665"/>
          </a:xfrm>
          <a:prstGeom prst="rect">
            <a:avLst/>
          </a:prstGeom>
          <a:noFill/>
        </p:spPr>
        <p:txBody>
          <a:bodyPr wrap="square" rtlCol="0">
            <a:spAutoFit/>
          </a:bodyPr>
          <a:lstStyle/>
          <a:p>
            <a:r>
              <a:rPr lang="en-US" sz="2400" dirty="0">
                <a:solidFill>
                  <a:schemeClr val="accent1">
                    <a:lumMod val="50000"/>
                  </a:schemeClr>
                </a:solidFill>
              </a:rPr>
              <a:t>22</a:t>
            </a:r>
            <a:r>
              <a:rPr lang="en-US" sz="2400" dirty="0"/>
              <a:t> July 2020</a:t>
            </a:r>
            <a:endParaRPr lang="en-US" sz="2400" dirty="0">
              <a:solidFill>
                <a:schemeClr val="accent1">
                  <a:lumMod val="50000"/>
                </a:schemeClr>
              </a:solidFill>
            </a:endParaRPr>
          </a:p>
        </p:txBody>
      </p:sp>
    </p:spTree>
    <p:extLst>
      <p:ext uri="{BB962C8B-B14F-4D97-AF65-F5344CB8AC3E}">
        <p14:creationId xmlns:p14="http://schemas.microsoft.com/office/powerpoint/2010/main" val="1731223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10</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normAutofit fontScale="90000"/>
          </a:bodyPr>
          <a:lstStyle/>
          <a:p>
            <a:r>
              <a:rPr lang="en-US" dirty="0">
                <a:solidFill>
                  <a:schemeClr val="tx1"/>
                </a:solidFill>
                <a:latin typeface="Arial" panose="020B0604020202020204"/>
              </a:rPr>
              <a:t>How Much Are GHG Emissions Reduced?</a:t>
            </a:r>
            <a:endParaRPr lang="en-US" dirty="0">
              <a:solidFill>
                <a:schemeClr val="tx1"/>
              </a:solidFill>
            </a:endParaRPr>
          </a:p>
        </p:txBody>
      </p:sp>
      <p:graphicFrame>
        <p:nvGraphicFramePr>
          <p:cNvPr id="17" name="Content Placeholder 16">
            <a:extLst>
              <a:ext uri="{FF2B5EF4-FFF2-40B4-BE49-F238E27FC236}">
                <a16:creationId xmlns:a16="http://schemas.microsoft.com/office/drawing/2014/main" id="{7C3A1D7F-B5F7-40BD-B49A-D28239DCC72B}"/>
              </a:ext>
            </a:extLst>
          </p:cNvPr>
          <p:cNvGraphicFramePr>
            <a:graphicFrameLocks noGrp="1"/>
          </p:cNvGraphicFramePr>
          <p:nvPr>
            <p:ph idx="1"/>
            <p:extLst>
              <p:ext uri="{D42A27DB-BD31-4B8C-83A1-F6EECF244321}">
                <p14:modId xmlns:p14="http://schemas.microsoft.com/office/powerpoint/2010/main" val="389502546"/>
              </p:ext>
            </p:extLst>
          </p:nvPr>
        </p:nvGraphicFramePr>
        <p:xfrm>
          <a:off x="1119011" y="1438943"/>
          <a:ext cx="9953978" cy="4402760"/>
        </p:xfrm>
        <a:graphic>
          <a:graphicData uri="http://schemas.openxmlformats.org/drawingml/2006/table">
            <a:tbl>
              <a:tblPr firstRow="1" firstCol="1" bandRow="1"/>
              <a:tblGrid>
                <a:gridCol w="3256219">
                  <a:extLst>
                    <a:ext uri="{9D8B030D-6E8A-4147-A177-3AD203B41FA5}">
                      <a16:colId xmlns:a16="http://schemas.microsoft.com/office/drawing/2014/main" val="2524073263"/>
                    </a:ext>
                  </a:extLst>
                </a:gridCol>
                <a:gridCol w="1481560">
                  <a:extLst>
                    <a:ext uri="{9D8B030D-6E8A-4147-A177-3AD203B41FA5}">
                      <a16:colId xmlns:a16="http://schemas.microsoft.com/office/drawing/2014/main" val="4148956428"/>
                    </a:ext>
                  </a:extLst>
                </a:gridCol>
                <a:gridCol w="231494">
                  <a:extLst>
                    <a:ext uri="{9D8B030D-6E8A-4147-A177-3AD203B41FA5}">
                      <a16:colId xmlns:a16="http://schemas.microsoft.com/office/drawing/2014/main" val="100594062"/>
                    </a:ext>
                  </a:extLst>
                </a:gridCol>
                <a:gridCol w="2500131">
                  <a:extLst>
                    <a:ext uri="{9D8B030D-6E8A-4147-A177-3AD203B41FA5}">
                      <a16:colId xmlns:a16="http://schemas.microsoft.com/office/drawing/2014/main" val="971967308"/>
                    </a:ext>
                  </a:extLst>
                </a:gridCol>
                <a:gridCol w="1493134">
                  <a:extLst>
                    <a:ext uri="{9D8B030D-6E8A-4147-A177-3AD203B41FA5}">
                      <a16:colId xmlns:a16="http://schemas.microsoft.com/office/drawing/2014/main" val="2555929466"/>
                    </a:ext>
                  </a:extLst>
                </a:gridCol>
                <a:gridCol w="991440">
                  <a:extLst>
                    <a:ext uri="{9D8B030D-6E8A-4147-A177-3AD203B41FA5}">
                      <a16:colId xmlns:a16="http://schemas.microsoft.com/office/drawing/2014/main" val="2484205102"/>
                    </a:ext>
                  </a:extLst>
                </a:gridCol>
              </a:tblGrid>
              <a:tr h="1280160">
                <a:tc gridSpan="6">
                  <a:txBody>
                    <a:bodyPr/>
                    <a:lstStyle/>
                    <a:p>
                      <a:pPr marL="0" marR="0" algn="ctr">
                        <a:lnSpc>
                          <a:spcPct val="107000"/>
                        </a:lnSpc>
                        <a:spcBef>
                          <a:spcPts val="0"/>
                        </a:spcBef>
                        <a:spcAft>
                          <a:spcPts val="0"/>
                        </a:spcAft>
                      </a:pPr>
                      <a:r>
                        <a:rPr lang="en-US" sz="3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GHG Emissions by Single Drivers and Avoided Emissions (metric tons CO</a:t>
                      </a:r>
                      <a:r>
                        <a:rPr lang="en-US" sz="3200" baseline="-25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3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 per day)</a:t>
                      </a:r>
                      <a:endParaRPr lang="en-US" sz="28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3590969"/>
                  </a:ext>
                </a:extLst>
              </a:tr>
              <a:tr h="822960">
                <a:tc rowSpan="2">
                  <a:txBody>
                    <a:bodyPr/>
                    <a:lstStyle/>
                    <a:p>
                      <a:pPr>
                        <a:lnSpc>
                          <a:spcPct val="107000"/>
                        </a:lnSpc>
                      </a:pPr>
                      <a:endParaRPr lang="en-US" sz="2400" dirty="0">
                        <a:solidFill>
                          <a:schemeClr val="tx1"/>
                        </a:solidFill>
                        <a:effectLst/>
                        <a:latin typeface="Century" panose="02040604050505020304" pitchFamily="18" charset="0"/>
                      </a:endParaRPr>
                    </a:p>
                  </a:txBody>
                  <a:tcPr marL="68580" marR="68580" marT="0" marB="0" anchor="b">
                    <a:lnL>
                      <a:noFill/>
                    </a:lnL>
                    <a:lnR>
                      <a:noFill/>
                    </a:lnR>
                    <a:lnT>
                      <a:noFill/>
                    </a:lnT>
                    <a:lnB>
                      <a:noFill/>
                    </a:lnB>
                  </a:tcPr>
                </a:tc>
                <a:tc rowSpan="2" gridSpan="2">
                  <a:txBody>
                    <a:bodyPr/>
                    <a:lstStyle/>
                    <a:p>
                      <a:pPr marL="0" marR="0" algn="ctr" defTabSz="457200">
                        <a:lnSpc>
                          <a:spcPct val="107000"/>
                        </a:lnSpc>
                        <a:spcBef>
                          <a:spcPts val="0"/>
                        </a:spcBef>
                        <a:spcAft>
                          <a:spcPts val="0"/>
                        </a:spcAft>
                        <a:tabLst>
                          <a:tab pos="0" algn="dec"/>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a:t>
                      </a:r>
                    </a:p>
                    <a:p>
                      <a:pPr marL="0" marR="0" algn="ctr" defTabSz="457200">
                        <a:lnSpc>
                          <a:spcPct val="107000"/>
                        </a:lnSpc>
                        <a:spcBef>
                          <a:spcPts val="0"/>
                        </a:spcBef>
                        <a:spcAft>
                          <a:spcPts val="0"/>
                        </a:spcAft>
                        <a:tabLst>
                          <a:tab pos="0" algn="dec"/>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Pre-COVID emissions</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rowSpan="2" hMerge="1">
                  <a:txBody>
                    <a:bodyPr/>
                    <a:lstStyle/>
                    <a:p>
                      <a:endParaRPr lang="en-US"/>
                    </a:p>
                  </a:txBody>
                  <a:tcPr/>
                </a:tc>
                <a:tc rowSpan="2" gridSpan="2">
                  <a:txBody>
                    <a:bodyPr/>
                    <a:lstStyle/>
                    <a:p>
                      <a:pPr marL="0" marR="0" algn="ct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a:t>
                      </a:r>
                    </a:p>
                    <a:p>
                      <a:pPr marL="0" marR="0" algn="ct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Pre-COVID emissions avoided from work at home</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rowSpan="2" hMerge="1">
                  <a:txBody>
                    <a:bodyPr/>
                    <a:lstStyle/>
                    <a:p>
                      <a:endParaRPr lang="en-US"/>
                    </a:p>
                  </a:txBody>
                  <a:tcPr/>
                </a:tc>
                <a:tc>
                  <a:txBody>
                    <a:bodyPr/>
                    <a:lstStyle/>
                    <a:p>
                      <a:pPr algn="ctr">
                        <a:lnSpc>
                          <a:spcPct val="107000"/>
                        </a:lnSpc>
                      </a:pPr>
                      <a:r>
                        <a:rPr lang="en-US" sz="24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a:t>
                      </a:r>
                      <a:r>
                        <a:rPr lang="en-US" sz="2400" u="sng"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348472"/>
                  </a:ext>
                </a:extLst>
              </a:tr>
              <a:tr h="548640">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ctr">
                        <a:lnSpc>
                          <a:spcPct val="107000"/>
                        </a:lnSpc>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(A+B)</a:t>
                      </a:r>
                      <a:endParaRPr lang="en-US" sz="2400" dirty="0">
                        <a:solidFill>
                          <a:schemeClr val="tx1"/>
                        </a:solidFill>
                        <a:effectLst/>
                        <a:latin typeface="Century" panose="020406040505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2316796"/>
                  </a:ext>
                </a:extLst>
              </a:tr>
              <a:tr h="437750">
                <a:tc>
                  <a:txBody>
                    <a:bodyPr/>
                    <a:lstStyle/>
                    <a:p>
                      <a:pPr marL="0" marR="0">
                        <a:lnSpc>
                          <a:spcPct val="107000"/>
                        </a:lnSpc>
                        <a:spcBef>
                          <a:spcPts val="0"/>
                        </a:spcBef>
                        <a:spcAft>
                          <a:spcPts val="0"/>
                        </a:spcAft>
                        <a:tabLst>
                          <a:tab pos="1314450" algn="ctr"/>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Statewide</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indent="0" algn="r" defTabSz="0">
                        <a:lnSpc>
                          <a:spcPct val="107000"/>
                        </a:lnSpc>
                        <a:spcBef>
                          <a:spcPts val="0"/>
                        </a:spcBef>
                        <a:spcAft>
                          <a:spcPts val="0"/>
                        </a:spcAft>
                        <a:tabLst>
                          <a:tab pos="573088" algn="l"/>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115,810</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0">
                        <a:lnSpc>
                          <a:spcPct val="107000"/>
                        </a:lnSpc>
                        <a:spcBef>
                          <a:spcPts val="0"/>
                        </a:spcBef>
                        <a:spcAft>
                          <a:spcPts val="0"/>
                        </a:spcAft>
                        <a:tabLst>
                          <a:tab pos="573088" algn="l"/>
                        </a:tabLs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algn="r">
                        <a:lnSpc>
                          <a:spcPct val="107000"/>
                        </a:lnSpc>
                        <a:spcBef>
                          <a:spcPts val="0"/>
                        </a:spcBef>
                        <a:spcAft>
                          <a:spcPts val="0"/>
                        </a:spcAft>
                        <a:tabLst>
                          <a:tab pos="461963" algn="l"/>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7,262</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algn="r">
                        <a:lnSpc>
                          <a:spcPct val="107000"/>
                        </a:lnSpc>
                        <a:spcBef>
                          <a:spcPts val="0"/>
                        </a:spcBef>
                        <a:spcAft>
                          <a:spcPts val="0"/>
                        </a:spcAft>
                        <a:tabLst>
                          <a:tab pos="461963" algn="l"/>
                        </a:tabLs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788276637"/>
                  </a:ext>
                </a:extLst>
              </a:tr>
              <a:tr h="437750">
                <a:tc>
                  <a:txBody>
                    <a:bodyPr/>
                    <a:lstStyle/>
                    <a:p>
                      <a:pPr marL="0" marR="0">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Two selected sectors</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23,973</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2,962</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11%</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312976123"/>
                  </a:ext>
                </a:extLst>
              </a:tr>
              <a:tr h="437750">
                <a:tc>
                  <a:txBody>
                    <a:bodyPr/>
                    <a:lstStyle/>
                    <a:p>
                      <a:pPr marL="0" marR="0">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State employees</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3,897</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262</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520021968"/>
                  </a:ext>
                </a:extLst>
              </a:tr>
              <a:tr h="437750">
                <a:tc>
                  <a:txBody>
                    <a:bodyPr/>
                    <a:lstStyle/>
                    <a:p>
                      <a:pPr marL="0" marR="0">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in Sacramento</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474</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defTabSz="457200">
                        <a:lnSpc>
                          <a:spcPct val="107000"/>
                        </a:lnSpc>
                        <a:spcBef>
                          <a:spcPts val="0"/>
                        </a:spcBef>
                        <a:spcAft>
                          <a:spcPts val="0"/>
                        </a:spcAft>
                        <a:tabLst>
                          <a:tab pos="0" algn="dec"/>
                          <a:tab pos="457200" algn="dec"/>
                        </a:tabLs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14</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algn="r">
                        <a:lnSpc>
                          <a:spcPct val="107000"/>
                        </a:lnSpc>
                        <a:spcBef>
                          <a:spcPts val="0"/>
                        </a:spcBef>
                        <a:spcAft>
                          <a:spcPts val="0"/>
                        </a:spcAft>
                      </a:pP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3%</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540716399"/>
                  </a:ext>
                </a:extLst>
              </a:tr>
            </a:tbl>
          </a:graphicData>
        </a:graphic>
      </p:graphicFrame>
    </p:spTree>
    <p:extLst>
      <p:ext uri="{BB962C8B-B14F-4D97-AF65-F5344CB8AC3E}">
        <p14:creationId xmlns:p14="http://schemas.microsoft.com/office/powerpoint/2010/main" val="2873162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11</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lstStyle/>
          <a:p>
            <a:r>
              <a:rPr lang="en-US" dirty="0">
                <a:solidFill>
                  <a:schemeClr val="tx1"/>
                </a:solidFill>
                <a:latin typeface="Arial" panose="020B0604020202020204"/>
              </a:rPr>
              <a:t>How Much Could They Be Reduced?</a:t>
            </a:r>
            <a:endParaRPr lang="en-US" dirty="0">
              <a:solidFill>
                <a:schemeClr val="tx1"/>
              </a:solidFill>
            </a:endParaRPr>
          </a:p>
        </p:txBody>
      </p:sp>
      <p:graphicFrame>
        <p:nvGraphicFramePr>
          <p:cNvPr id="17" name="Content Placeholder 16">
            <a:extLst>
              <a:ext uri="{FF2B5EF4-FFF2-40B4-BE49-F238E27FC236}">
                <a16:creationId xmlns:a16="http://schemas.microsoft.com/office/drawing/2014/main" id="{7C3A1D7F-B5F7-40BD-B49A-D28239DCC72B}"/>
              </a:ext>
            </a:extLst>
          </p:cNvPr>
          <p:cNvGraphicFramePr>
            <a:graphicFrameLocks noGrp="1"/>
          </p:cNvGraphicFramePr>
          <p:nvPr>
            <p:ph idx="1"/>
            <p:extLst>
              <p:ext uri="{D42A27DB-BD31-4B8C-83A1-F6EECF244321}">
                <p14:modId xmlns:p14="http://schemas.microsoft.com/office/powerpoint/2010/main" val="3070728939"/>
              </p:ext>
            </p:extLst>
          </p:nvPr>
        </p:nvGraphicFramePr>
        <p:xfrm>
          <a:off x="1058601" y="1341650"/>
          <a:ext cx="10029946" cy="4231769"/>
        </p:xfrm>
        <a:graphic>
          <a:graphicData uri="http://schemas.openxmlformats.org/drawingml/2006/table">
            <a:tbl>
              <a:tblPr firstRow="1" firstCol="1" bandRow="1"/>
              <a:tblGrid>
                <a:gridCol w="2714746">
                  <a:extLst>
                    <a:ext uri="{9D8B030D-6E8A-4147-A177-3AD203B41FA5}">
                      <a16:colId xmlns:a16="http://schemas.microsoft.com/office/drawing/2014/main" val="2524073263"/>
                    </a:ext>
                  </a:extLst>
                </a:gridCol>
                <a:gridCol w="1435261">
                  <a:extLst>
                    <a:ext uri="{9D8B030D-6E8A-4147-A177-3AD203B41FA5}">
                      <a16:colId xmlns:a16="http://schemas.microsoft.com/office/drawing/2014/main" val="4148956428"/>
                    </a:ext>
                  </a:extLst>
                </a:gridCol>
                <a:gridCol w="671331">
                  <a:extLst>
                    <a:ext uri="{9D8B030D-6E8A-4147-A177-3AD203B41FA5}">
                      <a16:colId xmlns:a16="http://schemas.microsoft.com/office/drawing/2014/main" val="476415816"/>
                    </a:ext>
                  </a:extLst>
                </a:gridCol>
                <a:gridCol w="1273215">
                  <a:extLst>
                    <a:ext uri="{9D8B030D-6E8A-4147-A177-3AD203B41FA5}">
                      <a16:colId xmlns:a16="http://schemas.microsoft.com/office/drawing/2014/main" val="971967308"/>
                    </a:ext>
                  </a:extLst>
                </a:gridCol>
                <a:gridCol w="555585">
                  <a:extLst>
                    <a:ext uri="{9D8B030D-6E8A-4147-A177-3AD203B41FA5}">
                      <a16:colId xmlns:a16="http://schemas.microsoft.com/office/drawing/2014/main" val="3673849761"/>
                    </a:ext>
                  </a:extLst>
                </a:gridCol>
                <a:gridCol w="1307939">
                  <a:extLst>
                    <a:ext uri="{9D8B030D-6E8A-4147-A177-3AD203B41FA5}">
                      <a16:colId xmlns:a16="http://schemas.microsoft.com/office/drawing/2014/main" val="1678784278"/>
                    </a:ext>
                  </a:extLst>
                </a:gridCol>
                <a:gridCol w="462988">
                  <a:extLst>
                    <a:ext uri="{9D8B030D-6E8A-4147-A177-3AD203B41FA5}">
                      <a16:colId xmlns:a16="http://schemas.microsoft.com/office/drawing/2014/main" val="2022230120"/>
                    </a:ext>
                  </a:extLst>
                </a:gridCol>
                <a:gridCol w="1319514">
                  <a:extLst>
                    <a:ext uri="{9D8B030D-6E8A-4147-A177-3AD203B41FA5}">
                      <a16:colId xmlns:a16="http://schemas.microsoft.com/office/drawing/2014/main" val="2484205102"/>
                    </a:ext>
                  </a:extLst>
                </a:gridCol>
                <a:gridCol w="289367">
                  <a:extLst>
                    <a:ext uri="{9D8B030D-6E8A-4147-A177-3AD203B41FA5}">
                      <a16:colId xmlns:a16="http://schemas.microsoft.com/office/drawing/2014/main" val="898795494"/>
                    </a:ext>
                  </a:extLst>
                </a:gridCol>
              </a:tblGrid>
              <a:tr h="1097280">
                <a:tc gridSpan="9">
                  <a:txBody>
                    <a:bodyPr/>
                    <a:lstStyle/>
                    <a:p>
                      <a:pPr marL="0" marR="0" algn="ctr">
                        <a:lnSpc>
                          <a:spcPct val="107000"/>
                        </a:lnSpc>
                        <a:spcBef>
                          <a:spcPts val="0"/>
                        </a:spcBef>
                        <a:spcAft>
                          <a:spcPts val="0"/>
                        </a:spcAft>
                      </a:pPr>
                      <a:r>
                        <a:rPr lang="en-US"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Reduction in GHG Emissions from Single Drivers Working at Home (metric tons CO</a:t>
                      </a:r>
                      <a:r>
                        <a:rPr lang="en-US" sz="2800" baseline="-25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 per day)</a:t>
                      </a:r>
                      <a:endParaRPr lang="en-US" sz="24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3590969"/>
                  </a:ext>
                </a:extLst>
              </a:tr>
              <a:tr h="1383489">
                <a:tc>
                  <a:txBody>
                    <a:bodyPr/>
                    <a:lstStyle/>
                    <a:p>
                      <a:pPr>
                        <a:lnSpc>
                          <a:spcPct val="107000"/>
                        </a:lnSpc>
                      </a:pPr>
                      <a:endParaRPr lang="en-US" sz="2000" dirty="0">
                        <a:effectLst/>
                        <a:latin typeface="Century" panose="02040604050505020304" pitchFamily="18" charset="0"/>
                      </a:endParaRPr>
                    </a:p>
                  </a:txBody>
                  <a:tcPr marL="68580" marR="68580" marT="0" marB="0" anchor="b">
                    <a:lnL>
                      <a:noFill/>
                    </a:lnL>
                    <a:lnR>
                      <a:noFill/>
                    </a:lnR>
                    <a:lnT>
                      <a:noFill/>
                    </a:lnT>
                    <a:lnB>
                      <a:noFill/>
                    </a:lnB>
                  </a:tcPr>
                </a:tc>
                <a:tc gridSpan="2">
                  <a:txBody>
                    <a:bodyPr/>
                    <a:lstStyle/>
                    <a:p>
                      <a:pPr marL="0" marR="0" algn="ctr">
                        <a:lnSpc>
                          <a:spcPct val="107000"/>
                        </a:lnSpc>
                        <a:spcBef>
                          <a:spcPts val="0"/>
                        </a:spcBef>
                        <a:spcAft>
                          <a:spcPts val="0"/>
                        </a:spcAf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B</a:t>
                      </a:r>
                    </a:p>
                    <a:p>
                      <a:pPr marL="0" marR="0" algn="ctr">
                        <a:lnSpc>
                          <a:spcPct val="107000"/>
                        </a:lnSpc>
                        <a:spcBef>
                          <a:spcPts val="0"/>
                        </a:spcBef>
                        <a:spcAft>
                          <a:spcPts val="0"/>
                        </a:spcAf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Pre-COVID avoided emissions</a:t>
                      </a: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t>
                      </a:r>
                    </a:p>
                    <a:p>
                      <a:pPr marL="0" marR="0" algn="ct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One-day-per-week scenario</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lnSpc>
                          <a:spcPct val="107000"/>
                        </a:lnSpc>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
                      </a:r>
                    </a:p>
                    <a:p>
                      <a:pPr algn="ctr">
                        <a:lnSpc>
                          <a:spcPct val="107000"/>
                        </a:lnSpc>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Three days per week</a:t>
                      </a:r>
                      <a:endParaRPr lang="en-US" sz="2000" dirty="0">
                        <a:effectLst/>
                        <a:latin typeface="Century" panose="020406040505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lnSpc>
                          <a:spcPct val="107000"/>
                        </a:lnSpc>
                      </a:pPr>
                      <a:r>
                        <a:rPr lang="en-US" sz="2000"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a:t>
                      </a:r>
                    </a:p>
                    <a:p>
                      <a:pPr algn="ctr">
                        <a:lnSpc>
                          <a:spcPct val="107000"/>
                        </a:lnSpc>
                      </a:pPr>
                      <a:r>
                        <a:rPr lang="en-US" sz="2000" strike="noStrike" dirty="0">
                          <a:solidFill>
                            <a:srgbClr val="000000"/>
                          </a:solidFill>
                          <a:effectLst/>
                          <a:latin typeface="Arial" panose="020B0604020202020204" pitchFamily="34" charset="0"/>
                          <a:cs typeface="Times New Roman" panose="02020603050405020304" pitchFamily="18" charset="0"/>
                        </a:rPr>
                        <a:t>Five days per week</a:t>
                      </a:r>
                      <a:endParaRPr lang="en-US" sz="2000" strike="noStrike" dirty="0">
                        <a:effectLst/>
                        <a:latin typeface="Century" panose="0204060405050502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5348472"/>
                  </a:ext>
                </a:extLst>
              </a:tr>
              <a:tr h="437750">
                <a:tc>
                  <a:txBody>
                    <a:bodyPr/>
                    <a:lstStyle/>
                    <a:p>
                      <a:pPr marL="0" marR="0">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Statewide</a:t>
                      </a:r>
                      <a:endParaRPr lang="en-US" sz="2000" dirty="0">
                        <a:solidFill>
                          <a:srgbClr val="FF0000"/>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tabLst>
                          <a:tab pos="461963" algn="l"/>
                        </a:tabLs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7,262</a:t>
                      </a: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a:lnSpc>
                          <a:spcPct val="107000"/>
                        </a:lnSpc>
                        <a:spcBef>
                          <a:spcPts val="0"/>
                        </a:spcBef>
                        <a:spcAft>
                          <a:spcPts val="0"/>
                        </a:spcAft>
                        <a:tabLst>
                          <a:tab pos="461963" algn="l"/>
                        </a:tabLst>
                      </a:pP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4,795</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r">
                        <a:lnSpc>
                          <a:spcPct val="107000"/>
                        </a:lnSpc>
                        <a:spcBef>
                          <a:spcPts val="0"/>
                        </a:spcBef>
                        <a:spcAft>
                          <a:spcPts val="0"/>
                        </a:spcAft>
                      </a:pP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r>
                        <a:rPr lang="en-US" sz="2000" dirty="0">
                          <a:effectLst/>
                          <a:latin typeface="+mn-lt"/>
                          <a:ea typeface="Calibri" panose="020F0502020204030204" pitchFamily="34" charset="0"/>
                          <a:cs typeface="Times New Roman" panose="02020603050405020304" pitchFamily="18" charset="0"/>
                        </a:rPr>
                        <a:t>14,384</a:t>
                      </a: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r>
                        <a:rPr lang="en-US" sz="2000"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23,973</a:t>
                      </a: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788276637"/>
                  </a:ext>
                </a:extLst>
              </a:tr>
              <a:tr h="437750">
                <a:tc>
                  <a:txBody>
                    <a:bodyPr/>
                    <a:lstStyle/>
                    <a:p>
                      <a:pPr marL="0" marR="0">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Two selected sectors</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2,962</a:t>
                      </a: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4,795</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r>
                        <a:rPr lang="en-US" sz="2000" dirty="0">
                          <a:effectLst/>
                          <a:latin typeface="+mn-lt"/>
                          <a:ea typeface="Calibri" panose="020F0502020204030204" pitchFamily="34" charset="0"/>
                          <a:cs typeface="Times New Roman" panose="02020603050405020304" pitchFamily="18" charset="0"/>
                        </a:rPr>
                        <a:t>14,384</a:t>
                      </a: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23,973</a:t>
                      </a: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312976123"/>
                  </a:ext>
                </a:extLst>
              </a:tr>
              <a:tr h="437750">
                <a:tc>
                  <a:txBody>
                    <a:bodyPr/>
                    <a:lstStyle/>
                    <a:p>
                      <a:pPr marL="0" marR="0">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State employees</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262</a:t>
                      </a: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779</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2,338</a:t>
                      </a: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3,897</a:t>
                      </a: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520021968"/>
                  </a:ext>
                </a:extLst>
              </a:tr>
              <a:tr h="437750">
                <a:tc>
                  <a:txBody>
                    <a:bodyPr/>
                    <a:lstStyle/>
                    <a:p>
                      <a:pPr marL="0" marR="0">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 Sacramento</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14</a:t>
                      </a: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95</a:t>
                      </a: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dirty="0">
                          <a:effectLst/>
                          <a:latin typeface="+mn-lt"/>
                          <a:ea typeface="Calibri" panose="020F0502020204030204" pitchFamily="34" charset="0"/>
                          <a:cs typeface="Times New Roman" panose="02020603050405020304" pitchFamily="18" charset="0"/>
                        </a:rPr>
                        <a:t>285</a:t>
                      </a: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dirty="0">
                        <a:effectLst/>
                        <a:latin typeface="+mn-lt"/>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r>
                        <a:rPr lang="en-US" sz="2000"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474</a:t>
                      </a: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lnSpc>
                          <a:spcPct val="107000"/>
                        </a:lnSpc>
                        <a:spcBef>
                          <a:spcPts val="0"/>
                        </a:spcBef>
                        <a:spcAft>
                          <a:spcPts val="0"/>
                        </a:spcAft>
                      </a:pPr>
                      <a:endParaRPr lang="en-US" sz="2000" strike="noStrike" dirty="0">
                        <a:effectLst/>
                        <a:latin typeface="Century" panose="0204060405050502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540716399"/>
                  </a:ext>
                </a:extLst>
              </a:tr>
            </a:tbl>
          </a:graphicData>
        </a:graphic>
      </p:graphicFrame>
    </p:spTree>
    <p:extLst>
      <p:ext uri="{BB962C8B-B14F-4D97-AF65-F5344CB8AC3E}">
        <p14:creationId xmlns:p14="http://schemas.microsoft.com/office/powerpoint/2010/main" val="1876943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9A27A0-15C2-426C-82AB-8F628121462D}"/>
              </a:ext>
            </a:extLst>
          </p:cNvPr>
          <p:cNvSpPr>
            <a:spLocks noGrp="1"/>
          </p:cNvSpPr>
          <p:nvPr>
            <p:ph type="title"/>
          </p:nvPr>
        </p:nvSpPr>
        <p:spPr/>
        <p:txBody>
          <a:bodyPr>
            <a:normAutofit fontScale="90000"/>
          </a:bodyPr>
          <a:lstStyle/>
          <a:p>
            <a:r>
              <a:rPr lang="en-US" dirty="0">
                <a:solidFill>
                  <a:schemeClr val="tx1"/>
                </a:solidFill>
                <a:latin typeface="Arial" panose="020B0604020202020204"/>
              </a:rPr>
              <a:t>How Much More Can the Reduction Be?</a:t>
            </a:r>
            <a:endParaRPr lang="en-US" dirty="0"/>
          </a:p>
        </p:txBody>
      </p:sp>
      <p:sp>
        <p:nvSpPr>
          <p:cNvPr id="7" name="Content Placeholder 6">
            <a:extLst>
              <a:ext uri="{FF2B5EF4-FFF2-40B4-BE49-F238E27FC236}">
                <a16:creationId xmlns:a16="http://schemas.microsoft.com/office/drawing/2014/main" id="{4CFC18C5-7DC5-4430-BDF0-0C61CDF970DA}"/>
              </a:ext>
            </a:extLst>
          </p:cNvPr>
          <p:cNvSpPr>
            <a:spLocks noGrp="1"/>
          </p:cNvSpPr>
          <p:nvPr>
            <p:ph sz="half" idx="1"/>
          </p:nvPr>
        </p:nvSpPr>
        <p:spPr/>
        <p:txBody>
          <a:bodyPr>
            <a:normAutofit/>
          </a:bodyPr>
          <a:lstStyle/>
          <a:p>
            <a:r>
              <a:rPr lang="en-US" dirty="0">
                <a:solidFill>
                  <a:schemeClr val="tx1"/>
                </a:solidFill>
              </a:rPr>
              <a:t>Pre-COVID, 6% of statewide commuting GHG emissions are avoided through work at home</a:t>
            </a:r>
          </a:p>
          <a:p>
            <a:r>
              <a:rPr lang="en-US" dirty="0">
                <a:solidFill>
                  <a:schemeClr val="tx1"/>
                </a:solidFill>
              </a:rPr>
              <a:t>If just two sectors of the workforce worked at home this could be increased:</a:t>
            </a:r>
          </a:p>
          <a:p>
            <a:pPr marL="0" indent="0">
              <a:buNone/>
            </a:pPr>
            <a:r>
              <a:rPr lang="en-US" dirty="0">
                <a:solidFill>
                  <a:schemeClr val="tx1"/>
                </a:solidFill>
              </a:rPr>
              <a:t> 	once a week		10%</a:t>
            </a:r>
          </a:p>
          <a:p>
            <a:pPr marL="0" indent="0">
              <a:buNone/>
            </a:pPr>
            <a:r>
              <a:rPr lang="en-US" dirty="0">
                <a:solidFill>
                  <a:schemeClr val="tx1"/>
                </a:solidFill>
              </a:rPr>
              <a:t>	3 times a week	18%</a:t>
            </a:r>
          </a:p>
          <a:p>
            <a:pPr marL="0" indent="0">
              <a:buNone/>
            </a:pPr>
            <a:r>
              <a:rPr lang="en-US" dirty="0">
                <a:solidFill>
                  <a:schemeClr val="tx1"/>
                </a:solidFill>
              </a:rPr>
              <a:t>	5 days a week 	25%</a:t>
            </a:r>
          </a:p>
          <a:p>
            <a:pPr marL="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3737AD17-CC70-45B6-8C20-FE207302F25C}"/>
              </a:ext>
            </a:extLst>
          </p:cNvPr>
          <p:cNvSpPr>
            <a:spLocks noGrp="1"/>
          </p:cNvSpPr>
          <p:nvPr>
            <p:ph type="sldNum" sz="quarter" idx="12"/>
          </p:nvPr>
        </p:nvSpPr>
        <p:spPr/>
        <p:txBody>
          <a:bodyPr/>
          <a:lstStyle/>
          <a:p>
            <a:fld id="{7F09A1A5-4186-AE45-B489-8F93D826EB49}" type="slidenum">
              <a:rPr lang="en-US" smtClean="0"/>
              <a:t>12</a:t>
            </a:fld>
            <a:endParaRPr lang="en-US"/>
          </a:p>
        </p:txBody>
      </p:sp>
      <p:graphicFrame>
        <p:nvGraphicFramePr>
          <p:cNvPr id="15" name="Content Placeholder 14" descr="bar chart showing the possible statewide emission reductions are 10% of statewide commuting GHG emissions when telecommuting once per week, 18% if telecommuting 3 days per week, and 25% if telecommuting 5 days per week">
            <a:extLst>
              <a:ext uri="{FF2B5EF4-FFF2-40B4-BE49-F238E27FC236}">
                <a16:creationId xmlns:a16="http://schemas.microsoft.com/office/drawing/2014/main" id="{BD587E79-DDDB-42CD-A644-D314F2D9AA78}"/>
              </a:ext>
            </a:extLst>
          </p:cNvPr>
          <p:cNvGraphicFramePr>
            <a:graphicFrameLocks noGrp="1"/>
          </p:cNvGraphicFramePr>
          <p:nvPr>
            <p:ph sz="half" idx="2"/>
            <p:extLst>
              <p:ext uri="{D42A27DB-BD31-4B8C-83A1-F6EECF244321}">
                <p14:modId xmlns:p14="http://schemas.microsoft.com/office/powerpoint/2010/main" val="2122551501"/>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987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13</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noAutofit/>
          </a:bodyPr>
          <a:lstStyle/>
          <a:p>
            <a:pPr algn="ctr"/>
            <a:r>
              <a:rPr lang="en-US" sz="3600" dirty="0">
                <a:solidFill>
                  <a:schemeClr val="tx1"/>
                </a:solidFill>
                <a:latin typeface="Arial" panose="020B0604020202020204"/>
              </a:rPr>
              <a:t>Annual Total Passenger Vehicle Emissions</a:t>
            </a:r>
            <a:endParaRPr lang="en-US" sz="3600" dirty="0">
              <a:solidFill>
                <a:schemeClr val="tx1"/>
              </a:solidFill>
            </a:endParaRPr>
          </a:p>
        </p:txBody>
      </p:sp>
      <p:graphicFrame>
        <p:nvGraphicFramePr>
          <p:cNvPr id="17" name="Content Placeholder 16">
            <a:extLst>
              <a:ext uri="{FF2B5EF4-FFF2-40B4-BE49-F238E27FC236}">
                <a16:creationId xmlns:a16="http://schemas.microsoft.com/office/drawing/2014/main" id="{7C3A1D7F-B5F7-40BD-B49A-D28239DCC72B}"/>
              </a:ext>
            </a:extLst>
          </p:cNvPr>
          <p:cNvGraphicFramePr>
            <a:graphicFrameLocks noGrp="1"/>
          </p:cNvGraphicFramePr>
          <p:nvPr>
            <p:ph idx="1"/>
            <p:extLst>
              <p:ext uri="{D42A27DB-BD31-4B8C-83A1-F6EECF244321}">
                <p14:modId xmlns:p14="http://schemas.microsoft.com/office/powerpoint/2010/main" val="2283399967"/>
              </p:ext>
            </p:extLst>
          </p:nvPr>
        </p:nvGraphicFramePr>
        <p:xfrm>
          <a:off x="1091662" y="1431265"/>
          <a:ext cx="10091803" cy="4966970"/>
        </p:xfrm>
        <a:graphic>
          <a:graphicData uri="http://schemas.openxmlformats.org/drawingml/2006/table">
            <a:tbl>
              <a:tblPr firstRow="1" firstCol="1" bandRow="1"/>
              <a:tblGrid>
                <a:gridCol w="4412155">
                  <a:extLst>
                    <a:ext uri="{9D8B030D-6E8A-4147-A177-3AD203B41FA5}">
                      <a16:colId xmlns:a16="http://schemas.microsoft.com/office/drawing/2014/main" val="2890652292"/>
                    </a:ext>
                  </a:extLst>
                </a:gridCol>
                <a:gridCol w="1724297">
                  <a:extLst>
                    <a:ext uri="{9D8B030D-6E8A-4147-A177-3AD203B41FA5}">
                      <a16:colId xmlns:a16="http://schemas.microsoft.com/office/drawing/2014/main" val="2966610365"/>
                    </a:ext>
                  </a:extLst>
                </a:gridCol>
                <a:gridCol w="1576252">
                  <a:extLst>
                    <a:ext uri="{9D8B030D-6E8A-4147-A177-3AD203B41FA5}">
                      <a16:colId xmlns:a16="http://schemas.microsoft.com/office/drawing/2014/main" val="3002779631"/>
                    </a:ext>
                  </a:extLst>
                </a:gridCol>
                <a:gridCol w="1027611">
                  <a:extLst>
                    <a:ext uri="{9D8B030D-6E8A-4147-A177-3AD203B41FA5}">
                      <a16:colId xmlns:a16="http://schemas.microsoft.com/office/drawing/2014/main" val="2524073263"/>
                    </a:ext>
                  </a:extLst>
                </a:gridCol>
                <a:gridCol w="757646">
                  <a:extLst>
                    <a:ext uri="{9D8B030D-6E8A-4147-A177-3AD203B41FA5}">
                      <a16:colId xmlns:a16="http://schemas.microsoft.com/office/drawing/2014/main" val="930695429"/>
                    </a:ext>
                  </a:extLst>
                </a:gridCol>
                <a:gridCol w="593842">
                  <a:extLst>
                    <a:ext uri="{9D8B030D-6E8A-4147-A177-3AD203B41FA5}">
                      <a16:colId xmlns:a16="http://schemas.microsoft.com/office/drawing/2014/main" val="971967308"/>
                    </a:ext>
                  </a:extLst>
                </a:gridCol>
              </a:tblGrid>
              <a:tr h="974725">
                <a:tc gridSpan="6">
                  <a:txBody>
                    <a:bodyPr/>
                    <a:lstStyle/>
                    <a:p>
                      <a:pPr marL="0" marR="0" algn="ctr">
                        <a:lnSpc>
                          <a:spcPct val="107000"/>
                        </a:lnSpc>
                        <a:spcBef>
                          <a:spcPts val="0"/>
                        </a:spcBef>
                        <a:spcAft>
                          <a:spcPts val="0"/>
                        </a:spcAft>
                      </a:pPr>
                      <a:r>
                        <a:rPr lang="en-US"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GHG Emissions and GHG Reductions by</a:t>
                      </a:r>
                    </a:p>
                    <a:p>
                      <a:pPr marL="0" marR="0" algn="ctr">
                        <a:lnSpc>
                          <a:spcPct val="107000"/>
                        </a:lnSpc>
                        <a:spcBef>
                          <a:spcPts val="0"/>
                        </a:spcBef>
                        <a:spcAft>
                          <a:spcPts val="0"/>
                        </a:spcAft>
                      </a:pPr>
                      <a:r>
                        <a:rPr lang="en-US"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Single Drivers in Two Sectors</a:t>
                      </a:r>
                      <a:endParaRPr lang="en-US" sz="24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131150" marR="131150" marT="0" marB="0">
                    <a:lnL>
                      <a:noFill/>
                    </a:lnL>
                    <a:lnR>
                      <a:noFill/>
                    </a:lnR>
                    <a:lnT>
                      <a:noFill/>
                    </a:lnT>
                    <a:lnB>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marL="0" marR="0" algn="ctr">
                        <a:lnSpc>
                          <a:spcPct val="107000"/>
                        </a:lnSpc>
                        <a:spcBef>
                          <a:spcPts val="0"/>
                        </a:spcBef>
                        <a:spcAft>
                          <a:spcPts val="0"/>
                        </a:spcAft>
                      </a:pPr>
                      <a:endParaRPr lang="en-US" sz="2000" dirty="0">
                        <a:solidFill>
                          <a:schemeClr val="tx1"/>
                        </a:solidFill>
                        <a:effectLst/>
                        <a:latin typeface="Century" panose="02040604050505020304" pitchFamily="18" charset="0"/>
                        <a:ea typeface="Calibri" panose="020F0502020204030204" pitchFamily="34" charset="0"/>
                        <a:cs typeface="Times New Roman" panose="02020603050405020304" pitchFamily="18" charset="0"/>
                      </a:endParaRPr>
                    </a:p>
                  </a:txBody>
                  <a:tcPr marL="70658" marR="70658" marT="0" marB="0">
                    <a:lnL>
                      <a:noFill/>
                    </a:lnL>
                    <a:lnR>
                      <a:noFill/>
                    </a:lnR>
                    <a:lnT>
                      <a:noFill/>
                    </a:lnT>
                    <a:lnB>
                      <a:noFill/>
                    </a:lnB>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543590969"/>
                  </a:ext>
                </a:extLst>
              </a:tr>
              <a:tr h="974725">
                <a:tc>
                  <a:txBody>
                    <a:bodyPr/>
                    <a:lstStyle/>
                    <a:p>
                      <a:pPr marL="0" marR="0" algn="ctr" defTabSz="457200">
                        <a:lnSpc>
                          <a:spcPct val="107000"/>
                        </a:lnSpc>
                        <a:spcBef>
                          <a:spcPts val="0"/>
                        </a:spcBef>
                        <a:spcAft>
                          <a:spcPts val="0"/>
                        </a:spcAft>
                        <a:tabLst>
                          <a:tab pos="0" algn="dec"/>
                        </a:tabLst>
                      </a:pPr>
                      <a:endParaRPr lang="en-US" sz="1800" dirty="0">
                        <a:solidFill>
                          <a:schemeClr val="tx1"/>
                        </a:solidFill>
                        <a:effectLst/>
                        <a:latin typeface="+mn-lt"/>
                        <a:ea typeface="Times New Roman" panose="02020603050405020304" pitchFamily="18" charset="0"/>
                        <a:cs typeface="Times New Roman" panose="02020603050405020304" pitchFamily="18" charset="0"/>
                      </a:endParaRPr>
                    </a:p>
                  </a:txBody>
                  <a:tcPr marL="131150" marR="131150" marT="0" marB="0" anchor="b">
                    <a:lnL>
                      <a:noFill/>
                    </a:lnL>
                    <a:lnR>
                      <a:noFill/>
                    </a:lnR>
                    <a:lnT>
                      <a:noFill/>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Vehicles or individuals</a:t>
                      </a:r>
                    </a:p>
                  </a:txBody>
                  <a:tcPr marL="131150" marR="13115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tab pos="0" algn="dec"/>
                        </a:tabLst>
                        <a:defRPr/>
                      </a:pPr>
                      <a:r>
                        <a:rPr kumimoji="0" lang="en-US" sz="18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Times New Roman" panose="02020603050405020304" pitchFamily="18" charset="0"/>
                        </a:rPr>
                        <a:t>Gallons of gasoline</a:t>
                      </a:r>
                    </a:p>
                  </a:txBody>
                  <a:tcPr marL="131150" marR="131150" marT="0" marB="0" anchor="b">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800" dirty="0">
                          <a:solidFill>
                            <a:srgbClr val="7030A0"/>
                          </a:solidFill>
                          <a:effectLst/>
                          <a:latin typeface="+mn-lt"/>
                          <a:ea typeface="Times New Roman" panose="02020603050405020304" pitchFamily="18" charset="0"/>
                          <a:cs typeface="Times New Roman" panose="02020603050405020304" pitchFamily="18" charset="0"/>
                        </a:rPr>
                        <a:t>Million</a:t>
                      </a:r>
                      <a:r>
                        <a:rPr lang="en-US" sz="1800" dirty="0">
                          <a:solidFill>
                            <a:schemeClr val="tx1"/>
                          </a:solidFill>
                          <a:effectLst/>
                          <a:latin typeface="+mn-lt"/>
                          <a:ea typeface="Times New Roman" panose="02020603050405020304" pitchFamily="18" charset="0"/>
                          <a:cs typeface="Times New Roman" panose="02020603050405020304" pitchFamily="18" charset="0"/>
                        </a:rPr>
                        <a:t> metric tons CO</a:t>
                      </a:r>
                      <a:r>
                        <a:rPr lang="en-US" sz="1800" baseline="-25000" dirty="0">
                          <a:solidFill>
                            <a:schemeClr val="tx1"/>
                          </a:solidFill>
                          <a:effectLst/>
                          <a:latin typeface="+mn-lt"/>
                          <a:ea typeface="Times New Roman" panose="02020603050405020304" pitchFamily="18" charset="0"/>
                          <a:cs typeface="Times New Roman" panose="02020603050405020304" pitchFamily="18" charset="0"/>
                        </a:rPr>
                        <a:t>2</a:t>
                      </a:r>
                      <a:r>
                        <a:rPr lang="en-US" sz="1800" dirty="0">
                          <a:solidFill>
                            <a:schemeClr val="tx1"/>
                          </a:solidFill>
                          <a:effectLst/>
                          <a:latin typeface="+mn-lt"/>
                          <a:ea typeface="Times New Roman" panose="02020603050405020304" pitchFamily="18" charset="0"/>
                          <a:cs typeface="Times New Roman" panose="02020603050405020304" pitchFamily="18" charset="0"/>
                        </a:rPr>
                        <a:t>e </a:t>
                      </a:r>
                      <a:r>
                        <a:rPr lang="en-US" sz="1800" dirty="0">
                          <a:solidFill>
                            <a:srgbClr val="7030A0"/>
                          </a:solidFill>
                          <a:effectLst/>
                          <a:latin typeface="+mn-lt"/>
                          <a:ea typeface="Times New Roman" panose="02020603050405020304" pitchFamily="18" charset="0"/>
                          <a:cs typeface="Times New Roman" panose="02020603050405020304" pitchFamily="18" charset="0"/>
                        </a:rPr>
                        <a:t>per year</a:t>
                      </a:r>
                    </a:p>
                  </a:txBody>
                  <a:tcPr marL="131150" marR="131150" marT="0" marB="0" anchor="b">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lnSpc>
                          <a:spcPct val="107000"/>
                        </a:lnSpc>
                      </a:pPr>
                      <a:endParaRPr lang="en-US" sz="1800" dirty="0">
                        <a:solidFill>
                          <a:srgbClr val="000000"/>
                        </a:solidFill>
                        <a:effectLst/>
                        <a:latin typeface="+mn-lt"/>
                        <a:cs typeface="Times New Roman" panose="02020603050405020304" pitchFamily="18" charset="0"/>
                      </a:endParaRPr>
                    </a:p>
                  </a:txBody>
                  <a:tcPr marL="131150" marR="131150" marT="0" marB="0" anchor="b">
                    <a:lnL>
                      <a:noFill/>
                    </a:lnL>
                    <a:lnR>
                      <a:noFill/>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348472"/>
                  </a:ext>
                </a:extLst>
              </a:tr>
              <a:tr h="411480">
                <a:tc>
                  <a:txBody>
                    <a:bodyPr/>
                    <a:lstStyle/>
                    <a:p>
                      <a:pPr algn="l" fontAlgn="b">
                        <a:spcAft>
                          <a:spcPts val="600"/>
                        </a:spcAft>
                      </a:pPr>
                      <a:r>
                        <a:rPr lang="en-US" sz="1800" b="0" i="0" u="sng" strike="noStrike" dirty="0">
                          <a:solidFill>
                            <a:schemeClr val="accent1"/>
                          </a:solidFill>
                          <a:effectLst/>
                          <a:latin typeface="+mn-lt"/>
                        </a:rPr>
                        <a:t>All</a:t>
                      </a:r>
                      <a:r>
                        <a:rPr lang="en-US" sz="1800" b="0" i="0" u="none" strike="noStrike" dirty="0">
                          <a:solidFill>
                            <a:schemeClr val="accent1"/>
                          </a:solidFill>
                          <a:effectLst/>
                          <a:latin typeface="+mn-lt"/>
                        </a:rPr>
                        <a:t> passenger vehicles</a:t>
                      </a:r>
                    </a:p>
                  </a:txBody>
                  <a:tcPr marL="0" marR="0" marT="0" marB="0" anchor="ctr">
                    <a:lnL>
                      <a:noFill/>
                    </a:lnL>
                    <a:lnR>
                      <a:noFill/>
                    </a:lnR>
                    <a:lnT>
                      <a:noFill/>
                    </a:lnT>
                    <a:lnB>
                      <a:noFill/>
                    </a:lnB>
                  </a:tcPr>
                </a:tc>
                <a:tc>
                  <a:txBody>
                    <a:bodyPr/>
                    <a:lstStyle/>
                    <a:p>
                      <a:pPr algn="r" fontAlgn="b">
                        <a:spcAft>
                          <a:spcPts val="600"/>
                        </a:spcAft>
                      </a:pPr>
                      <a:r>
                        <a:rPr lang="en-US" sz="1800" b="0" i="0" u="none" strike="noStrike" dirty="0">
                          <a:solidFill>
                            <a:schemeClr val="accent1"/>
                          </a:solidFill>
                          <a:effectLst/>
                          <a:latin typeface="+mn-lt"/>
                        </a:rPr>
                        <a:t>26.9 million</a:t>
                      </a: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spcAft>
                          <a:spcPts val="600"/>
                        </a:spcAft>
                      </a:pPr>
                      <a:r>
                        <a:rPr lang="en-US" sz="1800" b="0" i="0" u="none" strike="noStrike" dirty="0">
                          <a:solidFill>
                            <a:schemeClr val="accent1"/>
                          </a:solidFill>
                          <a:effectLst/>
                          <a:latin typeface="+mn-lt"/>
                        </a:rPr>
                        <a:t>14.5 billion</a:t>
                      </a: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spcAft>
                          <a:spcPts val="600"/>
                        </a:spcAft>
                      </a:pPr>
                      <a:r>
                        <a:rPr lang="en-US" sz="1800" b="0" i="0" u="none" strike="noStrike" dirty="0">
                          <a:solidFill>
                            <a:schemeClr val="accent1"/>
                          </a:solidFill>
                          <a:effectLst/>
                          <a:latin typeface="+mn-lt"/>
                        </a:rPr>
                        <a:t>140</a:t>
                      </a: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spcAft>
                          <a:spcPts val="600"/>
                        </a:spcAft>
                      </a:pPr>
                      <a:endParaRPr lang="en-US" sz="1800" b="0" i="0" u="none" strike="noStrike" dirty="0">
                        <a:solidFill>
                          <a:schemeClr val="accent1"/>
                        </a:solidFill>
                        <a:effectLst/>
                        <a:latin typeface="+mn-lt"/>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spcAft>
                          <a:spcPts val="600"/>
                        </a:spcAft>
                      </a:pPr>
                      <a:r>
                        <a:rPr lang="en-US" sz="1800" b="0" i="0" u="none" strike="noStrike" dirty="0">
                          <a:solidFill>
                            <a:schemeClr val="accent1"/>
                          </a:solidFill>
                          <a:effectLst/>
                          <a:latin typeface="+mn-lt"/>
                        </a:rPr>
                        <a:t>100%</a:t>
                      </a:r>
                    </a:p>
                  </a:txBody>
                  <a:tcPr marL="0" marR="0" marT="0" marB="0" anchor="ctr">
                    <a:lnL w="12700" cmpd="sng">
                      <a:noFill/>
                      <a:prstDash val="solid"/>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668756036"/>
                  </a:ext>
                </a:extLst>
              </a:tr>
              <a:tr h="411480">
                <a:tc>
                  <a:txBody>
                    <a:bodyPr/>
                    <a:lstStyle/>
                    <a:p>
                      <a:pPr algn="l" fontAlgn="b"/>
                      <a:r>
                        <a:rPr lang="en-US" sz="1800" b="0" i="0" u="none" strike="noStrike" dirty="0">
                          <a:solidFill>
                            <a:schemeClr val="tx1"/>
                          </a:solidFill>
                          <a:effectLst/>
                          <a:latin typeface="+mn-lt"/>
                        </a:rPr>
                        <a:t>Vehicles of single commuters</a:t>
                      </a:r>
                    </a:p>
                  </a:txBody>
                  <a:tcPr marL="0" marR="0" marT="0" marB="0" anchor="ctr">
                    <a:lnL>
                      <a:noFill/>
                    </a:lnL>
                    <a:lnR>
                      <a:noFill/>
                    </a:lnR>
                    <a:lnT>
                      <a:noFill/>
                    </a:lnT>
                    <a:lnB>
                      <a:noFill/>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mn-lt"/>
                        </a:rPr>
                        <a:t>13.7 million</a:t>
                      </a:r>
                    </a:p>
                  </a:txBody>
                  <a:tcPr marL="0" marR="0" marT="0" marB="0" anchor="ctr">
                    <a:lnL>
                      <a:noFill/>
                    </a:lnL>
                    <a:lnR>
                      <a:noFill/>
                    </a:lnR>
                    <a:lnT>
                      <a:noFill/>
                    </a:lnT>
                    <a:lnB>
                      <a:noFill/>
                    </a:lnB>
                  </a:tcPr>
                </a:tc>
                <a:tc>
                  <a:txBody>
                    <a:bodyPr/>
                    <a:lstStyle/>
                    <a:p>
                      <a:pPr algn="r"/>
                      <a:r>
                        <a:rPr lang="en-US" sz="1800" dirty="0">
                          <a:latin typeface="+mn-lt"/>
                        </a:rPr>
                        <a:t>3.0 billion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29</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21%</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4052062306"/>
                  </a:ext>
                </a:extLst>
              </a:tr>
              <a:tr h="411480">
                <a:tc>
                  <a:txBody>
                    <a:bodyPr/>
                    <a:lstStyle/>
                    <a:p>
                      <a:pPr algn="l" fontAlgn="b"/>
                      <a:r>
                        <a:rPr lang="en-US" sz="1800" b="0" i="0" u="none" strike="noStrike" dirty="0">
                          <a:solidFill>
                            <a:schemeClr val="tx1"/>
                          </a:solidFill>
                          <a:effectLst/>
                          <a:latin typeface="+mn-lt"/>
                        </a:rPr>
                        <a:t>Two sectors, passenger vehicles commuting (A)</a:t>
                      </a:r>
                    </a:p>
                  </a:txBody>
                  <a:tcPr marL="0" marR="0" marT="0" marB="0" anchor="ctr">
                    <a:lnL>
                      <a:noFill/>
                    </a:lnL>
                    <a:lnR>
                      <a:noFill/>
                    </a:lnR>
                    <a:lnT>
                      <a:noFill/>
                    </a:lnT>
                    <a:lnB>
                      <a:noFill/>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mn-lt"/>
                        </a:rPr>
                        <a:t>2.8 million</a:t>
                      </a:r>
                    </a:p>
                  </a:txBody>
                  <a:tcPr marL="0" marR="0" marT="0" marB="0" anchor="ctr">
                    <a:lnL>
                      <a:noFill/>
                    </a:lnL>
                    <a:lnR>
                      <a:noFill/>
                    </a:lnR>
                    <a:lnT>
                      <a:noFill/>
                    </a:lnT>
                    <a:lnB>
                      <a:noFill/>
                    </a:lnB>
                  </a:tcPr>
                </a:tc>
                <a:tc>
                  <a:txBody>
                    <a:bodyPr/>
                    <a:lstStyle/>
                    <a:p>
                      <a:pPr algn="r"/>
                      <a:r>
                        <a:rPr lang="en-US" sz="1800" dirty="0">
                          <a:latin typeface="+mn-lt"/>
                        </a:rPr>
                        <a:t>625.0 million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6.0</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4.3%</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3588595663"/>
                  </a:ext>
                </a:extLst>
              </a:tr>
              <a:tr h="411480">
                <a:tc>
                  <a:txBody>
                    <a:bodyPr/>
                    <a:lstStyle/>
                    <a:p>
                      <a:pPr algn="l" fontAlgn="b"/>
                      <a:r>
                        <a:rPr lang="en-US" sz="1800" b="0" i="0" u="none" strike="noStrike" dirty="0">
                          <a:solidFill>
                            <a:srgbClr val="000000"/>
                          </a:solidFill>
                          <a:effectLst/>
                          <a:latin typeface="+mn-lt"/>
                        </a:rPr>
                        <a:t>Avoided during pre-COVID commute (B)</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454,034</a:t>
                      </a:r>
                    </a:p>
                  </a:txBody>
                  <a:tcPr marL="0" marR="0" marT="0" marB="0" anchor="ctr">
                    <a:lnL>
                      <a:noFill/>
                    </a:lnL>
                    <a:lnR>
                      <a:noFill/>
                    </a:lnR>
                    <a:lnT>
                      <a:noFill/>
                    </a:lnT>
                    <a:lnB>
                      <a:noFill/>
                    </a:lnB>
                  </a:tcPr>
                </a:tc>
                <a:tc>
                  <a:txBody>
                    <a:bodyPr/>
                    <a:lstStyle/>
                    <a:p>
                      <a:pPr algn="r"/>
                      <a:r>
                        <a:rPr lang="en-US" sz="1800" dirty="0">
                          <a:latin typeface="+mn-lt"/>
                        </a:rPr>
                        <a:t>77.2 million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0.7</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0.5%</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2788276637"/>
                  </a:ext>
                </a:extLst>
              </a:tr>
              <a:tr h="411480">
                <a:tc>
                  <a:txBody>
                    <a:bodyPr/>
                    <a:lstStyle/>
                    <a:p>
                      <a:pPr algn="l" fontAlgn="b"/>
                      <a:r>
                        <a:rPr lang="en-US" sz="1800" b="0" i="0" u="none" strike="noStrike" dirty="0">
                          <a:solidFill>
                            <a:srgbClr val="000000"/>
                          </a:solidFill>
                          <a:effectLst/>
                          <a:latin typeface="+mn-lt"/>
                        </a:rPr>
                        <a:t>Total reduction, 1 day/week (B + C)</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a:r>
                        <a:rPr lang="en-US" sz="1800" dirty="0">
                          <a:latin typeface="+mn-lt"/>
                        </a:rPr>
                        <a:t>202.2 million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1.9</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1.4%</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2312976123"/>
                  </a:ext>
                </a:extLst>
              </a:tr>
              <a:tr h="411480">
                <a:tc>
                  <a:txBody>
                    <a:bodyPr/>
                    <a:lstStyle/>
                    <a:p>
                      <a:pPr algn="l" fontAlgn="b"/>
                      <a:r>
                        <a:rPr lang="en-US" sz="1800" b="0" i="0" u="none" strike="noStrike" dirty="0">
                          <a:solidFill>
                            <a:srgbClr val="000000"/>
                          </a:solidFill>
                          <a:effectLst/>
                          <a:latin typeface="+mn-lt"/>
                        </a:rPr>
                        <a:t>Total reduction, 3 days/week (B + D)</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a:r>
                        <a:rPr lang="en-US" sz="1800" dirty="0">
                          <a:latin typeface="+mn-lt"/>
                        </a:rPr>
                        <a:t>452.2 million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4.3</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3.1%</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2520021968"/>
                  </a:ext>
                </a:extLst>
              </a:tr>
              <a:tr h="411480">
                <a:tc>
                  <a:txBody>
                    <a:bodyPr/>
                    <a:lstStyle/>
                    <a:p>
                      <a:pPr algn="l" fontAlgn="b"/>
                      <a:r>
                        <a:rPr lang="en-US" sz="1800" b="0" i="0" u="none" strike="noStrike" dirty="0">
                          <a:solidFill>
                            <a:srgbClr val="000000"/>
                          </a:solidFill>
                          <a:effectLst/>
                          <a:latin typeface="+mn-lt"/>
                        </a:rPr>
                        <a:t>Total reduction, 5 days/week (B + E)</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a:r>
                        <a:rPr lang="en-US" sz="1800" dirty="0">
                          <a:latin typeface="+mn-lt"/>
                        </a:rPr>
                        <a:t>702.2 million</a:t>
                      </a: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6.7</a:t>
                      </a:r>
                    </a:p>
                  </a:txBody>
                  <a:tcPr marL="0" marR="0" marT="0" marB="0" anchor="ctr">
                    <a:lnL>
                      <a:noFill/>
                    </a:lnL>
                    <a:lnR>
                      <a:noFill/>
                    </a:lnR>
                    <a:lnT>
                      <a:noFill/>
                    </a:lnT>
                    <a:lnB>
                      <a:noFill/>
                    </a:lnB>
                  </a:tcPr>
                </a:tc>
                <a:tc>
                  <a:txBody>
                    <a:bodyPr/>
                    <a:lstStyle/>
                    <a:p>
                      <a:pPr algn="r" fontAlgn="b"/>
                      <a:endParaRPr lang="en-US" sz="1800" b="0" i="0" u="none" strike="noStrike" dirty="0">
                        <a:solidFill>
                          <a:srgbClr val="000000"/>
                        </a:solidFill>
                        <a:effectLst/>
                        <a:latin typeface="+mn-lt"/>
                      </a:endParaRPr>
                    </a:p>
                  </a:txBody>
                  <a:tcPr marL="0" marR="0" marT="0" marB="0" anchor="ctr">
                    <a:lnL>
                      <a:noFill/>
                    </a:lnL>
                    <a:lnR>
                      <a:noFill/>
                    </a:lnR>
                    <a:lnT>
                      <a:noFill/>
                    </a:lnT>
                    <a:lnB>
                      <a:noFill/>
                    </a:lnB>
                  </a:tcPr>
                </a:tc>
                <a:tc>
                  <a:txBody>
                    <a:bodyPr/>
                    <a:lstStyle/>
                    <a:p>
                      <a:pPr algn="r" fontAlgn="b"/>
                      <a:r>
                        <a:rPr lang="en-US" sz="1800" b="0" i="0" u="none" strike="noStrike" dirty="0">
                          <a:solidFill>
                            <a:srgbClr val="000000"/>
                          </a:solidFill>
                          <a:effectLst/>
                          <a:latin typeface="+mn-lt"/>
                        </a:rPr>
                        <a:t>4.8%</a:t>
                      </a:r>
                    </a:p>
                  </a:txBody>
                  <a:tcPr marL="0" marR="0" marT="0" marB="0" anchor="ctr">
                    <a:lnL w="12700" cmpd="sng">
                      <a:noFill/>
                      <a:prstDash val="solid"/>
                    </a:lnL>
                    <a:lnR>
                      <a:noFill/>
                    </a:lnR>
                    <a:lnT>
                      <a:noFill/>
                    </a:lnT>
                    <a:lnB>
                      <a:noFill/>
                    </a:lnB>
                  </a:tcPr>
                </a:tc>
                <a:extLst>
                  <a:ext uri="{0D108BD9-81ED-4DB2-BD59-A6C34878D82A}">
                    <a16:rowId xmlns:a16="http://schemas.microsoft.com/office/drawing/2014/main" val="1540716399"/>
                  </a:ext>
                </a:extLst>
              </a:tr>
            </a:tbl>
          </a:graphicData>
        </a:graphic>
      </p:graphicFrame>
      <p:sp>
        <p:nvSpPr>
          <p:cNvPr id="2" name="TextBox 1">
            <a:extLst>
              <a:ext uri="{FF2B5EF4-FFF2-40B4-BE49-F238E27FC236}">
                <a16:creationId xmlns:a16="http://schemas.microsoft.com/office/drawing/2014/main" id="{858F7387-BF1E-4082-8D08-4BBC3C61661C}"/>
              </a:ext>
            </a:extLst>
          </p:cNvPr>
          <p:cNvSpPr txBox="1"/>
          <p:nvPr/>
        </p:nvSpPr>
        <p:spPr>
          <a:xfrm>
            <a:off x="1008535" y="6356350"/>
            <a:ext cx="6851299" cy="307777"/>
          </a:xfrm>
          <a:prstGeom prst="rect">
            <a:avLst/>
          </a:prstGeom>
          <a:noFill/>
        </p:spPr>
        <p:txBody>
          <a:bodyPr wrap="none" rtlCol="0">
            <a:spAutoFit/>
          </a:bodyPr>
          <a:lstStyle/>
          <a:p>
            <a:r>
              <a:rPr lang="en-US" sz="1400" dirty="0"/>
              <a:t>Source: “All passenger vehicles” from </a:t>
            </a:r>
            <a:r>
              <a:rPr lang="en-US" sz="1400" dirty="0">
                <a:solidFill>
                  <a:schemeClr val="accent1"/>
                </a:solidFill>
              </a:rPr>
              <a:t>CARB EMFAC</a:t>
            </a:r>
            <a:r>
              <a:rPr lang="en-US" sz="1400" dirty="0"/>
              <a:t> data; others from CEC analysis</a:t>
            </a:r>
          </a:p>
        </p:txBody>
      </p:sp>
    </p:spTree>
    <p:extLst>
      <p:ext uri="{BB962C8B-B14F-4D97-AF65-F5344CB8AC3E}">
        <p14:creationId xmlns:p14="http://schemas.microsoft.com/office/powerpoint/2010/main" val="1901110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F09A1A5-4186-AE45-B489-8F93D826EB49}" type="slidenum">
              <a:rPr lang="en-US" smtClean="0"/>
              <a:t>14</a:t>
            </a:fld>
            <a:endParaRPr lang="en-US"/>
          </a:p>
        </p:txBody>
      </p:sp>
      <p:sp>
        <p:nvSpPr>
          <p:cNvPr id="5" name="Title 4">
            <a:extLst>
              <a:ext uri="{FF2B5EF4-FFF2-40B4-BE49-F238E27FC236}">
                <a16:creationId xmlns:a16="http://schemas.microsoft.com/office/drawing/2014/main" id="{8D937229-603D-4BCD-B513-5E5CED6CEBD9}"/>
              </a:ext>
            </a:extLst>
          </p:cNvPr>
          <p:cNvSpPr>
            <a:spLocks noGrp="1"/>
          </p:cNvSpPr>
          <p:nvPr>
            <p:ph type="title"/>
          </p:nvPr>
        </p:nvSpPr>
        <p:spPr/>
        <p:txBody>
          <a:bodyPr>
            <a:normAutofit/>
          </a:bodyPr>
          <a:lstStyle/>
          <a:p>
            <a:r>
              <a:rPr lang="en-US" dirty="0">
                <a:solidFill>
                  <a:schemeClr val="tx1"/>
                </a:solidFill>
                <a:latin typeface="Arial" panose="020B0604020202020204"/>
              </a:rPr>
              <a:t>Conclusion</a:t>
            </a:r>
            <a:endParaRPr lang="en-US" dirty="0">
              <a:solidFill>
                <a:schemeClr val="tx1"/>
              </a:solidFill>
            </a:endParaRPr>
          </a:p>
        </p:txBody>
      </p:sp>
      <p:sp>
        <p:nvSpPr>
          <p:cNvPr id="7" name="Content Placeholder 6">
            <a:extLst>
              <a:ext uri="{FF2B5EF4-FFF2-40B4-BE49-F238E27FC236}">
                <a16:creationId xmlns:a16="http://schemas.microsoft.com/office/drawing/2014/main" id="{54B26558-B64B-4FD8-99CD-B7F8EFAFE5F5}"/>
              </a:ext>
            </a:extLst>
          </p:cNvPr>
          <p:cNvSpPr>
            <a:spLocks noGrp="1"/>
          </p:cNvSpPr>
          <p:nvPr>
            <p:ph idx="1"/>
          </p:nvPr>
        </p:nvSpPr>
        <p:spPr/>
        <p:txBody>
          <a:bodyPr>
            <a:normAutofit lnSpcReduction="10000"/>
          </a:bodyPr>
          <a:lstStyle/>
          <a:p>
            <a:pPr marL="0" indent="0">
              <a:buNone/>
            </a:pPr>
            <a:r>
              <a:rPr lang="en-US" dirty="0">
                <a:solidFill>
                  <a:schemeClr val="tx1"/>
                </a:solidFill>
              </a:rPr>
              <a:t>This analysis examined a </a:t>
            </a:r>
            <a:r>
              <a:rPr lang="en-US" dirty="0">
                <a:solidFill>
                  <a:srgbClr val="0070FF"/>
                </a:solidFill>
              </a:rPr>
              <a:t>subset</a:t>
            </a:r>
            <a:r>
              <a:rPr lang="en-US" dirty="0">
                <a:solidFill>
                  <a:schemeClr val="tx1"/>
                </a:solidFill>
              </a:rPr>
              <a:t> of commuters in order to get an idea of how much reduction in GHG emissions could be obtained by telecommuting and showed that it offers opportunities for substantial reduction in GHG emissions at minimal cost.</a:t>
            </a:r>
          </a:p>
          <a:p>
            <a:endParaRPr lang="en-US" dirty="0">
              <a:solidFill>
                <a:schemeClr val="tx1"/>
              </a:solidFill>
            </a:endParaRPr>
          </a:p>
          <a:p>
            <a:pPr marL="0" indent="0">
              <a:buNone/>
            </a:pPr>
            <a:r>
              <a:rPr lang="en-US" dirty="0">
                <a:solidFill>
                  <a:schemeClr val="tx1"/>
                </a:solidFill>
              </a:rPr>
              <a:t>Possible improvements</a:t>
            </a:r>
          </a:p>
          <a:p>
            <a:r>
              <a:rPr lang="en-US" dirty="0">
                <a:solidFill>
                  <a:schemeClr val="tx1"/>
                </a:solidFill>
              </a:rPr>
              <a:t>Explore better alignment between EMFAC and census data</a:t>
            </a:r>
          </a:p>
          <a:p>
            <a:r>
              <a:rPr lang="en-US" dirty="0">
                <a:solidFill>
                  <a:schemeClr val="tx1"/>
                </a:solidFill>
              </a:rPr>
              <a:t>Sector data </a:t>
            </a:r>
            <a:r>
              <a:rPr lang="en-US" i="1" dirty="0">
                <a:solidFill>
                  <a:schemeClr val="tx1"/>
                </a:solidFill>
              </a:rPr>
              <a:t>might</a:t>
            </a:r>
            <a:r>
              <a:rPr lang="en-US" dirty="0">
                <a:solidFill>
                  <a:schemeClr val="tx1"/>
                </a:solidFill>
              </a:rPr>
              <a:t> be improved upon</a:t>
            </a:r>
          </a:p>
          <a:p>
            <a:r>
              <a:rPr lang="en-US" dirty="0">
                <a:solidFill>
                  <a:schemeClr val="tx1"/>
                </a:solidFill>
              </a:rPr>
              <a:t>Expand to include carpools and mass transit for examining scenarios with many working at home</a:t>
            </a:r>
          </a:p>
          <a:p>
            <a:r>
              <a:rPr lang="en-US" dirty="0">
                <a:solidFill>
                  <a:schemeClr val="tx1"/>
                </a:solidFill>
              </a:rPr>
              <a:t>(include other fuels and counties)</a:t>
            </a:r>
          </a:p>
        </p:txBody>
      </p:sp>
    </p:spTree>
    <p:extLst>
      <p:ext uri="{BB962C8B-B14F-4D97-AF65-F5344CB8AC3E}">
        <p14:creationId xmlns:p14="http://schemas.microsoft.com/office/powerpoint/2010/main" val="747229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73759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0FB557-5D9A-4ACD-B467-0828B668FD76}"/>
              </a:ext>
            </a:extLst>
          </p:cNvPr>
          <p:cNvSpPr>
            <a:spLocks noGrp="1"/>
          </p:cNvSpPr>
          <p:nvPr>
            <p:ph type="title"/>
          </p:nvPr>
        </p:nvSpPr>
        <p:spPr/>
        <p:txBody>
          <a:bodyPr>
            <a:normAutofit/>
          </a:bodyPr>
          <a:lstStyle/>
          <a:p>
            <a:r>
              <a:rPr lang="en-US" dirty="0">
                <a:solidFill>
                  <a:prstClr val="black"/>
                </a:solidFill>
                <a:latin typeface="Arial" panose="020B0604020202020204"/>
              </a:rPr>
              <a:t>Introduction</a:t>
            </a:r>
            <a:endParaRPr lang="en-US" dirty="0">
              <a:solidFill>
                <a:schemeClr val="tx1"/>
              </a:solidFill>
            </a:endParaRPr>
          </a:p>
        </p:txBody>
      </p:sp>
      <p:sp>
        <p:nvSpPr>
          <p:cNvPr id="6" name="Content Placeholder 5">
            <a:extLst>
              <a:ext uri="{FF2B5EF4-FFF2-40B4-BE49-F238E27FC236}">
                <a16:creationId xmlns:a16="http://schemas.microsoft.com/office/drawing/2014/main" id="{851B352C-8925-40E0-8DF2-3153480660B5}"/>
              </a:ext>
            </a:extLst>
          </p:cNvPr>
          <p:cNvSpPr>
            <a:spLocks noGrp="1"/>
          </p:cNvSpPr>
          <p:nvPr>
            <p:ph idx="1"/>
          </p:nvPr>
        </p:nvSpPr>
        <p:spPr/>
        <p:txBody>
          <a:bodyPr/>
          <a:lstStyle/>
          <a:p>
            <a:r>
              <a:rPr lang="en-US" dirty="0">
                <a:solidFill>
                  <a:schemeClr val="tx1"/>
                </a:solidFill>
              </a:rPr>
              <a:t>During the COVID-19 lockdown many people have been working at home with more success than had been thought possible.  Gasoline sales plummeted and consequently emissions from motor vehicles have also plummeted.</a:t>
            </a:r>
          </a:p>
          <a:p>
            <a:r>
              <a:rPr lang="en-US" dirty="0">
                <a:solidFill>
                  <a:schemeClr val="tx1"/>
                </a:solidFill>
              </a:rPr>
              <a:t>This leads one to ask: how much can increased work at home reduce GHG emissions?</a:t>
            </a:r>
          </a:p>
          <a:p>
            <a:r>
              <a:rPr lang="en-US" dirty="0">
                <a:solidFill>
                  <a:schemeClr val="tx1"/>
                </a:solidFill>
              </a:rPr>
              <a:t>The analysis presented here is an attempt to quantify the reduction in GHG emissions from </a:t>
            </a:r>
            <a:r>
              <a:rPr lang="en-US" i="1" dirty="0">
                <a:solidFill>
                  <a:schemeClr val="tx1"/>
                </a:solidFill>
              </a:rPr>
              <a:t>feasible</a:t>
            </a:r>
            <a:r>
              <a:rPr lang="en-US" dirty="0">
                <a:solidFill>
                  <a:schemeClr val="tx1"/>
                </a:solidFill>
              </a:rPr>
              <a:t> increases in working at home</a:t>
            </a:r>
          </a:p>
          <a:p>
            <a:pPr marL="0" indent="0">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7F09A1A5-4186-AE45-B489-8F93D826EB49}" type="slidenum">
              <a:rPr lang="en-US" smtClean="0"/>
              <a:t>2</a:t>
            </a:fld>
            <a:endParaRPr lang="en-US"/>
          </a:p>
        </p:txBody>
      </p:sp>
    </p:spTree>
    <p:extLst>
      <p:ext uri="{BB962C8B-B14F-4D97-AF65-F5344CB8AC3E}">
        <p14:creationId xmlns:p14="http://schemas.microsoft.com/office/powerpoint/2010/main" val="1908995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3</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normAutofit/>
          </a:bodyPr>
          <a:lstStyle/>
          <a:p>
            <a:r>
              <a:rPr lang="en-US" dirty="0">
                <a:solidFill>
                  <a:schemeClr val="tx1"/>
                </a:solidFill>
                <a:latin typeface="+mn-lt"/>
              </a:rPr>
              <a:t>Data and Organization</a:t>
            </a: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pPr marL="0" indent="0">
              <a:lnSpc>
                <a:spcPct val="100000"/>
              </a:lnSpc>
              <a:buNone/>
            </a:pPr>
            <a:r>
              <a:rPr lang="en-US" dirty="0">
                <a:solidFill>
                  <a:schemeClr val="tx1"/>
                </a:solidFill>
              </a:rPr>
              <a:t>Three types of data</a:t>
            </a:r>
          </a:p>
          <a:p>
            <a:pPr marL="463550" indent="0">
              <a:lnSpc>
                <a:spcPct val="100000"/>
              </a:lnSpc>
              <a:buNone/>
            </a:pPr>
            <a:r>
              <a:rPr lang="en-US" dirty="0">
                <a:solidFill>
                  <a:schemeClr val="tx1"/>
                </a:solidFill>
              </a:rPr>
              <a:t>1. Workforce: US census</a:t>
            </a:r>
          </a:p>
          <a:p>
            <a:pPr marL="463550" indent="0">
              <a:lnSpc>
                <a:spcPct val="100000"/>
              </a:lnSpc>
              <a:buNone/>
            </a:pPr>
            <a:r>
              <a:rPr lang="en-US" dirty="0">
                <a:solidFill>
                  <a:schemeClr val="tx1"/>
                </a:solidFill>
              </a:rPr>
              <a:t>2. Commuting: US census and CSTDM</a:t>
            </a:r>
          </a:p>
          <a:p>
            <a:pPr marL="463550" indent="0">
              <a:lnSpc>
                <a:spcPct val="100000"/>
              </a:lnSpc>
              <a:buNone/>
            </a:pPr>
            <a:r>
              <a:rPr lang="en-US" dirty="0">
                <a:solidFill>
                  <a:schemeClr val="tx1"/>
                </a:solidFill>
              </a:rPr>
              <a:t>3. Emissions: EMFAC</a:t>
            </a:r>
          </a:p>
          <a:p>
            <a:pPr marL="0" indent="0">
              <a:lnSpc>
                <a:spcPct val="100000"/>
              </a:lnSpc>
              <a:buNone/>
            </a:pPr>
            <a:r>
              <a:rPr lang="en-US" dirty="0">
                <a:solidFill>
                  <a:schemeClr val="tx1"/>
                </a:solidFill>
              </a:rPr>
              <a:t>They are used to show us </a:t>
            </a:r>
          </a:p>
          <a:p>
            <a:pPr marL="857250" indent="-393700">
              <a:lnSpc>
                <a:spcPct val="100000"/>
              </a:lnSpc>
              <a:buNone/>
            </a:pPr>
            <a:r>
              <a:rPr lang="en-US" dirty="0">
                <a:solidFill>
                  <a:schemeClr val="tx1"/>
                </a:solidFill>
              </a:rPr>
              <a:t>A. the pre-COVID reduction in GHG emissions from working at home </a:t>
            </a:r>
          </a:p>
          <a:p>
            <a:pPr marL="857250" indent="-393700">
              <a:lnSpc>
                <a:spcPct val="100000"/>
              </a:lnSpc>
              <a:buNone/>
              <a:tabLst>
                <a:tab pos="509588" algn="l"/>
              </a:tabLst>
            </a:pPr>
            <a:r>
              <a:rPr lang="en-US" dirty="0">
                <a:solidFill>
                  <a:schemeClr val="tx1"/>
                </a:solidFill>
              </a:rPr>
              <a:t>B. three scenarios of possible GHG reductions that would result from an increase in working at home</a:t>
            </a:r>
          </a:p>
          <a:p>
            <a:pPr marL="0" indent="0">
              <a:buNone/>
            </a:pPr>
            <a:endParaRPr lang="en-US" dirty="0"/>
          </a:p>
        </p:txBody>
      </p:sp>
    </p:spTree>
    <p:extLst>
      <p:ext uri="{BB962C8B-B14F-4D97-AF65-F5344CB8AC3E}">
        <p14:creationId xmlns:p14="http://schemas.microsoft.com/office/powerpoint/2010/main" val="1230657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4</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lstStyle/>
          <a:p>
            <a:r>
              <a:rPr lang="en-US" dirty="0">
                <a:solidFill>
                  <a:schemeClr val="tx1"/>
                </a:solidFill>
                <a:latin typeface="+mn-lt"/>
              </a:rPr>
              <a:t>California Workforce Data</a:t>
            </a: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pPr>
              <a:lnSpc>
                <a:spcPct val="100000"/>
              </a:lnSpc>
            </a:pPr>
            <a:r>
              <a:rPr lang="en-US" dirty="0">
                <a:solidFill>
                  <a:schemeClr val="tx1"/>
                </a:solidFill>
              </a:rPr>
              <a:t>Using county-level census data for 2018, which is the most recent available</a:t>
            </a:r>
          </a:p>
          <a:p>
            <a:pPr>
              <a:lnSpc>
                <a:spcPct val="150000"/>
              </a:lnSpc>
            </a:pPr>
            <a:r>
              <a:rPr lang="en-US" dirty="0">
                <a:solidFill>
                  <a:schemeClr val="tx1"/>
                </a:solidFill>
              </a:rPr>
              <a:t>From the American Community Survey</a:t>
            </a:r>
          </a:p>
          <a:p>
            <a:pPr>
              <a:lnSpc>
                <a:spcPct val="100000"/>
              </a:lnSpc>
            </a:pPr>
            <a:r>
              <a:rPr lang="en-US" dirty="0">
                <a:solidFill>
                  <a:schemeClr val="tx1"/>
                </a:solidFill>
              </a:rPr>
              <a:t>This data includes exactly 30 counties that include over 96% of workforce.</a:t>
            </a:r>
          </a:p>
          <a:p>
            <a:pPr marL="0" indent="0">
              <a:buNone/>
            </a:pPr>
            <a:endParaRPr lang="en-US" dirty="0"/>
          </a:p>
        </p:txBody>
      </p:sp>
    </p:spTree>
    <p:extLst>
      <p:ext uri="{BB962C8B-B14F-4D97-AF65-F5344CB8AC3E}">
        <p14:creationId xmlns:p14="http://schemas.microsoft.com/office/powerpoint/2010/main" val="273720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5</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lstStyle/>
          <a:p>
            <a:r>
              <a:rPr lang="en-US" dirty="0">
                <a:solidFill>
                  <a:schemeClr val="tx1"/>
                </a:solidFill>
                <a:latin typeface="+mn-lt"/>
              </a:rPr>
              <a:t>California Commuter Data</a:t>
            </a: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r>
              <a:rPr lang="en-US" dirty="0">
                <a:solidFill>
                  <a:schemeClr val="tx1"/>
                </a:solidFill>
              </a:rPr>
              <a:t>The American Community Survey provides data on commute mode by sector for each county—13 sectors and 5 modes.</a:t>
            </a:r>
          </a:p>
          <a:p>
            <a:r>
              <a:rPr lang="en-US" dirty="0">
                <a:solidFill>
                  <a:schemeClr val="tx1"/>
                </a:solidFill>
              </a:rPr>
              <a:t>The modes are:</a:t>
            </a:r>
          </a:p>
          <a:p>
            <a:pPr marL="914400" lvl="1" indent="-457200">
              <a:buFont typeface="+mj-lt"/>
              <a:buAutoNum type="arabicPeriod"/>
            </a:pPr>
            <a:r>
              <a:rPr lang="en-US" dirty="0">
                <a:solidFill>
                  <a:schemeClr val="tx1"/>
                </a:solidFill>
              </a:rPr>
              <a:t>Drive alone—75 percent</a:t>
            </a:r>
          </a:p>
          <a:p>
            <a:pPr marL="914400" lvl="1" indent="-457200">
              <a:buFont typeface="+mj-lt"/>
              <a:buAutoNum type="arabicPeriod"/>
            </a:pPr>
            <a:r>
              <a:rPr lang="en-US" dirty="0">
                <a:solidFill>
                  <a:schemeClr val="tx1"/>
                </a:solidFill>
              </a:rPr>
              <a:t>Carpool or vanpool—10 percent</a:t>
            </a:r>
          </a:p>
          <a:p>
            <a:pPr marL="914400" lvl="1" indent="-457200">
              <a:buFont typeface="+mj-lt"/>
              <a:buAutoNum type="arabicPeriod"/>
            </a:pPr>
            <a:r>
              <a:rPr lang="en-US" dirty="0">
                <a:solidFill>
                  <a:schemeClr val="tx1"/>
                </a:solidFill>
              </a:rPr>
              <a:t>Public Transit—5 percent</a:t>
            </a:r>
          </a:p>
          <a:p>
            <a:pPr marL="914400" lvl="1" indent="-457200">
              <a:buFont typeface="+mj-lt"/>
              <a:buAutoNum type="arabicPeriod"/>
            </a:pPr>
            <a:r>
              <a:rPr lang="en-US" dirty="0">
                <a:solidFill>
                  <a:schemeClr val="tx1"/>
                </a:solidFill>
              </a:rPr>
              <a:t>Miscellaneous—5 percent</a:t>
            </a:r>
          </a:p>
          <a:p>
            <a:pPr marL="914400" lvl="1" indent="-457200">
              <a:buFont typeface="+mj-lt"/>
              <a:buAutoNum type="arabicPeriod"/>
            </a:pPr>
            <a:r>
              <a:rPr lang="en-US" dirty="0">
                <a:solidFill>
                  <a:schemeClr val="tx1"/>
                </a:solidFill>
              </a:rPr>
              <a:t>Work at Home—5 percent</a:t>
            </a:r>
          </a:p>
          <a:p>
            <a:r>
              <a:rPr lang="en-US" dirty="0">
                <a:solidFill>
                  <a:schemeClr val="tx1"/>
                </a:solidFill>
              </a:rPr>
              <a:t>Of these, we assume that only those who drive alone can reduce GHG emissions</a:t>
            </a:r>
          </a:p>
        </p:txBody>
      </p:sp>
    </p:spTree>
    <p:extLst>
      <p:ext uri="{BB962C8B-B14F-4D97-AF65-F5344CB8AC3E}">
        <p14:creationId xmlns:p14="http://schemas.microsoft.com/office/powerpoint/2010/main" val="398531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6</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normAutofit/>
          </a:bodyPr>
          <a:lstStyle/>
          <a:p>
            <a:r>
              <a:rPr lang="en-US" dirty="0">
                <a:solidFill>
                  <a:schemeClr val="tx1"/>
                </a:solidFill>
                <a:latin typeface="+mn-lt"/>
              </a:rPr>
              <a:t>California Commuter Data, pt. 2</a:t>
            </a: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pPr>
              <a:lnSpc>
                <a:spcPct val="120000"/>
              </a:lnSpc>
            </a:pPr>
            <a:r>
              <a:rPr lang="en-US" dirty="0">
                <a:solidFill>
                  <a:schemeClr val="tx1"/>
                </a:solidFill>
              </a:rPr>
              <a:t>Two sectors are used for this analysis:</a:t>
            </a:r>
          </a:p>
          <a:p>
            <a:pPr marL="457200" indent="-457200">
              <a:lnSpc>
                <a:spcPct val="120000"/>
              </a:lnSpc>
              <a:buFont typeface="+mj-lt"/>
              <a:buAutoNum type="arabicPeriod"/>
            </a:pPr>
            <a:r>
              <a:rPr lang="en-US" dirty="0">
                <a:solidFill>
                  <a:schemeClr val="tx1"/>
                </a:solidFill>
              </a:rPr>
              <a:t>“Information and finance and insurance, and real estate and rental and leasing”</a:t>
            </a:r>
          </a:p>
          <a:p>
            <a:pPr marL="457200" indent="-457200">
              <a:lnSpc>
                <a:spcPct val="120000"/>
              </a:lnSpc>
              <a:buFont typeface="+mj-lt"/>
              <a:buAutoNum type="arabicPeriod"/>
            </a:pPr>
            <a:r>
              <a:rPr lang="en-US" dirty="0">
                <a:solidFill>
                  <a:schemeClr val="tx1"/>
                </a:solidFill>
              </a:rPr>
              <a:t>“Professional, scientific, and management, and administrative and waste management services”</a:t>
            </a:r>
          </a:p>
          <a:p>
            <a:pPr>
              <a:lnSpc>
                <a:spcPct val="120000"/>
              </a:lnSpc>
            </a:pPr>
            <a:r>
              <a:rPr lang="en-US" dirty="0">
                <a:solidFill>
                  <a:schemeClr val="tx1"/>
                </a:solidFill>
              </a:rPr>
              <a:t>Combined, these account for:</a:t>
            </a:r>
          </a:p>
          <a:p>
            <a:pPr marL="457200" indent="-457200">
              <a:lnSpc>
                <a:spcPct val="120000"/>
              </a:lnSpc>
              <a:buFont typeface="+mj-lt"/>
              <a:buAutoNum type="alphaUcPeriod"/>
            </a:pPr>
            <a:r>
              <a:rPr lang="en-US" dirty="0">
                <a:solidFill>
                  <a:schemeClr val="tx1"/>
                </a:solidFill>
              </a:rPr>
              <a:t>22 percent of California’s workforce</a:t>
            </a:r>
          </a:p>
          <a:p>
            <a:pPr marL="457200" indent="-457200">
              <a:lnSpc>
                <a:spcPct val="120000"/>
              </a:lnSpc>
              <a:buFont typeface="+mj-lt"/>
              <a:buAutoNum type="alphaUcPeriod"/>
            </a:pPr>
            <a:r>
              <a:rPr lang="en-US" dirty="0">
                <a:solidFill>
                  <a:schemeClr val="tx1"/>
                </a:solidFill>
              </a:rPr>
              <a:t>41 percent of California’s work-at-home force</a:t>
            </a:r>
          </a:p>
          <a:p>
            <a:pPr>
              <a:lnSpc>
                <a:spcPct val="120000"/>
              </a:lnSpc>
            </a:pP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4123666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7</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normAutofit/>
          </a:bodyPr>
          <a:lstStyle/>
          <a:p>
            <a:r>
              <a:rPr lang="en-US" dirty="0">
                <a:solidFill>
                  <a:schemeClr val="tx1"/>
                </a:solidFill>
                <a:latin typeface="+mn-lt"/>
              </a:rPr>
              <a:t>California Commuter Data, pt. 3</a:t>
            </a: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pPr>
              <a:lnSpc>
                <a:spcPct val="100000"/>
              </a:lnSpc>
            </a:pPr>
            <a:r>
              <a:rPr lang="en-US" dirty="0">
                <a:solidFill>
                  <a:schemeClr val="tx1"/>
                </a:solidFill>
              </a:rPr>
              <a:t>ACS provides data for commute time in each county, but not for commute distance</a:t>
            </a:r>
          </a:p>
          <a:p>
            <a:pPr>
              <a:lnSpc>
                <a:spcPct val="100000"/>
              </a:lnSpc>
            </a:pPr>
            <a:r>
              <a:rPr lang="en-US" dirty="0">
                <a:solidFill>
                  <a:schemeClr val="tx1"/>
                </a:solidFill>
              </a:rPr>
              <a:t>Data for commute distance in each county for 2015 is from CSTDM data for the California Transportation Plan 2040</a:t>
            </a:r>
          </a:p>
          <a:p>
            <a:pPr>
              <a:lnSpc>
                <a:spcPct val="100000"/>
              </a:lnSpc>
            </a:pPr>
            <a:r>
              <a:rPr lang="en-US" dirty="0">
                <a:solidFill>
                  <a:schemeClr val="tx1"/>
                </a:solidFill>
              </a:rPr>
              <a:t>This 2015 commute distance correlates well with 2018 commute time (it actually correlates better than 2015 commute time).</a:t>
            </a:r>
          </a:p>
          <a:p>
            <a:pPr>
              <a:lnSpc>
                <a:spcPct val="100000"/>
              </a:lnSpc>
            </a:pPr>
            <a:r>
              <a:rPr lang="en-US" dirty="0">
                <a:solidFill>
                  <a:schemeClr val="tx1"/>
                </a:solidFill>
              </a:rPr>
              <a:t>I assume that this is the same for all sectors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55353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8</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lstStyle/>
          <a:p>
            <a:r>
              <a:rPr lang="en-US" dirty="0">
                <a:solidFill>
                  <a:schemeClr val="tx1"/>
                </a:solidFill>
                <a:latin typeface="Arial" panose="020B0604020202020204"/>
              </a:rPr>
              <a:t>California Emissions Data</a:t>
            </a:r>
            <a:endParaRPr lang="en-US" dirty="0">
              <a:solidFill>
                <a:schemeClr val="tx1"/>
              </a:solidFill>
            </a:endParaRP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normAutofit/>
          </a:bodyPr>
          <a:lstStyle/>
          <a:p>
            <a:r>
              <a:rPr lang="en-US" dirty="0">
                <a:solidFill>
                  <a:schemeClr val="tx1"/>
                </a:solidFill>
              </a:rPr>
              <a:t>Emission data by vehicle class are from EMFAC estimates for 2018 by CARB</a:t>
            </a:r>
          </a:p>
          <a:p>
            <a:r>
              <a:rPr lang="en-US" dirty="0">
                <a:solidFill>
                  <a:schemeClr val="tx1"/>
                </a:solidFill>
              </a:rPr>
              <a:t>EMFAC emissions per mile and trip are both used</a:t>
            </a:r>
          </a:p>
          <a:p>
            <a:r>
              <a:rPr lang="en-US" dirty="0">
                <a:solidFill>
                  <a:schemeClr val="tx1"/>
                </a:solidFill>
              </a:rPr>
              <a:t>Vehicle population by class are taken from DMV data prepared by Energy Commission staff and are mapped to the EMFAC classes</a:t>
            </a:r>
          </a:p>
          <a:p>
            <a:r>
              <a:rPr lang="en-US" dirty="0">
                <a:solidFill>
                  <a:schemeClr val="tx1"/>
                </a:solidFill>
              </a:rPr>
              <a:t>97% of vehicles are fueled by gasoline, but all are assumed to be gasoline fueled for this study</a:t>
            </a:r>
            <a:endParaRPr lang="en-US" dirty="0"/>
          </a:p>
          <a:p>
            <a:pPr marL="0" indent="0">
              <a:buNone/>
            </a:pPr>
            <a:endParaRPr lang="en-US" dirty="0"/>
          </a:p>
        </p:txBody>
      </p:sp>
    </p:spTree>
    <p:extLst>
      <p:ext uri="{BB962C8B-B14F-4D97-AF65-F5344CB8AC3E}">
        <p14:creationId xmlns:p14="http://schemas.microsoft.com/office/powerpoint/2010/main" val="2864052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68CC98B-A878-4DFA-9A61-3408A4C875A8}"/>
              </a:ext>
            </a:extLst>
          </p:cNvPr>
          <p:cNvSpPr>
            <a:spLocks noGrp="1"/>
          </p:cNvSpPr>
          <p:nvPr>
            <p:ph type="sldNum" sz="quarter" idx="12"/>
          </p:nvPr>
        </p:nvSpPr>
        <p:spPr/>
        <p:txBody>
          <a:bodyPr/>
          <a:lstStyle/>
          <a:p>
            <a:fld id="{7F09A1A5-4186-AE45-B489-8F93D826EB49}" type="slidenum">
              <a:rPr lang="en-US" smtClean="0"/>
              <a:t>9</a:t>
            </a:fld>
            <a:endParaRPr lang="en-US"/>
          </a:p>
        </p:txBody>
      </p:sp>
      <p:sp>
        <p:nvSpPr>
          <p:cNvPr id="6" name="Title 5">
            <a:extLst>
              <a:ext uri="{FF2B5EF4-FFF2-40B4-BE49-F238E27FC236}">
                <a16:creationId xmlns:a16="http://schemas.microsoft.com/office/drawing/2014/main" id="{700F0C93-C381-4F98-92C8-3B34D34309B3}"/>
              </a:ext>
            </a:extLst>
          </p:cNvPr>
          <p:cNvSpPr>
            <a:spLocks noGrp="1"/>
          </p:cNvSpPr>
          <p:nvPr>
            <p:ph type="title"/>
          </p:nvPr>
        </p:nvSpPr>
        <p:spPr/>
        <p:txBody>
          <a:bodyPr/>
          <a:lstStyle/>
          <a:p>
            <a:r>
              <a:rPr lang="en-US" dirty="0">
                <a:solidFill>
                  <a:schemeClr val="tx1"/>
                </a:solidFill>
                <a:latin typeface="Arial" panose="020B0604020202020204"/>
              </a:rPr>
              <a:t>In Summation</a:t>
            </a:r>
            <a:endParaRPr lang="en-US" dirty="0">
              <a:solidFill>
                <a:schemeClr val="tx1"/>
              </a:solidFill>
            </a:endParaRPr>
          </a:p>
        </p:txBody>
      </p:sp>
      <p:sp>
        <p:nvSpPr>
          <p:cNvPr id="7" name="Content Placeholder 6">
            <a:extLst>
              <a:ext uri="{FF2B5EF4-FFF2-40B4-BE49-F238E27FC236}">
                <a16:creationId xmlns:a16="http://schemas.microsoft.com/office/drawing/2014/main" id="{C21C3EB1-5B1B-4C3D-819D-4D7B59475FBD}"/>
              </a:ext>
            </a:extLst>
          </p:cNvPr>
          <p:cNvSpPr>
            <a:spLocks noGrp="1"/>
          </p:cNvSpPr>
          <p:nvPr>
            <p:ph idx="1"/>
          </p:nvPr>
        </p:nvSpPr>
        <p:spPr/>
        <p:txBody>
          <a:bodyPr/>
          <a:lstStyle/>
          <a:p>
            <a:pPr marL="0" indent="0">
              <a:buNone/>
            </a:pPr>
            <a:r>
              <a:rPr lang="en-US" dirty="0">
                <a:solidFill>
                  <a:schemeClr val="tx1"/>
                </a:solidFill>
              </a:rPr>
              <a:t>Data analyzed is for</a:t>
            </a:r>
          </a:p>
          <a:p>
            <a:r>
              <a:rPr lang="en-US" dirty="0">
                <a:solidFill>
                  <a:schemeClr val="tx1"/>
                </a:solidFill>
              </a:rPr>
              <a:t>Gasoline—97%</a:t>
            </a:r>
          </a:p>
          <a:p>
            <a:r>
              <a:rPr lang="en-US" dirty="0">
                <a:solidFill>
                  <a:schemeClr val="tx1"/>
                </a:solidFill>
              </a:rPr>
              <a:t>Thirty counties—96%</a:t>
            </a:r>
          </a:p>
          <a:p>
            <a:r>
              <a:rPr lang="en-US" dirty="0">
                <a:solidFill>
                  <a:schemeClr val="tx1"/>
                </a:solidFill>
              </a:rPr>
              <a:t>Single drivers only—75%</a:t>
            </a:r>
          </a:p>
          <a:p>
            <a:r>
              <a:rPr lang="en-US" dirty="0">
                <a:solidFill>
                  <a:schemeClr val="tx1"/>
                </a:solidFill>
              </a:rPr>
              <a:t>Two economic sectors—22%</a:t>
            </a:r>
          </a:p>
          <a:p>
            <a:endParaRPr lang="en-US" dirty="0">
              <a:solidFill>
                <a:schemeClr val="tx1"/>
              </a:solidFill>
            </a:endParaRPr>
          </a:p>
          <a:p>
            <a:pPr marL="0" indent="0" fontAlgn="b">
              <a:buNone/>
            </a:pPr>
            <a:r>
              <a:rPr lang="en-US" dirty="0">
                <a:solidFill>
                  <a:schemeClr val="tx1"/>
                </a:solidFill>
              </a:rPr>
              <a:t>Of the 17,418,097 commuters in California, we look at 2,770,659 commuters who can reduce their GHG emissions by working at home.</a:t>
            </a:r>
          </a:p>
          <a:p>
            <a:pPr marL="0" indent="0">
              <a:buNone/>
            </a:pP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2793872265"/>
      </p:ext>
    </p:extLst>
  </p:cSld>
  <p:clrMapOvr>
    <a:masterClrMapping/>
  </p:clrMapOvr>
</p:sld>
</file>

<file path=ppt/theme/theme1.xml><?xml version="1.0" encoding="utf-8"?>
<a:theme xmlns:a="http://schemas.openxmlformats.org/drawingml/2006/main" name="Title/Sect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63AC6BA-222D-6A42-A86E-42D4213EA914}"/>
    </a:ext>
  </a:extLst>
</a:theme>
</file>

<file path=ppt/theme/theme2.xml><?xml version="1.0" encoding="utf-8"?>
<a:theme xmlns:a="http://schemas.openxmlformats.org/drawingml/2006/main" name="Conten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BF250F5-90E0-1742-AE67-252F8E9F95CF}"/>
    </a:ext>
  </a:extLst>
</a:theme>
</file>

<file path=ppt/theme/theme3.xml><?xml version="1.0" encoding="utf-8"?>
<a:theme xmlns:a="http://schemas.openxmlformats.org/drawingml/2006/main" name="Content: blank backgrou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AF470B7-4331-9747-8595-3EF89398B172}"/>
    </a:ext>
  </a:extLst>
</a:theme>
</file>

<file path=ppt/theme/theme4.xml><?xml version="1.0" encoding="utf-8"?>
<a:theme xmlns:a="http://schemas.openxmlformats.org/drawingml/2006/main" name="Blank: Black">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D4AADE59-C35C-A140-B257-2E4365C638F0}"/>
    </a:ext>
  </a:extLst>
</a:theme>
</file>

<file path=ppt/theme/theme5.xml><?xml version="1.0" encoding="utf-8"?>
<a:theme xmlns:a="http://schemas.openxmlformats.org/drawingml/2006/main" name="Blank: Whit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7E2F548-F85F-094D-8DDA-3AF7BD174F24}"/>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DC9A153AAEEE45BACE06E01F8272AC" ma:contentTypeVersion="8" ma:contentTypeDescription="Create a new document." ma:contentTypeScope="" ma:versionID="52785a37fc569c836c1a528809f7cb5a">
  <xsd:schema xmlns:xsd="http://www.w3.org/2001/XMLSchema" xmlns:xs="http://www.w3.org/2001/XMLSchema" xmlns:p="http://schemas.microsoft.com/office/2006/metadata/properties" xmlns:ns2="785685f2-c2e1-4352-89aa-3faca8eaba52" xmlns:ns3="5067c814-4b34-462c-a21d-c185ff6548d2" targetNamespace="http://schemas.microsoft.com/office/2006/metadata/properties" ma:root="true" ma:fieldsID="7357a25ba7f2e86396aac6a8220fd439" ns2:_="" ns3:_="">
    <xsd:import namespace="785685f2-c2e1-4352-89aa-3faca8eaba52"/>
    <xsd:import namespace="5067c814-4b34-462c-a21d-c185ff6548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685f2-c2e1-4352-89aa-3faca8eab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67c814-4b34-462c-a21d-c185ff6548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8C1E74-1EC9-461A-B775-6212CA28A26C}">
  <ds:schemaRefs>
    <ds:schemaRef ds:uri="http://schemas.microsoft.com/office/2006/documentManagement/types"/>
    <ds:schemaRef ds:uri="http://purl.org/dc/terms/"/>
    <ds:schemaRef ds:uri="785685f2-c2e1-4352-89aa-3faca8eaba52"/>
    <ds:schemaRef ds:uri="5067c814-4b34-462c-a21d-c185ff6548d2"/>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EF0304-7079-4C4D-A7DE-6F7C408414D4}"/>
</file>

<file path=customXml/itemProps3.xml><?xml version="1.0" encoding="utf-8"?>
<ds:datastoreItem xmlns:ds="http://schemas.openxmlformats.org/officeDocument/2006/customXml" ds:itemID="{8F3AB7F3-5892-4DE0-83A8-99D07E38A8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CEC_Official_PowerPoint_Template_2020 (1)</Template>
  <TotalTime>1892</TotalTime>
  <Words>955</Words>
  <Application>Microsoft Office PowerPoint</Application>
  <PresentationFormat>Widescreen</PresentationFormat>
  <Paragraphs>176</Paragraphs>
  <Slides>15</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15</vt:i4>
      </vt:variant>
    </vt:vector>
  </HeadingPairs>
  <TitlesOfParts>
    <vt:vector size="24" baseType="lpstr">
      <vt:lpstr>Arial</vt:lpstr>
      <vt:lpstr>Arial Black</vt:lpstr>
      <vt:lpstr>Calibri</vt:lpstr>
      <vt:lpstr>Century</vt:lpstr>
      <vt:lpstr>Title/Section</vt:lpstr>
      <vt:lpstr>Content</vt:lpstr>
      <vt:lpstr>Content: blank background</vt:lpstr>
      <vt:lpstr>Blank: Black</vt:lpstr>
      <vt:lpstr>Blank: White</vt:lpstr>
      <vt:lpstr>How Much Can Working at Home Reduce GHG Emissions?</vt:lpstr>
      <vt:lpstr>Introduction</vt:lpstr>
      <vt:lpstr>Data and Organization</vt:lpstr>
      <vt:lpstr>California Workforce Data</vt:lpstr>
      <vt:lpstr>California Commuter Data</vt:lpstr>
      <vt:lpstr>California Commuter Data, pt. 2</vt:lpstr>
      <vt:lpstr>California Commuter Data, pt. 3</vt:lpstr>
      <vt:lpstr>California Emissions Data</vt:lpstr>
      <vt:lpstr>In Summation</vt:lpstr>
      <vt:lpstr>How Much Are GHG Emissions Reduced?</vt:lpstr>
      <vt:lpstr>How Much Could They Be Reduced?</vt:lpstr>
      <vt:lpstr>How Much More Can the Reduction Be?</vt:lpstr>
      <vt:lpstr>Annual Total Passenger Vehicle Emissions</vt:lpstr>
      <vt:lpstr>Conclusion</vt:lpstr>
      <vt:lpstr>Thank You!</vt:lpstr>
    </vt:vector>
  </TitlesOfParts>
  <Company>California Energy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Energy Commission</dc:title>
  <dc:creator>Buckley, Lindsay@Energy</dc:creator>
  <cp:lastModifiedBy>Javanbakht, Heidi@Energy</cp:lastModifiedBy>
  <cp:revision>171</cp:revision>
  <cp:lastPrinted>2019-12-11T23:19:58Z</cp:lastPrinted>
  <dcterms:created xsi:type="dcterms:W3CDTF">2020-03-06T19:07:21Z</dcterms:created>
  <dcterms:modified xsi:type="dcterms:W3CDTF">2020-07-21T16:38:07Z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0x01010061DC9A153AAEEE45BACE06E01F8272AC</vt:lpwstr>
  </property>
</Properties>
</file>