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1" r:id="rId5"/>
    <p:sldMasterId id="2147483682" r:id="rId6"/>
    <p:sldMasterId id="2147483678" r:id="rId7"/>
    <p:sldMasterId id="2147483679" r:id="rId8"/>
  </p:sldMasterIdLst>
  <p:notesMasterIdLst>
    <p:notesMasterId r:id="rId24"/>
  </p:notesMasterIdLst>
  <p:handoutMasterIdLst>
    <p:handoutMasterId r:id="rId25"/>
  </p:handoutMasterIdLst>
  <p:sldIdLst>
    <p:sldId id="277" r:id="rId9"/>
    <p:sldId id="282" r:id="rId10"/>
    <p:sldId id="286" r:id="rId11"/>
    <p:sldId id="300" r:id="rId12"/>
    <p:sldId id="287" r:id="rId13"/>
    <p:sldId id="288" r:id="rId14"/>
    <p:sldId id="289" r:id="rId15"/>
    <p:sldId id="291" r:id="rId16"/>
    <p:sldId id="294" r:id="rId17"/>
    <p:sldId id="296" r:id="rId18"/>
    <p:sldId id="298" r:id="rId19"/>
    <p:sldId id="301" r:id="rId20"/>
    <p:sldId id="299" r:id="rId21"/>
    <p:sldId id="283" r:id="rId22"/>
    <p:sldId id="28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idi Javanbakht" initials="HJ" lastIdx="21" clrIdx="0">
    <p:extLst>
      <p:ext uri="{19B8F6BF-5375-455C-9EA6-DF929625EA0E}">
        <p15:presenceInfo xmlns:p15="http://schemas.microsoft.com/office/powerpoint/2012/main" userId="S::Heidi.Javanbakht@energy.ca.gov::ad09330e-7c38-4997-818f-7e170c514e27" providerId="AD"/>
      </p:ext>
    </p:extLst>
  </p:cmAuthor>
  <p:cmAuthor id="2" name="Van Der Werf" initials="VDW" lastIdx="6" clrIdx="1">
    <p:extLst>
      <p:ext uri="{19B8F6BF-5375-455C-9EA6-DF929625EA0E}">
        <p15:presenceInfo xmlns:p15="http://schemas.microsoft.com/office/powerpoint/2012/main" userId="Van Der Wer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18" autoAdjust="0"/>
    <p:restoredTop sz="73090" autoAdjust="0"/>
  </p:normalViewPr>
  <p:slideViewPr>
    <p:cSldViewPr snapToGrid="0" snapToObjects="1">
      <p:cViewPr varScale="1">
        <p:scale>
          <a:sx n="79" d="100"/>
          <a:sy n="79" d="100"/>
        </p:scale>
        <p:origin x="1482" y="96"/>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32" d="100"/>
          <a:sy n="132" d="100"/>
        </p:scale>
        <p:origin x="1816"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baseline="0" dirty="0">
                <a:solidFill>
                  <a:schemeClr val="tx1"/>
                </a:solidFill>
              </a:rPr>
              <a:t>Possible Statewide Emission Reductions</a:t>
            </a:r>
          </a:p>
          <a:p>
            <a:pPr>
              <a:defRPr>
                <a:solidFill>
                  <a:schemeClr val="tx1"/>
                </a:solidFill>
              </a:defRPr>
            </a:pPr>
            <a:r>
              <a:rPr lang="en-US" baseline="0" dirty="0">
                <a:solidFill>
                  <a:schemeClr val="tx1"/>
                </a:solidFill>
              </a:rPr>
              <a:t>(metric tons CO</a:t>
            </a:r>
            <a:r>
              <a:rPr lang="en-US" baseline="-25000" dirty="0">
                <a:solidFill>
                  <a:schemeClr val="tx1"/>
                </a:solidFill>
              </a:rPr>
              <a:t>2</a:t>
            </a:r>
            <a:r>
              <a:rPr lang="en-US" baseline="0" dirty="0">
                <a:solidFill>
                  <a:schemeClr val="tx1"/>
                </a:solidFill>
              </a:rPr>
              <a:t>e daily)</a:t>
            </a:r>
            <a:endParaRPr lang="en-US"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Reductions</c:v>
                </c:pt>
              </c:strCache>
            </c:strRef>
          </c:tx>
          <c:spPr>
            <a:solidFill>
              <a:srgbClr val="00B050"/>
            </a:solidFill>
            <a:ln>
              <a:noFill/>
            </a:ln>
            <a:effectLst/>
          </c:spPr>
          <c:invertIfNegative val="0"/>
          <c:cat>
            <c:strRef>
              <c:f>Sheet1!$A$2:$A$5</c:f>
              <c:strCache>
                <c:ptCount val="4"/>
                <c:pt idx="0">
                  <c:v>Pre-COVID
(B)</c:v>
                </c:pt>
                <c:pt idx="1">
                  <c:v>Plus 1 day/week
(B + C)</c:v>
                </c:pt>
                <c:pt idx="2">
                  <c:v>Plus 3 days/week
(B + D)</c:v>
                </c:pt>
                <c:pt idx="3">
                  <c:v>Plus 5 days/week
(B + E)</c:v>
                </c:pt>
              </c:strCache>
            </c:strRef>
          </c:cat>
          <c:val>
            <c:numRef>
              <c:f>Sheet1!$B$2:$B$5</c:f>
              <c:numCache>
                <c:formatCode>#,##0</c:formatCode>
                <c:ptCount val="4"/>
                <c:pt idx="0">
                  <c:v>7262.2817814492173</c:v>
                </c:pt>
                <c:pt idx="1">
                  <c:v>12056.899610190143</c:v>
                </c:pt>
                <c:pt idx="2">
                  <c:v>21646.135267671987</c:v>
                </c:pt>
                <c:pt idx="3">
                  <c:v>31235.370925153838</c:v>
                </c:pt>
              </c:numCache>
            </c:numRef>
          </c:val>
          <c:extLst>
            <c:ext xmlns:c16="http://schemas.microsoft.com/office/drawing/2014/chart" uri="{C3380CC4-5D6E-409C-BE32-E72D297353CC}">
              <c16:uniqueId val="{00000000-C649-4B57-AF6B-322992F3C854}"/>
            </c:ext>
          </c:extLst>
        </c:ser>
        <c:ser>
          <c:idx val="1"/>
          <c:order val="1"/>
          <c:tx>
            <c:strRef>
              <c:f>Sheet1!$C$1</c:f>
              <c:strCache>
                <c:ptCount val="1"/>
                <c:pt idx="0">
                  <c:v>Emissions</c:v>
                </c:pt>
              </c:strCache>
            </c:strRef>
          </c:tx>
          <c:spPr>
            <a:solidFill>
              <a:srgbClr val="FF0000"/>
            </a:solidFill>
            <a:ln>
              <a:noFill/>
            </a:ln>
            <a:effectLst/>
          </c:spPr>
          <c:invertIfNegative val="0"/>
          <c:dLbls>
            <c:dLbl>
              <c:idx val="0"/>
              <c:tx>
                <c:rich>
                  <a:bodyPr/>
                  <a:lstStyle/>
                  <a:p>
                    <a:fld id="{5B3D8B15-71AC-47FB-849E-A8D6C9932500}"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C649-4B57-AF6B-322992F3C854}"/>
                </c:ext>
              </c:extLst>
            </c:dLbl>
            <c:dLbl>
              <c:idx val="1"/>
              <c:tx>
                <c:rich>
                  <a:bodyPr/>
                  <a:lstStyle/>
                  <a:p>
                    <a:fld id="{9ADFB83F-B821-4FAC-BD3F-2F21A75E10E4}"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C649-4B57-AF6B-322992F3C854}"/>
                </c:ext>
              </c:extLst>
            </c:dLbl>
            <c:dLbl>
              <c:idx val="2"/>
              <c:tx>
                <c:rich>
                  <a:bodyPr/>
                  <a:lstStyle/>
                  <a:p>
                    <a:fld id="{EC77C830-C29F-46F9-9042-1714A3358DB9}"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C649-4B57-AF6B-322992F3C854}"/>
                </c:ext>
              </c:extLst>
            </c:dLbl>
            <c:dLbl>
              <c:idx val="3"/>
              <c:tx>
                <c:rich>
                  <a:bodyPr/>
                  <a:lstStyle/>
                  <a:p>
                    <a:fld id="{21B62F3A-377E-4D21-8F7A-E3EAA8D656FF}"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C649-4B57-AF6B-322992F3C854}"/>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Sheet1!$A$2:$A$5</c:f>
              <c:strCache>
                <c:ptCount val="4"/>
                <c:pt idx="0">
                  <c:v>Pre-COVID
(B)</c:v>
                </c:pt>
                <c:pt idx="1">
                  <c:v>Plus 1 day/week
(B + C)</c:v>
                </c:pt>
                <c:pt idx="2">
                  <c:v>Plus 3 days/week
(B + D)</c:v>
                </c:pt>
                <c:pt idx="3">
                  <c:v>Plus 5 days/week
(B + E)</c:v>
                </c:pt>
              </c:strCache>
            </c:strRef>
          </c:cat>
          <c:val>
            <c:numRef>
              <c:f>Sheet1!$C$2:$C$5</c:f>
              <c:numCache>
                <c:formatCode>#,##0</c:formatCode>
                <c:ptCount val="4"/>
                <c:pt idx="0">
                  <c:v>115810.29587532619</c:v>
                </c:pt>
                <c:pt idx="1">
                  <c:v>111015.67804658526</c:v>
                </c:pt>
                <c:pt idx="2">
                  <c:v>101426.44238910342</c:v>
                </c:pt>
                <c:pt idx="3">
                  <c:v>91837.206731621569</c:v>
                </c:pt>
              </c:numCache>
            </c:numRef>
          </c:val>
          <c:extLst>
            <c:ext xmlns:c15="http://schemas.microsoft.com/office/drawing/2012/chart" uri="{02D57815-91ED-43cb-92C2-25804820EDAC}">
              <c15:datalabelsRange>
                <c15:f>Sheet1!$D$2:$D$5</c15:f>
                <c15:dlblRangeCache>
                  <c:ptCount val="4"/>
                  <c:pt idx="0">
                    <c:v>6%</c:v>
                  </c:pt>
                  <c:pt idx="1">
                    <c:v>10%</c:v>
                  </c:pt>
                  <c:pt idx="2">
                    <c:v>18%</c:v>
                  </c:pt>
                  <c:pt idx="3">
                    <c:v>25%</c:v>
                  </c:pt>
                </c15:dlblRangeCache>
              </c15:datalabelsRange>
            </c:ext>
            <c:ext xmlns:c16="http://schemas.microsoft.com/office/drawing/2014/chart" uri="{C3380CC4-5D6E-409C-BE32-E72D297353CC}">
              <c16:uniqueId val="{00000001-C649-4B57-AF6B-322992F3C854}"/>
            </c:ext>
          </c:extLst>
        </c:ser>
        <c:dLbls>
          <c:showLegendKey val="0"/>
          <c:showVal val="0"/>
          <c:showCatName val="0"/>
          <c:showSerName val="0"/>
          <c:showPercent val="0"/>
          <c:showBubbleSize val="0"/>
        </c:dLbls>
        <c:gapWidth val="110"/>
        <c:overlap val="100"/>
        <c:axId val="183828576"/>
        <c:axId val="183828904"/>
      </c:barChart>
      <c:catAx>
        <c:axId val="183828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83828904"/>
        <c:crosses val="autoZero"/>
        <c:auto val="1"/>
        <c:lblAlgn val="ctr"/>
        <c:lblOffset val="100"/>
        <c:noMultiLvlLbl val="0"/>
      </c:catAx>
      <c:valAx>
        <c:axId val="1838289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83828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DA9F5774-C678-1E48-A23B-1680A328FA46}" type="datetimeFigureOut">
              <a:rPr lang="en-US" smtClean="0"/>
              <a:t>7/21/2020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A5CF69-AC20-4D4D-9770-B6BEBB357282}" type="slidenum">
              <a:rPr lang="en-US" smtClean="0"/>
              <a:t>‹#›</a:t>
            </a:fld>
            <a:endParaRPr lang="en-US"/>
          </a:p>
        </p:txBody>
      </p:sp>
    </p:spTree>
    <p:extLst>
      <p:ext uri="{BB962C8B-B14F-4D97-AF65-F5344CB8AC3E}">
        <p14:creationId xmlns:p14="http://schemas.microsoft.com/office/powerpoint/2010/main" val="214737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880CE468-BD03-B649-8E6C-392373B14A1D}" type="datetimeFigureOut">
              <a:rPr lang="en-US" smtClean="0"/>
              <a:t>7/21/2020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17B0B1-BEA2-8948-A557-11B4BDB90777}" type="slidenum">
              <a:rPr lang="en-US" smtClean="0"/>
              <a:t>‹#›</a:t>
            </a:fld>
            <a:endParaRPr lang="en-US"/>
          </a:p>
        </p:txBody>
      </p:sp>
    </p:spTree>
    <p:extLst>
      <p:ext uri="{BB962C8B-B14F-4D97-AF65-F5344CB8AC3E}">
        <p14:creationId xmlns:p14="http://schemas.microsoft.com/office/powerpoint/2010/main" val="830655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2: Centered">
    <p:spTree>
      <p:nvGrpSpPr>
        <p:cNvPr id="1" name=""/>
        <p:cNvGrpSpPr/>
        <p:nvPr/>
      </p:nvGrpSpPr>
      <p:grpSpPr>
        <a:xfrm>
          <a:off x="0" y="0"/>
          <a:ext cx="0" cy="0"/>
          <a:chOff x="0" y="0"/>
          <a:chExt cx="0" cy="0"/>
        </a:xfrm>
      </p:grpSpPr>
      <p:sp>
        <p:nvSpPr>
          <p:cNvPr id="2" name="Enter Title Here"/>
          <p:cNvSpPr>
            <a:spLocks noGrp="1"/>
          </p:cNvSpPr>
          <p:nvPr>
            <p:ph type="ctrTitle"/>
          </p:nvPr>
        </p:nvSpPr>
        <p:spPr>
          <a:xfrm>
            <a:off x="890016" y="809622"/>
            <a:ext cx="10411968"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890016" y="3289297"/>
            <a:ext cx="1041196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4724400" y="5614142"/>
            <a:ext cx="2743200" cy="365125"/>
          </a:xfrm>
        </p:spPr>
        <p:txBody>
          <a:bodyPr/>
          <a:lstStyle>
            <a:lvl1pPr algn="ctr">
              <a:defRPr/>
            </a:lvl1pPr>
          </a:lstStyle>
          <a:p>
            <a:fld id="{3D9BE262-3EE3-F74D-9197-E99064608A81}" type="datetime1">
              <a:rPr lang="en-US" smtClean="0"/>
              <a:t>7/21/2020</a:t>
            </a:fld>
            <a:endParaRPr lang="en-US"/>
          </a:p>
        </p:txBody>
      </p:sp>
      <p:sp>
        <p:nvSpPr>
          <p:cNvPr id="5" name="Footer Placeholder 4"/>
          <p:cNvSpPr>
            <a:spLocks noGrp="1"/>
          </p:cNvSpPr>
          <p:nvPr>
            <p:ph type="ftr" sz="quarter" idx="11"/>
          </p:nvPr>
        </p:nvSpPr>
        <p:spPr>
          <a:xfrm>
            <a:off x="4038600" y="6095093"/>
            <a:ext cx="4114800" cy="365125"/>
          </a:xfrm>
        </p:spPr>
        <p:txBody>
          <a:bodyPr/>
          <a:lstStyle>
            <a:lvl1pPr algn="ctr">
              <a:defRPr/>
            </a:lvl1pPr>
          </a:lstStyle>
          <a:p>
            <a:endParaRPr lang="en-US" dirty="0"/>
          </a:p>
        </p:txBody>
      </p:sp>
      <p:pic>
        <p:nvPicPr>
          <p:cNvPr id="7" name="Picture 6"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2364" y="666179"/>
            <a:ext cx="1247274" cy="1096212"/>
          </a:xfrm>
          <a:prstGeom prst="rect">
            <a:avLst/>
          </a:prstGeom>
        </p:spPr>
      </p:pic>
    </p:spTree>
    <p:extLst>
      <p:ext uri="{BB962C8B-B14F-4D97-AF65-F5344CB8AC3E}">
        <p14:creationId xmlns:p14="http://schemas.microsoft.com/office/powerpoint/2010/main" val="1144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386C1D-959B-6C44-9D8E-1EBE83060B83}" type="datetime1">
              <a:rPr lang="en-US" smtClean="0"/>
              <a:t>7/21/2020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09A1A5-4186-AE45-B489-8F93D826EB49}" type="slidenum">
              <a:rPr lang="en-US" smtClean="0"/>
              <a:t>‹#›</a:t>
            </a:fld>
            <a:endParaRPr lang="en-US"/>
          </a:p>
        </p:txBody>
      </p:sp>
      <p:sp>
        <p:nvSpPr>
          <p:cNvPr id="10"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664450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4909F6-C5C0-404A-8B68-383F4730A3E4}" type="datetime1">
              <a:rPr lang="en-US" smtClean="0"/>
              <a:t>7/21/2020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DCD1BE-76F0-964D-BEB4-4B9A284D890B}" type="slidenum">
              <a:rPr lang="en-US" smtClean="0"/>
              <a:pPr/>
              <a:t>‹#›</a:t>
            </a:fld>
            <a:endParaRPr lang="en-US"/>
          </a:p>
        </p:txBody>
      </p:sp>
    </p:spTree>
    <p:extLst>
      <p:ext uri="{BB962C8B-B14F-4D97-AF65-F5344CB8AC3E}">
        <p14:creationId xmlns:p14="http://schemas.microsoft.com/office/powerpoint/2010/main" val="339452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356507B-4CCB-9B49-A0AD-E20110655715}" type="datetime1">
              <a:rPr lang="en-US" smtClean="0"/>
              <a:t>7/21/2020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20EBB6-C900-684B-B96E-D78E525ADD2C}" type="slidenum">
              <a:rPr lang="en-US" smtClean="0"/>
              <a:t>‹#›</a:t>
            </a:fld>
            <a:endParaRPr lang="en-US"/>
          </a:p>
        </p:txBody>
      </p:sp>
    </p:spTree>
    <p:extLst>
      <p:ext uri="{BB962C8B-B14F-4D97-AF65-F5344CB8AC3E}">
        <p14:creationId xmlns:p14="http://schemas.microsoft.com/office/powerpoint/2010/main" val="1236860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2: Left">
    <p:spTree>
      <p:nvGrpSpPr>
        <p:cNvPr id="1" name=""/>
        <p:cNvGrpSpPr/>
        <p:nvPr/>
      </p:nvGrpSpPr>
      <p:grpSpPr>
        <a:xfrm>
          <a:off x="0" y="0"/>
          <a:ext cx="0" cy="0"/>
          <a:chOff x="0" y="0"/>
          <a:chExt cx="0" cy="0"/>
        </a:xfrm>
      </p:grpSpPr>
      <p:sp>
        <p:nvSpPr>
          <p:cNvPr id="2" name="Enter Title Here"/>
          <p:cNvSpPr>
            <a:spLocks noGrp="1"/>
          </p:cNvSpPr>
          <p:nvPr>
            <p:ph type="title"/>
          </p:nvPr>
        </p:nvSpPr>
        <p:spPr>
          <a:xfrm>
            <a:off x="831850" y="712801"/>
            <a:ext cx="10515600" cy="2852737"/>
          </a:xfr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831850" y="3592526"/>
            <a:ext cx="10515600" cy="1500187"/>
          </a:xfrm>
        </p:spPr>
        <p:txBody>
          <a:bodyPr/>
          <a:lstStyle>
            <a:lvl1pPr marL="0" indent="0">
              <a:buNone/>
              <a:defRPr sz="2400">
                <a:solidFill>
                  <a:schemeClr val="accent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7AC74B8-448C-2642-809F-1184DC1B0B1B}" type="datetime1">
              <a:rPr lang="en-US" smtClean="0"/>
              <a:t>7/21/2020</a:t>
            </a:fld>
            <a:endParaRPr lang="en-US"/>
          </a:p>
        </p:txBody>
      </p:sp>
      <p:pic>
        <p:nvPicPr>
          <p:cNvPr id="8" name="Picture 7"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50" y="4883817"/>
            <a:ext cx="1247274" cy="1096212"/>
          </a:xfrm>
          <a:prstGeom prst="rect">
            <a:avLst/>
          </a:prstGeom>
        </p:spPr>
      </p:pic>
      <p:sp>
        <p:nvSpPr>
          <p:cNvPr id="10" name="Content Placeholder 9"/>
          <p:cNvSpPr>
            <a:spLocks noGrp="1"/>
          </p:cNvSpPr>
          <p:nvPr>
            <p:ph sz="quarter" idx="13" hasCustomPrompt="1"/>
          </p:nvPr>
        </p:nvSpPr>
        <p:spPr>
          <a:xfrm>
            <a:off x="2363788" y="4813085"/>
            <a:ext cx="2911475" cy="1022350"/>
          </a:xfrm>
        </p:spPr>
        <p:txBody>
          <a:bodyPr>
            <a:noAutofit/>
          </a:bodyPr>
          <a:lstStyle>
            <a:lvl1pPr marL="0" indent="0">
              <a:buNone/>
              <a:defRPr sz="2400" baseline="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Presenters:</a:t>
            </a:r>
          </a:p>
          <a:p>
            <a:pPr lvl="0"/>
            <a:r>
              <a:rPr lang="en-US" dirty="0"/>
              <a:t>Name 1</a:t>
            </a:r>
          </a:p>
          <a:p>
            <a:pPr lvl="0"/>
            <a:r>
              <a:rPr lang="en-US" dirty="0"/>
              <a:t>Name 2</a:t>
            </a:r>
          </a:p>
        </p:txBody>
      </p:sp>
    </p:spTree>
    <p:extLst>
      <p:ext uri="{BB962C8B-B14F-4D97-AF65-F5344CB8AC3E}">
        <p14:creationId xmlns:p14="http://schemas.microsoft.com/office/powerpoint/2010/main" val="583760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2: Simple">
    <p:spTree>
      <p:nvGrpSpPr>
        <p:cNvPr id="1" name=""/>
        <p:cNvGrpSpPr/>
        <p:nvPr/>
      </p:nvGrpSpPr>
      <p:grpSpPr>
        <a:xfrm>
          <a:off x="0" y="0"/>
          <a:ext cx="0" cy="0"/>
          <a:chOff x="0" y="0"/>
          <a:chExt cx="0" cy="0"/>
        </a:xfrm>
      </p:grpSpPr>
      <p:sp>
        <p:nvSpPr>
          <p:cNvPr id="2" name="Enter Title Here"/>
          <p:cNvSpPr>
            <a:spLocks noGrp="1"/>
          </p:cNvSpPr>
          <p:nvPr>
            <p:ph type="title"/>
          </p:nvPr>
        </p:nvSpPr>
        <p:spPr>
          <a:xfrm>
            <a:off x="838200" y="3012554"/>
            <a:ext cx="10515600" cy="1325563"/>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C1438AE9-9170-C44D-B69D-85230FA628E5}" type="datetime1">
              <a:rPr lang="en-US" smtClean="0"/>
              <a:t>7/21/2020</a:t>
            </a:fld>
            <a:endParaRPr lang="en-US"/>
          </a:p>
        </p:txBody>
      </p:sp>
      <p:pic>
        <p:nvPicPr>
          <p:cNvPr id="6" name="Picture 5"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56202"/>
            <a:ext cx="1247274" cy="1096212"/>
          </a:xfrm>
          <a:prstGeom prst="rect">
            <a:avLst/>
          </a:prstGeom>
        </p:spPr>
      </p:pic>
    </p:spTree>
    <p:extLst>
      <p:ext uri="{BB962C8B-B14F-4D97-AF65-F5344CB8AC3E}">
        <p14:creationId xmlns:p14="http://schemas.microsoft.com/office/powerpoint/2010/main" val="902783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1 fra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56C4852-C69A-3C46-A74D-F2D8C6D17F46}" type="datetime1">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463234"/>
            <a:ext cx="1803400" cy="365125"/>
          </a:xfrm>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79364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t: 2 frame">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C91894-EB80-6048-AAFF-32CE04FEA1F0}" type="datetime1">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1510480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2 frame w/ titl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ACA14F-C253-2C4B-BB94-A112B33202D4}" type="datetime1">
              <a:rPr lang="en-US" smtClean="0"/>
              <a:t>7/21/2020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5C4985-ACD0-2B4C-8981-36243250F268}" type="slidenum">
              <a:rPr lang="en-US" smtClean="0"/>
              <a:t>‹#›</a:t>
            </a:fld>
            <a:endParaRPr lang="en-US"/>
          </a:p>
        </p:txBody>
      </p:sp>
      <p:sp>
        <p:nvSpPr>
          <p:cNvPr id="11" name="Enter Title Here"/>
          <p:cNvSpPr>
            <a:spLocks noGrp="1"/>
          </p:cNvSpPr>
          <p:nvPr>
            <p:ph type="title"/>
          </p:nvPr>
        </p:nvSpPr>
        <p:spPr>
          <a:xfrm>
            <a:off x="1399822" y="237067"/>
            <a:ext cx="9953978" cy="1038840"/>
          </a:xfrm>
        </p:spPr>
        <p:txBody>
          <a:bodyPr/>
          <a:lstStyle/>
          <a:p>
            <a:r>
              <a:rPr lang="en-US"/>
              <a:t>Click to edit Master title style</a:t>
            </a:r>
          </a:p>
        </p:txBody>
      </p:sp>
    </p:spTree>
    <p:extLst>
      <p:ext uri="{BB962C8B-B14F-4D97-AF65-F5344CB8AC3E}">
        <p14:creationId xmlns:p14="http://schemas.microsoft.com/office/powerpoint/2010/main" val="1238933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Content: Figure">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A639FC-0D0B-254C-A488-84C1053DC81E}" type="datetime1">
              <a:rPr lang="en-US" smtClean="0"/>
              <a:t>7/21/2020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755809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AAEF258-FE05-9A40-ABEB-3CEFD609CF46}" type="datetime1">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9A1A5-4186-AE45-B489-8F93D826EB49}" type="slidenum">
              <a:rPr lang="en-US" smtClean="0"/>
              <a:t>‹#›</a:t>
            </a:fld>
            <a:endParaRPr lang="en-US"/>
          </a:p>
        </p:txBody>
      </p:sp>
      <p:sp>
        <p:nvSpPr>
          <p:cNvPr id="7" name="Enter Title Here"/>
          <p:cNvSpPr>
            <a:spLocks noGrp="1"/>
          </p:cNvSpPr>
          <p:nvPr>
            <p:ph type="title"/>
          </p:nvPr>
        </p:nvSpPr>
        <p:spPr>
          <a:xfrm>
            <a:off x="1399822" y="237067"/>
            <a:ext cx="9953978" cy="1038840"/>
          </a:xfrm>
        </p:spPr>
        <p:txBody>
          <a:bodyPr/>
          <a:lstStyle/>
          <a:p>
            <a:r>
              <a:rPr lang="en-US" dirty="0"/>
              <a:t>Click to edit Master title style</a:t>
            </a:r>
          </a:p>
        </p:txBody>
      </p:sp>
      <p:sp>
        <p:nvSpPr>
          <p:cNvPr id="8" name="Content Placeholder 2"/>
          <p:cNvSpPr>
            <a:spLocks noGrp="1"/>
          </p:cNvSpPr>
          <p:nvPr>
            <p:ph idx="1"/>
          </p:nvPr>
        </p:nvSpPr>
        <p:spPr>
          <a:xfrm>
            <a:off x="1399822" y="1825625"/>
            <a:ext cx="995397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13816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6D0696-7CCE-494F-A431-EAFE08099352}" type="datetime1">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9A1A5-4186-AE45-B489-8F93D826EB49}" type="slidenum">
              <a:rPr lang="en-US" smtClean="0"/>
              <a:t>‹#›</a:t>
            </a:fld>
            <a:endParaRPr lang="en-US"/>
          </a:p>
        </p:txBody>
      </p:sp>
      <p:sp>
        <p:nvSpPr>
          <p:cNvPr id="8"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4020734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1.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4F360-0BA0-8540-B27B-28FBA28FADF7}" type="datetime1">
              <a:rPr lang="en-US" smtClean="0"/>
              <a:t>7/21/2020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12032-C4BC-1846-BCAE-83F2C463453C}" type="slidenum">
              <a:rPr lang="en-US" smtClean="0"/>
              <a:t>‹#›</a:t>
            </a:fld>
            <a:endParaRPr lang="en-US"/>
          </a:p>
        </p:txBody>
      </p:sp>
    </p:spTree>
    <p:extLst>
      <p:ext uri="{BB962C8B-B14F-4D97-AF65-F5344CB8AC3E}">
        <p14:creationId xmlns:p14="http://schemas.microsoft.com/office/powerpoint/2010/main" val="1442719388"/>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6" r:id="rId3"/>
  </p:sldLayoutIdLst>
  <p:hf hdr="0" ftr="0" dt="0"/>
  <p:txStyles>
    <p:titleStyle>
      <a:lvl1pPr algn="l" defTabSz="914400" rtl="0" eaLnBrk="1" latinLnBrk="0" hangingPunct="1">
        <a:lnSpc>
          <a:spcPct val="90000"/>
        </a:lnSpc>
        <a:spcBef>
          <a:spcPct val="0"/>
        </a:spcBef>
        <a:buNone/>
        <a:defRPr sz="4400" kern="1200">
          <a:solidFill>
            <a:schemeClr val="tx2">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399822" y="1825625"/>
            <a:ext cx="995397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463234"/>
            <a:ext cx="2743200" cy="365125"/>
          </a:xfrm>
          <a:prstGeom prst="rect">
            <a:avLst/>
          </a:prstGeom>
        </p:spPr>
        <p:txBody>
          <a:bodyPr vert="horz" lIns="91440" tIns="45720" rIns="91440" bIns="45720" rtlCol="0" anchor="ctr"/>
          <a:lstStyle>
            <a:lvl1pPr algn="l">
              <a:defRPr sz="1200">
                <a:solidFill>
                  <a:schemeClr val="bg1"/>
                </a:solidFill>
              </a:defRPr>
            </a:lvl1pPr>
          </a:lstStyle>
          <a:p>
            <a:fld id="{10562992-772B-3C4E-9810-F8ADBF4F57E7}" type="datetime1">
              <a:rPr lang="en-US" smtClean="0"/>
              <a:t>7/21/2020</a:t>
            </a:fld>
            <a:endParaRPr lang="en-US"/>
          </a:p>
        </p:txBody>
      </p:sp>
      <p:sp>
        <p:nvSpPr>
          <p:cNvPr id="5" name="Footer Placeholder 4"/>
          <p:cNvSpPr>
            <a:spLocks noGrp="1"/>
          </p:cNvSpPr>
          <p:nvPr>
            <p:ph type="ftr" sz="quarter" idx="3"/>
          </p:nvPr>
        </p:nvSpPr>
        <p:spPr>
          <a:xfrm>
            <a:off x="4038600" y="6463234"/>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8610600" y="6463234"/>
            <a:ext cx="1761067" cy="365125"/>
          </a:xfrm>
          <a:prstGeom prst="rect">
            <a:avLst/>
          </a:prstGeom>
        </p:spPr>
        <p:txBody>
          <a:bodyPr vert="horz" lIns="91440" tIns="45720" rIns="91440" bIns="45720" rtlCol="0" anchor="ctr"/>
          <a:lstStyle>
            <a:lvl1pPr algn="r">
              <a:defRPr sz="1200">
                <a:solidFill>
                  <a:schemeClr val="bg1"/>
                </a:solidFill>
              </a:defRPr>
            </a:lvl1pPr>
          </a:lstStyle>
          <a:p>
            <a:fld id="{005C4985-ACD0-2B4C-8981-36243250F268}" type="slidenum">
              <a:rPr lang="en-US" smtClean="0"/>
              <a:pPr/>
              <a:t>‹#›</a:t>
            </a:fld>
            <a:endParaRPr lang="en-US"/>
          </a:p>
        </p:txBody>
      </p:sp>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28549" y="224496"/>
            <a:ext cx="827718" cy="727472"/>
          </a:xfrm>
          <a:prstGeom prst="rect">
            <a:avLst/>
          </a:prstGeom>
        </p:spPr>
      </p:pic>
    </p:spTree>
    <p:extLst>
      <p:ext uri="{BB962C8B-B14F-4D97-AF65-F5344CB8AC3E}">
        <p14:creationId xmlns:p14="http://schemas.microsoft.com/office/powerpoint/2010/main" val="1749497046"/>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Lst>
  <p:hf hdr="0" ftr="0" dt="0"/>
  <p:txStyles>
    <p:titleStyle>
      <a:lvl1pPr algn="l" defTabSz="914400" rtl="0" eaLnBrk="1" latinLnBrk="0" hangingPunct="1">
        <a:lnSpc>
          <a:spcPct val="90000"/>
        </a:lnSpc>
        <a:spcBef>
          <a:spcPct val="0"/>
        </a:spcBef>
        <a:buNone/>
        <a:defRPr sz="4400" kern="1200">
          <a:solidFill>
            <a:schemeClr val="accent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E695F-21E5-C242-92E6-E78B31EE7C7E}" type="datetime1">
              <a:rPr lang="en-US" smtClean="0"/>
              <a:t>7/21/2020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9A1A5-4186-AE45-B489-8F93D826EB49}" type="slidenum">
              <a:rPr lang="en-US" smtClean="0"/>
              <a:t>‹#›</a:t>
            </a:fld>
            <a:endParaRPr lang="en-US"/>
          </a:p>
        </p:txBody>
      </p:sp>
      <p:sp>
        <p:nvSpPr>
          <p:cNvPr id="7"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dirty="0"/>
              <a:t>Click to edit Master title style</a:t>
            </a:r>
          </a:p>
        </p:txBody>
      </p:sp>
      <p:sp>
        <p:nvSpPr>
          <p:cNvPr id="8" name="Text Placeholder 2"/>
          <p:cNvSpPr>
            <a:spLocks noGrp="1"/>
          </p:cNvSpPr>
          <p:nvPr>
            <p:ph type="body" idx="1"/>
          </p:nvPr>
        </p:nvSpPr>
        <p:spPr>
          <a:xfrm>
            <a:off x="1399822" y="1825625"/>
            <a:ext cx="995397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328549" y="224496"/>
            <a:ext cx="827718" cy="727472"/>
          </a:xfrm>
          <a:prstGeom prst="rect">
            <a:avLst/>
          </a:prstGeom>
        </p:spPr>
      </p:pic>
    </p:spTree>
    <p:extLst>
      <p:ext uri="{BB962C8B-B14F-4D97-AF65-F5344CB8AC3E}">
        <p14:creationId xmlns:p14="http://schemas.microsoft.com/office/powerpoint/2010/main" val="219567250"/>
      </p:ext>
    </p:extLst>
  </p:cSld>
  <p:clrMap bg1="lt1" tx1="dk1" bg2="lt2" tx2="dk2" accent1="accent1" accent2="accent2" accent3="accent3" accent4="accent4" accent5="accent5" accent6="accent6" hlink="hlink" folHlink="folHlink"/>
  <p:sldLayoutIdLst>
    <p:sldLayoutId id="2147483684" r:id="rId1"/>
    <p:sldLayoutId id="2147483686" r:id="rId2"/>
    <p:sldLayoutId id="2147483687" r:id="rId3"/>
  </p:sldLayoutIdLst>
  <p:hf hdr="0" ftr="0" dt="0"/>
  <p:txStyles>
    <p:titleStyle>
      <a:lvl1pPr algn="l" defTabSz="914400" rtl="0" eaLnBrk="1" latinLnBrk="0" hangingPunct="1">
        <a:lnSpc>
          <a:spcPct val="90000"/>
        </a:lnSpc>
        <a:spcBef>
          <a:spcPct val="0"/>
        </a:spcBef>
        <a:buNone/>
        <a:defRPr sz="4400" kern="1200">
          <a:solidFill>
            <a:schemeClr val="tx2">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024D1D3D-27CC-A740-857C-D26C679943FF}" type="datetime1">
              <a:rPr lang="en-US" smtClean="0"/>
              <a:t>7/21/2020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0CDCD1BE-76F0-964D-BEB4-4B9A284D890B}" type="slidenum">
              <a:rPr lang="en-US" smtClean="0"/>
              <a:pPr/>
              <a:t>‹#›</a:t>
            </a:fld>
            <a:endParaRPr lang="en-US"/>
          </a:p>
        </p:txBody>
      </p:sp>
    </p:spTree>
    <p:extLst>
      <p:ext uri="{BB962C8B-B14F-4D97-AF65-F5344CB8AC3E}">
        <p14:creationId xmlns:p14="http://schemas.microsoft.com/office/powerpoint/2010/main" val="1051358764"/>
      </p:ext>
    </p:extLst>
  </p:cSld>
  <p:clrMap bg1="lt1" tx1="dk1" bg2="lt2" tx2="dk2" accent1="accent1" accent2="accent2" accent3="accent3" accent4="accent4" accent5="accent5" accent6="accent6" hlink="hlink" folHlink="folHlink"/>
  <p:sldLayoutIdLst>
    <p:sldLayoutId id="214748368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C9D11-B800-8947-A108-C2AFD56D7B11}" type="datetime1">
              <a:rPr lang="en-US" smtClean="0"/>
              <a:t>7/21/2020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0EBB6-C900-684B-B96E-D78E525ADD2C}" type="slidenum">
              <a:rPr lang="en-US" smtClean="0"/>
              <a:t>‹#›</a:t>
            </a:fld>
            <a:endParaRPr lang="en-US"/>
          </a:p>
        </p:txBody>
      </p:sp>
    </p:spTree>
    <p:extLst>
      <p:ext uri="{BB962C8B-B14F-4D97-AF65-F5344CB8AC3E}">
        <p14:creationId xmlns:p14="http://schemas.microsoft.com/office/powerpoint/2010/main" val="308076826"/>
      </p:ext>
    </p:extLst>
  </p:cSld>
  <p:clrMap bg1="lt1" tx1="dk1" bg2="lt2" tx2="dk2" accent1="accent1" accent2="accent2" accent3="accent3" accent4="accent4" accent5="accent5" accent6="accent6" hlink="hlink" folHlink="folHlink"/>
  <p:sldLayoutIdLst>
    <p:sldLayoutId id="214748368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712802"/>
            <a:ext cx="10515600" cy="1947272"/>
          </a:xfrm>
        </p:spPr>
        <p:txBody>
          <a:bodyPr/>
          <a:lstStyle/>
          <a:p>
            <a:pPr algn="ctr"/>
            <a:r>
              <a:rPr lang="en-US" dirty="0">
                <a:solidFill>
                  <a:schemeClr val="tx1"/>
                </a:solidFill>
              </a:rPr>
              <a:t>How Much Can Working at Home Reduce GHG Emissions?</a:t>
            </a:r>
          </a:p>
        </p:txBody>
      </p:sp>
      <p:sp>
        <p:nvSpPr>
          <p:cNvPr id="8" name="TextBox 7"/>
          <p:cNvSpPr txBox="1"/>
          <p:nvPr/>
        </p:nvSpPr>
        <p:spPr>
          <a:xfrm>
            <a:off x="2418778" y="4945059"/>
            <a:ext cx="8928672" cy="461665"/>
          </a:xfrm>
          <a:prstGeom prst="rect">
            <a:avLst/>
          </a:prstGeom>
          <a:noFill/>
        </p:spPr>
        <p:txBody>
          <a:bodyPr wrap="square" rtlCol="0">
            <a:spAutoFit/>
          </a:bodyPr>
          <a:lstStyle/>
          <a:p>
            <a:r>
              <a:rPr lang="en-US" sz="2400" dirty="0" err="1"/>
              <a:t>Ysbrand</a:t>
            </a:r>
            <a:r>
              <a:rPr lang="en-US" sz="2400" dirty="0"/>
              <a:t> van der Werf, Ph.D.</a:t>
            </a:r>
          </a:p>
        </p:txBody>
      </p:sp>
      <p:sp>
        <p:nvSpPr>
          <p:cNvPr id="9" name="TextBox 8"/>
          <p:cNvSpPr txBox="1"/>
          <p:nvPr/>
        </p:nvSpPr>
        <p:spPr>
          <a:xfrm>
            <a:off x="2418778" y="5406724"/>
            <a:ext cx="6018986" cy="461665"/>
          </a:xfrm>
          <a:prstGeom prst="rect">
            <a:avLst/>
          </a:prstGeom>
          <a:noFill/>
        </p:spPr>
        <p:txBody>
          <a:bodyPr wrap="square" rtlCol="0">
            <a:spAutoFit/>
          </a:bodyPr>
          <a:lstStyle/>
          <a:p>
            <a:r>
              <a:rPr lang="en-US" sz="2400" dirty="0">
                <a:solidFill>
                  <a:schemeClr val="accent1">
                    <a:lumMod val="50000"/>
                  </a:schemeClr>
                </a:solidFill>
              </a:rPr>
              <a:t>22</a:t>
            </a:r>
            <a:r>
              <a:rPr lang="en-US" sz="2400" dirty="0"/>
              <a:t> July 2020</a:t>
            </a:r>
            <a:endParaRPr lang="en-US" sz="2400" dirty="0">
              <a:solidFill>
                <a:schemeClr val="accent1">
                  <a:lumMod val="50000"/>
                </a:schemeClr>
              </a:solidFill>
            </a:endParaRPr>
          </a:p>
        </p:txBody>
      </p:sp>
    </p:spTree>
    <p:extLst>
      <p:ext uri="{BB962C8B-B14F-4D97-AF65-F5344CB8AC3E}">
        <p14:creationId xmlns:p14="http://schemas.microsoft.com/office/powerpoint/2010/main" val="1731223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8CC98B-A878-4DFA-9A61-3408A4C875A8}"/>
              </a:ext>
            </a:extLst>
          </p:cNvPr>
          <p:cNvSpPr>
            <a:spLocks noGrp="1"/>
          </p:cNvSpPr>
          <p:nvPr>
            <p:ph type="sldNum" sz="quarter" idx="12"/>
          </p:nvPr>
        </p:nvSpPr>
        <p:spPr/>
        <p:txBody>
          <a:bodyPr/>
          <a:lstStyle/>
          <a:p>
            <a:fld id="{7F09A1A5-4186-AE45-B489-8F93D826EB49}" type="slidenum">
              <a:rPr lang="en-US" smtClean="0"/>
              <a:t>10</a:t>
            </a:fld>
            <a:endParaRPr lang="en-US"/>
          </a:p>
        </p:txBody>
      </p:sp>
      <p:sp>
        <p:nvSpPr>
          <p:cNvPr id="6" name="Title 5">
            <a:extLst>
              <a:ext uri="{FF2B5EF4-FFF2-40B4-BE49-F238E27FC236}">
                <a16:creationId xmlns:a16="http://schemas.microsoft.com/office/drawing/2014/main" id="{700F0C93-C381-4F98-92C8-3B34D34309B3}"/>
              </a:ext>
            </a:extLst>
          </p:cNvPr>
          <p:cNvSpPr>
            <a:spLocks noGrp="1"/>
          </p:cNvSpPr>
          <p:nvPr>
            <p:ph type="title"/>
          </p:nvPr>
        </p:nvSpPr>
        <p:spPr/>
        <p:txBody>
          <a:bodyPr>
            <a:normAutofit fontScale="90000"/>
          </a:bodyPr>
          <a:lstStyle/>
          <a:p>
            <a:r>
              <a:rPr lang="en-US" dirty="0">
                <a:solidFill>
                  <a:schemeClr val="tx1"/>
                </a:solidFill>
                <a:latin typeface="Arial" panose="020B0604020202020204"/>
              </a:rPr>
              <a:t>How Much Are GHG Emissions Reduced?</a:t>
            </a:r>
            <a:endParaRPr lang="en-US" dirty="0">
              <a:solidFill>
                <a:schemeClr val="tx1"/>
              </a:solidFill>
            </a:endParaRPr>
          </a:p>
        </p:txBody>
      </p:sp>
      <p:graphicFrame>
        <p:nvGraphicFramePr>
          <p:cNvPr id="17" name="Content Placeholder 16">
            <a:extLst>
              <a:ext uri="{FF2B5EF4-FFF2-40B4-BE49-F238E27FC236}">
                <a16:creationId xmlns:a16="http://schemas.microsoft.com/office/drawing/2014/main" id="{7C3A1D7F-B5F7-40BD-B49A-D28239DCC72B}"/>
              </a:ext>
            </a:extLst>
          </p:cNvPr>
          <p:cNvGraphicFramePr>
            <a:graphicFrameLocks noGrp="1"/>
          </p:cNvGraphicFramePr>
          <p:nvPr>
            <p:ph idx="1"/>
            <p:extLst>
              <p:ext uri="{D42A27DB-BD31-4B8C-83A1-F6EECF244321}">
                <p14:modId xmlns:p14="http://schemas.microsoft.com/office/powerpoint/2010/main" val="389502546"/>
              </p:ext>
            </p:extLst>
          </p:nvPr>
        </p:nvGraphicFramePr>
        <p:xfrm>
          <a:off x="1119011" y="1438943"/>
          <a:ext cx="9953978" cy="4402760"/>
        </p:xfrm>
        <a:graphic>
          <a:graphicData uri="http://schemas.openxmlformats.org/drawingml/2006/table">
            <a:tbl>
              <a:tblPr firstRow="1" firstCol="1" bandRow="1"/>
              <a:tblGrid>
                <a:gridCol w="3256219">
                  <a:extLst>
                    <a:ext uri="{9D8B030D-6E8A-4147-A177-3AD203B41FA5}">
                      <a16:colId xmlns:a16="http://schemas.microsoft.com/office/drawing/2014/main" val="2524073263"/>
                    </a:ext>
                  </a:extLst>
                </a:gridCol>
                <a:gridCol w="1481560">
                  <a:extLst>
                    <a:ext uri="{9D8B030D-6E8A-4147-A177-3AD203B41FA5}">
                      <a16:colId xmlns:a16="http://schemas.microsoft.com/office/drawing/2014/main" val="4148956428"/>
                    </a:ext>
                  </a:extLst>
                </a:gridCol>
                <a:gridCol w="231494">
                  <a:extLst>
                    <a:ext uri="{9D8B030D-6E8A-4147-A177-3AD203B41FA5}">
                      <a16:colId xmlns:a16="http://schemas.microsoft.com/office/drawing/2014/main" val="100594062"/>
                    </a:ext>
                  </a:extLst>
                </a:gridCol>
                <a:gridCol w="2500131">
                  <a:extLst>
                    <a:ext uri="{9D8B030D-6E8A-4147-A177-3AD203B41FA5}">
                      <a16:colId xmlns:a16="http://schemas.microsoft.com/office/drawing/2014/main" val="971967308"/>
                    </a:ext>
                  </a:extLst>
                </a:gridCol>
                <a:gridCol w="1493134">
                  <a:extLst>
                    <a:ext uri="{9D8B030D-6E8A-4147-A177-3AD203B41FA5}">
                      <a16:colId xmlns:a16="http://schemas.microsoft.com/office/drawing/2014/main" val="2555929466"/>
                    </a:ext>
                  </a:extLst>
                </a:gridCol>
                <a:gridCol w="991440">
                  <a:extLst>
                    <a:ext uri="{9D8B030D-6E8A-4147-A177-3AD203B41FA5}">
                      <a16:colId xmlns:a16="http://schemas.microsoft.com/office/drawing/2014/main" val="2484205102"/>
                    </a:ext>
                  </a:extLst>
                </a:gridCol>
              </a:tblGrid>
              <a:tr h="1280160">
                <a:tc gridSpan="6">
                  <a:txBody>
                    <a:bodyPr/>
                    <a:lstStyle/>
                    <a:p>
                      <a:pPr marL="0" marR="0" algn="ctr">
                        <a:lnSpc>
                          <a:spcPct val="107000"/>
                        </a:lnSpc>
                        <a:spcBef>
                          <a:spcPts val="0"/>
                        </a:spcBef>
                        <a:spcAft>
                          <a:spcPts val="0"/>
                        </a:spcAft>
                      </a:pPr>
                      <a:r>
                        <a:rPr lang="en-US" sz="3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GHG Emissions by Single Drivers and Avoided Emissions (metric tons CO</a:t>
                      </a:r>
                      <a:r>
                        <a:rPr lang="en-US" sz="3200" baseline="-25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t>
                      </a:r>
                      <a:r>
                        <a:rPr lang="en-US" sz="3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 per day)</a:t>
                      </a:r>
                      <a:endParaRPr lang="en-US" sz="28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3590969"/>
                  </a:ext>
                </a:extLst>
              </a:tr>
              <a:tr h="822960">
                <a:tc rowSpan="2">
                  <a:txBody>
                    <a:bodyPr/>
                    <a:lstStyle/>
                    <a:p>
                      <a:pPr>
                        <a:lnSpc>
                          <a:spcPct val="107000"/>
                        </a:lnSpc>
                      </a:pPr>
                      <a:endParaRPr lang="en-US" sz="2400" dirty="0">
                        <a:solidFill>
                          <a:schemeClr val="tx1"/>
                        </a:solidFill>
                        <a:effectLst/>
                        <a:latin typeface="Century" panose="02040604050505020304" pitchFamily="18" charset="0"/>
                      </a:endParaRPr>
                    </a:p>
                  </a:txBody>
                  <a:tcPr marL="68580" marR="68580" marT="0" marB="0" anchor="b">
                    <a:lnL>
                      <a:noFill/>
                    </a:lnL>
                    <a:lnR>
                      <a:noFill/>
                    </a:lnR>
                    <a:lnT>
                      <a:noFill/>
                    </a:lnT>
                    <a:lnB>
                      <a:noFill/>
                    </a:lnB>
                  </a:tcPr>
                </a:tc>
                <a:tc rowSpan="2" gridSpan="2">
                  <a:txBody>
                    <a:bodyPr/>
                    <a:lstStyle/>
                    <a:p>
                      <a:pPr marL="0" marR="0" algn="ctr" defTabSz="457200">
                        <a:lnSpc>
                          <a:spcPct val="107000"/>
                        </a:lnSpc>
                        <a:spcBef>
                          <a:spcPts val="0"/>
                        </a:spcBef>
                        <a:spcAft>
                          <a:spcPts val="0"/>
                        </a:spcAft>
                        <a:tabLst>
                          <a:tab pos="0" algn="dec"/>
                        </a:tabLst>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a:t>
                      </a:r>
                    </a:p>
                    <a:p>
                      <a:pPr marL="0" marR="0" algn="ctr" defTabSz="457200">
                        <a:lnSpc>
                          <a:spcPct val="107000"/>
                        </a:lnSpc>
                        <a:spcBef>
                          <a:spcPts val="0"/>
                        </a:spcBef>
                        <a:spcAft>
                          <a:spcPts val="0"/>
                        </a:spcAft>
                        <a:tabLst>
                          <a:tab pos="0" algn="dec"/>
                        </a:tabLst>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Pre-COVID emissions</a:t>
                      </a: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rowSpan="2" hMerge="1">
                  <a:txBody>
                    <a:bodyPr/>
                    <a:lstStyle/>
                    <a:p>
                      <a:endParaRPr lang="en-US"/>
                    </a:p>
                  </a:txBody>
                  <a:tcPr/>
                </a:tc>
                <a:tc rowSpan="2" gridSpan="2">
                  <a:txBody>
                    <a:bodyPr/>
                    <a:lstStyle/>
                    <a:p>
                      <a:pPr marL="0" marR="0" algn="ctr">
                        <a:lnSpc>
                          <a:spcPct val="107000"/>
                        </a:lnSpc>
                        <a:spcBef>
                          <a:spcPts val="0"/>
                        </a:spcBef>
                        <a:spcAft>
                          <a:spcPts val="0"/>
                        </a:spcAft>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B</a:t>
                      </a:r>
                    </a:p>
                    <a:p>
                      <a:pPr marL="0" marR="0" algn="ctr">
                        <a:lnSpc>
                          <a:spcPct val="107000"/>
                        </a:lnSpc>
                        <a:spcBef>
                          <a:spcPts val="0"/>
                        </a:spcBef>
                        <a:spcAft>
                          <a:spcPts val="0"/>
                        </a:spcAft>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Pre-COVID emissions avoided from work at home</a:t>
                      </a: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rowSpan="2" hMerge="1">
                  <a:txBody>
                    <a:bodyPr/>
                    <a:lstStyle/>
                    <a:p>
                      <a:endParaRPr lang="en-US"/>
                    </a:p>
                  </a:txBody>
                  <a:tcPr/>
                </a:tc>
                <a:tc>
                  <a:txBody>
                    <a:bodyPr/>
                    <a:lstStyle/>
                    <a:p>
                      <a:pPr algn="ctr">
                        <a:lnSpc>
                          <a:spcPct val="107000"/>
                        </a:lnSpc>
                      </a:pPr>
                      <a:r>
                        <a:rPr lang="en-US" sz="2400" u="none"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B</a:t>
                      </a:r>
                      <a:r>
                        <a:rPr lang="en-US" sz="2400" u="sng"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348472"/>
                  </a:ext>
                </a:extLst>
              </a:tr>
              <a:tr h="548640">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ctr">
                        <a:lnSpc>
                          <a:spcPct val="107000"/>
                        </a:lnSpc>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(A+B)</a:t>
                      </a:r>
                      <a:endParaRPr lang="en-US" sz="2400" dirty="0">
                        <a:solidFill>
                          <a:schemeClr val="tx1"/>
                        </a:solidFill>
                        <a:effectLst/>
                        <a:latin typeface="Century" panose="02040604050505020304" pitchFamily="18" charset="0"/>
                      </a:endParaRP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2316796"/>
                  </a:ext>
                </a:extLst>
              </a:tr>
              <a:tr h="437750">
                <a:tc>
                  <a:txBody>
                    <a:bodyPr/>
                    <a:lstStyle/>
                    <a:p>
                      <a:pPr marL="0" marR="0">
                        <a:lnSpc>
                          <a:spcPct val="107000"/>
                        </a:lnSpc>
                        <a:spcBef>
                          <a:spcPts val="0"/>
                        </a:spcBef>
                        <a:spcAft>
                          <a:spcPts val="0"/>
                        </a:spcAft>
                        <a:tabLst>
                          <a:tab pos="1314450" algn="ctr"/>
                        </a:tabLst>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Statewide</a:t>
                      </a: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lvl="0" indent="0" algn="r" defTabSz="0">
                        <a:lnSpc>
                          <a:spcPct val="107000"/>
                        </a:lnSpc>
                        <a:spcBef>
                          <a:spcPts val="0"/>
                        </a:spcBef>
                        <a:spcAft>
                          <a:spcPts val="0"/>
                        </a:spcAft>
                        <a:tabLst>
                          <a:tab pos="573088" algn="l"/>
                        </a:tabLst>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115,810</a:t>
                      </a: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lvl="0" indent="0" algn="r" defTabSz="0">
                        <a:lnSpc>
                          <a:spcPct val="107000"/>
                        </a:lnSpc>
                        <a:spcBef>
                          <a:spcPts val="0"/>
                        </a:spcBef>
                        <a:spcAft>
                          <a:spcPts val="0"/>
                        </a:spcAft>
                        <a:tabLst>
                          <a:tab pos="573088" algn="l"/>
                        </a:tabLst>
                      </a:pP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lvl="0" algn="r">
                        <a:lnSpc>
                          <a:spcPct val="107000"/>
                        </a:lnSpc>
                        <a:spcBef>
                          <a:spcPts val="0"/>
                        </a:spcBef>
                        <a:spcAft>
                          <a:spcPts val="0"/>
                        </a:spcAft>
                        <a:tabLst>
                          <a:tab pos="461963" algn="l"/>
                        </a:tabLst>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7,262</a:t>
                      </a: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lvl="0" algn="r">
                        <a:lnSpc>
                          <a:spcPct val="107000"/>
                        </a:lnSpc>
                        <a:spcBef>
                          <a:spcPts val="0"/>
                        </a:spcBef>
                        <a:spcAft>
                          <a:spcPts val="0"/>
                        </a:spcAft>
                        <a:tabLst>
                          <a:tab pos="461963" algn="l"/>
                        </a:tabLst>
                      </a:pP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r">
                        <a:lnSpc>
                          <a:spcPct val="107000"/>
                        </a:lnSpc>
                        <a:spcBef>
                          <a:spcPts val="0"/>
                        </a:spcBef>
                        <a:spcAft>
                          <a:spcPts val="0"/>
                        </a:spcAft>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2788276637"/>
                  </a:ext>
                </a:extLst>
              </a:tr>
              <a:tr h="437750">
                <a:tc>
                  <a:txBody>
                    <a:bodyPr/>
                    <a:lstStyle/>
                    <a:p>
                      <a:pPr marL="0" marR="0">
                        <a:lnSpc>
                          <a:spcPct val="107000"/>
                        </a:lnSpc>
                        <a:spcBef>
                          <a:spcPts val="0"/>
                        </a:spcBef>
                        <a:spcAft>
                          <a:spcPts val="0"/>
                        </a:spcAft>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Two selected sectors</a:t>
                      </a: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lvl="0" algn="r" defTabSz="457200">
                        <a:lnSpc>
                          <a:spcPct val="107000"/>
                        </a:lnSpc>
                        <a:spcBef>
                          <a:spcPts val="0"/>
                        </a:spcBef>
                        <a:spcAft>
                          <a:spcPts val="0"/>
                        </a:spcAft>
                        <a:tabLst>
                          <a:tab pos="0" algn="dec"/>
                          <a:tab pos="457200" algn="dec"/>
                        </a:tabLst>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23,973</a:t>
                      </a: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lvl="0" algn="r" defTabSz="457200">
                        <a:lnSpc>
                          <a:spcPct val="107000"/>
                        </a:lnSpc>
                        <a:spcBef>
                          <a:spcPts val="0"/>
                        </a:spcBef>
                        <a:spcAft>
                          <a:spcPts val="0"/>
                        </a:spcAft>
                        <a:tabLst>
                          <a:tab pos="0" algn="dec"/>
                          <a:tab pos="457200" algn="dec"/>
                        </a:tabLst>
                      </a:pP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lvl="0" algn="r">
                        <a:lnSpc>
                          <a:spcPct val="107000"/>
                        </a:lnSpc>
                        <a:spcBef>
                          <a:spcPts val="0"/>
                        </a:spcBef>
                        <a:spcAft>
                          <a:spcPts val="0"/>
                        </a:spcAft>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2,962</a:t>
                      </a: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lvl="0" algn="r">
                        <a:lnSpc>
                          <a:spcPct val="107000"/>
                        </a:lnSpc>
                        <a:spcBef>
                          <a:spcPts val="0"/>
                        </a:spcBef>
                        <a:spcAft>
                          <a:spcPts val="0"/>
                        </a:spcAft>
                      </a:pP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312976123"/>
                  </a:ext>
                </a:extLst>
              </a:tr>
              <a:tr h="437750">
                <a:tc>
                  <a:txBody>
                    <a:bodyPr/>
                    <a:lstStyle/>
                    <a:p>
                      <a:pPr marL="0" marR="0">
                        <a:lnSpc>
                          <a:spcPct val="107000"/>
                        </a:lnSpc>
                        <a:spcBef>
                          <a:spcPts val="0"/>
                        </a:spcBef>
                        <a:spcAft>
                          <a:spcPts val="0"/>
                        </a:spcAft>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State employees</a:t>
                      </a: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lvl="0" algn="r" defTabSz="457200">
                        <a:lnSpc>
                          <a:spcPct val="107000"/>
                        </a:lnSpc>
                        <a:spcBef>
                          <a:spcPts val="0"/>
                        </a:spcBef>
                        <a:spcAft>
                          <a:spcPts val="0"/>
                        </a:spcAft>
                        <a:tabLst>
                          <a:tab pos="0" algn="dec"/>
                          <a:tab pos="457200" algn="dec"/>
                        </a:tabLst>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3,897</a:t>
                      </a: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lvl="0" algn="r" defTabSz="457200">
                        <a:lnSpc>
                          <a:spcPct val="107000"/>
                        </a:lnSpc>
                        <a:spcBef>
                          <a:spcPts val="0"/>
                        </a:spcBef>
                        <a:spcAft>
                          <a:spcPts val="0"/>
                        </a:spcAft>
                        <a:tabLst>
                          <a:tab pos="0" algn="dec"/>
                          <a:tab pos="457200" algn="dec"/>
                        </a:tabLst>
                      </a:pP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lvl="0" algn="r">
                        <a:lnSpc>
                          <a:spcPct val="107000"/>
                        </a:lnSpc>
                        <a:spcBef>
                          <a:spcPts val="0"/>
                        </a:spcBef>
                        <a:spcAft>
                          <a:spcPts val="0"/>
                        </a:spcAft>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262</a:t>
                      </a: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lvl="0" algn="r">
                        <a:lnSpc>
                          <a:spcPct val="107000"/>
                        </a:lnSpc>
                        <a:spcBef>
                          <a:spcPts val="0"/>
                        </a:spcBef>
                        <a:spcAft>
                          <a:spcPts val="0"/>
                        </a:spcAft>
                      </a:pP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520021968"/>
                  </a:ext>
                </a:extLst>
              </a:tr>
              <a:tr h="437750">
                <a:tc>
                  <a:txBody>
                    <a:bodyPr/>
                    <a:lstStyle/>
                    <a:p>
                      <a:pPr marL="0" marR="0">
                        <a:lnSpc>
                          <a:spcPct val="107000"/>
                        </a:lnSpc>
                        <a:spcBef>
                          <a:spcPts val="0"/>
                        </a:spcBef>
                        <a:spcAft>
                          <a:spcPts val="0"/>
                        </a:spcAft>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in Sacramento</a:t>
                      </a: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lvl="0" algn="r" defTabSz="457200">
                        <a:lnSpc>
                          <a:spcPct val="107000"/>
                        </a:lnSpc>
                        <a:spcBef>
                          <a:spcPts val="0"/>
                        </a:spcBef>
                        <a:spcAft>
                          <a:spcPts val="0"/>
                        </a:spcAft>
                        <a:tabLst>
                          <a:tab pos="0" algn="dec"/>
                          <a:tab pos="457200" algn="dec"/>
                        </a:tabLst>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474</a:t>
                      </a: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lvl="0" algn="r" defTabSz="457200">
                        <a:lnSpc>
                          <a:spcPct val="107000"/>
                        </a:lnSpc>
                        <a:spcBef>
                          <a:spcPts val="0"/>
                        </a:spcBef>
                        <a:spcAft>
                          <a:spcPts val="0"/>
                        </a:spcAft>
                        <a:tabLst>
                          <a:tab pos="0" algn="dec"/>
                          <a:tab pos="457200" algn="dec"/>
                        </a:tabLst>
                      </a:pP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lvl="0" algn="r">
                        <a:lnSpc>
                          <a:spcPct val="107000"/>
                        </a:lnSpc>
                        <a:spcBef>
                          <a:spcPts val="0"/>
                        </a:spcBef>
                        <a:spcAft>
                          <a:spcPts val="0"/>
                        </a:spcAft>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14</a:t>
                      </a: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lvl="0" algn="r">
                        <a:lnSpc>
                          <a:spcPct val="107000"/>
                        </a:lnSpc>
                        <a:spcBef>
                          <a:spcPts val="0"/>
                        </a:spcBef>
                        <a:spcAft>
                          <a:spcPts val="0"/>
                        </a:spcAft>
                      </a:pP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r>
                        <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1540716399"/>
                  </a:ext>
                </a:extLst>
              </a:tr>
            </a:tbl>
          </a:graphicData>
        </a:graphic>
      </p:graphicFrame>
    </p:spTree>
    <p:extLst>
      <p:ext uri="{BB962C8B-B14F-4D97-AF65-F5344CB8AC3E}">
        <p14:creationId xmlns:p14="http://schemas.microsoft.com/office/powerpoint/2010/main" val="2873162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8CC98B-A878-4DFA-9A61-3408A4C875A8}"/>
              </a:ext>
            </a:extLst>
          </p:cNvPr>
          <p:cNvSpPr>
            <a:spLocks noGrp="1"/>
          </p:cNvSpPr>
          <p:nvPr>
            <p:ph type="sldNum" sz="quarter" idx="12"/>
          </p:nvPr>
        </p:nvSpPr>
        <p:spPr/>
        <p:txBody>
          <a:bodyPr/>
          <a:lstStyle/>
          <a:p>
            <a:fld id="{7F09A1A5-4186-AE45-B489-8F93D826EB49}" type="slidenum">
              <a:rPr lang="en-US" smtClean="0"/>
              <a:t>11</a:t>
            </a:fld>
            <a:endParaRPr lang="en-US"/>
          </a:p>
        </p:txBody>
      </p:sp>
      <p:sp>
        <p:nvSpPr>
          <p:cNvPr id="6" name="Title 5">
            <a:extLst>
              <a:ext uri="{FF2B5EF4-FFF2-40B4-BE49-F238E27FC236}">
                <a16:creationId xmlns:a16="http://schemas.microsoft.com/office/drawing/2014/main" id="{700F0C93-C381-4F98-92C8-3B34D34309B3}"/>
              </a:ext>
            </a:extLst>
          </p:cNvPr>
          <p:cNvSpPr>
            <a:spLocks noGrp="1"/>
          </p:cNvSpPr>
          <p:nvPr>
            <p:ph type="title"/>
          </p:nvPr>
        </p:nvSpPr>
        <p:spPr/>
        <p:txBody>
          <a:bodyPr/>
          <a:lstStyle/>
          <a:p>
            <a:r>
              <a:rPr lang="en-US" dirty="0">
                <a:solidFill>
                  <a:schemeClr val="tx1"/>
                </a:solidFill>
                <a:latin typeface="Arial" panose="020B0604020202020204"/>
              </a:rPr>
              <a:t>How Much Could They Be Reduced?</a:t>
            </a:r>
            <a:endParaRPr lang="en-US" dirty="0">
              <a:solidFill>
                <a:schemeClr val="tx1"/>
              </a:solidFill>
            </a:endParaRPr>
          </a:p>
        </p:txBody>
      </p:sp>
      <p:graphicFrame>
        <p:nvGraphicFramePr>
          <p:cNvPr id="17" name="Content Placeholder 16">
            <a:extLst>
              <a:ext uri="{FF2B5EF4-FFF2-40B4-BE49-F238E27FC236}">
                <a16:creationId xmlns:a16="http://schemas.microsoft.com/office/drawing/2014/main" id="{7C3A1D7F-B5F7-40BD-B49A-D28239DCC72B}"/>
              </a:ext>
            </a:extLst>
          </p:cNvPr>
          <p:cNvGraphicFramePr>
            <a:graphicFrameLocks noGrp="1"/>
          </p:cNvGraphicFramePr>
          <p:nvPr>
            <p:ph idx="1"/>
            <p:extLst>
              <p:ext uri="{D42A27DB-BD31-4B8C-83A1-F6EECF244321}">
                <p14:modId xmlns:p14="http://schemas.microsoft.com/office/powerpoint/2010/main" val="3070728939"/>
              </p:ext>
            </p:extLst>
          </p:nvPr>
        </p:nvGraphicFramePr>
        <p:xfrm>
          <a:off x="1058601" y="1341650"/>
          <a:ext cx="10029946" cy="4231769"/>
        </p:xfrm>
        <a:graphic>
          <a:graphicData uri="http://schemas.openxmlformats.org/drawingml/2006/table">
            <a:tbl>
              <a:tblPr firstRow="1" firstCol="1" bandRow="1"/>
              <a:tblGrid>
                <a:gridCol w="2714746">
                  <a:extLst>
                    <a:ext uri="{9D8B030D-6E8A-4147-A177-3AD203B41FA5}">
                      <a16:colId xmlns:a16="http://schemas.microsoft.com/office/drawing/2014/main" val="2524073263"/>
                    </a:ext>
                  </a:extLst>
                </a:gridCol>
                <a:gridCol w="1435261">
                  <a:extLst>
                    <a:ext uri="{9D8B030D-6E8A-4147-A177-3AD203B41FA5}">
                      <a16:colId xmlns:a16="http://schemas.microsoft.com/office/drawing/2014/main" val="4148956428"/>
                    </a:ext>
                  </a:extLst>
                </a:gridCol>
                <a:gridCol w="671331">
                  <a:extLst>
                    <a:ext uri="{9D8B030D-6E8A-4147-A177-3AD203B41FA5}">
                      <a16:colId xmlns:a16="http://schemas.microsoft.com/office/drawing/2014/main" val="476415816"/>
                    </a:ext>
                  </a:extLst>
                </a:gridCol>
                <a:gridCol w="1273215">
                  <a:extLst>
                    <a:ext uri="{9D8B030D-6E8A-4147-A177-3AD203B41FA5}">
                      <a16:colId xmlns:a16="http://schemas.microsoft.com/office/drawing/2014/main" val="971967308"/>
                    </a:ext>
                  </a:extLst>
                </a:gridCol>
                <a:gridCol w="555585">
                  <a:extLst>
                    <a:ext uri="{9D8B030D-6E8A-4147-A177-3AD203B41FA5}">
                      <a16:colId xmlns:a16="http://schemas.microsoft.com/office/drawing/2014/main" val="3673849761"/>
                    </a:ext>
                  </a:extLst>
                </a:gridCol>
                <a:gridCol w="1307939">
                  <a:extLst>
                    <a:ext uri="{9D8B030D-6E8A-4147-A177-3AD203B41FA5}">
                      <a16:colId xmlns:a16="http://schemas.microsoft.com/office/drawing/2014/main" val="1678784278"/>
                    </a:ext>
                  </a:extLst>
                </a:gridCol>
                <a:gridCol w="462988">
                  <a:extLst>
                    <a:ext uri="{9D8B030D-6E8A-4147-A177-3AD203B41FA5}">
                      <a16:colId xmlns:a16="http://schemas.microsoft.com/office/drawing/2014/main" val="2022230120"/>
                    </a:ext>
                  </a:extLst>
                </a:gridCol>
                <a:gridCol w="1319514">
                  <a:extLst>
                    <a:ext uri="{9D8B030D-6E8A-4147-A177-3AD203B41FA5}">
                      <a16:colId xmlns:a16="http://schemas.microsoft.com/office/drawing/2014/main" val="2484205102"/>
                    </a:ext>
                  </a:extLst>
                </a:gridCol>
                <a:gridCol w="289367">
                  <a:extLst>
                    <a:ext uri="{9D8B030D-6E8A-4147-A177-3AD203B41FA5}">
                      <a16:colId xmlns:a16="http://schemas.microsoft.com/office/drawing/2014/main" val="898795494"/>
                    </a:ext>
                  </a:extLst>
                </a:gridCol>
              </a:tblGrid>
              <a:tr h="1097280">
                <a:tc gridSpan="9">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Reduction in GHG Emissions from Single Drivers Working at Home (metric tons CO</a:t>
                      </a:r>
                      <a:r>
                        <a:rPr lang="en-US" sz="2800" baseline="-25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r>
                        <a:rPr lang="en-US" sz="2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 per day)</a:t>
                      </a:r>
                      <a:endParaRPr lang="en-US" sz="2400"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3590969"/>
                  </a:ext>
                </a:extLst>
              </a:tr>
              <a:tr h="1383489">
                <a:tc>
                  <a:txBody>
                    <a:bodyPr/>
                    <a:lstStyle/>
                    <a:p>
                      <a:pPr>
                        <a:lnSpc>
                          <a:spcPct val="107000"/>
                        </a:lnSpc>
                      </a:pPr>
                      <a:endParaRPr lang="en-US" sz="2000" dirty="0">
                        <a:effectLst/>
                        <a:latin typeface="Century" panose="02040604050505020304" pitchFamily="18" charset="0"/>
                      </a:endParaRPr>
                    </a:p>
                  </a:txBody>
                  <a:tcPr marL="68580" marR="68580" marT="0" marB="0" anchor="b">
                    <a:lnL>
                      <a:noFill/>
                    </a:lnL>
                    <a:lnR>
                      <a:noFill/>
                    </a:lnR>
                    <a:lnT>
                      <a:noFill/>
                    </a:lnT>
                    <a:lnB>
                      <a:noFill/>
                    </a:lnB>
                  </a:tcPr>
                </a:tc>
                <a:tc gridSpan="2">
                  <a:txBody>
                    <a:bodyPr/>
                    <a:lstStyle/>
                    <a:p>
                      <a:pPr marL="0" marR="0" algn="ctr">
                        <a:lnSpc>
                          <a:spcPct val="107000"/>
                        </a:lnSpc>
                        <a:spcBef>
                          <a:spcPts val="0"/>
                        </a:spcBef>
                        <a:spcAft>
                          <a:spcPts val="0"/>
                        </a:spcAft>
                      </a:pPr>
                      <a:r>
                        <a:rPr lang="en-US"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B</a:t>
                      </a:r>
                    </a:p>
                    <a:p>
                      <a:pPr marL="0" marR="0" algn="ctr">
                        <a:lnSpc>
                          <a:spcPct val="107000"/>
                        </a:lnSpc>
                        <a:spcBef>
                          <a:spcPts val="0"/>
                        </a:spcBef>
                        <a:spcAft>
                          <a:spcPts val="0"/>
                        </a:spcAft>
                      </a:pPr>
                      <a:r>
                        <a:rPr lang="en-US"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Pre-COVID avoided emissions</a:t>
                      </a:r>
                      <a:endParaRPr lang="en-US" sz="20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t>
                      </a:r>
                    </a:p>
                    <a:p>
                      <a:pPr marL="0" marR="0" algn="ct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One-day-per-week scenario</a:t>
                      </a:r>
                      <a:endParaRPr lang="en-US" sz="2000"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lnSpc>
                          <a:spcPct val="107000"/>
                        </a:lnSpc>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a:t>
                      </a:r>
                    </a:p>
                    <a:p>
                      <a:pPr algn="ctr">
                        <a:lnSpc>
                          <a:spcPct val="107000"/>
                        </a:lnSpc>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Three days per week</a:t>
                      </a:r>
                      <a:endParaRPr lang="en-US" sz="2000" dirty="0">
                        <a:effectLst/>
                        <a:latin typeface="Century" panose="02040604050505020304" pitchFamily="18" charset="0"/>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a:lnSpc>
                          <a:spcPct val="107000"/>
                        </a:lnSpc>
                      </a:pPr>
                      <a:r>
                        <a:rPr lang="en-US" sz="2000" strike="noStrik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a:t>
                      </a:r>
                    </a:p>
                    <a:p>
                      <a:pPr algn="ctr">
                        <a:lnSpc>
                          <a:spcPct val="107000"/>
                        </a:lnSpc>
                      </a:pPr>
                      <a:r>
                        <a:rPr lang="en-US" sz="2000" strike="noStrike" dirty="0">
                          <a:solidFill>
                            <a:srgbClr val="000000"/>
                          </a:solidFill>
                          <a:effectLst/>
                          <a:latin typeface="Arial" panose="020B0604020202020204" pitchFamily="34" charset="0"/>
                          <a:cs typeface="Times New Roman" panose="02020603050405020304" pitchFamily="18" charset="0"/>
                        </a:rPr>
                        <a:t>Five days per week</a:t>
                      </a:r>
                      <a:endParaRPr lang="en-US" sz="2000" strike="noStrike" dirty="0">
                        <a:effectLst/>
                        <a:latin typeface="Century" panose="02040604050505020304" pitchFamily="18" charset="0"/>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5348472"/>
                  </a:ext>
                </a:extLst>
              </a:tr>
              <a:tr h="437750">
                <a:tc>
                  <a:txBody>
                    <a:bodyPr/>
                    <a:lstStyle/>
                    <a:p>
                      <a:pPr marL="0" marR="0">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Statewide</a:t>
                      </a:r>
                      <a:endParaRPr lang="en-US" sz="2000" dirty="0">
                        <a:solidFill>
                          <a:srgbClr val="FF0000"/>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tabLst>
                          <a:tab pos="461963" algn="l"/>
                        </a:tabLst>
                      </a:pPr>
                      <a:r>
                        <a:rPr lang="en-US"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7,262</a:t>
                      </a:r>
                      <a:endParaRPr lang="en-US" sz="20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r">
                        <a:lnSpc>
                          <a:spcPct val="107000"/>
                        </a:lnSpc>
                        <a:spcBef>
                          <a:spcPts val="0"/>
                        </a:spcBef>
                        <a:spcAft>
                          <a:spcPts val="0"/>
                        </a:spcAft>
                        <a:tabLst>
                          <a:tab pos="461963" algn="l"/>
                        </a:tabLst>
                      </a:pPr>
                      <a:endParaRPr lang="en-US" sz="20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4,795</a:t>
                      </a:r>
                      <a:endParaRPr lang="en-US" sz="2000"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r">
                        <a:lnSpc>
                          <a:spcPct val="107000"/>
                        </a:lnSpc>
                        <a:spcBef>
                          <a:spcPts val="0"/>
                        </a:spcBef>
                        <a:spcAft>
                          <a:spcPts val="0"/>
                        </a:spcAft>
                      </a:pPr>
                      <a:endParaRPr lang="en-US" sz="2000"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7000"/>
                        </a:lnSpc>
                        <a:spcBef>
                          <a:spcPts val="0"/>
                        </a:spcBef>
                        <a:spcAft>
                          <a:spcPts val="0"/>
                        </a:spcAft>
                        <a:buClrTx/>
                        <a:buSzTx/>
                        <a:buFontTx/>
                        <a:buNone/>
                        <a:tabLst/>
                        <a:defRPr/>
                      </a:pPr>
                      <a:r>
                        <a:rPr lang="en-US" sz="2000" dirty="0">
                          <a:effectLst/>
                          <a:latin typeface="+mn-lt"/>
                          <a:ea typeface="Calibri" panose="020F0502020204030204" pitchFamily="34" charset="0"/>
                          <a:cs typeface="Times New Roman" panose="02020603050405020304" pitchFamily="18" charset="0"/>
                        </a:rPr>
                        <a:t>14,384</a:t>
                      </a: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7000"/>
                        </a:lnSpc>
                        <a:spcBef>
                          <a:spcPts val="0"/>
                        </a:spcBef>
                        <a:spcAft>
                          <a:spcPts val="0"/>
                        </a:spcAft>
                        <a:buClrTx/>
                        <a:buSzTx/>
                        <a:buFontTx/>
                        <a:buNone/>
                        <a:tabLst/>
                        <a:defRPr/>
                      </a:pP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7000"/>
                        </a:lnSpc>
                        <a:spcBef>
                          <a:spcPts val="0"/>
                        </a:spcBef>
                        <a:spcAft>
                          <a:spcPts val="0"/>
                        </a:spcAft>
                        <a:buClrTx/>
                        <a:buSzTx/>
                        <a:buFontTx/>
                        <a:buNone/>
                        <a:tabLst/>
                        <a:defRPr/>
                      </a:pPr>
                      <a:r>
                        <a:rPr lang="en-US" sz="2000" strike="noStrik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23,973</a:t>
                      </a:r>
                      <a:endParaRPr lang="en-US" sz="2000" strike="noStrike"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7000"/>
                        </a:lnSpc>
                        <a:spcBef>
                          <a:spcPts val="0"/>
                        </a:spcBef>
                        <a:spcAft>
                          <a:spcPts val="0"/>
                        </a:spcAft>
                        <a:buClrTx/>
                        <a:buSzTx/>
                        <a:buFontTx/>
                        <a:buNone/>
                        <a:tabLst/>
                        <a:defRPr/>
                      </a:pPr>
                      <a:endParaRPr lang="en-US" sz="2000" strike="noStrike"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2788276637"/>
                  </a:ext>
                </a:extLst>
              </a:tr>
              <a:tr h="437750">
                <a:tc>
                  <a:txBody>
                    <a:bodyPr/>
                    <a:lstStyle/>
                    <a:p>
                      <a:pPr marL="0" marR="0">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Two selected sectors</a:t>
                      </a:r>
                      <a:endParaRPr lang="en-US" sz="2000"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r>
                        <a:rPr lang="en-US"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2,962</a:t>
                      </a:r>
                      <a:endParaRPr lang="en-US" sz="20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endParaRPr lang="en-US" sz="20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4,795</a:t>
                      </a:r>
                      <a:endParaRPr lang="en-US" sz="2000"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endParaRPr lang="en-US" sz="2000"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lvl="0" indent="0" algn="r" defTabSz="914400" rtl="0" eaLnBrk="1" fontAlgn="auto" latinLnBrk="0" hangingPunct="1">
                        <a:lnSpc>
                          <a:spcPct val="107000"/>
                        </a:lnSpc>
                        <a:spcBef>
                          <a:spcPts val="0"/>
                        </a:spcBef>
                        <a:spcAft>
                          <a:spcPts val="0"/>
                        </a:spcAft>
                        <a:buClrTx/>
                        <a:buSzTx/>
                        <a:buFontTx/>
                        <a:buNone/>
                        <a:tabLst/>
                        <a:defRPr/>
                      </a:pPr>
                      <a:r>
                        <a:rPr lang="en-US" sz="2000" dirty="0">
                          <a:effectLst/>
                          <a:latin typeface="+mn-lt"/>
                          <a:ea typeface="Calibri" panose="020F0502020204030204" pitchFamily="34" charset="0"/>
                          <a:cs typeface="Times New Roman" panose="02020603050405020304" pitchFamily="18" charset="0"/>
                        </a:rPr>
                        <a:t>14,384</a:t>
                      </a: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r>
                        <a:rPr lang="en-US" sz="2000" strike="noStrik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23,973</a:t>
                      </a:r>
                      <a:endParaRPr lang="en-US" sz="2000" strike="noStrike"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endParaRPr lang="en-US" sz="2000" strike="noStrike"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312976123"/>
                  </a:ext>
                </a:extLst>
              </a:tr>
              <a:tr h="437750">
                <a:tc>
                  <a:txBody>
                    <a:bodyPr/>
                    <a:lstStyle/>
                    <a:p>
                      <a:pPr marL="0" marR="0">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State employees</a:t>
                      </a:r>
                      <a:endParaRPr lang="en-US" sz="2000"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r>
                        <a:rPr lang="en-US"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262</a:t>
                      </a:r>
                      <a:endParaRPr lang="en-US" sz="20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endParaRPr lang="en-US" sz="20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779</a:t>
                      </a:r>
                      <a:endParaRPr lang="en-US" sz="2000"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endParaRPr lang="en-US" sz="2000"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2,338</a:t>
                      </a: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r>
                        <a:rPr lang="en-US" sz="2000" strike="noStrik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3,897</a:t>
                      </a:r>
                      <a:endParaRPr lang="en-US" sz="2000" strike="noStrike"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endParaRPr lang="en-US" sz="2000" strike="noStrike"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2520021968"/>
                  </a:ext>
                </a:extLst>
              </a:tr>
              <a:tr h="437750">
                <a:tc>
                  <a:txBody>
                    <a:bodyPr/>
                    <a:lstStyle/>
                    <a:p>
                      <a:pPr marL="0" marR="0">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in Sacramento</a:t>
                      </a:r>
                      <a:endParaRPr lang="en-US" sz="2000"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r>
                        <a:rPr lang="en-US"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14</a:t>
                      </a:r>
                      <a:endParaRPr lang="en-US" sz="20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endParaRPr lang="en-US" sz="20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95</a:t>
                      </a:r>
                      <a:endParaRPr lang="en-US" sz="2000"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endParaRPr lang="en-US" sz="2000"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r>
                        <a:rPr lang="en-US" sz="2000" dirty="0">
                          <a:effectLst/>
                          <a:latin typeface="+mn-lt"/>
                          <a:ea typeface="Calibri" panose="020F0502020204030204" pitchFamily="34" charset="0"/>
                          <a:cs typeface="Times New Roman" panose="02020603050405020304" pitchFamily="18" charset="0"/>
                        </a:rPr>
                        <a:t>285</a:t>
                      </a: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endParaRPr lang="en-US" sz="2000" dirty="0">
                        <a:effectLst/>
                        <a:latin typeface="+mn-lt"/>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r>
                        <a:rPr lang="en-US" sz="2000" strike="noStrike"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474</a:t>
                      </a:r>
                      <a:endParaRPr lang="en-US" sz="2000" strike="noStrike"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marL="0" marR="0" algn="r">
                        <a:lnSpc>
                          <a:spcPct val="107000"/>
                        </a:lnSpc>
                        <a:spcBef>
                          <a:spcPts val="0"/>
                        </a:spcBef>
                        <a:spcAft>
                          <a:spcPts val="0"/>
                        </a:spcAft>
                      </a:pPr>
                      <a:endParaRPr lang="en-US" sz="2000" strike="noStrike" dirty="0">
                        <a:effectLst/>
                        <a:latin typeface="Century" panose="02040604050505020304" pitchFamily="18"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1540716399"/>
                  </a:ext>
                </a:extLst>
              </a:tr>
            </a:tbl>
          </a:graphicData>
        </a:graphic>
      </p:graphicFrame>
    </p:spTree>
    <p:extLst>
      <p:ext uri="{BB962C8B-B14F-4D97-AF65-F5344CB8AC3E}">
        <p14:creationId xmlns:p14="http://schemas.microsoft.com/office/powerpoint/2010/main" val="1876943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09A27A0-15C2-426C-82AB-8F628121462D}"/>
              </a:ext>
            </a:extLst>
          </p:cNvPr>
          <p:cNvSpPr>
            <a:spLocks noGrp="1"/>
          </p:cNvSpPr>
          <p:nvPr>
            <p:ph type="title"/>
          </p:nvPr>
        </p:nvSpPr>
        <p:spPr/>
        <p:txBody>
          <a:bodyPr>
            <a:normAutofit fontScale="90000"/>
          </a:bodyPr>
          <a:lstStyle/>
          <a:p>
            <a:r>
              <a:rPr lang="en-US" dirty="0">
                <a:solidFill>
                  <a:schemeClr val="tx1"/>
                </a:solidFill>
                <a:latin typeface="Arial" panose="020B0604020202020204"/>
              </a:rPr>
              <a:t>How Much More Can the Reduction Be?</a:t>
            </a:r>
            <a:endParaRPr lang="en-US" dirty="0"/>
          </a:p>
        </p:txBody>
      </p:sp>
      <p:sp>
        <p:nvSpPr>
          <p:cNvPr id="7" name="Content Placeholder 6">
            <a:extLst>
              <a:ext uri="{FF2B5EF4-FFF2-40B4-BE49-F238E27FC236}">
                <a16:creationId xmlns:a16="http://schemas.microsoft.com/office/drawing/2014/main" id="{4CFC18C5-7DC5-4430-BDF0-0C61CDF970DA}"/>
              </a:ext>
            </a:extLst>
          </p:cNvPr>
          <p:cNvSpPr>
            <a:spLocks noGrp="1"/>
          </p:cNvSpPr>
          <p:nvPr>
            <p:ph sz="half" idx="1"/>
          </p:nvPr>
        </p:nvSpPr>
        <p:spPr/>
        <p:txBody>
          <a:bodyPr>
            <a:normAutofit/>
          </a:bodyPr>
          <a:lstStyle/>
          <a:p>
            <a:r>
              <a:rPr lang="en-US" dirty="0">
                <a:solidFill>
                  <a:schemeClr val="tx1"/>
                </a:solidFill>
              </a:rPr>
              <a:t>Pre-COVID, 6% of statewide commuting GHG emissions are avoided through work at home</a:t>
            </a:r>
          </a:p>
          <a:p>
            <a:r>
              <a:rPr lang="en-US" dirty="0">
                <a:solidFill>
                  <a:schemeClr val="tx1"/>
                </a:solidFill>
              </a:rPr>
              <a:t>If just two sectors of the workforce worked at home this could be increased:</a:t>
            </a:r>
          </a:p>
          <a:p>
            <a:pPr marL="0" indent="0">
              <a:buNone/>
            </a:pPr>
            <a:r>
              <a:rPr lang="en-US" dirty="0">
                <a:solidFill>
                  <a:schemeClr val="tx1"/>
                </a:solidFill>
              </a:rPr>
              <a:t> 	once a week		10%</a:t>
            </a:r>
          </a:p>
          <a:p>
            <a:pPr marL="0" indent="0">
              <a:buNone/>
            </a:pPr>
            <a:r>
              <a:rPr lang="en-US" dirty="0">
                <a:solidFill>
                  <a:schemeClr val="tx1"/>
                </a:solidFill>
              </a:rPr>
              <a:t>	3 times a week	18%</a:t>
            </a:r>
          </a:p>
          <a:p>
            <a:pPr marL="0" indent="0">
              <a:buNone/>
            </a:pPr>
            <a:r>
              <a:rPr lang="en-US" dirty="0">
                <a:solidFill>
                  <a:schemeClr val="tx1"/>
                </a:solidFill>
              </a:rPr>
              <a:t>	5 days a week 	25%</a:t>
            </a:r>
          </a:p>
          <a:p>
            <a:pPr marL="0" indent="0">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3737AD17-CC70-45B6-8C20-FE207302F25C}"/>
              </a:ext>
            </a:extLst>
          </p:cNvPr>
          <p:cNvSpPr>
            <a:spLocks noGrp="1"/>
          </p:cNvSpPr>
          <p:nvPr>
            <p:ph type="sldNum" sz="quarter" idx="12"/>
          </p:nvPr>
        </p:nvSpPr>
        <p:spPr/>
        <p:txBody>
          <a:bodyPr/>
          <a:lstStyle/>
          <a:p>
            <a:fld id="{7F09A1A5-4186-AE45-B489-8F93D826EB49}" type="slidenum">
              <a:rPr lang="en-US" smtClean="0"/>
              <a:t>12</a:t>
            </a:fld>
            <a:endParaRPr lang="en-US"/>
          </a:p>
        </p:txBody>
      </p:sp>
      <p:graphicFrame>
        <p:nvGraphicFramePr>
          <p:cNvPr id="15" name="Content Placeholder 14" descr="bar chart showing the possible statewide emission reductions are 10% of statewide commuting GHG emissions when telecommuting once per week, 18% if telecommuting 3 days per week, and 25% if telecommuting 5 days per week">
            <a:extLst>
              <a:ext uri="{FF2B5EF4-FFF2-40B4-BE49-F238E27FC236}">
                <a16:creationId xmlns:a16="http://schemas.microsoft.com/office/drawing/2014/main" id="{BD587E79-DDDB-42CD-A644-D314F2D9AA78}"/>
              </a:ext>
            </a:extLst>
          </p:cNvPr>
          <p:cNvGraphicFramePr>
            <a:graphicFrameLocks noGrp="1"/>
          </p:cNvGraphicFramePr>
          <p:nvPr>
            <p:ph sz="half" idx="2"/>
            <p:extLst>
              <p:ext uri="{D42A27DB-BD31-4B8C-83A1-F6EECF244321}">
                <p14:modId xmlns:p14="http://schemas.microsoft.com/office/powerpoint/2010/main" val="2122551501"/>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987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8CC98B-A878-4DFA-9A61-3408A4C875A8}"/>
              </a:ext>
            </a:extLst>
          </p:cNvPr>
          <p:cNvSpPr>
            <a:spLocks noGrp="1"/>
          </p:cNvSpPr>
          <p:nvPr>
            <p:ph type="sldNum" sz="quarter" idx="12"/>
          </p:nvPr>
        </p:nvSpPr>
        <p:spPr/>
        <p:txBody>
          <a:bodyPr/>
          <a:lstStyle/>
          <a:p>
            <a:fld id="{7F09A1A5-4186-AE45-B489-8F93D826EB49}" type="slidenum">
              <a:rPr lang="en-US" smtClean="0"/>
              <a:t>13</a:t>
            </a:fld>
            <a:endParaRPr lang="en-US"/>
          </a:p>
        </p:txBody>
      </p:sp>
      <p:sp>
        <p:nvSpPr>
          <p:cNvPr id="6" name="Title 5">
            <a:extLst>
              <a:ext uri="{FF2B5EF4-FFF2-40B4-BE49-F238E27FC236}">
                <a16:creationId xmlns:a16="http://schemas.microsoft.com/office/drawing/2014/main" id="{700F0C93-C381-4F98-92C8-3B34D34309B3}"/>
              </a:ext>
            </a:extLst>
          </p:cNvPr>
          <p:cNvSpPr>
            <a:spLocks noGrp="1"/>
          </p:cNvSpPr>
          <p:nvPr>
            <p:ph type="title"/>
          </p:nvPr>
        </p:nvSpPr>
        <p:spPr/>
        <p:txBody>
          <a:bodyPr>
            <a:noAutofit/>
          </a:bodyPr>
          <a:lstStyle/>
          <a:p>
            <a:pPr algn="ctr"/>
            <a:r>
              <a:rPr lang="en-US" sz="3600" dirty="0">
                <a:solidFill>
                  <a:schemeClr val="tx1"/>
                </a:solidFill>
                <a:latin typeface="Arial" panose="020B0604020202020204"/>
              </a:rPr>
              <a:t>Annual Total Passenger Vehicle Emissions</a:t>
            </a:r>
            <a:endParaRPr lang="en-US" sz="3600" dirty="0">
              <a:solidFill>
                <a:schemeClr val="tx1"/>
              </a:solidFill>
            </a:endParaRPr>
          </a:p>
        </p:txBody>
      </p:sp>
      <p:graphicFrame>
        <p:nvGraphicFramePr>
          <p:cNvPr id="17" name="Content Placeholder 16">
            <a:extLst>
              <a:ext uri="{FF2B5EF4-FFF2-40B4-BE49-F238E27FC236}">
                <a16:creationId xmlns:a16="http://schemas.microsoft.com/office/drawing/2014/main" id="{7C3A1D7F-B5F7-40BD-B49A-D28239DCC72B}"/>
              </a:ext>
            </a:extLst>
          </p:cNvPr>
          <p:cNvGraphicFramePr>
            <a:graphicFrameLocks noGrp="1"/>
          </p:cNvGraphicFramePr>
          <p:nvPr>
            <p:ph idx="1"/>
            <p:extLst>
              <p:ext uri="{D42A27DB-BD31-4B8C-83A1-F6EECF244321}">
                <p14:modId xmlns:p14="http://schemas.microsoft.com/office/powerpoint/2010/main" val="2283399967"/>
              </p:ext>
            </p:extLst>
          </p:nvPr>
        </p:nvGraphicFramePr>
        <p:xfrm>
          <a:off x="1091662" y="1431265"/>
          <a:ext cx="10091803" cy="4966970"/>
        </p:xfrm>
        <a:graphic>
          <a:graphicData uri="http://schemas.openxmlformats.org/drawingml/2006/table">
            <a:tbl>
              <a:tblPr firstRow="1" firstCol="1" bandRow="1"/>
              <a:tblGrid>
                <a:gridCol w="4412155">
                  <a:extLst>
                    <a:ext uri="{9D8B030D-6E8A-4147-A177-3AD203B41FA5}">
                      <a16:colId xmlns:a16="http://schemas.microsoft.com/office/drawing/2014/main" val="2890652292"/>
                    </a:ext>
                  </a:extLst>
                </a:gridCol>
                <a:gridCol w="1724297">
                  <a:extLst>
                    <a:ext uri="{9D8B030D-6E8A-4147-A177-3AD203B41FA5}">
                      <a16:colId xmlns:a16="http://schemas.microsoft.com/office/drawing/2014/main" val="2966610365"/>
                    </a:ext>
                  </a:extLst>
                </a:gridCol>
                <a:gridCol w="1576252">
                  <a:extLst>
                    <a:ext uri="{9D8B030D-6E8A-4147-A177-3AD203B41FA5}">
                      <a16:colId xmlns:a16="http://schemas.microsoft.com/office/drawing/2014/main" val="3002779631"/>
                    </a:ext>
                  </a:extLst>
                </a:gridCol>
                <a:gridCol w="1027611">
                  <a:extLst>
                    <a:ext uri="{9D8B030D-6E8A-4147-A177-3AD203B41FA5}">
                      <a16:colId xmlns:a16="http://schemas.microsoft.com/office/drawing/2014/main" val="2524073263"/>
                    </a:ext>
                  </a:extLst>
                </a:gridCol>
                <a:gridCol w="757646">
                  <a:extLst>
                    <a:ext uri="{9D8B030D-6E8A-4147-A177-3AD203B41FA5}">
                      <a16:colId xmlns:a16="http://schemas.microsoft.com/office/drawing/2014/main" val="930695429"/>
                    </a:ext>
                  </a:extLst>
                </a:gridCol>
                <a:gridCol w="593842">
                  <a:extLst>
                    <a:ext uri="{9D8B030D-6E8A-4147-A177-3AD203B41FA5}">
                      <a16:colId xmlns:a16="http://schemas.microsoft.com/office/drawing/2014/main" val="971967308"/>
                    </a:ext>
                  </a:extLst>
                </a:gridCol>
              </a:tblGrid>
              <a:tr h="974725">
                <a:tc gridSpan="6">
                  <a:txBody>
                    <a:bodyPr/>
                    <a:lstStyle/>
                    <a:p>
                      <a:pPr marL="0" marR="0" algn="ctr">
                        <a:lnSpc>
                          <a:spcPct val="107000"/>
                        </a:lnSpc>
                        <a:spcBef>
                          <a:spcPts val="0"/>
                        </a:spcBef>
                        <a:spcAft>
                          <a:spcPts val="0"/>
                        </a:spcAft>
                      </a:pPr>
                      <a:r>
                        <a:rPr lang="en-US"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GHG Emissions and GHG Reductions by</a:t>
                      </a:r>
                    </a:p>
                    <a:p>
                      <a:pPr marL="0" marR="0" algn="ctr">
                        <a:lnSpc>
                          <a:spcPct val="107000"/>
                        </a:lnSpc>
                        <a:spcBef>
                          <a:spcPts val="0"/>
                        </a:spcBef>
                        <a:spcAft>
                          <a:spcPts val="0"/>
                        </a:spcAft>
                      </a:pPr>
                      <a:r>
                        <a:rPr lang="en-US"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Single Drivers in Two Sectors</a:t>
                      </a:r>
                      <a:endParaRPr lang="en-US" sz="24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131150" marR="131150"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pPr marL="0" marR="0" algn="ctr">
                        <a:lnSpc>
                          <a:spcPct val="107000"/>
                        </a:lnSpc>
                        <a:spcBef>
                          <a:spcPts val="0"/>
                        </a:spcBef>
                        <a:spcAft>
                          <a:spcPts val="0"/>
                        </a:spcAft>
                      </a:pPr>
                      <a:endParaRPr lang="en-US" sz="2000" dirty="0">
                        <a:solidFill>
                          <a:schemeClr val="tx1"/>
                        </a:solidFill>
                        <a:effectLst/>
                        <a:latin typeface="Century" panose="02040604050505020304" pitchFamily="18" charset="0"/>
                        <a:ea typeface="Calibri" panose="020F0502020204030204" pitchFamily="34" charset="0"/>
                        <a:cs typeface="Times New Roman" panose="02020603050405020304" pitchFamily="18" charset="0"/>
                      </a:endParaRPr>
                    </a:p>
                  </a:txBody>
                  <a:tcPr marL="70658" marR="70658" marT="0" marB="0">
                    <a:lnL>
                      <a:noFill/>
                    </a:lnL>
                    <a:lnR>
                      <a:noFill/>
                    </a:lnR>
                    <a:lnT>
                      <a:noFill/>
                    </a:lnT>
                    <a:lnB>
                      <a:noFill/>
                    </a:lnB>
                  </a:tcPr>
                </a:tc>
                <a:tc hMerge="1">
                  <a:txBody>
                    <a:bodyPr/>
                    <a:lstStyle/>
                    <a:p>
                      <a:endParaRPr lang="en-US"/>
                    </a:p>
                  </a:txBody>
                  <a:tcPr/>
                </a:tc>
                <a:tc hMerge="1">
                  <a:txBody>
                    <a:bodyPr/>
                    <a:lstStyle/>
                    <a:p>
                      <a:endParaRPr lang="en-US"/>
                    </a:p>
                  </a:txBody>
                  <a:tcPr>
                    <a:lnL w="12700" cmpd="sng">
                      <a:noFill/>
                      <a:prstDash val="solid"/>
                    </a:lnL>
                  </a:tcPr>
                </a:tc>
                <a:extLst>
                  <a:ext uri="{0D108BD9-81ED-4DB2-BD59-A6C34878D82A}">
                    <a16:rowId xmlns:a16="http://schemas.microsoft.com/office/drawing/2014/main" val="543590969"/>
                  </a:ext>
                </a:extLst>
              </a:tr>
              <a:tr h="974725">
                <a:tc>
                  <a:txBody>
                    <a:bodyPr/>
                    <a:lstStyle/>
                    <a:p>
                      <a:pPr marL="0" marR="0" algn="ctr" defTabSz="457200">
                        <a:lnSpc>
                          <a:spcPct val="107000"/>
                        </a:lnSpc>
                        <a:spcBef>
                          <a:spcPts val="0"/>
                        </a:spcBef>
                        <a:spcAft>
                          <a:spcPts val="0"/>
                        </a:spcAft>
                        <a:tabLst>
                          <a:tab pos="0" algn="dec"/>
                        </a:tabLst>
                      </a:pPr>
                      <a:endParaRPr lang="en-US" sz="1800" dirty="0">
                        <a:solidFill>
                          <a:schemeClr val="tx1"/>
                        </a:solidFill>
                        <a:effectLst/>
                        <a:latin typeface="+mn-lt"/>
                        <a:ea typeface="Times New Roman" panose="02020603050405020304" pitchFamily="18" charset="0"/>
                        <a:cs typeface="Times New Roman" panose="02020603050405020304" pitchFamily="18" charset="0"/>
                      </a:endParaRPr>
                    </a:p>
                  </a:txBody>
                  <a:tcPr marL="131150" marR="131150" marT="0" marB="0" anchor="b">
                    <a:lnL>
                      <a:noFill/>
                    </a:lnL>
                    <a:lnR>
                      <a:noFill/>
                    </a:lnR>
                    <a:lnT>
                      <a:noFill/>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Vehicles or individuals</a:t>
                      </a:r>
                    </a:p>
                  </a:txBody>
                  <a:tcPr marL="131150" marR="1311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tab pos="0" algn="dec"/>
                        </a:tabLst>
                        <a:defRPr/>
                      </a:pPr>
                      <a:r>
                        <a:rPr kumimoji="0" lang="en-US" sz="1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Gallons of gasoline</a:t>
                      </a:r>
                    </a:p>
                  </a:txBody>
                  <a:tcPr marL="131150" marR="131150" marT="0" marB="0" anchor="b">
                    <a:lnL>
                      <a:noFill/>
                    </a:lnL>
                    <a:lnR>
                      <a:noFill/>
                    </a:lnR>
                    <a:lnT>
                      <a:noFill/>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rgbClr val="7030A0"/>
                          </a:solidFill>
                          <a:effectLst/>
                          <a:latin typeface="+mn-lt"/>
                          <a:ea typeface="Times New Roman" panose="02020603050405020304" pitchFamily="18" charset="0"/>
                          <a:cs typeface="Times New Roman" panose="02020603050405020304" pitchFamily="18" charset="0"/>
                        </a:rPr>
                        <a:t>Million</a:t>
                      </a:r>
                      <a:r>
                        <a:rPr lang="en-US" sz="1800" dirty="0">
                          <a:solidFill>
                            <a:schemeClr val="tx1"/>
                          </a:solidFill>
                          <a:effectLst/>
                          <a:latin typeface="+mn-lt"/>
                          <a:ea typeface="Times New Roman" panose="02020603050405020304" pitchFamily="18" charset="0"/>
                          <a:cs typeface="Times New Roman" panose="02020603050405020304" pitchFamily="18" charset="0"/>
                        </a:rPr>
                        <a:t> metric tons CO</a:t>
                      </a:r>
                      <a:r>
                        <a:rPr lang="en-US" sz="1800" baseline="-25000" dirty="0">
                          <a:solidFill>
                            <a:schemeClr val="tx1"/>
                          </a:solidFill>
                          <a:effectLst/>
                          <a:latin typeface="+mn-lt"/>
                          <a:ea typeface="Times New Roman" panose="02020603050405020304" pitchFamily="18" charset="0"/>
                          <a:cs typeface="Times New Roman" panose="02020603050405020304" pitchFamily="18" charset="0"/>
                        </a:rPr>
                        <a:t>2</a:t>
                      </a:r>
                      <a:r>
                        <a:rPr lang="en-US" sz="1800" dirty="0">
                          <a:solidFill>
                            <a:schemeClr val="tx1"/>
                          </a:solidFill>
                          <a:effectLst/>
                          <a:latin typeface="+mn-lt"/>
                          <a:ea typeface="Times New Roman" panose="02020603050405020304" pitchFamily="18" charset="0"/>
                          <a:cs typeface="Times New Roman" panose="02020603050405020304" pitchFamily="18" charset="0"/>
                        </a:rPr>
                        <a:t>e </a:t>
                      </a:r>
                      <a:r>
                        <a:rPr lang="en-US" sz="1800" dirty="0">
                          <a:solidFill>
                            <a:srgbClr val="7030A0"/>
                          </a:solidFill>
                          <a:effectLst/>
                          <a:latin typeface="+mn-lt"/>
                          <a:ea typeface="Times New Roman" panose="02020603050405020304" pitchFamily="18" charset="0"/>
                          <a:cs typeface="Times New Roman" panose="02020603050405020304" pitchFamily="18" charset="0"/>
                        </a:rPr>
                        <a:t>per year</a:t>
                      </a:r>
                    </a:p>
                  </a:txBody>
                  <a:tcPr marL="131150" marR="131150" marT="0"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lnSpc>
                          <a:spcPct val="107000"/>
                        </a:lnSpc>
                      </a:pPr>
                      <a:endParaRPr lang="en-US" sz="1800" dirty="0">
                        <a:solidFill>
                          <a:srgbClr val="000000"/>
                        </a:solidFill>
                        <a:effectLst/>
                        <a:latin typeface="+mn-lt"/>
                        <a:cs typeface="Times New Roman" panose="02020603050405020304" pitchFamily="18" charset="0"/>
                      </a:endParaRPr>
                    </a:p>
                  </a:txBody>
                  <a:tcPr marL="131150" marR="131150" marT="0" marB="0" anchor="b">
                    <a:lnL>
                      <a:noFill/>
                    </a:lnL>
                    <a:lnR>
                      <a:noFill/>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5348472"/>
                  </a:ext>
                </a:extLst>
              </a:tr>
              <a:tr h="411480">
                <a:tc>
                  <a:txBody>
                    <a:bodyPr/>
                    <a:lstStyle/>
                    <a:p>
                      <a:pPr algn="l" fontAlgn="b">
                        <a:spcAft>
                          <a:spcPts val="600"/>
                        </a:spcAft>
                      </a:pPr>
                      <a:r>
                        <a:rPr lang="en-US" sz="1800" b="0" i="0" u="sng" strike="noStrike" dirty="0">
                          <a:solidFill>
                            <a:schemeClr val="accent1"/>
                          </a:solidFill>
                          <a:effectLst/>
                          <a:latin typeface="+mn-lt"/>
                        </a:rPr>
                        <a:t>All</a:t>
                      </a:r>
                      <a:r>
                        <a:rPr lang="en-US" sz="1800" b="0" i="0" u="none" strike="noStrike" dirty="0">
                          <a:solidFill>
                            <a:schemeClr val="accent1"/>
                          </a:solidFill>
                          <a:effectLst/>
                          <a:latin typeface="+mn-lt"/>
                        </a:rPr>
                        <a:t> passenger vehicles</a:t>
                      </a:r>
                    </a:p>
                  </a:txBody>
                  <a:tcPr marL="0" marR="0" marT="0" marB="0" anchor="ctr">
                    <a:lnL>
                      <a:noFill/>
                    </a:lnL>
                    <a:lnR>
                      <a:noFill/>
                    </a:lnR>
                    <a:lnT>
                      <a:noFill/>
                    </a:lnT>
                    <a:lnB>
                      <a:noFill/>
                    </a:lnB>
                  </a:tcPr>
                </a:tc>
                <a:tc>
                  <a:txBody>
                    <a:bodyPr/>
                    <a:lstStyle/>
                    <a:p>
                      <a:pPr algn="r" fontAlgn="b">
                        <a:spcAft>
                          <a:spcPts val="600"/>
                        </a:spcAft>
                      </a:pPr>
                      <a:r>
                        <a:rPr lang="en-US" sz="1800" b="0" i="0" u="none" strike="noStrike" dirty="0">
                          <a:solidFill>
                            <a:schemeClr val="accent1"/>
                          </a:solidFill>
                          <a:effectLst/>
                          <a:latin typeface="+mn-lt"/>
                        </a:rPr>
                        <a:t>26.9 million</a:t>
                      </a: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spcAft>
                          <a:spcPts val="600"/>
                        </a:spcAft>
                      </a:pPr>
                      <a:r>
                        <a:rPr lang="en-US" sz="1800" b="0" i="0" u="none" strike="noStrike" dirty="0">
                          <a:solidFill>
                            <a:schemeClr val="accent1"/>
                          </a:solidFill>
                          <a:effectLst/>
                          <a:latin typeface="+mn-lt"/>
                        </a:rPr>
                        <a:t>14.5 billion</a:t>
                      </a: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spcAft>
                          <a:spcPts val="600"/>
                        </a:spcAft>
                      </a:pPr>
                      <a:r>
                        <a:rPr lang="en-US" sz="1800" b="0" i="0" u="none" strike="noStrike" dirty="0">
                          <a:solidFill>
                            <a:schemeClr val="accent1"/>
                          </a:solidFill>
                          <a:effectLst/>
                          <a:latin typeface="+mn-lt"/>
                        </a:rPr>
                        <a:t>140</a:t>
                      </a: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spcAft>
                          <a:spcPts val="600"/>
                        </a:spcAft>
                      </a:pPr>
                      <a:endParaRPr lang="en-US" sz="1800" b="0" i="0" u="none" strike="noStrike" dirty="0">
                        <a:solidFill>
                          <a:schemeClr val="accent1"/>
                        </a:solidFill>
                        <a:effectLst/>
                        <a:latin typeface="+mn-lt"/>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b">
                        <a:spcAft>
                          <a:spcPts val="600"/>
                        </a:spcAft>
                      </a:pPr>
                      <a:r>
                        <a:rPr lang="en-US" sz="1800" b="0" i="0" u="none" strike="noStrike" dirty="0">
                          <a:solidFill>
                            <a:schemeClr val="accent1"/>
                          </a:solidFill>
                          <a:effectLst/>
                          <a:latin typeface="+mn-lt"/>
                        </a:rPr>
                        <a:t>100%</a:t>
                      </a:r>
                    </a:p>
                  </a:txBody>
                  <a:tcPr marL="0" marR="0" marT="0" marB="0" anchor="ctr">
                    <a:lnL w="12700" cmpd="sng">
                      <a:noFill/>
                      <a:prstDash val="solid"/>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2668756036"/>
                  </a:ext>
                </a:extLst>
              </a:tr>
              <a:tr h="411480">
                <a:tc>
                  <a:txBody>
                    <a:bodyPr/>
                    <a:lstStyle/>
                    <a:p>
                      <a:pPr algn="l" fontAlgn="b"/>
                      <a:r>
                        <a:rPr lang="en-US" sz="1800" b="0" i="0" u="none" strike="noStrike" dirty="0">
                          <a:solidFill>
                            <a:schemeClr val="tx1"/>
                          </a:solidFill>
                          <a:effectLst/>
                          <a:latin typeface="+mn-lt"/>
                        </a:rPr>
                        <a:t>Vehicles of single commuters</a:t>
                      </a:r>
                    </a:p>
                  </a:txBody>
                  <a:tcPr marL="0" marR="0" marT="0" marB="0" anchor="ctr">
                    <a:lnL>
                      <a:noFill/>
                    </a:lnL>
                    <a:lnR>
                      <a:noFill/>
                    </a:lnR>
                    <a:lnT>
                      <a:noFill/>
                    </a:lnT>
                    <a:lnB>
                      <a:noFill/>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mn-lt"/>
                        </a:rPr>
                        <a:t>13.7 million</a:t>
                      </a:r>
                    </a:p>
                  </a:txBody>
                  <a:tcPr marL="0" marR="0" marT="0" marB="0" anchor="ctr">
                    <a:lnL>
                      <a:noFill/>
                    </a:lnL>
                    <a:lnR>
                      <a:noFill/>
                    </a:lnR>
                    <a:lnT>
                      <a:noFill/>
                    </a:lnT>
                    <a:lnB>
                      <a:noFill/>
                    </a:lnB>
                  </a:tcPr>
                </a:tc>
                <a:tc>
                  <a:txBody>
                    <a:bodyPr/>
                    <a:lstStyle/>
                    <a:p>
                      <a:pPr algn="r"/>
                      <a:r>
                        <a:rPr lang="en-US" sz="1800" dirty="0">
                          <a:latin typeface="+mn-lt"/>
                        </a:rPr>
                        <a:t>3.0 billion</a:t>
                      </a:r>
                    </a:p>
                  </a:txBody>
                  <a:tcPr marL="0" marR="0" marT="0" marB="0" anchor="ctr">
                    <a:lnL>
                      <a:noFill/>
                    </a:lnL>
                    <a:lnR>
                      <a:noFill/>
                    </a:lnR>
                    <a:lnT>
                      <a:noFill/>
                    </a:lnT>
                    <a:lnB>
                      <a:noFill/>
                    </a:lnB>
                  </a:tcPr>
                </a:tc>
                <a:tc>
                  <a:txBody>
                    <a:bodyPr/>
                    <a:lstStyle/>
                    <a:p>
                      <a:pPr algn="r" fontAlgn="b"/>
                      <a:r>
                        <a:rPr lang="en-US" sz="1800" b="0" i="0" u="none" strike="noStrike" dirty="0">
                          <a:solidFill>
                            <a:srgbClr val="000000"/>
                          </a:solidFill>
                          <a:effectLst/>
                          <a:latin typeface="+mn-lt"/>
                        </a:rPr>
                        <a:t>29</a:t>
                      </a:r>
                    </a:p>
                  </a:txBody>
                  <a:tcPr marL="0" marR="0" marT="0" marB="0" anchor="ctr">
                    <a:lnL>
                      <a:noFill/>
                    </a:lnL>
                    <a:lnR>
                      <a:noFill/>
                    </a:lnR>
                    <a:lnT>
                      <a:noFill/>
                    </a:lnT>
                    <a:lnB>
                      <a:noFill/>
                    </a:lnB>
                  </a:tcPr>
                </a:tc>
                <a:tc>
                  <a:txBody>
                    <a:bodyPr/>
                    <a:lstStyle/>
                    <a:p>
                      <a:pPr algn="r" fontAlgn="b"/>
                      <a:endParaRPr lang="en-US" sz="1800" b="0" i="0" u="none" strike="noStrike" dirty="0">
                        <a:solidFill>
                          <a:srgbClr val="000000"/>
                        </a:solidFill>
                        <a:effectLst/>
                        <a:latin typeface="+mn-lt"/>
                      </a:endParaRPr>
                    </a:p>
                  </a:txBody>
                  <a:tcPr marL="0" marR="0" marT="0" marB="0" anchor="ctr">
                    <a:lnL>
                      <a:noFill/>
                    </a:lnL>
                    <a:lnR>
                      <a:noFill/>
                    </a:lnR>
                    <a:lnT>
                      <a:noFill/>
                    </a:lnT>
                    <a:lnB>
                      <a:noFill/>
                    </a:lnB>
                  </a:tcPr>
                </a:tc>
                <a:tc>
                  <a:txBody>
                    <a:bodyPr/>
                    <a:lstStyle/>
                    <a:p>
                      <a:pPr algn="r" fontAlgn="b"/>
                      <a:r>
                        <a:rPr lang="en-US" sz="1800" b="0" i="0" u="none" strike="noStrike" dirty="0">
                          <a:solidFill>
                            <a:srgbClr val="000000"/>
                          </a:solidFill>
                          <a:effectLst/>
                          <a:latin typeface="+mn-lt"/>
                        </a:rPr>
                        <a:t>21%</a:t>
                      </a:r>
                    </a:p>
                  </a:txBody>
                  <a:tcPr marL="0" marR="0" marT="0" marB="0" anchor="ctr">
                    <a:lnL w="12700" cmpd="sng">
                      <a:noFill/>
                      <a:prstDash val="solid"/>
                    </a:lnL>
                    <a:lnR>
                      <a:noFill/>
                    </a:lnR>
                    <a:lnT>
                      <a:noFill/>
                    </a:lnT>
                    <a:lnB>
                      <a:noFill/>
                    </a:lnB>
                  </a:tcPr>
                </a:tc>
                <a:extLst>
                  <a:ext uri="{0D108BD9-81ED-4DB2-BD59-A6C34878D82A}">
                    <a16:rowId xmlns:a16="http://schemas.microsoft.com/office/drawing/2014/main" val="4052062306"/>
                  </a:ext>
                </a:extLst>
              </a:tr>
              <a:tr h="411480">
                <a:tc>
                  <a:txBody>
                    <a:bodyPr/>
                    <a:lstStyle/>
                    <a:p>
                      <a:pPr algn="l" fontAlgn="b"/>
                      <a:r>
                        <a:rPr lang="en-US" sz="1800" b="0" i="0" u="none" strike="noStrike" dirty="0">
                          <a:solidFill>
                            <a:schemeClr val="tx1"/>
                          </a:solidFill>
                          <a:effectLst/>
                          <a:latin typeface="+mn-lt"/>
                        </a:rPr>
                        <a:t>Two sectors, passenger vehicles commuting (A)</a:t>
                      </a:r>
                    </a:p>
                  </a:txBody>
                  <a:tcPr marL="0" marR="0" marT="0" marB="0" anchor="ctr">
                    <a:lnL>
                      <a:noFill/>
                    </a:lnL>
                    <a:lnR>
                      <a:noFill/>
                    </a:lnR>
                    <a:lnT>
                      <a:noFill/>
                    </a:lnT>
                    <a:lnB>
                      <a:noFill/>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mn-lt"/>
                        </a:rPr>
                        <a:t>2.8 million</a:t>
                      </a:r>
                    </a:p>
                  </a:txBody>
                  <a:tcPr marL="0" marR="0" marT="0" marB="0" anchor="ctr">
                    <a:lnL>
                      <a:noFill/>
                    </a:lnL>
                    <a:lnR>
                      <a:noFill/>
                    </a:lnR>
                    <a:lnT>
                      <a:noFill/>
                    </a:lnT>
                    <a:lnB>
                      <a:noFill/>
                    </a:lnB>
                  </a:tcPr>
                </a:tc>
                <a:tc>
                  <a:txBody>
                    <a:bodyPr/>
                    <a:lstStyle/>
                    <a:p>
                      <a:pPr algn="r"/>
                      <a:r>
                        <a:rPr lang="en-US" sz="1800" dirty="0">
                          <a:latin typeface="+mn-lt"/>
                        </a:rPr>
                        <a:t>625.0 million</a:t>
                      </a:r>
                    </a:p>
                  </a:txBody>
                  <a:tcPr marL="0" marR="0" marT="0" marB="0" anchor="ctr">
                    <a:lnL>
                      <a:noFill/>
                    </a:lnL>
                    <a:lnR>
                      <a:noFill/>
                    </a:lnR>
                    <a:lnT>
                      <a:noFill/>
                    </a:lnT>
                    <a:lnB>
                      <a:noFill/>
                    </a:lnB>
                  </a:tcPr>
                </a:tc>
                <a:tc>
                  <a:txBody>
                    <a:bodyPr/>
                    <a:lstStyle/>
                    <a:p>
                      <a:pPr algn="r" fontAlgn="b"/>
                      <a:r>
                        <a:rPr lang="en-US" sz="1800" b="0" i="0" u="none" strike="noStrike" dirty="0">
                          <a:solidFill>
                            <a:srgbClr val="000000"/>
                          </a:solidFill>
                          <a:effectLst/>
                          <a:latin typeface="+mn-lt"/>
                        </a:rPr>
                        <a:t>6.0</a:t>
                      </a:r>
                    </a:p>
                  </a:txBody>
                  <a:tcPr marL="0" marR="0" marT="0" marB="0" anchor="ctr">
                    <a:lnL>
                      <a:noFill/>
                    </a:lnL>
                    <a:lnR>
                      <a:noFill/>
                    </a:lnR>
                    <a:lnT>
                      <a:noFill/>
                    </a:lnT>
                    <a:lnB>
                      <a:noFill/>
                    </a:lnB>
                  </a:tcPr>
                </a:tc>
                <a:tc>
                  <a:txBody>
                    <a:bodyPr/>
                    <a:lstStyle/>
                    <a:p>
                      <a:pPr algn="r" fontAlgn="b"/>
                      <a:endParaRPr lang="en-US" sz="1800" b="0" i="0" u="none" strike="noStrike" dirty="0">
                        <a:solidFill>
                          <a:srgbClr val="000000"/>
                        </a:solidFill>
                        <a:effectLst/>
                        <a:latin typeface="+mn-lt"/>
                      </a:endParaRPr>
                    </a:p>
                  </a:txBody>
                  <a:tcPr marL="0" marR="0" marT="0" marB="0" anchor="ctr">
                    <a:lnL>
                      <a:noFill/>
                    </a:lnL>
                    <a:lnR>
                      <a:noFill/>
                    </a:lnR>
                    <a:lnT>
                      <a:noFill/>
                    </a:lnT>
                    <a:lnB>
                      <a:noFill/>
                    </a:lnB>
                  </a:tcPr>
                </a:tc>
                <a:tc>
                  <a:txBody>
                    <a:bodyPr/>
                    <a:lstStyle/>
                    <a:p>
                      <a:pPr algn="r" fontAlgn="b"/>
                      <a:r>
                        <a:rPr lang="en-US" sz="1800" b="0" i="0" u="none" strike="noStrike" dirty="0">
                          <a:solidFill>
                            <a:srgbClr val="000000"/>
                          </a:solidFill>
                          <a:effectLst/>
                          <a:latin typeface="+mn-lt"/>
                        </a:rPr>
                        <a:t>4.3%</a:t>
                      </a:r>
                    </a:p>
                  </a:txBody>
                  <a:tcPr marL="0" marR="0" marT="0" marB="0" anchor="ctr">
                    <a:lnL w="12700" cmpd="sng">
                      <a:noFill/>
                      <a:prstDash val="solid"/>
                    </a:lnL>
                    <a:lnR>
                      <a:noFill/>
                    </a:lnR>
                    <a:lnT>
                      <a:noFill/>
                    </a:lnT>
                    <a:lnB>
                      <a:noFill/>
                    </a:lnB>
                  </a:tcPr>
                </a:tc>
                <a:extLst>
                  <a:ext uri="{0D108BD9-81ED-4DB2-BD59-A6C34878D82A}">
                    <a16:rowId xmlns:a16="http://schemas.microsoft.com/office/drawing/2014/main" val="3588595663"/>
                  </a:ext>
                </a:extLst>
              </a:tr>
              <a:tr h="411480">
                <a:tc>
                  <a:txBody>
                    <a:bodyPr/>
                    <a:lstStyle/>
                    <a:p>
                      <a:pPr algn="l" fontAlgn="b"/>
                      <a:r>
                        <a:rPr lang="en-US" sz="1800" b="0" i="0" u="none" strike="noStrike" dirty="0">
                          <a:solidFill>
                            <a:srgbClr val="000000"/>
                          </a:solidFill>
                          <a:effectLst/>
                          <a:latin typeface="+mn-lt"/>
                        </a:rPr>
                        <a:t>Avoided during pre-COVID commute (B)</a:t>
                      </a:r>
                    </a:p>
                  </a:txBody>
                  <a:tcPr marL="0" marR="0" marT="0" marB="0" anchor="ctr">
                    <a:lnL>
                      <a:noFill/>
                    </a:lnL>
                    <a:lnR>
                      <a:noFill/>
                    </a:lnR>
                    <a:lnT>
                      <a:noFill/>
                    </a:lnT>
                    <a:lnB>
                      <a:noFill/>
                    </a:lnB>
                  </a:tcPr>
                </a:tc>
                <a:tc>
                  <a:txBody>
                    <a:bodyPr/>
                    <a:lstStyle/>
                    <a:p>
                      <a:pPr algn="r" fontAlgn="b"/>
                      <a:r>
                        <a:rPr lang="en-US" sz="1800" b="0" i="0" u="none" strike="noStrike" dirty="0">
                          <a:solidFill>
                            <a:srgbClr val="000000"/>
                          </a:solidFill>
                          <a:effectLst/>
                          <a:latin typeface="+mn-lt"/>
                        </a:rPr>
                        <a:t>454,034</a:t>
                      </a:r>
                    </a:p>
                  </a:txBody>
                  <a:tcPr marL="0" marR="0" marT="0" marB="0" anchor="ctr">
                    <a:lnL>
                      <a:noFill/>
                    </a:lnL>
                    <a:lnR>
                      <a:noFill/>
                    </a:lnR>
                    <a:lnT>
                      <a:noFill/>
                    </a:lnT>
                    <a:lnB>
                      <a:noFill/>
                    </a:lnB>
                  </a:tcPr>
                </a:tc>
                <a:tc>
                  <a:txBody>
                    <a:bodyPr/>
                    <a:lstStyle/>
                    <a:p>
                      <a:pPr algn="r"/>
                      <a:r>
                        <a:rPr lang="en-US" sz="1800" dirty="0">
                          <a:latin typeface="+mn-lt"/>
                        </a:rPr>
                        <a:t>77.2 million</a:t>
                      </a:r>
                    </a:p>
                  </a:txBody>
                  <a:tcPr marL="0" marR="0" marT="0" marB="0" anchor="ctr">
                    <a:lnL>
                      <a:noFill/>
                    </a:lnL>
                    <a:lnR>
                      <a:noFill/>
                    </a:lnR>
                    <a:lnT>
                      <a:noFill/>
                    </a:lnT>
                    <a:lnB>
                      <a:noFill/>
                    </a:lnB>
                  </a:tcPr>
                </a:tc>
                <a:tc>
                  <a:txBody>
                    <a:bodyPr/>
                    <a:lstStyle/>
                    <a:p>
                      <a:pPr algn="r" fontAlgn="b"/>
                      <a:r>
                        <a:rPr lang="en-US" sz="1800" b="0" i="0" u="none" strike="noStrike" dirty="0">
                          <a:solidFill>
                            <a:srgbClr val="000000"/>
                          </a:solidFill>
                          <a:effectLst/>
                          <a:latin typeface="+mn-lt"/>
                        </a:rPr>
                        <a:t>0.7</a:t>
                      </a:r>
                    </a:p>
                  </a:txBody>
                  <a:tcPr marL="0" marR="0" marT="0" marB="0" anchor="ctr">
                    <a:lnL>
                      <a:noFill/>
                    </a:lnL>
                    <a:lnR>
                      <a:noFill/>
                    </a:lnR>
                    <a:lnT>
                      <a:noFill/>
                    </a:lnT>
                    <a:lnB>
                      <a:noFill/>
                    </a:lnB>
                  </a:tcPr>
                </a:tc>
                <a:tc>
                  <a:txBody>
                    <a:bodyPr/>
                    <a:lstStyle/>
                    <a:p>
                      <a:pPr algn="r" fontAlgn="b"/>
                      <a:endParaRPr lang="en-US" sz="1800" b="0" i="0" u="none" strike="noStrike" dirty="0">
                        <a:solidFill>
                          <a:srgbClr val="000000"/>
                        </a:solidFill>
                        <a:effectLst/>
                        <a:latin typeface="+mn-lt"/>
                      </a:endParaRPr>
                    </a:p>
                  </a:txBody>
                  <a:tcPr marL="0" marR="0" marT="0" marB="0" anchor="ctr">
                    <a:lnL>
                      <a:noFill/>
                    </a:lnL>
                    <a:lnR>
                      <a:noFill/>
                    </a:lnR>
                    <a:lnT>
                      <a:noFill/>
                    </a:lnT>
                    <a:lnB>
                      <a:noFill/>
                    </a:lnB>
                  </a:tcPr>
                </a:tc>
                <a:tc>
                  <a:txBody>
                    <a:bodyPr/>
                    <a:lstStyle/>
                    <a:p>
                      <a:pPr algn="r" fontAlgn="b"/>
                      <a:r>
                        <a:rPr lang="en-US" sz="1800" b="0" i="0" u="none" strike="noStrike" dirty="0">
                          <a:solidFill>
                            <a:srgbClr val="000000"/>
                          </a:solidFill>
                          <a:effectLst/>
                          <a:latin typeface="+mn-lt"/>
                        </a:rPr>
                        <a:t>0.5%</a:t>
                      </a:r>
                    </a:p>
                  </a:txBody>
                  <a:tcPr marL="0" marR="0" marT="0" marB="0" anchor="ctr">
                    <a:lnL w="12700" cmpd="sng">
                      <a:noFill/>
                      <a:prstDash val="solid"/>
                    </a:lnL>
                    <a:lnR>
                      <a:noFill/>
                    </a:lnR>
                    <a:lnT>
                      <a:noFill/>
                    </a:lnT>
                    <a:lnB>
                      <a:noFill/>
                    </a:lnB>
                  </a:tcPr>
                </a:tc>
                <a:extLst>
                  <a:ext uri="{0D108BD9-81ED-4DB2-BD59-A6C34878D82A}">
                    <a16:rowId xmlns:a16="http://schemas.microsoft.com/office/drawing/2014/main" val="2788276637"/>
                  </a:ext>
                </a:extLst>
              </a:tr>
              <a:tr h="411480">
                <a:tc>
                  <a:txBody>
                    <a:bodyPr/>
                    <a:lstStyle/>
                    <a:p>
                      <a:pPr algn="l" fontAlgn="b"/>
                      <a:r>
                        <a:rPr lang="en-US" sz="1800" b="0" i="0" u="none" strike="noStrike" dirty="0">
                          <a:solidFill>
                            <a:srgbClr val="000000"/>
                          </a:solidFill>
                          <a:effectLst/>
                          <a:latin typeface="+mn-lt"/>
                        </a:rPr>
                        <a:t>Total reduction, 1 day/week (B + C)</a:t>
                      </a:r>
                    </a:p>
                  </a:txBody>
                  <a:tcPr marL="0" marR="0" marT="0" marB="0" anchor="ctr">
                    <a:lnL>
                      <a:noFill/>
                    </a:lnL>
                    <a:lnR>
                      <a:noFill/>
                    </a:lnR>
                    <a:lnT>
                      <a:noFill/>
                    </a:lnT>
                    <a:lnB>
                      <a:noFill/>
                    </a:lnB>
                  </a:tcPr>
                </a:tc>
                <a:tc>
                  <a:txBody>
                    <a:bodyPr/>
                    <a:lstStyle/>
                    <a:p>
                      <a:pPr algn="r" fontAlgn="b"/>
                      <a:endParaRPr lang="en-US" sz="1800" b="0" i="0" u="none" strike="noStrike" dirty="0">
                        <a:solidFill>
                          <a:srgbClr val="000000"/>
                        </a:solidFill>
                        <a:effectLst/>
                        <a:latin typeface="+mn-lt"/>
                      </a:endParaRPr>
                    </a:p>
                  </a:txBody>
                  <a:tcPr marL="0" marR="0" marT="0" marB="0" anchor="ctr">
                    <a:lnL>
                      <a:noFill/>
                    </a:lnL>
                    <a:lnR>
                      <a:noFill/>
                    </a:lnR>
                    <a:lnT>
                      <a:noFill/>
                    </a:lnT>
                    <a:lnB>
                      <a:noFill/>
                    </a:lnB>
                  </a:tcPr>
                </a:tc>
                <a:tc>
                  <a:txBody>
                    <a:bodyPr/>
                    <a:lstStyle/>
                    <a:p>
                      <a:pPr algn="r"/>
                      <a:r>
                        <a:rPr lang="en-US" sz="1800" dirty="0">
                          <a:latin typeface="+mn-lt"/>
                        </a:rPr>
                        <a:t>202.2 million</a:t>
                      </a:r>
                    </a:p>
                  </a:txBody>
                  <a:tcPr marL="0" marR="0" marT="0" marB="0" anchor="ctr">
                    <a:lnL>
                      <a:noFill/>
                    </a:lnL>
                    <a:lnR>
                      <a:noFill/>
                    </a:lnR>
                    <a:lnT>
                      <a:noFill/>
                    </a:lnT>
                    <a:lnB>
                      <a:noFill/>
                    </a:lnB>
                  </a:tcPr>
                </a:tc>
                <a:tc>
                  <a:txBody>
                    <a:bodyPr/>
                    <a:lstStyle/>
                    <a:p>
                      <a:pPr algn="r" fontAlgn="b"/>
                      <a:r>
                        <a:rPr lang="en-US" sz="1800" b="0" i="0" u="none" strike="noStrike" dirty="0">
                          <a:solidFill>
                            <a:srgbClr val="000000"/>
                          </a:solidFill>
                          <a:effectLst/>
                          <a:latin typeface="+mn-lt"/>
                        </a:rPr>
                        <a:t>1.9</a:t>
                      </a:r>
                    </a:p>
                  </a:txBody>
                  <a:tcPr marL="0" marR="0" marT="0" marB="0" anchor="ctr">
                    <a:lnL>
                      <a:noFill/>
                    </a:lnL>
                    <a:lnR>
                      <a:noFill/>
                    </a:lnR>
                    <a:lnT>
                      <a:noFill/>
                    </a:lnT>
                    <a:lnB>
                      <a:noFill/>
                    </a:lnB>
                  </a:tcPr>
                </a:tc>
                <a:tc>
                  <a:txBody>
                    <a:bodyPr/>
                    <a:lstStyle/>
                    <a:p>
                      <a:pPr algn="r" fontAlgn="b"/>
                      <a:endParaRPr lang="en-US" sz="1800" b="0" i="0" u="none" strike="noStrike" dirty="0">
                        <a:solidFill>
                          <a:srgbClr val="000000"/>
                        </a:solidFill>
                        <a:effectLst/>
                        <a:latin typeface="+mn-lt"/>
                      </a:endParaRPr>
                    </a:p>
                  </a:txBody>
                  <a:tcPr marL="0" marR="0" marT="0" marB="0" anchor="ctr">
                    <a:lnL>
                      <a:noFill/>
                    </a:lnL>
                    <a:lnR>
                      <a:noFill/>
                    </a:lnR>
                    <a:lnT>
                      <a:noFill/>
                    </a:lnT>
                    <a:lnB>
                      <a:noFill/>
                    </a:lnB>
                  </a:tcPr>
                </a:tc>
                <a:tc>
                  <a:txBody>
                    <a:bodyPr/>
                    <a:lstStyle/>
                    <a:p>
                      <a:pPr algn="r" fontAlgn="b"/>
                      <a:r>
                        <a:rPr lang="en-US" sz="1800" b="0" i="0" u="none" strike="noStrike" dirty="0">
                          <a:solidFill>
                            <a:srgbClr val="000000"/>
                          </a:solidFill>
                          <a:effectLst/>
                          <a:latin typeface="+mn-lt"/>
                        </a:rPr>
                        <a:t>1.4%</a:t>
                      </a:r>
                    </a:p>
                  </a:txBody>
                  <a:tcPr marL="0" marR="0" marT="0" marB="0" anchor="ctr">
                    <a:lnL w="12700" cmpd="sng">
                      <a:noFill/>
                      <a:prstDash val="solid"/>
                    </a:lnL>
                    <a:lnR>
                      <a:noFill/>
                    </a:lnR>
                    <a:lnT>
                      <a:noFill/>
                    </a:lnT>
                    <a:lnB>
                      <a:noFill/>
                    </a:lnB>
                  </a:tcPr>
                </a:tc>
                <a:extLst>
                  <a:ext uri="{0D108BD9-81ED-4DB2-BD59-A6C34878D82A}">
                    <a16:rowId xmlns:a16="http://schemas.microsoft.com/office/drawing/2014/main" val="2312976123"/>
                  </a:ext>
                </a:extLst>
              </a:tr>
              <a:tr h="411480">
                <a:tc>
                  <a:txBody>
                    <a:bodyPr/>
                    <a:lstStyle/>
                    <a:p>
                      <a:pPr algn="l" fontAlgn="b"/>
                      <a:r>
                        <a:rPr lang="en-US" sz="1800" b="0" i="0" u="none" strike="noStrike" dirty="0">
                          <a:solidFill>
                            <a:srgbClr val="000000"/>
                          </a:solidFill>
                          <a:effectLst/>
                          <a:latin typeface="+mn-lt"/>
                        </a:rPr>
                        <a:t>Total reduction, 3 days/week (B + D)</a:t>
                      </a:r>
                    </a:p>
                  </a:txBody>
                  <a:tcPr marL="0" marR="0" marT="0" marB="0" anchor="ctr">
                    <a:lnL>
                      <a:noFill/>
                    </a:lnL>
                    <a:lnR>
                      <a:noFill/>
                    </a:lnR>
                    <a:lnT>
                      <a:noFill/>
                    </a:lnT>
                    <a:lnB>
                      <a:noFill/>
                    </a:lnB>
                  </a:tcPr>
                </a:tc>
                <a:tc>
                  <a:txBody>
                    <a:bodyPr/>
                    <a:lstStyle/>
                    <a:p>
                      <a:pPr algn="r" fontAlgn="b"/>
                      <a:endParaRPr lang="en-US" sz="1800" b="0" i="0" u="none" strike="noStrike" dirty="0">
                        <a:solidFill>
                          <a:srgbClr val="000000"/>
                        </a:solidFill>
                        <a:effectLst/>
                        <a:latin typeface="+mn-lt"/>
                      </a:endParaRPr>
                    </a:p>
                  </a:txBody>
                  <a:tcPr marL="0" marR="0" marT="0" marB="0" anchor="ctr">
                    <a:lnL>
                      <a:noFill/>
                    </a:lnL>
                    <a:lnR>
                      <a:noFill/>
                    </a:lnR>
                    <a:lnT>
                      <a:noFill/>
                    </a:lnT>
                    <a:lnB>
                      <a:noFill/>
                    </a:lnB>
                  </a:tcPr>
                </a:tc>
                <a:tc>
                  <a:txBody>
                    <a:bodyPr/>
                    <a:lstStyle/>
                    <a:p>
                      <a:pPr algn="r"/>
                      <a:r>
                        <a:rPr lang="en-US" sz="1800" dirty="0">
                          <a:latin typeface="+mn-lt"/>
                        </a:rPr>
                        <a:t>452.2 million</a:t>
                      </a:r>
                    </a:p>
                  </a:txBody>
                  <a:tcPr marL="0" marR="0" marT="0" marB="0" anchor="ctr">
                    <a:lnL>
                      <a:noFill/>
                    </a:lnL>
                    <a:lnR>
                      <a:noFill/>
                    </a:lnR>
                    <a:lnT>
                      <a:noFill/>
                    </a:lnT>
                    <a:lnB>
                      <a:noFill/>
                    </a:lnB>
                  </a:tcPr>
                </a:tc>
                <a:tc>
                  <a:txBody>
                    <a:bodyPr/>
                    <a:lstStyle/>
                    <a:p>
                      <a:pPr algn="r" fontAlgn="b"/>
                      <a:r>
                        <a:rPr lang="en-US" sz="1800" b="0" i="0" u="none" strike="noStrike" dirty="0">
                          <a:solidFill>
                            <a:srgbClr val="000000"/>
                          </a:solidFill>
                          <a:effectLst/>
                          <a:latin typeface="+mn-lt"/>
                        </a:rPr>
                        <a:t>4.3</a:t>
                      </a:r>
                    </a:p>
                  </a:txBody>
                  <a:tcPr marL="0" marR="0" marT="0" marB="0" anchor="ctr">
                    <a:lnL>
                      <a:noFill/>
                    </a:lnL>
                    <a:lnR>
                      <a:noFill/>
                    </a:lnR>
                    <a:lnT>
                      <a:noFill/>
                    </a:lnT>
                    <a:lnB>
                      <a:noFill/>
                    </a:lnB>
                  </a:tcPr>
                </a:tc>
                <a:tc>
                  <a:txBody>
                    <a:bodyPr/>
                    <a:lstStyle/>
                    <a:p>
                      <a:pPr algn="r" fontAlgn="b"/>
                      <a:endParaRPr lang="en-US" sz="1800" b="0" i="0" u="none" strike="noStrike" dirty="0">
                        <a:solidFill>
                          <a:srgbClr val="000000"/>
                        </a:solidFill>
                        <a:effectLst/>
                        <a:latin typeface="+mn-lt"/>
                      </a:endParaRPr>
                    </a:p>
                  </a:txBody>
                  <a:tcPr marL="0" marR="0" marT="0" marB="0" anchor="ctr">
                    <a:lnL>
                      <a:noFill/>
                    </a:lnL>
                    <a:lnR>
                      <a:noFill/>
                    </a:lnR>
                    <a:lnT>
                      <a:noFill/>
                    </a:lnT>
                    <a:lnB>
                      <a:noFill/>
                    </a:lnB>
                  </a:tcPr>
                </a:tc>
                <a:tc>
                  <a:txBody>
                    <a:bodyPr/>
                    <a:lstStyle/>
                    <a:p>
                      <a:pPr algn="r" fontAlgn="b"/>
                      <a:r>
                        <a:rPr lang="en-US" sz="1800" b="0" i="0" u="none" strike="noStrike" dirty="0">
                          <a:solidFill>
                            <a:srgbClr val="000000"/>
                          </a:solidFill>
                          <a:effectLst/>
                          <a:latin typeface="+mn-lt"/>
                        </a:rPr>
                        <a:t>3.1%</a:t>
                      </a:r>
                    </a:p>
                  </a:txBody>
                  <a:tcPr marL="0" marR="0" marT="0" marB="0" anchor="ctr">
                    <a:lnL w="12700" cmpd="sng">
                      <a:noFill/>
                      <a:prstDash val="solid"/>
                    </a:lnL>
                    <a:lnR>
                      <a:noFill/>
                    </a:lnR>
                    <a:lnT>
                      <a:noFill/>
                    </a:lnT>
                    <a:lnB>
                      <a:noFill/>
                    </a:lnB>
                  </a:tcPr>
                </a:tc>
                <a:extLst>
                  <a:ext uri="{0D108BD9-81ED-4DB2-BD59-A6C34878D82A}">
                    <a16:rowId xmlns:a16="http://schemas.microsoft.com/office/drawing/2014/main" val="2520021968"/>
                  </a:ext>
                </a:extLst>
              </a:tr>
              <a:tr h="411480">
                <a:tc>
                  <a:txBody>
                    <a:bodyPr/>
                    <a:lstStyle/>
                    <a:p>
                      <a:pPr algn="l" fontAlgn="b"/>
                      <a:r>
                        <a:rPr lang="en-US" sz="1800" b="0" i="0" u="none" strike="noStrike" dirty="0">
                          <a:solidFill>
                            <a:srgbClr val="000000"/>
                          </a:solidFill>
                          <a:effectLst/>
                          <a:latin typeface="+mn-lt"/>
                        </a:rPr>
                        <a:t>Total reduction, 5 days/week (B + E)</a:t>
                      </a:r>
                    </a:p>
                  </a:txBody>
                  <a:tcPr marL="0" marR="0" marT="0" marB="0" anchor="ctr">
                    <a:lnL>
                      <a:noFill/>
                    </a:lnL>
                    <a:lnR>
                      <a:noFill/>
                    </a:lnR>
                    <a:lnT>
                      <a:noFill/>
                    </a:lnT>
                    <a:lnB>
                      <a:noFill/>
                    </a:lnB>
                  </a:tcPr>
                </a:tc>
                <a:tc>
                  <a:txBody>
                    <a:bodyPr/>
                    <a:lstStyle/>
                    <a:p>
                      <a:pPr algn="r" fontAlgn="b"/>
                      <a:endParaRPr lang="en-US" sz="1800" b="0" i="0" u="none" strike="noStrike" dirty="0">
                        <a:solidFill>
                          <a:srgbClr val="000000"/>
                        </a:solidFill>
                        <a:effectLst/>
                        <a:latin typeface="+mn-lt"/>
                      </a:endParaRPr>
                    </a:p>
                  </a:txBody>
                  <a:tcPr marL="0" marR="0" marT="0" marB="0" anchor="ctr">
                    <a:lnL>
                      <a:noFill/>
                    </a:lnL>
                    <a:lnR>
                      <a:noFill/>
                    </a:lnR>
                    <a:lnT>
                      <a:noFill/>
                    </a:lnT>
                    <a:lnB>
                      <a:noFill/>
                    </a:lnB>
                  </a:tcPr>
                </a:tc>
                <a:tc>
                  <a:txBody>
                    <a:bodyPr/>
                    <a:lstStyle/>
                    <a:p>
                      <a:pPr algn="r"/>
                      <a:r>
                        <a:rPr lang="en-US" sz="1800" dirty="0">
                          <a:latin typeface="+mn-lt"/>
                        </a:rPr>
                        <a:t>702.2 million</a:t>
                      </a:r>
                    </a:p>
                  </a:txBody>
                  <a:tcPr marL="0" marR="0" marT="0" marB="0" anchor="ctr">
                    <a:lnL>
                      <a:noFill/>
                    </a:lnL>
                    <a:lnR>
                      <a:noFill/>
                    </a:lnR>
                    <a:lnT>
                      <a:noFill/>
                    </a:lnT>
                    <a:lnB>
                      <a:noFill/>
                    </a:lnB>
                  </a:tcPr>
                </a:tc>
                <a:tc>
                  <a:txBody>
                    <a:bodyPr/>
                    <a:lstStyle/>
                    <a:p>
                      <a:pPr algn="r" fontAlgn="b"/>
                      <a:r>
                        <a:rPr lang="en-US" sz="1800" b="0" i="0" u="none" strike="noStrike" dirty="0">
                          <a:solidFill>
                            <a:srgbClr val="000000"/>
                          </a:solidFill>
                          <a:effectLst/>
                          <a:latin typeface="+mn-lt"/>
                        </a:rPr>
                        <a:t>6.7</a:t>
                      </a:r>
                    </a:p>
                  </a:txBody>
                  <a:tcPr marL="0" marR="0" marT="0" marB="0" anchor="ctr">
                    <a:lnL>
                      <a:noFill/>
                    </a:lnL>
                    <a:lnR>
                      <a:noFill/>
                    </a:lnR>
                    <a:lnT>
                      <a:noFill/>
                    </a:lnT>
                    <a:lnB>
                      <a:noFill/>
                    </a:lnB>
                  </a:tcPr>
                </a:tc>
                <a:tc>
                  <a:txBody>
                    <a:bodyPr/>
                    <a:lstStyle/>
                    <a:p>
                      <a:pPr algn="r" fontAlgn="b"/>
                      <a:endParaRPr lang="en-US" sz="1800" b="0" i="0" u="none" strike="noStrike" dirty="0">
                        <a:solidFill>
                          <a:srgbClr val="000000"/>
                        </a:solidFill>
                        <a:effectLst/>
                        <a:latin typeface="+mn-lt"/>
                      </a:endParaRPr>
                    </a:p>
                  </a:txBody>
                  <a:tcPr marL="0" marR="0" marT="0" marB="0" anchor="ctr">
                    <a:lnL>
                      <a:noFill/>
                    </a:lnL>
                    <a:lnR>
                      <a:noFill/>
                    </a:lnR>
                    <a:lnT>
                      <a:noFill/>
                    </a:lnT>
                    <a:lnB>
                      <a:noFill/>
                    </a:lnB>
                  </a:tcPr>
                </a:tc>
                <a:tc>
                  <a:txBody>
                    <a:bodyPr/>
                    <a:lstStyle/>
                    <a:p>
                      <a:pPr algn="r" fontAlgn="b"/>
                      <a:r>
                        <a:rPr lang="en-US" sz="1800" b="0" i="0" u="none" strike="noStrike" dirty="0">
                          <a:solidFill>
                            <a:srgbClr val="000000"/>
                          </a:solidFill>
                          <a:effectLst/>
                          <a:latin typeface="+mn-lt"/>
                        </a:rPr>
                        <a:t>4.8%</a:t>
                      </a:r>
                    </a:p>
                  </a:txBody>
                  <a:tcPr marL="0" marR="0" marT="0" marB="0" anchor="ctr">
                    <a:lnL w="12700" cmpd="sng">
                      <a:noFill/>
                      <a:prstDash val="solid"/>
                    </a:lnL>
                    <a:lnR>
                      <a:noFill/>
                    </a:lnR>
                    <a:lnT>
                      <a:noFill/>
                    </a:lnT>
                    <a:lnB>
                      <a:noFill/>
                    </a:lnB>
                  </a:tcPr>
                </a:tc>
                <a:extLst>
                  <a:ext uri="{0D108BD9-81ED-4DB2-BD59-A6C34878D82A}">
                    <a16:rowId xmlns:a16="http://schemas.microsoft.com/office/drawing/2014/main" val="1540716399"/>
                  </a:ext>
                </a:extLst>
              </a:tr>
            </a:tbl>
          </a:graphicData>
        </a:graphic>
      </p:graphicFrame>
      <p:sp>
        <p:nvSpPr>
          <p:cNvPr id="2" name="TextBox 1">
            <a:extLst>
              <a:ext uri="{FF2B5EF4-FFF2-40B4-BE49-F238E27FC236}">
                <a16:creationId xmlns:a16="http://schemas.microsoft.com/office/drawing/2014/main" id="{858F7387-BF1E-4082-8D08-4BBC3C61661C}"/>
              </a:ext>
            </a:extLst>
          </p:cNvPr>
          <p:cNvSpPr txBox="1"/>
          <p:nvPr/>
        </p:nvSpPr>
        <p:spPr>
          <a:xfrm>
            <a:off x="1008535" y="6356350"/>
            <a:ext cx="6851299" cy="307777"/>
          </a:xfrm>
          <a:prstGeom prst="rect">
            <a:avLst/>
          </a:prstGeom>
          <a:noFill/>
        </p:spPr>
        <p:txBody>
          <a:bodyPr wrap="none" rtlCol="0">
            <a:spAutoFit/>
          </a:bodyPr>
          <a:lstStyle/>
          <a:p>
            <a:r>
              <a:rPr lang="en-US" sz="1400" dirty="0"/>
              <a:t>Source: “All passenger vehicles” from </a:t>
            </a:r>
            <a:r>
              <a:rPr lang="en-US" sz="1400" dirty="0">
                <a:solidFill>
                  <a:schemeClr val="accent1"/>
                </a:solidFill>
              </a:rPr>
              <a:t>CARB EMFAC</a:t>
            </a:r>
            <a:r>
              <a:rPr lang="en-US" sz="1400" dirty="0"/>
              <a:t> data; others from CEC analysis</a:t>
            </a:r>
          </a:p>
        </p:txBody>
      </p:sp>
    </p:spTree>
    <p:extLst>
      <p:ext uri="{BB962C8B-B14F-4D97-AF65-F5344CB8AC3E}">
        <p14:creationId xmlns:p14="http://schemas.microsoft.com/office/powerpoint/2010/main" val="1901110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F09A1A5-4186-AE45-B489-8F93D826EB49}" type="slidenum">
              <a:rPr lang="en-US" smtClean="0"/>
              <a:t>14</a:t>
            </a:fld>
            <a:endParaRPr lang="en-US"/>
          </a:p>
        </p:txBody>
      </p:sp>
      <p:sp>
        <p:nvSpPr>
          <p:cNvPr id="5" name="Title 4">
            <a:extLst>
              <a:ext uri="{FF2B5EF4-FFF2-40B4-BE49-F238E27FC236}">
                <a16:creationId xmlns:a16="http://schemas.microsoft.com/office/drawing/2014/main" id="{8D937229-603D-4BCD-B513-5E5CED6CEBD9}"/>
              </a:ext>
            </a:extLst>
          </p:cNvPr>
          <p:cNvSpPr>
            <a:spLocks noGrp="1"/>
          </p:cNvSpPr>
          <p:nvPr>
            <p:ph type="title"/>
          </p:nvPr>
        </p:nvSpPr>
        <p:spPr/>
        <p:txBody>
          <a:bodyPr>
            <a:normAutofit/>
          </a:bodyPr>
          <a:lstStyle/>
          <a:p>
            <a:r>
              <a:rPr lang="en-US" dirty="0">
                <a:solidFill>
                  <a:schemeClr val="tx1"/>
                </a:solidFill>
                <a:latin typeface="Arial" panose="020B0604020202020204"/>
              </a:rPr>
              <a:t>Conclusion</a:t>
            </a:r>
            <a:endParaRPr lang="en-US" dirty="0">
              <a:solidFill>
                <a:schemeClr val="tx1"/>
              </a:solidFill>
            </a:endParaRPr>
          </a:p>
        </p:txBody>
      </p:sp>
      <p:sp>
        <p:nvSpPr>
          <p:cNvPr id="7" name="Content Placeholder 6">
            <a:extLst>
              <a:ext uri="{FF2B5EF4-FFF2-40B4-BE49-F238E27FC236}">
                <a16:creationId xmlns:a16="http://schemas.microsoft.com/office/drawing/2014/main" id="{54B26558-B64B-4FD8-99CD-B7F8EFAFE5F5}"/>
              </a:ext>
            </a:extLst>
          </p:cNvPr>
          <p:cNvSpPr>
            <a:spLocks noGrp="1"/>
          </p:cNvSpPr>
          <p:nvPr>
            <p:ph idx="1"/>
          </p:nvPr>
        </p:nvSpPr>
        <p:spPr/>
        <p:txBody>
          <a:bodyPr>
            <a:normAutofit lnSpcReduction="10000"/>
          </a:bodyPr>
          <a:lstStyle/>
          <a:p>
            <a:pPr marL="0" indent="0">
              <a:buNone/>
            </a:pPr>
            <a:r>
              <a:rPr lang="en-US" dirty="0">
                <a:solidFill>
                  <a:schemeClr val="tx1"/>
                </a:solidFill>
              </a:rPr>
              <a:t>This analysis examined a </a:t>
            </a:r>
            <a:r>
              <a:rPr lang="en-US" dirty="0">
                <a:solidFill>
                  <a:srgbClr val="0070FF"/>
                </a:solidFill>
              </a:rPr>
              <a:t>subset</a:t>
            </a:r>
            <a:r>
              <a:rPr lang="en-US" dirty="0">
                <a:solidFill>
                  <a:schemeClr val="tx1"/>
                </a:solidFill>
              </a:rPr>
              <a:t> of commuters in order to get an idea of how much reduction in GHG emissions could be obtained by telecommuting and showed that it offers opportunities for substantial reduction in GHG emissions at minimal cost.</a:t>
            </a:r>
          </a:p>
          <a:p>
            <a:endParaRPr lang="en-US" dirty="0">
              <a:solidFill>
                <a:schemeClr val="tx1"/>
              </a:solidFill>
            </a:endParaRPr>
          </a:p>
          <a:p>
            <a:pPr marL="0" indent="0">
              <a:buNone/>
            </a:pPr>
            <a:r>
              <a:rPr lang="en-US" dirty="0">
                <a:solidFill>
                  <a:schemeClr val="tx1"/>
                </a:solidFill>
              </a:rPr>
              <a:t>Possible improvements</a:t>
            </a:r>
          </a:p>
          <a:p>
            <a:r>
              <a:rPr lang="en-US" dirty="0">
                <a:solidFill>
                  <a:schemeClr val="tx1"/>
                </a:solidFill>
              </a:rPr>
              <a:t>Explore better alignment between EMFAC and census data</a:t>
            </a:r>
          </a:p>
          <a:p>
            <a:r>
              <a:rPr lang="en-US" dirty="0">
                <a:solidFill>
                  <a:schemeClr val="tx1"/>
                </a:solidFill>
              </a:rPr>
              <a:t>Sector data </a:t>
            </a:r>
            <a:r>
              <a:rPr lang="en-US" i="1" dirty="0">
                <a:solidFill>
                  <a:schemeClr val="tx1"/>
                </a:solidFill>
              </a:rPr>
              <a:t>might</a:t>
            </a:r>
            <a:r>
              <a:rPr lang="en-US" dirty="0">
                <a:solidFill>
                  <a:schemeClr val="tx1"/>
                </a:solidFill>
              </a:rPr>
              <a:t> be improved upon</a:t>
            </a:r>
          </a:p>
          <a:p>
            <a:r>
              <a:rPr lang="en-US" dirty="0">
                <a:solidFill>
                  <a:schemeClr val="tx1"/>
                </a:solidFill>
              </a:rPr>
              <a:t>Expand to include carpools and mass transit for examining scenarios with many working at home</a:t>
            </a:r>
          </a:p>
          <a:p>
            <a:r>
              <a:rPr lang="en-US" dirty="0">
                <a:solidFill>
                  <a:schemeClr val="tx1"/>
                </a:solidFill>
              </a:rPr>
              <a:t>(include other fuels and counties)</a:t>
            </a:r>
          </a:p>
        </p:txBody>
      </p:sp>
    </p:spTree>
    <p:extLst>
      <p:ext uri="{BB962C8B-B14F-4D97-AF65-F5344CB8AC3E}">
        <p14:creationId xmlns:p14="http://schemas.microsoft.com/office/powerpoint/2010/main" val="747229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1737597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0FB557-5D9A-4ACD-B467-0828B668FD76}"/>
              </a:ext>
            </a:extLst>
          </p:cNvPr>
          <p:cNvSpPr>
            <a:spLocks noGrp="1"/>
          </p:cNvSpPr>
          <p:nvPr>
            <p:ph type="title"/>
          </p:nvPr>
        </p:nvSpPr>
        <p:spPr/>
        <p:txBody>
          <a:bodyPr>
            <a:normAutofit/>
          </a:bodyPr>
          <a:lstStyle/>
          <a:p>
            <a:r>
              <a:rPr lang="en-US" dirty="0">
                <a:solidFill>
                  <a:prstClr val="black"/>
                </a:solidFill>
                <a:latin typeface="Arial" panose="020B0604020202020204"/>
              </a:rPr>
              <a:t>Introduction</a:t>
            </a:r>
            <a:endParaRPr lang="en-US" dirty="0">
              <a:solidFill>
                <a:schemeClr val="tx1"/>
              </a:solidFill>
            </a:endParaRPr>
          </a:p>
        </p:txBody>
      </p:sp>
      <p:sp>
        <p:nvSpPr>
          <p:cNvPr id="6" name="Content Placeholder 5">
            <a:extLst>
              <a:ext uri="{FF2B5EF4-FFF2-40B4-BE49-F238E27FC236}">
                <a16:creationId xmlns:a16="http://schemas.microsoft.com/office/drawing/2014/main" id="{851B352C-8925-40E0-8DF2-3153480660B5}"/>
              </a:ext>
            </a:extLst>
          </p:cNvPr>
          <p:cNvSpPr>
            <a:spLocks noGrp="1"/>
          </p:cNvSpPr>
          <p:nvPr>
            <p:ph idx="1"/>
          </p:nvPr>
        </p:nvSpPr>
        <p:spPr/>
        <p:txBody>
          <a:bodyPr/>
          <a:lstStyle/>
          <a:p>
            <a:r>
              <a:rPr lang="en-US" dirty="0">
                <a:solidFill>
                  <a:schemeClr val="tx1"/>
                </a:solidFill>
              </a:rPr>
              <a:t>During the COVID-19 lockdown many people have been working at home with more success than had been thought possible.  Gasoline sales plummeted and consequently emissions from motor vehicles have also plummeted.</a:t>
            </a:r>
          </a:p>
          <a:p>
            <a:r>
              <a:rPr lang="en-US" dirty="0">
                <a:solidFill>
                  <a:schemeClr val="tx1"/>
                </a:solidFill>
              </a:rPr>
              <a:t>This leads one to ask: how much can increased work at home reduce GHG emissions?</a:t>
            </a:r>
          </a:p>
          <a:p>
            <a:r>
              <a:rPr lang="en-US" dirty="0">
                <a:solidFill>
                  <a:schemeClr val="tx1"/>
                </a:solidFill>
              </a:rPr>
              <a:t>The analysis presented here is an attempt to quantify the reduction in GHG emissions from </a:t>
            </a:r>
            <a:r>
              <a:rPr lang="en-US" i="1" dirty="0">
                <a:solidFill>
                  <a:schemeClr val="tx1"/>
                </a:solidFill>
              </a:rPr>
              <a:t>feasible</a:t>
            </a:r>
            <a:r>
              <a:rPr lang="en-US" dirty="0">
                <a:solidFill>
                  <a:schemeClr val="tx1"/>
                </a:solidFill>
              </a:rPr>
              <a:t> increases in working at home</a:t>
            </a:r>
          </a:p>
          <a:p>
            <a:pPr marL="0" indent="0">
              <a:buNone/>
            </a:pPr>
            <a:endParaRPr lang="en-US" dirty="0">
              <a:solidFill>
                <a:schemeClr val="tx1"/>
              </a:solidFill>
            </a:endParaRPr>
          </a:p>
        </p:txBody>
      </p:sp>
      <p:sp>
        <p:nvSpPr>
          <p:cNvPr id="5" name="Slide Number Placeholder 4"/>
          <p:cNvSpPr>
            <a:spLocks noGrp="1"/>
          </p:cNvSpPr>
          <p:nvPr>
            <p:ph type="sldNum" sz="quarter" idx="12"/>
          </p:nvPr>
        </p:nvSpPr>
        <p:spPr/>
        <p:txBody>
          <a:bodyPr/>
          <a:lstStyle/>
          <a:p>
            <a:fld id="{7F09A1A5-4186-AE45-B489-8F93D826EB49}" type="slidenum">
              <a:rPr lang="en-US" smtClean="0"/>
              <a:t>2</a:t>
            </a:fld>
            <a:endParaRPr lang="en-US"/>
          </a:p>
        </p:txBody>
      </p:sp>
    </p:spTree>
    <p:extLst>
      <p:ext uri="{BB962C8B-B14F-4D97-AF65-F5344CB8AC3E}">
        <p14:creationId xmlns:p14="http://schemas.microsoft.com/office/powerpoint/2010/main" val="1908995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8CC98B-A878-4DFA-9A61-3408A4C875A8}"/>
              </a:ext>
            </a:extLst>
          </p:cNvPr>
          <p:cNvSpPr>
            <a:spLocks noGrp="1"/>
          </p:cNvSpPr>
          <p:nvPr>
            <p:ph type="sldNum" sz="quarter" idx="12"/>
          </p:nvPr>
        </p:nvSpPr>
        <p:spPr/>
        <p:txBody>
          <a:bodyPr/>
          <a:lstStyle/>
          <a:p>
            <a:fld id="{7F09A1A5-4186-AE45-B489-8F93D826EB49}" type="slidenum">
              <a:rPr lang="en-US" smtClean="0"/>
              <a:t>3</a:t>
            </a:fld>
            <a:endParaRPr lang="en-US"/>
          </a:p>
        </p:txBody>
      </p:sp>
      <p:sp>
        <p:nvSpPr>
          <p:cNvPr id="6" name="Title 5">
            <a:extLst>
              <a:ext uri="{FF2B5EF4-FFF2-40B4-BE49-F238E27FC236}">
                <a16:creationId xmlns:a16="http://schemas.microsoft.com/office/drawing/2014/main" id="{700F0C93-C381-4F98-92C8-3B34D34309B3}"/>
              </a:ext>
            </a:extLst>
          </p:cNvPr>
          <p:cNvSpPr>
            <a:spLocks noGrp="1"/>
          </p:cNvSpPr>
          <p:nvPr>
            <p:ph type="title"/>
          </p:nvPr>
        </p:nvSpPr>
        <p:spPr/>
        <p:txBody>
          <a:bodyPr>
            <a:normAutofit/>
          </a:bodyPr>
          <a:lstStyle/>
          <a:p>
            <a:r>
              <a:rPr lang="en-US" dirty="0">
                <a:solidFill>
                  <a:schemeClr val="tx1"/>
                </a:solidFill>
                <a:latin typeface="+mn-lt"/>
              </a:rPr>
              <a:t>Data and Organization</a:t>
            </a:r>
          </a:p>
        </p:txBody>
      </p:sp>
      <p:sp>
        <p:nvSpPr>
          <p:cNvPr id="7" name="Content Placeholder 6">
            <a:extLst>
              <a:ext uri="{FF2B5EF4-FFF2-40B4-BE49-F238E27FC236}">
                <a16:creationId xmlns:a16="http://schemas.microsoft.com/office/drawing/2014/main" id="{C21C3EB1-5B1B-4C3D-819D-4D7B59475FBD}"/>
              </a:ext>
            </a:extLst>
          </p:cNvPr>
          <p:cNvSpPr>
            <a:spLocks noGrp="1"/>
          </p:cNvSpPr>
          <p:nvPr>
            <p:ph idx="1"/>
          </p:nvPr>
        </p:nvSpPr>
        <p:spPr/>
        <p:txBody>
          <a:bodyPr>
            <a:normAutofit/>
          </a:bodyPr>
          <a:lstStyle/>
          <a:p>
            <a:pPr marL="0" indent="0">
              <a:lnSpc>
                <a:spcPct val="100000"/>
              </a:lnSpc>
              <a:buNone/>
            </a:pPr>
            <a:r>
              <a:rPr lang="en-US" dirty="0">
                <a:solidFill>
                  <a:schemeClr val="tx1"/>
                </a:solidFill>
              </a:rPr>
              <a:t>Three types of data</a:t>
            </a:r>
          </a:p>
          <a:p>
            <a:pPr marL="463550" indent="0">
              <a:lnSpc>
                <a:spcPct val="100000"/>
              </a:lnSpc>
              <a:buNone/>
            </a:pPr>
            <a:r>
              <a:rPr lang="en-US" dirty="0">
                <a:solidFill>
                  <a:schemeClr val="tx1"/>
                </a:solidFill>
              </a:rPr>
              <a:t>1. Workforce: US census</a:t>
            </a:r>
          </a:p>
          <a:p>
            <a:pPr marL="463550" indent="0">
              <a:lnSpc>
                <a:spcPct val="100000"/>
              </a:lnSpc>
              <a:buNone/>
            </a:pPr>
            <a:r>
              <a:rPr lang="en-US" dirty="0">
                <a:solidFill>
                  <a:schemeClr val="tx1"/>
                </a:solidFill>
              </a:rPr>
              <a:t>2. Commuting: US census and CSTDM</a:t>
            </a:r>
          </a:p>
          <a:p>
            <a:pPr marL="463550" indent="0">
              <a:lnSpc>
                <a:spcPct val="100000"/>
              </a:lnSpc>
              <a:buNone/>
            </a:pPr>
            <a:r>
              <a:rPr lang="en-US" dirty="0">
                <a:solidFill>
                  <a:schemeClr val="tx1"/>
                </a:solidFill>
              </a:rPr>
              <a:t>3. Emissions: EMFAC</a:t>
            </a:r>
          </a:p>
          <a:p>
            <a:pPr marL="0" indent="0">
              <a:lnSpc>
                <a:spcPct val="100000"/>
              </a:lnSpc>
              <a:buNone/>
            </a:pPr>
            <a:r>
              <a:rPr lang="en-US" dirty="0">
                <a:solidFill>
                  <a:schemeClr val="tx1"/>
                </a:solidFill>
              </a:rPr>
              <a:t>They are used to show us </a:t>
            </a:r>
          </a:p>
          <a:p>
            <a:pPr marL="857250" indent="-393700">
              <a:lnSpc>
                <a:spcPct val="100000"/>
              </a:lnSpc>
              <a:buNone/>
            </a:pPr>
            <a:r>
              <a:rPr lang="en-US" dirty="0">
                <a:solidFill>
                  <a:schemeClr val="tx1"/>
                </a:solidFill>
              </a:rPr>
              <a:t>A. the pre-COVID reduction in GHG emissions from working at home </a:t>
            </a:r>
          </a:p>
          <a:p>
            <a:pPr marL="857250" indent="-393700">
              <a:lnSpc>
                <a:spcPct val="100000"/>
              </a:lnSpc>
              <a:buNone/>
              <a:tabLst>
                <a:tab pos="509588" algn="l"/>
              </a:tabLst>
            </a:pPr>
            <a:r>
              <a:rPr lang="en-US" dirty="0">
                <a:solidFill>
                  <a:schemeClr val="tx1"/>
                </a:solidFill>
              </a:rPr>
              <a:t>B. three scenarios of possible GHG reductions that would result from an increase in working at home</a:t>
            </a:r>
          </a:p>
          <a:p>
            <a:pPr marL="0" indent="0">
              <a:buNone/>
            </a:pPr>
            <a:endParaRPr lang="en-US" dirty="0"/>
          </a:p>
        </p:txBody>
      </p:sp>
    </p:spTree>
    <p:extLst>
      <p:ext uri="{BB962C8B-B14F-4D97-AF65-F5344CB8AC3E}">
        <p14:creationId xmlns:p14="http://schemas.microsoft.com/office/powerpoint/2010/main" val="1230657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8CC98B-A878-4DFA-9A61-3408A4C875A8}"/>
              </a:ext>
            </a:extLst>
          </p:cNvPr>
          <p:cNvSpPr>
            <a:spLocks noGrp="1"/>
          </p:cNvSpPr>
          <p:nvPr>
            <p:ph type="sldNum" sz="quarter" idx="12"/>
          </p:nvPr>
        </p:nvSpPr>
        <p:spPr/>
        <p:txBody>
          <a:bodyPr/>
          <a:lstStyle/>
          <a:p>
            <a:fld id="{7F09A1A5-4186-AE45-B489-8F93D826EB49}" type="slidenum">
              <a:rPr lang="en-US" smtClean="0"/>
              <a:t>4</a:t>
            </a:fld>
            <a:endParaRPr lang="en-US"/>
          </a:p>
        </p:txBody>
      </p:sp>
      <p:sp>
        <p:nvSpPr>
          <p:cNvPr id="6" name="Title 5">
            <a:extLst>
              <a:ext uri="{FF2B5EF4-FFF2-40B4-BE49-F238E27FC236}">
                <a16:creationId xmlns:a16="http://schemas.microsoft.com/office/drawing/2014/main" id="{700F0C93-C381-4F98-92C8-3B34D34309B3}"/>
              </a:ext>
            </a:extLst>
          </p:cNvPr>
          <p:cNvSpPr>
            <a:spLocks noGrp="1"/>
          </p:cNvSpPr>
          <p:nvPr>
            <p:ph type="title"/>
          </p:nvPr>
        </p:nvSpPr>
        <p:spPr/>
        <p:txBody>
          <a:bodyPr/>
          <a:lstStyle/>
          <a:p>
            <a:r>
              <a:rPr lang="en-US" dirty="0">
                <a:solidFill>
                  <a:schemeClr val="tx1"/>
                </a:solidFill>
                <a:latin typeface="+mn-lt"/>
              </a:rPr>
              <a:t>California Workforce Data</a:t>
            </a:r>
          </a:p>
        </p:txBody>
      </p:sp>
      <p:sp>
        <p:nvSpPr>
          <p:cNvPr id="7" name="Content Placeholder 6">
            <a:extLst>
              <a:ext uri="{FF2B5EF4-FFF2-40B4-BE49-F238E27FC236}">
                <a16:creationId xmlns:a16="http://schemas.microsoft.com/office/drawing/2014/main" id="{C21C3EB1-5B1B-4C3D-819D-4D7B59475FBD}"/>
              </a:ext>
            </a:extLst>
          </p:cNvPr>
          <p:cNvSpPr>
            <a:spLocks noGrp="1"/>
          </p:cNvSpPr>
          <p:nvPr>
            <p:ph idx="1"/>
          </p:nvPr>
        </p:nvSpPr>
        <p:spPr/>
        <p:txBody>
          <a:bodyPr>
            <a:normAutofit/>
          </a:bodyPr>
          <a:lstStyle/>
          <a:p>
            <a:pPr>
              <a:lnSpc>
                <a:spcPct val="100000"/>
              </a:lnSpc>
            </a:pPr>
            <a:r>
              <a:rPr lang="en-US" dirty="0">
                <a:solidFill>
                  <a:schemeClr val="tx1"/>
                </a:solidFill>
              </a:rPr>
              <a:t>Using county-level census data for 2018, which is the most recent available</a:t>
            </a:r>
          </a:p>
          <a:p>
            <a:pPr>
              <a:lnSpc>
                <a:spcPct val="150000"/>
              </a:lnSpc>
            </a:pPr>
            <a:r>
              <a:rPr lang="en-US" dirty="0">
                <a:solidFill>
                  <a:schemeClr val="tx1"/>
                </a:solidFill>
              </a:rPr>
              <a:t>From the American Community Survey</a:t>
            </a:r>
          </a:p>
          <a:p>
            <a:pPr>
              <a:lnSpc>
                <a:spcPct val="100000"/>
              </a:lnSpc>
            </a:pPr>
            <a:r>
              <a:rPr lang="en-US" dirty="0">
                <a:solidFill>
                  <a:schemeClr val="tx1"/>
                </a:solidFill>
              </a:rPr>
              <a:t>This data includes exactly 30 counties that include over 96% of workforce.</a:t>
            </a:r>
          </a:p>
          <a:p>
            <a:pPr marL="0" indent="0">
              <a:buNone/>
            </a:pPr>
            <a:endParaRPr lang="en-US" dirty="0"/>
          </a:p>
        </p:txBody>
      </p:sp>
    </p:spTree>
    <p:extLst>
      <p:ext uri="{BB962C8B-B14F-4D97-AF65-F5344CB8AC3E}">
        <p14:creationId xmlns:p14="http://schemas.microsoft.com/office/powerpoint/2010/main" val="2737206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8CC98B-A878-4DFA-9A61-3408A4C875A8}"/>
              </a:ext>
            </a:extLst>
          </p:cNvPr>
          <p:cNvSpPr>
            <a:spLocks noGrp="1"/>
          </p:cNvSpPr>
          <p:nvPr>
            <p:ph type="sldNum" sz="quarter" idx="12"/>
          </p:nvPr>
        </p:nvSpPr>
        <p:spPr/>
        <p:txBody>
          <a:bodyPr/>
          <a:lstStyle/>
          <a:p>
            <a:fld id="{7F09A1A5-4186-AE45-B489-8F93D826EB49}" type="slidenum">
              <a:rPr lang="en-US" smtClean="0"/>
              <a:t>5</a:t>
            </a:fld>
            <a:endParaRPr lang="en-US"/>
          </a:p>
        </p:txBody>
      </p:sp>
      <p:sp>
        <p:nvSpPr>
          <p:cNvPr id="6" name="Title 5">
            <a:extLst>
              <a:ext uri="{FF2B5EF4-FFF2-40B4-BE49-F238E27FC236}">
                <a16:creationId xmlns:a16="http://schemas.microsoft.com/office/drawing/2014/main" id="{700F0C93-C381-4F98-92C8-3B34D34309B3}"/>
              </a:ext>
            </a:extLst>
          </p:cNvPr>
          <p:cNvSpPr>
            <a:spLocks noGrp="1"/>
          </p:cNvSpPr>
          <p:nvPr>
            <p:ph type="title"/>
          </p:nvPr>
        </p:nvSpPr>
        <p:spPr/>
        <p:txBody>
          <a:bodyPr/>
          <a:lstStyle/>
          <a:p>
            <a:r>
              <a:rPr lang="en-US" dirty="0">
                <a:solidFill>
                  <a:schemeClr val="tx1"/>
                </a:solidFill>
                <a:latin typeface="+mn-lt"/>
              </a:rPr>
              <a:t>California Commuter Data</a:t>
            </a:r>
          </a:p>
        </p:txBody>
      </p:sp>
      <p:sp>
        <p:nvSpPr>
          <p:cNvPr id="7" name="Content Placeholder 6">
            <a:extLst>
              <a:ext uri="{FF2B5EF4-FFF2-40B4-BE49-F238E27FC236}">
                <a16:creationId xmlns:a16="http://schemas.microsoft.com/office/drawing/2014/main" id="{C21C3EB1-5B1B-4C3D-819D-4D7B59475FBD}"/>
              </a:ext>
            </a:extLst>
          </p:cNvPr>
          <p:cNvSpPr>
            <a:spLocks noGrp="1"/>
          </p:cNvSpPr>
          <p:nvPr>
            <p:ph idx="1"/>
          </p:nvPr>
        </p:nvSpPr>
        <p:spPr/>
        <p:txBody>
          <a:bodyPr>
            <a:normAutofit/>
          </a:bodyPr>
          <a:lstStyle/>
          <a:p>
            <a:r>
              <a:rPr lang="en-US" dirty="0">
                <a:solidFill>
                  <a:schemeClr val="tx1"/>
                </a:solidFill>
              </a:rPr>
              <a:t>The American Community Survey provides data on commute mode by sector for each county—13 sectors and 5 modes.</a:t>
            </a:r>
          </a:p>
          <a:p>
            <a:r>
              <a:rPr lang="en-US" dirty="0">
                <a:solidFill>
                  <a:schemeClr val="tx1"/>
                </a:solidFill>
              </a:rPr>
              <a:t>The modes are:</a:t>
            </a:r>
          </a:p>
          <a:p>
            <a:pPr marL="914400" lvl="1" indent="-457200">
              <a:buFont typeface="+mj-lt"/>
              <a:buAutoNum type="arabicPeriod"/>
            </a:pPr>
            <a:r>
              <a:rPr lang="en-US" dirty="0">
                <a:solidFill>
                  <a:schemeClr val="tx1"/>
                </a:solidFill>
              </a:rPr>
              <a:t>Drive alone—75 percent</a:t>
            </a:r>
          </a:p>
          <a:p>
            <a:pPr marL="914400" lvl="1" indent="-457200">
              <a:buFont typeface="+mj-lt"/>
              <a:buAutoNum type="arabicPeriod"/>
            </a:pPr>
            <a:r>
              <a:rPr lang="en-US" dirty="0">
                <a:solidFill>
                  <a:schemeClr val="tx1"/>
                </a:solidFill>
              </a:rPr>
              <a:t>Carpool or vanpool—10 percent</a:t>
            </a:r>
          </a:p>
          <a:p>
            <a:pPr marL="914400" lvl="1" indent="-457200">
              <a:buFont typeface="+mj-lt"/>
              <a:buAutoNum type="arabicPeriod"/>
            </a:pPr>
            <a:r>
              <a:rPr lang="en-US" dirty="0">
                <a:solidFill>
                  <a:schemeClr val="tx1"/>
                </a:solidFill>
              </a:rPr>
              <a:t>Public Transit—5 percent</a:t>
            </a:r>
          </a:p>
          <a:p>
            <a:pPr marL="914400" lvl="1" indent="-457200">
              <a:buFont typeface="+mj-lt"/>
              <a:buAutoNum type="arabicPeriod"/>
            </a:pPr>
            <a:r>
              <a:rPr lang="en-US" dirty="0">
                <a:solidFill>
                  <a:schemeClr val="tx1"/>
                </a:solidFill>
              </a:rPr>
              <a:t>Miscellaneous—5 percent</a:t>
            </a:r>
          </a:p>
          <a:p>
            <a:pPr marL="914400" lvl="1" indent="-457200">
              <a:buFont typeface="+mj-lt"/>
              <a:buAutoNum type="arabicPeriod"/>
            </a:pPr>
            <a:r>
              <a:rPr lang="en-US" dirty="0">
                <a:solidFill>
                  <a:schemeClr val="tx1"/>
                </a:solidFill>
              </a:rPr>
              <a:t>Work at Home—5 percent</a:t>
            </a:r>
          </a:p>
          <a:p>
            <a:r>
              <a:rPr lang="en-US" dirty="0">
                <a:solidFill>
                  <a:schemeClr val="tx1"/>
                </a:solidFill>
              </a:rPr>
              <a:t>Of these, we assume that only those who drive alone can reduce GHG emissions</a:t>
            </a:r>
          </a:p>
        </p:txBody>
      </p:sp>
    </p:spTree>
    <p:extLst>
      <p:ext uri="{BB962C8B-B14F-4D97-AF65-F5344CB8AC3E}">
        <p14:creationId xmlns:p14="http://schemas.microsoft.com/office/powerpoint/2010/main" val="398531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8CC98B-A878-4DFA-9A61-3408A4C875A8}"/>
              </a:ext>
            </a:extLst>
          </p:cNvPr>
          <p:cNvSpPr>
            <a:spLocks noGrp="1"/>
          </p:cNvSpPr>
          <p:nvPr>
            <p:ph type="sldNum" sz="quarter" idx="12"/>
          </p:nvPr>
        </p:nvSpPr>
        <p:spPr/>
        <p:txBody>
          <a:bodyPr/>
          <a:lstStyle/>
          <a:p>
            <a:fld id="{7F09A1A5-4186-AE45-B489-8F93D826EB49}" type="slidenum">
              <a:rPr lang="en-US" smtClean="0"/>
              <a:t>6</a:t>
            </a:fld>
            <a:endParaRPr lang="en-US"/>
          </a:p>
        </p:txBody>
      </p:sp>
      <p:sp>
        <p:nvSpPr>
          <p:cNvPr id="6" name="Title 5">
            <a:extLst>
              <a:ext uri="{FF2B5EF4-FFF2-40B4-BE49-F238E27FC236}">
                <a16:creationId xmlns:a16="http://schemas.microsoft.com/office/drawing/2014/main" id="{700F0C93-C381-4F98-92C8-3B34D34309B3}"/>
              </a:ext>
            </a:extLst>
          </p:cNvPr>
          <p:cNvSpPr>
            <a:spLocks noGrp="1"/>
          </p:cNvSpPr>
          <p:nvPr>
            <p:ph type="title"/>
          </p:nvPr>
        </p:nvSpPr>
        <p:spPr/>
        <p:txBody>
          <a:bodyPr>
            <a:normAutofit/>
          </a:bodyPr>
          <a:lstStyle/>
          <a:p>
            <a:r>
              <a:rPr lang="en-US" dirty="0">
                <a:solidFill>
                  <a:schemeClr val="tx1"/>
                </a:solidFill>
                <a:latin typeface="+mn-lt"/>
              </a:rPr>
              <a:t>California Commuter Data, pt. 2</a:t>
            </a:r>
          </a:p>
        </p:txBody>
      </p:sp>
      <p:sp>
        <p:nvSpPr>
          <p:cNvPr id="7" name="Content Placeholder 6">
            <a:extLst>
              <a:ext uri="{FF2B5EF4-FFF2-40B4-BE49-F238E27FC236}">
                <a16:creationId xmlns:a16="http://schemas.microsoft.com/office/drawing/2014/main" id="{C21C3EB1-5B1B-4C3D-819D-4D7B59475FBD}"/>
              </a:ext>
            </a:extLst>
          </p:cNvPr>
          <p:cNvSpPr>
            <a:spLocks noGrp="1"/>
          </p:cNvSpPr>
          <p:nvPr>
            <p:ph idx="1"/>
          </p:nvPr>
        </p:nvSpPr>
        <p:spPr/>
        <p:txBody>
          <a:bodyPr>
            <a:normAutofit/>
          </a:bodyPr>
          <a:lstStyle/>
          <a:p>
            <a:pPr>
              <a:lnSpc>
                <a:spcPct val="120000"/>
              </a:lnSpc>
            </a:pPr>
            <a:r>
              <a:rPr lang="en-US" dirty="0">
                <a:solidFill>
                  <a:schemeClr val="tx1"/>
                </a:solidFill>
              </a:rPr>
              <a:t>Two sectors are used for this analysis:</a:t>
            </a:r>
          </a:p>
          <a:p>
            <a:pPr marL="457200" indent="-457200">
              <a:lnSpc>
                <a:spcPct val="120000"/>
              </a:lnSpc>
              <a:buFont typeface="+mj-lt"/>
              <a:buAutoNum type="arabicPeriod"/>
            </a:pPr>
            <a:r>
              <a:rPr lang="en-US" dirty="0">
                <a:solidFill>
                  <a:schemeClr val="tx1"/>
                </a:solidFill>
              </a:rPr>
              <a:t>“Information and finance and insurance, and real estate and rental and leasing”</a:t>
            </a:r>
          </a:p>
          <a:p>
            <a:pPr marL="457200" indent="-457200">
              <a:lnSpc>
                <a:spcPct val="120000"/>
              </a:lnSpc>
              <a:buFont typeface="+mj-lt"/>
              <a:buAutoNum type="arabicPeriod"/>
            </a:pPr>
            <a:r>
              <a:rPr lang="en-US" dirty="0">
                <a:solidFill>
                  <a:schemeClr val="tx1"/>
                </a:solidFill>
              </a:rPr>
              <a:t>“Professional, scientific, and management, and administrative and waste management services”</a:t>
            </a:r>
          </a:p>
          <a:p>
            <a:pPr>
              <a:lnSpc>
                <a:spcPct val="120000"/>
              </a:lnSpc>
            </a:pPr>
            <a:r>
              <a:rPr lang="en-US" dirty="0">
                <a:solidFill>
                  <a:schemeClr val="tx1"/>
                </a:solidFill>
              </a:rPr>
              <a:t>Combined, these account for:</a:t>
            </a:r>
          </a:p>
          <a:p>
            <a:pPr marL="457200" indent="-457200">
              <a:lnSpc>
                <a:spcPct val="120000"/>
              </a:lnSpc>
              <a:buFont typeface="+mj-lt"/>
              <a:buAutoNum type="alphaUcPeriod"/>
            </a:pPr>
            <a:r>
              <a:rPr lang="en-US" dirty="0">
                <a:solidFill>
                  <a:schemeClr val="tx1"/>
                </a:solidFill>
              </a:rPr>
              <a:t>22 percent of California’s workforce</a:t>
            </a:r>
          </a:p>
          <a:p>
            <a:pPr marL="457200" indent="-457200">
              <a:lnSpc>
                <a:spcPct val="120000"/>
              </a:lnSpc>
              <a:buFont typeface="+mj-lt"/>
              <a:buAutoNum type="alphaUcPeriod"/>
            </a:pPr>
            <a:r>
              <a:rPr lang="en-US" dirty="0">
                <a:solidFill>
                  <a:schemeClr val="tx1"/>
                </a:solidFill>
              </a:rPr>
              <a:t>41 percent of California’s work-at-home force</a:t>
            </a:r>
          </a:p>
          <a:p>
            <a:pPr>
              <a:lnSpc>
                <a:spcPct val="120000"/>
              </a:lnSpc>
            </a:pPr>
            <a:endParaRPr lang="en-US" dirty="0">
              <a:solidFill>
                <a:schemeClr val="tx1"/>
              </a:solidFill>
            </a:endParaRPr>
          </a:p>
          <a:p>
            <a:pPr marL="0" indent="0">
              <a:buNone/>
            </a:pPr>
            <a:endParaRPr lang="en-US" dirty="0"/>
          </a:p>
        </p:txBody>
      </p:sp>
    </p:spTree>
    <p:extLst>
      <p:ext uri="{BB962C8B-B14F-4D97-AF65-F5344CB8AC3E}">
        <p14:creationId xmlns:p14="http://schemas.microsoft.com/office/powerpoint/2010/main" val="4123666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8CC98B-A878-4DFA-9A61-3408A4C875A8}"/>
              </a:ext>
            </a:extLst>
          </p:cNvPr>
          <p:cNvSpPr>
            <a:spLocks noGrp="1"/>
          </p:cNvSpPr>
          <p:nvPr>
            <p:ph type="sldNum" sz="quarter" idx="12"/>
          </p:nvPr>
        </p:nvSpPr>
        <p:spPr/>
        <p:txBody>
          <a:bodyPr/>
          <a:lstStyle/>
          <a:p>
            <a:fld id="{7F09A1A5-4186-AE45-B489-8F93D826EB49}" type="slidenum">
              <a:rPr lang="en-US" smtClean="0"/>
              <a:t>7</a:t>
            </a:fld>
            <a:endParaRPr lang="en-US"/>
          </a:p>
        </p:txBody>
      </p:sp>
      <p:sp>
        <p:nvSpPr>
          <p:cNvPr id="6" name="Title 5">
            <a:extLst>
              <a:ext uri="{FF2B5EF4-FFF2-40B4-BE49-F238E27FC236}">
                <a16:creationId xmlns:a16="http://schemas.microsoft.com/office/drawing/2014/main" id="{700F0C93-C381-4F98-92C8-3B34D34309B3}"/>
              </a:ext>
            </a:extLst>
          </p:cNvPr>
          <p:cNvSpPr>
            <a:spLocks noGrp="1"/>
          </p:cNvSpPr>
          <p:nvPr>
            <p:ph type="title"/>
          </p:nvPr>
        </p:nvSpPr>
        <p:spPr/>
        <p:txBody>
          <a:bodyPr>
            <a:normAutofit/>
          </a:bodyPr>
          <a:lstStyle/>
          <a:p>
            <a:r>
              <a:rPr lang="en-US" dirty="0">
                <a:solidFill>
                  <a:schemeClr val="tx1"/>
                </a:solidFill>
                <a:latin typeface="+mn-lt"/>
              </a:rPr>
              <a:t>California Commuter Data, pt. 3</a:t>
            </a:r>
          </a:p>
        </p:txBody>
      </p:sp>
      <p:sp>
        <p:nvSpPr>
          <p:cNvPr id="7" name="Content Placeholder 6">
            <a:extLst>
              <a:ext uri="{FF2B5EF4-FFF2-40B4-BE49-F238E27FC236}">
                <a16:creationId xmlns:a16="http://schemas.microsoft.com/office/drawing/2014/main" id="{C21C3EB1-5B1B-4C3D-819D-4D7B59475FBD}"/>
              </a:ext>
            </a:extLst>
          </p:cNvPr>
          <p:cNvSpPr>
            <a:spLocks noGrp="1"/>
          </p:cNvSpPr>
          <p:nvPr>
            <p:ph idx="1"/>
          </p:nvPr>
        </p:nvSpPr>
        <p:spPr/>
        <p:txBody>
          <a:bodyPr>
            <a:normAutofit/>
          </a:bodyPr>
          <a:lstStyle/>
          <a:p>
            <a:pPr>
              <a:lnSpc>
                <a:spcPct val="100000"/>
              </a:lnSpc>
            </a:pPr>
            <a:r>
              <a:rPr lang="en-US" dirty="0">
                <a:solidFill>
                  <a:schemeClr val="tx1"/>
                </a:solidFill>
              </a:rPr>
              <a:t>ACS provides data for commute time in each county, but not for commute distance</a:t>
            </a:r>
          </a:p>
          <a:p>
            <a:pPr>
              <a:lnSpc>
                <a:spcPct val="100000"/>
              </a:lnSpc>
            </a:pPr>
            <a:r>
              <a:rPr lang="en-US" dirty="0">
                <a:solidFill>
                  <a:schemeClr val="tx1"/>
                </a:solidFill>
              </a:rPr>
              <a:t>Data for commute distance in each county for 2015 is from CSTDM data for the California Transportation Plan 2040</a:t>
            </a:r>
          </a:p>
          <a:p>
            <a:pPr>
              <a:lnSpc>
                <a:spcPct val="100000"/>
              </a:lnSpc>
            </a:pPr>
            <a:r>
              <a:rPr lang="en-US" dirty="0">
                <a:solidFill>
                  <a:schemeClr val="tx1"/>
                </a:solidFill>
              </a:rPr>
              <a:t>This 2015 commute distance correlates well with 2018 commute time (it actually correlates better than 2015 commute time).</a:t>
            </a:r>
          </a:p>
          <a:p>
            <a:pPr>
              <a:lnSpc>
                <a:spcPct val="100000"/>
              </a:lnSpc>
            </a:pPr>
            <a:r>
              <a:rPr lang="en-US" dirty="0">
                <a:solidFill>
                  <a:schemeClr val="tx1"/>
                </a:solidFill>
              </a:rPr>
              <a:t>I assume that this is the same for all sectors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55353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8CC98B-A878-4DFA-9A61-3408A4C875A8}"/>
              </a:ext>
            </a:extLst>
          </p:cNvPr>
          <p:cNvSpPr>
            <a:spLocks noGrp="1"/>
          </p:cNvSpPr>
          <p:nvPr>
            <p:ph type="sldNum" sz="quarter" idx="12"/>
          </p:nvPr>
        </p:nvSpPr>
        <p:spPr/>
        <p:txBody>
          <a:bodyPr/>
          <a:lstStyle/>
          <a:p>
            <a:fld id="{7F09A1A5-4186-AE45-B489-8F93D826EB49}" type="slidenum">
              <a:rPr lang="en-US" smtClean="0"/>
              <a:t>8</a:t>
            </a:fld>
            <a:endParaRPr lang="en-US"/>
          </a:p>
        </p:txBody>
      </p:sp>
      <p:sp>
        <p:nvSpPr>
          <p:cNvPr id="6" name="Title 5">
            <a:extLst>
              <a:ext uri="{FF2B5EF4-FFF2-40B4-BE49-F238E27FC236}">
                <a16:creationId xmlns:a16="http://schemas.microsoft.com/office/drawing/2014/main" id="{700F0C93-C381-4F98-92C8-3B34D34309B3}"/>
              </a:ext>
            </a:extLst>
          </p:cNvPr>
          <p:cNvSpPr>
            <a:spLocks noGrp="1"/>
          </p:cNvSpPr>
          <p:nvPr>
            <p:ph type="title"/>
          </p:nvPr>
        </p:nvSpPr>
        <p:spPr/>
        <p:txBody>
          <a:bodyPr/>
          <a:lstStyle/>
          <a:p>
            <a:r>
              <a:rPr lang="en-US" dirty="0">
                <a:solidFill>
                  <a:schemeClr val="tx1"/>
                </a:solidFill>
                <a:latin typeface="Arial" panose="020B0604020202020204"/>
              </a:rPr>
              <a:t>California Emissions Data</a:t>
            </a:r>
            <a:endParaRPr lang="en-US" dirty="0">
              <a:solidFill>
                <a:schemeClr val="tx1"/>
              </a:solidFill>
            </a:endParaRPr>
          </a:p>
        </p:txBody>
      </p:sp>
      <p:sp>
        <p:nvSpPr>
          <p:cNvPr id="7" name="Content Placeholder 6">
            <a:extLst>
              <a:ext uri="{FF2B5EF4-FFF2-40B4-BE49-F238E27FC236}">
                <a16:creationId xmlns:a16="http://schemas.microsoft.com/office/drawing/2014/main" id="{C21C3EB1-5B1B-4C3D-819D-4D7B59475FBD}"/>
              </a:ext>
            </a:extLst>
          </p:cNvPr>
          <p:cNvSpPr>
            <a:spLocks noGrp="1"/>
          </p:cNvSpPr>
          <p:nvPr>
            <p:ph idx="1"/>
          </p:nvPr>
        </p:nvSpPr>
        <p:spPr/>
        <p:txBody>
          <a:bodyPr>
            <a:normAutofit/>
          </a:bodyPr>
          <a:lstStyle/>
          <a:p>
            <a:r>
              <a:rPr lang="en-US" dirty="0">
                <a:solidFill>
                  <a:schemeClr val="tx1"/>
                </a:solidFill>
              </a:rPr>
              <a:t>Emission data by vehicle class are from EMFAC estimates for 2018 by CARB</a:t>
            </a:r>
          </a:p>
          <a:p>
            <a:r>
              <a:rPr lang="en-US" dirty="0">
                <a:solidFill>
                  <a:schemeClr val="tx1"/>
                </a:solidFill>
              </a:rPr>
              <a:t>EMFAC emissions per mile and trip are both used</a:t>
            </a:r>
          </a:p>
          <a:p>
            <a:r>
              <a:rPr lang="en-US" dirty="0">
                <a:solidFill>
                  <a:schemeClr val="tx1"/>
                </a:solidFill>
              </a:rPr>
              <a:t>Vehicle population by class are taken from DMV data prepared by Energy Commission staff and are mapped to the EMFAC classes</a:t>
            </a:r>
          </a:p>
          <a:p>
            <a:r>
              <a:rPr lang="en-US" dirty="0">
                <a:solidFill>
                  <a:schemeClr val="tx1"/>
                </a:solidFill>
              </a:rPr>
              <a:t>97% of vehicles are fueled by gasoline, but all are assumed to be gasoline fueled for this study</a:t>
            </a:r>
            <a:endParaRPr lang="en-US" dirty="0"/>
          </a:p>
          <a:p>
            <a:pPr marL="0" indent="0">
              <a:buNone/>
            </a:pPr>
            <a:endParaRPr lang="en-US" dirty="0"/>
          </a:p>
        </p:txBody>
      </p:sp>
    </p:spTree>
    <p:extLst>
      <p:ext uri="{BB962C8B-B14F-4D97-AF65-F5344CB8AC3E}">
        <p14:creationId xmlns:p14="http://schemas.microsoft.com/office/powerpoint/2010/main" val="2864052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8CC98B-A878-4DFA-9A61-3408A4C875A8}"/>
              </a:ext>
            </a:extLst>
          </p:cNvPr>
          <p:cNvSpPr>
            <a:spLocks noGrp="1"/>
          </p:cNvSpPr>
          <p:nvPr>
            <p:ph type="sldNum" sz="quarter" idx="12"/>
          </p:nvPr>
        </p:nvSpPr>
        <p:spPr/>
        <p:txBody>
          <a:bodyPr/>
          <a:lstStyle/>
          <a:p>
            <a:fld id="{7F09A1A5-4186-AE45-B489-8F93D826EB49}" type="slidenum">
              <a:rPr lang="en-US" smtClean="0"/>
              <a:t>9</a:t>
            </a:fld>
            <a:endParaRPr lang="en-US"/>
          </a:p>
        </p:txBody>
      </p:sp>
      <p:sp>
        <p:nvSpPr>
          <p:cNvPr id="6" name="Title 5">
            <a:extLst>
              <a:ext uri="{FF2B5EF4-FFF2-40B4-BE49-F238E27FC236}">
                <a16:creationId xmlns:a16="http://schemas.microsoft.com/office/drawing/2014/main" id="{700F0C93-C381-4F98-92C8-3B34D34309B3}"/>
              </a:ext>
            </a:extLst>
          </p:cNvPr>
          <p:cNvSpPr>
            <a:spLocks noGrp="1"/>
          </p:cNvSpPr>
          <p:nvPr>
            <p:ph type="title"/>
          </p:nvPr>
        </p:nvSpPr>
        <p:spPr/>
        <p:txBody>
          <a:bodyPr/>
          <a:lstStyle/>
          <a:p>
            <a:r>
              <a:rPr lang="en-US" dirty="0">
                <a:solidFill>
                  <a:schemeClr val="tx1"/>
                </a:solidFill>
                <a:latin typeface="Arial" panose="020B0604020202020204"/>
              </a:rPr>
              <a:t>In Summation</a:t>
            </a:r>
            <a:endParaRPr lang="en-US" dirty="0">
              <a:solidFill>
                <a:schemeClr val="tx1"/>
              </a:solidFill>
            </a:endParaRPr>
          </a:p>
        </p:txBody>
      </p:sp>
      <p:sp>
        <p:nvSpPr>
          <p:cNvPr id="7" name="Content Placeholder 6">
            <a:extLst>
              <a:ext uri="{FF2B5EF4-FFF2-40B4-BE49-F238E27FC236}">
                <a16:creationId xmlns:a16="http://schemas.microsoft.com/office/drawing/2014/main" id="{C21C3EB1-5B1B-4C3D-819D-4D7B59475FBD}"/>
              </a:ext>
            </a:extLst>
          </p:cNvPr>
          <p:cNvSpPr>
            <a:spLocks noGrp="1"/>
          </p:cNvSpPr>
          <p:nvPr>
            <p:ph idx="1"/>
          </p:nvPr>
        </p:nvSpPr>
        <p:spPr/>
        <p:txBody>
          <a:bodyPr/>
          <a:lstStyle/>
          <a:p>
            <a:pPr marL="0" indent="0">
              <a:buNone/>
            </a:pPr>
            <a:r>
              <a:rPr lang="en-US" dirty="0">
                <a:solidFill>
                  <a:schemeClr val="tx1"/>
                </a:solidFill>
              </a:rPr>
              <a:t>Data analyzed is for</a:t>
            </a:r>
          </a:p>
          <a:p>
            <a:r>
              <a:rPr lang="en-US" dirty="0">
                <a:solidFill>
                  <a:schemeClr val="tx1"/>
                </a:solidFill>
              </a:rPr>
              <a:t>Gasoline—97%</a:t>
            </a:r>
          </a:p>
          <a:p>
            <a:r>
              <a:rPr lang="en-US" dirty="0">
                <a:solidFill>
                  <a:schemeClr val="tx1"/>
                </a:solidFill>
              </a:rPr>
              <a:t>Thirty counties—96%</a:t>
            </a:r>
          </a:p>
          <a:p>
            <a:r>
              <a:rPr lang="en-US" dirty="0">
                <a:solidFill>
                  <a:schemeClr val="tx1"/>
                </a:solidFill>
              </a:rPr>
              <a:t>Single drivers only—75%</a:t>
            </a:r>
          </a:p>
          <a:p>
            <a:r>
              <a:rPr lang="en-US" dirty="0">
                <a:solidFill>
                  <a:schemeClr val="tx1"/>
                </a:solidFill>
              </a:rPr>
              <a:t>Two economic sectors—22%</a:t>
            </a:r>
          </a:p>
          <a:p>
            <a:endParaRPr lang="en-US" dirty="0">
              <a:solidFill>
                <a:schemeClr val="tx1"/>
              </a:solidFill>
            </a:endParaRPr>
          </a:p>
          <a:p>
            <a:pPr marL="0" indent="0" fontAlgn="b">
              <a:buNone/>
            </a:pPr>
            <a:r>
              <a:rPr lang="en-US" dirty="0">
                <a:solidFill>
                  <a:schemeClr val="tx1"/>
                </a:solidFill>
              </a:rPr>
              <a:t>Of the 17,418,097 commuters in California, we look at 2,770,659 commuters who can reduce their GHG emissions by working at home.</a:t>
            </a:r>
          </a:p>
          <a:p>
            <a:pPr marL="0" indent="0">
              <a:buNone/>
            </a:pPr>
            <a:endParaRPr lang="en-US" dirty="0">
              <a:solidFill>
                <a:schemeClr val="tx1"/>
              </a:solidFill>
            </a:endParaRPr>
          </a:p>
          <a:p>
            <a:pPr marL="0" indent="0">
              <a:buNone/>
            </a:pPr>
            <a:endParaRPr lang="en-US" dirty="0"/>
          </a:p>
        </p:txBody>
      </p:sp>
    </p:spTree>
    <p:extLst>
      <p:ext uri="{BB962C8B-B14F-4D97-AF65-F5344CB8AC3E}">
        <p14:creationId xmlns:p14="http://schemas.microsoft.com/office/powerpoint/2010/main" val="2793872265"/>
      </p:ext>
    </p:extLst>
  </p:cSld>
  <p:clrMapOvr>
    <a:masterClrMapping/>
  </p:clrMapOvr>
</p:sld>
</file>

<file path=ppt/theme/theme1.xml><?xml version="1.0" encoding="utf-8"?>
<a:theme xmlns:a="http://schemas.openxmlformats.org/drawingml/2006/main" name="Title/Sectio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363AC6BA-222D-6A42-A86E-42D4213EA914}"/>
    </a:ext>
  </a:extLst>
</a:theme>
</file>

<file path=ppt/theme/theme2.xml><?xml version="1.0" encoding="utf-8"?>
<a:theme xmlns:a="http://schemas.openxmlformats.org/drawingml/2006/main" name="Conten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3BF250F5-90E0-1742-AE67-252F8E9F95CF}"/>
    </a:ext>
  </a:extLst>
</a:theme>
</file>

<file path=ppt/theme/theme3.xml><?xml version="1.0" encoding="utf-8"?>
<a:theme xmlns:a="http://schemas.openxmlformats.org/drawingml/2006/main" name="Content: blank backgroun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8AF470B7-4331-9747-8595-3EF89398B172}"/>
    </a:ext>
  </a:extLst>
</a:theme>
</file>

<file path=ppt/theme/theme4.xml><?xml version="1.0" encoding="utf-8"?>
<a:theme xmlns:a="http://schemas.openxmlformats.org/drawingml/2006/main" name="Blank: Black">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D4AADE59-C35C-A140-B257-2E4365C638F0}"/>
    </a:ext>
  </a:extLst>
</a:theme>
</file>

<file path=ppt/theme/theme5.xml><?xml version="1.0" encoding="utf-8"?>
<a:theme xmlns:a="http://schemas.openxmlformats.org/drawingml/2006/main" name="Blank: Whit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87E2F548-F85F-094D-8DDA-3AF7BD174F24}"/>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1DC9A153AAEEE45BACE06E01F8272AC" ma:contentTypeVersion="8" ma:contentTypeDescription="Create a new document." ma:contentTypeScope="" ma:versionID="52785a37fc569c836c1a528809f7cb5a">
  <xsd:schema xmlns:xsd="http://www.w3.org/2001/XMLSchema" xmlns:xs="http://www.w3.org/2001/XMLSchema" xmlns:p="http://schemas.microsoft.com/office/2006/metadata/properties" xmlns:ns2="785685f2-c2e1-4352-89aa-3faca8eaba52" xmlns:ns3="5067c814-4b34-462c-a21d-c185ff6548d2" targetNamespace="http://schemas.microsoft.com/office/2006/metadata/properties" ma:root="true" ma:fieldsID="7357a25ba7f2e86396aac6a8220fd439" ns2:_="" ns3:_="">
    <xsd:import namespace="785685f2-c2e1-4352-89aa-3faca8eaba52"/>
    <xsd:import namespace="5067c814-4b34-462c-a21d-c185ff6548d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5685f2-c2e1-4352-89aa-3faca8eaba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67c814-4b34-462c-a21d-c185ff6548d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8C1E74-1EC9-461A-B775-6212CA28A26C}">
  <ds:schemaRefs>
    <ds:schemaRef ds:uri="http://schemas.microsoft.com/office/2006/documentManagement/types"/>
    <ds:schemaRef ds:uri="http://purl.org/dc/terms/"/>
    <ds:schemaRef ds:uri="785685f2-c2e1-4352-89aa-3faca8eaba52"/>
    <ds:schemaRef ds:uri="5067c814-4b34-462c-a21d-c185ff6548d2"/>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7EF0304-7079-4C4D-A7DE-6F7C408414D4}"/>
</file>

<file path=customXml/itemProps3.xml><?xml version="1.0" encoding="utf-8"?>
<ds:datastoreItem xmlns:ds="http://schemas.openxmlformats.org/officeDocument/2006/customXml" ds:itemID="{8F3AB7F3-5892-4DE0-83A8-99D07E38A8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CEC_Official_PowerPoint_Template_2020 (1)</Template>
  <TotalTime>1892</TotalTime>
  <Words>955</Words>
  <Application>Microsoft Office PowerPoint</Application>
  <PresentationFormat>Widescreen</PresentationFormat>
  <Paragraphs>176</Paragraphs>
  <Slides>15</Slides>
  <Notes>0</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15</vt:i4>
      </vt:variant>
    </vt:vector>
  </HeadingPairs>
  <TitlesOfParts>
    <vt:vector size="24" baseType="lpstr">
      <vt:lpstr>Arial</vt:lpstr>
      <vt:lpstr>Arial Black</vt:lpstr>
      <vt:lpstr>Calibri</vt:lpstr>
      <vt:lpstr>Century</vt:lpstr>
      <vt:lpstr>Title/Section</vt:lpstr>
      <vt:lpstr>Content</vt:lpstr>
      <vt:lpstr>Content: blank background</vt:lpstr>
      <vt:lpstr>Blank: Black</vt:lpstr>
      <vt:lpstr>Blank: White</vt:lpstr>
      <vt:lpstr>How Much Can Working at Home Reduce GHG Emissions?</vt:lpstr>
      <vt:lpstr>Introduction</vt:lpstr>
      <vt:lpstr>Data and Organization</vt:lpstr>
      <vt:lpstr>California Workforce Data</vt:lpstr>
      <vt:lpstr>California Commuter Data</vt:lpstr>
      <vt:lpstr>California Commuter Data, pt. 2</vt:lpstr>
      <vt:lpstr>California Commuter Data, pt. 3</vt:lpstr>
      <vt:lpstr>California Emissions Data</vt:lpstr>
      <vt:lpstr>In Summation</vt:lpstr>
      <vt:lpstr>How Much Are GHG Emissions Reduced?</vt:lpstr>
      <vt:lpstr>How Much Could They Be Reduced?</vt:lpstr>
      <vt:lpstr>How Much More Can the Reduction Be?</vt:lpstr>
      <vt:lpstr>Annual Total Passenger Vehicle Emissions</vt:lpstr>
      <vt:lpstr>Conclusion</vt:lpstr>
      <vt:lpstr>Thank You!</vt:lpstr>
    </vt:vector>
  </TitlesOfParts>
  <Company>California Energy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Energy Commission</dc:title>
  <dc:creator>Buckley, Lindsay@Energy</dc:creator>
  <cp:lastModifiedBy>Javanbakht, Heidi@Energy</cp:lastModifiedBy>
  <cp:revision>171</cp:revision>
  <cp:lastPrinted>2019-12-11T23:19:58Z</cp:lastPrinted>
  <dcterms:created xsi:type="dcterms:W3CDTF">2020-03-06T19:07:21Z</dcterms:created>
  <dcterms:modified xsi:type="dcterms:W3CDTF">2020-07-21T16:38:07Z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0x01010061DC9A153AAEEE45BACE06E01F8272AC</vt:lpwstr>
  </property>
</Properties>
</file>