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charts/colors3.xml" ContentType="application/vnd.ms-office.chartcolorstyle+xml"/>
  <Override PartName="/ppt/charts/style4.xml" ContentType="application/vnd.ms-office.chartstyl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6" r:id="rId4"/>
    <p:sldId id="291" r:id="rId5"/>
    <p:sldId id="292" r:id="rId6"/>
    <p:sldId id="295" r:id="rId7"/>
    <p:sldId id="297" r:id="rId8"/>
    <p:sldId id="298" r:id="rId9"/>
    <p:sldId id="261" r:id="rId10"/>
    <p:sldId id="262" r:id="rId11"/>
    <p:sldId id="263" r:id="rId12"/>
    <p:sldId id="264" r:id="rId13"/>
    <p:sldId id="265" r:id="rId14"/>
    <p:sldId id="29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2E75B6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cmillan\Desktop\CEC_7-22-20\Fig%2038%202019%20IEPR%20comparison_i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cmillan\AppData\Local\Microsoft\Windows\Temporary%20Internet%20Files\Content.Outlook\IZN7CRAV\Summary%20Emission%20Charts_Medium%20Scenari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cmillan\Desktop\CEC_7-22-20\Summary%20Emission%20Charts_Medium%20Scenario_im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cmillan\Desktop\CEC_7-22-20\Fig%2038%202019%20IEPR%20comparison_i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Medium</a:t>
            </a:r>
            <a:r>
              <a:rPr lang="en-US" sz="2400" baseline="0" dirty="0">
                <a:solidFill>
                  <a:schemeClr val="tx2">
                    <a:lumMod val="50000"/>
                  </a:schemeClr>
                </a:solidFill>
              </a:rPr>
              <a:t> and Heavy Duty </a:t>
            </a:r>
            <a:br>
              <a:rPr lang="en-US" sz="2400" baseline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baseline="0" dirty="0">
                <a:solidFill>
                  <a:schemeClr val="tx2">
                    <a:lumMod val="50000"/>
                  </a:schemeClr>
                </a:solidFill>
              </a:rPr>
              <a:t>Zero Emission Vehicle Forecast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734620943596282"/>
          <c:y val="1.3877873402760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64745732981661"/>
          <c:y val="0.20509420671999412"/>
          <c:w val="0.70596897699229122"/>
          <c:h val="0.61688393005639219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Sheet1!$T$1</c:f>
              <c:strCache>
                <c:ptCount val="1"/>
                <c:pt idx="0">
                  <c:v>2017 IEPR (High Scenario)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Sheet1!$O$2:$O$13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  <c:extLst xmlns:c15="http://schemas.microsoft.com/office/drawing/2012/chart"/>
            </c:numRef>
          </c:xVal>
          <c:yVal>
            <c:numRef>
              <c:f>Sheet1!$T$2:$T$13</c:f>
              <c:numCache>
                <c:formatCode>#,##0</c:formatCode>
                <c:ptCount val="12"/>
                <c:pt idx="1">
                  <c:v>2881.2904859381115</c:v>
                </c:pt>
                <c:pt idx="6">
                  <c:v>8549.5511863015618</c:v>
                </c:pt>
                <c:pt idx="11">
                  <c:v>18338.61717357919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0E16-4DA4-992A-9A44EB184F57}"/>
            </c:ext>
          </c:extLst>
        </c:ser>
        <c:ser>
          <c:idx val="0"/>
          <c:order val="1"/>
          <c:tx>
            <c:strRef>
              <c:f>Sheet1!$R$1</c:f>
              <c:strCache>
                <c:ptCount val="1"/>
                <c:pt idx="0">
                  <c:v>2019 IEPR (High Scenario)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Sheet1!$O$2:$O$13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xVal>
          <c:yVal>
            <c:numRef>
              <c:f>Sheet1!$R$2:$R$13</c:f>
              <c:numCache>
                <c:formatCode>#,##0</c:formatCode>
                <c:ptCount val="12"/>
                <c:pt idx="0">
                  <c:v>86.137234258239502</c:v>
                </c:pt>
                <c:pt idx="1">
                  <c:v>215.34308564559876</c:v>
                </c:pt>
                <c:pt idx="2">
                  <c:v>430.68617129119752</c:v>
                </c:pt>
                <c:pt idx="3">
                  <c:v>3014.8031990383824</c:v>
                </c:pt>
                <c:pt idx="4">
                  <c:v>5168.2340554943703</c:v>
                </c:pt>
                <c:pt idx="5">
                  <c:v>8613.7234258239496</c:v>
                </c:pt>
                <c:pt idx="6">
                  <c:v>12059.21279615353</c:v>
                </c:pt>
                <c:pt idx="7">
                  <c:v>18088.819194230295</c:v>
                </c:pt>
                <c:pt idx="8">
                  <c:v>25841.170277471851</c:v>
                </c:pt>
                <c:pt idx="9">
                  <c:v>34454.893703295798</c:v>
                </c:pt>
                <c:pt idx="10">
                  <c:v>42207.244786537354</c:v>
                </c:pt>
                <c:pt idx="11">
                  <c:v>51682.340554943701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16-4DA4-992A-9A44EB184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30272"/>
        <c:axId val="83231584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Sheet1!$S$1</c15:sqref>
                        </c15:formulaRef>
                      </c:ext>
                    </c:extLst>
                    <c:strCache>
                      <c:ptCount val="1"/>
                      <c:pt idx="0">
                        <c:v>2019 IEPR (Mid Scenario)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Sheet1!$O$2:$O$13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Sheet1!$S$2:$S$13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86.137234258239502</c:v>
                      </c:pt>
                      <c:pt idx="1">
                        <c:v>215.34308564559876</c:v>
                      </c:pt>
                      <c:pt idx="2">
                        <c:v>430.68617129119752</c:v>
                      </c:pt>
                      <c:pt idx="3">
                        <c:v>1722.7446851647901</c:v>
                      </c:pt>
                      <c:pt idx="4">
                        <c:v>4306.8617129119748</c:v>
                      </c:pt>
                      <c:pt idx="5">
                        <c:v>6460.2925693679626</c:v>
                      </c:pt>
                      <c:pt idx="6">
                        <c:v>8613.7234258239496</c:v>
                      </c:pt>
                      <c:pt idx="7">
                        <c:v>12920.585138735925</c:v>
                      </c:pt>
                      <c:pt idx="8">
                        <c:v>17227.446851647899</c:v>
                      </c:pt>
                      <c:pt idx="9">
                        <c:v>21534.308564559877</c:v>
                      </c:pt>
                      <c:pt idx="10">
                        <c:v>27994.601133927838</c:v>
                      </c:pt>
                      <c:pt idx="11">
                        <c:v>34024.207532004606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0E16-4DA4-992A-9A44EB184F57}"/>
                  </c:ext>
                </c:extLst>
              </c15:ser>
            </c15:filteredScatterSeries>
            <c15:filteredScatte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Sheet1!$U$1</c15:sqref>
                        </c15:formulaRef>
                      </c:ext>
                    </c:extLst>
                    <c:strCache>
                      <c:ptCount val="1"/>
                      <c:pt idx="0">
                        <c:v>Updated Regulatory Baseline**</c:v>
                      </c:pt>
                    </c:strCache>
                  </c:strRef>
                </c:tx>
                <c:spPr>
                  <a:ln w="5715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Sheet1!$U$2:$U$13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1">
                        <c:v>12.116938862163806</c:v>
                      </c:pt>
                      <c:pt idx="2">
                        <c:v>12.116938862163806</c:v>
                      </c:pt>
                      <c:pt idx="3">
                        <c:v>12.116938862163806</c:v>
                      </c:pt>
                      <c:pt idx="4">
                        <c:v>789.92667513195192</c:v>
                      </c:pt>
                      <c:pt idx="5">
                        <c:v>1768.5417023883783</c:v>
                      </c:pt>
                      <c:pt idx="6">
                        <c:v>3148.3182518028188</c:v>
                      </c:pt>
                      <c:pt idx="7">
                        <c:v>5193.0306867454201</c:v>
                      </c:pt>
                      <c:pt idx="8">
                        <c:v>8040.5747950668447</c:v>
                      </c:pt>
                      <c:pt idx="9">
                        <c:v>11629.974187702988</c:v>
                      </c:pt>
                      <c:pt idx="10">
                        <c:v>15973.851108599221</c:v>
                      </c:pt>
                      <c:pt idx="11">
                        <c:v>21279.436860616959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E16-4DA4-992A-9A44EB184F5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Sheet1!$W$1</c15:sqref>
                        </c15:formulaRef>
                      </c:ext>
                    </c:extLst>
                    <c:strCache>
                      <c:ptCount val="1"/>
                      <c:pt idx="0">
                        <c:v>Updated Regulator Baseline + ZE Fleet Rule***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Sheet1!$W$2:$W$13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4" formatCode="#,##0">
                        <c:v>662.00973626980317</c:v>
                      </c:pt>
                      <c:pt idx="5" formatCode="#,##0">
                        <c:v>34789.031121136941</c:v>
                      </c:pt>
                      <c:pt idx="6" formatCode="#,##0">
                        <c:v>37961.942066255971</c:v>
                      </c:pt>
                      <c:pt idx="7" formatCode="#,##0">
                        <c:v>44748.382598991069</c:v>
                      </c:pt>
                      <c:pt idx="8" formatCode="#,##0">
                        <c:v>51672.0606454546</c:v>
                      </c:pt>
                      <c:pt idx="9" formatCode="#,##0">
                        <c:v>60137.733223604519</c:v>
                      </c:pt>
                      <c:pt idx="10" formatCode="#,##0">
                        <c:v>71140.954323204845</c:v>
                      </c:pt>
                      <c:pt idx="11" formatCode="#,##0">
                        <c:v>81934.436897004009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E16-4DA4-992A-9A44EB184F57}"/>
                  </c:ext>
                </c:extLst>
              </c15:ser>
            </c15:filteredScatterSeries>
            <c15:filteredScatter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Sheet1!$V$1</c15:sqref>
                        </c15:formulaRef>
                      </c:ext>
                    </c:extLst>
                    <c:strCache>
                      <c:ptCount val="1"/>
                      <c:pt idx="0">
                        <c:v>CSI+reg. baseline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Sheet1!$V$2:$V$13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1">
                        <c:v>12.116938862163806</c:v>
                      </c:pt>
                      <c:pt idx="2">
                        <c:v>12.116938862163806</c:v>
                      </c:pt>
                      <c:pt idx="3">
                        <c:v>2101.1169388621638</c:v>
                      </c:pt>
                      <c:pt idx="4">
                        <c:v>11637.926675131952</c:v>
                      </c:pt>
                      <c:pt idx="5">
                        <c:v>13985.541702388378</c:v>
                      </c:pt>
                      <c:pt idx="6">
                        <c:v>22960.318251802819</c:v>
                      </c:pt>
                      <c:pt idx="7">
                        <c:v>25005.03068674542</c:v>
                      </c:pt>
                      <c:pt idx="8">
                        <c:v>27852.574795066845</c:v>
                      </c:pt>
                      <c:pt idx="9">
                        <c:v>32181.974187702988</c:v>
                      </c:pt>
                      <c:pt idx="10">
                        <c:v>40444.851108599221</c:v>
                      </c:pt>
                      <c:pt idx="11">
                        <c:v>45750.436860616959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E16-4DA4-992A-9A44EB184F57}"/>
                  </c:ext>
                </c:extLst>
              </c15:ser>
            </c15:filteredScatterSeries>
          </c:ext>
        </c:extLst>
      </c:scatterChart>
      <c:valAx>
        <c:axId val="83230272"/>
        <c:scaling>
          <c:orientation val="minMax"/>
          <c:max val="2030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1584"/>
        <c:crosses val="autoZero"/>
        <c:crossBetween val="midCat"/>
      </c:valAx>
      <c:valAx>
        <c:axId val="83231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Vehicle Population</a:t>
                </a:r>
              </a:p>
            </c:rich>
          </c:tx>
          <c:layout>
            <c:manualLayout>
              <c:xMode val="edge"/>
              <c:yMode val="edge"/>
              <c:x val="2.9430786135336694E-2"/>
              <c:y val="0.2883398107670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0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91447944006999"/>
          <c:y val="3.9638238837164969E-2"/>
          <c:w val="0.79252996500437445"/>
          <c:h val="0.6955601114451381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Sheet1!$C$15</c:f>
              <c:strCache>
                <c:ptCount val="1"/>
                <c:pt idx="0">
                  <c:v>Carrying Capacity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numRef>
              <c:f>Sheet1!$D$12:$F$12</c:f>
              <c:numCache>
                <c:formatCode>General</c:formatCode>
                <c:ptCount val="3"/>
                <c:pt idx="0">
                  <c:v>2023</c:v>
                </c:pt>
                <c:pt idx="1">
                  <c:v>2031</c:v>
                </c:pt>
                <c:pt idx="2">
                  <c:v>2037</c:v>
                </c:pt>
              </c:numCache>
            </c:numRef>
          </c:cat>
          <c:val>
            <c:numRef>
              <c:f>Sheet1!$D$15:$F$15</c:f>
              <c:numCache>
                <c:formatCode>General</c:formatCode>
                <c:ptCount val="3"/>
                <c:pt idx="0">
                  <c:v>141</c:v>
                </c:pt>
                <c:pt idx="1">
                  <c:v>96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3-4FF9-A734-8E28AB2BDC25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FDM</c:v>
                </c:pt>
              </c:strCache>
            </c:strRef>
          </c:tx>
          <c:spPr>
            <a:solidFill>
              <a:srgbClr val="525252"/>
            </a:solidFill>
            <a:ln>
              <a:noFill/>
            </a:ln>
            <a:effectLst/>
          </c:spPr>
          <c:invertIfNegative val="0"/>
          <c:cat>
            <c:numRef>
              <c:f>Sheet1!$D$12:$F$12</c:f>
              <c:numCache>
                <c:formatCode>General</c:formatCode>
                <c:ptCount val="3"/>
                <c:pt idx="0">
                  <c:v>2023</c:v>
                </c:pt>
                <c:pt idx="1">
                  <c:v>2031</c:v>
                </c:pt>
                <c:pt idx="2">
                  <c:v>2037</c:v>
                </c:pt>
              </c:numCache>
            </c:numRef>
          </c:cat>
          <c:val>
            <c:numRef>
              <c:f>Sheet1!$D$14:$F$14</c:f>
              <c:numCache>
                <c:formatCode>General</c:formatCode>
                <c:ptCount val="3"/>
                <c:pt idx="0">
                  <c:v>108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3-4FF9-A734-8E28AB2BDC25}"/>
            </c:ext>
          </c:extLst>
        </c:ser>
        <c:ser>
          <c:idx val="0"/>
          <c:order val="2"/>
          <c:tx>
            <c:strRef>
              <c:f>Sheet1!$C$13</c:f>
              <c:strCache>
                <c:ptCount val="1"/>
                <c:pt idx="0">
                  <c:v>Other Emission Reductions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Sheet1!$D$12:$F$12</c:f>
              <c:numCache>
                <c:formatCode>General</c:formatCode>
                <c:ptCount val="3"/>
                <c:pt idx="0">
                  <c:v>2023</c:v>
                </c:pt>
                <c:pt idx="1">
                  <c:v>2031</c:v>
                </c:pt>
                <c:pt idx="2">
                  <c:v>2037</c:v>
                </c:pt>
              </c:numCache>
            </c:numRef>
          </c:cat>
          <c:val>
            <c:numRef>
              <c:f>Sheet1!$D$13:$F$13</c:f>
              <c:numCache>
                <c:formatCode>General</c:formatCode>
                <c:ptCount val="3"/>
                <c:pt idx="0">
                  <c:v>23</c:v>
                </c:pt>
                <c:pt idx="1">
                  <c:v>55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33-4FF9-A734-8E28AB2BD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815552"/>
        <c:axId val="126819472"/>
      </c:barChart>
      <c:catAx>
        <c:axId val="1268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6819472"/>
        <c:crosses val="autoZero"/>
        <c:auto val="1"/>
        <c:lblAlgn val="ctr"/>
        <c:lblOffset val="100"/>
        <c:noMultiLvlLbl val="0"/>
      </c:catAx>
      <c:valAx>
        <c:axId val="12681947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latin typeface="Trebuchet MS" panose="020B0603020202020204" pitchFamily="34" charset="0"/>
                  </a:rPr>
                  <a:t>NOx (tons per 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68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>
      <a:solidFill>
        <a:schemeClr val="accent2">
          <a:lumMod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22125302822401"/>
          <c:y val="0.20485033338153721"/>
          <c:w val="0.66121213218198638"/>
          <c:h val="0.64531429942037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Population_Data!$AA$7</c:f>
              <c:strCache>
                <c:ptCount val="1"/>
                <c:pt idx="0">
                  <c:v>ZE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numRef>
              <c:f>Population_Data!$AB$6:$AJ$6</c:f>
              <c:numCache>
                <c:formatCode>General</c:formatCode>
                <c:ptCount val="9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</c:numCache>
            </c:numRef>
          </c:cat>
          <c:val>
            <c:numRef>
              <c:f>Population_Data!$AB$7:$AJ$7</c:f>
              <c:numCache>
                <c:formatCode>#,##0</c:formatCode>
                <c:ptCount val="9"/>
                <c:pt idx="0">
                  <c:v>662.00973626980317</c:v>
                </c:pt>
                <c:pt idx="1">
                  <c:v>34789.031121136941</c:v>
                </c:pt>
                <c:pt idx="2">
                  <c:v>37961.942066255971</c:v>
                </c:pt>
                <c:pt idx="3">
                  <c:v>44748.382598991069</c:v>
                </c:pt>
                <c:pt idx="4">
                  <c:v>51672.0606454546</c:v>
                </c:pt>
                <c:pt idx="5">
                  <c:v>60137.733223604519</c:v>
                </c:pt>
                <c:pt idx="6">
                  <c:v>71140.954323204845</c:v>
                </c:pt>
                <c:pt idx="7">
                  <c:v>81934.436897004009</c:v>
                </c:pt>
                <c:pt idx="8">
                  <c:v>93650.730966943287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5-4DD3-97E7-24A1BE579F45}"/>
            </c:ext>
          </c:extLst>
        </c:ser>
        <c:ser>
          <c:idx val="3"/>
          <c:order val="1"/>
          <c:tx>
            <c:strRef>
              <c:f>Population_Data!$AA$9</c:f>
              <c:strCache>
                <c:ptCount val="1"/>
                <c:pt idx="0">
                  <c:v>MY 2027+ (0.02 g/hp-hr)</c:v>
                </c:pt>
              </c:strCache>
            </c:strRef>
          </c:tx>
          <c:spPr>
            <a:solidFill>
              <a:srgbClr val="FFC000">
                <a:alpha val="99000"/>
              </a:srgbClr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numRef>
              <c:f>Population_Data!$AB$6:$AJ$6</c:f>
              <c:numCache>
                <c:formatCode>General</c:formatCode>
                <c:ptCount val="9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</c:numCache>
            </c:numRef>
          </c:cat>
          <c:val>
            <c:numRef>
              <c:f>Population_Data!$AB$9:$AJ$9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4534.6486819586489</c:v>
                </c:pt>
                <c:pt idx="4">
                  <c:v>14853.170517661933</c:v>
                </c:pt>
                <c:pt idx="5">
                  <c:v>29665.199006458199</c:v>
                </c:pt>
                <c:pt idx="6">
                  <c:v>44904.090471392832</c:v>
                </c:pt>
                <c:pt idx="7">
                  <c:v>60159.837927283283</c:v>
                </c:pt>
                <c:pt idx="8">
                  <c:v>75720.731676027921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D5-4DD3-97E7-24A1BE579F45}"/>
            </c:ext>
          </c:extLst>
        </c:ser>
        <c:ser>
          <c:idx val="1"/>
          <c:order val="2"/>
          <c:tx>
            <c:strRef>
              <c:f>Population_Data!$AA$8</c:f>
              <c:strCache>
                <c:ptCount val="1"/>
                <c:pt idx="0">
                  <c:v>MY 2024 -2026 (0.05 g/hp-hr)</c:v>
                </c:pt>
              </c:strCache>
            </c:strRef>
          </c:tx>
          <c:spPr>
            <a:pattFill prst="ltUpDiag">
              <a:fgClr>
                <a:schemeClr val="tx1"/>
              </a:fgClr>
              <a:bgClr>
                <a:srgbClr val="FFC000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Population_Data!$AB$6:$AJ$6</c:f>
              <c:numCache>
                <c:formatCode>General</c:formatCode>
                <c:ptCount val="9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</c:numCache>
            </c:numRef>
          </c:cat>
          <c:val>
            <c:numRef>
              <c:f>Population_Data!$AB$8:$AJ$8</c:f>
              <c:numCache>
                <c:formatCode>#,##0</c:formatCode>
                <c:ptCount val="9"/>
                <c:pt idx="0">
                  <c:v>4452.4298371438244</c:v>
                </c:pt>
                <c:pt idx="1">
                  <c:v>14735.975640322838</c:v>
                </c:pt>
                <c:pt idx="2">
                  <c:v>28549.229075495146</c:v>
                </c:pt>
                <c:pt idx="3">
                  <c:v>38992.553638046928</c:v>
                </c:pt>
                <c:pt idx="4">
                  <c:v>43696.025209813241</c:v>
                </c:pt>
                <c:pt idx="5">
                  <c:v>44136.692549828353</c:v>
                </c:pt>
                <c:pt idx="6">
                  <c:v>44104.863222426269</c:v>
                </c:pt>
                <c:pt idx="7">
                  <c:v>44190.127825299998</c:v>
                </c:pt>
                <c:pt idx="8">
                  <c:v>43584.183514428019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5-4DD3-97E7-24A1BE579F45}"/>
            </c:ext>
          </c:extLst>
        </c:ser>
        <c:ser>
          <c:idx val="4"/>
          <c:order val="3"/>
          <c:tx>
            <c:strRef>
              <c:f>Population_Data!$AA$10</c:f>
              <c:strCache>
                <c:ptCount val="1"/>
                <c:pt idx="0">
                  <c:v>MY 2010 - 2023 (0.2 g/hp-hr)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Population_Data!$AB$6:$AJ$6</c:f>
              <c:numCache>
                <c:formatCode>General</c:formatCode>
                <c:ptCount val="9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</c:numCache>
            </c:numRef>
          </c:cat>
          <c:val>
            <c:numRef>
              <c:f>Population_Data!$AB$10:$AJ$10</c:f>
              <c:numCache>
                <c:formatCode>#,##0</c:formatCode>
                <c:ptCount val="9"/>
                <c:pt idx="0">
                  <c:v>399552.20487748476</c:v>
                </c:pt>
                <c:pt idx="1">
                  <c:v>371849.39364691422</c:v>
                </c:pt>
                <c:pt idx="2">
                  <c:v>370265.25847410399</c:v>
                </c:pt>
                <c:pt idx="3">
                  <c:v>363171.21708953573</c:v>
                </c:pt>
                <c:pt idx="4">
                  <c:v>355414.89244937524</c:v>
                </c:pt>
                <c:pt idx="5">
                  <c:v>344460.21781060408</c:v>
                </c:pt>
                <c:pt idx="6">
                  <c:v>330638.63891761447</c:v>
                </c:pt>
                <c:pt idx="7">
                  <c:v>316538.53144320718</c:v>
                </c:pt>
                <c:pt idx="8">
                  <c:v>300487.55616797658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D5-4DD3-97E7-24A1BE579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1511728824"/>
        <c:axId val="1511729152"/>
      </c:barChart>
      <c:catAx>
        <c:axId val="151172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729152"/>
        <c:crosses val="autoZero"/>
        <c:auto val="1"/>
        <c:lblAlgn val="ctr"/>
        <c:lblOffset val="100"/>
        <c:noMultiLvlLbl val="0"/>
      </c:catAx>
      <c:valAx>
        <c:axId val="1511729152"/>
        <c:scaling>
          <c:orientation val="minMax"/>
          <c:max val="5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accent1">
                        <a:lumMod val="50000"/>
                      </a:schemeClr>
                    </a:solidFill>
                  </a:rPr>
                  <a:t>Class 2b-8</a:t>
                </a:r>
                <a:r>
                  <a:rPr lang="en-US" sz="2000" baseline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>
                    <a:solidFill>
                      <a:schemeClr val="accent1">
                        <a:lumMod val="50000"/>
                      </a:schemeClr>
                    </a:solidFill>
                  </a:rPr>
                  <a:t>Truck Population</a:t>
                </a:r>
              </a:p>
            </c:rich>
          </c:tx>
          <c:layout>
            <c:manualLayout>
              <c:xMode val="edge"/>
              <c:yMode val="edge"/>
              <c:x val="2.6336538776033834E-2"/>
              <c:y val="0.30142816931960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728824"/>
        <c:crosses val="autoZero"/>
        <c:crossBetween val="between"/>
      </c:valAx>
      <c:spPr>
        <a:noFill/>
        <a:ln w="6350"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1.0624109682505293E-2"/>
          <c:y val="0.90819689838501894"/>
          <c:w val="0.95826007182470729"/>
          <c:h val="7.9699083303285082E-2"/>
        </c:manualLayout>
      </c:layout>
      <c:overlay val="0"/>
      <c:spPr>
        <a:noFill/>
        <a:ln w="15875">
          <a:solidFill>
            <a:schemeClr val="tx1">
              <a:lumMod val="75000"/>
              <a:lumOff val="2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Projected MD-HD On-Road Vehicle 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NOx Emissions in South Coast Air Basin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59684251280749"/>
          <c:y val="0.17148822279993262"/>
          <c:w val="0.67873241779754945"/>
          <c:h val="0.63687360839727392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EMFAC 2017 Baseline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Data!$B$2:$N$2</c:f>
              <c:numCache>
                <c:formatCode>General</c:formatCod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</c:numCache>
            </c:numRef>
          </c:xVal>
          <c:yVal>
            <c:numRef>
              <c:f>Data!$B$3:$N$3</c:f>
              <c:numCache>
                <c:formatCode>General</c:formatCode>
                <c:ptCount val="13"/>
                <c:pt idx="0">
                  <c:v>112.88066115909891</c:v>
                </c:pt>
                <c:pt idx="1">
                  <c:v>104.09934689799225</c:v>
                </c:pt>
                <c:pt idx="2">
                  <c:v>95.555810005083984</c:v>
                </c:pt>
                <c:pt idx="3">
                  <c:v>82.603302132817333</c:v>
                </c:pt>
                <c:pt idx="4">
                  <c:v>65.772548397163831</c:v>
                </c:pt>
                <c:pt idx="5">
                  <c:v>66.437992822128436</c:v>
                </c:pt>
                <c:pt idx="6">
                  <c:v>66.385299137606637</c:v>
                </c:pt>
                <c:pt idx="7">
                  <c:v>66.24076829179937</c:v>
                </c:pt>
                <c:pt idx="8">
                  <c:v>66.184462795231809</c:v>
                </c:pt>
                <c:pt idx="9">
                  <c:v>65.984702101795051</c:v>
                </c:pt>
                <c:pt idx="10">
                  <c:v>65.807058503437545</c:v>
                </c:pt>
                <c:pt idx="11">
                  <c:v>65.693813822518877</c:v>
                </c:pt>
                <c:pt idx="12">
                  <c:v>65.546932793499309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09-4B70-8184-5152A6D97C75}"/>
            </c:ext>
          </c:extLst>
        </c:ser>
        <c:ser>
          <c:idx val="1"/>
          <c:order val="2"/>
          <c:tx>
            <c:strRef>
              <c:f>Data!$A$5</c:f>
              <c:strCache>
                <c:ptCount val="1"/>
                <c:pt idx="0">
                  <c:v>Potential "Updated Regulatory Baseline" Scenario + ZE Fleet Rule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Data!$B$2:$N$2</c:f>
              <c:numCache>
                <c:formatCode>General</c:formatCod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</c:numCache>
            </c:numRef>
          </c:xVal>
          <c:yVal>
            <c:numRef>
              <c:f>Data!$B$5:$N$5</c:f>
              <c:numCache>
                <c:formatCode>General</c:formatCode>
                <c:ptCount val="13"/>
                <c:pt idx="4" formatCode="0.000">
                  <c:v>65.242971110179525</c:v>
                </c:pt>
                <c:pt idx="5" formatCode="0.000">
                  <c:v>58.802547462910852</c:v>
                </c:pt>
                <c:pt idx="6" formatCode="0.000">
                  <c:v>58.270426724476323</c:v>
                </c:pt>
                <c:pt idx="7" formatCode="0.000">
                  <c:v>55.317791653303964</c:v>
                </c:pt>
                <c:pt idx="8" formatCode="0.000">
                  <c:v>53.157354412119759</c:v>
                </c:pt>
                <c:pt idx="9" formatCode="0.000">
                  <c:v>50.15634570753798</c:v>
                </c:pt>
                <c:pt idx="10" formatCode="0.000">
                  <c:v>47.069934571533736</c:v>
                </c:pt>
                <c:pt idx="11" formatCode="0.000">
                  <c:v>44.049188215364069</c:v>
                </c:pt>
                <c:pt idx="12" formatCode="0.000">
                  <c:v>40.811295330332158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09-4B70-8184-5152A6D9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49504"/>
        <c:axId val="106250680"/>
        <c:extLst>
          <c:ext xmlns:c15="http://schemas.microsoft.com/office/drawing/2012/chart" uri="{02D57815-91ED-43cb-92C2-25804820EDAC}">
            <c15:filteredScatterSeries>
              <c15:ser>
                <c:idx val="8"/>
                <c:order val="1"/>
                <c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:tx>
                <c:spPr>
                  <a:ln w="19050" cap="rnd">
                    <a:solidFill>
                      <a:srgbClr val="FF66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Data!$B$2:$N$2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  <c:pt idx="12">
                        <c:v>2031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Data!$B$10:$N$10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4" formatCode="0.000">
                        <c:v>65.384477545863007</c:v>
                      </c:pt>
                      <c:pt idx="5" formatCode="0.000">
                        <c:v>65.993948580400755</c:v>
                      </c:pt>
                      <c:pt idx="6" formatCode="0.000">
                        <c:v>65.955622017473189</c:v>
                      </c:pt>
                      <c:pt idx="7" formatCode="0.000">
                        <c:v>65.832810172250092</c:v>
                      </c:pt>
                      <c:pt idx="8" formatCode="0.000">
                        <c:v>65.79957559556216</c:v>
                      </c:pt>
                      <c:pt idx="9" formatCode="0.000">
                        <c:v>65.62671731344463</c:v>
                      </c:pt>
                      <c:pt idx="10" formatCode="0.000">
                        <c:v>65.48394078479285</c:v>
                      </c:pt>
                      <c:pt idx="11" formatCode="0.000">
                        <c:v>65.410469319226181</c:v>
                      </c:pt>
                      <c:pt idx="12" formatCode="0.000">
                        <c:v>65.314857772500702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E909-4B70-8184-5152A6D97C75}"/>
                  </c:ext>
                </c:extLst>
              </c15:ser>
            </c15:filteredScatterSeries>
          </c:ext>
        </c:extLst>
      </c:scatterChart>
      <c:valAx>
        <c:axId val="106249504"/>
        <c:scaling>
          <c:orientation val="minMax"/>
          <c:max val="2031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50680"/>
        <c:crosses val="autoZero"/>
        <c:crossBetween val="midCat"/>
      </c:valAx>
      <c:valAx>
        <c:axId val="10625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NOx Emissions (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tpd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49504"/>
        <c:crosses val="autoZero"/>
        <c:crossBetween val="midCat"/>
        <c:minorUnit val="5"/>
      </c:valAx>
      <c:spPr>
        <a:solidFill>
          <a:schemeClr val="bg1"/>
        </a:solidFill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1068629457786144"/>
          <c:y val="0.87083211470950816"/>
          <c:w val="0.69843842423218572"/>
          <c:h val="0.10143020957178131"/>
        </c:manualLayout>
      </c:layout>
      <c:overlay val="0"/>
      <c:spPr>
        <a:solidFill>
          <a:schemeClr val="bg1"/>
        </a:solidFill>
        <a:ln w="1587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Projected MD-HD Zero</a:t>
            </a:r>
            <a:r>
              <a:rPr lang="en-US" sz="2800" b="1" baseline="0" dirty="0">
                <a:solidFill>
                  <a:schemeClr val="tx2">
                    <a:lumMod val="50000"/>
                  </a:schemeClr>
                </a:solidFill>
              </a:rPr>
              <a:t> Emission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Vehicle Population in South Coast</a:t>
            </a:r>
            <a:r>
              <a:rPr lang="en-US" sz="2800" b="1" baseline="0" dirty="0">
                <a:solidFill>
                  <a:schemeClr val="tx2">
                    <a:lumMod val="50000"/>
                  </a:schemeClr>
                </a:solidFill>
              </a:rPr>
              <a:t> Air Basin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7703670131935306"/>
          <c:y val="1.4794686693801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24593811322086"/>
          <c:y val="0.15630594812972859"/>
          <c:w val="0.73851769722992822"/>
          <c:h val="0.65952400050990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2019 IEPR (High Scenario)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Sheet1!$O$2:$O$13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xVal>
          <c:yVal>
            <c:numRef>
              <c:f>Sheet1!$R$2:$R$13</c:f>
              <c:numCache>
                <c:formatCode>#,##0</c:formatCode>
                <c:ptCount val="12"/>
                <c:pt idx="0">
                  <c:v>86.137234258239502</c:v>
                </c:pt>
                <c:pt idx="1">
                  <c:v>215.34308564559876</c:v>
                </c:pt>
                <c:pt idx="2">
                  <c:v>430.68617129119752</c:v>
                </c:pt>
                <c:pt idx="3">
                  <c:v>3014.8031990383824</c:v>
                </c:pt>
                <c:pt idx="4">
                  <c:v>5168.2340554943703</c:v>
                </c:pt>
                <c:pt idx="5">
                  <c:v>8613.7234258239496</c:v>
                </c:pt>
                <c:pt idx="6">
                  <c:v>12059.21279615353</c:v>
                </c:pt>
                <c:pt idx="7">
                  <c:v>18088.819194230295</c:v>
                </c:pt>
                <c:pt idx="8">
                  <c:v>25841.170277471851</c:v>
                </c:pt>
                <c:pt idx="9">
                  <c:v>34454.893703295798</c:v>
                </c:pt>
                <c:pt idx="10">
                  <c:v>42207.244786537354</c:v>
                </c:pt>
                <c:pt idx="11">
                  <c:v>51682.340554943701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39-425F-8E25-F4A6DB889CE7}"/>
            </c:ext>
          </c:extLst>
        </c:ser>
        <c:ser>
          <c:idx val="5"/>
          <c:order val="1"/>
          <c:tx>
            <c:strRef>
              <c:f>Sheet1!$S$1</c:f>
              <c:strCache>
                <c:ptCount val="1"/>
                <c:pt idx="0">
                  <c:v>2019 IEPR (Mid Scenario)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Sheet1!$O$2:$O$13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xVal>
          <c:yVal>
            <c:numRef>
              <c:f>Sheet1!$S$2:$S$13</c:f>
              <c:numCache>
                <c:formatCode>#,##0</c:formatCode>
                <c:ptCount val="12"/>
                <c:pt idx="0">
                  <c:v>86.137234258239502</c:v>
                </c:pt>
                <c:pt idx="1">
                  <c:v>215.34308564559876</c:v>
                </c:pt>
                <c:pt idx="2">
                  <c:v>430.68617129119752</c:v>
                </c:pt>
                <c:pt idx="3">
                  <c:v>1722.7446851647901</c:v>
                </c:pt>
                <c:pt idx="4">
                  <c:v>4306.8617129119748</c:v>
                </c:pt>
                <c:pt idx="5">
                  <c:v>6460.2925693679626</c:v>
                </c:pt>
                <c:pt idx="6">
                  <c:v>8613.7234258239496</c:v>
                </c:pt>
                <c:pt idx="7">
                  <c:v>12920.585138735925</c:v>
                </c:pt>
                <c:pt idx="8">
                  <c:v>17227.446851647899</c:v>
                </c:pt>
                <c:pt idx="9">
                  <c:v>21534.308564559877</c:v>
                </c:pt>
                <c:pt idx="10">
                  <c:v>27994.601133927838</c:v>
                </c:pt>
                <c:pt idx="11">
                  <c:v>34024.207532004606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39-425F-8E25-F4A6DB889CE7}"/>
            </c:ext>
          </c:extLst>
        </c:ser>
        <c:ser>
          <c:idx val="2"/>
          <c:order val="3"/>
          <c:tx>
            <c:strRef>
              <c:f>Sheet1!$U$1</c:f>
              <c:strCache>
                <c:ptCount val="1"/>
                <c:pt idx="0">
                  <c:v>Updated Regulatory Baseline**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Sheet1!$O$2:$O$13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xVal>
          <c:yVal>
            <c:numRef>
              <c:f>Sheet1!$U$2:$U$13</c:f>
              <c:numCache>
                <c:formatCode>#,##0</c:formatCode>
                <c:ptCount val="12"/>
                <c:pt idx="1">
                  <c:v>12.116938862163806</c:v>
                </c:pt>
                <c:pt idx="2">
                  <c:v>12.116938862163806</c:v>
                </c:pt>
                <c:pt idx="3">
                  <c:v>12.116938862163806</c:v>
                </c:pt>
                <c:pt idx="4">
                  <c:v>789.92667513195192</c:v>
                </c:pt>
                <c:pt idx="5">
                  <c:v>1768.5417023883783</c:v>
                </c:pt>
                <c:pt idx="6">
                  <c:v>3148.3182518028188</c:v>
                </c:pt>
                <c:pt idx="7">
                  <c:v>5193.0306867454201</c:v>
                </c:pt>
                <c:pt idx="8">
                  <c:v>8040.5747950668447</c:v>
                </c:pt>
                <c:pt idx="9">
                  <c:v>11629.974187702988</c:v>
                </c:pt>
                <c:pt idx="10">
                  <c:v>15973.851108599221</c:v>
                </c:pt>
                <c:pt idx="11">
                  <c:v>21279.436860616959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39-425F-8E25-F4A6DB889CE7}"/>
            </c:ext>
          </c:extLst>
        </c:ser>
        <c:ser>
          <c:idx val="4"/>
          <c:order val="4"/>
          <c:tx>
            <c:strRef>
              <c:f>Sheet1!$W$1</c:f>
              <c:strCache>
                <c:ptCount val="1"/>
                <c:pt idx="0">
                  <c:v>Updated Regulator Baseline + ZE Fleet Rule***</c:v>
                </c:pt>
              </c:strCache>
            </c:strRef>
          </c:tx>
          <c:spPr>
            <a:ln w="5080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Sheet1!$O$2:$O$13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xVal>
          <c:yVal>
            <c:numRef>
              <c:f>Sheet1!$W$2:$W$13</c:f>
              <c:numCache>
                <c:formatCode>General</c:formatCode>
                <c:ptCount val="12"/>
                <c:pt idx="4" formatCode="#,##0">
                  <c:v>662.00973626980317</c:v>
                </c:pt>
                <c:pt idx="5" formatCode="#,##0">
                  <c:v>34789.031121136941</c:v>
                </c:pt>
                <c:pt idx="6" formatCode="#,##0">
                  <c:v>37961.942066255971</c:v>
                </c:pt>
                <c:pt idx="7" formatCode="#,##0">
                  <c:v>44748.382598991069</c:v>
                </c:pt>
                <c:pt idx="8" formatCode="#,##0">
                  <c:v>51672.0606454546</c:v>
                </c:pt>
                <c:pt idx="9" formatCode="#,##0">
                  <c:v>60137.733223604519</c:v>
                </c:pt>
                <c:pt idx="10" formatCode="#,##0">
                  <c:v>71140.954323204845</c:v>
                </c:pt>
                <c:pt idx="11" formatCode="#,##0">
                  <c:v>81934.436897004009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839-425F-8E25-F4A6DB889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30272"/>
        <c:axId val="8323158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Sheet1!$T$1</c15:sqref>
                        </c15:formulaRef>
                      </c:ext>
                    </c:extLst>
                    <c:strCache>
                      <c:ptCount val="1"/>
                      <c:pt idx="0">
                        <c:v>2017 IEPR (High Scenario)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Sheet1!$O$2:$O$13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Sheet1!$T$2:$T$13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1">
                        <c:v>2881.2904859381115</c:v>
                      </c:pt>
                      <c:pt idx="6">
                        <c:v>8549.5511863015618</c:v>
                      </c:pt>
                      <c:pt idx="11">
                        <c:v>18338.61717357919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3839-425F-8E25-F4A6DB889CE7}"/>
                  </c:ext>
                </c:extLst>
              </c15:ser>
            </c15:filteredScatterSeries>
            <c15:filteredScatter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Sheet1!$V$1</c15:sqref>
                        </c15:formulaRef>
                      </c:ext>
                    </c:extLst>
                    <c:strCache>
                      <c:ptCount val="1"/>
                      <c:pt idx="0">
                        <c:v>CSI+reg. baseline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Sheet1!$V$2:$V$13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1">
                        <c:v>12.116938862163806</c:v>
                      </c:pt>
                      <c:pt idx="2">
                        <c:v>12.116938862163806</c:v>
                      </c:pt>
                      <c:pt idx="3">
                        <c:v>2101.1169388621638</c:v>
                      </c:pt>
                      <c:pt idx="4">
                        <c:v>11637.926675131952</c:v>
                      </c:pt>
                      <c:pt idx="5">
                        <c:v>13985.541702388378</c:v>
                      </c:pt>
                      <c:pt idx="6">
                        <c:v>22960.318251802819</c:v>
                      </c:pt>
                      <c:pt idx="7">
                        <c:v>25005.03068674542</c:v>
                      </c:pt>
                      <c:pt idx="8">
                        <c:v>27852.574795066845</c:v>
                      </c:pt>
                      <c:pt idx="9">
                        <c:v>32181.974187702988</c:v>
                      </c:pt>
                      <c:pt idx="10">
                        <c:v>40444.851108599221</c:v>
                      </c:pt>
                      <c:pt idx="11">
                        <c:v>45750.436860616959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839-425F-8E25-F4A6DB889CE7}"/>
                  </c:ext>
                </c:extLst>
              </c15:ser>
            </c15:filteredScatterSeries>
          </c:ext>
        </c:extLst>
      </c:scatterChart>
      <c:valAx>
        <c:axId val="83230272"/>
        <c:scaling>
          <c:orientation val="minMax"/>
          <c:max val="2030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1584"/>
        <c:crosses val="autoZero"/>
        <c:crossBetween val="midCat"/>
      </c:valAx>
      <c:valAx>
        <c:axId val="83231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Vehicle</a:t>
                </a:r>
                <a:r>
                  <a:rPr lang="en-US" sz="2000" baseline="0" dirty="0">
                    <a:solidFill>
                      <a:schemeClr val="accent1">
                        <a:lumMod val="50000"/>
                      </a:schemeClr>
                    </a:solidFill>
                  </a:rPr>
                  <a:t> Population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6203703166716273E-2"/>
              <c:y val="0.33557428180865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0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442491647860866E-3"/>
          <c:y val="0.88312596918511399"/>
          <c:w val="0.98383916637000957"/>
          <c:h val="0.10419287079162724"/>
        </c:manualLayout>
      </c:layout>
      <c:overlay val="0"/>
      <c:spPr>
        <a:noFill/>
        <a:ln>
          <a:solidFill>
            <a:schemeClr val="bg2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0.07744</cdr:x>
      <cdr:y>0.01513</cdr:y>
    </cdr:from>
    <cdr:to>
      <cdr:x>0.98846</cdr:x>
      <cdr:y>0.16859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SpPr txBox="1"/>
      </cdr:nvSpPr>
      <cdr:spPr>
        <a:xfrm xmlns:a="http://schemas.openxmlformats.org/drawingml/2006/main">
          <a:off x="731587" y="93744"/>
          <a:ext cx="8606760" cy="9508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2225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tx2">
                  <a:lumMod val="50000"/>
                </a:schemeClr>
              </a:solidFill>
              <a:effectLst/>
            </a:rPr>
            <a:t>Potential Updated </a:t>
          </a:r>
          <a:r>
            <a:rPr lang="en-US" sz="2400" b="1" baseline="0" dirty="0">
              <a:solidFill>
                <a:schemeClr val="tx2">
                  <a:lumMod val="50000"/>
                </a:schemeClr>
              </a:solidFill>
              <a:effectLst/>
            </a:rPr>
            <a:t>Regulatory Baseline in South Coast Air Basin* </a:t>
          </a:r>
          <a:br>
            <a:rPr lang="en-US" sz="2400" b="1" baseline="0" dirty="0">
              <a:solidFill>
                <a:schemeClr val="tx2">
                  <a:lumMod val="50000"/>
                </a:schemeClr>
              </a:solidFill>
              <a:effectLst/>
            </a:rPr>
          </a:br>
          <a:r>
            <a:rPr lang="en-US" sz="2400" b="1" baseline="0" dirty="0">
              <a:solidFill>
                <a:schemeClr val="tx2">
                  <a:lumMod val="50000"/>
                </a:schemeClr>
              </a:solidFill>
              <a:effectLst/>
            </a:rPr>
            <a:t>+ Proposed CARB ZE Fleet Rule Scenario**</a:t>
          </a:r>
          <a:endParaRPr lang="en-US" sz="1400" b="1" baseline="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0.60945</cdr:x>
      <cdr:y>0.91787</cdr:y>
    </cdr:from>
    <cdr:to>
      <cdr:x>0.65071</cdr:x>
      <cdr:y>0.98023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7D49EE9B-B372-46BD-861B-AFF6B14662A0}"/>
            </a:ext>
          </a:extLst>
        </cdr:cNvPr>
        <cdr:cNvSpPr txBox="1"/>
      </cdr:nvSpPr>
      <cdr:spPr>
        <a:xfrm xmlns:a="http://schemas.openxmlformats.org/drawingml/2006/main">
          <a:off x="5440080" y="5981700"/>
          <a:ext cx="3683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*</a:t>
          </a:r>
        </a:p>
      </cdr:txBody>
    </cdr:sp>
  </cdr:relSizeAnchor>
  <cdr:relSizeAnchor xmlns:cdr="http://schemas.openxmlformats.org/drawingml/2006/chartDrawing">
    <cdr:from>
      <cdr:x>0.76026</cdr:x>
      <cdr:y>0.91787</cdr:y>
    </cdr:from>
    <cdr:to>
      <cdr:x>0.80152</cdr:x>
      <cdr:y>0.98023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EBEEF3E5-FC91-4B9E-B296-CB243FEED832}"/>
            </a:ext>
          </a:extLst>
        </cdr:cNvPr>
        <cdr:cNvSpPr txBox="1"/>
      </cdr:nvSpPr>
      <cdr:spPr>
        <a:xfrm xmlns:a="http://schemas.openxmlformats.org/drawingml/2006/main">
          <a:off x="6786280" y="5981700"/>
          <a:ext cx="3683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CBF493-D17D-4D0B-8DB9-465FC13BC7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EB54C-7FEF-4E18-A58A-E00BA8D62C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63074-11C3-4F75-AAA4-90341EDAEBE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34550-14F3-4DB2-B006-333819F02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6DA90-A0F5-498B-A98D-A757B4C137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88AC7-134E-4D35-AD44-D633B338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48E-23A3-4B3C-94EF-9ED97865D75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A6C2-2004-4E57-8AE5-C78CE17A2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63DA2D-D707-4341-8285-EDEF9093201F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343B8-C863-4DC9-92F5-B06063B048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38BE4E6-8CB1-4C43-9E0B-E24CA727A3EF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5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55B0-7C49-423E-AEAC-43B3712988E3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4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0E02-1802-4A6D-81C1-1CD2364ED7BA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0F0-9C57-42EE-997C-B1A984638AAC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36" y="251790"/>
            <a:ext cx="2601403" cy="30370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D6AFB-3D36-4F1A-9FFD-CCA0EA22AD1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 rot="16200000">
            <a:off x="-182666" y="3395870"/>
            <a:ext cx="6217920" cy="66261"/>
            <a:chOff x="781878" y="1563757"/>
            <a:chExt cx="10424160" cy="66261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964758" y="1563757"/>
              <a:ext cx="100584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781878" y="1630018"/>
              <a:ext cx="1042416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263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3200">
                <a:solidFill>
                  <a:schemeClr val="tx2">
                    <a:lumMod val="50000"/>
                  </a:schemeClr>
                </a:solidFill>
              </a:defRPr>
            </a:lvl1pPr>
            <a:lvl2pPr marL="69215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50000"/>
                  </a:schemeClr>
                </a:solidFill>
              </a:defRPr>
            </a:lvl2pPr>
            <a:lvl3pPr marL="1025525" indent="-3333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-3460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 marL="1606550" indent="-3460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20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E15D-F8BC-42F2-A4DB-54B706F02EBA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6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07A2-8A68-4FF5-BC85-B0AE970DB9D7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0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1A20-0DE2-4A24-813F-A77BF022AB2A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25-B2D4-4B95-A900-3A1A185418AB}" type="datetime1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18AD-C4F5-4F3D-BAF2-F0DEADC1B13C}" type="datetime1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8334" y="6583680"/>
            <a:ext cx="973666" cy="274320"/>
          </a:xfrm>
        </p:spPr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098007-3887-4FCC-9AFC-B920AE17407A}"/>
              </a:ext>
            </a:extLst>
          </p:cNvPr>
          <p:cNvSpPr/>
          <p:nvPr userDrawn="1"/>
        </p:nvSpPr>
        <p:spPr>
          <a:xfrm>
            <a:off x="0" y="0"/>
            <a:ext cx="24529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29CAA8-113A-4234-864B-98692CCF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438400" cy="2244436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9BDC4D-0077-46DD-A2AB-9E23987FAE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18334" y="6583680"/>
            <a:ext cx="973666" cy="274320"/>
          </a:xfrm>
        </p:spPr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14B5-62D2-4FA9-A137-DBEB5F1BBC13}" type="datetime1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4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5FD5-126F-431F-B2B2-DFE66F87FB98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745673"/>
            <a:ext cx="9720071" cy="45636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EEA8D30-4538-471A-B8AD-CD10EF008F38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4" y="6583680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3C05474-CCCF-4D15-8F2D-808F1C74A1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24110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81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2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ca.gov/sites/default/files/2019-12/06%20MacMillan_South%20Coast_11.14.19%20DAWG%20Presentation_ada.pdf" TargetMode="External"/><Relationship Id="rId2" Type="http://schemas.openxmlformats.org/officeDocument/2006/relationships/hyperlink" Target="https://efiling.energy.ca.gov/GetDocument.aspx?tn=228053&amp;DocumentContentId=59337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md.gov/home/air-quality/clean-air-plans/air-quality-mgt-plan/facility-based-mobile-source-measures/commercial-airports-mous" TargetMode="External"/><Relationship Id="rId2" Type="http://schemas.openxmlformats.org/officeDocument/2006/relationships/hyperlink" Target="http://www.aqmd.gov/home/air-quality/clean-air-plans/air-quality-mgt-plan/facility-based-mobile-source-measures/fbmsm-mt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qmd.gov/ab61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212F-B923-4FCD-9438-CB36EE4B1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45" y="416034"/>
            <a:ext cx="9034725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South Coast </a:t>
            </a:r>
            <a:r>
              <a:rPr lang="en-US" sz="4800" dirty="0" err="1">
                <a:solidFill>
                  <a:srgbClr val="FFFFFF"/>
                </a:solidFill>
              </a:rPr>
              <a:t>aqmd</a:t>
            </a:r>
            <a:r>
              <a:rPr lang="en-US" sz="4800" dirty="0">
                <a:solidFill>
                  <a:srgbClr val="FFFFFF"/>
                </a:solidFill>
              </a:rPr>
              <a:t> medium duty and heavy duty on-road scenario planning to meet air quality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ADB6-2092-484E-9485-832E527D7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945" y="3608239"/>
            <a:ext cx="9034725" cy="1431695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Ian MacMillan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Planning and Rules Manager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South Coast AQMD</a:t>
            </a:r>
          </a:p>
        </p:txBody>
      </p:sp>
    </p:spTree>
    <p:extLst>
      <p:ext uri="{BB962C8B-B14F-4D97-AF65-F5344CB8AC3E}">
        <p14:creationId xmlns:p14="http://schemas.microsoft.com/office/powerpoint/2010/main" val="81263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Graph showing projected nitrogen oxide emission reductions in the South Coast Air Basin from a potential updated regulatory baseline.">
            <a:extLst>
              <a:ext uri="{FF2B5EF4-FFF2-40B4-BE49-F238E27FC236}">
                <a16:creationId xmlns:a16="http://schemas.microsoft.com/office/drawing/2014/main" id="{4734E7A9-1C90-485B-B73E-B81964EC6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95619"/>
              </p:ext>
            </p:extLst>
          </p:nvPr>
        </p:nvGraphicFramePr>
        <p:xfrm>
          <a:off x="2941920" y="0"/>
          <a:ext cx="8926285" cy="651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oup 21" descr="Illustration of total potential emissions reduced in projected updated regulatory baseline.">
            <a:extLst>
              <a:ext uri="{FF2B5EF4-FFF2-40B4-BE49-F238E27FC236}">
                <a16:creationId xmlns:a16="http://schemas.microsoft.com/office/drawing/2014/main" id="{675D83ED-DD00-457E-A41C-8BEDF4615808}"/>
              </a:ext>
            </a:extLst>
          </p:cNvPr>
          <p:cNvGrpSpPr/>
          <p:nvPr/>
        </p:nvGrpSpPr>
        <p:grpSpPr>
          <a:xfrm>
            <a:off x="10189183" y="3000153"/>
            <a:ext cx="1640838" cy="867458"/>
            <a:chOff x="10189183" y="3000153"/>
            <a:chExt cx="1640838" cy="867458"/>
          </a:xfrm>
        </p:grpSpPr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D8EC1B5F-EFC8-4639-BDC5-91E59131F131}"/>
                </a:ext>
              </a:extLst>
            </p:cNvPr>
            <p:cNvSpPr txBox="1"/>
            <p:nvPr/>
          </p:nvSpPr>
          <p:spPr>
            <a:xfrm>
              <a:off x="10205985" y="3048070"/>
              <a:ext cx="1624036" cy="7924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~25 tons/day </a:t>
              </a:r>
              <a:br>
                <a:rPr lang="en-US" sz="1600" dirty="0"/>
              </a:br>
              <a:r>
                <a:rPr lang="en-US" sz="1600" dirty="0"/>
                <a:t>Reduction </a:t>
              </a:r>
              <a:br>
                <a:rPr lang="en-US" sz="1600" dirty="0"/>
              </a:br>
              <a:r>
                <a:rPr lang="en-US" sz="1600" dirty="0"/>
                <a:t>by 2031</a:t>
              </a:r>
            </a:p>
          </p:txBody>
        </p:sp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37ABE00A-633D-4187-9CE8-39E1CC0B2A1D}"/>
                </a:ext>
              </a:extLst>
            </p:cNvPr>
            <p:cNvSpPr/>
            <p:nvPr/>
          </p:nvSpPr>
          <p:spPr>
            <a:xfrm>
              <a:off x="10189183" y="3000153"/>
              <a:ext cx="161925" cy="867458"/>
            </a:xfrm>
            <a:prstGeom prst="rightBrace">
              <a:avLst>
                <a:gd name="adj1" fmla="val 10833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5991FB-AAA2-4450-808C-81107E3967BF}"/>
              </a:ext>
            </a:extLst>
          </p:cNvPr>
          <p:cNvSpPr txBox="1"/>
          <p:nvPr/>
        </p:nvSpPr>
        <p:spPr>
          <a:xfrm>
            <a:off x="0" y="6519446"/>
            <a:ext cx="222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Preliminary Draft 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0E7B9-A760-41F0-A537-3D00B404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Forecasted MD-HD VEHICLE Emissions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206FE4-3AE8-4FBC-AF81-A7152049D8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10</a:t>
            </a:fld>
            <a:endParaRPr lang="en-US"/>
          </a:p>
        </p:txBody>
      </p:sp>
      <p:grpSp>
        <p:nvGrpSpPr>
          <p:cNvPr id="20" name="Group 19" descr="Illustration of air quality targets.">
            <a:extLst>
              <a:ext uri="{FF2B5EF4-FFF2-40B4-BE49-F238E27FC236}">
                <a16:creationId xmlns:a16="http://schemas.microsoft.com/office/drawing/2014/main" id="{15229CD9-566A-4CD3-8155-B11BE89824D7}"/>
              </a:ext>
            </a:extLst>
          </p:cNvPr>
          <p:cNvGrpSpPr/>
          <p:nvPr/>
        </p:nvGrpSpPr>
        <p:grpSpPr>
          <a:xfrm>
            <a:off x="5555830" y="4225290"/>
            <a:ext cx="4684541" cy="782808"/>
            <a:chOff x="4965895" y="4225290"/>
            <a:chExt cx="4684541" cy="7828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40FAE-93B2-41A6-B4BE-B3B6D2A150ED}"/>
                </a:ext>
              </a:extLst>
            </p:cNvPr>
            <p:cNvGrpSpPr/>
            <p:nvPr/>
          </p:nvGrpSpPr>
          <p:grpSpPr>
            <a:xfrm>
              <a:off x="5945944" y="4540253"/>
              <a:ext cx="2672862" cy="467845"/>
              <a:chOff x="9519138" y="4005681"/>
              <a:chExt cx="2672862" cy="467845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BFEC463-BA5B-4E89-9247-91E1301FA8C8}"/>
                  </a:ext>
                </a:extLst>
              </p:cNvPr>
              <p:cNvSpPr/>
              <p:nvPr/>
            </p:nvSpPr>
            <p:spPr>
              <a:xfrm>
                <a:off x="9607062" y="4005681"/>
                <a:ext cx="2497015" cy="467845"/>
              </a:xfrm>
              <a:prstGeom prst="roundRect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9DCD3-A521-43AB-B993-09CDB589468B}"/>
                  </a:ext>
                </a:extLst>
              </p:cNvPr>
              <p:cNvSpPr txBox="1"/>
              <p:nvPr/>
            </p:nvSpPr>
            <p:spPr>
              <a:xfrm>
                <a:off x="9519138" y="4048471"/>
                <a:ext cx="2672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2016 AQMP commitments</a:t>
                </a:r>
              </a:p>
            </p:txBody>
          </p:sp>
        </p:grp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DEC0617D-8599-49BA-8A77-AD2896B0AABE}"/>
                </a:ext>
              </a:extLst>
            </p:cNvPr>
            <p:cNvSpPr/>
            <p:nvPr/>
          </p:nvSpPr>
          <p:spPr>
            <a:xfrm>
              <a:off x="4965895" y="4225290"/>
              <a:ext cx="267286" cy="267286"/>
            </a:xfrm>
            <a:prstGeom prst="star5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0EB71550-9459-414A-997F-95537D12D3C1}"/>
                </a:ext>
              </a:extLst>
            </p:cNvPr>
            <p:cNvSpPr/>
            <p:nvPr/>
          </p:nvSpPr>
          <p:spPr>
            <a:xfrm>
              <a:off x="9383150" y="4276580"/>
              <a:ext cx="267286" cy="267286"/>
            </a:xfrm>
            <a:prstGeom prst="star5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87245EA-64FE-437F-A672-53D6B6F4DE15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8618806" y="4473526"/>
              <a:ext cx="694006" cy="294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D8BFE4-FBCA-451D-8F57-61E2F4C68778}"/>
                </a:ext>
              </a:extLst>
            </p:cNvPr>
            <p:cNvCxnSpPr/>
            <p:nvPr/>
          </p:nvCxnSpPr>
          <p:spPr>
            <a:xfrm flipH="1" flipV="1">
              <a:off x="5303520" y="4445391"/>
              <a:ext cx="618978" cy="3094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696C44-0F5F-4F08-A6C1-E4FE499A52BD}"/>
              </a:ext>
            </a:extLst>
          </p:cNvPr>
          <p:cNvSpPr txBox="1"/>
          <p:nvPr/>
        </p:nvSpPr>
        <p:spPr>
          <a:xfrm>
            <a:off x="2496457" y="6396335"/>
            <a:ext cx="969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*ACT + ICT + Airport Shuttle Bus + AB 739 + CA/Fed Low NOx (0.05 g/hp-</a:t>
            </a:r>
            <a:r>
              <a:rPr lang="en-US" sz="1200" dirty="0" err="1"/>
              <a:t>hr</a:t>
            </a:r>
            <a:r>
              <a:rPr lang="en-US" sz="1200" dirty="0"/>
              <a:t> in 2024-2026 MY in CA, 0.02 g/hp-</a:t>
            </a:r>
            <a:r>
              <a:rPr lang="en-US" sz="1200" dirty="0" err="1"/>
              <a:t>hr</a:t>
            </a:r>
            <a:r>
              <a:rPr lang="en-US" sz="1200" dirty="0"/>
              <a:t> in 2027+ MY in CA &amp; U.S.)</a:t>
            </a:r>
          </a:p>
          <a:p>
            <a:r>
              <a:rPr lang="en-US" sz="1200" dirty="0"/>
              <a:t>**Assumes 50% Turnover of existing MD-HD stock within SB 1 limits beginning 2024 (last-mile, public, utility, refuse) &amp; 2026 (T7 drayage and tractors)</a:t>
            </a:r>
          </a:p>
        </p:txBody>
      </p:sp>
    </p:spTree>
    <p:extLst>
      <p:ext uri="{BB962C8B-B14F-4D97-AF65-F5344CB8AC3E}">
        <p14:creationId xmlns:p14="http://schemas.microsoft.com/office/powerpoint/2010/main" val="17023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BFBD69-05D6-402C-84C4-27A219CB2C7F}"/>
              </a:ext>
            </a:extLst>
          </p:cNvPr>
          <p:cNvSpPr txBox="1"/>
          <p:nvPr/>
        </p:nvSpPr>
        <p:spPr>
          <a:xfrm>
            <a:off x="2496457" y="6211669"/>
            <a:ext cx="969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*Assumes ~43% of MD-HD vehicles in state are in SCAB </a:t>
            </a:r>
            <a:br>
              <a:rPr lang="en-US" sz="1200" dirty="0"/>
            </a:br>
            <a:r>
              <a:rPr lang="en-US" sz="1200" dirty="0"/>
              <a:t>**Estimated using EMFAC 2017 + ACT + ICT + Airport Shuttle Bus + AB 739 </a:t>
            </a:r>
            <a:br>
              <a:rPr lang="en-US" sz="1200" dirty="0"/>
            </a:br>
            <a:r>
              <a:rPr lang="en-US" sz="1200" dirty="0"/>
              <a:t>***Assumes 50% Turnover of existing MD-HD stock within SB 1 limits beginning 2024 (last-mile, public, utility, refuse) &amp; 2026 (T7 drayage and tractors)</a:t>
            </a:r>
          </a:p>
        </p:txBody>
      </p:sp>
      <p:graphicFrame>
        <p:nvGraphicFramePr>
          <p:cNvPr id="9" name="Chart 8" descr="Graph showing the projected medium and heavy duty vehicle populations in the South Coast Air Basin in different planning scenarios.">
            <a:extLst>
              <a:ext uri="{FF2B5EF4-FFF2-40B4-BE49-F238E27FC236}">
                <a16:creationId xmlns:a16="http://schemas.microsoft.com/office/drawing/2014/main" id="{49AD7178-1F2A-4FF5-A248-AA82A5778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223406"/>
              </p:ext>
            </p:extLst>
          </p:nvPr>
        </p:nvGraphicFramePr>
        <p:xfrm>
          <a:off x="2510970" y="145143"/>
          <a:ext cx="9564915" cy="600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5D0BA6-B668-4CFA-B851-F83C055472DF}"/>
              </a:ext>
            </a:extLst>
          </p:cNvPr>
          <p:cNvSpPr txBox="1"/>
          <p:nvPr/>
        </p:nvSpPr>
        <p:spPr>
          <a:xfrm>
            <a:off x="0" y="6519446"/>
            <a:ext cx="222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Preliminary Draft Analysis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7BF738D-9B6C-4BAF-BCE7-1C8D327C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Forecasted Vehicle Populations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AE0477A-90C7-4EE4-AB77-F2A1E734D0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11</a:t>
            </a:fld>
            <a:endParaRPr lang="en-US"/>
          </a:p>
        </p:txBody>
      </p:sp>
      <p:grpSp>
        <p:nvGrpSpPr>
          <p:cNvPr id="15" name="Group 14" descr="Footnote">
            <a:extLst>
              <a:ext uri="{FF2B5EF4-FFF2-40B4-BE49-F238E27FC236}">
                <a16:creationId xmlns:a16="http://schemas.microsoft.com/office/drawing/2014/main" id="{ACFE13C9-71D4-4D2A-AFBB-2BC1B15078A3}"/>
              </a:ext>
            </a:extLst>
          </p:cNvPr>
          <p:cNvGrpSpPr/>
          <p:nvPr/>
        </p:nvGrpSpPr>
        <p:grpSpPr>
          <a:xfrm>
            <a:off x="2532184" y="5739618"/>
            <a:ext cx="9383151" cy="1118381"/>
            <a:chOff x="2532184" y="5739618"/>
            <a:chExt cx="9383151" cy="11183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BF397F-899F-476A-9108-A5A2CC613937}"/>
                </a:ext>
              </a:extLst>
            </p:cNvPr>
            <p:cNvSpPr/>
            <p:nvPr/>
          </p:nvSpPr>
          <p:spPr>
            <a:xfrm>
              <a:off x="7498080" y="5739618"/>
              <a:ext cx="4417255" cy="309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FB04E0-1407-41E4-8106-C6C265809094}"/>
                </a:ext>
              </a:extLst>
            </p:cNvPr>
            <p:cNvSpPr/>
            <p:nvPr/>
          </p:nvSpPr>
          <p:spPr>
            <a:xfrm>
              <a:off x="2532184" y="6625882"/>
              <a:ext cx="9284678" cy="232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 descr="Illustration of potential gap in forecast.">
            <a:extLst>
              <a:ext uri="{FF2B5EF4-FFF2-40B4-BE49-F238E27FC236}">
                <a16:creationId xmlns:a16="http://schemas.microsoft.com/office/drawing/2014/main" id="{E1A9C7AC-DECF-434D-ABBD-C27AEC8CCAA0}"/>
              </a:ext>
            </a:extLst>
          </p:cNvPr>
          <p:cNvGrpSpPr/>
          <p:nvPr/>
        </p:nvGrpSpPr>
        <p:grpSpPr>
          <a:xfrm>
            <a:off x="11030857" y="696686"/>
            <a:ext cx="1262743" cy="2074649"/>
            <a:chOff x="11030857" y="696686"/>
            <a:chExt cx="1262743" cy="207464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F67CDD-72DA-4AE6-8053-9EB35423A1B8}"/>
                </a:ext>
              </a:extLst>
            </p:cNvPr>
            <p:cNvCxnSpPr/>
            <p:nvPr/>
          </p:nvCxnSpPr>
          <p:spPr>
            <a:xfrm flipV="1">
              <a:off x="11277600" y="1420837"/>
              <a:ext cx="0" cy="135049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4B19C7-81C7-4A7E-BA06-EC38AFE39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77600" y="998807"/>
              <a:ext cx="0" cy="37982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BE5B25-96D9-42CA-B64D-2D33B6EAF1F4}"/>
                </a:ext>
              </a:extLst>
            </p:cNvPr>
            <p:cNvSpPr txBox="1"/>
            <p:nvPr/>
          </p:nvSpPr>
          <p:spPr>
            <a:xfrm>
              <a:off x="11234058" y="1190172"/>
              <a:ext cx="1059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Gap in IEPR Forecast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39E4E6-B181-42CC-8757-62956E272576}"/>
                </a:ext>
              </a:extLst>
            </p:cNvPr>
            <p:cNvSpPr txBox="1"/>
            <p:nvPr/>
          </p:nvSpPr>
          <p:spPr>
            <a:xfrm>
              <a:off x="11030857" y="696686"/>
              <a:ext cx="493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8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B254-0BE4-48E9-9E1A-079A51CF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10877140" cy="1499616"/>
          </a:xfrm>
        </p:spPr>
        <p:txBody>
          <a:bodyPr/>
          <a:lstStyle/>
          <a:p>
            <a:r>
              <a:rPr lang="en-US" dirty="0"/>
              <a:t>Why HIGHER Zero Emission scenarios should be considered in the IEPR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5727-760E-4CA3-9447-689A664B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589648"/>
            <a:ext cx="10691445" cy="4684543"/>
          </a:xfrm>
        </p:spPr>
        <p:txBody>
          <a:bodyPr>
            <a:normAutofit/>
          </a:bodyPr>
          <a:lstStyle/>
          <a:p>
            <a:r>
              <a:rPr lang="en-US" sz="2800" dirty="0"/>
              <a:t>IEPR ‘high’ planning scenario should be based on holistic need to meet air quality standards, not just currently planned regulations</a:t>
            </a:r>
          </a:p>
          <a:p>
            <a:pPr lvl="1"/>
            <a:r>
              <a:rPr lang="en-US" sz="2400" dirty="0"/>
              <a:t>More NOx reductions needed than currently planned regulations will provide</a:t>
            </a:r>
          </a:p>
          <a:p>
            <a:pPr lvl="2"/>
            <a:r>
              <a:rPr lang="en-US" sz="1800" dirty="0"/>
              <a:t>Off-road categories falling short</a:t>
            </a:r>
          </a:p>
          <a:p>
            <a:r>
              <a:rPr lang="en-US" sz="2800" dirty="0"/>
              <a:t>Financial incentives must play a role, and will continue to be pursued</a:t>
            </a:r>
          </a:p>
          <a:p>
            <a:r>
              <a:rPr lang="en-US" sz="2800" dirty="0"/>
              <a:t>Federal sanctions tied to failure to meet Clean Air Act requirements*</a:t>
            </a:r>
          </a:p>
          <a:p>
            <a:r>
              <a:rPr lang="en-US" sz="2800" dirty="0"/>
              <a:t>Utilities rely on the forecast in the IEPR – and upcoming air quality efforts will increasingly rely on utilities to provide fuels for cleaner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6D73-A944-4227-B03E-773B9D77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3A00E-BFE5-4132-9B3A-928EC22BFF2C}"/>
              </a:ext>
            </a:extLst>
          </p:cNvPr>
          <p:cNvSpPr txBox="1"/>
          <p:nvPr/>
        </p:nvSpPr>
        <p:spPr>
          <a:xfrm>
            <a:off x="576776" y="6334780"/>
            <a:ext cx="1062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* 1) VOC and NOx offset ratio increase for major source permitting (1.2:1 to 2:1), 2) Loss of most federal highway funding, 3) Federal Implementation Plan (FIP) could include measures such as emission caps for airlines, marine vessels and railroads, no drive days, or gas rationing</a:t>
            </a:r>
          </a:p>
        </p:txBody>
      </p:sp>
    </p:spTree>
    <p:extLst>
      <p:ext uri="{BB962C8B-B14F-4D97-AF65-F5344CB8AC3E}">
        <p14:creationId xmlns:p14="http://schemas.microsoft.com/office/powerpoint/2010/main" val="316924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276E-60FC-43C5-A5E2-C85FA429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10849004" cy="1499616"/>
          </a:xfrm>
        </p:spPr>
        <p:txBody>
          <a:bodyPr/>
          <a:lstStyle/>
          <a:p>
            <a:r>
              <a:rPr lang="en-US" dirty="0"/>
              <a:t>Potential approach to modify transportation energy demand forecast ‘high’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547FB-B7B4-4386-B905-110244B4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5673"/>
            <a:ext cx="10764598" cy="4950549"/>
          </a:xfrm>
        </p:spPr>
        <p:txBody>
          <a:bodyPr/>
          <a:lstStyle/>
          <a:p>
            <a:r>
              <a:rPr lang="en-US" dirty="0"/>
              <a:t>Our understanding of current consumer choice model used by CEC is that it doesn’t allow input of ‘endpoint scenarios’</a:t>
            </a:r>
          </a:p>
          <a:p>
            <a:r>
              <a:rPr lang="en-US" dirty="0"/>
              <a:t>Potential ‘simple’ approach: Allow incentive level to be higher than incremental cost until vehicle stock meets air quality need</a:t>
            </a:r>
          </a:p>
          <a:p>
            <a:pPr lvl="1"/>
            <a:r>
              <a:rPr lang="en-US" dirty="0"/>
              <a:t>Higher incentive level could act as surrogate ‘cost’ of new as yet  undefined regulations and/or other uncertainty in model</a:t>
            </a:r>
          </a:p>
          <a:p>
            <a:pPr lvl="1"/>
            <a:r>
              <a:rPr lang="en-US" dirty="0"/>
              <a:t>Other approaches may also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C8A35-82BC-4AF3-80D9-6B345115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1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B026-84CC-46B1-ADFE-2F7F67FA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EB50-A90E-4007-807F-4108D80E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5673"/>
            <a:ext cx="10849004" cy="4563687"/>
          </a:xfrm>
        </p:spPr>
        <p:txBody>
          <a:bodyPr/>
          <a:lstStyle/>
          <a:p>
            <a:r>
              <a:rPr lang="en-US" dirty="0"/>
              <a:t>South Coast AQMD will continue to work on scenario planning with CARB as part of its Mobile Source Strategy and for upcoming 2022 AQMP</a:t>
            </a:r>
          </a:p>
          <a:p>
            <a:r>
              <a:rPr lang="en-US" dirty="0"/>
              <a:t>Staff looks forward to continue engaging with CEC as demand forecast is updated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CCF89-9337-4944-AC45-AE84A573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363797" cy="1499616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South Coast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Air Quality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Management District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98" y="2286000"/>
            <a:ext cx="4465174" cy="39319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FFFFFF"/>
                </a:solidFill>
              </a:rPr>
              <a:t>Multi-County Air 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Pollution Control Agency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FFFFFF"/>
                </a:solidFill>
              </a:rPr>
              <a:t>Governed by 13-member 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Board of local elected 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and appointed officials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FFFFFF"/>
                </a:solidFill>
              </a:rPr>
              <a:t>17 million people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FFFFFF"/>
                </a:solidFill>
              </a:rPr>
              <a:t>~28,000 permitted sources</a:t>
            </a:r>
          </a:p>
        </p:txBody>
      </p:sp>
      <p:pic>
        <p:nvPicPr>
          <p:cNvPr id="8" name="Picture 7" descr="Graphic showing pictures and map of South Coast AQMD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/>
        </p:blipFill>
        <p:spPr>
          <a:xfrm>
            <a:off x="5529943" y="1631559"/>
            <a:ext cx="6662057" cy="3716126"/>
          </a:xfrm>
          <a:prstGeom prst="rect">
            <a:avLst/>
          </a:prstGeom>
        </p:spPr>
      </p:pic>
      <p:sp>
        <p:nvSpPr>
          <p:cNvPr id="295" name="Slide Number Placeholder 294"/>
          <p:cNvSpPr>
            <a:spLocks noGrp="1"/>
          </p:cNvSpPr>
          <p:nvPr>
            <p:ph type="sldNum" sz="quarter" idx="12"/>
          </p:nvPr>
        </p:nvSpPr>
        <p:spPr>
          <a:xfrm>
            <a:off x="11218334" y="6583680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CC58BA-3FE8-8847-815D-6DCC7BA3B01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C8BE-0D45-4876-A466-3545EE71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6AD4-3853-4D12-BFEF-F00A83A0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14" y="1392703"/>
            <a:ext cx="5855643" cy="4916658"/>
          </a:xfrm>
        </p:spPr>
        <p:txBody>
          <a:bodyPr/>
          <a:lstStyle/>
          <a:p>
            <a:r>
              <a:rPr lang="en-US" dirty="0"/>
              <a:t>We appreciate opportunities* to present to CEC on need for scenario planning for much greater transportation electrification</a:t>
            </a:r>
          </a:p>
          <a:p>
            <a:pPr lvl="1"/>
            <a:r>
              <a:rPr lang="en-US" dirty="0"/>
              <a:t>Focus on meeting federal air quality standards in </a:t>
            </a:r>
            <a:r>
              <a:rPr lang="en-US" u="sng" dirty="0"/>
              <a:t>2023</a:t>
            </a:r>
            <a:r>
              <a:rPr lang="en-US" dirty="0"/>
              <a:t> &amp; </a:t>
            </a:r>
            <a:r>
              <a:rPr lang="en-US" u="sng" dirty="0"/>
              <a:t>2031</a:t>
            </a:r>
            <a:endParaRPr lang="en-US" dirty="0"/>
          </a:p>
          <a:p>
            <a:r>
              <a:rPr lang="en-US" dirty="0"/>
              <a:t>Much higher ‘high’ forecast in 2019 IEPR, however even higher scenarios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5988C-C0F5-4642-9D1F-A83D17AB451A}"/>
              </a:ext>
            </a:extLst>
          </p:cNvPr>
          <p:cNvSpPr txBox="1"/>
          <p:nvPr/>
        </p:nvSpPr>
        <p:spPr>
          <a:xfrm>
            <a:off x="0" y="6334780"/>
            <a:ext cx="1139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>
                <a:hlinkClick r:id="rId2"/>
              </a:rPr>
              <a:t>https://efiling.energy.ca.gov/GetDocument.aspx?tn=228053&amp;DocumentContentId=59337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https://www.energy.ca.gov/sites/default/files/2019-12/06%20MacMillan_South%20Coast_11.14.19%20DAWG%20Presentation_ada.pdf</a:t>
            </a:r>
            <a:r>
              <a:rPr lang="en-US" sz="1400" dirty="0"/>
              <a:t> </a:t>
            </a:r>
          </a:p>
        </p:txBody>
      </p:sp>
      <p:graphicFrame>
        <p:nvGraphicFramePr>
          <p:cNvPr id="6" name="Chart 5" descr="Graph of Medium and Heavy Duty Zero Emission Vehicle Forecast in South Coast Air Basin">
            <a:extLst>
              <a:ext uri="{FF2B5EF4-FFF2-40B4-BE49-F238E27FC236}">
                <a16:creationId xmlns:a16="http://schemas.microsoft.com/office/drawing/2014/main" id="{43063D3E-45E0-4128-BB94-8575BC1BC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93592"/>
              </p:ext>
            </p:extLst>
          </p:nvPr>
        </p:nvGraphicFramePr>
        <p:xfrm>
          <a:off x="6582228" y="1288141"/>
          <a:ext cx="5609772" cy="457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E5B7E-6118-4DA5-BA78-BFD49948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0"/>
            <a:ext cx="11016344" cy="1509486"/>
          </a:xfrm>
        </p:spPr>
        <p:txBody>
          <a:bodyPr/>
          <a:lstStyle/>
          <a:p>
            <a:r>
              <a:rPr lang="en-US" dirty="0"/>
              <a:t>What is needed to meet air quality standards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97" y="1696728"/>
            <a:ext cx="7721594" cy="5023440"/>
          </a:xfrm>
        </p:spPr>
        <p:txBody>
          <a:bodyPr>
            <a:normAutofit/>
          </a:bodyPr>
          <a:lstStyle/>
          <a:p>
            <a:r>
              <a:rPr lang="en-US" sz="2800" dirty="0"/>
              <a:t>To meet ozone standards, need to reduce NOx </a:t>
            </a:r>
          </a:p>
          <a:p>
            <a:pPr lvl="1"/>
            <a:r>
              <a:rPr lang="en-US" sz="2400" dirty="0"/>
              <a:t>2023 requires 45% reduction</a:t>
            </a:r>
          </a:p>
          <a:p>
            <a:pPr lvl="1"/>
            <a:r>
              <a:rPr lang="en-US" sz="2400" dirty="0"/>
              <a:t>2031 requires 55% reduction</a:t>
            </a:r>
          </a:p>
          <a:p>
            <a:pPr lvl="1"/>
            <a:r>
              <a:rPr lang="en-US" sz="2400" i="1" dirty="0"/>
              <a:t>2037 likely requires ~62% reduction</a:t>
            </a:r>
          </a:p>
          <a:p>
            <a:r>
              <a:rPr lang="en-US" sz="2800" dirty="0"/>
              <a:t>Mobile sources generate over 80% of NOx </a:t>
            </a:r>
          </a:p>
          <a:p>
            <a:r>
              <a:rPr lang="en-US" sz="2800" dirty="0"/>
              <a:t>Replacing vehicles and engines with advanced technology essential to reducing emissions</a:t>
            </a:r>
          </a:p>
          <a:p>
            <a:r>
              <a:rPr lang="en-US" sz="2800" b="1" u="sng" dirty="0"/>
              <a:t>$14.6 billion</a:t>
            </a:r>
            <a:r>
              <a:rPr lang="en-US" sz="2800" b="1" dirty="0"/>
              <a:t> </a:t>
            </a:r>
            <a:r>
              <a:rPr lang="en-US" sz="2800" dirty="0"/>
              <a:t>needed between 2017-2031 to </a:t>
            </a:r>
            <a:br>
              <a:rPr lang="en-US" sz="2800" dirty="0"/>
            </a:br>
            <a:r>
              <a:rPr lang="en-US" sz="2800" dirty="0"/>
              <a:t>turn over vehicle fleets with NZE/ZE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218334" y="6583680"/>
            <a:ext cx="973666" cy="274320"/>
          </a:xfrm>
        </p:spPr>
        <p:txBody>
          <a:bodyPr/>
          <a:lstStyle/>
          <a:p>
            <a:fld id="{964B256C-E984-49AE-8FBE-C4DF62F88E9A}" type="slidenum">
              <a:rPr lang="en-US" smtClean="0"/>
              <a:t>4</a:t>
            </a:fld>
            <a:endParaRPr lang="en-US"/>
          </a:p>
        </p:txBody>
      </p:sp>
      <p:grpSp>
        <p:nvGrpSpPr>
          <p:cNvPr id="19" name="Group 18" descr="Graph of nitrogen oxide emission reductions needed to meet air quality standards">
            <a:extLst>
              <a:ext uri="{FF2B5EF4-FFF2-40B4-BE49-F238E27FC236}">
                <a16:creationId xmlns:a16="http://schemas.microsoft.com/office/drawing/2014/main" id="{79D03B3B-9724-4954-B7B3-EB7FF459971F}"/>
              </a:ext>
            </a:extLst>
          </p:cNvPr>
          <p:cNvGrpSpPr/>
          <p:nvPr/>
        </p:nvGrpSpPr>
        <p:grpSpPr>
          <a:xfrm>
            <a:off x="7488137" y="665059"/>
            <a:ext cx="7289876" cy="5152407"/>
            <a:chOff x="7270422" y="636030"/>
            <a:chExt cx="7289876" cy="5152407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8437151"/>
                </p:ext>
              </p:extLst>
            </p:nvPr>
          </p:nvGraphicFramePr>
          <p:xfrm>
            <a:off x="7270422" y="1830370"/>
            <a:ext cx="4572000" cy="3834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8933975" y="5309854"/>
              <a:ext cx="2614011" cy="461665"/>
              <a:chOff x="9275975" y="5843088"/>
              <a:chExt cx="2410118" cy="4616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275975" y="6017359"/>
                <a:ext cx="273377" cy="113122"/>
              </a:xfrm>
              <a:prstGeom prst="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539924" y="5843088"/>
                <a:ext cx="214616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Levels to meet AQ standards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27969" y="5133892"/>
              <a:ext cx="3007150" cy="276999"/>
              <a:chOff x="9275975" y="5699751"/>
              <a:chExt cx="3007150" cy="2769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275975" y="5781689"/>
                <a:ext cx="273377" cy="113122"/>
              </a:xfrm>
              <a:prstGeom prst="rect">
                <a:avLst/>
              </a:prstGeom>
              <a:solidFill>
                <a:srgbClr val="5252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539924" y="5699751"/>
                <a:ext cx="2743201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Reductions from new technologies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927969" y="4878238"/>
              <a:ext cx="3022469" cy="276999"/>
              <a:chOff x="9184456" y="5459085"/>
              <a:chExt cx="3022469" cy="27699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184456" y="5546924"/>
                <a:ext cx="273377" cy="1131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463724" y="5459085"/>
                <a:ext cx="2743201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i="1" dirty="0">
                    <a:solidFill>
                      <a:schemeClr val="accent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Required emission reductions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433062" y="2223940"/>
              <a:ext cx="494907" cy="116412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49120" y="2525598"/>
              <a:ext cx="494907" cy="127724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55751" y="2978085"/>
              <a:ext cx="494907" cy="105100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09637" y="3779363"/>
              <a:ext cx="791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Draft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315227" y="2214513"/>
              <a:ext cx="7164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540712" y="2525598"/>
              <a:ext cx="7164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737915" y="2978085"/>
              <a:ext cx="7164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756769" y="1959989"/>
              <a:ext cx="1046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Baseline</a:t>
              </a:r>
            </a:p>
          </p:txBody>
        </p:sp>
        <p:sp>
          <p:nvSpPr>
            <p:cNvPr id="26" name="Arc 25"/>
            <p:cNvSpPr/>
            <p:nvPr/>
          </p:nvSpPr>
          <p:spPr>
            <a:xfrm rot="17629064">
              <a:off x="8059856" y="1946355"/>
              <a:ext cx="3842082" cy="3842082"/>
            </a:xfrm>
            <a:prstGeom prst="arc">
              <a:avLst>
                <a:gd name="adj1" fmla="val 18401360"/>
                <a:gd name="adj2" fmla="val 0"/>
              </a:avLst>
            </a:prstGeom>
            <a:ln w="6350">
              <a:solidFill>
                <a:schemeClr val="tx1"/>
              </a:soli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16657925">
              <a:off x="9681267" y="1927502"/>
              <a:ext cx="3842082" cy="3842082"/>
            </a:xfrm>
            <a:prstGeom prst="arc">
              <a:avLst>
                <a:gd name="adj1" fmla="val 18401360"/>
                <a:gd name="adj2" fmla="val 19621030"/>
              </a:avLst>
            </a:prstGeom>
            <a:ln w="6350">
              <a:solidFill>
                <a:schemeClr val="tx1"/>
              </a:soli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3361111">
              <a:off x="10718216" y="636030"/>
              <a:ext cx="3842082" cy="3842082"/>
            </a:xfrm>
            <a:prstGeom prst="arc">
              <a:avLst>
                <a:gd name="adj1" fmla="val 18293283"/>
                <a:gd name="adj2" fmla="val 19843503"/>
              </a:avLst>
            </a:prstGeom>
            <a:ln w="6350">
              <a:solidFill>
                <a:schemeClr val="tx1"/>
              </a:solidFill>
              <a:prstDash val="sys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16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Baseline NOx Emissions &amp; </a:t>
            </a:r>
            <a:br>
              <a:rPr lang="en-US" sz="3200" b="1" dirty="0"/>
            </a:br>
            <a:r>
              <a:rPr lang="en-US" sz="3200" b="1" dirty="0"/>
              <a:t>Air Basin Carrying Capacity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1" y="3228975"/>
            <a:ext cx="2452914" cy="3057525"/>
          </a:xfrm>
        </p:spPr>
        <p:txBody>
          <a:bodyPr anchor="t">
            <a:normAutofit/>
          </a:bodyPr>
          <a:lstStyle/>
          <a:p>
            <a:pPr marL="272416" indent="-272416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Baseline inventory assumes full implementation of existing rules as of 2016</a:t>
            </a:r>
          </a:p>
          <a:p>
            <a:pPr marL="272416" indent="-272416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Carrying capacity based on modeling in 2016 AQMP</a:t>
            </a:r>
          </a:p>
        </p:txBody>
      </p:sp>
      <p:grpSp>
        <p:nvGrpSpPr>
          <p:cNvPr id="4" name="Group 3" descr="Graph of nitrogen oxide emissions by major source group, and needed emission reductions to meet air quality standards.">
            <a:extLst>
              <a:ext uri="{FF2B5EF4-FFF2-40B4-BE49-F238E27FC236}">
                <a16:creationId xmlns:a16="http://schemas.microsoft.com/office/drawing/2014/main" id="{9C1084E6-0069-4613-B380-082B9A654B7B}"/>
              </a:ext>
            </a:extLst>
          </p:cNvPr>
          <p:cNvGrpSpPr/>
          <p:nvPr/>
        </p:nvGrpSpPr>
        <p:grpSpPr>
          <a:xfrm>
            <a:off x="2693335" y="-217715"/>
            <a:ext cx="9143695" cy="6676572"/>
            <a:chOff x="3128764" y="265472"/>
            <a:chExt cx="8665029" cy="6327058"/>
          </a:xfrm>
        </p:grpSpPr>
        <p:pic>
          <p:nvPicPr>
            <p:cNvPr id="2" name="Picture 1" descr="Graph of nitrogen oxide emissions by major source group, and needed emission reductions to meet air quality standards."/>
            <p:cNvPicPr>
              <a:picLocks noChangeAspect="1"/>
            </p:cNvPicPr>
            <p:nvPr/>
          </p:nvPicPr>
          <p:blipFill rotWithShape="1">
            <a:blip r:embed="rId2"/>
            <a:srcRect l="21364" t="15469" r="23253" b="10359"/>
            <a:stretch/>
          </p:blipFill>
          <p:spPr>
            <a:xfrm>
              <a:off x="3128764" y="265472"/>
              <a:ext cx="8665029" cy="6327058"/>
            </a:xfrm>
            <a:prstGeom prst="corner">
              <a:avLst>
                <a:gd name="adj1" fmla="val 80839"/>
                <a:gd name="adj2" fmla="val 81557"/>
              </a:avLst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1C5F27-C316-4F94-B867-FE63F7AAF47A}"/>
                </a:ext>
              </a:extLst>
            </p:cNvPr>
            <p:cNvSpPr txBox="1"/>
            <p:nvPr/>
          </p:nvSpPr>
          <p:spPr>
            <a:xfrm>
              <a:off x="6342743" y="3222172"/>
              <a:ext cx="377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140B98-A8AE-4C46-9114-48EE3CF99780}"/>
              </a:ext>
            </a:extLst>
          </p:cNvPr>
          <p:cNvSpPr txBox="1"/>
          <p:nvPr/>
        </p:nvSpPr>
        <p:spPr>
          <a:xfrm>
            <a:off x="3251199" y="6519446"/>
            <a:ext cx="732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*~60-65% of needed reductions from sources under federal authority</a:t>
            </a:r>
          </a:p>
        </p:txBody>
      </p:sp>
    </p:spTree>
    <p:extLst>
      <p:ext uri="{BB962C8B-B14F-4D97-AF65-F5344CB8AC3E}">
        <p14:creationId xmlns:p14="http://schemas.microsoft.com/office/powerpoint/2010/main" val="218677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0"/>
            <a:ext cx="11167872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Activities to Reduce Mobile Source Emissions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DDCB2-A494-4242-8BA4-F76247F3496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Puzzle illustration of different regulations and other measures affecting mobile sources.">
            <a:extLst>
              <a:ext uri="{FF2B5EF4-FFF2-40B4-BE49-F238E27FC236}">
                <a16:creationId xmlns:a16="http://schemas.microsoft.com/office/drawing/2014/main" id="{0C2EDEC2-14A4-41FC-85DA-1F7EF7833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2" t="42704" r="14838" b="7454"/>
          <a:stretch/>
        </p:blipFill>
        <p:spPr>
          <a:xfrm>
            <a:off x="1175569" y="1681315"/>
            <a:ext cx="9586452" cy="47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5212-08FB-4CA1-809E-B5A41B90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10849004" cy="1499616"/>
          </a:xfrm>
        </p:spPr>
        <p:txBody>
          <a:bodyPr>
            <a:normAutofit/>
          </a:bodyPr>
          <a:lstStyle/>
          <a:p>
            <a:r>
              <a:rPr lang="en-US" dirty="0"/>
              <a:t>Update on activities in south coast </a:t>
            </a:r>
            <a:r>
              <a:rPr lang="en-US" dirty="0" err="1"/>
              <a:t>aqmd</a:t>
            </a:r>
            <a:r>
              <a:rPr lang="en-US" dirty="0"/>
              <a:t> that can affect transportation demand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1285-151D-45CD-99D4-785432D9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5673"/>
            <a:ext cx="10680192" cy="41064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Warehouse and Railyard Indirect Source Rulemakings*</a:t>
            </a:r>
          </a:p>
          <a:p>
            <a:pPr lvl="1"/>
            <a:r>
              <a:rPr lang="en-US" dirty="0"/>
              <a:t>Both proposed rules include ZE components</a:t>
            </a:r>
          </a:p>
          <a:p>
            <a:pPr lvl="1"/>
            <a:r>
              <a:rPr lang="en-US" dirty="0"/>
              <a:t>Current scheduled Board hearings Q1 and Q2 2021</a:t>
            </a:r>
          </a:p>
          <a:p>
            <a:r>
              <a:rPr lang="en-US" dirty="0"/>
              <a:t>Airport MOUs** signed Dec. 2019</a:t>
            </a:r>
          </a:p>
          <a:p>
            <a:pPr lvl="1"/>
            <a:r>
              <a:rPr lang="en-US" dirty="0"/>
              <a:t>Ground Support Equipment measures and shuttle bus electrification</a:t>
            </a:r>
          </a:p>
          <a:p>
            <a:r>
              <a:rPr lang="en-US" dirty="0"/>
              <a:t>AB 617 Year 1 and Year 2 programs***</a:t>
            </a:r>
          </a:p>
          <a:p>
            <a:r>
              <a:rPr lang="en-US" dirty="0"/>
              <a:t>Update to Port Clean Trucks Program</a:t>
            </a:r>
          </a:p>
          <a:p>
            <a:r>
              <a:rPr lang="en-US" dirty="0"/>
              <a:t>LA Metro I-710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4AE8E-3872-4F5C-99B6-E8DE2F56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2BFAB-44D8-448E-80B9-83EE3DC0EE0C}"/>
              </a:ext>
            </a:extLst>
          </p:cNvPr>
          <p:cNvSpPr txBox="1"/>
          <p:nvPr/>
        </p:nvSpPr>
        <p:spPr>
          <a:xfrm>
            <a:off x="442574" y="6027003"/>
            <a:ext cx="1174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*Draft proposed rules, technical materials, and concepts: </a:t>
            </a:r>
            <a:br>
              <a:rPr lang="en-US" sz="1200" dirty="0"/>
            </a:br>
            <a:r>
              <a:rPr lang="en-US" sz="1200" dirty="0">
                <a:hlinkClick r:id="rId2"/>
              </a:rPr>
              <a:t>http://www.aqmd.gov/home/air-quality/clean-air-plans/air-quality-mgt-plan/facility-based-mobile-source-measures/fbmsm-mtngs</a:t>
            </a:r>
            <a:endParaRPr lang="en-US" sz="1200" dirty="0"/>
          </a:p>
          <a:p>
            <a:r>
              <a:rPr lang="en-US" sz="1200" dirty="0"/>
              <a:t>**MOUs and progress reports: </a:t>
            </a:r>
            <a:r>
              <a:rPr lang="en-US" sz="1200" dirty="0">
                <a:hlinkClick r:id="rId3"/>
              </a:rPr>
              <a:t>http://www.aqmd.gov/home/air-quality/clean-air-plans/air-quality-mgt-plan/facility-based-mobile-source-measures/commercial-airports-mous</a:t>
            </a:r>
            <a:endParaRPr lang="en-US" sz="1200" dirty="0"/>
          </a:p>
          <a:p>
            <a:r>
              <a:rPr lang="en-US" sz="1200" dirty="0"/>
              <a:t>*** Community Emission Reduction Plans and other materials: </a:t>
            </a:r>
            <a:r>
              <a:rPr lang="en-US" sz="1200" dirty="0">
                <a:hlinkClick r:id="rId4"/>
              </a:rPr>
              <a:t>www.aqmd.gov/ab617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71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5695-A805-4921-AACF-44AB73E4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11167872" cy="1499616"/>
          </a:xfrm>
        </p:spPr>
        <p:txBody>
          <a:bodyPr/>
          <a:lstStyle/>
          <a:p>
            <a:r>
              <a:rPr lang="en-US" dirty="0"/>
              <a:t>Medium Duty and Heavy Duty </a:t>
            </a:r>
            <a:r>
              <a:rPr lang="en-US" dirty="0" err="1"/>
              <a:t>Onroad</a:t>
            </a:r>
            <a:r>
              <a:rPr lang="en-US" dirty="0"/>
              <a:t>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0094-BE02-49C6-9A3B-F67115FD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5673"/>
            <a:ext cx="10708327" cy="4563687"/>
          </a:xfrm>
        </p:spPr>
        <p:txBody>
          <a:bodyPr/>
          <a:lstStyle/>
          <a:p>
            <a:r>
              <a:rPr lang="en-US" dirty="0"/>
              <a:t>Preliminary scenarios have been developed by South Coast AQMD staff to estimate the impact of new and upcoming regulations from CARB and US EPA</a:t>
            </a:r>
          </a:p>
          <a:p>
            <a:pPr lvl="1"/>
            <a:r>
              <a:rPr lang="en-US" dirty="0"/>
              <a:t>South Coast AQMD ISR scenario planning still under development</a:t>
            </a:r>
          </a:p>
          <a:p>
            <a:r>
              <a:rPr lang="en-US" dirty="0"/>
              <a:t>‘Official’ inventory used for State Implementation Plan will be available in upcoming 2022 AQMP</a:t>
            </a:r>
          </a:p>
          <a:p>
            <a:pPr lvl="1"/>
            <a:r>
              <a:rPr lang="en-US" dirty="0"/>
              <a:t>Likely based on EMFAC 2017</a:t>
            </a:r>
          </a:p>
          <a:p>
            <a:pPr lvl="2"/>
            <a:r>
              <a:rPr lang="en-US" dirty="0"/>
              <a:t>EMFAC 202X still under development by CARB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EA82E-CF55-4B62-95FF-EB9F499E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Graph showing population of trucks through time and percent reduction in nitrogen oxide emissions.">
            <a:extLst>
              <a:ext uri="{FF2B5EF4-FFF2-40B4-BE49-F238E27FC236}">
                <a16:creationId xmlns:a16="http://schemas.microsoft.com/office/drawing/2014/main" id="{717F6AA8-4B83-4251-99FE-4CA947985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31022"/>
              </p:ext>
            </p:extLst>
          </p:nvPr>
        </p:nvGraphicFramePr>
        <p:xfrm>
          <a:off x="2489916" y="30725"/>
          <a:ext cx="9447369" cy="619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84BE49-093C-4191-8D5E-B8B0AF0E35D1}"/>
              </a:ext>
            </a:extLst>
          </p:cNvPr>
          <p:cNvSpPr txBox="1"/>
          <p:nvPr/>
        </p:nvSpPr>
        <p:spPr>
          <a:xfrm>
            <a:off x="2496457" y="6396335"/>
            <a:ext cx="969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*ACT + ICT + Airport Shuttle Bus + AB 739 + CA/Fed Low NOx (0.05 g/hp-</a:t>
            </a:r>
            <a:r>
              <a:rPr lang="en-US" sz="1200" dirty="0" err="1"/>
              <a:t>hr</a:t>
            </a:r>
            <a:r>
              <a:rPr lang="en-US" sz="1200" dirty="0"/>
              <a:t> in 2024-2026 MY in CA, 0.02 g/hp-</a:t>
            </a:r>
            <a:r>
              <a:rPr lang="en-US" sz="1200" dirty="0" err="1"/>
              <a:t>hr</a:t>
            </a:r>
            <a:r>
              <a:rPr lang="en-US" sz="1200" dirty="0"/>
              <a:t> in 2027+ MY in CA &amp; U.S.)</a:t>
            </a:r>
          </a:p>
          <a:p>
            <a:r>
              <a:rPr lang="en-US" sz="1200" dirty="0"/>
              <a:t>**Assumes 50% Turnover of existing MD-HD stock within SB 1 limits beginning 2024 (last-mile, public, utility, refuse) &amp; 2026 (T7 drayage and tractors)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7AD88-BC51-4651-A2F9-726709D0AE68}"/>
              </a:ext>
            </a:extLst>
          </p:cNvPr>
          <p:cNvSpPr txBox="1"/>
          <p:nvPr/>
        </p:nvSpPr>
        <p:spPr>
          <a:xfrm>
            <a:off x="0" y="6519446"/>
            <a:ext cx="222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Preliminary Draft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12363-542E-466F-8658-20F8E77B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438400" cy="2785403"/>
          </a:xfrm>
        </p:spPr>
        <p:txBody>
          <a:bodyPr/>
          <a:lstStyle/>
          <a:p>
            <a:r>
              <a:rPr lang="en-US" dirty="0"/>
              <a:t>Forecasted vehicle populations by emission standard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92CED-402D-438F-98A1-2E04BAAC0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C05474-CCCF-4D15-8F2D-808F1C74A1D5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 descr="Illustration of potential vehicle stock that will use older diesel technology in 2031.">
            <a:extLst>
              <a:ext uri="{FF2B5EF4-FFF2-40B4-BE49-F238E27FC236}">
                <a16:creationId xmlns:a16="http://schemas.microsoft.com/office/drawing/2014/main" id="{6D572A71-29F0-43F0-AAD0-EBB4F2688E48}"/>
              </a:ext>
            </a:extLst>
          </p:cNvPr>
          <p:cNvGrpSpPr/>
          <p:nvPr/>
        </p:nvGrpSpPr>
        <p:grpSpPr>
          <a:xfrm>
            <a:off x="10541001" y="1358900"/>
            <a:ext cx="1650999" cy="2305050"/>
            <a:chOff x="10541001" y="1358900"/>
            <a:chExt cx="1650999" cy="2305050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D228B597-F269-44AE-8325-B99764BFFBC1}"/>
                </a:ext>
              </a:extLst>
            </p:cNvPr>
            <p:cNvSpPr/>
            <p:nvPr/>
          </p:nvSpPr>
          <p:spPr>
            <a:xfrm>
              <a:off x="10541001" y="1358900"/>
              <a:ext cx="262988" cy="2305050"/>
            </a:xfrm>
            <a:prstGeom prst="rightBrace">
              <a:avLst>
                <a:gd name="adj1" fmla="val 103125"/>
                <a:gd name="adj2" fmla="val 5000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7683B5-A467-4717-AD69-D915AA8230E5}"/>
                </a:ext>
              </a:extLst>
            </p:cNvPr>
            <p:cNvSpPr txBox="1"/>
            <p:nvPr/>
          </p:nvSpPr>
          <p:spPr>
            <a:xfrm>
              <a:off x="10700824" y="1965178"/>
              <a:ext cx="1491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~58% </a:t>
              </a:r>
              <a:br>
                <a:rPr lang="en-US" dirty="0"/>
              </a:br>
              <a:r>
                <a:rPr lang="en-US" dirty="0"/>
                <a:t>vehicle stock still old diesel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55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7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2060"/>
      </a:hlink>
      <a:folHlink>
        <a:srgbClr val="007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8" ma:contentTypeDescription="Create a new document." ma:contentTypeScope="" ma:versionID="52785a37fc569c836c1a528809f7cb5a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7357a25ba7f2e86396aac6a8220fd43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03D6E6-81A3-4F63-B019-C60B876A6FDE}"/>
</file>

<file path=customXml/itemProps2.xml><?xml version="1.0" encoding="utf-8"?>
<ds:datastoreItem xmlns:ds="http://schemas.openxmlformats.org/officeDocument/2006/customXml" ds:itemID="{E13E2388-D808-48D6-B82D-B0A14761A19E}"/>
</file>

<file path=customXml/itemProps3.xml><?xml version="1.0" encoding="utf-8"?>
<ds:datastoreItem xmlns:ds="http://schemas.openxmlformats.org/officeDocument/2006/customXml" ds:itemID="{A6D2BD54-2874-46F2-848E-7744E05B6213}"/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895</Words>
  <Application>Microsoft Office PowerPoint</Application>
  <PresentationFormat>Widescreen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Times New Roman</vt:lpstr>
      <vt:lpstr>Trebuchet MS</vt:lpstr>
      <vt:lpstr>Tw Cen MT</vt:lpstr>
      <vt:lpstr>Tw Cen MT Condensed</vt:lpstr>
      <vt:lpstr>Wingdings</vt:lpstr>
      <vt:lpstr>Wingdings 3</vt:lpstr>
      <vt:lpstr>Integral</vt:lpstr>
      <vt:lpstr>South Coast aqmd medium duty and heavy duty on-road scenario planning to meet air quality standards</vt:lpstr>
      <vt:lpstr>South Coast  Air Quality  Management District</vt:lpstr>
      <vt:lpstr>background</vt:lpstr>
      <vt:lpstr>What is needed to meet air quality standards</vt:lpstr>
      <vt:lpstr>Baseline NOx Emissions &amp;  Air Basin Carrying Capacity</vt:lpstr>
      <vt:lpstr>Key Activities to Reduce Mobile Source Emissions</vt:lpstr>
      <vt:lpstr>Update on activities in south coast aqmd that can affect transportation demand forecast</vt:lpstr>
      <vt:lpstr>Medium Duty and Heavy Duty Onroad forecasting</vt:lpstr>
      <vt:lpstr>Forecasted vehicle populations by emission standard</vt:lpstr>
      <vt:lpstr>Forecasted MD-HD VEHICLE Emissions</vt:lpstr>
      <vt:lpstr>Forecasted Vehicle Populations </vt:lpstr>
      <vt:lpstr>Why HIGHER Zero Emission scenarios should be considered in the IEPR</vt:lpstr>
      <vt:lpstr>Potential approach to modify transportation energy demand forecast ‘high’ scenario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MacMillan</dc:creator>
  <cp:lastModifiedBy>Ian MacMillan</cp:lastModifiedBy>
  <cp:revision>73</cp:revision>
  <dcterms:created xsi:type="dcterms:W3CDTF">2020-07-16T22:56:22Z</dcterms:created>
  <dcterms:modified xsi:type="dcterms:W3CDTF">2020-07-21T19:41:57Z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</Properties>
</file>