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4"/>
  </p:notesMasterIdLst>
  <p:handoutMasterIdLst>
    <p:handoutMasterId r:id="rId15"/>
  </p:handoutMasterIdLst>
  <p:sldIdLst>
    <p:sldId id="256" r:id="rId9"/>
    <p:sldId id="268" r:id="rId10"/>
    <p:sldId id="262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vanbakht, Heidi@Energy" initials="JH" lastIdx="4" clrIdx="0">
    <p:extLst>
      <p:ext uri="{19B8F6BF-5375-455C-9EA6-DF929625EA0E}">
        <p15:presenceInfo xmlns:p15="http://schemas.microsoft.com/office/powerpoint/2012/main" userId="S::Heidi.Javanbakht@energy.ca.gov::ad09330e-7c38-4997-818f-7e170c514e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6F061A-AA4E-4F62-B9F0-A1838632CCEF}" v="1" dt="2020-07-21T19:45:22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8" autoAdjust="0"/>
    <p:restoredTop sz="73054"/>
  </p:normalViewPr>
  <p:slideViewPr>
    <p:cSldViewPr snapToGrid="0" snapToObjects="1">
      <p:cViewPr varScale="1">
        <p:scale>
          <a:sx n="63" d="100"/>
          <a:sy n="63" d="100"/>
        </p:scale>
        <p:origin x="5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181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vanbakht, Heidi@Energy" userId="ad09330e-7c38-4997-818f-7e170c514e27" providerId="ADAL" clId="{A96F061A-AA4E-4F62-B9F0-A1838632CCEF}"/>
    <pc:docChg chg="modSld">
      <pc:chgData name="Javanbakht, Heidi@Energy" userId="ad09330e-7c38-4997-818f-7e170c514e27" providerId="ADAL" clId="{A96F061A-AA4E-4F62-B9F0-A1838632CCEF}" dt="2020-07-21T19:46:13.367" v="40" actId="20577"/>
      <pc:docMkLst>
        <pc:docMk/>
      </pc:docMkLst>
      <pc:sldChg chg="modSp">
        <pc:chgData name="Javanbakht, Heidi@Energy" userId="ad09330e-7c38-4997-818f-7e170c514e27" providerId="ADAL" clId="{A96F061A-AA4E-4F62-B9F0-A1838632CCEF}" dt="2020-07-21T19:46:13.367" v="40" actId="20577"/>
        <pc:sldMkLst>
          <pc:docMk/>
          <pc:sldMk cId="2503784146" sldId="265"/>
        </pc:sldMkLst>
        <pc:spChg chg="mod">
          <ac:chgData name="Javanbakht, Heidi@Energy" userId="ad09330e-7c38-4997-818f-7e170c514e27" providerId="ADAL" clId="{A96F061A-AA4E-4F62-B9F0-A1838632CCEF}" dt="2020-07-21T19:46:13.367" v="40" actId="20577"/>
          <ac:spMkLst>
            <pc:docMk/>
            <pc:sldMk cId="2503784146" sldId="265"/>
            <ac:spMk id="3" creationId="{32EC610D-C4A9-41A7-B30D-BFA9FC72733D}"/>
          </ac:spMkLst>
        </pc:spChg>
      </pc:sldChg>
      <pc:sldChg chg="modSp">
        <pc:chgData name="Javanbakht, Heidi@Energy" userId="ad09330e-7c38-4997-818f-7e170c514e27" providerId="ADAL" clId="{A96F061A-AA4E-4F62-B9F0-A1838632CCEF}" dt="2020-07-21T19:45:24.868" v="39" actId="20577"/>
        <pc:sldMkLst>
          <pc:docMk/>
          <pc:sldMk cId="4267043816" sldId="267"/>
        </pc:sldMkLst>
        <pc:spChg chg="mod">
          <ac:chgData name="Javanbakht, Heidi@Energy" userId="ad09330e-7c38-4997-818f-7e170c514e27" providerId="ADAL" clId="{A96F061A-AA4E-4F62-B9F0-A1838632CCEF}" dt="2020-07-21T19:45:24.868" v="39" actId="20577"/>
          <ac:spMkLst>
            <pc:docMk/>
            <pc:sldMk cId="4267043816" sldId="267"/>
            <ac:spMk id="3" creationId="{B1198C86-6FD5-484F-B496-B1402E97B0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4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7/21/2020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Presenters:</a:t>
            </a:r>
          </a:p>
          <a:p>
            <a:pPr lvl="0"/>
            <a:r>
              <a:rPr lang="en-US" dirty="0"/>
              <a:t>Name 1</a:t>
            </a:r>
          </a:p>
          <a:p>
            <a:pPr lvl="0"/>
            <a:r>
              <a:rPr lang="en-US" dirty="0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7/21/2020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6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  <p:sldLayoutId id="2147483688" r:id="rId4"/>
    <p:sldLayoutId id="2147483689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ergy.ca.gov/sites/default/files/2020-05/2020_IEPR_Workshop_Schedule_for_Web_ADA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023354"/>
            <a:ext cx="10800522" cy="2314764"/>
          </a:xfrm>
        </p:spPr>
        <p:txBody>
          <a:bodyPr>
            <a:normAutofit fontScale="90000"/>
          </a:bodyPr>
          <a:lstStyle/>
          <a:p>
            <a:r>
              <a:rPr lang="en-US" dirty="0"/>
              <a:t>Demand Analysis Working Group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Transportation Energy Demand Forecast: 2020 Exploratory Scenarios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47261" y="4757047"/>
            <a:ext cx="10515600" cy="1117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Heidi Javanbakht</a:t>
            </a:r>
          </a:p>
          <a:p>
            <a:pPr marL="0" indent="0">
              <a:buNone/>
            </a:pPr>
            <a:r>
              <a:rPr lang="en-US" sz="1800" dirty="0"/>
              <a:t>July 22, 2020</a:t>
            </a:r>
          </a:p>
        </p:txBody>
      </p:sp>
    </p:spTree>
    <p:extLst>
      <p:ext uri="{BB962C8B-B14F-4D97-AF65-F5344CB8AC3E}">
        <p14:creationId xmlns:p14="http://schemas.microsoft.com/office/powerpoint/2010/main" val="197593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3E8D5-9EB2-4FD5-B8CA-2163B94BD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Overview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CF0290-A502-4301-9FF0-F8AF38534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Attendees are muted by default</a:t>
            </a:r>
          </a:p>
          <a:p>
            <a:r>
              <a:rPr lang="en-US" dirty="0"/>
              <a:t>Questions/Comments after each presentation</a:t>
            </a:r>
          </a:p>
          <a:p>
            <a:pPr lvl="1"/>
            <a:r>
              <a:rPr lang="en-US" dirty="0"/>
              <a:t>Option 1: Submit questions in the comments box (not the Q&amp;A). Please include your name and the slide number</a:t>
            </a:r>
          </a:p>
          <a:p>
            <a:pPr lvl="1"/>
            <a:r>
              <a:rPr lang="en-US" dirty="0"/>
              <a:t>Option 2: Raise your hand and we will unmute those with raised hands one at a time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6760F-AC39-400C-A043-89739913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6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5E1F-B901-4164-A976-4FC257C23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Exploratory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6837-ACA2-4B95-9F33-3E0A3E864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What-if scenarios, developed outside of the adopted low, mid, and high case forecasts</a:t>
            </a:r>
          </a:p>
          <a:p>
            <a:r>
              <a:rPr lang="en-US" dirty="0"/>
              <a:t>Intended to examine impacts of </a:t>
            </a:r>
            <a:r>
              <a:rPr lang="en-US" i="1" dirty="0"/>
              <a:t>proposed</a:t>
            </a:r>
            <a:r>
              <a:rPr lang="en-US" dirty="0"/>
              <a:t> programs or policies</a:t>
            </a:r>
          </a:p>
          <a:p>
            <a:r>
              <a:rPr lang="en-US" dirty="0"/>
              <a:t>2020 IEPR Exploratory Scenarios</a:t>
            </a:r>
          </a:p>
          <a:p>
            <a:pPr lvl="1"/>
            <a:r>
              <a:rPr lang="en-US" dirty="0"/>
              <a:t>SCAQMD MD-HD ZEV planning</a:t>
            </a:r>
          </a:p>
          <a:p>
            <a:pPr lvl="1"/>
            <a:r>
              <a:rPr lang="en-US" dirty="0"/>
              <a:t>Telecommuting post-COVID-19</a:t>
            </a:r>
          </a:p>
          <a:p>
            <a:pPr lvl="1"/>
            <a:r>
              <a:rPr lang="en-US" dirty="0"/>
              <a:t>Best and worst case PEV charging load shapes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1B1F1-1B49-4F38-BF73-E30ADBBD4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6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66374-3A51-45DE-B8BC-03FF8615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C610D-C4A9-41A7-B30D-BFA9FC72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CARB Mobile Source Strategy update </a:t>
            </a:r>
          </a:p>
          <a:p>
            <a:pPr lvl="1"/>
            <a:r>
              <a:rPr lang="en-US" dirty="0" err="1"/>
              <a:t>Onroad</a:t>
            </a:r>
            <a:r>
              <a:rPr lang="en-US" dirty="0"/>
              <a:t> update - Sara </a:t>
            </a:r>
            <a:r>
              <a:rPr lang="en-US" dirty="0" err="1"/>
              <a:t>Forestieri</a:t>
            </a:r>
            <a:r>
              <a:rPr lang="en-US" dirty="0"/>
              <a:t> (CARB)</a:t>
            </a:r>
          </a:p>
          <a:p>
            <a:pPr lvl="1"/>
            <a:r>
              <a:rPr lang="en-US" dirty="0" err="1"/>
              <a:t>Offroad</a:t>
            </a:r>
            <a:r>
              <a:rPr lang="en-US" dirty="0"/>
              <a:t> update - Liang Liu (CARB)</a:t>
            </a:r>
          </a:p>
          <a:p>
            <a:r>
              <a:rPr lang="en-US" dirty="0"/>
              <a:t>SCAQMD MD-HD ZEV plans for the region - Ian MacMillan (SCAQMD)</a:t>
            </a:r>
          </a:p>
          <a:p>
            <a:r>
              <a:rPr lang="en-US" dirty="0"/>
              <a:t>CEC Emissions Calculations Update - Heidi Javanbakht (CEC)</a:t>
            </a:r>
          </a:p>
          <a:p>
            <a:r>
              <a:rPr lang="en-US" dirty="0"/>
              <a:t>Telecommute VMT scenario - </a:t>
            </a:r>
            <a:r>
              <a:rPr lang="en-US" dirty="0" err="1"/>
              <a:t>Ysbrand</a:t>
            </a:r>
            <a:r>
              <a:rPr lang="en-US" dirty="0"/>
              <a:t> van der </a:t>
            </a:r>
            <a:r>
              <a:rPr lang="en-US" dirty="0" err="1"/>
              <a:t>Werf</a:t>
            </a:r>
            <a:r>
              <a:rPr lang="en-US" dirty="0"/>
              <a:t> (CEC)</a:t>
            </a:r>
          </a:p>
          <a:p>
            <a:r>
              <a:rPr lang="en-US" dirty="0"/>
              <a:t>Best and Worst Case Load Shape Scenarios  - Alex Lonsdale (CEC)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Collaboration with CEC’s Fuels and Transportation Division</a:t>
            </a:r>
          </a:p>
          <a:p>
            <a:pPr lvl="1"/>
            <a:r>
              <a:rPr lang="en-US" dirty="0"/>
              <a:t>how FTD is using forecast results - Matt Alexander (CEC)</a:t>
            </a:r>
          </a:p>
          <a:p>
            <a:pPr lvl="1"/>
            <a:r>
              <a:rPr lang="en-US" dirty="0"/>
              <a:t>how the TEDF uses the FTD results - </a:t>
            </a:r>
            <a:r>
              <a:rPr lang="en-US" dirty="0" err="1"/>
              <a:t>Ysbrand</a:t>
            </a:r>
            <a:r>
              <a:rPr lang="en-US" dirty="0"/>
              <a:t> van der </a:t>
            </a:r>
            <a:r>
              <a:rPr lang="en-US" dirty="0" err="1"/>
              <a:t>Werf</a:t>
            </a:r>
            <a:r>
              <a:rPr lang="en-US" dirty="0"/>
              <a:t> (CEC)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7F01E-AB4D-45C6-8616-1BD8BE7E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8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BC45B-2B75-40F4-9C6A-06B7AF796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Upcoming IEPR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98C86-6FD5-484F-B496-B1402E97B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July 28-29 – Near-Zero Emission Vehicles and Fuels</a:t>
            </a:r>
          </a:p>
          <a:p>
            <a:r>
              <a:rPr lang="en-US" dirty="0">
                <a:cs typeface="Arial"/>
              </a:rPr>
              <a:t>August 4 and 6 – Charging Infrastructure</a:t>
            </a:r>
            <a:endParaRPr lang="en-US" dirty="0"/>
          </a:p>
          <a:p>
            <a:r>
              <a:rPr lang="en-US" dirty="0"/>
              <a:t>August 18-19 – Clean Transportation Funding Programs </a:t>
            </a:r>
          </a:p>
          <a:p>
            <a:r>
              <a:rPr lang="en-US" b="1" dirty="0"/>
              <a:t>August 25-26 – Electricity Demand Forecast</a:t>
            </a:r>
          </a:p>
          <a:p>
            <a:r>
              <a:rPr lang="en-US" dirty="0"/>
              <a:t>December 3 – Final Update to the CED</a:t>
            </a:r>
          </a:p>
          <a:p>
            <a:pPr marL="0" indent="0">
              <a:buNone/>
            </a:pPr>
            <a:endParaRPr lang="en-US" dirty="0">
              <a:cs typeface="Arial" panose="020B0604020202020204"/>
            </a:endParaRPr>
          </a:p>
          <a:p>
            <a:pPr marL="0" indent="0">
              <a:buNone/>
            </a:pPr>
            <a:r>
              <a:rPr lang="en-US" dirty="0">
                <a:cs typeface="Arial" panose="020B0604020202020204"/>
                <a:hlinkClick r:id="rId2"/>
              </a:rPr>
              <a:t>IEPR Workshop Schedule</a:t>
            </a:r>
            <a:endParaRPr lang="en-US" dirty="0">
              <a:cs typeface="Arial" panose="020B060402020202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BFFCE-AF4C-4F78-98A1-8320B2AC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4381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8" ma:contentTypeDescription="Create a new document." ma:contentTypeScope="" ma:versionID="52785a37fc569c836c1a528809f7cb5a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7357a25ba7f2e86396aac6a8220fd43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CFF1B4-F5BB-41F0-BA90-F946F9345B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8C1E74-1EC9-461A-B775-6212CA28A26C}">
  <ds:schemaRefs>
    <ds:schemaRef ds:uri="http://purl.org/dc/elements/1.1/"/>
    <ds:schemaRef ds:uri="http://schemas.microsoft.com/office/2006/metadata/properties"/>
    <ds:schemaRef ds:uri="http://purl.org/dc/terms/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F3AB7F3-5892-4DE0-83A8-99D07E38A8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1105</TotalTime>
  <Words>271</Words>
  <Application>Microsoft Office PowerPoint</Application>
  <PresentationFormat>Widescreen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Title/Section</vt:lpstr>
      <vt:lpstr>Content</vt:lpstr>
      <vt:lpstr>Content: blank background</vt:lpstr>
      <vt:lpstr>Blank: Black</vt:lpstr>
      <vt:lpstr>Blank: White</vt:lpstr>
      <vt:lpstr>Demand Analysis Working Group  Transportation Energy Demand Forecast: 2020 Exploratory Scenarios</vt:lpstr>
      <vt:lpstr>Zoom Overview</vt:lpstr>
      <vt:lpstr>Exploratory Scenarios</vt:lpstr>
      <vt:lpstr>Today’s Agenda</vt:lpstr>
      <vt:lpstr>Upcoming IEPR Workshops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Javanbakht, Heidi@Energy</cp:lastModifiedBy>
  <cp:revision>55</cp:revision>
  <cp:lastPrinted>2019-12-11T23:19:58Z</cp:lastPrinted>
  <dcterms:created xsi:type="dcterms:W3CDTF">2020-03-06T19:07:21Z</dcterms:created>
  <dcterms:modified xsi:type="dcterms:W3CDTF">2020-07-21T19:46:22Z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