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5"/>
  </p:notesMasterIdLst>
  <p:handoutMasterIdLst>
    <p:handoutMasterId r:id="rId16"/>
  </p:handoutMasterIdLst>
  <p:sldIdLst>
    <p:sldId id="277" r:id="rId9"/>
    <p:sldId id="288" r:id="rId10"/>
    <p:sldId id="286" r:id="rId11"/>
    <p:sldId id="289" r:id="rId12"/>
    <p:sldId id="290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18" autoAdjust="0"/>
    <p:restoredTop sz="89069" autoAdjust="0"/>
  </p:normalViewPr>
  <p:slideViewPr>
    <p:cSldViewPr snapToGrid="0" snapToObjects="1">
      <p:cViewPr varScale="1">
        <p:scale>
          <a:sx n="56" d="100"/>
          <a:sy n="56" d="100"/>
        </p:scale>
        <p:origin x="8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8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7/21/2020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7/21/2020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12802"/>
            <a:ext cx="10515600" cy="194727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Travel Time to Refueling Station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8778" y="4945059"/>
            <a:ext cx="892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Ysbrand</a:t>
            </a:r>
            <a:r>
              <a:rPr lang="en-US" sz="2400" dirty="0"/>
              <a:t> van der Werf, Ph.D.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8778" y="5406724"/>
            <a:ext cx="6018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22 July 2020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2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8DDE38-84F5-4BC5-86B2-C2617900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Introduction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A08F6A-6F31-4D0C-9C98-8E7A8AB89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This method estimates the travel time using simplifying assumptions together with simple algebra and averages…</a:t>
            </a:r>
          </a:p>
          <a:p>
            <a:r>
              <a:rPr lang="en-US" dirty="0">
                <a:solidFill>
                  <a:schemeClr val="tx1"/>
                </a:solidFill>
              </a:rPr>
              <a:t>Gasoline and diesel are mature technologies, but the number of EVs is projected to grow over time, and the number of charging stations is expected to grow with it.</a:t>
            </a:r>
          </a:p>
          <a:p>
            <a:r>
              <a:rPr lang="en-US" dirty="0">
                <a:solidFill>
                  <a:schemeClr val="tx1"/>
                </a:solidFill>
              </a:rPr>
              <a:t>The EVI-Pro model is used to determine the growth of the number of charging stations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1BBF-7345-4C4D-9FC0-42AD667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8DDE38-84F5-4BC5-86B2-C2617900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Estimating Travel Time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A08F6A-6F31-4D0C-9C98-8E7A8AB89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Gasoline refueling stations are used as a baseline for all other types of vehicle refueling stations.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We calculate a simple statewide average and assume that population and refueling stations are distributed identically throughout the state.</a:t>
            </a:r>
          </a:p>
          <a:p>
            <a:r>
              <a:rPr lang="en-US" sz="2000" dirty="0">
                <a:solidFill>
                  <a:schemeClr val="tx1"/>
                </a:solidFill>
              </a:rPr>
              <a:t>Given these assumptions, the average square miles served by each station is calculated by dividing the total area of the state by the number of refueling stations.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travel time to a gasoline station from the edge of its service area is assumed to be 5.0 minutes.  This results in a rate of travel of 2.1 minutes per mile.  This rate of travel is assumed to be the same for all station types.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time to fueling station for other fuels is estimated as the product of the "service radius" and the assumed rate of travel.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1BBF-7345-4C4D-9FC0-42AD667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9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8DDE38-84F5-4BC5-86B2-C2617900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+mn-lt"/>
              </a:rPr>
              <a:t>2018 Time to Station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F4E20B6-8487-44FB-8BF0-5ABC30C83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870887"/>
              </p:ext>
            </p:extLst>
          </p:nvPr>
        </p:nvGraphicFramePr>
        <p:xfrm>
          <a:off x="1193074" y="1825625"/>
          <a:ext cx="9379133" cy="4572000"/>
        </p:xfrm>
        <a:graphic>
          <a:graphicData uri="http://schemas.openxmlformats.org/drawingml/2006/table">
            <a:tbl>
              <a:tblPr firstRow="1"/>
              <a:tblGrid>
                <a:gridCol w="2116183">
                  <a:extLst>
                    <a:ext uri="{9D8B030D-6E8A-4147-A177-3AD203B41FA5}">
                      <a16:colId xmlns:a16="http://schemas.microsoft.com/office/drawing/2014/main" val="1322532591"/>
                    </a:ext>
                  </a:extLst>
                </a:gridCol>
                <a:gridCol w="966652">
                  <a:extLst>
                    <a:ext uri="{9D8B030D-6E8A-4147-A177-3AD203B41FA5}">
                      <a16:colId xmlns:a16="http://schemas.microsoft.com/office/drawing/2014/main" val="1583088225"/>
                    </a:ext>
                  </a:extLst>
                </a:gridCol>
                <a:gridCol w="1663337">
                  <a:extLst>
                    <a:ext uri="{9D8B030D-6E8A-4147-A177-3AD203B41FA5}">
                      <a16:colId xmlns:a16="http://schemas.microsoft.com/office/drawing/2014/main" val="109598319"/>
                    </a:ext>
                  </a:extLst>
                </a:gridCol>
                <a:gridCol w="1689463">
                  <a:extLst>
                    <a:ext uri="{9D8B030D-6E8A-4147-A177-3AD203B41FA5}">
                      <a16:colId xmlns:a16="http://schemas.microsoft.com/office/drawing/2014/main" val="1196519226"/>
                    </a:ext>
                  </a:extLst>
                </a:gridCol>
                <a:gridCol w="1541417">
                  <a:extLst>
                    <a:ext uri="{9D8B030D-6E8A-4147-A177-3AD203B41FA5}">
                      <a16:colId xmlns:a16="http://schemas.microsoft.com/office/drawing/2014/main" val="265636665"/>
                    </a:ext>
                  </a:extLst>
                </a:gridCol>
                <a:gridCol w="1402081">
                  <a:extLst>
                    <a:ext uri="{9D8B030D-6E8A-4147-A177-3AD203B41FA5}">
                      <a16:colId xmlns:a16="http://schemas.microsoft.com/office/drawing/2014/main" val="1652516778"/>
                    </a:ext>
                  </a:extLst>
                </a:gridCol>
              </a:tblGrid>
              <a:tr h="109728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 Area, Rate of Travel, and Time to Station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347416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 Area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sq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mi/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station)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Radius of Service Area (miles)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of</a:t>
                      </a:r>
                    </a:p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travel (min/mi)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 to station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(minutes)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72378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Gasoline 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13557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Diesel 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0048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 fast charge stations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23145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1BBF-7345-4C4D-9FC0-42AD667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9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8DDE38-84F5-4BC5-86B2-C2617900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+mn-lt"/>
              </a:rPr>
              <a:t>Growth in EV Charging Locations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A619EE-A592-4DD1-9319-9852C1B5AF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Assume the number of gasoline and diesel stations remains constant</a:t>
            </a:r>
          </a:p>
          <a:p>
            <a:r>
              <a:rPr lang="en-US" dirty="0">
                <a:solidFill>
                  <a:schemeClr val="tx1"/>
                </a:solidFill>
              </a:rPr>
              <a:t>The number of EV charging locations is assumed to grow</a:t>
            </a:r>
          </a:p>
          <a:p>
            <a:r>
              <a:rPr lang="en-US" dirty="0">
                <a:solidFill>
                  <a:schemeClr val="tx1"/>
                </a:solidFill>
              </a:rPr>
              <a:t>Use a forecast of the number of charging locations for a future year (EVI Pro model for 2025), and the number of stations is assumed to grow on a straight-line basis to fit this forecast</a:t>
            </a:r>
          </a:p>
          <a:p>
            <a:r>
              <a:rPr lang="en-US" dirty="0">
                <a:solidFill>
                  <a:schemeClr val="tx1"/>
                </a:solidFill>
              </a:rPr>
              <a:t>Level </a:t>
            </a:r>
            <a:r>
              <a:rPr lang="en-US">
                <a:solidFill>
                  <a:schemeClr val="tx1"/>
                </a:solidFill>
              </a:rPr>
              <a:t>2 chargers use </a:t>
            </a:r>
            <a:r>
              <a:rPr lang="en-US" dirty="0">
                <a:solidFill>
                  <a:schemeClr val="tx1"/>
                </a:solidFill>
              </a:rPr>
              <a:t>the same method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DC72182-B6D1-4160-84BB-60D78223C34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1529900"/>
              </p:ext>
            </p:extLst>
          </p:nvPr>
        </p:nvGraphicFramePr>
        <p:xfrm>
          <a:off x="6557553" y="1531639"/>
          <a:ext cx="4676504" cy="4799652"/>
        </p:xfrm>
        <a:graphic>
          <a:graphicData uri="http://schemas.openxmlformats.org/drawingml/2006/table">
            <a:tbl>
              <a:tblPr firstRow="1"/>
              <a:tblGrid>
                <a:gridCol w="688862">
                  <a:extLst>
                    <a:ext uri="{9D8B030D-6E8A-4147-A177-3AD203B41FA5}">
                      <a16:colId xmlns:a16="http://schemas.microsoft.com/office/drawing/2014/main" val="1063930704"/>
                    </a:ext>
                  </a:extLst>
                </a:gridCol>
                <a:gridCol w="669676">
                  <a:extLst>
                    <a:ext uri="{9D8B030D-6E8A-4147-A177-3AD203B41FA5}">
                      <a16:colId xmlns:a16="http://schemas.microsoft.com/office/drawing/2014/main" val="1283111376"/>
                    </a:ext>
                  </a:extLst>
                </a:gridCol>
                <a:gridCol w="345170">
                  <a:extLst>
                    <a:ext uri="{9D8B030D-6E8A-4147-A177-3AD203B41FA5}">
                      <a16:colId xmlns:a16="http://schemas.microsoft.com/office/drawing/2014/main" val="1009456444"/>
                    </a:ext>
                  </a:extLst>
                </a:gridCol>
                <a:gridCol w="851854">
                  <a:extLst>
                    <a:ext uri="{9D8B030D-6E8A-4147-A177-3AD203B41FA5}">
                      <a16:colId xmlns:a16="http://schemas.microsoft.com/office/drawing/2014/main" val="3756351276"/>
                    </a:ext>
                  </a:extLst>
                </a:gridCol>
                <a:gridCol w="1269088">
                  <a:extLst>
                    <a:ext uri="{9D8B030D-6E8A-4147-A177-3AD203B41FA5}">
                      <a16:colId xmlns:a16="http://schemas.microsoft.com/office/drawing/2014/main" val="1868199520"/>
                    </a:ext>
                  </a:extLst>
                </a:gridCol>
                <a:gridCol w="851854">
                  <a:extLst>
                    <a:ext uri="{9D8B030D-6E8A-4147-A177-3AD203B41FA5}">
                      <a16:colId xmlns:a16="http://schemas.microsoft.com/office/drawing/2014/main" val="2258444305"/>
                    </a:ext>
                  </a:extLst>
                </a:gridCol>
              </a:tblGrid>
              <a:tr h="93921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Growth of DC Fast Charge Stations for 2018-2025 period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66085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Area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Radius of Service Area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to fueling station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250377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451575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481144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238354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972837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980466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516179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987290"/>
                  </a:ext>
                </a:extLst>
              </a:tr>
              <a:tr h="3682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28044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1BBF-7345-4C4D-9FC0-42AD667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1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3759799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190663-81E0-479C-81C3-66EB7494A6CF}"/>
</file>

<file path=customXml/itemProps3.xml><?xml version="1.0" encoding="utf-8"?>
<ds:datastoreItem xmlns:ds="http://schemas.openxmlformats.org/officeDocument/2006/customXml" ds:itemID="{538C1E74-1EC9-461A-B775-6212CA28A26C}">
  <ds:schemaRefs>
    <ds:schemaRef ds:uri="785685f2-c2e1-4352-89aa-3faca8eaba52"/>
    <ds:schemaRef ds:uri="5067c814-4b34-462c-a21d-c185ff6548d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771</TotalTime>
  <Words>430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Travel Time to Refueling Station</vt:lpstr>
      <vt:lpstr>Introduction</vt:lpstr>
      <vt:lpstr>Estimating Travel Time</vt:lpstr>
      <vt:lpstr>2018 Time to Station</vt:lpstr>
      <vt:lpstr>Growth in EV Charging Locations</vt:lpstr>
      <vt:lpstr>Thank You!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81</cp:revision>
  <cp:lastPrinted>2019-12-11T23:19:58Z</cp:lastPrinted>
  <dcterms:created xsi:type="dcterms:W3CDTF">2020-03-06T19:07:21Z</dcterms:created>
  <dcterms:modified xsi:type="dcterms:W3CDTF">2020-07-21T23:55:41Z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