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1" r:id="rId5"/>
    <p:sldMasterId id="2147483682" r:id="rId6"/>
    <p:sldMasterId id="2147483678" r:id="rId7"/>
    <p:sldMasterId id="2147483679" r:id="rId8"/>
    <p:sldMasterId id="2147483691" r:id="rId9"/>
    <p:sldMasterId id="2147483696" r:id="rId10"/>
    <p:sldMasterId id="2147483701" r:id="rId11"/>
  </p:sldMasterIdLst>
  <p:notesMasterIdLst>
    <p:notesMasterId r:id="rId57"/>
  </p:notesMasterIdLst>
  <p:handoutMasterIdLst>
    <p:handoutMasterId r:id="rId58"/>
  </p:handoutMasterIdLst>
  <p:sldIdLst>
    <p:sldId id="276" r:id="rId12"/>
    <p:sldId id="307" r:id="rId13"/>
    <p:sldId id="308" r:id="rId14"/>
    <p:sldId id="309" r:id="rId15"/>
    <p:sldId id="288" r:id="rId16"/>
    <p:sldId id="279" r:id="rId17"/>
    <p:sldId id="291" r:id="rId18"/>
    <p:sldId id="326" r:id="rId19"/>
    <p:sldId id="325" r:id="rId20"/>
    <p:sldId id="294" r:id="rId21"/>
    <p:sldId id="278" r:id="rId22"/>
    <p:sldId id="290" r:id="rId23"/>
    <p:sldId id="327" r:id="rId24"/>
    <p:sldId id="439" r:id="rId25"/>
    <p:sldId id="438" r:id="rId26"/>
    <p:sldId id="422" r:id="rId27"/>
    <p:sldId id="421" r:id="rId28"/>
    <p:sldId id="292" r:id="rId29"/>
    <p:sldId id="440" r:id="rId30"/>
    <p:sldId id="289" r:id="rId31"/>
    <p:sldId id="454" r:id="rId32"/>
    <p:sldId id="456" r:id="rId33"/>
    <p:sldId id="457" r:id="rId34"/>
    <p:sldId id="459" r:id="rId35"/>
    <p:sldId id="441" r:id="rId36"/>
    <p:sldId id="442" r:id="rId37"/>
    <p:sldId id="270" r:id="rId38"/>
    <p:sldId id="443" r:id="rId39"/>
    <p:sldId id="273" r:id="rId40"/>
    <p:sldId id="444" r:id="rId41"/>
    <p:sldId id="445" r:id="rId42"/>
    <p:sldId id="295" r:id="rId43"/>
    <p:sldId id="315" r:id="rId44"/>
    <p:sldId id="446" r:id="rId45"/>
    <p:sldId id="447" r:id="rId46"/>
    <p:sldId id="448" r:id="rId47"/>
    <p:sldId id="449" r:id="rId48"/>
    <p:sldId id="316" r:id="rId49"/>
    <p:sldId id="460" r:id="rId50"/>
    <p:sldId id="461" r:id="rId51"/>
    <p:sldId id="452" r:id="rId52"/>
    <p:sldId id="450" r:id="rId53"/>
    <p:sldId id="451" r:id="rId54"/>
    <p:sldId id="317" r:id="rId55"/>
    <p:sldId id="29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8BEC9-6DA0-0C5C-51DA-CB801750699A}" v="5" dt="2020-09-11T20:26:48.537"/>
    <p1510:client id="{F51ED4C2-9949-4303-A27B-A592F9001C2B}" v="893" dt="2020-09-11T21:52:0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04" autoAdjust="0"/>
  </p:normalViewPr>
  <p:slideViewPr>
    <p:cSldViewPr snapToGrid="0" snapToObjects="1">
      <p:cViewPr varScale="1">
        <p:scale>
          <a:sx n="48" d="100"/>
          <a:sy n="48" d="100"/>
        </p:scale>
        <p:origin x="24" y="252"/>
      </p:cViewPr>
      <p:guideLst/>
    </p:cSldViewPr>
  </p:slideViewPr>
  <p:outlineViewPr>
    <p:cViewPr>
      <p:scale>
        <a:sx n="33" d="100"/>
        <a:sy n="33" d="100"/>
      </p:scale>
      <p:origin x="0" y="-395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181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5774-C678-1E48-A23B-1680A328FA4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CF69-AC20-4D4D-9770-B6BEBB35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E468-BD03-B649-8E6C-392373B14A1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B0B1-BEA2-8948-A557-11B4BDB9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5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7B0B1-BEA2-8948-A557-11B4BDB90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395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4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95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a hospital</a:t>
            </a:r>
          </a:p>
          <a:p>
            <a:endParaRPr lang="en-US" dirty="0"/>
          </a:p>
          <a:p>
            <a:r>
              <a:rPr lang="en-US" dirty="0"/>
              <a:t>30 year lifespan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70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Vanadium redox</a:t>
            </a:r>
            <a:r>
              <a:rPr lang="en-US" baseline="0" dirty="0"/>
              <a:t> flow battery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05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9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7B0B1-BEA2-8948-A557-11B4BDB907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10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7B0B1-BEA2-8948-A557-11B4BDB907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9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7B0B1-BEA2-8948-A557-11B4BDB907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71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7B0B1-BEA2-8948-A557-11B4BDB90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39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9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88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9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7B0B1-BEA2-8948-A557-11B4BDB90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03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: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ctrTitle"/>
          </p:nvPr>
        </p:nvSpPr>
        <p:spPr>
          <a:xfrm>
            <a:off x="890016" y="809622"/>
            <a:ext cx="1041196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016" y="3289297"/>
            <a:ext cx="1041196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561414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D9BE262-3EE3-F74D-9197-E99064608A81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95093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7" name="Picture 6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4" y="666179"/>
            <a:ext cx="1247274" cy="10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0696-7CCE-494F-A431-EAFE0809935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7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6C1D-959B-6C44-9D8E-1EBE83060B83}" type="datetime1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5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09F6-C5C0-404A-8B68-383F4730A3E4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CD1BE-76F0-964D-BEB4-4B9A284D8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507B-4CCB-9B49-A0AD-E20110655715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EBB6-C900-684B-B96E-D78E525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C0B2-744F-C34B-B671-F75372D3B6A0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3234"/>
            <a:ext cx="1803400" cy="365125"/>
          </a:xfrm>
        </p:spPr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E2F7-CD93-D64C-BD89-9D637190AF83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8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fram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01F-DC83-9445-91DD-AB4CE6F7A470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973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A8F4-FA5F-F040-81FE-457576DB7013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9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: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ctrTitle"/>
          </p:nvPr>
        </p:nvSpPr>
        <p:spPr>
          <a:xfrm>
            <a:off x="890016" y="809622"/>
            <a:ext cx="1041196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016" y="3289297"/>
            <a:ext cx="1041196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561414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96F5436E-86E4-DC41-B277-B796F3947AC6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95093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7" name="Picture 6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4" y="666179"/>
            <a:ext cx="1247274" cy="10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02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: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831850" y="712801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9252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AA1B-77E4-5C47-A8E7-D04D71AA6507}" type="datetime1">
              <a:rPr lang="en-US" smtClean="0"/>
              <a:t>9/11/2020</a:t>
            </a:fld>
            <a:endParaRPr lang="en-US" dirty="0"/>
          </a:p>
        </p:txBody>
      </p:sp>
      <p:pic>
        <p:nvPicPr>
          <p:cNvPr id="8" name="Picture 7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4883817"/>
            <a:ext cx="1247274" cy="109621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2363788" y="4813085"/>
            <a:ext cx="2911475" cy="102235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Presenters:</a:t>
            </a:r>
          </a:p>
          <a:p>
            <a:pPr lvl="0"/>
            <a:r>
              <a:rPr lang="en-US" dirty="0"/>
              <a:t>Name 1</a:t>
            </a:r>
          </a:p>
          <a:p>
            <a:pPr lvl="0"/>
            <a:r>
              <a:rPr lang="en-US" dirty="0"/>
              <a:t>Name 2</a:t>
            </a:r>
          </a:p>
        </p:txBody>
      </p:sp>
    </p:spTree>
    <p:extLst>
      <p:ext uri="{BB962C8B-B14F-4D97-AF65-F5344CB8AC3E}">
        <p14:creationId xmlns:p14="http://schemas.microsoft.com/office/powerpoint/2010/main" val="71714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: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831850" y="712801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9252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74B8-448C-2642-809F-1184DC1B0B1B}" type="datetime1">
              <a:rPr lang="en-US" smtClean="0"/>
              <a:t>9/11/2020</a:t>
            </a:fld>
            <a:endParaRPr lang="en-US"/>
          </a:p>
        </p:txBody>
      </p:sp>
      <p:pic>
        <p:nvPicPr>
          <p:cNvPr id="8" name="Picture 7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4883817"/>
            <a:ext cx="1247274" cy="109621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2363788" y="4813085"/>
            <a:ext cx="2911475" cy="102235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Presenters:</a:t>
            </a:r>
          </a:p>
          <a:p>
            <a:pPr lvl="0"/>
            <a:r>
              <a:rPr lang="en-US" dirty="0"/>
              <a:t>Name 1</a:t>
            </a:r>
          </a:p>
          <a:p>
            <a:pPr lvl="0"/>
            <a:r>
              <a:rPr lang="en-US" dirty="0"/>
              <a:t>Name 2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2: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838200" y="301255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84C1-AB92-BF4D-808E-E783B3A71E96}" type="datetime1">
              <a:rPr lang="en-US" smtClean="0"/>
              <a:t>9/11/2020</a:t>
            </a:fld>
            <a:endParaRPr lang="en-US" dirty="0"/>
          </a:p>
        </p:txBody>
      </p:sp>
      <p:pic>
        <p:nvPicPr>
          <p:cNvPr id="6" name="Picture 5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6202"/>
            <a:ext cx="1247274" cy="10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2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4852-C69A-3C46-A74D-F2D8C6D17F46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50400" y="6445457"/>
            <a:ext cx="1803400" cy="365125"/>
          </a:xfrm>
        </p:spPr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4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1894-EB80-6048-AAFF-32CE04FEA1F0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3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fram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14F-C253-2C4B-BB94-A112B33202D4}" type="datetime1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972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9FC-0D0B-254C-A488-84C1053DC81E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5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2: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838200" y="301255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AE9-9170-C44D-B69D-85230FA628E5}" type="datetime1">
              <a:rPr lang="en-US" smtClean="0"/>
              <a:t>9/11/2020</a:t>
            </a:fld>
            <a:endParaRPr lang="en-US"/>
          </a:p>
        </p:txBody>
      </p:sp>
      <p:pic>
        <p:nvPicPr>
          <p:cNvPr id="6" name="Picture 5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6202"/>
            <a:ext cx="1247274" cy="10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4852-C69A-3C46-A74D-F2D8C6D17F46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3234"/>
            <a:ext cx="1803400" cy="365125"/>
          </a:xfrm>
        </p:spPr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1894-EB80-6048-AAFF-32CE04FEA1F0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fram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14F-C253-2C4B-BB94-A112B33202D4}" type="datetime1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93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9FC-0D0B-254C-A488-84C1053DC81E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8099-7E9C-48ED-AD46-59F9D8E4896F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3F67-FEC6-734D-B36B-5EA90BBA38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4289258"/>
            <a:ext cx="10515600" cy="135605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1850" y="5672305"/>
            <a:ext cx="10515600" cy="68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California Energy Commiss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815166"/>
            <a:ext cx="987137" cy="8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9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58-FE05-9A40-ABEB-3CEFD609CF46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99822" y="1825625"/>
            <a:ext cx="995397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81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F360-0BA0-8540-B27B-28FBA28FADF7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2032-C4BC-1846-BCAE-83F2C463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1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2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562992-772B-3C4E-9810-F8ADBF4F57E7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32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3234"/>
            <a:ext cx="176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5C4985-ACD0-2B4C-8981-36243250F2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" y="224496"/>
            <a:ext cx="827718" cy="7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8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695F-21E5-C242-92E6-E78B31EE7C7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" y="224496"/>
            <a:ext cx="827718" cy="7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24D1D3D-27CC-A740-857C-D26C679943FF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DCD1BE-76F0-964D-BEB4-4B9A284D8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9D11-B800-8947-A108-C2AFD56D7B11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0EBB6-C900-684B-B96E-D78E525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2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8A99C7C-79B3-B344-B335-68B9350C121B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32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3234"/>
            <a:ext cx="176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5C4985-ACD0-2B4C-8981-36243250F2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" y="224496"/>
            <a:ext cx="827718" cy="7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9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56555-27ED-B14A-BE49-ED7ED1DF4D2B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2032-C4BC-1846-BCAE-83F2C46345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3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2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562992-772B-3C4E-9810-F8ADBF4F57E7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32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2733" y="6391906"/>
            <a:ext cx="176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5C4985-ACD0-2B4C-8981-36243250F2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" y="224496"/>
            <a:ext cx="827718" cy="7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dvisor@energy.ca.gov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.ca.gov/zevstats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.ca.gov/zevstats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dvisor@energy.ca.gov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dvisor@energy.ca.gov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nergy.ca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dvisor@energy.ca.gov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dvisor@energy.ca.gov" TargetMode="Externa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.ca.gov/proceedings/business-meeting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dvisor@energy.ca.gov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dvisor@energy.ca.gov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3359" y="1958308"/>
            <a:ext cx="10411968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California Energy Commission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Business Meeting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September 9, 2020</a:t>
            </a:r>
            <a:br>
              <a:rPr lang="en-US" dirty="0">
                <a:ea typeface="+mj-lt"/>
                <a:cs typeface="+mj-lt"/>
              </a:rPr>
            </a:br>
            <a:r>
              <a:rPr lang="en-US" dirty="0"/>
              <a:t>10:00 am</a:t>
            </a:r>
          </a:p>
        </p:txBody>
      </p:sp>
    </p:spTree>
    <p:extLst>
      <p:ext uri="{BB962C8B-B14F-4D97-AF65-F5344CB8AC3E}">
        <p14:creationId xmlns:p14="http://schemas.microsoft.com/office/powerpoint/2010/main" val="21229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42496"/>
            <a:ext cx="11449050" cy="1038840"/>
          </a:xfrm>
        </p:spPr>
        <p:txBody>
          <a:bodyPr>
            <a:normAutofit/>
          </a:bodyPr>
          <a:lstStyle/>
          <a:p>
            <a:pPr algn="ctr"/>
            <a:r>
              <a:rPr lang="en-US" sz="3700" dirty="0"/>
              <a:t>Item 1b-e – Public Comment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801" y="1196372"/>
            <a:ext cx="6753224" cy="5309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" sz="2000" b="1" dirty="0">
                <a:cs typeface="Arial"/>
              </a:rPr>
              <a:t>Two ways to provide comments:</a:t>
            </a:r>
          </a:p>
          <a:p>
            <a:pPr marL="457200" lvl="1" indent="0">
              <a:buNone/>
            </a:pPr>
            <a:endParaRPr lang="en-US" sz="2000" dirty="0">
              <a:cs typeface="Arial"/>
            </a:endParaRPr>
          </a:p>
          <a:p>
            <a:pPr marL="800100" lvl="1" indent="-342900">
              <a:buAutoNum type="arabicParenR"/>
            </a:pPr>
            <a:r>
              <a:rPr lang="en" sz="1800" b="1" dirty="0">
                <a:cs typeface="Arial"/>
              </a:rPr>
              <a:t>Email</a:t>
            </a:r>
            <a:r>
              <a:rPr lang="en" sz="1800" dirty="0">
                <a:cs typeface="Arial"/>
              </a:rPr>
              <a:t> </a:t>
            </a:r>
            <a:r>
              <a:rPr lang="en" sz="1800" b="1" dirty="0">
                <a:solidFill>
                  <a:schemeClr val="tx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PublicAdvisor@energy.ca.gov</a:t>
            </a:r>
            <a:r>
              <a:rPr lang="en" sz="1800" dirty="0">
                <a:cs typeface="Arial"/>
              </a:rPr>
              <a:t> to have the CEC's Public Advisor verbally relate </a:t>
            </a:r>
            <a:r>
              <a:rPr lang="en-US" sz="1800" dirty="0">
                <a:cs typeface="Arial"/>
              </a:rPr>
              <a:t>comment</a:t>
            </a:r>
            <a:r>
              <a:rPr lang="en" sz="1800" dirty="0">
                <a:cs typeface="Arial"/>
              </a:rPr>
              <a:t>s during the meeting.</a:t>
            </a:r>
            <a:endParaRPr lang="en-US" sz="1800" dirty="0">
              <a:cs typeface="Arial"/>
            </a:endParaRPr>
          </a:p>
          <a:p>
            <a:pPr marL="457200" lvl="1" indent="0">
              <a:buNone/>
            </a:pPr>
            <a:r>
              <a:rPr lang="en-US" sz="1800" b="1" dirty="0">
                <a:cs typeface="Arial"/>
              </a:rPr>
              <a:t>OR</a:t>
            </a:r>
            <a:endParaRPr lang="en" sz="1800" b="1" dirty="0">
              <a:cs typeface="Arial"/>
            </a:endParaRPr>
          </a:p>
          <a:p>
            <a:pPr marL="800100" lvl="1" indent="-342900">
              <a:buAutoNum type="arabicParenR" startAt="2"/>
            </a:pPr>
            <a:r>
              <a:rPr lang="en" sz="1800" b="1" dirty="0">
                <a:cs typeface="Arial"/>
              </a:rPr>
              <a:t>Call </a:t>
            </a:r>
            <a:r>
              <a:rPr lang="en" sz="1800" b="1" dirty="0">
                <a:solidFill>
                  <a:schemeClr val="tx2"/>
                </a:solidFill>
                <a:cs typeface="Arial"/>
              </a:rPr>
              <a:t>(</a:t>
            </a:r>
            <a:r>
              <a:rPr lang="en-US" sz="1800" b="1" dirty="0">
                <a:solidFill>
                  <a:schemeClr val="tx2"/>
                </a:solidFill>
                <a:cs typeface="Arial"/>
              </a:rPr>
              <a:t>888) 823-5065</a:t>
            </a:r>
            <a:r>
              <a:rPr lang="en-US" sz="1800" dirty="0">
                <a:cs typeface="Arial"/>
              </a:rPr>
              <a:t>. Passcode: "business  </a:t>
            </a:r>
          </a:p>
          <a:p>
            <a:pPr marL="457200" lvl="1" indent="0">
              <a:buNone/>
            </a:pPr>
            <a:r>
              <a:rPr lang="en-US" sz="1800" dirty="0">
                <a:cs typeface="Arial"/>
              </a:rPr>
              <a:t>      meeting”</a:t>
            </a:r>
          </a:p>
          <a:p>
            <a:pPr marL="457200" lvl="1" indent="0">
              <a:buNone/>
            </a:pPr>
            <a:endParaRPr lang="en-US" sz="17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Operator: </a:t>
            </a:r>
            <a:r>
              <a:rPr lang="en-US" sz="1800" u="sng" dirty="0">
                <a:cs typeface="Arial"/>
              </a:rPr>
              <a:t>name</a:t>
            </a:r>
            <a:r>
              <a:rPr lang="en-US" sz="1800" dirty="0">
                <a:cs typeface="Arial"/>
              </a:rPr>
              <a:t>, </a:t>
            </a:r>
            <a:r>
              <a:rPr lang="en-US" sz="1800" u="sng" dirty="0">
                <a:cs typeface="Arial"/>
              </a:rPr>
              <a:t>organization</a:t>
            </a:r>
            <a:r>
              <a:rPr lang="en-US" sz="1800" dirty="0">
                <a:cs typeface="Arial"/>
              </a:rPr>
              <a:t> and </a:t>
            </a:r>
            <a:r>
              <a:rPr lang="en-US" sz="1800" u="sng" dirty="0">
                <a:cs typeface="Arial"/>
              </a:rPr>
              <a:t>item number.</a:t>
            </a:r>
            <a:r>
              <a:rPr lang="en-US" sz="1800" dirty="0">
                <a:cs typeface="Arial"/>
              </a:rPr>
              <a:t> </a:t>
            </a: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 </a:t>
            </a:r>
            <a:r>
              <a:rPr lang="en" sz="1800" dirty="0">
                <a:cs typeface="Arial"/>
              </a:rPr>
              <a:t>if you </a:t>
            </a:r>
            <a:r>
              <a:rPr lang="en-US" sz="1800" dirty="0">
                <a:cs typeface="Arial"/>
              </a:rPr>
              <a:t>represent</a:t>
            </a:r>
            <a:r>
              <a:rPr lang="en" sz="1800" dirty="0">
                <a:cs typeface="Arial"/>
              </a:rPr>
              <a:t>: </a:t>
            </a:r>
            <a:r>
              <a:rPr lang="en-US" sz="1800" dirty="0">
                <a:cs typeface="Arial"/>
              </a:rPr>
              <a:t>federal or state</a:t>
            </a:r>
            <a:r>
              <a:rPr lang="en" sz="1800" dirty="0">
                <a:cs typeface="Arial"/>
              </a:rPr>
              <a:t> legislature; </a:t>
            </a:r>
            <a:r>
              <a:rPr lang="en-US" sz="1800" dirty="0">
                <a:cs typeface="Arial"/>
              </a:rPr>
              <a:t>tribal nation or </a:t>
            </a:r>
            <a:r>
              <a:rPr lang="en" sz="1800" dirty="0">
                <a:cs typeface="Arial"/>
              </a:rPr>
              <a:t>California tribal government; </a:t>
            </a:r>
            <a:r>
              <a:rPr lang="en-US" sz="1800" dirty="0">
                <a:cs typeface="Arial"/>
              </a:rPr>
              <a:t>state agency;</a:t>
            </a:r>
            <a:r>
              <a:rPr lang="en" sz="1800" dirty="0">
                <a:cs typeface="Arial"/>
              </a:rPr>
              <a:t> or </a:t>
            </a:r>
            <a:r>
              <a:rPr lang="en-US" sz="1800" dirty="0">
                <a:cs typeface="Arial"/>
              </a:rPr>
              <a:t>county/city government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S</a:t>
            </a:r>
            <a:r>
              <a:rPr lang="en" sz="1800" dirty="0">
                <a:cs typeface="Arial"/>
              </a:rPr>
              <a:t>pell your first and last name.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Do not use speaker phone when talking.</a:t>
            </a:r>
            <a:r>
              <a:rPr lang="en" sz="1800" dirty="0">
                <a:cs typeface="Arial"/>
              </a:rPr>
              <a:t> 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" sz="1800" dirty="0">
                <a:cs typeface="Arial"/>
              </a:rPr>
              <a:t>Mute </a:t>
            </a:r>
            <a:r>
              <a:rPr lang="en-US" sz="1800" dirty="0">
                <a:cs typeface="Arial"/>
              </a:rPr>
              <a:t>Zoom</a:t>
            </a:r>
            <a:r>
              <a:rPr lang="en" sz="1800" dirty="0">
                <a:cs typeface="Arial"/>
              </a:rPr>
              <a:t> while calling </a:t>
            </a:r>
            <a:r>
              <a:rPr lang="en-US" sz="1800" dirty="0">
                <a:cs typeface="Arial"/>
              </a:rPr>
              <a:t>to comment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1ADB5-E574-417A-A0C0-D35BD2164952}"/>
              </a:ext>
            </a:extLst>
          </p:cNvPr>
          <p:cNvSpPr txBox="1"/>
          <p:nvPr/>
        </p:nvSpPr>
        <p:spPr>
          <a:xfrm>
            <a:off x="7108971" y="1317071"/>
            <a:ext cx="4722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For each voting </a:t>
            </a:r>
            <a:r>
              <a:rPr lang="en-US" sz="2000" dirty="0" err="1">
                <a:solidFill>
                  <a:srgbClr val="0F6FC6">
                    <a:lumMod val="50000"/>
                  </a:srgbClr>
                </a:solidFill>
                <a:latin typeface="Arial" panose="020B0604020202020204"/>
                <a:cs typeface="Arial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, public comments are limited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 minutes per person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and </a:t>
            </a:r>
            <a:r>
              <a:rPr lang="en-US" sz="2000" b="1" dirty="0">
                <a:solidFill>
                  <a:schemeClr val="tx2"/>
                </a:solidFill>
                <a:ea typeface="+mn-lt"/>
                <a:cs typeface="+mn-lt"/>
              </a:rPr>
              <a:t>1 person per organization.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A6192C-F200-4A88-B50C-985EB513B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5525" y="2964034"/>
            <a:ext cx="4575673" cy="32037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5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1" y="210343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/>
              <a:t>Item 2: Discussion of Energy Commission Progress on Joint Agency Report, Charting a Path to a 100 Percent Clean Electricity Future, Senate Bill 100 (2018)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73211" y="3633781"/>
            <a:ext cx="105156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September 9, 2020 Business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7316" y="4945059"/>
            <a:ext cx="389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Terra Weeks, Sr. Advisor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Office of Chair Hochschild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5686C-408B-4DA2-875E-CDDDF54EA7BB}"/>
              </a:ext>
            </a:extLst>
          </p:cNvPr>
          <p:cNvSpPr txBox="1"/>
          <p:nvPr/>
        </p:nvSpPr>
        <p:spPr>
          <a:xfrm>
            <a:off x="6693916" y="4945058"/>
            <a:ext cx="429158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Liz Gill, PhD, Electric Generation System Specialist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Energy Assessments Division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6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86EA-7102-40BE-87E6-DC375358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to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BE87D-2604-4DB2-A1CC-5714BF178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/>
              <a:t>Under Senate Bill 100, renewable energy and zero-carbon resources shall supply 100 percent of electric retail sales and electricity procured to serve state agencies by December 31, 2045.</a:t>
            </a:r>
          </a:p>
          <a:p>
            <a:pPr lvl="1">
              <a:spcAft>
                <a:spcPts val="1200"/>
              </a:spcAft>
            </a:pPr>
            <a:r>
              <a:rPr lang="en-US" b="1"/>
              <a:t>Public and environmental health benefits</a:t>
            </a:r>
            <a:r>
              <a:rPr lang="en-US"/>
              <a:t> by reducing greenhouse gas emissions and air pollution from the electricity sector. </a:t>
            </a:r>
            <a:endParaRPr lang="en-US">
              <a:cs typeface="Arial"/>
            </a:endParaRPr>
          </a:p>
          <a:p>
            <a:pPr lvl="1">
              <a:spcAft>
                <a:spcPts val="1200"/>
              </a:spcAft>
            </a:pPr>
            <a:r>
              <a:rPr lang="en-US"/>
              <a:t>Substantial </a:t>
            </a:r>
            <a:r>
              <a:rPr lang="en-US" b="1"/>
              <a:t>economic and workforce opportunity</a:t>
            </a:r>
            <a:r>
              <a:rPr lang="en-US"/>
              <a:t>.</a:t>
            </a:r>
            <a:endParaRPr lang="en-US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5613-296A-48F5-861E-138C9E4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1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834" y="1419042"/>
            <a:ext cx="9953978" cy="4680672"/>
          </a:xfrm>
        </p:spPr>
        <p:txBody>
          <a:bodyPr>
            <a:normAutofit/>
          </a:bodyPr>
          <a:lstStyle/>
          <a:p>
            <a:r>
              <a:rPr lang="en-US"/>
              <a:t>The CEC, CPUC, and CARB are developing the Joint-Agency SB 100 report, due to the legislature by January 1, 2021, which will review the policy and provide recommendations for planning and implementation. </a:t>
            </a:r>
          </a:p>
          <a:p>
            <a:endParaRPr lang="en-US" b="1"/>
          </a:p>
          <a:p>
            <a:pPr lv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54FF8-E5BA-324F-8FFC-51A5CB26A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101644"/>
              </p:ext>
            </p:extLst>
          </p:nvPr>
        </p:nvGraphicFramePr>
        <p:xfrm>
          <a:off x="1119187" y="2883409"/>
          <a:ext cx="9953625" cy="3436690"/>
        </p:xfrm>
        <a:graphic>
          <a:graphicData uri="http://schemas.openxmlformats.org/drawingml/2006/table">
            <a:tbl>
              <a:tblPr firstRow="1"/>
              <a:tblGrid>
                <a:gridCol w="6620655">
                  <a:extLst>
                    <a:ext uri="{9D8B030D-6E8A-4147-A177-3AD203B41FA5}">
                      <a16:colId xmlns:a16="http://schemas.microsoft.com/office/drawing/2014/main" val="455831911"/>
                    </a:ext>
                  </a:extLst>
                </a:gridCol>
                <a:gridCol w="3332970">
                  <a:extLst>
                    <a:ext uri="{9D8B030D-6E8A-4147-A177-3AD203B41FA5}">
                      <a16:colId xmlns:a16="http://schemas.microsoft.com/office/drawing/2014/main" val="1948785585"/>
                    </a:ext>
                  </a:extLst>
                </a:gridCol>
              </a:tblGrid>
              <a:tr h="34366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Activity​</a:t>
                      </a:r>
                      <a:endParaRPr lang="en-US" sz="17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Estimated Date ​</a:t>
                      </a:r>
                      <a:endParaRPr lang="en-US" sz="17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292222"/>
                  </a:ext>
                </a:extLst>
              </a:tr>
              <a:tr h="34366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Kickoff Workshop (Sacramento) </a:t>
                      </a:r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7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September 2019​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54864"/>
                  </a:ext>
                </a:extLst>
              </a:tr>
              <a:tr h="34366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Scoping Workshop 1: Central Valley (Fresno) </a:t>
                      </a:r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7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September 2019​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498279"/>
                  </a:ext>
                </a:extLst>
              </a:tr>
              <a:tr h="34366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Scoping Workshop 2: Northern California (Redding)</a:t>
                      </a:r>
                      <a:r>
                        <a:rPr lang="en-US" sz="15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October 2019​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898025"/>
                  </a:ext>
                </a:extLst>
              </a:tr>
              <a:tr h="34366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Scoping Workshop 3: Southern California (Diamond Bar)</a:t>
                      </a:r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7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October 2019​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010767"/>
                  </a:ext>
                </a:extLst>
              </a:tr>
              <a:tr h="34366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Technical Workshop (San Francisco)</a:t>
                      </a:r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7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November 2019​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461507"/>
                  </a:ext>
                </a:extLst>
              </a:tr>
              <a:tr h="34366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Modeling Inputs &amp; Assumptions Workshop (Sacramento)</a:t>
                      </a:r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7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February 2020​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502281"/>
                  </a:ext>
                </a:extLst>
              </a:tr>
              <a:tr h="34366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Draft Modeling Results Workshop (Remote Only)​</a:t>
                      </a:r>
                      <a:endParaRPr lang="en-US" sz="17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September 2020​</a:t>
                      </a:r>
                      <a:endParaRPr lang="en-US" sz="17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88741"/>
                  </a:ext>
                </a:extLst>
              </a:tr>
              <a:tr h="34366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Draft Report Workshop (Remote Only)​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November 2020​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884906"/>
                  </a:ext>
                </a:extLst>
              </a:tr>
              <a:tr h="34366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Report due to Legislature</a:t>
                      </a:r>
                      <a:r>
                        <a:rPr lang="en-US" sz="15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7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January 1, 2021​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947" marR="86947" marT="43474" marB="4347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835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10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5BE9-FBAB-7249-B4C2-2E80181A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Results Workshop - 9/2/20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1D199-15EE-9F4F-9D89-4A7B4D966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511" y="1519551"/>
            <a:ext cx="10295966" cy="1317812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2000"/>
              <a:t>Remote attendance only with close to 400 attendees</a:t>
            </a:r>
          </a:p>
          <a:p>
            <a:pPr lvl="1">
              <a:spcAft>
                <a:spcPts val="600"/>
              </a:spcAft>
            </a:pPr>
            <a:r>
              <a:rPr lang="en-US" sz="2000" b="1"/>
              <a:t>Session 1 </a:t>
            </a:r>
            <a:r>
              <a:rPr lang="en-US" sz="2000"/>
              <a:t>included staff presentations on the modeling framework and results</a:t>
            </a:r>
          </a:p>
          <a:p>
            <a:pPr lvl="1">
              <a:spcAft>
                <a:spcPts val="600"/>
              </a:spcAft>
            </a:pPr>
            <a:r>
              <a:rPr lang="en-US" sz="2000" b="1"/>
              <a:t>Session 2</a:t>
            </a:r>
            <a:r>
              <a:rPr lang="en-US" sz="2000"/>
              <a:t> included three stakeholder panels covering the following perspectives:</a:t>
            </a:r>
          </a:p>
          <a:p>
            <a:endParaRPr lang="en-US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E4EE5-78CE-774C-AE8A-112F80A1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3234"/>
            <a:ext cx="17610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42F6B-6ACA-1D48-B649-0654B0B86479}"/>
              </a:ext>
            </a:extLst>
          </p:cNvPr>
          <p:cNvSpPr/>
          <p:nvPr/>
        </p:nvSpPr>
        <p:spPr>
          <a:xfrm>
            <a:off x="1022291" y="3081007"/>
            <a:ext cx="263767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Resource Build Requirements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336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115F0C-6F18-864D-A565-E35529B36C18}"/>
              </a:ext>
            </a:extLst>
          </p:cNvPr>
          <p:cNvSpPr/>
          <p:nvPr/>
        </p:nvSpPr>
        <p:spPr>
          <a:xfrm>
            <a:off x="4426948" y="3075057"/>
            <a:ext cx="3255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Grid Planning Implications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5D7DBC-9DAF-944F-9553-4D8CAD65BB17}"/>
              </a:ext>
            </a:extLst>
          </p:cNvPr>
          <p:cNvSpPr/>
          <p:nvPr/>
        </p:nvSpPr>
        <p:spPr>
          <a:xfrm>
            <a:off x="7612850" y="3075057"/>
            <a:ext cx="4131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Equity, Workforce and Additional Considerations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AF1FD-2459-1A4E-9A64-9715E95F245B}"/>
              </a:ext>
            </a:extLst>
          </p:cNvPr>
          <p:cNvSpPr/>
          <p:nvPr/>
        </p:nvSpPr>
        <p:spPr>
          <a:xfrm>
            <a:off x="597352" y="3963991"/>
            <a:ext cx="369716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Ric O’Connell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GridLab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Danielle Mills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AWEA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Bernadette Del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Chiaro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CALSSA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Alex Morris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CESA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Logan Goldie Scot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BNEF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Mateo Jaramillo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Form Energy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Shannon Eddy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Large-Scale Solar Association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252D17-2B60-C74F-8713-BBDA5394B1D2}"/>
              </a:ext>
            </a:extLst>
          </p:cNvPr>
          <p:cNvSpPr/>
          <p:nvPr/>
        </p:nvSpPr>
        <p:spPr>
          <a:xfrm>
            <a:off x="4594583" y="3963991"/>
            <a:ext cx="30876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Mike Florio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Gridworks (M)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Beth Vaughan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CalCCA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36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Delphine Hou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CAISO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James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Barner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LADWP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Erica Bowman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16360D-E04B-834A-AABC-0E91775A5570}"/>
              </a:ext>
            </a:extLst>
          </p:cNvPr>
          <p:cNvSpPr/>
          <p:nvPr/>
        </p:nvSpPr>
        <p:spPr>
          <a:xfrm>
            <a:off x="8191511" y="3963991"/>
            <a:ext cx="340313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Aleecia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Gutierrez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CEC (M)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Shana 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Lazerow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CBE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Elena Krieger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PSE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Roger Lin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DACAG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 Specht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UCS 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Shrayas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Jatkar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3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CWDB</a:t>
            </a:r>
          </a:p>
        </p:txBody>
      </p:sp>
    </p:spTree>
    <p:extLst>
      <p:ext uri="{BB962C8B-B14F-4D97-AF65-F5344CB8AC3E}">
        <p14:creationId xmlns:p14="http://schemas.microsoft.com/office/powerpoint/2010/main" val="107583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ore Scenario Results"/>
          <p:cNvSpPr>
            <a:spLocks noGrp="1"/>
          </p:cNvSpPr>
          <p:nvPr>
            <p:ph type="title"/>
          </p:nvPr>
        </p:nvSpPr>
        <p:spPr>
          <a:xfrm>
            <a:off x="1571625" y="365125"/>
            <a:ext cx="9782174" cy="1325563"/>
          </a:xfrm>
        </p:spPr>
        <p:txBody>
          <a:bodyPr/>
          <a:lstStyle/>
          <a:p>
            <a:r>
              <a:rPr lang="en-US" dirty="0"/>
              <a:t>Core Scenario Results</a:t>
            </a:r>
          </a:p>
        </p:txBody>
      </p:sp>
      <p:sp>
        <p:nvSpPr>
          <p:cNvPr id="4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9600" y="1363288"/>
            <a:ext cx="10972800" cy="51032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9600" y="1485642"/>
            <a:ext cx="10972800" cy="49750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B95E5-22F5-E34E-ABE1-AB9E2B59A166}"/>
              </a:ext>
            </a:extLst>
          </p:cNvPr>
          <p:cNvSpPr txBox="1"/>
          <p:nvPr/>
        </p:nvSpPr>
        <p:spPr>
          <a:xfrm>
            <a:off x="365234" y="6453794"/>
            <a:ext cx="640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Load Coverage: Core; Resource Options: All</a:t>
            </a:r>
          </a:p>
        </p:txBody>
      </p:sp>
      <p:pic>
        <p:nvPicPr>
          <p:cNvPr id="11" name="Picture 10" descr="Core Scenario Results">
            <a:extLst>
              <a:ext uri="{FF2B5EF4-FFF2-40B4-BE49-F238E27FC236}">
                <a16:creationId xmlns:a16="http://schemas.microsoft.com/office/drawing/2014/main" id="{C0565015-6863-524A-8F5A-2760951774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90" y="1586202"/>
            <a:ext cx="8887198" cy="4565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1C8E42-F26C-DD45-B57E-ABDE23AA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188" y="2464392"/>
            <a:ext cx="1822578" cy="30175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059ACE-DE7A-BD4E-A49D-05247BC3277E}"/>
              </a:ext>
            </a:extLst>
          </p:cNvPr>
          <p:cNvSpPr txBox="1"/>
          <p:nvPr/>
        </p:nvSpPr>
        <p:spPr>
          <a:xfrm>
            <a:off x="365234" y="6170757"/>
            <a:ext cx="609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As of 2019, there is 80 GW of in-state capacity in California.  </a:t>
            </a:r>
          </a:p>
        </p:txBody>
      </p:sp>
    </p:spTree>
    <p:extLst>
      <p:ext uri="{BB962C8B-B14F-4D97-AF65-F5344CB8AC3E}">
        <p14:creationId xmlns:p14="http://schemas.microsoft.com/office/powerpoint/2010/main" val="150120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5" y="365125"/>
            <a:ext cx="9782174" cy="1325563"/>
          </a:xfrm>
        </p:spPr>
        <p:txBody>
          <a:bodyPr/>
          <a:lstStyle/>
          <a:p>
            <a:r>
              <a:rPr lang="en-US" dirty="0"/>
              <a:t>Total Resource Cost</a:t>
            </a:r>
          </a:p>
        </p:txBody>
      </p:sp>
      <p:sp>
        <p:nvSpPr>
          <p:cNvPr id="4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9600" y="1363288"/>
            <a:ext cx="10972800" cy="51032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9600" y="1485642"/>
            <a:ext cx="10972800" cy="49750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B95E5-22F5-E34E-ABE1-AB9E2B59A166}"/>
              </a:ext>
            </a:extLst>
          </p:cNvPr>
          <p:cNvSpPr txBox="1"/>
          <p:nvPr/>
        </p:nvSpPr>
        <p:spPr>
          <a:xfrm>
            <a:off x="365234" y="6453794"/>
            <a:ext cx="640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Demand: High Electrification; Resource Options: All</a:t>
            </a: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166B2E37-ABB2-EE49-902F-9E0E81246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608525"/>
              </p:ext>
            </p:extLst>
          </p:nvPr>
        </p:nvGraphicFramePr>
        <p:xfrm>
          <a:off x="8029409" y="2030206"/>
          <a:ext cx="3905581" cy="1406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309">
                  <a:extLst>
                    <a:ext uri="{9D8B030D-6E8A-4147-A177-3AD203B41FA5}">
                      <a16:colId xmlns:a16="http://schemas.microsoft.com/office/drawing/2014/main" val="1683648515"/>
                    </a:ext>
                  </a:extLst>
                </a:gridCol>
                <a:gridCol w="1112704">
                  <a:extLst>
                    <a:ext uri="{9D8B030D-6E8A-4147-A177-3AD203B41FA5}">
                      <a16:colId xmlns:a16="http://schemas.microsoft.com/office/drawing/2014/main" val="4165747702"/>
                    </a:ext>
                  </a:extLst>
                </a:gridCol>
                <a:gridCol w="1024568">
                  <a:extLst>
                    <a:ext uri="{9D8B030D-6E8A-4147-A177-3AD203B41FA5}">
                      <a16:colId xmlns:a16="http://schemas.microsoft.com/office/drawing/2014/main" val="2140276575"/>
                    </a:ext>
                  </a:extLst>
                </a:gridCol>
              </a:tblGrid>
              <a:tr h="686490">
                <a:tc>
                  <a:txBody>
                    <a:bodyPr/>
                    <a:lstStyle/>
                    <a:p>
                      <a:r>
                        <a:rPr lang="en-US" sz="1400" b="1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Total Resource Cost ($B)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Average Cost (¢/kWh)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788432"/>
                  </a:ext>
                </a:extLst>
              </a:tr>
              <a:tr h="380641">
                <a:tc>
                  <a:txBody>
                    <a:bodyPr/>
                    <a:lstStyle/>
                    <a:p>
                      <a:r>
                        <a:rPr lang="en-US" sz="1400" dirty="0"/>
                        <a:t>60% RPS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3505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r>
                        <a:rPr lang="en-US" sz="1400"/>
                        <a:t>SB 100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8644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E708AF-AE28-C74C-859B-EED1BA8AC33A}"/>
              </a:ext>
            </a:extLst>
          </p:cNvPr>
          <p:cNvSpPr txBox="1"/>
          <p:nvPr/>
        </p:nvSpPr>
        <p:spPr>
          <a:xfrm>
            <a:off x="7961936" y="1628376"/>
            <a:ext cx="328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2045 Scenario Costs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709" y="6158765"/>
            <a:ext cx="8774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Total resource cost (TRC) includes existing system costs (baseline costs), capital investments and operation costs.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49" y="4292472"/>
            <a:ext cx="1847850" cy="495300"/>
          </a:xfrm>
          <a:prstGeom prst="rect">
            <a:avLst/>
          </a:prstGeom>
        </p:spPr>
      </p:pic>
      <p:pic>
        <p:nvPicPr>
          <p:cNvPr id="10" name="Picture 9" descr="Total Resource Cost"/>
          <p:cNvPicPr>
            <a:picLocks noChangeAspect="1"/>
          </p:cNvPicPr>
          <p:nvPr/>
        </p:nvPicPr>
        <p:blipFill rotWithShape="1">
          <a:blip r:embed="rId4"/>
          <a:srcRect r="28500"/>
          <a:stretch/>
        </p:blipFill>
        <p:spPr>
          <a:xfrm>
            <a:off x="1689696" y="1318395"/>
            <a:ext cx="5461869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2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5" y="365125"/>
            <a:ext cx="9782174" cy="1325563"/>
          </a:xfrm>
        </p:spPr>
        <p:txBody>
          <a:bodyPr/>
          <a:lstStyle/>
          <a:p>
            <a:r>
              <a:rPr lang="en-US" dirty="0"/>
              <a:t>Resource Build Rates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B95E5-22F5-E34E-ABE1-AB9E2B59A166}"/>
              </a:ext>
            </a:extLst>
          </p:cNvPr>
          <p:cNvSpPr txBox="1"/>
          <p:nvPr/>
        </p:nvSpPr>
        <p:spPr>
          <a:xfrm>
            <a:off x="365234" y="6453794"/>
            <a:ext cx="640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Load Coverage: Core; Resource Options: All</a:t>
            </a:r>
          </a:p>
        </p:txBody>
      </p:sp>
      <p:pic>
        <p:nvPicPr>
          <p:cNvPr id="12" name="Picture 11" descr="Resource Build Rates">
            <a:extLst>
              <a:ext uri="{FF2B5EF4-FFF2-40B4-BE49-F238E27FC236}">
                <a16:creationId xmlns:a16="http://schemas.microsoft.com/office/drawing/2014/main" id="{40D3786E-A64E-334F-9110-A562ADC2B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64" r="15488"/>
          <a:stretch/>
        </p:blipFill>
        <p:spPr>
          <a:xfrm>
            <a:off x="1023281" y="2688851"/>
            <a:ext cx="1599278" cy="2384254"/>
          </a:xfrm>
          <a:prstGeom prst="rect">
            <a:avLst/>
          </a:prstGeom>
        </p:spPr>
      </p:pic>
      <p:pic>
        <p:nvPicPr>
          <p:cNvPr id="13" name="Picture 12" descr="Average Build Rate to Date">
            <a:extLst>
              <a:ext uri="{FF2B5EF4-FFF2-40B4-BE49-F238E27FC236}">
                <a16:creationId xmlns:a16="http://schemas.microsoft.com/office/drawing/2014/main" id="{823B19B0-EFC2-4441-8361-EE6618B33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07"/>
          <a:stretch/>
        </p:blipFill>
        <p:spPr>
          <a:xfrm>
            <a:off x="426051" y="2698896"/>
            <a:ext cx="518917" cy="2384254"/>
          </a:xfrm>
          <a:prstGeom prst="rect">
            <a:avLst/>
          </a:prstGeom>
        </p:spPr>
      </p:pic>
      <p:pic>
        <p:nvPicPr>
          <p:cNvPr id="32" name="Picture 31" descr="High Electrification Dema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892" y="2265381"/>
            <a:ext cx="3906694" cy="1813233"/>
          </a:xfrm>
          <a:prstGeom prst="rect">
            <a:avLst/>
          </a:prstGeom>
        </p:spPr>
      </p:pic>
      <p:pic>
        <p:nvPicPr>
          <p:cNvPr id="34" name="Picture 33" descr="Reference dema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706" y="4424938"/>
            <a:ext cx="3906694" cy="1813233"/>
          </a:xfrm>
          <a:prstGeom prst="rect">
            <a:avLst/>
          </a:prstGeom>
        </p:spPr>
      </p:pic>
      <p:pic>
        <p:nvPicPr>
          <p:cNvPr id="36" name="Picture 35" descr="Reference deman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884" y="4359587"/>
            <a:ext cx="3906696" cy="1813234"/>
          </a:xfrm>
          <a:prstGeom prst="rect">
            <a:avLst/>
          </a:prstGeom>
        </p:spPr>
      </p:pic>
      <p:pic>
        <p:nvPicPr>
          <p:cNvPr id="38" name="Picture 37" descr="High electrification deman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1828" y="2265379"/>
            <a:ext cx="3906698" cy="18132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9D71BC-C332-2849-8B58-CCCB9684E50A}"/>
              </a:ext>
            </a:extLst>
          </p:cNvPr>
          <p:cNvSpPr txBox="1"/>
          <p:nvPr/>
        </p:nvSpPr>
        <p:spPr>
          <a:xfrm>
            <a:off x="361950" y="1435933"/>
            <a:ext cx="3472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All build rates shown in “GW/year”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5B4C6C-D471-EF45-8A39-F79BE651A810}"/>
              </a:ext>
            </a:extLst>
          </p:cNvPr>
          <p:cNvSpPr txBox="1"/>
          <p:nvPr/>
        </p:nvSpPr>
        <p:spPr>
          <a:xfrm>
            <a:off x="8305712" y="187150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High Electrification Demand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3F598D-7195-3349-AAA4-124B985ADE73}"/>
              </a:ext>
            </a:extLst>
          </p:cNvPr>
          <p:cNvSpPr txBox="1"/>
          <p:nvPr/>
        </p:nvSpPr>
        <p:spPr>
          <a:xfrm>
            <a:off x="8610600" y="4127708"/>
            <a:ext cx="213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Reference Demand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F181FD-74EA-AD4D-AAF0-F8C3F02B7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97255" y="1579558"/>
            <a:ext cx="0" cy="467071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69F44AD-0C0C-3E43-9D43-C888EE4E467E}"/>
              </a:ext>
            </a:extLst>
          </p:cNvPr>
          <p:cNvSpPr txBox="1"/>
          <p:nvPr/>
        </p:nvSpPr>
        <p:spPr>
          <a:xfrm>
            <a:off x="4199827" y="186891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High Electrification Demand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273EBF-0C26-6F44-8395-A9DA1328BE10}"/>
              </a:ext>
            </a:extLst>
          </p:cNvPr>
          <p:cNvSpPr txBox="1"/>
          <p:nvPr/>
        </p:nvSpPr>
        <p:spPr>
          <a:xfrm>
            <a:off x="4504715" y="4127708"/>
            <a:ext cx="213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Reference Demand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B5D72-CBD2-4D40-9366-A0DDEC1C05CA}"/>
              </a:ext>
            </a:extLst>
          </p:cNvPr>
          <p:cNvSpPr txBox="1"/>
          <p:nvPr/>
        </p:nvSpPr>
        <p:spPr>
          <a:xfrm>
            <a:off x="4053458" y="1398796"/>
            <a:ext cx="325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Average Build Rate to 2030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6DD29F-3D3B-2D43-AF6F-53BCE0A15760}"/>
              </a:ext>
            </a:extLst>
          </p:cNvPr>
          <p:cNvSpPr txBox="1"/>
          <p:nvPr/>
        </p:nvSpPr>
        <p:spPr>
          <a:xfrm>
            <a:off x="8095608" y="1398796"/>
            <a:ext cx="325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Average Build Rate to 2045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FE9A4B-F526-5644-919C-5A7379ED04D6}"/>
              </a:ext>
            </a:extLst>
          </p:cNvPr>
          <p:cNvSpPr txBox="1"/>
          <p:nvPr/>
        </p:nvSpPr>
        <p:spPr>
          <a:xfrm>
            <a:off x="195190" y="2298786"/>
            <a:ext cx="325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Average Build Rate to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CC32D-6F9B-834A-92C2-B01ED9F73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23879">
            <a:off x="2082478" y="3292190"/>
            <a:ext cx="91440" cy="91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62368-21A2-424D-B292-4F5016638486}"/>
              </a:ext>
            </a:extLst>
          </p:cNvPr>
          <p:cNvSpPr txBox="1"/>
          <p:nvPr/>
        </p:nvSpPr>
        <p:spPr>
          <a:xfrm>
            <a:off x="2179100" y="3106471"/>
            <a:ext cx="115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Maximum single year build</a:t>
            </a:r>
          </a:p>
        </p:txBody>
      </p:sp>
    </p:spTree>
    <p:extLst>
      <p:ext uri="{BB962C8B-B14F-4D97-AF65-F5344CB8AC3E}">
        <p14:creationId xmlns:p14="http://schemas.microsoft.com/office/powerpoint/2010/main" val="186380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Takeaways from Draft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51" y="1360673"/>
            <a:ext cx="9419449" cy="5285123"/>
          </a:xfrm>
        </p:spPr>
        <p:txBody>
          <a:bodyPr>
            <a:normAutofit/>
          </a:bodyPr>
          <a:lstStyle/>
          <a:p>
            <a:pPr fontAlgn="base">
              <a:spcAft>
                <a:spcPts val="1200"/>
              </a:spcAft>
            </a:pPr>
            <a:r>
              <a:rPr lang="en-US" b="1" dirty="0"/>
              <a:t>SB 100 is achievable with existing technologies.​</a:t>
            </a:r>
          </a:p>
          <a:p>
            <a:pPr lvl="1" fontAlgn="base">
              <a:spcAft>
                <a:spcPts val="1200"/>
              </a:spcAft>
            </a:pPr>
            <a:r>
              <a:rPr lang="en-US" sz="2000" dirty="0"/>
              <a:t>Cost reductions and innovation in zero carbon technologies, as well as demand flexibility and energy storage development can further reduce implementation costs.​</a:t>
            </a:r>
          </a:p>
          <a:p>
            <a:pPr fontAlgn="base">
              <a:spcAft>
                <a:spcPts val="1200"/>
              </a:spcAft>
            </a:pPr>
            <a:r>
              <a:rPr lang="en-US" b="1" dirty="0"/>
              <a:t>Portfolio diversity is generally valued by the model</a:t>
            </a:r>
            <a:r>
              <a:rPr lang="en-US" dirty="0"/>
              <a:t>.​</a:t>
            </a:r>
          </a:p>
          <a:p>
            <a:pPr fontAlgn="base">
              <a:spcAft>
                <a:spcPts val="1200"/>
              </a:spcAft>
            </a:pPr>
            <a:r>
              <a:rPr lang="en-US" b="1" dirty="0"/>
              <a:t>Sustained record setting resource build rates will be required to meet SB 100.​</a:t>
            </a:r>
          </a:p>
          <a:p>
            <a:pPr fontAlgn="base">
              <a:spcAft>
                <a:spcPts val="1200"/>
              </a:spcAft>
            </a:pPr>
            <a:r>
              <a:rPr lang="en-US" b="1" dirty="0"/>
              <a:t>Natural gas capacity is largely retained, but fleet-wide utilization decreases by 50% compared to a 60% RPS future</a:t>
            </a:r>
            <a:r>
              <a:rPr lang="en-US" dirty="0"/>
              <a:t>.​</a:t>
            </a:r>
          </a:p>
          <a:p>
            <a:pPr lvl="1" fontAlgn="base">
              <a:spcAft>
                <a:spcPts val="1200"/>
              </a:spcAft>
            </a:pPr>
            <a:r>
              <a:rPr lang="en-US" sz="2000" dirty="0"/>
              <a:t>Cost reductions and innovation in zero carbon firm resources and storage resources may reduce economic gas fleet retention.​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93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58" y="1433606"/>
            <a:ext cx="10575684" cy="51873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ea typeface="+mn-lt"/>
                <a:cs typeface="+mn-lt"/>
              </a:rPr>
              <a:t>Achieving SB 100 is possible but will be a big push. </a:t>
            </a:r>
            <a:r>
              <a:rPr lang="en-US" sz="2000" dirty="0">
                <a:ea typeface="+mn-lt"/>
                <a:cs typeface="+mn-lt"/>
              </a:rPr>
              <a:t>Requires a coordinated regulatory environment for system planning and to address bottlenecks.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ea typeface="+mn-lt"/>
                <a:cs typeface="+mn-lt"/>
              </a:rPr>
              <a:t>Results are directionally useful, but more work is needed</a:t>
            </a:r>
            <a:r>
              <a:rPr lang="en-US" sz="2000" dirty="0">
                <a:ea typeface="+mn-lt"/>
                <a:cs typeface="+mn-lt"/>
              </a:rPr>
              <a:t> to address specific implications, such as reliability, land-use and the location of resources, and equity.  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ea typeface="+mn-lt"/>
                <a:cs typeface="+mn-lt"/>
              </a:rPr>
              <a:t>Better capture resource potential of emerging and non-generation resources</a:t>
            </a:r>
            <a:r>
              <a:rPr lang="en-US" sz="2000" dirty="0">
                <a:ea typeface="+mn-lt"/>
                <a:cs typeface="+mn-lt"/>
              </a:rPr>
              <a:t>, such as hydrogen, lower-cost geothermal, behind the meter resources, long-duration energy storage, and demand flexibility. 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Incorporate </a:t>
            </a:r>
            <a:r>
              <a:rPr lang="en-US" sz="2000" b="1" dirty="0">
                <a:ea typeface="+mn-lt"/>
                <a:cs typeface="+mn-lt"/>
              </a:rPr>
              <a:t>social costs and non-energy benefits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Explore the use of </a:t>
            </a:r>
            <a:r>
              <a:rPr lang="en-US" sz="2000" b="1" dirty="0">
                <a:ea typeface="+mn-lt"/>
                <a:cs typeface="+mn-lt"/>
              </a:rPr>
              <a:t>zero-carbon firming resources to further reduce remaining gas </a:t>
            </a:r>
            <a:r>
              <a:rPr lang="en-US" sz="2000" dirty="0">
                <a:ea typeface="+mn-lt"/>
                <a:cs typeface="+mn-lt"/>
              </a:rPr>
              <a:t>and </a:t>
            </a:r>
            <a:r>
              <a:rPr lang="en-US" sz="2000" b="1" dirty="0">
                <a:ea typeface="+mn-lt"/>
                <a:cs typeface="+mn-lt"/>
              </a:rPr>
              <a:t>prioritize retirements in disadvantaged communities</a:t>
            </a:r>
            <a:r>
              <a:rPr lang="en-US" sz="2000" dirty="0">
                <a:ea typeface="+mn-lt"/>
                <a:cs typeface="+mn-lt"/>
              </a:rPr>
              <a:t>. 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ea typeface="+mn-lt"/>
                <a:cs typeface="+mn-lt"/>
              </a:rPr>
              <a:t>Workforce programs </a:t>
            </a:r>
            <a:r>
              <a:rPr lang="en-US" sz="2000" dirty="0">
                <a:ea typeface="+mn-lt"/>
                <a:cs typeface="+mn-lt"/>
              </a:rPr>
              <a:t>require strong partnerships, including with employers. Pre-apprenticeship programs have been a successful model.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ea typeface="+mn-lt"/>
                <a:cs typeface="+mn-lt"/>
              </a:rPr>
              <a:t>SB 100 provides a helpful forum </a:t>
            </a:r>
            <a:r>
              <a:rPr lang="en-US" sz="2000" dirty="0">
                <a:ea typeface="+mn-lt"/>
                <a:cs typeface="+mn-lt"/>
              </a:rPr>
              <a:t>to address a range of topics across agencies.</a:t>
            </a:r>
            <a:endParaRPr lang="en-US" sz="2000" b="1" dirty="0">
              <a:cs typeface="Arial"/>
            </a:endParaRPr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55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Pledge of Allegiance</a:t>
            </a:r>
          </a:p>
        </p:txBody>
      </p:sp>
      <p:sp>
        <p:nvSpPr>
          <p:cNvPr id="3" name="Content Placeholder 2" descr="Pledge of Allegiance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 algn="ctr">
              <a:buNone/>
            </a:pPr>
            <a:endParaRPr lang="en-US" b="1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 descr="Pledge of Allegiance">
            <a:extLst>
              <a:ext uri="{FF2B5EF4-FFF2-40B4-BE49-F238E27FC236}">
                <a16:creationId xmlns:a16="http://schemas.microsoft.com/office/drawing/2014/main" id="{3C90E9E9-B94A-9345-9F2D-100B4C69D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630" y="1538409"/>
            <a:ext cx="7178427" cy="37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8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DC1C-BC28-C94B-B0E1-3CF0409C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6FD9C-DD81-B941-A9B6-CEF82B66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9DC510E-A7A7-D248-B8F4-06E79BAB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2144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1A617F-8E9C-F743-84F9-6682A7126E7D}"/>
              </a:ext>
            </a:extLst>
          </p:cNvPr>
          <p:cNvSpPr/>
          <p:nvPr/>
        </p:nvSpPr>
        <p:spPr>
          <a:xfrm>
            <a:off x="950087" y="1630785"/>
            <a:ext cx="8948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Staff will review additional written comments (due 9/15) and continue working with the joint agencies to develop the draft report.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Draft report workshop planned for later this fall.</a:t>
            </a:r>
          </a:p>
        </p:txBody>
      </p:sp>
    </p:spTree>
    <p:extLst>
      <p:ext uri="{BB962C8B-B14F-4D97-AF65-F5344CB8AC3E}">
        <p14:creationId xmlns:p14="http://schemas.microsoft.com/office/powerpoint/2010/main" val="4210144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8218"/>
            <a:ext cx="10515600" cy="1325563"/>
          </a:xfrm>
        </p:spPr>
        <p:txBody>
          <a:bodyPr/>
          <a:lstStyle/>
          <a:p>
            <a:r>
              <a:rPr lang="en-US" dirty="0"/>
              <a:t>Item Number 3: ZEV and EV Charger Dashboard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73211" y="3633781"/>
            <a:ext cx="105156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September 9, 2020, Business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016" y="4945059"/>
            <a:ext cx="10463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Siva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Gunda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Deputy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Energy Assessments Division</a:t>
            </a:r>
          </a:p>
        </p:txBody>
      </p:sp>
    </p:spTree>
    <p:extLst>
      <p:ext uri="{BB962C8B-B14F-4D97-AF65-F5344CB8AC3E}">
        <p14:creationId xmlns:p14="http://schemas.microsoft.com/office/powerpoint/2010/main" val="883627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CEC launched a dashboard to track ZEV and EV charger statistics to track progress toward the state goals</a:t>
            </a:r>
          </a:p>
          <a:p>
            <a:pPr lvl="1"/>
            <a:r>
              <a:rPr lang="en-US" dirty="0"/>
              <a:t>Vehicle on-road population</a:t>
            </a:r>
          </a:p>
          <a:p>
            <a:pPr lvl="1"/>
            <a:r>
              <a:rPr lang="en-US" dirty="0"/>
              <a:t>ZEV annual and cumulative sales</a:t>
            </a:r>
          </a:p>
          <a:p>
            <a:pPr lvl="1"/>
            <a:r>
              <a:rPr lang="en-US" dirty="0"/>
              <a:t>Public and shared-private EV charger counts</a:t>
            </a:r>
          </a:p>
          <a:p>
            <a:r>
              <a:rPr lang="en-US" dirty="0"/>
              <a:t>Provides most up-to-date, accurate and geographically disaggregated information for policy makers, researchers and the public</a:t>
            </a:r>
          </a:p>
          <a:p>
            <a:r>
              <a:rPr lang="en-US" dirty="0"/>
              <a:t>Developed in collaboration with DMV and CARB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090FE-6A2C-4699-A8F2-AE14A15A5E67}"/>
              </a:ext>
            </a:extLst>
          </p:cNvPr>
          <p:cNvSpPr txBox="1"/>
          <p:nvPr/>
        </p:nvSpPr>
        <p:spPr>
          <a:xfrm>
            <a:off x="1118886" y="5191025"/>
            <a:ext cx="995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 tooltip="Original URL: https://www.energy.ca.gov/zevstats. Click or tap if you trust this link."/>
              </a:rPr>
              <a:t>https://www.energy.ca.gov/zevstats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087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75D2-1FA1-C74F-AFCB-8CE55633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Portal Demonstration</a:t>
            </a:r>
          </a:p>
        </p:txBody>
      </p:sp>
    </p:spTree>
    <p:extLst>
      <p:ext uri="{BB962C8B-B14F-4D97-AF65-F5344CB8AC3E}">
        <p14:creationId xmlns:p14="http://schemas.microsoft.com/office/powerpoint/2010/main" val="3170872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DC1C-BC28-C94B-B0E1-3CF0409C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B3CA1-6882-B041-BEA4-4913BB30A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Vehicle Population dashboard will be updated annually at a minimum; staff are hoping to update more frequently</a:t>
            </a:r>
          </a:p>
          <a:p>
            <a:r>
              <a:rPr lang="en-US" dirty="0"/>
              <a:t>ZEV Sales dashboard will be updated quarterly, and the next update will occur at the end of October</a:t>
            </a:r>
          </a:p>
          <a:p>
            <a:r>
              <a:rPr lang="en-US" dirty="0"/>
              <a:t>EV Charger dashboard will also be updated quarterly</a:t>
            </a:r>
          </a:p>
          <a:p>
            <a:r>
              <a:rPr lang="en-US" dirty="0"/>
              <a:t>Dashboard will evolve as we receive input and feedback from users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6FD9C-DD81-B941-A9B6-CEF82B66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B1A548-FD49-40D4-BCCA-3D975084C466}"/>
              </a:ext>
            </a:extLst>
          </p:cNvPr>
          <p:cNvSpPr txBox="1"/>
          <p:nvPr/>
        </p:nvSpPr>
        <p:spPr>
          <a:xfrm>
            <a:off x="1118886" y="5053425"/>
            <a:ext cx="995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 tooltip="Original URL: https://www.energy.ca.gov/zevstats. Click or tap if you trust this link."/>
              </a:rPr>
              <a:t>https://www.energy.ca.gov/zevstats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0061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8218"/>
            <a:ext cx="10515600" cy="1325563"/>
          </a:xfrm>
        </p:spPr>
        <p:txBody>
          <a:bodyPr/>
          <a:lstStyle/>
          <a:p>
            <a:r>
              <a:rPr lang="en-US" dirty="0"/>
              <a:t>Item Number: 5. Local Ordinance Applications (19-BSTD-06)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73211" y="3633781"/>
            <a:ext cx="105156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September 9, 2020 Business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016" y="4945059"/>
            <a:ext cx="10463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Danuta Drozdowicz, Efficiency Specialist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Efficiency Division, Building Standards Office</a:t>
            </a:r>
          </a:p>
        </p:txBody>
      </p:sp>
    </p:spTree>
    <p:extLst>
      <p:ext uri="{BB962C8B-B14F-4D97-AF65-F5344CB8AC3E}">
        <p14:creationId xmlns:p14="http://schemas.microsoft.com/office/powerpoint/2010/main" val="510243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86EA-7102-40BE-87E6-DC375358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BE87D-2604-4DB2-A1CC-5714BF178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Reach Codes – local ordinances that exceed the Energy Code – provide the opportunity for local jurisdictions to participate directly in the state’s efforts to address climate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5613-296A-48F5-861E-138C9E4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86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Overview: The Local Ordinance Approval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local building efficiency standards to be enforced: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Jurisdiction must file a determination that its standards are cost-effective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CEC must find that the local standards require a reduction of energy consumption levels compared to the current statewide Energy Code</a:t>
            </a:r>
          </a:p>
          <a:p>
            <a:pPr marL="0" indent="0">
              <a:buNone/>
            </a:pPr>
            <a:r>
              <a:rPr lang="de-DE" dirty="0"/>
              <a:t>Staff review application materials to confirm that these criteria are met, and make a recommendation based on the findings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86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935" y="1862467"/>
            <a:ext cx="6400025" cy="4600767"/>
          </a:xfrm>
        </p:spPr>
        <p:txBody>
          <a:bodyPr numCol="2" spcCol="45720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Berkeley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Brisbane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Cupertino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Davis (2)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Hayward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Healdsburg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Los Angeles County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Los Gatos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Marin County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Menlo Park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Mill Valley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Milpitas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Mountain 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Pacifica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Palo Alto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Richmond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San Francisco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San Jose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San Luis Obispo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San Mateo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Santa Monica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San Rafael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Santa Rosa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Saratoga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West Hollywood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Windsor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2" y="498765"/>
            <a:ext cx="9953978" cy="960166"/>
          </a:xfrm>
        </p:spPr>
        <p:txBody>
          <a:bodyPr>
            <a:noAutofit/>
          </a:bodyPr>
          <a:lstStyle/>
          <a:p>
            <a:r>
              <a:rPr lang="en-US" sz="4000" dirty="0"/>
              <a:t>2019 Energy Code Approved Local Ordinances To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0EEA9C-D6D3-4259-860E-9080C4F3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Rot="1" noChangeAspect="1"/>
          </p:cNvGrpSpPr>
          <p:nvPr/>
        </p:nvGrpSpPr>
        <p:grpSpPr bwMode="auto">
          <a:xfrm>
            <a:off x="7536778" y="1766871"/>
            <a:ext cx="4267295" cy="4268169"/>
            <a:chOff x="0" y="0"/>
            <a:chExt cx="3784" cy="43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6CF22D-2E39-4297-88B7-BB3447193E30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85"/>
              <a:ext cx="3161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9B844A-3E64-437F-9FEC-22F864C3C2C4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61" cy="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269C5E-5BAD-49DB-958B-1B2C2D625FB0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" y="0"/>
              <a:ext cx="631" cy="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0530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9106"/>
            <a:ext cx="10515600" cy="207901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Local Ordinance Applications Submitted for Approval at this Business Meeting are from:</a:t>
            </a:r>
            <a:br>
              <a:rPr lang="en-US" sz="4000" dirty="0"/>
            </a:br>
            <a:br>
              <a:rPr lang="en-US" sz="4000" dirty="0"/>
            </a:br>
            <a:r>
              <a:rPr lang="en-US" sz="3100" b="1" dirty="0">
                <a:latin typeface="+mn-lt"/>
              </a:rPr>
              <a:t>The Town of San Anselmo</a:t>
            </a:r>
            <a:br>
              <a:rPr lang="en-US" sz="3100" b="1" dirty="0">
                <a:latin typeface="+mn-lt"/>
              </a:rPr>
            </a:br>
            <a:r>
              <a:rPr lang="en-US" sz="3100" b="1" dirty="0">
                <a:latin typeface="+mn-lt"/>
              </a:rPr>
              <a:t>The County of San Mateo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Keep California Healthy</a:t>
            </a:r>
          </a:p>
        </p:txBody>
      </p:sp>
      <p:sp>
        <p:nvSpPr>
          <p:cNvPr id="3" name="Content Placeholder 2" descr="Keep California Healthy&#10;Wash, Clover, Clean, 6 feet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 algn="ctr">
              <a:buNone/>
            </a:pPr>
            <a:endParaRPr lang="en-US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Wash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3D4792-15ED-2E49-83CB-7177CF6B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22" y="1246341"/>
            <a:ext cx="9014178" cy="50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60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822" y="1830762"/>
            <a:ext cx="10066138" cy="4752917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3600" dirty="0"/>
              <a:t>Newly constructed buildings shall be all-electric or, if mixed fuel, meet higher energy efficiency standards that the 2019 Energy Code.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600" dirty="0"/>
              <a:t>Prewiring for future electric equipment and appliances is required where gas fueled equipment and appliances are installed.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2" y="114726"/>
            <a:ext cx="7012658" cy="1349015"/>
          </a:xfrm>
        </p:spPr>
        <p:txBody>
          <a:bodyPr>
            <a:normAutofit/>
          </a:bodyPr>
          <a:lstStyle/>
          <a:p>
            <a:r>
              <a:rPr lang="en-US" sz="3600" dirty="0"/>
              <a:t>The Town of San Anselmo Local Ordinance Requires: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B2AA0-24EF-4C05-9C76-3B5C90D1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170" y="114727"/>
            <a:ext cx="2156279" cy="171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525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822" y="1830762"/>
            <a:ext cx="9953978" cy="4752917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All newly constructed buildings are all-electric with exceptions allowed for laboratories, commercial kitchens, publicly owned emergency shelters, and buildings for which there is no all-electric compliance pathway.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Prewiring for electric equipment and appliances is required where gas fueled equipment and appliances are installed.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Photovoltaic systems are required on all buildings not subject to the provisions of the Energy Code with exceptions allowed for buildings with vegetative roofs or with limited solar access.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2" y="237067"/>
            <a:ext cx="7943683" cy="1038840"/>
          </a:xfrm>
        </p:spPr>
        <p:txBody>
          <a:bodyPr>
            <a:noAutofit/>
          </a:bodyPr>
          <a:lstStyle/>
          <a:p>
            <a:r>
              <a:rPr lang="en-US" sz="3600" dirty="0"/>
              <a:t>The County of San Mateo Local Ordinance Requires: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1" descr="County of San Mateo - 1214 updates &amp;mdash; Nextdoor — Nextdoor">
            <a:extLst>
              <a:ext uri="{FF2B5EF4-FFF2-40B4-BE49-F238E27FC236}">
                <a16:creationId xmlns:a16="http://schemas.microsoft.com/office/drawing/2014/main" id="{3D8485C2-3DBB-48FA-B79F-3BAF9EB4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269" y="71607"/>
            <a:ext cx="2086206" cy="208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61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822" y="1830762"/>
            <a:ext cx="9953978" cy="4752917"/>
          </a:xfrm>
        </p:spPr>
        <p:txBody>
          <a:bodyPr>
            <a:normAutofit/>
          </a:bodyPr>
          <a:lstStyle/>
          <a:p>
            <a:pPr marL="339725" indent="-277813">
              <a:spcBef>
                <a:spcPts val="1800"/>
              </a:spcBef>
            </a:pPr>
            <a:r>
              <a:rPr lang="de-DE" sz="3200" dirty="0"/>
              <a:t>Staff reviewed application materials from the local jurisdictions</a:t>
            </a:r>
          </a:p>
          <a:p>
            <a:pPr marL="339725" indent="-277813">
              <a:spcBef>
                <a:spcPts val="1800"/>
              </a:spcBef>
            </a:pPr>
            <a:r>
              <a:rPr lang="de-DE" sz="3200" dirty="0"/>
              <a:t>Staff found, based on the application material, that the criteria for approval are met</a:t>
            </a:r>
          </a:p>
          <a:p>
            <a:pPr marL="339725" indent="-277813">
              <a:spcBef>
                <a:spcPts val="1800"/>
              </a:spcBef>
            </a:pPr>
            <a:r>
              <a:rPr lang="de-DE" sz="3200" dirty="0"/>
              <a:t>Staff recommends that the Town of San Anselmo and the County of San Mateo be approved to enforce its respective local ordinances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2" y="237066"/>
            <a:ext cx="7012658" cy="1349015"/>
          </a:xfrm>
        </p:spPr>
        <p:txBody>
          <a:bodyPr>
            <a:normAutofit/>
          </a:bodyPr>
          <a:lstStyle/>
          <a:p>
            <a:r>
              <a:rPr lang="en-US" sz="3600" dirty="0"/>
              <a:t>Staff Recommendation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88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2" y="242496"/>
            <a:ext cx="10792178" cy="1038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Item 5 - Public Comment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801" y="1196372"/>
            <a:ext cx="6753224" cy="5309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" sz="2000" b="1" dirty="0">
                <a:cs typeface="Arial"/>
              </a:rPr>
              <a:t>Two ways to provide comments:</a:t>
            </a:r>
          </a:p>
          <a:p>
            <a:pPr marL="457200" lvl="1" indent="0">
              <a:buNone/>
            </a:pPr>
            <a:endParaRPr lang="en-US" sz="2000" dirty="0">
              <a:cs typeface="Arial"/>
            </a:endParaRPr>
          </a:p>
          <a:p>
            <a:pPr marL="800100" lvl="1" indent="-342900">
              <a:buAutoNum type="arabicParenR"/>
            </a:pPr>
            <a:r>
              <a:rPr lang="en" sz="1800" b="1" dirty="0">
                <a:cs typeface="Arial"/>
              </a:rPr>
              <a:t>Email</a:t>
            </a:r>
            <a:r>
              <a:rPr lang="en" sz="1800" dirty="0">
                <a:cs typeface="Arial"/>
              </a:rPr>
              <a:t> </a:t>
            </a:r>
            <a:r>
              <a:rPr lang="en" sz="1800" b="1" dirty="0">
                <a:solidFill>
                  <a:schemeClr val="tx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PublicAdvisor@energy.ca.gov</a:t>
            </a:r>
            <a:r>
              <a:rPr lang="en" sz="1800" dirty="0">
                <a:cs typeface="Arial"/>
              </a:rPr>
              <a:t> to have the CEC's Public Advisor verbally relate </a:t>
            </a:r>
            <a:r>
              <a:rPr lang="en-US" sz="1800" dirty="0">
                <a:cs typeface="Arial"/>
              </a:rPr>
              <a:t>comment</a:t>
            </a:r>
            <a:r>
              <a:rPr lang="en" sz="1800" dirty="0">
                <a:cs typeface="Arial"/>
              </a:rPr>
              <a:t>s during the meeting.</a:t>
            </a:r>
            <a:endParaRPr lang="en-US" sz="1800" dirty="0">
              <a:cs typeface="Arial"/>
            </a:endParaRPr>
          </a:p>
          <a:p>
            <a:pPr marL="457200" lvl="1" indent="0">
              <a:buNone/>
            </a:pPr>
            <a:r>
              <a:rPr lang="en-US" sz="1800" b="1" dirty="0">
                <a:cs typeface="Arial"/>
              </a:rPr>
              <a:t>OR</a:t>
            </a:r>
            <a:endParaRPr lang="en" sz="1800" b="1" dirty="0">
              <a:cs typeface="Arial"/>
            </a:endParaRPr>
          </a:p>
          <a:p>
            <a:pPr marL="800100" lvl="1" indent="-342900">
              <a:buAutoNum type="arabicParenR" startAt="2"/>
            </a:pPr>
            <a:r>
              <a:rPr lang="en" sz="1800" b="1" dirty="0">
                <a:cs typeface="Arial"/>
              </a:rPr>
              <a:t>Call </a:t>
            </a:r>
            <a:r>
              <a:rPr lang="en" sz="1800" b="1" dirty="0">
                <a:solidFill>
                  <a:schemeClr val="tx2"/>
                </a:solidFill>
                <a:cs typeface="Arial"/>
              </a:rPr>
              <a:t>(</a:t>
            </a:r>
            <a:r>
              <a:rPr lang="en-US" sz="1800" b="1" dirty="0">
                <a:solidFill>
                  <a:schemeClr val="tx2"/>
                </a:solidFill>
                <a:cs typeface="Arial"/>
              </a:rPr>
              <a:t>888) 823-5065</a:t>
            </a:r>
            <a:r>
              <a:rPr lang="en-US" sz="1800" dirty="0">
                <a:cs typeface="Arial"/>
              </a:rPr>
              <a:t>. Passcode: "business  </a:t>
            </a:r>
          </a:p>
          <a:p>
            <a:pPr marL="457200" lvl="1" indent="0">
              <a:buNone/>
            </a:pPr>
            <a:r>
              <a:rPr lang="en-US" sz="1800" dirty="0">
                <a:cs typeface="Arial"/>
              </a:rPr>
              <a:t>      meeting”</a:t>
            </a:r>
          </a:p>
          <a:p>
            <a:pPr marL="457200" lvl="1" indent="0">
              <a:buNone/>
            </a:pPr>
            <a:endParaRPr lang="en-US" sz="17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Operator: </a:t>
            </a:r>
            <a:r>
              <a:rPr lang="en-US" sz="1800" u="sng" dirty="0">
                <a:cs typeface="Arial"/>
              </a:rPr>
              <a:t>name</a:t>
            </a:r>
            <a:r>
              <a:rPr lang="en-US" sz="1800" dirty="0">
                <a:cs typeface="Arial"/>
              </a:rPr>
              <a:t>, </a:t>
            </a:r>
            <a:r>
              <a:rPr lang="en-US" sz="1800" u="sng" dirty="0">
                <a:cs typeface="Arial"/>
              </a:rPr>
              <a:t>organization</a:t>
            </a:r>
            <a:r>
              <a:rPr lang="en-US" sz="1800" dirty="0">
                <a:cs typeface="Arial"/>
              </a:rPr>
              <a:t> and </a:t>
            </a:r>
            <a:r>
              <a:rPr lang="en-US" sz="1800" u="sng" dirty="0">
                <a:cs typeface="Arial"/>
              </a:rPr>
              <a:t>item number.</a:t>
            </a:r>
            <a:r>
              <a:rPr lang="en-US" sz="1800" dirty="0">
                <a:cs typeface="Arial"/>
              </a:rPr>
              <a:t> </a:t>
            </a: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 </a:t>
            </a:r>
            <a:r>
              <a:rPr lang="en" sz="1800" dirty="0">
                <a:cs typeface="Arial"/>
              </a:rPr>
              <a:t>if you </a:t>
            </a:r>
            <a:r>
              <a:rPr lang="en-US" sz="1800" dirty="0">
                <a:cs typeface="Arial"/>
              </a:rPr>
              <a:t>represent</a:t>
            </a:r>
            <a:r>
              <a:rPr lang="en" sz="1800" dirty="0">
                <a:cs typeface="Arial"/>
              </a:rPr>
              <a:t>: </a:t>
            </a:r>
            <a:r>
              <a:rPr lang="en-US" sz="1800" dirty="0">
                <a:cs typeface="Arial"/>
              </a:rPr>
              <a:t>federal or state</a:t>
            </a:r>
            <a:r>
              <a:rPr lang="en" sz="1800" dirty="0">
                <a:cs typeface="Arial"/>
              </a:rPr>
              <a:t> legislature; </a:t>
            </a:r>
            <a:r>
              <a:rPr lang="en-US" sz="1800" dirty="0">
                <a:cs typeface="Arial"/>
              </a:rPr>
              <a:t>tribal nation or </a:t>
            </a:r>
            <a:r>
              <a:rPr lang="en" sz="1800" dirty="0">
                <a:cs typeface="Arial"/>
              </a:rPr>
              <a:t>California tribal government; </a:t>
            </a:r>
            <a:r>
              <a:rPr lang="en-US" sz="1800" dirty="0">
                <a:cs typeface="Arial"/>
              </a:rPr>
              <a:t>state agency;</a:t>
            </a:r>
            <a:r>
              <a:rPr lang="en" sz="1800" dirty="0">
                <a:cs typeface="Arial"/>
              </a:rPr>
              <a:t> or </a:t>
            </a:r>
            <a:r>
              <a:rPr lang="en-US" sz="1800" dirty="0">
                <a:cs typeface="Arial"/>
              </a:rPr>
              <a:t>county/city government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S</a:t>
            </a:r>
            <a:r>
              <a:rPr lang="en" sz="1800" dirty="0">
                <a:cs typeface="Arial"/>
              </a:rPr>
              <a:t>pell your first and last name.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Do not use speaker phone when talking.</a:t>
            </a:r>
            <a:r>
              <a:rPr lang="en" sz="1800" dirty="0">
                <a:cs typeface="Arial"/>
              </a:rPr>
              <a:t> 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" sz="1800" dirty="0">
                <a:cs typeface="Arial"/>
              </a:rPr>
              <a:t>Mute </a:t>
            </a:r>
            <a:r>
              <a:rPr lang="en-US" sz="1800" dirty="0">
                <a:cs typeface="Arial"/>
              </a:rPr>
              <a:t>Zoom</a:t>
            </a:r>
            <a:r>
              <a:rPr lang="en" sz="1800" dirty="0">
                <a:cs typeface="Arial"/>
              </a:rPr>
              <a:t> while calling </a:t>
            </a:r>
            <a:r>
              <a:rPr lang="en-US" sz="1800" dirty="0">
                <a:cs typeface="Arial"/>
              </a:rPr>
              <a:t>to comment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1ADB5-E574-417A-A0C0-D35BD2164952}"/>
              </a:ext>
            </a:extLst>
          </p:cNvPr>
          <p:cNvSpPr txBox="1"/>
          <p:nvPr/>
        </p:nvSpPr>
        <p:spPr>
          <a:xfrm>
            <a:off x="7108971" y="1317071"/>
            <a:ext cx="4722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For each voting item, public comments are limited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 minutes per person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1 person per organization.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A6192C-F200-4A88-B50C-985EB513B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5525" y="2964034"/>
            <a:ext cx="4575673" cy="32037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1324"/>
            <a:ext cx="10515600" cy="1325563"/>
          </a:xfrm>
        </p:spPr>
        <p:txBody>
          <a:bodyPr>
            <a:noAutofit/>
          </a:bodyPr>
          <a:lstStyle/>
          <a:p>
            <a:r>
              <a:rPr lang="en-US" sz="3400" dirty="0"/>
              <a:t>Item 6: Charge Bliss. Demonstrating Long Duration and Title 24-Compatible Energy Storage Technologies – GFO-19-306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73211" y="3633781"/>
            <a:ext cx="105156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September 9, 2020 Business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015" y="4945059"/>
            <a:ext cx="1118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Joseph Sit, Utilities Engineer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Energy Research and Development Division, Energy Systems Research Office</a:t>
            </a:r>
          </a:p>
        </p:txBody>
      </p:sp>
    </p:spTree>
    <p:extLst>
      <p:ext uri="{BB962C8B-B14F-4D97-AF65-F5344CB8AC3E}">
        <p14:creationId xmlns:p14="http://schemas.microsoft.com/office/powerpoint/2010/main" val="1893008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86EA-7102-40BE-87E6-DC375358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BE87D-2604-4DB2-A1CC-5714BF178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Most current energy storage designed for 4 hours</a:t>
            </a:r>
          </a:p>
          <a:p>
            <a:pPr>
              <a:lnSpc>
                <a:spcPct val="150000"/>
              </a:lnSpc>
            </a:pPr>
            <a:r>
              <a:rPr lang="en-US" dirty="0"/>
              <a:t>Longer duration energy storage needed for: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Resilience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 excess renewable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5613-296A-48F5-861E-138C9E4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2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825625"/>
            <a:ext cx="7700150" cy="50027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Solicitation required demonstration of 400kW, 10 </a:t>
            </a:r>
            <a:r>
              <a:rPr lang="en-US" dirty="0" err="1"/>
              <a:t>hr</a:t>
            </a:r>
            <a:r>
              <a:rPr lang="en-US" dirty="0"/>
              <a:t>+ non-lithium ion storage technology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Demonstrate 800kW battery system in conjunction with onsite solar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Kaiser Permanente Ontario Medical Center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90% of essential power for over 10 hours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Funding: $8.3M (CEC) and $7.5M (match)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36</a:t>
            </a:fld>
            <a:endParaRPr lang="en-US" dirty="0"/>
          </a:p>
        </p:txBody>
      </p:sp>
      <p:pic>
        <p:nvPicPr>
          <p:cNvPr id="4" name="Picture 3" descr="Charge bliss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78" y="4013624"/>
            <a:ext cx="2734704" cy="743126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73" y="139049"/>
            <a:ext cx="3920315" cy="3457420"/>
          </a:xfrm>
          <a:prstGeom prst="rect">
            <a:avLst/>
          </a:prstGeom>
        </p:spPr>
      </p:pic>
      <p:pic>
        <p:nvPicPr>
          <p:cNvPr id="6" name="Picture 5" descr="Vionx energy logo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0" b="63954"/>
          <a:stretch/>
        </p:blipFill>
        <p:spPr>
          <a:xfrm>
            <a:off x="9099688" y="4815507"/>
            <a:ext cx="2092284" cy="7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35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DC1C-BC28-C94B-B0E1-3CF0409C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B3CA1-6882-B041-BEA4-4913BB30A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Approval of this agreement</a:t>
            </a:r>
          </a:p>
          <a:p>
            <a:r>
              <a:rPr lang="en-US" dirty="0"/>
              <a:t>Approval of supporting CEQA documentation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6FD9C-DD81-B941-A9B6-CEF82B66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5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2" y="242496"/>
            <a:ext cx="10792178" cy="1038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Item 6 - Public Comment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801" y="1196372"/>
            <a:ext cx="6753224" cy="5309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" sz="2000" b="1" dirty="0">
                <a:cs typeface="Arial"/>
              </a:rPr>
              <a:t>Two ways to provide comments:</a:t>
            </a:r>
          </a:p>
          <a:p>
            <a:pPr marL="457200" lvl="1" indent="0">
              <a:buNone/>
            </a:pPr>
            <a:endParaRPr lang="en-US" sz="2000" dirty="0">
              <a:cs typeface="Arial"/>
            </a:endParaRPr>
          </a:p>
          <a:p>
            <a:pPr marL="800100" lvl="1" indent="-342900">
              <a:buAutoNum type="arabicParenR"/>
            </a:pPr>
            <a:r>
              <a:rPr lang="en" sz="1800" b="1" dirty="0">
                <a:cs typeface="Arial"/>
              </a:rPr>
              <a:t>Email</a:t>
            </a:r>
            <a:r>
              <a:rPr lang="en" sz="1800" dirty="0">
                <a:cs typeface="Arial"/>
              </a:rPr>
              <a:t> </a:t>
            </a:r>
            <a:r>
              <a:rPr lang="en" sz="1800" b="1" dirty="0">
                <a:solidFill>
                  <a:schemeClr val="tx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PublicAdvisor@energy.ca.gov</a:t>
            </a:r>
            <a:r>
              <a:rPr lang="en" sz="1800" dirty="0">
                <a:cs typeface="Arial"/>
              </a:rPr>
              <a:t> to have the CEC's Public Advisor verbally relate </a:t>
            </a:r>
            <a:r>
              <a:rPr lang="en-US" sz="1800" dirty="0">
                <a:cs typeface="Arial"/>
              </a:rPr>
              <a:t>comment</a:t>
            </a:r>
            <a:r>
              <a:rPr lang="en" sz="1800" dirty="0">
                <a:cs typeface="Arial"/>
              </a:rPr>
              <a:t>s during the meeting.</a:t>
            </a:r>
            <a:endParaRPr lang="en-US" sz="1800" dirty="0">
              <a:cs typeface="Arial"/>
            </a:endParaRPr>
          </a:p>
          <a:p>
            <a:pPr marL="457200" lvl="1" indent="0">
              <a:buNone/>
            </a:pPr>
            <a:r>
              <a:rPr lang="en-US" sz="1800" b="1" dirty="0">
                <a:cs typeface="Arial"/>
              </a:rPr>
              <a:t>OR</a:t>
            </a:r>
            <a:endParaRPr lang="en" sz="1800" b="1" dirty="0">
              <a:cs typeface="Arial"/>
            </a:endParaRPr>
          </a:p>
          <a:p>
            <a:pPr marL="800100" lvl="1" indent="-342900">
              <a:buAutoNum type="arabicParenR" startAt="2"/>
            </a:pPr>
            <a:r>
              <a:rPr lang="en" sz="1800" b="1" dirty="0">
                <a:cs typeface="Arial"/>
              </a:rPr>
              <a:t>Call </a:t>
            </a:r>
            <a:r>
              <a:rPr lang="en" sz="1800" b="1" dirty="0">
                <a:solidFill>
                  <a:schemeClr val="tx2"/>
                </a:solidFill>
                <a:cs typeface="Arial"/>
              </a:rPr>
              <a:t>(</a:t>
            </a:r>
            <a:r>
              <a:rPr lang="en-US" sz="1800" b="1" dirty="0">
                <a:solidFill>
                  <a:schemeClr val="tx2"/>
                </a:solidFill>
                <a:cs typeface="Arial"/>
              </a:rPr>
              <a:t>888) 823-5065</a:t>
            </a:r>
            <a:r>
              <a:rPr lang="en-US" sz="1800" dirty="0">
                <a:cs typeface="Arial"/>
              </a:rPr>
              <a:t>. Passcode: "business  </a:t>
            </a:r>
          </a:p>
          <a:p>
            <a:pPr marL="457200" lvl="1" indent="0">
              <a:buNone/>
            </a:pPr>
            <a:r>
              <a:rPr lang="en-US" sz="1800" dirty="0">
                <a:cs typeface="Arial"/>
              </a:rPr>
              <a:t>      meeting”</a:t>
            </a:r>
          </a:p>
          <a:p>
            <a:pPr marL="457200" lvl="1" indent="0">
              <a:buNone/>
            </a:pPr>
            <a:endParaRPr lang="en-US" sz="17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Operator: </a:t>
            </a:r>
            <a:r>
              <a:rPr lang="en-US" sz="1800" u="sng" dirty="0">
                <a:cs typeface="Arial"/>
              </a:rPr>
              <a:t>name</a:t>
            </a:r>
            <a:r>
              <a:rPr lang="en-US" sz="1800" dirty="0">
                <a:cs typeface="Arial"/>
              </a:rPr>
              <a:t>, </a:t>
            </a:r>
            <a:r>
              <a:rPr lang="en-US" sz="1800" u="sng" dirty="0">
                <a:cs typeface="Arial"/>
              </a:rPr>
              <a:t>organization</a:t>
            </a:r>
            <a:r>
              <a:rPr lang="en-US" sz="1800" dirty="0">
                <a:cs typeface="Arial"/>
              </a:rPr>
              <a:t> and </a:t>
            </a:r>
            <a:r>
              <a:rPr lang="en-US" sz="1800" u="sng" dirty="0">
                <a:cs typeface="Arial"/>
              </a:rPr>
              <a:t>item number.</a:t>
            </a:r>
            <a:r>
              <a:rPr lang="en-US" sz="1800" dirty="0">
                <a:cs typeface="Arial"/>
              </a:rPr>
              <a:t> </a:t>
            </a: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 </a:t>
            </a:r>
            <a:r>
              <a:rPr lang="en" sz="1800" dirty="0">
                <a:cs typeface="Arial"/>
              </a:rPr>
              <a:t>if you </a:t>
            </a:r>
            <a:r>
              <a:rPr lang="en-US" sz="1800" dirty="0">
                <a:cs typeface="Arial"/>
              </a:rPr>
              <a:t>represent</a:t>
            </a:r>
            <a:r>
              <a:rPr lang="en" sz="1800" dirty="0">
                <a:cs typeface="Arial"/>
              </a:rPr>
              <a:t>: </a:t>
            </a:r>
            <a:r>
              <a:rPr lang="en-US" sz="1800" dirty="0">
                <a:cs typeface="Arial"/>
              </a:rPr>
              <a:t>federal or state</a:t>
            </a:r>
            <a:r>
              <a:rPr lang="en" sz="1800" dirty="0">
                <a:cs typeface="Arial"/>
              </a:rPr>
              <a:t> legislature; </a:t>
            </a:r>
            <a:r>
              <a:rPr lang="en-US" sz="1800" dirty="0">
                <a:cs typeface="Arial"/>
              </a:rPr>
              <a:t>tribal nation or </a:t>
            </a:r>
            <a:r>
              <a:rPr lang="en" sz="1800" dirty="0">
                <a:cs typeface="Arial"/>
              </a:rPr>
              <a:t>California tribal government; </a:t>
            </a:r>
            <a:r>
              <a:rPr lang="en-US" sz="1800" dirty="0">
                <a:cs typeface="Arial"/>
              </a:rPr>
              <a:t>state agency;</a:t>
            </a:r>
            <a:r>
              <a:rPr lang="en" sz="1800" dirty="0">
                <a:cs typeface="Arial"/>
              </a:rPr>
              <a:t> or </a:t>
            </a:r>
            <a:r>
              <a:rPr lang="en-US" sz="1800" dirty="0">
                <a:cs typeface="Arial"/>
              </a:rPr>
              <a:t>county/city government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S</a:t>
            </a:r>
            <a:r>
              <a:rPr lang="en" sz="1800" dirty="0">
                <a:cs typeface="Arial"/>
              </a:rPr>
              <a:t>pell your first and last name.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Do not use speaker phone when talking.</a:t>
            </a:r>
            <a:r>
              <a:rPr lang="en" sz="1800" dirty="0">
                <a:cs typeface="Arial"/>
              </a:rPr>
              <a:t> 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" sz="1800" dirty="0">
                <a:cs typeface="Arial"/>
              </a:rPr>
              <a:t>Mute </a:t>
            </a:r>
            <a:r>
              <a:rPr lang="en-US" sz="1800" dirty="0">
                <a:cs typeface="Arial"/>
              </a:rPr>
              <a:t>Zoom</a:t>
            </a:r>
            <a:r>
              <a:rPr lang="en" sz="1800" dirty="0">
                <a:cs typeface="Arial"/>
              </a:rPr>
              <a:t> while calling </a:t>
            </a:r>
            <a:r>
              <a:rPr lang="en-US" sz="1800" dirty="0">
                <a:cs typeface="Arial"/>
              </a:rPr>
              <a:t>to comment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1ADB5-E574-417A-A0C0-D35BD2164952}"/>
              </a:ext>
            </a:extLst>
          </p:cNvPr>
          <p:cNvSpPr txBox="1"/>
          <p:nvPr/>
        </p:nvSpPr>
        <p:spPr>
          <a:xfrm>
            <a:off x="7108971" y="1317071"/>
            <a:ext cx="4722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For each voting item, public comments are limited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 minutes per person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1 person per organization.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A6192C-F200-4A88-B50C-985EB513B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5525" y="2964034"/>
            <a:ext cx="4575673" cy="32037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5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20 Clean energy hall of fame logo">
            <a:extLst>
              <a:ext uri="{FF2B5EF4-FFF2-40B4-BE49-F238E27FC236}">
                <a16:creationId xmlns:a16="http://schemas.microsoft.com/office/drawing/2014/main" id="{C339340E-4718-41F8-BD5A-20F0A9C37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" y="1152525"/>
            <a:ext cx="6257925" cy="56567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FE51E-C0C8-4174-869F-13168A81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 descr="Save the date&#10;Thursday, December 10, 2020">
            <a:extLst>
              <a:ext uri="{FF2B5EF4-FFF2-40B4-BE49-F238E27FC236}">
                <a16:creationId xmlns:a16="http://schemas.microsoft.com/office/drawing/2014/main" id="{4E427523-7300-48C0-8635-BD4F8353B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419" y="1740936"/>
            <a:ext cx="5733934" cy="1952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58E345-1317-471C-81F9-F643732588F0}"/>
              </a:ext>
            </a:extLst>
          </p:cNvPr>
          <p:cNvSpPr txBox="1"/>
          <p:nvPr/>
        </p:nvSpPr>
        <p:spPr>
          <a:xfrm>
            <a:off x="6696075" y="4005493"/>
            <a:ext cx="525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entury Gothic" panose="020B0502020202020204" pitchFamily="34" charset="0"/>
              </a:rPr>
              <a:t>Nominations due 9/30/20 </a:t>
            </a:r>
          </a:p>
          <a:p>
            <a:endParaRPr lang="en-US" sz="1000" b="1" dirty="0">
              <a:latin typeface="Century Gothic" panose="020B0502020202020204" pitchFamily="34" charset="0"/>
            </a:endParaRPr>
          </a:p>
          <a:p>
            <a:r>
              <a:rPr lang="en-US" sz="3000" b="1" dirty="0">
                <a:latin typeface="Century Gothic" panose="020B0502020202020204" pitchFamily="34" charset="0"/>
              </a:rPr>
              <a:t>Go to: </a:t>
            </a:r>
            <a:r>
              <a:rPr lang="en-US" sz="3000" b="1" dirty="0">
                <a:latin typeface="Century Gothic" panose="020B0502020202020204" pitchFamily="34" charset="0"/>
                <a:hlinkClick r:id="rId4"/>
              </a:rPr>
              <a:t>www.energy.ca.gov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2D6E57-1269-41FD-847E-457A1258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22" y="242496"/>
            <a:ext cx="9953978" cy="1038840"/>
          </a:xfrm>
        </p:spPr>
        <p:txBody>
          <a:bodyPr/>
          <a:lstStyle/>
          <a:p>
            <a:pPr algn="ctr"/>
            <a:r>
              <a:rPr lang="en-US" dirty="0"/>
              <a:t>Item 10</a:t>
            </a:r>
          </a:p>
        </p:txBody>
      </p:sp>
    </p:spTree>
    <p:extLst>
      <p:ext uri="{BB962C8B-B14F-4D97-AF65-F5344CB8AC3E}">
        <p14:creationId xmlns:p14="http://schemas.microsoft.com/office/powerpoint/2010/main" val="240454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the Census</a:t>
            </a:r>
          </a:p>
        </p:txBody>
      </p:sp>
      <p:sp>
        <p:nvSpPr>
          <p:cNvPr id="3" name="Content Placeholder 2" descr="Take the census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 algn="ctr">
              <a:buNone/>
            </a:pPr>
            <a:endParaRPr lang="en-US" b="1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45534C-D3BF-1745-85C6-12033BF84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88" y="1539354"/>
            <a:ext cx="3979985" cy="3979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45C159-F32F-7049-82CE-E39B20A3E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607" y="1562178"/>
            <a:ext cx="3979985" cy="39799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F73216-BCB0-4341-A880-2772AF057F3F}"/>
              </a:ext>
            </a:extLst>
          </p:cNvPr>
          <p:cNvSpPr/>
          <p:nvPr/>
        </p:nvSpPr>
        <p:spPr>
          <a:xfrm>
            <a:off x="763398" y="5748613"/>
            <a:ext cx="1065751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the form by mail, by phone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844-330-2020 or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online @ </a:t>
            </a: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my2020census.gov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8104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2" y="242496"/>
            <a:ext cx="10792178" cy="10388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Public Comment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801" y="1196372"/>
            <a:ext cx="6753224" cy="5309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" sz="2000" b="1" dirty="0">
                <a:cs typeface="Arial"/>
              </a:rPr>
              <a:t>Two ways to provide comments:</a:t>
            </a:r>
          </a:p>
          <a:p>
            <a:pPr marL="457200" lvl="1" indent="0">
              <a:buNone/>
            </a:pPr>
            <a:endParaRPr lang="en-US" sz="2000" dirty="0">
              <a:cs typeface="Arial"/>
            </a:endParaRPr>
          </a:p>
          <a:p>
            <a:pPr marL="800100" lvl="1" indent="-342900">
              <a:buAutoNum type="arabicParenR"/>
            </a:pPr>
            <a:r>
              <a:rPr lang="en" sz="1800" b="1" dirty="0">
                <a:cs typeface="Arial"/>
              </a:rPr>
              <a:t>Email</a:t>
            </a:r>
            <a:r>
              <a:rPr lang="en" sz="1800" dirty="0">
                <a:cs typeface="Arial"/>
              </a:rPr>
              <a:t> </a:t>
            </a:r>
            <a:r>
              <a:rPr lang="en" sz="1800" b="1" dirty="0">
                <a:solidFill>
                  <a:schemeClr val="tx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PublicAdvisor@energy.ca.gov</a:t>
            </a:r>
            <a:r>
              <a:rPr lang="en" sz="1800" dirty="0">
                <a:cs typeface="Arial"/>
              </a:rPr>
              <a:t> to have the CEC's Public Advisor verbally relate </a:t>
            </a:r>
            <a:r>
              <a:rPr lang="en-US" sz="1800" dirty="0">
                <a:cs typeface="Arial"/>
              </a:rPr>
              <a:t>comment</a:t>
            </a:r>
            <a:r>
              <a:rPr lang="en" sz="1800" dirty="0">
                <a:cs typeface="Arial"/>
              </a:rPr>
              <a:t>s during the meeting.</a:t>
            </a:r>
            <a:endParaRPr lang="en-US" sz="1800" dirty="0">
              <a:cs typeface="Arial"/>
            </a:endParaRPr>
          </a:p>
          <a:p>
            <a:pPr marL="457200" lvl="1" indent="0">
              <a:buNone/>
            </a:pPr>
            <a:r>
              <a:rPr lang="en-US" sz="1800" b="1" dirty="0">
                <a:cs typeface="Arial"/>
              </a:rPr>
              <a:t>OR</a:t>
            </a:r>
            <a:endParaRPr lang="en" sz="1800" b="1" dirty="0">
              <a:cs typeface="Arial"/>
            </a:endParaRPr>
          </a:p>
          <a:p>
            <a:pPr marL="800100" lvl="1" indent="-342900">
              <a:buAutoNum type="arabicParenR" startAt="2"/>
            </a:pPr>
            <a:r>
              <a:rPr lang="en" sz="1800" b="1" dirty="0">
                <a:cs typeface="Arial"/>
              </a:rPr>
              <a:t>Call </a:t>
            </a:r>
            <a:r>
              <a:rPr lang="en" sz="1800" b="1" dirty="0">
                <a:solidFill>
                  <a:schemeClr val="tx2"/>
                </a:solidFill>
                <a:cs typeface="Arial"/>
              </a:rPr>
              <a:t>(</a:t>
            </a:r>
            <a:r>
              <a:rPr lang="en-US" sz="1800" b="1" dirty="0">
                <a:solidFill>
                  <a:schemeClr val="tx2"/>
                </a:solidFill>
                <a:cs typeface="Arial"/>
              </a:rPr>
              <a:t>888) 823-5065</a:t>
            </a:r>
            <a:r>
              <a:rPr lang="en-US" sz="1800" dirty="0">
                <a:cs typeface="Arial"/>
              </a:rPr>
              <a:t>. Passcode: "business  </a:t>
            </a:r>
          </a:p>
          <a:p>
            <a:pPr marL="457200" lvl="1" indent="0">
              <a:buNone/>
            </a:pPr>
            <a:r>
              <a:rPr lang="en-US" sz="1800" dirty="0">
                <a:cs typeface="Arial"/>
              </a:rPr>
              <a:t>      meeting”</a:t>
            </a:r>
          </a:p>
          <a:p>
            <a:pPr marL="457200" lvl="1" indent="0">
              <a:buNone/>
            </a:pPr>
            <a:endParaRPr lang="en-US" sz="17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Operator: </a:t>
            </a:r>
            <a:r>
              <a:rPr lang="en-US" sz="1800" u="sng" dirty="0">
                <a:cs typeface="Arial"/>
              </a:rPr>
              <a:t>name</a:t>
            </a:r>
            <a:r>
              <a:rPr lang="en-US" sz="1800" dirty="0">
                <a:cs typeface="Arial"/>
              </a:rPr>
              <a:t>, </a:t>
            </a:r>
            <a:r>
              <a:rPr lang="en-US" sz="1800" u="sng" dirty="0">
                <a:cs typeface="Arial"/>
              </a:rPr>
              <a:t>organization</a:t>
            </a:r>
            <a:r>
              <a:rPr lang="en-US" sz="1800" dirty="0">
                <a:cs typeface="Arial"/>
              </a:rPr>
              <a:t> and </a:t>
            </a:r>
            <a:r>
              <a:rPr lang="en-US" sz="1800" u="sng" dirty="0">
                <a:cs typeface="Arial"/>
              </a:rPr>
              <a:t>item number.</a:t>
            </a:r>
            <a:r>
              <a:rPr lang="en-US" sz="1800" dirty="0">
                <a:cs typeface="Arial"/>
              </a:rPr>
              <a:t> </a:t>
            </a: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 </a:t>
            </a:r>
            <a:r>
              <a:rPr lang="en" sz="1800" dirty="0">
                <a:cs typeface="Arial"/>
              </a:rPr>
              <a:t>if you </a:t>
            </a:r>
            <a:r>
              <a:rPr lang="en-US" sz="1800" dirty="0">
                <a:cs typeface="Arial"/>
              </a:rPr>
              <a:t>represent</a:t>
            </a:r>
            <a:r>
              <a:rPr lang="en" sz="1800" dirty="0">
                <a:cs typeface="Arial"/>
              </a:rPr>
              <a:t>: </a:t>
            </a:r>
            <a:r>
              <a:rPr lang="en-US" sz="1800" dirty="0">
                <a:cs typeface="Arial"/>
              </a:rPr>
              <a:t>federal or state</a:t>
            </a:r>
            <a:r>
              <a:rPr lang="en" sz="1800" dirty="0">
                <a:cs typeface="Arial"/>
              </a:rPr>
              <a:t> legislature; </a:t>
            </a:r>
            <a:r>
              <a:rPr lang="en-US" sz="1800" dirty="0">
                <a:cs typeface="Arial"/>
              </a:rPr>
              <a:t>tribal nation or </a:t>
            </a:r>
            <a:r>
              <a:rPr lang="en" sz="1800" dirty="0">
                <a:cs typeface="Arial"/>
              </a:rPr>
              <a:t>California tribal government; </a:t>
            </a:r>
            <a:r>
              <a:rPr lang="en-US" sz="1800" dirty="0">
                <a:cs typeface="Arial"/>
              </a:rPr>
              <a:t>state agency;</a:t>
            </a:r>
            <a:r>
              <a:rPr lang="en" sz="1800" dirty="0">
                <a:cs typeface="Arial"/>
              </a:rPr>
              <a:t> or </a:t>
            </a:r>
            <a:r>
              <a:rPr lang="en-US" sz="1800" dirty="0">
                <a:cs typeface="Arial"/>
              </a:rPr>
              <a:t>county/city government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S</a:t>
            </a:r>
            <a:r>
              <a:rPr lang="en" sz="1800" dirty="0">
                <a:cs typeface="Arial"/>
              </a:rPr>
              <a:t>pell your first and last name.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Do not use speaker phone when talking.</a:t>
            </a:r>
            <a:r>
              <a:rPr lang="en" sz="1800" dirty="0">
                <a:cs typeface="Arial"/>
              </a:rPr>
              <a:t> 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" sz="1800" dirty="0">
                <a:cs typeface="Arial"/>
              </a:rPr>
              <a:t>Mute </a:t>
            </a:r>
            <a:r>
              <a:rPr lang="en-US" sz="1800" dirty="0">
                <a:cs typeface="Arial"/>
              </a:rPr>
              <a:t>Zoom</a:t>
            </a:r>
            <a:r>
              <a:rPr lang="en" sz="1800" dirty="0">
                <a:cs typeface="Arial"/>
              </a:rPr>
              <a:t> while calling </a:t>
            </a:r>
            <a:r>
              <a:rPr lang="en-US" sz="1800" dirty="0">
                <a:cs typeface="Arial"/>
              </a:rPr>
              <a:t>to comment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1ADB5-E574-417A-A0C0-D35BD2164952}"/>
              </a:ext>
            </a:extLst>
          </p:cNvPr>
          <p:cNvSpPr txBox="1"/>
          <p:nvPr/>
        </p:nvSpPr>
        <p:spPr>
          <a:xfrm>
            <a:off x="7108971" y="1317071"/>
            <a:ext cx="4722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For each voting item, public comments are limited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 minutes per person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1 person per organization.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A6192C-F200-4A88-B50C-985EB513B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5525" y="2964034"/>
            <a:ext cx="4575673" cy="32037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6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15" y="1172986"/>
            <a:ext cx="11652308" cy="53938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 algn="ctr">
              <a:buNone/>
            </a:pPr>
            <a:endParaRPr lang="en-US" sz="4000" dirty="0"/>
          </a:p>
          <a:p>
            <a:pPr marL="0" lvl="0" indent="0" algn="ctr">
              <a:buNone/>
            </a:pPr>
            <a:r>
              <a:rPr lang="en-US" sz="2500" b="1" dirty="0"/>
              <a:t>The September 9, 2020 Business Meeting </a:t>
            </a:r>
          </a:p>
          <a:p>
            <a:pPr marL="0" lvl="0" indent="0" algn="ctr">
              <a:buNone/>
            </a:pPr>
            <a:r>
              <a:rPr lang="en-US" sz="2500" b="1" dirty="0"/>
              <a:t>will not resume earlier than 1:30 PM.</a:t>
            </a:r>
          </a:p>
          <a:p>
            <a:pPr marL="0" lvl="0" indent="0" algn="ctr">
              <a:buNone/>
            </a:pPr>
            <a:endParaRPr lang="en-US" sz="2500" b="1" dirty="0"/>
          </a:p>
          <a:p>
            <a:pPr marL="0" lvl="0" indent="0" algn="ctr">
              <a:buNone/>
            </a:pPr>
            <a:r>
              <a:rPr lang="en-US" sz="2800" b="1" dirty="0"/>
              <a:t> We appreciate your patience.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15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2942"/>
            <a:ext cx="10515600" cy="1720840"/>
          </a:xfrm>
        </p:spPr>
        <p:txBody>
          <a:bodyPr>
            <a:normAutofit fontScale="90000"/>
          </a:bodyPr>
          <a:lstStyle/>
          <a:p>
            <a:r>
              <a:rPr lang="en-US" dirty="0"/>
              <a:t>Item No. 13: Small Power Plant Exemption for the Sequoia Backup Generating Facility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73211" y="3633781"/>
            <a:ext cx="105156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September 9,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016" y="4945059"/>
            <a:ext cx="10463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Susan Cochran, Hearing Officer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Hearing and Policy Unit, Chief Counsel’s Office</a:t>
            </a:r>
          </a:p>
        </p:txBody>
      </p:sp>
    </p:spTree>
    <p:extLst>
      <p:ext uri="{BB962C8B-B14F-4D97-AF65-F5344CB8AC3E}">
        <p14:creationId xmlns:p14="http://schemas.microsoft.com/office/powerpoint/2010/main" val="1515103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1396-4B80-48C6-9D54-6CA8C0BF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947" y="-223837"/>
            <a:ext cx="10434309" cy="1425575"/>
          </a:xfrm>
        </p:spPr>
        <p:txBody>
          <a:bodyPr anchor="ctr">
            <a:noAutofit/>
          </a:bodyPr>
          <a:lstStyle/>
          <a:p>
            <a:br>
              <a:rPr lang="en-US" sz="3200" dirty="0"/>
            </a:br>
            <a:r>
              <a:rPr lang="en-US" sz="3200" dirty="0"/>
              <a:t>Sequoia Backup Generating Facility        </a:t>
            </a:r>
            <a:br>
              <a:rPr lang="en-US" sz="3200" dirty="0"/>
            </a:br>
            <a:r>
              <a:rPr lang="en-US" sz="3200" dirty="0"/>
              <a:t>19-SPPE-03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A221EC-E81D-4687-86D1-49DB963E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3234"/>
            <a:ext cx="18034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44FFD3-7BAE-F74F-A335-FE65EA2216E7}"/>
              </a:ext>
            </a:extLst>
          </p:cNvPr>
          <p:cNvSpPr txBox="1"/>
          <p:nvPr/>
        </p:nvSpPr>
        <p:spPr>
          <a:xfrm>
            <a:off x="1885950" y="6000750"/>
            <a:ext cx="890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Application for Small Power Plant Exemption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F7593-A5A9-46DE-AB1B-611D1FAD1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47" y="1201738"/>
            <a:ext cx="9430103" cy="43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6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2" y="242496"/>
            <a:ext cx="10792178" cy="1038840"/>
          </a:xfrm>
        </p:spPr>
        <p:txBody>
          <a:bodyPr>
            <a:normAutofit/>
          </a:bodyPr>
          <a:lstStyle/>
          <a:p>
            <a:pPr algn="ctr"/>
            <a:r>
              <a:rPr lang="en-US" sz="3900" dirty="0"/>
              <a:t>Item 13 - Public Comment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801" y="1196372"/>
            <a:ext cx="6753224" cy="5309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" sz="2000" b="1" dirty="0">
                <a:cs typeface="Arial"/>
              </a:rPr>
              <a:t>Two ways to provide comments:</a:t>
            </a:r>
          </a:p>
          <a:p>
            <a:pPr marL="457200" lvl="1" indent="0">
              <a:buNone/>
            </a:pPr>
            <a:endParaRPr lang="en-US" sz="2000" dirty="0">
              <a:cs typeface="Arial"/>
            </a:endParaRPr>
          </a:p>
          <a:p>
            <a:pPr marL="800100" lvl="1" indent="-342900">
              <a:buAutoNum type="arabicParenR"/>
            </a:pPr>
            <a:r>
              <a:rPr lang="en" sz="1800" b="1" dirty="0">
                <a:cs typeface="Arial"/>
              </a:rPr>
              <a:t>Email</a:t>
            </a:r>
            <a:r>
              <a:rPr lang="en" sz="1800" dirty="0">
                <a:cs typeface="Arial"/>
              </a:rPr>
              <a:t> </a:t>
            </a:r>
            <a:r>
              <a:rPr lang="en" sz="1800" b="1" dirty="0">
                <a:solidFill>
                  <a:schemeClr val="tx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PublicAdvisor@energy.ca.gov</a:t>
            </a:r>
            <a:r>
              <a:rPr lang="en" sz="1800" dirty="0">
                <a:cs typeface="Arial"/>
              </a:rPr>
              <a:t> to have the CEC's Public Advisor verbally relate </a:t>
            </a:r>
            <a:r>
              <a:rPr lang="en-US" sz="1800" dirty="0">
                <a:cs typeface="Arial"/>
              </a:rPr>
              <a:t>comment</a:t>
            </a:r>
            <a:r>
              <a:rPr lang="en" sz="1800" dirty="0">
                <a:cs typeface="Arial"/>
              </a:rPr>
              <a:t>s during the meeting.</a:t>
            </a:r>
            <a:endParaRPr lang="en-US" sz="1800" dirty="0">
              <a:cs typeface="Arial"/>
            </a:endParaRPr>
          </a:p>
          <a:p>
            <a:pPr marL="457200" lvl="1" indent="0">
              <a:buNone/>
            </a:pPr>
            <a:r>
              <a:rPr lang="en-US" sz="1800" b="1" dirty="0">
                <a:cs typeface="Arial"/>
              </a:rPr>
              <a:t>OR</a:t>
            </a:r>
            <a:endParaRPr lang="en" sz="1800" b="1" dirty="0">
              <a:cs typeface="Arial"/>
            </a:endParaRPr>
          </a:p>
          <a:p>
            <a:pPr marL="800100" lvl="1" indent="-342900">
              <a:buAutoNum type="arabicParenR" startAt="2"/>
            </a:pPr>
            <a:r>
              <a:rPr lang="en" sz="1800" b="1" dirty="0">
                <a:cs typeface="Arial"/>
              </a:rPr>
              <a:t>Call </a:t>
            </a:r>
            <a:r>
              <a:rPr lang="en" sz="1800" b="1" dirty="0">
                <a:solidFill>
                  <a:schemeClr val="tx2"/>
                </a:solidFill>
                <a:cs typeface="Arial"/>
              </a:rPr>
              <a:t>(</a:t>
            </a:r>
            <a:r>
              <a:rPr lang="en-US" sz="1800" b="1" dirty="0">
                <a:solidFill>
                  <a:schemeClr val="tx2"/>
                </a:solidFill>
                <a:cs typeface="Arial"/>
              </a:rPr>
              <a:t>888) 823-5065</a:t>
            </a:r>
            <a:r>
              <a:rPr lang="en-US" sz="1800" dirty="0">
                <a:cs typeface="Arial"/>
              </a:rPr>
              <a:t>. Passcode: "business  </a:t>
            </a:r>
          </a:p>
          <a:p>
            <a:pPr marL="457200" lvl="1" indent="0">
              <a:buNone/>
            </a:pPr>
            <a:r>
              <a:rPr lang="en-US" sz="1800" dirty="0">
                <a:cs typeface="Arial"/>
              </a:rPr>
              <a:t>      meeting”</a:t>
            </a:r>
          </a:p>
          <a:p>
            <a:pPr marL="457200" lvl="1" indent="0">
              <a:buNone/>
            </a:pPr>
            <a:endParaRPr lang="en-US" sz="17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Operator: </a:t>
            </a:r>
            <a:r>
              <a:rPr lang="en-US" sz="1800" u="sng" dirty="0">
                <a:cs typeface="Arial"/>
              </a:rPr>
              <a:t>name</a:t>
            </a:r>
            <a:r>
              <a:rPr lang="en-US" sz="1800" dirty="0">
                <a:cs typeface="Arial"/>
              </a:rPr>
              <a:t>, </a:t>
            </a:r>
            <a:r>
              <a:rPr lang="en-US" sz="1800" u="sng" dirty="0">
                <a:cs typeface="Arial"/>
              </a:rPr>
              <a:t>organization</a:t>
            </a:r>
            <a:r>
              <a:rPr lang="en-US" sz="1800" dirty="0">
                <a:cs typeface="Arial"/>
              </a:rPr>
              <a:t> and </a:t>
            </a:r>
            <a:r>
              <a:rPr lang="en-US" sz="1800" u="sng" dirty="0">
                <a:cs typeface="Arial"/>
              </a:rPr>
              <a:t>item number.</a:t>
            </a:r>
            <a:r>
              <a:rPr lang="en-US" sz="1800" dirty="0">
                <a:cs typeface="Arial"/>
              </a:rPr>
              <a:t> </a:t>
            </a: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 </a:t>
            </a:r>
            <a:r>
              <a:rPr lang="en" sz="1800" dirty="0">
                <a:cs typeface="Arial"/>
              </a:rPr>
              <a:t>if you </a:t>
            </a:r>
            <a:r>
              <a:rPr lang="en-US" sz="1800" dirty="0">
                <a:cs typeface="Arial"/>
              </a:rPr>
              <a:t>represent</a:t>
            </a:r>
            <a:r>
              <a:rPr lang="en" sz="1800" dirty="0">
                <a:cs typeface="Arial"/>
              </a:rPr>
              <a:t>: </a:t>
            </a:r>
            <a:r>
              <a:rPr lang="en-US" sz="1800" dirty="0">
                <a:cs typeface="Arial"/>
              </a:rPr>
              <a:t>federal or state</a:t>
            </a:r>
            <a:r>
              <a:rPr lang="en" sz="1800" dirty="0">
                <a:cs typeface="Arial"/>
              </a:rPr>
              <a:t> legislature; </a:t>
            </a:r>
            <a:r>
              <a:rPr lang="en-US" sz="1800" dirty="0">
                <a:cs typeface="Arial"/>
              </a:rPr>
              <a:t>tribal nation or </a:t>
            </a:r>
            <a:r>
              <a:rPr lang="en" sz="1800" dirty="0">
                <a:cs typeface="Arial"/>
              </a:rPr>
              <a:t>California tribal government; </a:t>
            </a:r>
            <a:r>
              <a:rPr lang="en-US" sz="1800" dirty="0">
                <a:cs typeface="Arial"/>
              </a:rPr>
              <a:t>state agency;</a:t>
            </a:r>
            <a:r>
              <a:rPr lang="en" sz="1800" dirty="0">
                <a:cs typeface="Arial"/>
              </a:rPr>
              <a:t> or </a:t>
            </a:r>
            <a:r>
              <a:rPr lang="en-US" sz="1800" dirty="0">
                <a:cs typeface="Arial"/>
              </a:rPr>
              <a:t>county/city government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S</a:t>
            </a:r>
            <a:r>
              <a:rPr lang="en" sz="1800" dirty="0">
                <a:cs typeface="Arial"/>
              </a:rPr>
              <a:t>pell your first and last name.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Do not use speaker phone when talking.</a:t>
            </a:r>
            <a:r>
              <a:rPr lang="en" sz="1800" dirty="0">
                <a:cs typeface="Arial"/>
              </a:rPr>
              <a:t> 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" sz="1800" dirty="0">
                <a:cs typeface="Arial"/>
              </a:rPr>
              <a:t>Mute </a:t>
            </a:r>
            <a:r>
              <a:rPr lang="en-US" sz="1800" dirty="0">
                <a:cs typeface="Arial"/>
              </a:rPr>
              <a:t>Zoom</a:t>
            </a:r>
            <a:r>
              <a:rPr lang="en" sz="1800" dirty="0">
                <a:cs typeface="Arial"/>
              </a:rPr>
              <a:t> while calling </a:t>
            </a:r>
            <a:r>
              <a:rPr lang="en-US" sz="1800" dirty="0">
                <a:cs typeface="Arial"/>
              </a:rPr>
              <a:t>to comment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1ADB5-E574-417A-A0C0-D35BD2164952}"/>
              </a:ext>
            </a:extLst>
          </p:cNvPr>
          <p:cNvSpPr txBox="1"/>
          <p:nvPr/>
        </p:nvSpPr>
        <p:spPr>
          <a:xfrm>
            <a:off x="7108971" y="1317071"/>
            <a:ext cx="4722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For each voting item, public comments are limited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 minutes per person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1 person per organization.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A6192C-F200-4A88-B50C-985EB513B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5525" y="2964034"/>
            <a:ext cx="4575673" cy="32037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48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/>
              <a:t>In Closed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15" y="1172986"/>
            <a:ext cx="11652308" cy="53938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 algn="ctr">
              <a:buNone/>
            </a:pPr>
            <a:endParaRPr lang="en-US" sz="4000" dirty="0"/>
          </a:p>
          <a:p>
            <a:pPr marL="0" lvl="0" indent="0" algn="ctr">
              <a:buNone/>
            </a:pPr>
            <a:r>
              <a:rPr lang="en-US" sz="3000" b="1" dirty="0"/>
              <a:t>Per Government Code Section 11126 </a:t>
            </a:r>
          </a:p>
          <a:p>
            <a:pPr marL="0" lvl="0" indent="0" algn="ctr">
              <a:buNone/>
            </a:pPr>
            <a:endParaRPr lang="en-US" sz="3000" b="1" dirty="0"/>
          </a:p>
          <a:p>
            <a:pPr marL="0" lvl="0" indent="0" algn="ctr">
              <a:buNone/>
            </a:pPr>
            <a:r>
              <a:rPr lang="en-US" sz="2500" b="1" dirty="0"/>
              <a:t>The September 9, 2020 Business Meeting will resume shortly.</a:t>
            </a:r>
          </a:p>
          <a:p>
            <a:pPr marL="0" lvl="0" indent="0" algn="ctr">
              <a:buNone/>
            </a:pPr>
            <a:endParaRPr lang="en-US" sz="2500" b="1" dirty="0"/>
          </a:p>
          <a:p>
            <a:pPr marL="0" lvl="0" indent="0" algn="ctr">
              <a:buNone/>
            </a:pPr>
            <a:r>
              <a:rPr lang="en-US" sz="2800" b="1" dirty="0"/>
              <a:t> We appreciate your patience.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067"/>
            <a:ext cx="12192000" cy="10388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 Remote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7510"/>
            <a:ext cx="5410200" cy="5013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Business Meeting held remotely, consistent with </a:t>
            </a:r>
            <a:r>
              <a:rPr lang="en-US" b="1" dirty="0">
                <a:ea typeface="+mn-lt"/>
                <a:cs typeface="+mn-lt"/>
              </a:rPr>
              <a:t>Executive Orders N-25-20 and N-29-20</a:t>
            </a:r>
            <a:r>
              <a:rPr lang="en-US" dirty="0">
                <a:ea typeface="+mn-lt"/>
                <a:cs typeface="+mn-lt"/>
              </a:rPr>
              <a:t> and the recommendations from </a:t>
            </a:r>
            <a:r>
              <a:rPr lang="en-US" b="1" dirty="0">
                <a:ea typeface="+mn-lt"/>
                <a:cs typeface="+mn-lt"/>
              </a:rPr>
              <a:t>California Department of Public Health</a:t>
            </a:r>
            <a:r>
              <a:rPr lang="en-US" dirty="0">
                <a:ea typeface="+mn-lt"/>
                <a:cs typeface="+mn-lt"/>
              </a:rPr>
              <a:t> to encourage physical distancing to slow spread of COVID-19.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For remote participation instructions go to </a:t>
            </a:r>
            <a:r>
              <a:rPr lang="en-US" b="1" dirty="0">
                <a:cs typeface="Arial"/>
              </a:rPr>
              <a:t>CEC’s Business Meetings webpage: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https://www.energy.ca.gov/proceedings/business-meetings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182" y="1666234"/>
            <a:ext cx="614869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/>
              </a:rPr>
              <a:t>If Zoom’s toll-free phone numbers don’t work:</a:t>
            </a:r>
          </a:p>
          <a:p>
            <a:pPr lvl="1"/>
            <a:r>
              <a:rPr lang="en-US" b="1" dirty="0">
                <a:cs typeface="Arial"/>
              </a:rPr>
              <a:t>Call: </a:t>
            </a:r>
            <a:r>
              <a:rPr lang="en-US" b="1" dirty="0"/>
              <a:t>669-900-6833 </a:t>
            </a:r>
          </a:p>
          <a:p>
            <a:pPr lvl="1"/>
            <a:r>
              <a:rPr lang="en-US" b="1" dirty="0"/>
              <a:t>Meeting ID: 938-6923-0237</a:t>
            </a:r>
            <a:endParaRPr lang="en-US" dirty="0"/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If Zoom shuts down, Business Meeting will continue via Verizon. </a:t>
            </a:r>
          </a:p>
          <a:p>
            <a:pPr lvl="1"/>
            <a:r>
              <a:rPr lang="en-US" b="1" dirty="0"/>
              <a:t>Call: 1-888-823-5065</a:t>
            </a:r>
          </a:p>
          <a:p>
            <a:pPr lvl="1"/>
            <a:r>
              <a:rPr lang="en-US" b="1" dirty="0"/>
              <a:t>Passcode: business meeting</a:t>
            </a:r>
            <a:endParaRPr lang="en-US" dirty="0"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0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Comment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09000"/>
            <a:ext cx="5581650" cy="515423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2000" dirty="0">
                <a:ea typeface="+mn-lt"/>
                <a:cs typeface="+mn-lt"/>
              </a:rPr>
              <a:t>Pursuant to </a:t>
            </a:r>
            <a:r>
              <a:rPr lang="en-US" sz="2000" b="1" dirty="0">
                <a:ea typeface="+mn-lt"/>
                <a:cs typeface="+mn-lt"/>
              </a:rPr>
              <a:t>California Code of Regulations Title 20 §1104(e)</a:t>
            </a:r>
            <a:r>
              <a:rPr lang="en-US" sz="2000" dirty="0">
                <a:ea typeface="+mn-lt"/>
                <a:cs typeface="+mn-lt"/>
              </a:rPr>
              <a:t>, any person may make oral comment on any agenda item. </a:t>
            </a:r>
          </a:p>
          <a:p>
            <a:pPr marL="457200" lvl="1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Comments may be </a:t>
            </a:r>
            <a:r>
              <a:rPr lang="en-US" sz="2000" b="1" dirty="0">
                <a:ea typeface="+mn-lt"/>
                <a:cs typeface="+mn-lt"/>
              </a:rPr>
              <a:t>limited to 3 minutes</a:t>
            </a:r>
            <a:r>
              <a:rPr lang="en-US" sz="2000" dirty="0">
                <a:ea typeface="+mn-lt"/>
                <a:cs typeface="+mn-lt"/>
              </a:rPr>
              <a:t> per person and </a:t>
            </a:r>
            <a:r>
              <a:rPr lang="en-US" sz="2000" b="1" dirty="0">
                <a:ea typeface="+mn-lt"/>
                <a:cs typeface="+mn-lt"/>
              </a:rPr>
              <a:t>1 person per organization</a:t>
            </a:r>
            <a:r>
              <a:rPr lang="en-US" sz="2000" dirty="0">
                <a:ea typeface="+mn-lt"/>
                <a:cs typeface="+mn-lt"/>
              </a:rPr>
              <a:t>. </a:t>
            </a:r>
          </a:p>
          <a:p>
            <a:pPr marL="457200" lvl="1" indent="0">
              <a:buNone/>
            </a:pPr>
            <a:endParaRPr lang="en-US" sz="2000" dirty="0">
              <a:cs typeface="Arial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Any person wishing to comment on information items or reports (non-voting items) shall reserve their comment for the general public comment portion of the meeting agenda.</a:t>
            </a:r>
            <a:endParaRPr lang="en-US" sz="2000" dirty="0"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8776" y="1328049"/>
            <a:ext cx="6753224" cy="5309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" sz="2200" b="1" dirty="0">
                <a:cs typeface="Arial"/>
              </a:rPr>
              <a:t>Two ways to provide comments:</a:t>
            </a:r>
          </a:p>
          <a:p>
            <a:pPr marL="457200" lvl="1" indent="0">
              <a:buNone/>
            </a:pPr>
            <a:endParaRPr lang="en-US" sz="2000" dirty="0">
              <a:cs typeface="Arial"/>
            </a:endParaRPr>
          </a:p>
          <a:p>
            <a:pPr marL="800100" lvl="1" indent="-342900">
              <a:buAutoNum type="arabicParenR"/>
            </a:pPr>
            <a:r>
              <a:rPr lang="en" sz="1800" b="1" dirty="0">
                <a:cs typeface="Arial"/>
              </a:rPr>
              <a:t>Email</a:t>
            </a:r>
            <a:r>
              <a:rPr lang="en" sz="1800" dirty="0">
                <a:cs typeface="Arial"/>
              </a:rPr>
              <a:t> </a:t>
            </a:r>
            <a:r>
              <a:rPr lang="en" sz="1800" b="1" dirty="0">
                <a:solidFill>
                  <a:schemeClr val="tx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PublicAdvisor@energy.ca.gov</a:t>
            </a:r>
            <a:r>
              <a:rPr lang="en" sz="1800" dirty="0">
                <a:cs typeface="Arial"/>
              </a:rPr>
              <a:t> to have the CEC's Public Advisor verbally relate </a:t>
            </a:r>
            <a:r>
              <a:rPr lang="en-US" sz="1800" dirty="0">
                <a:cs typeface="Arial"/>
              </a:rPr>
              <a:t>comment</a:t>
            </a:r>
            <a:r>
              <a:rPr lang="en" sz="1800" dirty="0">
                <a:cs typeface="Arial"/>
              </a:rPr>
              <a:t>s during the meeting.</a:t>
            </a:r>
            <a:endParaRPr lang="en-US" sz="1800" dirty="0">
              <a:cs typeface="Arial"/>
            </a:endParaRPr>
          </a:p>
          <a:p>
            <a:pPr marL="457200" lvl="1" indent="0">
              <a:buNone/>
            </a:pPr>
            <a:r>
              <a:rPr lang="en-US" sz="1800" b="1" dirty="0">
                <a:cs typeface="Arial"/>
              </a:rPr>
              <a:t>OR</a:t>
            </a:r>
            <a:endParaRPr lang="en" sz="1800" b="1" dirty="0">
              <a:cs typeface="Arial"/>
            </a:endParaRPr>
          </a:p>
          <a:p>
            <a:pPr marL="800100" lvl="1" indent="-342900">
              <a:buAutoNum type="arabicParenR" startAt="2"/>
            </a:pPr>
            <a:r>
              <a:rPr lang="en" sz="1800" b="1" dirty="0">
                <a:cs typeface="Arial"/>
              </a:rPr>
              <a:t>Call </a:t>
            </a:r>
            <a:r>
              <a:rPr lang="en" sz="1800" b="1" dirty="0">
                <a:solidFill>
                  <a:schemeClr val="tx2"/>
                </a:solidFill>
                <a:cs typeface="Arial"/>
              </a:rPr>
              <a:t>(</a:t>
            </a:r>
            <a:r>
              <a:rPr lang="en-US" sz="1800" b="1" dirty="0">
                <a:solidFill>
                  <a:schemeClr val="tx2"/>
                </a:solidFill>
                <a:cs typeface="Arial"/>
              </a:rPr>
              <a:t>888) 823-5065</a:t>
            </a:r>
            <a:r>
              <a:rPr lang="en-US" sz="1800" dirty="0">
                <a:cs typeface="Arial"/>
              </a:rPr>
              <a:t>. Passcode: "business  </a:t>
            </a:r>
          </a:p>
          <a:p>
            <a:pPr marL="457200" lvl="1" indent="0">
              <a:buNone/>
            </a:pPr>
            <a:r>
              <a:rPr lang="en-US" sz="1800" dirty="0">
                <a:cs typeface="Arial"/>
              </a:rPr>
              <a:t>      meeting”</a:t>
            </a:r>
          </a:p>
          <a:p>
            <a:pPr marL="457200" lvl="1" indent="0">
              <a:buNone/>
            </a:pPr>
            <a:endParaRPr lang="en-US" sz="17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Operator: </a:t>
            </a:r>
            <a:r>
              <a:rPr lang="en-US" sz="1800" u="sng" dirty="0">
                <a:cs typeface="Arial"/>
              </a:rPr>
              <a:t>name</a:t>
            </a:r>
            <a:r>
              <a:rPr lang="en-US" sz="1800" dirty="0">
                <a:cs typeface="Arial"/>
              </a:rPr>
              <a:t>, </a:t>
            </a:r>
            <a:r>
              <a:rPr lang="en-US" sz="1800" u="sng" dirty="0">
                <a:cs typeface="Arial"/>
              </a:rPr>
              <a:t>organization</a:t>
            </a:r>
            <a:r>
              <a:rPr lang="en-US" sz="1800" dirty="0">
                <a:cs typeface="Arial"/>
              </a:rPr>
              <a:t> and </a:t>
            </a:r>
            <a:r>
              <a:rPr lang="en-US" sz="1800" u="sng" dirty="0">
                <a:cs typeface="Arial"/>
              </a:rPr>
              <a:t>item number.</a:t>
            </a:r>
            <a:r>
              <a:rPr lang="en-US" sz="1800" dirty="0">
                <a:cs typeface="Arial"/>
              </a:rPr>
              <a:t> </a:t>
            </a: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 </a:t>
            </a:r>
            <a:r>
              <a:rPr lang="en" sz="1800" dirty="0">
                <a:cs typeface="Arial"/>
              </a:rPr>
              <a:t>if you </a:t>
            </a:r>
            <a:r>
              <a:rPr lang="en-US" sz="1800" dirty="0">
                <a:cs typeface="Arial"/>
              </a:rPr>
              <a:t>represent</a:t>
            </a:r>
            <a:r>
              <a:rPr lang="en" sz="1800" dirty="0">
                <a:cs typeface="Arial"/>
              </a:rPr>
              <a:t>: </a:t>
            </a:r>
            <a:r>
              <a:rPr lang="en-US" sz="1800" dirty="0">
                <a:cs typeface="Arial"/>
              </a:rPr>
              <a:t>federal or state</a:t>
            </a:r>
            <a:r>
              <a:rPr lang="en" sz="1800" dirty="0">
                <a:cs typeface="Arial"/>
              </a:rPr>
              <a:t> legislature; </a:t>
            </a:r>
            <a:r>
              <a:rPr lang="en-US" sz="1800" dirty="0">
                <a:cs typeface="Arial"/>
              </a:rPr>
              <a:t>tribal nation or </a:t>
            </a:r>
            <a:r>
              <a:rPr lang="en" sz="1800" dirty="0">
                <a:cs typeface="Arial"/>
              </a:rPr>
              <a:t>California tribal government; </a:t>
            </a:r>
            <a:r>
              <a:rPr lang="en-US" sz="1800" dirty="0">
                <a:cs typeface="Arial"/>
              </a:rPr>
              <a:t>state agency;</a:t>
            </a:r>
            <a:r>
              <a:rPr lang="en" sz="1800" dirty="0">
                <a:cs typeface="Arial"/>
              </a:rPr>
              <a:t> or </a:t>
            </a:r>
            <a:r>
              <a:rPr lang="en-US" sz="1800" dirty="0">
                <a:cs typeface="Arial"/>
              </a:rPr>
              <a:t>county/city government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S</a:t>
            </a:r>
            <a:r>
              <a:rPr lang="en" sz="1800" dirty="0">
                <a:cs typeface="Arial"/>
              </a:rPr>
              <a:t>pell your first and last name.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Do not use speaker phone when talking.</a:t>
            </a:r>
            <a:r>
              <a:rPr lang="en" sz="1800" dirty="0">
                <a:cs typeface="Arial"/>
              </a:rPr>
              <a:t> 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" sz="1800" dirty="0">
                <a:cs typeface="Arial"/>
              </a:rPr>
              <a:t>Mute </a:t>
            </a:r>
            <a:r>
              <a:rPr lang="en-US" sz="1800" dirty="0">
                <a:cs typeface="Arial"/>
              </a:rPr>
              <a:t>Zoom</a:t>
            </a:r>
            <a:r>
              <a:rPr lang="en" sz="1800" dirty="0">
                <a:cs typeface="Arial"/>
              </a:rPr>
              <a:t> while calling </a:t>
            </a:r>
            <a:r>
              <a:rPr lang="en-US" sz="1800" dirty="0">
                <a:cs typeface="Arial"/>
              </a:rPr>
              <a:t>to comment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8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Item 1 - Consent Calendar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40274-E9C1-4EE5-9750-7F5D566A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6DD45-59BF-4C23-9227-0B4102B68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4326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8BE1B1-D506-492F-B4B5-B73650741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18D7DA-4282-4F82-8DAA-7DCBDECFA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AD953-6011-46AC-B390-A1410BB4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3" y="3244334"/>
            <a:ext cx="783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43EDB-9372-4F71-AEAB-02132AD0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E20D52-23B9-4240-941B-625B6A811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204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a. </a:t>
            </a:r>
            <a:r>
              <a:rPr lang="en-US" dirty="0"/>
              <a:t>NATIONAL ASSOCIATION OF STATE ENERGY OFFICIALS (NASEO). </a:t>
            </a:r>
          </a:p>
          <a:p>
            <a:pPr marL="457200" lvl="1" indent="0">
              <a:buNone/>
            </a:pPr>
            <a:r>
              <a:rPr lang="en-US" dirty="0"/>
              <a:t>Contact: Brad </a:t>
            </a:r>
            <a:r>
              <a:rPr lang="en-US" dirty="0" err="1"/>
              <a:t>Worster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6181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621"/>
            <a:ext cx="11125200" cy="1038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Item 1a - Public Comment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801" y="1196372"/>
            <a:ext cx="6753224" cy="5309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" sz="2000" b="1" dirty="0">
                <a:cs typeface="Arial"/>
              </a:rPr>
              <a:t>Two ways to provide comments:</a:t>
            </a:r>
          </a:p>
          <a:p>
            <a:pPr marL="457200" lvl="1" indent="0">
              <a:buNone/>
            </a:pPr>
            <a:endParaRPr lang="en-US" sz="2000" dirty="0">
              <a:cs typeface="Arial"/>
            </a:endParaRPr>
          </a:p>
          <a:p>
            <a:pPr marL="800100" lvl="1" indent="-342900">
              <a:buAutoNum type="arabicParenR"/>
            </a:pPr>
            <a:r>
              <a:rPr lang="en" sz="1800" b="1" dirty="0">
                <a:cs typeface="Arial"/>
              </a:rPr>
              <a:t>Email</a:t>
            </a:r>
            <a:r>
              <a:rPr lang="en" sz="1800" dirty="0">
                <a:cs typeface="Arial"/>
              </a:rPr>
              <a:t> </a:t>
            </a:r>
            <a:r>
              <a:rPr lang="en" sz="1800" b="1" dirty="0">
                <a:solidFill>
                  <a:schemeClr val="tx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PublicAdvisor@energy.ca.gov</a:t>
            </a:r>
            <a:r>
              <a:rPr lang="en" sz="1800" dirty="0">
                <a:cs typeface="Arial"/>
              </a:rPr>
              <a:t> to have the CEC's Public Advisor verbally relate </a:t>
            </a:r>
            <a:r>
              <a:rPr lang="en-US" sz="1800" dirty="0">
                <a:cs typeface="Arial"/>
              </a:rPr>
              <a:t>comment</a:t>
            </a:r>
            <a:r>
              <a:rPr lang="en" sz="1800" dirty="0">
                <a:cs typeface="Arial"/>
              </a:rPr>
              <a:t>s during the meeting.</a:t>
            </a:r>
            <a:endParaRPr lang="en-US" sz="1800" dirty="0">
              <a:cs typeface="Arial"/>
            </a:endParaRPr>
          </a:p>
          <a:p>
            <a:pPr marL="457200" lvl="1" indent="0">
              <a:buNone/>
            </a:pPr>
            <a:r>
              <a:rPr lang="en-US" sz="1800" b="1" dirty="0">
                <a:cs typeface="Arial"/>
              </a:rPr>
              <a:t>OR</a:t>
            </a:r>
            <a:endParaRPr lang="en" sz="1800" b="1" dirty="0">
              <a:cs typeface="Arial"/>
            </a:endParaRPr>
          </a:p>
          <a:p>
            <a:pPr marL="800100" lvl="1" indent="-342900">
              <a:buAutoNum type="arabicParenR" startAt="2"/>
            </a:pPr>
            <a:r>
              <a:rPr lang="en" sz="1800" b="1" dirty="0">
                <a:cs typeface="Arial"/>
              </a:rPr>
              <a:t>Call </a:t>
            </a:r>
            <a:r>
              <a:rPr lang="en" sz="1800" b="1" dirty="0">
                <a:solidFill>
                  <a:schemeClr val="tx2"/>
                </a:solidFill>
                <a:cs typeface="Arial"/>
              </a:rPr>
              <a:t>(</a:t>
            </a:r>
            <a:r>
              <a:rPr lang="en-US" sz="1800" b="1" dirty="0">
                <a:solidFill>
                  <a:schemeClr val="tx2"/>
                </a:solidFill>
                <a:cs typeface="Arial"/>
              </a:rPr>
              <a:t>888) 823-5065</a:t>
            </a:r>
            <a:r>
              <a:rPr lang="en-US" sz="1800" dirty="0">
                <a:cs typeface="Arial"/>
              </a:rPr>
              <a:t>. Passcode: "business  </a:t>
            </a:r>
          </a:p>
          <a:p>
            <a:pPr marL="457200" lvl="1" indent="0">
              <a:buNone/>
            </a:pPr>
            <a:r>
              <a:rPr lang="en-US" sz="1800" dirty="0">
                <a:cs typeface="Arial"/>
              </a:rPr>
              <a:t>      meeting”</a:t>
            </a:r>
          </a:p>
          <a:p>
            <a:pPr marL="457200" lvl="1" indent="0">
              <a:buNone/>
            </a:pPr>
            <a:endParaRPr lang="en-US" sz="17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Operator: </a:t>
            </a:r>
            <a:r>
              <a:rPr lang="en-US" sz="1800" u="sng" dirty="0">
                <a:cs typeface="Arial"/>
              </a:rPr>
              <a:t>name</a:t>
            </a:r>
            <a:r>
              <a:rPr lang="en-US" sz="1800" dirty="0">
                <a:cs typeface="Arial"/>
              </a:rPr>
              <a:t>, </a:t>
            </a:r>
            <a:r>
              <a:rPr lang="en-US" sz="1800" u="sng" dirty="0">
                <a:cs typeface="Arial"/>
              </a:rPr>
              <a:t>organization</a:t>
            </a:r>
            <a:r>
              <a:rPr lang="en-US" sz="1800" dirty="0">
                <a:cs typeface="Arial"/>
              </a:rPr>
              <a:t> and </a:t>
            </a:r>
            <a:r>
              <a:rPr lang="en-US" sz="1800" u="sng" dirty="0">
                <a:cs typeface="Arial"/>
              </a:rPr>
              <a:t>item number.</a:t>
            </a:r>
            <a:r>
              <a:rPr lang="en-US" sz="1800" dirty="0">
                <a:cs typeface="Arial"/>
              </a:rPr>
              <a:t> </a:t>
            </a: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Tell Operator </a:t>
            </a:r>
            <a:r>
              <a:rPr lang="en" sz="1800" dirty="0">
                <a:cs typeface="Arial"/>
              </a:rPr>
              <a:t>if you </a:t>
            </a:r>
            <a:r>
              <a:rPr lang="en-US" sz="1800" dirty="0">
                <a:cs typeface="Arial"/>
              </a:rPr>
              <a:t>represent</a:t>
            </a:r>
            <a:r>
              <a:rPr lang="en" sz="1800" dirty="0">
                <a:cs typeface="Arial"/>
              </a:rPr>
              <a:t>: </a:t>
            </a:r>
            <a:r>
              <a:rPr lang="en-US" sz="1800" dirty="0">
                <a:cs typeface="Arial"/>
              </a:rPr>
              <a:t>federal or state</a:t>
            </a:r>
            <a:r>
              <a:rPr lang="en" sz="1800" dirty="0">
                <a:cs typeface="Arial"/>
              </a:rPr>
              <a:t> legislature; </a:t>
            </a:r>
            <a:r>
              <a:rPr lang="en-US" sz="1800" dirty="0">
                <a:cs typeface="Arial"/>
              </a:rPr>
              <a:t>tribal nation or </a:t>
            </a:r>
            <a:r>
              <a:rPr lang="en" sz="1800" dirty="0">
                <a:cs typeface="Arial"/>
              </a:rPr>
              <a:t>California tribal government; </a:t>
            </a:r>
            <a:r>
              <a:rPr lang="en-US" sz="1800" dirty="0">
                <a:cs typeface="Arial"/>
              </a:rPr>
              <a:t>state agency;</a:t>
            </a:r>
            <a:r>
              <a:rPr lang="en" sz="1800" dirty="0">
                <a:cs typeface="Arial"/>
              </a:rPr>
              <a:t> or </a:t>
            </a:r>
            <a:r>
              <a:rPr lang="en-US" sz="1800" dirty="0">
                <a:cs typeface="Arial"/>
              </a:rPr>
              <a:t>county/city government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S</a:t>
            </a:r>
            <a:r>
              <a:rPr lang="en" sz="1800" dirty="0">
                <a:cs typeface="Arial"/>
              </a:rPr>
              <a:t>pell your first and last name.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-US" sz="1800" dirty="0">
                <a:cs typeface="Arial"/>
              </a:rPr>
              <a:t>Do not use speaker phone when talking.</a:t>
            </a:r>
            <a:r>
              <a:rPr lang="en" sz="1800" dirty="0">
                <a:cs typeface="Arial"/>
              </a:rPr>
              <a:t>  </a:t>
            </a:r>
            <a:endParaRPr lang="en-US" sz="1800" dirty="0">
              <a:cs typeface="Arial"/>
            </a:endParaRPr>
          </a:p>
          <a:p>
            <a:pPr marL="1257300" lvl="2" indent="-457200">
              <a:buAutoNum type="arabicParenR"/>
            </a:pPr>
            <a:r>
              <a:rPr lang="en" sz="1800" dirty="0">
                <a:cs typeface="Arial"/>
              </a:rPr>
              <a:t>Mute </a:t>
            </a:r>
            <a:r>
              <a:rPr lang="en-US" sz="1800" dirty="0">
                <a:cs typeface="Arial"/>
              </a:rPr>
              <a:t>Zoom</a:t>
            </a:r>
            <a:r>
              <a:rPr lang="en" sz="1800" dirty="0">
                <a:cs typeface="Arial"/>
              </a:rPr>
              <a:t> while calling </a:t>
            </a:r>
            <a:r>
              <a:rPr lang="en-US" sz="1800" dirty="0">
                <a:cs typeface="Arial"/>
              </a:rPr>
              <a:t>to comment</a:t>
            </a:r>
            <a:r>
              <a:rPr lang="en" sz="1800" dirty="0">
                <a:cs typeface="Arial"/>
              </a:rPr>
              <a:t>.</a:t>
            </a:r>
            <a:endParaRPr lang="en-US" sz="1800" dirty="0">
              <a:ea typeface="+mn-lt"/>
              <a:cs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1ADB5-E574-417A-A0C0-D35BD2164952}"/>
              </a:ext>
            </a:extLst>
          </p:cNvPr>
          <p:cNvSpPr txBox="1"/>
          <p:nvPr/>
        </p:nvSpPr>
        <p:spPr>
          <a:xfrm>
            <a:off x="7108971" y="1317071"/>
            <a:ext cx="4722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For each voting </a:t>
            </a:r>
            <a:r>
              <a:rPr lang="en-US" sz="2000" dirty="0" err="1">
                <a:solidFill>
                  <a:srgbClr val="0F6FC6">
                    <a:lumMod val="50000"/>
                  </a:srgbClr>
                </a:solidFill>
                <a:latin typeface="Arial" panose="020B0604020202020204"/>
                <a:cs typeface="Arial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, public comments are limited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 minutes per person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and </a:t>
            </a:r>
            <a:r>
              <a:rPr lang="en-US" sz="2000" b="1" dirty="0">
                <a:solidFill>
                  <a:schemeClr val="tx2"/>
                </a:solidFill>
                <a:ea typeface="+mn-lt"/>
                <a:cs typeface="+mn-lt"/>
              </a:rPr>
              <a:t>1 person per organization.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A6192C-F200-4A88-B50C-985EB513B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5525" y="2964034"/>
            <a:ext cx="4575673" cy="32037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9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Item 1b-e – Consent Calendar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40274-E9C1-4EE5-9750-7F5D566A3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6DD45-59BF-4C23-9227-0B4102B68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3" y="3244333"/>
            <a:ext cx="797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8BE1B1-D506-492F-B4B5-B73650741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18D7DA-4282-4F82-8DAA-7DCBDECFA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AD953-6011-46AC-B390-A1410BB4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43EDB-9372-4F71-AEAB-02132AD0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2" y="3244334"/>
            <a:ext cx="1353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E20D52-23B9-4240-941B-625B6A811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204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b.</a:t>
            </a:r>
            <a:r>
              <a:rPr lang="en-US" dirty="0"/>
              <a:t> HATHITRUST DIGITAL LIBRARY. </a:t>
            </a:r>
          </a:p>
          <a:p>
            <a:pPr marL="457200" lvl="1" indent="0">
              <a:buNone/>
            </a:pPr>
            <a:r>
              <a:rPr lang="en-US" dirty="0"/>
              <a:t>Contact: Nicole Waugh</a:t>
            </a:r>
          </a:p>
          <a:p>
            <a:pPr marL="0" lvl="0" indent="0">
              <a:buNone/>
            </a:pPr>
            <a:r>
              <a:rPr lang="en-US" b="1" dirty="0"/>
              <a:t>c.</a:t>
            </a:r>
            <a:r>
              <a:rPr lang="en-US" dirty="0"/>
              <a:t> SULPHUR SPRINGS UNION ELEMENTARY SCHOOL DISTRICT.</a:t>
            </a:r>
          </a:p>
          <a:p>
            <a:pPr marL="457200" lvl="1" indent="0">
              <a:buNone/>
            </a:pPr>
            <a:r>
              <a:rPr lang="en-US" dirty="0"/>
              <a:t>Contact: Tomas Ortiz</a:t>
            </a:r>
          </a:p>
          <a:p>
            <a:pPr marL="0" lvl="0" indent="0">
              <a:buNone/>
            </a:pPr>
            <a:r>
              <a:rPr lang="en-US" b="1" dirty="0"/>
              <a:t>d.</a:t>
            </a:r>
            <a:r>
              <a:rPr lang="en-US" dirty="0"/>
              <a:t> DOWNEY UNIFIED SCHOOL DISTRICT. </a:t>
            </a:r>
          </a:p>
          <a:p>
            <a:pPr marL="457200" lvl="1" indent="0">
              <a:buNone/>
            </a:pPr>
            <a:r>
              <a:rPr lang="en-US" dirty="0"/>
              <a:t>Contact: Tomas Ortiz</a:t>
            </a:r>
          </a:p>
          <a:p>
            <a:pPr marL="0" lvl="0" indent="0">
              <a:buNone/>
            </a:pPr>
            <a:r>
              <a:rPr lang="en-US" b="1" dirty="0"/>
              <a:t>e.</a:t>
            </a:r>
            <a:r>
              <a:rPr lang="en-US" dirty="0"/>
              <a:t> CALSTART, INC. </a:t>
            </a:r>
          </a:p>
          <a:p>
            <a:pPr marL="457200" lvl="1" indent="0">
              <a:buNone/>
            </a:pPr>
            <a:r>
              <a:rPr lang="en-US" dirty="0"/>
              <a:t>Contact: Bill Kinney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3128486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/Sect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63AC6BA-222D-6A42-A86E-42D4213EA914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BF250F5-90E0-1742-AE67-252F8E9F95CF}"/>
    </a:ext>
  </a:extLst>
</a:theme>
</file>

<file path=ppt/theme/theme3.xml><?xml version="1.0" encoding="utf-8"?>
<a:theme xmlns:a="http://schemas.openxmlformats.org/drawingml/2006/main" name="Content: blank backgrou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8AF470B7-4331-9747-8595-3EF89398B172}"/>
    </a:ext>
  </a:extLst>
</a:theme>
</file>

<file path=ppt/theme/theme4.xml><?xml version="1.0" encoding="utf-8"?>
<a:theme xmlns:a="http://schemas.openxmlformats.org/drawingml/2006/main" name="Blank: Black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D4AADE59-C35C-A140-B257-2E4365C638F0}"/>
    </a:ext>
  </a:extLst>
</a:theme>
</file>

<file path=ppt/theme/theme5.xml><?xml version="1.0" encoding="utf-8"?>
<a:theme xmlns:a="http://schemas.openxmlformats.org/drawingml/2006/main" name="Blank: Whi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87E2F548-F85F-094D-8DDA-3AF7BD174F24}"/>
    </a:ext>
  </a:extLst>
</a:theme>
</file>

<file path=ppt/theme/theme6.xml><?xml version="1.0" encoding="utf-8"?>
<a:theme xmlns:a="http://schemas.openxmlformats.org/drawingml/2006/main" name="1_Conten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BF250F5-90E0-1742-AE67-252F8E9F95CF}"/>
    </a:ext>
  </a:extLst>
</a:theme>
</file>

<file path=ppt/theme/theme7.xml><?xml version="1.0" encoding="utf-8"?>
<a:theme xmlns:a="http://schemas.openxmlformats.org/drawingml/2006/main" name="1_Title/Sect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63AC6BA-222D-6A42-A86E-42D4213EA914}"/>
    </a:ext>
  </a:extLst>
</a:theme>
</file>

<file path=ppt/theme/theme8.xml><?xml version="1.0" encoding="utf-8"?>
<a:theme xmlns:a="http://schemas.openxmlformats.org/drawingml/2006/main" name="2_Conten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BF250F5-90E0-1742-AE67-252F8E9F95C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67c814-4b34-462c-a21d-c185ff6548d2">
      <UserInfo>
        <DisplayName>Nguyen, Le-Quyen@Energy</DisplayName>
        <AccountId>26</AccountId>
        <AccountType/>
      </UserInfo>
      <UserInfo>
        <DisplayName>Murimi, Dorothy@Energy</DisplayName>
        <AccountId>14</AccountId>
        <AccountType/>
      </UserInfo>
      <UserInfo>
        <DisplayName>Lundeen, Albert@Energy</DisplayName>
        <AccountId>43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10" ma:contentTypeDescription="Create a new document." ma:contentTypeScope="" ma:versionID="e9539efa9208a828bfd3b51046198c9c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6ded9116eae5f046106cfb7ad0d98464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E627A7-8879-4DD6-ADF6-8C4F6EE8B27F}">
  <ds:schemaRefs>
    <ds:schemaRef ds:uri="http://purl.org/dc/terms/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3D5CAA-559C-41EB-8A66-B062E011B7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0F0641-BBA7-48B9-B629-E19ECD62F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CEC_Official_PowerPoint_Template_2020 (1)</Template>
  <TotalTime>1249</TotalTime>
  <Words>2817</Words>
  <Application>Microsoft Office PowerPoint</Application>
  <PresentationFormat>Widescreen</PresentationFormat>
  <Paragraphs>419</Paragraphs>
  <Slides>45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Arial</vt:lpstr>
      <vt:lpstr>Arial Black</vt:lpstr>
      <vt:lpstr>Calibri</vt:lpstr>
      <vt:lpstr>Century Gothic</vt:lpstr>
      <vt:lpstr>Times</vt:lpstr>
      <vt:lpstr>Times New Roman</vt:lpstr>
      <vt:lpstr>Tw Cen MT</vt:lpstr>
      <vt:lpstr>Title/Section</vt:lpstr>
      <vt:lpstr>Content</vt:lpstr>
      <vt:lpstr>Content: blank background</vt:lpstr>
      <vt:lpstr>Blank: Black</vt:lpstr>
      <vt:lpstr>Blank: White</vt:lpstr>
      <vt:lpstr>1_Content</vt:lpstr>
      <vt:lpstr>1_Title/Section</vt:lpstr>
      <vt:lpstr>2_Content</vt:lpstr>
      <vt:lpstr>California Energy Commission Business Meeting September 9, 2020 10:00 am</vt:lpstr>
      <vt:lpstr>Pledge of Allegiance</vt:lpstr>
      <vt:lpstr>Keep California Healthy</vt:lpstr>
      <vt:lpstr>Take the Census</vt:lpstr>
      <vt:lpstr>    Remote Compliance</vt:lpstr>
      <vt:lpstr>Public Comment Instructions</vt:lpstr>
      <vt:lpstr>Item 1 - Consent Calendar </vt:lpstr>
      <vt:lpstr>Item 1a - Public Comment Instructions</vt:lpstr>
      <vt:lpstr>Item 1b-e – Consent Calendar </vt:lpstr>
      <vt:lpstr>Item 1b-e – Public Comment Instructions</vt:lpstr>
      <vt:lpstr>Item 2: Discussion of Energy Commission Progress on Joint Agency Report, Charting a Path to a 100 Percent Clean Electricity Future, Senate Bill 100 (2018)</vt:lpstr>
      <vt:lpstr>Benefits to California</vt:lpstr>
      <vt:lpstr>Overview</vt:lpstr>
      <vt:lpstr>Draft Results Workshop - 9/2/20</vt:lpstr>
      <vt:lpstr>Core Scenario Results</vt:lpstr>
      <vt:lpstr>Total Resource Cost</vt:lpstr>
      <vt:lpstr>Resource Build Rates</vt:lpstr>
      <vt:lpstr>Key Takeaways from Draft Results </vt:lpstr>
      <vt:lpstr>Workshop Comments</vt:lpstr>
      <vt:lpstr>Next Steps</vt:lpstr>
      <vt:lpstr>Item Number 3: ZEV and EV Charger Dashboard</vt:lpstr>
      <vt:lpstr>Overview</vt:lpstr>
      <vt:lpstr>Data Portal Demonstration</vt:lpstr>
      <vt:lpstr>Next Steps</vt:lpstr>
      <vt:lpstr>Item Number: 5. Local Ordinance Applications (19-BSTD-06)</vt:lpstr>
      <vt:lpstr>Benefits to California</vt:lpstr>
      <vt:lpstr>Overview: The Local Ordinance Approval Process</vt:lpstr>
      <vt:lpstr>2019 Energy Code Approved Local Ordinances To Date</vt:lpstr>
      <vt:lpstr>Local Ordinance Applications Submitted for Approval at this Business Meeting are from:  The Town of San Anselmo The County of San Mateo </vt:lpstr>
      <vt:lpstr>The Town of San Anselmo Local Ordinance Requires:</vt:lpstr>
      <vt:lpstr>The County of San Mateo Local Ordinance Requires:</vt:lpstr>
      <vt:lpstr>Staff Recommendation</vt:lpstr>
      <vt:lpstr>Item 5 - Public Comment Instructions</vt:lpstr>
      <vt:lpstr>Item 6: Charge Bliss. Demonstrating Long Duration and Title 24-Compatible Energy Storage Technologies – GFO-19-306</vt:lpstr>
      <vt:lpstr>Benefits to California</vt:lpstr>
      <vt:lpstr>Overview</vt:lpstr>
      <vt:lpstr>Staff Recommendation</vt:lpstr>
      <vt:lpstr>Item 6 - Public Comment Instructions</vt:lpstr>
      <vt:lpstr>Item 10</vt:lpstr>
      <vt:lpstr>Public Comment Instructions</vt:lpstr>
      <vt:lpstr>Break</vt:lpstr>
      <vt:lpstr>Item No. 13: Small Power Plant Exemption for the Sequoia Backup Generating Facility</vt:lpstr>
      <vt:lpstr> Sequoia Backup Generating Facility         19-SPPE-03</vt:lpstr>
      <vt:lpstr>Item 13 - Public Comment Instructions</vt:lpstr>
      <vt:lpstr>In Closed Session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Energy Commission Business Meeting June 10, 2020 10:00 am</dc:title>
  <dc:creator>Buckley, Lindsay@Energy</dc:creator>
  <cp:lastModifiedBy>Lundeen, Albert@Energy</cp:lastModifiedBy>
  <cp:revision>981</cp:revision>
  <cp:lastPrinted>2019-12-11T23:19:58Z</cp:lastPrinted>
  <dcterms:created xsi:type="dcterms:W3CDTF">2020-03-06T19:07:21Z</dcterms:created>
  <dcterms:modified xsi:type="dcterms:W3CDTF">2020-09-11T21:52:02Z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Order">
    <vt:r8>125000</vt:r8>
  </property>
  <property fmtid="{D5CDD505-2E9C-101B-9397-08002B2CF9AE}" pid="4" name="ComplianceAssetId">
    <vt:lpwstr/>
  </property>
</Properties>
</file>