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5" r:id="rId5"/>
  </p:sldMasterIdLst>
  <p:notesMasterIdLst>
    <p:notesMasterId r:id="rId56"/>
  </p:notesMasterIdLst>
  <p:sldIdLst>
    <p:sldId id="256" r:id="rId6"/>
    <p:sldId id="257" r:id="rId7"/>
    <p:sldId id="320" r:id="rId8"/>
    <p:sldId id="261" r:id="rId9"/>
    <p:sldId id="262" r:id="rId10"/>
    <p:sldId id="301" r:id="rId11"/>
    <p:sldId id="302" r:id="rId12"/>
    <p:sldId id="268" r:id="rId13"/>
    <p:sldId id="330" r:id="rId14"/>
    <p:sldId id="306" r:id="rId15"/>
    <p:sldId id="270" r:id="rId16"/>
    <p:sldId id="331" r:id="rId17"/>
    <p:sldId id="346" r:id="rId18"/>
    <p:sldId id="350" r:id="rId19"/>
    <p:sldId id="328" r:id="rId20"/>
    <p:sldId id="349" r:id="rId21"/>
    <p:sldId id="311" r:id="rId22"/>
    <p:sldId id="329" r:id="rId23"/>
    <p:sldId id="269" r:id="rId24"/>
    <p:sldId id="275" r:id="rId25"/>
    <p:sldId id="336" r:id="rId26"/>
    <p:sldId id="337" r:id="rId27"/>
    <p:sldId id="345" r:id="rId28"/>
    <p:sldId id="273" r:id="rId29"/>
    <p:sldId id="333" r:id="rId30"/>
    <p:sldId id="343" r:id="rId31"/>
    <p:sldId id="316" r:id="rId32"/>
    <p:sldId id="317" r:id="rId33"/>
    <p:sldId id="325" r:id="rId34"/>
    <p:sldId id="332" r:id="rId35"/>
    <p:sldId id="284" r:id="rId36"/>
    <p:sldId id="285" r:id="rId37"/>
    <p:sldId id="286" r:id="rId38"/>
    <p:sldId id="287" r:id="rId39"/>
    <p:sldId id="288" r:id="rId40"/>
    <p:sldId id="289" r:id="rId41"/>
    <p:sldId id="274" r:id="rId42"/>
    <p:sldId id="340" r:id="rId43"/>
    <p:sldId id="290" r:id="rId44"/>
    <p:sldId id="303" r:id="rId45"/>
    <p:sldId id="338" r:id="rId46"/>
    <p:sldId id="292" r:id="rId47"/>
    <p:sldId id="283" r:id="rId48"/>
    <p:sldId id="341" r:id="rId49"/>
    <p:sldId id="342" r:id="rId50"/>
    <p:sldId id="295" r:id="rId51"/>
    <p:sldId id="297" r:id="rId52"/>
    <p:sldId id="298" r:id="rId53"/>
    <p:sldId id="300" r:id="rId54"/>
    <p:sldId id="299" r:id="rId5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Ersoy, Elise@Energy" initials="EE" lastIdx="18" clrIdx="1">
    <p:extLst>
      <p:ext uri="{19B8F6BF-5375-455C-9EA6-DF929625EA0E}">
        <p15:presenceInfo xmlns:p15="http://schemas.microsoft.com/office/powerpoint/2012/main" userId="S-1-5-21-606747145-1060284298-682003330-86479" providerId="AD"/>
      </p:ext>
    </p:extLst>
  </p:cmAuthor>
  <p:cmAuthor id="3" name="Kural, Tanner@Energy" initials="KT" lastIdx="3" clrIdx="2">
    <p:extLst>
      <p:ext uri="{19B8F6BF-5375-455C-9EA6-DF929625EA0E}">
        <p15:presenceInfo xmlns:p15="http://schemas.microsoft.com/office/powerpoint/2012/main" userId="S-1-5-21-606747145-1060284298-682003330-88982" providerId="AD"/>
      </p:ext>
    </p:extLst>
  </p:cmAuthor>
  <p:cmAuthor id="4" name="Gould, Angela@Energy" initials="GA" lastIdx="17" clrIdx="3">
    <p:extLst>
      <p:ext uri="{19B8F6BF-5375-455C-9EA6-DF929625EA0E}">
        <p15:presenceInfo xmlns:p15="http://schemas.microsoft.com/office/powerpoint/2012/main" userId="S::angela.gould@energy.ca.gov::56026df0-5790-4554-afcc-984ef70ae61d" providerId="AD"/>
      </p:ext>
    </p:extLst>
  </p:cmAuthor>
  <p:cmAuthor id="5" name="Ersoy, Elise@Energy" initials="EE [2]" lastIdx="17" clrIdx="4">
    <p:extLst>
      <p:ext uri="{19B8F6BF-5375-455C-9EA6-DF929625EA0E}">
        <p15:presenceInfo xmlns:p15="http://schemas.microsoft.com/office/powerpoint/2012/main" userId="S::elise.ersoy@energy.ca.gov::e77fa9e1-10da-4811-8b30-d8218622ac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88929F"/>
    <a:srgbClr val="254061"/>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6" autoAdjust="0"/>
    <p:restoredTop sz="88191" autoAdjust="0"/>
  </p:normalViewPr>
  <p:slideViewPr>
    <p:cSldViewPr snapToGrid="0">
      <p:cViewPr varScale="1">
        <p:scale>
          <a:sx n="115" d="100"/>
          <a:sy n="115" d="100"/>
        </p:scale>
        <p:origin x="546" y="120"/>
      </p:cViewPr>
      <p:guideLst>
        <p:guide orient="horz" pos="2160"/>
        <p:guide pos="3840"/>
      </p:guideLst>
    </p:cSldViewPr>
  </p:slideViewPr>
  <p:outlineViewPr>
    <p:cViewPr>
      <p:scale>
        <a:sx n="33" d="100"/>
        <a:sy n="33" d="100"/>
      </p:scale>
      <p:origin x="0" y="-124042"/>
    </p:cViewPr>
  </p:outlineViewPr>
  <p:notesTextViewPr>
    <p:cViewPr>
      <p:scale>
        <a:sx n="1" d="1"/>
        <a:sy n="1" d="1"/>
      </p:scale>
      <p:origin x="0" y="0"/>
    </p:cViewPr>
  </p:notesTextViewPr>
  <p:sorterViewPr>
    <p:cViewPr>
      <p:scale>
        <a:sx n="100" d="100"/>
        <a:sy n="100" d="100"/>
      </p:scale>
      <p:origin x="0" y="-15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25545-1E4B-4D68-899C-9DBA9A23021D}" type="doc">
      <dgm:prSet loTypeId="urn:microsoft.com/office/officeart/2005/8/layout/hProcess9" loCatId="process" qsTypeId="urn:microsoft.com/office/officeart/2005/8/quickstyle/simple1" qsCatId="simple" csTypeId="urn:microsoft.com/office/officeart/2005/8/colors/accent1_2" csCatId="accent1" phldr="1"/>
      <dgm:spPr/>
    </dgm:pt>
    <dgm:pt modelId="{B368FEF6-B606-44C4-9665-05FF80CD388F}">
      <dgm:prSet phldrT="[Text]"/>
      <dgm:spPr/>
      <dgm:t>
        <a:bodyPr/>
        <a:lstStyle/>
        <a:p>
          <a:r>
            <a:rPr lang="en-US" dirty="0">
              <a:solidFill>
                <a:schemeClr val="tx1"/>
              </a:solidFill>
              <a:latin typeface="Arial"/>
              <a:cs typeface="Arial"/>
            </a:rPr>
            <a:t>Applied Research and Development</a:t>
          </a:r>
          <a:endParaRPr lang="en-US" dirty="0">
            <a:solidFill>
              <a:schemeClr val="tx1"/>
            </a:solidFill>
          </a:endParaRPr>
        </a:p>
      </dgm:t>
    </dgm:pt>
    <dgm:pt modelId="{0686DFA4-7E01-437C-A1A9-2F763284F75D}" type="parTrans" cxnId="{6A2FF75B-A607-4F39-ABDA-D65CD3694DAC}">
      <dgm:prSet/>
      <dgm:spPr/>
      <dgm:t>
        <a:bodyPr/>
        <a:lstStyle/>
        <a:p>
          <a:endParaRPr lang="en-US"/>
        </a:p>
      </dgm:t>
    </dgm:pt>
    <dgm:pt modelId="{04B043C6-E480-4C78-B972-F212DF8DE04C}" type="sibTrans" cxnId="{6A2FF75B-A607-4F39-ABDA-D65CD3694DAC}">
      <dgm:prSet/>
      <dgm:spPr/>
      <dgm:t>
        <a:bodyPr/>
        <a:lstStyle/>
        <a:p>
          <a:endParaRPr lang="en-US"/>
        </a:p>
      </dgm:t>
    </dgm:pt>
    <dgm:pt modelId="{253D321F-EBDE-40A6-B598-A94E5587318F}">
      <dgm:prSet/>
      <dgm:spPr/>
      <dgm:t>
        <a:bodyPr/>
        <a:lstStyle/>
        <a:p>
          <a:r>
            <a:rPr lang="en-US" dirty="0">
              <a:solidFill>
                <a:schemeClr val="tx1"/>
              </a:solidFill>
              <a:latin typeface="Arial"/>
              <a:cs typeface="Arial"/>
            </a:rPr>
            <a:t>Technology Demonstration and Deployment</a:t>
          </a:r>
        </a:p>
      </dgm:t>
    </dgm:pt>
    <dgm:pt modelId="{CAFD5581-E39F-42B2-A988-05B588E52013}" type="parTrans" cxnId="{B481E99E-C6C1-4B26-9340-C615815EFEF0}">
      <dgm:prSet/>
      <dgm:spPr/>
      <dgm:t>
        <a:bodyPr/>
        <a:lstStyle/>
        <a:p>
          <a:endParaRPr lang="en-US"/>
        </a:p>
      </dgm:t>
    </dgm:pt>
    <dgm:pt modelId="{82BBF071-5DEC-43EB-BFAA-9033D3FCFE2C}" type="sibTrans" cxnId="{B481E99E-C6C1-4B26-9340-C615815EFEF0}">
      <dgm:prSet/>
      <dgm:spPr/>
      <dgm:t>
        <a:bodyPr/>
        <a:lstStyle/>
        <a:p>
          <a:endParaRPr lang="en-US"/>
        </a:p>
      </dgm:t>
    </dgm:pt>
    <dgm:pt modelId="{21EA98CE-6057-47A6-8A17-26535D190FB9}">
      <dgm:prSet/>
      <dgm:spPr/>
      <dgm:t>
        <a:bodyPr/>
        <a:lstStyle/>
        <a:p>
          <a:r>
            <a:rPr lang="en-US" dirty="0">
              <a:solidFill>
                <a:schemeClr val="tx1"/>
              </a:solidFill>
              <a:latin typeface="Arial"/>
              <a:cs typeface="Arial"/>
            </a:rPr>
            <a:t>Market Facilitation</a:t>
          </a:r>
        </a:p>
      </dgm:t>
    </dgm:pt>
    <dgm:pt modelId="{284BDA53-00F5-42A1-81DF-72334EB50EE4}" type="parTrans" cxnId="{F85B70DB-A5FD-4453-B4D0-10D595A3A822}">
      <dgm:prSet/>
      <dgm:spPr/>
      <dgm:t>
        <a:bodyPr/>
        <a:lstStyle/>
        <a:p>
          <a:endParaRPr lang="en-US"/>
        </a:p>
      </dgm:t>
    </dgm:pt>
    <dgm:pt modelId="{B2856865-17B9-44A2-AF0A-641BCEBB8619}" type="sibTrans" cxnId="{F85B70DB-A5FD-4453-B4D0-10D595A3A822}">
      <dgm:prSet/>
      <dgm:spPr/>
      <dgm:t>
        <a:bodyPr/>
        <a:lstStyle/>
        <a:p>
          <a:endParaRPr lang="en-US"/>
        </a:p>
      </dgm:t>
    </dgm:pt>
    <dgm:pt modelId="{407345E9-0A74-455A-A1FD-E1DFEAD0F38E}" type="pres">
      <dgm:prSet presAssocID="{7D325545-1E4B-4D68-899C-9DBA9A23021D}" presName="CompostProcess" presStyleCnt="0">
        <dgm:presLayoutVars>
          <dgm:dir/>
          <dgm:resizeHandles val="exact"/>
        </dgm:presLayoutVars>
      </dgm:prSet>
      <dgm:spPr/>
    </dgm:pt>
    <dgm:pt modelId="{846ED62F-193A-4219-8C25-FC6E562E5BDD}" type="pres">
      <dgm:prSet presAssocID="{7D325545-1E4B-4D68-899C-9DBA9A23021D}" presName="arrow" presStyleLbl="bgShp" presStyleIdx="0" presStyleCnt="1" custLinFactNeighborY="-1115"/>
      <dgm:spPr/>
    </dgm:pt>
    <dgm:pt modelId="{F1FE5177-7D7A-4650-9220-E61ECCECBB33}" type="pres">
      <dgm:prSet presAssocID="{7D325545-1E4B-4D68-899C-9DBA9A23021D}" presName="linearProcess" presStyleCnt="0"/>
      <dgm:spPr/>
    </dgm:pt>
    <dgm:pt modelId="{4E1620EE-23E7-4736-BFE2-6F0ACE2E78E6}" type="pres">
      <dgm:prSet presAssocID="{B368FEF6-B606-44C4-9665-05FF80CD388F}" presName="textNode" presStyleLbl="node1" presStyleIdx="0" presStyleCnt="3">
        <dgm:presLayoutVars>
          <dgm:bulletEnabled val="1"/>
        </dgm:presLayoutVars>
      </dgm:prSet>
      <dgm:spPr/>
    </dgm:pt>
    <dgm:pt modelId="{9DE3923B-77B6-4E17-92B9-8ACF57D67462}" type="pres">
      <dgm:prSet presAssocID="{04B043C6-E480-4C78-B972-F212DF8DE04C}" presName="sibTrans" presStyleCnt="0"/>
      <dgm:spPr/>
    </dgm:pt>
    <dgm:pt modelId="{A31D9771-7D54-4CB0-9228-7B1064F8EC48}" type="pres">
      <dgm:prSet presAssocID="{253D321F-EBDE-40A6-B598-A94E5587318F}" presName="textNode" presStyleLbl="node1" presStyleIdx="1" presStyleCnt="3">
        <dgm:presLayoutVars>
          <dgm:bulletEnabled val="1"/>
        </dgm:presLayoutVars>
      </dgm:prSet>
      <dgm:spPr/>
    </dgm:pt>
    <dgm:pt modelId="{87942F8A-C7C5-4072-B7EB-F9CBFFAB8A7A}" type="pres">
      <dgm:prSet presAssocID="{82BBF071-5DEC-43EB-BFAA-9033D3FCFE2C}" presName="sibTrans" presStyleCnt="0"/>
      <dgm:spPr/>
    </dgm:pt>
    <dgm:pt modelId="{CBD5F2DC-899C-4F22-B39F-D2EBE21022B2}" type="pres">
      <dgm:prSet presAssocID="{21EA98CE-6057-47A6-8A17-26535D190FB9}" presName="textNode" presStyleLbl="node1" presStyleIdx="2" presStyleCnt="3">
        <dgm:presLayoutVars>
          <dgm:bulletEnabled val="1"/>
        </dgm:presLayoutVars>
      </dgm:prSet>
      <dgm:spPr/>
    </dgm:pt>
  </dgm:ptLst>
  <dgm:cxnLst>
    <dgm:cxn modelId="{6A2FF75B-A607-4F39-ABDA-D65CD3694DAC}" srcId="{7D325545-1E4B-4D68-899C-9DBA9A23021D}" destId="{B368FEF6-B606-44C4-9665-05FF80CD388F}" srcOrd="0" destOrd="0" parTransId="{0686DFA4-7E01-437C-A1A9-2F763284F75D}" sibTransId="{04B043C6-E480-4C78-B972-F212DF8DE04C}"/>
    <dgm:cxn modelId="{16AC8978-98FB-4D27-897E-3645A862441B}" type="presOf" srcId="{253D321F-EBDE-40A6-B598-A94E5587318F}" destId="{A31D9771-7D54-4CB0-9228-7B1064F8EC48}" srcOrd="0" destOrd="0" presId="urn:microsoft.com/office/officeart/2005/8/layout/hProcess9"/>
    <dgm:cxn modelId="{8F2F6B84-F060-4680-84DC-FE8F1D12C11A}" type="presOf" srcId="{B368FEF6-B606-44C4-9665-05FF80CD388F}" destId="{4E1620EE-23E7-4736-BFE2-6F0ACE2E78E6}" srcOrd="0" destOrd="0" presId="urn:microsoft.com/office/officeart/2005/8/layout/hProcess9"/>
    <dgm:cxn modelId="{5F7D039B-3626-41F6-A1AD-FBF931CDAEFF}" type="presOf" srcId="{21EA98CE-6057-47A6-8A17-26535D190FB9}" destId="{CBD5F2DC-899C-4F22-B39F-D2EBE21022B2}" srcOrd="0" destOrd="0" presId="urn:microsoft.com/office/officeart/2005/8/layout/hProcess9"/>
    <dgm:cxn modelId="{B481E99E-C6C1-4B26-9340-C615815EFEF0}" srcId="{7D325545-1E4B-4D68-899C-9DBA9A23021D}" destId="{253D321F-EBDE-40A6-B598-A94E5587318F}" srcOrd="1" destOrd="0" parTransId="{CAFD5581-E39F-42B2-A988-05B588E52013}" sibTransId="{82BBF071-5DEC-43EB-BFAA-9033D3FCFE2C}"/>
    <dgm:cxn modelId="{F85B70DB-A5FD-4453-B4D0-10D595A3A822}" srcId="{7D325545-1E4B-4D68-899C-9DBA9A23021D}" destId="{21EA98CE-6057-47A6-8A17-26535D190FB9}" srcOrd="2" destOrd="0" parTransId="{284BDA53-00F5-42A1-81DF-72334EB50EE4}" sibTransId="{B2856865-17B9-44A2-AF0A-641BCEBB8619}"/>
    <dgm:cxn modelId="{3B3723FA-C2AE-4AE5-85B6-2EFEFE21A7AD}" type="presOf" srcId="{7D325545-1E4B-4D68-899C-9DBA9A23021D}" destId="{407345E9-0A74-455A-A1FD-E1DFEAD0F38E}" srcOrd="0" destOrd="0" presId="urn:microsoft.com/office/officeart/2005/8/layout/hProcess9"/>
    <dgm:cxn modelId="{EB0B8BE9-D983-410F-A717-5F9701C697DE}" type="presParOf" srcId="{407345E9-0A74-455A-A1FD-E1DFEAD0F38E}" destId="{846ED62F-193A-4219-8C25-FC6E562E5BDD}" srcOrd="0" destOrd="0" presId="urn:microsoft.com/office/officeart/2005/8/layout/hProcess9"/>
    <dgm:cxn modelId="{DC201BE8-B968-4DCD-8A75-AEC0DED0B344}" type="presParOf" srcId="{407345E9-0A74-455A-A1FD-E1DFEAD0F38E}" destId="{F1FE5177-7D7A-4650-9220-E61ECCECBB33}" srcOrd="1" destOrd="0" presId="urn:microsoft.com/office/officeart/2005/8/layout/hProcess9"/>
    <dgm:cxn modelId="{4E5B5E41-3CCE-4333-A71B-E52D3C8C328B}" type="presParOf" srcId="{F1FE5177-7D7A-4650-9220-E61ECCECBB33}" destId="{4E1620EE-23E7-4736-BFE2-6F0ACE2E78E6}" srcOrd="0" destOrd="0" presId="urn:microsoft.com/office/officeart/2005/8/layout/hProcess9"/>
    <dgm:cxn modelId="{70D28217-76D7-4574-B9F8-CFD28197629B}" type="presParOf" srcId="{F1FE5177-7D7A-4650-9220-E61ECCECBB33}" destId="{9DE3923B-77B6-4E17-92B9-8ACF57D67462}" srcOrd="1" destOrd="0" presId="urn:microsoft.com/office/officeart/2005/8/layout/hProcess9"/>
    <dgm:cxn modelId="{F901D3D2-E112-468C-B442-348676B8A05A}" type="presParOf" srcId="{F1FE5177-7D7A-4650-9220-E61ECCECBB33}" destId="{A31D9771-7D54-4CB0-9228-7B1064F8EC48}" srcOrd="2" destOrd="0" presId="urn:microsoft.com/office/officeart/2005/8/layout/hProcess9"/>
    <dgm:cxn modelId="{3E252D59-A3E8-4DAE-BC85-2455F7389A1A}" type="presParOf" srcId="{F1FE5177-7D7A-4650-9220-E61ECCECBB33}" destId="{87942F8A-C7C5-4072-B7EB-F9CBFFAB8A7A}" srcOrd="3" destOrd="0" presId="urn:microsoft.com/office/officeart/2005/8/layout/hProcess9"/>
    <dgm:cxn modelId="{10565EF9-69E0-4EB7-9FD7-BA25D21A8A46}" type="presParOf" srcId="{F1FE5177-7D7A-4650-9220-E61ECCECBB33}" destId="{CBD5F2DC-899C-4F22-B39F-D2EBE21022B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CAA7D-9DF9-FE43-94DC-0371AD912FE2}" type="doc">
      <dgm:prSet loTypeId="urn:microsoft.com/office/officeart/2005/8/layout/hList7" loCatId="" qsTypeId="urn:microsoft.com/office/officeart/2005/8/quickstyle/simple1" qsCatId="simple" csTypeId="urn:microsoft.com/office/officeart/2005/8/colors/colorful1" csCatId="colorful" phldr="1"/>
      <dgm:spPr/>
      <dgm:t>
        <a:bodyPr/>
        <a:lstStyle/>
        <a:p>
          <a:endParaRPr lang="en-US"/>
        </a:p>
      </dgm:t>
    </dgm:pt>
    <dgm:pt modelId="{28946033-0BFA-B343-8F3D-E4772BD81D79}">
      <dgm:prSet phldrT="[Text]"/>
      <dgm:spPr/>
      <dgm:t>
        <a:bodyPr/>
        <a:lstStyle/>
        <a:p>
          <a:r>
            <a:rPr lang="en-US" dirty="0">
              <a:solidFill>
                <a:schemeClr val="tx1"/>
              </a:solidFill>
            </a:rPr>
            <a:t>Has an office in the region and meets the demographic profile of the communities they serve</a:t>
          </a:r>
        </a:p>
      </dgm:t>
    </dgm:pt>
    <dgm:pt modelId="{042CC603-A7A1-4B4D-8642-355BFAA1443D}" type="parTrans" cxnId="{B2547027-F2AE-0548-9B77-582678BF3C17}">
      <dgm:prSet/>
      <dgm:spPr/>
      <dgm:t>
        <a:bodyPr/>
        <a:lstStyle/>
        <a:p>
          <a:endParaRPr lang="en-US"/>
        </a:p>
      </dgm:t>
    </dgm:pt>
    <dgm:pt modelId="{7A2A90EA-DBED-D741-AB9E-AE75F8CF6414}" type="sibTrans" cxnId="{B2547027-F2AE-0548-9B77-582678BF3C17}">
      <dgm:prSet/>
      <dgm:spPr/>
      <dgm:t>
        <a:bodyPr/>
        <a:lstStyle/>
        <a:p>
          <a:endParaRPr lang="en-US"/>
        </a:p>
      </dgm:t>
    </dgm:pt>
    <dgm:pt modelId="{5D9B2852-1C63-A94D-ACFE-BD611D53A4A6}">
      <dgm:prSet phldrT="[Text]"/>
      <dgm:spPr/>
      <dgm:t>
        <a:bodyPr/>
        <a:lstStyle/>
        <a:p>
          <a:pPr>
            <a:buFont typeface="Wingdings" panose="05000000000000000000" pitchFamily="2" charset="2"/>
            <a:buChar char="q"/>
          </a:pPr>
          <a:r>
            <a:rPr lang="en-US" dirty="0">
              <a:solidFill>
                <a:schemeClr val="tx1"/>
              </a:solidFill>
            </a:rPr>
            <a:t>Has deployed projects and/or outreach efforts within the region</a:t>
          </a:r>
        </a:p>
      </dgm:t>
    </dgm:pt>
    <dgm:pt modelId="{AD34C7DD-4B8D-4842-B492-DD8FB70D8D2E}" type="parTrans" cxnId="{2D2FCDB2-5A63-9149-A488-E678EEC1F692}">
      <dgm:prSet/>
      <dgm:spPr/>
      <dgm:t>
        <a:bodyPr/>
        <a:lstStyle/>
        <a:p>
          <a:endParaRPr lang="en-US"/>
        </a:p>
      </dgm:t>
    </dgm:pt>
    <dgm:pt modelId="{9AC723B4-8072-8D4B-AFD3-2C16C43AA41C}" type="sibTrans" cxnId="{2D2FCDB2-5A63-9149-A488-E678EEC1F692}">
      <dgm:prSet/>
      <dgm:spPr/>
      <dgm:t>
        <a:bodyPr/>
        <a:lstStyle/>
        <a:p>
          <a:endParaRPr lang="en-US"/>
        </a:p>
      </dgm:t>
    </dgm:pt>
    <dgm:pt modelId="{D8F93F25-2DF8-454B-8B36-A0B7EFCAE24C}">
      <dgm:prSet phldrT="[Text]"/>
      <dgm:spPr/>
      <dgm:t>
        <a:bodyPr/>
        <a:lstStyle/>
        <a:p>
          <a:pPr>
            <a:buFont typeface="Wingdings" panose="05000000000000000000" pitchFamily="2" charset="2"/>
            <a:buChar char="q"/>
          </a:pPr>
          <a:r>
            <a:rPr lang="en-US" dirty="0">
              <a:solidFill>
                <a:schemeClr val="tx1"/>
              </a:solidFill>
            </a:rPr>
            <a:t>Employs staff specialized in and dedicated to – diversity, equity,  inclusion, or is a 501(c)(3) non-profit</a:t>
          </a:r>
        </a:p>
      </dgm:t>
      <dgm:extLst>
        <a:ext uri="{E40237B7-FDA0-4F09-8148-C483321AD2D9}">
          <dgm14:cNvPr xmlns:dgm14="http://schemas.microsoft.com/office/drawing/2010/diagram" id="0" name="" descr="Four colored columns defining requirements for community based organizations with icons above text"/>
        </a:ext>
      </dgm:extLst>
    </dgm:pt>
    <dgm:pt modelId="{33C5D79D-6DCF-DA40-93B0-257D91C6EA7F}" type="parTrans" cxnId="{A7C4C7D7-F3A1-BA4D-BDAC-C247208D98AE}">
      <dgm:prSet/>
      <dgm:spPr/>
      <dgm:t>
        <a:bodyPr/>
        <a:lstStyle/>
        <a:p>
          <a:endParaRPr lang="en-US"/>
        </a:p>
      </dgm:t>
    </dgm:pt>
    <dgm:pt modelId="{9E8AB78C-6048-6E4B-8BC5-82687E5807E9}" type="sibTrans" cxnId="{A7C4C7D7-F3A1-BA4D-BDAC-C247208D98AE}">
      <dgm:prSet/>
      <dgm:spPr/>
      <dgm:t>
        <a:bodyPr/>
        <a:lstStyle/>
        <a:p>
          <a:endParaRPr lang="en-US"/>
        </a:p>
      </dgm:t>
    </dgm:pt>
    <dgm:pt modelId="{E911E46F-4D9E-3447-8304-EF90F3AC590D}">
      <dgm:prSet phldrT="[Text]"/>
      <dgm:spPr>
        <a:solidFill>
          <a:schemeClr val="accent4">
            <a:lumMod val="60000"/>
            <a:lumOff val="40000"/>
          </a:schemeClr>
        </a:solidFill>
      </dgm:spPr>
      <dgm:t>
        <a:bodyPr/>
        <a:lstStyle/>
        <a:p>
          <a:pPr>
            <a:buFont typeface="Wingdings" panose="05000000000000000000" pitchFamily="2" charset="2"/>
            <a:buChar char="q"/>
          </a:pPr>
          <a:r>
            <a:rPr lang="en-US" dirty="0">
              <a:solidFill>
                <a:schemeClr val="tx1"/>
              </a:solidFill>
            </a:rPr>
            <a:t>Has official mission and vision statements that expressly identifies serving DAC or LI communities</a:t>
          </a:r>
        </a:p>
      </dgm:t>
    </dgm:pt>
    <dgm:pt modelId="{E26DB4F4-307A-D84E-B592-D31D8B1A66A6}" type="parTrans" cxnId="{7A09D07E-F9E2-0C45-B886-CC420E86283B}">
      <dgm:prSet/>
      <dgm:spPr/>
      <dgm:t>
        <a:bodyPr/>
        <a:lstStyle/>
        <a:p>
          <a:endParaRPr lang="en-US"/>
        </a:p>
      </dgm:t>
    </dgm:pt>
    <dgm:pt modelId="{C8020A1D-7C2C-FF47-8477-F47005034E85}" type="sibTrans" cxnId="{7A09D07E-F9E2-0C45-B886-CC420E86283B}">
      <dgm:prSet/>
      <dgm:spPr/>
      <dgm:t>
        <a:bodyPr/>
        <a:lstStyle/>
        <a:p>
          <a:endParaRPr lang="en-US"/>
        </a:p>
      </dgm:t>
    </dgm:pt>
    <dgm:pt modelId="{6787C20E-242A-3F43-846E-6C91E6A7C766}" type="pres">
      <dgm:prSet presAssocID="{718CAA7D-9DF9-FE43-94DC-0371AD912FE2}" presName="Name0" presStyleCnt="0">
        <dgm:presLayoutVars>
          <dgm:dir/>
          <dgm:resizeHandles val="exact"/>
        </dgm:presLayoutVars>
      </dgm:prSet>
      <dgm:spPr/>
    </dgm:pt>
    <dgm:pt modelId="{10167147-5B08-7C4F-934F-91362121B71F}" type="pres">
      <dgm:prSet presAssocID="{718CAA7D-9DF9-FE43-94DC-0371AD912FE2}" presName="fgShape" presStyleLbl="fgShp" presStyleIdx="0" presStyleCnt="1"/>
      <dgm:spPr/>
    </dgm:pt>
    <dgm:pt modelId="{9C83C070-AE43-1945-A205-C8DDEBA81D4E}" type="pres">
      <dgm:prSet presAssocID="{718CAA7D-9DF9-FE43-94DC-0371AD912FE2}" presName="linComp" presStyleCnt="0"/>
      <dgm:spPr/>
    </dgm:pt>
    <dgm:pt modelId="{6CDB3C40-F4BE-8344-B45E-835D63107AE3}" type="pres">
      <dgm:prSet presAssocID="{28946033-0BFA-B343-8F3D-E4772BD81D79}" presName="compNode" presStyleCnt="0"/>
      <dgm:spPr/>
    </dgm:pt>
    <dgm:pt modelId="{99BD7B00-A46C-F34E-B1DE-35C55FE360E7}" type="pres">
      <dgm:prSet presAssocID="{28946033-0BFA-B343-8F3D-E4772BD81D79}" presName="bkgdShape" presStyleLbl="node1" presStyleIdx="0" presStyleCnt="4"/>
      <dgm:spPr/>
    </dgm:pt>
    <dgm:pt modelId="{8A4E2842-0AB4-6B44-B77C-029E142B4DEA}" type="pres">
      <dgm:prSet presAssocID="{28946033-0BFA-B343-8F3D-E4772BD81D79}" presName="nodeTx" presStyleLbl="node1" presStyleIdx="0" presStyleCnt="4">
        <dgm:presLayoutVars>
          <dgm:bulletEnabled val="1"/>
        </dgm:presLayoutVars>
      </dgm:prSet>
      <dgm:spPr/>
    </dgm:pt>
    <dgm:pt modelId="{C6475EBA-891B-7C45-B1DA-9373DC3BA98B}" type="pres">
      <dgm:prSet presAssocID="{28946033-0BFA-B343-8F3D-E4772BD81D79}" presName="invisiNode" presStyleLbl="node1" presStyleIdx="0" presStyleCnt="4"/>
      <dgm:spPr/>
    </dgm:pt>
    <dgm:pt modelId="{CC954523-7A6E-9A44-B9A8-1D357FFABBF2}" type="pres">
      <dgm:prSet presAssocID="{28946033-0BFA-B343-8F3D-E4772BD81D79}" presName="imagNode" presStyleLbl="fgImgPlace1" presStyleIdx="0" presStyleCnt="4"/>
      <dgm:spPr/>
    </dgm:pt>
    <dgm:pt modelId="{482C7C02-64E2-5B4B-8EC4-4CEBB0132606}" type="pres">
      <dgm:prSet presAssocID="{7A2A90EA-DBED-D741-AB9E-AE75F8CF6414}" presName="sibTrans" presStyleLbl="sibTrans2D1" presStyleIdx="0" presStyleCnt="0"/>
      <dgm:spPr/>
    </dgm:pt>
    <dgm:pt modelId="{01E03915-D9CD-804C-B7DA-A58DA530A1E2}" type="pres">
      <dgm:prSet presAssocID="{5D9B2852-1C63-A94D-ACFE-BD611D53A4A6}" presName="compNode" presStyleCnt="0"/>
      <dgm:spPr/>
    </dgm:pt>
    <dgm:pt modelId="{D6815868-2176-DC4B-8794-71D68D231D6F}" type="pres">
      <dgm:prSet presAssocID="{5D9B2852-1C63-A94D-ACFE-BD611D53A4A6}" presName="bkgdShape" presStyleLbl="node1" presStyleIdx="1" presStyleCnt="4"/>
      <dgm:spPr/>
    </dgm:pt>
    <dgm:pt modelId="{43E6625B-B3F8-8741-8EF8-8DBA9D0951C8}" type="pres">
      <dgm:prSet presAssocID="{5D9B2852-1C63-A94D-ACFE-BD611D53A4A6}" presName="nodeTx" presStyleLbl="node1" presStyleIdx="1" presStyleCnt="4">
        <dgm:presLayoutVars>
          <dgm:bulletEnabled val="1"/>
        </dgm:presLayoutVars>
      </dgm:prSet>
      <dgm:spPr/>
    </dgm:pt>
    <dgm:pt modelId="{9C35E42B-0F5C-C445-926D-6202F2B8018C}" type="pres">
      <dgm:prSet presAssocID="{5D9B2852-1C63-A94D-ACFE-BD611D53A4A6}" presName="invisiNode" presStyleLbl="node1" presStyleIdx="1" presStyleCnt="4"/>
      <dgm:spPr/>
    </dgm:pt>
    <dgm:pt modelId="{AD19F697-33EE-984C-84B1-B8726EC23FEF}" type="pres">
      <dgm:prSet presAssocID="{5D9B2852-1C63-A94D-ACFE-BD611D53A4A6}" presName="imagNode" presStyleLbl="fgImgPlace1" presStyleIdx="1" presStyleCnt="4"/>
      <dgm:spPr/>
    </dgm:pt>
    <dgm:pt modelId="{CFABE841-3550-CE48-91AE-55EDC8C92849}" type="pres">
      <dgm:prSet presAssocID="{9AC723B4-8072-8D4B-AFD3-2C16C43AA41C}" presName="sibTrans" presStyleLbl="sibTrans2D1" presStyleIdx="0" presStyleCnt="0"/>
      <dgm:spPr/>
    </dgm:pt>
    <dgm:pt modelId="{EA2343CB-08EC-524F-B86E-FAC53840D131}" type="pres">
      <dgm:prSet presAssocID="{E911E46F-4D9E-3447-8304-EF90F3AC590D}" presName="compNode" presStyleCnt="0"/>
      <dgm:spPr/>
    </dgm:pt>
    <dgm:pt modelId="{96E26501-1F34-7F4D-9706-E8A0D945EE7F}" type="pres">
      <dgm:prSet presAssocID="{E911E46F-4D9E-3447-8304-EF90F3AC590D}" presName="bkgdShape" presStyleLbl="node1" presStyleIdx="2" presStyleCnt="4"/>
      <dgm:spPr/>
    </dgm:pt>
    <dgm:pt modelId="{313FEA01-8D80-C043-948A-7DFB09329515}" type="pres">
      <dgm:prSet presAssocID="{E911E46F-4D9E-3447-8304-EF90F3AC590D}" presName="nodeTx" presStyleLbl="node1" presStyleIdx="2" presStyleCnt="4">
        <dgm:presLayoutVars>
          <dgm:bulletEnabled val="1"/>
        </dgm:presLayoutVars>
      </dgm:prSet>
      <dgm:spPr/>
    </dgm:pt>
    <dgm:pt modelId="{E2CBA0FF-CFF5-6643-A069-A70ABB20DACC}" type="pres">
      <dgm:prSet presAssocID="{E911E46F-4D9E-3447-8304-EF90F3AC590D}" presName="invisiNode" presStyleLbl="node1" presStyleIdx="2" presStyleCnt="4"/>
      <dgm:spPr/>
    </dgm:pt>
    <dgm:pt modelId="{5CA8C709-8040-8945-B9A2-AF26B9D1CC15}" type="pres">
      <dgm:prSet presAssocID="{E911E46F-4D9E-3447-8304-EF90F3AC590D}" presName="imagNode" presStyleLbl="fgImgPlace1" presStyleIdx="2" presStyleCnt="4"/>
      <dgm:spPr/>
    </dgm:pt>
    <dgm:pt modelId="{78ABE6CF-AAC7-304A-8DE2-B7F653EDC13A}" type="pres">
      <dgm:prSet presAssocID="{C8020A1D-7C2C-FF47-8477-F47005034E85}" presName="sibTrans" presStyleLbl="sibTrans2D1" presStyleIdx="0" presStyleCnt="0"/>
      <dgm:spPr/>
    </dgm:pt>
    <dgm:pt modelId="{9729EF05-1470-E54B-83EC-2723A5236D82}" type="pres">
      <dgm:prSet presAssocID="{D8F93F25-2DF8-454B-8B36-A0B7EFCAE24C}" presName="compNode" presStyleCnt="0"/>
      <dgm:spPr/>
    </dgm:pt>
    <dgm:pt modelId="{E7FD5503-F9A0-2B43-963D-329240DDCBDD}" type="pres">
      <dgm:prSet presAssocID="{D8F93F25-2DF8-454B-8B36-A0B7EFCAE24C}" presName="bkgdShape" presStyleLbl="node1" presStyleIdx="3" presStyleCnt="4" custLinFactNeighborY="204"/>
      <dgm:spPr/>
    </dgm:pt>
    <dgm:pt modelId="{23ACBA0A-8A17-284D-9F7B-7646E2FE04C9}" type="pres">
      <dgm:prSet presAssocID="{D8F93F25-2DF8-454B-8B36-A0B7EFCAE24C}" presName="nodeTx" presStyleLbl="node1" presStyleIdx="3" presStyleCnt="4">
        <dgm:presLayoutVars>
          <dgm:bulletEnabled val="1"/>
        </dgm:presLayoutVars>
      </dgm:prSet>
      <dgm:spPr/>
    </dgm:pt>
    <dgm:pt modelId="{542E67CE-42D7-3244-BFB6-C373D16FDA45}" type="pres">
      <dgm:prSet presAssocID="{D8F93F25-2DF8-454B-8B36-A0B7EFCAE24C}" presName="invisiNode" presStyleLbl="node1" presStyleIdx="3" presStyleCnt="4"/>
      <dgm:spPr/>
    </dgm:pt>
    <dgm:pt modelId="{A685DA00-D31B-8441-9E5F-4FD2FB3287F6}" type="pres">
      <dgm:prSet presAssocID="{D8F93F25-2DF8-454B-8B36-A0B7EFCAE24C}" presName="imagNode" presStyleLbl="fgImgPlace1" presStyleIdx="3" presStyleCnt="4"/>
      <dgm:spPr/>
    </dgm:pt>
  </dgm:ptLst>
  <dgm:cxnLst>
    <dgm:cxn modelId="{50D86806-D049-4149-8686-1280C70B3C95}" type="presOf" srcId="{9AC723B4-8072-8D4B-AFD3-2C16C43AA41C}" destId="{CFABE841-3550-CE48-91AE-55EDC8C92849}" srcOrd="0" destOrd="0" presId="urn:microsoft.com/office/officeart/2005/8/layout/hList7"/>
    <dgm:cxn modelId="{8D4A9306-A3FD-E641-8EBB-BF54E13C72CA}" type="presOf" srcId="{D8F93F25-2DF8-454B-8B36-A0B7EFCAE24C}" destId="{E7FD5503-F9A0-2B43-963D-329240DDCBDD}" srcOrd="0" destOrd="0" presId="urn:microsoft.com/office/officeart/2005/8/layout/hList7"/>
    <dgm:cxn modelId="{D9721C08-784F-F44A-BCEE-B3D226F47C6D}" type="presOf" srcId="{E911E46F-4D9E-3447-8304-EF90F3AC590D}" destId="{96E26501-1F34-7F4D-9706-E8A0D945EE7F}" srcOrd="0" destOrd="0" presId="urn:microsoft.com/office/officeart/2005/8/layout/hList7"/>
    <dgm:cxn modelId="{1F646309-07E0-7C47-A942-2D43829C387F}" type="presOf" srcId="{D8F93F25-2DF8-454B-8B36-A0B7EFCAE24C}" destId="{23ACBA0A-8A17-284D-9F7B-7646E2FE04C9}" srcOrd="1" destOrd="0" presId="urn:microsoft.com/office/officeart/2005/8/layout/hList7"/>
    <dgm:cxn modelId="{A3AFC410-5FBE-8746-B615-FF1A2FAF0F48}" type="presOf" srcId="{5D9B2852-1C63-A94D-ACFE-BD611D53A4A6}" destId="{D6815868-2176-DC4B-8794-71D68D231D6F}" srcOrd="0" destOrd="0" presId="urn:microsoft.com/office/officeart/2005/8/layout/hList7"/>
    <dgm:cxn modelId="{B2547027-F2AE-0548-9B77-582678BF3C17}" srcId="{718CAA7D-9DF9-FE43-94DC-0371AD912FE2}" destId="{28946033-0BFA-B343-8F3D-E4772BD81D79}" srcOrd="0" destOrd="0" parTransId="{042CC603-A7A1-4B4D-8642-355BFAA1443D}" sibTransId="{7A2A90EA-DBED-D741-AB9E-AE75F8CF6414}"/>
    <dgm:cxn modelId="{D709725C-12E8-1C48-B6A3-94C15CD2477A}" type="presOf" srcId="{718CAA7D-9DF9-FE43-94DC-0371AD912FE2}" destId="{6787C20E-242A-3F43-846E-6C91E6A7C766}" srcOrd="0" destOrd="0" presId="urn:microsoft.com/office/officeart/2005/8/layout/hList7"/>
    <dgm:cxn modelId="{D4547450-03F2-304D-9394-B85B4853A60B}" type="presOf" srcId="{28946033-0BFA-B343-8F3D-E4772BD81D79}" destId="{99BD7B00-A46C-F34E-B1DE-35C55FE360E7}" srcOrd="0" destOrd="0" presId="urn:microsoft.com/office/officeart/2005/8/layout/hList7"/>
    <dgm:cxn modelId="{7A09D07E-F9E2-0C45-B886-CC420E86283B}" srcId="{718CAA7D-9DF9-FE43-94DC-0371AD912FE2}" destId="{E911E46F-4D9E-3447-8304-EF90F3AC590D}" srcOrd="2" destOrd="0" parTransId="{E26DB4F4-307A-D84E-B592-D31D8B1A66A6}" sibTransId="{C8020A1D-7C2C-FF47-8477-F47005034E85}"/>
    <dgm:cxn modelId="{472CEA93-7F3E-5E4C-AC24-0CB39F65557B}" type="presOf" srcId="{5D9B2852-1C63-A94D-ACFE-BD611D53A4A6}" destId="{43E6625B-B3F8-8741-8EF8-8DBA9D0951C8}" srcOrd="1" destOrd="0" presId="urn:microsoft.com/office/officeart/2005/8/layout/hList7"/>
    <dgm:cxn modelId="{2A6EFB9D-626A-5342-9B9B-8FD8ACD469F1}" type="presOf" srcId="{7A2A90EA-DBED-D741-AB9E-AE75F8CF6414}" destId="{482C7C02-64E2-5B4B-8EC4-4CEBB0132606}" srcOrd="0" destOrd="0" presId="urn:microsoft.com/office/officeart/2005/8/layout/hList7"/>
    <dgm:cxn modelId="{592F749F-5749-DD4C-8792-ADDE503D6A18}" type="presOf" srcId="{C8020A1D-7C2C-FF47-8477-F47005034E85}" destId="{78ABE6CF-AAC7-304A-8DE2-B7F653EDC13A}" srcOrd="0" destOrd="0" presId="urn:microsoft.com/office/officeart/2005/8/layout/hList7"/>
    <dgm:cxn modelId="{2D2FCDB2-5A63-9149-A488-E678EEC1F692}" srcId="{718CAA7D-9DF9-FE43-94DC-0371AD912FE2}" destId="{5D9B2852-1C63-A94D-ACFE-BD611D53A4A6}" srcOrd="1" destOrd="0" parTransId="{AD34C7DD-4B8D-4842-B492-DD8FB70D8D2E}" sibTransId="{9AC723B4-8072-8D4B-AFD3-2C16C43AA41C}"/>
    <dgm:cxn modelId="{23D076C8-D74B-2B43-A608-59618F0546A9}" type="presOf" srcId="{28946033-0BFA-B343-8F3D-E4772BD81D79}" destId="{8A4E2842-0AB4-6B44-B77C-029E142B4DEA}" srcOrd="1" destOrd="0" presId="urn:microsoft.com/office/officeart/2005/8/layout/hList7"/>
    <dgm:cxn modelId="{A7C4C7D7-F3A1-BA4D-BDAC-C247208D98AE}" srcId="{718CAA7D-9DF9-FE43-94DC-0371AD912FE2}" destId="{D8F93F25-2DF8-454B-8B36-A0B7EFCAE24C}" srcOrd="3" destOrd="0" parTransId="{33C5D79D-6DCF-DA40-93B0-257D91C6EA7F}" sibTransId="{9E8AB78C-6048-6E4B-8BC5-82687E5807E9}"/>
    <dgm:cxn modelId="{1CA727FA-C1B1-6E44-B95A-822570B3E5BC}" type="presOf" srcId="{E911E46F-4D9E-3447-8304-EF90F3AC590D}" destId="{313FEA01-8D80-C043-948A-7DFB09329515}" srcOrd="1" destOrd="0" presId="urn:microsoft.com/office/officeart/2005/8/layout/hList7"/>
    <dgm:cxn modelId="{2007A6FB-B1AD-1444-AF95-EB28E4CA2F8C}" type="presParOf" srcId="{6787C20E-242A-3F43-846E-6C91E6A7C766}" destId="{10167147-5B08-7C4F-934F-91362121B71F}" srcOrd="0" destOrd="0" presId="urn:microsoft.com/office/officeart/2005/8/layout/hList7"/>
    <dgm:cxn modelId="{D73AD290-5A71-234A-BE85-7AD2D9686D6E}" type="presParOf" srcId="{6787C20E-242A-3F43-846E-6C91E6A7C766}" destId="{9C83C070-AE43-1945-A205-C8DDEBA81D4E}" srcOrd="1" destOrd="0" presId="urn:microsoft.com/office/officeart/2005/8/layout/hList7"/>
    <dgm:cxn modelId="{AC8A92C5-6A8E-AF41-84DA-E98319B31298}" type="presParOf" srcId="{9C83C070-AE43-1945-A205-C8DDEBA81D4E}" destId="{6CDB3C40-F4BE-8344-B45E-835D63107AE3}" srcOrd="0" destOrd="0" presId="urn:microsoft.com/office/officeart/2005/8/layout/hList7"/>
    <dgm:cxn modelId="{B9F3C3DD-ECAA-6949-9AE3-77AFAE911D75}" type="presParOf" srcId="{6CDB3C40-F4BE-8344-B45E-835D63107AE3}" destId="{99BD7B00-A46C-F34E-B1DE-35C55FE360E7}" srcOrd="0" destOrd="0" presId="urn:microsoft.com/office/officeart/2005/8/layout/hList7"/>
    <dgm:cxn modelId="{65303877-6E44-AA4F-AE3C-0D444D58579E}" type="presParOf" srcId="{6CDB3C40-F4BE-8344-B45E-835D63107AE3}" destId="{8A4E2842-0AB4-6B44-B77C-029E142B4DEA}" srcOrd="1" destOrd="0" presId="urn:microsoft.com/office/officeart/2005/8/layout/hList7"/>
    <dgm:cxn modelId="{6C4CDEE8-D821-C34D-85C5-578380417AA9}" type="presParOf" srcId="{6CDB3C40-F4BE-8344-B45E-835D63107AE3}" destId="{C6475EBA-891B-7C45-B1DA-9373DC3BA98B}" srcOrd="2" destOrd="0" presId="urn:microsoft.com/office/officeart/2005/8/layout/hList7"/>
    <dgm:cxn modelId="{41709333-1E64-B642-B349-A9DF82DC2C05}" type="presParOf" srcId="{6CDB3C40-F4BE-8344-B45E-835D63107AE3}" destId="{CC954523-7A6E-9A44-B9A8-1D357FFABBF2}" srcOrd="3" destOrd="0" presId="urn:microsoft.com/office/officeart/2005/8/layout/hList7"/>
    <dgm:cxn modelId="{2AA0F9BC-D85D-FB4C-AC47-81066C9366DA}" type="presParOf" srcId="{9C83C070-AE43-1945-A205-C8DDEBA81D4E}" destId="{482C7C02-64E2-5B4B-8EC4-4CEBB0132606}" srcOrd="1" destOrd="0" presId="urn:microsoft.com/office/officeart/2005/8/layout/hList7"/>
    <dgm:cxn modelId="{FA88CFAC-0A16-8349-A34D-F7E5B3D4E390}" type="presParOf" srcId="{9C83C070-AE43-1945-A205-C8DDEBA81D4E}" destId="{01E03915-D9CD-804C-B7DA-A58DA530A1E2}" srcOrd="2" destOrd="0" presId="urn:microsoft.com/office/officeart/2005/8/layout/hList7"/>
    <dgm:cxn modelId="{FC7B9F92-C81F-B640-88A4-9760D7981202}" type="presParOf" srcId="{01E03915-D9CD-804C-B7DA-A58DA530A1E2}" destId="{D6815868-2176-DC4B-8794-71D68D231D6F}" srcOrd="0" destOrd="0" presId="urn:microsoft.com/office/officeart/2005/8/layout/hList7"/>
    <dgm:cxn modelId="{DE081FCA-4E02-0445-A27E-FCB2179A81F7}" type="presParOf" srcId="{01E03915-D9CD-804C-B7DA-A58DA530A1E2}" destId="{43E6625B-B3F8-8741-8EF8-8DBA9D0951C8}" srcOrd="1" destOrd="0" presId="urn:microsoft.com/office/officeart/2005/8/layout/hList7"/>
    <dgm:cxn modelId="{F3BA80DA-FFEB-7440-A014-7E1E04E3BB47}" type="presParOf" srcId="{01E03915-D9CD-804C-B7DA-A58DA530A1E2}" destId="{9C35E42B-0F5C-C445-926D-6202F2B8018C}" srcOrd="2" destOrd="0" presId="urn:microsoft.com/office/officeart/2005/8/layout/hList7"/>
    <dgm:cxn modelId="{57741B0D-63CF-DF4F-82E5-0B0D7934349C}" type="presParOf" srcId="{01E03915-D9CD-804C-B7DA-A58DA530A1E2}" destId="{AD19F697-33EE-984C-84B1-B8726EC23FEF}" srcOrd="3" destOrd="0" presId="urn:microsoft.com/office/officeart/2005/8/layout/hList7"/>
    <dgm:cxn modelId="{0A988476-8C74-234E-857B-E31F01D8730D}" type="presParOf" srcId="{9C83C070-AE43-1945-A205-C8DDEBA81D4E}" destId="{CFABE841-3550-CE48-91AE-55EDC8C92849}" srcOrd="3" destOrd="0" presId="urn:microsoft.com/office/officeart/2005/8/layout/hList7"/>
    <dgm:cxn modelId="{3A777A3D-C190-F64C-BEFC-158370B2E796}" type="presParOf" srcId="{9C83C070-AE43-1945-A205-C8DDEBA81D4E}" destId="{EA2343CB-08EC-524F-B86E-FAC53840D131}" srcOrd="4" destOrd="0" presId="urn:microsoft.com/office/officeart/2005/8/layout/hList7"/>
    <dgm:cxn modelId="{1BA7CF19-7E35-664C-81AE-7DCE84925217}" type="presParOf" srcId="{EA2343CB-08EC-524F-B86E-FAC53840D131}" destId="{96E26501-1F34-7F4D-9706-E8A0D945EE7F}" srcOrd="0" destOrd="0" presId="urn:microsoft.com/office/officeart/2005/8/layout/hList7"/>
    <dgm:cxn modelId="{7AFC723F-8EE8-3640-9B7F-DCBA00FC9FD7}" type="presParOf" srcId="{EA2343CB-08EC-524F-B86E-FAC53840D131}" destId="{313FEA01-8D80-C043-948A-7DFB09329515}" srcOrd="1" destOrd="0" presId="urn:microsoft.com/office/officeart/2005/8/layout/hList7"/>
    <dgm:cxn modelId="{0CAC3CED-9F9B-F24E-997E-D8EF7DB8C1CF}" type="presParOf" srcId="{EA2343CB-08EC-524F-B86E-FAC53840D131}" destId="{E2CBA0FF-CFF5-6643-A069-A70ABB20DACC}" srcOrd="2" destOrd="0" presId="urn:microsoft.com/office/officeart/2005/8/layout/hList7"/>
    <dgm:cxn modelId="{0F301DE8-509B-9D46-BEE5-D8094BB852A6}" type="presParOf" srcId="{EA2343CB-08EC-524F-B86E-FAC53840D131}" destId="{5CA8C709-8040-8945-B9A2-AF26B9D1CC15}" srcOrd="3" destOrd="0" presId="urn:microsoft.com/office/officeart/2005/8/layout/hList7"/>
    <dgm:cxn modelId="{5D0332D6-5B0B-3749-B584-C62960572F31}" type="presParOf" srcId="{9C83C070-AE43-1945-A205-C8DDEBA81D4E}" destId="{78ABE6CF-AAC7-304A-8DE2-B7F653EDC13A}" srcOrd="5" destOrd="0" presId="urn:microsoft.com/office/officeart/2005/8/layout/hList7"/>
    <dgm:cxn modelId="{8969E01D-8EA3-9E4B-A0FD-49080434A03A}" type="presParOf" srcId="{9C83C070-AE43-1945-A205-C8DDEBA81D4E}" destId="{9729EF05-1470-E54B-83EC-2723A5236D82}" srcOrd="6" destOrd="0" presId="urn:microsoft.com/office/officeart/2005/8/layout/hList7"/>
    <dgm:cxn modelId="{6D04C7D4-553B-084B-B521-F7282CF728D9}" type="presParOf" srcId="{9729EF05-1470-E54B-83EC-2723A5236D82}" destId="{E7FD5503-F9A0-2B43-963D-329240DDCBDD}" srcOrd="0" destOrd="0" presId="urn:microsoft.com/office/officeart/2005/8/layout/hList7"/>
    <dgm:cxn modelId="{AB4485AF-209F-9B4F-AA5C-783BDE568362}" type="presParOf" srcId="{9729EF05-1470-E54B-83EC-2723A5236D82}" destId="{23ACBA0A-8A17-284D-9F7B-7646E2FE04C9}" srcOrd="1" destOrd="0" presId="urn:microsoft.com/office/officeart/2005/8/layout/hList7"/>
    <dgm:cxn modelId="{F3016E1F-3FCD-5045-B23C-B1BD0E7CF67F}" type="presParOf" srcId="{9729EF05-1470-E54B-83EC-2723A5236D82}" destId="{542E67CE-42D7-3244-BFB6-C373D16FDA45}" srcOrd="2" destOrd="0" presId="urn:microsoft.com/office/officeart/2005/8/layout/hList7"/>
    <dgm:cxn modelId="{5267B295-7FCF-0249-B4FC-46CF691826F9}" type="presParOf" srcId="{9729EF05-1470-E54B-83EC-2723A5236D82}" destId="{A685DA00-D31B-8441-9E5F-4FD2FB3287F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ED62F-193A-4219-8C25-FC6E562E5BDD}">
      <dsp:nvSpPr>
        <dsp:cNvPr id="0" name=""/>
        <dsp:cNvSpPr/>
      </dsp:nvSpPr>
      <dsp:spPr>
        <a:xfrm>
          <a:off x="632549" y="0"/>
          <a:ext cx="7168895" cy="17091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620EE-23E7-4736-BFE2-6F0ACE2E78E6}">
      <dsp:nvSpPr>
        <dsp:cNvPr id="0" name=""/>
        <dsp:cNvSpPr/>
      </dsp:nvSpPr>
      <dsp:spPr>
        <a:xfrm>
          <a:off x="9059" y="512752"/>
          <a:ext cx="2714692" cy="683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a:cs typeface="Arial"/>
            </a:rPr>
            <a:t>Applied Research and Development</a:t>
          </a:r>
          <a:endParaRPr lang="en-US" sz="1600" kern="1200" dirty="0">
            <a:solidFill>
              <a:schemeClr val="tx1"/>
            </a:solidFill>
          </a:endParaRPr>
        </a:p>
      </dsp:txBody>
      <dsp:txXfrm>
        <a:off x="42433" y="546126"/>
        <a:ext cx="2647944" cy="616922"/>
      </dsp:txXfrm>
    </dsp:sp>
    <dsp:sp modelId="{A31D9771-7D54-4CB0-9228-7B1064F8EC48}">
      <dsp:nvSpPr>
        <dsp:cNvPr id="0" name=""/>
        <dsp:cNvSpPr/>
      </dsp:nvSpPr>
      <dsp:spPr>
        <a:xfrm>
          <a:off x="2859651" y="512752"/>
          <a:ext cx="2714692" cy="683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a:cs typeface="Arial"/>
            </a:rPr>
            <a:t>Technology Demonstration and Deployment</a:t>
          </a:r>
        </a:p>
      </dsp:txBody>
      <dsp:txXfrm>
        <a:off x="2893025" y="546126"/>
        <a:ext cx="2647944" cy="616922"/>
      </dsp:txXfrm>
    </dsp:sp>
    <dsp:sp modelId="{CBD5F2DC-899C-4F22-B39F-D2EBE21022B2}">
      <dsp:nvSpPr>
        <dsp:cNvPr id="0" name=""/>
        <dsp:cNvSpPr/>
      </dsp:nvSpPr>
      <dsp:spPr>
        <a:xfrm>
          <a:off x="5710242" y="512752"/>
          <a:ext cx="2714692" cy="683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a:cs typeface="Arial"/>
            </a:rPr>
            <a:t>Market Facilitation</a:t>
          </a:r>
        </a:p>
      </dsp:txBody>
      <dsp:txXfrm>
        <a:off x="5743616" y="546126"/>
        <a:ext cx="2647944" cy="616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D7B00-A46C-F34E-B1DE-35C55FE360E7}">
      <dsp:nvSpPr>
        <dsp:cNvPr id="0" name=""/>
        <dsp:cNvSpPr/>
      </dsp:nvSpPr>
      <dsp:spPr>
        <a:xfrm>
          <a:off x="2423" y="0"/>
          <a:ext cx="2540347" cy="49888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Has an office in the region and meets the demographic profile of the communities they serve</a:t>
          </a:r>
        </a:p>
      </dsp:txBody>
      <dsp:txXfrm>
        <a:off x="2423" y="1995556"/>
        <a:ext cx="2540347" cy="1995556"/>
      </dsp:txXfrm>
    </dsp:sp>
    <dsp:sp modelId="{CC954523-7A6E-9A44-B9A8-1D357FFABBF2}">
      <dsp:nvSpPr>
        <dsp:cNvPr id="0" name=""/>
        <dsp:cNvSpPr/>
      </dsp:nvSpPr>
      <dsp:spPr>
        <a:xfrm>
          <a:off x="441946" y="299333"/>
          <a:ext cx="1661300" cy="1661300"/>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15868-2176-DC4B-8794-71D68D231D6F}">
      <dsp:nvSpPr>
        <dsp:cNvPr id="0" name=""/>
        <dsp:cNvSpPr/>
      </dsp:nvSpPr>
      <dsp:spPr>
        <a:xfrm>
          <a:off x="2618981" y="0"/>
          <a:ext cx="2540347" cy="49888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kern="1200" dirty="0">
              <a:solidFill>
                <a:schemeClr val="tx1"/>
              </a:solidFill>
            </a:rPr>
            <a:t>Has deployed projects and/or outreach efforts within the region</a:t>
          </a:r>
        </a:p>
      </dsp:txBody>
      <dsp:txXfrm>
        <a:off x="2618981" y="1995556"/>
        <a:ext cx="2540347" cy="1995556"/>
      </dsp:txXfrm>
    </dsp:sp>
    <dsp:sp modelId="{AD19F697-33EE-984C-84B1-B8726EC23FEF}">
      <dsp:nvSpPr>
        <dsp:cNvPr id="0" name=""/>
        <dsp:cNvSpPr/>
      </dsp:nvSpPr>
      <dsp:spPr>
        <a:xfrm>
          <a:off x="3058504" y="299333"/>
          <a:ext cx="1661300" cy="1661300"/>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26501-1F34-7F4D-9706-E8A0D945EE7F}">
      <dsp:nvSpPr>
        <dsp:cNvPr id="0" name=""/>
        <dsp:cNvSpPr/>
      </dsp:nvSpPr>
      <dsp:spPr>
        <a:xfrm>
          <a:off x="5235538" y="0"/>
          <a:ext cx="2540347" cy="4988890"/>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kern="1200" dirty="0">
              <a:solidFill>
                <a:schemeClr val="tx1"/>
              </a:solidFill>
            </a:rPr>
            <a:t>Has official mission and vision statements that expressly identifies serving DAC or LI communities</a:t>
          </a:r>
        </a:p>
      </dsp:txBody>
      <dsp:txXfrm>
        <a:off x="5235538" y="1995556"/>
        <a:ext cx="2540347" cy="1995556"/>
      </dsp:txXfrm>
    </dsp:sp>
    <dsp:sp modelId="{5CA8C709-8040-8945-B9A2-AF26B9D1CC15}">
      <dsp:nvSpPr>
        <dsp:cNvPr id="0" name=""/>
        <dsp:cNvSpPr/>
      </dsp:nvSpPr>
      <dsp:spPr>
        <a:xfrm>
          <a:off x="5675062" y="299333"/>
          <a:ext cx="1661300" cy="1661300"/>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D5503-F9A0-2B43-963D-329240DDCBDD}">
      <dsp:nvSpPr>
        <dsp:cNvPr id="0" name=""/>
        <dsp:cNvSpPr/>
      </dsp:nvSpPr>
      <dsp:spPr>
        <a:xfrm>
          <a:off x="7852096" y="0"/>
          <a:ext cx="2540347" cy="49888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kern="1200" dirty="0">
              <a:solidFill>
                <a:schemeClr val="tx1"/>
              </a:solidFill>
            </a:rPr>
            <a:t>Employs staff specialized in and dedicated to – diversity, equity,  inclusion, or is a 501(c)(3) non-profit</a:t>
          </a:r>
        </a:p>
      </dsp:txBody>
      <dsp:txXfrm>
        <a:off x="7852096" y="1995556"/>
        <a:ext cx="2540347" cy="1995556"/>
      </dsp:txXfrm>
    </dsp:sp>
    <dsp:sp modelId="{A685DA00-D31B-8441-9E5F-4FD2FB3287F6}">
      <dsp:nvSpPr>
        <dsp:cNvPr id="0" name=""/>
        <dsp:cNvSpPr/>
      </dsp:nvSpPr>
      <dsp:spPr>
        <a:xfrm>
          <a:off x="8291619" y="299333"/>
          <a:ext cx="1661300" cy="1661300"/>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167147-5B08-7C4F-934F-91362121B71F}">
      <dsp:nvSpPr>
        <dsp:cNvPr id="0" name=""/>
        <dsp:cNvSpPr/>
      </dsp:nvSpPr>
      <dsp:spPr>
        <a:xfrm>
          <a:off x="415794" y="3991112"/>
          <a:ext cx="9563277" cy="748333"/>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10BBBC34-1609-2F4B-B1B4-CA762E9FB424}" type="datetimeFigureOut">
              <a:rPr lang="en-US" smtClean="0"/>
              <a:t>10/15/2020</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1</a:t>
            </a:fld>
            <a:endParaRPr lang="en-US"/>
          </a:p>
        </p:txBody>
      </p:sp>
    </p:spTree>
    <p:extLst>
      <p:ext uri="{BB962C8B-B14F-4D97-AF65-F5344CB8AC3E}">
        <p14:creationId xmlns:p14="http://schemas.microsoft.com/office/powerpoint/2010/main" val="171682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27133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2871808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238748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5076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2451902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330331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303726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342038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4215195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24</a:t>
            </a:fld>
            <a:endParaRPr lang="en-US"/>
          </a:p>
        </p:txBody>
      </p:sp>
    </p:spTree>
    <p:extLst>
      <p:ext uri="{BB962C8B-B14F-4D97-AF65-F5344CB8AC3E}">
        <p14:creationId xmlns:p14="http://schemas.microsoft.com/office/powerpoint/2010/main" val="24208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49060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295041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382327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27</a:t>
            </a:fld>
            <a:endParaRPr lang="en-US"/>
          </a:p>
        </p:txBody>
      </p:sp>
    </p:spTree>
    <p:extLst>
      <p:ext uri="{BB962C8B-B14F-4D97-AF65-F5344CB8AC3E}">
        <p14:creationId xmlns:p14="http://schemas.microsoft.com/office/powerpoint/2010/main" val="203584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2744393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3161385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31</a:t>
            </a:fld>
            <a:endParaRPr lang="en-US"/>
          </a:p>
        </p:txBody>
      </p:sp>
    </p:spTree>
    <p:extLst>
      <p:ext uri="{BB962C8B-B14F-4D97-AF65-F5344CB8AC3E}">
        <p14:creationId xmlns:p14="http://schemas.microsoft.com/office/powerpoint/2010/main" val="1816197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35</a:t>
            </a:fld>
            <a:endParaRPr lang="en-US"/>
          </a:p>
        </p:txBody>
      </p:sp>
    </p:spTree>
    <p:extLst>
      <p:ext uri="{BB962C8B-B14F-4D97-AF65-F5344CB8AC3E}">
        <p14:creationId xmlns:p14="http://schemas.microsoft.com/office/powerpoint/2010/main" val="102264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517896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37</a:t>
            </a:fld>
            <a:endParaRPr lang="en-US"/>
          </a:p>
        </p:txBody>
      </p:sp>
    </p:spTree>
    <p:extLst>
      <p:ext uri="{BB962C8B-B14F-4D97-AF65-F5344CB8AC3E}">
        <p14:creationId xmlns:p14="http://schemas.microsoft.com/office/powerpoint/2010/main" val="2915297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38</a:t>
            </a:fld>
            <a:endParaRPr lang="en-US"/>
          </a:p>
        </p:txBody>
      </p:sp>
    </p:spTree>
    <p:extLst>
      <p:ext uri="{BB962C8B-B14F-4D97-AF65-F5344CB8AC3E}">
        <p14:creationId xmlns:p14="http://schemas.microsoft.com/office/powerpoint/2010/main" val="312964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61300" y="2060575"/>
            <a:ext cx="18168938" cy="10220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2901870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39</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0B67BDF7-E776-6644-B0FD-0131F7606DCF}" type="slidenum">
              <a:rPr lang="en-US">
                <a:solidFill>
                  <a:prstClr val="black"/>
                </a:solidFill>
                <a:latin typeface="Calibri"/>
              </a:rPr>
              <a:pPr defTabSz="471145">
                <a:defRPr/>
              </a:pPr>
              <a:t>40</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7B0B1-BEA2-8948-A557-11B4BDB90777}" type="slidenum">
              <a:rPr lang="en-US" smtClean="0"/>
              <a:t>41</a:t>
            </a:fld>
            <a:endParaRPr lang="en-US"/>
          </a:p>
        </p:txBody>
      </p:sp>
    </p:spTree>
    <p:extLst>
      <p:ext uri="{BB962C8B-B14F-4D97-AF65-F5344CB8AC3E}">
        <p14:creationId xmlns:p14="http://schemas.microsoft.com/office/powerpoint/2010/main" val="415347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42</a:t>
            </a:fld>
            <a:endParaRPr lang="en-US"/>
          </a:p>
        </p:txBody>
      </p:sp>
    </p:spTree>
    <p:extLst>
      <p:ext uri="{BB962C8B-B14F-4D97-AF65-F5344CB8AC3E}">
        <p14:creationId xmlns:p14="http://schemas.microsoft.com/office/powerpoint/2010/main" val="3343570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43</a:t>
            </a:fld>
            <a:endParaRPr lang="en-US"/>
          </a:p>
        </p:txBody>
      </p:sp>
    </p:spTree>
    <p:extLst>
      <p:ext uri="{BB962C8B-B14F-4D97-AF65-F5344CB8AC3E}">
        <p14:creationId xmlns:p14="http://schemas.microsoft.com/office/powerpoint/2010/main" val="676603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44</a:t>
            </a:fld>
            <a:endParaRPr lang="en-US"/>
          </a:p>
        </p:txBody>
      </p:sp>
    </p:spTree>
    <p:extLst>
      <p:ext uri="{BB962C8B-B14F-4D97-AF65-F5344CB8AC3E}">
        <p14:creationId xmlns:p14="http://schemas.microsoft.com/office/powerpoint/2010/main" val="2562653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45</a:t>
            </a:fld>
            <a:endParaRPr lang="en-US"/>
          </a:p>
        </p:txBody>
      </p:sp>
    </p:spTree>
    <p:extLst>
      <p:ext uri="{BB962C8B-B14F-4D97-AF65-F5344CB8AC3E}">
        <p14:creationId xmlns:p14="http://schemas.microsoft.com/office/powerpoint/2010/main" val="2572157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48</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50</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endParaRPr lang="en-US" baseline="0" dirty="0"/>
          </a:p>
        </p:txBody>
      </p:sp>
      <p:sp>
        <p:nvSpPr>
          <p:cNvPr id="4" name="Slide Number Placeholder 3"/>
          <p:cNvSpPr>
            <a:spLocks noGrp="1"/>
          </p:cNvSpPr>
          <p:nvPr>
            <p:ph type="sldNum" sz="quarter" idx="10"/>
          </p:nvPr>
        </p:nvSpPr>
        <p:spPr/>
        <p:txBody>
          <a:bodyPr/>
          <a:lstStyle/>
          <a:p>
            <a:fld id="{0B67BDF7-E776-6644-B0FD-0131F7606DCF}" type="slidenum">
              <a:rPr lang="en-US" smtClean="0"/>
              <a:t>4</a:t>
            </a:fld>
            <a:endParaRPr lang="en-US"/>
          </a:p>
        </p:txBody>
      </p:sp>
    </p:spTree>
    <p:extLst>
      <p:ext uri="{BB962C8B-B14F-4D97-AF65-F5344CB8AC3E}">
        <p14:creationId xmlns:p14="http://schemas.microsoft.com/office/powerpoint/2010/main" val="6979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423380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endParaRPr lang="en-US" dirty="0"/>
          </a:p>
        </p:txBody>
      </p:sp>
      <p:sp>
        <p:nvSpPr>
          <p:cNvPr id="4" name="Slide Number Placeholder 3"/>
          <p:cNvSpPr>
            <a:spLocks noGrp="1"/>
          </p:cNvSpPr>
          <p:nvPr>
            <p:ph type="sldNum" sz="quarter" idx="10"/>
          </p:nvPr>
        </p:nvSpPr>
        <p:spPr/>
        <p:txBody>
          <a:bodyPr/>
          <a:lstStyle/>
          <a:p>
            <a:pPr defTabSz="471145">
              <a:defRPr/>
            </a:pPr>
            <a:fld id="{0B67BDF7-E776-6644-B0FD-0131F7606DCF}" type="slidenum">
              <a:rPr lang="en-US">
                <a:solidFill>
                  <a:prstClr val="black"/>
                </a:solidFill>
                <a:latin typeface="Calibri"/>
              </a:rPr>
              <a:pPr defTabSz="471145">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0B67BDF7-E776-6644-B0FD-0131F7606DCF}" type="slidenum">
              <a:rPr lang="en-US">
                <a:solidFill>
                  <a:prstClr val="black"/>
                </a:solidFill>
                <a:latin typeface="Calibri"/>
              </a:rPr>
              <a:pPr defTabSz="471145">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382527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F03617-132E-49C6-AB06-2D12748BAF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678916-D6A7-49EE-95D7-57B6E38BC8C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F9F4D-A9B8-40FD-BAE8-93E27C19F33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6233FE-A47D-491B-8AA1-DEF5AAF6800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A3ECB7-2179-4D15-8690-76422856A53D}" type="datetime1">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29196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3658C-4552-4F04-8CB8-A0A0CF061E84}" type="datetime1">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79761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0DEFC-152B-4D17-AE69-2389FADC55DF}" type="datetime1">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0116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85934A-1117-40D2-9D06-DC0E26DFF1C0}" type="datetime1">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25842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2CFF98-4C3A-4AE8-B6A5-6FC49D2C2B86}" type="datetime1">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82343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8CC037-6629-4D09-95EA-BC02D36C371D}" type="datetime1">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637514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C931D-EDA5-46E1-BD26-DA17E46AA608}" type="datetime1">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34740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584642-0257-47FF-9F9F-C05F4622470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D6B64E-0972-4853-8BE2-ECEE0E08287E}" type="datetime1">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46681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AD399F-F0F1-49C7-B43C-ED2CA5B3C004}" type="datetime1">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332490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F3DEA5-6BAF-482A-9585-8D4288B8B2F4}" type="datetime1">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560590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E7FF4-131D-42D3-883B-8BBBF16FDA29}" type="datetime1">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266470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3594D9F-460F-4CCB-9631-68D20F43C31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5D5FFF0-1C3A-4278-81D9-F150BB1D27A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9A2424-C9AA-4F0F-BFA0-30E6A1A3A0C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528116-C17F-4AAF-940B-A7C2A986136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D2C4B8A-3A4F-4B18-8DDD-C47C7B784D0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220762-96EB-4864-ADDC-CC4147972BB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5E0841-EB1D-4CF2-94B8-893E0C60163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763E400-D33B-4F49-88E5-E3C46DE9B86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24C99-8484-486E-BD96-D055DD8D6DD3}" type="datetime1">
              <a:rPr lang="en-US" smtClean="0"/>
              <a:t>10/15/2020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924B7-EDFF-824B-BCE9-3FAD438598D0}" type="slidenum">
              <a:rPr lang="en-US" smtClean="0"/>
              <a:t>‹#›</a:t>
            </a:fld>
            <a:endParaRPr lang="en-US"/>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3"/>
          <a:stretch>
            <a:fillRect/>
          </a:stretch>
        </p:blipFill>
        <p:spPr>
          <a:xfrm>
            <a:off x="0" y="-90311"/>
            <a:ext cx="12192000" cy="6858000"/>
          </a:xfrm>
          <a:prstGeom prst="rect">
            <a:avLst/>
          </a:prstGeom>
        </p:spPr>
      </p:pic>
    </p:spTree>
    <p:extLst>
      <p:ext uri="{BB962C8B-B14F-4D97-AF65-F5344CB8AC3E}">
        <p14:creationId xmlns:p14="http://schemas.microsoft.com/office/powerpoint/2010/main" val="13069488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gridworks.org/materials-produced-by-the-vgi-working-group-2/"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twitter.com/AirResources/status/1276191182196887554" TargetMode="Externa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gridworks.org/materials-produced-by-the-vgi-working-group-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0-09/gfo-20-304-evaluating-bi-directional-energy-transfers-and-distributed-energ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energy.ca.gov/funding-opportunities/funding-resources&#820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sos.ca.gov"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gcc02.safelinks.protection.outlook.com/?url=https%3A%2F%2Fwww.energy.ca.gov%2Ffunding-opportunities%2Fsolicitations&amp;data=01%7C01%7C%7C7dc3ffbc68384a0ec5a808d8695139a7%7Cac3a124413f44ef68d1bbaa27148194e%7C0&amp;sdata=800BUQmrBDykNM4hCMsORQzcPZ6RDtuSrLxbIHOoThM%3D&amp;reserved=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ag.ca.gov/ab188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oehha.ca.gov/calenviroscreen/report/calenviroscreen-30"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hyperlink" Target="https://www.arb.ca.gov/cc/capandtrade/auctionproceeds/communityinvestments.ht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hcd.ca.gov/grants-funding/income-limits/index.shtml"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9.svg"/><Relationship Id="rId5" Type="http://schemas.openxmlformats.org/officeDocument/2006/relationships/diagramQuickStyle" Target="../diagrams/quickStyle2.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17.svg"/><Relationship Id="rId1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hyperlink" Target="https://gcc02.safelinks.protection.outlook.com/?url=https%3A%2F%2Fwww.energy.ca.gov%2Ffunding-opportunities%2Ffunding-resources&amp;data=01%7C01%7C%7C45d7779f34294be3039e08d86bd15dac%7Cac3a124413f44ef68d1bbaa27148194e%7C0&amp;sdata=UCyv5mQkFmIT2uVauag2iiE%2FK4QayavQOJhyWASah4I%3D&amp;reserved=0" TargetMode="External"/><Relationship Id="rId2" Type="http://schemas.openxmlformats.org/officeDocument/2006/relationships/hyperlink" Target="https://gcc02.safelinks.protection.outlook.com/?url=https%3A%2F%2Fwww.energy.ca.gov%2Ffunding-opportunities%2Fsolicitations&amp;data=01%7C01%7C%7C7dc3ffbc68384a0ec5a808d8695139a7%7Cac3a124413f44ef68d1bbaa27148194e%7C0&amp;sdata=800BUQmrBDykNM4hCMsORQzcPZ6RDtuSrLxbIHOoThM%3D&amp;reserved=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rveymonkey.com/r/CEC-10-14-20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empowerinnovation.net/en/page/about-us-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provide the Title of the solicitation, the solicitation number, the presenters and the date.  " title="Title Slide">
            <a:extLst>
              <a:ext uri="{FF2B5EF4-FFF2-40B4-BE49-F238E27FC236}">
                <a16:creationId xmlns:a16="http://schemas.microsoft.com/office/drawing/2014/main" id="{2E668A14-16B8-4341-BBAD-B8F28A34A755}"/>
              </a:ext>
            </a:extLst>
          </p:cNvPr>
          <p:cNvPicPr>
            <a:picLocks noChangeAspect="1"/>
          </p:cNvPicPr>
          <p:nvPr/>
        </p:nvPicPr>
        <p:blipFill>
          <a:blip r:embed="rId3"/>
          <a:stretch>
            <a:fillRect/>
          </a:stretch>
        </p:blipFill>
        <p:spPr>
          <a:xfrm>
            <a:off x="0" y="-74428"/>
            <a:ext cx="12192000" cy="6932428"/>
          </a:xfrm>
          <a:prstGeom prst="rect">
            <a:avLst/>
          </a:prstGeom>
        </p:spPr>
      </p:pic>
      <p:sp>
        <p:nvSpPr>
          <p:cNvPr id="2" name="Title 1"/>
          <p:cNvSpPr>
            <a:spLocks noGrp="1"/>
          </p:cNvSpPr>
          <p:nvPr>
            <p:ph type="ctrTitle"/>
          </p:nvPr>
        </p:nvSpPr>
        <p:spPr>
          <a:xfrm>
            <a:off x="933450" y="1587072"/>
            <a:ext cx="9730592" cy="1470025"/>
          </a:xfrm>
        </p:spPr>
        <p:txBody>
          <a:bodyPr>
            <a:normAutofit fontScale="90000"/>
          </a:bodyPr>
          <a:lstStyle/>
          <a:p>
            <a:pPr algn="l"/>
            <a:r>
              <a:rPr lang="en-US" sz="3600" b="1" dirty="0">
                <a:solidFill>
                  <a:schemeClr val="accent1">
                    <a:lumMod val="50000"/>
                  </a:schemeClr>
                </a:solidFill>
                <a:latin typeface="Arial"/>
                <a:cs typeface="Arial"/>
              </a:rPr>
              <a:t>Pre-Application Workshop:</a:t>
            </a:r>
            <a:br>
              <a:rPr lang="en-US" sz="3600" b="1" dirty="0">
                <a:solidFill>
                  <a:schemeClr val="accent1">
                    <a:lumMod val="50000"/>
                  </a:schemeClr>
                </a:solidFill>
                <a:latin typeface="Arial"/>
                <a:cs typeface="Arial"/>
              </a:rPr>
            </a:br>
            <a:r>
              <a:rPr lang="en-US" sz="3600" b="1" dirty="0">
                <a:solidFill>
                  <a:schemeClr val="accent1">
                    <a:lumMod val="50000"/>
                  </a:schemeClr>
                </a:solidFill>
                <a:latin typeface="Arial"/>
                <a:cs typeface="Arial"/>
              </a:rPr>
              <a:t>GFO-20-304 </a:t>
            </a:r>
            <a:br>
              <a:rPr lang="en-US" sz="3600" b="1" dirty="0">
                <a:solidFill>
                  <a:schemeClr val="accent1">
                    <a:lumMod val="50000"/>
                  </a:schemeClr>
                </a:solidFill>
                <a:latin typeface="Arial"/>
                <a:cs typeface="Arial"/>
              </a:rPr>
            </a:br>
            <a:r>
              <a:rPr lang="en-US" sz="3600" b="1" dirty="0">
                <a:solidFill>
                  <a:schemeClr val="accent1">
                    <a:lumMod val="50000"/>
                  </a:schemeClr>
                </a:solidFill>
                <a:latin typeface="Arial"/>
                <a:cs typeface="Arial"/>
              </a:rPr>
              <a:t>Evaluating Bi-Directional Energy Transfers and Distributed Energy Resource Integration for Medium- and Heavy-Duty Fleet Electrification</a:t>
            </a:r>
          </a:p>
        </p:txBody>
      </p:sp>
      <p:sp>
        <p:nvSpPr>
          <p:cNvPr id="3" name="Subtitle 2"/>
          <p:cNvSpPr>
            <a:spLocks noGrp="1"/>
          </p:cNvSpPr>
          <p:nvPr>
            <p:ph type="subTitle" idx="1"/>
          </p:nvPr>
        </p:nvSpPr>
        <p:spPr>
          <a:xfrm>
            <a:off x="933450" y="3332639"/>
            <a:ext cx="8851818" cy="1752600"/>
          </a:xfrm>
        </p:spPr>
        <p:txBody>
          <a:bodyPr>
            <a:normAutofit/>
          </a:bodyPr>
          <a:lstStyle/>
          <a:p>
            <a:pPr algn="l"/>
            <a:endParaRPr lang="en-US" dirty="0">
              <a:solidFill>
                <a:schemeClr val="accent1">
                  <a:lumMod val="75000"/>
                </a:schemeClr>
              </a:solidFill>
              <a:latin typeface="Arial"/>
              <a:cs typeface="Arial"/>
            </a:endParaRPr>
          </a:p>
          <a:p>
            <a:pPr algn="l"/>
            <a:r>
              <a:rPr lang="en-US" dirty="0">
                <a:solidFill>
                  <a:schemeClr val="accent1">
                    <a:lumMod val="75000"/>
                  </a:schemeClr>
                </a:solidFill>
                <a:latin typeface="Arial"/>
                <a:cs typeface="Arial"/>
              </a:rPr>
              <a:t>Energy Research and Development Division</a:t>
            </a:r>
          </a:p>
        </p:txBody>
      </p:sp>
      <p:sp>
        <p:nvSpPr>
          <p:cNvPr id="6" name="Subtitle 2"/>
          <p:cNvSpPr txBox="1">
            <a:spLocks/>
          </p:cNvSpPr>
          <p:nvPr/>
        </p:nvSpPr>
        <p:spPr>
          <a:xfrm>
            <a:off x="2215736" y="5354968"/>
            <a:ext cx="6400800" cy="11453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b="1">
                <a:solidFill>
                  <a:schemeClr val="accent1">
                    <a:lumMod val="75000"/>
                  </a:schemeClr>
                </a:solidFill>
                <a:latin typeface="Arial"/>
                <a:cs typeface="Arial"/>
              </a:rPr>
              <a:t>Elise Brown Ersoy &amp; Ben </a:t>
            </a:r>
            <a:r>
              <a:rPr lang="en-US" sz="1400" b="1" err="1">
                <a:solidFill>
                  <a:schemeClr val="accent1">
                    <a:lumMod val="75000"/>
                  </a:schemeClr>
                </a:solidFill>
                <a:latin typeface="Arial"/>
                <a:cs typeface="Arial"/>
              </a:rPr>
              <a:t>Wender</a:t>
            </a:r>
            <a:endParaRPr lang="en-US" sz="1400" b="1">
              <a:solidFill>
                <a:schemeClr val="accent1">
                  <a:lumMod val="75000"/>
                </a:schemeClr>
              </a:solidFill>
              <a:latin typeface="Arial"/>
              <a:cs typeface="Arial"/>
            </a:endParaRPr>
          </a:p>
          <a:p>
            <a:pPr algn="l"/>
            <a:r>
              <a:rPr lang="en-US" sz="1400" b="1">
                <a:solidFill>
                  <a:schemeClr val="accent1">
                    <a:lumMod val="75000"/>
                  </a:schemeClr>
                </a:solidFill>
                <a:latin typeface="Arial"/>
                <a:cs typeface="Arial"/>
              </a:rPr>
              <a:t>October 14, 2020</a:t>
            </a:r>
          </a:p>
          <a:p>
            <a:pPr algn="l"/>
            <a:r>
              <a:rPr lang="en-US" sz="1400" b="1">
                <a:solidFill>
                  <a:schemeClr val="accent1">
                    <a:lumMod val="75000"/>
                  </a:schemeClr>
                </a:solidFill>
                <a:latin typeface="Arial"/>
                <a:cs typeface="Arial"/>
              </a:rPr>
              <a:t>California Energy Commission</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24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001873" y="155608"/>
            <a:ext cx="9799266" cy="1143000"/>
          </a:xfrm>
        </p:spPr>
        <p:txBody>
          <a:bodyPr>
            <a:normAutofit fontScale="90000"/>
          </a:bodyPr>
          <a:lstStyle/>
          <a:p>
            <a:pPr algn="l"/>
            <a:r>
              <a:rPr lang="en-US" b="1" dirty="0">
                <a:solidFill>
                  <a:srgbClr val="254061"/>
                </a:solidFill>
                <a:latin typeface="Arial"/>
                <a:cs typeface="Arial"/>
              </a:rPr>
              <a:t>EPIC Research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98713" y="1626867"/>
            <a:ext cx="10972800" cy="3340950"/>
          </a:xfrm>
        </p:spPr>
        <p:txBody>
          <a:bodyPr>
            <a:normAutofit fontScale="70000" lnSpcReduction="20000"/>
          </a:bodyPr>
          <a:lstStyle/>
          <a:p>
            <a:r>
              <a:rPr lang="en-US">
                <a:solidFill>
                  <a:schemeClr val="accent1">
                    <a:lumMod val="75000"/>
                  </a:schemeClr>
                </a:solidFill>
                <a:latin typeface="Arial"/>
                <a:cs typeface="Arial"/>
              </a:rPr>
              <a:t>The Electric Program Investment Charge (EPIC) supports the development of new, emerging, and pre-commercialized clean energy technologies in CA</a:t>
            </a:r>
          </a:p>
          <a:p>
            <a:endParaRPr lang="en-US" sz="1800">
              <a:solidFill>
                <a:schemeClr val="accent1">
                  <a:lumMod val="75000"/>
                </a:schemeClr>
              </a:solidFill>
              <a:latin typeface="Arial"/>
              <a:cs typeface="Arial"/>
            </a:endParaRPr>
          </a:p>
          <a:p>
            <a:r>
              <a:rPr lang="en-US">
                <a:solidFill>
                  <a:schemeClr val="accent1">
                    <a:lumMod val="75000"/>
                  </a:schemeClr>
                </a:solidFill>
                <a:latin typeface="Arial"/>
                <a:cs typeface="Arial"/>
              </a:rPr>
              <a:t>Funded by an electricity ratepayer surcharge established by the California Public Utilities Commission (CPUC) in December 2011 and renewed in August 2020</a:t>
            </a:r>
          </a:p>
          <a:p>
            <a:endParaRPr lang="en-US" sz="1800">
              <a:solidFill>
                <a:schemeClr val="accent1">
                  <a:lumMod val="75000"/>
                </a:schemeClr>
              </a:solidFill>
              <a:latin typeface="Arial"/>
              <a:cs typeface="Arial"/>
            </a:endParaRPr>
          </a:p>
          <a:p>
            <a:r>
              <a:rPr lang="en-US">
                <a:solidFill>
                  <a:schemeClr val="accent1">
                    <a:lumMod val="75000"/>
                  </a:schemeClr>
                </a:solidFill>
                <a:latin typeface="Arial"/>
                <a:cs typeface="Arial"/>
              </a:rPr>
              <a:t>Projects designed to produce electric ratepayer benefits in the form of increased reliability, improved safety, and/or reduced costs for three investor-owned utilities*</a:t>
            </a:r>
          </a:p>
          <a:p>
            <a:endParaRPr lang="en-US" sz="1800">
              <a:solidFill>
                <a:schemeClr val="accent1">
                  <a:lumMod val="75000"/>
                </a:schemeClr>
              </a:solidFill>
              <a:latin typeface="Arial"/>
              <a:cs typeface="Arial"/>
            </a:endParaRPr>
          </a:p>
          <a:p>
            <a:r>
              <a:rPr lang="en-US">
                <a:solidFill>
                  <a:schemeClr val="accent1">
                    <a:lumMod val="75000"/>
                  </a:schemeClr>
                </a:solidFill>
                <a:latin typeface="Arial"/>
                <a:cs typeface="Arial"/>
              </a:rPr>
              <a:t>Consists of three program areas: Applied Research and Development, Technology Demonstration and Deployment (TD&amp;D), and Market Facilitation</a:t>
            </a:r>
          </a:p>
          <a:p>
            <a:endParaRPr lang="en-US">
              <a:solidFill>
                <a:schemeClr val="accent1">
                  <a:lumMod val="75000"/>
                </a:schemeClr>
              </a:solidFill>
              <a:latin typeface="Arial"/>
              <a:cs typeface="Arial"/>
            </a:endParaRPr>
          </a:p>
        </p:txBody>
      </p:sp>
      <p:graphicFrame>
        <p:nvGraphicFramePr>
          <p:cNvPr id="4" name="Diagram 3" descr="Arrow pointing from left to right that contains three boxes, labeled &quot;applied research and development&quot;, &quot;technology demonstration and deployment&quot;, and &quot;market facilitation&quot;"/>
          <p:cNvGraphicFramePr/>
          <p:nvPr>
            <p:extLst>
              <p:ext uri="{D42A27DB-BD31-4B8C-83A1-F6EECF244321}">
                <p14:modId xmlns:p14="http://schemas.microsoft.com/office/powerpoint/2010/main" val="3422765297"/>
              </p:ext>
            </p:extLst>
          </p:nvPr>
        </p:nvGraphicFramePr>
        <p:xfrm>
          <a:off x="1608067" y="4713817"/>
          <a:ext cx="8433995" cy="170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Oval around middle box labeled &quot;technology demonstration and deployment&quot; with arrow and text reading &quot;This solicitation is TD&amp;D&quot;">
            <a:extLst>
              <a:ext uri="{FF2B5EF4-FFF2-40B4-BE49-F238E27FC236}">
                <a16:creationId xmlns:a16="http://schemas.microsoft.com/office/drawing/2014/main" id="{315B8D13-1CB9-43B1-BA8E-15449D9A63B1}"/>
              </a:ext>
            </a:extLst>
          </p:cNvPr>
          <p:cNvGrpSpPr/>
          <p:nvPr/>
        </p:nvGrpSpPr>
        <p:grpSpPr>
          <a:xfrm>
            <a:off x="4442908" y="5063642"/>
            <a:ext cx="6713665" cy="1631445"/>
            <a:chOff x="4442908" y="5063642"/>
            <a:chExt cx="6713665" cy="1631445"/>
          </a:xfrm>
        </p:grpSpPr>
        <p:sp>
          <p:nvSpPr>
            <p:cNvPr id="5" name="Oval 4">
              <a:extLst>
                <a:ext uri="{FF2B5EF4-FFF2-40B4-BE49-F238E27FC236}">
                  <a16:creationId xmlns:a16="http://schemas.microsoft.com/office/drawing/2014/main" id="{5EC50CDD-8314-412B-B0AD-C5277B6CBBC7}"/>
                </a:ext>
              </a:extLst>
            </p:cNvPr>
            <p:cNvSpPr/>
            <p:nvPr/>
          </p:nvSpPr>
          <p:spPr>
            <a:xfrm>
              <a:off x="4442908" y="5063642"/>
              <a:ext cx="2775473" cy="1001191"/>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4FB2385-2DDE-4246-AB0E-637267684066}"/>
                </a:ext>
              </a:extLst>
            </p:cNvPr>
            <p:cNvCxnSpPr>
              <a:cxnSpLocks/>
              <a:stCxn id="12" idx="1"/>
              <a:endCxn id="5" idx="4"/>
            </p:cNvCxnSpPr>
            <p:nvPr/>
          </p:nvCxnSpPr>
          <p:spPr>
            <a:xfrm flipH="1" flipV="1">
              <a:off x="5830645" y="6064833"/>
              <a:ext cx="2570109" cy="430199"/>
            </a:xfrm>
            <a:prstGeom prst="straightConnector1">
              <a:avLst/>
            </a:prstGeom>
            <a:ln w="38100">
              <a:solidFill>
                <a:schemeClr val="accent6"/>
              </a:solidFill>
              <a:tailEnd type="triangle" w="lg" len="lg"/>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A7E45573-1A10-4065-A7CE-1354E4BB16D0}"/>
                </a:ext>
              </a:extLst>
            </p:cNvPr>
            <p:cNvSpPr txBox="1"/>
            <p:nvPr/>
          </p:nvSpPr>
          <p:spPr>
            <a:xfrm>
              <a:off x="8400754" y="6294977"/>
              <a:ext cx="2755819" cy="400110"/>
            </a:xfrm>
            <a:prstGeom prst="rect">
              <a:avLst/>
            </a:prstGeom>
            <a:noFill/>
          </p:spPr>
          <p:txBody>
            <a:bodyPr wrap="none" lIns="91440" tIns="45720" rIns="91440" bIns="45720" rtlCol="0" anchor="t">
              <a:spAutoFit/>
            </a:bodyPr>
            <a:lstStyle/>
            <a:p>
              <a:r>
                <a:rPr lang="en-US" sz="2000" b="1" u="sng" dirty="0">
                  <a:solidFill>
                    <a:schemeClr val="tx2"/>
                  </a:solidFill>
                </a:rPr>
                <a:t>This solicitation is TD&amp;D</a:t>
              </a:r>
              <a:endParaRPr lang="en-US" sz="2000" b="1" u="sng" dirty="0">
                <a:solidFill>
                  <a:schemeClr val="tx2"/>
                </a:solidFill>
                <a:cs typeface="Calibri"/>
              </a:endParaRPr>
            </a:p>
          </p:txBody>
        </p:sp>
      </p:grpSp>
      <p:sp>
        <p:nvSpPr>
          <p:cNvPr id="3" name="TextBox 2"/>
          <p:cNvSpPr txBox="1"/>
          <p:nvPr/>
        </p:nvSpPr>
        <p:spPr>
          <a:xfrm>
            <a:off x="-3031663" y="6419409"/>
            <a:ext cx="10363201" cy="307777"/>
          </a:xfrm>
          <a:prstGeom prst="rect">
            <a:avLst/>
          </a:prstGeom>
          <a:noFill/>
        </p:spPr>
        <p:txBody>
          <a:bodyPr wrap="square" rtlCol="0">
            <a:spAutoFit/>
          </a:bodyPr>
          <a:lstStyle/>
          <a:p>
            <a:pPr algn="r"/>
            <a:r>
              <a:rPr lang="en-US" sz="1400">
                <a:solidFill>
                  <a:schemeClr val="tx2"/>
                </a:solidFill>
              </a:rPr>
              <a:t>*Pacific Gas and Electric Co., San Diego Gas and Electric Co., and Southern California Edison Co.</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478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957048" y="103187"/>
            <a:ext cx="10863602" cy="1143000"/>
          </a:xfrm>
        </p:spPr>
        <p:txBody>
          <a:bodyPr>
            <a:normAutofit fontScale="90000"/>
          </a:bodyPr>
          <a:lstStyle/>
          <a:p>
            <a:pPr algn="l"/>
            <a:r>
              <a:rPr lang="en-US" b="1" dirty="0">
                <a:solidFill>
                  <a:srgbClr val="254061"/>
                </a:solidFill>
                <a:latin typeface="Arial"/>
                <a:cs typeface="Arial"/>
              </a:rPr>
              <a:t>Policy Drivers for Transportation Electrification and Grid Decarbonization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5575" y="1571414"/>
            <a:ext cx="10278483" cy="5146580"/>
          </a:xfrm>
        </p:spPr>
        <p:txBody>
          <a:bodyPr vert="horz" lIns="91440" tIns="45720" rIns="91440" bIns="45720" rtlCol="0" anchor="t">
            <a:normAutofit fontScale="92500" lnSpcReduction="10000"/>
          </a:bodyPr>
          <a:lstStyle/>
          <a:p>
            <a:r>
              <a:rPr lang="en-US" sz="2400" b="1">
                <a:solidFill>
                  <a:schemeClr val="accent1">
                    <a:lumMod val="75000"/>
                  </a:schemeClr>
                </a:solidFill>
                <a:latin typeface="Arial" panose="020B0604020202020204" pitchFamily="34" charset="0"/>
                <a:cs typeface="Arial" panose="020B0604020202020204" pitchFamily="34" charset="0"/>
              </a:rPr>
              <a:t>Executive Orders N-79-20 and B-48-18: </a:t>
            </a:r>
          </a:p>
          <a:p>
            <a:pPr lvl="1"/>
            <a:r>
              <a:rPr lang="en-US" sz="2000">
                <a:solidFill>
                  <a:schemeClr val="accent1">
                    <a:lumMod val="75000"/>
                  </a:schemeClr>
                </a:solidFill>
                <a:latin typeface="Arial" panose="020B0604020202020204" pitchFamily="34" charset="0"/>
                <a:cs typeface="Arial" panose="020B0604020202020204" pitchFamily="34" charset="0"/>
              </a:rPr>
              <a:t>Goal for 100% passenger car and truck sales zero-emission vehicles (ZEVs) by 2035</a:t>
            </a:r>
          </a:p>
          <a:p>
            <a:pPr lvl="1"/>
            <a:r>
              <a:rPr lang="en-US" sz="2000">
                <a:solidFill>
                  <a:schemeClr val="accent1">
                    <a:lumMod val="75000"/>
                  </a:schemeClr>
                </a:solidFill>
                <a:latin typeface="Arial" panose="020B0604020202020204" pitchFamily="34" charset="0"/>
                <a:cs typeface="Arial" panose="020B0604020202020204" pitchFamily="34" charset="0"/>
              </a:rPr>
              <a:t>Where feasible, 100% drayage and off-road ZEV by 2035 all other MDHD ZEV by 2045</a:t>
            </a:r>
          </a:p>
          <a:p>
            <a:pPr lvl="1"/>
            <a:r>
              <a:rPr lang="en-US" sz="2000">
                <a:solidFill>
                  <a:schemeClr val="accent1">
                    <a:lumMod val="75000"/>
                  </a:schemeClr>
                </a:solidFill>
                <a:latin typeface="Arial" panose="020B0604020202020204" pitchFamily="34" charset="0"/>
                <a:cs typeface="Arial" panose="020B0604020202020204" pitchFamily="34" charset="0"/>
              </a:rPr>
              <a:t>1.5M ZEVs and 250k public fast charging stations by 2025; 5M ZEVs by 2030</a:t>
            </a:r>
          </a:p>
          <a:p>
            <a:r>
              <a:rPr lang="en-US" sz="2400" b="1">
                <a:solidFill>
                  <a:schemeClr val="accent1">
                    <a:lumMod val="75000"/>
                  </a:schemeClr>
                </a:solidFill>
                <a:latin typeface="Arial" panose="020B0604020202020204" pitchFamily="34" charset="0"/>
                <a:cs typeface="Arial" panose="020B0604020202020204" pitchFamily="34" charset="0"/>
              </a:rPr>
              <a:t>Innovative Clean Transit Rule:</a:t>
            </a:r>
          </a:p>
          <a:p>
            <a:pPr lvl="1"/>
            <a:r>
              <a:rPr lang="en-US" sz="2000">
                <a:solidFill>
                  <a:schemeClr val="accent1">
                    <a:lumMod val="75000"/>
                  </a:schemeClr>
                </a:solidFill>
                <a:latin typeface="Arial" panose="020B0604020202020204" pitchFamily="34" charset="0"/>
                <a:cs typeface="Arial" panose="020B0604020202020204" pitchFamily="34" charset="0"/>
              </a:rPr>
              <a:t>Public transit agencies transition to 100% zero emission gradually over next decades</a:t>
            </a:r>
          </a:p>
          <a:p>
            <a:r>
              <a:rPr lang="en-US" sz="2400" b="1">
                <a:solidFill>
                  <a:schemeClr val="accent1">
                    <a:lumMod val="75000"/>
                  </a:schemeClr>
                </a:solidFill>
                <a:latin typeface="Arial" panose="020B0604020202020204" pitchFamily="34" charset="0"/>
                <a:cs typeface="Arial" panose="020B0604020202020204" pitchFamily="34" charset="0"/>
              </a:rPr>
              <a:t>Advanced Clean Trucks and Advanced Clean Fleets Rules:</a:t>
            </a:r>
          </a:p>
          <a:p>
            <a:pPr lvl="1"/>
            <a:r>
              <a:rPr lang="en-US" sz="2000">
                <a:solidFill>
                  <a:schemeClr val="accent1">
                    <a:lumMod val="75000"/>
                  </a:schemeClr>
                </a:solidFill>
                <a:latin typeface="Arial" panose="020B0604020202020204" pitchFamily="34" charset="0"/>
                <a:cs typeface="Arial" panose="020B0604020202020204" pitchFamily="34" charset="0"/>
              </a:rPr>
              <a:t>Medium- and heavy-duty vehicle sales and fleets transition to ZEV over next decades</a:t>
            </a:r>
          </a:p>
          <a:p>
            <a:r>
              <a:rPr lang="en-US" sz="2400" b="1">
                <a:solidFill>
                  <a:schemeClr val="accent1">
                    <a:lumMod val="75000"/>
                  </a:schemeClr>
                </a:solidFill>
                <a:latin typeface="Arial" panose="020B0604020202020204" pitchFamily="34" charset="0"/>
                <a:cs typeface="Arial" panose="020B0604020202020204" pitchFamily="34" charset="0"/>
              </a:rPr>
              <a:t>Electric Vehicle Grid Integration (SB 676, 2019):</a:t>
            </a:r>
          </a:p>
          <a:p>
            <a:pPr lvl="1"/>
            <a:r>
              <a:rPr lang="en-US" sz="2000">
                <a:solidFill>
                  <a:schemeClr val="accent1">
                    <a:lumMod val="75000"/>
                  </a:schemeClr>
                </a:solidFill>
                <a:latin typeface="Arial" panose="020B0604020202020204" pitchFamily="34" charset="0"/>
                <a:cs typeface="Arial" panose="020B0604020202020204" pitchFamily="34" charset="0"/>
              </a:rPr>
              <a:t>Strategies and metrics to maximize vehicle grid integration</a:t>
            </a:r>
          </a:p>
          <a:p>
            <a:r>
              <a:rPr lang="en-US" sz="2400" b="1">
                <a:solidFill>
                  <a:schemeClr val="accent1">
                    <a:lumMod val="75000"/>
                  </a:schemeClr>
                </a:solidFill>
                <a:latin typeface="Arial" panose="020B0604020202020204" pitchFamily="34" charset="0"/>
                <a:cs typeface="Arial" panose="020B0604020202020204" pitchFamily="34" charset="0"/>
              </a:rPr>
              <a:t>Energy Storage Systems (AB 2514, 2010):</a:t>
            </a:r>
            <a:r>
              <a:rPr lang="en-US" sz="2400">
                <a:solidFill>
                  <a:schemeClr val="accent1">
                    <a:lumMod val="75000"/>
                  </a:schemeClr>
                </a:solidFill>
                <a:latin typeface="Arial" panose="020B0604020202020204" pitchFamily="34" charset="0"/>
                <a:cs typeface="Arial" panose="020B0604020202020204" pitchFamily="34" charset="0"/>
              </a:rPr>
              <a:t> </a:t>
            </a:r>
          </a:p>
          <a:p>
            <a:pPr lvl="1"/>
            <a:r>
              <a:rPr lang="en-US" sz="2000">
                <a:solidFill>
                  <a:schemeClr val="accent1">
                    <a:lumMod val="75000"/>
                  </a:schemeClr>
                </a:solidFill>
                <a:latin typeface="Arial" panose="020B0604020202020204" pitchFamily="34" charset="0"/>
                <a:cs typeface="Arial" panose="020B0604020202020204" pitchFamily="34" charset="0"/>
              </a:rPr>
              <a:t>Accelerate widespread deployment of distributed energy storage systems</a:t>
            </a:r>
          </a:p>
          <a:p>
            <a:r>
              <a:rPr lang="en-US" sz="2400" b="1">
                <a:solidFill>
                  <a:schemeClr val="accent1">
                    <a:lumMod val="75000"/>
                  </a:schemeClr>
                </a:solidFill>
                <a:latin typeface="Arial" panose="020B0604020202020204" pitchFamily="34" charset="0"/>
                <a:cs typeface="Arial" panose="020B0604020202020204" pitchFamily="34" charset="0"/>
              </a:rPr>
              <a:t>Clean Energy and Pollution Reduction Act (SB 350, 2015):</a:t>
            </a:r>
            <a:r>
              <a:rPr lang="en-US" sz="2400">
                <a:solidFill>
                  <a:schemeClr val="accent1">
                    <a:lumMod val="75000"/>
                  </a:schemeClr>
                </a:solidFill>
                <a:latin typeface="Arial" panose="020B0604020202020204" pitchFamily="34" charset="0"/>
                <a:cs typeface="Arial" panose="020B0604020202020204" pitchFamily="34" charset="0"/>
              </a:rPr>
              <a:t> </a:t>
            </a:r>
          </a:p>
          <a:p>
            <a:pPr lvl="1"/>
            <a:r>
              <a:rPr lang="en-US" sz="2000">
                <a:solidFill>
                  <a:schemeClr val="accent1">
                    <a:lumMod val="75000"/>
                  </a:schemeClr>
                </a:solidFill>
                <a:latin typeface="Arial"/>
                <a:cs typeface="Arial"/>
              </a:rPr>
              <a:t>I</a:t>
            </a:r>
            <a:r>
              <a:rPr lang="en-US" sz="2000">
                <a:solidFill>
                  <a:schemeClr val="tx2"/>
                </a:solidFill>
                <a:latin typeface="Arial"/>
                <a:cs typeface="Arial"/>
              </a:rPr>
              <a:t>ncreased use of zero-emission vehicles in disadvantaged communities </a:t>
            </a:r>
          </a:p>
          <a:p>
            <a:pPr lvl="1"/>
            <a:r>
              <a:rPr lang="en-US" sz="2000">
                <a:solidFill>
                  <a:schemeClr val="tx2"/>
                </a:solidFill>
                <a:latin typeface="Arial"/>
                <a:cs typeface="Arial"/>
              </a:rPr>
              <a:t>Electricity sector greenhouse gas reduction goal of 40% below</a:t>
            </a:r>
            <a:r>
              <a:rPr lang="en-US" sz="2000">
                <a:solidFill>
                  <a:schemeClr val="accent1">
                    <a:lumMod val="75000"/>
                  </a:schemeClr>
                </a:solidFill>
                <a:latin typeface="Arial"/>
                <a:cs typeface="Arial"/>
              </a:rPr>
              <a:t> 1990 levels by 2030</a:t>
            </a:r>
            <a:endParaRPr lang="en-US">
              <a:solidFill>
                <a:schemeClr val="accent1">
                  <a:lumMod val="75000"/>
                </a:schemeClr>
              </a:solidFill>
            </a:endParaRPr>
          </a:p>
          <a:p>
            <a:endParaRPr lang="en-US" sz="2400">
              <a:solidFill>
                <a:schemeClr val="accent1">
                  <a:lumMod val="7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299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A5BA223-C5B1-45CD-A85A-A6CC1C7363BF}"/>
              </a:ext>
            </a:extLst>
          </p:cNvPr>
          <p:cNvSpPr txBox="1">
            <a:spLocks noGrp="1"/>
          </p:cNvSpPr>
          <p:nvPr>
            <p:ph type="title" idx="4294967295"/>
          </p:nvPr>
        </p:nvSpPr>
        <p:spPr>
          <a:xfrm>
            <a:off x="1706677" y="107264"/>
            <a:ext cx="10243689" cy="13904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54061"/>
                </a:solidFill>
                <a:effectLst/>
                <a:uLnTx/>
                <a:uFillTx/>
                <a:latin typeface="Arial"/>
                <a:ea typeface="+mj-ea"/>
                <a:cs typeface="Arial"/>
              </a:rPr>
              <a:t>Example Electric Load Growth Projections from Transportation Electrification</a:t>
            </a:r>
          </a:p>
        </p:txBody>
      </p:sp>
      <p:sp>
        <p:nvSpPr>
          <p:cNvPr id="15" name="TextBox 14">
            <a:extLst>
              <a:ext uri="{FF2B5EF4-FFF2-40B4-BE49-F238E27FC236}">
                <a16:creationId xmlns:a16="http://schemas.microsoft.com/office/drawing/2014/main" id="{DBABC4DD-BD7B-44A3-9F4C-AA6D96777D11}"/>
              </a:ext>
            </a:extLst>
          </p:cNvPr>
          <p:cNvSpPr txBox="1"/>
          <p:nvPr/>
        </p:nvSpPr>
        <p:spPr>
          <a:xfrm>
            <a:off x="842051" y="1605944"/>
            <a:ext cx="3556029" cy="2677656"/>
          </a:xfrm>
          <a:prstGeom prst="rect">
            <a:avLst/>
          </a:prstGeom>
          <a:noFill/>
        </p:spPr>
        <p:txBody>
          <a:bodyPr wrap="square" lIns="91440" tIns="45720" rIns="91440" bIns="45720" rtlCol="0" anchor="t">
            <a:spAutoFit/>
          </a:bodyPr>
          <a:lstStyle/>
          <a:p>
            <a:r>
              <a:rPr lang="en-US" sz="2800">
                <a:solidFill>
                  <a:schemeClr val="accent1">
                    <a:lumMod val="75000"/>
                  </a:schemeClr>
                </a:solidFill>
                <a:latin typeface="Arial"/>
                <a:cs typeface="Arial"/>
              </a:rPr>
              <a:t>Representative weekday charging load profile for 5M passenger plug-in electric vehicles in 2030</a:t>
            </a:r>
          </a:p>
        </p:txBody>
      </p:sp>
      <p:pic>
        <p:nvPicPr>
          <p:cNvPr id="22" name="Picture 21" descr="Graph with weekday light duty PEV charging load in MW on vertical axis and time of day on horizontal axis and different colors for residential, workplace, public, and fast charging. Charging load has a peak of 3500 MW around 8pm.">
            <a:extLst>
              <a:ext uri="{FF2B5EF4-FFF2-40B4-BE49-F238E27FC236}">
                <a16:creationId xmlns:a16="http://schemas.microsoft.com/office/drawing/2014/main" id="{E831C34C-C5F0-448D-A63E-6AAA817A5D31}"/>
              </a:ext>
            </a:extLst>
          </p:cNvPr>
          <p:cNvPicPr>
            <a:picLocks noChangeAspect="1"/>
          </p:cNvPicPr>
          <p:nvPr/>
        </p:nvPicPr>
        <p:blipFill>
          <a:blip r:embed="rId3"/>
          <a:stretch>
            <a:fillRect/>
          </a:stretch>
        </p:blipFill>
        <p:spPr>
          <a:xfrm>
            <a:off x="4057624" y="1664203"/>
            <a:ext cx="7399405" cy="4641057"/>
          </a:xfrm>
          <a:prstGeom prst="rect">
            <a:avLst/>
          </a:prstGeom>
        </p:spPr>
      </p:pic>
      <p:sp>
        <p:nvSpPr>
          <p:cNvPr id="18" name="TextBox 17">
            <a:extLst>
              <a:ext uri="{FF2B5EF4-FFF2-40B4-BE49-F238E27FC236}">
                <a16:creationId xmlns:a16="http://schemas.microsoft.com/office/drawing/2014/main" id="{E286CBA9-72B4-4881-ABC7-3EDC40B66917}"/>
              </a:ext>
            </a:extLst>
          </p:cNvPr>
          <p:cNvSpPr txBox="1"/>
          <p:nvPr/>
        </p:nvSpPr>
        <p:spPr>
          <a:xfrm>
            <a:off x="40553" y="5923296"/>
            <a:ext cx="3427926" cy="369332"/>
          </a:xfrm>
          <a:prstGeom prst="rect">
            <a:avLst/>
          </a:prstGeom>
          <a:noFill/>
        </p:spPr>
        <p:txBody>
          <a:bodyPr wrap="none" rtlCol="0">
            <a:spAutoFit/>
          </a:bodyPr>
          <a:lstStyle/>
          <a:p>
            <a:r>
              <a:rPr lang="en-US" dirty="0"/>
              <a:t>Preliminary results from EVI-PRO 2</a:t>
            </a:r>
          </a:p>
        </p:txBody>
      </p:sp>
      <p:sp>
        <p:nvSpPr>
          <p:cNvPr id="20" name="TextBox 19" descr="Graph showing weekday PEV charging load in MW on vertical axis and time of day on horizontal axis, with different colors for residential, workplace, and public charging at different power levels. ">
            <a:extLst>
              <a:ext uri="{FF2B5EF4-FFF2-40B4-BE49-F238E27FC236}">
                <a16:creationId xmlns:a16="http://schemas.microsoft.com/office/drawing/2014/main" id="{0FF578E1-A7CF-4F15-AFA4-02C373C663A5}"/>
              </a:ext>
            </a:extLst>
          </p:cNvPr>
          <p:cNvSpPr txBox="1"/>
          <p:nvPr/>
        </p:nvSpPr>
        <p:spPr>
          <a:xfrm>
            <a:off x="40553" y="6250323"/>
            <a:ext cx="12201524" cy="369332"/>
          </a:xfrm>
          <a:prstGeom prst="rect">
            <a:avLst/>
          </a:prstGeom>
          <a:noFill/>
        </p:spPr>
        <p:txBody>
          <a:bodyPr wrap="square">
            <a:spAutoFit/>
          </a:bodyPr>
          <a:lstStyle/>
          <a:p>
            <a:r>
              <a:rPr lang="en-US" dirty="0"/>
              <a:t>https://www.energy.ca.gov/event/workshop/2020-08/session3-modeling-and-projecting-charging-infrastructure-commissioner</a:t>
            </a:r>
          </a:p>
        </p:txBody>
      </p:sp>
      <p:sp>
        <p:nvSpPr>
          <p:cNvPr id="5" name="Slide Number Placeholder 4">
            <a:extLst>
              <a:ext uri="{FF2B5EF4-FFF2-40B4-BE49-F238E27FC236}">
                <a16:creationId xmlns:a16="http://schemas.microsoft.com/office/drawing/2014/main" id="{C4104F74-A572-4EC7-9B9D-F4D881C55F16}"/>
              </a:ext>
            </a:extLst>
          </p:cNvPr>
          <p:cNvSpPr>
            <a:spLocks noGrp="1"/>
          </p:cNvSpPr>
          <p:nvPr>
            <p:ph type="sldNum" sz="quarter" idx="12"/>
          </p:nvPr>
        </p:nvSpPr>
        <p:spPr>
          <a:xfrm>
            <a:off x="8737600" y="6505210"/>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668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1E11F0-D590-4C4E-BC9D-494B1EAA00BE}"/>
              </a:ext>
            </a:extLst>
          </p:cNvPr>
          <p:cNvSpPr txBox="1">
            <a:spLocks noGrp="1"/>
          </p:cNvSpPr>
          <p:nvPr>
            <p:ph type="title" idx="4294967295"/>
          </p:nvPr>
        </p:nvSpPr>
        <p:spPr>
          <a:xfrm>
            <a:off x="2033248" y="156745"/>
            <a:ext cx="10164521"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54061"/>
                </a:solidFill>
                <a:effectLst/>
                <a:uLnTx/>
                <a:uFillTx/>
                <a:latin typeface="Arial"/>
                <a:ea typeface="+mj-ea"/>
                <a:cs typeface="Arial"/>
              </a:rPr>
              <a:t>Example Electric Load Growth Projections from Transportation Electrification Contd.</a:t>
            </a:r>
          </a:p>
        </p:txBody>
      </p:sp>
      <p:sp>
        <p:nvSpPr>
          <p:cNvPr id="17" name="TextBox 16">
            <a:extLst>
              <a:ext uri="{FF2B5EF4-FFF2-40B4-BE49-F238E27FC236}">
                <a16:creationId xmlns:a16="http://schemas.microsoft.com/office/drawing/2014/main" id="{7FAEF1C1-2E0A-4AC1-BE27-835B5486D8CD}"/>
              </a:ext>
            </a:extLst>
          </p:cNvPr>
          <p:cNvSpPr txBox="1"/>
          <p:nvPr/>
        </p:nvSpPr>
        <p:spPr>
          <a:xfrm>
            <a:off x="7115508" y="2748058"/>
            <a:ext cx="4233816" cy="1815882"/>
          </a:xfrm>
          <a:prstGeom prst="rect">
            <a:avLst/>
          </a:prstGeom>
          <a:noFill/>
        </p:spPr>
        <p:txBody>
          <a:bodyPr wrap="square">
            <a:spAutoFit/>
          </a:bodyPr>
          <a:lstStyle/>
          <a:p>
            <a:r>
              <a:rPr lang="en-US" sz="2800">
                <a:solidFill>
                  <a:schemeClr val="accent1">
                    <a:lumMod val="75000"/>
                  </a:schemeClr>
                </a:solidFill>
                <a:latin typeface="Arial" panose="020B0604020202020204" pitchFamily="34" charset="0"/>
                <a:cs typeface="Arial" panose="020B0604020202020204" pitchFamily="34" charset="0"/>
              </a:rPr>
              <a:t>Representative charging load profile for medium- and heavy-duty vehicles in CA in 2030</a:t>
            </a:r>
          </a:p>
        </p:txBody>
      </p:sp>
      <p:pic>
        <p:nvPicPr>
          <p:cNvPr id="2050" name="Picture 2" descr="Graph of medium- and heavy-duty vehicle charging load in MW on vertical axis and time of day on horizontal axis with different colors for different vehicle types. ">
            <a:extLst>
              <a:ext uri="{FF2B5EF4-FFF2-40B4-BE49-F238E27FC236}">
                <a16:creationId xmlns:a16="http://schemas.microsoft.com/office/drawing/2014/main" id="{62B0955E-DF91-4870-A913-97D1D27CAB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648"/>
          <a:stretch/>
        </p:blipFill>
        <p:spPr bwMode="auto">
          <a:xfrm>
            <a:off x="862469" y="1682449"/>
            <a:ext cx="5664199" cy="48443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FB6247-FF0A-4CA2-B1EA-71D0D5A62A89}"/>
              </a:ext>
            </a:extLst>
          </p:cNvPr>
          <p:cNvSpPr txBox="1"/>
          <p:nvPr/>
        </p:nvSpPr>
        <p:spPr>
          <a:xfrm>
            <a:off x="7947046" y="6268110"/>
            <a:ext cx="3402278" cy="369332"/>
          </a:xfrm>
          <a:prstGeom prst="rect">
            <a:avLst/>
          </a:prstGeom>
          <a:noFill/>
        </p:spPr>
        <p:txBody>
          <a:bodyPr wrap="none" rtlCol="0">
            <a:spAutoFit/>
          </a:bodyPr>
          <a:lstStyle/>
          <a:p>
            <a:r>
              <a:rPr lang="en-US"/>
              <a:t>Preliminary results from HEVI-PRO</a:t>
            </a:r>
          </a:p>
        </p:txBody>
      </p:sp>
      <p:sp>
        <p:nvSpPr>
          <p:cNvPr id="10" name="TextBox 9">
            <a:extLst>
              <a:ext uri="{FF2B5EF4-FFF2-40B4-BE49-F238E27FC236}">
                <a16:creationId xmlns:a16="http://schemas.microsoft.com/office/drawing/2014/main" id="{6ABA76D6-6ADA-46FE-85A3-A9C98BCECFE2}"/>
              </a:ext>
            </a:extLst>
          </p:cNvPr>
          <p:cNvSpPr txBox="1"/>
          <p:nvPr/>
        </p:nvSpPr>
        <p:spPr>
          <a:xfrm>
            <a:off x="40553" y="6526771"/>
            <a:ext cx="12201524" cy="369332"/>
          </a:xfrm>
          <a:prstGeom prst="rect">
            <a:avLst/>
          </a:prstGeom>
          <a:noFill/>
        </p:spPr>
        <p:txBody>
          <a:bodyPr wrap="square">
            <a:spAutoFit/>
          </a:bodyPr>
          <a:lstStyle/>
          <a:p>
            <a:r>
              <a:rPr lang="en-US"/>
              <a:t>https://www.energy.ca.gov/event/workshop/2020-08/session3-modeling-and-projecting-charging-infrastructure-commissioner</a:t>
            </a:r>
          </a:p>
        </p:txBody>
      </p:sp>
      <p:sp>
        <p:nvSpPr>
          <p:cNvPr id="5" name="Slide Number Placeholder 4">
            <a:extLst>
              <a:ext uri="{FF2B5EF4-FFF2-40B4-BE49-F238E27FC236}">
                <a16:creationId xmlns:a16="http://schemas.microsoft.com/office/drawing/2014/main" id="{4AB9581C-7DFE-405D-813C-48734AC7E3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598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013DCC7-4BD1-4F83-8267-F1193AE5510E}"/>
              </a:ext>
            </a:extLst>
          </p:cNvPr>
          <p:cNvSpPr txBox="1">
            <a:spLocks noGrp="1"/>
          </p:cNvSpPr>
          <p:nvPr>
            <p:ph type="title" idx="4294967295"/>
          </p:nvPr>
        </p:nvSpPr>
        <p:spPr>
          <a:xfrm>
            <a:off x="2033248" y="166641"/>
            <a:ext cx="1003686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54061"/>
                </a:solidFill>
                <a:effectLst/>
                <a:uLnTx/>
                <a:uFillTx/>
                <a:latin typeface="Arial"/>
                <a:ea typeface="+mj-ea"/>
                <a:cs typeface="Arial"/>
              </a:rPr>
              <a:t>VGI and DERs Can Help Transportation Electrification and Grid Decarbonization</a:t>
            </a:r>
          </a:p>
        </p:txBody>
      </p:sp>
      <p:sp>
        <p:nvSpPr>
          <p:cNvPr id="10" name="Content Placeholder 5">
            <a:extLst>
              <a:ext uri="{FF2B5EF4-FFF2-40B4-BE49-F238E27FC236}">
                <a16:creationId xmlns:a16="http://schemas.microsoft.com/office/drawing/2014/main" id="{940F0121-4EB0-4EE9-97C6-52BE2DF2591E}"/>
              </a:ext>
            </a:extLst>
          </p:cNvPr>
          <p:cNvSpPr txBox="1">
            <a:spLocks/>
          </p:cNvSpPr>
          <p:nvPr/>
        </p:nvSpPr>
        <p:spPr>
          <a:xfrm>
            <a:off x="853559" y="1597331"/>
            <a:ext cx="10396871" cy="412369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solidFill>
                  <a:schemeClr val="accent1">
                    <a:lumMod val="75000"/>
                  </a:schemeClr>
                </a:solidFill>
                <a:latin typeface="Arial"/>
                <a:cs typeface="Arial"/>
              </a:rPr>
              <a:t>Vehicle grid integration (VGI) –  Altering the time, charging level, and location at which PEVs charge or discharge in a way that provides net benefits to ratepayer (See SB 676)</a:t>
            </a:r>
          </a:p>
          <a:p>
            <a:pPr lvl="1"/>
            <a:r>
              <a:rPr lang="en-US">
                <a:solidFill>
                  <a:schemeClr val="accent1">
                    <a:lumMod val="75000"/>
                  </a:schemeClr>
                </a:solidFill>
                <a:latin typeface="Arial"/>
                <a:cs typeface="Arial"/>
              </a:rPr>
              <a:t>A lot of recent activity in CA</a:t>
            </a:r>
          </a:p>
          <a:p>
            <a:pPr lvl="1"/>
            <a:r>
              <a:rPr lang="en-US">
                <a:solidFill>
                  <a:schemeClr val="accent1">
                    <a:lumMod val="75000"/>
                  </a:schemeClr>
                </a:solidFill>
                <a:latin typeface="Arial"/>
                <a:cs typeface="Arial"/>
              </a:rPr>
              <a:t>VGI Working Group Final Report and use case framework</a:t>
            </a:r>
          </a:p>
          <a:p>
            <a:endParaRPr lang="en-US">
              <a:solidFill>
                <a:schemeClr val="accent1">
                  <a:lumMod val="75000"/>
                </a:schemeClr>
              </a:solidFill>
              <a:latin typeface="Arial"/>
              <a:cs typeface="Arial"/>
            </a:endParaRPr>
          </a:p>
          <a:p>
            <a:r>
              <a:rPr lang="en-US">
                <a:solidFill>
                  <a:schemeClr val="accent1">
                    <a:lumMod val="75000"/>
                  </a:schemeClr>
                </a:solidFill>
                <a:latin typeface="Arial"/>
                <a:cs typeface="Arial"/>
              </a:rPr>
              <a:t>Distributed Energy Resources (DERs) – Behind the meter generation, storage, or controllable loads (e.g. vehicles)</a:t>
            </a:r>
          </a:p>
          <a:p>
            <a:pPr lvl="1"/>
            <a:r>
              <a:rPr lang="en-US">
                <a:solidFill>
                  <a:schemeClr val="accent1">
                    <a:lumMod val="75000"/>
                  </a:schemeClr>
                </a:solidFill>
                <a:latin typeface="Arial"/>
                <a:cs typeface="Arial"/>
              </a:rPr>
              <a:t>Control charging load alongside behind the meter resources</a:t>
            </a:r>
          </a:p>
          <a:p>
            <a:endParaRPr lang="en-US">
              <a:solidFill>
                <a:schemeClr val="accent1">
                  <a:lumMod val="75000"/>
                </a:schemeClr>
              </a:solidFill>
              <a:latin typeface="Arial"/>
              <a:cs typeface="Arial"/>
            </a:endParaRPr>
          </a:p>
        </p:txBody>
      </p:sp>
      <p:sp>
        <p:nvSpPr>
          <p:cNvPr id="14" name="TextBox 13">
            <a:extLst>
              <a:ext uri="{FF2B5EF4-FFF2-40B4-BE49-F238E27FC236}">
                <a16:creationId xmlns:a16="http://schemas.microsoft.com/office/drawing/2014/main" id="{5C109130-EB26-4834-9AAB-D210846E1921}"/>
              </a:ext>
            </a:extLst>
          </p:cNvPr>
          <p:cNvSpPr txBox="1"/>
          <p:nvPr/>
        </p:nvSpPr>
        <p:spPr>
          <a:xfrm>
            <a:off x="190500" y="6196570"/>
            <a:ext cx="11582400" cy="646331"/>
          </a:xfrm>
          <a:prstGeom prst="rect">
            <a:avLst/>
          </a:prstGeom>
          <a:noFill/>
        </p:spPr>
        <p:txBody>
          <a:bodyPr wrap="square" rtlCol="0">
            <a:spAutoFit/>
          </a:bodyPr>
          <a:lstStyle/>
          <a:p>
            <a:r>
              <a:rPr lang="en-US"/>
              <a:t>See VGI Working Group Materials for additional background on VGI and specific use cases: </a:t>
            </a:r>
            <a:r>
              <a:rPr lang="en-US">
                <a:hlinkClick r:id="rId3"/>
              </a:rPr>
              <a:t>https://gridworks.org/materials-produced-by-the-vgi-working-group-2/</a:t>
            </a:r>
            <a:r>
              <a:rPr lang="en-US"/>
              <a:t> </a:t>
            </a:r>
          </a:p>
        </p:txBody>
      </p:sp>
      <p:sp>
        <p:nvSpPr>
          <p:cNvPr id="5" name="Slide Number Placeholder 4">
            <a:extLst>
              <a:ext uri="{FF2B5EF4-FFF2-40B4-BE49-F238E27FC236}">
                <a16:creationId xmlns:a16="http://schemas.microsoft.com/office/drawing/2014/main" id="{23B1A6BA-9069-4F84-908E-0E43E256FF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992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F0352F-B217-483E-BD43-E36246D52A5E}"/>
              </a:ext>
            </a:extLst>
          </p:cNvPr>
          <p:cNvSpPr txBox="1">
            <a:spLocks noGrp="1"/>
          </p:cNvSpPr>
          <p:nvPr>
            <p:ph type="title" idx="4294967295"/>
          </p:nvPr>
        </p:nvSpPr>
        <p:spPr>
          <a:xfrm>
            <a:off x="1880848" y="124830"/>
            <a:ext cx="9830202"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54061"/>
                </a:solidFill>
                <a:effectLst/>
                <a:uLnTx/>
                <a:uFillTx/>
                <a:latin typeface="Arial"/>
                <a:ea typeface="+mj-ea"/>
                <a:cs typeface="Arial"/>
              </a:rPr>
              <a:t>How Can MDHD Fleets Combine DERs and VGI to Manage Load?</a:t>
            </a:r>
          </a:p>
        </p:txBody>
      </p:sp>
      <p:grpSp>
        <p:nvGrpSpPr>
          <p:cNvPr id="2" name="Group 1" descr="Graph of hypothetical charging load in MW on vertical axis and time of day on horizontal axis">
            <a:extLst>
              <a:ext uri="{FF2B5EF4-FFF2-40B4-BE49-F238E27FC236}">
                <a16:creationId xmlns:a16="http://schemas.microsoft.com/office/drawing/2014/main" id="{703E2C08-E56B-4545-8A7F-8505E6AE6AF8}"/>
              </a:ext>
            </a:extLst>
          </p:cNvPr>
          <p:cNvGrpSpPr/>
          <p:nvPr/>
        </p:nvGrpSpPr>
        <p:grpSpPr>
          <a:xfrm>
            <a:off x="207291" y="1575378"/>
            <a:ext cx="8489034" cy="2368214"/>
            <a:chOff x="207291" y="1575378"/>
            <a:chExt cx="8489034" cy="2368214"/>
          </a:xfrm>
        </p:grpSpPr>
        <p:sp>
          <p:nvSpPr>
            <p:cNvPr id="47" name="Freeform: Shape 46">
              <a:extLst>
                <a:ext uri="{FF2B5EF4-FFF2-40B4-BE49-F238E27FC236}">
                  <a16:creationId xmlns:a16="http://schemas.microsoft.com/office/drawing/2014/main" id="{E49BC3C8-6685-4090-8DBC-BF25101DF6B4}"/>
                </a:ext>
              </a:extLst>
            </p:cNvPr>
            <p:cNvSpPr/>
            <p:nvPr/>
          </p:nvSpPr>
          <p:spPr>
            <a:xfrm>
              <a:off x="5920391" y="2159706"/>
              <a:ext cx="1991614" cy="274371"/>
            </a:xfrm>
            <a:custGeom>
              <a:avLst/>
              <a:gdLst>
                <a:gd name="connsiteX0" fmla="*/ 0 w 1920240"/>
                <a:gd name="connsiteY0" fmla="*/ 198120 h 228600"/>
                <a:gd name="connsiteX1" fmla="*/ 1920240 w 1920240"/>
                <a:gd name="connsiteY1" fmla="*/ 228600 h 228600"/>
                <a:gd name="connsiteX2" fmla="*/ 1691640 w 1920240"/>
                <a:gd name="connsiteY2" fmla="*/ 106680 h 228600"/>
                <a:gd name="connsiteX3" fmla="*/ 1036320 w 1920240"/>
                <a:gd name="connsiteY3" fmla="*/ 45720 h 228600"/>
                <a:gd name="connsiteX4" fmla="*/ 472440 w 1920240"/>
                <a:gd name="connsiteY4" fmla="*/ 0 h 228600"/>
                <a:gd name="connsiteX5" fmla="*/ 350520 w 1920240"/>
                <a:gd name="connsiteY5" fmla="*/ 15240 h 228600"/>
                <a:gd name="connsiteX6" fmla="*/ 182880 w 1920240"/>
                <a:gd name="connsiteY6" fmla="*/ 76200 h 228600"/>
                <a:gd name="connsiteX7" fmla="*/ 0 w 1920240"/>
                <a:gd name="connsiteY7" fmla="*/ 19812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0" h="228600">
                  <a:moveTo>
                    <a:pt x="0" y="198120"/>
                  </a:moveTo>
                  <a:lnTo>
                    <a:pt x="1920240" y="228600"/>
                  </a:lnTo>
                  <a:lnTo>
                    <a:pt x="1691640" y="106680"/>
                  </a:lnTo>
                  <a:lnTo>
                    <a:pt x="1036320" y="45720"/>
                  </a:lnTo>
                  <a:lnTo>
                    <a:pt x="472440" y="0"/>
                  </a:lnTo>
                  <a:lnTo>
                    <a:pt x="350520" y="15240"/>
                  </a:lnTo>
                  <a:lnTo>
                    <a:pt x="182880" y="76200"/>
                  </a:lnTo>
                  <a:lnTo>
                    <a:pt x="0" y="198120"/>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2CF74040-38DE-4E3B-BDF4-AFFE3629263F}"/>
                </a:ext>
              </a:extLst>
            </p:cNvPr>
            <p:cNvCxnSpPr>
              <a:cxnSpLocks/>
            </p:cNvCxnSpPr>
            <p:nvPr/>
          </p:nvCxnSpPr>
          <p:spPr>
            <a:xfrm>
              <a:off x="8042578" y="2259051"/>
              <a:ext cx="471046" cy="0"/>
            </a:xfrm>
            <a:prstGeom prst="line">
              <a:avLst/>
            </a:prstGeom>
            <a:ln w="34925">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9" name="Group 8" descr="Hypothetical graph showing site charging load in MW on vertical axis and time of day on horizontal axis, with solid line indicating net load without VGI and DERs and dashed line showing net load with VGI and DERs. The dashed line is smoother and lower between 3 and 11pm, with colored areas showing shifted or shaved charging load">
              <a:extLst>
                <a:ext uri="{FF2B5EF4-FFF2-40B4-BE49-F238E27FC236}">
                  <a16:creationId xmlns:a16="http://schemas.microsoft.com/office/drawing/2014/main" id="{19517C6C-2551-40E4-A1D4-8313CFF3657B}"/>
                </a:ext>
              </a:extLst>
            </p:cNvPr>
            <p:cNvGrpSpPr/>
            <p:nvPr/>
          </p:nvGrpSpPr>
          <p:grpSpPr>
            <a:xfrm>
              <a:off x="207291" y="1575378"/>
              <a:ext cx="8489034" cy="2368214"/>
              <a:chOff x="207291" y="1575378"/>
              <a:chExt cx="8489034" cy="2368214"/>
            </a:xfrm>
          </p:grpSpPr>
          <p:sp>
            <p:nvSpPr>
              <p:cNvPr id="44" name="TextBox 43">
                <a:extLst>
                  <a:ext uri="{FF2B5EF4-FFF2-40B4-BE49-F238E27FC236}">
                    <a16:creationId xmlns:a16="http://schemas.microsoft.com/office/drawing/2014/main" id="{83E6316B-9225-48CA-90B1-131741E20905}"/>
                  </a:ext>
                </a:extLst>
              </p:cNvPr>
              <p:cNvSpPr txBox="1"/>
              <p:nvPr/>
            </p:nvSpPr>
            <p:spPr>
              <a:xfrm rot="16200000">
                <a:off x="-189738" y="1972407"/>
                <a:ext cx="1748166" cy="954107"/>
              </a:xfrm>
              <a:prstGeom prst="rect">
                <a:avLst/>
              </a:prstGeom>
              <a:noFill/>
            </p:spPr>
            <p:txBody>
              <a:bodyPr wrap="square" rtlCol="0">
                <a:spAutoFit/>
              </a:bodyPr>
              <a:lstStyle/>
              <a:p>
                <a:r>
                  <a:rPr lang="en-US" sz="2800" dirty="0"/>
                  <a:t>Charging Load, MW</a:t>
                </a:r>
              </a:p>
            </p:txBody>
          </p:sp>
          <p:pic>
            <p:nvPicPr>
              <p:cNvPr id="21" name="Picture 20">
                <a:extLst>
                  <a:ext uri="{FF2B5EF4-FFF2-40B4-BE49-F238E27FC236}">
                    <a16:creationId xmlns:a16="http://schemas.microsoft.com/office/drawing/2014/main" id="{C1F6FC9C-2E4B-4CCE-852F-3BA8F1C27554}"/>
                  </a:ext>
                </a:extLst>
              </p:cNvPr>
              <p:cNvPicPr>
                <a:picLocks noChangeAspect="1"/>
              </p:cNvPicPr>
              <p:nvPr/>
            </p:nvPicPr>
            <p:blipFill rotWithShape="1">
              <a:blip r:embed="rId3"/>
              <a:srcRect l="6746"/>
              <a:stretch/>
            </p:blipFill>
            <p:spPr>
              <a:xfrm>
                <a:off x="1381125" y="1982787"/>
                <a:ext cx="7315200" cy="1528763"/>
              </a:xfrm>
              <a:prstGeom prst="rect">
                <a:avLst/>
              </a:prstGeom>
            </p:spPr>
          </p:pic>
          <p:sp>
            <p:nvSpPr>
              <p:cNvPr id="42" name="TextBox 41">
                <a:extLst>
                  <a:ext uri="{FF2B5EF4-FFF2-40B4-BE49-F238E27FC236}">
                    <a16:creationId xmlns:a16="http://schemas.microsoft.com/office/drawing/2014/main" id="{17751E7E-A1CD-4FA4-8101-40D977538D62}"/>
                  </a:ext>
                </a:extLst>
              </p:cNvPr>
              <p:cNvSpPr txBox="1"/>
              <p:nvPr/>
            </p:nvSpPr>
            <p:spPr>
              <a:xfrm>
                <a:off x="4358577" y="3420372"/>
                <a:ext cx="1883593" cy="523220"/>
              </a:xfrm>
              <a:prstGeom prst="rect">
                <a:avLst/>
              </a:prstGeom>
              <a:noFill/>
            </p:spPr>
            <p:txBody>
              <a:bodyPr wrap="none" rtlCol="0">
                <a:spAutoFit/>
              </a:bodyPr>
              <a:lstStyle/>
              <a:p>
                <a:r>
                  <a:rPr lang="en-US" sz="2800" dirty="0"/>
                  <a:t>Time of day</a:t>
                </a:r>
              </a:p>
            </p:txBody>
          </p:sp>
        </p:grpSp>
        <p:sp>
          <p:nvSpPr>
            <p:cNvPr id="49" name="Freeform: Shape 48">
              <a:extLst>
                <a:ext uri="{FF2B5EF4-FFF2-40B4-BE49-F238E27FC236}">
                  <a16:creationId xmlns:a16="http://schemas.microsoft.com/office/drawing/2014/main" id="{3317C20B-224C-4036-9F51-293C6515DC6E}"/>
                </a:ext>
              </a:extLst>
            </p:cNvPr>
            <p:cNvSpPr/>
            <p:nvPr/>
          </p:nvSpPr>
          <p:spPr>
            <a:xfrm>
              <a:off x="8075869" y="2109412"/>
              <a:ext cx="370114" cy="141159"/>
            </a:xfrm>
            <a:custGeom>
              <a:avLst/>
              <a:gdLst>
                <a:gd name="connsiteX0" fmla="*/ 0 w 370114"/>
                <a:gd name="connsiteY0" fmla="*/ 108857 h 108857"/>
                <a:gd name="connsiteX1" fmla="*/ 370114 w 370114"/>
                <a:gd name="connsiteY1" fmla="*/ 108857 h 108857"/>
                <a:gd name="connsiteX2" fmla="*/ 141514 w 370114"/>
                <a:gd name="connsiteY2" fmla="*/ 0 h 108857"/>
                <a:gd name="connsiteX3" fmla="*/ 0 w 370114"/>
                <a:gd name="connsiteY3" fmla="*/ 108857 h 108857"/>
              </a:gdLst>
              <a:ahLst/>
              <a:cxnLst>
                <a:cxn ang="0">
                  <a:pos x="connsiteX0" y="connsiteY0"/>
                </a:cxn>
                <a:cxn ang="0">
                  <a:pos x="connsiteX1" y="connsiteY1"/>
                </a:cxn>
                <a:cxn ang="0">
                  <a:pos x="connsiteX2" y="connsiteY2"/>
                </a:cxn>
                <a:cxn ang="0">
                  <a:pos x="connsiteX3" y="connsiteY3"/>
                </a:cxn>
              </a:cxnLst>
              <a:rect l="l" t="t" r="r" b="b"/>
              <a:pathLst>
                <a:path w="370114" h="108857">
                  <a:moveTo>
                    <a:pt x="0" y="108857"/>
                  </a:moveTo>
                  <a:lnTo>
                    <a:pt x="370114" y="108857"/>
                  </a:lnTo>
                  <a:lnTo>
                    <a:pt x="141514" y="0"/>
                  </a:lnTo>
                  <a:lnTo>
                    <a:pt x="0" y="108857"/>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C5C2054-CAE4-424D-958C-86928F90E7F9}"/>
                </a:ext>
              </a:extLst>
            </p:cNvPr>
            <p:cNvSpPr/>
            <p:nvPr/>
          </p:nvSpPr>
          <p:spPr>
            <a:xfrm>
              <a:off x="2256002" y="2750733"/>
              <a:ext cx="1981200" cy="304800"/>
            </a:xfrm>
            <a:custGeom>
              <a:avLst/>
              <a:gdLst>
                <a:gd name="connsiteX0" fmla="*/ 0 w 1981200"/>
                <a:gd name="connsiteY0" fmla="*/ 0 h 304800"/>
                <a:gd name="connsiteX1" fmla="*/ 167640 w 1981200"/>
                <a:gd name="connsiteY1" fmla="*/ 259080 h 304800"/>
                <a:gd name="connsiteX2" fmla="*/ 502920 w 1981200"/>
                <a:gd name="connsiteY2" fmla="*/ 289560 h 304800"/>
                <a:gd name="connsiteX3" fmla="*/ 762000 w 1981200"/>
                <a:gd name="connsiteY3" fmla="*/ 274320 h 304800"/>
                <a:gd name="connsiteX4" fmla="*/ 1066800 w 1981200"/>
                <a:gd name="connsiteY4" fmla="*/ 304800 h 304800"/>
                <a:gd name="connsiteX5" fmla="*/ 1386840 w 1981200"/>
                <a:gd name="connsiteY5" fmla="*/ 259080 h 304800"/>
                <a:gd name="connsiteX6" fmla="*/ 1981200 w 1981200"/>
                <a:gd name="connsiteY6" fmla="*/ 45720 h 304800"/>
                <a:gd name="connsiteX7" fmla="*/ 0 w 1981200"/>
                <a:gd name="connsiteY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1200" h="304800">
                  <a:moveTo>
                    <a:pt x="0" y="0"/>
                  </a:moveTo>
                  <a:lnTo>
                    <a:pt x="167640" y="259080"/>
                  </a:lnTo>
                  <a:lnTo>
                    <a:pt x="502920" y="289560"/>
                  </a:lnTo>
                  <a:lnTo>
                    <a:pt x="762000" y="274320"/>
                  </a:lnTo>
                  <a:lnTo>
                    <a:pt x="1066800" y="304800"/>
                  </a:lnTo>
                  <a:lnTo>
                    <a:pt x="1386840" y="259080"/>
                  </a:lnTo>
                  <a:lnTo>
                    <a:pt x="1981200" y="45720"/>
                  </a:lnTo>
                  <a:lnTo>
                    <a:pt x="0" y="0"/>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49F1A0A3-A34F-4410-B076-0AF7B8D35BCB}"/>
                </a:ext>
              </a:extLst>
            </p:cNvPr>
            <p:cNvCxnSpPr>
              <a:cxnSpLocks/>
            </p:cNvCxnSpPr>
            <p:nvPr/>
          </p:nvCxnSpPr>
          <p:spPr>
            <a:xfrm>
              <a:off x="1509336" y="2275417"/>
              <a:ext cx="597181" cy="148168"/>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9A208FE-A407-4DBF-BE48-5873DA8E834D}"/>
                </a:ext>
              </a:extLst>
            </p:cNvPr>
            <p:cNvCxnSpPr>
              <a:cxnSpLocks/>
            </p:cNvCxnSpPr>
            <p:nvPr/>
          </p:nvCxnSpPr>
          <p:spPr>
            <a:xfrm>
              <a:off x="2110462" y="2398204"/>
              <a:ext cx="320874" cy="657329"/>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B82B94E-D4C0-42FA-B25C-88CB6A5700A3}"/>
                </a:ext>
              </a:extLst>
            </p:cNvPr>
            <p:cNvCxnSpPr>
              <a:cxnSpLocks/>
            </p:cNvCxnSpPr>
            <p:nvPr/>
          </p:nvCxnSpPr>
          <p:spPr>
            <a:xfrm flipH="1" flipV="1">
              <a:off x="2431336" y="3046619"/>
              <a:ext cx="1141686" cy="1"/>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C5F6B7D-3865-411D-935C-7899D1F94BF6}"/>
                </a:ext>
              </a:extLst>
            </p:cNvPr>
            <p:cNvCxnSpPr>
              <a:cxnSpLocks/>
            </p:cNvCxnSpPr>
            <p:nvPr/>
          </p:nvCxnSpPr>
          <p:spPr>
            <a:xfrm flipH="1">
              <a:off x="3536002" y="2798859"/>
              <a:ext cx="784025" cy="247762"/>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750087B-16C5-42BF-937F-E8A42F98802B}"/>
                </a:ext>
              </a:extLst>
            </p:cNvPr>
            <p:cNvCxnSpPr>
              <a:cxnSpLocks/>
            </p:cNvCxnSpPr>
            <p:nvPr/>
          </p:nvCxnSpPr>
          <p:spPr>
            <a:xfrm flipH="1">
              <a:off x="4279871" y="2776270"/>
              <a:ext cx="173451" cy="22724"/>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E0026D7-650C-4E6C-B57E-DCA0B78FD365}"/>
                </a:ext>
              </a:extLst>
            </p:cNvPr>
            <p:cNvCxnSpPr>
              <a:cxnSpLocks/>
            </p:cNvCxnSpPr>
            <p:nvPr/>
          </p:nvCxnSpPr>
          <p:spPr>
            <a:xfrm flipH="1">
              <a:off x="4453322" y="2511680"/>
              <a:ext cx="784026" cy="275952"/>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E6362D4-4A54-491B-B02E-9D159EF8F9FF}"/>
                </a:ext>
              </a:extLst>
            </p:cNvPr>
            <p:cNvCxnSpPr>
              <a:cxnSpLocks/>
            </p:cNvCxnSpPr>
            <p:nvPr/>
          </p:nvCxnSpPr>
          <p:spPr>
            <a:xfrm flipH="1" flipV="1">
              <a:off x="5213985" y="2519300"/>
              <a:ext cx="541564" cy="41020"/>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8DF13414-8F60-4EE4-B2D5-FE3360AB70AB}"/>
                </a:ext>
              </a:extLst>
            </p:cNvPr>
            <p:cNvCxnSpPr>
              <a:cxnSpLocks/>
            </p:cNvCxnSpPr>
            <p:nvPr/>
          </p:nvCxnSpPr>
          <p:spPr>
            <a:xfrm flipH="1">
              <a:off x="5744959" y="2258043"/>
              <a:ext cx="323159" cy="322879"/>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67932546-CE30-4D3E-8718-F70041EE488A}"/>
                </a:ext>
              </a:extLst>
            </p:cNvPr>
            <p:cNvCxnSpPr>
              <a:cxnSpLocks/>
            </p:cNvCxnSpPr>
            <p:nvPr/>
          </p:nvCxnSpPr>
          <p:spPr>
            <a:xfrm flipH="1">
              <a:off x="6064510" y="2152276"/>
              <a:ext cx="316948" cy="106775"/>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F564205-42AC-4774-AC69-F516B00B500B}"/>
                </a:ext>
              </a:extLst>
            </p:cNvPr>
            <p:cNvCxnSpPr>
              <a:cxnSpLocks/>
            </p:cNvCxnSpPr>
            <p:nvPr/>
          </p:nvCxnSpPr>
          <p:spPr>
            <a:xfrm>
              <a:off x="6374949" y="2152276"/>
              <a:ext cx="1274969" cy="128584"/>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CF3C0B9-44ED-4A53-85B4-27B924E4FDAD}"/>
                </a:ext>
              </a:extLst>
            </p:cNvPr>
            <p:cNvCxnSpPr>
              <a:cxnSpLocks/>
            </p:cNvCxnSpPr>
            <p:nvPr/>
          </p:nvCxnSpPr>
          <p:spPr>
            <a:xfrm>
              <a:off x="7644475" y="2275417"/>
              <a:ext cx="259199" cy="117325"/>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09D3A4F-2969-4E61-B887-A0919234D18D}"/>
                </a:ext>
              </a:extLst>
            </p:cNvPr>
            <p:cNvCxnSpPr>
              <a:cxnSpLocks/>
            </p:cNvCxnSpPr>
            <p:nvPr/>
          </p:nvCxnSpPr>
          <p:spPr>
            <a:xfrm flipH="1">
              <a:off x="7899286" y="2076011"/>
              <a:ext cx="323159" cy="322879"/>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9E2FB8D-A4D6-4000-BD99-8F8CCE5BA02A}"/>
                </a:ext>
              </a:extLst>
            </p:cNvPr>
            <p:cNvCxnSpPr>
              <a:cxnSpLocks/>
            </p:cNvCxnSpPr>
            <p:nvPr/>
          </p:nvCxnSpPr>
          <p:spPr>
            <a:xfrm>
              <a:off x="8198079" y="2078456"/>
              <a:ext cx="307925" cy="187335"/>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66DC6FDE-16D7-4C74-90E7-DE7666052D0B}"/>
                </a:ext>
              </a:extLst>
            </p:cNvPr>
            <p:cNvCxnSpPr>
              <a:cxnSpLocks/>
            </p:cNvCxnSpPr>
            <p:nvPr/>
          </p:nvCxnSpPr>
          <p:spPr>
            <a:xfrm>
              <a:off x="1509869" y="2275417"/>
              <a:ext cx="626603" cy="158660"/>
            </a:xfrm>
            <a:prstGeom prst="line">
              <a:avLst/>
            </a:prstGeom>
            <a:ln w="349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1C34DF37-95C8-47CF-8B24-E551FB1B0D4E}"/>
                </a:ext>
              </a:extLst>
            </p:cNvPr>
            <p:cNvCxnSpPr>
              <a:cxnSpLocks/>
            </p:cNvCxnSpPr>
            <p:nvPr/>
          </p:nvCxnSpPr>
          <p:spPr>
            <a:xfrm>
              <a:off x="2110462" y="2439362"/>
              <a:ext cx="178487" cy="336908"/>
            </a:xfrm>
            <a:prstGeom prst="line">
              <a:avLst/>
            </a:prstGeom>
            <a:ln w="349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1B0B7B-D9BB-4690-9562-22E04C277EC4}"/>
                </a:ext>
              </a:extLst>
            </p:cNvPr>
            <p:cNvCxnSpPr>
              <a:cxnSpLocks/>
              <a:stCxn id="48" idx="0"/>
            </p:cNvCxnSpPr>
            <p:nvPr/>
          </p:nvCxnSpPr>
          <p:spPr>
            <a:xfrm>
              <a:off x="2256002" y="2750733"/>
              <a:ext cx="1981812" cy="57961"/>
            </a:xfrm>
            <a:prstGeom prst="line">
              <a:avLst/>
            </a:prstGeom>
            <a:ln w="34925">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01DF62E-3CC5-412A-9327-CD5BE1FF0DA5}"/>
                </a:ext>
              </a:extLst>
            </p:cNvPr>
            <p:cNvCxnSpPr>
              <a:cxnSpLocks/>
            </p:cNvCxnSpPr>
            <p:nvPr/>
          </p:nvCxnSpPr>
          <p:spPr>
            <a:xfrm flipV="1">
              <a:off x="4237814" y="2770827"/>
              <a:ext cx="273870" cy="35920"/>
            </a:xfrm>
            <a:prstGeom prst="line">
              <a:avLst/>
            </a:prstGeom>
            <a:ln w="34925">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B599D4B-DBA7-4CAF-8FF6-1ACFFDDD9E3B}"/>
                </a:ext>
              </a:extLst>
            </p:cNvPr>
            <p:cNvCxnSpPr>
              <a:cxnSpLocks/>
            </p:cNvCxnSpPr>
            <p:nvPr/>
          </p:nvCxnSpPr>
          <p:spPr>
            <a:xfrm flipV="1">
              <a:off x="4524228" y="2511680"/>
              <a:ext cx="680999" cy="261162"/>
            </a:xfrm>
            <a:prstGeom prst="line">
              <a:avLst/>
            </a:prstGeom>
            <a:ln w="349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118E8E5D-A87D-4C72-A9A3-5DAB6372ED05}"/>
                </a:ext>
              </a:extLst>
            </p:cNvPr>
            <p:cNvCxnSpPr>
              <a:cxnSpLocks/>
            </p:cNvCxnSpPr>
            <p:nvPr/>
          </p:nvCxnSpPr>
          <p:spPr>
            <a:xfrm>
              <a:off x="5205227" y="2519300"/>
              <a:ext cx="550322" cy="56115"/>
            </a:xfrm>
            <a:prstGeom prst="line">
              <a:avLst/>
            </a:prstGeom>
            <a:ln w="349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6D6163F2-1D19-4AAC-832F-4C1C8C45035A}"/>
                </a:ext>
              </a:extLst>
            </p:cNvPr>
            <p:cNvCxnSpPr>
              <a:cxnSpLocks/>
            </p:cNvCxnSpPr>
            <p:nvPr/>
          </p:nvCxnSpPr>
          <p:spPr>
            <a:xfrm flipV="1">
              <a:off x="5759178" y="2402937"/>
              <a:ext cx="172099" cy="177922"/>
            </a:xfrm>
            <a:prstGeom prst="line">
              <a:avLst/>
            </a:prstGeom>
            <a:ln w="349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11E5B4-EA83-4598-AE38-06D86E6F5FE7}"/>
                </a:ext>
              </a:extLst>
            </p:cNvPr>
            <p:cNvCxnSpPr>
              <a:cxnSpLocks/>
            </p:cNvCxnSpPr>
            <p:nvPr/>
          </p:nvCxnSpPr>
          <p:spPr>
            <a:xfrm>
              <a:off x="5919259" y="2398185"/>
              <a:ext cx="1992746" cy="35892"/>
            </a:xfrm>
            <a:prstGeom prst="line">
              <a:avLst/>
            </a:prstGeom>
            <a:ln w="349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48508F8B-1582-482E-9BBB-089F250668B6}"/>
                </a:ext>
              </a:extLst>
            </p:cNvPr>
            <p:cNvCxnSpPr>
              <a:cxnSpLocks/>
            </p:cNvCxnSpPr>
            <p:nvPr/>
          </p:nvCxnSpPr>
          <p:spPr>
            <a:xfrm flipV="1">
              <a:off x="7896851" y="2245804"/>
              <a:ext cx="172099" cy="177922"/>
            </a:xfrm>
            <a:prstGeom prst="line">
              <a:avLst/>
            </a:prstGeom>
            <a:ln w="34925">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DA6BA00-ABA3-44AB-8F3F-8CC1CDD5C414}"/>
                </a:ext>
              </a:extLst>
            </p:cNvPr>
            <p:cNvCxnSpPr>
              <a:cxnSpLocks/>
              <a:stCxn id="49" idx="0"/>
            </p:cNvCxnSpPr>
            <p:nvPr/>
          </p:nvCxnSpPr>
          <p:spPr>
            <a:xfrm flipV="1">
              <a:off x="8075869" y="2241561"/>
              <a:ext cx="388335" cy="9010"/>
            </a:xfrm>
            <a:prstGeom prst="line">
              <a:avLst/>
            </a:prstGeom>
            <a:ln w="34925">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grpSp>
        <p:nvGrpSpPr>
          <p:cNvPr id="7" name="Group 6" descr="Legend for graph">
            <a:extLst>
              <a:ext uri="{FF2B5EF4-FFF2-40B4-BE49-F238E27FC236}">
                <a16:creationId xmlns:a16="http://schemas.microsoft.com/office/drawing/2014/main" id="{1584FCCB-9528-4D2D-AE47-6B85466E7488}"/>
              </a:ext>
            </a:extLst>
          </p:cNvPr>
          <p:cNvGrpSpPr/>
          <p:nvPr/>
        </p:nvGrpSpPr>
        <p:grpSpPr>
          <a:xfrm>
            <a:off x="8737600" y="2033469"/>
            <a:ext cx="3201233" cy="1111510"/>
            <a:chOff x="8737600" y="2439362"/>
            <a:chExt cx="3201233" cy="1111510"/>
          </a:xfrm>
        </p:grpSpPr>
        <p:cxnSp>
          <p:nvCxnSpPr>
            <p:cNvPr id="122" name="Straight Connector 121">
              <a:extLst>
                <a:ext uri="{FF2B5EF4-FFF2-40B4-BE49-F238E27FC236}">
                  <a16:creationId xmlns:a16="http://schemas.microsoft.com/office/drawing/2014/main" id="{30AF9B82-E3C3-4210-9019-40D56112FDD1}"/>
                </a:ext>
              </a:extLst>
            </p:cNvPr>
            <p:cNvCxnSpPr>
              <a:cxnSpLocks/>
            </p:cNvCxnSpPr>
            <p:nvPr/>
          </p:nvCxnSpPr>
          <p:spPr>
            <a:xfrm>
              <a:off x="8738433" y="3015629"/>
              <a:ext cx="457567"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35EFAC13-E47A-47F8-9DDF-016540600831}"/>
                </a:ext>
              </a:extLst>
            </p:cNvPr>
            <p:cNvCxnSpPr>
              <a:cxnSpLocks/>
            </p:cNvCxnSpPr>
            <p:nvPr/>
          </p:nvCxnSpPr>
          <p:spPr>
            <a:xfrm>
              <a:off x="8738433" y="2624028"/>
              <a:ext cx="457200"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CC76A2FC-407E-43B6-A064-76F9E692D1DE}"/>
                </a:ext>
              </a:extLst>
            </p:cNvPr>
            <p:cNvSpPr txBox="1"/>
            <p:nvPr/>
          </p:nvSpPr>
          <p:spPr>
            <a:xfrm>
              <a:off x="9195633" y="28309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Net load with VGI + DER</a:t>
              </a:r>
            </a:p>
          </p:txBody>
        </p:sp>
        <p:sp>
          <p:nvSpPr>
            <p:cNvPr id="129" name="TextBox 128">
              <a:extLst>
                <a:ext uri="{FF2B5EF4-FFF2-40B4-BE49-F238E27FC236}">
                  <a16:creationId xmlns:a16="http://schemas.microsoft.com/office/drawing/2014/main" id="{4528E2A6-4BBD-43C9-A4EE-7F97D36D730D}"/>
                </a:ext>
              </a:extLst>
            </p:cNvPr>
            <p:cNvSpPr txBox="1"/>
            <p:nvPr/>
          </p:nvSpPr>
          <p:spPr>
            <a:xfrm>
              <a:off x="9195633" y="24393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Net load without VGI + DER</a:t>
              </a:r>
            </a:p>
          </p:txBody>
        </p:sp>
        <p:sp>
          <p:nvSpPr>
            <p:cNvPr id="131" name="Rectangle 130">
              <a:extLst>
                <a:ext uri="{FF2B5EF4-FFF2-40B4-BE49-F238E27FC236}">
                  <a16:creationId xmlns:a16="http://schemas.microsoft.com/office/drawing/2014/main" id="{DBE45F86-1615-4F0E-8657-7D2244357E77}"/>
                </a:ext>
              </a:extLst>
            </p:cNvPr>
            <p:cNvSpPr/>
            <p:nvPr/>
          </p:nvSpPr>
          <p:spPr>
            <a:xfrm>
              <a:off x="8737600" y="3299460"/>
              <a:ext cx="457567" cy="145007"/>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4B51A9A-4F82-4527-83D8-B5D5C6CE1E8D}"/>
                </a:ext>
              </a:extLst>
            </p:cNvPr>
            <p:cNvSpPr txBox="1"/>
            <p:nvPr/>
          </p:nvSpPr>
          <p:spPr>
            <a:xfrm>
              <a:off x="9195633" y="31815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Shifted/shaved load</a:t>
              </a:r>
            </a:p>
          </p:txBody>
        </p:sp>
      </p:grpSp>
      <p:sp>
        <p:nvSpPr>
          <p:cNvPr id="41" name="Content Placeholder 40">
            <a:extLst>
              <a:ext uri="{FF2B5EF4-FFF2-40B4-BE49-F238E27FC236}">
                <a16:creationId xmlns:a16="http://schemas.microsoft.com/office/drawing/2014/main" id="{820B767F-CAA7-48A2-9F53-EF7986B454DE}"/>
              </a:ext>
            </a:extLst>
          </p:cNvPr>
          <p:cNvSpPr>
            <a:spLocks noGrp="1"/>
          </p:cNvSpPr>
          <p:nvPr>
            <p:ph idx="1"/>
          </p:nvPr>
        </p:nvSpPr>
        <p:spPr>
          <a:xfrm>
            <a:off x="798151" y="4009703"/>
            <a:ext cx="10530664" cy="2326816"/>
          </a:xfrm>
        </p:spPr>
        <p:txBody>
          <a:bodyPr>
            <a:normAutofit fontScale="85000" lnSpcReduction="20000"/>
          </a:bodyPr>
          <a:lstStyle/>
          <a:p>
            <a:pPr marL="0" indent="0">
              <a:buNone/>
            </a:pPr>
            <a:r>
              <a:rPr lang="en-US" sz="3000" dirty="0">
                <a:solidFill>
                  <a:schemeClr val="tx2"/>
                </a:solidFill>
                <a:latin typeface="Arial" panose="020B0604020202020204" pitchFamily="34" charset="0"/>
                <a:cs typeface="Arial" panose="020B0604020202020204" pitchFamily="34" charset="0"/>
              </a:rPr>
              <a:t>Some example barriers:</a:t>
            </a:r>
          </a:p>
          <a:p>
            <a:r>
              <a:rPr lang="en-US" sz="3000" dirty="0">
                <a:solidFill>
                  <a:schemeClr val="tx2"/>
                </a:solidFill>
                <a:latin typeface="Arial" panose="020B0604020202020204" pitchFamily="34" charset="0"/>
                <a:cs typeface="Arial" panose="020B0604020202020204" pitchFamily="34" charset="0"/>
              </a:rPr>
              <a:t>Ensuring that all operational needs are met, coordinate fleet management with site energy management</a:t>
            </a:r>
          </a:p>
          <a:p>
            <a:r>
              <a:rPr lang="en-US" sz="3000" dirty="0">
                <a:solidFill>
                  <a:schemeClr val="tx2"/>
                </a:solidFill>
                <a:latin typeface="Arial" panose="020B0604020202020204" pitchFamily="34" charset="0"/>
                <a:cs typeface="Arial" panose="020B0604020202020204" pitchFamily="34" charset="0"/>
              </a:rPr>
              <a:t>Interoperability between vehicles, controllers, and DERs</a:t>
            </a:r>
          </a:p>
          <a:p>
            <a:r>
              <a:rPr lang="en-US" sz="3000" dirty="0">
                <a:solidFill>
                  <a:schemeClr val="tx2"/>
                </a:solidFill>
                <a:latin typeface="Arial" panose="020B0604020202020204" pitchFamily="34" charset="0"/>
                <a:cs typeface="Arial" panose="020B0604020202020204" pitchFamily="34" charset="0"/>
              </a:rPr>
              <a:t>Lack of data on cost, performance, and benefits available</a:t>
            </a:r>
          </a:p>
          <a:p>
            <a:r>
              <a:rPr lang="en-US" sz="3000" dirty="0">
                <a:solidFill>
                  <a:schemeClr val="tx2"/>
                </a:solidFill>
                <a:latin typeface="Arial" panose="020B0604020202020204" pitchFamily="34" charset="0"/>
                <a:cs typeface="Arial" panose="020B0604020202020204" pitchFamily="34" charset="0"/>
              </a:rPr>
              <a:t>Few scalable, modular commercial systems available</a:t>
            </a:r>
          </a:p>
        </p:txBody>
      </p:sp>
      <p:sp>
        <p:nvSpPr>
          <p:cNvPr id="5" name="Slide Number Placeholder 4">
            <a:extLst>
              <a:ext uri="{FF2B5EF4-FFF2-40B4-BE49-F238E27FC236}">
                <a16:creationId xmlns:a16="http://schemas.microsoft.com/office/drawing/2014/main" id="{12A7B778-8545-4664-942E-31BDBB39B43C}"/>
              </a:ext>
            </a:extLst>
          </p:cNvPr>
          <p:cNvSpPr>
            <a:spLocks noGrp="1"/>
          </p:cNvSpPr>
          <p:nvPr>
            <p:ph type="sldNum" sz="quarter" idx="12"/>
          </p:nvPr>
        </p:nvSpPr>
        <p:spPr/>
        <p:txBody>
          <a:bodyPr/>
          <a:lstStyle/>
          <a:p>
            <a:fld id="{005C4985-ACD0-2B4C-8981-36243250F268}" type="slidenum">
              <a:rPr lang="en-US" smtClean="0"/>
              <a:t>15</a:t>
            </a:fld>
            <a:endParaRPr lang="en-US"/>
          </a:p>
        </p:txBody>
      </p:sp>
    </p:spTree>
    <p:extLst>
      <p:ext uri="{BB962C8B-B14F-4D97-AF65-F5344CB8AC3E}">
        <p14:creationId xmlns:p14="http://schemas.microsoft.com/office/powerpoint/2010/main" val="2996933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16FFCA2-CDC1-4E65-950F-33C355EFA1DD}"/>
              </a:ext>
            </a:extLst>
          </p:cNvPr>
          <p:cNvSpPr txBox="1">
            <a:spLocks noGrp="1"/>
          </p:cNvSpPr>
          <p:nvPr>
            <p:ph type="title" idx="4294967295"/>
          </p:nvPr>
        </p:nvSpPr>
        <p:spPr>
          <a:xfrm>
            <a:off x="2033248" y="146849"/>
            <a:ext cx="1003686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Arial"/>
                <a:ea typeface="+mj-ea"/>
                <a:cs typeface="Arial"/>
              </a:rPr>
              <a:t>Diverse </a:t>
            </a:r>
            <a:r>
              <a:rPr kumimoji="0" lang="en-US" sz="4000" b="1" i="0" u="none" strike="noStrike" kern="1200" cap="none" spc="0" normalizeH="0" baseline="0" noProof="0" dirty="0">
                <a:ln>
                  <a:noFill/>
                </a:ln>
                <a:solidFill>
                  <a:srgbClr val="254061"/>
                </a:solidFill>
                <a:effectLst/>
                <a:uLnTx/>
                <a:uFillTx/>
                <a:latin typeface="Arial"/>
                <a:ea typeface="+mj-ea"/>
                <a:cs typeface="Arial"/>
              </a:rPr>
              <a:t>MDHD Vehicles with Different Operational Requirements</a:t>
            </a:r>
          </a:p>
        </p:txBody>
      </p:sp>
      <p:sp>
        <p:nvSpPr>
          <p:cNvPr id="9" name="TextBox 8">
            <a:extLst>
              <a:ext uri="{FF2B5EF4-FFF2-40B4-BE49-F238E27FC236}">
                <a16:creationId xmlns:a16="http://schemas.microsoft.com/office/drawing/2014/main" id="{A538727B-96B2-4A1A-8787-391237469368}"/>
              </a:ext>
            </a:extLst>
          </p:cNvPr>
          <p:cNvSpPr txBox="1"/>
          <p:nvPr/>
        </p:nvSpPr>
        <p:spPr>
          <a:xfrm>
            <a:off x="7512625" y="2128953"/>
            <a:ext cx="4459517" cy="1384995"/>
          </a:xfrm>
          <a:prstGeom prst="rect">
            <a:avLst/>
          </a:prstGeom>
          <a:noFill/>
        </p:spPr>
        <p:txBody>
          <a:bodyPr wrap="square">
            <a:spAutoFit/>
          </a:bodyPr>
          <a:lstStyle/>
          <a:p>
            <a:r>
              <a:rPr lang="en-US" sz="2800" dirty="0">
                <a:solidFill>
                  <a:schemeClr val="accent1">
                    <a:lumMod val="75000"/>
                  </a:schemeClr>
                </a:solidFill>
                <a:latin typeface="Arial" panose="020B0604020202020204" pitchFamily="34" charset="0"/>
                <a:cs typeface="Arial" panose="020B0604020202020204" pitchFamily="34" charset="0"/>
              </a:rPr>
              <a:t>Different operational needs will have different charging patterns</a:t>
            </a:r>
          </a:p>
        </p:txBody>
      </p:sp>
      <p:grpSp>
        <p:nvGrpSpPr>
          <p:cNvPr id="2" name="Group 1" descr="Two graphs of preliminary charging load estimates in MW on vertical axis and time of day on horizontal axis for two different medium- and heavy-duty vehicle types. The Bus profile on top is different than the medium-duty truck on bottom.">
            <a:extLst>
              <a:ext uri="{FF2B5EF4-FFF2-40B4-BE49-F238E27FC236}">
                <a16:creationId xmlns:a16="http://schemas.microsoft.com/office/drawing/2014/main" id="{993F9950-7049-47D1-BF7D-44CAE4BB45DD}"/>
              </a:ext>
            </a:extLst>
          </p:cNvPr>
          <p:cNvGrpSpPr/>
          <p:nvPr/>
        </p:nvGrpSpPr>
        <p:grpSpPr>
          <a:xfrm>
            <a:off x="7615277" y="3692628"/>
            <a:ext cx="4118432" cy="1731218"/>
            <a:chOff x="7615277" y="3692628"/>
            <a:chExt cx="4118432" cy="1731218"/>
          </a:xfrm>
        </p:grpSpPr>
        <p:pic>
          <p:nvPicPr>
            <p:cNvPr id="7" name="Picture 2">
              <a:extLst>
                <a:ext uri="{FF2B5EF4-FFF2-40B4-BE49-F238E27FC236}">
                  <a16:creationId xmlns:a16="http://schemas.microsoft.com/office/drawing/2014/main" id="{42CC84F9-A126-4C0E-BF4B-D8746ED1D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41" b="83728"/>
            <a:stretch/>
          </p:blipFill>
          <p:spPr bwMode="auto">
            <a:xfrm>
              <a:off x="7615278" y="3692628"/>
              <a:ext cx="4118431" cy="8528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BA5FDE01-6A7E-49D9-81D6-E60BFEEBB5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41" t="86763"/>
            <a:stretch/>
          </p:blipFill>
          <p:spPr bwMode="auto">
            <a:xfrm>
              <a:off x="7615277" y="4730052"/>
              <a:ext cx="4118431" cy="693794"/>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076BD1A3-A1F2-493B-8C3E-3875A902BDFE}"/>
              </a:ext>
            </a:extLst>
          </p:cNvPr>
          <p:cNvSpPr txBox="1"/>
          <p:nvPr/>
        </p:nvSpPr>
        <p:spPr>
          <a:xfrm>
            <a:off x="7524352" y="5554353"/>
            <a:ext cx="4209357" cy="646331"/>
          </a:xfrm>
          <a:prstGeom prst="rect">
            <a:avLst/>
          </a:prstGeom>
          <a:noFill/>
        </p:spPr>
        <p:txBody>
          <a:bodyPr wrap="square" rtlCol="0">
            <a:spAutoFit/>
          </a:bodyPr>
          <a:lstStyle/>
          <a:p>
            <a:r>
              <a:rPr lang="en-US"/>
              <a:t>Preliminary simulated charging profiles for two vehicle types from HEVI-Pro</a:t>
            </a:r>
          </a:p>
        </p:txBody>
      </p:sp>
      <p:sp>
        <p:nvSpPr>
          <p:cNvPr id="29" name="TextBox 28">
            <a:extLst>
              <a:ext uri="{FF2B5EF4-FFF2-40B4-BE49-F238E27FC236}">
                <a16:creationId xmlns:a16="http://schemas.microsoft.com/office/drawing/2014/main" id="{7F21F944-C138-4300-B637-68743B40CBDA}"/>
              </a:ext>
            </a:extLst>
          </p:cNvPr>
          <p:cNvSpPr txBox="1"/>
          <p:nvPr/>
        </p:nvSpPr>
        <p:spPr>
          <a:xfrm>
            <a:off x="400180" y="1617094"/>
            <a:ext cx="2272936" cy="461665"/>
          </a:xfrm>
          <a:prstGeom prst="rect">
            <a:avLst/>
          </a:prstGeom>
          <a:noFill/>
        </p:spPr>
        <p:txBody>
          <a:bodyPr wrap="square">
            <a:spAutoFit/>
          </a:bodyPr>
          <a:lstStyle/>
          <a:p>
            <a:r>
              <a:rPr lang="en-US" sz="2400">
                <a:solidFill>
                  <a:schemeClr val="accent1">
                    <a:lumMod val="75000"/>
                  </a:schemeClr>
                </a:solidFill>
                <a:latin typeface="Arial" panose="020B0604020202020204" pitchFamily="34" charset="0"/>
                <a:cs typeface="Arial" panose="020B0604020202020204" pitchFamily="34" charset="0"/>
              </a:rPr>
              <a:t>Medium-duty</a:t>
            </a:r>
          </a:p>
        </p:txBody>
      </p:sp>
      <p:sp>
        <p:nvSpPr>
          <p:cNvPr id="34" name="TextBox 33">
            <a:extLst>
              <a:ext uri="{FF2B5EF4-FFF2-40B4-BE49-F238E27FC236}">
                <a16:creationId xmlns:a16="http://schemas.microsoft.com/office/drawing/2014/main" id="{41BA63E4-FD00-4999-AAE1-20277A6B123E}"/>
              </a:ext>
            </a:extLst>
          </p:cNvPr>
          <p:cNvSpPr txBox="1"/>
          <p:nvPr/>
        </p:nvSpPr>
        <p:spPr>
          <a:xfrm>
            <a:off x="3924501" y="1628120"/>
            <a:ext cx="1841497" cy="461665"/>
          </a:xfrm>
          <a:prstGeom prst="rect">
            <a:avLst/>
          </a:prstGeom>
          <a:noFill/>
        </p:spPr>
        <p:txBody>
          <a:bodyPr wrap="square">
            <a:spAutoFit/>
          </a:bodyPr>
          <a:lstStyle/>
          <a:p>
            <a:r>
              <a:rPr lang="en-US" sz="2400">
                <a:solidFill>
                  <a:schemeClr val="accent1">
                    <a:lumMod val="75000"/>
                  </a:schemeClr>
                </a:solidFill>
                <a:latin typeface="Arial" panose="020B0604020202020204" pitchFamily="34" charset="0"/>
                <a:cs typeface="Arial" panose="020B0604020202020204" pitchFamily="34" charset="0"/>
              </a:rPr>
              <a:t>Heavy-duty</a:t>
            </a:r>
            <a:endParaRPr lang="en-US" sz="2400"/>
          </a:p>
        </p:txBody>
      </p:sp>
      <p:pic>
        <p:nvPicPr>
          <p:cNvPr id="28" name="Picture 27" descr="Table showing medium- and heavy-duty vehicle classes ranging from Class 2b-3 on left, Class 4-8 in middle, and Class 7-8 Tractors on right. Images of example vehicles in each class are included.">
            <a:extLst>
              <a:ext uri="{FF2B5EF4-FFF2-40B4-BE49-F238E27FC236}">
                <a16:creationId xmlns:a16="http://schemas.microsoft.com/office/drawing/2014/main" id="{C14C1301-AE05-4D3A-A8B5-9F0530EE304A}"/>
              </a:ext>
            </a:extLst>
          </p:cNvPr>
          <p:cNvPicPr>
            <a:picLocks noChangeAspect="1"/>
          </p:cNvPicPr>
          <p:nvPr/>
        </p:nvPicPr>
        <p:blipFill rotWithShape="1">
          <a:blip r:embed="rId4"/>
          <a:srcRect l="2884" t="15873" r="2709" b="7990"/>
          <a:stretch/>
        </p:blipFill>
        <p:spPr>
          <a:xfrm>
            <a:off x="187201" y="2061356"/>
            <a:ext cx="7177706" cy="2986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524B7317-B2FD-4CA6-9F13-6748DE018785}"/>
              </a:ext>
            </a:extLst>
          </p:cNvPr>
          <p:cNvSpPr txBox="1"/>
          <p:nvPr/>
        </p:nvSpPr>
        <p:spPr>
          <a:xfrm>
            <a:off x="187201" y="5258309"/>
            <a:ext cx="6588310" cy="830997"/>
          </a:xfrm>
          <a:prstGeom prst="rect">
            <a:avLst/>
          </a:prstGeom>
          <a:noFill/>
        </p:spPr>
        <p:txBody>
          <a:bodyPr wrap="square">
            <a:spAutoFit/>
          </a:bodyPr>
          <a:lstStyle/>
          <a:p>
            <a:pPr marL="342900" indent="-342900">
              <a:buFont typeface="Arial" panose="020B0604020202020204" pitchFamily="34" charset="0"/>
              <a:buChar char="•"/>
            </a:pPr>
            <a:r>
              <a:rPr lang="en-US" sz="2400">
                <a:solidFill>
                  <a:schemeClr val="accent1">
                    <a:lumMod val="75000"/>
                  </a:schemeClr>
                </a:solidFill>
                <a:latin typeface="Arial" panose="020B0604020202020204" pitchFamily="34" charset="0"/>
                <a:cs typeface="Arial" panose="020B0604020202020204" pitchFamily="34" charset="0"/>
              </a:rPr>
              <a:t>This solicitation is open for class 2b - 8 </a:t>
            </a:r>
          </a:p>
          <a:p>
            <a:pPr marL="342900" indent="-342900">
              <a:buFont typeface="Arial" panose="020B0604020202020204" pitchFamily="34" charset="0"/>
              <a:buChar char="•"/>
            </a:pPr>
            <a:r>
              <a:rPr lang="en-US" sz="2400">
                <a:solidFill>
                  <a:schemeClr val="accent1">
                    <a:lumMod val="75000"/>
                  </a:schemeClr>
                </a:solidFill>
                <a:latin typeface="Arial" panose="020B0604020202020204" pitchFamily="34" charset="0"/>
                <a:cs typeface="Arial" panose="020B0604020202020204" pitchFamily="34" charset="0"/>
              </a:rPr>
              <a:t>Drayage operations not allowed</a:t>
            </a:r>
          </a:p>
        </p:txBody>
      </p:sp>
      <p:sp>
        <p:nvSpPr>
          <p:cNvPr id="36" name="TextBox 35" descr="link to CARB twitter posting where image of medium- and heavy-duty vehicle classes was accessed.  ">
            <a:extLst>
              <a:ext uri="{FF2B5EF4-FFF2-40B4-BE49-F238E27FC236}">
                <a16:creationId xmlns:a16="http://schemas.microsoft.com/office/drawing/2014/main" id="{1262EEE2-0C50-49EC-A737-CDC39D211F8D}"/>
              </a:ext>
            </a:extLst>
          </p:cNvPr>
          <p:cNvSpPr txBox="1"/>
          <p:nvPr/>
        </p:nvSpPr>
        <p:spPr>
          <a:xfrm>
            <a:off x="23915" y="6494113"/>
            <a:ext cx="12201524" cy="369332"/>
          </a:xfrm>
          <a:prstGeom prst="rect">
            <a:avLst/>
          </a:prstGeom>
          <a:noFill/>
        </p:spPr>
        <p:txBody>
          <a:bodyPr wrap="square" lIns="91440" tIns="45720" rIns="91440" bIns="45720" anchor="t">
            <a:spAutoFit/>
          </a:bodyPr>
          <a:lstStyle/>
          <a:p>
            <a:endParaRPr lang="en-US">
              <a:cs typeface="Calibri"/>
            </a:endParaRPr>
          </a:p>
        </p:txBody>
      </p:sp>
      <p:sp>
        <p:nvSpPr>
          <p:cNvPr id="43" name="TextBox 42" descr="https://twitter.com/AirResources/status/1276191182196887554&#10;">
            <a:extLst>
              <a:ext uri="{FF2B5EF4-FFF2-40B4-BE49-F238E27FC236}">
                <a16:creationId xmlns:a16="http://schemas.microsoft.com/office/drawing/2014/main" id="{A03B3729-1EDD-45E2-9E91-5D3C1AB04B98}"/>
              </a:ext>
            </a:extLst>
          </p:cNvPr>
          <p:cNvSpPr txBox="1"/>
          <p:nvPr/>
        </p:nvSpPr>
        <p:spPr>
          <a:xfrm>
            <a:off x="231734" y="6347051"/>
            <a:ext cx="6888514" cy="369332"/>
          </a:xfrm>
          <a:prstGeom prst="rect">
            <a:avLst/>
          </a:prstGeom>
          <a:noFill/>
        </p:spPr>
        <p:txBody>
          <a:bodyPr wrap="square" lIns="91440" tIns="45720" rIns="91440" bIns="45720" anchor="t">
            <a:spAutoFit/>
          </a:bodyPr>
          <a:lstStyle/>
          <a:p>
            <a:r>
              <a:rPr lang="en-US" dirty="0">
                <a:hlinkClick r:id="rId5"/>
              </a:rPr>
              <a:t>https://twitter.com/AirResources/status/1276191182196887554</a:t>
            </a:r>
            <a:endParaRPr lang="en-US" dirty="0">
              <a:cs typeface="Calibri"/>
            </a:endParaRPr>
          </a:p>
        </p:txBody>
      </p:sp>
      <p:sp>
        <p:nvSpPr>
          <p:cNvPr id="5" name="Slide Number Placeholder 4">
            <a:extLst>
              <a:ext uri="{FF2B5EF4-FFF2-40B4-BE49-F238E27FC236}">
                <a16:creationId xmlns:a16="http://schemas.microsoft.com/office/drawing/2014/main" id="{3A89D65C-A2E5-4A43-B4A6-87F51C8850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399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853948" cy="1143000"/>
          </a:xfrm>
        </p:spPr>
        <p:txBody>
          <a:bodyPr>
            <a:normAutofit/>
          </a:bodyPr>
          <a:lstStyle/>
          <a:p>
            <a:pPr algn="l"/>
            <a:r>
              <a:rPr lang="en-US" b="1" dirty="0">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73303" y="1714501"/>
            <a:ext cx="10387173" cy="4480816"/>
          </a:xfrm>
        </p:spPr>
        <p:txBody>
          <a:bodyPr vert="horz" lIns="91440" tIns="45720" rIns="91440" bIns="45720" rtlCol="0" anchor="t">
            <a:normAutofit fontScale="92500" lnSpcReduction="20000"/>
          </a:bodyPr>
          <a:lstStyle/>
          <a:p>
            <a:pPr>
              <a:spcAft>
                <a:spcPts val="600"/>
              </a:spcAft>
            </a:pPr>
            <a:r>
              <a:rPr lang="en-US" sz="2800">
                <a:solidFill>
                  <a:schemeClr val="accent1">
                    <a:lumMod val="75000"/>
                  </a:schemeClr>
                </a:solidFill>
                <a:latin typeface="Arial"/>
                <a:ea typeface="+mn-lt"/>
                <a:cs typeface="Arial"/>
              </a:rPr>
              <a:t>Develop and demonstrate technologies to evaluate resilience, renewable integration, and cost management use cases for MDHD PEVs. </a:t>
            </a:r>
          </a:p>
          <a:p>
            <a:pPr>
              <a:spcAft>
                <a:spcPts val="600"/>
              </a:spcAft>
            </a:pPr>
            <a:r>
              <a:rPr lang="en-US" sz="2800">
                <a:solidFill>
                  <a:schemeClr val="accent1">
                    <a:lumMod val="75000"/>
                  </a:schemeClr>
                </a:solidFill>
                <a:latin typeface="Arial"/>
                <a:ea typeface="+mn-lt"/>
                <a:cs typeface="Arial"/>
              </a:rPr>
              <a:t>Collect cost, performance, and other data to analyze benefits, build confidence, and support broader market adoption.</a:t>
            </a:r>
          </a:p>
          <a:p>
            <a:pPr>
              <a:spcAft>
                <a:spcPts val="600"/>
              </a:spcAft>
            </a:pPr>
            <a:r>
              <a:rPr lang="en-US" sz="2800">
                <a:solidFill>
                  <a:schemeClr val="accent1">
                    <a:lumMod val="75000"/>
                  </a:schemeClr>
                </a:solidFill>
                <a:latin typeface="Arial"/>
                <a:ea typeface="+mn-lt"/>
                <a:cs typeface="Arial"/>
              </a:rPr>
              <a:t>Advance technologies toward commercialization, more standardized solutions available to other fleets.</a:t>
            </a:r>
          </a:p>
          <a:p>
            <a:r>
              <a:rPr lang="en-US" sz="2800">
                <a:solidFill>
                  <a:schemeClr val="accent1">
                    <a:lumMod val="75000"/>
                  </a:schemeClr>
                </a:solidFill>
                <a:latin typeface="Arial"/>
                <a:ea typeface="+mn-lt"/>
                <a:cs typeface="Arial"/>
              </a:rPr>
              <a:t>Supports the 2018-2020 EPIC Investment Plan Initiatives: </a:t>
            </a:r>
          </a:p>
          <a:p>
            <a:pPr lvl="1"/>
            <a:r>
              <a:rPr lang="en-US" sz="2600">
                <a:solidFill>
                  <a:schemeClr val="accent1">
                    <a:lumMod val="75000"/>
                  </a:schemeClr>
                </a:solidFill>
                <a:latin typeface="Arial"/>
                <a:ea typeface="+mn-lt"/>
                <a:cs typeface="Arial"/>
              </a:rPr>
              <a:t>S2.3.1 “Development of Customers’ Business Proposition to Accelerate the Integrated Distributed Storage Market” </a:t>
            </a:r>
            <a:endParaRPr lang="en-US" sz="2600">
              <a:solidFill>
                <a:schemeClr val="accent1">
                  <a:lumMod val="75000"/>
                </a:schemeClr>
              </a:solidFill>
              <a:latin typeface="Arial" panose="020B0604020202020204" pitchFamily="34" charset="0"/>
              <a:ea typeface="+mn-lt"/>
              <a:cs typeface="Arial" panose="020B0604020202020204" pitchFamily="34" charset="0"/>
            </a:endParaRPr>
          </a:p>
          <a:p>
            <a:pPr lvl="1"/>
            <a:r>
              <a:rPr lang="en-US" sz="2600">
                <a:solidFill>
                  <a:schemeClr val="accent1">
                    <a:lumMod val="75000"/>
                  </a:schemeClr>
                </a:solidFill>
                <a:latin typeface="Arial"/>
                <a:ea typeface="+mn-lt"/>
                <a:cs typeface="Arial"/>
              </a:rPr>
              <a:t>S3.2.1 “Grid-friendly Plug-in Electric Vehicle Mobility”</a:t>
            </a:r>
            <a:endParaRPr lang="en-US" sz="2600">
              <a:solidFill>
                <a:schemeClr val="accent1">
                  <a:lumMod val="75000"/>
                </a:schemeClr>
              </a:solidFill>
              <a:latin typeface="Arial"/>
              <a:cs typeface="Arial"/>
            </a:endParaRPr>
          </a:p>
          <a:p>
            <a:endParaRPr lang="en-US">
              <a:solidFill>
                <a:srgbClr val="376092"/>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335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58D81D-1B91-40FA-A97F-5F5F6B276F01}"/>
              </a:ext>
            </a:extLst>
          </p:cNvPr>
          <p:cNvSpPr txBox="1">
            <a:spLocks noGrp="1"/>
          </p:cNvSpPr>
          <p:nvPr>
            <p:ph type="title" idx="4294967295"/>
          </p:nvPr>
        </p:nvSpPr>
        <p:spPr>
          <a:xfrm>
            <a:off x="2027479" y="136524"/>
            <a:ext cx="10164521"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54061"/>
                </a:solidFill>
                <a:effectLst/>
                <a:uLnTx/>
                <a:uFillTx/>
                <a:latin typeface="Arial"/>
                <a:ea typeface="+mj-ea"/>
                <a:cs typeface="Arial"/>
              </a:rPr>
              <a:t>Use Cases in this Solicitation</a:t>
            </a:r>
          </a:p>
        </p:txBody>
      </p:sp>
      <p:sp>
        <p:nvSpPr>
          <p:cNvPr id="9" name="Content Placeholder 8">
            <a:extLst>
              <a:ext uri="{FF2B5EF4-FFF2-40B4-BE49-F238E27FC236}">
                <a16:creationId xmlns:a16="http://schemas.microsoft.com/office/drawing/2014/main" id="{44E10600-0113-45FD-A229-4BB5586BE72B}"/>
              </a:ext>
            </a:extLst>
          </p:cNvPr>
          <p:cNvSpPr>
            <a:spLocks noGrp="1"/>
          </p:cNvSpPr>
          <p:nvPr>
            <p:ph idx="1"/>
          </p:nvPr>
        </p:nvSpPr>
        <p:spPr>
          <a:xfrm>
            <a:off x="852754" y="1730378"/>
            <a:ext cx="10417997" cy="4238907"/>
          </a:xfrm>
        </p:spPr>
        <p:txBody>
          <a:bodyPr vert="horz" lIns="91440" tIns="45720" rIns="91440" bIns="45720" rtlCol="0" anchor="t">
            <a:normAutofit fontScale="92500"/>
          </a:bodyPr>
          <a:lstStyle/>
          <a:p>
            <a:r>
              <a:rPr lang="en-US" sz="2400" b="1">
                <a:solidFill>
                  <a:schemeClr val="accent1">
                    <a:lumMod val="75000"/>
                  </a:schemeClr>
                </a:solidFill>
                <a:effectLst/>
                <a:latin typeface="Arial"/>
                <a:ea typeface="Arial" panose="020B0604020202020204" pitchFamily="34" charset="0"/>
                <a:cs typeface="Arial"/>
              </a:rPr>
              <a:t>Cost management:</a:t>
            </a:r>
            <a:r>
              <a:rPr lang="en-US" sz="2400">
                <a:solidFill>
                  <a:schemeClr val="accent1">
                    <a:lumMod val="75000"/>
                  </a:schemeClr>
                </a:solidFill>
                <a:effectLst/>
                <a:latin typeface="Arial"/>
                <a:ea typeface="Arial" panose="020B0604020202020204" pitchFamily="34" charset="0"/>
                <a:cs typeface="Arial"/>
              </a:rPr>
              <a:t> The ability to optimize and control DERs and MDHD vehicle (dis)charging to minimize total site costs compared to </a:t>
            </a:r>
            <a:r>
              <a:rPr lang="en-US" sz="2400">
                <a:solidFill>
                  <a:schemeClr val="accent1">
                    <a:lumMod val="75000"/>
                  </a:schemeClr>
                </a:solidFill>
                <a:latin typeface="Arial"/>
                <a:ea typeface="Arial" panose="020B0604020202020204" pitchFamily="34" charset="0"/>
                <a:cs typeface="Arial"/>
              </a:rPr>
              <a:t>fossil-fueled</a:t>
            </a:r>
            <a:r>
              <a:rPr lang="en-US" sz="2400">
                <a:solidFill>
                  <a:schemeClr val="accent1">
                    <a:lumMod val="75000"/>
                  </a:schemeClr>
                </a:solidFill>
                <a:effectLst/>
                <a:latin typeface="Arial"/>
                <a:ea typeface="Arial" panose="020B0604020202020204" pitchFamily="34" charset="0"/>
                <a:cs typeface="Arial"/>
              </a:rPr>
              <a:t> and unmanaged charging baselines.</a:t>
            </a:r>
          </a:p>
          <a:p>
            <a:pPr marL="0" indent="0">
              <a:buNone/>
            </a:pPr>
            <a:endParaRPr lang="en-US" sz="1800">
              <a:solidFill>
                <a:schemeClr val="accent1">
                  <a:lumMod val="75000"/>
                </a:schemeClr>
              </a:solidFill>
              <a:effectLst/>
              <a:latin typeface="Arial" panose="020B0604020202020204" pitchFamily="34" charset="0"/>
              <a:ea typeface="Arial" panose="020B0604020202020204" pitchFamily="34" charset="0"/>
            </a:endParaRPr>
          </a:p>
          <a:p>
            <a:r>
              <a:rPr lang="en-US" sz="2400" b="1">
                <a:solidFill>
                  <a:schemeClr val="accent1">
                    <a:lumMod val="75000"/>
                  </a:schemeClr>
                </a:solidFill>
                <a:effectLst/>
                <a:latin typeface="Arial"/>
                <a:ea typeface="Arial" panose="020B0604020202020204" pitchFamily="34" charset="0"/>
                <a:cs typeface="Arial"/>
              </a:rPr>
              <a:t>Resilience: </a:t>
            </a:r>
            <a:r>
              <a:rPr lang="en-US" sz="2400">
                <a:solidFill>
                  <a:schemeClr val="accent1">
                    <a:lumMod val="75000"/>
                  </a:schemeClr>
                </a:solidFill>
                <a:effectLst/>
                <a:latin typeface="Arial"/>
                <a:ea typeface="Arial" panose="020B0604020202020204" pitchFamily="34" charset="0"/>
                <a:cs typeface="Arial"/>
              </a:rPr>
              <a:t>The ability to provide power to buildings or end loads</a:t>
            </a:r>
            <a:r>
              <a:rPr lang="en-US" sz="2400">
                <a:solidFill>
                  <a:schemeClr val="accent1">
                    <a:lumMod val="75000"/>
                  </a:schemeClr>
                </a:solidFill>
                <a:latin typeface="Arial"/>
                <a:ea typeface="Arial" panose="020B0604020202020204" pitchFamily="34" charset="0"/>
                <a:cs typeface="Arial"/>
              </a:rPr>
              <a:t> (e.g. vehicles) </a:t>
            </a:r>
            <a:r>
              <a:rPr lang="en-US" sz="2400">
                <a:solidFill>
                  <a:schemeClr val="accent1">
                    <a:lumMod val="75000"/>
                  </a:schemeClr>
                </a:solidFill>
                <a:effectLst/>
                <a:latin typeface="Arial"/>
                <a:ea typeface="Arial" panose="020B0604020202020204" pitchFamily="34" charset="0"/>
                <a:cs typeface="Arial"/>
              </a:rPr>
              <a:t>independent of the utility grid or during outages such as public safety power shutoffs.</a:t>
            </a:r>
            <a:r>
              <a:rPr lang="en-US" sz="2400">
                <a:solidFill>
                  <a:schemeClr val="accent1">
                    <a:lumMod val="75000"/>
                  </a:schemeClr>
                </a:solidFill>
                <a:latin typeface="Arial"/>
                <a:ea typeface="Arial" panose="020B0604020202020204" pitchFamily="34" charset="0"/>
                <a:cs typeface="Arial"/>
              </a:rPr>
              <a:t> </a:t>
            </a:r>
            <a:endParaRPr lang="en-US" sz="2400">
              <a:solidFill>
                <a:schemeClr val="accent1">
                  <a:lumMod val="75000"/>
                </a:schemeClr>
              </a:solidFill>
              <a:effectLst/>
              <a:latin typeface="Arial"/>
              <a:ea typeface="Arial" panose="020B0604020202020204" pitchFamily="34" charset="0"/>
              <a:cs typeface="Arial"/>
            </a:endParaRPr>
          </a:p>
          <a:p>
            <a:endParaRPr lang="en-US" sz="1800" b="1">
              <a:solidFill>
                <a:schemeClr val="accent1">
                  <a:lumMod val="75000"/>
                </a:schemeClr>
              </a:solidFill>
              <a:effectLst/>
              <a:latin typeface="Arial" panose="020B0604020202020204" pitchFamily="34" charset="0"/>
              <a:ea typeface="Arial" panose="020B0604020202020204" pitchFamily="34" charset="0"/>
            </a:endParaRPr>
          </a:p>
          <a:p>
            <a:r>
              <a:rPr lang="en-US" sz="2400" b="1">
                <a:solidFill>
                  <a:schemeClr val="accent1">
                    <a:lumMod val="75000"/>
                  </a:schemeClr>
                </a:solidFill>
                <a:effectLst/>
                <a:latin typeface="Arial"/>
                <a:ea typeface="Arial" panose="020B0604020202020204" pitchFamily="34" charset="0"/>
                <a:cs typeface="Arial"/>
              </a:rPr>
              <a:t>Renewable integration:</a:t>
            </a:r>
            <a:r>
              <a:rPr lang="en-US" sz="2400">
                <a:solidFill>
                  <a:schemeClr val="accent1">
                    <a:lumMod val="75000"/>
                  </a:schemeClr>
                </a:solidFill>
                <a:effectLst/>
                <a:latin typeface="Arial"/>
                <a:ea typeface="Arial" panose="020B0604020202020204" pitchFamily="34" charset="0"/>
                <a:cs typeface="Arial"/>
              </a:rPr>
              <a:t> The ability to reduce electric sector greenhouse gas emissions by charging MDHD vehicles mid-day when solar PV generation is high, and discharge later for mobility or other energy needs at times of system peak demand or higher GHG intensity (e.g., between 5:00-8:00 P.M.)</a:t>
            </a:r>
            <a:endParaRPr lang="en-US" sz="2400">
              <a:solidFill>
                <a:schemeClr val="accent1">
                  <a:lumMod val="75000"/>
                </a:schemeClr>
              </a:solidFill>
              <a:latin typeface="Arial"/>
              <a:cs typeface="Arial"/>
            </a:endParaRPr>
          </a:p>
        </p:txBody>
      </p:sp>
      <p:sp>
        <p:nvSpPr>
          <p:cNvPr id="10" name="TextBox 9">
            <a:extLst>
              <a:ext uri="{FF2B5EF4-FFF2-40B4-BE49-F238E27FC236}">
                <a16:creationId xmlns:a16="http://schemas.microsoft.com/office/drawing/2014/main" id="{A6138306-09A4-4B71-B14C-C59E511E5FFB}"/>
              </a:ext>
            </a:extLst>
          </p:cNvPr>
          <p:cNvSpPr txBox="1"/>
          <p:nvPr/>
        </p:nvSpPr>
        <p:spPr>
          <a:xfrm>
            <a:off x="190500" y="6196570"/>
            <a:ext cx="11582400" cy="646331"/>
          </a:xfrm>
          <a:prstGeom prst="rect">
            <a:avLst/>
          </a:prstGeom>
          <a:noFill/>
        </p:spPr>
        <p:txBody>
          <a:bodyPr wrap="square" rtlCol="0">
            <a:spAutoFit/>
          </a:bodyPr>
          <a:lstStyle/>
          <a:p>
            <a:r>
              <a:rPr lang="en-US"/>
              <a:t>See VGI Working Group Materials for additional background on VGI and specific use cases: </a:t>
            </a:r>
            <a:r>
              <a:rPr lang="en-US">
                <a:hlinkClick r:id="rId2"/>
              </a:rPr>
              <a:t>https://gridworks.org/materials-produced-by-the-vgi-working-group-2/</a:t>
            </a:r>
            <a:r>
              <a:rPr lang="en-US"/>
              <a:t> </a:t>
            </a:r>
          </a:p>
        </p:txBody>
      </p:sp>
      <p:sp>
        <p:nvSpPr>
          <p:cNvPr id="5" name="Slide Number Placeholder 4">
            <a:extLst>
              <a:ext uri="{FF2B5EF4-FFF2-40B4-BE49-F238E27FC236}">
                <a16:creationId xmlns:a16="http://schemas.microsoft.com/office/drawing/2014/main" id="{4FD9A905-8BD8-4679-99EB-7450DABDF7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338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931319" y="390734"/>
            <a:ext cx="9777751" cy="841076"/>
          </a:xfrm>
        </p:spPr>
        <p:txBody>
          <a:bodyPr>
            <a:noAutofit/>
          </a:bodyPr>
          <a:lstStyle/>
          <a:p>
            <a:pPr algn="l"/>
            <a:r>
              <a:rPr lang="en-US" sz="4000" b="1" dirty="0">
                <a:solidFill>
                  <a:srgbClr val="254061"/>
                </a:solidFill>
                <a:latin typeface="Arial"/>
                <a:cs typeface="Arial"/>
              </a:rPr>
              <a:t>Solicitation Structure and </a:t>
            </a:r>
            <a:br>
              <a:rPr lang="en-US" sz="4000" b="1" dirty="0">
                <a:solidFill>
                  <a:srgbClr val="254061"/>
                </a:solidFill>
                <a:latin typeface="Arial"/>
                <a:cs typeface="Arial"/>
              </a:rPr>
            </a:br>
            <a:r>
              <a:rPr lang="en-US" sz="4000" b="1" dirty="0">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777853637"/>
              </p:ext>
            </p:extLst>
          </p:nvPr>
        </p:nvGraphicFramePr>
        <p:xfrm>
          <a:off x="914400" y="1581943"/>
          <a:ext cx="10350499" cy="5003622"/>
        </p:xfrm>
        <a:graphic>
          <a:graphicData uri="http://schemas.openxmlformats.org/drawingml/2006/table">
            <a:tbl>
              <a:tblPr firstRow="1" bandRow="1">
                <a:tableStyleId>{5C22544A-7EE6-4342-B048-85BDC9FD1C3A}</a:tableStyleId>
              </a:tblPr>
              <a:tblGrid>
                <a:gridCol w="3203044">
                  <a:extLst>
                    <a:ext uri="{9D8B030D-6E8A-4147-A177-3AD203B41FA5}">
                      <a16:colId xmlns:a16="http://schemas.microsoft.com/office/drawing/2014/main" val="20000"/>
                    </a:ext>
                  </a:extLst>
                </a:gridCol>
                <a:gridCol w="1805673">
                  <a:extLst>
                    <a:ext uri="{9D8B030D-6E8A-4147-A177-3AD203B41FA5}">
                      <a16:colId xmlns:a16="http://schemas.microsoft.com/office/drawing/2014/main" val="20001"/>
                    </a:ext>
                  </a:extLst>
                </a:gridCol>
                <a:gridCol w="1793134">
                  <a:extLst>
                    <a:ext uri="{9D8B030D-6E8A-4147-A177-3AD203B41FA5}">
                      <a16:colId xmlns:a16="http://schemas.microsoft.com/office/drawing/2014/main" val="20002"/>
                    </a:ext>
                  </a:extLst>
                </a:gridCol>
                <a:gridCol w="1780594">
                  <a:extLst>
                    <a:ext uri="{9D8B030D-6E8A-4147-A177-3AD203B41FA5}">
                      <a16:colId xmlns:a16="http://schemas.microsoft.com/office/drawing/2014/main" val="20003"/>
                    </a:ext>
                  </a:extLst>
                </a:gridCol>
                <a:gridCol w="1768054">
                  <a:extLst>
                    <a:ext uri="{9D8B030D-6E8A-4147-A177-3AD203B41FA5}">
                      <a16:colId xmlns:a16="http://schemas.microsoft.com/office/drawing/2014/main" val="3897273238"/>
                    </a:ext>
                  </a:extLst>
                </a:gridCol>
              </a:tblGrid>
              <a:tr h="944366">
                <a:tc>
                  <a:txBody>
                    <a:bodyPr/>
                    <a:lstStyle/>
                    <a:p>
                      <a:pPr algn="l"/>
                      <a:r>
                        <a:rPr lang="en-US" sz="2000">
                          <a:latin typeface="+mj-lt"/>
                        </a:rPr>
                        <a:t>Project Group</a:t>
                      </a:r>
                    </a:p>
                  </a:txBody>
                  <a:tcPr marT="365760" anchor="b"/>
                </a:tc>
                <a:tc>
                  <a:txBody>
                    <a:bodyPr/>
                    <a:lstStyle/>
                    <a:p>
                      <a:pPr algn="l"/>
                      <a:r>
                        <a:rPr lang="en-US" sz="2000">
                          <a:latin typeface="+mj-lt"/>
                        </a:rPr>
                        <a:t>Available</a:t>
                      </a:r>
                      <a:r>
                        <a:rPr lang="en-US" sz="2000" baseline="0">
                          <a:latin typeface="+mj-lt"/>
                        </a:rPr>
                        <a:t> Funding</a:t>
                      </a:r>
                      <a:endParaRPr lang="en-US" sz="2000">
                        <a:latin typeface="+mj-lt"/>
                      </a:endParaRPr>
                    </a:p>
                  </a:txBody>
                  <a:tcPr anchor="b"/>
                </a:tc>
                <a:tc>
                  <a:txBody>
                    <a:bodyPr/>
                    <a:lstStyle/>
                    <a:p>
                      <a:pPr algn="l"/>
                      <a:r>
                        <a:rPr lang="en-US" sz="2000">
                          <a:latin typeface="+mj-lt"/>
                        </a:rPr>
                        <a:t>Minimum Award Amount</a:t>
                      </a:r>
                    </a:p>
                  </a:txBody>
                  <a:tcPr anchor="b"/>
                </a:tc>
                <a:tc>
                  <a:txBody>
                    <a:bodyPr/>
                    <a:lstStyle/>
                    <a:p>
                      <a:pPr algn="l"/>
                      <a:r>
                        <a:rPr lang="en-US" sz="2000">
                          <a:latin typeface="+mj-lt"/>
                        </a:rPr>
                        <a:t>Maximum Award Amount</a:t>
                      </a:r>
                    </a:p>
                  </a:txBody>
                  <a:tcPr anchor="b"/>
                </a:tc>
                <a:tc>
                  <a:txBody>
                    <a:bodyPr/>
                    <a:lstStyle/>
                    <a:p>
                      <a:pPr algn="l"/>
                      <a:r>
                        <a:rPr lang="en-US" sz="2000">
                          <a:latin typeface="+mj-lt"/>
                        </a:rPr>
                        <a:t>Minimum Match Funding</a:t>
                      </a:r>
                    </a:p>
                  </a:txBody>
                  <a:tcPr anchor="b"/>
                </a:tc>
                <a:extLst>
                  <a:ext uri="{0D108BD9-81ED-4DB2-BD59-A6C34878D82A}">
                    <a16:rowId xmlns:a16="http://schemas.microsoft.com/office/drawing/2014/main" val="10000"/>
                  </a:ext>
                </a:extLst>
              </a:tr>
              <a:tr h="1332594">
                <a:tc>
                  <a:txBody>
                    <a:bodyPr/>
                    <a:lstStyle/>
                    <a:p>
                      <a:pPr marL="0" marR="0" algn="l">
                        <a:lnSpc>
                          <a:spcPct val="107000"/>
                        </a:lnSpc>
                        <a:spcBef>
                          <a:spcPts val="600"/>
                        </a:spcBef>
                        <a:spcAft>
                          <a:spcPts val="600"/>
                        </a:spcAft>
                      </a:pPr>
                      <a:r>
                        <a:rPr lang="en-US" sz="2000" b="1">
                          <a:effectLst/>
                          <a:latin typeface="+mj-lt"/>
                          <a:ea typeface="Times New Roman" panose="02020603050405020304" pitchFamily="18" charset="0"/>
                        </a:rPr>
                        <a:t>Group </a:t>
                      </a:r>
                      <a:r>
                        <a:rPr lang="en-US" sz="2000" b="1">
                          <a:solidFill>
                            <a:srgbClr val="000000"/>
                          </a:solidFill>
                          <a:effectLst/>
                          <a:latin typeface="+mj-lt"/>
                          <a:ea typeface="Times New Roman" panose="02020603050405020304" pitchFamily="18" charset="0"/>
                        </a:rPr>
                        <a:t>1: Bi-Directional Energy Transfer from Electric School Buses</a:t>
                      </a:r>
                      <a:endParaRPr lang="en-US" sz="2000">
                        <a:effectLst/>
                        <a:latin typeface="+mj-lt"/>
                        <a:ea typeface="Times New Roman" panose="02020603050405020304" pitchFamily="18" charset="0"/>
                      </a:endParaRPr>
                    </a:p>
                  </a:txBody>
                  <a:tcPr marL="68580" marR="68580" marT="91440" marB="9144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$6,000,000</a:t>
                      </a:r>
                      <a:endParaRPr lang="en-US" sz="200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$1,000,000</a:t>
                      </a:r>
                      <a:endParaRPr lang="en-US" sz="200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$3,000,000</a:t>
                      </a:r>
                      <a:endParaRPr lang="en-US" sz="200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20%</a:t>
                      </a:r>
                      <a:endParaRPr lang="en-US" sz="200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332594">
                <a:tc>
                  <a:txBody>
                    <a:bodyPr/>
                    <a:lstStyle/>
                    <a:p>
                      <a:pPr marL="0" marR="0" algn="l">
                        <a:lnSpc>
                          <a:spcPct val="107000"/>
                        </a:lnSpc>
                        <a:spcBef>
                          <a:spcPts val="600"/>
                        </a:spcBef>
                        <a:spcAft>
                          <a:spcPts val="600"/>
                        </a:spcAft>
                      </a:pPr>
                      <a:r>
                        <a:rPr lang="en-US" sz="2000" b="1">
                          <a:effectLst/>
                          <a:latin typeface="+mj-lt"/>
                          <a:ea typeface="Times New Roman" panose="02020603050405020304" pitchFamily="18" charset="0"/>
                        </a:rPr>
                        <a:t>Group </a:t>
                      </a:r>
                      <a:r>
                        <a:rPr lang="en-US" sz="2000" b="1">
                          <a:solidFill>
                            <a:srgbClr val="000000"/>
                          </a:solidFill>
                          <a:effectLst/>
                          <a:latin typeface="+mj-lt"/>
                          <a:ea typeface="Times New Roman" panose="02020603050405020304" pitchFamily="18" charset="0"/>
                        </a:rPr>
                        <a:t>2: Integrated DER packages for Charging MDHD Fleets</a:t>
                      </a:r>
                      <a:endParaRPr lang="en-US" sz="2000">
                        <a:effectLst/>
                        <a:latin typeface="+mj-lt"/>
                        <a:ea typeface="Times New Roman" panose="02020603050405020304" pitchFamily="18" charset="0"/>
                      </a:endParaRPr>
                    </a:p>
                  </a:txBody>
                  <a:tcPr marL="68580" marR="68580" marT="91440" marB="9144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$12,000,000</a:t>
                      </a:r>
                      <a:endParaRPr lang="en-US" sz="200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$1,500,000</a:t>
                      </a:r>
                      <a:endParaRPr lang="en-US" sz="200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$4,000,000 </a:t>
                      </a:r>
                      <a:endParaRPr lang="en-US" sz="200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a:solidFill>
                            <a:srgbClr val="000000"/>
                          </a:solidFill>
                          <a:effectLst/>
                          <a:latin typeface="+mj-lt"/>
                          <a:ea typeface="Times New Roman" panose="02020603050405020304" pitchFamily="18" charset="0"/>
                        </a:rPr>
                        <a:t>50%</a:t>
                      </a:r>
                      <a:endParaRPr lang="en-US" sz="200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790149749"/>
                  </a:ext>
                </a:extLst>
              </a:tr>
              <a:tr h="1332594">
                <a:tc>
                  <a:txBody>
                    <a:bodyPr/>
                    <a:lstStyle/>
                    <a:p>
                      <a:pPr marL="0" marR="0" algn="l">
                        <a:lnSpc>
                          <a:spcPct val="107000"/>
                        </a:lnSpc>
                        <a:spcBef>
                          <a:spcPts val="600"/>
                        </a:spcBef>
                        <a:spcAft>
                          <a:spcPts val="600"/>
                        </a:spcAft>
                      </a:pPr>
                      <a:r>
                        <a:rPr lang="en-US" sz="2000" b="1">
                          <a:effectLst/>
                          <a:latin typeface="+mj-lt"/>
                          <a:ea typeface="Times New Roman" panose="02020603050405020304" pitchFamily="18" charset="0"/>
                        </a:rPr>
                        <a:t>Group </a:t>
                      </a:r>
                      <a:r>
                        <a:rPr lang="en-US" sz="2000" b="1">
                          <a:solidFill>
                            <a:srgbClr val="000000"/>
                          </a:solidFill>
                          <a:effectLst/>
                          <a:latin typeface="+mj-lt"/>
                          <a:ea typeface="Times New Roman" panose="02020603050405020304" pitchFamily="18" charset="0"/>
                        </a:rPr>
                        <a:t>3: Integrated DER packages for Charging Electric School Buses</a:t>
                      </a:r>
                      <a:endParaRPr lang="en-US" sz="2000">
                        <a:effectLst/>
                        <a:latin typeface="+mj-lt"/>
                        <a:ea typeface="Times New Roman" panose="02020603050405020304" pitchFamily="18" charset="0"/>
                      </a:endParaRPr>
                    </a:p>
                  </a:txBody>
                  <a:tcPr marL="68580" marR="68580" marT="91440" marB="91440" anchor="ctr"/>
                </a:tc>
                <a:tc>
                  <a:txBody>
                    <a:bodyPr/>
                    <a:lstStyle/>
                    <a:p>
                      <a:pPr marL="0" marR="0" algn="l">
                        <a:lnSpc>
                          <a:spcPct val="107000"/>
                        </a:lnSpc>
                        <a:spcBef>
                          <a:spcPts val="600"/>
                        </a:spcBef>
                        <a:spcAft>
                          <a:spcPts val="600"/>
                        </a:spcAft>
                      </a:pPr>
                      <a:r>
                        <a:rPr lang="en-US" sz="2000" b="0">
                          <a:solidFill>
                            <a:srgbClr val="000000"/>
                          </a:solidFill>
                          <a:effectLst/>
                          <a:latin typeface="+mj-lt"/>
                          <a:ea typeface="Times New Roman" panose="02020603050405020304" pitchFamily="18" charset="0"/>
                        </a:rPr>
                        <a:t>$4,000,000</a:t>
                      </a:r>
                      <a:endParaRPr lang="en-US" sz="2000" b="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b="0">
                          <a:solidFill>
                            <a:srgbClr val="000000"/>
                          </a:solidFill>
                          <a:effectLst/>
                          <a:latin typeface="+mj-lt"/>
                          <a:ea typeface="Times New Roman" panose="02020603050405020304" pitchFamily="18" charset="0"/>
                        </a:rPr>
                        <a:t>$2,000,000</a:t>
                      </a:r>
                      <a:endParaRPr lang="en-US" sz="2000" b="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b="0">
                          <a:solidFill>
                            <a:srgbClr val="000000"/>
                          </a:solidFill>
                          <a:effectLst/>
                          <a:latin typeface="+mj-lt"/>
                          <a:ea typeface="Times New Roman" panose="02020603050405020304" pitchFamily="18" charset="0"/>
                        </a:rPr>
                        <a:t>$4,000,000</a:t>
                      </a:r>
                      <a:endParaRPr lang="en-US" sz="2000" b="0">
                        <a:effectLst/>
                        <a:latin typeface="+mj-lt"/>
                        <a:ea typeface="Times New Roman" panose="02020603050405020304" pitchFamily="18" charset="0"/>
                      </a:endParaRPr>
                    </a:p>
                  </a:txBody>
                  <a:tcPr marL="68580" marR="68580" marT="0" marB="0" anchor="ctr"/>
                </a:tc>
                <a:tc>
                  <a:txBody>
                    <a:bodyPr/>
                    <a:lstStyle/>
                    <a:p>
                      <a:pPr marL="0" marR="0" algn="l">
                        <a:lnSpc>
                          <a:spcPct val="107000"/>
                        </a:lnSpc>
                        <a:spcBef>
                          <a:spcPts val="600"/>
                        </a:spcBef>
                        <a:spcAft>
                          <a:spcPts val="600"/>
                        </a:spcAft>
                      </a:pPr>
                      <a:r>
                        <a:rPr lang="en-US" sz="2000" b="0">
                          <a:solidFill>
                            <a:srgbClr val="000000"/>
                          </a:solidFill>
                          <a:effectLst/>
                          <a:latin typeface="+mj-lt"/>
                          <a:ea typeface="Times New Roman" panose="02020603050405020304" pitchFamily="18" charset="0"/>
                        </a:rPr>
                        <a:t>20%</a:t>
                      </a:r>
                      <a:endParaRPr lang="en-US" sz="2000" b="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val="4010632816"/>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094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Agenda</a:t>
            </a:r>
          </a:p>
        </p:txBody>
      </p:sp>
      <p:graphicFrame>
        <p:nvGraphicFramePr>
          <p:cNvPr id="9" name="Content Placeholder 3" descr="This table provides the attendees with the approximates times each topic is expected to be addressed. " title="Agenda table"/>
          <p:cNvGraphicFramePr>
            <a:graphicFrameLocks/>
          </p:cNvGraphicFramePr>
          <p:nvPr>
            <p:extLst>
              <p:ext uri="{D42A27DB-BD31-4B8C-83A1-F6EECF244321}">
                <p14:modId xmlns:p14="http://schemas.microsoft.com/office/powerpoint/2010/main" val="3785084916"/>
              </p:ext>
            </p:extLst>
          </p:nvPr>
        </p:nvGraphicFramePr>
        <p:xfrm>
          <a:off x="1086797" y="1581272"/>
          <a:ext cx="10018405" cy="5073590"/>
        </p:xfrm>
        <a:graphic>
          <a:graphicData uri="http://schemas.openxmlformats.org/drawingml/2006/table">
            <a:tbl>
              <a:tblPr firstRow="1" bandRow="1">
                <a:tableStyleId>{5C22544A-7EE6-4342-B048-85BDC9FD1C3A}</a:tableStyleId>
              </a:tblPr>
              <a:tblGrid>
                <a:gridCol w="2085174">
                  <a:extLst>
                    <a:ext uri="{9D8B030D-6E8A-4147-A177-3AD203B41FA5}">
                      <a16:colId xmlns:a16="http://schemas.microsoft.com/office/drawing/2014/main" val="20000"/>
                    </a:ext>
                  </a:extLst>
                </a:gridCol>
                <a:gridCol w="7933231">
                  <a:extLst>
                    <a:ext uri="{9D8B030D-6E8A-4147-A177-3AD203B41FA5}">
                      <a16:colId xmlns:a16="http://schemas.microsoft.com/office/drawing/2014/main" val="20001"/>
                    </a:ext>
                  </a:extLst>
                </a:gridCol>
              </a:tblGrid>
              <a:tr h="418389">
                <a:tc>
                  <a:txBody>
                    <a:bodyPr/>
                    <a:lstStyle/>
                    <a:p>
                      <a:r>
                        <a:rPr lang="en-US" sz="2300"/>
                        <a:t>Time</a:t>
                      </a:r>
                    </a:p>
                  </a:txBody>
                  <a:tcPr/>
                </a:tc>
                <a:tc>
                  <a:txBody>
                    <a:bodyPr/>
                    <a:lstStyle/>
                    <a:p>
                      <a:r>
                        <a:rPr lang="en-US" sz="2300"/>
                        <a:t>Item</a:t>
                      </a:r>
                    </a:p>
                  </a:txBody>
                  <a:tcPr/>
                </a:tc>
                <a:extLst>
                  <a:ext uri="{0D108BD9-81ED-4DB2-BD59-A6C34878D82A}">
                    <a16:rowId xmlns:a16="http://schemas.microsoft.com/office/drawing/2014/main" val="10000"/>
                  </a:ext>
                </a:extLst>
              </a:tr>
              <a:tr h="1125639">
                <a:tc>
                  <a:txBody>
                    <a:bodyPr/>
                    <a:lstStyle/>
                    <a:p>
                      <a:r>
                        <a:rPr lang="en-US" sz="2300" dirty="0"/>
                        <a:t>1:00 pm</a:t>
                      </a:r>
                    </a:p>
                  </a:txBody>
                  <a:tcPr/>
                </a:tc>
                <a:tc>
                  <a:txBody>
                    <a:bodyPr/>
                    <a:lstStyle/>
                    <a:p>
                      <a:pPr marL="0" indent="0">
                        <a:buFont typeface="Arial" panose="020B0604020202020204" pitchFamily="34" charset="0"/>
                        <a:buNone/>
                      </a:pPr>
                      <a:r>
                        <a:rPr lang="en-US" sz="1800"/>
                        <a:t>Welcome</a:t>
                      </a:r>
                      <a:r>
                        <a:rPr lang="en-US" sz="1800" baseline="0"/>
                        <a:t> and </a:t>
                      </a:r>
                      <a:r>
                        <a:rPr lang="en-US" sz="1800"/>
                        <a:t>Introduction</a:t>
                      </a:r>
                    </a:p>
                    <a:p>
                      <a:pPr marL="342900" indent="-342900">
                        <a:buFont typeface="Arial" panose="020B0604020202020204" pitchFamily="34" charset="0"/>
                        <a:buChar char="•"/>
                      </a:pPr>
                      <a:r>
                        <a:rPr lang="en-US" sz="1800"/>
                        <a:t>Housekeeping</a:t>
                      </a:r>
                    </a:p>
                    <a:p>
                      <a:pPr marL="342900" indent="-342900">
                        <a:buFont typeface="Arial" panose="020B0604020202020204" pitchFamily="34" charset="0"/>
                        <a:buChar char="•"/>
                      </a:pPr>
                      <a:r>
                        <a:rPr lang="en-US" sz="1800"/>
                        <a:t>Diversity Survey </a:t>
                      </a:r>
                    </a:p>
                    <a:p>
                      <a:pPr marL="342900" indent="-342900">
                        <a:buFont typeface="Arial" panose="020B0604020202020204" pitchFamily="34" charset="0"/>
                        <a:buChar char="•"/>
                      </a:pPr>
                      <a:r>
                        <a:rPr lang="en-US" sz="1800"/>
                        <a:t>Empower Innovation</a:t>
                      </a:r>
                    </a:p>
                  </a:txBody>
                  <a:tcPr/>
                </a:tc>
                <a:extLst>
                  <a:ext uri="{0D108BD9-81ED-4DB2-BD59-A6C34878D82A}">
                    <a16:rowId xmlns:a16="http://schemas.microsoft.com/office/drawing/2014/main" val="10001"/>
                  </a:ext>
                </a:extLst>
              </a:tr>
              <a:tr h="1348740">
                <a:tc>
                  <a:txBody>
                    <a:bodyPr/>
                    <a:lstStyle/>
                    <a:p>
                      <a:r>
                        <a:rPr lang="en-US" sz="2300" dirty="0">
                          <a:solidFill>
                            <a:schemeClr val="tx1"/>
                          </a:solidFill>
                        </a:rPr>
                        <a:t>1:15 pm</a:t>
                      </a:r>
                    </a:p>
                  </a:txBody>
                  <a:tcPr/>
                </a:tc>
                <a:tc>
                  <a:txBody>
                    <a:bodyPr/>
                    <a:lstStyle/>
                    <a:p>
                      <a:r>
                        <a:rPr lang="en-US" sz="1800">
                          <a:solidFill>
                            <a:schemeClr val="tx1"/>
                          </a:solidFill>
                        </a:rPr>
                        <a:t>Solicitation Background and Content</a:t>
                      </a:r>
                    </a:p>
                    <a:p>
                      <a:pPr marL="285750" indent="-285750">
                        <a:buFont typeface="Arial" panose="020B0604020202020204" pitchFamily="34" charset="0"/>
                        <a:buChar char="•"/>
                      </a:pPr>
                      <a:r>
                        <a:rPr lang="en-US" sz="1800">
                          <a:solidFill>
                            <a:schemeClr val="tx1"/>
                          </a:solidFill>
                        </a:rPr>
                        <a:t>EPIC</a:t>
                      </a:r>
                      <a:r>
                        <a:rPr lang="en-US" sz="1800" baseline="0">
                          <a:solidFill>
                            <a:schemeClr val="tx1"/>
                          </a:solidFill>
                        </a:rPr>
                        <a:t> Research Program </a:t>
                      </a:r>
                    </a:p>
                    <a:p>
                      <a:pPr marL="285750" indent="-285750">
                        <a:buFont typeface="Arial" panose="020B0604020202020204" pitchFamily="34" charset="0"/>
                        <a:buChar char="•"/>
                      </a:pPr>
                      <a:r>
                        <a:rPr lang="en-US" sz="1800" baseline="0">
                          <a:solidFill>
                            <a:schemeClr val="tx1"/>
                          </a:solidFill>
                        </a:rPr>
                        <a:t>Purpose of Solicitation  </a:t>
                      </a:r>
                    </a:p>
                    <a:p>
                      <a:pPr marL="285750" indent="-285750">
                        <a:buFont typeface="Arial" panose="020B0604020202020204" pitchFamily="34" charset="0"/>
                        <a:buChar char="•"/>
                      </a:pPr>
                      <a:r>
                        <a:rPr lang="en-US" sz="1800" baseline="0">
                          <a:solidFill>
                            <a:schemeClr val="tx1"/>
                          </a:solidFill>
                        </a:rPr>
                        <a:t>Available Funding </a:t>
                      </a:r>
                    </a:p>
                  </a:txBody>
                  <a:tcPr/>
                </a:tc>
                <a:extLst>
                  <a:ext uri="{0D108BD9-81ED-4DB2-BD59-A6C34878D82A}">
                    <a16:rowId xmlns:a16="http://schemas.microsoft.com/office/drawing/2014/main" val="10002"/>
                  </a:ext>
                </a:extLst>
              </a:tr>
              <a:tr h="1210250">
                <a:tc>
                  <a:txBody>
                    <a:bodyPr/>
                    <a:lstStyle/>
                    <a:p>
                      <a:r>
                        <a:rPr lang="en-US" sz="2300" dirty="0"/>
                        <a:t>1:40</a:t>
                      </a:r>
                      <a:r>
                        <a:rPr lang="en-US" sz="2300" baseline="0" dirty="0"/>
                        <a:t> pm</a:t>
                      </a:r>
                      <a:endParaRPr lang="en-US" sz="2300" dirty="0"/>
                    </a:p>
                  </a:txBody>
                  <a:tcPr/>
                </a:tc>
                <a:tc>
                  <a:txBody>
                    <a:bodyPr/>
                    <a:lstStyle/>
                    <a:p>
                      <a:r>
                        <a:rPr lang="en-US" sz="1800"/>
                        <a:t>Application Requirements</a:t>
                      </a:r>
                    </a:p>
                    <a:p>
                      <a:pPr marL="285750" indent="-285750">
                        <a:buFont typeface="Arial" panose="020B0604020202020204" pitchFamily="34" charset="0"/>
                        <a:buChar char="•"/>
                      </a:pPr>
                      <a:r>
                        <a:rPr lang="en-US" sz="1800"/>
                        <a:t>Project Group Requirements</a:t>
                      </a:r>
                    </a:p>
                    <a:p>
                      <a:pPr marL="285750" indent="-285750">
                        <a:buFont typeface="Arial" panose="020B0604020202020204" pitchFamily="34" charset="0"/>
                        <a:buChar char="•"/>
                      </a:pPr>
                      <a:r>
                        <a:rPr lang="en-US" sz="1800"/>
                        <a:t>Attachments</a:t>
                      </a:r>
                    </a:p>
                    <a:p>
                      <a:pPr marL="285750" indent="-285750">
                        <a:buFont typeface="Arial" panose="020B0604020202020204" pitchFamily="34" charset="0"/>
                        <a:buChar char="•"/>
                      </a:pPr>
                      <a:r>
                        <a:rPr lang="en-US" sz="1800"/>
                        <a:t>Submission Process</a:t>
                      </a:r>
                    </a:p>
                  </a:txBody>
                  <a:tcPr/>
                </a:tc>
                <a:extLst>
                  <a:ext uri="{0D108BD9-81ED-4DB2-BD59-A6C34878D82A}">
                    <a16:rowId xmlns:a16="http://schemas.microsoft.com/office/drawing/2014/main" val="10003"/>
                  </a:ext>
                </a:extLst>
              </a:tr>
              <a:tr h="432938">
                <a:tc>
                  <a:txBody>
                    <a:bodyPr/>
                    <a:lstStyle/>
                    <a:p>
                      <a:r>
                        <a:rPr lang="en-US" sz="2300" dirty="0"/>
                        <a:t>2:00 pm</a:t>
                      </a:r>
                    </a:p>
                  </a:txBody>
                  <a:tcPr/>
                </a:tc>
                <a:tc>
                  <a:txBody>
                    <a:bodyPr/>
                    <a:lstStyle/>
                    <a:p>
                      <a:r>
                        <a:rPr lang="en-US" sz="1800"/>
                        <a:t>Q&amp;As</a:t>
                      </a:r>
                    </a:p>
                  </a:txBody>
                  <a:tcPr/>
                </a:tc>
                <a:extLst>
                  <a:ext uri="{0D108BD9-81ED-4DB2-BD59-A6C34878D82A}">
                    <a16:rowId xmlns:a16="http://schemas.microsoft.com/office/drawing/2014/main" val="10004"/>
                  </a:ext>
                </a:extLst>
              </a:tr>
              <a:tr h="0">
                <a:tc>
                  <a:txBody>
                    <a:bodyPr/>
                    <a:lstStyle/>
                    <a:p>
                      <a:r>
                        <a:rPr lang="en-US" sz="2300" dirty="0"/>
                        <a:t>3:00 pm</a:t>
                      </a:r>
                    </a:p>
                  </a:txBody>
                  <a:tcPr/>
                </a:tc>
                <a:tc>
                  <a:txBody>
                    <a:bodyPr/>
                    <a:lstStyle/>
                    <a:p>
                      <a:r>
                        <a:rPr lang="en-US" sz="1800" dirty="0"/>
                        <a:t>Adjourn</a:t>
                      </a:r>
                    </a:p>
                  </a:txBody>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2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937999" y="122237"/>
            <a:ext cx="9720601" cy="1143000"/>
          </a:xfrm>
        </p:spPr>
        <p:txBody>
          <a:bodyPr>
            <a:normAutofit/>
          </a:bodyPr>
          <a:lstStyle/>
          <a:p>
            <a:pPr algn="l"/>
            <a:r>
              <a:rPr lang="en-US" sz="4000" b="1" dirty="0">
                <a:solidFill>
                  <a:srgbClr val="254061"/>
                </a:solidFill>
                <a:latin typeface="Arial"/>
                <a:cs typeface="Arial"/>
              </a:rPr>
              <a:t>Requirements - All Groups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7122" y="1651000"/>
            <a:ext cx="10388896" cy="4705351"/>
          </a:xfrm>
        </p:spPr>
        <p:txBody>
          <a:bodyPr vert="horz" lIns="91440" tIns="45720" rIns="91440" bIns="45720" rtlCol="0" anchor="t">
            <a:noAutofit/>
          </a:bodyPr>
          <a:lstStyle/>
          <a:p>
            <a:pPr marL="0" indent="0">
              <a:spcAft>
                <a:spcPts val="800"/>
              </a:spcAft>
              <a:buNone/>
            </a:pPr>
            <a:r>
              <a:rPr lang="en-US" sz="2400">
                <a:solidFill>
                  <a:schemeClr val="tx2"/>
                </a:solidFill>
                <a:latin typeface="Arial" panose="020B0604020202020204" pitchFamily="34" charset="0"/>
                <a:ea typeface="+mn-lt"/>
                <a:cs typeface="Arial" panose="020B0604020202020204" pitchFamily="34" charset="0"/>
              </a:rPr>
              <a:t>Project requirements to address in Project Narrative and other Attachments where specified:</a:t>
            </a:r>
          </a:p>
          <a:p>
            <a:pPr lvl="0" algn="just">
              <a:spcBef>
                <a:spcPts val="1000"/>
              </a:spcBef>
              <a:spcAft>
                <a:spcPts val="800"/>
              </a:spcAft>
              <a:buFont typeface="Symbol" panose="05050102010706020507" pitchFamily="18" charset="2"/>
              <a:buChar char=""/>
            </a:pPr>
            <a:r>
              <a:rPr lang="en-US" sz="2400">
                <a:solidFill>
                  <a:schemeClr val="tx2"/>
                </a:solidFill>
                <a:effectLst/>
                <a:latin typeface="Arial" panose="020B0604020202020204" pitchFamily="34" charset="0"/>
                <a:ea typeface="Arial" panose="020B0604020202020204" pitchFamily="34" charset="0"/>
                <a:cs typeface="Arial" panose="020B0604020202020204" pitchFamily="34" charset="0"/>
              </a:rPr>
              <a:t>Form strong partnerships with fleet(s); document baseline operational needs, costs; estimate potential </a:t>
            </a:r>
            <a:r>
              <a:rPr lang="en-US" sz="2400">
                <a:solidFill>
                  <a:schemeClr val="tx2"/>
                </a:solidFill>
                <a:latin typeface="Arial" panose="020B0604020202020204" pitchFamily="34" charset="0"/>
                <a:ea typeface="Arial" panose="020B0604020202020204" pitchFamily="34" charset="0"/>
                <a:cs typeface="Arial" panose="020B0604020202020204" pitchFamily="34" charset="0"/>
              </a:rPr>
              <a:t>for VGI </a:t>
            </a:r>
            <a:r>
              <a:rPr lang="en-US" sz="2400">
                <a:solidFill>
                  <a:schemeClr val="tx2"/>
                </a:solidFill>
                <a:effectLst/>
                <a:latin typeface="Arial" panose="020B0604020202020204" pitchFamily="34" charset="0"/>
                <a:ea typeface="Arial" panose="020B0604020202020204" pitchFamily="34" charset="0"/>
                <a:cs typeface="Arial" panose="020B0604020202020204" pitchFamily="34" charset="0"/>
              </a:rPr>
              <a:t>and DER integration that doesn’t compromise operational requirements. </a:t>
            </a:r>
          </a:p>
          <a:p>
            <a:pPr algn="just">
              <a:spcBef>
                <a:spcPts val="1000"/>
              </a:spcBef>
              <a:spcAft>
                <a:spcPts val="800"/>
              </a:spcAft>
              <a:buFont typeface="Symbol" panose="05050102010706020507" pitchFamily="18" charset="2"/>
              <a:buChar char=""/>
            </a:pPr>
            <a:r>
              <a:rPr lang="en-US" sz="2400">
                <a:solidFill>
                  <a:schemeClr val="tx2"/>
                </a:solidFill>
                <a:latin typeface="Arial"/>
                <a:ea typeface="Arial" panose="020B0604020202020204" pitchFamily="34" charset="0"/>
                <a:cs typeface="Arial"/>
              </a:rPr>
              <a:t>Describe a staged plan for site development and demonstration with</a:t>
            </a:r>
            <a:r>
              <a:rPr lang="en-US" sz="2400">
                <a:solidFill>
                  <a:schemeClr val="tx2"/>
                </a:solidFill>
                <a:latin typeface="Arial"/>
                <a:ea typeface="Tahoma"/>
                <a:cs typeface="Arial"/>
              </a:rPr>
              <a:t> major milestones and deliverables. </a:t>
            </a:r>
            <a:endParaRPr lang="en-US" sz="240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algn="just">
              <a:spcBef>
                <a:spcPts val="1000"/>
              </a:spcBef>
              <a:spcAft>
                <a:spcPts val="8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Collect and report cost, performance, and operational data for a minimum of one year for at least one of the three use-cases.</a:t>
            </a:r>
            <a:r>
              <a:rPr lang="en-US" sz="2400">
                <a:solidFill>
                  <a:schemeClr val="tx2"/>
                </a:solidFill>
                <a:latin typeface="Arial"/>
                <a:ea typeface="Arial" panose="020B0604020202020204" pitchFamily="34" charset="0"/>
                <a:cs typeface="Arial"/>
              </a:rPr>
              <a:t> </a:t>
            </a:r>
            <a:endParaRPr lang="en-US" sz="2400">
              <a:solidFill>
                <a:schemeClr val="tx2"/>
              </a:solidFill>
              <a:latin typeface="Arial" panose="020B0604020202020204" pitchFamily="34" charset="0"/>
              <a:ea typeface="Arial" panose="020B0604020202020204" pitchFamily="34" charset="0"/>
              <a:cs typeface="Arial" panose="020B0604020202020204" pitchFamily="34" charset="0"/>
            </a:endParaRPr>
          </a:p>
          <a:p>
            <a:pPr algn="just">
              <a:spcBef>
                <a:spcPts val="1000"/>
              </a:spcBef>
              <a:spcAft>
                <a:spcPts val="8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Projects that demonstrate multiple use cases are encouraged.</a:t>
            </a:r>
            <a:r>
              <a:rPr lang="en-US" sz="2400">
                <a:solidFill>
                  <a:schemeClr val="tx2"/>
                </a:solidFill>
                <a:latin typeface="Arial"/>
                <a:ea typeface="Arial" panose="020B0604020202020204" pitchFamily="34" charset="0"/>
                <a:cs typeface="Arial"/>
              </a:rPr>
              <a:t> </a:t>
            </a:r>
            <a:endParaRPr lang="en-US" sz="240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648995" y="6329770"/>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083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151568-63E1-43A9-B34B-27CF7937CA9E}"/>
              </a:ext>
            </a:extLst>
          </p:cNvPr>
          <p:cNvSpPr>
            <a:spLocks noGrp="1"/>
          </p:cNvSpPr>
          <p:nvPr>
            <p:ph type="title"/>
          </p:nvPr>
        </p:nvSpPr>
        <p:spPr>
          <a:xfrm>
            <a:off x="1937999" y="122237"/>
            <a:ext cx="10254001" cy="1143000"/>
          </a:xfrm>
        </p:spPr>
        <p:txBody>
          <a:bodyPr>
            <a:noAutofit/>
          </a:bodyPr>
          <a:lstStyle/>
          <a:p>
            <a:pPr algn="l"/>
            <a:r>
              <a:rPr lang="en-US" sz="4000" b="1" dirty="0">
                <a:solidFill>
                  <a:srgbClr val="254061"/>
                </a:solidFill>
                <a:latin typeface="Arial"/>
                <a:cs typeface="Arial"/>
              </a:rPr>
              <a:t>Requirements - All Groups (Cont.)</a:t>
            </a:r>
          </a:p>
        </p:txBody>
      </p:sp>
      <p:sp>
        <p:nvSpPr>
          <p:cNvPr id="3" name="Content Placeholder 2">
            <a:extLst>
              <a:ext uri="{FF2B5EF4-FFF2-40B4-BE49-F238E27FC236}">
                <a16:creationId xmlns:a16="http://schemas.microsoft.com/office/drawing/2014/main" id="{64033DCD-B9E1-4755-89A3-CAAB68C7FFFA}"/>
              </a:ext>
            </a:extLst>
          </p:cNvPr>
          <p:cNvSpPr>
            <a:spLocks noGrp="1"/>
          </p:cNvSpPr>
          <p:nvPr>
            <p:ph idx="1"/>
          </p:nvPr>
        </p:nvSpPr>
        <p:spPr>
          <a:xfrm>
            <a:off x="926274" y="1669473"/>
            <a:ext cx="10553672" cy="4686878"/>
          </a:xfrm>
        </p:spPr>
        <p:txBody>
          <a:bodyPr vert="horz" lIns="91440" tIns="45720" rIns="91440" bIns="45720" rtlCol="0" anchor="t">
            <a:noAutofit/>
          </a:bodyPr>
          <a:lstStyle/>
          <a:p>
            <a:pPr marL="0" indent="0">
              <a:spcAft>
                <a:spcPts val="600"/>
              </a:spcAft>
              <a:buNone/>
            </a:pPr>
            <a:r>
              <a:rPr lang="en-US" sz="2200" dirty="0">
                <a:solidFill>
                  <a:schemeClr val="tx2"/>
                </a:solidFill>
                <a:effectLst/>
                <a:latin typeface="Arial"/>
                <a:ea typeface="Arial" panose="020B0604020202020204" pitchFamily="34" charset="0"/>
                <a:cs typeface="Arial"/>
              </a:rPr>
              <a:t>Project requirements to address in the Project Narrative and other Attachments where specified:</a:t>
            </a:r>
          </a:p>
          <a:p>
            <a:pPr>
              <a:spcAft>
                <a:spcPts val="600"/>
              </a:spcAft>
            </a:pPr>
            <a:r>
              <a:rPr lang="en-US" sz="2200" dirty="0">
                <a:solidFill>
                  <a:schemeClr val="tx2"/>
                </a:solidFill>
                <a:latin typeface="Arial"/>
                <a:ea typeface="Arial" panose="020B0604020202020204" pitchFamily="34" charset="0"/>
                <a:cs typeface="Arial"/>
              </a:rPr>
              <a:t>Describe which community-based organization the team plans to work with and what they will accomplish.</a:t>
            </a:r>
            <a:endParaRPr lang="en-US" sz="22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2200" dirty="0">
                <a:solidFill>
                  <a:schemeClr val="tx2"/>
                </a:solidFill>
                <a:effectLst/>
                <a:latin typeface="Arial"/>
                <a:ea typeface="Arial" panose="020B0604020202020204" pitchFamily="34" charset="0"/>
                <a:cs typeface="Arial"/>
              </a:rPr>
              <a:t>At least one demonstration site must be </a:t>
            </a:r>
            <a:r>
              <a:rPr lang="en-US" sz="2200" dirty="0">
                <a:solidFill>
                  <a:schemeClr val="tx2"/>
                </a:solidFill>
                <a:latin typeface="Arial"/>
                <a:ea typeface="Arial" panose="020B0604020202020204" pitchFamily="34" charset="0"/>
                <a:cs typeface="Arial"/>
              </a:rPr>
              <a:t>located</a:t>
            </a:r>
            <a:r>
              <a:rPr lang="en-US" sz="2200" dirty="0">
                <a:solidFill>
                  <a:schemeClr val="tx2"/>
                </a:solidFill>
                <a:effectLst/>
                <a:latin typeface="Arial"/>
                <a:ea typeface="Arial" panose="020B0604020202020204" pitchFamily="34" charset="0"/>
                <a:cs typeface="Arial"/>
              </a:rPr>
              <a:t> in a Disadvantaged Community.</a:t>
            </a:r>
          </a:p>
          <a:p>
            <a:pPr>
              <a:spcAft>
                <a:spcPts val="600"/>
              </a:spcAft>
            </a:pPr>
            <a:r>
              <a:rPr lang="en-US" sz="2200" dirty="0">
                <a:solidFill>
                  <a:schemeClr val="tx2"/>
                </a:solidFill>
                <a:effectLst/>
                <a:latin typeface="Arial"/>
                <a:ea typeface="Arial" panose="020B0604020202020204" pitchFamily="34" charset="0"/>
                <a:cs typeface="Arial"/>
              </a:rPr>
              <a:t>All demonstration sites must be located in a California electric investor-owned utility service territory.</a:t>
            </a:r>
            <a:r>
              <a:rPr lang="en-US" sz="2200" dirty="0">
                <a:solidFill>
                  <a:schemeClr val="tx2"/>
                </a:solidFill>
                <a:latin typeface="Arial"/>
                <a:ea typeface="Arial" panose="020B0604020202020204" pitchFamily="34" charset="0"/>
                <a:cs typeface="Arial"/>
              </a:rPr>
              <a:t> </a:t>
            </a:r>
          </a:p>
          <a:p>
            <a:pPr>
              <a:spcAft>
                <a:spcPts val="600"/>
              </a:spcAft>
            </a:pPr>
            <a:r>
              <a:rPr lang="en-US" sz="2200" dirty="0">
                <a:solidFill>
                  <a:schemeClr val="tx2"/>
                </a:solidFill>
                <a:effectLst/>
                <a:latin typeface="Arial"/>
                <a:ea typeface="Arial" panose="020B0604020202020204" pitchFamily="34" charset="0"/>
                <a:cs typeface="Arial"/>
              </a:rPr>
              <a:t>Plug-in hybrid electric and hydrogen fuel-cell vehicles are not allowed in this solicitation. Heavy-duty trucks in drayage operations are not allowed in this solicitation.</a:t>
            </a:r>
            <a:r>
              <a:rPr lang="en-US" sz="2200" dirty="0">
                <a:solidFill>
                  <a:schemeClr val="tx2"/>
                </a:solidFill>
                <a:latin typeface="Arial"/>
                <a:ea typeface="Arial" panose="020B0604020202020204" pitchFamily="34" charset="0"/>
                <a:cs typeface="Arial"/>
              </a:rPr>
              <a:t> </a:t>
            </a:r>
          </a:p>
        </p:txBody>
      </p:sp>
      <p:sp>
        <p:nvSpPr>
          <p:cNvPr id="4" name="Slide Number Placeholder 3">
            <a:extLst>
              <a:ext uri="{FF2B5EF4-FFF2-40B4-BE49-F238E27FC236}">
                <a16:creationId xmlns:a16="http://schemas.microsoft.com/office/drawing/2014/main" id="{4D1CA75A-1699-494C-92BB-E6ACCCC1FA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2684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4A20DE-B993-4611-9B54-06FA5D22FE4A}"/>
              </a:ext>
            </a:extLst>
          </p:cNvPr>
          <p:cNvSpPr>
            <a:spLocks noGrp="1"/>
          </p:cNvSpPr>
          <p:nvPr>
            <p:ph type="title"/>
          </p:nvPr>
        </p:nvSpPr>
        <p:spPr>
          <a:xfrm>
            <a:off x="1937999" y="122237"/>
            <a:ext cx="10762001" cy="1143000"/>
          </a:xfrm>
        </p:spPr>
        <p:txBody>
          <a:bodyPr>
            <a:normAutofit/>
          </a:bodyPr>
          <a:lstStyle/>
          <a:p>
            <a:pPr algn="l"/>
            <a:r>
              <a:rPr lang="en-US" b="1" dirty="0">
                <a:solidFill>
                  <a:srgbClr val="254061"/>
                </a:solidFill>
                <a:latin typeface="Arial"/>
                <a:cs typeface="Arial"/>
              </a:rPr>
              <a:t>Optional Activities - All Groups</a:t>
            </a:r>
          </a:p>
        </p:txBody>
      </p:sp>
      <p:sp>
        <p:nvSpPr>
          <p:cNvPr id="3" name="Content Placeholder 2">
            <a:extLst>
              <a:ext uri="{FF2B5EF4-FFF2-40B4-BE49-F238E27FC236}">
                <a16:creationId xmlns:a16="http://schemas.microsoft.com/office/drawing/2014/main" id="{42FF05C6-E2A7-467F-8DDA-9BBB820823B1}"/>
              </a:ext>
            </a:extLst>
          </p:cNvPr>
          <p:cNvSpPr>
            <a:spLocks noGrp="1"/>
          </p:cNvSpPr>
          <p:nvPr>
            <p:ph idx="1"/>
          </p:nvPr>
        </p:nvSpPr>
        <p:spPr>
          <a:xfrm>
            <a:off x="920832" y="1714501"/>
            <a:ext cx="10329554" cy="4506171"/>
          </a:xfrm>
        </p:spPr>
        <p:txBody>
          <a:bodyPr vert="horz" lIns="91440" tIns="45720" rIns="91440" bIns="45720" rtlCol="0" anchor="t">
            <a:normAutofit/>
          </a:bodyPr>
          <a:lstStyle/>
          <a:p>
            <a:pPr marL="0" marR="0" lvl="0" indent="0" algn="just">
              <a:spcBef>
                <a:spcPts val="1000"/>
              </a:spcBef>
              <a:spcAft>
                <a:spcPts val="600"/>
              </a:spcAft>
              <a:buNone/>
            </a:pPr>
            <a:r>
              <a:rPr lang="en-US" sz="2400">
                <a:solidFill>
                  <a:schemeClr val="tx2"/>
                </a:solidFill>
                <a:latin typeface="Arial"/>
                <a:ea typeface="Arial" panose="020B0604020202020204" pitchFamily="34" charset="0"/>
                <a:cs typeface="Arial"/>
              </a:rPr>
              <a:t>Applicants for all groups are encouraged, but not required, to include the following:</a:t>
            </a:r>
            <a:endParaRPr lang="en-US" sz="2400">
              <a:solidFill>
                <a:schemeClr val="tx2"/>
              </a:solidFill>
              <a:latin typeface="Arial"/>
              <a:cs typeface="Arial"/>
            </a:endParaRPr>
          </a:p>
          <a:p>
            <a:pPr marL="342900" marR="0" lvl="0" indent="-342900" algn="just">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Describe how the project will benefit disadvantaged or low-income communities</a:t>
            </a:r>
            <a:r>
              <a:rPr lang="en-US" sz="2400">
                <a:solidFill>
                  <a:schemeClr val="tx2"/>
                </a:solidFill>
                <a:latin typeface="Arial"/>
                <a:ea typeface="Arial" panose="020B0604020202020204" pitchFamily="34" charset="0"/>
                <a:cs typeface="Arial"/>
              </a:rPr>
              <a:t>.</a:t>
            </a:r>
            <a:endParaRPr lang="en-US" sz="2400">
              <a:solidFill>
                <a:schemeClr val="tx2"/>
              </a:solidFill>
              <a:effectLst/>
              <a:latin typeface="Arial"/>
              <a:ea typeface="Times New Roman" panose="02020603050405020304" pitchFamily="18" charset="0"/>
              <a:cs typeface="Arial"/>
            </a:endParaRPr>
          </a:p>
          <a:p>
            <a:pPr marL="342900" marR="0" lvl="0" indent="-342900" algn="just">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Include a letter of support from the electric IOU that serves the site</a:t>
            </a:r>
            <a:r>
              <a:rPr lang="en-US" sz="2400">
                <a:solidFill>
                  <a:schemeClr val="tx2"/>
                </a:solidFill>
                <a:latin typeface="Arial"/>
                <a:ea typeface="Arial" panose="020B0604020202020204" pitchFamily="34" charset="0"/>
                <a:cs typeface="Arial"/>
              </a:rPr>
              <a:t>(s).</a:t>
            </a:r>
            <a:endParaRPr lang="en-US" sz="2400">
              <a:solidFill>
                <a:schemeClr val="tx2"/>
              </a:solidFill>
              <a:effectLst/>
              <a:latin typeface="Arial"/>
              <a:ea typeface="Arial" panose="020B0604020202020204" pitchFamily="34" charset="0"/>
              <a:cs typeface="Arial"/>
            </a:endParaRPr>
          </a:p>
          <a:p>
            <a:pPr marL="342900" marR="0" lvl="0" indent="-342900" algn="just">
              <a:spcBef>
                <a:spcPts val="1000"/>
              </a:spcBef>
              <a:spcAft>
                <a:spcPts val="600"/>
              </a:spcAft>
              <a:buFont typeface="Symbol" panose="05050102010706020507" pitchFamily="18" charset="2"/>
              <a:buChar char=""/>
            </a:pPr>
            <a:r>
              <a:rPr lang="en-US" sz="2400">
                <a:solidFill>
                  <a:schemeClr val="tx2"/>
                </a:solidFill>
                <a:effectLst/>
                <a:latin typeface="Arial"/>
                <a:ea typeface="Times New Roman" panose="02020603050405020304" pitchFamily="18" charset="0"/>
                <a:cs typeface="Arial"/>
              </a:rPr>
              <a:t>Include a letter of support from a professional or trade association associated with the site</a:t>
            </a:r>
            <a:r>
              <a:rPr lang="en-US" sz="2400">
                <a:solidFill>
                  <a:schemeClr val="tx2"/>
                </a:solidFill>
                <a:latin typeface="Arial"/>
                <a:ea typeface="Times New Roman" panose="02020603050405020304" pitchFamily="18" charset="0"/>
                <a:cs typeface="Arial"/>
              </a:rPr>
              <a:t>(s).</a:t>
            </a:r>
            <a:endParaRPr lang="en-US" sz="2400">
              <a:solidFill>
                <a:schemeClr val="tx2"/>
              </a:solidFill>
              <a:effectLst/>
              <a:latin typeface="Arial"/>
              <a:ea typeface="Times New Roman" panose="02020603050405020304" pitchFamily="18" charset="0"/>
              <a:cs typeface="Arial"/>
            </a:endParaRPr>
          </a:p>
          <a:p>
            <a:pPr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Demonstrate at sites that are identified as </a:t>
            </a:r>
            <a:r>
              <a:rPr lang="en-US" sz="2400">
                <a:solidFill>
                  <a:schemeClr val="tx2"/>
                </a:solidFill>
                <a:latin typeface="Arial"/>
                <a:ea typeface="Arial" panose="020B0604020202020204" pitchFamily="34" charset="0"/>
                <a:cs typeface="Arial"/>
              </a:rPr>
              <a:t>capacity</a:t>
            </a:r>
            <a:r>
              <a:rPr lang="en-US" sz="2400">
                <a:solidFill>
                  <a:schemeClr val="tx2"/>
                </a:solidFill>
                <a:effectLst/>
                <a:latin typeface="Arial"/>
                <a:ea typeface="Arial" panose="020B0604020202020204" pitchFamily="34" charset="0"/>
                <a:cs typeface="Arial"/>
              </a:rPr>
              <a:t> constrained</a:t>
            </a:r>
            <a:r>
              <a:rPr lang="en-US" sz="2400">
                <a:solidFill>
                  <a:schemeClr val="tx2"/>
                </a:solidFill>
                <a:latin typeface="Arial"/>
                <a:ea typeface="Arial" panose="020B0604020202020204" pitchFamily="34" charset="0"/>
                <a:cs typeface="Arial"/>
              </a:rPr>
              <a:t>.</a:t>
            </a:r>
            <a:endParaRPr lang="en-US" sz="2400">
              <a:solidFill>
                <a:schemeClr val="tx2"/>
              </a:solidFill>
              <a:effectLst/>
              <a:latin typeface="Arial"/>
              <a:ea typeface="Times New Roman" panose="02020603050405020304" pitchFamily="18" charset="0"/>
              <a:cs typeface="Arial"/>
            </a:endParaRPr>
          </a:p>
          <a:p>
            <a:endParaRPr lang="en-US"/>
          </a:p>
        </p:txBody>
      </p:sp>
      <p:sp>
        <p:nvSpPr>
          <p:cNvPr id="4" name="Slide Number Placeholder 3">
            <a:extLst>
              <a:ext uri="{FF2B5EF4-FFF2-40B4-BE49-F238E27FC236}">
                <a16:creationId xmlns:a16="http://schemas.microsoft.com/office/drawing/2014/main" id="{00D64A0C-001E-4F57-8C42-E368C8FC6D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934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0F96B-ABDE-4250-81AB-3B92FC4C7BD4}"/>
              </a:ext>
            </a:extLst>
          </p:cNvPr>
          <p:cNvSpPr>
            <a:spLocks noGrp="1"/>
          </p:cNvSpPr>
          <p:nvPr>
            <p:ph type="title" idx="4294967295"/>
          </p:nvPr>
        </p:nvSpPr>
        <p:spPr>
          <a:xfrm>
            <a:off x="417513" y="2706688"/>
            <a:ext cx="10972800" cy="3036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lvl="0">
              <a:spcBef>
                <a:spcPct val="20000"/>
              </a:spcBef>
              <a:defRPr/>
            </a:pPr>
            <a:r>
              <a:rPr kumimoji="0" lang="en-US" sz="5400" b="1" i="0" u="none" strike="noStrike" kern="1200" cap="none" spc="0" normalizeH="0" baseline="0" noProof="0" dirty="0">
                <a:ln>
                  <a:noFill/>
                </a:ln>
                <a:solidFill>
                  <a:schemeClr val="tx2"/>
                </a:solidFill>
                <a:effectLst/>
                <a:uLnTx/>
                <a:uFillTx/>
                <a:latin typeface="Arial"/>
                <a:ea typeface="+mn-ea"/>
                <a:cs typeface="Arial"/>
              </a:rPr>
              <a:t>Group 1</a:t>
            </a:r>
            <a:br>
              <a:rPr kumimoji="0" lang="en-US" sz="5400" b="1" i="0" u="none" strike="noStrike" kern="1200" cap="none" spc="0" normalizeH="0" baseline="0" noProof="0" dirty="0">
                <a:ln>
                  <a:noFill/>
                </a:ln>
                <a:solidFill>
                  <a:schemeClr val="tx2"/>
                </a:solidFill>
                <a:effectLst/>
                <a:uLnTx/>
                <a:uFillTx/>
                <a:latin typeface="Arial"/>
                <a:ea typeface="+mn-ea"/>
                <a:cs typeface="Arial"/>
              </a:rPr>
            </a:br>
            <a:r>
              <a:rPr lang="en-US" sz="5400" b="1" dirty="0">
                <a:solidFill>
                  <a:schemeClr val="tx2"/>
                </a:solidFill>
                <a:latin typeface="Arial"/>
                <a:cs typeface="Arial"/>
              </a:rPr>
              <a:t>Bi-Directional Energy Transfers from Electric School Buses</a:t>
            </a:r>
            <a:endParaRPr kumimoji="0" lang="en-US" sz="5400" b="1" i="0" u="none" strike="noStrike" kern="1200" cap="none" spc="0" normalizeH="0" baseline="0" noProof="0" dirty="0">
              <a:ln>
                <a:noFill/>
              </a:ln>
              <a:solidFill>
                <a:schemeClr val="tx2"/>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21430FE7-F2AF-47AF-AB8E-B3391CBE5B7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63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9231002" cy="1143000"/>
          </a:xfrm>
        </p:spPr>
        <p:txBody>
          <a:bodyPr>
            <a:normAutofit fontScale="90000"/>
          </a:bodyPr>
          <a:lstStyle/>
          <a:p>
            <a:pPr algn="l"/>
            <a:r>
              <a:rPr lang="en-US" b="1" dirty="0">
                <a:solidFill>
                  <a:schemeClr val="tx2"/>
                </a:solidFill>
                <a:latin typeface="Arial"/>
                <a:cs typeface="Arial"/>
              </a:rPr>
              <a:t>Group 1: Bi-Directional Energy Transfers from Electric School Buses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1144" y="1648607"/>
            <a:ext cx="10311246" cy="5045076"/>
          </a:xfrm>
        </p:spPr>
        <p:txBody>
          <a:bodyPr vert="horz" lIns="91440" tIns="45720" rIns="91440" bIns="45720" rtlCol="0" anchor="t">
            <a:normAutofit/>
          </a:bodyPr>
          <a:lstStyle/>
          <a:p>
            <a:pPr marL="0" indent="0">
              <a:buNone/>
            </a:pPr>
            <a:r>
              <a:rPr lang="en-US" sz="2400" b="1">
                <a:solidFill>
                  <a:schemeClr val="tx2"/>
                </a:solidFill>
                <a:latin typeface="Arial"/>
                <a:ea typeface="+mn-lt"/>
                <a:cs typeface="Arial"/>
              </a:rPr>
              <a:t>Award Range: </a:t>
            </a:r>
            <a:r>
              <a:rPr lang="en-US" sz="2400">
                <a:solidFill>
                  <a:schemeClr val="tx2"/>
                </a:solidFill>
                <a:latin typeface="Arial"/>
                <a:ea typeface="+mn-lt"/>
                <a:cs typeface="Arial"/>
              </a:rPr>
              <a:t>$1M – $3M; </a:t>
            </a:r>
            <a:r>
              <a:rPr lang="en-US" sz="2400" b="1">
                <a:solidFill>
                  <a:schemeClr val="tx2"/>
                </a:solidFill>
                <a:latin typeface="Arial"/>
                <a:ea typeface="+mn-lt"/>
                <a:cs typeface="Arial"/>
              </a:rPr>
              <a:t>Total for Group:</a:t>
            </a:r>
            <a:r>
              <a:rPr lang="en-US" sz="2400">
                <a:solidFill>
                  <a:schemeClr val="tx2"/>
                </a:solidFill>
                <a:latin typeface="Arial"/>
                <a:ea typeface="+mn-lt"/>
                <a:cs typeface="Arial"/>
              </a:rPr>
              <a:t> $6M</a:t>
            </a:r>
            <a:endParaRPr lang="en-US" sz="2400">
              <a:solidFill>
                <a:schemeClr val="tx2"/>
              </a:solidFill>
              <a:latin typeface="Arial"/>
              <a:cs typeface="Arial"/>
            </a:endParaRPr>
          </a:p>
          <a:p>
            <a:pPr marL="0" indent="0">
              <a:buNone/>
            </a:pPr>
            <a:r>
              <a:rPr lang="en-US" sz="2400" b="1">
                <a:solidFill>
                  <a:schemeClr val="tx2"/>
                </a:solidFill>
                <a:latin typeface="Arial" panose="020B0604020202020204" pitchFamily="34" charset="0"/>
                <a:ea typeface="+mn-lt"/>
                <a:cs typeface="Arial" panose="020B0604020202020204" pitchFamily="34" charset="0"/>
              </a:rPr>
              <a:t>Objectives:</a:t>
            </a:r>
          </a:p>
          <a:p>
            <a:r>
              <a:rPr lang="en-US" sz="2400">
                <a:solidFill>
                  <a:schemeClr val="tx2"/>
                </a:solidFill>
                <a:latin typeface="Arial"/>
                <a:ea typeface="+mn-lt"/>
                <a:cs typeface="Arial"/>
              </a:rPr>
              <a:t>Develop and demonstrate technologies for controlled, bi-directional energy transfer between electric school bus batteries and end-loads, grid-connected facilities, or distribution systems.</a:t>
            </a:r>
          </a:p>
          <a:p>
            <a:endParaRPr lang="en-US" sz="1600">
              <a:solidFill>
                <a:schemeClr val="tx2"/>
              </a:solidFill>
              <a:latin typeface="Arial" panose="020B0604020202020204" pitchFamily="34" charset="0"/>
              <a:ea typeface="+mn-lt"/>
              <a:cs typeface="Arial" panose="020B0604020202020204" pitchFamily="34" charset="0"/>
            </a:endParaRPr>
          </a:p>
          <a:p>
            <a:r>
              <a:rPr lang="en-US" sz="2400">
                <a:solidFill>
                  <a:schemeClr val="tx2"/>
                </a:solidFill>
                <a:latin typeface="Arial"/>
                <a:ea typeface="+mn-lt"/>
                <a:cs typeface="+mn-lt"/>
              </a:rPr>
              <a:t>Use demonstration results to compare cost (e.g., $/kW and $/kWh) and performance (e.g., lifetime, response time, and round-trip efficiency) to an equivalently-sized stationary storage system.</a:t>
            </a:r>
          </a:p>
          <a:p>
            <a:endParaRPr lang="en-US" sz="1600">
              <a:solidFill>
                <a:schemeClr val="tx2"/>
              </a:solidFill>
              <a:latin typeface="Arial"/>
              <a:ea typeface="+mn-lt"/>
              <a:cs typeface="+mn-lt"/>
            </a:endParaRPr>
          </a:p>
          <a:p>
            <a:r>
              <a:rPr lang="en-US" sz="2400">
                <a:solidFill>
                  <a:schemeClr val="tx2"/>
                </a:solidFill>
                <a:latin typeface="Arial"/>
                <a:ea typeface="+mn-lt"/>
                <a:cs typeface="+mn-lt"/>
              </a:rPr>
              <a:t>Advance technologies toward commercialization with product offerings for other schools deploying bi-directional capable buses.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9837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9231002" cy="1143000"/>
          </a:xfrm>
        </p:spPr>
        <p:txBody>
          <a:bodyPr>
            <a:normAutofit fontScale="90000"/>
          </a:bodyPr>
          <a:lstStyle/>
          <a:p>
            <a:pPr algn="l"/>
            <a:r>
              <a:rPr lang="en-US" b="1" dirty="0">
                <a:solidFill>
                  <a:schemeClr val="tx2"/>
                </a:solidFill>
                <a:latin typeface="Arial"/>
                <a:cs typeface="Arial"/>
              </a:rPr>
              <a:t>Group 1: Bi-Directional Energy Transfers from Electric School Buses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2404" y="1639619"/>
            <a:ext cx="10368231" cy="4943744"/>
          </a:xfrm>
        </p:spPr>
        <p:txBody>
          <a:bodyPr vert="horz" lIns="91440" tIns="45720" rIns="91440" bIns="45720" rtlCol="0" anchor="t">
            <a:normAutofit fontScale="85000" lnSpcReduction="20000"/>
          </a:bodyPr>
          <a:lstStyle/>
          <a:p>
            <a:pPr marL="0" indent="0">
              <a:spcBef>
                <a:spcPts val="1000"/>
              </a:spcBef>
              <a:buNone/>
            </a:pPr>
            <a:r>
              <a:rPr lang="en-US" sz="2800" b="1">
                <a:solidFill>
                  <a:schemeClr val="tx2"/>
                </a:solidFill>
                <a:latin typeface="Arial"/>
                <a:ea typeface="+mn-lt"/>
                <a:cs typeface="Arial"/>
              </a:rPr>
              <a:t>Requirements to address in Project Narrative and Scope of Work:</a:t>
            </a:r>
            <a:endParaRPr lang="en-US">
              <a:solidFill>
                <a:schemeClr val="tx2"/>
              </a:solidFill>
              <a:latin typeface="Arial"/>
              <a:cs typeface="Arial"/>
            </a:endParaRPr>
          </a:p>
          <a:p>
            <a:pPr marL="342900" marR="0" lvl="0" indent="-342900"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Describe the bi-directional system, vehicles, and</a:t>
            </a:r>
            <a:r>
              <a:rPr lang="en-US" sz="2000">
                <a:solidFill>
                  <a:schemeClr val="tx2"/>
                </a:solidFill>
                <a:effectLst/>
                <a:latin typeface="Arial"/>
                <a:ea typeface="Arial" panose="020B0604020202020204" pitchFamily="34" charset="0"/>
                <a:cs typeface="Arial"/>
              </a:rPr>
              <a:t> </a:t>
            </a:r>
            <a:r>
              <a:rPr lang="en-US" sz="2400">
                <a:solidFill>
                  <a:schemeClr val="tx2"/>
                </a:solidFill>
                <a:effectLst/>
                <a:latin typeface="Arial"/>
                <a:ea typeface="Arial" panose="020B0604020202020204" pitchFamily="34" charset="0"/>
                <a:cs typeface="Arial"/>
              </a:rPr>
              <a:t>demonstration site</a:t>
            </a:r>
            <a:r>
              <a:rPr lang="en-US" sz="2400">
                <a:solidFill>
                  <a:schemeClr val="tx2"/>
                </a:solidFill>
                <a:latin typeface="Arial"/>
                <a:ea typeface="Arial" panose="020B0604020202020204" pitchFamily="34" charset="0"/>
                <a:cs typeface="Arial"/>
              </a:rPr>
              <a:t>.</a:t>
            </a:r>
            <a:endParaRPr lang="en-US" sz="2000">
              <a:solidFill>
                <a:schemeClr val="tx2"/>
              </a:solidFill>
              <a:effectLst/>
              <a:latin typeface="Arial"/>
              <a:ea typeface="Times New Roman" panose="02020603050405020304" pitchFamily="18" charset="0"/>
              <a:cs typeface="Arial"/>
            </a:endParaRPr>
          </a:p>
          <a:p>
            <a:pPr marR="0"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Utilize open standards for hardware and communications</a:t>
            </a:r>
            <a:r>
              <a:rPr lang="en-US" sz="2400">
                <a:solidFill>
                  <a:schemeClr val="tx2"/>
                </a:solidFill>
                <a:latin typeface="Arial"/>
                <a:ea typeface="Arial" panose="020B0604020202020204" pitchFamily="34" charset="0"/>
                <a:cs typeface="Arial"/>
              </a:rPr>
              <a:t>.</a:t>
            </a:r>
            <a:endParaRPr lang="en-US" sz="2400">
              <a:solidFill>
                <a:schemeClr val="tx2"/>
              </a:solidFill>
              <a:effectLst/>
              <a:latin typeface="Arial"/>
              <a:ea typeface="Arial" panose="020B0604020202020204" pitchFamily="34" charset="0"/>
              <a:cs typeface="Arial"/>
            </a:endParaRPr>
          </a:p>
          <a:p>
            <a:pPr marL="342900" marR="0" lvl="0" indent="-342900"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Describe a detailed data collection and reporting plan (see Section II.B.4 Measurement and Verification for additional details):</a:t>
            </a:r>
            <a:endParaRPr lang="en-US" sz="2400">
              <a:solidFill>
                <a:schemeClr val="tx2"/>
              </a:solidFill>
              <a:effectLst/>
              <a:latin typeface="Arial"/>
              <a:ea typeface="Times New Roman" panose="02020603050405020304" pitchFamily="18" charset="0"/>
              <a:cs typeface="Arial"/>
            </a:endParaRPr>
          </a:p>
          <a:p>
            <a:pPr lvl="1"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Vehicle availability/usage characteristics and charger load profiles.</a:t>
            </a:r>
            <a:r>
              <a:rPr lang="en-US" sz="2400">
                <a:solidFill>
                  <a:schemeClr val="tx2"/>
                </a:solidFill>
                <a:latin typeface="Arial"/>
                <a:ea typeface="Arial" panose="020B0604020202020204" pitchFamily="34" charset="0"/>
                <a:cs typeface="Arial"/>
              </a:rPr>
              <a:t> </a:t>
            </a:r>
            <a:endParaRPr lang="en-US" sz="240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Performance of the bi-directional system in specific use cases, with appropriate metrics.</a:t>
            </a:r>
            <a:endParaRPr lang="en-US" sz="2400">
              <a:solidFill>
                <a:schemeClr val="tx2"/>
              </a:solidFill>
              <a:effectLst/>
              <a:latin typeface="Arial"/>
              <a:ea typeface="Times New Roman" panose="02020603050405020304" pitchFamily="18" charset="0"/>
              <a:cs typeface="Arial"/>
            </a:endParaRPr>
          </a:p>
          <a:p>
            <a:pPr lvl="1"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Vehicle battery state of health and any degradation associated with cycling for non-transportation uses</a:t>
            </a:r>
            <a:r>
              <a:rPr lang="en-US" sz="2400">
                <a:solidFill>
                  <a:schemeClr val="tx2"/>
                </a:solidFill>
                <a:latin typeface="Arial"/>
                <a:ea typeface="Arial" panose="020B0604020202020204" pitchFamily="34" charset="0"/>
                <a:cs typeface="Arial"/>
              </a:rPr>
              <a:t>.</a:t>
            </a:r>
            <a:endParaRPr lang="en-US" sz="2400">
              <a:solidFill>
                <a:schemeClr val="tx2"/>
              </a:solidFill>
              <a:effectLst/>
              <a:latin typeface="Arial"/>
              <a:ea typeface="Arial" panose="020B0604020202020204" pitchFamily="34" charset="0"/>
              <a:cs typeface="Arial" panose="020B0604020202020204" pitchFamily="34" charset="0"/>
            </a:endParaRPr>
          </a:p>
          <a:p>
            <a:pPr marL="342900" marR="0" lvl="0" indent="-342900"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Arial" panose="020B0604020202020204" pitchFamily="34" charset="0"/>
                <a:cs typeface="Arial"/>
              </a:rPr>
              <a:t>Describe commercialization plans to make solution available for others</a:t>
            </a:r>
            <a:r>
              <a:rPr lang="en-US" sz="2400">
                <a:solidFill>
                  <a:schemeClr val="tx2"/>
                </a:solidFill>
                <a:latin typeface="Arial"/>
                <a:ea typeface="Arial" panose="020B0604020202020204" pitchFamily="34" charset="0"/>
                <a:cs typeface="Arial"/>
              </a:rPr>
              <a:t>.</a:t>
            </a:r>
          </a:p>
          <a:p>
            <a:pPr marL="342900" marR="0" lvl="0" indent="-342900" algn="just">
              <a:lnSpc>
                <a:spcPct val="107000"/>
              </a:lnSpc>
              <a:spcBef>
                <a:spcPts val="1000"/>
              </a:spcBef>
              <a:spcAft>
                <a:spcPts val="600"/>
              </a:spcAft>
              <a:buFont typeface="Symbol" panose="05050102010706020507" pitchFamily="18" charset="2"/>
              <a:buChar char=""/>
            </a:pPr>
            <a:r>
              <a:rPr lang="en-US" sz="2400">
                <a:solidFill>
                  <a:schemeClr val="tx2"/>
                </a:solidFill>
                <a:effectLst/>
                <a:latin typeface="Arial"/>
                <a:ea typeface="Times New Roman" panose="02020603050405020304" pitchFamily="18" charset="0"/>
                <a:cs typeface="Arial"/>
              </a:rPr>
              <a:t>Coordinate participation of key stakeholders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061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0F96B-ABDE-4250-81AB-3B92FC4C7BD4}"/>
              </a:ext>
            </a:extLst>
          </p:cNvPr>
          <p:cNvSpPr>
            <a:spLocks noGrp="1"/>
          </p:cNvSpPr>
          <p:nvPr>
            <p:ph type="title" idx="4294967295"/>
          </p:nvPr>
        </p:nvSpPr>
        <p:spPr>
          <a:xfrm>
            <a:off x="603250" y="3338513"/>
            <a:ext cx="10972800" cy="4525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5400" b="1" i="0" u="none" strike="noStrike" kern="1200" cap="none" spc="0" normalizeH="0" baseline="0" noProof="0" dirty="0">
                <a:ln>
                  <a:noFill/>
                </a:ln>
                <a:solidFill>
                  <a:schemeClr val="tx2"/>
                </a:solidFill>
                <a:effectLst/>
                <a:uLnTx/>
                <a:uFillTx/>
                <a:latin typeface="Arial"/>
                <a:ea typeface="+mn-ea"/>
                <a:cs typeface="Arial"/>
              </a:rPr>
              <a:t>Groups 2 &amp; 3</a:t>
            </a:r>
            <a:endParaRPr kumimoji="0" lang="en-US" sz="5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1430FE7-F2AF-47AF-AB8E-B3391CBE5B7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71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8819110" cy="1143000"/>
          </a:xfrm>
        </p:spPr>
        <p:txBody>
          <a:bodyPr>
            <a:normAutofit fontScale="90000"/>
          </a:bodyPr>
          <a:lstStyle/>
          <a:p>
            <a:pPr algn="l"/>
            <a:r>
              <a:rPr lang="en-US" b="1" dirty="0">
                <a:solidFill>
                  <a:schemeClr val="tx2"/>
                </a:solidFill>
                <a:latin typeface="Arial"/>
                <a:cs typeface="Arial"/>
              </a:rPr>
              <a:t>Group 2: Integrated DER Packages for Charging MDHD Fleets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02000" y="1594003"/>
            <a:ext cx="10673313" cy="4763682"/>
          </a:xfrm>
        </p:spPr>
        <p:txBody>
          <a:bodyPr vert="horz" lIns="91440" tIns="45720" rIns="91440" bIns="45720" rtlCol="0" anchor="t">
            <a:normAutofit fontScale="92500" lnSpcReduction="10000"/>
          </a:bodyPr>
          <a:lstStyle/>
          <a:p>
            <a:pPr marL="0" indent="0">
              <a:spcAft>
                <a:spcPts val="1000"/>
              </a:spcAft>
              <a:buNone/>
            </a:pPr>
            <a:r>
              <a:rPr lang="en-US" sz="2400" b="1">
                <a:solidFill>
                  <a:schemeClr val="accent1">
                    <a:lumMod val="75000"/>
                  </a:schemeClr>
                </a:solidFill>
                <a:latin typeface="Arial"/>
                <a:cs typeface="Arial"/>
              </a:rPr>
              <a:t>Award Range: </a:t>
            </a:r>
            <a:r>
              <a:rPr lang="en-US" sz="2400">
                <a:solidFill>
                  <a:schemeClr val="accent1">
                    <a:lumMod val="75000"/>
                  </a:schemeClr>
                </a:solidFill>
                <a:latin typeface="Arial"/>
                <a:cs typeface="Arial"/>
              </a:rPr>
              <a:t>$1.5M – $4M;</a:t>
            </a:r>
            <a:r>
              <a:rPr lang="en-US" sz="2400" b="1">
                <a:solidFill>
                  <a:schemeClr val="accent1">
                    <a:lumMod val="75000"/>
                  </a:schemeClr>
                </a:solidFill>
                <a:latin typeface="Arial"/>
                <a:cs typeface="Arial"/>
              </a:rPr>
              <a:t>Total for Group: </a:t>
            </a:r>
            <a:r>
              <a:rPr lang="en-US" sz="2400">
                <a:solidFill>
                  <a:schemeClr val="accent1">
                    <a:lumMod val="75000"/>
                  </a:schemeClr>
                </a:solidFill>
                <a:latin typeface="Arial"/>
                <a:cs typeface="Arial"/>
              </a:rPr>
              <a:t>$12M</a:t>
            </a:r>
            <a:endParaRPr lang="en-US" sz="2400">
              <a:solidFill>
                <a:schemeClr val="accent1">
                  <a:lumMod val="75000"/>
                </a:schemeClr>
              </a:solidFill>
              <a:cs typeface="Calibri"/>
            </a:endParaRPr>
          </a:p>
          <a:p>
            <a:pPr marL="457200" indent="-457200">
              <a:spcAft>
                <a:spcPts val="1000"/>
              </a:spcAft>
            </a:pPr>
            <a:r>
              <a:rPr lang="en-US" sz="2200">
                <a:solidFill>
                  <a:schemeClr val="tx2"/>
                </a:solidFill>
                <a:latin typeface="Arial"/>
                <a:ea typeface="+mn-lt"/>
                <a:cs typeface="+mn-lt"/>
              </a:rPr>
              <a:t>Objective: </a:t>
            </a:r>
            <a:r>
              <a:rPr lang="en-US" sz="2200">
                <a:solidFill>
                  <a:schemeClr val="tx2"/>
                </a:solidFill>
                <a:latin typeface="Arial"/>
                <a:cs typeface="Arial"/>
              </a:rPr>
              <a:t>advance the market-readiness and replicability of the demonstrated DER package for MDHD PEV applications. </a:t>
            </a:r>
          </a:p>
          <a:p>
            <a:pPr marL="457200" indent="-457200">
              <a:spcAft>
                <a:spcPts val="1000"/>
              </a:spcAft>
            </a:pPr>
            <a:r>
              <a:rPr lang="en-US" sz="2200">
                <a:solidFill>
                  <a:schemeClr val="tx2"/>
                </a:solidFill>
                <a:latin typeface="Arial"/>
                <a:ea typeface="+mn-lt"/>
                <a:cs typeface="+mn-lt"/>
              </a:rPr>
              <a:t>Tailor DER packages to fleets that have central (depot) charging, </a:t>
            </a:r>
            <a:r>
              <a:rPr lang="en-US" sz="2200" err="1">
                <a:solidFill>
                  <a:schemeClr val="tx2"/>
                </a:solidFill>
                <a:latin typeface="Arial"/>
                <a:ea typeface="+mn-lt"/>
                <a:cs typeface="+mn-lt"/>
              </a:rPr>
              <a:t>en</a:t>
            </a:r>
            <a:r>
              <a:rPr lang="en-US" sz="2200">
                <a:solidFill>
                  <a:schemeClr val="tx2"/>
                </a:solidFill>
                <a:latin typeface="Arial"/>
                <a:ea typeface="+mn-lt"/>
                <a:cs typeface="+mn-lt"/>
              </a:rPr>
              <a:t>-route fast charging, or a combination of both. </a:t>
            </a:r>
            <a:r>
              <a:rPr lang="en-US" sz="2200">
                <a:solidFill>
                  <a:schemeClr val="tx2"/>
                </a:solidFill>
                <a:latin typeface="Arial"/>
                <a:ea typeface="+mn-lt"/>
                <a:cs typeface="Arial"/>
              </a:rPr>
              <a:t> </a:t>
            </a:r>
          </a:p>
          <a:p>
            <a:pPr marL="457200" indent="-457200">
              <a:spcAft>
                <a:spcPts val="1000"/>
              </a:spcAft>
            </a:pPr>
            <a:r>
              <a:rPr lang="en-US" sz="2200">
                <a:solidFill>
                  <a:schemeClr val="tx2"/>
                </a:solidFill>
                <a:latin typeface="Arial"/>
                <a:ea typeface="+mn-lt"/>
                <a:cs typeface="+mn-lt"/>
              </a:rPr>
              <a:t>Focus on ease of integration, operation, scalability, and replicability at other sites.</a:t>
            </a:r>
            <a:endParaRPr lang="en-US" sz="2200">
              <a:solidFill>
                <a:schemeClr val="tx2"/>
              </a:solidFill>
              <a:latin typeface="Calibri"/>
              <a:ea typeface="+mn-lt"/>
              <a:cs typeface="+mn-lt"/>
            </a:endParaRPr>
          </a:p>
          <a:p>
            <a:pPr marL="457200" indent="-457200">
              <a:spcAft>
                <a:spcPts val="1000"/>
              </a:spcAft>
            </a:pPr>
            <a:r>
              <a:rPr lang="en-US" sz="2200">
                <a:solidFill>
                  <a:schemeClr val="tx2"/>
                </a:solidFill>
                <a:latin typeface="Arial"/>
                <a:ea typeface="+mn-lt"/>
                <a:cs typeface="Arial"/>
              </a:rPr>
              <a:t>Design a modular solution that can:</a:t>
            </a:r>
            <a:endParaRPr lang="en-US" sz="2200">
              <a:solidFill>
                <a:schemeClr val="tx2"/>
              </a:solidFill>
              <a:ea typeface="+mn-lt"/>
              <a:cs typeface="+mn-lt"/>
            </a:endParaRPr>
          </a:p>
          <a:p>
            <a:pPr lvl="1">
              <a:spcAft>
                <a:spcPts val="1000"/>
              </a:spcAft>
            </a:pPr>
            <a:r>
              <a:rPr lang="en-US" sz="2200">
                <a:solidFill>
                  <a:schemeClr val="tx2"/>
                </a:solidFill>
                <a:latin typeface="Arial"/>
                <a:ea typeface="+mn-lt"/>
                <a:cs typeface="Arial"/>
              </a:rPr>
              <a:t>scale to achieve significant market participation by 2035; </a:t>
            </a:r>
            <a:endParaRPr lang="en-US" sz="2200">
              <a:solidFill>
                <a:schemeClr val="tx2"/>
              </a:solidFill>
              <a:ea typeface="+mn-lt"/>
              <a:cs typeface="+mn-lt"/>
            </a:endParaRPr>
          </a:p>
          <a:p>
            <a:pPr lvl="1">
              <a:spcAft>
                <a:spcPts val="1000"/>
              </a:spcAft>
            </a:pPr>
            <a:r>
              <a:rPr lang="en-US" sz="2200">
                <a:solidFill>
                  <a:schemeClr val="tx2"/>
                </a:solidFill>
                <a:latin typeface="Arial"/>
                <a:ea typeface="+mn-lt"/>
                <a:cs typeface="Arial"/>
              </a:rPr>
              <a:t>accommodate multiple vehicle types, duty cycles; and</a:t>
            </a:r>
            <a:endParaRPr lang="en-US" sz="2200">
              <a:solidFill>
                <a:schemeClr val="tx2"/>
              </a:solidFill>
              <a:ea typeface="+mn-lt"/>
              <a:cs typeface="+mn-lt"/>
            </a:endParaRPr>
          </a:p>
          <a:p>
            <a:pPr lvl="1">
              <a:spcAft>
                <a:spcPts val="1000"/>
              </a:spcAft>
            </a:pPr>
            <a:r>
              <a:rPr lang="en-US" sz="2200">
                <a:solidFill>
                  <a:schemeClr val="tx2"/>
                </a:solidFill>
                <a:latin typeface="Arial"/>
                <a:ea typeface="+mn-lt"/>
                <a:cs typeface="Arial"/>
              </a:rPr>
              <a:t>achieve a less expensive system as compared to a grid-connected unmanaged charging system over the expected useful life of all equipment. </a:t>
            </a:r>
            <a:endParaRPr lang="en-US" sz="2200">
              <a:solidFill>
                <a:schemeClr val="tx2"/>
              </a:solidFill>
              <a:ea typeface="+mn-lt"/>
              <a:cs typeface="+mn-lt"/>
            </a:endParaRPr>
          </a:p>
          <a:p>
            <a:pPr>
              <a:spcAft>
                <a:spcPts val="1000"/>
              </a:spcAft>
            </a:pPr>
            <a:endParaRPr lang="en-US" sz="2200">
              <a:ea typeface="+mn-lt"/>
              <a:cs typeface="+mn-lt"/>
            </a:endParaRPr>
          </a:p>
          <a:p>
            <a:pPr marL="457200" indent="-457200">
              <a:spcAft>
                <a:spcPts val="1000"/>
              </a:spcAft>
            </a:pPr>
            <a:endParaRPr lang="en-US" sz="2200">
              <a:solidFill>
                <a:schemeClr val="tx2"/>
              </a:solidFill>
              <a:latin typeface="Arial"/>
              <a:ea typeface="+mn-lt"/>
              <a:cs typeface="+mn-lt"/>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532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8674948" cy="1143000"/>
          </a:xfrm>
        </p:spPr>
        <p:txBody>
          <a:bodyPr>
            <a:normAutofit fontScale="90000"/>
          </a:bodyPr>
          <a:lstStyle/>
          <a:p>
            <a:pPr algn="l"/>
            <a:r>
              <a:rPr lang="en-US" b="1" dirty="0">
                <a:solidFill>
                  <a:schemeClr val="tx2"/>
                </a:solidFill>
                <a:latin typeface="Arial"/>
                <a:cs typeface="Arial"/>
              </a:rPr>
              <a:t>Group 3: Integrated DER Packages for Electric School Buses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07522" y="1604110"/>
            <a:ext cx="10349346" cy="4634820"/>
          </a:xfrm>
        </p:spPr>
        <p:txBody>
          <a:bodyPr vert="horz" lIns="91440" tIns="45720" rIns="91440" bIns="45720" rtlCol="0" anchor="t">
            <a:normAutofit fontScale="92500" lnSpcReduction="10000"/>
          </a:bodyPr>
          <a:lstStyle/>
          <a:p>
            <a:pPr marL="0" indent="0">
              <a:spcAft>
                <a:spcPts val="1000"/>
              </a:spcAft>
              <a:buNone/>
            </a:pPr>
            <a:r>
              <a:rPr lang="en-US" sz="2400" b="1">
                <a:solidFill>
                  <a:schemeClr val="accent1">
                    <a:lumMod val="75000"/>
                  </a:schemeClr>
                </a:solidFill>
                <a:latin typeface="Arial"/>
                <a:cs typeface="Arial"/>
              </a:rPr>
              <a:t>Award Range: </a:t>
            </a:r>
            <a:r>
              <a:rPr lang="en-US" sz="2400">
                <a:solidFill>
                  <a:schemeClr val="accent1">
                    <a:lumMod val="75000"/>
                  </a:schemeClr>
                </a:solidFill>
                <a:latin typeface="Arial"/>
                <a:cs typeface="Arial"/>
              </a:rPr>
              <a:t>$2M - $4M; </a:t>
            </a:r>
            <a:r>
              <a:rPr lang="en-US" sz="2400" b="1">
                <a:solidFill>
                  <a:schemeClr val="accent1">
                    <a:lumMod val="75000"/>
                  </a:schemeClr>
                </a:solidFill>
                <a:latin typeface="Arial"/>
                <a:cs typeface="Arial"/>
              </a:rPr>
              <a:t>Total for Group: </a:t>
            </a:r>
            <a:r>
              <a:rPr lang="en-US" sz="2400">
                <a:solidFill>
                  <a:schemeClr val="accent1">
                    <a:lumMod val="75000"/>
                  </a:schemeClr>
                </a:solidFill>
                <a:latin typeface="Arial"/>
                <a:cs typeface="Arial"/>
              </a:rPr>
              <a:t>$4M</a:t>
            </a:r>
            <a:endParaRPr lang="en-US" sz="2400">
              <a:solidFill>
                <a:schemeClr val="accent1">
                  <a:lumMod val="75000"/>
                </a:schemeClr>
              </a:solidFill>
              <a:cs typeface="Calibri"/>
            </a:endParaRPr>
          </a:p>
          <a:p>
            <a:pPr>
              <a:spcAft>
                <a:spcPts val="1000"/>
              </a:spcAft>
            </a:pPr>
            <a:r>
              <a:rPr lang="en-US" sz="2200">
                <a:solidFill>
                  <a:schemeClr val="tx2"/>
                </a:solidFill>
                <a:latin typeface="Arial"/>
                <a:ea typeface="+mn-lt"/>
                <a:cs typeface="+mn-lt"/>
              </a:rPr>
              <a:t>Objective: </a:t>
            </a:r>
            <a:r>
              <a:rPr lang="en-US" sz="2200">
                <a:solidFill>
                  <a:schemeClr val="tx2"/>
                </a:solidFill>
                <a:latin typeface="Arial"/>
                <a:cs typeface="Arial"/>
              </a:rPr>
              <a:t>advance the market-readiness and replicability of the demonstrated DER package for MDHD PEV applications. </a:t>
            </a:r>
          </a:p>
          <a:p>
            <a:pPr>
              <a:spcAft>
                <a:spcPts val="1000"/>
              </a:spcAft>
            </a:pPr>
            <a:r>
              <a:rPr lang="en-US" sz="2200">
                <a:solidFill>
                  <a:schemeClr val="tx2"/>
                </a:solidFill>
                <a:latin typeface="Arial"/>
                <a:ea typeface="+mn-lt"/>
                <a:cs typeface="+mn-lt"/>
              </a:rPr>
              <a:t>Tailor DER packages for electric school bus charging.</a:t>
            </a:r>
          </a:p>
          <a:p>
            <a:pPr>
              <a:spcAft>
                <a:spcPts val="1000"/>
              </a:spcAft>
            </a:pPr>
            <a:r>
              <a:rPr lang="en-US" sz="2200">
                <a:solidFill>
                  <a:schemeClr val="tx2"/>
                </a:solidFill>
                <a:latin typeface="Arial"/>
                <a:ea typeface="+mn-lt"/>
                <a:cs typeface="+mn-lt"/>
              </a:rPr>
              <a:t>Bi-directional energy transfer is allowed in Group 3, but not required.  Focus is on DER package. </a:t>
            </a:r>
            <a:endParaRPr lang="en-US" sz="2200">
              <a:solidFill>
                <a:schemeClr val="tx2"/>
              </a:solidFill>
              <a:latin typeface="Calibri"/>
              <a:ea typeface="+mn-lt"/>
              <a:cs typeface="Calibri"/>
            </a:endParaRPr>
          </a:p>
          <a:p>
            <a:pPr>
              <a:spcAft>
                <a:spcPts val="1000"/>
              </a:spcAft>
            </a:pPr>
            <a:r>
              <a:rPr lang="en-US" sz="2200">
                <a:solidFill>
                  <a:schemeClr val="tx2"/>
                </a:solidFill>
                <a:latin typeface="Arial"/>
                <a:ea typeface="+mn-lt"/>
                <a:cs typeface="Arial"/>
              </a:rPr>
              <a:t>Design a modular solution that can:</a:t>
            </a:r>
            <a:endParaRPr lang="en-US" sz="2200">
              <a:solidFill>
                <a:schemeClr val="tx2"/>
              </a:solidFill>
              <a:ea typeface="+mn-lt"/>
              <a:cs typeface="+mn-lt"/>
            </a:endParaRPr>
          </a:p>
          <a:p>
            <a:pPr lvl="1">
              <a:spcAft>
                <a:spcPts val="1000"/>
              </a:spcAft>
            </a:pPr>
            <a:r>
              <a:rPr lang="en-US" sz="2200">
                <a:solidFill>
                  <a:schemeClr val="tx2"/>
                </a:solidFill>
                <a:latin typeface="Arial"/>
                <a:ea typeface="+mn-lt"/>
                <a:cs typeface="Arial"/>
              </a:rPr>
              <a:t>scale to achieve significant market participation by 2035; </a:t>
            </a:r>
            <a:endParaRPr lang="en-US" sz="2200">
              <a:solidFill>
                <a:schemeClr val="tx2"/>
              </a:solidFill>
              <a:ea typeface="+mn-lt"/>
              <a:cs typeface="+mn-lt"/>
            </a:endParaRPr>
          </a:p>
          <a:p>
            <a:pPr lvl="1">
              <a:spcAft>
                <a:spcPts val="1000"/>
              </a:spcAft>
            </a:pPr>
            <a:r>
              <a:rPr lang="en-US" sz="2200">
                <a:solidFill>
                  <a:schemeClr val="tx2"/>
                </a:solidFill>
                <a:latin typeface="Arial"/>
                <a:ea typeface="+mn-lt"/>
                <a:cs typeface="Arial"/>
              </a:rPr>
              <a:t>accommodate multiple types of school buses makes/models; and</a:t>
            </a:r>
            <a:endParaRPr lang="en-US" sz="2200">
              <a:solidFill>
                <a:schemeClr val="tx2"/>
              </a:solidFill>
              <a:ea typeface="+mn-lt"/>
              <a:cs typeface="+mn-lt"/>
            </a:endParaRPr>
          </a:p>
          <a:p>
            <a:pPr lvl="1">
              <a:spcAft>
                <a:spcPts val="1000"/>
              </a:spcAft>
            </a:pPr>
            <a:r>
              <a:rPr lang="en-US" sz="2200">
                <a:solidFill>
                  <a:schemeClr val="tx2"/>
                </a:solidFill>
                <a:latin typeface="Arial"/>
                <a:ea typeface="+mn-lt"/>
                <a:cs typeface="Arial"/>
              </a:rPr>
              <a:t>achieve a less expensive system as compared to a grid-connected unmanaged charging system over the expected useful life of all equipment. </a:t>
            </a:r>
            <a:endParaRPr lang="en-US">
              <a:solidFill>
                <a:schemeClr val="tx2"/>
              </a:solidFill>
            </a:endParaRPr>
          </a:p>
          <a:p>
            <a:pPr marL="0" indent="0">
              <a:buNone/>
            </a:pPr>
            <a:endParaRPr lang="en-US">
              <a:solidFill>
                <a:srgbClr val="000000"/>
              </a:solidFill>
              <a:latin typeface="Arial"/>
              <a:cs typeface="Arial"/>
            </a:endParaRPr>
          </a:p>
          <a:p>
            <a:endParaRPr lang="en-US">
              <a:solidFill>
                <a:srgbClr val="000000"/>
              </a:solidFill>
              <a:latin typeface="Calibri"/>
              <a:cs typeface="Calibri"/>
            </a:endParaRPr>
          </a:p>
          <a:p>
            <a:endParaRPr lang="en-US">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928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820576" cy="1143000"/>
          </a:xfrm>
        </p:spPr>
        <p:txBody>
          <a:bodyPr>
            <a:normAutofit fontScale="90000"/>
          </a:bodyPr>
          <a:lstStyle/>
          <a:p>
            <a:pPr algn="l"/>
            <a:r>
              <a:rPr lang="en-US" b="1" dirty="0">
                <a:solidFill>
                  <a:srgbClr val="254061"/>
                </a:solidFill>
                <a:latin typeface="Arial"/>
                <a:cs typeface="Arial"/>
              </a:rPr>
              <a:t>*Requirements: Groups 2 &amp;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76794" y="1683280"/>
            <a:ext cx="10379035" cy="4674404"/>
          </a:xfrm>
        </p:spPr>
        <p:txBody>
          <a:bodyPr vert="horz" lIns="91440" tIns="45720" rIns="91440" bIns="45720" rtlCol="0" anchor="t">
            <a:normAutofit fontScale="92500" lnSpcReduction="10000"/>
          </a:bodyPr>
          <a:lstStyle/>
          <a:p>
            <a:pPr marL="0" indent="0" algn="just">
              <a:spcAft>
                <a:spcPts val="1000"/>
              </a:spcAft>
              <a:buNone/>
            </a:pPr>
            <a:r>
              <a:rPr lang="en-US" sz="2400">
                <a:solidFill>
                  <a:schemeClr val="tx2"/>
                </a:solidFill>
                <a:latin typeface="Arial"/>
                <a:ea typeface="+mn-lt"/>
                <a:cs typeface="+mn-lt"/>
              </a:rPr>
              <a:t>Distributed Energy Resource packages </a:t>
            </a:r>
            <a:r>
              <a:rPr lang="en-US" sz="2400" b="1" u="sng">
                <a:solidFill>
                  <a:schemeClr val="tx2"/>
                </a:solidFill>
                <a:latin typeface="Arial"/>
                <a:ea typeface="+mn-lt"/>
                <a:cs typeface="+mn-lt"/>
              </a:rPr>
              <a:t>must</a:t>
            </a:r>
            <a:r>
              <a:rPr lang="en-US" sz="2400" b="1">
                <a:solidFill>
                  <a:schemeClr val="tx2"/>
                </a:solidFill>
                <a:latin typeface="Arial"/>
                <a:ea typeface="+mn-lt"/>
                <a:cs typeface="+mn-lt"/>
              </a:rPr>
              <a:t> </a:t>
            </a:r>
            <a:r>
              <a:rPr lang="en-US" sz="2400">
                <a:solidFill>
                  <a:schemeClr val="tx2"/>
                </a:solidFill>
                <a:latin typeface="Arial"/>
                <a:ea typeface="+mn-lt"/>
                <a:cs typeface="+mn-lt"/>
              </a:rPr>
              <a:t>include: </a:t>
            </a:r>
            <a:endParaRPr lang="en-US">
              <a:solidFill>
                <a:schemeClr val="tx2"/>
              </a:solidFill>
              <a:cs typeface="Calibri"/>
            </a:endParaRPr>
          </a:p>
          <a:p>
            <a:pPr algn="just">
              <a:spcAft>
                <a:spcPts val="1000"/>
              </a:spcAft>
            </a:pPr>
            <a:r>
              <a:rPr lang="en-US" sz="2400">
                <a:solidFill>
                  <a:schemeClr val="tx2"/>
                </a:solidFill>
                <a:latin typeface="Arial"/>
                <a:ea typeface="+mn-lt"/>
                <a:cs typeface="+mn-lt"/>
              </a:rPr>
              <a:t>distributed renewable generation;</a:t>
            </a:r>
          </a:p>
          <a:p>
            <a:pPr algn="just">
              <a:spcAft>
                <a:spcPts val="1000"/>
              </a:spcAft>
            </a:pPr>
            <a:r>
              <a:rPr lang="en-US" sz="2400">
                <a:solidFill>
                  <a:schemeClr val="tx2"/>
                </a:solidFill>
                <a:latin typeface="Arial"/>
                <a:ea typeface="+mn-lt"/>
                <a:cs typeface="+mn-lt"/>
              </a:rPr>
              <a:t>stationary storage;</a:t>
            </a:r>
          </a:p>
          <a:p>
            <a:pPr algn="just">
              <a:spcAft>
                <a:spcPts val="1000"/>
              </a:spcAft>
            </a:pPr>
            <a:r>
              <a:rPr lang="en-US" sz="2400">
                <a:solidFill>
                  <a:schemeClr val="tx2"/>
                </a:solidFill>
                <a:latin typeface="Arial"/>
                <a:ea typeface="+mn-lt"/>
                <a:cs typeface="+mn-lt"/>
              </a:rPr>
              <a:t>multiple MDHD PEVs;</a:t>
            </a:r>
          </a:p>
          <a:p>
            <a:pPr algn="just">
              <a:spcAft>
                <a:spcPts val="1000"/>
              </a:spcAft>
            </a:pPr>
            <a:r>
              <a:rPr lang="en-US" sz="2400">
                <a:solidFill>
                  <a:schemeClr val="tx2"/>
                </a:solidFill>
                <a:latin typeface="Arial"/>
                <a:ea typeface="+mn-lt"/>
                <a:cs typeface="+mn-lt"/>
              </a:rPr>
              <a:t>charging equipment with multiple charging ports; </a:t>
            </a:r>
            <a:endParaRPr lang="en-US" sz="2400">
              <a:solidFill>
                <a:schemeClr val="tx2"/>
              </a:solidFill>
              <a:latin typeface="Arial"/>
              <a:cs typeface="Calibri"/>
            </a:endParaRPr>
          </a:p>
          <a:p>
            <a:pPr algn="just">
              <a:spcAft>
                <a:spcPts val="1000"/>
              </a:spcAft>
            </a:pPr>
            <a:r>
              <a:rPr lang="en-US" sz="2400">
                <a:solidFill>
                  <a:schemeClr val="tx2"/>
                </a:solidFill>
                <a:latin typeface="Arial"/>
                <a:ea typeface="+mn-lt"/>
                <a:cs typeface="+mn-lt"/>
              </a:rPr>
              <a:t>software and hardware to enable islanded operation; and</a:t>
            </a:r>
            <a:endParaRPr lang="en-US" sz="2400">
              <a:solidFill>
                <a:schemeClr val="tx2"/>
              </a:solidFill>
              <a:latin typeface="Arial"/>
              <a:cs typeface="Calibri"/>
            </a:endParaRPr>
          </a:p>
          <a:p>
            <a:pPr algn="just">
              <a:spcAft>
                <a:spcPts val="1000"/>
              </a:spcAft>
            </a:pPr>
            <a:r>
              <a:rPr lang="en-US" sz="2400">
                <a:solidFill>
                  <a:schemeClr val="tx2"/>
                </a:solidFill>
                <a:latin typeface="Arial"/>
                <a:ea typeface="+mn-lt"/>
                <a:cs typeface="+mn-lt"/>
              </a:rPr>
              <a:t>secure behind-the-meter energy management system that can control components and respond to dispatch and price signals.</a:t>
            </a:r>
            <a:endParaRPr lang="en-US" sz="2400">
              <a:solidFill>
                <a:schemeClr val="tx2"/>
              </a:solidFill>
              <a:latin typeface="Calibri"/>
              <a:cs typeface="Calibri"/>
            </a:endParaRPr>
          </a:p>
          <a:p>
            <a:pPr marL="0" indent="0" algn="just">
              <a:spcAft>
                <a:spcPts val="1000"/>
              </a:spcAft>
              <a:buNone/>
            </a:pPr>
            <a:r>
              <a:rPr lang="en-US" sz="2400">
                <a:solidFill>
                  <a:schemeClr val="tx2"/>
                </a:solidFill>
                <a:latin typeface="Arial"/>
                <a:cs typeface="Calibri"/>
              </a:rPr>
              <a:t>Respond to </a:t>
            </a:r>
            <a:r>
              <a:rPr lang="en-US" sz="2400" u="sng">
                <a:solidFill>
                  <a:schemeClr val="tx2"/>
                </a:solidFill>
                <a:latin typeface="Arial"/>
                <a:cs typeface="Calibri"/>
              </a:rPr>
              <a:t>all requirements</a:t>
            </a:r>
            <a:r>
              <a:rPr lang="en-US" sz="2400">
                <a:solidFill>
                  <a:schemeClr val="tx2"/>
                </a:solidFill>
                <a:latin typeface="Arial"/>
                <a:cs typeface="Calibri"/>
              </a:rPr>
              <a:t> outlined in the solicitation (e.g., p</a:t>
            </a:r>
            <a:r>
              <a:rPr lang="en-US" sz="2400">
                <a:solidFill>
                  <a:schemeClr val="tx2"/>
                </a:solidFill>
                <a:latin typeface="Arial"/>
                <a:cs typeface="Arial"/>
              </a:rPr>
              <a:t>roject design; technical performance metrics; measurement &amp; verification plan, etc.)</a:t>
            </a:r>
            <a:endParaRPr lang="en-US" sz="2400">
              <a:solidFill>
                <a:schemeClr val="tx2"/>
              </a:solidFill>
              <a:ea typeface="+mn-lt"/>
              <a:cs typeface="+mn-lt"/>
            </a:endParaRPr>
          </a:p>
          <a:p>
            <a:pPr algn="just">
              <a:spcAft>
                <a:spcPts val="1000"/>
              </a:spcAft>
            </a:pPr>
            <a:endParaRPr lang="en-US" sz="2400">
              <a:solidFill>
                <a:schemeClr val="tx2"/>
              </a:solidFill>
              <a:latin typeface="Arial"/>
              <a:cs typeface="Calibri"/>
            </a:endParaRPr>
          </a:p>
          <a:p>
            <a:pPr marL="457200" indent="-457200">
              <a:spcAft>
                <a:spcPts val="1000"/>
              </a:spcAft>
            </a:pPr>
            <a:endParaRPr lang="en-US">
              <a:solidFill>
                <a:srgbClr val="FF0000"/>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845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Housekeeping</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2629" y="1624893"/>
            <a:ext cx="10341429" cy="4471535"/>
          </a:xfrm>
        </p:spPr>
        <p:txBody>
          <a:bodyPr vert="horz" lIns="91440" tIns="45720" rIns="91440" bIns="45720" rtlCol="0" anchor="t">
            <a:normAutofit/>
          </a:bodyPr>
          <a:lstStyle/>
          <a:p>
            <a:r>
              <a:rPr lang="en-US">
                <a:solidFill>
                  <a:schemeClr val="accent1">
                    <a:lumMod val="75000"/>
                  </a:schemeClr>
                </a:solidFill>
              </a:rPr>
              <a:t>Muting on Zoom</a:t>
            </a:r>
          </a:p>
          <a:p>
            <a:r>
              <a:rPr lang="en-US">
                <a:solidFill>
                  <a:schemeClr val="accent1">
                    <a:lumMod val="75000"/>
                  </a:schemeClr>
                </a:solidFill>
              </a:rPr>
              <a:t>Zoom recording</a:t>
            </a:r>
            <a:endParaRPr lang="en-US">
              <a:solidFill>
                <a:schemeClr val="accent1">
                  <a:lumMod val="75000"/>
                </a:schemeClr>
              </a:solidFill>
              <a:cs typeface="Calibri"/>
            </a:endParaRPr>
          </a:p>
          <a:p>
            <a:r>
              <a:rPr lang="en-US">
                <a:solidFill>
                  <a:schemeClr val="accent1">
                    <a:lumMod val="75000"/>
                  </a:schemeClr>
                </a:solidFill>
              </a:rPr>
              <a:t>Questions</a:t>
            </a:r>
            <a:endParaRPr lang="en-US">
              <a:solidFill>
                <a:schemeClr val="accent1">
                  <a:lumMod val="75000"/>
                </a:schemeClr>
              </a:solidFill>
              <a:cs typeface="Calibri"/>
            </a:endParaRPr>
          </a:p>
          <a:p>
            <a:r>
              <a:rPr lang="en-US">
                <a:solidFill>
                  <a:schemeClr val="accent1">
                    <a:lumMod val="75000"/>
                  </a:schemeClr>
                </a:solidFill>
              </a:rPr>
              <a:t>Updates on solicitation documents including this presentation will be posted at the Grant Funding Opportunity’s webpage: </a:t>
            </a:r>
            <a:r>
              <a:rPr lang="en-US" sz="2400">
                <a:hlinkClick r:id="rId3"/>
              </a:rPr>
              <a:t>https://www.energy.ca.gov/solicitations/2020-09/gfo-20-304-evaluating-bi-directional-energy-transfers-and-distributed-energy</a:t>
            </a:r>
            <a:endParaRPr lang="en-US">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defTabSz="457189">
              <a:defRPr/>
            </a:pPr>
            <a:fld id="{1BC924B7-EDFF-824B-BCE9-3FAD438598D0}" type="slidenum">
              <a:rPr lang="en-US">
                <a:solidFill>
                  <a:prstClr val="black">
                    <a:tint val="75000"/>
                  </a:prstClr>
                </a:solidFill>
                <a:latin typeface="Calibri"/>
              </a:rPr>
              <a:pPr defTabSz="457189">
                <a:def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1358731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7D30-D03E-4815-A41A-0FD46A8E4E6E}"/>
              </a:ext>
            </a:extLst>
          </p:cNvPr>
          <p:cNvSpPr>
            <a:spLocks noGrp="1"/>
          </p:cNvSpPr>
          <p:nvPr>
            <p:ph type="ctrTitle"/>
          </p:nvPr>
        </p:nvSpPr>
        <p:spPr>
          <a:xfrm>
            <a:off x="953984" y="2905827"/>
            <a:ext cx="10363200" cy="1470025"/>
          </a:xfrm>
        </p:spPr>
        <p:txBody>
          <a:bodyPr>
            <a:normAutofit/>
          </a:bodyPr>
          <a:lstStyle/>
          <a:p>
            <a:r>
              <a:rPr lang="en-US" sz="5400" b="1" dirty="0">
                <a:solidFill>
                  <a:schemeClr val="accent1">
                    <a:lumMod val="75000"/>
                  </a:schemeClr>
                </a:solidFill>
                <a:latin typeface="Arial"/>
                <a:cs typeface="Arial"/>
              </a:rPr>
              <a:t>Application Details</a:t>
            </a:r>
          </a:p>
        </p:txBody>
      </p:sp>
      <p:sp>
        <p:nvSpPr>
          <p:cNvPr id="4" name="Slide Number Placeholder 3">
            <a:extLst>
              <a:ext uri="{FF2B5EF4-FFF2-40B4-BE49-F238E27FC236}">
                <a16:creationId xmlns:a16="http://schemas.microsoft.com/office/drawing/2014/main" id="{CCBA3081-36EA-4822-96CE-7D91D16225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8463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Eligible Applicants </a:t>
            </a:r>
            <a:endParaRPr lang="en-US" sz="4000" b="1" dirty="0">
              <a:solidFill>
                <a:srgbClr val="FF0000"/>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47106" y="1653591"/>
            <a:ext cx="10408723" cy="4525963"/>
          </a:xfrm>
        </p:spPr>
        <p:txBody>
          <a:bodyPr vert="horz" lIns="91440" tIns="45720" rIns="91440" bIns="45720" rtlCol="0" anchor="t">
            <a:normAutofit/>
          </a:bodyPr>
          <a:lstStyle/>
          <a:p>
            <a:pPr>
              <a:spcAft>
                <a:spcPts val="1000"/>
              </a:spcAft>
            </a:pPr>
            <a:r>
              <a:rPr lang="en-US" sz="2400">
                <a:solidFill>
                  <a:schemeClr val="tx2"/>
                </a:solidFill>
                <a:latin typeface="Arial"/>
                <a:cs typeface="Arial"/>
              </a:rPr>
              <a:t>This is an open solicitation for public and private entities, except for publicly-owned utilities.*</a:t>
            </a:r>
            <a:endParaRPr lang="en-US" sz="2400">
              <a:solidFill>
                <a:schemeClr val="tx2"/>
              </a:solidFill>
              <a:cs typeface="Calibri"/>
            </a:endParaRPr>
          </a:p>
          <a:p>
            <a:pPr>
              <a:spcBef>
                <a:spcPts val="1000"/>
              </a:spcBef>
              <a:spcAft>
                <a:spcPts val="1000"/>
              </a:spcAft>
            </a:pPr>
            <a:r>
              <a:rPr lang="en-US" sz="2400">
                <a:solidFill>
                  <a:schemeClr val="tx2"/>
                </a:solidFill>
                <a:latin typeface="Arial"/>
                <a:cs typeface="Arial"/>
              </a:rPr>
              <a:t>Applicants must accept the EPIC terms and conditions.</a:t>
            </a:r>
          </a:p>
          <a:p>
            <a:pPr marL="457200" lvl="1" indent="0">
              <a:spcBef>
                <a:spcPts val="1000"/>
              </a:spcBef>
              <a:spcAft>
                <a:spcPts val="1000"/>
              </a:spcAft>
              <a:buNone/>
            </a:pPr>
            <a:r>
              <a:rPr lang="en-US" sz="1800">
                <a:solidFill>
                  <a:schemeClr val="tx2"/>
                </a:solidFill>
                <a:latin typeface="Arial"/>
                <a:cs typeface="Arial"/>
                <a:hlinkClick r:id="rId3">
                  <a:extLst>
                    <a:ext uri="{A12FA001-AC4F-418D-AE19-62706E023703}">
                      <ahyp:hlinkClr xmlns:ahyp="http://schemas.microsoft.com/office/drawing/2018/hyperlinkcolor" val="tx"/>
                    </a:ext>
                  </a:extLst>
                </a:hlinkClick>
              </a:rPr>
              <a:t>https://energy.ca.gov/funding-opportunities/funding-resources</a:t>
            </a:r>
            <a:endParaRPr lang="en-US" sz="1800">
              <a:solidFill>
                <a:schemeClr val="tx2"/>
              </a:solidFill>
              <a:cs typeface="Calibri"/>
            </a:endParaRPr>
          </a:p>
          <a:p>
            <a:pPr>
              <a:spcBef>
                <a:spcPts val="1000"/>
              </a:spcBef>
              <a:spcAft>
                <a:spcPts val="1000"/>
              </a:spcAft>
            </a:pPr>
            <a:r>
              <a:rPr lang="en-US" sz="2400">
                <a:solidFill>
                  <a:schemeClr val="tx2"/>
                </a:solidFill>
                <a:latin typeface="Arial"/>
                <a:cs typeface="Arial"/>
              </a:rPr>
              <a:t>Applicants are required to register with the California Secretary of State and be in good standing to enter into an agreement with the Energy Commission. </a:t>
            </a:r>
          </a:p>
          <a:p>
            <a:pPr marL="457200" lvl="1" indent="0">
              <a:spcBef>
                <a:spcPts val="1000"/>
              </a:spcBef>
              <a:spcAft>
                <a:spcPts val="1000"/>
              </a:spcAft>
              <a:buNone/>
            </a:pPr>
            <a:r>
              <a:rPr lang="en-US" sz="1800">
                <a:solidFill>
                  <a:schemeClr val="tx2"/>
                </a:solidFill>
                <a:latin typeface="Arial"/>
                <a:cs typeface="Arial"/>
                <a:hlinkClick r:id="rId4">
                  <a:extLst>
                    <a:ext uri="{A12FA001-AC4F-418D-AE19-62706E023703}">
                      <ahyp:hlinkClr xmlns:ahyp="http://schemas.microsoft.com/office/drawing/2018/hyperlinkcolor" val="tx"/>
                    </a:ext>
                  </a:extLst>
                </a:hlinkClick>
              </a:rPr>
              <a:t>http://www.sos.ca.gov</a:t>
            </a:r>
            <a:r>
              <a:rPr lang="en-US" sz="1800">
                <a:solidFill>
                  <a:schemeClr val="tx2"/>
                </a:solidFill>
                <a:latin typeface="Arial"/>
                <a:cs typeface="Arial"/>
              </a:rPr>
              <a:t> </a:t>
            </a:r>
            <a:endParaRPr lang="en-US" sz="1800">
              <a:solidFill>
                <a:schemeClr val="tx2"/>
              </a:solidFill>
              <a:cs typeface="Calibri"/>
            </a:endParaRPr>
          </a:p>
        </p:txBody>
      </p:sp>
      <p:sp>
        <p:nvSpPr>
          <p:cNvPr id="3" name="TextBox 2"/>
          <p:cNvSpPr txBox="1"/>
          <p:nvPr/>
        </p:nvSpPr>
        <p:spPr>
          <a:xfrm>
            <a:off x="778933" y="6200030"/>
            <a:ext cx="10613461" cy="461665"/>
          </a:xfrm>
          <a:prstGeom prst="rect">
            <a:avLst/>
          </a:prstGeom>
          <a:noFill/>
        </p:spPr>
        <p:txBody>
          <a:bodyPr wrap="square" lIns="91440" tIns="45720" rIns="91440" bIns="45720" rtlCol="0" anchor="t">
            <a:spAutoFit/>
          </a:bodyPr>
          <a:lstStyle/>
          <a:p>
            <a:r>
              <a:rPr lang="en-US" sz="1200">
                <a:solidFill>
                  <a:schemeClr val="tx2"/>
                </a:solidFill>
                <a:latin typeface="Arial"/>
                <a:cs typeface="Arial"/>
              </a:rPr>
              <a:t>*In accordance with CPUC Decision 12-05-037, funds administered by the Energy Commission may not be used for any purposes associated with publicly-owned utility activities.</a:t>
            </a:r>
            <a:endParaRPr lang="en-US" sz="1200">
              <a:solidFill>
                <a:schemeClr val="tx2"/>
              </a:solidFil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802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Application Requirements</a:t>
            </a:r>
          </a:p>
        </p:txBody>
      </p:sp>
      <p:sp>
        <p:nvSpPr>
          <p:cNvPr id="10" name="TextBox 9">
            <a:extLst>
              <a:ext uri="{FF2B5EF4-FFF2-40B4-BE49-F238E27FC236}">
                <a16:creationId xmlns:a16="http://schemas.microsoft.com/office/drawing/2014/main" id="{A68DE1F1-B908-418F-9A22-5B2BECFEDE5E}"/>
              </a:ext>
            </a:extLst>
          </p:cNvPr>
          <p:cNvSpPr txBox="1"/>
          <p:nvPr/>
        </p:nvSpPr>
        <p:spPr>
          <a:xfrm>
            <a:off x="900544" y="1647544"/>
            <a:ext cx="9493135" cy="523220"/>
          </a:xfrm>
          <a:prstGeom prst="rect">
            <a:avLst/>
          </a:prstGeom>
          <a:noFill/>
        </p:spPr>
        <p:txBody>
          <a:bodyPr wrap="square">
            <a:spAutoFit/>
          </a:bodyPr>
          <a:lstStyle/>
          <a:p>
            <a:r>
              <a:rPr lang="en-US" sz="2800" b="1" dirty="0">
                <a:solidFill>
                  <a:schemeClr val="accent1">
                    <a:lumMod val="75000"/>
                  </a:schemeClr>
                </a:solidFill>
              </a:rPr>
              <a:t>Each Applicant must complete and include the following:</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2236948704"/>
              </p:ext>
            </p:extLst>
          </p:nvPr>
        </p:nvGraphicFramePr>
        <p:xfrm>
          <a:off x="900545" y="2224296"/>
          <a:ext cx="10467733" cy="3676800"/>
        </p:xfrm>
        <a:graphic>
          <a:graphicData uri="http://schemas.openxmlformats.org/drawingml/2006/table">
            <a:tbl>
              <a:tblPr firstRow="1" bandRow="1">
                <a:tableStyleId>{5C22544A-7EE6-4342-B048-85BDC9FD1C3A}</a:tableStyleId>
              </a:tblPr>
              <a:tblGrid>
                <a:gridCol w="5303520">
                  <a:extLst>
                    <a:ext uri="{9D8B030D-6E8A-4147-A177-3AD203B41FA5}">
                      <a16:colId xmlns:a16="http://schemas.microsoft.com/office/drawing/2014/main" val="20000"/>
                    </a:ext>
                  </a:extLst>
                </a:gridCol>
                <a:gridCol w="5164213">
                  <a:extLst>
                    <a:ext uri="{9D8B030D-6E8A-4147-A177-3AD203B41FA5}">
                      <a16:colId xmlns:a16="http://schemas.microsoft.com/office/drawing/2014/main" val="20001"/>
                    </a:ext>
                  </a:extLst>
                </a:gridCol>
              </a:tblGrid>
              <a:tr h="284938">
                <a:tc>
                  <a:txBody>
                    <a:bodyPr/>
                    <a:lstStyle/>
                    <a:p>
                      <a:endParaRPr lang="en-US" sz="1800" dirty="0">
                        <a:latin typeface="Arial"/>
                      </a:endParaRPr>
                    </a:p>
                  </a:txBody>
                  <a:tcPr>
                    <a:lnR w="12700" cap="flat" cmpd="sng" algn="ctr">
                      <a:noFill/>
                      <a:prstDash val="solid"/>
                      <a:round/>
                      <a:headEnd type="none" w="med" len="med"/>
                      <a:tailEnd type="none" w="med" len="med"/>
                    </a:lnR>
                  </a:tcPr>
                </a:tc>
                <a:tc>
                  <a:txBody>
                    <a:bodyPr/>
                    <a:lstStyle/>
                    <a:p>
                      <a:endParaRPr lang="en-US" sz="1800" dirty="0">
                        <a:latin typeface="Aria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517147">
                <a:tc>
                  <a:txBody>
                    <a:bodyPr/>
                    <a:lstStyle/>
                    <a:p>
                      <a:r>
                        <a:rPr lang="en-US" sz="1800" dirty="0">
                          <a:latin typeface="Arial"/>
                        </a:rPr>
                        <a:t>1. Application Form</a:t>
                      </a:r>
                      <a:r>
                        <a:rPr lang="en-US" sz="1800" baseline="0" dirty="0">
                          <a:latin typeface="Arial"/>
                        </a:rPr>
                        <a:t> </a:t>
                      </a:r>
                      <a:r>
                        <a:rPr lang="en-US" sz="1800" b="0" baseline="0" dirty="0">
                          <a:latin typeface="Arial"/>
                        </a:rPr>
                        <a:t>(</a:t>
                      </a:r>
                      <a:r>
                        <a:rPr lang="en-US" sz="1800" b="1" baseline="0" dirty="0">
                          <a:latin typeface="Arial"/>
                        </a:rPr>
                        <a:t>signature*</a:t>
                      </a:r>
                      <a:r>
                        <a:rPr lang="en-US" sz="1800" b="0" baseline="0" dirty="0">
                          <a:latin typeface="Arial"/>
                        </a:rPr>
                        <a:t>)</a:t>
                      </a:r>
                      <a:r>
                        <a:rPr lang="en-US" sz="1800" baseline="0" dirty="0">
                          <a:latin typeface="Arial"/>
                        </a:rPr>
                        <a:t> </a:t>
                      </a:r>
                      <a:endParaRPr lang="en-US" sz="1800" dirty="0">
                        <a:latin typeface="Aria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noProof="0" dirty="0">
                          <a:latin typeface="Arial"/>
                        </a:rPr>
                        <a:t>7. Budget </a:t>
                      </a:r>
                      <a:endParaRPr lang="en-US" sz="1800" dirty="0">
                        <a:latin typeface="Arial"/>
                      </a:endParaRPr>
                    </a:p>
                    <a:p>
                      <a:endParaRPr lang="en-US" dirty="0"/>
                    </a:p>
                  </a:txBody>
                  <a:tcPr/>
                </a:tc>
                <a:extLst>
                  <a:ext uri="{0D108BD9-81ED-4DB2-BD59-A6C34878D82A}">
                    <a16:rowId xmlns:a16="http://schemas.microsoft.com/office/drawing/2014/main" val="10001"/>
                  </a:ext>
                </a:extLst>
              </a:tr>
              <a:tr h="492653">
                <a:tc>
                  <a:txBody>
                    <a:bodyPr/>
                    <a:lstStyle/>
                    <a:p>
                      <a:r>
                        <a:rPr lang="en-US" sz="1800">
                          <a:latin typeface="Arial"/>
                        </a:rPr>
                        <a:t>2. Executive Summary </a:t>
                      </a:r>
                    </a:p>
                  </a:txBody>
                  <a:tcPr/>
                </a:tc>
                <a:tc>
                  <a:txBody>
                    <a:bodyPr/>
                    <a:lstStyle/>
                    <a:p>
                      <a:pPr lvl="0">
                        <a:buNone/>
                      </a:pPr>
                      <a:r>
                        <a:rPr lang="en-US" sz="1800" b="0" i="0" u="none" strike="noStrike" noProof="0" dirty="0">
                          <a:latin typeface="Arial"/>
                        </a:rPr>
                        <a:t>8. CEQA Compliance Form</a:t>
                      </a:r>
                      <a:endParaRPr lang="en-US" dirty="0"/>
                    </a:p>
                  </a:txBody>
                  <a:tcPr/>
                </a:tc>
                <a:extLst>
                  <a:ext uri="{0D108BD9-81ED-4DB2-BD59-A6C34878D82A}">
                    <a16:rowId xmlns:a16="http://schemas.microsoft.com/office/drawing/2014/main" val="10002"/>
                  </a:ext>
                </a:extLst>
              </a:tr>
              <a:tr h="492653">
                <a:tc>
                  <a:txBody>
                    <a:bodyPr/>
                    <a:lstStyle/>
                    <a:p>
                      <a:r>
                        <a:rPr lang="en-US" sz="1800">
                          <a:latin typeface="Arial"/>
                        </a:rPr>
                        <a:t>3. Project Narrative</a:t>
                      </a:r>
                    </a:p>
                  </a:txBody>
                  <a:tcPr/>
                </a:tc>
                <a:tc>
                  <a:txBody>
                    <a:bodyPr/>
                    <a:lstStyle/>
                    <a:p>
                      <a:pPr lvl="0">
                        <a:buNone/>
                      </a:pPr>
                      <a:r>
                        <a:rPr lang="en-US" sz="1800" b="0" i="0" u="none" strike="noStrike" baseline="0" noProof="0">
                          <a:latin typeface="Arial"/>
                        </a:rPr>
                        <a:t>9. References and Work Product Form</a:t>
                      </a:r>
                      <a:endParaRPr lang="en-US"/>
                    </a:p>
                  </a:txBody>
                  <a:tcPr/>
                </a:tc>
                <a:extLst>
                  <a:ext uri="{0D108BD9-81ED-4DB2-BD59-A6C34878D82A}">
                    <a16:rowId xmlns:a16="http://schemas.microsoft.com/office/drawing/2014/main" val="10003"/>
                  </a:ext>
                </a:extLst>
              </a:tr>
              <a:tr h="492653">
                <a:tc>
                  <a:txBody>
                    <a:bodyPr/>
                    <a:lstStyle/>
                    <a:p>
                      <a:r>
                        <a:rPr lang="en-US" sz="1800">
                          <a:latin typeface="Arial"/>
                        </a:rPr>
                        <a:t>4.</a:t>
                      </a:r>
                      <a:r>
                        <a:rPr lang="en-US" sz="1800" b="0" i="0" u="none" strike="noStrike" noProof="0">
                          <a:latin typeface="Arial"/>
                        </a:rPr>
                        <a:t> Project Team </a:t>
                      </a:r>
                      <a:endParaRPr lang="en-US" sz="1800">
                        <a:latin typeface="Arial"/>
                      </a:endParaRPr>
                    </a:p>
                  </a:txBody>
                  <a:tcPr/>
                </a:tc>
                <a:tc>
                  <a:txBody>
                    <a:bodyPr/>
                    <a:lstStyle/>
                    <a:p>
                      <a:pPr lvl="0">
                        <a:buNone/>
                      </a:pPr>
                      <a:r>
                        <a:rPr lang="en-US" sz="1800" b="0" i="0" u="none" strike="noStrike" baseline="0" noProof="0">
                          <a:latin typeface="Arial"/>
                        </a:rPr>
                        <a:t>10. Commitment and Support Letters (</a:t>
                      </a:r>
                      <a:r>
                        <a:rPr lang="en-US" sz="1800" b="1" i="0" u="none" strike="noStrike" baseline="0" noProof="0">
                          <a:latin typeface="Arial"/>
                        </a:rPr>
                        <a:t>signature*</a:t>
                      </a:r>
                      <a:r>
                        <a:rPr lang="en-US" sz="1800" b="0" i="0" u="none" strike="noStrike" baseline="0" noProof="0">
                          <a:latin typeface="Arial"/>
                        </a:rPr>
                        <a:t>)</a:t>
                      </a:r>
                      <a:endParaRPr lang="en-US"/>
                    </a:p>
                  </a:txBody>
                  <a:tcPr/>
                </a:tc>
                <a:extLst>
                  <a:ext uri="{0D108BD9-81ED-4DB2-BD59-A6C34878D82A}">
                    <a16:rowId xmlns:a16="http://schemas.microsoft.com/office/drawing/2014/main" val="10004"/>
                  </a:ext>
                </a:extLst>
              </a:tr>
              <a:tr h="552921">
                <a:tc>
                  <a:txBody>
                    <a:bodyPr/>
                    <a:lstStyle/>
                    <a:p>
                      <a:r>
                        <a:rPr lang="en-US" sz="1800">
                          <a:latin typeface="Arial"/>
                        </a:rPr>
                        <a:t>5. </a:t>
                      </a:r>
                      <a:r>
                        <a:rPr lang="en-US" sz="1800" b="0" i="0" u="none" strike="noStrike" noProof="0">
                          <a:latin typeface="Arial"/>
                        </a:rPr>
                        <a:t>Scope of Work </a:t>
                      </a:r>
                      <a:endParaRPr lang="en-US" sz="1800" baseline="0">
                        <a:latin typeface="Arial"/>
                      </a:endParaRPr>
                    </a:p>
                  </a:txBody>
                  <a:tcPr/>
                </a:tc>
                <a:tc>
                  <a:txBody>
                    <a:bodyPr/>
                    <a:lstStyle/>
                    <a:p>
                      <a:r>
                        <a:rPr lang="en-US" sz="1800" baseline="0">
                          <a:latin typeface="Arial"/>
                        </a:rPr>
                        <a:t>11. Project Performance Metrics</a:t>
                      </a:r>
                    </a:p>
                  </a:txBody>
                  <a:tcPr/>
                </a:tc>
                <a:extLst>
                  <a:ext uri="{0D108BD9-81ED-4DB2-BD59-A6C34878D82A}">
                    <a16:rowId xmlns:a16="http://schemas.microsoft.com/office/drawing/2014/main" val="10005"/>
                  </a:ext>
                </a:extLst>
              </a:tr>
              <a:tr h="492653">
                <a:tc>
                  <a:txBody>
                    <a:bodyPr/>
                    <a:lstStyle/>
                    <a:p>
                      <a:r>
                        <a:rPr lang="en-US" sz="1800">
                          <a:latin typeface="Arial"/>
                        </a:rPr>
                        <a:t>6. </a:t>
                      </a:r>
                      <a:r>
                        <a:rPr lang="en-US" sz="1800" b="0" i="0" u="none" strike="noStrike" noProof="0">
                          <a:latin typeface="Arial"/>
                        </a:rPr>
                        <a:t>Project Schedule </a:t>
                      </a:r>
                      <a:endParaRPr lang="en-US" sz="1800" b="0" i="0" u="none" strike="noStrike" noProof="0"/>
                    </a:p>
                  </a:txBody>
                  <a:tcPr/>
                </a:tc>
                <a:tc>
                  <a:txBody>
                    <a:bodyPr/>
                    <a:lstStyle/>
                    <a:p>
                      <a:pPr lvl="0">
                        <a:buNone/>
                      </a:pPr>
                      <a:r>
                        <a:rPr lang="en-US" sz="1800" dirty="0">
                          <a:latin typeface="Arial"/>
                        </a:rPr>
                        <a:t>12. </a:t>
                      </a:r>
                      <a:r>
                        <a:rPr lang="en-US" sz="1800" b="0" i="0" u="none" strike="noStrike" noProof="0" dirty="0">
                          <a:latin typeface="Arial"/>
                        </a:rPr>
                        <a:t>Applicant Declaration (</a:t>
                      </a:r>
                      <a:r>
                        <a:rPr lang="en-US" sz="1800" b="1" i="0" u="none" strike="noStrike" noProof="0" dirty="0">
                          <a:latin typeface="Arial"/>
                        </a:rPr>
                        <a:t>signature*</a:t>
                      </a:r>
                      <a:r>
                        <a:rPr lang="en-US" sz="1800" b="0" i="0" u="none" strike="noStrike" noProof="0" dirty="0">
                          <a:latin typeface="Arial"/>
                        </a:rPr>
                        <a:t>) (.docx)</a:t>
                      </a:r>
                      <a:endParaRPr lang="en-US" sz="1800" b="0" i="0" u="none" strike="noStrike" noProof="0" dirty="0"/>
                    </a:p>
                  </a:txBody>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1633756A-87CE-4962-A2A2-76921E044E21}"/>
              </a:ext>
            </a:extLst>
          </p:cNvPr>
          <p:cNvSpPr txBox="1"/>
          <p:nvPr/>
        </p:nvSpPr>
        <p:spPr>
          <a:xfrm>
            <a:off x="900545" y="6077927"/>
            <a:ext cx="119137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*Check website for current requirements prior to submission: </a:t>
            </a:r>
            <a:r>
              <a:rPr lang="en-US" sz="1600" dirty="0">
                <a:ea typeface="+mn-lt"/>
                <a:cs typeface="+mn-lt"/>
                <a:hlinkClick r:id="rId2"/>
              </a:rPr>
              <a:t>https://www.energy.ca.gov/funding-opportunities/solicitations</a:t>
            </a:r>
            <a:r>
              <a:rPr lang="en-US" sz="1600" dirty="0">
                <a:ea typeface="+mn-lt"/>
                <a:cs typeface="+mn-lt"/>
              </a:rPr>
              <a:t> </a:t>
            </a:r>
            <a:endParaRPr lang="en-US" sz="1600"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809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8269462" cy="1143000"/>
          </a:xfrm>
        </p:spPr>
        <p:txBody>
          <a:bodyPr>
            <a:noAutofit/>
          </a:bodyPr>
          <a:lstStyle/>
          <a:p>
            <a:pPr algn="l"/>
            <a:r>
              <a:rPr lang="en-US" sz="4000" b="1" dirty="0">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1831" y="1624012"/>
            <a:ext cx="10287785" cy="4597679"/>
          </a:xfrm>
        </p:spPr>
        <p:txBody>
          <a:bodyPr vert="horz" lIns="91440" tIns="45720" rIns="91440" bIns="45720" rtlCol="0" anchor="t">
            <a:normAutofit/>
          </a:bodyPr>
          <a:lstStyle/>
          <a:p>
            <a:r>
              <a:rPr lang="en-US" sz="2200">
                <a:solidFill>
                  <a:schemeClr val="accent1">
                    <a:lumMod val="75000"/>
                  </a:schemeClr>
                </a:solidFill>
                <a:latin typeface="Arial"/>
                <a:cs typeface="Arial"/>
              </a:rPr>
              <a:t>This is your opportunity to explain the entirety of the project. The narrative should explain:</a:t>
            </a:r>
          </a:p>
          <a:p>
            <a:pPr lvl="1">
              <a:spcAft>
                <a:spcPts val="1000"/>
              </a:spcAft>
            </a:pPr>
            <a:r>
              <a:rPr lang="en-US" sz="1800">
                <a:solidFill>
                  <a:schemeClr val="accent1">
                    <a:lumMod val="75000"/>
                  </a:schemeClr>
                </a:solidFill>
                <a:latin typeface="Arial"/>
                <a:cs typeface="Arial"/>
              </a:rPr>
              <a:t>Why is your project necessary and important to California?</a:t>
            </a:r>
          </a:p>
          <a:p>
            <a:pPr lvl="1">
              <a:spcAft>
                <a:spcPts val="1000"/>
              </a:spcAft>
            </a:pPr>
            <a:r>
              <a:rPr lang="en-US" sz="1800">
                <a:solidFill>
                  <a:schemeClr val="accent1">
                    <a:lumMod val="75000"/>
                  </a:schemeClr>
                </a:solidFill>
                <a:latin typeface="Arial"/>
                <a:cs typeface="Arial"/>
              </a:rPr>
              <a:t>What is your project approach and how will each major task be implemented?</a:t>
            </a:r>
          </a:p>
          <a:p>
            <a:pPr lvl="1">
              <a:spcAft>
                <a:spcPts val="1000"/>
              </a:spcAft>
            </a:pPr>
            <a:r>
              <a:rPr lang="en-US" sz="1800">
                <a:solidFill>
                  <a:schemeClr val="accent1">
                    <a:lumMod val="75000"/>
                  </a:schemeClr>
                </a:solidFill>
                <a:latin typeface="Arial"/>
                <a:cs typeface="Arial"/>
              </a:rPr>
              <a:t>Justify the need for EPIC funding. Would this work be done without the award?</a:t>
            </a:r>
          </a:p>
          <a:p>
            <a:pPr lvl="1">
              <a:spcAft>
                <a:spcPts val="1000"/>
              </a:spcAft>
            </a:pPr>
            <a:r>
              <a:rPr lang="en-US" sz="1800">
                <a:solidFill>
                  <a:schemeClr val="accent1">
                    <a:lumMod val="75000"/>
                  </a:schemeClr>
                </a:solidFill>
                <a:latin typeface="Arial"/>
                <a:cs typeface="Arial"/>
              </a:rPr>
              <a:t>How will the project outcomes benefit electric ratepayers?</a:t>
            </a:r>
          </a:p>
          <a:p>
            <a:pPr lvl="1">
              <a:spcAft>
                <a:spcPts val="1000"/>
              </a:spcAft>
            </a:pPr>
            <a:r>
              <a:rPr lang="en-US" sz="1800">
                <a:solidFill>
                  <a:schemeClr val="accent1">
                    <a:lumMod val="75000"/>
                  </a:schemeClr>
                </a:solidFill>
                <a:latin typeface="Arial"/>
                <a:cs typeface="Arial"/>
              </a:rPr>
              <a:t>Describe how your project team has the technical ability to successfully complete the project on time and on budget.</a:t>
            </a:r>
          </a:p>
          <a:p>
            <a:pPr lvl="1">
              <a:spcAft>
                <a:spcPts val="1000"/>
              </a:spcAft>
            </a:pPr>
            <a:r>
              <a:rPr lang="en-US" sz="1800">
                <a:solidFill>
                  <a:schemeClr val="accent1">
                    <a:lumMod val="75000"/>
                  </a:schemeClr>
                </a:solidFill>
                <a:latin typeface="Arial"/>
                <a:cs typeface="Arial"/>
              </a:rPr>
              <a:t>Address the requirements as described in Section II.B, Project Requirements.</a:t>
            </a:r>
          </a:p>
          <a:p>
            <a:r>
              <a:rPr lang="en-US" sz="2200">
                <a:solidFill>
                  <a:schemeClr val="accent1">
                    <a:lumMod val="75000"/>
                  </a:schemeClr>
                </a:solidFill>
                <a:latin typeface="Arial"/>
                <a:cs typeface="Arial"/>
              </a:rPr>
              <a:t>Review the scoring criteria described in Section IV, Evaluation and Award Process.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826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173037"/>
            <a:ext cx="7925200" cy="1143000"/>
          </a:xfrm>
        </p:spPr>
        <p:txBody>
          <a:bodyPr>
            <a:normAutofit fontScale="90000"/>
          </a:bodyPr>
          <a:lstStyle/>
          <a:p>
            <a:pPr algn="l"/>
            <a:r>
              <a:rPr lang="en-US" b="1" dirty="0">
                <a:solidFill>
                  <a:srgbClr val="254061"/>
                </a:solidFill>
                <a:latin typeface="Arial"/>
                <a:cs typeface="Arial"/>
              </a:rPr>
              <a:t>Scope of Work &amp; Project Schedule (Attachments 5 &amp;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73550" y="1624012"/>
            <a:ext cx="10391481" cy="4569398"/>
          </a:xfrm>
        </p:spPr>
        <p:txBody>
          <a:bodyPr vert="horz" lIns="91440" tIns="45720" rIns="91440" bIns="45720" rtlCol="0" anchor="t">
            <a:normAutofit lnSpcReduction="10000"/>
          </a:bodyPr>
          <a:lstStyle/>
          <a:p>
            <a:pPr>
              <a:spcAft>
                <a:spcPts val="1000"/>
              </a:spcAft>
            </a:pPr>
            <a:r>
              <a:rPr lang="en-US" sz="2200">
                <a:solidFill>
                  <a:schemeClr val="accent1">
                    <a:lumMod val="75000"/>
                  </a:schemeClr>
                </a:solidFill>
                <a:latin typeface="Arial"/>
                <a:cs typeface="Arial"/>
              </a:rPr>
              <a:t>Tell us exactly what you are proposing to do in your project. Ensure that it matches what is proposed in the project narrative.</a:t>
            </a:r>
            <a:endParaRPr lang="en-US"/>
          </a:p>
          <a:p>
            <a:pPr>
              <a:spcAft>
                <a:spcPts val="1000"/>
              </a:spcAft>
            </a:pPr>
            <a:r>
              <a:rPr lang="en-US" sz="2200">
                <a:solidFill>
                  <a:schemeClr val="accent1">
                    <a:lumMod val="75000"/>
                  </a:schemeClr>
                </a:solidFill>
                <a:latin typeface="Arial"/>
                <a:cs typeface="Arial"/>
              </a:rPr>
              <a:t>Identify what will be </a:t>
            </a:r>
            <a:r>
              <a:rPr lang="en-US" sz="2200" u="sng">
                <a:solidFill>
                  <a:schemeClr val="accent1">
                    <a:lumMod val="75000"/>
                  </a:schemeClr>
                </a:solidFill>
                <a:latin typeface="Arial"/>
                <a:cs typeface="Arial"/>
              </a:rPr>
              <a:t>delivered </a:t>
            </a:r>
            <a:r>
              <a:rPr lang="en-US" sz="2200">
                <a:solidFill>
                  <a:schemeClr val="accent1">
                    <a:lumMod val="75000"/>
                  </a:schemeClr>
                </a:solidFill>
                <a:latin typeface="Arial"/>
                <a:cs typeface="Arial"/>
              </a:rPr>
              <a:t>to the Energy Commission.</a:t>
            </a:r>
          </a:p>
          <a:p>
            <a:pPr>
              <a:spcAft>
                <a:spcPts val="1000"/>
              </a:spcAft>
            </a:pPr>
            <a:r>
              <a:rPr lang="en-US" sz="2200">
                <a:solidFill>
                  <a:schemeClr val="accent1">
                    <a:lumMod val="75000"/>
                  </a:schemeClr>
                </a:solidFill>
                <a:latin typeface="Arial"/>
                <a:cs typeface="Arial"/>
              </a:rPr>
              <a:t>Be sure to include in the technical tasks:</a:t>
            </a:r>
          </a:p>
          <a:p>
            <a:pPr lvl="1">
              <a:spcAft>
                <a:spcPts val="1000"/>
              </a:spcAft>
            </a:pPr>
            <a:r>
              <a:rPr lang="en-US" sz="2200">
                <a:solidFill>
                  <a:schemeClr val="accent1">
                    <a:lumMod val="75000"/>
                  </a:schemeClr>
                </a:solidFill>
                <a:latin typeface="Arial"/>
                <a:cs typeface="Arial"/>
              </a:rPr>
              <a:t>At least one product deliverable per task.</a:t>
            </a:r>
          </a:p>
          <a:p>
            <a:pPr lvl="1">
              <a:spcAft>
                <a:spcPts val="1000"/>
              </a:spcAft>
            </a:pPr>
            <a:r>
              <a:rPr lang="en-US" sz="2200">
                <a:solidFill>
                  <a:schemeClr val="accent1">
                    <a:lumMod val="75000"/>
                  </a:schemeClr>
                </a:solidFill>
                <a:latin typeface="Arial"/>
                <a:cs typeface="Arial"/>
              </a:rPr>
              <a:t>Address requirements in Section II.B. under Project Focus.</a:t>
            </a:r>
          </a:p>
          <a:p>
            <a:pPr>
              <a:spcAft>
                <a:spcPts val="1000"/>
              </a:spcAft>
            </a:pPr>
            <a:r>
              <a:rPr lang="en-US" sz="2200">
                <a:solidFill>
                  <a:schemeClr val="accent1">
                    <a:lumMod val="75000"/>
                  </a:schemeClr>
                </a:solidFill>
                <a:latin typeface="Arial"/>
                <a:cs typeface="Arial"/>
              </a:rPr>
              <a:t>Be sure to include in the Project Schedule (Attachment 6):</a:t>
            </a:r>
          </a:p>
          <a:p>
            <a:pPr lvl="1">
              <a:spcAft>
                <a:spcPts val="1000"/>
              </a:spcAft>
            </a:pPr>
            <a:r>
              <a:rPr lang="en-US" sz="2200">
                <a:solidFill>
                  <a:schemeClr val="accent1">
                    <a:lumMod val="75000"/>
                  </a:schemeClr>
                </a:solidFill>
                <a:latin typeface="Arial"/>
                <a:cs typeface="Arial"/>
              </a:rPr>
              <a:t>Product deliverables that correspond with the Scope of Work.</a:t>
            </a:r>
          </a:p>
          <a:p>
            <a:pPr lvl="1">
              <a:spcAft>
                <a:spcPts val="1000"/>
              </a:spcAft>
            </a:pPr>
            <a:r>
              <a:rPr lang="en-US" sz="2200">
                <a:solidFill>
                  <a:schemeClr val="accent1">
                    <a:lumMod val="75000"/>
                  </a:schemeClr>
                </a:solidFill>
                <a:latin typeface="Arial"/>
                <a:cs typeface="Arial"/>
              </a:rPr>
              <a:t>Realistic dates by which product deliverables can be completed.</a:t>
            </a:r>
          </a:p>
          <a:p>
            <a:endParaRPr lang="en-US">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5808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4124" y="1624012"/>
            <a:ext cx="10391480" cy="4503411"/>
          </a:xfrm>
        </p:spPr>
        <p:txBody>
          <a:bodyPr vert="horz" lIns="91440" tIns="45720" rIns="91440" bIns="45720" rtlCol="0" anchor="t">
            <a:normAutofit lnSpcReduction="10000"/>
          </a:bodyPr>
          <a:lstStyle/>
          <a:p>
            <a:pPr>
              <a:spcBef>
                <a:spcPts val="1000"/>
              </a:spcBef>
            </a:pPr>
            <a:r>
              <a:rPr lang="en-US" sz="2200">
                <a:solidFill>
                  <a:schemeClr val="accent1">
                    <a:lumMod val="75000"/>
                  </a:schemeClr>
                </a:solidFill>
                <a:latin typeface="Arial"/>
                <a:cs typeface="Arial"/>
              </a:rPr>
              <a:t>Identify how the Energy Commission funds and match funds will be spent to complete the project.</a:t>
            </a:r>
          </a:p>
          <a:p>
            <a:pPr>
              <a:spcBef>
                <a:spcPts val="1000"/>
              </a:spcBef>
            </a:pPr>
            <a:r>
              <a:rPr lang="en-US" sz="2200">
                <a:solidFill>
                  <a:schemeClr val="accent1">
                    <a:lumMod val="75000"/>
                  </a:schemeClr>
                </a:solidFill>
                <a:latin typeface="Arial"/>
                <a:cs typeface="Arial"/>
              </a:rPr>
              <a:t>Subcontractors receiving $100,000 or more in Energy Commission funds must complete a separate budget form.</a:t>
            </a:r>
          </a:p>
          <a:p>
            <a:pPr>
              <a:spcBef>
                <a:spcPts val="1000"/>
              </a:spcBef>
            </a:pPr>
            <a:r>
              <a:rPr lang="en-US" sz="2200">
                <a:solidFill>
                  <a:schemeClr val="accent1">
                    <a:lumMod val="75000"/>
                  </a:schemeClr>
                </a:solidFill>
                <a:latin typeface="Arial"/>
                <a:cs typeface="Arial"/>
              </a:rPr>
              <a:t>Ensure that all rates provided are </a:t>
            </a:r>
            <a:r>
              <a:rPr lang="en-US" sz="2200" b="1">
                <a:solidFill>
                  <a:schemeClr val="accent1">
                    <a:lumMod val="75000"/>
                  </a:schemeClr>
                </a:solidFill>
                <a:latin typeface="Arial"/>
                <a:cs typeface="Arial"/>
              </a:rPr>
              <a:t>maximum</a:t>
            </a:r>
            <a:r>
              <a:rPr lang="en-US" sz="2200">
                <a:solidFill>
                  <a:schemeClr val="accent1">
                    <a:lumMod val="75000"/>
                  </a:schemeClr>
                </a:solidFill>
                <a:latin typeface="Arial"/>
                <a:cs typeface="Arial"/>
              </a:rPr>
              <a:t> rates for the entire project term, </a:t>
            </a:r>
            <a:r>
              <a:rPr lang="en-US" sz="2200" u="sng">
                <a:solidFill>
                  <a:schemeClr val="accent1">
                    <a:lumMod val="75000"/>
                  </a:schemeClr>
                </a:solidFill>
                <a:latin typeface="Arial"/>
                <a:cs typeface="Arial"/>
              </a:rPr>
              <a:t>which may go up to 03/31/2025.</a:t>
            </a:r>
            <a:r>
              <a:rPr lang="en-US" sz="2200">
                <a:solidFill>
                  <a:schemeClr val="accent1">
                    <a:lumMod val="75000"/>
                  </a:schemeClr>
                </a:solidFill>
                <a:latin typeface="Arial"/>
                <a:cs typeface="Arial"/>
              </a:rPr>
              <a:t> </a:t>
            </a:r>
          </a:p>
          <a:p>
            <a:pPr>
              <a:spcBef>
                <a:spcPts val="1000"/>
              </a:spcBef>
            </a:pPr>
            <a:r>
              <a:rPr lang="en-US" sz="2200">
                <a:solidFill>
                  <a:schemeClr val="tx2"/>
                </a:solidFill>
                <a:latin typeface="Arial"/>
                <a:cs typeface="Arial"/>
              </a:rPr>
              <a:t>Travel Restrictions:</a:t>
            </a:r>
            <a:endParaRPr lang="en-US" sz="2200">
              <a:solidFill>
                <a:schemeClr val="tx2"/>
              </a:solidFill>
              <a:highlight>
                <a:srgbClr val="FFFF00"/>
              </a:highlight>
              <a:latin typeface="Arial"/>
              <a:cs typeface="Arial"/>
            </a:endParaRPr>
          </a:p>
          <a:p>
            <a:pPr lvl="1">
              <a:spcBef>
                <a:spcPts val="1000"/>
              </a:spcBef>
            </a:pPr>
            <a:r>
              <a:rPr lang="en-US" sz="1800">
                <a:solidFill>
                  <a:schemeClr val="tx2"/>
                </a:solidFill>
                <a:latin typeface="Arial"/>
                <a:cs typeface="Arial"/>
              </a:rPr>
              <a:t>CEC funds should be limited to lodging and any form of transportation (e.g., airfare, rental car, public transit, parking, mileage). </a:t>
            </a:r>
          </a:p>
          <a:p>
            <a:pPr lvl="1">
              <a:spcBef>
                <a:spcPts val="1000"/>
              </a:spcBef>
            </a:pPr>
            <a:r>
              <a:rPr lang="en-US" sz="1800">
                <a:solidFill>
                  <a:schemeClr val="tx2"/>
                </a:solidFill>
                <a:latin typeface="Arial"/>
                <a:cs typeface="Arial"/>
              </a:rPr>
              <a:t>No travel to restricted states using CEC funds: </a:t>
            </a:r>
            <a:r>
              <a:rPr lang="en-US" sz="1800">
                <a:latin typeface="Arial"/>
                <a:ea typeface="+mn-lt"/>
                <a:cs typeface="+mn-lt"/>
                <a:hlinkClick r:id="rId3"/>
              </a:rPr>
              <a:t>https://oag.ca.gov/ab1887</a:t>
            </a:r>
            <a:endParaRPr lang="en-US" sz="1800">
              <a:latin typeface="Arial"/>
              <a:ea typeface="+mn-lt"/>
              <a:cs typeface="+mn-lt"/>
            </a:endParaRPr>
          </a:p>
          <a:p>
            <a:pPr lvl="1">
              <a:spcBef>
                <a:spcPts val="1000"/>
              </a:spcBef>
            </a:pPr>
            <a:r>
              <a:rPr lang="en-US" sz="1800">
                <a:solidFill>
                  <a:schemeClr val="tx2"/>
                </a:solidFill>
                <a:latin typeface="Arial"/>
                <a:cs typeface="Arial"/>
              </a:rPr>
              <a:t>If an applicant plans to travel to conferences, including registration fees, they must use match funds.</a:t>
            </a:r>
          </a:p>
          <a:p>
            <a:endParaRPr lang="en-US">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5374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185737"/>
            <a:ext cx="8888751" cy="1143000"/>
          </a:xfrm>
        </p:spPr>
        <p:txBody>
          <a:bodyPr>
            <a:noAutofit/>
          </a:bodyPr>
          <a:lstStyle/>
          <a:p>
            <a:pPr algn="l"/>
            <a:r>
              <a:rPr lang="en-US" sz="4000" b="1" dirty="0">
                <a:solidFill>
                  <a:srgbClr val="254061"/>
                </a:solidFill>
                <a:latin typeface="Arial"/>
                <a:cs typeface="Arial"/>
              </a:rPr>
              <a:t>Commitment and Support Letter Forms (Attachment 10)</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77455" y="1587066"/>
            <a:ext cx="10336645" cy="4296498"/>
          </a:xfrm>
        </p:spPr>
        <p:txBody>
          <a:bodyPr>
            <a:normAutofit lnSpcReduction="10000"/>
          </a:bodyPr>
          <a:lstStyle/>
          <a:p>
            <a:pPr>
              <a:spcBef>
                <a:spcPts val="1000"/>
              </a:spcBef>
            </a:pPr>
            <a:r>
              <a:rPr lang="en-US" sz="2600">
                <a:solidFill>
                  <a:schemeClr val="accent1">
                    <a:lumMod val="75000"/>
                  </a:schemeClr>
                </a:solidFill>
                <a:latin typeface="Arial"/>
                <a:cs typeface="Arial"/>
              </a:rPr>
              <a:t>Commitment letters are required for:</a:t>
            </a:r>
          </a:p>
          <a:p>
            <a:pPr lvl="1">
              <a:spcBef>
                <a:spcPts val="1000"/>
              </a:spcBef>
            </a:pPr>
            <a:r>
              <a:rPr lang="en-US" sz="1900">
                <a:solidFill>
                  <a:schemeClr val="accent1">
                    <a:lumMod val="75000"/>
                  </a:schemeClr>
                </a:solidFill>
                <a:latin typeface="Arial"/>
                <a:cs typeface="Arial"/>
              </a:rPr>
              <a:t>any project partners that will make contributions to the project, including subcontractors;</a:t>
            </a:r>
          </a:p>
          <a:p>
            <a:pPr lvl="1">
              <a:spcBef>
                <a:spcPts val="1000"/>
              </a:spcBef>
            </a:pPr>
            <a:r>
              <a:rPr lang="en-US" sz="1900">
                <a:solidFill>
                  <a:schemeClr val="accent1">
                    <a:lumMod val="75000"/>
                  </a:schemeClr>
                </a:solidFill>
                <a:latin typeface="Arial"/>
                <a:cs typeface="Arial"/>
              </a:rPr>
              <a:t>entities or individuals that commit match funding, including the </a:t>
            </a:r>
            <a:r>
              <a:rPr lang="en-US" sz="1900" b="1">
                <a:solidFill>
                  <a:schemeClr val="accent1">
                    <a:lumMod val="75000"/>
                  </a:schemeClr>
                </a:solidFill>
                <a:latin typeface="Arial"/>
                <a:cs typeface="Arial"/>
              </a:rPr>
              <a:t>Prime</a:t>
            </a:r>
            <a:r>
              <a:rPr lang="en-US" sz="1900">
                <a:solidFill>
                  <a:schemeClr val="accent1">
                    <a:lumMod val="75000"/>
                  </a:schemeClr>
                </a:solidFill>
                <a:latin typeface="Arial"/>
                <a:cs typeface="Arial"/>
              </a:rPr>
              <a:t>; and</a:t>
            </a:r>
          </a:p>
          <a:p>
            <a:pPr lvl="1">
              <a:spcBef>
                <a:spcPts val="1000"/>
              </a:spcBef>
            </a:pPr>
            <a:r>
              <a:rPr lang="en-US" sz="1900">
                <a:solidFill>
                  <a:schemeClr val="accent1">
                    <a:lumMod val="75000"/>
                  </a:schemeClr>
                </a:solidFill>
                <a:latin typeface="Arial"/>
                <a:cs typeface="Arial"/>
              </a:rPr>
              <a:t>testing and pilot site hosts, including the </a:t>
            </a:r>
            <a:r>
              <a:rPr lang="en-US" sz="1900" b="1">
                <a:solidFill>
                  <a:schemeClr val="accent1">
                    <a:lumMod val="75000"/>
                  </a:schemeClr>
                </a:solidFill>
                <a:latin typeface="Arial"/>
                <a:cs typeface="Arial"/>
              </a:rPr>
              <a:t>Prime.</a:t>
            </a:r>
            <a:endParaRPr lang="en-US" sz="1900">
              <a:solidFill>
                <a:schemeClr val="accent1">
                  <a:lumMod val="75000"/>
                </a:schemeClr>
              </a:solidFill>
              <a:latin typeface="Arial"/>
              <a:cs typeface="Arial"/>
            </a:endParaRPr>
          </a:p>
          <a:p>
            <a:pPr>
              <a:spcBef>
                <a:spcPts val="1000"/>
              </a:spcBef>
            </a:pPr>
            <a:r>
              <a:rPr lang="en-US" sz="2600">
                <a:solidFill>
                  <a:schemeClr val="accent1">
                    <a:lumMod val="75000"/>
                  </a:schemeClr>
                </a:solidFill>
                <a:latin typeface="Arial"/>
                <a:cs typeface="Arial"/>
              </a:rPr>
              <a:t>Support letters describe a project stakeholder’s interest or involvement in the project.</a:t>
            </a:r>
          </a:p>
          <a:p>
            <a:pPr>
              <a:spcBef>
                <a:spcPts val="1000"/>
              </a:spcBef>
            </a:pPr>
            <a:r>
              <a:rPr lang="en-US" sz="2600">
                <a:solidFill>
                  <a:schemeClr val="accent1">
                    <a:lumMod val="75000"/>
                  </a:schemeClr>
                </a:solidFill>
                <a:latin typeface="Arial"/>
                <a:cs typeface="Arial"/>
              </a:rPr>
              <a:t>All applicants must submit </a:t>
            </a:r>
            <a:r>
              <a:rPr lang="en-US" sz="2600" b="1">
                <a:solidFill>
                  <a:schemeClr val="accent1">
                    <a:lumMod val="75000"/>
                  </a:schemeClr>
                </a:solidFill>
                <a:latin typeface="Arial"/>
                <a:cs typeface="Arial"/>
              </a:rPr>
              <a:t>at least one </a:t>
            </a:r>
            <a:r>
              <a:rPr lang="en-US" sz="2600">
                <a:solidFill>
                  <a:schemeClr val="accent1">
                    <a:lumMod val="75000"/>
                  </a:schemeClr>
                </a:solidFill>
                <a:latin typeface="Arial"/>
                <a:cs typeface="Arial"/>
              </a:rPr>
              <a:t>support letter.</a:t>
            </a:r>
          </a:p>
          <a:p>
            <a:pPr>
              <a:spcBef>
                <a:spcPts val="1000"/>
              </a:spcBef>
            </a:pPr>
            <a:r>
              <a:rPr lang="en-US" sz="2600">
                <a:solidFill>
                  <a:schemeClr val="accent1">
                    <a:lumMod val="75000"/>
                  </a:schemeClr>
                </a:solidFill>
                <a:latin typeface="Arial"/>
                <a:cs typeface="Arial"/>
              </a:rPr>
              <a:t>Match funding must be supported by a match fund commitment letter. </a:t>
            </a:r>
          </a:p>
          <a:p>
            <a:pPr>
              <a:spcBef>
                <a:spcPts val="1000"/>
              </a:spcBef>
            </a:pPr>
            <a:r>
              <a:rPr lang="en-US" sz="2600">
                <a:solidFill>
                  <a:schemeClr val="accent1">
                    <a:lumMod val="75000"/>
                  </a:schemeClr>
                </a:solidFill>
                <a:latin typeface="Arial"/>
                <a:cs typeface="Arial"/>
              </a:rPr>
              <a:t>Limit to two pages per letter, excluding the cover page.</a:t>
            </a:r>
          </a:p>
          <a:p>
            <a:endParaRPr lang="en-US">
              <a:solidFill>
                <a:schemeClr val="accent1">
                  <a:lumMod val="75000"/>
                </a:schemeClr>
              </a:solidFill>
              <a:latin typeface="Arial"/>
              <a:cs typeface="Arial"/>
            </a:endParaRPr>
          </a:p>
          <a:p>
            <a:pPr marL="0" indent="0">
              <a:buNone/>
            </a:pPr>
            <a:endParaRPr lang="en-US">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5064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8806201" cy="1143000"/>
          </a:xfrm>
        </p:spPr>
        <p:txBody>
          <a:bodyPr>
            <a:normAutofit/>
          </a:bodyPr>
          <a:lstStyle/>
          <a:p>
            <a:pPr algn="l"/>
            <a:r>
              <a:rPr lang="en-US" b="1" dirty="0">
                <a:solidFill>
                  <a:srgbClr val="254061"/>
                </a:solidFill>
                <a:latin typeface="Arial"/>
                <a:cs typeface="Arial"/>
              </a:rPr>
              <a:t>Match Funding Requirements</a:t>
            </a:r>
            <a:endParaRPr lang="en-US" b="1" dirty="0">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4400" y="1691341"/>
            <a:ext cx="10280073" cy="4665010"/>
          </a:xfrm>
        </p:spPr>
        <p:txBody>
          <a:bodyPr vert="horz" lIns="91440" tIns="45720" rIns="91440" bIns="45720" rtlCol="0" anchor="t">
            <a:normAutofit/>
          </a:bodyPr>
          <a:lstStyle/>
          <a:p>
            <a:pPr>
              <a:spcBef>
                <a:spcPts val="1000"/>
              </a:spcBef>
              <a:spcAft>
                <a:spcPts val="600"/>
              </a:spcAft>
            </a:pPr>
            <a:r>
              <a:rPr lang="en-US" sz="2400">
                <a:solidFill>
                  <a:schemeClr val="accent1">
                    <a:lumMod val="75000"/>
                  </a:schemeClr>
                </a:solidFill>
                <a:latin typeface="Arial"/>
                <a:ea typeface="+mn-lt"/>
                <a:cs typeface="Arial"/>
              </a:rPr>
              <a:t>20% match funding is required for </a:t>
            </a:r>
            <a:r>
              <a:rPr lang="en-US" sz="2400" b="1">
                <a:solidFill>
                  <a:schemeClr val="accent1">
                    <a:lumMod val="75000"/>
                  </a:schemeClr>
                </a:solidFill>
                <a:latin typeface="Arial"/>
                <a:ea typeface="+mn-lt"/>
                <a:cs typeface="Arial"/>
              </a:rPr>
              <a:t>Group 1</a:t>
            </a:r>
            <a:r>
              <a:rPr lang="en-US" sz="2400">
                <a:solidFill>
                  <a:schemeClr val="accent1">
                    <a:lumMod val="75000"/>
                  </a:schemeClr>
                </a:solidFill>
                <a:latin typeface="Arial"/>
                <a:ea typeface="+mn-lt"/>
                <a:cs typeface="Arial"/>
              </a:rPr>
              <a:t> and </a:t>
            </a:r>
            <a:r>
              <a:rPr lang="en-US" sz="2400" b="1">
                <a:solidFill>
                  <a:schemeClr val="accent1">
                    <a:lumMod val="75000"/>
                  </a:schemeClr>
                </a:solidFill>
                <a:latin typeface="Arial"/>
                <a:ea typeface="+mn-lt"/>
                <a:cs typeface="Arial"/>
              </a:rPr>
              <a:t>Group 3</a:t>
            </a:r>
            <a:r>
              <a:rPr lang="en-US" sz="2400">
                <a:solidFill>
                  <a:schemeClr val="accent1">
                    <a:lumMod val="75000"/>
                  </a:schemeClr>
                </a:solidFill>
                <a:latin typeface="Arial"/>
                <a:ea typeface="+mn-lt"/>
                <a:cs typeface="Arial"/>
              </a:rPr>
              <a:t>.</a:t>
            </a:r>
          </a:p>
          <a:p>
            <a:pPr>
              <a:spcBef>
                <a:spcPts val="1000"/>
              </a:spcBef>
              <a:spcAft>
                <a:spcPts val="600"/>
              </a:spcAft>
            </a:pPr>
            <a:r>
              <a:rPr lang="en-US" sz="2400">
                <a:solidFill>
                  <a:schemeClr val="accent1">
                    <a:lumMod val="75000"/>
                  </a:schemeClr>
                </a:solidFill>
                <a:latin typeface="Arial"/>
                <a:ea typeface="+mn-lt"/>
                <a:cs typeface="Arial"/>
              </a:rPr>
              <a:t>50% match funding is required for </a:t>
            </a:r>
            <a:r>
              <a:rPr lang="en-US" sz="2400" b="1">
                <a:solidFill>
                  <a:schemeClr val="accent1">
                    <a:lumMod val="75000"/>
                  </a:schemeClr>
                </a:solidFill>
                <a:latin typeface="Arial"/>
                <a:ea typeface="+mn-lt"/>
                <a:cs typeface="Arial"/>
              </a:rPr>
              <a:t>Group 2</a:t>
            </a:r>
            <a:r>
              <a:rPr lang="en-US" sz="2400">
                <a:solidFill>
                  <a:schemeClr val="accent1">
                    <a:lumMod val="75000"/>
                  </a:schemeClr>
                </a:solidFill>
                <a:latin typeface="Arial"/>
                <a:ea typeface="+mn-lt"/>
                <a:cs typeface="Arial"/>
              </a:rPr>
              <a:t>.</a:t>
            </a:r>
          </a:p>
          <a:p>
            <a:pPr>
              <a:spcBef>
                <a:spcPts val="1000"/>
              </a:spcBef>
              <a:spcAft>
                <a:spcPts val="600"/>
              </a:spcAft>
            </a:pPr>
            <a:r>
              <a:rPr lang="en-US" sz="2400">
                <a:solidFill>
                  <a:schemeClr val="accent1">
                    <a:lumMod val="75000"/>
                  </a:schemeClr>
                </a:solidFill>
                <a:latin typeface="Arial"/>
                <a:ea typeface="+mn-lt"/>
                <a:cs typeface="Arial"/>
              </a:rPr>
              <a:t>Match funding contributors must submit commitment letters that meet the requirements</a:t>
            </a:r>
            <a:r>
              <a:rPr lang="en-US" sz="2400">
                <a:solidFill>
                  <a:schemeClr val="accent1">
                    <a:lumMod val="75000"/>
                  </a:schemeClr>
                </a:solidFill>
                <a:latin typeface="Arial"/>
                <a:cs typeface="Arial"/>
              </a:rPr>
              <a:t> of Attachment 10. </a:t>
            </a:r>
            <a:r>
              <a:rPr lang="en-US" sz="2400" b="1" u="sng">
                <a:solidFill>
                  <a:schemeClr val="accent1">
                    <a:lumMod val="75000"/>
                  </a:schemeClr>
                </a:solidFill>
                <a:latin typeface="Arial"/>
                <a:cs typeface="Arial"/>
              </a:rPr>
              <a:t>Failure to do so will disqualify the match funding commitment from consideration.</a:t>
            </a:r>
            <a:endParaRPr lang="en-US" sz="2400" b="1" u="sng">
              <a:solidFill>
                <a:schemeClr val="accent1">
                  <a:lumMod val="75000"/>
                </a:schemeClr>
              </a:solidFill>
              <a:cs typeface="Calibri"/>
            </a:endParaRPr>
          </a:p>
          <a:p>
            <a:pPr>
              <a:spcBef>
                <a:spcPts val="1000"/>
              </a:spcBef>
              <a:spcAft>
                <a:spcPts val="600"/>
              </a:spcAft>
            </a:pPr>
            <a:r>
              <a:rPr lang="en-US" sz="2400">
                <a:solidFill>
                  <a:schemeClr val="accent1">
                    <a:lumMod val="75000"/>
                  </a:schemeClr>
                </a:solidFill>
                <a:latin typeface="Arial"/>
                <a:cs typeface="Arial"/>
              </a:rPr>
              <a:t>Refer to Section I.K in the Solicitation Manual for more details on match funding.</a:t>
            </a:r>
          </a:p>
          <a:p>
            <a:pPr>
              <a:spcBef>
                <a:spcPts val="1000"/>
              </a:spcBef>
              <a:spcAft>
                <a:spcPts val="600"/>
              </a:spcAft>
            </a:pPr>
            <a:r>
              <a:rPr lang="en-US" sz="2400">
                <a:solidFill>
                  <a:schemeClr val="accent1">
                    <a:lumMod val="75000"/>
                  </a:schemeClr>
                </a:solidFill>
                <a:latin typeface="Arial"/>
                <a:ea typeface="+mn-lt"/>
                <a:cs typeface="Arial"/>
              </a:rPr>
              <a:t>Applications that include additional</a:t>
            </a:r>
            <a:r>
              <a:rPr lang="en-US" sz="2400" i="1">
                <a:solidFill>
                  <a:schemeClr val="accent1">
                    <a:lumMod val="75000"/>
                  </a:schemeClr>
                </a:solidFill>
                <a:latin typeface="Arial"/>
                <a:ea typeface="+mn-lt"/>
                <a:cs typeface="Arial"/>
              </a:rPr>
              <a:t> </a:t>
            </a:r>
            <a:r>
              <a:rPr lang="en-US" sz="2400">
                <a:solidFill>
                  <a:schemeClr val="accent1">
                    <a:lumMod val="75000"/>
                  </a:schemeClr>
                </a:solidFill>
                <a:latin typeface="Arial"/>
                <a:ea typeface="+mn-lt"/>
                <a:cs typeface="Arial"/>
              </a:rPr>
              <a:t>match funding will receive up to 10 additional points during the scoring phase.</a:t>
            </a:r>
            <a:endParaRPr lang="en-US" sz="2400">
              <a:solidFill>
                <a:schemeClr val="accent1">
                  <a:lumMod val="75000"/>
                </a:schemeClr>
              </a:solidFill>
              <a:latin typeface="Arial"/>
              <a:cs typeface="Arial"/>
            </a:endParaRPr>
          </a:p>
          <a:p>
            <a:pPr algn="ctr"/>
            <a:endParaRPr lang="en-US">
              <a:solidFill>
                <a:schemeClr val="accent1">
                  <a:lumMod val="75000"/>
                </a:schemeClr>
              </a:solidFill>
              <a:latin typeface="Arial"/>
              <a:cs typeface="Arial"/>
            </a:endParaRPr>
          </a:p>
          <a:p>
            <a:endParaRPr lang="en-US" sz="2400">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089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274638"/>
            <a:ext cx="9319491" cy="1143000"/>
          </a:xfrm>
        </p:spPr>
        <p:txBody>
          <a:bodyPr>
            <a:noAutofit/>
          </a:bodyPr>
          <a:lstStyle/>
          <a:p>
            <a:pPr algn="l"/>
            <a:r>
              <a:rPr lang="en-US" sz="4000" b="1" dirty="0">
                <a:solidFill>
                  <a:srgbClr val="254061"/>
                </a:solidFill>
                <a:latin typeface="Arial"/>
                <a:cs typeface="Arial"/>
              </a:rPr>
              <a:t>Scoring Weights and Minimum Passing Requirements</a:t>
            </a:r>
          </a:p>
        </p:txBody>
      </p:sp>
      <p:sp>
        <p:nvSpPr>
          <p:cNvPr id="5" name="Slide Number Placeholder 4"/>
          <p:cNvSpPr>
            <a:spLocks noGrp="1"/>
          </p:cNvSpPr>
          <p:nvPr>
            <p:ph type="sldNum" sz="quarter" idx="12"/>
          </p:nvPr>
        </p:nvSpPr>
        <p:spPr/>
        <p:txBody>
          <a:bodyPr/>
          <a:lstStyle/>
          <a:p>
            <a:fld id="{005C4985-ACD0-2B4C-8981-36243250F268}" type="slidenum">
              <a:rPr lang="en-US" smtClean="0"/>
              <a:t>38</a:t>
            </a:fld>
            <a:endParaRPr lang="en-US"/>
          </a:p>
        </p:txBody>
      </p:sp>
      <p:grpSp>
        <p:nvGrpSpPr>
          <p:cNvPr id="3" name="Group 2" descr="A series of colored boxes with arrows that explain the process for screening and scoring activities followed in evaluating proposals. ">
            <a:extLst>
              <a:ext uri="{FF2B5EF4-FFF2-40B4-BE49-F238E27FC236}">
                <a16:creationId xmlns:a16="http://schemas.microsoft.com/office/drawing/2014/main" id="{C7E7EE2A-B73F-4650-9057-4874909F334E}"/>
              </a:ext>
            </a:extLst>
          </p:cNvPr>
          <p:cNvGrpSpPr/>
          <p:nvPr/>
        </p:nvGrpSpPr>
        <p:grpSpPr>
          <a:xfrm>
            <a:off x="902021" y="1802010"/>
            <a:ext cx="9716149" cy="4736903"/>
            <a:chOff x="902021" y="1802010"/>
            <a:chExt cx="9716149" cy="4736903"/>
          </a:xfrm>
        </p:grpSpPr>
        <p:sp>
          <p:nvSpPr>
            <p:cNvPr id="41" name="TextBox 40">
              <a:extLst>
                <a:ext uri="{FF2B5EF4-FFF2-40B4-BE49-F238E27FC236}">
                  <a16:creationId xmlns:a16="http://schemas.microsoft.com/office/drawing/2014/main" id="{BCC664B0-4C51-7747-B6B4-A23827C02F45}"/>
                </a:ext>
              </a:extLst>
            </p:cNvPr>
            <p:cNvSpPr txBox="1"/>
            <p:nvPr/>
          </p:nvSpPr>
          <p:spPr>
            <a:xfrm>
              <a:off x="6668470" y="4382011"/>
              <a:ext cx="3949700" cy="830997"/>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400" dirty="0">
                  <a:solidFill>
                    <a:schemeClr val="bg1"/>
                  </a:solidFill>
                </a:rPr>
                <a:t>Pass Criterion 8 </a:t>
              </a:r>
              <a:endParaRPr lang="en-US" sz="2400" dirty="0">
                <a:solidFill>
                  <a:schemeClr val="bg1"/>
                </a:solidFill>
                <a:cs typeface="Calibri"/>
              </a:endParaRPr>
            </a:p>
            <a:p>
              <a:pPr algn="ctr"/>
              <a:r>
                <a:rPr lang="en-US" sz="2400" dirty="0">
                  <a:solidFill>
                    <a:schemeClr val="bg1"/>
                  </a:solidFill>
                </a:rPr>
                <a:t>Minimum 35 out of 50 (70%)</a:t>
              </a:r>
              <a:endParaRPr lang="en-US" sz="2400" dirty="0">
                <a:solidFill>
                  <a:schemeClr val="bg1"/>
                </a:solidFill>
                <a:cs typeface="Calibri"/>
              </a:endParaRPr>
            </a:p>
          </p:txBody>
        </p:sp>
        <p:sp>
          <p:nvSpPr>
            <p:cNvPr id="42" name="TextBox 41">
              <a:extLst>
                <a:ext uri="{FF2B5EF4-FFF2-40B4-BE49-F238E27FC236}">
                  <a16:creationId xmlns:a16="http://schemas.microsoft.com/office/drawing/2014/main" id="{642A576D-D000-DF49-A3F8-C56B5049E057}"/>
                </a:ext>
              </a:extLst>
            </p:cNvPr>
            <p:cNvSpPr txBox="1"/>
            <p:nvPr/>
          </p:nvSpPr>
          <p:spPr>
            <a:xfrm>
              <a:off x="6668469" y="5707916"/>
              <a:ext cx="3949701" cy="830997"/>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400" b="1">
                  <a:solidFill>
                    <a:schemeClr val="bg1"/>
                  </a:solidFill>
                </a:rPr>
                <a:t>Final Score</a:t>
              </a:r>
            </a:p>
            <a:p>
              <a:pPr algn="ctr"/>
              <a:r>
                <a:rPr lang="en-US" sz="2400" b="1">
                  <a:solidFill>
                    <a:schemeClr val="bg1"/>
                  </a:solidFill>
                </a:rPr>
                <a:t>150 Maximum Points</a:t>
              </a:r>
              <a:endParaRPr lang="en-US" sz="2400" b="1">
                <a:solidFill>
                  <a:schemeClr val="bg1"/>
                </a:solidFill>
                <a:cs typeface="Calibri"/>
              </a:endParaRPr>
            </a:p>
          </p:txBody>
        </p:sp>
        <p:sp>
          <p:nvSpPr>
            <p:cNvPr id="45" name="TextBox 44">
              <a:extLst>
                <a:ext uri="{FF2B5EF4-FFF2-40B4-BE49-F238E27FC236}">
                  <a16:creationId xmlns:a16="http://schemas.microsoft.com/office/drawing/2014/main" id="{9F1BEEE3-E451-EF42-AE78-304771EF78AB}"/>
                </a:ext>
              </a:extLst>
            </p:cNvPr>
            <p:cNvSpPr txBox="1"/>
            <p:nvPr/>
          </p:nvSpPr>
          <p:spPr>
            <a:xfrm>
              <a:off x="6603904" y="3115698"/>
              <a:ext cx="3986221" cy="830997"/>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400">
                  <a:solidFill>
                    <a:schemeClr val="bg1"/>
                  </a:solidFill>
                </a:rPr>
                <a:t>Pass Criteria 1 – 7</a:t>
              </a:r>
              <a:endParaRPr lang="en-US" sz="2400">
                <a:solidFill>
                  <a:schemeClr val="bg1"/>
                </a:solidFill>
                <a:cs typeface="Calibri"/>
              </a:endParaRPr>
            </a:p>
            <a:p>
              <a:pPr algn="ctr"/>
              <a:r>
                <a:rPr lang="en-US" sz="2400">
                  <a:solidFill>
                    <a:schemeClr val="bg1"/>
                  </a:solidFill>
                </a:rPr>
                <a:t>Minimum</a:t>
              </a:r>
              <a:r>
                <a:rPr lang="en-US" sz="2400">
                  <a:solidFill>
                    <a:srgbClr val="FFFF00"/>
                  </a:solidFill>
                </a:rPr>
                <a:t> </a:t>
              </a:r>
              <a:r>
                <a:rPr lang="en-US" sz="2400">
                  <a:solidFill>
                    <a:schemeClr val="bg1"/>
                  </a:solidFill>
                </a:rPr>
                <a:t>70 out of 100 (70%)</a:t>
              </a:r>
              <a:endParaRPr lang="en-US" sz="2400">
                <a:solidFill>
                  <a:schemeClr val="bg1"/>
                </a:solidFill>
                <a:cs typeface="Calibri"/>
              </a:endParaRPr>
            </a:p>
          </p:txBody>
        </p:sp>
        <p:sp>
          <p:nvSpPr>
            <p:cNvPr id="50" name="Down Arrow 49">
              <a:extLst>
                <a:ext uri="{FF2B5EF4-FFF2-40B4-BE49-F238E27FC236}">
                  <a16:creationId xmlns:a16="http://schemas.microsoft.com/office/drawing/2014/main" id="{7D7DEBA0-6B82-F946-B59A-8B55BF7FA4FB}"/>
                </a:ext>
              </a:extLst>
            </p:cNvPr>
            <p:cNvSpPr/>
            <p:nvPr/>
          </p:nvSpPr>
          <p:spPr>
            <a:xfrm>
              <a:off x="8406248" y="2690872"/>
              <a:ext cx="469137" cy="3651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2B6E42E0-2460-4447-B4E2-F76863B5B73B}"/>
                </a:ext>
              </a:extLst>
            </p:cNvPr>
            <p:cNvSpPr txBox="1"/>
            <p:nvPr/>
          </p:nvSpPr>
          <p:spPr>
            <a:xfrm>
              <a:off x="6603904" y="1802010"/>
              <a:ext cx="3986221" cy="830997"/>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400">
                  <a:solidFill>
                    <a:schemeClr val="bg1"/>
                  </a:solidFill>
                </a:rPr>
                <a:t>Pass Criteria 1 – 4</a:t>
              </a:r>
              <a:endParaRPr lang="en-US" sz="2400">
                <a:solidFill>
                  <a:schemeClr val="bg1"/>
                </a:solidFill>
                <a:cs typeface="Calibri"/>
              </a:endParaRPr>
            </a:p>
            <a:p>
              <a:pPr algn="ctr"/>
              <a:r>
                <a:rPr lang="en-US" sz="2400">
                  <a:solidFill>
                    <a:schemeClr val="bg1"/>
                  </a:solidFill>
                </a:rPr>
                <a:t>Minimum</a:t>
              </a:r>
              <a:r>
                <a:rPr lang="en-US" sz="2400">
                  <a:solidFill>
                    <a:srgbClr val="FFFF00"/>
                  </a:solidFill>
                </a:rPr>
                <a:t> </a:t>
              </a:r>
              <a:r>
                <a:rPr lang="en-US" sz="2400">
                  <a:solidFill>
                    <a:schemeClr val="bg1"/>
                  </a:solidFill>
                </a:rPr>
                <a:t>52.5 out of 75 (70%)</a:t>
              </a:r>
              <a:endParaRPr lang="en-US" sz="2400">
                <a:solidFill>
                  <a:schemeClr val="bg1"/>
                </a:solidFill>
                <a:cs typeface="Calibri"/>
              </a:endParaRPr>
            </a:p>
          </p:txBody>
        </p:sp>
        <p:sp>
          <p:nvSpPr>
            <p:cNvPr id="10" name="TextBox 9">
              <a:extLst>
                <a:ext uri="{FF2B5EF4-FFF2-40B4-BE49-F238E27FC236}">
                  <a16:creationId xmlns:a16="http://schemas.microsoft.com/office/drawing/2014/main" id="{60F23D50-E4A1-4062-B3FE-4FAD4F755C0A}"/>
                </a:ext>
              </a:extLst>
            </p:cNvPr>
            <p:cNvSpPr txBox="1"/>
            <p:nvPr/>
          </p:nvSpPr>
          <p:spPr>
            <a:xfrm>
              <a:off x="911446" y="3584437"/>
              <a:ext cx="3679405" cy="830997"/>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400">
                  <a:solidFill>
                    <a:schemeClr val="bg1"/>
                  </a:solidFill>
                </a:rPr>
                <a:t>Pass Past Performance Criteria (Pass/Fail)</a:t>
              </a:r>
              <a:endParaRPr lang="en-US" sz="2400">
                <a:solidFill>
                  <a:schemeClr val="bg1"/>
                </a:solidFill>
                <a:cs typeface="Calibri"/>
              </a:endParaRPr>
            </a:p>
          </p:txBody>
        </p:sp>
        <p:sp>
          <p:nvSpPr>
            <p:cNvPr id="11" name="TextBox 10">
              <a:extLst>
                <a:ext uri="{FF2B5EF4-FFF2-40B4-BE49-F238E27FC236}">
                  <a16:creationId xmlns:a16="http://schemas.microsoft.com/office/drawing/2014/main" id="{9CA6EEB9-022B-4EE8-8871-077D202BD74C}"/>
                </a:ext>
              </a:extLst>
            </p:cNvPr>
            <p:cNvSpPr txBox="1"/>
            <p:nvPr/>
          </p:nvSpPr>
          <p:spPr>
            <a:xfrm>
              <a:off x="902021" y="1858746"/>
              <a:ext cx="3679405" cy="830997"/>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2400" dirty="0">
                  <a:solidFill>
                    <a:schemeClr val="bg1"/>
                  </a:solidFill>
                </a:rPr>
                <a:t>Pass Screening Criteria</a:t>
              </a:r>
              <a:endParaRPr lang="en-US" sz="2400" dirty="0">
                <a:solidFill>
                  <a:schemeClr val="bg1"/>
                </a:solidFill>
                <a:cs typeface="Calibri"/>
              </a:endParaRPr>
            </a:p>
            <a:p>
              <a:pPr algn="ctr"/>
              <a:r>
                <a:rPr lang="en-US" sz="2400" dirty="0">
                  <a:solidFill>
                    <a:schemeClr val="bg1"/>
                  </a:solidFill>
                </a:rPr>
                <a:t>Pass/Fail</a:t>
              </a:r>
              <a:endParaRPr lang="en-US" sz="2400" dirty="0">
                <a:solidFill>
                  <a:schemeClr val="bg1"/>
                </a:solidFill>
                <a:cs typeface="Calibri"/>
              </a:endParaRPr>
            </a:p>
          </p:txBody>
        </p:sp>
        <p:sp>
          <p:nvSpPr>
            <p:cNvPr id="12" name="Down Arrow 49">
              <a:extLst>
                <a:ext uri="{FF2B5EF4-FFF2-40B4-BE49-F238E27FC236}">
                  <a16:creationId xmlns:a16="http://schemas.microsoft.com/office/drawing/2014/main" id="{45818A8B-0AEA-44DE-B1BC-AEE5725F3C56}"/>
                </a:ext>
              </a:extLst>
            </p:cNvPr>
            <p:cNvSpPr/>
            <p:nvPr/>
          </p:nvSpPr>
          <p:spPr>
            <a:xfrm>
              <a:off x="2417272" y="2748905"/>
              <a:ext cx="469137" cy="74879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Connector: Elbow 7">
              <a:extLst>
                <a:ext uri="{FF2B5EF4-FFF2-40B4-BE49-F238E27FC236}">
                  <a16:creationId xmlns:a16="http://schemas.microsoft.com/office/drawing/2014/main" id="{348817B6-E5ED-4E4F-A1BB-07E83B7319D5}"/>
                </a:ext>
              </a:extLst>
            </p:cNvPr>
            <p:cNvCxnSpPr>
              <a:cxnSpLocks/>
            </p:cNvCxnSpPr>
            <p:nvPr/>
          </p:nvCxnSpPr>
          <p:spPr>
            <a:xfrm flipV="1">
              <a:off x="4656840" y="2217509"/>
              <a:ext cx="1881075" cy="1845444"/>
            </a:xfrm>
            <a:prstGeom prst="bentConnector3">
              <a:avLst>
                <a:gd name="adj1" fmla="val 50000"/>
              </a:avLst>
            </a:prstGeom>
            <a:ln w="98425">
              <a:solidFill>
                <a:srgbClr val="FFC000"/>
              </a:solidFill>
              <a:tailEnd type="triangle"/>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20" name="Down Arrow 49">
              <a:extLst>
                <a:ext uri="{FF2B5EF4-FFF2-40B4-BE49-F238E27FC236}">
                  <a16:creationId xmlns:a16="http://schemas.microsoft.com/office/drawing/2014/main" id="{C77C7BD8-4291-4EDE-BFC5-5EC68007D74E}"/>
                </a:ext>
              </a:extLst>
            </p:cNvPr>
            <p:cNvSpPr/>
            <p:nvPr/>
          </p:nvSpPr>
          <p:spPr>
            <a:xfrm>
              <a:off x="8406247" y="3999936"/>
              <a:ext cx="469137" cy="3651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Down Arrow 49">
              <a:extLst>
                <a:ext uri="{FF2B5EF4-FFF2-40B4-BE49-F238E27FC236}">
                  <a16:creationId xmlns:a16="http://schemas.microsoft.com/office/drawing/2014/main" id="{40108618-B993-49AC-9EBF-E276721CBC6A}"/>
                </a:ext>
              </a:extLst>
            </p:cNvPr>
            <p:cNvSpPr/>
            <p:nvPr/>
          </p:nvSpPr>
          <p:spPr>
            <a:xfrm>
              <a:off x="8406247" y="5283199"/>
              <a:ext cx="469137" cy="3651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42586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9005855" cy="1143000"/>
          </a:xfrm>
        </p:spPr>
        <p:txBody>
          <a:bodyPr>
            <a:normAutofit/>
          </a:bodyPr>
          <a:lstStyle/>
          <a:p>
            <a:pPr algn="l"/>
            <a:r>
              <a:rPr lang="en-US" sz="4000" b="1" dirty="0">
                <a:solidFill>
                  <a:srgbClr val="254061"/>
                </a:solidFill>
                <a:latin typeface="Arial"/>
                <a:cs typeface="Arial"/>
              </a:rPr>
              <a:t>Evaluation - Application Screening</a:t>
            </a:r>
          </a:p>
        </p:txBody>
      </p:sp>
      <p:sp>
        <p:nvSpPr>
          <p:cNvPr id="9" name="Content Placeholder 2"/>
          <p:cNvSpPr>
            <a:spLocks noGrp="1"/>
          </p:cNvSpPr>
          <p:nvPr>
            <p:ph idx="1"/>
          </p:nvPr>
        </p:nvSpPr>
        <p:spPr>
          <a:xfrm>
            <a:off x="930893" y="1682180"/>
            <a:ext cx="4677614" cy="3532740"/>
          </a:xfrm>
          <a:solidFill>
            <a:srgbClr val="FFE49F"/>
          </a:solidFill>
        </p:spPr>
        <p:txBody>
          <a:bodyPr vert="horz" lIns="91440" tIns="45720" rIns="91440" bIns="45720" rtlCol="0" anchor="t">
            <a:normAutofit lnSpcReduction="10000"/>
          </a:bodyPr>
          <a:lstStyle/>
          <a:p>
            <a:pPr marL="0" indent="0" algn="ctr">
              <a:buNone/>
            </a:pPr>
            <a:r>
              <a:rPr lang="en-US" sz="2600" b="1" u="sng"/>
              <a:t>Admin Screening Process</a:t>
            </a:r>
          </a:p>
          <a:p>
            <a:pPr marL="457200" indent="-457200">
              <a:buFont typeface="+mj-lt"/>
              <a:buAutoNum type="arabicPeriod"/>
            </a:pPr>
            <a:r>
              <a:rPr lang="en-US" sz="2200"/>
              <a:t>Energy Commission staff screens applications per stage one criteria in Section IV.D &amp; past performance criteria in Section IV.E.</a:t>
            </a:r>
            <a:endParaRPr lang="en-US" sz="2200">
              <a:cs typeface="Calibri"/>
            </a:endParaRPr>
          </a:p>
          <a:p>
            <a:pPr marL="457200" indent="-457200">
              <a:buFont typeface="+mj-lt"/>
              <a:buAutoNum type="arabicPeriod"/>
            </a:pPr>
            <a:r>
              <a:rPr lang="en-US" sz="2200"/>
              <a:t>Stage one and past performance are scored on a pass/fail basis.</a:t>
            </a:r>
            <a:endParaRPr lang="en-US" sz="2200">
              <a:cs typeface="Calibri"/>
            </a:endParaRPr>
          </a:p>
          <a:p>
            <a:pPr marL="457200" indent="-457200">
              <a:buFont typeface="+mj-lt"/>
              <a:buAutoNum type="arabicPeriod"/>
            </a:pPr>
            <a:r>
              <a:rPr lang="en-US" sz="2200"/>
              <a:t>Applicants must pass all screening criteria, or the application will be disqualified.</a:t>
            </a:r>
            <a:endParaRPr lang="en-US" sz="2200">
              <a:cs typeface="Calibri"/>
            </a:endParaRPr>
          </a:p>
        </p:txBody>
      </p:sp>
      <p:sp>
        <p:nvSpPr>
          <p:cNvPr id="10" name="Content Placeholder 2"/>
          <p:cNvSpPr txBox="1">
            <a:spLocks/>
          </p:cNvSpPr>
          <p:nvPr/>
        </p:nvSpPr>
        <p:spPr>
          <a:xfrm>
            <a:off x="6140002" y="1709885"/>
            <a:ext cx="5094056" cy="3532740"/>
          </a:xfrm>
          <a:prstGeom prst="rect">
            <a:avLst/>
          </a:prstGeom>
          <a:solidFill>
            <a:schemeClr val="accent1">
              <a:lumMod val="40000"/>
              <a:lumOff val="60000"/>
            </a:schemeClr>
          </a:solidFill>
        </p:spPr>
        <p:txBody>
          <a:bodyPr vert="horz" lIns="91440" tIns="45720" rIns="91440" bIns="45720" rtlCol="0" anchor="t">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200" b="1" u="sng">
                <a:solidFill>
                  <a:schemeClr val="tx1"/>
                </a:solidFill>
              </a:rPr>
              <a:t>Some Reasons for Disqualification</a:t>
            </a:r>
            <a:endParaRPr lang="en-US" sz="2200" b="1" u="sng">
              <a:solidFill>
                <a:schemeClr val="tx1"/>
              </a:solidFill>
              <a:cs typeface="Calibri"/>
            </a:endParaRPr>
          </a:p>
          <a:p>
            <a:pPr marL="342900" indent="-342900">
              <a:buFont typeface="Wingdings" panose="05000000000000000000" pitchFamily="2" charset="2"/>
              <a:buChar char="q"/>
            </a:pPr>
            <a:r>
              <a:rPr lang="en-US" sz="2000">
                <a:solidFill>
                  <a:schemeClr val="tx1"/>
                </a:solidFill>
              </a:rPr>
              <a:t>Application is not submitted by </a:t>
            </a:r>
            <a:r>
              <a:rPr lang="en-US" sz="2000" b="1">
                <a:solidFill>
                  <a:schemeClr val="tx1"/>
                </a:solidFill>
              </a:rPr>
              <a:t>December 30 at 5:00 p.m.</a:t>
            </a:r>
            <a:endParaRPr lang="en-US" sz="2000" b="1">
              <a:solidFill>
                <a:schemeClr val="tx1"/>
              </a:solidFill>
              <a:cs typeface="Calibri"/>
            </a:endParaRPr>
          </a:p>
          <a:p>
            <a:pPr marL="342900" indent="-342900">
              <a:buFont typeface="Wingdings" panose="05000000000000000000" pitchFamily="2" charset="2"/>
              <a:buChar char="q"/>
            </a:pPr>
            <a:r>
              <a:rPr lang="en-US" sz="2000">
                <a:solidFill>
                  <a:schemeClr val="tx1"/>
                </a:solidFill>
              </a:rPr>
              <a:t>Applicant did not meet signature requirements.</a:t>
            </a:r>
            <a:endParaRPr lang="en-US" sz="2000">
              <a:solidFill>
                <a:schemeClr val="tx1"/>
              </a:solidFill>
              <a:cs typeface="Calibri"/>
            </a:endParaRPr>
          </a:p>
          <a:p>
            <a:pPr marL="342900" indent="-342900">
              <a:buFont typeface="Wingdings" panose="05000000000000000000" pitchFamily="2" charset="2"/>
              <a:buChar char="q"/>
            </a:pPr>
            <a:r>
              <a:rPr lang="en-US" sz="2000">
                <a:solidFill>
                  <a:schemeClr val="tx1"/>
                </a:solidFill>
              </a:rPr>
              <a:t>Application does not include required support letters.</a:t>
            </a:r>
            <a:endParaRPr lang="en-US" sz="2000">
              <a:solidFill>
                <a:schemeClr val="tx1"/>
              </a:solidFill>
              <a:cs typeface="Calibri"/>
            </a:endParaRPr>
          </a:p>
          <a:p>
            <a:pPr marL="342900" indent="-342900">
              <a:buFont typeface="Wingdings" panose="05000000000000000000" pitchFamily="2" charset="2"/>
              <a:buChar char="q"/>
            </a:pPr>
            <a:r>
              <a:rPr lang="en-US" sz="2000">
                <a:solidFill>
                  <a:schemeClr val="tx1"/>
                </a:solidFill>
              </a:rPr>
              <a:t>Application contains confidential material.</a:t>
            </a:r>
            <a:endParaRPr lang="en-US" sz="2000">
              <a:solidFill>
                <a:schemeClr val="tx1"/>
              </a:solidFill>
              <a:cs typeface="Calibri"/>
            </a:endParaRPr>
          </a:p>
          <a:p>
            <a:pPr marL="342900" indent="-342900">
              <a:buFont typeface="Wingdings" panose="05000000000000000000" pitchFamily="2" charset="2"/>
              <a:buChar char="q"/>
            </a:pPr>
            <a:r>
              <a:rPr lang="en-US" sz="2000">
                <a:solidFill>
                  <a:schemeClr val="tx1"/>
                </a:solidFill>
                <a:cs typeface="Calibri"/>
              </a:rPr>
              <a:t>Application does not meet match funding </a:t>
            </a:r>
            <a:r>
              <a:rPr lang="en-US" sz="2000" u="sng">
                <a:solidFill>
                  <a:schemeClr val="tx1"/>
                </a:solidFill>
                <a:cs typeface="Calibri"/>
              </a:rPr>
              <a:t>requirement.</a:t>
            </a:r>
            <a:endParaRPr lang="en-US" sz="2000">
              <a:solidFill>
                <a:schemeClr val="tx1"/>
              </a:solidFill>
              <a:cs typeface="Calibri"/>
            </a:endParaRPr>
          </a:p>
        </p:txBody>
      </p:sp>
      <p:sp>
        <p:nvSpPr>
          <p:cNvPr id="4" name="Content Placeholder 2">
            <a:extLst>
              <a:ext uri="{FF2B5EF4-FFF2-40B4-BE49-F238E27FC236}">
                <a16:creationId xmlns:a16="http://schemas.microsoft.com/office/drawing/2014/main" id="{53094D66-35AB-42B6-BA01-9A23E69BE7C2}"/>
              </a:ext>
            </a:extLst>
          </p:cNvPr>
          <p:cNvSpPr txBox="1">
            <a:spLocks/>
          </p:cNvSpPr>
          <p:nvPr/>
        </p:nvSpPr>
        <p:spPr>
          <a:xfrm>
            <a:off x="930893" y="5527903"/>
            <a:ext cx="4677614" cy="785975"/>
          </a:xfrm>
          <a:prstGeom prst="rect">
            <a:avLst/>
          </a:prstGeom>
          <a:solidFill>
            <a:srgbClr val="FFE49F"/>
          </a:solidFill>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u="sng" dirty="0"/>
              <a:t>Past Performance Screening</a:t>
            </a:r>
          </a:p>
          <a:p>
            <a:pPr>
              <a:buFont typeface="Wingdings" panose="05000000000000000000" pitchFamily="2" charset="2"/>
              <a:buChar char="q"/>
            </a:pPr>
            <a:r>
              <a:rPr lang="en-US" sz="2200" dirty="0"/>
              <a:t>	</a:t>
            </a:r>
            <a:r>
              <a:rPr lang="en-US" sz="2000" dirty="0"/>
              <a:t>Pass/Fail</a:t>
            </a:r>
            <a:endParaRPr lang="en-US" sz="2000" dirty="0">
              <a:cs typeface="Calibri"/>
            </a:endParaRPr>
          </a:p>
        </p:txBody>
      </p:sp>
      <p:sp>
        <p:nvSpPr>
          <p:cNvPr id="6" name="Arrow: Right 5">
            <a:extLst>
              <a:ext uri="{FF2B5EF4-FFF2-40B4-BE49-F238E27FC236}">
                <a16:creationId xmlns:a16="http://schemas.microsoft.com/office/drawing/2014/main" id="{343E9CE5-9978-4FD7-B5F0-5E99531FD2E0}"/>
              </a:ext>
            </a:extLst>
          </p:cNvPr>
          <p:cNvSpPr/>
          <p:nvPr/>
        </p:nvSpPr>
        <p:spPr>
          <a:xfrm>
            <a:off x="6140002" y="5534873"/>
            <a:ext cx="5094056" cy="608678"/>
          </a:xfrm>
          <a:prstGeom prst="rightArrow">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cs typeface="Calibri"/>
              </a:rPr>
              <a:t>If passed screening, continue to scoring</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723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2629" y="1711978"/>
            <a:ext cx="10374086" cy="4645705"/>
          </a:xfrm>
        </p:spPr>
        <p:txBody>
          <a:bodyPr vert="horz" lIns="91440" tIns="45720" rIns="91440" bIns="45720" rtlCol="0" anchor="t">
            <a:normAutofit fontScale="77500" lnSpcReduction="20000"/>
          </a:bodyPr>
          <a:lstStyle/>
          <a:p>
            <a:pPr marL="0" indent="0">
              <a:buNone/>
              <a:defRPr/>
            </a:pPr>
            <a:r>
              <a:rPr lang="en-US">
                <a:solidFill>
                  <a:schemeClr val="accent1">
                    <a:lumMod val="75000"/>
                  </a:schemeClr>
                </a:solidFill>
                <a:ea typeface="MS PGothic"/>
              </a:rPr>
              <a:t>The Energy Commission has adopted a resolution to strengthen its commitment to diversity in our funding programs. The Energy Commission continues to encourage disadvantaged and underrepresented  businesses and communities to engage in and benefit from our many programs.</a:t>
            </a:r>
          </a:p>
          <a:p>
            <a:pPr marL="0" indent="0">
              <a:buNone/>
              <a:defRPr/>
            </a:pPr>
            <a:r>
              <a:rPr lang="en-US">
                <a:solidFill>
                  <a:schemeClr val="accent1">
                    <a:lumMod val="75000"/>
                  </a:schemeClr>
                </a:solidFill>
                <a:ea typeface="MS PGothic"/>
              </a:rPr>
              <a:t>To meet this commitment, Energy Commission staff conducts outreach efforts and activities to:</a:t>
            </a:r>
            <a:endParaRPr lang="en-US">
              <a:solidFill>
                <a:schemeClr val="accent1">
                  <a:lumMod val="75000"/>
                </a:schemeClr>
              </a:solidFill>
              <a:ea typeface="MS PGothic"/>
              <a:cs typeface="Calibri"/>
            </a:endParaRPr>
          </a:p>
          <a:p>
            <a:r>
              <a:rPr lang="en-US">
                <a:solidFill>
                  <a:schemeClr val="accent1">
                    <a:lumMod val="75000"/>
                  </a:schemeClr>
                </a:solidFill>
              </a:rPr>
              <a:t>Engage with disadvantaged and underrepresented groups throughout the state.</a:t>
            </a:r>
            <a:endParaRPr lang="en-US">
              <a:solidFill>
                <a:schemeClr val="accent1">
                  <a:lumMod val="75000"/>
                </a:schemeClr>
              </a:solidFill>
              <a:cs typeface="Calibri"/>
            </a:endParaRPr>
          </a:p>
          <a:p>
            <a:r>
              <a:rPr lang="en-US">
                <a:solidFill>
                  <a:schemeClr val="accent1">
                    <a:lumMod val="75000"/>
                  </a:schemeClr>
                </a:solidFill>
              </a:rPr>
              <a:t>Notify potential new applicants about the Energy Commission’s funding opportunities.</a:t>
            </a:r>
            <a:endParaRPr lang="en-US">
              <a:solidFill>
                <a:schemeClr val="accent1">
                  <a:lumMod val="75000"/>
                </a:schemeClr>
              </a:solidFill>
              <a:cs typeface="Calibri"/>
            </a:endParaRPr>
          </a:p>
          <a:p>
            <a:r>
              <a:rPr lang="en-US">
                <a:solidFill>
                  <a:schemeClr val="accent1">
                    <a:lumMod val="75000"/>
                  </a:schemeClr>
                </a:solidFill>
              </a:rPr>
              <a:t>Assist applicants in understanding how to apply for funding from the Energy Commission’s programs.</a:t>
            </a:r>
            <a:endParaRPr lang="en-US">
              <a:solidFill>
                <a:schemeClr val="accent1">
                  <a:lumMod val="75000"/>
                </a:schemeClr>
              </a:solidFill>
              <a:cs typeface="Calibri"/>
            </a:endParaRPr>
          </a:p>
          <a:p>
            <a:r>
              <a:rPr lang="en-US">
                <a:solidFill>
                  <a:schemeClr val="accent1">
                    <a:lumMod val="75000"/>
                  </a:schemeClr>
                </a:solidFill>
              </a:rPr>
              <a:t>Survey participants to measure progress in diversity outreach efforts.</a:t>
            </a:r>
            <a:endParaRPr lang="en-US">
              <a:solidFill>
                <a:schemeClr val="accent1">
                  <a:lumMod val="75000"/>
                </a:schemeClr>
              </a:solidFill>
              <a:cs typeface="Calibri"/>
            </a:endParaRPr>
          </a:p>
          <a:p>
            <a:endParaRPr lang="en-US">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055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46246"/>
            <a:ext cx="9005855" cy="1143000"/>
          </a:xfrm>
        </p:spPr>
        <p:txBody>
          <a:bodyPr>
            <a:normAutofit/>
          </a:bodyPr>
          <a:lstStyle/>
          <a:p>
            <a:pPr algn="l"/>
            <a:r>
              <a:rPr lang="en-US" sz="4000" b="1" dirty="0">
                <a:solidFill>
                  <a:srgbClr val="254061"/>
                </a:solidFill>
                <a:latin typeface="Arial"/>
                <a:cs typeface="Arial"/>
              </a:rPr>
              <a:t>Evaluation - Application Scoring</a:t>
            </a:r>
          </a:p>
        </p:txBody>
      </p:sp>
      <p:sp>
        <p:nvSpPr>
          <p:cNvPr id="11" name="Content Placeholder 2"/>
          <p:cNvSpPr>
            <a:spLocks noGrp="1"/>
          </p:cNvSpPr>
          <p:nvPr>
            <p:ph idx="1"/>
          </p:nvPr>
        </p:nvSpPr>
        <p:spPr>
          <a:xfrm>
            <a:off x="913329" y="1646983"/>
            <a:ext cx="3743087" cy="3599755"/>
          </a:xfrm>
          <a:solidFill>
            <a:srgbClr val="FFE49F"/>
          </a:solidFill>
        </p:spPr>
        <p:txBody>
          <a:bodyPr vert="horz" lIns="91440" tIns="45720" rIns="91440" bIns="45720" rtlCol="0" anchor="t">
            <a:noAutofit/>
          </a:bodyPr>
          <a:lstStyle/>
          <a:p>
            <a:pPr marL="0" indent="0">
              <a:buNone/>
            </a:pPr>
            <a:r>
              <a:rPr lang="en-US" sz="1800" b="1"/>
              <a:t>Scoring Criteria-</a:t>
            </a:r>
            <a:r>
              <a:rPr lang="en-US" sz="1800" b="1" i="1"/>
              <a:t>Three Hurdles</a:t>
            </a:r>
            <a:endParaRPr lang="en-US" sz="1800" b="1" i="1">
              <a:cs typeface="Calibri"/>
            </a:endParaRPr>
          </a:p>
          <a:p>
            <a:pPr marL="229870" indent="-229870" defTabSz="228600">
              <a:buAutoNum type="arabicPeriod"/>
            </a:pPr>
            <a:r>
              <a:rPr lang="en-US" sz="1600" b="1"/>
              <a:t>Technical: </a:t>
            </a:r>
            <a:r>
              <a:rPr lang="en-US" sz="1600"/>
              <a:t>Applications must obtain a minimum passing score </a:t>
            </a:r>
            <a:r>
              <a:rPr lang="en-US" sz="1600">
                <a:ea typeface="+mn-lt"/>
                <a:cs typeface="+mn-lt"/>
              </a:rPr>
              <a:t>for Criteria 1-4 </a:t>
            </a:r>
            <a:r>
              <a:rPr lang="en-US" sz="1600"/>
              <a:t>of  </a:t>
            </a:r>
            <a:r>
              <a:rPr lang="en-US" sz="1600" b="1"/>
              <a:t>70% or 52.5 </a:t>
            </a:r>
            <a:r>
              <a:rPr lang="en-US" sz="1600"/>
              <a:t>points to continue evaluation.</a:t>
            </a:r>
            <a:endParaRPr lang="en-US" sz="1600">
              <a:cs typeface="Calibri"/>
            </a:endParaRPr>
          </a:p>
          <a:p>
            <a:pPr marL="229870" indent="-229870" defTabSz="228600">
              <a:buAutoNum type="arabicPeriod"/>
            </a:pPr>
            <a:r>
              <a:rPr lang="en-US" sz="1600" b="1"/>
              <a:t>Costs: </a:t>
            </a:r>
            <a:r>
              <a:rPr lang="en-US" sz="1600"/>
              <a:t>Applications must obtain a minimum passing score </a:t>
            </a:r>
            <a:r>
              <a:rPr lang="en-US" sz="1600">
                <a:ea typeface="+mn-lt"/>
                <a:cs typeface="+mn-lt"/>
              </a:rPr>
              <a:t>for Criteria 1-7</a:t>
            </a:r>
            <a:r>
              <a:rPr lang="en-US" sz="1600"/>
              <a:t> of </a:t>
            </a:r>
            <a:r>
              <a:rPr lang="en-US" sz="1600" b="1"/>
              <a:t>70% or 70</a:t>
            </a:r>
            <a:r>
              <a:rPr lang="en-US" sz="1600"/>
              <a:t> points  to continue evaluation.</a:t>
            </a:r>
            <a:endParaRPr lang="en-US" sz="1600">
              <a:cs typeface="Calibri"/>
            </a:endParaRPr>
          </a:p>
          <a:p>
            <a:pPr marL="175895" indent="-175895" defTabSz="228600">
              <a:buAutoNum type="arabicPeriod"/>
            </a:pPr>
            <a:r>
              <a:rPr lang="en-US" sz="1600" b="1"/>
              <a:t> DAC/LICs: </a:t>
            </a:r>
            <a:r>
              <a:rPr lang="en-US" sz="1600"/>
              <a:t>Applications must obtain a minimum passing score </a:t>
            </a:r>
            <a:r>
              <a:rPr lang="en-US" sz="1600">
                <a:ea typeface="+mn-lt"/>
                <a:cs typeface="+mn-lt"/>
              </a:rPr>
              <a:t>for Criterion 8 </a:t>
            </a:r>
            <a:r>
              <a:rPr lang="en-US" sz="1600"/>
              <a:t>of </a:t>
            </a:r>
            <a:r>
              <a:rPr lang="en-US" sz="1600" b="1"/>
              <a:t>70% or 35</a:t>
            </a:r>
            <a:r>
              <a:rPr lang="en-US" sz="1600"/>
              <a:t> points to be considered for funding.</a:t>
            </a:r>
            <a:endParaRPr lang="en-US" sz="1600">
              <a:cs typeface="Calibri"/>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384450962"/>
              </p:ext>
            </p:extLst>
          </p:nvPr>
        </p:nvGraphicFramePr>
        <p:xfrm>
          <a:off x="4764004" y="1638123"/>
          <a:ext cx="6151388" cy="4571278"/>
        </p:xfrm>
        <a:graphic>
          <a:graphicData uri="http://schemas.openxmlformats.org/drawingml/2006/table">
            <a:tbl>
              <a:tblPr firstRow="1" bandRow="1">
                <a:tableStyleId>{5C22544A-7EE6-4342-B048-85BDC9FD1C3A}</a:tableStyleId>
              </a:tblPr>
              <a:tblGrid>
                <a:gridCol w="4221186">
                  <a:extLst>
                    <a:ext uri="{9D8B030D-6E8A-4147-A177-3AD203B41FA5}">
                      <a16:colId xmlns:a16="http://schemas.microsoft.com/office/drawing/2014/main" val="20000"/>
                    </a:ext>
                  </a:extLst>
                </a:gridCol>
                <a:gridCol w="977300">
                  <a:extLst>
                    <a:ext uri="{9D8B030D-6E8A-4147-A177-3AD203B41FA5}">
                      <a16:colId xmlns:a16="http://schemas.microsoft.com/office/drawing/2014/main" val="20001"/>
                    </a:ext>
                  </a:extLst>
                </a:gridCol>
                <a:gridCol w="952902">
                  <a:extLst>
                    <a:ext uri="{9D8B030D-6E8A-4147-A177-3AD203B41FA5}">
                      <a16:colId xmlns:a16="http://schemas.microsoft.com/office/drawing/2014/main" val="334356878"/>
                    </a:ext>
                  </a:extLst>
                </a:gridCol>
              </a:tblGrid>
              <a:tr h="423946">
                <a:tc>
                  <a:txBody>
                    <a:bodyPr/>
                    <a:lstStyle/>
                    <a:p>
                      <a:pPr algn="ctr"/>
                      <a:r>
                        <a:rPr lang="en-US" sz="2000" dirty="0">
                          <a:solidFill>
                            <a:schemeClr val="tx1"/>
                          </a:solidFill>
                        </a:rPr>
                        <a:t>Scoring</a:t>
                      </a:r>
                      <a:r>
                        <a:rPr lang="en-US" sz="2000" baseline="0" dirty="0">
                          <a:solidFill>
                            <a:schemeClr val="tx1"/>
                          </a:solidFill>
                        </a:rPr>
                        <a:t> Criteria</a:t>
                      </a:r>
                      <a:endParaRPr lang="en-US" sz="2000" dirty="0">
                        <a:solidFill>
                          <a:schemeClr val="tx1"/>
                        </a:solidFill>
                      </a:endParaRPr>
                    </a:p>
                  </a:txBody>
                  <a:tcPr>
                    <a:solidFill>
                      <a:schemeClr val="tx2">
                        <a:lumMod val="40000"/>
                        <a:lumOff val="60000"/>
                      </a:schemeClr>
                    </a:solidFill>
                  </a:tcPr>
                </a:tc>
                <a:tc>
                  <a:txBody>
                    <a:bodyPr/>
                    <a:lstStyle/>
                    <a:p>
                      <a:pPr algn="ctr"/>
                      <a:r>
                        <a:rPr lang="en-US" sz="1400" dirty="0">
                          <a:solidFill>
                            <a:schemeClr val="tx1"/>
                          </a:solidFill>
                        </a:rPr>
                        <a:t>Maximum Points</a:t>
                      </a:r>
                      <a:endParaRPr lang="en-US" sz="1200" dirty="0">
                        <a:solidFill>
                          <a:schemeClr val="tx1"/>
                        </a:solidFill>
                      </a:endParaRPr>
                    </a:p>
                  </a:txBody>
                  <a:tcPr>
                    <a:solidFill>
                      <a:schemeClr val="tx2">
                        <a:lumMod val="40000"/>
                        <a:lumOff val="60000"/>
                      </a:schemeClr>
                    </a:solidFill>
                  </a:tcPr>
                </a:tc>
                <a:tc>
                  <a:txBody>
                    <a:bodyPr/>
                    <a:lstStyle/>
                    <a:p>
                      <a:pPr algn="ctr"/>
                      <a:r>
                        <a:rPr lang="en-US" sz="1400" b="1" kern="1200" dirty="0">
                          <a:solidFill>
                            <a:schemeClr val="tx1"/>
                          </a:solidFill>
                          <a:latin typeface="+mn-lt"/>
                          <a:ea typeface="+mn-ea"/>
                          <a:cs typeface="+mn-cs"/>
                        </a:rPr>
                        <a:t>Minimum Score</a:t>
                      </a:r>
                    </a:p>
                  </a:txBody>
                  <a:tcPr>
                    <a:solidFill>
                      <a:schemeClr val="tx2">
                        <a:lumMod val="40000"/>
                        <a:lumOff val="60000"/>
                      </a:schemeClr>
                    </a:solidFill>
                  </a:tcPr>
                </a:tc>
                <a:extLst>
                  <a:ext uri="{0D108BD9-81ED-4DB2-BD59-A6C34878D82A}">
                    <a16:rowId xmlns:a16="http://schemas.microsoft.com/office/drawing/2014/main" val="10000"/>
                  </a:ext>
                </a:extLst>
              </a:tr>
              <a:tr h="390407">
                <a:tc>
                  <a:txBody>
                    <a:bodyPr/>
                    <a:lstStyle/>
                    <a:p>
                      <a:r>
                        <a:rPr lang="en-US" sz="1600"/>
                        <a:t>1. Technical Merit and Need</a:t>
                      </a:r>
                    </a:p>
                  </a:txBody>
                  <a:tcPr>
                    <a:solidFill>
                      <a:schemeClr val="accent1">
                        <a:lumMod val="40000"/>
                        <a:lumOff val="60000"/>
                      </a:schemeClr>
                    </a:solidFill>
                  </a:tcPr>
                </a:tc>
                <a:tc>
                  <a:txBody>
                    <a:bodyPr/>
                    <a:lstStyle/>
                    <a:p>
                      <a:pPr algn="ctr"/>
                      <a:r>
                        <a:rPr lang="en-US" sz="1600"/>
                        <a:t>15</a:t>
                      </a:r>
                    </a:p>
                  </a:txBody>
                  <a:tcPr>
                    <a:solidFill>
                      <a:schemeClr val="accent1">
                        <a:lumMod val="40000"/>
                        <a:lumOff val="60000"/>
                      </a:schemeClr>
                    </a:solidFill>
                  </a:tcPr>
                </a:tc>
                <a:tc>
                  <a:txBody>
                    <a:bodyPr/>
                    <a:lstStyle/>
                    <a:p>
                      <a:pPr algn="ctr"/>
                      <a:endParaRPr lang="en-US" sz="1600"/>
                    </a:p>
                  </a:txBody>
                  <a:tcPr>
                    <a:noFill/>
                  </a:tcPr>
                </a:tc>
                <a:extLst>
                  <a:ext uri="{0D108BD9-81ED-4DB2-BD59-A6C34878D82A}">
                    <a16:rowId xmlns:a16="http://schemas.microsoft.com/office/drawing/2014/main" val="10001"/>
                  </a:ext>
                </a:extLst>
              </a:tr>
              <a:tr h="363141">
                <a:tc>
                  <a:txBody>
                    <a:bodyPr/>
                    <a:lstStyle/>
                    <a:p>
                      <a:r>
                        <a:rPr lang="en-US" sz="1600"/>
                        <a:t>2. Technical Approach</a:t>
                      </a:r>
                    </a:p>
                  </a:txBody>
                  <a:tcPr>
                    <a:solidFill>
                      <a:schemeClr val="tx2">
                        <a:lumMod val="40000"/>
                        <a:lumOff val="60000"/>
                      </a:schemeClr>
                    </a:solidFill>
                  </a:tcPr>
                </a:tc>
                <a:tc>
                  <a:txBody>
                    <a:bodyPr/>
                    <a:lstStyle/>
                    <a:p>
                      <a:pPr algn="ctr"/>
                      <a:r>
                        <a:rPr lang="en-US" sz="1600"/>
                        <a:t>25</a:t>
                      </a:r>
                    </a:p>
                  </a:txBody>
                  <a:tcPr>
                    <a:solidFill>
                      <a:schemeClr val="tx2">
                        <a:lumMod val="40000"/>
                        <a:lumOff val="60000"/>
                      </a:schemeClr>
                    </a:solidFill>
                  </a:tcPr>
                </a:tc>
                <a:tc>
                  <a:txBody>
                    <a:bodyPr/>
                    <a:lstStyle/>
                    <a:p>
                      <a:pPr algn="ctr"/>
                      <a:endParaRPr lang="en-US" sz="1600"/>
                    </a:p>
                  </a:txBody>
                  <a:tcPr>
                    <a:noFill/>
                  </a:tcPr>
                </a:tc>
                <a:extLst>
                  <a:ext uri="{0D108BD9-81ED-4DB2-BD59-A6C34878D82A}">
                    <a16:rowId xmlns:a16="http://schemas.microsoft.com/office/drawing/2014/main" val="10002"/>
                  </a:ext>
                </a:extLst>
              </a:tr>
              <a:tr h="397607">
                <a:tc>
                  <a:txBody>
                    <a:bodyPr/>
                    <a:lstStyle/>
                    <a:p>
                      <a:r>
                        <a:rPr lang="en-US" sz="1600"/>
                        <a:t>3. Impacts and Benefits for CA IOU Ratepayers</a:t>
                      </a:r>
                    </a:p>
                  </a:txBody>
                  <a:tcPr>
                    <a:solidFill>
                      <a:schemeClr val="accent1">
                        <a:lumMod val="40000"/>
                        <a:lumOff val="60000"/>
                      </a:schemeClr>
                    </a:solidFill>
                  </a:tcPr>
                </a:tc>
                <a:tc>
                  <a:txBody>
                    <a:bodyPr/>
                    <a:lstStyle/>
                    <a:p>
                      <a:pPr algn="ctr"/>
                      <a:r>
                        <a:rPr lang="en-US" sz="1600"/>
                        <a:t>20</a:t>
                      </a:r>
                    </a:p>
                  </a:txBody>
                  <a:tcPr>
                    <a:solidFill>
                      <a:schemeClr val="accent1">
                        <a:lumMod val="40000"/>
                        <a:lumOff val="60000"/>
                      </a:schemeClr>
                    </a:solidFill>
                  </a:tcPr>
                </a:tc>
                <a:tc>
                  <a:txBody>
                    <a:bodyPr/>
                    <a:lstStyle/>
                    <a:p>
                      <a:pPr algn="ctr"/>
                      <a:endParaRPr lang="en-US" sz="1600"/>
                    </a:p>
                  </a:txBody>
                  <a:tcPr>
                    <a:noFill/>
                  </a:tcPr>
                </a:tc>
                <a:extLst>
                  <a:ext uri="{0D108BD9-81ED-4DB2-BD59-A6C34878D82A}">
                    <a16:rowId xmlns:a16="http://schemas.microsoft.com/office/drawing/2014/main" val="10003"/>
                  </a:ext>
                </a:extLst>
              </a:tr>
              <a:tr h="378247">
                <a:tc>
                  <a:txBody>
                    <a:bodyPr/>
                    <a:lstStyle/>
                    <a:p>
                      <a:r>
                        <a:rPr lang="en-US" sz="1600"/>
                        <a:t>4. Team Qualifications</a:t>
                      </a:r>
                    </a:p>
                  </a:txBody>
                  <a:tcP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a:t>15</a:t>
                      </a:r>
                    </a:p>
                  </a:txBody>
                  <a:tcP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a:t>52.5 / 75</a:t>
                      </a:r>
                    </a:p>
                  </a:txBody>
                  <a:tcPr>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397164">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en-US" sz="1600"/>
                        <a:t>10</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endParaRPr lang="en-US" sz="160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5"/>
                  </a:ext>
                </a:extLst>
              </a:tr>
              <a:tr h="390407">
                <a:tc>
                  <a:txBody>
                    <a:bodyPr/>
                    <a:lstStyle/>
                    <a:p>
                      <a:r>
                        <a:rPr lang="en-US" sz="1600"/>
                        <a:t>6. </a:t>
                      </a:r>
                      <a:r>
                        <a:rPr lang="en-US" sz="1600" baseline="0"/>
                        <a:t>Funds Spent in CA</a:t>
                      </a:r>
                      <a:endParaRPr lang="en-US" sz="1600"/>
                    </a:p>
                  </a:txBody>
                  <a:tcPr>
                    <a:solidFill>
                      <a:schemeClr val="tx2">
                        <a:lumMod val="40000"/>
                        <a:lumOff val="60000"/>
                      </a:schemeClr>
                    </a:solidFill>
                  </a:tcPr>
                </a:tc>
                <a:tc>
                  <a:txBody>
                    <a:bodyPr/>
                    <a:lstStyle/>
                    <a:p>
                      <a:pPr algn="ctr"/>
                      <a:r>
                        <a:rPr lang="en-US" sz="1600"/>
                        <a:t>10</a:t>
                      </a:r>
                    </a:p>
                  </a:txBody>
                  <a:tcPr>
                    <a:solidFill>
                      <a:schemeClr val="tx2">
                        <a:lumMod val="40000"/>
                        <a:lumOff val="60000"/>
                      </a:schemeClr>
                    </a:solidFill>
                  </a:tcPr>
                </a:tc>
                <a:tc>
                  <a:txBody>
                    <a:bodyPr/>
                    <a:lstStyle/>
                    <a:p>
                      <a:pPr algn="ctr"/>
                      <a:endParaRPr lang="en-US" sz="1600"/>
                    </a:p>
                  </a:txBody>
                  <a:tcPr>
                    <a:noFill/>
                  </a:tcPr>
                </a:tc>
                <a:extLst>
                  <a:ext uri="{0D108BD9-81ED-4DB2-BD59-A6C34878D82A}">
                    <a16:rowId xmlns:a16="http://schemas.microsoft.com/office/drawing/2014/main" val="10006"/>
                  </a:ext>
                </a:extLst>
              </a:tr>
              <a:tr h="376211">
                <a:tc>
                  <a:txBody>
                    <a:bodyPr/>
                    <a:lstStyle/>
                    <a:p>
                      <a:r>
                        <a:rPr lang="en-US" sz="1600"/>
                        <a:t>7. Ratio of Direct Labor </a:t>
                      </a:r>
                      <a:r>
                        <a:rPr lang="en-US" sz="1600" baseline="0"/>
                        <a:t>to Loaded Labor Costs</a:t>
                      </a:r>
                      <a:endParaRPr lang="en-US" sz="160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600"/>
                        <a:t>5</a:t>
                      </a: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latinLnBrk="0" hangingPunct="1"/>
                      <a:r>
                        <a:rPr lang="en-US" sz="1600" kern="1200">
                          <a:solidFill>
                            <a:schemeClr val="dk1"/>
                          </a:solidFill>
                          <a:latin typeface="+mn-lt"/>
                          <a:ea typeface="+mn-ea"/>
                          <a:cs typeface="+mn-cs"/>
                        </a:rPr>
                        <a:t>70/100</a:t>
                      </a:r>
                    </a:p>
                  </a:txBody>
                  <a:tcPr>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7"/>
                  </a:ext>
                </a:extLst>
              </a:tr>
              <a:tr h="390407">
                <a:tc>
                  <a:txBody>
                    <a:bodyPr/>
                    <a:lstStyle/>
                    <a:p>
                      <a:r>
                        <a:rPr lang="en-US" sz="1600" b="0" u="none"/>
                        <a:t>8. Benefits to Disadvantaged/Low-Income Communities and Localized Health Impacts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algn="ctr" defTabSz="457200" rtl="0" eaLnBrk="1" latinLnBrk="0" hangingPunct="1"/>
                      <a:r>
                        <a:rPr lang="en-US" sz="1600" b="0" kern="1200">
                          <a:solidFill>
                            <a:schemeClr val="dk1"/>
                          </a:solidFill>
                          <a:latin typeface="+mn-lt"/>
                          <a:ea typeface="+mn-ea"/>
                          <a:cs typeface="+mn-cs"/>
                        </a:rPr>
                        <a:t>50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600" b="0"/>
                        <a:t>35/50</a:t>
                      </a:r>
                    </a:p>
                  </a:txBody>
                  <a:tcPr anchor="ctr">
                    <a:lnT w="12700" cmpd="sng">
                      <a:noFill/>
                    </a:lnT>
                    <a:lnB w="12700" cmpd="sng">
                      <a:noFill/>
                    </a:lnB>
                    <a:solidFill>
                      <a:schemeClr val="accent5">
                        <a:lumMod val="60000"/>
                        <a:lumOff val="40000"/>
                      </a:schemeClr>
                    </a:solidFill>
                  </a:tcPr>
                </a:tc>
                <a:extLst>
                  <a:ext uri="{0D108BD9-81ED-4DB2-BD59-A6C34878D82A}">
                    <a16:rowId xmlns:a16="http://schemas.microsoft.com/office/drawing/2014/main" val="3166496601"/>
                  </a:ext>
                </a:extLst>
              </a:tr>
              <a:tr h="390407">
                <a:tc>
                  <a:txBody>
                    <a:bodyPr/>
                    <a:lstStyle/>
                    <a:p>
                      <a:r>
                        <a:rPr lang="en-US" sz="1600" b="1"/>
                        <a:t>Total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600" b="1"/>
                        <a:t>150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endParaRPr lang="en-US" sz="1600" b="1"/>
                    </a:p>
                  </a:txBody>
                  <a:tcPr>
                    <a:lnT w="12700" cmpd="sng">
                      <a:noFill/>
                    </a:lnT>
                    <a:lnB w="12700" cmpd="sng">
                      <a:noFill/>
                    </a:lnB>
                    <a:noFill/>
                  </a:tcPr>
                </a:tc>
                <a:extLst>
                  <a:ext uri="{0D108BD9-81ED-4DB2-BD59-A6C34878D82A}">
                    <a16:rowId xmlns:a16="http://schemas.microsoft.com/office/drawing/2014/main" val="18082578"/>
                  </a:ext>
                </a:extLst>
              </a:tr>
              <a:tr h="390407">
                <a:tc>
                  <a:txBody>
                    <a:bodyPr/>
                    <a:lstStyle/>
                    <a:p>
                      <a:r>
                        <a:rPr lang="en-US" sz="1600" b="1"/>
                        <a:t>Minimum Points</a:t>
                      </a:r>
                      <a:r>
                        <a:rPr lang="en-US" sz="1600" b="1" baseline="0"/>
                        <a:t> to Pass</a:t>
                      </a:r>
                      <a:endParaRPr lang="en-US" sz="1600" b="1"/>
                    </a:p>
                  </a:txBody>
                  <a:tcP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marL="0" algn="ctr" defTabSz="457200" rtl="0" eaLnBrk="1" latinLnBrk="0" hangingPunct="1"/>
                      <a:r>
                        <a:rPr lang="en-US" sz="1600" b="1" kern="1200">
                          <a:solidFill>
                            <a:schemeClr val="dk1"/>
                          </a:solidFill>
                          <a:latin typeface="+mn-lt"/>
                          <a:ea typeface="+mn-ea"/>
                          <a:cs typeface="+mn-cs"/>
                        </a:rPr>
                        <a:t>105</a:t>
                      </a:r>
                    </a:p>
                  </a:txBody>
                  <a:tcP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algn="ctr"/>
                      <a:endParaRPr lang="en-US" sz="1600" b="1" dirty="0"/>
                    </a:p>
                  </a:txBody>
                  <a:tcPr>
                    <a:lnT w="12700" cmpd="sng">
                      <a:noFill/>
                    </a:lnT>
                    <a:noFill/>
                  </a:tcPr>
                </a:tc>
                <a:extLst>
                  <a:ext uri="{0D108BD9-81ED-4DB2-BD59-A6C34878D82A}">
                    <a16:rowId xmlns:a16="http://schemas.microsoft.com/office/drawing/2014/main" val="3069500452"/>
                  </a:ext>
                </a:extLst>
              </a:tr>
            </a:tbl>
          </a:graphicData>
        </a:graphic>
      </p:graphicFrame>
      <p:sp>
        <p:nvSpPr>
          <p:cNvPr id="4" name="Arrow: Bent-Up 3">
            <a:extLst>
              <a:ext uri="{FF2B5EF4-FFF2-40B4-BE49-F238E27FC236}">
                <a16:creationId xmlns:a16="http://schemas.microsoft.com/office/drawing/2014/main" id="{B545A5E9-12C6-41CE-8A1E-3504649BE61C}"/>
              </a:ext>
            </a:extLst>
          </p:cNvPr>
          <p:cNvSpPr/>
          <p:nvPr/>
        </p:nvSpPr>
        <p:spPr>
          <a:xfrm rot="5400000" flipV="1">
            <a:off x="10496478" y="2643214"/>
            <a:ext cx="1405766" cy="553632"/>
          </a:xfrm>
          <a:prstGeom prst="bentUpArrow">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1400" b="1" dirty="0">
                <a:solidFill>
                  <a:schemeClr val="tx1"/>
                </a:solidFill>
                <a:cs typeface="Calibri"/>
              </a:rPr>
              <a:t>Technical 70%</a:t>
            </a:r>
          </a:p>
        </p:txBody>
      </p:sp>
      <p:sp>
        <p:nvSpPr>
          <p:cNvPr id="9" name="Arrow: Bent-Up 8">
            <a:extLst>
              <a:ext uri="{FF2B5EF4-FFF2-40B4-BE49-F238E27FC236}">
                <a16:creationId xmlns:a16="http://schemas.microsoft.com/office/drawing/2014/main" id="{A14AF8AB-943B-4506-8C31-2765C97BFCE4}"/>
              </a:ext>
            </a:extLst>
          </p:cNvPr>
          <p:cNvSpPr/>
          <p:nvPr/>
        </p:nvSpPr>
        <p:spPr>
          <a:xfrm rot="5400000" flipV="1">
            <a:off x="10080037" y="3059656"/>
            <a:ext cx="2619648" cy="934631"/>
          </a:xfrm>
          <a:prstGeom prst="bentUpArrow">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1400" b="1" dirty="0">
                <a:solidFill>
                  <a:schemeClr val="tx1"/>
                </a:solidFill>
                <a:cs typeface="Calibri"/>
              </a:rPr>
              <a:t>Technical + Costs 70%</a:t>
            </a:r>
            <a:endParaRPr lang="en-US" dirty="0">
              <a:solidFill>
                <a:schemeClr val="tx1"/>
              </a:solidFill>
            </a:endParaRPr>
          </a:p>
        </p:txBody>
      </p:sp>
      <p:sp>
        <p:nvSpPr>
          <p:cNvPr id="5" name="Arrow: Left 4">
            <a:extLst>
              <a:ext uri="{FF2B5EF4-FFF2-40B4-BE49-F238E27FC236}">
                <a16:creationId xmlns:a16="http://schemas.microsoft.com/office/drawing/2014/main" id="{2D3A9369-4B55-460C-A0E4-FC378967053D}"/>
              </a:ext>
            </a:extLst>
          </p:cNvPr>
          <p:cNvSpPr/>
          <p:nvPr/>
        </p:nvSpPr>
        <p:spPr>
          <a:xfrm>
            <a:off x="10923075" y="4914475"/>
            <a:ext cx="1235360" cy="404888"/>
          </a:xfrm>
          <a:prstGeom prst="leftArrow">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00" b="1" dirty="0">
                <a:solidFill>
                  <a:schemeClr val="tx1"/>
                </a:solidFill>
                <a:cs typeface="Calibri"/>
              </a:rPr>
              <a:t>DAC/LIC 70%</a:t>
            </a:r>
          </a:p>
        </p:txBody>
      </p:sp>
      <p:sp>
        <p:nvSpPr>
          <p:cNvPr id="2" name="Slide Number Placeholder 1"/>
          <p:cNvSpPr>
            <a:spLocks noGrp="1"/>
          </p:cNvSpPr>
          <p:nvPr>
            <p:ph type="sldNum" sz="quarter" idx="12"/>
          </p:nvPr>
        </p:nvSpPr>
        <p:spPr/>
        <p:txBody>
          <a:bodyPr/>
          <a:lstStyle/>
          <a:p>
            <a:fld id="{1BC924B7-EDFF-824B-BCE9-3FAD438598D0}" type="slidenum">
              <a:rPr lang="en-US" smtClean="0"/>
              <a:t>40</a:t>
            </a:fld>
            <a:endParaRPr lang="en-US"/>
          </a:p>
        </p:txBody>
      </p:sp>
    </p:spTree>
    <p:extLst>
      <p:ext uri="{BB962C8B-B14F-4D97-AF65-F5344CB8AC3E}">
        <p14:creationId xmlns:p14="http://schemas.microsoft.com/office/powerpoint/2010/main" val="1467501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886" y="247348"/>
            <a:ext cx="9953978" cy="1349015"/>
          </a:xfrm>
        </p:spPr>
        <p:txBody>
          <a:bodyPr>
            <a:noAutofit/>
          </a:bodyPr>
          <a:lstStyle/>
          <a:p>
            <a:pPr algn="l"/>
            <a:r>
              <a:rPr lang="en-US" sz="4000" b="1" dirty="0">
                <a:solidFill>
                  <a:schemeClr val="tx2"/>
                </a:solidFill>
                <a:latin typeface="Arial"/>
                <a:cs typeface="Arial"/>
              </a:rPr>
              <a:t>Benefits to Disadvantaged &amp; </a:t>
            </a:r>
            <a:br>
              <a:rPr lang="en-US" sz="4000" b="1" dirty="0">
                <a:solidFill>
                  <a:schemeClr val="tx2"/>
                </a:solidFill>
                <a:latin typeface="Arial"/>
                <a:cs typeface="Arial"/>
              </a:rPr>
            </a:br>
            <a:r>
              <a:rPr lang="en-US" sz="4000" b="1" dirty="0">
                <a:solidFill>
                  <a:schemeClr val="tx2"/>
                </a:solidFill>
                <a:latin typeface="Arial"/>
                <a:cs typeface="Arial"/>
              </a:rPr>
              <a:t>Low-Income Communities</a:t>
            </a:r>
            <a:endParaRPr lang="en-US" sz="2400" b="1" dirty="0">
              <a:solidFill>
                <a:schemeClr val="tx2"/>
              </a:solidFill>
              <a:latin typeface="Arial"/>
            </a:endParaRPr>
          </a:p>
        </p:txBody>
      </p:sp>
      <p:sp>
        <p:nvSpPr>
          <p:cNvPr id="3" name="Content Placeholder 2"/>
          <p:cNvSpPr>
            <a:spLocks noGrp="1"/>
          </p:cNvSpPr>
          <p:nvPr>
            <p:ph idx="1"/>
          </p:nvPr>
        </p:nvSpPr>
        <p:spPr>
          <a:xfrm>
            <a:off x="981633" y="1801868"/>
            <a:ext cx="4578658" cy="3536751"/>
          </a:xfrm>
        </p:spPr>
        <p:txBody>
          <a:bodyPr vert="horz" lIns="91440" tIns="45720" rIns="91440" bIns="45720" rtlCol="0" anchor="t">
            <a:normAutofit/>
          </a:bodyPr>
          <a:lstStyle/>
          <a:p>
            <a:pPr marL="0" indent="0">
              <a:spcBef>
                <a:spcPts val="0"/>
              </a:spcBef>
              <a:spcAft>
                <a:spcPts val="1200"/>
              </a:spcAft>
              <a:buNone/>
            </a:pPr>
            <a:r>
              <a:rPr lang="en-US" sz="1800" b="1">
                <a:solidFill>
                  <a:srgbClr val="00588A"/>
                </a:solidFill>
                <a:latin typeface="Arial"/>
                <a:cs typeface="Arial"/>
              </a:rPr>
              <a:t>AB 523 requires the CEC to:</a:t>
            </a:r>
          </a:p>
          <a:p>
            <a:pPr>
              <a:spcBef>
                <a:spcPts val="0"/>
              </a:spcBef>
              <a:spcAft>
                <a:spcPts val="600"/>
              </a:spcAft>
            </a:pPr>
            <a:r>
              <a:rPr lang="en-US" sz="1800">
                <a:solidFill>
                  <a:srgbClr val="00588A"/>
                </a:solidFill>
                <a:latin typeface="Arial"/>
                <a:cs typeface="Arial"/>
              </a:rPr>
              <a:t>Allocate 25 percent of EPIC TD&amp;D funding for projects located in and benefiting disadvantaged communities.</a:t>
            </a:r>
          </a:p>
          <a:p>
            <a:pPr>
              <a:spcBef>
                <a:spcPts val="0"/>
              </a:spcBef>
              <a:spcAft>
                <a:spcPts val="600"/>
              </a:spcAft>
            </a:pPr>
            <a:r>
              <a:rPr lang="en-US" sz="1800">
                <a:solidFill>
                  <a:srgbClr val="00588A"/>
                </a:solidFill>
                <a:latin typeface="Arial"/>
                <a:cs typeface="Arial"/>
              </a:rPr>
              <a:t>Allocate an additional 10 percent of funding for projects located in and benefiting low-income communities.</a:t>
            </a:r>
          </a:p>
          <a:p>
            <a:pPr>
              <a:spcBef>
                <a:spcPts val="0"/>
              </a:spcBef>
              <a:spcAft>
                <a:spcPts val="600"/>
              </a:spcAft>
            </a:pPr>
            <a:r>
              <a:rPr lang="en-US" sz="1800">
                <a:solidFill>
                  <a:srgbClr val="00588A"/>
                </a:solidFill>
                <a:latin typeface="Arial"/>
                <a:cs typeface="Arial"/>
              </a:rPr>
              <a:t>Account for adverse localized health impacts of proposed projects to the greatest extent possible.</a:t>
            </a:r>
          </a:p>
          <a:p>
            <a:pPr>
              <a:spcBef>
                <a:spcPts val="0"/>
              </a:spcBef>
              <a:spcAft>
                <a:spcPts val="1200"/>
              </a:spcAft>
            </a:pPr>
            <a:endParaRPr lang="en-US" sz="900">
              <a:solidFill>
                <a:srgbClr val="00588A"/>
              </a:solidFill>
              <a:latin typeface="Arial"/>
              <a:cs typeface="Arial"/>
            </a:endParaRPr>
          </a:p>
        </p:txBody>
      </p:sp>
      <p:graphicFrame>
        <p:nvGraphicFramePr>
          <p:cNvPr id="6" name="Table 4">
            <a:extLst>
              <a:ext uri="{FF2B5EF4-FFF2-40B4-BE49-F238E27FC236}">
                <a16:creationId xmlns:a16="http://schemas.microsoft.com/office/drawing/2014/main" id="{06563B2B-F9AD-46DD-8C6C-776F57DBD658}"/>
              </a:ext>
            </a:extLst>
          </p:cNvPr>
          <p:cNvGraphicFramePr>
            <a:graphicFrameLocks/>
          </p:cNvGraphicFramePr>
          <p:nvPr>
            <p:extLst>
              <p:ext uri="{D42A27DB-BD31-4B8C-83A1-F6EECF244321}">
                <p14:modId xmlns:p14="http://schemas.microsoft.com/office/powerpoint/2010/main" val="2086113032"/>
              </p:ext>
            </p:extLst>
          </p:nvPr>
        </p:nvGraphicFramePr>
        <p:xfrm>
          <a:off x="5698837" y="1666490"/>
          <a:ext cx="5511530" cy="3672129"/>
        </p:xfrm>
        <a:graphic>
          <a:graphicData uri="http://schemas.openxmlformats.org/drawingml/2006/table">
            <a:tbl>
              <a:tblPr firstRow="1" bandRow="1">
                <a:tableStyleId>{5C22544A-7EE6-4342-B048-85BDC9FD1C3A}</a:tableStyleId>
              </a:tblPr>
              <a:tblGrid>
                <a:gridCol w="3835291">
                  <a:extLst>
                    <a:ext uri="{9D8B030D-6E8A-4147-A177-3AD203B41FA5}">
                      <a16:colId xmlns:a16="http://schemas.microsoft.com/office/drawing/2014/main" val="995395098"/>
                    </a:ext>
                  </a:extLst>
                </a:gridCol>
                <a:gridCol w="1676239">
                  <a:extLst>
                    <a:ext uri="{9D8B030D-6E8A-4147-A177-3AD203B41FA5}">
                      <a16:colId xmlns:a16="http://schemas.microsoft.com/office/drawing/2014/main" val="879072426"/>
                    </a:ext>
                  </a:extLst>
                </a:gridCol>
              </a:tblGrid>
              <a:tr h="349272">
                <a:tc>
                  <a:txBody>
                    <a:bodyPr/>
                    <a:lstStyle/>
                    <a:p>
                      <a:r>
                        <a:rPr lang="en-US" sz="1600"/>
                        <a:t>Scoring Criteria</a:t>
                      </a:r>
                    </a:p>
                  </a:txBody>
                  <a:tcPr/>
                </a:tc>
                <a:tc>
                  <a:txBody>
                    <a:bodyPr/>
                    <a:lstStyle/>
                    <a:p>
                      <a:r>
                        <a:rPr lang="en-US" sz="1600"/>
                        <a:t>Maximum Points</a:t>
                      </a:r>
                    </a:p>
                  </a:txBody>
                  <a:tcPr/>
                </a:tc>
                <a:extLst>
                  <a:ext uri="{0D108BD9-81ED-4DB2-BD59-A6C34878D82A}">
                    <a16:rowId xmlns:a16="http://schemas.microsoft.com/office/drawing/2014/main" val="2761786049"/>
                  </a:ext>
                </a:extLst>
              </a:tr>
              <a:tr h="539784">
                <a:tc>
                  <a:txBody>
                    <a:bodyPr/>
                    <a:lstStyle/>
                    <a:p>
                      <a:r>
                        <a:rPr lang="en-US" sz="1400" b="1"/>
                        <a:t>8. Benefits to Disadvantaged/Low-Income Communities and Localized Health Impacts</a:t>
                      </a:r>
                    </a:p>
                  </a:txBody>
                  <a:tcPr/>
                </a:tc>
                <a:tc>
                  <a:txBody>
                    <a:bodyPr/>
                    <a:lstStyle/>
                    <a:p>
                      <a:endParaRPr lang="en-US" sz="1400"/>
                    </a:p>
                  </a:txBody>
                  <a:tcPr/>
                </a:tc>
                <a:extLst>
                  <a:ext uri="{0D108BD9-81ED-4DB2-BD59-A6C34878D82A}">
                    <a16:rowId xmlns:a16="http://schemas.microsoft.com/office/drawing/2014/main" val="1500559421"/>
                  </a:ext>
                </a:extLst>
              </a:tr>
              <a:tr h="539784">
                <a:tc>
                  <a:txBody>
                    <a:bodyPr/>
                    <a:lstStyle/>
                    <a:p>
                      <a:pPr marL="285750" indent="-285750">
                        <a:buFont typeface="Arial" panose="020B0604020202020204" pitchFamily="34" charset="0"/>
                        <a:buChar char="•"/>
                      </a:pPr>
                      <a:r>
                        <a:rPr lang="en-US" sz="1400"/>
                        <a:t>8.1 Benefits to Disadvantaged/Low-Income Communities</a:t>
                      </a:r>
                    </a:p>
                  </a:txBody>
                  <a:tcPr/>
                </a:tc>
                <a:tc>
                  <a:txBody>
                    <a:bodyPr/>
                    <a:lstStyle/>
                    <a:p>
                      <a:r>
                        <a:rPr lang="en-US" sz="1400"/>
                        <a:t>15</a:t>
                      </a:r>
                    </a:p>
                  </a:txBody>
                  <a:tcPr/>
                </a:tc>
                <a:extLst>
                  <a:ext uri="{0D108BD9-81ED-4DB2-BD59-A6C34878D82A}">
                    <a16:rowId xmlns:a16="http://schemas.microsoft.com/office/drawing/2014/main" val="544050588"/>
                  </a:ext>
                </a:extLst>
              </a:tr>
              <a:tr h="340701">
                <a:tc>
                  <a:txBody>
                    <a:bodyPr/>
                    <a:lstStyle/>
                    <a:p>
                      <a:pPr marL="285750" indent="-285750">
                        <a:buFont typeface="Arial" panose="020B0604020202020204" pitchFamily="34" charset="0"/>
                        <a:buChar char="•"/>
                      </a:pPr>
                      <a:r>
                        <a:rPr lang="en-US" sz="1400"/>
                        <a:t>8.2 Community Engagement Efforts</a:t>
                      </a:r>
                    </a:p>
                  </a:txBody>
                  <a:tcPr/>
                </a:tc>
                <a:tc>
                  <a:txBody>
                    <a:bodyPr/>
                    <a:lstStyle/>
                    <a:p>
                      <a:r>
                        <a:rPr lang="en-US" sz="1400"/>
                        <a:t>10</a:t>
                      </a:r>
                    </a:p>
                  </a:txBody>
                  <a:tcPr/>
                </a:tc>
                <a:extLst>
                  <a:ext uri="{0D108BD9-81ED-4DB2-BD59-A6C34878D82A}">
                    <a16:rowId xmlns:a16="http://schemas.microsoft.com/office/drawing/2014/main" val="2307483576"/>
                  </a:ext>
                </a:extLst>
              </a:tr>
              <a:tr h="340701">
                <a:tc>
                  <a:txBody>
                    <a:bodyPr/>
                    <a:lstStyle/>
                    <a:p>
                      <a:pPr marL="285750" indent="-285750">
                        <a:buFont typeface="Arial" panose="020B0604020202020204" pitchFamily="34" charset="0"/>
                        <a:buChar char="•"/>
                      </a:pPr>
                      <a:r>
                        <a:rPr lang="en-US" sz="1400"/>
                        <a:t>8.3  Localized Health Impacts</a:t>
                      </a:r>
                    </a:p>
                  </a:txBody>
                  <a:tcPr/>
                </a:tc>
                <a:tc>
                  <a:txBody>
                    <a:bodyPr/>
                    <a:lstStyle/>
                    <a:p>
                      <a:r>
                        <a:rPr lang="en-US" sz="1400"/>
                        <a:t>15</a:t>
                      </a:r>
                    </a:p>
                  </a:txBody>
                  <a:tcPr/>
                </a:tc>
                <a:extLst>
                  <a:ext uri="{0D108BD9-81ED-4DB2-BD59-A6C34878D82A}">
                    <a16:rowId xmlns:a16="http://schemas.microsoft.com/office/drawing/2014/main" val="2131430808"/>
                  </a:ext>
                </a:extLst>
              </a:tr>
              <a:tr h="340701">
                <a:tc>
                  <a:txBody>
                    <a:bodyPr/>
                    <a:lstStyle/>
                    <a:p>
                      <a:pPr marL="285750" indent="-285750">
                        <a:buFont typeface="Arial" panose="020B0604020202020204" pitchFamily="34" charset="0"/>
                        <a:buChar char="•"/>
                      </a:pPr>
                      <a:r>
                        <a:rPr lang="en-US" sz="1400"/>
                        <a:t>8.4 Technology Replicability</a:t>
                      </a:r>
                    </a:p>
                  </a:txBody>
                  <a:tcPr/>
                </a:tc>
                <a:tc>
                  <a:txBody>
                    <a:bodyPr/>
                    <a:lstStyle/>
                    <a:p>
                      <a:r>
                        <a:rPr lang="en-US" sz="1400"/>
                        <a:t>5</a:t>
                      </a:r>
                    </a:p>
                  </a:txBody>
                  <a:tcPr/>
                </a:tc>
                <a:extLst>
                  <a:ext uri="{0D108BD9-81ED-4DB2-BD59-A6C34878D82A}">
                    <a16:rowId xmlns:a16="http://schemas.microsoft.com/office/drawing/2014/main" val="2533457575"/>
                  </a:ext>
                </a:extLst>
              </a:tr>
              <a:tr h="340701">
                <a:tc>
                  <a:txBody>
                    <a:bodyPr/>
                    <a:lstStyle/>
                    <a:p>
                      <a:pPr marL="285750" indent="-285750">
                        <a:buFont typeface="Arial" panose="020B0604020202020204" pitchFamily="34" charset="0"/>
                        <a:buChar char="•"/>
                      </a:pPr>
                      <a:r>
                        <a:rPr lang="en-US" sz="1400"/>
                        <a:t>8.5 Project Support Letters</a:t>
                      </a:r>
                    </a:p>
                  </a:txBody>
                  <a:tcPr/>
                </a:tc>
                <a:tc>
                  <a:txBody>
                    <a:bodyPr/>
                    <a:lstStyle/>
                    <a:p>
                      <a:r>
                        <a:rPr lang="en-US" sz="1400"/>
                        <a:t>5</a:t>
                      </a:r>
                    </a:p>
                  </a:txBody>
                  <a:tcPr/>
                </a:tc>
                <a:extLst>
                  <a:ext uri="{0D108BD9-81ED-4DB2-BD59-A6C34878D82A}">
                    <a16:rowId xmlns:a16="http://schemas.microsoft.com/office/drawing/2014/main" val="1055078721"/>
                  </a:ext>
                </a:extLst>
              </a:tr>
              <a:tr h="539784">
                <a:tc>
                  <a:txBody>
                    <a:bodyPr/>
                    <a:lstStyle/>
                    <a:p>
                      <a:r>
                        <a:rPr lang="en-US" sz="1400" b="1"/>
                        <a:t>Total Possible Points for Criterion 8</a:t>
                      </a:r>
                    </a:p>
                    <a:p>
                      <a:r>
                        <a:rPr lang="en-US" sz="1400" b="1" i="1"/>
                        <a:t>(Minimum passing score is 70% or 35 points)</a:t>
                      </a:r>
                    </a:p>
                  </a:txBody>
                  <a:tcPr/>
                </a:tc>
                <a:tc>
                  <a:txBody>
                    <a:bodyPr/>
                    <a:lstStyle/>
                    <a:p>
                      <a:r>
                        <a:rPr lang="en-US" sz="1400" b="1"/>
                        <a:t>50</a:t>
                      </a:r>
                    </a:p>
                  </a:txBody>
                  <a:tcPr/>
                </a:tc>
                <a:extLst>
                  <a:ext uri="{0D108BD9-81ED-4DB2-BD59-A6C34878D82A}">
                    <a16:rowId xmlns:a16="http://schemas.microsoft.com/office/drawing/2014/main" val="3987703591"/>
                  </a:ext>
                </a:extLst>
              </a:tr>
              <a:tr h="340701">
                <a:tc>
                  <a:txBody>
                    <a:bodyPr/>
                    <a:lstStyle/>
                    <a:p>
                      <a:r>
                        <a:rPr lang="en-US" sz="1400" b="1"/>
                        <a:t>Total Possible Points for Proposal</a:t>
                      </a:r>
                    </a:p>
                  </a:txBody>
                  <a:tcPr/>
                </a:tc>
                <a:tc>
                  <a:txBody>
                    <a:bodyPr/>
                    <a:lstStyle/>
                    <a:p>
                      <a:r>
                        <a:rPr lang="en-US" sz="1400" b="1" dirty="0"/>
                        <a:t>150</a:t>
                      </a:r>
                    </a:p>
                  </a:txBody>
                  <a:tcPr/>
                </a:tc>
                <a:extLst>
                  <a:ext uri="{0D108BD9-81ED-4DB2-BD59-A6C34878D82A}">
                    <a16:rowId xmlns:a16="http://schemas.microsoft.com/office/drawing/2014/main" val="1909968180"/>
                  </a:ext>
                </a:extLst>
              </a:tr>
            </a:tbl>
          </a:graphicData>
        </a:graphic>
      </p:graphicFrame>
      <p:sp>
        <p:nvSpPr>
          <p:cNvPr id="4" name="Arrow: Right 3">
            <a:extLst>
              <a:ext uri="{FF2B5EF4-FFF2-40B4-BE49-F238E27FC236}">
                <a16:creationId xmlns:a16="http://schemas.microsoft.com/office/drawing/2014/main" id="{DF7D1371-D9FC-4CB7-B52B-1DD155B9570C}"/>
              </a:ext>
            </a:extLst>
          </p:cNvPr>
          <p:cNvSpPr/>
          <p:nvPr/>
        </p:nvSpPr>
        <p:spPr>
          <a:xfrm>
            <a:off x="1075018" y="5543146"/>
            <a:ext cx="10135349" cy="608678"/>
          </a:xfrm>
          <a:prstGeom prst="rightArrow">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2400" dirty="0">
                <a:solidFill>
                  <a:schemeClr val="tx1"/>
                </a:solidFill>
                <a:cs typeface="Calibri"/>
              </a:rPr>
              <a:t>If three hurdles passed, proposal goes on for additional match share points</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005C4985-ACD0-2B4C-8981-36243250F268}" type="slidenum">
              <a:rPr lang="en-US" smtClean="0"/>
              <a:t>41</a:t>
            </a:fld>
            <a:endParaRPr lang="en-US"/>
          </a:p>
        </p:txBody>
      </p:sp>
    </p:spTree>
    <p:extLst>
      <p:ext uri="{BB962C8B-B14F-4D97-AF65-F5344CB8AC3E}">
        <p14:creationId xmlns:p14="http://schemas.microsoft.com/office/powerpoint/2010/main" val="1862206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fontScale="90000"/>
          </a:bodyPr>
          <a:lstStyle/>
          <a:p>
            <a:pPr algn="l"/>
            <a:r>
              <a:rPr lang="en-US" sz="4000" b="1" dirty="0">
                <a:solidFill>
                  <a:srgbClr val="254061"/>
                </a:solidFill>
                <a:latin typeface="Arial"/>
                <a:cs typeface="Arial"/>
              </a:rPr>
              <a:t>Match Funding Bonus Points</a:t>
            </a:r>
          </a:p>
        </p:txBody>
      </p:sp>
      <p:sp>
        <p:nvSpPr>
          <p:cNvPr id="5" name="Content Placeholder 2">
            <a:extLst>
              <a:ext uri="{FF2B5EF4-FFF2-40B4-BE49-F238E27FC236}">
                <a16:creationId xmlns:a16="http://schemas.microsoft.com/office/drawing/2014/main" id="{A965E68E-F8F3-49A1-9CC7-6576F853891B}"/>
              </a:ext>
            </a:extLst>
          </p:cNvPr>
          <p:cNvSpPr txBox="1">
            <a:spLocks/>
          </p:cNvSpPr>
          <p:nvPr/>
        </p:nvSpPr>
        <p:spPr>
          <a:xfrm>
            <a:off x="907864" y="1682302"/>
            <a:ext cx="4221355" cy="1489461"/>
          </a:xfrm>
          <a:prstGeom prst="rect">
            <a:avLst/>
          </a:prstGeom>
          <a:solidFill>
            <a:srgbClr val="FFE49F"/>
          </a:solidFill>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a:t>Passing applications will be considered for match funding bonus points.</a:t>
            </a:r>
          </a:p>
        </p:txBody>
      </p:sp>
      <p:graphicFrame>
        <p:nvGraphicFramePr>
          <p:cNvPr id="6" name="Table 5" descr="Table outlines the preference points for criterion 9-11 and the maximum points possible." title="Scoring table 2">
            <a:extLst>
              <a:ext uri="{FF2B5EF4-FFF2-40B4-BE49-F238E27FC236}">
                <a16:creationId xmlns:a16="http://schemas.microsoft.com/office/drawing/2014/main" id="{FE08383A-6B4A-41DC-82F3-5D237028AB5C}"/>
              </a:ext>
            </a:extLst>
          </p:cNvPr>
          <p:cNvGraphicFramePr>
            <a:graphicFrameLocks noGrp="1"/>
          </p:cNvGraphicFramePr>
          <p:nvPr>
            <p:extLst>
              <p:ext uri="{D42A27DB-BD31-4B8C-83A1-F6EECF244321}">
                <p14:modId xmlns:p14="http://schemas.microsoft.com/office/powerpoint/2010/main" val="794492927"/>
              </p:ext>
            </p:extLst>
          </p:nvPr>
        </p:nvGraphicFramePr>
        <p:xfrm>
          <a:off x="5895725" y="1698504"/>
          <a:ext cx="4935828" cy="1493520"/>
        </p:xfrm>
        <a:graphic>
          <a:graphicData uri="http://schemas.openxmlformats.org/drawingml/2006/table">
            <a:tbl>
              <a:tblPr firstRow="1" bandRow="1">
                <a:tableStyleId>{5C22544A-7EE6-4342-B048-85BDC9FD1C3A}</a:tableStyleId>
              </a:tblPr>
              <a:tblGrid>
                <a:gridCol w="3632024">
                  <a:extLst>
                    <a:ext uri="{9D8B030D-6E8A-4147-A177-3AD203B41FA5}">
                      <a16:colId xmlns:a16="http://schemas.microsoft.com/office/drawing/2014/main" val="20000"/>
                    </a:ext>
                  </a:extLst>
                </a:gridCol>
                <a:gridCol w="1303804">
                  <a:extLst>
                    <a:ext uri="{9D8B030D-6E8A-4147-A177-3AD203B41FA5}">
                      <a16:colId xmlns:a16="http://schemas.microsoft.com/office/drawing/2014/main" val="20001"/>
                    </a:ext>
                  </a:extLst>
                </a:gridCol>
              </a:tblGrid>
              <a:tr h="679664">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381834">
                <a:tc>
                  <a:txBody>
                    <a:bodyPr/>
                    <a:lstStyle/>
                    <a:p>
                      <a:r>
                        <a:rPr lang="en-US" sz="2000"/>
                        <a:t>9. Match Funds</a:t>
                      </a:r>
                    </a:p>
                  </a:txBody>
                  <a:tcPr/>
                </a:tc>
                <a:tc>
                  <a:txBody>
                    <a:bodyPr/>
                    <a:lstStyle/>
                    <a:p>
                      <a:pPr algn="ctr"/>
                      <a:r>
                        <a:rPr lang="en-US" sz="2000"/>
                        <a:t>10</a:t>
                      </a:r>
                    </a:p>
                  </a:txBody>
                  <a:tcPr/>
                </a:tc>
                <a:extLst>
                  <a:ext uri="{0D108BD9-81ED-4DB2-BD59-A6C34878D82A}">
                    <a16:rowId xmlns:a16="http://schemas.microsoft.com/office/drawing/2014/main" val="10002"/>
                  </a:ext>
                </a:extLst>
              </a:tr>
              <a:tr h="381834">
                <a:tc>
                  <a:txBody>
                    <a:bodyPr/>
                    <a:lstStyle/>
                    <a:p>
                      <a:r>
                        <a:rPr lang="en-US" sz="2000" b="1"/>
                        <a:t>Total Bonus Points</a:t>
                      </a:r>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2000" b="1" dirty="0"/>
                        <a:t>10</a:t>
                      </a:r>
                    </a:p>
                  </a:txBody>
                  <a:tcP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0855" y="3568512"/>
            <a:ext cx="10370290" cy="2422801"/>
          </a:xfrm>
        </p:spPr>
        <p:txBody>
          <a:bodyPr vert="horz" lIns="91440" tIns="45720" rIns="91440" bIns="45720" rtlCol="0" anchor="t">
            <a:normAutofit lnSpcReduction="10000"/>
          </a:bodyPr>
          <a:lstStyle/>
          <a:p>
            <a:r>
              <a:rPr lang="en-US" sz="2400">
                <a:solidFill>
                  <a:schemeClr val="tx2"/>
                </a:solidFill>
                <a:latin typeface="Arial"/>
                <a:cs typeface="Arial"/>
              </a:rPr>
              <a:t>Up to 5 points based on the ratio of proposed Cash and In-Kind contributions using the Cash Match Scoring Table (pg. 45).</a:t>
            </a:r>
          </a:p>
          <a:p>
            <a:r>
              <a:rPr lang="en-US" sz="2400">
                <a:solidFill>
                  <a:schemeClr val="tx2"/>
                </a:solidFill>
                <a:latin typeface="Arial"/>
                <a:cs typeface="Arial"/>
              </a:rPr>
              <a:t>Up to 5 points to applications that exceed the minimum match, up to 100%, using the Match Scoring table (pg. 45). </a:t>
            </a:r>
          </a:p>
          <a:p>
            <a:r>
              <a:rPr lang="en-US" sz="2400">
                <a:solidFill>
                  <a:schemeClr val="tx2"/>
                </a:solidFill>
                <a:latin typeface="Arial"/>
                <a:cs typeface="Arial"/>
              </a:rPr>
              <a:t>Refer to Section I.K in the Solicitation Manual for more details on the match funding scoring criteria.</a:t>
            </a:r>
          </a:p>
          <a:p>
            <a:endParaRPr lang="en-US">
              <a:solidFill>
                <a:schemeClr val="tx2"/>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793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37067"/>
            <a:ext cx="10056627" cy="1038840"/>
          </a:xfrm>
        </p:spPr>
        <p:txBody>
          <a:bodyPr>
            <a:noAutofit/>
          </a:bodyPr>
          <a:lstStyle/>
          <a:p>
            <a:pPr algn="l"/>
            <a:r>
              <a:rPr lang="en-US" sz="4000" b="1" dirty="0">
                <a:solidFill>
                  <a:schemeClr val="tx2"/>
                </a:solidFill>
                <a:latin typeface="Arial"/>
                <a:cs typeface="Arial"/>
              </a:rPr>
              <a:t>Identifying Disadvantaged Communities</a:t>
            </a:r>
          </a:p>
        </p:txBody>
      </p:sp>
      <p:sp>
        <p:nvSpPr>
          <p:cNvPr id="2" name="Content Placeholder 1"/>
          <p:cNvSpPr>
            <a:spLocks noGrp="1"/>
          </p:cNvSpPr>
          <p:nvPr>
            <p:ph sz="half" idx="1"/>
          </p:nvPr>
        </p:nvSpPr>
        <p:spPr>
          <a:xfrm>
            <a:off x="838200" y="1825625"/>
            <a:ext cx="5181600" cy="4351338"/>
          </a:xfrm>
        </p:spPr>
        <p:txBody>
          <a:bodyPr vert="horz" lIns="91440" tIns="45720" rIns="91440" bIns="45720" rtlCol="0" anchor="t">
            <a:normAutofit/>
          </a:bodyPr>
          <a:lstStyle/>
          <a:p>
            <a:pPr marL="0" indent="0">
              <a:buNone/>
            </a:pPr>
            <a:r>
              <a:rPr lang="en-US" sz="2000" dirty="0">
                <a:solidFill>
                  <a:srgbClr val="4F81BD">
                    <a:lumMod val="75000"/>
                  </a:srgbClr>
                </a:solidFill>
                <a:latin typeface="Arial"/>
                <a:cs typeface="Arial"/>
              </a:rPr>
              <a:t>A disadvantaged community is bound by census tract and represents the 25% highest scoring tracts in </a:t>
            </a:r>
            <a:r>
              <a:rPr lang="en-US" sz="2000" dirty="0" err="1">
                <a:solidFill>
                  <a:srgbClr val="4F81BD">
                    <a:lumMod val="75000"/>
                  </a:srgbClr>
                </a:solidFill>
                <a:latin typeface="Arial"/>
                <a:cs typeface="Arial"/>
              </a:rPr>
              <a:t>CalEnviroScreen</a:t>
            </a:r>
            <a:r>
              <a:rPr lang="en-US" sz="2000" dirty="0">
                <a:solidFill>
                  <a:srgbClr val="4F81BD">
                    <a:lumMod val="75000"/>
                  </a:srgbClr>
                </a:solidFill>
                <a:latin typeface="Arial"/>
                <a:cs typeface="Arial"/>
              </a:rPr>
              <a:t> 3.0. </a:t>
            </a:r>
          </a:p>
          <a:p>
            <a:pPr marL="0" indent="0">
              <a:buNone/>
            </a:pPr>
            <a:endParaRPr lang="en-US" sz="2000" dirty="0">
              <a:solidFill>
                <a:srgbClr val="4F81BD">
                  <a:lumMod val="75000"/>
                </a:srgbClr>
              </a:solidFill>
              <a:latin typeface="Arial"/>
              <a:cs typeface="Arial"/>
            </a:endParaRPr>
          </a:p>
          <a:p>
            <a:pPr marL="0" indent="0">
              <a:buNone/>
            </a:pPr>
            <a:r>
              <a:rPr lang="en-US" sz="2000" dirty="0">
                <a:solidFill>
                  <a:srgbClr val="4F81BD">
                    <a:lumMod val="75000"/>
                  </a:srgbClr>
                </a:solidFill>
                <a:latin typeface="Arial"/>
                <a:cs typeface="Arial"/>
              </a:rPr>
              <a:t>Use the </a:t>
            </a:r>
            <a:r>
              <a:rPr lang="en-US" sz="2000" dirty="0" err="1">
                <a:solidFill>
                  <a:srgbClr val="4F81BD">
                    <a:lumMod val="75000"/>
                  </a:srgbClr>
                </a:solidFill>
                <a:latin typeface="Arial"/>
                <a:cs typeface="Arial"/>
              </a:rPr>
              <a:t>CalEnviroScreen</a:t>
            </a:r>
            <a:r>
              <a:rPr lang="en-US" sz="2000" dirty="0">
                <a:solidFill>
                  <a:srgbClr val="4F81BD">
                    <a:lumMod val="75000"/>
                  </a:srgbClr>
                </a:solidFill>
                <a:latin typeface="Arial"/>
                <a:cs typeface="Arial"/>
              </a:rPr>
              <a:t> 3.0 tool to identify disadvantaged communities.</a:t>
            </a:r>
          </a:p>
          <a:p>
            <a:pPr marL="0" indent="0">
              <a:buNone/>
            </a:pPr>
            <a:r>
              <a:rPr lang="en-US" sz="1400" dirty="0">
                <a:latin typeface="Arial"/>
                <a:cs typeface="Arial"/>
                <a:hlinkClick r:id="rId3"/>
              </a:rPr>
              <a:t>https://oehha.ca.gov/calenviroscreen/report/calenviroscreen-30</a:t>
            </a:r>
            <a:r>
              <a:rPr lang="en-US" sz="1400" dirty="0">
                <a:latin typeface="Arial"/>
                <a:cs typeface="Arial"/>
              </a:rPr>
              <a:t> </a:t>
            </a:r>
          </a:p>
          <a:p>
            <a:pPr marL="0" indent="0">
              <a:buNone/>
            </a:pPr>
            <a:endParaRPr lang="en-US" dirty="0">
              <a:latin typeface="Arial"/>
              <a:cs typeface="Arial"/>
            </a:endParaRPr>
          </a:p>
        </p:txBody>
      </p:sp>
      <p:pic>
        <p:nvPicPr>
          <p:cNvPr id="8" name="Picture 2" descr="A map of census tracks in California with color coding from green to red based on score in CalEnviroScreen. Red and orange census tracks are designated as disadvantaged communities ">
            <a:extLst>
              <a:ext uri="{FF2B5EF4-FFF2-40B4-BE49-F238E27FC236}">
                <a16:creationId xmlns:a16="http://schemas.microsoft.com/office/drawing/2014/main" id="{3FF40A35-A5CE-D041-9737-BF33D766232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36968" y="1659117"/>
            <a:ext cx="4495023" cy="4961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descr="Legend for map of census tracks in California depicting colors ranging from green (1-10%) to red (91-100%)">
            <a:extLst>
              <a:ext uri="{FF2B5EF4-FFF2-40B4-BE49-F238E27FC236}">
                <a16:creationId xmlns:a16="http://schemas.microsoft.com/office/drawing/2014/main" id="{56097EB3-0F1A-C141-BBFC-B134E8190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196" y="1659117"/>
            <a:ext cx="1230795" cy="27765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F09A1A5-4186-AE45-B489-8F93D826EB49}" type="slidenum">
              <a:rPr lang="en-US" smtClean="0"/>
              <a:t>43</a:t>
            </a:fld>
            <a:endParaRPr lang="en-US"/>
          </a:p>
        </p:txBody>
      </p:sp>
    </p:spTree>
    <p:extLst>
      <p:ext uri="{BB962C8B-B14F-4D97-AF65-F5344CB8AC3E}">
        <p14:creationId xmlns:p14="http://schemas.microsoft.com/office/powerpoint/2010/main" val="747229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9937" y="274638"/>
            <a:ext cx="10052463" cy="1143000"/>
          </a:xfrm>
        </p:spPr>
        <p:txBody>
          <a:bodyPr>
            <a:normAutofit fontScale="90000"/>
          </a:bodyPr>
          <a:lstStyle/>
          <a:p>
            <a:r>
              <a:rPr lang="en-US" b="1" dirty="0">
                <a:solidFill>
                  <a:schemeClr val="tx2"/>
                </a:solidFill>
                <a:latin typeface="Arial"/>
                <a:cs typeface="Arial"/>
              </a:rPr>
              <a:t>Identifying Low-Income Communities</a:t>
            </a:r>
          </a:p>
        </p:txBody>
      </p:sp>
      <p:sp>
        <p:nvSpPr>
          <p:cNvPr id="2" name="Content Placeholder 1"/>
          <p:cNvSpPr>
            <a:spLocks noGrp="1"/>
          </p:cNvSpPr>
          <p:nvPr>
            <p:ph sz="half" idx="1"/>
          </p:nvPr>
        </p:nvSpPr>
        <p:spPr>
          <a:xfrm>
            <a:off x="910854" y="1582482"/>
            <a:ext cx="5498740" cy="4960981"/>
          </a:xfrm>
        </p:spPr>
        <p:txBody>
          <a:bodyPr vert="horz" lIns="91440" tIns="45720" rIns="91440" bIns="45720" rtlCol="0" anchor="t">
            <a:normAutofit fontScale="92500" lnSpcReduction="10000"/>
          </a:bodyPr>
          <a:lstStyle/>
          <a:p>
            <a:pPr marL="0" indent="0">
              <a:buNone/>
            </a:pPr>
            <a:r>
              <a:rPr lang="en-US" sz="2200" dirty="0">
                <a:solidFill>
                  <a:schemeClr val="tx2"/>
                </a:solidFill>
                <a:latin typeface="Arial"/>
                <a:cs typeface="Arial"/>
              </a:rPr>
              <a:t>Low-income communities are communities </a:t>
            </a:r>
            <a:r>
              <a:rPr lang="en-US" sz="2200" dirty="0">
                <a:solidFill>
                  <a:schemeClr val="tx2"/>
                </a:solidFill>
                <a:latin typeface="Arial" panose="020B0604020202020204" pitchFamily="34" charset="0"/>
                <a:cs typeface="Arial" panose="020B0604020202020204" pitchFamily="34" charset="0"/>
              </a:rPr>
              <a:t>within census tracts with:</a:t>
            </a:r>
          </a:p>
          <a:p>
            <a:r>
              <a:rPr lang="en-US" sz="2200" dirty="0">
                <a:solidFill>
                  <a:schemeClr val="tx2"/>
                </a:solidFill>
                <a:latin typeface="Arial" panose="020B0604020202020204" pitchFamily="34" charset="0"/>
                <a:cs typeface="Arial" panose="020B0604020202020204" pitchFamily="34" charset="0"/>
              </a:rPr>
              <a:t>median household incomes at or below 80% of the statewide median income, or </a:t>
            </a:r>
          </a:p>
          <a:p>
            <a:r>
              <a:rPr lang="en-US" sz="2200" dirty="0">
                <a:solidFill>
                  <a:schemeClr val="tx2"/>
                </a:solidFill>
                <a:latin typeface="Arial" panose="020B0604020202020204" pitchFamily="34" charset="0"/>
                <a:cs typeface="Arial" panose="020B0604020202020204" pitchFamily="34" charset="0"/>
              </a:rPr>
              <a:t>at or below the threshold designated as low-income by the Department of Housing and Community Development</a:t>
            </a:r>
            <a:r>
              <a:rPr lang="en-US" sz="2200" dirty="0">
                <a:solidFill>
                  <a:srgbClr val="4F81BD">
                    <a:lumMod val="75000"/>
                  </a:srgbClr>
                </a:solidFill>
                <a:latin typeface="Arial" panose="020B0604020202020204" pitchFamily="34" charset="0"/>
                <a:cs typeface="Arial" panose="020B0604020202020204" pitchFamily="34" charset="0"/>
              </a:rPr>
              <a:t>.*</a:t>
            </a:r>
          </a:p>
          <a:p>
            <a:pPr marL="0" indent="0">
              <a:buNone/>
            </a:pPr>
            <a:endParaRPr lang="en-US" sz="2200" dirty="0">
              <a:solidFill>
                <a:srgbClr val="00588A"/>
              </a:solidFill>
              <a:latin typeface="Arial" panose="020B0604020202020204" pitchFamily="34" charset="0"/>
              <a:cs typeface="Arial" panose="020B0604020202020204" pitchFamily="34" charset="0"/>
            </a:endParaRPr>
          </a:p>
          <a:p>
            <a:pPr marL="0" indent="0">
              <a:buNone/>
            </a:pPr>
            <a:r>
              <a:rPr lang="en-US" sz="2200" dirty="0">
                <a:solidFill>
                  <a:schemeClr val="tx2"/>
                </a:solidFill>
                <a:latin typeface="Arial" panose="020B0604020202020204" pitchFamily="34" charset="0"/>
                <a:cs typeface="Arial" panose="020B0604020202020204" pitchFamily="34" charset="0"/>
              </a:rPr>
              <a:t>Use the Priority Population Maps from CARB to identify low-income communities:</a:t>
            </a:r>
            <a:endParaRPr lang="en-US" dirty="0">
              <a:solidFill>
                <a:schemeClr val="tx2"/>
              </a:solidFill>
              <a:latin typeface="Arial" panose="020B0604020202020204" pitchFamily="34" charset="0"/>
              <a:cs typeface="Arial" panose="020B0604020202020204" pitchFamily="34" charset="0"/>
            </a:endParaRPr>
          </a:p>
          <a:p>
            <a:pPr marL="0" indent="0">
              <a:buNone/>
            </a:pPr>
            <a:r>
              <a:rPr lang="en-US" sz="1800" dirty="0">
                <a:latin typeface="Arial"/>
                <a:cs typeface="Arial"/>
                <a:hlinkClick r:id="rId3"/>
              </a:rPr>
              <a:t>https://www.arb.ca.gov/cc/capandtrade/auctionproceeds/communityinvestments.htm</a:t>
            </a:r>
            <a:r>
              <a:rPr lang="en-US" sz="1800" dirty="0">
                <a:latin typeface="Arial"/>
                <a:cs typeface="Arial"/>
              </a:rPr>
              <a:t> </a:t>
            </a:r>
          </a:p>
          <a:p>
            <a:pPr marL="0" indent="0">
              <a:buNone/>
            </a:pPr>
            <a:endParaRPr lang="en-US" dirty="0"/>
          </a:p>
          <a:p>
            <a:pPr marL="0" indent="0">
              <a:buNone/>
            </a:pPr>
            <a:endParaRPr lang="en-US" sz="1800" dirty="0">
              <a:solidFill>
                <a:schemeClr val="tx2"/>
              </a:solidFill>
            </a:endParaRPr>
          </a:p>
          <a:p>
            <a:pPr marL="0" indent="0">
              <a:buNone/>
            </a:pPr>
            <a:r>
              <a:rPr lang="en-US" sz="1400" dirty="0">
                <a:solidFill>
                  <a:schemeClr val="tx2"/>
                </a:solidFill>
              </a:rPr>
              <a:t>*</a:t>
            </a:r>
            <a:r>
              <a:rPr lang="en-US" sz="1400" dirty="0">
                <a:solidFill>
                  <a:schemeClr val="tx2"/>
                </a:solidFill>
                <a:latin typeface="Arial"/>
                <a:cs typeface="Arial"/>
                <a:hlinkClick r:id="rId4">
                  <a:extLst>
                    <a:ext uri="{A12FA001-AC4F-418D-AE19-62706E023703}">
                      <ahyp:hlinkClr xmlns:ahyp="http://schemas.microsoft.com/office/drawing/2018/hyperlinkcolor" val="tx"/>
                    </a:ext>
                  </a:extLst>
                </a:hlinkClick>
              </a:rPr>
              <a:t>http://www.hcd.ca.gov/grants-funding/income-limits/index.shtml</a:t>
            </a:r>
            <a:endParaRPr lang="en-US" sz="1400" dirty="0">
              <a:solidFill>
                <a:schemeClr val="tx2"/>
              </a:solidFill>
              <a:latin typeface="Arial"/>
              <a:cs typeface="Arial"/>
            </a:endParaRPr>
          </a:p>
          <a:p>
            <a:pPr marL="0" indent="0">
              <a:buNone/>
            </a:pPr>
            <a:endParaRPr lang="en-US" dirty="0"/>
          </a:p>
        </p:txBody>
      </p:sp>
      <p:pic>
        <p:nvPicPr>
          <p:cNvPr id="10" name="Picture 2" descr="Map of California with different colors indicating census tracts that are designated as low income communities, disadvantaged communities, or both disadvantaged and low income community ">
            <a:extLst>
              <a:ext uri="{FF2B5EF4-FFF2-40B4-BE49-F238E27FC236}">
                <a16:creationId xmlns:a16="http://schemas.microsoft.com/office/drawing/2014/main" id="{A28AABC6-B257-1E40-9D59-AFD8F17E7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1710882"/>
            <a:ext cx="4423801" cy="50105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descr="Legend for map of California indicating low income and disadvantaged communities">
            <a:extLst>
              <a:ext uri="{FF2B5EF4-FFF2-40B4-BE49-F238E27FC236}">
                <a16:creationId xmlns:a16="http://schemas.microsoft.com/office/drawing/2014/main" id="{F297543A-D4A5-484A-A95A-4330D0649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9484" y="1744552"/>
            <a:ext cx="1955800" cy="17357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F09A1A5-4186-AE45-B489-8F93D826EB49}" type="slidenum">
              <a:rPr lang="en-US" smtClean="0"/>
              <a:t>44</a:t>
            </a:fld>
            <a:endParaRPr lang="en-US"/>
          </a:p>
        </p:txBody>
      </p:sp>
    </p:spTree>
    <p:extLst>
      <p:ext uri="{BB962C8B-B14F-4D97-AF65-F5344CB8AC3E}">
        <p14:creationId xmlns:p14="http://schemas.microsoft.com/office/powerpoint/2010/main" val="4026196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74" y="274638"/>
            <a:ext cx="9273547" cy="1143000"/>
          </a:xfrm>
        </p:spPr>
        <p:txBody>
          <a:bodyPr>
            <a:noAutofit/>
          </a:bodyPr>
          <a:lstStyle/>
          <a:p>
            <a:r>
              <a:rPr lang="en-US" sz="4000" b="1" dirty="0">
                <a:solidFill>
                  <a:schemeClr val="tx2"/>
                </a:solidFill>
                <a:latin typeface="Arial"/>
                <a:cs typeface="Arial"/>
              </a:rPr>
              <a:t>Community Based </a:t>
            </a:r>
            <a:br>
              <a:rPr lang="en-US" sz="4000" b="1" dirty="0">
                <a:solidFill>
                  <a:schemeClr val="tx2"/>
                </a:solidFill>
                <a:latin typeface="Arial"/>
                <a:cs typeface="Arial"/>
              </a:rPr>
            </a:br>
            <a:r>
              <a:rPr lang="en-US" sz="4000" b="1" dirty="0">
                <a:solidFill>
                  <a:schemeClr val="tx2"/>
                </a:solidFill>
                <a:latin typeface="Arial"/>
                <a:cs typeface="Arial"/>
              </a:rPr>
              <a:t>Organization Requirements</a:t>
            </a:r>
          </a:p>
        </p:txBody>
      </p:sp>
      <p:sp>
        <p:nvSpPr>
          <p:cNvPr id="5" name="Slide Number Placeholder 4"/>
          <p:cNvSpPr>
            <a:spLocks noGrp="1"/>
          </p:cNvSpPr>
          <p:nvPr>
            <p:ph type="sldNum" sz="quarter" idx="12"/>
          </p:nvPr>
        </p:nvSpPr>
        <p:spPr/>
        <p:txBody>
          <a:bodyPr/>
          <a:lstStyle/>
          <a:p>
            <a:fld id="{005C4985-ACD0-2B4C-8981-36243250F268}" type="slidenum">
              <a:rPr lang="en-US" smtClean="0"/>
              <a:t>45</a:t>
            </a:fld>
            <a:endParaRPr lang="en-US"/>
          </a:p>
        </p:txBody>
      </p:sp>
      <p:graphicFrame>
        <p:nvGraphicFramePr>
          <p:cNvPr id="10" name="Content Placeholder 9" descr="Four colored columns defining requirements for community based organizations with icons above text">
            <a:extLst>
              <a:ext uri="{FF2B5EF4-FFF2-40B4-BE49-F238E27FC236}">
                <a16:creationId xmlns:a16="http://schemas.microsoft.com/office/drawing/2014/main" id="{E8B99E16-17B3-A147-939B-37CE14673676}"/>
              </a:ext>
            </a:extLst>
          </p:cNvPr>
          <p:cNvGraphicFramePr>
            <a:graphicFrameLocks noGrp="1"/>
          </p:cNvGraphicFramePr>
          <p:nvPr>
            <p:ph idx="1"/>
            <p:extLst>
              <p:ext uri="{D42A27DB-BD31-4B8C-83A1-F6EECF244321}">
                <p14:modId xmlns:p14="http://schemas.microsoft.com/office/powerpoint/2010/main" val="2823666443"/>
              </p:ext>
            </p:extLst>
          </p:nvPr>
        </p:nvGraphicFramePr>
        <p:xfrm>
          <a:off x="937030" y="1594883"/>
          <a:ext cx="10394867" cy="4988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City">
            <a:extLst>
              <a:ext uri="{FF2B5EF4-FFF2-40B4-BE49-F238E27FC236}">
                <a16:creationId xmlns:a16="http://schemas.microsoft.com/office/drawing/2014/main" id="{E9AECFD1-AD88-A849-A95C-0A998D2C78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5380" y="2153897"/>
            <a:ext cx="914400" cy="914400"/>
          </a:xfrm>
          <a:prstGeom prst="rect">
            <a:avLst/>
          </a:prstGeom>
        </p:spPr>
      </p:pic>
      <p:pic>
        <p:nvPicPr>
          <p:cNvPr id="15" name="Graphic 14" descr="Social network">
            <a:extLst>
              <a:ext uri="{FF2B5EF4-FFF2-40B4-BE49-F238E27FC236}">
                <a16:creationId xmlns:a16="http://schemas.microsoft.com/office/drawing/2014/main" id="{37449BF9-3203-5243-9CF5-A415D276CD0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385567" y="2233641"/>
            <a:ext cx="914400" cy="914400"/>
          </a:xfrm>
          <a:prstGeom prst="rect">
            <a:avLst/>
          </a:prstGeom>
        </p:spPr>
      </p:pic>
      <p:pic>
        <p:nvPicPr>
          <p:cNvPr id="17" name="Graphic 16" descr="Document">
            <a:extLst>
              <a:ext uri="{FF2B5EF4-FFF2-40B4-BE49-F238E27FC236}">
                <a16:creationId xmlns:a16="http://schemas.microsoft.com/office/drawing/2014/main" id="{A5117A29-074D-E149-A386-BD29D105EC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24606" y="2153897"/>
            <a:ext cx="914400" cy="914400"/>
          </a:xfrm>
          <a:prstGeom prst="rect">
            <a:avLst/>
          </a:prstGeom>
        </p:spPr>
      </p:pic>
      <p:pic>
        <p:nvPicPr>
          <p:cNvPr id="19" name="Graphic 18" descr="Group">
            <a:extLst>
              <a:ext uri="{FF2B5EF4-FFF2-40B4-BE49-F238E27FC236}">
                <a16:creationId xmlns:a16="http://schemas.microsoft.com/office/drawing/2014/main" id="{F32A2B1B-1F36-E548-9451-64370D56F6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02770" y="2153897"/>
            <a:ext cx="914400" cy="914400"/>
          </a:xfrm>
          <a:prstGeom prst="rect">
            <a:avLst/>
          </a:prstGeom>
        </p:spPr>
      </p:pic>
    </p:spTree>
    <p:extLst>
      <p:ext uri="{BB962C8B-B14F-4D97-AF65-F5344CB8AC3E}">
        <p14:creationId xmlns:p14="http://schemas.microsoft.com/office/powerpoint/2010/main" val="174150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825915" y="221474"/>
            <a:ext cx="10198910" cy="1143000"/>
          </a:xfrm>
        </p:spPr>
        <p:txBody>
          <a:bodyPr>
            <a:noAutofit/>
          </a:bodyPr>
          <a:lstStyle/>
          <a:p>
            <a:pPr algn="l"/>
            <a:r>
              <a:rPr lang="en-US" sz="4000" b="1" dirty="0">
                <a:solidFill>
                  <a:srgbClr val="254061"/>
                </a:solidFill>
                <a:latin typeface="Arial"/>
                <a:cs typeface="Arial"/>
              </a:rPr>
              <a:t>Application Submission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45042" y="1621601"/>
            <a:ext cx="10972800" cy="4525963"/>
          </a:xfrm>
        </p:spPr>
        <p:txBody>
          <a:bodyPr vert="horz" lIns="91440" tIns="45720" rIns="91440" bIns="45720" rtlCol="0" anchor="t">
            <a:noAutofit/>
          </a:bodyPr>
          <a:lstStyle/>
          <a:p>
            <a:pPr>
              <a:spcAft>
                <a:spcPts val="1000"/>
              </a:spcAft>
            </a:pPr>
            <a:r>
              <a:rPr lang="en-US" sz="2200">
                <a:solidFill>
                  <a:schemeClr val="accent1">
                    <a:lumMod val="75000"/>
                  </a:schemeClr>
                </a:solidFill>
                <a:latin typeface="Arial"/>
                <a:cs typeface="Arial"/>
              </a:rPr>
              <a:t>Method of submission is the Energy Commission Grant Solicitation System, available at: https://gss.energy.ca.gov/ </a:t>
            </a:r>
            <a:endParaRPr lang="en-US" sz="2200">
              <a:solidFill>
                <a:schemeClr val="accent1">
                  <a:lumMod val="75000"/>
                </a:schemeClr>
              </a:solidFill>
              <a:cs typeface="Calibri"/>
            </a:endParaRPr>
          </a:p>
          <a:p>
            <a:pPr lvl="1">
              <a:spcAft>
                <a:spcPts val="1000"/>
              </a:spcAft>
            </a:pPr>
            <a:r>
              <a:rPr lang="en-US" sz="1800">
                <a:solidFill>
                  <a:schemeClr val="accent1">
                    <a:lumMod val="75000"/>
                  </a:schemeClr>
                </a:solidFill>
                <a:latin typeface="Arial"/>
                <a:cs typeface="Arial"/>
              </a:rPr>
              <a:t>Hard copies will not be considered.</a:t>
            </a:r>
          </a:p>
          <a:p>
            <a:pPr lvl="1">
              <a:spcAft>
                <a:spcPts val="1000"/>
              </a:spcAft>
            </a:pPr>
            <a:r>
              <a:rPr lang="en-US" sz="1800">
                <a:solidFill>
                  <a:schemeClr val="accent1">
                    <a:lumMod val="75000"/>
                  </a:schemeClr>
                </a:solidFill>
                <a:latin typeface="Arial"/>
                <a:cs typeface="Arial"/>
              </a:rPr>
              <a:t>Files must be in Microsoft Word (.doc, .docx), Microsoft Excel (.</a:t>
            </a:r>
            <a:r>
              <a:rPr lang="en-US" sz="1800" err="1">
                <a:solidFill>
                  <a:schemeClr val="accent1">
                    <a:lumMod val="75000"/>
                  </a:schemeClr>
                </a:solidFill>
                <a:latin typeface="Arial"/>
                <a:cs typeface="Arial"/>
              </a:rPr>
              <a:t>xls</a:t>
            </a:r>
            <a:r>
              <a:rPr lang="en-US" sz="1800">
                <a:solidFill>
                  <a:schemeClr val="accent1">
                    <a:lumMod val="75000"/>
                  </a:schemeClr>
                </a:solidFill>
                <a:latin typeface="Arial"/>
                <a:cs typeface="Arial"/>
              </a:rPr>
              <a:t>, .xlsx), and Adobe PDF formats. </a:t>
            </a:r>
            <a:endParaRPr lang="en-US" sz="1800">
              <a:solidFill>
                <a:schemeClr val="accent1">
                  <a:lumMod val="75000"/>
                </a:schemeClr>
              </a:solidFill>
              <a:cs typeface="Calibri"/>
            </a:endParaRPr>
          </a:p>
          <a:p>
            <a:pPr lvl="1">
              <a:spcAft>
                <a:spcPts val="1000"/>
              </a:spcAft>
            </a:pPr>
            <a:r>
              <a:rPr lang="en-US" sz="1800">
                <a:solidFill>
                  <a:schemeClr val="accent1">
                    <a:lumMod val="75000"/>
                  </a:schemeClr>
                </a:solidFill>
                <a:latin typeface="Arial"/>
                <a:cs typeface="Arial"/>
              </a:rPr>
              <a:t>Attachments that require signature: check website for most up to date signature requirements </a:t>
            </a:r>
            <a:r>
              <a:rPr lang="en-US" sz="1800">
                <a:solidFill>
                  <a:srgbClr val="000000"/>
                </a:solidFill>
                <a:latin typeface="Calibri"/>
                <a:cs typeface="Calibri"/>
                <a:hlinkClick r:id="rId2"/>
              </a:rPr>
              <a:t>https</a:t>
            </a:r>
            <a:r>
              <a:rPr lang="en-US" sz="1800">
                <a:latin typeface="Calibri"/>
                <a:cs typeface="Calibri"/>
                <a:hlinkClick r:id="rId2"/>
              </a:rPr>
              <a:t>://www.energy.ca.gov/funding-opportunities/solicitations</a:t>
            </a:r>
            <a:r>
              <a:rPr lang="en-US" sz="1800">
                <a:latin typeface="Calibri"/>
                <a:cs typeface="Calibri"/>
              </a:rPr>
              <a:t> </a:t>
            </a:r>
            <a:endParaRPr lang="en-US" sz="1800">
              <a:solidFill>
                <a:schemeClr val="accent1">
                  <a:lumMod val="75000"/>
                </a:schemeClr>
              </a:solidFill>
              <a:latin typeface="Arial"/>
              <a:cs typeface="Arial"/>
            </a:endParaRPr>
          </a:p>
          <a:p>
            <a:pPr lvl="1">
              <a:spcAft>
                <a:spcPts val="1000"/>
              </a:spcAft>
            </a:pPr>
            <a:r>
              <a:rPr lang="en-US" sz="1800">
                <a:solidFill>
                  <a:schemeClr val="accent1">
                    <a:lumMod val="75000"/>
                  </a:schemeClr>
                </a:solidFill>
                <a:latin typeface="Arial"/>
                <a:cs typeface="Arial"/>
              </a:rPr>
              <a:t>First-time users must register as a new user to access system. </a:t>
            </a:r>
            <a:endParaRPr lang="en-US" sz="1800">
              <a:solidFill>
                <a:schemeClr val="accent1">
                  <a:lumMod val="75000"/>
                </a:schemeClr>
              </a:solidFill>
              <a:cs typeface="Calibri"/>
            </a:endParaRPr>
          </a:p>
          <a:p>
            <a:pPr lvl="1">
              <a:spcAft>
                <a:spcPts val="1000"/>
              </a:spcAft>
            </a:pPr>
            <a:r>
              <a:rPr lang="en-US" sz="1800">
                <a:solidFill>
                  <a:schemeClr val="accent1">
                    <a:lumMod val="75000"/>
                  </a:schemeClr>
                </a:solidFill>
                <a:latin typeface="Arial"/>
                <a:cs typeface="Arial"/>
              </a:rPr>
              <a:t>Application documents should meet formatting requirements, and page limits specified. See individual requirements for each attachment in Section III.D of solicitation manual</a:t>
            </a:r>
          </a:p>
          <a:p>
            <a:pPr lvl="1">
              <a:spcAft>
                <a:spcPts val="1000"/>
              </a:spcAft>
            </a:pPr>
            <a:r>
              <a:rPr lang="en-US" sz="1800">
                <a:solidFill>
                  <a:schemeClr val="accent1">
                    <a:lumMod val="75000"/>
                  </a:schemeClr>
                </a:solidFill>
                <a:latin typeface="Arial"/>
                <a:cs typeface="Arial"/>
              </a:rPr>
              <a:t>“How to Apply” powerpoint: </a:t>
            </a:r>
            <a:r>
              <a:rPr lang="en-US" sz="1800">
                <a:ea typeface="+mn-lt"/>
                <a:cs typeface="+mn-lt"/>
                <a:hlinkClick r:id="rId3"/>
              </a:rPr>
              <a:t>https://www.energy.ca.gov/funding-opportunities/funding-resources</a:t>
            </a:r>
            <a:endParaRPr lang="en-US" sz="1800">
              <a:solidFill>
                <a:srgbClr val="000000"/>
              </a:solidFill>
              <a:latin typeface="Calibri"/>
              <a:cs typeface="Calibri"/>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3597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858799" cy="1143000"/>
          </a:xfrm>
        </p:spPr>
        <p:txBody>
          <a:bodyPr>
            <a:normAutofit fontScale="90000"/>
          </a:bodyPr>
          <a:lstStyle/>
          <a:p>
            <a:pPr algn="l"/>
            <a:r>
              <a:rPr lang="en-US" b="1" dirty="0">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3218" y="1589704"/>
            <a:ext cx="10299406" cy="4703173"/>
          </a:xfrm>
        </p:spPr>
        <p:txBody>
          <a:bodyPr vert="horz" lIns="91440" tIns="45720" rIns="91440" bIns="45720" rtlCol="0" anchor="t">
            <a:noAutofit/>
          </a:bodyPr>
          <a:lstStyle/>
          <a:p>
            <a:pPr>
              <a:spcAft>
                <a:spcPts val="1000"/>
              </a:spcAft>
            </a:pPr>
            <a:r>
              <a:rPr lang="en-US" sz="2000" b="1">
                <a:solidFill>
                  <a:schemeClr val="accent1">
                    <a:lumMod val="75000"/>
                  </a:schemeClr>
                </a:solidFill>
                <a:latin typeface="Arial"/>
                <a:cs typeface="Arial"/>
              </a:rPr>
              <a:t>Notice of Proposed Award: </a:t>
            </a:r>
            <a:r>
              <a:rPr lang="en-US" sz="2000">
                <a:solidFill>
                  <a:schemeClr val="accent1">
                    <a:lumMod val="75000"/>
                  </a:schemeClr>
                </a:solidFill>
                <a:latin typeface="Arial"/>
                <a:cs typeface="Arial"/>
              </a:rPr>
              <a:t>Shows total proposed funding amounts, rank order of applicants, and the amount of each proposed award.</a:t>
            </a:r>
            <a:endParaRPr lang="en-US" sz="2000">
              <a:solidFill>
                <a:schemeClr val="accent1">
                  <a:lumMod val="75000"/>
                </a:schemeClr>
              </a:solidFill>
              <a:cs typeface="Calibri"/>
            </a:endParaRPr>
          </a:p>
          <a:p>
            <a:pPr>
              <a:spcAft>
                <a:spcPts val="1000"/>
              </a:spcAft>
            </a:pPr>
            <a:r>
              <a:rPr lang="en-US" sz="2000" b="1">
                <a:solidFill>
                  <a:schemeClr val="accent1">
                    <a:lumMod val="75000"/>
                  </a:schemeClr>
                </a:solidFill>
                <a:latin typeface="Arial"/>
                <a:cs typeface="Arial"/>
              </a:rPr>
              <a:t>Agreement Development: </a:t>
            </a:r>
            <a:r>
              <a:rPr lang="en-US" sz="2000">
                <a:solidFill>
                  <a:schemeClr val="accent1">
                    <a:lumMod val="75000"/>
                  </a:schemeClr>
                </a:solidFill>
                <a:latin typeface="Arial"/>
                <a:cs typeface="Arial"/>
              </a:rPr>
              <a:t>Proposal documents will be processed into a legal agreement.</a:t>
            </a:r>
          </a:p>
          <a:p>
            <a:pPr>
              <a:spcAft>
                <a:spcPts val="1000"/>
              </a:spcAft>
            </a:pPr>
            <a:r>
              <a:rPr lang="en-US" sz="2000" b="1">
                <a:solidFill>
                  <a:schemeClr val="accent1">
                    <a:lumMod val="75000"/>
                  </a:schemeClr>
                </a:solidFill>
                <a:latin typeface="Arial"/>
                <a:cs typeface="Arial"/>
              </a:rPr>
              <a:t>Project Start: </a:t>
            </a:r>
            <a:r>
              <a:rPr lang="en-US" sz="2000">
                <a:solidFill>
                  <a:schemeClr val="accent1">
                    <a:lumMod val="75000"/>
                  </a:schemeClr>
                </a:solidFill>
                <a:latin typeface="Arial"/>
                <a:cs typeface="Arial"/>
              </a:rPr>
              <a:t>Recipients may begin work on the project </a:t>
            </a:r>
            <a:r>
              <a:rPr lang="en-US" sz="2000" b="1">
                <a:solidFill>
                  <a:schemeClr val="accent1">
                    <a:lumMod val="75000"/>
                  </a:schemeClr>
                </a:solidFill>
                <a:latin typeface="Arial"/>
                <a:cs typeface="Arial"/>
              </a:rPr>
              <a:t>only</a:t>
            </a:r>
            <a:r>
              <a:rPr lang="en-US" sz="2000">
                <a:solidFill>
                  <a:schemeClr val="accent1">
                    <a:lumMod val="75000"/>
                  </a:schemeClr>
                </a:solidFill>
                <a:latin typeface="Arial"/>
                <a:cs typeface="Arial"/>
              </a:rPr>
              <a:t> after the agreement is fully executed (approved at an Energy Commission business meeting and signed by the Recipient and the Energy Commission).</a:t>
            </a:r>
          </a:p>
          <a:p>
            <a:pPr>
              <a:spcAft>
                <a:spcPts val="1000"/>
              </a:spcAft>
            </a:pPr>
            <a:r>
              <a:rPr lang="en-US" sz="2000" b="1">
                <a:solidFill>
                  <a:srgbClr val="FF0000"/>
                </a:solidFill>
                <a:latin typeface="Arial"/>
                <a:cs typeface="Arial"/>
              </a:rPr>
              <a:t>Failure to Execute: </a:t>
            </a:r>
            <a:r>
              <a:rPr lang="en-US" sz="2000">
                <a:solidFill>
                  <a:srgbClr val="FF0000"/>
                </a:solidFill>
                <a:latin typeface="Arial"/>
                <a:cs typeface="Arial"/>
              </a:rPr>
              <a:t>The Energy Commission reserves the right to cancel the pending award if an agreement cannot be successfully executed with an applicant. (See Section IV.B)</a:t>
            </a:r>
            <a:endParaRPr lang="en-US" sz="2000">
              <a:cs typeface="Calibri"/>
            </a:endParaRPr>
          </a:p>
          <a:p>
            <a:pPr marL="0" indent="0">
              <a:buNone/>
            </a:pPr>
            <a:endParaRPr lang="en-US" sz="2800">
              <a:solidFill>
                <a:schemeClr val="accent1">
                  <a:lumMod val="75000"/>
                </a:schemeClr>
              </a:solidFill>
              <a:latin typeface="Arial Narrow" panose="020B0606020202030204" pitchFamily="34" charset="0"/>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4314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Key Activities Schedule</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1351883368"/>
              </p:ext>
            </p:extLst>
          </p:nvPr>
        </p:nvGraphicFramePr>
        <p:xfrm>
          <a:off x="907960" y="1888096"/>
          <a:ext cx="10335295" cy="4223169"/>
        </p:xfrm>
        <a:graphic>
          <a:graphicData uri="http://schemas.openxmlformats.org/drawingml/2006/table">
            <a:tbl>
              <a:tblPr firstRow="1" bandRow="1">
                <a:tableStyleId>{5C22544A-7EE6-4342-B048-85BDC9FD1C3A}</a:tableStyleId>
              </a:tblPr>
              <a:tblGrid>
                <a:gridCol w="6028922">
                  <a:extLst>
                    <a:ext uri="{9D8B030D-6E8A-4147-A177-3AD203B41FA5}">
                      <a16:colId xmlns:a16="http://schemas.microsoft.com/office/drawing/2014/main" val="20000"/>
                    </a:ext>
                  </a:extLst>
                </a:gridCol>
                <a:gridCol w="430637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chemeClr val="tx1"/>
                          </a:solidFill>
                        </a:rPr>
                        <a:t>September 23, 2020</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a:lnSpc>
                          <a:spcPct val="100000"/>
                        </a:lnSpc>
                        <a:spcBef>
                          <a:spcPts val="0"/>
                        </a:spcBef>
                        <a:spcAft>
                          <a:spcPts val="0"/>
                        </a:spcAft>
                        <a:buNone/>
                      </a:pPr>
                      <a:r>
                        <a:rPr lang="en-US" sz="2000" b="0" i="0" u="none" strike="noStrike" kern="1200" cap="none" spc="0" normalizeH="0" baseline="0" noProof="0">
                          <a:ln>
                            <a:noFill/>
                          </a:ln>
                          <a:solidFill>
                            <a:schemeClr val="tx1"/>
                          </a:solidFill>
                          <a:effectLst/>
                          <a:uLnTx/>
                          <a:uFillTx/>
                          <a:latin typeface="+mn-lt"/>
                          <a:ea typeface="+mn-ea"/>
                          <a:cs typeface="+mn-cs"/>
                        </a:rPr>
                        <a:t>October 14, 2020</a:t>
                      </a:r>
                      <a:endParaRPr lang="en-US" sz="2000">
                        <a:solidFill>
                          <a:schemeClr val="tx1"/>
                        </a:solidFill>
                      </a:endParaRPr>
                    </a:p>
                  </a:txBody>
                  <a:tcPr/>
                </a:tc>
                <a:extLst>
                  <a:ext uri="{0D108BD9-81ED-4DB2-BD59-A6C34878D82A}">
                    <a16:rowId xmlns:a16="http://schemas.microsoft.com/office/drawing/2014/main" val="10002"/>
                  </a:ext>
                </a:extLst>
              </a:tr>
              <a:tr h="418441">
                <a:tc>
                  <a:txBody>
                    <a:bodyPr/>
                    <a:lstStyle/>
                    <a:p>
                      <a:pPr lvl="0">
                        <a:buNone/>
                      </a:pPr>
                      <a:r>
                        <a:rPr lang="en-US" sz="2000" b="1"/>
                        <a:t>Deadline for Written Questions</a:t>
                      </a:r>
                    </a:p>
                  </a:txBody>
                  <a:tcPr/>
                </a:tc>
                <a:tc>
                  <a:txBody>
                    <a:bodyPr/>
                    <a:lstStyle/>
                    <a:p>
                      <a:pPr marL="0" marR="0" lvl="0" indent="0" algn="l">
                        <a:lnSpc>
                          <a:spcPct val="100000"/>
                        </a:lnSpc>
                        <a:spcBef>
                          <a:spcPts val="0"/>
                        </a:spcBef>
                        <a:spcAft>
                          <a:spcPts val="0"/>
                        </a:spcAft>
                        <a:buNone/>
                      </a:pPr>
                      <a:r>
                        <a:rPr lang="en-US" sz="2000" b="1">
                          <a:solidFill>
                            <a:schemeClr val="tx1"/>
                          </a:solidFill>
                        </a:rPr>
                        <a:t>October 21, 2020</a:t>
                      </a:r>
                      <a:endParaRPr lang="en-US"/>
                    </a:p>
                  </a:txBody>
                  <a:tcPr/>
                </a:tc>
                <a:extLst>
                  <a:ext uri="{0D108BD9-81ED-4DB2-BD59-A6C34878D82A}">
                    <a16:rowId xmlns:a16="http://schemas.microsoft.com/office/drawing/2014/main" val="10003"/>
                  </a:ext>
                </a:extLst>
              </a:tr>
              <a:tr h="418441">
                <a:tc>
                  <a:txBody>
                    <a:bodyPr/>
                    <a:lstStyle/>
                    <a:p>
                      <a:pPr lvl="0">
                        <a:buNone/>
                      </a:pPr>
                      <a:r>
                        <a:rPr lang="en-US" sz="2000"/>
                        <a:t>Anticipated Distribution</a:t>
                      </a:r>
                      <a:r>
                        <a:rPr lang="en-US" sz="2000" baseline="0"/>
                        <a:t> of Questions and Answers</a:t>
                      </a:r>
                      <a:endParaRPr lang="en-US" sz="2000"/>
                    </a:p>
                  </a:txBody>
                  <a:tcPr/>
                </a:tc>
                <a:tc>
                  <a:txBody>
                    <a:bodyPr/>
                    <a:lstStyle/>
                    <a:p>
                      <a:pPr marL="0" marR="0" lvl="0" indent="0" algn="l">
                        <a:lnSpc>
                          <a:spcPct val="100000"/>
                        </a:lnSpc>
                        <a:spcBef>
                          <a:spcPts val="0"/>
                        </a:spcBef>
                        <a:spcAft>
                          <a:spcPts val="0"/>
                        </a:spcAft>
                        <a:buNone/>
                      </a:pPr>
                      <a:r>
                        <a:rPr lang="en-US" sz="2000">
                          <a:solidFill>
                            <a:schemeClr val="tx1"/>
                          </a:solidFill>
                        </a:rPr>
                        <a:t>November 6, 2020</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a:lnSpc>
                          <a:spcPct val="100000"/>
                        </a:lnSpc>
                        <a:spcBef>
                          <a:spcPts val="0"/>
                        </a:spcBef>
                        <a:spcAft>
                          <a:spcPts val="0"/>
                        </a:spcAft>
                        <a:buNone/>
                      </a:pPr>
                      <a:r>
                        <a:rPr lang="en-US" sz="2000" b="1">
                          <a:solidFill>
                            <a:schemeClr val="tx1"/>
                          </a:solidFill>
                        </a:rPr>
                        <a:t>December 30, 2020</a:t>
                      </a:r>
                      <a:endParaRPr lang="en-US"/>
                    </a:p>
                  </a:txBody>
                  <a:tcPr/>
                </a:tc>
                <a:extLst>
                  <a:ext uri="{0D108BD9-81ED-4DB2-BD59-A6C34878D82A}">
                    <a16:rowId xmlns:a16="http://schemas.microsoft.com/office/drawing/2014/main" val="10006"/>
                  </a:ext>
                </a:extLst>
              </a:tr>
              <a:tr h="418441">
                <a:tc>
                  <a:txBody>
                    <a:bodyPr/>
                    <a:lstStyle/>
                    <a:p>
                      <a:pPr lvl="0">
                        <a:buNone/>
                      </a:pPr>
                      <a:r>
                        <a:rPr lang="en-US" sz="2000"/>
                        <a:t>Anticipated Notice of Proposed Award Posting</a:t>
                      </a:r>
                    </a:p>
                  </a:txBody>
                  <a:tcPr/>
                </a:tc>
                <a:tc>
                  <a:txBody>
                    <a:bodyPr/>
                    <a:lstStyle/>
                    <a:p>
                      <a:pPr lvl="0">
                        <a:buNone/>
                      </a:pPr>
                      <a:r>
                        <a:rPr lang="en-US" sz="2000">
                          <a:solidFill>
                            <a:schemeClr val="tx1"/>
                          </a:solidFill>
                        </a:rPr>
                        <a:t>February 5, 2020</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pPr lvl="0">
                        <a:buNone/>
                      </a:pPr>
                      <a:r>
                        <a:rPr lang="en-US" sz="2000">
                          <a:solidFill>
                            <a:schemeClr val="tx1"/>
                          </a:solidFill>
                        </a:rPr>
                        <a:t>March 2021</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pPr lvl="0">
                        <a:buNone/>
                      </a:pPr>
                      <a:r>
                        <a:rPr lang="en-US" sz="2000">
                          <a:solidFill>
                            <a:schemeClr val="tx1"/>
                          </a:solidFill>
                        </a:rPr>
                        <a:t>April 2021</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a:lnSpc>
                          <a:spcPct val="100000"/>
                        </a:lnSpc>
                        <a:spcBef>
                          <a:spcPts val="0"/>
                        </a:spcBef>
                        <a:spcAft>
                          <a:spcPts val="0"/>
                        </a:spcAft>
                        <a:buNone/>
                      </a:pPr>
                      <a:r>
                        <a:rPr lang="en-US" sz="2000">
                          <a:solidFill>
                            <a:schemeClr val="tx1"/>
                          </a:solidFill>
                        </a:rPr>
                        <a:t>March 31, 2025</a:t>
                      </a:r>
                    </a:p>
                  </a:txBody>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4551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1995" y="1559579"/>
            <a:ext cx="10325987" cy="3013479"/>
          </a:xfrm>
        </p:spPr>
        <p:txBody>
          <a:bodyPr vert="horz" lIns="91440" tIns="45720" rIns="91440" bIns="45720" rtlCol="0" anchor="t">
            <a:normAutofit fontScale="85000" lnSpcReduction="10000"/>
          </a:bodyPr>
          <a:lstStyle/>
          <a:p>
            <a:pPr>
              <a:spcAft>
                <a:spcPts val="1000"/>
              </a:spcAft>
            </a:pPr>
            <a:r>
              <a:rPr lang="en-US" sz="2800">
                <a:solidFill>
                  <a:schemeClr val="accent1">
                    <a:lumMod val="75000"/>
                  </a:schemeClr>
                </a:solidFill>
                <a:latin typeface="Arial"/>
                <a:cs typeface="Arial"/>
              </a:rPr>
              <a:t>Please introduce yourself by stating your name and affiliation.</a:t>
            </a:r>
            <a:endParaRPr lang="en-US">
              <a:solidFill>
                <a:schemeClr val="accent1">
                  <a:lumMod val="75000"/>
                </a:schemeClr>
              </a:solidFill>
            </a:endParaRPr>
          </a:p>
          <a:p>
            <a:pPr>
              <a:spcAft>
                <a:spcPts val="1000"/>
              </a:spcAft>
            </a:pPr>
            <a:r>
              <a:rPr lang="en-US" sz="2800">
                <a:solidFill>
                  <a:schemeClr val="accent1">
                    <a:lumMod val="75000"/>
                  </a:schemeClr>
                </a:solidFill>
                <a:latin typeface="Arial"/>
                <a:cs typeface="Arial"/>
              </a:rPr>
              <a:t>Keep questions under 3 minutes to allow time for others.</a:t>
            </a:r>
          </a:p>
          <a:p>
            <a:pPr>
              <a:spcAft>
                <a:spcPts val="1000"/>
              </a:spcAft>
            </a:pPr>
            <a:r>
              <a:rPr lang="en-US" sz="2800">
                <a:solidFill>
                  <a:schemeClr val="accent1">
                    <a:lumMod val="75000"/>
                  </a:schemeClr>
                </a:solidFill>
                <a:latin typeface="Arial"/>
                <a:cs typeface="Arial"/>
              </a:rPr>
              <a:t>Please follow up with your question in writing to ensure that it is captured properly.</a:t>
            </a:r>
          </a:p>
          <a:p>
            <a:pPr>
              <a:spcAft>
                <a:spcPts val="1000"/>
              </a:spcAft>
            </a:pPr>
            <a:r>
              <a:rPr lang="en-US" sz="2800">
                <a:solidFill>
                  <a:schemeClr val="accent1">
                    <a:lumMod val="75000"/>
                  </a:schemeClr>
                </a:solidFill>
                <a:latin typeface="Arial"/>
                <a:cs typeface="Arial"/>
              </a:rPr>
              <a:t>Our </a:t>
            </a:r>
            <a:r>
              <a:rPr lang="en-US" sz="2800" b="1" u="sng">
                <a:solidFill>
                  <a:schemeClr val="accent1">
                    <a:lumMod val="75000"/>
                  </a:schemeClr>
                </a:solidFill>
                <a:latin typeface="Arial"/>
                <a:cs typeface="Arial"/>
              </a:rPr>
              <a:t>official </a:t>
            </a:r>
            <a:r>
              <a:rPr lang="en-US" sz="2800">
                <a:solidFill>
                  <a:schemeClr val="accent1">
                    <a:lumMod val="75000"/>
                  </a:schemeClr>
                </a:solidFill>
                <a:latin typeface="Arial"/>
                <a:cs typeface="Arial"/>
              </a:rPr>
              <a:t>response will be given in writing and we anticipate it will be posted on the grant funding opportunity webpage in November 2020.</a:t>
            </a:r>
            <a:endParaRPr lang="en-US" sz="2800">
              <a:solidFill>
                <a:schemeClr val="accent1">
                  <a:lumMod val="75000"/>
                </a:schemeClr>
              </a:solidFill>
              <a:highlight>
                <a:srgbClr val="FFFF00"/>
              </a:highlight>
              <a:latin typeface="Arial"/>
              <a:cs typeface="Arial"/>
            </a:endParaRPr>
          </a:p>
          <a:p>
            <a:endParaRPr lang="en-US">
              <a:solidFill>
                <a:schemeClr val="accent1">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890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fontScale="90000"/>
          </a:bodyPr>
          <a:lstStyle/>
          <a:p>
            <a:pPr algn="l"/>
            <a:r>
              <a:rPr lang="en-US" b="1" dirty="0">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75413" y="1621996"/>
            <a:ext cx="5829197" cy="4844546"/>
          </a:xfrm>
        </p:spPr>
        <p:txBody>
          <a:bodyPr vert="horz" lIns="91440" tIns="45720" rIns="91440" bIns="45720" rtlCol="0" anchor="t">
            <a:normAutofit/>
          </a:bodyPr>
          <a:lstStyle/>
          <a:p>
            <a:pPr marL="0" indent="0">
              <a:buNone/>
            </a:pPr>
            <a:r>
              <a:rPr lang="en-US" sz="2400" b="1" u="sng" dirty="0">
                <a:solidFill>
                  <a:schemeClr val="accent1">
                    <a:lumMod val="75000"/>
                  </a:schemeClr>
                </a:solidFill>
              </a:rPr>
              <a:t>One Minute Survey</a:t>
            </a:r>
          </a:p>
          <a:p>
            <a:pPr marL="0" indent="0">
              <a:buNone/>
            </a:pPr>
            <a:r>
              <a:rPr lang="en-US" sz="2400" dirty="0">
                <a:solidFill>
                  <a:schemeClr val="accent1">
                    <a:lumMod val="75000"/>
                  </a:schemeClr>
                </a:solidFill>
              </a:rPr>
              <a:t>The information supplied will be used for public reporting purposes to display anonymous overall attendance of diverse groups.</a:t>
            </a:r>
            <a:endParaRPr lang="en-US" sz="2400" dirty="0">
              <a:solidFill>
                <a:schemeClr val="accent1">
                  <a:lumMod val="75000"/>
                </a:schemeClr>
              </a:solidFill>
              <a:cs typeface="Calibri"/>
            </a:endParaRPr>
          </a:p>
          <a:p>
            <a:r>
              <a:rPr lang="en-US" sz="2400" dirty="0">
                <a:solidFill>
                  <a:schemeClr val="accent1">
                    <a:lumMod val="75000"/>
                  </a:schemeClr>
                </a:solidFill>
              </a:rPr>
              <a:t>Please use the link in the chat box or type in:</a:t>
            </a:r>
          </a:p>
          <a:p>
            <a:pPr marL="0" indent="0">
              <a:buNone/>
            </a:pPr>
            <a:br>
              <a:rPr lang="en-US" sz="2400" dirty="0"/>
            </a:br>
            <a:r>
              <a:rPr lang="en-US" sz="1800" u="sng" dirty="0">
                <a:hlinkClick r:id="rId3"/>
              </a:rPr>
              <a:t>https://www.surveymonkey.com/r/CEC-10-14-2020</a:t>
            </a:r>
            <a:endParaRPr lang="en-US" sz="1800" u="sng" dirty="0"/>
          </a:p>
          <a:p>
            <a:endParaRPr lang="en-US" sz="2400" dirty="0">
              <a:solidFill>
                <a:schemeClr val="accent1">
                  <a:lumMod val="75000"/>
                </a:schemeClr>
              </a:solidFill>
            </a:endParaRPr>
          </a:p>
          <a:p>
            <a:r>
              <a:rPr lang="en-US" sz="2400" dirty="0">
                <a:solidFill>
                  <a:schemeClr val="accent1">
                    <a:lumMod val="75000"/>
                  </a:schemeClr>
                </a:solidFill>
              </a:rPr>
              <a:t>Thanks!</a:t>
            </a:r>
            <a:endParaRPr lang="en-US" sz="2400" dirty="0">
              <a:solidFill>
                <a:schemeClr val="accent1">
                  <a:lumMod val="75000"/>
                </a:schemeClr>
              </a:solidFill>
              <a:cs typeface="Calibri"/>
            </a:endParaRPr>
          </a:p>
          <a:p>
            <a:endParaRPr lang="en-US" dirty="0">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4" cstate="print">
            <a:extLst>
              <a:ext uri="{28A0092B-C50C-407E-A947-70E740481C1C}">
                <a14:useLocalDpi xmlns:a14="http://schemas.microsoft.com/office/drawing/2010/main" val="0"/>
              </a:ext>
            </a:extLst>
          </a:blip>
          <a:srcRect l="1730"/>
          <a:stretch>
            <a:fillRect/>
          </a:stretch>
        </p:blipFill>
        <p:spPr bwMode="auto">
          <a:xfrm>
            <a:off x="7120741" y="2667826"/>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6779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6553" y="1577299"/>
            <a:ext cx="10317127" cy="4525963"/>
          </a:xfrm>
        </p:spPr>
        <p:txBody>
          <a:bodyPr vert="horz" lIns="91440" tIns="45720" rIns="91440" bIns="45720" rtlCol="0" anchor="t">
            <a:normAutofit/>
          </a:bodyPr>
          <a:lstStyle/>
          <a:p>
            <a:pPr marL="0" indent="0" algn="ctr">
              <a:buNone/>
            </a:pPr>
            <a:r>
              <a:rPr lang="en-US">
                <a:solidFill>
                  <a:schemeClr val="accent1">
                    <a:lumMod val="75000"/>
                  </a:schemeClr>
                </a:solidFill>
                <a:latin typeface="Arial"/>
                <a:cs typeface="Arial"/>
              </a:rPr>
              <a:t>Please send all questions related to GFO-20-304 to:</a:t>
            </a:r>
            <a:br>
              <a:rPr lang="en-US">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Brad Worster</a:t>
            </a:r>
          </a:p>
          <a:p>
            <a:pPr marL="0" indent="0" algn="ctr">
              <a:buNone/>
            </a:pPr>
            <a:r>
              <a:rPr lang="en-US" u="sng">
                <a:solidFill>
                  <a:schemeClr val="accent1">
                    <a:lumMod val="75000"/>
                  </a:schemeClr>
                </a:solidFill>
                <a:latin typeface="Arial"/>
                <a:cs typeface="Arial"/>
              </a:rPr>
              <a:t>Brad.Worster@energy.ca.gov</a:t>
            </a:r>
            <a:r>
              <a:rPr lang="en-US" u="sng">
                <a:solidFill>
                  <a:schemeClr val="tx2">
                    <a:lumMod val="60000"/>
                    <a:lumOff val="40000"/>
                  </a:schemeClr>
                </a:solidFill>
                <a:latin typeface="Arial"/>
                <a:cs typeface="Arial"/>
              </a:rPr>
              <a:t> </a:t>
            </a:r>
            <a:br>
              <a:rPr lang="en-US">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Deadline to submit questions:</a:t>
            </a:r>
          </a:p>
          <a:p>
            <a:pPr marL="0" indent="0" algn="ctr">
              <a:buNone/>
            </a:pPr>
            <a:r>
              <a:rPr lang="en-US" b="1">
                <a:solidFill>
                  <a:schemeClr val="tx2">
                    <a:lumMod val="75000"/>
                  </a:schemeClr>
                </a:solidFill>
                <a:latin typeface="Arial"/>
                <a:cs typeface="Arial"/>
              </a:rPr>
              <a:t>October 21, 2020 at 5:00 PM</a:t>
            </a:r>
          </a:p>
          <a:p>
            <a:pPr marL="0" indent="0">
              <a:buNone/>
            </a:pPr>
            <a:endParaRPr lang="en-US">
              <a:solidFill>
                <a:schemeClr val="tx2">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663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2109449" y="274637"/>
            <a:ext cx="7145387" cy="1143000"/>
          </a:xfrm>
        </p:spPr>
        <p:txBody>
          <a:bodyPr>
            <a:normAutofit/>
          </a:bodyPr>
          <a:lstStyle/>
          <a:p>
            <a:pPr algn="l"/>
            <a:r>
              <a:rPr lang="en-US" sz="4000" b="1" dirty="0">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939100"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5594945" y="1781937"/>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1" t="-4327" r="39847" b="-35"/>
          <a:stretch/>
        </p:blipFill>
        <p:spPr>
          <a:xfrm>
            <a:off x="5459331" y="4262928"/>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5">
            <a:extLst>
              <a:ext uri="{28A0092B-C50C-407E-A947-70E740481C1C}">
                <a14:useLocalDpi xmlns:a14="http://schemas.microsoft.com/office/drawing/2010/main" val="0"/>
              </a:ext>
            </a:extLst>
          </a:blip>
          <a:srcRect l="71695" r="-1568" b="-3012"/>
          <a:stretch/>
        </p:blipFill>
        <p:spPr>
          <a:xfrm>
            <a:off x="9011841" y="4325460"/>
            <a:ext cx="1844137" cy="2141818"/>
          </a:xfrm>
          <a:prstGeom prst="rect">
            <a:avLst/>
          </a:prstGeom>
        </p:spPr>
      </p:pic>
      <p:sp>
        <p:nvSpPr>
          <p:cNvPr id="2" name="Slide Number Placeholder 1"/>
          <p:cNvSpPr>
            <a:spLocks noGrp="1"/>
          </p:cNvSpPr>
          <p:nvPr>
            <p:ph type="sldNum" sz="quarter" idx="12"/>
          </p:nvPr>
        </p:nvSpPr>
        <p:spPr/>
        <p:txBody>
          <a:bodyPr/>
          <a:lstStyle/>
          <a:p>
            <a:fld id="{1BC924B7-EDFF-824B-BCE9-3FAD438598D0}" type="slidenum">
              <a:rPr lang="en-US" smtClean="0"/>
              <a:t>6</a:t>
            </a:fld>
            <a:endParaRPr lang="en-US"/>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754915" y="274637"/>
            <a:ext cx="10390908" cy="1134559"/>
          </a:xfrm>
        </p:spPr>
        <p:txBody>
          <a:bodyPr>
            <a:noAutofit/>
          </a:bodyPr>
          <a:lstStyle/>
          <a:p>
            <a:pPr algn="l"/>
            <a:r>
              <a:rPr lang="en-US" sz="4000" b="1" dirty="0">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86719" y="1637244"/>
            <a:ext cx="10307782" cy="1662972"/>
          </a:xfrm>
        </p:spPr>
        <p:txBody>
          <a:bodyPr vert="horz" lIns="91440" tIns="45720" rIns="91440" bIns="45720" rtlCol="0" anchor="t">
            <a:normAutofit fontScale="85000" lnSpcReduction="10000"/>
          </a:bodyPr>
          <a:lstStyle/>
          <a:p>
            <a:pPr marL="0" indent="0">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endParaRPr lang="en-US"/>
          </a:p>
          <a:p>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889372" y="3528264"/>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2" name="Slide Number Placeholder 1"/>
          <p:cNvSpPr>
            <a:spLocks noGrp="1"/>
          </p:cNvSpPr>
          <p:nvPr>
            <p:ph type="sldNum" sz="quarter" idx="12"/>
          </p:nvPr>
        </p:nvSpPr>
        <p:spPr/>
        <p:txBody>
          <a:bodyPr/>
          <a:lstStyle/>
          <a:p>
            <a:fld id="{1BC924B7-EDFF-824B-BCE9-3FAD438598D0}" type="slidenum">
              <a:rPr lang="en-US" smtClean="0"/>
              <a:t>7</a:t>
            </a:fld>
            <a:endParaRPr lang="en-US"/>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15885" y="274638"/>
            <a:ext cx="9330048" cy="1143000"/>
          </a:xfrm>
        </p:spPr>
        <p:txBody>
          <a:bodyPr>
            <a:normAutofit/>
          </a:bodyPr>
          <a:lstStyle/>
          <a:p>
            <a:pPr algn="l"/>
            <a:r>
              <a:rPr lang="en-US" sz="4000" b="1" dirty="0">
                <a:solidFill>
                  <a:srgbClr val="254061"/>
                </a:solidFill>
                <a:latin typeface="Arial"/>
                <a:cs typeface="Arial"/>
              </a:rPr>
              <a:t>EmpowerInnovation.net</a:t>
            </a:r>
            <a:endParaRPr lang="en-US" sz="5400" dirty="0">
              <a:cs typeface="Calibri"/>
            </a:endParaRPr>
          </a:p>
        </p:txBody>
      </p:sp>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p:txBody>
          <a:bodyPr/>
          <a:lstStyle/>
          <a:p>
            <a:fld id="{8569167A-9D82-438A-BF70-1028D6A4A763}" type="slidenum">
              <a:rPr lang="en-US" smtClean="0"/>
              <a:pPr/>
              <a:t>8</a:t>
            </a:fld>
            <a:endParaRPr lang="en-US"/>
          </a:p>
        </p:txBody>
      </p:sp>
      <p:sp>
        <p:nvSpPr>
          <p:cNvPr id="5" name="Content Placeholder 4">
            <a:extLst>
              <a:ext uri="{FF2B5EF4-FFF2-40B4-BE49-F238E27FC236}">
                <a16:creationId xmlns:a16="http://schemas.microsoft.com/office/drawing/2014/main" id="{F3E1C12B-1A4D-481E-993A-376A6E661A0D}"/>
              </a:ext>
            </a:extLst>
          </p:cNvPr>
          <p:cNvSpPr>
            <a:spLocks noGrp="1"/>
          </p:cNvSpPr>
          <p:nvPr>
            <p:ph idx="1"/>
          </p:nvPr>
        </p:nvSpPr>
        <p:spPr/>
        <p:txBody>
          <a:bodyPr/>
          <a:lstStyle/>
          <a:p>
            <a:pPr marL="0" indent="0">
              <a:buNone/>
            </a:pPr>
            <a:r>
              <a:rPr lang="en-US" dirty="0">
                <a:hlinkClick r:id="rId3"/>
              </a:rPr>
              <a:t>Introduction to the Empower Innovation Network webpage</a:t>
            </a:r>
            <a:endParaRPr lang="en-US" dirty="0"/>
          </a:p>
        </p:txBody>
      </p:sp>
    </p:spTree>
    <p:extLst>
      <p:ext uri="{BB962C8B-B14F-4D97-AF65-F5344CB8AC3E}">
        <p14:creationId xmlns:p14="http://schemas.microsoft.com/office/powerpoint/2010/main" val="10689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7D30-D03E-4815-A41A-0FD46A8E4E6E}"/>
              </a:ext>
            </a:extLst>
          </p:cNvPr>
          <p:cNvSpPr>
            <a:spLocks noGrp="1"/>
          </p:cNvSpPr>
          <p:nvPr>
            <p:ph type="ctrTitle"/>
          </p:nvPr>
        </p:nvSpPr>
        <p:spPr>
          <a:xfrm>
            <a:off x="914400" y="2775933"/>
            <a:ext cx="10363200" cy="1470025"/>
          </a:xfrm>
        </p:spPr>
        <p:txBody>
          <a:bodyPr/>
          <a:lstStyle/>
          <a:p>
            <a:r>
              <a:rPr lang="en-US" b="1" dirty="0">
                <a:solidFill>
                  <a:schemeClr val="accent1">
                    <a:lumMod val="75000"/>
                  </a:schemeClr>
                </a:solidFill>
                <a:latin typeface="Arial" panose="020B0604020202020204" pitchFamily="34" charset="0"/>
                <a:cs typeface="Arial" panose="020B0604020202020204" pitchFamily="34" charset="0"/>
              </a:rPr>
              <a:t>Solicitation Background and Content</a:t>
            </a:r>
          </a:p>
        </p:txBody>
      </p:sp>
      <p:sp>
        <p:nvSpPr>
          <p:cNvPr id="4" name="Slide Number Placeholder 3">
            <a:extLst>
              <a:ext uri="{FF2B5EF4-FFF2-40B4-BE49-F238E27FC236}">
                <a16:creationId xmlns:a16="http://schemas.microsoft.com/office/drawing/2014/main" id="{CCBA3081-36EA-4822-96CE-7D91D16225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15240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Wender, Ben@Energy</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0" ma:contentTypeDescription="Create a new document." ma:contentTypeScope="" ma:versionID="a1a5f847b2547776d0f3472855002b66">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23f8eb0ad75d2a8da3f38880f6d4e2ff"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F91CB-6F5F-4655-8CC5-25272C307974}">
  <ds:schemaRefs>
    <ds:schemaRef ds:uri="http://schemas.microsoft.com/sharepoint/v3/contenttype/forms"/>
  </ds:schemaRefs>
</ds:datastoreItem>
</file>

<file path=customXml/itemProps2.xml><?xml version="1.0" encoding="utf-8"?>
<ds:datastoreItem xmlns:ds="http://schemas.openxmlformats.org/officeDocument/2006/customXml" ds:itemID="{E002C79C-7D8B-4F85-A3D5-5738092921CA}">
  <ds:schemaRefs>
    <ds:schemaRef ds:uri="785685f2-c2e1-4352-89aa-3faca8eaba52"/>
    <ds:schemaRef ds:uri="5067c814-4b34-462c-a21d-c185ff6548d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3FEA62E-C9B8-47B3-A312-D8C926EBCEF1}">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249</TotalTime>
  <Words>4239</Words>
  <Application>Microsoft Office PowerPoint</Application>
  <PresentationFormat>Widescreen</PresentationFormat>
  <Paragraphs>534</Paragraphs>
  <Slides>50</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Arial Narrow</vt:lpstr>
      <vt:lpstr>Calibri</vt:lpstr>
      <vt:lpstr>Symbol</vt:lpstr>
      <vt:lpstr>Wingdings</vt:lpstr>
      <vt:lpstr>1_Office Theme</vt:lpstr>
      <vt:lpstr>Office Theme</vt:lpstr>
      <vt:lpstr>Pre-Application Workshop: GFO-20-304  Evaluating Bi-Directional Energy Transfers and Distributed Energy Resource Integration for Medium- and Heavy-Duty Fleet Electrification</vt:lpstr>
      <vt:lpstr>Agenda</vt:lpstr>
      <vt:lpstr>Housekeeping</vt:lpstr>
      <vt:lpstr>Commitment to Diversity</vt:lpstr>
      <vt:lpstr>We Want to Hear From You!</vt:lpstr>
      <vt:lpstr>Connect With Us</vt:lpstr>
      <vt:lpstr>Find a Partner on EmpowerInnovation.net</vt:lpstr>
      <vt:lpstr>EmpowerInnovation.net</vt:lpstr>
      <vt:lpstr>Solicitation Background and Content</vt:lpstr>
      <vt:lpstr>EPIC Research Program Background</vt:lpstr>
      <vt:lpstr>Policy Drivers for Transportation Electrification and Grid Decarbonization</vt:lpstr>
      <vt:lpstr>Example Electric Load Growth Projections from Transportation Electrification</vt:lpstr>
      <vt:lpstr>Example Electric Load Growth Projections from Transportation Electrification Contd.</vt:lpstr>
      <vt:lpstr>VGI and DERs Can Help Transportation Electrification and Grid Decarbonization</vt:lpstr>
      <vt:lpstr>How Can MDHD Fleets Combine DERs and VGI to Manage Load?</vt:lpstr>
      <vt:lpstr>Diverse MDHD Vehicles with Different Operational Requirements</vt:lpstr>
      <vt:lpstr>Purpose of Solicitation</vt:lpstr>
      <vt:lpstr>Use Cases in this Solicitation</vt:lpstr>
      <vt:lpstr>Solicitation Structure and  Available Funding</vt:lpstr>
      <vt:lpstr>Requirements - All Groups</vt:lpstr>
      <vt:lpstr>Requirements - All Groups (Cont.)</vt:lpstr>
      <vt:lpstr>Optional Activities - All Groups</vt:lpstr>
      <vt:lpstr>Group 1 Bi-Directional Energy Transfers from Electric School Buses</vt:lpstr>
      <vt:lpstr>Group 1: Bi-Directional Energy Transfers from Electric School Buses</vt:lpstr>
      <vt:lpstr>Group 1: Bi-Directional Energy Transfers from Electric School Buses</vt:lpstr>
      <vt:lpstr>Groups 2 &amp; 3</vt:lpstr>
      <vt:lpstr>Group 2: Integrated DER Packages for Charging MDHD Fleets</vt:lpstr>
      <vt:lpstr>Group 3: Integrated DER Packages for Electric School Buses</vt:lpstr>
      <vt:lpstr>*Requirements: Groups 2 &amp; 3</vt:lpstr>
      <vt:lpstr>Application Details</vt:lpstr>
      <vt:lpstr>Eligible Applicants </vt:lpstr>
      <vt:lpstr>Application Requirements</vt:lpstr>
      <vt:lpstr>Project Narrative (Attachment 3)</vt:lpstr>
      <vt:lpstr>Scope of Work &amp; Project Schedule (Attachments 5 &amp; 6)</vt:lpstr>
      <vt:lpstr>Budget (Attachment 7)</vt:lpstr>
      <vt:lpstr>Commitment and Support Letter Forms (Attachment 10)</vt:lpstr>
      <vt:lpstr>Match Funding Requirements</vt:lpstr>
      <vt:lpstr>Scoring Weights and Minimum Passing Requirements</vt:lpstr>
      <vt:lpstr>Evaluation - Application Screening</vt:lpstr>
      <vt:lpstr>Evaluation - Application Scoring</vt:lpstr>
      <vt:lpstr>Benefits to Disadvantaged &amp;  Low-Income Communities</vt:lpstr>
      <vt:lpstr>Match Funding Bonus Points</vt:lpstr>
      <vt:lpstr>Identifying Disadvantaged Communities</vt:lpstr>
      <vt:lpstr>Identifying Low-Income Communities</vt:lpstr>
      <vt:lpstr>Community Based  Organization Requirements</vt:lpstr>
      <vt:lpstr>Application Submission Requirements</vt:lpstr>
      <vt:lpstr>Next Steps After Grant Award</vt:lpstr>
      <vt:lpstr>Key Activities Schedule</vt:lpstr>
      <vt:lpstr>Questions and Answers</vt:lpstr>
      <vt:lpstr>Additional Questions</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California Energy Commission</dc:creator>
  <cp:lastModifiedBy>Worster, Brad@Energy</cp:lastModifiedBy>
  <cp:revision>20</cp:revision>
  <cp:lastPrinted>2020-10-12T15:27:55Z</cp:lastPrinted>
  <dcterms:created xsi:type="dcterms:W3CDTF">2017-05-04T20:00:37Z</dcterms:created>
  <dcterms:modified xsi:type="dcterms:W3CDTF">2020-10-15T23:08:46Z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ies>
</file>