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7"/>
  </p:notesMasterIdLst>
  <p:handoutMasterIdLst>
    <p:handoutMasterId r:id="rId28"/>
  </p:handoutMasterIdLst>
  <p:sldIdLst>
    <p:sldId id="256" r:id="rId5"/>
    <p:sldId id="265" r:id="rId6"/>
    <p:sldId id="261" r:id="rId7"/>
    <p:sldId id="262" r:id="rId8"/>
    <p:sldId id="264" r:id="rId9"/>
    <p:sldId id="263" r:id="rId10"/>
    <p:sldId id="259" r:id="rId11"/>
    <p:sldId id="258" r:id="rId12"/>
    <p:sldId id="267" r:id="rId13"/>
    <p:sldId id="283" r:id="rId14"/>
    <p:sldId id="271" r:id="rId15"/>
    <p:sldId id="272" r:id="rId16"/>
    <p:sldId id="274" r:id="rId17"/>
    <p:sldId id="276" r:id="rId18"/>
    <p:sldId id="278" r:id="rId19"/>
    <p:sldId id="280" r:id="rId20"/>
    <p:sldId id="284" r:id="rId21"/>
    <p:sldId id="285" r:id="rId22"/>
    <p:sldId id="286" r:id="rId23"/>
    <p:sldId id="287" r:id="rId24"/>
    <p:sldId id="288" r:id="rId25"/>
    <p:sldId id="289" r:id="rId26"/>
  </p:sldIdLst>
  <p:sldSz cx="109728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3860" autoAdjust="0"/>
  </p:normalViewPr>
  <p:slideViewPr>
    <p:cSldViewPr snapToGrid="0">
      <p:cViewPr varScale="1">
        <p:scale>
          <a:sx n="95" d="100"/>
          <a:sy n="95" d="100"/>
        </p:scale>
        <p:origin x="318" y="96"/>
      </p:cViewPr>
      <p:guideLst>
        <p:guide orient="horz" pos="2160"/>
        <p:guide pos="345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Work\H%20Drive\Presentations\2020%20December%20DAWG%20Meeting\Self-Generation%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Statewide Self-Generation</a:t>
            </a:r>
            <a:r>
              <a:rPr lang="en-US" sz="2000" b="1" baseline="0"/>
              <a:t> Forecast (Mid-Case)</a:t>
            </a:r>
            <a:endParaRPr lang="en-US" sz="2000" b="1"/>
          </a:p>
        </c:rich>
      </c:tx>
      <c:overlay val="0"/>
      <c:spPr>
        <a:noFill/>
        <a:ln>
          <a:noFill/>
        </a:ln>
        <a:effectLst/>
      </c:spPr>
    </c:title>
    <c:autoTitleDeleted val="0"/>
    <c:plotArea>
      <c:layout/>
      <c:barChart>
        <c:barDir val="col"/>
        <c:grouping val="stacked"/>
        <c:varyColors val="0"/>
        <c:ser>
          <c:idx val="1"/>
          <c:order val="0"/>
          <c:tx>
            <c:strRef>
              <c:f>Sheet1!$C$1</c:f>
              <c:strCache>
                <c:ptCount val="1"/>
                <c:pt idx="0">
                  <c:v>Other</c:v>
                </c:pt>
              </c:strCache>
            </c:strRef>
          </c:tx>
          <c:spPr>
            <a:solidFill>
              <a:schemeClr val="accent1"/>
            </a:solidFill>
            <a:ln>
              <a:solidFill>
                <a:schemeClr val="bg1"/>
              </a:solidFill>
            </a:ln>
            <a:effectLst/>
          </c:spPr>
          <c:invertIfNegative val="0"/>
          <c:dPt>
            <c:idx val="28"/>
            <c:invertIfNegative val="0"/>
            <c:bubble3D val="0"/>
            <c:spPr>
              <a:solidFill>
                <a:schemeClr val="accent1"/>
              </a:solidFill>
              <a:ln w="9525">
                <a:solidFill>
                  <a:schemeClr val="bg1"/>
                </a:solidFill>
              </a:ln>
              <a:effectLst/>
            </c:spPr>
            <c:extLst>
              <c:ext xmlns:c16="http://schemas.microsoft.com/office/drawing/2014/chart" uri="{C3380CC4-5D6E-409C-BE32-E72D297353CC}">
                <c16:uniqueId val="{00000001-0104-4B9B-80FF-E576EE9676B8}"/>
              </c:ext>
            </c:extLst>
          </c:dPt>
          <c:dPt>
            <c:idx val="29"/>
            <c:invertIfNegative val="0"/>
            <c:bubble3D val="0"/>
            <c:spPr>
              <a:solidFill>
                <a:schemeClr val="accent1"/>
              </a:solidFill>
              <a:ln w="28575">
                <a:solidFill>
                  <a:srgbClr val="FFC000"/>
                </a:solidFill>
              </a:ln>
              <a:effectLst/>
            </c:spPr>
            <c:extLst>
              <c:ext xmlns:c16="http://schemas.microsoft.com/office/drawing/2014/chart" uri="{C3380CC4-5D6E-409C-BE32-E72D297353CC}">
                <c16:uniqueId val="{00000003-0104-4B9B-80FF-E576EE9676B8}"/>
              </c:ext>
            </c:extLst>
          </c:dPt>
          <c:cat>
            <c:numRef>
              <c:f>Sheet1!$A$2:$A$42</c:f>
              <c:numCache>
                <c:formatCode>0</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Sheet1!$C$2:$C$42</c:f>
              <c:numCache>
                <c:formatCode>#,##0</c:formatCode>
                <c:ptCount val="41"/>
                <c:pt idx="0">
                  <c:v>8239.9607113277416</c:v>
                </c:pt>
                <c:pt idx="1">
                  <c:v>8271.732741874408</c:v>
                </c:pt>
                <c:pt idx="2">
                  <c:v>8082.9250139546712</c:v>
                </c:pt>
                <c:pt idx="3">
                  <c:v>8966.8369544498855</c:v>
                </c:pt>
                <c:pt idx="4">
                  <c:v>9293.1527595893003</c:v>
                </c:pt>
                <c:pt idx="5">
                  <c:v>9321.4064785033333</c:v>
                </c:pt>
                <c:pt idx="6">
                  <c:v>9852.1130023850164</c:v>
                </c:pt>
                <c:pt idx="7">
                  <c:v>9990.9671706763602</c:v>
                </c:pt>
                <c:pt idx="8">
                  <c:v>9622.6097448199234</c:v>
                </c:pt>
                <c:pt idx="9">
                  <c:v>9681.8542806685437</c:v>
                </c:pt>
                <c:pt idx="10">
                  <c:v>8858.251312193277</c:v>
                </c:pt>
                <c:pt idx="11">
                  <c:v>8903.7550998568022</c:v>
                </c:pt>
                <c:pt idx="12">
                  <c:v>10537.9302711</c:v>
                </c:pt>
                <c:pt idx="13">
                  <c:v>11566.498010364001</c:v>
                </c:pt>
                <c:pt idx="14">
                  <c:v>11858.868419847504</c:v>
                </c:pt>
                <c:pt idx="15">
                  <c:v>11752.491331441272</c:v>
                </c:pt>
                <c:pt idx="16">
                  <c:v>12126.819854029251</c:v>
                </c:pt>
                <c:pt idx="17">
                  <c:v>12188.153989811086</c:v>
                </c:pt>
                <c:pt idx="18">
                  <c:v>12648.792384099841</c:v>
                </c:pt>
                <c:pt idx="19">
                  <c:v>12520.969552141036</c:v>
                </c:pt>
                <c:pt idx="20">
                  <c:v>12626.80333271071</c:v>
                </c:pt>
                <c:pt idx="21">
                  <c:v>12981.677514774701</c:v>
                </c:pt>
                <c:pt idx="22">
                  <c:v>12617.817429492443</c:v>
                </c:pt>
                <c:pt idx="23">
                  <c:v>12856.481555027764</c:v>
                </c:pt>
                <c:pt idx="24">
                  <c:v>14284.29074927876</c:v>
                </c:pt>
                <c:pt idx="25">
                  <c:v>14347.270306902179</c:v>
                </c:pt>
                <c:pt idx="26">
                  <c:v>14308.877380895367</c:v>
                </c:pt>
                <c:pt idx="27">
                  <c:v>14480.416995966592</c:v>
                </c:pt>
                <c:pt idx="28">
                  <c:v>14010.669438439943</c:v>
                </c:pt>
                <c:pt idx="29">
                  <c:v>14340.911348347316</c:v>
                </c:pt>
                <c:pt idx="30">
                  <c:v>14239.976421330604</c:v>
                </c:pt>
                <c:pt idx="31">
                  <c:v>14139.5243172604</c:v>
                </c:pt>
                <c:pt idx="32">
                  <c:v>14038.341425506906</c:v>
                </c:pt>
                <c:pt idx="33">
                  <c:v>13938.119687722387</c:v>
                </c:pt>
                <c:pt idx="34">
                  <c:v>13838.910067957382</c:v>
                </c:pt>
                <c:pt idx="35">
                  <c:v>13740.720449217722</c:v>
                </c:pt>
                <c:pt idx="36">
                  <c:v>13643.555492546278</c:v>
                </c:pt>
                <c:pt idx="37">
                  <c:v>13547.414314643407</c:v>
                </c:pt>
                <c:pt idx="38">
                  <c:v>13452.112078609664</c:v>
                </c:pt>
                <c:pt idx="39">
                  <c:v>13357.654183977969</c:v>
                </c:pt>
                <c:pt idx="40">
                  <c:v>13264.142390709565</c:v>
                </c:pt>
              </c:numCache>
            </c:numRef>
          </c:val>
          <c:extLst>
            <c:ext xmlns:c16="http://schemas.microsoft.com/office/drawing/2014/chart" uri="{C3380CC4-5D6E-409C-BE32-E72D297353CC}">
              <c16:uniqueId val="{00000004-0104-4B9B-80FF-E576EE9676B8}"/>
            </c:ext>
          </c:extLst>
        </c:ser>
        <c:ser>
          <c:idx val="0"/>
          <c:order val="1"/>
          <c:tx>
            <c:strRef>
              <c:f>Sheet1!$B$1</c:f>
              <c:strCache>
                <c:ptCount val="1"/>
                <c:pt idx="0">
                  <c:v>BTM PV</c:v>
                </c:pt>
              </c:strCache>
            </c:strRef>
          </c:tx>
          <c:spPr>
            <a:solidFill>
              <a:srgbClr val="00B050"/>
            </a:solidFill>
            <a:ln w="9525">
              <a:solidFill>
                <a:schemeClr val="bg1"/>
              </a:solidFill>
            </a:ln>
            <a:effectLst/>
          </c:spPr>
          <c:invertIfNegative val="0"/>
          <c:dPt>
            <c:idx val="28"/>
            <c:invertIfNegative val="0"/>
            <c:bubble3D val="0"/>
            <c:extLst>
              <c:ext xmlns:c16="http://schemas.microsoft.com/office/drawing/2014/chart" uri="{C3380CC4-5D6E-409C-BE32-E72D297353CC}">
                <c16:uniqueId val="{00000005-0104-4B9B-80FF-E576EE9676B8}"/>
              </c:ext>
            </c:extLst>
          </c:dPt>
          <c:dPt>
            <c:idx val="29"/>
            <c:invertIfNegative val="0"/>
            <c:bubble3D val="0"/>
            <c:spPr>
              <a:solidFill>
                <a:srgbClr val="00B050"/>
              </a:solidFill>
              <a:ln w="28575">
                <a:solidFill>
                  <a:srgbClr val="FFC000"/>
                </a:solidFill>
              </a:ln>
              <a:effectLst/>
            </c:spPr>
            <c:extLst>
              <c:ext xmlns:c16="http://schemas.microsoft.com/office/drawing/2014/chart" uri="{C3380CC4-5D6E-409C-BE32-E72D297353CC}">
                <c16:uniqueId val="{00000007-0104-4B9B-80FF-E576EE9676B8}"/>
              </c:ext>
            </c:extLst>
          </c:dPt>
          <c:cat>
            <c:numRef>
              <c:f>Sheet1!$A$2:$A$42</c:f>
              <c:numCache>
                <c:formatCode>0</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Sheet1!$B$2:$B$42</c:f>
              <c:numCache>
                <c:formatCode>#,##0</c:formatCode>
                <c:ptCount val="41"/>
                <c:pt idx="0">
                  <c:v>9.4052150084196016E-3</c:v>
                </c:pt>
                <c:pt idx="1">
                  <c:v>9.3581889333774985E-3</c:v>
                </c:pt>
                <c:pt idx="2">
                  <c:v>9.3113979887106055E-3</c:v>
                </c:pt>
                <c:pt idx="3">
                  <c:v>9.2648409987670481E-3</c:v>
                </c:pt>
                <c:pt idx="4">
                  <c:v>2.3355590827431109E-2</c:v>
                </c:pt>
                <c:pt idx="5">
                  <c:v>0.4299870506208493</c:v>
                </c:pt>
                <c:pt idx="6">
                  <c:v>0.63750377628955091</c:v>
                </c:pt>
                <c:pt idx="7">
                  <c:v>1.0193609812503435</c:v>
                </c:pt>
                <c:pt idx="8">
                  <c:v>1.1786653330871519</c:v>
                </c:pt>
                <c:pt idx="9">
                  <c:v>1.9975961461972502</c:v>
                </c:pt>
                <c:pt idx="10">
                  <c:v>3.4214915463226414</c:v>
                </c:pt>
                <c:pt idx="11">
                  <c:v>7.6154859092557547</c:v>
                </c:pt>
                <c:pt idx="12">
                  <c:v>27.017975849047037</c:v>
                </c:pt>
                <c:pt idx="13">
                  <c:v>71.748961509574414</c:v>
                </c:pt>
                <c:pt idx="14">
                  <c:v>136.54660359247507</c:v>
                </c:pt>
                <c:pt idx="15">
                  <c:v>199.54349634999107</c:v>
                </c:pt>
                <c:pt idx="16">
                  <c:v>278.48353905094638</c:v>
                </c:pt>
                <c:pt idx="17">
                  <c:v>399.16948029098717</c:v>
                </c:pt>
                <c:pt idx="18">
                  <c:v>602.02210864337974</c:v>
                </c:pt>
                <c:pt idx="19">
                  <c:v>877.20913946728547</c:v>
                </c:pt>
                <c:pt idx="20">
                  <c:v>1192.0048881944888</c:v>
                </c:pt>
                <c:pt idx="21">
                  <c:v>1666.3141052613078</c:v>
                </c:pt>
                <c:pt idx="22">
                  <c:v>2375.1391210897082</c:v>
                </c:pt>
                <c:pt idx="23">
                  <c:v>3215.7159140247786</c:v>
                </c:pt>
                <c:pt idx="24">
                  <c:v>4404.9904292974652</c:v>
                </c:pt>
                <c:pt idx="25">
                  <c:v>6070.3575833048108</c:v>
                </c:pt>
                <c:pt idx="26">
                  <c:v>8488.746088516802</c:v>
                </c:pt>
                <c:pt idx="27">
                  <c:v>10914.390083217755</c:v>
                </c:pt>
                <c:pt idx="28">
                  <c:v>13413.39011968074</c:v>
                </c:pt>
                <c:pt idx="29">
                  <c:v>15806.297246023974</c:v>
                </c:pt>
                <c:pt idx="30">
                  <c:v>18366.506637505845</c:v>
                </c:pt>
                <c:pt idx="31">
                  <c:v>21066.303515986237</c:v>
                </c:pt>
                <c:pt idx="32">
                  <c:v>23688.814901075057</c:v>
                </c:pt>
                <c:pt idx="33">
                  <c:v>26087.210150656596</c:v>
                </c:pt>
                <c:pt idx="34">
                  <c:v>28522.38241654927</c:v>
                </c:pt>
                <c:pt idx="35">
                  <c:v>30910.570163701246</c:v>
                </c:pt>
                <c:pt idx="36">
                  <c:v>33194.706161372458</c:v>
                </c:pt>
                <c:pt idx="37">
                  <c:v>35347.444132311975</c:v>
                </c:pt>
                <c:pt idx="38">
                  <c:v>37387.310879270153</c:v>
                </c:pt>
                <c:pt idx="39">
                  <c:v>39338.149507334892</c:v>
                </c:pt>
                <c:pt idx="40">
                  <c:v>41232.334872071224</c:v>
                </c:pt>
              </c:numCache>
            </c:numRef>
          </c:val>
          <c:extLst>
            <c:ext xmlns:c16="http://schemas.microsoft.com/office/drawing/2014/chart" uri="{C3380CC4-5D6E-409C-BE32-E72D297353CC}">
              <c16:uniqueId val="{00000008-0104-4B9B-80FF-E576EE9676B8}"/>
            </c:ext>
          </c:extLst>
        </c:ser>
        <c:dLbls>
          <c:showLegendKey val="0"/>
          <c:showVal val="0"/>
          <c:showCatName val="0"/>
          <c:showSerName val="0"/>
          <c:showPercent val="0"/>
          <c:showBubbleSize val="0"/>
        </c:dLbls>
        <c:gapWidth val="25"/>
        <c:overlap val="100"/>
        <c:axId val="98956032"/>
        <c:axId val="98957568"/>
      </c:barChart>
      <c:catAx>
        <c:axId val="9895603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8957568"/>
        <c:crosses val="autoZero"/>
        <c:auto val="1"/>
        <c:lblAlgn val="ctr"/>
        <c:lblOffset val="100"/>
        <c:tickLblSkip val="5"/>
        <c:noMultiLvlLbl val="0"/>
      </c:catAx>
      <c:valAx>
        <c:axId val="9895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Generation</a:t>
                </a:r>
                <a:r>
                  <a:rPr lang="en-US" sz="1400" b="1" baseline="0"/>
                  <a:t> (GWh)</a:t>
                </a:r>
                <a:endParaRPr lang="en-US" sz="1400" b="1"/>
              </a:p>
            </c:rich>
          </c:tx>
          <c:layout>
            <c:manualLayout>
              <c:xMode val="edge"/>
              <c:yMode val="edge"/>
              <c:x val="2.6272577996715942E-3"/>
              <c:y val="0.32989890335002697"/>
            </c:manualLayout>
          </c:layout>
          <c:overlay val="0"/>
          <c:spPr>
            <a:noFill/>
            <a:ln>
              <a:noFill/>
            </a:ln>
            <a:effectLst/>
          </c:spPr>
        </c:title>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895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F2328C4-5912-4011-8932-0DA2F5576A10}" type="datetimeFigureOut">
              <a:rPr lang="en-US" smtClean="0"/>
              <a:t>11/19/2020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A2EF41-677A-411B-893E-A70117057A29}" type="slidenum">
              <a:rPr lang="en-US" smtClean="0"/>
              <a:t>‹#›</a:t>
            </a:fld>
            <a:endParaRPr lang="en-US"/>
          </a:p>
        </p:txBody>
      </p:sp>
    </p:spTree>
    <p:extLst>
      <p:ext uri="{BB962C8B-B14F-4D97-AF65-F5344CB8AC3E}">
        <p14:creationId xmlns:p14="http://schemas.microsoft.com/office/powerpoint/2010/main" val="2922461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808EB9-E4D6-4215-90A0-1F0CC129409C}" type="datetimeFigureOut">
              <a:rPr lang="en-US" smtClean="0"/>
              <a:pPr/>
              <a:t>11/19/2020</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B5E9AB-F099-4E52-94F9-E9BC12A17D30}" type="slidenum">
              <a:rPr lang="en-US" smtClean="0"/>
              <a:pPr/>
              <a:t>‹#›</a:t>
            </a:fld>
            <a:endParaRPr lang="en-US"/>
          </a:p>
        </p:txBody>
      </p:sp>
    </p:spTree>
    <p:extLst>
      <p:ext uri="{BB962C8B-B14F-4D97-AF65-F5344CB8AC3E}">
        <p14:creationId xmlns:p14="http://schemas.microsoft.com/office/powerpoint/2010/main" val="1073412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showing the silhouette of California</a:t>
            </a:r>
          </a:p>
        </p:txBody>
      </p:sp>
      <p:sp>
        <p:nvSpPr>
          <p:cNvPr id="4" name="Slide Number Placeholder 3"/>
          <p:cNvSpPr>
            <a:spLocks noGrp="1"/>
          </p:cNvSpPr>
          <p:nvPr>
            <p:ph type="sldNum" sz="quarter" idx="5"/>
          </p:nvPr>
        </p:nvSpPr>
        <p:spPr/>
        <p:txBody>
          <a:bodyPr/>
          <a:lstStyle/>
          <a:p>
            <a:fld id="{ECB5E9AB-F099-4E52-94F9-E9BC12A17D30}" type="slidenum">
              <a:rPr lang="en-US" smtClean="0"/>
              <a:pPr/>
              <a:t>5</a:t>
            </a:fld>
            <a:endParaRPr lang="en-US"/>
          </a:p>
        </p:txBody>
      </p:sp>
    </p:spTree>
    <p:extLst>
      <p:ext uri="{BB962C8B-B14F-4D97-AF65-F5344CB8AC3E}">
        <p14:creationId xmlns:p14="http://schemas.microsoft.com/office/powerpoint/2010/main" val="1876954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1039723"/>
          </a:xfrm>
        </p:spPr>
        <p:txBody>
          <a:bodyPr anchor="b"/>
          <a:lstStyle>
            <a:lvl1pPr algn="ctr">
              <a:defRPr sz="4800" b="1">
                <a:solidFill>
                  <a:schemeClr val="accent1">
                    <a:lumMod val="50000"/>
                  </a:schemeClr>
                </a:solidFill>
                <a:latin typeface="+mn-lt"/>
              </a:defRPr>
            </a:lvl1pPr>
          </a:lstStyle>
          <a:p>
            <a:r>
              <a:rPr lang="en-US" dirty="0"/>
              <a:t>Click to edit Master title style</a:t>
            </a:r>
          </a:p>
        </p:txBody>
      </p:sp>
      <p:sp>
        <p:nvSpPr>
          <p:cNvPr id="3" name="Subtitle 2"/>
          <p:cNvSpPr>
            <a:spLocks noGrp="1"/>
          </p:cNvSpPr>
          <p:nvPr>
            <p:ph type="subTitle" idx="1"/>
          </p:nvPr>
        </p:nvSpPr>
        <p:spPr>
          <a:xfrm>
            <a:off x="1371600" y="2328714"/>
            <a:ext cx="8229600" cy="1655762"/>
          </a:xfrm>
        </p:spPr>
        <p:txBody>
          <a:bodyPr>
            <a:normAutofit/>
          </a:bodyPr>
          <a:lstStyle>
            <a:lvl1pPr marL="0" indent="0" algn="ctr">
              <a:buNone/>
              <a:defRPr sz="3200">
                <a:solidFill>
                  <a:schemeClr val="accent1">
                    <a:lumMod val="75000"/>
                  </a:schemeClr>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4" name="Date Placeholder 3"/>
          <p:cNvSpPr>
            <a:spLocks noGrp="1"/>
          </p:cNvSpPr>
          <p:nvPr>
            <p:ph type="dt" sz="half" idx="10"/>
          </p:nvPr>
        </p:nvSpPr>
        <p:spPr/>
        <p:txBody>
          <a:bodyPr/>
          <a:lstStyle/>
          <a:p>
            <a:fld id="{BD0F16F5-7C2B-410F-A423-3F90F708C489}" type="datetime1">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FCD1F-47DD-4C28-85A4-8A98A8362054}" type="slidenum">
              <a:rPr lang="en-US" smtClean="0"/>
              <a:pPr/>
              <a:t>‹#›</a:t>
            </a:fld>
            <a:endParaRPr lang="en-US"/>
          </a:p>
        </p:txBody>
      </p:sp>
      <p:cxnSp>
        <p:nvCxnSpPr>
          <p:cNvPr id="8" name="Straight Connector 7"/>
          <p:cNvCxnSpPr/>
          <p:nvPr userDrawn="1"/>
        </p:nvCxnSpPr>
        <p:spPr>
          <a:xfrm>
            <a:off x="905854" y="2247544"/>
            <a:ext cx="9152546" cy="0"/>
          </a:xfrm>
          <a:prstGeom prst="line">
            <a:avLst/>
          </a:prstGeom>
          <a:ln w="7937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2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11A84-E1AB-4AB9-B35D-304A479FD6D7}" type="datetime1">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FCD1F-47DD-4C28-85A4-8A98A8362054}" type="slidenum">
              <a:rPr lang="en-US" smtClean="0"/>
              <a:pPr/>
              <a:t>‹#›</a:t>
            </a:fld>
            <a:endParaRPr lang="en-US"/>
          </a:p>
        </p:txBody>
      </p:sp>
    </p:spTree>
    <p:extLst>
      <p:ext uri="{BB962C8B-B14F-4D97-AF65-F5344CB8AC3E}">
        <p14:creationId xmlns:p14="http://schemas.microsoft.com/office/powerpoint/2010/main" val="390299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4DFF4-B339-42D7-8D5A-BFFEA9F887D3}" type="datetime1">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FCD1F-47DD-4C28-85A4-8A98A8362054}" type="slidenum">
              <a:rPr lang="en-US" smtClean="0"/>
              <a:pPr/>
              <a:t>‹#›</a:t>
            </a:fld>
            <a:endParaRPr lang="en-US"/>
          </a:p>
        </p:txBody>
      </p:sp>
    </p:spTree>
    <p:extLst>
      <p:ext uri="{BB962C8B-B14F-4D97-AF65-F5344CB8AC3E}">
        <p14:creationId xmlns:p14="http://schemas.microsoft.com/office/powerpoint/2010/main" val="397511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199" y="1247686"/>
            <a:ext cx="10118219" cy="5093215"/>
          </a:xfrm>
        </p:spPr>
        <p:txBody>
          <a:bodyPr/>
          <a:lstStyle>
            <a:lvl1pPr marL="205740" indent="-205740">
              <a:buFont typeface="Wingdings" panose="05000000000000000000" pitchFamily="2" charset="2"/>
              <a:buChar char="§"/>
              <a:defRPr sz="2800">
                <a:solidFill>
                  <a:schemeClr val="accent1">
                    <a:lumMod val="75000"/>
                  </a:schemeClr>
                </a:solidFill>
              </a:defRPr>
            </a:lvl1pPr>
            <a:lvl2pPr marL="617220" indent="-205740">
              <a:buFont typeface="Calibri" panose="020F0502020204030204" pitchFamily="34" charset="0"/>
              <a:buChar char="─"/>
              <a:defRPr sz="2400">
                <a:solidFill>
                  <a:schemeClr val="accent1">
                    <a:lumMod val="75000"/>
                  </a:schemeClr>
                </a:solidFill>
              </a:defRPr>
            </a:lvl2pPr>
            <a:lvl3pPr marL="1028700" indent="-205740">
              <a:buFont typeface="Calibri" panose="020F0502020204030204" pitchFamily="34" charset="0"/>
              <a:buChar char="−"/>
              <a:defRPr sz="2400">
                <a:solidFill>
                  <a:schemeClr val="accent1">
                    <a:lumMod val="75000"/>
                  </a:schemeClr>
                </a:solidFill>
              </a:defRPr>
            </a:lvl3pPr>
            <a:lvl4pPr marL="1440180" indent="-205740">
              <a:buFont typeface="Calibri" panose="020F0502020204030204" pitchFamily="34" charset="0"/>
              <a:buChar char="⌐"/>
              <a:defRPr sz="2000">
                <a:solidFill>
                  <a:schemeClr val="accent1">
                    <a:lumMod val="75000"/>
                  </a:schemeClr>
                </a:solidFill>
              </a:defRPr>
            </a:lvl4pPr>
            <a:lvl5pPr marL="1851660" indent="-205740">
              <a:buFont typeface="Calibri" panose="020F0502020204030204" pitchFamily="34" charset="0"/>
              <a:buChar char="‐"/>
              <a:defRPr sz="1800">
                <a:solidFill>
                  <a:schemeClr val="accent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10199" y="6460621"/>
            <a:ext cx="2813061" cy="260855"/>
          </a:xfrm>
        </p:spPr>
        <p:txBody>
          <a:bodyPr/>
          <a:lstStyle/>
          <a:p>
            <a:fld id="{C15D7159-5077-4631-AF13-A02602895EAE}" type="datetime1">
              <a:rPr lang="en-US" smtClean="0"/>
              <a:pPr/>
              <a:t>11/19/2020</a:t>
            </a:fld>
            <a:endParaRPr lang="en-US"/>
          </a:p>
        </p:txBody>
      </p:sp>
      <p:sp>
        <p:nvSpPr>
          <p:cNvPr id="5" name="Footer Placeholder 4"/>
          <p:cNvSpPr>
            <a:spLocks noGrp="1"/>
          </p:cNvSpPr>
          <p:nvPr>
            <p:ph type="ftr" sz="quarter" idx="11"/>
          </p:nvPr>
        </p:nvSpPr>
        <p:spPr>
          <a:xfrm>
            <a:off x="3634740" y="6460621"/>
            <a:ext cx="3703320" cy="260855"/>
          </a:xfrm>
        </p:spPr>
        <p:txBody>
          <a:bodyPr/>
          <a:lstStyle/>
          <a:p>
            <a:endParaRPr lang="en-US"/>
          </a:p>
        </p:txBody>
      </p:sp>
      <p:sp>
        <p:nvSpPr>
          <p:cNvPr id="6" name="Slide Number Placeholder 5"/>
          <p:cNvSpPr>
            <a:spLocks noGrp="1"/>
          </p:cNvSpPr>
          <p:nvPr>
            <p:ph type="sldNum" sz="quarter" idx="12"/>
          </p:nvPr>
        </p:nvSpPr>
        <p:spPr>
          <a:xfrm>
            <a:off x="7749539" y="6460621"/>
            <a:ext cx="2778879" cy="260855"/>
          </a:xfrm>
        </p:spPr>
        <p:txBody>
          <a:bodyPr/>
          <a:lstStyle/>
          <a:p>
            <a:fld id="{00DFCD1F-47DD-4C28-85A4-8A98A8362054}" type="slidenum">
              <a:rPr lang="en-US" smtClean="0"/>
              <a:pPr/>
              <a:t>‹#›</a:t>
            </a:fld>
            <a:endParaRPr lang="en-US"/>
          </a:p>
        </p:txBody>
      </p:sp>
      <p:cxnSp>
        <p:nvCxnSpPr>
          <p:cNvPr id="7" name="Straight Connector 6"/>
          <p:cNvCxnSpPr/>
          <p:nvPr userDrawn="1"/>
        </p:nvCxnSpPr>
        <p:spPr>
          <a:xfrm>
            <a:off x="1256232" y="863126"/>
            <a:ext cx="9263640" cy="2"/>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2" cstate="print"/>
          <a:stretch>
            <a:fillRect/>
          </a:stretch>
        </p:blipFill>
        <p:spPr>
          <a:xfrm>
            <a:off x="129795" y="120391"/>
            <a:ext cx="1044065" cy="949150"/>
          </a:xfrm>
          <a:prstGeom prst="rect">
            <a:avLst/>
          </a:prstGeom>
        </p:spPr>
      </p:pic>
      <p:sp>
        <p:nvSpPr>
          <p:cNvPr id="29" name="Title 1"/>
          <p:cNvSpPr>
            <a:spLocks noGrp="1"/>
          </p:cNvSpPr>
          <p:nvPr>
            <p:ph type="title"/>
          </p:nvPr>
        </p:nvSpPr>
        <p:spPr>
          <a:xfrm>
            <a:off x="754380" y="160022"/>
            <a:ext cx="9464040" cy="609095"/>
          </a:xfrm>
        </p:spPr>
        <p:txBody>
          <a:bodyPr>
            <a:noAutofit/>
          </a:bodyPr>
          <a:lstStyle>
            <a:lvl1pPr algn="ctr">
              <a:defRPr sz="4000" b="1">
                <a:solidFill>
                  <a:schemeClr val="accent1">
                    <a:lumMod val="50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297690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normAutofit/>
          </a:bodyPr>
          <a:lstStyle>
            <a:lvl1pPr>
              <a:defRPr sz="4000" b="1">
                <a:solidFill>
                  <a:schemeClr val="accent1">
                    <a:lumMod val="50000"/>
                  </a:schemeClr>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normAutofit/>
          </a:bodyPr>
          <a:lstStyle>
            <a:lvl1pPr marL="0" indent="0">
              <a:buNone/>
              <a:defRPr sz="2800">
                <a:solidFill>
                  <a:schemeClr val="accent1">
                    <a:lumMod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BD3CFFC-2039-43FA-9341-0A936D6B88F2}" type="datetime1">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FCD1F-47DD-4C28-85A4-8A98A8362054}" type="slidenum">
              <a:rPr lang="en-US" smtClean="0"/>
              <a:pPr/>
              <a:t>‹#›</a:t>
            </a:fld>
            <a:endParaRPr lang="en-US"/>
          </a:p>
        </p:txBody>
      </p:sp>
      <p:cxnSp>
        <p:nvCxnSpPr>
          <p:cNvPr id="8" name="Straight Connector 7"/>
          <p:cNvCxnSpPr/>
          <p:nvPr userDrawn="1"/>
        </p:nvCxnSpPr>
        <p:spPr>
          <a:xfrm>
            <a:off x="905854" y="4562476"/>
            <a:ext cx="9152546" cy="0"/>
          </a:xfrm>
          <a:prstGeom prst="line">
            <a:avLst/>
          </a:prstGeom>
          <a:ln w="79375"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40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1653" y="1264778"/>
            <a:ext cx="5016168" cy="5101760"/>
          </a:xfrm>
        </p:spPr>
        <p:txBody>
          <a:bodyPr/>
          <a:lstStyle>
            <a:lvl1pPr marL="205740" indent="-205740">
              <a:buFont typeface="Wingdings" panose="05000000000000000000" pitchFamily="2" charset="2"/>
              <a:buChar char="§"/>
              <a:defRPr sz="2800">
                <a:solidFill>
                  <a:schemeClr val="accent1">
                    <a:lumMod val="75000"/>
                  </a:schemeClr>
                </a:solidFill>
              </a:defRPr>
            </a:lvl1pPr>
            <a:lvl2pPr marL="617220" indent="-205740">
              <a:buFont typeface="Calibri" panose="020F0502020204030204" pitchFamily="34" charset="0"/>
              <a:buChar char="─"/>
              <a:defRPr sz="2400">
                <a:solidFill>
                  <a:schemeClr val="accent1">
                    <a:lumMod val="75000"/>
                  </a:schemeClr>
                </a:solidFill>
              </a:defRPr>
            </a:lvl2pPr>
            <a:lvl3pPr marL="1028700" indent="-205740">
              <a:buFont typeface="Calibri" panose="020F0502020204030204" pitchFamily="34" charset="0"/>
              <a:buChar char="−"/>
              <a:defRPr sz="2400">
                <a:solidFill>
                  <a:schemeClr val="accent1">
                    <a:lumMod val="75000"/>
                  </a:schemeClr>
                </a:solidFill>
              </a:defRPr>
            </a:lvl3pPr>
            <a:lvl4pPr marL="1440180" indent="-205740">
              <a:buFont typeface="Calibri" panose="020F0502020204030204" pitchFamily="34" charset="0"/>
              <a:buChar char="⌐"/>
              <a:defRPr sz="2000">
                <a:solidFill>
                  <a:schemeClr val="accent1">
                    <a:lumMod val="75000"/>
                  </a:schemeClr>
                </a:solidFill>
              </a:defRPr>
            </a:lvl4pPr>
            <a:lvl5pPr marL="1851660" indent="-205740">
              <a:buFont typeface="Calibri" panose="020F0502020204030204" pitchFamily="34" charset="0"/>
              <a:buChar char="‐"/>
              <a:defRPr sz="1800">
                <a:solidFill>
                  <a:schemeClr val="accent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54979" y="1264777"/>
            <a:ext cx="4973439" cy="5101761"/>
          </a:xfrm>
        </p:spPr>
        <p:txBody>
          <a:bodyPr/>
          <a:lstStyle>
            <a:lvl1pPr marL="205740" indent="-205740">
              <a:buFont typeface="Wingdings" panose="05000000000000000000" pitchFamily="2" charset="2"/>
              <a:buChar char="§"/>
              <a:defRPr sz="2800">
                <a:solidFill>
                  <a:schemeClr val="accent1">
                    <a:lumMod val="75000"/>
                  </a:schemeClr>
                </a:solidFill>
              </a:defRPr>
            </a:lvl1pPr>
            <a:lvl2pPr marL="617220" indent="-205740">
              <a:buFont typeface="Calibri" panose="020F0502020204030204" pitchFamily="34" charset="0"/>
              <a:buChar char="─"/>
              <a:defRPr sz="2400">
                <a:solidFill>
                  <a:schemeClr val="accent1">
                    <a:lumMod val="75000"/>
                  </a:schemeClr>
                </a:solidFill>
              </a:defRPr>
            </a:lvl2pPr>
            <a:lvl3pPr marL="1028700" indent="-205740">
              <a:buFont typeface="Calibri" panose="020F0502020204030204" pitchFamily="34" charset="0"/>
              <a:buChar char="−"/>
              <a:defRPr sz="2400">
                <a:solidFill>
                  <a:schemeClr val="accent1">
                    <a:lumMod val="75000"/>
                  </a:schemeClr>
                </a:solidFill>
              </a:defRPr>
            </a:lvl3pPr>
            <a:lvl4pPr marL="1440180" indent="-205740">
              <a:buFont typeface="Calibri" panose="020F0502020204030204" pitchFamily="34" charset="0"/>
              <a:buChar char="⌐"/>
              <a:defRPr sz="2000">
                <a:solidFill>
                  <a:schemeClr val="accent1">
                    <a:lumMod val="75000"/>
                  </a:schemeClr>
                </a:solidFill>
              </a:defRPr>
            </a:lvl4pPr>
            <a:lvl5pPr marL="1851660" indent="-205740">
              <a:buFont typeface="Calibri" panose="020F0502020204030204" pitchFamily="34" charset="0"/>
              <a:buChar char="‐"/>
              <a:defRPr sz="1800">
                <a:solidFill>
                  <a:schemeClr val="accent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01653" y="6486258"/>
            <a:ext cx="2821607" cy="235218"/>
          </a:xfrm>
        </p:spPr>
        <p:txBody>
          <a:bodyPr/>
          <a:lstStyle/>
          <a:p>
            <a:fld id="{CD9ED56B-32AD-4728-8BB2-E8BCFE0B2A4D}" type="datetime1">
              <a:rPr lang="en-US" smtClean="0"/>
              <a:pPr/>
              <a:t>11/19/2020</a:t>
            </a:fld>
            <a:endParaRPr lang="en-US"/>
          </a:p>
        </p:txBody>
      </p:sp>
      <p:sp>
        <p:nvSpPr>
          <p:cNvPr id="6" name="Footer Placeholder 5"/>
          <p:cNvSpPr>
            <a:spLocks noGrp="1"/>
          </p:cNvSpPr>
          <p:nvPr>
            <p:ph type="ftr" sz="quarter" idx="11"/>
          </p:nvPr>
        </p:nvSpPr>
        <p:spPr>
          <a:xfrm>
            <a:off x="3634740" y="6486258"/>
            <a:ext cx="3703320" cy="235218"/>
          </a:xfrm>
        </p:spPr>
        <p:txBody>
          <a:bodyPr/>
          <a:lstStyle/>
          <a:p>
            <a:endParaRPr lang="en-US"/>
          </a:p>
        </p:txBody>
      </p:sp>
      <p:sp>
        <p:nvSpPr>
          <p:cNvPr id="7" name="Slide Number Placeholder 6"/>
          <p:cNvSpPr>
            <a:spLocks noGrp="1"/>
          </p:cNvSpPr>
          <p:nvPr>
            <p:ph type="sldNum" sz="quarter" idx="12"/>
          </p:nvPr>
        </p:nvSpPr>
        <p:spPr>
          <a:xfrm>
            <a:off x="7749540" y="6486258"/>
            <a:ext cx="2778878" cy="235218"/>
          </a:xfrm>
        </p:spPr>
        <p:txBody>
          <a:bodyPr/>
          <a:lstStyle/>
          <a:p>
            <a:fld id="{00DFCD1F-47DD-4C28-85A4-8A98A8362054}" type="slidenum">
              <a:rPr lang="en-US" smtClean="0"/>
              <a:pPr/>
              <a:t>‹#›</a:t>
            </a:fld>
            <a:endParaRPr lang="en-US"/>
          </a:p>
        </p:txBody>
      </p:sp>
      <p:pic>
        <p:nvPicPr>
          <p:cNvPr id="15" name="Picture 14"/>
          <p:cNvPicPr>
            <a:picLocks noChangeAspect="1"/>
          </p:cNvPicPr>
          <p:nvPr userDrawn="1"/>
        </p:nvPicPr>
        <p:blipFill>
          <a:blip r:embed="rId2" cstate="print"/>
          <a:stretch>
            <a:fillRect/>
          </a:stretch>
        </p:blipFill>
        <p:spPr>
          <a:xfrm>
            <a:off x="129795" y="120391"/>
            <a:ext cx="1044065" cy="949150"/>
          </a:xfrm>
          <a:prstGeom prst="rect">
            <a:avLst/>
          </a:prstGeom>
        </p:spPr>
      </p:pic>
      <p:cxnSp>
        <p:nvCxnSpPr>
          <p:cNvPr id="25" name="Straight Connector 24"/>
          <p:cNvCxnSpPr/>
          <p:nvPr userDrawn="1"/>
        </p:nvCxnSpPr>
        <p:spPr>
          <a:xfrm>
            <a:off x="1256232" y="863126"/>
            <a:ext cx="9263640" cy="2"/>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754380" y="160022"/>
            <a:ext cx="9464040" cy="609095"/>
          </a:xfrm>
        </p:spPr>
        <p:txBody>
          <a:bodyPr>
            <a:noAutofit/>
          </a:bodyPr>
          <a:lstStyle>
            <a:lvl1pPr algn="ctr">
              <a:defRPr sz="4000" b="1">
                <a:solidFill>
                  <a:schemeClr val="accent1">
                    <a:lumMod val="50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160497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642C5C-0E90-42F6-9C87-0C35936CEE3F}" type="datetime1">
              <a:rPr lang="en-US" smtClean="0"/>
              <a:pPr/>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DFCD1F-47DD-4C28-85A4-8A98A8362054}" type="slidenum">
              <a:rPr lang="en-US" smtClean="0"/>
              <a:pPr/>
              <a:t>‹#›</a:t>
            </a:fld>
            <a:endParaRPr lang="en-US"/>
          </a:p>
        </p:txBody>
      </p:sp>
    </p:spTree>
    <p:extLst>
      <p:ext uri="{BB962C8B-B14F-4D97-AF65-F5344CB8AC3E}">
        <p14:creationId xmlns:p14="http://schemas.microsoft.com/office/powerpoint/2010/main" val="30531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F5B7E4-CEA0-4ADD-AEA6-756BF02BF52A}" type="datetime1">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DFCD1F-47DD-4C28-85A4-8A98A8362054}" type="slidenum">
              <a:rPr lang="en-US" smtClean="0"/>
              <a:pPr/>
              <a:t>‹#›</a:t>
            </a:fld>
            <a:endParaRPr lang="en-US"/>
          </a:p>
        </p:txBody>
      </p:sp>
      <p:pic>
        <p:nvPicPr>
          <p:cNvPr id="13" name="Picture 12"/>
          <p:cNvPicPr>
            <a:picLocks noChangeAspect="1"/>
          </p:cNvPicPr>
          <p:nvPr userDrawn="1"/>
        </p:nvPicPr>
        <p:blipFill>
          <a:blip r:embed="rId2" cstate="print"/>
          <a:stretch>
            <a:fillRect/>
          </a:stretch>
        </p:blipFill>
        <p:spPr>
          <a:xfrm>
            <a:off x="129795" y="120391"/>
            <a:ext cx="1044065" cy="949150"/>
          </a:xfrm>
          <a:prstGeom prst="rect">
            <a:avLst/>
          </a:prstGeom>
        </p:spPr>
      </p:pic>
      <p:cxnSp>
        <p:nvCxnSpPr>
          <p:cNvPr id="15" name="Straight Connector 14"/>
          <p:cNvCxnSpPr/>
          <p:nvPr userDrawn="1"/>
        </p:nvCxnSpPr>
        <p:spPr>
          <a:xfrm>
            <a:off x="1256232" y="863126"/>
            <a:ext cx="9263640" cy="2"/>
          </a:xfrm>
          <a:prstGeom prst="line">
            <a:avLst/>
          </a:prstGeom>
          <a:ln w="5715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754380" y="160022"/>
            <a:ext cx="9464040" cy="609095"/>
          </a:xfrm>
        </p:spPr>
        <p:txBody>
          <a:bodyPr>
            <a:noAutofit/>
          </a:bodyPr>
          <a:lstStyle>
            <a:lvl1pPr algn="ctr">
              <a:defRPr sz="4000" b="1">
                <a:solidFill>
                  <a:schemeClr val="accent1">
                    <a:lumMod val="50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402209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4953F-2CC2-4603-AA5F-20F198497E4B}" type="datetime1">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DFCD1F-47DD-4C28-85A4-8A98A8362054}" type="slidenum">
              <a:rPr lang="en-US" smtClean="0"/>
              <a:pPr/>
              <a:t>‹#›</a:t>
            </a:fld>
            <a:endParaRPr lang="en-US"/>
          </a:p>
        </p:txBody>
      </p:sp>
    </p:spTree>
    <p:extLst>
      <p:ext uri="{BB962C8B-B14F-4D97-AF65-F5344CB8AC3E}">
        <p14:creationId xmlns:p14="http://schemas.microsoft.com/office/powerpoint/2010/main" val="107460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A3A626-7574-4C56-9194-C0B5BAB8F193}" type="datetime1">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FCD1F-47DD-4C28-85A4-8A98A8362054}" type="slidenum">
              <a:rPr lang="en-US" smtClean="0"/>
              <a:pPr/>
              <a:t>‹#›</a:t>
            </a:fld>
            <a:endParaRPr lang="en-US"/>
          </a:p>
        </p:txBody>
      </p:sp>
    </p:spTree>
    <p:extLst>
      <p:ext uri="{BB962C8B-B14F-4D97-AF65-F5344CB8AC3E}">
        <p14:creationId xmlns:p14="http://schemas.microsoft.com/office/powerpoint/2010/main" val="196219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6A8FE6-AB98-474F-9546-99291A0E4F47}" type="datetime1">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FCD1F-47DD-4C28-85A4-8A98A8362054}" type="slidenum">
              <a:rPr lang="en-US" smtClean="0"/>
              <a:pPr/>
              <a:t>‹#›</a:t>
            </a:fld>
            <a:endParaRPr lang="en-US"/>
          </a:p>
        </p:txBody>
      </p:sp>
    </p:spTree>
    <p:extLst>
      <p:ext uri="{BB962C8B-B14F-4D97-AF65-F5344CB8AC3E}">
        <p14:creationId xmlns:p14="http://schemas.microsoft.com/office/powerpoint/2010/main" val="114720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99C5ED6F-16FF-4564-8BDD-E1BD12E79C24}" type="datetime1">
              <a:rPr lang="en-US" smtClean="0"/>
              <a:pPr/>
              <a:t>11/19/2020</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00DFCD1F-47DD-4C28-85A4-8A98A8362054}" type="slidenum">
              <a:rPr lang="en-US" smtClean="0"/>
              <a:pPr/>
              <a:t>‹#›</a:t>
            </a:fld>
            <a:endParaRPr lang="en-US"/>
          </a:p>
        </p:txBody>
      </p:sp>
    </p:spTree>
    <p:extLst>
      <p:ext uri="{BB962C8B-B14F-4D97-AF65-F5344CB8AC3E}">
        <p14:creationId xmlns:p14="http://schemas.microsoft.com/office/powerpoint/2010/main" val="1865176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Behind-the-Meter PV </a:t>
            </a:r>
            <a:br>
              <a:rPr lang="en-US" dirty="0"/>
            </a:br>
            <a:r>
              <a:rPr lang="en-US" dirty="0"/>
              <a:t>&amp; Storage Forecast</a:t>
            </a:r>
          </a:p>
        </p:txBody>
      </p:sp>
      <p:sp>
        <p:nvSpPr>
          <p:cNvPr id="3" name="Subtitle 2"/>
          <p:cNvSpPr>
            <a:spLocks noGrp="1"/>
          </p:cNvSpPr>
          <p:nvPr>
            <p:ph type="subTitle" idx="1"/>
          </p:nvPr>
        </p:nvSpPr>
        <p:spPr/>
        <p:txBody>
          <a:bodyPr>
            <a:normAutofit/>
          </a:bodyPr>
          <a:lstStyle/>
          <a:p>
            <a:r>
              <a:rPr lang="en-US" sz="3600" b="1" dirty="0"/>
              <a:t>CEDU 2020</a:t>
            </a:r>
          </a:p>
        </p:txBody>
      </p:sp>
      <p:sp>
        <p:nvSpPr>
          <p:cNvPr id="4" name="TextBox 3"/>
          <p:cNvSpPr txBox="1"/>
          <p:nvPr/>
        </p:nvSpPr>
        <p:spPr>
          <a:xfrm>
            <a:off x="2042445" y="5247118"/>
            <a:ext cx="5888052" cy="861774"/>
          </a:xfrm>
          <a:prstGeom prst="rect">
            <a:avLst/>
          </a:prstGeom>
          <a:noFill/>
        </p:spPr>
        <p:txBody>
          <a:bodyPr wrap="square" rtlCol="0">
            <a:spAutoFit/>
          </a:bodyPr>
          <a:lstStyle/>
          <a:p>
            <a:r>
              <a:rPr lang="en-US" dirty="0">
                <a:solidFill>
                  <a:schemeClr val="accent1">
                    <a:lumMod val="75000"/>
                  </a:schemeClr>
                </a:solidFill>
              </a:rPr>
              <a:t>Sudhakar Konala</a:t>
            </a:r>
          </a:p>
          <a:p>
            <a:r>
              <a:rPr lang="en-US" sz="1600" i="1" dirty="0">
                <a:solidFill>
                  <a:schemeClr val="accent1">
                    <a:lumMod val="75000"/>
                  </a:schemeClr>
                </a:solidFill>
              </a:rPr>
              <a:t>California Energy Commission</a:t>
            </a:r>
          </a:p>
          <a:p>
            <a:r>
              <a:rPr lang="en-US" sz="1600" i="1" dirty="0">
                <a:solidFill>
                  <a:schemeClr val="accent1">
                    <a:lumMod val="75000"/>
                  </a:schemeClr>
                </a:solidFill>
              </a:rPr>
              <a:t>November 19, 2020</a:t>
            </a:r>
          </a:p>
        </p:txBody>
      </p:sp>
    </p:spTree>
    <p:extLst>
      <p:ext uri="{BB962C8B-B14F-4D97-AF65-F5344CB8AC3E}">
        <p14:creationId xmlns:p14="http://schemas.microsoft.com/office/powerpoint/2010/main" val="4232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Self-Generation Forecast</a:t>
            </a:r>
          </a:p>
        </p:txBody>
      </p:sp>
      <p:graphicFrame>
        <p:nvGraphicFramePr>
          <p:cNvPr id="13" name="Chart 12" descr="This chart shows estimated historical and forecast self-generation from 1990 to 2030, separated by PV and Non-PV technologies.">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4162937"/>
              </p:ext>
            </p:extLst>
          </p:nvPr>
        </p:nvGraphicFramePr>
        <p:xfrm>
          <a:off x="604837" y="1236367"/>
          <a:ext cx="9763126" cy="50768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87131CB-0A34-4C69-99EE-C9F6AECD4A25}" type="slidenum">
              <a:rPr lang="en-US" smtClean="0"/>
              <a:pPr/>
              <a:t>9</a:t>
            </a:fld>
            <a:endParaRPr lang="en-US" dirty="0"/>
          </a:p>
        </p:txBody>
      </p:sp>
      <p:sp>
        <p:nvSpPr>
          <p:cNvPr id="8" name="Line Callout 2 7"/>
          <p:cNvSpPr/>
          <p:nvPr/>
        </p:nvSpPr>
        <p:spPr>
          <a:xfrm rot="10800000" flipV="1">
            <a:off x="5973578" y="3124200"/>
            <a:ext cx="1345205" cy="304800"/>
          </a:xfrm>
          <a:prstGeom prst="borderCallout2">
            <a:avLst>
              <a:gd name="adj1" fmla="val 18750"/>
              <a:gd name="adj2" fmla="val -8333"/>
              <a:gd name="adj3" fmla="val 18750"/>
              <a:gd name="adj4" fmla="val -16667"/>
              <a:gd name="adj5" fmla="val 136029"/>
              <a:gd name="adj6" fmla="val -36004"/>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8000"/>
                </a:solidFill>
              </a:rPr>
              <a:t>~15,800 GWh</a:t>
            </a:r>
          </a:p>
        </p:txBody>
      </p:sp>
      <p:sp>
        <p:nvSpPr>
          <p:cNvPr id="9" name="Line Callout 2 8"/>
          <p:cNvSpPr/>
          <p:nvPr/>
        </p:nvSpPr>
        <p:spPr>
          <a:xfrm rot="10800000" flipV="1">
            <a:off x="8148917" y="1825942"/>
            <a:ext cx="1533464" cy="304800"/>
          </a:xfrm>
          <a:prstGeom prst="borderCallout2">
            <a:avLst>
              <a:gd name="adj1" fmla="val 18750"/>
              <a:gd name="adj2" fmla="val -8333"/>
              <a:gd name="adj3" fmla="val 18750"/>
              <a:gd name="adj4" fmla="val -16667"/>
              <a:gd name="adj5" fmla="val 88970"/>
              <a:gd name="adj6" fmla="val -29129"/>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8000"/>
                </a:solidFill>
              </a:rPr>
              <a:t>&gt; 41,000 GWh</a:t>
            </a:r>
          </a:p>
        </p:txBody>
      </p:sp>
      <p:sp>
        <p:nvSpPr>
          <p:cNvPr id="6" name="Line Callout 2 5"/>
          <p:cNvSpPr/>
          <p:nvPr/>
        </p:nvSpPr>
        <p:spPr>
          <a:xfrm>
            <a:off x="8185698" y="6199281"/>
            <a:ext cx="1459902" cy="314139"/>
          </a:xfrm>
          <a:prstGeom prst="borderCallout2">
            <a:avLst>
              <a:gd name="adj1" fmla="val 18750"/>
              <a:gd name="adj2" fmla="val -8333"/>
              <a:gd name="adj3" fmla="val 18750"/>
              <a:gd name="adj4" fmla="val -16667"/>
              <a:gd name="adj5" fmla="val -238344"/>
              <a:gd name="adj6" fmla="val -2795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~14,000 GWh</a:t>
            </a:r>
          </a:p>
        </p:txBody>
      </p:sp>
      <p:cxnSp>
        <p:nvCxnSpPr>
          <p:cNvPr id="11" name="Straight Connector 10" descr="This line illustrates the divide between historical and forecast periods">
            <a:extLst>
              <a:ext uri="{C183D7F6-B498-43B3-948B-1728B52AA6E4}">
                <adec:decorative xmlns:adec="http://schemas.microsoft.com/office/drawing/2017/decorative" val="1"/>
              </a:ext>
            </a:extLst>
          </p:cNvPr>
          <p:cNvCxnSpPr>
            <a:cxnSpLocks/>
          </p:cNvCxnSpPr>
          <p:nvPr/>
        </p:nvCxnSpPr>
        <p:spPr>
          <a:xfrm>
            <a:off x="7930113" y="1825942"/>
            <a:ext cx="0" cy="356056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38282" y="2442474"/>
            <a:ext cx="2026024" cy="338554"/>
          </a:xfrm>
          <a:prstGeom prst="rect">
            <a:avLst/>
          </a:prstGeom>
          <a:noFill/>
        </p:spPr>
        <p:txBody>
          <a:bodyPr wrap="square" rtlCol="0">
            <a:spAutoFit/>
          </a:bodyPr>
          <a:lstStyle/>
          <a:p>
            <a:pPr algn="ctr"/>
            <a:r>
              <a:rPr lang="en-US" sz="1600" b="1" dirty="0">
                <a:solidFill>
                  <a:schemeClr val="bg1">
                    <a:lumMod val="50000"/>
                  </a:schemeClr>
                </a:solidFill>
              </a:rPr>
              <a:t>Historical</a:t>
            </a:r>
          </a:p>
        </p:txBody>
      </p:sp>
      <p:sp>
        <p:nvSpPr>
          <p:cNvPr id="14" name="TextBox 13"/>
          <p:cNvSpPr txBox="1"/>
          <p:nvPr/>
        </p:nvSpPr>
        <p:spPr>
          <a:xfrm>
            <a:off x="7774762" y="2440730"/>
            <a:ext cx="1439284" cy="338554"/>
          </a:xfrm>
          <a:prstGeom prst="rect">
            <a:avLst/>
          </a:prstGeom>
          <a:noFill/>
        </p:spPr>
        <p:txBody>
          <a:bodyPr wrap="square" rtlCol="0">
            <a:spAutoFit/>
          </a:bodyPr>
          <a:lstStyle/>
          <a:p>
            <a:pPr algn="ctr"/>
            <a:r>
              <a:rPr lang="en-US" sz="1600" b="1" dirty="0">
                <a:solidFill>
                  <a:schemeClr val="bg1">
                    <a:lumMod val="50000"/>
                  </a:schemeClr>
                </a:solidFill>
              </a:rPr>
              <a:t>Forecast</a:t>
            </a:r>
          </a:p>
        </p:txBody>
      </p:sp>
      <p:sp>
        <p:nvSpPr>
          <p:cNvPr id="15" name="TextBox 14">
            <a:extLst>
              <a:ext uri="{FF2B5EF4-FFF2-40B4-BE49-F238E27FC236}">
                <a16:creationId xmlns:a16="http://schemas.microsoft.com/office/drawing/2014/main" id="{4B302249-1A4D-489C-ADA6-46B8CAEF7EE4}"/>
              </a:ext>
            </a:extLst>
          </p:cNvPr>
          <p:cNvSpPr txBox="1"/>
          <p:nvPr/>
        </p:nvSpPr>
        <p:spPr>
          <a:xfrm>
            <a:off x="2093604" y="6217850"/>
            <a:ext cx="6400800" cy="276999"/>
          </a:xfrm>
          <a:prstGeom prst="rect">
            <a:avLst/>
          </a:prstGeom>
          <a:noFill/>
        </p:spPr>
        <p:txBody>
          <a:bodyPr wrap="square" rtlCol="0">
            <a:spAutoFit/>
          </a:bodyPr>
          <a:lstStyle/>
          <a:p>
            <a:r>
              <a:rPr lang="en-US" sz="1200" b="1" dirty="0">
                <a:solidFill>
                  <a:schemeClr val="tx1">
                    <a:lumMod val="65000"/>
                    <a:lumOff val="35000"/>
                  </a:schemeClr>
                </a:solidFill>
              </a:rPr>
              <a:t>Source: </a:t>
            </a:r>
            <a:r>
              <a:rPr lang="en-US" sz="1200" dirty="0">
                <a:solidFill>
                  <a:schemeClr val="tx1">
                    <a:lumMod val="65000"/>
                    <a:lumOff val="35000"/>
                  </a:schemeClr>
                </a:solidFill>
              </a:rPr>
              <a:t>California Energy Commission.</a:t>
            </a:r>
          </a:p>
        </p:txBody>
      </p:sp>
    </p:spTree>
    <p:extLst>
      <p:ext uri="{BB962C8B-B14F-4D97-AF65-F5344CB8AC3E}">
        <p14:creationId xmlns:p14="http://schemas.microsoft.com/office/powerpoint/2010/main" val="38657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 PLANNING AREA FORECASTs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87131CB-0A34-4C69-99EE-C9F6AECD4A25}" type="slidenum">
              <a:rPr lang="en-US" smtClean="0"/>
              <a:pPr/>
              <a:t>10</a:t>
            </a:fld>
            <a:endParaRPr lang="en-US"/>
          </a:p>
        </p:txBody>
      </p:sp>
    </p:spTree>
    <p:extLst>
      <p:ext uri="{BB962C8B-B14F-4D97-AF65-F5344CB8AC3E}">
        <p14:creationId xmlns:p14="http://schemas.microsoft.com/office/powerpoint/2010/main" val="337529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PG&amp;E PV Forecast</a:t>
            </a:r>
          </a:p>
        </p:txBody>
      </p:sp>
      <p:sp>
        <p:nvSpPr>
          <p:cNvPr id="11" name="TextBox 10"/>
          <p:cNvSpPr txBox="1"/>
          <p:nvPr/>
        </p:nvSpPr>
        <p:spPr>
          <a:xfrm>
            <a:off x="618565" y="1129553"/>
            <a:ext cx="9914964" cy="492443"/>
          </a:xfrm>
          <a:prstGeom prst="rect">
            <a:avLst/>
          </a:prstGeom>
          <a:noFill/>
        </p:spPr>
        <p:txBody>
          <a:bodyPr wrap="square" rtlCol="0">
            <a:spAutoFit/>
          </a:bodyPr>
          <a:lstStyle/>
          <a:p>
            <a:pPr marL="285750" indent="-285750">
              <a:buFont typeface="Wingdings" panose="05000000000000000000" pitchFamily="2" charset="2"/>
              <a:buChar char="§"/>
            </a:pPr>
            <a:r>
              <a:rPr lang="en-US" sz="2600" dirty="0">
                <a:solidFill>
                  <a:schemeClr val="accent1">
                    <a:lumMod val="75000"/>
                  </a:schemeClr>
                </a:solidFill>
              </a:rPr>
              <a:t>PV Generation forecast to grow to ~19,000 GWh by 2030 in mid-case</a:t>
            </a:r>
          </a:p>
        </p:txBody>
      </p:sp>
      <p:pic>
        <p:nvPicPr>
          <p:cNvPr id="5" name="Picture 4" descr="This image shows the silhouette of PG&amp;E service territory within California">
            <a:extLs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502920" y="2194560"/>
            <a:ext cx="3130747" cy="4114800"/>
          </a:xfrm>
          <a:prstGeom prst="rect">
            <a:avLst/>
          </a:prstGeom>
        </p:spPr>
      </p:pic>
      <p:pic>
        <p:nvPicPr>
          <p:cNvPr id="6" name="Picture 5" descr="This chart shows the PV forecast for PG&amp;E.  Energy from BTM PV is expected to increase around 18,900 gigawatt-hours in 2030 from 7,300 gigawatt-hours in 2019.">
            <a:extLst>
              <a:ext uri="{FF2B5EF4-FFF2-40B4-BE49-F238E27FC236}">
                <a16:creationId xmlns:a16="http://schemas.microsoft.com/office/drawing/2014/main" id="{38BFD863-CF44-49F5-9D82-FECEA5C1DC45}"/>
              </a:ext>
            </a:extLst>
          </p:cNvPr>
          <p:cNvPicPr>
            <a:picLocks noChangeAspect="1"/>
          </p:cNvPicPr>
          <p:nvPr/>
        </p:nvPicPr>
        <p:blipFill>
          <a:blip r:embed="rId3"/>
          <a:stretch>
            <a:fillRect/>
          </a:stretch>
        </p:blipFill>
        <p:spPr>
          <a:xfrm>
            <a:off x="3657600" y="1920240"/>
            <a:ext cx="6768088" cy="4343400"/>
          </a:xfrm>
          <a:prstGeom prst="rect">
            <a:avLst/>
          </a:prstGeom>
        </p:spPr>
      </p:pic>
      <p:sp>
        <p:nvSpPr>
          <p:cNvPr id="10" name="TextBox 9"/>
          <p:cNvSpPr txBox="1"/>
          <p:nvPr/>
        </p:nvSpPr>
        <p:spPr>
          <a:xfrm>
            <a:off x="548640" y="6200001"/>
            <a:ext cx="5699760" cy="276999"/>
          </a:xfrm>
          <a:prstGeom prst="rect">
            <a:avLst/>
          </a:prstGeom>
          <a:noFill/>
        </p:spPr>
        <p:txBody>
          <a:bodyPr wrap="square" rtlCol="0">
            <a:spAutoFit/>
          </a:bodyPr>
          <a:lstStyle/>
          <a:p>
            <a:r>
              <a:rPr lang="en-US" sz="1200" b="1" dirty="0">
                <a:solidFill>
                  <a:schemeClr val="tx1">
                    <a:lumMod val="65000"/>
                    <a:lumOff val="35000"/>
                  </a:schemeClr>
                </a:solidFill>
              </a:rPr>
              <a:t>NOTE:  </a:t>
            </a:r>
            <a:r>
              <a:rPr lang="en-US" sz="1200" dirty="0">
                <a:solidFill>
                  <a:schemeClr val="tx1">
                    <a:lumMod val="65000"/>
                    <a:lumOff val="35000"/>
                  </a:schemeClr>
                </a:solidFill>
              </a:rPr>
              <a:t>2018 forecast includes AAPV forecast results.</a:t>
            </a:r>
          </a:p>
        </p:txBody>
      </p:sp>
      <p:sp>
        <p:nvSpPr>
          <p:cNvPr id="8" name="Line Callout 2 7"/>
          <p:cNvSpPr/>
          <p:nvPr/>
        </p:nvSpPr>
        <p:spPr>
          <a:xfrm rot="10800000" flipV="1">
            <a:off x="6101592" y="4440788"/>
            <a:ext cx="762000" cy="304800"/>
          </a:xfrm>
          <a:prstGeom prst="borderCallout2">
            <a:avLst>
              <a:gd name="adj1" fmla="val 54044"/>
              <a:gd name="adj2" fmla="val -7325"/>
              <a:gd name="adj3" fmla="val 54044"/>
              <a:gd name="adj4" fmla="val -18684"/>
              <a:gd name="adj5" fmla="val 112500"/>
              <a:gd name="adj6" fmla="val -4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7,300</a:t>
            </a:r>
          </a:p>
        </p:txBody>
      </p:sp>
      <p:sp>
        <p:nvSpPr>
          <p:cNvPr id="9" name="Line Callout 2 8"/>
          <p:cNvSpPr/>
          <p:nvPr/>
        </p:nvSpPr>
        <p:spPr>
          <a:xfrm rot="10800000" flipV="1">
            <a:off x="8333021" y="2721476"/>
            <a:ext cx="762000" cy="304800"/>
          </a:xfrm>
          <a:prstGeom prst="borderCallout2">
            <a:avLst>
              <a:gd name="adj1" fmla="val 51523"/>
              <a:gd name="adj2" fmla="val -6316"/>
              <a:gd name="adj3" fmla="val 51523"/>
              <a:gd name="adj4" fmla="val -17675"/>
              <a:gd name="adj5" fmla="val 130962"/>
              <a:gd name="adj6" fmla="val -5682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18,900</a:t>
            </a:r>
          </a:p>
        </p:txBody>
      </p:sp>
      <p:sp>
        <p:nvSpPr>
          <p:cNvPr id="3" name="Slide Number Placeholder 2"/>
          <p:cNvSpPr>
            <a:spLocks noGrp="1"/>
          </p:cNvSpPr>
          <p:nvPr>
            <p:ph type="sldNum" sz="quarter" idx="12"/>
          </p:nvPr>
        </p:nvSpPr>
        <p:spPr/>
        <p:txBody>
          <a:bodyPr/>
          <a:lstStyle/>
          <a:p>
            <a:fld id="{387131CB-0A34-4C69-99EE-C9F6AECD4A25}" type="slidenum">
              <a:rPr lang="en-US" smtClean="0"/>
              <a:pPr/>
              <a:t>11</a:t>
            </a:fld>
            <a:endParaRPr lang="en-US" dirty="0"/>
          </a:p>
        </p:txBody>
      </p:sp>
    </p:spTree>
    <p:extLst>
      <p:ext uri="{BB962C8B-B14F-4D97-AF65-F5344CB8AC3E}">
        <p14:creationId xmlns:p14="http://schemas.microsoft.com/office/powerpoint/2010/main" val="1520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5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chart shows the PV forecast for Southern California Edison.  Energy from BTM PV is expected to increase around 14,100 gigawatt-hours in 2030 from 5,100 gigawatt-hours in 2019.">
            <a:extLst>
              <a:ext uri="{FF2B5EF4-FFF2-40B4-BE49-F238E27FC236}">
                <a16:creationId xmlns:a16="http://schemas.microsoft.com/office/drawing/2014/main" id="{D04FC088-FB3B-4611-A010-13BACF4FEB62}"/>
              </a:ext>
            </a:extLst>
          </p:cNvPr>
          <p:cNvPicPr>
            <a:picLocks noChangeAspect="1"/>
          </p:cNvPicPr>
          <p:nvPr/>
        </p:nvPicPr>
        <p:blipFill>
          <a:blip r:embed="rId2"/>
          <a:stretch>
            <a:fillRect/>
          </a:stretch>
        </p:blipFill>
        <p:spPr>
          <a:xfrm>
            <a:off x="3657600" y="1920240"/>
            <a:ext cx="6768090" cy="4343400"/>
          </a:xfrm>
          <a:prstGeom prst="rect">
            <a:avLst/>
          </a:prstGeom>
        </p:spPr>
      </p:pic>
      <p:sp>
        <p:nvSpPr>
          <p:cNvPr id="2" name="Title 1"/>
          <p:cNvSpPr>
            <a:spLocks noGrp="1"/>
          </p:cNvSpPr>
          <p:nvPr>
            <p:ph type="title"/>
          </p:nvPr>
        </p:nvSpPr>
        <p:spPr/>
        <p:txBody>
          <a:bodyPr/>
          <a:lstStyle/>
          <a:p>
            <a:r>
              <a:rPr lang="en-US" dirty="0"/>
              <a:t>SCE PV Forecast</a:t>
            </a:r>
          </a:p>
        </p:txBody>
      </p:sp>
      <p:sp>
        <p:nvSpPr>
          <p:cNvPr id="3" name="Slide Number Placeholder 2"/>
          <p:cNvSpPr>
            <a:spLocks noGrp="1"/>
          </p:cNvSpPr>
          <p:nvPr>
            <p:ph type="sldNum" sz="quarter" idx="12"/>
          </p:nvPr>
        </p:nvSpPr>
        <p:spPr/>
        <p:txBody>
          <a:bodyPr/>
          <a:lstStyle/>
          <a:p>
            <a:fld id="{387131CB-0A34-4C69-99EE-C9F6AECD4A25}" type="slidenum">
              <a:rPr lang="en-US" smtClean="0"/>
              <a:pPr/>
              <a:t>12</a:t>
            </a:fld>
            <a:endParaRPr lang="en-US"/>
          </a:p>
        </p:txBody>
      </p:sp>
      <p:pic>
        <p:nvPicPr>
          <p:cNvPr id="5" name="Picture 4" descr="This image shows the Silhouette of SCE service territory within California">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502920" y="2194560"/>
            <a:ext cx="3130747" cy="4114800"/>
          </a:xfrm>
          <a:prstGeom prst="rect">
            <a:avLst/>
          </a:prstGeom>
        </p:spPr>
      </p:pic>
      <p:sp>
        <p:nvSpPr>
          <p:cNvPr id="10" name="TextBox 9"/>
          <p:cNvSpPr txBox="1"/>
          <p:nvPr/>
        </p:nvSpPr>
        <p:spPr>
          <a:xfrm>
            <a:off x="548640" y="6200001"/>
            <a:ext cx="5699760" cy="276999"/>
          </a:xfrm>
          <a:prstGeom prst="rect">
            <a:avLst/>
          </a:prstGeom>
          <a:noFill/>
        </p:spPr>
        <p:txBody>
          <a:bodyPr wrap="square" rtlCol="0">
            <a:spAutoFit/>
          </a:bodyPr>
          <a:lstStyle/>
          <a:p>
            <a:r>
              <a:rPr lang="en-US" sz="1200" b="1" dirty="0">
                <a:solidFill>
                  <a:schemeClr val="tx1">
                    <a:lumMod val="65000"/>
                    <a:lumOff val="35000"/>
                  </a:schemeClr>
                </a:solidFill>
              </a:rPr>
              <a:t>NOTE:  </a:t>
            </a:r>
            <a:r>
              <a:rPr lang="en-US" sz="1200" dirty="0">
                <a:solidFill>
                  <a:schemeClr val="tx1">
                    <a:lumMod val="65000"/>
                    <a:lumOff val="35000"/>
                  </a:schemeClr>
                </a:solidFill>
              </a:rPr>
              <a:t>2018 forecast includes AAPV forecast results.</a:t>
            </a:r>
          </a:p>
        </p:txBody>
      </p:sp>
      <p:sp>
        <p:nvSpPr>
          <p:cNvPr id="8" name="Line Callout 2 7"/>
          <p:cNvSpPr/>
          <p:nvPr/>
        </p:nvSpPr>
        <p:spPr>
          <a:xfrm rot="10800000" flipV="1">
            <a:off x="6104598" y="4461666"/>
            <a:ext cx="762000" cy="304800"/>
          </a:xfrm>
          <a:prstGeom prst="borderCallout2">
            <a:avLst>
              <a:gd name="adj1" fmla="val 49002"/>
              <a:gd name="adj2" fmla="val -8333"/>
              <a:gd name="adj3" fmla="val 49002"/>
              <a:gd name="adj4" fmla="val -17675"/>
              <a:gd name="adj5" fmla="val 112500"/>
              <a:gd name="adj6" fmla="val -4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5,100</a:t>
            </a:r>
          </a:p>
        </p:txBody>
      </p:sp>
      <p:sp>
        <p:nvSpPr>
          <p:cNvPr id="11" name="Line Callout 2 10"/>
          <p:cNvSpPr/>
          <p:nvPr/>
        </p:nvSpPr>
        <p:spPr>
          <a:xfrm rot="10800000" flipV="1">
            <a:off x="8383820" y="2539975"/>
            <a:ext cx="762000" cy="304800"/>
          </a:xfrm>
          <a:prstGeom prst="borderCallout2">
            <a:avLst>
              <a:gd name="adj1" fmla="val 62596"/>
              <a:gd name="adj2" fmla="val -5564"/>
              <a:gd name="adj3" fmla="val 62596"/>
              <a:gd name="adj4" fmla="val -17590"/>
              <a:gd name="adj5" fmla="val 156346"/>
              <a:gd name="adj6" fmla="val -49436"/>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14,100</a:t>
            </a:r>
          </a:p>
        </p:txBody>
      </p:sp>
      <p:sp>
        <p:nvSpPr>
          <p:cNvPr id="12" name="TextBox 11"/>
          <p:cNvSpPr txBox="1"/>
          <p:nvPr/>
        </p:nvSpPr>
        <p:spPr>
          <a:xfrm>
            <a:off x="618565" y="1129553"/>
            <a:ext cx="9914964" cy="492443"/>
          </a:xfrm>
          <a:prstGeom prst="rect">
            <a:avLst/>
          </a:prstGeom>
          <a:noFill/>
        </p:spPr>
        <p:txBody>
          <a:bodyPr wrap="square" rtlCol="0">
            <a:spAutoFit/>
          </a:bodyPr>
          <a:lstStyle/>
          <a:p>
            <a:pPr marL="285750" indent="-285750">
              <a:buFont typeface="Wingdings" panose="05000000000000000000" pitchFamily="2" charset="2"/>
              <a:buChar char="§"/>
            </a:pPr>
            <a:r>
              <a:rPr lang="en-US" sz="2600" dirty="0">
                <a:solidFill>
                  <a:schemeClr val="accent1">
                    <a:lumMod val="75000"/>
                  </a:schemeClr>
                </a:solidFill>
              </a:rPr>
              <a:t>PV Generation forecast to grow to 14,100 GWh by 2030 in mid-case</a:t>
            </a:r>
          </a:p>
        </p:txBody>
      </p:sp>
    </p:spTree>
    <p:extLst>
      <p:ext uri="{BB962C8B-B14F-4D97-AF65-F5344CB8AC3E}">
        <p14:creationId xmlns:p14="http://schemas.microsoft.com/office/powerpoint/2010/main" val="73651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5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chart shows the PV forecast for San Diego Gas and Electric.  Energy from BTM PV is expected to increase around 4,500 gigawatt-hours in 2030 from around 2,000 gigawatt-hours in 2019.">
            <a:extLst>
              <a:ext uri="{FF2B5EF4-FFF2-40B4-BE49-F238E27FC236}">
                <a16:creationId xmlns:a16="http://schemas.microsoft.com/office/drawing/2014/main" id="{8F30CFEA-9CC8-45AB-BFF2-C85C45CEC146}"/>
              </a:ext>
            </a:extLst>
          </p:cNvPr>
          <p:cNvPicPr>
            <a:picLocks noChangeAspect="1"/>
          </p:cNvPicPr>
          <p:nvPr/>
        </p:nvPicPr>
        <p:blipFill>
          <a:blip r:embed="rId2"/>
          <a:stretch>
            <a:fillRect/>
          </a:stretch>
        </p:blipFill>
        <p:spPr>
          <a:xfrm>
            <a:off x="3657600" y="1920240"/>
            <a:ext cx="6762830" cy="4343239"/>
          </a:xfrm>
          <a:prstGeom prst="rect">
            <a:avLst/>
          </a:prstGeom>
        </p:spPr>
      </p:pic>
      <p:sp>
        <p:nvSpPr>
          <p:cNvPr id="2" name="Title 1"/>
          <p:cNvSpPr>
            <a:spLocks noGrp="1"/>
          </p:cNvSpPr>
          <p:nvPr>
            <p:ph type="title"/>
          </p:nvPr>
        </p:nvSpPr>
        <p:spPr/>
        <p:txBody>
          <a:bodyPr/>
          <a:lstStyle/>
          <a:p>
            <a:r>
              <a:rPr lang="en-US" dirty="0"/>
              <a:t>SDG&amp;E PV Forecast</a:t>
            </a:r>
          </a:p>
        </p:txBody>
      </p:sp>
      <p:sp>
        <p:nvSpPr>
          <p:cNvPr id="3" name="Slide Number Placeholder 2"/>
          <p:cNvSpPr>
            <a:spLocks noGrp="1"/>
          </p:cNvSpPr>
          <p:nvPr>
            <p:ph type="sldNum" sz="quarter" idx="12"/>
          </p:nvPr>
        </p:nvSpPr>
        <p:spPr/>
        <p:txBody>
          <a:bodyPr/>
          <a:lstStyle/>
          <a:p>
            <a:fld id="{387131CB-0A34-4C69-99EE-C9F6AECD4A25}" type="slidenum">
              <a:rPr lang="en-US" smtClean="0"/>
              <a:pPr/>
              <a:t>13</a:t>
            </a:fld>
            <a:endParaRPr lang="en-US"/>
          </a:p>
        </p:txBody>
      </p:sp>
      <p:pic>
        <p:nvPicPr>
          <p:cNvPr id="5" name="Picture 4" descr="This image shows the silhouette of SDG&amp;E service territory within California">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502920" y="2194560"/>
            <a:ext cx="3130747" cy="4114800"/>
          </a:xfrm>
          <a:prstGeom prst="rect">
            <a:avLst/>
          </a:prstGeom>
        </p:spPr>
      </p:pic>
      <p:sp>
        <p:nvSpPr>
          <p:cNvPr id="10" name="TextBox 9"/>
          <p:cNvSpPr txBox="1"/>
          <p:nvPr/>
        </p:nvSpPr>
        <p:spPr>
          <a:xfrm>
            <a:off x="548640" y="6200001"/>
            <a:ext cx="5699760" cy="276999"/>
          </a:xfrm>
          <a:prstGeom prst="rect">
            <a:avLst/>
          </a:prstGeom>
          <a:noFill/>
        </p:spPr>
        <p:txBody>
          <a:bodyPr wrap="square" rtlCol="0">
            <a:spAutoFit/>
          </a:bodyPr>
          <a:lstStyle/>
          <a:p>
            <a:r>
              <a:rPr lang="en-US" sz="1200" b="1" dirty="0">
                <a:solidFill>
                  <a:schemeClr val="tx1">
                    <a:lumMod val="65000"/>
                    <a:lumOff val="35000"/>
                  </a:schemeClr>
                </a:solidFill>
              </a:rPr>
              <a:t>NOTE:  </a:t>
            </a:r>
            <a:r>
              <a:rPr lang="en-US" sz="1200" dirty="0">
                <a:solidFill>
                  <a:schemeClr val="tx1">
                    <a:lumMod val="65000"/>
                    <a:lumOff val="35000"/>
                  </a:schemeClr>
                </a:solidFill>
              </a:rPr>
              <a:t>2018 forecast includes AAPV forecast results.</a:t>
            </a:r>
          </a:p>
        </p:txBody>
      </p:sp>
      <p:sp>
        <p:nvSpPr>
          <p:cNvPr id="8" name="Line Callout 2 7"/>
          <p:cNvSpPr/>
          <p:nvPr/>
        </p:nvSpPr>
        <p:spPr>
          <a:xfrm rot="10800000" flipV="1">
            <a:off x="6101558" y="4253308"/>
            <a:ext cx="762000" cy="304800"/>
          </a:xfrm>
          <a:prstGeom prst="borderCallout2">
            <a:avLst>
              <a:gd name="adj1" fmla="val 51523"/>
              <a:gd name="adj2" fmla="val -8333"/>
              <a:gd name="adj3" fmla="val 51523"/>
              <a:gd name="adj4" fmla="val -19692"/>
              <a:gd name="adj5" fmla="val 112500"/>
              <a:gd name="adj6" fmla="val -4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2,080</a:t>
            </a:r>
          </a:p>
        </p:txBody>
      </p:sp>
      <p:sp>
        <p:nvSpPr>
          <p:cNvPr id="11" name="Line Callout 2 10"/>
          <p:cNvSpPr/>
          <p:nvPr/>
        </p:nvSpPr>
        <p:spPr>
          <a:xfrm rot="10800000" flipV="1">
            <a:off x="8262440" y="2738914"/>
            <a:ext cx="762000" cy="304800"/>
          </a:xfrm>
          <a:prstGeom prst="borderCallout2">
            <a:avLst>
              <a:gd name="adj1" fmla="val 51523"/>
              <a:gd name="adj2" fmla="val -7325"/>
              <a:gd name="adj3" fmla="val 51523"/>
              <a:gd name="adj4" fmla="val -17675"/>
              <a:gd name="adj5" fmla="val 120063"/>
              <a:gd name="adj6" fmla="val -6481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4,500</a:t>
            </a:r>
          </a:p>
        </p:txBody>
      </p:sp>
      <p:sp>
        <p:nvSpPr>
          <p:cNvPr id="12" name="TextBox 11"/>
          <p:cNvSpPr txBox="1"/>
          <p:nvPr/>
        </p:nvSpPr>
        <p:spPr>
          <a:xfrm>
            <a:off x="618565" y="1129553"/>
            <a:ext cx="9914964" cy="492443"/>
          </a:xfrm>
          <a:prstGeom prst="rect">
            <a:avLst/>
          </a:prstGeom>
          <a:noFill/>
        </p:spPr>
        <p:txBody>
          <a:bodyPr wrap="square" rtlCol="0">
            <a:spAutoFit/>
          </a:bodyPr>
          <a:lstStyle/>
          <a:p>
            <a:pPr marL="285750" indent="-285750">
              <a:buFont typeface="Wingdings" panose="05000000000000000000" pitchFamily="2" charset="2"/>
              <a:buChar char="§"/>
            </a:pPr>
            <a:r>
              <a:rPr lang="en-US" sz="2600" dirty="0">
                <a:solidFill>
                  <a:schemeClr val="accent1">
                    <a:lumMod val="75000"/>
                  </a:schemeClr>
                </a:solidFill>
              </a:rPr>
              <a:t>PV Generation forecast to increase to 4,500 GWh by 2030 in mid-case</a:t>
            </a:r>
          </a:p>
        </p:txBody>
      </p:sp>
    </p:spTree>
    <p:extLst>
      <p:ext uri="{BB962C8B-B14F-4D97-AF65-F5344CB8AC3E}">
        <p14:creationId xmlns:p14="http://schemas.microsoft.com/office/powerpoint/2010/main" val="42082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5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chart shows the PV forecast for the Los Angeles Department of Water and Power.  Energy from BTM PV is expected to increase around 1,200 gigawatt-hours in 2030 from 500 gigawatt-hours in 2019.">
            <a:extLst>
              <a:ext uri="{FF2B5EF4-FFF2-40B4-BE49-F238E27FC236}">
                <a16:creationId xmlns:a16="http://schemas.microsoft.com/office/drawing/2014/main" id="{3243F114-09B1-40E9-AE09-88AB6A51C40A}"/>
              </a:ext>
            </a:extLst>
          </p:cNvPr>
          <p:cNvPicPr>
            <a:picLocks noChangeAspect="1"/>
          </p:cNvPicPr>
          <p:nvPr/>
        </p:nvPicPr>
        <p:blipFill>
          <a:blip r:embed="rId2"/>
          <a:stretch>
            <a:fillRect/>
          </a:stretch>
        </p:blipFill>
        <p:spPr>
          <a:xfrm>
            <a:off x="3657600" y="1920240"/>
            <a:ext cx="6763079" cy="4343400"/>
          </a:xfrm>
          <a:prstGeom prst="rect">
            <a:avLst/>
          </a:prstGeom>
        </p:spPr>
      </p:pic>
      <p:sp>
        <p:nvSpPr>
          <p:cNvPr id="2" name="Title 1"/>
          <p:cNvSpPr>
            <a:spLocks noGrp="1"/>
          </p:cNvSpPr>
          <p:nvPr>
            <p:ph type="title"/>
          </p:nvPr>
        </p:nvSpPr>
        <p:spPr/>
        <p:txBody>
          <a:bodyPr/>
          <a:lstStyle/>
          <a:p>
            <a:r>
              <a:rPr lang="en-US" dirty="0"/>
              <a:t>LADWP PV Forecast</a:t>
            </a:r>
          </a:p>
        </p:txBody>
      </p:sp>
      <p:sp>
        <p:nvSpPr>
          <p:cNvPr id="3" name="Slide Number Placeholder 2"/>
          <p:cNvSpPr>
            <a:spLocks noGrp="1"/>
          </p:cNvSpPr>
          <p:nvPr>
            <p:ph type="sldNum" sz="quarter" idx="12"/>
          </p:nvPr>
        </p:nvSpPr>
        <p:spPr/>
        <p:txBody>
          <a:bodyPr/>
          <a:lstStyle/>
          <a:p>
            <a:fld id="{387131CB-0A34-4C69-99EE-C9F6AECD4A25}" type="slidenum">
              <a:rPr lang="en-US" smtClean="0"/>
              <a:pPr/>
              <a:t>14</a:t>
            </a:fld>
            <a:endParaRPr lang="en-US"/>
          </a:p>
        </p:txBody>
      </p:sp>
      <p:pic>
        <p:nvPicPr>
          <p:cNvPr id="31" name="Picture 30" descr="This image shows the silhouette of LADWP service territory within California">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502920" y="-7326226"/>
            <a:ext cx="3130747" cy="4114800"/>
          </a:xfrm>
          <a:prstGeom prst="rect">
            <a:avLst/>
          </a:prstGeom>
        </p:spPr>
      </p:pic>
      <p:pic>
        <p:nvPicPr>
          <p:cNvPr id="6" name="Picture 5" descr="This image shows the silhouette of LADWP service territory within California">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502920" y="2194560"/>
            <a:ext cx="3130747" cy="4114800"/>
          </a:xfrm>
          <a:prstGeom prst="rect">
            <a:avLst/>
          </a:prstGeom>
        </p:spPr>
      </p:pic>
      <p:sp>
        <p:nvSpPr>
          <p:cNvPr id="10" name="TextBox 9"/>
          <p:cNvSpPr txBox="1"/>
          <p:nvPr/>
        </p:nvSpPr>
        <p:spPr>
          <a:xfrm>
            <a:off x="548640" y="6200001"/>
            <a:ext cx="5699760" cy="276999"/>
          </a:xfrm>
          <a:prstGeom prst="rect">
            <a:avLst/>
          </a:prstGeom>
          <a:noFill/>
        </p:spPr>
        <p:txBody>
          <a:bodyPr wrap="square" rtlCol="0">
            <a:spAutoFit/>
          </a:bodyPr>
          <a:lstStyle/>
          <a:p>
            <a:r>
              <a:rPr lang="en-US" sz="1200" b="1" dirty="0">
                <a:solidFill>
                  <a:schemeClr val="tx1">
                    <a:lumMod val="65000"/>
                    <a:lumOff val="35000"/>
                  </a:schemeClr>
                </a:solidFill>
              </a:rPr>
              <a:t>NOTE:  </a:t>
            </a:r>
            <a:r>
              <a:rPr lang="en-US" sz="1200" dirty="0">
                <a:solidFill>
                  <a:schemeClr val="tx1">
                    <a:lumMod val="65000"/>
                    <a:lumOff val="35000"/>
                  </a:schemeClr>
                </a:solidFill>
              </a:rPr>
              <a:t>2018 forecast includes AAPV forecast results.</a:t>
            </a:r>
          </a:p>
        </p:txBody>
      </p:sp>
      <p:sp>
        <p:nvSpPr>
          <p:cNvPr id="9" name="Line Callout 2 8"/>
          <p:cNvSpPr/>
          <p:nvPr/>
        </p:nvSpPr>
        <p:spPr>
          <a:xfrm rot="10800000" flipV="1">
            <a:off x="6089013" y="4342338"/>
            <a:ext cx="762000" cy="304800"/>
          </a:xfrm>
          <a:prstGeom prst="borderCallout2">
            <a:avLst>
              <a:gd name="adj1" fmla="val 51523"/>
              <a:gd name="adj2" fmla="val -7325"/>
              <a:gd name="adj3" fmla="val 51523"/>
              <a:gd name="adj4" fmla="val -18684"/>
              <a:gd name="adj5" fmla="val 112500"/>
              <a:gd name="adj6" fmla="val -4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516</a:t>
            </a:r>
          </a:p>
        </p:txBody>
      </p:sp>
      <p:sp>
        <p:nvSpPr>
          <p:cNvPr id="11" name="Line Callout 2 10"/>
          <p:cNvSpPr/>
          <p:nvPr/>
        </p:nvSpPr>
        <p:spPr>
          <a:xfrm rot="10800000" flipV="1">
            <a:off x="8397143" y="2851501"/>
            <a:ext cx="762000" cy="304800"/>
          </a:xfrm>
          <a:prstGeom prst="borderCallout2">
            <a:avLst>
              <a:gd name="adj1" fmla="val 51523"/>
              <a:gd name="adj2" fmla="val -6316"/>
              <a:gd name="adj3" fmla="val 51523"/>
              <a:gd name="adj4" fmla="val -15659"/>
              <a:gd name="adj5" fmla="val 112500"/>
              <a:gd name="adj6" fmla="val -4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1,180</a:t>
            </a:r>
          </a:p>
        </p:txBody>
      </p:sp>
      <p:sp>
        <p:nvSpPr>
          <p:cNvPr id="12" name="TextBox 11"/>
          <p:cNvSpPr txBox="1"/>
          <p:nvPr/>
        </p:nvSpPr>
        <p:spPr>
          <a:xfrm>
            <a:off x="618565" y="1129553"/>
            <a:ext cx="9914964" cy="492443"/>
          </a:xfrm>
          <a:prstGeom prst="rect">
            <a:avLst/>
          </a:prstGeom>
          <a:noFill/>
        </p:spPr>
        <p:txBody>
          <a:bodyPr wrap="square" rtlCol="0">
            <a:spAutoFit/>
          </a:bodyPr>
          <a:lstStyle/>
          <a:p>
            <a:pPr marL="285750" indent="-285750">
              <a:buFont typeface="Wingdings" panose="05000000000000000000" pitchFamily="2" charset="2"/>
              <a:buChar char="§"/>
            </a:pPr>
            <a:r>
              <a:rPr lang="en-US" sz="2600" dirty="0">
                <a:solidFill>
                  <a:schemeClr val="accent1">
                    <a:lumMod val="75000"/>
                  </a:schemeClr>
                </a:solidFill>
              </a:rPr>
              <a:t>PV Generation forecast to grow to ~1,200 GWh by 2030 in mid-case</a:t>
            </a:r>
          </a:p>
        </p:txBody>
      </p:sp>
    </p:spTree>
    <p:extLst>
      <p:ext uri="{BB962C8B-B14F-4D97-AF65-F5344CB8AC3E}">
        <p14:creationId xmlns:p14="http://schemas.microsoft.com/office/powerpoint/2010/main" val="29028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5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chart shows the PV forecast for SMUD.  Energy from BTM PV is expected to increase around 1,200 gigawatt-hours in 2030 from around 300 gigawatt-hours in 2019.">
            <a:extLst>
              <a:ext uri="{FF2B5EF4-FFF2-40B4-BE49-F238E27FC236}">
                <a16:creationId xmlns:a16="http://schemas.microsoft.com/office/drawing/2014/main" id="{2268C03D-FD34-4C3C-813E-82F09566DEBE}"/>
              </a:ext>
            </a:extLst>
          </p:cNvPr>
          <p:cNvPicPr>
            <a:picLocks noChangeAspect="1"/>
          </p:cNvPicPr>
          <p:nvPr/>
        </p:nvPicPr>
        <p:blipFill>
          <a:blip r:embed="rId2"/>
          <a:stretch>
            <a:fillRect/>
          </a:stretch>
        </p:blipFill>
        <p:spPr>
          <a:xfrm>
            <a:off x="3657600" y="1920240"/>
            <a:ext cx="6763079" cy="4343400"/>
          </a:xfrm>
          <a:prstGeom prst="rect">
            <a:avLst/>
          </a:prstGeom>
        </p:spPr>
      </p:pic>
      <p:sp>
        <p:nvSpPr>
          <p:cNvPr id="2" name="Title 1"/>
          <p:cNvSpPr>
            <a:spLocks noGrp="1"/>
          </p:cNvSpPr>
          <p:nvPr>
            <p:ph type="title"/>
          </p:nvPr>
        </p:nvSpPr>
        <p:spPr/>
        <p:txBody>
          <a:bodyPr/>
          <a:lstStyle/>
          <a:p>
            <a:r>
              <a:rPr lang="en-US" dirty="0"/>
              <a:t>SMUD PV Forecast</a:t>
            </a:r>
          </a:p>
        </p:txBody>
      </p:sp>
      <p:sp>
        <p:nvSpPr>
          <p:cNvPr id="3" name="Slide Number Placeholder 2"/>
          <p:cNvSpPr>
            <a:spLocks noGrp="1"/>
          </p:cNvSpPr>
          <p:nvPr>
            <p:ph type="sldNum" sz="quarter" idx="12"/>
          </p:nvPr>
        </p:nvSpPr>
        <p:spPr/>
        <p:txBody>
          <a:bodyPr/>
          <a:lstStyle/>
          <a:p>
            <a:fld id="{387131CB-0A34-4C69-99EE-C9F6AECD4A25}" type="slidenum">
              <a:rPr lang="en-US" smtClean="0"/>
              <a:pPr/>
              <a:t>15</a:t>
            </a:fld>
            <a:endParaRPr lang="en-US"/>
          </a:p>
        </p:txBody>
      </p:sp>
      <p:pic>
        <p:nvPicPr>
          <p:cNvPr id="5" name="Picture 4" descr="This image shows the Silhouette of SMUD service territory within California">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502920" y="2194560"/>
            <a:ext cx="3130747" cy="4114800"/>
          </a:xfrm>
          <a:prstGeom prst="rect">
            <a:avLst/>
          </a:prstGeom>
        </p:spPr>
      </p:pic>
      <p:sp>
        <p:nvSpPr>
          <p:cNvPr id="9" name="TextBox 8"/>
          <p:cNvSpPr txBox="1"/>
          <p:nvPr/>
        </p:nvSpPr>
        <p:spPr>
          <a:xfrm>
            <a:off x="548640" y="6200001"/>
            <a:ext cx="5699760" cy="276999"/>
          </a:xfrm>
          <a:prstGeom prst="rect">
            <a:avLst/>
          </a:prstGeom>
          <a:noFill/>
        </p:spPr>
        <p:txBody>
          <a:bodyPr wrap="square" rtlCol="0">
            <a:spAutoFit/>
          </a:bodyPr>
          <a:lstStyle/>
          <a:p>
            <a:r>
              <a:rPr lang="en-US" sz="1200" b="1" dirty="0">
                <a:solidFill>
                  <a:schemeClr val="tx1">
                    <a:lumMod val="65000"/>
                    <a:lumOff val="35000"/>
                  </a:schemeClr>
                </a:solidFill>
              </a:rPr>
              <a:t>NOTE:  </a:t>
            </a:r>
            <a:r>
              <a:rPr lang="en-US" sz="1200" dirty="0">
                <a:solidFill>
                  <a:schemeClr val="tx1">
                    <a:lumMod val="65000"/>
                    <a:lumOff val="35000"/>
                  </a:schemeClr>
                </a:solidFill>
              </a:rPr>
              <a:t>2018 forecast includes AAPV forecast results.</a:t>
            </a:r>
          </a:p>
        </p:txBody>
      </p:sp>
      <p:sp>
        <p:nvSpPr>
          <p:cNvPr id="8" name="Line Callout 2 7"/>
          <p:cNvSpPr/>
          <p:nvPr/>
        </p:nvSpPr>
        <p:spPr>
          <a:xfrm rot="10800000" flipV="1">
            <a:off x="6102744" y="4789691"/>
            <a:ext cx="762000" cy="304800"/>
          </a:xfrm>
          <a:prstGeom prst="borderCallout2">
            <a:avLst>
              <a:gd name="adj1" fmla="val 51523"/>
              <a:gd name="adj2" fmla="val -6316"/>
              <a:gd name="adj3" fmla="val 51523"/>
              <a:gd name="adj4" fmla="val -17675"/>
              <a:gd name="adj5" fmla="val 112500"/>
              <a:gd name="adj6" fmla="val -4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312</a:t>
            </a:r>
          </a:p>
        </p:txBody>
      </p:sp>
      <p:sp>
        <p:nvSpPr>
          <p:cNvPr id="10" name="Line Callout 2 9"/>
          <p:cNvSpPr/>
          <p:nvPr/>
        </p:nvSpPr>
        <p:spPr>
          <a:xfrm rot="10800000" flipV="1">
            <a:off x="8232741" y="2753319"/>
            <a:ext cx="762000" cy="304800"/>
          </a:xfrm>
          <a:prstGeom prst="borderCallout2">
            <a:avLst>
              <a:gd name="adj1" fmla="val 51523"/>
              <a:gd name="adj2" fmla="val -9341"/>
              <a:gd name="adj3" fmla="val 51523"/>
              <a:gd name="adj4" fmla="val -18684"/>
              <a:gd name="adj5" fmla="val 143172"/>
              <a:gd name="adj6" fmla="val -6616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1,200</a:t>
            </a:r>
          </a:p>
        </p:txBody>
      </p:sp>
      <p:sp>
        <p:nvSpPr>
          <p:cNvPr id="11" name="TextBox 10"/>
          <p:cNvSpPr txBox="1"/>
          <p:nvPr/>
        </p:nvSpPr>
        <p:spPr>
          <a:xfrm>
            <a:off x="618565" y="1129553"/>
            <a:ext cx="9914964" cy="492443"/>
          </a:xfrm>
          <a:prstGeom prst="rect">
            <a:avLst/>
          </a:prstGeom>
          <a:noFill/>
        </p:spPr>
        <p:txBody>
          <a:bodyPr wrap="square" rtlCol="0">
            <a:spAutoFit/>
          </a:bodyPr>
          <a:lstStyle/>
          <a:p>
            <a:pPr marL="285750" indent="-285750">
              <a:buFont typeface="Wingdings" panose="05000000000000000000" pitchFamily="2" charset="2"/>
              <a:buChar char="§"/>
            </a:pPr>
            <a:r>
              <a:rPr lang="en-US" sz="2600" dirty="0">
                <a:solidFill>
                  <a:schemeClr val="accent1">
                    <a:lumMod val="75000"/>
                  </a:schemeClr>
                </a:solidFill>
              </a:rPr>
              <a:t>PV Generation forecast to grow to 1,200 GWh by 2030 in mid-case</a:t>
            </a:r>
          </a:p>
        </p:txBody>
      </p:sp>
    </p:spTree>
    <p:extLst>
      <p:ext uri="{BB962C8B-B14F-4D97-AF65-F5344CB8AC3E}">
        <p14:creationId xmlns:p14="http://schemas.microsoft.com/office/powerpoint/2010/main" val="210825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5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D996-6BFE-461D-98FA-90260AEDF524}"/>
              </a:ext>
            </a:extLst>
          </p:cNvPr>
          <p:cNvSpPr>
            <a:spLocks noGrp="1"/>
          </p:cNvSpPr>
          <p:nvPr>
            <p:ph type="title"/>
          </p:nvPr>
        </p:nvSpPr>
        <p:spPr/>
        <p:txBody>
          <a:bodyPr/>
          <a:lstStyle/>
          <a:p>
            <a:r>
              <a:rPr lang="en-US" dirty="0"/>
              <a:t>BTM Energy Storage Forecast</a:t>
            </a:r>
          </a:p>
        </p:txBody>
      </p:sp>
      <p:sp>
        <p:nvSpPr>
          <p:cNvPr id="3" name="Text Placeholder 2">
            <a:extLst>
              <a:ext uri="{FF2B5EF4-FFF2-40B4-BE49-F238E27FC236}">
                <a16:creationId xmlns:a16="http://schemas.microsoft.com/office/drawing/2014/main" id="{73AA3249-5E2E-4870-9E85-CD6494DBBD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84DC8F-3C84-40A7-BB11-E7CD9B43AFAC}"/>
              </a:ext>
            </a:extLst>
          </p:cNvPr>
          <p:cNvSpPr>
            <a:spLocks noGrp="1"/>
          </p:cNvSpPr>
          <p:nvPr>
            <p:ph type="sldNum" sz="quarter" idx="12"/>
          </p:nvPr>
        </p:nvSpPr>
        <p:spPr/>
        <p:txBody>
          <a:bodyPr/>
          <a:lstStyle/>
          <a:p>
            <a:fld id="{00DFCD1F-47DD-4C28-85A4-8A98A8362054}" type="slidenum">
              <a:rPr lang="en-US" smtClean="0"/>
              <a:pPr/>
              <a:t>16</a:t>
            </a:fld>
            <a:endParaRPr lang="en-US"/>
          </a:p>
        </p:txBody>
      </p:sp>
    </p:spTree>
    <p:extLst>
      <p:ext uri="{BB962C8B-B14F-4D97-AF65-F5344CB8AC3E}">
        <p14:creationId xmlns:p14="http://schemas.microsoft.com/office/powerpoint/2010/main" val="84198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A33EB7-F814-4DA4-9A4E-7E05947F9E42}"/>
              </a:ext>
            </a:extLst>
          </p:cNvPr>
          <p:cNvSpPr>
            <a:spLocks noGrp="1"/>
          </p:cNvSpPr>
          <p:nvPr>
            <p:ph idx="1"/>
          </p:nvPr>
        </p:nvSpPr>
        <p:spPr/>
        <p:txBody>
          <a:bodyPr>
            <a:normAutofit lnSpcReduction="10000"/>
          </a:bodyPr>
          <a:lstStyle/>
          <a:p>
            <a:r>
              <a:rPr lang="en-US" dirty="0"/>
              <a:t>No methodological changes since 2019 in forecasting BTM storage adoption</a:t>
            </a:r>
          </a:p>
          <a:p>
            <a:r>
              <a:rPr lang="en-US" dirty="0"/>
              <a:t>Incorporated latest Rule 21 and SGIP storage installation data</a:t>
            </a:r>
          </a:p>
          <a:p>
            <a:r>
              <a:rPr lang="en-US" dirty="0"/>
              <a:t>Storage adoption in 2019 was higher than forecast.</a:t>
            </a:r>
          </a:p>
          <a:p>
            <a:pPr lvl="1"/>
            <a:r>
              <a:rPr lang="en-US" dirty="0"/>
              <a:t>Forecast adoption for 2019:</a:t>
            </a:r>
          </a:p>
          <a:p>
            <a:pPr lvl="2"/>
            <a:r>
              <a:rPr lang="en-US" dirty="0"/>
              <a:t>Low Demand:	~ 70 MW</a:t>
            </a:r>
          </a:p>
          <a:p>
            <a:pPr lvl="2"/>
            <a:r>
              <a:rPr lang="en-US" dirty="0"/>
              <a:t>High Demand:	~ 78 MW</a:t>
            </a:r>
          </a:p>
          <a:p>
            <a:pPr lvl="2"/>
            <a:r>
              <a:rPr lang="en-US" dirty="0"/>
              <a:t>Mid Demand:	~ 85 MW</a:t>
            </a:r>
          </a:p>
          <a:p>
            <a:pPr lvl="1"/>
            <a:r>
              <a:rPr lang="en-US" dirty="0"/>
              <a:t>Actual 2019: 	          ~ 130 MW</a:t>
            </a:r>
          </a:p>
          <a:p>
            <a:r>
              <a:rPr lang="en-US" dirty="0"/>
              <a:t>SGIP program shows significantly higher number of applications since a year ago.</a:t>
            </a:r>
          </a:p>
          <a:p>
            <a:pPr lvl="1"/>
            <a:r>
              <a:rPr lang="en-US" dirty="0"/>
              <a:t>473 MW of outstanding funding reservations as of 11/02/2020</a:t>
            </a:r>
          </a:p>
          <a:p>
            <a:pPr lvl="1"/>
            <a:r>
              <a:rPr lang="en-US" dirty="0"/>
              <a:t>73 MW of outstanding funding reservation as of 10/21/2019</a:t>
            </a:r>
          </a:p>
          <a:p>
            <a:endParaRPr lang="en-US" dirty="0"/>
          </a:p>
        </p:txBody>
      </p:sp>
      <p:sp>
        <p:nvSpPr>
          <p:cNvPr id="2" name="Slide Number Placeholder 1">
            <a:extLst>
              <a:ext uri="{FF2B5EF4-FFF2-40B4-BE49-F238E27FC236}">
                <a16:creationId xmlns:a16="http://schemas.microsoft.com/office/drawing/2014/main" id="{92BCD559-3514-4F3E-BEA6-43347DEDB9DA}"/>
              </a:ext>
            </a:extLst>
          </p:cNvPr>
          <p:cNvSpPr>
            <a:spLocks noGrp="1"/>
          </p:cNvSpPr>
          <p:nvPr>
            <p:ph type="sldNum" sz="quarter" idx="12"/>
          </p:nvPr>
        </p:nvSpPr>
        <p:spPr/>
        <p:txBody>
          <a:bodyPr/>
          <a:lstStyle/>
          <a:p>
            <a:fld id="{00DFCD1F-47DD-4C28-85A4-8A98A8362054}" type="slidenum">
              <a:rPr lang="en-US" smtClean="0"/>
              <a:pPr/>
              <a:t>17</a:t>
            </a:fld>
            <a:endParaRPr lang="en-US"/>
          </a:p>
        </p:txBody>
      </p:sp>
      <p:sp>
        <p:nvSpPr>
          <p:cNvPr id="4" name="Title 3">
            <a:extLst>
              <a:ext uri="{FF2B5EF4-FFF2-40B4-BE49-F238E27FC236}">
                <a16:creationId xmlns:a16="http://schemas.microsoft.com/office/drawing/2014/main" id="{1594580A-425B-4D04-BA3E-6B78F57E2F27}"/>
              </a:ext>
            </a:extLst>
          </p:cNvPr>
          <p:cNvSpPr>
            <a:spLocks noGrp="1"/>
          </p:cNvSpPr>
          <p:nvPr>
            <p:ph type="title"/>
          </p:nvPr>
        </p:nvSpPr>
        <p:spPr/>
        <p:txBody>
          <a:bodyPr/>
          <a:lstStyle/>
          <a:p>
            <a:r>
              <a:rPr lang="en-US" dirty="0"/>
              <a:t>BTM Energy Storage Adoption</a:t>
            </a:r>
          </a:p>
        </p:txBody>
      </p:sp>
    </p:spTree>
    <p:extLst>
      <p:ext uri="{BB962C8B-B14F-4D97-AF65-F5344CB8AC3E}">
        <p14:creationId xmlns:p14="http://schemas.microsoft.com/office/powerpoint/2010/main" val="5766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chart shows the forecast adoption of behind-the-meter energy storage in California.  The 2020 forecast show a significant increase in storage adoption compared to the 2019 forecast.">
            <a:extLst>
              <a:ext uri="{FF2B5EF4-FFF2-40B4-BE49-F238E27FC236}">
                <a16:creationId xmlns:a16="http://schemas.microsoft.com/office/drawing/2014/main" id="{92731162-F09C-426E-880E-C91A91ACC620}"/>
              </a:ext>
            </a:extLst>
          </p:cNvPr>
          <p:cNvPicPr>
            <a:picLocks noChangeAspect="1"/>
          </p:cNvPicPr>
          <p:nvPr/>
        </p:nvPicPr>
        <p:blipFill>
          <a:blip r:embed="rId2"/>
          <a:stretch>
            <a:fillRect/>
          </a:stretch>
        </p:blipFill>
        <p:spPr>
          <a:xfrm>
            <a:off x="1743049" y="1009678"/>
            <a:ext cx="8475371" cy="5476580"/>
          </a:xfrm>
          <a:prstGeom prst="rect">
            <a:avLst/>
          </a:prstGeom>
        </p:spPr>
      </p:pic>
      <p:graphicFrame>
        <p:nvGraphicFramePr>
          <p:cNvPr id="8" name="Content Placeholder 7" descr="This chart summarized the method used to forecast energy storage adoption in the 2020 forecast.  The method is unchanged from the 2019 forecast."/>
          <p:cNvGraphicFramePr>
            <a:graphicFrameLocks noGrp="1"/>
          </p:cNvGraphicFramePr>
          <p:nvPr>
            <p:ph sz="half" idx="1"/>
            <p:extLst>
              <p:ext uri="{D42A27DB-BD31-4B8C-83A1-F6EECF244321}">
                <p14:modId xmlns:p14="http://schemas.microsoft.com/office/powerpoint/2010/main" val="3499246590"/>
              </p:ext>
            </p:extLst>
          </p:nvPr>
        </p:nvGraphicFramePr>
        <p:xfrm>
          <a:off x="754380" y="1540142"/>
          <a:ext cx="5016501" cy="2068576"/>
        </p:xfrm>
        <a:graphic>
          <a:graphicData uri="http://schemas.openxmlformats.org/drawingml/2006/table">
            <a:tbl>
              <a:tblPr firstRow="1" bandRow="1">
                <a:tableStyleId>{5C22544A-7EE6-4342-B048-85BDC9FD1C3A}</a:tableStyleId>
              </a:tblPr>
              <a:tblGrid>
                <a:gridCol w="1345353">
                  <a:extLst>
                    <a:ext uri="{9D8B030D-6E8A-4147-A177-3AD203B41FA5}">
                      <a16:colId xmlns:a16="http://schemas.microsoft.com/office/drawing/2014/main" val="1247745432"/>
                    </a:ext>
                  </a:extLst>
                </a:gridCol>
                <a:gridCol w="1794934">
                  <a:extLst>
                    <a:ext uri="{9D8B030D-6E8A-4147-A177-3AD203B41FA5}">
                      <a16:colId xmlns:a16="http://schemas.microsoft.com/office/drawing/2014/main" val="1144505287"/>
                    </a:ext>
                  </a:extLst>
                </a:gridCol>
                <a:gridCol w="1876214">
                  <a:extLst>
                    <a:ext uri="{9D8B030D-6E8A-4147-A177-3AD203B41FA5}">
                      <a16:colId xmlns:a16="http://schemas.microsoft.com/office/drawing/2014/main" val="665282395"/>
                    </a:ext>
                  </a:extLst>
                </a:gridCol>
              </a:tblGrid>
              <a:tr h="370840">
                <a:tc gridSpan="3">
                  <a:txBody>
                    <a:bodyPr/>
                    <a:lstStyle/>
                    <a:p>
                      <a:pPr algn="ctr"/>
                      <a:r>
                        <a:rPr lang="en-US" dirty="0"/>
                        <a:t>Approach</a:t>
                      </a:r>
                      <a:r>
                        <a:rPr lang="en-US" baseline="0" dirty="0"/>
                        <a:t> for Forecasting </a:t>
                      </a:r>
                      <a:r>
                        <a:rPr lang="en-US" dirty="0"/>
                        <a:t>Energy Storage Adoption</a:t>
                      </a:r>
                    </a:p>
                    <a:p>
                      <a:pPr algn="ctr"/>
                      <a:r>
                        <a:rPr lang="en-US" dirty="0"/>
                        <a:t>(by Sector and Scenario)</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403420657"/>
                  </a:ext>
                </a:extLst>
              </a:tr>
              <a:tr h="370840">
                <a:tc>
                  <a:txBody>
                    <a:bodyPr/>
                    <a:lstStyle/>
                    <a:p>
                      <a:r>
                        <a:rPr lang="en-US" b="1" dirty="0">
                          <a:solidFill>
                            <a:schemeClr val="bg1"/>
                          </a:solidFill>
                        </a:rPr>
                        <a:t>Scenario</a:t>
                      </a:r>
                    </a:p>
                  </a:txBody>
                  <a:tcPr>
                    <a:solidFill>
                      <a:schemeClr val="accent1"/>
                    </a:solidFill>
                  </a:tcPr>
                </a:tc>
                <a:tc>
                  <a:txBody>
                    <a:bodyPr/>
                    <a:lstStyle/>
                    <a:p>
                      <a:pPr algn="ctr"/>
                      <a:r>
                        <a:rPr lang="en-US" b="1" dirty="0">
                          <a:solidFill>
                            <a:schemeClr val="bg1"/>
                          </a:solidFill>
                        </a:rPr>
                        <a:t>Residential</a:t>
                      </a:r>
                    </a:p>
                  </a:txBody>
                  <a:tcPr>
                    <a:solidFill>
                      <a:schemeClr val="accent1"/>
                    </a:solidFill>
                  </a:tcPr>
                </a:tc>
                <a:tc>
                  <a:txBody>
                    <a:bodyPr/>
                    <a:lstStyle/>
                    <a:p>
                      <a:pPr algn="ctr"/>
                      <a:r>
                        <a:rPr lang="en-US" b="1" dirty="0">
                          <a:solidFill>
                            <a:schemeClr val="bg1"/>
                          </a:solidFill>
                        </a:rPr>
                        <a:t>Non-Res</a:t>
                      </a:r>
                    </a:p>
                  </a:txBody>
                  <a:tcPr>
                    <a:solidFill>
                      <a:schemeClr val="accent1"/>
                    </a:solidFill>
                  </a:tcPr>
                </a:tc>
                <a:extLst>
                  <a:ext uri="{0D108BD9-81ED-4DB2-BD59-A6C34878D82A}">
                    <a16:rowId xmlns:a16="http://schemas.microsoft.com/office/drawing/2014/main" val="3800580930"/>
                  </a:ext>
                </a:extLst>
              </a:tr>
              <a:tr h="370840">
                <a:tc>
                  <a:txBody>
                    <a:bodyPr/>
                    <a:lstStyle/>
                    <a:p>
                      <a:r>
                        <a:rPr lang="en-US" sz="1600" dirty="0">
                          <a:solidFill>
                            <a:schemeClr val="tx1">
                              <a:lumMod val="75000"/>
                              <a:lumOff val="25000"/>
                            </a:schemeClr>
                          </a:solidFill>
                          <a:latin typeface="+mn-lt"/>
                        </a:rPr>
                        <a:t>High Demand</a:t>
                      </a:r>
                    </a:p>
                  </a:txBody>
                  <a:tcPr/>
                </a:tc>
                <a:tc>
                  <a:txBody>
                    <a:bodyPr/>
                    <a:lstStyle/>
                    <a:p>
                      <a:pPr algn="ctr"/>
                      <a:r>
                        <a:rPr lang="en-US" sz="1600" dirty="0">
                          <a:solidFill>
                            <a:schemeClr val="tx1">
                              <a:lumMod val="75000"/>
                              <a:lumOff val="25000"/>
                            </a:schemeClr>
                          </a:solidFill>
                          <a:latin typeface="+mn-lt"/>
                        </a:rPr>
                        <a:t>Trend Analysis</a:t>
                      </a:r>
                    </a:p>
                  </a:txBody>
                  <a:tcPr/>
                </a:tc>
                <a:tc rowSpan="3">
                  <a:txBody>
                    <a:bodyPr/>
                    <a:lstStyle/>
                    <a:p>
                      <a:pPr algn="ctr"/>
                      <a:r>
                        <a:rPr lang="en-US" sz="1600" dirty="0">
                          <a:solidFill>
                            <a:schemeClr val="tx1">
                              <a:lumMod val="75000"/>
                              <a:lumOff val="25000"/>
                            </a:schemeClr>
                          </a:solidFill>
                          <a:latin typeface="+mn-lt"/>
                        </a:rPr>
                        <a:t>Trend </a:t>
                      </a:r>
                    </a:p>
                    <a:p>
                      <a:pPr algn="ctr"/>
                      <a:r>
                        <a:rPr lang="en-US" sz="1600" dirty="0">
                          <a:solidFill>
                            <a:schemeClr val="tx1">
                              <a:lumMod val="75000"/>
                              <a:lumOff val="25000"/>
                            </a:schemeClr>
                          </a:solidFill>
                          <a:latin typeface="+mn-lt"/>
                        </a:rPr>
                        <a:t>Analysis</a:t>
                      </a:r>
                    </a:p>
                  </a:txBody>
                  <a:tcPr anchor="ctr"/>
                </a:tc>
                <a:extLst>
                  <a:ext uri="{0D108BD9-81ED-4DB2-BD59-A6C34878D82A}">
                    <a16:rowId xmlns:a16="http://schemas.microsoft.com/office/drawing/2014/main" val="451805551"/>
                  </a:ext>
                </a:extLst>
              </a:tr>
              <a:tr h="370840">
                <a:tc>
                  <a:txBody>
                    <a:bodyPr/>
                    <a:lstStyle/>
                    <a:p>
                      <a:r>
                        <a:rPr lang="en-US" sz="1600" dirty="0">
                          <a:solidFill>
                            <a:schemeClr val="tx1">
                              <a:lumMod val="75000"/>
                              <a:lumOff val="25000"/>
                            </a:schemeClr>
                          </a:solidFill>
                          <a:latin typeface="+mn-lt"/>
                        </a:rPr>
                        <a:t>Low Demand</a:t>
                      </a:r>
                    </a:p>
                  </a:txBody>
                  <a:tcPr/>
                </a:tc>
                <a:tc>
                  <a:txBody>
                    <a:bodyPr/>
                    <a:lstStyle/>
                    <a:p>
                      <a:pPr algn="ctr"/>
                      <a:r>
                        <a:rPr lang="en-US" sz="1600" dirty="0">
                          <a:solidFill>
                            <a:schemeClr val="tx1">
                              <a:lumMod val="75000"/>
                              <a:lumOff val="25000"/>
                            </a:schemeClr>
                          </a:solidFill>
                          <a:latin typeface="+mn-lt"/>
                        </a:rPr>
                        <a:t>% of PV capacity</a:t>
                      </a:r>
                    </a:p>
                  </a:txBody>
                  <a:tcPr/>
                </a:tc>
                <a:tc vMerge="1">
                  <a:txBody>
                    <a:bodyPr/>
                    <a:lstStyle/>
                    <a:p>
                      <a:endParaRPr lang="en-US"/>
                    </a:p>
                  </a:txBody>
                  <a:tcPr/>
                </a:tc>
                <a:extLst>
                  <a:ext uri="{0D108BD9-81ED-4DB2-BD59-A6C34878D82A}">
                    <a16:rowId xmlns:a16="http://schemas.microsoft.com/office/drawing/2014/main" val="1107707487"/>
                  </a:ext>
                </a:extLst>
              </a:tr>
              <a:tr h="370840">
                <a:tc>
                  <a:txBody>
                    <a:bodyPr/>
                    <a:lstStyle/>
                    <a:p>
                      <a:r>
                        <a:rPr lang="en-US" sz="1600" dirty="0">
                          <a:solidFill>
                            <a:schemeClr val="tx1">
                              <a:lumMod val="75000"/>
                              <a:lumOff val="25000"/>
                            </a:schemeClr>
                          </a:solidFill>
                          <a:latin typeface="+mn-lt"/>
                        </a:rPr>
                        <a:t>Mid Demand</a:t>
                      </a:r>
                    </a:p>
                  </a:txBody>
                  <a:tcPr/>
                </a:tc>
                <a:tc>
                  <a:txBody>
                    <a:bodyPr/>
                    <a:lstStyle/>
                    <a:p>
                      <a:pPr algn="ctr"/>
                      <a:r>
                        <a:rPr lang="en-US" sz="1600" dirty="0">
                          <a:solidFill>
                            <a:schemeClr val="tx1">
                              <a:lumMod val="75000"/>
                              <a:lumOff val="25000"/>
                            </a:schemeClr>
                          </a:solidFill>
                          <a:latin typeface="+mn-lt"/>
                        </a:rPr>
                        <a:t>Avg. of</a:t>
                      </a:r>
                      <a:r>
                        <a:rPr lang="en-US" sz="1600" baseline="0" dirty="0">
                          <a:solidFill>
                            <a:schemeClr val="tx1">
                              <a:lumMod val="75000"/>
                              <a:lumOff val="25000"/>
                            </a:schemeClr>
                          </a:solidFill>
                          <a:latin typeface="+mn-lt"/>
                        </a:rPr>
                        <a:t> High/Low</a:t>
                      </a:r>
                      <a:endParaRPr lang="en-US" sz="1600" dirty="0">
                        <a:solidFill>
                          <a:schemeClr val="tx1">
                            <a:lumMod val="75000"/>
                            <a:lumOff val="25000"/>
                          </a:schemeClr>
                        </a:solidFill>
                        <a:latin typeface="+mn-lt"/>
                      </a:endParaRPr>
                    </a:p>
                  </a:txBody>
                  <a:tcPr/>
                </a:tc>
                <a:tc vMerge="1">
                  <a:txBody>
                    <a:bodyPr/>
                    <a:lstStyle/>
                    <a:p>
                      <a:endParaRPr lang="en-US" dirty="0"/>
                    </a:p>
                  </a:txBody>
                  <a:tcPr/>
                </a:tc>
                <a:extLst>
                  <a:ext uri="{0D108BD9-81ED-4DB2-BD59-A6C34878D82A}">
                    <a16:rowId xmlns:a16="http://schemas.microsoft.com/office/drawing/2014/main" val="690455402"/>
                  </a:ext>
                </a:extLst>
              </a:tr>
            </a:tbl>
          </a:graphicData>
        </a:graphic>
      </p:graphicFrame>
      <p:sp>
        <p:nvSpPr>
          <p:cNvPr id="3" name="Slide Number Placeholder 2"/>
          <p:cNvSpPr>
            <a:spLocks noGrp="1"/>
          </p:cNvSpPr>
          <p:nvPr>
            <p:ph type="sldNum" sz="quarter" idx="12"/>
          </p:nvPr>
        </p:nvSpPr>
        <p:spPr/>
        <p:txBody>
          <a:bodyPr/>
          <a:lstStyle/>
          <a:p>
            <a:fld id="{00DFCD1F-47DD-4C28-85A4-8A98A8362054}" type="slidenum">
              <a:rPr lang="en-US" smtClean="0"/>
              <a:t>18</a:t>
            </a:fld>
            <a:endParaRPr lang="en-US"/>
          </a:p>
        </p:txBody>
      </p:sp>
      <p:sp>
        <p:nvSpPr>
          <p:cNvPr id="4" name="Title 3"/>
          <p:cNvSpPr>
            <a:spLocks noGrp="1"/>
          </p:cNvSpPr>
          <p:nvPr>
            <p:ph type="title"/>
          </p:nvPr>
        </p:nvSpPr>
        <p:spPr/>
        <p:txBody>
          <a:bodyPr/>
          <a:lstStyle/>
          <a:p>
            <a:r>
              <a:rPr lang="en-US" dirty="0"/>
              <a:t>Storage Forecast Results</a:t>
            </a:r>
          </a:p>
        </p:txBody>
      </p:sp>
    </p:spTree>
    <p:extLst>
      <p:ext uri="{BB962C8B-B14F-4D97-AF65-F5344CB8AC3E}">
        <p14:creationId xmlns:p14="http://schemas.microsoft.com/office/powerpoint/2010/main" val="234505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3BB894-AE5B-4D1B-A01E-37EDA8C7D2A2}"/>
              </a:ext>
            </a:extLst>
          </p:cNvPr>
          <p:cNvSpPr>
            <a:spLocks noGrp="1"/>
          </p:cNvSpPr>
          <p:nvPr>
            <p:ph type="title"/>
          </p:nvPr>
        </p:nvSpPr>
        <p:spPr/>
        <p:txBody>
          <a:bodyPr/>
          <a:lstStyle/>
          <a:p>
            <a:r>
              <a:rPr lang="en-US" dirty="0"/>
              <a:t>Changes in the 2020 Forecast</a:t>
            </a:r>
          </a:p>
        </p:txBody>
      </p:sp>
      <p:sp>
        <p:nvSpPr>
          <p:cNvPr id="2" name="Content Placeholder 1">
            <a:extLst>
              <a:ext uri="{FF2B5EF4-FFF2-40B4-BE49-F238E27FC236}">
                <a16:creationId xmlns:a16="http://schemas.microsoft.com/office/drawing/2014/main" id="{4423832E-BACE-48FA-8739-F462A5D311D5}"/>
              </a:ext>
            </a:extLst>
          </p:cNvPr>
          <p:cNvSpPr>
            <a:spLocks noGrp="1"/>
          </p:cNvSpPr>
          <p:nvPr>
            <p:ph idx="1"/>
          </p:nvPr>
        </p:nvSpPr>
        <p:spPr/>
        <p:txBody>
          <a:bodyPr/>
          <a:lstStyle/>
          <a:p>
            <a:r>
              <a:rPr lang="en-US" sz="2600" dirty="0"/>
              <a:t>Revisions to historical PV installation data</a:t>
            </a:r>
          </a:p>
          <a:p>
            <a:pPr lvl="1"/>
            <a:r>
              <a:rPr lang="en-US" sz="2000" dirty="0"/>
              <a:t>Began to use interconnection data provided by utilities</a:t>
            </a:r>
          </a:p>
          <a:p>
            <a:pPr lvl="1"/>
            <a:endParaRPr lang="en-US" sz="2000" dirty="0"/>
          </a:p>
          <a:p>
            <a:r>
              <a:rPr lang="en-US" sz="2600" dirty="0"/>
              <a:t>Improved PV system classification</a:t>
            </a:r>
          </a:p>
          <a:p>
            <a:pPr lvl="1"/>
            <a:r>
              <a:rPr lang="en-US" sz="2000" dirty="0"/>
              <a:t>Better align with CEC sectors and subsectors</a:t>
            </a:r>
          </a:p>
          <a:p>
            <a:pPr lvl="1"/>
            <a:endParaRPr lang="en-US" sz="2000" dirty="0"/>
          </a:p>
          <a:p>
            <a:r>
              <a:rPr lang="en-US" sz="2600" dirty="0"/>
              <a:t>Incorporated system tilt / orientation data into PV capacity factors</a:t>
            </a:r>
          </a:p>
          <a:p>
            <a:pPr lvl="1"/>
            <a:r>
              <a:rPr lang="en-US" sz="2000" dirty="0"/>
              <a:t>Previously used only one tilt / orientation for all PV systems</a:t>
            </a:r>
          </a:p>
          <a:p>
            <a:pPr lvl="1"/>
            <a:endParaRPr lang="en-US" sz="2000" dirty="0"/>
          </a:p>
          <a:p>
            <a:r>
              <a:rPr lang="en-US" sz="2600" dirty="0"/>
              <a:t>Refer to August 28</a:t>
            </a:r>
            <a:r>
              <a:rPr lang="en-US" sz="2600" baseline="30000" dirty="0"/>
              <a:t>th</a:t>
            </a:r>
            <a:r>
              <a:rPr lang="en-US" sz="2600" dirty="0"/>
              <a:t>, IEPR workshop for more details on these changes</a:t>
            </a:r>
          </a:p>
          <a:p>
            <a:pPr lvl="1"/>
            <a:r>
              <a:rPr lang="en-US" sz="2000" dirty="0"/>
              <a:t>https://efiling.energy.ca.gov/GetDocument.aspx?tn=234487&amp;DocumentContentId=67313</a:t>
            </a:r>
          </a:p>
        </p:txBody>
      </p:sp>
      <p:sp>
        <p:nvSpPr>
          <p:cNvPr id="3" name="Slide Number Placeholder 2">
            <a:extLst>
              <a:ext uri="{FF2B5EF4-FFF2-40B4-BE49-F238E27FC236}">
                <a16:creationId xmlns:a16="http://schemas.microsoft.com/office/drawing/2014/main" id="{D5E07CFF-603C-48B0-AFDB-FC39E5BA5F9E}"/>
              </a:ext>
            </a:extLst>
          </p:cNvPr>
          <p:cNvSpPr>
            <a:spLocks noGrp="1"/>
          </p:cNvSpPr>
          <p:nvPr>
            <p:ph type="sldNum" sz="quarter" idx="12"/>
          </p:nvPr>
        </p:nvSpPr>
        <p:spPr/>
        <p:txBody>
          <a:bodyPr/>
          <a:lstStyle/>
          <a:p>
            <a:fld id="{00DFCD1F-47DD-4C28-85A4-8A98A8362054}" type="slidenum">
              <a:rPr lang="en-US" smtClean="0"/>
              <a:pPr/>
              <a:t>1</a:t>
            </a:fld>
            <a:endParaRPr lang="en-US"/>
          </a:p>
        </p:txBody>
      </p:sp>
    </p:spTree>
    <p:extLst>
      <p:ext uri="{BB962C8B-B14F-4D97-AF65-F5344CB8AC3E}">
        <p14:creationId xmlns:p14="http://schemas.microsoft.com/office/powerpoint/2010/main" val="673254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124655-26B9-4EAA-870A-0F7DB7F7F5D8}"/>
              </a:ext>
            </a:extLst>
          </p:cNvPr>
          <p:cNvSpPr>
            <a:spLocks noGrp="1"/>
          </p:cNvSpPr>
          <p:nvPr>
            <p:ph idx="1"/>
          </p:nvPr>
        </p:nvSpPr>
        <p:spPr/>
        <p:txBody>
          <a:bodyPr/>
          <a:lstStyle/>
          <a:p>
            <a:r>
              <a:rPr lang="en-US" dirty="0"/>
              <a:t>Non-residential storage systems</a:t>
            </a:r>
          </a:p>
          <a:p>
            <a:pPr lvl="1"/>
            <a:r>
              <a:rPr lang="en-US" dirty="0"/>
              <a:t>Update charge / discharge profiles from the 2018 SGIP Storage Impact Evaluation report (released Jan 2020)</a:t>
            </a:r>
          </a:p>
          <a:p>
            <a:pPr lvl="3"/>
            <a:r>
              <a:rPr lang="en-US" dirty="0"/>
              <a:t>www.cpuc.ca.gov/General.aspx?id=7890</a:t>
            </a:r>
          </a:p>
          <a:p>
            <a:pPr lvl="1"/>
            <a:r>
              <a:rPr lang="en-US" dirty="0"/>
              <a:t>The 2019 forecast used the 2017 SGIP Storage Impact Evaluation report</a:t>
            </a:r>
          </a:p>
          <a:p>
            <a:pPr lvl="1"/>
            <a:endParaRPr lang="en-US" dirty="0"/>
          </a:p>
          <a:p>
            <a:r>
              <a:rPr lang="en-US" dirty="0"/>
              <a:t>Residential storage systems</a:t>
            </a:r>
          </a:p>
          <a:p>
            <a:pPr lvl="1"/>
            <a:r>
              <a:rPr lang="en-US" dirty="0"/>
              <a:t>Subject to new SGIP eligible requirements</a:t>
            </a:r>
          </a:p>
          <a:p>
            <a:pPr lvl="2"/>
            <a:r>
              <a:rPr lang="en-US" dirty="0"/>
              <a:t>“all </a:t>
            </a:r>
            <a:r>
              <a:rPr lang="en-US" u="sng" dirty="0">
                <a:solidFill>
                  <a:schemeClr val="accent2"/>
                </a:solidFill>
              </a:rPr>
              <a:t>new</a:t>
            </a:r>
            <a:r>
              <a:rPr lang="en-US" dirty="0"/>
              <a:t> residential IOU and non-IOU customers are required to enroll in a time-varying rate with a peak period starting at 4 pm or later and with a summer peak to off-peak price differential of 1.69 or more, if such rate is available”</a:t>
            </a:r>
          </a:p>
          <a:p>
            <a:pPr lvl="3"/>
            <a:r>
              <a:rPr lang="en-US" dirty="0"/>
              <a:t>www.selfgenca.com/documents/handbook/2020</a:t>
            </a:r>
          </a:p>
          <a:p>
            <a:pPr lvl="1"/>
            <a:endParaRPr lang="en-US" dirty="0"/>
          </a:p>
          <a:p>
            <a:endParaRPr lang="en-US" dirty="0"/>
          </a:p>
        </p:txBody>
      </p:sp>
      <p:sp>
        <p:nvSpPr>
          <p:cNvPr id="3" name="Slide Number Placeholder 2">
            <a:extLst>
              <a:ext uri="{FF2B5EF4-FFF2-40B4-BE49-F238E27FC236}">
                <a16:creationId xmlns:a16="http://schemas.microsoft.com/office/drawing/2014/main" id="{440BCF9B-2C4A-4214-9401-13E1506DE1D5}"/>
              </a:ext>
            </a:extLst>
          </p:cNvPr>
          <p:cNvSpPr>
            <a:spLocks noGrp="1"/>
          </p:cNvSpPr>
          <p:nvPr>
            <p:ph type="sldNum" sz="quarter" idx="12"/>
          </p:nvPr>
        </p:nvSpPr>
        <p:spPr/>
        <p:txBody>
          <a:bodyPr/>
          <a:lstStyle/>
          <a:p>
            <a:fld id="{00DFCD1F-47DD-4C28-85A4-8A98A8362054}" type="slidenum">
              <a:rPr lang="en-US" smtClean="0"/>
              <a:pPr/>
              <a:t>19</a:t>
            </a:fld>
            <a:endParaRPr lang="en-US"/>
          </a:p>
        </p:txBody>
      </p:sp>
      <p:sp>
        <p:nvSpPr>
          <p:cNvPr id="4" name="Title 3">
            <a:extLst>
              <a:ext uri="{FF2B5EF4-FFF2-40B4-BE49-F238E27FC236}">
                <a16:creationId xmlns:a16="http://schemas.microsoft.com/office/drawing/2014/main" id="{F9C012C0-DE52-4407-92D4-A5C7DF278364}"/>
              </a:ext>
            </a:extLst>
          </p:cNvPr>
          <p:cNvSpPr>
            <a:spLocks noGrp="1"/>
          </p:cNvSpPr>
          <p:nvPr>
            <p:ph type="title"/>
          </p:nvPr>
        </p:nvSpPr>
        <p:spPr/>
        <p:txBody>
          <a:bodyPr/>
          <a:lstStyle/>
          <a:p>
            <a:r>
              <a:rPr lang="en-US" dirty="0"/>
              <a:t>Deployment of BTM Storage</a:t>
            </a:r>
          </a:p>
        </p:txBody>
      </p:sp>
    </p:spTree>
    <p:extLst>
      <p:ext uri="{BB962C8B-B14F-4D97-AF65-F5344CB8AC3E}">
        <p14:creationId xmlns:p14="http://schemas.microsoft.com/office/powerpoint/2010/main" val="1883136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2DDCD-9F2A-4E13-82EA-9294B602BA83}"/>
              </a:ext>
            </a:extLst>
          </p:cNvPr>
          <p:cNvSpPr>
            <a:spLocks noGrp="1"/>
          </p:cNvSpPr>
          <p:nvPr>
            <p:ph idx="1"/>
          </p:nvPr>
        </p:nvSpPr>
        <p:spPr/>
        <p:txBody>
          <a:bodyPr>
            <a:normAutofit fontScale="85000" lnSpcReduction="20000"/>
          </a:bodyPr>
          <a:lstStyle/>
          <a:p>
            <a:r>
              <a:rPr lang="en-US" dirty="0"/>
              <a:t>For the PG&amp;E, SCE, and SDG&amp;E rate tariffs used to model storage deployment in CED 2019 would be ineligible for new SGIP funding.</a:t>
            </a:r>
          </a:p>
          <a:p>
            <a:r>
              <a:rPr lang="en-US" dirty="0"/>
              <a:t>For new residential applications, table below shows SGIP approved tariffs.</a:t>
            </a:r>
          </a:p>
          <a:p>
            <a:endParaRPr lang="en-US" dirty="0"/>
          </a:p>
          <a:p>
            <a:endParaRPr lang="en-US" dirty="0"/>
          </a:p>
          <a:p>
            <a:endParaRPr lang="en-US" dirty="0"/>
          </a:p>
          <a:p>
            <a:endParaRPr lang="en-US" dirty="0"/>
          </a:p>
          <a:p>
            <a:endParaRPr lang="en-US" dirty="0"/>
          </a:p>
          <a:p>
            <a:endParaRPr lang="en-US" dirty="0"/>
          </a:p>
          <a:p>
            <a:pPr marL="411480" lvl="1" indent="0">
              <a:buNone/>
            </a:pPr>
            <a:endParaRPr lang="en-US" dirty="0"/>
          </a:p>
          <a:p>
            <a:r>
              <a:rPr lang="en-US" dirty="0"/>
              <a:t>SDG&amp;E: option 1 has similar TOU periods as tariff modeled in 2019…will keep residential charge / discharge profiles from 2019 forecast.</a:t>
            </a:r>
          </a:p>
          <a:p>
            <a:r>
              <a:rPr lang="en-US" dirty="0"/>
              <a:t>PG&amp;E and SCE: options have different TOU periods from tariffs modeled in 2019 </a:t>
            </a:r>
            <a:r>
              <a:rPr lang="en-US" dirty="0">
                <a:sym typeface="Wingdings" panose="05000000000000000000" pitchFamily="2" charset="2"/>
              </a:rPr>
              <a:t> requires new residential charge / discharge profiles.</a:t>
            </a:r>
            <a:endParaRPr lang="en-US" dirty="0"/>
          </a:p>
        </p:txBody>
      </p:sp>
      <p:sp>
        <p:nvSpPr>
          <p:cNvPr id="3" name="Slide Number Placeholder 2">
            <a:extLst>
              <a:ext uri="{FF2B5EF4-FFF2-40B4-BE49-F238E27FC236}">
                <a16:creationId xmlns:a16="http://schemas.microsoft.com/office/drawing/2014/main" id="{776D596E-3A02-40D3-A3FA-567B26136127}"/>
              </a:ext>
            </a:extLst>
          </p:cNvPr>
          <p:cNvSpPr>
            <a:spLocks noGrp="1"/>
          </p:cNvSpPr>
          <p:nvPr>
            <p:ph type="sldNum" sz="quarter" idx="12"/>
          </p:nvPr>
        </p:nvSpPr>
        <p:spPr/>
        <p:txBody>
          <a:bodyPr/>
          <a:lstStyle/>
          <a:p>
            <a:fld id="{00DFCD1F-47DD-4C28-85A4-8A98A8362054}" type="slidenum">
              <a:rPr lang="en-US" smtClean="0"/>
              <a:pPr/>
              <a:t>20</a:t>
            </a:fld>
            <a:endParaRPr lang="en-US"/>
          </a:p>
        </p:txBody>
      </p:sp>
      <p:sp>
        <p:nvSpPr>
          <p:cNvPr id="4" name="Title 3">
            <a:extLst>
              <a:ext uri="{FF2B5EF4-FFF2-40B4-BE49-F238E27FC236}">
                <a16:creationId xmlns:a16="http://schemas.microsoft.com/office/drawing/2014/main" id="{B6759FC0-FFD4-48CC-9FE1-76284BB1F94F}"/>
              </a:ext>
            </a:extLst>
          </p:cNvPr>
          <p:cNvSpPr>
            <a:spLocks noGrp="1"/>
          </p:cNvSpPr>
          <p:nvPr>
            <p:ph type="title"/>
          </p:nvPr>
        </p:nvSpPr>
        <p:spPr/>
        <p:txBody>
          <a:bodyPr/>
          <a:lstStyle/>
          <a:p>
            <a:r>
              <a:rPr lang="en-US" dirty="0"/>
              <a:t>SGIP Approved TOU Rates</a:t>
            </a:r>
          </a:p>
        </p:txBody>
      </p:sp>
      <p:graphicFrame>
        <p:nvGraphicFramePr>
          <p:cNvPr id="5" name="Table 5">
            <a:extLst>
              <a:ext uri="{FF2B5EF4-FFF2-40B4-BE49-F238E27FC236}">
                <a16:creationId xmlns:a16="http://schemas.microsoft.com/office/drawing/2014/main" id="{1BB26214-C631-4A1B-BD77-DF42875601BB}"/>
              </a:ext>
            </a:extLst>
          </p:cNvPr>
          <p:cNvGraphicFramePr>
            <a:graphicFrameLocks noGrp="1"/>
          </p:cNvGraphicFramePr>
          <p:nvPr>
            <p:extLst>
              <p:ext uri="{D42A27DB-BD31-4B8C-83A1-F6EECF244321}">
                <p14:modId xmlns:p14="http://schemas.microsoft.com/office/powerpoint/2010/main" val="3257757574"/>
              </p:ext>
            </p:extLst>
          </p:nvPr>
        </p:nvGraphicFramePr>
        <p:xfrm>
          <a:off x="1132241" y="2248228"/>
          <a:ext cx="9338405" cy="2185416"/>
        </p:xfrm>
        <a:graphic>
          <a:graphicData uri="http://schemas.openxmlformats.org/drawingml/2006/table">
            <a:tbl>
              <a:tblPr firstRow="1" bandRow="1">
                <a:tableStyleId>{5C22544A-7EE6-4342-B048-85BDC9FD1C3A}</a:tableStyleId>
              </a:tblPr>
              <a:tblGrid>
                <a:gridCol w="994892">
                  <a:extLst>
                    <a:ext uri="{9D8B030D-6E8A-4147-A177-3AD203B41FA5}">
                      <a16:colId xmlns:a16="http://schemas.microsoft.com/office/drawing/2014/main" val="604992105"/>
                    </a:ext>
                  </a:extLst>
                </a:gridCol>
                <a:gridCol w="1844168">
                  <a:extLst>
                    <a:ext uri="{9D8B030D-6E8A-4147-A177-3AD203B41FA5}">
                      <a16:colId xmlns:a16="http://schemas.microsoft.com/office/drawing/2014/main" val="1966616862"/>
                    </a:ext>
                  </a:extLst>
                </a:gridCol>
                <a:gridCol w="2289842">
                  <a:extLst>
                    <a:ext uri="{9D8B030D-6E8A-4147-A177-3AD203B41FA5}">
                      <a16:colId xmlns:a16="http://schemas.microsoft.com/office/drawing/2014/main" val="117007057"/>
                    </a:ext>
                  </a:extLst>
                </a:gridCol>
                <a:gridCol w="2120794">
                  <a:extLst>
                    <a:ext uri="{9D8B030D-6E8A-4147-A177-3AD203B41FA5}">
                      <a16:colId xmlns:a16="http://schemas.microsoft.com/office/drawing/2014/main" val="1172295330"/>
                    </a:ext>
                  </a:extLst>
                </a:gridCol>
                <a:gridCol w="2088709">
                  <a:extLst>
                    <a:ext uri="{9D8B030D-6E8A-4147-A177-3AD203B41FA5}">
                      <a16:colId xmlns:a16="http://schemas.microsoft.com/office/drawing/2014/main" val="816421430"/>
                    </a:ext>
                  </a:extLst>
                </a:gridCol>
              </a:tblGrid>
              <a:tr h="370840">
                <a:tc>
                  <a:txBody>
                    <a:bodyPr/>
                    <a:lstStyle/>
                    <a:p>
                      <a:endParaRPr lang="en-US" dirty="0"/>
                    </a:p>
                  </a:txBody>
                  <a:tcPr/>
                </a:tc>
                <a:tc>
                  <a:txBody>
                    <a:bodyPr/>
                    <a:lstStyle/>
                    <a:p>
                      <a:pPr algn="ctr"/>
                      <a:r>
                        <a:rPr lang="en-US" sz="2000" dirty="0"/>
                        <a:t>PG&amp;E</a:t>
                      </a:r>
                    </a:p>
                  </a:txBody>
                  <a:tcPr/>
                </a:tc>
                <a:tc>
                  <a:txBody>
                    <a:bodyPr/>
                    <a:lstStyle/>
                    <a:p>
                      <a:pPr algn="ctr"/>
                      <a:r>
                        <a:rPr lang="en-US" sz="2000" dirty="0"/>
                        <a:t>SCE</a:t>
                      </a:r>
                    </a:p>
                  </a:txBody>
                  <a:tcPr/>
                </a:tc>
                <a:tc>
                  <a:txBody>
                    <a:bodyPr/>
                    <a:lstStyle/>
                    <a:p>
                      <a:pPr algn="ctr"/>
                      <a:r>
                        <a:rPr lang="en-US" sz="2000" dirty="0"/>
                        <a:t>SDG&amp;E</a:t>
                      </a:r>
                    </a:p>
                  </a:txBody>
                  <a:tcPr/>
                </a:tc>
                <a:tc>
                  <a:txBody>
                    <a:bodyPr/>
                    <a:lstStyle/>
                    <a:p>
                      <a:pPr algn="ctr"/>
                      <a:r>
                        <a:rPr lang="en-US" sz="2000" dirty="0"/>
                        <a:t>SMUD</a:t>
                      </a:r>
                    </a:p>
                  </a:txBody>
                  <a:tcPr/>
                </a:tc>
                <a:extLst>
                  <a:ext uri="{0D108BD9-81ED-4DB2-BD59-A6C34878D82A}">
                    <a16:rowId xmlns:a16="http://schemas.microsoft.com/office/drawing/2014/main" val="3282567521"/>
                  </a:ext>
                </a:extLst>
              </a:tr>
              <a:tr h="185420">
                <a:tc>
                  <a:txBody>
                    <a:bodyPr/>
                    <a:lstStyle/>
                    <a:p>
                      <a:r>
                        <a:rPr lang="en-US" b="1" dirty="0"/>
                        <a:t>CED 2019</a:t>
                      </a:r>
                    </a:p>
                  </a:txBody>
                  <a:tcPr/>
                </a:tc>
                <a:tc>
                  <a:txBody>
                    <a:bodyPr/>
                    <a:lstStyle/>
                    <a:p>
                      <a:pPr algn="ctr"/>
                      <a:r>
                        <a:rPr lang="en-US" b="1" dirty="0"/>
                        <a:t>E-TOU-C</a:t>
                      </a:r>
                    </a:p>
                  </a:txBody>
                  <a:tcPr/>
                </a:tc>
                <a:tc>
                  <a:txBody>
                    <a:bodyPr/>
                    <a:lstStyle/>
                    <a:p>
                      <a:pPr algn="ctr"/>
                      <a:r>
                        <a:rPr lang="en-US" b="1" dirty="0"/>
                        <a:t>TOU-D-4-9</a:t>
                      </a:r>
                    </a:p>
                  </a:txBody>
                  <a:tcPr/>
                </a:tc>
                <a:tc>
                  <a:txBody>
                    <a:bodyPr/>
                    <a:lstStyle/>
                    <a:p>
                      <a:pPr algn="ctr"/>
                      <a:r>
                        <a:rPr lang="en-US" b="1" dirty="0"/>
                        <a:t>Residential TOU DR-2</a:t>
                      </a:r>
                    </a:p>
                  </a:txBody>
                  <a:tcPr/>
                </a:tc>
                <a:tc>
                  <a:txBody>
                    <a:bodyPr/>
                    <a:lstStyle/>
                    <a:p>
                      <a:pPr marL="0" marR="0" lvl="0" indent="0" algn="l" defTabSz="822960" rtl="0" eaLnBrk="1" fontAlgn="auto" latinLnBrk="0" hangingPunct="1">
                        <a:lnSpc>
                          <a:spcPct val="100000"/>
                        </a:lnSpc>
                        <a:spcBef>
                          <a:spcPts val="0"/>
                        </a:spcBef>
                        <a:spcAft>
                          <a:spcPts val="0"/>
                        </a:spcAft>
                        <a:buClrTx/>
                        <a:buSzTx/>
                        <a:buFontTx/>
                        <a:buNone/>
                        <a:tabLst/>
                        <a:defRPr/>
                      </a:pPr>
                      <a:r>
                        <a:rPr lang="en-US" b="1" dirty="0"/>
                        <a:t>Time of Day (5-8 p.m.)</a:t>
                      </a:r>
                    </a:p>
                  </a:txBody>
                  <a:tcPr/>
                </a:tc>
                <a:extLst>
                  <a:ext uri="{0D108BD9-81ED-4DB2-BD59-A6C34878D82A}">
                    <a16:rowId xmlns:a16="http://schemas.microsoft.com/office/drawing/2014/main" val="4033246937"/>
                  </a:ext>
                </a:extLst>
              </a:tr>
              <a:tr h="185420">
                <a:tc>
                  <a:txBody>
                    <a:bodyPr/>
                    <a:lstStyle/>
                    <a:p>
                      <a:r>
                        <a:rPr lang="en-US" dirty="0"/>
                        <a:t>Option 1</a:t>
                      </a:r>
                    </a:p>
                  </a:txBody>
                  <a:tcPr/>
                </a:tc>
                <a:tc>
                  <a:txBody>
                    <a:bodyPr/>
                    <a:lstStyle/>
                    <a:p>
                      <a:pPr algn="ctr"/>
                      <a:r>
                        <a:rPr lang="en-US" dirty="0"/>
                        <a:t>EV-A</a:t>
                      </a:r>
                    </a:p>
                  </a:txBody>
                  <a:tcPr/>
                </a:tc>
                <a:tc>
                  <a:txBody>
                    <a:bodyPr/>
                    <a:lstStyle/>
                    <a:p>
                      <a:pPr algn="ctr"/>
                      <a:r>
                        <a:rPr lang="en-US" dirty="0"/>
                        <a:t>Residential TOU-D-Prime</a:t>
                      </a:r>
                    </a:p>
                  </a:txBody>
                  <a:tcPr/>
                </a:tc>
                <a:tc>
                  <a:txBody>
                    <a:bodyPr/>
                    <a:lstStyle/>
                    <a:p>
                      <a:pPr algn="ctr"/>
                      <a:r>
                        <a:rPr lang="en-US" dirty="0"/>
                        <a:t>Residential TOU DR-1</a:t>
                      </a:r>
                    </a:p>
                  </a:txBody>
                  <a:tcPr/>
                </a:tc>
                <a:tc>
                  <a:txBody>
                    <a:bodyPr/>
                    <a:lstStyle/>
                    <a:p>
                      <a:pPr algn="ctr"/>
                      <a:r>
                        <a:rPr lang="en-US" dirty="0"/>
                        <a:t>Time of Day (5-8 p.m.)</a:t>
                      </a:r>
                    </a:p>
                  </a:txBody>
                  <a:tcPr/>
                </a:tc>
                <a:extLst>
                  <a:ext uri="{0D108BD9-81ED-4DB2-BD59-A6C34878D82A}">
                    <a16:rowId xmlns:a16="http://schemas.microsoft.com/office/drawing/2014/main" val="1147344165"/>
                  </a:ext>
                </a:extLst>
              </a:tr>
              <a:tr h="370840">
                <a:tc>
                  <a:txBody>
                    <a:bodyPr/>
                    <a:lstStyle/>
                    <a:p>
                      <a:r>
                        <a:rPr lang="en-US" dirty="0"/>
                        <a:t>Option 2</a:t>
                      </a:r>
                    </a:p>
                  </a:txBody>
                  <a:tcPr/>
                </a:tc>
                <a:tc>
                  <a:txBody>
                    <a:bodyPr/>
                    <a:lstStyle/>
                    <a:p>
                      <a:pPr algn="ctr"/>
                      <a:r>
                        <a:rPr lang="en-US" dirty="0"/>
                        <a:t>EV-B</a:t>
                      </a:r>
                    </a:p>
                  </a:txBody>
                  <a:tcPr/>
                </a:tc>
                <a:tc>
                  <a:txBody>
                    <a:bodyPr/>
                    <a:lstStyle/>
                    <a:p>
                      <a:pPr algn="ctr"/>
                      <a:r>
                        <a:rPr lang="en-US" dirty="0"/>
                        <a:t>TOU-EV-1 Residential</a:t>
                      </a:r>
                    </a:p>
                  </a:txBody>
                  <a:tcPr/>
                </a:tc>
                <a:tc>
                  <a:txBody>
                    <a:bodyPr/>
                    <a:lstStyle/>
                    <a:p>
                      <a:pPr algn="ctr"/>
                      <a:r>
                        <a:rPr lang="en-US" dirty="0"/>
                        <a:t>EV-TOU</a:t>
                      </a:r>
                    </a:p>
                  </a:txBody>
                  <a:tcPr/>
                </a:tc>
                <a:tc>
                  <a:txBody>
                    <a:bodyPr/>
                    <a:lstStyle/>
                    <a:p>
                      <a:pPr algn="ctr"/>
                      <a:r>
                        <a:rPr lang="en-US" dirty="0"/>
                        <a:t>-</a:t>
                      </a:r>
                    </a:p>
                  </a:txBody>
                  <a:tcPr/>
                </a:tc>
                <a:extLst>
                  <a:ext uri="{0D108BD9-81ED-4DB2-BD59-A6C34878D82A}">
                    <a16:rowId xmlns:a16="http://schemas.microsoft.com/office/drawing/2014/main" val="848986809"/>
                  </a:ext>
                </a:extLst>
              </a:tr>
              <a:tr h="370840">
                <a:tc>
                  <a:txBody>
                    <a:bodyPr/>
                    <a:lstStyle/>
                    <a:p>
                      <a:r>
                        <a:rPr lang="en-US" dirty="0"/>
                        <a:t>Option 3</a:t>
                      </a:r>
                    </a:p>
                  </a:txBody>
                  <a:tcPr/>
                </a:tc>
                <a:tc>
                  <a:txBody>
                    <a:bodyPr/>
                    <a:lstStyle/>
                    <a:p>
                      <a:pPr algn="ctr"/>
                      <a:r>
                        <a:rPr lang="en-US" dirty="0"/>
                        <a:t>EV2-A</a:t>
                      </a:r>
                    </a:p>
                  </a:txBody>
                  <a:tcPr/>
                </a:tc>
                <a:tc>
                  <a:txBody>
                    <a:bodyPr/>
                    <a:lstStyle/>
                    <a:p>
                      <a:pPr algn="ctr"/>
                      <a:r>
                        <a:rPr lang="en-US" dirty="0"/>
                        <a:t>TOU-D-5-8</a:t>
                      </a:r>
                    </a:p>
                  </a:txBody>
                  <a:tcPr/>
                </a:tc>
                <a:tc>
                  <a:txBody>
                    <a:bodyPr/>
                    <a:lstStyle/>
                    <a:p>
                      <a:pPr algn="ctr"/>
                      <a:r>
                        <a:rPr lang="en-US" dirty="0"/>
                        <a:t>EV-TOU-2-Residential</a:t>
                      </a:r>
                    </a:p>
                  </a:txBody>
                  <a:tcPr/>
                </a:tc>
                <a:tc>
                  <a:txBody>
                    <a:bodyPr/>
                    <a:lstStyle/>
                    <a:p>
                      <a:pPr algn="ctr"/>
                      <a:r>
                        <a:rPr lang="en-US" dirty="0"/>
                        <a:t>-</a:t>
                      </a:r>
                    </a:p>
                  </a:txBody>
                  <a:tcPr/>
                </a:tc>
                <a:extLst>
                  <a:ext uri="{0D108BD9-81ED-4DB2-BD59-A6C34878D82A}">
                    <a16:rowId xmlns:a16="http://schemas.microsoft.com/office/drawing/2014/main" val="3318534899"/>
                  </a:ext>
                </a:extLst>
              </a:tr>
              <a:tr h="370840">
                <a:tc>
                  <a:txBody>
                    <a:bodyPr/>
                    <a:lstStyle/>
                    <a:p>
                      <a:r>
                        <a:rPr lang="en-US" dirty="0"/>
                        <a:t>Option 4</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EV-TOU-4</a:t>
                      </a:r>
                    </a:p>
                  </a:txBody>
                  <a:tcPr/>
                </a:tc>
                <a:tc>
                  <a:txBody>
                    <a:bodyPr/>
                    <a:lstStyle/>
                    <a:p>
                      <a:pPr algn="ctr"/>
                      <a:r>
                        <a:rPr lang="en-US" dirty="0"/>
                        <a:t>-</a:t>
                      </a:r>
                    </a:p>
                  </a:txBody>
                  <a:tcPr/>
                </a:tc>
                <a:extLst>
                  <a:ext uri="{0D108BD9-81ED-4DB2-BD59-A6C34878D82A}">
                    <a16:rowId xmlns:a16="http://schemas.microsoft.com/office/drawing/2014/main" val="3156175727"/>
                  </a:ext>
                </a:extLst>
              </a:tr>
            </a:tbl>
          </a:graphicData>
        </a:graphic>
      </p:graphicFrame>
      <p:sp>
        <p:nvSpPr>
          <p:cNvPr id="6" name="TextBox 5">
            <a:extLst>
              <a:ext uri="{FF2B5EF4-FFF2-40B4-BE49-F238E27FC236}">
                <a16:creationId xmlns:a16="http://schemas.microsoft.com/office/drawing/2014/main" id="{FCAE09C1-D600-4C6A-A5FA-C3871FCB6851}"/>
              </a:ext>
            </a:extLst>
          </p:cNvPr>
          <p:cNvSpPr txBox="1"/>
          <p:nvPr/>
        </p:nvSpPr>
        <p:spPr>
          <a:xfrm>
            <a:off x="1369748" y="4420874"/>
            <a:ext cx="8967267" cy="253916"/>
          </a:xfrm>
          <a:prstGeom prst="rect">
            <a:avLst/>
          </a:prstGeom>
          <a:noFill/>
        </p:spPr>
        <p:txBody>
          <a:bodyPr wrap="square" rtlCol="0">
            <a:spAutoFit/>
          </a:bodyPr>
          <a:lstStyle/>
          <a:p>
            <a:r>
              <a:rPr lang="en-US" sz="1050" b="1" dirty="0"/>
              <a:t>Source: </a:t>
            </a:r>
            <a:r>
              <a:rPr lang="en-US" sz="1050" dirty="0"/>
              <a:t>California Energy Commission, Self-Generation Incentive Program (www.selfgenca.com/home/resources/)</a:t>
            </a:r>
          </a:p>
        </p:txBody>
      </p:sp>
      <p:sp>
        <p:nvSpPr>
          <p:cNvPr id="7" name="Left Brace 6" descr="This bar was added for purely aesthetic reasons">
            <a:extLst>
              <a:ext uri="{FF2B5EF4-FFF2-40B4-BE49-F238E27FC236}">
                <a16:creationId xmlns:a16="http://schemas.microsoft.com/office/drawing/2014/main" id="{AF27F7F1-6C67-479F-BAA2-BB29330BC2D6}"/>
              </a:ext>
              <a:ext uri="{C183D7F6-B498-43B3-948B-1728B52AA6E4}">
                <adec:decorative xmlns:adec="http://schemas.microsoft.com/office/drawing/2017/decorative" val="1"/>
              </a:ext>
            </a:extLst>
          </p:cNvPr>
          <p:cNvSpPr/>
          <p:nvPr/>
        </p:nvSpPr>
        <p:spPr>
          <a:xfrm>
            <a:off x="998610" y="2973721"/>
            <a:ext cx="116533" cy="144715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C47F337-412B-46A5-A8DB-AA18F61C38C9}"/>
              </a:ext>
            </a:extLst>
          </p:cNvPr>
          <p:cNvSpPr txBox="1"/>
          <p:nvPr/>
        </p:nvSpPr>
        <p:spPr>
          <a:xfrm>
            <a:off x="509799" y="2898179"/>
            <a:ext cx="430887" cy="1598236"/>
          </a:xfrm>
          <a:prstGeom prst="rect">
            <a:avLst/>
          </a:prstGeom>
          <a:noFill/>
        </p:spPr>
        <p:txBody>
          <a:bodyPr vert="vert270" wrap="square" rtlCol="0">
            <a:spAutoFit/>
          </a:bodyPr>
          <a:lstStyle/>
          <a:p>
            <a:r>
              <a:rPr lang="en-US" sz="1600" dirty="0">
                <a:solidFill>
                  <a:schemeClr val="accent1"/>
                </a:solidFill>
              </a:rPr>
              <a:t>Approved by SGIP</a:t>
            </a:r>
          </a:p>
        </p:txBody>
      </p:sp>
    </p:spTree>
    <p:extLst>
      <p:ext uri="{BB962C8B-B14F-4D97-AF65-F5344CB8AC3E}">
        <p14:creationId xmlns:p14="http://schemas.microsoft.com/office/powerpoint/2010/main" val="1174227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B637F-3DD1-4BDE-B8B9-87FCBD97E708}"/>
              </a:ext>
            </a:extLst>
          </p:cNvPr>
          <p:cNvSpPr>
            <a:spLocks noGrp="1"/>
          </p:cNvSpPr>
          <p:nvPr>
            <p:ph idx="1"/>
          </p:nvPr>
        </p:nvSpPr>
        <p:spPr>
          <a:xfrm>
            <a:off x="410199" y="1152606"/>
            <a:ext cx="10118219" cy="5188296"/>
          </a:xfrm>
        </p:spPr>
        <p:txBody>
          <a:bodyPr>
            <a:normAutofit/>
          </a:bodyPr>
          <a:lstStyle/>
          <a:p>
            <a:pPr marL="0" indent="0">
              <a:buNone/>
            </a:pPr>
            <a:r>
              <a:rPr lang="en-US" sz="2000" dirty="0"/>
              <a:t>           </a:t>
            </a:r>
            <a:r>
              <a:rPr lang="en-US" sz="2000" u="sng" dirty="0"/>
              <a:t>CED 2019 charge / discharge profiles</a:t>
            </a:r>
            <a:r>
              <a:rPr lang="en-US" sz="2000" dirty="0"/>
              <a:t>		</a:t>
            </a:r>
            <a:r>
              <a:rPr lang="en-US" sz="2000" u="sng" dirty="0"/>
              <a:t>New charge / discharge profiles</a:t>
            </a:r>
          </a:p>
        </p:txBody>
      </p:sp>
      <p:sp>
        <p:nvSpPr>
          <p:cNvPr id="3" name="Slide Number Placeholder 2">
            <a:extLst>
              <a:ext uri="{FF2B5EF4-FFF2-40B4-BE49-F238E27FC236}">
                <a16:creationId xmlns:a16="http://schemas.microsoft.com/office/drawing/2014/main" id="{010CAB07-FD28-4A50-A88C-18ABFAA58FAB}"/>
              </a:ext>
            </a:extLst>
          </p:cNvPr>
          <p:cNvSpPr>
            <a:spLocks noGrp="1"/>
          </p:cNvSpPr>
          <p:nvPr>
            <p:ph type="sldNum" sz="quarter" idx="12"/>
          </p:nvPr>
        </p:nvSpPr>
        <p:spPr/>
        <p:txBody>
          <a:bodyPr/>
          <a:lstStyle/>
          <a:p>
            <a:fld id="{00DFCD1F-47DD-4C28-85A4-8A98A8362054}" type="slidenum">
              <a:rPr lang="en-US" smtClean="0"/>
              <a:pPr/>
              <a:t>21</a:t>
            </a:fld>
            <a:endParaRPr lang="en-US" dirty="0"/>
          </a:p>
        </p:txBody>
      </p:sp>
      <p:sp>
        <p:nvSpPr>
          <p:cNvPr id="4" name="Title 3">
            <a:extLst>
              <a:ext uri="{FF2B5EF4-FFF2-40B4-BE49-F238E27FC236}">
                <a16:creationId xmlns:a16="http://schemas.microsoft.com/office/drawing/2014/main" id="{D1223675-FBD5-4CF6-806F-79B21ACD636B}"/>
              </a:ext>
            </a:extLst>
          </p:cNvPr>
          <p:cNvSpPr>
            <a:spLocks noGrp="1"/>
          </p:cNvSpPr>
          <p:nvPr>
            <p:ph type="title"/>
          </p:nvPr>
        </p:nvSpPr>
        <p:spPr/>
        <p:txBody>
          <a:bodyPr/>
          <a:lstStyle/>
          <a:p>
            <a:r>
              <a:rPr lang="en-US" dirty="0"/>
              <a:t>New Storage Profiles for PG&amp;E and SCE </a:t>
            </a:r>
          </a:p>
        </p:txBody>
      </p:sp>
      <p:pic>
        <p:nvPicPr>
          <p:cNvPr id="6" name="Picture 5" descr="This chart shows by month and hour that energy storage systems in were allowed to discharge in the 2019 forecast for systems located within Southern California Edison's service territory.">
            <a:extLst>
              <a:ext uri="{FF2B5EF4-FFF2-40B4-BE49-F238E27FC236}">
                <a16:creationId xmlns:a16="http://schemas.microsoft.com/office/drawing/2014/main" id="{0BC27309-EBBA-4837-B322-183204F90D7D}"/>
              </a:ext>
            </a:extLst>
          </p:cNvPr>
          <p:cNvPicPr>
            <a:picLocks noChangeAspect="1"/>
          </p:cNvPicPr>
          <p:nvPr/>
        </p:nvPicPr>
        <p:blipFill rotWithShape="1">
          <a:blip r:embed="rId2"/>
          <a:srcRect r="26809" b="9821"/>
          <a:stretch/>
        </p:blipFill>
        <p:spPr>
          <a:xfrm>
            <a:off x="659534" y="3959426"/>
            <a:ext cx="4399029" cy="2315099"/>
          </a:xfrm>
          <a:prstGeom prst="rect">
            <a:avLst/>
          </a:prstGeom>
        </p:spPr>
      </p:pic>
      <p:pic>
        <p:nvPicPr>
          <p:cNvPr id="7" name="Picture 6" descr="This chart shows by month and hour that energy storage systems will be allowed to discharge in the 2020 forecast for systems located within Southern California Edison's service territory.">
            <a:extLst>
              <a:ext uri="{FF2B5EF4-FFF2-40B4-BE49-F238E27FC236}">
                <a16:creationId xmlns:a16="http://schemas.microsoft.com/office/drawing/2014/main" id="{79F2DE0A-A8F4-4D72-9BBA-5549D5F75CCD}"/>
              </a:ext>
            </a:extLst>
          </p:cNvPr>
          <p:cNvPicPr>
            <a:picLocks noChangeAspect="1"/>
          </p:cNvPicPr>
          <p:nvPr/>
        </p:nvPicPr>
        <p:blipFill rotWithShape="1">
          <a:blip r:embed="rId3"/>
          <a:srcRect r="26809" b="9134"/>
          <a:stretch/>
        </p:blipFill>
        <p:spPr>
          <a:xfrm>
            <a:off x="5785369" y="3959426"/>
            <a:ext cx="4374210" cy="2319547"/>
          </a:xfrm>
          <a:prstGeom prst="rect">
            <a:avLst/>
          </a:prstGeom>
        </p:spPr>
      </p:pic>
      <p:pic>
        <p:nvPicPr>
          <p:cNvPr id="8" name="Picture 7" descr="This chart shows by month and hour that energy storage systems in were allowed to discharge in the 2019 forecast for systems located within PG&amp;E's service territory.">
            <a:extLst>
              <a:ext uri="{FF2B5EF4-FFF2-40B4-BE49-F238E27FC236}">
                <a16:creationId xmlns:a16="http://schemas.microsoft.com/office/drawing/2014/main" id="{3BF04147-F252-45A6-97ED-2ED36C0F96F3}"/>
              </a:ext>
            </a:extLst>
          </p:cNvPr>
          <p:cNvPicPr>
            <a:picLocks noChangeAspect="1"/>
          </p:cNvPicPr>
          <p:nvPr/>
        </p:nvPicPr>
        <p:blipFill rotWithShape="1">
          <a:blip r:embed="rId4"/>
          <a:srcRect r="26809" b="9821"/>
          <a:stretch/>
        </p:blipFill>
        <p:spPr>
          <a:xfrm>
            <a:off x="659535" y="1600954"/>
            <a:ext cx="4399027" cy="2315098"/>
          </a:xfrm>
          <a:prstGeom prst="rect">
            <a:avLst/>
          </a:prstGeom>
        </p:spPr>
      </p:pic>
      <p:pic>
        <p:nvPicPr>
          <p:cNvPr id="9" name="Picture 8" descr="This chart shows by month and hour that energy storage systems will be allowed to discharge in the 2019 forecast for systems located within PG&amp;Es service territory.">
            <a:extLst>
              <a:ext uri="{FF2B5EF4-FFF2-40B4-BE49-F238E27FC236}">
                <a16:creationId xmlns:a16="http://schemas.microsoft.com/office/drawing/2014/main" id="{42AB6092-DB63-4446-918E-F9E10DAB51E6}"/>
              </a:ext>
            </a:extLst>
          </p:cNvPr>
          <p:cNvPicPr>
            <a:picLocks noChangeAspect="1"/>
          </p:cNvPicPr>
          <p:nvPr/>
        </p:nvPicPr>
        <p:blipFill rotWithShape="1">
          <a:blip r:embed="rId5"/>
          <a:srcRect r="26809" b="9821"/>
          <a:stretch/>
        </p:blipFill>
        <p:spPr>
          <a:xfrm>
            <a:off x="5785369" y="1600922"/>
            <a:ext cx="4407480" cy="2319547"/>
          </a:xfrm>
          <a:prstGeom prst="rect">
            <a:avLst/>
          </a:prstGeom>
        </p:spPr>
      </p:pic>
      <p:sp>
        <p:nvSpPr>
          <p:cNvPr id="10" name="TextBox 9">
            <a:extLst>
              <a:ext uri="{FF2B5EF4-FFF2-40B4-BE49-F238E27FC236}">
                <a16:creationId xmlns:a16="http://schemas.microsoft.com/office/drawing/2014/main" id="{CBED0178-0ED7-46EC-BD15-5B9425F1EE75}"/>
              </a:ext>
            </a:extLst>
          </p:cNvPr>
          <p:cNvSpPr txBox="1"/>
          <p:nvPr/>
        </p:nvSpPr>
        <p:spPr>
          <a:xfrm>
            <a:off x="8825091" y="1536308"/>
            <a:ext cx="1367758" cy="307777"/>
          </a:xfrm>
          <a:prstGeom prst="rect">
            <a:avLst/>
          </a:prstGeom>
          <a:noFill/>
        </p:spPr>
        <p:txBody>
          <a:bodyPr wrap="square" rtlCol="0">
            <a:spAutoFit/>
          </a:bodyPr>
          <a:lstStyle/>
          <a:p>
            <a:pPr algn="ctr"/>
            <a:r>
              <a:rPr lang="en-US" sz="1400" b="1" dirty="0">
                <a:solidFill>
                  <a:schemeClr val="accent2"/>
                </a:solidFill>
              </a:rPr>
              <a:t>Tariff: EV2-A</a:t>
            </a:r>
          </a:p>
        </p:txBody>
      </p:sp>
      <p:sp>
        <p:nvSpPr>
          <p:cNvPr id="11" name="TextBox 10">
            <a:extLst>
              <a:ext uri="{FF2B5EF4-FFF2-40B4-BE49-F238E27FC236}">
                <a16:creationId xmlns:a16="http://schemas.microsoft.com/office/drawing/2014/main" id="{92281DF8-C4AE-4C43-AAB9-D353265A8E02}"/>
              </a:ext>
            </a:extLst>
          </p:cNvPr>
          <p:cNvSpPr txBox="1"/>
          <p:nvPr/>
        </p:nvSpPr>
        <p:spPr>
          <a:xfrm>
            <a:off x="8788788" y="3892138"/>
            <a:ext cx="1440363" cy="307777"/>
          </a:xfrm>
          <a:prstGeom prst="rect">
            <a:avLst/>
          </a:prstGeom>
          <a:noFill/>
        </p:spPr>
        <p:txBody>
          <a:bodyPr wrap="square" rtlCol="0">
            <a:spAutoFit/>
          </a:bodyPr>
          <a:lstStyle/>
          <a:p>
            <a:pPr algn="ctr"/>
            <a:r>
              <a:rPr lang="en-US" sz="1400" b="1" dirty="0">
                <a:solidFill>
                  <a:schemeClr val="accent2"/>
                </a:solidFill>
              </a:rPr>
              <a:t>Tariff: TOU-D-5-8</a:t>
            </a:r>
          </a:p>
        </p:txBody>
      </p:sp>
      <p:sp>
        <p:nvSpPr>
          <p:cNvPr id="12" name="Arrow: Right 11" descr="This arrow indicates the shift to new charge and discharge profiles from last year's">
            <a:extLst>
              <a:ext uri="{FF2B5EF4-FFF2-40B4-BE49-F238E27FC236}">
                <a16:creationId xmlns:a16="http://schemas.microsoft.com/office/drawing/2014/main" id="{97DDEF9A-14D0-4CF0-88DE-FC1C5B694227}"/>
              </a:ext>
              <a:ext uri="{C183D7F6-B498-43B3-948B-1728B52AA6E4}">
                <adec:decorative xmlns:adec="http://schemas.microsoft.com/office/drawing/2017/decorative" val="1"/>
              </a:ext>
            </a:extLst>
          </p:cNvPr>
          <p:cNvSpPr/>
          <p:nvPr/>
        </p:nvSpPr>
        <p:spPr>
          <a:xfrm>
            <a:off x="5312134" y="2858461"/>
            <a:ext cx="211979" cy="215153"/>
          </a:xfrm>
          <a:prstGeom prst="rightArrow">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descr="This arrow indicates the shift to new charge and discharge profiles from last year's">
            <a:extLst>
              <a:ext uri="{FF2B5EF4-FFF2-40B4-BE49-F238E27FC236}">
                <a16:creationId xmlns:a16="http://schemas.microsoft.com/office/drawing/2014/main" id="{1C9F8004-5557-4E62-AF7B-0524191501D4}"/>
              </a:ext>
              <a:ext uri="{C183D7F6-B498-43B3-948B-1728B52AA6E4}">
                <adec:decorative xmlns:adec="http://schemas.microsoft.com/office/drawing/2017/decorative" val="1"/>
              </a:ext>
            </a:extLst>
          </p:cNvPr>
          <p:cNvSpPr/>
          <p:nvPr/>
        </p:nvSpPr>
        <p:spPr>
          <a:xfrm>
            <a:off x="5312931" y="5250202"/>
            <a:ext cx="211979" cy="215153"/>
          </a:xfrm>
          <a:prstGeom prst="rightArrow">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his legend indicates which hours of the year are eligible for battery discharge">
            <a:extLst>
              <a:ext uri="{FF2B5EF4-FFF2-40B4-BE49-F238E27FC236}">
                <a16:creationId xmlns:a16="http://schemas.microsoft.com/office/drawing/2014/main" id="{C5347C99-913E-4FA3-B0CF-36D1F8A9423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88032" y="6327157"/>
            <a:ext cx="1847169" cy="187790"/>
          </a:xfrm>
          <a:prstGeom prst="rect">
            <a:avLst/>
          </a:prstGeom>
        </p:spPr>
      </p:pic>
      <p:pic>
        <p:nvPicPr>
          <p:cNvPr id="15" name="Picture 14" descr="This legend indicates which hours of the year are eligible for battery discharge">
            <a:extLst>
              <a:ext uri="{FF2B5EF4-FFF2-40B4-BE49-F238E27FC236}">
                <a16:creationId xmlns:a16="http://schemas.microsoft.com/office/drawing/2014/main" id="{7B87006B-EE1B-48FC-A8AA-A71B163E43D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188040" y="6514947"/>
            <a:ext cx="1847161" cy="187790"/>
          </a:xfrm>
          <a:prstGeom prst="rect">
            <a:avLst/>
          </a:prstGeom>
        </p:spPr>
      </p:pic>
      <p:sp>
        <p:nvSpPr>
          <p:cNvPr id="16" name="TextBox 15">
            <a:extLst>
              <a:ext uri="{FF2B5EF4-FFF2-40B4-BE49-F238E27FC236}">
                <a16:creationId xmlns:a16="http://schemas.microsoft.com/office/drawing/2014/main" id="{B7893466-50A7-4F62-A5E5-3927E96079F7}"/>
              </a:ext>
            </a:extLst>
          </p:cNvPr>
          <p:cNvSpPr txBox="1"/>
          <p:nvPr/>
        </p:nvSpPr>
        <p:spPr>
          <a:xfrm>
            <a:off x="5115280" y="6451823"/>
            <a:ext cx="5747657" cy="276999"/>
          </a:xfrm>
          <a:prstGeom prst="rect">
            <a:avLst/>
          </a:prstGeom>
          <a:noFill/>
        </p:spPr>
        <p:txBody>
          <a:bodyPr wrap="square" rtlCol="0">
            <a:spAutoFit/>
          </a:bodyPr>
          <a:lstStyle/>
          <a:p>
            <a:r>
              <a:rPr lang="en-US" sz="1200" b="1" dirty="0">
                <a:solidFill>
                  <a:schemeClr val="tx1">
                    <a:lumMod val="65000"/>
                    <a:lumOff val="35000"/>
                  </a:schemeClr>
                </a:solidFill>
              </a:rPr>
              <a:t>Note: </a:t>
            </a:r>
            <a:r>
              <a:rPr lang="en-US" sz="1200" dirty="0">
                <a:solidFill>
                  <a:schemeClr val="tx1">
                    <a:lumMod val="65000"/>
                    <a:lumOff val="35000"/>
                  </a:schemeClr>
                </a:solidFill>
              </a:rPr>
              <a:t>Battery can only charge using a PV system</a:t>
            </a:r>
          </a:p>
        </p:txBody>
      </p:sp>
    </p:spTree>
    <p:extLst>
      <p:ext uri="{BB962C8B-B14F-4D97-AF65-F5344CB8AC3E}">
        <p14:creationId xmlns:p14="http://schemas.microsoft.com/office/powerpoint/2010/main" val="374993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1A3BC-86A7-4481-BA06-83CF354E37D3}"/>
              </a:ext>
            </a:extLst>
          </p:cNvPr>
          <p:cNvSpPr>
            <a:spLocks noGrp="1"/>
          </p:cNvSpPr>
          <p:nvPr>
            <p:ph type="title"/>
          </p:nvPr>
        </p:nvSpPr>
        <p:spPr/>
        <p:txBody>
          <a:bodyPr/>
          <a:lstStyle/>
          <a:p>
            <a:r>
              <a:rPr lang="en-US" dirty="0"/>
              <a:t>BTM PV Capacity Additions</a:t>
            </a:r>
          </a:p>
        </p:txBody>
      </p:sp>
      <p:pic>
        <p:nvPicPr>
          <p:cNvPr id="5" name="Picture 4" descr="This chart shows the cumulative installed behind-the-meter PV capacity in California from 2003 to 2019, and the amount of capacity added in each year.">
            <a:extLst>
              <a:ext uri="{FF2B5EF4-FFF2-40B4-BE49-F238E27FC236}">
                <a16:creationId xmlns:a16="http://schemas.microsoft.com/office/drawing/2014/main" id="{F07F3BEA-96F5-4958-A02B-90CD02A3F25C}"/>
              </a:ext>
            </a:extLst>
          </p:cNvPr>
          <p:cNvPicPr>
            <a:picLocks noChangeAspect="1"/>
          </p:cNvPicPr>
          <p:nvPr/>
        </p:nvPicPr>
        <p:blipFill>
          <a:blip r:embed="rId2"/>
          <a:stretch>
            <a:fillRect/>
          </a:stretch>
        </p:blipFill>
        <p:spPr>
          <a:xfrm>
            <a:off x="1703504" y="1182860"/>
            <a:ext cx="7565792" cy="4657748"/>
          </a:xfrm>
          <a:prstGeom prst="rect">
            <a:avLst/>
          </a:prstGeom>
        </p:spPr>
      </p:pic>
      <p:sp>
        <p:nvSpPr>
          <p:cNvPr id="2" name="Content Placeholder 1">
            <a:extLst>
              <a:ext uri="{FF2B5EF4-FFF2-40B4-BE49-F238E27FC236}">
                <a16:creationId xmlns:a16="http://schemas.microsoft.com/office/drawing/2014/main" id="{EEF04088-93F9-472F-9F69-C001843F054C}"/>
              </a:ext>
            </a:extLst>
          </p:cNvPr>
          <p:cNvSpPr>
            <a:spLocks noGrp="1"/>
          </p:cNvSpPr>
          <p:nvPr>
            <p:ph idx="1"/>
          </p:nvPr>
        </p:nvSpPr>
        <p:spPr>
          <a:xfrm>
            <a:off x="534838" y="5900468"/>
            <a:ext cx="9993580" cy="440432"/>
          </a:xfrm>
        </p:spPr>
        <p:txBody>
          <a:bodyPr>
            <a:noAutofit/>
          </a:bodyPr>
          <a:lstStyle/>
          <a:p>
            <a:r>
              <a:rPr lang="en-US" sz="2600" dirty="0"/>
              <a:t>Statewide BTM PV Capacity at the end of 2019: &gt; 9,400 MW</a:t>
            </a:r>
          </a:p>
        </p:txBody>
      </p:sp>
      <p:sp>
        <p:nvSpPr>
          <p:cNvPr id="3" name="Slide Number Placeholder 2">
            <a:extLst>
              <a:ext uri="{FF2B5EF4-FFF2-40B4-BE49-F238E27FC236}">
                <a16:creationId xmlns:a16="http://schemas.microsoft.com/office/drawing/2014/main" id="{E4A51086-DE48-4F56-8681-8972AC2F3D72}"/>
              </a:ext>
            </a:extLst>
          </p:cNvPr>
          <p:cNvSpPr>
            <a:spLocks noGrp="1"/>
          </p:cNvSpPr>
          <p:nvPr>
            <p:ph type="sldNum" sz="quarter" idx="12"/>
          </p:nvPr>
        </p:nvSpPr>
        <p:spPr/>
        <p:txBody>
          <a:bodyPr/>
          <a:lstStyle/>
          <a:p>
            <a:fld id="{00DFCD1F-47DD-4C28-85A4-8A98A8362054}" type="slidenum">
              <a:rPr lang="en-US" smtClean="0"/>
              <a:t>2</a:t>
            </a:fld>
            <a:endParaRPr lang="en-US"/>
          </a:p>
        </p:txBody>
      </p:sp>
    </p:spTree>
    <p:extLst>
      <p:ext uri="{BB962C8B-B14F-4D97-AF65-F5344CB8AC3E}">
        <p14:creationId xmlns:p14="http://schemas.microsoft.com/office/powerpoint/2010/main" val="243474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59DC4-CB31-4DD8-B8C8-000C9056CE44}"/>
              </a:ext>
            </a:extLst>
          </p:cNvPr>
          <p:cNvSpPr>
            <a:spLocks noGrp="1"/>
          </p:cNvSpPr>
          <p:nvPr>
            <p:ph type="title"/>
          </p:nvPr>
        </p:nvSpPr>
        <p:spPr/>
        <p:txBody>
          <a:bodyPr/>
          <a:lstStyle/>
          <a:p>
            <a:r>
              <a:rPr lang="en-US" dirty="0"/>
              <a:t>PV Capacity Additions by Sector</a:t>
            </a:r>
          </a:p>
        </p:txBody>
      </p:sp>
      <p:pic>
        <p:nvPicPr>
          <p:cNvPr id="5" name="Picture 4" descr="This chart shows the behind-the-meter PV capacity added each year between 2005 and 2019, and breaks down the additions by sector (Residential, Commercial. Other)">
            <a:extLst>
              <a:ext uri="{FF2B5EF4-FFF2-40B4-BE49-F238E27FC236}">
                <a16:creationId xmlns:a16="http://schemas.microsoft.com/office/drawing/2014/main" id="{10D58DAE-7BD4-43A4-A937-A7FA4B49A16E}"/>
              </a:ext>
            </a:extLst>
          </p:cNvPr>
          <p:cNvPicPr>
            <a:picLocks noChangeAspect="1"/>
          </p:cNvPicPr>
          <p:nvPr/>
        </p:nvPicPr>
        <p:blipFill>
          <a:blip r:embed="rId2"/>
          <a:stretch>
            <a:fillRect/>
          </a:stretch>
        </p:blipFill>
        <p:spPr>
          <a:xfrm>
            <a:off x="1893657" y="1459821"/>
            <a:ext cx="6943946" cy="3938357"/>
          </a:xfrm>
          <a:prstGeom prst="rect">
            <a:avLst/>
          </a:prstGeom>
        </p:spPr>
      </p:pic>
      <p:sp>
        <p:nvSpPr>
          <p:cNvPr id="2" name="Content Placeholder 1">
            <a:extLst>
              <a:ext uri="{FF2B5EF4-FFF2-40B4-BE49-F238E27FC236}">
                <a16:creationId xmlns:a16="http://schemas.microsoft.com/office/drawing/2014/main" id="{631822B0-7AA0-45BC-8D3E-822D419DD157}"/>
              </a:ext>
            </a:extLst>
          </p:cNvPr>
          <p:cNvSpPr>
            <a:spLocks noGrp="1"/>
          </p:cNvSpPr>
          <p:nvPr>
            <p:ph idx="1"/>
          </p:nvPr>
        </p:nvSpPr>
        <p:spPr>
          <a:xfrm>
            <a:off x="508958" y="5658927"/>
            <a:ext cx="10019460" cy="681973"/>
          </a:xfrm>
        </p:spPr>
        <p:txBody>
          <a:bodyPr/>
          <a:lstStyle/>
          <a:p>
            <a:r>
              <a:rPr lang="en-US" sz="2600" dirty="0"/>
              <a:t>Maturing PV market: about 1,300-1,400 MW installed annually 2016-19</a:t>
            </a:r>
          </a:p>
          <a:p>
            <a:endParaRPr lang="en-US" dirty="0"/>
          </a:p>
        </p:txBody>
      </p:sp>
      <p:sp>
        <p:nvSpPr>
          <p:cNvPr id="3" name="Slide Number Placeholder 2">
            <a:extLst>
              <a:ext uri="{FF2B5EF4-FFF2-40B4-BE49-F238E27FC236}">
                <a16:creationId xmlns:a16="http://schemas.microsoft.com/office/drawing/2014/main" id="{594FDCCE-C84A-40A0-AE10-92F2214054C2}"/>
              </a:ext>
            </a:extLst>
          </p:cNvPr>
          <p:cNvSpPr>
            <a:spLocks noGrp="1"/>
          </p:cNvSpPr>
          <p:nvPr>
            <p:ph type="sldNum" sz="quarter" idx="12"/>
          </p:nvPr>
        </p:nvSpPr>
        <p:spPr/>
        <p:txBody>
          <a:bodyPr/>
          <a:lstStyle/>
          <a:p>
            <a:fld id="{00DFCD1F-47DD-4C28-85A4-8A98A8362054}" type="slidenum">
              <a:rPr lang="en-US" smtClean="0"/>
              <a:t>3</a:t>
            </a:fld>
            <a:endParaRPr lang="en-US"/>
          </a:p>
        </p:txBody>
      </p:sp>
    </p:spTree>
    <p:extLst>
      <p:ext uri="{BB962C8B-B14F-4D97-AF65-F5344CB8AC3E}">
        <p14:creationId xmlns:p14="http://schemas.microsoft.com/office/powerpoint/2010/main" val="23551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8A5BAA-4087-46B3-8E4F-B6A8B0E67EB1}"/>
              </a:ext>
            </a:extLst>
          </p:cNvPr>
          <p:cNvSpPr>
            <a:spLocks noGrp="1"/>
          </p:cNvSpPr>
          <p:nvPr>
            <p:ph type="title"/>
          </p:nvPr>
        </p:nvSpPr>
        <p:spPr/>
        <p:txBody>
          <a:bodyPr/>
          <a:lstStyle/>
          <a:p>
            <a:r>
              <a:rPr lang="en-US" dirty="0"/>
              <a:t>2020 Data Similar to 2019</a:t>
            </a:r>
          </a:p>
        </p:txBody>
      </p:sp>
      <p:sp>
        <p:nvSpPr>
          <p:cNvPr id="2" name="Content Placeholder 1">
            <a:extLst>
              <a:ext uri="{FF2B5EF4-FFF2-40B4-BE49-F238E27FC236}">
                <a16:creationId xmlns:a16="http://schemas.microsoft.com/office/drawing/2014/main" id="{C5EB4AE0-D7BE-4889-AF58-D11B86D95AE3}"/>
              </a:ext>
            </a:extLst>
          </p:cNvPr>
          <p:cNvSpPr>
            <a:spLocks noGrp="1"/>
          </p:cNvSpPr>
          <p:nvPr>
            <p:ph idx="1"/>
          </p:nvPr>
        </p:nvSpPr>
        <p:spPr/>
        <p:txBody>
          <a:bodyPr>
            <a:normAutofit fontScale="92500" lnSpcReduction="10000"/>
          </a:bodyPr>
          <a:lstStyle/>
          <a:p>
            <a:r>
              <a:rPr lang="en-US" sz="2600" dirty="0"/>
              <a:t>New factors affecting solar adoption</a:t>
            </a:r>
          </a:p>
          <a:p>
            <a:pPr lvl="1"/>
            <a:r>
              <a:rPr lang="en-US" sz="2200" dirty="0"/>
              <a:t>Drop in the federal ITC (from 30% to 26%)</a:t>
            </a:r>
          </a:p>
          <a:p>
            <a:pPr lvl="1"/>
            <a:r>
              <a:rPr lang="en-US" sz="2200" dirty="0"/>
              <a:t>Title 24 PV requirements are now in full effect</a:t>
            </a:r>
          </a:p>
          <a:p>
            <a:pPr lvl="1"/>
            <a:r>
              <a:rPr lang="en-US" sz="2200" dirty="0"/>
              <a:t>Pandemic (and the associated economic downturn)?</a:t>
            </a:r>
          </a:p>
          <a:p>
            <a:r>
              <a:rPr lang="en-US" sz="2600" dirty="0"/>
              <a:t>IOU Data through June 30, 2020</a:t>
            </a:r>
          </a:p>
          <a:p>
            <a:endParaRPr lang="en-US" dirty="0"/>
          </a:p>
          <a:p>
            <a:endParaRPr lang="en-US" dirty="0"/>
          </a:p>
          <a:p>
            <a:endParaRPr lang="en-US" dirty="0"/>
          </a:p>
          <a:p>
            <a:endParaRPr lang="en-US" dirty="0"/>
          </a:p>
          <a:p>
            <a:pPr marL="0" indent="0">
              <a:buNone/>
            </a:pPr>
            <a:r>
              <a:rPr lang="en-US" dirty="0"/>
              <a:t>	</a:t>
            </a:r>
          </a:p>
          <a:p>
            <a:pPr marL="0" indent="0">
              <a:buNone/>
            </a:pPr>
            <a:endParaRPr lang="en-US" dirty="0"/>
          </a:p>
          <a:p>
            <a:pPr lvl="1"/>
            <a:r>
              <a:rPr lang="en-US" sz="2200" dirty="0"/>
              <a:t>Installations similar YoY</a:t>
            </a:r>
          </a:p>
          <a:p>
            <a:pPr lvl="1"/>
            <a:r>
              <a:rPr lang="en-US" sz="2200" dirty="0"/>
              <a:t>Not enough data to understand what’s happening</a:t>
            </a:r>
          </a:p>
        </p:txBody>
      </p:sp>
      <p:pic>
        <p:nvPicPr>
          <p:cNvPr id="5" name="Picture 4" descr="This image shows PV installations in megawatts, by Utility and Sector, for the first half of the year, for the years 2017 through 2020.  Installations in 2020 are similar to installations in 2019 year over year.">
            <a:extLst>
              <a:ext uri="{FF2B5EF4-FFF2-40B4-BE49-F238E27FC236}">
                <a16:creationId xmlns:a16="http://schemas.microsoft.com/office/drawing/2014/main" id="{575A16FA-04A6-4684-80DE-9387DEE680DD}"/>
              </a:ext>
            </a:extLst>
          </p:cNvPr>
          <p:cNvPicPr>
            <a:picLocks noChangeAspect="1"/>
          </p:cNvPicPr>
          <p:nvPr/>
        </p:nvPicPr>
        <p:blipFill>
          <a:blip r:embed="rId2"/>
          <a:stretch>
            <a:fillRect/>
          </a:stretch>
        </p:blipFill>
        <p:spPr>
          <a:xfrm>
            <a:off x="3803767" y="2511935"/>
            <a:ext cx="6846401" cy="3237257"/>
          </a:xfrm>
          <a:prstGeom prst="rect">
            <a:avLst/>
          </a:prstGeom>
        </p:spPr>
      </p:pic>
      <p:sp>
        <p:nvSpPr>
          <p:cNvPr id="7" name="TextBox 6">
            <a:extLst>
              <a:ext uri="{FF2B5EF4-FFF2-40B4-BE49-F238E27FC236}">
                <a16:creationId xmlns:a16="http://schemas.microsoft.com/office/drawing/2014/main" id="{59195535-8629-4B0F-A095-878CBBE4476E}"/>
              </a:ext>
            </a:extLst>
          </p:cNvPr>
          <p:cNvSpPr txBox="1"/>
          <p:nvPr/>
        </p:nvSpPr>
        <p:spPr>
          <a:xfrm>
            <a:off x="5346364" y="5622234"/>
            <a:ext cx="5739973" cy="253916"/>
          </a:xfrm>
          <a:prstGeom prst="rect">
            <a:avLst/>
          </a:prstGeom>
          <a:noFill/>
        </p:spPr>
        <p:txBody>
          <a:bodyPr wrap="square" rtlCol="0">
            <a:spAutoFit/>
          </a:bodyPr>
          <a:lstStyle/>
          <a:p>
            <a:r>
              <a:rPr lang="en-US" sz="1050" dirty="0">
                <a:solidFill>
                  <a:schemeClr val="bg1">
                    <a:lumMod val="50000"/>
                  </a:schemeClr>
                </a:solidFill>
              </a:rPr>
              <a:t>Source: California Energy Commission analysis of NEM Interconnection Applications data sets.</a:t>
            </a:r>
          </a:p>
        </p:txBody>
      </p:sp>
      <p:sp>
        <p:nvSpPr>
          <p:cNvPr id="3" name="Slide Number Placeholder 2">
            <a:extLst>
              <a:ext uri="{FF2B5EF4-FFF2-40B4-BE49-F238E27FC236}">
                <a16:creationId xmlns:a16="http://schemas.microsoft.com/office/drawing/2014/main" id="{D2BC7EC3-9DF3-43E6-94DC-A835713623CB}"/>
              </a:ext>
            </a:extLst>
          </p:cNvPr>
          <p:cNvSpPr>
            <a:spLocks noGrp="1"/>
          </p:cNvSpPr>
          <p:nvPr>
            <p:ph type="sldNum" sz="quarter" idx="12"/>
          </p:nvPr>
        </p:nvSpPr>
        <p:spPr/>
        <p:txBody>
          <a:bodyPr/>
          <a:lstStyle/>
          <a:p>
            <a:fld id="{00DFCD1F-47DD-4C28-85A4-8A98A8362054}" type="slidenum">
              <a:rPr lang="en-US" smtClean="0"/>
              <a:pPr/>
              <a:t>4</a:t>
            </a:fld>
            <a:endParaRPr lang="en-US" dirty="0"/>
          </a:p>
        </p:txBody>
      </p:sp>
    </p:spTree>
    <p:extLst>
      <p:ext uri="{BB962C8B-B14F-4D97-AF65-F5344CB8AC3E}">
        <p14:creationId xmlns:p14="http://schemas.microsoft.com/office/powerpoint/2010/main" val="64394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to 2020 PV Forecast</a:t>
            </a:r>
          </a:p>
        </p:txBody>
      </p:sp>
      <p:sp>
        <p:nvSpPr>
          <p:cNvPr id="3" name="Content Placeholder 2"/>
          <p:cNvSpPr>
            <a:spLocks noGrp="1"/>
          </p:cNvSpPr>
          <p:nvPr>
            <p:ph idx="1"/>
          </p:nvPr>
        </p:nvSpPr>
        <p:spPr>
          <a:xfrm>
            <a:off x="422621" y="1401055"/>
            <a:ext cx="7614877" cy="5184162"/>
          </a:xfrm>
        </p:spPr>
        <p:txBody>
          <a:bodyPr>
            <a:normAutofit/>
          </a:bodyPr>
          <a:lstStyle/>
          <a:p>
            <a:pPr>
              <a:spcBef>
                <a:spcPts val="600"/>
              </a:spcBef>
            </a:pPr>
            <a:r>
              <a:rPr lang="en-US" sz="2600" dirty="0"/>
              <a:t>Demographic / economic data</a:t>
            </a:r>
          </a:p>
          <a:p>
            <a:pPr lvl="1">
              <a:spcBef>
                <a:spcPts val="600"/>
              </a:spcBef>
            </a:pPr>
            <a:r>
              <a:rPr lang="en-US" sz="2200" dirty="0"/>
              <a:t>Household growth</a:t>
            </a:r>
          </a:p>
          <a:p>
            <a:pPr lvl="2">
              <a:spcBef>
                <a:spcPts val="600"/>
              </a:spcBef>
              <a:buFont typeface="Calibri" panose="020F0502020204030204" pitchFamily="34" charset="0"/>
              <a:buChar char="‐"/>
            </a:pPr>
            <a:r>
              <a:rPr lang="en-US" sz="2000" dirty="0"/>
              <a:t>Slower compared to 2019 forecast</a:t>
            </a:r>
          </a:p>
          <a:p>
            <a:pPr lvl="1">
              <a:spcBef>
                <a:spcPts val="600"/>
              </a:spcBef>
            </a:pPr>
            <a:r>
              <a:rPr lang="en-US" sz="2200" dirty="0"/>
              <a:t>Commercial floorspace</a:t>
            </a:r>
          </a:p>
          <a:p>
            <a:pPr lvl="2">
              <a:spcBef>
                <a:spcPts val="600"/>
              </a:spcBef>
              <a:buFont typeface="Calibri" panose="020F0502020204030204" pitchFamily="34" charset="0"/>
              <a:buChar char="‐"/>
            </a:pPr>
            <a:r>
              <a:rPr lang="en-US" sz="2000" dirty="0"/>
              <a:t>Slightly lower growth compared to 2019 forecast</a:t>
            </a:r>
          </a:p>
          <a:p>
            <a:pPr lvl="1">
              <a:spcBef>
                <a:spcPts val="600"/>
              </a:spcBef>
            </a:pPr>
            <a:r>
              <a:rPr lang="en-US" sz="2200" dirty="0"/>
              <a:t>GSP Deflator</a:t>
            </a:r>
          </a:p>
          <a:p>
            <a:pPr lvl="1">
              <a:spcBef>
                <a:spcPts val="600"/>
              </a:spcBef>
            </a:pPr>
            <a:endParaRPr lang="en-US" dirty="0"/>
          </a:p>
          <a:p>
            <a:pPr>
              <a:spcBef>
                <a:spcPts val="600"/>
              </a:spcBef>
            </a:pPr>
            <a:r>
              <a:rPr lang="en-US" sz="2600" dirty="0"/>
              <a:t>Forecast of Electricity rates</a:t>
            </a:r>
          </a:p>
          <a:p>
            <a:pPr lvl="1">
              <a:spcBef>
                <a:spcPts val="600"/>
              </a:spcBef>
            </a:pPr>
            <a:r>
              <a:rPr lang="en-US" sz="2200" dirty="0"/>
              <a:t>Similar to 2019 forecast</a:t>
            </a:r>
          </a:p>
          <a:p>
            <a:pPr lvl="1">
              <a:spcBef>
                <a:spcPts val="600"/>
              </a:spcBef>
            </a:pPr>
            <a:endParaRPr lang="en-US" sz="2200" dirty="0"/>
          </a:p>
          <a:p>
            <a:pPr>
              <a:spcBef>
                <a:spcPts val="600"/>
              </a:spcBef>
            </a:pPr>
            <a:r>
              <a:rPr lang="en-US" sz="2600" dirty="0"/>
              <a:t>Included new commercial sector TOU tariffs</a:t>
            </a:r>
          </a:p>
        </p:txBody>
      </p:sp>
      <p:sp>
        <p:nvSpPr>
          <p:cNvPr id="4" name="Slide Number Placeholder 3"/>
          <p:cNvSpPr>
            <a:spLocks noGrp="1"/>
          </p:cNvSpPr>
          <p:nvPr>
            <p:ph type="sldNum" sz="quarter" idx="12"/>
          </p:nvPr>
        </p:nvSpPr>
        <p:spPr/>
        <p:txBody>
          <a:bodyPr/>
          <a:lstStyle/>
          <a:p>
            <a:fld id="{387131CB-0A34-4C69-99EE-C9F6AECD4A25}" type="slidenum">
              <a:rPr lang="en-US" smtClean="0"/>
              <a:pPr/>
              <a:t>5</a:t>
            </a:fld>
            <a:endParaRPr lang="en-US"/>
          </a:p>
        </p:txBody>
      </p:sp>
      <p:pic>
        <p:nvPicPr>
          <p:cNvPr id="7" name="Picture 6" descr="This image shows the silhouette of California">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00315" y="1500947"/>
            <a:ext cx="2599581" cy="2986186"/>
          </a:xfrm>
          <a:prstGeom prst="rect">
            <a:avLst/>
          </a:prstGeom>
        </p:spPr>
      </p:pic>
    </p:spTree>
    <p:extLst>
      <p:ext uri="{BB962C8B-B14F-4D97-AF65-F5344CB8AC3E}">
        <p14:creationId xmlns:p14="http://schemas.microsoft.com/office/powerpoint/2010/main" val="175751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Commission PV Model</a:t>
            </a:r>
          </a:p>
        </p:txBody>
      </p:sp>
      <p:pic>
        <p:nvPicPr>
          <p:cNvPr id="38" name="Picture 37" descr="This image is a diagram describing the Energy Commission PV Models, and the inputs that go into the models, as well as the outputs from the models.&#10;&#10;Inputs include:&#10;Historical Statewide Installed behind-the-meter PV capacity.&#10;Economic and Demographic data such as household counts, commercial floorspace, GDP deflator, Fuel Price forecast, and PV System Cost and Performance Data."/>
          <p:cNvPicPr>
            <a:picLocks noChangeAspect="1"/>
          </p:cNvPicPr>
          <p:nvPr/>
        </p:nvPicPr>
        <p:blipFill>
          <a:blip r:embed="rId2" cstate="print"/>
          <a:stretch>
            <a:fillRect/>
          </a:stretch>
        </p:blipFill>
        <p:spPr>
          <a:xfrm>
            <a:off x="1889632" y="1352390"/>
            <a:ext cx="7631178" cy="3515662"/>
          </a:xfrm>
          <a:prstGeom prst="rect">
            <a:avLst/>
          </a:prstGeom>
        </p:spPr>
      </p:pic>
      <p:sp>
        <p:nvSpPr>
          <p:cNvPr id="3" name="Content Placeholder 2"/>
          <p:cNvSpPr>
            <a:spLocks noGrp="1"/>
          </p:cNvSpPr>
          <p:nvPr>
            <p:ph idx="1"/>
          </p:nvPr>
        </p:nvSpPr>
        <p:spPr>
          <a:xfrm>
            <a:off x="561458" y="5272284"/>
            <a:ext cx="9966960" cy="751538"/>
          </a:xfrm>
        </p:spPr>
        <p:txBody>
          <a:bodyPr>
            <a:noAutofit/>
          </a:bodyPr>
          <a:lstStyle/>
          <a:p>
            <a:r>
              <a:rPr lang="en-US" sz="2000" dirty="0"/>
              <a:t>Residential and commercial models predict PV penetration based on calculated payback / bill savings.</a:t>
            </a:r>
          </a:p>
        </p:txBody>
      </p:sp>
      <p:sp>
        <p:nvSpPr>
          <p:cNvPr id="4" name="Slide Number Placeholder 3"/>
          <p:cNvSpPr>
            <a:spLocks noGrp="1"/>
          </p:cNvSpPr>
          <p:nvPr>
            <p:ph type="sldNum" sz="quarter" idx="12"/>
          </p:nvPr>
        </p:nvSpPr>
        <p:spPr/>
        <p:txBody>
          <a:bodyPr/>
          <a:lstStyle/>
          <a:p>
            <a:fld id="{387131CB-0A34-4C69-99EE-C9F6AECD4A25}" type="slidenum">
              <a:rPr lang="en-US" smtClean="0"/>
              <a:pPr/>
              <a:t>6</a:t>
            </a:fld>
            <a:endParaRPr lang="en-US"/>
          </a:p>
        </p:txBody>
      </p:sp>
    </p:spTree>
    <p:extLst>
      <p:ext uri="{BB962C8B-B14F-4D97-AF65-F5344CB8AC3E}">
        <p14:creationId xmlns:p14="http://schemas.microsoft.com/office/powerpoint/2010/main" val="346797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Definitions</a:t>
            </a:r>
          </a:p>
        </p:txBody>
      </p:sp>
      <p:sp>
        <p:nvSpPr>
          <p:cNvPr id="3" name="Content Placeholder 2"/>
          <p:cNvSpPr>
            <a:spLocks noGrp="1"/>
          </p:cNvSpPr>
          <p:nvPr>
            <p:ph idx="1"/>
          </p:nvPr>
        </p:nvSpPr>
        <p:spPr/>
        <p:txBody>
          <a:bodyPr/>
          <a:lstStyle/>
          <a:p>
            <a:pPr>
              <a:buFont typeface="Wingdings" pitchFamily="2" charset="2"/>
              <a:buChar char="q"/>
            </a:pPr>
            <a:endParaRPr lang="en-US" sz="2400" dirty="0">
              <a:solidFill>
                <a:srgbClr val="C00000"/>
              </a:solidFill>
            </a:endParaRPr>
          </a:p>
          <a:p>
            <a:pPr>
              <a:buFont typeface="Wingdings" pitchFamily="2" charset="2"/>
              <a:buChar char="q"/>
            </a:pPr>
            <a:r>
              <a:rPr lang="en-US" sz="2400" dirty="0">
                <a:solidFill>
                  <a:schemeClr val="accent2"/>
                </a:solidFill>
              </a:rPr>
              <a:t> </a:t>
            </a:r>
            <a:r>
              <a:rPr lang="en-US" dirty="0">
                <a:solidFill>
                  <a:schemeClr val="accent2"/>
                </a:solidFill>
              </a:rPr>
              <a:t>High = High Electricity Demand Case</a:t>
            </a:r>
          </a:p>
          <a:p>
            <a:pPr lvl="2"/>
            <a:r>
              <a:rPr lang="en-US" dirty="0"/>
              <a:t>High economic / demographic growth  </a:t>
            </a:r>
            <a:r>
              <a:rPr lang="en-US" dirty="0">
                <a:sym typeface="Wingdings" panose="05000000000000000000" pitchFamily="2" charset="2"/>
              </a:rPr>
              <a:t> high growth in building stock</a:t>
            </a:r>
            <a:endParaRPr lang="en-US" dirty="0"/>
          </a:p>
          <a:p>
            <a:pPr lvl="2"/>
            <a:r>
              <a:rPr lang="en-US" dirty="0"/>
              <a:t>Low electricity rates</a:t>
            </a:r>
          </a:p>
          <a:p>
            <a:pPr lvl="2"/>
            <a:r>
              <a:rPr lang="en-US" u="sng" dirty="0">
                <a:solidFill>
                  <a:srgbClr val="C00000"/>
                </a:solidFill>
              </a:rPr>
              <a:t>Low</a:t>
            </a:r>
            <a:r>
              <a:rPr lang="en-US" dirty="0">
                <a:solidFill>
                  <a:srgbClr val="C00000"/>
                </a:solidFill>
              </a:rPr>
              <a:t> PV adoption</a:t>
            </a:r>
          </a:p>
          <a:p>
            <a:pPr lvl="2"/>
            <a:endParaRPr lang="en-US" sz="1050" dirty="0"/>
          </a:p>
          <a:p>
            <a:pPr>
              <a:buFont typeface="Wingdings" pitchFamily="2" charset="2"/>
              <a:buChar char="q"/>
            </a:pPr>
            <a:r>
              <a:rPr lang="en-US" sz="2400" dirty="0">
                <a:solidFill>
                  <a:srgbClr val="008000"/>
                </a:solidFill>
              </a:rPr>
              <a:t> </a:t>
            </a:r>
            <a:r>
              <a:rPr lang="en-US" dirty="0">
                <a:solidFill>
                  <a:srgbClr val="008000"/>
                </a:solidFill>
              </a:rPr>
              <a:t>Low = Low Electricity Demand Case</a:t>
            </a:r>
          </a:p>
          <a:p>
            <a:pPr lvl="2"/>
            <a:r>
              <a:rPr lang="en-US" dirty="0"/>
              <a:t>Low economic / demographic growth  </a:t>
            </a:r>
            <a:r>
              <a:rPr lang="en-US" dirty="0">
                <a:sym typeface="Wingdings" panose="05000000000000000000" pitchFamily="2" charset="2"/>
              </a:rPr>
              <a:t> low growth in building stock</a:t>
            </a:r>
            <a:endParaRPr lang="en-US" dirty="0"/>
          </a:p>
          <a:p>
            <a:pPr lvl="2"/>
            <a:r>
              <a:rPr lang="en-US" dirty="0"/>
              <a:t>High electricity rates</a:t>
            </a:r>
          </a:p>
          <a:p>
            <a:pPr lvl="2"/>
            <a:r>
              <a:rPr lang="en-US" u="sng" dirty="0">
                <a:solidFill>
                  <a:srgbClr val="008000"/>
                </a:solidFill>
              </a:rPr>
              <a:t>High</a:t>
            </a:r>
            <a:r>
              <a:rPr lang="en-US" dirty="0">
                <a:solidFill>
                  <a:srgbClr val="008000"/>
                </a:solidFill>
              </a:rPr>
              <a:t> PV adoption</a:t>
            </a:r>
          </a:p>
          <a:p>
            <a:pPr lvl="2"/>
            <a:endParaRPr lang="en-US" sz="1050" dirty="0"/>
          </a:p>
          <a:p>
            <a:pPr>
              <a:buFont typeface="Wingdings" pitchFamily="2" charset="2"/>
              <a:buChar char="q"/>
            </a:pPr>
            <a:r>
              <a:rPr lang="en-US" sz="2400" dirty="0">
                <a:solidFill>
                  <a:schemeClr val="accent1"/>
                </a:solidFill>
              </a:rPr>
              <a:t> </a:t>
            </a:r>
            <a:r>
              <a:rPr lang="en-US" dirty="0"/>
              <a:t>Mid = Mid Electricity Demand Case</a:t>
            </a:r>
          </a:p>
        </p:txBody>
      </p:sp>
      <p:sp>
        <p:nvSpPr>
          <p:cNvPr id="4" name="Slide Number Placeholder 3"/>
          <p:cNvSpPr>
            <a:spLocks noGrp="1"/>
          </p:cNvSpPr>
          <p:nvPr>
            <p:ph type="sldNum" sz="quarter" idx="12"/>
          </p:nvPr>
        </p:nvSpPr>
        <p:spPr/>
        <p:txBody>
          <a:bodyPr/>
          <a:lstStyle/>
          <a:p>
            <a:fld id="{387131CB-0A34-4C69-99EE-C9F6AECD4A25}" type="slidenum">
              <a:rPr lang="en-US" smtClean="0"/>
              <a:pPr/>
              <a:t>7</a:t>
            </a:fld>
            <a:endParaRPr lang="en-US"/>
          </a:p>
        </p:txBody>
      </p:sp>
    </p:spTree>
    <p:extLst>
      <p:ext uri="{BB962C8B-B14F-4D97-AF65-F5344CB8AC3E}">
        <p14:creationId xmlns:p14="http://schemas.microsoft.com/office/powerpoint/2010/main" val="271275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Statewide BTM PV Forecast</a:t>
            </a:r>
          </a:p>
        </p:txBody>
      </p:sp>
      <p:pic>
        <p:nvPicPr>
          <p:cNvPr id="4" name="Picture 3" descr="This chart shows the statewide behind-the-meter (BTM) PV forecast from 2020 to 2030, as well an estimate of historical energy generation from PV.&#10;&#10;In 2019, BTM PV was estimated to have generated about 15,000 gigawatt-hours of energy.  By 2030, that number is expected to increase to about 34,900 gigawatt-hours in the high electricity demand case, 41,200 gigawatt hours in mid electricity demand case, and 47,300 gigawatt-hours in the low electricity demand case.">
            <a:extLst>
              <a:ext uri="{FF2B5EF4-FFF2-40B4-BE49-F238E27FC236}">
                <a16:creationId xmlns:a16="http://schemas.microsoft.com/office/drawing/2014/main" id="{17C529C0-F11C-4A34-BF78-710209DA178C}"/>
              </a:ext>
            </a:extLst>
          </p:cNvPr>
          <p:cNvPicPr>
            <a:picLocks noChangeAspect="1"/>
          </p:cNvPicPr>
          <p:nvPr/>
        </p:nvPicPr>
        <p:blipFill>
          <a:blip r:embed="rId2"/>
          <a:stretch>
            <a:fillRect/>
          </a:stretch>
        </p:blipFill>
        <p:spPr>
          <a:xfrm>
            <a:off x="866952" y="1372234"/>
            <a:ext cx="9182420" cy="4684042"/>
          </a:xfrm>
          <a:prstGeom prst="rect">
            <a:avLst/>
          </a:prstGeom>
        </p:spPr>
      </p:pic>
      <p:sp>
        <p:nvSpPr>
          <p:cNvPr id="11" name="TextBox 10"/>
          <p:cNvSpPr txBox="1"/>
          <p:nvPr/>
        </p:nvSpPr>
        <p:spPr>
          <a:xfrm>
            <a:off x="2286000" y="5994804"/>
            <a:ext cx="6400800" cy="461665"/>
          </a:xfrm>
          <a:prstGeom prst="rect">
            <a:avLst/>
          </a:prstGeom>
          <a:noFill/>
        </p:spPr>
        <p:txBody>
          <a:bodyPr wrap="square" rtlCol="0">
            <a:spAutoFit/>
          </a:bodyPr>
          <a:lstStyle/>
          <a:p>
            <a:r>
              <a:rPr lang="en-US" sz="1200" b="1" dirty="0">
                <a:solidFill>
                  <a:schemeClr val="tx1">
                    <a:lumMod val="65000"/>
                    <a:lumOff val="35000"/>
                  </a:schemeClr>
                </a:solidFill>
              </a:rPr>
              <a:t>Source: </a:t>
            </a:r>
            <a:r>
              <a:rPr lang="en-US" sz="1200" dirty="0">
                <a:solidFill>
                  <a:schemeClr val="tx1">
                    <a:lumMod val="65000"/>
                    <a:lumOff val="35000"/>
                  </a:schemeClr>
                </a:solidFill>
              </a:rPr>
              <a:t>California Energy Commission.</a:t>
            </a:r>
          </a:p>
          <a:p>
            <a:r>
              <a:rPr lang="en-US" sz="1200" b="1" dirty="0">
                <a:solidFill>
                  <a:schemeClr val="tx1">
                    <a:lumMod val="65000"/>
                    <a:lumOff val="35000"/>
                  </a:schemeClr>
                </a:solidFill>
              </a:rPr>
              <a:t>Note:  </a:t>
            </a:r>
            <a:r>
              <a:rPr lang="en-US" sz="1200" dirty="0">
                <a:solidFill>
                  <a:schemeClr val="tx1">
                    <a:lumMod val="65000"/>
                    <a:lumOff val="35000"/>
                  </a:schemeClr>
                </a:solidFill>
              </a:rPr>
              <a:t>For consistency, 2017 and 2018 forecasts include AAPV forecast results.</a:t>
            </a:r>
          </a:p>
        </p:txBody>
      </p:sp>
      <p:sp>
        <p:nvSpPr>
          <p:cNvPr id="8" name="Line Callout 2 7"/>
          <p:cNvSpPr/>
          <p:nvPr/>
        </p:nvSpPr>
        <p:spPr>
          <a:xfrm rot="10800000" flipV="1">
            <a:off x="7852073" y="1736502"/>
            <a:ext cx="762000" cy="304800"/>
          </a:xfrm>
          <a:prstGeom prst="borderCallout2">
            <a:avLst>
              <a:gd name="adj1" fmla="val 54044"/>
              <a:gd name="adj2" fmla="val -6316"/>
              <a:gd name="adj3" fmla="val 54044"/>
              <a:gd name="adj4" fmla="val -20701"/>
              <a:gd name="adj5" fmla="val 72164"/>
              <a:gd name="adj6" fmla="val -49692"/>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8000"/>
                </a:solidFill>
              </a:rPr>
              <a:t>47,300</a:t>
            </a:r>
          </a:p>
        </p:txBody>
      </p:sp>
      <p:sp>
        <p:nvSpPr>
          <p:cNvPr id="12" name="Line Callout 2 11"/>
          <p:cNvSpPr/>
          <p:nvPr/>
        </p:nvSpPr>
        <p:spPr>
          <a:xfrm rot="10800000" flipV="1">
            <a:off x="9391929" y="3153656"/>
            <a:ext cx="762000" cy="304800"/>
          </a:xfrm>
          <a:prstGeom prst="borderCallout2">
            <a:avLst>
              <a:gd name="adj1" fmla="val 49429"/>
              <a:gd name="adj2" fmla="val 105291"/>
              <a:gd name="adj3" fmla="val 37289"/>
              <a:gd name="adj4" fmla="val 120631"/>
              <a:gd name="adj5" fmla="val -49873"/>
              <a:gd name="adj6" fmla="val 13732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lstStyle/>
          <a:p>
            <a:pPr algn="ctr"/>
            <a:r>
              <a:rPr lang="en-US" sz="1600" b="1" dirty="0">
                <a:solidFill>
                  <a:schemeClr val="accent2"/>
                </a:solidFill>
              </a:rPr>
              <a:t>34,900</a:t>
            </a:r>
          </a:p>
        </p:txBody>
      </p:sp>
      <p:sp>
        <p:nvSpPr>
          <p:cNvPr id="13" name="Line Callout 2 12"/>
          <p:cNvSpPr/>
          <p:nvPr/>
        </p:nvSpPr>
        <p:spPr>
          <a:xfrm rot="10800000" flipV="1">
            <a:off x="7668419" y="2081401"/>
            <a:ext cx="762000" cy="304800"/>
          </a:xfrm>
          <a:prstGeom prst="borderCallout2">
            <a:avLst>
              <a:gd name="adj1" fmla="val 54044"/>
              <a:gd name="adj2" fmla="val -7325"/>
              <a:gd name="adj3" fmla="val 54044"/>
              <a:gd name="adj4" fmla="val -19692"/>
              <a:gd name="adj5" fmla="val 107206"/>
              <a:gd name="adj6" fmla="val -7244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41,200</a:t>
            </a:r>
          </a:p>
        </p:txBody>
      </p:sp>
      <p:sp>
        <p:nvSpPr>
          <p:cNvPr id="14" name="Line Callout 2 13"/>
          <p:cNvSpPr/>
          <p:nvPr/>
        </p:nvSpPr>
        <p:spPr>
          <a:xfrm rot="10800000" flipV="1">
            <a:off x="5205150" y="3711254"/>
            <a:ext cx="762000" cy="304800"/>
          </a:xfrm>
          <a:prstGeom prst="borderCallout2">
            <a:avLst>
              <a:gd name="adj1" fmla="val 46481"/>
              <a:gd name="adj2" fmla="val -8333"/>
              <a:gd name="adj3" fmla="val 46481"/>
              <a:gd name="adj4" fmla="val -17675"/>
              <a:gd name="adj5" fmla="val 165441"/>
              <a:gd name="adj6" fmla="val -51709"/>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65000"/>
                    <a:lumOff val="35000"/>
                  </a:schemeClr>
                </a:solidFill>
              </a:rPr>
              <a:t>15,800</a:t>
            </a:r>
          </a:p>
        </p:txBody>
      </p:sp>
      <p:sp>
        <p:nvSpPr>
          <p:cNvPr id="3" name="Slide Number Placeholder 2"/>
          <p:cNvSpPr>
            <a:spLocks noGrp="1"/>
          </p:cNvSpPr>
          <p:nvPr>
            <p:ph type="sldNum" sz="quarter" idx="12"/>
          </p:nvPr>
        </p:nvSpPr>
        <p:spPr/>
        <p:txBody>
          <a:bodyPr/>
          <a:lstStyle/>
          <a:p>
            <a:fld id="{387131CB-0A34-4C69-99EE-C9F6AECD4A25}" type="slidenum">
              <a:rPr lang="en-US" smtClean="0"/>
              <a:pPr/>
              <a:t>8</a:t>
            </a:fld>
            <a:endParaRPr lang="en-US"/>
          </a:p>
        </p:txBody>
      </p:sp>
    </p:spTree>
    <p:extLst>
      <p:ext uri="{BB962C8B-B14F-4D97-AF65-F5344CB8AC3E}">
        <p14:creationId xmlns:p14="http://schemas.microsoft.com/office/powerpoint/2010/main" val="1642736002"/>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potx" id="{FC3CB98F-4D31-4D71-8037-300275636416}" vid="{1D76A2AA-2F74-4336-9AF4-7E3D565BB9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785685f2-c2e1-4352-89aa-3faca8eaba5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9" ma:contentTypeDescription="Create a new document." ma:contentTypeScope="" ma:versionID="10fd741d898bda0bbbeb1e3bb7595f53">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ca2cbab379b0821520e950f391c4a431"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ategory" ma:index="16" nillable="true" ma:displayName="Category" ma:format="Dropdown" ma:internalName="Category">
      <xsd:complexType>
        <xsd:complexContent>
          <xsd:extension base="dms:MultiChoiceFillIn">
            <xsd:sequence>
              <xsd:element name="Value" maxOccurs="unbounded" minOccurs="0" nillable="true">
                <xsd:simpleType>
                  <xsd:union memberTypes="dms:Text">
                    <xsd:simpleType>
                      <xsd:restriction base="dms:Choice">
                        <xsd:enumeration value="LDV"/>
                        <xsd:enumeration value="AVIATION"/>
                        <xsd:enumeration value="MD-HD"/>
                        <xsd:enumeration value="FUEL"/>
                        <xsd:enumeration value="AUTONOMOUS"/>
                        <xsd:enumeration value="BATTERY"/>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B9109A-051A-4257-84E4-E10E79C1FDBC}">
  <ds:schemaRefs>
    <ds:schemaRef ds:uri="http://schemas.microsoft.com/office/2006/metadata/properties"/>
    <ds:schemaRef ds:uri="http://schemas.microsoft.com/office/infopath/2007/PartnerControls"/>
    <ds:schemaRef ds:uri="785685f2-c2e1-4352-89aa-3faca8eaba52"/>
  </ds:schemaRefs>
</ds:datastoreItem>
</file>

<file path=customXml/itemProps2.xml><?xml version="1.0" encoding="utf-8"?>
<ds:datastoreItem xmlns:ds="http://schemas.openxmlformats.org/officeDocument/2006/customXml" ds:itemID="{42DB9BD7-2673-42EE-BA35-D9C36613D101}">
  <ds:schemaRefs>
    <ds:schemaRef ds:uri="http://schemas.microsoft.com/sharepoint/v3/contenttype/forms"/>
  </ds:schemaRefs>
</ds:datastoreItem>
</file>

<file path=customXml/itemProps3.xml><?xml version="1.0" encoding="utf-8"?>
<ds:datastoreItem xmlns:ds="http://schemas.openxmlformats.org/officeDocument/2006/customXml" ds:itemID="{25268C55-3804-453A-B00F-B79698875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3424</TotalTime>
  <Words>1025</Words>
  <Application>Microsoft Office PowerPoint</Application>
  <PresentationFormat>Custom</PresentationFormat>
  <Paragraphs>213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 Behind-the-Meter PV  &amp; Storage Forecast</vt:lpstr>
      <vt:lpstr>Changes in the 2020 Forecast</vt:lpstr>
      <vt:lpstr>BTM PV Capacity Additions</vt:lpstr>
      <vt:lpstr>PV Capacity Additions by Sector</vt:lpstr>
      <vt:lpstr>2020 Data Similar to 2019</vt:lpstr>
      <vt:lpstr>Updates to 2020 PV Forecast</vt:lpstr>
      <vt:lpstr>Energy Commission PV Model</vt:lpstr>
      <vt:lpstr>Scenario Definitions</vt:lpstr>
      <vt:lpstr>2020 Statewide BTM PV Forecast</vt:lpstr>
      <vt:lpstr>Self-Generation Forecast</vt:lpstr>
      <vt:lpstr>UTILITY / PLANNING AREA FORECASTs</vt:lpstr>
      <vt:lpstr>PG&amp;E PV Forecast</vt:lpstr>
      <vt:lpstr>SCE PV Forecast</vt:lpstr>
      <vt:lpstr>SDG&amp;E PV Forecast</vt:lpstr>
      <vt:lpstr>LADWP PV Forecast</vt:lpstr>
      <vt:lpstr>SMUD PV Forecast</vt:lpstr>
      <vt:lpstr>BTM Energy Storage Forecast</vt:lpstr>
      <vt:lpstr>BTM Energy Storage Adoption</vt:lpstr>
      <vt:lpstr>Storage Forecast Results</vt:lpstr>
      <vt:lpstr>Deployment of BTM Storage</vt:lpstr>
      <vt:lpstr>SGIP Approved TOU Rates</vt:lpstr>
      <vt:lpstr>New Storage Profiles for PG&amp;E and SCE </vt:lpstr>
    </vt:vector>
  </TitlesOfParts>
  <Company>LANDesk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Sudhakar Konala</dc:creator>
  <cp:lastModifiedBy>Au-Yeung, Carmen@Energy</cp:lastModifiedBy>
  <cp:revision>251</cp:revision>
  <cp:lastPrinted>2019-12-02T17:31:51Z</cp:lastPrinted>
  <dcterms:created xsi:type="dcterms:W3CDTF">2019-11-18T18:59:38Z</dcterms:created>
  <dcterms:modified xsi:type="dcterms:W3CDTF">2020-11-19T19:44:38Z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ies>
</file>