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slideLayouts/slideLayout13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71" r:id="rId5"/>
    <p:sldMasterId id="2147483682" r:id="rId6"/>
    <p:sldMasterId id="2147483678" r:id="rId7"/>
    <p:sldMasterId id="2147483679" r:id="rId8"/>
  </p:sldMasterIdLst>
  <p:notesMasterIdLst>
    <p:notesMasterId r:id="rId43"/>
  </p:notesMasterIdLst>
  <p:handoutMasterIdLst>
    <p:handoutMasterId r:id="rId44"/>
  </p:handoutMasterIdLst>
  <p:sldIdLst>
    <p:sldId id="276" r:id="rId9"/>
    <p:sldId id="315" r:id="rId10"/>
    <p:sldId id="388" r:id="rId11"/>
    <p:sldId id="393" r:id="rId12"/>
    <p:sldId id="312" r:id="rId13"/>
    <p:sldId id="389" r:id="rId14"/>
    <p:sldId id="392" r:id="rId15"/>
    <p:sldId id="311" r:id="rId16"/>
    <p:sldId id="394" r:id="rId17"/>
    <p:sldId id="310" r:id="rId18"/>
    <p:sldId id="391" r:id="rId19"/>
    <p:sldId id="314" r:id="rId20"/>
    <p:sldId id="300" r:id="rId21"/>
    <p:sldId id="288" r:id="rId22"/>
    <p:sldId id="301" r:id="rId23"/>
    <p:sldId id="307" r:id="rId24"/>
    <p:sldId id="308" r:id="rId25"/>
    <p:sldId id="295" r:id="rId26"/>
    <p:sldId id="302" r:id="rId27"/>
    <p:sldId id="296" r:id="rId28"/>
    <p:sldId id="303" r:id="rId29"/>
    <p:sldId id="297" r:id="rId30"/>
    <p:sldId id="304" r:id="rId31"/>
    <p:sldId id="298" r:id="rId32"/>
    <p:sldId id="305" r:id="rId33"/>
    <p:sldId id="299" r:id="rId34"/>
    <p:sldId id="306" r:id="rId35"/>
    <p:sldId id="292" r:id="rId36"/>
    <p:sldId id="395" r:id="rId37"/>
    <p:sldId id="398" r:id="rId38"/>
    <p:sldId id="397" r:id="rId39"/>
    <p:sldId id="270" r:id="rId40"/>
    <p:sldId id="285" r:id="rId41"/>
    <p:sldId id="286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vanbakht, Heidi@Energy" initials="JH" lastIdx="7" clrIdx="0">
    <p:extLst>
      <p:ext uri="{19B8F6BF-5375-455C-9EA6-DF929625EA0E}">
        <p15:presenceInfo xmlns:p15="http://schemas.microsoft.com/office/powerpoint/2012/main" userId="S::Heidi.Javanbakht@energy.ca.gov::ad09330e-7c38-4997-818f-7e170c514e27" providerId="AD"/>
      </p:ext>
    </p:extLst>
  </p:cmAuthor>
  <p:cmAuthor id="2" name="Palmere, Mark@Energy" initials="PM" lastIdx="1" clrIdx="1">
    <p:extLst>
      <p:ext uri="{19B8F6BF-5375-455C-9EA6-DF929625EA0E}">
        <p15:presenceInfo xmlns:p15="http://schemas.microsoft.com/office/powerpoint/2012/main" userId="S::Mark.Palmere@energy.ca.gov::2ddf4817-7ed7-4217-abff-b055a05317d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A3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04D831-8F8A-4E53-B6BF-33B9628CB982}" v="3" dt="2020-11-19T01:53:45.962"/>
    <p1510:client id="{BC860F03-5F87-4702-B9A5-0A8A2BB839F3}" v="31" dt="2020-11-18T17:56:43.558"/>
    <p1510:client id="{FF8920E0-C88E-52AC-F904-605C8110B1A2}" v="7" dt="2020-11-19T02:07:34.3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slideMaster" Target="slideMasters/slideMaster4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Master" Target="slideMasters/slideMaster5.xml"/><Relationship Id="rId51" Type="http://schemas.microsoft.com/office/2015/10/relationships/revisionInfo" Target="revisionInfo.xml"/><Relationship Id="rId3" Type="http://schemas.openxmlformats.org/officeDocument/2006/relationships/customXml" Target="../customXml/item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presProps" Target="presProps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vanbakht, Heidi@Energy" userId="ad09330e-7c38-4997-818f-7e170c514e27" providerId="ADAL" clId="{4704D831-8F8A-4E53-B6BF-33B9628CB982}"/>
    <pc:docChg chg="custSel modSld">
      <pc:chgData name="Javanbakht, Heidi@Energy" userId="ad09330e-7c38-4997-818f-7e170c514e27" providerId="ADAL" clId="{4704D831-8F8A-4E53-B6BF-33B9628CB982}" dt="2020-11-19T01:53:45.962" v="125"/>
      <pc:docMkLst>
        <pc:docMk/>
      </pc:docMkLst>
      <pc:sldChg chg="addSp delSp modSp">
        <pc:chgData name="Javanbakht, Heidi@Energy" userId="ad09330e-7c38-4997-818f-7e170c514e27" providerId="ADAL" clId="{4704D831-8F8A-4E53-B6BF-33B9628CB982}" dt="2020-11-19T01:53:02.678" v="37" actId="20577"/>
        <pc:sldMkLst>
          <pc:docMk/>
          <pc:sldMk cId="642586274" sldId="270"/>
        </pc:sldMkLst>
        <pc:spChg chg="del">
          <ac:chgData name="Javanbakht, Heidi@Energy" userId="ad09330e-7c38-4997-818f-7e170c514e27" providerId="ADAL" clId="{4704D831-8F8A-4E53-B6BF-33B9628CB982}" dt="2020-11-19T01:52:06.537" v="0" actId="478"/>
          <ac:spMkLst>
            <pc:docMk/>
            <pc:sldMk cId="642586274" sldId="270"/>
            <ac:spMk id="3" creationId="{20570286-7B10-412A-B586-E8BEE37E5BFF}"/>
          </ac:spMkLst>
        </pc:spChg>
        <pc:spChg chg="del">
          <ac:chgData name="Javanbakht, Heidi@Energy" userId="ad09330e-7c38-4997-818f-7e170c514e27" providerId="ADAL" clId="{4704D831-8F8A-4E53-B6BF-33B9628CB982}" dt="2020-11-19T01:52:10.511" v="1" actId="478"/>
          <ac:spMkLst>
            <pc:docMk/>
            <pc:sldMk cId="642586274" sldId="270"/>
            <ac:spMk id="4" creationId="{49B52D97-D25D-4D8E-8958-45EA18BAFFBD}"/>
          </ac:spMkLst>
        </pc:spChg>
        <pc:spChg chg="add mod">
          <ac:chgData name="Javanbakht, Heidi@Energy" userId="ad09330e-7c38-4997-818f-7e170c514e27" providerId="ADAL" clId="{4704D831-8F8A-4E53-B6BF-33B9628CB982}" dt="2020-11-19T01:53:02.678" v="37" actId="20577"/>
          <ac:spMkLst>
            <pc:docMk/>
            <pc:sldMk cId="642586274" sldId="270"/>
            <ac:spMk id="7" creationId="{6CBFAA6A-957C-43C4-B4F5-C5AD9314F849}"/>
          </ac:spMkLst>
        </pc:spChg>
      </pc:sldChg>
      <pc:sldChg chg="addSp modSp">
        <pc:chgData name="Javanbakht, Heidi@Energy" userId="ad09330e-7c38-4997-818f-7e170c514e27" providerId="ADAL" clId="{4704D831-8F8A-4E53-B6BF-33B9628CB982}" dt="2020-11-19T01:53:41.191" v="124" actId="20577"/>
        <pc:sldMkLst>
          <pc:docMk/>
          <pc:sldMk cId="3169696038" sldId="285"/>
        </pc:sldMkLst>
        <pc:spChg chg="mod">
          <ac:chgData name="Javanbakht, Heidi@Energy" userId="ad09330e-7c38-4997-818f-7e170c514e27" providerId="ADAL" clId="{4704D831-8F8A-4E53-B6BF-33B9628CB982}" dt="2020-11-19T01:52:34.072" v="27" actId="20577"/>
          <ac:spMkLst>
            <pc:docMk/>
            <pc:sldMk cId="3169696038" sldId="285"/>
            <ac:spMk id="3" creationId="{764C0023-972B-4B41-B06E-E850819B34BE}"/>
          </ac:spMkLst>
        </pc:spChg>
        <pc:spChg chg="add mod">
          <ac:chgData name="Javanbakht, Heidi@Energy" userId="ad09330e-7c38-4997-818f-7e170c514e27" providerId="ADAL" clId="{4704D831-8F8A-4E53-B6BF-33B9628CB982}" dt="2020-11-19T01:53:41.191" v="124" actId="20577"/>
          <ac:spMkLst>
            <pc:docMk/>
            <pc:sldMk cId="3169696038" sldId="285"/>
            <ac:spMk id="6" creationId="{6936A94C-32F5-4295-99D9-C8E605AE93E9}"/>
          </ac:spMkLst>
        </pc:spChg>
      </pc:sldChg>
      <pc:sldChg chg="addSp">
        <pc:chgData name="Javanbakht, Heidi@Energy" userId="ad09330e-7c38-4997-818f-7e170c514e27" providerId="ADAL" clId="{4704D831-8F8A-4E53-B6BF-33B9628CB982}" dt="2020-11-19T01:53:45.962" v="125"/>
        <pc:sldMkLst>
          <pc:docMk/>
          <pc:sldMk cId="3245257041" sldId="286"/>
        </pc:sldMkLst>
        <pc:spChg chg="add">
          <ac:chgData name="Javanbakht, Heidi@Energy" userId="ad09330e-7c38-4997-818f-7e170c514e27" providerId="ADAL" clId="{4704D831-8F8A-4E53-B6BF-33B9628CB982}" dt="2020-11-19T01:53:45.962" v="125"/>
          <ac:spMkLst>
            <pc:docMk/>
            <pc:sldMk cId="3245257041" sldId="286"/>
            <ac:spMk id="6" creationId="{45704F69-64F3-4E06-81AE-ED18F5F55D82}"/>
          </ac:spMkLst>
        </pc:spChg>
      </pc:sldChg>
    </pc:docChg>
  </pc:docChgLst>
  <pc:docChgLst>
    <pc:chgData name="Javanbakht, Heidi@Energy" userId="ad09330e-7c38-4997-818f-7e170c514e27" providerId="ADAL" clId="{C0052E89-FAD0-47BA-BCB4-E304E902002C}"/>
    <pc:docChg chg="modSld">
      <pc:chgData name="Javanbakht, Heidi@Energy" userId="ad09330e-7c38-4997-818f-7e170c514e27" providerId="ADAL" clId="{C0052E89-FAD0-47BA-BCB4-E304E902002C}" dt="2020-11-19T16:51:59.753" v="3" actId="20577"/>
      <pc:docMkLst>
        <pc:docMk/>
      </pc:docMkLst>
      <pc:sldChg chg="modSp">
        <pc:chgData name="Javanbakht, Heidi@Energy" userId="ad09330e-7c38-4997-818f-7e170c514e27" providerId="ADAL" clId="{C0052E89-FAD0-47BA-BCB4-E304E902002C}" dt="2020-11-19T16:51:59.753" v="3" actId="20577"/>
        <pc:sldMkLst>
          <pc:docMk/>
          <pc:sldMk cId="2180960659" sldId="397"/>
        </pc:sldMkLst>
        <pc:graphicFrameChg chg="modGraphic">
          <ac:chgData name="Javanbakht, Heidi@Energy" userId="ad09330e-7c38-4997-818f-7e170c514e27" providerId="ADAL" clId="{C0052E89-FAD0-47BA-BCB4-E304E902002C}" dt="2020-11-19T16:51:59.753" v="3" actId="20577"/>
          <ac:graphicFrameMkLst>
            <pc:docMk/>
            <pc:sldMk cId="2180960659" sldId="397"/>
            <ac:graphicFrameMk id="6" creationId="{75254F76-E90B-447B-9F13-E2C5DDC00493}"/>
          </ac:graphicFrameMkLst>
        </pc:graphicFrameChg>
      </pc:sldChg>
    </pc:docChg>
  </pc:docChgLst>
  <pc:docChgLst>
    <pc:chgData clId="Web-{FF8920E0-C88E-52AC-F904-605C8110B1A2}"/>
    <pc:docChg chg="addSld delSld modSld">
      <pc:chgData name="" userId="" providerId="" clId="Web-{FF8920E0-C88E-52AC-F904-605C8110B1A2}" dt="2020-11-19T02:07:34.388" v="6"/>
      <pc:docMkLst>
        <pc:docMk/>
      </pc:docMkLst>
      <pc:sldChg chg="modSp add del mod modClrScheme chgLayout">
        <pc:chgData name="" userId="" providerId="" clId="Web-{FF8920E0-C88E-52AC-F904-605C8110B1A2}" dt="2020-11-19T02:07:34.388" v="6"/>
        <pc:sldMkLst>
          <pc:docMk/>
          <pc:sldMk cId="2658825017" sldId="292"/>
        </pc:sldMkLst>
        <pc:spChg chg="mod ord">
          <ac:chgData name="" userId="" providerId="" clId="Web-{FF8920E0-C88E-52AC-F904-605C8110B1A2}" dt="2020-11-19T02:07:34.388" v="6"/>
          <ac:spMkLst>
            <pc:docMk/>
            <pc:sldMk cId="2658825017" sldId="292"/>
            <ac:spMk id="2" creationId="{00000000-0000-0000-0000-000000000000}"/>
          </ac:spMkLst>
        </pc:spChg>
        <pc:spChg chg="mod ord">
          <ac:chgData name="" userId="" providerId="" clId="Web-{FF8920E0-C88E-52AC-F904-605C8110B1A2}" dt="2020-11-19T02:07:34.388" v="6"/>
          <ac:spMkLst>
            <pc:docMk/>
            <pc:sldMk cId="2658825017" sldId="292"/>
            <ac:spMk id="3" creationId="{6205CFDF-59C0-49FB-97B9-1E3571452A13}"/>
          </ac:spMkLst>
        </pc:spChg>
      </pc:sldChg>
      <pc:sldChg chg="modSp">
        <pc:chgData name="" userId="" providerId="" clId="Web-{FF8920E0-C88E-52AC-F904-605C8110B1A2}" dt="2020-11-19T02:07:13.341" v="1" actId="1076"/>
        <pc:sldMkLst>
          <pc:docMk/>
          <pc:sldMk cId="1767731996" sldId="314"/>
        </pc:sldMkLst>
        <pc:spChg chg="mod">
          <ac:chgData name="" userId="" providerId="" clId="Web-{FF8920E0-C88E-52AC-F904-605C8110B1A2}" dt="2020-11-19T02:07:13.341" v="1" actId="1076"/>
          <ac:spMkLst>
            <pc:docMk/>
            <pc:sldMk cId="1767731996" sldId="314"/>
            <ac:spMk id="3" creationId="{93C05FCA-CCE0-4B7D-9E6D-148678C9FE43}"/>
          </ac:spMkLst>
        </pc:spChg>
      </pc:sldChg>
      <pc:sldChg chg="add del replId">
        <pc:chgData name="" userId="" providerId="" clId="Web-{FF8920E0-C88E-52AC-F904-605C8110B1A2}" dt="2020-11-19T02:07:22.060" v="3"/>
        <pc:sldMkLst>
          <pc:docMk/>
          <pc:sldMk cId="1494867126" sldId="39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iss\Downloads\OUT%20Stock%20With%20Vintage%20v1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Palmere\Desktop\DAWG%20Pres%20Dat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Palmere\Desktop\DAWG%20Pres%20Data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Palmere\Desktop\DAWG%20Pres%20Data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Palmere\Desktop\DAWG%20Pres%20Data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Palmere\Desktop\DAWG%20Pres%20Data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Palmere\Desktop\DAWG%20Pres%20Data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Palmere\Desktop\DAWG%20Pres%20Data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Palmere\Desktop\DAWG%20Pres%20Data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Palmere\Desktop\DAWG%20Pres%20Data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Palmere\Desktop\DAWG%20Pres%20Data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iss\Downloads\OUT%20Stock%20With%20Vintage%20v1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iss\Downloads\OUT%20Stock%20With%20Vintage%20v1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iss\Downloads\OUT%20Stock%20With%20Vintage%20v1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iss\Downloads\OUT%20Stock%20With%20Vintage%20v1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Palmere\Desktop\DAWG%20Pres%20Dat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Palmere\Desktop\DAWG%20Pres%20Data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Palmere\Desktop\DAWG%20Pres%20Dat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Palmere\Desktop\DAWG%20Pres%20Data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Sheet2!$G$49</c:f>
              <c:strCache>
                <c:ptCount val="1"/>
                <c:pt idx="0">
                  <c:v>Low</c:v>
                </c:pt>
              </c:strCache>
            </c:strRef>
          </c:tx>
          <c:spPr>
            <a:ln w="5080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xVal>
            <c:numRef>
              <c:f>Sheet2!$F$50:$F$61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xVal>
          <c:yVal>
            <c:numRef>
              <c:f>Sheet2!$G$50:$G$61</c:f>
              <c:numCache>
                <c:formatCode>_(* #,##0_);_(* \(#,##0\);_(* "-"??_);_(@_)</c:formatCode>
                <c:ptCount val="12"/>
                <c:pt idx="0">
                  <c:v>30205405</c:v>
                </c:pt>
                <c:pt idx="1">
                  <c:v>29443119.311639603</c:v>
                </c:pt>
                <c:pt idx="2">
                  <c:v>29724360.36016364</c:v>
                </c:pt>
                <c:pt idx="3">
                  <c:v>30241663.609293871</c:v>
                </c:pt>
                <c:pt idx="4">
                  <c:v>30882544.898817543</c:v>
                </c:pt>
                <c:pt idx="5">
                  <c:v>31340741.971000064</c:v>
                </c:pt>
                <c:pt idx="6">
                  <c:v>31714695.57333675</c:v>
                </c:pt>
                <c:pt idx="7">
                  <c:v>32102752.416643951</c:v>
                </c:pt>
                <c:pt idx="8">
                  <c:v>32508957.776123811</c:v>
                </c:pt>
                <c:pt idx="9">
                  <c:v>32925760.809321277</c:v>
                </c:pt>
                <c:pt idx="10">
                  <c:v>33325306.64091159</c:v>
                </c:pt>
                <c:pt idx="11">
                  <c:v>33715598.053903684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1D4E-4B9D-BCEE-3CA2E559797D}"/>
            </c:ext>
          </c:extLst>
        </c:ser>
        <c:ser>
          <c:idx val="1"/>
          <c:order val="1"/>
          <c:tx>
            <c:strRef>
              <c:f>Sheet2!$H$49</c:f>
              <c:strCache>
                <c:ptCount val="1"/>
                <c:pt idx="0">
                  <c:v>Mid</c:v>
                </c:pt>
              </c:strCache>
            </c:strRef>
          </c:tx>
          <c:spPr>
            <a:ln w="50800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Sheet2!$F$50:$F$61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xVal>
          <c:yVal>
            <c:numRef>
              <c:f>Sheet2!$H$50:$H$61</c:f>
              <c:numCache>
                <c:formatCode>_(* #,##0_);_(* \(#,##0\);_(* "-"??_);_(@_)</c:formatCode>
                <c:ptCount val="12"/>
                <c:pt idx="0">
                  <c:v>30205405</c:v>
                </c:pt>
                <c:pt idx="1">
                  <c:v>29732436.129004706</c:v>
                </c:pt>
                <c:pt idx="2">
                  <c:v>30103465.823439002</c:v>
                </c:pt>
                <c:pt idx="3">
                  <c:v>30889615.583462317</c:v>
                </c:pt>
                <c:pt idx="4">
                  <c:v>31554317.308827508</c:v>
                </c:pt>
                <c:pt idx="5">
                  <c:v>31976759.827992428</c:v>
                </c:pt>
                <c:pt idx="6">
                  <c:v>32369520.795150295</c:v>
                </c:pt>
                <c:pt idx="7">
                  <c:v>32770525.959901802</c:v>
                </c:pt>
                <c:pt idx="8">
                  <c:v>33180651.419222947</c:v>
                </c:pt>
                <c:pt idx="9">
                  <c:v>33600518.567104034</c:v>
                </c:pt>
                <c:pt idx="10">
                  <c:v>34003915.930533111</c:v>
                </c:pt>
                <c:pt idx="11">
                  <c:v>34399329.75290931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1D4E-4B9D-BCEE-3CA2E559797D}"/>
            </c:ext>
          </c:extLst>
        </c:ser>
        <c:ser>
          <c:idx val="2"/>
          <c:order val="2"/>
          <c:tx>
            <c:strRef>
              <c:f>Sheet2!$I$49</c:f>
              <c:strCache>
                <c:ptCount val="1"/>
                <c:pt idx="0">
                  <c:v>High</c:v>
                </c:pt>
              </c:strCache>
            </c:strRef>
          </c:tx>
          <c:spPr>
            <a:ln w="508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Sheet2!$F$50:$F$61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xVal>
          <c:yVal>
            <c:numRef>
              <c:f>Sheet2!$I$50:$I$61</c:f>
              <c:numCache>
                <c:formatCode>_(* #,##0_);_(* \(#,##0\);_(* "-"??_);_(@_)</c:formatCode>
                <c:ptCount val="12"/>
                <c:pt idx="0">
                  <c:v>30205405</c:v>
                </c:pt>
                <c:pt idx="1">
                  <c:v>29967234.412016254</c:v>
                </c:pt>
                <c:pt idx="2">
                  <c:v>30601454.670511488</c:v>
                </c:pt>
                <c:pt idx="3">
                  <c:v>31369445.606653351</c:v>
                </c:pt>
                <c:pt idx="4">
                  <c:v>32079493.337088149</c:v>
                </c:pt>
                <c:pt idx="5">
                  <c:v>32546334.528361399</c:v>
                </c:pt>
                <c:pt idx="6">
                  <c:v>32966119.873477839</c:v>
                </c:pt>
                <c:pt idx="7">
                  <c:v>33403588.164201789</c:v>
                </c:pt>
                <c:pt idx="8">
                  <c:v>33861942.185077541</c:v>
                </c:pt>
                <c:pt idx="9">
                  <c:v>34336836.400400475</c:v>
                </c:pt>
                <c:pt idx="10">
                  <c:v>34804616.577574477</c:v>
                </c:pt>
                <c:pt idx="11">
                  <c:v>35268534.065313578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1D4E-4B9D-BCEE-3CA2E55979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9148223"/>
        <c:axId val="485372639"/>
      </c:scatterChart>
      <c:valAx>
        <c:axId val="379148223"/>
        <c:scaling>
          <c:orientation val="minMax"/>
          <c:max val="2030"/>
          <c:min val="2019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5372639"/>
        <c:crosses val="autoZero"/>
        <c:crossBetween val="midCat"/>
        <c:majorUnit val="1"/>
      </c:valAx>
      <c:valAx>
        <c:axId val="485372639"/>
        <c:scaling>
          <c:orientation val="minMax"/>
          <c:max val="40000000"/>
          <c:min val="25000000"/>
        </c:scaling>
        <c:delete val="0"/>
        <c:axPos val="l"/>
        <c:majorGridlines>
          <c:spPr>
            <a:ln w="9525" cap="flat" cmpd="sng" algn="ctr">
              <a:solidFill>
                <a:schemeClr val="accent3"/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9148223"/>
        <c:crosses val="autoZero"/>
        <c:crossBetween val="midCat"/>
        <c:majorUnit val="50000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On-Road PEV</a:t>
            </a:r>
            <a:r>
              <a:rPr lang="en-US" sz="2000" baseline="0"/>
              <a:t> Population, PG&amp;E Territory (Mid Case)</a:t>
            </a:r>
            <a:endParaRPr lang="en-US" sz="20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Sheet2!$A$3</c:f>
              <c:strCache>
                <c:ptCount val="1"/>
                <c:pt idx="0">
                  <c:v>BEV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Sheet2!$B$1:$N$1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cat>
          <c:val>
            <c:numRef>
              <c:f>Sheet2!$B$3:$N$3</c:f>
              <c:numCache>
                <c:formatCode>_(* #,##0_);_(* \(#,##0\);_(* "-"??_);_(@_)</c:formatCode>
                <c:ptCount val="12"/>
                <c:pt idx="0">
                  <c:v>143471.2898089292</c:v>
                </c:pt>
                <c:pt idx="1">
                  <c:v>197227.5500427612</c:v>
                </c:pt>
                <c:pt idx="2">
                  <c:v>276012.4552473427</c:v>
                </c:pt>
                <c:pt idx="3">
                  <c:v>376375.05145999801</c:v>
                </c:pt>
                <c:pt idx="4">
                  <c:v>479518.22860739107</c:v>
                </c:pt>
                <c:pt idx="5">
                  <c:v>574668.03992920101</c:v>
                </c:pt>
                <c:pt idx="6">
                  <c:v>668277.36481857311</c:v>
                </c:pt>
                <c:pt idx="7">
                  <c:v>740070.55169401818</c:v>
                </c:pt>
                <c:pt idx="8">
                  <c:v>811418.44583340571</c:v>
                </c:pt>
                <c:pt idx="9">
                  <c:v>883460.6857034195</c:v>
                </c:pt>
                <c:pt idx="10">
                  <c:v>956196.51667361404</c:v>
                </c:pt>
                <c:pt idx="11">
                  <c:v>1032390.870492244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81-46D8-A9FC-51FB1ED5F156}"/>
            </c:ext>
          </c:extLst>
        </c:ser>
        <c:ser>
          <c:idx val="1"/>
          <c:order val="1"/>
          <c:tx>
            <c:strRef>
              <c:f>Sheet2!$A$4</c:f>
              <c:strCache>
                <c:ptCount val="1"/>
                <c:pt idx="0">
                  <c:v>PHEV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Sheet2!$B$1:$N$1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cat>
          <c:val>
            <c:numRef>
              <c:f>Sheet2!$B$4:$N$4</c:f>
              <c:numCache>
                <c:formatCode>_(* #,##0_);_(* \(#,##0\);_(* "-"??_);_(@_)</c:formatCode>
                <c:ptCount val="12"/>
                <c:pt idx="0">
                  <c:v>94285.718250210572</c:v>
                </c:pt>
                <c:pt idx="1">
                  <c:v>111431.61661472126</c:v>
                </c:pt>
                <c:pt idx="2">
                  <c:v>137375.68360326765</c:v>
                </c:pt>
                <c:pt idx="3">
                  <c:v>167229.72138483677</c:v>
                </c:pt>
                <c:pt idx="4">
                  <c:v>195851.72208450615</c:v>
                </c:pt>
                <c:pt idx="5">
                  <c:v>225751.89951096982</c:v>
                </c:pt>
                <c:pt idx="6">
                  <c:v>254610.40234220092</c:v>
                </c:pt>
                <c:pt idx="7">
                  <c:v>276074.74256201991</c:v>
                </c:pt>
                <c:pt idx="8">
                  <c:v>296901.15713167406</c:v>
                </c:pt>
                <c:pt idx="9">
                  <c:v>317250.09912992455</c:v>
                </c:pt>
                <c:pt idx="10">
                  <c:v>337070.1339588007</c:v>
                </c:pt>
                <c:pt idx="11">
                  <c:v>356509.37247083144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81-46D8-A9FC-51FB1ED5F1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63474671"/>
        <c:axId val="741975071"/>
      </c:barChart>
      <c:catAx>
        <c:axId val="863474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1975071"/>
        <c:crosses val="autoZero"/>
        <c:auto val="1"/>
        <c:lblAlgn val="ctr"/>
        <c:lblOffset val="100"/>
        <c:noMultiLvlLbl val="0"/>
      </c:catAx>
      <c:valAx>
        <c:axId val="7419750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34746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On-Road PEV</a:t>
            </a:r>
            <a:r>
              <a:rPr lang="en-US" sz="2000" baseline="0"/>
              <a:t> Population in PG&amp;E Territory</a:t>
            </a:r>
            <a:endParaRPr lang="en-US" sz="20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Sheet3!$B$3</c:f>
              <c:strCache>
                <c:ptCount val="1"/>
                <c:pt idx="0">
                  <c:v>Low</c:v>
                </c:pt>
              </c:strCache>
            </c:strRef>
          </c:tx>
          <c:spPr>
            <a:ln w="6350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Sheet3!$C$1:$N$1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cat>
          <c:val>
            <c:numRef>
              <c:f>Sheet3!$C$3:$N$3</c:f>
              <c:numCache>
                <c:formatCode>_(* #,##0_);_(* \(#,##0\);_(* "-"??_);_(@_)</c:formatCode>
                <c:ptCount val="12"/>
                <c:pt idx="0">
                  <c:v>237757.00805913977</c:v>
                </c:pt>
                <c:pt idx="1">
                  <c:v>294541.67780438263</c:v>
                </c:pt>
                <c:pt idx="2">
                  <c:v>358669.23906932463</c:v>
                </c:pt>
                <c:pt idx="3">
                  <c:v>425926.22636187426</c:v>
                </c:pt>
                <c:pt idx="4">
                  <c:v>493572.13133081491</c:v>
                </c:pt>
                <c:pt idx="5">
                  <c:v>553770.41129995091</c:v>
                </c:pt>
                <c:pt idx="6">
                  <c:v>608277.0150578029</c:v>
                </c:pt>
                <c:pt idx="7">
                  <c:v>644314.71393144701</c:v>
                </c:pt>
                <c:pt idx="8">
                  <c:v>678229.45118246181</c:v>
                </c:pt>
                <c:pt idx="9">
                  <c:v>711297.59175203368</c:v>
                </c:pt>
                <c:pt idx="10">
                  <c:v>743985.87578571029</c:v>
                </c:pt>
                <c:pt idx="11">
                  <c:v>777898.41151698655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620-4652-9F8C-8385A423FB6D}"/>
            </c:ext>
          </c:extLst>
        </c:ser>
        <c:ser>
          <c:idx val="1"/>
          <c:order val="1"/>
          <c:tx>
            <c:strRef>
              <c:f>Sheet3!$B$4</c:f>
              <c:strCache>
                <c:ptCount val="1"/>
                <c:pt idx="0">
                  <c:v>Mid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Sheet3!$C$1:$N$1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cat>
          <c:val>
            <c:numRef>
              <c:f>Sheet3!$C$4:$N$4</c:f>
              <c:numCache>
                <c:formatCode>_(* #,##0_);_(* \(#,##0\);_(* "-"??_);_(@_)</c:formatCode>
                <c:ptCount val="12"/>
                <c:pt idx="0">
                  <c:v>237757.00805913977</c:v>
                </c:pt>
                <c:pt idx="1">
                  <c:v>308659.16665748245</c:v>
                </c:pt>
                <c:pt idx="2">
                  <c:v>413388.13885061035</c:v>
                </c:pt>
                <c:pt idx="3">
                  <c:v>543604.77284483472</c:v>
                </c:pt>
                <c:pt idx="4">
                  <c:v>675369.95069189719</c:v>
                </c:pt>
                <c:pt idx="5">
                  <c:v>800419.93944017077</c:v>
                </c:pt>
                <c:pt idx="6">
                  <c:v>922887.76716077398</c:v>
                </c:pt>
                <c:pt idx="7">
                  <c:v>1016145.294256038</c:v>
                </c:pt>
                <c:pt idx="8">
                  <c:v>1108319.6029650797</c:v>
                </c:pt>
                <c:pt idx="9">
                  <c:v>1200710.7848333442</c:v>
                </c:pt>
                <c:pt idx="10">
                  <c:v>1293266.6506324147</c:v>
                </c:pt>
                <c:pt idx="11">
                  <c:v>1388900.2429630754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620-4652-9F8C-8385A423FB6D}"/>
            </c:ext>
          </c:extLst>
        </c:ser>
        <c:ser>
          <c:idx val="2"/>
          <c:order val="2"/>
          <c:tx>
            <c:strRef>
              <c:f>Sheet3!$B$5</c:f>
              <c:strCache>
                <c:ptCount val="1"/>
                <c:pt idx="0">
                  <c:v>High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Sheet3!$C$1:$N$1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cat>
          <c:val>
            <c:numRef>
              <c:f>Sheet3!$C$5:$N$5</c:f>
              <c:numCache>
                <c:formatCode>_(* #,##0_);_(* \(#,##0\);_(* "-"??_);_(@_)</c:formatCode>
                <c:ptCount val="12"/>
                <c:pt idx="0">
                  <c:v>237757.00805913977</c:v>
                </c:pt>
                <c:pt idx="1">
                  <c:v>315606.75823157514</c:v>
                </c:pt>
                <c:pt idx="2">
                  <c:v>456150.21681489871</c:v>
                </c:pt>
                <c:pt idx="3">
                  <c:v>616883.55386363016</c:v>
                </c:pt>
                <c:pt idx="4">
                  <c:v>787684.97726664902</c:v>
                </c:pt>
                <c:pt idx="5">
                  <c:v>953137.60413596197</c:v>
                </c:pt>
                <c:pt idx="6">
                  <c:v>1118304.6597713656</c:v>
                </c:pt>
                <c:pt idx="7">
                  <c:v>1248961.4518363636</c:v>
                </c:pt>
                <c:pt idx="8">
                  <c:v>1377796.7733091654</c:v>
                </c:pt>
                <c:pt idx="9">
                  <c:v>1506725.6391665377</c:v>
                </c:pt>
                <c:pt idx="10">
                  <c:v>1638101.4562507374</c:v>
                </c:pt>
                <c:pt idx="11">
                  <c:v>1773795.1944111157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620-4652-9F8C-8385A423FB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75567039"/>
        <c:axId val="1779132175"/>
      </c:lineChart>
      <c:catAx>
        <c:axId val="1875567039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9132175"/>
        <c:crosses val="autoZero"/>
        <c:auto val="1"/>
        <c:lblAlgn val="ctr"/>
        <c:lblOffset val="100"/>
        <c:noMultiLvlLbl val="0"/>
      </c:catAx>
      <c:valAx>
        <c:axId val="17791321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5567039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On-Road PEV</a:t>
            </a:r>
            <a:r>
              <a:rPr lang="en-US" sz="2000" baseline="0"/>
              <a:t> Population, SCE Territory (Mid Case)</a:t>
            </a:r>
            <a:endParaRPr lang="en-US" sz="20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Sheet2!$A$6</c:f>
              <c:strCache>
                <c:ptCount val="1"/>
                <c:pt idx="0">
                  <c:v>BEV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Sheet2!$B$1:$N$1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cat>
          <c:val>
            <c:numRef>
              <c:f>Sheet2!$B$6:$N$6</c:f>
              <c:numCache>
                <c:formatCode>_(* #,##0_);_(* \(#,##0\);_(* "-"??_);_(@_)</c:formatCode>
                <c:ptCount val="12"/>
                <c:pt idx="0">
                  <c:v>95012.71991954757</c:v>
                </c:pt>
                <c:pt idx="1">
                  <c:v>131279.4474844684</c:v>
                </c:pt>
                <c:pt idx="2">
                  <c:v>185085.43512551649</c:v>
                </c:pt>
                <c:pt idx="3">
                  <c:v>253029.34773539801</c:v>
                </c:pt>
                <c:pt idx="4">
                  <c:v>322271.1868655103</c:v>
                </c:pt>
                <c:pt idx="5">
                  <c:v>385847.51847481809</c:v>
                </c:pt>
                <c:pt idx="6">
                  <c:v>448269.85907500645</c:v>
                </c:pt>
                <c:pt idx="7">
                  <c:v>496067.92314869369</c:v>
                </c:pt>
                <c:pt idx="8">
                  <c:v>543501.88288946066</c:v>
                </c:pt>
                <c:pt idx="9">
                  <c:v>591271.70884940785</c:v>
                </c:pt>
                <c:pt idx="10">
                  <c:v>639353.86288152041</c:v>
                </c:pt>
                <c:pt idx="11">
                  <c:v>689563.84744625411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8B-4193-80C0-D99626052361}"/>
            </c:ext>
          </c:extLst>
        </c:ser>
        <c:ser>
          <c:idx val="1"/>
          <c:order val="1"/>
          <c:tx>
            <c:strRef>
              <c:f>Sheet2!$A$7</c:f>
              <c:strCache>
                <c:ptCount val="1"/>
                <c:pt idx="0">
                  <c:v>PHEV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Sheet2!$B$1:$N$1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cat>
          <c:val>
            <c:numRef>
              <c:f>Sheet2!$B$7:$N$7</c:f>
              <c:numCache>
                <c:formatCode>_(* #,##0_);_(* \(#,##0\);_(* "-"??_);_(@_)</c:formatCode>
                <c:ptCount val="12"/>
                <c:pt idx="0">
                  <c:v>97338.819426866699</c:v>
                </c:pt>
                <c:pt idx="1">
                  <c:v>115055.28662354054</c:v>
                </c:pt>
                <c:pt idx="2">
                  <c:v>142155.91354334421</c:v>
                </c:pt>
                <c:pt idx="3">
                  <c:v>172920.32461457906</c:v>
                </c:pt>
                <c:pt idx="4">
                  <c:v>201965.8883548484</c:v>
                </c:pt>
                <c:pt idx="5">
                  <c:v>231992.19863027413</c:v>
                </c:pt>
                <c:pt idx="6">
                  <c:v>260753.68789124291</c:v>
                </c:pt>
                <c:pt idx="7">
                  <c:v>281973.02699531661</c:v>
                </c:pt>
                <c:pt idx="8">
                  <c:v>302390.22967211273</c:v>
                </c:pt>
                <c:pt idx="9">
                  <c:v>322158.14456423325</c:v>
                </c:pt>
                <c:pt idx="10">
                  <c:v>341246.07759382675</c:v>
                </c:pt>
                <c:pt idx="11">
                  <c:v>359810.01519632759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8B-4193-80C0-D996260523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63474671"/>
        <c:axId val="741975071"/>
      </c:barChart>
      <c:catAx>
        <c:axId val="863474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1975071"/>
        <c:crosses val="autoZero"/>
        <c:auto val="1"/>
        <c:lblAlgn val="ctr"/>
        <c:lblOffset val="100"/>
        <c:noMultiLvlLbl val="0"/>
      </c:catAx>
      <c:valAx>
        <c:axId val="7419750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34746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On-Road PEV</a:t>
            </a:r>
            <a:r>
              <a:rPr lang="en-US" sz="2000" baseline="0"/>
              <a:t> Population in SCE Territory</a:t>
            </a:r>
            <a:endParaRPr lang="en-US" sz="2000"/>
          </a:p>
        </c:rich>
      </c:tx>
      <c:layout>
        <c:manualLayout>
          <c:xMode val="edge"/>
          <c:yMode val="edge"/>
          <c:x val="0.24196169737156062"/>
          <c:y val="1.55476697266874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Sheet3!$B$6</c:f>
              <c:strCache>
                <c:ptCount val="1"/>
                <c:pt idx="0">
                  <c:v>Low</c:v>
                </c:pt>
              </c:strCache>
            </c:strRef>
          </c:tx>
          <c:spPr>
            <a:ln w="6350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Sheet3!$C$1:$N$1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cat>
          <c:val>
            <c:numRef>
              <c:f>Sheet3!$C$6:$N$6</c:f>
              <c:numCache>
                <c:formatCode>_(* #,##0_);_(* \(#,##0\);_(* "-"??_);_(@_)</c:formatCode>
                <c:ptCount val="12"/>
                <c:pt idx="0">
                  <c:v>192351.53934641427</c:v>
                </c:pt>
                <c:pt idx="1">
                  <c:v>237470.97324501208</c:v>
                </c:pt>
                <c:pt idx="2">
                  <c:v>289400.88952703553</c:v>
                </c:pt>
                <c:pt idx="3">
                  <c:v>343070.24118027021</c:v>
                </c:pt>
                <c:pt idx="4">
                  <c:v>396339.46186574199</c:v>
                </c:pt>
                <c:pt idx="5">
                  <c:v>443194.06873403268</c:v>
                </c:pt>
                <c:pt idx="6">
                  <c:v>485302.02301794069</c:v>
                </c:pt>
                <c:pt idx="7">
                  <c:v>512978.41280294297</c:v>
                </c:pt>
                <c:pt idx="8">
                  <c:v>538792.68237570114</c:v>
                </c:pt>
                <c:pt idx="9">
                  <c:v>563691.44633025699</c:v>
                </c:pt>
                <c:pt idx="10">
                  <c:v>587999.20506896591</c:v>
                </c:pt>
                <c:pt idx="11">
                  <c:v>612818.79300033138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5AA-4704-BA20-1BE72D566EBD}"/>
            </c:ext>
          </c:extLst>
        </c:ser>
        <c:ser>
          <c:idx val="1"/>
          <c:order val="1"/>
          <c:tx>
            <c:strRef>
              <c:f>Sheet3!$B$7</c:f>
              <c:strCache>
                <c:ptCount val="1"/>
                <c:pt idx="0">
                  <c:v>Mid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Sheet3!$C$1:$N$1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cat>
          <c:val>
            <c:numRef>
              <c:f>Sheet3!$C$7:$N$7</c:f>
              <c:numCache>
                <c:formatCode>_(* #,##0_);_(* \(#,##0\);_(* "-"??_);_(@_)</c:formatCode>
                <c:ptCount val="12"/>
                <c:pt idx="0">
                  <c:v>192351.53934641427</c:v>
                </c:pt>
                <c:pt idx="1">
                  <c:v>246334.73410800894</c:v>
                </c:pt>
                <c:pt idx="2">
                  <c:v>327241.34866886074</c:v>
                </c:pt>
                <c:pt idx="3">
                  <c:v>425949.67234997707</c:v>
                </c:pt>
                <c:pt idx="4">
                  <c:v>524237.07522035867</c:v>
                </c:pt>
                <c:pt idx="5">
                  <c:v>617839.71710509225</c:v>
                </c:pt>
                <c:pt idx="6">
                  <c:v>709023.54696624936</c:v>
                </c:pt>
                <c:pt idx="7">
                  <c:v>778040.95014401036</c:v>
                </c:pt>
                <c:pt idx="8">
                  <c:v>845892.11256157339</c:v>
                </c:pt>
                <c:pt idx="9">
                  <c:v>913429.8534136411</c:v>
                </c:pt>
                <c:pt idx="10">
                  <c:v>980599.94047534722</c:v>
                </c:pt>
                <c:pt idx="11">
                  <c:v>1049373.8626425816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5AA-4704-BA20-1BE72D566EBD}"/>
            </c:ext>
          </c:extLst>
        </c:ser>
        <c:ser>
          <c:idx val="2"/>
          <c:order val="2"/>
          <c:tx>
            <c:strRef>
              <c:f>Sheet3!$B$8</c:f>
              <c:strCache>
                <c:ptCount val="1"/>
                <c:pt idx="0">
                  <c:v>High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Sheet3!$C$1:$N$1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cat>
          <c:val>
            <c:numRef>
              <c:f>Sheet3!$C$8:$N$8</c:f>
              <c:numCache>
                <c:formatCode>_(* #,##0_);_(* \(#,##0\);_(* "-"??_);_(@_)</c:formatCode>
                <c:ptCount val="12"/>
                <c:pt idx="0">
                  <c:v>192351.53934641427</c:v>
                </c:pt>
                <c:pt idx="1">
                  <c:v>251692.76088347886</c:v>
                </c:pt>
                <c:pt idx="2">
                  <c:v>362297.79185870534</c:v>
                </c:pt>
                <c:pt idx="3">
                  <c:v>485690.32443679997</c:v>
                </c:pt>
                <c:pt idx="4">
                  <c:v>615687.89395233535</c:v>
                </c:pt>
                <c:pt idx="5">
                  <c:v>740493.24074533442</c:v>
                </c:pt>
                <c:pt idx="6">
                  <c:v>864069.10855857283</c:v>
                </c:pt>
                <c:pt idx="7">
                  <c:v>961254.16821641847</c:v>
                </c:pt>
                <c:pt idx="8">
                  <c:v>1056527.9891899866</c:v>
                </c:pt>
                <c:pt idx="9">
                  <c:v>1151265.1912434357</c:v>
                </c:pt>
                <c:pt idx="10">
                  <c:v>1247056.1301596723</c:v>
                </c:pt>
                <c:pt idx="11">
                  <c:v>1345092.9654135087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5AA-4704-BA20-1BE72D566E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75567039"/>
        <c:axId val="1779132175"/>
      </c:lineChart>
      <c:catAx>
        <c:axId val="1875567039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9132175"/>
        <c:crosses val="autoZero"/>
        <c:auto val="1"/>
        <c:lblAlgn val="ctr"/>
        <c:lblOffset val="100"/>
        <c:noMultiLvlLbl val="0"/>
      </c:catAx>
      <c:valAx>
        <c:axId val="17791321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5567039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On-Road PEV</a:t>
            </a:r>
            <a:r>
              <a:rPr lang="en-US" sz="2000" baseline="0"/>
              <a:t> Population, SDG&amp;E Territory (Mid Case)</a:t>
            </a:r>
            <a:endParaRPr lang="en-US" sz="20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Sheet2!$A$9</c:f>
              <c:strCache>
                <c:ptCount val="1"/>
                <c:pt idx="0">
                  <c:v>BEV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4"/>
              </a:solidFill>
            </a:ln>
            <a:effectLst/>
          </c:spPr>
          <c:invertIfNegative val="0"/>
          <c:cat>
            <c:numRef>
              <c:f>Sheet2!$B$1:$N$1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cat>
          <c:val>
            <c:numRef>
              <c:f>Sheet2!$B$9:$N$9</c:f>
              <c:numCache>
                <c:formatCode>_(* #,##0_);_(* \(#,##0\);_(* "-"??_);_(@_)</c:formatCode>
                <c:ptCount val="12"/>
                <c:pt idx="0">
                  <c:v>29896.187270850878</c:v>
                </c:pt>
                <c:pt idx="1">
                  <c:v>41106.328679533843</c:v>
                </c:pt>
                <c:pt idx="2">
                  <c:v>57992.088917303001</c:v>
                </c:pt>
                <c:pt idx="3">
                  <c:v>79214.430080190083</c:v>
                </c:pt>
                <c:pt idx="4">
                  <c:v>100798.99275957598</c:v>
                </c:pt>
                <c:pt idx="5">
                  <c:v>120561.90944122769</c:v>
                </c:pt>
                <c:pt idx="6">
                  <c:v>139894.90110998653</c:v>
                </c:pt>
                <c:pt idx="7">
                  <c:v>154642.95988412475</c:v>
                </c:pt>
                <c:pt idx="8">
                  <c:v>169233.4525169862</c:v>
                </c:pt>
                <c:pt idx="9">
                  <c:v>183888.0603967112</c:v>
                </c:pt>
                <c:pt idx="10">
                  <c:v>198605.50350639978</c:v>
                </c:pt>
                <c:pt idx="11">
                  <c:v>213939.67493940983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D4-4F37-9563-0E38CE09EFD7}"/>
            </c:ext>
          </c:extLst>
        </c:ser>
        <c:ser>
          <c:idx val="1"/>
          <c:order val="1"/>
          <c:tx>
            <c:strRef>
              <c:f>Sheet2!$A$10</c:f>
              <c:strCache>
                <c:ptCount val="1"/>
                <c:pt idx="0">
                  <c:v>PHEV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numRef>
              <c:f>Sheet2!$B$1:$N$1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cat>
          <c:val>
            <c:numRef>
              <c:f>Sheet2!$B$10:$N$10</c:f>
              <c:numCache>
                <c:formatCode>_(* #,##0_);_(* \(#,##0\);_(* "-"??_);_(@_)</c:formatCode>
                <c:ptCount val="12"/>
                <c:pt idx="0">
                  <c:v>21704.456153933941</c:v>
                </c:pt>
                <c:pt idx="1">
                  <c:v>25648.850237003266</c:v>
                </c:pt>
                <c:pt idx="2">
                  <c:v>31780.71047884554</c:v>
                </c:pt>
                <c:pt idx="3">
                  <c:v>38750.987731578643</c:v>
                </c:pt>
                <c:pt idx="4">
                  <c:v>45373.33079692375</c:v>
                </c:pt>
                <c:pt idx="5">
                  <c:v>52246.758312234815</c:v>
                </c:pt>
                <c:pt idx="6">
                  <c:v>58848.022782863365</c:v>
                </c:pt>
                <c:pt idx="7">
                  <c:v>63733.48448384885</c:v>
                </c:pt>
                <c:pt idx="8">
                  <c:v>68452.465714078353</c:v>
                </c:pt>
                <c:pt idx="9">
                  <c:v>73040.344844604231</c:v>
                </c:pt>
                <c:pt idx="10">
                  <c:v>77485.255054328838</c:v>
                </c:pt>
                <c:pt idx="11">
                  <c:v>81821.926673084745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D4-4F37-9563-0E38CE09EF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63474671"/>
        <c:axId val="741975071"/>
      </c:barChart>
      <c:catAx>
        <c:axId val="863474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1975071"/>
        <c:crosses val="autoZero"/>
        <c:auto val="1"/>
        <c:lblAlgn val="ctr"/>
        <c:lblOffset val="100"/>
        <c:noMultiLvlLbl val="0"/>
      </c:catAx>
      <c:valAx>
        <c:axId val="7419750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34746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On-Road</a:t>
            </a:r>
            <a:r>
              <a:rPr lang="en-US" sz="2000" baseline="0" dirty="0"/>
              <a:t> </a:t>
            </a:r>
            <a:r>
              <a:rPr lang="en-US" sz="2000" dirty="0"/>
              <a:t>PEV</a:t>
            </a:r>
            <a:r>
              <a:rPr lang="en-US" sz="2000" baseline="0" dirty="0"/>
              <a:t> Population in SDG&amp;E Territory</a:t>
            </a:r>
            <a:endParaRPr lang="en-US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Sheet3!$B$9</c:f>
              <c:strCache>
                <c:ptCount val="1"/>
                <c:pt idx="0">
                  <c:v>Low</c:v>
                </c:pt>
              </c:strCache>
            </c:strRef>
          </c:tx>
          <c:spPr>
            <a:ln w="6350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Sheet3!$C$1:$N$1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cat>
          <c:val>
            <c:numRef>
              <c:f>Sheet3!$C$9:$N$9</c:f>
              <c:numCache>
                <c:formatCode>_(* #,##0_);_(* \(#,##0\);_(* "-"??_);_(@_)</c:formatCode>
                <c:ptCount val="12"/>
                <c:pt idx="0">
                  <c:v>51600.643424784823</c:v>
                </c:pt>
                <c:pt idx="1">
                  <c:v>63862.306876809336</c:v>
                </c:pt>
                <c:pt idx="2">
                  <c:v>78150.590409867087</c:v>
                </c:pt>
                <c:pt idx="3">
                  <c:v>92945.310964857912</c:v>
                </c:pt>
                <c:pt idx="4">
                  <c:v>107673.98262011926</c:v>
                </c:pt>
                <c:pt idx="5">
                  <c:v>120671.70049470224</c:v>
                </c:pt>
                <c:pt idx="6">
                  <c:v>132367.7036657742</c:v>
                </c:pt>
                <c:pt idx="7">
                  <c:v>140055.59758290721</c:v>
                </c:pt>
                <c:pt idx="8">
                  <c:v>147247.42977190751</c:v>
                </c:pt>
                <c:pt idx="9">
                  <c:v>154211.16586087877</c:v>
                </c:pt>
                <c:pt idx="10">
                  <c:v>161043.7988353284</c:v>
                </c:pt>
                <c:pt idx="11">
                  <c:v>168072.74174159818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20A-495B-9C02-E0FF869EAC8F}"/>
            </c:ext>
          </c:extLst>
        </c:ser>
        <c:ser>
          <c:idx val="1"/>
          <c:order val="1"/>
          <c:tx>
            <c:strRef>
              <c:f>Sheet3!$B$10</c:f>
              <c:strCache>
                <c:ptCount val="1"/>
                <c:pt idx="0">
                  <c:v>Mid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Sheet3!$C$1:$N$1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cat>
          <c:val>
            <c:numRef>
              <c:f>Sheet3!$C$10:$N$10</c:f>
              <c:numCache>
                <c:formatCode>_(* #,##0_);_(* \(#,##0\);_(* "-"??_);_(@_)</c:formatCode>
                <c:ptCount val="12"/>
                <c:pt idx="0">
                  <c:v>51600.643424784823</c:v>
                </c:pt>
                <c:pt idx="1">
                  <c:v>66755.178916537116</c:v>
                </c:pt>
                <c:pt idx="2">
                  <c:v>89772.799396148534</c:v>
                </c:pt>
                <c:pt idx="3">
                  <c:v>117965.41781176873</c:v>
                </c:pt>
                <c:pt idx="4">
                  <c:v>146172.32355649973</c:v>
                </c:pt>
                <c:pt idx="5">
                  <c:v>172808.66775346251</c:v>
                </c:pt>
                <c:pt idx="6">
                  <c:v>198742.92389284988</c:v>
                </c:pt>
                <c:pt idx="7">
                  <c:v>218376.4443679736</c:v>
                </c:pt>
                <c:pt idx="8">
                  <c:v>237685.91823106457</c:v>
                </c:pt>
                <c:pt idx="9">
                  <c:v>256928.40524131543</c:v>
                </c:pt>
                <c:pt idx="10">
                  <c:v>276090.75856072863</c:v>
                </c:pt>
                <c:pt idx="11">
                  <c:v>295761.60161249456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20A-495B-9C02-E0FF869EAC8F}"/>
            </c:ext>
          </c:extLst>
        </c:ser>
        <c:ser>
          <c:idx val="2"/>
          <c:order val="2"/>
          <c:tx>
            <c:strRef>
              <c:f>Sheet3!$B$11</c:f>
              <c:strCache>
                <c:ptCount val="1"/>
                <c:pt idx="0">
                  <c:v>High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Sheet3!$C$1:$N$1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cat>
          <c:val>
            <c:numRef>
              <c:f>Sheet3!$C$11:$N$11</c:f>
              <c:numCache>
                <c:formatCode>_(* #,##0_);_(* \(#,##0\);_(* "-"??_);_(@_)</c:formatCode>
                <c:ptCount val="12"/>
                <c:pt idx="0">
                  <c:v>51600.643424784823</c:v>
                </c:pt>
                <c:pt idx="1">
                  <c:v>68224.245513490547</c:v>
                </c:pt>
                <c:pt idx="2">
                  <c:v>99126.527830961481</c:v>
                </c:pt>
                <c:pt idx="3">
                  <c:v>133948.10946453421</c:v>
                </c:pt>
                <c:pt idx="4">
                  <c:v>170615.24336484761</c:v>
                </c:pt>
                <c:pt idx="5">
                  <c:v>205868.85427914868</c:v>
                </c:pt>
                <c:pt idx="6">
                  <c:v>240840.45914657804</c:v>
                </c:pt>
                <c:pt idx="7">
                  <c:v>268352.4557974796</c:v>
                </c:pt>
                <c:pt idx="8">
                  <c:v>295351.66592909262</c:v>
                </c:pt>
                <c:pt idx="9">
                  <c:v>322226.10642034799</c:v>
                </c:pt>
                <c:pt idx="10">
                  <c:v>349455.46970897791</c:v>
                </c:pt>
                <c:pt idx="11">
                  <c:v>377408.18827239342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20A-495B-9C02-E0FF869EAC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75567039"/>
        <c:axId val="1779132175"/>
      </c:lineChart>
      <c:catAx>
        <c:axId val="1875567039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9132175"/>
        <c:crosses val="autoZero"/>
        <c:auto val="1"/>
        <c:lblAlgn val="ctr"/>
        <c:lblOffset val="100"/>
        <c:noMultiLvlLbl val="0"/>
      </c:catAx>
      <c:valAx>
        <c:axId val="17791321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5567039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On-Road PEV</a:t>
            </a:r>
            <a:r>
              <a:rPr lang="en-US" sz="2000" baseline="0" dirty="0"/>
              <a:t> Population, SMUD Territory (Mid Case)</a:t>
            </a:r>
            <a:endParaRPr lang="en-US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Sheet2!$A$12</c:f>
              <c:strCache>
                <c:ptCount val="1"/>
                <c:pt idx="0">
                  <c:v>BEV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Sheet2!$B$1:$N$1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cat>
          <c:val>
            <c:numRef>
              <c:f>Sheet2!$B$12:$N$12</c:f>
              <c:numCache>
                <c:formatCode>_(* #,##0_);_(* \(#,##0\);_(* "-"??_);_(@_)</c:formatCode>
                <c:ptCount val="12"/>
                <c:pt idx="0">
                  <c:v>6819.6739493529421</c:v>
                </c:pt>
                <c:pt idx="1">
                  <c:v>9771.2003145806557</c:v>
                </c:pt>
                <c:pt idx="2">
                  <c:v>13547.067939250068</c:v>
                </c:pt>
                <c:pt idx="3">
                  <c:v>18625.66931014516</c:v>
                </c:pt>
                <c:pt idx="4">
                  <c:v>24259.193983893801</c:v>
                </c:pt>
                <c:pt idx="5">
                  <c:v>29722.732457118313</c:v>
                </c:pt>
                <c:pt idx="6">
                  <c:v>35303.072101991922</c:v>
                </c:pt>
                <c:pt idx="7">
                  <c:v>39769.65339370603</c:v>
                </c:pt>
                <c:pt idx="8">
                  <c:v>44401.917712788876</c:v>
                </c:pt>
                <c:pt idx="9">
                  <c:v>49268.147424895629</c:v>
                </c:pt>
                <c:pt idx="10">
                  <c:v>54331.046337666776</c:v>
                </c:pt>
                <c:pt idx="11">
                  <c:v>59771.439774834798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1D-485A-92D0-EF9F48D7E11B}"/>
            </c:ext>
          </c:extLst>
        </c:ser>
        <c:ser>
          <c:idx val="1"/>
          <c:order val="1"/>
          <c:tx>
            <c:strRef>
              <c:f>Sheet2!$A$13</c:f>
              <c:strCache>
                <c:ptCount val="1"/>
                <c:pt idx="0">
                  <c:v>PHEV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Sheet2!$B$1:$N$1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cat>
          <c:val>
            <c:numRef>
              <c:f>Sheet2!$B$13:$N$13</c:f>
              <c:numCache>
                <c:formatCode>_(* #,##0_);_(* \(#,##0\);_(* "-"??_);_(@_)</c:formatCode>
                <c:ptCount val="12"/>
                <c:pt idx="0">
                  <c:v>7034.1975049622779</c:v>
                </c:pt>
                <c:pt idx="1">
                  <c:v>8374.6080974799443</c:v>
                </c:pt>
                <c:pt idx="2">
                  <c:v>10359.89639788408</c:v>
                </c:pt>
                <c:pt idx="3">
                  <c:v>12663.03353722355</c:v>
                </c:pt>
                <c:pt idx="4">
                  <c:v>14913.291875760286</c:v>
                </c:pt>
                <c:pt idx="5">
                  <c:v>17300.662130483786</c:v>
                </c:pt>
                <c:pt idx="6">
                  <c:v>19635.589490919599</c:v>
                </c:pt>
                <c:pt idx="7">
                  <c:v>21399.284271615637</c:v>
                </c:pt>
                <c:pt idx="8">
                  <c:v>23138.176795522948</c:v>
                </c:pt>
                <c:pt idx="9">
                  <c:v>24862.459071121481</c:v>
                </c:pt>
                <c:pt idx="10">
                  <c:v>26561.483432528988</c:v>
                </c:pt>
                <c:pt idx="11">
                  <c:v>28244.149463057423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1D-485A-92D0-EF9F48D7E1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63474671"/>
        <c:axId val="741975071"/>
      </c:barChart>
      <c:catAx>
        <c:axId val="863474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1975071"/>
        <c:crosses val="autoZero"/>
        <c:auto val="1"/>
        <c:lblAlgn val="ctr"/>
        <c:lblOffset val="100"/>
        <c:noMultiLvlLbl val="0"/>
      </c:catAx>
      <c:valAx>
        <c:axId val="7419750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34746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On-Road PEV</a:t>
            </a:r>
            <a:r>
              <a:rPr lang="en-US" sz="2000" baseline="0" dirty="0"/>
              <a:t> Population in SMUD Territory</a:t>
            </a:r>
            <a:endParaRPr lang="en-US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Sheet3!$B$12</c:f>
              <c:strCache>
                <c:ptCount val="1"/>
                <c:pt idx="0">
                  <c:v>Low</c:v>
                </c:pt>
              </c:strCache>
            </c:strRef>
          </c:tx>
          <c:spPr>
            <a:ln w="6350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Sheet3!$C$1:$N$1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cat>
          <c:val>
            <c:numRef>
              <c:f>Sheet3!$C$12:$N$12</c:f>
              <c:numCache>
                <c:formatCode>_(* #,##0_);_(* \(#,##0\);_(* "-"??_);_(@_)</c:formatCode>
                <c:ptCount val="12"/>
                <c:pt idx="0">
                  <c:v>13853.87145431522</c:v>
                </c:pt>
                <c:pt idx="1">
                  <c:v>17337.017719531872</c:v>
                </c:pt>
                <c:pt idx="2">
                  <c:v>20790.508567359924</c:v>
                </c:pt>
                <c:pt idx="3">
                  <c:v>24420.53659706096</c:v>
                </c:pt>
                <c:pt idx="4">
                  <c:v>28261.147164016747</c:v>
                </c:pt>
                <c:pt idx="5">
                  <c:v>31809.820262368186</c:v>
                </c:pt>
                <c:pt idx="6">
                  <c:v>35110.619985277488</c:v>
                </c:pt>
                <c:pt idx="7">
                  <c:v>37375.744154032021</c:v>
                </c:pt>
                <c:pt idx="8">
                  <c:v>39589.532536722414</c:v>
                </c:pt>
                <c:pt idx="9">
                  <c:v>41825.049605850181</c:v>
                </c:pt>
                <c:pt idx="10">
                  <c:v>44092.250645220818</c:v>
                </c:pt>
                <c:pt idx="11">
                  <c:v>46489.900242011179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EF3-401C-AA63-68EA8AAF676E}"/>
            </c:ext>
          </c:extLst>
        </c:ser>
        <c:ser>
          <c:idx val="1"/>
          <c:order val="1"/>
          <c:tx>
            <c:strRef>
              <c:f>Sheet3!$B$13</c:f>
              <c:strCache>
                <c:ptCount val="1"/>
                <c:pt idx="0">
                  <c:v>Mid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Sheet3!$C$1:$N$1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cat>
          <c:val>
            <c:numRef>
              <c:f>Sheet3!$C$13:$N$13</c:f>
              <c:numCache>
                <c:formatCode>_(* #,##0_);_(* \(#,##0\);_(* "-"??_);_(@_)</c:formatCode>
                <c:ptCount val="12"/>
                <c:pt idx="0">
                  <c:v>13853.87145431522</c:v>
                </c:pt>
                <c:pt idx="1">
                  <c:v>18145.8084120606</c:v>
                </c:pt>
                <c:pt idx="2">
                  <c:v>23906.964337134148</c:v>
                </c:pt>
                <c:pt idx="3">
                  <c:v>31288.70284736871</c:v>
                </c:pt>
                <c:pt idx="4">
                  <c:v>39172.485859654087</c:v>
                </c:pt>
                <c:pt idx="5">
                  <c:v>47023.394587602103</c:v>
                </c:pt>
                <c:pt idx="6">
                  <c:v>54938.661592911521</c:v>
                </c:pt>
                <c:pt idx="7">
                  <c:v>61168.937665321668</c:v>
                </c:pt>
                <c:pt idx="8">
                  <c:v>67540.094508311828</c:v>
                </c:pt>
                <c:pt idx="9">
                  <c:v>74130.606496017106</c:v>
                </c:pt>
                <c:pt idx="10">
                  <c:v>80892.529770195761</c:v>
                </c:pt>
                <c:pt idx="11">
                  <c:v>88015.589237892214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EF3-401C-AA63-68EA8AAF676E}"/>
            </c:ext>
          </c:extLst>
        </c:ser>
        <c:ser>
          <c:idx val="2"/>
          <c:order val="2"/>
          <c:tx>
            <c:strRef>
              <c:f>Sheet3!$B$14</c:f>
              <c:strCache>
                <c:ptCount val="1"/>
                <c:pt idx="0">
                  <c:v>High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Sheet3!$C$1:$N$1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cat>
          <c:val>
            <c:numRef>
              <c:f>Sheet3!$C$14:$N$14</c:f>
              <c:numCache>
                <c:formatCode>_(* #,##0_);_(* \(#,##0\);_(* "-"??_);_(@_)</c:formatCode>
                <c:ptCount val="12"/>
                <c:pt idx="0">
                  <c:v>13853.87145431522</c:v>
                </c:pt>
                <c:pt idx="1">
                  <c:v>18783.406565958623</c:v>
                </c:pt>
                <c:pt idx="2">
                  <c:v>27397.064469210607</c:v>
                </c:pt>
                <c:pt idx="3">
                  <c:v>37336.652054652681</c:v>
                </c:pt>
                <c:pt idx="4">
                  <c:v>48451.467393810199</c:v>
                </c:pt>
                <c:pt idx="5">
                  <c:v>59586.99767717372</c:v>
                </c:pt>
                <c:pt idx="6">
                  <c:v>70967.046563437121</c:v>
                </c:pt>
                <c:pt idx="7">
                  <c:v>80237.748814444902</c:v>
                </c:pt>
                <c:pt idx="8">
                  <c:v>89657.563353364298</c:v>
                </c:pt>
                <c:pt idx="9">
                  <c:v>99355.334456927347</c:v>
                </c:pt>
                <c:pt idx="10">
                  <c:v>109441.61171595127</c:v>
                </c:pt>
                <c:pt idx="11">
                  <c:v>120031.20936670635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EF3-401C-AA63-68EA8AAF67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75567039"/>
        <c:axId val="1779132175"/>
      </c:lineChart>
      <c:catAx>
        <c:axId val="1875567039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9132175"/>
        <c:crosses val="autoZero"/>
        <c:auto val="1"/>
        <c:lblAlgn val="ctr"/>
        <c:lblOffset val="100"/>
        <c:noMultiLvlLbl val="0"/>
      </c:catAx>
      <c:valAx>
        <c:axId val="17791321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5567039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On-Road PEV</a:t>
            </a:r>
            <a:r>
              <a:rPr lang="en-US" sz="2000" baseline="0" dirty="0"/>
              <a:t> Population, LADWP Territory (Mid Case)</a:t>
            </a:r>
            <a:endParaRPr lang="en-US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Sheet2!$A$15</c:f>
              <c:strCache>
                <c:ptCount val="1"/>
                <c:pt idx="0">
                  <c:v>BEV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Sheet2!$B$1:$N$1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cat>
          <c:val>
            <c:numRef>
              <c:f>Sheet2!$B$15:$N$15</c:f>
              <c:numCache>
                <c:formatCode>_(* #,##0_);_(* \(#,##0\);_(* "-"??_);_(@_)</c:formatCode>
                <c:ptCount val="12"/>
                <c:pt idx="0">
                  <c:v>27476.403633443508</c:v>
                </c:pt>
                <c:pt idx="1">
                  <c:v>38386.168223276611</c:v>
                </c:pt>
                <c:pt idx="2">
                  <c:v>53698.695675975643</c:v>
                </c:pt>
                <c:pt idx="3">
                  <c:v>74274.767793703126</c:v>
                </c:pt>
                <c:pt idx="4">
                  <c:v>96426.661411649518</c:v>
                </c:pt>
                <c:pt idx="5">
                  <c:v>117328.01229590272</c:v>
                </c:pt>
                <c:pt idx="6">
                  <c:v>138234.39635587978</c:v>
                </c:pt>
                <c:pt idx="7">
                  <c:v>154564.72794575914</c:v>
                </c:pt>
                <c:pt idx="8">
                  <c:v>171101.78998468007</c:v>
                </c:pt>
                <c:pt idx="9">
                  <c:v>188119.84764311367</c:v>
                </c:pt>
                <c:pt idx="10">
                  <c:v>205571.30511104054</c:v>
                </c:pt>
                <c:pt idx="11">
                  <c:v>224085.94579999227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AF-46D5-9096-3E5A42D0F03E}"/>
            </c:ext>
          </c:extLst>
        </c:ser>
        <c:ser>
          <c:idx val="1"/>
          <c:order val="1"/>
          <c:tx>
            <c:strRef>
              <c:f>Sheet2!$A$16</c:f>
              <c:strCache>
                <c:ptCount val="1"/>
                <c:pt idx="0">
                  <c:v>PHEV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Sheet2!$B$1:$N$1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cat>
          <c:val>
            <c:numRef>
              <c:f>Sheet2!$B$16:$N$16</c:f>
              <c:numCache>
                <c:formatCode>_(* #,##0_);_(* \(#,##0\);_(* "-"??_);_(@_)</c:formatCode>
                <c:ptCount val="12"/>
                <c:pt idx="0">
                  <c:v>25017.870555813919</c:v>
                </c:pt>
                <c:pt idx="1">
                  <c:v>29652.439900351375</c:v>
                </c:pt>
                <c:pt idx="2">
                  <c:v>36542.841989401772</c:v>
                </c:pt>
                <c:pt idx="3">
                  <c:v>44544.061174184484</c:v>
                </c:pt>
                <c:pt idx="4">
                  <c:v>52265.921154403499</c:v>
                </c:pt>
                <c:pt idx="5">
                  <c:v>60342.804815994925</c:v>
                </c:pt>
                <c:pt idx="6">
                  <c:v>68144.14528423002</c:v>
                </c:pt>
                <c:pt idx="7">
                  <c:v>73956.233354432115</c:v>
                </c:pt>
                <c:pt idx="8">
                  <c:v>79608.326840921436</c:v>
                </c:pt>
                <c:pt idx="9">
                  <c:v>85145.659293975055</c:v>
                </c:pt>
                <c:pt idx="10">
                  <c:v>90548.283292678068</c:v>
                </c:pt>
                <c:pt idx="11">
                  <c:v>95851.415824171039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AF-46D5-9096-3E5A42D0F0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63474671"/>
        <c:axId val="741975071"/>
      </c:barChart>
      <c:catAx>
        <c:axId val="863474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1975071"/>
        <c:crosses val="autoZero"/>
        <c:auto val="1"/>
        <c:lblAlgn val="ctr"/>
        <c:lblOffset val="100"/>
        <c:noMultiLvlLbl val="0"/>
      </c:catAx>
      <c:valAx>
        <c:axId val="7419750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34746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On-Road PEV</a:t>
            </a:r>
            <a:r>
              <a:rPr lang="en-US" sz="2000" baseline="0" dirty="0"/>
              <a:t> Population in LADWP Territory</a:t>
            </a:r>
            <a:endParaRPr lang="en-US" sz="2000" dirty="0"/>
          </a:p>
        </c:rich>
      </c:tx>
      <c:layout>
        <c:manualLayout>
          <c:xMode val="edge"/>
          <c:yMode val="edge"/>
          <c:x val="0.2681084529505582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Sheet3!$B$15</c:f>
              <c:strCache>
                <c:ptCount val="1"/>
                <c:pt idx="0">
                  <c:v>Low</c:v>
                </c:pt>
              </c:strCache>
            </c:strRef>
          </c:tx>
          <c:spPr>
            <a:ln w="6350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Sheet3!$C$1:$N$1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cat>
          <c:val>
            <c:numRef>
              <c:f>Sheet3!$C$15:$N$15</c:f>
              <c:numCache>
                <c:formatCode>_(* #,##0_);_(* \(#,##0\);_(* "-"??_);_(@_)</c:formatCode>
                <c:ptCount val="12"/>
                <c:pt idx="0">
                  <c:v>52494.274189257427</c:v>
                </c:pt>
                <c:pt idx="1">
                  <c:v>65171.765742538613</c:v>
                </c:pt>
                <c:pt idx="2">
                  <c:v>78803.739368601586</c:v>
                </c:pt>
                <c:pt idx="3">
                  <c:v>93419.852943726612</c:v>
                </c:pt>
                <c:pt idx="4">
                  <c:v>108557.38088915257</c:v>
                </c:pt>
                <c:pt idx="5">
                  <c:v>122210.77807925001</c:v>
                </c:pt>
                <c:pt idx="6">
                  <c:v>134685.50951928386</c:v>
                </c:pt>
                <c:pt idx="7">
                  <c:v>143043.96610241424</c:v>
                </c:pt>
                <c:pt idx="8">
                  <c:v>151019.9301468849</c:v>
                </c:pt>
                <c:pt idx="9">
                  <c:v>158908.71895262197</c:v>
                </c:pt>
                <c:pt idx="10">
                  <c:v>166792.97775914232</c:v>
                </c:pt>
                <c:pt idx="11">
                  <c:v>175033.92543926861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39-4AB8-BFCD-F51D5ACFD62F}"/>
            </c:ext>
          </c:extLst>
        </c:ser>
        <c:ser>
          <c:idx val="1"/>
          <c:order val="1"/>
          <c:tx>
            <c:strRef>
              <c:f>Sheet3!$B$16</c:f>
              <c:strCache>
                <c:ptCount val="1"/>
                <c:pt idx="0">
                  <c:v>Mid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Sheet3!$C$1:$N$1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cat>
          <c:val>
            <c:numRef>
              <c:f>Sheet3!$C$16:$N$16</c:f>
              <c:numCache>
                <c:formatCode>_(* #,##0_);_(* \(#,##0\);_(* "-"??_);_(@_)</c:formatCode>
                <c:ptCount val="12"/>
                <c:pt idx="0">
                  <c:v>52494.274189257427</c:v>
                </c:pt>
                <c:pt idx="1">
                  <c:v>68038.608123627986</c:v>
                </c:pt>
                <c:pt idx="2">
                  <c:v>90241.537665377415</c:v>
                </c:pt>
                <c:pt idx="3">
                  <c:v>118818.82896788762</c:v>
                </c:pt>
                <c:pt idx="4">
                  <c:v>148692.58256605302</c:v>
                </c:pt>
                <c:pt idx="5">
                  <c:v>177670.81711189763</c:v>
                </c:pt>
                <c:pt idx="6">
                  <c:v>206378.54164010979</c:v>
                </c:pt>
                <c:pt idx="7">
                  <c:v>228520.96130019124</c:v>
                </c:pt>
                <c:pt idx="8">
                  <c:v>250710.11682560149</c:v>
                </c:pt>
                <c:pt idx="9">
                  <c:v>273265.50693708874</c:v>
                </c:pt>
                <c:pt idx="10">
                  <c:v>296119.5884037186</c:v>
                </c:pt>
                <c:pt idx="11">
                  <c:v>319937.36162416334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D39-4AB8-BFCD-F51D5ACFD62F}"/>
            </c:ext>
          </c:extLst>
        </c:ser>
        <c:ser>
          <c:idx val="2"/>
          <c:order val="2"/>
          <c:tx>
            <c:strRef>
              <c:f>Sheet3!$B$17</c:f>
              <c:strCache>
                <c:ptCount val="1"/>
                <c:pt idx="0">
                  <c:v>High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Sheet3!$C$1:$N$1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cat>
          <c:val>
            <c:numRef>
              <c:f>Sheet3!$C$17:$N$17</c:f>
              <c:numCache>
                <c:formatCode>_(* #,##0_);_(* \(#,##0\);_(* "-"??_);_(@_)</c:formatCode>
                <c:ptCount val="12"/>
                <c:pt idx="0">
                  <c:v>52494.274189257427</c:v>
                </c:pt>
                <c:pt idx="1">
                  <c:v>69912.387264704026</c:v>
                </c:pt>
                <c:pt idx="2">
                  <c:v>101275.78630215747</c:v>
                </c:pt>
                <c:pt idx="3">
                  <c:v>137930.22365097704</c:v>
                </c:pt>
                <c:pt idx="4">
                  <c:v>178159.29604870113</c:v>
                </c:pt>
                <c:pt idx="5">
                  <c:v>217685.25729550351</c:v>
                </c:pt>
                <c:pt idx="6">
                  <c:v>257501.8709252805</c:v>
                </c:pt>
                <c:pt idx="7">
                  <c:v>289366.1030553329</c:v>
                </c:pt>
                <c:pt idx="8">
                  <c:v>321175.11349560024</c:v>
                </c:pt>
                <c:pt idx="9">
                  <c:v>353418.39732467011</c:v>
                </c:pt>
                <c:pt idx="10">
                  <c:v>386596.43146455719</c:v>
                </c:pt>
                <c:pt idx="11">
                  <c:v>421110.12141717679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D39-4AB8-BFCD-F51D5ACFD6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75567039"/>
        <c:axId val="1779132175"/>
      </c:lineChart>
      <c:catAx>
        <c:axId val="1875567039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9132175"/>
        <c:crosses val="autoZero"/>
        <c:auto val="1"/>
        <c:lblAlgn val="ctr"/>
        <c:lblOffset val="100"/>
        <c:noMultiLvlLbl val="0"/>
      </c:catAx>
      <c:valAx>
        <c:axId val="17791321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5567039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63033568172399E-2"/>
          <c:y val="8.785113912088649E-2"/>
          <c:w val="0.89756264677441633"/>
          <c:h val="0.766422419954506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Sheet2!$B$2</c:f>
              <c:strCache>
                <c:ptCount val="1"/>
                <c:pt idx="0">
                  <c:v>Low</c:v>
                </c:pt>
              </c:strCache>
            </c:strRef>
          </c:tx>
          <c:spPr>
            <a:ln w="5080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xVal>
            <c:numRef>
              <c:f>Sheet2!$A$3:$A$15</c:f>
              <c:numCache>
                <c:formatCode>General</c:formatCode>
                <c:ptCount val="1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  <c:pt idx="12">
                  <c:v>2031</c:v>
                </c:pt>
              </c:numCache>
            </c:numRef>
          </c:xVal>
          <c:yVal>
            <c:numRef>
              <c:f>Sheet2!$B$3:$B$15</c:f>
              <c:numCache>
                <c:formatCode>_(* #,##0_);_(* \(#,##0\);_(* "-"??_);_(@_)</c:formatCode>
                <c:ptCount val="13"/>
                <c:pt idx="0">
                  <c:v>566532</c:v>
                </c:pt>
                <c:pt idx="1">
                  <c:v>701530.11556668987</c:v>
                </c:pt>
                <c:pt idx="2">
                  <c:v>859192.93934601301</c:v>
                </c:pt>
                <c:pt idx="3">
                  <c:v>1024382.9927906694</c:v>
                </c:pt>
                <c:pt idx="4">
                  <c:v>1190879.1615497321</c:v>
                </c:pt>
                <c:pt idx="5">
                  <c:v>1339606.4456532509</c:v>
                </c:pt>
                <c:pt idx="6">
                  <c:v>1475008.7146354334</c:v>
                </c:pt>
                <c:pt idx="7">
                  <c:v>1564697.1878263406</c:v>
                </c:pt>
                <c:pt idx="8">
                  <c:v>1650374.3038484869</c:v>
                </c:pt>
                <c:pt idx="9">
                  <c:v>1735268.1451322082</c:v>
                </c:pt>
                <c:pt idx="10">
                  <c:v>1820502.7437379607</c:v>
                </c:pt>
                <c:pt idx="11">
                  <c:v>1909747.6610552715</c:v>
                </c:pt>
                <c:pt idx="12">
                  <c:v>2004493.5482285535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07B1-45E1-A57F-AF1D3251CCA4}"/>
            </c:ext>
          </c:extLst>
        </c:ser>
        <c:ser>
          <c:idx val="1"/>
          <c:order val="1"/>
          <c:tx>
            <c:strRef>
              <c:f>Sheet2!$C$2</c:f>
              <c:strCache>
                <c:ptCount val="1"/>
                <c:pt idx="0">
                  <c:v>Mid</c:v>
                </c:pt>
              </c:strCache>
            </c:strRef>
          </c:tx>
          <c:spPr>
            <a:ln w="50800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Sheet2!$A$3:$A$15</c:f>
              <c:numCache>
                <c:formatCode>General</c:formatCode>
                <c:ptCount val="1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  <c:pt idx="12">
                  <c:v>2031</c:v>
                </c:pt>
              </c:numCache>
            </c:numRef>
          </c:xVal>
          <c:yVal>
            <c:numRef>
              <c:f>Sheet2!$C$3:$C$15</c:f>
              <c:numCache>
                <c:formatCode>_(* #,##0_);_(* \(#,##0\);_(* "-"??_);_(@_)</c:formatCode>
                <c:ptCount val="13"/>
                <c:pt idx="0">
                  <c:v>566532</c:v>
                </c:pt>
                <c:pt idx="1">
                  <c:v>731525.95208651014</c:v>
                </c:pt>
                <c:pt idx="2">
                  <c:v>983532.19013789447</c:v>
                </c:pt>
                <c:pt idx="3">
                  <c:v>1294821.7384158755</c:v>
                </c:pt>
                <c:pt idx="4">
                  <c:v>1609655.3048990672</c:v>
                </c:pt>
                <c:pt idx="5">
                  <c:v>1910453.8207816405</c:v>
                </c:pt>
                <c:pt idx="6">
                  <c:v>2205565.4575754632</c:v>
                </c:pt>
                <c:pt idx="7">
                  <c:v>2428533.9238467687</c:v>
                </c:pt>
                <c:pt idx="8">
                  <c:v>2649209.2776236692</c:v>
                </c:pt>
                <c:pt idx="9">
                  <c:v>2870515.3746515224</c:v>
                </c:pt>
                <c:pt idx="10">
                  <c:v>3092331.6502923858</c:v>
                </c:pt>
                <c:pt idx="11">
                  <c:v>3321138.0593778365</c:v>
                </c:pt>
                <c:pt idx="12">
                  <c:v>3561562.0573224314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07B1-45E1-A57F-AF1D3251CCA4}"/>
            </c:ext>
          </c:extLst>
        </c:ser>
        <c:ser>
          <c:idx val="2"/>
          <c:order val="2"/>
          <c:tx>
            <c:strRef>
              <c:f>Sheet2!$D$2</c:f>
              <c:strCache>
                <c:ptCount val="1"/>
                <c:pt idx="0">
                  <c:v>High</c:v>
                </c:pt>
              </c:strCache>
            </c:strRef>
          </c:tx>
          <c:spPr>
            <a:ln w="50800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Sheet2!$A$3:$A$15</c:f>
              <c:numCache>
                <c:formatCode>General</c:formatCode>
                <c:ptCount val="1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  <c:pt idx="12">
                  <c:v>2031</c:v>
                </c:pt>
              </c:numCache>
            </c:numRef>
          </c:xVal>
          <c:yVal>
            <c:numRef>
              <c:f>Sheet2!$D$3:$D$15</c:f>
              <c:numCache>
                <c:formatCode>_(* #,##0_);_(* \(#,##0\);_(* "-"??_);_(@_)</c:formatCode>
                <c:ptCount val="13"/>
                <c:pt idx="0">
                  <c:v>566532</c:v>
                </c:pt>
                <c:pt idx="1">
                  <c:v>748141.91260619997</c:v>
                </c:pt>
                <c:pt idx="2">
                  <c:v>1087129.2681409435</c:v>
                </c:pt>
                <c:pt idx="3">
                  <c:v>1471829.2959533904</c:v>
                </c:pt>
                <c:pt idx="4">
                  <c:v>1881116.9234807717</c:v>
                </c:pt>
                <c:pt idx="5">
                  <c:v>2277871.0587237482</c:v>
                </c:pt>
                <c:pt idx="6">
                  <c:v>2673805.78411526</c:v>
                </c:pt>
                <c:pt idx="7">
                  <c:v>2985205.5121525801</c:v>
                </c:pt>
                <c:pt idx="8">
                  <c:v>3292720.8706449405</c:v>
                </c:pt>
                <c:pt idx="9">
                  <c:v>3600918.3714893456</c:v>
                </c:pt>
                <c:pt idx="10">
                  <c:v>3915104.0893181367</c:v>
                </c:pt>
                <c:pt idx="11">
                  <c:v>4239262.7177935224</c:v>
                </c:pt>
                <c:pt idx="12">
                  <c:v>4581059.4162385222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07B1-45E1-A57F-AF1D3251CCA4}"/>
            </c:ext>
          </c:extLst>
        </c:ser>
        <c:ser>
          <c:idx val="3"/>
          <c:order val="3"/>
          <c:tx>
            <c:strRef>
              <c:f>Sheet2!$E$2</c:f>
              <c:strCache>
                <c:ptCount val="1"/>
                <c:pt idx="0">
                  <c:v>Aggressive</c:v>
                </c:pt>
              </c:strCache>
            </c:strRef>
          </c:tx>
          <c:spPr>
            <a:ln w="5080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xVal>
            <c:numRef>
              <c:f>Sheet2!$A$3:$A$15</c:f>
              <c:numCache>
                <c:formatCode>General</c:formatCode>
                <c:ptCount val="1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  <c:pt idx="12">
                  <c:v>2031</c:v>
                </c:pt>
              </c:numCache>
            </c:numRef>
          </c:xVal>
          <c:yVal>
            <c:numRef>
              <c:f>Sheet2!$E$3:$E$15</c:f>
              <c:numCache>
                <c:formatCode>_(* #,##0_);_(* \(#,##0\);_(* "-"??_);_(@_)</c:formatCode>
                <c:ptCount val="13"/>
                <c:pt idx="0">
                  <c:v>566532</c:v>
                </c:pt>
                <c:pt idx="1">
                  <c:v>747510.7120861999</c:v>
                </c:pt>
                <c:pt idx="2">
                  <c:v>1076519.9878363579</c:v>
                </c:pt>
                <c:pt idx="3">
                  <c:v>1460563.2904368613</c:v>
                </c:pt>
                <c:pt idx="4">
                  <c:v>1870479.003851223</c:v>
                </c:pt>
                <c:pt idx="5">
                  <c:v>2268729.4155771881</c:v>
                </c:pt>
                <c:pt idx="6">
                  <c:v>2668861.7163926465</c:v>
                </c:pt>
                <c:pt idx="7">
                  <c:v>3077508.0067728232</c:v>
                </c:pt>
                <c:pt idx="8">
                  <c:v>3483421.9909529518</c:v>
                </c:pt>
                <c:pt idx="9">
                  <c:v>3892431.6548708873</c:v>
                </c:pt>
                <c:pt idx="10">
                  <c:v>4306416.6212416366</c:v>
                </c:pt>
                <c:pt idx="11">
                  <c:v>4731218.8190261982</c:v>
                </c:pt>
                <c:pt idx="12">
                  <c:v>5174744.2462282861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07B1-45E1-A57F-AF1D3251CCA4}"/>
            </c:ext>
          </c:extLst>
        </c:ser>
        <c:ser>
          <c:idx val="4"/>
          <c:order val="4"/>
          <c:tx>
            <c:strRef>
              <c:f>Sheet2!$F$2</c:f>
              <c:strCache>
                <c:ptCount val="1"/>
                <c:pt idx="0">
                  <c:v>Bookend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Sheet2!$A$3:$A$15</c:f>
              <c:numCache>
                <c:formatCode>General</c:formatCode>
                <c:ptCount val="1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  <c:pt idx="12">
                  <c:v>2031</c:v>
                </c:pt>
              </c:numCache>
            </c:numRef>
          </c:xVal>
          <c:yVal>
            <c:numRef>
              <c:f>Sheet2!$F$3:$F$15</c:f>
              <c:numCache>
                <c:formatCode>_(* #,##0_);_(* \(#,##0\);_(* "-"??_);_(@_)</c:formatCode>
                <c:ptCount val="13"/>
                <c:pt idx="0">
                  <c:v>566532</c:v>
                </c:pt>
                <c:pt idx="1">
                  <c:v>747519.04564620019</c:v>
                </c:pt>
                <c:pt idx="2">
                  <c:v>1076850.27117333</c:v>
                </c:pt>
                <c:pt idx="3">
                  <c:v>1465316.6890727885</c:v>
                </c:pt>
                <c:pt idx="4">
                  <c:v>1881622.6852690659</c:v>
                </c:pt>
                <c:pt idx="5">
                  <c:v>2287058.7700889311</c:v>
                </c:pt>
                <c:pt idx="6">
                  <c:v>2695109.4540643292</c:v>
                </c:pt>
                <c:pt idx="7">
                  <c:v>3112635.9424984027</c:v>
                </c:pt>
                <c:pt idx="8">
                  <c:v>3531112.5116784666</c:v>
                </c:pt>
                <c:pt idx="9">
                  <c:v>3956695.0023623882</c:v>
                </c:pt>
                <c:pt idx="10">
                  <c:v>4391899.4633071488</c:v>
                </c:pt>
                <c:pt idx="11">
                  <c:v>4842341.572755794</c:v>
                </c:pt>
                <c:pt idx="12">
                  <c:v>5316474.4941569325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07B1-45E1-A57F-AF1D3251CC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5102351"/>
        <c:axId val="116280095"/>
      </c:scatterChart>
      <c:valAx>
        <c:axId val="485102351"/>
        <c:scaling>
          <c:orientation val="minMax"/>
          <c:max val="2031"/>
          <c:min val="2019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280095"/>
        <c:crosses val="autoZero"/>
        <c:crossBetween val="midCat"/>
      </c:valAx>
      <c:valAx>
        <c:axId val="116280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5102351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452325157919852"/>
          <c:y val="0.93593717610537264"/>
          <c:w val="0.50970947770284691"/>
          <c:h val="4.65509689203642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Sheet3!$B$17</c:f>
              <c:strCache>
                <c:ptCount val="1"/>
                <c:pt idx="0">
                  <c:v>BEV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Sheet3!$A$18:$A$29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cat>
          <c:val>
            <c:numRef>
              <c:f>Sheet3!$B$18:$B$29</c:f>
              <c:numCache>
                <c:formatCode>_(* #,##0_);_(* \(#,##0\);_(* "-"??_);_(@_)</c:formatCode>
                <c:ptCount val="12"/>
                <c:pt idx="0">
                  <c:v>308253</c:v>
                </c:pt>
                <c:pt idx="1">
                  <c:v>425410.16290916997</c:v>
                </c:pt>
                <c:pt idx="2">
                  <c:v>597158.9639629802</c:v>
                </c:pt>
                <c:pt idx="3">
                  <c:v>816177.48778942961</c:v>
                </c:pt>
                <c:pt idx="4">
                  <c:v>1041625.9022074902</c:v>
                </c:pt>
                <c:pt idx="5">
                  <c:v>1249753.2914886589</c:v>
                </c:pt>
                <c:pt idx="6">
                  <c:v>1454734.8447211809</c:v>
                </c:pt>
                <c:pt idx="7">
                  <c:v>1612196.4973412782</c:v>
                </c:pt>
                <c:pt idx="8">
                  <c:v>1768972.8483046999</c:v>
                </c:pt>
                <c:pt idx="9">
                  <c:v>1927501.3011353177</c:v>
                </c:pt>
                <c:pt idx="10">
                  <c:v>2087676.3977374269</c:v>
                </c:pt>
                <c:pt idx="11">
                  <c:v>2255525.9481385686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FC-4F33-8CD7-A337038AA6E6}"/>
            </c:ext>
          </c:extLst>
        </c:ser>
        <c:ser>
          <c:idx val="1"/>
          <c:order val="1"/>
          <c:tx>
            <c:strRef>
              <c:f>Sheet3!$C$17</c:f>
              <c:strCache>
                <c:ptCount val="1"/>
                <c:pt idx="0">
                  <c:v>PHEV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cat>
            <c:numRef>
              <c:f>Sheet3!$A$18:$A$29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cat>
          <c:val>
            <c:numRef>
              <c:f>Sheet3!$C$18:$C$29</c:f>
              <c:numCache>
                <c:formatCode>_(* #,##0_);_(* \(#,##0\);_(* "-"??_);_(@_)</c:formatCode>
                <c:ptCount val="12"/>
                <c:pt idx="0">
                  <c:v>251634</c:v>
                </c:pt>
                <c:pt idx="1">
                  <c:v>297596.78050313995</c:v>
                </c:pt>
                <c:pt idx="2">
                  <c:v>367362.49760418991</c:v>
                </c:pt>
                <c:pt idx="3">
                  <c:v>447328.05844199978</c:v>
                </c:pt>
                <c:pt idx="4">
                  <c:v>523671.93510501558</c:v>
                </c:pt>
                <c:pt idx="5">
                  <c:v>593376.56625401159</c:v>
                </c:pt>
                <c:pt idx="6">
                  <c:v>659606.1926432898</c:v>
                </c:pt>
                <c:pt idx="7">
                  <c:v>709836.59058703517</c:v>
                </c:pt>
                <c:pt idx="8">
                  <c:v>758090.49753310054</c:v>
                </c:pt>
                <c:pt idx="9">
                  <c:v>804656.72690114146</c:v>
                </c:pt>
                <c:pt idx="10">
                  <c:v>849338.61764882877</c:v>
                </c:pt>
                <c:pt idx="11">
                  <c:v>892386.80368010292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FC-4F33-8CD7-A337038AA6E6}"/>
            </c:ext>
          </c:extLst>
        </c:ser>
        <c:ser>
          <c:idx val="2"/>
          <c:order val="2"/>
          <c:tx>
            <c:strRef>
              <c:f>Sheet3!$D$17</c:f>
              <c:strCache>
                <c:ptCount val="1"/>
                <c:pt idx="0">
                  <c:v>FCV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cat>
            <c:numRef>
              <c:f>Sheet3!$A$18:$A$29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cat>
          <c:val>
            <c:numRef>
              <c:f>Sheet3!$D$18:$D$29</c:f>
              <c:numCache>
                <c:formatCode>_(* #,##0_);_(* \(#,##0\);_(* "-"??_);_(@_)</c:formatCode>
                <c:ptCount val="12"/>
                <c:pt idx="0">
                  <c:v>6645</c:v>
                </c:pt>
                <c:pt idx="1">
                  <c:v>8519.0086742000003</c:v>
                </c:pt>
                <c:pt idx="2">
                  <c:v>19010.728570724234</c:v>
                </c:pt>
                <c:pt idx="3">
                  <c:v>31316.192184444219</c:v>
                </c:pt>
                <c:pt idx="4">
                  <c:v>44357.46758656056</c:v>
                </c:pt>
                <c:pt idx="5">
                  <c:v>67323.963038970134</c:v>
                </c:pt>
                <c:pt idx="6">
                  <c:v>91224.42021099315</c:v>
                </c:pt>
                <c:pt idx="7">
                  <c:v>106500.83591844865</c:v>
                </c:pt>
                <c:pt idx="8">
                  <c:v>122145.931785871</c:v>
                </c:pt>
                <c:pt idx="9">
                  <c:v>138357.34661506556</c:v>
                </c:pt>
                <c:pt idx="10">
                  <c:v>155316.6349061392</c:v>
                </c:pt>
                <c:pt idx="11">
                  <c:v>173225.30755916762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9FC-4F33-8CD7-A337038AA6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7115999"/>
        <c:axId val="119869311"/>
      </c:areaChart>
      <c:catAx>
        <c:axId val="33711599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869311"/>
        <c:crosses val="autoZero"/>
        <c:auto val="1"/>
        <c:lblAlgn val="ctr"/>
        <c:lblOffset val="100"/>
        <c:tickMarkSkip val="1"/>
        <c:noMultiLvlLbl val="0"/>
      </c:catAx>
      <c:valAx>
        <c:axId val="1198693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115999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Sheet2!$P$18</c:f>
              <c:strCache>
                <c:ptCount val="1"/>
                <c:pt idx="0">
                  <c:v>Residential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Sheet2!$O$19:$O$31</c:f>
              <c:numCache>
                <c:formatCode>General</c:formatCode>
                <c:ptCount val="1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  <c:pt idx="12">
                  <c:v>2031</c:v>
                </c:pt>
              </c:numCache>
            </c:numRef>
          </c:cat>
          <c:val>
            <c:numRef>
              <c:f>Sheet2!$P$19:$P$31</c:f>
              <c:numCache>
                <c:formatCode>_(* #,##0_);_(* \(#,##0\);_(* "-"??_);_(@_)</c:formatCode>
                <c:ptCount val="13"/>
                <c:pt idx="0">
                  <c:v>517525</c:v>
                </c:pt>
                <c:pt idx="1">
                  <c:v>671198.06451000017</c:v>
                </c:pt>
                <c:pt idx="2">
                  <c:v>888389.00323999999</c:v>
                </c:pt>
                <c:pt idx="3">
                  <c:v>1140308.8938799999</c:v>
                </c:pt>
                <c:pt idx="4">
                  <c:v>1398996.9229999997</c:v>
                </c:pt>
                <c:pt idx="5">
                  <c:v>1651988.501979999</c:v>
                </c:pt>
                <c:pt idx="6">
                  <c:v>1899787.9343600003</c:v>
                </c:pt>
                <c:pt idx="7">
                  <c:v>2080648.0565399998</c:v>
                </c:pt>
                <c:pt idx="8">
                  <c:v>2255622.5599899986</c:v>
                </c:pt>
                <c:pt idx="9">
                  <c:v>2429285.6148599982</c:v>
                </c:pt>
                <c:pt idx="10">
                  <c:v>2603397.8024299992</c:v>
                </c:pt>
                <c:pt idx="11">
                  <c:v>2784176.5485799992</c:v>
                </c:pt>
                <c:pt idx="12">
                  <c:v>2977662.6278400007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44-42B3-85BA-0626729B681E}"/>
            </c:ext>
          </c:extLst>
        </c:ser>
        <c:ser>
          <c:idx val="1"/>
          <c:order val="1"/>
          <c:tx>
            <c:strRef>
              <c:f>Sheet2!$Q$18</c:f>
              <c:strCache>
                <c:ptCount val="1"/>
                <c:pt idx="0">
                  <c:v>Non-Residential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cat>
            <c:numRef>
              <c:f>Sheet2!$O$19:$O$31</c:f>
              <c:numCache>
                <c:formatCode>General</c:formatCode>
                <c:ptCount val="1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  <c:pt idx="12">
                  <c:v>2031</c:v>
                </c:pt>
              </c:numCache>
            </c:numRef>
          </c:cat>
          <c:val>
            <c:numRef>
              <c:f>Sheet2!$Q$19:$Q$31</c:f>
              <c:numCache>
                <c:formatCode>_(* #,##0_);_(* \(#,##0\);_(* "-"??_);_(@_)</c:formatCode>
                <c:ptCount val="13"/>
                <c:pt idx="0">
                  <c:v>49007</c:v>
                </c:pt>
                <c:pt idx="1">
                  <c:v>60327.887576509987</c:v>
                </c:pt>
                <c:pt idx="2">
                  <c:v>95143.186897894222</c:v>
                </c:pt>
                <c:pt idx="3">
                  <c:v>154512.84453587417</c:v>
                </c:pt>
                <c:pt idx="4">
                  <c:v>210658.38189906641</c:v>
                </c:pt>
                <c:pt idx="5">
                  <c:v>258465.31880164205</c:v>
                </c:pt>
                <c:pt idx="6">
                  <c:v>305777.52321546344</c:v>
                </c:pt>
                <c:pt idx="7">
                  <c:v>347885.86730676453</c:v>
                </c:pt>
                <c:pt idx="8">
                  <c:v>393586.71763367188</c:v>
                </c:pt>
                <c:pt idx="9">
                  <c:v>441229.75979152444</c:v>
                </c:pt>
                <c:pt idx="10">
                  <c:v>488933.84786239493</c:v>
                </c:pt>
                <c:pt idx="11">
                  <c:v>536961.51079784031</c:v>
                </c:pt>
                <c:pt idx="12">
                  <c:v>583899.42948242929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44-42B3-85BA-0626729B68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8715391"/>
        <c:axId val="170090847"/>
      </c:areaChart>
      <c:catAx>
        <c:axId val="34871539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090847"/>
        <c:crosses val="autoZero"/>
        <c:auto val="1"/>
        <c:lblAlgn val="ctr"/>
        <c:lblOffset val="100"/>
        <c:noMultiLvlLbl val="0"/>
      </c:catAx>
      <c:valAx>
        <c:axId val="1700908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8715391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711341345489711"/>
          <c:y val="0.93593717610537264"/>
          <c:w val="0.27046206783960619"/>
          <c:h val="6.40628238946273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 i="0" baseline="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Sheet2!$F$95</c:f>
              <c:strCache>
                <c:ptCount val="1"/>
                <c:pt idx="0">
                  <c:v>Low</c:v>
                </c:pt>
              </c:strCache>
            </c:strRef>
          </c:tx>
          <c:spPr>
            <a:ln w="5080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xVal>
            <c:numRef>
              <c:f>Sheet2!$E$96:$E$107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xVal>
          <c:yVal>
            <c:numRef>
              <c:f>Sheet2!$F$96:$F$107</c:f>
              <c:numCache>
                <c:formatCode>_(* #,##0_);_(* \(#,##0\);_(* "-"??_);_(@_)</c:formatCode>
                <c:ptCount val="12"/>
                <c:pt idx="0">
                  <c:v>6645</c:v>
                </c:pt>
                <c:pt idx="1">
                  <c:v>8558.7152091999997</c:v>
                </c:pt>
                <c:pt idx="2">
                  <c:v>15618.431178672523</c:v>
                </c:pt>
                <c:pt idx="3">
                  <c:v>23552.526351999222</c:v>
                </c:pt>
                <c:pt idx="4">
                  <c:v>32170.599176116575</c:v>
                </c:pt>
                <c:pt idx="5">
                  <c:v>41016.428200034024</c:v>
                </c:pt>
                <c:pt idx="6">
                  <c:v>50080.709544111625</c:v>
                </c:pt>
                <c:pt idx="7">
                  <c:v>56183.515965825907</c:v>
                </c:pt>
                <c:pt idx="8">
                  <c:v>63241.758495994007</c:v>
                </c:pt>
                <c:pt idx="9">
                  <c:v>71685.410368289973</c:v>
                </c:pt>
                <c:pt idx="10">
                  <c:v>81628.407229353383</c:v>
                </c:pt>
                <c:pt idx="11">
                  <c:v>93172.924357589363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9B59-498B-BA45-FDA302C79122}"/>
            </c:ext>
          </c:extLst>
        </c:ser>
        <c:ser>
          <c:idx val="1"/>
          <c:order val="1"/>
          <c:tx>
            <c:strRef>
              <c:f>Sheet2!$G$95</c:f>
              <c:strCache>
                <c:ptCount val="1"/>
                <c:pt idx="0">
                  <c:v>Mid</c:v>
                </c:pt>
              </c:strCache>
            </c:strRef>
          </c:tx>
          <c:spPr>
            <a:ln w="50800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Sheet2!$E$96:$E$107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xVal>
          <c:yVal>
            <c:numRef>
              <c:f>Sheet2!$G$96:$G$107</c:f>
              <c:numCache>
                <c:formatCode>_(* #,##0_);_(* \(#,##0\);_(* "-"??_);_(@_)</c:formatCode>
                <c:ptCount val="12"/>
                <c:pt idx="0">
                  <c:v>6645</c:v>
                </c:pt>
                <c:pt idx="1">
                  <c:v>8519.0086742000003</c:v>
                </c:pt>
                <c:pt idx="2">
                  <c:v>19010.728570724234</c:v>
                </c:pt>
                <c:pt idx="3">
                  <c:v>31316.192184444219</c:v>
                </c:pt>
                <c:pt idx="4">
                  <c:v>44357.46758656056</c:v>
                </c:pt>
                <c:pt idx="5">
                  <c:v>67323.963038970134</c:v>
                </c:pt>
                <c:pt idx="6">
                  <c:v>91224.42021099315</c:v>
                </c:pt>
                <c:pt idx="7">
                  <c:v>106500.83591844865</c:v>
                </c:pt>
                <c:pt idx="8">
                  <c:v>122145.931785871</c:v>
                </c:pt>
                <c:pt idx="9">
                  <c:v>138357.34661506556</c:v>
                </c:pt>
                <c:pt idx="10">
                  <c:v>155316.6349061392</c:v>
                </c:pt>
                <c:pt idx="11">
                  <c:v>173225.30755916762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9B59-498B-BA45-FDA302C79122}"/>
            </c:ext>
          </c:extLst>
        </c:ser>
        <c:ser>
          <c:idx val="2"/>
          <c:order val="2"/>
          <c:tx>
            <c:strRef>
              <c:f>Sheet2!$H$95</c:f>
              <c:strCache>
                <c:ptCount val="1"/>
                <c:pt idx="0">
                  <c:v>High</c:v>
                </c:pt>
              </c:strCache>
            </c:strRef>
          </c:tx>
          <c:spPr>
            <a:ln w="508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Sheet2!$E$96:$E$107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xVal>
          <c:yVal>
            <c:numRef>
              <c:f>Sheet2!$H$96:$H$107</c:f>
              <c:numCache>
                <c:formatCode>_(* #,##0_);_(* \(#,##0\);_(* "-"??_);_(@_)</c:formatCode>
                <c:ptCount val="12"/>
                <c:pt idx="0">
                  <c:v>6645</c:v>
                </c:pt>
                <c:pt idx="1">
                  <c:v>8594.0461491999995</c:v>
                </c:pt>
                <c:pt idx="2">
                  <c:v>19066.191611372371</c:v>
                </c:pt>
                <c:pt idx="3">
                  <c:v>31032.535826160765</c:v>
                </c:pt>
                <c:pt idx="4">
                  <c:v>50961.166074165463</c:v>
                </c:pt>
                <c:pt idx="5">
                  <c:v>74680.520712205704</c:v>
                </c:pt>
                <c:pt idx="6">
                  <c:v>99373.110095051292</c:v>
                </c:pt>
                <c:pt idx="7">
                  <c:v>115440.7513614457</c:v>
                </c:pt>
                <c:pt idx="8">
                  <c:v>132033.29488659339</c:v>
                </c:pt>
                <c:pt idx="9">
                  <c:v>149575.75727113825</c:v>
                </c:pt>
                <c:pt idx="10">
                  <c:v>168381.99983963842</c:v>
                </c:pt>
                <c:pt idx="11">
                  <c:v>188551.72991404802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9B59-498B-BA45-FDA302C79122}"/>
            </c:ext>
          </c:extLst>
        </c:ser>
        <c:ser>
          <c:idx val="3"/>
          <c:order val="3"/>
          <c:tx>
            <c:strRef>
              <c:f>Sheet2!$I$95</c:f>
              <c:strCache>
                <c:ptCount val="1"/>
                <c:pt idx="0">
                  <c:v>Aggressive</c:v>
                </c:pt>
              </c:strCache>
            </c:strRef>
          </c:tx>
          <c:spPr>
            <a:ln w="5080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xVal>
            <c:numRef>
              <c:f>Sheet2!$E$96:$E$107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xVal>
          <c:yVal>
            <c:numRef>
              <c:f>Sheet2!$I$96:$I$107</c:f>
              <c:numCache>
                <c:formatCode>_(* #,##0_);_(* \(#,##0\);_(* "-"??_);_(@_)</c:formatCode>
                <c:ptCount val="12"/>
                <c:pt idx="0">
                  <c:v>6645</c:v>
                </c:pt>
                <c:pt idx="1">
                  <c:v>8587.7997391999907</c:v>
                </c:pt>
                <c:pt idx="2">
                  <c:v>19127.594570786714</c:v>
                </c:pt>
                <c:pt idx="3">
                  <c:v>31114.060227631184</c:v>
                </c:pt>
                <c:pt idx="4">
                  <c:v>51775.010368617353</c:v>
                </c:pt>
                <c:pt idx="5">
                  <c:v>76285.510804643025</c:v>
                </c:pt>
                <c:pt idx="6">
                  <c:v>103374.15274043953</c:v>
                </c:pt>
                <c:pt idx="7">
                  <c:v>132012.20671269146</c:v>
                </c:pt>
                <c:pt idx="8">
                  <c:v>161893.098338607</c:v>
                </c:pt>
                <c:pt idx="9">
                  <c:v>193445.30152067993</c:v>
                </c:pt>
                <c:pt idx="10">
                  <c:v>227011.7690061403</c:v>
                </c:pt>
                <c:pt idx="11">
                  <c:v>262570.1169077275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9B59-498B-BA45-FDA302C79122}"/>
            </c:ext>
          </c:extLst>
        </c:ser>
        <c:ser>
          <c:idx val="4"/>
          <c:order val="4"/>
          <c:tx>
            <c:strRef>
              <c:f>Sheet2!$J$95</c:f>
              <c:strCache>
                <c:ptCount val="1"/>
                <c:pt idx="0">
                  <c:v>Bookend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Sheet2!$E$96:$E$107</c:f>
              <c:numCache>
                <c:formatCode>General</c:formatCod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numCache>
            </c:numRef>
          </c:xVal>
          <c:yVal>
            <c:numRef>
              <c:f>Sheet2!$J$96:$J$107</c:f>
              <c:numCache>
                <c:formatCode>_(* #,##0_);_(* \(#,##0\);_(* "-"??_);_(@_)</c:formatCode>
                <c:ptCount val="12"/>
                <c:pt idx="0">
                  <c:v>6645</c:v>
                </c:pt>
                <c:pt idx="1">
                  <c:v>8587.5953591999896</c:v>
                </c:pt>
                <c:pt idx="2">
                  <c:v>19147.915957758963</c:v>
                </c:pt>
                <c:pt idx="3">
                  <c:v>36049.010393558448</c:v>
                </c:pt>
                <c:pt idx="4">
                  <c:v>62211.864646457128</c:v>
                </c:pt>
                <c:pt idx="5">
                  <c:v>92746.353706387206</c:v>
                </c:pt>
                <c:pt idx="6">
                  <c:v>126295.41908211879</c:v>
                </c:pt>
                <c:pt idx="7">
                  <c:v>162060.59652827148</c:v>
                </c:pt>
                <c:pt idx="8">
                  <c:v>199638.61944412338</c:v>
                </c:pt>
                <c:pt idx="9">
                  <c:v>239622.35618217688</c:v>
                </c:pt>
                <c:pt idx="10">
                  <c:v>283011.22676165891</c:v>
                </c:pt>
                <c:pt idx="11">
                  <c:v>329286.99070731591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9B59-498B-BA45-FDA302C791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8487327"/>
        <c:axId val="119864319"/>
      </c:scatterChart>
      <c:valAx>
        <c:axId val="338487327"/>
        <c:scaling>
          <c:orientation val="minMax"/>
          <c:max val="2030"/>
          <c:min val="2019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864319"/>
        <c:crosses val="autoZero"/>
        <c:crossBetween val="midCat"/>
        <c:majorUnit val="1"/>
      </c:valAx>
      <c:valAx>
        <c:axId val="1198643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8487327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2019 Battery</a:t>
            </a:r>
            <a:r>
              <a:rPr lang="en-US" sz="2000" baseline="0"/>
              <a:t> Electric Vehicle Population Distribution</a:t>
            </a:r>
            <a:endParaRPr lang="en-US" sz="20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D96-43CE-A436-7937B552AAD0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D96-43CE-A436-7937B552AAD0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D96-43CE-A436-7937B552AAD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D96-43CE-A436-7937B552AAD0}"/>
              </c:ext>
            </c:extLst>
          </c:dPt>
          <c:dPt>
            <c:idx val="4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D96-43CE-A436-7937B552AAD0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D96-43CE-A436-7937B552AAD0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1D96-43CE-A436-7937B552AAD0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1D96-43CE-A436-7937B552AAD0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1D96-43CE-A436-7937B552AAD0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1D96-43CE-A436-7937B552AAD0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1D96-43CE-A436-7937B552AAD0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D96-43CE-A436-7937B552AA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Sheet5!$A$2:$A$7</c:f>
              <c:strCache>
                <c:ptCount val="6"/>
                <c:pt idx="0">
                  <c:v>PG&amp;E</c:v>
                </c:pt>
                <c:pt idx="1">
                  <c:v>SCE</c:v>
                </c:pt>
                <c:pt idx="2">
                  <c:v>SDG&amp;E</c:v>
                </c:pt>
                <c:pt idx="3">
                  <c:v>SMUD</c:v>
                </c:pt>
                <c:pt idx="4">
                  <c:v>LADWP</c:v>
                </c:pt>
                <c:pt idx="5">
                  <c:v>Other</c:v>
                </c:pt>
              </c:strCache>
            </c:strRef>
          </c:cat>
          <c:val>
            <c:numRef>
              <c:f>Sheet5!$B$2:$B$7</c:f>
              <c:numCache>
                <c:formatCode>0.0%</c:formatCode>
                <c:ptCount val="6"/>
                <c:pt idx="0">
                  <c:v>0.46536714113136196</c:v>
                </c:pt>
                <c:pt idx="1">
                  <c:v>0.30827511949156994</c:v>
                </c:pt>
                <c:pt idx="2">
                  <c:v>9.7021245863753353E-2</c:v>
                </c:pt>
                <c:pt idx="3">
                  <c:v>2.2119071379799359E-2</c:v>
                </c:pt>
                <c:pt idx="4">
                  <c:v>8.9126267135878984E-2</c:v>
                </c:pt>
                <c:pt idx="5">
                  <c:v>1.809115499763643E-2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D96-43CE-A436-7937B552AAD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2019 Plug-in</a:t>
            </a:r>
            <a:r>
              <a:rPr lang="en-US" sz="2000" baseline="0"/>
              <a:t> Hybrid Electric Vehicle Population Distribution</a:t>
            </a:r>
            <a:endParaRPr lang="en-US" sz="20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0555555555555555E-2"/>
          <c:y val="0.16504629629629627"/>
          <c:w val="0.93888888888888888"/>
          <c:h val="0.68275408282298045"/>
        </c:manualLayout>
      </c:layout>
      <c:pieChart>
        <c:varyColors val="1"/>
        <c:ser>
          <c:idx val="0"/>
          <c:order val="0"/>
          <c:spPr>
            <a:solidFill>
              <a:srgbClr val="C00000"/>
            </a:solidFill>
          </c:spPr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C04-4B04-89B0-CD33407C2546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C04-4B04-89B0-CD33407C2546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C04-4B04-89B0-CD33407C254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C04-4B04-89B0-CD33407C2546}"/>
              </c:ext>
            </c:extLst>
          </c:dPt>
          <c:dPt>
            <c:idx val="4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C04-4B04-89B0-CD33407C2546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C04-4B04-89B0-CD33407C2546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4C04-4B04-89B0-CD33407C2546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4C04-4B04-89B0-CD33407C2546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4C04-4B04-89B0-CD33407C2546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4C04-4B04-89B0-CD33407C2546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4C04-4B04-89B0-CD33407C2546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C04-4B04-89B0-CD33407C25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Sheet5!$A$2:$A$7</c:f>
              <c:strCache>
                <c:ptCount val="6"/>
                <c:pt idx="0">
                  <c:v>PG&amp;E</c:v>
                </c:pt>
                <c:pt idx="1">
                  <c:v>SCE</c:v>
                </c:pt>
                <c:pt idx="2">
                  <c:v>SDG&amp;E</c:v>
                </c:pt>
                <c:pt idx="3">
                  <c:v>SMUD</c:v>
                </c:pt>
                <c:pt idx="4">
                  <c:v>LADWP</c:v>
                </c:pt>
                <c:pt idx="5">
                  <c:v>Other</c:v>
                </c:pt>
              </c:strCache>
            </c:strRef>
          </c:cat>
          <c:val>
            <c:numRef>
              <c:f>Sheet5!$C$2:$C$7</c:f>
              <c:numCache>
                <c:formatCode>0.0%</c:formatCode>
                <c:ptCount val="6"/>
                <c:pt idx="0">
                  <c:v>0.3746253505755659</c:v>
                </c:pt>
                <c:pt idx="1">
                  <c:v>0.38688295691180541</c:v>
                </c:pt>
                <c:pt idx="2">
                  <c:v>8.6292746145173391E-2</c:v>
                </c:pt>
                <c:pt idx="3">
                  <c:v>2.7949749832486066E-2</c:v>
                </c:pt>
                <c:pt idx="4">
                  <c:v>9.9412999081181064E-2</c:v>
                </c:pt>
                <c:pt idx="5">
                  <c:v>2.483619745378822E-2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C04-4B04-89B0-CD33407C254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0" i="0" baseline="0">
                <a:effectLst/>
              </a:rPr>
              <a:t>2030 Battery Electric Vehicle Population Distribution</a:t>
            </a:r>
            <a:endParaRPr lang="en-US" sz="20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0555555555555555E-2"/>
          <c:y val="0.16708333333333336"/>
          <c:w val="0.93888888888888888"/>
          <c:h val="0.671457786526684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1F3-48D7-B966-564A5E3C3E1A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1F3-48D7-B966-564A5E3C3E1A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1F3-48D7-B966-564A5E3C3E1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1F3-48D7-B966-564A5E3C3E1A}"/>
              </c:ext>
            </c:extLst>
          </c:dPt>
          <c:dPt>
            <c:idx val="4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1F3-48D7-B966-564A5E3C3E1A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1F3-48D7-B966-564A5E3C3E1A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11F3-48D7-B966-564A5E3C3E1A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11F3-48D7-B966-564A5E3C3E1A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11F3-48D7-B966-564A5E3C3E1A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11F3-48D7-B966-564A5E3C3E1A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11F3-48D7-B966-564A5E3C3E1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1F3-48D7-B966-564A5E3C3E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Sheet5!$A$2:$A$7</c:f>
              <c:strCache>
                <c:ptCount val="6"/>
                <c:pt idx="0">
                  <c:v>PG&amp;E</c:v>
                </c:pt>
                <c:pt idx="1">
                  <c:v>SCE</c:v>
                </c:pt>
                <c:pt idx="2">
                  <c:v>SDG&amp;E</c:v>
                </c:pt>
                <c:pt idx="3">
                  <c:v>SMUD</c:v>
                </c:pt>
                <c:pt idx="4">
                  <c:v>LADWP</c:v>
                </c:pt>
                <c:pt idx="5">
                  <c:v>Other</c:v>
                </c:pt>
              </c:strCache>
            </c:strRef>
          </c:cat>
          <c:val>
            <c:numRef>
              <c:f>Sheet5!$N$2:$N$7</c:f>
              <c:numCache>
                <c:formatCode>0.0%</c:formatCode>
                <c:ptCount val="6"/>
                <c:pt idx="0">
                  <c:v>0.4510237007634158</c:v>
                </c:pt>
                <c:pt idx="1">
                  <c:v>0.30092646198312256</c:v>
                </c:pt>
                <c:pt idx="2">
                  <c:v>9.3247832541164477E-2</c:v>
                </c:pt>
                <c:pt idx="3">
                  <c:v>2.6607241400387411E-2</c:v>
                </c:pt>
                <c:pt idx="4">
                  <c:v>9.8864946524390138E-2</c:v>
                </c:pt>
                <c:pt idx="5">
                  <c:v>2.9329816787519739E-2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1F3-48D7-B966-564A5E3C3E1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2030 Plug-in</a:t>
            </a:r>
            <a:r>
              <a:rPr lang="en-US" sz="2000" baseline="0"/>
              <a:t> Hybrid Electric Vehicle Population Distribution</a:t>
            </a:r>
            <a:endParaRPr lang="en-US" sz="20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7908561062220167E-2"/>
          <c:y val="0.1604167542198042"/>
          <c:w val="0.93888888888888888"/>
          <c:h val="0.6827540828229804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25F-44C7-9987-676EDFC74EE4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25F-44C7-9987-676EDFC74EE4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25F-44C7-9987-676EDFC74EE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25F-44C7-9987-676EDFC74EE4}"/>
              </c:ext>
            </c:extLst>
          </c:dPt>
          <c:dPt>
            <c:idx val="4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25F-44C7-9987-676EDFC74EE4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25F-44C7-9987-676EDFC74EE4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925F-44C7-9987-676EDFC74EE4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925F-44C7-9987-676EDFC74EE4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925F-44C7-9987-676EDFC74EE4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925F-44C7-9987-676EDFC74EE4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925F-44C7-9987-676EDFC74EE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25F-44C7-9987-676EDFC74E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Sheet5!$A$2:$A$7</c:f>
              <c:strCache>
                <c:ptCount val="6"/>
                <c:pt idx="0">
                  <c:v>PG&amp;E</c:v>
                </c:pt>
                <c:pt idx="1">
                  <c:v>SCE</c:v>
                </c:pt>
                <c:pt idx="2">
                  <c:v>SDG&amp;E</c:v>
                </c:pt>
                <c:pt idx="3">
                  <c:v>SMUD</c:v>
                </c:pt>
                <c:pt idx="4">
                  <c:v>LADWP</c:v>
                </c:pt>
                <c:pt idx="5">
                  <c:v>Other</c:v>
                </c:pt>
              </c:strCache>
            </c:strRef>
          </c:cat>
          <c:val>
            <c:numRef>
              <c:f>Sheet5!$O$2:$O$7</c:f>
              <c:numCache>
                <c:formatCode>0.0%</c:formatCode>
                <c:ptCount val="6"/>
                <c:pt idx="0">
                  <c:v>0.3666156390826984</c:v>
                </c:pt>
                <c:pt idx="1">
                  <c:v>0.36882853452923775</c:v>
                </c:pt>
                <c:pt idx="2">
                  <c:v>8.4005076104306853E-2</c:v>
                </c:pt>
                <c:pt idx="3">
                  <c:v>2.920281606324017E-2</c:v>
                </c:pt>
                <c:pt idx="4">
                  <c:v>9.8673419083219777E-2</c:v>
                </c:pt>
                <c:pt idx="5">
                  <c:v>5.2674515137297033E-2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25F-44C7-9987-676EDFC74EE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F5774-C678-1E48-A23B-1680A328FA46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5CF69-AC20-4D4D-9770-B6BEBB3572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370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CE468-BD03-B649-8E6C-392373B14A1D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7B0B1-BEA2-8948-A557-11B4BDB907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6556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2: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ctrTitle"/>
          </p:nvPr>
        </p:nvSpPr>
        <p:spPr>
          <a:xfrm>
            <a:off x="890016" y="809622"/>
            <a:ext cx="1041196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0016" y="3289297"/>
            <a:ext cx="1041196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5614142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D99B804F-5AD2-4895-BB0E-3C0D88A5A9E5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095093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pic>
        <p:nvPicPr>
          <p:cNvPr id="7" name="Picture 6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364" y="666179"/>
            <a:ext cx="1247274" cy="109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4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87468-052E-4342-9D5C-761E05D23000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6445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ontent: 1 fram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4852-C69A-3C46-A74D-F2D8C6D17F46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63234"/>
            <a:ext cx="1803400" cy="365125"/>
          </a:xfrm>
        </p:spPr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451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9461-BFCC-4214-8E7F-F80E4D0C8508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CD1BE-76F0-964D-BEB4-4B9A284D890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52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C7EFB-B0AA-4EB3-BF3F-1DB2920C5608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EBB6-C900-684B-B96E-D78E525ADD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860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: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831850" y="712801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59252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ACF-3BAA-452D-BD7C-CDA4FF97B36F}" type="datetime1">
              <a:rPr lang="en-US" smtClean="0"/>
              <a:t>11/19/2020</a:t>
            </a:fld>
            <a:endParaRPr lang="en-US" dirty="0"/>
          </a:p>
        </p:txBody>
      </p:sp>
      <p:pic>
        <p:nvPicPr>
          <p:cNvPr id="8" name="Picture 7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50" y="4883817"/>
            <a:ext cx="1247274" cy="1096212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sz="quarter" idx="13" hasCustomPrompt="1"/>
          </p:nvPr>
        </p:nvSpPr>
        <p:spPr>
          <a:xfrm>
            <a:off x="2363788" y="4813085"/>
            <a:ext cx="2911475" cy="1022350"/>
          </a:xfrm>
        </p:spPr>
        <p:txBody>
          <a:bodyPr>
            <a:noAutofit/>
          </a:bodyPr>
          <a:lstStyle>
            <a:lvl1pPr marL="0" indent="0">
              <a:buNone/>
              <a:defRPr sz="2400" baseline="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Presenters:</a:t>
            </a:r>
          </a:p>
          <a:p>
            <a:pPr lvl="0"/>
            <a:r>
              <a:rPr lang="en-US"/>
              <a:t>Name 1</a:t>
            </a:r>
          </a:p>
          <a:p>
            <a:pPr lvl="0"/>
            <a:r>
              <a:rPr lang="en-US"/>
              <a:t>Name 2</a:t>
            </a:r>
          </a:p>
        </p:txBody>
      </p:sp>
    </p:spTree>
    <p:extLst>
      <p:ext uri="{BB962C8B-B14F-4D97-AF65-F5344CB8AC3E}">
        <p14:creationId xmlns:p14="http://schemas.microsoft.com/office/powerpoint/2010/main" val="583760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2: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838200" y="3012554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C55E-E846-42CE-9B3E-9EBB0E1FE216}" type="datetime1">
              <a:rPr lang="en-US" smtClean="0"/>
              <a:t>11/19/2020</a:t>
            </a:fld>
            <a:endParaRPr lang="en-US" dirty="0"/>
          </a:p>
        </p:txBody>
      </p:sp>
      <p:pic>
        <p:nvPicPr>
          <p:cNvPr id="6" name="Picture 5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56202"/>
            <a:ext cx="1247274" cy="109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783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: 1 fram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2892-C8E9-4976-AE2F-000ED0FBFB03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63234"/>
            <a:ext cx="180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645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: 2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66CA-F170-4A15-97C6-BCC87765CA5A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48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2 frame w/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BCD0F-AC86-4223-9E06-BE367BF39998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893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tent: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6EDAA-2872-46C5-A1BA-3077D41C230F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80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1A9A8-B332-4EFB-BE09-3AAFD41C65A0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99822" y="1825625"/>
            <a:ext cx="995397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3816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D600-8D59-4AC4-B061-7E169F0A8F5E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207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2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4D6AB-51E5-40A5-B526-4CBF8F2FC56D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2032-C4BC-1846-BCAE-83F2C46345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71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6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822" y="1825625"/>
            <a:ext cx="99539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4632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943290A-671C-487D-B0EE-3CE8EEAA4E96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6323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63234"/>
            <a:ext cx="17610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49" y="224496"/>
            <a:ext cx="827718" cy="72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49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6" r:id="rId3"/>
    <p:sldLayoutId id="214748367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59263-2A66-4977-8C82-F66F24E2118B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9A1A5-4186-AE45-B489-8F93D826EB4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399822" y="1825625"/>
            <a:ext cx="99539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49" y="224496"/>
            <a:ext cx="827718" cy="72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6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6" r:id="rId2"/>
    <p:sldLayoutId id="2147483687" r:id="rId3"/>
    <p:sldLayoutId id="2147483688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B3AF9CB-2E57-4036-B3C3-E5971BBC07F8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CDCD1BE-76F0-964D-BEB4-4B9A284D890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3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595B2-2B45-44EA-B3E6-06ABC8B064C8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0EBB6-C900-684B-B96E-D78E525ADD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7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Light-Duty Vehicle Forecast </a:t>
            </a:r>
            <a:br>
              <a:rPr lang="en-US" b="1" dirty="0"/>
            </a:br>
            <a:r>
              <a:rPr lang="en-US" b="1" dirty="0"/>
              <a:t>2020 IEPR Update</a:t>
            </a:r>
            <a:r>
              <a:rPr lang="en-US" dirty="0"/>
              <a:t>​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0016" y="4945059"/>
            <a:ext cx="10463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Aniss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Bahreinian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and Mark Palmere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90016" y="5406724"/>
            <a:ext cx="7053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accent1">
                    <a:lumMod val="50000"/>
                  </a:schemeClr>
                </a:solidFill>
              </a:rPr>
              <a:t>Date: November 19, 2020</a:t>
            </a:r>
          </a:p>
        </p:txBody>
      </p:sp>
    </p:spTree>
    <p:extLst>
      <p:ext uri="{BB962C8B-B14F-4D97-AF65-F5344CB8AC3E}">
        <p14:creationId xmlns:p14="http://schemas.microsoft.com/office/powerpoint/2010/main" val="212299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62ED5-CE80-4323-B514-8A9642B5B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821" y="237067"/>
            <a:ext cx="9684491" cy="10388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/>
              <a:t>Light Duty ZEV Forecast by Sector, </a:t>
            </a:r>
            <a:br>
              <a:rPr lang="en-US" sz="3600"/>
            </a:br>
            <a:r>
              <a:rPr lang="en-US" sz="3600"/>
              <a:t>Mid Case: Residential and Non-Residential</a:t>
            </a:r>
            <a:r>
              <a:rPr lang="en-US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E57E72-A40B-4FD2-8CE6-F50CBC425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5" name="Content Placeholder 4" descr="ZEV Forecast, in the mid case, by sector (Residential versus Non-Residential)">
            <a:extLst>
              <a:ext uri="{FF2B5EF4-FFF2-40B4-BE49-F238E27FC236}">
                <a16:creationId xmlns:a16="http://schemas.microsoft.com/office/drawing/2014/main" id="{4D2A30E5-9B35-45EB-A75E-B85976031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2595688"/>
              </p:ext>
            </p:extLst>
          </p:nvPr>
        </p:nvGraphicFramePr>
        <p:xfrm>
          <a:off x="1400175" y="1825625"/>
          <a:ext cx="9953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EFBA89A-9577-407D-AD8E-F1B21D894268}"/>
              </a:ext>
            </a:extLst>
          </p:cNvPr>
          <p:cNvSpPr txBox="1"/>
          <p:nvPr/>
        </p:nvSpPr>
        <p:spPr>
          <a:xfrm>
            <a:off x="1204967" y="6135433"/>
            <a:ext cx="404512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Source: Energy Commission Staff Analysis</a:t>
            </a:r>
          </a:p>
        </p:txBody>
      </p:sp>
    </p:spTree>
    <p:extLst>
      <p:ext uri="{BB962C8B-B14F-4D97-AF65-F5344CB8AC3E}">
        <p14:creationId xmlns:p14="http://schemas.microsoft.com/office/powerpoint/2010/main" val="1457727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B0D94-F0AA-4656-8E7F-1FDF62F2D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/>
              <a:t>Light Duty Fuel Cell Vehicle Forecast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5537FD-1F15-4A8A-A527-6CE1A952C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5" name="Content Placeholder 4" descr="Light-Duty Fuel Cell Vehicle Forecast, by demand scenario">
            <a:extLst>
              <a:ext uri="{FF2B5EF4-FFF2-40B4-BE49-F238E27FC236}">
                <a16:creationId xmlns:a16="http://schemas.microsoft.com/office/drawing/2014/main" id="{63B5A337-8CFB-44F4-B72A-D70ADD6184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1031842"/>
              </p:ext>
            </p:extLst>
          </p:nvPr>
        </p:nvGraphicFramePr>
        <p:xfrm>
          <a:off x="1400175" y="1825625"/>
          <a:ext cx="9953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866C6AC-A195-4C0C-A166-5540A6B9505C}"/>
              </a:ext>
            </a:extLst>
          </p:cNvPr>
          <p:cNvSpPr txBox="1"/>
          <p:nvPr/>
        </p:nvSpPr>
        <p:spPr>
          <a:xfrm>
            <a:off x="1204967" y="6135433"/>
            <a:ext cx="404512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Source: Energy Commission Staff Analysis</a:t>
            </a:r>
          </a:p>
        </p:txBody>
      </p:sp>
    </p:spTree>
    <p:extLst>
      <p:ext uri="{BB962C8B-B14F-4D97-AF65-F5344CB8AC3E}">
        <p14:creationId xmlns:p14="http://schemas.microsoft.com/office/powerpoint/2010/main" val="3890145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BFF68-DDE6-4656-B63A-5C81FC618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Regional PEV Forecast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3C05FCA-CCE0-4B7D-9E6D-148678C9FE4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36066" y="6494028"/>
            <a:ext cx="1760537" cy="365125"/>
          </a:xfrm>
        </p:spPr>
        <p:txBody>
          <a:bodyPr/>
          <a:lstStyle/>
          <a:p>
            <a:fld id="{005C4985-ACD0-2B4C-8981-36243250F26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319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241BE6D-CF11-48E0-9602-6B4F66179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/>
              <a:t>Regional Population and Income Forecasts Determine Regional Distribution of PEVs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3007B6-0C80-41FF-8A2B-A2388D510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13</a:t>
            </a:fld>
            <a:endParaRPr lang="en-US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5453F3-844E-400E-9545-A1B7CAEB6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8937" y="1594624"/>
            <a:ext cx="10104863" cy="4582339"/>
          </a:xfrm>
        </p:spPr>
        <p:txBody>
          <a:bodyPr>
            <a:normAutofit lnSpcReduction="10000"/>
          </a:bodyPr>
          <a:lstStyle/>
          <a:p>
            <a:r>
              <a:rPr lang="en-US" sz="4000"/>
              <a:t>The latest regional base year data (2019) are used to estimate future PEV stock by zone, using the following models:</a:t>
            </a:r>
          </a:p>
          <a:p>
            <a:pPr lvl="1"/>
            <a:r>
              <a:rPr lang="en-US" sz="3600"/>
              <a:t>PHEV =</a:t>
            </a:r>
            <a:r>
              <a:rPr lang="en-US" sz="3600" b="1"/>
              <a:t> </a:t>
            </a:r>
            <a:r>
              <a:rPr lang="en-US" sz="4000" b="1" i="1">
                <a:latin typeface="Harlow Solid Italic" panose="04030604020F02020D02" pitchFamily="82" charset="0"/>
              </a:rPr>
              <a:t>f</a:t>
            </a:r>
            <a:r>
              <a:rPr lang="en-US" sz="4000" b="1"/>
              <a:t> </a:t>
            </a:r>
            <a:r>
              <a:rPr lang="en-US" sz="3600"/>
              <a:t>(Household Population, Income)</a:t>
            </a:r>
          </a:p>
          <a:p>
            <a:pPr lvl="1"/>
            <a:r>
              <a:rPr lang="en-US" sz="3600"/>
              <a:t>BEV = </a:t>
            </a:r>
            <a:r>
              <a:rPr lang="en-US" sz="4000" b="1" i="1">
                <a:latin typeface="Harlow Solid Italic" panose="04030604020F02020D02" pitchFamily="82" charset="0"/>
              </a:rPr>
              <a:t>f </a:t>
            </a:r>
            <a:r>
              <a:rPr lang="en-US" sz="3600"/>
              <a:t>(Household Population, Income)</a:t>
            </a:r>
          </a:p>
          <a:p>
            <a:r>
              <a:rPr lang="en-US" sz="4000"/>
              <a:t>The forecasting zones are then aggregated by the major utility serving the zone.</a:t>
            </a:r>
          </a:p>
          <a:p>
            <a:pPr lvl="1"/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621538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821" y="237067"/>
            <a:ext cx="10211153" cy="1038840"/>
          </a:xfrm>
        </p:spPr>
        <p:txBody>
          <a:bodyPr>
            <a:noAutofit/>
          </a:bodyPr>
          <a:lstStyle/>
          <a:p>
            <a:r>
              <a:rPr lang="en-US" sz="2800"/>
              <a:t>Energy Commission Divides the State Into 20 Forecasting Zones for Electricity Demand Forecast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131CB-0A34-4C69-99EE-C9F6AECD4A25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8" name="Content Placeholder 7" descr="Map showing the location of the Energy Commission's 20 different forecasting zones.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7001" y="1521069"/>
            <a:ext cx="3781213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065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/>
              <a:t>Forecasting Zones Are Aggregated to Include Each Utility’s Territory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131CB-0A34-4C69-99EE-C9F6AECD4A2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0" y="3200400"/>
            <a:ext cx="2438400" cy="218521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/>
              <a:t>ZONES BY UTILITY</a:t>
            </a:r>
          </a:p>
          <a:p>
            <a:r>
              <a:rPr lang="en-US" sz="1600"/>
              <a:t>Zones 1-6: PG&amp;E</a:t>
            </a:r>
          </a:p>
          <a:p>
            <a:r>
              <a:rPr lang="en-US" sz="1600"/>
              <a:t>Zones 7-11: SCE</a:t>
            </a:r>
          </a:p>
          <a:p>
            <a:r>
              <a:rPr lang="en-US" sz="1600"/>
              <a:t>Zone 12: SDG&amp;E</a:t>
            </a:r>
          </a:p>
          <a:p>
            <a:r>
              <a:rPr lang="en-US" sz="1600"/>
              <a:t>Zone 13: SMUD</a:t>
            </a:r>
          </a:p>
          <a:p>
            <a:r>
              <a:rPr lang="en-US" sz="1600"/>
              <a:t>Zones 16-17: LADWP</a:t>
            </a:r>
          </a:p>
          <a:p>
            <a:r>
              <a:rPr lang="en-US" sz="1600"/>
              <a:t>Zones 0,14-15,18-20: </a:t>
            </a:r>
            <a:r>
              <a:rPr lang="en-US" sz="1200"/>
              <a:t>Other (Data Available Individually)</a:t>
            </a:r>
          </a:p>
        </p:txBody>
      </p:sp>
      <p:pic>
        <p:nvPicPr>
          <p:cNvPr id="15" name="Content Placeholder 14" descr="Map showing each major utility's territory within the state of California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7001" y="1491762"/>
            <a:ext cx="3863655" cy="4897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9693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/>
              <a:t>Plurality of BEVs are Currently Found in PG&amp;E Territory; PHEVs in SCE Territory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131CB-0A34-4C69-99EE-C9F6AECD4A25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14" name="Content Placeholder 13" descr="2019 Battery Electric Vehicle Population Distribution by utility">
            <a:extLst>
              <a:ext uri="{FF2B5EF4-FFF2-40B4-BE49-F238E27FC236}">
                <a16:creationId xmlns:a16="http://schemas.microsoft.com/office/drawing/2014/main" id="{E7824477-E8CE-43A2-92B5-73D9DEF02CF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97014423"/>
              </p:ext>
            </p:extLst>
          </p:nvPr>
        </p:nvGraphicFramePr>
        <p:xfrm>
          <a:off x="838200" y="1275906"/>
          <a:ext cx="5181600" cy="5187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Content Placeholder 15" descr="2019 Plug-in Hybrid Electric Vehicle Population Distribution by utility">
            <a:extLst>
              <a:ext uri="{FF2B5EF4-FFF2-40B4-BE49-F238E27FC236}">
                <a16:creationId xmlns:a16="http://schemas.microsoft.com/office/drawing/2014/main" id="{1E386E27-4EE3-4BB4-94F0-160978A53B3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03881800"/>
              </p:ext>
            </p:extLst>
          </p:nvPr>
        </p:nvGraphicFramePr>
        <p:xfrm>
          <a:off x="6172200" y="1275906"/>
          <a:ext cx="5181600" cy="5187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73977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/>
              <a:t>Distribution Does Not Show Large Regional Shift Through Forecast Period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131CB-0A34-4C69-99EE-C9F6AECD4A25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7" name="Content Placeholder 6" descr="2030 Battery Electric Vehicle Population Distribution by utility">
            <a:extLst>
              <a:ext uri="{FF2B5EF4-FFF2-40B4-BE49-F238E27FC236}">
                <a16:creationId xmlns:a16="http://schemas.microsoft.com/office/drawing/2014/main" id="{71ACA0B4-34EE-4969-AFF5-1470E3E50BBA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06785049"/>
              </p:ext>
            </p:extLst>
          </p:nvPr>
        </p:nvGraphicFramePr>
        <p:xfrm>
          <a:off x="838200" y="1275906"/>
          <a:ext cx="5181600" cy="5187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8" descr="2030 Plug-in Hybrid Electric Vehicle Population Distribution by utility">
            <a:extLst>
              <a:ext uri="{FF2B5EF4-FFF2-40B4-BE49-F238E27FC236}">
                <a16:creationId xmlns:a16="http://schemas.microsoft.com/office/drawing/2014/main" id="{F968F13A-93D0-42FE-A5F8-AD6222E2C39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37967582"/>
              </p:ext>
            </p:extLst>
          </p:nvPr>
        </p:nvGraphicFramePr>
        <p:xfrm>
          <a:off x="6172200" y="1275907"/>
          <a:ext cx="5181600" cy="518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87E875F-BE5A-413B-AE1A-0BA970EEF0F5}"/>
              </a:ext>
            </a:extLst>
          </p:cNvPr>
          <p:cNvSpPr txBox="1"/>
          <p:nvPr/>
        </p:nvSpPr>
        <p:spPr>
          <a:xfrm>
            <a:off x="1144939" y="6451656"/>
            <a:ext cx="404512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Source: Energy Commission Staff Analysis</a:t>
            </a:r>
          </a:p>
        </p:txBody>
      </p:sp>
    </p:spTree>
    <p:extLst>
      <p:ext uri="{BB962C8B-B14F-4D97-AF65-F5344CB8AC3E}">
        <p14:creationId xmlns:p14="http://schemas.microsoft.com/office/powerpoint/2010/main" val="21141919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241BE6D-CF11-48E0-9602-6B4F66179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/>
              <a:t>Nearly 1.5 Million PEVs Expected to be On-Road in PG&amp;E Territory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3007B6-0C80-41FF-8A2B-A2388D510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8" name="Content Placeholder 7" descr="Forecast of PEV Population in PG&amp;E Territory, Mid Case">
            <a:extLst>
              <a:ext uri="{FF2B5EF4-FFF2-40B4-BE49-F238E27FC236}">
                <a16:creationId xmlns:a16="http://schemas.microsoft.com/office/drawing/2014/main" id="{70E5EEE2-F172-434C-B34A-1F117F9DB8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7946706"/>
              </p:ext>
            </p:extLst>
          </p:nvPr>
        </p:nvGraphicFramePr>
        <p:xfrm>
          <a:off x="1400175" y="1275907"/>
          <a:ext cx="9953625" cy="4901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3548831-B880-4020-99B9-5E0A55A96D53}"/>
              </a:ext>
            </a:extLst>
          </p:cNvPr>
          <p:cNvSpPr txBox="1"/>
          <p:nvPr/>
        </p:nvSpPr>
        <p:spPr>
          <a:xfrm>
            <a:off x="1204967" y="6135433"/>
            <a:ext cx="404512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Source: Energy Commission Staff Analysis</a:t>
            </a:r>
          </a:p>
        </p:txBody>
      </p:sp>
    </p:spTree>
    <p:extLst>
      <p:ext uri="{BB962C8B-B14F-4D97-AF65-F5344CB8AC3E}">
        <p14:creationId xmlns:p14="http://schemas.microsoft.com/office/powerpoint/2010/main" val="40090375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241BE6D-CF11-48E0-9602-6B4F66179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/>
              <a:t>PG&amp;E Electric Vehicle Population Approaches 1.8 Million in High Case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3007B6-0C80-41FF-8A2B-A2388D510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7" name="Content Placeholder 6" descr="Forecast of PEV population in PG&amp;E territory, by case">
            <a:extLst>
              <a:ext uri="{FF2B5EF4-FFF2-40B4-BE49-F238E27FC236}">
                <a16:creationId xmlns:a16="http://schemas.microsoft.com/office/drawing/2014/main" id="{1642B2A1-EAB6-437E-9BAD-C15A9E7ED7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6681953"/>
              </p:ext>
            </p:extLst>
          </p:nvPr>
        </p:nvGraphicFramePr>
        <p:xfrm>
          <a:off x="1400175" y="1275907"/>
          <a:ext cx="9953625" cy="4901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4899FAF-C135-45BC-84C5-D728F7B0F1C1}"/>
              </a:ext>
            </a:extLst>
          </p:cNvPr>
          <p:cNvSpPr txBox="1"/>
          <p:nvPr/>
        </p:nvSpPr>
        <p:spPr>
          <a:xfrm>
            <a:off x="1204967" y="6135433"/>
            <a:ext cx="404512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Source: Energy Commission Staff Analysis</a:t>
            </a:r>
          </a:p>
        </p:txBody>
      </p:sp>
    </p:spTree>
    <p:extLst>
      <p:ext uri="{BB962C8B-B14F-4D97-AF65-F5344CB8AC3E}">
        <p14:creationId xmlns:p14="http://schemas.microsoft.com/office/powerpoint/2010/main" val="1446433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EAF89-B771-4590-BF4E-DD95A8F0F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4399F-3F70-4647-959B-77DB34448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/>
              <a:t>Statewide Forecast</a:t>
            </a:r>
          </a:p>
          <a:p>
            <a:r>
              <a:rPr lang="en-US" sz="3600"/>
              <a:t>Regional Forecast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A2A751-813A-4F0D-8720-676356843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7231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241BE6D-CF11-48E0-9602-6B4F66179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/>
              <a:t>PEV Population in SCE Territory Forecast to Surpass 1 Million by 2030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3007B6-0C80-41FF-8A2B-A2388D510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7" name="Content Placeholder 6" descr="Forecast of PEV Population in SCE Territory, Mid Case">
            <a:extLst>
              <a:ext uri="{FF2B5EF4-FFF2-40B4-BE49-F238E27FC236}">
                <a16:creationId xmlns:a16="http://schemas.microsoft.com/office/drawing/2014/main" id="{71BE4FDC-8D57-4217-8C60-C76F81064A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9229309"/>
              </p:ext>
            </p:extLst>
          </p:nvPr>
        </p:nvGraphicFramePr>
        <p:xfrm>
          <a:off x="1400175" y="1275907"/>
          <a:ext cx="9953625" cy="4901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4D1BC90-EAA7-4BF7-B7BB-EC6EEA720A38}"/>
              </a:ext>
            </a:extLst>
          </p:cNvPr>
          <p:cNvSpPr txBox="1"/>
          <p:nvPr/>
        </p:nvSpPr>
        <p:spPr>
          <a:xfrm>
            <a:off x="1204967" y="6135433"/>
            <a:ext cx="404512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Source: Energy Commission Staff Analysis</a:t>
            </a:r>
          </a:p>
        </p:txBody>
      </p:sp>
    </p:spTree>
    <p:extLst>
      <p:ext uri="{BB962C8B-B14F-4D97-AF65-F5344CB8AC3E}">
        <p14:creationId xmlns:p14="http://schemas.microsoft.com/office/powerpoint/2010/main" val="14064039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241BE6D-CF11-48E0-9602-6B4F66179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/>
              <a:t>SCE Electric Vehicle Population Ranges From 600,000 to 1.4 Million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3007B6-0C80-41FF-8A2B-A2388D510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21</a:t>
            </a:fld>
            <a:endParaRPr lang="en-US"/>
          </a:p>
        </p:txBody>
      </p:sp>
      <p:graphicFrame>
        <p:nvGraphicFramePr>
          <p:cNvPr id="8" name="Content Placeholder 7" descr="Forecast of PEV population in SCE territory, by case">
            <a:extLst>
              <a:ext uri="{FF2B5EF4-FFF2-40B4-BE49-F238E27FC236}">
                <a16:creationId xmlns:a16="http://schemas.microsoft.com/office/drawing/2014/main" id="{C7A991BC-7DB7-4E43-BE0F-E94CB75F0B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4211158"/>
              </p:ext>
            </p:extLst>
          </p:nvPr>
        </p:nvGraphicFramePr>
        <p:xfrm>
          <a:off x="1400175" y="1275907"/>
          <a:ext cx="9953625" cy="4901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15800D3-B917-4D6E-95B9-7B396FCA81A4}"/>
              </a:ext>
            </a:extLst>
          </p:cNvPr>
          <p:cNvSpPr txBox="1"/>
          <p:nvPr/>
        </p:nvSpPr>
        <p:spPr>
          <a:xfrm>
            <a:off x="1204967" y="6135433"/>
            <a:ext cx="404512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Source: Energy Commission Staff Analysis</a:t>
            </a:r>
          </a:p>
        </p:txBody>
      </p:sp>
    </p:spTree>
    <p:extLst>
      <p:ext uri="{BB962C8B-B14F-4D97-AF65-F5344CB8AC3E}">
        <p14:creationId xmlns:p14="http://schemas.microsoft.com/office/powerpoint/2010/main" val="2353393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241BE6D-CF11-48E0-9602-6B4F66179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/>
              <a:t>PEV Population in SDG&amp;E Territory Predicted to Reach 300,000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3007B6-0C80-41FF-8A2B-A2388D510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22</a:t>
            </a:fld>
            <a:endParaRPr lang="en-US"/>
          </a:p>
        </p:txBody>
      </p:sp>
      <p:graphicFrame>
        <p:nvGraphicFramePr>
          <p:cNvPr id="8" name="Content Placeholder 7" descr="Forecast of PEV Population in SDG&amp;E Territory, Mid Case">
            <a:extLst>
              <a:ext uri="{FF2B5EF4-FFF2-40B4-BE49-F238E27FC236}">
                <a16:creationId xmlns:a16="http://schemas.microsoft.com/office/drawing/2014/main" id="{FDD789D4-DC7A-47BF-8EBD-59C24947D4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2522566"/>
              </p:ext>
            </p:extLst>
          </p:nvPr>
        </p:nvGraphicFramePr>
        <p:xfrm>
          <a:off x="1400175" y="1275907"/>
          <a:ext cx="9953625" cy="4901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C5098CC-5885-4045-B2DB-CC04AE873CD2}"/>
              </a:ext>
            </a:extLst>
          </p:cNvPr>
          <p:cNvSpPr txBox="1"/>
          <p:nvPr/>
        </p:nvSpPr>
        <p:spPr>
          <a:xfrm>
            <a:off x="1204967" y="6135433"/>
            <a:ext cx="404512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Source: Energy Commission Staff Analysis</a:t>
            </a:r>
          </a:p>
        </p:txBody>
      </p:sp>
    </p:spTree>
    <p:extLst>
      <p:ext uri="{BB962C8B-B14F-4D97-AF65-F5344CB8AC3E}">
        <p14:creationId xmlns:p14="http://schemas.microsoft.com/office/powerpoint/2010/main" val="42018153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241BE6D-CF11-48E0-9602-6B4F66179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SDG&amp;E Electric Vehicle Stock Shows Significant Variation Between Cases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3007B6-0C80-41FF-8A2B-A2388D510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7" name="Content Placeholder 6" descr="Forecast of PEV population in SDG&amp;E territory, by case">
            <a:extLst>
              <a:ext uri="{FF2B5EF4-FFF2-40B4-BE49-F238E27FC236}">
                <a16:creationId xmlns:a16="http://schemas.microsoft.com/office/drawing/2014/main" id="{1B987F88-77A5-4336-BC29-3D0C4AB7EE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2406994"/>
              </p:ext>
            </p:extLst>
          </p:nvPr>
        </p:nvGraphicFramePr>
        <p:xfrm>
          <a:off x="1400175" y="1275907"/>
          <a:ext cx="9953625" cy="4901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A8B0B1B-1399-4D21-B6EC-78A8F795D35E}"/>
              </a:ext>
            </a:extLst>
          </p:cNvPr>
          <p:cNvSpPr txBox="1"/>
          <p:nvPr/>
        </p:nvSpPr>
        <p:spPr>
          <a:xfrm>
            <a:off x="1204967" y="6135433"/>
            <a:ext cx="404512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Source: Energy Commission Staff Analysis</a:t>
            </a:r>
          </a:p>
        </p:txBody>
      </p:sp>
    </p:spTree>
    <p:extLst>
      <p:ext uri="{BB962C8B-B14F-4D97-AF65-F5344CB8AC3E}">
        <p14:creationId xmlns:p14="http://schemas.microsoft.com/office/powerpoint/2010/main" val="39300533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241BE6D-CF11-48E0-9602-6B4F66179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PEV Population in SMUD Territory Forecast to Approach 100,000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3007B6-0C80-41FF-8A2B-A2388D510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7" name="Content Placeholder 6" descr="Forecast of PEV Population in SMUD Territory, Mid Case">
            <a:extLst>
              <a:ext uri="{FF2B5EF4-FFF2-40B4-BE49-F238E27FC236}">
                <a16:creationId xmlns:a16="http://schemas.microsoft.com/office/drawing/2014/main" id="{2963548A-CB09-4DA5-9FFB-2AF5FE245D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4201778"/>
              </p:ext>
            </p:extLst>
          </p:nvPr>
        </p:nvGraphicFramePr>
        <p:xfrm>
          <a:off x="1400175" y="1275907"/>
          <a:ext cx="9953625" cy="4901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F6F59E7-47AB-499F-B45D-17F32CF5E0CE}"/>
              </a:ext>
            </a:extLst>
          </p:cNvPr>
          <p:cNvSpPr txBox="1"/>
          <p:nvPr/>
        </p:nvSpPr>
        <p:spPr>
          <a:xfrm>
            <a:off x="1204967" y="6135433"/>
            <a:ext cx="404512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Source: Energy Commission Staff Analysis</a:t>
            </a:r>
          </a:p>
        </p:txBody>
      </p:sp>
    </p:spTree>
    <p:extLst>
      <p:ext uri="{BB962C8B-B14F-4D97-AF65-F5344CB8AC3E}">
        <p14:creationId xmlns:p14="http://schemas.microsoft.com/office/powerpoint/2010/main" val="37268337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241BE6D-CF11-48E0-9602-6B4F66179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SMUD Electric Vehicle Stock Shows Significant Variation Between Cases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3007B6-0C80-41FF-8A2B-A2388D510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8" name="Content Placeholder 7" descr="Forecast of PEV population in SMUD territory, by case">
            <a:extLst>
              <a:ext uri="{FF2B5EF4-FFF2-40B4-BE49-F238E27FC236}">
                <a16:creationId xmlns:a16="http://schemas.microsoft.com/office/drawing/2014/main" id="{B8B0E6F9-25A3-4520-B1C2-02EF93AB46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8886679"/>
              </p:ext>
            </p:extLst>
          </p:nvPr>
        </p:nvGraphicFramePr>
        <p:xfrm>
          <a:off x="1399822" y="1275907"/>
          <a:ext cx="9953625" cy="4901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B661D43-C1A2-40BB-8425-3F36198733CA}"/>
              </a:ext>
            </a:extLst>
          </p:cNvPr>
          <p:cNvSpPr txBox="1"/>
          <p:nvPr/>
        </p:nvSpPr>
        <p:spPr>
          <a:xfrm>
            <a:off x="1204967" y="6135433"/>
            <a:ext cx="404512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Source: Energy Commission Staff Analysis</a:t>
            </a:r>
          </a:p>
        </p:txBody>
      </p:sp>
    </p:spTree>
    <p:extLst>
      <p:ext uri="{BB962C8B-B14F-4D97-AF65-F5344CB8AC3E}">
        <p14:creationId xmlns:p14="http://schemas.microsoft.com/office/powerpoint/2010/main" val="22984071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241BE6D-CF11-48E0-9602-6B4F66179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PEV Population in LADWP Territory Expected to Surpass 300,000 in 2030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3007B6-0C80-41FF-8A2B-A2388D510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8" name="Content Placeholder 7" descr="Forecast of PEV Population in LADWP Territory, Mid Case">
            <a:extLst>
              <a:ext uri="{FF2B5EF4-FFF2-40B4-BE49-F238E27FC236}">
                <a16:creationId xmlns:a16="http://schemas.microsoft.com/office/drawing/2014/main" id="{93C3D317-1729-4231-BDB2-E9DD517CB9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541338"/>
              </p:ext>
            </p:extLst>
          </p:nvPr>
        </p:nvGraphicFramePr>
        <p:xfrm>
          <a:off x="1400175" y="1275907"/>
          <a:ext cx="9953625" cy="4901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7B6599D-F78C-46BF-A0AB-D34D6AA917FA}"/>
              </a:ext>
            </a:extLst>
          </p:cNvPr>
          <p:cNvSpPr txBox="1"/>
          <p:nvPr/>
        </p:nvSpPr>
        <p:spPr>
          <a:xfrm>
            <a:off x="1204967" y="6135433"/>
            <a:ext cx="404512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Source: Energy Commission Staff Analysis</a:t>
            </a:r>
          </a:p>
        </p:txBody>
      </p:sp>
    </p:spTree>
    <p:extLst>
      <p:ext uri="{BB962C8B-B14F-4D97-AF65-F5344CB8AC3E}">
        <p14:creationId xmlns:p14="http://schemas.microsoft.com/office/powerpoint/2010/main" val="17952696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241BE6D-CF11-48E0-9602-6B4F66179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LADWP Territory Electric Vehicles Surpass 400,000 in High Case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3007B6-0C80-41FF-8A2B-A2388D510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7" name="Content Placeholder 6" descr="Forecast of PEV population in LADWP territory, by case">
            <a:extLst>
              <a:ext uri="{FF2B5EF4-FFF2-40B4-BE49-F238E27FC236}">
                <a16:creationId xmlns:a16="http://schemas.microsoft.com/office/drawing/2014/main" id="{D43B6503-9B51-4809-8ADD-4FCB3B3E3E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4402462"/>
              </p:ext>
            </p:extLst>
          </p:nvPr>
        </p:nvGraphicFramePr>
        <p:xfrm>
          <a:off x="1400175" y="1275907"/>
          <a:ext cx="9953625" cy="4901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9D77D93-8F14-47B2-BB7C-7CAF624F93B1}"/>
              </a:ext>
            </a:extLst>
          </p:cNvPr>
          <p:cNvSpPr txBox="1"/>
          <p:nvPr/>
        </p:nvSpPr>
        <p:spPr>
          <a:xfrm>
            <a:off x="1204967" y="6135433"/>
            <a:ext cx="404512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Source: Energy Commission Staff Analysis</a:t>
            </a:r>
          </a:p>
        </p:txBody>
      </p:sp>
    </p:spTree>
    <p:extLst>
      <p:ext uri="{BB962C8B-B14F-4D97-AF65-F5344CB8AC3E}">
        <p14:creationId xmlns:p14="http://schemas.microsoft.com/office/powerpoint/2010/main" val="33789122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05CFDF-59C0-49FB-97B9-1E3571452A1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431463" y="6462713"/>
            <a:ext cx="1760537" cy="365125"/>
          </a:xfrm>
        </p:spPr>
        <p:txBody>
          <a:bodyPr/>
          <a:lstStyle/>
          <a:p>
            <a:fld id="{005C4985-ACD0-2B4C-8981-36243250F268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8250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64EEBCF-35F0-4752-8589-191E02299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688CB8-E6D2-497F-B02D-28D3133C46B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431463" y="6462713"/>
            <a:ext cx="1760537" cy="365125"/>
          </a:xfrm>
        </p:spPr>
        <p:txBody>
          <a:bodyPr/>
          <a:lstStyle/>
          <a:p>
            <a:fld id="{005C4985-ACD0-2B4C-8981-36243250F268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782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FA3DB-14EF-47E7-83A9-8B596CE42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/>
              <a:t>LDV Demand Forecasting Models:</a:t>
            </a:r>
            <a:br>
              <a:rPr lang="en-US" sz="4000"/>
            </a:br>
            <a:r>
              <a:rPr lang="en-US" sz="2800"/>
              <a:t>Key Inputs &amp; Outputs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980BA9-B802-4BE6-B7C9-8AA78BFB8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 descr="Flow Chart indicating inputs that go into LDV Demand Models.">
            <a:extLst>
              <a:ext uri="{FF2B5EF4-FFF2-40B4-BE49-F238E27FC236}">
                <a16:creationId xmlns:a16="http://schemas.microsoft.com/office/drawing/2014/main" id="{BAE8A389-9245-4F38-82B9-8660DD54B107}"/>
              </a:ext>
            </a:extLst>
          </p:cNvPr>
          <p:cNvPicPr/>
          <p:nvPr/>
        </p:nvPicPr>
        <p:blipFill rotWithShape="1">
          <a:blip r:embed="rId2"/>
          <a:srcRect l="17468" t="29932" r="16507" b="7640"/>
          <a:stretch/>
        </p:blipFill>
        <p:spPr bwMode="auto">
          <a:xfrm>
            <a:off x="1399822" y="1275908"/>
            <a:ext cx="9744428" cy="53450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958012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241BE6D-CF11-48E0-9602-6B4F66179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Overall LDV Sales Have Been Decreasing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3007B6-0C80-41FF-8A2B-A2388D510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30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D77D93-8F14-47B2-BB7C-7CAF624F93B1}"/>
              </a:ext>
            </a:extLst>
          </p:cNvPr>
          <p:cNvSpPr txBox="1"/>
          <p:nvPr/>
        </p:nvSpPr>
        <p:spPr>
          <a:xfrm>
            <a:off x="1599305" y="5807633"/>
            <a:ext cx="459601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Source: California New Car Dealers Association</a:t>
            </a:r>
          </a:p>
        </p:txBody>
      </p:sp>
      <p:pic>
        <p:nvPicPr>
          <p:cNvPr id="9" name="Content Placeholder 4" descr="Graph showing statewide light-duty vehicle sales since 2008">
            <a:extLst>
              <a:ext uri="{FF2B5EF4-FFF2-40B4-BE49-F238E27FC236}">
                <a16:creationId xmlns:a16="http://schemas.microsoft.com/office/drawing/2014/main" id="{F7667ADB-C242-44F2-BFAC-66636E2D74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9305" y="1366101"/>
            <a:ext cx="899339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94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B201143-B009-4A36-A513-13B352E75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ZEV Sales Have Been Steadily Increasing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75254F76-E90B-447B-9F13-E2C5DDC004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8352999"/>
              </p:ext>
            </p:extLst>
          </p:nvPr>
        </p:nvGraphicFramePr>
        <p:xfrm>
          <a:off x="691258" y="1743433"/>
          <a:ext cx="10425380" cy="3907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5834">
                  <a:extLst>
                    <a:ext uri="{9D8B030D-6E8A-4147-A177-3AD203B41FA5}">
                      <a16:colId xmlns:a16="http://schemas.microsoft.com/office/drawing/2014/main" val="2613606756"/>
                    </a:ext>
                  </a:extLst>
                </a:gridCol>
                <a:gridCol w="1140676">
                  <a:extLst>
                    <a:ext uri="{9D8B030D-6E8A-4147-A177-3AD203B41FA5}">
                      <a16:colId xmlns:a16="http://schemas.microsoft.com/office/drawing/2014/main" val="443994756"/>
                    </a:ext>
                  </a:extLst>
                </a:gridCol>
                <a:gridCol w="1030136">
                  <a:extLst>
                    <a:ext uri="{9D8B030D-6E8A-4147-A177-3AD203B41FA5}">
                      <a16:colId xmlns:a16="http://schemas.microsoft.com/office/drawing/2014/main" val="569801174"/>
                    </a:ext>
                  </a:extLst>
                </a:gridCol>
                <a:gridCol w="1639620">
                  <a:extLst>
                    <a:ext uri="{9D8B030D-6E8A-4147-A177-3AD203B41FA5}">
                      <a16:colId xmlns:a16="http://schemas.microsoft.com/office/drawing/2014/main" val="3799704056"/>
                    </a:ext>
                  </a:extLst>
                </a:gridCol>
                <a:gridCol w="1643865">
                  <a:extLst>
                    <a:ext uri="{9D8B030D-6E8A-4147-A177-3AD203B41FA5}">
                      <a16:colId xmlns:a16="http://schemas.microsoft.com/office/drawing/2014/main" val="1138938476"/>
                    </a:ext>
                  </a:extLst>
                </a:gridCol>
                <a:gridCol w="2445249">
                  <a:extLst>
                    <a:ext uri="{9D8B030D-6E8A-4147-A177-3AD203B41FA5}">
                      <a16:colId xmlns:a16="http://schemas.microsoft.com/office/drawing/2014/main" val="1750443807"/>
                    </a:ext>
                  </a:extLst>
                </a:gridCol>
              </a:tblGrid>
              <a:tr h="562207"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FCEV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ZEV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ZEV Market Share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747580"/>
                  </a:ext>
                </a:extLst>
              </a:tr>
              <a:tr h="66566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37,629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34,094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72,683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65103506"/>
                  </a:ext>
                </a:extLst>
              </a:tr>
              <a:tr h="66566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45,972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45,492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93,587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96430152"/>
                  </a:ext>
                </a:extLst>
              </a:tr>
              <a:tr h="66566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95,048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2,396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59,699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157,143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57209336"/>
                  </a:ext>
                </a:extLst>
              </a:tr>
              <a:tr h="66566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94,603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2,084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50,660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147,347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66373687"/>
                  </a:ext>
                </a:extLst>
              </a:tr>
              <a:tr h="68247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(through Sept.)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76,789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27,575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105,099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7159000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AAAEA23-D61B-4874-B08D-556BECCAFE36}"/>
              </a:ext>
            </a:extLst>
          </p:cNvPr>
          <p:cNvSpPr txBox="1"/>
          <p:nvPr/>
        </p:nvSpPr>
        <p:spPr>
          <a:xfrm>
            <a:off x="691258" y="5650787"/>
            <a:ext cx="5969286" cy="3698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Source: Energy Commission Staff Analysis of DMV Data</a:t>
            </a:r>
          </a:p>
        </p:txBody>
      </p:sp>
    </p:spTree>
    <p:extLst>
      <p:ext uri="{BB962C8B-B14F-4D97-AF65-F5344CB8AC3E}">
        <p14:creationId xmlns:p14="http://schemas.microsoft.com/office/powerpoint/2010/main" val="21809606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California 2020 Fuel Price Forecasts, $2019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32</a:t>
            </a:fld>
            <a:endParaRPr lang="en-US" dirty="0"/>
          </a:p>
        </p:txBody>
      </p:sp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6C973339-886D-4A7D-ABE3-5A81997926D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733550" y="2181601"/>
          <a:ext cx="8724900" cy="3581400"/>
        </p:xfrm>
        <a:graphic>
          <a:graphicData uri="http://schemas.openxmlformats.org/drawingml/2006/table">
            <a:tbl>
              <a:tblPr firstRow="1"/>
              <a:tblGrid>
                <a:gridCol w="1231900">
                  <a:extLst>
                    <a:ext uri="{9D8B030D-6E8A-4147-A177-3AD203B41FA5}">
                      <a16:colId xmlns:a16="http://schemas.microsoft.com/office/drawing/2014/main" val="180697944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119088273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47435209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50377426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615083082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193964710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64019271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1023102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732877679"/>
                    </a:ext>
                  </a:extLst>
                </a:gridCol>
              </a:tblGrid>
              <a:tr h="2209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California Gasoline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California Diesel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0454226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$/GGE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$/GGE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$/GGE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$/DGE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$/DGE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$/DGE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36258376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Low Electricity Demand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Mid Demand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High Electricity Demand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Low Electricity Demand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Mid Demand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High Electricity Demand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33925567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$3.68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$3.68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$3.68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$3.92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$3.92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$3.92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16002926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$3.59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$3.59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$3.59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$3.83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$3.83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$3.83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27755421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$2.29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$2.77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$3.23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$2.42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$2.90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$3.60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95754563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$2.27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$2.76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$3.37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$2.45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$2.91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$3.79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50565568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$2.25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$2.74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$3.57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$2.43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$2.89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$4.04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29597326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$2.22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$2.70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$3.66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$2.44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$2.89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$4.14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26388359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2025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$2.20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$2.71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$3.70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2025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$2.44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$2.85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$4.21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92834989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2026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$2.20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$2.70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$3.76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2026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$2.43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$2.85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$4.25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19781007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2027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$2.20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$2.71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$3.76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2027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$2.42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$2.79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$4.20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8303650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2028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$2.19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$2.69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$3.80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2028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$2.40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$2.75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$4.20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01477266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2029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$2.18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$2.69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$3.91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2029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$2.39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$2.69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$4.30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3394291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2030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$2.22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$2.73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$3.92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2030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$2.42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$2.65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$4.24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8643905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CBFAA6A-957C-43C4-B4F5-C5AD9314F849}"/>
              </a:ext>
            </a:extLst>
          </p:cNvPr>
          <p:cNvSpPr txBox="1"/>
          <p:nvPr/>
        </p:nvSpPr>
        <p:spPr>
          <a:xfrm>
            <a:off x="835096" y="5928183"/>
            <a:ext cx="5969286" cy="3698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Source: Energy Commission Staff Analysis</a:t>
            </a:r>
          </a:p>
        </p:txBody>
      </p:sp>
    </p:spTree>
    <p:extLst>
      <p:ext uri="{BB962C8B-B14F-4D97-AF65-F5344CB8AC3E}">
        <p14:creationId xmlns:p14="http://schemas.microsoft.com/office/powerpoint/2010/main" val="6425862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California 2020 Fuel Price Forecasts, $2019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33</a:t>
            </a:fld>
            <a:endParaRPr lang="en-US" dirty="0"/>
          </a:p>
        </p:txBody>
      </p:sp>
      <p:graphicFrame>
        <p:nvGraphicFramePr>
          <p:cNvPr id="20" name="Content Placeholder 19">
            <a:extLst>
              <a:ext uri="{FF2B5EF4-FFF2-40B4-BE49-F238E27FC236}">
                <a16:creationId xmlns:a16="http://schemas.microsoft.com/office/drawing/2014/main" id="{452DCD46-15FD-4037-9D34-751F868891C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19186" y="2055265"/>
          <a:ext cx="9953628" cy="3478575"/>
        </p:xfrm>
        <a:graphic>
          <a:graphicData uri="http://schemas.openxmlformats.org/drawingml/2006/table">
            <a:tbl>
              <a:tblPr firstRow="1"/>
              <a:tblGrid>
                <a:gridCol w="1027129">
                  <a:extLst>
                    <a:ext uri="{9D8B030D-6E8A-4147-A177-3AD203B41FA5}">
                      <a16:colId xmlns:a16="http://schemas.microsoft.com/office/drawing/2014/main" val="976610525"/>
                    </a:ext>
                  </a:extLst>
                </a:gridCol>
                <a:gridCol w="698872">
                  <a:extLst>
                    <a:ext uri="{9D8B030D-6E8A-4147-A177-3AD203B41FA5}">
                      <a16:colId xmlns:a16="http://schemas.microsoft.com/office/drawing/2014/main" val="4143881604"/>
                    </a:ext>
                  </a:extLst>
                </a:gridCol>
                <a:gridCol w="645927">
                  <a:extLst>
                    <a:ext uri="{9D8B030D-6E8A-4147-A177-3AD203B41FA5}">
                      <a16:colId xmlns:a16="http://schemas.microsoft.com/office/drawing/2014/main" val="4214933863"/>
                    </a:ext>
                  </a:extLst>
                </a:gridCol>
                <a:gridCol w="698872">
                  <a:extLst>
                    <a:ext uri="{9D8B030D-6E8A-4147-A177-3AD203B41FA5}">
                      <a16:colId xmlns:a16="http://schemas.microsoft.com/office/drawing/2014/main" val="2651405639"/>
                    </a:ext>
                  </a:extLst>
                </a:gridCol>
                <a:gridCol w="592982">
                  <a:extLst>
                    <a:ext uri="{9D8B030D-6E8A-4147-A177-3AD203B41FA5}">
                      <a16:colId xmlns:a16="http://schemas.microsoft.com/office/drawing/2014/main" val="1278022128"/>
                    </a:ext>
                  </a:extLst>
                </a:gridCol>
                <a:gridCol w="942418">
                  <a:extLst>
                    <a:ext uri="{9D8B030D-6E8A-4147-A177-3AD203B41FA5}">
                      <a16:colId xmlns:a16="http://schemas.microsoft.com/office/drawing/2014/main" val="3600981792"/>
                    </a:ext>
                  </a:extLst>
                </a:gridCol>
                <a:gridCol w="698872">
                  <a:extLst>
                    <a:ext uri="{9D8B030D-6E8A-4147-A177-3AD203B41FA5}">
                      <a16:colId xmlns:a16="http://schemas.microsoft.com/office/drawing/2014/main" val="902470446"/>
                    </a:ext>
                  </a:extLst>
                </a:gridCol>
                <a:gridCol w="645927">
                  <a:extLst>
                    <a:ext uri="{9D8B030D-6E8A-4147-A177-3AD203B41FA5}">
                      <a16:colId xmlns:a16="http://schemas.microsoft.com/office/drawing/2014/main" val="2694471330"/>
                    </a:ext>
                  </a:extLst>
                </a:gridCol>
                <a:gridCol w="698872">
                  <a:extLst>
                    <a:ext uri="{9D8B030D-6E8A-4147-A177-3AD203B41FA5}">
                      <a16:colId xmlns:a16="http://schemas.microsoft.com/office/drawing/2014/main" val="934226039"/>
                    </a:ext>
                  </a:extLst>
                </a:gridCol>
                <a:gridCol w="480891">
                  <a:extLst>
                    <a:ext uri="{9D8B030D-6E8A-4147-A177-3AD203B41FA5}">
                      <a16:colId xmlns:a16="http://schemas.microsoft.com/office/drawing/2014/main" val="2249980831"/>
                    </a:ext>
                  </a:extLst>
                </a:gridCol>
                <a:gridCol w="832140">
                  <a:extLst>
                    <a:ext uri="{9D8B030D-6E8A-4147-A177-3AD203B41FA5}">
                      <a16:colId xmlns:a16="http://schemas.microsoft.com/office/drawing/2014/main" val="1255821820"/>
                    </a:ext>
                  </a:extLst>
                </a:gridCol>
                <a:gridCol w="688283">
                  <a:extLst>
                    <a:ext uri="{9D8B030D-6E8A-4147-A177-3AD203B41FA5}">
                      <a16:colId xmlns:a16="http://schemas.microsoft.com/office/drawing/2014/main" val="612167430"/>
                    </a:ext>
                  </a:extLst>
                </a:gridCol>
                <a:gridCol w="624749">
                  <a:extLst>
                    <a:ext uri="{9D8B030D-6E8A-4147-A177-3AD203B41FA5}">
                      <a16:colId xmlns:a16="http://schemas.microsoft.com/office/drawing/2014/main" val="2590798737"/>
                    </a:ext>
                  </a:extLst>
                </a:gridCol>
                <a:gridCol w="677694">
                  <a:extLst>
                    <a:ext uri="{9D8B030D-6E8A-4147-A177-3AD203B41FA5}">
                      <a16:colId xmlns:a16="http://schemas.microsoft.com/office/drawing/2014/main" val="41940250"/>
                    </a:ext>
                  </a:extLst>
                </a:gridCol>
              </a:tblGrid>
              <a:tr h="1842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Electricity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Electricity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Hydrogen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878010"/>
                  </a:ext>
                </a:extLst>
              </a:tr>
              <a:tr h="3684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Commercial Rates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$/GGE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$/GGE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$/GGE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Residential Rates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$/GGE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$/GGE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$/GGE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$/GGE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$/GGE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$/GGE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695627"/>
                  </a:ext>
                </a:extLst>
              </a:tr>
              <a:tr h="4955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Low Electricity Demand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Mid Demand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High Electricity Demand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Low Electricity Demand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Mid Demand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High Electricity Demand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Low Electricity Demand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Mid Demand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High Electricity Demand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5345149"/>
                  </a:ext>
                </a:extLst>
              </a:tr>
              <a:tr h="1651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$5.54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$5.54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$5.54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$6.24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$6.24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$6.24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$16.55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$16.55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$16.55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633257"/>
                  </a:ext>
                </a:extLst>
              </a:tr>
              <a:tr h="1651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$5.78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$5.78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$5.78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$6.50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$6.50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$6.50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$16.00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$16.00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$16.00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43189"/>
                  </a:ext>
                </a:extLst>
              </a:tr>
              <a:tr h="1651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$6.08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$5.93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$5.86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$6.90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$6.75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$6.67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$14.87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$15.46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$16.06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6196742"/>
                  </a:ext>
                </a:extLst>
              </a:tr>
              <a:tr h="1651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$6.22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$6.03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$5.86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$7.13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$6.93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$6.73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$14.03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$14.91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$15.81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6138097"/>
                  </a:ext>
                </a:extLst>
              </a:tr>
              <a:tr h="1651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$6.15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$5.99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$5.73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$7.09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$6.92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$6.62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$13.19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$14.37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$15.57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181339"/>
                  </a:ext>
                </a:extLst>
              </a:tr>
              <a:tr h="1651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$6.20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$5.99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$5.68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$7.13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$6.91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$6.55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$12.35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$13.82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$15.33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6552052"/>
                  </a:ext>
                </a:extLst>
              </a:tr>
              <a:tr h="1651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2025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$6.43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$6.16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$5.79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2025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$7.37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$7.07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$6.64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2025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$11.51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$13.28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$15.08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4203727"/>
                  </a:ext>
                </a:extLst>
              </a:tr>
              <a:tr h="1651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2026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$6.63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$6.29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$5.85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2026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$7.55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$7.18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$6.67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2026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$10.67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$12.73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$14.84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0044055"/>
                  </a:ext>
                </a:extLst>
              </a:tr>
              <a:tr h="1651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2027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$6.79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$6.39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$5.87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2027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$7.69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$7.25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$6.66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2027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$9.83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$12.19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$14.59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9817272"/>
                  </a:ext>
                </a:extLst>
              </a:tr>
              <a:tr h="1651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2028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$6.97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$6.52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$5.90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2028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$7.85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$7.35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$6.66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2028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$8.99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$11.64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$14.35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1585680"/>
                  </a:ext>
                </a:extLst>
              </a:tr>
              <a:tr h="1651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2029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$7.17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$6.63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$5.92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2029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$8.04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$7.44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$6.66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2029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$8.15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$11.10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$14.10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2357711"/>
                  </a:ext>
                </a:extLst>
              </a:tr>
              <a:tr h="1651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2030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$7.36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$6.75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$5.94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2030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$8.22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$7.54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$6.64</a:t>
                      </a:r>
                    </a:p>
                  </a:txBody>
                  <a:tcPr marL="6353" marR="6353" marT="63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2030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$7.31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$10.55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$13.86</a:t>
                      </a:r>
                    </a:p>
                  </a:txBody>
                  <a:tcPr marL="6353" marR="6353" marT="63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26408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64C0023-972B-4B41-B06E-E850819B34BE}"/>
              </a:ext>
            </a:extLst>
          </p:cNvPr>
          <p:cNvSpPr txBox="1"/>
          <p:nvPr/>
        </p:nvSpPr>
        <p:spPr>
          <a:xfrm>
            <a:off x="8307659" y="5653668"/>
            <a:ext cx="3256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Note that a hydrogen price of $5.86/GGE ($6.50/kg) was used in the MD-HD high case for 2021 - 2030, representing a right-sized station for a dedicated fleet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36A94C-32F5-4295-99D9-C8E605AE93E9}"/>
              </a:ext>
            </a:extLst>
          </p:cNvPr>
          <p:cNvSpPr txBox="1"/>
          <p:nvPr/>
        </p:nvSpPr>
        <p:spPr>
          <a:xfrm>
            <a:off x="835095" y="5928183"/>
            <a:ext cx="662569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Source: Energy Commission Staff Analysis for Electricity; </a:t>
            </a:r>
          </a:p>
          <a:p>
            <a:r>
              <a:rPr lang="en-US" dirty="0"/>
              <a:t>NREL Analysis for Hydrogen (except for the MD-HD high case)</a:t>
            </a:r>
          </a:p>
        </p:txBody>
      </p:sp>
    </p:spTree>
    <p:extLst>
      <p:ext uri="{BB962C8B-B14F-4D97-AF65-F5344CB8AC3E}">
        <p14:creationId xmlns:p14="http://schemas.microsoft.com/office/powerpoint/2010/main" val="31696960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California 2020 Fuel Price Forecasts, $2019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34</a:t>
            </a:fld>
            <a:endParaRPr lang="en-US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21741A85-EACF-4972-8A16-ED6611AF2F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6778702"/>
              </p:ext>
            </p:extLst>
          </p:nvPr>
        </p:nvGraphicFramePr>
        <p:xfrm>
          <a:off x="624468" y="2065974"/>
          <a:ext cx="10961649" cy="3455535"/>
        </p:xfrm>
        <a:graphic>
          <a:graphicData uri="http://schemas.openxmlformats.org/drawingml/2006/table">
            <a:tbl>
              <a:tblPr firstRow="1"/>
              <a:tblGrid>
                <a:gridCol w="1224880">
                  <a:extLst>
                    <a:ext uri="{9D8B030D-6E8A-4147-A177-3AD203B41FA5}">
                      <a16:colId xmlns:a16="http://schemas.microsoft.com/office/drawing/2014/main" val="2618671843"/>
                    </a:ext>
                  </a:extLst>
                </a:gridCol>
                <a:gridCol w="811659">
                  <a:extLst>
                    <a:ext uri="{9D8B030D-6E8A-4147-A177-3AD203B41FA5}">
                      <a16:colId xmlns:a16="http://schemas.microsoft.com/office/drawing/2014/main" val="2768171667"/>
                    </a:ext>
                  </a:extLst>
                </a:gridCol>
                <a:gridCol w="708917">
                  <a:extLst>
                    <a:ext uri="{9D8B030D-6E8A-4147-A177-3AD203B41FA5}">
                      <a16:colId xmlns:a16="http://schemas.microsoft.com/office/drawing/2014/main" val="2831610202"/>
                    </a:ext>
                  </a:extLst>
                </a:gridCol>
                <a:gridCol w="678094">
                  <a:extLst>
                    <a:ext uri="{9D8B030D-6E8A-4147-A177-3AD203B41FA5}">
                      <a16:colId xmlns:a16="http://schemas.microsoft.com/office/drawing/2014/main" val="4163354540"/>
                    </a:ext>
                  </a:extLst>
                </a:gridCol>
                <a:gridCol w="289806">
                  <a:extLst>
                    <a:ext uri="{9D8B030D-6E8A-4147-A177-3AD203B41FA5}">
                      <a16:colId xmlns:a16="http://schemas.microsoft.com/office/drawing/2014/main" val="3258475242"/>
                    </a:ext>
                  </a:extLst>
                </a:gridCol>
                <a:gridCol w="1271239">
                  <a:extLst>
                    <a:ext uri="{9D8B030D-6E8A-4147-A177-3AD203B41FA5}">
                      <a16:colId xmlns:a16="http://schemas.microsoft.com/office/drawing/2014/main" val="1878980161"/>
                    </a:ext>
                  </a:extLst>
                </a:gridCol>
                <a:gridCol w="751542">
                  <a:extLst>
                    <a:ext uri="{9D8B030D-6E8A-4147-A177-3AD203B41FA5}">
                      <a16:colId xmlns:a16="http://schemas.microsoft.com/office/drawing/2014/main" val="2033634162"/>
                    </a:ext>
                  </a:extLst>
                </a:gridCol>
                <a:gridCol w="766241">
                  <a:extLst>
                    <a:ext uri="{9D8B030D-6E8A-4147-A177-3AD203B41FA5}">
                      <a16:colId xmlns:a16="http://schemas.microsoft.com/office/drawing/2014/main" val="3431448907"/>
                    </a:ext>
                  </a:extLst>
                </a:gridCol>
                <a:gridCol w="829048">
                  <a:extLst>
                    <a:ext uri="{9D8B030D-6E8A-4147-A177-3AD203B41FA5}">
                      <a16:colId xmlns:a16="http://schemas.microsoft.com/office/drawing/2014/main" val="691681721"/>
                    </a:ext>
                  </a:extLst>
                </a:gridCol>
                <a:gridCol w="160690">
                  <a:extLst>
                    <a:ext uri="{9D8B030D-6E8A-4147-A177-3AD203B41FA5}">
                      <a16:colId xmlns:a16="http://schemas.microsoft.com/office/drawing/2014/main" val="3139840696"/>
                    </a:ext>
                  </a:extLst>
                </a:gridCol>
                <a:gridCol w="1366463">
                  <a:extLst>
                    <a:ext uri="{9D8B030D-6E8A-4147-A177-3AD203B41FA5}">
                      <a16:colId xmlns:a16="http://schemas.microsoft.com/office/drawing/2014/main" val="3146286086"/>
                    </a:ext>
                  </a:extLst>
                </a:gridCol>
                <a:gridCol w="698016">
                  <a:extLst>
                    <a:ext uri="{9D8B030D-6E8A-4147-A177-3AD203B41FA5}">
                      <a16:colId xmlns:a16="http://schemas.microsoft.com/office/drawing/2014/main" val="1531911029"/>
                    </a:ext>
                  </a:extLst>
                </a:gridCol>
                <a:gridCol w="680225">
                  <a:extLst>
                    <a:ext uri="{9D8B030D-6E8A-4147-A177-3AD203B41FA5}">
                      <a16:colId xmlns:a16="http://schemas.microsoft.com/office/drawing/2014/main" val="2663967874"/>
                    </a:ext>
                  </a:extLst>
                </a:gridCol>
                <a:gridCol w="724829">
                  <a:extLst>
                    <a:ext uri="{9D8B030D-6E8A-4147-A177-3AD203B41FA5}">
                      <a16:colId xmlns:a16="http://schemas.microsoft.com/office/drawing/2014/main" val="3702629889"/>
                    </a:ext>
                  </a:extLst>
                </a:gridCol>
              </a:tblGrid>
              <a:tr h="178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Propane for Transportation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Natural Gas for Transportation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Natural Gas for Transportation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806335"/>
                  </a:ext>
                </a:extLst>
              </a:tr>
              <a:tr h="17806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$/GGE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$/GGE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$/GGE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$/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GGE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$/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GGE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$/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GGE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$/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DGE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$/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DGE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$/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DGE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1571361"/>
                  </a:ext>
                </a:extLst>
              </a:tr>
              <a:tr h="5136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Low Electricity Demand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Mid Demand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High Electricity Demand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Low Electricity Demand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Mid Demand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High Electricity Demand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Low Electricity Demand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Mid Demand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High Electricity Demand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13668261"/>
                  </a:ext>
                </a:extLst>
              </a:tr>
              <a:tr h="178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$1.94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$1.94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$1.94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$2.01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$2.01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$2.01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$2.33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$2.33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$2.34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87440700"/>
                  </a:ext>
                </a:extLst>
              </a:tr>
              <a:tr h="178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$1.93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$1.93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$1.93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$2.01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$2.01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$2.01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$2.33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$2.33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$2.33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0495170"/>
                  </a:ext>
                </a:extLst>
              </a:tr>
              <a:tr h="178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$1.84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$2.01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$2.17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$1.99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$2.01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$2.02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$2.31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$2.33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$2.34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740078"/>
                  </a:ext>
                </a:extLst>
              </a:tr>
              <a:tr h="178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$1.86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$2.09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$2.35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$1.99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$2.00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$2.02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$2.31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$2.33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$2.34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77032811"/>
                  </a:ext>
                </a:extLst>
              </a:tr>
              <a:tr h="178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$1.89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$2.14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$2.54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$1.99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$2.00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$2.01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$2.31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$2.32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$2.34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07132083"/>
                  </a:ext>
                </a:extLst>
              </a:tr>
              <a:tr h="178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$1.92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$2.19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$2.72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$1.99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$2.00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$2.01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$2.31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$2.32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$2.34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62696700"/>
                  </a:ext>
                </a:extLst>
              </a:tr>
              <a:tr h="178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2025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$1.95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$2.27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$2.91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2025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$1.98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$2.00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$2.01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2025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$2.30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$2.32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$2.33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4998117"/>
                  </a:ext>
                </a:extLst>
              </a:tr>
              <a:tr h="178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2026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$1.98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$2.34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$3.08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2026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$1.98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$1.99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$2.01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2026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$2.30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$2.31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$2.33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44555940"/>
                  </a:ext>
                </a:extLst>
              </a:tr>
              <a:tr h="178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2027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$1.99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$2.38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$3.21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2027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$1.98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$1.99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$2.00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2027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$2.29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$2.31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$2.33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41525136"/>
                  </a:ext>
                </a:extLst>
              </a:tr>
              <a:tr h="178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2028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$1.99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$2.40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$3.29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2028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$1.97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$1.99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$2.00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2028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$2.29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$2.31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$2.32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32361253"/>
                  </a:ext>
                </a:extLst>
              </a:tr>
              <a:tr h="178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2029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$1.99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$2.41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$3.40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2029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$1.97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$1.99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$2.00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2029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$2.29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$2.30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$2.32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69468593"/>
                  </a:ext>
                </a:extLst>
              </a:tr>
              <a:tr h="178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2030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$2.03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$2.47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$3.44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2030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$1.97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$1.98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$2.00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2030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$2.29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$2.30</a:t>
                      </a:r>
                    </a:p>
                  </a:txBody>
                  <a:tcPr marL="6849" marR="6849" marT="68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$2.32</a:t>
                      </a:r>
                    </a:p>
                  </a:txBody>
                  <a:tcPr marL="6849" marR="6849" marT="68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13603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5704F69-64F3-4E06-81AE-ED18F5F55D82}"/>
              </a:ext>
            </a:extLst>
          </p:cNvPr>
          <p:cNvSpPr txBox="1"/>
          <p:nvPr/>
        </p:nvSpPr>
        <p:spPr>
          <a:xfrm>
            <a:off x="835096" y="5928183"/>
            <a:ext cx="5969286" cy="3698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Source: Energy Commission Staff Analysis</a:t>
            </a:r>
          </a:p>
        </p:txBody>
      </p:sp>
    </p:spTree>
    <p:extLst>
      <p:ext uri="{BB962C8B-B14F-4D97-AF65-F5344CB8AC3E}">
        <p14:creationId xmlns:p14="http://schemas.microsoft.com/office/powerpoint/2010/main" val="3245257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74329" y="1887439"/>
            <a:ext cx="2825319" cy="453072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rgbClr val="B8D0CF"/>
              </a:gs>
            </a:gsLst>
            <a:lin ang="5400000" scaled="1"/>
            <a:tileRect/>
          </a:gradFill>
          <a:ln w="12700">
            <a:solidFill>
              <a:schemeClr val="accent6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Rectangle 3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397552" y="2337833"/>
            <a:ext cx="3197594" cy="4047262"/>
          </a:xfrm>
          <a:prstGeom prst="rect">
            <a:avLst/>
          </a:prstGeom>
          <a:gradFill flip="none" rotWithShape="1">
            <a:gsLst>
              <a:gs pos="0">
                <a:srgbClr val="D8E9FC"/>
              </a:gs>
              <a:gs pos="100000">
                <a:srgbClr val="B1D3F9"/>
              </a:gs>
            </a:gsLst>
            <a:lin ang="5400000" scaled="1"/>
            <a:tileRect/>
          </a:gradFill>
          <a:ln w="12700">
            <a:solidFill>
              <a:schemeClr val="accent6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701" name="Title 1"/>
          <p:cNvSpPr>
            <a:spLocks noGrp="1"/>
          </p:cNvSpPr>
          <p:nvPr>
            <p:ph type="title"/>
          </p:nvPr>
        </p:nvSpPr>
        <p:spPr>
          <a:xfrm>
            <a:off x="1981200" y="183396"/>
            <a:ext cx="8229600" cy="1077218"/>
          </a:xfrm>
        </p:spPr>
        <p:txBody>
          <a:bodyPr>
            <a:noAutofit/>
          </a:bodyPr>
          <a:lstStyle/>
          <a:p>
            <a:pPr algn="ctr"/>
            <a:r>
              <a:rPr lang="en-CA" altLang="en-US" sz="3200"/>
              <a:t>Key Light Duty Vehicle Demand Forecast Drivers</a:t>
            </a:r>
            <a:endParaRPr lang="en-US" altLang="en-US" sz="32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01400" y="6311903"/>
            <a:ext cx="481012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4A961FD-50CF-4EEB-83F3-CDFBA5B5C42B}" type="slidenum">
              <a:rPr lang="en-US" altLang="en-US">
                <a:solidFill>
                  <a:srgbClr val="045C75"/>
                </a:solidFill>
                <a:latin typeface="Constantia" panose="02030602050306030303" pitchFamily="18" charset="0"/>
              </a:rPr>
              <a:pPr eaLnBrk="1" hangingPunct="1"/>
              <a:t>4</a:t>
            </a:fld>
            <a:endParaRPr lang="en-US" altLang="en-US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06787" y="1284729"/>
            <a:ext cx="2819742" cy="156966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50000">
                <a:schemeClr val="accent5"/>
              </a:gs>
              <a:gs pos="100000">
                <a:schemeClr val="accent5">
                  <a:lumMod val="50000"/>
                </a:schemeClr>
              </a:gs>
            </a:gsLst>
            <a:lin ang="3600000" scaled="0"/>
          </a:gradFill>
          <a:ln w="12700">
            <a:solidFill>
              <a:schemeClr val="accent6">
                <a:lumMod val="50000"/>
                <a:lumOff val="50000"/>
              </a:schemeClr>
            </a:solidFill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CA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Fleet Size &amp;</a:t>
            </a:r>
          </a:p>
          <a:p>
            <a:pPr algn="ctr">
              <a:defRPr/>
            </a:pPr>
            <a:r>
              <a:rPr lang="en-CA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Vehicle Sales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97552" y="1260615"/>
            <a:ext cx="3197594" cy="10772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accent6">
                <a:lumMod val="50000"/>
                <a:lumOff val="50000"/>
              </a:schemeClr>
            </a:solidFill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CA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Fleet</a:t>
            </a:r>
            <a:r>
              <a:rPr lang="en-CA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CA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Composition</a:t>
            </a:r>
          </a:p>
        </p:txBody>
      </p:sp>
      <p:sp>
        <p:nvSpPr>
          <p:cNvPr id="29707" name="TextBox 28"/>
          <p:cNvSpPr txBox="1">
            <a:spLocks noChangeArrowheads="1"/>
          </p:cNvSpPr>
          <p:nvPr/>
        </p:nvSpPr>
        <p:spPr bwMode="auto">
          <a:xfrm>
            <a:off x="2606787" y="3077403"/>
            <a:ext cx="2819743" cy="1461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7013" indent="-227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ts val="600"/>
              </a:spcBef>
            </a:pPr>
            <a:r>
              <a:rPr lang="en-CA" altLang="en-US" sz="2800" b="1" dirty="0"/>
              <a:t>Economic &amp; Demographic </a:t>
            </a:r>
          </a:p>
          <a:p>
            <a:pPr marL="0" indent="0" eaLnBrk="1" hangingPunct="1">
              <a:spcBef>
                <a:spcPts val="600"/>
              </a:spcBef>
            </a:pPr>
            <a:r>
              <a:rPr lang="en-CA" altLang="en-US" sz="2800" b="1" dirty="0"/>
              <a:t>Factors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775404" y="2611953"/>
            <a:ext cx="2819742" cy="404726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27013" indent="-227013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CA" altLang="en-US" sz="3200" b="1">
                <a:latin typeface="Arial" panose="020B0604020202020204" pitchFamily="34" charset="0"/>
              </a:rPr>
              <a:t>Vehicle Attributes</a:t>
            </a:r>
          </a:p>
          <a:p>
            <a:pPr marL="227013" indent="-227013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CA" altLang="en-US" sz="3200" b="1">
                <a:latin typeface="Arial" panose="020B0604020202020204" pitchFamily="34" charset="0"/>
              </a:rPr>
              <a:t>Federal and Statewide Incentives</a:t>
            </a:r>
          </a:p>
          <a:p>
            <a:pPr marL="227013" indent="-227013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CA" altLang="en-US" sz="3200" b="1">
                <a:latin typeface="Arial" panose="020B0604020202020204" pitchFamily="34" charset="0"/>
              </a:rPr>
              <a:t>Consumer Preferences</a:t>
            </a:r>
          </a:p>
          <a:p>
            <a:pPr marL="227013" indent="-227013">
              <a:spcBef>
                <a:spcPts val="600"/>
              </a:spcBef>
              <a:defRPr/>
            </a:pPr>
            <a:endParaRPr lang="en-CA">
              <a:solidFill>
                <a:schemeClr val="accent6"/>
              </a:solidFill>
              <a:latin typeface="Arial" charset="0"/>
            </a:endParaRPr>
          </a:p>
        </p:txBody>
      </p:sp>
      <p:sp>
        <p:nvSpPr>
          <p:cNvPr id="2" name="Arrow: Right 1" descr="Arrow from Fleet Size &amp; New Vehicle Sales to Fleet Composition">
            <a:extLst>
              <a:ext uri="{FF2B5EF4-FFF2-40B4-BE49-F238E27FC236}">
                <a16:creationId xmlns:a16="http://schemas.microsoft.com/office/drawing/2014/main" id="{6DCD13DA-17C4-45F3-848E-CB62D33952A8}"/>
              </a:ext>
            </a:extLst>
          </p:cNvPr>
          <p:cNvSpPr/>
          <p:nvPr/>
        </p:nvSpPr>
        <p:spPr>
          <a:xfrm>
            <a:off x="5539473" y="1605871"/>
            <a:ext cx="1825621" cy="5631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3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696C2-E850-4612-A308-294997C3B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Light Duty Vehicle Population Forecast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5DE295-F809-4384-8686-CF3FAAC38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Content Placeholder 4" descr="Light Duty Vehicle population, by demand case">
            <a:extLst>
              <a:ext uri="{FF2B5EF4-FFF2-40B4-BE49-F238E27FC236}">
                <a16:creationId xmlns:a16="http://schemas.microsoft.com/office/drawing/2014/main" id="{543DD84E-88AD-4F6C-8D2B-6D3276D8D7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8108467"/>
              </p:ext>
            </p:extLst>
          </p:nvPr>
        </p:nvGraphicFramePr>
        <p:xfrm>
          <a:off x="1400175" y="1825625"/>
          <a:ext cx="9953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45AFD22-9448-490B-9D6B-AA1453E80A34}"/>
              </a:ext>
            </a:extLst>
          </p:cNvPr>
          <p:cNvSpPr txBox="1"/>
          <p:nvPr/>
        </p:nvSpPr>
        <p:spPr>
          <a:xfrm>
            <a:off x="1204967" y="6135433"/>
            <a:ext cx="404512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Source: Energy Commission Staff Analysis</a:t>
            </a:r>
          </a:p>
        </p:txBody>
      </p:sp>
    </p:spTree>
    <p:extLst>
      <p:ext uri="{BB962C8B-B14F-4D97-AF65-F5344CB8AC3E}">
        <p14:creationId xmlns:p14="http://schemas.microsoft.com/office/powerpoint/2010/main" val="1223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A9AF6-4B4E-4633-8CAD-F492635A6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Key Input Changes Compared with 2019 IEPR Forecast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EFE99-FB26-454C-B047-44AC074FD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  <a:p>
            <a:r>
              <a:rPr lang="en-US" sz="3200"/>
              <a:t>Updated economic and demographic forecasts,</a:t>
            </a:r>
          </a:p>
          <a:p>
            <a:r>
              <a:rPr lang="en-US" sz="3200"/>
              <a:t>Updated fuel price forecast,</a:t>
            </a:r>
          </a:p>
          <a:p>
            <a:r>
              <a:rPr lang="en-US" sz="3200"/>
              <a:t>Updated vehicle attribute forecasts.</a:t>
            </a:r>
          </a:p>
          <a:p>
            <a:pPr marL="0" indent="0">
              <a:buNone/>
            </a:pPr>
            <a:endParaRPr lang="en-US" sz="3200"/>
          </a:p>
          <a:p>
            <a:pPr marL="0" indent="0">
              <a:buNone/>
            </a:pPr>
            <a:r>
              <a:rPr lang="en-US" sz="3200" b="1" u="sng"/>
              <a:t>Incentive Changes</a:t>
            </a:r>
          </a:p>
          <a:p>
            <a:r>
              <a:rPr lang="en-US" sz="3200"/>
              <a:t>CA Vehicle Rebate Program amount reduced by $500,</a:t>
            </a:r>
          </a:p>
          <a:p>
            <a:r>
              <a:rPr lang="en-US" sz="3200"/>
              <a:t>CVRP data on actual distribution of  rebates was used to make downward adjustment to the rebate amount,  </a:t>
            </a:r>
          </a:p>
          <a:p>
            <a:r>
              <a:rPr lang="en-US" sz="3200"/>
              <a:t>Added Clean Fuel Rewards to the CVRP for ZEVs.</a:t>
            </a:r>
          </a:p>
          <a:p>
            <a:endParaRPr lang="en-US" b="1" u="sn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BCA814-ABE5-43AD-9A94-F3ED36B90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73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848BE-8654-4FB7-A4BD-D13BDEE53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2020 IEPR Light Duty ZEV Scenarios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43E8FE1-2397-46E7-963D-C6255AB059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5821154"/>
              </p:ext>
            </p:extLst>
          </p:nvPr>
        </p:nvGraphicFramePr>
        <p:xfrm>
          <a:off x="1399821" y="1167526"/>
          <a:ext cx="9953979" cy="5387363"/>
        </p:xfrm>
        <a:graphic>
          <a:graphicData uri="http://schemas.openxmlformats.org/drawingml/2006/table">
            <a:tbl>
              <a:tblPr firstRow="1"/>
              <a:tblGrid>
                <a:gridCol w="1595170">
                  <a:extLst>
                    <a:ext uri="{9D8B030D-6E8A-4147-A177-3AD203B41FA5}">
                      <a16:colId xmlns:a16="http://schemas.microsoft.com/office/drawing/2014/main" val="158561882"/>
                    </a:ext>
                  </a:extLst>
                </a:gridCol>
                <a:gridCol w="1478535">
                  <a:extLst>
                    <a:ext uri="{9D8B030D-6E8A-4147-A177-3AD203B41FA5}">
                      <a16:colId xmlns:a16="http://schemas.microsoft.com/office/drawing/2014/main" val="3376972216"/>
                    </a:ext>
                  </a:extLst>
                </a:gridCol>
                <a:gridCol w="1745828">
                  <a:extLst>
                    <a:ext uri="{9D8B030D-6E8A-4147-A177-3AD203B41FA5}">
                      <a16:colId xmlns:a16="http://schemas.microsoft.com/office/drawing/2014/main" val="3149493062"/>
                    </a:ext>
                  </a:extLst>
                </a:gridCol>
                <a:gridCol w="1711482">
                  <a:extLst>
                    <a:ext uri="{9D8B030D-6E8A-4147-A177-3AD203B41FA5}">
                      <a16:colId xmlns:a16="http://schemas.microsoft.com/office/drawing/2014/main" val="1241060123"/>
                    </a:ext>
                  </a:extLst>
                </a:gridCol>
                <a:gridCol w="1711482">
                  <a:extLst>
                    <a:ext uri="{9D8B030D-6E8A-4147-A177-3AD203B41FA5}">
                      <a16:colId xmlns:a16="http://schemas.microsoft.com/office/drawing/2014/main" val="1599334896"/>
                    </a:ext>
                  </a:extLst>
                </a:gridCol>
                <a:gridCol w="1711482">
                  <a:extLst>
                    <a:ext uri="{9D8B030D-6E8A-4147-A177-3AD203B41FA5}">
                      <a16:colId xmlns:a16="http://schemas.microsoft.com/office/drawing/2014/main" val="331956875"/>
                    </a:ext>
                  </a:extLst>
                </a:gridCol>
              </a:tblGrid>
              <a:tr h="226185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nl-NL" sz="1200" b="1" i="0" u="none" strike="noStrike" baseline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2020 IEPR Light </a:t>
                      </a:r>
                      <a:r>
                        <a:rPr lang="nl-NL" sz="1200" b="1" i="0" u="none" strike="noStrike" baseline="0" err="1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Duty</a:t>
                      </a:r>
                      <a:r>
                        <a:rPr lang="nl-NL" sz="1200" b="1" i="0" u="none" strike="noStrike" baseline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ZEV </a:t>
                      </a:r>
                      <a:r>
                        <a:rPr lang="nl-NL" sz="1200" b="1" i="0" u="none" strike="noStrike" baseline="0" err="1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Scenarios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490349"/>
                  </a:ext>
                </a:extLst>
              </a:tr>
              <a:tr h="22618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baseline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INPUTS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baseline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Low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baseline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Mid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baseline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baseline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Aggressive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baseline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Bookend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598169"/>
                  </a:ext>
                </a:extLst>
              </a:tr>
              <a:tr h="22618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PREFERENCES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045856"/>
                  </a:ext>
                </a:extLst>
              </a:tr>
              <a:tr h="44159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Consumers’ ZEV Preference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Constant at 2017 Level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Increase with ZEV market growth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Increase with ZEV market growth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Increase with ZEV market growth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Increase with ZEV market growth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696113"/>
                  </a:ext>
                </a:extLst>
              </a:tr>
              <a:tr h="22618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INCENTIVES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391241"/>
                  </a:ext>
                </a:extLst>
              </a:tr>
              <a:tr h="22618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Federal Tax Credit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Eliminated after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Decreasing starting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Decreasing starting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Decreasing starting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Decreasing starting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293143"/>
                  </a:ext>
                </a:extLst>
              </a:tr>
              <a:tr h="22618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California Rebate (CVRP)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2025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 2030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 2030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021475"/>
                  </a:ext>
                </a:extLst>
              </a:tr>
              <a:tr h="22618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Clean Fuel Rewards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 To 2030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 To 2030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 To 2030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 To 2030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 To 2030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372131"/>
                  </a:ext>
                </a:extLst>
              </a:tr>
              <a:tr h="22618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HOV Lane Access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 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 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 2030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 2030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43431"/>
                  </a:ext>
                </a:extLst>
              </a:tr>
              <a:tr h="22618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Fuel Prices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412542"/>
                  </a:ext>
                </a:extLst>
              </a:tr>
              <a:tr h="2208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Electricity Rates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 Residential &amp; Commercial Rates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Mid Residential &amp; Commercial Rates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Low Residential &amp; Commercial Rates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Low Residential &amp; Commercial Rates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Low Residential &amp; Commercial Rates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758440"/>
                  </a:ext>
                </a:extLst>
              </a:tr>
              <a:tr h="2208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Hydrogen Prices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 NREL Prices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Mid NREL Prices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Low NREL Prices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Low NREL Prices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Low NREL Prices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655163"/>
                  </a:ext>
                </a:extLst>
              </a:tr>
              <a:tr h="22618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2030  MY ATTRIBUTES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893339"/>
                  </a:ext>
                </a:extLst>
              </a:tr>
              <a:tr h="631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LDV classes with 2030 ZEV Model 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BEV in 10, PHEV in 10, and FCEV in 4 CEC LDV classes         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BEV in 16, PHEV in 14, FCEV in 6 and PHFCV in 2 CEC LDV classes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BEV in 16, PHEV in 15, FCEV in 6 and PHFCV in 2 CEC LDV classes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BEV in 16, PHEV in 15, FCEV in 6 and PHFCV in 2 CEC LDV classes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BEV in 16, PHEV in 15, FCEV in 10, and PHFCV in 7 CEC LDV classes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243543"/>
                  </a:ext>
                </a:extLst>
              </a:tr>
              <a:tr h="65701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Vehicle Price/ Battery Price (2030)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PEV prices based on battery price declining to ~$120/kWh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PEV prices based on battery price declining to ~$100/kWh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PEV prices based on battery price declining to ~$80/kWh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PEV prices based on battery price declining to ~$70/kWh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PEV prices based on battery price declining to ~$62/kWh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603069"/>
                  </a:ext>
                </a:extLst>
              </a:tr>
              <a:tr h="4243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Max EV Range (2030)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~385 miles BEV</a:t>
                      </a:r>
                    </a:p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~460 miles FCV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~385 miles BEV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~460 miles FCV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~385 miles BEV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~460 miles FCV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i="0" u="none" strike="noStrike" baseline="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~385 miles BEV</a:t>
                      </a:r>
                      <a:endParaRPr lang="en-US" sz="1200" b="0" i="0" u="none" strike="noStrike" baseline="0" noProof="0">
                        <a:effectLst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baseline="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~460 miles FCV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i="0" u="none" strike="noStrike" baseline="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~385 miles BEV</a:t>
                      </a:r>
                      <a:endParaRPr lang="en-US" sz="1200" b="0" i="0" u="none" strike="noStrike" baseline="0" noProof="0">
                        <a:effectLst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baseline="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~460 miles FCV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48450"/>
                  </a:ext>
                </a:extLst>
              </a:tr>
              <a:tr h="20260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Refuel Time (2030)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15 -21 min PEV</a:t>
                      </a:r>
                    </a:p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min FCV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15 -21 min PEV</a:t>
                      </a:r>
                    </a:p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min FCV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10-16 min PEV</a:t>
                      </a:r>
                    </a:p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min FCV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10-16 min PEV</a:t>
                      </a:r>
                    </a:p>
                    <a:p>
                      <a:pPr algn="ctr" rtl="0" fontAlgn="ctr"/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min FCV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10-16 min</a:t>
                      </a:r>
                    </a:p>
                    <a:p>
                      <a:pPr algn="ctr" rtl="0" fontAlgn="ctr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min FCV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99162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417CB5-C2A9-40A7-95F9-8E49CB72A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46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A8F66-0BDF-47A8-8FB3-25EC1EFA4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Light Duty ZEV Forecast by Scenario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E78DB3-0F2D-40BC-BFA3-98848E52F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Content Placeholder 4" descr="Graph of ZEV Forecast by Scenario">
            <a:extLst>
              <a:ext uri="{FF2B5EF4-FFF2-40B4-BE49-F238E27FC236}">
                <a16:creationId xmlns:a16="http://schemas.microsoft.com/office/drawing/2014/main" id="{64BC1AF4-CBFF-46A4-9451-0C7396A629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5993532"/>
              </p:ext>
            </p:extLst>
          </p:nvPr>
        </p:nvGraphicFramePr>
        <p:xfrm>
          <a:off x="1400175" y="1825625"/>
          <a:ext cx="9953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FE68750-37C5-4863-B1FA-C87C3CA295BC}"/>
              </a:ext>
            </a:extLst>
          </p:cNvPr>
          <p:cNvSpPr txBox="1"/>
          <p:nvPr/>
        </p:nvSpPr>
        <p:spPr>
          <a:xfrm>
            <a:off x="1204967" y="6135433"/>
            <a:ext cx="404512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Source: Energy Commission Staff Analysis</a:t>
            </a:r>
          </a:p>
        </p:txBody>
      </p:sp>
    </p:spTree>
    <p:extLst>
      <p:ext uri="{BB962C8B-B14F-4D97-AF65-F5344CB8AC3E}">
        <p14:creationId xmlns:p14="http://schemas.microsoft.com/office/powerpoint/2010/main" val="1310982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A8A29-5F9B-45B4-AD33-4D778F773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/>
              <a:t>Light Duty ZEV Forecast by Fuel Type: </a:t>
            </a:r>
            <a:br>
              <a:rPr lang="en-US" sz="3600"/>
            </a:br>
            <a:r>
              <a:rPr lang="en-US" sz="3600"/>
              <a:t>Mid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2C68FF-7826-47E6-8C74-EE4CB38E9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5" name="Content Placeholder 4" descr="ZEV Forecast by Fuel Type for the Mid Case">
            <a:extLst>
              <a:ext uri="{FF2B5EF4-FFF2-40B4-BE49-F238E27FC236}">
                <a16:creationId xmlns:a16="http://schemas.microsoft.com/office/drawing/2014/main" id="{70E22058-8DA9-4423-ABFD-7456319FD2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0143149"/>
              </p:ext>
            </p:extLst>
          </p:nvPr>
        </p:nvGraphicFramePr>
        <p:xfrm>
          <a:off x="1400175" y="1825625"/>
          <a:ext cx="9953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E64ABEB-B35F-477B-938C-C9976D528373}"/>
              </a:ext>
            </a:extLst>
          </p:cNvPr>
          <p:cNvSpPr txBox="1"/>
          <p:nvPr/>
        </p:nvSpPr>
        <p:spPr>
          <a:xfrm>
            <a:off x="1204967" y="6135433"/>
            <a:ext cx="404512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Source: Energy Commission Staff Analysis</a:t>
            </a:r>
          </a:p>
        </p:txBody>
      </p:sp>
    </p:spTree>
    <p:extLst>
      <p:ext uri="{BB962C8B-B14F-4D97-AF65-F5344CB8AC3E}">
        <p14:creationId xmlns:p14="http://schemas.microsoft.com/office/powerpoint/2010/main" val="29923265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/Sect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363AC6BA-222D-6A42-A86E-42D4213EA914}"/>
    </a:ext>
  </a:extLst>
</a:theme>
</file>

<file path=ppt/theme/theme2.xml><?xml version="1.0" encoding="utf-8"?>
<a:theme xmlns:a="http://schemas.openxmlformats.org/drawingml/2006/main" name="Conten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3BF250F5-90E0-1742-AE67-252F8E9F95CF}"/>
    </a:ext>
  </a:extLst>
</a:theme>
</file>

<file path=ppt/theme/theme3.xml><?xml version="1.0" encoding="utf-8"?>
<a:theme xmlns:a="http://schemas.openxmlformats.org/drawingml/2006/main" name="Content: blank background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8AF470B7-4331-9747-8595-3EF89398B172}"/>
    </a:ext>
  </a:extLst>
</a:theme>
</file>

<file path=ppt/theme/theme4.xml><?xml version="1.0" encoding="utf-8"?>
<a:theme xmlns:a="http://schemas.openxmlformats.org/drawingml/2006/main" name="Blank: Black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D4AADE59-C35C-A140-B257-2E4365C638F0}"/>
    </a:ext>
  </a:extLst>
</a:theme>
</file>

<file path=ppt/theme/theme5.xml><?xml version="1.0" encoding="utf-8"?>
<a:theme xmlns:a="http://schemas.openxmlformats.org/drawingml/2006/main" name="Blank: Whit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87E2F548-F85F-094D-8DDA-3AF7BD174F24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785685f2-c2e1-4352-89aa-3faca8eaba52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C9A153AAEEE45BACE06E01F8272AC" ma:contentTypeVersion="9" ma:contentTypeDescription="Create a new document." ma:contentTypeScope="" ma:versionID="10fd741d898bda0bbbeb1e3bb7595f53">
  <xsd:schema xmlns:xsd="http://www.w3.org/2001/XMLSchema" xmlns:xs="http://www.w3.org/2001/XMLSchema" xmlns:p="http://schemas.microsoft.com/office/2006/metadata/properties" xmlns:ns2="785685f2-c2e1-4352-89aa-3faca8eaba52" xmlns:ns3="5067c814-4b34-462c-a21d-c185ff6548d2" targetNamespace="http://schemas.microsoft.com/office/2006/metadata/properties" ma:root="true" ma:fieldsID="ca2cbab379b0821520e950f391c4a431" ns2:_="" ns3:_="">
    <xsd:import namespace="785685f2-c2e1-4352-89aa-3faca8eaba52"/>
    <xsd:import namespace="5067c814-4b34-462c-a21d-c185ff6548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685f2-c2e1-4352-89aa-3faca8eaba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Category" ma:index="16" nillable="true" ma:displayName="Category" ma:format="Dropdown" ma:internalName="Category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LDV"/>
                        <xsd:enumeration value="AVIATION"/>
                        <xsd:enumeration value="MD-HD"/>
                        <xsd:enumeration value="FUEL"/>
                        <xsd:enumeration value="AUTONOMOUS"/>
                        <xsd:enumeration value="BATTERY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7c814-4b34-462c-a21d-c185ff6548d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3AB7F3-5892-4DE0-83A8-99D07E38A80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38C1E74-1EC9-461A-B775-6212CA28A26C}">
  <ds:schemaRefs>
    <ds:schemaRef ds:uri="http://schemas.microsoft.com/office/infopath/2007/PartnerControls"/>
    <ds:schemaRef ds:uri="http://purl.org/dc/terms/"/>
    <ds:schemaRef ds:uri="http://www.w3.org/XML/1998/namespace"/>
    <ds:schemaRef ds:uri="http://purl.org/dc/dcmitype/"/>
    <ds:schemaRef ds:uri="785685f2-c2e1-4352-89aa-3faca8eaba52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5067c814-4b34-462c-a21d-c185ff6548d2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1018F9FF-0074-4252-B053-0E08D3ACB2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5685f2-c2e1-4352-89aa-3faca8eaba52"/>
    <ds:schemaRef ds:uri="5067c814-4b34-462c-a21d-c185ff6548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CEC_Official_PowerPoint_Template_2020 (1)</Template>
  <TotalTime>112</TotalTime>
  <Words>2065</Words>
  <Application>Microsoft Office PowerPoint</Application>
  <PresentationFormat>Widescreen</PresentationFormat>
  <Paragraphs>708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34</vt:i4>
      </vt:variant>
    </vt:vector>
  </HeadingPairs>
  <TitlesOfParts>
    <vt:vector size="44" baseType="lpstr">
      <vt:lpstr>Arial</vt:lpstr>
      <vt:lpstr>Arial Black</vt:lpstr>
      <vt:lpstr>Calibri</vt:lpstr>
      <vt:lpstr>Constantia</vt:lpstr>
      <vt:lpstr>Harlow Solid Italic</vt:lpstr>
      <vt:lpstr>Title/Section</vt:lpstr>
      <vt:lpstr>Content</vt:lpstr>
      <vt:lpstr>Content: blank background</vt:lpstr>
      <vt:lpstr>Blank: Black</vt:lpstr>
      <vt:lpstr>Blank: White</vt:lpstr>
      <vt:lpstr>Light-Duty Vehicle Forecast  2020 IEPR Update​</vt:lpstr>
      <vt:lpstr>Overview</vt:lpstr>
      <vt:lpstr>LDV Demand Forecasting Models: Key Inputs &amp; Outputs</vt:lpstr>
      <vt:lpstr>Key Light Duty Vehicle Demand Forecast Drivers</vt:lpstr>
      <vt:lpstr>Light Duty Vehicle Population Forecast</vt:lpstr>
      <vt:lpstr>Key Input Changes Compared with 2019 IEPR Forecast</vt:lpstr>
      <vt:lpstr>2020 IEPR Light Duty ZEV Scenarios</vt:lpstr>
      <vt:lpstr>Light Duty ZEV Forecast by Scenario</vt:lpstr>
      <vt:lpstr>Light Duty ZEV Forecast by Fuel Type:  Mid Case</vt:lpstr>
      <vt:lpstr>Light Duty ZEV Forecast by Sector,  Mid Case: Residential and Non-Residential </vt:lpstr>
      <vt:lpstr>Light Duty Fuel Cell Vehicle Forecast</vt:lpstr>
      <vt:lpstr>Regional PEV Forecast</vt:lpstr>
      <vt:lpstr>Regional Population and Income Forecasts Determine Regional Distribution of PEVs</vt:lpstr>
      <vt:lpstr>Energy Commission Divides the State Into 20 Forecasting Zones for Electricity Demand Forecast</vt:lpstr>
      <vt:lpstr>Forecasting Zones Are Aggregated to Include Each Utility’s Territory</vt:lpstr>
      <vt:lpstr>Plurality of BEVs are Currently Found in PG&amp;E Territory; PHEVs in SCE Territory</vt:lpstr>
      <vt:lpstr>Distribution Does Not Show Large Regional Shift Through Forecast Period</vt:lpstr>
      <vt:lpstr>Nearly 1.5 Million PEVs Expected to be On-Road in PG&amp;E Territory</vt:lpstr>
      <vt:lpstr>PG&amp;E Electric Vehicle Population Approaches 1.8 Million in High Case</vt:lpstr>
      <vt:lpstr>PEV Population in SCE Territory Forecast to Surpass 1 Million by 2030</vt:lpstr>
      <vt:lpstr>SCE Electric Vehicle Population Ranges From 600,000 to 1.4 Million</vt:lpstr>
      <vt:lpstr>PEV Population in SDG&amp;E Territory Predicted to Reach 300,000</vt:lpstr>
      <vt:lpstr>SDG&amp;E Electric Vehicle Stock Shows Significant Variation Between Cases</vt:lpstr>
      <vt:lpstr>PEV Population in SMUD Territory Forecast to Approach 100,000</vt:lpstr>
      <vt:lpstr>SMUD Electric Vehicle Stock Shows Significant Variation Between Cases</vt:lpstr>
      <vt:lpstr>PEV Population in LADWP Territory Expected to Surpass 300,000 in 2030</vt:lpstr>
      <vt:lpstr>LADWP Territory Electric Vehicles Surpass 400,000 in High Case</vt:lpstr>
      <vt:lpstr>Thank You!</vt:lpstr>
      <vt:lpstr>Appendices</vt:lpstr>
      <vt:lpstr>Overall LDV Sales Have Been Decreasing</vt:lpstr>
      <vt:lpstr>ZEV Sales Have Been Steadily Increasing</vt:lpstr>
      <vt:lpstr>California 2020 Fuel Price Forecasts, $2019</vt:lpstr>
      <vt:lpstr>California 2020 Fuel Price Forecasts, $2019</vt:lpstr>
      <vt:lpstr>California 2020 Fuel Price Forecasts, $2019</vt:lpstr>
    </vt:vector>
  </TitlesOfParts>
  <Company>California Energy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California Energy Commission</dc:title>
  <dc:creator>Buckley, Lindsay@Energy</dc:creator>
  <cp:lastModifiedBy>Javanbakht, Heidi@Energy</cp:lastModifiedBy>
  <cp:revision>23</cp:revision>
  <cp:lastPrinted>2019-12-11T23:19:58Z</cp:lastPrinted>
  <dcterms:created xsi:type="dcterms:W3CDTF">2020-03-06T19:07:21Z</dcterms:created>
  <dcterms:modified xsi:type="dcterms:W3CDTF">2020-11-19T16:52:07Z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0x01010061DC9A153AAEEE45BACE06E01F8272AC</vt:lpwstr>
  </property>
</Properties>
</file>