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slideLayouts/slideLayout11.xml" ContentType="application/vnd.openxmlformats-officedocument.presentationml.slideLayout+xml"/>
  <Override PartName="/ppt/theme/theme4.xml" ContentType="application/vnd.openxmlformats-officedocument.theme+xml"/>
  <Override PartName="/ppt/slideLayouts/slideLayout12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71" r:id="rId5"/>
    <p:sldMasterId id="2147483682" r:id="rId6"/>
    <p:sldMasterId id="2147483678" r:id="rId7"/>
    <p:sldMasterId id="2147483679" r:id="rId8"/>
  </p:sldMasterIdLst>
  <p:notesMasterIdLst>
    <p:notesMasterId r:id="rId19"/>
  </p:notesMasterIdLst>
  <p:handoutMasterIdLst>
    <p:handoutMasterId r:id="rId20"/>
  </p:handoutMasterIdLst>
  <p:sldIdLst>
    <p:sldId id="278" r:id="rId9"/>
    <p:sldId id="349" r:id="rId10"/>
    <p:sldId id="359" r:id="rId11"/>
    <p:sldId id="366" r:id="rId12"/>
    <p:sldId id="367" r:id="rId13"/>
    <p:sldId id="373" r:id="rId14"/>
    <p:sldId id="374" r:id="rId15"/>
    <p:sldId id="375" r:id="rId16"/>
    <p:sldId id="376" r:id="rId17"/>
    <p:sldId id="37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rcia, Cary@Energy" initials="GC" lastIdx="1" clrIdx="0">
    <p:extLst>
      <p:ext uri="{19B8F6BF-5375-455C-9EA6-DF929625EA0E}">
        <p15:presenceInfo xmlns:p15="http://schemas.microsoft.com/office/powerpoint/2012/main" userId="Garcia, Cary@Energ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5CA695-E75F-02FF-060B-286C7C6DE309}" v="3" dt="2020-11-19T17:37:35.4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49" autoAdjust="0"/>
    <p:restoredTop sz="85103"/>
  </p:normalViewPr>
  <p:slideViewPr>
    <p:cSldViewPr snapToGrid="0" snapToObjects="1">
      <p:cViewPr varScale="1">
        <p:scale>
          <a:sx n="97" d="100"/>
          <a:sy n="97" d="100"/>
        </p:scale>
        <p:origin x="84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132" d="100"/>
          <a:sy n="132" d="100"/>
        </p:scale>
        <p:origin x="1816" y="1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openxmlformats.org/officeDocument/2006/relationships/viewProps" Target="viewProps.xml"/><Relationship Id="rId10" Type="http://schemas.openxmlformats.org/officeDocument/2006/relationships/slide" Target="slides/slide2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755CA695-E75F-02FF-060B-286C7C6DE309}"/>
    <pc:docChg chg="modSld">
      <pc:chgData name="" userId="" providerId="" clId="Web-{755CA695-E75F-02FF-060B-286C7C6DE309}" dt="2020-11-19T17:37:35.416" v="2"/>
      <pc:docMkLst>
        <pc:docMk/>
      </pc:docMkLst>
      <pc:sldChg chg="addSp delSp modSp">
        <pc:chgData name="" userId="" providerId="" clId="Web-{755CA695-E75F-02FF-060B-286C7C6DE309}" dt="2020-11-19T17:37:35.416" v="2"/>
        <pc:sldMkLst>
          <pc:docMk/>
          <pc:sldMk cId="929138213" sldId="359"/>
        </pc:sldMkLst>
        <pc:spChg chg="del mod">
          <ac:chgData name="" userId="" providerId="" clId="Web-{755CA695-E75F-02FF-060B-286C7C6DE309}" dt="2020-11-19T17:37:10.823" v="1"/>
          <ac:spMkLst>
            <pc:docMk/>
            <pc:sldMk cId="929138213" sldId="359"/>
            <ac:spMk id="3" creationId="{00000000-0000-0000-0000-000000000000}"/>
          </ac:spMkLst>
        </pc:spChg>
        <pc:spChg chg="add del mod">
          <ac:chgData name="" userId="" providerId="" clId="Web-{755CA695-E75F-02FF-060B-286C7C6DE309}" dt="2020-11-19T17:37:35.416" v="2"/>
          <ac:spMkLst>
            <pc:docMk/>
            <pc:sldMk cId="929138213" sldId="359"/>
            <ac:spMk id="7" creationId="{E5C98022-BCAC-4D8B-B937-3551ED669AA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9F5774-C678-1E48-A23B-1680A328FA46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A5CF69-AC20-4D4D-9770-B6BEBB357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370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0CE468-BD03-B649-8E6C-392373B14A1D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17B0B1-BEA2-8948-A557-11B4BDB90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655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17B0B1-BEA2-8948-A557-11B4BDB9077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3958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17B0B1-BEA2-8948-A557-11B4BDB9077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6336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17B0B1-BEA2-8948-A557-11B4BDB9077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3245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17B0B1-BEA2-8948-A557-11B4BDB9077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7461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17B0B1-BEA2-8948-A557-11B4BDB9077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1568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17B0B1-BEA2-8948-A557-11B4BDB9077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6937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17B0B1-BEA2-8948-A557-11B4BDB9077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4538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17B0B1-BEA2-8948-A557-11B4BDB9077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6189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17B0B1-BEA2-8948-A557-11B4BDB9077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6896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17B0B1-BEA2-8948-A557-11B4BDB9077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757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2: Cente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ctrTitle"/>
          </p:nvPr>
        </p:nvSpPr>
        <p:spPr>
          <a:xfrm>
            <a:off x="890016" y="809622"/>
            <a:ext cx="1041196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0016" y="3289297"/>
            <a:ext cx="1041196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400" y="5614142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940A1F8E-5F78-44A1-A1F6-259F3B36D774}" type="datetime1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095093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pic>
        <p:nvPicPr>
          <p:cNvPr id="7" name="Picture 6" descr="California Energy Commission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364" y="666179"/>
            <a:ext cx="1247274" cy="1096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4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82C43-B2EA-426A-B916-8DECD46514FD}" type="datetime1">
              <a:rPr lang="en-US" smtClean="0"/>
              <a:t>11/19/2020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A1A5-4186-AE45-B489-8F93D826EB4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64450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0BB20-EBA4-49A0-BAD0-F727D7702BC6}" type="datetime1">
              <a:rPr lang="en-US" smtClean="0"/>
              <a:t>11/19/2020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CD1BE-76F0-964D-BEB4-4B9A284D89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52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E03A3-9979-4B62-9124-9D9939A8797E}" type="datetime1">
              <a:rPr lang="en-US" smtClean="0"/>
              <a:t>11/19/2020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0EBB6-C900-684B-B96E-D78E525AD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860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: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>
          <a:xfrm>
            <a:off x="831850" y="712801"/>
            <a:ext cx="10515600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59252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CB530-8E27-4B1F-928F-704B492EC67A}" type="datetime1">
              <a:rPr lang="en-US" smtClean="0"/>
              <a:t>11/19/2020</a:t>
            </a:fld>
            <a:endParaRPr lang="en-US"/>
          </a:p>
        </p:txBody>
      </p:sp>
      <p:pic>
        <p:nvPicPr>
          <p:cNvPr id="8" name="Picture 7" descr="California Energy Commission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850" y="4883817"/>
            <a:ext cx="1247274" cy="1096212"/>
          </a:xfrm>
          <a:prstGeom prst="rect">
            <a:avLst/>
          </a:prstGeom>
        </p:spPr>
      </p:pic>
      <p:sp>
        <p:nvSpPr>
          <p:cNvPr id="10" name="Content Placeholder 9"/>
          <p:cNvSpPr>
            <a:spLocks noGrp="1"/>
          </p:cNvSpPr>
          <p:nvPr>
            <p:ph sz="quarter" idx="13" hasCustomPrompt="1"/>
          </p:nvPr>
        </p:nvSpPr>
        <p:spPr>
          <a:xfrm>
            <a:off x="2363788" y="4813085"/>
            <a:ext cx="2911475" cy="1022350"/>
          </a:xfrm>
        </p:spPr>
        <p:txBody>
          <a:bodyPr>
            <a:noAutofit/>
          </a:bodyPr>
          <a:lstStyle>
            <a:lvl1pPr marL="0" indent="0">
              <a:buNone/>
              <a:defRPr sz="2400" baseline="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Presenters:</a:t>
            </a:r>
          </a:p>
          <a:p>
            <a:pPr lvl="0"/>
            <a:r>
              <a:rPr lang="en-US" dirty="0"/>
              <a:t>Name 1</a:t>
            </a:r>
          </a:p>
          <a:p>
            <a:pPr lvl="0"/>
            <a:r>
              <a:rPr lang="en-US" dirty="0"/>
              <a:t>Name 2</a:t>
            </a:r>
          </a:p>
        </p:txBody>
      </p:sp>
    </p:spTree>
    <p:extLst>
      <p:ext uri="{BB962C8B-B14F-4D97-AF65-F5344CB8AC3E}">
        <p14:creationId xmlns:p14="http://schemas.microsoft.com/office/powerpoint/2010/main" val="583760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2: 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>
          <a:xfrm>
            <a:off x="838200" y="3012554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92D7-62AC-48CB-BF04-9C9C44C3703D}" type="datetime1">
              <a:rPr lang="en-US" smtClean="0"/>
              <a:t>11/19/2020</a:t>
            </a:fld>
            <a:endParaRPr lang="en-US"/>
          </a:p>
        </p:txBody>
      </p:sp>
      <p:pic>
        <p:nvPicPr>
          <p:cNvPr id="6" name="Picture 5" descr="California Energy Commission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56202"/>
            <a:ext cx="1247274" cy="1096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783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: 1 fram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BBF57-A901-49DF-B9A7-C607D5542846}" type="datetime1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63234"/>
            <a:ext cx="18034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05C4985-ACD0-2B4C-8981-36243250F26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645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t: 2 fr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DE723-F1B0-4F76-84E0-B97313B7563A}" type="datetime1">
              <a:rPr lang="en-US" smtClean="0"/>
              <a:t>11/19/2020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480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2 frame w/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EBF6D-4B92-4B88-A176-792AA69BB54E}" type="datetime1">
              <a:rPr lang="en-US" smtClean="0"/>
              <a:t>11/19/2020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38933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ontent: Fig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27DEA-7471-45DD-ABEE-56522DD55A61}" type="datetime1">
              <a:rPr lang="en-US" smtClean="0"/>
              <a:t>11/19/2020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809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E517B-2B1C-4DDC-8706-725E23789FF8}" type="datetime1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A1A5-4186-AE45-B489-8F93D826EB4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399822" y="1825625"/>
            <a:ext cx="9953978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3816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68996-73A1-48F5-9705-0517FB7EA1CE}" type="datetime1">
              <a:rPr lang="en-US" smtClean="0"/>
              <a:t>11/19/2020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A1A5-4186-AE45-B489-8F93D826EB4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207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1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CEA17-58A1-480D-917C-3F49CEB772E8}" type="datetime1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12032-C4BC-1846-BCAE-83F2C4634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719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6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9822" y="1825625"/>
            <a:ext cx="995397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46323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712DBC8A-53B9-4B88-9D27-0E28B0C61D8D}" type="datetime1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46323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463234"/>
            <a:ext cx="17610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05C4985-ACD0-2B4C-8981-36243250F26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49" y="224496"/>
            <a:ext cx="827718" cy="72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497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5" r:id="rId2"/>
    <p:sldLayoutId id="2147483676" r:id="rId3"/>
    <p:sldLayoutId id="214748367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F2CCA-E9FE-4B05-8043-2BE59CA16639}" type="datetime1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9A1A5-4186-AE45-B489-8F93D826EB4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1399822" y="1825625"/>
            <a:ext cx="995397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49" y="224496"/>
            <a:ext cx="827718" cy="72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67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6" r:id="rId2"/>
    <p:sldLayoutId id="2147483687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2A92F00F-5C42-458E-A401-A3329C232C03}" type="datetime1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CDCD1BE-76F0-964D-BEB4-4B9A284D89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35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61C14-78A5-44F2-91A5-7508FA1BB627}" type="datetime1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0EBB6-C900-684B-B96E-D78E525AD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7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09912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CEDU 2020: </a:t>
            </a:r>
            <a:br>
              <a:rPr lang="en-US" dirty="0"/>
            </a:br>
            <a:r>
              <a:rPr lang="en-US" dirty="0"/>
              <a:t>Planning Area Sales Summary</a:t>
            </a:r>
          </a:p>
        </p:txBody>
      </p:sp>
      <p:sp>
        <p:nvSpPr>
          <p:cNvPr id="3" name="Text Placeholder 2"/>
          <p:cNvSpPr txBox="1">
            <a:spLocks/>
          </p:cNvSpPr>
          <p:nvPr/>
        </p:nvSpPr>
        <p:spPr>
          <a:xfrm>
            <a:off x="890016" y="3451028"/>
            <a:ext cx="10515600" cy="1500187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4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Prepared for Demand Analysis Working Group </a:t>
            </a:r>
          </a:p>
          <a:p>
            <a:pPr marL="0" indent="0">
              <a:buNone/>
            </a:pPr>
            <a:r>
              <a:rPr lang="en-US" dirty="0"/>
              <a:t>November 19, 2020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90016" y="4945059"/>
            <a:ext cx="10463784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Cary.Garcia@energy.ca.gov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Demand Analysis Office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669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822" y="237067"/>
            <a:ext cx="10424316" cy="1038840"/>
          </a:xfrm>
        </p:spPr>
        <p:txBody>
          <a:bodyPr>
            <a:noAutofit/>
          </a:bodyPr>
          <a:lstStyle/>
          <a:p>
            <a:r>
              <a:rPr lang="en-US" sz="3200" dirty="0"/>
              <a:t>Appendix: Baseline Sales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10</a:t>
            </a:fld>
            <a:endParaRPr lang="en-US" dirty="0"/>
          </a:p>
        </p:txBody>
      </p:sp>
      <p:pic>
        <p:nvPicPr>
          <p:cNvPr id="8" name="Picture 7" descr="Table comparing baseline sales figures from 2019-2025, 2030 for PG&amp;E, SCE, SDG&amp;E, LADWP, and SMUD planning areas">
            <a:extLst>
              <a:ext uri="{FF2B5EF4-FFF2-40B4-BE49-F238E27FC236}">
                <a16:creationId xmlns:a16="http://schemas.microsoft.com/office/drawing/2014/main" id="{F9B04652-9304-429A-BAA8-F78782FC6B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6279" y="1699521"/>
            <a:ext cx="9059441" cy="4212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349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Review of input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822" y="1543665"/>
            <a:ext cx="9953978" cy="463329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Wingdings,Sans-Serif" panose="05000000000000000000" pitchFamily="2" charset="2"/>
              <a:buChar char="§"/>
            </a:pPr>
            <a:r>
              <a:rPr lang="en-US" dirty="0">
                <a:ea typeface="+mn-lt"/>
                <a:cs typeface="+mn-lt"/>
              </a:rPr>
              <a:t>Major economic drivers see a decline in 2020 due to COVID-19 with a recovery beginning partway through 2021 and continuing through 2023</a:t>
            </a:r>
          </a:p>
          <a:p>
            <a:pPr>
              <a:buFont typeface="Wingdings,Sans-Serif" panose="05000000000000000000" pitchFamily="2" charset="2"/>
              <a:buChar char="§"/>
            </a:pPr>
            <a:r>
              <a:rPr lang="en-US" dirty="0">
                <a:ea typeface="+mn-lt"/>
                <a:cs typeface="+mn-lt"/>
              </a:rPr>
              <a:t>Population and household forecasts from DOF have been lowered</a:t>
            </a:r>
          </a:p>
          <a:p>
            <a:pPr lvl="1">
              <a:buFont typeface="Wingdings,Sans-Serif" panose="05000000000000000000" pitchFamily="2" charset="2"/>
              <a:buChar char="§"/>
            </a:pPr>
            <a:r>
              <a:rPr lang="en-US" sz="2200" dirty="0">
                <a:ea typeface="+mn-lt"/>
                <a:cs typeface="+mn-lt"/>
              </a:rPr>
              <a:t>Lower birth rate, increase deaths, and lower net migration</a:t>
            </a:r>
          </a:p>
          <a:p>
            <a:pPr lvl="1">
              <a:buFont typeface="Wingdings,Sans-Serif" panose="05000000000000000000" pitchFamily="2" charset="2"/>
              <a:buChar char="§"/>
            </a:pPr>
            <a:r>
              <a:rPr lang="en-US" sz="2200" dirty="0">
                <a:ea typeface="+mn-lt"/>
                <a:cs typeface="+mn-lt"/>
              </a:rPr>
              <a:t>Household formation is delayed for millennials due to affordability in the near-term</a:t>
            </a:r>
          </a:p>
          <a:p>
            <a:pPr>
              <a:buFont typeface="Wingdings,Sans-Serif" panose="05000000000000000000" pitchFamily="2" charset="2"/>
              <a:buChar char="§"/>
            </a:pPr>
            <a:r>
              <a:rPr lang="en-US" dirty="0">
                <a:ea typeface="+mn-lt"/>
                <a:cs typeface="+mn-lt"/>
              </a:rPr>
              <a:t>On average electricity rate growth is similar to CED 2019</a:t>
            </a:r>
          </a:p>
          <a:p>
            <a:pPr lvl="1">
              <a:buFont typeface="Wingdings,Sans-Serif" panose="05000000000000000000" pitchFamily="2" charset="2"/>
              <a:buChar char="§"/>
            </a:pPr>
            <a:r>
              <a:rPr lang="en-US" dirty="0">
                <a:ea typeface="+mn-lt"/>
                <a:cs typeface="+mn-lt"/>
              </a:rPr>
              <a:t>PG&amp;E residential and commercial is somewhat higher, while SDG&amp;E and SCE have lower expectations</a:t>
            </a:r>
            <a:endParaRPr lang="en-US" sz="2200" dirty="0">
              <a:ea typeface="+mn-lt"/>
              <a:cs typeface="+mn-lt"/>
            </a:endParaRPr>
          </a:p>
          <a:p>
            <a:pPr>
              <a:buFont typeface="Wingdings,Sans-Serif" panose="05000000000000000000" pitchFamily="2" charset="2"/>
              <a:buChar char="§"/>
            </a:pPr>
            <a:endParaRPr lang="en-US" dirty="0">
              <a:cs typeface="Arial"/>
            </a:endParaRPr>
          </a:p>
          <a:p>
            <a:pPr>
              <a:buFont typeface="Wingdings,Sans-Serif" panose="05000000000000000000" pitchFamily="2" charset="2"/>
              <a:buChar char="§"/>
            </a:pPr>
            <a:endParaRPr lang="en-US" dirty="0">
              <a:cs typeface="Arial"/>
            </a:endParaRPr>
          </a:p>
          <a:p>
            <a:pPr>
              <a:buFont typeface="Wingdings,Sans-Serif" panose="05000000000000000000" pitchFamily="2" charset="2"/>
              <a:buChar char="§"/>
            </a:pPr>
            <a:endParaRPr lang="en-US" dirty="0">
              <a:cs typeface="Arial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dirty="0">
              <a:cs typeface="Arial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dirty="0">
              <a:cs typeface="Arial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dirty="0">
              <a:cs typeface="Arial"/>
            </a:endParaRPr>
          </a:p>
          <a:p>
            <a:pPr marL="0" indent="0">
              <a:buNone/>
            </a:pPr>
            <a:endParaRPr lang="en-US" dirty="0">
              <a:cs typeface="Arial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dirty="0">
              <a:cs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355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822" y="237067"/>
            <a:ext cx="10424316" cy="1038840"/>
          </a:xfrm>
        </p:spPr>
        <p:txBody>
          <a:bodyPr>
            <a:noAutofit/>
          </a:bodyPr>
          <a:lstStyle/>
          <a:p>
            <a:r>
              <a:rPr lang="en-US" sz="3600" dirty="0"/>
              <a:t>Moody’s Outlook - June vs. Oct.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3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4F8DC1-F7E0-49E7-8D29-C872A02E2ACE}"/>
              </a:ext>
            </a:extLst>
          </p:cNvPr>
          <p:cNvSpPr txBox="1"/>
          <p:nvPr/>
        </p:nvSpPr>
        <p:spPr>
          <a:xfrm>
            <a:off x="1150237" y="1501049"/>
            <a:ext cx="989152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2"/>
                </a:solidFill>
              </a:rPr>
              <a:t>Key differences: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2"/>
                </a:solidFill>
              </a:rPr>
              <a:t>Commercial and Manufacturing employment are now expected to be lower for 2020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2"/>
                </a:solidFill>
              </a:rPr>
              <a:t>Personal income and GSP outlook is somewhat more optimistic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2"/>
                </a:solidFill>
              </a:rPr>
              <a:t>Extraordinary uncertainty in recovery outcome dependent on federal stimulus and vaccine availability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2"/>
                </a:solidFill>
              </a:rPr>
              <a:t>Moody’s October baseline forecast assumes additional federal stimulus in Q1 2021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2"/>
                </a:solidFill>
              </a:rPr>
              <a:t>Outlook does not expect a significant second wave of the virus and anticipates a vaccine by Spring 2021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2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138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822" y="237067"/>
            <a:ext cx="10424316" cy="1038840"/>
          </a:xfrm>
        </p:spPr>
        <p:txBody>
          <a:bodyPr>
            <a:normAutofit fontScale="90000"/>
          </a:bodyPr>
          <a:lstStyle/>
          <a:p>
            <a:r>
              <a:rPr lang="en-US" dirty="0"/>
              <a:t>Major Planning Area Sales Summary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6" name="Table 7">
            <a:extLst>
              <a:ext uri="{FF2B5EF4-FFF2-40B4-BE49-F238E27FC236}">
                <a16:creationId xmlns:a16="http://schemas.microsoft.com/office/drawing/2014/main" id="{42E7C138-C537-485F-898D-3D7E382257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8627899"/>
              </p:ext>
            </p:extLst>
          </p:nvPr>
        </p:nvGraphicFramePr>
        <p:xfrm>
          <a:off x="1399822" y="2222090"/>
          <a:ext cx="9373422" cy="1981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62237">
                  <a:extLst>
                    <a:ext uri="{9D8B030D-6E8A-4147-A177-3AD203B41FA5}">
                      <a16:colId xmlns:a16="http://schemas.microsoft.com/office/drawing/2014/main" val="2433991912"/>
                    </a:ext>
                  </a:extLst>
                </a:gridCol>
                <a:gridCol w="1562237">
                  <a:extLst>
                    <a:ext uri="{9D8B030D-6E8A-4147-A177-3AD203B41FA5}">
                      <a16:colId xmlns:a16="http://schemas.microsoft.com/office/drawing/2014/main" val="2946652719"/>
                    </a:ext>
                  </a:extLst>
                </a:gridCol>
                <a:gridCol w="1562237">
                  <a:extLst>
                    <a:ext uri="{9D8B030D-6E8A-4147-A177-3AD203B41FA5}">
                      <a16:colId xmlns:a16="http://schemas.microsoft.com/office/drawing/2014/main" val="2207231459"/>
                    </a:ext>
                  </a:extLst>
                </a:gridCol>
                <a:gridCol w="1562237">
                  <a:extLst>
                    <a:ext uri="{9D8B030D-6E8A-4147-A177-3AD203B41FA5}">
                      <a16:colId xmlns:a16="http://schemas.microsoft.com/office/drawing/2014/main" val="981418963"/>
                    </a:ext>
                  </a:extLst>
                </a:gridCol>
                <a:gridCol w="1562237">
                  <a:extLst>
                    <a:ext uri="{9D8B030D-6E8A-4147-A177-3AD203B41FA5}">
                      <a16:colId xmlns:a16="http://schemas.microsoft.com/office/drawing/2014/main" val="64271907"/>
                    </a:ext>
                  </a:extLst>
                </a:gridCol>
                <a:gridCol w="1562237">
                  <a:extLst>
                    <a:ext uri="{9D8B030D-6E8A-4147-A177-3AD203B41FA5}">
                      <a16:colId xmlns:a16="http://schemas.microsoft.com/office/drawing/2014/main" val="3368359512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Years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CEDU 2020 – Baseline Mid Case Sales Growth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21419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PG&amp;E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SDG&amp;E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LADWP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SMUD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3967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2019-2020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-3.5%</a:t>
                      </a:r>
                    </a:p>
                  </a:txBody>
                  <a:tcPr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-2.0%</a:t>
                      </a:r>
                    </a:p>
                  </a:txBody>
                  <a:tcPr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-3.6%</a:t>
                      </a:r>
                    </a:p>
                  </a:txBody>
                  <a:tcPr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-4.3%</a:t>
                      </a:r>
                    </a:p>
                  </a:txBody>
                  <a:tcPr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-1.4%</a:t>
                      </a:r>
                    </a:p>
                  </a:txBody>
                  <a:tcPr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5360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2020-2024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1.3%</a:t>
                      </a:r>
                    </a:p>
                  </a:txBody>
                  <a:tcPr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1.2%</a:t>
                      </a:r>
                    </a:p>
                  </a:txBody>
                  <a:tcPr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0.3%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1.2%</a:t>
                      </a:r>
                    </a:p>
                  </a:txBody>
                  <a:tcPr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0.7%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208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2025-2030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0.4%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0.4%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0.6%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0.3%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0.6%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24558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3822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Graph of forecast electricity sales for PG&amp;E planning area">
            <a:extLst>
              <a:ext uri="{FF2B5EF4-FFF2-40B4-BE49-F238E27FC236}">
                <a16:creationId xmlns:a16="http://schemas.microsoft.com/office/drawing/2014/main" id="{E758D00A-24FE-485E-BA66-EE0851143B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00378"/>
            <a:ext cx="12186759" cy="50279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822" y="-37871"/>
            <a:ext cx="9953978" cy="1038840"/>
          </a:xfrm>
        </p:spPr>
        <p:txBody>
          <a:bodyPr>
            <a:normAutofit/>
          </a:bodyPr>
          <a:lstStyle/>
          <a:p>
            <a:r>
              <a:rPr lang="en-US" dirty="0"/>
              <a:t>PG&amp;E Planning Area Sales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746" y="978365"/>
            <a:ext cx="11047054" cy="1428977"/>
          </a:xfrm>
          <a:noFill/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200" dirty="0">
                <a:ea typeface="+mn-lt"/>
                <a:cs typeface="+mn-lt"/>
              </a:rPr>
              <a:t>EVs contribute 5,850 GWh by 2030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200" dirty="0">
                <a:ea typeface="+mn-lt"/>
                <a:cs typeface="+mn-lt"/>
              </a:rPr>
              <a:t>25,800 GWh of self generation by 2030 (18,900 GWh as PV)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200" dirty="0">
                <a:ea typeface="+mn-lt"/>
                <a:cs typeface="+mn-lt"/>
              </a:rPr>
              <a:t>0.7% average annual growth, 2020-2030</a:t>
            </a:r>
            <a:endParaRPr lang="en-US" sz="2200" dirty="0"/>
          </a:p>
          <a:p>
            <a:pPr>
              <a:buFont typeface="Wingdings" panose="05000000000000000000" pitchFamily="2" charset="2"/>
              <a:buChar char="§"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5</a:t>
            </a:fld>
            <a:endParaRPr lang="en-US" dirty="0"/>
          </a:p>
        </p:txBody>
      </p:sp>
      <p:sp>
        <p:nvSpPr>
          <p:cNvPr id="9" name="Flowchart: Alternate Process 8" descr="Aesthetic line object">
            <a:extLst>
              <a:ext uri="{FF2B5EF4-FFF2-40B4-BE49-F238E27FC236}">
                <a16:creationId xmlns:a16="http://schemas.microsoft.com/office/drawing/2014/main" id="{393D616E-B953-4B8F-8F7C-1FF47CCA6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13944" y="804632"/>
            <a:ext cx="10710042" cy="45719"/>
          </a:xfrm>
          <a:prstGeom prst="flowChartAlternateProcess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195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Graph of forecast electricity sales by SCE planning area">
            <a:extLst>
              <a:ext uri="{FF2B5EF4-FFF2-40B4-BE49-F238E27FC236}">
                <a16:creationId xmlns:a16="http://schemas.microsoft.com/office/drawing/2014/main" id="{BC8D22E2-CAEB-497B-B5B0-D23F4ABFC0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43472"/>
            <a:ext cx="12186759" cy="50279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822" y="-37871"/>
            <a:ext cx="9953978" cy="1038840"/>
          </a:xfrm>
        </p:spPr>
        <p:txBody>
          <a:bodyPr>
            <a:normAutofit/>
          </a:bodyPr>
          <a:lstStyle/>
          <a:p>
            <a:r>
              <a:rPr lang="en-US" dirty="0"/>
              <a:t>SCE Planning Area Sales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746" y="978365"/>
            <a:ext cx="11047054" cy="1428977"/>
          </a:xfrm>
          <a:noFill/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200" dirty="0">
                <a:ea typeface="+mn-lt"/>
                <a:cs typeface="+mn-lt"/>
              </a:rPr>
              <a:t>EVs contribute 4,647 GWh by 2030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200" dirty="0"/>
              <a:t>~18,600 GWh of self generation by 2030 (14,100 GWh as PV)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200" dirty="0"/>
              <a:t>Sales growth at 0.7% annually, 2020-2030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6</a:t>
            </a:fld>
            <a:endParaRPr lang="en-US" dirty="0"/>
          </a:p>
        </p:txBody>
      </p:sp>
      <p:sp>
        <p:nvSpPr>
          <p:cNvPr id="9" name="Flowchart: Alternate Process 8" descr="Aesthetic line object">
            <a:extLst>
              <a:ext uri="{FF2B5EF4-FFF2-40B4-BE49-F238E27FC236}">
                <a16:creationId xmlns:a16="http://schemas.microsoft.com/office/drawing/2014/main" id="{393D616E-B953-4B8F-8F7C-1FF47CCA6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13944" y="804632"/>
            <a:ext cx="10710042" cy="45719"/>
          </a:xfrm>
          <a:prstGeom prst="flowChartAlternateProcess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391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Graph of forecast electricity sales by SDG&amp;E planning area">
            <a:extLst>
              <a:ext uri="{FF2B5EF4-FFF2-40B4-BE49-F238E27FC236}">
                <a16:creationId xmlns:a16="http://schemas.microsoft.com/office/drawing/2014/main" id="{EE3E492C-271D-446D-992E-2B82356392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30019"/>
            <a:ext cx="12186759" cy="50279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822" y="-37871"/>
            <a:ext cx="9953978" cy="1038840"/>
          </a:xfrm>
        </p:spPr>
        <p:txBody>
          <a:bodyPr>
            <a:normAutofit/>
          </a:bodyPr>
          <a:lstStyle/>
          <a:p>
            <a:r>
              <a:rPr lang="en-US" dirty="0"/>
              <a:t>SDG&amp;E Planning Area Sales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746" y="978365"/>
            <a:ext cx="11047054" cy="1428977"/>
          </a:xfrm>
          <a:noFill/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200" dirty="0">
                <a:ea typeface="+mn-lt"/>
                <a:cs typeface="+mn-lt"/>
              </a:rPr>
              <a:t>1,344 GWh contributed EVs by 2030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200" dirty="0"/>
              <a:t>5,200 GWh of self generation by 2030 (4,570 GWh as PV)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200" dirty="0"/>
              <a:t>Average annual growth of 0.5% for sales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7</a:t>
            </a:fld>
            <a:endParaRPr lang="en-US" dirty="0"/>
          </a:p>
        </p:txBody>
      </p:sp>
      <p:sp>
        <p:nvSpPr>
          <p:cNvPr id="9" name="Flowchart: Alternate Process 8" descr="Aesthetic line object">
            <a:extLst>
              <a:ext uri="{FF2B5EF4-FFF2-40B4-BE49-F238E27FC236}">
                <a16:creationId xmlns:a16="http://schemas.microsoft.com/office/drawing/2014/main" id="{393D616E-B953-4B8F-8F7C-1FF47CCA6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13944" y="804632"/>
            <a:ext cx="10710042" cy="45719"/>
          </a:xfrm>
          <a:prstGeom prst="flowChartAlternateProcess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436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Graph of forecast electricity sales by LADWP planning area">
            <a:extLst>
              <a:ext uri="{FF2B5EF4-FFF2-40B4-BE49-F238E27FC236}">
                <a16:creationId xmlns:a16="http://schemas.microsoft.com/office/drawing/2014/main" id="{8736CDFA-FD82-418F-9B68-A38AE68248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0" y="1830019"/>
            <a:ext cx="12186759" cy="50279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822" y="-37871"/>
            <a:ext cx="9953978" cy="1038840"/>
          </a:xfrm>
        </p:spPr>
        <p:txBody>
          <a:bodyPr>
            <a:normAutofit/>
          </a:bodyPr>
          <a:lstStyle/>
          <a:p>
            <a:r>
              <a:rPr lang="en-US" dirty="0"/>
              <a:t>LADWP Territory Sales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746" y="978365"/>
            <a:ext cx="11047054" cy="1428977"/>
          </a:xfrm>
          <a:noFill/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200" dirty="0"/>
              <a:t>1,408 GWh contributed by EVs by 2030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200" dirty="0"/>
              <a:t>2,350 GWh of self generation by 2030 (50% from PV)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200" dirty="0">
                <a:ea typeface="+mn-lt"/>
                <a:cs typeface="+mn-lt"/>
              </a:rPr>
              <a:t>Sales growth at 0.7% annually, 2020-2030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200" dirty="0"/>
          </a:p>
          <a:p>
            <a:pPr>
              <a:buFont typeface="Wingdings" panose="05000000000000000000" pitchFamily="2" charset="2"/>
              <a:buChar char="§"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8</a:t>
            </a:fld>
            <a:endParaRPr lang="en-US" dirty="0"/>
          </a:p>
        </p:txBody>
      </p:sp>
      <p:sp>
        <p:nvSpPr>
          <p:cNvPr id="9" name="Flowchart: Alternate Process 8" descr="Aesthetic line object">
            <a:extLst>
              <a:ext uri="{FF2B5EF4-FFF2-40B4-BE49-F238E27FC236}">
                <a16:creationId xmlns:a16="http://schemas.microsoft.com/office/drawing/2014/main" id="{393D616E-B953-4B8F-8F7C-1FF47CCA6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13944" y="804632"/>
            <a:ext cx="10710042" cy="45719"/>
          </a:xfrm>
          <a:prstGeom prst="flowChartAlternateProcess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098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Graph of forecast electricity sales by SMUD service territory">
            <a:extLst>
              <a:ext uri="{FF2B5EF4-FFF2-40B4-BE49-F238E27FC236}">
                <a16:creationId xmlns:a16="http://schemas.microsoft.com/office/drawing/2014/main" id="{074D1205-414C-445B-9E5A-8FE9E369C0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43472"/>
            <a:ext cx="12186759" cy="50279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822" y="-37871"/>
            <a:ext cx="9953978" cy="1038840"/>
          </a:xfrm>
        </p:spPr>
        <p:txBody>
          <a:bodyPr>
            <a:normAutofit/>
          </a:bodyPr>
          <a:lstStyle/>
          <a:p>
            <a:r>
              <a:rPr lang="en-US" dirty="0"/>
              <a:t>SMUD Territory Sales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746" y="978365"/>
            <a:ext cx="11047054" cy="1428977"/>
          </a:xfrm>
          <a:noFill/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200" dirty="0">
                <a:ea typeface="+mn-lt"/>
                <a:cs typeface="+mn-lt"/>
              </a:rPr>
              <a:t>371 GWh from EVs by 2030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200" dirty="0"/>
              <a:t>1,244 GWh of self generation by 2030 (96% as PV)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200" dirty="0"/>
              <a:t>0.6% growth annually, 2020-2030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9</a:t>
            </a:fld>
            <a:endParaRPr lang="en-US" dirty="0"/>
          </a:p>
        </p:txBody>
      </p:sp>
      <p:sp>
        <p:nvSpPr>
          <p:cNvPr id="9" name="Flowchart: Alternate Process 8" descr="Aesthetic line object">
            <a:extLst>
              <a:ext uri="{FF2B5EF4-FFF2-40B4-BE49-F238E27FC236}">
                <a16:creationId xmlns:a16="http://schemas.microsoft.com/office/drawing/2014/main" id="{393D616E-B953-4B8F-8F7C-1FF47CCA6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13944" y="804632"/>
            <a:ext cx="10710042" cy="45719"/>
          </a:xfrm>
          <a:prstGeom prst="flowChartAlternateProcess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817515"/>
      </p:ext>
    </p:extLst>
  </p:cSld>
  <p:clrMapOvr>
    <a:masterClrMapping/>
  </p:clrMapOvr>
</p:sld>
</file>

<file path=ppt/theme/theme1.xml><?xml version="1.0" encoding="utf-8"?>
<a:theme xmlns:a="http://schemas.openxmlformats.org/drawingml/2006/main" name="Title/Section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363AC6BA-222D-6A42-A86E-42D4213EA914}"/>
    </a:ext>
  </a:extLst>
</a:theme>
</file>

<file path=ppt/theme/theme2.xml><?xml version="1.0" encoding="utf-8"?>
<a:theme xmlns:a="http://schemas.openxmlformats.org/drawingml/2006/main" name="Content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3BF250F5-90E0-1742-AE67-252F8E9F95CF}"/>
    </a:ext>
  </a:extLst>
</a:theme>
</file>

<file path=ppt/theme/theme3.xml><?xml version="1.0" encoding="utf-8"?>
<a:theme xmlns:a="http://schemas.openxmlformats.org/drawingml/2006/main" name="Content: blank background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8AF470B7-4331-9747-8595-3EF89398B172}"/>
    </a:ext>
  </a:extLst>
</a:theme>
</file>

<file path=ppt/theme/theme4.xml><?xml version="1.0" encoding="utf-8"?>
<a:theme xmlns:a="http://schemas.openxmlformats.org/drawingml/2006/main" name="Blank: Black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D4AADE59-C35C-A140-B257-2E4365C638F0}"/>
    </a:ext>
  </a:extLst>
</a:theme>
</file>

<file path=ppt/theme/theme5.xml><?xml version="1.0" encoding="utf-8"?>
<a:theme xmlns:a="http://schemas.openxmlformats.org/drawingml/2006/main" name="Blank: Whit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87E2F548-F85F-094D-8DDA-3AF7BD174F24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 xmlns="785685f2-c2e1-4352-89aa-3faca8eaba52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DC9A153AAEEE45BACE06E01F8272AC" ma:contentTypeVersion="9" ma:contentTypeDescription="Create a new document." ma:contentTypeScope="" ma:versionID="10fd741d898bda0bbbeb1e3bb7595f53">
  <xsd:schema xmlns:xsd="http://www.w3.org/2001/XMLSchema" xmlns:xs="http://www.w3.org/2001/XMLSchema" xmlns:p="http://schemas.microsoft.com/office/2006/metadata/properties" xmlns:ns2="785685f2-c2e1-4352-89aa-3faca8eaba52" xmlns:ns3="5067c814-4b34-462c-a21d-c185ff6548d2" targetNamespace="http://schemas.microsoft.com/office/2006/metadata/properties" ma:root="true" ma:fieldsID="ca2cbab379b0821520e950f391c4a431" ns2:_="" ns3:_="">
    <xsd:import namespace="785685f2-c2e1-4352-89aa-3faca8eaba52"/>
    <xsd:import namespace="5067c814-4b34-462c-a21d-c185ff6548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5685f2-c2e1-4352-89aa-3faca8eaba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Category" ma:index="16" nillable="true" ma:displayName="Category" ma:format="Dropdown" ma:internalName="Category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LDV"/>
                        <xsd:enumeration value="AVIATION"/>
                        <xsd:enumeration value="MD-HD"/>
                        <xsd:enumeration value="FUEL"/>
                        <xsd:enumeration value="AUTONOMOUS"/>
                        <xsd:enumeration value="BATTERY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7c814-4b34-462c-a21d-c185ff6548d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B3D5CAA-559C-41EB-8A66-B062E011B7D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6E627A7-8879-4DD6-ADF6-8C4F6EE8B27F}">
  <ds:schemaRefs>
    <ds:schemaRef ds:uri="http://schemas.microsoft.com/office/2006/documentManagement/types"/>
    <ds:schemaRef ds:uri="http://purl.org/dc/terms/"/>
    <ds:schemaRef ds:uri="35712952-2fc6-4f4f-a924-f4d6513303be"/>
    <ds:schemaRef ds:uri="http://schemas.microsoft.com/office/2006/metadata/properties"/>
    <ds:schemaRef ds:uri="http://purl.org/dc/elements/1.1/"/>
    <ds:schemaRef ds:uri="http://www.w3.org/XML/1998/namespace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5bfaec93-3092-4921-8232-75eb7714f09e"/>
    <ds:schemaRef ds:uri="http://schemas.microsoft.com/sharepoint/v3"/>
    <ds:schemaRef ds:uri="785685f2-c2e1-4352-89aa-3faca8eaba52"/>
  </ds:schemaRefs>
</ds:datastoreItem>
</file>

<file path=customXml/itemProps3.xml><?xml version="1.0" encoding="utf-8"?>
<ds:datastoreItem xmlns:ds="http://schemas.openxmlformats.org/officeDocument/2006/customXml" ds:itemID="{920E2159-4B66-4A8A-BBB9-F1CA02D2B5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5685f2-c2e1-4352-89aa-3faca8eaba52"/>
    <ds:schemaRef ds:uri="5067c814-4b34-462c-a21d-c185ff6548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CEC_Official_PowerPoint_Template_2020 (1)</Template>
  <TotalTime>11649</TotalTime>
  <Words>435</Words>
  <Application>Microsoft Office PowerPoint</Application>
  <PresentationFormat>Widescreen</PresentationFormat>
  <Paragraphs>105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Title/Section</vt:lpstr>
      <vt:lpstr>Content</vt:lpstr>
      <vt:lpstr>Content: blank background</vt:lpstr>
      <vt:lpstr>Blank: Black</vt:lpstr>
      <vt:lpstr>Blank: White</vt:lpstr>
      <vt:lpstr>CEDU 2020:  Planning Area Sales Summary</vt:lpstr>
      <vt:lpstr>Review of input changes</vt:lpstr>
      <vt:lpstr>Moody’s Outlook - June vs. Oct. 2020</vt:lpstr>
      <vt:lpstr>Major Planning Area Sales Summary</vt:lpstr>
      <vt:lpstr>PG&amp;E Planning Area Sales</vt:lpstr>
      <vt:lpstr>SCE Planning Area Sales</vt:lpstr>
      <vt:lpstr>SDG&amp;E Planning Area Sales</vt:lpstr>
      <vt:lpstr>LADWP Territory Sales</vt:lpstr>
      <vt:lpstr>SMUD Territory Sales</vt:lpstr>
      <vt:lpstr>Appendix: Baseline Sales</vt:lpstr>
    </vt:vector>
  </TitlesOfParts>
  <Company>California Energy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California Energy Commission</dc:title>
  <dc:creator>Buckley, Lindsay@Energy</dc:creator>
  <cp:lastModifiedBy>Garcia, Cary@Energy</cp:lastModifiedBy>
  <cp:revision>1322</cp:revision>
  <cp:lastPrinted>2019-12-11T23:19:58Z</cp:lastPrinted>
  <dcterms:created xsi:type="dcterms:W3CDTF">2020-03-06T19:07:21Z</dcterms:created>
  <dcterms:modified xsi:type="dcterms:W3CDTF">2020-11-19T17:37:36Z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0x01010061DC9A153AAEEE45BACE06E01F8272AC</vt:lpwstr>
  </property>
</Properties>
</file>