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0" r:id="rId4"/>
  </p:sldMasterIdLst>
  <p:notesMasterIdLst>
    <p:notesMasterId r:id="rId31"/>
  </p:notesMasterIdLst>
  <p:handoutMasterIdLst>
    <p:handoutMasterId r:id="rId32"/>
  </p:handoutMasterIdLst>
  <p:sldIdLst>
    <p:sldId id="261" r:id="rId5"/>
    <p:sldId id="262" r:id="rId6"/>
    <p:sldId id="4738" r:id="rId7"/>
    <p:sldId id="4656" r:id="rId8"/>
    <p:sldId id="273" r:id="rId9"/>
    <p:sldId id="4730" r:id="rId10"/>
    <p:sldId id="4055" r:id="rId11"/>
    <p:sldId id="4737" r:id="rId12"/>
    <p:sldId id="4733" r:id="rId13"/>
    <p:sldId id="4657" r:id="rId14"/>
    <p:sldId id="4744" r:id="rId15"/>
    <p:sldId id="4729" r:id="rId16"/>
    <p:sldId id="4668" r:id="rId17"/>
    <p:sldId id="4275" r:id="rId18"/>
    <p:sldId id="4745" r:id="rId19"/>
    <p:sldId id="4742" r:id="rId20"/>
    <p:sldId id="4739" r:id="rId21"/>
    <p:sldId id="4740" r:id="rId22"/>
    <p:sldId id="4728" r:id="rId23"/>
    <p:sldId id="4746" r:id="rId24"/>
    <p:sldId id="4743" r:id="rId25"/>
    <p:sldId id="4659" r:id="rId26"/>
    <p:sldId id="265" r:id="rId27"/>
    <p:sldId id="4662" r:id="rId28"/>
    <p:sldId id="4655" r:id="rId29"/>
    <p:sldId id="47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rian Au" initials="AA" lastIdx="1" clrIdx="6">
    <p:extLst>
      <p:ext uri="{19B8F6BF-5375-455C-9EA6-DF929625EA0E}">
        <p15:presenceInfo xmlns:p15="http://schemas.microsoft.com/office/powerpoint/2012/main" userId="S::adrian.au@ethree.com::2250c873-e68f-4c0d-863e-7a6d3c4e7fbf" providerId="AD"/>
      </p:ext>
    </p:extLst>
  </p:cmAuthor>
  <p:cmAuthor id="1" name="Roderick Go" initials="RG" lastIdx="70" clrIdx="0">
    <p:extLst>
      <p:ext uri="{19B8F6BF-5375-455C-9EA6-DF929625EA0E}">
        <p15:presenceInfo xmlns:p15="http://schemas.microsoft.com/office/powerpoint/2012/main" userId="S::roderick@ethree.com::6820df96-2ef9-4479-871b-39e346d71162" providerId="AD"/>
      </p:ext>
    </p:extLst>
  </p:cmAuthor>
  <p:cmAuthor id="2" name="sburger" initials="sb" lastIdx="2" clrIdx="1">
    <p:extLst>
      <p:ext uri="{19B8F6BF-5375-455C-9EA6-DF929625EA0E}">
        <p15:presenceInfo xmlns:p15="http://schemas.microsoft.com/office/powerpoint/2012/main" userId="S::sburger_formenergy.com#ext#@ethreesf.onmicrosoft.com::94939395-e52d-465c-b73d-089c07fadadb" providerId="AD"/>
      </p:ext>
    </p:extLst>
  </p:cmAuthor>
  <p:cmAuthor id="3" name="Mengyao Yuan" initials="MY" lastIdx="8" clrIdx="2">
    <p:extLst>
      <p:ext uri="{19B8F6BF-5375-455C-9EA6-DF929625EA0E}">
        <p15:presenceInfo xmlns:p15="http://schemas.microsoft.com/office/powerpoint/2012/main" userId="S::mengyao.yuan@ethree.com::5609c9ed-83f8-4076-a42a-a3de2101f583" providerId="AD"/>
      </p:ext>
    </p:extLst>
  </p:cmAuthor>
  <p:cmAuthor id="4" name="Amber Mahone" initials="AM" lastIdx="23" clrIdx="3">
    <p:extLst>
      <p:ext uri="{19B8F6BF-5375-455C-9EA6-DF929625EA0E}">
        <p15:presenceInfo xmlns:p15="http://schemas.microsoft.com/office/powerpoint/2012/main" userId="S::amber@ethree.com::9b8e167c-6bc6-4a5a-9e10-f444d2e4ce3a" providerId="AD"/>
      </p:ext>
    </p:extLst>
  </p:cmAuthor>
  <p:cmAuthor id="5" name="Bill Wheatle" initials="BW" lastIdx="2" clrIdx="4">
    <p:extLst>
      <p:ext uri="{19B8F6BF-5375-455C-9EA6-DF929625EA0E}">
        <p15:presenceInfo xmlns:p15="http://schemas.microsoft.com/office/powerpoint/2012/main" userId="S::bill.wheatle@ethree.com::a45da983-486d-400b-9311-bd3daee6d97c" providerId="AD"/>
      </p:ext>
    </p:extLst>
  </p:cmAuthor>
  <p:cmAuthor id="6" name="Nick Schlag" initials="NS" lastIdx="4" clrIdx="5">
    <p:extLst>
      <p:ext uri="{19B8F6BF-5375-455C-9EA6-DF929625EA0E}">
        <p15:presenceInfo xmlns:p15="http://schemas.microsoft.com/office/powerpoint/2012/main" userId="S::nick@ethree.com::b5bdee7c-135f-4ff4-9910-fec72e81ce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115"/>
    <a:srgbClr val="427082"/>
    <a:srgbClr val="6EA1B6"/>
    <a:srgbClr val="E85F31"/>
    <a:srgbClr val="B2FFD1"/>
    <a:srgbClr val="FFECBC"/>
    <a:srgbClr val="000000"/>
    <a:srgbClr val="034E6E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F3586-63D1-5B4B-CD69-1A9F5A7DFEEF}" v="52" dt="2020-12-10T18:58:47.567"/>
    <p1510:client id="{6202238C-1B6A-B45B-A4F1-4A1A24A19FB5}" v="130" dt="2020-12-10T19:09:36.552"/>
    <p1510:client id="{9F312FE7-4CE3-B33D-DA94-C9B6BABF86A5}" v="1" dt="2020-12-10T19:19:29.16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202238C-1B6A-B45B-A4F1-4A1A24A19FB5}"/>
    <pc:docChg chg="modSld">
      <pc:chgData name="" userId="" providerId="" clId="Web-{6202238C-1B6A-B45B-A4F1-4A1A24A19FB5}" dt="2020-12-10T19:09:23.568" v="16"/>
      <pc:docMkLst>
        <pc:docMk/>
      </pc:docMkLst>
      <pc:sldChg chg="addSp delSp modSp">
        <pc:chgData name="" userId="" providerId="" clId="Web-{6202238C-1B6A-B45B-A4F1-4A1A24A19FB5}" dt="2020-12-10T19:09:23.568" v="16"/>
        <pc:sldMkLst>
          <pc:docMk/>
          <pc:sldMk cId="2435324094" sldId="265"/>
        </pc:sldMkLst>
        <pc:graphicFrameChg chg="modGraphic">
          <ac:chgData name="" userId="" providerId="" clId="Web-{6202238C-1B6A-B45B-A4F1-4A1A24A19FB5}" dt="2020-12-10T19:09:23.568" v="16"/>
          <ac:graphicFrameMkLst>
            <pc:docMk/>
            <pc:sldMk cId="2435324094" sldId="265"/>
            <ac:graphicFrameMk id="7" creationId="{309898DF-A47F-4BEE-90D9-70A56F046AA2}"/>
          </ac:graphicFrameMkLst>
        </pc:graphicFrameChg>
        <pc:graphicFrameChg chg="del">
          <ac:chgData name="" userId="" providerId="" clId="Web-{6202238C-1B6A-B45B-A4F1-4A1A24A19FB5}" dt="2020-12-10T19:08:07.912" v="9"/>
          <ac:graphicFrameMkLst>
            <pc:docMk/>
            <pc:sldMk cId="2435324094" sldId="265"/>
            <ac:graphicFrameMk id="21" creationId="{5735235C-0B62-4AEC-B607-9DC948DEB600}"/>
          </ac:graphicFrameMkLst>
        </pc:graphicFrameChg>
        <pc:picChg chg="add mod">
          <ac:chgData name="" userId="" providerId="" clId="Web-{6202238C-1B6A-B45B-A4F1-4A1A24A19FB5}" dt="2020-12-10T19:08:42.349" v="14"/>
          <ac:picMkLst>
            <pc:docMk/>
            <pc:sldMk cId="2435324094" sldId="265"/>
            <ac:picMk id="2" creationId="{13708D81-4631-4423-91C2-0EE5260CC3FC}"/>
          </ac:picMkLst>
        </pc:picChg>
      </pc:sldChg>
      <pc:sldChg chg="modSp">
        <pc:chgData name="" userId="" providerId="" clId="Web-{6202238C-1B6A-B45B-A4F1-4A1A24A19FB5}" dt="2020-12-10T19:07:18.380" v="8"/>
        <pc:sldMkLst>
          <pc:docMk/>
          <pc:sldMk cId="622629767" sldId="4743"/>
        </pc:sldMkLst>
        <pc:grpChg chg="mod">
          <ac:chgData name="" userId="" providerId="" clId="Web-{6202238C-1B6A-B45B-A4F1-4A1A24A19FB5}" dt="2020-12-10T19:04:53.130" v="1"/>
          <ac:grpSpMkLst>
            <pc:docMk/>
            <pc:sldMk cId="622629767" sldId="4743"/>
            <ac:grpSpMk id="22" creationId="{BA9D64DB-61EA-D64E-89AA-F58FE76E4727}"/>
          </ac:grpSpMkLst>
        </pc:grpChg>
        <pc:grpChg chg="mod">
          <ac:chgData name="" userId="" providerId="" clId="Web-{6202238C-1B6A-B45B-A4F1-4A1A24A19FB5}" dt="2020-12-10T19:04:43.927" v="0"/>
          <ac:grpSpMkLst>
            <pc:docMk/>
            <pc:sldMk cId="622629767" sldId="4743"/>
            <ac:grpSpMk id="23" creationId="{FFA204BE-8E5F-A84B-9EA3-0E5125BD2CF8}"/>
          </ac:grpSpMkLst>
        </pc:grpChg>
        <pc:grpChg chg="mod">
          <ac:chgData name="" userId="" providerId="" clId="Web-{6202238C-1B6A-B45B-A4F1-4A1A24A19FB5}" dt="2020-12-10T19:05:12.849" v="3"/>
          <ac:grpSpMkLst>
            <pc:docMk/>
            <pc:sldMk cId="622629767" sldId="4743"/>
            <ac:grpSpMk id="24" creationId="{80AC25AB-225D-6244-89CD-0102D77D61C3}"/>
          </ac:grpSpMkLst>
        </pc:grpChg>
        <pc:grpChg chg="mod">
          <ac:chgData name="" userId="" providerId="" clId="Web-{6202238C-1B6A-B45B-A4F1-4A1A24A19FB5}" dt="2020-12-10T19:05:04.396" v="2"/>
          <ac:grpSpMkLst>
            <pc:docMk/>
            <pc:sldMk cId="622629767" sldId="4743"/>
            <ac:grpSpMk id="25" creationId="{72EAF399-2658-B04A-BA10-617D7DC86995}"/>
          </ac:grpSpMkLst>
        </pc:grpChg>
        <pc:cxnChg chg="mod">
          <ac:chgData name="" userId="" providerId="" clId="Web-{6202238C-1B6A-B45B-A4F1-4A1A24A19FB5}" dt="2020-12-10T19:05:29.661" v="4"/>
          <ac:cxnSpMkLst>
            <pc:docMk/>
            <pc:sldMk cId="622629767" sldId="4743"/>
            <ac:cxnSpMk id="4" creationId="{FB2E115D-1DB5-074E-A853-AB24ACC9524D}"/>
          </ac:cxnSpMkLst>
        </pc:cxnChg>
        <pc:cxnChg chg="mod">
          <ac:chgData name="" userId="" providerId="" clId="Web-{6202238C-1B6A-B45B-A4F1-4A1A24A19FB5}" dt="2020-12-10T19:05:36.568" v="5"/>
          <ac:cxnSpMkLst>
            <pc:docMk/>
            <pc:sldMk cId="622629767" sldId="4743"/>
            <ac:cxnSpMk id="5" creationId="{60283EBF-2567-6D49-8137-D0716B953537}"/>
          </ac:cxnSpMkLst>
        </pc:cxnChg>
        <pc:cxnChg chg="mod">
          <ac:chgData name="" userId="" providerId="" clId="Web-{6202238C-1B6A-B45B-A4F1-4A1A24A19FB5}" dt="2020-12-10T19:07:10.958" v="7"/>
          <ac:cxnSpMkLst>
            <pc:docMk/>
            <pc:sldMk cId="622629767" sldId="4743"/>
            <ac:cxnSpMk id="29" creationId="{291CE16B-A7EF-334D-9D0E-7F3FA52A3645}"/>
          </ac:cxnSpMkLst>
        </pc:cxnChg>
        <pc:cxnChg chg="mod">
          <ac:chgData name="" userId="" providerId="" clId="Web-{6202238C-1B6A-B45B-A4F1-4A1A24A19FB5}" dt="2020-12-10T19:07:18.380" v="8"/>
          <ac:cxnSpMkLst>
            <pc:docMk/>
            <pc:sldMk cId="622629767" sldId="4743"/>
            <ac:cxnSpMk id="30" creationId="{386B59E0-544E-384A-AD27-42A77B424719}"/>
          </ac:cxnSpMkLst>
        </pc:cxnChg>
        <pc:cxnChg chg="mod">
          <ac:chgData name="" userId="" providerId="" clId="Web-{6202238C-1B6A-B45B-A4F1-4A1A24A19FB5}" dt="2020-12-10T19:07:04.380" v="6"/>
          <ac:cxnSpMkLst>
            <pc:docMk/>
            <pc:sldMk cId="622629767" sldId="4743"/>
            <ac:cxnSpMk id="32" creationId="{FCFE715B-B406-3449-87E0-51CDC1CE3B40}"/>
          </ac:cxnSpMkLst>
        </pc:cxnChg>
      </pc:sldChg>
    </pc:docChg>
  </pc:docChgLst>
  <pc:docChgLst>
    <pc:chgData clId="Web-{093F3586-63D1-5B4B-CD69-1A9F5A7DFEEF}"/>
    <pc:docChg chg="modSld">
      <pc:chgData name="" userId="" providerId="" clId="Web-{093F3586-63D1-5B4B-CD69-1A9F5A7DFEEF}" dt="2020-12-10T18:58:47.567" v="51"/>
      <pc:docMkLst>
        <pc:docMk/>
      </pc:docMkLst>
      <pc:sldChg chg="modSp">
        <pc:chgData name="" userId="" providerId="" clId="Web-{093F3586-63D1-5B4B-CD69-1A9F5A7DFEEF}" dt="2020-12-10T18:43:01.504" v="0"/>
        <pc:sldMkLst>
          <pc:docMk/>
          <pc:sldMk cId="3167706761" sldId="261"/>
        </pc:sldMkLst>
        <pc:grpChg chg="mod">
          <ac:chgData name="" userId="" providerId="" clId="Web-{093F3586-63D1-5B4B-CD69-1A9F5A7DFEEF}" dt="2020-12-10T18:43:01.504" v="0"/>
          <ac:grpSpMkLst>
            <pc:docMk/>
            <pc:sldMk cId="3167706761" sldId="261"/>
            <ac:grpSpMk id="12" creationId="{2BA3C046-9AF8-4114-B9C0-3A0FA6A9857D}"/>
          </ac:grpSpMkLst>
        </pc:grpChg>
      </pc:sldChg>
      <pc:sldChg chg="modSp">
        <pc:chgData name="" userId="" providerId="" clId="Web-{093F3586-63D1-5B4B-CD69-1A9F5A7DFEEF}" dt="2020-12-10T18:46:48.879" v="14"/>
        <pc:sldMkLst>
          <pc:docMk/>
          <pc:sldMk cId="3957360173" sldId="4055"/>
        </pc:sldMkLst>
        <pc:spChg chg="mod">
          <ac:chgData name="" userId="" providerId="" clId="Web-{093F3586-63D1-5B4B-CD69-1A9F5A7DFEEF}" dt="2020-12-10T18:46:14.254" v="11"/>
          <ac:spMkLst>
            <pc:docMk/>
            <pc:sldMk cId="3957360173" sldId="4055"/>
            <ac:spMk id="15" creationId="{76EC0320-B4D1-41CA-BCF8-E8A70EE0B214}"/>
          </ac:spMkLst>
        </pc:spChg>
        <pc:spChg chg="mod">
          <ac:chgData name="" userId="" providerId="" clId="Web-{093F3586-63D1-5B4B-CD69-1A9F5A7DFEEF}" dt="2020-12-10T18:46:32.863" v="12"/>
          <ac:spMkLst>
            <pc:docMk/>
            <pc:sldMk cId="3957360173" sldId="4055"/>
            <ac:spMk id="20" creationId="{4B171F2D-782D-472F-82BF-76B7E1E0D72C}"/>
          </ac:spMkLst>
        </pc:spChg>
        <pc:spChg chg="mod">
          <ac:chgData name="" userId="" providerId="" clId="Web-{093F3586-63D1-5B4B-CD69-1A9F5A7DFEEF}" dt="2020-12-10T18:46:39.332" v="13"/>
          <ac:spMkLst>
            <pc:docMk/>
            <pc:sldMk cId="3957360173" sldId="4055"/>
            <ac:spMk id="22" creationId="{B185A648-7ACE-4F0F-8114-9D8B00134376}"/>
          </ac:spMkLst>
        </pc:spChg>
        <pc:grpChg chg="mod">
          <ac:chgData name="" userId="" providerId="" clId="Web-{093F3586-63D1-5B4B-CD69-1A9F5A7DFEEF}" dt="2020-12-10T18:45:22.160" v="7"/>
          <ac:grpSpMkLst>
            <pc:docMk/>
            <pc:sldMk cId="3957360173" sldId="4055"/>
            <ac:grpSpMk id="14" creationId="{1CA7E58C-94C8-4DDF-9C15-8BD9A68F85DF}"/>
          </ac:grpSpMkLst>
        </pc:grpChg>
        <pc:grpChg chg="mod">
          <ac:chgData name="" userId="" providerId="" clId="Web-{093F3586-63D1-5B4B-CD69-1A9F5A7DFEEF}" dt="2020-12-10T18:45:28.285" v="8"/>
          <ac:grpSpMkLst>
            <pc:docMk/>
            <pc:sldMk cId="3957360173" sldId="4055"/>
            <ac:grpSpMk id="28" creationId="{02730373-5AAE-41B0-BFB4-639610F5EBDB}"/>
          </ac:grpSpMkLst>
        </pc:grpChg>
        <pc:grpChg chg="mod">
          <ac:chgData name="" userId="" providerId="" clId="Web-{093F3586-63D1-5B4B-CD69-1A9F5A7DFEEF}" dt="2020-12-10T18:45:51.785" v="10"/>
          <ac:grpSpMkLst>
            <pc:docMk/>
            <pc:sldMk cId="3957360173" sldId="4055"/>
            <ac:grpSpMk id="29" creationId="{75D08A45-6B9F-47EB-A80C-062B8E86A50C}"/>
          </ac:grpSpMkLst>
        </pc:grpChg>
        <pc:grpChg chg="mod">
          <ac:chgData name="" userId="" providerId="" clId="Web-{093F3586-63D1-5B4B-CD69-1A9F5A7DFEEF}" dt="2020-12-10T18:45:33.176" v="9"/>
          <ac:grpSpMkLst>
            <pc:docMk/>
            <pc:sldMk cId="3957360173" sldId="4055"/>
            <ac:grpSpMk id="30" creationId="{80AC8B68-48AF-4C58-9FBA-2C569EBD2C9C}"/>
          </ac:grpSpMkLst>
        </pc:grpChg>
        <pc:grpChg chg="mod">
          <ac:chgData name="" userId="" providerId="" clId="Web-{093F3586-63D1-5B4B-CD69-1A9F5A7DFEEF}" dt="2020-12-10T18:46:48.879" v="14"/>
          <ac:grpSpMkLst>
            <pc:docMk/>
            <pc:sldMk cId="3957360173" sldId="4055"/>
            <ac:grpSpMk id="39" creationId="{EA539C7F-E722-47ED-A664-4DDF59FE023F}"/>
          </ac:grpSpMkLst>
        </pc:grpChg>
      </pc:sldChg>
      <pc:sldChg chg="modSp">
        <pc:chgData name="" userId="" providerId="" clId="Web-{093F3586-63D1-5B4B-CD69-1A9F5A7DFEEF}" dt="2020-12-10T18:53:22.989" v="35"/>
        <pc:sldMkLst>
          <pc:docMk/>
          <pc:sldMk cId="3084930553" sldId="4275"/>
        </pc:sldMkLst>
        <pc:cxnChg chg="mod">
          <ac:chgData name="" userId="" providerId="" clId="Web-{093F3586-63D1-5B4B-CD69-1A9F5A7DFEEF}" dt="2020-12-10T18:53:00.676" v="34"/>
          <ac:cxnSpMkLst>
            <pc:docMk/>
            <pc:sldMk cId="3084930553" sldId="4275"/>
            <ac:cxnSpMk id="22" creationId="{7A4DCEDE-73C7-2640-A352-9E98E4D14C20}"/>
          </ac:cxnSpMkLst>
        </pc:cxnChg>
        <pc:cxnChg chg="mod">
          <ac:chgData name="" userId="" providerId="" clId="Web-{093F3586-63D1-5B4B-CD69-1A9F5A7DFEEF}" dt="2020-12-10T18:53:22.989" v="35"/>
          <ac:cxnSpMkLst>
            <pc:docMk/>
            <pc:sldMk cId="3084930553" sldId="4275"/>
            <ac:cxnSpMk id="24" creationId="{620341A2-6484-C04E-83AE-9ABCDF0CA82F}"/>
          </ac:cxnSpMkLst>
        </pc:cxnChg>
      </pc:sldChg>
      <pc:sldChg chg="modSp">
        <pc:chgData name="" userId="" providerId="" clId="Web-{093F3586-63D1-5B4B-CD69-1A9F5A7DFEEF}" dt="2020-12-10T18:52:02.864" v="32"/>
        <pc:sldMkLst>
          <pc:docMk/>
          <pc:sldMk cId="1933333369" sldId="4668"/>
        </pc:sldMkLst>
        <pc:grpChg chg="mod">
          <ac:chgData name="" userId="" providerId="" clId="Web-{093F3586-63D1-5B4B-CD69-1A9F5A7DFEEF}" dt="2020-12-10T18:52:02.864" v="32"/>
          <ac:grpSpMkLst>
            <pc:docMk/>
            <pc:sldMk cId="1933333369" sldId="4668"/>
            <ac:grpSpMk id="7" creationId="{C72919D5-3F78-874F-B0C8-4BA78FD23386}"/>
          </ac:grpSpMkLst>
        </pc:grpChg>
        <pc:grpChg chg="mod">
          <ac:chgData name="" userId="" providerId="" clId="Web-{093F3586-63D1-5B4B-CD69-1A9F5A7DFEEF}" dt="2020-12-10T18:51:45.286" v="30"/>
          <ac:grpSpMkLst>
            <pc:docMk/>
            <pc:sldMk cId="1933333369" sldId="4668"/>
            <ac:grpSpMk id="41" creationId="{1E153639-BE3E-BB47-B616-9F1E76C8E6F8}"/>
          </ac:grpSpMkLst>
        </pc:grpChg>
        <pc:grpChg chg="mod">
          <ac:chgData name="" userId="" providerId="" clId="Web-{093F3586-63D1-5B4B-CD69-1A9F5A7DFEEF}" dt="2020-12-10T18:51:07.332" v="27"/>
          <ac:grpSpMkLst>
            <pc:docMk/>
            <pc:sldMk cId="1933333369" sldId="4668"/>
            <ac:grpSpMk id="42" creationId="{34203387-D5BA-9840-90C2-2CF9DB1058A3}"/>
          </ac:grpSpMkLst>
        </pc:grpChg>
        <pc:grpChg chg="mod">
          <ac:chgData name="" userId="" providerId="" clId="Web-{093F3586-63D1-5B4B-CD69-1A9F5A7DFEEF}" dt="2020-12-10T18:51:20.770" v="28"/>
          <ac:grpSpMkLst>
            <pc:docMk/>
            <pc:sldMk cId="1933333369" sldId="4668"/>
            <ac:grpSpMk id="44" creationId="{0552916B-4C11-A344-BC4C-E47D0D9D4279}"/>
          </ac:grpSpMkLst>
        </pc:grpChg>
        <pc:grpChg chg="mod">
          <ac:chgData name="" userId="" providerId="" clId="Web-{093F3586-63D1-5B4B-CD69-1A9F5A7DFEEF}" dt="2020-12-10T18:51:30.552" v="29"/>
          <ac:grpSpMkLst>
            <pc:docMk/>
            <pc:sldMk cId="1933333369" sldId="4668"/>
            <ac:grpSpMk id="45" creationId="{7D99805A-1AB1-624B-9AF3-2BCECEE2E599}"/>
          </ac:grpSpMkLst>
        </pc:grpChg>
        <pc:grpChg chg="mod">
          <ac:chgData name="" userId="" providerId="" clId="Web-{093F3586-63D1-5B4B-CD69-1A9F5A7DFEEF}" dt="2020-12-10T18:51:52.676" v="31"/>
          <ac:grpSpMkLst>
            <pc:docMk/>
            <pc:sldMk cId="1933333369" sldId="4668"/>
            <ac:grpSpMk id="46" creationId="{B2A1E0B6-574D-F54B-BEFD-CABABDBAEEE2}"/>
          </ac:grpSpMkLst>
        </pc:grpChg>
        <pc:cxnChg chg="mod">
          <ac:chgData name="" userId="" providerId="" clId="Web-{093F3586-63D1-5B4B-CD69-1A9F5A7DFEEF}" dt="2020-12-10T18:50:57.161" v="26"/>
          <ac:cxnSpMkLst>
            <pc:docMk/>
            <pc:sldMk cId="1933333369" sldId="4668"/>
            <ac:cxnSpMk id="8" creationId="{343E34CB-BB65-754F-A284-87E07ED7D5A9}"/>
          </ac:cxnSpMkLst>
        </pc:cxnChg>
      </pc:sldChg>
      <pc:sldChg chg="modSp">
        <pc:chgData name="" userId="" providerId="" clId="Web-{093F3586-63D1-5B4B-CD69-1A9F5A7DFEEF}" dt="2020-12-10T18:50:23.317" v="25"/>
        <pc:sldMkLst>
          <pc:docMk/>
          <pc:sldMk cId="1015489402" sldId="4729"/>
        </pc:sldMkLst>
        <pc:spChg chg="mod">
          <ac:chgData name="" userId="" providerId="" clId="Web-{093F3586-63D1-5B4B-CD69-1A9F5A7DFEEF}" dt="2020-12-10T18:49:16.176" v="21"/>
          <ac:spMkLst>
            <pc:docMk/>
            <pc:sldMk cId="1015489402" sldId="4729"/>
            <ac:spMk id="29" creationId="{4B5FF8AB-E4FD-4FE3-89F7-7E49EFE05A94}"/>
          </ac:spMkLst>
        </pc:spChg>
        <pc:spChg chg="mod">
          <ac:chgData name="" userId="" providerId="" clId="Web-{093F3586-63D1-5B4B-CD69-1A9F5A7DFEEF}" dt="2020-12-10T18:49:37.254" v="22"/>
          <ac:spMkLst>
            <pc:docMk/>
            <pc:sldMk cId="1015489402" sldId="4729"/>
            <ac:spMk id="30" creationId="{1D65A460-7DB6-4DC0-8980-D61E9DE60A28}"/>
          </ac:spMkLst>
        </pc:spChg>
        <pc:spChg chg="mod">
          <ac:chgData name="" userId="" providerId="" clId="Web-{093F3586-63D1-5B4B-CD69-1A9F5A7DFEEF}" dt="2020-12-10T18:49:54.660" v="23"/>
          <ac:spMkLst>
            <pc:docMk/>
            <pc:sldMk cId="1015489402" sldId="4729"/>
            <ac:spMk id="32" creationId="{E1C63E99-09B8-46C1-B9AC-801D1200D644}"/>
          </ac:spMkLst>
        </pc:spChg>
        <pc:spChg chg="mod">
          <ac:chgData name="" userId="" providerId="" clId="Web-{093F3586-63D1-5B4B-CD69-1A9F5A7DFEEF}" dt="2020-12-10T18:50:07.254" v="24"/>
          <ac:spMkLst>
            <pc:docMk/>
            <pc:sldMk cId="1015489402" sldId="4729"/>
            <ac:spMk id="34" creationId="{6B9511C5-326F-438C-AB4A-80E77269BC6E}"/>
          </ac:spMkLst>
        </pc:spChg>
        <pc:spChg chg="mod">
          <ac:chgData name="" userId="" providerId="" clId="Web-{093F3586-63D1-5B4B-CD69-1A9F5A7DFEEF}" dt="2020-12-10T18:50:23.317" v="25"/>
          <ac:spMkLst>
            <pc:docMk/>
            <pc:sldMk cId="1015489402" sldId="4729"/>
            <ac:spMk id="36" creationId="{13F48673-0542-4B8A-9FBB-470C1F852131}"/>
          </ac:spMkLst>
        </pc:spChg>
        <pc:spChg chg="mod">
          <ac:chgData name="" userId="" providerId="" clId="Web-{093F3586-63D1-5B4B-CD69-1A9F5A7DFEEF}" dt="2020-12-10T18:48:37.754" v="20"/>
          <ac:spMkLst>
            <pc:docMk/>
            <pc:sldMk cId="1015489402" sldId="4729"/>
            <ac:spMk id="38" creationId="{F2151AD8-59FE-4D0D-8F28-91B63839DA4D}"/>
          </ac:spMkLst>
        </pc:spChg>
        <pc:spChg chg="mod">
          <ac:chgData name="" userId="" providerId="" clId="Web-{093F3586-63D1-5B4B-CD69-1A9F5A7DFEEF}" dt="2020-12-10T18:48:30.410" v="19"/>
          <ac:spMkLst>
            <pc:docMk/>
            <pc:sldMk cId="1015489402" sldId="4729"/>
            <ac:spMk id="39" creationId="{C3AB17B4-1512-4958-986D-BF16C0CABC5B}"/>
          </ac:spMkLst>
        </pc:spChg>
        <pc:spChg chg="mod">
          <ac:chgData name="" userId="" providerId="" clId="Web-{093F3586-63D1-5B4B-CD69-1A9F5A7DFEEF}" dt="2020-12-10T18:48:23.379" v="18"/>
          <ac:spMkLst>
            <pc:docMk/>
            <pc:sldMk cId="1015489402" sldId="4729"/>
            <ac:spMk id="41" creationId="{902B4107-9862-462E-8FBC-06E2076D17A9}"/>
          </ac:spMkLst>
        </pc:spChg>
      </pc:sldChg>
      <pc:sldChg chg="modSp">
        <pc:chgData name="" userId="" providerId="" clId="Web-{093F3586-63D1-5B4B-CD69-1A9F5A7DFEEF}" dt="2020-12-10T18:44:26.004" v="3"/>
        <pc:sldMkLst>
          <pc:docMk/>
          <pc:sldMk cId="552719383" sldId="4730"/>
        </pc:sldMkLst>
        <pc:grpChg chg="mod">
          <ac:chgData name="" userId="" providerId="" clId="Web-{093F3586-63D1-5B4B-CD69-1A9F5A7DFEEF}" dt="2020-12-10T18:43:58.723" v="2"/>
          <ac:grpSpMkLst>
            <pc:docMk/>
            <pc:sldMk cId="552719383" sldId="4730"/>
            <ac:grpSpMk id="15" creationId="{76A189B7-9AA3-8945-AE32-5FB2090105D8}"/>
          </ac:grpSpMkLst>
        </pc:grpChg>
        <pc:grpChg chg="mod">
          <ac:chgData name="" userId="" providerId="" clId="Web-{093F3586-63D1-5B4B-CD69-1A9F5A7DFEEF}" dt="2020-12-10T18:44:26.004" v="3"/>
          <ac:grpSpMkLst>
            <pc:docMk/>
            <pc:sldMk cId="552719383" sldId="4730"/>
            <ac:grpSpMk id="21" creationId="{FDB349EE-4C38-2C4E-905B-E8F3DD8746AA}"/>
          </ac:grpSpMkLst>
        </pc:grpChg>
      </pc:sldChg>
      <pc:sldChg chg="modSp">
        <pc:chgData name="" userId="" providerId="" clId="Web-{093F3586-63D1-5B4B-CD69-1A9F5A7DFEEF}" dt="2020-12-10T18:47:36.395" v="15"/>
        <pc:sldMkLst>
          <pc:docMk/>
          <pc:sldMk cId="2424184097" sldId="4737"/>
        </pc:sldMkLst>
        <pc:grpChg chg="mod">
          <ac:chgData name="" userId="" providerId="" clId="Web-{093F3586-63D1-5B4B-CD69-1A9F5A7DFEEF}" dt="2020-12-10T18:47:36.395" v="15"/>
          <ac:grpSpMkLst>
            <pc:docMk/>
            <pc:sldMk cId="2424184097" sldId="4737"/>
            <ac:grpSpMk id="46" creationId="{3E7A7AD7-C435-584A-AC14-8310551EEDF2}"/>
          </ac:grpSpMkLst>
        </pc:grpChg>
      </pc:sldChg>
      <pc:sldChg chg="modSp">
        <pc:chgData name="" userId="" providerId="" clId="Web-{093F3586-63D1-5B4B-CD69-1A9F5A7DFEEF}" dt="2020-12-10T18:43:22.113" v="1"/>
        <pc:sldMkLst>
          <pc:docMk/>
          <pc:sldMk cId="3316659486" sldId="4738"/>
        </pc:sldMkLst>
        <pc:grpChg chg="mod">
          <ac:chgData name="" userId="" providerId="" clId="Web-{093F3586-63D1-5B4B-CD69-1A9F5A7DFEEF}" dt="2020-12-10T18:43:22.113" v="1"/>
          <ac:grpSpMkLst>
            <pc:docMk/>
            <pc:sldMk cId="3316659486" sldId="4738"/>
            <ac:grpSpMk id="8" creationId="{C7F1C0AB-9FD3-4D5D-BA29-10B886FF6C57}"/>
          </ac:grpSpMkLst>
        </pc:grpChg>
      </pc:sldChg>
      <pc:sldChg chg="modSp">
        <pc:chgData name="" userId="" providerId="" clId="Web-{093F3586-63D1-5B4B-CD69-1A9F5A7DFEEF}" dt="2020-12-10T18:55:32.254" v="43"/>
        <pc:sldMkLst>
          <pc:docMk/>
          <pc:sldMk cId="2405663570" sldId="4739"/>
        </pc:sldMkLst>
        <pc:grpChg chg="mod">
          <ac:chgData name="" userId="" providerId="" clId="Web-{093F3586-63D1-5B4B-CD69-1A9F5A7DFEEF}" dt="2020-12-10T18:55:21.989" v="42"/>
          <ac:grpSpMkLst>
            <pc:docMk/>
            <pc:sldMk cId="2405663570" sldId="4739"/>
            <ac:grpSpMk id="8" creationId="{CFF6141C-F281-A246-A788-9BC5F0C61BEF}"/>
          </ac:grpSpMkLst>
        </pc:grpChg>
        <pc:grpChg chg="mod">
          <ac:chgData name="" userId="" providerId="" clId="Web-{093F3586-63D1-5B4B-CD69-1A9F5A7DFEEF}" dt="2020-12-10T18:55:32.254" v="43"/>
          <ac:grpSpMkLst>
            <pc:docMk/>
            <pc:sldMk cId="2405663570" sldId="4739"/>
            <ac:grpSpMk id="10" creationId="{0B2AEDD5-5477-DF48-A873-4DA77E71B0FE}"/>
          </ac:grpSpMkLst>
        </pc:grpChg>
      </pc:sldChg>
      <pc:sldChg chg="modSp">
        <pc:chgData name="" userId="" providerId="" clId="Web-{093F3586-63D1-5B4B-CD69-1A9F5A7DFEEF}" dt="2020-12-10T18:54:44.864" v="41"/>
        <pc:sldMkLst>
          <pc:docMk/>
          <pc:sldMk cId="1790033612" sldId="4742"/>
        </pc:sldMkLst>
        <pc:spChg chg="mod">
          <ac:chgData name="" userId="" providerId="" clId="Web-{093F3586-63D1-5B4B-CD69-1A9F5A7DFEEF}" dt="2020-12-10T18:54:24.083" v="40"/>
          <ac:spMkLst>
            <pc:docMk/>
            <pc:sldMk cId="1790033612" sldId="4742"/>
            <ac:spMk id="10" creationId="{4AFC4FA5-0EC0-4E3D-8A5E-73FDA860CCAF}"/>
          </ac:spMkLst>
        </pc:spChg>
        <pc:spChg chg="mod">
          <ac:chgData name="" userId="" providerId="" clId="Web-{093F3586-63D1-5B4B-CD69-1A9F5A7DFEEF}" dt="2020-12-10T18:54:44.864" v="41"/>
          <ac:spMkLst>
            <pc:docMk/>
            <pc:sldMk cId="1790033612" sldId="4742"/>
            <ac:spMk id="11" creationId="{E3FF063D-BA8A-4E84-A01E-35E02981DA4F}"/>
          </ac:spMkLst>
        </pc:spChg>
        <pc:grpChg chg="mod">
          <ac:chgData name="" userId="" providerId="" clId="Web-{093F3586-63D1-5B4B-CD69-1A9F5A7DFEEF}" dt="2020-12-10T18:54:03.989" v="39"/>
          <ac:grpSpMkLst>
            <pc:docMk/>
            <pc:sldMk cId="1790033612" sldId="4742"/>
            <ac:grpSpMk id="9" creationId="{5F1B5A44-6D8F-4C6C-9CEC-CA8478121AC0}"/>
          </ac:grpSpMkLst>
        </pc:grpChg>
        <pc:grpChg chg="mod">
          <ac:chgData name="" userId="" providerId="" clId="Web-{093F3586-63D1-5B4B-CD69-1A9F5A7DFEEF}" dt="2020-12-10T18:53:43.301" v="36"/>
          <ac:grpSpMkLst>
            <pc:docMk/>
            <pc:sldMk cId="1790033612" sldId="4742"/>
            <ac:grpSpMk id="18" creationId="{CB7B81F0-01B0-417B-90CF-32EAE94CF5AD}"/>
          </ac:grpSpMkLst>
        </pc:grpChg>
        <pc:grpChg chg="mod">
          <ac:chgData name="" userId="" providerId="" clId="Web-{093F3586-63D1-5B4B-CD69-1A9F5A7DFEEF}" dt="2020-12-10T18:53:51.348" v="37"/>
          <ac:grpSpMkLst>
            <pc:docMk/>
            <pc:sldMk cId="1790033612" sldId="4742"/>
            <ac:grpSpMk id="33" creationId="{A69CF9EA-B94B-439E-A99B-DFD2A5F70AB9}"/>
          </ac:grpSpMkLst>
        </pc:grpChg>
        <pc:grpChg chg="mod">
          <ac:chgData name="" userId="" providerId="" clId="Web-{093F3586-63D1-5B4B-CD69-1A9F5A7DFEEF}" dt="2020-12-10T18:53:57.911" v="38"/>
          <ac:grpSpMkLst>
            <pc:docMk/>
            <pc:sldMk cId="1790033612" sldId="4742"/>
            <ac:grpSpMk id="34" creationId="{00AAF039-C919-4D67-8A50-1A9408A92EE2}"/>
          </ac:grpSpMkLst>
        </pc:grpChg>
      </pc:sldChg>
      <pc:sldChg chg="delSp modSp">
        <pc:chgData name="" userId="" providerId="" clId="Web-{093F3586-63D1-5B4B-CD69-1A9F5A7DFEEF}" dt="2020-12-10T18:47:52.770" v="17"/>
        <pc:sldMkLst>
          <pc:docMk/>
          <pc:sldMk cId="4078782337" sldId="4744"/>
        </pc:sldMkLst>
        <pc:spChg chg="del mod">
          <ac:chgData name="" userId="" providerId="" clId="Web-{093F3586-63D1-5B4B-CD69-1A9F5A7DFEEF}" dt="2020-12-10T18:47:52.770" v="17"/>
          <ac:spMkLst>
            <pc:docMk/>
            <pc:sldMk cId="4078782337" sldId="4744"/>
            <ac:spMk id="8" creationId="{1A3992DB-764B-2D49-A27A-6A5F6866FC3E}"/>
          </ac:spMkLst>
        </pc:spChg>
      </pc:sldChg>
      <pc:sldChg chg="modSp">
        <pc:chgData name="" userId="" providerId="" clId="Web-{093F3586-63D1-5B4B-CD69-1A9F5A7DFEEF}" dt="2020-12-10T18:58:47.567" v="51"/>
        <pc:sldMkLst>
          <pc:docMk/>
          <pc:sldMk cId="2980393546" sldId="4746"/>
        </pc:sldMkLst>
        <pc:spChg chg="mod">
          <ac:chgData name="" userId="" providerId="" clId="Web-{093F3586-63D1-5B4B-CD69-1A9F5A7DFEEF}" dt="2020-12-10T18:57:31.833" v="47"/>
          <ac:spMkLst>
            <pc:docMk/>
            <pc:sldMk cId="2980393546" sldId="4746"/>
            <ac:spMk id="29" creationId="{4B5FF8AB-E4FD-4FE3-89F7-7E49EFE05A94}"/>
          </ac:spMkLst>
        </pc:spChg>
        <pc:spChg chg="mod">
          <ac:chgData name="" userId="" providerId="" clId="Web-{093F3586-63D1-5B4B-CD69-1A9F5A7DFEEF}" dt="2020-12-10T18:57:45.411" v="48"/>
          <ac:spMkLst>
            <pc:docMk/>
            <pc:sldMk cId="2980393546" sldId="4746"/>
            <ac:spMk id="30" creationId="{1D65A460-7DB6-4DC0-8980-D61E9DE60A28}"/>
          </ac:spMkLst>
        </pc:spChg>
        <pc:spChg chg="mod">
          <ac:chgData name="" userId="" providerId="" clId="Web-{093F3586-63D1-5B4B-CD69-1A9F5A7DFEEF}" dt="2020-12-10T18:57:59.145" v="49"/>
          <ac:spMkLst>
            <pc:docMk/>
            <pc:sldMk cId="2980393546" sldId="4746"/>
            <ac:spMk id="32" creationId="{E1C63E99-09B8-46C1-B9AC-801D1200D644}"/>
          </ac:spMkLst>
        </pc:spChg>
        <pc:spChg chg="mod">
          <ac:chgData name="" userId="" providerId="" clId="Web-{093F3586-63D1-5B4B-CD69-1A9F5A7DFEEF}" dt="2020-12-10T18:58:31.989" v="50"/>
          <ac:spMkLst>
            <pc:docMk/>
            <pc:sldMk cId="2980393546" sldId="4746"/>
            <ac:spMk id="34" creationId="{6B9511C5-326F-438C-AB4A-80E77269BC6E}"/>
          </ac:spMkLst>
        </pc:spChg>
        <pc:spChg chg="mod">
          <ac:chgData name="" userId="" providerId="" clId="Web-{093F3586-63D1-5B4B-CD69-1A9F5A7DFEEF}" dt="2020-12-10T18:58:47.567" v="51"/>
          <ac:spMkLst>
            <pc:docMk/>
            <pc:sldMk cId="2980393546" sldId="4746"/>
            <ac:spMk id="36" creationId="{13F48673-0542-4B8A-9FBB-470C1F852131}"/>
          </ac:spMkLst>
        </pc:spChg>
        <pc:spChg chg="mod">
          <ac:chgData name="" userId="" providerId="" clId="Web-{093F3586-63D1-5B4B-CD69-1A9F5A7DFEEF}" dt="2020-12-10T18:56:45.723" v="46"/>
          <ac:spMkLst>
            <pc:docMk/>
            <pc:sldMk cId="2980393546" sldId="4746"/>
            <ac:spMk id="38" creationId="{F2151AD8-59FE-4D0D-8F28-91B63839DA4D}"/>
          </ac:spMkLst>
        </pc:spChg>
        <pc:spChg chg="mod">
          <ac:chgData name="" userId="" providerId="" clId="Web-{093F3586-63D1-5B4B-CD69-1A9F5A7DFEEF}" dt="2020-12-10T18:56:26.973" v="44"/>
          <ac:spMkLst>
            <pc:docMk/>
            <pc:sldMk cId="2980393546" sldId="4746"/>
            <ac:spMk id="39" creationId="{C3AB17B4-1512-4958-986D-BF16C0CABC5B}"/>
          </ac:spMkLst>
        </pc:spChg>
        <pc:spChg chg="mod">
          <ac:chgData name="" userId="" providerId="" clId="Web-{093F3586-63D1-5B4B-CD69-1A9F5A7DFEEF}" dt="2020-12-10T18:56:41.255" v="45"/>
          <ac:spMkLst>
            <pc:docMk/>
            <pc:sldMk cId="2980393546" sldId="4746"/>
            <ac:spMk id="41" creationId="{902B4107-9862-462E-8FBC-06E2076D17A9}"/>
          </ac:spMkLst>
        </pc:spChg>
      </pc:sldChg>
    </pc:docChg>
  </pc:docChgLst>
  <pc:docChgLst>
    <pc:chgData name="Roderick Go" userId="6820df96-2ef9-4479-871b-39e346d71162" providerId="ADAL" clId="{974F2DCF-5C93-E242-A073-9E9E0962B7C8}"/>
    <pc:docChg chg="modSld">
      <pc:chgData name="Roderick Go" userId="6820df96-2ef9-4479-871b-39e346d71162" providerId="ADAL" clId="{974F2DCF-5C93-E242-A073-9E9E0962B7C8}" dt="2020-11-30T21:07:53.214" v="15" actId="20577"/>
      <pc:docMkLst>
        <pc:docMk/>
      </pc:docMkLst>
      <pc:sldChg chg="modSp mod">
        <pc:chgData name="Roderick Go" userId="6820df96-2ef9-4479-871b-39e346d71162" providerId="ADAL" clId="{974F2DCF-5C93-E242-A073-9E9E0962B7C8}" dt="2020-11-30T21:07:53.214" v="15" actId="20577"/>
        <pc:sldMkLst>
          <pc:docMk/>
          <pc:sldMk cId="3167706761" sldId="261"/>
        </pc:sldMkLst>
        <pc:spChg chg="mod">
          <ac:chgData name="Roderick Go" userId="6820df96-2ef9-4479-871b-39e346d71162" providerId="ADAL" clId="{974F2DCF-5C93-E242-A073-9E9E0962B7C8}" dt="2020-11-30T21:07:53.214" v="15" actId="20577"/>
          <ac:spMkLst>
            <pc:docMk/>
            <pc:sldMk cId="3167706761" sldId="261"/>
            <ac:spMk id="4" creationId="{D09AD9FB-56A3-4E1E-BFEE-87A87693B7B4}"/>
          </ac:spMkLst>
        </pc:spChg>
      </pc:sldChg>
    </pc:docChg>
  </pc:docChgLst>
  <pc:docChgLst>
    <pc:chgData clId="Web-{9F312FE7-4CE3-B33D-DA94-C9B6BABF86A5}"/>
    <pc:docChg chg="modSld">
      <pc:chgData name="" userId="" providerId="" clId="Web-{9F312FE7-4CE3-B33D-DA94-C9B6BABF86A5}" dt="2020-12-10T19:19:29.162" v="0"/>
      <pc:docMkLst>
        <pc:docMk/>
      </pc:docMkLst>
      <pc:sldChg chg="modSp">
        <pc:chgData name="" userId="" providerId="" clId="Web-{9F312FE7-4CE3-B33D-DA94-C9B6BABF86A5}" dt="2020-12-10T19:19:29.162" v="0"/>
        <pc:sldMkLst>
          <pc:docMk/>
          <pc:sldMk cId="3316659486" sldId="4738"/>
        </pc:sldMkLst>
        <pc:picChg chg="mod">
          <ac:chgData name="" userId="" providerId="" clId="Web-{9F312FE7-4CE3-B33D-DA94-C9B6BABF86A5}" dt="2020-12-10T19:19:29.162" v="0"/>
          <ac:picMkLst>
            <pc:docMk/>
            <pc:sldMk cId="3316659486" sldId="4738"/>
            <ac:picMk id="4" creationId="{9A8FB367-D481-41DB-8DA1-8E361590F1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1AA3-3E43-4A52-BC49-1085128A00D8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11C27-7CE1-41FA-893D-577FB665C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16E2-043A-4850-8121-9CA75DF2B2FF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B248-2746-4BFC-8FA3-91AC76DD8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34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2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11959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E65073-C416-4293-AE24-35C33B245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224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745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4224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64224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294061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224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3296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3296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1541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3296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3296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947F49-7B98-4A7C-8056-04195402203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64224" y="1652744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1944BB-19CB-4311-B89E-EECC4D5210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4224" y="1283572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04475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4224" y="1649332"/>
            <a:ext cx="5364480" cy="20116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64224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8EBC51-B97E-4670-9F97-594E1C91C2F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64224" y="4202828"/>
            <a:ext cx="5364480" cy="20116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1B11C6-A128-4DB1-B749-C55BAC4DE8B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4224" y="3839343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55774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32751C-3528-484E-9028-1E56658AFC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3296" y="3779520"/>
            <a:ext cx="11265408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6FCB4-2DD0-420C-85EE-E0BA65A7A1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296" y="3410348"/>
            <a:ext cx="11265408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34233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32751C-3528-484E-9028-1E56658AFC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3296" y="3779520"/>
            <a:ext cx="5364480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6FCB4-2DD0-420C-85EE-E0BA65A7A1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296" y="3410348"/>
            <a:ext cx="5364480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D2E456-3696-49A5-B9C3-F74CA9A98BA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64224" y="3779520"/>
            <a:ext cx="5364480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A8F59C-4F30-460F-BFA2-E9DF5CEBD4E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64224" y="3410348"/>
            <a:ext cx="5364480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87175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4919-855A-43F7-9FE3-3F475E54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1002-1A64-4AE0-88DF-9FAF6D114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1676400"/>
            <a:ext cx="9245600" cy="472440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05DB7-12FF-4625-833D-F9AF596E2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43200" y="1066800"/>
            <a:ext cx="9245600" cy="3048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0">
            <a:extLst>
              <a:ext uri="{FF2B5EF4-FFF2-40B4-BE49-F238E27FC236}">
                <a16:creationId xmlns:a16="http://schemas.microsoft.com/office/drawing/2014/main" id="{878DAB5A-DED8-4AD3-8C05-B61C16586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1066800"/>
            <a:ext cx="21336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8DBBF-C914-4477-85B9-6C43524F43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743200" y="1371600"/>
            <a:ext cx="9245600" cy="304800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>
                <a:solidFill>
                  <a:srgbClr val="6E6E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85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2EF94-3518-43F4-8E13-9D2C0FA0B65C}"/>
              </a:ext>
            </a:extLst>
          </p:cNvPr>
          <p:cNvSpPr txBox="1"/>
          <p:nvPr userDrawn="1"/>
        </p:nvSpPr>
        <p:spPr>
          <a:xfrm>
            <a:off x="11277600" y="65810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5C71F9-3F51-4FB1-94CF-D6ABCA479CA2}" type="slidenum">
              <a:rPr lang="en-US" sz="1200" b="1" smtClean="0"/>
              <a:pPr algn="ctr"/>
              <a:t>‹#›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422541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485113-1FF2-42A7-A2C2-F3BADC1B7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7" name="Picture 6" descr="logo1a.png">
            <a:extLst>
              <a:ext uri="{FF2B5EF4-FFF2-40B4-BE49-F238E27FC236}">
                <a16:creationId xmlns:a16="http://schemas.microsoft.com/office/drawing/2014/main" id="{6EA3F327-47A1-461D-B8DF-CFD0FCB6BDC1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F627B-7EF8-4B60-9323-88EB6CF96DE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_Title Slide">
    <p:bg>
      <p:bgPr>
        <a:blipFill dpi="0" rotWithShape="1">
          <a:blip r:embed="rId2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69092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48E31-4EE7-433A-92DA-4E87D571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CD70D843-513E-4587-ABD2-F036F4640B56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0D6A0-CDCB-4377-816D-4F4632AA9A3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4D186-202B-4D9D-9B84-6613D97D8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604ECFAA-019B-41D5-9DBC-2997D4A9D6BC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A9ABA-1A48-46D5-BF07-F5242306D3D4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33955-677B-47AF-A0B4-99F1D1F87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F0C3F0F0-DA98-4D76-AFBC-C02293EBE1D5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3B472-8629-41BF-879F-9BAEEEE72E1E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54775-40FE-4E94-9FBA-844B92601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r">
              <a:buNone/>
              <a:defRPr b="0">
                <a:latin typeface="+mn-lt"/>
              </a:defRPr>
            </a:lvl1pPr>
          </a:lstStyle>
          <a:p>
            <a:r>
              <a:rPr lang="en-US"/>
              <a:t>Custom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A50EE-79B8-4272-A450-DF231F227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8" name="Picture 7" descr="logo1a.png">
            <a:extLst>
              <a:ext uri="{FF2B5EF4-FFF2-40B4-BE49-F238E27FC236}">
                <a16:creationId xmlns:a16="http://schemas.microsoft.com/office/drawing/2014/main" id="{2A7DAE05-618A-4593-8C75-ED7357716E6B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C61C6-94AD-4DEA-B6E7-C96A0E8E5637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4D779-EE9F-40B6-805A-EFE0D96E237D}"/>
              </a:ext>
            </a:extLst>
          </p:cNvPr>
          <p:cNvSpPr txBox="1"/>
          <p:nvPr userDrawn="1"/>
        </p:nvSpPr>
        <p:spPr>
          <a:xfrm>
            <a:off x="3149600" y="88822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6725A6-AF01-47D9-A284-4A222E1FA29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738458"/>
            <a:ext cx="9552995" cy="381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C1931-AAB8-4F9E-A73B-DEC0D9384BF7}"/>
              </a:ext>
            </a:extLst>
          </p:cNvPr>
          <p:cNvSpPr txBox="1"/>
          <p:nvPr userDrawn="1"/>
        </p:nvSpPr>
        <p:spPr>
          <a:xfrm>
            <a:off x="2029405" y="2450514"/>
            <a:ext cx="95529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Questions?</a:t>
            </a:r>
            <a:endParaRPr lang="en-US" sz="2400"/>
          </a:p>
        </p:txBody>
      </p:sp>
      <p:pic>
        <p:nvPicPr>
          <p:cNvPr id="8" name="Picture 7" descr="logo1a.png">
            <a:extLst>
              <a:ext uri="{FF2B5EF4-FFF2-40B4-BE49-F238E27FC236}">
                <a16:creationId xmlns:a16="http://schemas.microsoft.com/office/drawing/2014/main" id="{9A2CB03B-432E-C642-8F17-A22693A43C46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FBE5B-8DC5-154A-82A7-240B44735591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ston_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37954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cago_Title Slide">
    <p:bg>
      <p:bgPr>
        <a:blipFill dpi="0" rotWithShape="1">
          <a:blip r:embed="rId2">
            <a:alphaModFix amt="3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419084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ve_Title Slide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 l="-3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83076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287C-96D6-4E5C-A125-94E737A3E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r>
              <a:rPr lang="en-US"/>
              <a:t>Custom 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  <p:pic>
        <p:nvPicPr>
          <p:cNvPr id="11" name="Picture 10" descr="logo1a.png">
            <a:extLst>
              <a:ext uri="{FF2B5EF4-FFF2-40B4-BE49-F238E27FC236}">
                <a16:creationId xmlns:a16="http://schemas.microsoft.com/office/drawing/2014/main" id="{BB6D0C81-7EFA-427F-B851-D1CD52665E51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FF5B21-DBC2-4C29-92CB-58E730210F05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9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B840-28AF-4CBF-9E2B-DF2C25D3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04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akeaway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296" y="1280160"/>
            <a:ext cx="11265408" cy="4937760"/>
          </a:xfrm>
        </p:spPr>
        <p:txBody>
          <a:bodyPr tIns="45720" bIns="4572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87E07A49-75A9-4983-B058-98C3BA1215F9}"/>
              </a:ext>
            </a:extLst>
          </p:cNvPr>
          <p:cNvPicPr>
            <a:picLocks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04800" y="146304"/>
            <a:ext cx="612648" cy="6126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96" y="1280160"/>
            <a:ext cx="11265408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  <a:p>
            <a:pPr lvl="4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B11304-9E1D-4C44-B5B7-B25FD623CE1D}"/>
              </a:ext>
            </a:extLst>
          </p:cNvPr>
          <p:cNvPicPr>
            <a:picLocks/>
          </p:cNvPicPr>
          <p:nvPr userDrawn="1"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38628" r="5471" b="42418"/>
          <a:stretch/>
        </p:blipFill>
        <p:spPr>
          <a:xfrm>
            <a:off x="304800" y="6614160"/>
            <a:ext cx="2395728" cy="182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21F6A-95AD-42BE-BDE2-5932D2E2A64F}"/>
              </a:ext>
            </a:extLst>
          </p:cNvPr>
          <p:cNvSpPr txBox="1"/>
          <p:nvPr userDrawn="1"/>
        </p:nvSpPr>
        <p:spPr>
          <a:xfrm>
            <a:off x="11277600" y="65810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5C71F9-3F51-4FB1-94CF-D6ABCA479CA2}" type="slidenum">
              <a:rPr lang="en-US" sz="1200" b="1" smtClean="0"/>
              <a:pPr algn="ctr"/>
              <a:t>‹#›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74620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67" r:id="rId2"/>
    <p:sldLayoutId id="2147483968" r:id="rId3"/>
    <p:sldLayoutId id="2147483969" r:id="rId4"/>
    <p:sldLayoutId id="2147483970" r:id="rId5"/>
    <p:sldLayoutId id="2147483944" r:id="rId6"/>
    <p:sldLayoutId id="2147483948" r:id="rId7"/>
    <p:sldLayoutId id="2147483960" r:id="rId8"/>
    <p:sldLayoutId id="2147483959" r:id="rId9"/>
    <p:sldLayoutId id="2147483949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57" r:id="rId17"/>
    <p:sldLayoutId id="2147483958" r:id="rId18"/>
    <p:sldLayoutId id="2147483932" r:id="rId19"/>
    <p:sldLayoutId id="2147483928" r:id="rId20"/>
    <p:sldLayoutId id="2147483934" r:id="rId21"/>
    <p:sldLayoutId id="2147483931" r:id="rId22"/>
    <p:sldLayoutId id="2147483943" r:id="rId23"/>
    <p:sldLayoutId id="214748394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20040" indent="-320040" algn="l" defTabSz="914400" rtl="0" eaLnBrk="1" fontAlgn="ctr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rgbClr val="E85F31"/>
        </a:buClr>
        <a:buSzPct val="100000"/>
        <a:buFont typeface="Wingdings 2" panose="05020102010507070707" pitchFamily="18" charset="2"/>
        <a:buChar char="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00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0584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258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37360" indent="-27432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8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9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ick@ethree.com" TargetMode="External"/><Relationship Id="rId2" Type="http://schemas.openxmlformats.org/officeDocument/2006/relationships/hyperlink" Target="mailto:roderick@ethree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mber@ethree.co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hree.com/wp-content/uploads/2020/07/E3_MHPS_Hydrogen-in-the-West-Report_Final_June2020.pdf" TargetMode="External"/><Relationship Id="rId3" Type="http://schemas.openxmlformats.org/officeDocument/2006/relationships/hyperlink" Target="http://www.caiso.com/Documents/Final2025Long-TermLocalCapacityTechnicalReport.pdf" TargetMode="External"/><Relationship Id="rId7" Type="http://schemas.openxmlformats.org/officeDocument/2006/relationships/hyperlink" Target="https://www.iso-ne.com/static-assets/documents/2020/08/a2_a_efi_e3_presentation_deep_decarbonization2.pdf" TargetMode="External"/><Relationship Id="rId2" Type="http://schemas.openxmlformats.org/officeDocument/2006/relationships/hyperlink" Target="https://zenodo.org/record/3974880#.X6C3gy1h0U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three.com/wp-content/uploads/2020/10/E3-Least_Cost_Carbon_Reduction_Policies_in_PJM-1.pdf" TargetMode="External"/><Relationship Id="rId5" Type="http://schemas.openxmlformats.org/officeDocument/2006/relationships/hyperlink" Target="https://efiling.energy.ca.gov/getdocument.aspx?tn=234549" TargetMode="External"/><Relationship Id="rId4" Type="http://schemas.openxmlformats.org/officeDocument/2006/relationships/hyperlink" Target="Santa%20Monica%20City%20Yards%20Advanced%20Energy%20District" TargetMode="External"/><Relationship Id="rId9" Type="http://schemas.openxmlformats.org/officeDocument/2006/relationships/hyperlink" Target="https://arpa-e.energy.gov/sites/default/files/LUX%20Research-DOE%20ARPA-E%20DAYS%20-%20Long%20Duration%20Storage%20-%20Mar%20201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5.xml"/><Relationship Id="rId10" Type="http://schemas.openxmlformats.org/officeDocument/2006/relationships/image" Target="../media/image39.png"/><Relationship Id="rId4" Type="http://schemas.openxmlformats.org/officeDocument/2006/relationships/tags" Target="../tags/tag4.xml"/><Relationship Id="rId9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F697-F4E4-48BF-B6B5-C91098D811A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Introductory Public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AD9FB-56A3-4E1E-BFEE-87A87693B7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December 3,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3F13D-E053-4BF7-B589-40E9A470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CEC EPC-19-056</a:t>
            </a:r>
            <a:br>
              <a:rPr lang="en-US"/>
            </a:br>
            <a:r>
              <a:rPr lang="en-US" sz="2700"/>
              <a:t>Assessing Long Duration Energy Storage Deployment Scenarios to Meet California's Energy Goals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FC0AA-9B66-4FB6-9694-311665FD82E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sz="1400"/>
          </a:p>
        </p:txBody>
      </p:sp>
      <p:pic>
        <p:nvPicPr>
          <p:cNvPr id="8" name="Picture 2" descr="Form Energy">
            <a:extLst>
              <a:ext uri="{FF2B5EF4-FFF2-40B4-BE49-F238E27FC236}">
                <a16:creationId xmlns:a16="http://schemas.microsoft.com/office/drawing/2014/main" id="{46A1B21C-F923-4E94-8235-CC8DA5AC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31424"/>
            <a:ext cx="9899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 descr="Center for Energy Research logo" title="2">
            <a:extLst>
              <a:ext uri="{FF2B5EF4-FFF2-40B4-BE49-F238E27FC236}">
                <a16:creationId xmlns:a16="http://schemas.microsoft.com/office/drawing/2014/main" id="{2BA3C046-9AF8-4114-B9C0-3A0FA6A9857D}"/>
              </a:ext>
            </a:extLst>
          </p:cNvPr>
          <p:cNvGrpSpPr>
            <a:grpSpLocks noChangeAspect="1"/>
          </p:cNvGrpSpPr>
          <p:nvPr/>
        </p:nvGrpSpPr>
        <p:grpSpPr>
          <a:xfrm>
            <a:off x="1295400" y="6049712"/>
            <a:ext cx="1762179" cy="649224"/>
            <a:chOff x="-762000" y="762000"/>
            <a:chExt cx="1389888" cy="5120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0CE95A-635D-4971-9CEE-DD9CB59F0AE3}"/>
                </a:ext>
              </a:extLst>
            </p:cNvPr>
            <p:cNvSpPr/>
            <p:nvPr/>
          </p:nvSpPr>
          <p:spPr>
            <a:xfrm>
              <a:off x="-762000" y="762000"/>
              <a:ext cx="1389888" cy="51206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005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6" descr="Center for Energy Research">
              <a:extLst>
                <a:ext uri="{FF2B5EF4-FFF2-40B4-BE49-F238E27FC236}">
                  <a16:creationId xmlns:a16="http://schemas.microsoft.com/office/drawing/2014/main" id="{A505D42C-EE51-4DC9-9F63-5AE0885CE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848" y="843627"/>
              <a:ext cx="1243584" cy="34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770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CA10-0AFE-5A41-A4A1-3B03DB0E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/>
              <a:t>Overview of Analytical Approach, </a:t>
            </a:r>
            <a:br>
              <a:rPr lang="en-US" b="1"/>
            </a:br>
            <a:r>
              <a:rPr lang="en-US" b="1"/>
              <a:t>Valuation Metrics &amp; Outcomes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02335-E48E-5545-80A4-B5F4AF6B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Analytical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FACEE-CEAB-6148-85D8-9DF5C7725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691562" cy="4937760"/>
          </a:xfrm>
        </p:spPr>
        <p:txBody>
          <a:bodyPr/>
          <a:lstStyle/>
          <a:p>
            <a:r>
              <a:rPr lang="en-US" sz="1600"/>
              <a:t>Our fundamental strategy is to identify the highest value use-cases for LODES by </a:t>
            </a:r>
            <a:r>
              <a:rPr lang="en-US" sz="1600">
                <a:solidFill>
                  <a:srgbClr val="E85F31"/>
                </a:solidFill>
              </a:rPr>
              <a:t>deeply investigating how to model the different value streams </a:t>
            </a:r>
            <a:r>
              <a:rPr lang="en-US" sz="1600"/>
              <a:t>that may drive storage procurement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400" b="1"/>
              <a:t>Energy, Capacity, and Operating Reserves</a:t>
            </a:r>
          </a:p>
          <a:p>
            <a:pPr lvl="2"/>
            <a:r>
              <a:rPr lang="en-US" sz="1200"/>
              <a:t>How do technology characteristics affect the value proposition for meeting systemwide resource adequacy, decarbonization targets?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400" b="1"/>
              <a:t>Transmission, Distribution &amp; Local Reliability</a:t>
            </a:r>
          </a:p>
          <a:p>
            <a:pPr lvl="2"/>
            <a:r>
              <a:rPr lang="en-US" sz="1200"/>
              <a:t>How do technology characteristics affect the value proposition for local reliability and T&amp;D deferral applications?</a:t>
            </a:r>
          </a:p>
          <a:p>
            <a:pPr lvl="2"/>
            <a:r>
              <a:rPr lang="en-US" sz="1200"/>
              <a:t>Can storage procured to meet local needs inform systemwide planning &amp; procurement?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400" b="1"/>
              <a:t>Resiliency &amp; Customer Benefits</a:t>
            </a:r>
          </a:p>
          <a:p>
            <a:pPr lvl="2"/>
            <a:r>
              <a:rPr lang="en-US" sz="1200"/>
              <a:t>How do technology characteristics affect the value proposition for microgrid applications?</a:t>
            </a:r>
          </a:p>
          <a:p>
            <a:pPr lvl="2"/>
            <a:r>
              <a:rPr lang="en-US" sz="1200"/>
              <a:t>Can storage procured to meet customer needs inform local and systemwide planning &amp; procurement?</a:t>
            </a:r>
          </a:p>
          <a:p>
            <a:r>
              <a:rPr lang="en-US" sz="1600"/>
              <a:t>We will assess other factors (e.g., renewable integration, land-use impacts, etc.) in addition to these economic values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83E8F6-067D-6E4B-A87A-6DFD56E4103D}"/>
              </a:ext>
            </a:extLst>
          </p:cNvPr>
          <p:cNvSpPr/>
          <p:nvPr/>
        </p:nvSpPr>
        <p:spPr>
          <a:xfrm>
            <a:off x="10347961" y="1280160"/>
            <a:ext cx="1371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Bulk System Values</a:t>
            </a:r>
            <a:endParaRPr lang="en-US" sz="1100" b="1" i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857885-7E90-4048-A664-1FD2E3CF30FE}"/>
              </a:ext>
            </a:extLst>
          </p:cNvPr>
          <p:cNvSpPr/>
          <p:nvPr/>
        </p:nvSpPr>
        <p:spPr>
          <a:xfrm>
            <a:off x="6364226" y="1280160"/>
            <a:ext cx="399288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Capacity (System 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Operating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Transmission Deferral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87F154-76C3-944F-A6B3-8260F3A26939}"/>
              </a:ext>
            </a:extLst>
          </p:cNvPr>
          <p:cNvSpPr/>
          <p:nvPr/>
        </p:nvSpPr>
        <p:spPr>
          <a:xfrm>
            <a:off x="10347961" y="3063240"/>
            <a:ext cx="1371600" cy="1600200"/>
          </a:xfrm>
          <a:prstGeom prst="rect">
            <a:avLst/>
          </a:prstGeom>
          <a:solidFill>
            <a:srgbClr val="427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Local Values</a:t>
            </a:r>
            <a:endParaRPr lang="en-US" sz="1100" b="1" i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5E66A8-5678-BD45-8344-ED342D9DBD47}"/>
              </a:ext>
            </a:extLst>
          </p:cNvPr>
          <p:cNvSpPr/>
          <p:nvPr/>
        </p:nvSpPr>
        <p:spPr>
          <a:xfrm>
            <a:off x="6364226" y="3063240"/>
            <a:ext cx="399288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Peaking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Local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Distribution Deferral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DG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Local Air Quality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364716-084E-0540-ADDF-8ED5E0A99F9C}"/>
              </a:ext>
            </a:extLst>
          </p:cNvPr>
          <p:cNvSpPr/>
          <p:nvPr/>
        </p:nvSpPr>
        <p:spPr>
          <a:xfrm>
            <a:off x="10357104" y="4846320"/>
            <a:ext cx="13716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Customer Values</a:t>
            </a:r>
            <a:endParaRPr lang="en-US" sz="1100" b="1" i="1">
              <a:solidFill>
                <a:schemeClr val="accent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1A0B41-D9FB-304F-B3D3-2B39373AA917}"/>
              </a:ext>
            </a:extLst>
          </p:cNvPr>
          <p:cNvSpPr/>
          <p:nvPr/>
        </p:nvSpPr>
        <p:spPr>
          <a:xfrm>
            <a:off x="6364226" y="4846320"/>
            <a:ext cx="399288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Backup Power &amp; Resiliency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Bill Savings</a:t>
            </a:r>
          </a:p>
        </p:txBody>
      </p:sp>
    </p:spTree>
    <p:extLst>
      <p:ext uri="{BB962C8B-B14F-4D97-AF65-F5344CB8AC3E}">
        <p14:creationId xmlns:p14="http://schemas.microsoft.com/office/powerpoint/2010/main" val="407878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Phase 3 of the project arc">
            <a:extLst>
              <a:ext uri="{FF2B5EF4-FFF2-40B4-BE49-F238E27FC236}">
                <a16:creationId xmlns:a16="http://schemas.microsoft.com/office/drawing/2014/main" id="{902B4107-9862-462E-8FBC-06E2076D17A9}"/>
              </a:ext>
            </a:extLst>
          </p:cNvPr>
          <p:cNvSpPr/>
          <p:nvPr/>
        </p:nvSpPr>
        <p:spPr>
          <a:xfrm>
            <a:off x="8270229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descr="Phase 2 of the project arc">
            <a:extLst>
              <a:ext uri="{FF2B5EF4-FFF2-40B4-BE49-F238E27FC236}">
                <a16:creationId xmlns:a16="http://schemas.microsoft.com/office/drawing/2014/main" id="{C3AB17B4-1512-4958-986D-BF16C0CABC5B}"/>
              </a:ext>
            </a:extLst>
          </p:cNvPr>
          <p:cNvSpPr/>
          <p:nvPr/>
        </p:nvSpPr>
        <p:spPr>
          <a:xfrm>
            <a:off x="4422185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 descr="Phase 1 of the project arc">
            <a:extLst>
              <a:ext uri="{FF2B5EF4-FFF2-40B4-BE49-F238E27FC236}">
                <a16:creationId xmlns:a16="http://schemas.microsoft.com/office/drawing/2014/main" id="{F2151AD8-59FE-4D0D-8F28-91B63839DA4D}"/>
              </a:ext>
            </a:extLst>
          </p:cNvPr>
          <p:cNvSpPr/>
          <p:nvPr/>
        </p:nvSpPr>
        <p:spPr>
          <a:xfrm>
            <a:off x="574141" y="1317391"/>
            <a:ext cx="3383280" cy="4985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EA4B3-334A-4946-96A9-683867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Arc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F4F60-383A-4ED9-B645-42F9845BC6AB}"/>
              </a:ext>
            </a:extLst>
          </p:cNvPr>
          <p:cNvSpPr/>
          <p:nvPr/>
        </p:nvSpPr>
        <p:spPr>
          <a:xfrm>
            <a:off x="1229202" y="135891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Use existing tools to analyze long-duration 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E08A4-0DA3-4872-AEA1-E407378D88E8}"/>
              </a:ext>
            </a:extLst>
          </p:cNvPr>
          <p:cNvSpPr/>
          <p:nvPr/>
        </p:nvSpPr>
        <p:spPr>
          <a:xfrm>
            <a:off x="670406" y="3146449"/>
            <a:ext cx="3200400" cy="197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Analyze value of LODES in existing models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Compare approaches and results from multiple capacity expansion models (</a:t>
            </a:r>
            <a:r>
              <a:rPr lang="en-US" sz="1100" b="1" i="1"/>
              <a:t>RESOLVE</a:t>
            </a:r>
            <a:r>
              <a:rPr lang="en-US" sz="1100" i="1"/>
              <a:t>, </a:t>
            </a:r>
            <a:r>
              <a:rPr lang="en-US" sz="1100" b="1" i="1" err="1"/>
              <a:t>Formware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additional tools to analyze bulk system &amp; local value streams (</a:t>
            </a:r>
            <a:r>
              <a:rPr lang="en-US" sz="1100" b="1" i="1"/>
              <a:t>RECAP</a:t>
            </a:r>
            <a:r>
              <a:rPr lang="en-US" sz="1100" i="1"/>
              <a:t>, </a:t>
            </a:r>
            <a:r>
              <a:rPr lang="en-US" sz="1100" b="1" i="1"/>
              <a:t>RESTORE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Analyze microgrid applications (</a:t>
            </a:r>
            <a:r>
              <a:rPr lang="en-US" sz="1100" b="1" i="1"/>
              <a:t>UCSD Microgrid Model</a:t>
            </a:r>
            <a:r>
              <a:rPr lang="en-US" sz="1100" i="1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80E6F-581D-468F-AA14-97DA02A72DCB}"/>
              </a:ext>
            </a:extLst>
          </p:cNvPr>
          <p:cNvSpPr/>
          <p:nvPr/>
        </p:nvSpPr>
        <p:spPr>
          <a:xfrm>
            <a:off x="670406" y="2085706"/>
            <a:ext cx="7021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Define scenarios</a:t>
            </a:r>
          </a:p>
          <a:p>
            <a:pPr algn="ctr"/>
            <a:endParaRPr lang="en-US" sz="1100" b="1"/>
          </a:p>
          <a:p>
            <a:pPr algn="ctr"/>
            <a:r>
              <a:rPr lang="en-US" sz="1100" i="1"/>
              <a:t>Identify future scenarios under which to study value of long-duration storage for California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A34F9-0712-4F38-9AF4-A0E85CA3EE5B}"/>
              </a:ext>
            </a:extLst>
          </p:cNvPr>
          <p:cNvSpPr/>
          <p:nvPr/>
        </p:nvSpPr>
        <p:spPr>
          <a:xfrm>
            <a:off x="4491584" y="4207192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Develop new modeling toolkit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Phase 1 learnings to inform model enhancements and new functionality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135B1-04C1-4AC3-9487-E9DE7841B3C5}"/>
              </a:ext>
            </a:extLst>
          </p:cNvPr>
          <p:cNvSpPr/>
          <p:nvPr/>
        </p:nvSpPr>
        <p:spPr>
          <a:xfrm>
            <a:off x="4491584" y="3146449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Update datasets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Refresh key inputs to study value of LODES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Focus on datasets that complement enhanced modeling functionality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D0097-5482-4389-9A68-7CD039669201}"/>
              </a:ext>
            </a:extLst>
          </p:cNvPr>
          <p:cNvSpPr/>
          <p:nvPr/>
        </p:nvSpPr>
        <p:spPr>
          <a:xfrm>
            <a:off x="8360672" y="2085706"/>
            <a:ext cx="3200400" cy="303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Complete final analysis in new modeling toolkit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100" i="1"/>
              <a:t>Develop optimized portfolios to meet California’s future energy needs that consider a broad range of options for long-duration storage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3029CA-7F70-42BC-BBAB-EBB89E90623E}"/>
              </a:ext>
            </a:extLst>
          </p:cNvPr>
          <p:cNvSpPr/>
          <p:nvPr/>
        </p:nvSpPr>
        <p:spPr>
          <a:xfrm>
            <a:off x="772002" y="145748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E25DB3-6C3B-4148-A382-9488A871ECBC}"/>
              </a:ext>
            </a:extLst>
          </p:cNvPr>
          <p:cNvSpPr/>
          <p:nvPr/>
        </p:nvSpPr>
        <p:spPr>
          <a:xfrm>
            <a:off x="4491584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9" name="Isosceles Triangle 28" descr="from existing models to update datasets">
            <a:extLst>
              <a:ext uri="{FF2B5EF4-FFF2-40B4-BE49-F238E27FC236}">
                <a16:creationId xmlns:a16="http://schemas.microsoft.com/office/drawing/2014/main" id="{4B5FF8AB-E4FD-4FE3-89F7-7E49EFE05A94}"/>
              </a:ext>
            </a:extLst>
          </p:cNvPr>
          <p:cNvSpPr/>
          <p:nvPr/>
        </p:nvSpPr>
        <p:spPr>
          <a:xfrm rot="5400000">
            <a:off x="3723995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 descr="from existing models to develop new modeling toolkit">
            <a:extLst>
              <a:ext uri="{FF2B5EF4-FFF2-40B4-BE49-F238E27FC236}">
                <a16:creationId xmlns:a16="http://schemas.microsoft.com/office/drawing/2014/main" id="{1D65A460-7DB6-4DC0-8980-D61E9DE60A28}"/>
              </a:ext>
            </a:extLst>
          </p:cNvPr>
          <p:cNvSpPr/>
          <p:nvPr/>
        </p:nvSpPr>
        <p:spPr>
          <a:xfrm rot="5400000">
            <a:off x="3723995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 descr="from define scenarios to complete final analysis">
            <a:extLst>
              <a:ext uri="{FF2B5EF4-FFF2-40B4-BE49-F238E27FC236}">
                <a16:creationId xmlns:a16="http://schemas.microsoft.com/office/drawing/2014/main" id="{E1C63E99-09B8-46C1-B9AC-801D1200D644}"/>
              </a:ext>
            </a:extLst>
          </p:cNvPr>
          <p:cNvSpPr/>
          <p:nvPr/>
        </p:nvSpPr>
        <p:spPr>
          <a:xfrm rot="5400000">
            <a:off x="7579054" y="2405746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 descr="from update datasets to complete final analysis">
            <a:extLst>
              <a:ext uri="{FF2B5EF4-FFF2-40B4-BE49-F238E27FC236}">
                <a16:creationId xmlns:a16="http://schemas.microsoft.com/office/drawing/2014/main" id="{6B9511C5-326F-438C-AB4A-80E77269BC6E}"/>
              </a:ext>
            </a:extLst>
          </p:cNvPr>
          <p:cNvSpPr/>
          <p:nvPr/>
        </p:nvSpPr>
        <p:spPr>
          <a:xfrm rot="5400000">
            <a:off x="7579439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 descr="from develop new modeling toolkit to complete final analysis">
            <a:extLst>
              <a:ext uri="{FF2B5EF4-FFF2-40B4-BE49-F238E27FC236}">
                <a16:creationId xmlns:a16="http://schemas.microsoft.com/office/drawing/2014/main" id="{13F48673-0542-4B8A-9FBB-470C1F852131}"/>
              </a:ext>
            </a:extLst>
          </p:cNvPr>
          <p:cNvSpPr/>
          <p:nvPr/>
        </p:nvSpPr>
        <p:spPr>
          <a:xfrm rot="5400000">
            <a:off x="7579440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FB0BA-AB4C-4BC6-89CC-D13E2B84A950}"/>
              </a:ext>
            </a:extLst>
          </p:cNvPr>
          <p:cNvSpPr/>
          <p:nvPr/>
        </p:nvSpPr>
        <p:spPr>
          <a:xfrm>
            <a:off x="8360672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50DA63-9BEA-47FF-8D35-2A1752A3C92C}"/>
              </a:ext>
            </a:extLst>
          </p:cNvPr>
          <p:cNvSpPr/>
          <p:nvPr/>
        </p:nvSpPr>
        <p:spPr>
          <a:xfrm>
            <a:off x="4948784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Refresh tools &amp; data based on learnings from Phase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03B4EE-182B-48D5-B12B-665E12111AC3}"/>
              </a:ext>
            </a:extLst>
          </p:cNvPr>
          <p:cNvSpPr/>
          <p:nvPr/>
        </p:nvSpPr>
        <p:spPr>
          <a:xfrm>
            <a:off x="8817872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Analyze long-duration storage using new toolkit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6BFA8E-2E55-4555-B8BD-2500D41AE154}"/>
              </a:ext>
            </a:extLst>
          </p:cNvPr>
          <p:cNvSpPr/>
          <p:nvPr/>
        </p:nvSpPr>
        <p:spPr>
          <a:xfrm>
            <a:off x="670406" y="5254041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Quantitative taxonomy of the value of LODES of varying durations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724F64-B3AD-48E2-86CF-551C20726F81}"/>
              </a:ext>
            </a:extLst>
          </p:cNvPr>
          <p:cNvSpPr/>
          <p:nvPr/>
        </p:nvSpPr>
        <p:spPr>
          <a:xfrm>
            <a:off x="4491584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Updated modeling platform capable of representing values identified in Phase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B60912-8131-4EC8-9F62-9B7D433AE76A}"/>
              </a:ext>
            </a:extLst>
          </p:cNvPr>
          <p:cNvSpPr/>
          <p:nvPr/>
        </p:nvSpPr>
        <p:spPr>
          <a:xfrm>
            <a:off x="8360672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Optimized portfolios including LODES under a range of cost and duration assumptions</a:t>
            </a:r>
          </a:p>
        </p:txBody>
      </p:sp>
    </p:spTree>
    <p:extLst>
      <p:ext uri="{BB962C8B-B14F-4D97-AF65-F5344CB8AC3E}">
        <p14:creationId xmlns:p14="http://schemas.microsoft.com/office/powerpoint/2010/main" val="101548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AFF2-EFFF-1948-A53D-A6A6F0F4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Potential Key Drivers of Long Duration Storage Scenarios</a:t>
            </a:r>
          </a:p>
        </p:txBody>
      </p:sp>
      <p:cxnSp>
        <p:nvCxnSpPr>
          <p:cNvPr id="8" name="Straight Connector 7" descr="span of lower and higher long duration energy storage needs">
            <a:extLst>
              <a:ext uri="{FF2B5EF4-FFF2-40B4-BE49-F238E27FC236}">
                <a16:creationId xmlns:a16="http://schemas.microsoft.com/office/drawing/2014/main" id="{343E34CB-BB65-754F-A284-87E07ED7D5A9}"/>
              </a:ext>
            </a:extLst>
          </p:cNvPr>
          <p:cNvCxnSpPr>
            <a:cxnSpLocks/>
          </p:cNvCxnSpPr>
          <p:nvPr/>
        </p:nvCxnSpPr>
        <p:spPr>
          <a:xfrm>
            <a:off x="1826267" y="1371600"/>
            <a:ext cx="99024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63570-4906-814D-8073-31119A9A0C20}"/>
              </a:ext>
            </a:extLst>
          </p:cNvPr>
          <p:cNvSpPr/>
          <p:nvPr/>
        </p:nvSpPr>
        <p:spPr>
          <a:xfrm>
            <a:off x="1826267" y="990600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Lower LODES Need (High Flexibility)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E2FB9-D674-AB4B-A5A2-51D2F0FB2AA5}"/>
              </a:ext>
            </a:extLst>
          </p:cNvPr>
          <p:cNvSpPr/>
          <p:nvPr/>
        </p:nvSpPr>
        <p:spPr>
          <a:xfrm>
            <a:off x="9011836" y="990600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Higher LODES Need (Low Flexibility)</a:t>
            </a:r>
          </a:p>
        </p:txBody>
      </p:sp>
      <p:grpSp>
        <p:nvGrpSpPr>
          <p:cNvPr id="42" name="Group 41" descr="carbon constraint" title="4">
            <a:extLst>
              <a:ext uri="{FF2B5EF4-FFF2-40B4-BE49-F238E27FC236}">
                <a16:creationId xmlns:a16="http://schemas.microsoft.com/office/drawing/2014/main" id="{34203387-D5BA-9840-90C2-2CF9DB1058A3}"/>
              </a:ext>
            </a:extLst>
          </p:cNvPr>
          <p:cNvGrpSpPr/>
          <p:nvPr/>
        </p:nvGrpSpPr>
        <p:grpSpPr>
          <a:xfrm>
            <a:off x="-36787" y="3468976"/>
            <a:ext cx="11420913" cy="461665"/>
            <a:chOff x="-36787" y="3292734"/>
            <a:chExt cx="11420913" cy="4616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7C5752-EE3A-D049-AAB4-D1CF19376DA9}"/>
                </a:ext>
              </a:extLst>
            </p:cNvPr>
            <p:cNvSpPr/>
            <p:nvPr/>
          </p:nvSpPr>
          <p:spPr>
            <a:xfrm>
              <a:off x="-36787" y="3369678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Carbon Constraint</a:t>
              </a:r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A78D9B-EE78-8F4D-BCE9-D5AE898F97C4}"/>
                </a:ext>
              </a:extLst>
            </p:cNvPr>
            <p:cNvSpPr/>
            <p:nvPr/>
          </p:nvSpPr>
          <p:spPr>
            <a:xfrm>
              <a:off x="2057400" y="3292734"/>
              <a:ext cx="1782926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SB 100 </a:t>
              </a:r>
              <a:br>
                <a:rPr lang="en-US" sz="1200">
                  <a:solidFill>
                    <a:schemeClr val="accent1"/>
                  </a:solidFill>
                </a:rPr>
              </a:br>
              <a:r>
                <a:rPr lang="en-US" sz="1200">
                  <a:solidFill>
                    <a:schemeClr val="accent1"/>
                  </a:solidFill>
                </a:rPr>
                <a:t>(~90% zero-carbon)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088E1-57EE-D844-BC32-30547D598F7F}"/>
                </a:ext>
              </a:extLst>
            </p:cNvPr>
            <p:cNvSpPr/>
            <p:nvPr/>
          </p:nvSpPr>
          <p:spPr>
            <a:xfrm>
              <a:off x="9601200" y="3292734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Zero-carbon, </a:t>
              </a:r>
              <a:br>
                <a:rPr lang="en-US" sz="1200">
                  <a:solidFill>
                    <a:schemeClr val="accent1"/>
                  </a:solidFill>
                </a:rPr>
              </a:br>
              <a:r>
                <a:rPr lang="en-US" sz="1200">
                  <a:solidFill>
                    <a:schemeClr val="accent1"/>
                  </a:solidFill>
                </a:rPr>
                <a:t>no combustion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6921FA-1B3E-F440-807E-6539F9BB1411}"/>
                </a:ext>
              </a:extLst>
            </p:cNvPr>
            <p:cNvSpPr/>
            <p:nvPr/>
          </p:nvSpPr>
          <p:spPr>
            <a:xfrm>
              <a:off x="5334000" y="3292734"/>
              <a:ext cx="2514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Zero-carbon allowing combustion of biomethane/SNG/H2</a:t>
              </a:r>
            </a:p>
          </p:txBody>
        </p:sp>
      </p:grpSp>
      <p:grpSp>
        <p:nvGrpSpPr>
          <p:cNvPr id="44" name="Group 43" descr="imports, transmission, and resource adequacy" title="3">
            <a:extLst>
              <a:ext uri="{FF2B5EF4-FFF2-40B4-BE49-F238E27FC236}">
                <a16:creationId xmlns:a16="http://schemas.microsoft.com/office/drawing/2014/main" id="{0552916B-4C11-A344-BC4C-E47D0D9D4279}"/>
              </a:ext>
            </a:extLst>
          </p:cNvPr>
          <p:cNvGrpSpPr/>
          <p:nvPr/>
        </p:nvGrpSpPr>
        <p:grpSpPr>
          <a:xfrm>
            <a:off x="230914" y="4141887"/>
            <a:ext cx="11147540" cy="738664"/>
            <a:chOff x="236586" y="4967000"/>
            <a:chExt cx="11147540" cy="7386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930321-2EB9-1A40-8E5E-80AD89B77A78}"/>
                </a:ext>
              </a:extLst>
            </p:cNvPr>
            <p:cNvSpPr/>
            <p:nvPr/>
          </p:nvSpPr>
          <p:spPr>
            <a:xfrm>
              <a:off x="236586" y="4967000"/>
              <a:ext cx="13636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Imports, Transmission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&amp; RA</a:t>
              </a:r>
              <a:endParaRPr lang="en-US" sz="1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33BA39-1AAB-564C-BFAA-F3B932B0ED7F}"/>
                </a:ext>
              </a:extLst>
            </p:cNvPr>
            <p:cNvSpPr/>
            <p:nvPr/>
          </p:nvSpPr>
          <p:spPr>
            <a:xfrm>
              <a:off x="2057400" y="5013168"/>
              <a:ext cx="1782926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Regional RA, high internal transmission buildout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E74683-A7A6-9C47-9866-1B24B7E6B8CE}"/>
                </a:ext>
              </a:extLst>
            </p:cNvPr>
            <p:cNvSpPr/>
            <p:nvPr/>
          </p:nvSpPr>
          <p:spPr>
            <a:xfrm>
              <a:off x="9601200" y="5013167"/>
              <a:ext cx="1782926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CA-only RA, low imports (BAU), low </a:t>
              </a:r>
              <a:r>
                <a:rPr lang="en-US" sz="1200" err="1">
                  <a:solidFill>
                    <a:schemeClr val="accent1"/>
                  </a:solidFill>
                </a:rPr>
                <a:t>tx</a:t>
              </a:r>
              <a:r>
                <a:rPr lang="en-US" sz="1200">
                  <a:solidFill>
                    <a:schemeClr val="accent1"/>
                  </a:solidFill>
                </a:rPr>
                <a:t> availability in-state</a:t>
              </a:r>
            </a:p>
          </p:txBody>
        </p:sp>
      </p:grpSp>
      <p:grpSp>
        <p:nvGrpSpPr>
          <p:cNvPr id="45" name="Group 44" descr="resiliency and microgrids" title="4">
            <a:extLst>
              <a:ext uri="{FF2B5EF4-FFF2-40B4-BE49-F238E27FC236}">
                <a16:creationId xmlns:a16="http://schemas.microsoft.com/office/drawing/2014/main" id="{7D99805A-1AB1-624B-9AF3-2BCECEE2E599}"/>
              </a:ext>
            </a:extLst>
          </p:cNvPr>
          <p:cNvGrpSpPr/>
          <p:nvPr/>
        </p:nvGrpSpPr>
        <p:grpSpPr>
          <a:xfrm>
            <a:off x="373486" y="5091798"/>
            <a:ext cx="11013750" cy="523220"/>
            <a:chOff x="370376" y="5978725"/>
            <a:chExt cx="11013750" cy="5232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6DC63-B8C3-0A40-9C2A-FE6B964B235E}"/>
                </a:ext>
              </a:extLst>
            </p:cNvPr>
            <p:cNvSpPr/>
            <p:nvPr/>
          </p:nvSpPr>
          <p:spPr>
            <a:xfrm>
              <a:off x="370376" y="5978725"/>
              <a:ext cx="1229824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Resiliency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&amp; Microgrids</a:t>
              </a:r>
              <a:endParaRPr lang="en-US" sz="1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5E8D8C-518C-6640-9BF8-42CCC94D5417}"/>
                </a:ext>
              </a:extLst>
            </p:cNvPr>
            <p:cNvSpPr/>
            <p:nvPr/>
          </p:nvSpPr>
          <p:spPr>
            <a:xfrm>
              <a:off x="9601200" y="6009503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Widespread microgrids for managing resilience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ABD573-303F-9242-B095-9BFD61DC3342}"/>
                </a:ext>
              </a:extLst>
            </p:cNvPr>
            <p:cNvSpPr/>
            <p:nvPr/>
          </p:nvSpPr>
          <p:spPr>
            <a:xfrm>
              <a:off x="2057400" y="6101836"/>
              <a:ext cx="1782926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Grid hardening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E892A85-0BA9-EA46-B1DA-3C910A09EA99}"/>
                </a:ext>
              </a:extLst>
            </p:cNvPr>
            <p:cNvSpPr/>
            <p:nvPr/>
          </p:nvSpPr>
          <p:spPr>
            <a:xfrm>
              <a:off x="5686479" y="6009503"/>
              <a:ext cx="17829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Mix of grid hardening and microgrids</a:t>
              </a:r>
            </a:p>
          </p:txBody>
        </p:sp>
      </p:grpSp>
      <p:grpSp>
        <p:nvGrpSpPr>
          <p:cNvPr id="41" name="Group 40" descr="load flexibility" title="4">
            <a:extLst>
              <a:ext uri="{FF2B5EF4-FFF2-40B4-BE49-F238E27FC236}">
                <a16:creationId xmlns:a16="http://schemas.microsoft.com/office/drawing/2014/main" id="{1E153639-BE3E-BB47-B616-9F1E76C8E6F8}"/>
              </a:ext>
            </a:extLst>
          </p:cNvPr>
          <p:cNvGrpSpPr/>
          <p:nvPr/>
        </p:nvGrpSpPr>
        <p:grpSpPr>
          <a:xfrm>
            <a:off x="230914" y="1447800"/>
            <a:ext cx="11153212" cy="646331"/>
            <a:chOff x="230914" y="1447800"/>
            <a:chExt cx="11153212" cy="6463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D1DC76-043F-9745-8092-B99731552B18}"/>
                </a:ext>
              </a:extLst>
            </p:cNvPr>
            <p:cNvSpPr/>
            <p:nvPr/>
          </p:nvSpPr>
          <p:spPr>
            <a:xfrm>
              <a:off x="230914" y="1617078"/>
              <a:ext cx="13692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Load Flexibility</a:t>
              </a:r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3A6285-5DAF-9949-A070-30459565023D}"/>
                </a:ext>
              </a:extLst>
            </p:cNvPr>
            <p:cNvSpPr/>
            <p:nvPr/>
          </p:nvSpPr>
          <p:spPr>
            <a:xfrm>
              <a:off x="9601200" y="1540133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Low TE and BE flexibility (IRP RSP)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383735-6282-DC4C-9488-7E5CFDF298CC}"/>
                </a:ext>
              </a:extLst>
            </p:cNvPr>
            <p:cNvSpPr/>
            <p:nvPr/>
          </p:nvSpPr>
          <p:spPr>
            <a:xfrm>
              <a:off x="2057400" y="1447800"/>
              <a:ext cx="1782926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High TE and BE flexibility (IRP cross-sector analysis)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0F97E1-50EE-DF45-A8E6-ED48284C12CF}"/>
                </a:ext>
              </a:extLst>
            </p:cNvPr>
            <p:cNvSpPr/>
            <p:nvPr/>
          </p:nvSpPr>
          <p:spPr>
            <a:xfrm>
              <a:off x="5699837" y="1540133"/>
              <a:ext cx="17829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Managed electrification loads</a:t>
              </a:r>
            </a:p>
          </p:txBody>
        </p:sp>
      </p:grpSp>
      <p:grpSp>
        <p:nvGrpSpPr>
          <p:cNvPr id="46" name="Group 45" descr="other sector linkages" title="4">
            <a:extLst>
              <a:ext uri="{FF2B5EF4-FFF2-40B4-BE49-F238E27FC236}">
                <a16:creationId xmlns:a16="http://schemas.microsoft.com/office/drawing/2014/main" id="{B2A1E0B6-574D-F54B-BEFD-CABABDBAEEE2}"/>
              </a:ext>
            </a:extLst>
          </p:cNvPr>
          <p:cNvGrpSpPr/>
          <p:nvPr/>
        </p:nvGrpSpPr>
        <p:grpSpPr>
          <a:xfrm>
            <a:off x="410451" y="5964765"/>
            <a:ext cx="10983293" cy="523220"/>
            <a:chOff x="400833" y="5978725"/>
            <a:chExt cx="10983293" cy="52322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06EC36B-9639-FB4A-9DCE-A4780E1605BE}"/>
                </a:ext>
              </a:extLst>
            </p:cNvPr>
            <p:cNvSpPr/>
            <p:nvPr/>
          </p:nvSpPr>
          <p:spPr>
            <a:xfrm>
              <a:off x="400833" y="5978725"/>
              <a:ext cx="119936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Other Sector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Linkages</a:t>
              </a:r>
              <a:endParaRPr lang="en-US" sz="14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660E95-BC97-7841-85D9-407E5D02BA98}"/>
                </a:ext>
              </a:extLst>
            </p:cNvPr>
            <p:cNvSpPr/>
            <p:nvPr/>
          </p:nvSpPr>
          <p:spPr>
            <a:xfrm>
              <a:off x="9601200" y="6009503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On-grid hydrogen, synthetic fuels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8EACE6-C813-7141-9024-6CAEC0754847}"/>
                </a:ext>
              </a:extLst>
            </p:cNvPr>
            <p:cNvSpPr/>
            <p:nvPr/>
          </p:nvSpPr>
          <p:spPr>
            <a:xfrm>
              <a:off x="2057400" y="6101836"/>
              <a:ext cx="1782926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Off-grid H2 only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53062EA-F7A8-D84D-861C-154888F660DF}"/>
                </a:ext>
              </a:extLst>
            </p:cNvPr>
            <p:cNvSpPr/>
            <p:nvPr/>
          </p:nvSpPr>
          <p:spPr>
            <a:xfrm>
              <a:off x="5095782" y="6009503"/>
              <a:ext cx="2895599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Mix of on-grid and off-grid electrolysis (or vary flexibility of the H2 load)</a:t>
              </a:r>
            </a:p>
          </p:txBody>
        </p:sp>
      </p:grpSp>
      <p:grpSp>
        <p:nvGrpSpPr>
          <p:cNvPr id="7" name="Group 6" descr="generation resources" title="5">
            <a:extLst>
              <a:ext uri="{FF2B5EF4-FFF2-40B4-BE49-F238E27FC236}">
                <a16:creationId xmlns:a16="http://schemas.microsoft.com/office/drawing/2014/main" id="{C72919D5-3F78-874F-B0C8-4BA78FD23386}"/>
              </a:ext>
            </a:extLst>
          </p:cNvPr>
          <p:cNvGrpSpPr/>
          <p:nvPr/>
        </p:nvGrpSpPr>
        <p:grpSpPr>
          <a:xfrm>
            <a:off x="509837" y="2443877"/>
            <a:ext cx="11105391" cy="675353"/>
            <a:chOff x="509837" y="2259966"/>
            <a:chExt cx="11105391" cy="6753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BDE6C-EFD2-C645-9BF9-6B4E8F020C78}"/>
                </a:ext>
              </a:extLst>
            </p:cNvPr>
            <p:cNvSpPr/>
            <p:nvPr/>
          </p:nvSpPr>
          <p:spPr>
            <a:xfrm>
              <a:off x="509837" y="2412099"/>
              <a:ext cx="10903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Generation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Resources</a:t>
              </a:r>
              <a:endParaRPr lang="en-US" sz="14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A61110-6526-4510-A18C-BE99CCEFB426}"/>
                </a:ext>
              </a:extLst>
            </p:cNvPr>
            <p:cNvSpPr/>
            <p:nvPr/>
          </p:nvSpPr>
          <p:spPr>
            <a:xfrm>
              <a:off x="6979241" y="2261688"/>
              <a:ext cx="1782926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All resources excluding nuclear, CCS, biomethane, hydrogen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C6C7C4-BFD7-4DEA-B181-EBE8CB818455}"/>
                </a:ext>
              </a:extLst>
            </p:cNvPr>
            <p:cNvSpPr/>
            <p:nvPr/>
          </p:nvSpPr>
          <p:spPr>
            <a:xfrm>
              <a:off x="4688893" y="2358885"/>
              <a:ext cx="2068029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All resources excluding nuclear and CCS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0170A8-10E3-4800-9B75-F1C5171D6166}"/>
                </a:ext>
              </a:extLst>
            </p:cNvPr>
            <p:cNvSpPr/>
            <p:nvPr/>
          </p:nvSpPr>
          <p:spPr>
            <a:xfrm>
              <a:off x="2051728" y="2271641"/>
              <a:ext cx="2490675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All resources: OSW, OOS wind, solar, geothermal, biomethane, hydrogen, nuclear, CCS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7DE82A-1BF3-4816-A35D-BA3D5AB47223}"/>
                </a:ext>
              </a:extLst>
            </p:cNvPr>
            <p:cNvSpPr/>
            <p:nvPr/>
          </p:nvSpPr>
          <p:spPr>
            <a:xfrm>
              <a:off x="8907445" y="2259966"/>
              <a:ext cx="2707783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No combustion/In-state resources focus (no nuclear, CCS, biomethane, hydrogen, OSW, limited new Tx)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33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AFF2-EFFF-1948-A53D-A6A6F0F4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Potential Scenario Designs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71D76-8053-EC49-9AD1-A4285C693EAD}"/>
              </a:ext>
            </a:extLst>
          </p:cNvPr>
          <p:cNvSpPr/>
          <p:nvPr/>
        </p:nvSpPr>
        <p:spPr>
          <a:xfrm>
            <a:off x="6181955" y="3877254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>
                <a:solidFill>
                  <a:schemeClr val="accent2"/>
                </a:solidFill>
              </a:rPr>
              <a:t>Higher LODES Need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F353B-80E4-8A48-8717-FAA7331E68C5}"/>
              </a:ext>
            </a:extLst>
          </p:cNvPr>
          <p:cNvSpPr/>
          <p:nvPr/>
        </p:nvSpPr>
        <p:spPr>
          <a:xfrm>
            <a:off x="381000" y="1589826"/>
            <a:ext cx="52578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228600" rIns="22860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Emerging Zero-Carbon Resources on a Regional Grid</a:t>
            </a:r>
            <a:endParaRPr lang="en-US" sz="1400">
              <a:solidFill>
                <a:schemeClr val="accent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WECC-wide development of diverse resources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(wind, solar, geothermal, offshore wind, new nuclear, CCS,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transmission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Regional resource adequacy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Minimal microgrids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599908-0F51-BB46-B0F7-8F28A1EB6654}"/>
              </a:ext>
            </a:extLst>
          </p:cNvPr>
          <p:cNvSpPr/>
          <p:nvPr/>
        </p:nvSpPr>
        <p:spPr>
          <a:xfrm>
            <a:off x="570008" y="3472553"/>
            <a:ext cx="2763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More emerging technologies available</a:t>
            </a:r>
          </a:p>
        </p:txBody>
      </p:sp>
      <p:cxnSp>
        <p:nvCxnSpPr>
          <p:cNvPr id="22" name="Straight Connector 21" descr="axis emerging technologies and existing technologies only">
            <a:extLst>
              <a:ext uri="{FF2B5EF4-FFF2-40B4-BE49-F238E27FC236}">
                <a16:creationId xmlns:a16="http://schemas.microsoft.com/office/drawing/2014/main" id="{7A4DCEDE-73C7-2640-A352-9E98E4D14C20}"/>
              </a:ext>
            </a:extLst>
          </p:cNvPr>
          <p:cNvCxnSpPr>
            <a:cxnSpLocks/>
          </p:cNvCxnSpPr>
          <p:nvPr/>
        </p:nvCxnSpPr>
        <p:spPr>
          <a:xfrm>
            <a:off x="381000" y="3754277"/>
            <a:ext cx="1143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axis spanning new transmission and limited transmission">
            <a:extLst>
              <a:ext uri="{FF2B5EF4-FFF2-40B4-BE49-F238E27FC236}">
                <a16:creationId xmlns:a16="http://schemas.microsoft.com/office/drawing/2014/main" id="{620341A2-6484-C04E-83AE-9ABCDF0CA82F}"/>
              </a:ext>
            </a:extLst>
          </p:cNvPr>
          <p:cNvCxnSpPr>
            <a:cxnSpLocks/>
          </p:cNvCxnSpPr>
          <p:nvPr/>
        </p:nvCxnSpPr>
        <p:spPr>
          <a:xfrm flipV="1">
            <a:off x="6096000" y="1494262"/>
            <a:ext cx="0" cy="4572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3EE3C6C-CBBD-C443-8291-D83B54579380}"/>
              </a:ext>
            </a:extLst>
          </p:cNvPr>
          <p:cNvSpPr/>
          <p:nvPr/>
        </p:nvSpPr>
        <p:spPr>
          <a:xfrm>
            <a:off x="8907786" y="3466972"/>
            <a:ext cx="2714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Existing generation technologies only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49161F-1523-5B40-AA14-063494FEC3E2}"/>
              </a:ext>
            </a:extLst>
          </p:cNvPr>
          <p:cNvSpPr/>
          <p:nvPr/>
        </p:nvSpPr>
        <p:spPr>
          <a:xfrm>
            <a:off x="4890606" y="6057704"/>
            <a:ext cx="2410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Limited Transmission, Local Grid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3E38E9-0D19-7B44-B600-224481D31930}"/>
              </a:ext>
            </a:extLst>
          </p:cNvPr>
          <p:cNvSpPr/>
          <p:nvPr/>
        </p:nvSpPr>
        <p:spPr>
          <a:xfrm>
            <a:off x="4889878" y="1209818"/>
            <a:ext cx="2460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New Transmission, Regional Grid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ABE4DF-0FEF-8041-839E-388E7F69D471}"/>
              </a:ext>
            </a:extLst>
          </p:cNvPr>
          <p:cNvSpPr/>
          <p:nvPr/>
        </p:nvSpPr>
        <p:spPr>
          <a:xfrm>
            <a:off x="4264895" y="3328473"/>
            <a:ext cx="1630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>
                <a:solidFill>
                  <a:schemeClr val="accent2"/>
                </a:solidFill>
              </a:rPr>
              <a:t>Lower LODES Need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59E08-67FE-1F4E-8DFE-3EDE1C695123}"/>
              </a:ext>
            </a:extLst>
          </p:cNvPr>
          <p:cNvSpPr/>
          <p:nvPr/>
        </p:nvSpPr>
        <p:spPr>
          <a:xfrm>
            <a:off x="6553200" y="4329043"/>
            <a:ext cx="5257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E85F31"/>
            </a:solidFill>
          </a:ln>
        </p:spPr>
        <p:txBody>
          <a:bodyPr wrap="square" lIns="228600" rIns="22860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Existing Renewables on a CA-Centric Grid </a:t>
            </a:r>
          </a:p>
          <a:p>
            <a:endParaRPr lang="en-US" sz="10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California-focused renewables &amp; geothermal development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(no new nuclear, CCS)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CA-only resource adequacy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deployment of microgrids &amp; grid hardening for resiliency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BF0915-D873-D541-88DB-86D9E521FDAE}"/>
              </a:ext>
            </a:extLst>
          </p:cNvPr>
          <p:cNvSpPr/>
          <p:nvPr/>
        </p:nvSpPr>
        <p:spPr>
          <a:xfrm>
            <a:off x="6553200" y="1589826"/>
            <a:ext cx="5257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28600" tIns="45720" rIns="228600" bIns="4572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Existing Renewables on a Regional Grid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WECC-wide renewables &amp; geothermal development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(no new nuclear, CCS)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transmission to access high capacity factor resources across region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Regional resource adequacy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721D3-318E-854E-8A15-F43280FEA5C9}"/>
              </a:ext>
            </a:extLst>
          </p:cNvPr>
          <p:cNvSpPr/>
          <p:nvPr/>
        </p:nvSpPr>
        <p:spPr>
          <a:xfrm>
            <a:off x="381000" y="4329043"/>
            <a:ext cx="5257800" cy="16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228600" rIns="22860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Emerging Zero-Carbon Resources on a CA-Centric Grid </a:t>
            </a:r>
          </a:p>
          <a:p>
            <a:endParaRPr lang="en-US" sz="10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California-focused development of diverse resources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(wind, solar, geothermal, offshore wind, new nuclear outside CA, CCS,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CA-only resource adequacy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deployment of microgrids &amp; grid hardening for resiliency</a:t>
            </a:r>
          </a:p>
        </p:txBody>
      </p:sp>
    </p:spTree>
    <p:extLst>
      <p:ext uri="{BB962C8B-B14F-4D97-AF65-F5344CB8AC3E}">
        <p14:creationId xmlns:p14="http://schemas.microsoft.com/office/powerpoint/2010/main" val="308493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851A-3E95-A443-B8B7-B231A229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7D71D-2438-864A-A3C9-737B50B8F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/>
              <a:t>Our technology review will summarize the latest publicly available information, including:</a:t>
            </a:r>
          </a:p>
          <a:p>
            <a:pPr lvl="1"/>
            <a:r>
              <a:rPr lang="en-US"/>
              <a:t>Operating characteristics (e.g., duration, efficiency losses, parasitic or self-discharge losses, ramp rates)</a:t>
            </a:r>
          </a:p>
          <a:p>
            <a:pPr lvl="1"/>
            <a:r>
              <a:rPr lang="en-US"/>
              <a:t>Non-energy characteristics (e.g., land-use impacts, siting constraints, non-energy demands)</a:t>
            </a:r>
          </a:p>
          <a:p>
            <a:pPr lvl="1"/>
            <a:r>
              <a:rPr lang="en-US"/>
              <a:t>Cost projections &amp; learning curve analysis</a:t>
            </a:r>
          </a:p>
          <a:p>
            <a:r>
              <a:rPr lang="en-US"/>
              <a:t>Any other emerging technologies to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73BD37-84C1-3C48-97FC-DF24D3D77AF1}"/>
              </a:ext>
            </a:extLst>
          </p:cNvPr>
          <p:cNvSpPr>
            <a:spLocks noGrp="1"/>
          </p:cNvSpPr>
          <p:nvPr>
            <p:ph idx="19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Pumped hydro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Compressed air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Electrochemical (e.g., aqueous-air)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Thermal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Gravity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Zero-carbon fuels (e.g., hydrogen, biomethane, electrolytic fuels)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03AD-27CA-1040-B93B-6D80AA283C4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Long Duration Energy Storage Technologies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2CD779-784A-534D-BEC8-DEC60BE76789}"/>
              </a:ext>
            </a:extLst>
          </p:cNvPr>
          <p:cNvSpPr>
            <a:spLocks noGrp="1"/>
          </p:cNvSpPr>
          <p:nvPr>
            <p:ph idx="21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Nuclear generation (conventional &amp; advanced)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Carbon capture &amp; sequestration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Pre-combustion (Allam cycle)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Post-combustion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Bioenergy with CCS (BECCS)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Direct air capture (DAC)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Transmission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786A9A-6FB3-F744-A2A0-D908D3D84E6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Other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91269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977B8-A684-4A10-ACB8-EB01866F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Preliminary Bulk System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97F7E0-752B-4CD7-AE7E-73AD72C3D5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7127" y="1280160"/>
            <a:ext cx="5255295" cy="238759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Compare methods and results of existing capacity expansion models</a:t>
            </a:r>
          </a:p>
          <a:p>
            <a:pPr lvl="1"/>
            <a:r>
              <a:rPr lang="en-US" sz="1400"/>
              <a:t>Conduct parallel analysis in </a:t>
            </a:r>
            <a:r>
              <a:rPr lang="en-US" sz="1400" b="1">
                <a:solidFill>
                  <a:srgbClr val="E85F31"/>
                </a:solidFill>
              </a:rPr>
              <a:t>RESOLVE</a:t>
            </a:r>
            <a:r>
              <a:rPr lang="en-US" sz="1400"/>
              <a:t> and </a:t>
            </a:r>
            <a:r>
              <a:rPr lang="en-US" sz="1400" b="1">
                <a:solidFill>
                  <a:srgbClr val="E75F31"/>
                </a:solidFill>
              </a:rPr>
              <a:t>Formware</a:t>
            </a:r>
            <a:r>
              <a:rPr lang="en-US" sz="1400"/>
              <a:t> to develop optimized plans to meet California’s decarbonization goals</a:t>
            </a:r>
          </a:p>
          <a:p>
            <a:pPr lvl="1"/>
            <a:r>
              <a:rPr lang="en-US" sz="1400"/>
              <a:t>Perform </a:t>
            </a:r>
            <a:r>
              <a:rPr lang="en-US" sz="1400" b="1">
                <a:solidFill>
                  <a:srgbClr val="E85F31"/>
                </a:solidFill>
              </a:rPr>
              <a:t>in/out cases </a:t>
            </a:r>
            <a:r>
              <a:rPr lang="en-US" sz="1400"/>
              <a:t>to determine the price point at which various technologies become competitive</a:t>
            </a:r>
          </a:p>
          <a:p>
            <a:pPr lvl="1"/>
            <a:r>
              <a:rPr lang="en-US" sz="1400"/>
              <a:t>Compare results and assess tradeoffs between different modeling methods</a:t>
            </a:r>
          </a:p>
        </p:txBody>
      </p:sp>
      <p:grpSp>
        <p:nvGrpSpPr>
          <p:cNvPr id="18" name="Group 17" descr="RESTORE model" title="4">
            <a:extLst>
              <a:ext uri="{FF2B5EF4-FFF2-40B4-BE49-F238E27FC236}">
                <a16:creationId xmlns:a16="http://schemas.microsoft.com/office/drawing/2014/main" id="{CB7B81F0-01B0-417B-90CF-32EAE94CF5AD}"/>
              </a:ext>
            </a:extLst>
          </p:cNvPr>
          <p:cNvGrpSpPr/>
          <p:nvPr/>
        </p:nvGrpSpPr>
        <p:grpSpPr>
          <a:xfrm>
            <a:off x="479819" y="4013210"/>
            <a:ext cx="2743200" cy="2387590"/>
            <a:chOff x="9045173" y="1143000"/>
            <a:chExt cx="2743200" cy="23875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9D5635-CA62-44CA-ACE8-27AB94A6F16C}"/>
                </a:ext>
              </a:extLst>
            </p:cNvPr>
            <p:cNvGrpSpPr/>
            <p:nvPr/>
          </p:nvGrpSpPr>
          <p:grpSpPr>
            <a:xfrm>
              <a:off x="9045173" y="1143000"/>
              <a:ext cx="2743200" cy="2387590"/>
              <a:chOff x="609269" y="1145466"/>
              <a:chExt cx="3200400" cy="238759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E07BEF-4B5C-4CE9-96F5-6B7993336653}"/>
                  </a:ext>
                </a:extLst>
              </p:cNvPr>
              <p:cNvSpPr txBox="1"/>
              <p:nvPr/>
            </p:nvSpPr>
            <p:spPr>
              <a:xfrm>
                <a:off x="609269" y="1704256"/>
                <a:ext cx="3200400" cy="18288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Optimal dispatch and cost-benefit analysis for storage &amp; other DERs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169627-4DB1-449E-9899-C1F7F73D9C22}"/>
                  </a:ext>
                </a:extLst>
              </p:cNvPr>
              <p:cNvSpPr/>
              <p:nvPr/>
            </p:nvSpPr>
            <p:spPr bwMode="gray">
              <a:xfrm>
                <a:off x="609269" y="1241896"/>
                <a:ext cx="3200400" cy="452609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RESTORE</a:t>
                </a:r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E23237CE-4D1B-4014-8A6E-09E7FDE6EE65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609269" y="1145466"/>
                <a:ext cx="3200400" cy="54864"/>
              </a:xfrm>
              <a:prstGeom prst="rect">
                <a:avLst/>
              </a:prstGeom>
              <a:solidFill>
                <a:srgbClr val="315361">
                  <a:lumMod val="60000"/>
                  <a:lumOff val="40000"/>
                </a:srgbClr>
              </a:solidFill>
              <a:ln w="19050" cap="flat" cmpd="sng" algn="ctr">
                <a:solidFill>
                  <a:srgbClr val="315361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EDCD46-755E-4259-BC32-74476DBAA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2327" y="2124769"/>
              <a:ext cx="2728892" cy="1399527"/>
            </a:xfrm>
            <a:prstGeom prst="rect">
              <a:avLst/>
            </a:prstGeom>
          </p:spPr>
        </p:pic>
      </p:grpSp>
      <p:grpSp>
        <p:nvGrpSpPr>
          <p:cNvPr id="33" name="Group 32" descr="RESOLVE model" title="4">
            <a:extLst>
              <a:ext uri="{FF2B5EF4-FFF2-40B4-BE49-F238E27FC236}">
                <a16:creationId xmlns:a16="http://schemas.microsoft.com/office/drawing/2014/main" id="{A69CF9EA-B94B-439E-A99B-DFD2A5F70AB9}"/>
              </a:ext>
            </a:extLst>
          </p:cNvPr>
          <p:cNvGrpSpPr/>
          <p:nvPr/>
        </p:nvGrpSpPr>
        <p:grpSpPr>
          <a:xfrm>
            <a:off x="486973" y="1280160"/>
            <a:ext cx="2743200" cy="2387590"/>
            <a:chOff x="609269" y="3886200"/>
            <a:chExt cx="2743200" cy="238759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9DE4707-D629-49C4-A2BC-0E639ED5BD53}"/>
                </a:ext>
              </a:extLst>
            </p:cNvPr>
            <p:cNvGrpSpPr/>
            <p:nvPr/>
          </p:nvGrpSpPr>
          <p:grpSpPr>
            <a:xfrm>
              <a:off x="609269" y="3886200"/>
              <a:ext cx="2743200" cy="2387590"/>
              <a:chOff x="609269" y="1145466"/>
              <a:chExt cx="3200400" cy="238759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97276C-2E74-4711-9AB5-9B60C0B71EA4}"/>
                  </a:ext>
                </a:extLst>
              </p:cNvPr>
              <p:cNvSpPr txBox="1"/>
              <p:nvPr/>
            </p:nvSpPr>
            <p:spPr>
              <a:xfrm>
                <a:off x="609269" y="1704256"/>
                <a:ext cx="3200400" cy="18288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Proactive, least-cost capacity expansion model for electric systems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32F436A-12CE-42E5-96DD-6767E8DAA3B7}"/>
                  </a:ext>
                </a:extLst>
              </p:cNvPr>
              <p:cNvSpPr/>
              <p:nvPr/>
            </p:nvSpPr>
            <p:spPr bwMode="gray">
              <a:xfrm>
                <a:off x="609269" y="1241896"/>
                <a:ext cx="3200400" cy="452609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RESOLVE</a:t>
                </a:r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5F8D185B-32A1-421D-A1FE-C468660B4C19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609269" y="1145466"/>
                <a:ext cx="3200400" cy="54864"/>
              </a:xfrm>
              <a:prstGeom prst="rect">
                <a:avLst/>
              </a:prstGeom>
              <a:solidFill>
                <a:srgbClr val="315361">
                  <a:lumMod val="60000"/>
                  <a:lumOff val="40000"/>
                </a:srgbClr>
              </a:solidFill>
              <a:ln w="19050" cap="flat" cmpd="sng" algn="ctr">
                <a:solidFill>
                  <a:srgbClr val="315361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9BD481-C4E3-49F2-9B27-F26641D65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306" y="4823211"/>
              <a:ext cx="2421126" cy="1371600"/>
            </a:xfrm>
            <a:prstGeom prst="rect">
              <a:avLst/>
            </a:prstGeom>
          </p:spPr>
        </p:pic>
      </p:grpSp>
      <p:grpSp>
        <p:nvGrpSpPr>
          <p:cNvPr id="34" name="Group 33" descr="RECAP model" title="7">
            <a:extLst>
              <a:ext uri="{FF2B5EF4-FFF2-40B4-BE49-F238E27FC236}">
                <a16:creationId xmlns:a16="http://schemas.microsoft.com/office/drawing/2014/main" id="{00AAF039-C919-4D67-8A50-1A9408A92EE2}"/>
              </a:ext>
            </a:extLst>
          </p:cNvPr>
          <p:cNvGrpSpPr/>
          <p:nvPr/>
        </p:nvGrpSpPr>
        <p:grpSpPr>
          <a:xfrm>
            <a:off x="3489735" y="4013210"/>
            <a:ext cx="2743200" cy="2387590"/>
            <a:chOff x="4531814" y="3886200"/>
            <a:chExt cx="2743200" cy="238759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19E612-A7B9-4411-AFBD-B7367D1D2C9D}"/>
                </a:ext>
              </a:extLst>
            </p:cNvPr>
            <p:cNvGrpSpPr/>
            <p:nvPr/>
          </p:nvGrpSpPr>
          <p:grpSpPr>
            <a:xfrm>
              <a:off x="4531814" y="3886200"/>
              <a:ext cx="2743200" cy="2387590"/>
              <a:chOff x="609269" y="1145466"/>
              <a:chExt cx="3200400" cy="238759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E4D9B8-1187-4FB7-B248-450185AC0C22}"/>
                  </a:ext>
                </a:extLst>
              </p:cNvPr>
              <p:cNvSpPr txBox="1"/>
              <p:nvPr/>
            </p:nvSpPr>
            <p:spPr>
              <a:xfrm>
                <a:off x="609269" y="1704256"/>
                <a:ext cx="3200400" cy="18288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Loss of load probability simulation to measure system resource adequacy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46D6264-303E-4F07-ABF3-F809C13D2141}"/>
                  </a:ext>
                </a:extLst>
              </p:cNvPr>
              <p:cNvSpPr/>
              <p:nvPr/>
            </p:nvSpPr>
            <p:spPr bwMode="gray">
              <a:xfrm>
                <a:off x="609269" y="1241896"/>
                <a:ext cx="3200400" cy="452609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RECAP</a:t>
                </a: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73737A93-59D1-4006-AEFD-B9582B03D84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609269" y="1145466"/>
                <a:ext cx="3200400" cy="54864"/>
              </a:xfrm>
              <a:prstGeom prst="rect">
                <a:avLst/>
              </a:prstGeom>
              <a:solidFill>
                <a:srgbClr val="315361">
                  <a:lumMod val="60000"/>
                  <a:lumOff val="40000"/>
                </a:srgbClr>
              </a:solidFill>
              <a:ln w="19050" cap="flat" cmpd="sng" algn="ctr">
                <a:solidFill>
                  <a:srgbClr val="315361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035153-CCE1-4E96-B13A-317FF496C769}"/>
                </a:ext>
              </a:extLst>
            </p:cNvPr>
            <p:cNvGrpSpPr/>
            <p:nvPr/>
          </p:nvGrpSpPr>
          <p:grpSpPr>
            <a:xfrm>
              <a:off x="4607190" y="4937101"/>
              <a:ext cx="2592448" cy="1322306"/>
              <a:chOff x="4773607" y="4999458"/>
              <a:chExt cx="2592448" cy="132230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722C15C-ACC7-43E8-885B-AF854B78C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8155" y="5068293"/>
                <a:ext cx="2257900" cy="1179484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A60DDFA-8D4B-4843-82FD-A820EE7713AD}"/>
                  </a:ext>
                </a:extLst>
              </p:cNvPr>
              <p:cNvSpPr/>
              <p:nvPr/>
            </p:nvSpPr>
            <p:spPr>
              <a:xfrm>
                <a:off x="5401446" y="5286081"/>
                <a:ext cx="1484751" cy="422077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E85F31"/>
                </a:solidFill>
                <a:prstDash val="solid"/>
              </a:ln>
              <a:effectLst/>
            </p:spPr>
            <p:txBody>
              <a:bodyPr lIns="18288" tIns="18288" rIns="18288" bIns="1828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BD411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High LOLP occurs in summer evenings when load is high but solar output declines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FBBEB1B-5DAE-4D2B-9421-C1411C7C343C}"/>
                  </a:ext>
                </a:extLst>
              </p:cNvPr>
              <p:cNvSpPr/>
              <p:nvPr/>
            </p:nvSpPr>
            <p:spPr>
              <a:xfrm rot="16200000">
                <a:off x="4258606" y="5514459"/>
                <a:ext cx="1322306" cy="2923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2018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Loss of Load Probability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BD0AF1-45E7-4484-B131-0502117804DB}"/>
                  </a:ext>
                </a:extLst>
              </p:cNvPr>
              <p:cNvSpPr/>
              <p:nvPr/>
            </p:nvSpPr>
            <p:spPr>
              <a:xfrm>
                <a:off x="5312251" y="5019815"/>
                <a:ext cx="1322306" cy="12739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Hour of Day</a:t>
                </a:r>
              </a:p>
            </p:txBody>
          </p:sp>
        </p:grpSp>
      </p:grpSp>
      <p:grpSp>
        <p:nvGrpSpPr>
          <p:cNvPr id="9" name="Group 8" descr="Formware model" title="4">
            <a:extLst>
              <a:ext uri="{FF2B5EF4-FFF2-40B4-BE49-F238E27FC236}">
                <a16:creationId xmlns:a16="http://schemas.microsoft.com/office/drawing/2014/main" id="{5F1B5A44-6D8F-4C6C-9CEC-CA8478121AC0}"/>
              </a:ext>
            </a:extLst>
          </p:cNvPr>
          <p:cNvGrpSpPr/>
          <p:nvPr/>
        </p:nvGrpSpPr>
        <p:grpSpPr>
          <a:xfrm>
            <a:off x="3482581" y="1280160"/>
            <a:ext cx="2743200" cy="2373207"/>
            <a:chOff x="9228543" y="4013210"/>
            <a:chExt cx="2743200" cy="23732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2EBAA7-01E6-4C1C-803C-655923CC8B0F}"/>
                </a:ext>
              </a:extLst>
            </p:cNvPr>
            <p:cNvSpPr/>
            <p:nvPr/>
          </p:nvSpPr>
          <p:spPr bwMode="gray">
            <a:xfrm>
              <a:off x="9228543" y="4557617"/>
              <a:ext cx="2732927" cy="1828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t"/>
            <a:lstStyle/>
            <a:p>
              <a:pPr algn="ctr"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  <a:t>Stochastic, hourly capacity expansion</a:t>
              </a:r>
              <a:r>
                <a:rPr lang="en-US" sz="1100" b="1" kern="0">
                  <a:latin typeface="Arial" panose="020B0604020202020204"/>
                </a:rPr>
                <a:t> 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endParaRPr>
            </a:p>
            <a:p>
              <a:pPr algn="ctr"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  <a:t>and economic dispatch </a:t>
              </a:r>
              <a:r>
                <a:rPr lang="en-US" sz="1100" b="1" kern="0">
                  <a:latin typeface="Arial" panose="020B0604020202020204"/>
                </a:rPr>
                <a:t>model</a:t>
              </a:r>
              <a:endParaRPr 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7457FF-CB67-41D7-941F-100451166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44272" y="5263260"/>
              <a:ext cx="2697480" cy="1076608"/>
            </a:xfrm>
            <a:prstGeom prst="rect">
              <a:avLst/>
            </a:prstGeom>
          </p:spPr>
        </p:pic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F7F42A09-5220-43EC-ACBF-E932F1108F5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9228543" y="4013210"/>
              <a:ext cx="2743200" cy="548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37303" tIns="37303" rIns="37303" bIns="37303" rtlCol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3E790B-EAE2-441C-8057-D43B97868716}"/>
                </a:ext>
              </a:extLst>
            </p:cNvPr>
            <p:cNvSpPr/>
            <p:nvPr/>
          </p:nvSpPr>
          <p:spPr bwMode="gray">
            <a:xfrm>
              <a:off x="9228543" y="4109639"/>
              <a:ext cx="2732927" cy="45260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rPr>
                <a:t>Formware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B7E1A52-436F-4228-81A4-8EDB099270A6}"/>
              </a:ext>
            </a:extLst>
          </p:cNvPr>
          <p:cNvSpPr txBox="1">
            <a:spLocks/>
          </p:cNvSpPr>
          <p:nvPr/>
        </p:nvSpPr>
        <p:spPr>
          <a:xfrm>
            <a:off x="6687127" y="4006916"/>
            <a:ext cx="5229317" cy="238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Char char="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37360" indent="-27432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US"/>
              <a:t>Use additional tools to investigate specific values offered by </a:t>
            </a:r>
            <a:r>
              <a:rPr lang="en-US" err="1"/>
              <a:t>long-duration</a:t>
            </a:r>
            <a:r>
              <a:rPr lang="en-US"/>
              <a:t> storage</a:t>
            </a:r>
          </a:p>
          <a:p>
            <a:pPr lvl="1"/>
            <a:r>
              <a:rPr lang="en-US" sz="1400"/>
              <a:t>Use </a:t>
            </a:r>
            <a:r>
              <a:rPr lang="en-US" sz="1400" b="1">
                <a:solidFill>
                  <a:srgbClr val="E85F31"/>
                </a:solidFill>
              </a:rPr>
              <a:t>RECAP</a:t>
            </a:r>
            <a:r>
              <a:rPr lang="en-US" sz="1400"/>
              <a:t> to quantify capacity value (i.e. reliability value or ELCC) of different storage durations</a:t>
            </a:r>
          </a:p>
          <a:p>
            <a:pPr lvl="1"/>
            <a:r>
              <a:rPr lang="en-US" sz="1400"/>
              <a:t>Use </a:t>
            </a:r>
            <a:r>
              <a:rPr lang="en-US" sz="1400" b="1">
                <a:solidFill>
                  <a:srgbClr val="E85F31"/>
                </a:solidFill>
              </a:rPr>
              <a:t>RESTORE</a:t>
            </a:r>
            <a:r>
              <a:rPr lang="en-US" sz="1400"/>
              <a:t> to analyze potential dispatch patterns and energy &amp; AS revenues in specific portfolios</a:t>
            </a:r>
          </a:p>
          <a:p>
            <a:pPr lvl="1"/>
            <a:r>
              <a:rPr lang="en-US" sz="1400"/>
              <a:t>Use results to inform a </a:t>
            </a:r>
            <a:r>
              <a:rPr lang="en-US" sz="1400" b="1">
                <a:solidFill>
                  <a:srgbClr val="E85F31"/>
                </a:solidFill>
              </a:rPr>
              <a:t>gap analysis </a:t>
            </a:r>
            <a:r>
              <a:rPr lang="en-US" sz="1400"/>
              <a:t>of existing tools to identify functionality for New Modeling Toolkit</a:t>
            </a:r>
          </a:p>
        </p:txBody>
      </p:sp>
      <p:sp>
        <p:nvSpPr>
          <p:cNvPr id="10" name="Isosceles Triangle 9" descr="comparing methods and results of existing models">
            <a:extLst>
              <a:ext uri="{FF2B5EF4-FFF2-40B4-BE49-F238E27FC236}">
                <a16:creationId xmlns:a16="http://schemas.microsoft.com/office/drawing/2014/main" id="{4AFC4FA5-0EC0-4E3D-8A5E-73FDA860CCAF}"/>
              </a:ext>
            </a:extLst>
          </p:cNvPr>
          <p:cNvSpPr/>
          <p:nvPr/>
        </p:nvSpPr>
        <p:spPr>
          <a:xfrm rot="5400000">
            <a:off x="5239696" y="2350347"/>
            <a:ext cx="2377440" cy="2286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 descr="using additional tools to investigate specific values">
            <a:extLst>
              <a:ext uri="{FF2B5EF4-FFF2-40B4-BE49-F238E27FC236}">
                <a16:creationId xmlns:a16="http://schemas.microsoft.com/office/drawing/2014/main" id="{E3FF063D-BA8A-4E84-A01E-35E02981DA4F}"/>
              </a:ext>
            </a:extLst>
          </p:cNvPr>
          <p:cNvSpPr/>
          <p:nvPr/>
        </p:nvSpPr>
        <p:spPr>
          <a:xfrm rot="5400000">
            <a:off x="5242469" y="5033866"/>
            <a:ext cx="2377440" cy="2286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5BBB-585D-C745-AD6D-D9E61FD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Local Area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E1927-2254-C54A-9D33-35A4F8DFE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6172200" cy="4937760"/>
          </a:xfrm>
        </p:spPr>
        <p:txBody>
          <a:bodyPr/>
          <a:lstStyle/>
          <a:p>
            <a:r>
              <a:rPr lang="en-US"/>
              <a:t>Capacity expansion models typically do not have detailed representation of the T&amp;D network, so additional tools are required to investigate:</a:t>
            </a:r>
          </a:p>
          <a:p>
            <a:pPr lvl="1"/>
            <a:r>
              <a:rPr lang="en-US"/>
              <a:t>Local resource adequacy</a:t>
            </a:r>
          </a:p>
          <a:p>
            <a:pPr lvl="1"/>
            <a:r>
              <a:rPr lang="en-US"/>
              <a:t>Transmission &amp; distribution deferral</a:t>
            </a:r>
          </a:p>
          <a:p>
            <a:pPr lvl="1"/>
            <a:r>
              <a:rPr lang="en-US"/>
              <a:t>Local air quality benefits</a:t>
            </a:r>
          </a:p>
          <a:p>
            <a:endParaRPr lang="en-US"/>
          </a:p>
          <a:p>
            <a:r>
              <a:rPr lang="en-US"/>
              <a:t>Compare net benefits of various technology options to address local RA and T&amp;D deferral applications</a:t>
            </a:r>
          </a:p>
          <a:p>
            <a:pPr lvl="1"/>
            <a:r>
              <a:rPr lang="en-US"/>
              <a:t>Use CAISO and utility filings to inform local needs</a:t>
            </a:r>
          </a:p>
          <a:p>
            <a:pPr lvl="1"/>
            <a:r>
              <a:rPr lang="en-US"/>
              <a:t>Test different value streams (e.g., avoided costs vs. market revenues) and control strategies to calculate total benefit and inform </a:t>
            </a:r>
            <a:r>
              <a:rPr lang="en-US" b="1">
                <a:solidFill>
                  <a:srgbClr val="E85F31"/>
                </a:solidFill>
              </a:rPr>
              <a:t>breakeven cost of storage</a:t>
            </a:r>
          </a:p>
          <a:p>
            <a:pPr lvl="1"/>
            <a:r>
              <a:rPr lang="en-US"/>
              <a:t>Compare </a:t>
            </a:r>
            <a:r>
              <a:rPr lang="en-US" b="1">
                <a:solidFill>
                  <a:srgbClr val="E85F31"/>
                </a:solidFill>
              </a:rPr>
              <a:t>RESTORE</a:t>
            </a:r>
            <a:r>
              <a:rPr lang="en-US"/>
              <a:t> and </a:t>
            </a:r>
            <a:r>
              <a:rPr lang="en-US" b="1">
                <a:solidFill>
                  <a:srgbClr val="E85F31"/>
                </a:solidFill>
              </a:rPr>
              <a:t>Formware</a:t>
            </a:r>
            <a:r>
              <a:rPr lang="en-US"/>
              <a:t> to investigate the impact of technological representation on modeled results</a:t>
            </a:r>
          </a:p>
        </p:txBody>
      </p:sp>
      <p:grpSp>
        <p:nvGrpSpPr>
          <p:cNvPr id="8" name="Group 7" descr="Formware model" title="4">
            <a:extLst>
              <a:ext uri="{FF2B5EF4-FFF2-40B4-BE49-F238E27FC236}">
                <a16:creationId xmlns:a16="http://schemas.microsoft.com/office/drawing/2014/main" id="{CFF6141C-F281-A246-A788-9BC5F0C61BEF}"/>
              </a:ext>
            </a:extLst>
          </p:cNvPr>
          <p:cNvGrpSpPr/>
          <p:nvPr/>
        </p:nvGrpSpPr>
        <p:grpSpPr>
          <a:xfrm>
            <a:off x="6822948" y="2324914"/>
            <a:ext cx="2286000" cy="2848252"/>
            <a:chOff x="4947063" y="4037050"/>
            <a:chExt cx="2286000" cy="28482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59F9AA-CD98-8E4F-9F4C-A65CF2E25021}"/>
                </a:ext>
              </a:extLst>
            </p:cNvPr>
            <p:cNvSpPr/>
            <p:nvPr/>
          </p:nvSpPr>
          <p:spPr bwMode="gray">
            <a:xfrm>
              <a:off x="4947063" y="4599302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93258" tIns="46628" rIns="93258" bIns="46628" rtlCol="0" anchor="t"/>
            <a:lstStyle/>
            <a:p>
              <a:pPr algn="ctr">
                <a:defRPr/>
              </a:pPr>
              <a:r>
                <a:rPr lang="en-US" sz="1200" b="1" kern="0"/>
                <a:t>Stochastic, hourly capacity expansion &amp; economic dispatch model with complete technological representation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226A826-0E3B-4643-9C02-A2193FD54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242" y="5577840"/>
              <a:ext cx="2159642" cy="861949"/>
            </a:xfrm>
            <a:prstGeom prst="rect">
              <a:avLst/>
            </a:prstGeom>
          </p:spPr>
        </p:pic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F778B6A6-EDBC-9540-ADBA-5229ADC036B9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947063" y="4037050"/>
              <a:ext cx="2286000" cy="457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lIns="37303" tIns="37303" rIns="37303" bIns="37303" rtlCol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9C5F84-EA5C-B140-81F2-C6065CA39ED2}"/>
                </a:ext>
              </a:extLst>
            </p:cNvPr>
            <p:cNvSpPr/>
            <p:nvPr/>
          </p:nvSpPr>
          <p:spPr bwMode="gray">
            <a:xfrm>
              <a:off x="4947063" y="4133895"/>
              <a:ext cx="2286000" cy="4572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rPr>
                <a:t>Formware</a:t>
              </a:r>
            </a:p>
          </p:txBody>
        </p:sp>
      </p:grpSp>
      <p:grpSp>
        <p:nvGrpSpPr>
          <p:cNvPr id="10" name="Group 9" descr="RESTORE model" title="4">
            <a:extLst>
              <a:ext uri="{FF2B5EF4-FFF2-40B4-BE49-F238E27FC236}">
                <a16:creationId xmlns:a16="http://schemas.microsoft.com/office/drawing/2014/main" id="{0B2AEDD5-5477-DF48-A873-4DA77E71B0FE}"/>
              </a:ext>
            </a:extLst>
          </p:cNvPr>
          <p:cNvGrpSpPr/>
          <p:nvPr/>
        </p:nvGrpSpPr>
        <p:grpSpPr>
          <a:xfrm>
            <a:off x="9284293" y="2324914"/>
            <a:ext cx="2286000" cy="2848252"/>
            <a:chOff x="7396070" y="4037050"/>
            <a:chExt cx="2286000" cy="28482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E58E2F-5F83-3641-AF0F-E0CFBECF741A}"/>
                </a:ext>
              </a:extLst>
            </p:cNvPr>
            <p:cNvSpPr txBox="1"/>
            <p:nvPr/>
          </p:nvSpPr>
          <p:spPr>
            <a:xfrm>
              <a:off x="7396070" y="4599302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34E6E"/>
              </a:solidFill>
            </a:ln>
          </p:spPr>
          <p:txBody>
            <a:bodyPr wrap="square" lIns="93258" tIns="46628" rIns="93258" bIns="46628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</a:rPr>
                <a:t>Optimal dispatch and cost-benefit analysis for storage &amp; other DERs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35FA39-BF38-B747-9E80-EA8C66C0EA51}"/>
                </a:ext>
              </a:extLst>
            </p:cNvPr>
            <p:cNvSpPr/>
            <p:nvPr/>
          </p:nvSpPr>
          <p:spPr bwMode="gray">
            <a:xfrm>
              <a:off x="7396070" y="4133895"/>
              <a:ext cx="2286000" cy="457200"/>
            </a:xfrm>
            <a:prstGeom prst="rect">
              <a:avLst/>
            </a:prstGeom>
            <a:solidFill>
              <a:srgbClr val="005070"/>
            </a:solidFill>
            <a:ln w="19050">
              <a:solidFill>
                <a:srgbClr val="034E6E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rPr>
                <a:t>RESTORE</a:t>
              </a: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2E8EEDD7-8F59-F143-A3A1-0C482B540C39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7396070" y="4037050"/>
              <a:ext cx="2286000" cy="457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lIns="37303" tIns="37303" rIns="37303" bIns="37303" rtlCol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4969A0-C83F-ED40-961A-C38D34EA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2032" y="5503851"/>
              <a:ext cx="2274077" cy="1166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66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5BBB-585D-C745-AD6D-D9E61FD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Microgrid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E1927-2254-C54A-9D33-35A4F8DFE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The third piece of our analysis dives into customer considerations, such as microgrids, that may drive long duration storage adoption</a:t>
            </a:r>
          </a:p>
          <a:p>
            <a:pPr lvl="1"/>
            <a:r>
              <a:rPr lang="en-US" sz="1800"/>
              <a:t>Bill savings</a:t>
            </a:r>
            <a:endParaRPr lang="en-US" sz="1800">
              <a:cs typeface="Arial"/>
            </a:endParaRPr>
          </a:p>
          <a:p>
            <a:pPr lvl="1"/>
            <a:r>
              <a:rPr lang="en-US" sz="1800"/>
              <a:t>Resiliency (defined as ability to supply critical loads during outage events such as PSPS)</a:t>
            </a:r>
            <a:endParaRPr lang="en-US" sz="1800">
              <a:cs typeface="Arial"/>
            </a:endParaRPr>
          </a:p>
          <a:p>
            <a:endParaRPr lang="en-US" sz="2000"/>
          </a:p>
          <a:p>
            <a:r>
              <a:rPr lang="en-US" sz="2000"/>
              <a:t>Use UCSD’s microgrid model to compare least-cost microgrid configurations to meet customer-level reliability needs</a:t>
            </a:r>
            <a:endParaRPr lang="en-US" sz="2000">
              <a:cs typeface="Arial"/>
            </a:endParaRPr>
          </a:p>
          <a:p>
            <a:pPr lvl="1"/>
            <a:r>
              <a:rPr lang="en-US" sz="1800"/>
              <a:t>Our first case study will focus on the UCSD campus to understand critical loads, value of lost load, and available other value streams</a:t>
            </a:r>
            <a:endParaRPr lang="en-US" sz="1800">
              <a:cs typeface="Arial"/>
            </a:endParaRPr>
          </a:p>
          <a:p>
            <a:pPr lvl="1"/>
            <a:r>
              <a:rPr lang="en-US" sz="1800"/>
              <a:t>Calculated the breakeven cost of long duration storage-based microgrids compared to other fossil-backed systems</a:t>
            </a:r>
            <a:endParaRPr lang="en-US" sz="1800">
              <a:cs typeface="Arial"/>
            </a:endParaRPr>
          </a:p>
          <a:p>
            <a:pPr lvl="1"/>
            <a:r>
              <a:rPr lang="en-US" sz="1800"/>
              <a:t>Explore</a:t>
            </a:r>
            <a:r>
              <a:rPr lang="en-US" sz="1800">
                <a:cs typeface="Arial"/>
              </a:rPr>
              <a:t> a range of stringent emissions constraints &amp; PSPS events as drivers of long duration storage in low-carbon microgrids</a:t>
            </a:r>
          </a:p>
        </p:txBody>
      </p:sp>
    </p:spTree>
    <p:extLst>
      <p:ext uri="{BB962C8B-B14F-4D97-AF65-F5344CB8AC3E}">
        <p14:creationId xmlns:p14="http://schemas.microsoft.com/office/powerpoint/2010/main" val="261117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39707-DD9E-454E-830D-5B6D9563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New Modeling Toolkit Development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97240-BE17-40C1-9340-9752747A4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Today’s tools &amp; modeling datasets are not capable of the kind of coherent, multi-level analysis of long duration storage that we are proposing through this project</a:t>
            </a:r>
          </a:p>
          <a:p>
            <a:endParaRPr lang="en-US"/>
          </a:p>
          <a:p>
            <a:r>
              <a:rPr lang="en-US"/>
              <a:t>We will develop and publish a </a:t>
            </a:r>
            <a:r>
              <a:rPr lang="en-US">
                <a:solidFill>
                  <a:srgbClr val="E85F31"/>
                </a:solidFill>
              </a:rPr>
              <a:t>New Modeling Toolkit</a:t>
            </a:r>
            <a:r>
              <a:rPr lang="en-US"/>
              <a:t>, with flexible model structure that allows users to efficiently tradeoff between model speed, temporal resolution, and spatial extent</a:t>
            </a:r>
            <a:endParaRPr lang="en-US">
              <a:cs typeface="Arial"/>
            </a:endParaRPr>
          </a:p>
          <a:p>
            <a:pPr lvl="1"/>
            <a:r>
              <a:rPr lang="en-US"/>
              <a:t>Investigate new time domain reduction techniques to capture the value of multi-day and/or seasonal operations </a:t>
            </a:r>
            <a:endParaRPr lang="en-US">
              <a:cs typeface="Arial"/>
            </a:endParaRPr>
          </a:p>
          <a:p>
            <a:pPr lvl="1"/>
            <a:r>
              <a:rPr lang="en-US"/>
              <a:t>Represent more of the operating characteristics for emerging technologies (e.g., parasitic losses, degradation)</a:t>
            </a:r>
            <a:endParaRPr lang="en-US">
              <a:cs typeface="Arial"/>
            </a:endParaRPr>
          </a:p>
          <a:p>
            <a:pPr lvl="1"/>
            <a:r>
              <a:rPr lang="en-US"/>
              <a:t>Consider the interactive effects of various energy-limited resources toward resource adequacy</a:t>
            </a:r>
            <a:endParaRPr lang="en-US">
              <a:cs typeface="Arial"/>
            </a:endParaRPr>
          </a:p>
          <a:p>
            <a:pPr lvl="1"/>
            <a:r>
              <a:rPr lang="en-US"/>
              <a:t>Incorporate findings from local- and microgrid-level analyses to inform systemwide planning</a:t>
            </a:r>
            <a:endParaRPr lang="en-US">
              <a:cs typeface="Arial"/>
            </a:endParaRPr>
          </a:p>
          <a:p>
            <a:r>
              <a:rPr lang="en-US"/>
              <a:t>We will also develop an accompanying public dataset of weather, load, and VER profiles using that captures a wider range of weather conditions than current modeling datasets</a:t>
            </a:r>
            <a:endParaRPr lang="en-US">
              <a:cs typeface="Arial"/>
            </a:endParaRPr>
          </a:p>
          <a:p>
            <a:pPr lvl="1"/>
            <a:r>
              <a:rPr lang="en-US"/>
              <a:t>Principal data sources will be DOE, EIA, FERC, NREL, National Labs, NOAA, and Lazard</a:t>
            </a:r>
            <a:endParaRPr lang="en-US">
              <a:cs typeface="Arial"/>
            </a:endParaRPr>
          </a:p>
          <a:p>
            <a:pPr lvl="1"/>
            <a:r>
              <a:rPr lang="en-US"/>
              <a:t>Refine methods for correlating load modifiers (such as heating loads) to underlying weather conditions to better capture the impact of new, potentially weather-driven loads on the resource needs.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91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D28A6A-8F7D-A849-B771-666FCB3AD4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69777965"/>
              </p:ext>
            </p:extLst>
          </p:nvPr>
        </p:nvGraphicFramePr>
        <p:xfrm>
          <a:off x="463296" y="1143000"/>
          <a:ext cx="11265408" cy="53346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1084251589"/>
                    </a:ext>
                  </a:extLst>
                </a:gridCol>
                <a:gridCol w="9290304">
                  <a:extLst>
                    <a:ext uri="{9D8B030D-6E8A-4147-A177-3AD203B41FA5}">
                      <a16:colId xmlns:a16="http://schemas.microsoft.com/office/drawing/2014/main" val="1204544660"/>
                    </a:ext>
                  </a:extLst>
                </a:gridCol>
              </a:tblGrid>
              <a:tr h="1987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72348"/>
                  </a:ext>
                </a:extLst>
              </a:tr>
              <a:tr h="96595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/>
                        <a:t>Project Team Introduction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E3 (Amber Mahone, Roderick Go)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UCSD Center for Energy Research (Ryan Hanna)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Form Energy (Scott Burger)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28305"/>
                  </a:ext>
                </a:extLst>
              </a:tr>
              <a:tr h="10091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/>
                        <a:t>Project Purpose &amp; Previous Work</a:t>
                      </a:r>
                      <a:endParaRPr lang="en-US" sz="1400"/>
                    </a:p>
                    <a:p>
                      <a:pPr marL="460375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Key planning challenges for zero-carbon energy systems</a:t>
                      </a:r>
                    </a:p>
                    <a:p>
                      <a:pPr marL="460375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Key findings &amp; limitations of relevant past work in California and other jurisdictions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Limitations of current planning tools &amp;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80211"/>
                  </a:ext>
                </a:extLst>
              </a:tr>
              <a:tr h="7678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30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Overview of Analytical Approach, Valuation Metrics &amp; Outcomes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Analytical strategy &amp; timeline</a:t>
                      </a:r>
                    </a:p>
                    <a:p>
                      <a:pPr marL="458788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Proposed scenario design parameters</a:t>
                      </a:r>
                      <a:endParaRPr lang="en-US" sz="1400" b="1"/>
                    </a:p>
                    <a:p>
                      <a:pPr marL="458788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Technology review</a:t>
                      </a:r>
                      <a:endParaRPr lang="en-US" sz="1400"/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Proposed analysis of long duration energy storage use-cases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New Modeling Toolkit development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Analytical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776460"/>
                  </a:ext>
                </a:extLst>
              </a:tr>
              <a:tr h="32036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400" b="1"/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5705"/>
                  </a:ext>
                </a:extLst>
              </a:tr>
              <a:tr h="32036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30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400" b="1"/>
                        <a:t>Q&amp;A and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7750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7243435-5141-1847-B3C7-6BD7B542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773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phase 3 of the project arc">
            <a:extLst>
              <a:ext uri="{FF2B5EF4-FFF2-40B4-BE49-F238E27FC236}">
                <a16:creationId xmlns:a16="http://schemas.microsoft.com/office/drawing/2014/main" id="{902B4107-9862-462E-8FBC-06E2076D17A9}"/>
              </a:ext>
            </a:extLst>
          </p:cNvPr>
          <p:cNvSpPr/>
          <p:nvPr/>
        </p:nvSpPr>
        <p:spPr>
          <a:xfrm>
            <a:off x="8270229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descr="phase 2 of the project arc">
            <a:extLst>
              <a:ext uri="{FF2B5EF4-FFF2-40B4-BE49-F238E27FC236}">
                <a16:creationId xmlns:a16="http://schemas.microsoft.com/office/drawing/2014/main" id="{C3AB17B4-1512-4958-986D-BF16C0CABC5B}"/>
              </a:ext>
            </a:extLst>
          </p:cNvPr>
          <p:cNvSpPr/>
          <p:nvPr/>
        </p:nvSpPr>
        <p:spPr>
          <a:xfrm>
            <a:off x="4422185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 descr="phase 1 of the project arc">
            <a:extLst>
              <a:ext uri="{FF2B5EF4-FFF2-40B4-BE49-F238E27FC236}">
                <a16:creationId xmlns:a16="http://schemas.microsoft.com/office/drawing/2014/main" id="{F2151AD8-59FE-4D0D-8F28-91B63839DA4D}"/>
              </a:ext>
            </a:extLst>
          </p:cNvPr>
          <p:cNvSpPr/>
          <p:nvPr/>
        </p:nvSpPr>
        <p:spPr>
          <a:xfrm>
            <a:off x="574141" y="1317391"/>
            <a:ext cx="3383280" cy="4985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EA4B3-334A-4946-96A9-683867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Arc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F4F60-383A-4ED9-B645-42F9845BC6AB}"/>
              </a:ext>
            </a:extLst>
          </p:cNvPr>
          <p:cNvSpPr/>
          <p:nvPr/>
        </p:nvSpPr>
        <p:spPr>
          <a:xfrm>
            <a:off x="1229202" y="135891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Use existing tools to analyze long-duration 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E08A4-0DA3-4872-AEA1-E407378D88E8}"/>
              </a:ext>
            </a:extLst>
          </p:cNvPr>
          <p:cNvSpPr/>
          <p:nvPr/>
        </p:nvSpPr>
        <p:spPr>
          <a:xfrm>
            <a:off x="670406" y="3146449"/>
            <a:ext cx="3200400" cy="197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Analyze value of LODES in existing models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Compare approaches and results from multiple capacity expansion models (</a:t>
            </a:r>
            <a:r>
              <a:rPr lang="en-US" sz="1100" b="1" i="1"/>
              <a:t>RESOLVE</a:t>
            </a:r>
            <a:r>
              <a:rPr lang="en-US" sz="1100" i="1"/>
              <a:t>, </a:t>
            </a:r>
            <a:r>
              <a:rPr lang="en-US" sz="1100" b="1" i="1"/>
              <a:t>Formware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additional tools to analyze bulk system &amp; local value streams (</a:t>
            </a:r>
            <a:r>
              <a:rPr lang="en-US" sz="1100" b="1" i="1"/>
              <a:t>RECAP</a:t>
            </a:r>
            <a:r>
              <a:rPr lang="en-US" sz="1100" i="1"/>
              <a:t>, </a:t>
            </a:r>
            <a:r>
              <a:rPr lang="en-US" sz="1100" b="1" i="1"/>
              <a:t>RESTORE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Analyze microgrid applications (</a:t>
            </a:r>
            <a:r>
              <a:rPr lang="en-US" sz="1100" b="1" i="1"/>
              <a:t>UCSD Microgrid Model</a:t>
            </a:r>
            <a:r>
              <a:rPr lang="en-US" sz="1100" i="1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80E6F-581D-468F-AA14-97DA02A72DCB}"/>
              </a:ext>
            </a:extLst>
          </p:cNvPr>
          <p:cNvSpPr/>
          <p:nvPr/>
        </p:nvSpPr>
        <p:spPr>
          <a:xfrm>
            <a:off x="670406" y="2085706"/>
            <a:ext cx="7021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Define scenarios</a:t>
            </a:r>
          </a:p>
          <a:p>
            <a:pPr algn="ctr"/>
            <a:endParaRPr lang="en-US" sz="1100" b="1"/>
          </a:p>
          <a:p>
            <a:pPr algn="ctr"/>
            <a:r>
              <a:rPr lang="en-US" sz="1100" i="1"/>
              <a:t>Identify future scenarios under which to study value of long-duration storage for California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A34F9-0712-4F38-9AF4-A0E85CA3EE5B}"/>
              </a:ext>
            </a:extLst>
          </p:cNvPr>
          <p:cNvSpPr/>
          <p:nvPr/>
        </p:nvSpPr>
        <p:spPr>
          <a:xfrm>
            <a:off x="4491584" y="4207192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Develop new modeling toolkit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Phase 1 learnings to inform model enhancements and new functionality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135B1-04C1-4AC3-9487-E9DE7841B3C5}"/>
              </a:ext>
            </a:extLst>
          </p:cNvPr>
          <p:cNvSpPr/>
          <p:nvPr/>
        </p:nvSpPr>
        <p:spPr>
          <a:xfrm>
            <a:off x="4491584" y="3146449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Update datasets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Refresh key inputs to study value of LODES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Focus on datasets that complement enhanced modeling functionality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D0097-5482-4389-9A68-7CD039669201}"/>
              </a:ext>
            </a:extLst>
          </p:cNvPr>
          <p:cNvSpPr/>
          <p:nvPr/>
        </p:nvSpPr>
        <p:spPr>
          <a:xfrm>
            <a:off x="8360672" y="2085706"/>
            <a:ext cx="3200400" cy="303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Complete final analysis in new modeling toolkit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100" i="1"/>
              <a:t>Develop optimized portfolios to meet California’s future energy needs that consider a broad range of options for long-duration storage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3029CA-7F70-42BC-BBAB-EBB89E90623E}"/>
              </a:ext>
            </a:extLst>
          </p:cNvPr>
          <p:cNvSpPr/>
          <p:nvPr/>
        </p:nvSpPr>
        <p:spPr>
          <a:xfrm>
            <a:off x="772002" y="145748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E25DB3-6C3B-4148-A382-9488A871ECBC}"/>
              </a:ext>
            </a:extLst>
          </p:cNvPr>
          <p:cNvSpPr/>
          <p:nvPr/>
        </p:nvSpPr>
        <p:spPr>
          <a:xfrm>
            <a:off x="4491584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9" name="Isosceles Triangle 28" descr="from existing models to update datasets">
            <a:extLst>
              <a:ext uri="{FF2B5EF4-FFF2-40B4-BE49-F238E27FC236}">
                <a16:creationId xmlns:a16="http://schemas.microsoft.com/office/drawing/2014/main" id="{4B5FF8AB-E4FD-4FE3-89F7-7E49EFE05A94}"/>
              </a:ext>
            </a:extLst>
          </p:cNvPr>
          <p:cNvSpPr/>
          <p:nvPr/>
        </p:nvSpPr>
        <p:spPr>
          <a:xfrm rot="5400000">
            <a:off x="3723995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 descr="from existing models to develop new modeling toolkit">
            <a:extLst>
              <a:ext uri="{FF2B5EF4-FFF2-40B4-BE49-F238E27FC236}">
                <a16:creationId xmlns:a16="http://schemas.microsoft.com/office/drawing/2014/main" id="{1D65A460-7DB6-4DC0-8980-D61E9DE60A28}"/>
              </a:ext>
            </a:extLst>
          </p:cNvPr>
          <p:cNvSpPr/>
          <p:nvPr/>
        </p:nvSpPr>
        <p:spPr>
          <a:xfrm rot="5400000">
            <a:off x="3723995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 descr="from define scenarios to complete final analysis">
            <a:extLst>
              <a:ext uri="{FF2B5EF4-FFF2-40B4-BE49-F238E27FC236}">
                <a16:creationId xmlns:a16="http://schemas.microsoft.com/office/drawing/2014/main" id="{E1C63E99-09B8-46C1-B9AC-801D1200D644}"/>
              </a:ext>
            </a:extLst>
          </p:cNvPr>
          <p:cNvSpPr/>
          <p:nvPr/>
        </p:nvSpPr>
        <p:spPr>
          <a:xfrm rot="5400000">
            <a:off x="7579054" y="2405746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 descr="from update datasets to complete final analysis">
            <a:extLst>
              <a:ext uri="{FF2B5EF4-FFF2-40B4-BE49-F238E27FC236}">
                <a16:creationId xmlns:a16="http://schemas.microsoft.com/office/drawing/2014/main" id="{6B9511C5-326F-438C-AB4A-80E77269BC6E}"/>
              </a:ext>
            </a:extLst>
          </p:cNvPr>
          <p:cNvSpPr/>
          <p:nvPr/>
        </p:nvSpPr>
        <p:spPr>
          <a:xfrm rot="5400000">
            <a:off x="7579439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 descr="from develop new modeling toolkit to complete final analysis">
            <a:extLst>
              <a:ext uri="{FF2B5EF4-FFF2-40B4-BE49-F238E27FC236}">
                <a16:creationId xmlns:a16="http://schemas.microsoft.com/office/drawing/2014/main" id="{13F48673-0542-4B8A-9FBB-470C1F852131}"/>
              </a:ext>
            </a:extLst>
          </p:cNvPr>
          <p:cNvSpPr/>
          <p:nvPr/>
        </p:nvSpPr>
        <p:spPr>
          <a:xfrm rot="5400000">
            <a:off x="7579440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FB0BA-AB4C-4BC6-89CC-D13E2B84A950}"/>
              </a:ext>
            </a:extLst>
          </p:cNvPr>
          <p:cNvSpPr/>
          <p:nvPr/>
        </p:nvSpPr>
        <p:spPr>
          <a:xfrm>
            <a:off x="8360672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50DA63-9BEA-47FF-8D35-2A1752A3C92C}"/>
              </a:ext>
            </a:extLst>
          </p:cNvPr>
          <p:cNvSpPr/>
          <p:nvPr/>
        </p:nvSpPr>
        <p:spPr>
          <a:xfrm>
            <a:off x="4948784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Refresh tools &amp; data based on learnings from Phase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03B4EE-182B-48D5-B12B-665E12111AC3}"/>
              </a:ext>
            </a:extLst>
          </p:cNvPr>
          <p:cNvSpPr/>
          <p:nvPr/>
        </p:nvSpPr>
        <p:spPr>
          <a:xfrm>
            <a:off x="8817872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Analyze long-duration storage using new toolkit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6BFA8E-2E55-4555-B8BD-2500D41AE154}"/>
              </a:ext>
            </a:extLst>
          </p:cNvPr>
          <p:cNvSpPr/>
          <p:nvPr/>
        </p:nvSpPr>
        <p:spPr>
          <a:xfrm>
            <a:off x="670406" y="5254041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Quantitative taxonomy of the value of LODES of varying durations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724F64-B3AD-48E2-86CF-551C20726F81}"/>
              </a:ext>
            </a:extLst>
          </p:cNvPr>
          <p:cNvSpPr/>
          <p:nvPr/>
        </p:nvSpPr>
        <p:spPr>
          <a:xfrm>
            <a:off x="4491584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Updated modeling platform capable of representing values identified in Phase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B60912-8131-4EC8-9F62-9B7D433AE76A}"/>
              </a:ext>
            </a:extLst>
          </p:cNvPr>
          <p:cNvSpPr/>
          <p:nvPr/>
        </p:nvSpPr>
        <p:spPr>
          <a:xfrm>
            <a:off x="8360672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Optimized portfolios including LODES under a range of cost and duration assumptions</a:t>
            </a:r>
          </a:p>
        </p:txBody>
      </p:sp>
    </p:spTree>
    <p:extLst>
      <p:ext uri="{BB962C8B-B14F-4D97-AF65-F5344CB8AC3E}">
        <p14:creationId xmlns:p14="http://schemas.microsoft.com/office/powerpoint/2010/main" val="298039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 descr="cost versus duration of lithium-ion" title="2">
            <a:extLst>
              <a:ext uri="{FF2B5EF4-FFF2-40B4-BE49-F238E27FC236}">
                <a16:creationId xmlns:a16="http://schemas.microsoft.com/office/drawing/2014/main" id="{FFA204BE-8E5F-A84B-9EA3-0E5125BD2CF8}"/>
              </a:ext>
            </a:extLst>
          </p:cNvPr>
          <p:cNvGrpSpPr/>
          <p:nvPr/>
        </p:nvGrpSpPr>
        <p:grpSpPr>
          <a:xfrm>
            <a:off x="6602700" y="2820456"/>
            <a:ext cx="837210" cy="3356532"/>
            <a:chOff x="7047213" y="2170152"/>
            <a:chExt cx="837210" cy="33565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4A62FC-5062-8B46-B727-A73FC2AA4171}"/>
                </a:ext>
              </a:extLst>
            </p:cNvPr>
            <p:cNvSpPr/>
            <p:nvPr/>
          </p:nvSpPr>
          <p:spPr>
            <a:xfrm rot="900000">
              <a:off x="7047213" y="2170152"/>
              <a:ext cx="837210" cy="3356532"/>
            </a:xfrm>
            <a:prstGeom prst="ellipse">
              <a:avLst/>
            </a:prstGeom>
            <a:solidFill>
              <a:srgbClr val="6EA1B6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3D6F45-75B6-4344-9CDD-0DA304A990D1}"/>
                </a:ext>
              </a:extLst>
            </p:cNvPr>
            <p:cNvSpPr/>
            <p:nvPr/>
          </p:nvSpPr>
          <p:spPr>
            <a:xfrm>
              <a:off x="7255878" y="3162041"/>
              <a:ext cx="567783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Li-Ion</a:t>
              </a:r>
            </a:p>
          </p:txBody>
        </p:sp>
      </p:grpSp>
      <p:grpSp>
        <p:nvGrpSpPr>
          <p:cNvPr id="22" name="Group 21" descr="cost versus duration of synthetic fuels" title="2">
            <a:extLst>
              <a:ext uri="{FF2B5EF4-FFF2-40B4-BE49-F238E27FC236}">
                <a16:creationId xmlns:a16="http://schemas.microsoft.com/office/drawing/2014/main" id="{BA9D64DB-61EA-D64E-89AA-F58FE76E4727}"/>
              </a:ext>
            </a:extLst>
          </p:cNvPr>
          <p:cNvGrpSpPr/>
          <p:nvPr/>
        </p:nvGrpSpPr>
        <p:grpSpPr>
          <a:xfrm>
            <a:off x="8506631" y="2561922"/>
            <a:ext cx="2830786" cy="1090605"/>
            <a:chOff x="8655917" y="2059666"/>
            <a:chExt cx="2830786" cy="10906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1072EF-1A97-6246-B7EB-1AFCF955A1E4}"/>
                </a:ext>
              </a:extLst>
            </p:cNvPr>
            <p:cNvSpPr/>
            <p:nvPr/>
          </p:nvSpPr>
          <p:spPr>
            <a:xfrm rot="4584576">
              <a:off x="9526007" y="1189576"/>
              <a:ext cx="1090605" cy="2830786"/>
            </a:xfrm>
            <a:prstGeom prst="ellipse">
              <a:avLst/>
            </a:prstGeom>
            <a:solidFill>
              <a:srgbClr val="B2FFD1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47D1C3-33F5-564B-ABB3-36A8EE27F334}"/>
                </a:ext>
              </a:extLst>
            </p:cNvPr>
            <p:cNvSpPr/>
            <p:nvPr/>
          </p:nvSpPr>
          <p:spPr>
            <a:xfrm>
              <a:off x="10331880" y="2193092"/>
              <a:ext cx="859531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4"/>
                  </a:solidFill>
                </a:rPr>
                <a:t>Synthetic </a:t>
              </a:r>
            </a:p>
            <a:p>
              <a:pPr algn="ctr"/>
              <a:r>
                <a:rPr lang="en-US" sz="1200">
                  <a:solidFill>
                    <a:schemeClr val="accent4"/>
                  </a:solidFill>
                </a:rPr>
                <a:t>Fuels</a:t>
              </a:r>
            </a:p>
          </p:txBody>
        </p:sp>
      </p:grpSp>
      <p:grpSp>
        <p:nvGrpSpPr>
          <p:cNvPr id="25" name="Group 24" descr="cost versus duration of electro-chemical" title="2">
            <a:extLst>
              <a:ext uri="{FF2B5EF4-FFF2-40B4-BE49-F238E27FC236}">
                <a16:creationId xmlns:a16="http://schemas.microsoft.com/office/drawing/2014/main" id="{72EAF399-2658-B04A-BA10-617D7DC86995}"/>
              </a:ext>
            </a:extLst>
          </p:cNvPr>
          <p:cNvGrpSpPr/>
          <p:nvPr/>
        </p:nvGrpSpPr>
        <p:grpSpPr>
          <a:xfrm>
            <a:off x="6603911" y="3670739"/>
            <a:ext cx="3343788" cy="837210"/>
            <a:chOff x="7227330" y="3257445"/>
            <a:chExt cx="3343788" cy="83721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63E87E-EC43-F245-8BC6-F21286C59DFE}"/>
                </a:ext>
              </a:extLst>
            </p:cNvPr>
            <p:cNvSpPr/>
            <p:nvPr/>
          </p:nvSpPr>
          <p:spPr>
            <a:xfrm rot="3719496">
              <a:off x="8480619" y="2004156"/>
              <a:ext cx="837210" cy="33437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D6E660-6306-6044-B5C8-24EC69585962}"/>
                </a:ext>
              </a:extLst>
            </p:cNvPr>
            <p:cNvSpPr/>
            <p:nvPr/>
          </p:nvSpPr>
          <p:spPr>
            <a:xfrm>
              <a:off x="8179977" y="3519606"/>
              <a:ext cx="788998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3"/>
                  </a:solidFill>
                </a:rPr>
                <a:t>Electro-</a:t>
              </a:r>
            </a:p>
            <a:p>
              <a:pPr algn="ctr"/>
              <a:r>
                <a:rPr lang="en-US" sz="1200">
                  <a:solidFill>
                    <a:schemeClr val="accent3"/>
                  </a:solidFill>
                </a:rPr>
                <a:t>chemical</a:t>
              </a:r>
            </a:p>
          </p:txBody>
        </p:sp>
      </p:grpSp>
      <p:grpSp>
        <p:nvGrpSpPr>
          <p:cNvPr id="24" name="Group 23" descr="pumped hydro" title="2">
            <a:extLst>
              <a:ext uri="{FF2B5EF4-FFF2-40B4-BE49-F238E27FC236}">
                <a16:creationId xmlns:a16="http://schemas.microsoft.com/office/drawing/2014/main" id="{80AC25AB-225D-6244-89CD-0102D77D61C3}"/>
              </a:ext>
            </a:extLst>
          </p:cNvPr>
          <p:cNvGrpSpPr/>
          <p:nvPr/>
        </p:nvGrpSpPr>
        <p:grpSpPr>
          <a:xfrm>
            <a:off x="8786478" y="2332397"/>
            <a:ext cx="1220450" cy="2833285"/>
            <a:chOff x="8903286" y="1984153"/>
            <a:chExt cx="1220450" cy="283328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D49C4F-4B58-9C4B-9899-A923A84B6A97}"/>
                </a:ext>
              </a:extLst>
            </p:cNvPr>
            <p:cNvSpPr/>
            <p:nvPr/>
          </p:nvSpPr>
          <p:spPr>
            <a:xfrm rot="2234899">
              <a:off x="8903286" y="1984153"/>
              <a:ext cx="837210" cy="2833285"/>
            </a:xfrm>
            <a:prstGeom prst="ellipse">
              <a:avLst/>
            </a:prstGeom>
            <a:solidFill>
              <a:srgbClr val="FFECBC">
                <a:alpha val="80000"/>
              </a:srgbClr>
            </a:solidFill>
            <a:ln>
              <a:solidFill>
                <a:srgbClr val="E85F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4C16C3-BD5F-2F44-BB96-3E5AA1ACA5BC}"/>
                </a:ext>
              </a:extLst>
            </p:cNvPr>
            <p:cNvSpPr/>
            <p:nvPr/>
          </p:nvSpPr>
          <p:spPr>
            <a:xfrm>
              <a:off x="9368401" y="2619091"/>
              <a:ext cx="75533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E85F31"/>
                  </a:solidFill>
                </a:rPr>
                <a:t>Pumped</a:t>
              </a:r>
            </a:p>
            <a:p>
              <a:pPr algn="ctr"/>
              <a:r>
                <a:rPr lang="en-US" sz="1200">
                  <a:solidFill>
                    <a:srgbClr val="E85F31"/>
                  </a:solidFill>
                </a:rPr>
                <a:t>Hydro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6259CD-E518-B641-9E8F-10563340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Illustrative Value/Breakeven Cost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38C21-2D68-994C-B6ED-59374C8C1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Our final analysis will summarize the value of LODES of varying operating characteristics for different use-cases</a:t>
            </a:r>
          </a:p>
          <a:p>
            <a:pPr lvl="1"/>
            <a:r>
              <a:rPr lang="en-US"/>
              <a:t>Some LODES technologies (e.g., pumped hydro) may not be suitable for some use-cases (e.g., microgrids)</a:t>
            </a:r>
          </a:p>
          <a:p>
            <a:r>
              <a:rPr lang="en-US"/>
              <a:t>We can </a:t>
            </a:r>
            <a:r>
              <a:rPr lang="en-US">
                <a:solidFill>
                  <a:srgbClr val="E85F31"/>
                </a:solidFill>
              </a:rPr>
              <a:t>compare the cost projections from our technology review to the calculated value of LODES </a:t>
            </a:r>
            <a:r>
              <a:rPr lang="en-US"/>
              <a:t>to inform whether technologies are ready for economic deployment in different years</a:t>
            </a:r>
          </a:p>
          <a:p>
            <a:pPr lvl="1"/>
            <a:r>
              <a:rPr lang="en-US"/>
              <a:t>Other “dimensions” of storage characteristics (e.g., efficiency, power rating) may also be interesting for different use-cases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40B55-DA74-3042-9D6A-EA9BEA4D75B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64224" y="1280160"/>
            <a:ext cx="5364480" cy="548640"/>
          </a:xfrm>
        </p:spPr>
        <p:txBody>
          <a:bodyPr/>
          <a:lstStyle/>
          <a:p>
            <a:r>
              <a:rPr lang="en-US"/>
              <a:t>Illustrative Comparison of Storage Value &amp; Cost at Different Duration Needs (Snapshot Year)</a:t>
            </a:r>
          </a:p>
        </p:txBody>
      </p:sp>
      <p:cxnSp>
        <p:nvCxnSpPr>
          <p:cNvPr id="4" name="Straight Connector 3" descr="duration axis">
            <a:extLst>
              <a:ext uri="{FF2B5EF4-FFF2-40B4-BE49-F238E27FC236}">
                <a16:creationId xmlns:a16="http://schemas.microsoft.com/office/drawing/2014/main" id="{FB2E115D-1DB5-074E-A853-AB24ACC9524D}"/>
              </a:ext>
            </a:extLst>
          </p:cNvPr>
          <p:cNvCxnSpPr>
            <a:cxnSpLocks/>
          </p:cNvCxnSpPr>
          <p:nvPr/>
        </p:nvCxnSpPr>
        <p:spPr>
          <a:xfrm>
            <a:off x="6364224" y="6218238"/>
            <a:ext cx="521817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 descr="cost axis">
            <a:extLst>
              <a:ext uri="{FF2B5EF4-FFF2-40B4-BE49-F238E27FC236}">
                <a16:creationId xmlns:a16="http://schemas.microsoft.com/office/drawing/2014/main" id="{60283EBF-2567-6D49-8137-D0716B953537}"/>
              </a:ext>
            </a:extLst>
          </p:cNvPr>
          <p:cNvCxnSpPr>
            <a:cxnSpLocks/>
          </p:cNvCxnSpPr>
          <p:nvPr/>
        </p:nvCxnSpPr>
        <p:spPr>
          <a:xfrm flipV="1">
            <a:off x="6364224" y="2180492"/>
            <a:ext cx="0" cy="40377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9DE3423-B654-8C4E-A5D6-44DF570026AE}"/>
              </a:ext>
            </a:extLst>
          </p:cNvPr>
          <p:cNvSpPr/>
          <p:nvPr/>
        </p:nvSpPr>
        <p:spPr>
          <a:xfrm rot="16200000">
            <a:off x="4641094" y="4045477"/>
            <a:ext cx="31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Value / Projected Capital Cost ($/kW)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11921D-87AB-B34B-A86D-96D9AFDA759F}"/>
              </a:ext>
            </a:extLst>
          </p:cNvPr>
          <p:cNvSpPr/>
          <p:nvPr/>
        </p:nvSpPr>
        <p:spPr>
          <a:xfrm>
            <a:off x="8308124" y="6217920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Duration (hours)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58B05-9818-D143-BED3-486364B8F0D1}"/>
              </a:ext>
            </a:extLst>
          </p:cNvPr>
          <p:cNvSpPr/>
          <p:nvPr/>
        </p:nvSpPr>
        <p:spPr>
          <a:xfrm>
            <a:off x="11308991" y="2928347"/>
            <a:ext cx="8394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accent6">
                    <a:lumMod val="60000"/>
                    <a:lumOff val="40000"/>
                  </a:schemeClr>
                </a:solidFill>
              </a:rPr>
              <a:t>Value of Storage in 2045</a:t>
            </a:r>
          </a:p>
        </p:txBody>
      </p:sp>
      <p:cxnSp>
        <p:nvCxnSpPr>
          <p:cNvPr id="32" name="Straight Connector 31" descr="line graph">
            <a:extLst>
              <a:ext uri="{FF2B5EF4-FFF2-40B4-BE49-F238E27FC236}">
                <a16:creationId xmlns:a16="http://schemas.microsoft.com/office/drawing/2014/main" id="{FCFE715B-B406-3449-87E0-51CDC1CE3B40}"/>
              </a:ext>
            </a:extLst>
          </p:cNvPr>
          <p:cNvCxnSpPr>
            <a:cxnSpLocks/>
          </p:cNvCxnSpPr>
          <p:nvPr/>
        </p:nvCxnSpPr>
        <p:spPr>
          <a:xfrm flipV="1">
            <a:off x="6385433" y="4605312"/>
            <a:ext cx="1473852" cy="162283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line graph">
            <a:extLst>
              <a:ext uri="{FF2B5EF4-FFF2-40B4-BE49-F238E27FC236}">
                <a16:creationId xmlns:a16="http://schemas.microsoft.com/office/drawing/2014/main" id="{291CE16B-A7EF-334D-9D0E-7F3FA52A3645}"/>
              </a:ext>
            </a:extLst>
          </p:cNvPr>
          <p:cNvCxnSpPr>
            <a:cxnSpLocks/>
          </p:cNvCxnSpPr>
          <p:nvPr/>
        </p:nvCxnSpPr>
        <p:spPr>
          <a:xfrm flipV="1">
            <a:off x="7882165" y="3572916"/>
            <a:ext cx="1518336" cy="1012932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line graph">
            <a:extLst>
              <a:ext uri="{FF2B5EF4-FFF2-40B4-BE49-F238E27FC236}">
                <a16:creationId xmlns:a16="http://schemas.microsoft.com/office/drawing/2014/main" id="{386B59E0-544E-384A-AD27-42A77B424719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9374167" y="3228429"/>
            <a:ext cx="1934824" cy="36201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2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B69F-2225-B242-8B1E-DA03C7CD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7225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E1338-6BA2-422F-8EAC-2819078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Project Schedule &amp; Tasks</a:t>
            </a:r>
          </a:p>
        </p:txBody>
      </p:sp>
      <p:pic>
        <p:nvPicPr>
          <p:cNvPr id="2" name="Picture 3" descr="color key for deliverables due and task in progress">
            <a:extLst>
              <a:ext uri="{FF2B5EF4-FFF2-40B4-BE49-F238E27FC236}">
                <a16:creationId xmlns:a16="http://schemas.microsoft.com/office/drawing/2014/main" id="{13708D81-4631-4423-91C2-0EE5260C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75" y="102235"/>
            <a:ext cx="2066290" cy="679450"/>
          </a:xfrm>
          <a:prstGeom prst="rect">
            <a:avLst/>
          </a:prstGeom>
        </p:spPr>
      </p:pic>
      <p:pic>
        <p:nvPicPr>
          <p:cNvPr id="5" name="Picture 4" descr="project schedule">
            <a:extLst>
              <a:ext uri="{FF2B5EF4-FFF2-40B4-BE49-F238E27FC236}">
                <a16:creationId xmlns:a16="http://schemas.microsoft.com/office/drawing/2014/main" id="{2810788D-B306-4537-9BA7-848BFD9BE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155"/>
            <a:ext cx="12192000" cy="45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E1927-2254-C54A-9D33-35A4F8DFEC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Continue working on scenario design &amp; technology review</a:t>
            </a:r>
          </a:p>
          <a:p>
            <a:r>
              <a:rPr lang="en-US"/>
              <a:t>Meet with Technical Advisory Committee to discuss refinements to approach</a:t>
            </a:r>
          </a:p>
          <a:p>
            <a:r>
              <a:rPr lang="en-US"/>
              <a:t>Begin preliminary analysis &amp; data collection to support analysis of various long duration storage use-cases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15BBB-585D-C745-AD6D-D9E61FD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59597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Energy and Environmental Economics logo">
            <a:extLst>
              <a:ext uri="{FF2B5EF4-FFF2-40B4-BE49-F238E27FC236}">
                <a16:creationId xmlns:a16="http://schemas.microsoft.com/office/drawing/2014/main" id="{E71AFA9A-C31C-413F-B261-0024F0895C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C4194-9440-5742-86C3-A5299A4A77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29405" y="3182340"/>
            <a:ext cx="9144000" cy="2600178"/>
          </a:xfrm>
        </p:spPr>
        <p:txBody>
          <a:bodyPr/>
          <a:lstStyle/>
          <a:p>
            <a:r>
              <a:rPr lang="en-US" b="1"/>
              <a:t>Roderick Go, </a:t>
            </a:r>
            <a:r>
              <a:rPr lang="en-US">
                <a:hlinkClick r:id="rId2"/>
              </a:rPr>
              <a:t>roderick@ethree.com</a:t>
            </a:r>
            <a:r>
              <a:rPr lang="en-US"/>
              <a:t> </a:t>
            </a:r>
            <a:br>
              <a:rPr lang="en-US" b="1"/>
            </a:br>
            <a:r>
              <a:rPr lang="en-US" b="1"/>
              <a:t>Nick </a:t>
            </a:r>
            <a:r>
              <a:rPr lang="en-US" b="1" err="1"/>
              <a:t>Schlag</a:t>
            </a:r>
            <a:r>
              <a:rPr lang="en-US" b="1"/>
              <a:t>, </a:t>
            </a:r>
            <a:r>
              <a:rPr lang="en-US">
                <a:hlinkClick r:id="rId3"/>
              </a:rPr>
              <a:t>nick@ethree.com</a:t>
            </a:r>
            <a:r>
              <a:rPr lang="en-US"/>
              <a:t> </a:t>
            </a:r>
            <a:br>
              <a:rPr lang="en-US"/>
            </a:br>
            <a:r>
              <a:rPr lang="en-US" b="1"/>
              <a:t>Amber Mahone,</a:t>
            </a:r>
            <a:r>
              <a:rPr lang="en-US"/>
              <a:t> </a:t>
            </a:r>
            <a:r>
              <a:rPr lang="en-US">
                <a:hlinkClick r:id="rId4"/>
              </a:rPr>
              <a:t>amber@ethree.com</a:t>
            </a:r>
            <a:r>
              <a:rPr lang="en-US"/>
              <a:t> </a:t>
            </a:r>
          </a:p>
          <a:p>
            <a:br>
              <a:rPr lang="en-US" b="1"/>
            </a:br>
            <a:r>
              <a:rPr lang="en-US"/>
              <a:t>Energy &amp; Environmental Economics, Inc. (E3)</a:t>
            </a:r>
            <a:br>
              <a:rPr lang="en-US"/>
            </a:br>
            <a:r>
              <a:rPr lang="en-US"/>
              <a:t>44 Montgomery Street, Suite 1500 | San Francisco, CA 94104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F2659-4467-4494-A1E2-3193CF90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05" y="2133600"/>
            <a:ext cx="7156798" cy="1257167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5936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D552-0A3E-47A1-8812-1C900CB4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3E6C-F7D4-5D49-ACCA-023A0A6E1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r>
              <a:rPr lang="en-US" sz="1400" b="0" err="1"/>
              <a:t>Arévalo</a:t>
            </a:r>
            <a:r>
              <a:rPr lang="en-US" sz="1400" b="0"/>
              <a:t>-Cordero, P., Benavides, D. J., Juan Leonardo, Hernández-</a:t>
            </a:r>
            <a:r>
              <a:rPr lang="en-US" sz="1400" b="0" err="1"/>
              <a:t>Callejo</a:t>
            </a:r>
            <a:r>
              <a:rPr lang="en-US" sz="1400" b="0"/>
              <a:t>, L., &amp; Jurado, F. (2020). </a:t>
            </a:r>
            <a:r>
              <a:rPr lang="en-US" sz="1400" b="0">
                <a:hlinkClick r:id="rId2"/>
              </a:rPr>
              <a:t>Optimal energy management strategies to reduce diesel consumption for a hybrid off-grid system</a:t>
            </a:r>
            <a:r>
              <a:rPr lang="en-US" sz="1400" b="0"/>
              <a:t>. </a:t>
            </a:r>
            <a:r>
              <a:rPr lang="en-US" sz="1400" b="0" err="1"/>
              <a:t>Revista</a:t>
            </a:r>
            <a:r>
              <a:rPr lang="en-US" sz="1400" b="0"/>
              <a:t> </a:t>
            </a:r>
            <a:r>
              <a:rPr lang="en-US" sz="1400" b="0" err="1"/>
              <a:t>Facultad</a:t>
            </a:r>
            <a:r>
              <a:rPr lang="en-US" sz="1400" b="0"/>
              <a:t> de </a:t>
            </a:r>
            <a:r>
              <a:rPr lang="en-US" sz="1400" b="0" err="1"/>
              <a:t>Ingeniería</a:t>
            </a:r>
            <a:r>
              <a:rPr lang="en-US" sz="1400" b="0"/>
              <a:t> Universidad de Antioquia, 98, 47–58.</a:t>
            </a:r>
          </a:p>
          <a:p>
            <a:r>
              <a:rPr lang="en-US" sz="1400" b="0"/>
              <a:t>CAISO. “</a:t>
            </a:r>
            <a:r>
              <a:rPr lang="en-US" sz="1400" b="0">
                <a:hlinkClick r:id="rId3"/>
              </a:rPr>
              <a:t>Final 2025 Long-Term Local Capacity Technical Study Report</a:t>
            </a:r>
            <a:r>
              <a:rPr lang="en-US" sz="1400" b="0"/>
              <a:t>” (2020).</a:t>
            </a:r>
          </a:p>
          <a:p>
            <a:r>
              <a:rPr lang="en-US" sz="1400" b="0"/>
              <a:t>California Energy Commission, E3. “</a:t>
            </a:r>
            <a:r>
              <a:rPr lang="en-US" sz="1400" b="0">
                <a:hlinkClick r:id="rId4"/>
              </a:rPr>
              <a:t>Final Project Report: Santa Monica City Yards Advanced Energy District</a:t>
            </a:r>
            <a:r>
              <a:rPr lang="en-US" sz="1400" b="0"/>
              <a:t>.”</a:t>
            </a:r>
          </a:p>
          <a:p>
            <a:r>
              <a:rPr lang="en-US" sz="1400" b="0"/>
              <a:t>California Energy Commission, E3. “</a:t>
            </a:r>
            <a:r>
              <a:rPr lang="en-US" sz="1400" b="0">
                <a:hlinkClick r:id="rId5"/>
              </a:rPr>
              <a:t>Presentation – SB 100 Draft Results</a:t>
            </a:r>
            <a:r>
              <a:rPr lang="en-US" sz="1400" b="0"/>
              <a:t>.” 19-SB-100 (2020).</a:t>
            </a:r>
          </a:p>
          <a:p>
            <a:r>
              <a:rPr lang="en-US" sz="1400" b="0"/>
              <a:t>Dowling, Jacqueline A., Katherine Z. Rinaldi, Tyler H. Ruggles, Steven J. Davis, Mengyao Yuan, Fan Tong, Nathan S. Lewis, and Ken </a:t>
            </a:r>
            <a:r>
              <a:rPr lang="en-US" sz="1400" b="0" err="1"/>
              <a:t>Caldeira</a:t>
            </a:r>
            <a:r>
              <a:rPr lang="en-US" sz="1400" b="0"/>
              <a:t>. "Role of Long-Duration Energy Storage in Variable Renewable Electricity Systems." Joule 4, no. 9 (2020): 1907-1928.</a:t>
            </a:r>
          </a:p>
          <a:p>
            <a:r>
              <a:rPr lang="en-US" sz="1400" b="0"/>
              <a:t>E3. “</a:t>
            </a:r>
            <a:r>
              <a:rPr lang="en-US" sz="1400" b="0">
                <a:hlinkClick r:id="rId6"/>
              </a:rPr>
              <a:t>Least Cost Carbon Reduction Policies in PJM</a:t>
            </a:r>
            <a:r>
              <a:rPr lang="en-US" sz="1400" b="0"/>
              <a:t>.” (2020).</a:t>
            </a:r>
          </a:p>
          <a:p>
            <a:r>
              <a:rPr lang="en-US" sz="1400" b="0"/>
              <a:t>E3. “</a:t>
            </a:r>
            <a:r>
              <a:rPr lang="en-US" sz="1400" b="0">
                <a:hlinkClick r:id="rId7"/>
              </a:rPr>
              <a:t>Electric Reliability under Deep Decarbonization in New England</a:t>
            </a:r>
            <a:r>
              <a:rPr lang="en-US" sz="1400" b="0"/>
              <a:t>.” Presentation at NEPOOL Meeting (2020).</a:t>
            </a:r>
          </a:p>
          <a:p>
            <a:r>
              <a:rPr lang="en-US" sz="1400" b="0"/>
              <a:t>EFI, E3. “</a:t>
            </a:r>
            <a:r>
              <a:rPr lang="en-US" sz="1400" b="0">
                <a:hlinkClick r:id="rId8"/>
              </a:rPr>
              <a:t>Hydrogen Opportunities in a Low-Carbon Future</a:t>
            </a:r>
            <a:r>
              <a:rPr lang="en-US" sz="1400" b="0"/>
              <a:t>.” (2020).</a:t>
            </a:r>
          </a:p>
          <a:p>
            <a:r>
              <a:rPr lang="en-US" sz="1400" b="0" err="1"/>
              <a:t>Glenk</a:t>
            </a:r>
            <a:r>
              <a:rPr lang="en-US" sz="1400" b="0"/>
              <a:t>, Gunther, and Stefan </a:t>
            </a:r>
            <a:r>
              <a:rPr lang="en-US" sz="1400" b="0" err="1"/>
              <a:t>Reichelstein</a:t>
            </a:r>
            <a:r>
              <a:rPr lang="en-US" sz="1400" b="0"/>
              <a:t>. "Economics of converting renewable power to hydrogen." Nature Energy 4, no. 3 (2019): 216-222.</a:t>
            </a:r>
          </a:p>
          <a:p>
            <a:r>
              <a:rPr lang="en-US" sz="1400" b="0"/>
              <a:t>Guerra, Omar J., </a:t>
            </a:r>
            <a:r>
              <a:rPr lang="en-US" sz="1400" b="0" err="1"/>
              <a:t>Jiazi</a:t>
            </a:r>
            <a:r>
              <a:rPr lang="en-US" sz="1400" b="0"/>
              <a:t> Zhang, Joshua </a:t>
            </a:r>
            <a:r>
              <a:rPr lang="en-US" sz="1400" b="0" err="1"/>
              <a:t>Eichman</a:t>
            </a:r>
            <a:r>
              <a:rPr lang="en-US" sz="1400" b="0"/>
              <a:t>, Paul Denholm, Jennifer Kurtz, and </a:t>
            </a:r>
            <a:r>
              <a:rPr lang="en-US" sz="1400" b="0" err="1"/>
              <a:t>Bri</a:t>
            </a:r>
            <a:r>
              <a:rPr lang="en-US" sz="1400" b="0"/>
              <a:t>-Mathias Hodge. "The value of seasonal energy storage technologies for the integration of wind and solar power." Energy &amp; Environmental Science (2020).</a:t>
            </a:r>
          </a:p>
          <a:p>
            <a:r>
              <a:rPr lang="en-US" sz="1400" b="0"/>
              <a:t>Lux Research. “</a:t>
            </a:r>
            <a:r>
              <a:rPr lang="en-US" sz="1400" b="0">
                <a:hlinkClick r:id="rId9"/>
              </a:rPr>
              <a:t>Defining long-duration energy storage</a:t>
            </a:r>
            <a:r>
              <a:rPr lang="en-US" sz="1400" b="0"/>
              <a:t>.” (2019).</a:t>
            </a:r>
          </a:p>
        </p:txBody>
      </p:sp>
    </p:spTree>
    <p:extLst>
      <p:ext uri="{BB962C8B-B14F-4D97-AF65-F5344CB8AC3E}">
        <p14:creationId xmlns:p14="http://schemas.microsoft.com/office/powerpoint/2010/main" val="16620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E1338-6BA2-422F-8EAC-2819078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Project Team &amp; Responsibilities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03A1350-9D7D-4B41-981B-309FA6A38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4343400" cy="4937760"/>
          </a:xfrm>
        </p:spPr>
        <p:txBody>
          <a:bodyPr/>
          <a:lstStyle/>
          <a:p>
            <a:r>
              <a:rPr lang="en-US" sz="1600">
                <a:solidFill>
                  <a:srgbClr val="E85F31"/>
                </a:solidFill>
              </a:rPr>
              <a:t>E3</a:t>
            </a:r>
            <a:r>
              <a:rPr lang="en-US" sz="1600"/>
              <a:t> will lead this team, leveraging expertise in deep decarbonization analyses</a:t>
            </a:r>
          </a:p>
          <a:p>
            <a:pPr lvl="1"/>
            <a:r>
              <a:rPr lang="en-US" sz="1400" b="1"/>
              <a:t>Amber Mahone </a:t>
            </a:r>
            <a:r>
              <a:rPr lang="en-US" sz="1400"/>
              <a:t>and</a:t>
            </a:r>
            <a:r>
              <a:rPr lang="en-US" sz="1400" b="1"/>
              <a:t> Roderick Go </a:t>
            </a:r>
            <a:r>
              <a:rPr lang="en-US" sz="1400"/>
              <a:t>will be serve as project managers</a:t>
            </a:r>
          </a:p>
          <a:p>
            <a:pPr lvl="1"/>
            <a:r>
              <a:rPr lang="en-US" sz="1400" b="1"/>
              <a:t>Arne Olson </a:t>
            </a:r>
            <a:r>
              <a:rPr lang="en-US" sz="1400"/>
              <a:t>will be principal investigator</a:t>
            </a:r>
          </a:p>
          <a:p>
            <a:pPr lvl="1"/>
            <a:r>
              <a:rPr lang="en-US" sz="1400" b="1"/>
              <a:t>Nick Schlag </a:t>
            </a:r>
            <a:r>
              <a:rPr lang="en-US" sz="1400"/>
              <a:t>will serve as project advisor</a:t>
            </a:r>
          </a:p>
          <a:p>
            <a:r>
              <a:rPr lang="en-US" sz="1600">
                <a:solidFill>
                  <a:srgbClr val="E85F31"/>
                </a:solidFill>
              </a:rPr>
              <a:t>Form Energy </a:t>
            </a:r>
            <a:r>
              <a:rPr lang="en-US" sz="1600"/>
              <a:t>will provide technology expertise on their long duration storage technology and analytical support valuing long duration storage assets</a:t>
            </a:r>
          </a:p>
          <a:p>
            <a:r>
              <a:rPr lang="en-US" sz="1600">
                <a:solidFill>
                  <a:srgbClr val="E85F31"/>
                </a:solidFill>
              </a:rPr>
              <a:t>UCSD CER </a:t>
            </a:r>
            <a:r>
              <a:rPr lang="en-US" sz="1600"/>
              <a:t>will draw on real-world testing expertise to assess the technical characteristics of long duration storage technologies and use the UCSD campus as a case study for low-carbon microgrids based on long duration storage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DF5715D-C4D4-4918-9316-F84206080AB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29200" y="1280160"/>
            <a:ext cx="6699504" cy="36576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Overview of Project Team</a:t>
            </a:r>
          </a:p>
        </p:txBody>
      </p:sp>
      <p:grpSp>
        <p:nvGrpSpPr>
          <p:cNvPr id="8" name="Group 7" descr="project team" title="21">
            <a:extLst>
              <a:ext uri="{FF2B5EF4-FFF2-40B4-BE49-F238E27FC236}">
                <a16:creationId xmlns:a16="http://schemas.microsoft.com/office/drawing/2014/main" id="{C7F1C0AB-9FD3-4D5D-BA29-10B886FF6C57}"/>
              </a:ext>
            </a:extLst>
          </p:cNvPr>
          <p:cNvGrpSpPr/>
          <p:nvPr/>
        </p:nvGrpSpPr>
        <p:grpSpPr>
          <a:xfrm>
            <a:off x="5027676" y="1722119"/>
            <a:ext cx="6699505" cy="4572000"/>
            <a:chOff x="5027676" y="1722119"/>
            <a:chExt cx="6699505" cy="4572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91AB0C-DB54-4B4F-B275-A5C8EBF55BA9}"/>
                </a:ext>
              </a:extLst>
            </p:cNvPr>
            <p:cNvGrpSpPr/>
            <p:nvPr/>
          </p:nvGrpSpPr>
          <p:grpSpPr>
            <a:xfrm>
              <a:off x="5027676" y="1722119"/>
              <a:ext cx="6699505" cy="4572000"/>
              <a:chOff x="1165866" y="138172"/>
              <a:chExt cx="9144001" cy="62163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E7943A-88BC-4598-AC88-F3E762D55088}"/>
                  </a:ext>
                </a:extLst>
              </p:cNvPr>
              <p:cNvSpPr/>
              <p:nvPr/>
            </p:nvSpPr>
            <p:spPr>
              <a:xfrm>
                <a:off x="5829308" y="3519835"/>
                <a:ext cx="4480559" cy="283464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50" b="1" u="sng">
                    <a:solidFill>
                      <a:schemeClr val="accent1"/>
                    </a:solidFill>
                  </a:rPr>
                  <a:t>Sub-Contractor 2</a:t>
                </a:r>
                <a:r>
                  <a:rPr lang="en-US" sz="1050" b="1">
                    <a:solidFill>
                      <a:schemeClr val="accent1"/>
                    </a:solidFill>
                  </a:rPr>
                  <a:t>: </a:t>
                </a:r>
                <a:br>
                  <a:rPr lang="en-US" sz="1050" b="1">
                    <a:solidFill>
                      <a:schemeClr val="accent1"/>
                    </a:solidFill>
                  </a:rPr>
                </a:br>
                <a:r>
                  <a:rPr lang="en-US" sz="1050" b="1">
                    <a:solidFill>
                      <a:schemeClr val="accent1"/>
                    </a:solidFill>
                  </a:rPr>
                  <a:t>Form Energy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>
                  <a:solidFill>
                    <a:schemeClr val="accent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Marco Ferrara,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Co-Founder &amp; SVP of Analytics and Business Development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Mateo Jaramillo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Co-Founder &amp; Executive Chairman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Scott Burger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Analytics Lead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Aly </a:t>
                </a:r>
                <a:r>
                  <a:rPr lang="en-US" sz="800" b="1" err="1">
                    <a:solidFill>
                      <a:schemeClr val="accent1"/>
                    </a:solidFill>
                  </a:rPr>
                  <a:t>Eltayeb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Manager of Business Development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Ben Jenkins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Manager, Data and Optimization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Jason Houck,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Policy and Regulatory Affairs Lead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D8F2B32-6BF9-45DC-87C2-CC739AED107D}"/>
                  </a:ext>
                </a:extLst>
              </p:cNvPr>
              <p:cNvSpPr/>
              <p:nvPr/>
            </p:nvSpPr>
            <p:spPr>
              <a:xfrm>
                <a:off x="1165867" y="138173"/>
                <a:ext cx="9144000" cy="310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50" b="1" u="sng">
                    <a:solidFill>
                      <a:schemeClr val="accent1"/>
                    </a:solidFill>
                  </a:rPr>
                  <a:t>Prime Recipient</a:t>
                </a:r>
                <a:r>
                  <a:rPr lang="en-US" sz="1050" b="1">
                    <a:solidFill>
                      <a:schemeClr val="accent1"/>
                    </a:solidFill>
                  </a:rPr>
                  <a:t>: E3</a:t>
                </a: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502653-09A8-4757-9589-720C12DF1FFD}"/>
                  </a:ext>
                </a:extLst>
              </p:cNvPr>
              <p:cNvSpPr/>
              <p:nvPr/>
            </p:nvSpPr>
            <p:spPr>
              <a:xfrm>
                <a:off x="1165866" y="3519835"/>
                <a:ext cx="4480559" cy="2834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r>
                  <a:rPr lang="en-US" sz="1050" b="1" u="sng">
                    <a:solidFill>
                      <a:schemeClr val="accent1"/>
                    </a:solidFill>
                  </a:rPr>
                  <a:t>Sub-Contractor 1</a:t>
                </a:r>
                <a:r>
                  <a:rPr lang="en-US" sz="1050" b="1">
                    <a:solidFill>
                      <a:schemeClr val="accent1"/>
                    </a:solidFill>
                  </a:rPr>
                  <a:t>: </a:t>
                </a:r>
                <a:br>
                  <a:rPr lang="en-US" sz="1050" b="1" u="sng"/>
                </a:br>
                <a:r>
                  <a:rPr lang="en-US" sz="1050" b="1">
                    <a:solidFill>
                      <a:schemeClr val="accent1"/>
                    </a:solidFill>
                  </a:rPr>
                  <a:t>University of California </a:t>
                </a:r>
                <a:br>
                  <a:rPr lang="en-US" sz="1050" b="1"/>
                </a:br>
                <a:r>
                  <a:rPr lang="en-US" sz="1050" b="1">
                    <a:solidFill>
                      <a:schemeClr val="accent1"/>
                    </a:solidFill>
                  </a:rPr>
                  <a:t>San Diego Center for Energy Research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>
                  <a:solidFill>
                    <a:schemeClr val="accent1"/>
                  </a:solidFill>
                </a:endParaRPr>
              </a:p>
              <a:p>
                <a:r>
                  <a:rPr lang="en-US" sz="800" b="1">
                    <a:solidFill>
                      <a:schemeClr val="accent1"/>
                    </a:solidFill>
                  </a:rPr>
                  <a:t>Mike Ferry, </a:t>
                </a:r>
                <a:endParaRPr lang="en-US" sz="800" b="1">
                  <a:solidFill>
                    <a:schemeClr val="accent1"/>
                  </a:solidFill>
                  <a:cs typeface="Arial"/>
                </a:endParaRPr>
              </a:p>
              <a:p>
                <a:r>
                  <a:rPr lang="en-US" sz="800">
                    <a:solidFill>
                      <a:schemeClr val="accent1"/>
                    </a:solidFill>
                  </a:rPr>
                  <a:t>Director of Energy Storage</a:t>
                </a:r>
                <a:endParaRPr lang="en-US" sz="800">
                  <a:solidFill>
                    <a:schemeClr val="accent1"/>
                  </a:solidFill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and Systems</a:t>
                </a:r>
                <a:endParaRPr lang="en-US" sz="800">
                  <a:solidFill>
                    <a:schemeClr val="accent1"/>
                  </a:solidFill>
                  <a:cs typeface="Arial"/>
                </a:endParaRPr>
              </a:p>
              <a:p>
                <a:endParaRPr lang="en-US" sz="800" b="1">
                  <a:solidFill>
                    <a:schemeClr val="accent1"/>
                  </a:solidFill>
                  <a:cs typeface="Arial" panose="020B0604020202020204"/>
                </a:endParaRPr>
              </a:p>
              <a:p>
                <a:endParaRPr lang="en-US" sz="800" b="1">
                  <a:solidFill>
                    <a:schemeClr val="accent1"/>
                  </a:solidFill>
                  <a:cs typeface="Arial" panose="020B0604020202020204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  <a:cs typeface="Arial" panose="020B0604020202020204"/>
                  </a:rPr>
                  <a:t>Ryan Hanna,</a:t>
                </a:r>
                <a:r>
                  <a:rPr lang="en-US" sz="800">
                    <a:solidFill>
                      <a:schemeClr val="accent1"/>
                    </a:solidFill>
                    <a:cs typeface="Arial" panose="020B0604020202020204"/>
                  </a:rPr>
                  <a:t> </a:t>
                </a:r>
                <a:endParaRPr lang="en-US">
                  <a:solidFill>
                    <a:schemeClr val="accent1"/>
                  </a:solidFill>
                  <a:cs typeface="Arial"/>
                </a:endParaRPr>
              </a:p>
              <a:p>
                <a:r>
                  <a:rPr lang="en-US" sz="800">
                    <a:solidFill>
                      <a:schemeClr val="accent1"/>
                    </a:solidFill>
                    <a:cs typeface="Arial" panose="020B0604020202020204"/>
                  </a:rPr>
                  <a:t>Research Scientist</a:t>
                </a:r>
              </a:p>
              <a:p>
                <a:endParaRPr lang="en-US" sz="1000" b="1" u="sng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B5481C5B-9D49-494F-8C39-523AF94F97AC}"/>
                  </a:ext>
                </a:extLst>
              </p:cNvPr>
              <p:cNvCxnSpPr>
                <a:cxnSpLocks/>
                <a:stCxn id="12" idx="2"/>
                <a:endCxn id="13" idx="0"/>
              </p:cNvCxnSpPr>
              <p:nvPr/>
            </p:nvCxnSpPr>
            <p:spPr>
              <a:xfrm rot="5400000">
                <a:off x="4435656" y="2217623"/>
                <a:ext cx="272703" cy="2331722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86731F6B-EDA0-4608-839A-C0B11585502A}"/>
                  </a:ext>
                </a:extLst>
              </p:cNvPr>
              <p:cNvCxnSpPr>
                <a:cxnSpLocks/>
                <a:stCxn id="12" idx="2"/>
                <a:endCxn id="11" idx="0"/>
              </p:cNvCxnSpPr>
              <p:nvPr/>
            </p:nvCxnSpPr>
            <p:spPr>
              <a:xfrm rot="16200000" flipH="1">
                <a:off x="6767376" y="2217624"/>
                <a:ext cx="272703" cy="2331719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C993760F-3772-4335-93EE-F8AFF9242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2211" y="3600451"/>
                <a:ext cx="829802" cy="576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47AC475-1130-4F33-8F5A-ED8A97DC6FC9}"/>
                  </a:ext>
                </a:extLst>
              </p:cNvPr>
              <p:cNvGrpSpPr/>
              <p:nvPr/>
            </p:nvGrpSpPr>
            <p:grpSpPr>
              <a:xfrm>
                <a:off x="4326394" y="492205"/>
                <a:ext cx="2743200" cy="1280160"/>
                <a:chOff x="4326394" y="306608"/>
                <a:chExt cx="2743200" cy="1280160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3A2D519-E65E-4D76-AB26-C08473CC835B}"/>
                    </a:ext>
                  </a:extLst>
                </p:cNvPr>
                <p:cNvSpPr txBox="1"/>
                <p:nvPr/>
              </p:nvSpPr>
              <p:spPr>
                <a:xfrm>
                  <a:off x="4326394" y="306608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Project Manager </a:t>
                  </a:r>
                  <a:r>
                    <a:rPr lang="en-US" sz="9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(External)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E09A638-FA46-4B4F-82A4-31DAD82CFD18}"/>
                    </a:ext>
                  </a:extLst>
                </p:cNvPr>
                <p:cNvSpPr txBox="1"/>
                <p:nvPr/>
              </p:nvSpPr>
              <p:spPr>
                <a:xfrm>
                  <a:off x="5516164" y="819736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Amber Mahone,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Partner</a:t>
                  </a:r>
                </a:p>
              </p:txBody>
            </p:sp>
            <p:pic>
              <p:nvPicPr>
                <p:cNvPr id="36" name="Picture 2" descr="Amber Mahone">
                  <a:extLst>
                    <a:ext uri="{FF2B5EF4-FFF2-40B4-BE49-F238E27FC236}">
                      <a16:creationId xmlns:a16="http://schemas.microsoft.com/office/drawing/2014/main" id="{83F53FD3-5E4A-4172-AB5C-0997A86C2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9334" y="576090"/>
                  <a:ext cx="1056830" cy="91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DF83A50-8038-4D84-909A-6CF5FCBAD7D9}"/>
                  </a:ext>
                </a:extLst>
              </p:cNvPr>
              <p:cNvGrpSpPr/>
              <p:nvPr/>
            </p:nvGrpSpPr>
            <p:grpSpPr>
              <a:xfrm>
                <a:off x="4326394" y="1867812"/>
                <a:ext cx="2743200" cy="1280160"/>
                <a:chOff x="4326394" y="1751366"/>
                <a:chExt cx="2743200" cy="1280160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15EC0C3-F24B-4A18-BA8B-2997BFE736BD}"/>
                    </a:ext>
                  </a:extLst>
                </p:cNvPr>
                <p:cNvSpPr txBox="1"/>
                <p:nvPr/>
              </p:nvSpPr>
              <p:spPr>
                <a:xfrm>
                  <a:off x="4326394" y="1751366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Project Manager </a:t>
                  </a:r>
                  <a:r>
                    <a:rPr lang="en-US" sz="9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(Internal)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233762A-F718-48AC-874E-247A7E5CA8F0}"/>
                    </a:ext>
                  </a:extLst>
                </p:cNvPr>
                <p:cNvSpPr txBox="1"/>
                <p:nvPr/>
              </p:nvSpPr>
              <p:spPr>
                <a:xfrm>
                  <a:off x="5516164" y="2268872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Roderick Go,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Technical Manager</a:t>
                  </a: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9F1D81C4-FF3E-4CCD-87FD-E7EC5BBB67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59334" y="2027116"/>
                  <a:ext cx="105683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72E1908-3FF1-47C4-A2CC-6369DA79B35B}"/>
                  </a:ext>
                </a:extLst>
              </p:cNvPr>
              <p:cNvGrpSpPr/>
              <p:nvPr/>
            </p:nvGrpSpPr>
            <p:grpSpPr>
              <a:xfrm>
                <a:off x="1279345" y="491492"/>
                <a:ext cx="2743200" cy="1280160"/>
                <a:chOff x="1279345" y="503525"/>
                <a:chExt cx="2743200" cy="1280160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2E8164-F1CC-4354-B75E-DE04BC8E01FE}"/>
                    </a:ext>
                  </a:extLst>
                </p:cNvPr>
                <p:cNvSpPr txBox="1"/>
                <p:nvPr/>
              </p:nvSpPr>
              <p:spPr>
                <a:xfrm>
                  <a:off x="1279345" y="503525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Principal Investigator</a:t>
                  </a:r>
                  <a:endParaRPr lang="en-US" sz="900">
                    <a:solidFill>
                      <a:schemeClr val="accen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D8891D3-A15A-4638-A8E3-E9DADA4B7F70}"/>
                    </a:ext>
                  </a:extLst>
                </p:cNvPr>
                <p:cNvSpPr txBox="1"/>
                <p:nvPr/>
              </p:nvSpPr>
              <p:spPr>
                <a:xfrm>
                  <a:off x="2469115" y="1024223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Arne Olson,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Senior Partner</a:t>
                  </a:r>
                </a:p>
              </p:txBody>
            </p:sp>
            <p:pic>
              <p:nvPicPr>
                <p:cNvPr id="28" name="Picture 18" descr="Arne Olson">
                  <a:extLst>
                    <a:ext uri="{FF2B5EF4-FFF2-40B4-BE49-F238E27FC236}">
                      <a16:creationId xmlns:a16="http://schemas.microsoft.com/office/drawing/2014/main" id="{B9E43087-5FCC-497D-86BB-BCCFD54AE3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2285" y="782466"/>
                  <a:ext cx="1056830" cy="91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6C540-5B1E-4DB7-B318-526A6F03AA93}"/>
                  </a:ext>
                </a:extLst>
              </p:cNvPr>
              <p:cNvSpPr txBox="1"/>
              <p:nvPr/>
            </p:nvSpPr>
            <p:spPr>
              <a:xfrm>
                <a:off x="7313631" y="138172"/>
                <a:ext cx="2996236" cy="3108959"/>
              </a:xfrm>
              <a:prstGeom prst="rect">
                <a:avLst/>
              </a:prstGeom>
              <a:noFill/>
            </p:spPr>
            <p:txBody>
              <a:bodyPr wrap="square" lIns="45720" rIns="45720" numCol="1" spcCol="0" rtlCol="0" anchor="t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>
                    <a:solidFill>
                      <a:schemeClr val="accent1"/>
                    </a:solidFill>
                    <a:latin typeface="+mn-lt"/>
                  </a:rPr>
                  <a:t>E3 Consulting Staff</a:t>
                </a:r>
                <a:endParaRPr lang="en-US" sz="1050">
                  <a:solidFill>
                    <a:schemeClr val="accent1"/>
                  </a:solidFill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Jasmine Ouyang, Managing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Jessie Knapstein, Senior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Adrian Au,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Charlie Duff,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Anthony Fratto,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Charlie Gulian,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Xiaoxuan Hou,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</a:rPr>
                  <a:t>Huai Jiang, Consultant</a:t>
                </a: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Rawley Loken,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Gabe Mantegna,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</a:rPr>
                  <a:t>Manohar Mogadali, Consultant</a:t>
                </a: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Dr. Yuchi Sun,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Vignesh Venugopal, Consultant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</a:rPr>
                  <a:t>Dr. Bill Wheatle, Consultant</a:t>
                </a: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Dr. Mengyao Yuan, Consultant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39BE2A-FE7D-43BA-B9B3-CF333010BC25}"/>
                  </a:ext>
                </a:extLst>
              </p:cNvPr>
              <p:cNvGrpSpPr/>
              <p:nvPr/>
            </p:nvGrpSpPr>
            <p:grpSpPr>
              <a:xfrm>
                <a:off x="1279345" y="1868021"/>
                <a:ext cx="2743200" cy="1280160"/>
                <a:chOff x="1279345" y="1868021"/>
                <a:chExt cx="2743200" cy="1280160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700DB7-C84C-4CF6-A112-AB98EFC75FA6}"/>
                    </a:ext>
                  </a:extLst>
                </p:cNvPr>
                <p:cNvSpPr txBox="1"/>
                <p:nvPr/>
              </p:nvSpPr>
              <p:spPr>
                <a:xfrm>
                  <a:off x="1279345" y="1868021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Project Advisor</a:t>
                  </a:r>
                  <a:endParaRPr lang="en-US" sz="900">
                    <a:solidFill>
                      <a:schemeClr val="accen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E0985D-8B36-4C6C-856E-C3EF4C3DF45B}"/>
                    </a:ext>
                  </a:extLst>
                </p:cNvPr>
                <p:cNvSpPr txBox="1"/>
                <p:nvPr/>
              </p:nvSpPr>
              <p:spPr>
                <a:xfrm>
                  <a:off x="2469115" y="2388719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Nick Schlag,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Director</a:t>
                  </a:r>
                </a:p>
              </p:txBody>
            </p:sp>
            <p:pic>
              <p:nvPicPr>
                <p:cNvPr id="25" name="Picture 2" descr="Nick Schlag">
                  <a:extLst>
                    <a:ext uri="{FF2B5EF4-FFF2-40B4-BE49-F238E27FC236}">
                      <a16:creationId xmlns:a16="http://schemas.microsoft.com/office/drawing/2014/main" id="{932B054E-A7F2-47BA-8281-11BCEF0A1A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2285" y="2146170"/>
                  <a:ext cx="1056830" cy="91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D65050-678D-4453-8FF3-D96ED860F4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40690" y="4268576"/>
              <a:ext cx="782213" cy="288184"/>
              <a:chOff x="-762000" y="762000"/>
              <a:chExt cx="1389888" cy="51206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D536FB2-7A75-4351-9F93-04849D9CFE1C}"/>
                  </a:ext>
                </a:extLst>
              </p:cNvPr>
              <p:cNvSpPr/>
              <p:nvPr/>
            </p:nvSpPr>
            <p:spPr>
              <a:xfrm>
                <a:off x="-762000" y="762000"/>
                <a:ext cx="1389888" cy="5120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5B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6" descr="Center for Energy Research">
                <a:extLst>
                  <a:ext uri="{FF2B5EF4-FFF2-40B4-BE49-F238E27FC236}">
                    <a16:creationId xmlns:a16="http://schemas.microsoft.com/office/drawing/2014/main" id="{F9655DDB-D8E7-4176-B1C6-6AC7214E1E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88848" y="843627"/>
                <a:ext cx="1243584" cy="348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" name="Picture 4" descr="Mike Ferry">
            <a:extLst>
              <a:ext uri="{FF2B5EF4-FFF2-40B4-BE49-F238E27FC236}">
                <a16:creationId xmlns:a16="http://schemas.microsoft.com/office/drawing/2014/main" id="{9A8FB367-D481-41DB-8DA1-8E361590F1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327" r="-1724" b="21305"/>
          <a:stretch/>
        </p:blipFill>
        <p:spPr>
          <a:xfrm>
            <a:off x="7457832" y="5532120"/>
            <a:ext cx="765071" cy="685800"/>
          </a:xfrm>
          <a:prstGeom prst="rect">
            <a:avLst/>
          </a:prstGeom>
        </p:spPr>
      </p:pic>
      <p:pic>
        <p:nvPicPr>
          <p:cNvPr id="1026" name="Picture 2" descr="Scott Burger, PhD">
            <a:extLst>
              <a:ext uri="{FF2B5EF4-FFF2-40B4-BE49-F238E27FC236}">
                <a16:creationId xmlns:a16="http://schemas.microsoft.com/office/drawing/2014/main" id="{C25830E3-DCA3-DD4D-90B3-513331004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4" t="12837" r="6582"/>
          <a:stretch/>
        </p:blipFill>
        <p:spPr bwMode="auto">
          <a:xfrm>
            <a:off x="10940380" y="553212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5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CA10-0AFE-5A41-A4A1-3B03DB0E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/>
              <a:t>Project Purpose &amp; Previous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9186D-57BA-4D06-BDAF-ED68605247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/>
              <a:t>Evaluate the </a:t>
            </a:r>
            <a:r>
              <a:rPr lang="en-US" sz="2000">
                <a:solidFill>
                  <a:srgbClr val="E85F31"/>
                </a:solidFill>
              </a:rPr>
              <a:t>tradeoffs between energy storage duration, performance and cost</a:t>
            </a:r>
            <a:r>
              <a:rPr lang="en-US" sz="2000"/>
              <a:t>, against a range of resource supply options and electric load conditions for various use-cases on California’s future grid.  </a:t>
            </a:r>
          </a:p>
          <a:p>
            <a:pPr marL="457200" indent="-457200">
              <a:buFont typeface="+mj-lt"/>
              <a:buAutoNum type="arabicPeriod"/>
            </a:pPr>
            <a:endParaRPr lang="en-US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Develop an updated </a:t>
            </a:r>
            <a:r>
              <a:rPr lang="en-US" sz="2000">
                <a:solidFill>
                  <a:srgbClr val="E85F31"/>
                </a:solidFill>
              </a:rPr>
              <a:t>publicly available dataset</a:t>
            </a:r>
            <a:r>
              <a:rPr lang="en-US" sz="2000"/>
              <a:t> to characterize potential futures for California’s grid in the context of deep decarbonization, including characterization of new energy storage and energy generation technologies. </a:t>
            </a:r>
          </a:p>
          <a:p>
            <a:pPr marL="457200" indent="-457200">
              <a:buFont typeface="+mj-lt"/>
              <a:buAutoNum type="arabicPeriod"/>
            </a:pPr>
            <a:endParaRPr lang="en-US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Develop a </a:t>
            </a:r>
            <a:r>
              <a:rPr lang="en-US" sz="2000">
                <a:solidFill>
                  <a:srgbClr val="E85F31"/>
                </a:solidFill>
              </a:rPr>
              <a:t>publicly available modeling toolkit </a:t>
            </a:r>
            <a:r>
              <a:rPr lang="en-US" sz="2000"/>
              <a:t>that extends California’s capabilities to plan for a deeply decarbonized electric sector, incorporating long duration storage and new energy generation technologies into the resource mix.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7E1338-6BA2-422F-8EAC-2819078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318484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D185-26C2-2B4D-A4B4-F638014D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Purpose: Evolving Planning Needs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E622882-521B-714C-9C81-D3BBED499EED}"/>
              </a:ext>
            </a:extLst>
          </p:cNvPr>
          <p:cNvSpPr txBox="1">
            <a:spLocks/>
          </p:cNvSpPr>
          <p:nvPr/>
        </p:nvSpPr>
        <p:spPr>
          <a:xfrm>
            <a:off x="463296" y="1405066"/>
            <a:ext cx="3657600" cy="5029200"/>
          </a:xfrm>
          <a:prstGeom prst="rect">
            <a:avLst/>
          </a:prstGeom>
          <a:ln w="28575">
            <a:solidFill>
              <a:srgbClr val="034E6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57200" indent="-18288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4pPr>
            <a:lvl5pPr marL="457200" indent="-18288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Heuristic approaches provide a reasonable means of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resource needs and investment options in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thermal-dominated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systems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34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Reliability driven by summer (or winter)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peak demand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Tradeoff between capital-intensive resources with low operating costs and low capital resources with high operating costs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E85F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EFA94E2-745F-2C4C-B43F-842596DA4CEE}"/>
              </a:ext>
            </a:extLst>
          </p:cNvPr>
          <p:cNvSpPr txBox="1">
            <a:spLocks/>
          </p:cNvSpPr>
          <p:nvPr/>
        </p:nvSpPr>
        <p:spPr>
          <a:xfrm>
            <a:off x="4267200" y="1408478"/>
            <a:ext cx="3657600" cy="5029200"/>
          </a:xfrm>
          <a:prstGeom prst="rect">
            <a:avLst/>
          </a:prstGeom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57200" indent="-18288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4pPr>
            <a:lvl5pPr marL="457200" indent="-18288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chronological system dispatch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becomes necessary to evaluate investments &amp; integration challenges for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wind, solar, and batteries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Reliability driven by 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E7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 peak 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demand, occurring in the evening/shoulder hours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034E6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defRPr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  <a:cs typeface="Arial"/>
              </a:rPr>
              <a:t>Opportunities for energy arbitrage are largely </a:t>
            </a:r>
            <a:r>
              <a:rPr lang="en-US" sz="1400" b="1">
                <a:solidFill>
                  <a:srgbClr val="E75F31"/>
                </a:solidFill>
                <a:latin typeface="Arial" panose="020B0604020202020204"/>
                <a:cs typeface="Arial"/>
              </a:rPr>
              <a:t>intraday shifting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E85F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 descr="heuristic approach to energy planning" title="5">
            <a:extLst>
              <a:ext uri="{FF2B5EF4-FFF2-40B4-BE49-F238E27FC236}">
                <a16:creationId xmlns:a16="http://schemas.microsoft.com/office/drawing/2014/main" id="{76A189B7-9AA3-8945-AE32-5FB2090105D8}"/>
              </a:ext>
            </a:extLst>
          </p:cNvPr>
          <p:cNvGrpSpPr/>
          <p:nvPr/>
        </p:nvGrpSpPr>
        <p:grpSpPr>
          <a:xfrm>
            <a:off x="691896" y="4254120"/>
            <a:ext cx="3200400" cy="1828800"/>
            <a:chOff x="1982556" y="3600212"/>
            <a:chExt cx="3883489" cy="27434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F950AF-7C63-C541-B336-E99B51C72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2556" y="3600212"/>
              <a:ext cx="3883489" cy="274343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D5A6E4-4B48-1D4B-BD1A-09CAE6E44104}"/>
                </a:ext>
              </a:extLst>
            </p:cNvPr>
            <p:cNvSpPr/>
            <p:nvPr/>
          </p:nvSpPr>
          <p:spPr>
            <a:xfrm>
              <a:off x="3031062" y="5585666"/>
              <a:ext cx="1844091" cy="2857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Baseload Resources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D031F2-20A1-B048-88AA-A061A3ABBC84}"/>
                </a:ext>
              </a:extLst>
            </p:cNvPr>
            <p:cNvSpPr/>
            <p:nvPr/>
          </p:nvSpPr>
          <p:spPr>
            <a:xfrm>
              <a:off x="4235148" y="4637000"/>
              <a:ext cx="1509700" cy="3819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Load Duration Curve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6B1484-511F-AF4F-B56F-0BA4570700F7}"/>
                </a:ext>
              </a:extLst>
            </p:cNvPr>
            <p:cNvSpPr/>
            <p:nvPr/>
          </p:nvSpPr>
          <p:spPr>
            <a:xfrm>
              <a:off x="2046009" y="4878437"/>
              <a:ext cx="1844091" cy="2857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Intermediate Resources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E940E3-84F8-904D-A816-60A24C4E44AC}"/>
                </a:ext>
              </a:extLst>
            </p:cNvPr>
            <p:cNvSpPr/>
            <p:nvPr/>
          </p:nvSpPr>
          <p:spPr>
            <a:xfrm>
              <a:off x="2051923" y="4145830"/>
              <a:ext cx="1844091" cy="2857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Peaking Resources</a:t>
              </a:r>
            </a:p>
          </p:txBody>
        </p:sp>
      </p:grpSp>
      <p:grpSp>
        <p:nvGrpSpPr>
          <p:cNvPr id="21" name="Group 20" descr="chronological system dispatch planning" title="9">
            <a:extLst>
              <a:ext uri="{FF2B5EF4-FFF2-40B4-BE49-F238E27FC236}">
                <a16:creationId xmlns:a16="http://schemas.microsoft.com/office/drawing/2014/main" id="{FDB349EE-4C38-2C4E-905B-E8F3DD8746AA}"/>
              </a:ext>
            </a:extLst>
          </p:cNvPr>
          <p:cNvGrpSpPr/>
          <p:nvPr/>
        </p:nvGrpSpPr>
        <p:grpSpPr>
          <a:xfrm>
            <a:off x="4501622" y="4006482"/>
            <a:ext cx="3200399" cy="2081617"/>
            <a:chOff x="6322909" y="3220954"/>
            <a:chExt cx="3973616" cy="3122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EC3B5-7D2C-1448-B12A-65FB336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2909" y="3600212"/>
              <a:ext cx="3889586" cy="274343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A91FEC-3F96-A44C-AE8C-8CE9D435C570}"/>
                </a:ext>
              </a:extLst>
            </p:cNvPr>
            <p:cNvSpPr/>
            <p:nvPr/>
          </p:nvSpPr>
          <p:spPr>
            <a:xfrm>
              <a:off x="7581900" y="3220954"/>
              <a:ext cx="1371601" cy="8366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Renewable curtailment due to oversupply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1E68D4-ED1D-5049-B2AA-5E359B0B0741}"/>
                </a:ext>
              </a:extLst>
            </p:cNvPr>
            <p:cNvSpPr/>
            <p:nvPr/>
          </p:nvSpPr>
          <p:spPr>
            <a:xfrm>
              <a:off x="9210675" y="3607479"/>
              <a:ext cx="1085850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Storage discharges to meet net peak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A1B474-1AE5-2949-AB9A-2029390A5F81}"/>
                </a:ext>
              </a:extLst>
            </p:cNvPr>
            <p:cNvSpPr/>
            <p:nvPr/>
          </p:nvSpPr>
          <p:spPr>
            <a:xfrm>
              <a:off x="7840518" y="4678412"/>
              <a:ext cx="1085850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Solar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F12821-491C-3944-91F8-A80C8E29C656}"/>
                </a:ext>
              </a:extLst>
            </p:cNvPr>
            <p:cNvSpPr/>
            <p:nvPr/>
          </p:nvSpPr>
          <p:spPr>
            <a:xfrm>
              <a:off x="6401612" y="4818893"/>
              <a:ext cx="1085850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Wind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E6A880-A5E0-684F-A5A6-B9F5FB30C803}"/>
                </a:ext>
              </a:extLst>
            </p:cNvPr>
            <p:cNvSpPr/>
            <p:nvPr/>
          </p:nvSpPr>
          <p:spPr>
            <a:xfrm>
              <a:off x="6546071" y="5276332"/>
              <a:ext cx="1256347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Intermediate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Resources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DB594F-0D99-7B44-98DA-9CAC6766B46D}"/>
                </a:ext>
              </a:extLst>
            </p:cNvPr>
            <p:cNvSpPr/>
            <p:nvPr/>
          </p:nvSpPr>
          <p:spPr>
            <a:xfrm>
              <a:off x="7631921" y="5772150"/>
              <a:ext cx="1570182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Baseload Resources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943AFB-643E-9C4F-AC27-75772F8B42E8}"/>
                </a:ext>
              </a:extLst>
            </p:cNvPr>
            <p:cNvSpPr/>
            <p:nvPr/>
          </p:nvSpPr>
          <p:spPr>
            <a:xfrm>
              <a:off x="6557040" y="4236950"/>
              <a:ext cx="1256346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Surplus solar charges storage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8F5484-2E51-3A42-ABCC-ED54BCD13226}"/>
                </a:ext>
              </a:extLst>
            </p:cNvPr>
            <p:cNvSpPr/>
            <p:nvPr/>
          </p:nvSpPr>
          <p:spPr>
            <a:xfrm>
              <a:off x="8953500" y="4764137"/>
              <a:ext cx="1256346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Peaking</a:t>
              </a:r>
            </a:p>
          </p:txBody>
        </p:sp>
      </p:grp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57EDF38-97CC-1846-A650-4701C37D650B}"/>
              </a:ext>
            </a:extLst>
          </p:cNvPr>
          <p:cNvSpPr txBox="1">
            <a:spLocks/>
          </p:cNvSpPr>
          <p:nvPr/>
        </p:nvSpPr>
        <p:spPr>
          <a:xfrm>
            <a:off x="463296" y="1039306"/>
            <a:ext cx="3657600" cy="365760"/>
          </a:xfrm>
          <a:prstGeom prst="rect">
            <a:avLst/>
          </a:prstGeom>
          <a:solidFill>
            <a:srgbClr val="034E6E"/>
          </a:solidFill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Yesterday’s Planning Paradigm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587C752-F902-4144-BD47-EC1346E0D119}"/>
              </a:ext>
            </a:extLst>
          </p:cNvPr>
          <p:cNvSpPr txBox="1">
            <a:spLocks/>
          </p:cNvSpPr>
          <p:nvPr/>
        </p:nvSpPr>
        <p:spPr>
          <a:xfrm>
            <a:off x="4267200" y="1039306"/>
            <a:ext cx="3657600" cy="365760"/>
          </a:xfrm>
          <a:prstGeom prst="rect">
            <a:avLst/>
          </a:prstGeom>
          <a:solidFill>
            <a:srgbClr val="315361">
              <a:lumMod val="20000"/>
              <a:lumOff val="80000"/>
            </a:srgbClr>
          </a:solidFill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Today’s Planning Paradigm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E96ECCD0-5408-8344-8AE7-DF1B3FC4B117}"/>
              </a:ext>
            </a:extLst>
          </p:cNvPr>
          <p:cNvSpPr txBox="1">
            <a:spLocks/>
          </p:cNvSpPr>
          <p:nvPr/>
        </p:nvSpPr>
        <p:spPr>
          <a:xfrm>
            <a:off x="8071104" y="1408478"/>
            <a:ext cx="3657600" cy="5029200"/>
          </a:xfrm>
          <a:prstGeom prst="rect">
            <a:avLst/>
          </a:prstGeom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57200" indent="-18288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4pPr>
            <a:lvl5pPr marL="457200" indent="-18288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auto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Increasing investment &amp; operational uncertainty requires greater </a:t>
            </a:r>
            <a:r>
              <a:rPr lang="en-US" sz="1400" b="1">
                <a:solidFill>
                  <a:srgbClr val="E85F31"/>
                </a:solidFill>
                <a:latin typeface="Arial" panose="020B0604020202020204"/>
              </a:rPr>
              <a:t>spatial &amp; temporal granularity 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to capture system conditions &amp; value streams for </a:t>
            </a:r>
            <a:r>
              <a:rPr lang="en-US" sz="1400" u="sng">
                <a:solidFill>
                  <a:srgbClr val="034E6E"/>
                </a:solidFill>
                <a:latin typeface="Arial" panose="020B0604020202020204"/>
              </a:rPr>
              <a:t>new technologies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 like long duration storage</a:t>
            </a:r>
          </a:p>
          <a:p>
            <a:pPr marL="285750" lvl="0" indent="-285750" fontAlgn="auto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Reliability driven by </a:t>
            </a:r>
            <a:r>
              <a:rPr lang="en-US" sz="1400" b="1">
                <a:solidFill>
                  <a:srgbClr val="E75F31"/>
                </a:solidFill>
                <a:latin typeface="Arial" panose="020B0604020202020204"/>
              </a:rPr>
              <a:t>“dark doldrums”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 when renewables are unavailable to serve demand for extended periods</a:t>
            </a:r>
            <a:endParaRPr lang="en-US" sz="1400">
              <a:solidFill>
                <a:srgbClr val="034E6E"/>
              </a:solidFill>
              <a:latin typeface="Arial" panose="020B0604020202020204"/>
              <a:cs typeface="Arial"/>
            </a:endParaRP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  <a:cs typeface="Arial"/>
              </a:rPr>
              <a:t>Significant opportunities for </a:t>
            </a:r>
            <a:r>
              <a:rPr lang="en-US" sz="1400" b="1">
                <a:solidFill>
                  <a:srgbClr val="E75F31"/>
                </a:solidFill>
                <a:latin typeface="Arial" panose="020B0604020202020204"/>
                <a:cs typeface="Arial"/>
              </a:rPr>
              <a:t>seasonal shifting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  <a:cs typeface="Arial"/>
              </a:rPr>
              <a:t> of surplus energy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C3C336C6-5729-BB41-8D20-6CF24A5891AF}"/>
              </a:ext>
            </a:extLst>
          </p:cNvPr>
          <p:cNvSpPr txBox="1">
            <a:spLocks/>
          </p:cNvSpPr>
          <p:nvPr/>
        </p:nvSpPr>
        <p:spPr>
          <a:xfrm>
            <a:off x="8071104" y="1039306"/>
            <a:ext cx="3657600" cy="365760"/>
          </a:xfrm>
          <a:prstGeom prst="rect">
            <a:avLst/>
          </a:prstGeom>
          <a:solidFill>
            <a:srgbClr val="034E6E">
              <a:lumMod val="20000"/>
              <a:lumOff val="80000"/>
            </a:srgbClr>
          </a:solidFill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Tomorrow’s Planning Paradigm</a:t>
            </a:r>
          </a:p>
        </p:txBody>
      </p:sp>
      <p:pic>
        <p:nvPicPr>
          <p:cNvPr id="35" name="Picture 34" descr="Figure showing an example 10-day period where total load exceeds total available generation supply (in a high-renewables scenario) over the course of multiple days.">
            <a:extLst>
              <a:ext uri="{FF2B5EF4-FFF2-40B4-BE49-F238E27FC236}">
                <a16:creationId xmlns:a16="http://schemas.microsoft.com/office/drawing/2014/main" id="{04052A51-ADFE-624D-AC9C-34B5DF04B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56" y="4127241"/>
            <a:ext cx="3153838" cy="22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B976-998E-4533-B308-94A11329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practice for operational modeling in resource planning uses a subset of representative intervals</a:t>
            </a:r>
          </a:p>
        </p:txBody>
      </p:sp>
      <p:grpSp>
        <p:nvGrpSpPr>
          <p:cNvPr id="28" name="Group 27" descr="load over 3-4 years" title="2">
            <a:extLst>
              <a:ext uri="{FF2B5EF4-FFF2-40B4-BE49-F238E27FC236}">
                <a16:creationId xmlns:a16="http://schemas.microsoft.com/office/drawing/2014/main" id="{02730373-5AAE-41B0-BFB4-639610F5EBDB}"/>
              </a:ext>
            </a:extLst>
          </p:cNvPr>
          <p:cNvGrpSpPr/>
          <p:nvPr/>
        </p:nvGrpSpPr>
        <p:grpSpPr>
          <a:xfrm>
            <a:off x="2639867" y="1235282"/>
            <a:ext cx="6110486" cy="613720"/>
            <a:chOff x="1822965" y="1935941"/>
            <a:chExt cx="6110486" cy="6137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1F20D7-318C-4B67-9FA8-AC1B4B08E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965" y="1935941"/>
              <a:ext cx="6110486" cy="6137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31FC1-96A7-4E7B-AB04-1545B766B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2965" y="1935941"/>
              <a:ext cx="6110486" cy="613720"/>
            </a:xfrm>
            <a:prstGeom prst="rect">
              <a:avLst/>
            </a:prstGeom>
          </p:spPr>
        </p:pic>
      </p:grpSp>
      <p:grpSp>
        <p:nvGrpSpPr>
          <p:cNvPr id="29" name="Group 28" descr="wind generation over 3-4 years" title="2">
            <a:extLst>
              <a:ext uri="{FF2B5EF4-FFF2-40B4-BE49-F238E27FC236}">
                <a16:creationId xmlns:a16="http://schemas.microsoft.com/office/drawing/2014/main" id="{75D08A45-6B9F-47EB-A80C-062B8E86A50C}"/>
              </a:ext>
            </a:extLst>
          </p:cNvPr>
          <p:cNvGrpSpPr/>
          <p:nvPr/>
        </p:nvGrpSpPr>
        <p:grpSpPr>
          <a:xfrm>
            <a:off x="2641150" y="1849002"/>
            <a:ext cx="6115421" cy="613720"/>
            <a:chOff x="1833483" y="2549661"/>
            <a:chExt cx="6115421" cy="6137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54F1F6-583E-46F9-945D-A5F29153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8418" y="2549661"/>
              <a:ext cx="6110486" cy="613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54133F-4495-4E9A-BFF6-E60BB07FA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483" y="2549661"/>
              <a:ext cx="6110486" cy="613720"/>
            </a:xfrm>
            <a:prstGeom prst="rect">
              <a:avLst/>
            </a:prstGeom>
          </p:spPr>
        </p:pic>
      </p:grpSp>
      <p:grpSp>
        <p:nvGrpSpPr>
          <p:cNvPr id="30" name="Group 29" descr="solar generation over 3-4 years" title="2">
            <a:extLst>
              <a:ext uri="{FF2B5EF4-FFF2-40B4-BE49-F238E27FC236}">
                <a16:creationId xmlns:a16="http://schemas.microsoft.com/office/drawing/2014/main" id="{80AC8B68-48AF-4C58-9FBA-2C569EBD2C9C}"/>
              </a:ext>
            </a:extLst>
          </p:cNvPr>
          <p:cNvGrpSpPr/>
          <p:nvPr/>
        </p:nvGrpSpPr>
        <p:grpSpPr>
          <a:xfrm>
            <a:off x="2635891" y="2450362"/>
            <a:ext cx="6125939" cy="613720"/>
            <a:chOff x="1833482" y="3151021"/>
            <a:chExt cx="6125939" cy="6137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3DE89A-801B-4F87-8181-C7E871DD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935" y="3152385"/>
              <a:ext cx="6110486" cy="6109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0B6BB1-7ADC-4570-96FF-11925E517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482" y="3151021"/>
              <a:ext cx="6110486" cy="613720"/>
            </a:xfrm>
            <a:prstGeom prst="rect">
              <a:avLst/>
            </a:prstGeom>
          </p:spPr>
        </p:pic>
      </p:grpSp>
      <p:grpSp>
        <p:nvGrpSpPr>
          <p:cNvPr id="14" name="Group 13" descr="load, wind generation, and solar generation over 35-40 days" title="3">
            <a:extLst>
              <a:ext uri="{FF2B5EF4-FFF2-40B4-BE49-F238E27FC236}">
                <a16:creationId xmlns:a16="http://schemas.microsoft.com/office/drawing/2014/main" id="{1CA7E58C-94C8-4DDF-9C15-8BD9A68F85DF}"/>
              </a:ext>
            </a:extLst>
          </p:cNvPr>
          <p:cNvGrpSpPr/>
          <p:nvPr/>
        </p:nvGrpSpPr>
        <p:grpSpPr>
          <a:xfrm>
            <a:off x="2665837" y="3977927"/>
            <a:ext cx="6093072" cy="1828800"/>
            <a:chOff x="208533" y="2234369"/>
            <a:chExt cx="8471897" cy="40978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8C4DF4-3BE0-46B1-A671-15D66DBC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49" y="2234369"/>
              <a:ext cx="8461981" cy="13717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170494-3ECD-4413-AF98-A26C745F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796" y="3594919"/>
              <a:ext cx="8461981" cy="136562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28C0A5-9364-42F0-8C1E-9F410520A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533" y="4960541"/>
              <a:ext cx="8461981" cy="1371719"/>
            </a:xfrm>
            <a:prstGeom prst="rect">
              <a:avLst/>
            </a:prstGeom>
          </p:spPr>
        </p:pic>
      </p:grpSp>
      <p:sp>
        <p:nvSpPr>
          <p:cNvPr id="15" name="Arrow: Down 14" descr="3-4 years versus 35-40 days">
            <a:extLst>
              <a:ext uri="{FF2B5EF4-FFF2-40B4-BE49-F238E27FC236}">
                <a16:creationId xmlns:a16="http://schemas.microsoft.com/office/drawing/2014/main" id="{76EC0320-B4D1-41CA-BCF8-E8A70EE0B214}"/>
              </a:ext>
            </a:extLst>
          </p:cNvPr>
          <p:cNvSpPr/>
          <p:nvPr/>
        </p:nvSpPr>
        <p:spPr>
          <a:xfrm>
            <a:off x="3103774" y="3258455"/>
            <a:ext cx="443345" cy="6121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0B0DC-5653-4F69-B6C6-F99ECFA603D9}"/>
              </a:ext>
            </a:extLst>
          </p:cNvPr>
          <p:cNvSpPr/>
          <p:nvPr/>
        </p:nvSpPr>
        <p:spPr>
          <a:xfrm>
            <a:off x="1751437" y="1351642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B2C3B-B270-4262-8407-F7412842B6BD}"/>
              </a:ext>
            </a:extLst>
          </p:cNvPr>
          <p:cNvSpPr/>
          <p:nvPr/>
        </p:nvSpPr>
        <p:spPr>
          <a:xfrm>
            <a:off x="1751437" y="1965362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Wind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1A08FB-44EB-407B-8C3B-C381C176034B}"/>
              </a:ext>
            </a:extLst>
          </p:cNvPr>
          <p:cNvSpPr/>
          <p:nvPr/>
        </p:nvSpPr>
        <p:spPr>
          <a:xfrm>
            <a:off x="1729207" y="2583061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FFC000"/>
                </a:solidFill>
              </a:rPr>
              <a:t>Solar</a:t>
            </a:r>
          </a:p>
        </p:txBody>
      </p:sp>
      <p:sp>
        <p:nvSpPr>
          <p:cNvPr id="20" name="Left Brace 19" descr="3-4 years">
            <a:extLst>
              <a:ext uri="{FF2B5EF4-FFF2-40B4-BE49-F238E27FC236}">
                <a16:creationId xmlns:a16="http://schemas.microsoft.com/office/drawing/2014/main" id="{4B171F2D-782D-472F-82BF-76B7E1E0D72C}"/>
              </a:ext>
            </a:extLst>
          </p:cNvPr>
          <p:cNvSpPr/>
          <p:nvPr/>
        </p:nvSpPr>
        <p:spPr>
          <a:xfrm rot="10800000">
            <a:off x="8746377" y="1216153"/>
            <a:ext cx="321533" cy="1827436"/>
          </a:xfrm>
          <a:prstGeom prst="leftBrace">
            <a:avLst>
              <a:gd name="adj1" fmla="val 8333"/>
              <a:gd name="adj2" fmla="val 60614"/>
            </a:avLst>
          </a:prstGeom>
          <a:ln w="28575">
            <a:solidFill>
              <a:srgbClr val="E85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B29B23-1893-43A5-A804-B571DD63DCEC}"/>
              </a:ext>
            </a:extLst>
          </p:cNvPr>
          <p:cNvSpPr/>
          <p:nvPr/>
        </p:nvSpPr>
        <p:spPr>
          <a:xfrm>
            <a:off x="9067909" y="1892421"/>
            <a:ext cx="1527256" cy="5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E85F31"/>
                </a:solidFill>
              </a:rPr>
              <a:t>3-4 years</a:t>
            </a:r>
            <a:r>
              <a:rPr lang="en-US" sz="1100" b="1">
                <a:solidFill>
                  <a:srgbClr val="E85F31"/>
                </a:solidFill>
              </a:rPr>
              <a:t> </a:t>
            </a:r>
          </a:p>
          <a:p>
            <a:r>
              <a:rPr lang="en-US" sz="1050">
                <a:solidFill>
                  <a:srgbClr val="E85F31"/>
                </a:solidFill>
              </a:rPr>
              <a:t>of time-synchronous hourly load &amp; renewable profiles</a:t>
            </a:r>
          </a:p>
        </p:txBody>
      </p:sp>
      <p:sp>
        <p:nvSpPr>
          <p:cNvPr id="22" name="Left Brace 21" descr="3-4 years">
            <a:extLst>
              <a:ext uri="{FF2B5EF4-FFF2-40B4-BE49-F238E27FC236}">
                <a16:creationId xmlns:a16="http://schemas.microsoft.com/office/drawing/2014/main" id="{B185A648-7ACE-4F0F-8114-9D8B00134376}"/>
              </a:ext>
            </a:extLst>
          </p:cNvPr>
          <p:cNvSpPr/>
          <p:nvPr/>
        </p:nvSpPr>
        <p:spPr>
          <a:xfrm rot="10800000">
            <a:off x="8761829" y="3971587"/>
            <a:ext cx="321533" cy="1835140"/>
          </a:xfrm>
          <a:prstGeom prst="leftBrace">
            <a:avLst>
              <a:gd name="adj1" fmla="val 8333"/>
              <a:gd name="adj2" fmla="val 71642"/>
            </a:avLst>
          </a:prstGeom>
          <a:ln w="28575">
            <a:solidFill>
              <a:srgbClr val="E85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91506-95C7-4519-A1A3-4C9F104D349B}"/>
              </a:ext>
            </a:extLst>
          </p:cNvPr>
          <p:cNvSpPr/>
          <p:nvPr/>
        </p:nvSpPr>
        <p:spPr>
          <a:xfrm>
            <a:off x="9083362" y="4609719"/>
            <a:ext cx="1527256" cy="5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E85F31"/>
                </a:solidFill>
              </a:rPr>
              <a:t>35-40 days </a:t>
            </a:r>
            <a:r>
              <a:rPr lang="en-US" sz="1050">
                <a:solidFill>
                  <a:srgbClr val="E85F31"/>
                </a:solidFill>
              </a:rPr>
              <a:t>selected as “representative” and modeled in RESOLVE’s operational simulation</a:t>
            </a:r>
            <a:endParaRPr lang="en-US" sz="1100">
              <a:solidFill>
                <a:srgbClr val="E85F3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BD77B-FCC9-4D0E-8346-DF5BE6112959}"/>
              </a:ext>
            </a:extLst>
          </p:cNvPr>
          <p:cNvSpPr/>
          <p:nvPr/>
        </p:nvSpPr>
        <p:spPr>
          <a:xfrm>
            <a:off x="1763398" y="408810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973550-4A6C-4ED4-8578-4BC4645D83E8}"/>
              </a:ext>
            </a:extLst>
          </p:cNvPr>
          <p:cNvSpPr/>
          <p:nvPr/>
        </p:nvSpPr>
        <p:spPr>
          <a:xfrm>
            <a:off x="1763398" y="470182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Wind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536F82-41E0-4D81-BB3F-A5F4B2B91D02}"/>
              </a:ext>
            </a:extLst>
          </p:cNvPr>
          <p:cNvSpPr/>
          <p:nvPr/>
        </p:nvSpPr>
        <p:spPr>
          <a:xfrm>
            <a:off x="1741168" y="5319526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FFC000"/>
                </a:solidFill>
              </a:rPr>
              <a:t>Solar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BD033D-46E8-4967-8624-2E28E084E779}"/>
              </a:ext>
            </a:extLst>
          </p:cNvPr>
          <p:cNvSpPr/>
          <p:nvPr/>
        </p:nvSpPr>
        <p:spPr>
          <a:xfrm>
            <a:off x="1763398" y="595056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Weights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8329B5-5B63-4874-B451-F75AABE4B0D4}"/>
              </a:ext>
            </a:extLst>
          </p:cNvPr>
          <p:cNvSpPr/>
          <p:nvPr/>
        </p:nvSpPr>
        <p:spPr>
          <a:xfrm>
            <a:off x="8746376" y="5963739"/>
            <a:ext cx="177384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rgbClr val="E85F31"/>
                </a:solidFill>
              </a:rPr>
              <a:t>Weights sum to represent</a:t>
            </a:r>
            <a:endParaRPr lang="en-US">
              <a:solidFill>
                <a:srgbClr val="E85F31"/>
              </a:solidFill>
            </a:endParaRPr>
          </a:p>
          <a:p>
            <a:r>
              <a:rPr lang="en-US" sz="2000" b="1">
                <a:solidFill>
                  <a:srgbClr val="E85F31"/>
                </a:solidFill>
              </a:rPr>
              <a:t>365 days</a:t>
            </a:r>
          </a:p>
        </p:txBody>
      </p:sp>
      <p:grpSp>
        <p:nvGrpSpPr>
          <p:cNvPr id="39" name="Group 38" descr="weights" title="2">
            <a:extLst>
              <a:ext uri="{FF2B5EF4-FFF2-40B4-BE49-F238E27FC236}">
                <a16:creationId xmlns:a16="http://schemas.microsoft.com/office/drawing/2014/main" id="{EA539C7F-E722-47ED-A664-4DDF59FE023F}"/>
              </a:ext>
            </a:extLst>
          </p:cNvPr>
          <p:cNvGrpSpPr/>
          <p:nvPr/>
        </p:nvGrpSpPr>
        <p:grpSpPr>
          <a:xfrm>
            <a:off x="2677798" y="5963739"/>
            <a:ext cx="6089904" cy="498390"/>
            <a:chOff x="1153798" y="5963739"/>
            <a:chExt cx="6089904" cy="4983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C2BD185-B640-4BF0-A317-3C23F32DD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3798" y="5963739"/>
              <a:ext cx="6089904" cy="39049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A48A2C-FC4F-47C0-B187-73085A2A9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9587"/>
            <a:stretch/>
          </p:blipFill>
          <p:spPr>
            <a:xfrm>
              <a:off x="1153798" y="6262255"/>
              <a:ext cx="6089904" cy="19987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170070-D28C-4DBE-BF7E-63E2D8570700}"/>
              </a:ext>
            </a:extLst>
          </p:cNvPr>
          <p:cNvSpPr/>
          <p:nvPr/>
        </p:nvSpPr>
        <p:spPr>
          <a:xfrm>
            <a:off x="3691144" y="3285856"/>
            <a:ext cx="4787839" cy="5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</a:rPr>
              <a:t>Day selection algorithm selects optimized subsample of days &amp; corresponding weights to match key characteristics observed in long-term record </a:t>
            </a:r>
          </a:p>
        </p:txBody>
      </p:sp>
    </p:spTree>
    <p:extLst>
      <p:ext uri="{BB962C8B-B14F-4D97-AF65-F5344CB8AC3E}">
        <p14:creationId xmlns:p14="http://schemas.microsoft.com/office/powerpoint/2010/main" val="395736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9290F-E062-8549-AC67-B4950272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 of Existing Models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63021-BF34-274F-ACCC-0287F392E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712576"/>
          </a:xfrm>
        </p:spPr>
        <p:txBody>
          <a:bodyPr/>
          <a:lstStyle/>
          <a:p>
            <a:r>
              <a:rPr lang="en-US"/>
              <a:t>Our team will be using a suite of tools to perform our preliminary analysis of long duration storage &amp; inform improvements to the analytical approach in the New Modeling Toolkit</a:t>
            </a:r>
          </a:p>
          <a:p>
            <a:r>
              <a:rPr lang="en-US"/>
              <a:t>No model is perfectly suited to answering our research question, but we can learn and improve on the tradeoffs they made by combining and comparing across different tools</a:t>
            </a:r>
          </a:p>
        </p:txBody>
      </p:sp>
      <p:grpSp>
        <p:nvGrpSpPr>
          <p:cNvPr id="46" name="Group 45" descr="overview of existing models, RESOLVE, RECAP, Formware, RESTORE, and UCSD Microgrid Model" title="20">
            <a:extLst>
              <a:ext uri="{FF2B5EF4-FFF2-40B4-BE49-F238E27FC236}">
                <a16:creationId xmlns:a16="http://schemas.microsoft.com/office/drawing/2014/main" id="{3E7A7AD7-C435-584A-AC14-8310551EEDF2}"/>
              </a:ext>
            </a:extLst>
          </p:cNvPr>
          <p:cNvGrpSpPr/>
          <p:nvPr/>
        </p:nvGrpSpPr>
        <p:grpSpPr>
          <a:xfrm>
            <a:off x="107459" y="3051007"/>
            <a:ext cx="11977082" cy="2848252"/>
            <a:chOff x="101754" y="2508534"/>
            <a:chExt cx="11977082" cy="284825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E06F0B-6F42-604B-8E9A-BC424EE53512}"/>
                </a:ext>
              </a:extLst>
            </p:cNvPr>
            <p:cNvGrpSpPr/>
            <p:nvPr/>
          </p:nvGrpSpPr>
          <p:grpSpPr>
            <a:xfrm>
              <a:off x="101754" y="2508534"/>
              <a:ext cx="2286000" cy="2848252"/>
              <a:chOff x="101754" y="4037050"/>
              <a:chExt cx="2286000" cy="284825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AC7D07-6C75-2A48-8F44-24CCEA85BE38}"/>
                  </a:ext>
                </a:extLst>
              </p:cNvPr>
              <p:cNvSpPr txBox="1"/>
              <p:nvPr/>
            </p:nvSpPr>
            <p:spPr>
              <a:xfrm>
                <a:off x="101754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Proactive, least-cost capacity expansion model for electric systems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81EC90-AF56-184B-A25C-A67C0EBAF5E9}"/>
                  </a:ext>
                </a:extLst>
              </p:cNvPr>
              <p:cNvSpPr/>
              <p:nvPr/>
            </p:nvSpPr>
            <p:spPr bwMode="gray">
              <a:xfrm>
                <a:off x="101754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RESOLVE</a:t>
                </a:r>
              </a:p>
            </p:txBody>
          </p:sp>
          <p:sp>
            <p:nvSpPr>
              <p:cNvPr id="9" name="Freeform 32">
                <a:extLst>
                  <a:ext uri="{FF2B5EF4-FFF2-40B4-BE49-F238E27FC236}">
                    <a16:creationId xmlns:a16="http://schemas.microsoft.com/office/drawing/2014/main" id="{EB7E7392-223D-6C4B-AF29-4F39449A9F59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01754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29F3A38-5FED-974A-B736-DEBF2C797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012" y="5496612"/>
                <a:ext cx="2177485" cy="1233574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9BE059-203D-794B-A053-3A655A4BA542}"/>
                </a:ext>
              </a:extLst>
            </p:cNvPr>
            <p:cNvGrpSpPr/>
            <p:nvPr/>
          </p:nvGrpSpPr>
          <p:grpSpPr>
            <a:xfrm>
              <a:off x="4947064" y="2508534"/>
              <a:ext cx="2286000" cy="2848252"/>
              <a:chOff x="4947063" y="4037050"/>
              <a:chExt cx="2286000" cy="284825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136F1E-751F-DF48-B4D1-3863F5F4B29B}"/>
                  </a:ext>
                </a:extLst>
              </p:cNvPr>
              <p:cNvSpPr/>
              <p:nvPr/>
            </p:nvSpPr>
            <p:spPr bwMode="gray">
              <a:xfrm>
                <a:off x="4947063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square" lIns="93258" tIns="46628" rIns="93258" bIns="46628" rtlCol="0" anchor="t"/>
              <a:lstStyle/>
              <a:p>
                <a:pPr algn="ctr">
                  <a:defRPr/>
                </a:pPr>
                <a:r>
                  <a:rPr lang="en-US" sz="1200" b="1" kern="0"/>
                  <a:t>Stochastic, hourly capacity expansion &amp; economic dispatch model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3BBF5E-7F38-6240-AF69-26DA5B4B2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0242" y="5577840"/>
                <a:ext cx="2159642" cy="861949"/>
              </a:xfrm>
              <a:prstGeom prst="rect">
                <a:avLst/>
              </a:prstGeom>
            </p:spPr>
          </p:pic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CA228E95-5C10-8C42-ABC2-FB33841BB114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4947063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B5CF00-0118-1C49-B22F-7882A6C2AFB6}"/>
                  </a:ext>
                </a:extLst>
              </p:cNvPr>
              <p:cNvSpPr/>
              <p:nvPr/>
            </p:nvSpPr>
            <p:spPr bwMode="gray">
              <a:xfrm>
                <a:off x="4947063" y="4133895"/>
                <a:ext cx="2286000" cy="4572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Formware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21FF249-3F8C-A048-A5A9-8DC1A7447E9F}"/>
                </a:ext>
              </a:extLst>
            </p:cNvPr>
            <p:cNvGrpSpPr/>
            <p:nvPr/>
          </p:nvGrpSpPr>
          <p:grpSpPr>
            <a:xfrm>
              <a:off x="2524409" y="2508534"/>
              <a:ext cx="2286000" cy="2848252"/>
              <a:chOff x="2494635" y="4037050"/>
              <a:chExt cx="2286000" cy="284825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667DA9-84AB-2D45-B4DE-B20DE563F9D1}"/>
                  </a:ext>
                </a:extLst>
              </p:cNvPr>
              <p:cNvSpPr txBox="1"/>
              <p:nvPr/>
            </p:nvSpPr>
            <p:spPr>
              <a:xfrm>
                <a:off x="2494635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Loss of load probability simulation capturing wide range of system conditions for resource adequacy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E8C458-3AB2-F340-8AA0-77CB1A5529F7}"/>
                  </a:ext>
                </a:extLst>
              </p:cNvPr>
              <p:cNvSpPr/>
              <p:nvPr/>
            </p:nvSpPr>
            <p:spPr bwMode="gray">
              <a:xfrm>
                <a:off x="2494635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RECAP</a:t>
                </a: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95014A1E-1BA7-794D-8751-824C03481FCB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2494635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132E29-43FD-774D-A115-22C80F5D7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7609" y="5503851"/>
                <a:ext cx="2220052" cy="1126113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66C008-3A07-0640-A0BF-119AD8929DED}"/>
                </a:ext>
              </a:extLst>
            </p:cNvPr>
            <p:cNvGrpSpPr/>
            <p:nvPr/>
          </p:nvGrpSpPr>
          <p:grpSpPr>
            <a:xfrm>
              <a:off x="7369718" y="2508534"/>
              <a:ext cx="2286000" cy="2848252"/>
              <a:chOff x="7396070" y="4037050"/>
              <a:chExt cx="2286000" cy="284825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A83934-54AD-AE4C-852D-DDB5914AA98F}"/>
                  </a:ext>
                </a:extLst>
              </p:cNvPr>
              <p:cNvSpPr txBox="1"/>
              <p:nvPr/>
            </p:nvSpPr>
            <p:spPr>
              <a:xfrm>
                <a:off x="7396070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Optimal dispatch and cost-benefit analysis for storage &amp; other DERs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80542C-CB3C-6242-87AF-1008FA89B5A6}"/>
                  </a:ext>
                </a:extLst>
              </p:cNvPr>
              <p:cNvSpPr/>
              <p:nvPr/>
            </p:nvSpPr>
            <p:spPr bwMode="gray">
              <a:xfrm>
                <a:off x="7396070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RESTORE</a:t>
                </a:r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7DC940C6-C09A-0546-918E-E9B1FAB3832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7396070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0EF6591-EB03-3648-8E4D-92B80703F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2032" y="5503851"/>
                <a:ext cx="2274077" cy="1166272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488F424-8EF9-4542-A583-DF348398EEBB}"/>
                </a:ext>
              </a:extLst>
            </p:cNvPr>
            <p:cNvGrpSpPr/>
            <p:nvPr/>
          </p:nvGrpSpPr>
          <p:grpSpPr>
            <a:xfrm>
              <a:off x="9792372" y="2508534"/>
              <a:ext cx="2286464" cy="2848252"/>
              <a:chOff x="9792372" y="4037050"/>
              <a:chExt cx="2286464" cy="284825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6BD83E-3BD5-8A4D-8F32-AD4E5ABB23B3}"/>
                  </a:ext>
                </a:extLst>
              </p:cNvPr>
              <p:cNvSpPr txBox="1"/>
              <p:nvPr/>
            </p:nvSpPr>
            <p:spPr>
              <a:xfrm>
                <a:off x="9792372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 anchor="t">
                <a:noAutofit/>
              </a:bodyPr>
              <a:lstStyle/>
              <a:p>
                <a:pPr algn="ctr">
                  <a:defRPr/>
                </a:pPr>
                <a:r>
                  <a:rPr lang="en-US" sz="1200" b="1" kern="0">
                    <a:solidFill>
                      <a:srgbClr val="034E6E"/>
                    </a:solidFill>
                    <a:latin typeface="Arial" panose="020B0604020202020204"/>
                    <a:cs typeface="Arial"/>
                  </a:rPr>
                  <a:t>DER-CAM-based optimal microgrid investment &amp; operation of DERs, with 8760-h reliability evaluation</a:t>
                </a:r>
                <a:endParaRPr lang="en-US" sz="28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158987-83CD-C44A-9B01-E29E61F4C740}"/>
                  </a:ext>
                </a:extLst>
              </p:cNvPr>
              <p:cNvSpPr/>
              <p:nvPr/>
            </p:nvSpPr>
            <p:spPr bwMode="gray">
              <a:xfrm>
                <a:off x="9792836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square" lIns="93258" tIns="46628" rIns="93258" bIns="46628" rtlCol="0" anchor="ctr"/>
              <a:lstStyle/>
              <a:p>
                <a:pPr algn="ctr">
                  <a:defRPr/>
                </a:pPr>
                <a:r>
                  <a:rPr lang="en-US" sz="1400" b="1" kern="0">
                    <a:solidFill>
                      <a:schemeClr val="bg1"/>
                    </a:solidFill>
                    <a:latin typeface="Arial" panose="020B0604020202020204"/>
                  </a:rPr>
                  <a:t>UCSD Microgrid Model</a:t>
                </a:r>
                <a:endParaRPr lang="en-US" sz="2400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D9EEF5EE-E60E-0049-B66D-C7EA805990CD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9792836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3" name="Picture 38" descr="Diagram&#10;&#10;Description automatically generated">
                <a:extLst>
                  <a:ext uri="{FF2B5EF4-FFF2-40B4-BE49-F238E27FC236}">
                    <a16:creationId xmlns:a16="http://schemas.microsoft.com/office/drawing/2014/main" id="{E0633912-A967-7D45-92FF-43BB87FE1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86518" y="5577840"/>
                <a:ext cx="2097708" cy="12056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418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FFD3-EA22-EB4B-B02B-3791AF04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Key Findings from Previous Studies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01DF3-8A02-8A45-A97D-4E92C0360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50" y="1279525"/>
            <a:ext cx="4114800" cy="4938713"/>
          </a:xfrm>
        </p:spPr>
        <p:txBody>
          <a:bodyPr/>
          <a:lstStyle/>
          <a:p>
            <a:r>
              <a:rPr lang="en-US"/>
              <a:t>Existing literature indicates that there is a role for some form of firm, zero-carbon resources in deeply decarbonized grids</a:t>
            </a:r>
          </a:p>
          <a:p>
            <a:r>
              <a:rPr lang="en-US"/>
              <a:t>However, previous studies have not fully captured the range of values &amp; system conditions that drive LODES procurement</a:t>
            </a:r>
          </a:p>
          <a:p>
            <a:pPr lvl="1"/>
            <a:r>
              <a:rPr lang="en-US"/>
              <a:t>Dowling, et al. show that considering more weather years significantly affects the estimated value of long duration storage</a:t>
            </a:r>
          </a:p>
          <a:p>
            <a:pPr lvl="1"/>
            <a:r>
              <a:rPr lang="en-US"/>
              <a:t>Many studies focus on a specific part of the system (bulk grid, local area, microgrid) and make tradeoffs in representation of other areas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CBCA890-F7CE-8C4F-9977-E5F0A7E4C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802385"/>
              </p:ext>
            </p:extLst>
          </p:nvPr>
        </p:nvGraphicFramePr>
        <p:xfrm>
          <a:off x="4641850" y="1279525"/>
          <a:ext cx="7086600" cy="5034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297729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778982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6150939"/>
                    </a:ext>
                  </a:extLst>
                </a:gridCol>
              </a:tblGrid>
              <a:tr h="24617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/>
                        <a:t>Related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/>
                        <a:t>Key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/>
                        <a:t>Modeling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0612"/>
                  </a:ext>
                </a:extLst>
              </a:tr>
              <a:tr h="931610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CEC, E3 SB100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EFI, E3 New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>
                          <a:solidFill>
                            <a:schemeClr val="accent1"/>
                          </a:solidFill>
                        </a:rPr>
                        <a:t>In zero-carbon systems, some form of </a:t>
                      </a:r>
                      <a:r>
                        <a:rPr lang="en-US" sz="1100" b="1">
                          <a:solidFill>
                            <a:schemeClr val="accent1"/>
                          </a:solidFill>
                        </a:rPr>
                        <a:t>firm, zero-carbon resource </a:t>
                      </a:r>
                      <a:r>
                        <a:rPr lang="en-US" sz="1100" b="0">
                          <a:solidFill>
                            <a:schemeClr val="accent1"/>
                          </a:solidFill>
                        </a:rPr>
                        <a:t>is needed to provide cost-effective capacity (system resource adequacy)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Limited representation of inter-day and seasonal energy shifting 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Limited T&amp;D and local values captured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Model hydrogen as drop-in fuel (for combustion or fuel cells)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82188"/>
                  </a:ext>
                </a:extLst>
              </a:tr>
              <a:tr h="689668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Dowling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accent1"/>
                          </a:solidFill>
                        </a:rPr>
                        <a:t>LODES significantly lowers total system cost relative to renewables &amp; batteries portfolio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</a:rPr>
                        <a:t>Value of LODES is sensitive to weather years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Generic seasonal storage option roughly representative of hydrogen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/>
                        <a:t>Limited T&amp;D and local values captured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41890"/>
                  </a:ext>
                </a:extLst>
              </a:tr>
              <a:tr h="568609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E3 MHPS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Guerra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</a:rPr>
                        <a:t>Capacity value </a:t>
                      </a:r>
                      <a:r>
                        <a:rPr lang="en-US" sz="1100">
                          <a:solidFill>
                            <a:schemeClr val="accent1"/>
                          </a:solidFill>
                        </a:rPr>
                        <a:t>is a major driver of storage value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accent1"/>
                          </a:solidFill>
                        </a:rPr>
                        <a:t>2- to 14-day LODES is cost-effective in future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Price-taker dispatch model used to dispatch against exogenous value streams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513509"/>
                  </a:ext>
                </a:extLst>
              </a:tr>
              <a:tr h="429208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CAISO 2025 LCTS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/>
                        <a:t>Storage of 5- to 11-hour duration can meet 2025 local reliability needs </a:t>
                      </a:r>
                      <a:r>
                        <a:rPr lang="en-US" sz="1100" b="0"/>
                        <a:t>in CAISO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/>
                        <a:t>Not an economic analysis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Generic battery storage technology modeled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57573"/>
                  </a:ext>
                </a:extLst>
              </a:tr>
              <a:tr h="588894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E3 NY Peaker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err="1"/>
                        <a:t>Formware</a:t>
                      </a:r>
                      <a:r>
                        <a:rPr lang="en-US" sz="1100"/>
                        <a:t> 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/>
                        <a:t>Storage can be dispatched to replace “</a:t>
                      </a:r>
                      <a:r>
                        <a:rPr lang="en-US" sz="1100" b="0" err="1"/>
                        <a:t>peaker</a:t>
                      </a:r>
                      <a:r>
                        <a:rPr lang="en-US" sz="1100" b="0"/>
                        <a:t>” plants located in load pockets like NYC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Not an economic analysis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 modeling of grid impacts (e.g., local T&amp;D constraints)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774782"/>
                  </a:ext>
                </a:extLst>
              </a:tr>
              <a:tr h="405468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CEC, E3 Microgrid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err="1"/>
                        <a:t>Arévalo</a:t>
                      </a:r>
                      <a:r>
                        <a:rPr lang="en-US" sz="1100"/>
                        <a:t>-Cordero,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/>
                        <a:t>Hybrid microgrids that incorporate storage are cost-effective relative to fossil-based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 modeling of grid impacts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 modeling of zero-carbon microgrids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Limited investigation of PSPS and other resiliency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03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heme/theme1.xml><?xml version="1.0" encoding="utf-8"?>
<a:theme xmlns:a="http://schemas.openxmlformats.org/drawingml/2006/main" name="1_Title and Content">
  <a:themeElements>
    <a:clrScheme name="E3 2019">
      <a:dk1>
        <a:srgbClr val="034E6E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AL_E3_PPT_16-9_CONFERENCE_ONLY" id="{95A0A54E-8EDF-E343-B95D-A765776381F8}" vid="{00412239-494C-334D-8F44-086C1E6FF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chnology_x0020_metadata xmlns="785685f2-c2e1-4352-89aa-3faca8eaba52">
      <Value>Microgrid</Value>
    </technology_x0020_metadata>
    <_x006e_d13 xmlns="785685f2-c2e1-4352-89aa-3faca8eaba52" xsi:nil="true"/>
    <CAM xmlns="785685f2-c2e1-4352-89aa-3faca8eaba52">
      <UserInfo>
        <DisplayName/>
        <AccountId xsi:nil="true"/>
        <AccountType/>
      </UserInfo>
    </CAM>
    <Recipient xmlns="785685f2-c2e1-4352-89aa-3faca8eaba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17" ma:contentTypeDescription="Create a new document." ma:contentTypeScope="" ma:versionID="af1f6ccb24c9714352e2d393ba2a8c6c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f48b25170b9eec945cdf25657ddedac7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CAM" minOccurs="0"/>
                <xsd:element ref="ns2:Recipient" minOccurs="0"/>
                <xsd:element ref="ns2:technology_x0020_metadata" minOccurs="0"/>
                <xsd:element ref="ns2:_x006e_d1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AM" ma:index="17" nillable="true" ma:displayName="CAM" ma:format="Dropdown" ma:list="UserInfo" ma:SharePointGroup="0" ma:internalName="CA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ipient" ma:index="18" nillable="true" ma:displayName="Recipient" ma:format="Dropdown" ma:internalName="Recipient">
      <xsd:simpleType>
        <xsd:restriction base="dms:Text">
          <xsd:maxLength value="255"/>
        </xsd:restriction>
      </xsd:simpleType>
    </xsd:element>
    <xsd:element name="technology_x0020_metadata" ma:index="19" nillable="true" ma:displayName="technology metadata" ma:default="Microgrid" ma:internalName="technology_x0020_metadat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icrogrid"/>
                    <xsd:enumeration value="Energy Storage"/>
                    <xsd:enumeration value="Hydrogen"/>
                    <xsd:enumeration value="Natural Gas"/>
                    <xsd:enumeration value="Modelling &amp; Studies"/>
                    <xsd:enumeration value="Lithium Ion"/>
                    <xsd:enumeration value="non-Lithium Ion battery"/>
                    <xsd:enumeration value="Flow Battery"/>
                    <xsd:enumeration value="Fly Wheel"/>
                    <xsd:enumeration value="Zinc Chemistry Battery"/>
                    <xsd:enumeration value="Sodium Chemistry Battery"/>
                    <xsd:enumeration value="Thermal Energy Storage"/>
                    <xsd:enumeration value="Fuel Cell"/>
                    <xsd:enumeration value="Electrolyzer"/>
                    <xsd:enumeration value="Solar PV"/>
                    <xsd:enumeration value="Wind Turbine"/>
                    <xsd:enumeration value="Biogas"/>
                    <xsd:enumeration value="Biomass"/>
                    <xsd:enumeration value="landfill Gas"/>
                    <xsd:enumeration value="Gasifier"/>
                  </xsd:restriction>
                </xsd:simpleType>
              </xsd:element>
            </xsd:sequence>
          </xsd:extension>
        </xsd:complexContent>
      </xsd:complexType>
    </xsd:element>
    <xsd:element name="_x006e_d13" ma:index="20" nillable="true" ma:displayName="Text" ma:internalName="_x006e_d13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0ECB3A-0EA3-4626-87B8-48A0D5A2B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44BB0-4505-4E78-811E-F0EDCD74B76B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87AF07-2C22-48D8-9357-8593BA4D88A6}">
  <ds:schemaRefs>
    <ds:schemaRef ds:uri="5067c814-4b34-462c-a21d-c185ff6548d2"/>
    <ds:schemaRef ds:uri="785685f2-c2e1-4352-89aa-3faca8ea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1_Title and Content</Template>
  <Application>Microsoft Office PowerPoint</Application>
  <PresentationFormat>Widescreen</PresentationFormat>
  <Slides>26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1_Title and Content</vt:lpstr>
      <vt:lpstr>CEC EPC-19-056 Assessing Long Duration Energy Storage Deployment Scenarios to Meet California's Energy Goals</vt:lpstr>
      <vt:lpstr>Agenda</vt:lpstr>
      <vt:lpstr>Overview of Project Team &amp; Responsibilities</vt:lpstr>
      <vt:lpstr>Project Purpose &amp; Previous Work</vt:lpstr>
      <vt:lpstr>Project Objectives</vt:lpstr>
      <vt:lpstr>Project Purpose: Evolving Planning Needs</vt:lpstr>
      <vt:lpstr>Common practice for operational modeling in resource planning uses a subset of representative intervals</vt:lpstr>
      <vt:lpstr>Overview of Existing Models</vt:lpstr>
      <vt:lpstr>Key Findings from Previous Studies</vt:lpstr>
      <vt:lpstr>Overview of Analytical Approach,  Valuation Metrics &amp; Outcomes</vt:lpstr>
      <vt:lpstr>Analytical Strategy</vt:lpstr>
      <vt:lpstr>Project Arc</vt:lpstr>
      <vt:lpstr>Potential Key Drivers of Long Duration Storage Scenarios</vt:lpstr>
      <vt:lpstr>Potential Scenario Designs</vt:lpstr>
      <vt:lpstr>Technology Review</vt:lpstr>
      <vt:lpstr>Preliminary Bulk System Analysis</vt:lpstr>
      <vt:lpstr>Preliminary Local Area Analysis</vt:lpstr>
      <vt:lpstr>Preliminary Microgrid Analysis</vt:lpstr>
      <vt:lpstr>New Modeling Toolkit Development </vt:lpstr>
      <vt:lpstr>Project Arc</vt:lpstr>
      <vt:lpstr>Illustrative Value/Breakeven Cost Results</vt:lpstr>
      <vt:lpstr>Next Steps</vt:lpstr>
      <vt:lpstr>Preliminary Project Schedule &amp; Tasks</vt:lpstr>
      <vt:lpstr>Next Steps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EPC-19-056 Assessing Long Duration Energy Storage Deployment Scenarios to Meet California's Energy Goals</dc:title>
  <dc:creator>Roderick Go</dc:creator>
  <cp:revision>1</cp:revision>
  <dcterms:created xsi:type="dcterms:W3CDTF">2020-10-20T14:49:34Z</dcterms:created>
  <dcterms:modified xsi:type="dcterms:W3CDTF">2020-12-10T19:19:54Z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</Properties>
</file>