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7"/>
  </p:notesMasterIdLst>
  <p:handoutMasterIdLst>
    <p:handoutMasterId r:id="rId18"/>
  </p:handoutMasterIdLst>
  <p:sldIdLst>
    <p:sldId id="3919" r:id="rId5"/>
    <p:sldId id="3767" r:id="rId6"/>
    <p:sldId id="3921" r:id="rId7"/>
    <p:sldId id="3927" r:id="rId8"/>
    <p:sldId id="3922" r:id="rId9"/>
    <p:sldId id="3928" r:id="rId10"/>
    <p:sldId id="3923" r:id="rId11"/>
    <p:sldId id="3924" r:id="rId12"/>
    <p:sldId id="3925" r:id="rId13"/>
    <p:sldId id="3930" r:id="rId14"/>
    <p:sldId id="3926" r:id="rId15"/>
    <p:sldId id="3929" r:id="rId16"/>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BF5"/>
    <a:srgbClr val="BCBEC0"/>
    <a:srgbClr val="0785F2"/>
    <a:srgbClr val="414042"/>
    <a:srgbClr val="808285"/>
    <a:srgbClr val="FFC628"/>
    <a:srgbClr val="63BDD9"/>
    <a:srgbClr val="30F298"/>
    <a:srgbClr val="5FBDDB"/>
    <a:srgbClr val="007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9C39F-905C-C000-0BC1-D64390AD1950}" v="12" dt="2021-05-01T00:57:03.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3772" autoAdjust="0"/>
  </p:normalViewPr>
  <p:slideViewPr>
    <p:cSldViewPr snapToGrid="0" snapToObjects="1">
      <p:cViewPr varScale="1">
        <p:scale>
          <a:sx n="89" d="100"/>
          <a:sy n="89" d="100"/>
        </p:scale>
        <p:origin x="750" y="102"/>
      </p:cViewPr>
      <p:guideLst>
        <p:guide orient="horz" pos="2616"/>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0"/>
    </p:cViewPr>
  </p:sorterViewPr>
  <p:notesViewPr>
    <p:cSldViewPr snapToGrid="0" snapToObjects="1">
      <p:cViewPr varScale="1">
        <p:scale>
          <a:sx n="140" d="100"/>
          <a:sy n="140" d="100"/>
        </p:scale>
        <p:origin x="47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anbakht, Heidi@Energy" userId="ad09330e-7c38-4997-818f-7e170c514e27" providerId="ADAL" clId="{9C4DDF26-5AF2-40B2-945F-127A6E580783}"/>
    <pc:docChg chg="modSld">
      <pc:chgData name="Javanbakht, Heidi@Energy" userId="ad09330e-7c38-4997-818f-7e170c514e27" providerId="ADAL" clId="{9C4DDF26-5AF2-40B2-945F-127A6E580783}" dt="2021-04-30T23:29:01.528" v="42" actId="20577"/>
      <pc:docMkLst>
        <pc:docMk/>
      </pc:docMkLst>
      <pc:sldChg chg="modSp">
        <pc:chgData name="Javanbakht, Heidi@Energy" userId="ad09330e-7c38-4997-818f-7e170c514e27" providerId="ADAL" clId="{9C4DDF26-5AF2-40B2-945F-127A6E580783}" dt="2021-04-30T23:29:01.528" v="42" actId="20577"/>
        <pc:sldMkLst>
          <pc:docMk/>
          <pc:sldMk cId="4279580972" sldId="3922"/>
        </pc:sldMkLst>
        <pc:spChg chg="mod">
          <ac:chgData name="Javanbakht, Heidi@Energy" userId="ad09330e-7c38-4997-818f-7e170c514e27" providerId="ADAL" clId="{9C4DDF26-5AF2-40B2-945F-127A6E580783}" dt="2021-04-30T23:29:01.528" v="42" actId="20577"/>
          <ac:spMkLst>
            <pc:docMk/>
            <pc:sldMk cId="4279580972" sldId="3922"/>
            <ac:spMk id="6" creationId="{2E937610-456F-4B02-866B-C9AAE279C57E}"/>
          </ac:spMkLst>
        </pc:spChg>
      </pc:sldChg>
      <pc:sldChg chg="modSp">
        <pc:chgData name="Javanbakht, Heidi@Energy" userId="ad09330e-7c38-4997-818f-7e170c514e27" providerId="ADAL" clId="{9C4DDF26-5AF2-40B2-945F-127A6E580783}" dt="2021-04-30T23:28:34.555" v="32" actId="20577"/>
        <pc:sldMkLst>
          <pc:docMk/>
          <pc:sldMk cId="3710793618" sldId="3928"/>
        </pc:sldMkLst>
        <pc:spChg chg="mod">
          <ac:chgData name="Javanbakht, Heidi@Energy" userId="ad09330e-7c38-4997-818f-7e170c514e27" providerId="ADAL" clId="{9C4DDF26-5AF2-40B2-945F-127A6E580783}" dt="2021-04-30T23:28:34.555" v="32" actId="20577"/>
          <ac:spMkLst>
            <pc:docMk/>
            <pc:sldMk cId="3710793618" sldId="3928"/>
            <ac:spMk id="7" creationId="{FF5B0D6B-4E12-4607-90FC-2D1BCB1DBA7C}"/>
          </ac:spMkLst>
        </pc:spChg>
        <pc:graphicFrameChg chg="modGraphic">
          <ac:chgData name="Javanbakht, Heidi@Energy" userId="ad09330e-7c38-4997-818f-7e170c514e27" providerId="ADAL" clId="{9C4DDF26-5AF2-40B2-945F-127A6E580783}" dt="2021-04-30T23:28:30.819" v="22" actId="14734"/>
          <ac:graphicFrameMkLst>
            <pc:docMk/>
            <pc:sldMk cId="3710793618" sldId="3928"/>
            <ac:graphicFrameMk id="2" creationId="{877F7920-F454-4AD0-8470-B5A1D4188CDF}"/>
          </ac:graphicFrameMkLst>
        </pc:graphicFrameChg>
      </pc:sldChg>
    </pc:docChg>
  </pc:docChgLst>
  <pc:docChgLst>
    <pc:chgData name="Palmere, Mark@Energy" userId="S::mark.palmere@energy.ca.gov::2ddf4817-7ed7-4217-abff-b055a05317de" providerId="AD" clId="Web-{A079C39F-905C-C000-0BC1-D64390AD1950}"/>
    <pc:docChg chg="modSld">
      <pc:chgData name="Palmere, Mark@Energy" userId="S::mark.palmere@energy.ca.gov::2ddf4817-7ed7-4217-abff-b055a05317de" providerId="AD" clId="Web-{A079C39F-905C-C000-0BC1-D64390AD1950}" dt="2021-05-01T00:57:02.089" v="9" actId="20577"/>
      <pc:docMkLst>
        <pc:docMk/>
      </pc:docMkLst>
      <pc:sldChg chg="modSp">
        <pc:chgData name="Palmere, Mark@Energy" userId="S::mark.palmere@energy.ca.gov::2ddf4817-7ed7-4217-abff-b055a05317de" providerId="AD" clId="Web-{A079C39F-905C-C000-0BC1-D64390AD1950}" dt="2021-05-01T00:56:32.355" v="1" actId="20577"/>
        <pc:sldMkLst>
          <pc:docMk/>
          <pc:sldMk cId="3293486490" sldId="3923"/>
        </pc:sldMkLst>
        <pc:spChg chg="mod">
          <ac:chgData name="Palmere, Mark@Energy" userId="S::mark.palmere@energy.ca.gov::2ddf4817-7ed7-4217-abff-b055a05317de" providerId="AD" clId="Web-{A079C39F-905C-C000-0BC1-D64390AD1950}" dt="2021-05-01T00:56:32.355" v="1" actId="20577"/>
          <ac:spMkLst>
            <pc:docMk/>
            <pc:sldMk cId="3293486490" sldId="3923"/>
            <ac:spMk id="6" creationId="{2E937610-456F-4B02-866B-C9AAE279C57E}"/>
          </ac:spMkLst>
        </pc:spChg>
      </pc:sldChg>
      <pc:sldChg chg="modSp">
        <pc:chgData name="Palmere, Mark@Energy" userId="S::mark.palmere@energy.ca.gov::2ddf4817-7ed7-4217-abff-b055a05317de" providerId="AD" clId="Web-{A079C39F-905C-C000-0BC1-D64390AD1950}" dt="2021-05-01T00:57:02.089" v="9" actId="20577"/>
        <pc:sldMkLst>
          <pc:docMk/>
          <pc:sldMk cId="3710793618" sldId="3928"/>
        </pc:sldMkLst>
        <pc:spChg chg="mod">
          <ac:chgData name="Palmere, Mark@Energy" userId="S::mark.palmere@energy.ca.gov::2ddf4817-7ed7-4217-abff-b055a05317de" providerId="AD" clId="Web-{A079C39F-905C-C000-0BC1-D64390AD1950}" dt="2021-05-01T00:57:02.089" v="9" actId="20577"/>
          <ac:spMkLst>
            <pc:docMk/>
            <pc:sldMk cId="3710793618" sldId="3928"/>
            <ac:spMk id="7" creationId="{FF5B0D6B-4E12-4607-90FC-2D1BCB1DBA7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5/5/2021</a:t>
            </a:fld>
            <a:endParaRPr lang="en-US" dirty="0"/>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dirty="0"/>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5/5/2021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dirty="0"/>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AD44F-05D5-7047-95CD-97C135C0C177}" type="slidenum">
              <a:rPr lang="en-US" smtClean="0"/>
              <a:t>1</a:t>
            </a:fld>
            <a:endParaRPr lang="en-US" dirty="0"/>
          </a:p>
        </p:txBody>
      </p:sp>
    </p:spTree>
    <p:extLst>
      <p:ext uri="{BB962C8B-B14F-4D97-AF65-F5344CB8AC3E}">
        <p14:creationId xmlns:p14="http://schemas.microsoft.com/office/powerpoint/2010/main" val="3104173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1256478" y="1005840"/>
            <a:ext cx="12569880" cy="5154791"/>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Large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5BCBF5"/>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5BCBF5"/>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134678" y="1005841"/>
            <a:ext cx="9691679"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3" cy="368985"/>
          </a:xfrm>
          <a:prstGeom prst="rect">
            <a:avLst/>
          </a:prstGeom>
        </p:spPr>
      </p:pic>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005841"/>
            <a:ext cx="10625957" cy="4823460"/>
          </a:xfrm>
          <a:prstGeom prst="rect">
            <a:avLst/>
          </a:prstGeom>
        </p:spPr>
        <p:txBody>
          <a:bodyPr/>
          <a:lstStyle>
            <a:lvl1pPr>
              <a:spcAft>
                <a:spcPts val="0"/>
              </a:spcAft>
              <a:buClr>
                <a:srgbClr val="0785F2"/>
              </a:buClr>
              <a:defRPr sz="2400">
                <a:solidFill>
                  <a:schemeClr val="tx1"/>
                </a:solidFill>
              </a:defRPr>
            </a:lvl1pPr>
            <a:lvl2pPr>
              <a:spcAft>
                <a:spcPts val="0"/>
              </a:spcAft>
              <a:buClr>
                <a:srgbClr val="0785F2"/>
              </a:buClr>
              <a:defRPr>
                <a:solidFill>
                  <a:schemeClr val="tx1"/>
                </a:solidFill>
              </a:defRPr>
            </a:lvl2pPr>
            <a:lvl3pPr>
              <a:spcAft>
                <a:spcPts val="0"/>
              </a:spcAft>
              <a:buClr>
                <a:srgbClr val="0785F2"/>
              </a:buClr>
              <a:defRPr>
                <a:solidFill>
                  <a:schemeClr val="tx1"/>
                </a:solidFill>
              </a:defRPr>
            </a:lvl3pPr>
            <a:lvl4pPr>
              <a:spcAft>
                <a:spcPts val="0"/>
              </a:spcAft>
              <a:buClr>
                <a:srgbClr val="0785F2"/>
              </a:buClr>
              <a:defRPr>
                <a:solidFill>
                  <a:schemeClr val="tx1"/>
                </a:solidFill>
              </a:defRPr>
            </a:lvl4pPr>
            <a:lvl5pPr>
              <a:spcAft>
                <a:spcPts val="0"/>
              </a:spcAft>
              <a:buClr>
                <a:srgbClr val="0785F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3" cy="368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005841"/>
            <a:ext cx="10625957" cy="4823460"/>
          </a:xfrm>
          <a:prstGeom prst="rect">
            <a:avLst/>
          </a:prstGeom>
        </p:spPr>
        <p:txBody>
          <a:bodyPr numCol="2" spcCol="457200"/>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3" cy="368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005840"/>
            <a:ext cx="10625958" cy="4771895"/>
          </a:xfrm>
          <a:prstGeom prst="rect">
            <a:avLst/>
          </a:prstGeom>
        </p:spPr>
        <p:txBody>
          <a:bodyPr numCol="2" spcCol="457200"/>
          <a:lstStyle>
            <a:lvl1pPr>
              <a:spcAft>
                <a:spcPts val="0"/>
              </a:spcAft>
              <a:buClr>
                <a:srgbClr val="0785F2"/>
              </a:buClr>
              <a:defRPr sz="2400">
                <a:solidFill>
                  <a:schemeClr val="tx1"/>
                </a:solidFill>
              </a:defRPr>
            </a:lvl1pPr>
            <a:lvl2pPr>
              <a:spcAft>
                <a:spcPts val="0"/>
              </a:spcAft>
              <a:buClr>
                <a:srgbClr val="0785F2"/>
              </a:buClr>
              <a:defRPr>
                <a:solidFill>
                  <a:schemeClr val="tx1"/>
                </a:solidFill>
              </a:defRPr>
            </a:lvl2pPr>
            <a:lvl3pPr>
              <a:spcAft>
                <a:spcPts val="0"/>
              </a:spcAft>
              <a:buClr>
                <a:srgbClr val="0785F2"/>
              </a:buClr>
              <a:defRPr>
                <a:solidFill>
                  <a:schemeClr val="tx1"/>
                </a:solidFill>
              </a:defRPr>
            </a:lvl3pPr>
            <a:lvl4pPr>
              <a:spcAft>
                <a:spcPts val="0"/>
              </a:spcAft>
              <a:buClr>
                <a:srgbClr val="0785F2"/>
              </a:buClr>
              <a:defRPr>
                <a:solidFill>
                  <a:schemeClr val="tx1"/>
                </a:solidFill>
              </a:defRPr>
            </a:lvl4pPr>
            <a:lvl5pPr>
              <a:spcAft>
                <a:spcPts val="0"/>
              </a:spcAft>
              <a:buClr>
                <a:srgbClr val="0785F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2" cy="368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54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ent Stories 3">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54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hasCustomPrompt="1"/>
          </p:nvPr>
        </p:nvSpPr>
        <p:spPr>
          <a:xfrm>
            <a:off x="1" y="5829300"/>
            <a:ext cx="7315200" cy="2400300"/>
          </a:xfrm>
        </p:spPr>
        <p:txBody>
          <a:bodyPr/>
          <a:lstStyle>
            <a:lvl1pPr marL="0" indent="0">
              <a:buNone/>
              <a:defRPr/>
            </a:lvl1pPr>
          </a:lstStyle>
          <a:p>
            <a:r>
              <a:rPr lang="en-US" dirty="0"/>
              <a:t>Insert photo here</a:t>
            </a:r>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072765" y="0"/>
            <a:ext cx="3242435"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9919252" y="771810"/>
            <a:ext cx="4194313" cy="6661447"/>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450452" y="0"/>
            <a:ext cx="4991722"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rgbClr val="0785F2"/>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6509" y="324886"/>
            <a:ext cx="3311273" cy="307777"/>
          </a:xfrm>
          <a:prstGeom prst="rect">
            <a:avLst/>
          </a:prstGeom>
          <a:noFill/>
        </p:spPr>
        <p:txBody>
          <a:bodyPr wrap="square" lIns="0" rIns="0" rtlCol="0">
            <a:spAutoFit/>
          </a:bodyPr>
          <a:lstStyle/>
          <a:p>
            <a:r>
              <a:rPr lang="en-US" sz="1400" dirty="0"/>
              <a:t>CASE STUDY </a:t>
            </a:r>
            <a:r>
              <a:rPr lang="en-US" sz="1400" dirty="0">
                <a:solidFill>
                  <a:schemeClr val="bg2"/>
                </a:solidFill>
              </a:rPr>
              <a:t>(continued)</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1256478" y="1005840"/>
            <a:ext cx="12569880" cy="514506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p:spPr>
        <p:txBody>
          <a:bodyPr>
            <a:normAutofit/>
          </a:bodyPr>
          <a:lstStyle>
            <a:lvl1pPr marL="0" indent="0">
              <a:buNone/>
              <a:defRPr sz="2400" baseline="0"/>
            </a:lvl1pPr>
          </a:lstStyle>
          <a:p>
            <a:r>
              <a:rPr lang="en-US" dirty="0"/>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tx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tx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tx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tx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tx1"/>
                </a:solidFill>
              </a:defRPr>
            </a:lvl1pPr>
          </a:lstStyle>
          <a:p>
            <a:pPr lvl="0"/>
            <a:r>
              <a:rPr lang="en-US" dirty="0"/>
              <a:t>Date</a:t>
            </a:r>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8" r="-8"/>
          <a:stretch/>
        </p:blipFill>
        <p:spPr>
          <a:xfrm flipH="1">
            <a:off x="-546" y="0"/>
            <a:ext cx="14660126" cy="8229599"/>
          </a:xfrm>
          <a:prstGeom prst="rect">
            <a:avLst/>
          </a:prstGeom>
        </p:spPr>
      </p:pic>
      <p:sp>
        <p:nvSpPr>
          <p:cNvPr id="31" name="Rectangle 30">
            <a:extLst>
              <a:ext uri="{FF2B5EF4-FFF2-40B4-BE49-F238E27FC236}">
                <a16:creationId xmlns:a16="http://schemas.microsoft.com/office/drawing/2014/main" id="{9C03915D-6014-184E-A1D1-147D3049B55A}"/>
              </a:ext>
            </a:extLst>
          </p:cNvPr>
          <p:cNvSpPr/>
          <p:nvPr userDrawn="1"/>
        </p:nvSpPr>
        <p:spPr>
          <a:xfrm>
            <a:off x="0" y="5109882"/>
            <a:ext cx="14630400" cy="311971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cxnSp>
        <p:nvCxnSpPr>
          <p:cNvPr id="36" name="Straight Connector 35">
            <a:extLst>
              <a:ext uri="{FF2B5EF4-FFF2-40B4-BE49-F238E27FC236}">
                <a16:creationId xmlns:a16="http://schemas.microsoft.com/office/drawing/2014/main" id="{9B8BEE75-6A68-B745-8098-4F332F2558C7}"/>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5F05F6D-9A29-DC41-B492-94667F8C5338}"/>
              </a:ext>
            </a:extLst>
          </p:cNvPr>
          <p:cNvSpPr>
            <a:spLocks noGrp="1"/>
          </p:cNvSpPr>
          <p:nvPr>
            <p:ph type="body" sz="quarter" idx="10" hasCustomPrompt="1"/>
          </p:nvPr>
        </p:nvSpPr>
        <p:spPr>
          <a:xfrm>
            <a:off x="1697210" y="5109882"/>
            <a:ext cx="9847090" cy="866488"/>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0" name="Text Placeholder 3">
            <a:extLst>
              <a:ext uri="{FF2B5EF4-FFF2-40B4-BE49-F238E27FC236}">
                <a16:creationId xmlns:a16="http://schemas.microsoft.com/office/drawing/2014/main" id="{7CCD4FF5-3394-D74D-B9F0-AFBDC0F409C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41" name="Text Placeholder 2">
            <a:extLst>
              <a:ext uri="{FF2B5EF4-FFF2-40B4-BE49-F238E27FC236}">
                <a16:creationId xmlns:a16="http://schemas.microsoft.com/office/drawing/2014/main" id="{8A888F5C-DE25-5945-B121-24D4E93ACB08}"/>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2" name="Text Placeholder 2">
            <a:extLst>
              <a:ext uri="{FF2B5EF4-FFF2-40B4-BE49-F238E27FC236}">
                <a16:creationId xmlns:a16="http://schemas.microsoft.com/office/drawing/2014/main" id="{533BE53E-702E-384E-BDCB-1644DEF28BF7}"/>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2" name="Group 21"/>
          <p:cNvGrpSpPr/>
          <p:nvPr userDrawn="1"/>
        </p:nvGrpSpPr>
        <p:grpSpPr>
          <a:xfrm>
            <a:off x="11654191" y="360010"/>
            <a:ext cx="2593465" cy="2641309"/>
            <a:chOff x="11654191" y="360010"/>
            <a:chExt cx="2593465" cy="2641309"/>
          </a:xfrm>
        </p:grpSpPr>
        <p:pic>
          <p:nvPicPr>
            <p:cNvPr id="23" name="Picture 22">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4" name="Picture 23">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7" name="Picture 26">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8" name="Picture 27">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18"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7"/>
            <a:chExt cx="14173200" cy="5028824"/>
          </a:xfrm>
          <a:solidFill>
            <a:schemeClr val="accent6"/>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208"/>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7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43"/>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93"/>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6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56"/>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708"/>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31"/>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9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41"/>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9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23"/>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96"/>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58"/>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28"/>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80"/>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52"/>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42"/>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93"/>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8"/>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7"/>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91"/>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7"/>
          </a:xfrm>
          <a:prstGeom prst="rect">
            <a:avLst/>
          </a:prstGeom>
        </p:spPr>
      </p:pic>
      <p:pic>
        <p:nvPicPr>
          <p:cNvPr id="49" name="Picture 48">
            <a:extLst>
              <a:ext uri="{FF2B5EF4-FFF2-40B4-BE49-F238E27FC236}">
                <a16:creationId xmlns:a16="http://schemas.microsoft.com/office/drawing/2014/main" id="{263F22D2-54C4-5D44-B228-5595E73B3258}"/>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13164457" y="6910742"/>
            <a:ext cx="894441" cy="723482"/>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tx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5" name="Text Placeholder 2">
            <a:extLst>
              <a:ext uri="{FF2B5EF4-FFF2-40B4-BE49-F238E27FC236}">
                <a16:creationId xmlns:a16="http://schemas.microsoft.com/office/drawing/2014/main" id="{C4597B7E-5724-6D41-9D3E-83EC79C47569}"/>
              </a:ext>
            </a:extLst>
          </p:cNvPr>
          <p:cNvSpPr>
            <a:spLocks noGrp="1"/>
          </p:cNvSpPr>
          <p:nvPr>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tx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6"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tx1"/>
                </a:solidFill>
              </a:defRPr>
            </a:lvl1pPr>
          </a:lstStyle>
          <a:p>
            <a:pPr lvl="0"/>
            <a:r>
              <a:rPr lang="en-US" dirty="0"/>
              <a:t>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rrow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494159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rrow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1484199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4" y="1005840"/>
            <a:ext cx="10566323" cy="4823460"/>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04692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lvl1pPr>
              <a:defRPr>
                <a:solidFill>
                  <a:schemeClr val="tx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4" y="1005840"/>
            <a:ext cx="10566323" cy="4823460"/>
          </a:xfrm>
          <a:prstGeom prst="rect">
            <a:avLst/>
          </a:prstGeom>
        </p:spPr>
        <p:txBody>
          <a:bodyPr numCol="2" spcCol="457200"/>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046924"/>
            <a:ext cx="1230702" cy="1447376"/>
            <a:chOff x="5871258" y="341719"/>
            <a:chExt cx="1230581" cy="1447234"/>
          </a:xfrm>
          <a:solidFill>
            <a:schemeClr val="bg2"/>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619460"/>
            <a:ext cx="10829506" cy="750801"/>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045971" y="1858788"/>
            <a:ext cx="4834714"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1" name="Group 10">
            <a:extLst>
              <a:ext uri="{FF2B5EF4-FFF2-40B4-BE49-F238E27FC236}">
                <a16:creationId xmlns:a16="http://schemas.microsoft.com/office/drawing/2014/main" id="{384CB3DB-54E2-8C40-9F92-734AA39D756C}"/>
              </a:ext>
            </a:extLst>
          </p:cNvPr>
          <p:cNvGrpSpPr/>
          <p:nvPr userDrawn="1"/>
        </p:nvGrpSpPr>
        <p:grpSpPr>
          <a:xfrm>
            <a:off x="1256478" y="1888434"/>
            <a:ext cx="1577405" cy="1855119"/>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6">
            <a:extLst>
              <a:ext uri="{FF2B5EF4-FFF2-40B4-BE49-F238E27FC236}">
                <a16:creationId xmlns:a16="http://schemas.microsoft.com/office/drawing/2014/main" id="{BF6F665A-3B9F-4575-904B-8CDF6CEC4E36}"/>
              </a:ext>
            </a:extLst>
          </p:cNvPr>
          <p:cNvSpPr>
            <a:spLocks noGrp="1"/>
          </p:cNvSpPr>
          <p:nvPr>
            <p:ph type="body" sz="quarter" idx="14"/>
          </p:nvPr>
        </p:nvSpPr>
        <p:spPr>
          <a:xfrm>
            <a:off x="8584795" y="1858788"/>
            <a:ext cx="5239490"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rrow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619460"/>
            <a:ext cx="10829506" cy="750801"/>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30F29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619460"/>
            <a:ext cx="10829506" cy="750801"/>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Large Arrow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Large Arrow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0785F2"/>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0" tIns="45720" rIns="0" bIns="45720" rtlCol="0" anchor="ctr">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0569203" y="7619393"/>
            <a:ext cx="2893423" cy="438150"/>
          </a:xfrm>
          <a:prstGeom prst="rect">
            <a:avLst/>
          </a:prstGeom>
        </p:spPr>
        <p:txBody>
          <a:bodyPr vert="horz" lIns="91440" tIns="45720" rIns="91440" bIns="45720" rtlCol="0" anchor="ctr"/>
          <a:lstStyle>
            <a:lvl1pPr algn="r">
              <a:defRPr sz="900">
                <a:solidFill>
                  <a:schemeClr val="accent6"/>
                </a:solidFill>
              </a:defRPr>
            </a:lvl1pPr>
          </a:lstStyle>
          <a:p>
            <a:fld id="{F384092C-9B9C-9748-AC6A-F06C9D03AD52}" type="slidenum">
              <a:rPr lang="en-US" smtClean="0"/>
              <a:pPr/>
              <a:t>‹#›</a:t>
            </a:fld>
            <a:endParaRPr lang="en-US" dirty="0"/>
          </a:p>
        </p:txBody>
      </p:sp>
      <p:sp>
        <p:nvSpPr>
          <p:cNvPr id="8" name="Footer Placeholder 7"/>
          <p:cNvSpPr>
            <a:spLocks noGrp="1"/>
          </p:cNvSpPr>
          <p:nvPr>
            <p:ph type="ftr" sz="quarter" idx="3"/>
          </p:nvPr>
        </p:nvSpPr>
        <p:spPr>
          <a:xfrm>
            <a:off x="5083121" y="7619710"/>
            <a:ext cx="4937125"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9" name="Date Placeholder 8"/>
          <p:cNvSpPr>
            <a:spLocks noGrp="1"/>
          </p:cNvSpPr>
          <p:nvPr>
            <p:ph type="dt" sz="half" idx="2"/>
          </p:nvPr>
        </p:nvSpPr>
        <p:spPr>
          <a:xfrm>
            <a:off x="1005840" y="7619710"/>
            <a:ext cx="3290888" cy="4381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9"/>
          <p:cNvSpPr>
            <a:spLocks noGrp="1"/>
          </p:cNvSpPr>
          <p:nvPr>
            <p:ph type="body" idx="1"/>
          </p:nvPr>
        </p:nvSpPr>
        <p:spPr>
          <a:xfrm>
            <a:off x="1006475" y="2190750"/>
            <a:ext cx="12617450" cy="522128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786" r:id="rId4"/>
    <p:sldLayoutId id="2147483778" r:id="rId5"/>
    <p:sldLayoutId id="2147483780" r:id="rId6"/>
    <p:sldLayoutId id="2147483781" r:id="rId7"/>
    <p:sldLayoutId id="2147483782" r:id="rId8"/>
    <p:sldLayoutId id="2147483783" r:id="rId9"/>
    <p:sldLayoutId id="2147483784" r:id="rId10"/>
    <p:sldLayoutId id="2147483701" r:id="rId11"/>
    <p:sldLayoutId id="2147483772" r:id="rId12"/>
    <p:sldLayoutId id="2147483773" r:id="rId13"/>
    <p:sldLayoutId id="2147483774" r:id="rId14"/>
    <p:sldLayoutId id="2147483816" r:id="rId15"/>
    <p:sldLayoutId id="2147483818" r:id="rId16"/>
    <p:sldLayoutId id="2147483819" r:id="rId17"/>
    <p:sldLayoutId id="2147483820" r:id="rId18"/>
    <p:sldLayoutId id="2147483821" r:id="rId19"/>
    <p:sldLayoutId id="2147483730" r:id="rId20"/>
    <p:sldLayoutId id="2147483732" r:id="rId21"/>
    <p:sldLayoutId id="2147483769" r:id="rId22"/>
    <p:sldLayoutId id="2147483850" r:id="rId23"/>
    <p:sldLayoutId id="2147483847" r:id="rId24"/>
    <p:sldLayoutId id="214748366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1" i="0" kern="1200">
          <a:solidFill>
            <a:schemeClr val="tx1"/>
          </a:solidFill>
          <a:latin typeface="DM Sans Medium" charset="0"/>
          <a:ea typeface="DM Sans Medium" charset="0"/>
          <a:cs typeface="DM Sans Medium"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4" userDrawn="1">
          <p15:clr>
            <a:srgbClr val="F26B43"/>
          </p15:clr>
        </p15:guide>
        <p15:guide id="2" orient="horz" pos="3792" userDrawn="1">
          <p15:clr>
            <a:srgbClr val="F26B43"/>
          </p15:clr>
        </p15:guide>
        <p15:guide id="3" orient="horz" pos="3672" userDrawn="1">
          <p15:clr>
            <a:srgbClr val="F26B43"/>
          </p15:clr>
        </p15:guide>
        <p15:guide id="4"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697038" y="5110163"/>
            <a:ext cx="9847262" cy="866775"/>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marL="0" marR="0" lvl="0" indent="0" algn="l" defTabSz="1097280" rtl="0" eaLnBrk="1" fontAlgn="auto" latinLnBrk="0" hangingPunct="1">
              <a:lnSpc>
                <a:spcPct val="110000"/>
              </a:lnSpc>
              <a:spcBef>
                <a:spcPts val="60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DM Sans Medium" charset="0"/>
                <a:cs typeface="DM Sans Medium" charset="0"/>
              </a:rPr>
              <a:t>Medium- and Heavy-Duty Vehicle Attributes</a:t>
            </a:r>
          </a:p>
        </p:txBody>
      </p:sp>
      <p:sp>
        <p:nvSpPr>
          <p:cNvPr id="4" name="Text Placeholder 3"/>
          <p:cNvSpPr>
            <a:spLocks noGrp="1"/>
          </p:cNvSpPr>
          <p:nvPr>
            <p:ph type="body" sz="quarter" idx="11"/>
          </p:nvPr>
        </p:nvSpPr>
        <p:spPr>
          <a:xfrm>
            <a:off x="1697210" y="6936905"/>
            <a:ext cx="5846590" cy="1109412"/>
          </a:xfrm>
        </p:spPr>
        <p:txBody>
          <a:bodyPr/>
          <a:lstStyle/>
          <a:p>
            <a:r>
              <a:rPr lang="en-US" dirty="0"/>
              <a:t>Jeff Rosenfeld</a:t>
            </a:r>
          </a:p>
          <a:p>
            <a:r>
              <a:rPr lang="en-US" dirty="0"/>
              <a:t>Director, Transportation &amp; Energy</a:t>
            </a:r>
          </a:p>
        </p:txBody>
      </p:sp>
      <p:sp>
        <p:nvSpPr>
          <p:cNvPr id="6" name="Text Placeholder 5"/>
          <p:cNvSpPr>
            <a:spLocks noGrp="1"/>
          </p:cNvSpPr>
          <p:nvPr>
            <p:ph type="body" sz="quarter" idx="15"/>
          </p:nvPr>
        </p:nvSpPr>
        <p:spPr/>
        <p:txBody>
          <a:bodyPr/>
          <a:lstStyle/>
          <a:p>
            <a:r>
              <a:rPr lang="en-US" dirty="0"/>
              <a:t>May 5, 2021</a:t>
            </a:r>
          </a:p>
        </p:txBody>
      </p:sp>
    </p:spTree>
    <p:extLst>
      <p:ext uri="{BB962C8B-B14F-4D97-AF65-F5344CB8AC3E}">
        <p14:creationId xmlns:p14="http://schemas.microsoft.com/office/powerpoint/2010/main" val="9350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6. Forecast Vehicle Attributes (cont.)</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10</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1" y="1858788"/>
            <a:ext cx="5194242" cy="4131365"/>
          </a:xfrm>
        </p:spPr>
        <p:txBody>
          <a:bodyPr/>
          <a:lstStyle/>
          <a:p>
            <a:pPr lvl="1"/>
            <a:r>
              <a:rPr lang="en-US" dirty="0" err="1"/>
              <a:t>CalETC</a:t>
            </a:r>
            <a:r>
              <a:rPr lang="en-US" dirty="0"/>
              <a:t> Electric Truck Forecast</a:t>
            </a:r>
          </a:p>
          <a:p>
            <a:pPr marL="514350" lvl="1" indent="-285750">
              <a:buFont typeface="Arial" panose="020B0604020202020204" pitchFamily="34" charset="0"/>
              <a:buChar char="•"/>
            </a:pPr>
            <a:r>
              <a:rPr lang="en-US" dirty="0"/>
              <a:t>Disaggregated current costs of trucks as battery and balance of truck (after removing estimated tariff costs, analysis done in 2019)</a:t>
            </a:r>
          </a:p>
          <a:p>
            <a:pPr marL="514350" lvl="1" indent="-285750">
              <a:buFont typeface="Arial" panose="020B0604020202020204" pitchFamily="34" charset="0"/>
              <a:buChar char="•"/>
            </a:pPr>
            <a:r>
              <a:rPr lang="en-US" dirty="0"/>
              <a:t>Developed separate cost reduction trajectories for battery and balance of truck based on BNEF cost reduction trajectories for batteries and CEC demand forecast for balance of truck (need updated data do confirm previous forecast)</a:t>
            </a:r>
          </a:p>
          <a:p>
            <a:pPr marL="514350" lvl="1" indent="-285750">
              <a:buFont typeface="Arial" panose="020B0604020202020204" pitchFamily="34" charset="0"/>
              <a:buChar char="•"/>
            </a:pPr>
            <a:r>
              <a:rPr lang="en-US" dirty="0"/>
              <a:t>For each Class 4-8 technologies developed separate curves to estimate cost reductions </a:t>
            </a:r>
          </a:p>
        </p:txBody>
      </p:sp>
      <p:pic>
        <p:nvPicPr>
          <p:cNvPr id="7" name="Picture 6" descr="battery cost reduction curve compared to balance of truck cost reductions">
            <a:extLst>
              <a:ext uri="{FF2B5EF4-FFF2-40B4-BE49-F238E27FC236}">
                <a16:creationId xmlns:a16="http://schemas.microsoft.com/office/drawing/2014/main" id="{07EAEED3-221A-4DB3-AE14-DE6F4602A80C}"/>
              </a:ext>
            </a:extLst>
          </p:cNvPr>
          <p:cNvPicPr>
            <a:picLocks noChangeAspect="1"/>
          </p:cNvPicPr>
          <p:nvPr/>
        </p:nvPicPr>
        <p:blipFill>
          <a:blip r:embed="rId2"/>
          <a:stretch>
            <a:fillRect/>
          </a:stretch>
        </p:blipFill>
        <p:spPr>
          <a:xfrm>
            <a:off x="8425541" y="2296937"/>
            <a:ext cx="6128597" cy="3862743"/>
          </a:xfrm>
          <a:prstGeom prst="rect">
            <a:avLst/>
          </a:prstGeom>
        </p:spPr>
      </p:pic>
    </p:spTree>
    <p:extLst>
      <p:ext uri="{BB962C8B-B14F-4D97-AF65-F5344CB8AC3E}">
        <p14:creationId xmlns:p14="http://schemas.microsoft.com/office/powerpoint/2010/main" val="196315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7. Training Energy Commission Staff</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11</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6504429" cy="4131365"/>
          </a:xfrm>
        </p:spPr>
        <p:txBody>
          <a:bodyPr/>
          <a:lstStyle/>
          <a:p>
            <a:r>
              <a:rPr lang="en-US" b="1" dirty="0"/>
              <a:t>Overview</a:t>
            </a:r>
          </a:p>
          <a:p>
            <a:endParaRPr lang="en-US" dirty="0"/>
          </a:p>
          <a:p>
            <a:pPr marL="342900" indent="-342900">
              <a:buFont typeface="Arial" panose="020B0604020202020204" pitchFamily="34" charset="0"/>
              <a:buChar char="•"/>
            </a:pPr>
            <a:r>
              <a:rPr lang="en-US" dirty="0"/>
              <a:t>Two trainings facilitated by Aspen with identified CEC staff</a:t>
            </a:r>
          </a:p>
          <a:p>
            <a:pPr marL="342900" indent="-342900">
              <a:buFont typeface="Arial" panose="020B0604020202020204" pitchFamily="34" charset="0"/>
              <a:buChar char="•"/>
            </a:pPr>
            <a:r>
              <a:rPr lang="en-US" dirty="0"/>
              <a:t>Trainings will cover the historical and forecasted attributes were developed</a:t>
            </a:r>
          </a:p>
        </p:txBody>
      </p:sp>
    </p:spTree>
    <p:extLst>
      <p:ext uri="{BB962C8B-B14F-4D97-AF65-F5344CB8AC3E}">
        <p14:creationId xmlns:p14="http://schemas.microsoft.com/office/powerpoint/2010/main" val="8198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BDD4-19D1-4C45-9CC4-D8584A8A292C}"/>
              </a:ext>
            </a:extLst>
          </p:cNvPr>
          <p:cNvSpPr>
            <a:spLocks noGrp="1"/>
          </p:cNvSpPr>
          <p:nvPr>
            <p:ph type="title"/>
          </p:nvPr>
        </p:nvSpPr>
        <p:spPr/>
        <p:txBody>
          <a:bodyPr/>
          <a:lstStyle/>
          <a:p>
            <a:r>
              <a:rPr lang="en-US" dirty="0"/>
              <a:t>Schedule</a:t>
            </a:r>
          </a:p>
        </p:txBody>
      </p:sp>
      <p:sp>
        <p:nvSpPr>
          <p:cNvPr id="3" name="Slide Number Placeholder 2">
            <a:extLst>
              <a:ext uri="{FF2B5EF4-FFF2-40B4-BE49-F238E27FC236}">
                <a16:creationId xmlns:a16="http://schemas.microsoft.com/office/drawing/2014/main" id="{1AA478B4-1008-4C00-8633-0BC924F01705}"/>
              </a:ext>
            </a:extLst>
          </p:cNvPr>
          <p:cNvSpPr>
            <a:spLocks noGrp="1"/>
          </p:cNvSpPr>
          <p:nvPr>
            <p:ph type="sldNum" sz="quarter" idx="12"/>
          </p:nvPr>
        </p:nvSpPr>
        <p:spPr/>
        <p:txBody>
          <a:bodyPr/>
          <a:lstStyle/>
          <a:p>
            <a:fld id="{F384092C-9B9C-9748-AC6A-F06C9D03AD52}" type="slidenum">
              <a:rPr lang="en-US" smtClean="0"/>
              <a:t>12</a:t>
            </a:fld>
            <a:endParaRPr lang="en-US" dirty="0"/>
          </a:p>
        </p:txBody>
      </p:sp>
      <p:sp>
        <p:nvSpPr>
          <p:cNvPr id="6" name="Text Placeholder 5">
            <a:extLst>
              <a:ext uri="{FF2B5EF4-FFF2-40B4-BE49-F238E27FC236}">
                <a16:creationId xmlns:a16="http://schemas.microsoft.com/office/drawing/2014/main" id="{31A27FB4-C429-477C-A3CF-4B8C5EA451F5}"/>
              </a:ext>
            </a:extLst>
          </p:cNvPr>
          <p:cNvSpPr>
            <a:spLocks noGrp="1"/>
          </p:cNvSpPr>
          <p:nvPr>
            <p:ph type="body" sz="quarter" idx="13"/>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Draft completed for Tasks 5 and 6 in June to allow for an editing/updating after initial CEC modeling results</a:t>
            </a:r>
          </a:p>
        </p:txBody>
      </p:sp>
      <p:graphicFrame>
        <p:nvGraphicFramePr>
          <p:cNvPr id="4" name="Table 4">
            <a:extLst>
              <a:ext uri="{FF2B5EF4-FFF2-40B4-BE49-F238E27FC236}">
                <a16:creationId xmlns:a16="http://schemas.microsoft.com/office/drawing/2014/main" id="{22E69DC1-94C7-4738-B961-3D528B249053}"/>
              </a:ext>
            </a:extLst>
          </p:cNvPr>
          <p:cNvGraphicFramePr>
            <a:graphicFrameLocks noGrp="1"/>
          </p:cNvGraphicFramePr>
          <p:nvPr>
            <p:extLst>
              <p:ext uri="{D42A27DB-BD31-4B8C-83A1-F6EECF244321}">
                <p14:modId xmlns:p14="http://schemas.microsoft.com/office/powerpoint/2010/main" val="2223543704"/>
              </p:ext>
            </p:extLst>
          </p:nvPr>
        </p:nvGraphicFramePr>
        <p:xfrm>
          <a:off x="6539948" y="1888434"/>
          <a:ext cx="6457596" cy="3123983"/>
        </p:xfrm>
        <a:graphic>
          <a:graphicData uri="http://schemas.openxmlformats.org/drawingml/2006/table">
            <a:tbl>
              <a:tblPr firstRow="1" bandRow="1">
                <a:tableStyleId>{5C22544A-7EE6-4342-B048-85BDC9FD1C3A}</a:tableStyleId>
              </a:tblPr>
              <a:tblGrid>
                <a:gridCol w="2152532">
                  <a:extLst>
                    <a:ext uri="{9D8B030D-6E8A-4147-A177-3AD203B41FA5}">
                      <a16:colId xmlns:a16="http://schemas.microsoft.com/office/drawing/2014/main" val="918696122"/>
                    </a:ext>
                  </a:extLst>
                </a:gridCol>
                <a:gridCol w="1850352">
                  <a:extLst>
                    <a:ext uri="{9D8B030D-6E8A-4147-A177-3AD203B41FA5}">
                      <a16:colId xmlns:a16="http://schemas.microsoft.com/office/drawing/2014/main" val="1112552612"/>
                    </a:ext>
                  </a:extLst>
                </a:gridCol>
                <a:gridCol w="2454712">
                  <a:extLst>
                    <a:ext uri="{9D8B030D-6E8A-4147-A177-3AD203B41FA5}">
                      <a16:colId xmlns:a16="http://schemas.microsoft.com/office/drawing/2014/main" val="1005691050"/>
                    </a:ext>
                  </a:extLst>
                </a:gridCol>
              </a:tblGrid>
              <a:tr h="474835">
                <a:tc>
                  <a:txBody>
                    <a:bodyPr/>
                    <a:lstStyle/>
                    <a:p>
                      <a:r>
                        <a:rPr lang="en-US" dirty="0"/>
                        <a:t>Task</a:t>
                      </a:r>
                    </a:p>
                  </a:txBody>
                  <a:tcPr/>
                </a:tc>
                <a:tc>
                  <a:txBody>
                    <a:bodyPr/>
                    <a:lstStyle/>
                    <a:p>
                      <a:r>
                        <a:rPr lang="en-US" dirty="0"/>
                        <a:t>Status</a:t>
                      </a:r>
                    </a:p>
                  </a:txBody>
                  <a:tcPr/>
                </a:tc>
                <a:tc>
                  <a:txBody>
                    <a:bodyPr/>
                    <a:lstStyle/>
                    <a:p>
                      <a:r>
                        <a:rPr lang="en-US" dirty="0"/>
                        <a:t>Estimated Completion</a:t>
                      </a:r>
                    </a:p>
                  </a:txBody>
                  <a:tcPr/>
                </a:tc>
                <a:extLst>
                  <a:ext uri="{0D108BD9-81ED-4DB2-BD59-A6C34878D82A}">
                    <a16:rowId xmlns:a16="http://schemas.microsoft.com/office/drawing/2014/main" val="1366813999"/>
                  </a:ext>
                </a:extLst>
              </a:tr>
              <a:tr h="474835">
                <a:tc>
                  <a:txBody>
                    <a:bodyPr/>
                    <a:lstStyle/>
                    <a:p>
                      <a:r>
                        <a:rPr lang="en-US" dirty="0"/>
                        <a:t>Task 2</a:t>
                      </a:r>
                    </a:p>
                  </a:txBody>
                  <a:tcPr/>
                </a:tc>
                <a:tc>
                  <a:txBody>
                    <a:bodyPr/>
                    <a:lstStyle/>
                    <a:p>
                      <a:r>
                        <a:rPr lang="en-US" dirty="0"/>
                        <a:t>Completed</a:t>
                      </a:r>
                    </a:p>
                  </a:txBody>
                  <a:tcPr/>
                </a:tc>
                <a:tc>
                  <a:txBody>
                    <a:bodyPr/>
                    <a:lstStyle/>
                    <a:p>
                      <a:r>
                        <a:rPr lang="en-US" dirty="0"/>
                        <a:t>February 2021</a:t>
                      </a:r>
                    </a:p>
                  </a:txBody>
                  <a:tcPr/>
                </a:tc>
                <a:extLst>
                  <a:ext uri="{0D108BD9-81ED-4DB2-BD59-A6C34878D82A}">
                    <a16:rowId xmlns:a16="http://schemas.microsoft.com/office/drawing/2014/main" val="11791332"/>
                  </a:ext>
                </a:extLst>
              </a:tr>
              <a:tr h="474835">
                <a:tc>
                  <a:txBody>
                    <a:bodyPr/>
                    <a:lstStyle/>
                    <a:p>
                      <a:r>
                        <a:rPr lang="en-US" dirty="0"/>
                        <a:t>Task 3</a:t>
                      </a:r>
                    </a:p>
                  </a:txBody>
                  <a:tcPr/>
                </a:tc>
                <a:tc>
                  <a:txBody>
                    <a:bodyPr/>
                    <a:lstStyle/>
                    <a:p>
                      <a:r>
                        <a:rPr lang="en-US" dirty="0"/>
                        <a:t>On-going</a:t>
                      </a:r>
                    </a:p>
                  </a:txBody>
                  <a:tcPr/>
                </a:tc>
                <a:tc>
                  <a:txBody>
                    <a:bodyPr/>
                    <a:lstStyle/>
                    <a:p>
                      <a:r>
                        <a:rPr lang="en-US" dirty="0"/>
                        <a:t>May 2021</a:t>
                      </a:r>
                    </a:p>
                  </a:txBody>
                  <a:tcPr/>
                </a:tc>
                <a:extLst>
                  <a:ext uri="{0D108BD9-81ED-4DB2-BD59-A6C34878D82A}">
                    <a16:rowId xmlns:a16="http://schemas.microsoft.com/office/drawing/2014/main" val="271812174"/>
                  </a:ext>
                </a:extLst>
              </a:tr>
              <a:tr h="474835">
                <a:tc>
                  <a:txBody>
                    <a:bodyPr/>
                    <a:lstStyle/>
                    <a:p>
                      <a:r>
                        <a:rPr lang="en-US" dirty="0"/>
                        <a:t>Task 4</a:t>
                      </a:r>
                    </a:p>
                  </a:txBody>
                  <a:tcPr/>
                </a:tc>
                <a:tc>
                  <a:txBody>
                    <a:bodyPr/>
                    <a:lstStyle/>
                    <a:p>
                      <a:r>
                        <a:rPr lang="en-US" dirty="0"/>
                        <a:t>Started</a:t>
                      </a:r>
                    </a:p>
                  </a:txBody>
                  <a:tcPr/>
                </a:tc>
                <a:tc>
                  <a:txBody>
                    <a:bodyPr/>
                    <a:lstStyle/>
                    <a:p>
                      <a:r>
                        <a:rPr lang="en-US" dirty="0"/>
                        <a:t>May 2021</a:t>
                      </a:r>
                    </a:p>
                  </a:txBody>
                  <a:tcPr/>
                </a:tc>
                <a:extLst>
                  <a:ext uri="{0D108BD9-81ED-4DB2-BD59-A6C34878D82A}">
                    <a16:rowId xmlns:a16="http://schemas.microsoft.com/office/drawing/2014/main" val="2946157155"/>
                  </a:ext>
                </a:extLst>
              </a:tr>
              <a:tr h="474835">
                <a:tc>
                  <a:txBody>
                    <a:bodyPr/>
                    <a:lstStyle/>
                    <a:p>
                      <a:r>
                        <a:rPr lang="en-US" dirty="0"/>
                        <a:t>Task 5</a:t>
                      </a:r>
                    </a:p>
                  </a:txBody>
                  <a:tcPr/>
                </a:tc>
                <a:tc>
                  <a:txBody>
                    <a:bodyPr/>
                    <a:lstStyle/>
                    <a:p>
                      <a:r>
                        <a:rPr lang="en-US" dirty="0"/>
                        <a:t>Not Begun</a:t>
                      </a:r>
                    </a:p>
                  </a:txBody>
                  <a:tcPr/>
                </a:tc>
                <a:tc>
                  <a:txBody>
                    <a:bodyPr/>
                    <a:lstStyle/>
                    <a:p>
                      <a:r>
                        <a:rPr lang="en-US" dirty="0"/>
                        <a:t>June 2021 (draft)</a:t>
                      </a:r>
                    </a:p>
                  </a:txBody>
                  <a:tcPr/>
                </a:tc>
                <a:extLst>
                  <a:ext uri="{0D108BD9-81ED-4DB2-BD59-A6C34878D82A}">
                    <a16:rowId xmlns:a16="http://schemas.microsoft.com/office/drawing/2014/main" val="2662683211"/>
                  </a:ext>
                </a:extLst>
              </a:tr>
              <a:tr h="474835">
                <a:tc>
                  <a:txBody>
                    <a:bodyPr/>
                    <a:lstStyle/>
                    <a:p>
                      <a:r>
                        <a:rPr lang="en-US" dirty="0"/>
                        <a:t>Task 6</a:t>
                      </a:r>
                    </a:p>
                  </a:txBody>
                  <a:tcPr/>
                </a:tc>
                <a:tc>
                  <a:txBody>
                    <a:bodyPr/>
                    <a:lstStyle/>
                    <a:p>
                      <a:r>
                        <a:rPr lang="en-US" dirty="0"/>
                        <a:t>Not Begun</a:t>
                      </a:r>
                    </a:p>
                  </a:txBody>
                  <a:tcPr/>
                </a:tc>
                <a:tc>
                  <a:txBody>
                    <a:bodyPr/>
                    <a:lstStyle/>
                    <a:p>
                      <a:r>
                        <a:rPr lang="en-US" dirty="0"/>
                        <a:t>June 2021 (draft) </a:t>
                      </a:r>
                    </a:p>
                  </a:txBody>
                  <a:tcPr/>
                </a:tc>
                <a:extLst>
                  <a:ext uri="{0D108BD9-81ED-4DB2-BD59-A6C34878D82A}">
                    <a16:rowId xmlns:a16="http://schemas.microsoft.com/office/drawing/2014/main" val="3326193017"/>
                  </a:ext>
                </a:extLst>
              </a:tr>
            </a:tbl>
          </a:graphicData>
        </a:graphic>
      </p:graphicFrame>
    </p:spTree>
    <p:extLst>
      <p:ext uri="{BB962C8B-B14F-4D97-AF65-F5344CB8AC3E}">
        <p14:creationId xmlns:p14="http://schemas.microsoft.com/office/powerpoint/2010/main" val="40073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Task overview</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a:t>
            </a:fld>
            <a:endParaRPr lang="en-US" dirty="0"/>
          </a:p>
        </p:txBody>
      </p:sp>
      <p:sp>
        <p:nvSpPr>
          <p:cNvPr id="4" name="Text Placeholder 3"/>
          <p:cNvSpPr>
            <a:spLocks noGrp="1"/>
          </p:cNvSpPr>
          <p:nvPr>
            <p:ph type="body" sz="quarter" idx="13"/>
          </p:nvPr>
        </p:nvSpPr>
        <p:spPr/>
        <p:txBody>
          <a:bodyPr/>
          <a:lstStyle/>
          <a:p>
            <a:r>
              <a:rPr lang="en-US" b="1" dirty="0"/>
              <a:t>Purpose:  Support Energy Commission transportation energy demand forecasting efforts by updating historic and forecast attributes of medium- and heavy-duty vehicles</a:t>
            </a:r>
          </a:p>
          <a:p>
            <a:endParaRPr lang="en-US" dirty="0"/>
          </a:p>
          <a:p>
            <a:r>
              <a:rPr lang="en-US" dirty="0"/>
              <a:t>Subtask 1. Administration </a:t>
            </a:r>
          </a:p>
          <a:p>
            <a:r>
              <a:rPr lang="en-US" dirty="0"/>
              <a:t>Subtask 2. Review of 2019 Forecast Attributes and Matrix of Available Fuel Types</a:t>
            </a:r>
          </a:p>
          <a:p>
            <a:r>
              <a:rPr lang="en-US" dirty="0"/>
              <a:t>Subtask 3. Update Historical Vehicle Attributes</a:t>
            </a:r>
          </a:p>
          <a:p>
            <a:r>
              <a:rPr lang="en-US" dirty="0"/>
              <a:t>Subtask 4. Vehicle Technology Forecast</a:t>
            </a:r>
          </a:p>
          <a:p>
            <a:r>
              <a:rPr lang="en-US" dirty="0"/>
              <a:t>Subtask 5. Forecast ZEV and Low-NOx Fueling/Charging Infrastructure Costs</a:t>
            </a:r>
          </a:p>
          <a:p>
            <a:r>
              <a:rPr lang="en-US" dirty="0"/>
              <a:t>Subtask 6. Forecast Vehicle Attributes</a:t>
            </a:r>
          </a:p>
          <a:p>
            <a:r>
              <a:rPr lang="en-US" dirty="0"/>
              <a:t>Subtask 7. Training Energy Commission Staff</a:t>
            </a:r>
          </a:p>
          <a:p>
            <a:endParaRPr lang="en-US" dirty="0"/>
          </a:p>
        </p:txBody>
      </p:sp>
    </p:spTree>
    <p:extLst>
      <p:ext uri="{BB962C8B-B14F-4D97-AF65-F5344CB8AC3E}">
        <p14:creationId xmlns:p14="http://schemas.microsoft.com/office/powerpoint/2010/main" val="16415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2. Review of 2019 Forecast Attributes and Matrix of Available Fuel Types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3</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6504429" cy="4131365"/>
          </a:xfrm>
        </p:spPr>
        <p:txBody>
          <a:bodyPr/>
          <a:lstStyle/>
          <a:p>
            <a:r>
              <a:rPr lang="en-US" b="1" dirty="0"/>
              <a:t>Methodology</a:t>
            </a:r>
          </a:p>
          <a:p>
            <a:endParaRPr lang="en-US" dirty="0"/>
          </a:p>
          <a:p>
            <a:pPr marL="342900" indent="-342900">
              <a:buFont typeface="Arial" panose="020B0604020202020204" pitchFamily="34" charset="0"/>
              <a:buChar char="•"/>
            </a:pPr>
            <a:r>
              <a:rPr lang="en-US" dirty="0"/>
              <a:t>Initial review of previous CEC matrix of technologies and implementation years</a:t>
            </a:r>
          </a:p>
          <a:p>
            <a:pPr marL="342900" indent="-342900">
              <a:buFont typeface="Arial" panose="020B0604020202020204" pitchFamily="34" charset="0"/>
              <a:buChar char="•"/>
            </a:pPr>
            <a:r>
              <a:rPr lang="en-US" dirty="0"/>
              <a:t>Literature review and public announcements of the current status of technologies</a:t>
            </a:r>
          </a:p>
          <a:p>
            <a:pPr marL="342900" indent="-342900">
              <a:buFont typeface="Arial" panose="020B0604020202020204" pitchFamily="34" charset="0"/>
              <a:buChar char="•"/>
            </a:pPr>
            <a:r>
              <a:rPr lang="en-US" dirty="0"/>
              <a:t>Conversations with MD/HD OEMs about technology status </a:t>
            </a:r>
          </a:p>
        </p:txBody>
      </p:sp>
    </p:spTree>
    <p:extLst>
      <p:ext uri="{BB962C8B-B14F-4D97-AF65-F5344CB8AC3E}">
        <p14:creationId xmlns:p14="http://schemas.microsoft.com/office/powerpoint/2010/main" val="40196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BE4FF-C8B1-420F-973E-2AAFFDCF4E70}"/>
              </a:ext>
            </a:extLst>
          </p:cNvPr>
          <p:cNvSpPr>
            <a:spLocks noGrp="1"/>
          </p:cNvSpPr>
          <p:nvPr>
            <p:ph type="title"/>
          </p:nvPr>
        </p:nvSpPr>
        <p:spPr/>
        <p:txBody>
          <a:bodyPr/>
          <a:lstStyle/>
          <a:p>
            <a:r>
              <a:rPr lang="en-US" dirty="0"/>
              <a:t>Subtask 2. Review of 2019 Forecast Attributes and Matrix of Available Fuel Types</a:t>
            </a:r>
          </a:p>
        </p:txBody>
      </p:sp>
      <p:sp>
        <p:nvSpPr>
          <p:cNvPr id="3" name="Slide Number Placeholder 2">
            <a:extLst>
              <a:ext uri="{FF2B5EF4-FFF2-40B4-BE49-F238E27FC236}">
                <a16:creationId xmlns:a16="http://schemas.microsoft.com/office/drawing/2014/main" id="{CC125888-C2C4-468B-8D9A-04C8B14BACAD}"/>
              </a:ext>
            </a:extLst>
          </p:cNvPr>
          <p:cNvSpPr>
            <a:spLocks noGrp="1"/>
          </p:cNvSpPr>
          <p:nvPr>
            <p:ph type="sldNum" sz="quarter" idx="12"/>
          </p:nvPr>
        </p:nvSpPr>
        <p:spPr/>
        <p:txBody>
          <a:bodyPr/>
          <a:lstStyle/>
          <a:p>
            <a:fld id="{F384092C-9B9C-9748-AC6A-F06C9D03AD52}" type="slidenum">
              <a:rPr lang="en-US" smtClean="0"/>
              <a:t>4</a:t>
            </a:fld>
            <a:endParaRPr lang="en-US" dirty="0"/>
          </a:p>
        </p:txBody>
      </p:sp>
      <p:pic>
        <p:nvPicPr>
          <p:cNvPr id="9" name="Picture 8" descr="matrix of available fuel types in each truck class">
            <a:extLst>
              <a:ext uri="{FF2B5EF4-FFF2-40B4-BE49-F238E27FC236}">
                <a16:creationId xmlns:a16="http://schemas.microsoft.com/office/drawing/2014/main" id="{3EA1D540-6E27-4159-A882-516859519C43}"/>
              </a:ext>
            </a:extLst>
          </p:cNvPr>
          <p:cNvPicPr>
            <a:picLocks noChangeAspect="1"/>
          </p:cNvPicPr>
          <p:nvPr/>
        </p:nvPicPr>
        <p:blipFill>
          <a:blip r:embed="rId2"/>
          <a:stretch>
            <a:fillRect/>
          </a:stretch>
        </p:blipFill>
        <p:spPr>
          <a:xfrm>
            <a:off x="1230774" y="1469136"/>
            <a:ext cx="12168851" cy="3204464"/>
          </a:xfrm>
          <a:prstGeom prst="rect">
            <a:avLst/>
          </a:prstGeom>
        </p:spPr>
      </p:pic>
    </p:spTree>
    <p:extLst>
      <p:ext uri="{BB962C8B-B14F-4D97-AF65-F5344CB8AC3E}">
        <p14:creationId xmlns:p14="http://schemas.microsoft.com/office/powerpoint/2010/main" val="385335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5</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6504429" cy="4131365"/>
          </a:xfrm>
        </p:spPr>
        <p:txBody>
          <a:bodyPr/>
          <a:lstStyle/>
          <a:p>
            <a:r>
              <a:rPr lang="en-US" b="1" dirty="0"/>
              <a:t>Methodology</a:t>
            </a:r>
          </a:p>
          <a:p>
            <a:pPr marL="342900" indent="-342900">
              <a:buFont typeface="Arial" panose="020B0604020202020204" pitchFamily="34" charset="0"/>
              <a:buChar char="•"/>
            </a:pPr>
            <a:r>
              <a:rPr lang="en-US" dirty="0"/>
              <a:t>Develop baseline fuel economy using EMFAC2021</a:t>
            </a:r>
          </a:p>
          <a:p>
            <a:pPr marL="342900" indent="-342900">
              <a:buFont typeface="Arial" panose="020B0604020202020204" pitchFamily="34" charset="0"/>
              <a:buChar char="•"/>
            </a:pPr>
            <a:r>
              <a:rPr lang="en-US" dirty="0"/>
              <a:t>Review EERs developed by HD Systems and those in GREET 2020 for alternative fuels</a:t>
            </a:r>
          </a:p>
          <a:p>
            <a:pPr marL="342900" indent="-342900">
              <a:buFont typeface="Arial" panose="020B0604020202020204" pitchFamily="34" charset="0"/>
              <a:buChar char="•"/>
            </a:pPr>
            <a:r>
              <a:rPr lang="en-US" dirty="0"/>
              <a:t>Gather conventional vehicle prices for top models of each vehicle category from Price Digest and DMV</a:t>
            </a:r>
          </a:p>
          <a:p>
            <a:pPr marL="342900" indent="-342900">
              <a:buFont typeface="Arial" panose="020B0604020202020204" pitchFamily="34" charset="0"/>
              <a:buChar char="•"/>
            </a:pPr>
            <a:r>
              <a:rPr lang="en-US" dirty="0"/>
              <a:t>Review cost multipliers developed </a:t>
            </a:r>
            <a:r>
              <a:rPr lang="en-US"/>
              <a:t>by HD Systems</a:t>
            </a:r>
            <a:endParaRPr lang="en-US" dirty="0"/>
          </a:p>
          <a:p>
            <a:pPr marL="342900" indent="-342900">
              <a:buFont typeface="Arial" panose="020B0604020202020204" pitchFamily="34" charset="0"/>
              <a:buChar char="•"/>
            </a:pPr>
            <a:r>
              <a:rPr lang="en-US" dirty="0"/>
              <a:t>Examine new literature for incremental costs for alternative fuel vehicles</a:t>
            </a:r>
          </a:p>
        </p:txBody>
      </p:sp>
    </p:spTree>
    <p:extLst>
      <p:ext uri="{BB962C8B-B14F-4D97-AF65-F5344CB8AC3E}">
        <p14:creationId xmlns:p14="http://schemas.microsoft.com/office/powerpoint/2010/main" val="42795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F612B1-0805-4F6B-AA8D-8B6E10F101F0}"/>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5705D6F6-4A48-4B6F-9D6E-39647FC86C05}"/>
              </a:ext>
            </a:extLst>
          </p:cNvPr>
          <p:cNvSpPr>
            <a:spLocks noGrp="1"/>
          </p:cNvSpPr>
          <p:nvPr>
            <p:ph type="sldNum" sz="quarter" idx="12"/>
          </p:nvPr>
        </p:nvSpPr>
        <p:spPr/>
        <p:txBody>
          <a:bodyPr/>
          <a:lstStyle/>
          <a:p>
            <a:fld id="{F384092C-9B9C-9748-AC6A-F06C9D03AD52}" type="slidenum">
              <a:rPr lang="en-US" smtClean="0"/>
              <a:t>6</a:t>
            </a:fld>
            <a:endParaRPr lang="en-US" dirty="0"/>
          </a:p>
        </p:txBody>
      </p:sp>
      <p:sp>
        <p:nvSpPr>
          <p:cNvPr id="7" name="Text Placeholder 6">
            <a:extLst>
              <a:ext uri="{FF2B5EF4-FFF2-40B4-BE49-F238E27FC236}">
                <a16:creationId xmlns:a16="http://schemas.microsoft.com/office/drawing/2014/main" id="{FF5B0D6B-4E12-4607-90FC-2D1BCB1DBA7C}"/>
              </a:ext>
            </a:extLst>
          </p:cNvPr>
          <p:cNvSpPr>
            <a:spLocks noGrp="1"/>
          </p:cNvSpPr>
          <p:nvPr>
            <p:ph type="body" sz="quarter" idx="13"/>
          </p:nvPr>
        </p:nvSpPr>
        <p:spPr/>
        <p:txBody>
          <a:bodyPr vert="horz" lIns="0" tIns="45720" rIns="0" bIns="45720" rtlCol="0" anchor="t">
            <a:noAutofit/>
          </a:bodyPr>
          <a:lstStyle/>
          <a:p>
            <a:r>
              <a:rPr lang="en-US" dirty="0"/>
              <a:t>Price data is difficult to determine even for conventional vehicles</a:t>
            </a:r>
          </a:p>
          <a:p>
            <a:r>
              <a:rPr lang="en-US" dirty="0"/>
              <a:t>EERs for hydrogen and hybrids are higher in GREET than calculated by HD Systems</a:t>
            </a:r>
          </a:p>
          <a:p>
            <a:endParaRPr lang="en-US" dirty="0"/>
          </a:p>
          <a:p>
            <a:endParaRPr lang="en-US" dirty="0"/>
          </a:p>
          <a:p>
            <a:endParaRPr lang="en-US" dirty="0"/>
          </a:p>
          <a:p>
            <a:endParaRPr lang="en-US" dirty="0"/>
          </a:p>
          <a:p>
            <a:endParaRPr lang="en-US" dirty="0"/>
          </a:p>
          <a:p>
            <a:endParaRPr lang="en-US" dirty="0"/>
          </a:p>
          <a:p>
            <a:endParaRPr lang="en-US" dirty="0"/>
          </a:p>
          <a:p>
            <a:r>
              <a:rPr lang="en-US" dirty="0"/>
              <a:t>Sunline Transit Agency transit bus demonstration shows 1.70 EER</a:t>
            </a:r>
          </a:p>
        </p:txBody>
      </p:sp>
      <p:graphicFrame>
        <p:nvGraphicFramePr>
          <p:cNvPr id="2" name="Table 3">
            <a:extLst>
              <a:ext uri="{FF2B5EF4-FFF2-40B4-BE49-F238E27FC236}">
                <a16:creationId xmlns:a16="http://schemas.microsoft.com/office/drawing/2014/main" id="{877F7920-F454-4AD0-8470-B5A1D4188CDF}"/>
              </a:ext>
            </a:extLst>
          </p:cNvPr>
          <p:cNvGraphicFramePr>
            <a:graphicFrameLocks noGrp="1"/>
          </p:cNvGraphicFramePr>
          <p:nvPr>
            <p:extLst>
              <p:ext uri="{D42A27DB-BD31-4B8C-83A1-F6EECF244321}">
                <p14:modId xmlns:p14="http://schemas.microsoft.com/office/powerpoint/2010/main" val="1276357848"/>
              </p:ext>
            </p:extLst>
          </p:nvPr>
        </p:nvGraphicFramePr>
        <p:xfrm>
          <a:off x="3855586" y="2844659"/>
          <a:ext cx="4723638" cy="1261872"/>
        </p:xfrm>
        <a:graphic>
          <a:graphicData uri="http://schemas.openxmlformats.org/drawingml/2006/table">
            <a:tbl>
              <a:tblPr firstRow="1" bandRow="1">
                <a:tableStyleId>{5C22544A-7EE6-4342-B048-85BDC9FD1C3A}</a:tableStyleId>
              </a:tblPr>
              <a:tblGrid>
                <a:gridCol w="2007332">
                  <a:extLst>
                    <a:ext uri="{9D8B030D-6E8A-4147-A177-3AD203B41FA5}">
                      <a16:colId xmlns:a16="http://schemas.microsoft.com/office/drawing/2014/main" val="1788327743"/>
                    </a:ext>
                  </a:extLst>
                </a:gridCol>
                <a:gridCol w="1573740">
                  <a:extLst>
                    <a:ext uri="{9D8B030D-6E8A-4147-A177-3AD203B41FA5}">
                      <a16:colId xmlns:a16="http://schemas.microsoft.com/office/drawing/2014/main" val="2097498213"/>
                    </a:ext>
                  </a:extLst>
                </a:gridCol>
                <a:gridCol w="1142566">
                  <a:extLst>
                    <a:ext uri="{9D8B030D-6E8A-4147-A177-3AD203B41FA5}">
                      <a16:colId xmlns:a16="http://schemas.microsoft.com/office/drawing/2014/main" val="2652769703"/>
                    </a:ext>
                  </a:extLst>
                </a:gridCol>
              </a:tblGrid>
              <a:tr h="370840">
                <a:tc>
                  <a:txBody>
                    <a:bodyPr/>
                    <a:lstStyle/>
                    <a:p>
                      <a:r>
                        <a:rPr lang="en-US" dirty="0"/>
                        <a:t>Vehicle Class</a:t>
                      </a:r>
                    </a:p>
                  </a:txBody>
                  <a:tcPr/>
                </a:tc>
                <a:tc>
                  <a:txBody>
                    <a:bodyPr/>
                    <a:lstStyle/>
                    <a:p>
                      <a:r>
                        <a:rPr lang="en-US" dirty="0"/>
                        <a:t>HD Systems</a:t>
                      </a:r>
                    </a:p>
                  </a:txBody>
                  <a:tcPr/>
                </a:tc>
                <a:tc>
                  <a:txBody>
                    <a:bodyPr/>
                    <a:lstStyle/>
                    <a:p>
                      <a:r>
                        <a:rPr lang="en-US" dirty="0"/>
                        <a:t>GREET</a:t>
                      </a:r>
                    </a:p>
                  </a:txBody>
                  <a:tcPr/>
                </a:tc>
                <a:extLst>
                  <a:ext uri="{0D108BD9-81ED-4DB2-BD59-A6C34878D82A}">
                    <a16:rowId xmlns:a16="http://schemas.microsoft.com/office/drawing/2014/main" val="3246865165"/>
                  </a:ext>
                </a:extLst>
              </a:tr>
              <a:tr h="370840">
                <a:tc>
                  <a:txBody>
                    <a:bodyPr/>
                    <a:lstStyle/>
                    <a:p>
                      <a:r>
                        <a:rPr lang="en-US" dirty="0"/>
                        <a:t>Class 8 Combo</a:t>
                      </a:r>
                    </a:p>
                  </a:txBody>
                  <a:tcPr/>
                </a:tc>
                <a:tc>
                  <a:txBody>
                    <a:bodyPr/>
                    <a:lstStyle/>
                    <a:p>
                      <a:r>
                        <a:rPr lang="en-US" dirty="0"/>
                        <a:t>1.33</a:t>
                      </a:r>
                    </a:p>
                  </a:txBody>
                  <a:tcPr/>
                </a:tc>
                <a:tc>
                  <a:txBody>
                    <a:bodyPr/>
                    <a:lstStyle/>
                    <a:p>
                      <a:r>
                        <a:rPr lang="en-US" dirty="0"/>
                        <a:t>1.45</a:t>
                      </a:r>
                    </a:p>
                  </a:txBody>
                  <a:tcPr/>
                </a:tc>
                <a:extLst>
                  <a:ext uri="{0D108BD9-81ED-4DB2-BD59-A6C34878D82A}">
                    <a16:rowId xmlns:a16="http://schemas.microsoft.com/office/drawing/2014/main" val="2851926296"/>
                  </a:ext>
                </a:extLst>
              </a:tr>
              <a:tr h="370840">
                <a:tc>
                  <a:txBody>
                    <a:bodyPr/>
                    <a:lstStyle/>
                    <a:p>
                      <a:r>
                        <a:rPr lang="en-US" dirty="0"/>
                        <a:t>Transit Bus</a:t>
                      </a:r>
                    </a:p>
                  </a:txBody>
                  <a:tcPr/>
                </a:tc>
                <a:tc>
                  <a:txBody>
                    <a:bodyPr/>
                    <a:lstStyle/>
                    <a:p>
                      <a:r>
                        <a:rPr lang="en-US" dirty="0"/>
                        <a:t>1.57</a:t>
                      </a:r>
                    </a:p>
                  </a:txBody>
                  <a:tcPr/>
                </a:tc>
                <a:tc>
                  <a:txBody>
                    <a:bodyPr/>
                    <a:lstStyle/>
                    <a:p>
                      <a:r>
                        <a:rPr lang="en-US" dirty="0"/>
                        <a:t>1.70</a:t>
                      </a:r>
                    </a:p>
                  </a:txBody>
                  <a:tcPr/>
                </a:tc>
                <a:extLst>
                  <a:ext uri="{0D108BD9-81ED-4DB2-BD59-A6C34878D82A}">
                    <a16:rowId xmlns:a16="http://schemas.microsoft.com/office/drawing/2014/main" val="2641937593"/>
                  </a:ext>
                </a:extLst>
              </a:tr>
            </a:tbl>
          </a:graphicData>
        </a:graphic>
      </p:graphicFrame>
      <p:sp>
        <p:nvSpPr>
          <p:cNvPr id="4" name="TextBox 3">
            <a:extLst>
              <a:ext uri="{FF2B5EF4-FFF2-40B4-BE49-F238E27FC236}">
                <a16:creationId xmlns:a16="http://schemas.microsoft.com/office/drawing/2014/main" id="{7660EE7F-5D24-4619-AF5D-31A978C6A0C7}"/>
              </a:ext>
            </a:extLst>
          </p:cNvPr>
          <p:cNvSpPr txBox="1"/>
          <p:nvPr/>
        </p:nvSpPr>
        <p:spPr>
          <a:xfrm>
            <a:off x="3753293" y="2296633"/>
            <a:ext cx="4182628" cy="435934"/>
          </a:xfrm>
          <a:prstGeom prst="rect">
            <a:avLst/>
          </a:prstGeom>
          <a:noFill/>
        </p:spPr>
        <p:txBody>
          <a:bodyPr wrap="square" rtlCol="0">
            <a:noAutofit/>
          </a:bodyPr>
          <a:lstStyle/>
          <a:p>
            <a:pPr algn="ctr"/>
            <a:r>
              <a:rPr lang="en-US" b="1" dirty="0"/>
              <a:t>Hydrogen Fuel Cell EER comparisons</a:t>
            </a:r>
          </a:p>
        </p:txBody>
      </p:sp>
    </p:spTree>
    <p:extLst>
      <p:ext uri="{BB962C8B-B14F-4D97-AF65-F5344CB8AC3E}">
        <p14:creationId xmlns:p14="http://schemas.microsoft.com/office/powerpoint/2010/main" val="37107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4. Vehicle Technology Forecast</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7</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9040014" cy="4131365"/>
          </a:xfrm>
        </p:spPr>
        <p:txBody>
          <a:bodyPr vert="horz" lIns="0" tIns="45720" rIns="0" bIns="45720" rtlCol="0" anchor="t">
            <a:noAutofit/>
          </a:bodyPr>
          <a:lstStyle/>
          <a:p>
            <a:r>
              <a:rPr lang="en-US" b="1" dirty="0"/>
              <a:t>Overview</a:t>
            </a:r>
          </a:p>
          <a:p>
            <a:endParaRPr lang="en-US" dirty="0"/>
          </a:p>
          <a:p>
            <a:pPr marL="342900" indent="-342900">
              <a:buFont typeface="Arial" panose="020B0604020202020204" pitchFamily="34" charset="0"/>
              <a:buChar char="•"/>
            </a:pPr>
            <a:r>
              <a:rPr lang="en-US" dirty="0"/>
              <a:t>Develop an updated list of vehicle technologies used to calculate forecasts of fuel efficiency and purchase price (Subtask 6)</a:t>
            </a:r>
          </a:p>
          <a:p>
            <a:pPr marL="342900" indent="-342900">
              <a:buFont typeface="Arial" panose="020B0604020202020204" pitchFamily="34" charset="0"/>
              <a:buChar char="•"/>
            </a:pPr>
            <a:r>
              <a:rPr lang="en-US" dirty="0"/>
              <a:t>Will reflect recent technological advances, changes in California specific market conditions, and applicable state and federal regulations</a:t>
            </a:r>
          </a:p>
          <a:p>
            <a:pPr marL="342900" indent="-342900">
              <a:buFont typeface="Arial" panose="020B0604020202020204" pitchFamily="34" charset="0"/>
              <a:buChar char="•"/>
            </a:pPr>
            <a:r>
              <a:rPr lang="en-US" dirty="0"/>
              <a:t>Include a description of each vehicle technology that is used in the forecast and estimates of the technology’s current penetration in the market</a:t>
            </a:r>
          </a:p>
          <a:p>
            <a:pPr marL="342900" indent="-342900">
              <a:buFont typeface="Arial" panose="020B0604020202020204" pitchFamily="34" charset="0"/>
              <a:buChar char="•"/>
            </a:pPr>
            <a:r>
              <a:rPr lang="en-US" dirty="0"/>
              <a:t>Will serve to improve the reliability and defensibility of sub-task 6 forecasts</a:t>
            </a:r>
          </a:p>
          <a:p>
            <a:pPr marL="342900" indent="-342900">
              <a:buFont typeface="Arial" panose="020B0604020202020204" pitchFamily="34" charset="0"/>
              <a:buChar char="•"/>
            </a:pPr>
            <a:r>
              <a:rPr lang="en-US" dirty="0"/>
              <a:t>Deliverable – Vehicle technologies worksheet </a:t>
            </a:r>
          </a:p>
        </p:txBody>
      </p:sp>
    </p:spTree>
    <p:extLst>
      <p:ext uri="{BB962C8B-B14F-4D97-AF65-F5344CB8AC3E}">
        <p14:creationId xmlns:p14="http://schemas.microsoft.com/office/powerpoint/2010/main" val="32934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5. Forecast ZEV and Low-NOx Fueling/Charging Infrastructure Costs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8</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8762853" cy="4462971"/>
          </a:xfrm>
        </p:spPr>
        <p:txBody>
          <a:bodyPr/>
          <a:lstStyle/>
          <a:p>
            <a:r>
              <a:rPr lang="en-US" b="1" dirty="0"/>
              <a:t>Overview</a:t>
            </a:r>
          </a:p>
          <a:p>
            <a:endParaRPr lang="en-US" dirty="0"/>
          </a:p>
          <a:p>
            <a:pPr marL="342900" indent="-342900">
              <a:buFont typeface="Arial" panose="020B0604020202020204" pitchFamily="34" charset="0"/>
              <a:buChar char="•"/>
            </a:pPr>
            <a:r>
              <a:rPr lang="en-US" dirty="0"/>
              <a:t>Develop costs for refueling infrastructure based on fuel and average fleet size by year from 2017 - 2035</a:t>
            </a:r>
          </a:p>
          <a:p>
            <a:pPr marL="342900" indent="-342900">
              <a:buFont typeface="Arial" panose="020B0604020202020204" pitchFamily="34" charset="0"/>
              <a:buChar char="•"/>
            </a:pPr>
            <a:r>
              <a:rPr lang="en-US" dirty="0"/>
              <a:t>Potential Data Sources</a:t>
            </a:r>
          </a:p>
          <a:p>
            <a:pPr marL="571500" lvl="1" indent="-342900">
              <a:buFont typeface="Arial" panose="020B0604020202020204" pitchFamily="34" charset="0"/>
              <a:buChar char="•"/>
            </a:pPr>
            <a:r>
              <a:rPr lang="en-US" dirty="0"/>
              <a:t>EDF Report</a:t>
            </a:r>
          </a:p>
          <a:p>
            <a:pPr marL="571500" lvl="1" indent="-342900">
              <a:buFont typeface="Arial" panose="020B0604020202020204" pitchFamily="34" charset="0"/>
              <a:buChar char="•"/>
            </a:pPr>
            <a:r>
              <a:rPr lang="en-US" dirty="0"/>
              <a:t>ICF/</a:t>
            </a:r>
            <a:r>
              <a:rPr lang="en-US" dirty="0" err="1"/>
              <a:t>CalETC</a:t>
            </a:r>
            <a:r>
              <a:rPr lang="en-US" dirty="0"/>
              <a:t> Report, based on utility filing costs and other sources</a:t>
            </a:r>
          </a:p>
          <a:p>
            <a:pPr marL="571500" lvl="1" indent="-342900">
              <a:buFont typeface="Arial" panose="020B0604020202020204" pitchFamily="34" charset="0"/>
              <a:buChar char="•"/>
            </a:pPr>
            <a:r>
              <a:rPr lang="en-US" dirty="0"/>
              <a:t>ANL AFLEET model</a:t>
            </a:r>
          </a:p>
          <a:p>
            <a:pPr marL="571500" lvl="1" indent="-342900">
              <a:buFont typeface="Arial" panose="020B0604020202020204" pitchFamily="34" charset="0"/>
              <a:buChar char="•"/>
            </a:pPr>
            <a:r>
              <a:rPr lang="en-US" dirty="0"/>
              <a:t>Other Sources</a:t>
            </a:r>
          </a:p>
          <a:p>
            <a:pPr marL="342900" indent="-342900">
              <a:buFont typeface="Arial" panose="020B0604020202020204" pitchFamily="34" charset="0"/>
              <a:buChar char="•"/>
            </a:pPr>
            <a:r>
              <a:rPr lang="en-US" dirty="0"/>
              <a:t>Deliverable – worksheet of infrastructure costs by technology, vehicle type, fleet size by year, including itemized costs and rate of fueling/charging</a:t>
            </a:r>
          </a:p>
        </p:txBody>
      </p:sp>
    </p:spTree>
    <p:extLst>
      <p:ext uri="{BB962C8B-B14F-4D97-AF65-F5344CB8AC3E}">
        <p14:creationId xmlns:p14="http://schemas.microsoft.com/office/powerpoint/2010/main" val="30973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6. Forecast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9</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69" y="1858788"/>
            <a:ext cx="11244797" cy="4131365"/>
          </a:xfrm>
        </p:spPr>
        <p:txBody>
          <a:bodyPr/>
          <a:lstStyle/>
          <a:p>
            <a:r>
              <a:rPr lang="en-US" b="1" dirty="0"/>
              <a:t>Overview</a:t>
            </a:r>
          </a:p>
          <a:p>
            <a:endParaRPr lang="en-US" dirty="0"/>
          </a:p>
          <a:p>
            <a:pPr marL="342900" indent="-342900">
              <a:buFont typeface="Arial" panose="020B0604020202020204" pitchFamily="34" charset="0"/>
              <a:buChar char="•"/>
            </a:pPr>
            <a:r>
              <a:rPr lang="en-US" dirty="0"/>
              <a:t>Forecast vehicle attributes by technology and fuel for each year between 2017 – 2035 for sales price, vehicle range, on-road fuel efficiency, maintenance costs, and fuel tank capacity and/or battery capacity </a:t>
            </a:r>
          </a:p>
          <a:p>
            <a:pPr marL="342900" indent="-342900">
              <a:buFont typeface="Arial" panose="020B0604020202020204" pitchFamily="34" charset="0"/>
              <a:buChar char="•"/>
            </a:pPr>
            <a:r>
              <a:rPr lang="en-US" dirty="0"/>
              <a:t>Potential data sources</a:t>
            </a:r>
          </a:p>
          <a:p>
            <a:pPr marL="571500" lvl="1" indent="-342900">
              <a:buFont typeface="Arial" panose="020B0604020202020204" pitchFamily="34" charset="0"/>
              <a:buChar char="•"/>
            </a:pPr>
            <a:r>
              <a:rPr lang="en-US" dirty="0"/>
              <a:t>BNEF and other sources for trajectory of battery prices</a:t>
            </a:r>
          </a:p>
          <a:p>
            <a:pPr marL="571500" lvl="1" indent="-342900">
              <a:buFont typeface="Arial" panose="020B0604020202020204" pitchFamily="34" charset="0"/>
              <a:buChar char="•"/>
            </a:pPr>
            <a:r>
              <a:rPr lang="en-US" dirty="0"/>
              <a:t>ICF/</a:t>
            </a:r>
            <a:r>
              <a:rPr lang="en-US" dirty="0" err="1"/>
              <a:t>CalETC</a:t>
            </a:r>
            <a:r>
              <a:rPr lang="en-US" dirty="0"/>
              <a:t> methodology for sales price – described on the follow slide</a:t>
            </a:r>
          </a:p>
          <a:p>
            <a:pPr marL="571500" lvl="1" indent="-342900">
              <a:buFont typeface="Arial" panose="020B0604020202020204" pitchFamily="34" charset="0"/>
              <a:buChar char="•"/>
            </a:pPr>
            <a:r>
              <a:rPr lang="en-US" dirty="0"/>
              <a:t>ARB electric trucks report</a:t>
            </a:r>
          </a:p>
          <a:p>
            <a:pPr marL="571500" lvl="1" indent="-342900">
              <a:buFont typeface="Arial" panose="020B0604020202020204" pitchFamily="34" charset="0"/>
              <a:buChar char="•"/>
            </a:pPr>
            <a:r>
              <a:rPr lang="en-US" dirty="0"/>
              <a:t>ANL AFLEET model (maintenance, sales costs)</a:t>
            </a:r>
          </a:p>
          <a:p>
            <a:pPr marL="571500" lvl="1" indent="-342900">
              <a:buFont typeface="Arial" panose="020B0604020202020204" pitchFamily="34" charset="0"/>
              <a:buChar char="•"/>
            </a:pPr>
            <a:r>
              <a:rPr lang="en-US" dirty="0"/>
              <a:t>Conversations with OEMs</a:t>
            </a:r>
          </a:p>
          <a:p>
            <a:pPr marL="571500" lvl="1" indent="-342900">
              <a:buFont typeface="Arial" panose="020B0604020202020204" pitchFamily="34" charset="0"/>
              <a:buChar char="•"/>
            </a:pPr>
            <a:r>
              <a:rPr lang="en-US" dirty="0"/>
              <a:t>Other sources</a:t>
            </a:r>
          </a:p>
          <a:p>
            <a:pPr marL="342900" indent="-342900">
              <a:buFont typeface="Arial" panose="020B0604020202020204" pitchFamily="34" charset="0"/>
              <a:buChar char="•"/>
            </a:pPr>
            <a:r>
              <a:rPr lang="en-US" dirty="0"/>
              <a:t>Deliverables – Worksheet with attributes by year for each technology/ vehicle size combination </a:t>
            </a:r>
          </a:p>
          <a:p>
            <a:pPr lvl="1"/>
            <a:endParaRPr lang="en-US" dirty="0"/>
          </a:p>
        </p:txBody>
      </p:sp>
    </p:spTree>
    <p:extLst>
      <p:ext uri="{BB962C8B-B14F-4D97-AF65-F5344CB8AC3E}">
        <p14:creationId xmlns:p14="http://schemas.microsoft.com/office/powerpoint/2010/main" val="336724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ICF 2021">
      <a:dk1>
        <a:srgbClr val="000000"/>
      </a:dk1>
      <a:lt1>
        <a:srgbClr val="FFFFFF"/>
      </a:lt1>
      <a:dk2>
        <a:srgbClr val="414041"/>
      </a:dk2>
      <a:lt2>
        <a:srgbClr val="808285"/>
      </a:lt2>
      <a:accent1>
        <a:srgbClr val="30F298"/>
      </a:accent1>
      <a:accent2>
        <a:srgbClr val="FFC628"/>
      </a:accent2>
      <a:accent3>
        <a:srgbClr val="031D40"/>
      </a:accent3>
      <a:accent4>
        <a:srgbClr val="5FBDDB"/>
      </a:accent4>
      <a:accent5>
        <a:srgbClr val="0785F2"/>
      </a:accent5>
      <a:accent6>
        <a:srgbClr val="BCBEC0"/>
      </a:accent6>
      <a:hlink>
        <a:srgbClr val="0785F2"/>
      </a:hlink>
      <a:folHlink>
        <a:srgbClr val="5FBDDB"/>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ICF_PPT_Template_Printer-Friendly" id="{79C578C1-457C-9A4E-8C24-5E03B3D98DC5}" vid="{88B5A0A7-F276-1441-B734-C7A415C6B8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785685f2-c2e1-4352-89aa-3faca8eaba5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9" ma:contentTypeDescription="Create a new document." ma:contentTypeScope="" ma:versionID="10fd741d898bda0bbbeb1e3bb7595f5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ca2cbab379b0821520e950f391c4a431"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ategory" ma:index="16" nillable="true" ma:displayName="Category" ma:format="Dropdown" ma:internalName="Category">
      <xsd:complexType>
        <xsd:complexContent>
          <xsd:extension base="dms:MultiChoiceFillIn">
            <xsd:sequence>
              <xsd:element name="Value" maxOccurs="unbounded" minOccurs="0" nillable="true">
                <xsd:simpleType>
                  <xsd:union memberTypes="dms:Text">
                    <xsd:simpleType>
                      <xsd:restriction base="dms:Choice">
                        <xsd:enumeration value="LDV"/>
                        <xsd:enumeration value="AVIATION"/>
                        <xsd:enumeration value="MD-HD"/>
                        <xsd:enumeration value="FUEL"/>
                        <xsd:enumeration value="AUTONOMOUS"/>
                        <xsd:enumeration value="BATTERY"/>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2E4393-1628-45C9-80D4-6B61C8756A1B}">
  <ds:schemaRefs>
    <ds:schemaRef ds:uri="http://schemas.microsoft.com/office/2006/documentManagement/types"/>
    <ds:schemaRef ds:uri="http://purl.org/dc/elements/1.1/"/>
    <ds:schemaRef ds:uri="5067c814-4b34-462c-a21d-c185ff6548d2"/>
    <ds:schemaRef ds:uri="785685f2-c2e1-4352-89aa-3faca8eaba52"/>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B90E3D6-8838-42CC-AADF-B57976813163}">
  <ds:schemaRefs>
    <ds:schemaRef ds:uri="http://schemas.microsoft.com/sharepoint/v3/contenttype/forms"/>
  </ds:schemaRefs>
</ds:datastoreItem>
</file>

<file path=customXml/itemProps3.xml><?xml version="1.0" encoding="utf-8"?>
<ds:datastoreItem xmlns:ds="http://schemas.openxmlformats.org/officeDocument/2006/customXml" ds:itemID="{F209AB51-A649-449A-AC9A-B5D74D343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ICF_PPT_Template_Printer-Friendly</Template>
  <TotalTime>1476</TotalTime>
  <Words>725</Words>
  <Application>Microsoft Office PowerPoint</Application>
  <PresentationFormat>Custom</PresentationFormat>
  <Paragraphs>129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.AppleSystemUIFont</vt:lpstr>
      <vt:lpstr>Arial</vt:lpstr>
      <vt:lpstr>Calibri</vt:lpstr>
      <vt:lpstr>DM Sans</vt:lpstr>
      <vt:lpstr>DM Sans Medium</vt:lpstr>
      <vt:lpstr>ICF 2021 Master</vt:lpstr>
      <vt:lpstr>Medium- and Heavy-Duty Vehicle Attributes</vt:lpstr>
      <vt:lpstr>Task overview</vt:lpstr>
      <vt:lpstr>Subtask 2. Review of 2019 Forecast Attributes and Matrix of Available Fuel Types</vt:lpstr>
      <vt:lpstr>Subtask 2. Review of 2019 Forecast Attributes and Matrix of Available Fuel Types</vt:lpstr>
      <vt:lpstr>Subtask 3. Update Historical Vehicle Attributes</vt:lpstr>
      <vt:lpstr>Subtask 3. Update Historical Vehicle Attributes</vt:lpstr>
      <vt:lpstr>Subtask 4. Vehicle Technology Forecast</vt:lpstr>
      <vt:lpstr>Subtask 5. Forecast ZEV and Low-NOx Fueling/Charging Infrastructure Costs</vt:lpstr>
      <vt:lpstr>Subtask 6. Forecast Vehicle Attributes</vt:lpstr>
      <vt:lpstr>Subtask 6. Forecast Vehicle Attributes (cont.)</vt:lpstr>
      <vt:lpstr>Subtask 7. Training Energy Commission Staff</vt:lpstr>
      <vt:lpstr>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Ang-Olson, Jeffrey</dc:creator>
  <cp:lastModifiedBy>Javanbakht, Heidi@Energy</cp:lastModifiedBy>
  <cp:revision>19</cp:revision>
  <cp:lastPrinted>2020-11-03T19:38:50Z</cp:lastPrinted>
  <dcterms:created xsi:type="dcterms:W3CDTF">2021-04-29T00:49:35Z</dcterms:created>
  <dcterms:modified xsi:type="dcterms:W3CDTF">2021-05-05T21:54:43Z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ies>
</file>