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7" r:id="rId5"/>
    <p:sldId id="586" r:id="rId6"/>
    <p:sldId id="614" r:id="rId7"/>
    <p:sldId id="307" r:id="rId8"/>
    <p:sldId id="268" r:id="rId9"/>
    <p:sldId id="269" r:id="rId10"/>
    <p:sldId id="271" r:id="rId11"/>
    <p:sldId id="587" r:id="rId12"/>
    <p:sldId id="588" r:id="rId13"/>
    <p:sldId id="590" r:id="rId14"/>
    <p:sldId id="591" r:id="rId15"/>
    <p:sldId id="593" r:id="rId16"/>
    <p:sldId id="594" r:id="rId17"/>
    <p:sldId id="596" r:id="rId18"/>
    <p:sldId id="597" r:id="rId19"/>
    <p:sldId id="599" r:id="rId20"/>
    <p:sldId id="600" r:id="rId21"/>
    <p:sldId id="602" r:id="rId22"/>
    <p:sldId id="603" r:id="rId23"/>
    <p:sldId id="605" r:id="rId24"/>
    <p:sldId id="606" r:id="rId25"/>
    <p:sldId id="608" r:id="rId26"/>
    <p:sldId id="611" r:id="rId27"/>
    <p:sldId id="609" r:id="rId28"/>
    <p:sldId id="613" r:id="rId29"/>
    <p:sldId id="589" r:id="rId30"/>
    <p:sldId id="592" r:id="rId31"/>
    <p:sldId id="595" r:id="rId32"/>
    <p:sldId id="598" r:id="rId33"/>
    <p:sldId id="601" r:id="rId34"/>
    <p:sldId id="604" r:id="rId35"/>
    <p:sldId id="607" r:id="rId36"/>
    <p:sldId id="610" r:id="rId37"/>
    <p:sldId id="27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Sammie@Energy" initials="NS" lastIdx="1" clrIdx="0">
    <p:extLst>
      <p:ext uri="{19B8F6BF-5375-455C-9EA6-DF929625EA0E}">
        <p15:presenceInfo xmlns:p15="http://schemas.microsoft.com/office/powerpoint/2012/main" userId="S::Sammie.Nguyen@energy.ca.gov::bc30f282-db9a-4bb9-a7f1-be106a343c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D13B3-833F-431D-86D7-13EC880D0A79}" v="3" dt="2021-05-03T20:23:04.620"/>
    <p1510:client id="{35CB2E11-F97D-40E3-944A-8FEF152B8D8D}" v="3656" dt="2021-05-03T21:29:00.023"/>
    <p1510:client id="{E0513BE0-522A-4423-8962-263266795F0B}" v="2" vWet="632" dt="2021-05-03T21:09:2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Sammie@Energy" userId="S::sammie.nguyen@energy.ca.gov::bc30f282-db9a-4bb9-a7f1-be106a343c9a" providerId="AD" clId="Web-{2FED13B3-833F-431D-86D7-13EC880D0A79}"/>
    <pc:docChg chg="modSld">
      <pc:chgData name="Nguyen, Sammie@Energy" userId="S::sammie.nguyen@energy.ca.gov::bc30f282-db9a-4bb9-a7f1-be106a343c9a" providerId="AD" clId="Web-{2FED13B3-833F-431D-86D7-13EC880D0A79}" dt="2021-05-03T20:23:04.620" v="3"/>
      <pc:docMkLst>
        <pc:docMk/>
      </pc:docMkLst>
      <pc:sldChg chg="addSp delSp">
        <pc:chgData name="Nguyen, Sammie@Energy" userId="S::sammie.nguyen@energy.ca.gov::bc30f282-db9a-4bb9-a7f1-be106a343c9a" providerId="AD" clId="Web-{2FED13B3-833F-431D-86D7-13EC880D0A79}" dt="2021-05-03T20:23:04.620" v="3"/>
        <pc:sldMkLst>
          <pc:docMk/>
          <pc:sldMk cId="3611946756" sldId="612"/>
        </pc:sldMkLst>
        <pc:spChg chg="add del">
          <ac:chgData name="Nguyen, Sammie@Energy" userId="S::sammie.nguyen@energy.ca.gov::bc30f282-db9a-4bb9-a7f1-be106a343c9a" providerId="AD" clId="Web-{2FED13B3-833F-431D-86D7-13EC880D0A79}" dt="2021-05-03T20:23:04.620" v="3"/>
          <ac:spMkLst>
            <pc:docMk/>
            <pc:sldMk cId="3611946756" sldId="612"/>
            <ac:spMk id="60" creationId="{393738E0-03DB-4ABC-BC2D-F1DB277F8FD6}"/>
          </ac:spMkLst>
        </pc:spChg>
        <pc:spChg chg="del">
          <ac:chgData name="Nguyen, Sammie@Energy" userId="S::sammie.nguyen@energy.ca.gov::bc30f282-db9a-4bb9-a7f1-be106a343c9a" providerId="AD" clId="Web-{2FED13B3-833F-431D-86D7-13EC880D0A79}" dt="2021-05-03T20:22:39.510" v="0"/>
          <ac:spMkLst>
            <pc:docMk/>
            <pc:sldMk cId="3611946756" sldId="612"/>
            <ac:spMk id="72" creationId="{099A37BE-6A57-4D73-A000-78BDFF4438F1}"/>
          </ac:spMkLst>
        </pc:spChg>
      </pc:sldChg>
    </pc:docChg>
  </pc:docChgLst>
  <pc:docChgLst>
    <pc:chgData name="Nguyen, Sammie@Energy" userId="bc30f282-db9a-4bb9-a7f1-be106a343c9a" providerId="ADAL" clId="{E0513BE0-522A-4423-8962-263266795F0B}"/>
    <pc:docChg chg="custSel modSld">
      <pc:chgData name="Nguyen, Sammie@Energy" userId="bc30f282-db9a-4bb9-a7f1-be106a343c9a" providerId="ADAL" clId="{E0513BE0-522A-4423-8962-263266795F0B}" dt="2021-05-03T20:36:17.870" v="1"/>
      <pc:docMkLst>
        <pc:docMk/>
      </pc:docMkLst>
      <pc:sldChg chg="addCm modCm">
        <pc:chgData name="Nguyen, Sammie@Energy" userId="bc30f282-db9a-4bb9-a7f1-be106a343c9a" providerId="ADAL" clId="{E0513BE0-522A-4423-8962-263266795F0B}" dt="2021-05-03T20:36:17.870" v="1"/>
        <pc:sldMkLst>
          <pc:docMk/>
          <pc:sldMk cId="3611946756" sldId="612"/>
        </pc:sldMkLst>
      </pc:sldChg>
    </pc:docChg>
  </pc:docChgLst>
  <pc:docChgLst>
    <pc:chgData name="Palmere, Mark@Energy" userId="2ddf4817-7ed7-4217-abff-b055a05317de" providerId="ADAL" clId="{35CB2E11-F97D-40E3-944A-8FEF152B8D8D}"/>
    <pc:docChg chg="undo custSel addSld delSld modSld">
      <pc:chgData name="Palmere, Mark@Energy" userId="2ddf4817-7ed7-4217-abff-b055a05317de" providerId="ADAL" clId="{35CB2E11-F97D-40E3-944A-8FEF152B8D8D}" dt="2021-05-03T21:29:00.023" v="3655" actId="1076"/>
      <pc:docMkLst>
        <pc:docMk/>
      </pc:docMkLst>
      <pc:sldChg chg="modSp mod">
        <pc:chgData name="Palmere, Mark@Energy" userId="2ddf4817-7ed7-4217-abff-b055a05317de" providerId="ADAL" clId="{35CB2E11-F97D-40E3-944A-8FEF152B8D8D}" dt="2021-05-03T21:13:00.066" v="505" actId="962"/>
        <pc:sldMkLst>
          <pc:docMk/>
          <pc:sldMk cId="3792343941" sldId="268"/>
        </pc:sldMkLst>
        <pc:picChg chg="mod">
          <ac:chgData name="Palmere, Mark@Energy" userId="2ddf4817-7ed7-4217-abff-b055a05317de" providerId="ADAL" clId="{35CB2E11-F97D-40E3-944A-8FEF152B8D8D}" dt="2021-05-03T21:13:00.066" v="505" actId="962"/>
          <ac:picMkLst>
            <pc:docMk/>
            <pc:sldMk cId="3792343941" sldId="268"/>
            <ac:picMk id="7" creationId="{CD91328B-CF4C-44B2-A3EB-AD333D9BE9A0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3:57.688" v="747" actId="962"/>
        <pc:sldMkLst>
          <pc:docMk/>
          <pc:sldMk cId="1401003994" sldId="269"/>
        </pc:sldMkLst>
        <pc:picChg chg="mod">
          <ac:chgData name="Palmere, Mark@Energy" userId="2ddf4817-7ed7-4217-abff-b055a05317de" providerId="ADAL" clId="{35CB2E11-F97D-40E3-944A-8FEF152B8D8D}" dt="2021-05-03T21:13:57.688" v="747" actId="962"/>
          <ac:picMkLst>
            <pc:docMk/>
            <pc:sldMk cId="1401003994" sldId="269"/>
            <ac:picMk id="7" creationId="{D5F95F65-DEE6-4FCE-9A80-6862AA2773BA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4:49.577" v="957" actId="962"/>
        <pc:sldMkLst>
          <pc:docMk/>
          <pc:sldMk cId="615028753" sldId="271"/>
        </pc:sldMkLst>
        <pc:picChg chg="mod">
          <ac:chgData name="Palmere, Mark@Energy" userId="2ddf4817-7ed7-4217-abff-b055a05317de" providerId="ADAL" clId="{35CB2E11-F97D-40E3-944A-8FEF152B8D8D}" dt="2021-05-03T21:14:49.577" v="957" actId="962"/>
          <ac:picMkLst>
            <pc:docMk/>
            <pc:sldMk cId="615028753" sldId="271"/>
            <ac:picMk id="7" creationId="{3D45C3F9-1027-4464-B55E-7763A1653BF2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2:24.832" v="227" actId="962"/>
        <pc:sldMkLst>
          <pc:docMk/>
          <pc:sldMk cId="1804473426" sldId="586"/>
        </pc:sldMkLst>
        <pc:grpChg chg="mod">
          <ac:chgData name="Palmere, Mark@Energy" userId="2ddf4817-7ed7-4217-abff-b055a05317de" providerId="ADAL" clId="{35CB2E11-F97D-40E3-944A-8FEF152B8D8D}" dt="2021-05-03T21:12:24.832" v="227" actId="962"/>
          <ac:grpSpMkLst>
            <pc:docMk/>
            <pc:sldMk cId="1804473426" sldId="586"/>
            <ac:grpSpMk id="49" creationId="{93E8EB9E-29F3-4653-ADE6-68359FD970E9}"/>
          </ac:grpSpMkLst>
        </pc:grpChg>
      </pc:sldChg>
      <pc:sldChg chg="modSp mod">
        <pc:chgData name="Palmere, Mark@Energy" userId="2ddf4817-7ed7-4217-abff-b055a05317de" providerId="ADAL" clId="{35CB2E11-F97D-40E3-944A-8FEF152B8D8D}" dt="2021-05-03T21:15:29.928" v="1345" actId="962"/>
        <pc:sldMkLst>
          <pc:docMk/>
          <pc:sldMk cId="1218543909" sldId="588"/>
        </pc:sldMkLst>
        <pc:picChg chg="mod">
          <ac:chgData name="Palmere, Mark@Energy" userId="2ddf4817-7ed7-4217-abff-b055a05317de" providerId="ADAL" clId="{35CB2E11-F97D-40E3-944A-8FEF152B8D8D}" dt="2021-05-03T21:15:29.928" v="1345" actId="962"/>
          <ac:picMkLst>
            <pc:docMk/>
            <pc:sldMk cId="1218543909" sldId="588"/>
            <ac:picMk id="47" creationId="{EA60C92C-0A41-499E-A927-CBC66907278E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3:47.873" v="2989" actId="962"/>
        <pc:sldMkLst>
          <pc:docMk/>
          <pc:sldMk cId="3773212747" sldId="589"/>
        </pc:sldMkLst>
        <pc:picChg chg="mod">
          <ac:chgData name="Palmere, Mark@Energy" userId="2ddf4817-7ed7-4217-abff-b055a05317de" providerId="ADAL" clId="{35CB2E11-F97D-40E3-944A-8FEF152B8D8D}" dt="2021-05-03T21:23:47.873" v="2989" actId="962"/>
          <ac:picMkLst>
            <pc:docMk/>
            <pc:sldMk cId="3773212747" sldId="589"/>
            <ac:picMk id="3" creationId="{A1477DB7-D262-4E77-BE61-3CBAF6AAD15D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5:44.744" v="1391" actId="962"/>
        <pc:sldMkLst>
          <pc:docMk/>
          <pc:sldMk cId="2595063576" sldId="590"/>
        </pc:sldMkLst>
        <pc:picChg chg="mod">
          <ac:chgData name="Palmere, Mark@Energy" userId="2ddf4817-7ed7-4217-abff-b055a05317de" providerId="ADAL" clId="{35CB2E11-F97D-40E3-944A-8FEF152B8D8D}" dt="2021-05-03T21:15:44.744" v="1391" actId="962"/>
          <ac:picMkLst>
            <pc:docMk/>
            <pc:sldMk cId="2595063576" sldId="590"/>
            <ac:picMk id="4" creationId="{E836BBEE-6A15-455F-999A-F60E77A449DE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5:54.917" v="1425" actId="962"/>
        <pc:sldMkLst>
          <pc:docMk/>
          <pc:sldMk cId="2083506136" sldId="591"/>
        </pc:sldMkLst>
        <pc:picChg chg="mod">
          <ac:chgData name="Palmere, Mark@Energy" userId="2ddf4817-7ed7-4217-abff-b055a05317de" providerId="ADAL" clId="{35CB2E11-F97D-40E3-944A-8FEF152B8D8D}" dt="2021-05-03T21:15:54.917" v="1425" actId="962"/>
          <ac:picMkLst>
            <pc:docMk/>
            <pc:sldMk cId="2083506136" sldId="591"/>
            <ac:picMk id="20" creationId="{4124CDA9-A275-47BB-A213-9EC17EA0F2F6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4:01.149" v="3043" actId="962"/>
        <pc:sldMkLst>
          <pc:docMk/>
          <pc:sldMk cId="527384705" sldId="592"/>
        </pc:sldMkLst>
        <pc:picChg chg="mod">
          <ac:chgData name="Palmere, Mark@Energy" userId="2ddf4817-7ed7-4217-abff-b055a05317de" providerId="ADAL" clId="{35CB2E11-F97D-40E3-944A-8FEF152B8D8D}" dt="2021-05-03T21:24:01.149" v="3043" actId="962"/>
          <ac:picMkLst>
            <pc:docMk/>
            <pc:sldMk cId="527384705" sldId="592"/>
            <ac:picMk id="3" creationId="{3FE5DFF4-733C-4A03-B491-C6EE1C1E3FAE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7:02.506" v="1749" actId="962"/>
        <pc:sldMkLst>
          <pc:docMk/>
          <pc:sldMk cId="2322810137" sldId="593"/>
        </pc:sldMkLst>
        <pc:picChg chg="mod">
          <ac:chgData name="Palmere, Mark@Energy" userId="2ddf4817-7ed7-4217-abff-b055a05317de" providerId="ADAL" clId="{35CB2E11-F97D-40E3-944A-8FEF152B8D8D}" dt="2021-05-03T21:16:27.962" v="1673" actId="962"/>
          <ac:picMkLst>
            <pc:docMk/>
            <pc:sldMk cId="2322810137" sldId="593"/>
            <ac:picMk id="4" creationId="{24EC59D2-657D-422A-AD4A-7B4B0DEEB8C0}"/>
          </ac:picMkLst>
        </pc:picChg>
        <pc:picChg chg="mod">
          <ac:chgData name="Palmere, Mark@Energy" userId="2ddf4817-7ed7-4217-abff-b055a05317de" providerId="ADAL" clId="{35CB2E11-F97D-40E3-944A-8FEF152B8D8D}" dt="2021-05-03T21:16:41.078" v="1689" actId="962"/>
          <ac:picMkLst>
            <pc:docMk/>
            <pc:sldMk cId="2322810137" sldId="593"/>
            <ac:picMk id="5" creationId="{41B41050-E9D6-412D-9A95-D25525E4E5A6}"/>
          </ac:picMkLst>
        </pc:picChg>
        <pc:picChg chg="mod">
          <ac:chgData name="Palmere, Mark@Energy" userId="2ddf4817-7ed7-4217-abff-b055a05317de" providerId="ADAL" clId="{35CB2E11-F97D-40E3-944A-8FEF152B8D8D}" dt="2021-05-03T21:16:51.936" v="1733" actId="962"/>
          <ac:picMkLst>
            <pc:docMk/>
            <pc:sldMk cId="2322810137" sldId="593"/>
            <ac:picMk id="8" creationId="{A79A42A5-AA40-4B0D-AF79-7A3B916A49D3}"/>
          </ac:picMkLst>
        </pc:picChg>
        <pc:picChg chg="mod">
          <ac:chgData name="Palmere, Mark@Energy" userId="2ddf4817-7ed7-4217-abff-b055a05317de" providerId="ADAL" clId="{35CB2E11-F97D-40E3-944A-8FEF152B8D8D}" dt="2021-05-03T21:17:02.506" v="1749" actId="962"/>
          <ac:picMkLst>
            <pc:docMk/>
            <pc:sldMk cId="2322810137" sldId="593"/>
            <ac:picMk id="16" creationId="{65F57338-7324-4A80-AC1F-8415E4AFA7D8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7:56.147" v="2223" actId="962"/>
        <pc:sldMkLst>
          <pc:docMk/>
          <pc:sldMk cId="54171994" sldId="594"/>
        </pc:sldMkLst>
        <pc:picChg chg="mod">
          <ac:chgData name="Palmere, Mark@Energy" userId="2ddf4817-7ed7-4217-abff-b055a05317de" providerId="ADAL" clId="{35CB2E11-F97D-40E3-944A-8FEF152B8D8D}" dt="2021-05-03T21:17:56.147" v="2223" actId="962"/>
          <ac:picMkLst>
            <pc:docMk/>
            <pc:sldMk cId="54171994" sldId="594"/>
            <ac:picMk id="37" creationId="{D1FDEF86-38C6-4EDA-BCC6-FF423DDEC7C1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4:22.566" v="3051" actId="962"/>
        <pc:sldMkLst>
          <pc:docMk/>
          <pc:sldMk cId="3791827191" sldId="595"/>
        </pc:sldMkLst>
        <pc:picChg chg="mod">
          <ac:chgData name="Palmere, Mark@Energy" userId="2ddf4817-7ed7-4217-abff-b055a05317de" providerId="ADAL" clId="{35CB2E11-F97D-40E3-944A-8FEF152B8D8D}" dt="2021-05-03T21:24:22.566" v="3051" actId="962"/>
          <ac:picMkLst>
            <pc:docMk/>
            <pc:sldMk cId="3791827191" sldId="595"/>
            <ac:picMk id="3" creationId="{8529A069-2FF7-4885-A660-7734E7D70758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8:09.606" v="2257" actId="962"/>
        <pc:sldMkLst>
          <pc:docMk/>
          <pc:sldMk cId="4172229347" sldId="596"/>
        </pc:sldMkLst>
        <pc:picChg chg="mod">
          <ac:chgData name="Palmere, Mark@Energy" userId="2ddf4817-7ed7-4217-abff-b055a05317de" providerId="ADAL" clId="{35CB2E11-F97D-40E3-944A-8FEF152B8D8D}" dt="2021-05-03T21:18:09.606" v="2257" actId="962"/>
          <ac:picMkLst>
            <pc:docMk/>
            <pc:sldMk cId="4172229347" sldId="596"/>
            <ac:picMk id="4" creationId="{C64D7BA7-F1AD-4544-A81D-577FF4C49A5F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8:20.125" v="2293" actId="962"/>
        <pc:sldMkLst>
          <pc:docMk/>
          <pc:sldMk cId="2280456671" sldId="597"/>
        </pc:sldMkLst>
        <pc:picChg chg="mod">
          <ac:chgData name="Palmere, Mark@Energy" userId="2ddf4817-7ed7-4217-abff-b055a05317de" providerId="ADAL" clId="{35CB2E11-F97D-40E3-944A-8FEF152B8D8D}" dt="2021-05-03T21:18:20.125" v="2293" actId="962"/>
          <ac:picMkLst>
            <pc:docMk/>
            <pc:sldMk cId="2280456671" sldId="597"/>
            <ac:picMk id="3" creationId="{3444F12A-B789-4D75-BE40-41391B055CCD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4:33.200" v="3093" actId="962"/>
        <pc:sldMkLst>
          <pc:docMk/>
          <pc:sldMk cId="1391046709" sldId="598"/>
        </pc:sldMkLst>
        <pc:picChg chg="mod">
          <ac:chgData name="Palmere, Mark@Energy" userId="2ddf4817-7ed7-4217-abff-b055a05317de" providerId="ADAL" clId="{35CB2E11-F97D-40E3-944A-8FEF152B8D8D}" dt="2021-05-03T21:24:33.200" v="3093" actId="962"/>
          <ac:picMkLst>
            <pc:docMk/>
            <pc:sldMk cId="1391046709" sldId="598"/>
            <ac:picMk id="3" creationId="{383884D5-D2DC-4681-9BC9-BC713C6DC51A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19:41.861" v="2455" actId="962"/>
        <pc:sldMkLst>
          <pc:docMk/>
          <pc:sldMk cId="2060496592" sldId="599"/>
        </pc:sldMkLst>
        <pc:picChg chg="mod">
          <ac:chgData name="Palmere, Mark@Energy" userId="2ddf4817-7ed7-4217-abff-b055a05317de" providerId="ADAL" clId="{35CB2E11-F97D-40E3-944A-8FEF152B8D8D}" dt="2021-05-03T21:19:07.487" v="2355" actId="962"/>
          <ac:picMkLst>
            <pc:docMk/>
            <pc:sldMk cId="2060496592" sldId="599"/>
            <ac:picMk id="4" creationId="{9DF4FF2E-C548-4E59-A465-FD3B29DA7656}"/>
          </ac:picMkLst>
        </pc:picChg>
        <pc:picChg chg="mod">
          <ac:chgData name="Palmere, Mark@Energy" userId="2ddf4817-7ed7-4217-abff-b055a05317de" providerId="ADAL" clId="{35CB2E11-F97D-40E3-944A-8FEF152B8D8D}" dt="2021-05-03T21:19:18.765" v="2371" actId="962"/>
          <ac:picMkLst>
            <pc:docMk/>
            <pc:sldMk cId="2060496592" sldId="599"/>
            <ac:picMk id="5" creationId="{682E0533-41AA-46D3-B73E-0BCD43C1A3D9}"/>
          </ac:picMkLst>
        </pc:picChg>
        <pc:picChg chg="mod">
          <ac:chgData name="Palmere, Mark@Energy" userId="2ddf4817-7ed7-4217-abff-b055a05317de" providerId="ADAL" clId="{35CB2E11-F97D-40E3-944A-8FEF152B8D8D}" dt="2021-05-03T21:19:33.176" v="2437" actId="962"/>
          <ac:picMkLst>
            <pc:docMk/>
            <pc:sldMk cId="2060496592" sldId="599"/>
            <ac:picMk id="8" creationId="{BEDEE253-35C5-4DB5-A94E-7BC2EAD9F54C}"/>
          </ac:picMkLst>
        </pc:picChg>
        <pc:picChg chg="mod">
          <ac:chgData name="Palmere, Mark@Energy" userId="2ddf4817-7ed7-4217-abff-b055a05317de" providerId="ADAL" clId="{35CB2E11-F97D-40E3-944A-8FEF152B8D8D}" dt="2021-05-03T21:19:41.861" v="2455" actId="962"/>
          <ac:picMkLst>
            <pc:docMk/>
            <pc:sldMk cId="2060496592" sldId="599"/>
            <ac:picMk id="13" creationId="{92FAA5AF-D336-4C2C-8269-0E1558338809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0:05.782" v="2467" actId="962"/>
        <pc:sldMkLst>
          <pc:docMk/>
          <pc:sldMk cId="1852171572" sldId="600"/>
        </pc:sldMkLst>
        <pc:picChg chg="mod">
          <ac:chgData name="Palmere, Mark@Energy" userId="2ddf4817-7ed7-4217-abff-b055a05317de" providerId="ADAL" clId="{35CB2E11-F97D-40E3-944A-8FEF152B8D8D}" dt="2021-05-03T21:20:05.782" v="2467" actId="962"/>
          <ac:picMkLst>
            <pc:docMk/>
            <pc:sldMk cId="1852171572" sldId="600"/>
            <ac:picMk id="4" creationId="{C828EDD9-C415-44A5-B1DA-612851B95B81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4:51.638" v="3111" actId="962"/>
        <pc:sldMkLst>
          <pc:docMk/>
          <pc:sldMk cId="3708763798" sldId="601"/>
        </pc:sldMkLst>
        <pc:picChg chg="mod">
          <ac:chgData name="Palmere, Mark@Energy" userId="2ddf4817-7ed7-4217-abff-b055a05317de" providerId="ADAL" clId="{35CB2E11-F97D-40E3-944A-8FEF152B8D8D}" dt="2021-05-03T21:24:51.638" v="3111" actId="962"/>
          <ac:picMkLst>
            <pc:docMk/>
            <pc:sldMk cId="3708763798" sldId="601"/>
            <ac:picMk id="3" creationId="{DC265095-81AE-445F-B055-42AE689B9E46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0:21.803" v="2531" actId="962"/>
        <pc:sldMkLst>
          <pc:docMk/>
          <pc:sldMk cId="1481278677" sldId="602"/>
        </pc:sldMkLst>
        <pc:picChg chg="mod">
          <ac:chgData name="Palmere, Mark@Energy" userId="2ddf4817-7ed7-4217-abff-b055a05317de" providerId="ADAL" clId="{35CB2E11-F97D-40E3-944A-8FEF152B8D8D}" dt="2021-05-03T21:20:21.803" v="2531" actId="962"/>
          <ac:picMkLst>
            <pc:docMk/>
            <pc:sldMk cId="1481278677" sldId="602"/>
            <ac:picMk id="5" creationId="{9CD04F29-6C63-48A7-9322-685A452B9545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4:43.933" v="3097" actId="962"/>
        <pc:sldMkLst>
          <pc:docMk/>
          <pc:sldMk cId="2492995221" sldId="603"/>
        </pc:sldMkLst>
        <pc:picChg chg="mod">
          <ac:chgData name="Palmere, Mark@Energy" userId="2ddf4817-7ed7-4217-abff-b055a05317de" providerId="ADAL" clId="{35CB2E11-F97D-40E3-944A-8FEF152B8D8D}" dt="2021-05-03T21:24:43.933" v="3097" actId="962"/>
          <ac:picMkLst>
            <pc:docMk/>
            <pc:sldMk cId="2492995221" sldId="603"/>
            <ac:picMk id="3" creationId="{94A7F90A-4B37-47B0-B9AB-D8E73B8DCBF1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5:01.469" v="3149" actId="962"/>
        <pc:sldMkLst>
          <pc:docMk/>
          <pc:sldMk cId="2849434704" sldId="604"/>
        </pc:sldMkLst>
        <pc:picChg chg="mod">
          <ac:chgData name="Palmere, Mark@Energy" userId="2ddf4817-7ed7-4217-abff-b055a05317de" providerId="ADAL" clId="{35CB2E11-F97D-40E3-944A-8FEF152B8D8D}" dt="2021-05-03T21:25:01.469" v="3149" actId="962"/>
          <ac:picMkLst>
            <pc:docMk/>
            <pc:sldMk cId="2849434704" sldId="604"/>
            <ac:picMk id="3" creationId="{2C8D2E04-3E88-4913-92D5-B39915CDA61F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1:40.898" v="2679" actId="962"/>
        <pc:sldMkLst>
          <pc:docMk/>
          <pc:sldMk cId="3869364054" sldId="605"/>
        </pc:sldMkLst>
        <pc:picChg chg="mod">
          <ac:chgData name="Palmere, Mark@Energy" userId="2ddf4817-7ed7-4217-abff-b055a05317de" providerId="ADAL" clId="{35CB2E11-F97D-40E3-944A-8FEF152B8D8D}" dt="2021-05-03T21:21:03.401" v="2587" actId="962"/>
          <ac:picMkLst>
            <pc:docMk/>
            <pc:sldMk cId="3869364054" sldId="605"/>
            <ac:picMk id="4" creationId="{79304382-C592-4EF3-B757-19E71A042DF3}"/>
          </ac:picMkLst>
        </pc:picChg>
        <pc:picChg chg="mod">
          <ac:chgData name="Palmere, Mark@Energy" userId="2ddf4817-7ed7-4217-abff-b055a05317de" providerId="ADAL" clId="{35CB2E11-F97D-40E3-944A-8FEF152B8D8D}" dt="2021-05-03T21:21:18.657" v="2603" actId="962"/>
          <ac:picMkLst>
            <pc:docMk/>
            <pc:sldMk cId="3869364054" sldId="605"/>
            <ac:picMk id="5" creationId="{2A71E13C-DCD7-41A5-BEB7-6953C06F1712}"/>
          </ac:picMkLst>
        </pc:picChg>
        <pc:picChg chg="mod">
          <ac:chgData name="Palmere, Mark@Energy" userId="2ddf4817-7ed7-4217-abff-b055a05317de" providerId="ADAL" clId="{35CB2E11-F97D-40E3-944A-8FEF152B8D8D}" dt="2021-05-03T21:21:32.421" v="2663" actId="962"/>
          <ac:picMkLst>
            <pc:docMk/>
            <pc:sldMk cId="3869364054" sldId="605"/>
            <ac:picMk id="7" creationId="{8B89BBBB-4B72-4A50-90D2-9D939E9FE3CC}"/>
          </ac:picMkLst>
        </pc:picChg>
        <pc:picChg chg="mod">
          <ac:chgData name="Palmere, Mark@Energy" userId="2ddf4817-7ed7-4217-abff-b055a05317de" providerId="ADAL" clId="{35CB2E11-F97D-40E3-944A-8FEF152B8D8D}" dt="2021-05-03T21:21:40.898" v="2679" actId="962"/>
          <ac:picMkLst>
            <pc:docMk/>
            <pc:sldMk cId="3869364054" sldId="605"/>
            <ac:picMk id="9" creationId="{C66AFD96-5BFD-467B-9FF6-B25D9DF31870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2:01.512" v="2707" actId="962"/>
        <pc:sldMkLst>
          <pc:docMk/>
          <pc:sldMk cId="4023918476" sldId="606"/>
        </pc:sldMkLst>
        <pc:picChg chg="mod">
          <ac:chgData name="Palmere, Mark@Energy" userId="2ddf4817-7ed7-4217-abff-b055a05317de" providerId="ADAL" clId="{35CB2E11-F97D-40E3-944A-8FEF152B8D8D}" dt="2021-05-03T21:22:01.512" v="2707" actId="962"/>
          <ac:picMkLst>
            <pc:docMk/>
            <pc:sldMk cId="4023918476" sldId="606"/>
            <ac:picMk id="4" creationId="{D76CF594-8C49-477E-9116-D9895BA2EB24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5:50.063" v="3191" actId="962"/>
        <pc:sldMkLst>
          <pc:docMk/>
          <pc:sldMk cId="3423088889" sldId="607"/>
        </pc:sldMkLst>
        <pc:picChg chg="mod">
          <ac:chgData name="Palmere, Mark@Energy" userId="2ddf4817-7ed7-4217-abff-b055a05317de" providerId="ADAL" clId="{35CB2E11-F97D-40E3-944A-8FEF152B8D8D}" dt="2021-05-03T21:25:50.063" v="3191" actId="962"/>
          <ac:picMkLst>
            <pc:docMk/>
            <pc:sldMk cId="3423088889" sldId="607"/>
            <ac:picMk id="3" creationId="{B19B07E6-5F0F-4647-9CA8-317D553EF62C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3:03.418" v="2819" actId="962"/>
        <pc:sldMkLst>
          <pc:docMk/>
          <pc:sldMk cId="4278389103" sldId="608"/>
        </pc:sldMkLst>
        <pc:picChg chg="mod">
          <ac:chgData name="Palmere, Mark@Energy" userId="2ddf4817-7ed7-4217-abff-b055a05317de" providerId="ADAL" clId="{35CB2E11-F97D-40E3-944A-8FEF152B8D8D}" dt="2021-05-03T21:23:03.418" v="2819" actId="962"/>
          <ac:picMkLst>
            <pc:docMk/>
            <pc:sldMk cId="4278389103" sldId="608"/>
            <ac:picMk id="3" creationId="{0C487205-E804-4C5B-AA3E-11D23088E642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3:33.024" v="2921" actId="962"/>
        <pc:sldMkLst>
          <pc:docMk/>
          <pc:sldMk cId="1174854863" sldId="609"/>
        </pc:sldMkLst>
        <pc:picChg chg="mod">
          <ac:chgData name="Palmere, Mark@Energy" userId="2ddf4817-7ed7-4217-abff-b055a05317de" providerId="ADAL" clId="{35CB2E11-F97D-40E3-944A-8FEF152B8D8D}" dt="2021-05-03T21:23:33.024" v="2921" actId="962"/>
          <ac:picMkLst>
            <pc:docMk/>
            <pc:sldMk cId="1174854863" sldId="609"/>
            <ac:picMk id="4" creationId="{2BAD2582-B8BC-47ED-BD0C-ECBC3815A872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5:44.385" v="3189" actId="962"/>
        <pc:sldMkLst>
          <pc:docMk/>
          <pc:sldMk cId="1821320980" sldId="610"/>
        </pc:sldMkLst>
        <pc:picChg chg="mod">
          <ac:chgData name="Palmere, Mark@Energy" userId="2ddf4817-7ed7-4217-abff-b055a05317de" providerId="ADAL" clId="{35CB2E11-F97D-40E3-944A-8FEF152B8D8D}" dt="2021-05-03T21:25:44.385" v="3189" actId="962"/>
          <ac:picMkLst>
            <pc:docMk/>
            <pc:sldMk cId="1821320980" sldId="610"/>
            <ac:picMk id="3" creationId="{CE96BAC9-218B-4FC1-A01C-C7A51CB68443}"/>
          </ac:picMkLst>
        </pc:picChg>
      </pc:sldChg>
      <pc:sldChg chg="modSp mod">
        <pc:chgData name="Palmere, Mark@Energy" userId="2ddf4817-7ed7-4217-abff-b055a05317de" providerId="ADAL" clId="{35CB2E11-F97D-40E3-944A-8FEF152B8D8D}" dt="2021-05-03T21:23:15.315" v="2843" actId="962"/>
        <pc:sldMkLst>
          <pc:docMk/>
          <pc:sldMk cId="1803941889" sldId="611"/>
        </pc:sldMkLst>
        <pc:picChg chg="mod">
          <ac:chgData name="Palmere, Mark@Energy" userId="2ddf4817-7ed7-4217-abff-b055a05317de" providerId="ADAL" clId="{35CB2E11-F97D-40E3-944A-8FEF152B8D8D}" dt="2021-05-03T21:23:15.315" v="2843" actId="962"/>
          <ac:picMkLst>
            <pc:docMk/>
            <pc:sldMk cId="1803941889" sldId="611"/>
            <ac:picMk id="3" creationId="{B2A3B38B-688E-415F-8328-7EB94FC413F0}"/>
          </ac:picMkLst>
        </pc:picChg>
      </pc:sldChg>
      <pc:sldChg chg="del">
        <pc:chgData name="Palmere, Mark@Energy" userId="2ddf4817-7ed7-4217-abff-b055a05317de" providerId="ADAL" clId="{35CB2E11-F97D-40E3-944A-8FEF152B8D8D}" dt="2021-05-03T21:27:50.536" v="3212" actId="47"/>
        <pc:sldMkLst>
          <pc:docMk/>
          <pc:sldMk cId="3611946756" sldId="612"/>
        </pc:sldMkLst>
      </pc:sldChg>
      <pc:sldChg chg="addSp delSp modSp add mod">
        <pc:chgData name="Palmere, Mark@Energy" userId="2ddf4817-7ed7-4217-abff-b055a05317de" providerId="ADAL" clId="{35CB2E11-F97D-40E3-944A-8FEF152B8D8D}" dt="2021-05-03T21:29:00.023" v="3655" actId="1076"/>
        <pc:sldMkLst>
          <pc:docMk/>
          <pc:sldMk cId="3323284131" sldId="614"/>
        </pc:sldMkLst>
        <pc:spChg chg="mod">
          <ac:chgData name="Palmere, Mark@Energy" userId="2ddf4817-7ed7-4217-abff-b055a05317de" providerId="ADAL" clId="{35CB2E11-F97D-40E3-944A-8FEF152B8D8D}" dt="2021-05-03T21:29:00.023" v="3655" actId="1076"/>
          <ac:spMkLst>
            <pc:docMk/>
            <pc:sldMk cId="3323284131" sldId="614"/>
            <ac:spMk id="5" creationId="{906608CD-838A-4881-A588-7843508740ED}"/>
          </ac:spMkLst>
        </pc:spChg>
        <pc:spChg chg="del">
          <ac:chgData name="Palmere, Mark@Energy" userId="2ddf4817-7ed7-4217-abff-b055a05317de" providerId="ADAL" clId="{35CB2E11-F97D-40E3-944A-8FEF152B8D8D}" dt="2021-05-03T21:27:05.214" v="3205" actId="478"/>
          <ac:spMkLst>
            <pc:docMk/>
            <pc:sldMk cId="3323284131" sldId="614"/>
            <ac:spMk id="33" creationId="{B328BB13-E2D9-45B1-84A6-60CFBFEAAE9A}"/>
          </ac:spMkLst>
        </pc:spChg>
        <pc:spChg chg="del">
          <ac:chgData name="Palmere, Mark@Energy" userId="2ddf4817-7ed7-4217-abff-b055a05317de" providerId="ADAL" clId="{35CB2E11-F97D-40E3-944A-8FEF152B8D8D}" dt="2021-05-03T21:27:15.896" v="3209" actId="478"/>
          <ac:spMkLst>
            <pc:docMk/>
            <pc:sldMk cId="3323284131" sldId="614"/>
            <ac:spMk id="36" creationId="{407CF186-8928-42D7-93B6-7E7C943462F3}"/>
          </ac:spMkLst>
        </pc:spChg>
        <pc:spChg chg="del mod">
          <ac:chgData name="Palmere, Mark@Energy" userId="2ddf4817-7ed7-4217-abff-b055a05317de" providerId="ADAL" clId="{35CB2E11-F97D-40E3-944A-8FEF152B8D8D}" dt="2021-05-03T21:27:01.627" v="3203" actId="478"/>
          <ac:spMkLst>
            <pc:docMk/>
            <pc:sldMk cId="3323284131" sldId="614"/>
            <ac:spMk id="38" creationId="{7E49362C-3FA9-4465-89C3-31E5D7CB8324}"/>
          </ac:spMkLst>
        </pc:spChg>
        <pc:spChg chg="del mod">
          <ac:chgData name="Palmere, Mark@Energy" userId="2ddf4817-7ed7-4217-abff-b055a05317de" providerId="ADAL" clId="{35CB2E11-F97D-40E3-944A-8FEF152B8D8D}" dt="2021-05-03T21:27:12.334" v="3207" actId="478"/>
          <ac:spMkLst>
            <pc:docMk/>
            <pc:sldMk cId="3323284131" sldId="614"/>
            <ac:spMk id="39" creationId="{4829F45B-F126-44CE-8F3E-AFDB6F0B39F3}"/>
          </ac:spMkLst>
        </pc:spChg>
        <pc:spChg chg="del">
          <ac:chgData name="Palmere, Mark@Energy" userId="2ddf4817-7ed7-4217-abff-b055a05317de" providerId="ADAL" clId="{35CB2E11-F97D-40E3-944A-8FEF152B8D8D}" dt="2021-05-03T21:27:14.141" v="3208" actId="478"/>
          <ac:spMkLst>
            <pc:docMk/>
            <pc:sldMk cId="3323284131" sldId="614"/>
            <ac:spMk id="44" creationId="{4241E5FF-3509-469F-9AEB-F2BE37E2F33C}"/>
          </ac:spMkLst>
        </pc:spChg>
        <pc:grpChg chg="del">
          <ac:chgData name="Palmere, Mark@Energy" userId="2ddf4817-7ed7-4217-abff-b055a05317de" providerId="ADAL" clId="{35CB2E11-F97D-40E3-944A-8FEF152B8D8D}" dt="2021-05-03T21:27:10.170" v="3206" actId="478"/>
          <ac:grpSpMkLst>
            <pc:docMk/>
            <pc:sldMk cId="3323284131" sldId="614"/>
            <ac:grpSpMk id="49" creationId="{93E8EB9E-29F3-4653-ADE6-68359FD970E9}"/>
          </ac:grpSpMkLst>
        </pc:grpChg>
        <pc:picChg chg="add mod modCrop">
          <ac:chgData name="Palmere, Mark@Energy" userId="2ddf4817-7ed7-4217-abff-b055a05317de" providerId="ADAL" clId="{35CB2E11-F97D-40E3-944A-8FEF152B8D8D}" dt="2021-05-03T21:28:41.530" v="3652" actId="962"/>
          <ac:picMkLst>
            <pc:docMk/>
            <pc:sldMk cId="3323284131" sldId="614"/>
            <ac:picMk id="3" creationId="{6150FF62-4E75-4EFB-8E8A-AB58B46EB77A}"/>
          </ac:picMkLst>
        </pc:picChg>
        <pc:cxnChg chg="del mod">
          <ac:chgData name="Palmere, Mark@Energy" userId="2ddf4817-7ed7-4217-abff-b055a05317de" providerId="ADAL" clId="{35CB2E11-F97D-40E3-944A-8FEF152B8D8D}" dt="2021-05-03T21:27:05.214" v="3205" actId="478"/>
          <ac:cxnSpMkLst>
            <pc:docMk/>
            <pc:sldMk cId="3323284131" sldId="614"/>
            <ac:cxnSpMk id="34" creationId="{F1678642-70CD-4533-BD29-38F99A1B249D}"/>
          </ac:cxnSpMkLst>
        </pc:cxnChg>
        <pc:cxnChg chg="del">
          <ac:chgData name="Palmere, Mark@Energy" userId="2ddf4817-7ed7-4217-abff-b055a05317de" providerId="ADAL" clId="{35CB2E11-F97D-40E3-944A-8FEF152B8D8D}" dt="2021-05-03T21:27:05.214" v="3205" actId="478"/>
          <ac:cxnSpMkLst>
            <pc:docMk/>
            <pc:sldMk cId="3323284131" sldId="614"/>
            <ac:cxnSpMk id="37" creationId="{F520F7B8-7D4E-4F99-B227-7EBEC53D78F9}"/>
          </ac:cxnSpMkLst>
        </pc:cxnChg>
        <pc:cxnChg chg="del mod">
          <ac:chgData name="Palmere, Mark@Energy" userId="2ddf4817-7ed7-4217-abff-b055a05317de" providerId="ADAL" clId="{35CB2E11-F97D-40E3-944A-8FEF152B8D8D}" dt="2021-05-03T21:27:02.960" v="3204" actId="478"/>
          <ac:cxnSpMkLst>
            <pc:docMk/>
            <pc:sldMk cId="3323284131" sldId="614"/>
            <ac:cxnSpMk id="45" creationId="{347ABF1A-D95B-48E5-935D-FE7A8B04225F}"/>
          </ac:cxnSpMkLst>
        </pc:cxnChg>
        <pc:cxnChg chg="del mod">
          <ac:chgData name="Palmere, Mark@Energy" userId="2ddf4817-7ed7-4217-abff-b055a05317de" providerId="ADAL" clId="{35CB2E11-F97D-40E3-944A-8FEF152B8D8D}" dt="2021-05-03T21:27:05.214" v="3205" actId="478"/>
          <ac:cxnSpMkLst>
            <pc:docMk/>
            <pc:sldMk cId="3323284131" sldId="614"/>
            <ac:cxnSpMk id="48" creationId="{E2BB436F-61E0-4CAA-925F-67FCBC907A76}"/>
          </ac:cxnSpMkLst>
        </pc:cxnChg>
        <pc:cxnChg chg="mod">
          <ac:chgData name="Palmere, Mark@Energy" userId="2ddf4817-7ed7-4217-abff-b055a05317de" providerId="ADAL" clId="{35CB2E11-F97D-40E3-944A-8FEF152B8D8D}" dt="2021-05-03T21:27:10.170" v="3206" actId="478"/>
          <ac:cxnSpMkLst>
            <pc:docMk/>
            <pc:sldMk cId="3323284131" sldId="614"/>
            <ac:cxnSpMk id="53" creationId="{4E7980E8-60D4-45D3-9A2E-F5A08383D327}"/>
          </ac:cxnSpMkLst>
        </pc:cxnChg>
        <pc:cxnChg chg="mod">
          <ac:chgData name="Palmere, Mark@Energy" userId="2ddf4817-7ed7-4217-abff-b055a05317de" providerId="ADAL" clId="{35CB2E11-F97D-40E3-944A-8FEF152B8D8D}" dt="2021-05-03T21:27:10.170" v="3206" actId="478"/>
          <ac:cxnSpMkLst>
            <pc:docMk/>
            <pc:sldMk cId="3323284131" sldId="614"/>
            <ac:cxnSpMk id="68" creationId="{584C077F-7E78-421F-A9EA-9E10BEB6A8D4}"/>
          </ac:cxnSpMkLst>
        </pc:cxnChg>
        <pc:cxnChg chg="mod">
          <ac:chgData name="Palmere, Mark@Energy" userId="2ddf4817-7ed7-4217-abff-b055a05317de" providerId="ADAL" clId="{35CB2E11-F97D-40E3-944A-8FEF152B8D8D}" dt="2021-05-03T21:27:10.170" v="3206" actId="478"/>
          <ac:cxnSpMkLst>
            <pc:docMk/>
            <pc:sldMk cId="3323284131" sldId="614"/>
            <ac:cxnSpMk id="71" creationId="{B1982E75-C567-4BF1-B511-AB8346819927}"/>
          </ac:cxnSpMkLst>
        </pc:cxnChg>
        <pc:cxnChg chg="mod">
          <ac:chgData name="Palmere, Mark@Energy" userId="2ddf4817-7ed7-4217-abff-b055a05317de" providerId="ADAL" clId="{35CB2E11-F97D-40E3-944A-8FEF152B8D8D}" dt="2021-05-03T21:27:10.170" v="3206" actId="478"/>
          <ac:cxnSpMkLst>
            <pc:docMk/>
            <pc:sldMk cId="3323284131" sldId="614"/>
            <ac:cxnSpMk id="72" creationId="{C79755CD-F4F5-4D97-84DB-17D6CFBC37EF}"/>
          </ac:cxnSpMkLst>
        </pc:cxnChg>
      </pc:sldChg>
      <pc:sldMasterChg chg="delSldLayout">
        <pc:chgData name="Palmere, Mark@Energy" userId="2ddf4817-7ed7-4217-abff-b055a05317de" providerId="ADAL" clId="{35CB2E11-F97D-40E3-944A-8FEF152B8D8D}" dt="2021-05-03T21:27:50.536" v="3212" actId="47"/>
        <pc:sldMasterMkLst>
          <pc:docMk/>
          <pc:sldMasterMk cId="3752110045" sldId="2147483648"/>
        </pc:sldMasterMkLst>
        <pc:sldLayoutChg chg="del">
          <pc:chgData name="Palmere, Mark@Energy" userId="2ddf4817-7ed7-4217-abff-b055a05317de" providerId="ADAL" clId="{35CB2E11-F97D-40E3-944A-8FEF152B8D8D}" dt="2021-05-03T21:27:50.536" v="3212" actId="47"/>
          <pc:sldLayoutMkLst>
            <pc:docMk/>
            <pc:sldMasterMk cId="3752110045" sldId="2147483648"/>
            <pc:sldLayoutMk cId="201562713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2456-9015-4775-AD5F-D9B726523FE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280B-BFC9-4145-8A97-024706DD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3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9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D280B-BFC9-4145-8A97-024706DD69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D295-F29D-4848-B9C1-A583A9566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E8770-3263-4FBA-899D-7A1AA5D1C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81D9-A0EC-45D1-96F6-B3C9DAC2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1F50-1A51-44E7-A459-C2C40696B2B0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82B2-596D-4D51-92FD-F83C45C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50F1-D2CF-4531-B3A5-38112F91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D1B7-0F6A-49C7-AE7B-6D6D8A49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27E68-E81A-42BC-ACE0-D84725EA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CD32-1D61-4635-A1FE-8B9333F2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DDD-0CBA-414A-BBC1-7B17A86D0A2A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E64-CA35-4F7E-B78B-C30610B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4778-9F20-4F07-93E8-B3137EA7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6ACDF-100A-4DB1-BD6E-0F5152C8C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37268-CBD9-42E2-BF1C-D1653559D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C4D89-177C-4E42-8109-B8F72836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846-9B7A-4402-B5C5-36E36D44FB9B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F128-4D5D-4619-9A67-A1EA36C9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7DDDF-27B0-439A-BF9A-4AFDBDB1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82633" y="1669356"/>
            <a:ext cx="5762859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4686572" y="3707711"/>
            <a:ext cx="695203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82634" y="3948645"/>
            <a:ext cx="5763684" cy="1468735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2400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Venue or Organization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528C9F-D43C-8E4B-8E26-1B7ED4C7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3272" y="1"/>
            <a:ext cx="3109189" cy="14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C7E3-B6B0-453F-8222-1229D391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C8A3-7CEC-46D1-8379-1E22069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7E754-B146-4908-BBE2-C62A742A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AD9C-711E-4AF0-A4D8-90544D3DCC0E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314C-9CFF-43E3-B416-77E66AA6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08705-10FF-4791-9E11-193EBE3C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1BBE-334E-4A84-9BB3-F9A02F40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73BAA-67F0-4649-B80F-87D9FD92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60021-1CCE-4F6E-BDDB-6E9E3BF6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D64B-A764-49CD-92AA-489CF4B87752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6474-EABC-44BC-A1E8-848507DD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8E5A-1A20-46C9-9C6F-37FD754D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0948-64A2-4DB5-ACA8-4F58D7A2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1478-3DF3-439A-9752-4F59371A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CFBFB-D73F-494C-8327-C9EF0631E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64CA5-302C-428F-89DD-A8C3C1F4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9CDC-39AA-4DE7-A219-AD466DDE303A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6CDDC-525A-47C9-BF78-47A56A41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4C334-A7D3-41C8-8DF9-4D907816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460" y="6356350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CAE7-1E39-4E63-8005-83A5325A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EA01-92DD-45A9-B7E2-B12CA70E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B1D41-DA2D-470B-90B0-912D48C4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D1-B9BB-4F01-A7DB-07F350D8E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A5C8C-F5FF-4E51-8D47-7AD2C087D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195E5-6524-4277-B98D-EEAC329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652F-B778-4589-B557-CBA66DA031E5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EF863-EC97-43EE-BFF6-1F7822F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403C93-6D12-4C7D-AE71-0C902231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B031-2936-4821-843D-2776F904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C5E81-A967-48BB-A794-6CE17D0C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DDA3-7BF2-4677-9271-0B66DBA5A726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217C6-FFFF-4834-82FF-6DE02359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EA2F0-CB45-4302-8C54-C804BCC8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28BC4-2204-45AD-8292-99F093D4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BE0A-9B77-4681-A84E-E5D959E2FBB5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5A190-455C-477A-9AB5-56C65F8E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3F8C-DCE3-4565-B4B9-5A96E39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7321-EE8C-4056-AA6F-83F91C30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8514-D531-4D81-8822-DF9D0A0C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EDC72-86E3-44E6-BFAA-96408704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396E-E705-4930-8950-17F38770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96A-0C75-4BEB-A0D2-CF3B75228253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2F26E-818E-4E84-BDED-4D6E769F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9F87A-AA0A-468D-B5BF-4CC221E8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E665-2DA0-4D2B-9047-EB2778C2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831DD-7922-4AD2-BA19-BE47149B1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B8E19-BBA5-4557-816C-C35B7D891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947A-5385-4743-8C46-5758A1E2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4F69-1098-4367-B508-7C665BEAB5EF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2B49-F53B-46D9-B691-E08458F4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869E8-DD2F-48E1-B170-2F0A3F0F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18216-EC91-4E06-A14A-4DF0E2F7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8904-0087-41A1-9EE8-D94096C6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36F7-E674-42A5-951F-DF12B7383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2CAA-DC86-48CD-A72F-7B7831797F96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7E6D3-03E0-4522-968B-E5E1E079A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528F-AFDF-411F-B17E-B9FC5096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7044" y="6466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12F9-99D0-43CA-A843-259E19BC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62770" y="3948644"/>
            <a:ext cx="7379854" cy="2369029"/>
          </a:xfrm>
        </p:spPr>
        <p:txBody>
          <a:bodyPr/>
          <a:lstStyle/>
          <a:p>
            <a:r>
              <a:rPr lang="en-US"/>
              <a:t>Catherine Ledna, Dong-Yeon (D-Y) Lee, and Aaron Brooker</a:t>
            </a:r>
          </a:p>
          <a:p>
            <a:r>
              <a:rPr lang="en-US"/>
              <a:t>National Renewable Energy Laboratory (NREL)</a:t>
            </a:r>
          </a:p>
          <a:p>
            <a:r>
              <a:rPr lang="en-US"/>
              <a:t>May 5,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1FABB-8695-438C-A078-7241BB095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9547" y="2246574"/>
            <a:ext cx="72263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Light Duty Vehicle Attribute Projections, 2020–2035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4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PHEV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E176A51-31C5-45B4-A284-BE12942B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These graphs show the forecast number of plug-in hybrid vehicle models in each demand case, separated by standard and premium.">
            <a:extLst>
              <a:ext uri="{FF2B5EF4-FFF2-40B4-BE49-F238E27FC236}">
                <a16:creationId xmlns:a16="http://schemas.microsoft.com/office/drawing/2014/main" id="{E836BBEE-6A15-455F-999A-F60E77A4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72B8DEF-6209-4F1E-9A23-F626BF74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 descr="These graphs show the forecast number of battery electric vehicle models in each demand case, separated by standard and premium.">
            <a:extLst>
              <a:ext uri="{FF2B5EF4-FFF2-40B4-BE49-F238E27FC236}">
                <a16:creationId xmlns:a16="http://schemas.microsoft.com/office/drawing/2014/main" id="{4124CDA9-A275-47BB-A213-9EC17EA0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74BC3-8671-4789-90F7-9F6BCF39E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5828306" y="707666"/>
            <a:ext cx="0" cy="6006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0FDAA11-77D5-4808-BB5A-83813884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This graph shows the number of standard vehicle models available in 2020, by class and fuel type.">
            <a:extLst>
              <a:ext uri="{FF2B5EF4-FFF2-40B4-BE49-F238E27FC236}">
                <a16:creationId xmlns:a16="http://schemas.microsoft.com/office/drawing/2014/main" id="{24EC59D2-657D-422A-AD4A-7B4B0DEE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590020"/>
            <a:ext cx="5793267" cy="3244565"/>
          </a:xfrm>
          <a:prstGeom prst="rect">
            <a:avLst/>
          </a:prstGeom>
        </p:spPr>
      </p:pic>
      <p:pic>
        <p:nvPicPr>
          <p:cNvPr id="5" name="Picture 4" descr="This graph shows the number of premium vehicle models available in 2020, by class and fuel type.">
            <a:extLst>
              <a:ext uri="{FF2B5EF4-FFF2-40B4-BE49-F238E27FC236}">
                <a16:creationId xmlns:a16="http://schemas.microsoft.com/office/drawing/2014/main" id="{41B41050-E9D6-412D-9A95-D25525E4E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3587427"/>
            <a:ext cx="5793267" cy="3244565"/>
          </a:xfrm>
          <a:prstGeom prst="rect">
            <a:avLst/>
          </a:prstGeom>
        </p:spPr>
      </p:pic>
      <p:pic>
        <p:nvPicPr>
          <p:cNvPr id="8" name="Picture 7" descr="This graph shows the number of standard vehicle models available in 2035 in the high case, by class and fuel type.">
            <a:extLst>
              <a:ext uri="{FF2B5EF4-FFF2-40B4-BE49-F238E27FC236}">
                <a16:creationId xmlns:a16="http://schemas.microsoft.com/office/drawing/2014/main" id="{A79A42A5-AA40-4B0D-AF79-7A3B916A4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52" y="590020"/>
            <a:ext cx="5793267" cy="3242719"/>
          </a:xfrm>
          <a:prstGeom prst="rect">
            <a:avLst/>
          </a:prstGeom>
        </p:spPr>
      </p:pic>
      <p:pic>
        <p:nvPicPr>
          <p:cNvPr id="16" name="Picture 15" descr="This graph shows the number of premium vehicle models available in 2035 in the high case, by class and fuel type.">
            <a:extLst>
              <a:ext uri="{FF2B5EF4-FFF2-40B4-BE49-F238E27FC236}">
                <a16:creationId xmlns:a16="http://schemas.microsoft.com/office/drawing/2014/main" id="{65F57338-7324-4A80-AC1F-8415E4AFA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51" y="3585581"/>
            <a:ext cx="5793267" cy="32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A9F022-9AC0-4E07-B603-4C6841A2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13</a:t>
            </a:fld>
            <a:endParaRPr lang="en-US"/>
          </a:p>
        </p:txBody>
      </p:sp>
      <p:pic>
        <p:nvPicPr>
          <p:cNvPr id="37" name="Picture 36" descr="These graphs show the forecast internal combustion engine vehicle prices, by class, in all three cases, for both standard and premium vehicles.">
            <a:extLst>
              <a:ext uri="{FF2B5EF4-FFF2-40B4-BE49-F238E27FC236}">
                <a16:creationId xmlns:a16="http://schemas.microsoft.com/office/drawing/2014/main" id="{D1FDEF86-38C6-4EDA-BCC6-FF423DDE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PHEV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A5D017E-0D7C-447C-AC09-0EF4E253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These graphs show the forecast plug-in hybrid vehicle prices, by class, in all three cases, for both standard and premium vehicles.">
            <a:extLst>
              <a:ext uri="{FF2B5EF4-FFF2-40B4-BE49-F238E27FC236}">
                <a16:creationId xmlns:a16="http://schemas.microsoft.com/office/drawing/2014/main" id="{C64D7BA7-F1AD-4544-A81D-577FF4C4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BDA76A8-97B6-4C5E-9A6E-A3C2C40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These graphs show the forecast battery electric vehicle prices, by class, in all three cases, for both standard and premium vehicles.">
            <a:extLst>
              <a:ext uri="{FF2B5EF4-FFF2-40B4-BE49-F238E27FC236}">
                <a16:creationId xmlns:a16="http://schemas.microsoft.com/office/drawing/2014/main" id="{3444F12A-B789-4D75-BE40-41391B05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graph shows standard vehicle cost in 2020, by class and fuel type.">
            <a:extLst>
              <a:ext uri="{FF2B5EF4-FFF2-40B4-BE49-F238E27FC236}">
                <a16:creationId xmlns:a16="http://schemas.microsoft.com/office/drawing/2014/main" id="{9DF4FF2E-C548-4E59-A465-FD3B29DA7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587268"/>
            <a:ext cx="5804507" cy="3250261"/>
          </a:xfrm>
          <a:prstGeom prst="rect">
            <a:avLst/>
          </a:prstGeom>
        </p:spPr>
      </p:pic>
      <p:pic>
        <p:nvPicPr>
          <p:cNvPr id="5" name="Picture 4" descr="This graph shows premium vehicle cost in 2020, by class and fuel type.">
            <a:extLst>
              <a:ext uri="{FF2B5EF4-FFF2-40B4-BE49-F238E27FC236}">
                <a16:creationId xmlns:a16="http://schemas.microsoft.com/office/drawing/2014/main" id="{682E0533-41AA-46D3-B73E-0BCD43C1A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329" y="587268"/>
            <a:ext cx="5804507" cy="3250261"/>
          </a:xfrm>
          <a:prstGeom prst="rect">
            <a:avLst/>
          </a:prstGeom>
        </p:spPr>
      </p:pic>
      <p:pic>
        <p:nvPicPr>
          <p:cNvPr id="8" name="Picture 7" descr="This graph shows forecast standard vehicle cost in 2035 in the high case, by class and fuel type.">
            <a:extLst>
              <a:ext uri="{FF2B5EF4-FFF2-40B4-BE49-F238E27FC236}">
                <a16:creationId xmlns:a16="http://schemas.microsoft.com/office/drawing/2014/main" id="{BEDEE253-35C5-4DB5-A94E-7BC2EAD9F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5" y="3581860"/>
            <a:ext cx="5804506" cy="3250261"/>
          </a:xfrm>
          <a:prstGeom prst="rect">
            <a:avLst/>
          </a:prstGeom>
        </p:spPr>
      </p:pic>
      <p:pic>
        <p:nvPicPr>
          <p:cNvPr id="13" name="Picture 12" descr="This graph shows forecast premium vehicle cost in 2035 in the high case, by class and fuel type.">
            <a:extLst>
              <a:ext uri="{FF2B5EF4-FFF2-40B4-BE49-F238E27FC236}">
                <a16:creationId xmlns:a16="http://schemas.microsoft.com/office/drawing/2014/main" id="{92FAA5AF-D336-4C2C-8269-0E1558338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328" y="3581859"/>
            <a:ext cx="5804508" cy="3250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1A2B9-0228-4FC3-8AAB-EAEB6FE38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5828306" y="707666"/>
            <a:ext cx="0" cy="6006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072F79A-617C-4F6F-B6B1-57B7343B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4407A0E-983A-4789-9B28-018DD0A1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These graphs show the forecast internal combustion engine range, by class, in all three cases, for both standard and premium vehicles.">
            <a:extLst>
              <a:ext uri="{FF2B5EF4-FFF2-40B4-BE49-F238E27FC236}">
                <a16:creationId xmlns:a16="http://schemas.microsoft.com/office/drawing/2014/main" id="{C828EDD9-C415-44A5-B1DA-612851B9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PHEV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893DA19-EFF1-4BFE-B79B-7D5775B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These graphs show the forecast plug-in hybrid vehicle range, by class, in all three cases, for both standard and premium vehicles.">
            <a:extLst>
              <a:ext uri="{FF2B5EF4-FFF2-40B4-BE49-F238E27FC236}">
                <a16:creationId xmlns:a16="http://schemas.microsoft.com/office/drawing/2014/main" id="{9CD04F29-6C63-48A7-9322-685A452B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BA28B8F-F9FE-46D5-8133-123C1FC0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These graphs show the forecast battery electric vehicle range, by class, in all three cases, for both standard and premium vehicles.">
            <a:extLst>
              <a:ext uri="{FF2B5EF4-FFF2-40B4-BE49-F238E27FC236}">
                <a16:creationId xmlns:a16="http://schemas.microsoft.com/office/drawing/2014/main" id="{94A7F90A-4B37-47B0-B9AB-D8E73B8D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9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1FF58-8B69-4792-B35B-B1CAA2AB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6608CD-838A-4881-A588-784350874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Approach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28BB13-E2D9-45B1-84A6-60CFBFEAA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61025" y="2348233"/>
            <a:ext cx="1559696" cy="6315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678642-70CD-4533-BD29-38F99A1B2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7838877" y="2671399"/>
            <a:ext cx="747221" cy="229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7CF186-8928-42D7-93B6-7E7C943462F3}"/>
              </a:ext>
            </a:extLst>
          </p:cNvPr>
          <p:cNvSpPr txBox="1"/>
          <p:nvPr/>
        </p:nvSpPr>
        <p:spPr>
          <a:xfrm>
            <a:off x="3691267" y="4345700"/>
            <a:ext cx="792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results presented are preliminary and subject to revision.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continuing to refine our approach and input assumptions to improve validation to California historical data.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20F7B8-7D4E-4F99-B227-7EBEC53D7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048000" y="1847913"/>
            <a:ext cx="0" cy="345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49362C-3FA9-4465-89C3-31E5D7CB8324}"/>
              </a:ext>
            </a:extLst>
          </p:cNvPr>
          <p:cNvSpPr txBox="1"/>
          <p:nvPr/>
        </p:nvSpPr>
        <p:spPr>
          <a:xfrm>
            <a:off x="609600" y="863600"/>
            <a:ext cx="220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Model Inputs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29F45B-F126-44CE-8F3E-AFDB6F0B39F3}"/>
              </a:ext>
            </a:extLst>
          </p:cNvPr>
          <p:cNvSpPr txBox="1"/>
          <p:nvPr/>
        </p:nvSpPr>
        <p:spPr>
          <a:xfrm>
            <a:off x="3673851" y="863600"/>
            <a:ext cx="220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Simulation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41E5FF-3509-469F-9AEB-F2BE37E2F33C}"/>
              </a:ext>
            </a:extLst>
          </p:cNvPr>
          <p:cNvSpPr txBox="1"/>
          <p:nvPr/>
        </p:nvSpPr>
        <p:spPr>
          <a:xfrm>
            <a:off x="7081681" y="869366"/>
            <a:ext cx="220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Post-Processing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7ABF1A-D95B-48E5-935D-FE7A8B042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2810251" y="1063655"/>
            <a:ext cx="86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2BB436F-61E0-4CAA-925F-67FCBC907A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740400" y="1069421"/>
            <a:ext cx="1341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descr="This flowchart represents how the model uses inputs to develop vehicle attributes.">
            <a:extLst>
              <a:ext uri="{FF2B5EF4-FFF2-40B4-BE49-F238E27FC236}">
                <a16:creationId xmlns:a16="http://schemas.microsoft.com/office/drawing/2014/main" id="{93E8EB9E-29F3-4653-ADE6-68359FD970E9}"/>
              </a:ext>
            </a:extLst>
          </p:cNvPr>
          <p:cNvGrpSpPr/>
          <p:nvPr/>
        </p:nvGrpSpPr>
        <p:grpSpPr>
          <a:xfrm>
            <a:off x="838200" y="1384863"/>
            <a:ext cx="9147799" cy="4200962"/>
            <a:chOff x="838200" y="1384863"/>
            <a:chExt cx="9147799" cy="420096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02E4BB-04E4-4F69-93CB-40BACF370077}"/>
                </a:ext>
              </a:extLst>
            </p:cNvPr>
            <p:cNvSpPr txBox="1"/>
            <p:nvPr/>
          </p:nvSpPr>
          <p:spPr>
            <a:xfrm>
              <a:off x="7086025" y="1384863"/>
              <a:ext cx="2200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Classification and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sales-weighted aggregation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A7F52E-EF8E-496D-AD28-B31254C50329}"/>
                </a:ext>
              </a:extLst>
            </p:cNvPr>
            <p:cNvGrpSpPr/>
            <p:nvPr/>
          </p:nvGrpSpPr>
          <p:grpSpPr>
            <a:xfrm>
              <a:off x="838200" y="1609083"/>
              <a:ext cx="9147799" cy="3976742"/>
              <a:chOff x="838200" y="1609083"/>
              <a:chExt cx="9147799" cy="397674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1D8DEC7-F4F1-4B9A-8853-2BE5656E389E}"/>
                  </a:ext>
                </a:extLst>
              </p:cNvPr>
              <p:cNvSpPr txBox="1"/>
              <p:nvPr/>
            </p:nvSpPr>
            <p:spPr>
              <a:xfrm>
                <a:off x="6245785" y="2348233"/>
                <a:ext cx="1593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Vehicle sales &amp; specifications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E7980E8-60D4-45D3-9A2E-F5A08383D327}"/>
                  </a:ext>
                </a:extLst>
              </p:cNvPr>
              <p:cNvCxnSpPr>
                <a:cxnSpLocks/>
                <a:endCxn id="52" idx="1"/>
              </p:cNvCxnSpPr>
              <p:nvPr/>
            </p:nvCxnSpPr>
            <p:spPr>
              <a:xfrm>
                <a:off x="5524815" y="2669918"/>
                <a:ext cx="720970" cy="148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A91E436-CDF4-4155-BDA2-EF78EC587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6358" y="2297879"/>
                <a:ext cx="0" cy="37203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5C5B441-5463-4D2A-9205-CED78D8E7B07}"/>
                  </a:ext>
                </a:extLst>
              </p:cNvPr>
              <p:cNvSpPr/>
              <p:nvPr/>
            </p:nvSpPr>
            <p:spPr>
              <a:xfrm>
                <a:off x="8587383" y="2335149"/>
                <a:ext cx="1398616" cy="65768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Vehicle Attributes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888899D-547D-4EB1-8F71-6387871D10E1}"/>
                  </a:ext>
                </a:extLst>
              </p:cNvPr>
              <p:cNvGrpSpPr/>
              <p:nvPr/>
            </p:nvGrpSpPr>
            <p:grpSpPr>
              <a:xfrm>
                <a:off x="838200" y="1609083"/>
                <a:ext cx="4668835" cy="3976742"/>
                <a:chOff x="838200" y="1609083"/>
                <a:chExt cx="4668835" cy="3976742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0776214-73C3-4409-B6BA-FC126F93725F}"/>
                    </a:ext>
                  </a:extLst>
                </p:cNvPr>
                <p:cNvSpPr/>
                <p:nvPr/>
              </p:nvSpPr>
              <p:spPr>
                <a:xfrm>
                  <a:off x="4108415" y="2297879"/>
                  <a:ext cx="1398620" cy="696685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ADOPT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3FC6F76-12E7-4368-A501-E6215E9AD2A9}"/>
                    </a:ext>
                  </a:extLst>
                </p:cNvPr>
                <p:cNvGrpSpPr/>
                <p:nvPr/>
              </p:nvGrpSpPr>
              <p:grpSpPr>
                <a:xfrm>
                  <a:off x="838200" y="1609083"/>
                  <a:ext cx="3270215" cy="3976742"/>
                  <a:chOff x="838200" y="1609083"/>
                  <a:chExt cx="3270215" cy="3976742"/>
                </a:xfrm>
              </p:grpSpPr>
              <p:sp>
                <p:nvSpPr>
                  <p:cNvPr id="65" name="Rectangle: Rounded Corners 64">
                    <a:extLst>
                      <a:ext uri="{FF2B5EF4-FFF2-40B4-BE49-F238E27FC236}">
                        <a16:creationId xmlns:a16="http://schemas.microsoft.com/office/drawing/2014/main" id="{D2C76FCA-35F4-451E-A404-CC1973BB6D8F}"/>
                      </a:ext>
                    </a:extLst>
                  </p:cNvPr>
                  <p:cNvSpPr/>
                  <p:nvPr/>
                </p:nvSpPr>
                <p:spPr>
                  <a:xfrm>
                    <a:off x="838200" y="3140378"/>
                    <a:ext cx="1566533" cy="987455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Federal Tax Credit and CAFE</a:t>
                    </a:r>
                  </a:p>
                </p:txBody>
              </p:sp>
              <p:sp>
                <p:nvSpPr>
                  <p:cNvPr id="66" name="Rectangle: Rounded Corners 65">
                    <a:extLst>
                      <a:ext uri="{FF2B5EF4-FFF2-40B4-BE49-F238E27FC236}">
                        <a16:creationId xmlns:a16="http://schemas.microsoft.com/office/drawing/2014/main" id="{3A9E12AC-8D99-4C01-ACD0-84787BD7E99B}"/>
                      </a:ext>
                    </a:extLst>
                  </p:cNvPr>
                  <p:cNvSpPr/>
                  <p:nvPr/>
                </p:nvSpPr>
                <p:spPr>
                  <a:xfrm>
                    <a:off x="838200" y="2259298"/>
                    <a:ext cx="1572071" cy="746622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Technology Assumptions</a:t>
                    </a:r>
                  </a:p>
                </p:txBody>
              </p:sp>
              <p:sp>
                <p:nvSpPr>
                  <p:cNvPr id="67" name="Rectangle: Rounded Corners 66">
                    <a:extLst>
                      <a:ext uri="{FF2B5EF4-FFF2-40B4-BE49-F238E27FC236}">
                        <a16:creationId xmlns:a16="http://schemas.microsoft.com/office/drawing/2014/main" id="{641D6DFE-80D2-479F-90A0-5AF0A20A51FF}"/>
                      </a:ext>
                    </a:extLst>
                  </p:cNvPr>
                  <p:cNvSpPr/>
                  <p:nvPr/>
                </p:nvSpPr>
                <p:spPr>
                  <a:xfrm>
                    <a:off x="838201" y="1609083"/>
                    <a:ext cx="1593092" cy="477656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CA Incentives</a:t>
                    </a:r>
                  </a:p>
                </p:txBody>
              </p: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584C077F-7E78-421F-A9EA-9E10BEB6A8D4}"/>
                      </a:ext>
                    </a:extLst>
                  </p:cNvPr>
                  <p:cNvCxnSpPr>
                    <a:cxnSpLocks/>
                    <a:endCxn id="57" idx="1"/>
                  </p:cNvCxnSpPr>
                  <p:nvPr/>
                </p:nvCxnSpPr>
                <p:spPr>
                  <a:xfrm>
                    <a:off x="2399195" y="2644740"/>
                    <a:ext cx="1709220" cy="1482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D8B91BA2-A2D6-4E1D-AD08-88D601BADA67}"/>
                      </a:ext>
                    </a:extLst>
                  </p:cNvPr>
                  <p:cNvSpPr/>
                  <p:nvPr/>
                </p:nvSpPr>
                <p:spPr>
                  <a:xfrm>
                    <a:off x="838200" y="4288396"/>
                    <a:ext cx="1560995" cy="568840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Fuel Prices</a:t>
                    </a:r>
                  </a:p>
                </p:txBody>
              </p:sp>
              <p:sp>
                <p:nvSpPr>
                  <p:cNvPr id="70" name="Rectangle: Rounded Corners 69">
                    <a:extLst>
                      <a:ext uri="{FF2B5EF4-FFF2-40B4-BE49-F238E27FC236}">
                        <a16:creationId xmlns:a16="http://schemas.microsoft.com/office/drawing/2014/main" id="{6E9AAED5-E62E-42CF-9A09-7E5C6B2AB8B3}"/>
                      </a:ext>
                    </a:extLst>
                  </p:cNvPr>
                  <p:cNvSpPr/>
                  <p:nvPr/>
                </p:nvSpPr>
                <p:spPr>
                  <a:xfrm>
                    <a:off x="838200" y="5016985"/>
                    <a:ext cx="1560995" cy="568840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EVSE</a:t>
                    </a:r>
                  </a:p>
                </p:txBody>
              </p: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1982E75-C567-4BF1-B511-AB8346819927}"/>
                      </a:ext>
                    </a:extLst>
                  </p:cNvPr>
                  <p:cNvCxnSpPr>
                    <a:cxnSpLocks/>
                    <a:stCxn id="67" idx="3"/>
                  </p:cNvCxnSpPr>
                  <p:nvPr/>
                </p:nvCxnSpPr>
                <p:spPr>
                  <a:xfrm flipV="1">
                    <a:off x="2431293" y="1841098"/>
                    <a:ext cx="616707" cy="681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C79755CD-F4F5-4D97-84DB-17D6CFBC37EF}"/>
                      </a:ext>
                    </a:extLst>
                  </p:cNvPr>
                  <p:cNvCxnSpPr>
                    <a:cxnSpLocks/>
                    <a:stCxn id="69" idx="3"/>
                  </p:cNvCxnSpPr>
                  <p:nvPr/>
                </p:nvCxnSpPr>
                <p:spPr>
                  <a:xfrm flipV="1">
                    <a:off x="2399195" y="4572002"/>
                    <a:ext cx="648805" cy="8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359809D-290A-4906-8260-8A9E7B86B4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00003" y="3653635"/>
                    <a:ext cx="64880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D2B58921-E9B4-4DCF-9026-DAF50F9F27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85573" y="5301405"/>
                    <a:ext cx="648805" cy="81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80447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graph shows standard vehicle range in 2020, by class and fuel type.">
            <a:extLst>
              <a:ext uri="{FF2B5EF4-FFF2-40B4-BE49-F238E27FC236}">
                <a16:creationId xmlns:a16="http://schemas.microsoft.com/office/drawing/2014/main" id="{79304382-C592-4EF3-B757-19E71A04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7" y="594846"/>
            <a:ext cx="5806799" cy="3251545"/>
          </a:xfrm>
          <a:prstGeom prst="rect">
            <a:avLst/>
          </a:prstGeom>
        </p:spPr>
      </p:pic>
      <p:pic>
        <p:nvPicPr>
          <p:cNvPr id="5" name="Picture 4" descr="This graph shows premium vehicle range in 2020, by class and fuel type.">
            <a:extLst>
              <a:ext uri="{FF2B5EF4-FFF2-40B4-BE49-F238E27FC236}">
                <a16:creationId xmlns:a16="http://schemas.microsoft.com/office/drawing/2014/main" id="{2A71E13C-DCD7-41A5-BEB7-6953C06F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95" y="594847"/>
            <a:ext cx="5789076" cy="3241620"/>
          </a:xfrm>
          <a:prstGeom prst="rect">
            <a:avLst/>
          </a:prstGeom>
        </p:spPr>
      </p:pic>
      <p:pic>
        <p:nvPicPr>
          <p:cNvPr id="7" name="Picture 6" descr="This graph shows forecast standard vehicle range in 2035, in the high case, by class and fuel type.">
            <a:extLst>
              <a:ext uri="{FF2B5EF4-FFF2-40B4-BE49-F238E27FC236}">
                <a16:creationId xmlns:a16="http://schemas.microsoft.com/office/drawing/2014/main" id="{8B89BBBB-4B72-4A50-90D2-9D939E9FE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27" y="3575620"/>
            <a:ext cx="5806799" cy="3251545"/>
          </a:xfrm>
          <a:prstGeom prst="rect">
            <a:avLst/>
          </a:prstGeom>
        </p:spPr>
      </p:pic>
      <p:pic>
        <p:nvPicPr>
          <p:cNvPr id="9" name="Picture 8" descr="This graph shows forecast premium vehicle range in 2035, in the high case, by class and fuel type.">
            <a:extLst>
              <a:ext uri="{FF2B5EF4-FFF2-40B4-BE49-F238E27FC236}">
                <a16:creationId xmlns:a16="http://schemas.microsoft.com/office/drawing/2014/main" id="{C66AFD96-5BFD-467B-9FF6-B25D9DF31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392" y="3585543"/>
            <a:ext cx="5789077" cy="3241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FEDE9-EA56-47D1-ACE8-06751090F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5828306" y="707666"/>
            <a:ext cx="0" cy="6006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6CAFD75-0842-48DE-9113-E911BC3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4407A0E-983A-4789-9B28-018DD0A1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These graphs show the forecast internal combustion engine fuel economy, by class, in all three cases, for both standard and premium vehicles.">
            <a:extLst>
              <a:ext uri="{FF2B5EF4-FFF2-40B4-BE49-F238E27FC236}">
                <a16:creationId xmlns:a16="http://schemas.microsoft.com/office/drawing/2014/main" id="{D76CF594-8C49-477E-9116-D9895BA2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PHEV–CS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893DA19-EFF1-4BFE-B79B-7D5775B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These graphs show the forecast plug-in electric vehicle fuel economy when run on gasoline, by class, in all three cases, for both standard and premium vehicles.">
            <a:extLst>
              <a:ext uri="{FF2B5EF4-FFF2-40B4-BE49-F238E27FC236}">
                <a16:creationId xmlns:a16="http://schemas.microsoft.com/office/drawing/2014/main" id="{0C487205-E804-4C5B-AA3E-11D23088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8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PHEV–CD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893DA19-EFF1-4BFE-B79B-7D5775B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These graphs show the forecast plug-in electric vehicle fuel economy when run on electricity, by class, in all three cases, for both standard and premium vehicles.">
            <a:extLst>
              <a:ext uri="{FF2B5EF4-FFF2-40B4-BE49-F238E27FC236}">
                <a16:creationId xmlns:a16="http://schemas.microsoft.com/office/drawing/2014/main" id="{B2A3B38B-688E-415F-8328-7EB94FC4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BA28B8F-F9FE-46D5-8133-123C1FC0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These graphs show the forecast battery electric vehicle fuel economy, by class, in all three cases, for both standard and premium vehicles.">
            <a:extLst>
              <a:ext uri="{FF2B5EF4-FFF2-40B4-BE49-F238E27FC236}">
                <a16:creationId xmlns:a16="http://schemas.microsoft.com/office/drawing/2014/main" id="{2BAD2582-B8BC-47ED-BD0C-ECBC3815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5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2684212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Appendix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E696DC-5AB2-4FC5-A7D0-16F2D6BD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9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Hybrid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49A2DB-D569-4B80-9920-2E2EE5E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These graphs show the forecast number of hybrid models available, by class, in all three cases, for both standard and premium vehicles.">
            <a:extLst>
              <a:ext uri="{FF2B5EF4-FFF2-40B4-BE49-F238E27FC236}">
                <a16:creationId xmlns:a16="http://schemas.microsoft.com/office/drawing/2014/main" id="{A1477DB7-D262-4E77-BE61-3CBAF6AA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5FA60CA-E38B-4180-8F65-2B24161E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These graphs show the forecast number of fuel cell electric vehicle models available, by class, in all three cases, for both standard and premium vehicles.">
            <a:extLst>
              <a:ext uri="{FF2B5EF4-FFF2-40B4-BE49-F238E27FC236}">
                <a16:creationId xmlns:a16="http://schemas.microsoft.com/office/drawing/2014/main" id="{3FE5DFF4-733C-4A03-B491-C6EE1C1E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4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Hybrid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0C242DB-1288-4E76-859C-80F561CE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 descr="These graphs show the forecast hybrid vehicle prices, by class, in all three cases, for both standard and premium vehicles.">
            <a:extLst>
              <a:ext uri="{FF2B5EF4-FFF2-40B4-BE49-F238E27FC236}">
                <a16:creationId xmlns:a16="http://schemas.microsoft.com/office/drawing/2014/main" id="{8529A069-2FF7-4885-A660-7734E7D7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7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MSRP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1092288-BC8D-4C60-847C-18793F71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These graphs show the forecast fuel cell electric vehicle prices, by class, in all three cases, for both standard and premium vehicles.">
            <a:extLst>
              <a:ext uri="{FF2B5EF4-FFF2-40B4-BE49-F238E27FC236}">
                <a16:creationId xmlns:a16="http://schemas.microsoft.com/office/drawing/2014/main" id="{383884D5-D2DC-4681-9BC9-BC713C6DC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1FF58-8B69-4792-B35B-B1CAA2AB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6608CD-838A-4881-A588-784350874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872" y="0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Approach: ADOPT</a:t>
            </a:r>
          </a:p>
        </p:txBody>
      </p:sp>
      <p:pic>
        <p:nvPicPr>
          <p:cNvPr id="3" name="Picture 2" descr="This flow chart shows how the ADOPT model incorporates vehicle technology, availability, preferences, and regulations, to determine its outputs.">
            <a:extLst>
              <a:ext uri="{FF2B5EF4-FFF2-40B4-BE49-F238E27FC236}">
                <a16:creationId xmlns:a16="http://schemas.microsoft.com/office/drawing/2014/main" id="{6150FF62-4E75-4EFB-8E8A-AB58B46E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7"/>
          <a:stretch/>
        </p:blipFill>
        <p:spPr>
          <a:xfrm>
            <a:off x="0" y="638978"/>
            <a:ext cx="12192000" cy="62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Hybrid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7D53C08-B4D0-4CD6-B563-C04ED26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These graphs show the forecast hybrid vehicle range, by class, in all three cases, for both standard and premium vehicles.">
            <a:extLst>
              <a:ext uri="{FF2B5EF4-FFF2-40B4-BE49-F238E27FC236}">
                <a16:creationId xmlns:a16="http://schemas.microsoft.com/office/drawing/2014/main" id="{DC265095-81AE-445F-B055-42AE689B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Total Driving Range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E19FF5-6E29-4537-85CB-03274480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 descr="These graphs show the forecast fuel cell electric vehicle range, by class, in all three cases, for both standard and premium vehicles.">
            <a:extLst>
              <a:ext uri="{FF2B5EF4-FFF2-40B4-BE49-F238E27FC236}">
                <a16:creationId xmlns:a16="http://schemas.microsoft.com/office/drawing/2014/main" id="{2C8D2E04-3E88-4913-92D5-B39915CD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5" y="644035"/>
            <a:ext cx="11923809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4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Hybrid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7D53C08-B4D0-4CD6-B563-C04ED26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descr="These graphs show the forecast hybrid vehicle fuel economy, by class, in all three cases, for both standard and premium vehicles.">
            <a:extLst>
              <a:ext uri="{FF2B5EF4-FFF2-40B4-BE49-F238E27FC236}">
                <a16:creationId xmlns:a16="http://schemas.microsoft.com/office/drawing/2014/main" id="{B19B07E6-5F0F-4647-9CA8-317D553E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8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Fuel Economy MPGGE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E19FF5-6E29-4537-85CB-03274480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 descr="These graphs show the forecast fuel cell electric vehicle fuel economy, by class, in all three cases, for both standard and premium vehicles.">
            <a:extLst>
              <a:ext uri="{FF2B5EF4-FFF2-40B4-BE49-F238E27FC236}">
                <a16:creationId xmlns:a16="http://schemas.microsoft.com/office/drawing/2014/main" id="{CE96BAC9-218B-4FC1-A01C-C7A51CB6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3" y="644035"/>
            <a:ext cx="1193333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0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DE93EE-4338-4B81-96DC-61B6F2EE4B1E}"/>
              </a:ext>
            </a:extLst>
          </p:cNvPr>
          <p:cNvSpPr txBox="1">
            <a:spLocks/>
          </p:cNvSpPr>
          <p:nvPr/>
        </p:nvSpPr>
        <p:spPr>
          <a:xfrm>
            <a:off x="833582" y="14076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Brooker, A., Gonder, J., Lee, D-Y, &amp; Wang, L. 2020. Light-Duty Vehicle Choice Modeling and Benefits Analysis. 	</a:t>
            </a:r>
            <a:r>
              <a:rPr lang="en-US" sz="1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 Vehicle Technologies Program 2020 Annual Merit Review and Peer Evaluation Meeting. 	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https://www.energy.gov/sites/default/files/2020/05/f75/van018_brooker_2020_o_5.15.20_446PM_	LR.pdf 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Protection Agency and National Highway Traffic Safety Administration; 2017 and Later Model 	Year Light-Duty </a:t>
            </a:r>
            <a:r>
              <a:rPr lang="en-US" sz="1800">
                <a:latin typeface="Calibri" panose="020F0502020204030204" pitchFamily="34" charset="0"/>
                <a:cs typeface="Times New Roman" panose="02020603050405020304" pitchFamily="18" charset="0"/>
              </a:rPr>
              <a:t>Vehicle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Greenhouse Gas Emissions and Corporate Average Fuel Economy Standards, 	77 Fed. Reg. 62,624 (Monday, October 15, 2012). 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Protection Agency and National Highway Traffic Safety Administration; The Safer Affordable 	Fuel-Efficient (SAFE) Vehicles Rule for Model Years 2021-2026 Passenger Cars and Light Trucks, 85 Fed 	Reg. 24,174 (April 30, 2020).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Islam, E., </a:t>
            </a:r>
            <a:r>
              <a:rPr lang="en-US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Moawad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Kim, N., &amp; Rousseau, A. 2020. Energy Consumption and Cost Reduction of Future 	Light-Duty Vehicles through Advanced Vehicle Technologies: A Modeling Simulation Study Through 	2050. (No. ANL/ESD-19/10). Argonne National Laboratory (ANL).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E696DC-5AB2-4FC5-A7D0-16F2D6BD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4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Scenario Descriptions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6302-1469-4F29-90A7-21519032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4" descr="Scenario Descriptions" title="Scenario Descriptions">
            <a:extLst>
              <a:ext uri="{FF2B5EF4-FFF2-40B4-BE49-F238E27FC236}">
                <a16:creationId xmlns:a16="http://schemas.microsoft.com/office/drawing/2014/main" id="{54954439-8578-40D0-AAF5-7F0665CE1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54427"/>
              </p:ext>
            </p:extLst>
          </p:nvPr>
        </p:nvGraphicFramePr>
        <p:xfrm>
          <a:off x="833582" y="632425"/>
          <a:ext cx="10515596" cy="51670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1358498611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838835655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313217661"/>
                    </a:ext>
                  </a:extLst>
                </a:gridCol>
                <a:gridCol w="2015707">
                  <a:extLst>
                    <a:ext uri="{9D8B030D-6E8A-4147-A177-3AD203B41FA5}">
                      <a16:colId xmlns:a16="http://schemas.microsoft.com/office/drawing/2014/main" val="4221581237"/>
                    </a:ext>
                  </a:extLst>
                </a:gridCol>
                <a:gridCol w="2190532">
                  <a:extLst>
                    <a:ext uri="{9D8B030D-6E8A-4147-A177-3AD203B41FA5}">
                      <a16:colId xmlns:a16="http://schemas.microsoft.com/office/drawing/2014/main" val="3610914020"/>
                    </a:ext>
                  </a:extLst>
                </a:gridCol>
              </a:tblGrid>
              <a:tr h="960770">
                <a:tc>
                  <a:txBody>
                    <a:bodyPr/>
                    <a:lstStyle/>
                    <a:p>
                      <a:r>
                        <a:rPr lang="en-US" sz="1800"/>
                        <a:t>Scenario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 Electrification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Mid Electrification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Electrification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Electrification – with Extended ZEV Mandate**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9349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1800" b="0"/>
                        <a:t>Technology progress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14230"/>
                  </a:ext>
                </a:extLst>
              </a:tr>
              <a:tr h="13766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/>
                        <a:t>State and Federal Policy</a:t>
                      </a:r>
                    </a:p>
                    <a:p>
                      <a:pPr lvl="0">
                        <a:buNone/>
                      </a:pPr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Limited federal PEV &amp; FCEV tax credit. </a:t>
                      </a:r>
                    </a:p>
                    <a:p>
                      <a:pPr lvl="0">
                        <a:buNone/>
                      </a:pPr>
                      <a:r>
                        <a:rPr lang="en-US" sz="1800"/>
                        <a:t>CVRP and Clean Fuel Reward extended to 2025.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Expanded federal PEV &amp; FCEV 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tax credit</a:t>
                      </a:r>
                      <a:r>
                        <a:rPr lang="en-US" sz="1800"/>
                        <a:t>. CVRP and Clean Fuel Reward extended to 2035.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Expanded federal PEV &amp; FCEV 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tax credit </a:t>
                      </a:r>
                      <a:r>
                        <a:rPr lang="en-US" sz="1800"/>
                        <a:t>and extended CAFE standards. CVRP and Clean Fuel Reward extended to 2035.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Expanded federal PEV &amp; FCEV 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tax credit </a:t>
                      </a:r>
                      <a:r>
                        <a:rPr lang="en-US" sz="1800" b="0" i="0" u="none" strike="noStrike" noProof="0"/>
                        <a:t>and extended CAFE </a:t>
                      </a:r>
                      <a:endParaRPr lang="en-US" b="0" i="0" u="none" strike="noStrike" noProof="0"/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/>
                        <a:t>standards. CVRP and Clean Fuel Reward extended to 2035.</a:t>
                      </a:r>
                      <a:endParaRPr lang="en-US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0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/>
                        <a:t>ZEV Mandate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Held constant after MY2025.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Held constant after MY2025.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Held constant after MY2025.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Extended to require 100% ZEV and TZEV sales by 2035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093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05E47-D897-4041-A3BC-8EA4DED92234}"/>
              </a:ext>
            </a:extLst>
          </p:cNvPr>
          <p:cNvSpPr txBox="1"/>
          <p:nvPr/>
        </p:nvSpPr>
        <p:spPr>
          <a:xfrm>
            <a:off x="833582" y="580805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** We do not present results on the </a:t>
            </a:r>
            <a:r>
              <a:rPr lang="en-US" i="1"/>
              <a:t>High Electrification – with Extended ZEV Mandate </a:t>
            </a:r>
            <a:r>
              <a:rPr lang="en-US"/>
              <a:t>scenario, but intend to include it as an exploratory scenario in future work. </a:t>
            </a:r>
          </a:p>
        </p:txBody>
      </p:sp>
    </p:spTree>
    <p:extLst>
      <p:ext uri="{BB962C8B-B14F-4D97-AF65-F5344CB8AC3E}">
        <p14:creationId xmlns:p14="http://schemas.microsoft.com/office/powerpoint/2010/main" val="4580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Input Battery Price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6302-1469-4F29-90A7-21519032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A71B4-316D-46CD-8C60-3EF549DD7F50}"/>
              </a:ext>
            </a:extLst>
          </p:cNvPr>
          <p:cNvSpPr txBox="1"/>
          <p:nvPr/>
        </p:nvSpPr>
        <p:spPr>
          <a:xfrm>
            <a:off x="2076800" y="5725553"/>
            <a:ext cx="85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Projected battery prices provided by the California Energy Commission. </a:t>
            </a:r>
          </a:p>
        </p:txBody>
      </p:sp>
      <p:pic>
        <p:nvPicPr>
          <p:cNvPr id="7" name="Picture 6" descr="This graph shows the forecast battery pack prices which are provided by the Energy Commission">
            <a:extLst>
              <a:ext uri="{FF2B5EF4-FFF2-40B4-BE49-F238E27FC236}">
                <a16:creationId xmlns:a16="http://schemas.microsoft.com/office/drawing/2014/main" id="{CD91328B-CF4C-44B2-A3EB-AD333D9B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3" y="1239086"/>
            <a:ext cx="6253018" cy="43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Additional Technology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6302-1469-4F29-90A7-21519032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786DD-5AF2-4366-93C9-DD5A6E014E6B}"/>
              </a:ext>
            </a:extLst>
          </p:cNvPr>
          <p:cNvSpPr txBox="1"/>
          <p:nvPr/>
        </p:nvSpPr>
        <p:spPr>
          <a:xfrm>
            <a:off x="1527430" y="5618875"/>
            <a:ext cx="912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Assumptions from Department of Energy targets, ‘High’ and ‘Low’ scenarios</a:t>
            </a:r>
            <a:r>
              <a:rPr lang="en-US" sz="1600" baseline="30000"/>
              <a:t> </a:t>
            </a:r>
            <a:r>
              <a:rPr lang="en-US" sz="1600"/>
              <a:t>(Islam et al, 2020). The ‘Mid’ electrification scenario uses a midpoint between ‘High’ and ‘Low’.</a:t>
            </a:r>
          </a:p>
        </p:txBody>
      </p:sp>
      <p:pic>
        <p:nvPicPr>
          <p:cNvPr id="7" name="Picture 6" descr="These graphs show peak efficiency and engine and motor price assumptions used in the development of vehicle attributes.">
            <a:extLst>
              <a:ext uri="{FF2B5EF4-FFF2-40B4-BE49-F238E27FC236}">
                <a16:creationId xmlns:a16="http://schemas.microsoft.com/office/drawing/2014/main" id="{D5F95F65-DEE6-4FCE-9A80-6862AA27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68" y="717266"/>
            <a:ext cx="9534970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CAFE 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6302-1469-4F29-90A7-21519032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C5AC-29E4-412D-BEBF-D2E1A04D74CD}"/>
              </a:ext>
            </a:extLst>
          </p:cNvPr>
          <p:cNvSpPr txBox="1"/>
          <p:nvPr/>
        </p:nvSpPr>
        <p:spPr>
          <a:xfrm>
            <a:off x="1223290" y="5005876"/>
            <a:ext cx="973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High Electrification CAFE assumptions assume a return to 2012 standards 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(77 Fed. Reg. 62624)</a:t>
            </a:r>
            <a:r>
              <a:rPr lang="en-US" sz="1600"/>
              <a:t> for MY2022-2025, linearly increasing through 2035. Low and Mid Electrification MY2022-2025 standards reach the midpoint of agreed upon 2012 and 2020 standards (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 Fed. Reg. 24174</a:t>
            </a:r>
            <a:r>
              <a:rPr lang="en-US" sz="1600"/>
              <a:t>)  by MY2025 and increase at 1.5% per year in subsequent years.</a:t>
            </a:r>
          </a:p>
        </p:txBody>
      </p:sp>
      <p:pic>
        <p:nvPicPr>
          <p:cNvPr id="7" name="Picture 6" descr="These graphs show the Corporate Average Fuel Economy assumptions made in each energy demand case.">
            <a:extLst>
              <a:ext uri="{FF2B5EF4-FFF2-40B4-BE49-F238E27FC236}">
                <a16:creationId xmlns:a16="http://schemas.microsoft.com/office/drawing/2014/main" id="{3D45C3F9-1027-4464-B55E-7763A165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72" y="1240720"/>
            <a:ext cx="909602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Vehicle Classification &amp; Sales-Weighted Aggregation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16302-1469-4F29-90A7-21519032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2F9-99D0-43CA-A843-259E19BC750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4" descr="Premium Vehicles" title="Premium Vehicles">
            <a:extLst>
              <a:ext uri="{FF2B5EF4-FFF2-40B4-BE49-F238E27FC236}">
                <a16:creationId xmlns:a16="http://schemas.microsoft.com/office/drawing/2014/main" id="{60ABDBED-9A59-4882-B55A-9797F245E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92227"/>
              </p:ext>
            </p:extLst>
          </p:nvPr>
        </p:nvGraphicFramePr>
        <p:xfrm>
          <a:off x="8942248" y="726870"/>
          <a:ext cx="2570852" cy="24578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5426">
                  <a:extLst>
                    <a:ext uri="{9D8B030D-6E8A-4147-A177-3AD203B41FA5}">
                      <a16:colId xmlns:a16="http://schemas.microsoft.com/office/drawing/2014/main" val="2269020951"/>
                    </a:ext>
                  </a:extLst>
                </a:gridCol>
                <a:gridCol w="1285426">
                  <a:extLst>
                    <a:ext uri="{9D8B030D-6E8A-4147-A177-3AD203B41FA5}">
                      <a16:colId xmlns:a16="http://schemas.microsoft.com/office/drawing/2014/main" val="2283996619"/>
                    </a:ext>
                  </a:extLst>
                </a:gridCol>
              </a:tblGrid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Acura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Lexus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193948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Audi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Lincoln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11100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Bentley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Mercedes-Benz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70975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BMW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MINI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0841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Cadillac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Porsche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77162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Genesis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Rolls-Royce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02992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Hummer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Saab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9389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Infiniti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Tesla</a:t>
                      </a:r>
                      <a:r>
                        <a:rPr lang="en-US" sz="1400" b="0" baseline="3000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305408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Jaguar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Volvo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49339"/>
                  </a:ext>
                </a:extLst>
              </a:tr>
              <a:tr h="24578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Land Rover</a:t>
                      </a: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34069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734767C-66CC-49E3-9913-9B8148377D16}"/>
              </a:ext>
            </a:extLst>
          </p:cNvPr>
          <p:cNvSpPr txBox="1"/>
          <p:nvPr/>
        </p:nvSpPr>
        <p:spPr>
          <a:xfrm>
            <a:off x="8936499" y="3248933"/>
            <a:ext cx="27004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/>
              <a:t>* Except Model 3: Standard (not Premium).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C05E708-DEA0-41A3-AC31-8AB658AEFCF7}"/>
                  </a:ext>
                </a:extLst>
              </p:cNvPr>
              <p:cNvSpPr txBox="1"/>
              <p:nvPr/>
            </p:nvSpPr>
            <p:spPr>
              <a:xfrm>
                <a:off x="8346072" y="5136958"/>
                <a:ext cx="3693254" cy="605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𝑀𝑌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𝑡𝑒𝑐h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𝑀𝑌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C05E708-DEA0-41A3-AC31-8AB658AEF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2" y="5136958"/>
                <a:ext cx="3693254" cy="605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90D4EBC-232E-4270-AAC2-0642FEEC2AF6}"/>
              </a:ext>
            </a:extLst>
          </p:cNvPr>
          <p:cNvSpPr txBox="1"/>
          <p:nvPr/>
        </p:nvSpPr>
        <p:spPr>
          <a:xfrm>
            <a:off x="8872298" y="5780502"/>
            <a:ext cx="26408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a: 		attributes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m:		make and model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s: 		sales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8140AA-0743-4DFB-AFA4-F45A511CFB2C}"/>
              </a:ext>
            </a:extLst>
          </p:cNvPr>
          <p:cNvSpPr txBox="1"/>
          <p:nvPr/>
        </p:nvSpPr>
        <p:spPr>
          <a:xfrm>
            <a:off x="166255" y="702289"/>
            <a:ext cx="2392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Powertrains evaluated</a:t>
            </a:r>
            <a:r>
              <a:rPr lang="en-US"/>
              <a:t>:</a:t>
            </a:r>
          </a:p>
          <a:p>
            <a:pPr marL="398462" indent="-285750">
              <a:buFont typeface="Courier New" panose="02070309020205020404" pitchFamily="49" charset="0"/>
              <a:buChar char="o"/>
            </a:pPr>
            <a:r>
              <a:rPr lang="en-US"/>
              <a:t>ICEV (gasoline)</a:t>
            </a:r>
          </a:p>
          <a:p>
            <a:pPr marL="398462" indent="-285750">
              <a:buFont typeface="Courier New" panose="02070309020205020404" pitchFamily="49" charset="0"/>
              <a:buChar char="o"/>
            </a:pPr>
            <a:r>
              <a:rPr lang="en-US"/>
              <a:t>Hybrid (gasoline)</a:t>
            </a:r>
          </a:p>
          <a:p>
            <a:pPr marL="398462" indent="-285750">
              <a:buFont typeface="Courier New" panose="02070309020205020404" pitchFamily="49" charset="0"/>
              <a:buChar char="o"/>
            </a:pPr>
            <a:r>
              <a:rPr lang="en-US"/>
              <a:t>PHEV (gasoline)</a:t>
            </a:r>
          </a:p>
          <a:p>
            <a:pPr marL="398462" indent="-285750">
              <a:buFont typeface="Courier New" panose="02070309020205020404" pitchFamily="49" charset="0"/>
              <a:buChar char="o"/>
            </a:pPr>
            <a:r>
              <a:rPr lang="en-US"/>
              <a:t>BEV</a:t>
            </a:r>
          </a:p>
          <a:p>
            <a:pPr marL="398462" indent="-285750">
              <a:buFont typeface="Courier New" panose="02070309020205020404" pitchFamily="49" charset="0"/>
              <a:buChar char="o"/>
            </a:pPr>
            <a:r>
              <a:rPr lang="en-US"/>
              <a:t>FCEV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81B184-DCC8-4DA3-B1C4-3A52620E063C}"/>
              </a:ext>
            </a:extLst>
          </p:cNvPr>
          <p:cNvSpPr txBox="1"/>
          <p:nvPr/>
        </p:nvSpPr>
        <p:spPr>
          <a:xfrm>
            <a:off x="8311933" y="4595562"/>
            <a:ext cx="28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Sales-weighted aggregation</a:t>
            </a:r>
            <a:r>
              <a:rPr lang="en-US"/>
              <a:t>:</a:t>
            </a:r>
          </a:p>
        </p:txBody>
      </p:sp>
      <p:graphicFrame>
        <p:nvGraphicFramePr>
          <p:cNvPr id="70" name="Table 70" descr="Vehicle Classification" title="Vehicle Classification">
            <a:extLst>
              <a:ext uri="{FF2B5EF4-FFF2-40B4-BE49-F238E27FC236}">
                <a16:creationId xmlns:a16="http://schemas.microsoft.com/office/drawing/2014/main" id="{6C63E862-9673-4EF1-BC04-28BDF64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72160"/>
              </p:ext>
            </p:extLst>
          </p:nvPr>
        </p:nvGraphicFramePr>
        <p:xfrm>
          <a:off x="3309952" y="726871"/>
          <a:ext cx="4692453" cy="3922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340">
                  <a:extLst>
                    <a:ext uri="{9D8B030D-6E8A-4147-A177-3AD203B41FA5}">
                      <a16:colId xmlns:a16="http://schemas.microsoft.com/office/drawing/2014/main" val="3458408506"/>
                    </a:ext>
                  </a:extLst>
                </a:gridCol>
                <a:gridCol w="2187019">
                  <a:extLst>
                    <a:ext uri="{9D8B030D-6E8A-4147-A177-3AD203B41FA5}">
                      <a16:colId xmlns:a16="http://schemas.microsoft.com/office/drawing/2014/main" val="1303718554"/>
                    </a:ext>
                  </a:extLst>
                </a:gridCol>
                <a:gridCol w="1017047">
                  <a:extLst>
                    <a:ext uri="{9D8B030D-6E8A-4147-A177-3AD203B41FA5}">
                      <a16:colId xmlns:a16="http://schemas.microsoft.com/office/drawing/2014/main" val="1148616682"/>
                    </a:ext>
                  </a:extLst>
                </a:gridCol>
                <a:gridCol w="1017047">
                  <a:extLst>
                    <a:ext uri="{9D8B030D-6E8A-4147-A177-3AD203B41FA5}">
                      <a16:colId xmlns:a16="http://schemas.microsoft.com/office/drawing/2014/main" val="3115882501"/>
                    </a:ext>
                  </a:extLst>
                </a:gridCol>
              </a:tblGrid>
              <a:tr h="28017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Class/Type</a:t>
                      </a:r>
                    </a:p>
                  </a:txBody>
                  <a:tcPr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Standard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Premium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21609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Car–Subcompact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9491529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Car–Compact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2925576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Car–Midsize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7487594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Car–Large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470955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Car–Sports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676439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6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SUV–Subcompact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3882245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7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SUV–Compact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033957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8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SUV–Midsize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5885977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9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SUV–Large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0374381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Van–Compact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381134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11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Van–Large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635032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12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Pickup–Compact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12642"/>
                  </a:ext>
                </a:extLst>
              </a:tr>
              <a:tr h="280177">
                <a:tc>
                  <a:txBody>
                    <a:bodyPr/>
                    <a:lstStyle/>
                    <a:p>
                      <a:r>
                        <a:rPr lang="en-US" sz="1600"/>
                        <a:t>13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Pickup–Standard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26499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C9C116-9D13-48BC-AA01-5506DC10C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909089" y="883014"/>
            <a:ext cx="102741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F00EA82-E412-444E-A8B2-ED223179A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84327" y="5523013"/>
            <a:ext cx="1593092" cy="696685"/>
          </a:xfrm>
          <a:prstGeom prst="roundRect">
            <a:avLst/>
          </a:prstGeom>
          <a:solidFill>
            <a:srgbClr val="ED7D31">
              <a:lumMod val="40000"/>
              <a:lumOff val="60000"/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63A329-0999-4F19-AE50-EC74760D735B}"/>
              </a:ext>
            </a:extLst>
          </p:cNvPr>
          <p:cNvSpPr/>
          <p:nvPr/>
        </p:nvSpPr>
        <p:spPr>
          <a:xfrm>
            <a:off x="1570503" y="5523012"/>
            <a:ext cx="1398620" cy="69668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B46FA4-1D82-4771-A480-50F8AA61150B}"/>
              </a:ext>
            </a:extLst>
          </p:cNvPr>
          <p:cNvSpPr txBox="1"/>
          <p:nvPr/>
        </p:nvSpPr>
        <p:spPr>
          <a:xfrm>
            <a:off x="3690093" y="5549670"/>
            <a:ext cx="159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Vehicle sales &amp; specifications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3EE4D6A-F98A-49A2-B4E6-7B1EE26A2A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2969123" y="5871355"/>
            <a:ext cx="720970" cy="148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AAC0889-7B46-4A7C-82E9-BF15CA1E2CD6}"/>
              </a:ext>
            </a:extLst>
          </p:cNvPr>
          <p:cNvSpPr txBox="1"/>
          <p:nvPr/>
        </p:nvSpPr>
        <p:spPr>
          <a:xfrm>
            <a:off x="3611885" y="6246354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/>
              <a:t>By MY, make, and model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067A332-9680-411A-9230-CEF2827EF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5283185" y="5872836"/>
            <a:ext cx="747221" cy="229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B62770B-4D9C-4CD3-925D-22AB35408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656180" y="4649349"/>
            <a:ext cx="0" cy="122200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4744818-E033-4150-BC95-6A8131F8F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41936" y="5525174"/>
            <a:ext cx="1664013" cy="696685"/>
          </a:xfrm>
          <a:prstGeom prst="roundRect">
            <a:avLst/>
          </a:prstGeom>
          <a:solidFill>
            <a:srgbClr val="5B9BD5">
              <a:lumMod val="40000"/>
              <a:lumOff val="60000"/>
              <a:alpha val="3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375389F-1B31-4A77-A6DE-5EF9C70587E3}"/>
              </a:ext>
            </a:extLst>
          </p:cNvPr>
          <p:cNvSpPr txBox="1"/>
          <p:nvPr/>
        </p:nvSpPr>
        <p:spPr>
          <a:xfrm>
            <a:off x="6047104" y="5549670"/>
            <a:ext cx="166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Vehicle attributes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82F86E-F5D9-454F-B598-F12A41D4510A}"/>
              </a:ext>
            </a:extLst>
          </p:cNvPr>
          <p:cNvSpPr txBox="1"/>
          <p:nvPr/>
        </p:nvSpPr>
        <p:spPr>
          <a:xfrm>
            <a:off x="5980169" y="6246355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By MY and type/class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186C3A-B042-49CD-ADFB-E23537926D43}"/>
              </a:ext>
            </a:extLst>
          </p:cNvPr>
          <p:cNvSpPr txBox="1"/>
          <p:nvPr/>
        </p:nvSpPr>
        <p:spPr>
          <a:xfrm>
            <a:off x="1400301" y="6223407"/>
            <a:ext cx="173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Vehicle technology penetration projections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59CC5F-FB42-4E0B-87CE-2489D1506C3E}"/>
              </a:ext>
            </a:extLst>
          </p:cNvPr>
          <p:cNvSpPr txBox="1"/>
          <p:nvPr/>
        </p:nvSpPr>
        <p:spPr>
          <a:xfrm>
            <a:off x="3518496" y="4930232"/>
            <a:ext cx="4275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</a:rPr>
              <a:t>Classification and sales-weighted aggregation</a:t>
            </a:r>
          </a:p>
        </p:txBody>
      </p:sp>
    </p:spTree>
    <p:extLst>
      <p:ext uri="{BB962C8B-B14F-4D97-AF65-F5344CB8AC3E}">
        <p14:creationId xmlns:p14="http://schemas.microsoft.com/office/powerpoint/2010/main" val="351927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D313-BCAE-45EB-A7EC-FEBCA0572A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255" y="1"/>
            <a:ext cx="11850255" cy="553375"/>
          </a:xfrm>
          <a:prstGeom prst="rect">
            <a:avLst/>
          </a:prstGeom>
          <a:solidFill>
            <a:srgbClr val="0079C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algn="ctr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Num. of Vehicle Models (MY2020–2035):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ICEV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06F19-FE1B-4EDB-9E15-7E89136347BE}"/>
              </a:ext>
            </a:extLst>
          </p:cNvPr>
          <p:cNvSpPr txBox="1"/>
          <p:nvPr/>
        </p:nvSpPr>
        <p:spPr>
          <a:xfrm>
            <a:off x="10651906" y="90660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5D7D4CF-21CD-4748-AEC8-A6CE3F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044" y="6466997"/>
            <a:ext cx="2743200" cy="365125"/>
          </a:xfrm>
        </p:spPr>
        <p:txBody>
          <a:bodyPr/>
          <a:lstStyle/>
          <a:p>
            <a:fld id="{D95612F9-99D0-43CA-A843-259E19BC750A}" type="slidenum">
              <a:rPr lang="en-US" smtClean="0"/>
              <a:t>9</a:t>
            </a:fld>
            <a:endParaRPr lang="en-US"/>
          </a:p>
        </p:txBody>
      </p:sp>
      <p:pic>
        <p:nvPicPr>
          <p:cNvPr id="47" name="Picture 46" descr="These graphs show the forecast number of Internal Combustion Engine vehicle models in each demand case, separated by standard and premium.">
            <a:extLst>
              <a:ext uri="{FF2B5EF4-FFF2-40B4-BE49-F238E27FC236}">
                <a16:creationId xmlns:a16="http://schemas.microsoft.com/office/drawing/2014/main" id="{EA60C92C-0A41-499E-A927-CBC66907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644035"/>
            <a:ext cx="11942857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85685f2-c2e1-4352-89aa-3faca8eaba5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9" ma:contentTypeDescription="Create a new document." ma:contentTypeScope="" ma:versionID="10fd741d898bda0bbbeb1e3bb7595f53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ca2cbab379b0821520e950f391c4a431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16" nillable="true" ma:displayName="Category" ma:format="Dropdown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DV"/>
                        <xsd:enumeration value="AVIATION"/>
                        <xsd:enumeration value="MD-HD"/>
                        <xsd:enumeration value="FUEL"/>
                        <xsd:enumeration value="AUTONOMOUS"/>
                        <xsd:enumeration value="BATTER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31DF1-82A5-4564-8178-F29015C037FC}">
  <ds:schemaRefs>
    <ds:schemaRef ds:uri="http://schemas.microsoft.com/office/2006/documentManagement/types"/>
    <ds:schemaRef ds:uri="http://purl.org/dc/terms/"/>
    <ds:schemaRef ds:uri="785685f2-c2e1-4352-89aa-3faca8eaba52"/>
    <ds:schemaRef ds:uri="5067c814-4b34-462c-a21d-c185ff6548d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592B07-BD6D-4654-AB85-86F1E91B710E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A830C2-5E37-4D06-A271-CB6E92FF1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1015</Words>
  <Application>Microsoft Office PowerPoint</Application>
  <PresentationFormat>Widescreen</PresentationFormat>
  <Paragraphs>237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Light Duty Vehicle Attribute Projections, 2020–2035 </vt:lpstr>
      <vt:lpstr>Approach</vt:lpstr>
      <vt:lpstr>Approach: ADOPT</vt:lpstr>
      <vt:lpstr>Scenario Descriptions</vt:lpstr>
      <vt:lpstr>Input Battery Price Assumptions</vt:lpstr>
      <vt:lpstr>Additional Technology Assumptions</vt:lpstr>
      <vt:lpstr>CAFE Assumptions</vt:lpstr>
      <vt:lpstr>Vehicle Classification &amp; Sales-Weighted Aggregation</vt:lpstr>
      <vt:lpstr>The Num. of Vehicle Models (MY2020–2035): ICEV</vt:lpstr>
      <vt:lpstr>The Num. of Vehicle Models (MY2020–2035): PHEV</vt:lpstr>
      <vt:lpstr>The Num. of Vehicle Models (MY2020–2035): BEV</vt:lpstr>
      <vt:lpstr>The Num. of Vehicle Models (MY2020–2035)</vt:lpstr>
      <vt:lpstr>MSRP (MY2020–2035): ICEV</vt:lpstr>
      <vt:lpstr>MSRP (MY2020–2035): PHEV</vt:lpstr>
      <vt:lpstr>MSRP (MY2020–2035): BEV</vt:lpstr>
      <vt:lpstr>MSRP (MY2020–2035)</vt:lpstr>
      <vt:lpstr>Total Driving Range (MY2020–2035): ICEV</vt:lpstr>
      <vt:lpstr>Total Driving Range (MY2020–2035): PHEV</vt:lpstr>
      <vt:lpstr>Total Driving Range (MY2020–2035): BEV</vt:lpstr>
      <vt:lpstr>Total Driving Range (MY2020–2035)</vt:lpstr>
      <vt:lpstr>Fuel Economy MPGGE (MY2020–2035): ICEV</vt:lpstr>
      <vt:lpstr>Fuel Economy MPGGE (MY2020–2035): PHEV–CS</vt:lpstr>
      <vt:lpstr>Fuel Economy MPGGE (MY2020–2035): PHEV–CD</vt:lpstr>
      <vt:lpstr>Fuel Economy MPGGE (MY2020–2035): BEV</vt:lpstr>
      <vt:lpstr>Appendix</vt:lpstr>
      <vt:lpstr>The Num. of Vehicle Models (MY2020–2035): Hybrid</vt:lpstr>
      <vt:lpstr>The Num. of Vehicle Models (MY2020–2035): FCEV</vt:lpstr>
      <vt:lpstr>MSRP (MY2020–2035): Hybrid</vt:lpstr>
      <vt:lpstr>MSRP (MY2020–2035): FCEV</vt:lpstr>
      <vt:lpstr>Total Driving Range (MY2020–2035): Hybrid</vt:lpstr>
      <vt:lpstr>Total Driving Range (MY2020–2035): FCEV</vt:lpstr>
      <vt:lpstr>Fuel Economy MPGGE (MY2020–2035): Hybrid</vt:lpstr>
      <vt:lpstr>Fuel Economy MPGGE (MY2020–2035): FCEV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Dong-Yeon</dc:creator>
  <cp:lastModifiedBy>Kidd, Kevin@Energy</cp:lastModifiedBy>
  <cp:revision>2</cp:revision>
  <cp:lastPrinted>2021-04-30T02:40:18Z</cp:lastPrinted>
  <dcterms:created xsi:type="dcterms:W3CDTF">2021-03-23T14:26:24Z</dcterms:created>
  <dcterms:modified xsi:type="dcterms:W3CDTF">2021-05-04T20:23:42Z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</Properties>
</file>