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66" r:id="rId5"/>
  </p:sldMasterIdLst>
  <p:notesMasterIdLst>
    <p:notesMasterId r:id="rId11"/>
  </p:notesMasterIdLst>
  <p:sldIdLst>
    <p:sldId id="277" r:id="rId6"/>
    <p:sldId id="282" r:id="rId7"/>
    <p:sldId id="286" r:id="rId8"/>
    <p:sldId id="289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66C29F-106E-C000-0BC1-D44F04F89B51}" v="10" dt="2021-04-27T16:50:06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84167" autoAdjust="0"/>
  </p:normalViewPr>
  <p:slideViewPr>
    <p:cSldViewPr snapToGrid="0">
      <p:cViewPr>
        <p:scale>
          <a:sx n="90" d="100"/>
          <a:sy n="90" d="100"/>
        </p:scale>
        <p:origin x="4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am, Elizabeth@Energy" userId="S::elizabeth.pham@energy.ca.gov::594d9fdb-650a-42fa-a9b4-ded4072ed0ca" providerId="AD" clId="Web-{7066C29F-106E-C000-0BC1-D44F04F89B51}"/>
    <pc:docChg chg="modSld">
      <pc:chgData name="Pham, Elizabeth@Energy" userId="S::elizabeth.pham@energy.ca.gov::594d9fdb-650a-42fa-a9b4-ded4072ed0ca" providerId="AD" clId="Web-{7066C29F-106E-C000-0BC1-D44F04F89B51}" dt="2021-04-27T16:50:06.771" v="8" actId="1076"/>
      <pc:docMkLst>
        <pc:docMk/>
      </pc:docMkLst>
      <pc:sldChg chg="modSp">
        <pc:chgData name="Pham, Elizabeth@Energy" userId="S::elizabeth.pham@energy.ca.gov::594d9fdb-650a-42fa-a9b4-ded4072ed0ca" providerId="AD" clId="Web-{7066C29F-106E-C000-0BC1-D44F04F89B51}" dt="2021-04-27T16:49:29.393" v="3" actId="20577"/>
        <pc:sldMkLst>
          <pc:docMk/>
          <pc:sldMk cId="1908995644" sldId="282"/>
        </pc:sldMkLst>
        <pc:spChg chg="mod">
          <ac:chgData name="Pham, Elizabeth@Energy" userId="S::elizabeth.pham@energy.ca.gov::594d9fdb-650a-42fa-a9b4-ded4072ed0ca" providerId="AD" clId="Web-{7066C29F-106E-C000-0BC1-D44F04F89B51}" dt="2021-04-27T16:49:29.393" v="3" actId="20577"/>
          <ac:spMkLst>
            <pc:docMk/>
            <pc:sldMk cId="1908995644" sldId="282"/>
            <ac:spMk id="4" creationId="{B934B207-87E5-4F97-96C6-EEC082C65CD8}"/>
          </ac:spMkLst>
        </pc:spChg>
      </pc:sldChg>
      <pc:sldChg chg="addSp modSp">
        <pc:chgData name="Pham, Elizabeth@Energy" userId="S::elizabeth.pham@energy.ca.gov::594d9fdb-650a-42fa-a9b4-ded4072ed0ca" providerId="AD" clId="Web-{7066C29F-106E-C000-0BC1-D44F04F89B51}" dt="2021-04-27T16:49:38.362" v="5" actId="20577"/>
        <pc:sldMkLst>
          <pc:docMk/>
          <pc:sldMk cId="3533487083" sldId="286"/>
        </pc:sldMkLst>
        <pc:spChg chg="add mod">
          <ac:chgData name="Pham, Elizabeth@Energy" userId="S::elizabeth.pham@energy.ca.gov::594d9fdb-650a-42fa-a9b4-ded4072ed0ca" providerId="AD" clId="Web-{7066C29F-106E-C000-0BC1-D44F04F89B51}" dt="2021-04-27T16:49:38.362" v="5" actId="20577"/>
          <ac:spMkLst>
            <pc:docMk/>
            <pc:sldMk cId="3533487083" sldId="286"/>
            <ac:spMk id="4" creationId="{246614DA-8615-4DCB-AF41-A156F1B4A1B1}"/>
          </ac:spMkLst>
        </pc:spChg>
      </pc:sldChg>
      <pc:sldChg chg="modSp">
        <pc:chgData name="Pham, Elizabeth@Energy" userId="S::elizabeth.pham@energy.ca.gov::594d9fdb-650a-42fa-a9b4-ded4072ed0ca" providerId="AD" clId="Web-{7066C29F-106E-C000-0BC1-D44F04F89B51}" dt="2021-04-27T16:50:06.771" v="8" actId="1076"/>
        <pc:sldMkLst>
          <pc:docMk/>
          <pc:sldMk cId="3366561090" sldId="289"/>
        </pc:sldMkLst>
        <pc:spChg chg="mod">
          <ac:chgData name="Pham, Elizabeth@Energy" userId="S::elizabeth.pham@energy.ca.gov::594d9fdb-650a-42fa-a9b4-ded4072ed0ca" providerId="AD" clId="Web-{7066C29F-106E-C000-0BC1-D44F04F89B51}" dt="2021-04-27T16:50:06.771" v="8" actId="1076"/>
          <ac:spMkLst>
            <pc:docMk/>
            <pc:sldMk cId="3366561090" sldId="289"/>
            <ac:spMk id="9" creationId="{0B93B923-A18F-4E4F-94EB-FE0D70A607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979EC-C6A5-48BE-A24C-67DE4EF088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4A738-F2D3-4279-8DF4-795AB2E23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6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12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CEC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58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70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CEC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83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76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4/27/2021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Presenters:</a:t>
            </a:r>
          </a:p>
          <a:p>
            <a:pPr lvl="0"/>
            <a:r>
              <a:rPr lang="en-US" dirty="0"/>
              <a:t>Name 1</a:t>
            </a:r>
          </a:p>
          <a:p>
            <a:pPr lvl="0"/>
            <a:r>
              <a:rPr lang="en-US" dirty="0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19197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4/27/2021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8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715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3012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274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9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Light-Duty Vehicle </a:t>
            </a:r>
            <a:br>
              <a:rPr lang="en-US" dirty="0"/>
            </a:br>
            <a:r>
              <a:rPr lang="en-US" dirty="0"/>
              <a:t>Battery Price Forecast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8778" y="4945059"/>
            <a:ext cx="892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Presenter: </a:t>
            </a:r>
            <a:r>
              <a:rPr lang="en-US" sz="2400" dirty="0">
                <a:solidFill>
                  <a:srgbClr val="0F6FC6">
                    <a:lumMod val="50000"/>
                  </a:srgbClr>
                </a:solidFill>
                <a:latin typeface="Arial" panose="020B0604020202020204"/>
              </a:rPr>
              <a:t>Liz Pham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18778" y="5406724"/>
            <a:ext cx="6018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F6FC6">
                    <a:lumMod val="5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Date: May 05, 2021</a:t>
            </a:r>
          </a:p>
        </p:txBody>
      </p:sp>
    </p:spTree>
    <p:extLst>
      <p:ext uri="{BB962C8B-B14F-4D97-AF65-F5344CB8AC3E}">
        <p14:creationId xmlns:p14="http://schemas.microsoft.com/office/powerpoint/2010/main" val="173122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Scenarios based on estimates from publicly available battery price forecasts</a:t>
            </a:r>
          </a:p>
          <a:p>
            <a:r>
              <a:rPr lang="en-US" dirty="0">
                <a:solidFill>
                  <a:schemeClr val="tx1"/>
                </a:solidFill>
              </a:rPr>
              <a:t>Lithium-ion batteries only</a:t>
            </a:r>
          </a:p>
          <a:p>
            <a:r>
              <a:rPr lang="en-US" dirty="0">
                <a:solidFill>
                  <a:schemeClr val="tx1"/>
                </a:solidFill>
              </a:rPr>
              <a:t>Prices shown are for battery packs ($/kWh), not battery cells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Image of battery cell verse battery pack. Battery cell is an individual battery component. Battery pack is made up of many battery cells.">
            <a:extLst>
              <a:ext uri="{FF2B5EF4-FFF2-40B4-BE49-F238E27FC236}">
                <a16:creationId xmlns:a16="http://schemas.microsoft.com/office/drawing/2014/main" id="{EA2FD63C-38FB-4EA1-BF37-6B3AC2D9A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918" y="3644313"/>
            <a:ext cx="7351173" cy="271440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09A1A5-4186-AE45-B489-8F93D826EB4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4B207-87E5-4F97-96C6-EEC082C65CD8}"/>
              </a:ext>
            </a:extLst>
          </p:cNvPr>
          <p:cNvSpPr txBox="1"/>
          <p:nvPr/>
        </p:nvSpPr>
        <p:spPr>
          <a:xfrm>
            <a:off x="2142737" y="6356350"/>
            <a:ext cx="164654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/>
              <a:t>Source: CEC Staff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899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Estimates from External Sources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 descr="Line chart of battery price estimates from published external sources.">
            <a:extLst>
              <a:ext uri="{FF2B5EF4-FFF2-40B4-BE49-F238E27FC236}">
                <a16:creationId xmlns:a16="http://schemas.microsoft.com/office/drawing/2014/main" id="{EB28FA14-7EDB-451F-9877-DF433E50C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33" y="1073036"/>
            <a:ext cx="9854414" cy="54553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6614DA-8615-4DCB-AF41-A156F1B4A1B1}"/>
              </a:ext>
            </a:extLst>
          </p:cNvPr>
          <p:cNvSpPr txBox="1"/>
          <p:nvPr/>
        </p:nvSpPr>
        <p:spPr>
          <a:xfrm>
            <a:off x="1393875" y="6448316"/>
            <a:ext cx="1646541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/>
              <a:t>Source: CEC Staff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3487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CEC Scenarios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Line chart of CEC battery price scenarios and battery price estimates from published external sources.&#10;">
            <a:extLst>
              <a:ext uri="{FF2B5EF4-FFF2-40B4-BE49-F238E27FC236}">
                <a16:creationId xmlns:a16="http://schemas.microsoft.com/office/drawing/2014/main" id="{802D8C42-FB96-4325-8843-0DDD43989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011" y="1097364"/>
            <a:ext cx="9953978" cy="55235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93B923-A18F-4E4F-94EB-FE0D70A607FF}"/>
              </a:ext>
            </a:extLst>
          </p:cNvPr>
          <p:cNvSpPr/>
          <p:nvPr/>
        </p:nvSpPr>
        <p:spPr>
          <a:xfrm>
            <a:off x="1404379" y="6458429"/>
            <a:ext cx="19396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Source: CEC Analysis</a:t>
            </a:r>
          </a:p>
        </p:txBody>
      </p:sp>
    </p:spTree>
    <p:extLst>
      <p:ext uri="{BB962C8B-B14F-4D97-AF65-F5344CB8AC3E}">
        <p14:creationId xmlns:p14="http://schemas.microsoft.com/office/powerpoint/2010/main" val="336656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59799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</documentManagement>
</p:properties>
</file>

<file path=customXml/itemProps1.xml><?xml version="1.0" encoding="utf-8"?>
<ds:datastoreItem xmlns:ds="http://schemas.openxmlformats.org/officeDocument/2006/customXml" ds:itemID="{98DAFB8F-D69B-447F-BFE8-6929026A34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4A38DD-A431-4558-B879-3E6A1A202B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526F27-53AF-4A2E-9B84-19C6EFC401ED}">
  <ds:schemaRefs>
    <ds:schemaRef ds:uri="5bfaec93-3092-4921-8232-75eb7714f09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35712952-2fc6-4f4f-a924-f4d6513303be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785685f2-c2e1-4352-89aa-3faca8eaba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74</Words>
  <Application>Microsoft Office PowerPoint</Application>
  <PresentationFormat>Widescreen</PresentationFormat>
  <Paragraphs>21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Title/Section</vt:lpstr>
      <vt:lpstr>Content: blank background</vt:lpstr>
      <vt:lpstr>Light-Duty Vehicle  Battery Price Forecast</vt:lpstr>
      <vt:lpstr>Background information</vt:lpstr>
      <vt:lpstr>Estimates from External Sources</vt:lpstr>
      <vt:lpstr>CEC Scenarios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Pham, Elizabeth@Energy</dc:creator>
  <cp:lastModifiedBy>Pham, Elizabeth@Energy</cp:lastModifiedBy>
  <cp:revision>46</cp:revision>
  <dcterms:created xsi:type="dcterms:W3CDTF">2020-10-21T16:53:23Z</dcterms:created>
  <dcterms:modified xsi:type="dcterms:W3CDTF">2021-04-27T16:50:13Z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