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4"/>
    <p:sldMasterId id="2147483666" r:id="rId5"/>
  </p:sldMasterIdLst>
  <p:notesMasterIdLst>
    <p:notesMasterId r:id="rId11"/>
  </p:notesMasterIdLst>
  <p:sldIdLst>
    <p:sldId id="277" r:id="rId6"/>
    <p:sldId id="282" r:id="rId7"/>
    <p:sldId id="286" r:id="rId8"/>
    <p:sldId id="289" r:id="rId9"/>
    <p:sldId id="285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066C29F-106E-C000-0BC1-D44F04F89B51}" v="10" dt="2021-04-27T16:50:06.77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8892" autoAdjust="0"/>
    <p:restoredTop sz="84167" autoAdjust="0"/>
  </p:normalViewPr>
  <p:slideViewPr>
    <p:cSldViewPr snapToGrid="0">
      <p:cViewPr>
        <p:scale>
          <a:sx n="90" d="100"/>
          <a:sy n="90" d="100"/>
        </p:scale>
        <p:origin x="42" y="5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tableStyles" Target="tableStyles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ham, Elizabeth@Energy" userId="S::elizabeth.pham@energy.ca.gov::594d9fdb-650a-42fa-a9b4-ded4072ed0ca" providerId="AD" clId="Web-{7066C29F-106E-C000-0BC1-D44F04F89B51}"/>
    <pc:docChg chg="modSld">
      <pc:chgData name="Pham, Elizabeth@Energy" userId="S::elizabeth.pham@energy.ca.gov::594d9fdb-650a-42fa-a9b4-ded4072ed0ca" providerId="AD" clId="Web-{7066C29F-106E-C000-0BC1-D44F04F89B51}" dt="2021-04-27T16:50:06.771" v="8" actId="1076"/>
      <pc:docMkLst>
        <pc:docMk/>
      </pc:docMkLst>
      <pc:sldChg chg="modSp">
        <pc:chgData name="Pham, Elizabeth@Energy" userId="S::elizabeth.pham@energy.ca.gov::594d9fdb-650a-42fa-a9b4-ded4072ed0ca" providerId="AD" clId="Web-{7066C29F-106E-C000-0BC1-D44F04F89B51}" dt="2021-04-27T16:49:29.393" v="3" actId="20577"/>
        <pc:sldMkLst>
          <pc:docMk/>
          <pc:sldMk cId="1908995644" sldId="282"/>
        </pc:sldMkLst>
        <pc:spChg chg="mod">
          <ac:chgData name="Pham, Elizabeth@Energy" userId="S::elizabeth.pham@energy.ca.gov::594d9fdb-650a-42fa-a9b4-ded4072ed0ca" providerId="AD" clId="Web-{7066C29F-106E-C000-0BC1-D44F04F89B51}" dt="2021-04-27T16:49:29.393" v="3" actId="20577"/>
          <ac:spMkLst>
            <pc:docMk/>
            <pc:sldMk cId="1908995644" sldId="282"/>
            <ac:spMk id="4" creationId="{B934B207-87E5-4F97-96C6-EEC082C65CD8}"/>
          </ac:spMkLst>
        </pc:spChg>
      </pc:sldChg>
      <pc:sldChg chg="addSp modSp">
        <pc:chgData name="Pham, Elizabeth@Energy" userId="S::elizabeth.pham@energy.ca.gov::594d9fdb-650a-42fa-a9b4-ded4072ed0ca" providerId="AD" clId="Web-{7066C29F-106E-C000-0BC1-D44F04F89B51}" dt="2021-04-27T16:49:38.362" v="5" actId="20577"/>
        <pc:sldMkLst>
          <pc:docMk/>
          <pc:sldMk cId="3533487083" sldId="286"/>
        </pc:sldMkLst>
        <pc:spChg chg="add mod">
          <ac:chgData name="Pham, Elizabeth@Energy" userId="S::elizabeth.pham@energy.ca.gov::594d9fdb-650a-42fa-a9b4-ded4072ed0ca" providerId="AD" clId="Web-{7066C29F-106E-C000-0BC1-D44F04F89B51}" dt="2021-04-27T16:49:38.362" v="5" actId="20577"/>
          <ac:spMkLst>
            <pc:docMk/>
            <pc:sldMk cId="3533487083" sldId="286"/>
            <ac:spMk id="4" creationId="{246614DA-8615-4DCB-AF41-A156F1B4A1B1}"/>
          </ac:spMkLst>
        </pc:spChg>
      </pc:sldChg>
      <pc:sldChg chg="modSp">
        <pc:chgData name="Pham, Elizabeth@Energy" userId="S::elizabeth.pham@energy.ca.gov::594d9fdb-650a-42fa-a9b4-ded4072ed0ca" providerId="AD" clId="Web-{7066C29F-106E-C000-0BC1-D44F04F89B51}" dt="2021-04-27T16:50:06.771" v="8" actId="1076"/>
        <pc:sldMkLst>
          <pc:docMk/>
          <pc:sldMk cId="3366561090" sldId="289"/>
        </pc:sldMkLst>
        <pc:spChg chg="mod">
          <ac:chgData name="Pham, Elizabeth@Energy" userId="S::elizabeth.pham@energy.ca.gov::594d9fdb-650a-42fa-a9b4-ded4072ed0ca" providerId="AD" clId="Web-{7066C29F-106E-C000-0BC1-D44F04F89B51}" dt="2021-04-27T16:50:06.771" v="8" actId="1076"/>
          <ac:spMkLst>
            <pc:docMk/>
            <pc:sldMk cId="3366561090" sldId="289"/>
            <ac:spMk id="9" creationId="{0B93B923-A18F-4E4F-94EB-FE0D70A607FF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8979EC-C6A5-48BE-A24C-67DE4EF08888}" type="datetimeFigureOut">
              <a:rPr lang="en-US" smtClean="0"/>
              <a:t>4/27/2021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E4A738-F2D3-4279-8DF4-795AB2E23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25626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4E4A738-F2D3-4279-8DF4-795AB2E2372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88129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Source: CEC Staff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4E4A738-F2D3-4279-8DF4-795AB2E2372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92587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4E4A738-F2D3-4279-8DF4-795AB2E2372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85706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Source: CEC Analysis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4E4A738-F2D3-4279-8DF4-795AB2E2372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3836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2: Cente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nter Title Here"/>
          <p:cNvSpPr>
            <a:spLocks noGrp="1"/>
          </p:cNvSpPr>
          <p:nvPr>
            <p:ph type="ctrTitle"/>
          </p:nvPr>
        </p:nvSpPr>
        <p:spPr>
          <a:xfrm>
            <a:off x="890016" y="809622"/>
            <a:ext cx="10411968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90016" y="3289297"/>
            <a:ext cx="10411968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400" y="5614142"/>
            <a:ext cx="2743200" cy="365125"/>
          </a:xfrm>
        </p:spPr>
        <p:txBody>
          <a:bodyPr/>
          <a:lstStyle>
            <a:lvl1pPr algn="ctr">
              <a:defRPr/>
            </a:lvl1pPr>
          </a:lstStyle>
          <a:p>
            <a:fld id="{3D9BE262-3EE3-F74D-9197-E99064608A81}" type="datetime1">
              <a:rPr lang="en-US" smtClean="0"/>
              <a:t>4/27/2021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095093"/>
            <a:ext cx="4114800" cy="365125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pic>
        <p:nvPicPr>
          <p:cNvPr id="7" name="Picture 6" descr="California Energy Commission Logo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2364" y="666179"/>
            <a:ext cx="1247274" cy="1096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32760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2: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nter Title Here"/>
          <p:cNvSpPr>
            <a:spLocks noGrp="1"/>
          </p:cNvSpPr>
          <p:nvPr>
            <p:ph type="title"/>
          </p:nvPr>
        </p:nvSpPr>
        <p:spPr>
          <a:xfrm>
            <a:off x="831850" y="712801"/>
            <a:ext cx="10515600" cy="2852737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3592526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C74B8-448C-2642-809F-1184DC1B0B1B}" type="datetime1">
              <a:rPr lang="en-US" smtClean="0"/>
              <a:t>4/27/2021</a:t>
            </a:fld>
            <a:endParaRPr lang="en-US"/>
          </a:p>
        </p:txBody>
      </p:sp>
      <p:pic>
        <p:nvPicPr>
          <p:cNvPr id="8" name="Picture 7" descr="California Energy Commission Logo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850" y="4883817"/>
            <a:ext cx="1247274" cy="1096212"/>
          </a:xfrm>
          <a:prstGeom prst="rect">
            <a:avLst/>
          </a:prstGeom>
        </p:spPr>
      </p:pic>
      <p:sp>
        <p:nvSpPr>
          <p:cNvPr id="10" name="Content Placeholder 9"/>
          <p:cNvSpPr>
            <a:spLocks noGrp="1"/>
          </p:cNvSpPr>
          <p:nvPr>
            <p:ph sz="quarter" idx="13" hasCustomPrompt="1"/>
          </p:nvPr>
        </p:nvSpPr>
        <p:spPr>
          <a:xfrm>
            <a:off x="2363788" y="4813085"/>
            <a:ext cx="2911475" cy="1022350"/>
          </a:xfrm>
        </p:spPr>
        <p:txBody>
          <a:bodyPr>
            <a:noAutofit/>
          </a:bodyPr>
          <a:lstStyle>
            <a:lvl1pPr marL="0" indent="0">
              <a:buNone/>
              <a:defRPr sz="2400" baseline="0"/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dirty="0"/>
              <a:t>Presenters:</a:t>
            </a:r>
          </a:p>
          <a:p>
            <a:pPr lvl="0"/>
            <a:r>
              <a:rPr lang="en-US" dirty="0"/>
              <a:t>Name 1</a:t>
            </a:r>
          </a:p>
          <a:p>
            <a:pPr lvl="0"/>
            <a:r>
              <a:rPr lang="en-US" dirty="0"/>
              <a:t>Name 2</a:t>
            </a:r>
          </a:p>
        </p:txBody>
      </p:sp>
    </p:spTree>
    <p:extLst>
      <p:ext uri="{BB962C8B-B14F-4D97-AF65-F5344CB8AC3E}">
        <p14:creationId xmlns:p14="http://schemas.microsoft.com/office/powerpoint/2010/main" val="19197267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2: Sim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nter Title Here"/>
          <p:cNvSpPr>
            <a:spLocks noGrp="1"/>
          </p:cNvSpPr>
          <p:nvPr>
            <p:ph type="title"/>
          </p:nvPr>
        </p:nvSpPr>
        <p:spPr>
          <a:xfrm>
            <a:off x="838200" y="3012554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38AE9-9170-C44D-B69D-85230FA628E5}" type="datetime1">
              <a:rPr lang="en-US" smtClean="0"/>
              <a:t>4/27/2021</a:t>
            </a:fld>
            <a:endParaRPr lang="en-US"/>
          </a:p>
        </p:txBody>
      </p:sp>
      <p:pic>
        <p:nvPicPr>
          <p:cNvPr id="6" name="Picture 5" descr="California Energy Commission Logo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56202"/>
            <a:ext cx="1247274" cy="1096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67850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EF258-FE05-9A40-ABEB-3CEFD609CF46}" type="datetime1">
              <a:rPr lang="en-US" smtClean="0"/>
              <a:t>4/27/2021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9A1A5-4186-AE45-B489-8F93D826EB4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Enter Title Here"/>
          <p:cNvSpPr>
            <a:spLocks noGrp="1"/>
          </p:cNvSpPr>
          <p:nvPr>
            <p:ph type="title"/>
          </p:nvPr>
        </p:nvSpPr>
        <p:spPr>
          <a:xfrm>
            <a:off x="1399822" y="237067"/>
            <a:ext cx="9953978" cy="103884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1399822" y="1825625"/>
            <a:ext cx="9953978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371588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D0696-7CCE-494F-A431-EAFE08099352}" type="datetime1">
              <a:rPr lang="en-US" smtClean="0"/>
              <a:t>4/27/2021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9A1A5-4186-AE45-B489-8F93D826EB4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Enter Title Here"/>
          <p:cNvSpPr>
            <a:spLocks noGrp="1"/>
          </p:cNvSpPr>
          <p:nvPr>
            <p:ph type="title"/>
          </p:nvPr>
        </p:nvSpPr>
        <p:spPr>
          <a:xfrm>
            <a:off x="1399822" y="237067"/>
            <a:ext cx="9953978" cy="10388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5230123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86C1D-959B-6C44-9D8E-1EBE83060B83}" type="datetime1">
              <a:rPr lang="en-US" smtClean="0"/>
              <a:t>4/27/2021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9A1A5-4186-AE45-B489-8F93D826EB49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Enter Title Here"/>
          <p:cNvSpPr>
            <a:spLocks noGrp="1"/>
          </p:cNvSpPr>
          <p:nvPr>
            <p:ph type="title"/>
          </p:nvPr>
        </p:nvSpPr>
        <p:spPr>
          <a:xfrm>
            <a:off x="1399822" y="237067"/>
            <a:ext cx="9953978" cy="10388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227401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2.png"/><Relationship Id="rId5" Type="http://schemas.openxmlformats.org/officeDocument/2006/relationships/image" Target="../media/image3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34F360-0BA0-8540-B27B-28FBA28FADF7}" type="datetime1">
              <a:rPr lang="en-US" smtClean="0"/>
              <a:t>4/27/2021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B12032-C4BC-1846-BCAE-83F2C46345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3296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2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400" kern="1200">
          <a:solidFill>
            <a:schemeClr val="accent1">
              <a:lumMod val="50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accent1">
              <a:lumMod val="5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accent1">
              <a:lumMod val="5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accent1">
              <a:lumMod val="5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accent1">
              <a:lumMod val="5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3E695F-21E5-C242-92E6-E78B31EE7C7E}" type="datetime1">
              <a:rPr lang="en-US" smtClean="0"/>
              <a:t>4/27/2021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09A1A5-4186-AE45-B489-8F93D826EB4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Enter Title Here"/>
          <p:cNvSpPr>
            <a:spLocks noGrp="1"/>
          </p:cNvSpPr>
          <p:nvPr>
            <p:ph type="title"/>
          </p:nvPr>
        </p:nvSpPr>
        <p:spPr>
          <a:xfrm>
            <a:off x="1399822" y="237067"/>
            <a:ext cx="9953978" cy="10388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2"/>
          <p:cNvSpPr>
            <a:spLocks noGrp="1"/>
          </p:cNvSpPr>
          <p:nvPr>
            <p:ph type="body" idx="1"/>
          </p:nvPr>
        </p:nvSpPr>
        <p:spPr>
          <a:xfrm>
            <a:off x="1399822" y="1825625"/>
            <a:ext cx="9953978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549" y="224496"/>
            <a:ext cx="827718" cy="727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34997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2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400" kern="1200">
          <a:solidFill>
            <a:schemeClr val="accent1">
              <a:lumMod val="50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accent1">
              <a:lumMod val="5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accent1">
              <a:lumMod val="5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accent1">
              <a:lumMod val="5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accent1">
              <a:lumMod val="5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Light-Duty Vehicle </a:t>
            </a:r>
            <a:br>
              <a:rPr lang="en-US" dirty="0"/>
            </a:br>
            <a:r>
              <a:rPr lang="en-US" dirty="0"/>
              <a:t>Battery Price Forecast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418778" y="4945059"/>
            <a:ext cx="89286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F6FC6">
                    <a:lumMod val="50000"/>
                  </a:srgb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Presenter: </a:t>
            </a:r>
            <a:r>
              <a:rPr lang="en-US" sz="2400" dirty="0">
                <a:solidFill>
                  <a:srgbClr val="0F6FC6">
                    <a:lumMod val="50000"/>
                  </a:srgbClr>
                </a:solidFill>
                <a:latin typeface="Arial" panose="020B0604020202020204"/>
              </a:rPr>
              <a:t>Liz Pham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F6FC6">
                    <a:lumMod val="50000"/>
                  </a:srgb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18778" y="5406724"/>
            <a:ext cx="60189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F6FC6">
                    <a:lumMod val="50000"/>
                  </a:srgb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Date: May 05, 2021</a:t>
            </a:r>
          </a:p>
        </p:txBody>
      </p:sp>
    </p:spTree>
    <p:extLst>
      <p:ext uri="{BB962C8B-B14F-4D97-AF65-F5344CB8AC3E}">
        <p14:creationId xmlns:p14="http://schemas.microsoft.com/office/powerpoint/2010/main" val="17312235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 information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Scenarios based on estimates from publicly available battery price forecasts</a:t>
            </a:r>
          </a:p>
          <a:p>
            <a:r>
              <a:rPr lang="en-US" dirty="0">
                <a:solidFill>
                  <a:schemeClr val="tx1"/>
                </a:solidFill>
              </a:rPr>
              <a:t>Lithium-ion batteries only</a:t>
            </a:r>
          </a:p>
          <a:p>
            <a:r>
              <a:rPr lang="en-US" dirty="0">
                <a:solidFill>
                  <a:schemeClr val="tx1"/>
                </a:solidFill>
              </a:rPr>
              <a:t>Prices shown are for battery packs ($/kWh), not battery cells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6" name="Picture 5" descr="Image of battery cell verse battery pack. Battery cell is an individual battery component. Battery pack is made up of many battery cells.">
            <a:extLst>
              <a:ext uri="{FF2B5EF4-FFF2-40B4-BE49-F238E27FC236}">
                <a16:creationId xmlns:a16="http://schemas.microsoft.com/office/drawing/2014/main" id="{EA2FD63C-38FB-4EA1-BF37-6B3AC2D9A94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88918" y="3644313"/>
            <a:ext cx="7351173" cy="2714406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F09A1A5-4186-AE45-B489-8F93D826EB4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934B207-87E5-4F97-96C6-EEC082C65CD8}"/>
              </a:ext>
            </a:extLst>
          </p:cNvPr>
          <p:cNvSpPr txBox="1"/>
          <p:nvPr/>
        </p:nvSpPr>
        <p:spPr>
          <a:xfrm>
            <a:off x="2142737" y="6356350"/>
            <a:ext cx="1646541" cy="307777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/>
          <a:p>
            <a:r>
              <a:rPr lang="en-US" sz="1400" dirty="0"/>
              <a:t>Source: CEC Staff</a:t>
            </a:r>
            <a:endParaRPr lang="en-US" sz="1400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089956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Estimates from External Sources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9A1A5-4186-AE45-B489-8F93D826EB49}" type="slidenum">
              <a:rPr lang="en-US" smtClean="0"/>
              <a:t>3</a:t>
            </a:fld>
            <a:endParaRPr lang="en-US"/>
          </a:p>
        </p:txBody>
      </p:sp>
      <p:pic>
        <p:nvPicPr>
          <p:cNvPr id="3" name="Picture 2" descr="Line chart of battery price estimates from published external sources.">
            <a:extLst>
              <a:ext uri="{FF2B5EF4-FFF2-40B4-BE49-F238E27FC236}">
                <a16:creationId xmlns:a16="http://schemas.microsoft.com/office/drawing/2014/main" id="{EB28FA14-7EDB-451F-9877-DF433E50CBA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1833" y="1073036"/>
            <a:ext cx="9854414" cy="5455355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246614DA-8615-4DCB-AF41-A156F1B4A1B1}"/>
              </a:ext>
            </a:extLst>
          </p:cNvPr>
          <p:cNvSpPr txBox="1"/>
          <p:nvPr/>
        </p:nvSpPr>
        <p:spPr>
          <a:xfrm>
            <a:off x="1393875" y="6448316"/>
            <a:ext cx="1646541" cy="307777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/>
          <a:p>
            <a:r>
              <a:rPr lang="en-US" sz="1400" dirty="0"/>
              <a:t>Source: CEC Staff</a:t>
            </a:r>
            <a:endParaRPr lang="en-US" sz="1400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334870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CEC Scenarios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9A1A5-4186-AE45-B489-8F93D826EB49}" type="slidenum">
              <a:rPr lang="en-US" smtClean="0"/>
              <a:t>4</a:t>
            </a:fld>
            <a:endParaRPr lang="en-US"/>
          </a:p>
        </p:txBody>
      </p:sp>
      <p:pic>
        <p:nvPicPr>
          <p:cNvPr id="8" name="Picture 7" descr="Line chart of CEC battery price scenarios and battery price estimates from published external sources.&#10;">
            <a:extLst>
              <a:ext uri="{FF2B5EF4-FFF2-40B4-BE49-F238E27FC236}">
                <a16:creationId xmlns:a16="http://schemas.microsoft.com/office/drawing/2014/main" id="{802D8C42-FB96-4325-8843-0DDD439899D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19011" y="1097364"/>
            <a:ext cx="9953978" cy="5523569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0B93B923-A18F-4E4F-94EB-FE0D70A607FF}"/>
              </a:ext>
            </a:extLst>
          </p:cNvPr>
          <p:cNvSpPr/>
          <p:nvPr/>
        </p:nvSpPr>
        <p:spPr>
          <a:xfrm>
            <a:off x="1404379" y="6458429"/>
            <a:ext cx="193969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/>
              <a:t>Source: CEC Analysis</a:t>
            </a:r>
          </a:p>
        </p:txBody>
      </p:sp>
    </p:spTree>
    <p:extLst>
      <p:ext uri="{BB962C8B-B14F-4D97-AF65-F5344CB8AC3E}">
        <p14:creationId xmlns:p14="http://schemas.microsoft.com/office/powerpoint/2010/main" val="33665610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1737597994"/>
      </p:ext>
    </p:extLst>
  </p:cSld>
  <p:clrMapOvr>
    <a:masterClrMapping/>
  </p:clrMapOvr>
</p:sld>
</file>

<file path=ppt/theme/theme1.xml><?xml version="1.0" encoding="utf-8"?>
<a:theme xmlns:a="http://schemas.openxmlformats.org/drawingml/2006/main" name="Title/Section">
  <a:themeElements>
    <a:clrScheme name="Blue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F8471DC0-FD0D-2A4C-9BB3-08E53AAB98E1}" vid="{363AC6BA-222D-6A42-A86E-42D4213EA914}"/>
    </a:ext>
  </a:extLst>
</a:theme>
</file>

<file path=ppt/theme/theme2.xml><?xml version="1.0" encoding="utf-8"?>
<a:theme xmlns:a="http://schemas.openxmlformats.org/drawingml/2006/main" name="Content: blank background">
  <a:themeElements>
    <a:clrScheme name="Blue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F8471DC0-FD0D-2A4C-9BB3-08E53AAB98E1}" vid="{8AF470B7-4331-9747-8595-3EF89398B172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1DC9A153AAEEE45BACE06E01F8272AC" ma:contentTypeVersion="9" ma:contentTypeDescription="Create a new document." ma:contentTypeScope="" ma:versionID="10fd741d898bda0bbbeb1e3bb7595f53">
  <xsd:schema xmlns:xsd="http://www.w3.org/2001/XMLSchema" xmlns:xs="http://www.w3.org/2001/XMLSchema" xmlns:p="http://schemas.microsoft.com/office/2006/metadata/properties" xmlns:ns2="785685f2-c2e1-4352-89aa-3faca8eaba52" xmlns:ns3="5067c814-4b34-462c-a21d-c185ff6548d2" targetNamespace="http://schemas.microsoft.com/office/2006/metadata/properties" ma:root="true" ma:fieldsID="ca2cbab379b0821520e950f391c4a431" ns2:_="" ns3:_="">
    <xsd:import namespace="785685f2-c2e1-4352-89aa-3faca8eaba52"/>
    <xsd:import namespace="5067c814-4b34-462c-a21d-c185ff6548d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Categor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5685f2-c2e1-4352-89aa-3faca8eaba5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Category" ma:index="16" nillable="true" ma:displayName="Category" ma:format="Dropdown" ma:internalName="Category">
      <xsd:complexType>
        <xsd:complexContent>
          <xsd:extension base="dms:MultiChoiceFillIn">
            <xsd:sequence>
              <xsd:element name="Value" maxOccurs="unbounded" minOccurs="0" nillable="true">
                <xsd:simpleType>
                  <xsd:union memberTypes="dms:Text">
                    <xsd:simpleType>
                      <xsd:restriction base="dms:Choice">
                        <xsd:enumeration value="LDV"/>
                        <xsd:enumeration value="AVIATION"/>
                        <xsd:enumeration value="MD-HD"/>
                        <xsd:enumeration value="FUEL"/>
                        <xsd:enumeration value="AUTONOMOUS"/>
                        <xsd:enumeration value="BATTERY"/>
                      </xsd:restriction>
                    </xsd:simpleType>
                  </xsd:union>
                </xsd:simple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067c814-4b34-462c-a21d-c185ff6548d2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Category xmlns="785685f2-c2e1-4352-89aa-3faca8eaba52"/>
  </documentManagement>
</p:properties>
</file>

<file path=customXml/itemProps1.xml><?xml version="1.0" encoding="utf-8"?>
<ds:datastoreItem xmlns:ds="http://schemas.openxmlformats.org/officeDocument/2006/customXml" ds:itemID="{98DAFB8F-D69B-447F-BFE8-6929026A347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34A38DD-A431-4558-B879-3E6A1A202BE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5685f2-c2e1-4352-89aa-3faca8eaba52"/>
    <ds:schemaRef ds:uri="5067c814-4b34-462c-a21d-c185ff6548d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E526F27-53AF-4A2E-9B84-19C6EFC401ED}">
  <ds:schemaRefs>
    <ds:schemaRef ds:uri="5bfaec93-3092-4921-8232-75eb7714f09e"/>
    <ds:schemaRef ds:uri="http://purl.org/dc/elements/1.1/"/>
    <ds:schemaRef ds:uri="http://schemas.microsoft.com/office/2006/documentManagement/types"/>
    <ds:schemaRef ds:uri="http://purl.org/dc/terms/"/>
    <ds:schemaRef ds:uri="http://schemas.microsoft.com/office/infopath/2007/PartnerControls"/>
    <ds:schemaRef ds:uri="35712952-2fc6-4f4f-a924-f4d6513303be"/>
    <ds:schemaRef ds:uri="http://www.w3.org/XML/1998/namespace"/>
    <ds:schemaRef ds:uri="http://purl.org/dc/dcmitype/"/>
    <ds:schemaRef ds:uri="http://schemas.openxmlformats.org/package/2006/metadata/core-properties"/>
    <ds:schemaRef ds:uri="http://schemas.microsoft.com/sharepoint/v3"/>
    <ds:schemaRef ds:uri="http://schemas.microsoft.com/office/2006/metadata/properties"/>
    <ds:schemaRef ds:uri="785685f2-c2e1-4352-89aa-3faca8eaba52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2532</TotalTime>
  <Words>74</Words>
  <Application>Microsoft Office PowerPoint</Application>
  <PresentationFormat>Widescreen</PresentationFormat>
  <Paragraphs>21</Paragraphs>
  <Slides>5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Title/Section</vt:lpstr>
      <vt:lpstr>Content: blank background</vt:lpstr>
      <vt:lpstr>Light-Duty Vehicle  Battery Price Forecast</vt:lpstr>
      <vt:lpstr>Background information</vt:lpstr>
      <vt:lpstr>Estimates from External Sources</vt:lpstr>
      <vt:lpstr>CEC Scenarios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Pham, Elizabeth@Energy</dc:creator>
  <cp:lastModifiedBy>Pham, Elizabeth@Energy</cp:lastModifiedBy>
  <cp:revision>46</cp:revision>
  <dcterms:created xsi:type="dcterms:W3CDTF">2020-10-21T16:53:23Z</dcterms:created>
  <dcterms:modified xsi:type="dcterms:W3CDTF">2021-04-27T16:50:13Z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0x01010061DC9A153AAEEE45BACE06E01F8272AC</vt:lpwstr>
  </property>
</Properties>
</file>