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7" r:id="rId3"/>
    <p:sldMasterId id="2147483681" r:id="rId4"/>
    <p:sldMasterId id="2147483689" r:id="rId5"/>
  </p:sldMasterIdLst>
  <p:notesMasterIdLst>
    <p:notesMasterId r:id="rId41"/>
  </p:notesMasterIdLst>
  <p:sldIdLst>
    <p:sldId id="1054" r:id="rId6"/>
    <p:sldId id="1064" r:id="rId7"/>
    <p:sldId id="1055" r:id="rId8"/>
    <p:sldId id="1056" r:id="rId9"/>
    <p:sldId id="916" r:id="rId10"/>
    <p:sldId id="968" r:id="rId11"/>
    <p:sldId id="924" r:id="rId12"/>
    <p:sldId id="1032" r:id="rId13"/>
    <p:sldId id="1089" r:id="rId14"/>
    <p:sldId id="1091" r:id="rId15"/>
    <p:sldId id="1065" r:id="rId16"/>
    <p:sldId id="1057" r:id="rId17"/>
    <p:sldId id="1067" r:id="rId18"/>
    <p:sldId id="1068" r:id="rId19"/>
    <p:sldId id="257" r:id="rId20"/>
    <p:sldId id="292" r:id="rId21"/>
    <p:sldId id="1066" r:id="rId22"/>
    <p:sldId id="1084" r:id="rId23"/>
    <p:sldId id="1059" r:id="rId24"/>
    <p:sldId id="1085" r:id="rId25"/>
    <p:sldId id="1082" r:id="rId26"/>
    <p:sldId id="1088" r:id="rId27"/>
    <p:sldId id="1071" r:id="rId28"/>
    <p:sldId id="1061" r:id="rId29"/>
    <p:sldId id="1074" r:id="rId30"/>
    <p:sldId id="1078" r:id="rId31"/>
    <p:sldId id="1075" r:id="rId32"/>
    <p:sldId id="1076" r:id="rId33"/>
    <p:sldId id="1077" r:id="rId34"/>
    <p:sldId id="1079" r:id="rId35"/>
    <p:sldId id="1072" r:id="rId36"/>
    <p:sldId id="1062" r:id="rId37"/>
    <p:sldId id="1073" r:id="rId38"/>
    <p:sldId id="1063" r:id="rId39"/>
    <p:sldId id="10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D167D-01E9-9059-C1DB-816F399D2F57}" v="10" dt="2021-06-29T20:21:21.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3792" autoAdjust="0"/>
  </p:normalViewPr>
  <p:slideViewPr>
    <p:cSldViewPr snapToGrid="0">
      <p:cViewPr>
        <p:scale>
          <a:sx n="66" d="100"/>
          <a:sy n="66" d="100"/>
        </p:scale>
        <p:origin x="-60" y="-24"/>
      </p:cViewPr>
      <p:guideLst/>
    </p:cSldViewPr>
  </p:slideViewPr>
  <p:outlineViewPr>
    <p:cViewPr>
      <p:scale>
        <a:sx n="33" d="100"/>
        <a:sy n="33" d="100"/>
      </p:scale>
      <p:origin x="0" y="-24474"/>
    </p:cViewPr>
  </p:outlineViewPr>
  <p:notesTextViewPr>
    <p:cViewPr>
      <p:scale>
        <a:sx n="3" d="2"/>
        <a:sy n="3" d="2"/>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mann, Ingrid@Energy" userId="S::ingrid.neumann@energy.ca.gov::092d6aa3-3d75-4dd7-ad87-96a7f316e08e" providerId="AD" clId="Web-{6AAD167D-01E9-9059-C1DB-816F399D2F57}"/>
    <pc:docChg chg="modSld">
      <pc:chgData name="Neumann, Ingrid@Energy" userId="S::ingrid.neumann@energy.ca.gov::092d6aa3-3d75-4dd7-ad87-96a7f316e08e" providerId="AD" clId="Web-{6AAD167D-01E9-9059-C1DB-816F399D2F57}" dt="2021-06-29T20:21:21.300" v="5"/>
      <pc:docMkLst>
        <pc:docMk/>
      </pc:docMkLst>
      <pc:sldChg chg="delSp modSp">
        <pc:chgData name="Neumann, Ingrid@Energy" userId="S::ingrid.neumann@energy.ca.gov::092d6aa3-3d75-4dd7-ad87-96a7f316e08e" providerId="AD" clId="Web-{6AAD167D-01E9-9059-C1DB-816F399D2F57}" dt="2021-06-29T20:21:21.300" v="5"/>
        <pc:sldMkLst>
          <pc:docMk/>
          <pc:sldMk cId="1040127075" sldId="1032"/>
        </pc:sldMkLst>
        <pc:spChg chg="del mod">
          <ac:chgData name="Neumann, Ingrid@Energy" userId="S::ingrid.neumann@energy.ca.gov::092d6aa3-3d75-4dd7-ad87-96a7f316e08e" providerId="AD" clId="Web-{6AAD167D-01E9-9059-C1DB-816F399D2F57}" dt="2021-06-29T20:21:21.300" v="5"/>
          <ac:spMkLst>
            <pc:docMk/>
            <pc:sldMk cId="1040127075" sldId="1032"/>
            <ac:spMk id="14" creationId="{4A2EC90C-FB30-4D84-83F3-63AC45F572C5}"/>
          </ac:spMkLst>
        </pc:spChg>
        <pc:spChg chg="del mod">
          <ac:chgData name="Neumann, Ingrid@Energy" userId="S::ingrid.neumann@energy.ca.gov::092d6aa3-3d75-4dd7-ad87-96a7f316e08e" providerId="AD" clId="Web-{6AAD167D-01E9-9059-C1DB-816F399D2F57}" dt="2021-06-29T20:21:16.597" v="3"/>
          <ac:spMkLst>
            <pc:docMk/>
            <pc:sldMk cId="1040127075" sldId="1032"/>
            <ac:spMk id="15" creationId="{B434656B-F46F-495B-B941-ABF35A6226ED}"/>
          </ac:spMkLst>
        </pc:spChg>
        <pc:spChg chg="del">
          <ac:chgData name="Neumann, Ingrid@Energy" userId="S::ingrid.neumann@energy.ca.gov::092d6aa3-3d75-4dd7-ad87-96a7f316e08e" providerId="AD" clId="Web-{6AAD167D-01E9-9059-C1DB-816F399D2F57}" dt="2021-06-29T20:21:09.523" v="0"/>
          <ac:spMkLst>
            <pc:docMk/>
            <pc:sldMk cId="1040127075" sldId="1032"/>
            <ac:spMk id="16" creationId="{824C1D0C-4CBA-4BA8-9C0A-7CFA080B8E7F}"/>
          </ac:spMkLst>
        </pc:spChg>
        <pc:spChg chg="del">
          <ac:chgData name="Neumann, Ingrid@Energy" userId="S::ingrid.neumann@energy.ca.gov::092d6aa3-3d75-4dd7-ad87-96a7f316e08e" providerId="AD" clId="Web-{6AAD167D-01E9-9059-C1DB-816F399D2F57}" dt="2021-06-29T20:21:10.691" v="1"/>
          <ac:spMkLst>
            <pc:docMk/>
            <pc:sldMk cId="1040127075" sldId="1032"/>
            <ac:spMk id="17" creationId="{F684E82C-F43E-4BF6-93EE-75D48F9640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including only anticipated all electric new construction due to currently existing </a:t>
          </a:r>
          <a:r>
            <a:rPr lang="en-US"/>
            <a:t>local ordinances and </a:t>
          </a:r>
          <a:r>
            <a:rPr lang="en-US" dirty="0"/>
            <a:t>existing Utility programs with compliance rates, participation, and funding ratcheted down from standard values.</a:t>
          </a:r>
        </a:p>
      </dgm:t>
    </dgm:pt>
    <dgm:pt modelId="{B9F07196-D1AE-4D48-BD77-99A9680AF71B}" type="sibTrans" cxnId="{6FE3CF14-E483-4C74-912C-C1C6872962AC}">
      <dgm:prSet/>
      <dgm:spPr/>
      <dgm:t>
        <a:bodyPr/>
        <a:lstStyle/>
        <a:p>
          <a:endParaRPr lang="en-US"/>
        </a:p>
      </dgm:t>
    </dgm:pt>
    <dgm:pt modelId="{D752860E-0DC8-41F0-A855-13FB641A5DF8}" type="parTrans" cxnId="{6FE3CF14-E483-4C74-912C-C1C6872962AC}">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1" custScaleX="170734" custScaleY="76037"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0EF129E4-E404-4640-ADE2-13A1534E10C2}" type="presOf" srcId="{89460F05-6F30-4CA3-B0F7-0D22E27C71CF}" destId="{7F96EFE7-65E6-4112-B06A-59B110EF3004}"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dirty="0"/>
            <a:t>Add all electric new construction as expected to be encouraged by the proposed T24 update to the below.</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E5600D52-4D43-4C87-88A1-3AD847C92B38}">
      <dgm:prSet phldrT="[Text]">
        <dgm:style>
          <a:lnRef idx="1">
            <a:schemeClr val="dk1"/>
          </a:lnRef>
          <a:fillRef idx="2">
            <a:schemeClr val="dk1"/>
          </a:fillRef>
          <a:effectRef idx="1">
            <a:schemeClr val="dk1"/>
          </a:effectRef>
          <a:fontRef idx="minor">
            <a:schemeClr val="dk1"/>
          </a:fontRef>
        </dgm:style>
      </dgm:prSet>
      <dgm:spPr>
        <a:noFill/>
        <a:ln w="57150">
          <a:noFill/>
        </a:ln>
      </dgm:spPr>
      <dgm:t>
        <a:bodyPr/>
        <a:lstStyle/>
        <a:p>
          <a:endParaRPr lang="en-US" dirty="0"/>
        </a:p>
      </dgm:t>
    </dgm:pt>
    <dgm:pt modelId="{D3489594-0123-434A-A833-847FF7334A9F}" type="sibTrans" cxnId="{459079AE-7160-4C5F-8AF4-999839935D1A}">
      <dgm:prSet/>
      <dgm:spPr/>
      <dgm:t>
        <a:bodyPr/>
        <a:lstStyle/>
        <a:p>
          <a:endParaRPr lang="en-US"/>
        </a:p>
      </dgm:t>
    </dgm:pt>
    <dgm:pt modelId="{0D4F816D-2AD7-4456-BD64-CF4491CEBA15}" type="parTrans" cxnId="{459079AE-7160-4C5F-8AF4-999839935D1A}">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3"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3" custScaleX="170734" custLinFactY="43750" custLinFactNeighborX="-59718" custLinFactNeighborY="100000">
        <dgm:presLayoutVars>
          <dgm:bulletEnabled val="1"/>
        </dgm:presLayoutVars>
      </dgm:prSet>
      <dgm:spPr/>
    </dgm:pt>
    <dgm:pt modelId="{EF86559E-84D4-4C7F-AEF7-597A381192E8}" type="pres">
      <dgm:prSet presAssocID="{F836D5E6-4057-4EA1-BA53-4B17B222A624}" presName="aSpace" presStyleCnt="0"/>
      <dgm:spPr/>
    </dgm:pt>
    <dgm:pt modelId="{8E0E5E0C-50A1-4F4E-97F8-66D5A0E76CB0}" type="pres">
      <dgm:prSet presAssocID="{E5600D52-4D43-4C87-88A1-3AD847C92B38}" presName="aNode" presStyleLbl="fgAcc1" presStyleIdx="2" presStyleCnt="3" custScaleX="170734" custLinFactY="-440172" custLinFactNeighborX="-58786" custLinFactNeighborY="-500000">
        <dgm:presLayoutVars>
          <dgm:bulletEnabled val="1"/>
        </dgm:presLayoutVars>
      </dgm:prSet>
      <dgm:spPr/>
    </dgm:pt>
    <dgm:pt modelId="{D672EA20-4258-4CEF-95A6-8FAC2394973D}" type="pres">
      <dgm:prSet presAssocID="{E5600D52-4D43-4C87-88A1-3AD847C92B38}"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D0ECEB5A-A1ED-4E26-A9DD-7F9AC9711BF6}" srcId="{CD209670-E867-4691-9BD2-992F9937F2DF}" destId="{F836D5E6-4057-4EA1-BA53-4B17B222A624}" srcOrd="1" destOrd="0" parTransId="{56402283-AE2B-4BAA-A208-8A7C68BED8C6}" sibTransId="{8482BECA-FD65-498B-9CDC-DE6017844E61}"/>
    <dgm:cxn modelId="{73C1D18E-710B-451A-BABE-B52255253930}" type="presOf" srcId="{E5600D52-4D43-4C87-88A1-3AD847C92B38}" destId="{8E0E5E0C-50A1-4F4E-97F8-66D5A0E76CB0}" srcOrd="0" destOrd="0" presId="urn:microsoft.com/office/officeart/2005/8/layout/pyramid2"/>
    <dgm:cxn modelId="{459079AE-7160-4C5F-8AF4-999839935D1A}" srcId="{CD209670-E867-4691-9BD2-992F9937F2DF}" destId="{E5600D52-4D43-4C87-88A1-3AD847C92B38}" srcOrd="2" destOrd="0" parTransId="{0D4F816D-2AD7-4456-BD64-CF4491CEBA15}" sibTransId="{D3489594-0123-434A-A833-847FF7334A9F}"/>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2C4E32D5-963D-4EC0-A56A-F6AD9A190331}" type="presParOf" srcId="{A23ED759-76F4-4561-A89D-30A4CDC2E8EC}" destId="{8E0E5E0C-50A1-4F4E-97F8-66D5A0E76CB0}" srcOrd="4" destOrd="0" presId="urn:microsoft.com/office/officeart/2005/8/layout/pyramid2"/>
    <dgm:cxn modelId="{659D5B12-F6A5-4210-8860-C8FBCDDE5ECD}" type="presParOf" srcId="{A23ED759-76F4-4561-A89D-30A4CDC2E8EC}" destId="{D672EA20-4258-4CEF-95A6-8FAC2394973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dirty="0"/>
            <a:t>new construction as expected from the proposed T24 </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dirty="0"/>
            <a:t>The below using standard values for compliance rates, participation, and funding plus the addition of some firmer funded programs such as BUILD/TECH.</a:t>
          </a:r>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3" custScaleX="170734" custLinFactY="239911" custLinFactNeighborX="-57854" custLinFactNeighborY="3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3" custScaleX="170734" custLinFactY="43750" custLinFactNeighborX="-56436" custLinFactNeighborY="1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3" custScaleX="170734" custLinFactY="-145971" custLinFactNeighborX="-59253" custLinFactNeighborY="-200000">
        <dgm:presLayoutVars>
          <dgm:bulletEnabled val="1"/>
        </dgm:presLayoutVars>
      </dgm:prSet>
      <dgm:spPr/>
    </dgm:pt>
    <dgm:pt modelId="{032EB177-6242-4231-A83D-83F6A9BD8551}" type="pres">
      <dgm:prSet presAssocID="{0FBABC70-35D3-4292-BBF9-E95C494B86E1}"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D0ECEB5A-A1ED-4E26-A9DD-7F9AC9711BF6}" srcId="{CD209670-E867-4691-9BD2-992F9937F2DF}" destId="{F836D5E6-4057-4EA1-BA53-4B17B222A624}" srcOrd="1" destOrd="0" parTransId="{56402283-AE2B-4BAA-A208-8A7C68BED8C6}" sibTransId="{8482BECA-FD65-498B-9CDC-DE6017844E61}"/>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dirty="0"/>
            <a:t>“Firm commitments” </a:t>
          </a:r>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sz="2400" dirty="0"/>
            <a:t>new construction as expected from the proposed T24 </a:t>
          </a:r>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dirty="0"/>
            <a:t>addition of some firmer funded programs such as BUILD/TECH</a:t>
          </a:r>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4"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4" custScaleX="170734" custLinFactY="158849" custLinFactNeighborX="-58552" custLinFactNeighborY="2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4" custScaleX="170734" custLinFactY="-26674" custLinFactNeighborX="-59252" custLinFactNeighborY="-1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4" custScaleX="170734" custLinFactY="-227867" custLinFactNeighborX="-59252" custLinFactNeighborY="-300000">
        <dgm:presLayoutVars>
          <dgm:bulletEnabled val="1"/>
        </dgm:presLayoutVars>
      </dgm:prSet>
      <dgm:spPr/>
    </dgm:pt>
    <dgm:pt modelId="{D13CB215-C57A-4611-81F2-62880BC90162}" type="pres">
      <dgm:prSet presAssocID="{41F640E6-28CF-4FA5-9BF1-0F3CA3AEA8F7}"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a:t>“Firm commitments” </a:t>
          </a:r>
          <a:endParaRPr lang="en-US" dirty="0"/>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a:t>new construction as expected from the proposed T24 </a:t>
          </a:r>
          <a:endParaRPr lang="en-US" dirty="0"/>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a:t>addition of some firmer funded programs such as BUILD/TECH</a:t>
          </a:r>
          <a:endParaRPr lang="en-US" dirty="0"/>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A84BCB1C-CEAA-4144-B419-1AACAF664216}">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a:solidFill>
            <a:srgbClr val="0070C0"/>
          </a:solidFill>
        </a:ln>
      </dgm:spPr>
      <dgm:t>
        <a:bodyPr/>
        <a:lstStyle/>
        <a:p>
          <a:r>
            <a:rPr lang="en-US" dirty="0"/>
            <a:t>A scenario which includes the below and adds more speculative programs in order to meet minimum AB 3232 goals for the Residential and Commercial Sector.</a:t>
          </a:r>
        </a:p>
      </dgm:t>
    </dgm:pt>
    <dgm:pt modelId="{36CCDE2A-F805-4911-B454-27A021E278FB}" type="parTrans" cxnId="{639B6C94-00BC-4A85-9637-6FB063EF7441}">
      <dgm:prSet/>
      <dgm:spPr/>
      <dgm:t>
        <a:bodyPr/>
        <a:lstStyle/>
        <a:p>
          <a:endParaRPr lang="en-US"/>
        </a:p>
      </dgm:t>
    </dgm:pt>
    <dgm:pt modelId="{E509E45D-99FE-4B22-B9B2-BFD5571BF509}" type="sibTrans" cxnId="{639B6C94-00BC-4A85-9637-6FB063EF7441}">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5"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5" custScaleX="170734" custLinFactY="263555" custLinFactNeighborX="-57853" custLinFactNeighborY="3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5" custScaleX="170734" custLinFactY="55988" custLinFactNeighborX="-58087" custLinFactNeighborY="1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5" custScaleX="170734" custLinFactY="-140806" custLinFactNeighborX="-58553" custLinFactNeighborY="-200000">
        <dgm:presLayoutVars>
          <dgm:bulletEnabled val="1"/>
        </dgm:presLayoutVars>
      </dgm:prSet>
      <dgm:spPr/>
    </dgm:pt>
    <dgm:pt modelId="{D13CB215-C57A-4611-81F2-62880BC90162}" type="pres">
      <dgm:prSet presAssocID="{41F640E6-28CF-4FA5-9BF1-0F3CA3AEA8F7}" presName="aSpace" presStyleCnt="0"/>
      <dgm:spPr/>
    </dgm:pt>
    <dgm:pt modelId="{936E55E5-4535-4717-8B83-E62E73E1384D}" type="pres">
      <dgm:prSet presAssocID="{A84BCB1C-CEAA-4144-B419-1AACAF664216}" presName="aNode" presStyleLbl="fgAcc1" presStyleIdx="4" presStyleCnt="5" custScaleX="170734" custLinFactY="-349069" custLinFactNeighborX="-59019" custLinFactNeighborY="-400000">
        <dgm:presLayoutVars>
          <dgm:bulletEnabled val="1"/>
        </dgm:presLayoutVars>
      </dgm:prSet>
      <dgm:spPr/>
    </dgm:pt>
    <dgm:pt modelId="{E09AE23F-137A-4449-8D05-52E064E32E89}" type="pres">
      <dgm:prSet presAssocID="{A84BCB1C-CEAA-4144-B419-1AACAF664216}"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B0A37B37-8CE5-4B41-A5B0-9FD7048538D6}" type="presOf" srcId="{A84BCB1C-CEAA-4144-B419-1AACAF664216}" destId="{936E55E5-4535-4717-8B83-E62E73E1384D}"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639B6C94-00BC-4A85-9637-6FB063EF7441}" srcId="{CD209670-E867-4691-9BD2-992F9937F2DF}" destId="{A84BCB1C-CEAA-4144-B419-1AACAF664216}" srcOrd="4" destOrd="0" parTransId="{36CCDE2A-F805-4911-B454-27A021E278FB}" sibTransId="{E509E45D-99FE-4B22-B9B2-BFD5571BF509}"/>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 modelId="{C44150CA-6A65-4D88-8140-DF314D40F35A}" type="presParOf" srcId="{A23ED759-76F4-4561-A89D-30A4CDC2E8EC}" destId="{936E55E5-4535-4717-8B83-E62E73E1384D}" srcOrd="8" destOrd="0" presId="urn:microsoft.com/office/officeart/2005/8/layout/pyramid2"/>
    <dgm:cxn modelId="{C4A84701-8B1C-4DD4-97CE-F5287CA00005}" type="presParOf" srcId="{A23ED759-76F4-4561-A89D-30A4CDC2E8EC}" destId="{E09AE23F-137A-4449-8D05-52E064E32E8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209670-E867-4691-9BD2-992F9937F2DF}" type="doc">
      <dgm:prSet loTypeId="urn:microsoft.com/office/officeart/2005/8/layout/pyramid2" loCatId="list" qsTypeId="urn:microsoft.com/office/officeart/2005/8/quickstyle/simple1" qsCatId="simple" csTypeId="urn:microsoft.com/office/officeart/2005/8/colors/accent1_2" csCatId="accent1" phldr="1"/>
      <dgm:spPr/>
    </dgm:pt>
    <dgm:pt modelId="{89460F05-6F30-4CA3-B0F7-0D22E27C71CF}">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dgm:spPr>
      <dgm:t>
        <a:bodyPr/>
        <a:lstStyle/>
        <a:p>
          <a:r>
            <a:rPr lang="en-US"/>
            <a:t>“Firm commitments” </a:t>
          </a:r>
          <a:endParaRPr lang="en-US" dirty="0"/>
        </a:p>
      </dgm:t>
    </dgm:pt>
    <dgm:pt modelId="{D752860E-0DC8-41F0-A855-13FB641A5DF8}" type="parTrans" cxnId="{6FE3CF14-E483-4C74-912C-C1C6872962AC}">
      <dgm:prSet/>
      <dgm:spPr/>
      <dgm:t>
        <a:bodyPr/>
        <a:lstStyle/>
        <a:p>
          <a:endParaRPr lang="en-US"/>
        </a:p>
      </dgm:t>
    </dgm:pt>
    <dgm:pt modelId="{B9F07196-D1AE-4D48-BD77-99A9680AF71B}" type="sibTrans" cxnId="{6FE3CF14-E483-4C74-912C-C1C6872962AC}">
      <dgm:prSet/>
      <dgm:spPr/>
      <dgm:t>
        <a:bodyPr/>
        <a:lstStyle/>
        <a:p>
          <a:endParaRPr lang="en-US"/>
        </a:p>
      </dgm:t>
    </dgm:pt>
    <dgm:pt modelId="{F836D5E6-4057-4EA1-BA53-4B17B222A624}">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dgm:spPr>
      <dgm:t>
        <a:bodyPr/>
        <a:lstStyle/>
        <a:p>
          <a:r>
            <a:rPr lang="en-US"/>
            <a:t>new construction as expected from the proposed T24 </a:t>
          </a:r>
          <a:endParaRPr lang="en-US" dirty="0"/>
        </a:p>
      </dgm:t>
    </dgm:pt>
    <dgm:pt modelId="{56402283-AE2B-4BAA-A208-8A7C68BED8C6}" type="parTrans" cxnId="{D0ECEB5A-A1ED-4E26-A9DD-7F9AC9711BF6}">
      <dgm:prSet/>
      <dgm:spPr/>
      <dgm:t>
        <a:bodyPr/>
        <a:lstStyle/>
        <a:p>
          <a:endParaRPr lang="en-US"/>
        </a:p>
      </dgm:t>
    </dgm:pt>
    <dgm:pt modelId="{8482BECA-FD65-498B-9CDC-DE6017844E61}" type="sibTrans" cxnId="{D0ECEB5A-A1ED-4E26-A9DD-7F9AC9711BF6}">
      <dgm:prSet/>
      <dgm:spPr/>
      <dgm:t>
        <a:bodyPr/>
        <a:lstStyle/>
        <a:p>
          <a:endParaRPr lang="en-US"/>
        </a:p>
      </dgm:t>
    </dgm:pt>
    <dgm:pt modelId="{0FBABC70-35D3-4292-BBF9-E95C494B86E1}">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dgm:spPr>
      <dgm:t>
        <a:bodyPr/>
        <a:lstStyle/>
        <a:p>
          <a:r>
            <a:rPr lang="en-US"/>
            <a:t>addition of some firmer funded programs such as BUILD/TECH</a:t>
          </a:r>
          <a:endParaRPr lang="en-US" dirty="0"/>
        </a:p>
      </dgm:t>
    </dgm:pt>
    <dgm:pt modelId="{245293A8-D1B5-420F-9D8F-2F866A50DC1A}" type="parTrans" cxnId="{E5BD3C16-BBD9-4DCD-9C8D-87098E683889}">
      <dgm:prSet/>
      <dgm:spPr/>
      <dgm:t>
        <a:bodyPr/>
        <a:lstStyle/>
        <a:p>
          <a:endParaRPr lang="en-US"/>
        </a:p>
      </dgm:t>
    </dgm:pt>
    <dgm:pt modelId="{C25A878C-E83F-422C-BCDF-10D236244C26}" type="sibTrans" cxnId="{E5BD3C16-BBD9-4DCD-9C8D-87098E683889}">
      <dgm:prSet/>
      <dgm:spPr/>
      <dgm:t>
        <a:bodyPr/>
        <a:lstStyle/>
        <a:p>
          <a:endParaRPr lang="en-US"/>
        </a:p>
      </dgm:t>
    </dgm:pt>
    <dgm:pt modelId="{41F640E6-28CF-4FA5-9BF1-0F3CA3AEA8F7}">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dgm:spPr>
      <dgm:t>
        <a:bodyPr/>
        <a:lstStyle/>
        <a:p>
          <a:r>
            <a:rPr lang="en-US" dirty="0"/>
            <a:t>Ratchet all of the below elements up beyond standard values for compliance rates, participation, and funding. </a:t>
          </a:r>
        </a:p>
      </dgm:t>
    </dgm:pt>
    <dgm:pt modelId="{FF38C2CF-2D9C-4B54-8C1F-C86574782C56}" type="parTrans" cxnId="{0C98B95F-2ADA-43D8-A335-FB4691BF511D}">
      <dgm:prSet/>
      <dgm:spPr/>
      <dgm:t>
        <a:bodyPr/>
        <a:lstStyle/>
        <a:p>
          <a:endParaRPr lang="en-US"/>
        </a:p>
      </dgm:t>
    </dgm:pt>
    <dgm:pt modelId="{9CEB0B9F-5C37-4789-9AF6-A6C2CC4878CC}" type="sibTrans" cxnId="{0C98B95F-2ADA-43D8-A335-FB4691BF511D}">
      <dgm:prSet/>
      <dgm:spPr/>
      <dgm:t>
        <a:bodyPr/>
        <a:lstStyle/>
        <a:p>
          <a:endParaRPr lang="en-US"/>
        </a:p>
      </dgm:t>
    </dgm:pt>
    <dgm:pt modelId="{A84BCB1C-CEAA-4144-B419-1AACAF664216}">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a:solidFill>
            <a:srgbClr val="0070C0"/>
          </a:solidFill>
        </a:ln>
      </dgm:spPr>
      <dgm:t>
        <a:bodyPr/>
        <a:lstStyle/>
        <a:p>
          <a:r>
            <a:rPr lang="en-US" dirty="0"/>
            <a:t>Add more speculative programs to meet minimum AB 3232 goals</a:t>
          </a:r>
        </a:p>
      </dgm:t>
    </dgm:pt>
    <dgm:pt modelId="{36CCDE2A-F805-4911-B454-27A021E278FB}" type="parTrans" cxnId="{639B6C94-00BC-4A85-9637-6FB063EF7441}">
      <dgm:prSet/>
      <dgm:spPr/>
      <dgm:t>
        <a:bodyPr/>
        <a:lstStyle/>
        <a:p>
          <a:endParaRPr lang="en-US"/>
        </a:p>
      </dgm:t>
    </dgm:pt>
    <dgm:pt modelId="{E509E45D-99FE-4B22-B9B2-BFD5571BF509}" type="sibTrans" cxnId="{639B6C94-00BC-4A85-9637-6FB063EF7441}">
      <dgm:prSet/>
      <dgm:spPr/>
      <dgm:t>
        <a:bodyPr/>
        <a:lstStyle/>
        <a:p>
          <a:endParaRPr lang="en-US"/>
        </a:p>
      </dgm:t>
    </dgm:pt>
    <dgm:pt modelId="{E5600D52-4D43-4C87-88A1-3AD847C92B38}">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w="57150">
          <a:solidFill>
            <a:srgbClr val="7030A0"/>
          </a:solidFill>
        </a:ln>
      </dgm:spPr>
      <dgm:t>
        <a:bodyPr/>
        <a:lstStyle/>
        <a:p>
          <a:pPr>
            <a:buFont typeface="+mj-lt"/>
            <a:buAutoNum type="arabicPeriod"/>
          </a:pPr>
          <a:r>
            <a:rPr lang="en-US" sz="1800" dirty="0"/>
            <a:t>A scenario which includes the below and expands speculative programs further to meet economywide mid-century GHG reduction goals.</a:t>
          </a:r>
        </a:p>
      </dgm:t>
    </dgm:pt>
    <dgm:pt modelId="{0D4F816D-2AD7-4456-BD64-CF4491CEBA15}" type="parTrans" cxnId="{459079AE-7160-4C5F-8AF4-999839935D1A}">
      <dgm:prSet/>
      <dgm:spPr/>
      <dgm:t>
        <a:bodyPr/>
        <a:lstStyle/>
        <a:p>
          <a:endParaRPr lang="en-US"/>
        </a:p>
      </dgm:t>
    </dgm:pt>
    <dgm:pt modelId="{D3489594-0123-434A-A833-847FF7334A9F}" type="sibTrans" cxnId="{459079AE-7160-4C5F-8AF4-999839935D1A}">
      <dgm:prSet/>
      <dgm:spPr/>
      <dgm:t>
        <a:bodyPr/>
        <a:lstStyle/>
        <a:p>
          <a:endParaRPr lang="en-US"/>
        </a:p>
      </dgm:t>
    </dgm:pt>
    <dgm:pt modelId="{5ADC0AB0-028B-458C-8E6B-84A435A4EB2A}" type="pres">
      <dgm:prSet presAssocID="{CD209670-E867-4691-9BD2-992F9937F2DF}" presName="compositeShape" presStyleCnt="0">
        <dgm:presLayoutVars>
          <dgm:dir/>
          <dgm:resizeHandles/>
        </dgm:presLayoutVars>
      </dgm:prSet>
      <dgm:spPr/>
    </dgm:pt>
    <dgm:pt modelId="{C1960C79-D221-4546-81CC-2C984C281464}" type="pres">
      <dgm:prSet presAssocID="{CD209670-E867-4691-9BD2-992F9937F2DF}" presName="pyramid" presStyleLbl="node1" presStyleIdx="0" presStyleCnt="1" custLinFactNeighborX="48284" custLinFactNeighborY="-59"/>
      <dgm:spPr>
        <a:solidFill>
          <a:schemeClr val="bg1">
            <a:lumMod val="75000"/>
          </a:schemeClr>
        </a:solidFill>
      </dgm:spPr>
    </dgm:pt>
    <dgm:pt modelId="{A23ED759-76F4-4561-A89D-30A4CDC2E8EC}" type="pres">
      <dgm:prSet presAssocID="{CD209670-E867-4691-9BD2-992F9937F2DF}" presName="theList" presStyleCnt="0"/>
      <dgm:spPr/>
    </dgm:pt>
    <dgm:pt modelId="{7F96EFE7-65E6-4112-B06A-59B110EF3004}" type="pres">
      <dgm:prSet presAssocID="{89460F05-6F30-4CA3-B0F7-0D22E27C71CF}" presName="aNode" presStyleLbl="fgAcc1" presStyleIdx="0" presStyleCnt="6" custScaleX="170734" custLinFactY="584441" custLinFactNeighborX="-57854" custLinFactNeighborY="600000">
        <dgm:presLayoutVars>
          <dgm:bulletEnabled val="1"/>
        </dgm:presLayoutVars>
      </dgm:prSet>
      <dgm:spPr/>
    </dgm:pt>
    <dgm:pt modelId="{57D014B3-9430-4028-8345-780EEEE6EE6D}" type="pres">
      <dgm:prSet presAssocID="{89460F05-6F30-4CA3-B0F7-0D22E27C71CF}" presName="aSpace" presStyleCnt="0"/>
      <dgm:spPr/>
    </dgm:pt>
    <dgm:pt modelId="{338BD863-57E0-4576-9EF3-057870C22F6D}" type="pres">
      <dgm:prSet presAssocID="{F836D5E6-4057-4EA1-BA53-4B17B222A624}" presName="aNode" presStyleLbl="fgAcc1" presStyleIdx="1" presStyleCnt="6" custScaleX="170734" custLinFactY="376559" custLinFactNeighborX="-57620" custLinFactNeighborY="400000">
        <dgm:presLayoutVars>
          <dgm:bulletEnabled val="1"/>
        </dgm:presLayoutVars>
      </dgm:prSet>
      <dgm:spPr/>
    </dgm:pt>
    <dgm:pt modelId="{EF86559E-84D4-4C7F-AEF7-597A381192E8}" type="pres">
      <dgm:prSet presAssocID="{F836D5E6-4057-4EA1-BA53-4B17B222A624}" presName="aSpace" presStyleCnt="0"/>
      <dgm:spPr/>
    </dgm:pt>
    <dgm:pt modelId="{D8D4452E-366B-4FE8-9DB3-2752CD5D5065}" type="pres">
      <dgm:prSet presAssocID="{0FBABC70-35D3-4292-BBF9-E95C494B86E1}" presName="aNode" presStyleLbl="fgAcc1" presStyleIdx="2" presStyleCnt="6" custScaleX="170734" custLinFactY="170294" custLinFactNeighborX="-57854" custLinFactNeighborY="200000">
        <dgm:presLayoutVars>
          <dgm:bulletEnabled val="1"/>
        </dgm:presLayoutVars>
      </dgm:prSet>
      <dgm:spPr/>
    </dgm:pt>
    <dgm:pt modelId="{032EB177-6242-4231-A83D-83F6A9BD8551}" type="pres">
      <dgm:prSet presAssocID="{0FBABC70-35D3-4292-BBF9-E95C494B86E1}" presName="aSpace" presStyleCnt="0"/>
      <dgm:spPr/>
    </dgm:pt>
    <dgm:pt modelId="{1AEA3402-428D-4FDB-B91D-036A35211F26}" type="pres">
      <dgm:prSet presAssocID="{41F640E6-28CF-4FA5-9BF1-0F3CA3AEA8F7}" presName="aNode" presStyleLbl="fgAcc1" presStyleIdx="3" presStyleCnt="6" custScaleX="170734" custLinFactY="-27259" custLinFactNeighborX="-58088" custLinFactNeighborY="-100000">
        <dgm:presLayoutVars>
          <dgm:bulletEnabled val="1"/>
        </dgm:presLayoutVars>
      </dgm:prSet>
      <dgm:spPr/>
    </dgm:pt>
    <dgm:pt modelId="{D13CB215-C57A-4611-81F2-62880BC90162}" type="pres">
      <dgm:prSet presAssocID="{41F640E6-28CF-4FA5-9BF1-0F3CA3AEA8F7}" presName="aSpace" presStyleCnt="0"/>
      <dgm:spPr/>
    </dgm:pt>
    <dgm:pt modelId="{936E55E5-4535-4717-8B83-E62E73E1384D}" type="pres">
      <dgm:prSet presAssocID="{A84BCB1C-CEAA-4144-B419-1AACAF664216}" presName="aNode" presStyleLbl="fgAcc1" presStyleIdx="4" presStyleCnt="6" custScaleX="170734" custLinFactY="-232631" custLinFactNeighborX="-58786" custLinFactNeighborY="-300000">
        <dgm:presLayoutVars>
          <dgm:bulletEnabled val="1"/>
        </dgm:presLayoutVars>
      </dgm:prSet>
      <dgm:spPr/>
    </dgm:pt>
    <dgm:pt modelId="{E09AE23F-137A-4449-8D05-52E064E32E89}" type="pres">
      <dgm:prSet presAssocID="{A84BCB1C-CEAA-4144-B419-1AACAF664216}" presName="aSpace" presStyleCnt="0"/>
      <dgm:spPr/>
    </dgm:pt>
    <dgm:pt modelId="{8E0E5E0C-50A1-4F4E-97F8-66D5A0E76CB0}" type="pres">
      <dgm:prSet presAssocID="{E5600D52-4D43-4C87-88A1-3AD847C92B38}" presName="aNode" presStyleLbl="fgAcc1" presStyleIdx="5" presStyleCnt="6" custScaleX="170734" custLinFactY="-440172" custLinFactNeighborX="-58786" custLinFactNeighborY="-500000">
        <dgm:presLayoutVars>
          <dgm:bulletEnabled val="1"/>
        </dgm:presLayoutVars>
      </dgm:prSet>
      <dgm:spPr/>
    </dgm:pt>
    <dgm:pt modelId="{D672EA20-4258-4CEF-95A6-8FAC2394973D}" type="pres">
      <dgm:prSet presAssocID="{E5600D52-4D43-4C87-88A1-3AD847C92B38}" presName="aSpace" presStyleCnt="0"/>
      <dgm:spPr/>
    </dgm:pt>
  </dgm:ptLst>
  <dgm:cxnLst>
    <dgm:cxn modelId="{FF45FD0E-28CA-4FE4-AC2F-1950B8BA9D1F}" type="presOf" srcId="{CD209670-E867-4691-9BD2-992F9937F2DF}" destId="{5ADC0AB0-028B-458C-8E6B-84A435A4EB2A}" srcOrd="0" destOrd="0" presId="urn:microsoft.com/office/officeart/2005/8/layout/pyramid2"/>
    <dgm:cxn modelId="{6FE3CF14-E483-4C74-912C-C1C6872962AC}" srcId="{CD209670-E867-4691-9BD2-992F9937F2DF}" destId="{89460F05-6F30-4CA3-B0F7-0D22E27C71CF}" srcOrd="0" destOrd="0" parTransId="{D752860E-0DC8-41F0-A855-13FB641A5DF8}" sibTransId="{B9F07196-D1AE-4D48-BD77-99A9680AF71B}"/>
    <dgm:cxn modelId="{E5BD3C16-BBD9-4DCD-9C8D-87098E683889}" srcId="{CD209670-E867-4691-9BD2-992F9937F2DF}" destId="{0FBABC70-35D3-4292-BBF9-E95C494B86E1}" srcOrd="2" destOrd="0" parTransId="{245293A8-D1B5-420F-9D8F-2F866A50DC1A}" sibTransId="{C25A878C-E83F-422C-BCDF-10D236244C26}"/>
    <dgm:cxn modelId="{5EF21A36-A25A-4F9C-AB26-2B5AD52005CB}" type="presOf" srcId="{41F640E6-28CF-4FA5-9BF1-0F3CA3AEA8F7}" destId="{1AEA3402-428D-4FDB-B91D-036A35211F26}" srcOrd="0" destOrd="0" presId="urn:microsoft.com/office/officeart/2005/8/layout/pyramid2"/>
    <dgm:cxn modelId="{B0A37B37-8CE5-4B41-A5B0-9FD7048538D6}" type="presOf" srcId="{A84BCB1C-CEAA-4144-B419-1AACAF664216}" destId="{936E55E5-4535-4717-8B83-E62E73E1384D}" srcOrd="0" destOrd="0" presId="urn:microsoft.com/office/officeart/2005/8/layout/pyramid2"/>
    <dgm:cxn modelId="{0C98B95F-2ADA-43D8-A335-FB4691BF511D}" srcId="{CD209670-E867-4691-9BD2-992F9937F2DF}" destId="{41F640E6-28CF-4FA5-9BF1-0F3CA3AEA8F7}" srcOrd="3" destOrd="0" parTransId="{FF38C2CF-2D9C-4B54-8C1F-C86574782C56}" sibTransId="{9CEB0B9F-5C37-4789-9AF6-A6C2CC4878CC}"/>
    <dgm:cxn modelId="{D0ECEB5A-A1ED-4E26-A9DD-7F9AC9711BF6}" srcId="{CD209670-E867-4691-9BD2-992F9937F2DF}" destId="{F836D5E6-4057-4EA1-BA53-4B17B222A624}" srcOrd="1" destOrd="0" parTransId="{56402283-AE2B-4BAA-A208-8A7C68BED8C6}" sibTransId="{8482BECA-FD65-498B-9CDC-DE6017844E61}"/>
    <dgm:cxn modelId="{73C1D18E-710B-451A-BABE-B52255253930}" type="presOf" srcId="{E5600D52-4D43-4C87-88A1-3AD847C92B38}" destId="{8E0E5E0C-50A1-4F4E-97F8-66D5A0E76CB0}" srcOrd="0" destOrd="0" presId="urn:microsoft.com/office/officeart/2005/8/layout/pyramid2"/>
    <dgm:cxn modelId="{639B6C94-00BC-4A85-9637-6FB063EF7441}" srcId="{CD209670-E867-4691-9BD2-992F9937F2DF}" destId="{A84BCB1C-CEAA-4144-B419-1AACAF664216}" srcOrd="4" destOrd="0" parTransId="{36CCDE2A-F805-4911-B454-27A021E278FB}" sibTransId="{E509E45D-99FE-4B22-B9B2-BFD5571BF509}"/>
    <dgm:cxn modelId="{459079AE-7160-4C5F-8AF4-999839935D1A}" srcId="{CD209670-E867-4691-9BD2-992F9937F2DF}" destId="{E5600D52-4D43-4C87-88A1-3AD847C92B38}" srcOrd="5" destOrd="0" parTransId="{0D4F816D-2AD7-4456-BD64-CF4491CEBA15}" sibTransId="{D3489594-0123-434A-A833-847FF7334A9F}"/>
    <dgm:cxn modelId="{C23185D2-5072-4625-AB0C-94EF796DD1C7}" type="presOf" srcId="{0FBABC70-35D3-4292-BBF9-E95C494B86E1}" destId="{D8D4452E-366B-4FE8-9DB3-2752CD5D5065}" srcOrd="0" destOrd="0" presId="urn:microsoft.com/office/officeart/2005/8/layout/pyramid2"/>
    <dgm:cxn modelId="{0EF129E4-E404-4640-ADE2-13A1534E10C2}" type="presOf" srcId="{89460F05-6F30-4CA3-B0F7-0D22E27C71CF}" destId="{7F96EFE7-65E6-4112-B06A-59B110EF3004}" srcOrd="0" destOrd="0" presId="urn:microsoft.com/office/officeart/2005/8/layout/pyramid2"/>
    <dgm:cxn modelId="{884BFBE6-9367-4469-BA10-C6C317734035}" type="presOf" srcId="{F836D5E6-4057-4EA1-BA53-4B17B222A624}" destId="{338BD863-57E0-4576-9EF3-057870C22F6D}" srcOrd="0" destOrd="0" presId="urn:microsoft.com/office/officeart/2005/8/layout/pyramid2"/>
    <dgm:cxn modelId="{0D85E91B-03BD-4932-92B9-ECF4CAF3FAE5}" type="presParOf" srcId="{5ADC0AB0-028B-458C-8E6B-84A435A4EB2A}" destId="{C1960C79-D221-4546-81CC-2C984C281464}" srcOrd="0" destOrd="0" presId="urn:microsoft.com/office/officeart/2005/8/layout/pyramid2"/>
    <dgm:cxn modelId="{EF72F375-EA21-4AE6-8CD4-647F1A553537}" type="presParOf" srcId="{5ADC0AB0-028B-458C-8E6B-84A435A4EB2A}" destId="{A23ED759-76F4-4561-A89D-30A4CDC2E8EC}" srcOrd="1" destOrd="0" presId="urn:microsoft.com/office/officeart/2005/8/layout/pyramid2"/>
    <dgm:cxn modelId="{D2801D43-A901-4603-839D-97E1CFAA211F}" type="presParOf" srcId="{A23ED759-76F4-4561-A89D-30A4CDC2E8EC}" destId="{7F96EFE7-65E6-4112-B06A-59B110EF3004}" srcOrd="0" destOrd="0" presId="urn:microsoft.com/office/officeart/2005/8/layout/pyramid2"/>
    <dgm:cxn modelId="{88C836CD-0C8A-49BF-AA63-D2A6630F464C}" type="presParOf" srcId="{A23ED759-76F4-4561-A89D-30A4CDC2E8EC}" destId="{57D014B3-9430-4028-8345-780EEEE6EE6D}" srcOrd="1" destOrd="0" presId="urn:microsoft.com/office/officeart/2005/8/layout/pyramid2"/>
    <dgm:cxn modelId="{A51104C6-B2F2-4AED-BD8F-68F0D0865F32}" type="presParOf" srcId="{A23ED759-76F4-4561-A89D-30A4CDC2E8EC}" destId="{338BD863-57E0-4576-9EF3-057870C22F6D}" srcOrd="2" destOrd="0" presId="urn:microsoft.com/office/officeart/2005/8/layout/pyramid2"/>
    <dgm:cxn modelId="{12108D90-EC92-4DD0-94BB-F33B1784F3A8}" type="presParOf" srcId="{A23ED759-76F4-4561-A89D-30A4CDC2E8EC}" destId="{EF86559E-84D4-4C7F-AEF7-597A381192E8}" srcOrd="3" destOrd="0" presId="urn:microsoft.com/office/officeart/2005/8/layout/pyramid2"/>
    <dgm:cxn modelId="{8EDF3049-172A-4BB3-BF6C-23FD256F1691}" type="presParOf" srcId="{A23ED759-76F4-4561-A89D-30A4CDC2E8EC}" destId="{D8D4452E-366B-4FE8-9DB3-2752CD5D5065}" srcOrd="4" destOrd="0" presId="urn:microsoft.com/office/officeart/2005/8/layout/pyramid2"/>
    <dgm:cxn modelId="{CB7085BC-03C7-494E-97B6-7EAF30B017D4}" type="presParOf" srcId="{A23ED759-76F4-4561-A89D-30A4CDC2E8EC}" destId="{032EB177-6242-4231-A83D-83F6A9BD8551}" srcOrd="5" destOrd="0" presId="urn:microsoft.com/office/officeart/2005/8/layout/pyramid2"/>
    <dgm:cxn modelId="{1D6C4C97-CD15-4CB6-B782-80ECA244BA97}" type="presParOf" srcId="{A23ED759-76F4-4561-A89D-30A4CDC2E8EC}" destId="{1AEA3402-428D-4FDB-B91D-036A35211F26}" srcOrd="6" destOrd="0" presId="urn:microsoft.com/office/officeart/2005/8/layout/pyramid2"/>
    <dgm:cxn modelId="{E1E8F0CA-F6C6-4A73-97D5-E41FD0E758D5}" type="presParOf" srcId="{A23ED759-76F4-4561-A89D-30A4CDC2E8EC}" destId="{D13CB215-C57A-4611-81F2-62880BC90162}" srcOrd="7" destOrd="0" presId="urn:microsoft.com/office/officeart/2005/8/layout/pyramid2"/>
    <dgm:cxn modelId="{C44150CA-6A65-4D88-8140-DF314D40F35A}" type="presParOf" srcId="{A23ED759-76F4-4561-A89D-30A4CDC2E8EC}" destId="{936E55E5-4535-4717-8B83-E62E73E1384D}" srcOrd="8" destOrd="0" presId="urn:microsoft.com/office/officeart/2005/8/layout/pyramid2"/>
    <dgm:cxn modelId="{C4A84701-8B1C-4DD4-97CE-F5287CA00005}" type="presParOf" srcId="{A23ED759-76F4-4561-A89D-30A4CDC2E8EC}" destId="{E09AE23F-137A-4449-8D05-52E064E32E89}" srcOrd="9" destOrd="0" presId="urn:microsoft.com/office/officeart/2005/8/layout/pyramid2"/>
    <dgm:cxn modelId="{2C4E32D5-963D-4EC0-A56A-F6AD9A190331}" type="presParOf" srcId="{A23ED759-76F4-4561-A89D-30A4CDC2E8EC}" destId="{8E0E5E0C-50A1-4F4E-97F8-66D5A0E76CB0}" srcOrd="10" destOrd="0" presId="urn:microsoft.com/office/officeart/2005/8/layout/pyramid2"/>
    <dgm:cxn modelId="{659D5B12-F6A5-4210-8860-C8FBCDDE5ECD}" type="presParOf" srcId="{A23ED759-76F4-4561-A89D-30A4CDC2E8EC}" destId="{D672EA20-4258-4CEF-95A6-8FAC2394973D}"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2686306"/>
          <a:ext cx="7610810" cy="4171694"/>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“Firm commitments” including only anticipated all electric new construction due to currently existing </a:t>
          </a:r>
          <a:r>
            <a:rPr lang="en-US" sz="3300" kern="1200"/>
            <a:t>local ordinances and </a:t>
          </a:r>
          <a:r>
            <a:rPr lang="en-US" sz="3300" kern="1200" dirty="0"/>
            <a:t>existing Utility programs with compliance rates, participation, and funding ratcheted down from standard values.</a:t>
          </a:r>
        </a:p>
      </dsp:txBody>
      <dsp:txXfrm>
        <a:off x="1216154" y="2889951"/>
        <a:ext cx="7203520" cy="376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234583"/>
          <a:ext cx="7610810" cy="1623417"/>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“Firm commitments” </a:t>
          </a:r>
        </a:p>
      </dsp:txBody>
      <dsp:txXfrm>
        <a:off x="1091758" y="5313832"/>
        <a:ext cx="7452312" cy="1464919"/>
      </dsp:txXfrm>
    </dsp:sp>
    <dsp:sp modelId="{338BD863-57E0-4576-9EF3-057870C22F6D}">
      <dsp:nvSpPr>
        <dsp:cNvPr id="0" name=""/>
        <dsp:cNvSpPr/>
      </dsp:nvSpPr>
      <dsp:spPr>
        <a:xfrm>
          <a:off x="929418" y="3429000"/>
          <a:ext cx="7610810" cy="1623417"/>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Add all electric new construction as expected to be encouraged by the proposed T24 update to the below.</a:t>
          </a:r>
        </a:p>
      </dsp:txBody>
      <dsp:txXfrm>
        <a:off x="1008667" y="3508249"/>
        <a:ext cx="7452312" cy="1464919"/>
      </dsp:txXfrm>
    </dsp:sp>
    <dsp:sp modelId="{8E0E5E0C-50A1-4F4E-97F8-66D5A0E76CB0}">
      <dsp:nvSpPr>
        <dsp:cNvPr id="0" name=""/>
        <dsp:cNvSpPr/>
      </dsp:nvSpPr>
      <dsp:spPr>
        <a:xfrm>
          <a:off x="970964" y="0"/>
          <a:ext cx="7610810" cy="1623417"/>
        </a:xfrm>
        <a:prstGeom prst="roundRect">
          <a:avLst/>
        </a:prstGeom>
        <a:noFill/>
        <a:ln w="571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1050213" y="79249"/>
        <a:ext cx="7452312" cy="1464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193022"/>
          <a:ext cx="7610810" cy="1623417"/>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“Firm commitments” </a:t>
          </a:r>
        </a:p>
      </dsp:txBody>
      <dsp:txXfrm>
        <a:off x="1091758" y="5272271"/>
        <a:ext cx="7452312" cy="1464919"/>
      </dsp:txXfrm>
    </dsp:sp>
    <dsp:sp modelId="{338BD863-57E0-4576-9EF3-057870C22F6D}">
      <dsp:nvSpPr>
        <dsp:cNvPr id="0" name=""/>
        <dsp:cNvSpPr/>
      </dsp:nvSpPr>
      <dsp:spPr>
        <a:xfrm>
          <a:off x="1075720" y="3429000"/>
          <a:ext cx="7610810" cy="1623417"/>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new construction as expected from the proposed T24 </a:t>
          </a:r>
        </a:p>
      </dsp:txBody>
      <dsp:txXfrm>
        <a:off x="1154969" y="3508249"/>
        <a:ext cx="7452312" cy="1464919"/>
      </dsp:txXfrm>
    </dsp:sp>
    <dsp:sp modelId="{D8D4452E-366B-4FE8-9DB3-2752CD5D5065}">
      <dsp:nvSpPr>
        <dsp:cNvPr id="0" name=""/>
        <dsp:cNvSpPr/>
      </dsp:nvSpPr>
      <dsp:spPr>
        <a:xfrm>
          <a:off x="950146" y="1566599"/>
          <a:ext cx="7610810" cy="1623417"/>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below using standard values for compliance rates, participation, and funding plus the addition of some firmer funded programs such as BUILD/TECH.</a:t>
          </a:r>
        </a:p>
      </dsp:txBody>
      <dsp:txXfrm>
        <a:off x="1029395" y="1645848"/>
        <a:ext cx="7452312" cy="1464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639098"/>
          <a:ext cx="7610810" cy="1218902"/>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“Firm commitments” </a:t>
          </a:r>
        </a:p>
      </dsp:txBody>
      <dsp:txXfrm>
        <a:off x="1072011" y="5698600"/>
        <a:ext cx="7491806" cy="1099898"/>
      </dsp:txXfrm>
    </dsp:sp>
    <dsp:sp modelId="{338BD863-57E0-4576-9EF3-057870C22F6D}">
      <dsp:nvSpPr>
        <dsp:cNvPr id="0" name=""/>
        <dsp:cNvSpPr/>
      </dsp:nvSpPr>
      <dsp:spPr>
        <a:xfrm>
          <a:off x="981395" y="4298675"/>
          <a:ext cx="7610810" cy="1218902"/>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new construction as expected from the proposed T24 </a:t>
          </a:r>
        </a:p>
      </dsp:txBody>
      <dsp:txXfrm>
        <a:off x="1040897" y="4358177"/>
        <a:ext cx="7491806" cy="1099898"/>
      </dsp:txXfrm>
    </dsp:sp>
    <dsp:sp modelId="{D8D4452E-366B-4FE8-9DB3-2752CD5D5065}">
      <dsp:nvSpPr>
        <dsp:cNvPr id="0" name=""/>
        <dsp:cNvSpPr/>
      </dsp:nvSpPr>
      <dsp:spPr>
        <a:xfrm>
          <a:off x="950191" y="2951507"/>
          <a:ext cx="7610810" cy="1218902"/>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addition of some firmer funded programs such as BUILD/TECH</a:t>
          </a:r>
        </a:p>
      </dsp:txBody>
      <dsp:txXfrm>
        <a:off x="1009693" y="3011009"/>
        <a:ext cx="7491806" cy="1099898"/>
      </dsp:txXfrm>
    </dsp:sp>
    <dsp:sp modelId="{1AEA3402-428D-4FDB-B91D-036A35211F26}">
      <dsp:nvSpPr>
        <dsp:cNvPr id="0" name=""/>
        <dsp:cNvSpPr/>
      </dsp:nvSpPr>
      <dsp:spPr>
        <a:xfrm>
          <a:off x="950191" y="1565700"/>
          <a:ext cx="7610810" cy="1218902"/>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Ratchet all of the below elements up beyond standard values for compliance rates, participation, and funding. </a:t>
          </a:r>
        </a:p>
      </dsp:txBody>
      <dsp:txXfrm>
        <a:off x="1009693" y="1625202"/>
        <a:ext cx="7491806" cy="1099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5882878"/>
          <a:ext cx="7610810" cy="975122"/>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“Firm commitments” </a:t>
          </a:r>
          <a:endParaRPr lang="en-US" sz="1800" kern="1200" dirty="0"/>
        </a:p>
      </dsp:txBody>
      <dsp:txXfrm>
        <a:off x="1060111" y="5930480"/>
        <a:ext cx="7515606" cy="879918"/>
      </dsp:txXfrm>
    </dsp:sp>
    <dsp:sp modelId="{338BD863-57E0-4576-9EF3-057870C22F6D}">
      <dsp:nvSpPr>
        <dsp:cNvPr id="0" name=""/>
        <dsp:cNvSpPr/>
      </dsp:nvSpPr>
      <dsp:spPr>
        <a:xfrm>
          <a:off x="1012554" y="4719135"/>
          <a:ext cx="7610810" cy="975122"/>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new construction as expected from the proposed T24 </a:t>
          </a:r>
          <a:endParaRPr lang="en-US" sz="1800" kern="1200" dirty="0"/>
        </a:p>
      </dsp:txBody>
      <dsp:txXfrm>
        <a:off x="1060156" y="4766737"/>
        <a:ext cx="7515606" cy="879918"/>
      </dsp:txXfrm>
    </dsp:sp>
    <dsp:sp modelId="{D8D4452E-366B-4FE8-9DB3-2752CD5D5065}">
      <dsp:nvSpPr>
        <dsp:cNvPr id="0" name=""/>
        <dsp:cNvSpPr/>
      </dsp:nvSpPr>
      <dsp:spPr>
        <a:xfrm>
          <a:off x="1002123" y="3548335"/>
          <a:ext cx="7610810" cy="975122"/>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addition of some firmer funded programs such as BUILD/TECH</a:t>
          </a:r>
          <a:endParaRPr lang="en-US" sz="1800" kern="1200" dirty="0"/>
        </a:p>
      </dsp:txBody>
      <dsp:txXfrm>
        <a:off x="1049725" y="3595937"/>
        <a:ext cx="7515606" cy="879918"/>
      </dsp:txXfrm>
    </dsp:sp>
    <dsp:sp modelId="{1AEA3402-428D-4FDB-B91D-036A35211F26}">
      <dsp:nvSpPr>
        <dsp:cNvPr id="0" name=""/>
        <dsp:cNvSpPr/>
      </dsp:nvSpPr>
      <dsp:spPr>
        <a:xfrm>
          <a:off x="981350" y="2360695"/>
          <a:ext cx="7610810" cy="975122"/>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Ratchet all of the below elements up beyond standard values for compliance rates, participation, and funding. </a:t>
          </a:r>
        </a:p>
      </dsp:txBody>
      <dsp:txXfrm>
        <a:off x="1028952" y="2408297"/>
        <a:ext cx="7515606" cy="879918"/>
      </dsp:txXfrm>
    </dsp:sp>
    <dsp:sp modelId="{936E55E5-4535-4717-8B83-E62E73E1384D}">
      <dsp:nvSpPr>
        <dsp:cNvPr id="0" name=""/>
        <dsp:cNvSpPr/>
      </dsp:nvSpPr>
      <dsp:spPr>
        <a:xfrm>
          <a:off x="960577" y="1183109"/>
          <a:ext cx="7610810" cy="975122"/>
        </a:xfrm>
        <a:prstGeom prst="round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cap="flat" cmpd="sng" algn="ctr">
          <a:solidFill>
            <a:srgbClr val="0070C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scenario which includes the below and adds more speculative programs in order to meet minimum AB 3232 goals for the Residential and Commercial Sector.</a:t>
          </a:r>
        </a:p>
      </dsp:txBody>
      <dsp:txXfrm>
        <a:off x="1008179" y="1230711"/>
        <a:ext cx="7515606" cy="879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60C79-D221-4546-81CC-2C984C281464}">
      <dsp:nvSpPr>
        <dsp:cNvPr id="0" name=""/>
        <dsp:cNvSpPr/>
      </dsp:nvSpPr>
      <dsp:spPr>
        <a:xfrm>
          <a:off x="5050339" y="0"/>
          <a:ext cx="6858001" cy="6858001"/>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EFE7-65E6-4112-B06A-59B110EF3004}">
      <dsp:nvSpPr>
        <dsp:cNvPr id="0" name=""/>
        <dsp:cNvSpPr/>
      </dsp:nvSpPr>
      <dsp:spPr>
        <a:xfrm>
          <a:off x="1012509" y="6042223"/>
          <a:ext cx="7610810" cy="811708"/>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cap="flat" cmpd="sng" algn="ctr">
          <a:solidFill>
            <a:srgbClr val="C00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“Firm commitments” </a:t>
          </a:r>
          <a:endParaRPr lang="en-US" sz="2000" kern="1200" dirty="0"/>
        </a:p>
      </dsp:txBody>
      <dsp:txXfrm>
        <a:off x="1052133" y="6081847"/>
        <a:ext cx="7531562" cy="732460"/>
      </dsp:txXfrm>
    </dsp:sp>
    <dsp:sp modelId="{338BD863-57E0-4576-9EF3-057870C22F6D}">
      <dsp:nvSpPr>
        <dsp:cNvPr id="0" name=""/>
        <dsp:cNvSpPr/>
      </dsp:nvSpPr>
      <dsp:spPr>
        <a:xfrm>
          <a:off x="1022940" y="5065072"/>
          <a:ext cx="7610810" cy="811708"/>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cap="flat" cmpd="sng" algn="ctr">
          <a:solidFill>
            <a:srgbClr val="FFC00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new construction as expected from the proposed T24 </a:t>
          </a:r>
          <a:endParaRPr lang="en-US" sz="2000" kern="1200" dirty="0"/>
        </a:p>
      </dsp:txBody>
      <dsp:txXfrm>
        <a:off x="1062564" y="5104696"/>
        <a:ext cx="7531562" cy="732460"/>
      </dsp:txXfrm>
    </dsp:sp>
    <dsp:sp modelId="{D8D4452E-366B-4FE8-9DB3-2752CD5D5065}">
      <dsp:nvSpPr>
        <dsp:cNvPr id="0" name=""/>
        <dsp:cNvSpPr/>
      </dsp:nvSpPr>
      <dsp:spPr>
        <a:xfrm>
          <a:off x="1012509" y="4101046"/>
          <a:ext cx="7610810" cy="811708"/>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cap="flat" cmpd="sng" algn="ctr">
          <a:solidFill>
            <a:srgbClr val="92D05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addition of some firmer funded programs such as BUILD/TECH</a:t>
          </a:r>
          <a:endParaRPr lang="en-US" sz="2000" kern="1200" dirty="0"/>
        </a:p>
      </dsp:txBody>
      <dsp:txXfrm>
        <a:off x="1052133" y="4140670"/>
        <a:ext cx="7531562" cy="732460"/>
      </dsp:txXfrm>
    </dsp:sp>
    <dsp:sp modelId="{1AEA3402-428D-4FDB-B91D-036A35211F26}">
      <dsp:nvSpPr>
        <dsp:cNvPr id="0" name=""/>
        <dsp:cNvSpPr/>
      </dsp:nvSpPr>
      <dsp:spPr>
        <a:xfrm>
          <a:off x="1002078" y="3106273"/>
          <a:ext cx="7610810" cy="811708"/>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cap="flat" cmpd="sng" algn="ctr">
          <a:solidFill>
            <a:srgbClr val="00B0F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Ratchet all of the below elements up beyond standard values for compliance rates, participation, and funding. </a:t>
          </a:r>
        </a:p>
      </dsp:txBody>
      <dsp:txXfrm>
        <a:off x="1041702" y="3145897"/>
        <a:ext cx="7531562" cy="732460"/>
      </dsp:txXfrm>
    </dsp:sp>
    <dsp:sp modelId="{936E55E5-4535-4717-8B83-E62E73E1384D}">
      <dsp:nvSpPr>
        <dsp:cNvPr id="0" name=""/>
        <dsp:cNvSpPr/>
      </dsp:nvSpPr>
      <dsp:spPr>
        <a:xfrm>
          <a:off x="970964" y="2149495"/>
          <a:ext cx="7610810" cy="811708"/>
        </a:xfrm>
        <a:prstGeom prst="round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cap="flat" cmpd="sng" algn="ctr">
          <a:solidFill>
            <a:srgbClr val="0070C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 more speculative programs to meet minimum AB 3232 goals</a:t>
          </a:r>
        </a:p>
      </dsp:txBody>
      <dsp:txXfrm>
        <a:off x="1010588" y="2189119"/>
        <a:ext cx="7531562" cy="732460"/>
      </dsp:txXfrm>
    </dsp:sp>
    <dsp:sp modelId="{8E0E5E0C-50A1-4F4E-97F8-66D5A0E76CB0}">
      <dsp:nvSpPr>
        <dsp:cNvPr id="0" name=""/>
        <dsp:cNvSpPr/>
      </dsp:nvSpPr>
      <dsp:spPr>
        <a:xfrm>
          <a:off x="970964" y="1175112"/>
          <a:ext cx="7610810" cy="811708"/>
        </a:xfrm>
        <a:prstGeom prst="round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w="57150" cap="flat" cmpd="sng" algn="ctr">
          <a:solidFill>
            <a:srgbClr val="7030A0"/>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A scenario which includes the below and expands speculative programs further to meet economywide mid-century GHG reduction goals.</a:t>
          </a:r>
        </a:p>
      </dsp:txBody>
      <dsp:txXfrm>
        <a:off x="1010588" y="1214736"/>
        <a:ext cx="7531562" cy="7324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3EEC4-0C5D-42BC-98E9-4DB88512922C}"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28BC-C7DA-4149-BAFD-AEA86F4C0635}" type="slidenum">
              <a:rPr lang="en-US" smtClean="0"/>
              <a:t>‹#›</a:t>
            </a:fld>
            <a:endParaRPr lang="en-US"/>
          </a:p>
        </p:txBody>
      </p:sp>
    </p:spTree>
    <p:extLst>
      <p:ext uri="{BB962C8B-B14F-4D97-AF65-F5344CB8AC3E}">
        <p14:creationId xmlns:p14="http://schemas.microsoft.com/office/powerpoint/2010/main" val="400222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5"/>
          </p:nvPr>
        </p:nvSpPr>
        <p:spPr/>
        <p:txBody>
          <a:bodyPr/>
          <a:lstStyle/>
          <a:p>
            <a:fld id="{C07228BC-C7DA-4149-BAFD-AEA86F4C0635}" type="slidenum">
              <a:rPr lang="en-US" smtClean="0"/>
              <a:t>1</a:t>
            </a:fld>
            <a:endParaRPr lang="en-US"/>
          </a:p>
        </p:txBody>
      </p:sp>
    </p:spTree>
    <p:extLst>
      <p:ext uri="{BB962C8B-B14F-4D97-AF65-F5344CB8AC3E}">
        <p14:creationId xmlns:p14="http://schemas.microsoft.com/office/powerpoint/2010/main" val="1495780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46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3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18</a:t>
            </a:fld>
            <a:endParaRPr lang="en-US"/>
          </a:p>
        </p:txBody>
      </p:sp>
    </p:spTree>
    <p:extLst>
      <p:ext uri="{BB962C8B-B14F-4D97-AF65-F5344CB8AC3E}">
        <p14:creationId xmlns:p14="http://schemas.microsoft.com/office/powerpoint/2010/main" val="415008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19</a:t>
            </a:fld>
            <a:endParaRPr lang="en-US"/>
          </a:p>
        </p:txBody>
      </p:sp>
    </p:spTree>
    <p:extLst>
      <p:ext uri="{BB962C8B-B14F-4D97-AF65-F5344CB8AC3E}">
        <p14:creationId xmlns:p14="http://schemas.microsoft.com/office/powerpoint/2010/main" val="92006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especially POUs – that are aggressively undertaking fuel substitution programs but little program data collected thus far</a:t>
            </a:r>
            <a:endParaRPr lang="en-US" sz="1100" dirty="0"/>
          </a:p>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20</a:t>
            </a:fld>
            <a:endParaRPr lang="en-US"/>
          </a:p>
        </p:txBody>
      </p:sp>
    </p:spTree>
    <p:extLst>
      <p:ext uri="{BB962C8B-B14F-4D97-AF65-F5344CB8AC3E}">
        <p14:creationId xmlns:p14="http://schemas.microsoft.com/office/powerpoint/2010/main" val="172081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21</a:t>
            </a:fld>
            <a:endParaRPr lang="en-US"/>
          </a:p>
        </p:txBody>
      </p:sp>
    </p:spTree>
    <p:extLst>
      <p:ext uri="{BB962C8B-B14F-4D97-AF65-F5344CB8AC3E}">
        <p14:creationId xmlns:p14="http://schemas.microsoft.com/office/powerpoint/2010/main" val="341343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C07228BC-C7DA-4149-BAFD-AEA86F4C0635}" type="slidenum">
              <a:rPr lang="en-US" smtClean="0"/>
              <a:t>22</a:t>
            </a:fld>
            <a:endParaRPr lang="en-US"/>
          </a:p>
        </p:txBody>
      </p:sp>
    </p:spTree>
    <p:extLst>
      <p:ext uri="{BB962C8B-B14F-4D97-AF65-F5344CB8AC3E}">
        <p14:creationId xmlns:p14="http://schemas.microsoft.com/office/powerpoint/2010/main" val="279419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23</a:t>
            </a:fld>
            <a:endParaRPr lang="en-US"/>
          </a:p>
        </p:txBody>
      </p:sp>
    </p:spTree>
    <p:extLst>
      <p:ext uri="{BB962C8B-B14F-4D97-AF65-F5344CB8AC3E}">
        <p14:creationId xmlns:p14="http://schemas.microsoft.com/office/powerpoint/2010/main" val="64850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31</a:t>
            </a:fld>
            <a:endParaRPr lang="en-US"/>
          </a:p>
        </p:txBody>
      </p:sp>
    </p:spTree>
    <p:extLst>
      <p:ext uri="{BB962C8B-B14F-4D97-AF65-F5344CB8AC3E}">
        <p14:creationId xmlns:p14="http://schemas.microsoft.com/office/powerpoint/2010/main" val="179560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34</a:t>
            </a:fld>
            <a:endParaRPr lang="en-US"/>
          </a:p>
        </p:txBody>
      </p:sp>
    </p:spTree>
    <p:extLst>
      <p:ext uri="{BB962C8B-B14F-4D97-AF65-F5344CB8AC3E}">
        <p14:creationId xmlns:p14="http://schemas.microsoft.com/office/powerpoint/2010/main" val="218764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4</a:t>
            </a:fld>
            <a:endParaRPr lang="en-US"/>
          </a:p>
        </p:txBody>
      </p:sp>
    </p:spTree>
    <p:extLst>
      <p:ext uri="{BB962C8B-B14F-4D97-AF65-F5344CB8AC3E}">
        <p14:creationId xmlns:p14="http://schemas.microsoft.com/office/powerpoint/2010/main" val="313789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35</a:t>
            </a:fld>
            <a:endParaRPr lang="en-US"/>
          </a:p>
        </p:txBody>
      </p:sp>
    </p:spTree>
    <p:extLst>
      <p:ext uri="{BB962C8B-B14F-4D97-AF65-F5344CB8AC3E}">
        <p14:creationId xmlns:p14="http://schemas.microsoft.com/office/powerpoint/2010/main" val="406516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85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029"/>
            <a:endParaRPr lang="en-US" b="1"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34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41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83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07228BC-C7DA-4149-BAFD-AEA86F4C0635}" type="slidenum">
              <a:rPr lang="en-US" smtClean="0"/>
              <a:t>13</a:t>
            </a:fld>
            <a:endParaRPr lang="en-US"/>
          </a:p>
        </p:txBody>
      </p:sp>
    </p:spTree>
    <p:extLst>
      <p:ext uri="{BB962C8B-B14F-4D97-AF65-F5344CB8AC3E}">
        <p14:creationId xmlns:p14="http://schemas.microsoft.com/office/powerpoint/2010/main" val="1513840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6/29/2021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95804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430933" y="6492875"/>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4932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474854" y="6492875"/>
            <a:ext cx="1761067" cy="365125"/>
          </a:xfrm>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21700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430933" y="6473910"/>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1892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6/29/2021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406490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66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212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5607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D0B14-992F-43CE-AB8B-B496C3D01B2B}"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63233"/>
            <a:ext cx="1803400" cy="365125"/>
          </a:xfrm>
        </p:spPr>
        <p:txBody>
          <a:bodyPr/>
          <a:lstStyle>
            <a:lvl1pPr>
              <a:defRPr>
                <a:solidFill>
                  <a:srgbClr val="002060"/>
                </a:solidFill>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41840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893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1E4C0-D261-49E7-84E2-59DBF671C954}" type="datetime1">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35162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6/29/2021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spTree>
    <p:extLst>
      <p:ext uri="{BB962C8B-B14F-4D97-AF65-F5344CB8AC3E}">
        <p14:creationId xmlns:p14="http://schemas.microsoft.com/office/powerpoint/2010/main" val="273090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1B3D-2F8E-41AC-845D-779EBF908087}" type="datetime1">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847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endParaRPr lang="en-US"/>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fld id="{C73CA690-A6DA-457E-9621-DCDD656FF3FA}" type="datetime1">
              <a:rPr lang="en-US" smtClean="0"/>
              <a:t>6/29/2021</a:t>
            </a:fld>
            <a:endParaRPr lang="en-US"/>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1890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751F-DCE5-43A5-96C8-D33EC6874AA8}" type="datetime1">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666DA-A25C-496A-AC6E-F38C251520AB}" type="slidenum">
              <a:rPr lang="en-US" smtClean="0"/>
              <a:t>‹#›</a:t>
            </a:fld>
            <a:endParaRPr lang="en-US"/>
          </a:p>
        </p:txBody>
      </p:sp>
    </p:spTree>
    <p:extLst>
      <p:ext uri="{BB962C8B-B14F-4D97-AF65-F5344CB8AC3E}">
        <p14:creationId xmlns:p14="http://schemas.microsoft.com/office/powerpoint/2010/main" val="55779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2D9A1E-1764-4016-A05F-DEEF3DEFB034}"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428648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B63DE-0918-4D2F-BB60-6CF73030711C}"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12517" y="6583362"/>
            <a:ext cx="2844800" cy="365125"/>
          </a:xfrm>
        </p:spPr>
        <p:txBody>
          <a:bodyPr/>
          <a:lstStyle/>
          <a:p>
            <a:fld id="{1BC924B7-EDFF-824B-BCE9-3FAD438598D0}" type="slidenum">
              <a:rPr lang="en-US" smtClean="0"/>
              <a:pPr/>
              <a:t>‹#›</a:t>
            </a:fld>
            <a:endParaRPr lang="en-US" dirty="0"/>
          </a:p>
        </p:txBody>
      </p:sp>
    </p:spTree>
    <p:extLst>
      <p:ext uri="{BB962C8B-B14F-4D97-AF65-F5344CB8AC3E}">
        <p14:creationId xmlns:p14="http://schemas.microsoft.com/office/powerpoint/2010/main" val="2543294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A7077-0A23-453F-B481-962CF6415675}"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709463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7F397-BED5-4C94-AE46-E4913F96C068}"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408513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3477F-7DEA-44F3-8301-8A2E230FBF2D}" type="datetime1">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543266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28556-25E4-4A4B-939C-1E7997E3189B}" type="datetime1">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653487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4AB73-EFD6-4A98-B334-BDD9E6A6E86E}" type="datetime1">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17400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6/29/2021</a:t>
            </a:fld>
            <a:endParaRPr lang="en-US"/>
          </a:p>
        </p:txBody>
      </p:sp>
      <p:pic>
        <p:nvPicPr>
          <p:cNvPr id="8" name="Picture 7"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2613796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506286-0CD6-479C-9FCC-A05C64B67049}"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039643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DD1454-7C2D-4357-B452-192020F7A93D}"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2027280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0AF3A-E189-4113-AAEC-7FDEA438E966}"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287953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96A67-6E0B-4A58-8D6E-ED969FEFCB2D}"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02462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FC55BC-4C58-48BB-9E6B-61CFEF10E868}"/>
              </a:ext>
            </a:extLst>
          </p:cNvPr>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018731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D036-8785-44C5-880E-E7D7EFC053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F6705-1715-4F0D-9AD4-D96C72BAF83A}"/>
              </a:ext>
            </a:extLst>
          </p:cNvPr>
          <p:cNvSpPr>
            <a:spLocks noGrp="1"/>
          </p:cNvSpPr>
          <p:nvPr>
            <p:ph type="dt" sz="half" idx="10"/>
          </p:nvPr>
        </p:nvSpPr>
        <p:spPr/>
        <p:txBody>
          <a:bodyPr/>
          <a:lstStyle/>
          <a:p>
            <a:fld id="{53F89E74-FB20-4E2F-97CE-85E1BE16DB8C}" type="datetime1">
              <a:rPr lang="en-US" smtClean="0"/>
              <a:t>6/29/2021</a:t>
            </a:fld>
            <a:endParaRPr lang="en-US"/>
          </a:p>
        </p:txBody>
      </p:sp>
      <p:sp>
        <p:nvSpPr>
          <p:cNvPr id="4" name="Footer Placeholder 3">
            <a:extLst>
              <a:ext uri="{FF2B5EF4-FFF2-40B4-BE49-F238E27FC236}">
                <a16:creationId xmlns:a16="http://schemas.microsoft.com/office/drawing/2014/main" id="{7A5E11A2-28E9-44BF-9BF7-BE8FDD079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BABAB-050B-42FB-A5A9-F75FF3E7AB50}"/>
              </a:ext>
            </a:extLst>
          </p:cNvPr>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86849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6/29/2021</a:t>
            </a:fld>
            <a:endParaRPr lang="en-US"/>
          </a:p>
        </p:txBody>
      </p:sp>
      <p:pic>
        <p:nvPicPr>
          <p:cNvPr id="6" name="Picture 5"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75860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4C2E1-88C4-483D-A4EF-7A8E1BDD99B4}"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84562"/>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87014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57405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6/29/2021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32700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AEF258-FE05-9A40-ABEB-3CEFD609CF46}" type="datetime1">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27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92875"/>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78073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65949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6/29/2021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0413289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656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9825909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0F30DB3-6A70-4A59-A731-D68B39C6B199}" type="datetime1">
              <a:rPr lang="en-US" smtClean="0"/>
              <a:t>6/29/2021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430933" y="6488807"/>
            <a:ext cx="1761067" cy="365125"/>
          </a:xfrm>
          <a:prstGeom prst="rect">
            <a:avLst/>
          </a:prstGeom>
        </p:spPr>
        <p:txBody>
          <a:bodyPr vert="horz" lIns="91440" tIns="45720" rIns="91440" bIns="45720" rtlCol="0" anchor="ctr"/>
          <a:lstStyle>
            <a:lvl1pPr algn="r">
              <a:defRPr sz="1200">
                <a:solidFill>
                  <a:srgbClr val="002060"/>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246142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31897-8D44-4FBB-8B02-0098A29580F9}" type="datetime1">
              <a:rPr lang="en-US" smtClean="0"/>
              <a:t>6/29/2021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924B7-EDFF-824B-BCE9-3FAD438598D0}" type="slidenum">
              <a:rPr lang="en-US" smtClean="0"/>
              <a:t>‹#›</a:t>
            </a:fld>
            <a:endParaRPr lang="en-US"/>
          </a:p>
        </p:txBody>
      </p:sp>
    </p:spTree>
    <p:extLst>
      <p:ext uri="{BB962C8B-B14F-4D97-AF65-F5344CB8AC3E}">
        <p14:creationId xmlns:p14="http://schemas.microsoft.com/office/powerpoint/2010/main" val="3576715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A126-321F-4A16-952E-8CE3B6C5840C}"/>
              </a:ext>
            </a:extLst>
          </p:cNvPr>
          <p:cNvSpPr>
            <a:spLocks noGrp="1"/>
          </p:cNvSpPr>
          <p:nvPr>
            <p:ph type="title"/>
          </p:nvPr>
        </p:nvSpPr>
        <p:spPr>
          <a:xfrm>
            <a:off x="831850" y="576263"/>
            <a:ext cx="10794093" cy="2852737"/>
          </a:xfrm>
        </p:spPr>
        <p:txBody>
          <a:bodyPr>
            <a:normAutofit fontScale="90000"/>
          </a:bodyPr>
          <a:lstStyle/>
          <a:p>
            <a:r>
              <a:rPr lang="en-US" dirty="0"/>
              <a:t>Incorporating </a:t>
            </a:r>
            <a:br>
              <a:rPr lang="en-US" dirty="0"/>
            </a:br>
            <a:r>
              <a:rPr lang="en-US" sz="7300" dirty="0"/>
              <a:t>Building Electrification  </a:t>
            </a:r>
            <a:br>
              <a:rPr lang="en-US" sz="7300" dirty="0"/>
            </a:br>
            <a:r>
              <a:rPr lang="en-US" sz="7300" dirty="0"/>
              <a:t> - Fuel Substitution </a:t>
            </a:r>
            <a:br>
              <a:rPr lang="en-US" dirty="0"/>
            </a:br>
            <a:r>
              <a:rPr lang="en-US" dirty="0"/>
              <a:t>in the Forecast</a:t>
            </a:r>
          </a:p>
        </p:txBody>
      </p:sp>
      <p:sp>
        <p:nvSpPr>
          <p:cNvPr id="3" name="Text Placeholder 2">
            <a:extLst>
              <a:ext uri="{FF2B5EF4-FFF2-40B4-BE49-F238E27FC236}">
                <a16:creationId xmlns:a16="http://schemas.microsoft.com/office/drawing/2014/main" id="{BE861A95-B080-4214-8C59-3EA4D2DD7C4B}"/>
              </a:ext>
            </a:extLst>
          </p:cNvPr>
          <p:cNvSpPr>
            <a:spLocks noGrp="1"/>
          </p:cNvSpPr>
          <p:nvPr>
            <p:ph type="body" idx="1"/>
          </p:nvPr>
        </p:nvSpPr>
        <p:spPr/>
        <p:txBody>
          <a:bodyPr/>
          <a:lstStyle/>
          <a:p>
            <a:r>
              <a:rPr lang="en-US" sz="4400" b="1" dirty="0"/>
              <a:t>DAWG Meeting </a:t>
            </a:r>
            <a:r>
              <a:rPr lang="en-US" sz="4400" b="1" dirty="0">
                <a:solidFill>
                  <a:srgbClr val="0F6FC6">
                    <a:lumMod val="50000"/>
                  </a:srgbClr>
                </a:solidFill>
              </a:rPr>
              <a:t>June 23, 2021</a:t>
            </a:r>
          </a:p>
          <a:p>
            <a:endParaRPr lang="en-US" dirty="0"/>
          </a:p>
        </p:txBody>
      </p:sp>
      <p:sp>
        <p:nvSpPr>
          <p:cNvPr id="5" name="TextBox 4">
            <a:extLst>
              <a:ext uri="{FF2B5EF4-FFF2-40B4-BE49-F238E27FC236}">
                <a16:creationId xmlns:a16="http://schemas.microsoft.com/office/drawing/2014/main" id="{48D39E77-5F7D-4FF3-A58D-7E12A142E59F}"/>
              </a:ext>
            </a:extLst>
          </p:cNvPr>
          <p:cNvSpPr txBox="1"/>
          <p:nvPr/>
        </p:nvSpPr>
        <p:spPr>
          <a:xfrm>
            <a:off x="3202933" y="5082679"/>
            <a:ext cx="925264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Ingrid Neumann, Ph.D.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F6FC6">
                    <a:lumMod val="50000"/>
                  </a:srgbClr>
                </a:solidFill>
                <a:latin typeface="Arial" panose="020B0604020202020204"/>
              </a:rPr>
              <a:t>CEC - EAD</a:t>
            </a:r>
            <a:endParaRPr kumimoji="0" lang="en-US" sz="18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438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5B-8DCD-4573-892A-307834362823}"/>
              </a:ext>
            </a:extLst>
          </p:cNvPr>
          <p:cNvSpPr>
            <a:spLocks noGrp="1"/>
          </p:cNvSpPr>
          <p:nvPr>
            <p:ph type="title"/>
          </p:nvPr>
        </p:nvSpPr>
        <p:spPr>
          <a:xfrm>
            <a:off x="1357488" y="158029"/>
            <a:ext cx="9953978" cy="1038840"/>
          </a:xfrm>
        </p:spPr>
        <p:txBody>
          <a:bodyPr>
            <a:noAutofit/>
          </a:bodyPr>
          <a:lstStyle/>
          <a:p>
            <a:r>
              <a:rPr lang="en-US" sz="3600" i="1" dirty="0">
                <a:solidFill>
                  <a:srgbClr val="CF4831"/>
                </a:solidFill>
              </a:rPr>
              <a:t>NEW</a:t>
            </a:r>
            <a:r>
              <a:rPr lang="en-US" sz="3600" dirty="0">
                <a:solidFill>
                  <a:srgbClr val="CF4831"/>
                </a:solidFill>
              </a:rPr>
              <a:t> </a:t>
            </a:r>
            <a:r>
              <a:rPr lang="en-US" sz="3600" dirty="0"/>
              <a:t> EAD Decarbonization Analysis   	    for 2021 IEPR</a:t>
            </a:r>
            <a:endParaRPr lang="en-US" sz="2800" dirty="0"/>
          </a:p>
        </p:txBody>
      </p:sp>
      <p:sp>
        <p:nvSpPr>
          <p:cNvPr id="5" name="Slide Number Placeholder 4">
            <a:extLst>
              <a:ext uri="{FF2B5EF4-FFF2-40B4-BE49-F238E27FC236}">
                <a16:creationId xmlns:a16="http://schemas.microsoft.com/office/drawing/2014/main" id="{3B264916-4BFA-49CF-9AD0-001D32197A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Rectangle: Rounded Corners 6" descr="SB 350 from 2015 to 2030&#10;AAEE from 2022-2035">
            <a:extLst>
              <a:ext uri="{FF2B5EF4-FFF2-40B4-BE49-F238E27FC236}">
                <a16:creationId xmlns:a16="http://schemas.microsoft.com/office/drawing/2014/main" id="{EE66D2CF-7D27-4D2B-AA03-4E522C207C93}"/>
              </a:ext>
            </a:extLst>
          </p:cNvPr>
          <p:cNvSpPr/>
          <p:nvPr/>
        </p:nvSpPr>
        <p:spPr>
          <a:xfrm>
            <a:off x="68640" y="4806893"/>
            <a:ext cx="5385733" cy="3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Rounded Corners 9" descr="AAEE from 2022-2035">
            <a:extLst>
              <a:ext uri="{FF2B5EF4-FFF2-40B4-BE49-F238E27FC236}">
                <a16:creationId xmlns:a16="http://schemas.microsoft.com/office/drawing/2014/main" id="{0A0DEF5B-0977-4A0A-AC4E-936CDFBF45FF}"/>
              </a:ext>
            </a:extLst>
          </p:cNvPr>
          <p:cNvSpPr/>
          <p:nvPr/>
        </p:nvSpPr>
        <p:spPr>
          <a:xfrm>
            <a:off x="2677616" y="5472631"/>
            <a:ext cx="4966283" cy="347881"/>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D275676-7475-4C28-8E2B-899AD256A08D}"/>
              </a:ext>
            </a:extLst>
          </p:cNvPr>
          <p:cNvSpPr txBox="1"/>
          <p:nvPr/>
        </p:nvSpPr>
        <p:spPr>
          <a:xfrm>
            <a:off x="116046" y="4803939"/>
            <a:ext cx="597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SB 350 tracking towards EE doubling goal</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8D8E3C-8AA9-47DA-B7A7-82557A67AC18}"/>
              </a:ext>
            </a:extLst>
          </p:cNvPr>
          <p:cNvSpPr txBox="1"/>
          <p:nvPr/>
        </p:nvSpPr>
        <p:spPr>
          <a:xfrm>
            <a:off x="2677616" y="5465690"/>
            <a:ext cx="5582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AAEE load modifier to IEPR forecast</a:t>
            </a:r>
          </a:p>
        </p:txBody>
      </p:sp>
      <p:sp>
        <p:nvSpPr>
          <p:cNvPr id="8" name="Content Placeholder 7">
            <a:extLst>
              <a:ext uri="{FF2B5EF4-FFF2-40B4-BE49-F238E27FC236}">
                <a16:creationId xmlns:a16="http://schemas.microsoft.com/office/drawing/2014/main" id="{AB8A347F-EAE1-4231-8D5F-F52A71C39FE4}"/>
              </a:ext>
            </a:extLst>
          </p:cNvPr>
          <p:cNvSpPr>
            <a:spLocks noGrp="1"/>
          </p:cNvSpPr>
          <p:nvPr>
            <p:ph sz="half" idx="1"/>
          </p:nvPr>
        </p:nvSpPr>
        <p:spPr>
          <a:xfrm>
            <a:off x="1255686" y="1155903"/>
            <a:ext cx="10279620" cy="2996219"/>
          </a:xfrm>
        </p:spPr>
        <p:txBody>
          <a:bodyPr>
            <a:normAutofit fontScale="92500" lnSpcReduction="10000"/>
          </a:bodyPr>
          <a:lstStyle/>
          <a:p>
            <a:r>
              <a:rPr lang="en-US" sz="2200" dirty="0"/>
              <a:t>Energy Efficiency (EE) tracking/projections and hourly forecast load modifier</a:t>
            </a:r>
          </a:p>
          <a:p>
            <a:r>
              <a:rPr lang="en-US" sz="2200" dirty="0"/>
              <a:t>Building Electrification tracking/projections and hourly forecast load modifier</a:t>
            </a:r>
          </a:p>
          <a:p>
            <a:pPr lvl="1"/>
            <a:r>
              <a:rPr lang="en-US" sz="2200" b="1" i="1" dirty="0"/>
              <a:t>Varying time horizons</a:t>
            </a:r>
          </a:p>
          <a:p>
            <a:pPr lvl="1"/>
            <a:r>
              <a:rPr lang="en-US" sz="2200" b="1" i="1" dirty="0"/>
              <a:t>Varying uncertainties</a:t>
            </a:r>
          </a:p>
          <a:p>
            <a:pPr lvl="1"/>
            <a:r>
              <a:rPr lang="en-US" sz="2200" b="1" i="1" dirty="0"/>
              <a:t>Varying uses</a:t>
            </a:r>
          </a:p>
          <a:p>
            <a:pPr>
              <a:lnSpc>
                <a:spcPct val="110000"/>
              </a:lnSpc>
            </a:pPr>
            <a:r>
              <a:rPr lang="en-US" sz="2200" dirty="0"/>
              <a:t>New long term demand scenarios are being developed to complement the traditional 10-year gas and electricity demand forecast used for energy planning and procurement purposes and may help inform future policy decisions towards California’s mid-century climate goals. </a:t>
            </a:r>
          </a:p>
          <a:p>
            <a:pPr>
              <a:lnSpc>
                <a:spcPct val="110000"/>
              </a:lnSpc>
            </a:pPr>
            <a:endParaRPr lang="en-US" sz="2000" dirty="0"/>
          </a:p>
          <a:p>
            <a:endParaRPr lang="en-US" dirty="0"/>
          </a:p>
        </p:txBody>
      </p:sp>
      <p:grpSp>
        <p:nvGrpSpPr>
          <p:cNvPr id="20" name="Group 19">
            <a:extLst>
              <a:ext uri="{FF2B5EF4-FFF2-40B4-BE49-F238E27FC236}">
                <a16:creationId xmlns:a16="http://schemas.microsoft.com/office/drawing/2014/main" id="{2975DDB6-709F-497A-8876-45DFE957F144}"/>
              </a:ext>
              <a:ext uri="{C183D7F6-B498-43B3-948B-1728B52AA6E4}">
                <adec:decorative xmlns:adec="http://schemas.microsoft.com/office/drawing/2017/decorative" val="1"/>
              </a:ext>
            </a:extLst>
          </p:cNvPr>
          <p:cNvGrpSpPr/>
          <p:nvPr/>
        </p:nvGrpSpPr>
        <p:grpSpPr>
          <a:xfrm>
            <a:off x="2622770" y="5438973"/>
            <a:ext cx="5505331" cy="404464"/>
            <a:chOff x="2337666" y="5729628"/>
            <a:chExt cx="5805183" cy="419502"/>
          </a:xfrm>
        </p:grpSpPr>
        <p:sp>
          <p:nvSpPr>
            <p:cNvPr id="21" name="Rectangle: Rounded Corners 20" descr="AAEE &amp; electrification loa modifiers from 2022-2035">
              <a:extLst>
                <a:ext uri="{FF2B5EF4-FFF2-40B4-BE49-F238E27FC236}">
                  <a16:creationId xmlns:a16="http://schemas.microsoft.com/office/drawing/2014/main" id="{120BA0E5-E941-4541-9E37-C3C7CA7F40A2}"/>
                </a:ext>
              </a:extLst>
            </p:cNvPr>
            <p:cNvSpPr/>
            <p:nvPr/>
          </p:nvSpPr>
          <p:spPr>
            <a:xfrm>
              <a:off x="2395057" y="5729628"/>
              <a:ext cx="5247314" cy="419502"/>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EC0FD0A8-E820-471A-BA67-0C6DF937949F}"/>
                </a:ext>
              </a:extLst>
            </p:cNvPr>
            <p:cNvSpPr txBox="1"/>
            <p:nvPr/>
          </p:nvSpPr>
          <p:spPr>
            <a:xfrm>
              <a:off x="2337666" y="5789634"/>
              <a:ext cx="5805183" cy="3351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a:ea typeface="+mn-ea"/>
                  <a:cs typeface="+mn-cs"/>
                </a:rPr>
                <a:t>AAEE &amp; </a:t>
              </a:r>
              <a:r>
                <a:rPr kumimoji="0" lang="en-US" sz="1500" b="1" i="0" u="none" strike="noStrike" kern="1200" cap="none" spc="0" normalizeH="0" baseline="0" noProof="0" dirty="0">
                  <a:ln>
                    <a:noFill/>
                  </a:ln>
                  <a:solidFill>
                    <a:srgbClr val="CF4831"/>
                  </a:solidFill>
                  <a:effectLst/>
                  <a:uLnTx/>
                  <a:uFillTx/>
                  <a:latin typeface="Arial" panose="020B0604020202020204"/>
                  <a:ea typeface="+mn-ea"/>
                  <a:cs typeface="+mn-cs"/>
                </a:rPr>
                <a:t>electrification load modifiers to IEPR forecast</a:t>
              </a:r>
            </a:p>
          </p:txBody>
        </p:sp>
      </p:grpSp>
      <p:grpSp>
        <p:nvGrpSpPr>
          <p:cNvPr id="23" name="Group 22">
            <a:extLst>
              <a:ext uri="{FF2B5EF4-FFF2-40B4-BE49-F238E27FC236}">
                <a16:creationId xmlns:a16="http://schemas.microsoft.com/office/drawing/2014/main" id="{1361809C-EB2A-45EF-BD98-EB173093E54A}"/>
              </a:ext>
              <a:ext uri="{C183D7F6-B498-43B3-948B-1728B52AA6E4}">
                <adec:decorative xmlns:adec="http://schemas.microsoft.com/office/drawing/2017/decorative" val="1"/>
              </a:ext>
            </a:extLst>
          </p:cNvPr>
          <p:cNvGrpSpPr/>
          <p:nvPr/>
        </p:nvGrpSpPr>
        <p:grpSpPr>
          <a:xfrm>
            <a:off x="1884784" y="4354656"/>
            <a:ext cx="3584269" cy="369332"/>
            <a:chOff x="1955495" y="5026407"/>
            <a:chExt cx="3757407" cy="369332"/>
          </a:xfrm>
        </p:grpSpPr>
        <p:sp>
          <p:nvSpPr>
            <p:cNvPr id="24" name="Rectangle: Rounded Corners 23" descr="AB 3232 2020-2030">
              <a:extLst>
                <a:ext uri="{FF2B5EF4-FFF2-40B4-BE49-F238E27FC236}">
                  <a16:creationId xmlns:a16="http://schemas.microsoft.com/office/drawing/2014/main" id="{EE9D5D95-A977-4E08-BE2B-3D6AC510FBC2}"/>
                </a:ext>
              </a:extLst>
            </p:cNvPr>
            <p:cNvSpPr/>
            <p:nvPr/>
          </p:nvSpPr>
          <p:spPr>
            <a:xfrm>
              <a:off x="1955495" y="5026407"/>
              <a:ext cx="3716324" cy="369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505415A3-DDEA-467D-8354-1D596587AA0F}"/>
                </a:ext>
              </a:extLst>
            </p:cNvPr>
            <p:cNvSpPr txBox="1"/>
            <p:nvPr/>
          </p:nvSpPr>
          <p:spPr>
            <a:xfrm>
              <a:off x="1996578" y="5026407"/>
              <a:ext cx="3716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AB 3232 scenarios</a:t>
              </a:r>
            </a:p>
          </p:txBody>
        </p:sp>
      </p:grpSp>
      <p:grpSp>
        <p:nvGrpSpPr>
          <p:cNvPr id="26" name="Group 25">
            <a:extLst>
              <a:ext uri="{FF2B5EF4-FFF2-40B4-BE49-F238E27FC236}">
                <a16:creationId xmlns:a16="http://schemas.microsoft.com/office/drawing/2014/main" id="{54DAEE8B-2521-48BD-903E-836B1C5CE810}"/>
              </a:ext>
              <a:ext uri="{C183D7F6-B498-43B3-948B-1728B52AA6E4}">
                <adec:decorative xmlns:adec="http://schemas.microsoft.com/office/drawing/2017/decorative" val="1"/>
              </a:ext>
            </a:extLst>
          </p:cNvPr>
          <p:cNvGrpSpPr/>
          <p:nvPr/>
        </p:nvGrpSpPr>
        <p:grpSpPr>
          <a:xfrm>
            <a:off x="2677198" y="5931909"/>
            <a:ext cx="9514803" cy="369332"/>
            <a:chOff x="2377847" y="5054798"/>
            <a:chExt cx="9797375" cy="309147"/>
          </a:xfrm>
        </p:grpSpPr>
        <p:sp>
          <p:nvSpPr>
            <p:cNvPr id="27" name="Rectangle: Rounded Corners 26" descr="long term demand scenarios 2022-2050">
              <a:extLst>
                <a:ext uri="{FF2B5EF4-FFF2-40B4-BE49-F238E27FC236}">
                  <a16:creationId xmlns:a16="http://schemas.microsoft.com/office/drawing/2014/main" id="{235EFBE6-0AC6-42CC-B08A-EACD155F707A}"/>
                </a:ext>
              </a:extLst>
            </p:cNvPr>
            <p:cNvSpPr/>
            <p:nvPr/>
          </p:nvSpPr>
          <p:spPr>
            <a:xfrm>
              <a:off x="2378279" y="5072459"/>
              <a:ext cx="9796943" cy="2786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2E1FD154-3D65-4E0D-9B86-DDE1DB529B85}"/>
                </a:ext>
              </a:extLst>
            </p:cNvPr>
            <p:cNvSpPr txBox="1"/>
            <p:nvPr/>
          </p:nvSpPr>
          <p:spPr>
            <a:xfrm>
              <a:off x="2377847" y="5054798"/>
              <a:ext cx="5805183" cy="3091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F4831"/>
                  </a:solidFill>
                  <a:effectLst/>
                  <a:uLnTx/>
                  <a:uFillTx/>
                  <a:latin typeface="Arial" panose="020B0604020202020204"/>
                  <a:ea typeface="+mn-ea"/>
                  <a:cs typeface="+mn-cs"/>
                </a:rPr>
                <a:t>long term demand scenarios</a:t>
              </a:r>
            </a:p>
          </p:txBody>
        </p:sp>
      </p:grpSp>
      <p:sp>
        <p:nvSpPr>
          <p:cNvPr id="29" name="TextBox 28">
            <a:extLst>
              <a:ext uri="{FF2B5EF4-FFF2-40B4-BE49-F238E27FC236}">
                <a16:creationId xmlns:a16="http://schemas.microsoft.com/office/drawing/2014/main" id="{33474D1F-A5E9-4F1C-AA2B-E239A8B08986}"/>
              </a:ext>
            </a:extLst>
          </p:cNvPr>
          <p:cNvSpPr txBox="1"/>
          <p:nvPr/>
        </p:nvSpPr>
        <p:spPr>
          <a:xfrm>
            <a:off x="0" y="5145447"/>
            <a:ext cx="12356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2015		2020		2025		2030		2035		2040		2045</a:t>
            </a:r>
          </a:p>
        </p:txBody>
      </p:sp>
      <p:sp>
        <p:nvSpPr>
          <p:cNvPr id="3" name="TextBox 2">
            <a:extLst>
              <a:ext uri="{FF2B5EF4-FFF2-40B4-BE49-F238E27FC236}">
                <a16:creationId xmlns:a16="http://schemas.microsoft.com/office/drawing/2014/main" id="{58530B9B-8F22-4C48-BFB7-DEA02E8ED3D9}"/>
              </a:ext>
            </a:extLst>
          </p:cNvPr>
          <p:cNvSpPr txBox="1"/>
          <p:nvPr/>
        </p:nvSpPr>
        <p:spPr>
          <a:xfrm>
            <a:off x="9326560" y="4844941"/>
            <a:ext cx="22087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Time Horizon for Analysis</a:t>
            </a:r>
          </a:p>
        </p:txBody>
      </p:sp>
    </p:spTree>
    <p:extLst>
      <p:ext uri="{BB962C8B-B14F-4D97-AF65-F5344CB8AC3E}">
        <p14:creationId xmlns:p14="http://schemas.microsoft.com/office/powerpoint/2010/main" val="2521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7441-AA6E-453E-8E7C-710165E3FE8B}"/>
              </a:ext>
            </a:extLst>
          </p:cNvPr>
          <p:cNvSpPr>
            <a:spLocks noGrp="1"/>
          </p:cNvSpPr>
          <p:nvPr>
            <p:ph type="title"/>
          </p:nvPr>
        </p:nvSpPr>
        <p:spPr/>
        <p:txBody>
          <a:bodyPr/>
          <a:lstStyle/>
          <a:p>
            <a:r>
              <a:rPr lang="en-US" dirty="0"/>
              <a:t>History for context &amp; guidance</a:t>
            </a:r>
          </a:p>
        </p:txBody>
      </p:sp>
    </p:spTree>
    <p:extLst>
      <p:ext uri="{BB962C8B-B14F-4D97-AF65-F5344CB8AC3E}">
        <p14:creationId xmlns:p14="http://schemas.microsoft.com/office/powerpoint/2010/main" val="360381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a:bodyPr>
          <a:lstStyle/>
          <a:p>
            <a:r>
              <a:rPr lang="en-US" dirty="0"/>
              <a:t>Compare to AAEE</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4" y="1649907"/>
            <a:ext cx="9732634" cy="4351338"/>
          </a:xfrm>
        </p:spPr>
        <p:txBody>
          <a:bodyPr/>
          <a:lstStyle/>
          <a:p>
            <a:r>
              <a:rPr lang="en-US" sz="3200" b="1" i="1" dirty="0"/>
              <a:t>For 2021 we wish to develop Additional Achievable Fuel Substitution (AAFS) as an hourly load modifier to the baseline demand forecast.</a:t>
            </a:r>
          </a:p>
          <a:p>
            <a:endParaRPr lang="en-US" sz="3200" i="1" dirty="0"/>
          </a:p>
          <a:p>
            <a:r>
              <a:rPr lang="en-US" sz="3200" dirty="0"/>
              <a:t>AAFS is conceptualized as separate from AAEE</a:t>
            </a:r>
          </a:p>
          <a:p>
            <a:r>
              <a:rPr lang="en-US" sz="3200" dirty="0"/>
              <a:t>We wish to use a manner similar to the one which was developed for AAEE for AAFS; </a:t>
            </a:r>
            <a:r>
              <a:rPr lang="en-US" sz="3200" dirty="0" err="1"/>
              <a:t>ie</a:t>
            </a:r>
            <a:r>
              <a:rPr lang="en-US" sz="3200" dirty="0"/>
              <a:t>. a “template”</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12</a:t>
            </a:fld>
            <a:endParaRPr lang="en-US"/>
          </a:p>
        </p:txBody>
      </p:sp>
    </p:spTree>
    <p:extLst>
      <p:ext uri="{BB962C8B-B14F-4D97-AF65-F5344CB8AC3E}">
        <p14:creationId xmlns:p14="http://schemas.microsoft.com/office/powerpoint/2010/main" val="22319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1" y="120952"/>
            <a:ext cx="9953978" cy="1038840"/>
          </a:xfrm>
        </p:spPr>
        <p:txBody>
          <a:bodyPr>
            <a:normAutofit fontScale="90000"/>
          </a:bodyPr>
          <a:lstStyle/>
          <a:p>
            <a:r>
              <a:rPr lang="en-US" dirty="0"/>
              <a:t>Step back and look at the genesis of AAEE…</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13</a:t>
            </a:fld>
            <a:endParaRPr lang="en-US"/>
          </a:p>
        </p:txBody>
      </p:sp>
      <p:graphicFrame>
        <p:nvGraphicFramePr>
          <p:cNvPr id="11" name="Table 10">
            <a:extLst>
              <a:ext uri="{FF2B5EF4-FFF2-40B4-BE49-F238E27FC236}">
                <a16:creationId xmlns:a16="http://schemas.microsoft.com/office/drawing/2014/main" id="{E0828A20-C59F-4A4C-BF8E-C1545D7610A1}"/>
              </a:ext>
            </a:extLst>
          </p:cNvPr>
          <p:cNvGraphicFramePr>
            <a:graphicFrameLocks noGrp="1"/>
          </p:cNvGraphicFramePr>
          <p:nvPr>
            <p:extLst>
              <p:ext uri="{D42A27DB-BD31-4B8C-83A1-F6EECF244321}">
                <p14:modId xmlns:p14="http://schemas.microsoft.com/office/powerpoint/2010/main" val="2768825967"/>
              </p:ext>
            </p:extLst>
          </p:nvPr>
        </p:nvGraphicFramePr>
        <p:xfrm>
          <a:off x="1399821" y="1303106"/>
          <a:ext cx="9819721" cy="5550825"/>
        </p:xfrm>
        <a:graphic>
          <a:graphicData uri="http://schemas.openxmlformats.org/drawingml/2006/table">
            <a:tbl>
              <a:tblPr firstRow="1" firstCol="1" bandRow="1"/>
              <a:tblGrid>
                <a:gridCol w="939963">
                  <a:extLst>
                    <a:ext uri="{9D8B030D-6E8A-4147-A177-3AD203B41FA5}">
                      <a16:colId xmlns:a16="http://schemas.microsoft.com/office/drawing/2014/main" val="2505856136"/>
                    </a:ext>
                  </a:extLst>
                </a:gridCol>
                <a:gridCol w="8879758">
                  <a:extLst>
                    <a:ext uri="{9D8B030D-6E8A-4147-A177-3AD203B41FA5}">
                      <a16:colId xmlns:a16="http://schemas.microsoft.com/office/drawing/2014/main" val="2962027394"/>
                    </a:ext>
                  </a:extLst>
                </a:gridCol>
              </a:tblGrid>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Initial CEC analysis of “incremental, uncommitted” EE savings for use in developing managed demand forecast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188592"/>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CPUC staff adjusts 2009 IEPR baseline demand forecast with Mid-Case “incremental, uncommitted” EE savings for use in 2010 LTPP assessments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367901"/>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ISO assesses CEC-prepared “incremental, uncommitted” energy efficiency savings mid case as a sensitivity analysis in 2011-12 TPP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427960"/>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CEC plans to include “incremental, uncommitted” EE savings adjustments to baseline forecast to create adopted managed demand forecasts in 2012 IEPR Update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734665"/>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Back and forth between CEC and CPUC about how to use “incremental, uncommitted” EE in conjunction with variations of the baseline demand forecast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987007"/>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CEC provides load bus impacts of “incremental, uncommitted” EE savings to ISO for use in power flow modeling for inter-agency AB 1318 study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135583"/>
                  </a:ext>
                </a:extLst>
              </a:tr>
              <a:tr h="655656">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CEC provides “incremental, uncommitted” EE savings by load bus to ISO for use in 2013-14 TPP power flow modeling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898575"/>
                  </a:ext>
                </a:extLst>
              </a:tr>
              <a:tr h="320411">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Discussions among CEC, CPUC, and ISO about “single forecast set” language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66193"/>
                  </a:ext>
                </a:extLst>
              </a:tr>
              <a:tr h="320411">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CPUC staff analysis showing EE impacts within SCE service area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90064"/>
                  </a:ext>
                </a:extLst>
              </a:tr>
              <a:tr h="320411">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Letter to legislature outlining “single forecast set” language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027598"/>
                  </a:ext>
                </a:extLst>
              </a:tr>
            </a:tbl>
          </a:graphicData>
        </a:graphic>
      </p:graphicFrame>
    </p:spTree>
    <p:extLst>
      <p:ext uri="{BB962C8B-B14F-4D97-AF65-F5344CB8AC3E}">
        <p14:creationId xmlns:p14="http://schemas.microsoft.com/office/powerpoint/2010/main" val="8742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57488" y="77625"/>
            <a:ext cx="9953978" cy="1038840"/>
          </a:xfrm>
        </p:spPr>
        <p:txBody>
          <a:bodyPr>
            <a:normAutofit/>
          </a:bodyPr>
          <a:lstStyle/>
          <a:p>
            <a:r>
              <a:rPr lang="en-US" dirty="0"/>
              <a:t>Single Managed Forecast Set</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57488" y="1116465"/>
            <a:ext cx="9674578" cy="5531078"/>
          </a:xfrm>
        </p:spPr>
        <p:txBody>
          <a:bodyPr>
            <a:normAutofit/>
          </a:bodyPr>
          <a:lstStyle/>
          <a:p>
            <a:r>
              <a:rPr lang="en-US" i="1" dirty="0"/>
              <a:t>“Energy Commission, in consultation with the CPUC and the CAISO, considered public input in selecting a single or managed demand forecast from the adopted forecast  report for use in transmission planning and procurement. This set of forecast numbers is a combination of two forecast components: a base case with weather variants and an additional achievable energy efficiency (AAEE) scenario. Combined together, these create the single or managed forecast.”</a:t>
            </a:r>
          </a:p>
          <a:p>
            <a:r>
              <a:rPr lang="en-US" sz="2800" b="1" dirty="0"/>
              <a:t>Three baseline cases and five scenarios of AAEE</a:t>
            </a:r>
          </a:p>
          <a:p>
            <a:r>
              <a:rPr lang="en-US" dirty="0"/>
              <a:t>The mid-AAEE forecast scenario will be used for system-wide and flexibility studies relied upon for procurement and transmission planning purposes.</a:t>
            </a:r>
          </a:p>
          <a:p>
            <a:r>
              <a:rPr lang="en-US" dirty="0"/>
              <a:t>Because of the local nature of reliability needs and the difficulty of forecasting locally disaggregated AAEE, the low-mid-AAEE scenario will be used for local studies.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14</a:t>
            </a:fld>
            <a:endParaRPr lang="en-US"/>
          </a:p>
        </p:txBody>
      </p:sp>
    </p:spTree>
    <p:extLst>
      <p:ext uri="{BB962C8B-B14F-4D97-AF65-F5344CB8AC3E}">
        <p14:creationId xmlns:p14="http://schemas.microsoft.com/office/powerpoint/2010/main" val="19310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ditional Achievable Energy Efficiency (AAEE) 2019 Process Flow Overview">
            <a:extLst>
              <a:ext uri="{FF2B5EF4-FFF2-40B4-BE49-F238E27FC236}">
                <a16:creationId xmlns:a16="http://schemas.microsoft.com/office/drawing/2014/main" id="{9E744614-DDAC-3544-BC23-283A46340461}"/>
              </a:ext>
            </a:extLst>
          </p:cNvPr>
          <p:cNvPicPr>
            <a:picLocks noChangeAspect="1"/>
          </p:cNvPicPr>
          <p:nvPr/>
        </p:nvPicPr>
        <p:blipFill>
          <a:blip r:embed="rId3"/>
          <a:stretch>
            <a:fillRect/>
          </a:stretch>
        </p:blipFill>
        <p:spPr>
          <a:xfrm>
            <a:off x="6983" y="-88777"/>
            <a:ext cx="12192000" cy="6858000"/>
          </a:xfrm>
          <a:prstGeom prst="rect">
            <a:avLst/>
          </a:prstGeom>
        </p:spPr>
      </p:pic>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8" y="274637"/>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2019 Process Flow Overview</a:t>
            </a:r>
            <a:endParaRPr lang="en-US" b="1" dirty="0">
              <a:solidFill>
                <a:srgbClr val="FF6600"/>
              </a:solidFill>
              <a:latin typeface="Arial"/>
              <a:cs typeface="Arial"/>
            </a:endParaRPr>
          </a:p>
        </p:txBody>
      </p:sp>
      <p:sp>
        <p:nvSpPr>
          <p:cNvPr id="45" name="TextBox 44"/>
          <p:cNvSpPr txBox="1"/>
          <p:nvPr/>
        </p:nvSpPr>
        <p:spPr>
          <a:xfrm>
            <a:off x="971550" y="2082736"/>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2017 CMUA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6" name="TextBox 45"/>
          <p:cNvSpPr txBox="1"/>
          <p:nvPr/>
        </p:nvSpPr>
        <p:spPr>
          <a:xfrm>
            <a:off x="971550" y="3610175"/>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2020 CPUC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7" name="TextBox 46"/>
          <p:cNvSpPr txBox="1"/>
          <p:nvPr/>
        </p:nvSpPr>
        <p:spPr>
          <a:xfrm>
            <a:off x="971550" y="5038037"/>
            <a:ext cx="57212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CEC Beyond Utility Programs tool allows scenario design for </a:t>
            </a:r>
            <a:r>
              <a:rPr kumimoji="0" lang="en-US" sz="2000" b="1" i="0" u="none" strike="noStrike" kern="1200" cap="none" spc="0" normalizeH="0" baseline="0" noProof="0" dirty="0">
                <a:ln>
                  <a:noFill/>
                </a:ln>
                <a:solidFill>
                  <a:srgbClr val="FF6600"/>
                </a:solidFill>
                <a:effectLst/>
                <a:uLnTx/>
                <a:uFillTx/>
                <a:latin typeface="Calibri"/>
                <a:ea typeface="+mn-ea"/>
                <a:cs typeface="+mn-cs"/>
              </a:rPr>
              <a:t>Beyond Utility </a:t>
            </a:r>
            <a:r>
              <a:rPr kumimoji="0" lang="en-US" sz="2000" b="1" i="0" u="none" strike="noStrike" kern="1200" cap="none" spc="0" normalizeH="0" baseline="0" noProof="0" dirty="0">
                <a:ln>
                  <a:noFill/>
                </a:ln>
                <a:solidFill>
                  <a:prstClr val="black"/>
                </a:solidFill>
                <a:effectLst/>
                <a:uLnTx/>
                <a:uFillTx/>
                <a:latin typeface="Calibri"/>
                <a:ea typeface="+mn-ea"/>
                <a:cs typeface="+mn-cs"/>
              </a:rPr>
              <a:t>AAEE first year Projections 2020-2030</a:t>
            </a:r>
          </a:p>
        </p:txBody>
      </p:sp>
      <p:sp>
        <p:nvSpPr>
          <p:cNvPr id="51" name="TextBox 50"/>
          <p:cNvSpPr txBox="1"/>
          <p:nvPr/>
        </p:nvSpPr>
        <p:spPr>
          <a:xfrm>
            <a:off x="4157620" y="1960981"/>
            <a:ext cx="2538994"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2020-2030</a:t>
            </a:r>
          </a:p>
        </p:txBody>
      </p:sp>
      <p:sp>
        <p:nvSpPr>
          <p:cNvPr id="52" name="TextBox 51"/>
          <p:cNvSpPr txBox="1"/>
          <p:nvPr/>
        </p:nvSpPr>
        <p:spPr>
          <a:xfrm>
            <a:off x="4175570" y="3492502"/>
            <a:ext cx="25389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2020-2030</a:t>
            </a:r>
          </a:p>
        </p:txBody>
      </p:sp>
      <p:sp>
        <p:nvSpPr>
          <p:cNvPr id="53" name="TextBox 52"/>
          <p:cNvSpPr txBox="1"/>
          <p:nvPr/>
        </p:nvSpPr>
        <p:spPr>
          <a:xfrm>
            <a:off x="7752487" y="1903516"/>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Data Integration Tool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Cumulative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2020-2030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54" name="TextBox 53"/>
          <p:cNvSpPr txBox="1"/>
          <p:nvPr/>
        </p:nvSpPr>
        <p:spPr>
          <a:xfrm>
            <a:off x="7752486" y="4623019"/>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AAEE Hourly Tool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8760 Hourly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2020-2030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3" name="Right Arrow 2">
            <a:extLst>
              <a:ext uri="{C183D7F6-B498-43B3-948B-1728B52AA6E4}">
                <adec:decorative xmlns:adec="http://schemas.microsoft.com/office/drawing/2017/decorative" val="1"/>
              </a:ext>
            </a:extLst>
          </p:cNvPr>
          <p:cNvSpPr/>
          <p:nvPr/>
        </p:nvSpPr>
        <p:spPr>
          <a:xfrm>
            <a:off x="6760423" y="2354738"/>
            <a:ext cx="888885"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ight Arrow 54">
            <a:extLst>
              <a:ext uri="{C183D7F6-B498-43B3-948B-1728B52AA6E4}">
                <adec:decorative xmlns:adec="http://schemas.microsoft.com/office/drawing/2017/decorative" val="1"/>
              </a:ext>
            </a:extLst>
          </p:cNvPr>
          <p:cNvSpPr/>
          <p:nvPr/>
        </p:nvSpPr>
        <p:spPr>
          <a:xfrm>
            <a:off x="3614303" y="2350227"/>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ight Arrow 55">
            <a:extLst>
              <a:ext uri="{C183D7F6-B498-43B3-948B-1728B52AA6E4}">
                <adec:decorative xmlns:adec="http://schemas.microsoft.com/office/drawing/2017/decorative" val="1"/>
              </a:ext>
            </a:extLst>
          </p:cNvPr>
          <p:cNvSpPr/>
          <p:nvPr/>
        </p:nvSpPr>
        <p:spPr>
          <a:xfrm>
            <a:off x="3601847" y="3892399"/>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ight Arrow 56">
            <a:extLst>
              <a:ext uri="{C183D7F6-B498-43B3-948B-1728B52AA6E4}">
                <adec:decorative xmlns:adec="http://schemas.microsoft.com/office/drawing/2017/decorative" val="1"/>
              </a:ext>
            </a:extLst>
          </p:cNvPr>
          <p:cNvSpPr/>
          <p:nvPr/>
        </p:nvSpPr>
        <p:spPr>
          <a:xfrm rot="18160197" flipV="1">
            <a:off x="6456109" y="3260938"/>
            <a:ext cx="1581793" cy="141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ight Arrow 57">
            <a:extLst>
              <a:ext uri="{C183D7F6-B498-43B3-948B-1728B52AA6E4}">
                <adec:decorative xmlns:adec="http://schemas.microsoft.com/office/drawing/2017/decorative" val="1"/>
              </a:ext>
            </a:extLst>
          </p:cNvPr>
          <p:cNvSpPr/>
          <p:nvPr/>
        </p:nvSpPr>
        <p:spPr>
          <a:xfrm rot="17467074" flipV="1">
            <a:off x="5962887" y="4272696"/>
            <a:ext cx="2519558" cy="1596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ight Arrow 58">
            <a:extLst>
              <a:ext uri="{C183D7F6-B498-43B3-948B-1728B52AA6E4}">
                <adec:decorative xmlns:adec="http://schemas.microsoft.com/office/drawing/2017/decorative" val="1"/>
              </a:ext>
            </a:extLst>
          </p:cNvPr>
          <p:cNvSpPr/>
          <p:nvPr/>
        </p:nvSpPr>
        <p:spPr>
          <a:xfrm rot="5400000">
            <a:off x="9005045" y="3994382"/>
            <a:ext cx="903452"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3611484" y="5340398"/>
            <a:ext cx="984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AAEE</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8" name="Left-Right Arrow 7">
            <a:extLst>
              <a:ext uri="{C183D7F6-B498-43B3-948B-1728B52AA6E4}">
                <adec:decorative xmlns:adec="http://schemas.microsoft.com/office/drawing/2017/decorative" val="1"/>
              </a:ext>
            </a:extLst>
          </p:cNvPr>
          <p:cNvSpPr/>
          <p:nvPr/>
        </p:nvSpPr>
        <p:spPr>
          <a:xfrm rot="5400000">
            <a:off x="2297336" y="4596747"/>
            <a:ext cx="631815" cy="14339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C183D7F6-B498-43B3-948B-1728B52AA6E4}">
                <adec:decorative xmlns:adec="http://schemas.microsoft.com/office/drawing/2017/decorative" val="1"/>
              </a:ext>
            </a:extLst>
          </p:cNvPr>
          <p:cNvSpPr/>
          <p:nvPr/>
        </p:nvSpPr>
        <p:spPr>
          <a:xfrm>
            <a:off x="7707385" y="1837112"/>
            <a:ext cx="3514798" cy="1773063"/>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CE5FF8-B635-445C-852C-0E1E3BB0FC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2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3" grpId="0" animBg="1"/>
      <p:bldP spid="55" grpId="0" animBg="1"/>
      <p:bldP spid="56" grpId="0" animBg="1"/>
      <p:bldP spid="57" grpId="0" animBg="1"/>
      <p:bldP spid="58" grpId="0" animBg="1"/>
      <p:bldP spid="59" grpId="0" animBg="1"/>
      <p:bldP spid="2" grpId="0"/>
      <p:bldP spid="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enario Development for 2019 AAEE from four data streams: IOU PG, POU PG, C&amp;S, and Beyond Utility Program Savings."/>
          <p:cNvPicPr>
            <a:picLocks noChangeAspect="1"/>
          </p:cNvPicPr>
          <p:nvPr/>
        </p:nvPicPr>
        <p:blipFill>
          <a:blip r:embed="rId3"/>
          <a:stretch>
            <a:fillRect/>
          </a:stretch>
        </p:blipFill>
        <p:spPr>
          <a:xfrm>
            <a:off x="0" y="625654"/>
            <a:ext cx="12209793" cy="6232346"/>
          </a:xfrm>
          <a:prstGeom prst="rect">
            <a:avLst/>
          </a:prstGeom>
        </p:spPr>
      </p:pic>
      <p:sp>
        <p:nvSpPr>
          <p:cNvPr id="5" name="Rectangle 4">
            <a:extLst>
              <a:ext uri="{FF2B5EF4-FFF2-40B4-BE49-F238E27FC236}">
                <a16:creationId xmlns:a16="http://schemas.microsoft.com/office/drawing/2014/main" id="{A60F5AD1-762D-4171-B3EF-071189A82507}"/>
              </a:ext>
            </a:extLst>
          </p:cNvPr>
          <p:cNvSpPr/>
          <p:nvPr/>
        </p:nvSpPr>
        <p:spPr>
          <a:xfrm>
            <a:off x="-23336" y="4179608"/>
            <a:ext cx="12209795" cy="1901596"/>
          </a:xfrm>
          <a:prstGeom prst="rect">
            <a:avLst/>
          </a:prstGeom>
          <a:solidFill>
            <a:schemeClr val="accent6">
              <a:lumMod val="20000"/>
              <a:lumOff val="80000"/>
              <a:alpha val="4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C8716DA-B827-4F0D-89DE-FB9148A816AF}"/>
              </a:ext>
            </a:extLst>
          </p:cNvPr>
          <p:cNvSpPr/>
          <p:nvPr/>
        </p:nvSpPr>
        <p:spPr>
          <a:xfrm>
            <a:off x="-3" y="625654"/>
            <a:ext cx="12192003" cy="2002136"/>
          </a:xfrm>
          <a:prstGeom prst="rect">
            <a:avLst/>
          </a:prstGeom>
          <a:solidFill>
            <a:schemeClr val="accent5">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1" y="2627791"/>
            <a:ext cx="12186459" cy="1534500"/>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0" y="6072326"/>
            <a:ext cx="12186459" cy="847886"/>
          </a:xfrm>
          <a:prstGeom prst="rect">
            <a:avLst/>
          </a:prstGeom>
          <a:solidFill>
            <a:schemeClr val="accent3">
              <a:lumMod val="60000"/>
              <a:lumOff val="4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96523" y="-82232"/>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2019 AAEE</a:t>
            </a:r>
          </a:p>
        </p:txBody>
      </p:sp>
      <p:sp>
        <p:nvSpPr>
          <p:cNvPr id="12" name="Rectangle 11">
            <a:extLst>
              <a:ext uri="{C183D7F6-B498-43B3-948B-1728B52AA6E4}">
                <adec:decorative xmlns:adec="http://schemas.microsoft.com/office/drawing/2017/decorative" val="1"/>
              </a:ext>
            </a:extLst>
          </p:cNvPr>
          <p:cNvSpPr/>
          <p:nvPr/>
        </p:nvSpPr>
        <p:spPr>
          <a:xfrm>
            <a:off x="-2" y="625654"/>
            <a:ext cx="12186461" cy="6258542"/>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04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7441-AA6E-453E-8E7C-710165E3FE8B}"/>
              </a:ext>
            </a:extLst>
          </p:cNvPr>
          <p:cNvSpPr>
            <a:spLocks noGrp="1"/>
          </p:cNvSpPr>
          <p:nvPr>
            <p:ph type="title"/>
          </p:nvPr>
        </p:nvSpPr>
        <p:spPr/>
        <p:txBody>
          <a:bodyPr/>
          <a:lstStyle/>
          <a:p>
            <a:r>
              <a:rPr lang="en-US" dirty="0"/>
              <a:t>Diving into the Deep End</a:t>
            </a:r>
          </a:p>
        </p:txBody>
      </p:sp>
    </p:spTree>
    <p:extLst>
      <p:ext uri="{BB962C8B-B14F-4D97-AF65-F5344CB8AC3E}">
        <p14:creationId xmlns:p14="http://schemas.microsoft.com/office/powerpoint/2010/main" val="107784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211137" y="111443"/>
            <a:ext cx="10980863" cy="1038840"/>
          </a:xfrm>
        </p:spPr>
        <p:txBody>
          <a:bodyPr>
            <a:normAutofit fontScale="90000"/>
          </a:bodyPr>
          <a:lstStyle/>
          <a:p>
            <a:r>
              <a:rPr lang="en-US" dirty="0"/>
              <a:t>Scenario Development for 2021 AAFS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18</a:t>
            </a:fld>
            <a:endParaRPr lang="en-US"/>
          </a:p>
        </p:txBody>
      </p:sp>
      <p:sp>
        <p:nvSpPr>
          <p:cNvPr id="7" name="Content Placeholder 2">
            <a:extLst>
              <a:ext uri="{FF2B5EF4-FFF2-40B4-BE49-F238E27FC236}">
                <a16:creationId xmlns:a16="http://schemas.microsoft.com/office/drawing/2014/main" id="{EC80E77A-AEBD-42A1-BBA2-2634326A7F59}"/>
              </a:ext>
            </a:extLst>
          </p:cNvPr>
          <p:cNvSpPr>
            <a:spLocks noGrp="1"/>
          </p:cNvSpPr>
          <p:nvPr>
            <p:ph sz="half" idx="1"/>
          </p:nvPr>
        </p:nvSpPr>
        <p:spPr>
          <a:xfrm>
            <a:off x="335036" y="1332584"/>
            <a:ext cx="10976430" cy="5713526"/>
          </a:xfrm>
        </p:spPr>
        <p:txBody>
          <a:bodyPr>
            <a:normAutofit/>
          </a:bodyPr>
          <a:lstStyle/>
          <a:p>
            <a:pPr marL="914400" lvl="2" indent="0" fontAlgn="base">
              <a:buNone/>
            </a:pPr>
            <a:r>
              <a:rPr lang="en-US" sz="3200" b="1" dirty="0"/>
              <a:t>CEC is not at the stage where we are ready to make recommendations, but we are attempting to come to a common understanding of what we need to explore. </a:t>
            </a:r>
          </a:p>
          <a:p>
            <a:pPr marL="914400" lvl="2" indent="0" fontAlgn="base">
              <a:buNone/>
            </a:pPr>
            <a:endParaRPr lang="en-US" sz="3200" b="1" dirty="0"/>
          </a:p>
          <a:p>
            <a:pPr marL="914400" lvl="2" indent="0" fontAlgn="base">
              <a:buNone/>
            </a:pPr>
            <a:r>
              <a:rPr lang="en-US" sz="3200" b="1" dirty="0"/>
              <a:t>The next step would be defining a mutually agreed upon process for incorporating building electrification into the IEPR Demand Forecast such that it is useful to the joint agencies and their stakeholders.</a:t>
            </a:r>
            <a:endParaRPr lang="en-US" sz="2800" dirty="0"/>
          </a:p>
          <a:p>
            <a:endParaRPr lang="en-US" dirty="0"/>
          </a:p>
        </p:txBody>
      </p:sp>
    </p:spTree>
    <p:extLst>
      <p:ext uri="{BB962C8B-B14F-4D97-AF65-F5344CB8AC3E}">
        <p14:creationId xmlns:p14="http://schemas.microsoft.com/office/powerpoint/2010/main" val="16537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211137" y="111443"/>
            <a:ext cx="10980863" cy="1038840"/>
          </a:xfrm>
        </p:spPr>
        <p:txBody>
          <a:bodyPr>
            <a:normAutofit fontScale="90000"/>
          </a:bodyPr>
          <a:lstStyle/>
          <a:p>
            <a:r>
              <a:rPr lang="en-US" dirty="0"/>
              <a:t>Scenario Development for 2021 AAFS</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211136" y="1253330"/>
            <a:ext cx="10472863" cy="5031355"/>
          </a:xfrm>
        </p:spPr>
        <p:txBody>
          <a:bodyPr>
            <a:normAutofit/>
          </a:bodyPr>
          <a:lstStyle/>
          <a:p>
            <a:pPr>
              <a:lnSpc>
                <a:spcPct val="110000"/>
              </a:lnSpc>
            </a:pPr>
            <a:r>
              <a:rPr lang="en-US" sz="2800" dirty="0"/>
              <a:t>Desire is to eventually create a parallel scenario structure for AAFS to AAEE</a:t>
            </a:r>
          </a:p>
          <a:p>
            <a:pPr>
              <a:lnSpc>
                <a:spcPct val="110000"/>
              </a:lnSpc>
            </a:pPr>
            <a:r>
              <a:rPr lang="en-US" sz="2800" dirty="0"/>
              <a:t>Considerable uncertainties to consider in the current state</a:t>
            </a:r>
          </a:p>
          <a:p>
            <a:pPr lvl="1">
              <a:lnSpc>
                <a:spcPct val="110000"/>
              </a:lnSpc>
            </a:pPr>
            <a:r>
              <a:rPr lang="en-US" sz="2800" dirty="0"/>
              <a:t>SB 350 allows for Fuel Sub to count as EE</a:t>
            </a:r>
          </a:p>
          <a:p>
            <a:pPr lvl="1">
              <a:lnSpc>
                <a:spcPct val="110000"/>
              </a:lnSpc>
            </a:pPr>
            <a:r>
              <a:rPr lang="en-US" sz="2800" dirty="0"/>
              <a:t>2021 draft PG Study does not include much FS</a:t>
            </a:r>
          </a:p>
          <a:p>
            <a:pPr lvl="2">
              <a:lnSpc>
                <a:spcPct val="110000"/>
              </a:lnSpc>
            </a:pPr>
            <a:r>
              <a:rPr lang="en-US" sz="2800" dirty="0"/>
              <a:t>May change if “refreshed” with the 2021 ACC</a:t>
            </a:r>
          </a:p>
          <a:p>
            <a:pPr>
              <a:lnSpc>
                <a:spcPct val="110000"/>
              </a:lnSpc>
            </a:pPr>
            <a:r>
              <a:rPr lang="en-US" sz="2800" dirty="0"/>
              <a:t>Previous work has shown that we may expect a drastic change to the forecast in high electrification scenarios </a:t>
            </a:r>
          </a:p>
          <a:p>
            <a:pPr lvl="1">
              <a:lnSpc>
                <a:spcPct val="110000"/>
              </a:lnSpc>
            </a:pPr>
            <a:r>
              <a:rPr lang="en-US" sz="2800" dirty="0" err="1"/>
              <a:t>ie</a:t>
            </a:r>
            <a:r>
              <a:rPr lang="en-US" sz="2800" dirty="0"/>
              <a:t>. such as winter peaking loads</a:t>
            </a:r>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19</a:t>
            </a:fld>
            <a:endParaRPr lang="en-US"/>
          </a:p>
        </p:txBody>
      </p:sp>
    </p:spTree>
    <p:extLst>
      <p:ext uri="{BB962C8B-B14F-4D97-AF65-F5344CB8AC3E}">
        <p14:creationId xmlns:p14="http://schemas.microsoft.com/office/powerpoint/2010/main" val="9564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p:txBody>
          <a:bodyPr/>
          <a:lstStyle/>
          <a:p>
            <a:r>
              <a:rPr lang="en-US" dirty="0"/>
              <a:t>In Broad Strokes…</a:t>
            </a:r>
          </a:p>
        </p:txBody>
      </p:sp>
    </p:spTree>
    <p:extLst>
      <p:ext uri="{BB962C8B-B14F-4D97-AF65-F5344CB8AC3E}">
        <p14:creationId xmlns:p14="http://schemas.microsoft.com/office/powerpoint/2010/main" val="2618195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Elements to be included in AAFS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20</a:t>
            </a:fld>
            <a:endParaRPr lang="en-US"/>
          </a:p>
        </p:txBody>
      </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254659" y="1170547"/>
            <a:ext cx="13081001" cy="5713526"/>
          </a:xfrm>
        </p:spPr>
        <p:txBody>
          <a:bodyPr>
            <a:normAutofit fontScale="92500" lnSpcReduction="10000"/>
          </a:bodyPr>
          <a:lstStyle/>
          <a:p>
            <a:pPr marL="914400" lvl="2" indent="0" fontAlgn="base">
              <a:buNone/>
            </a:pPr>
            <a:r>
              <a:rPr lang="en-US" b="1" dirty="0"/>
              <a:t>Potential AAFS data sources for scenario creation </a:t>
            </a:r>
          </a:p>
          <a:p>
            <a:pPr marL="914400" lvl="2" indent="0" fontAlgn="base">
              <a:buNone/>
            </a:pPr>
            <a:r>
              <a:rPr lang="en-US" i="1" dirty="0"/>
              <a:t>(different level of stringency for each, which have their own level of uncertainty)</a:t>
            </a:r>
          </a:p>
          <a:p>
            <a:pPr lvl="2" fontAlgn="base">
              <a:lnSpc>
                <a:spcPct val="110000"/>
              </a:lnSpc>
            </a:pPr>
            <a:r>
              <a:rPr lang="en-US" sz="2800" dirty="0"/>
              <a:t>2021 PG Study measures</a:t>
            </a:r>
            <a:endParaRPr lang="en-US" dirty="0"/>
          </a:p>
          <a:p>
            <a:pPr lvl="2" fontAlgn="base">
              <a:lnSpc>
                <a:spcPct val="110000"/>
              </a:lnSpc>
            </a:pPr>
            <a:r>
              <a:rPr lang="en-US" sz="2800" dirty="0"/>
              <a:t>Local ordinances                                                                                             </a:t>
            </a:r>
            <a:r>
              <a:rPr lang="en-US" sz="2000" dirty="0"/>
              <a:t>encouraging electrification of some or all end-uses as well as local natural gas bans</a:t>
            </a:r>
          </a:p>
          <a:p>
            <a:pPr lvl="2" fontAlgn="base">
              <a:lnSpc>
                <a:spcPct val="110000"/>
              </a:lnSpc>
            </a:pPr>
            <a:r>
              <a:rPr lang="en-US" sz="2800" dirty="0"/>
              <a:t>2022 Building Standards                                                                                         </a:t>
            </a:r>
            <a:r>
              <a:rPr lang="en-US" sz="2000" dirty="0"/>
              <a:t>proposing all electric baselines for prescriptive compliance for new construction</a:t>
            </a:r>
          </a:p>
          <a:p>
            <a:pPr lvl="2" fontAlgn="base">
              <a:lnSpc>
                <a:spcPct val="110000"/>
              </a:lnSpc>
            </a:pPr>
            <a:r>
              <a:rPr lang="en-US" sz="2800" dirty="0"/>
              <a:t>POU data </a:t>
            </a:r>
            <a:r>
              <a:rPr lang="en-US" dirty="0"/>
              <a:t>on recent fuel substitution activities                                                                 </a:t>
            </a:r>
            <a:r>
              <a:rPr lang="en-US" sz="2000" dirty="0"/>
              <a:t>(especially SMUD, LADWP, Palo Alto)</a:t>
            </a:r>
          </a:p>
          <a:p>
            <a:pPr lvl="2" fontAlgn="base">
              <a:lnSpc>
                <a:spcPct val="110000"/>
              </a:lnSpc>
            </a:pPr>
            <a:r>
              <a:rPr lang="en-US" sz="2800" dirty="0"/>
              <a:t>IOU data </a:t>
            </a:r>
            <a:r>
              <a:rPr lang="en-US" dirty="0"/>
              <a:t>(CEDARS) on recent fuel substitution activities </a:t>
            </a:r>
            <a:endParaRPr lang="en-US" sz="2000" dirty="0"/>
          </a:p>
          <a:p>
            <a:pPr lvl="2" fontAlgn="base">
              <a:lnSpc>
                <a:spcPct val="110000"/>
              </a:lnSpc>
            </a:pPr>
            <a:r>
              <a:rPr lang="en-US" dirty="0"/>
              <a:t>BUILD/TECH programs being rolled out per SB 1477</a:t>
            </a:r>
            <a:endParaRPr lang="en-US" sz="2000" dirty="0"/>
          </a:p>
          <a:p>
            <a:pPr lvl="2" fontAlgn="base">
              <a:lnSpc>
                <a:spcPct val="110000"/>
              </a:lnSpc>
            </a:pPr>
            <a:r>
              <a:rPr lang="en-US" dirty="0"/>
              <a:t>Programs operating outside of Utility EE Portfolios                                                                           </a:t>
            </a:r>
            <a:r>
              <a:rPr lang="en-US" sz="1600" dirty="0"/>
              <a:t>(ex. SCE San Joaquin program electrifying propane)</a:t>
            </a:r>
            <a:endParaRPr lang="en-US" sz="1400" dirty="0"/>
          </a:p>
          <a:p>
            <a:pPr lvl="2" fontAlgn="base">
              <a:lnSpc>
                <a:spcPct val="110000"/>
              </a:lnSpc>
            </a:pPr>
            <a:r>
              <a:rPr lang="en-US" dirty="0"/>
              <a:t>Incorporate transportation electrification                                                                                               </a:t>
            </a:r>
            <a:r>
              <a:rPr lang="en-US" sz="1900" dirty="0"/>
              <a:t>(Governor’s E.O. banning sales of new ICE in 2035)</a:t>
            </a:r>
            <a:endParaRPr lang="en-US" sz="2000" dirty="0"/>
          </a:p>
          <a:p>
            <a:endParaRPr lang="en-US" dirty="0"/>
          </a:p>
        </p:txBody>
      </p:sp>
      <p:sp>
        <p:nvSpPr>
          <p:cNvPr id="4" name="Star: 5 Points 3">
            <a:extLst>
              <a:ext uri="{FF2B5EF4-FFF2-40B4-BE49-F238E27FC236}">
                <a16:creationId xmlns:a16="http://schemas.microsoft.com/office/drawing/2014/main" id="{DD738E82-8531-484F-8082-E4AFD2CE4426}"/>
              </a:ext>
              <a:ext uri="{C183D7F6-B498-43B3-948B-1728B52AA6E4}">
                <adec:decorative xmlns:adec="http://schemas.microsoft.com/office/drawing/2017/decorative" val="1"/>
              </a:ext>
            </a:extLst>
          </p:cNvPr>
          <p:cNvSpPr/>
          <p:nvPr/>
        </p:nvSpPr>
        <p:spPr>
          <a:xfrm>
            <a:off x="1182108" y="2348564"/>
            <a:ext cx="290557" cy="32725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1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439D-5BE5-4E72-86A9-EE393522326D}"/>
              </a:ext>
            </a:extLst>
          </p:cNvPr>
          <p:cNvSpPr>
            <a:spLocks noGrp="1"/>
          </p:cNvSpPr>
          <p:nvPr>
            <p:ph type="title"/>
          </p:nvPr>
        </p:nvSpPr>
        <p:spPr>
          <a:xfrm>
            <a:off x="1430995" y="86589"/>
            <a:ext cx="9953978" cy="1038840"/>
          </a:xfrm>
        </p:spPr>
        <p:txBody>
          <a:bodyPr>
            <a:noAutofit/>
          </a:bodyPr>
          <a:lstStyle/>
          <a:p>
            <a:r>
              <a:rPr lang="en-US" sz="3600" dirty="0">
                <a:latin typeface="+mn-lt"/>
              </a:rPr>
              <a:t>Example Element: Local Ordinances</a:t>
            </a:r>
          </a:p>
        </p:txBody>
      </p:sp>
      <p:sp>
        <p:nvSpPr>
          <p:cNvPr id="5" name="Slide Number Placeholder 4">
            <a:extLst>
              <a:ext uri="{FF2B5EF4-FFF2-40B4-BE49-F238E27FC236}">
                <a16:creationId xmlns:a16="http://schemas.microsoft.com/office/drawing/2014/main" id="{FF563D09-23A9-492D-B118-7F99CC80FA03}"/>
              </a:ext>
            </a:extLst>
          </p:cNvPr>
          <p:cNvSpPr>
            <a:spLocks noGrp="1"/>
          </p:cNvSpPr>
          <p:nvPr>
            <p:ph type="sldNum" sz="quarter" idx="12"/>
          </p:nvPr>
        </p:nvSpPr>
        <p:spPr/>
        <p:txBody>
          <a:bodyPr/>
          <a:lstStyle/>
          <a:p>
            <a:fld id="{005C4985-ACD0-2B4C-8981-36243250F268}" type="slidenum">
              <a:rPr lang="en-US" smtClean="0"/>
              <a:t>21</a:t>
            </a:fld>
            <a:endParaRPr lang="en-US"/>
          </a:p>
        </p:txBody>
      </p:sp>
      <p:pic>
        <p:nvPicPr>
          <p:cNvPr id="3" name="Picture 2">
            <a:extLst>
              <a:ext uri="{FF2B5EF4-FFF2-40B4-BE49-F238E27FC236}">
                <a16:creationId xmlns:a16="http://schemas.microsoft.com/office/drawing/2014/main" id="{D640EC10-7A2A-4087-A233-1F4A1B1CC2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0995" y="1125430"/>
            <a:ext cx="9859439" cy="4812784"/>
          </a:xfrm>
          <a:prstGeom prst="rect">
            <a:avLst/>
          </a:prstGeom>
        </p:spPr>
      </p:pic>
    </p:spTree>
    <p:extLst>
      <p:ext uri="{BB962C8B-B14F-4D97-AF65-F5344CB8AC3E}">
        <p14:creationId xmlns:p14="http://schemas.microsoft.com/office/powerpoint/2010/main" val="357516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F7A2450-3F08-4B82-9CC6-CF21920A4701}"/>
              </a:ext>
              <a:ext uri="{C183D7F6-B498-43B3-948B-1728B52AA6E4}">
                <adec:decorative xmlns:adec="http://schemas.microsoft.com/office/drawing/2017/decorative" val="1"/>
              </a:ext>
            </a:extLst>
          </p:cNvPr>
          <p:cNvGrpSpPr/>
          <p:nvPr/>
        </p:nvGrpSpPr>
        <p:grpSpPr>
          <a:xfrm flipH="1">
            <a:off x="10703293" y="1877377"/>
            <a:ext cx="913638" cy="4903916"/>
            <a:chOff x="1002078" y="3106273"/>
            <a:chExt cx="7610810" cy="811708"/>
          </a:xfrm>
        </p:grpSpPr>
        <p:sp>
          <p:nvSpPr>
            <p:cNvPr id="22" name="Rectangle: Rounded Corners 21">
              <a:extLst>
                <a:ext uri="{FF2B5EF4-FFF2-40B4-BE49-F238E27FC236}">
                  <a16:creationId xmlns:a16="http://schemas.microsoft.com/office/drawing/2014/main" id="{BE367E9C-398D-4E37-9EE9-5C2874E6B50A}"/>
                </a:ext>
              </a:extLst>
            </p:cNvPr>
            <p:cNvSpPr/>
            <p:nvPr/>
          </p:nvSpPr>
          <p:spPr>
            <a:xfrm>
              <a:off x="1002078" y="3106273"/>
              <a:ext cx="7610810" cy="811708"/>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57150">
              <a:solidFill>
                <a:srgbClr val="00B0F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23" name="Rectangle: Rounded Corners 10">
              <a:extLst>
                <a:ext uri="{FF2B5EF4-FFF2-40B4-BE49-F238E27FC236}">
                  <a16:creationId xmlns:a16="http://schemas.microsoft.com/office/drawing/2014/main" id="{0073D73A-0645-49CA-AFEE-4380EF70C8CE}"/>
                </a:ext>
              </a:extLst>
            </p:cNvPr>
            <p:cNvSpPr txBox="1"/>
            <p:nvPr/>
          </p:nvSpPr>
          <p:spPr>
            <a:xfrm>
              <a:off x="1041702" y="3145897"/>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E6DF575-451C-48BE-B35E-20B2B7DD3D64}"/>
              </a:ext>
              <a:ext uri="{C183D7F6-B498-43B3-948B-1728B52AA6E4}">
                <adec:decorative xmlns:adec="http://schemas.microsoft.com/office/drawing/2017/decorative" val="1"/>
              </a:ext>
            </a:extLst>
          </p:cNvPr>
          <p:cNvGrpSpPr/>
          <p:nvPr/>
        </p:nvGrpSpPr>
        <p:grpSpPr>
          <a:xfrm flipH="1">
            <a:off x="340410" y="3925686"/>
            <a:ext cx="1173251" cy="1107784"/>
            <a:chOff x="1012509" y="6042223"/>
            <a:chExt cx="7610810" cy="811708"/>
          </a:xfrm>
        </p:grpSpPr>
        <p:sp>
          <p:nvSpPr>
            <p:cNvPr id="13" name="Rectangle: Rounded Corners 12">
              <a:extLst>
                <a:ext uri="{FF2B5EF4-FFF2-40B4-BE49-F238E27FC236}">
                  <a16:creationId xmlns:a16="http://schemas.microsoft.com/office/drawing/2014/main" id="{013C5E9C-E61D-4DF1-B5B3-24647DCE9FAA}"/>
                </a:ext>
              </a:extLst>
            </p:cNvPr>
            <p:cNvSpPr/>
            <p:nvPr/>
          </p:nvSpPr>
          <p:spPr>
            <a:xfrm>
              <a:off x="1012509" y="6042223"/>
              <a:ext cx="7610810" cy="811708"/>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7D0152FF-8195-46B8-8A1D-E5A5F3775FC4}"/>
                </a:ext>
              </a:extLst>
            </p:cNvPr>
            <p:cNvSpPr txBox="1"/>
            <p:nvPr/>
          </p:nvSpPr>
          <p:spPr>
            <a:xfrm>
              <a:off x="1052133" y="6081847"/>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9CAB70AE-C25D-4061-BFD3-CFDAE39113BE}"/>
              </a:ext>
              <a:ext uri="{C183D7F6-B498-43B3-948B-1728B52AA6E4}">
                <adec:decorative xmlns:adec="http://schemas.microsoft.com/office/drawing/2017/decorative" val="1"/>
              </a:ext>
            </a:extLst>
          </p:cNvPr>
          <p:cNvGrpSpPr/>
          <p:nvPr/>
        </p:nvGrpSpPr>
        <p:grpSpPr>
          <a:xfrm flipH="1">
            <a:off x="341832" y="1986797"/>
            <a:ext cx="1170453" cy="935866"/>
            <a:chOff x="1012509" y="6042223"/>
            <a:chExt cx="7610810" cy="811708"/>
          </a:xfrm>
        </p:grpSpPr>
        <p:sp>
          <p:nvSpPr>
            <p:cNvPr id="10" name="Rectangle: Rounded Corners 9">
              <a:extLst>
                <a:ext uri="{FF2B5EF4-FFF2-40B4-BE49-F238E27FC236}">
                  <a16:creationId xmlns:a16="http://schemas.microsoft.com/office/drawing/2014/main" id="{12DF0B07-D226-4F3B-83A1-AE43864FC916}"/>
                </a:ext>
              </a:extLst>
            </p:cNvPr>
            <p:cNvSpPr/>
            <p:nvPr/>
          </p:nvSpPr>
          <p:spPr>
            <a:xfrm>
              <a:off x="1012509" y="6042223"/>
              <a:ext cx="7610810" cy="811708"/>
            </a:xfrm>
            <a:prstGeom prst="round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57150">
              <a:solidFill>
                <a:srgbClr val="C0000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A0BAE004-A20D-487F-9127-BD3B488DC498}"/>
                </a:ext>
              </a:extLst>
            </p:cNvPr>
            <p:cNvSpPr txBox="1"/>
            <p:nvPr/>
          </p:nvSpPr>
          <p:spPr>
            <a:xfrm>
              <a:off x="1052133" y="6081847"/>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Elements to be included in AAFS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22</a:t>
            </a:fld>
            <a:endParaRPr lang="en-US"/>
          </a:p>
        </p:txBody>
      </p:sp>
      <p:grpSp>
        <p:nvGrpSpPr>
          <p:cNvPr id="15" name="Group 14">
            <a:extLst>
              <a:ext uri="{FF2B5EF4-FFF2-40B4-BE49-F238E27FC236}">
                <a16:creationId xmlns:a16="http://schemas.microsoft.com/office/drawing/2014/main" id="{F9B37B2A-AF71-491F-8295-EAA15FDA6BB3}"/>
              </a:ext>
              <a:ext uri="{C183D7F6-B498-43B3-948B-1728B52AA6E4}">
                <adec:decorative xmlns:adec="http://schemas.microsoft.com/office/drawing/2017/decorative" val="1"/>
              </a:ext>
            </a:extLst>
          </p:cNvPr>
          <p:cNvGrpSpPr/>
          <p:nvPr/>
        </p:nvGrpSpPr>
        <p:grpSpPr>
          <a:xfrm flipH="1">
            <a:off x="792226" y="1986796"/>
            <a:ext cx="713966" cy="3542333"/>
            <a:chOff x="1022940" y="5065072"/>
            <a:chExt cx="7610810" cy="811708"/>
          </a:xfrm>
        </p:grpSpPr>
        <p:sp>
          <p:nvSpPr>
            <p:cNvPr id="16" name="Rectangle: Rounded Corners 15">
              <a:extLst>
                <a:ext uri="{FF2B5EF4-FFF2-40B4-BE49-F238E27FC236}">
                  <a16:creationId xmlns:a16="http://schemas.microsoft.com/office/drawing/2014/main" id="{8FE4270F-9DF3-4BB9-8F30-DCF2079828D1}"/>
                </a:ext>
              </a:extLst>
            </p:cNvPr>
            <p:cNvSpPr/>
            <p:nvPr/>
          </p:nvSpPr>
          <p:spPr>
            <a:xfrm>
              <a:off x="1022940" y="5065072"/>
              <a:ext cx="7610810" cy="811708"/>
            </a:xfrm>
            <a:prstGeom prst="round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57150">
              <a:solidFill>
                <a:srgbClr val="FFC00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17" name="Rectangle: Rounded Corners 6">
              <a:extLst>
                <a:ext uri="{FF2B5EF4-FFF2-40B4-BE49-F238E27FC236}">
                  <a16:creationId xmlns:a16="http://schemas.microsoft.com/office/drawing/2014/main" id="{E18BE48E-7D2E-4AB7-A908-7D7232FEA970}"/>
                </a:ext>
              </a:extLst>
            </p:cNvPr>
            <p:cNvSpPr txBox="1"/>
            <p:nvPr/>
          </p:nvSpPr>
          <p:spPr>
            <a:xfrm>
              <a:off x="1062564" y="5104696"/>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18B4A9A0-9476-41F8-B396-0E31A14BBBBA}"/>
              </a:ext>
              <a:ext uri="{C183D7F6-B498-43B3-948B-1728B52AA6E4}">
                <adec:decorative xmlns:adec="http://schemas.microsoft.com/office/drawing/2017/decorative" val="1"/>
              </a:ext>
            </a:extLst>
          </p:cNvPr>
          <p:cNvGrpSpPr/>
          <p:nvPr/>
        </p:nvGrpSpPr>
        <p:grpSpPr>
          <a:xfrm>
            <a:off x="1249369" y="1975699"/>
            <a:ext cx="264293" cy="4809662"/>
            <a:chOff x="1012509" y="4101046"/>
            <a:chExt cx="7610810" cy="811708"/>
          </a:xfrm>
        </p:grpSpPr>
        <p:sp>
          <p:nvSpPr>
            <p:cNvPr id="19" name="Rectangle: Rounded Corners 18">
              <a:extLst>
                <a:ext uri="{FF2B5EF4-FFF2-40B4-BE49-F238E27FC236}">
                  <a16:creationId xmlns:a16="http://schemas.microsoft.com/office/drawing/2014/main" id="{1D78D8D7-B4EC-44D6-80BC-32EFC99F5980}"/>
                </a:ext>
              </a:extLst>
            </p:cNvPr>
            <p:cNvSpPr/>
            <p:nvPr/>
          </p:nvSpPr>
          <p:spPr>
            <a:xfrm>
              <a:off x="1012509" y="4101046"/>
              <a:ext cx="7610810" cy="811708"/>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57150">
              <a:solidFill>
                <a:srgbClr val="92D05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20" name="Rectangle: Rounded Corners 8">
              <a:extLst>
                <a:ext uri="{FF2B5EF4-FFF2-40B4-BE49-F238E27FC236}">
                  <a16:creationId xmlns:a16="http://schemas.microsoft.com/office/drawing/2014/main" id="{CB65D4C3-0AD8-421E-B4C4-BAD702758AF7}"/>
                </a:ext>
              </a:extLst>
            </p:cNvPr>
            <p:cNvSpPr txBox="1"/>
            <p:nvPr/>
          </p:nvSpPr>
          <p:spPr>
            <a:xfrm>
              <a:off x="1052133" y="4140670"/>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24" name="Group 23">
            <a:extLst>
              <a:ext uri="{FF2B5EF4-FFF2-40B4-BE49-F238E27FC236}">
                <a16:creationId xmlns:a16="http://schemas.microsoft.com/office/drawing/2014/main" id="{0EFF5B48-C6C9-402F-9D63-5DF613C2B560}"/>
              </a:ext>
              <a:ext uri="{C183D7F6-B498-43B3-948B-1728B52AA6E4}">
                <adec:decorative xmlns:adec="http://schemas.microsoft.com/office/drawing/2017/decorative" val="1"/>
              </a:ext>
            </a:extLst>
          </p:cNvPr>
          <p:cNvGrpSpPr/>
          <p:nvPr/>
        </p:nvGrpSpPr>
        <p:grpSpPr>
          <a:xfrm flipH="1">
            <a:off x="10924023" y="1877377"/>
            <a:ext cx="971761" cy="4907984"/>
            <a:chOff x="970964" y="2149495"/>
            <a:chExt cx="7610810" cy="811708"/>
          </a:xfrm>
        </p:grpSpPr>
        <p:sp>
          <p:nvSpPr>
            <p:cNvPr id="25" name="Rectangle: Rounded Corners 24">
              <a:extLst>
                <a:ext uri="{FF2B5EF4-FFF2-40B4-BE49-F238E27FC236}">
                  <a16:creationId xmlns:a16="http://schemas.microsoft.com/office/drawing/2014/main" id="{B70676FC-9C63-405B-B4B9-DA20AC15F7A2}"/>
                </a:ext>
              </a:extLst>
            </p:cNvPr>
            <p:cNvSpPr/>
            <p:nvPr/>
          </p:nvSpPr>
          <p:spPr>
            <a:xfrm>
              <a:off x="970964" y="2149495"/>
              <a:ext cx="7610810" cy="811708"/>
            </a:xfrm>
            <a:prstGeom prst="round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57150">
              <a:solidFill>
                <a:srgbClr val="0070C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26" name="Rectangle: Rounded Corners 12">
              <a:extLst>
                <a:ext uri="{FF2B5EF4-FFF2-40B4-BE49-F238E27FC236}">
                  <a16:creationId xmlns:a16="http://schemas.microsoft.com/office/drawing/2014/main" id="{6ACBA7CF-CB52-486B-ACB6-389226AD3E20}"/>
                </a:ext>
              </a:extLst>
            </p:cNvPr>
            <p:cNvSpPr txBox="1"/>
            <p:nvPr/>
          </p:nvSpPr>
          <p:spPr>
            <a:xfrm>
              <a:off x="1010588" y="2189119"/>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9CFD2966-A39A-48E9-8AA0-05AEFB795E61}"/>
              </a:ext>
              <a:ext uri="{C183D7F6-B498-43B3-948B-1728B52AA6E4}">
                <adec:decorative xmlns:adec="http://schemas.microsoft.com/office/drawing/2017/decorative" val="1"/>
              </a:ext>
            </a:extLst>
          </p:cNvPr>
          <p:cNvGrpSpPr/>
          <p:nvPr/>
        </p:nvGrpSpPr>
        <p:grpSpPr>
          <a:xfrm flipH="1">
            <a:off x="11166974" y="1881446"/>
            <a:ext cx="1025025" cy="4903915"/>
            <a:chOff x="970964" y="1175112"/>
            <a:chExt cx="7610810" cy="811708"/>
          </a:xfrm>
        </p:grpSpPr>
        <p:sp>
          <p:nvSpPr>
            <p:cNvPr id="28" name="Rectangle: Rounded Corners 27">
              <a:extLst>
                <a:ext uri="{FF2B5EF4-FFF2-40B4-BE49-F238E27FC236}">
                  <a16:creationId xmlns:a16="http://schemas.microsoft.com/office/drawing/2014/main" id="{852D76A5-3F72-44E7-9FD6-4422454B6641}"/>
                </a:ext>
              </a:extLst>
            </p:cNvPr>
            <p:cNvSpPr/>
            <p:nvPr/>
          </p:nvSpPr>
          <p:spPr>
            <a:xfrm>
              <a:off x="970964" y="1175112"/>
              <a:ext cx="7610810" cy="811708"/>
            </a:xfrm>
            <a:prstGeom prst="round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w="57150">
              <a:solidFill>
                <a:srgbClr val="7030A0"/>
              </a:solidFill>
            </a:ln>
          </p:spPr>
          <p:style>
            <a:lnRef idx="1">
              <a:schemeClr val="dk1"/>
            </a:lnRef>
            <a:fillRef idx="2">
              <a:schemeClr val="dk1"/>
            </a:fillRef>
            <a:effectRef idx="1">
              <a:schemeClr val="dk1"/>
            </a:effectRef>
            <a:fontRef idx="minor">
              <a:schemeClr val="dk1">
                <a:hueOff val="0"/>
                <a:satOff val="0"/>
                <a:lumOff val="0"/>
                <a:alphaOff val="0"/>
              </a:schemeClr>
            </a:fontRef>
          </p:style>
        </p:sp>
        <p:sp>
          <p:nvSpPr>
            <p:cNvPr id="29" name="Rectangle: Rounded Corners 14">
              <a:extLst>
                <a:ext uri="{FF2B5EF4-FFF2-40B4-BE49-F238E27FC236}">
                  <a16:creationId xmlns:a16="http://schemas.microsoft.com/office/drawing/2014/main" id="{9ECC515E-6498-4348-90E7-B5DB48FF85F0}"/>
                </a:ext>
              </a:extLst>
            </p:cNvPr>
            <p:cNvSpPr txBox="1"/>
            <p:nvPr/>
          </p:nvSpPr>
          <p:spPr>
            <a:xfrm>
              <a:off x="1010588" y="1214736"/>
              <a:ext cx="7531562" cy="732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346518" y="1290371"/>
            <a:ext cx="13081001" cy="5713526"/>
          </a:xfrm>
        </p:spPr>
        <p:txBody>
          <a:bodyPr>
            <a:normAutofit fontScale="92500" lnSpcReduction="10000"/>
          </a:bodyPr>
          <a:lstStyle/>
          <a:p>
            <a:pPr marL="914400" lvl="2" indent="0" fontAlgn="base">
              <a:buNone/>
            </a:pPr>
            <a:r>
              <a:rPr lang="en-US" b="1" dirty="0"/>
              <a:t>Potential AAFS data sources for scenario creation </a:t>
            </a:r>
          </a:p>
          <a:p>
            <a:pPr marL="914400" lvl="2" indent="0" fontAlgn="base">
              <a:buNone/>
            </a:pPr>
            <a:r>
              <a:rPr lang="en-US" i="1" dirty="0"/>
              <a:t>(different level of stringency for each, which have their own level of uncertainty)</a:t>
            </a:r>
          </a:p>
          <a:p>
            <a:pPr lvl="2" fontAlgn="base">
              <a:lnSpc>
                <a:spcPct val="110000"/>
              </a:lnSpc>
            </a:pPr>
            <a:r>
              <a:rPr lang="en-US" sz="2800" dirty="0"/>
              <a:t>2021 PG Study measures</a:t>
            </a:r>
            <a:endParaRPr lang="en-US" dirty="0"/>
          </a:p>
          <a:p>
            <a:pPr lvl="2" fontAlgn="base">
              <a:lnSpc>
                <a:spcPct val="110000"/>
              </a:lnSpc>
            </a:pPr>
            <a:r>
              <a:rPr lang="en-US" sz="2800" dirty="0"/>
              <a:t>Local ordinances                                                                                             </a:t>
            </a:r>
            <a:r>
              <a:rPr lang="en-US" sz="2000" dirty="0"/>
              <a:t>encouraging electrification of some or all end-uses as well as local natural gas bans</a:t>
            </a:r>
          </a:p>
          <a:p>
            <a:pPr lvl="2" fontAlgn="base">
              <a:lnSpc>
                <a:spcPct val="110000"/>
              </a:lnSpc>
            </a:pPr>
            <a:r>
              <a:rPr lang="en-US" sz="2800" dirty="0"/>
              <a:t>2022 Building Standards                                                                                         </a:t>
            </a:r>
            <a:r>
              <a:rPr lang="en-US" sz="2000" dirty="0"/>
              <a:t>proposing all electric baselines for prescriptive compliance for new construction</a:t>
            </a:r>
          </a:p>
          <a:p>
            <a:pPr lvl="2" fontAlgn="base">
              <a:lnSpc>
                <a:spcPct val="110000"/>
              </a:lnSpc>
            </a:pPr>
            <a:r>
              <a:rPr lang="en-US" sz="2800" dirty="0"/>
              <a:t>POU data </a:t>
            </a:r>
            <a:r>
              <a:rPr lang="en-US" dirty="0"/>
              <a:t>on recent fuel substitution activities                                                                 </a:t>
            </a:r>
            <a:r>
              <a:rPr lang="en-US" sz="2000" dirty="0"/>
              <a:t>(especially SMUD, LADWP, Palo Alto)</a:t>
            </a:r>
          </a:p>
          <a:p>
            <a:pPr lvl="2" fontAlgn="base">
              <a:lnSpc>
                <a:spcPct val="110000"/>
              </a:lnSpc>
            </a:pPr>
            <a:r>
              <a:rPr lang="en-US" sz="2800" dirty="0"/>
              <a:t>IOU data </a:t>
            </a:r>
            <a:r>
              <a:rPr lang="en-US" dirty="0"/>
              <a:t>(CEDARS) on recent fuel substitution activities </a:t>
            </a:r>
            <a:endParaRPr lang="en-US" sz="2000" dirty="0"/>
          </a:p>
          <a:p>
            <a:pPr lvl="2" fontAlgn="base">
              <a:lnSpc>
                <a:spcPct val="110000"/>
              </a:lnSpc>
            </a:pPr>
            <a:r>
              <a:rPr lang="en-US" dirty="0"/>
              <a:t>BUILD/TECH programs being rolled out per SB 1477</a:t>
            </a:r>
            <a:endParaRPr lang="en-US" sz="2000" dirty="0"/>
          </a:p>
          <a:p>
            <a:pPr lvl="2" fontAlgn="base">
              <a:lnSpc>
                <a:spcPct val="110000"/>
              </a:lnSpc>
            </a:pPr>
            <a:r>
              <a:rPr lang="en-US" dirty="0"/>
              <a:t>Programs operating outside of Utility EE Portfolios                                                                           </a:t>
            </a:r>
            <a:r>
              <a:rPr lang="en-US" sz="1600" dirty="0"/>
              <a:t>(ex. SCE San Joaquin program electrifying propane)</a:t>
            </a:r>
            <a:endParaRPr lang="en-US" sz="1400" dirty="0"/>
          </a:p>
          <a:p>
            <a:pPr lvl="2" fontAlgn="base">
              <a:lnSpc>
                <a:spcPct val="110000"/>
              </a:lnSpc>
            </a:pPr>
            <a:r>
              <a:rPr lang="en-US" dirty="0"/>
              <a:t>Incorporate transportation electrification                                                                                               </a:t>
            </a:r>
            <a:r>
              <a:rPr lang="en-US" sz="1900" dirty="0"/>
              <a:t>(Governor’s E.O. banning sales of new ICE in 2035)</a:t>
            </a:r>
            <a:endParaRPr lang="en-US" sz="2000" dirty="0"/>
          </a:p>
          <a:p>
            <a:endParaRPr lang="en-US" dirty="0"/>
          </a:p>
        </p:txBody>
      </p:sp>
    </p:spTree>
    <p:extLst>
      <p:ext uri="{BB962C8B-B14F-4D97-AF65-F5344CB8AC3E}">
        <p14:creationId xmlns:p14="http://schemas.microsoft.com/office/powerpoint/2010/main" val="22780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Elements to be included in AAFS</a:t>
            </a:r>
          </a:p>
        </p:txBody>
      </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359228" y="2473486"/>
            <a:ext cx="10976430" cy="5713526"/>
          </a:xfrm>
        </p:spPr>
        <p:txBody>
          <a:bodyPr>
            <a:normAutofit/>
          </a:bodyPr>
          <a:lstStyle/>
          <a:p>
            <a:pPr marL="914400" lvl="2" indent="0" fontAlgn="base">
              <a:buNone/>
            </a:pPr>
            <a:r>
              <a:rPr lang="en-US" sz="3200" b="1" dirty="0"/>
              <a:t>Question:</a:t>
            </a:r>
          </a:p>
          <a:p>
            <a:pPr lvl="2" fontAlgn="base"/>
            <a:r>
              <a:rPr lang="en-US" sz="3200" b="1" dirty="0"/>
              <a:t>Any additional FS elements we might be missing and should consider including?</a:t>
            </a:r>
          </a:p>
          <a:p>
            <a:pPr lvl="2" fontAlgn="base"/>
            <a:endParaRPr lang="en-US" sz="2800" dirty="0"/>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23</a:t>
            </a:fld>
            <a:endParaRPr lang="en-US"/>
          </a:p>
        </p:txBody>
      </p:sp>
    </p:spTree>
    <p:extLst>
      <p:ext uri="{BB962C8B-B14F-4D97-AF65-F5344CB8AC3E}">
        <p14:creationId xmlns:p14="http://schemas.microsoft.com/office/powerpoint/2010/main" val="273993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Possible approach to Scenarios </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182108" y="1587273"/>
            <a:ext cx="9993892" cy="5084096"/>
          </a:xfrm>
        </p:spPr>
        <p:txBody>
          <a:bodyPr>
            <a:normAutofit/>
          </a:bodyPr>
          <a:lstStyle/>
          <a:p>
            <a:r>
              <a:rPr lang="en-US" dirty="0"/>
              <a:t>AB 3232 analysis based on “what if”; can’t use AB 3232 scenarios as a starting point for AAFS</a:t>
            </a:r>
          </a:p>
          <a:p>
            <a:r>
              <a:rPr lang="en-US" dirty="0"/>
              <a:t>We are working on incorporating more program-oriented inputs for a “new and improved” FSSAT</a:t>
            </a:r>
          </a:p>
          <a:p>
            <a:pPr fontAlgn="base"/>
            <a:r>
              <a:rPr lang="en-US" dirty="0"/>
              <a:t>As in the 2019 AAEE forecast, and before, the objective is to continue to focus on firm programs and projections since the core scenarios will be used for planning and procurement purposes </a:t>
            </a:r>
          </a:p>
          <a:p>
            <a:pPr fontAlgn="base"/>
            <a:r>
              <a:rPr lang="en-US" dirty="0"/>
              <a:t>As in previous iterations, develop variations around these most probable futures to show other possible outcomes given less or more effort input to realize the potential of existing or proposed EE and FS programs </a:t>
            </a:r>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24</a:t>
            </a:fld>
            <a:endParaRPr lang="en-US"/>
          </a:p>
        </p:txBody>
      </p:sp>
    </p:spTree>
    <p:extLst>
      <p:ext uri="{BB962C8B-B14F-4D97-AF65-F5344CB8AC3E}">
        <p14:creationId xmlns:p14="http://schemas.microsoft.com/office/powerpoint/2010/main" val="312545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sldNum" sz="quarter" idx="12"/>
          </p:nvPr>
        </p:nvSpPr>
        <p:spPr/>
        <p:txBody>
          <a:bodyPr/>
          <a:lstStyle/>
          <a:p>
            <a:fld id="{005C4985-ACD0-2B4C-8981-36243250F268}" type="slidenum">
              <a:rPr lang="en-US" smtClean="0"/>
              <a:t>25</a:t>
            </a:fld>
            <a:endParaRPr lang="en-US"/>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414165"/>
              </p:ext>
            </p:extLst>
          </p:nvPr>
        </p:nvGraphicFramePr>
        <p:xfrm>
          <a:off x="5946" y="-4069"/>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FBACA3C-CB1A-4DC9-8F44-7E26938F7CD1}"/>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Possible approach to Scenarios </a:t>
            </a:r>
          </a:p>
        </p:txBody>
      </p:sp>
      <p:sp>
        <p:nvSpPr>
          <p:cNvPr id="6" name="Content Placeholder 2">
            <a:extLst>
              <a:ext uri="{FF2B5EF4-FFF2-40B4-BE49-F238E27FC236}">
                <a16:creationId xmlns:a16="http://schemas.microsoft.com/office/drawing/2014/main" id="{8C179290-4D45-4EA5-BD16-6EEC16795ED2}"/>
              </a:ext>
            </a:extLst>
          </p:cNvPr>
          <p:cNvSpPr>
            <a:spLocks noGrp="1"/>
          </p:cNvSpPr>
          <p:nvPr>
            <p:ph sz="half" idx="1"/>
          </p:nvPr>
        </p:nvSpPr>
        <p:spPr>
          <a:xfrm>
            <a:off x="0" y="1361255"/>
            <a:ext cx="7586630" cy="1370736"/>
          </a:xfrm>
        </p:spPr>
        <p:txBody>
          <a:bodyPr>
            <a:normAutofit fontScale="55000" lnSpcReduction="20000"/>
          </a:bodyPr>
          <a:lstStyle/>
          <a:p>
            <a:pPr marL="914400" lvl="2" indent="0" fontAlgn="base">
              <a:lnSpc>
                <a:spcPct val="120000"/>
              </a:lnSpc>
              <a:buNone/>
            </a:pPr>
            <a:r>
              <a:rPr lang="en-US" sz="4000" i="1" dirty="0"/>
              <a:t>Preliminary thoughts on what could go into a hypothetical set of AAFS scenarios 1-6 ranging from most conservative to most aggressive or optimistic</a:t>
            </a:r>
          </a:p>
          <a:p>
            <a:pPr marL="914400" lvl="2" indent="0" fontAlgn="base">
              <a:buNone/>
            </a:pPr>
            <a:endParaRPr lang="en-US" sz="3200" i="1" dirty="0"/>
          </a:p>
          <a:p>
            <a:endParaRPr lang="en-US" dirty="0"/>
          </a:p>
        </p:txBody>
      </p:sp>
    </p:spTree>
    <p:extLst>
      <p:ext uri="{BB962C8B-B14F-4D97-AF65-F5344CB8AC3E}">
        <p14:creationId xmlns:p14="http://schemas.microsoft.com/office/powerpoint/2010/main" val="18874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815301"/>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4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893453"/>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02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805796"/>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1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473555"/>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59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121-F22C-4B5F-9328-FE91AC310635}"/>
              </a:ext>
            </a:extLst>
          </p:cNvPr>
          <p:cNvSpPr>
            <a:spLocks noGrp="1"/>
          </p:cNvSpPr>
          <p:nvPr>
            <p:ph type="title"/>
          </p:nvPr>
        </p:nvSpPr>
        <p:spPr/>
        <p:txBody>
          <a:bodyPr>
            <a:normAutofit/>
          </a:bodyPr>
          <a:lstStyle/>
          <a:p>
            <a:r>
              <a:rPr lang="en-US" dirty="0"/>
              <a:t>What was included in 2019?</a:t>
            </a:r>
          </a:p>
        </p:txBody>
      </p:sp>
      <p:sp>
        <p:nvSpPr>
          <p:cNvPr id="3" name="Content Placeholder 2">
            <a:extLst>
              <a:ext uri="{FF2B5EF4-FFF2-40B4-BE49-F238E27FC236}">
                <a16:creationId xmlns:a16="http://schemas.microsoft.com/office/drawing/2014/main" id="{1339C0CA-ADAC-4041-9846-5E6507BD910D}"/>
              </a:ext>
            </a:extLst>
          </p:cNvPr>
          <p:cNvSpPr>
            <a:spLocks noGrp="1"/>
          </p:cNvSpPr>
          <p:nvPr>
            <p:ph sz="half" idx="1"/>
          </p:nvPr>
        </p:nvSpPr>
        <p:spPr>
          <a:xfrm>
            <a:off x="909204" y="1172261"/>
            <a:ext cx="10373591" cy="5420193"/>
          </a:xfrm>
        </p:spPr>
        <p:txBody>
          <a:bodyPr>
            <a:normAutofit fontScale="85000" lnSpcReduction="20000"/>
          </a:bodyPr>
          <a:lstStyle/>
          <a:p>
            <a:pPr lvl="1" fontAlgn="base">
              <a:lnSpc>
                <a:spcPct val="110000"/>
              </a:lnSpc>
            </a:pPr>
            <a:r>
              <a:rPr lang="en-US" sz="3300" dirty="0"/>
              <a:t>Used a “what-if” percentage of all electric new construction in 2019 Additional Achievable Energy Efficiency (AAEE)</a:t>
            </a:r>
            <a:endParaRPr lang="en-US" sz="2800" dirty="0"/>
          </a:p>
          <a:p>
            <a:pPr lvl="1" fontAlgn="base">
              <a:lnSpc>
                <a:spcPct val="110000"/>
              </a:lnSpc>
            </a:pPr>
            <a:endParaRPr lang="en-US" sz="1400" dirty="0"/>
          </a:p>
          <a:p>
            <a:pPr lvl="1" fontAlgn="base">
              <a:lnSpc>
                <a:spcPct val="110000"/>
              </a:lnSpc>
            </a:pPr>
            <a:r>
              <a:rPr lang="en-US" sz="3300" dirty="0"/>
              <a:t>Used </a:t>
            </a:r>
            <a:r>
              <a:rPr lang="en-US" sz="3300" b="1" dirty="0">
                <a:solidFill>
                  <a:schemeClr val="accent1">
                    <a:lumMod val="60000"/>
                    <a:lumOff val="40000"/>
                  </a:schemeClr>
                </a:solidFill>
              </a:rPr>
              <a:t>low</a:t>
            </a:r>
            <a:r>
              <a:rPr lang="en-US" sz="3300" dirty="0"/>
              <a:t> for AAEE 1&amp;</a:t>
            </a:r>
            <a:r>
              <a:rPr lang="en-US" sz="3300" b="1" dirty="0">
                <a:solidFill>
                  <a:schemeClr val="accent1">
                    <a:lumMod val="60000"/>
                    <a:lumOff val="40000"/>
                  </a:schemeClr>
                </a:solidFill>
              </a:rPr>
              <a:t>2</a:t>
            </a:r>
            <a:r>
              <a:rPr lang="en-US" sz="3300" dirty="0"/>
              <a:t>, </a:t>
            </a:r>
            <a:r>
              <a:rPr lang="en-US" sz="3300" b="1" dirty="0">
                <a:solidFill>
                  <a:schemeClr val="accent3">
                    <a:lumMod val="75000"/>
                  </a:schemeClr>
                </a:solidFill>
              </a:rPr>
              <a:t>mid</a:t>
            </a:r>
            <a:r>
              <a:rPr lang="en-US" sz="3300" dirty="0"/>
              <a:t> AAEE </a:t>
            </a:r>
            <a:r>
              <a:rPr lang="en-US" sz="3300" b="1" dirty="0">
                <a:solidFill>
                  <a:schemeClr val="accent3">
                    <a:lumMod val="75000"/>
                  </a:schemeClr>
                </a:solidFill>
              </a:rPr>
              <a:t>3</a:t>
            </a:r>
            <a:r>
              <a:rPr lang="en-US" sz="3300" dirty="0"/>
              <a:t>&amp;4, high AAEE 5&amp;6</a:t>
            </a:r>
            <a:endParaRPr lang="en-US" sz="2800" dirty="0"/>
          </a:p>
          <a:p>
            <a:pPr lvl="2" fontAlgn="base">
              <a:lnSpc>
                <a:spcPct val="110000"/>
              </a:lnSpc>
            </a:pPr>
            <a:r>
              <a:rPr lang="en-US" sz="3300" b="1" dirty="0">
                <a:solidFill>
                  <a:schemeClr val="accent1">
                    <a:lumMod val="60000"/>
                    <a:lumOff val="40000"/>
                  </a:schemeClr>
                </a:solidFill>
              </a:rPr>
              <a:t>Low</a:t>
            </a:r>
            <a:r>
              <a:rPr lang="en-US" sz="3300" dirty="0"/>
              <a:t>: Assumed all electric penetration rate of 0.5% per year beginning 2020, ramping linearly to a cumulative of </a:t>
            </a:r>
            <a:r>
              <a:rPr lang="en-US" sz="3300" b="1" dirty="0">
                <a:solidFill>
                  <a:schemeClr val="accent1">
                    <a:lumMod val="60000"/>
                    <a:lumOff val="40000"/>
                  </a:schemeClr>
                </a:solidFill>
              </a:rPr>
              <a:t>5.5%</a:t>
            </a:r>
            <a:r>
              <a:rPr lang="en-US" sz="3300" dirty="0">
                <a:solidFill>
                  <a:schemeClr val="accent1">
                    <a:lumMod val="60000"/>
                    <a:lumOff val="40000"/>
                  </a:schemeClr>
                </a:solidFill>
              </a:rPr>
              <a:t> in 2030</a:t>
            </a:r>
            <a:endParaRPr lang="en-US" sz="2800" dirty="0">
              <a:solidFill>
                <a:schemeClr val="accent1">
                  <a:lumMod val="60000"/>
                  <a:lumOff val="40000"/>
                </a:schemeClr>
              </a:solidFill>
            </a:endParaRPr>
          </a:p>
          <a:p>
            <a:pPr lvl="2" fontAlgn="base">
              <a:lnSpc>
                <a:spcPct val="110000"/>
              </a:lnSpc>
            </a:pPr>
            <a:r>
              <a:rPr lang="en-US" sz="3300" b="1" dirty="0">
                <a:solidFill>
                  <a:schemeClr val="accent3">
                    <a:lumMod val="75000"/>
                  </a:schemeClr>
                </a:solidFill>
              </a:rPr>
              <a:t>Mid</a:t>
            </a:r>
            <a:r>
              <a:rPr lang="en-US" sz="3300" dirty="0"/>
              <a:t>: Assumed all electric penetration rate of 1.5% per year beginning 2020, ramping linearly to a cumulative of </a:t>
            </a:r>
            <a:r>
              <a:rPr lang="en-US" sz="3300" b="1" dirty="0">
                <a:solidFill>
                  <a:schemeClr val="accent3">
                    <a:lumMod val="75000"/>
                  </a:schemeClr>
                </a:solidFill>
              </a:rPr>
              <a:t>16.5</a:t>
            </a:r>
            <a:r>
              <a:rPr lang="en-US" sz="3300" dirty="0">
                <a:solidFill>
                  <a:schemeClr val="accent3">
                    <a:lumMod val="75000"/>
                  </a:schemeClr>
                </a:solidFill>
              </a:rPr>
              <a:t>% in 2030</a:t>
            </a:r>
            <a:endParaRPr lang="en-US" sz="2800" dirty="0">
              <a:solidFill>
                <a:schemeClr val="accent3">
                  <a:lumMod val="75000"/>
                </a:schemeClr>
              </a:solidFill>
            </a:endParaRPr>
          </a:p>
          <a:p>
            <a:pPr lvl="2" fontAlgn="base">
              <a:lnSpc>
                <a:spcPct val="110000"/>
              </a:lnSpc>
            </a:pPr>
            <a:r>
              <a:rPr lang="en-US" sz="3300" dirty="0"/>
              <a:t>High: Assumed all electric penetration rate of 2.5% per year beginning in 2020, ramping linearly to a cumulative of 27.5% in 2030</a:t>
            </a:r>
            <a:endParaRPr lang="en-US" sz="2800" dirty="0"/>
          </a:p>
          <a:p>
            <a:endParaRPr lang="en-US" dirty="0"/>
          </a:p>
        </p:txBody>
      </p:sp>
      <p:sp>
        <p:nvSpPr>
          <p:cNvPr id="5" name="Slide Number Placeholder 4">
            <a:extLst>
              <a:ext uri="{FF2B5EF4-FFF2-40B4-BE49-F238E27FC236}">
                <a16:creationId xmlns:a16="http://schemas.microsoft.com/office/drawing/2014/main" id="{1487F293-B24F-4D1A-8389-852DB9E89A95}"/>
              </a:ext>
            </a:extLst>
          </p:cNvPr>
          <p:cNvSpPr>
            <a:spLocks noGrp="1"/>
          </p:cNvSpPr>
          <p:nvPr>
            <p:ph type="sldNum" sz="quarter" idx="12"/>
          </p:nvPr>
        </p:nvSpPr>
        <p:spPr/>
        <p:txBody>
          <a:bodyPr/>
          <a:lstStyle/>
          <a:p>
            <a:fld id="{005C4985-ACD0-2B4C-8981-36243250F268}" type="slidenum">
              <a:rPr lang="en-US" smtClean="0"/>
              <a:t>3</a:t>
            </a:fld>
            <a:endParaRPr lang="en-US"/>
          </a:p>
        </p:txBody>
      </p:sp>
    </p:spTree>
    <p:extLst>
      <p:ext uri="{BB962C8B-B14F-4D97-AF65-F5344CB8AC3E}">
        <p14:creationId xmlns:p14="http://schemas.microsoft.com/office/powerpoint/2010/main" val="16981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4E5A50-D560-4946-B064-1B656C1620B2}"/>
              </a:ext>
            </a:extLst>
          </p:cNvPr>
          <p:cNvSpPr>
            <a:spLocks noGrp="1"/>
          </p:cNvSpPr>
          <p:nvPr>
            <p:ph type="title" idx="4294967295"/>
          </p:nvPr>
        </p:nvSpPr>
        <p:spPr>
          <a:xfrm>
            <a:off x="10431463" y="6488113"/>
            <a:ext cx="17605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2060"/>
              </a:solidFill>
              <a:effectLst/>
              <a:uLnTx/>
              <a:uFillTx/>
              <a:latin typeface="+mn-lt"/>
              <a:ea typeface="+mn-ea"/>
              <a:cs typeface="+mn-cs"/>
            </a:endParaRPr>
          </a:p>
        </p:txBody>
      </p:sp>
      <p:graphicFrame>
        <p:nvGraphicFramePr>
          <p:cNvPr id="13" name="Diagram 12">
            <a:extLst>
              <a:ext uri="{FF2B5EF4-FFF2-40B4-BE49-F238E27FC236}">
                <a16:creationId xmlns:a16="http://schemas.microsoft.com/office/drawing/2014/main" id="{685FB8E9-2661-4E12-8A5C-8548CEA6FC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052814"/>
              </p:ext>
            </p:extLst>
          </p:nvPr>
        </p:nvGraphicFramePr>
        <p:xfrm>
          <a:off x="-41564" y="1"/>
          <a:ext cx="12941301"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09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038840"/>
          </a:xfrm>
        </p:spPr>
        <p:txBody>
          <a:bodyPr>
            <a:normAutofit fontScale="90000"/>
          </a:bodyPr>
          <a:lstStyle/>
          <a:p>
            <a:r>
              <a:rPr lang="en-US" dirty="0">
                <a:latin typeface="+mn-lt"/>
              </a:rPr>
              <a:t>Proposal for 2021 AAFS Development</a:t>
            </a:r>
            <a:br>
              <a:rPr lang="en-US" dirty="0"/>
            </a:br>
            <a:r>
              <a:rPr lang="en-US" dirty="0"/>
              <a:t>Possible approach to Scenarios </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31</a:t>
            </a:fld>
            <a:endParaRPr lang="en-US"/>
          </a:p>
        </p:txBody>
      </p:sp>
      <p:sp>
        <p:nvSpPr>
          <p:cNvPr id="7" name="Content Placeholder 2">
            <a:extLst>
              <a:ext uri="{FF2B5EF4-FFF2-40B4-BE49-F238E27FC236}">
                <a16:creationId xmlns:a16="http://schemas.microsoft.com/office/drawing/2014/main" id="{1A0F8132-007E-4611-B25C-A62B4F79E590}"/>
              </a:ext>
            </a:extLst>
          </p:cNvPr>
          <p:cNvSpPr txBox="1">
            <a:spLocks/>
          </p:cNvSpPr>
          <p:nvPr/>
        </p:nvSpPr>
        <p:spPr>
          <a:xfrm>
            <a:off x="335036" y="1980000"/>
            <a:ext cx="10976430" cy="5713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2" indent="0" fontAlgn="base">
              <a:buFont typeface="Arial"/>
              <a:buNone/>
            </a:pPr>
            <a:r>
              <a:rPr lang="en-US" sz="3200" b="1" dirty="0"/>
              <a:t>Questions:</a:t>
            </a:r>
          </a:p>
          <a:p>
            <a:pPr lvl="2" fontAlgn="base"/>
            <a:r>
              <a:rPr lang="en-US" sz="3200" b="1" dirty="0"/>
              <a:t>What thoughts do you have about which elements are more or less certain?</a:t>
            </a:r>
          </a:p>
          <a:p>
            <a:pPr lvl="2" fontAlgn="base"/>
            <a:r>
              <a:rPr lang="en-US" sz="3200" b="1" dirty="0"/>
              <a:t>Are there planning and procurement purposes where including more uncertain FS elements may be appropriate?</a:t>
            </a:r>
          </a:p>
          <a:p>
            <a:pPr lvl="2" fontAlgn="base"/>
            <a:endParaRPr lang="en-US" sz="2800" dirty="0"/>
          </a:p>
          <a:p>
            <a:endParaRPr lang="en-US" dirty="0"/>
          </a:p>
        </p:txBody>
      </p:sp>
    </p:spTree>
    <p:extLst>
      <p:ext uri="{BB962C8B-B14F-4D97-AF65-F5344CB8AC3E}">
        <p14:creationId xmlns:p14="http://schemas.microsoft.com/office/powerpoint/2010/main" val="12104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522040"/>
          </a:xfrm>
        </p:spPr>
        <p:txBody>
          <a:bodyPr>
            <a:normAutofit fontScale="90000"/>
          </a:bodyPr>
          <a:lstStyle/>
          <a:p>
            <a:r>
              <a:rPr lang="en-US" dirty="0">
                <a:latin typeface="+mn-lt"/>
              </a:rPr>
              <a:t>Proposal for 2021 AAFS Development</a:t>
            </a:r>
            <a:br>
              <a:rPr lang="en-US" dirty="0"/>
            </a:br>
            <a:r>
              <a:rPr lang="en-US" dirty="0"/>
              <a:t>Consideration of which AAFS &amp; AAEE Scenario’s are compatible </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182108" y="1704769"/>
            <a:ext cx="10275600" cy="5153231"/>
          </a:xfrm>
        </p:spPr>
        <p:txBody>
          <a:bodyPr>
            <a:noAutofit/>
          </a:bodyPr>
          <a:lstStyle/>
          <a:p>
            <a:pPr>
              <a:lnSpc>
                <a:spcPct val="120000"/>
              </a:lnSpc>
            </a:pPr>
            <a:r>
              <a:rPr lang="en-US" dirty="0"/>
              <a:t>Need to consider which combinations of AAEE/AAFS scenarios are compatible with each other given total gas displacement potential and program funding sources.</a:t>
            </a:r>
          </a:p>
          <a:p>
            <a:pPr>
              <a:lnSpc>
                <a:spcPct val="120000"/>
              </a:lnSpc>
            </a:pPr>
            <a:r>
              <a:rPr lang="en-US" dirty="0"/>
              <a:t>What quantifications need to be made to remove program double counting?</a:t>
            </a:r>
          </a:p>
          <a:p>
            <a:pPr lvl="1">
              <a:lnSpc>
                <a:spcPct val="120000"/>
              </a:lnSpc>
            </a:pPr>
            <a:r>
              <a:rPr lang="en-US" dirty="0"/>
              <a:t>Currently choose the AAEE Scenario first and give the baseline gas consumption forecast a “haircut” as part of designing an FSSAT scenario FS is only allowed for the remaining gas consumption after AAEE reduction.</a:t>
            </a:r>
          </a:p>
          <a:p>
            <a:pPr lvl="2">
              <a:lnSpc>
                <a:spcPct val="120000"/>
              </a:lnSpc>
            </a:pPr>
            <a:r>
              <a:rPr lang="en-US" dirty="0"/>
              <a:t>Pro: aligned with loading order</a:t>
            </a:r>
          </a:p>
          <a:p>
            <a:pPr lvl="2">
              <a:lnSpc>
                <a:spcPct val="120000"/>
              </a:lnSpc>
            </a:pPr>
            <a:r>
              <a:rPr lang="en-US" dirty="0"/>
              <a:t>Con: “low hanging fruit” may be better suited for FS than gas EE</a:t>
            </a:r>
          </a:p>
          <a:p>
            <a:endParaRPr lang="en-US" sz="300"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32</a:t>
            </a:fld>
            <a:endParaRPr lang="en-US"/>
          </a:p>
        </p:txBody>
      </p:sp>
    </p:spTree>
    <p:extLst>
      <p:ext uri="{BB962C8B-B14F-4D97-AF65-F5344CB8AC3E}">
        <p14:creationId xmlns:p14="http://schemas.microsoft.com/office/powerpoint/2010/main" val="11329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522040"/>
          </a:xfrm>
        </p:spPr>
        <p:txBody>
          <a:bodyPr>
            <a:normAutofit fontScale="90000"/>
          </a:bodyPr>
          <a:lstStyle/>
          <a:p>
            <a:r>
              <a:rPr lang="en-US" dirty="0">
                <a:latin typeface="+mn-lt"/>
              </a:rPr>
              <a:t>Proposal for 2021 AAFS Development</a:t>
            </a:r>
            <a:br>
              <a:rPr lang="en-US" dirty="0"/>
            </a:br>
            <a:r>
              <a:rPr lang="en-US" dirty="0"/>
              <a:t>Consideration of which AAFS &amp; AAEE Scenario’s are compatible </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182108" y="1704769"/>
            <a:ext cx="9427010" cy="5153231"/>
          </a:xfrm>
        </p:spPr>
        <p:txBody>
          <a:bodyPr>
            <a:noAutofit/>
          </a:bodyPr>
          <a:lstStyle/>
          <a:p>
            <a:pPr>
              <a:lnSpc>
                <a:spcPct val="120000"/>
              </a:lnSpc>
            </a:pPr>
            <a:r>
              <a:rPr lang="en-US" dirty="0"/>
              <a:t>Could one consider approaching this by designing gas AAEE and electric AAEE scenarios separately…?</a:t>
            </a:r>
          </a:p>
          <a:p>
            <a:pPr lvl="1">
              <a:lnSpc>
                <a:spcPct val="120000"/>
              </a:lnSpc>
            </a:pPr>
            <a:r>
              <a:rPr lang="en-US" dirty="0"/>
              <a:t>Would allow for pairing of a low gas AAEE with a high electric AAEE and a moderate AAFS scenario for example.</a:t>
            </a:r>
          </a:p>
          <a:p>
            <a:pPr lvl="1">
              <a:lnSpc>
                <a:spcPct val="120000"/>
              </a:lnSpc>
            </a:pPr>
            <a:r>
              <a:rPr lang="en-US" dirty="0"/>
              <a:t>Would this separation of AAEE be technically feasible given interactive effects from any increased EE in electric devices emitting waste heat (ex. Lighting)? </a:t>
            </a:r>
            <a:r>
              <a:rPr lang="en-US" dirty="0" err="1"/>
              <a:t>Ie</a:t>
            </a:r>
            <a:r>
              <a:rPr lang="en-US" dirty="0"/>
              <a:t>. Are the effects small enough to neglect (1-2%)?</a:t>
            </a:r>
          </a:p>
          <a:p>
            <a:pPr lvl="1">
              <a:lnSpc>
                <a:spcPct val="120000"/>
              </a:lnSpc>
            </a:pPr>
            <a:endParaRPr lang="en-US" dirty="0"/>
          </a:p>
          <a:p>
            <a:pPr>
              <a:lnSpc>
                <a:spcPct val="120000"/>
              </a:lnSpc>
            </a:pPr>
            <a:r>
              <a:rPr lang="en-US" dirty="0"/>
              <a:t>Any other pitfalls to avoid or items to consider here?</a:t>
            </a:r>
          </a:p>
          <a:p>
            <a:endParaRPr lang="en-US" sz="300"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33</a:t>
            </a:fld>
            <a:endParaRPr lang="en-US"/>
          </a:p>
        </p:txBody>
      </p:sp>
    </p:spTree>
    <p:extLst>
      <p:ext uri="{BB962C8B-B14F-4D97-AF65-F5344CB8AC3E}">
        <p14:creationId xmlns:p14="http://schemas.microsoft.com/office/powerpoint/2010/main" val="35077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182108" y="161617"/>
            <a:ext cx="10588978" cy="1522040"/>
          </a:xfrm>
        </p:spPr>
        <p:txBody>
          <a:bodyPr>
            <a:normAutofit fontScale="90000"/>
          </a:bodyPr>
          <a:lstStyle/>
          <a:p>
            <a:r>
              <a:rPr lang="en-US" dirty="0">
                <a:latin typeface="+mn-lt"/>
              </a:rPr>
              <a:t>Proposal for 2021 AAFS Development</a:t>
            </a:r>
            <a:br>
              <a:rPr lang="en-US" dirty="0"/>
            </a:br>
            <a:r>
              <a:rPr lang="en-US" dirty="0"/>
              <a:t>Consideration of who will use 2021 AAFS and for what purpose</a:t>
            </a:r>
          </a:p>
        </p:txBody>
      </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667474" y="1900502"/>
            <a:ext cx="10363200" cy="4351338"/>
          </a:xfrm>
        </p:spPr>
        <p:txBody>
          <a:bodyPr/>
          <a:lstStyle/>
          <a:p>
            <a:pPr lvl="1"/>
            <a:r>
              <a:rPr lang="en-US" dirty="0"/>
              <a:t>By adding AAFS, we will need to revisit our common set forecasting agreement language after it has been determined what agencies want for what purpose.</a:t>
            </a:r>
          </a:p>
          <a:p>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182108" y="3133459"/>
            <a:ext cx="10588978" cy="4351338"/>
          </a:xfrm>
        </p:spPr>
        <p:txBody>
          <a:bodyPr/>
          <a:lstStyle/>
          <a:p>
            <a:pPr marL="0" indent="0">
              <a:buNone/>
            </a:pPr>
            <a:r>
              <a:rPr lang="en-US" b="1" dirty="0"/>
              <a:t>Questions</a:t>
            </a:r>
          </a:p>
          <a:p>
            <a:r>
              <a:rPr lang="en-US" b="1" dirty="0"/>
              <a:t>What types of scenarios would agencies be interested in developing?</a:t>
            </a:r>
          </a:p>
          <a:p>
            <a:r>
              <a:rPr lang="en-US" b="1" dirty="0"/>
              <a:t>What type of scenario should be used for the single forecast set?</a:t>
            </a:r>
          </a:p>
          <a:p>
            <a:pPr lvl="1"/>
            <a:r>
              <a:rPr lang="en-US" dirty="0"/>
              <a:t>Rationale for using more one case for local studies vs. another case for system studies</a:t>
            </a:r>
          </a:p>
          <a:p>
            <a:r>
              <a:rPr lang="en-US" b="1" dirty="0"/>
              <a:t>What, if anything, would agencies utilize the more aggressive/optimistic scenarios for?</a:t>
            </a:r>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34</a:t>
            </a:fld>
            <a:endParaRPr lang="en-US"/>
          </a:p>
        </p:txBody>
      </p:sp>
    </p:spTree>
    <p:extLst>
      <p:ext uri="{BB962C8B-B14F-4D97-AF65-F5344CB8AC3E}">
        <p14:creationId xmlns:p14="http://schemas.microsoft.com/office/powerpoint/2010/main" val="37770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603022" y="94475"/>
            <a:ext cx="10588978" cy="1038840"/>
          </a:xfrm>
        </p:spPr>
        <p:txBody>
          <a:bodyPr>
            <a:normAutofit/>
          </a:bodyPr>
          <a:lstStyle/>
          <a:p>
            <a:r>
              <a:rPr lang="en-US" dirty="0"/>
              <a:t>Timeline</a:t>
            </a:r>
          </a:p>
        </p:txBody>
      </p:sp>
      <p:sp>
        <p:nvSpPr>
          <p:cNvPr id="3" name="Content Placeholder 2">
            <a:extLst>
              <a:ext uri="{FF2B5EF4-FFF2-40B4-BE49-F238E27FC236}">
                <a16:creationId xmlns:a16="http://schemas.microsoft.com/office/drawing/2014/main" id="{9ED4BCA7-A963-4A00-947F-684D33ACB4CA}"/>
              </a:ext>
            </a:extLst>
          </p:cNvPr>
          <p:cNvSpPr>
            <a:spLocks noGrp="1"/>
          </p:cNvSpPr>
          <p:nvPr>
            <p:ph sz="half" idx="1"/>
          </p:nvPr>
        </p:nvSpPr>
        <p:spPr>
          <a:xfrm>
            <a:off x="944951" y="1325269"/>
            <a:ext cx="10302098" cy="4739972"/>
          </a:xfrm>
        </p:spPr>
        <p:txBody>
          <a:bodyPr>
            <a:normAutofit fontScale="70000" lnSpcReduction="20000"/>
          </a:bodyPr>
          <a:lstStyle/>
          <a:p>
            <a:pPr lvl="1" fontAlgn="base">
              <a:lnSpc>
                <a:spcPct val="120000"/>
              </a:lnSpc>
            </a:pPr>
            <a:r>
              <a:rPr lang="en-US" sz="3400" b="1" u="sng" dirty="0"/>
              <a:t>August 5</a:t>
            </a:r>
            <a:r>
              <a:rPr lang="en-US" sz="3400" b="1" dirty="0"/>
              <a:t>:                                                                                                           IEPR Workshop Demand Forecast Inputs and Assumptions</a:t>
            </a:r>
          </a:p>
          <a:p>
            <a:pPr marL="457200" lvl="1" indent="0" fontAlgn="base">
              <a:lnSpc>
                <a:spcPct val="120000"/>
              </a:lnSpc>
              <a:buNone/>
            </a:pPr>
            <a:endParaRPr lang="en-US" sz="3400" b="1" dirty="0"/>
          </a:p>
          <a:p>
            <a:pPr lvl="1" fontAlgn="base">
              <a:lnSpc>
                <a:spcPct val="120000"/>
              </a:lnSpc>
            </a:pPr>
            <a:r>
              <a:rPr lang="en-US" sz="3400" b="1" u="sng" dirty="0"/>
              <a:t>Late August</a:t>
            </a:r>
            <a:r>
              <a:rPr lang="en-US" sz="3400" b="1" dirty="0"/>
              <a:t>:                                                                                          DAWG AAEE &amp; AAFS Preliminary Scenario Designs</a:t>
            </a:r>
          </a:p>
          <a:p>
            <a:pPr lvl="1" fontAlgn="base">
              <a:lnSpc>
                <a:spcPct val="120000"/>
              </a:lnSpc>
            </a:pPr>
            <a:endParaRPr lang="en-US" sz="3400" dirty="0"/>
          </a:p>
          <a:p>
            <a:pPr lvl="1" fontAlgn="base">
              <a:lnSpc>
                <a:spcPct val="120000"/>
              </a:lnSpc>
            </a:pPr>
            <a:r>
              <a:rPr lang="en-US" sz="3400" b="1" u="sng" dirty="0"/>
              <a:t>Late September</a:t>
            </a:r>
            <a:r>
              <a:rPr lang="en-US" sz="3400" b="1" dirty="0"/>
              <a:t>:                                                                                              DAWG AAEE &amp; AAFS Preliminary Scenario Results</a:t>
            </a:r>
          </a:p>
          <a:p>
            <a:pPr lvl="1" fontAlgn="base">
              <a:lnSpc>
                <a:spcPct val="120000"/>
              </a:lnSpc>
            </a:pPr>
            <a:endParaRPr lang="en-US" sz="3400" dirty="0"/>
          </a:p>
          <a:p>
            <a:pPr lvl="1" fontAlgn="base">
              <a:lnSpc>
                <a:spcPct val="120000"/>
              </a:lnSpc>
            </a:pPr>
            <a:r>
              <a:rPr lang="en-US" sz="3400" b="1" u="sng" dirty="0"/>
              <a:t>Early to mid December</a:t>
            </a:r>
            <a:r>
              <a:rPr lang="en-US" sz="3400" b="1" dirty="0"/>
              <a:t>: IEPR WS to share Final Results of Managed Forecast including AAEE &amp; AAFS modifiers</a:t>
            </a:r>
            <a:endParaRPr lang="en-US" sz="3400" dirty="0"/>
          </a:p>
          <a:p>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35</a:t>
            </a:fld>
            <a:endParaRPr lang="en-US"/>
          </a:p>
        </p:txBody>
      </p:sp>
    </p:spTree>
    <p:extLst>
      <p:ext uri="{BB962C8B-B14F-4D97-AF65-F5344CB8AC3E}">
        <p14:creationId xmlns:p14="http://schemas.microsoft.com/office/powerpoint/2010/main" val="3507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121-F22C-4B5F-9328-FE91AC310635}"/>
              </a:ext>
            </a:extLst>
          </p:cNvPr>
          <p:cNvSpPr>
            <a:spLocks noGrp="1"/>
          </p:cNvSpPr>
          <p:nvPr>
            <p:ph type="title"/>
          </p:nvPr>
        </p:nvSpPr>
        <p:spPr>
          <a:xfrm>
            <a:off x="1385308" y="161617"/>
            <a:ext cx="10574464" cy="1038840"/>
          </a:xfrm>
        </p:spPr>
        <p:txBody>
          <a:bodyPr>
            <a:normAutofit fontScale="90000"/>
          </a:bodyPr>
          <a:lstStyle/>
          <a:p>
            <a:r>
              <a:rPr lang="en-US" dirty="0"/>
              <a:t>What work has EAD done since then?</a:t>
            </a:r>
          </a:p>
        </p:txBody>
      </p:sp>
      <p:sp>
        <p:nvSpPr>
          <p:cNvPr id="3" name="Content Placeholder 2">
            <a:extLst>
              <a:ext uri="{FF2B5EF4-FFF2-40B4-BE49-F238E27FC236}">
                <a16:creationId xmlns:a16="http://schemas.microsoft.com/office/drawing/2014/main" id="{1339C0CA-ADAC-4041-9846-5E6507BD910D}"/>
              </a:ext>
            </a:extLst>
          </p:cNvPr>
          <p:cNvSpPr>
            <a:spLocks noGrp="1"/>
          </p:cNvSpPr>
          <p:nvPr>
            <p:ph sz="half" idx="1"/>
          </p:nvPr>
        </p:nvSpPr>
        <p:spPr>
          <a:xfrm>
            <a:off x="914400" y="1606677"/>
            <a:ext cx="10574464" cy="4351338"/>
          </a:xfrm>
        </p:spPr>
        <p:txBody>
          <a:bodyPr>
            <a:normAutofit/>
          </a:bodyPr>
          <a:lstStyle/>
          <a:p>
            <a:r>
              <a:rPr lang="en-US" sz="2800" dirty="0"/>
              <a:t>Developed “what-if” Fuel Substitution Scenario Analysis Tool (FSSAT)</a:t>
            </a:r>
          </a:p>
          <a:p>
            <a:endParaRPr lang="en-US" sz="2800" dirty="0"/>
          </a:p>
          <a:p>
            <a:r>
              <a:rPr lang="en-US" sz="2800" dirty="0"/>
              <a:t>Used the FSSAT to analyze building electrification scenarios in our AB 3232 Analysis described in the recently published California Building Decarbonization Assessment</a:t>
            </a:r>
          </a:p>
        </p:txBody>
      </p:sp>
      <p:sp>
        <p:nvSpPr>
          <p:cNvPr id="5" name="Slide Number Placeholder 4">
            <a:extLst>
              <a:ext uri="{FF2B5EF4-FFF2-40B4-BE49-F238E27FC236}">
                <a16:creationId xmlns:a16="http://schemas.microsoft.com/office/drawing/2014/main" id="{1487F293-B24F-4D1A-8389-852DB9E89A95}"/>
              </a:ext>
            </a:extLst>
          </p:cNvPr>
          <p:cNvSpPr>
            <a:spLocks noGrp="1"/>
          </p:cNvSpPr>
          <p:nvPr>
            <p:ph type="sldNum" sz="quarter" idx="12"/>
          </p:nvPr>
        </p:nvSpPr>
        <p:spPr/>
        <p:txBody>
          <a:bodyPr/>
          <a:lstStyle/>
          <a:p>
            <a:fld id="{005C4985-ACD0-2B4C-8981-36243250F268}" type="slidenum">
              <a:rPr lang="en-US" smtClean="0"/>
              <a:t>4</a:t>
            </a:fld>
            <a:endParaRPr lang="en-US"/>
          </a:p>
        </p:txBody>
      </p:sp>
    </p:spTree>
    <p:extLst>
      <p:ext uri="{BB962C8B-B14F-4D97-AF65-F5344CB8AC3E}">
        <p14:creationId xmlns:p14="http://schemas.microsoft.com/office/powerpoint/2010/main" val="324687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8B07A-D3E1-4B22-AC33-BE83B758D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9419D9-A266-4DF0-B797-CFA420F1271B}"/>
              </a:ext>
            </a:extLst>
          </p:cNvPr>
          <p:cNvSpPr>
            <a:spLocks noGrp="1"/>
          </p:cNvSpPr>
          <p:nvPr>
            <p:ph type="title"/>
          </p:nvPr>
        </p:nvSpPr>
        <p:spPr>
          <a:xfrm>
            <a:off x="1399822" y="237067"/>
            <a:ext cx="10681688" cy="1038840"/>
          </a:xfrm>
        </p:spPr>
        <p:txBody>
          <a:bodyPr>
            <a:noAutofit/>
          </a:bodyPr>
          <a:lstStyle/>
          <a:p>
            <a:r>
              <a:rPr lang="en-US" sz="3200"/>
              <a:t>Modeling electrification: </a:t>
            </a:r>
            <a:br>
              <a:rPr lang="en-US" sz="3200"/>
            </a:br>
            <a:r>
              <a:rPr lang="en-US" sz="3200">
                <a:solidFill>
                  <a:schemeClr val="accent4">
                    <a:lumMod val="50000"/>
                  </a:schemeClr>
                </a:solidFill>
              </a:rPr>
              <a:t>Fuel Substitution Scenario Analysis Tool (FSSAT) main processes flow chart</a:t>
            </a:r>
          </a:p>
        </p:txBody>
      </p:sp>
      <p:pic>
        <p:nvPicPr>
          <p:cNvPr id="7" name="Picture 6" descr="Figure of FSSAT main processes flow chart">
            <a:extLst>
              <a:ext uri="{FF2B5EF4-FFF2-40B4-BE49-F238E27FC236}">
                <a16:creationId xmlns:a16="http://schemas.microsoft.com/office/drawing/2014/main" id="{6727F049-FD00-45A1-9723-2CB4746B1BB7}"/>
              </a:ext>
              <a:ext uri="{C183D7F6-B498-43B3-948B-1728B52AA6E4}">
                <adec:decorative xmlns:adec="http://schemas.microsoft.com/office/drawing/2017/decorative" val="0"/>
              </a:ext>
            </a:extLst>
          </p:cNvPr>
          <p:cNvPicPr/>
          <p:nvPr/>
        </p:nvPicPr>
        <p:blipFill>
          <a:blip r:embed="rId3">
            <a:extLst>
              <a:ext uri="{28A0092B-C50C-407E-A947-70E740481C1C}">
                <a14:useLocalDpi xmlns:a14="http://schemas.microsoft.com/office/drawing/2010/main" val="0"/>
              </a:ext>
            </a:extLst>
          </a:blip>
          <a:stretch>
            <a:fillRect/>
          </a:stretch>
        </p:blipFill>
        <p:spPr>
          <a:xfrm>
            <a:off x="1399822" y="1616368"/>
            <a:ext cx="10044033" cy="5121564"/>
          </a:xfrm>
          <a:prstGeom prst="rect">
            <a:avLst/>
          </a:prstGeom>
        </p:spPr>
      </p:pic>
    </p:spTree>
    <p:extLst>
      <p:ext uri="{BB962C8B-B14F-4D97-AF65-F5344CB8AC3E}">
        <p14:creationId xmlns:p14="http://schemas.microsoft.com/office/powerpoint/2010/main" val="412689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p:cNvSpPr>
            <a:spLocks noGrp="1"/>
          </p:cNvSpPr>
          <p:nvPr>
            <p:ph type="title"/>
          </p:nvPr>
        </p:nvSpPr>
        <p:spPr>
          <a:xfrm>
            <a:off x="1399821" y="237067"/>
            <a:ext cx="10221907" cy="1038840"/>
          </a:xfrm>
        </p:spPr>
        <p:txBody>
          <a:bodyPr>
            <a:noAutofit/>
          </a:bodyPr>
          <a:lstStyle/>
          <a:p>
            <a:r>
              <a:rPr lang="en-US" sz="3200"/>
              <a:t>Building end-use electrification scenarios:</a:t>
            </a:r>
            <a:br>
              <a:rPr lang="en-US" sz="3600"/>
            </a:br>
            <a:r>
              <a:rPr lang="en-US" sz="2400">
                <a:solidFill>
                  <a:schemeClr val="accent5">
                    <a:lumMod val="75000"/>
                  </a:schemeClr>
                </a:solidFill>
              </a:rPr>
              <a:t>Minimal, Moderate, Aggressive, Efficient Aggressive</a:t>
            </a:r>
          </a:p>
        </p:txBody>
      </p:sp>
      <p:sp>
        <p:nvSpPr>
          <p:cNvPr id="7" name="TextBox 6"/>
          <p:cNvSpPr txBox="1"/>
          <p:nvPr/>
        </p:nvSpPr>
        <p:spPr>
          <a:xfrm>
            <a:off x="1271663" y="5265349"/>
            <a:ext cx="90817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Where: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NC, ROB, and RET are percentages of eligible technologies by sector/end-use that will be electric in 2030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Minimal electrification scenario just meets the 40-percent AB 3232 target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impacts of the SB 1383 toggle are external to the FSSAT framework </a:t>
            </a:r>
          </a:p>
        </p:txBody>
      </p:sp>
      <p:graphicFrame>
        <p:nvGraphicFramePr>
          <p:cNvPr id="8" name="Table 7">
            <a:extLst>
              <a:ext uri="{FF2B5EF4-FFF2-40B4-BE49-F238E27FC236}">
                <a16:creationId xmlns:a16="http://schemas.microsoft.com/office/drawing/2014/main" id="{C703EE6F-2722-4FB9-974C-FB3A5A3FAE72}"/>
              </a:ext>
            </a:extLst>
          </p:cNvPr>
          <p:cNvGraphicFramePr>
            <a:graphicFrameLocks noGrp="1"/>
          </p:cNvGraphicFramePr>
          <p:nvPr>
            <p:extLst>
              <p:ext uri="{D42A27DB-BD31-4B8C-83A1-F6EECF244321}">
                <p14:modId xmlns:p14="http://schemas.microsoft.com/office/powerpoint/2010/main" val="1269204299"/>
              </p:ext>
            </p:extLst>
          </p:nvPr>
        </p:nvGraphicFramePr>
        <p:xfrm>
          <a:off x="737298" y="1532200"/>
          <a:ext cx="10717403" cy="3584145"/>
        </p:xfrm>
        <a:graphic>
          <a:graphicData uri="http://schemas.openxmlformats.org/drawingml/2006/table">
            <a:tbl>
              <a:tblPr firstRow="1">
                <a:tableStyleId>{616DA210-FB5B-4158-B5E0-FEB733F419BA}</a:tableStyleId>
              </a:tblPr>
              <a:tblGrid>
                <a:gridCol w="1644704">
                  <a:extLst>
                    <a:ext uri="{9D8B030D-6E8A-4147-A177-3AD203B41FA5}">
                      <a16:colId xmlns:a16="http://schemas.microsoft.com/office/drawing/2014/main" val="3888183290"/>
                    </a:ext>
                  </a:extLst>
                </a:gridCol>
                <a:gridCol w="1691682">
                  <a:extLst>
                    <a:ext uri="{9D8B030D-6E8A-4147-A177-3AD203B41FA5}">
                      <a16:colId xmlns:a16="http://schemas.microsoft.com/office/drawing/2014/main" val="835510241"/>
                    </a:ext>
                  </a:extLst>
                </a:gridCol>
                <a:gridCol w="1934625">
                  <a:extLst>
                    <a:ext uri="{9D8B030D-6E8A-4147-A177-3AD203B41FA5}">
                      <a16:colId xmlns:a16="http://schemas.microsoft.com/office/drawing/2014/main" val="1551799648"/>
                    </a:ext>
                  </a:extLst>
                </a:gridCol>
                <a:gridCol w="1808454">
                  <a:extLst>
                    <a:ext uri="{9D8B030D-6E8A-4147-A177-3AD203B41FA5}">
                      <a16:colId xmlns:a16="http://schemas.microsoft.com/office/drawing/2014/main" val="3060423506"/>
                    </a:ext>
                  </a:extLst>
                </a:gridCol>
                <a:gridCol w="1766398">
                  <a:extLst>
                    <a:ext uri="{9D8B030D-6E8A-4147-A177-3AD203B41FA5}">
                      <a16:colId xmlns:a16="http://schemas.microsoft.com/office/drawing/2014/main" val="2150173014"/>
                    </a:ext>
                  </a:extLst>
                </a:gridCol>
                <a:gridCol w="1871540">
                  <a:extLst>
                    <a:ext uri="{9D8B030D-6E8A-4147-A177-3AD203B41FA5}">
                      <a16:colId xmlns:a16="http://schemas.microsoft.com/office/drawing/2014/main" val="2333916385"/>
                    </a:ext>
                  </a:extLst>
                </a:gridCol>
              </a:tblGrid>
              <a:tr h="1265490">
                <a:tc>
                  <a:txBody>
                    <a:bodyPr/>
                    <a:lstStyle/>
                    <a:p>
                      <a:pPr algn="l" rtl="0" fontAlgn="b"/>
                      <a:r>
                        <a:rPr lang="en-US" sz="1800" b="1" u="none" strike="noStrike">
                          <a:effectLst/>
                        </a:rPr>
                        <a:t>Electrification</a:t>
                      </a:r>
                      <a:r>
                        <a:rPr lang="en-US" sz="1800" b="1" u="none" strike="noStrike" baseline="0">
                          <a:effectLst/>
                        </a:rPr>
                        <a:t> </a:t>
                      </a:r>
                      <a:r>
                        <a:rPr lang="en-US" sz="1800" b="1" u="none" strike="noStrike">
                          <a:effectLst/>
                        </a:rPr>
                        <a:t>Scenario Using FSSAT</a:t>
                      </a:r>
                      <a:endParaRPr lang="en-US" sz="1800" b="1" i="0" u="none" strike="noStrike">
                        <a:solidFill>
                          <a:srgbClr val="000000"/>
                        </a:solidFill>
                        <a:effectLst/>
                        <a:latin typeface="Arial" panose="020B0604020202020204" pitchFamily="34" charset="0"/>
                      </a:endParaRPr>
                    </a:p>
                  </a:txBody>
                  <a:tcPr marL="5804" marR="5804" marT="5804" marB="0" anchor="b"/>
                </a:tc>
                <a:tc>
                  <a:txBody>
                    <a:bodyPr/>
                    <a:lstStyle/>
                    <a:p>
                      <a:pPr algn="ctr" rtl="0" fontAlgn="b"/>
                      <a:r>
                        <a:rPr lang="en-US" sz="1800" b="1" u="none" strike="noStrike">
                          <a:effectLst/>
                        </a:rPr>
                        <a:t>New Construction (NC)</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a:effectLst/>
                        </a:rPr>
                        <a:t>Replace on Burnout (ROB)</a:t>
                      </a:r>
                      <a:endParaRPr lang="en-US" sz="1800" b="1" i="0" u="none" strike="noStrike">
                        <a:solidFill>
                          <a:srgbClr val="000000"/>
                        </a:solidFill>
                        <a:effectLst/>
                        <a:latin typeface="Arial" panose="020B0604020202020204" pitchFamily="34" charset="0"/>
                      </a:endParaRPr>
                    </a:p>
                  </a:txBody>
                  <a:tcPr marL="5804" marR="5804" marT="5804" marB="0" anchor="b"/>
                </a:tc>
                <a:tc>
                  <a:txBody>
                    <a:bodyPr/>
                    <a:lstStyle/>
                    <a:p>
                      <a:pPr algn="ctr" rtl="0" fontAlgn="b"/>
                      <a:r>
                        <a:rPr lang="en-US" sz="1800" b="1" u="none" strike="noStrike">
                          <a:effectLst/>
                        </a:rPr>
                        <a:t>Early Replacement (RET)</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a:effectLst/>
                        </a:rPr>
                        <a:t>Technology Efficiency</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tc>
                  <a:txBody>
                    <a:bodyPr/>
                    <a:lstStyle/>
                    <a:p>
                      <a:pPr algn="ctr" rtl="0" fontAlgn="b"/>
                      <a:r>
                        <a:rPr lang="en-US" sz="1800" b="1" u="none" strike="noStrike">
                          <a:effectLst/>
                        </a:rPr>
                        <a:t>SB 1383 Goals</a:t>
                      </a:r>
                      <a:r>
                        <a:rPr lang="en-US" sz="1800" b="1" u="none" strike="noStrike" baseline="0">
                          <a:effectLst/>
                        </a:rPr>
                        <a:t> Toggle</a:t>
                      </a:r>
                      <a:endParaRPr lang="en-US" sz="1800" b="1" i="0" u="none" strike="noStrike">
                        <a:solidFill>
                          <a:srgbClr val="000000"/>
                        </a:solidFill>
                        <a:effectLst/>
                        <a:latin typeface="Arial" panose="020B0604020202020204" pitchFamily="34" charset="0"/>
                      </a:endParaRPr>
                    </a:p>
                  </a:txBody>
                  <a:tcPr marL="5804" marR="5804" marT="580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880292"/>
                  </a:ext>
                </a:extLst>
              </a:tr>
              <a:tr h="552307">
                <a:tc>
                  <a:txBody>
                    <a:bodyPr/>
                    <a:lstStyle/>
                    <a:p>
                      <a:pPr algn="l" rtl="0" fontAlgn="b"/>
                      <a:r>
                        <a:rPr lang="en-US" sz="1800" u="none" strike="noStrike">
                          <a:effectLst/>
                        </a:rPr>
                        <a:t>Minimal</a:t>
                      </a:r>
                      <a:endParaRPr lang="en-US" sz="1800" b="1" i="0" u="none" strike="noStrike">
                        <a:solidFill>
                          <a:srgbClr val="000000"/>
                        </a:solidFill>
                        <a:effectLst/>
                        <a:latin typeface="Arial" panose="020B0604020202020204" pitchFamily="34" charset="0"/>
                      </a:endParaRPr>
                    </a:p>
                  </a:txBody>
                  <a:tcPr marL="5804" marR="5804" marT="58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25098"/>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100%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by 2030</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a:effectLst/>
                        </a:rPr>
                        <a:t>15%</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b"/>
                      <a:r>
                        <a:rPr lang="en-US" sz="1800" b="0" i="0" u="none" strike="noStrike" dirty="0">
                          <a:solidFill>
                            <a:srgbClr val="000000"/>
                          </a:solidFill>
                          <a:effectLst/>
                          <a:latin typeface="Arial" panose="020B0604020202020204" pitchFamily="34" charset="0"/>
                        </a:rPr>
                        <a:t>5%</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dirty="0">
                          <a:effectLst/>
                        </a:rPr>
                        <a:t> High-Efficiency</a:t>
                      </a:r>
                      <a:endParaRPr lang="en-US" sz="1800" b="0" i="0" u="none" strike="noStrike" dirty="0">
                        <a:solidFill>
                          <a:srgbClr val="000000"/>
                        </a:solidFill>
                        <a:effectLst/>
                        <a:latin typeface="Arial" panose="020B0604020202020204" pitchFamily="34" charset="0"/>
                      </a:endParaRPr>
                    </a:p>
                    <a:p>
                      <a:pPr algn="ctr" rtl="0" fontAlgn="b"/>
                      <a:r>
                        <a:rPr lang="en-US" sz="1800" u="none" strike="noStrike" dirty="0">
                          <a:effectLst/>
                        </a:rPr>
                        <a:t>Weighted Mix</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Potential of reducing </a:t>
                      </a:r>
                      <a:br>
                        <a:rPr lang="en-US" sz="1800" u="none" strike="noStrike" dirty="0">
                          <a:effectLst/>
                        </a:rPr>
                      </a:br>
                      <a:r>
                        <a:rPr lang="en-US" sz="1800" b="1" u="none" strike="noStrike" baseline="0" dirty="0">
                          <a:effectLst/>
                        </a:rPr>
                        <a:t>7.5 MMTCO</a:t>
                      </a:r>
                      <a:r>
                        <a:rPr lang="en-US" sz="1800" b="1" u="none" strike="noStrike" baseline="-25000" dirty="0">
                          <a:effectLst/>
                        </a:rPr>
                        <a:t>2</a:t>
                      </a:r>
                      <a:r>
                        <a:rPr lang="en-US" sz="1800" b="1" u="none" strike="noStrike" baseline="0" dirty="0">
                          <a:effectLst/>
                        </a:rPr>
                        <a:t>e</a:t>
                      </a:r>
                      <a:r>
                        <a:rPr lang="en-US" sz="1800" u="none" strike="noStrike" baseline="0" dirty="0">
                          <a:effectLst/>
                        </a:rPr>
                        <a:t> </a:t>
                      </a:r>
                      <a:br>
                        <a:rPr lang="en-US" sz="1800" u="none" strike="noStrike" baseline="0" dirty="0">
                          <a:effectLst/>
                        </a:rPr>
                      </a:br>
                      <a:r>
                        <a:rPr lang="en-US" sz="1800" u="none" strike="noStrike" baseline="0" dirty="0">
                          <a:effectLst/>
                        </a:rPr>
                        <a:t>of HFC Leakage in 2030</a:t>
                      </a:r>
                      <a:endParaRPr lang="en-US" sz="1800" b="0" i="0" u="none" strike="noStrike" dirty="0">
                        <a:solidFill>
                          <a:srgbClr val="000000"/>
                        </a:solidFill>
                        <a:effectLst/>
                        <a:latin typeface="Arial" panose="020B0604020202020204" pitchFamily="34" charset="0"/>
                      </a:endParaRPr>
                    </a:p>
                    <a:p>
                      <a:pPr algn="l" rtl="0" fontAlgn="b"/>
                      <a:endParaRPr lang="en-US" sz="1800" b="1"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737485"/>
                  </a:ext>
                </a:extLst>
              </a:tr>
              <a:tr h="578381">
                <a:tc>
                  <a:txBody>
                    <a:bodyPr/>
                    <a:lstStyle/>
                    <a:p>
                      <a:pPr algn="l" rtl="0" fontAlgn="b"/>
                      <a:r>
                        <a:rPr lang="en-US" sz="1800" u="none" strike="noStrike">
                          <a:effectLst/>
                        </a:rPr>
                        <a:t>Moderate</a:t>
                      </a:r>
                      <a:endParaRPr lang="en-US" sz="1800" b="1"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50196"/>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100%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by 2030</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a:effectLst/>
                        </a:rPr>
                        <a:t>50%</a:t>
                      </a:r>
                      <a:endParaRPr lang="en-US" sz="1800" b="0" i="0" u="none" strike="noStrike">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b="0" i="0" u="none" strike="noStrike" dirty="0">
                          <a:solidFill>
                            <a:srgbClr val="000000"/>
                          </a:solidFill>
                          <a:effectLst/>
                          <a:latin typeface="Arial" panose="020B0604020202020204" pitchFamily="34" charset="0"/>
                        </a:rPr>
                        <a:t>5%</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dirty="0">
                          <a:effectLst/>
                        </a:rPr>
                        <a:t> High-Efficiency</a:t>
                      </a:r>
                      <a:endParaRPr lang="en-US" sz="1800" b="0" i="0" u="none" strike="noStrike" dirty="0">
                        <a:solidFill>
                          <a:srgbClr val="000000"/>
                        </a:solidFill>
                        <a:effectLst/>
                        <a:latin typeface="Arial" panose="020B0604020202020204" pitchFamily="34" charset="0"/>
                      </a:endParaRPr>
                    </a:p>
                    <a:p>
                      <a:pPr algn="ctr" rtl="0" fontAlgn="b"/>
                      <a:r>
                        <a:rPr lang="en-US" sz="1800" u="none" strike="noStrike" dirty="0">
                          <a:effectLst/>
                        </a:rPr>
                        <a:t>Weighted Mix</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b"/>
                      <a:endParaRPr lang="en-US" sz="1800" b="0" i="0" u="none" strike="noStrike" dirty="0">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644318"/>
                  </a:ext>
                </a:extLst>
              </a:tr>
              <a:tr h="568978">
                <a:tc>
                  <a:txBody>
                    <a:bodyPr/>
                    <a:lstStyle/>
                    <a:p>
                      <a:pPr algn="l" rtl="0" fontAlgn="b"/>
                      <a:r>
                        <a:rPr lang="en-US" sz="1800" u="none" strike="noStrike">
                          <a:effectLst/>
                        </a:rPr>
                        <a:t>Aggressive</a:t>
                      </a:r>
                      <a:endParaRPr lang="en-US" sz="1800" b="1" i="0" u="none" strike="noStrike">
                        <a:solidFill>
                          <a:srgbClr val="000000"/>
                        </a:solidFill>
                        <a:effectLst/>
                        <a:latin typeface="Arial" panose="020B0604020202020204" pitchFamily="34" charset="0"/>
                      </a:endParaRPr>
                    </a:p>
                  </a:txBody>
                  <a:tcPr marL="5804" marR="5804" marT="58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100%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by 2030</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b="0" i="0" u="none" strike="noStrike" dirty="0">
                          <a:solidFill>
                            <a:srgbClr val="000000"/>
                          </a:solidFill>
                          <a:effectLst/>
                          <a:latin typeface="Arial" panose="020B0604020202020204" pitchFamily="34" charset="0"/>
                        </a:rPr>
                        <a:t>90%</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u="none" strike="noStrike" dirty="0">
                          <a:effectLst/>
                        </a:rPr>
                        <a:t>70%</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rtl="0" fontAlgn="b"/>
                      <a:r>
                        <a:rPr lang="en-US" sz="1800" u="none" strike="noStrike" dirty="0">
                          <a:effectLst/>
                        </a:rPr>
                        <a:t> High-Efficiency</a:t>
                      </a:r>
                      <a:endParaRPr lang="en-US" sz="1800" b="0" i="0" u="none" strike="noStrike" dirty="0">
                        <a:solidFill>
                          <a:srgbClr val="000000"/>
                        </a:solidFill>
                        <a:effectLst/>
                        <a:latin typeface="Arial" panose="020B0604020202020204" pitchFamily="34" charset="0"/>
                      </a:endParaRPr>
                    </a:p>
                    <a:p>
                      <a:pPr algn="ctr" rtl="0" fontAlgn="b"/>
                      <a:r>
                        <a:rPr lang="en-US" sz="1800" u="none" strike="noStrike" dirty="0">
                          <a:effectLst/>
                        </a:rPr>
                        <a:t>Weighted Mix</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b"/>
                      <a:endParaRPr lang="en-US" sz="1800" b="1" i="0" u="none" strike="noStrike" dirty="0">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51271"/>
                  </a:ext>
                </a:extLst>
              </a:tr>
              <a:tr h="616852">
                <a:tc>
                  <a:txBody>
                    <a:bodyPr/>
                    <a:lstStyle/>
                    <a:p>
                      <a:pPr algn="l" rtl="0" fontAlgn="b"/>
                      <a:r>
                        <a:rPr lang="en-US" sz="1800" b="0" i="0" u="none" strike="noStrike">
                          <a:solidFill>
                            <a:srgbClr val="000000"/>
                          </a:solidFill>
                          <a:effectLst/>
                          <a:latin typeface="Arial" panose="020B0604020202020204" pitchFamily="34" charset="0"/>
                        </a:rPr>
                        <a:t>Efficient Aggressive</a:t>
                      </a:r>
                    </a:p>
                  </a:txBody>
                  <a:tcPr marL="5804" marR="5804" marT="5804" marB="0" anchor="ctr">
                    <a:lnR w="12700" cap="flat" cmpd="sng" algn="ctr">
                      <a:solidFill>
                        <a:schemeClr val="tx1"/>
                      </a:solidFill>
                      <a:prstDash val="solid"/>
                      <a:round/>
                      <a:headEnd type="none" w="med" len="med"/>
                      <a:tailEnd type="none" w="med" len="med"/>
                    </a:lnR>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100%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by 2030</a:t>
                      </a:r>
                      <a:endParaRPr lang="en-US" sz="1800" b="0" i="0" u="none" strike="noStrike" dirty="0">
                        <a:solidFill>
                          <a:srgbClr val="000000"/>
                        </a:solidFill>
                        <a:effectLst/>
                        <a:latin typeface="Arial" panose="020B0604020202020204" pitchFamily="34" charset="0"/>
                      </a:endParaRP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b="0" i="0" u="none" strike="noStrike" dirty="0">
                          <a:solidFill>
                            <a:srgbClr val="000000"/>
                          </a:solidFill>
                          <a:effectLst/>
                          <a:latin typeface="Arial" panose="020B0604020202020204" pitchFamily="34" charset="0"/>
                        </a:rPr>
                        <a:t>90%</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800" b="0" i="0" u="none" strike="noStrike">
                          <a:solidFill>
                            <a:srgbClr val="000000"/>
                          </a:solidFill>
                          <a:effectLst/>
                          <a:latin typeface="Arial" panose="020B0604020202020204" pitchFamily="34" charset="0"/>
                        </a:rPr>
                        <a:t>70%</a:t>
                      </a:r>
                    </a:p>
                  </a:txBody>
                  <a:tcPr marL="5804" marR="5804" marT="58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rtl="0" fontAlgn="b"/>
                      <a:r>
                        <a:rPr lang="en-US" sz="1800" b="0" i="0" u="none" strike="noStrike" dirty="0">
                          <a:solidFill>
                            <a:srgbClr val="000000"/>
                          </a:solidFill>
                          <a:effectLst/>
                          <a:latin typeface="Arial" panose="020B0604020202020204" pitchFamily="34" charset="0"/>
                        </a:rPr>
                        <a:t>Single-Best</a:t>
                      </a:r>
                      <a:r>
                        <a:rPr lang="en-US" sz="1800" b="0" i="0" u="none" strike="noStrike" baseline="0" dirty="0">
                          <a:solidFill>
                            <a:srgbClr val="000000"/>
                          </a:solidFill>
                          <a:effectLst/>
                          <a:latin typeface="Arial" panose="020B0604020202020204" pitchFamily="34" charset="0"/>
                        </a:rPr>
                        <a:t> Efficiency</a:t>
                      </a:r>
                      <a:endParaRPr lang="en-US" sz="1800" b="0" i="0" u="none" strike="noStrike" dirty="0">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b"/>
                      <a:endParaRPr lang="en-US" sz="1800" b="1" i="0" u="none" strike="noStrike">
                        <a:solidFill>
                          <a:srgbClr val="000000"/>
                        </a:solidFill>
                        <a:effectLst/>
                        <a:latin typeface="Arial" panose="020B0604020202020204" pitchFamily="34" charset="0"/>
                      </a:endParaRPr>
                    </a:p>
                  </a:txBody>
                  <a:tcPr marL="5804" marR="5804" marT="58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341195"/>
                  </a:ext>
                </a:extLst>
              </a:tr>
            </a:tbl>
          </a:graphicData>
        </a:graphic>
      </p:graphicFrame>
    </p:spTree>
    <p:extLst>
      <p:ext uri="{BB962C8B-B14F-4D97-AF65-F5344CB8AC3E}">
        <p14:creationId xmlns:p14="http://schemas.microsoft.com/office/powerpoint/2010/main" val="181498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r chart showing Statewide Annual Incremental Electricity Demand added for Residential and Commercial sectors in 2030. There are four clusters of bars one set for each electrification scenario: Minimal, Moderate, Aggressive and Efficient Aggressive.">
            <a:extLst>
              <a:ext uri="{FF2B5EF4-FFF2-40B4-BE49-F238E27FC236}">
                <a16:creationId xmlns:a16="http://schemas.microsoft.com/office/drawing/2014/main" id="{58A2DA78-30F7-4B50-A7BE-98D9948B6FA4}"/>
              </a:ext>
            </a:extLst>
          </p:cNvPr>
          <p:cNvPicPr/>
          <p:nvPr/>
        </p:nvPicPr>
        <p:blipFill>
          <a:blip r:embed="rId3">
            <a:extLst>
              <a:ext uri="{28A0092B-C50C-407E-A947-70E740481C1C}">
                <a14:useLocalDpi xmlns:a14="http://schemas.microsoft.com/office/drawing/2010/main" val="0"/>
              </a:ext>
            </a:extLst>
          </a:blip>
          <a:stretch>
            <a:fillRect/>
          </a:stretch>
        </p:blipFill>
        <p:spPr>
          <a:xfrm>
            <a:off x="496468" y="1122967"/>
            <a:ext cx="11062258" cy="5735033"/>
          </a:xfrm>
          <a:prstGeom prst="rect">
            <a:avLst/>
          </a:prstGeom>
        </p:spPr>
      </p:pic>
      <p:sp>
        <p:nvSpPr>
          <p:cNvPr id="2" name="Title 1"/>
          <p:cNvSpPr>
            <a:spLocks noGrp="1"/>
          </p:cNvSpPr>
          <p:nvPr>
            <p:ph type="title"/>
          </p:nvPr>
        </p:nvSpPr>
        <p:spPr>
          <a:xfrm>
            <a:off x="1311603" y="113290"/>
            <a:ext cx="10788661" cy="1038840"/>
          </a:xfrm>
        </p:spPr>
        <p:txBody>
          <a:bodyPr>
            <a:noAutofit/>
          </a:bodyPr>
          <a:lstStyle/>
          <a:p>
            <a:r>
              <a:rPr lang="en-US" sz="3000"/>
              <a:t>Statewide Annual Incremental Electricity Demand</a:t>
            </a:r>
            <a:br>
              <a:rPr lang="en-US" sz="3000"/>
            </a:br>
            <a:r>
              <a:rPr lang="en-US" sz="3000"/>
              <a:t>by Scenario-Specific Electrification in 2030</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31D2D1C-1E9A-458B-AD0D-4B44C69F84D9}"/>
              </a:ext>
            </a:extLst>
          </p:cNvPr>
          <p:cNvSpPr txBox="1"/>
          <p:nvPr/>
        </p:nvSpPr>
        <p:spPr>
          <a:xfrm>
            <a:off x="4135687" y="3543399"/>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4% Com. &amp; 19% Res.  </a:t>
            </a:r>
          </a:p>
        </p:txBody>
      </p:sp>
      <p:sp>
        <p:nvSpPr>
          <p:cNvPr id="30" name="TextBox 29">
            <a:extLst>
              <a:ext uri="{FF2B5EF4-FFF2-40B4-BE49-F238E27FC236}">
                <a16:creationId xmlns:a16="http://schemas.microsoft.com/office/drawing/2014/main" id="{9A0FD36F-C1F2-46DE-B6CA-25E0F27C1129}"/>
              </a:ext>
            </a:extLst>
          </p:cNvPr>
          <p:cNvSpPr txBox="1"/>
          <p:nvPr/>
        </p:nvSpPr>
        <p:spPr>
          <a:xfrm>
            <a:off x="1425789" y="4347321"/>
            <a:ext cx="3465699"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3% of Commercial &amp; 9% of Residential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Baseline consumption added</a:t>
            </a:r>
          </a:p>
        </p:txBody>
      </p:sp>
      <p:sp>
        <p:nvSpPr>
          <p:cNvPr id="9" name="TextBox 8">
            <a:extLst>
              <a:ext uri="{FF2B5EF4-FFF2-40B4-BE49-F238E27FC236}">
                <a16:creationId xmlns:a16="http://schemas.microsoft.com/office/drawing/2014/main" id="{6370F34D-A4D5-4401-8ABD-AB5CC282BA16}"/>
              </a:ext>
            </a:extLst>
          </p:cNvPr>
          <p:cNvSpPr txBox="1"/>
          <p:nvPr/>
        </p:nvSpPr>
        <p:spPr>
          <a:xfrm>
            <a:off x="6672881" y="1244157"/>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8% Com. &amp; 40% Res.  </a:t>
            </a:r>
          </a:p>
        </p:txBody>
      </p:sp>
      <p:sp>
        <p:nvSpPr>
          <p:cNvPr id="11" name="TextBox 10">
            <a:extLst>
              <a:ext uri="{FF2B5EF4-FFF2-40B4-BE49-F238E27FC236}">
                <a16:creationId xmlns:a16="http://schemas.microsoft.com/office/drawing/2014/main" id="{8829CCC6-F0D4-45C0-9D33-FB82E2E80FA5}"/>
              </a:ext>
            </a:extLst>
          </p:cNvPr>
          <p:cNvSpPr txBox="1"/>
          <p:nvPr/>
        </p:nvSpPr>
        <p:spPr>
          <a:xfrm>
            <a:off x="9022060" y="2288060"/>
            <a:ext cx="24502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a:ea typeface="+mn-ea"/>
                <a:cs typeface="+mn-cs"/>
              </a:rPr>
              <a:t>8% Com. &amp; 31% Res.  </a:t>
            </a:r>
          </a:p>
        </p:txBody>
      </p:sp>
    </p:spTree>
    <p:extLst>
      <p:ext uri="{BB962C8B-B14F-4D97-AF65-F5344CB8AC3E}">
        <p14:creationId xmlns:p14="http://schemas.microsoft.com/office/powerpoint/2010/main" val="20003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mer and Winter Peak Load Impacts &#10;after Aggressive Electrification for Northern and Southern CA in 2022, 2025, and 2030&#10;">
            <a:extLst>
              <a:ext uri="{FF2B5EF4-FFF2-40B4-BE49-F238E27FC236}">
                <a16:creationId xmlns:a16="http://schemas.microsoft.com/office/drawing/2014/main" id="{1BE95EBD-D381-420C-ACE2-E09EBA2DAA8E}"/>
              </a:ext>
            </a:extLst>
          </p:cNvPr>
          <p:cNvPicPr>
            <a:picLocks noChangeAspect="1"/>
          </p:cNvPicPr>
          <p:nvPr/>
        </p:nvPicPr>
        <p:blipFill rotWithShape="1">
          <a:blip r:embed="rId3"/>
          <a:srcRect t="13435"/>
          <a:stretch/>
        </p:blipFill>
        <p:spPr>
          <a:xfrm>
            <a:off x="0" y="1052623"/>
            <a:ext cx="11596348" cy="5817115"/>
          </a:xfrm>
          <a:prstGeom prst="rect">
            <a:avLst/>
          </a:prstGeom>
        </p:spPr>
      </p:pic>
      <p:sp>
        <p:nvSpPr>
          <p:cNvPr id="4" name="Slide Number Placeholder 3"/>
          <p:cNvSpPr>
            <a:spLocks noGrp="1"/>
          </p:cNvSpPr>
          <p:nvPr>
            <p:ph type="sldNum" sz="quarter" idx="12"/>
          </p:nvPr>
        </p:nvSpPr>
        <p:spPr>
          <a:xfrm>
            <a:off x="10388600" y="6453739"/>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8A416883-FFA0-44D0-AB4D-6C75BB07F78D}"/>
              </a:ext>
            </a:extLst>
          </p:cNvPr>
          <p:cNvSpPr txBox="1">
            <a:spLocks noGrp="1"/>
          </p:cNvSpPr>
          <p:nvPr>
            <p:ph type="title" idx="4294967295"/>
          </p:nvPr>
        </p:nvSpPr>
        <p:spPr>
          <a:xfrm>
            <a:off x="1266873" y="105210"/>
            <a:ext cx="9953978"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Summer and Winter Peak Load Impacts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after Aggressive Electrification</a:t>
            </a:r>
          </a:p>
        </p:txBody>
      </p:sp>
      <p:sp>
        <p:nvSpPr>
          <p:cNvPr id="12" name="TextBox 24">
            <a:extLst>
              <a:ext uri="{FF2B5EF4-FFF2-40B4-BE49-F238E27FC236}">
                <a16:creationId xmlns:a16="http://schemas.microsoft.com/office/drawing/2014/main" id="{04BB6015-5846-4105-BE0B-421E6882A0EC}"/>
              </a:ext>
            </a:extLst>
          </p:cNvPr>
          <p:cNvSpPr txBox="1"/>
          <p:nvPr/>
        </p:nvSpPr>
        <p:spPr>
          <a:xfrm>
            <a:off x="8501937" y="1441518"/>
            <a:ext cx="1432707" cy="53490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rPr>
              <a:t>Nov 13 5pm</a:t>
            </a: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shifted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Dec 2 6am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3" name="TextBox 24">
            <a:extLst>
              <a:ext uri="{FF2B5EF4-FFF2-40B4-BE49-F238E27FC236}">
                <a16:creationId xmlns:a16="http://schemas.microsoft.com/office/drawing/2014/main" id="{B8473906-4610-4025-B926-2B6A8008EB81}"/>
              </a:ext>
            </a:extLst>
          </p:cNvPr>
          <p:cNvSpPr txBox="1"/>
          <p:nvPr/>
        </p:nvSpPr>
        <p:spPr>
          <a:xfrm>
            <a:off x="10499550" y="1024079"/>
            <a:ext cx="1304084" cy="26456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rPr>
              <a:t>Dec 9 6pm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s</a:t>
            </a:r>
            <a:r>
              <a:rPr kumimoji="0" lang="en-US" sz="1400" b="1" i="1" u="none" strike="noStrike" kern="1200" cap="none" spc="0" normalizeH="0" baseline="0" noProof="0" dirty="0" err="1">
                <a:ln>
                  <a:noFill/>
                </a:ln>
                <a:solidFill>
                  <a:srgbClr val="C00000"/>
                </a:solidFill>
                <a:effectLst/>
                <a:uLnTx/>
                <a:uFillTx/>
                <a:latin typeface="Arial" panose="020B0604020202020204"/>
                <a:ea typeface="+mn-ea"/>
                <a:cs typeface="+mn-cs"/>
                <a:sym typeface="Wingdings" panose="05000000000000000000" pitchFamily="2" charset="2"/>
              </a:rPr>
              <a:t>hifted</a:t>
            </a: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sym typeface="Wingdings" panose="05000000000000000000" pitchFamily="2" charset="2"/>
              </a:rPr>
              <a:t>Jan 3 7am</a:t>
            </a:r>
            <a:endParaRPr kumimoji="0" lang="en-US" sz="1400" b="1" i="1" u="none" strike="noStrike" kern="1200" cap="none" spc="0" normalizeH="0" baseline="0" noProof="0" dirty="0">
              <a:ln>
                <a:noFill/>
              </a:ln>
              <a:solidFill>
                <a:srgbClr val="C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01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5B-8DCD-4573-892A-307834362823}"/>
              </a:ext>
            </a:extLst>
          </p:cNvPr>
          <p:cNvSpPr>
            <a:spLocks noGrp="1"/>
          </p:cNvSpPr>
          <p:nvPr>
            <p:ph type="title"/>
          </p:nvPr>
        </p:nvSpPr>
        <p:spPr>
          <a:xfrm>
            <a:off x="1357488" y="158029"/>
            <a:ext cx="9953978" cy="1038840"/>
          </a:xfrm>
        </p:spPr>
        <p:txBody>
          <a:bodyPr>
            <a:noAutofit/>
          </a:bodyPr>
          <a:lstStyle/>
          <a:p>
            <a:r>
              <a:rPr lang="en-US" sz="3600" dirty="0"/>
              <a:t>EAD Decarbonization Analysis to be updated for 2021 IEPR</a:t>
            </a:r>
            <a:endParaRPr lang="en-US" sz="2800" dirty="0"/>
          </a:p>
        </p:txBody>
      </p:sp>
      <p:sp>
        <p:nvSpPr>
          <p:cNvPr id="5" name="Slide Number Placeholder 4">
            <a:extLst>
              <a:ext uri="{FF2B5EF4-FFF2-40B4-BE49-F238E27FC236}">
                <a16:creationId xmlns:a16="http://schemas.microsoft.com/office/drawing/2014/main" id="{3B264916-4BFA-49CF-9AD0-001D32197AB3}"/>
              </a:ext>
            </a:extLst>
          </p:cNvPr>
          <p:cNvSpPr>
            <a:spLocks noGrp="1"/>
          </p:cNvSpPr>
          <p:nvPr>
            <p:ph type="sldNum" sz="quarter" idx="12"/>
          </p:nvPr>
        </p:nvSpPr>
        <p:spPr>
          <a:xfrm>
            <a:off x="10430932" y="6492875"/>
            <a:ext cx="17610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Rectangle: Rounded Corners 6" descr="SB 350 from 2015 to 2030&#10;AAEE from 2022-2035">
            <a:extLst>
              <a:ext uri="{FF2B5EF4-FFF2-40B4-BE49-F238E27FC236}">
                <a16:creationId xmlns:a16="http://schemas.microsoft.com/office/drawing/2014/main" id="{EE66D2CF-7D27-4D2B-AA03-4E522C207C93}"/>
              </a:ext>
            </a:extLst>
          </p:cNvPr>
          <p:cNvSpPr/>
          <p:nvPr/>
        </p:nvSpPr>
        <p:spPr>
          <a:xfrm>
            <a:off x="68640" y="5124945"/>
            <a:ext cx="5385733" cy="3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D275676-7475-4C28-8E2B-899AD256A08D}"/>
              </a:ext>
            </a:extLst>
          </p:cNvPr>
          <p:cNvSpPr txBox="1"/>
          <p:nvPr/>
        </p:nvSpPr>
        <p:spPr>
          <a:xfrm>
            <a:off x="116046" y="5121991"/>
            <a:ext cx="597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SB 350 tracking towards EE doubling goal</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4" name="Group 3">
            <a:extLst>
              <a:ext uri="{FF2B5EF4-FFF2-40B4-BE49-F238E27FC236}">
                <a16:creationId xmlns:a16="http://schemas.microsoft.com/office/drawing/2014/main" id="{739937CD-B3C3-4E9C-98F0-16A61DAF84CB}"/>
              </a:ext>
              <a:ext uri="{C183D7F6-B498-43B3-948B-1728B52AA6E4}">
                <adec:decorative xmlns:adec="http://schemas.microsoft.com/office/drawing/2017/decorative" val="1"/>
              </a:ext>
            </a:extLst>
          </p:cNvPr>
          <p:cNvGrpSpPr/>
          <p:nvPr/>
        </p:nvGrpSpPr>
        <p:grpSpPr>
          <a:xfrm>
            <a:off x="2677616" y="5783742"/>
            <a:ext cx="5582875" cy="354822"/>
            <a:chOff x="2677616" y="5465690"/>
            <a:chExt cx="5582875" cy="354822"/>
          </a:xfrm>
        </p:grpSpPr>
        <p:sp>
          <p:nvSpPr>
            <p:cNvPr id="10" name="Rectangle: Rounded Corners 9" descr="AAEE from 2022-2035">
              <a:extLst>
                <a:ext uri="{FF2B5EF4-FFF2-40B4-BE49-F238E27FC236}">
                  <a16:creationId xmlns:a16="http://schemas.microsoft.com/office/drawing/2014/main" id="{0A0DEF5B-0977-4A0A-AC4E-936CDFBF45FF}"/>
                </a:ext>
              </a:extLst>
            </p:cNvPr>
            <p:cNvSpPr/>
            <p:nvPr/>
          </p:nvSpPr>
          <p:spPr>
            <a:xfrm>
              <a:off x="2677616" y="5472631"/>
              <a:ext cx="4966283" cy="347881"/>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8D8E3C-8AA9-47DA-B7A7-82557A67AC18}"/>
                </a:ext>
              </a:extLst>
            </p:cNvPr>
            <p:cNvSpPr txBox="1"/>
            <p:nvPr/>
          </p:nvSpPr>
          <p:spPr>
            <a:xfrm>
              <a:off x="2677616" y="5465690"/>
              <a:ext cx="5582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AAEE load modifier to IEPR forecast</a:t>
              </a:r>
            </a:p>
          </p:txBody>
        </p:sp>
      </p:grpSp>
      <p:sp>
        <p:nvSpPr>
          <p:cNvPr id="8" name="Content Placeholder 7">
            <a:extLst>
              <a:ext uri="{FF2B5EF4-FFF2-40B4-BE49-F238E27FC236}">
                <a16:creationId xmlns:a16="http://schemas.microsoft.com/office/drawing/2014/main" id="{AB8A347F-EAE1-4231-8D5F-F52A71C39FE4}"/>
              </a:ext>
            </a:extLst>
          </p:cNvPr>
          <p:cNvSpPr>
            <a:spLocks noGrp="1"/>
          </p:cNvSpPr>
          <p:nvPr>
            <p:ph sz="half" idx="1"/>
          </p:nvPr>
        </p:nvSpPr>
        <p:spPr>
          <a:xfrm>
            <a:off x="1255687" y="1235855"/>
            <a:ext cx="10279619" cy="3356902"/>
          </a:xfrm>
        </p:spPr>
        <p:txBody>
          <a:bodyPr>
            <a:normAutofit fontScale="77500" lnSpcReduction="20000"/>
          </a:bodyPr>
          <a:lstStyle/>
          <a:p>
            <a:pPr>
              <a:lnSpc>
                <a:spcPct val="110000"/>
              </a:lnSpc>
            </a:pPr>
            <a:r>
              <a:rPr lang="en-US" dirty="0"/>
              <a:t>Energy Efficiency (EE) tracking and projection/forecast scenarios</a:t>
            </a:r>
          </a:p>
          <a:p>
            <a:pPr lvl="1">
              <a:lnSpc>
                <a:spcPct val="120000"/>
              </a:lnSpc>
            </a:pPr>
            <a:r>
              <a:rPr lang="en-US" dirty="0"/>
              <a:t>Incorporate new data such as from utility and other incentive programs to update historical savings as improve projections</a:t>
            </a:r>
          </a:p>
          <a:p>
            <a:pPr lvl="1">
              <a:lnSpc>
                <a:spcPct val="120000"/>
              </a:lnSpc>
            </a:pPr>
            <a:r>
              <a:rPr lang="en-US" dirty="0"/>
              <a:t>Add new EE programs savings projections</a:t>
            </a:r>
          </a:p>
          <a:p>
            <a:pPr lvl="1">
              <a:lnSpc>
                <a:spcPct val="120000"/>
              </a:lnSpc>
            </a:pPr>
            <a:r>
              <a:rPr lang="en-US" dirty="0"/>
              <a:t>Incorporate updates to code and standards in savings projections</a:t>
            </a:r>
          </a:p>
          <a:p>
            <a:pPr lvl="1">
              <a:lnSpc>
                <a:spcPct val="120000"/>
              </a:lnSpc>
            </a:pPr>
            <a:r>
              <a:rPr lang="en-US" dirty="0"/>
              <a:t>Consider overlap in customer segments being targeted by different programs</a:t>
            </a:r>
          </a:p>
          <a:p>
            <a:pPr lvl="1">
              <a:lnSpc>
                <a:spcPct val="120000"/>
              </a:lnSpc>
            </a:pPr>
            <a:r>
              <a:rPr lang="en-US" dirty="0"/>
              <a:t>Consider market-based activities that may result in EE savings that are not being captured elsewhere</a:t>
            </a:r>
          </a:p>
          <a:p>
            <a:pPr lvl="1"/>
            <a:endParaRPr lang="en-US" dirty="0"/>
          </a:p>
          <a:p>
            <a:r>
              <a:rPr lang="en-US" dirty="0"/>
              <a:t>Building Electrification - Fuel Substitution projections…</a:t>
            </a:r>
          </a:p>
          <a:p>
            <a:endParaRPr lang="en-US" dirty="0"/>
          </a:p>
        </p:txBody>
      </p:sp>
      <p:grpSp>
        <p:nvGrpSpPr>
          <p:cNvPr id="23" name="Group 22">
            <a:extLst>
              <a:ext uri="{FF2B5EF4-FFF2-40B4-BE49-F238E27FC236}">
                <a16:creationId xmlns:a16="http://schemas.microsoft.com/office/drawing/2014/main" id="{1361809C-EB2A-45EF-BD98-EB173093E54A}"/>
              </a:ext>
              <a:ext uri="{C183D7F6-B498-43B3-948B-1728B52AA6E4}">
                <adec:decorative xmlns:adec="http://schemas.microsoft.com/office/drawing/2017/decorative" val="1"/>
              </a:ext>
            </a:extLst>
          </p:cNvPr>
          <p:cNvGrpSpPr/>
          <p:nvPr/>
        </p:nvGrpSpPr>
        <p:grpSpPr>
          <a:xfrm>
            <a:off x="1884784" y="4672708"/>
            <a:ext cx="3584269" cy="369332"/>
            <a:chOff x="1955495" y="5026407"/>
            <a:chExt cx="3757407" cy="369332"/>
          </a:xfrm>
        </p:grpSpPr>
        <p:sp>
          <p:nvSpPr>
            <p:cNvPr id="24" name="Rectangle: Rounded Corners 23" descr="AB 3232 2020-2030">
              <a:extLst>
                <a:ext uri="{FF2B5EF4-FFF2-40B4-BE49-F238E27FC236}">
                  <a16:creationId xmlns:a16="http://schemas.microsoft.com/office/drawing/2014/main" id="{EE9D5D95-A977-4E08-BE2B-3D6AC510FBC2}"/>
                </a:ext>
              </a:extLst>
            </p:cNvPr>
            <p:cNvSpPr/>
            <p:nvPr/>
          </p:nvSpPr>
          <p:spPr>
            <a:xfrm>
              <a:off x="1955495" y="5026407"/>
              <a:ext cx="3716324" cy="369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505415A3-DDEA-467D-8354-1D596587AA0F}"/>
                </a:ext>
              </a:extLst>
            </p:cNvPr>
            <p:cNvSpPr txBox="1"/>
            <p:nvPr/>
          </p:nvSpPr>
          <p:spPr>
            <a:xfrm>
              <a:off x="1996578" y="5026407"/>
              <a:ext cx="3716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AB 3232 “what-if scenarios”</a:t>
              </a:r>
            </a:p>
          </p:txBody>
        </p:sp>
      </p:grpSp>
      <p:sp>
        <p:nvSpPr>
          <p:cNvPr id="29" name="TextBox 28">
            <a:extLst>
              <a:ext uri="{FF2B5EF4-FFF2-40B4-BE49-F238E27FC236}">
                <a16:creationId xmlns:a16="http://schemas.microsoft.com/office/drawing/2014/main" id="{33474D1F-A5E9-4F1C-AA2B-E239A8B08986}"/>
              </a:ext>
            </a:extLst>
          </p:cNvPr>
          <p:cNvSpPr txBox="1"/>
          <p:nvPr/>
        </p:nvSpPr>
        <p:spPr>
          <a:xfrm>
            <a:off x="0" y="5463499"/>
            <a:ext cx="12356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2015		2020		2025		2030		2035		</a:t>
            </a:r>
          </a:p>
        </p:txBody>
      </p:sp>
      <p:sp>
        <p:nvSpPr>
          <p:cNvPr id="3" name="TextBox 2">
            <a:extLst>
              <a:ext uri="{FF2B5EF4-FFF2-40B4-BE49-F238E27FC236}">
                <a16:creationId xmlns:a16="http://schemas.microsoft.com/office/drawing/2014/main" id="{58530B9B-8F22-4C48-BFB7-DEA02E8ED3D9}"/>
              </a:ext>
            </a:extLst>
          </p:cNvPr>
          <p:cNvSpPr txBox="1"/>
          <p:nvPr/>
        </p:nvSpPr>
        <p:spPr>
          <a:xfrm>
            <a:off x="9326560" y="5294222"/>
            <a:ext cx="22087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Time Horizon for Analysis</a:t>
            </a:r>
          </a:p>
        </p:txBody>
      </p:sp>
      <p:grpSp>
        <p:nvGrpSpPr>
          <p:cNvPr id="34" name="Group 33">
            <a:extLst>
              <a:ext uri="{FF2B5EF4-FFF2-40B4-BE49-F238E27FC236}">
                <a16:creationId xmlns:a16="http://schemas.microsoft.com/office/drawing/2014/main" id="{15A6D4D2-9210-444E-8F26-02C45F95E910}"/>
              </a:ext>
              <a:ext uri="{C183D7F6-B498-43B3-948B-1728B52AA6E4}">
                <adec:decorative xmlns:adec="http://schemas.microsoft.com/office/drawing/2017/decorative" val="1"/>
              </a:ext>
            </a:extLst>
          </p:cNvPr>
          <p:cNvGrpSpPr/>
          <p:nvPr/>
        </p:nvGrpSpPr>
        <p:grpSpPr>
          <a:xfrm>
            <a:off x="1923975" y="5783742"/>
            <a:ext cx="4322821" cy="354822"/>
            <a:chOff x="2677616" y="5465690"/>
            <a:chExt cx="5582875" cy="354822"/>
          </a:xfrm>
        </p:grpSpPr>
        <p:sp>
          <p:nvSpPr>
            <p:cNvPr id="35" name="Rectangle: Rounded Corners 34" descr="AAEE from 2022-2035">
              <a:extLst>
                <a:ext uri="{FF2B5EF4-FFF2-40B4-BE49-F238E27FC236}">
                  <a16:creationId xmlns:a16="http://schemas.microsoft.com/office/drawing/2014/main" id="{8728BB30-C442-44B7-A245-4C2514B88C82}"/>
                </a:ext>
              </a:extLst>
            </p:cNvPr>
            <p:cNvSpPr/>
            <p:nvPr/>
          </p:nvSpPr>
          <p:spPr>
            <a:xfrm>
              <a:off x="2677616" y="5472631"/>
              <a:ext cx="4966283" cy="347881"/>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FCAC01A0-44F7-43F5-8CFD-AF3F6C5F9EFA}"/>
                </a:ext>
              </a:extLst>
            </p:cNvPr>
            <p:cNvSpPr txBox="1"/>
            <p:nvPr/>
          </p:nvSpPr>
          <p:spPr>
            <a:xfrm>
              <a:off x="2677616" y="5465690"/>
              <a:ext cx="5582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AAEE load modifier to IEPR forecast</a:t>
              </a:r>
            </a:p>
          </p:txBody>
        </p:sp>
      </p:grpSp>
    </p:spTree>
    <p:extLst>
      <p:ext uri="{BB962C8B-B14F-4D97-AF65-F5344CB8AC3E}">
        <p14:creationId xmlns:p14="http://schemas.microsoft.com/office/powerpoint/2010/main" val="10252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2.xml><?xml version="1.0" encoding="utf-8"?>
<a:theme xmlns:a="http://schemas.openxmlformats.org/drawingml/2006/main" name="4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3.xml><?xml version="1.0" encoding="utf-8"?>
<a:theme xmlns:a="http://schemas.openxmlformats.org/drawingml/2006/main" name="1_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4.xml><?xml version="1.0" encoding="utf-8"?>
<a:theme xmlns:a="http://schemas.openxmlformats.org/drawingml/2006/main" name="5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4761</TotalTime>
  <Words>2616</Words>
  <Application>Microsoft Office PowerPoint</Application>
  <PresentationFormat>Widescreen</PresentationFormat>
  <Paragraphs>310</Paragraphs>
  <Slides>35</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35</vt:i4>
      </vt:variant>
    </vt:vector>
  </HeadingPairs>
  <TitlesOfParts>
    <vt:vector size="44" baseType="lpstr">
      <vt:lpstr>Arial</vt:lpstr>
      <vt:lpstr>Arial Black</vt:lpstr>
      <vt:lpstr>Calibri</vt:lpstr>
      <vt:lpstr>Neue Haas Grotesk Display Std 55 Roman</vt:lpstr>
      <vt:lpstr>2_Title/Section</vt:lpstr>
      <vt:lpstr>4_Content</vt:lpstr>
      <vt:lpstr>1_Content: blank background</vt:lpstr>
      <vt:lpstr>5_Content</vt:lpstr>
      <vt:lpstr>Office Theme</vt:lpstr>
      <vt:lpstr>Incorporating  Building Electrification    - Fuel Substitution  in the Forecast</vt:lpstr>
      <vt:lpstr>In Broad Strokes…</vt:lpstr>
      <vt:lpstr>What was included in 2019?</vt:lpstr>
      <vt:lpstr>What work has EAD done since then?</vt:lpstr>
      <vt:lpstr>Modeling electrification:  Fuel Substitution Scenario Analysis Tool (FSSAT) main processes flow chart</vt:lpstr>
      <vt:lpstr>Building end-use electrification scenarios: Minimal, Moderate, Aggressive, Efficient Aggressive</vt:lpstr>
      <vt:lpstr>Statewide Annual Incremental Electricity Demand by Scenario-Specific Electrification in 2030</vt:lpstr>
      <vt:lpstr>Summer and Winter Peak Load Impacts  after Aggressive Electrification</vt:lpstr>
      <vt:lpstr>EAD Decarbonization Analysis to be updated for 2021 IEPR</vt:lpstr>
      <vt:lpstr>NEW  EAD Decarbonization Analysis        for 2021 IEPR</vt:lpstr>
      <vt:lpstr>History for context &amp; guidance</vt:lpstr>
      <vt:lpstr>Compare to AAEE</vt:lpstr>
      <vt:lpstr>Step back and look at the genesis of AAEE…</vt:lpstr>
      <vt:lpstr>Single Managed Forecast Set</vt:lpstr>
      <vt:lpstr>Additional Achievable Energy Efficiency (AAEE) 2019 Process Flow Overview</vt:lpstr>
      <vt:lpstr>Scenario Development for 2019 AAEE</vt:lpstr>
      <vt:lpstr>Diving into the Deep End</vt:lpstr>
      <vt:lpstr>Scenario Development for 2021 AAFS</vt:lpstr>
      <vt:lpstr>Scenario Development for 2021 AAFS</vt:lpstr>
      <vt:lpstr>Proposal for 2021 AAFS Development Elements to be included in AAFS</vt:lpstr>
      <vt:lpstr>Example Element: Local Ordinances</vt:lpstr>
      <vt:lpstr>Proposal for 2021 AAFS Development Elements to be included in AAFS</vt:lpstr>
      <vt:lpstr>Proposal for 2021 AAFS Development Elements to be included in AAFS</vt:lpstr>
      <vt:lpstr>Proposal for 2021 AAFS Development Possible approach to Scenarios </vt:lpstr>
      <vt:lpstr>Proposal for 2021 AAFS Development Possible approach to Scenarios </vt:lpstr>
      <vt:lpstr>26</vt:lpstr>
      <vt:lpstr>27</vt:lpstr>
      <vt:lpstr>28</vt:lpstr>
      <vt:lpstr>29</vt:lpstr>
      <vt:lpstr>30</vt:lpstr>
      <vt:lpstr>Proposal for 2021 AAFS Development Possible approach to Scenarios </vt:lpstr>
      <vt:lpstr>Proposal for 2021 AAFS Development Consideration of which AAFS &amp; AAEE Scenario’s are compatible </vt:lpstr>
      <vt:lpstr>Proposal for 2021 AAFS Development Consideration of which AAFS &amp; AAEE Scenario’s are compatible </vt:lpstr>
      <vt:lpstr>Proposal for 2021 AAFS Development Consideration of who will use 2021 AAFS and for what purpose</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 Analysis in support of Assembly Bill 3232</dc:title>
  <dc:creator>Neumann, Ingrid@Energy</dc:creator>
  <cp:lastModifiedBy>Nguyen, Sammie@Energy</cp:lastModifiedBy>
  <cp:revision>122</cp:revision>
  <dcterms:created xsi:type="dcterms:W3CDTF">2021-05-20T06:17:36Z</dcterms:created>
  <dcterms:modified xsi:type="dcterms:W3CDTF">2021-06-29T20:32:38Z</dcterms:modified>
</cp:coreProperties>
</file>