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473" r:id="rId6"/>
    <p:sldId id="927" r:id="rId7"/>
    <p:sldId id="262" r:id="rId8"/>
    <p:sldId id="263" r:id="rId9"/>
    <p:sldId id="550" r:id="rId10"/>
    <p:sldId id="1103" r:id="rId11"/>
    <p:sldId id="1113" r:id="rId12"/>
    <p:sldId id="1111" r:id="rId13"/>
    <p:sldId id="1108" r:id="rId14"/>
    <p:sldId id="1110" r:id="rId15"/>
    <p:sldId id="1112" r:id="rId16"/>
    <p:sldId id="1106" r:id="rId17"/>
    <p:sldId id="1107" r:id="rId18"/>
    <p:sldId id="111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F1E3"/>
    <a:srgbClr val="FF3300"/>
    <a:srgbClr val="6FF469"/>
    <a:srgbClr val="C36FD0"/>
    <a:srgbClr val="EEDEF0"/>
    <a:srgbClr val="0000FF"/>
    <a:srgbClr val="7F91AD"/>
    <a:srgbClr val="F77D31"/>
    <a:srgbClr val="FCD4B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6992F-F018-4875-8C40-D5A1EF2E3DC0}" v="680" dt="2021-07-13T21:35:54.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p:scale>
          <a:sx n="94" d="100"/>
          <a:sy n="94" d="100"/>
        </p:scale>
        <p:origin x="44" y="-672"/>
      </p:cViewPr>
      <p:guideLst>
        <p:guide orient="horz" pos="1620"/>
        <p:guide pos="2880"/>
      </p:guideLst>
    </p:cSldViewPr>
  </p:slideViewPr>
  <p:outlineViewPr>
    <p:cViewPr>
      <p:scale>
        <a:sx n="33" d="100"/>
        <a:sy n="33" d="100"/>
      </p:scale>
      <p:origin x="0" y="-2596"/>
    </p:cViewPr>
  </p:outlineViewPr>
  <p:notesTextViewPr>
    <p:cViewPr>
      <p:scale>
        <a:sx n="155" d="100"/>
        <a:sy n="155" d="100"/>
      </p:scale>
      <p:origin x="0" y="0"/>
    </p:cViewPr>
  </p:notesTextViewPr>
  <p:sorterViewPr>
    <p:cViewPr>
      <p:scale>
        <a:sx n="200" d="100"/>
        <a:sy n="200"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sdale, Alexander@Energy" userId="4168c4f1-0b88-4a09-a33e-8a17e0264adb" providerId="ADAL" clId="{2BE6992F-F018-4875-8C40-D5A1EF2E3DC0}"/>
    <pc:docChg chg="undo custSel modSld">
      <pc:chgData name="Lonsdale, Alexander@Energy" userId="4168c4f1-0b88-4a09-a33e-8a17e0264adb" providerId="ADAL" clId="{2BE6992F-F018-4875-8C40-D5A1EF2E3DC0}" dt="2021-07-13T21:35:54.640" v="6530" actId="962"/>
      <pc:docMkLst>
        <pc:docMk/>
      </pc:docMkLst>
      <pc:sldChg chg="modSp mod">
        <pc:chgData name="Lonsdale, Alexander@Energy" userId="4168c4f1-0b88-4a09-a33e-8a17e0264adb" providerId="ADAL" clId="{2BE6992F-F018-4875-8C40-D5A1EF2E3DC0}" dt="2021-07-13T21:32:45.323" v="5864" actId="33553"/>
        <pc:sldMkLst>
          <pc:docMk/>
          <pc:sldMk cId="3416941934" sldId="256"/>
        </pc:sldMkLst>
        <pc:spChg chg="mod">
          <ac:chgData name="Lonsdale, Alexander@Energy" userId="4168c4f1-0b88-4a09-a33e-8a17e0264adb" providerId="ADAL" clId="{2BE6992F-F018-4875-8C40-D5A1EF2E3DC0}" dt="2021-07-13T21:32:45.323" v="5864" actId="33553"/>
          <ac:spMkLst>
            <pc:docMk/>
            <pc:sldMk cId="3416941934" sldId="256"/>
            <ac:spMk id="4" creationId="{00000000-0000-0000-0000-000000000000}"/>
          </ac:spMkLst>
        </pc:spChg>
      </pc:sldChg>
      <pc:sldChg chg="modSp mod">
        <pc:chgData name="Lonsdale, Alexander@Energy" userId="4168c4f1-0b88-4a09-a33e-8a17e0264adb" providerId="ADAL" clId="{2BE6992F-F018-4875-8C40-D5A1EF2E3DC0}" dt="2021-07-13T21:17:00.645" v="2959" actId="962"/>
        <pc:sldMkLst>
          <pc:docMk/>
          <pc:sldMk cId="1073285855" sldId="262"/>
        </pc:sldMkLst>
        <pc:picChg chg="mod">
          <ac:chgData name="Lonsdale, Alexander@Energy" userId="4168c4f1-0b88-4a09-a33e-8a17e0264adb" providerId="ADAL" clId="{2BE6992F-F018-4875-8C40-D5A1EF2E3DC0}" dt="2021-07-13T21:17:00.645" v="2959" actId="962"/>
          <ac:picMkLst>
            <pc:docMk/>
            <pc:sldMk cId="1073285855" sldId="262"/>
            <ac:picMk id="3" creationId="{F0508FCA-A0C2-4A47-A741-E1A728117EAE}"/>
          </ac:picMkLst>
        </pc:picChg>
      </pc:sldChg>
      <pc:sldChg chg="modSp mod">
        <pc:chgData name="Lonsdale, Alexander@Energy" userId="4168c4f1-0b88-4a09-a33e-8a17e0264adb" providerId="ADAL" clId="{2BE6992F-F018-4875-8C40-D5A1EF2E3DC0}" dt="2021-07-13T21:20:04.466" v="3707" actId="962"/>
        <pc:sldMkLst>
          <pc:docMk/>
          <pc:sldMk cId="3199775349" sldId="263"/>
        </pc:sldMkLst>
        <pc:picChg chg="mod">
          <ac:chgData name="Lonsdale, Alexander@Energy" userId="4168c4f1-0b88-4a09-a33e-8a17e0264adb" providerId="ADAL" clId="{2BE6992F-F018-4875-8C40-D5A1EF2E3DC0}" dt="2021-07-13T21:18:46.188" v="3357" actId="962"/>
          <ac:picMkLst>
            <pc:docMk/>
            <pc:sldMk cId="3199775349" sldId="263"/>
            <ac:picMk id="4" creationId="{6BE831E3-77F0-404F-B79E-E9E51DDCE4E5}"/>
          </ac:picMkLst>
        </pc:picChg>
        <pc:picChg chg="mod">
          <ac:chgData name="Lonsdale, Alexander@Energy" userId="4168c4f1-0b88-4a09-a33e-8a17e0264adb" providerId="ADAL" clId="{2BE6992F-F018-4875-8C40-D5A1EF2E3DC0}" dt="2021-07-13T21:20:04.466" v="3707" actId="962"/>
          <ac:picMkLst>
            <pc:docMk/>
            <pc:sldMk cId="3199775349" sldId="263"/>
            <ac:picMk id="6" creationId="{E2F9F8D0-1E93-4300-BDC8-35036E74470B}"/>
          </ac:picMkLst>
        </pc:picChg>
      </pc:sldChg>
      <pc:sldChg chg="modSp mod">
        <pc:chgData name="Lonsdale, Alexander@Energy" userId="4168c4f1-0b88-4a09-a33e-8a17e0264adb" providerId="ADAL" clId="{2BE6992F-F018-4875-8C40-D5A1EF2E3DC0}" dt="2021-07-13T21:33:03.519" v="5865" actId="207"/>
        <pc:sldMkLst>
          <pc:docMk/>
          <pc:sldMk cId="2709805057" sldId="473"/>
        </pc:sldMkLst>
        <pc:spChg chg="mod">
          <ac:chgData name="Lonsdale, Alexander@Energy" userId="4168c4f1-0b88-4a09-a33e-8a17e0264adb" providerId="ADAL" clId="{2BE6992F-F018-4875-8C40-D5A1EF2E3DC0}" dt="2021-07-13T21:33:03.519" v="5865" actId="207"/>
          <ac:spMkLst>
            <pc:docMk/>
            <pc:sldMk cId="2709805057" sldId="473"/>
            <ac:spMk id="7" creationId="{FA710ECF-8C8E-46A0-B5FB-F74ED25FC99F}"/>
          </ac:spMkLst>
        </pc:spChg>
        <pc:grpChg chg="mod">
          <ac:chgData name="Lonsdale, Alexander@Energy" userId="4168c4f1-0b88-4a09-a33e-8a17e0264adb" providerId="ADAL" clId="{2BE6992F-F018-4875-8C40-D5A1EF2E3DC0}" dt="2021-07-13T21:06:45.820" v="641" actId="962"/>
          <ac:grpSpMkLst>
            <pc:docMk/>
            <pc:sldMk cId="2709805057" sldId="473"/>
            <ac:grpSpMk id="8" creationId="{5427E382-BE72-4C46-AD9F-A19B27E31546}"/>
          </ac:grpSpMkLst>
        </pc:grpChg>
        <pc:picChg chg="mod">
          <ac:chgData name="Lonsdale, Alexander@Energy" userId="4168c4f1-0b88-4a09-a33e-8a17e0264adb" providerId="ADAL" clId="{2BE6992F-F018-4875-8C40-D5A1EF2E3DC0}" dt="2021-07-13T21:07:34.829" v="642" actId="962"/>
          <ac:picMkLst>
            <pc:docMk/>
            <pc:sldMk cId="2709805057" sldId="473"/>
            <ac:picMk id="23" creationId="{1E67BCC3-5D75-4896-BFD8-4D639D457121}"/>
          </ac:picMkLst>
        </pc:picChg>
        <pc:picChg chg="mod">
          <ac:chgData name="Lonsdale, Alexander@Energy" userId="4168c4f1-0b88-4a09-a33e-8a17e0264adb" providerId="ADAL" clId="{2BE6992F-F018-4875-8C40-D5A1EF2E3DC0}" dt="2021-07-13T21:07:38.260" v="643" actId="962"/>
          <ac:picMkLst>
            <pc:docMk/>
            <pc:sldMk cId="2709805057" sldId="473"/>
            <ac:picMk id="24" creationId="{80F89E3B-B3C9-475B-A95C-62909B77D339}"/>
          </ac:picMkLst>
        </pc:picChg>
      </pc:sldChg>
      <pc:sldChg chg="modSp mod">
        <pc:chgData name="Lonsdale, Alexander@Energy" userId="4168c4f1-0b88-4a09-a33e-8a17e0264adb" providerId="ADAL" clId="{2BE6992F-F018-4875-8C40-D5A1EF2E3DC0}" dt="2021-07-13T21:21:30.769" v="3990" actId="962"/>
        <pc:sldMkLst>
          <pc:docMk/>
          <pc:sldMk cId="664585865" sldId="550"/>
        </pc:sldMkLst>
        <pc:grpChg chg="mod">
          <ac:chgData name="Lonsdale, Alexander@Energy" userId="4168c4f1-0b88-4a09-a33e-8a17e0264adb" providerId="ADAL" clId="{2BE6992F-F018-4875-8C40-D5A1EF2E3DC0}" dt="2021-07-13T21:21:12.683" v="3987" actId="962"/>
          <ac:grpSpMkLst>
            <pc:docMk/>
            <pc:sldMk cId="664585865" sldId="550"/>
            <ac:grpSpMk id="6" creationId="{BFA4180E-5578-4EC3-93F0-21CC97F53EDB}"/>
          </ac:grpSpMkLst>
        </pc:grpChg>
        <pc:picChg chg="mod">
          <ac:chgData name="Lonsdale, Alexander@Energy" userId="4168c4f1-0b88-4a09-a33e-8a17e0264adb" providerId="ADAL" clId="{2BE6992F-F018-4875-8C40-D5A1EF2E3DC0}" dt="2021-07-13T21:21:30.769" v="3990" actId="962"/>
          <ac:picMkLst>
            <pc:docMk/>
            <pc:sldMk cId="664585865" sldId="550"/>
            <ac:picMk id="5" creationId="{3048CE36-D9A4-458F-80B1-1652238524E9}"/>
          </ac:picMkLst>
        </pc:picChg>
        <pc:picChg chg="mod">
          <ac:chgData name="Lonsdale, Alexander@Energy" userId="4168c4f1-0b88-4a09-a33e-8a17e0264adb" providerId="ADAL" clId="{2BE6992F-F018-4875-8C40-D5A1EF2E3DC0}" dt="2021-07-13T21:21:25.819" v="3989" actId="962"/>
          <ac:picMkLst>
            <pc:docMk/>
            <pc:sldMk cId="664585865" sldId="550"/>
            <ac:picMk id="30" creationId="{9B3B00E8-6E8C-4A28-9744-04D1E4A0962B}"/>
          </ac:picMkLst>
        </pc:picChg>
        <pc:picChg chg="mod">
          <ac:chgData name="Lonsdale, Alexander@Energy" userId="4168c4f1-0b88-4a09-a33e-8a17e0264adb" providerId="ADAL" clId="{2BE6992F-F018-4875-8C40-D5A1EF2E3DC0}" dt="2021-07-13T21:21:21.366" v="3988" actId="962"/>
          <ac:picMkLst>
            <pc:docMk/>
            <pc:sldMk cId="664585865" sldId="550"/>
            <ac:picMk id="31" creationId="{39EB76C9-C92C-40D7-9CA6-8570CF969620}"/>
          </ac:picMkLst>
        </pc:picChg>
      </pc:sldChg>
      <pc:sldChg chg="addSp modSp mod">
        <pc:chgData name="Lonsdale, Alexander@Energy" userId="4168c4f1-0b88-4a09-a33e-8a17e0264adb" providerId="ADAL" clId="{2BE6992F-F018-4875-8C40-D5A1EF2E3DC0}" dt="2021-07-13T21:33:09.896" v="5866" actId="207"/>
        <pc:sldMkLst>
          <pc:docMk/>
          <pc:sldMk cId="3731695239" sldId="927"/>
        </pc:sldMkLst>
        <pc:spChg chg="mod">
          <ac:chgData name="Lonsdale, Alexander@Energy" userId="4168c4f1-0b88-4a09-a33e-8a17e0264adb" providerId="ADAL" clId="{2BE6992F-F018-4875-8C40-D5A1EF2E3DC0}" dt="2021-07-13T21:33:09.896" v="5866" actId="207"/>
          <ac:spMkLst>
            <pc:docMk/>
            <pc:sldMk cId="3731695239" sldId="927"/>
            <ac:spMk id="11" creationId="{BEB7E3D3-24EE-477C-83A7-8FEB0FD4EBCA}"/>
          </ac:spMkLst>
        </pc:spChg>
        <pc:grpChg chg="add mod">
          <ac:chgData name="Lonsdale, Alexander@Energy" userId="4168c4f1-0b88-4a09-a33e-8a17e0264adb" providerId="ADAL" clId="{2BE6992F-F018-4875-8C40-D5A1EF2E3DC0}" dt="2021-07-13T21:13:53.795" v="1999" actId="962"/>
          <ac:grpSpMkLst>
            <pc:docMk/>
            <pc:sldMk cId="3731695239" sldId="927"/>
            <ac:grpSpMk id="2" creationId="{6A846028-6846-42FE-AC7E-9199AC9BB850}"/>
          </ac:grpSpMkLst>
        </pc:grpChg>
        <pc:picChg chg="mod">
          <ac:chgData name="Lonsdale, Alexander@Energy" userId="4168c4f1-0b88-4a09-a33e-8a17e0264adb" providerId="ADAL" clId="{2BE6992F-F018-4875-8C40-D5A1EF2E3DC0}" dt="2021-07-13T21:12:01.854" v="1647" actId="164"/>
          <ac:picMkLst>
            <pc:docMk/>
            <pc:sldMk cId="3731695239" sldId="927"/>
            <ac:picMk id="5" creationId="{8D6DF599-E758-4F91-A8EB-4D00899DA5FF}"/>
          </ac:picMkLst>
        </pc:picChg>
        <pc:picChg chg="mod">
          <ac:chgData name="Lonsdale, Alexander@Energy" userId="4168c4f1-0b88-4a09-a33e-8a17e0264adb" providerId="ADAL" clId="{2BE6992F-F018-4875-8C40-D5A1EF2E3DC0}" dt="2021-07-13T21:12:01.854" v="1647" actId="164"/>
          <ac:picMkLst>
            <pc:docMk/>
            <pc:sldMk cId="3731695239" sldId="927"/>
            <ac:picMk id="6" creationId="{5425B93A-B756-4403-98D6-AE778EC57CEB}"/>
          </ac:picMkLst>
        </pc:picChg>
        <pc:picChg chg="mod">
          <ac:chgData name="Lonsdale, Alexander@Energy" userId="4168c4f1-0b88-4a09-a33e-8a17e0264adb" providerId="ADAL" clId="{2BE6992F-F018-4875-8C40-D5A1EF2E3DC0}" dt="2021-07-13T21:12:01.854" v="1647" actId="164"/>
          <ac:picMkLst>
            <pc:docMk/>
            <pc:sldMk cId="3731695239" sldId="927"/>
            <ac:picMk id="7" creationId="{AAFD9137-8E67-40B7-B41A-4210E7D0C7F5}"/>
          </ac:picMkLst>
        </pc:picChg>
        <pc:picChg chg="mod">
          <ac:chgData name="Lonsdale, Alexander@Energy" userId="4168c4f1-0b88-4a09-a33e-8a17e0264adb" providerId="ADAL" clId="{2BE6992F-F018-4875-8C40-D5A1EF2E3DC0}" dt="2021-07-13T21:13:08.862" v="1731" actId="962"/>
          <ac:picMkLst>
            <pc:docMk/>
            <pc:sldMk cId="3731695239" sldId="927"/>
            <ac:picMk id="16" creationId="{945A8953-7EB1-4A98-A535-6F3387619FC5}"/>
          </ac:picMkLst>
        </pc:picChg>
      </pc:sldChg>
      <pc:sldChg chg="modSp mod">
        <pc:chgData name="Lonsdale, Alexander@Energy" userId="4168c4f1-0b88-4a09-a33e-8a17e0264adb" providerId="ADAL" clId="{2BE6992F-F018-4875-8C40-D5A1EF2E3DC0}" dt="2021-07-13T21:24:46.788" v="4822" actId="962"/>
        <pc:sldMkLst>
          <pc:docMk/>
          <pc:sldMk cId="3965800964" sldId="1103"/>
        </pc:sldMkLst>
        <pc:spChg chg="mod">
          <ac:chgData name="Lonsdale, Alexander@Energy" userId="4168c4f1-0b88-4a09-a33e-8a17e0264adb" providerId="ADAL" clId="{2BE6992F-F018-4875-8C40-D5A1EF2E3DC0}" dt="2021-07-13T21:24:40.772" v="4821" actId="962"/>
          <ac:spMkLst>
            <pc:docMk/>
            <pc:sldMk cId="3965800964" sldId="1103"/>
            <ac:spMk id="10" creationId="{6370B8F3-23CC-4684-858B-29958A76C8DD}"/>
          </ac:spMkLst>
        </pc:spChg>
        <pc:spChg chg="mod">
          <ac:chgData name="Lonsdale, Alexander@Energy" userId="4168c4f1-0b88-4a09-a33e-8a17e0264adb" providerId="ADAL" clId="{2BE6992F-F018-4875-8C40-D5A1EF2E3DC0}" dt="2021-07-13T21:24:46.788" v="4822" actId="962"/>
          <ac:spMkLst>
            <pc:docMk/>
            <pc:sldMk cId="3965800964" sldId="1103"/>
            <ac:spMk id="11" creationId="{4063DD26-6E6E-444C-818B-68821ACE5A64}"/>
          </ac:spMkLst>
        </pc:spChg>
        <pc:picChg chg="mod">
          <ac:chgData name="Lonsdale, Alexander@Energy" userId="4168c4f1-0b88-4a09-a33e-8a17e0264adb" providerId="ADAL" clId="{2BE6992F-F018-4875-8C40-D5A1EF2E3DC0}" dt="2021-07-13T21:23:21.859" v="4480" actId="962"/>
          <ac:picMkLst>
            <pc:docMk/>
            <pc:sldMk cId="3965800964" sldId="1103"/>
            <ac:picMk id="3" creationId="{6E09404E-A7F0-450B-A58F-A8B1D196BBAB}"/>
          </ac:picMkLst>
        </pc:picChg>
        <pc:picChg chg="mod">
          <ac:chgData name="Lonsdale, Alexander@Energy" userId="4168c4f1-0b88-4a09-a33e-8a17e0264adb" providerId="ADAL" clId="{2BE6992F-F018-4875-8C40-D5A1EF2E3DC0}" dt="2021-07-13T21:24:31.877" v="4820" actId="962"/>
          <ac:picMkLst>
            <pc:docMk/>
            <pc:sldMk cId="3965800964" sldId="1103"/>
            <ac:picMk id="4" creationId="{9B2DB638-AB2C-4602-AED8-AD53EB213345}"/>
          </ac:picMkLst>
        </pc:picChg>
        <pc:picChg chg="mod">
          <ac:chgData name="Lonsdale, Alexander@Energy" userId="4168c4f1-0b88-4a09-a33e-8a17e0264adb" providerId="ADAL" clId="{2BE6992F-F018-4875-8C40-D5A1EF2E3DC0}" dt="2021-07-13T21:23:10.838" v="4434" actId="962"/>
          <ac:picMkLst>
            <pc:docMk/>
            <pc:sldMk cId="3965800964" sldId="1103"/>
            <ac:picMk id="5" creationId="{F00C60AB-AC35-4FE8-AA73-09F2AD10363A}"/>
          </ac:picMkLst>
        </pc:picChg>
      </pc:sldChg>
      <pc:sldChg chg="addSp modSp">
        <pc:chgData name="Lonsdale, Alexander@Energy" userId="4168c4f1-0b88-4a09-a33e-8a17e0264adb" providerId="ADAL" clId="{2BE6992F-F018-4875-8C40-D5A1EF2E3DC0}" dt="2021-07-13T21:34:16.799" v="6024" actId="962"/>
        <pc:sldMkLst>
          <pc:docMk/>
          <pc:sldMk cId="3859915924" sldId="1106"/>
        </pc:sldMkLst>
        <pc:spChg chg="mod">
          <ac:chgData name="Lonsdale, Alexander@Energy" userId="4168c4f1-0b88-4a09-a33e-8a17e0264adb" providerId="ADAL" clId="{2BE6992F-F018-4875-8C40-D5A1EF2E3DC0}" dt="2021-07-13T21:31:58.518" v="5862" actId="164"/>
          <ac:spMkLst>
            <pc:docMk/>
            <pc:sldMk cId="3859915924" sldId="1106"/>
            <ac:spMk id="8" creationId="{BD978A77-8DFA-4236-985C-16766B7E9352}"/>
          </ac:spMkLst>
        </pc:spChg>
        <pc:spChg chg="mod">
          <ac:chgData name="Lonsdale, Alexander@Energy" userId="4168c4f1-0b88-4a09-a33e-8a17e0264adb" providerId="ADAL" clId="{2BE6992F-F018-4875-8C40-D5A1EF2E3DC0}" dt="2021-07-13T21:31:58.518" v="5862" actId="164"/>
          <ac:spMkLst>
            <pc:docMk/>
            <pc:sldMk cId="3859915924" sldId="1106"/>
            <ac:spMk id="9" creationId="{947F7744-38BF-4FDE-BDD4-88671EC74000}"/>
          </ac:spMkLst>
        </pc:spChg>
        <pc:spChg chg="mod">
          <ac:chgData name="Lonsdale, Alexander@Energy" userId="4168c4f1-0b88-4a09-a33e-8a17e0264adb" providerId="ADAL" clId="{2BE6992F-F018-4875-8C40-D5A1EF2E3DC0}" dt="2021-07-13T21:31:58.518" v="5862" actId="164"/>
          <ac:spMkLst>
            <pc:docMk/>
            <pc:sldMk cId="3859915924" sldId="1106"/>
            <ac:spMk id="10" creationId="{6B453F56-DAEA-4FD8-A068-26DA88548A4B}"/>
          </ac:spMkLst>
        </pc:spChg>
        <pc:spChg chg="mod">
          <ac:chgData name="Lonsdale, Alexander@Energy" userId="4168c4f1-0b88-4a09-a33e-8a17e0264adb" providerId="ADAL" clId="{2BE6992F-F018-4875-8C40-D5A1EF2E3DC0}" dt="2021-07-13T21:31:58.518" v="5862" actId="164"/>
          <ac:spMkLst>
            <pc:docMk/>
            <pc:sldMk cId="3859915924" sldId="1106"/>
            <ac:spMk id="11" creationId="{E48C162D-340F-4E8B-9F7A-DFEF2ED3C1F2}"/>
          </ac:spMkLst>
        </pc:spChg>
        <pc:spChg chg="mod">
          <ac:chgData name="Lonsdale, Alexander@Energy" userId="4168c4f1-0b88-4a09-a33e-8a17e0264adb" providerId="ADAL" clId="{2BE6992F-F018-4875-8C40-D5A1EF2E3DC0}" dt="2021-07-13T21:31:58.518" v="5862" actId="164"/>
          <ac:spMkLst>
            <pc:docMk/>
            <pc:sldMk cId="3859915924" sldId="1106"/>
            <ac:spMk id="12" creationId="{EB5323AB-A2FB-4502-AA80-7C817FCB3CD0}"/>
          </ac:spMkLst>
        </pc:spChg>
        <pc:spChg chg="mod">
          <ac:chgData name="Lonsdale, Alexander@Energy" userId="4168c4f1-0b88-4a09-a33e-8a17e0264adb" providerId="ADAL" clId="{2BE6992F-F018-4875-8C40-D5A1EF2E3DC0}" dt="2021-07-13T21:31:58.518" v="5862" actId="164"/>
          <ac:spMkLst>
            <pc:docMk/>
            <pc:sldMk cId="3859915924" sldId="1106"/>
            <ac:spMk id="13" creationId="{DBDE0134-896D-418B-9FF3-47A247DD560C}"/>
          </ac:spMkLst>
        </pc:spChg>
        <pc:spChg chg="mod">
          <ac:chgData name="Lonsdale, Alexander@Energy" userId="4168c4f1-0b88-4a09-a33e-8a17e0264adb" providerId="ADAL" clId="{2BE6992F-F018-4875-8C40-D5A1EF2E3DC0}" dt="2021-07-13T21:31:58.518" v="5862" actId="164"/>
          <ac:spMkLst>
            <pc:docMk/>
            <pc:sldMk cId="3859915924" sldId="1106"/>
            <ac:spMk id="14" creationId="{7CE4EAFD-EF96-42D1-84E4-07CDCD9352B4}"/>
          </ac:spMkLst>
        </pc:spChg>
        <pc:spChg chg="mod">
          <ac:chgData name="Lonsdale, Alexander@Energy" userId="4168c4f1-0b88-4a09-a33e-8a17e0264adb" providerId="ADAL" clId="{2BE6992F-F018-4875-8C40-D5A1EF2E3DC0}" dt="2021-07-13T21:31:58.518" v="5862" actId="164"/>
          <ac:spMkLst>
            <pc:docMk/>
            <pc:sldMk cId="3859915924" sldId="1106"/>
            <ac:spMk id="15" creationId="{1A343DF1-3407-4796-BA5E-21A7ED1F074F}"/>
          </ac:spMkLst>
        </pc:spChg>
        <pc:grpChg chg="add mod">
          <ac:chgData name="Lonsdale, Alexander@Energy" userId="4168c4f1-0b88-4a09-a33e-8a17e0264adb" providerId="ADAL" clId="{2BE6992F-F018-4875-8C40-D5A1EF2E3DC0}" dt="2021-07-13T21:34:16.799" v="6024" actId="962"/>
          <ac:grpSpMkLst>
            <pc:docMk/>
            <pc:sldMk cId="3859915924" sldId="1106"/>
            <ac:grpSpMk id="3" creationId="{0F9ED0B8-BB13-4657-94DF-7A8A1F23F9BC}"/>
          </ac:grpSpMkLst>
        </pc:grpChg>
        <pc:picChg chg="mod">
          <ac:chgData name="Lonsdale, Alexander@Energy" userId="4168c4f1-0b88-4a09-a33e-8a17e0264adb" providerId="ADAL" clId="{2BE6992F-F018-4875-8C40-D5A1EF2E3DC0}" dt="2021-07-13T21:31:58.518" v="5862" actId="164"/>
          <ac:picMkLst>
            <pc:docMk/>
            <pc:sldMk cId="3859915924" sldId="1106"/>
            <ac:picMk id="6" creationId="{D9BA3DA4-8970-491B-A2EA-150EFFF0C446}"/>
          </ac:picMkLst>
        </pc:picChg>
      </pc:sldChg>
      <pc:sldChg chg="modSp mod">
        <pc:chgData name="Lonsdale, Alexander@Energy" userId="4168c4f1-0b88-4a09-a33e-8a17e0264adb" providerId="ADAL" clId="{2BE6992F-F018-4875-8C40-D5A1EF2E3DC0}" dt="2021-07-13T21:34:53.239" v="6224" actId="962"/>
        <pc:sldMkLst>
          <pc:docMk/>
          <pc:sldMk cId="3456065264" sldId="1107"/>
        </pc:sldMkLst>
        <pc:spChg chg="mod">
          <ac:chgData name="Lonsdale, Alexander@Energy" userId="4168c4f1-0b88-4a09-a33e-8a17e0264adb" providerId="ADAL" clId="{2BE6992F-F018-4875-8C40-D5A1EF2E3DC0}" dt="2021-07-13T21:31:37.761" v="5861" actId="962"/>
          <ac:spMkLst>
            <pc:docMk/>
            <pc:sldMk cId="3456065264" sldId="1107"/>
            <ac:spMk id="7" creationId="{9978CBBF-40FC-4FD8-A5DF-3BE04261F604}"/>
          </ac:spMkLst>
        </pc:spChg>
        <pc:spChg chg="mod">
          <ac:chgData name="Lonsdale, Alexander@Energy" userId="4168c4f1-0b88-4a09-a33e-8a17e0264adb" providerId="ADAL" clId="{2BE6992F-F018-4875-8C40-D5A1EF2E3DC0}" dt="2021-07-13T21:31:24.996" v="5860" actId="962"/>
          <ac:spMkLst>
            <pc:docMk/>
            <pc:sldMk cId="3456065264" sldId="1107"/>
            <ac:spMk id="8" creationId="{9110926B-45C0-416A-B75C-6CD201463FCD}"/>
          </ac:spMkLst>
        </pc:spChg>
        <pc:spChg chg="mod">
          <ac:chgData name="Lonsdale, Alexander@Energy" userId="4168c4f1-0b88-4a09-a33e-8a17e0264adb" providerId="ADAL" clId="{2BE6992F-F018-4875-8C40-D5A1EF2E3DC0}" dt="2021-07-13T21:31:22.003" v="5859" actId="962"/>
          <ac:spMkLst>
            <pc:docMk/>
            <pc:sldMk cId="3456065264" sldId="1107"/>
            <ac:spMk id="9" creationId="{401E3452-4245-4B38-A6ED-43C7AC6CDDFA}"/>
          </ac:spMkLst>
        </pc:spChg>
        <pc:spChg chg="mod">
          <ac:chgData name="Lonsdale, Alexander@Energy" userId="4168c4f1-0b88-4a09-a33e-8a17e0264adb" providerId="ADAL" clId="{2BE6992F-F018-4875-8C40-D5A1EF2E3DC0}" dt="2021-07-13T21:31:19.002" v="5858" actId="962"/>
          <ac:spMkLst>
            <pc:docMk/>
            <pc:sldMk cId="3456065264" sldId="1107"/>
            <ac:spMk id="10" creationId="{709F5E89-CAF9-465C-BEE7-EAB94297B42F}"/>
          </ac:spMkLst>
        </pc:spChg>
        <pc:spChg chg="mod">
          <ac:chgData name="Lonsdale, Alexander@Energy" userId="4168c4f1-0b88-4a09-a33e-8a17e0264adb" providerId="ADAL" clId="{2BE6992F-F018-4875-8C40-D5A1EF2E3DC0}" dt="2021-07-13T21:31:16.515" v="5857" actId="962"/>
          <ac:spMkLst>
            <pc:docMk/>
            <pc:sldMk cId="3456065264" sldId="1107"/>
            <ac:spMk id="11" creationId="{BBD613DD-E024-4DBA-AE12-4A73BD2F814D}"/>
          </ac:spMkLst>
        </pc:spChg>
        <pc:spChg chg="mod">
          <ac:chgData name="Lonsdale, Alexander@Energy" userId="4168c4f1-0b88-4a09-a33e-8a17e0264adb" providerId="ADAL" clId="{2BE6992F-F018-4875-8C40-D5A1EF2E3DC0}" dt="2021-07-13T21:31:07.702" v="5856" actId="962"/>
          <ac:spMkLst>
            <pc:docMk/>
            <pc:sldMk cId="3456065264" sldId="1107"/>
            <ac:spMk id="12" creationId="{A72BA5CB-111E-48EA-8366-76E9DFD0FE41}"/>
          </ac:spMkLst>
        </pc:spChg>
        <pc:spChg chg="mod">
          <ac:chgData name="Lonsdale, Alexander@Energy" userId="4168c4f1-0b88-4a09-a33e-8a17e0264adb" providerId="ADAL" clId="{2BE6992F-F018-4875-8C40-D5A1EF2E3DC0}" dt="2021-07-13T21:31:03.921" v="5855" actId="962"/>
          <ac:spMkLst>
            <pc:docMk/>
            <pc:sldMk cId="3456065264" sldId="1107"/>
            <ac:spMk id="13" creationId="{62F3E27B-E6A2-4B07-ADB0-19B697B30084}"/>
          </ac:spMkLst>
        </pc:spChg>
        <pc:picChg chg="mod">
          <ac:chgData name="Lonsdale, Alexander@Energy" userId="4168c4f1-0b88-4a09-a33e-8a17e0264adb" providerId="ADAL" clId="{2BE6992F-F018-4875-8C40-D5A1EF2E3DC0}" dt="2021-07-13T21:34:53.239" v="6224" actId="962"/>
          <ac:picMkLst>
            <pc:docMk/>
            <pc:sldMk cId="3456065264" sldId="1107"/>
            <ac:picMk id="5" creationId="{2D43A46A-2F9D-4E55-84AB-BCA3DCF1EFF8}"/>
          </ac:picMkLst>
        </pc:picChg>
      </pc:sldChg>
      <pc:sldChg chg="modSp mod">
        <pc:chgData name="Lonsdale, Alexander@Energy" userId="4168c4f1-0b88-4a09-a33e-8a17e0264adb" providerId="ADAL" clId="{2BE6992F-F018-4875-8C40-D5A1EF2E3DC0}" dt="2021-07-13T21:29:33.899" v="5664" actId="962"/>
        <pc:sldMkLst>
          <pc:docMk/>
          <pc:sldMk cId="4294540854" sldId="1108"/>
        </pc:sldMkLst>
        <pc:picChg chg="mod">
          <ac:chgData name="Lonsdale, Alexander@Energy" userId="4168c4f1-0b88-4a09-a33e-8a17e0264adb" providerId="ADAL" clId="{2BE6992F-F018-4875-8C40-D5A1EF2E3DC0}" dt="2021-07-13T21:29:16.201" v="5642" actId="962"/>
          <ac:picMkLst>
            <pc:docMk/>
            <pc:sldMk cId="4294540854" sldId="1108"/>
            <ac:picMk id="3" creationId="{49874BF7-104E-4EF6-BAD6-E422EDD01C5C}"/>
          </ac:picMkLst>
        </pc:picChg>
        <pc:picChg chg="mod">
          <ac:chgData name="Lonsdale, Alexander@Energy" userId="4168c4f1-0b88-4a09-a33e-8a17e0264adb" providerId="ADAL" clId="{2BE6992F-F018-4875-8C40-D5A1EF2E3DC0}" dt="2021-07-13T21:29:33.899" v="5664" actId="962"/>
          <ac:picMkLst>
            <pc:docMk/>
            <pc:sldMk cId="4294540854" sldId="1108"/>
            <ac:picMk id="5" creationId="{EA01579A-B763-4D60-81CF-F8717705326B}"/>
          </ac:picMkLst>
        </pc:picChg>
      </pc:sldChg>
      <pc:sldChg chg="modSp mod">
        <pc:chgData name="Lonsdale, Alexander@Energy" userId="4168c4f1-0b88-4a09-a33e-8a17e0264adb" providerId="ADAL" clId="{2BE6992F-F018-4875-8C40-D5A1EF2E3DC0}" dt="2021-07-13T21:29:44.630" v="5666" actId="962"/>
        <pc:sldMkLst>
          <pc:docMk/>
          <pc:sldMk cId="296893887" sldId="1110"/>
        </pc:sldMkLst>
        <pc:cxnChg chg="mod">
          <ac:chgData name="Lonsdale, Alexander@Energy" userId="4168c4f1-0b88-4a09-a33e-8a17e0264adb" providerId="ADAL" clId="{2BE6992F-F018-4875-8C40-D5A1EF2E3DC0}" dt="2021-07-13T21:29:42.380" v="5665" actId="962"/>
          <ac:cxnSpMkLst>
            <pc:docMk/>
            <pc:sldMk cId="296893887" sldId="1110"/>
            <ac:cxnSpMk id="8" creationId="{5F72F845-4853-43CE-A87F-859B6935EE19}"/>
          </ac:cxnSpMkLst>
        </pc:cxnChg>
        <pc:cxnChg chg="mod">
          <ac:chgData name="Lonsdale, Alexander@Energy" userId="4168c4f1-0b88-4a09-a33e-8a17e0264adb" providerId="ADAL" clId="{2BE6992F-F018-4875-8C40-D5A1EF2E3DC0}" dt="2021-07-13T21:29:44.630" v="5666" actId="962"/>
          <ac:cxnSpMkLst>
            <pc:docMk/>
            <pc:sldMk cId="296893887" sldId="1110"/>
            <ac:cxnSpMk id="17" creationId="{800E9EDE-69B7-4FA3-AFA8-EFEBA5DB5D96}"/>
          </ac:cxnSpMkLst>
        </pc:cxnChg>
      </pc:sldChg>
      <pc:sldChg chg="modSp mod">
        <pc:chgData name="Lonsdale, Alexander@Energy" userId="4168c4f1-0b88-4a09-a33e-8a17e0264adb" providerId="ADAL" clId="{2BE6992F-F018-4875-8C40-D5A1EF2E3DC0}" dt="2021-07-13T21:27:52.133" v="5412" actId="962"/>
        <pc:sldMkLst>
          <pc:docMk/>
          <pc:sldMk cId="1126600404" sldId="1111"/>
        </pc:sldMkLst>
        <pc:picChg chg="mod">
          <ac:chgData name="Lonsdale, Alexander@Energy" userId="4168c4f1-0b88-4a09-a33e-8a17e0264adb" providerId="ADAL" clId="{2BE6992F-F018-4875-8C40-D5A1EF2E3DC0}" dt="2021-07-13T21:27:52.133" v="5412" actId="962"/>
          <ac:picMkLst>
            <pc:docMk/>
            <pc:sldMk cId="1126600404" sldId="1111"/>
            <ac:picMk id="5" creationId="{26EB6A83-E590-4835-A608-24BB59CF33BA}"/>
          </ac:picMkLst>
        </pc:picChg>
      </pc:sldChg>
      <pc:sldChg chg="modSp mod">
        <pc:chgData name="Lonsdale, Alexander@Energy" userId="4168c4f1-0b88-4a09-a33e-8a17e0264adb" providerId="ADAL" clId="{2BE6992F-F018-4875-8C40-D5A1EF2E3DC0}" dt="2021-07-13T21:30:37.042" v="5854" actId="962"/>
        <pc:sldMkLst>
          <pc:docMk/>
          <pc:sldMk cId="1965288532" sldId="1112"/>
        </pc:sldMkLst>
        <pc:picChg chg="mod">
          <ac:chgData name="Lonsdale, Alexander@Energy" userId="4168c4f1-0b88-4a09-a33e-8a17e0264adb" providerId="ADAL" clId="{2BE6992F-F018-4875-8C40-D5A1EF2E3DC0}" dt="2021-07-13T21:30:28.199" v="5852" actId="962"/>
          <ac:picMkLst>
            <pc:docMk/>
            <pc:sldMk cId="1965288532" sldId="1112"/>
            <ac:picMk id="3" creationId="{5AB67300-4E6C-4872-BF97-46669D8C8231}"/>
          </ac:picMkLst>
        </pc:picChg>
        <pc:cxnChg chg="mod">
          <ac:chgData name="Lonsdale, Alexander@Energy" userId="4168c4f1-0b88-4a09-a33e-8a17e0264adb" providerId="ADAL" clId="{2BE6992F-F018-4875-8C40-D5A1EF2E3DC0}" dt="2021-07-13T21:30:35.101" v="5853" actId="962"/>
          <ac:cxnSpMkLst>
            <pc:docMk/>
            <pc:sldMk cId="1965288532" sldId="1112"/>
            <ac:cxnSpMk id="7" creationId="{8CF460FE-54BC-4707-9B70-DD9C206479A5}"/>
          </ac:cxnSpMkLst>
        </pc:cxnChg>
        <pc:cxnChg chg="mod">
          <ac:chgData name="Lonsdale, Alexander@Energy" userId="4168c4f1-0b88-4a09-a33e-8a17e0264adb" providerId="ADAL" clId="{2BE6992F-F018-4875-8C40-D5A1EF2E3DC0}" dt="2021-07-13T21:30:37.042" v="5854" actId="962"/>
          <ac:cxnSpMkLst>
            <pc:docMk/>
            <pc:sldMk cId="1965288532" sldId="1112"/>
            <ac:cxnSpMk id="11" creationId="{463357EE-C400-4A84-8FB3-9371BEC89FCD}"/>
          </ac:cxnSpMkLst>
        </pc:cxnChg>
      </pc:sldChg>
      <pc:sldChg chg="addSp modSp">
        <pc:chgData name="Lonsdale, Alexander@Energy" userId="4168c4f1-0b88-4a09-a33e-8a17e0264adb" providerId="ADAL" clId="{2BE6992F-F018-4875-8C40-D5A1EF2E3DC0}" dt="2021-07-13T21:25:42.494" v="4832" actId="962"/>
        <pc:sldMkLst>
          <pc:docMk/>
          <pc:sldMk cId="2298116955" sldId="1113"/>
        </pc:sldMkLst>
        <pc:grpChg chg="add mod">
          <ac:chgData name="Lonsdale, Alexander@Energy" userId="4168c4f1-0b88-4a09-a33e-8a17e0264adb" providerId="ADAL" clId="{2BE6992F-F018-4875-8C40-D5A1EF2E3DC0}" dt="2021-07-13T21:25:42.494" v="4832" actId="962"/>
          <ac:grpSpMkLst>
            <pc:docMk/>
            <pc:sldMk cId="2298116955" sldId="1113"/>
            <ac:grpSpMk id="4" creationId="{77FD10F0-B581-4E6A-A44A-93A6E35908F4}"/>
          </ac:grpSpMkLst>
        </pc:grpChg>
        <pc:picChg chg="mod">
          <ac:chgData name="Lonsdale, Alexander@Energy" userId="4168c4f1-0b88-4a09-a33e-8a17e0264adb" providerId="ADAL" clId="{2BE6992F-F018-4875-8C40-D5A1EF2E3DC0}" dt="2021-07-13T21:25:06.190" v="4823" actId="164"/>
          <ac:picMkLst>
            <pc:docMk/>
            <pc:sldMk cId="2298116955" sldId="1113"/>
            <ac:picMk id="6" creationId="{D594DAE6-1D4F-4032-81D0-5B03E0D7AA04}"/>
          </ac:picMkLst>
        </pc:picChg>
        <pc:picChg chg="mod">
          <ac:chgData name="Lonsdale, Alexander@Energy" userId="4168c4f1-0b88-4a09-a33e-8a17e0264adb" providerId="ADAL" clId="{2BE6992F-F018-4875-8C40-D5A1EF2E3DC0}" dt="2021-07-13T21:25:06.190" v="4823" actId="164"/>
          <ac:picMkLst>
            <pc:docMk/>
            <pc:sldMk cId="2298116955" sldId="1113"/>
            <ac:picMk id="10" creationId="{5731CEB8-3736-48D8-B094-8CC0FC28AC80}"/>
          </ac:picMkLst>
        </pc:picChg>
        <pc:picChg chg="mod">
          <ac:chgData name="Lonsdale, Alexander@Energy" userId="4168c4f1-0b88-4a09-a33e-8a17e0264adb" providerId="ADAL" clId="{2BE6992F-F018-4875-8C40-D5A1EF2E3DC0}" dt="2021-07-13T21:25:06.190" v="4823" actId="164"/>
          <ac:picMkLst>
            <pc:docMk/>
            <pc:sldMk cId="2298116955" sldId="1113"/>
            <ac:picMk id="1026" creationId="{C0B81850-8398-413B-92A0-0E68E5C6ADAC}"/>
          </ac:picMkLst>
        </pc:picChg>
      </pc:sldChg>
      <pc:sldChg chg="addSp modSp">
        <pc:chgData name="Lonsdale, Alexander@Energy" userId="4168c4f1-0b88-4a09-a33e-8a17e0264adb" providerId="ADAL" clId="{2BE6992F-F018-4875-8C40-D5A1EF2E3DC0}" dt="2021-07-13T21:35:54.640" v="6530" actId="962"/>
        <pc:sldMkLst>
          <pc:docMk/>
          <pc:sldMk cId="3620795946" sldId="1114"/>
        </pc:sldMkLst>
        <pc:spChg chg="mod">
          <ac:chgData name="Lonsdale, Alexander@Energy" userId="4168c4f1-0b88-4a09-a33e-8a17e0264adb" providerId="ADAL" clId="{2BE6992F-F018-4875-8C40-D5A1EF2E3DC0}" dt="2021-07-13T21:32:28.808" v="5863" actId="164"/>
          <ac:spMkLst>
            <pc:docMk/>
            <pc:sldMk cId="3620795946" sldId="1114"/>
            <ac:spMk id="9" creationId="{137C20CD-7F3E-4A6A-BC01-A5720DD26521}"/>
          </ac:spMkLst>
        </pc:spChg>
        <pc:spChg chg="mod">
          <ac:chgData name="Lonsdale, Alexander@Energy" userId="4168c4f1-0b88-4a09-a33e-8a17e0264adb" providerId="ADAL" clId="{2BE6992F-F018-4875-8C40-D5A1EF2E3DC0}" dt="2021-07-13T21:32:28.808" v="5863" actId="164"/>
          <ac:spMkLst>
            <pc:docMk/>
            <pc:sldMk cId="3620795946" sldId="1114"/>
            <ac:spMk id="10" creationId="{7FA388AC-E39A-453B-AB96-5D4421318E88}"/>
          </ac:spMkLst>
        </pc:spChg>
        <pc:spChg chg="mod">
          <ac:chgData name="Lonsdale, Alexander@Energy" userId="4168c4f1-0b88-4a09-a33e-8a17e0264adb" providerId="ADAL" clId="{2BE6992F-F018-4875-8C40-D5A1EF2E3DC0}" dt="2021-07-13T21:32:28.808" v="5863" actId="164"/>
          <ac:spMkLst>
            <pc:docMk/>
            <pc:sldMk cId="3620795946" sldId="1114"/>
            <ac:spMk id="14" creationId="{7F84E037-4A78-4143-8DDE-32E95807D784}"/>
          </ac:spMkLst>
        </pc:spChg>
        <pc:grpChg chg="add mod">
          <ac:chgData name="Lonsdale, Alexander@Energy" userId="4168c4f1-0b88-4a09-a33e-8a17e0264adb" providerId="ADAL" clId="{2BE6992F-F018-4875-8C40-D5A1EF2E3DC0}" dt="2021-07-13T21:35:54.640" v="6530" actId="962"/>
          <ac:grpSpMkLst>
            <pc:docMk/>
            <pc:sldMk cId="3620795946" sldId="1114"/>
            <ac:grpSpMk id="4" creationId="{A310C429-0497-48D0-846C-B0AB0212B181}"/>
          </ac:grpSpMkLst>
        </pc:grpChg>
        <pc:cxnChg chg="mod">
          <ac:chgData name="Lonsdale, Alexander@Energy" userId="4168c4f1-0b88-4a09-a33e-8a17e0264adb" providerId="ADAL" clId="{2BE6992F-F018-4875-8C40-D5A1EF2E3DC0}" dt="2021-07-13T21:35:10.291" v="6225" actId="962"/>
          <ac:cxnSpMkLst>
            <pc:docMk/>
            <pc:sldMk cId="3620795946" sldId="1114"/>
            <ac:cxnSpMk id="5" creationId="{3E21F2BC-4403-4888-BCA9-E0E381F26D2A}"/>
          </ac:cxnSpMkLst>
        </pc:cxnChg>
        <pc:cxnChg chg="mod">
          <ac:chgData name="Lonsdale, Alexander@Energy" userId="4168c4f1-0b88-4a09-a33e-8a17e0264adb" providerId="ADAL" clId="{2BE6992F-F018-4875-8C40-D5A1EF2E3DC0}" dt="2021-07-13T21:35:12.742" v="6226" actId="962"/>
          <ac:cxnSpMkLst>
            <pc:docMk/>
            <pc:sldMk cId="3620795946" sldId="1114"/>
            <ac:cxnSpMk id="6" creationId="{5CB0AD67-8911-4F07-9745-3FD91DE64B94}"/>
          </ac:cxnSpMkLst>
        </pc:cxnChg>
        <pc:cxnChg chg="mod">
          <ac:chgData name="Lonsdale, Alexander@Energy" userId="4168c4f1-0b88-4a09-a33e-8a17e0264adb" providerId="ADAL" clId="{2BE6992F-F018-4875-8C40-D5A1EF2E3DC0}" dt="2021-07-13T21:32:28.808" v="5863" actId="164"/>
          <ac:cxnSpMkLst>
            <pc:docMk/>
            <pc:sldMk cId="3620795946" sldId="1114"/>
            <ac:cxnSpMk id="16" creationId="{9746F880-9070-4009-B1E1-13A40282BC05}"/>
          </ac:cxnSpMkLst>
        </pc:cxnChg>
        <pc:cxnChg chg="mod">
          <ac:chgData name="Lonsdale, Alexander@Energy" userId="4168c4f1-0b88-4a09-a33e-8a17e0264adb" providerId="ADAL" clId="{2BE6992F-F018-4875-8C40-D5A1EF2E3DC0}" dt="2021-07-13T21:32:28.808" v="5863" actId="164"/>
          <ac:cxnSpMkLst>
            <pc:docMk/>
            <pc:sldMk cId="3620795946" sldId="1114"/>
            <ac:cxnSpMk id="22" creationId="{AE84AC8D-2993-458C-BF86-5B65679A8D3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7/13/2021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dirty="0">
                <a:solidFill>
                  <a:srgbClr val="FF0000"/>
                </a:solidFill>
              </a:rPr>
              <a:t>PC Users:</a:t>
            </a:r>
          </a:p>
          <a:p>
            <a:pPr algn="l"/>
            <a:r>
              <a:rPr lang="en-US" sz="1700" i="1" dirty="0">
                <a:solidFill>
                  <a:srgbClr val="FF0000"/>
                </a:solidFill>
              </a:rPr>
              <a:t>Microsoft PowerPoint for Windows has default settings that continually compress images. To avoid loss</a:t>
            </a:r>
            <a:r>
              <a:rPr lang="en-US" sz="1700" i="1" baseline="0" dirty="0">
                <a:solidFill>
                  <a:srgbClr val="FF0000"/>
                </a:solidFill>
              </a:rPr>
              <a:t> of quality </a:t>
            </a:r>
            <a:r>
              <a:rPr lang="en-US" sz="1700" i="1" dirty="0">
                <a:solidFill>
                  <a:srgbClr val="FF0000"/>
                </a:solidFill>
              </a:rPr>
              <a:t>for photos and graphics within this presentation file,</a:t>
            </a:r>
            <a:r>
              <a:rPr lang="en-US" sz="1700" i="1" baseline="0" dirty="0">
                <a:solidFill>
                  <a:srgbClr val="FF0000"/>
                </a:solidFill>
              </a:rPr>
              <a:t> </a:t>
            </a:r>
            <a:r>
              <a:rPr lang="en-US" sz="1700" i="1" dirty="0">
                <a:solidFill>
                  <a:srgbClr val="FF0000"/>
                </a:solidFill>
              </a:rPr>
              <a:t>please follow these</a:t>
            </a:r>
            <a:r>
              <a:rPr lang="en-US" sz="1700" i="1" baseline="0" dirty="0">
                <a:solidFill>
                  <a:srgbClr val="FF0000"/>
                </a:solidFill>
              </a:rPr>
              <a:t> instructions </a:t>
            </a:r>
            <a:r>
              <a:rPr lang="en-US" sz="1700" i="1" dirty="0">
                <a:solidFill>
                  <a:srgbClr val="FF0000"/>
                </a:solidFill>
              </a:rPr>
              <a:t>to change your software settings.</a:t>
            </a:r>
            <a:endParaRPr lang="en-US" sz="1700" dirty="0"/>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dirty="0">
                <a:solidFill>
                  <a:schemeClr val="bg1"/>
                </a:solidFill>
                <a:effectLst/>
                <a:latin typeface="+mn-lt"/>
                <a:ea typeface="+mn-ea"/>
                <a:cs typeface="+mn-cs"/>
              </a:rPr>
              <a:t>Note: </a:t>
            </a:r>
            <a:r>
              <a:rPr lang="en-US" sz="1600" b="0" i="0" u="none" strike="noStrike" kern="1200" dirty="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dirty="0">
                <a:solidFill>
                  <a:schemeClr val="bg1"/>
                </a:solidFill>
                <a:effectLst/>
                <a:latin typeface="+mn-lt"/>
                <a:ea typeface="+mn-ea"/>
                <a:cs typeface="+mn-cs"/>
              </a:rPr>
              <a:t>View &gt; Slide Master</a:t>
            </a:r>
            <a:r>
              <a:rPr lang="en-US" sz="1600" b="0" i="0" u="none" strike="noStrike" kern="1200" dirty="0">
                <a:solidFill>
                  <a:schemeClr val="bg1"/>
                </a:solidFill>
                <a:effectLst/>
                <a:latin typeface="+mn-lt"/>
                <a:ea typeface="+mn-ea"/>
                <a:cs typeface="+mn-cs"/>
              </a:rPr>
              <a:t>. Be sure to close out of the Master slide view when working on slide content by clicking on </a:t>
            </a:r>
            <a:r>
              <a:rPr lang="en-US" sz="1600" b="0" i="1" u="none" strike="noStrike" kern="1200" dirty="0">
                <a:solidFill>
                  <a:schemeClr val="bg1"/>
                </a:solidFill>
                <a:effectLst/>
                <a:latin typeface="+mn-lt"/>
                <a:ea typeface="+mn-ea"/>
                <a:cs typeface="+mn-cs"/>
              </a:rPr>
              <a:t>View &gt; Normal</a:t>
            </a:r>
            <a:r>
              <a:rPr lang="en-US" sz="1600" b="0" i="0" u="none" strike="noStrike" kern="1200" dirty="0">
                <a:solidFill>
                  <a:schemeClr val="bg1"/>
                </a:solidFill>
                <a:effectLst/>
                <a:latin typeface="+mn-lt"/>
                <a:ea typeface="+mn-ea"/>
                <a:cs typeface="+mn-cs"/>
              </a:rPr>
              <a:t>. Full frame photo size is </a:t>
            </a:r>
            <a:r>
              <a:rPr lang="en-US" sz="1800" b="0" i="0" u="none" strike="noStrike" kern="1200" dirty="0">
                <a:solidFill>
                  <a:schemeClr val="bg1"/>
                </a:solidFill>
                <a:effectLst/>
                <a:latin typeface="+mn-lt"/>
                <a:ea typeface="+mn-ea"/>
                <a:cs typeface="+mn-cs"/>
              </a:rPr>
              <a:t>10” x 5.63”</a:t>
            </a:r>
            <a:r>
              <a:rPr lang="en-US" sz="1600" b="0" i="0" u="none" strike="noStrike" kern="1200" dirty="0">
                <a:solidFill>
                  <a:schemeClr val="bg1"/>
                </a:solidFill>
                <a:effectLst/>
                <a:latin typeface="+mn-lt"/>
                <a:ea typeface="+mn-ea"/>
                <a:cs typeface="+mn-cs"/>
              </a:rPr>
              <a:t>or </a:t>
            </a:r>
            <a:r>
              <a:rPr lang="en-US" sz="1800" b="0" i="0" u="none" strike="noStrike" kern="1200" dirty="0">
                <a:solidFill>
                  <a:schemeClr val="bg1"/>
                </a:solidFill>
                <a:effectLst/>
                <a:latin typeface="+mn-lt"/>
                <a:ea typeface="+mn-ea"/>
                <a:cs typeface="+mn-cs"/>
              </a:rPr>
              <a:t>1500 pixels x 844 pixels </a:t>
            </a:r>
            <a:r>
              <a:rPr lang="en-US" sz="1600" b="0" i="0" u="none" strike="noStrike" kern="1200" dirty="0">
                <a:solidFill>
                  <a:schemeClr val="bg1"/>
                </a:solidFill>
                <a:effectLst/>
                <a:latin typeface="+mn-lt"/>
                <a:ea typeface="+mn-ea"/>
                <a:cs typeface="+mn-cs"/>
              </a:rPr>
              <a:t>@ 150 DPI.</a:t>
            </a:r>
            <a:endParaRPr lang="en-US" sz="1600" i="0" dirty="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dirty="0"/>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dirty="0"/>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A7917-96DA-42EC-A562-04DDD64DF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dirty="0"/>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41405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69394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5548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dirty="0"/>
              <a:t>This work was authored </a:t>
            </a:r>
            <a:r>
              <a:rPr lang="en-US" sz="900" dirty="0">
                <a:solidFill>
                  <a:srgbClr val="FF0000"/>
                </a:solidFill>
              </a:rPr>
              <a:t>[in part]</a:t>
            </a:r>
            <a:r>
              <a:rPr lang="en-US" sz="900" dirty="0"/>
              <a:t> by the National Renewable Energy Laboratory, operated by Alliance for Sustainable Energy, LLC, for the U.S. Department of Energy (DOE) under Contract No. DE-AC36-08GO28308. Funding provided by </a:t>
            </a:r>
            <a:r>
              <a:rPr lang="en-US" sz="900" dirty="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dirty="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dirty="0">
                  <a:solidFill>
                    <a:srgbClr val="FF0000"/>
                  </a:solidFill>
                </a:rPr>
                <a:t>Insert the words “in part” if this work includes </a:t>
              </a:r>
              <a:br>
                <a:rPr lang="en-US" sz="1000" dirty="0">
                  <a:solidFill>
                    <a:srgbClr val="FF0000"/>
                  </a:solidFill>
                </a:rPr>
              </a:br>
              <a:r>
                <a:rPr lang="en-US" sz="1000" dirty="0">
                  <a:solidFill>
                    <a:srgbClr val="FF0000"/>
                  </a:solidFill>
                </a:rPr>
                <a:t>non-NREL authors.</a:t>
              </a:r>
            </a:p>
            <a:p>
              <a:pPr algn="l"/>
              <a:r>
                <a:rPr lang="en-US" sz="100" dirty="0">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dirty="0">
                  <a:solidFill>
                    <a:srgbClr val="FF0000"/>
                  </a:solidFill>
                </a:rPr>
                <a:t>Edit the red bracketed text as appropriate with the applicable DOE office(s) and program office(s) that sponsored the work and/or add other funding as needed.  For non-EERE funding, see </a:t>
              </a:r>
              <a:r>
                <a:rPr lang="en-US" sz="900" u="sng" dirty="0">
                  <a:solidFill>
                    <a:srgbClr val="FF0000"/>
                  </a:solidFill>
                  <a:hlinkClick r:id="rId4"/>
                </a:rPr>
                <a:t>https://thesource.nrel.gov/publishing/disclaimers.html</a:t>
              </a:r>
              <a:endParaRPr lang="en-US" sz="2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id="{312AD4B6-5589-B742-BDDC-8DE22CCB2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
            <a:ext cx="7323221" cy="651710"/>
          </a:xfrm>
          <a:prstGeom prst="rect">
            <a:avLst/>
          </a:prstGeom>
          <a:solidFill>
            <a:srgbClr val="0079C1"/>
          </a:solidFill>
        </p:spPr>
        <p:txBody>
          <a:bodyPr vert="horz" lIns="91440" tIns="91440" rIns="91440" bIns="91440" anchor="ctr" anchorCtr="0"/>
          <a:lstStyle>
            <a:lvl1pPr>
              <a:lnSpc>
                <a:spcPct val="90000"/>
              </a:lnSpc>
              <a:defRPr sz="2250">
                <a:solidFill>
                  <a:schemeClr val="bg1"/>
                </a:solidFill>
              </a:defRPr>
            </a:lvl1pPr>
          </a:lstStyle>
          <a:p>
            <a:r>
              <a:rPr lang="en-US"/>
              <a:t>Simple Slide</a:t>
            </a:r>
          </a:p>
        </p:txBody>
      </p:sp>
      <p:sp>
        <p:nvSpPr>
          <p:cNvPr id="4" name="TextBox 3"/>
          <p:cNvSpPr txBox="1"/>
          <p:nvPr userDrawn="1"/>
        </p:nvSpPr>
        <p:spPr>
          <a:xfrm>
            <a:off x="4946038" y="4991101"/>
            <a:ext cx="4045186" cy="80792"/>
          </a:xfrm>
          <a:prstGeom prst="rect">
            <a:avLst/>
          </a:prstGeom>
          <a:noFill/>
        </p:spPr>
        <p:txBody>
          <a:bodyPr wrap="square" lIns="0" tIns="0" rIns="0" bIns="0" rtlCol="0" anchor="ctr" anchorCtr="0">
            <a:noAutofit/>
          </a:bodyPr>
          <a:lstStyle/>
          <a:p>
            <a:pPr algn="r"/>
            <a:r>
              <a:rPr lang="en-US" sz="525"/>
              <a:t>NREL</a:t>
            </a:r>
            <a:r>
              <a:rPr lang="en-US" sz="525" baseline="0"/>
              <a:t>    </a:t>
            </a:r>
            <a:r>
              <a:rPr lang="en-US" sz="525"/>
              <a:t>|    </a:t>
            </a:r>
            <a:fld id="{BFD71CF8-5198-8441-A7C0-DC22FD64CBE4}" type="slidenum">
              <a:rPr lang="en-US" sz="525"/>
              <a:t>‹#›</a:t>
            </a:fld>
            <a:endParaRPr lang="en-US" sz="525"/>
          </a:p>
        </p:txBody>
      </p:sp>
    </p:spTree>
    <p:extLst>
      <p:ext uri="{BB962C8B-B14F-4D97-AF65-F5344CB8AC3E}">
        <p14:creationId xmlns:p14="http://schemas.microsoft.com/office/powerpoint/2010/main" val="396391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dirty="0"/>
              <a:t>Header text</a:t>
            </a:r>
          </a:p>
          <a:p>
            <a:pPr lvl="1"/>
            <a:r>
              <a:rPr lang="en-US" dirty="0"/>
              <a:t>Bullet point 1</a:t>
            </a:r>
          </a:p>
          <a:p>
            <a:pPr lvl="1"/>
            <a:r>
              <a:rPr lang="en-US" dirty="0"/>
              <a:t>Bullet point 2</a:t>
            </a:r>
          </a:p>
          <a:p>
            <a:pPr lvl="1"/>
            <a:r>
              <a:rPr lang="en-US" dirty="0"/>
              <a:t>Bullet point 3</a:t>
            </a:r>
            <a:br>
              <a:rPr lang="en-US" dirty="0"/>
            </a:br>
            <a:endParaRPr lang="en-US" dirty="0"/>
          </a:p>
          <a:p>
            <a:pPr lvl="0"/>
            <a:r>
              <a:rPr lang="en-US" dirty="0"/>
              <a:t>Header text</a:t>
            </a:r>
          </a:p>
          <a:p>
            <a:pPr lvl="1"/>
            <a:r>
              <a:rPr lang="en-US" dirty="0"/>
              <a:t>Bullet point 1</a:t>
            </a:r>
          </a:p>
          <a:p>
            <a:pPr lvl="1"/>
            <a:r>
              <a:rPr lang="en-US" dirty="0"/>
              <a:t>Bullet point 2</a:t>
            </a:r>
          </a:p>
          <a:p>
            <a:pPr lvl="1"/>
            <a:r>
              <a:rPr lang="en-US" dirty="0"/>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dirty="0"/>
              <a:t>Insert image here</a:t>
            </a:r>
          </a:p>
        </p:txBody>
      </p:sp>
    </p:spTree>
    <p:extLst>
      <p:ext uri="{BB962C8B-B14F-4D97-AF65-F5344CB8AC3E}">
        <p14:creationId xmlns:p14="http://schemas.microsoft.com/office/powerpoint/2010/main" val="357078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88" r:id="rId31"/>
    <p:sldLayoutId id="2147483678" r:id="rId32"/>
    <p:sldLayoutId id="2147483683" r:id="rId33"/>
    <p:sldLayoutId id="2147483702" r:id="rId34"/>
    <p:sldLayoutId id="2147483684" r:id="rId35"/>
    <p:sldLayoutId id="2147483698" r:id="rId36"/>
    <p:sldLayoutId id="2147483703" r:id="rId37"/>
    <p:sldLayoutId id="2147483685" r:id="rId38"/>
    <p:sldLayoutId id="2147483699" r:id="rId39"/>
    <p:sldLayoutId id="2147483704" r:id="rId40"/>
    <p:sldLayoutId id="2147483680" r:id="rId41"/>
    <p:sldLayoutId id="2147483700" r:id="rId42"/>
    <p:sldLayoutId id="2147483705" r:id="rId43"/>
    <p:sldLayoutId id="2147483686" r:id="rId44"/>
    <p:sldLayoutId id="2147483701" r:id="rId45"/>
    <p:sldLayoutId id="2147483706" r:id="rId46"/>
    <p:sldLayoutId id="2147483672" r:id="rId47"/>
    <p:sldLayoutId id="2147483696" r:id="rId48"/>
    <p:sldLayoutId id="2147483673" r:id="rId49"/>
    <p:sldLayoutId id="2147483712" r:id="rId50"/>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emf"/><Relationship Id="rId1" Type="http://schemas.openxmlformats.org/officeDocument/2006/relationships/slideLayout" Target="../slideLayouts/slideLayout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www.nrel.gov/hydrogen/sera-model.html" TargetMode="External"/><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hyperlink" Target="https://www.nrel.gov/hydrogen/assets/images/cdp-retail-infr-89.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0.xml"/><Relationship Id="rId6" Type="http://schemas.openxmlformats.org/officeDocument/2006/relationships/hyperlink" Target="https://www.nrel.gov/hydrogen/h2fast.html" TargetMode="External"/><Relationship Id="rId5" Type="http://schemas.openxmlformats.org/officeDocument/2006/relationships/image" Target="../media/image24.emf"/><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8.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hyperlink" Target="https://www.planetizen.com/node/65765" TargetMode="External"/><Relationship Id="rId2" Type="http://schemas.openxmlformats.org/officeDocument/2006/relationships/hyperlink" Target="https://www.reddit.com/r/mildlyinteresting/comments/aezmhd/lowes_and_home_depot_right_next_to_each_other/" TargetMode="Externa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3736975" y="1252538"/>
            <a:ext cx="4322763" cy="1347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schemeClr val="bg1">
                    <a:lumMod val="95000"/>
                  </a:schemeClr>
                </a:solidFill>
                <a:effectLst/>
                <a:uLnTx/>
                <a:uFillTx/>
                <a:latin typeface="+mn-lt"/>
                <a:ea typeface="+mn-ea"/>
                <a:cs typeface="+mn-cs"/>
              </a:rPr>
              <a:t>Price Discussion</a:t>
            </a:r>
          </a:p>
        </p:txBody>
      </p:sp>
      <p:sp>
        <p:nvSpPr>
          <p:cNvPr id="5" name="Text Placeholder 4"/>
          <p:cNvSpPr>
            <a:spLocks noGrp="1"/>
          </p:cNvSpPr>
          <p:nvPr>
            <p:ph type="body" sz="quarter" idx="11"/>
          </p:nvPr>
        </p:nvSpPr>
        <p:spPr>
          <a:xfrm>
            <a:off x="3736975" y="2961483"/>
            <a:ext cx="4322763" cy="2066310"/>
          </a:xfrm>
        </p:spPr>
        <p:txBody>
          <a:bodyPr/>
          <a:lstStyle/>
          <a:p>
            <a:r>
              <a:rPr lang="en-US">
                <a:solidFill>
                  <a:schemeClr val="bg1">
                    <a:lumMod val="95000"/>
                  </a:schemeClr>
                </a:solidFill>
              </a:rPr>
              <a:t>Jul 15, 2021</a:t>
            </a:r>
          </a:p>
          <a:p>
            <a:r>
              <a:rPr lang="en-US">
                <a:solidFill>
                  <a:schemeClr val="bg1">
                    <a:lumMod val="95000"/>
                  </a:schemeClr>
                </a:solidFill>
              </a:rPr>
              <a:t>Michael (Misho) Penev</a:t>
            </a:r>
          </a:p>
          <a:p>
            <a:r>
              <a:rPr lang="en-US">
                <a:solidFill>
                  <a:schemeClr val="bg1">
                    <a:lumMod val="95000"/>
                  </a:schemeClr>
                </a:solidFill>
              </a:rPr>
              <a:t>National Renewable Energy Laboratory</a:t>
            </a:r>
          </a:p>
          <a:p>
            <a:endParaRPr lang="en-US">
              <a:solidFill>
                <a:schemeClr val="bg1">
                  <a:lumMod val="95000"/>
                </a:schemeClr>
              </a:solidFill>
            </a:endParaRPr>
          </a:p>
          <a:p>
            <a:r>
              <a:rPr lang="en-US">
                <a:solidFill>
                  <a:schemeClr val="bg1">
                    <a:lumMod val="95000"/>
                  </a:schemeClr>
                </a:solidFill>
              </a:rPr>
              <a:t>Demand Analysis Working Group (DAWG) Meeting: California Transportation Energy Demand Forecast Inputs and Assumptions</a:t>
            </a:r>
          </a:p>
          <a:p>
            <a:endParaRPr lang="en-US">
              <a:solidFill>
                <a:schemeClr val="bg1">
                  <a:lumMod val="95000"/>
                </a:schemeClr>
              </a:solidFill>
            </a:endParaRPr>
          </a:p>
        </p:txBody>
      </p:sp>
    </p:spTree>
    <p:extLst>
      <p:ext uri="{BB962C8B-B14F-4D97-AF65-F5344CB8AC3E}">
        <p14:creationId xmlns:p14="http://schemas.microsoft.com/office/powerpoint/2010/main" val="341694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E37A-176F-4467-8785-8ADB27B0EBF6}"/>
              </a:ext>
            </a:extLst>
          </p:cNvPr>
          <p:cNvSpPr>
            <a:spLocks noGrp="1"/>
          </p:cNvSpPr>
          <p:nvPr>
            <p:ph type="title"/>
          </p:nvPr>
        </p:nvSpPr>
        <p:spPr/>
        <p:txBody>
          <a:bodyPr/>
          <a:lstStyle/>
          <a:p>
            <a:r>
              <a:rPr lang="en-US"/>
              <a:t>Distance to Nearest Fueling Alternative</a:t>
            </a:r>
          </a:p>
        </p:txBody>
      </p:sp>
      <p:pic>
        <p:nvPicPr>
          <p:cNvPr id="3" name="Picture 2" descr="A bar chart showing the distance to the nearest hydrogen fueling station from a coverage perspective.">
            <a:extLst>
              <a:ext uri="{FF2B5EF4-FFF2-40B4-BE49-F238E27FC236}">
                <a16:creationId xmlns:a16="http://schemas.microsoft.com/office/drawing/2014/main" id="{49874BF7-104E-4EF6-BAD6-E422EDD01C5C}"/>
              </a:ext>
            </a:extLst>
          </p:cNvPr>
          <p:cNvPicPr>
            <a:picLocks noChangeAspect="1"/>
          </p:cNvPicPr>
          <p:nvPr/>
        </p:nvPicPr>
        <p:blipFill>
          <a:blip r:embed="rId2"/>
          <a:stretch>
            <a:fillRect/>
          </a:stretch>
        </p:blipFill>
        <p:spPr>
          <a:xfrm>
            <a:off x="0" y="776514"/>
            <a:ext cx="2938719" cy="4366985"/>
          </a:xfrm>
          <a:prstGeom prst="rect">
            <a:avLst/>
          </a:prstGeom>
        </p:spPr>
      </p:pic>
      <p:sp>
        <p:nvSpPr>
          <p:cNvPr id="4" name="TextBox 3">
            <a:extLst>
              <a:ext uri="{FF2B5EF4-FFF2-40B4-BE49-F238E27FC236}">
                <a16:creationId xmlns:a16="http://schemas.microsoft.com/office/drawing/2014/main" id="{AEB2F94A-2B10-40B8-A28A-782BEF359260}"/>
              </a:ext>
            </a:extLst>
          </p:cNvPr>
          <p:cNvSpPr txBox="1"/>
          <p:nvPr/>
        </p:nvSpPr>
        <p:spPr>
          <a:xfrm>
            <a:off x="1469360" y="1300540"/>
            <a:ext cx="260518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a:t>Linear distance among any stations (miles)</a:t>
            </a:r>
          </a:p>
          <a:p>
            <a:r>
              <a:rPr lang="en-US" sz="1200" b="1"/>
              <a:t>Includes planned stations</a:t>
            </a:r>
          </a:p>
          <a:p>
            <a:endParaRPr lang="en-US" sz="1200"/>
          </a:p>
          <a:p>
            <a:r>
              <a:rPr lang="en-US" sz="1200"/>
              <a:t>Average station-station distance = </a:t>
            </a:r>
            <a:r>
              <a:rPr lang="en-US" sz="1200" b="1"/>
              <a:t>4.7 miles</a:t>
            </a:r>
          </a:p>
          <a:p>
            <a:endParaRPr lang="en-US" sz="1200"/>
          </a:p>
          <a:p>
            <a:r>
              <a:rPr lang="en-US" sz="1200"/>
              <a:t>Excludes connectors </a:t>
            </a:r>
          </a:p>
          <a:p>
            <a:r>
              <a:rPr lang="en-US" sz="1200">
                <a:solidFill>
                  <a:schemeClr val="bg1"/>
                </a:solidFill>
              </a:rPr>
              <a:t>(Santa Barbara, Truckee, Harris Ranch)</a:t>
            </a:r>
          </a:p>
          <a:p>
            <a:endParaRPr lang="en-US" sz="1200"/>
          </a:p>
        </p:txBody>
      </p:sp>
      <p:pic>
        <p:nvPicPr>
          <p:cNvPr id="5" name="Picture 4" descr="A bar chart showing the distance to the nearest hydrogen fueling station from a competitive perspective.">
            <a:extLst>
              <a:ext uri="{FF2B5EF4-FFF2-40B4-BE49-F238E27FC236}">
                <a16:creationId xmlns:a16="http://schemas.microsoft.com/office/drawing/2014/main" id="{EA01579A-B763-4D60-81CF-F8717705326B}"/>
              </a:ext>
            </a:extLst>
          </p:cNvPr>
          <p:cNvPicPr>
            <a:picLocks noChangeAspect="1"/>
          </p:cNvPicPr>
          <p:nvPr/>
        </p:nvPicPr>
        <p:blipFill>
          <a:blip r:embed="rId3"/>
          <a:stretch>
            <a:fillRect/>
          </a:stretch>
        </p:blipFill>
        <p:spPr>
          <a:xfrm>
            <a:off x="4733116" y="776514"/>
            <a:ext cx="3205269" cy="4366985"/>
          </a:xfrm>
          <a:prstGeom prst="rect">
            <a:avLst/>
          </a:prstGeom>
        </p:spPr>
      </p:pic>
      <p:sp>
        <p:nvSpPr>
          <p:cNvPr id="8" name="TextBox 7">
            <a:extLst>
              <a:ext uri="{FF2B5EF4-FFF2-40B4-BE49-F238E27FC236}">
                <a16:creationId xmlns:a16="http://schemas.microsoft.com/office/drawing/2014/main" id="{9BE3D64B-82C3-4731-A627-925C4BE5E1C7}"/>
              </a:ext>
            </a:extLst>
          </p:cNvPr>
          <p:cNvSpPr txBox="1"/>
          <p:nvPr/>
        </p:nvSpPr>
        <p:spPr>
          <a:xfrm>
            <a:off x="6295933" y="1300540"/>
            <a:ext cx="26051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a:t>Linear distance to nearest </a:t>
            </a:r>
            <a:r>
              <a:rPr lang="en-US" sz="1200" b="1">
                <a:solidFill>
                  <a:srgbClr val="FF3300"/>
                </a:solidFill>
              </a:rPr>
              <a:t>alternative operator</a:t>
            </a:r>
            <a:r>
              <a:rPr lang="en-US" sz="1200" b="1"/>
              <a:t> station (miles)</a:t>
            </a:r>
          </a:p>
          <a:p>
            <a:r>
              <a:rPr lang="en-US" sz="1200" b="1"/>
              <a:t>Includes planned stations</a:t>
            </a:r>
          </a:p>
          <a:p>
            <a:endParaRPr lang="en-US" sz="1200"/>
          </a:p>
          <a:p>
            <a:r>
              <a:rPr lang="en-US" sz="1200"/>
              <a:t>Average distance between alternative fueling retailers = </a:t>
            </a:r>
            <a:r>
              <a:rPr lang="en-US" sz="1200" b="1"/>
              <a:t>6.7 miles</a:t>
            </a:r>
          </a:p>
        </p:txBody>
      </p:sp>
      <p:sp>
        <p:nvSpPr>
          <p:cNvPr id="6" name="TextBox 5">
            <a:extLst>
              <a:ext uri="{FF2B5EF4-FFF2-40B4-BE49-F238E27FC236}">
                <a16:creationId xmlns:a16="http://schemas.microsoft.com/office/drawing/2014/main" id="{40299487-3704-47BB-A816-B974CD04EA74}"/>
              </a:ext>
            </a:extLst>
          </p:cNvPr>
          <p:cNvSpPr txBox="1"/>
          <p:nvPr/>
        </p:nvSpPr>
        <p:spPr>
          <a:xfrm>
            <a:off x="1469359" y="937558"/>
            <a:ext cx="26051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a:t>Coverage perspective</a:t>
            </a:r>
          </a:p>
        </p:txBody>
      </p:sp>
      <p:sp>
        <p:nvSpPr>
          <p:cNvPr id="9" name="TextBox 8">
            <a:extLst>
              <a:ext uri="{FF2B5EF4-FFF2-40B4-BE49-F238E27FC236}">
                <a16:creationId xmlns:a16="http://schemas.microsoft.com/office/drawing/2014/main" id="{22605EAD-D4D7-48D9-B224-A35967619AE0}"/>
              </a:ext>
            </a:extLst>
          </p:cNvPr>
          <p:cNvSpPr txBox="1"/>
          <p:nvPr/>
        </p:nvSpPr>
        <p:spPr>
          <a:xfrm>
            <a:off x="6295932" y="937558"/>
            <a:ext cx="26051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a:t>Competitive perspective</a:t>
            </a:r>
          </a:p>
        </p:txBody>
      </p:sp>
    </p:spTree>
    <p:extLst>
      <p:ext uri="{BB962C8B-B14F-4D97-AF65-F5344CB8AC3E}">
        <p14:creationId xmlns:p14="http://schemas.microsoft.com/office/powerpoint/2010/main" val="429454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A2E5-8D58-492A-85AE-29C4BE5FCA19}"/>
              </a:ext>
            </a:extLst>
          </p:cNvPr>
          <p:cNvSpPr>
            <a:spLocks noGrp="1"/>
          </p:cNvSpPr>
          <p:nvPr>
            <p:ph type="title"/>
          </p:nvPr>
        </p:nvSpPr>
        <p:spPr/>
        <p:txBody>
          <a:bodyPr/>
          <a:lstStyle/>
          <a:p>
            <a:r>
              <a:rPr lang="en-US"/>
              <a:t>Monetization of Break-Even Savings </a:t>
            </a:r>
            <a:br>
              <a:rPr lang="en-US"/>
            </a:br>
            <a:r>
              <a:rPr lang="en-US"/>
              <a:t>to Alternate Station ($/kg)</a:t>
            </a:r>
          </a:p>
        </p:txBody>
      </p:sp>
      <p:pic>
        <p:nvPicPr>
          <p:cNvPr id="4" name="Graphic 3" descr="Fuel with solid fill">
            <a:extLst>
              <a:ext uri="{FF2B5EF4-FFF2-40B4-BE49-F238E27FC236}">
                <a16:creationId xmlns:a16="http://schemas.microsoft.com/office/drawing/2014/main" id="{9F065EB6-8CF8-452F-8B45-D90186ADBB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18" y="2571750"/>
            <a:ext cx="914400" cy="914400"/>
          </a:xfrm>
          <a:prstGeom prst="rect">
            <a:avLst/>
          </a:prstGeom>
        </p:spPr>
      </p:pic>
      <p:pic>
        <p:nvPicPr>
          <p:cNvPr id="6" name="Graphic 5" descr="Road outline">
            <a:extLst>
              <a:ext uri="{FF2B5EF4-FFF2-40B4-BE49-F238E27FC236}">
                <a16:creationId xmlns:a16="http://schemas.microsoft.com/office/drawing/2014/main" id="{266D4596-F95D-40B9-8DDB-A4AFE2128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050" y="1657350"/>
            <a:ext cx="1184668" cy="1184668"/>
          </a:xfrm>
          <a:prstGeom prst="rect">
            <a:avLst/>
          </a:prstGeom>
        </p:spPr>
      </p:pic>
      <p:pic>
        <p:nvPicPr>
          <p:cNvPr id="7" name="Graphic 6" descr="Fuel with solid fill">
            <a:extLst>
              <a:ext uri="{FF2B5EF4-FFF2-40B4-BE49-F238E27FC236}">
                <a16:creationId xmlns:a16="http://schemas.microsoft.com/office/drawing/2014/main" id="{32F92765-3180-42C9-B331-53DBF82CBF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1677" y="1299080"/>
            <a:ext cx="444149" cy="444149"/>
          </a:xfrm>
          <a:prstGeom prst="rect">
            <a:avLst/>
          </a:prstGeom>
        </p:spPr>
      </p:pic>
      <p:sp>
        <p:nvSpPr>
          <p:cNvPr id="9" name="TextBox 8">
            <a:extLst>
              <a:ext uri="{FF2B5EF4-FFF2-40B4-BE49-F238E27FC236}">
                <a16:creationId xmlns:a16="http://schemas.microsoft.com/office/drawing/2014/main" id="{F169A901-AF42-4ED0-B35C-1E732727D7D2}"/>
              </a:ext>
            </a:extLst>
          </p:cNvPr>
          <p:cNvSpPr txBox="1"/>
          <p:nvPr/>
        </p:nvSpPr>
        <p:spPr>
          <a:xfrm>
            <a:off x="1864518" y="978683"/>
            <a:ext cx="1623419" cy="369332"/>
          </a:xfrm>
          <a:prstGeom prst="rect">
            <a:avLst/>
          </a:prstGeom>
          <a:noFill/>
        </p:spPr>
        <p:txBody>
          <a:bodyPr wrap="square" rtlCol="0">
            <a:spAutoFit/>
          </a:bodyPr>
          <a:lstStyle/>
          <a:p>
            <a:r>
              <a:rPr lang="en-US" b="1"/>
              <a:t>B</a:t>
            </a:r>
            <a:r>
              <a:rPr lang="en-US"/>
              <a:t> $/kg</a:t>
            </a:r>
          </a:p>
        </p:txBody>
      </p:sp>
      <p:sp>
        <p:nvSpPr>
          <p:cNvPr id="12" name="TextBox 11">
            <a:extLst>
              <a:ext uri="{FF2B5EF4-FFF2-40B4-BE49-F238E27FC236}">
                <a16:creationId xmlns:a16="http://schemas.microsoft.com/office/drawing/2014/main" id="{197307FD-0218-4B7A-8A33-BEF0DF77209D}"/>
              </a:ext>
            </a:extLst>
          </p:cNvPr>
          <p:cNvSpPr txBox="1"/>
          <p:nvPr/>
        </p:nvSpPr>
        <p:spPr>
          <a:xfrm>
            <a:off x="77413" y="2371725"/>
            <a:ext cx="1623419" cy="369332"/>
          </a:xfrm>
          <a:prstGeom prst="rect">
            <a:avLst/>
          </a:prstGeom>
          <a:noFill/>
        </p:spPr>
        <p:txBody>
          <a:bodyPr wrap="square" rtlCol="0">
            <a:spAutoFit/>
          </a:bodyPr>
          <a:lstStyle/>
          <a:p>
            <a:r>
              <a:rPr lang="en-US" b="1"/>
              <a:t>A</a:t>
            </a:r>
            <a:r>
              <a:rPr lang="en-US"/>
              <a:t> $/kg</a:t>
            </a:r>
          </a:p>
        </p:txBody>
      </p:sp>
      <p:sp>
        <p:nvSpPr>
          <p:cNvPr id="13" name="Thought Bubble: Cloud 12">
            <a:extLst>
              <a:ext uri="{FF2B5EF4-FFF2-40B4-BE49-F238E27FC236}">
                <a16:creationId xmlns:a16="http://schemas.microsoft.com/office/drawing/2014/main" id="{783F0F27-3EEA-496D-BC39-D73F7CF8B2F7}"/>
              </a:ext>
            </a:extLst>
          </p:cNvPr>
          <p:cNvSpPr/>
          <p:nvPr/>
        </p:nvSpPr>
        <p:spPr>
          <a:xfrm>
            <a:off x="2078832" y="2136135"/>
            <a:ext cx="1841302" cy="671435"/>
          </a:xfrm>
          <a:prstGeom prst="cloudCallout">
            <a:avLst>
              <a:gd name="adj1" fmla="val -75439"/>
              <a:gd name="adj2" fmla="val 47279"/>
            </a:avLst>
          </a:prstGeom>
          <a:gradFill>
            <a:gsLst>
              <a:gs pos="0">
                <a:schemeClr val="accent1">
                  <a:lumMod val="40000"/>
                  <a:lumOff val="6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a:solidFill>
                  <a:srgbClr val="FF3300"/>
                </a:solidFill>
              </a:rPr>
              <a:t>B = Savings?</a:t>
            </a:r>
          </a:p>
        </p:txBody>
      </p:sp>
      <p:pic>
        <p:nvPicPr>
          <p:cNvPr id="15" name="Graphic 14" descr="Car with solid fill">
            <a:extLst>
              <a:ext uri="{FF2B5EF4-FFF2-40B4-BE49-F238E27FC236}">
                <a16:creationId xmlns:a16="http://schemas.microsoft.com/office/drawing/2014/main" id="{226D94EF-BA84-4912-BCC4-8E6D31392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432" y="2486025"/>
            <a:ext cx="914400" cy="914400"/>
          </a:xfrm>
          <a:prstGeom prst="rect">
            <a:avLst/>
          </a:prstGeom>
        </p:spPr>
      </p:pic>
      <p:sp>
        <p:nvSpPr>
          <p:cNvPr id="16" name="TextBox 15">
            <a:extLst>
              <a:ext uri="{FF2B5EF4-FFF2-40B4-BE49-F238E27FC236}">
                <a16:creationId xmlns:a16="http://schemas.microsoft.com/office/drawing/2014/main" id="{E640EFBE-0C83-40E4-9762-F991782C526A}"/>
              </a:ext>
            </a:extLst>
          </p:cNvPr>
          <p:cNvSpPr txBox="1"/>
          <p:nvPr/>
        </p:nvSpPr>
        <p:spPr>
          <a:xfrm>
            <a:off x="4338163" y="776515"/>
            <a:ext cx="4805838" cy="2585323"/>
          </a:xfrm>
          <a:prstGeom prst="rect">
            <a:avLst/>
          </a:prstGeom>
          <a:noFill/>
        </p:spPr>
        <p:txBody>
          <a:bodyPr wrap="square" rtlCol="0">
            <a:spAutoFit/>
          </a:bodyPr>
          <a:lstStyle/>
          <a:p>
            <a:r>
              <a:rPr lang="en-US" b="1"/>
              <a:t>Simple method </a:t>
            </a:r>
            <a:r>
              <a:rPr lang="en-US"/>
              <a:t>(full round-trip cost):</a:t>
            </a:r>
          </a:p>
          <a:p>
            <a:r>
              <a:rPr lang="en-US"/>
              <a:t>Based on fuel used for round-trip &amp; time value of the driver</a:t>
            </a:r>
          </a:p>
          <a:p>
            <a:pPr marL="285750" indent="-285750">
              <a:buFont typeface="Arial" panose="020B0604020202020204" pitchFamily="34" charset="0"/>
              <a:buChar char="•"/>
            </a:pPr>
            <a:r>
              <a:rPr lang="en-US">
                <a:solidFill>
                  <a:schemeClr val="accent2">
                    <a:lumMod val="75000"/>
                  </a:schemeClr>
                </a:solidFill>
              </a:rPr>
              <a:t>Ave drive speed = 30mph</a:t>
            </a:r>
          </a:p>
          <a:p>
            <a:pPr marL="285750" indent="-285750">
              <a:buFont typeface="Arial" panose="020B0604020202020204" pitchFamily="34" charset="0"/>
              <a:buChar char="•"/>
            </a:pPr>
            <a:r>
              <a:rPr lang="en-US">
                <a:solidFill>
                  <a:schemeClr val="accent2">
                    <a:lumMod val="75000"/>
                  </a:schemeClr>
                </a:solidFill>
              </a:rPr>
              <a:t>Detour factor = 1.4 (linear -&gt; on-road distance)</a:t>
            </a:r>
          </a:p>
          <a:p>
            <a:pPr marL="285750" indent="-285750">
              <a:buFont typeface="Arial" panose="020B0604020202020204" pitchFamily="34" charset="0"/>
              <a:buChar char="•"/>
            </a:pPr>
            <a:r>
              <a:rPr lang="en-US">
                <a:solidFill>
                  <a:schemeClr val="accent2">
                    <a:lumMod val="75000"/>
                  </a:schemeClr>
                </a:solidFill>
              </a:rPr>
              <a:t>Time value = $10/h</a:t>
            </a:r>
          </a:p>
          <a:p>
            <a:pPr marL="285750" indent="-285750">
              <a:buFont typeface="Arial" panose="020B0604020202020204" pitchFamily="34" charset="0"/>
              <a:buChar char="•"/>
            </a:pPr>
            <a:r>
              <a:rPr lang="en-US">
                <a:solidFill>
                  <a:schemeClr val="accent2">
                    <a:lumMod val="75000"/>
                  </a:schemeClr>
                </a:solidFill>
              </a:rPr>
              <a:t>Fuel economy = 60mpg</a:t>
            </a:r>
          </a:p>
          <a:p>
            <a:pPr marL="285750" indent="-285750">
              <a:buFont typeface="Arial" panose="020B0604020202020204" pitchFamily="34" charset="0"/>
              <a:buChar char="•"/>
            </a:pPr>
            <a:r>
              <a:rPr lang="en-US">
                <a:solidFill>
                  <a:schemeClr val="accent2">
                    <a:lumMod val="75000"/>
                  </a:schemeClr>
                </a:solidFill>
              </a:rPr>
              <a:t>Fuel cost= $16/kg</a:t>
            </a:r>
          </a:p>
          <a:p>
            <a:pPr marL="285750" indent="-285750">
              <a:buFont typeface="Arial" panose="020B0604020202020204" pitchFamily="34" charset="0"/>
              <a:buChar char="•"/>
            </a:pPr>
            <a:r>
              <a:rPr lang="en-US">
                <a:solidFill>
                  <a:schemeClr val="accent2">
                    <a:lumMod val="75000"/>
                  </a:schemeClr>
                </a:solidFill>
              </a:rPr>
              <a:t>Refuel quantity = 3kg</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50AD730-5C61-441A-BC32-4DBC3BD86FDB}"/>
                  </a:ext>
                </a:extLst>
              </p:cNvPr>
              <p:cNvSpPr txBox="1"/>
              <p:nvPr/>
            </p:nvSpPr>
            <p:spPr>
              <a:xfrm>
                <a:off x="228600" y="3775944"/>
                <a:ext cx="4069080" cy="8513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3300"/>
                          </a:solidFill>
                          <a:latin typeface="Cambria Math" panose="02040503050406030204" pitchFamily="18" charset="0"/>
                        </a:rPr>
                        <m:t>𝑀𝑖𝑛𝑆𝑎𝑣𝑖𝑛𝑔𝑠</m:t>
                      </m:r>
                      <m:r>
                        <a:rPr lang="en-US" sz="1200" b="0" i="1" smtClean="0">
                          <a:solidFill>
                            <a:srgbClr val="FF3300"/>
                          </a:solidFill>
                          <a:latin typeface="Cambria Math" panose="02040503050406030204" pitchFamily="18" charset="0"/>
                        </a:rPr>
                        <m:t>=</m:t>
                      </m:r>
                    </m:oMath>
                  </m:oMathPara>
                </a14:m>
                <a:endParaRPr lang="en-US" sz="1200" b="0" i="1">
                  <a:solidFill>
                    <a:srgbClr val="FF3300"/>
                  </a:solidFill>
                  <a:latin typeface="Cambria Math" panose="02040503050406030204" pitchFamily="18" charset="0"/>
                </a:endParaRPr>
              </a:p>
              <a:p>
                <a:endParaRPr lang="en-US" sz="1200" b="0" i="1">
                  <a:solidFill>
                    <a:srgbClr val="FF33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type m:val="skw"/>
                          <m:ctrlPr>
                            <a:rPr lang="en-US" sz="1200" b="0" i="1" smtClean="0">
                              <a:solidFill>
                                <a:srgbClr val="FF3300"/>
                              </a:solidFill>
                              <a:latin typeface="Cambria Math" panose="02040503050406030204" pitchFamily="18" charset="0"/>
                            </a:rPr>
                          </m:ctrlPr>
                        </m:fPr>
                        <m:num>
                          <m:r>
                            <a:rPr lang="en-US" sz="1200" i="1">
                              <a:solidFill>
                                <a:srgbClr val="FF3300"/>
                              </a:solidFill>
                              <a:latin typeface="Cambria Math" panose="02040503050406030204" pitchFamily="18" charset="0"/>
                            </a:rPr>
                            <m:t>𝐿𝑖𝑛𝐷𝑖𝑠𝑡</m:t>
                          </m:r>
                          <m:r>
                            <a:rPr lang="en-US" sz="1200" i="1">
                              <a:solidFill>
                                <a:srgbClr val="FF3300"/>
                              </a:solidFill>
                              <a:latin typeface="Cambria Math" panose="02040503050406030204" pitchFamily="18" charset="0"/>
                            </a:rPr>
                            <m:t>∗</m:t>
                          </m:r>
                          <m:r>
                            <a:rPr lang="en-US" sz="1200" i="1">
                              <a:solidFill>
                                <a:srgbClr val="FF3300"/>
                              </a:solidFill>
                              <a:latin typeface="Cambria Math" panose="02040503050406030204" pitchFamily="18" charset="0"/>
                            </a:rPr>
                            <m:t>𝐷𝑓</m:t>
                          </m:r>
                          <m:r>
                            <a:rPr lang="en-US" sz="1200" i="1">
                              <a:solidFill>
                                <a:srgbClr val="FF3300"/>
                              </a:solidFill>
                              <a:latin typeface="Cambria Math" panose="02040503050406030204" pitchFamily="18" charset="0"/>
                            </a:rPr>
                            <m:t>∗2∗</m:t>
                          </m:r>
                          <m:d>
                            <m:dPr>
                              <m:ctrlPr>
                                <a:rPr lang="en-US" sz="1200" i="1">
                                  <a:solidFill>
                                    <a:srgbClr val="FF3300"/>
                                  </a:solidFill>
                                  <a:latin typeface="Cambria Math" panose="02040503050406030204" pitchFamily="18" charset="0"/>
                                </a:rPr>
                              </m:ctrlPr>
                            </m:dPr>
                            <m:e>
                              <m:f>
                                <m:fPr>
                                  <m:ctrlPr>
                                    <a:rPr lang="en-US" sz="1200" i="1">
                                      <a:solidFill>
                                        <a:srgbClr val="FF3300"/>
                                      </a:solidFill>
                                      <a:latin typeface="Cambria Math" panose="02040503050406030204" pitchFamily="18" charset="0"/>
                                    </a:rPr>
                                  </m:ctrlPr>
                                </m:fPr>
                                <m:num>
                                  <m:r>
                                    <a:rPr lang="en-US" sz="1200" b="0" i="1" smtClean="0">
                                      <a:solidFill>
                                        <a:srgbClr val="FF3300"/>
                                      </a:solidFill>
                                      <a:latin typeface="Cambria Math" panose="02040503050406030204" pitchFamily="18" charset="0"/>
                                    </a:rPr>
                                    <m:t>𝑇𝑖𝑚𝑒𝑉𝑎𝑙𝑢𝑒</m:t>
                                  </m:r>
                                </m:num>
                                <m:den>
                                  <m:r>
                                    <a:rPr lang="en-US" sz="1200" b="0" i="1" smtClean="0">
                                      <a:solidFill>
                                        <a:srgbClr val="FF3300"/>
                                      </a:solidFill>
                                      <a:latin typeface="Cambria Math" panose="02040503050406030204" pitchFamily="18" charset="0"/>
                                    </a:rPr>
                                    <m:t>𝑆𝑝𝑒𝑒𝑑</m:t>
                                  </m:r>
                                </m:den>
                              </m:f>
                              <m:r>
                                <a:rPr lang="en-US" sz="1200" i="1">
                                  <a:solidFill>
                                    <a:srgbClr val="FF3300"/>
                                  </a:solidFill>
                                  <a:latin typeface="Cambria Math" panose="02040503050406030204" pitchFamily="18" charset="0"/>
                                </a:rPr>
                                <m:t>+</m:t>
                              </m:r>
                              <m:f>
                                <m:fPr>
                                  <m:ctrlPr>
                                    <a:rPr lang="en-US" sz="1200" i="1">
                                      <a:solidFill>
                                        <a:srgbClr val="FF3300"/>
                                      </a:solidFill>
                                      <a:latin typeface="Cambria Math" panose="02040503050406030204" pitchFamily="18" charset="0"/>
                                    </a:rPr>
                                  </m:ctrlPr>
                                </m:fPr>
                                <m:num>
                                  <m:r>
                                    <a:rPr lang="en-US" sz="1200" b="0" i="1" smtClean="0">
                                      <a:solidFill>
                                        <a:srgbClr val="FF3300"/>
                                      </a:solidFill>
                                      <a:latin typeface="Cambria Math" panose="02040503050406030204" pitchFamily="18" charset="0"/>
                                    </a:rPr>
                                    <m:t>𝐹𝑢𝑒𝑙𝐶𝑜𝑠𝑡</m:t>
                                  </m:r>
                                </m:num>
                                <m:den>
                                  <m:r>
                                    <a:rPr lang="en-US" sz="1200" b="0" i="1" smtClean="0">
                                      <a:solidFill>
                                        <a:srgbClr val="FF3300"/>
                                      </a:solidFill>
                                      <a:latin typeface="Cambria Math" panose="02040503050406030204" pitchFamily="18" charset="0"/>
                                    </a:rPr>
                                    <m:t>𝐹𝑢𝑒𝑙𝐸𝑐𝑜𝑛</m:t>
                                  </m:r>
                                </m:den>
                              </m:f>
                            </m:e>
                          </m:d>
                        </m:num>
                        <m:den>
                          <m:r>
                            <a:rPr lang="en-US" sz="1200" b="0" i="1" smtClean="0">
                              <a:solidFill>
                                <a:srgbClr val="FF3300"/>
                              </a:solidFill>
                              <a:latin typeface="Cambria Math" panose="02040503050406030204" pitchFamily="18" charset="0"/>
                            </a:rPr>
                            <m:t>𝐹𝑢𝑒𝑙𝑖𝑛𝑔𝐾𝑔</m:t>
                          </m:r>
                        </m:den>
                      </m:f>
                    </m:oMath>
                  </m:oMathPara>
                </a14:m>
                <a:endParaRPr lang="en-US" sz="1200">
                  <a:solidFill>
                    <a:srgbClr val="FF3300"/>
                  </a:solidFill>
                </a:endParaRPr>
              </a:p>
            </p:txBody>
          </p:sp>
        </mc:Choice>
        <mc:Fallback xmlns="">
          <p:sp>
            <p:nvSpPr>
              <p:cNvPr id="18" name="TextBox 17">
                <a:extLst>
                  <a:ext uri="{FF2B5EF4-FFF2-40B4-BE49-F238E27FC236}">
                    <a16:creationId xmlns:a16="http://schemas.microsoft.com/office/drawing/2014/main" id="{A50AD730-5C61-441A-BC32-4DBC3BD86FDB}"/>
                  </a:ext>
                </a:extLst>
              </p:cNvPr>
              <p:cNvSpPr txBox="1">
                <a:spLocks noRot="1" noChangeAspect="1" noMove="1" noResize="1" noEditPoints="1" noAdjustHandles="1" noChangeArrowheads="1" noChangeShapeType="1" noTextEdit="1"/>
              </p:cNvSpPr>
              <p:nvPr/>
            </p:nvSpPr>
            <p:spPr>
              <a:xfrm>
                <a:off x="228600" y="3775944"/>
                <a:ext cx="4069080" cy="851387"/>
              </a:xfrm>
              <a:prstGeom prst="rect">
                <a:avLst/>
              </a:prstGeom>
              <a:blipFill>
                <a:blip r:embed="rId8"/>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D77F8AF-5231-4E32-83BB-A46A1D1A6E4A}"/>
              </a:ext>
            </a:extLst>
          </p:cNvPr>
          <p:cNvSpPr txBox="1"/>
          <p:nvPr/>
        </p:nvSpPr>
        <p:spPr>
          <a:xfrm>
            <a:off x="4514851" y="3516787"/>
            <a:ext cx="4400549" cy="1231106"/>
          </a:xfrm>
          <a:prstGeom prst="rect">
            <a:avLst/>
          </a:prstGeom>
        </p:spPr>
        <p:style>
          <a:lnRef idx="1">
            <a:schemeClr val="dk1"/>
          </a:lnRef>
          <a:fillRef idx="2">
            <a:schemeClr val="dk1"/>
          </a:fillRef>
          <a:effectRef idx="1">
            <a:schemeClr val="dk1"/>
          </a:effectRef>
          <a:fontRef idx="minor">
            <a:schemeClr val="dk1"/>
          </a:fontRef>
        </p:style>
        <p:txBody>
          <a:bodyPr wrap="square" rIns="0" rtlCol="0">
            <a:spAutoFit/>
          </a:bodyPr>
          <a:lstStyle/>
          <a:p>
            <a:r>
              <a:rPr lang="en-US" sz="1400" b="1"/>
              <a:t>Example: 1 mile distance to alternative:</a:t>
            </a:r>
          </a:p>
          <a:p>
            <a:r>
              <a:rPr lang="en-US" sz="1200"/>
              <a:t>round-trip cost = </a:t>
            </a:r>
          </a:p>
          <a:p>
            <a:r>
              <a:rPr lang="en-US" sz="1200">
                <a:solidFill>
                  <a:schemeClr val="accent2">
                    <a:lumMod val="75000"/>
                  </a:schemeClr>
                </a:solidFill>
              </a:rPr>
              <a:t>	0.09h * $10/h</a:t>
            </a:r>
          </a:p>
          <a:p>
            <a:r>
              <a:rPr lang="en-US" sz="1200">
                <a:solidFill>
                  <a:schemeClr val="accent2">
                    <a:lumMod val="75000"/>
                  </a:schemeClr>
                </a:solidFill>
              </a:rPr>
              <a:t>	+ 2.8mile * $16/kg / 60 mpkg </a:t>
            </a:r>
            <a:r>
              <a:rPr lang="en-US" sz="1200"/>
              <a:t>=  $0.93 time val + $0.75 fuel</a:t>
            </a:r>
          </a:p>
          <a:p>
            <a:endParaRPr lang="en-US" sz="1200"/>
          </a:p>
          <a:p>
            <a:pPr marL="0" lvl="1"/>
            <a:r>
              <a:rPr lang="en-US" sz="1200"/>
              <a:t>min savings per kg = ($0.93+.75)/3kg = $0.56/kg</a:t>
            </a:r>
          </a:p>
        </p:txBody>
      </p:sp>
      <p:cxnSp>
        <p:nvCxnSpPr>
          <p:cNvPr id="8" name="Straight Arrow Connector 7">
            <a:extLst>
              <a:ext uri="{FF2B5EF4-FFF2-40B4-BE49-F238E27FC236}">
                <a16:creationId xmlns:a16="http://schemas.microsoft.com/office/drawing/2014/main" id="{5F72F845-4853-43CE-A87F-859B6935EE19}"/>
              </a:ext>
              <a:ext uri="{C183D7F6-B498-43B3-948B-1728B52AA6E4}">
                <adec:decorative xmlns:adec="http://schemas.microsoft.com/office/drawing/2017/decorative" val="1"/>
              </a:ext>
            </a:extLst>
          </p:cNvPr>
          <p:cNvCxnSpPr/>
          <p:nvPr/>
        </p:nvCxnSpPr>
        <p:spPr>
          <a:xfrm flipV="1">
            <a:off x="1566863" y="1743229"/>
            <a:ext cx="471487" cy="866621"/>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00E9EDE-69B7-4FA3-AFA8-EFEBA5DB5D96}"/>
              </a:ext>
              <a:ext uri="{C183D7F6-B498-43B3-948B-1728B52AA6E4}">
                <adec:decorative xmlns:adec="http://schemas.microsoft.com/office/drawing/2017/decorative" val="1"/>
              </a:ext>
            </a:extLst>
          </p:cNvPr>
          <p:cNvCxnSpPr/>
          <p:nvPr/>
        </p:nvCxnSpPr>
        <p:spPr>
          <a:xfrm flipV="1">
            <a:off x="1694570" y="1743229"/>
            <a:ext cx="471487" cy="866621"/>
          </a:xfrm>
          <a:prstGeom prst="straightConnector1">
            <a:avLst/>
          </a:prstGeom>
          <a:ln>
            <a:solidFill>
              <a:srgbClr val="FF33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9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0CB-9177-40F4-93A9-99763F5C2A9D}"/>
              </a:ext>
            </a:extLst>
          </p:cNvPr>
          <p:cNvSpPr>
            <a:spLocks noGrp="1"/>
          </p:cNvSpPr>
          <p:nvPr>
            <p:ph type="title"/>
          </p:nvPr>
        </p:nvSpPr>
        <p:spPr/>
        <p:txBody>
          <a:bodyPr/>
          <a:lstStyle/>
          <a:p>
            <a:r>
              <a:rPr lang="en-US" dirty="0"/>
              <a:t>Distribution of Break-Even Savings ($/kg)</a:t>
            </a:r>
          </a:p>
        </p:txBody>
      </p:sp>
      <p:pic>
        <p:nvPicPr>
          <p:cNvPr id="3" name="Picture 2" descr="A visualization showing the distribution of break-even savings for hydrogen.">
            <a:extLst>
              <a:ext uri="{FF2B5EF4-FFF2-40B4-BE49-F238E27FC236}">
                <a16:creationId xmlns:a16="http://schemas.microsoft.com/office/drawing/2014/main" id="{5AB67300-4E6C-4872-BF97-46669D8C8231}"/>
              </a:ext>
            </a:extLst>
          </p:cNvPr>
          <p:cNvPicPr>
            <a:picLocks noChangeAspect="1"/>
          </p:cNvPicPr>
          <p:nvPr/>
        </p:nvPicPr>
        <p:blipFill>
          <a:blip r:embed="rId2"/>
          <a:stretch>
            <a:fillRect/>
          </a:stretch>
        </p:blipFill>
        <p:spPr>
          <a:xfrm>
            <a:off x="0" y="776514"/>
            <a:ext cx="2256053" cy="4366985"/>
          </a:xfrm>
          <a:prstGeom prst="rect">
            <a:avLst/>
          </a:prstGeom>
        </p:spPr>
      </p:pic>
      <p:sp>
        <p:nvSpPr>
          <p:cNvPr id="4" name="TextBox 3">
            <a:extLst>
              <a:ext uri="{FF2B5EF4-FFF2-40B4-BE49-F238E27FC236}">
                <a16:creationId xmlns:a16="http://schemas.microsoft.com/office/drawing/2014/main" id="{28CF9D1F-5DA0-4D75-ABE2-2AC2ED7ED9DE}"/>
              </a:ext>
            </a:extLst>
          </p:cNvPr>
          <p:cNvSpPr txBox="1"/>
          <p:nvPr/>
        </p:nvSpPr>
        <p:spPr>
          <a:xfrm>
            <a:off x="1224101" y="984337"/>
            <a:ext cx="191705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a:t>Average break even price differential = $</a:t>
            </a:r>
            <a:r>
              <a:rPr lang="en-US" sz="1200" b="1"/>
              <a:t>3.8 /kg </a:t>
            </a:r>
          </a:p>
        </p:txBody>
      </p:sp>
      <p:pic>
        <p:nvPicPr>
          <p:cNvPr id="6" name="Graphic 5" descr="Fuel with solid fill">
            <a:extLst>
              <a:ext uri="{FF2B5EF4-FFF2-40B4-BE49-F238E27FC236}">
                <a16:creationId xmlns:a16="http://schemas.microsoft.com/office/drawing/2014/main" id="{FD657156-2965-461B-9102-465B110CD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8018" y="3549854"/>
            <a:ext cx="914400" cy="914400"/>
          </a:xfrm>
          <a:prstGeom prst="rect">
            <a:avLst/>
          </a:prstGeom>
        </p:spPr>
      </p:pic>
      <p:sp>
        <p:nvSpPr>
          <p:cNvPr id="9" name="TextBox 8">
            <a:extLst>
              <a:ext uri="{FF2B5EF4-FFF2-40B4-BE49-F238E27FC236}">
                <a16:creationId xmlns:a16="http://schemas.microsoft.com/office/drawing/2014/main" id="{545405F7-5439-4BA7-9F85-7A10490F0FBE}"/>
              </a:ext>
            </a:extLst>
          </p:cNvPr>
          <p:cNvSpPr txBox="1"/>
          <p:nvPr/>
        </p:nvSpPr>
        <p:spPr>
          <a:xfrm>
            <a:off x="7428576" y="3349829"/>
            <a:ext cx="1111960" cy="369332"/>
          </a:xfrm>
          <a:prstGeom prst="rect">
            <a:avLst/>
          </a:prstGeom>
          <a:noFill/>
        </p:spPr>
        <p:txBody>
          <a:bodyPr wrap="square" rtlCol="0">
            <a:spAutoFit/>
          </a:bodyPr>
          <a:lstStyle/>
          <a:p>
            <a:r>
              <a:rPr lang="en-US" b="1"/>
              <a:t>B</a:t>
            </a:r>
            <a:r>
              <a:rPr lang="en-US"/>
              <a:t> $/kg</a:t>
            </a:r>
          </a:p>
        </p:txBody>
      </p:sp>
      <p:sp>
        <p:nvSpPr>
          <p:cNvPr id="10" name="TextBox 9">
            <a:extLst>
              <a:ext uri="{FF2B5EF4-FFF2-40B4-BE49-F238E27FC236}">
                <a16:creationId xmlns:a16="http://schemas.microsoft.com/office/drawing/2014/main" id="{A5A1BC85-A2E3-4887-A10E-8BD12F12435C}"/>
              </a:ext>
            </a:extLst>
          </p:cNvPr>
          <p:cNvSpPr txBox="1"/>
          <p:nvPr/>
        </p:nvSpPr>
        <p:spPr>
          <a:xfrm>
            <a:off x="2508018" y="3349829"/>
            <a:ext cx="1623419" cy="369332"/>
          </a:xfrm>
          <a:prstGeom prst="rect">
            <a:avLst/>
          </a:prstGeom>
          <a:noFill/>
        </p:spPr>
        <p:txBody>
          <a:bodyPr wrap="square" rtlCol="0">
            <a:spAutoFit/>
          </a:bodyPr>
          <a:lstStyle/>
          <a:p>
            <a:r>
              <a:rPr lang="en-US" b="1"/>
              <a:t>A</a:t>
            </a:r>
            <a:r>
              <a:rPr lang="en-US"/>
              <a:t> $/kg</a:t>
            </a:r>
          </a:p>
        </p:txBody>
      </p:sp>
      <p:pic>
        <p:nvPicPr>
          <p:cNvPr id="12" name="Graphic 11" descr="Car with solid fill">
            <a:extLst>
              <a:ext uri="{FF2B5EF4-FFF2-40B4-BE49-F238E27FC236}">
                <a16:creationId xmlns:a16="http://schemas.microsoft.com/office/drawing/2014/main" id="{178A0E94-C5C1-4A83-B8B7-0A7152CDD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1729" y="2706006"/>
            <a:ext cx="914400" cy="914400"/>
          </a:xfrm>
          <a:prstGeom prst="rect">
            <a:avLst/>
          </a:prstGeom>
        </p:spPr>
      </p:pic>
      <p:pic>
        <p:nvPicPr>
          <p:cNvPr id="15" name="Graphic 14" descr="Fuel with solid fill">
            <a:extLst>
              <a:ext uri="{FF2B5EF4-FFF2-40B4-BE49-F238E27FC236}">
                <a16:creationId xmlns:a16="http://schemas.microsoft.com/office/drawing/2014/main" id="{29DF157E-7464-4AF0-82B5-6E5D52325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8746" y="3534495"/>
            <a:ext cx="914400" cy="914400"/>
          </a:xfrm>
          <a:prstGeom prst="rect">
            <a:avLst/>
          </a:prstGeom>
        </p:spPr>
      </p:pic>
      <p:pic>
        <p:nvPicPr>
          <p:cNvPr id="21" name="Graphic 20" descr="Car with solid fill">
            <a:extLst>
              <a:ext uri="{FF2B5EF4-FFF2-40B4-BE49-F238E27FC236}">
                <a16:creationId xmlns:a16="http://schemas.microsoft.com/office/drawing/2014/main" id="{AB77C3B0-EAC4-48E4-85FC-8B62DC118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8546" y="2706006"/>
            <a:ext cx="914400" cy="914400"/>
          </a:xfrm>
          <a:prstGeom prst="rect">
            <a:avLst/>
          </a:prstGeom>
        </p:spPr>
      </p:pic>
      <p:pic>
        <p:nvPicPr>
          <p:cNvPr id="23" name="Graphic 22" descr="Car with solid fill">
            <a:extLst>
              <a:ext uri="{FF2B5EF4-FFF2-40B4-BE49-F238E27FC236}">
                <a16:creationId xmlns:a16="http://schemas.microsoft.com/office/drawing/2014/main" id="{2FBC35FA-CF91-4173-A372-FD1B26AEC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4912" y="2706006"/>
            <a:ext cx="914400" cy="914400"/>
          </a:xfrm>
          <a:prstGeom prst="rect">
            <a:avLst/>
          </a:prstGeom>
        </p:spPr>
      </p:pic>
      <p:sp>
        <p:nvSpPr>
          <p:cNvPr id="25" name="Thought Bubble: Cloud 24">
            <a:extLst>
              <a:ext uri="{FF2B5EF4-FFF2-40B4-BE49-F238E27FC236}">
                <a16:creationId xmlns:a16="http://schemas.microsoft.com/office/drawing/2014/main" id="{C601452C-8053-4DDD-9D91-DD75267A2E47}"/>
              </a:ext>
            </a:extLst>
          </p:cNvPr>
          <p:cNvSpPr/>
          <p:nvPr/>
        </p:nvSpPr>
        <p:spPr>
          <a:xfrm>
            <a:off x="2026503" y="1598414"/>
            <a:ext cx="1841302" cy="671435"/>
          </a:xfrm>
          <a:prstGeom prst="cloudCallout">
            <a:avLst>
              <a:gd name="adj1" fmla="val -4828"/>
              <a:gd name="adj2" fmla="val 143743"/>
            </a:avLst>
          </a:prstGeom>
          <a:gradFill>
            <a:gsLst>
              <a:gs pos="0">
                <a:schemeClr val="accent1">
                  <a:lumMod val="40000"/>
                  <a:lumOff val="6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a:solidFill>
                  <a:srgbClr val="FF3300"/>
                </a:solidFill>
              </a:rPr>
              <a:t>I’ll fuel at B for &gt;$3.8/kg savings</a:t>
            </a:r>
          </a:p>
        </p:txBody>
      </p:sp>
      <p:sp>
        <p:nvSpPr>
          <p:cNvPr id="26" name="Thought Bubble: Cloud 25">
            <a:extLst>
              <a:ext uri="{FF2B5EF4-FFF2-40B4-BE49-F238E27FC236}">
                <a16:creationId xmlns:a16="http://schemas.microsoft.com/office/drawing/2014/main" id="{55BF0C5D-7AAF-450F-B2F4-9C5D78A8E4CA}"/>
              </a:ext>
            </a:extLst>
          </p:cNvPr>
          <p:cNvSpPr/>
          <p:nvPr/>
        </p:nvSpPr>
        <p:spPr>
          <a:xfrm>
            <a:off x="6762749" y="1554393"/>
            <a:ext cx="1586477" cy="671435"/>
          </a:xfrm>
          <a:prstGeom prst="cloudCallout">
            <a:avLst>
              <a:gd name="adj1" fmla="val -136320"/>
              <a:gd name="adj2" fmla="val 152019"/>
            </a:avLst>
          </a:prstGeom>
          <a:gradFill>
            <a:gsLst>
              <a:gs pos="0">
                <a:schemeClr val="accent1">
                  <a:lumMod val="40000"/>
                  <a:lumOff val="6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a:solidFill>
                  <a:srgbClr val="FF3300"/>
                </a:solidFill>
              </a:rPr>
              <a:t>I’ll fuel at B for $0/kg savings</a:t>
            </a:r>
          </a:p>
        </p:txBody>
      </p:sp>
      <p:sp>
        <p:nvSpPr>
          <p:cNvPr id="27" name="Thought Bubble: Cloud 26">
            <a:extLst>
              <a:ext uri="{FF2B5EF4-FFF2-40B4-BE49-F238E27FC236}">
                <a16:creationId xmlns:a16="http://schemas.microsoft.com/office/drawing/2014/main" id="{6405132D-ABE2-4581-B149-64BFAA87ADED}"/>
              </a:ext>
            </a:extLst>
          </p:cNvPr>
          <p:cNvSpPr/>
          <p:nvPr/>
        </p:nvSpPr>
        <p:spPr>
          <a:xfrm>
            <a:off x="4277313" y="1598414"/>
            <a:ext cx="1841302" cy="671435"/>
          </a:xfrm>
          <a:prstGeom prst="cloudCallout">
            <a:avLst>
              <a:gd name="adj1" fmla="val -62334"/>
              <a:gd name="adj2" fmla="val 145399"/>
            </a:avLst>
          </a:prstGeom>
          <a:gradFill>
            <a:gsLst>
              <a:gs pos="0">
                <a:schemeClr val="accent1">
                  <a:lumMod val="40000"/>
                  <a:lumOff val="6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a:solidFill>
                  <a:srgbClr val="FF3300"/>
                </a:solidFill>
              </a:rPr>
              <a:t>I’ll fuel at B for &gt;</a:t>
            </a:r>
            <a:r>
              <a:rPr lang="en-US" sz="1100" b="1">
                <a:solidFill>
                  <a:srgbClr val="FF3300"/>
                </a:solidFill>
              </a:rPr>
              <a:t>$1.9/kg</a:t>
            </a:r>
            <a:r>
              <a:rPr lang="en-US" sz="1100">
                <a:solidFill>
                  <a:srgbClr val="FF3300"/>
                </a:solidFill>
              </a:rPr>
              <a:t> savings</a:t>
            </a:r>
          </a:p>
        </p:txBody>
      </p:sp>
      <p:sp>
        <p:nvSpPr>
          <p:cNvPr id="16" name="TextBox 15">
            <a:extLst>
              <a:ext uri="{FF2B5EF4-FFF2-40B4-BE49-F238E27FC236}">
                <a16:creationId xmlns:a16="http://schemas.microsoft.com/office/drawing/2014/main" id="{F82A79CC-2AFA-4868-B40A-B3D244FE64BE}"/>
              </a:ext>
            </a:extLst>
          </p:cNvPr>
          <p:cNvSpPr txBox="1"/>
          <p:nvPr/>
        </p:nvSpPr>
        <p:spPr>
          <a:xfrm>
            <a:off x="2947154" y="4448810"/>
            <a:ext cx="47924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en-US" sz="1200"/>
              <a:t>On average, suppliers need to offer ~$1.9/kg savings to have significant impact on sales volume</a:t>
            </a:r>
          </a:p>
          <a:p>
            <a:pPr marL="171450" indent="-171450">
              <a:buFont typeface="Arial" panose="020B0604020202020204" pitchFamily="34" charset="0"/>
              <a:buChar char="•"/>
            </a:pPr>
            <a:r>
              <a:rPr lang="en-US" sz="1200"/>
              <a:t>Shorter distance to alternative suppliers reduces savings requirement</a:t>
            </a:r>
          </a:p>
        </p:txBody>
      </p:sp>
      <p:cxnSp>
        <p:nvCxnSpPr>
          <p:cNvPr id="7" name="Straight Arrow Connector 6">
            <a:extLst>
              <a:ext uri="{FF2B5EF4-FFF2-40B4-BE49-F238E27FC236}">
                <a16:creationId xmlns:a16="http://schemas.microsoft.com/office/drawing/2014/main" id="{8CF460FE-54BC-4707-9B70-DD9C206479A5}"/>
              </a:ext>
              <a:ext uri="{C183D7F6-B498-43B3-948B-1728B52AA6E4}">
                <adec:decorative xmlns:adec="http://schemas.microsoft.com/office/drawing/2017/decorative" val="1"/>
              </a:ext>
            </a:extLst>
          </p:cNvPr>
          <p:cNvCxnSpPr>
            <a:cxnSpLocks/>
          </p:cNvCxnSpPr>
          <p:nvPr/>
        </p:nvCxnSpPr>
        <p:spPr>
          <a:xfrm flipV="1">
            <a:off x="3422418" y="3991695"/>
            <a:ext cx="3946328" cy="153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63357EE-C400-4A84-8FB3-9371BEC89FCD}"/>
              </a:ext>
              <a:ext uri="{C183D7F6-B498-43B3-948B-1728B52AA6E4}">
                <adec:decorative xmlns:adec="http://schemas.microsoft.com/office/drawing/2017/decorative" val="1"/>
              </a:ext>
            </a:extLst>
          </p:cNvPr>
          <p:cNvCxnSpPr>
            <a:cxnSpLocks/>
          </p:cNvCxnSpPr>
          <p:nvPr/>
        </p:nvCxnSpPr>
        <p:spPr>
          <a:xfrm>
            <a:off x="5395582" y="3854450"/>
            <a:ext cx="0" cy="1371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AEB8E3-F179-4CC8-9C91-73648A78E07A}"/>
              </a:ext>
            </a:extLst>
          </p:cNvPr>
          <p:cNvSpPr txBox="1"/>
          <p:nvPr/>
        </p:nvSpPr>
        <p:spPr>
          <a:xfrm>
            <a:off x="4947012" y="3266158"/>
            <a:ext cx="936731" cy="646331"/>
          </a:xfrm>
          <a:prstGeom prst="rect">
            <a:avLst/>
          </a:prstGeom>
          <a:noFill/>
        </p:spPr>
        <p:txBody>
          <a:bodyPr wrap="none" rtlCol="0">
            <a:spAutoFit/>
          </a:bodyPr>
          <a:lstStyle/>
          <a:p>
            <a:r>
              <a:rPr lang="en-US"/>
              <a:t>Halfway</a:t>
            </a:r>
          </a:p>
          <a:p>
            <a:r>
              <a:rPr lang="en-US"/>
              <a:t> point</a:t>
            </a:r>
          </a:p>
        </p:txBody>
      </p:sp>
    </p:spTree>
    <p:extLst>
      <p:ext uri="{BB962C8B-B14F-4D97-AF65-F5344CB8AC3E}">
        <p14:creationId xmlns:p14="http://schemas.microsoft.com/office/powerpoint/2010/main" val="196528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3AF1-39BE-484A-B99D-1485F3DC17BE}"/>
              </a:ext>
            </a:extLst>
          </p:cNvPr>
          <p:cNvSpPr>
            <a:spLocks noGrp="1"/>
          </p:cNvSpPr>
          <p:nvPr>
            <p:ph type="title"/>
          </p:nvPr>
        </p:nvSpPr>
        <p:spPr/>
        <p:txBody>
          <a:bodyPr/>
          <a:lstStyle/>
          <a:p>
            <a:r>
              <a:rPr lang="en-US" dirty="0"/>
              <a:t>Retail Station Cost Dimensions With Incentives</a:t>
            </a:r>
          </a:p>
        </p:txBody>
      </p:sp>
      <p:sp>
        <p:nvSpPr>
          <p:cNvPr id="4" name="TextBox 3">
            <a:extLst>
              <a:ext uri="{FF2B5EF4-FFF2-40B4-BE49-F238E27FC236}">
                <a16:creationId xmlns:a16="http://schemas.microsoft.com/office/drawing/2014/main" id="{10C457B5-CB23-4573-A8E1-ACFA7D2BB48F}"/>
              </a:ext>
            </a:extLst>
          </p:cNvPr>
          <p:cNvSpPr txBox="1"/>
          <p:nvPr/>
        </p:nvSpPr>
        <p:spPr>
          <a:xfrm>
            <a:off x="6039041" y="842962"/>
            <a:ext cx="3104959" cy="3200876"/>
          </a:xfrm>
          <a:prstGeom prst="rect">
            <a:avLst/>
          </a:prstGeom>
          <a:noFill/>
        </p:spPr>
        <p:txBody>
          <a:bodyPr wrap="square" rtlCol="0">
            <a:spAutoFit/>
          </a:bodyPr>
          <a:lstStyle/>
          <a:p>
            <a:r>
              <a:rPr lang="en-US"/>
              <a:t>Baseline scenario:</a:t>
            </a:r>
          </a:p>
          <a:p>
            <a:pPr marL="285750" indent="-285750">
              <a:buFont typeface="Arial" panose="020B0604020202020204" pitchFamily="34" charset="0"/>
              <a:buChar char="•"/>
            </a:pPr>
            <a:r>
              <a:rPr lang="en-US" sz="1400">
                <a:solidFill>
                  <a:schemeClr val="accent2">
                    <a:lumMod val="75000"/>
                  </a:schemeClr>
                </a:solidFill>
              </a:rPr>
              <a:t>Delivered H2 = $7/kg</a:t>
            </a:r>
          </a:p>
          <a:p>
            <a:pPr marL="285750" indent="-285750">
              <a:buFont typeface="Arial" panose="020B0604020202020204" pitchFamily="34" charset="0"/>
              <a:buChar char="•"/>
            </a:pPr>
            <a:r>
              <a:rPr lang="en-US" sz="1400">
                <a:solidFill>
                  <a:schemeClr val="accent2">
                    <a:lumMod val="75000"/>
                  </a:schemeClr>
                </a:solidFill>
              </a:rPr>
              <a:t>HRI credit = $2.3/kg</a:t>
            </a:r>
          </a:p>
          <a:p>
            <a:pPr marL="285750" indent="-285750">
              <a:buFont typeface="Arial" panose="020B0604020202020204" pitchFamily="34" charset="0"/>
              <a:buChar char="•"/>
            </a:pPr>
            <a:r>
              <a:rPr lang="en-US" sz="1400">
                <a:solidFill>
                  <a:schemeClr val="accent2">
                    <a:lumMod val="75000"/>
                  </a:schemeClr>
                </a:solidFill>
              </a:rPr>
              <a:t>LCFS credit = $2.3/kg</a:t>
            </a:r>
          </a:p>
          <a:p>
            <a:pPr marL="285750" indent="-285750">
              <a:buFont typeface="Arial" panose="020B0604020202020204" pitchFamily="34" charset="0"/>
              <a:buChar char="•"/>
            </a:pPr>
            <a:r>
              <a:rPr lang="en-US" sz="1400">
                <a:solidFill>
                  <a:schemeClr val="accent2">
                    <a:lumMod val="75000"/>
                  </a:schemeClr>
                </a:solidFill>
              </a:rPr>
              <a:t>Capital grant = $1.45M</a:t>
            </a:r>
          </a:p>
          <a:p>
            <a:pPr marL="285750" indent="-285750">
              <a:buFont typeface="Arial" panose="020B0604020202020204" pitchFamily="34" charset="0"/>
              <a:buChar char="•"/>
            </a:pPr>
            <a:r>
              <a:rPr lang="en-US" sz="1400">
                <a:solidFill>
                  <a:schemeClr val="accent2">
                    <a:lumMod val="75000"/>
                  </a:schemeClr>
                </a:solidFill>
              </a:rPr>
              <a:t>Station life = 20 yrs</a:t>
            </a:r>
          </a:p>
          <a:p>
            <a:pPr marL="285750" indent="-285750">
              <a:buFont typeface="Arial" panose="020B0604020202020204" pitchFamily="34" charset="0"/>
              <a:buChar char="•"/>
            </a:pPr>
            <a:r>
              <a:rPr lang="en-US" sz="1400">
                <a:solidFill>
                  <a:schemeClr val="accent2">
                    <a:lumMod val="75000"/>
                  </a:schemeClr>
                </a:solidFill>
              </a:rPr>
              <a:t>Long term utilization = 80%</a:t>
            </a:r>
          </a:p>
          <a:p>
            <a:pPr marL="285750" indent="-285750">
              <a:buFont typeface="Arial" panose="020B0604020202020204" pitchFamily="34" charset="0"/>
              <a:buChar char="•"/>
            </a:pPr>
            <a:r>
              <a:rPr lang="en-US" sz="1400">
                <a:solidFill>
                  <a:schemeClr val="accent2">
                    <a:lumMod val="75000"/>
                  </a:schemeClr>
                </a:solidFill>
              </a:rPr>
              <a:t>Utilization growth = 5 yrs</a:t>
            </a:r>
          </a:p>
          <a:p>
            <a:pPr marL="285750" indent="-285750">
              <a:buFont typeface="Arial" panose="020B0604020202020204" pitchFamily="34" charset="0"/>
              <a:buChar char="•"/>
            </a:pPr>
            <a:r>
              <a:rPr lang="en-US" sz="1400">
                <a:solidFill>
                  <a:schemeClr val="accent2">
                    <a:lumMod val="75000"/>
                  </a:schemeClr>
                </a:solidFill>
              </a:rPr>
              <a:t>Total station cap = $1,400/kg-day</a:t>
            </a:r>
          </a:p>
          <a:p>
            <a:pPr marL="285750" indent="-285750">
              <a:buFont typeface="Arial" panose="020B0604020202020204" pitchFamily="34" charset="0"/>
              <a:buChar char="•"/>
            </a:pPr>
            <a:endParaRPr lang="en-US">
              <a:solidFill>
                <a:schemeClr val="accent2">
                  <a:lumMod val="75000"/>
                </a:schemeClr>
              </a:solidFill>
            </a:endParaRPr>
          </a:p>
          <a:p>
            <a:pPr marL="285750" indent="-285750">
              <a:buFont typeface="Arial" panose="020B0604020202020204" pitchFamily="34" charset="0"/>
              <a:buChar char="•"/>
            </a:pPr>
            <a:endParaRPr lang="en-US">
              <a:solidFill>
                <a:schemeClr val="accent2">
                  <a:lumMod val="75000"/>
                </a:schemeClr>
              </a:solidFill>
            </a:endParaRPr>
          </a:p>
          <a:p>
            <a:pPr marL="285750" indent="-285750">
              <a:buFont typeface="Arial" panose="020B0604020202020204" pitchFamily="34" charset="0"/>
              <a:buChar char="•"/>
            </a:pPr>
            <a:endParaRPr lang="en-US">
              <a:solidFill>
                <a:schemeClr val="accent2">
                  <a:lumMod val="75000"/>
                </a:schemeClr>
              </a:solidFill>
            </a:endParaRPr>
          </a:p>
          <a:p>
            <a:pPr marL="285750" indent="-285750">
              <a:buFontTx/>
              <a:buChar char="-"/>
            </a:pPr>
            <a:endParaRPr lang="en-US"/>
          </a:p>
        </p:txBody>
      </p:sp>
      <p:grpSp>
        <p:nvGrpSpPr>
          <p:cNvPr id="3" name="Group 2" descr="A figure showing retail hydrogen station cost dimensions with incentives.">
            <a:extLst>
              <a:ext uri="{FF2B5EF4-FFF2-40B4-BE49-F238E27FC236}">
                <a16:creationId xmlns:a16="http://schemas.microsoft.com/office/drawing/2014/main" id="{0F9ED0B8-BB13-4657-94DF-7A8A1F23F9BC}"/>
              </a:ext>
            </a:extLst>
          </p:cNvPr>
          <p:cNvGrpSpPr/>
          <p:nvPr/>
        </p:nvGrpSpPr>
        <p:grpSpPr>
          <a:xfrm>
            <a:off x="123634" y="776515"/>
            <a:ext cx="5858256" cy="4366985"/>
            <a:chOff x="123634" y="776515"/>
            <a:chExt cx="5858256" cy="4366985"/>
          </a:xfrm>
        </p:grpSpPr>
        <p:pic>
          <p:nvPicPr>
            <p:cNvPr id="6" name="Picture 5">
              <a:extLst>
                <a:ext uri="{FF2B5EF4-FFF2-40B4-BE49-F238E27FC236}">
                  <a16:creationId xmlns:a16="http://schemas.microsoft.com/office/drawing/2014/main" id="{D9BA3DA4-8970-491B-A2EA-150EFFF0C446}"/>
                </a:ext>
              </a:extLst>
            </p:cNvPr>
            <p:cNvPicPr>
              <a:picLocks noChangeAspect="1"/>
            </p:cNvPicPr>
            <p:nvPr/>
          </p:nvPicPr>
          <p:blipFill>
            <a:blip r:embed="rId2"/>
            <a:stretch>
              <a:fillRect/>
            </a:stretch>
          </p:blipFill>
          <p:spPr>
            <a:xfrm>
              <a:off x="123634" y="776515"/>
              <a:ext cx="5858256" cy="4241292"/>
            </a:xfrm>
            <a:prstGeom prst="rect">
              <a:avLst/>
            </a:prstGeom>
          </p:spPr>
        </p:pic>
        <p:sp>
          <p:nvSpPr>
            <p:cNvPr id="8" name="Rectangle 7">
              <a:extLst>
                <a:ext uri="{FF2B5EF4-FFF2-40B4-BE49-F238E27FC236}">
                  <a16:creationId xmlns:a16="http://schemas.microsoft.com/office/drawing/2014/main" id="{BD978A77-8DFA-4236-985C-16766B7E9352}"/>
                </a:ext>
              </a:extLst>
            </p:cNvPr>
            <p:cNvSpPr/>
            <p:nvPr/>
          </p:nvSpPr>
          <p:spPr>
            <a:xfrm>
              <a:off x="1081086"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7F7744-38BF-4FDE-BDD4-88671EC74000}"/>
                </a:ext>
              </a:extLst>
            </p:cNvPr>
            <p:cNvSpPr/>
            <p:nvPr/>
          </p:nvSpPr>
          <p:spPr>
            <a:xfrm>
              <a:off x="1584194" y="776515"/>
              <a:ext cx="137160" cy="4366985"/>
            </a:xfrm>
            <a:prstGeom prst="rect">
              <a:avLst/>
            </a:prstGeom>
            <a:solidFill>
              <a:schemeClr val="bg1">
                <a:lumMod val="5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453F56-DAEA-4FD8-A068-26DA88548A4B}"/>
                </a:ext>
              </a:extLst>
            </p:cNvPr>
            <p:cNvSpPr/>
            <p:nvPr/>
          </p:nvSpPr>
          <p:spPr>
            <a:xfrm>
              <a:off x="1950142" y="776515"/>
              <a:ext cx="137160" cy="4366985"/>
            </a:xfrm>
            <a:prstGeom prst="rect">
              <a:avLst/>
            </a:prstGeom>
            <a:solidFill>
              <a:schemeClr val="bg1">
                <a:lumMod val="5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8C162D-340F-4E8B-9F7A-DFEF2ED3C1F2}"/>
                </a:ext>
              </a:extLst>
            </p:cNvPr>
            <p:cNvSpPr/>
            <p:nvPr/>
          </p:nvSpPr>
          <p:spPr>
            <a:xfrm>
              <a:off x="2325616" y="776515"/>
              <a:ext cx="137160" cy="4366985"/>
            </a:xfrm>
            <a:prstGeom prst="rect">
              <a:avLst/>
            </a:prstGeom>
            <a:solidFill>
              <a:schemeClr val="bg1">
                <a:lumMod val="5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5323AB-A2FB-4502-AA80-7C817FCB3CD0}"/>
                </a:ext>
              </a:extLst>
            </p:cNvPr>
            <p:cNvSpPr/>
            <p:nvPr/>
          </p:nvSpPr>
          <p:spPr>
            <a:xfrm>
              <a:off x="2949803"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DE0134-896D-418B-9FF3-47A247DD560C}"/>
                </a:ext>
              </a:extLst>
            </p:cNvPr>
            <p:cNvSpPr/>
            <p:nvPr/>
          </p:nvSpPr>
          <p:spPr>
            <a:xfrm>
              <a:off x="3699736" y="776515"/>
              <a:ext cx="137160" cy="4366985"/>
            </a:xfrm>
            <a:prstGeom prst="rect">
              <a:avLst/>
            </a:prstGeom>
            <a:solidFill>
              <a:schemeClr val="bg1">
                <a:lumMod val="5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E4EAFD-EF96-42D1-84E4-07CDCD9352B4}"/>
                </a:ext>
              </a:extLst>
            </p:cNvPr>
            <p:cNvSpPr/>
            <p:nvPr/>
          </p:nvSpPr>
          <p:spPr>
            <a:xfrm>
              <a:off x="4194276" y="776515"/>
              <a:ext cx="137160" cy="4366985"/>
            </a:xfrm>
            <a:prstGeom prst="rect">
              <a:avLst/>
            </a:prstGeom>
            <a:solidFill>
              <a:schemeClr val="bg1">
                <a:lumMod val="5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43DF1-3407-4796-BA5E-21A7ED1F074F}"/>
                </a:ext>
              </a:extLst>
            </p:cNvPr>
            <p:cNvSpPr/>
            <p:nvPr/>
          </p:nvSpPr>
          <p:spPr>
            <a:xfrm>
              <a:off x="4950923"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F5500798-0208-42DE-BC49-F93AAC93BF83}"/>
              </a:ext>
            </a:extLst>
          </p:cNvPr>
          <p:cNvSpPr txBox="1"/>
          <p:nvPr/>
        </p:nvSpPr>
        <p:spPr>
          <a:xfrm>
            <a:off x="6140450" y="2915543"/>
            <a:ext cx="277495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a:t>Vertically integrated suppliers can look for efficiencies in full supply chain. </a:t>
            </a:r>
          </a:p>
          <a:p>
            <a:endParaRPr lang="en-US" sz="1200"/>
          </a:p>
          <a:p>
            <a:r>
              <a:rPr lang="en-US" sz="1200"/>
              <a:t>Extending station life, reducing capital and operating costs are desirable attributes for more competitive performance.</a:t>
            </a:r>
          </a:p>
        </p:txBody>
      </p:sp>
      <p:sp>
        <p:nvSpPr>
          <p:cNvPr id="20" name="Rectangle 19">
            <a:extLst>
              <a:ext uri="{FF2B5EF4-FFF2-40B4-BE49-F238E27FC236}">
                <a16:creationId xmlns:a16="http://schemas.microsoft.com/office/drawing/2014/main" id="{9A989219-4CE7-42B8-A953-C3341FD96CD5}"/>
              </a:ext>
            </a:extLst>
          </p:cNvPr>
          <p:cNvSpPr/>
          <p:nvPr/>
        </p:nvSpPr>
        <p:spPr>
          <a:xfrm>
            <a:off x="6251398" y="4496250"/>
            <a:ext cx="2394821" cy="160725"/>
          </a:xfrm>
          <a:prstGeom prst="rect">
            <a:avLst/>
          </a:prstGeom>
          <a:solidFill>
            <a:schemeClr val="bg1">
              <a:lumMod val="5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a:solidFill>
                  <a:schemeClr val="tx1"/>
                </a:solidFill>
              </a:rPr>
              <a:t>Baseline external parameters</a:t>
            </a:r>
          </a:p>
        </p:txBody>
      </p:sp>
      <p:sp>
        <p:nvSpPr>
          <p:cNvPr id="21" name="Rectangle 20">
            <a:extLst>
              <a:ext uri="{FF2B5EF4-FFF2-40B4-BE49-F238E27FC236}">
                <a16:creationId xmlns:a16="http://schemas.microsoft.com/office/drawing/2014/main" id="{338BFCB6-2A7C-4650-A4F8-CFD945864511}"/>
              </a:ext>
            </a:extLst>
          </p:cNvPr>
          <p:cNvSpPr/>
          <p:nvPr/>
        </p:nvSpPr>
        <p:spPr>
          <a:xfrm>
            <a:off x="6251397" y="4722205"/>
            <a:ext cx="2394821" cy="160725"/>
          </a:xfrm>
          <a:prstGeom prst="rect">
            <a:avLst/>
          </a:prstGeom>
          <a:solidFill>
            <a:srgbClr val="FF33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a:solidFill>
                  <a:schemeClr val="tx1"/>
                </a:solidFill>
              </a:rPr>
              <a:t>Baseline retailer specific parameters</a:t>
            </a:r>
          </a:p>
        </p:txBody>
      </p:sp>
    </p:spTree>
    <p:extLst>
      <p:ext uri="{BB962C8B-B14F-4D97-AF65-F5344CB8AC3E}">
        <p14:creationId xmlns:p14="http://schemas.microsoft.com/office/powerpoint/2010/main" val="385991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3AF1-39BE-484A-B99D-1485F3DC17BE}"/>
              </a:ext>
            </a:extLst>
          </p:cNvPr>
          <p:cNvSpPr>
            <a:spLocks noGrp="1"/>
          </p:cNvSpPr>
          <p:nvPr>
            <p:ph type="title"/>
          </p:nvPr>
        </p:nvSpPr>
        <p:spPr/>
        <p:txBody>
          <a:bodyPr/>
          <a:lstStyle/>
          <a:p>
            <a:r>
              <a:rPr lang="en-US" dirty="0"/>
              <a:t>Retail Station Cost Dimensions Without Incentives</a:t>
            </a:r>
            <a:br>
              <a:rPr lang="en-US" dirty="0"/>
            </a:br>
            <a:r>
              <a:rPr lang="en-US" dirty="0"/>
              <a:t>(Risk Averse View)</a:t>
            </a:r>
          </a:p>
        </p:txBody>
      </p:sp>
      <p:sp>
        <p:nvSpPr>
          <p:cNvPr id="4" name="TextBox 3">
            <a:extLst>
              <a:ext uri="{FF2B5EF4-FFF2-40B4-BE49-F238E27FC236}">
                <a16:creationId xmlns:a16="http://schemas.microsoft.com/office/drawing/2014/main" id="{10C457B5-CB23-4573-A8E1-ACFA7D2BB48F}"/>
              </a:ext>
            </a:extLst>
          </p:cNvPr>
          <p:cNvSpPr txBox="1"/>
          <p:nvPr/>
        </p:nvSpPr>
        <p:spPr>
          <a:xfrm>
            <a:off x="6039041" y="842962"/>
            <a:ext cx="3104959" cy="3200876"/>
          </a:xfrm>
          <a:prstGeom prst="rect">
            <a:avLst/>
          </a:prstGeom>
          <a:noFill/>
        </p:spPr>
        <p:txBody>
          <a:bodyPr wrap="square" rtlCol="0">
            <a:spAutoFit/>
          </a:bodyPr>
          <a:lstStyle/>
          <a:p>
            <a:r>
              <a:rPr lang="en-US" dirty="0"/>
              <a:t>Baseline scenario:</a:t>
            </a:r>
          </a:p>
          <a:p>
            <a:pPr marL="285750" indent="-285750">
              <a:buFont typeface="Arial" panose="020B0604020202020204" pitchFamily="34" charset="0"/>
              <a:buChar char="•"/>
            </a:pPr>
            <a:r>
              <a:rPr lang="en-US" sz="1400" dirty="0">
                <a:solidFill>
                  <a:schemeClr val="accent2">
                    <a:lumMod val="75000"/>
                  </a:schemeClr>
                </a:solidFill>
              </a:rPr>
              <a:t>Delivered H2 = $7/kg</a:t>
            </a:r>
          </a:p>
          <a:p>
            <a:pPr marL="285750" indent="-285750">
              <a:buFont typeface="Arial" panose="020B0604020202020204" pitchFamily="34" charset="0"/>
              <a:buChar char="•"/>
            </a:pPr>
            <a:r>
              <a:rPr lang="en-US" sz="1400" dirty="0">
                <a:solidFill>
                  <a:schemeClr val="accent2">
                    <a:lumMod val="75000"/>
                  </a:schemeClr>
                </a:solidFill>
              </a:rPr>
              <a:t>HRI credit = $</a:t>
            </a:r>
            <a:r>
              <a:rPr lang="en-US" sz="1400" dirty="0">
                <a:solidFill>
                  <a:srgbClr val="FF3300"/>
                </a:solidFill>
              </a:rPr>
              <a:t>0.0</a:t>
            </a:r>
            <a:r>
              <a:rPr lang="en-US" sz="1400" dirty="0">
                <a:solidFill>
                  <a:schemeClr val="accent2">
                    <a:lumMod val="75000"/>
                  </a:schemeClr>
                </a:solidFill>
              </a:rPr>
              <a:t>/kg</a:t>
            </a:r>
          </a:p>
          <a:p>
            <a:pPr marL="285750" indent="-285750">
              <a:buFont typeface="Arial" panose="020B0604020202020204" pitchFamily="34" charset="0"/>
              <a:buChar char="•"/>
            </a:pPr>
            <a:r>
              <a:rPr lang="en-US" sz="1400" dirty="0">
                <a:solidFill>
                  <a:schemeClr val="accent2">
                    <a:lumMod val="75000"/>
                  </a:schemeClr>
                </a:solidFill>
              </a:rPr>
              <a:t>LCFS credit = $</a:t>
            </a:r>
            <a:r>
              <a:rPr lang="en-US" sz="1400" dirty="0">
                <a:solidFill>
                  <a:srgbClr val="FF3300"/>
                </a:solidFill>
              </a:rPr>
              <a:t>0.0</a:t>
            </a:r>
            <a:r>
              <a:rPr lang="en-US" sz="1400" dirty="0">
                <a:solidFill>
                  <a:schemeClr val="accent2">
                    <a:lumMod val="75000"/>
                  </a:schemeClr>
                </a:solidFill>
              </a:rPr>
              <a:t>/kg</a:t>
            </a:r>
          </a:p>
          <a:p>
            <a:pPr marL="285750" indent="-285750">
              <a:buFont typeface="Arial" panose="020B0604020202020204" pitchFamily="34" charset="0"/>
              <a:buChar char="•"/>
            </a:pPr>
            <a:r>
              <a:rPr lang="en-US" sz="1400" dirty="0">
                <a:solidFill>
                  <a:schemeClr val="accent2">
                    <a:lumMod val="75000"/>
                  </a:schemeClr>
                </a:solidFill>
              </a:rPr>
              <a:t>Capital grant = $</a:t>
            </a:r>
            <a:r>
              <a:rPr lang="en-US" sz="1400" dirty="0">
                <a:solidFill>
                  <a:srgbClr val="FF3300"/>
                </a:solidFill>
              </a:rPr>
              <a:t>0.0</a:t>
            </a:r>
            <a:r>
              <a:rPr lang="en-US" sz="1400" dirty="0">
                <a:solidFill>
                  <a:schemeClr val="accent2">
                    <a:lumMod val="75000"/>
                  </a:schemeClr>
                </a:solidFill>
              </a:rPr>
              <a:t>M</a:t>
            </a:r>
          </a:p>
          <a:p>
            <a:pPr marL="285750" indent="-285750">
              <a:buFont typeface="Arial" panose="020B0604020202020204" pitchFamily="34" charset="0"/>
              <a:buChar char="•"/>
            </a:pPr>
            <a:r>
              <a:rPr lang="en-US" sz="1400" dirty="0">
                <a:solidFill>
                  <a:schemeClr val="accent2">
                    <a:lumMod val="75000"/>
                  </a:schemeClr>
                </a:solidFill>
              </a:rPr>
              <a:t>Station life =</a:t>
            </a:r>
            <a:r>
              <a:rPr lang="en-US" sz="1400" strike="sngStrike" dirty="0">
                <a:solidFill>
                  <a:srgbClr val="FF0000"/>
                </a:solidFill>
              </a:rPr>
              <a:t> 20 </a:t>
            </a:r>
            <a:r>
              <a:rPr lang="en-US" sz="1400" dirty="0">
                <a:solidFill>
                  <a:srgbClr val="FF3300"/>
                </a:solidFill>
              </a:rPr>
              <a:t>10</a:t>
            </a:r>
            <a:r>
              <a:rPr lang="en-US" sz="1400" dirty="0">
                <a:solidFill>
                  <a:schemeClr val="accent2">
                    <a:lumMod val="75000"/>
                  </a:schemeClr>
                </a:solidFill>
              </a:rPr>
              <a:t>  </a:t>
            </a:r>
            <a:r>
              <a:rPr lang="en-US" sz="1400" dirty="0" err="1">
                <a:solidFill>
                  <a:schemeClr val="accent2">
                    <a:lumMod val="75000"/>
                  </a:schemeClr>
                </a:solidFill>
              </a:rPr>
              <a:t>yrs</a:t>
            </a:r>
            <a:endParaRPr lang="en-US" sz="1400" dirty="0">
              <a:solidFill>
                <a:schemeClr val="accent2">
                  <a:lumMod val="75000"/>
                </a:schemeClr>
              </a:solidFill>
            </a:endParaRPr>
          </a:p>
          <a:p>
            <a:pPr marL="285750" indent="-285750">
              <a:buFont typeface="Arial" panose="020B0604020202020204" pitchFamily="34" charset="0"/>
              <a:buChar char="•"/>
            </a:pPr>
            <a:r>
              <a:rPr lang="en-US" sz="1400" dirty="0">
                <a:solidFill>
                  <a:schemeClr val="accent2">
                    <a:lumMod val="75000"/>
                  </a:schemeClr>
                </a:solidFill>
              </a:rPr>
              <a:t>Long term utilization = 80%</a:t>
            </a:r>
          </a:p>
          <a:p>
            <a:pPr marL="285750" indent="-285750">
              <a:buFont typeface="Arial" panose="020B0604020202020204" pitchFamily="34" charset="0"/>
              <a:buChar char="•"/>
            </a:pPr>
            <a:r>
              <a:rPr lang="en-US" sz="1400" dirty="0">
                <a:solidFill>
                  <a:schemeClr val="accent2">
                    <a:lumMod val="75000"/>
                  </a:schemeClr>
                </a:solidFill>
              </a:rPr>
              <a:t>Utilization growth = 5 </a:t>
            </a:r>
            <a:r>
              <a:rPr lang="en-US" sz="1400" dirty="0" err="1">
                <a:solidFill>
                  <a:schemeClr val="accent2">
                    <a:lumMod val="75000"/>
                  </a:schemeClr>
                </a:solidFill>
              </a:rPr>
              <a:t>yrs</a:t>
            </a:r>
            <a:endParaRPr lang="en-US" sz="1400" dirty="0">
              <a:solidFill>
                <a:schemeClr val="accent2">
                  <a:lumMod val="75000"/>
                </a:schemeClr>
              </a:solidFill>
            </a:endParaRPr>
          </a:p>
          <a:p>
            <a:pPr marL="285750" indent="-285750">
              <a:buFont typeface="Arial" panose="020B0604020202020204" pitchFamily="34" charset="0"/>
              <a:buChar char="•"/>
            </a:pPr>
            <a:r>
              <a:rPr lang="en-US" sz="1400" dirty="0">
                <a:solidFill>
                  <a:schemeClr val="accent2">
                    <a:lumMod val="75000"/>
                  </a:schemeClr>
                </a:solidFill>
              </a:rPr>
              <a:t>Total station cap = $1,400/kg-day</a:t>
            </a:r>
          </a:p>
          <a:p>
            <a:pPr marL="285750" indent="-285750">
              <a:buFont typeface="Arial" panose="020B0604020202020204" pitchFamily="34" charset="0"/>
              <a:buChar char="•"/>
            </a:pPr>
            <a:endParaRPr lang="en-US" dirty="0">
              <a:solidFill>
                <a:schemeClr val="accent2">
                  <a:lumMod val="75000"/>
                </a:schemeClr>
              </a:solidFill>
            </a:endParaRPr>
          </a:p>
          <a:p>
            <a:pPr marL="285750" indent="-285750">
              <a:buFont typeface="Arial" panose="020B0604020202020204" pitchFamily="34" charset="0"/>
              <a:buChar char="•"/>
            </a:pPr>
            <a:endParaRPr lang="en-US" dirty="0">
              <a:solidFill>
                <a:schemeClr val="accent2">
                  <a:lumMod val="75000"/>
                </a:schemeClr>
              </a:solidFill>
            </a:endParaRPr>
          </a:p>
          <a:p>
            <a:pPr marL="285750" indent="-285750">
              <a:buFont typeface="Arial" panose="020B0604020202020204" pitchFamily="34" charset="0"/>
              <a:buChar char="•"/>
            </a:pPr>
            <a:endParaRPr lang="en-US" dirty="0">
              <a:solidFill>
                <a:schemeClr val="accent2">
                  <a:lumMod val="75000"/>
                </a:schemeClr>
              </a:solidFill>
            </a:endParaRPr>
          </a:p>
          <a:p>
            <a:pPr marL="285750" indent="-285750">
              <a:buFontTx/>
              <a:buChar char="-"/>
            </a:pPr>
            <a:endParaRPr lang="en-US" dirty="0"/>
          </a:p>
        </p:txBody>
      </p:sp>
      <p:pic>
        <p:nvPicPr>
          <p:cNvPr id="5" name="Picture 4" descr="A figure showing hydrogen retail cost dimensions without incentives.">
            <a:extLst>
              <a:ext uri="{FF2B5EF4-FFF2-40B4-BE49-F238E27FC236}">
                <a16:creationId xmlns:a16="http://schemas.microsoft.com/office/drawing/2014/main" id="{2D43A46A-2F9D-4E55-84AB-BCA3DCF1EFF8}"/>
              </a:ext>
            </a:extLst>
          </p:cNvPr>
          <p:cNvPicPr>
            <a:picLocks noChangeAspect="1"/>
          </p:cNvPicPr>
          <p:nvPr/>
        </p:nvPicPr>
        <p:blipFill>
          <a:blip r:embed="rId2"/>
          <a:stretch>
            <a:fillRect/>
          </a:stretch>
        </p:blipFill>
        <p:spPr>
          <a:xfrm>
            <a:off x="122677" y="776515"/>
            <a:ext cx="5859780" cy="4242816"/>
          </a:xfrm>
          <a:prstGeom prst="rect">
            <a:avLst/>
          </a:prstGeom>
        </p:spPr>
      </p:pic>
      <p:sp>
        <p:nvSpPr>
          <p:cNvPr id="7" name="Rectangle 6">
            <a:extLst>
              <a:ext uri="{FF2B5EF4-FFF2-40B4-BE49-F238E27FC236}">
                <a16:creationId xmlns:a16="http://schemas.microsoft.com/office/drawing/2014/main" id="{9978CBBF-40FC-4FD8-A5DF-3BE04261F604}"/>
              </a:ext>
              <a:ext uri="{C183D7F6-B498-43B3-948B-1728B52AA6E4}">
                <adec:decorative xmlns:adec="http://schemas.microsoft.com/office/drawing/2017/decorative" val="1"/>
              </a:ext>
            </a:extLst>
          </p:cNvPr>
          <p:cNvSpPr/>
          <p:nvPr/>
        </p:nvSpPr>
        <p:spPr>
          <a:xfrm>
            <a:off x="1571342" y="776515"/>
            <a:ext cx="1119188" cy="2681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10926B-45C0-416A-B75C-6CD201463FCD}"/>
              </a:ext>
              <a:ext uri="{C183D7F6-B498-43B3-948B-1728B52AA6E4}">
                <adec:decorative xmlns:adec="http://schemas.microsoft.com/office/drawing/2017/decorative" val="1"/>
              </a:ext>
            </a:extLst>
          </p:cNvPr>
          <p:cNvSpPr/>
          <p:nvPr/>
        </p:nvSpPr>
        <p:spPr>
          <a:xfrm>
            <a:off x="1571342" y="3534002"/>
            <a:ext cx="1119188" cy="139994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1E3452-4245-4B38-A6ED-43C7AC6CDDFA}"/>
              </a:ext>
              <a:ext uri="{C183D7F6-B498-43B3-948B-1728B52AA6E4}">
                <adec:decorative xmlns:adec="http://schemas.microsoft.com/office/drawing/2017/decorative" val="1"/>
              </a:ext>
            </a:extLst>
          </p:cNvPr>
          <p:cNvSpPr/>
          <p:nvPr/>
        </p:nvSpPr>
        <p:spPr>
          <a:xfrm>
            <a:off x="2712966"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9F5E89-CAF9-465C-BEE7-EAB94297B42F}"/>
              </a:ext>
              <a:ext uri="{C183D7F6-B498-43B3-948B-1728B52AA6E4}">
                <adec:decorative xmlns:adec="http://schemas.microsoft.com/office/drawing/2017/decorative" val="1"/>
              </a:ext>
            </a:extLst>
          </p:cNvPr>
          <p:cNvSpPr/>
          <p:nvPr/>
        </p:nvSpPr>
        <p:spPr>
          <a:xfrm>
            <a:off x="808531"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D613DD-E024-4DBA-AE12-4A73BD2F814D}"/>
              </a:ext>
              <a:ext uri="{C183D7F6-B498-43B3-948B-1728B52AA6E4}">
                <adec:decorative xmlns:adec="http://schemas.microsoft.com/office/drawing/2017/decorative" val="1"/>
              </a:ext>
            </a:extLst>
          </p:cNvPr>
          <p:cNvSpPr/>
          <p:nvPr/>
        </p:nvSpPr>
        <p:spPr>
          <a:xfrm>
            <a:off x="3697781"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BA5CB-111E-48EA-8366-76E9DFD0FE41}"/>
              </a:ext>
              <a:ext uri="{C183D7F6-B498-43B3-948B-1728B52AA6E4}">
                <adec:decorative xmlns:adec="http://schemas.microsoft.com/office/drawing/2017/decorative" val="1"/>
              </a:ext>
            </a:extLst>
          </p:cNvPr>
          <p:cNvSpPr/>
          <p:nvPr/>
        </p:nvSpPr>
        <p:spPr>
          <a:xfrm>
            <a:off x="4208374"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F3E27B-E6A2-4B07-ADB0-19B697B30084}"/>
              </a:ext>
              <a:ext uri="{C183D7F6-B498-43B3-948B-1728B52AA6E4}">
                <adec:decorative xmlns:adec="http://schemas.microsoft.com/office/drawing/2017/decorative" val="1"/>
              </a:ext>
            </a:extLst>
          </p:cNvPr>
          <p:cNvSpPr/>
          <p:nvPr/>
        </p:nvSpPr>
        <p:spPr>
          <a:xfrm>
            <a:off x="4961430" y="776515"/>
            <a:ext cx="137160" cy="4366985"/>
          </a:xfrm>
          <a:prstGeom prst="rect">
            <a:avLst/>
          </a:prstGeom>
          <a:solidFill>
            <a:srgbClr val="FF33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CCD760-EB12-4024-8DDC-E877DB247B74}"/>
              </a:ext>
            </a:extLst>
          </p:cNvPr>
          <p:cNvSpPr/>
          <p:nvPr/>
        </p:nvSpPr>
        <p:spPr>
          <a:xfrm>
            <a:off x="6251398" y="4496250"/>
            <a:ext cx="2394821" cy="160725"/>
          </a:xfrm>
          <a:prstGeom prst="rect">
            <a:avLst/>
          </a:prstGeom>
          <a:solidFill>
            <a:schemeClr val="bg1">
              <a:lumMod val="5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a:solidFill>
                  <a:schemeClr val="tx1"/>
                </a:solidFill>
              </a:rPr>
              <a:t>Baseline external parameters</a:t>
            </a:r>
          </a:p>
        </p:txBody>
      </p:sp>
      <p:sp>
        <p:nvSpPr>
          <p:cNvPr id="18" name="Rectangle 17">
            <a:extLst>
              <a:ext uri="{FF2B5EF4-FFF2-40B4-BE49-F238E27FC236}">
                <a16:creationId xmlns:a16="http://schemas.microsoft.com/office/drawing/2014/main" id="{73EBD85F-D5CE-43B4-B09A-E33CA5EF51C9}"/>
              </a:ext>
            </a:extLst>
          </p:cNvPr>
          <p:cNvSpPr/>
          <p:nvPr/>
        </p:nvSpPr>
        <p:spPr>
          <a:xfrm>
            <a:off x="6251397" y="4722205"/>
            <a:ext cx="2394821" cy="160725"/>
          </a:xfrm>
          <a:prstGeom prst="rect">
            <a:avLst/>
          </a:prstGeom>
          <a:solidFill>
            <a:srgbClr val="FF33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a:solidFill>
                  <a:schemeClr val="tx1"/>
                </a:solidFill>
              </a:rPr>
              <a:t>Baseline retailer specific parameters</a:t>
            </a:r>
          </a:p>
        </p:txBody>
      </p:sp>
    </p:spTree>
    <p:extLst>
      <p:ext uri="{BB962C8B-B14F-4D97-AF65-F5344CB8AC3E}">
        <p14:creationId xmlns:p14="http://schemas.microsoft.com/office/powerpoint/2010/main" val="345606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E283-98EA-40A2-AD6E-3D244200643B}"/>
              </a:ext>
            </a:extLst>
          </p:cNvPr>
          <p:cNvSpPr>
            <a:spLocks noGrp="1"/>
          </p:cNvSpPr>
          <p:nvPr>
            <p:ph type="title"/>
          </p:nvPr>
        </p:nvSpPr>
        <p:spPr/>
        <p:txBody>
          <a:bodyPr/>
          <a:lstStyle/>
          <a:p>
            <a:r>
              <a:rPr lang="en-US" dirty="0"/>
              <a:t>Price Downward Pressure Discussion</a:t>
            </a:r>
          </a:p>
        </p:txBody>
      </p:sp>
      <p:sp>
        <p:nvSpPr>
          <p:cNvPr id="3" name="TextBox 2">
            <a:extLst>
              <a:ext uri="{FF2B5EF4-FFF2-40B4-BE49-F238E27FC236}">
                <a16:creationId xmlns:a16="http://schemas.microsoft.com/office/drawing/2014/main" id="{91EDE398-F1B5-4A70-8CD2-B6F792D1491A}"/>
              </a:ext>
            </a:extLst>
          </p:cNvPr>
          <p:cNvSpPr txBox="1"/>
          <p:nvPr/>
        </p:nvSpPr>
        <p:spPr>
          <a:xfrm>
            <a:off x="457199" y="848041"/>
            <a:ext cx="8686801" cy="3447098"/>
          </a:xfrm>
          <a:prstGeom prst="rect">
            <a:avLst/>
          </a:prstGeom>
          <a:noFill/>
        </p:spPr>
        <p:txBody>
          <a:bodyPr wrap="square" rtlCol="0">
            <a:spAutoFit/>
          </a:bodyPr>
          <a:lstStyle/>
          <a:p>
            <a:r>
              <a:rPr lang="en-US" b="1"/>
              <a:t>Driver out-of-pocket contribution is essential</a:t>
            </a:r>
          </a:p>
          <a:p>
            <a:pPr marL="285750" indent="-285750">
              <a:buFontTx/>
              <a:buChar char="-"/>
            </a:pPr>
            <a:r>
              <a:rPr lang="en-US" sz="1600">
                <a:solidFill>
                  <a:schemeClr val="accent2">
                    <a:lumMod val="75000"/>
                  </a:schemeClr>
                </a:solidFill>
              </a:rPr>
              <a:t>enables market price response</a:t>
            </a:r>
          </a:p>
          <a:p>
            <a:pPr marL="285750" indent="-285750">
              <a:buFontTx/>
              <a:buChar char="-"/>
            </a:pPr>
            <a:r>
              <a:rPr lang="en-US" sz="1600">
                <a:solidFill>
                  <a:schemeClr val="accent2">
                    <a:lumMod val="75000"/>
                  </a:schemeClr>
                </a:solidFill>
                <a:sym typeface="Wingdings" panose="05000000000000000000" pitchFamily="2" charset="2"/>
              </a:rPr>
              <a:t>consumer cost % too low: price-sales response too low</a:t>
            </a:r>
          </a:p>
          <a:p>
            <a:pPr marL="285750" indent="-285750">
              <a:buFontTx/>
              <a:buChar char="-"/>
            </a:pPr>
            <a:r>
              <a:rPr lang="en-US" sz="1600">
                <a:solidFill>
                  <a:schemeClr val="accent2">
                    <a:lumMod val="75000"/>
                  </a:schemeClr>
                </a:solidFill>
                <a:sym typeface="Wingdings" panose="05000000000000000000" pitchFamily="2" charset="2"/>
              </a:rPr>
              <a:t>consumer cost % too high: reduces FCEV adoption rate </a:t>
            </a:r>
          </a:p>
          <a:p>
            <a:pPr marL="285750" indent="-285750">
              <a:buFontTx/>
              <a:buChar char="-"/>
            </a:pPr>
            <a:r>
              <a:rPr lang="en-US" sz="1600">
                <a:solidFill>
                  <a:schemeClr val="accent2">
                    <a:lumMod val="75000"/>
                  </a:schemeClr>
                </a:solidFill>
                <a:sym typeface="Wingdings" panose="05000000000000000000" pitchFamily="2" charset="2"/>
              </a:rPr>
              <a:t>realistic price improves market optics and improves consumer planning on future expense profile</a:t>
            </a:r>
          </a:p>
          <a:p>
            <a:pPr marL="285750" indent="-285750">
              <a:buFontTx/>
              <a:buChar char="-"/>
            </a:pPr>
            <a:endParaRPr lang="en-US" sz="1050"/>
          </a:p>
          <a:p>
            <a:r>
              <a:rPr lang="en-US" b="1"/>
              <a:t>Station clustering vs. station coverage impact</a:t>
            </a:r>
          </a:p>
          <a:p>
            <a:pPr marL="285750" indent="-285750">
              <a:buFontTx/>
              <a:buChar char="-"/>
            </a:pPr>
            <a:r>
              <a:rPr lang="en-US" sz="1600">
                <a:solidFill>
                  <a:schemeClr val="accent2">
                    <a:lumMod val="75000"/>
                  </a:schemeClr>
                </a:solidFill>
              </a:rPr>
              <a:t>short distance between suppliers magnifies sales volume impact of price differentials</a:t>
            </a:r>
          </a:p>
          <a:p>
            <a:pPr marL="285750" indent="-285750">
              <a:buFontTx/>
              <a:buChar char="-"/>
            </a:pPr>
            <a:r>
              <a:rPr lang="en-US" sz="1600">
                <a:solidFill>
                  <a:schemeClr val="accent2">
                    <a:lumMod val="75000"/>
                  </a:schemeClr>
                </a:solidFill>
              </a:rPr>
              <a:t>availability of H</a:t>
            </a:r>
            <a:r>
              <a:rPr lang="en-US" sz="1600" baseline="-25000">
                <a:solidFill>
                  <a:schemeClr val="accent2">
                    <a:lumMod val="75000"/>
                  </a:schemeClr>
                </a:solidFill>
              </a:rPr>
              <a:t>2</a:t>
            </a:r>
            <a:r>
              <a:rPr lang="en-US" sz="1600">
                <a:solidFill>
                  <a:schemeClr val="accent2">
                    <a:lumMod val="75000"/>
                  </a:schemeClr>
                </a:solidFill>
              </a:rPr>
              <a:t> from multiple suppliers at a location improves resilience from supply disruptions and demand spikes</a:t>
            </a:r>
          </a:p>
          <a:p>
            <a:pPr marL="285750" indent="-285750">
              <a:buFontTx/>
              <a:buChar char="-"/>
            </a:pPr>
            <a:r>
              <a:rPr lang="en-US" sz="1600">
                <a:solidFill>
                  <a:schemeClr val="accent2">
                    <a:lumMod val="75000"/>
                  </a:schemeClr>
                </a:solidFill>
              </a:rPr>
              <a:t>clustering enhances brand loyalty &amp; product differentiation effect: e.g. % renewables content</a:t>
            </a:r>
            <a:endParaRPr lang="en-US">
              <a:sym typeface="Wingdings" panose="05000000000000000000" pitchFamily="2" charset="2"/>
            </a:endParaRPr>
          </a:p>
          <a:p>
            <a:pPr marL="742950" lvl="1" indent="-285750">
              <a:buFontTx/>
              <a:buChar char="-"/>
            </a:pPr>
            <a:endParaRPr lang="en-US">
              <a:sym typeface="Wingdings" panose="05000000000000000000" pitchFamily="2" charset="2"/>
            </a:endParaRPr>
          </a:p>
          <a:p>
            <a:pPr marL="742950" lvl="1" indent="-285750">
              <a:buFontTx/>
              <a:buChar char="-"/>
            </a:pPr>
            <a:endParaRPr lang="en-US"/>
          </a:p>
        </p:txBody>
      </p:sp>
      <p:cxnSp>
        <p:nvCxnSpPr>
          <p:cNvPr id="5" name="Straight Arrow Connector 4">
            <a:extLst>
              <a:ext uri="{FF2B5EF4-FFF2-40B4-BE49-F238E27FC236}">
                <a16:creationId xmlns:a16="http://schemas.microsoft.com/office/drawing/2014/main" id="{3E21F2BC-4403-4888-BCA9-E0E381F26D2A}"/>
              </a:ext>
              <a:ext uri="{C183D7F6-B498-43B3-948B-1728B52AA6E4}">
                <adec:decorative xmlns:adec="http://schemas.microsoft.com/office/drawing/2017/decorative" val="1"/>
              </a:ext>
            </a:extLst>
          </p:cNvPr>
          <p:cNvCxnSpPr/>
          <p:nvPr/>
        </p:nvCxnSpPr>
        <p:spPr>
          <a:xfrm>
            <a:off x="725027" y="4801634"/>
            <a:ext cx="2356941" cy="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CB0AD67-8911-4F07-9745-3FD91DE64B94}"/>
              </a:ext>
              <a:ext uri="{C183D7F6-B498-43B3-948B-1728B52AA6E4}">
                <adec:decorative xmlns:adec="http://schemas.microsoft.com/office/drawing/2017/decorative" val="1"/>
              </a:ext>
            </a:extLst>
          </p:cNvPr>
          <p:cNvCxnSpPr>
            <a:cxnSpLocks/>
          </p:cNvCxnSpPr>
          <p:nvPr/>
        </p:nvCxnSpPr>
        <p:spPr>
          <a:xfrm flipV="1">
            <a:off x="1796363" y="3730298"/>
            <a:ext cx="0" cy="1071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4" name="Group 3" descr="An image showing the relationship between price competitiveness, station placement for clustering, and station placement for coverage.">
            <a:extLst>
              <a:ext uri="{FF2B5EF4-FFF2-40B4-BE49-F238E27FC236}">
                <a16:creationId xmlns:a16="http://schemas.microsoft.com/office/drawing/2014/main" id="{A310C429-0497-48D0-846C-B0AB0212B181}"/>
              </a:ext>
            </a:extLst>
          </p:cNvPr>
          <p:cNvGrpSpPr/>
          <p:nvPr/>
        </p:nvGrpSpPr>
        <p:grpSpPr>
          <a:xfrm>
            <a:off x="736348" y="3712481"/>
            <a:ext cx="2451971" cy="1477889"/>
            <a:chOff x="736348" y="3712481"/>
            <a:chExt cx="2451971" cy="1477889"/>
          </a:xfrm>
        </p:grpSpPr>
        <p:sp>
          <p:nvSpPr>
            <p:cNvPr id="9" name="TextBox 8">
              <a:extLst>
                <a:ext uri="{FF2B5EF4-FFF2-40B4-BE49-F238E27FC236}">
                  <a16:creationId xmlns:a16="http://schemas.microsoft.com/office/drawing/2014/main" id="{137C20CD-7F3E-4A6A-BC01-A5720DD26521}"/>
                </a:ext>
              </a:extLst>
            </p:cNvPr>
            <p:cNvSpPr txBox="1"/>
            <p:nvPr/>
          </p:nvSpPr>
          <p:spPr>
            <a:xfrm>
              <a:off x="1903497" y="4759483"/>
              <a:ext cx="1284822" cy="430887"/>
            </a:xfrm>
            <a:prstGeom prst="rect">
              <a:avLst/>
            </a:prstGeom>
            <a:noFill/>
            <a:effectLst/>
          </p:spPr>
          <p:txBody>
            <a:bodyPr wrap="square" rtlCol="0">
              <a:spAutoFit/>
            </a:bodyPr>
            <a:lstStyle/>
            <a:p>
              <a:r>
                <a:rPr lang="en-US" sz="1100"/>
                <a:t>Station placement for coverage</a:t>
              </a:r>
            </a:p>
          </p:txBody>
        </p:sp>
        <p:sp>
          <p:nvSpPr>
            <p:cNvPr id="10" name="TextBox 9">
              <a:extLst>
                <a:ext uri="{FF2B5EF4-FFF2-40B4-BE49-F238E27FC236}">
                  <a16:creationId xmlns:a16="http://schemas.microsoft.com/office/drawing/2014/main" id="{7FA388AC-E39A-453B-AB96-5D4421318E88}"/>
                </a:ext>
              </a:extLst>
            </p:cNvPr>
            <p:cNvSpPr txBox="1"/>
            <p:nvPr/>
          </p:nvSpPr>
          <p:spPr>
            <a:xfrm>
              <a:off x="736348" y="4759483"/>
              <a:ext cx="1284822" cy="430887"/>
            </a:xfrm>
            <a:prstGeom prst="rect">
              <a:avLst/>
            </a:prstGeom>
            <a:noFill/>
            <a:effectLst/>
          </p:spPr>
          <p:txBody>
            <a:bodyPr wrap="square" rtlCol="0">
              <a:spAutoFit/>
            </a:bodyPr>
            <a:lstStyle/>
            <a:p>
              <a:r>
                <a:rPr lang="en-US" sz="1100"/>
                <a:t>Station placement for clustering</a:t>
              </a:r>
            </a:p>
          </p:txBody>
        </p:sp>
        <p:sp>
          <p:nvSpPr>
            <p:cNvPr id="14" name="TextBox 13">
              <a:extLst>
                <a:ext uri="{FF2B5EF4-FFF2-40B4-BE49-F238E27FC236}">
                  <a16:creationId xmlns:a16="http://schemas.microsoft.com/office/drawing/2014/main" id="{7F84E037-4A78-4143-8DDE-32E95807D784}"/>
                </a:ext>
              </a:extLst>
            </p:cNvPr>
            <p:cNvSpPr txBox="1"/>
            <p:nvPr/>
          </p:nvSpPr>
          <p:spPr>
            <a:xfrm rot="16200000">
              <a:off x="1153951" y="4139448"/>
              <a:ext cx="1284821" cy="430887"/>
            </a:xfrm>
            <a:prstGeom prst="rect">
              <a:avLst/>
            </a:prstGeom>
            <a:noFill/>
          </p:spPr>
          <p:txBody>
            <a:bodyPr wrap="square" rtlCol="0">
              <a:spAutoFit/>
            </a:bodyPr>
            <a:lstStyle/>
            <a:p>
              <a:pPr algn="r"/>
              <a:r>
                <a:rPr lang="en-US" sz="1100" dirty="0"/>
                <a:t>price competitiveness</a:t>
              </a:r>
            </a:p>
          </p:txBody>
        </p:sp>
        <p:cxnSp>
          <p:nvCxnSpPr>
            <p:cNvPr id="16" name="Straight Connector 15">
              <a:extLst>
                <a:ext uri="{FF2B5EF4-FFF2-40B4-BE49-F238E27FC236}">
                  <a16:creationId xmlns:a16="http://schemas.microsoft.com/office/drawing/2014/main" id="{9746F880-9070-4009-B1E1-13A40282BC05}"/>
                </a:ext>
              </a:extLst>
            </p:cNvPr>
            <p:cNvCxnSpPr>
              <a:cxnSpLocks/>
            </p:cNvCxnSpPr>
            <p:nvPr/>
          </p:nvCxnSpPr>
          <p:spPr>
            <a:xfrm>
              <a:off x="835848" y="3798968"/>
              <a:ext cx="960515" cy="960515"/>
            </a:xfrm>
            <a:prstGeom prst="line">
              <a:avLst/>
            </a:prstGeom>
            <a:ln>
              <a:solidFill>
                <a:schemeClr val="accent5">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E84AC8D-2993-458C-BF86-5B65679A8D30}"/>
                </a:ext>
              </a:extLst>
            </p:cNvPr>
            <p:cNvCxnSpPr>
              <a:cxnSpLocks/>
            </p:cNvCxnSpPr>
            <p:nvPr/>
          </p:nvCxnSpPr>
          <p:spPr>
            <a:xfrm>
              <a:off x="1796363" y="4759483"/>
              <a:ext cx="1201302" cy="0"/>
            </a:xfrm>
            <a:prstGeom prst="straightConnector1">
              <a:avLst/>
            </a:prstGeom>
            <a:ln>
              <a:solidFill>
                <a:schemeClr val="accent5">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079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90CD-93B7-4AD5-B90B-2B95F2CDBD80}"/>
              </a:ext>
            </a:extLst>
          </p:cNvPr>
          <p:cNvSpPr>
            <a:spLocks noGrp="1"/>
          </p:cNvSpPr>
          <p:nvPr>
            <p:ph type="title"/>
          </p:nvPr>
        </p:nvSpPr>
        <p:spPr/>
        <p:txBody>
          <a:bodyPr/>
          <a:lstStyle/>
          <a:p>
            <a:r>
              <a:rPr lang="en-US" sz="2100" b="1" dirty="0"/>
              <a:t>National Light-Duty FCEV Supply Chain:</a:t>
            </a:r>
            <a:br>
              <a:rPr lang="en-US" sz="2100" b="1" dirty="0"/>
            </a:br>
            <a:r>
              <a:rPr lang="en-US" sz="2100" dirty="0"/>
              <a:t>Overview</a:t>
            </a:r>
            <a:endParaRPr lang="en-US" sz="1500" dirty="0"/>
          </a:p>
        </p:txBody>
      </p:sp>
      <p:sp>
        <p:nvSpPr>
          <p:cNvPr id="6" name="Content Placeholder 2">
            <a:extLst>
              <a:ext uri="{FF2B5EF4-FFF2-40B4-BE49-F238E27FC236}">
                <a16:creationId xmlns:a16="http://schemas.microsoft.com/office/drawing/2014/main" id="{F8B561C7-BB78-41B5-8CA3-A2DE7400AD4E}"/>
              </a:ext>
            </a:extLst>
          </p:cNvPr>
          <p:cNvSpPr txBox="1">
            <a:spLocks/>
          </p:cNvSpPr>
          <p:nvPr/>
        </p:nvSpPr>
        <p:spPr>
          <a:xfrm>
            <a:off x="1280301" y="3146104"/>
            <a:ext cx="1409684" cy="1922030"/>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6206" indent="-126206"/>
            <a:r>
              <a:rPr lang="en-US" sz="1200" dirty="0"/>
              <a:t>Energy prices (natural gas, electricity, etc.)</a:t>
            </a:r>
          </a:p>
          <a:p>
            <a:pPr marL="126206" indent="-126206"/>
            <a:r>
              <a:rPr lang="en-US" sz="1200" dirty="0"/>
              <a:t>Renewables (biomass, solar, wind)</a:t>
            </a:r>
          </a:p>
          <a:p>
            <a:pPr marL="126206" indent="-126206"/>
            <a:r>
              <a:rPr lang="en-US" sz="1200" dirty="0"/>
              <a:t>Terrain, rights of way, etc.</a:t>
            </a:r>
          </a:p>
        </p:txBody>
      </p:sp>
      <p:sp>
        <p:nvSpPr>
          <p:cNvPr id="7" name="TextBox 6">
            <a:extLst>
              <a:ext uri="{FF2B5EF4-FFF2-40B4-BE49-F238E27FC236}">
                <a16:creationId xmlns:a16="http://schemas.microsoft.com/office/drawing/2014/main" id="{FA710ECF-8C8E-46A0-B5FB-F74ED25FC99F}"/>
              </a:ext>
            </a:extLst>
          </p:cNvPr>
          <p:cNvSpPr txBox="1"/>
          <p:nvPr/>
        </p:nvSpPr>
        <p:spPr>
          <a:xfrm>
            <a:off x="1387390" y="775849"/>
            <a:ext cx="5244189" cy="646331"/>
          </a:xfrm>
          <a:prstGeom prst="rect">
            <a:avLst/>
          </a:prstGeom>
          <a:solidFill>
            <a:schemeClr val="accent1">
              <a:lumMod val="75000"/>
            </a:schemeClr>
          </a:solidFill>
        </p:spPr>
        <p:txBody>
          <a:bodyPr wrap="square" rtlCol="0">
            <a:spAutoFit/>
          </a:bodyPr>
          <a:lstStyle/>
          <a:p>
            <a:pPr algn="ctr"/>
            <a:r>
              <a:rPr lang="en-US" b="1" dirty="0">
                <a:solidFill>
                  <a:schemeClr val="bg1"/>
                </a:solidFill>
              </a:rPr>
              <a:t>The SERA model simulates least-cost hydrogen infrastructure supply systems for urban FCEV markets </a:t>
            </a:r>
          </a:p>
        </p:txBody>
      </p:sp>
      <p:grpSp>
        <p:nvGrpSpPr>
          <p:cNvPr id="8" name="Group 7" descr="The figure on this slide describes how the SERA model captures hydrogen infrastructure supply systems. Systems include energy resources, hydrogen production, storage &amp; delivery, and retail station networks.">
            <a:extLst>
              <a:ext uri="{FF2B5EF4-FFF2-40B4-BE49-F238E27FC236}">
                <a16:creationId xmlns:a16="http://schemas.microsoft.com/office/drawing/2014/main" id="{5427E382-BE72-4C46-AD9F-A19B27E31546}"/>
              </a:ext>
            </a:extLst>
          </p:cNvPr>
          <p:cNvGrpSpPr/>
          <p:nvPr/>
        </p:nvGrpSpPr>
        <p:grpSpPr>
          <a:xfrm>
            <a:off x="1208180" y="1425565"/>
            <a:ext cx="6703888" cy="1744281"/>
            <a:chOff x="110591" y="3865741"/>
            <a:chExt cx="8938517" cy="2325708"/>
          </a:xfrm>
        </p:grpSpPr>
        <p:sp>
          <p:nvSpPr>
            <p:cNvPr id="9" name="Right Arrow 20">
              <a:extLst>
                <a:ext uri="{FF2B5EF4-FFF2-40B4-BE49-F238E27FC236}">
                  <a16:creationId xmlns:a16="http://schemas.microsoft.com/office/drawing/2014/main" id="{4B31A56F-DA0E-4532-A432-260C695E5E8F}"/>
                </a:ext>
              </a:extLst>
            </p:cNvPr>
            <p:cNvSpPr/>
            <p:nvPr/>
          </p:nvSpPr>
          <p:spPr>
            <a:xfrm>
              <a:off x="183703" y="3972461"/>
              <a:ext cx="1938568" cy="576250"/>
            </a:xfrm>
            <a:prstGeom prst="rightArrow">
              <a:avLst>
                <a:gd name="adj1" fmla="val 100000"/>
                <a:gd name="adj2" fmla="val 50000"/>
              </a:avLst>
            </a:prstGeom>
            <a:solidFill>
              <a:schemeClr val="accent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Energy Resources</a:t>
              </a:r>
            </a:p>
          </p:txBody>
        </p:sp>
        <p:sp>
          <p:nvSpPr>
            <p:cNvPr id="10" name="Right Arrow 21">
              <a:extLst>
                <a:ext uri="{FF2B5EF4-FFF2-40B4-BE49-F238E27FC236}">
                  <a16:creationId xmlns:a16="http://schemas.microsoft.com/office/drawing/2014/main" id="{D0F40FFB-8E54-43DE-911D-D5C57517461C}"/>
                </a:ext>
              </a:extLst>
            </p:cNvPr>
            <p:cNvSpPr/>
            <p:nvPr/>
          </p:nvSpPr>
          <p:spPr>
            <a:xfrm>
              <a:off x="2122271" y="3972461"/>
              <a:ext cx="2213184" cy="576250"/>
            </a:xfrm>
            <a:prstGeom prst="rightArrow">
              <a:avLst>
                <a:gd name="adj1" fmla="val 100000"/>
                <a:gd name="adj2" fmla="val 50000"/>
              </a:avLst>
            </a:prstGeom>
            <a:solidFill>
              <a:schemeClr val="accent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Hydrogen Production</a:t>
              </a:r>
            </a:p>
          </p:txBody>
        </p:sp>
        <p:sp>
          <p:nvSpPr>
            <p:cNvPr id="11" name="Right Arrow 22">
              <a:extLst>
                <a:ext uri="{FF2B5EF4-FFF2-40B4-BE49-F238E27FC236}">
                  <a16:creationId xmlns:a16="http://schemas.microsoft.com/office/drawing/2014/main" id="{A16FC69C-571A-4638-9570-278EF9B692BD}"/>
                </a:ext>
              </a:extLst>
            </p:cNvPr>
            <p:cNvSpPr/>
            <p:nvPr/>
          </p:nvSpPr>
          <p:spPr>
            <a:xfrm>
              <a:off x="4335454" y="3972461"/>
              <a:ext cx="2221757" cy="576250"/>
            </a:xfrm>
            <a:prstGeom prst="rightArrow">
              <a:avLst>
                <a:gd name="adj1" fmla="val 100000"/>
                <a:gd name="adj2" fmla="val 50000"/>
              </a:avLst>
            </a:prstGeom>
            <a:solidFill>
              <a:schemeClr val="accent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Storage &amp; Delivery</a:t>
              </a:r>
            </a:p>
          </p:txBody>
        </p:sp>
        <p:sp>
          <p:nvSpPr>
            <p:cNvPr id="12" name="Right Arrow 23">
              <a:extLst>
                <a:ext uri="{FF2B5EF4-FFF2-40B4-BE49-F238E27FC236}">
                  <a16:creationId xmlns:a16="http://schemas.microsoft.com/office/drawing/2014/main" id="{29FCF6C2-C940-43CF-80D9-821EEFD59994}"/>
                </a:ext>
              </a:extLst>
            </p:cNvPr>
            <p:cNvSpPr/>
            <p:nvPr/>
          </p:nvSpPr>
          <p:spPr>
            <a:xfrm>
              <a:off x="6557211" y="3972461"/>
              <a:ext cx="1835146" cy="576250"/>
            </a:xfrm>
            <a:prstGeom prst="rightArrow">
              <a:avLst>
                <a:gd name="adj1" fmla="val 100000"/>
                <a:gd name="adj2" fmla="val 50000"/>
              </a:avLst>
            </a:prstGeom>
            <a:solidFill>
              <a:schemeClr val="accent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bg1"/>
                  </a:solidFill>
                </a:rPr>
                <a:t>Retail Station Networks</a:t>
              </a:r>
            </a:p>
          </p:txBody>
        </p:sp>
        <p:pic>
          <p:nvPicPr>
            <p:cNvPr id="13" name="Picture 12">
              <a:extLst>
                <a:ext uri="{FF2B5EF4-FFF2-40B4-BE49-F238E27FC236}">
                  <a16:creationId xmlns:a16="http://schemas.microsoft.com/office/drawing/2014/main" id="{4C91AE4C-ED97-40FB-9390-2D395445F213}"/>
                </a:ext>
              </a:extLst>
            </p:cNvPr>
            <p:cNvPicPr>
              <a:picLocks noChangeAspect="1"/>
            </p:cNvPicPr>
            <p:nvPr/>
          </p:nvPicPr>
          <p:blipFill>
            <a:blip r:embed="rId2"/>
            <a:stretch>
              <a:fillRect/>
            </a:stretch>
          </p:blipFill>
          <p:spPr>
            <a:xfrm>
              <a:off x="110591" y="4637362"/>
              <a:ext cx="2011680" cy="1554087"/>
            </a:xfrm>
            <a:prstGeom prst="rect">
              <a:avLst/>
            </a:prstGeom>
          </p:spPr>
        </p:pic>
        <p:pic>
          <p:nvPicPr>
            <p:cNvPr id="14" name="Picture 13">
              <a:extLst>
                <a:ext uri="{FF2B5EF4-FFF2-40B4-BE49-F238E27FC236}">
                  <a16:creationId xmlns:a16="http://schemas.microsoft.com/office/drawing/2014/main" id="{4D180781-3F92-4CED-8AF8-4B3F46004B85}"/>
                </a:ext>
              </a:extLst>
            </p:cNvPr>
            <p:cNvPicPr>
              <a:picLocks noChangeAspect="1"/>
            </p:cNvPicPr>
            <p:nvPr/>
          </p:nvPicPr>
          <p:blipFill>
            <a:blip r:embed="rId3"/>
            <a:stretch>
              <a:fillRect/>
            </a:stretch>
          </p:blipFill>
          <p:spPr>
            <a:xfrm>
              <a:off x="6575206" y="4690722"/>
              <a:ext cx="2225130" cy="1371600"/>
            </a:xfrm>
            <a:prstGeom prst="rect">
              <a:avLst/>
            </a:prstGeom>
            <a:ln>
              <a:solidFill>
                <a:srgbClr val="17375E"/>
              </a:solidFill>
            </a:ln>
          </p:spPr>
        </p:pic>
        <p:pic>
          <p:nvPicPr>
            <p:cNvPr id="17" name="Picture 16">
              <a:extLst>
                <a:ext uri="{FF2B5EF4-FFF2-40B4-BE49-F238E27FC236}">
                  <a16:creationId xmlns:a16="http://schemas.microsoft.com/office/drawing/2014/main" id="{8EB7C0A8-9E00-469C-A4BD-C6771D5C7FC4}"/>
                </a:ext>
              </a:extLst>
            </p:cNvPr>
            <p:cNvPicPr>
              <a:picLocks noChangeAspect="1"/>
            </p:cNvPicPr>
            <p:nvPr/>
          </p:nvPicPr>
          <p:blipFill>
            <a:blip r:embed="rId4"/>
            <a:stretch>
              <a:fillRect/>
            </a:stretch>
          </p:blipFill>
          <p:spPr>
            <a:xfrm>
              <a:off x="8345934" y="3865741"/>
              <a:ext cx="703174" cy="733202"/>
            </a:xfrm>
            <a:prstGeom prst="rect">
              <a:avLst/>
            </a:prstGeom>
          </p:spPr>
        </p:pic>
        <p:sp>
          <p:nvSpPr>
            <p:cNvPr id="18" name="TextBox 17">
              <a:extLst>
                <a:ext uri="{FF2B5EF4-FFF2-40B4-BE49-F238E27FC236}">
                  <a16:creationId xmlns:a16="http://schemas.microsoft.com/office/drawing/2014/main" id="{482F083C-9539-4B86-8575-E00E50055C18}"/>
                </a:ext>
              </a:extLst>
            </p:cNvPr>
            <p:cNvSpPr txBox="1"/>
            <p:nvPr/>
          </p:nvSpPr>
          <p:spPr>
            <a:xfrm>
              <a:off x="7657708" y="5800600"/>
              <a:ext cx="1120393" cy="338555"/>
            </a:xfrm>
            <a:prstGeom prst="rect">
              <a:avLst/>
            </a:prstGeom>
            <a:noFill/>
          </p:spPr>
          <p:txBody>
            <a:bodyPr wrap="none" rtlCol="0">
              <a:spAutoFit/>
            </a:bodyPr>
            <a:lstStyle/>
            <a:p>
              <a:r>
                <a:rPr lang="en-US" sz="1050" b="1" dirty="0">
                  <a:solidFill>
                    <a:srgbClr val="17375E"/>
                  </a:solidFill>
                </a:rPr>
                <a:t>Los Angeles</a:t>
              </a:r>
            </a:p>
          </p:txBody>
        </p:sp>
      </p:grpSp>
      <p:sp>
        <p:nvSpPr>
          <p:cNvPr id="20" name="Content Placeholder 2">
            <a:extLst>
              <a:ext uri="{FF2B5EF4-FFF2-40B4-BE49-F238E27FC236}">
                <a16:creationId xmlns:a16="http://schemas.microsoft.com/office/drawing/2014/main" id="{82FD4752-2262-4C2E-979D-E0D2C7F32E11}"/>
              </a:ext>
            </a:extLst>
          </p:cNvPr>
          <p:cNvSpPr txBox="1">
            <a:spLocks/>
          </p:cNvSpPr>
          <p:nvPr/>
        </p:nvSpPr>
        <p:spPr>
          <a:xfrm>
            <a:off x="2678490" y="3143871"/>
            <a:ext cx="1684193" cy="192426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b="0" i="0" u="none"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206" indent="-126206"/>
            <a:r>
              <a:rPr lang="en-US" sz="1200" dirty="0"/>
              <a:t>Central and onsite production facilities </a:t>
            </a:r>
          </a:p>
          <a:p>
            <a:pPr marL="126206" indent="-126206"/>
            <a:r>
              <a:rPr lang="en-US" sz="1200" dirty="0"/>
              <a:t>Capacity sized to meet forecasted demand</a:t>
            </a:r>
          </a:p>
          <a:p>
            <a:pPr marL="126206" indent="-126206"/>
            <a:r>
              <a:rPr lang="en-US" sz="1200" dirty="0"/>
              <a:t>Economies of scale balanced with delivery costs</a:t>
            </a:r>
          </a:p>
        </p:txBody>
      </p:sp>
      <p:sp>
        <p:nvSpPr>
          <p:cNvPr id="21" name="Content Placeholder 2">
            <a:extLst>
              <a:ext uri="{FF2B5EF4-FFF2-40B4-BE49-F238E27FC236}">
                <a16:creationId xmlns:a16="http://schemas.microsoft.com/office/drawing/2014/main" id="{C607D9B8-37D5-442A-BB17-EB09F9408735}"/>
              </a:ext>
            </a:extLst>
          </p:cNvPr>
          <p:cNvSpPr txBox="1">
            <a:spLocks/>
          </p:cNvSpPr>
          <p:nvPr/>
        </p:nvSpPr>
        <p:spPr>
          <a:xfrm>
            <a:off x="4353943" y="3146104"/>
            <a:ext cx="1658831" cy="192203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b="0" i="0" u="none"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206" indent="-126206"/>
            <a:r>
              <a:rPr lang="en-US" sz="1200" dirty="0"/>
              <a:t>Truck delivery, rail, and pipeline.</a:t>
            </a:r>
          </a:p>
          <a:p>
            <a:pPr marL="126206" indent="-126206"/>
            <a:r>
              <a:rPr lang="en-US" sz="1200" dirty="0"/>
              <a:t>Cost is sensitive to volume, distance</a:t>
            </a:r>
          </a:p>
          <a:p>
            <a:pPr marL="126206" indent="-126206"/>
            <a:r>
              <a:rPr lang="en-US" sz="1200" dirty="0"/>
              <a:t>Seasonal and weekly storage</a:t>
            </a:r>
          </a:p>
          <a:p>
            <a:pPr marL="126206" indent="-126206"/>
            <a:r>
              <a:rPr lang="en-US" sz="1200" dirty="0"/>
              <a:t>Networked supply to multiple cities</a:t>
            </a:r>
          </a:p>
        </p:txBody>
      </p:sp>
      <p:sp>
        <p:nvSpPr>
          <p:cNvPr id="22" name="Content Placeholder 2">
            <a:extLst>
              <a:ext uri="{FF2B5EF4-FFF2-40B4-BE49-F238E27FC236}">
                <a16:creationId xmlns:a16="http://schemas.microsoft.com/office/drawing/2014/main" id="{F4EF08DC-0730-4F58-A6E8-E40605ACD6BC}"/>
              </a:ext>
            </a:extLst>
          </p:cNvPr>
          <p:cNvSpPr txBox="1">
            <a:spLocks/>
          </p:cNvSpPr>
          <p:nvPr/>
        </p:nvSpPr>
        <p:spPr>
          <a:xfrm>
            <a:off x="6029885" y="3128083"/>
            <a:ext cx="1838009" cy="194005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b="0" i="0" u="none"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206" indent="-126206"/>
            <a:r>
              <a:rPr lang="en-US" sz="1200" dirty="0"/>
              <a:t>Coverage stations for FCEV introductions  </a:t>
            </a:r>
          </a:p>
          <a:p>
            <a:pPr marL="126206" indent="-126206"/>
            <a:r>
              <a:rPr lang="en-US" sz="1200" dirty="0"/>
              <a:t>Station sizes increase with market growth</a:t>
            </a:r>
          </a:p>
          <a:p>
            <a:pPr marL="126206" indent="-126206"/>
            <a:r>
              <a:rPr lang="en-US" sz="1200" dirty="0"/>
              <a:t>Liquid and pipeline delivery networks compete for large stations</a:t>
            </a:r>
          </a:p>
        </p:txBody>
      </p:sp>
      <p:pic>
        <p:nvPicPr>
          <p:cNvPr id="23" name="Picture 22">
            <a:extLst>
              <a:ext uri="{FF2B5EF4-FFF2-40B4-BE49-F238E27FC236}">
                <a16:creationId xmlns:a16="http://schemas.microsoft.com/office/drawing/2014/main" id="{1E67BCC3-5D75-4896-BFD8-4D639D457121}"/>
              </a:ext>
              <a:ext uri="{C183D7F6-B498-43B3-948B-1728B52AA6E4}">
                <adec:decorative xmlns:adec="http://schemas.microsoft.com/office/drawing/2017/decorative" val="1"/>
              </a:ext>
            </a:extLst>
          </p:cNvPr>
          <p:cNvPicPr>
            <a:picLocks noChangeAspect="1"/>
          </p:cNvPicPr>
          <p:nvPr/>
        </p:nvPicPr>
        <p:blipFill rotWithShape="1">
          <a:blip r:embed="rId5"/>
          <a:srcRect l="1739" t="1633" r="1032" b="27879"/>
          <a:stretch/>
        </p:blipFill>
        <p:spPr>
          <a:xfrm>
            <a:off x="2716956" y="2085822"/>
            <a:ext cx="1631577" cy="960120"/>
          </a:xfrm>
          <a:prstGeom prst="rect">
            <a:avLst/>
          </a:prstGeom>
          <a:ln>
            <a:solidFill>
              <a:schemeClr val="tx1"/>
            </a:solidFill>
          </a:ln>
        </p:spPr>
      </p:pic>
      <p:pic>
        <p:nvPicPr>
          <p:cNvPr id="24" name="Picture 23">
            <a:extLst>
              <a:ext uri="{FF2B5EF4-FFF2-40B4-BE49-F238E27FC236}">
                <a16:creationId xmlns:a16="http://schemas.microsoft.com/office/drawing/2014/main" id="{80F89E3B-B3C9-475B-A95C-62909B77D33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504" t="2257" r="7717" b="31767"/>
          <a:stretch/>
        </p:blipFill>
        <p:spPr bwMode="auto">
          <a:xfrm>
            <a:off x="4376828" y="2085822"/>
            <a:ext cx="1651519" cy="960120"/>
          </a:xfrm>
          <a:prstGeom prst="rect">
            <a:avLst/>
          </a:prstGeom>
          <a:ln w="3175">
            <a:solidFill>
              <a:schemeClr val="tx1"/>
            </a:solidFill>
          </a:ln>
          <a:extLst>
            <a:ext uri="{53640926-AAD7-44D8-BBD7-CCE9431645EC}">
              <a14:shadowObscured xmlns:a14="http://schemas.microsoft.com/office/drawing/2010/main"/>
            </a:ext>
          </a:extLst>
        </p:spPr>
      </p:pic>
      <p:pic>
        <p:nvPicPr>
          <p:cNvPr id="25" name="Picture 24" descr="A close up of graphics&#10;&#10;Description automatically generated">
            <a:extLst>
              <a:ext uri="{FF2B5EF4-FFF2-40B4-BE49-F238E27FC236}">
                <a16:creationId xmlns:a16="http://schemas.microsoft.com/office/drawing/2014/main" id="{0AA0D0DC-2F57-4921-B1C1-1A911C4388F0}"/>
              </a:ext>
            </a:extLst>
          </p:cNvPr>
          <p:cNvPicPr>
            <a:picLocks noChangeAspect="1"/>
          </p:cNvPicPr>
          <p:nvPr/>
        </p:nvPicPr>
        <p:blipFill>
          <a:blip r:embed="rId7"/>
          <a:stretch>
            <a:fillRect/>
          </a:stretch>
        </p:blipFill>
        <p:spPr>
          <a:xfrm>
            <a:off x="6868517" y="0"/>
            <a:ext cx="980813" cy="1290357"/>
          </a:xfrm>
          <a:prstGeom prst="rect">
            <a:avLst/>
          </a:prstGeom>
        </p:spPr>
      </p:pic>
      <p:sp>
        <p:nvSpPr>
          <p:cNvPr id="26" name="TextBox 25">
            <a:extLst>
              <a:ext uri="{FF2B5EF4-FFF2-40B4-BE49-F238E27FC236}">
                <a16:creationId xmlns:a16="http://schemas.microsoft.com/office/drawing/2014/main" id="{68BF6EDE-90D7-47DA-B931-1AE68DA6B823}"/>
              </a:ext>
            </a:extLst>
          </p:cNvPr>
          <p:cNvSpPr txBox="1"/>
          <p:nvPr/>
        </p:nvSpPr>
        <p:spPr>
          <a:xfrm>
            <a:off x="0" y="4835722"/>
            <a:ext cx="6119813" cy="307777"/>
          </a:xfrm>
          <a:prstGeom prst="rect">
            <a:avLst/>
          </a:prstGeom>
          <a:noFill/>
        </p:spPr>
        <p:txBody>
          <a:bodyPr wrap="square">
            <a:spAutoFit/>
          </a:bodyPr>
          <a:lstStyle/>
          <a:p>
            <a:r>
              <a:rPr lang="en-US" sz="1400">
                <a:solidFill>
                  <a:schemeClr val="accent1">
                    <a:lumMod val="50000"/>
                  </a:schemeClr>
                </a:solidFill>
                <a:hlinkClick r:id="rId8"/>
              </a:rPr>
              <a:t>https://www.nrel.gov/hydrogen/sera-model.html</a:t>
            </a:r>
            <a:r>
              <a:rPr lang="en-US" sz="1400">
                <a:solidFill>
                  <a:schemeClr val="accent1">
                    <a:lumMod val="50000"/>
                  </a:schemeClr>
                </a:solidFill>
              </a:rPr>
              <a:t> </a:t>
            </a:r>
          </a:p>
        </p:txBody>
      </p:sp>
    </p:spTree>
    <p:extLst>
      <p:ext uri="{BB962C8B-B14F-4D97-AF65-F5344CB8AC3E}">
        <p14:creationId xmlns:p14="http://schemas.microsoft.com/office/powerpoint/2010/main" val="270980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1"/>
            <a:ext cx="6065620" cy="651710"/>
          </a:xfrm>
        </p:spPr>
        <p:txBody>
          <a:bodyPr/>
          <a:lstStyle/>
          <a:p>
            <a:r>
              <a:rPr lang="en-US" sz="2000" b="1" dirty="0"/>
              <a:t>FCEV Supply Chain: </a:t>
            </a:r>
            <a:r>
              <a:rPr lang="en-US" sz="2000" dirty="0"/>
              <a:t>SERA optimizes production, transmission, delivery and dispensing</a:t>
            </a:r>
          </a:p>
        </p:txBody>
      </p:sp>
      <p:pic>
        <p:nvPicPr>
          <p:cNvPr id="16" name="Picture 15" descr="The chart shown describes the hydrogen supply chain pathways for the SERA model.  Pathways include production, distribution, and dispensing. ">
            <a:extLst>
              <a:ext uri="{FF2B5EF4-FFF2-40B4-BE49-F238E27FC236}">
                <a16:creationId xmlns:a16="http://schemas.microsoft.com/office/drawing/2014/main" id="{945A8953-7EB1-4A98-A535-6F3387619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3902" y="718772"/>
            <a:ext cx="3773867" cy="2321169"/>
          </a:xfrm>
          <a:prstGeom prst="rect">
            <a:avLst/>
          </a:prstGeom>
          <a:noFill/>
        </p:spPr>
      </p:pic>
      <p:sp>
        <p:nvSpPr>
          <p:cNvPr id="4" name="Rectangle 3">
            <a:extLst>
              <a:ext uri="{FF2B5EF4-FFF2-40B4-BE49-F238E27FC236}">
                <a16:creationId xmlns:a16="http://schemas.microsoft.com/office/drawing/2014/main" id="{61CE8C95-2B57-4B48-92B3-117F232D721F}"/>
              </a:ext>
            </a:extLst>
          </p:cNvPr>
          <p:cNvSpPr/>
          <p:nvPr/>
        </p:nvSpPr>
        <p:spPr>
          <a:xfrm>
            <a:off x="4287870" y="2589817"/>
            <a:ext cx="957313" cy="473206"/>
          </a:xfrm>
          <a:prstGeom prst="rect">
            <a:avLst/>
          </a:prstGeom>
        </p:spPr>
        <p:txBody>
          <a:bodyPr wrap="none">
            <a:spAutoFit/>
          </a:bodyPr>
          <a:lstStyle/>
          <a:p>
            <a:r>
              <a:rPr lang="en-US" sz="825" b="1" dirty="0">
                <a:solidFill>
                  <a:srgbClr val="0088CE"/>
                </a:solidFill>
              </a:rPr>
              <a:t>Note: </a:t>
            </a:r>
          </a:p>
          <a:p>
            <a:r>
              <a:rPr lang="en-US" sz="825" dirty="0">
                <a:solidFill>
                  <a:srgbClr val="0088CE"/>
                </a:solidFill>
              </a:rPr>
              <a:t>GH2:  Gaseous H2</a:t>
            </a:r>
          </a:p>
          <a:p>
            <a:r>
              <a:rPr lang="en-US" sz="825" dirty="0">
                <a:solidFill>
                  <a:srgbClr val="0088CE"/>
                </a:solidFill>
              </a:rPr>
              <a:t>LH2:  Liquid H2</a:t>
            </a:r>
          </a:p>
        </p:txBody>
      </p:sp>
      <p:grpSp>
        <p:nvGrpSpPr>
          <p:cNvPr id="2" name="Group 1" descr="A visualization of optimized light-duty vehicle hydrogen supply chain in calendar year 2050.">
            <a:extLst>
              <a:ext uri="{FF2B5EF4-FFF2-40B4-BE49-F238E27FC236}">
                <a16:creationId xmlns:a16="http://schemas.microsoft.com/office/drawing/2014/main" id="{6A846028-6846-42FE-AC7E-9199AC9BB850}"/>
              </a:ext>
            </a:extLst>
          </p:cNvPr>
          <p:cNvGrpSpPr/>
          <p:nvPr/>
        </p:nvGrpSpPr>
        <p:grpSpPr>
          <a:xfrm>
            <a:off x="3127275" y="3081221"/>
            <a:ext cx="4424244" cy="1929222"/>
            <a:chOff x="3127275" y="3081221"/>
            <a:chExt cx="4424244" cy="1929222"/>
          </a:xfrm>
        </p:grpSpPr>
        <p:pic>
          <p:nvPicPr>
            <p:cNvPr id="5" name="Picture 4">
              <a:extLst>
                <a:ext uri="{FF2B5EF4-FFF2-40B4-BE49-F238E27FC236}">
                  <a16:creationId xmlns:a16="http://schemas.microsoft.com/office/drawing/2014/main" id="{8D6DF599-E758-4F91-A8EB-4D00899DA5FF}"/>
                </a:ext>
              </a:extLst>
            </p:cNvPr>
            <p:cNvPicPr>
              <a:picLocks noChangeAspect="1"/>
            </p:cNvPicPr>
            <p:nvPr/>
          </p:nvPicPr>
          <p:blipFill rotWithShape="1">
            <a:blip r:embed="rId3">
              <a:extLst>
                <a:ext uri="{28A0092B-C50C-407E-A947-70E740481C1C}">
                  <a14:useLocalDpi xmlns:a14="http://schemas.microsoft.com/office/drawing/2010/main" val="0"/>
                </a:ext>
              </a:extLst>
            </a:blip>
            <a:srcRect l="1504" t="2257" r="1800" b="31767"/>
            <a:stretch/>
          </p:blipFill>
          <p:spPr bwMode="auto">
            <a:xfrm>
              <a:off x="4016736" y="3081221"/>
              <a:ext cx="3534783" cy="1929222"/>
            </a:xfrm>
            <a:prstGeom prst="rect">
              <a:avLst/>
            </a:prstGeom>
            <a:ln w="3175">
              <a:solidFill>
                <a:schemeClr val="tx1"/>
              </a:solid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425B93A-B756-4403-98D6-AE778EC57CEB}"/>
                </a:ext>
              </a:extLst>
            </p:cNvPr>
            <p:cNvPicPr>
              <a:picLocks noChangeAspect="1"/>
            </p:cNvPicPr>
            <p:nvPr/>
          </p:nvPicPr>
          <p:blipFill rotWithShape="1">
            <a:blip r:embed="rId3">
              <a:extLst>
                <a:ext uri="{28A0092B-C50C-407E-A947-70E740481C1C}">
                  <a14:useLocalDpi xmlns:a14="http://schemas.microsoft.com/office/drawing/2010/main" val="0"/>
                </a:ext>
              </a:extLst>
            </a:blip>
            <a:srcRect l="50833" t="70306" r="31622" b="6824"/>
            <a:stretch/>
          </p:blipFill>
          <p:spPr bwMode="auto">
            <a:xfrm>
              <a:off x="3127275" y="4137005"/>
              <a:ext cx="855387" cy="873438"/>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AFD9137-8E67-40B7-B41A-4210E7D0C7F5}"/>
                </a:ext>
              </a:extLst>
            </p:cNvPr>
            <p:cNvPicPr>
              <a:picLocks noChangeAspect="1"/>
            </p:cNvPicPr>
            <p:nvPr/>
          </p:nvPicPr>
          <p:blipFill rotWithShape="1">
            <a:blip r:embed="rId4">
              <a:extLst>
                <a:ext uri="{28A0092B-C50C-407E-A947-70E740481C1C}">
                  <a14:useLocalDpi xmlns:a14="http://schemas.microsoft.com/office/drawing/2010/main" val="0"/>
                </a:ext>
              </a:extLst>
            </a:blip>
            <a:srcRect l="1204" t="74675" r="84031" b="7707"/>
            <a:stretch/>
          </p:blipFill>
          <p:spPr bwMode="auto">
            <a:xfrm>
              <a:off x="3156915" y="3255998"/>
              <a:ext cx="825747" cy="788490"/>
            </a:xfrm>
            <a:prstGeom prst="rect">
              <a:avLst/>
            </a:prstGeom>
            <a:ln>
              <a:solidFill>
                <a:schemeClr val="tx1"/>
              </a:solidFill>
            </a:ln>
            <a:extLst>
              <a:ext uri="{53640926-AAD7-44D8-BBD7-CCE9431645EC}">
                <a14:shadowObscured xmlns:a14="http://schemas.microsoft.com/office/drawing/2010/main"/>
              </a:ext>
            </a:extLst>
          </p:spPr>
        </p:pic>
      </p:grpSp>
      <p:sp>
        <p:nvSpPr>
          <p:cNvPr id="10" name="Content Placeholder 2">
            <a:extLst>
              <a:ext uri="{FF2B5EF4-FFF2-40B4-BE49-F238E27FC236}">
                <a16:creationId xmlns:a16="http://schemas.microsoft.com/office/drawing/2014/main" id="{1EA43054-2EBE-4F2E-A7F4-9E2A7E8B35D0}"/>
              </a:ext>
            </a:extLst>
          </p:cNvPr>
          <p:cNvSpPr txBox="1">
            <a:spLocks/>
          </p:cNvSpPr>
          <p:nvPr/>
        </p:nvSpPr>
        <p:spPr>
          <a:xfrm>
            <a:off x="5145462" y="822385"/>
            <a:ext cx="2855538" cy="2076167"/>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6206" indent="-126206">
              <a:spcAft>
                <a:spcPts val="450"/>
              </a:spcAft>
            </a:pPr>
            <a:r>
              <a:rPr lang="en-US" sz="1350" b="1" dirty="0"/>
              <a:t>Inputs: </a:t>
            </a:r>
            <a:r>
              <a:rPr lang="en-US" sz="1350" dirty="0"/>
              <a:t>Resource prices, technology cost and resource data, FCEV demand</a:t>
            </a:r>
          </a:p>
          <a:p>
            <a:pPr marL="126206" indent="-126206">
              <a:spcAft>
                <a:spcPts val="450"/>
              </a:spcAft>
            </a:pPr>
            <a:r>
              <a:rPr lang="en-US" sz="1350" b="1" dirty="0"/>
              <a:t>Optimization: </a:t>
            </a:r>
            <a:r>
              <a:rPr lang="en-US" sz="1350" dirty="0"/>
              <a:t>SERA finds least-cost infrastructure to meet demand, technology, and resource constraints</a:t>
            </a:r>
          </a:p>
          <a:p>
            <a:pPr marL="126206" indent="-126206">
              <a:spcAft>
                <a:spcPts val="450"/>
              </a:spcAft>
            </a:pPr>
            <a:r>
              <a:rPr lang="en-US" sz="1350" b="1" dirty="0"/>
              <a:t>Outputs: </a:t>
            </a:r>
            <a:r>
              <a:rPr lang="en-US" sz="1350" dirty="0"/>
              <a:t>“blueprints” for hydrogen supply chain (production, transmission, delivery, dispensing)</a:t>
            </a:r>
          </a:p>
        </p:txBody>
      </p:sp>
      <p:sp>
        <p:nvSpPr>
          <p:cNvPr id="11" name="Rectangle 10">
            <a:extLst>
              <a:ext uri="{FF2B5EF4-FFF2-40B4-BE49-F238E27FC236}">
                <a16:creationId xmlns:a16="http://schemas.microsoft.com/office/drawing/2014/main" id="{BEB7E3D3-24EE-477C-83A7-8FEB0FD4EBCA}"/>
              </a:ext>
            </a:extLst>
          </p:cNvPr>
          <p:cNvSpPr/>
          <p:nvPr/>
        </p:nvSpPr>
        <p:spPr>
          <a:xfrm>
            <a:off x="1337524" y="3301354"/>
            <a:ext cx="1524250" cy="1671302"/>
          </a:xfrm>
          <a:prstGeom prst="rect">
            <a:avLst/>
          </a:prstGeom>
          <a:solidFill>
            <a:schemeClr val="accent1">
              <a:lumMod val="75000"/>
            </a:schemeClr>
          </a:solidFill>
        </p:spPr>
        <p:txBody>
          <a:bodyPr vert="horz" lIns="68580" tIns="68580" rIns="68580" bIns="68580" rtlCol="0" anchor="ctr" anchorCtr="0">
            <a:noAutofit/>
          </a:bodyPr>
          <a:lstStyle/>
          <a:p>
            <a:pPr algn="ctr">
              <a:lnSpc>
                <a:spcPct val="90000"/>
              </a:lnSpc>
              <a:spcBef>
                <a:spcPct val="0"/>
              </a:spcBef>
            </a:pPr>
            <a:r>
              <a:rPr lang="en-US" sz="1200" b="1" dirty="0">
                <a:solidFill>
                  <a:schemeClr val="bg1"/>
                </a:solidFill>
                <a:latin typeface="+mj-lt"/>
                <a:ea typeface="+mj-ea"/>
                <a:cs typeface="+mj-cs"/>
              </a:rPr>
              <a:t>(Above) </a:t>
            </a:r>
            <a:r>
              <a:rPr lang="en-US" sz="1200" dirty="0">
                <a:solidFill>
                  <a:schemeClr val="bg1"/>
                </a:solidFill>
                <a:latin typeface="+mj-lt"/>
                <a:ea typeface="+mj-ea"/>
                <a:cs typeface="+mj-cs"/>
              </a:rPr>
              <a:t>Example supply chain pathways for SERA to select from </a:t>
            </a:r>
          </a:p>
          <a:p>
            <a:pPr algn="ctr">
              <a:lnSpc>
                <a:spcPct val="90000"/>
              </a:lnSpc>
              <a:spcBef>
                <a:spcPct val="0"/>
              </a:spcBef>
            </a:pPr>
            <a:endParaRPr lang="en-US" sz="1200" dirty="0">
              <a:solidFill>
                <a:schemeClr val="bg1"/>
              </a:solidFill>
              <a:latin typeface="+mj-lt"/>
              <a:ea typeface="+mj-ea"/>
              <a:cs typeface="+mj-cs"/>
            </a:endParaRPr>
          </a:p>
          <a:p>
            <a:pPr algn="ctr">
              <a:lnSpc>
                <a:spcPct val="90000"/>
              </a:lnSpc>
              <a:spcBef>
                <a:spcPct val="0"/>
              </a:spcBef>
            </a:pPr>
            <a:r>
              <a:rPr lang="en-US" sz="1200" b="1" dirty="0">
                <a:solidFill>
                  <a:schemeClr val="bg1"/>
                </a:solidFill>
                <a:latin typeface="+mj-lt"/>
                <a:ea typeface="+mj-ea"/>
                <a:cs typeface="+mj-cs"/>
              </a:rPr>
              <a:t>(Right) </a:t>
            </a:r>
            <a:r>
              <a:rPr lang="en-US" sz="1200" dirty="0">
                <a:solidFill>
                  <a:schemeClr val="bg1"/>
                </a:solidFill>
                <a:latin typeface="+mj-lt"/>
                <a:ea typeface="+mj-ea"/>
                <a:cs typeface="+mj-cs"/>
              </a:rPr>
              <a:t>Visualization of optimized light-duty vehicle hydrogen supply chain in 2050</a:t>
            </a:r>
          </a:p>
        </p:txBody>
      </p:sp>
      <p:pic>
        <p:nvPicPr>
          <p:cNvPr id="8" name="Picture 7" descr="A close up of graphics&#10;&#10;Description automatically generated">
            <a:extLst>
              <a:ext uri="{FF2B5EF4-FFF2-40B4-BE49-F238E27FC236}">
                <a16:creationId xmlns:a16="http://schemas.microsoft.com/office/drawing/2014/main" id="{1C6E6E24-42E3-4DD6-8F32-34919187F4BC}"/>
              </a:ext>
            </a:extLst>
          </p:cNvPr>
          <p:cNvPicPr>
            <a:picLocks noChangeAspect="1"/>
          </p:cNvPicPr>
          <p:nvPr/>
        </p:nvPicPr>
        <p:blipFill>
          <a:blip r:embed="rId5"/>
          <a:stretch>
            <a:fillRect/>
          </a:stretch>
        </p:blipFill>
        <p:spPr>
          <a:xfrm>
            <a:off x="7254497" y="24496"/>
            <a:ext cx="615602" cy="809885"/>
          </a:xfrm>
          <a:prstGeom prst="rect">
            <a:avLst/>
          </a:prstGeom>
        </p:spPr>
      </p:pic>
    </p:spTree>
    <p:extLst>
      <p:ext uri="{BB962C8B-B14F-4D97-AF65-F5344CB8AC3E}">
        <p14:creationId xmlns:p14="http://schemas.microsoft.com/office/powerpoint/2010/main" val="373169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38C5-1D2F-4392-991A-E736A6C01566}"/>
              </a:ext>
            </a:extLst>
          </p:cNvPr>
          <p:cNvSpPr>
            <a:spLocks noGrp="1"/>
          </p:cNvSpPr>
          <p:nvPr>
            <p:ph type="title"/>
          </p:nvPr>
        </p:nvSpPr>
        <p:spPr/>
        <p:txBody>
          <a:bodyPr/>
          <a:lstStyle/>
          <a:p>
            <a:r>
              <a:rPr lang="en-US"/>
              <a:t>2020 Hydrogen Price Projection</a:t>
            </a:r>
          </a:p>
        </p:txBody>
      </p:sp>
      <p:pic>
        <p:nvPicPr>
          <p:cNvPr id="3" name="Picture 2" descr="A visualization of the 2020 hydrogen price projections and historic values. The three hydrogen price projection scenarios are low, mid, and high.">
            <a:extLst>
              <a:ext uri="{FF2B5EF4-FFF2-40B4-BE49-F238E27FC236}">
                <a16:creationId xmlns:a16="http://schemas.microsoft.com/office/drawing/2014/main" id="{F0508FCA-A0C2-4A47-A741-E1A728117E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5044" y="951984"/>
            <a:ext cx="5708956" cy="2926080"/>
          </a:xfrm>
          <a:prstGeom prst="rect">
            <a:avLst/>
          </a:prstGeom>
          <a:noFill/>
          <a:ln>
            <a:noFill/>
          </a:ln>
        </p:spPr>
      </p:pic>
      <p:sp>
        <p:nvSpPr>
          <p:cNvPr id="4" name="TextBox 3">
            <a:extLst>
              <a:ext uri="{FF2B5EF4-FFF2-40B4-BE49-F238E27FC236}">
                <a16:creationId xmlns:a16="http://schemas.microsoft.com/office/drawing/2014/main" id="{A2D1C6A3-B23E-4334-96ED-0B3BFC4F5148}"/>
              </a:ext>
            </a:extLst>
          </p:cNvPr>
          <p:cNvSpPr txBox="1"/>
          <p:nvPr/>
        </p:nvSpPr>
        <p:spPr>
          <a:xfrm>
            <a:off x="385764" y="904875"/>
            <a:ext cx="2995612" cy="2862322"/>
          </a:xfrm>
          <a:prstGeom prst="rect">
            <a:avLst/>
          </a:prstGeom>
          <a:noFill/>
        </p:spPr>
        <p:txBody>
          <a:bodyPr wrap="square" rtlCol="0">
            <a:spAutoFit/>
          </a:bodyPr>
          <a:lstStyle/>
          <a:p>
            <a:r>
              <a:rPr lang="en-US" b="1"/>
              <a:t>Analysis basis:</a:t>
            </a:r>
            <a:endParaRPr lang="en-US"/>
          </a:p>
          <a:p>
            <a:pPr marL="285750" indent="-285750">
              <a:buFontTx/>
              <a:buChar char="-"/>
            </a:pPr>
            <a:r>
              <a:rPr lang="en-US"/>
              <a:t>National analysis informs learning curves</a:t>
            </a:r>
          </a:p>
          <a:p>
            <a:pPr marL="285750" indent="-285750">
              <a:buFontTx/>
              <a:buChar char="-"/>
            </a:pPr>
            <a:endParaRPr lang="en-US"/>
          </a:p>
          <a:p>
            <a:pPr marL="285750" indent="-285750">
              <a:buFontTx/>
              <a:buChar char="-"/>
            </a:pPr>
            <a:r>
              <a:rPr lang="en-US"/>
              <a:t>CA analysis applies specific scenarios (% renewables, vehicle sale projections, existing stations)</a:t>
            </a:r>
          </a:p>
          <a:p>
            <a:endParaRPr lang="en-US"/>
          </a:p>
          <a:p>
            <a:endParaRPr lang="en-US"/>
          </a:p>
        </p:txBody>
      </p:sp>
      <p:sp>
        <p:nvSpPr>
          <p:cNvPr id="5" name="TextBox 4">
            <a:extLst>
              <a:ext uri="{FF2B5EF4-FFF2-40B4-BE49-F238E27FC236}">
                <a16:creationId xmlns:a16="http://schemas.microsoft.com/office/drawing/2014/main" id="{54EFD4A0-478A-4138-8AB8-6684FFF1C931}"/>
              </a:ext>
            </a:extLst>
          </p:cNvPr>
          <p:cNvSpPr txBox="1"/>
          <p:nvPr/>
        </p:nvSpPr>
        <p:spPr>
          <a:xfrm>
            <a:off x="183427" y="4087516"/>
            <a:ext cx="834916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t>Historic price informs near-term trajectory (no competitive market forces)</a:t>
            </a:r>
          </a:p>
          <a:p>
            <a:pPr marL="285750" indent="-285750">
              <a:buFont typeface="Arial" panose="020B0604020202020204" pitchFamily="34" charset="0"/>
              <a:buChar char="•"/>
            </a:pPr>
            <a:r>
              <a:rPr lang="en-US"/>
              <a:t>SERA computes future profited costs by scenario (assumes competitive market)</a:t>
            </a:r>
          </a:p>
          <a:p>
            <a:pPr marL="285750" indent="-285750">
              <a:buFont typeface="Arial" panose="020B0604020202020204" pitchFamily="34" charset="0"/>
              <a:buChar char="•"/>
            </a:pPr>
            <a:r>
              <a:rPr lang="en-US"/>
              <a:t>Transition between current and future price curves based on interpolation</a:t>
            </a:r>
          </a:p>
        </p:txBody>
      </p:sp>
    </p:spTree>
    <p:extLst>
      <p:ext uri="{BB962C8B-B14F-4D97-AF65-F5344CB8AC3E}">
        <p14:creationId xmlns:p14="http://schemas.microsoft.com/office/powerpoint/2010/main" val="107328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3D45-9D8D-4C58-9472-E048B6332860}"/>
              </a:ext>
            </a:extLst>
          </p:cNvPr>
          <p:cNvSpPr>
            <a:spLocks noGrp="1"/>
          </p:cNvSpPr>
          <p:nvPr>
            <p:ph type="title"/>
          </p:nvPr>
        </p:nvSpPr>
        <p:spPr/>
        <p:txBody>
          <a:bodyPr/>
          <a:lstStyle/>
          <a:p>
            <a:r>
              <a:rPr lang="en-US"/>
              <a:t>Historic H</a:t>
            </a:r>
            <a:r>
              <a:rPr lang="en-US" baseline="-25000"/>
              <a:t>2</a:t>
            </a:r>
            <a:r>
              <a:rPr lang="en-US"/>
              <a:t> Price Based on Reporting Agreements</a:t>
            </a:r>
          </a:p>
        </p:txBody>
      </p:sp>
      <p:pic>
        <p:nvPicPr>
          <p:cNvPr id="4" name="Picture 3" descr="A combination chart describing hydrogen price by quarter for calendar years 2016 to 2020.">
            <a:extLst>
              <a:ext uri="{FF2B5EF4-FFF2-40B4-BE49-F238E27FC236}">
                <a16:creationId xmlns:a16="http://schemas.microsoft.com/office/drawing/2014/main" id="{6BE831E3-77F0-404F-B79E-E9E51DDCE4E5}"/>
              </a:ext>
            </a:extLst>
          </p:cNvPr>
          <p:cNvPicPr>
            <a:picLocks noChangeAspect="1"/>
          </p:cNvPicPr>
          <p:nvPr/>
        </p:nvPicPr>
        <p:blipFill>
          <a:blip r:embed="rId2"/>
          <a:stretch>
            <a:fillRect/>
          </a:stretch>
        </p:blipFill>
        <p:spPr>
          <a:xfrm>
            <a:off x="0" y="812038"/>
            <a:ext cx="4574540" cy="2744724"/>
          </a:xfrm>
          <a:prstGeom prst="rect">
            <a:avLst/>
          </a:prstGeom>
        </p:spPr>
      </p:pic>
      <p:pic>
        <p:nvPicPr>
          <p:cNvPr id="6" name="Picture 5" descr="A visualization of historic hydrogen prices for calendar years 2015 to 2020. Values are presented in 2020 dollars per kilogram of hydrogen.">
            <a:extLst>
              <a:ext uri="{FF2B5EF4-FFF2-40B4-BE49-F238E27FC236}">
                <a16:creationId xmlns:a16="http://schemas.microsoft.com/office/drawing/2014/main" id="{E2F9F8D0-1E93-4300-BDC8-35036E74470B}"/>
              </a:ext>
            </a:extLst>
          </p:cNvPr>
          <p:cNvPicPr>
            <a:picLocks noChangeAspect="1"/>
          </p:cNvPicPr>
          <p:nvPr/>
        </p:nvPicPr>
        <p:blipFill>
          <a:blip r:embed="rId3"/>
          <a:stretch>
            <a:fillRect/>
          </a:stretch>
        </p:blipFill>
        <p:spPr>
          <a:xfrm>
            <a:off x="4539996" y="812038"/>
            <a:ext cx="4604004" cy="2744724"/>
          </a:xfrm>
          <a:prstGeom prst="rect">
            <a:avLst/>
          </a:prstGeom>
        </p:spPr>
      </p:pic>
      <p:sp>
        <p:nvSpPr>
          <p:cNvPr id="3" name="TextBox 2">
            <a:extLst>
              <a:ext uri="{FF2B5EF4-FFF2-40B4-BE49-F238E27FC236}">
                <a16:creationId xmlns:a16="http://schemas.microsoft.com/office/drawing/2014/main" id="{BB9543BF-A934-4C1D-8A89-1639A72FF688}"/>
              </a:ext>
            </a:extLst>
          </p:cNvPr>
          <p:cNvSpPr txBox="1"/>
          <p:nvPr/>
        </p:nvSpPr>
        <p:spPr>
          <a:xfrm>
            <a:off x="741071" y="3617916"/>
            <a:ext cx="7886390"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marL="285750" indent="-285750">
              <a:buFont typeface="Arial" panose="020B0604020202020204" pitchFamily="34" charset="0"/>
              <a:buChar char="•"/>
            </a:pPr>
            <a:r>
              <a:rPr lang="en-US"/>
              <a:t>Price entails pre-paid valuation of fuel included in first 3-year lease agreements</a:t>
            </a:r>
          </a:p>
          <a:p>
            <a:pPr marL="285750" indent="-285750">
              <a:buFont typeface="Arial" panose="020B0604020202020204" pitchFamily="34" charset="0"/>
              <a:buChar char="•"/>
            </a:pPr>
            <a:r>
              <a:rPr lang="en-US"/>
              <a:t>Drivers’ choice of fueling location is only based on convenience</a:t>
            </a:r>
          </a:p>
          <a:p>
            <a:pPr marL="285750" indent="-285750">
              <a:buFont typeface="Arial" panose="020B0604020202020204" pitchFamily="34" charset="0"/>
              <a:buChar char="•"/>
            </a:pPr>
            <a:r>
              <a:rPr lang="en-US"/>
              <a:t>Stations offering lower price fuel do not benefit from higher volume sales </a:t>
            </a:r>
          </a:p>
          <a:p>
            <a:pPr marL="285750" indent="-285750">
              <a:buFont typeface="Arial" panose="020B0604020202020204" pitchFamily="34" charset="0"/>
              <a:buChar char="•"/>
            </a:pPr>
            <a:r>
              <a:rPr lang="en-US"/>
              <a:t>Lower priced stations yield lower revenues</a:t>
            </a:r>
          </a:p>
        </p:txBody>
      </p:sp>
      <p:sp>
        <p:nvSpPr>
          <p:cNvPr id="7" name="TextBox 6">
            <a:extLst>
              <a:ext uri="{FF2B5EF4-FFF2-40B4-BE49-F238E27FC236}">
                <a16:creationId xmlns:a16="http://schemas.microsoft.com/office/drawing/2014/main" id="{D587858D-A4E6-48E9-AFAD-64275BCED408}"/>
              </a:ext>
            </a:extLst>
          </p:cNvPr>
          <p:cNvSpPr txBox="1"/>
          <p:nvPr/>
        </p:nvSpPr>
        <p:spPr>
          <a:xfrm>
            <a:off x="0" y="4879399"/>
            <a:ext cx="4073526" cy="261610"/>
          </a:xfrm>
          <a:prstGeom prst="rect">
            <a:avLst/>
          </a:prstGeom>
          <a:noFill/>
        </p:spPr>
        <p:txBody>
          <a:bodyPr wrap="square">
            <a:spAutoFit/>
          </a:bodyPr>
          <a:lstStyle/>
          <a:p>
            <a:r>
              <a:rPr lang="en-US" sz="1050">
                <a:hlinkClick r:id="rId4"/>
              </a:rPr>
              <a:t>https://www.nrel.gov/hydrogen/assets/images/cdp-retail-infr-89.jpg</a:t>
            </a:r>
            <a:r>
              <a:rPr lang="en-US" sz="1050"/>
              <a:t> </a:t>
            </a:r>
          </a:p>
        </p:txBody>
      </p:sp>
    </p:spTree>
    <p:extLst>
      <p:ext uri="{BB962C8B-B14F-4D97-AF65-F5344CB8AC3E}">
        <p14:creationId xmlns:p14="http://schemas.microsoft.com/office/powerpoint/2010/main" val="319977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4112-5496-412C-BABF-C9CAF18D256B}"/>
              </a:ext>
            </a:extLst>
          </p:cNvPr>
          <p:cNvSpPr>
            <a:spLocks noGrp="1"/>
          </p:cNvSpPr>
          <p:nvPr>
            <p:ph type="title"/>
          </p:nvPr>
        </p:nvSpPr>
        <p:spPr/>
        <p:txBody>
          <a:bodyPr/>
          <a:lstStyle/>
          <a:p>
            <a:r>
              <a:rPr lang="en-US" sz="2400">
                <a:latin typeface="Calibri" charset="0"/>
              </a:rPr>
              <a:t>H2FAST Framework For Retail Station Analysis</a:t>
            </a:r>
            <a:endParaRPr lang="en-US" b="1" dirty="0"/>
          </a:p>
        </p:txBody>
      </p:sp>
      <p:sp>
        <p:nvSpPr>
          <p:cNvPr id="4" name="Content Placeholder 1">
            <a:extLst>
              <a:ext uri="{FF2B5EF4-FFF2-40B4-BE49-F238E27FC236}">
                <a16:creationId xmlns:a16="http://schemas.microsoft.com/office/drawing/2014/main" id="{704DE4DD-D392-44CB-8605-A3BB61A82A1D}"/>
              </a:ext>
            </a:extLst>
          </p:cNvPr>
          <p:cNvSpPr>
            <a:spLocks noGrp="1"/>
          </p:cNvSpPr>
          <p:nvPr>
            <p:ph type="body" sz="quarter" idx="4294967295"/>
          </p:nvPr>
        </p:nvSpPr>
        <p:spPr>
          <a:xfrm>
            <a:off x="231577" y="752214"/>
            <a:ext cx="3550444" cy="2063170"/>
          </a:xfrm>
        </p:spPr>
        <p:txBody>
          <a:bodyPr>
            <a:noAutofit/>
          </a:bodyPr>
          <a:lstStyle/>
          <a:p>
            <a:r>
              <a:rPr lang="en-US" sz="1200" dirty="0">
                <a:solidFill>
                  <a:srgbClr val="000C14"/>
                </a:solidFill>
              </a:rPr>
              <a:t>The </a:t>
            </a:r>
            <a:r>
              <a:rPr lang="en-US" sz="1200" b="1" i="1" dirty="0">
                <a:solidFill>
                  <a:srgbClr val="0088CE"/>
                </a:solidFill>
              </a:rPr>
              <a:t>Hydrogen Financial Analysis Scenario Tool </a:t>
            </a:r>
            <a:r>
              <a:rPr lang="en-US" sz="1200" b="1" dirty="0">
                <a:solidFill>
                  <a:srgbClr val="000C14"/>
                </a:solidFill>
              </a:rPr>
              <a:t>(H2FAST)</a:t>
            </a:r>
          </a:p>
          <a:p>
            <a:pPr lvl="1"/>
            <a:r>
              <a:rPr lang="en-US" sz="1050" dirty="0">
                <a:solidFill>
                  <a:srgbClr val="000C14"/>
                </a:solidFill>
              </a:rPr>
              <a:t>Generally accepted accounting principles (GAAP) analysis of individual hydrogen infrastructure projects (production, distribution, retail)</a:t>
            </a:r>
          </a:p>
          <a:p>
            <a:pPr lvl="1"/>
            <a:r>
              <a:rPr lang="en-US" sz="1050" dirty="0">
                <a:solidFill>
                  <a:srgbClr val="000C14"/>
                </a:solidFill>
              </a:rPr>
              <a:t>Annual computation of income statements, cash flow statements, balance sheets.</a:t>
            </a:r>
          </a:p>
          <a:p>
            <a:pPr lvl="1"/>
            <a:r>
              <a:rPr lang="en-US" sz="1050" dirty="0">
                <a:solidFill>
                  <a:srgbClr val="000C14"/>
                </a:solidFill>
              </a:rPr>
              <a:t>Cost attribution by category</a:t>
            </a:r>
          </a:p>
          <a:p>
            <a:pPr lvl="1"/>
            <a:r>
              <a:rPr lang="en-US" sz="1050" dirty="0">
                <a:solidFill>
                  <a:srgbClr val="000C14"/>
                </a:solidFill>
              </a:rPr>
              <a:t>Incentive policy analysis</a:t>
            </a:r>
          </a:p>
          <a:p>
            <a:pPr lvl="1"/>
            <a:r>
              <a:rPr lang="en-US" sz="1050">
                <a:solidFill>
                  <a:srgbClr val="000C14"/>
                </a:solidFill>
              </a:rPr>
              <a:t>Risk analysis</a:t>
            </a:r>
            <a:endParaRPr lang="en-US" sz="1200" dirty="0">
              <a:solidFill>
                <a:srgbClr val="000C14"/>
              </a:solidFill>
            </a:endParaRPr>
          </a:p>
        </p:txBody>
      </p:sp>
      <p:grpSp>
        <p:nvGrpSpPr>
          <p:cNvPr id="6" name="Group 5" descr="A diagram showing inputs and outputs of the Hydrogen Financial Analysis Scenario Tool.">
            <a:extLst>
              <a:ext uri="{FF2B5EF4-FFF2-40B4-BE49-F238E27FC236}">
                <a16:creationId xmlns:a16="http://schemas.microsoft.com/office/drawing/2014/main" id="{BFA4180E-5578-4EC3-93F0-21CC97F53EDB}"/>
              </a:ext>
            </a:extLst>
          </p:cNvPr>
          <p:cNvGrpSpPr/>
          <p:nvPr/>
        </p:nvGrpSpPr>
        <p:grpSpPr>
          <a:xfrm>
            <a:off x="711914" y="2958968"/>
            <a:ext cx="5100131" cy="1894172"/>
            <a:chOff x="487733" y="3529195"/>
            <a:chExt cx="7956915" cy="2955173"/>
          </a:xfrm>
        </p:grpSpPr>
        <p:cxnSp>
          <p:nvCxnSpPr>
            <p:cNvPr id="8" name="Straight Arrow Connector 7">
              <a:extLst>
                <a:ext uri="{FF2B5EF4-FFF2-40B4-BE49-F238E27FC236}">
                  <a16:creationId xmlns:a16="http://schemas.microsoft.com/office/drawing/2014/main" id="{29A8DF6C-7C05-42A2-9F39-A0D1A89D8546}"/>
                </a:ext>
              </a:extLst>
            </p:cNvPr>
            <p:cNvCxnSpPr>
              <a:cxnSpLocks/>
              <a:stCxn id="9" idx="3"/>
            </p:cNvCxnSpPr>
            <p:nvPr/>
          </p:nvCxnSpPr>
          <p:spPr>
            <a:xfrm>
              <a:off x="2626926" y="4616161"/>
              <a:ext cx="1313884" cy="22071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9" name="Rectangle: Rounded Corners 8">
              <a:extLst>
                <a:ext uri="{FF2B5EF4-FFF2-40B4-BE49-F238E27FC236}">
                  <a16:creationId xmlns:a16="http://schemas.microsoft.com/office/drawing/2014/main" id="{F7FF4B29-CFC4-4617-A406-89010BBDB3C7}"/>
                </a:ext>
              </a:extLst>
            </p:cNvPr>
            <p:cNvSpPr/>
            <p:nvPr/>
          </p:nvSpPr>
          <p:spPr>
            <a:xfrm>
              <a:off x="487733" y="4296120"/>
              <a:ext cx="2139193" cy="64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900" b="1" dirty="0"/>
                <a:t>Operating costs</a:t>
              </a:r>
            </a:p>
          </p:txBody>
        </p:sp>
        <p:cxnSp>
          <p:nvCxnSpPr>
            <p:cNvPr id="10" name="Straight Arrow Connector 9">
              <a:extLst>
                <a:ext uri="{FF2B5EF4-FFF2-40B4-BE49-F238E27FC236}">
                  <a16:creationId xmlns:a16="http://schemas.microsoft.com/office/drawing/2014/main" id="{C2FD70E3-631B-48B9-AF4A-F2018A52E93B}"/>
                </a:ext>
              </a:extLst>
            </p:cNvPr>
            <p:cNvCxnSpPr>
              <a:cxnSpLocks/>
              <a:stCxn id="11" idx="3"/>
            </p:cNvCxnSpPr>
            <p:nvPr/>
          </p:nvCxnSpPr>
          <p:spPr>
            <a:xfrm>
              <a:off x="2626926" y="3849235"/>
              <a:ext cx="1313884" cy="83195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Rectangle: Rounded Corners 10">
              <a:extLst>
                <a:ext uri="{FF2B5EF4-FFF2-40B4-BE49-F238E27FC236}">
                  <a16:creationId xmlns:a16="http://schemas.microsoft.com/office/drawing/2014/main" id="{AB8A09E7-4319-4D88-9007-B7328E4EFCD5}"/>
                </a:ext>
              </a:extLst>
            </p:cNvPr>
            <p:cNvSpPr/>
            <p:nvPr/>
          </p:nvSpPr>
          <p:spPr>
            <a:xfrm>
              <a:off x="487733" y="3529195"/>
              <a:ext cx="2139193" cy="64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900" b="1" dirty="0"/>
                <a:t>Capital costs</a:t>
              </a:r>
            </a:p>
          </p:txBody>
        </p:sp>
        <p:sp>
          <p:nvSpPr>
            <p:cNvPr id="12" name="Rectangle: Rounded Corners 11">
              <a:extLst>
                <a:ext uri="{FF2B5EF4-FFF2-40B4-BE49-F238E27FC236}">
                  <a16:creationId xmlns:a16="http://schemas.microsoft.com/office/drawing/2014/main" id="{F47D7407-1A60-427A-BA0D-B0CD159D8048}"/>
                </a:ext>
              </a:extLst>
            </p:cNvPr>
            <p:cNvSpPr/>
            <p:nvPr/>
          </p:nvSpPr>
          <p:spPr>
            <a:xfrm>
              <a:off x="6291250" y="4595375"/>
              <a:ext cx="2139193" cy="640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t>Incentives impact</a:t>
              </a:r>
            </a:p>
          </p:txBody>
        </p:sp>
        <p:sp>
          <p:nvSpPr>
            <p:cNvPr id="13" name="Rectangle: Rounded Corners 12">
              <a:extLst>
                <a:ext uri="{FF2B5EF4-FFF2-40B4-BE49-F238E27FC236}">
                  <a16:creationId xmlns:a16="http://schemas.microsoft.com/office/drawing/2014/main" id="{9667D005-5324-43C4-85C7-AD7434EDDA0E}"/>
                </a:ext>
              </a:extLst>
            </p:cNvPr>
            <p:cNvSpPr/>
            <p:nvPr/>
          </p:nvSpPr>
          <p:spPr>
            <a:xfrm>
              <a:off x="487733" y="5070204"/>
              <a:ext cx="2139193" cy="64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900" b="1" dirty="0"/>
                <a:t>Incentives</a:t>
              </a:r>
            </a:p>
          </p:txBody>
        </p:sp>
        <p:cxnSp>
          <p:nvCxnSpPr>
            <p:cNvPr id="14" name="Straight Arrow Connector 13">
              <a:extLst>
                <a:ext uri="{FF2B5EF4-FFF2-40B4-BE49-F238E27FC236}">
                  <a16:creationId xmlns:a16="http://schemas.microsoft.com/office/drawing/2014/main" id="{2837C899-9ACC-4BAA-BB7F-112AB194269E}"/>
                </a:ext>
              </a:extLst>
            </p:cNvPr>
            <p:cNvCxnSpPr>
              <a:cxnSpLocks/>
              <a:stCxn id="13" idx="3"/>
            </p:cNvCxnSpPr>
            <p:nvPr/>
          </p:nvCxnSpPr>
          <p:spPr>
            <a:xfrm flipV="1">
              <a:off x="2626926" y="5033123"/>
              <a:ext cx="1313884" cy="3571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Rectangle: Rounded Corners 14">
              <a:extLst>
                <a:ext uri="{FF2B5EF4-FFF2-40B4-BE49-F238E27FC236}">
                  <a16:creationId xmlns:a16="http://schemas.microsoft.com/office/drawing/2014/main" id="{31FD8CA5-6102-4552-8A66-A73699774008}"/>
                </a:ext>
              </a:extLst>
            </p:cNvPr>
            <p:cNvSpPr/>
            <p:nvPr/>
          </p:nvSpPr>
          <p:spPr>
            <a:xfrm>
              <a:off x="487733" y="5844288"/>
              <a:ext cx="2139193" cy="6400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900" b="1" dirty="0"/>
                <a:t>Financing</a:t>
              </a:r>
            </a:p>
          </p:txBody>
        </p:sp>
        <p:cxnSp>
          <p:nvCxnSpPr>
            <p:cNvPr id="16" name="Straight Arrow Connector 15">
              <a:extLst>
                <a:ext uri="{FF2B5EF4-FFF2-40B4-BE49-F238E27FC236}">
                  <a16:creationId xmlns:a16="http://schemas.microsoft.com/office/drawing/2014/main" id="{38F0DC0D-65D1-4AFA-B0D0-B43C3904EBD3}"/>
                </a:ext>
              </a:extLst>
            </p:cNvPr>
            <p:cNvCxnSpPr>
              <a:cxnSpLocks/>
              <a:stCxn id="15" idx="3"/>
            </p:cNvCxnSpPr>
            <p:nvPr/>
          </p:nvCxnSpPr>
          <p:spPr>
            <a:xfrm flipV="1">
              <a:off x="2626926" y="5235455"/>
              <a:ext cx="1313884" cy="92887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7" name="Rectangle: Rounded Corners 16">
              <a:extLst>
                <a:ext uri="{FF2B5EF4-FFF2-40B4-BE49-F238E27FC236}">
                  <a16:creationId xmlns:a16="http://schemas.microsoft.com/office/drawing/2014/main" id="{8FBAA2E5-9D12-4935-A2EB-94BFC612F472}"/>
                </a:ext>
              </a:extLst>
            </p:cNvPr>
            <p:cNvSpPr/>
            <p:nvPr/>
          </p:nvSpPr>
          <p:spPr>
            <a:xfrm>
              <a:off x="6305455" y="3640982"/>
              <a:ext cx="2139193" cy="640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t>Financial performance</a:t>
              </a:r>
            </a:p>
          </p:txBody>
        </p:sp>
        <p:cxnSp>
          <p:nvCxnSpPr>
            <p:cNvPr id="18" name="Straight Arrow Connector 17">
              <a:extLst>
                <a:ext uri="{FF2B5EF4-FFF2-40B4-BE49-F238E27FC236}">
                  <a16:creationId xmlns:a16="http://schemas.microsoft.com/office/drawing/2014/main" id="{42E183FA-C6F0-4071-9BB3-4A29077ED595}"/>
                </a:ext>
              </a:extLst>
            </p:cNvPr>
            <p:cNvCxnSpPr>
              <a:cxnSpLocks/>
              <a:stCxn id="19" idx="2"/>
            </p:cNvCxnSpPr>
            <p:nvPr/>
          </p:nvCxnSpPr>
          <p:spPr>
            <a:xfrm>
              <a:off x="4616482" y="4003346"/>
              <a:ext cx="1" cy="49020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Rectangle: Rounded Corners 18">
              <a:extLst>
                <a:ext uri="{FF2B5EF4-FFF2-40B4-BE49-F238E27FC236}">
                  <a16:creationId xmlns:a16="http://schemas.microsoft.com/office/drawing/2014/main" id="{4945706D-E6F2-401E-8DF0-02EF13348633}"/>
                </a:ext>
              </a:extLst>
            </p:cNvPr>
            <p:cNvSpPr/>
            <p:nvPr/>
          </p:nvSpPr>
          <p:spPr>
            <a:xfrm>
              <a:off x="3868696" y="3529195"/>
              <a:ext cx="1495572" cy="47415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b="1" dirty="0"/>
                <a:t>Scenarios</a:t>
              </a:r>
            </a:p>
          </p:txBody>
        </p:sp>
        <p:sp>
          <p:nvSpPr>
            <p:cNvPr id="20" name="Rectangle: Rounded Corners 19">
              <a:extLst>
                <a:ext uri="{FF2B5EF4-FFF2-40B4-BE49-F238E27FC236}">
                  <a16:creationId xmlns:a16="http://schemas.microsoft.com/office/drawing/2014/main" id="{09370184-24C0-4D7B-93FC-566E6F03FC71}"/>
                </a:ext>
              </a:extLst>
            </p:cNvPr>
            <p:cNvSpPr/>
            <p:nvPr/>
          </p:nvSpPr>
          <p:spPr>
            <a:xfrm>
              <a:off x="6291250" y="5548513"/>
              <a:ext cx="2139193" cy="640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b="1" dirty="0"/>
                <a:t>Risk analysis</a:t>
              </a:r>
            </a:p>
          </p:txBody>
        </p:sp>
        <p:cxnSp>
          <p:nvCxnSpPr>
            <p:cNvPr id="21" name="Straight Arrow Connector 20">
              <a:extLst>
                <a:ext uri="{FF2B5EF4-FFF2-40B4-BE49-F238E27FC236}">
                  <a16:creationId xmlns:a16="http://schemas.microsoft.com/office/drawing/2014/main" id="{DAC60314-88E8-4F07-8FC6-60C3BF9CD0D7}"/>
                </a:ext>
              </a:extLst>
            </p:cNvPr>
            <p:cNvCxnSpPr>
              <a:cxnSpLocks/>
              <a:endCxn id="17" idx="1"/>
            </p:cNvCxnSpPr>
            <p:nvPr/>
          </p:nvCxnSpPr>
          <p:spPr>
            <a:xfrm flipV="1">
              <a:off x="5475916" y="3961022"/>
              <a:ext cx="829539" cy="9751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58F3B160-D776-4A53-8AED-38A6562E488B}"/>
                </a:ext>
              </a:extLst>
            </p:cNvPr>
            <p:cNvCxnSpPr>
              <a:cxnSpLocks/>
              <a:endCxn id="12" idx="1"/>
            </p:cNvCxnSpPr>
            <p:nvPr/>
          </p:nvCxnSpPr>
          <p:spPr>
            <a:xfrm flipV="1">
              <a:off x="5475916" y="4915415"/>
              <a:ext cx="815334" cy="169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EC65D0BC-6D50-43B0-9F18-B67A72FCBC02}"/>
                </a:ext>
              </a:extLst>
            </p:cNvPr>
            <p:cNvCxnSpPr>
              <a:cxnSpLocks/>
              <a:endCxn id="20" idx="1"/>
            </p:cNvCxnSpPr>
            <p:nvPr/>
          </p:nvCxnSpPr>
          <p:spPr>
            <a:xfrm>
              <a:off x="5475916" y="4936201"/>
              <a:ext cx="815334" cy="9323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pic>
        <p:nvPicPr>
          <p:cNvPr id="1026" name="Picture 2" descr="H2Fast logo">
            <a:extLst>
              <a:ext uri="{FF2B5EF4-FFF2-40B4-BE49-F238E27FC236}">
                <a16:creationId xmlns:a16="http://schemas.microsoft.com/office/drawing/2014/main" id="{A7576123-98E7-4243-983B-8CDD8605C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880" y="3566800"/>
            <a:ext cx="1078559" cy="13145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9EB76C9-C92C-40D7-9CA6-8570CF9696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64834" y="659791"/>
            <a:ext cx="1706481" cy="1601423"/>
          </a:xfrm>
          <a:prstGeom prst="rect">
            <a:avLst/>
          </a:prstGeom>
          <a:ln w="12700" cap="sq">
            <a:solidFill>
              <a:schemeClr val="tx1"/>
            </a:solidFill>
            <a:miter lim="800000"/>
          </a:ln>
          <a:effectLst>
            <a:outerShdw blurRad="57150" dist="50800" dir="2700000" algn="tl" rotWithShape="0">
              <a:srgbClr val="000000">
                <a:alpha val="40000"/>
              </a:srgbClr>
            </a:outerShdw>
          </a:effectLst>
        </p:spPr>
      </p:pic>
      <p:pic>
        <p:nvPicPr>
          <p:cNvPr id="30" name="Picture 4">
            <a:extLst>
              <a:ext uri="{FF2B5EF4-FFF2-40B4-BE49-F238E27FC236}">
                <a16:creationId xmlns:a16="http://schemas.microsoft.com/office/drawing/2014/main" id="{9B3B00E8-6E8C-4A28-9744-04D1E4A0962B}"/>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74988" y="1418745"/>
            <a:ext cx="2081783" cy="1249070"/>
          </a:xfrm>
          <a:prstGeom prst="rect">
            <a:avLst/>
          </a:prstGeom>
          <a:ln w="127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3048CE36-D9A4-458F-80B1-1652238524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70167" y="2155714"/>
            <a:ext cx="2420509" cy="1121402"/>
          </a:xfrm>
          <a:prstGeom prst="rect">
            <a:avLst/>
          </a:prstGeom>
          <a:ln w="12700" cap="sq">
            <a:solidFill>
              <a:schemeClr val="tx1"/>
            </a:solidFill>
            <a:miter lim="800000"/>
          </a:ln>
          <a:effectLst>
            <a:outerShdw blurRad="57150" dist="50800" dir="2700000" algn="tl" rotWithShape="0">
              <a:srgbClr val="000000">
                <a:alpha val="40000"/>
              </a:srgbClr>
            </a:outerShdw>
          </a:effectLst>
        </p:spPr>
      </p:pic>
      <p:sp>
        <p:nvSpPr>
          <p:cNvPr id="25" name="TextBox 24">
            <a:extLst>
              <a:ext uri="{FF2B5EF4-FFF2-40B4-BE49-F238E27FC236}">
                <a16:creationId xmlns:a16="http://schemas.microsoft.com/office/drawing/2014/main" id="{926C6F80-C0C1-490D-BDF6-D26A47BCEE78}"/>
              </a:ext>
            </a:extLst>
          </p:cNvPr>
          <p:cNvSpPr txBox="1"/>
          <p:nvPr/>
        </p:nvSpPr>
        <p:spPr>
          <a:xfrm>
            <a:off x="4564834" y="974377"/>
            <a:ext cx="1289584" cy="300082"/>
          </a:xfrm>
          <a:prstGeom prst="rect">
            <a:avLst/>
          </a:prstGeom>
          <a:noFill/>
        </p:spPr>
        <p:txBody>
          <a:bodyPr wrap="none" rtlCol="0">
            <a:spAutoFit/>
          </a:bodyPr>
          <a:lstStyle/>
          <a:p>
            <a:r>
              <a:rPr lang="en-US" sz="1350" dirty="0">
                <a:solidFill>
                  <a:schemeClr val="accent5">
                    <a:lumMod val="75000"/>
                  </a:schemeClr>
                </a:solidFill>
              </a:rPr>
              <a:t>Cost attribution</a:t>
            </a:r>
          </a:p>
        </p:txBody>
      </p:sp>
      <p:sp>
        <p:nvSpPr>
          <p:cNvPr id="27" name="TextBox 26">
            <a:extLst>
              <a:ext uri="{FF2B5EF4-FFF2-40B4-BE49-F238E27FC236}">
                <a16:creationId xmlns:a16="http://schemas.microsoft.com/office/drawing/2014/main" id="{10996EA6-DCE7-4DF3-BE60-842CB89E2AC6}"/>
              </a:ext>
            </a:extLst>
          </p:cNvPr>
          <p:cNvSpPr txBox="1"/>
          <p:nvPr/>
        </p:nvSpPr>
        <p:spPr>
          <a:xfrm>
            <a:off x="6665285" y="1356242"/>
            <a:ext cx="897938" cy="507831"/>
          </a:xfrm>
          <a:prstGeom prst="rect">
            <a:avLst/>
          </a:prstGeom>
          <a:noFill/>
        </p:spPr>
        <p:txBody>
          <a:bodyPr wrap="none" rtlCol="0">
            <a:spAutoFit/>
          </a:bodyPr>
          <a:lstStyle/>
          <a:p>
            <a:r>
              <a:rPr lang="en-US" sz="1350" dirty="0">
                <a:solidFill>
                  <a:schemeClr val="accent5">
                    <a:lumMod val="75000"/>
                  </a:schemeClr>
                </a:solidFill>
              </a:rPr>
              <a:t>Incentives</a:t>
            </a:r>
          </a:p>
          <a:p>
            <a:r>
              <a:rPr lang="en-US" sz="1350" dirty="0">
                <a:solidFill>
                  <a:schemeClr val="accent5">
                    <a:lumMod val="75000"/>
                  </a:schemeClr>
                </a:solidFill>
              </a:rPr>
              <a:t>scenarios</a:t>
            </a:r>
          </a:p>
        </p:txBody>
      </p:sp>
      <p:sp>
        <p:nvSpPr>
          <p:cNvPr id="28" name="TextBox 27">
            <a:extLst>
              <a:ext uri="{FF2B5EF4-FFF2-40B4-BE49-F238E27FC236}">
                <a16:creationId xmlns:a16="http://schemas.microsoft.com/office/drawing/2014/main" id="{5B999A94-5632-4834-98D7-4D7412923E69}"/>
              </a:ext>
            </a:extLst>
          </p:cNvPr>
          <p:cNvSpPr txBox="1"/>
          <p:nvPr/>
        </p:nvSpPr>
        <p:spPr>
          <a:xfrm>
            <a:off x="7073383" y="2237998"/>
            <a:ext cx="1053494" cy="300082"/>
          </a:xfrm>
          <a:prstGeom prst="rect">
            <a:avLst/>
          </a:prstGeom>
          <a:noFill/>
        </p:spPr>
        <p:txBody>
          <a:bodyPr wrap="none" rtlCol="0">
            <a:spAutoFit/>
          </a:bodyPr>
          <a:lstStyle/>
          <a:p>
            <a:r>
              <a:rPr lang="en-US" sz="1350" dirty="0">
                <a:solidFill>
                  <a:schemeClr val="accent5">
                    <a:lumMod val="75000"/>
                  </a:schemeClr>
                </a:solidFill>
              </a:rPr>
              <a:t>Risk analysis</a:t>
            </a:r>
          </a:p>
        </p:txBody>
      </p:sp>
      <p:sp>
        <p:nvSpPr>
          <p:cNvPr id="3" name="Rectangle 2">
            <a:extLst>
              <a:ext uri="{FF2B5EF4-FFF2-40B4-BE49-F238E27FC236}">
                <a16:creationId xmlns:a16="http://schemas.microsoft.com/office/drawing/2014/main" id="{A2114919-170C-470B-9160-CCCD60DB0104}"/>
              </a:ext>
            </a:extLst>
          </p:cNvPr>
          <p:cNvSpPr/>
          <p:nvPr/>
        </p:nvSpPr>
        <p:spPr>
          <a:xfrm>
            <a:off x="7151636" y="4292821"/>
            <a:ext cx="1768105" cy="507831"/>
          </a:xfrm>
          <a:prstGeom prst="rect">
            <a:avLst/>
          </a:prstGeom>
        </p:spPr>
        <p:txBody>
          <a:bodyPr wrap="square">
            <a:spAutoFit/>
          </a:bodyPr>
          <a:lstStyle/>
          <a:p>
            <a:r>
              <a:rPr lang="en-US" sz="1350" dirty="0">
                <a:hlinkClick r:id="rId6"/>
              </a:rPr>
              <a:t>https://www.nrel.gov/hydrogen/h2fast.html</a:t>
            </a:r>
            <a:endParaRPr lang="en-US" sz="1350" dirty="0"/>
          </a:p>
        </p:txBody>
      </p:sp>
    </p:spTree>
    <p:extLst>
      <p:ext uri="{BB962C8B-B14F-4D97-AF65-F5344CB8AC3E}">
        <p14:creationId xmlns:p14="http://schemas.microsoft.com/office/powerpoint/2010/main" val="66458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6C6E-2534-4B16-ADDD-64D903DC1ECA}"/>
              </a:ext>
            </a:extLst>
          </p:cNvPr>
          <p:cNvSpPr>
            <a:spLocks noGrp="1"/>
          </p:cNvSpPr>
          <p:nvPr>
            <p:ph type="title"/>
          </p:nvPr>
        </p:nvSpPr>
        <p:spPr/>
        <p:txBody>
          <a:bodyPr/>
          <a:lstStyle/>
          <a:p>
            <a:r>
              <a:rPr lang="en-US"/>
              <a:t>Single Station Cash Flow Analysis H2FAST</a:t>
            </a:r>
          </a:p>
        </p:txBody>
      </p:sp>
      <p:pic>
        <p:nvPicPr>
          <p:cNvPr id="3" name="Picture 2" descr="A bar chart showing the real levelized value breakdown of hydrogen from the latest update. Values are presented in dollars per kilogram of hydrogen. ">
            <a:extLst>
              <a:ext uri="{FF2B5EF4-FFF2-40B4-BE49-F238E27FC236}">
                <a16:creationId xmlns:a16="http://schemas.microsoft.com/office/drawing/2014/main" id="{6E09404E-A7F0-450B-A58F-A8B1D196BBAB}"/>
              </a:ext>
            </a:extLst>
          </p:cNvPr>
          <p:cNvPicPr>
            <a:picLocks noChangeAspect="1"/>
          </p:cNvPicPr>
          <p:nvPr/>
        </p:nvPicPr>
        <p:blipFill>
          <a:blip r:embed="rId2"/>
          <a:stretch>
            <a:fillRect/>
          </a:stretch>
        </p:blipFill>
        <p:spPr>
          <a:xfrm>
            <a:off x="2965378" y="1937515"/>
            <a:ext cx="2941970" cy="3204784"/>
          </a:xfrm>
          <a:prstGeom prst="rect">
            <a:avLst/>
          </a:prstGeom>
        </p:spPr>
      </p:pic>
      <p:pic>
        <p:nvPicPr>
          <p:cNvPr id="4" name="Picture 3" descr="A visualization of the cost of goods sold. Values are presented in nominal dollars per kilogram of hydrogen.">
            <a:extLst>
              <a:ext uri="{FF2B5EF4-FFF2-40B4-BE49-F238E27FC236}">
                <a16:creationId xmlns:a16="http://schemas.microsoft.com/office/drawing/2014/main" id="{9B2DB638-AB2C-4602-AED8-AD53EB213345}"/>
              </a:ext>
            </a:extLst>
          </p:cNvPr>
          <p:cNvPicPr>
            <a:picLocks noChangeAspect="1"/>
          </p:cNvPicPr>
          <p:nvPr/>
        </p:nvPicPr>
        <p:blipFill>
          <a:blip r:embed="rId3"/>
          <a:stretch>
            <a:fillRect/>
          </a:stretch>
        </p:blipFill>
        <p:spPr>
          <a:xfrm>
            <a:off x="6248400" y="2152922"/>
            <a:ext cx="2841625" cy="2937077"/>
          </a:xfrm>
          <a:prstGeom prst="rect">
            <a:avLst/>
          </a:prstGeom>
        </p:spPr>
      </p:pic>
      <p:pic>
        <p:nvPicPr>
          <p:cNvPr id="5" name="Picture 4" descr="A bar chart showing the real levelized value breakdown of hydrogen before the 2021 update. Values are presented in dollars per kilogram of hydrogen. ">
            <a:extLst>
              <a:ext uri="{FF2B5EF4-FFF2-40B4-BE49-F238E27FC236}">
                <a16:creationId xmlns:a16="http://schemas.microsoft.com/office/drawing/2014/main" id="{F00C60AB-AC35-4FE8-AA73-09F2AD10363A}"/>
              </a:ext>
            </a:extLst>
          </p:cNvPr>
          <p:cNvPicPr>
            <a:picLocks noChangeAspect="1"/>
          </p:cNvPicPr>
          <p:nvPr/>
        </p:nvPicPr>
        <p:blipFill rotWithShape="1">
          <a:blip r:embed="rId4"/>
          <a:srcRect l="16308" b="34753"/>
          <a:stretch/>
        </p:blipFill>
        <p:spPr>
          <a:xfrm>
            <a:off x="0" y="1937515"/>
            <a:ext cx="2965378" cy="2849336"/>
          </a:xfrm>
          <a:prstGeom prst="rect">
            <a:avLst/>
          </a:prstGeom>
        </p:spPr>
      </p:pic>
      <p:sp>
        <p:nvSpPr>
          <p:cNvPr id="6" name="TextBox 5">
            <a:extLst>
              <a:ext uri="{FF2B5EF4-FFF2-40B4-BE49-F238E27FC236}">
                <a16:creationId xmlns:a16="http://schemas.microsoft.com/office/drawing/2014/main" id="{78E0CC93-9C4C-4A72-B547-679EE3997280}"/>
              </a:ext>
            </a:extLst>
          </p:cNvPr>
          <p:cNvSpPr txBox="1"/>
          <p:nvPr/>
        </p:nvSpPr>
        <p:spPr>
          <a:xfrm>
            <a:off x="238125" y="957263"/>
            <a:ext cx="2178673" cy="646331"/>
          </a:xfrm>
          <a:prstGeom prst="rect">
            <a:avLst/>
          </a:prstGeom>
          <a:noFill/>
        </p:spPr>
        <p:txBody>
          <a:bodyPr wrap="none" rtlCol="0">
            <a:spAutoFit/>
          </a:bodyPr>
          <a:lstStyle/>
          <a:p>
            <a:r>
              <a:rPr lang="en-US"/>
              <a:t>600 kg/d station </a:t>
            </a:r>
          </a:p>
          <a:p>
            <a:r>
              <a:rPr lang="en-US"/>
              <a:t>(before 2021 update)</a:t>
            </a:r>
          </a:p>
        </p:txBody>
      </p:sp>
      <p:sp>
        <p:nvSpPr>
          <p:cNvPr id="7" name="TextBox 6">
            <a:extLst>
              <a:ext uri="{FF2B5EF4-FFF2-40B4-BE49-F238E27FC236}">
                <a16:creationId xmlns:a16="http://schemas.microsoft.com/office/drawing/2014/main" id="{21B1A2FC-6038-47E8-9A17-BBC18E6BEDEE}"/>
              </a:ext>
            </a:extLst>
          </p:cNvPr>
          <p:cNvSpPr txBox="1"/>
          <p:nvPr/>
        </p:nvSpPr>
        <p:spPr>
          <a:xfrm>
            <a:off x="2909888" y="957263"/>
            <a:ext cx="2357440" cy="646331"/>
          </a:xfrm>
          <a:prstGeom prst="rect">
            <a:avLst/>
          </a:prstGeom>
          <a:noFill/>
        </p:spPr>
        <p:txBody>
          <a:bodyPr wrap="none" rtlCol="0">
            <a:spAutoFit/>
          </a:bodyPr>
          <a:lstStyle/>
          <a:p>
            <a:r>
              <a:rPr lang="en-US"/>
              <a:t>1,600 kg/d LH</a:t>
            </a:r>
            <a:r>
              <a:rPr lang="en-US" baseline="-25000"/>
              <a:t>2</a:t>
            </a:r>
            <a:r>
              <a:rPr lang="en-US"/>
              <a:t> station </a:t>
            </a:r>
          </a:p>
          <a:p>
            <a:r>
              <a:rPr lang="en-US"/>
              <a:t>(latest update)</a:t>
            </a:r>
          </a:p>
        </p:txBody>
      </p:sp>
      <p:sp>
        <p:nvSpPr>
          <p:cNvPr id="8" name="TextBox 7">
            <a:extLst>
              <a:ext uri="{FF2B5EF4-FFF2-40B4-BE49-F238E27FC236}">
                <a16:creationId xmlns:a16="http://schemas.microsoft.com/office/drawing/2014/main" id="{D307F944-529E-4E9F-B841-D97F0C04041F}"/>
              </a:ext>
            </a:extLst>
          </p:cNvPr>
          <p:cNvSpPr txBox="1"/>
          <p:nvPr/>
        </p:nvSpPr>
        <p:spPr>
          <a:xfrm>
            <a:off x="5760418" y="806042"/>
            <a:ext cx="323753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a:t>Base case financial performance analysis of hydrogen stations in a CA costs and incentive environment assume 8% nominal ROE (competitive market assumption)</a:t>
            </a:r>
          </a:p>
        </p:txBody>
      </p:sp>
      <p:sp>
        <p:nvSpPr>
          <p:cNvPr id="10" name="Circle: Hollow 9">
            <a:extLst>
              <a:ext uri="{FF2B5EF4-FFF2-40B4-BE49-F238E27FC236}">
                <a16:creationId xmlns:a16="http://schemas.microsoft.com/office/drawing/2014/main" id="{6370B8F3-23CC-4684-858B-29958A76C8DD}"/>
              </a:ext>
              <a:ext uri="{C183D7F6-B498-43B3-948B-1728B52AA6E4}">
                <adec:decorative xmlns:adec="http://schemas.microsoft.com/office/drawing/2017/decorative" val="1"/>
              </a:ext>
            </a:extLst>
          </p:cNvPr>
          <p:cNvSpPr/>
          <p:nvPr/>
        </p:nvSpPr>
        <p:spPr>
          <a:xfrm>
            <a:off x="5267328" y="2104023"/>
            <a:ext cx="328613" cy="244306"/>
          </a:xfrm>
          <a:prstGeom prst="donut">
            <a:avLst>
              <a:gd name="adj" fmla="val 965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4063DD26-6E6E-444C-818B-68821ACE5A64}"/>
              </a:ext>
              <a:ext uri="{C183D7F6-B498-43B3-948B-1728B52AA6E4}">
                <adec:decorative xmlns:adec="http://schemas.microsoft.com/office/drawing/2017/decorative" val="1"/>
              </a:ext>
            </a:extLst>
          </p:cNvPr>
          <p:cNvSpPr/>
          <p:nvPr/>
        </p:nvSpPr>
        <p:spPr>
          <a:xfrm>
            <a:off x="2043303" y="2094497"/>
            <a:ext cx="328613" cy="244306"/>
          </a:xfrm>
          <a:prstGeom prst="donut">
            <a:avLst>
              <a:gd name="adj" fmla="val 965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580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8A85-F2C2-441E-92A4-375662FFDC8D}"/>
              </a:ext>
            </a:extLst>
          </p:cNvPr>
          <p:cNvSpPr>
            <a:spLocks noGrp="1"/>
          </p:cNvSpPr>
          <p:nvPr>
            <p:ph type="title"/>
          </p:nvPr>
        </p:nvSpPr>
        <p:spPr/>
        <p:txBody>
          <a:bodyPr/>
          <a:lstStyle/>
          <a:p>
            <a:r>
              <a:rPr lang="en-US"/>
              <a:t>Competitive Consideration: Clustering vs. Coverage</a:t>
            </a:r>
          </a:p>
        </p:txBody>
      </p:sp>
      <p:sp>
        <p:nvSpPr>
          <p:cNvPr id="5" name="TextBox 4">
            <a:extLst>
              <a:ext uri="{FF2B5EF4-FFF2-40B4-BE49-F238E27FC236}">
                <a16:creationId xmlns:a16="http://schemas.microsoft.com/office/drawing/2014/main" id="{EFBB4B8F-6E84-42A5-8AC3-366708572311}"/>
              </a:ext>
            </a:extLst>
          </p:cNvPr>
          <p:cNvSpPr txBox="1"/>
          <p:nvPr/>
        </p:nvSpPr>
        <p:spPr>
          <a:xfrm>
            <a:off x="5788732" y="807194"/>
            <a:ext cx="2502781" cy="461665"/>
          </a:xfrm>
          <a:prstGeom prst="rect">
            <a:avLst/>
          </a:prstGeom>
          <a:noFill/>
        </p:spPr>
        <p:txBody>
          <a:bodyPr wrap="square">
            <a:spAutoFit/>
          </a:bodyPr>
          <a:lstStyle/>
          <a:p>
            <a:r>
              <a:rPr lang="en-US" sz="800">
                <a:solidFill>
                  <a:schemeClr val="bg1"/>
                </a:solidFill>
                <a:hlinkClick r:id="rId2">
                  <a:extLst>
                    <a:ext uri="{A12FA001-AC4F-418D-AE19-62706E023703}">
                      <ahyp:hlinkClr xmlns:ahyp="http://schemas.microsoft.com/office/drawing/2018/hyperlinkcolor" val="tx"/>
                    </a:ext>
                  </a:extLst>
                </a:hlinkClick>
              </a:rPr>
              <a:t>https://www.reddit.com/r/mildlyinteresting/comments/aezmhd/lowes_and_home_depot_right_next_to_each_other/</a:t>
            </a:r>
            <a:r>
              <a:rPr lang="en-US" sz="800">
                <a:solidFill>
                  <a:schemeClr val="bg1"/>
                </a:solidFill>
              </a:rPr>
              <a:t> </a:t>
            </a:r>
          </a:p>
        </p:txBody>
      </p:sp>
      <p:sp>
        <p:nvSpPr>
          <p:cNvPr id="9" name="TextBox 8">
            <a:extLst>
              <a:ext uri="{FF2B5EF4-FFF2-40B4-BE49-F238E27FC236}">
                <a16:creationId xmlns:a16="http://schemas.microsoft.com/office/drawing/2014/main" id="{BE4B8F9D-487C-4E12-8E9E-7E5401161C0A}"/>
              </a:ext>
            </a:extLst>
          </p:cNvPr>
          <p:cNvSpPr txBox="1"/>
          <p:nvPr/>
        </p:nvSpPr>
        <p:spPr>
          <a:xfrm>
            <a:off x="-54774" y="800590"/>
            <a:ext cx="2664545" cy="261610"/>
          </a:xfrm>
          <a:prstGeom prst="rect">
            <a:avLst/>
          </a:prstGeom>
          <a:noFill/>
        </p:spPr>
        <p:txBody>
          <a:bodyPr wrap="square">
            <a:spAutoFit/>
          </a:bodyPr>
          <a:lstStyle/>
          <a:p>
            <a:r>
              <a:rPr lang="en-US" sz="1100">
                <a:solidFill>
                  <a:schemeClr val="bg1"/>
                </a:solidFill>
                <a:hlinkClick r:id="rId3">
                  <a:extLst>
                    <a:ext uri="{A12FA001-AC4F-418D-AE19-62706E023703}">
                      <ahyp:hlinkClr xmlns:ahyp="http://schemas.microsoft.com/office/drawing/2018/hyperlinkcolor" val="tx"/>
                    </a:ext>
                  </a:extLst>
                </a:hlinkClick>
              </a:rPr>
              <a:t>https://www.planetizen.com/node/65765</a:t>
            </a:r>
            <a:r>
              <a:rPr lang="en-US" sz="1100">
                <a:solidFill>
                  <a:schemeClr val="bg1"/>
                </a:solidFill>
              </a:rPr>
              <a:t> </a:t>
            </a:r>
          </a:p>
        </p:txBody>
      </p:sp>
      <p:grpSp>
        <p:nvGrpSpPr>
          <p:cNvPr id="4" name="Group 3">
            <a:extLst>
              <a:ext uri="{FF2B5EF4-FFF2-40B4-BE49-F238E27FC236}">
                <a16:creationId xmlns:a16="http://schemas.microsoft.com/office/drawing/2014/main" id="{77FD10F0-B581-4E6A-A44A-93A6E35908F4}"/>
              </a:ext>
              <a:ext uri="{C183D7F6-B498-43B3-948B-1728B52AA6E4}">
                <adec:decorative xmlns:adec="http://schemas.microsoft.com/office/drawing/2017/decorative" val="1"/>
              </a:ext>
            </a:extLst>
          </p:cNvPr>
          <p:cNvGrpSpPr/>
          <p:nvPr/>
        </p:nvGrpSpPr>
        <p:grpSpPr>
          <a:xfrm>
            <a:off x="0" y="800590"/>
            <a:ext cx="8291513" cy="1813112"/>
            <a:chOff x="0" y="800590"/>
            <a:chExt cx="8291513" cy="1813112"/>
          </a:xfrm>
        </p:grpSpPr>
        <p:pic>
          <p:nvPicPr>
            <p:cNvPr id="1026" name="Picture 2" descr="r/mildlyinteresting - Lowes and Home Depot right next to each other">
              <a:extLst>
                <a:ext uri="{FF2B5EF4-FFF2-40B4-BE49-F238E27FC236}">
                  <a16:creationId xmlns:a16="http://schemas.microsoft.com/office/drawing/2014/main" id="{C0B81850-8398-413B-92A0-0E68E5C6A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030" y="800590"/>
              <a:ext cx="2417483" cy="1813112"/>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94DAE6-1D4F-4032-81D0-5B03E0D7AA04}"/>
                </a:ext>
              </a:extLst>
            </p:cNvPr>
            <p:cNvPicPr>
              <a:picLocks noChangeAspect="1"/>
            </p:cNvPicPr>
            <p:nvPr/>
          </p:nvPicPr>
          <p:blipFill>
            <a:blip r:embed="rId5"/>
            <a:stretch>
              <a:fillRect/>
            </a:stretch>
          </p:blipFill>
          <p:spPr>
            <a:xfrm>
              <a:off x="0" y="800590"/>
              <a:ext cx="3203190" cy="1801252"/>
            </a:xfrm>
            <a:prstGeom prst="rect">
              <a:avLst/>
            </a:prstGeom>
          </p:spPr>
        </p:pic>
        <p:pic>
          <p:nvPicPr>
            <p:cNvPr id="10" name="Picture 9">
              <a:extLst>
                <a:ext uri="{FF2B5EF4-FFF2-40B4-BE49-F238E27FC236}">
                  <a16:creationId xmlns:a16="http://schemas.microsoft.com/office/drawing/2014/main" id="{5731CEB8-3736-48D8-B094-8CC0FC28AC80}"/>
                </a:ext>
              </a:extLst>
            </p:cNvPr>
            <p:cNvPicPr>
              <a:picLocks noChangeAspect="1"/>
            </p:cNvPicPr>
            <p:nvPr/>
          </p:nvPicPr>
          <p:blipFill>
            <a:blip r:embed="rId6"/>
            <a:stretch>
              <a:fillRect/>
            </a:stretch>
          </p:blipFill>
          <p:spPr>
            <a:xfrm>
              <a:off x="3430403" y="800590"/>
              <a:ext cx="2283193" cy="1801252"/>
            </a:xfrm>
            <a:prstGeom prst="rect">
              <a:avLst/>
            </a:prstGeom>
          </p:spPr>
        </p:pic>
      </p:grpSp>
      <p:sp>
        <p:nvSpPr>
          <p:cNvPr id="13" name="TextBox 12">
            <a:extLst>
              <a:ext uri="{FF2B5EF4-FFF2-40B4-BE49-F238E27FC236}">
                <a16:creationId xmlns:a16="http://schemas.microsoft.com/office/drawing/2014/main" id="{E1AB537F-7D74-463C-B8E1-F0DDB4ECCD4B}"/>
              </a:ext>
            </a:extLst>
          </p:cNvPr>
          <p:cNvSpPr txBox="1"/>
          <p:nvPr/>
        </p:nvSpPr>
        <p:spPr>
          <a:xfrm>
            <a:off x="0" y="2802641"/>
            <a:ext cx="6655101" cy="2246769"/>
          </a:xfrm>
          <a:prstGeom prst="rect">
            <a:avLst/>
          </a:prstGeom>
          <a:noFill/>
        </p:spPr>
        <p:txBody>
          <a:bodyPr wrap="square" rtlCol="0">
            <a:spAutoFit/>
          </a:bodyPr>
          <a:lstStyle/>
          <a:p>
            <a:r>
              <a:rPr lang="en-US" sz="1400" b="1" i="0">
                <a:solidFill>
                  <a:srgbClr val="363A3C"/>
                </a:solidFill>
                <a:effectLst/>
                <a:latin typeface="Open Sans" panose="020B0606030504020204" pitchFamily="34" charset="0"/>
              </a:rPr>
              <a:t>Hotelling's law</a:t>
            </a:r>
            <a:endParaRPr lang="en-US" sz="1400"/>
          </a:p>
          <a:p>
            <a:pPr marL="285750" indent="-285750">
              <a:buFontTx/>
              <a:buChar char="-"/>
            </a:pPr>
            <a:r>
              <a:rPr lang="en-US" sz="1400"/>
              <a:t>Attract customers based on cost &amp; product differentiation by clustering with competitor</a:t>
            </a:r>
          </a:p>
          <a:p>
            <a:pPr marL="285750" indent="-285750">
              <a:buFontTx/>
              <a:buChar char="-"/>
            </a:pPr>
            <a:r>
              <a:rPr lang="en-US" sz="1400"/>
              <a:t>Minimize customer choice around product and price and not convenience of location</a:t>
            </a:r>
          </a:p>
          <a:p>
            <a:pPr marL="285750" indent="-285750">
              <a:buFontTx/>
              <a:buChar char="-"/>
            </a:pPr>
            <a:r>
              <a:rPr lang="en-US" sz="1400"/>
              <a:t>Evenly split market if prices and quality are identical</a:t>
            </a:r>
          </a:p>
          <a:p>
            <a:pPr marL="285750" indent="-285750">
              <a:buFontTx/>
              <a:buChar char="-"/>
            </a:pPr>
            <a:endParaRPr lang="en-US" sz="1400"/>
          </a:p>
          <a:p>
            <a:r>
              <a:rPr lang="en-US" sz="1400" b="1"/>
              <a:t>Other benefits</a:t>
            </a:r>
          </a:p>
          <a:p>
            <a:pPr marL="285750" indent="-285750">
              <a:buFontTx/>
              <a:buChar char="-"/>
            </a:pPr>
            <a:r>
              <a:rPr lang="en-US" sz="1400"/>
              <a:t>Realize sales volume vs. price differential</a:t>
            </a:r>
          </a:p>
          <a:p>
            <a:pPr marL="285750" indent="-285750">
              <a:buFontTx/>
              <a:buChar char="-"/>
            </a:pPr>
            <a:r>
              <a:rPr lang="en-US" sz="1400"/>
              <a:t>Redeem brand loyalty</a:t>
            </a:r>
          </a:p>
          <a:p>
            <a:pPr marL="285750" indent="-285750">
              <a:buFontTx/>
              <a:buChar char="-"/>
            </a:pPr>
            <a:r>
              <a:rPr lang="en-US" sz="1400"/>
              <a:t>Monetize market preference for product differentiation e.g. renewable content of H</a:t>
            </a:r>
            <a:r>
              <a:rPr lang="en-US" sz="1400" baseline="-25000"/>
              <a:t>2</a:t>
            </a:r>
          </a:p>
        </p:txBody>
      </p:sp>
      <p:sp>
        <p:nvSpPr>
          <p:cNvPr id="15" name="TextBox 14">
            <a:extLst>
              <a:ext uri="{FF2B5EF4-FFF2-40B4-BE49-F238E27FC236}">
                <a16:creationId xmlns:a16="http://schemas.microsoft.com/office/drawing/2014/main" id="{62BA9E37-00D0-40DD-8FFD-1E550ED4554A}"/>
              </a:ext>
            </a:extLst>
          </p:cNvPr>
          <p:cNvSpPr txBox="1"/>
          <p:nvPr/>
        </p:nvSpPr>
        <p:spPr>
          <a:xfrm>
            <a:off x="5874030" y="2234841"/>
            <a:ext cx="177641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effectLst/>
              </a:rPr>
              <a:t>Hardware stores</a:t>
            </a:r>
          </a:p>
        </p:txBody>
      </p:sp>
      <p:sp>
        <p:nvSpPr>
          <p:cNvPr id="17" name="TextBox 16">
            <a:extLst>
              <a:ext uri="{FF2B5EF4-FFF2-40B4-BE49-F238E27FC236}">
                <a16:creationId xmlns:a16="http://schemas.microsoft.com/office/drawing/2014/main" id="{7CFC6958-B372-46F1-89D8-29481656B4F3}"/>
              </a:ext>
            </a:extLst>
          </p:cNvPr>
          <p:cNvSpPr txBox="1"/>
          <p:nvPr/>
        </p:nvSpPr>
        <p:spPr>
          <a:xfrm>
            <a:off x="3430403" y="2237292"/>
            <a:ext cx="177641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effectLst/>
              </a:rPr>
              <a:t>Gas stations</a:t>
            </a:r>
          </a:p>
        </p:txBody>
      </p:sp>
      <p:sp>
        <p:nvSpPr>
          <p:cNvPr id="18" name="TextBox 17">
            <a:extLst>
              <a:ext uri="{FF2B5EF4-FFF2-40B4-BE49-F238E27FC236}">
                <a16:creationId xmlns:a16="http://schemas.microsoft.com/office/drawing/2014/main" id="{83E4159A-7D2B-4E23-9BF6-0293943D8D25}"/>
              </a:ext>
            </a:extLst>
          </p:cNvPr>
          <p:cNvSpPr txBox="1"/>
          <p:nvPr/>
        </p:nvSpPr>
        <p:spPr>
          <a:xfrm>
            <a:off x="2384" y="2264087"/>
            <a:ext cx="177641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effectLst/>
              </a:rPr>
              <a:t>Fast Food</a:t>
            </a:r>
          </a:p>
        </p:txBody>
      </p:sp>
      <p:sp>
        <p:nvSpPr>
          <p:cNvPr id="3" name="TextBox 2">
            <a:extLst>
              <a:ext uri="{FF2B5EF4-FFF2-40B4-BE49-F238E27FC236}">
                <a16:creationId xmlns:a16="http://schemas.microsoft.com/office/drawing/2014/main" id="{1FF61A75-3A63-4152-B245-35118F5A7F05}"/>
              </a:ext>
            </a:extLst>
          </p:cNvPr>
          <p:cNvSpPr txBox="1"/>
          <p:nvPr/>
        </p:nvSpPr>
        <p:spPr>
          <a:xfrm>
            <a:off x="6655101" y="3021349"/>
            <a:ext cx="22222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t>H</a:t>
            </a:r>
            <a:r>
              <a:rPr lang="en-US" baseline="-25000"/>
              <a:t>2</a:t>
            </a:r>
            <a:r>
              <a:rPr lang="en-US"/>
              <a:t> infrastructure emphacises coverage. </a:t>
            </a:r>
          </a:p>
          <a:p>
            <a:endParaRPr lang="en-US"/>
          </a:p>
          <a:p>
            <a:r>
              <a:rPr lang="en-US"/>
              <a:t>Competitive markets emphacise clustering.</a:t>
            </a:r>
          </a:p>
        </p:txBody>
      </p:sp>
    </p:spTree>
    <p:extLst>
      <p:ext uri="{BB962C8B-B14F-4D97-AF65-F5344CB8AC3E}">
        <p14:creationId xmlns:p14="http://schemas.microsoft.com/office/powerpoint/2010/main" val="229811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6C6E-2534-4B16-ADDD-64D903DC1ECA}"/>
              </a:ext>
            </a:extLst>
          </p:cNvPr>
          <p:cNvSpPr>
            <a:spLocks noGrp="1"/>
          </p:cNvSpPr>
          <p:nvPr>
            <p:ph type="title"/>
          </p:nvPr>
        </p:nvSpPr>
        <p:spPr/>
        <p:txBody>
          <a:bodyPr/>
          <a:lstStyle/>
          <a:p>
            <a:r>
              <a:rPr lang="en-US"/>
              <a:t>Station Coverage Status Bird’s Eye View </a:t>
            </a:r>
            <a:br>
              <a:rPr lang="en-US"/>
            </a:br>
            <a:r>
              <a:rPr lang="en-US"/>
              <a:t>(Including planned stations)</a:t>
            </a:r>
          </a:p>
        </p:txBody>
      </p:sp>
      <p:pic>
        <p:nvPicPr>
          <p:cNvPr id="5" name="Picture 4" descr="The provided on this slide illustrates hydrogen station coverage for several regions in California including Sacramento, Bay Area, Los Angeles, San Diego, and Greater California.">
            <a:extLst>
              <a:ext uri="{FF2B5EF4-FFF2-40B4-BE49-F238E27FC236}">
                <a16:creationId xmlns:a16="http://schemas.microsoft.com/office/drawing/2014/main" id="{26EB6A83-E590-4835-A608-24BB59CF33BA}"/>
              </a:ext>
            </a:extLst>
          </p:cNvPr>
          <p:cNvPicPr>
            <a:picLocks noChangeAspect="1"/>
          </p:cNvPicPr>
          <p:nvPr/>
        </p:nvPicPr>
        <p:blipFill>
          <a:blip r:embed="rId2"/>
          <a:stretch>
            <a:fillRect/>
          </a:stretch>
        </p:blipFill>
        <p:spPr>
          <a:xfrm>
            <a:off x="0" y="776515"/>
            <a:ext cx="9144000" cy="4057650"/>
          </a:xfrm>
          <a:prstGeom prst="rect">
            <a:avLst/>
          </a:prstGeom>
        </p:spPr>
      </p:pic>
    </p:spTree>
    <p:extLst>
      <p:ext uri="{BB962C8B-B14F-4D97-AF65-F5344CB8AC3E}">
        <p14:creationId xmlns:p14="http://schemas.microsoft.com/office/powerpoint/2010/main" val="1126600404"/>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785685f2-c2e1-4352-89aa-3faca8eaba5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9" ma:contentTypeDescription="Create a new document." ma:contentTypeScope="" ma:versionID="10fd741d898bda0bbbeb1e3bb7595f5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a2cbab379b0821520e950f391c4a431"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ategory" ma:index="16" nillable="true" ma:displayName="Category" ma:format="Dropdown" ma:internalName="Category">
      <xsd:complexType>
        <xsd:complexContent>
          <xsd:extension base="dms:MultiChoiceFillIn">
            <xsd:sequence>
              <xsd:element name="Value" maxOccurs="unbounded" minOccurs="0" nillable="true">
                <xsd:simpleType>
                  <xsd:union memberTypes="dms:Text">
                    <xsd:simpleType>
                      <xsd:restriction base="dms:Choice">
                        <xsd:enumeration value="LDV"/>
                        <xsd:enumeration value="AVIATION"/>
                        <xsd:enumeration value="MD-HD"/>
                        <xsd:enumeration value="FUEL"/>
                        <xsd:enumeration value="AUTONOMOUS"/>
                        <xsd:enumeration value="BATTER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3F6EE6-A63C-4A43-A753-84F96B755F08}">
  <ds:schemaRefs>
    <ds:schemaRef ds:uri="http://purl.org/dc/dcmitype/"/>
    <ds:schemaRef ds:uri="http://www.w3.org/XML/1998/namespace"/>
    <ds:schemaRef ds:uri="http://schemas.microsoft.com/office/2006/metadata/properties"/>
    <ds:schemaRef ds:uri="http://schemas.microsoft.com/office/2006/documentManagement/types"/>
    <ds:schemaRef ds:uri="5067c814-4b34-462c-a21d-c185ff6548d2"/>
    <ds:schemaRef ds:uri="http://purl.org/dc/elements/1.1/"/>
    <ds:schemaRef ds:uri="http://schemas.microsoft.com/office/infopath/2007/PartnerControls"/>
    <ds:schemaRef ds:uri="http://schemas.openxmlformats.org/package/2006/metadata/core-properties"/>
    <ds:schemaRef ds:uri="785685f2-c2e1-4352-89aa-3faca8eaba52"/>
    <ds:schemaRef ds:uri="http://purl.org/dc/terms/"/>
  </ds:schemaRefs>
</ds:datastoreItem>
</file>

<file path=customXml/itemProps2.xml><?xml version="1.0" encoding="utf-8"?>
<ds:datastoreItem xmlns:ds="http://schemas.openxmlformats.org/officeDocument/2006/customXml" ds:itemID="{994EB6AC-5134-42CB-A5C5-E81CF34111BE}">
  <ds:schemaRefs>
    <ds:schemaRef ds:uri="http://schemas.microsoft.com/sharepoint/v3/contenttype/forms"/>
  </ds:schemaRefs>
</ds:datastoreItem>
</file>

<file path=customXml/itemProps3.xml><?xml version="1.0" encoding="utf-8"?>
<ds:datastoreItem xmlns:ds="http://schemas.openxmlformats.org/officeDocument/2006/customXml" ds:itemID="{02A5CBB6-F86A-4B5E-ABA2-A401AA37B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19667</TotalTime>
  <Words>1217</Words>
  <Application>Microsoft Office PowerPoint</Application>
  <PresentationFormat>On-screen Show (16:9)</PresentationFormat>
  <Paragraphs>187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Open Sans</vt:lpstr>
      <vt:lpstr>Office Theme</vt:lpstr>
      <vt:lpstr>Price Discussion</vt:lpstr>
      <vt:lpstr>National Light-Duty FCEV Supply Chain: Overview</vt:lpstr>
      <vt:lpstr>FCEV Supply Chain: SERA optimizes production, transmission, delivery and dispensing</vt:lpstr>
      <vt:lpstr>2020 Hydrogen Price Projection</vt:lpstr>
      <vt:lpstr>Historic H2 Price Based on Reporting Agreements</vt:lpstr>
      <vt:lpstr>H2FAST Framework For Retail Station Analysis</vt:lpstr>
      <vt:lpstr>Single Station Cash Flow Analysis H2FAST</vt:lpstr>
      <vt:lpstr>Competitive Consideration: Clustering vs. Coverage</vt:lpstr>
      <vt:lpstr>Station Coverage Status Bird’s Eye View  (Including planned stations)</vt:lpstr>
      <vt:lpstr>Distance to Nearest Fueling Alternative</vt:lpstr>
      <vt:lpstr>Monetization of Break-Even Savings  to Alternate Station ($/kg)</vt:lpstr>
      <vt:lpstr>Distribution of Break-Even Savings ($/kg)</vt:lpstr>
      <vt:lpstr>Retail Station Cost Dimensions With Incentives</vt:lpstr>
      <vt:lpstr>Retail Station Cost Dimensions Without Incentives (Risk Averse View)</vt:lpstr>
      <vt:lpstr>Price Downward Pressure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Preferred 16:9 Widescreen Presentation Template (.pptx)</dc:title>
  <dc:subject>PowerPoint presentation template for newer wide-screen monitors and TVs.</dc:subject>
  <dc:creator>NREL</dc:creator>
  <cp:keywords/>
  <dc:description/>
  <cp:lastModifiedBy>Lonsdale, Alexander@Energy</cp:lastModifiedBy>
  <cp:revision>214</cp:revision>
  <cp:lastPrinted>2018-01-04T20:30:58Z</cp:lastPrinted>
  <dcterms:created xsi:type="dcterms:W3CDTF">2019-02-01T22:56:44Z</dcterms:created>
  <dcterms:modified xsi:type="dcterms:W3CDTF">2021-07-13T21:35:59Z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