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7" r:id="rId3"/>
    <p:sldMasterId id="2147483681" r:id="rId4"/>
    <p:sldMasterId id="2147483703" r:id="rId5"/>
    <p:sldMasterId id="2147483708" r:id="rId6"/>
  </p:sldMasterIdLst>
  <p:notesMasterIdLst>
    <p:notesMasterId r:id="rId40"/>
  </p:notesMasterIdLst>
  <p:sldIdLst>
    <p:sldId id="1130" r:id="rId7"/>
    <p:sldId id="1101" r:id="rId8"/>
    <p:sldId id="1097" r:id="rId9"/>
    <p:sldId id="1100" r:id="rId10"/>
    <p:sldId id="1118" r:id="rId11"/>
    <p:sldId id="1119" r:id="rId12"/>
    <p:sldId id="1105" r:id="rId13"/>
    <p:sldId id="1140" r:id="rId14"/>
    <p:sldId id="1141" r:id="rId15"/>
    <p:sldId id="1107" r:id="rId16"/>
    <p:sldId id="1142" r:id="rId17"/>
    <p:sldId id="1109" r:id="rId18"/>
    <p:sldId id="1143" r:id="rId19"/>
    <p:sldId id="1108" r:id="rId20"/>
    <p:sldId id="1144" r:id="rId21"/>
    <p:sldId id="1103" r:id="rId22"/>
    <p:sldId id="1056" r:id="rId23"/>
    <p:sldId id="916" r:id="rId24"/>
    <p:sldId id="1057" r:id="rId25"/>
    <p:sldId id="1127" r:id="rId26"/>
    <p:sldId id="1120" r:id="rId27"/>
    <p:sldId id="1147" r:id="rId28"/>
    <p:sldId id="1145" r:id="rId29"/>
    <p:sldId id="1121" r:id="rId30"/>
    <p:sldId id="1146" r:id="rId31"/>
    <p:sldId id="1122" r:id="rId32"/>
    <p:sldId id="1148" r:id="rId33"/>
    <p:sldId id="1123" r:id="rId34"/>
    <p:sldId id="1149" r:id="rId35"/>
    <p:sldId id="1094" r:id="rId36"/>
    <p:sldId id="1150" r:id="rId37"/>
    <p:sldId id="1151" r:id="rId38"/>
    <p:sldId id="112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4831"/>
    <a:srgbClr val="FFCC99"/>
    <a:srgbClr val="FF33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3890" autoAdjust="0"/>
  </p:normalViewPr>
  <p:slideViewPr>
    <p:cSldViewPr snapToGrid="0">
      <p:cViewPr varScale="1">
        <p:scale>
          <a:sx n="107" d="100"/>
          <a:sy n="107" d="100"/>
        </p:scale>
        <p:origin x="570" y="126"/>
      </p:cViewPr>
      <p:guideLst/>
    </p:cSldViewPr>
  </p:slideViewPr>
  <p:outlineViewPr>
    <p:cViewPr>
      <p:scale>
        <a:sx n="33" d="100"/>
        <a:sy n="33" d="100"/>
      </p:scale>
      <p:origin x="0" y="-7764"/>
    </p:cViewPr>
  </p:outlineViewPr>
  <p:notesTextViewPr>
    <p:cViewPr>
      <p:scale>
        <a:sx n="3" d="2"/>
        <a:sy n="3" d="2"/>
      </p:scale>
      <p:origin x="0" y="0"/>
    </p:cViewPr>
  </p:notesTextViewPr>
  <p:sorterViewPr>
    <p:cViewPr>
      <p:scale>
        <a:sx n="125" d="100"/>
        <a:sy n="125" d="100"/>
      </p:scale>
      <p:origin x="0" y="-8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3EEC4-0C5D-42BC-98E9-4DB88512922C}"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28BC-C7DA-4149-BAFD-AEA86F4C0635}" type="slidenum">
              <a:rPr lang="en-US" smtClean="0"/>
              <a:t>‹#›</a:t>
            </a:fld>
            <a:endParaRPr lang="en-US"/>
          </a:p>
        </p:txBody>
      </p:sp>
    </p:spTree>
    <p:extLst>
      <p:ext uri="{BB962C8B-B14F-4D97-AF65-F5344CB8AC3E}">
        <p14:creationId xmlns:p14="http://schemas.microsoft.com/office/powerpoint/2010/main" val="400222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a:t>
            </a:fld>
            <a:endParaRPr lang="en-US"/>
          </a:p>
        </p:txBody>
      </p:sp>
    </p:spTree>
    <p:extLst>
      <p:ext uri="{BB962C8B-B14F-4D97-AF65-F5344CB8AC3E}">
        <p14:creationId xmlns:p14="http://schemas.microsoft.com/office/powerpoint/2010/main" val="1063503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everything "on the books" will be included in the baseline forecast</a:t>
            </a:r>
          </a:p>
          <a:p>
            <a:r>
              <a:rPr lang="en-US" dirty="0"/>
              <a:t>2022 T24 will be included in AA's because of FS component</a:t>
            </a:r>
          </a:p>
        </p:txBody>
      </p:sp>
      <p:sp>
        <p:nvSpPr>
          <p:cNvPr id="4" name="Slide Number Placeholder 3"/>
          <p:cNvSpPr>
            <a:spLocks noGrp="1"/>
          </p:cNvSpPr>
          <p:nvPr>
            <p:ph type="sldNum" sz="quarter" idx="5"/>
          </p:nvPr>
        </p:nvSpPr>
        <p:spPr/>
        <p:txBody>
          <a:bodyPr/>
          <a:lstStyle/>
          <a:p>
            <a:fld id="{C07228BC-C7DA-4149-BAFD-AEA86F4C0635}" type="slidenum">
              <a:rPr lang="en-US" smtClean="0"/>
              <a:t>12</a:t>
            </a:fld>
            <a:endParaRPr lang="en-US"/>
          </a:p>
        </p:txBody>
      </p:sp>
    </p:spTree>
    <p:extLst>
      <p:ext uri="{BB962C8B-B14F-4D97-AF65-F5344CB8AC3E}">
        <p14:creationId xmlns:p14="http://schemas.microsoft.com/office/powerpoint/2010/main" val="1124794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everything "on the books" will be included in the baseline forecast</a:t>
            </a:r>
          </a:p>
          <a:p>
            <a:r>
              <a:rPr lang="en-US" dirty="0"/>
              <a:t>2022 T24 will be included in AA's because of FS component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28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established programs with historical performance data and expected future funding allocations</a:t>
            </a:r>
          </a:p>
          <a:p>
            <a:r>
              <a:rPr lang="en-US" dirty="0"/>
              <a:t>limited historical data on a pilot or other subset of programs and reasoned assumption on future funding allocations</a:t>
            </a:r>
          </a:p>
          <a:p>
            <a:r>
              <a:rPr lang="en-US" dirty="0"/>
              <a:t>assumptions based on pilot or proposed programs</a:t>
            </a:r>
          </a:p>
          <a:p>
            <a:r>
              <a:rPr lang="en-US" dirty="0"/>
              <a:t>limited assumptions based on pilot or proposed programs </a:t>
            </a:r>
          </a:p>
          <a:p>
            <a:r>
              <a:rPr lang="en-US" dirty="0"/>
              <a:t>      CVR: using data from literature review from PGE, SCE, SMUD as well as recent update from contact at Glendale</a:t>
            </a:r>
          </a:p>
          <a:p>
            <a:r>
              <a:rPr lang="en-US" dirty="0"/>
              <a:t>       Ind/Ag: calculate achievable savings without mechanism to realize programs minus existing programs then X amount of years to attain achievable               </a:t>
            </a:r>
          </a:p>
          <a:p>
            <a:r>
              <a:rPr lang="en-US" dirty="0"/>
              <a:t>                    savings </a:t>
            </a:r>
          </a:p>
          <a:p>
            <a:r>
              <a:rPr lang="en-US" dirty="0"/>
              <a:t>       AQMD: to achieve air quality attainment south coast programs, maybe more in future as point of sale restriction on appliances</a:t>
            </a:r>
          </a:p>
        </p:txBody>
      </p:sp>
      <p:sp>
        <p:nvSpPr>
          <p:cNvPr id="4" name="Slide Number Placeholder 3"/>
          <p:cNvSpPr>
            <a:spLocks noGrp="1"/>
          </p:cNvSpPr>
          <p:nvPr>
            <p:ph type="sldNum" sz="quarter" idx="5"/>
          </p:nvPr>
        </p:nvSpPr>
        <p:spPr/>
        <p:txBody>
          <a:bodyPr/>
          <a:lstStyle/>
          <a:p>
            <a:fld id="{C07228BC-C7DA-4149-BAFD-AEA86F4C0635}" type="slidenum">
              <a:rPr lang="en-US" smtClean="0"/>
              <a:t>14</a:t>
            </a:fld>
            <a:endParaRPr lang="en-US"/>
          </a:p>
        </p:txBody>
      </p:sp>
    </p:spTree>
    <p:extLst>
      <p:ext uri="{BB962C8B-B14F-4D97-AF65-F5344CB8AC3E}">
        <p14:creationId xmlns:p14="http://schemas.microsoft.com/office/powerpoint/2010/main" val="3417379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everything "on the books" will be included in the baseline forecast</a:t>
            </a:r>
          </a:p>
          <a:p>
            <a:r>
              <a:rPr lang="en-US" dirty="0"/>
              <a:t>2022 T24 will be included in AA's because of FS component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87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17</a:t>
            </a:fld>
            <a:endParaRPr lang="en-US"/>
          </a:p>
        </p:txBody>
      </p:sp>
    </p:spTree>
    <p:extLst>
      <p:ext uri="{BB962C8B-B14F-4D97-AF65-F5344CB8AC3E}">
        <p14:creationId xmlns:p14="http://schemas.microsoft.com/office/powerpoint/2010/main" val="313789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BAU mid-mid gas forecast</a:t>
            </a:r>
          </a:p>
          <a:p>
            <a:pPr marL="171450" indent="-171450">
              <a:buFont typeface="Arial" panose="020B0604020202020204" pitchFamily="34" charset="0"/>
              <a:buChar char="•"/>
            </a:pPr>
            <a:r>
              <a:rPr lang="en-US" dirty="0"/>
              <a:t>Electric for Gas technology substitution</a:t>
            </a:r>
          </a:p>
          <a:p>
            <a:pPr marL="171450" indent="-171450">
              <a:buFont typeface="Arial" panose="020B0604020202020204" pitchFamily="34" charset="0"/>
              <a:buChar char="•"/>
            </a:pPr>
            <a:r>
              <a:rPr lang="en-US" dirty="0"/>
              <a:t>Annual and hourly outputs for incremental electricity added and GHG emissions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AC7FCF-0E11-470B-967F-CC5B59399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19</a:t>
            </a:fld>
            <a:endParaRPr lang="en-US"/>
          </a:p>
        </p:txBody>
      </p:sp>
    </p:spTree>
    <p:extLst>
      <p:ext uri="{BB962C8B-B14F-4D97-AF65-F5344CB8AC3E}">
        <p14:creationId xmlns:p14="http://schemas.microsoft.com/office/powerpoint/2010/main" val="2104839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3112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Study did not include any LI FS</a:t>
            </a:r>
          </a:p>
          <a:p>
            <a:r>
              <a:rPr lang="en-US" dirty="0"/>
              <a:t>Because only SCE currently included FS measures in their low income programs, </a:t>
            </a:r>
            <a:r>
              <a:rPr lang="en-US" dirty="0" err="1"/>
              <a:t>Guidehouse</a:t>
            </a:r>
            <a:r>
              <a:rPr lang="en-US" dirty="0"/>
              <a:t> used SCE data as a baseline to extrapolate total program savings forecasts for the years 2022 and beyond. For the years 2022-2023, </a:t>
            </a:r>
            <a:r>
              <a:rPr lang="en-US" dirty="0" err="1"/>
              <a:t>Guidehouse</a:t>
            </a:r>
            <a:r>
              <a:rPr lang="en-US" dirty="0"/>
              <a:t> assumed that only SCE would have FS savings, but with a reasonable timeline assumption PG&amp;E and SDG&amp;E would start having savings in 2024 and then continue along with SCE until ending FS savings in 2035. The team assumed that FS would continue until 2035, and would have zero savings after that year, as all potential fuel substitution may have happened by then or applicable codes and standards will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Water Heating</a:t>
            </a:r>
            <a:r>
              <a:rPr lang="en-US" dirty="0"/>
              <a:t> </a:t>
            </a:r>
            <a:r>
              <a:rPr lang="en-US" sz="1200" b="0" i="0" u="none" strike="noStrike" dirty="0">
                <a:solidFill>
                  <a:srgbClr val="000000"/>
                </a:solidFill>
                <a:effectLst/>
                <a:latin typeface="Calibri" panose="020F0502020204030204" pitchFamily="34" charset="0"/>
              </a:rPr>
              <a:t>Heat Pump, Water Heater</a:t>
            </a:r>
            <a:r>
              <a:rPr lang="en-US" dirty="0"/>
              <a:t> </a:t>
            </a:r>
            <a:r>
              <a:rPr lang="en-US" sz="1200" b="0" i="0" u="none" strike="noStrike" dirty="0">
                <a:solidFill>
                  <a:srgbClr val="000000"/>
                </a:solidFill>
                <a:effectLst/>
                <a:latin typeface="Calibri" panose="020F0502020204030204" pitchFamily="34" charset="0"/>
              </a:rPr>
              <a:t>Space Heating</a:t>
            </a:r>
            <a:r>
              <a:rPr lang="en-US" dirty="0"/>
              <a:t> </a:t>
            </a:r>
            <a:r>
              <a:rPr lang="en-US" sz="1200" b="0" i="0" u="none" strike="noStrike" dirty="0">
                <a:solidFill>
                  <a:srgbClr val="000000"/>
                </a:solidFill>
                <a:effectLst/>
                <a:latin typeface="Calibri" panose="020F0502020204030204" pitchFamily="34" charset="0"/>
              </a:rPr>
              <a:t>Central HP,</a:t>
            </a:r>
            <a:r>
              <a:rPr lang="en-US" dirty="0"/>
              <a:t> </a:t>
            </a:r>
            <a:r>
              <a:rPr lang="en-US" sz="1200" b="0" i="0" u="none" strike="noStrike" dirty="0">
                <a:solidFill>
                  <a:srgbClr val="000000"/>
                </a:solidFill>
                <a:effectLst/>
                <a:latin typeface="Calibri" panose="020F0502020204030204" pitchFamily="34" charset="0"/>
              </a:rPr>
              <a:t>Space Heating</a:t>
            </a:r>
            <a:r>
              <a:rPr lang="en-US" dirty="0"/>
              <a:t> </a:t>
            </a:r>
            <a:r>
              <a:rPr lang="en-US" sz="1200" b="0" i="0" u="none" strike="noStrike" dirty="0">
                <a:solidFill>
                  <a:srgbClr val="000000"/>
                </a:solidFill>
                <a:effectLst/>
                <a:latin typeface="Calibri" panose="020F0502020204030204" pitchFamily="34" charset="0"/>
              </a:rPr>
              <a:t>Mini Split HP,</a:t>
            </a:r>
            <a:r>
              <a:rPr lang="en-US" dirty="0"/>
              <a:t> </a:t>
            </a:r>
            <a:r>
              <a:rPr lang="en-US" sz="1200" b="0" i="0" u="none" strike="noStrike" dirty="0">
                <a:solidFill>
                  <a:srgbClr val="000000"/>
                </a:solidFill>
                <a:effectLst/>
                <a:latin typeface="Calibri" panose="020F0502020204030204" pitchFamily="34" charset="0"/>
              </a:rPr>
              <a:t>Appliance</a:t>
            </a:r>
            <a:r>
              <a:rPr lang="en-US" dirty="0"/>
              <a:t> </a:t>
            </a:r>
            <a:r>
              <a:rPr lang="en-US" sz="1200" b="0" i="0" u="none" strike="noStrike" dirty="0">
                <a:solidFill>
                  <a:srgbClr val="000000"/>
                </a:solidFill>
                <a:effectLst/>
                <a:latin typeface="Calibri" panose="020F0502020204030204" pitchFamily="34" charset="0"/>
              </a:rPr>
              <a:t>HP Clothes Dryer</a:t>
            </a:r>
            <a:r>
              <a:rPr lang="en-US" dirty="0"/>
              <a:t> </a:t>
            </a:r>
            <a:r>
              <a:rPr lang="en-US" sz="1200" b="0" i="0" u="none" strike="noStrike" dirty="0">
                <a:solidFill>
                  <a:srgbClr val="000000"/>
                </a:solidFill>
                <a:effectLst/>
                <a:latin typeface="Calibri" panose="020F0502020204030204" pitchFamily="34" charset="0"/>
              </a:rPr>
              <a:t>Appliance,</a:t>
            </a:r>
            <a:r>
              <a:rPr lang="en-US" dirty="0"/>
              <a:t> </a:t>
            </a:r>
            <a:r>
              <a:rPr lang="en-US" sz="1200" b="0" i="0" u="none" strike="noStrike" dirty="0">
                <a:solidFill>
                  <a:srgbClr val="000000"/>
                </a:solidFill>
                <a:effectLst/>
                <a:latin typeface="Calibri" panose="020F0502020204030204" pitchFamily="34" charset="0"/>
              </a:rPr>
              <a:t>Inductive Range</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319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Study did not include any LI FS</a:t>
            </a:r>
          </a:p>
          <a:p>
            <a:r>
              <a:rPr lang="en-US" dirty="0"/>
              <a:t>Because only SCE currently included FS measures in their low income programs, </a:t>
            </a:r>
            <a:r>
              <a:rPr lang="en-US" dirty="0" err="1"/>
              <a:t>Guidehouse</a:t>
            </a:r>
            <a:r>
              <a:rPr lang="en-US" dirty="0"/>
              <a:t> used SCE data as a baseline to extrapolate total program savings forecasts for the years 2022 and beyond. For the years 2022-2023, </a:t>
            </a:r>
            <a:r>
              <a:rPr lang="en-US" dirty="0" err="1"/>
              <a:t>Guidehouse</a:t>
            </a:r>
            <a:r>
              <a:rPr lang="en-US" dirty="0"/>
              <a:t> assumed that only SCE would have FS savings, but with a reasonable timeline assumption PG&amp;E and SDG&amp;E would start having savings in 2024 and then continue along with SCE until ending FS savings in 2035. The team assumed that FS would continue until 2035, and would have zero savings after that year, as all potential fuel substitution may have happened by then or applicable codes and standards will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Water Heating</a:t>
            </a:r>
            <a:r>
              <a:rPr lang="en-US" dirty="0"/>
              <a:t> </a:t>
            </a:r>
            <a:r>
              <a:rPr lang="en-US" sz="1200" b="0" i="0" u="none" strike="noStrike" dirty="0">
                <a:solidFill>
                  <a:srgbClr val="000000"/>
                </a:solidFill>
                <a:effectLst/>
                <a:latin typeface="Calibri" panose="020F0502020204030204" pitchFamily="34" charset="0"/>
              </a:rPr>
              <a:t>Heat Pump, Water Heater</a:t>
            </a:r>
            <a:r>
              <a:rPr lang="en-US" dirty="0"/>
              <a:t> </a:t>
            </a:r>
            <a:r>
              <a:rPr lang="en-US" sz="1200" b="0" i="0" u="none" strike="noStrike" dirty="0">
                <a:solidFill>
                  <a:srgbClr val="000000"/>
                </a:solidFill>
                <a:effectLst/>
                <a:latin typeface="Calibri" panose="020F0502020204030204" pitchFamily="34" charset="0"/>
              </a:rPr>
              <a:t>Space Heating</a:t>
            </a:r>
            <a:r>
              <a:rPr lang="en-US" dirty="0"/>
              <a:t> </a:t>
            </a:r>
            <a:r>
              <a:rPr lang="en-US" sz="1200" b="0" i="0" u="none" strike="noStrike" dirty="0">
                <a:solidFill>
                  <a:srgbClr val="000000"/>
                </a:solidFill>
                <a:effectLst/>
                <a:latin typeface="Calibri" panose="020F0502020204030204" pitchFamily="34" charset="0"/>
              </a:rPr>
              <a:t>Central HP,</a:t>
            </a:r>
            <a:r>
              <a:rPr lang="en-US" dirty="0"/>
              <a:t> </a:t>
            </a:r>
            <a:r>
              <a:rPr lang="en-US" sz="1200" b="0" i="0" u="none" strike="noStrike" dirty="0">
                <a:solidFill>
                  <a:srgbClr val="000000"/>
                </a:solidFill>
                <a:effectLst/>
                <a:latin typeface="Calibri" panose="020F0502020204030204" pitchFamily="34" charset="0"/>
              </a:rPr>
              <a:t>Space Heating</a:t>
            </a:r>
            <a:r>
              <a:rPr lang="en-US" dirty="0"/>
              <a:t> </a:t>
            </a:r>
            <a:r>
              <a:rPr lang="en-US" sz="1200" b="0" i="0" u="none" strike="noStrike" dirty="0">
                <a:solidFill>
                  <a:srgbClr val="000000"/>
                </a:solidFill>
                <a:effectLst/>
                <a:latin typeface="Calibri" panose="020F0502020204030204" pitchFamily="34" charset="0"/>
              </a:rPr>
              <a:t>Mini Split HP,</a:t>
            </a:r>
            <a:r>
              <a:rPr lang="en-US" dirty="0"/>
              <a:t> </a:t>
            </a:r>
            <a:r>
              <a:rPr lang="en-US" sz="1200" b="0" i="0" u="none" strike="noStrike" dirty="0">
                <a:solidFill>
                  <a:srgbClr val="000000"/>
                </a:solidFill>
                <a:effectLst/>
                <a:latin typeface="Calibri" panose="020F0502020204030204" pitchFamily="34" charset="0"/>
              </a:rPr>
              <a:t>Appliance</a:t>
            </a:r>
            <a:r>
              <a:rPr lang="en-US" dirty="0"/>
              <a:t> </a:t>
            </a:r>
            <a:r>
              <a:rPr lang="en-US" sz="1200" b="0" i="0" u="none" strike="noStrike" dirty="0">
                <a:solidFill>
                  <a:srgbClr val="000000"/>
                </a:solidFill>
                <a:effectLst/>
                <a:latin typeface="Calibri" panose="020F0502020204030204" pitchFamily="34" charset="0"/>
              </a:rPr>
              <a:t>HP Clothes Dryer</a:t>
            </a:r>
            <a:r>
              <a:rPr lang="en-US" dirty="0"/>
              <a:t> </a:t>
            </a:r>
            <a:r>
              <a:rPr lang="en-US" sz="1200" b="0" i="0" u="none" strike="noStrike" dirty="0">
                <a:solidFill>
                  <a:srgbClr val="000000"/>
                </a:solidFill>
                <a:effectLst/>
                <a:latin typeface="Calibri" panose="020F0502020204030204" pitchFamily="34" charset="0"/>
              </a:rPr>
              <a:t>Appliance,</a:t>
            </a:r>
            <a:r>
              <a:rPr lang="en-US" dirty="0"/>
              <a:t> </a:t>
            </a:r>
            <a:r>
              <a:rPr lang="en-US" sz="1200" b="0" i="0" u="none" strike="noStrike" dirty="0">
                <a:solidFill>
                  <a:srgbClr val="000000"/>
                </a:solidFill>
                <a:effectLst/>
                <a:latin typeface="Calibri" panose="020F0502020204030204" pitchFamily="34" charset="0"/>
              </a:rPr>
              <a:t>Inductive Range</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05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a:t>Energy Efficiency (EE) tracking and projection/forecast scenarios</a:t>
            </a:r>
          </a:p>
          <a:p>
            <a:pPr marL="171450" indent="-171450">
              <a:lnSpc>
                <a:spcPct val="110000"/>
              </a:lnSpc>
              <a:buFont typeface="Arial" panose="020B0604020202020204" pitchFamily="34" charset="0"/>
              <a:buChar char="•"/>
            </a:pPr>
            <a:r>
              <a:rPr lang="en-US" dirty="0"/>
              <a:t>Incorporate new data such as from utility and other incentive programs to update historical savings as improve projections</a:t>
            </a:r>
          </a:p>
          <a:p>
            <a:pPr marL="171450" indent="-171450">
              <a:lnSpc>
                <a:spcPct val="110000"/>
              </a:lnSpc>
              <a:buFont typeface="Arial" panose="020B0604020202020204" pitchFamily="34" charset="0"/>
              <a:buChar char="•"/>
            </a:pPr>
            <a:r>
              <a:rPr lang="en-US" dirty="0"/>
              <a:t>Add new EE programs savings projections</a:t>
            </a:r>
          </a:p>
          <a:p>
            <a:pPr marL="171450" indent="-171450">
              <a:lnSpc>
                <a:spcPct val="110000"/>
              </a:lnSpc>
              <a:buFont typeface="Arial" panose="020B0604020202020204" pitchFamily="34" charset="0"/>
              <a:buChar char="•"/>
            </a:pPr>
            <a:r>
              <a:rPr lang="en-US" dirty="0"/>
              <a:t>Incorporate updates to code and standards in savings projections</a:t>
            </a:r>
          </a:p>
          <a:p>
            <a:pPr marL="171450" indent="-171450">
              <a:lnSpc>
                <a:spcPct val="110000"/>
              </a:lnSpc>
              <a:buFont typeface="Arial" panose="020B0604020202020204" pitchFamily="34" charset="0"/>
              <a:buChar char="•"/>
            </a:pPr>
            <a:r>
              <a:rPr lang="en-US" dirty="0"/>
              <a:t>Consider overlap in customer segments being targeted by different programs</a:t>
            </a:r>
          </a:p>
          <a:p>
            <a:pPr marL="171450" indent="-171450">
              <a:lnSpc>
                <a:spcPct val="110000"/>
              </a:lnSpc>
              <a:buFont typeface="Arial" panose="020B0604020202020204" pitchFamily="34" charset="0"/>
              <a:buChar char="•"/>
            </a:pPr>
            <a:r>
              <a:rPr lang="en-US" dirty="0"/>
              <a:t>Consider market-based activities that may result in EE savings that are not being captured elsewhere</a:t>
            </a:r>
          </a:p>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4</a:t>
            </a:fld>
            <a:endParaRPr lang="en-US"/>
          </a:p>
        </p:txBody>
      </p:sp>
    </p:spTree>
    <p:extLst>
      <p:ext uri="{BB962C8B-B14F-4D97-AF65-F5344CB8AC3E}">
        <p14:creationId xmlns:p14="http://schemas.microsoft.com/office/powerpoint/2010/main" val="3307668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sz="1200" kern="1200" dirty="0">
                <a:solidFill>
                  <a:schemeClr val="tx1"/>
                </a:solidFill>
                <a:effectLst/>
                <a:latin typeface="+mn-lt"/>
                <a:ea typeface="+mn-ea"/>
                <a:cs typeface="+mn-cs"/>
              </a:rPr>
              <a:t>consider what is the appropriate way of extended PG Study impacts from 2033-2035?</a:t>
            </a:r>
          </a:p>
          <a:p>
            <a:pPr marL="628650" lvl="1" indent="-171450">
              <a:buFontTx/>
              <a:buChar char="-"/>
            </a:pPr>
            <a:r>
              <a:rPr lang="en-US" sz="1200" kern="1200" dirty="0">
                <a:solidFill>
                  <a:schemeClr val="tx1"/>
                </a:solidFill>
                <a:effectLst/>
                <a:latin typeface="+mn-lt"/>
                <a:ea typeface="+mn-ea"/>
                <a:cs typeface="+mn-cs"/>
              </a:rPr>
              <a:t>linear maybe ok since short time frame… consider trend for 2021 ACC which is upwards so maybe linear is actually appropriate since extending longer would increase savings; would also be consistent with IRP (done with bundles ~ sector/end-use)</a:t>
            </a:r>
          </a:p>
        </p:txBody>
      </p:sp>
      <p:sp>
        <p:nvSpPr>
          <p:cNvPr id="4" name="Slide Number Placeholder 3"/>
          <p:cNvSpPr>
            <a:spLocks noGrp="1"/>
          </p:cNvSpPr>
          <p:nvPr>
            <p:ph type="sldNum" sz="quarter" idx="5"/>
          </p:nvPr>
        </p:nvSpPr>
        <p:spPr/>
        <p:txBody>
          <a:bodyPr/>
          <a:lstStyle/>
          <a:p>
            <a:fld id="{C07228BC-C7DA-4149-BAFD-AEA86F4C0635}" type="slidenum">
              <a:rPr lang="en-US" smtClean="0"/>
              <a:t>23</a:t>
            </a:fld>
            <a:endParaRPr lang="en-US"/>
          </a:p>
        </p:txBody>
      </p:sp>
    </p:spTree>
    <p:extLst>
      <p:ext uri="{BB962C8B-B14F-4D97-AF65-F5344CB8AC3E}">
        <p14:creationId xmlns:p14="http://schemas.microsoft.com/office/powerpoint/2010/main" val="3145280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 FS LADWP data and SMUD, Pasadena, Palo Alto etc. interviews</a:t>
            </a:r>
          </a:p>
          <a:p>
            <a:r>
              <a:rPr lang="en-US" dirty="0"/>
              <a:t>(To extrapolate the data to POUs across the entire state, </a:t>
            </a:r>
            <a:r>
              <a:rPr lang="en-US" dirty="0" err="1"/>
              <a:t>Guidehouse</a:t>
            </a:r>
            <a:r>
              <a:rPr lang="en-US" dirty="0"/>
              <a:t> first used the GDS Associates POU energy savings projections data to determine the relative size of each POU’s total energy savings potential, relative to LADWP. The projected savings for each POU was summed for the five years from 2022 to 2026 and compared to create a ‘savings potential multiplier’. Next, </a:t>
            </a:r>
            <a:r>
              <a:rPr lang="en-US" dirty="0" err="1"/>
              <a:t>Guidehouse</a:t>
            </a:r>
            <a:r>
              <a:rPr lang="en-US" dirty="0"/>
              <a:t>  assigned a fuel substitution delay or ‘head start’ to each POU, relative to the LADWP fuel substitution timeline. SMUD, for example, was judged to be two years ahead of LADWP in fuel substitution implementation, while most other POUs were judged to be two years behind LADWP.)</a:t>
            </a:r>
          </a:p>
          <a:p>
            <a:endParaRPr lang="en-US" dirty="0"/>
          </a:p>
          <a:p>
            <a:r>
              <a:rPr lang="en-US" dirty="0"/>
              <a:t>The team analyzed the percent difference between conservative, reference, and aggressive scenarios outlined in the IOU PG study data to calculate an average ‘scenario factor’ between the conservative and reference case (as well as a separate scenario factor for the difference between the aggressive and reference case). Factors were calculated based on IOU Fuel Substitution programs combined. Although the PG study data reveals slight differences in the ratios from year to year with small variations, the team used a simplified average from 2021 to 2031 for the analysis.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833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ahoma" panose="020B0604030504040204" pitchFamily="34" charset="0"/>
                <a:ea typeface="MS Mincho" panose="02020609040205080304" pitchFamily="49" charset="-128"/>
                <a:cs typeface="LucidaBright"/>
              </a:rPr>
              <a:t>In order to create POU potential scenarios, the team calculated sector-by-sector (Residential, Commercial, Industrial, and Agricultural) ratios from the 2021 PG study IOU data. This was done by summing total sector savings among each of the defined IOU scenarios. For example, if the IOU data indicated that the conservative scenario for the commercial sector resulted in 7.5% fewer savings than the reference case, that same ratio was applied to derive a POU conservative case from the existing POU reference data. </a:t>
            </a:r>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25</a:t>
            </a:fld>
            <a:endParaRPr lang="en-US"/>
          </a:p>
        </p:txBody>
      </p:sp>
    </p:spTree>
    <p:extLst>
      <p:ext uri="{BB962C8B-B14F-4D97-AF65-F5344CB8AC3E}">
        <p14:creationId xmlns:p14="http://schemas.microsoft.com/office/powerpoint/2010/main" val="2237756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572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everything "on the books" will be included in the baseline forecast</a:t>
            </a:r>
          </a:p>
          <a:p>
            <a:r>
              <a:rPr lang="en-US" dirty="0"/>
              <a:t>2022 T24 will be included in AA's because of FS component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703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historical data on a pilot or other subset of programs and reasoned assumption on future funding allocations</a:t>
            </a:r>
          </a:p>
          <a:p>
            <a:r>
              <a:rPr lang="en-US" dirty="0"/>
              <a:t>assumptions based on pilot or proposed programs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378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everything "on the books" will be included in the baseline forecast</a:t>
            </a:r>
          </a:p>
          <a:p>
            <a:r>
              <a:rPr lang="en-US" dirty="0"/>
              <a:t>2022 T24 will be included in AA's because of FS component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285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pPr>
            <a:r>
              <a:rPr lang="en-US" dirty="0"/>
              <a:t>Currently choose the AAEE Scenario first and give the baseline gas consumption forecast a “haircut” as part of designing an FSSAT scenario FS is only allowed for the remaining gas consumption after AAEE reduction.</a:t>
            </a:r>
          </a:p>
          <a:p>
            <a:pPr lvl="2">
              <a:lnSpc>
                <a:spcPct val="120000"/>
              </a:lnSpc>
            </a:pPr>
            <a:r>
              <a:rPr lang="en-US" dirty="0"/>
              <a:t>Pro: aligned with loading order</a:t>
            </a:r>
          </a:p>
          <a:p>
            <a:pPr lvl="2">
              <a:lnSpc>
                <a:spcPct val="120000"/>
              </a:lnSpc>
            </a:pPr>
            <a:r>
              <a:rPr lang="en-US" dirty="0"/>
              <a:t>Con: “low hanging fruit” may be better suited for FS than gas EE</a:t>
            </a:r>
          </a:p>
          <a:p>
            <a:pPr lvl="2">
              <a:lnSpc>
                <a:spcPct val="120000"/>
              </a:lnSpc>
            </a:pPr>
            <a:endParaRPr lang="en-US" dirty="0"/>
          </a:p>
          <a:p>
            <a:pPr marL="914400" marR="0" lvl="2" indent="0" algn="l" defTabSz="914400" rtl="0" eaLnBrk="1" fontAlgn="auto" latinLnBrk="0" hangingPunct="1">
              <a:lnSpc>
                <a:spcPct val="120000"/>
              </a:lnSpc>
              <a:spcBef>
                <a:spcPts val="0"/>
              </a:spcBef>
              <a:spcAft>
                <a:spcPts val="0"/>
              </a:spcAft>
              <a:buClrTx/>
              <a:buSzTx/>
              <a:buFontTx/>
              <a:buNone/>
              <a:tabLst/>
              <a:defRPr/>
            </a:pPr>
            <a:r>
              <a:rPr lang="en-US" dirty="0"/>
              <a:t>consider approaching this by designing gas AAEE and electric AAEE scenarios separately…?</a:t>
            </a:r>
          </a:p>
          <a:p>
            <a:pPr marL="914400" marR="0" lvl="2" indent="0" algn="l" defTabSz="914400" rtl="0" eaLnBrk="1" fontAlgn="auto" latinLnBrk="0" hangingPunct="1">
              <a:lnSpc>
                <a:spcPct val="120000"/>
              </a:lnSpc>
              <a:spcBef>
                <a:spcPts val="0"/>
              </a:spcBef>
              <a:spcAft>
                <a:spcPts val="0"/>
              </a:spcAft>
              <a:buClrTx/>
              <a:buSzTx/>
              <a:buFontTx/>
              <a:buNone/>
              <a:tabLst/>
              <a:defRPr/>
            </a:pPr>
            <a:endParaRPr lang="en-US" dirty="0"/>
          </a:p>
          <a:p>
            <a:pPr marL="914400" marR="0" lvl="2" indent="0" algn="l" defTabSz="914400" rtl="0" eaLnBrk="1" fontAlgn="auto" latinLnBrk="0" hangingPunct="1">
              <a:lnSpc>
                <a:spcPct val="12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If the total FS MM </a:t>
            </a:r>
            <a:r>
              <a:rPr lang="en-US" sz="1800" dirty="0" err="1">
                <a:effectLst/>
                <a:latin typeface="Arial" panose="020B0604020202020204" pitchFamily="34" charset="0"/>
                <a:ea typeface="Calibri" panose="020F0502020204030204" pitchFamily="34" charset="0"/>
              </a:rPr>
              <a:t>Therms</a:t>
            </a:r>
            <a:r>
              <a:rPr lang="en-US" sz="1800" dirty="0">
                <a:effectLst/>
                <a:latin typeface="Arial" panose="020B0604020202020204" pitchFamily="34" charset="0"/>
                <a:ea typeface="Calibri" panose="020F0502020204030204" pitchFamily="34" charset="0"/>
              </a:rPr>
              <a:t> savings for a particular Gas Utility and Sector exceeds this specified threshold in a given year, then the gas savings for that Gas Utility and Sector will be scaled proportionally downward in that year. For example, if the threshold is set at 15% and PG&amp;E residential FS gas savings is 20% of PG&amp;E residential IEPR demand in a given year, then all residential PG&amp;E gas savings for that year will be scaled down to 80% (1 - 0.2 = 0.8) of unadjusted savings.</a:t>
            </a:r>
          </a:p>
          <a:p>
            <a:pPr marL="914400" marR="0" lvl="2" indent="0" algn="l" defTabSz="914400" rtl="0" eaLnBrk="1" fontAlgn="auto" latinLnBrk="0" hangingPunct="1">
              <a:lnSpc>
                <a:spcPct val="120000"/>
              </a:lnSpc>
              <a:spcBef>
                <a:spcPts val="0"/>
              </a:spcBef>
              <a:spcAft>
                <a:spcPts val="0"/>
              </a:spcAft>
              <a:buClrTx/>
              <a:buSzTx/>
              <a:buFontTx/>
              <a:buNone/>
              <a:tabLst/>
              <a:defRPr/>
            </a:pPr>
            <a:endParaRPr lang="en-US" dirty="0"/>
          </a:p>
          <a:p>
            <a:pPr lvl="2">
              <a:lnSpc>
                <a:spcPct val="120000"/>
              </a:lnSpc>
            </a:pPr>
            <a:endParaRPr lang="en-US" dirty="0"/>
          </a:p>
          <a:p>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30</a:t>
            </a:fld>
            <a:endParaRPr lang="en-US"/>
          </a:p>
        </p:txBody>
      </p:sp>
    </p:spTree>
    <p:extLst>
      <p:ext uri="{BB962C8B-B14F-4D97-AF65-F5344CB8AC3E}">
        <p14:creationId xmlns:p14="http://schemas.microsoft.com/office/powerpoint/2010/main" val="3712748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everything "on the books" will be included in the baseline forecast</a:t>
            </a:r>
          </a:p>
          <a:p>
            <a:r>
              <a:rPr lang="en-US" dirty="0"/>
              <a:t>2022 T24 will be included in AA's because of FS component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056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everything "on the books" will be included in the baseline forecast</a:t>
            </a:r>
          </a:p>
          <a:p>
            <a:r>
              <a:rPr lang="en-US" dirty="0"/>
              <a:t>2022 T24 will be included in AA's because of FS component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228BC-C7DA-4149-BAFD-AEA86F4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8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sz="1200" kern="1200" dirty="0">
                <a:solidFill>
                  <a:schemeClr val="tx1"/>
                </a:solidFill>
                <a:effectLst/>
                <a:latin typeface="+mn-lt"/>
                <a:ea typeface="+mn-ea"/>
                <a:cs typeface="+mn-cs"/>
              </a:rPr>
              <a:t>consider what is the appropriate way of extended PG Study impacts from 2033-2035?</a:t>
            </a:r>
          </a:p>
          <a:p>
            <a:pPr marL="628650" lvl="1" indent="-171450">
              <a:buFontTx/>
              <a:buChar char="-"/>
            </a:pPr>
            <a:r>
              <a:rPr lang="en-US" sz="1200" kern="1200" dirty="0">
                <a:solidFill>
                  <a:schemeClr val="tx1"/>
                </a:solidFill>
                <a:effectLst/>
                <a:latin typeface="+mn-lt"/>
                <a:ea typeface="+mn-ea"/>
                <a:cs typeface="+mn-cs"/>
              </a:rPr>
              <a:t>linear maybe ok since short time frame… consider trend for 2021 ACC which is upwards so maybe linear is actually appropriate since extending longer would increase savings; would also be consistent with IRP (done with bundles ~ sector/end-use)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92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96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lower drops PGE portfolio below 1.0 in the first few years</a:t>
            </a:r>
          </a:p>
          <a:p>
            <a:endParaRPr lang="en-US" dirty="0"/>
          </a:p>
          <a:p>
            <a:r>
              <a:rPr lang="en-US" dirty="0"/>
              <a:t>M&amp;O is increased parameter in the bass diffusion model regarding marketing effectiveness for rebate programs. </a:t>
            </a:r>
          </a:p>
          <a:p>
            <a:r>
              <a:rPr lang="en-US" dirty="0"/>
              <a:t>program engagement is increased BROs Programs participation</a:t>
            </a:r>
          </a:p>
        </p:txBody>
      </p:sp>
      <p:sp>
        <p:nvSpPr>
          <p:cNvPr id="4" name="Slide Number Placeholder 3"/>
          <p:cNvSpPr>
            <a:spLocks noGrp="1"/>
          </p:cNvSpPr>
          <p:nvPr>
            <p:ph type="sldNum" sz="quarter" idx="5"/>
          </p:nvPr>
        </p:nvSpPr>
        <p:spPr/>
        <p:txBody>
          <a:bodyPr/>
          <a:lstStyle/>
          <a:p>
            <a:fld id="{C07228BC-C7DA-4149-BAFD-AEA86F4C0635}" type="slidenum">
              <a:rPr lang="en-US" smtClean="0"/>
              <a:t>7</a:t>
            </a:fld>
            <a:endParaRPr lang="en-US"/>
          </a:p>
        </p:txBody>
      </p:sp>
    </p:spTree>
    <p:extLst>
      <p:ext uri="{BB962C8B-B14F-4D97-AF65-F5344CB8AC3E}">
        <p14:creationId xmlns:p14="http://schemas.microsoft.com/office/powerpoint/2010/main" val="392156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lower drops PGE portfolio below 1.0 in the first few years</a:t>
            </a:r>
          </a:p>
          <a:p>
            <a:endParaRPr lang="en-US" dirty="0"/>
          </a:p>
          <a:p>
            <a:r>
              <a:rPr lang="en-US" dirty="0"/>
              <a:t>M&amp;O is increased parameter in the bass diffusion model regarding marketing effectiveness for rebate programs. </a:t>
            </a:r>
          </a:p>
          <a:p>
            <a:r>
              <a:rPr lang="en-US" dirty="0"/>
              <a:t>program engagement is increased BROs Programs participation</a:t>
            </a:r>
          </a:p>
        </p:txBody>
      </p:sp>
      <p:sp>
        <p:nvSpPr>
          <p:cNvPr id="4" name="Slide Number Placeholder 3"/>
          <p:cNvSpPr>
            <a:spLocks noGrp="1"/>
          </p:cNvSpPr>
          <p:nvPr>
            <p:ph type="sldNum" sz="quarter" idx="5"/>
          </p:nvPr>
        </p:nvSpPr>
        <p:spPr/>
        <p:txBody>
          <a:bodyPr/>
          <a:lstStyle/>
          <a:p>
            <a:fld id="{C07228BC-C7DA-4149-BAFD-AEA86F4C0635}" type="slidenum">
              <a:rPr lang="en-US" smtClean="0"/>
              <a:t>8</a:t>
            </a:fld>
            <a:endParaRPr lang="en-US"/>
          </a:p>
        </p:txBody>
      </p:sp>
    </p:spTree>
    <p:extLst>
      <p:ext uri="{BB962C8B-B14F-4D97-AF65-F5344CB8AC3E}">
        <p14:creationId xmlns:p14="http://schemas.microsoft.com/office/powerpoint/2010/main" val="389565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sz="1200" kern="1200" dirty="0">
                <a:solidFill>
                  <a:schemeClr val="tx1"/>
                </a:solidFill>
                <a:effectLst/>
                <a:latin typeface="+mn-lt"/>
                <a:ea typeface="+mn-ea"/>
                <a:cs typeface="+mn-cs"/>
              </a:rPr>
              <a:t>consider what is the appropriate way of extended PG Study impacts from 2033-2035?</a:t>
            </a:r>
          </a:p>
          <a:p>
            <a:pPr marL="628650" lvl="1" indent="-171450">
              <a:buFontTx/>
              <a:buChar char="-"/>
            </a:pPr>
            <a:r>
              <a:rPr lang="en-US" sz="1200" kern="1200" dirty="0">
                <a:solidFill>
                  <a:schemeClr val="tx1"/>
                </a:solidFill>
                <a:effectLst/>
                <a:latin typeface="+mn-lt"/>
                <a:ea typeface="+mn-ea"/>
                <a:cs typeface="+mn-cs"/>
              </a:rPr>
              <a:t>linear maybe ok since short time frame… consider trend for 2021 ACC which is upwards so maybe linear is actually appropriate since extending longer would increase savings; would also be consistent with IRP (done with bundles ~ sector/end-use)</a:t>
            </a:r>
          </a:p>
        </p:txBody>
      </p:sp>
      <p:sp>
        <p:nvSpPr>
          <p:cNvPr id="4" name="Slide Number Placeholder 3"/>
          <p:cNvSpPr>
            <a:spLocks noGrp="1"/>
          </p:cNvSpPr>
          <p:nvPr>
            <p:ph type="sldNum" sz="quarter" idx="5"/>
          </p:nvPr>
        </p:nvSpPr>
        <p:spPr/>
        <p:txBody>
          <a:bodyPr/>
          <a:lstStyle/>
          <a:p>
            <a:fld id="{C07228BC-C7DA-4149-BAFD-AEA86F4C0635}" type="slidenum">
              <a:rPr lang="en-US" smtClean="0"/>
              <a:t>9</a:t>
            </a:fld>
            <a:endParaRPr lang="en-US"/>
          </a:p>
        </p:txBody>
      </p:sp>
    </p:spTree>
    <p:extLst>
      <p:ext uri="{BB962C8B-B14F-4D97-AF65-F5344CB8AC3E}">
        <p14:creationId xmlns:p14="http://schemas.microsoft.com/office/powerpoint/2010/main" val="269338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ahoma" panose="020B0604030504040204" pitchFamily="34" charset="0"/>
                <a:ea typeface="MS Mincho" panose="02020609040205080304" pitchFamily="49" charset="-128"/>
                <a:cs typeface="LucidaBright"/>
              </a:rPr>
              <a:t>In order to create POU potential scenarios, the team calculated sector-by-sector (Residential, Commercial, Industrial, and Agricultural) ratios from the 2021 PG study IOU data. This was done by summing total sector savings among each of the defined IOU scenarios. For example, if the IOU data indicated that the conservative scenario for the commercial sector resulted in 7.5% fewer savings than the reference case, that same ratio was applied to derive a POU conservative case from the existing POU reference data. </a:t>
            </a:r>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10</a:t>
            </a:fld>
            <a:endParaRPr lang="en-US"/>
          </a:p>
        </p:txBody>
      </p:sp>
    </p:spTree>
    <p:extLst>
      <p:ext uri="{BB962C8B-B14F-4D97-AF65-F5344CB8AC3E}">
        <p14:creationId xmlns:p14="http://schemas.microsoft.com/office/powerpoint/2010/main" val="197951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ahoma" panose="020B0604030504040204" pitchFamily="34" charset="0"/>
                <a:ea typeface="MS Mincho" panose="02020609040205080304" pitchFamily="49" charset="-128"/>
                <a:cs typeface="LucidaBright"/>
              </a:rPr>
              <a:t>In order to create POU potential scenarios, the team calculated sector-by-sector (Residential, Commercial, Industrial, and Agricultural) ratios from the 2021 PG study IOU data. This was done by summing total sector savings among each of the defined IOU scenarios. For example, if the IOU data indicated that the conservative scenario for the commercial sector resulted in 7.5% fewer savings than the reference case, that same ratio was applied to derive a POU conservative case from the existing POU reference data. </a:t>
            </a:r>
            <a:endParaRPr lang="en-US" dirty="0"/>
          </a:p>
        </p:txBody>
      </p:sp>
      <p:sp>
        <p:nvSpPr>
          <p:cNvPr id="4" name="Slide Number Placeholder 3"/>
          <p:cNvSpPr>
            <a:spLocks noGrp="1"/>
          </p:cNvSpPr>
          <p:nvPr>
            <p:ph type="sldNum" sz="quarter" idx="5"/>
          </p:nvPr>
        </p:nvSpPr>
        <p:spPr/>
        <p:txBody>
          <a:bodyPr/>
          <a:lstStyle/>
          <a:p>
            <a:fld id="{C07228BC-C7DA-4149-BAFD-AEA86F4C0635}" type="slidenum">
              <a:rPr lang="en-US" smtClean="0"/>
              <a:t>11</a:t>
            </a:fld>
            <a:endParaRPr lang="en-US"/>
          </a:p>
        </p:txBody>
      </p:sp>
    </p:spTree>
    <p:extLst>
      <p:ext uri="{BB962C8B-B14F-4D97-AF65-F5344CB8AC3E}">
        <p14:creationId xmlns:p14="http://schemas.microsoft.com/office/powerpoint/2010/main" val="195879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9/13/2021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95804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CA14F-C253-2C4B-BB94-A112B33202D4}" type="datetime1">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474854" y="6492875"/>
            <a:ext cx="1761067" cy="365125"/>
          </a:xfrm>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21700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A639FC-0D0B-254C-A488-84C1053DC81E}" type="datetime1">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430933" y="6473910"/>
            <a:ext cx="1761067"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1892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9/13/2021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4064905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AEF258-FE05-9A40-ABEB-3CEFD609CF46}" type="datetime1">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4660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D0696-7CCE-494F-A431-EAFE08099352}" type="datetime1">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32125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386C1D-959B-6C44-9D8E-1EBE83060B83}" type="datetime1">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5607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D0B14-992F-43CE-AB8B-B496C3D01B2B}" type="datetime1">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88600" y="6463233"/>
            <a:ext cx="1803400" cy="365125"/>
          </a:xfrm>
        </p:spPr>
        <p:txBody>
          <a:bodyPr/>
          <a:lstStyle>
            <a:lvl1pPr>
              <a:defRPr>
                <a:solidFill>
                  <a:srgbClr val="002060"/>
                </a:solidFill>
              </a:defRPr>
            </a:lvl1pPr>
          </a:lstStyle>
          <a:p>
            <a:fld id="{005C4985-ACD0-2B4C-8981-36243250F268}" type="slidenum">
              <a:rPr lang="en-US" smtClean="0"/>
              <a:pPr/>
              <a:t>‹#›</a:t>
            </a:fld>
            <a:endParaRPr lang="en-US"/>
          </a:p>
        </p:txBody>
      </p:sp>
    </p:spTree>
    <p:extLst>
      <p:ext uri="{BB962C8B-B14F-4D97-AF65-F5344CB8AC3E}">
        <p14:creationId xmlns:p14="http://schemas.microsoft.com/office/powerpoint/2010/main" val="418402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015C4A-6E3C-43B3-9BDD-E759BF8F3E87}" type="datetime1">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8932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91E4C0-D261-49E7-84E2-59DBF671C954}" type="datetime1">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351625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0E1B3D-2F8E-41AC-845D-779EBF908087}" type="datetime1">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847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9/13/2021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spTree>
    <p:extLst>
      <p:ext uri="{BB962C8B-B14F-4D97-AF65-F5344CB8AC3E}">
        <p14:creationId xmlns:p14="http://schemas.microsoft.com/office/powerpoint/2010/main" val="2730902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endParaRPr lang="en-US"/>
          </a:p>
        </p:txBody>
      </p:sp>
      <p:sp>
        <p:nvSpPr>
          <p:cNvPr id="4" name="Date Placeholder 4">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fld id="{C73CA690-A6DA-457E-9621-DCDD656FF3FA}" type="datetime1">
              <a:rPr lang="en-US" smtClean="0"/>
              <a:t>9/13/2021</a:t>
            </a:fld>
            <a:endParaRPr lang="en-US"/>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7" name="Title Placeholder 1">
            <a:extLst>
              <a:ext uri="{FF2B5EF4-FFF2-40B4-BE49-F238E27FC236}">
                <a16:creationId xmlns:a16="http://schemas.microsoft.com/office/drawing/2014/main" id="{306A5F74-19FF-46D6-A68E-584E3C808DF7}"/>
              </a:ext>
            </a:extLst>
          </p:cNvPr>
          <p:cNvSpPr>
            <a:spLocks noGrp="1"/>
          </p:cNvSpPr>
          <p:nvPr>
            <p:ph type="title"/>
          </p:nvPr>
        </p:nvSpPr>
        <p:spPr>
          <a:xfrm>
            <a:off x="457199" y="457200"/>
            <a:ext cx="11277599" cy="393261"/>
          </a:xfrm>
          <a:prstGeom prst="rect">
            <a:avLst/>
          </a:prstGeom>
        </p:spPr>
        <p:txBody>
          <a:bodyPr vert="horz" lIns="0" tIns="0" rIns="0" bIns="0" rtlCol="0" anchor="t" anchorCtr="0">
            <a:noAutofit/>
          </a:bodyPr>
          <a:lstStyle/>
          <a:p>
            <a:r>
              <a:rPr lang="en-US"/>
              <a:t>Click to edit Master title style</a:t>
            </a:r>
          </a:p>
        </p:txBody>
      </p:sp>
      <p:sp>
        <p:nvSpPr>
          <p:cNvPr id="9" name="Text Placeholder 7">
            <a:extLst>
              <a:ext uri="{FF2B5EF4-FFF2-40B4-BE49-F238E27FC236}">
                <a16:creationId xmlns:a16="http://schemas.microsoft.com/office/drawing/2014/main" id="{13A89924-9D28-4878-8118-BDCDFE1CEC6D}"/>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0" name="Rectangle: Rounded Corners 9">
            <a:extLst>
              <a:ext uri="{FF2B5EF4-FFF2-40B4-BE49-F238E27FC236}">
                <a16:creationId xmlns:a16="http://schemas.microsoft.com/office/drawing/2014/main" id="{4F043486-FE7C-43AD-88F9-95C9C36E5C67}"/>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1890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p15:clr>
            <a:srgbClr val="FBAE40"/>
          </p15:clr>
        </p15:guide>
        <p15:guide id="2" orient="horz" pos="383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D751F-DCE5-43A5-96C8-D33EC6874AA8}" type="datetime1">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D666DA-A25C-496A-AC6E-F38C251520AB}" type="slidenum">
              <a:rPr lang="en-US" smtClean="0"/>
              <a:t>‹#›</a:t>
            </a:fld>
            <a:endParaRPr lang="en-US"/>
          </a:p>
        </p:txBody>
      </p:sp>
    </p:spTree>
    <p:extLst>
      <p:ext uri="{BB962C8B-B14F-4D97-AF65-F5344CB8AC3E}">
        <p14:creationId xmlns:p14="http://schemas.microsoft.com/office/powerpoint/2010/main" val="557793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9/13/2021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829204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1FE90D5-7467-4FC9-B9D5-1B21A9419537}" type="datetime1">
              <a:rPr lang="en-US" smtClean="0"/>
              <a:t>9/13/2021</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Presenters:</a:t>
            </a:r>
          </a:p>
          <a:p>
            <a:pPr lvl="0"/>
            <a:r>
              <a:rPr lang="en-US" dirty="0"/>
              <a:t>Name 1</a:t>
            </a:r>
          </a:p>
          <a:p>
            <a:pPr lvl="0"/>
            <a:r>
              <a:rPr lang="en-US" dirty="0"/>
              <a:t>Name 2</a:t>
            </a:r>
          </a:p>
        </p:txBody>
      </p:sp>
    </p:spTree>
    <p:extLst>
      <p:ext uri="{BB962C8B-B14F-4D97-AF65-F5344CB8AC3E}">
        <p14:creationId xmlns:p14="http://schemas.microsoft.com/office/powerpoint/2010/main" val="834709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61426E7-957E-4531-8814-D11F1639A1DF}" type="datetime1">
              <a:rPr lang="en-US" smtClean="0"/>
              <a:t>9/13/2021</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2705916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015C4A-6E3C-43B3-9BDD-E759BF8F3E87}" type="datetime1">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063622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9/13/2021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204357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C3790333-5901-4871-82C9-9CA9F957A84F}" type="datetime1">
              <a:rPr lang="en-US" smtClean="0"/>
              <a:t>9/13/2021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spTree>
    <p:extLst>
      <p:ext uri="{BB962C8B-B14F-4D97-AF65-F5344CB8AC3E}">
        <p14:creationId xmlns:p14="http://schemas.microsoft.com/office/powerpoint/2010/main" val="3715056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E90D5-7467-4FC9-B9D5-1B21A9419537}" type="datetime1">
              <a:rPr lang="en-US" smtClean="0"/>
              <a:t>9/13/2021</a:t>
            </a:fld>
            <a:endParaRPr lang="en-US"/>
          </a:p>
        </p:txBody>
      </p:sp>
      <p:pic>
        <p:nvPicPr>
          <p:cNvPr id="8" name="Picture 7"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683618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61426E7-957E-4531-8814-D11F1639A1DF}" type="datetime1">
              <a:rPr lang="en-US" smtClean="0"/>
              <a:t>9/13/2021</a:t>
            </a:fld>
            <a:endParaRPr lang="en-US"/>
          </a:p>
        </p:txBody>
      </p:sp>
      <p:pic>
        <p:nvPicPr>
          <p:cNvPr id="6" name="Picture 5"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59274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E90D5-7467-4FC9-B9D5-1B21A9419537}" type="datetime1">
              <a:rPr lang="en-US" smtClean="0"/>
              <a:t>9/13/2021</a:t>
            </a:fld>
            <a:endParaRPr lang="en-US"/>
          </a:p>
        </p:txBody>
      </p:sp>
      <p:pic>
        <p:nvPicPr>
          <p:cNvPr id="8" name="Picture 7"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2613796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015C4A-6E3C-43B3-9BDD-E759BF8F3E87}" type="datetime1">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799877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7A8FD6-7F64-5E4C-97B1-FE11FAAD89FA}" type="datetime1">
              <a:rPr lang="en-US" smtClean="0"/>
              <a:t>9/13/2021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405589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AEF258-FE05-9A40-ABEB-3CEFD609CF46}" type="datetime1">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86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61426E7-957E-4531-8814-D11F1639A1DF}" type="datetime1">
              <a:rPr lang="en-US" smtClean="0"/>
              <a:t>9/13/2021</a:t>
            </a:fld>
            <a:endParaRPr lang="en-US"/>
          </a:p>
        </p:txBody>
      </p:sp>
      <p:pic>
        <p:nvPicPr>
          <p:cNvPr id="6" name="Picture 5" descr="California Energy Commission 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75860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015C4A-6E3C-43B3-9BDD-E759BF8F3E87}" type="datetime1">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57405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7A8FD6-7F64-5E4C-97B1-FE11FAAD89FA}" type="datetime1">
              <a:rPr lang="en-US" smtClean="0"/>
              <a:t>9/13/2021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32700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AEF258-FE05-9A40-ABEB-3CEFD609CF46}" type="datetime1">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9/13/2021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27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C4852-C69A-3C46-A74D-F2D8C6D17F46}" type="datetime1">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88600" y="6492875"/>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78073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91894-EB80-6048-AAFF-32CE04FEA1F0}" type="datetime1">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430933" y="6492875"/>
            <a:ext cx="1761067"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4932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66568-2EF2-4E98-90D7-7FF464ACCBCA}" type="datetime1">
              <a:rPr lang="en-US" smtClean="0"/>
              <a:t>9/13/2021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rgbClr val="002060"/>
                </a:solidFill>
              </a:defRPr>
            </a:lvl1pPr>
          </a:lstStyle>
          <a:p>
            <a:fld id="{FCB12032-C4BC-1846-BCAE-83F2C463453C}" type="slidenum">
              <a:rPr lang="en-US" smtClean="0"/>
              <a:pPr/>
              <a:t>‹#›</a:t>
            </a:fld>
            <a:endParaRPr lang="en-US"/>
          </a:p>
        </p:txBody>
      </p:sp>
    </p:spTree>
    <p:extLst>
      <p:ext uri="{BB962C8B-B14F-4D97-AF65-F5344CB8AC3E}">
        <p14:creationId xmlns:p14="http://schemas.microsoft.com/office/powerpoint/2010/main" val="65949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10562992-772B-3C4E-9810-F8ADBF4F57E7}" type="datetime1">
              <a:rPr lang="en-US" smtClean="0"/>
              <a:t>9/13/2021</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0413289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6" r:id="rId5"/>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E695F-21E5-C242-92E6-E78B31EE7C7E}" type="datetime1">
              <a:rPr lang="en-US" smtClean="0"/>
              <a:t>9/13/2021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4656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9825909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0F30DB3-6A70-4A59-A731-D68B39C6B199}" type="datetime1">
              <a:rPr lang="en-US" smtClean="0"/>
              <a:t>9/13/2021</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430933" y="6488807"/>
            <a:ext cx="1761067" cy="365125"/>
          </a:xfrm>
          <a:prstGeom prst="rect">
            <a:avLst/>
          </a:prstGeom>
        </p:spPr>
        <p:txBody>
          <a:bodyPr vert="horz" lIns="91440" tIns="45720" rIns="91440" bIns="45720" rtlCol="0" anchor="ctr"/>
          <a:lstStyle>
            <a:lvl1pPr algn="r">
              <a:defRPr sz="1200">
                <a:solidFill>
                  <a:srgbClr val="002060"/>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246142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8" r:id="rId6"/>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66568-2EF2-4E98-90D7-7FF464ACCBCA}" type="datetime1">
              <a:rPr lang="en-US" smtClean="0"/>
              <a:t>9/13/2021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rgbClr val="002060"/>
                </a:solidFill>
              </a:defRPr>
            </a:lvl1pPr>
          </a:lstStyle>
          <a:p>
            <a:fld id="{FCB12032-C4BC-1846-BCAE-83F2C463453C}" type="slidenum">
              <a:rPr lang="en-US" smtClean="0"/>
              <a:pPr/>
              <a:t>‹#›</a:t>
            </a:fld>
            <a:endParaRPr lang="en-US" dirty="0"/>
          </a:p>
        </p:txBody>
      </p:sp>
    </p:spTree>
    <p:extLst>
      <p:ext uri="{BB962C8B-B14F-4D97-AF65-F5344CB8AC3E}">
        <p14:creationId xmlns:p14="http://schemas.microsoft.com/office/powerpoint/2010/main" val="6065069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66568-2EF2-4E98-90D7-7FF464ACCBCA}" type="datetime1">
              <a:rPr lang="en-US" smtClean="0"/>
              <a:t>9/13/2021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rgbClr val="002060"/>
                </a:solidFill>
              </a:defRPr>
            </a:lvl1pPr>
          </a:lstStyle>
          <a:p>
            <a:fld id="{FCB12032-C4BC-1846-BCAE-83F2C463453C}" type="slidenum">
              <a:rPr lang="en-US" smtClean="0"/>
              <a:pPr/>
              <a:t>‹#›</a:t>
            </a:fld>
            <a:endParaRPr lang="en-US"/>
          </a:p>
        </p:txBody>
      </p:sp>
    </p:spTree>
    <p:extLst>
      <p:ext uri="{BB962C8B-B14F-4D97-AF65-F5344CB8AC3E}">
        <p14:creationId xmlns:p14="http://schemas.microsoft.com/office/powerpoint/2010/main" val="23830239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4" r:id="rId5"/>
    <p:sldLayoutId id="2147483715" r:id="rId6"/>
    <p:sldLayoutId id="2147483716" r:id="rId7"/>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8479"/>
            <a:ext cx="10515600" cy="2852737"/>
          </a:xfrm>
        </p:spPr>
        <p:txBody>
          <a:bodyPr>
            <a:normAutofit/>
          </a:bodyPr>
          <a:lstStyle/>
          <a:p>
            <a:r>
              <a:rPr lang="en-US" sz="5400" b="1" dirty="0">
                <a:latin typeface="+mn-lt"/>
              </a:rPr>
              <a:t>DEMAND ANALYSIS WORKING GROUP (DAWG)</a:t>
            </a:r>
            <a:br>
              <a:rPr lang="en-US" sz="5400" dirty="0">
                <a:latin typeface="+mn-lt"/>
              </a:rPr>
            </a:br>
            <a:endParaRPr lang="en-US" sz="5400" dirty="0">
              <a:latin typeface="+mn-lt"/>
            </a:endParaRPr>
          </a:p>
        </p:txBody>
      </p:sp>
      <p:sp>
        <p:nvSpPr>
          <p:cNvPr id="3" name="Text Placeholder 2"/>
          <p:cNvSpPr>
            <a:spLocks noGrp="1"/>
          </p:cNvSpPr>
          <p:nvPr>
            <p:ph type="body" idx="1"/>
          </p:nvPr>
        </p:nvSpPr>
        <p:spPr>
          <a:xfrm>
            <a:off x="831850" y="2273331"/>
            <a:ext cx="11127269" cy="1500187"/>
          </a:xfrm>
        </p:spPr>
        <p:txBody>
          <a:bodyPr vert="horz" lIns="91440" tIns="45720" rIns="91440" bIns="45720" rtlCol="0" anchor="t">
            <a:noAutofit/>
          </a:bodyPr>
          <a:lstStyle/>
          <a:p>
            <a:pPr>
              <a:lnSpc>
                <a:spcPct val="120000"/>
              </a:lnSpc>
            </a:pPr>
            <a:r>
              <a:rPr lang="en-US" sz="4400" b="1" dirty="0">
                <a:latin typeface="+mj-lt"/>
                <a:ea typeface="+mn-lt"/>
                <a:cs typeface="+mn-lt"/>
              </a:rPr>
              <a:t>AAEE &amp; AAFS </a:t>
            </a:r>
          </a:p>
          <a:p>
            <a:pPr>
              <a:lnSpc>
                <a:spcPct val="120000"/>
              </a:lnSpc>
            </a:pPr>
            <a:r>
              <a:rPr lang="en-US" sz="4000" b="1" dirty="0">
                <a:latin typeface="+mj-lt"/>
                <a:ea typeface="+mn-lt"/>
                <a:cs typeface="+mn-lt"/>
              </a:rPr>
              <a:t>Scenario Development &amp; Deployment</a:t>
            </a:r>
            <a:endParaRPr lang="en-US" sz="4000" dirty="0">
              <a:latin typeface="+mj-lt"/>
              <a:cs typeface="Arial"/>
            </a:endParaRPr>
          </a:p>
        </p:txBody>
      </p:sp>
      <p:sp>
        <p:nvSpPr>
          <p:cNvPr id="4" name="Content Placeholder 3"/>
          <p:cNvSpPr>
            <a:spLocks noGrp="1"/>
          </p:cNvSpPr>
          <p:nvPr>
            <p:ph sz="quarter" idx="13"/>
          </p:nvPr>
        </p:nvSpPr>
        <p:spPr>
          <a:xfrm>
            <a:off x="5430308" y="4456384"/>
            <a:ext cx="8795807" cy="1848972"/>
          </a:xfrm>
        </p:spPr>
        <p:txBody>
          <a:bodyPr vert="horz" lIns="91440" tIns="45720" rIns="91440" bIns="45720" rtlCol="0" anchor="t">
            <a:noAutofit/>
          </a:bodyPr>
          <a:lstStyle/>
          <a:p>
            <a:endParaRPr lang="en-US" sz="3200" b="1" dirty="0">
              <a:cs typeface="Arial"/>
            </a:endParaRPr>
          </a:p>
          <a:p>
            <a:r>
              <a:rPr lang="en-US" sz="3200" b="1" dirty="0">
                <a:cs typeface="Arial"/>
              </a:rPr>
              <a:t>September 15, 2021 </a:t>
            </a:r>
            <a:r>
              <a:rPr lang="en-US" b="1" dirty="0">
                <a:cs typeface="Arial"/>
              </a:rPr>
              <a:t>11-11:30am</a:t>
            </a:r>
            <a:endParaRPr lang="en-US" dirty="0"/>
          </a:p>
        </p:txBody>
      </p:sp>
      <p:sp>
        <p:nvSpPr>
          <p:cNvPr id="5" name="TextBox 4">
            <a:extLst>
              <a:ext uri="{FF2B5EF4-FFF2-40B4-BE49-F238E27FC236}">
                <a16:creationId xmlns:a16="http://schemas.microsoft.com/office/drawing/2014/main" id="{0561FEAE-C66F-4705-AFB8-2D2D9286C635}"/>
              </a:ext>
            </a:extLst>
          </p:cNvPr>
          <p:cNvSpPr txBox="1"/>
          <p:nvPr/>
        </p:nvSpPr>
        <p:spPr>
          <a:xfrm>
            <a:off x="5430308" y="5474359"/>
            <a:ext cx="9252642"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F6FC6">
                    <a:lumMod val="50000"/>
                  </a:srgbClr>
                </a:solidFill>
                <a:effectLst/>
                <a:uLnTx/>
                <a:uFillTx/>
                <a:latin typeface="Arial" panose="020B0604020202020204"/>
                <a:ea typeface="+mn-ea"/>
                <a:cs typeface="+mn-cs"/>
              </a:rPr>
              <a:t>Ingrid Neumann, Ph.D.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F6FC6">
                    <a:lumMod val="50000"/>
                  </a:srgbClr>
                </a:solidFill>
                <a:latin typeface="Arial" panose="020B0604020202020204"/>
              </a:rPr>
              <a:t>CEC - EAD</a:t>
            </a:r>
            <a:endParaRPr kumimoji="0" lang="en-US" sz="1800" b="0" i="0" u="none" strike="noStrike" kern="1200" cap="none" spc="0" normalizeH="0" baseline="0" noProof="0" dirty="0">
              <a:ln>
                <a:noFill/>
              </a:ln>
              <a:solidFill>
                <a:srgbClr val="0F6FC6">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58940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sz="4400" b="1" dirty="0">
                <a:solidFill>
                  <a:srgbClr val="FF6600"/>
                </a:solidFill>
                <a:latin typeface="Arial"/>
                <a:cs typeface="Arial"/>
              </a:rPr>
              <a:t>P</a:t>
            </a:r>
            <a:r>
              <a:rPr lang="en-US" b="1" dirty="0">
                <a:solidFill>
                  <a:srgbClr val="FF6600"/>
                </a:solidFill>
                <a:latin typeface="Arial"/>
                <a:cs typeface="Arial"/>
              </a:rPr>
              <a:t>OU AAEE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13" name="Picture 12" descr="Scenario names from conservative 1 through aggressive 6 with details of POU levers.">
            <a:extLst>
              <a:ext uri="{FF2B5EF4-FFF2-40B4-BE49-F238E27FC236}">
                <a16:creationId xmlns:a16="http://schemas.microsoft.com/office/drawing/2014/main" id="{BBB369EA-81E6-4E6B-AFF9-FCF2DC629D21}"/>
              </a:ext>
            </a:extLst>
          </p:cNvPr>
          <p:cNvPicPr>
            <a:picLocks noChangeAspect="1"/>
          </p:cNvPicPr>
          <p:nvPr/>
        </p:nvPicPr>
        <p:blipFill>
          <a:blip r:embed="rId3"/>
          <a:stretch>
            <a:fillRect/>
          </a:stretch>
        </p:blipFill>
        <p:spPr>
          <a:xfrm>
            <a:off x="9625" y="2374407"/>
            <a:ext cx="12192000" cy="789958"/>
          </a:xfrm>
          <a:prstGeom prst="rect">
            <a:avLst/>
          </a:prstGeom>
        </p:spPr>
      </p:pic>
      <p:pic>
        <p:nvPicPr>
          <p:cNvPr id="14" name="Picture 13" descr="Scenario names from conservative 1 through aggressive 6 ">
            <a:extLst>
              <a:ext uri="{FF2B5EF4-FFF2-40B4-BE49-F238E27FC236}">
                <a16:creationId xmlns:a16="http://schemas.microsoft.com/office/drawing/2014/main" id="{ACC6FD1C-C089-4A54-B07E-A7F457B3D93A}"/>
              </a:ext>
            </a:extLst>
          </p:cNvPr>
          <p:cNvPicPr>
            <a:picLocks noChangeAspect="1"/>
          </p:cNvPicPr>
          <p:nvPr/>
        </p:nvPicPr>
        <p:blipFill>
          <a:blip r:embed="rId4"/>
          <a:stretch>
            <a:fillRect/>
          </a:stretch>
        </p:blipFill>
        <p:spPr>
          <a:xfrm>
            <a:off x="0" y="1473625"/>
            <a:ext cx="12192000" cy="913686"/>
          </a:xfrm>
          <a:prstGeom prst="rect">
            <a:avLst/>
          </a:prstGeom>
        </p:spPr>
      </p:pic>
      <p:sp>
        <p:nvSpPr>
          <p:cNvPr id="15" name="TextBox 14">
            <a:extLst>
              <a:ext uri="{FF2B5EF4-FFF2-40B4-BE49-F238E27FC236}">
                <a16:creationId xmlns:a16="http://schemas.microsoft.com/office/drawing/2014/main" id="{BDB644A8-EEBB-4577-9F8B-B6C84BE9A0E7}"/>
              </a:ext>
              <a:ext uri="{C183D7F6-B498-43B3-948B-1728B52AA6E4}">
                <adec:decorative xmlns:adec="http://schemas.microsoft.com/office/drawing/2017/decorative" val="1"/>
              </a:ext>
            </a:extLst>
          </p:cNvPr>
          <p:cNvSpPr txBox="1"/>
          <p:nvPr/>
        </p:nvSpPr>
        <p:spPr>
          <a:xfrm>
            <a:off x="1399822" y="3395425"/>
            <a:ext cx="10447225" cy="523220"/>
          </a:xfrm>
          <a:prstGeom prst="rect">
            <a:avLst/>
          </a:prstGeom>
          <a:solidFill>
            <a:schemeClr val="bg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
        <p:nvSpPr>
          <p:cNvPr id="17" name="TextBox 16">
            <a:extLst>
              <a:ext uri="{FF2B5EF4-FFF2-40B4-BE49-F238E27FC236}">
                <a16:creationId xmlns:a16="http://schemas.microsoft.com/office/drawing/2014/main" id="{D2722011-C80C-430B-B8F1-1F4765164FF5}"/>
              </a:ext>
            </a:extLst>
          </p:cNvPr>
          <p:cNvSpPr txBox="1"/>
          <p:nvPr/>
        </p:nvSpPr>
        <p:spPr>
          <a:xfrm>
            <a:off x="1399822" y="3245328"/>
            <a:ext cx="10365458" cy="427809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latin typeface="Tahoma" panose="020B0604030504040204" pitchFamily="34" charset="0"/>
                <a:ea typeface="MS Mincho" panose="02020609040205080304" pitchFamily="49" charset="-128"/>
                <a:cs typeface="LucidaBright"/>
              </a:rPr>
              <a:t>For each of the 38 California POUs, energy efficiency savings projections were defined for the years 2022 to 2041 </a:t>
            </a:r>
            <a:r>
              <a:rPr lang="en-US" sz="2000" dirty="0">
                <a:solidFill>
                  <a:srgbClr val="000000"/>
                </a:solidFill>
                <a:latin typeface="Tahoma" panose="020B0604030504040204" pitchFamily="34" charset="0"/>
                <a:ea typeface="MS Mincho" panose="02020609040205080304" pitchFamily="49" charset="-128"/>
                <a:cs typeface="LucidaBright"/>
              </a:rPr>
              <a:t>by GDS Associates on behalf of the CMUA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latin typeface="Tahoma" panose="020B0604030504040204" pitchFamily="34" charset="0"/>
                <a:ea typeface="MS Mincho" panose="02020609040205080304" pitchFamily="49" charset="-128"/>
                <a:cs typeface="LucidaBright"/>
              </a:rPr>
              <a:t>Savings were characterized by sector, by end use, and by program name</a:t>
            </a:r>
          </a:p>
          <a:p>
            <a:pPr marL="742950" lvl="1" indent="-285750" defTabSz="457200">
              <a:buFont typeface="Arial" panose="020B0604020202020204" pitchFamily="34" charset="0"/>
              <a:buChar char="•"/>
              <a:defRPr/>
            </a:pPr>
            <a:r>
              <a:rPr lang="en-US" sz="2000" dirty="0" err="1">
                <a:solidFill>
                  <a:srgbClr val="000000"/>
                </a:solidFill>
                <a:latin typeface="Tahoma" panose="020B0604030504040204" pitchFamily="34" charset="0"/>
                <a:ea typeface="MS Mincho" panose="02020609040205080304" pitchFamily="49" charset="-128"/>
                <a:cs typeface="LucidaBright"/>
              </a:rPr>
              <a:t>Behavorial</a:t>
            </a:r>
            <a:r>
              <a:rPr lang="en-US" sz="2000" dirty="0">
                <a:solidFill>
                  <a:srgbClr val="000000"/>
                </a:solidFill>
                <a:latin typeface="Tahoma" panose="020B0604030504040204" pitchFamily="34" charset="0"/>
                <a:ea typeface="MS Mincho" panose="02020609040205080304" pitchFamily="49" charset="-128"/>
                <a:cs typeface="LucidaBright"/>
              </a:rPr>
              <a:t> Programs were named</a:t>
            </a:r>
          </a:p>
          <a:p>
            <a:pPr marL="742950" lvl="1" indent="-285750" defTabSz="457200">
              <a:buFont typeface="Arial" panose="020B0604020202020204" pitchFamily="34" charset="0"/>
              <a:buChar char="•"/>
              <a:defRPr/>
            </a:pPr>
            <a:r>
              <a:rPr lang="en-US" sz="2000" dirty="0">
                <a:solidFill>
                  <a:srgbClr val="000000"/>
                </a:solidFill>
                <a:effectLst/>
                <a:latin typeface="Tahoma" panose="020B0604030504040204" pitchFamily="34" charset="0"/>
                <a:ea typeface="MS Mincho" panose="02020609040205080304" pitchFamily="49" charset="-128"/>
                <a:cs typeface="LucidaBright"/>
              </a:rPr>
              <a:t>Fuel Substitution impacts were not included </a:t>
            </a:r>
          </a:p>
          <a:p>
            <a:pPr marL="742950" lvl="1" indent="-285750" defTabSz="457200">
              <a:buFont typeface="Arial" panose="020B0604020202020204" pitchFamily="34" charset="0"/>
              <a:buChar char="•"/>
              <a:defRPr/>
            </a:pPr>
            <a:endParaRPr lang="en-US" sz="2000" dirty="0">
              <a:solidFill>
                <a:srgbClr val="000000"/>
              </a:solidFill>
              <a:effectLst/>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latin typeface="Tahoma" panose="020B0604030504040204" pitchFamily="34" charset="0"/>
                <a:ea typeface="MS Mincho" panose="02020609040205080304" pitchFamily="49" charset="-128"/>
                <a:cs typeface="LucidaBright"/>
              </a:rPr>
              <a:t>first-year Cumulative Market Potential was used </a:t>
            </a:r>
            <a:r>
              <a:rPr lang="en-US" sz="2000" dirty="0">
                <a:solidFill>
                  <a:srgbClr val="000000"/>
                </a:solidFill>
                <a:latin typeface="Tahoma" panose="020B0604030504040204" pitchFamily="34" charset="0"/>
                <a:ea typeface="MS Mincho" panose="02020609040205080304" pitchFamily="49" charset="-128"/>
                <a:cs typeface="LucidaBright"/>
              </a:rPr>
              <a:t>as the reference level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latin typeface="Tahoma" panose="020B0604030504040204" pitchFamily="34" charset="0"/>
                <a:ea typeface="MS Mincho" panose="02020609040205080304" pitchFamily="49" charset="-128"/>
                <a:cs typeface="LucidaBright"/>
              </a:rPr>
              <a:t>to create POU potential scenarios, the team calculated sector-by-sector (Residential, Commercial, Industrial, and Agricultural) ratios from the 2021 PG study IOU data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000000"/>
              </a:solidFill>
              <a:effectLst/>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Tree>
    <p:extLst>
      <p:ext uri="{BB962C8B-B14F-4D97-AF65-F5344CB8AC3E}">
        <p14:creationId xmlns:p14="http://schemas.microsoft.com/office/powerpoint/2010/main" val="292896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13" name="Picture 12" descr="Scenario names from conservative 1 through aggressive 6 with details of POU levers.">
            <a:extLst>
              <a:ext uri="{FF2B5EF4-FFF2-40B4-BE49-F238E27FC236}">
                <a16:creationId xmlns:a16="http://schemas.microsoft.com/office/drawing/2014/main" id="{BBB369EA-81E6-4E6B-AFF9-FCF2DC629D21}"/>
              </a:ext>
            </a:extLst>
          </p:cNvPr>
          <p:cNvPicPr>
            <a:picLocks noChangeAspect="1"/>
          </p:cNvPicPr>
          <p:nvPr/>
        </p:nvPicPr>
        <p:blipFill>
          <a:blip r:embed="rId3"/>
          <a:stretch>
            <a:fillRect/>
          </a:stretch>
        </p:blipFill>
        <p:spPr>
          <a:xfrm>
            <a:off x="9625" y="2374407"/>
            <a:ext cx="12192000" cy="789958"/>
          </a:xfrm>
          <a:prstGeom prst="rect">
            <a:avLst/>
          </a:prstGeom>
        </p:spPr>
      </p:pic>
      <p:pic>
        <p:nvPicPr>
          <p:cNvPr id="14" name="Picture 13" descr="Scenario names from conservative 1 through aggressive 6 ">
            <a:extLst>
              <a:ext uri="{FF2B5EF4-FFF2-40B4-BE49-F238E27FC236}">
                <a16:creationId xmlns:a16="http://schemas.microsoft.com/office/drawing/2014/main" id="{ACC6FD1C-C089-4A54-B07E-A7F457B3D93A}"/>
              </a:ext>
            </a:extLst>
          </p:cNvPr>
          <p:cNvPicPr>
            <a:picLocks noChangeAspect="1"/>
          </p:cNvPicPr>
          <p:nvPr/>
        </p:nvPicPr>
        <p:blipFill>
          <a:blip r:embed="rId4"/>
          <a:stretch>
            <a:fillRect/>
          </a:stretch>
        </p:blipFill>
        <p:spPr>
          <a:xfrm>
            <a:off x="0" y="1473625"/>
            <a:ext cx="12192000" cy="913686"/>
          </a:xfrm>
          <a:prstGeom prst="rect">
            <a:avLst/>
          </a:prstGeom>
        </p:spPr>
      </p:pic>
      <p:sp>
        <p:nvSpPr>
          <p:cNvPr id="15" name="TextBox 14">
            <a:extLst>
              <a:ext uri="{FF2B5EF4-FFF2-40B4-BE49-F238E27FC236}">
                <a16:creationId xmlns:a16="http://schemas.microsoft.com/office/drawing/2014/main" id="{BDB644A8-EEBB-4577-9F8B-B6C84BE9A0E7}"/>
              </a:ext>
              <a:ext uri="{C183D7F6-B498-43B3-948B-1728B52AA6E4}">
                <adec:decorative xmlns:adec="http://schemas.microsoft.com/office/drawing/2017/decorative" val="1"/>
              </a:ext>
            </a:extLst>
          </p:cNvPr>
          <p:cNvSpPr txBox="1"/>
          <p:nvPr/>
        </p:nvSpPr>
        <p:spPr>
          <a:xfrm>
            <a:off x="1399822" y="3395425"/>
            <a:ext cx="10447225" cy="523220"/>
          </a:xfrm>
          <a:prstGeom prst="rect">
            <a:avLst/>
          </a:prstGeom>
          <a:solidFill>
            <a:schemeClr val="bg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
        <p:nvSpPr>
          <p:cNvPr id="17" name="TextBox 16">
            <a:extLst>
              <a:ext uri="{FF2B5EF4-FFF2-40B4-BE49-F238E27FC236}">
                <a16:creationId xmlns:a16="http://schemas.microsoft.com/office/drawing/2014/main" id="{D2722011-C80C-430B-B8F1-1F4765164FF5}"/>
              </a:ext>
            </a:extLst>
          </p:cNvPr>
          <p:cNvSpPr txBox="1"/>
          <p:nvPr/>
        </p:nvSpPr>
        <p:spPr>
          <a:xfrm>
            <a:off x="1399821" y="3616735"/>
            <a:ext cx="9622675" cy="427809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effectLst/>
                <a:latin typeface="Tahoma" panose="020B0604030504040204" pitchFamily="34" charset="0"/>
                <a:ea typeface="MS Mincho" panose="02020609040205080304" pitchFamily="49" charset="-128"/>
                <a:cs typeface="LucidaBright"/>
              </a:rPr>
              <a:t>For each of the 38 California POUs, energy efficiency savings projections were defined for the years 2022 to 2041 </a:t>
            </a:r>
            <a:r>
              <a:rPr lang="en-US" sz="2400" dirty="0">
                <a:solidFill>
                  <a:srgbClr val="000000"/>
                </a:solidFill>
                <a:latin typeface="Tahoma" panose="020B0604030504040204" pitchFamily="34" charset="0"/>
                <a:ea typeface="MS Mincho" panose="02020609040205080304" pitchFamily="49" charset="-128"/>
                <a:cs typeface="LucidaBright"/>
              </a:rPr>
              <a:t>by GDS Associates on behalf of the CMUA</a:t>
            </a:r>
          </a:p>
          <a:p>
            <a:pPr marL="285750" indent="-285750" defTabSz="457200">
              <a:buFont typeface="Arial" panose="020B0604020202020204" pitchFamily="34" charset="0"/>
              <a:buChar char="•"/>
              <a:defRPr/>
            </a:pPr>
            <a:r>
              <a:rPr lang="en-US" sz="2400" dirty="0">
                <a:solidFill>
                  <a:srgbClr val="000000"/>
                </a:solidFill>
                <a:highlight>
                  <a:srgbClr val="FFFF00"/>
                </a:highlight>
                <a:ea typeface="MS Mincho" panose="02020609040205080304" pitchFamily="49" charset="-128"/>
                <a:cs typeface="LucidaBright"/>
              </a:rPr>
              <a:t>extrapolate from 2042 to 2050</a:t>
            </a:r>
          </a:p>
          <a:p>
            <a:pPr marL="742950" lvl="1" indent="-285750" defTabSz="457200">
              <a:buFont typeface="Arial" panose="020B0604020202020204" pitchFamily="34" charset="0"/>
              <a:buChar char="•"/>
              <a:defRPr/>
            </a:pPr>
            <a:r>
              <a:rPr lang="en-US" sz="2400" dirty="0">
                <a:solidFill>
                  <a:srgbClr val="000000"/>
                </a:solidFill>
                <a:ea typeface="MS Mincho" panose="02020609040205080304" pitchFamily="49" charset="-128"/>
                <a:cs typeface="LucidaBright"/>
              </a:rPr>
              <a:t>Use trend forecast based on last three years of data provided; by sector end-use</a:t>
            </a:r>
          </a:p>
          <a:p>
            <a:pPr marL="742950" lvl="1" indent="-285750" defTabSz="457200">
              <a:buFont typeface="Arial" panose="020B0604020202020204" pitchFamily="34" charset="0"/>
              <a:buChar char="•"/>
              <a:defRPr/>
            </a:pPr>
            <a:endParaRPr lang="en-US" sz="2400" dirty="0">
              <a:solidFill>
                <a:srgbClr val="000000"/>
              </a:solidFill>
              <a:highlight>
                <a:srgbClr val="FFFF00"/>
              </a:highlight>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
        <p:nvSpPr>
          <p:cNvPr id="8" name="Rectangle 7">
            <a:extLst>
              <a:ext uri="{FF2B5EF4-FFF2-40B4-BE49-F238E27FC236}">
                <a16:creationId xmlns:a16="http://schemas.microsoft.com/office/drawing/2014/main" id="{3A4D0E05-296C-42A8-AF67-AD43490437EF}"/>
              </a:ext>
              <a:ext uri="{C183D7F6-B498-43B3-948B-1728B52AA6E4}">
                <adec:decorative xmlns:adec="http://schemas.microsoft.com/office/drawing/2017/decorative" val="1"/>
              </a:ext>
            </a:extLst>
          </p:cNvPr>
          <p:cNvSpPr/>
          <p:nvPr/>
        </p:nvSpPr>
        <p:spPr>
          <a:xfrm>
            <a:off x="2186609" y="1473625"/>
            <a:ext cx="3339548" cy="16907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B08B800-7AD6-438C-B3B5-B6A21A5B817F}"/>
              </a:ext>
              <a:ext uri="{C183D7F6-B498-43B3-948B-1728B52AA6E4}">
                <adec:decorative xmlns:adec="http://schemas.microsoft.com/office/drawing/2017/decorative" val="1"/>
              </a:ext>
            </a:extLst>
          </p:cNvPr>
          <p:cNvSpPr/>
          <p:nvPr/>
        </p:nvSpPr>
        <p:spPr>
          <a:xfrm>
            <a:off x="8861763" y="1458013"/>
            <a:ext cx="3339548" cy="16907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D01A7DDE-593E-4F50-B4DC-E42FA4411E9F}"/>
              </a:ext>
            </a:extLst>
          </p:cNvPr>
          <p:cNvSpPr txBox="1">
            <a:spLocks/>
          </p:cNvSpPr>
          <p:nvPr/>
        </p:nvSpPr>
        <p:spPr>
          <a:xfrm>
            <a:off x="1318983" y="151600"/>
            <a:ext cx="10527135" cy="103884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1">
                    <a:lumMod val="50000"/>
                  </a:schemeClr>
                </a:solidFill>
                <a:effectLst/>
                <a:uLnTx/>
                <a:uFillTx/>
                <a:latin typeface="+mj-lt"/>
                <a:ea typeface="+mj-ea"/>
                <a:cs typeface="+mj-cs"/>
              </a:rPr>
              <a:t>Reference Demand Scenario</a:t>
            </a:r>
            <a:br>
              <a:rPr kumimoji="0" lang="en-US" sz="4400" b="0" i="0" u="none" strike="noStrike" kern="1200" cap="none" spc="0" normalizeH="0" baseline="0" noProof="0" dirty="0">
                <a:ln>
                  <a:noFill/>
                </a:ln>
                <a:solidFill>
                  <a:srgbClr val="CF4831"/>
                </a:solidFill>
                <a:effectLst/>
                <a:uLnTx/>
                <a:uFillTx/>
                <a:latin typeface="+mj-lt"/>
                <a:ea typeface="+mj-ea"/>
                <a:cs typeface="+mj-cs"/>
              </a:rPr>
            </a:br>
            <a:r>
              <a:rPr kumimoji="0" lang="en-US" sz="4400" b="1" i="0" u="none" strike="noStrike" kern="1200" cap="none" spc="0" normalizeH="0" baseline="0" noProof="0" dirty="0">
                <a:ln>
                  <a:noFill/>
                </a:ln>
                <a:solidFill>
                  <a:srgbClr val="FF6600"/>
                </a:solidFill>
                <a:effectLst/>
                <a:uLnTx/>
                <a:uFillTx/>
                <a:latin typeface="Arial"/>
                <a:ea typeface="+mj-ea"/>
                <a:cs typeface="Arial"/>
              </a:rPr>
              <a:t>POU component of AAEE mid-mid Sc3 BAU</a:t>
            </a:r>
            <a:endParaRPr kumimoji="0" lang="en-US" sz="44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16" name="Rectangle 15">
            <a:extLst>
              <a:ext uri="{FF2B5EF4-FFF2-40B4-BE49-F238E27FC236}">
                <a16:creationId xmlns:a16="http://schemas.microsoft.com/office/drawing/2014/main" id="{543AF98E-6D02-4888-BA4E-510F999267B9}"/>
              </a:ext>
              <a:ext uri="{C183D7F6-B498-43B3-948B-1728B52AA6E4}">
                <adec:decorative xmlns:adec="http://schemas.microsoft.com/office/drawing/2017/decorative" val="1"/>
              </a:ext>
            </a:extLst>
          </p:cNvPr>
          <p:cNvSpPr/>
          <p:nvPr/>
        </p:nvSpPr>
        <p:spPr>
          <a:xfrm>
            <a:off x="7515483" y="1461052"/>
            <a:ext cx="1348408" cy="5168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AA40E-1667-4292-BA7C-FE08A982E82C}"/>
              </a:ext>
            </a:extLst>
          </p:cNvPr>
          <p:cNvSpPr>
            <a:spLocks noGrp="1"/>
          </p:cNvSpPr>
          <p:nvPr>
            <p:ph type="title"/>
          </p:nvPr>
        </p:nvSpPr>
        <p:spPr>
          <a:xfrm>
            <a:off x="1399822" y="-1038840"/>
            <a:ext cx="9953978" cy="1038840"/>
          </a:xfrm>
        </p:spPr>
        <p:txBody>
          <a:bodyPr vert="horz" lIns="91440" tIns="45720" rIns="91440" bIns="45720" rtlCol="0" anchor="b">
            <a:normAutofit fontScale="90000"/>
          </a:bodyPr>
          <a:lstStyle/>
          <a:p>
            <a:r>
              <a:rPr lang="en-US" dirty="0"/>
              <a:t>Reference Demand Scenario</a:t>
            </a:r>
            <a:br>
              <a:rPr lang="en-US" dirty="0">
                <a:solidFill>
                  <a:srgbClr val="CF4831"/>
                </a:solidFill>
              </a:rPr>
            </a:br>
            <a:r>
              <a:rPr lang="en-US" b="1" dirty="0">
                <a:solidFill>
                  <a:srgbClr val="FF6600"/>
                </a:solidFill>
                <a:latin typeface="Arial"/>
                <a:cs typeface="Arial"/>
              </a:rPr>
              <a:t>POU component of AAEE mid-mid Sc3 BAU</a:t>
            </a:r>
            <a:endParaRPr lang="en-US" dirty="0"/>
          </a:p>
        </p:txBody>
      </p:sp>
    </p:spTree>
    <p:extLst>
      <p:ext uri="{BB962C8B-B14F-4D97-AF65-F5344CB8AC3E}">
        <p14:creationId xmlns:p14="http://schemas.microsoft.com/office/powerpoint/2010/main" val="127977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C&amp;S AAEE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9" name="Picture 8" descr="Scenario names from conservative 1 through aggressive 6 ">
            <a:extLst>
              <a:ext uri="{FF2B5EF4-FFF2-40B4-BE49-F238E27FC236}">
                <a16:creationId xmlns:a16="http://schemas.microsoft.com/office/drawing/2014/main" id="{C68BD1A8-BECA-43AB-9FF3-5028D59DFF6E}"/>
              </a:ext>
            </a:extLst>
          </p:cNvPr>
          <p:cNvPicPr>
            <a:picLocks noChangeAspect="1"/>
          </p:cNvPicPr>
          <p:nvPr/>
        </p:nvPicPr>
        <p:blipFill>
          <a:blip r:embed="rId3"/>
          <a:stretch>
            <a:fillRect/>
          </a:stretch>
        </p:blipFill>
        <p:spPr>
          <a:xfrm>
            <a:off x="0" y="1264902"/>
            <a:ext cx="12192000" cy="913686"/>
          </a:xfrm>
          <a:prstGeom prst="rect">
            <a:avLst/>
          </a:prstGeom>
        </p:spPr>
      </p:pic>
      <p:pic>
        <p:nvPicPr>
          <p:cNvPr id="4" name="Picture 3" descr="C&amp;S component of AAEE mid-mid Sc3 BAU">
            <a:extLst>
              <a:ext uri="{FF2B5EF4-FFF2-40B4-BE49-F238E27FC236}">
                <a16:creationId xmlns:a16="http://schemas.microsoft.com/office/drawing/2014/main" id="{180952C3-71C5-44DF-ABB0-A3EF23B4CC9C}"/>
              </a:ext>
            </a:extLst>
          </p:cNvPr>
          <p:cNvPicPr>
            <a:picLocks noChangeAspect="1"/>
          </p:cNvPicPr>
          <p:nvPr/>
        </p:nvPicPr>
        <p:blipFill>
          <a:blip r:embed="rId4"/>
          <a:stretch>
            <a:fillRect/>
          </a:stretch>
        </p:blipFill>
        <p:spPr>
          <a:xfrm>
            <a:off x="0" y="2178588"/>
            <a:ext cx="12192000" cy="4710773"/>
          </a:xfrm>
          <a:prstGeom prst="rect">
            <a:avLst/>
          </a:prstGeom>
        </p:spPr>
      </p:pic>
    </p:spTree>
    <p:extLst>
      <p:ext uri="{BB962C8B-B14F-4D97-AF65-F5344CB8AC3E}">
        <p14:creationId xmlns:p14="http://schemas.microsoft.com/office/powerpoint/2010/main" val="423509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A9E0EBEA-3E3B-4E94-B1ED-F489F5802518}"/>
              </a:ext>
            </a:extLst>
          </p:cNvPr>
          <p:cNvSpPr txBox="1">
            <a:spLocks/>
          </p:cNvSpPr>
          <p:nvPr/>
        </p:nvSpPr>
        <p:spPr>
          <a:xfrm>
            <a:off x="1361722" y="158673"/>
            <a:ext cx="10527135" cy="103884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r>
              <a:rPr lang="en-US" dirty="0"/>
              <a:t>Reference Demand Scenario</a:t>
            </a:r>
            <a:br>
              <a:rPr lang="en-US" dirty="0">
                <a:solidFill>
                  <a:srgbClr val="CF4831"/>
                </a:solidFill>
              </a:rPr>
            </a:br>
            <a:r>
              <a:rPr lang="en-US" b="1" dirty="0">
                <a:solidFill>
                  <a:srgbClr val="FF6600"/>
                </a:solidFill>
                <a:latin typeface="Arial"/>
                <a:cs typeface="Arial"/>
              </a:rPr>
              <a:t>C&amp;S component of AAEE mid-mid Sc3 BAU</a:t>
            </a:r>
            <a:endParaRPr lang="en-US" dirty="0"/>
          </a:p>
        </p:txBody>
      </p:sp>
      <p:pic>
        <p:nvPicPr>
          <p:cNvPr id="10" name="Picture 9" descr="C&amp;S component of AAEE mid-mid Sc3 BAU">
            <a:extLst>
              <a:ext uri="{FF2B5EF4-FFF2-40B4-BE49-F238E27FC236}">
                <a16:creationId xmlns:a16="http://schemas.microsoft.com/office/drawing/2014/main" id="{248C840B-5CC8-4480-A463-C7D85A2A53E3}"/>
              </a:ext>
            </a:extLst>
          </p:cNvPr>
          <p:cNvPicPr>
            <a:picLocks noChangeAspect="1"/>
          </p:cNvPicPr>
          <p:nvPr/>
        </p:nvPicPr>
        <p:blipFill>
          <a:blip r:embed="rId3"/>
          <a:stretch>
            <a:fillRect/>
          </a:stretch>
        </p:blipFill>
        <p:spPr>
          <a:xfrm>
            <a:off x="1361721" y="1197513"/>
            <a:ext cx="5233907" cy="1237574"/>
          </a:xfrm>
          <a:prstGeom prst="rect">
            <a:avLst/>
          </a:prstGeom>
        </p:spPr>
      </p:pic>
      <p:sp>
        <p:nvSpPr>
          <p:cNvPr id="11" name="TextBox 10">
            <a:extLst>
              <a:ext uri="{FF2B5EF4-FFF2-40B4-BE49-F238E27FC236}">
                <a16:creationId xmlns:a16="http://schemas.microsoft.com/office/drawing/2014/main" id="{ADDB44A0-1977-4EE7-B070-BEFBCDF4A29D}"/>
              </a:ext>
            </a:extLst>
          </p:cNvPr>
          <p:cNvSpPr txBox="1"/>
          <p:nvPr/>
        </p:nvSpPr>
        <p:spPr>
          <a:xfrm>
            <a:off x="1361721" y="4075437"/>
            <a:ext cx="10242198" cy="390876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highlight>
                  <a:srgbClr val="FFFF00"/>
                </a:highlight>
                <a:ea typeface="MS Mincho" panose="02020609040205080304" pitchFamily="49" charset="-128"/>
                <a:cs typeface="LucidaBright"/>
              </a:rPr>
              <a:t>extrapolate from 2033 to 2050</a:t>
            </a:r>
          </a:p>
          <a:p>
            <a:pPr marL="742950" lvl="1" indent="-285750" defTabSz="457200">
              <a:buFont typeface="Arial" panose="020B0604020202020204" pitchFamily="34" charset="0"/>
              <a:buChar char="•"/>
              <a:defRPr/>
            </a:pPr>
            <a:r>
              <a:rPr lang="en-US" sz="2400" dirty="0">
                <a:solidFill>
                  <a:srgbClr val="000000"/>
                </a:solidFill>
                <a:ea typeface="MS Mincho" panose="02020609040205080304" pitchFamily="49" charset="-128"/>
                <a:cs typeface="LucidaBright"/>
              </a:rPr>
              <a:t>First year T24 EE savings through 2030                                                              (no new EE expected from T24 after 2028 vintage) </a:t>
            </a:r>
          </a:p>
          <a:p>
            <a:pPr marL="742950" lvl="1" indent="-285750" defTabSz="457200">
              <a:buFont typeface="Arial" panose="020B0604020202020204" pitchFamily="34" charset="0"/>
              <a:buChar char="•"/>
              <a:defRPr/>
            </a:pPr>
            <a:r>
              <a:rPr lang="en-US" sz="2400" dirty="0">
                <a:solidFill>
                  <a:srgbClr val="000000"/>
                </a:solidFill>
                <a:ea typeface="MS Mincho" panose="02020609040205080304" pitchFamily="49" charset="-128"/>
                <a:cs typeface="LucidaBright"/>
              </a:rPr>
              <a:t>T20 first year savings estimated through 2036 in reference case (2038 for more aggressive scenarios)</a:t>
            </a:r>
          </a:p>
          <a:p>
            <a:pPr marL="742950" lvl="1" indent="-285750" defTabSz="457200">
              <a:buFont typeface="Arial" panose="020B0604020202020204" pitchFamily="34" charset="0"/>
              <a:buChar char="•"/>
              <a:defRPr/>
            </a:pPr>
            <a:r>
              <a:rPr lang="en-US" sz="2400" dirty="0">
                <a:solidFill>
                  <a:srgbClr val="000000"/>
                </a:solidFill>
                <a:ea typeface="MS Mincho" panose="02020609040205080304" pitchFamily="49" charset="-128"/>
                <a:cs typeface="LucidaBright"/>
              </a:rPr>
              <a:t>Fed App first year savings estimated through 2038 in reference case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pic>
        <p:nvPicPr>
          <p:cNvPr id="12" name="Picture 11" descr="C&amp;S component of AAEE mid-mid Sc3 BAU">
            <a:extLst>
              <a:ext uri="{FF2B5EF4-FFF2-40B4-BE49-F238E27FC236}">
                <a16:creationId xmlns:a16="http://schemas.microsoft.com/office/drawing/2014/main" id="{0735C31E-9408-4372-9A34-02EEA4B3DB6D}"/>
              </a:ext>
            </a:extLst>
          </p:cNvPr>
          <p:cNvPicPr>
            <a:picLocks noChangeAspect="1"/>
          </p:cNvPicPr>
          <p:nvPr/>
        </p:nvPicPr>
        <p:blipFill>
          <a:blip r:embed="rId4"/>
          <a:stretch>
            <a:fillRect/>
          </a:stretch>
        </p:blipFill>
        <p:spPr>
          <a:xfrm>
            <a:off x="1361719" y="2415208"/>
            <a:ext cx="5233907" cy="1570383"/>
          </a:xfrm>
          <a:prstGeom prst="rect">
            <a:avLst/>
          </a:prstGeom>
        </p:spPr>
      </p:pic>
      <p:sp>
        <p:nvSpPr>
          <p:cNvPr id="13" name="TextBox 12">
            <a:extLst>
              <a:ext uri="{FF2B5EF4-FFF2-40B4-BE49-F238E27FC236}">
                <a16:creationId xmlns:a16="http://schemas.microsoft.com/office/drawing/2014/main" id="{E481850E-D979-44DB-AB6A-A79E9A131C83}"/>
              </a:ext>
            </a:extLst>
          </p:cNvPr>
          <p:cNvSpPr txBox="1"/>
          <p:nvPr/>
        </p:nvSpPr>
        <p:spPr>
          <a:xfrm>
            <a:off x="6807676" y="1287359"/>
            <a:ext cx="4796243" cy="35394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effectLst/>
                <a:latin typeface="Tahoma" panose="020B0604030504040204" pitchFamily="34" charset="0"/>
                <a:ea typeface="MS Mincho" panose="02020609040205080304" pitchFamily="49" charset="-128"/>
                <a:cs typeface="LucidaBright"/>
              </a:rPr>
              <a:t>Almost everything "on the books" will be included in the baseline forecast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effectLst/>
                <a:latin typeface="Tahoma" panose="020B0604030504040204" pitchFamily="34" charset="0"/>
                <a:ea typeface="MS Mincho" panose="02020609040205080304" pitchFamily="49" charset="-128"/>
                <a:cs typeface="LucidaBright"/>
              </a:rPr>
              <a:t>2022 T24 will be included in AA's because of FS component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
        <p:nvSpPr>
          <p:cNvPr id="2" name="Title 1">
            <a:extLst>
              <a:ext uri="{FF2B5EF4-FFF2-40B4-BE49-F238E27FC236}">
                <a16:creationId xmlns:a16="http://schemas.microsoft.com/office/drawing/2014/main" id="{2B9D8AA5-27A8-495D-A8CA-346165EF129B}"/>
              </a:ext>
            </a:extLst>
          </p:cNvPr>
          <p:cNvSpPr>
            <a:spLocks noGrp="1"/>
          </p:cNvSpPr>
          <p:nvPr>
            <p:ph type="title"/>
          </p:nvPr>
        </p:nvSpPr>
        <p:spPr>
          <a:xfrm>
            <a:off x="1399822" y="-1038840"/>
            <a:ext cx="9953978" cy="1038840"/>
          </a:xfrm>
        </p:spPr>
        <p:txBody>
          <a:bodyPr vert="horz" lIns="91440" tIns="45720" rIns="91440" bIns="45720" rtlCol="0" anchor="b">
            <a:normAutofit fontScale="90000"/>
          </a:bodyPr>
          <a:lstStyle/>
          <a:p>
            <a:pPr lvl="0">
              <a:defRPr/>
            </a:pPr>
            <a:r>
              <a:rPr lang="en-US" dirty="0"/>
              <a:t>Reference Demand Scenario</a:t>
            </a:r>
            <a:br>
              <a:rPr lang="en-US" dirty="0">
                <a:solidFill>
                  <a:srgbClr val="CF4831"/>
                </a:solidFill>
              </a:rPr>
            </a:br>
            <a:r>
              <a:rPr lang="en-US" b="1" dirty="0">
                <a:solidFill>
                  <a:srgbClr val="FF6600"/>
                </a:solidFill>
                <a:latin typeface="Arial"/>
                <a:cs typeface="Arial"/>
              </a:rPr>
              <a:t>C&amp;S component of AAEE mid-mid Sc3 BAU</a:t>
            </a:r>
            <a:endParaRPr lang="en-US" dirty="0"/>
          </a:p>
        </p:txBody>
      </p:sp>
    </p:spTree>
    <p:extLst>
      <p:ext uri="{BB962C8B-B14F-4D97-AF65-F5344CB8AC3E}">
        <p14:creationId xmlns:p14="http://schemas.microsoft.com/office/powerpoint/2010/main" val="4621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Beyond Utility AAEE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9" name="Picture 8" descr="Scenario names from conservative 1 through aggressive 6 with details of BU levers.">
            <a:extLst>
              <a:ext uri="{FF2B5EF4-FFF2-40B4-BE49-F238E27FC236}">
                <a16:creationId xmlns:a16="http://schemas.microsoft.com/office/drawing/2014/main" id="{DCEFE5EA-A225-4477-ABF4-C95EB635E3E0}"/>
              </a:ext>
            </a:extLst>
          </p:cNvPr>
          <p:cNvPicPr>
            <a:picLocks noChangeAspect="1"/>
          </p:cNvPicPr>
          <p:nvPr/>
        </p:nvPicPr>
        <p:blipFill>
          <a:blip r:embed="rId3"/>
          <a:stretch>
            <a:fillRect/>
          </a:stretch>
        </p:blipFill>
        <p:spPr>
          <a:xfrm>
            <a:off x="7903" y="2175309"/>
            <a:ext cx="12192000" cy="3645227"/>
          </a:xfrm>
          <a:prstGeom prst="rect">
            <a:avLst/>
          </a:prstGeom>
        </p:spPr>
      </p:pic>
      <p:pic>
        <p:nvPicPr>
          <p:cNvPr id="13" name="Picture 12" descr="Scenario names from conservative 1 through aggressive 6 ">
            <a:extLst>
              <a:ext uri="{FF2B5EF4-FFF2-40B4-BE49-F238E27FC236}">
                <a16:creationId xmlns:a16="http://schemas.microsoft.com/office/drawing/2014/main" id="{B6CF25AD-EED5-4B35-AE58-BFE1E8539E6C}"/>
              </a:ext>
            </a:extLst>
          </p:cNvPr>
          <p:cNvPicPr>
            <a:picLocks noChangeAspect="1"/>
          </p:cNvPicPr>
          <p:nvPr/>
        </p:nvPicPr>
        <p:blipFill>
          <a:blip r:embed="rId4"/>
          <a:stretch>
            <a:fillRect/>
          </a:stretch>
        </p:blipFill>
        <p:spPr>
          <a:xfrm>
            <a:off x="0" y="1274527"/>
            <a:ext cx="12192000" cy="913686"/>
          </a:xfrm>
          <a:prstGeom prst="rect">
            <a:avLst/>
          </a:prstGeom>
        </p:spPr>
      </p:pic>
    </p:spTree>
    <p:extLst>
      <p:ext uri="{BB962C8B-B14F-4D97-AF65-F5344CB8AC3E}">
        <p14:creationId xmlns:p14="http://schemas.microsoft.com/office/powerpoint/2010/main" val="166429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A9E0EBEA-3E3B-4E94-B1ED-F489F5802518}"/>
              </a:ext>
            </a:extLst>
          </p:cNvPr>
          <p:cNvSpPr txBox="1">
            <a:spLocks/>
          </p:cNvSpPr>
          <p:nvPr/>
        </p:nvSpPr>
        <p:spPr>
          <a:xfrm>
            <a:off x="1361722" y="158673"/>
            <a:ext cx="10527135" cy="103884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F6FC6">
                    <a:lumMod val="50000"/>
                  </a:srgbClr>
                </a:solidFill>
                <a:effectLst/>
                <a:uLnTx/>
                <a:uFillTx/>
                <a:latin typeface="Arial Black" panose="020B0A04020102020204"/>
                <a:ea typeface="+mj-ea"/>
                <a:cs typeface="+mj-cs"/>
              </a:rPr>
              <a:t>Reference Demand Scenario</a:t>
            </a:r>
            <a:br>
              <a:rPr kumimoji="0" lang="en-US" sz="4400" b="0" i="0" u="none" strike="noStrike" kern="1200" cap="none" spc="0" normalizeH="0" baseline="0" noProof="0" dirty="0">
                <a:ln>
                  <a:noFill/>
                </a:ln>
                <a:solidFill>
                  <a:srgbClr val="CF4831"/>
                </a:solidFill>
                <a:effectLst/>
                <a:uLnTx/>
                <a:uFillTx/>
                <a:latin typeface="Arial Black" panose="020B0A04020102020204"/>
                <a:ea typeface="+mj-ea"/>
                <a:cs typeface="+mj-cs"/>
              </a:rPr>
            </a:br>
            <a:r>
              <a:rPr kumimoji="0" lang="en-US" sz="4400" b="1" i="0" u="none" strike="noStrike" kern="1200" cap="none" spc="0" normalizeH="0" baseline="0" noProof="0" dirty="0">
                <a:ln>
                  <a:noFill/>
                </a:ln>
                <a:solidFill>
                  <a:srgbClr val="FF6600"/>
                </a:solidFill>
                <a:effectLst/>
                <a:uLnTx/>
                <a:uFillTx/>
                <a:latin typeface="Arial"/>
                <a:ea typeface="+mj-ea"/>
                <a:cs typeface="Arial"/>
              </a:rPr>
              <a:t>BU component of AAEE mid-mid Sc3 BAU</a:t>
            </a:r>
            <a:endParaRPr kumimoji="0" lang="en-US" sz="4400" b="0" i="0" u="none" strike="noStrike" kern="1200" cap="none" spc="0" normalizeH="0" baseline="0" noProof="0" dirty="0">
              <a:ln>
                <a:noFill/>
              </a:ln>
              <a:solidFill>
                <a:srgbClr val="0F6FC6">
                  <a:lumMod val="50000"/>
                </a:srgbClr>
              </a:solidFill>
              <a:effectLst/>
              <a:uLnTx/>
              <a:uFillTx/>
              <a:latin typeface="Arial Black" panose="020B0A04020102020204"/>
              <a:ea typeface="+mj-ea"/>
              <a:cs typeface="+mj-cs"/>
            </a:endParaRPr>
          </a:p>
        </p:txBody>
      </p:sp>
      <p:pic>
        <p:nvPicPr>
          <p:cNvPr id="10" name="Picture 9" descr="BU component of AAEE mid-mid Sc3 BAU">
            <a:extLst>
              <a:ext uri="{FF2B5EF4-FFF2-40B4-BE49-F238E27FC236}">
                <a16:creationId xmlns:a16="http://schemas.microsoft.com/office/drawing/2014/main" id="{248C840B-5CC8-4480-A463-C7D85A2A53E3}"/>
              </a:ext>
            </a:extLst>
          </p:cNvPr>
          <p:cNvPicPr>
            <a:picLocks noChangeAspect="1"/>
          </p:cNvPicPr>
          <p:nvPr/>
        </p:nvPicPr>
        <p:blipFill>
          <a:blip r:embed="rId3"/>
          <a:stretch>
            <a:fillRect/>
          </a:stretch>
        </p:blipFill>
        <p:spPr>
          <a:xfrm>
            <a:off x="1361721" y="1197513"/>
            <a:ext cx="5233907" cy="1237574"/>
          </a:xfrm>
          <a:prstGeom prst="rect">
            <a:avLst/>
          </a:prstGeom>
        </p:spPr>
      </p:pic>
      <p:sp>
        <p:nvSpPr>
          <p:cNvPr id="11" name="TextBox 10">
            <a:extLst>
              <a:ext uri="{FF2B5EF4-FFF2-40B4-BE49-F238E27FC236}">
                <a16:creationId xmlns:a16="http://schemas.microsoft.com/office/drawing/2014/main" id="{ADDB44A0-1977-4EE7-B070-BEFBCDF4A29D}"/>
              </a:ext>
            </a:extLst>
          </p:cNvPr>
          <p:cNvSpPr txBox="1"/>
          <p:nvPr/>
        </p:nvSpPr>
        <p:spPr>
          <a:xfrm>
            <a:off x="6625289" y="1197513"/>
            <a:ext cx="4734279" cy="661719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rPr>
              <a:t>programs with historical performance data and expected future funding allocations will be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rPr>
              <a:t>savings estimates from </a:t>
            </a:r>
            <a:r>
              <a:rPr lang="en-US" sz="2000" dirty="0">
                <a:solidFill>
                  <a:srgbClr val="000000"/>
                </a:solidFill>
                <a:latin typeface="Tahoma" panose="020B0604030504040204" pitchFamily="34" charset="0"/>
                <a:ea typeface="MS Mincho" panose="02020609040205080304" pitchFamily="49" charset="-128"/>
                <a:cs typeface="LucidaBright"/>
              </a:rPr>
              <a:t>programs requiring more </a:t>
            </a: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rPr>
              <a:t>assumptions because historical data is only based on pilot programs or </a:t>
            </a:r>
            <a:r>
              <a:rPr lang="en-US" sz="2000" dirty="0">
                <a:solidFill>
                  <a:srgbClr val="000000"/>
                </a:solidFill>
                <a:latin typeface="Tahoma" panose="020B0604030504040204" pitchFamily="34" charset="0"/>
                <a:ea typeface="MS Mincho" panose="02020609040205080304" pitchFamily="49" charset="-128"/>
                <a:cs typeface="LucidaBright"/>
              </a:rPr>
              <a:t>of </a:t>
            </a: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rPr>
              <a:t>proposed programs will be included at a more conservative level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highlight>
                  <a:srgbClr val="FFFF00"/>
                </a:highlight>
                <a:uLnTx/>
                <a:uFillTx/>
                <a:latin typeface="Arial" panose="020B0604020202020204"/>
                <a:ea typeface="MS Mincho" panose="02020609040205080304" pitchFamily="49" charset="-128"/>
                <a:cs typeface="LucidaBright"/>
              </a:rPr>
              <a:t>extrapolate from 2033 to 2050</a:t>
            </a:r>
          </a:p>
          <a:p>
            <a:pPr marL="742950" lvl="1" indent="-285750" defTabSz="45720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S Mincho" panose="02020609040205080304" pitchFamily="49" charset="-128"/>
                <a:cs typeface="LucidaBright"/>
              </a:rPr>
              <a:t>Some programs end so not extrapolated</a:t>
            </a:r>
          </a:p>
          <a:p>
            <a:pPr marL="742950" lvl="1" indent="-285750" defTabSz="457200">
              <a:buFont typeface="Arial" panose="020B0604020202020204" pitchFamily="34" charset="0"/>
              <a:buChar char="•"/>
              <a:defRPr/>
            </a:pPr>
            <a:r>
              <a:rPr lang="en-US" sz="2000" dirty="0">
                <a:solidFill>
                  <a:srgbClr val="000000"/>
                </a:solidFill>
                <a:latin typeface="Arial" panose="020B0604020202020204"/>
                <a:ea typeface="MS Mincho" panose="02020609040205080304" pitchFamily="49" charset="-128"/>
                <a:cs typeface="LucidaBright"/>
              </a:rPr>
              <a:t>Others held constant at last projected year, few trended out</a:t>
            </a:r>
            <a:endParaRPr kumimoji="0" lang="en-US" sz="2000" b="0" i="0" u="none" strike="noStrike" kern="1200" cap="none" spc="0" normalizeH="0" baseline="0" noProof="0" dirty="0">
              <a:ln>
                <a:noFill/>
              </a:ln>
              <a:solidFill>
                <a:srgbClr val="000000"/>
              </a:solidFill>
              <a:effectLst/>
              <a:uLnTx/>
              <a:uFillTx/>
              <a:latin typeface="Arial" panose="020B0604020202020204"/>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pic>
        <p:nvPicPr>
          <p:cNvPr id="2" name="Picture 1" descr="BU component of AAEE mid-mid Sc3 BAU">
            <a:extLst>
              <a:ext uri="{FF2B5EF4-FFF2-40B4-BE49-F238E27FC236}">
                <a16:creationId xmlns:a16="http://schemas.microsoft.com/office/drawing/2014/main" id="{26A39651-BA6E-4D33-9ED6-891687890CDA}"/>
              </a:ext>
            </a:extLst>
          </p:cNvPr>
          <p:cNvPicPr>
            <a:picLocks noChangeAspect="1"/>
          </p:cNvPicPr>
          <p:nvPr/>
        </p:nvPicPr>
        <p:blipFill>
          <a:blip r:embed="rId4"/>
          <a:stretch>
            <a:fillRect/>
          </a:stretch>
        </p:blipFill>
        <p:spPr>
          <a:xfrm>
            <a:off x="1361719" y="2400122"/>
            <a:ext cx="5233907" cy="3906093"/>
          </a:xfrm>
          <a:prstGeom prst="rect">
            <a:avLst/>
          </a:prstGeom>
        </p:spPr>
      </p:pic>
      <p:sp>
        <p:nvSpPr>
          <p:cNvPr id="4" name="Title 3">
            <a:extLst>
              <a:ext uri="{FF2B5EF4-FFF2-40B4-BE49-F238E27FC236}">
                <a16:creationId xmlns:a16="http://schemas.microsoft.com/office/drawing/2014/main" id="{3C53EA9E-93BF-442D-9D4F-C27D5550BB09}"/>
              </a:ext>
            </a:extLst>
          </p:cNvPr>
          <p:cNvSpPr>
            <a:spLocks noGrp="1"/>
          </p:cNvSpPr>
          <p:nvPr>
            <p:ph type="title"/>
          </p:nvPr>
        </p:nvSpPr>
        <p:spPr>
          <a:xfrm>
            <a:off x="1399822" y="-1038840"/>
            <a:ext cx="9953978" cy="1038840"/>
          </a:xfrm>
        </p:spPr>
        <p:txBody>
          <a:bodyPr vert="horz" lIns="91440" tIns="45720" rIns="91440" bIns="45720" rtlCol="0" anchor="b">
            <a:normAutofit fontScale="90000"/>
          </a:bodyPr>
          <a:lstStyle/>
          <a:p>
            <a:pPr lvl="0">
              <a:defRPr/>
            </a:pPr>
            <a:r>
              <a:rPr lang="en-US" dirty="0"/>
              <a:t>Reference Demand Scenario</a:t>
            </a:r>
            <a:br>
              <a:rPr lang="en-US" dirty="0">
                <a:solidFill>
                  <a:srgbClr val="CF4831"/>
                </a:solidFill>
              </a:rPr>
            </a:br>
            <a:r>
              <a:rPr lang="en-US" b="1" dirty="0">
                <a:solidFill>
                  <a:srgbClr val="FF6600"/>
                </a:solidFill>
                <a:latin typeface="Arial"/>
                <a:cs typeface="Arial"/>
              </a:rPr>
              <a:t>BU component of AAEE mid-mid Sc3 BAU</a:t>
            </a:r>
            <a:endParaRPr lang="en-US" dirty="0"/>
          </a:p>
        </p:txBody>
      </p:sp>
    </p:spTree>
    <p:extLst>
      <p:ext uri="{BB962C8B-B14F-4D97-AF65-F5344CB8AC3E}">
        <p14:creationId xmlns:p14="http://schemas.microsoft.com/office/powerpoint/2010/main" val="1998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1AAE-2F2F-4F07-A7B7-A872C9E913AE}"/>
              </a:ext>
            </a:extLst>
          </p:cNvPr>
          <p:cNvSpPr>
            <a:spLocks noGrp="1"/>
          </p:cNvSpPr>
          <p:nvPr>
            <p:ph type="title"/>
          </p:nvPr>
        </p:nvSpPr>
        <p:spPr>
          <a:xfrm>
            <a:off x="339047" y="712801"/>
            <a:ext cx="11404315" cy="2852737"/>
          </a:xfrm>
        </p:spPr>
        <p:txBody>
          <a:bodyPr>
            <a:normAutofit/>
          </a:bodyPr>
          <a:lstStyle/>
          <a:p>
            <a:r>
              <a:rPr lang="en-US" sz="4000" dirty="0"/>
              <a:t>Additional Achievable Fuel Substitution</a:t>
            </a:r>
            <a:br>
              <a:rPr lang="en-US" sz="4000" dirty="0"/>
            </a:br>
            <a:r>
              <a:rPr lang="en-US" sz="4000" dirty="0"/>
              <a:t>(AAFS)</a:t>
            </a:r>
          </a:p>
        </p:txBody>
      </p:sp>
    </p:spTree>
    <p:extLst>
      <p:ext uri="{BB962C8B-B14F-4D97-AF65-F5344CB8AC3E}">
        <p14:creationId xmlns:p14="http://schemas.microsoft.com/office/powerpoint/2010/main" val="3462828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7121-F22C-4B5F-9328-FE91AC310635}"/>
              </a:ext>
            </a:extLst>
          </p:cNvPr>
          <p:cNvSpPr>
            <a:spLocks noGrp="1"/>
          </p:cNvSpPr>
          <p:nvPr>
            <p:ph type="title"/>
          </p:nvPr>
        </p:nvSpPr>
        <p:spPr>
          <a:xfrm>
            <a:off x="1385308" y="161617"/>
            <a:ext cx="10574464" cy="1038840"/>
          </a:xfrm>
        </p:spPr>
        <p:txBody>
          <a:bodyPr>
            <a:normAutofit/>
          </a:bodyPr>
          <a:lstStyle/>
          <a:p>
            <a:r>
              <a:rPr lang="en-US" dirty="0"/>
              <a:t>What work has EAD done on FS?</a:t>
            </a:r>
          </a:p>
        </p:txBody>
      </p:sp>
      <p:sp>
        <p:nvSpPr>
          <p:cNvPr id="3" name="Content Placeholder 2">
            <a:extLst>
              <a:ext uri="{FF2B5EF4-FFF2-40B4-BE49-F238E27FC236}">
                <a16:creationId xmlns:a16="http://schemas.microsoft.com/office/drawing/2014/main" id="{1339C0CA-ADAC-4041-9846-5E6507BD910D}"/>
              </a:ext>
            </a:extLst>
          </p:cNvPr>
          <p:cNvSpPr>
            <a:spLocks noGrp="1"/>
          </p:cNvSpPr>
          <p:nvPr>
            <p:ph sz="half" idx="1"/>
          </p:nvPr>
        </p:nvSpPr>
        <p:spPr>
          <a:xfrm>
            <a:off x="116114" y="1198838"/>
            <a:ext cx="11945747" cy="5655094"/>
          </a:xfrm>
        </p:spPr>
        <p:txBody>
          <a:bodyPr>
            <a:normAutofit fontScale="92500" lnSpcReduction="10000"/>
          </a:bodyPr>
          <a:lstStyle/>
          <a:p>
            <a:r>
              <a:rPr lang="en-US" sz="2800" dirty="0"/>
              <a:t>Developed “what-if” Fuel Substitution Scenario Analysis Tool (FSSAT)</a:t>
            </a:r>
          </a:p>
          <a:p>
            <a:pPr lvl="1"/>
            <a:r>
              <a:rPr lang="en-US" sz="2800" dirty="0"/>
              <a:t>Used the FSSAT to analyze building electrification scenarios in our AB 3232 Analysis described in the recently published California Building Decarbonization Assessment</a:t>
            </a:r>
          </a:p>
          <a:p>
            <a:endParaRPr lang="en-US" sz="2800" dirty="0"/>
          </a:p>
          <a:p>
            <a:r>
              <a:rPr lang="en-US" sz="2800" dirty="0"/>
              <a:t>Each of the electrification scenarios meeting or exceeding the AB3232 target have substantial incremental electric energy added due to electrification efforts</a:t>
            </a:r>
          </a:p>
          <a:p>
            <a:pPr lvl="1"/>
            <a:r>
              <a:rPr lang="en-US" sz="2800" dirty="0"/>
              <a:t>In addition to increasing peak loads electrification can shift the dates and times of these peaks; winter loads are affected more than summer loads</a:t>
            </a:r>
          </a:p>
          <a:p>
            <a:endParaRPr lang="en-US" sz="2800" dirty="0"/>
          </a:p>
          <a:p>
            <a:r>
              <a:rPr lang="en-US" sz="2800" dirty="0"/>
              <a:t>AB 3232 analysis based on “what if”; can’t use AB 3232 scenarios as a starting point for AAFS</a:t>
            </a:r>
          </a:p>
          <a:p>
            <a:r>
              <a:rPr lang="en-US" sz="2800" dirty="0"/>
              <a:t>We are currently completing work with GH on incorporating more program-oriented inputs in our improved EE/FS analysis tools for use in the 2021 IEPR</a:t>
            </a:r>
          </a:p>
          <a:p>
            <a:endParaRPr lang="en-US" sz="2800" dirty="0"/>
          </a:p>
          <a:p>
            <a:endParaRPr lang="en-US" sz="2800" dirty="0"/>
          </a:p>
        </p:txBody>
      </p:sp>
      <p:sp>
        <p:nvSpPr>
          <p:cNvPr id="5" name="Slide Number Placeholder 4">
            <a:extLst>
              <a:ext uri="{FF2B5EF4-FFF2-40B4-BE49-F238E27FC236}">
                <a16:creationId xmlns:a16="http://schemas.microsoft.com/office/drawing/2014/main" id="{1487F293-B24F-4D1A-8389-852DB9E89A95}"/>
              </a:ext>
            </a:extLst>
          </p:cNvPr>
          <p:cNvSpPr>
            <a:spLocks noGrp="1"/>
          </p:cNvSpPr>
          <p:nvPr>
            <p:ph type="sldNum" sz="quarter" idx="12"/>
          </p:nvPr>
        </p:nvSpPr>
        <p:spPr/>
        <p:txBody>
          <a:bodyPr/>
          <a:lstStyle/>
          <a:p>
            <a:fld id="{005C4985-ACD0-2B4C-8981-36243250F268}" type="slidenum">
              <a:rPr lang="en-US" smtClean="0"/>
              <a:t>17</a:t>
            </a:fld>
            <a:endParaRPr lang="en-US"/>
          </a:p>
        </p:txBody>
      </p:sp>
    </p:spTree>
    <p:extLst>
      <p:ext uri="{BB962C8B-B14F-4D97-AF65-F5344CB8AC3E}">
        <p14:creationId xmlns:p14="http://schemas.microsoft.com/office/powerpoint/2010/main" val="324687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38B07A-D3E1-4B22-AC33-BE83B758D0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9419D9-A266-4DF0-B797-CFA420F1271B}"/>
              </a:ext>
            </a:extLst>
          </p:cNvPr>
          <p:cNvSpPr>
            <a:spLocks noGrp="1"/>
          </p:cNvSpPr>
          <p:nvPr>
            <p:ph type="title"/>
          </p:nvPr>
        </p:nvSpPr>
        <p:spPr>
          <a:xfrm>
            <a:off x="1399822" y="237067"/>
            <a:ext cx="10681688" cy="1038840"/>
          </a:xfrm>
        </p:spPr>
        <p:txBody>
          <a:bodyPr>
            <a:noAutofit/>
          </a:bodyPr>
          <a:lstStyle/>
          <a:p>
            <a:r>
              <a:rPr lang="en-US" sz="3200"/>
              <a:t>Modeling electrification: </a:t>
            </a:r>
            <a:br>
              <a:rPr lang="en-US" sz="3200"/>
            </a:br>
            <a:r>
              <a:rPr lang="en-US" sz="3200">
                <a:solidFill>
                  <a:schemeClr val="accent4">
                    <a:lumMod val="50000"/>
                  </a:schemeClr>
                </a:solidFill>
              </a:rPr>
              <a:t>Fuel Substitution Scenario Analysis Tool (FSSAT) main processes flow chart</a:t>
            </a:r>
          </a:p>
        </p:txBody>
      </p:sp>
      <p:pic>
        <p:nvPicPr>
          <p:cNvPr id="7" name="Picture 6" descr="Figure of FSSAT main processes flow chart">
            <a:extLst>
              <a:ext uri="{FF2B5EF4-FFF2-40B4-BE49-F238E27FC236}">
                <a16:creationId xmlns:a16="http://schemas.microsoft.com/office/drawing/2014/main" id="{6727F049-FD00-45A1-9723-2CB4746B1BB7}"/>
              </a:ext>
            </a:extLst>
          </p:cNvPr>
          <p:cNvPicPr/>
          <p:nvPr/>
        </p:nvPicPr>
        <p:blipFill>
          <a:blip r:embed="rId3">
            <a:extLst>
              <a:ext uri="{28A0092B-C50C-407E-A947-70E740481C1C}">
                <a14:useLocalDpi xmlns:a14="http://schemas.microsoft.com/office/drawing/2010/main" val="0"/>
              </a:ext>
            </a:extLst>
          </a:blip>
          <a:stretch>
            <a:fillRect/>
          </a:stretch>
        </p:blipFill>
        <p:spPr>
          <a:xfrm>
            <a:off x="1399822" y="1709239"/>
            <a:ext cx="10044033" cy="5121564"/>
          </a:xfrm>
          <a:prstGeom prst="rect">
            <a:avLst/>
          </a:prstGeom>
        </p:spPr>
      </p:pic>
    </p:spTree>
    <p:extLst>
      <p:ext uri="{BB962C8B-B14F-4D97-AF65-F5344CB8AC3E}">
        <p14:creationId xmlns:p14="http://schemas.microsoft.com/office/powerpoint/2010/main" val="4126896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dirty="0"/>
              <a:t>Use AAEE as a template for </a:t>
            </a:r>
            <a:r>
              <a:rPr lang="en-US" dirty="0">
                <a:solidFill>
                  <a:srgbClr val="CF4831"/>
                </a:solidFill>
              </a:rPr>
              <a:t>AAFS</a:t>
            </a:r>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399822" y="1193051"/>
            <a:ext cx="10322991" cy="5481164"/>
          </a:xfrm>
        </p:spPr>
        <p:txBody>
          <a:bodyPr>
            <a:normAutofit/>
          </a:bodyPr>
          <a:lstStyle/>
          <a:p>
            <a:r>
              <a:rPr lang="en-US" sz="3200" b="1" i="1" dirty="0">
                <a:solidFill>
                  <a:srgbClr val="CF4831"/>
                </a:solidFill>
              </a:rPr>
              <a:t>For 2021 we are developing Additional Achievable Fuel Substitution (AAFS) as an hourly load modifier to the baseline demand forecast.</a:t>
            </a:r>
          </a:p>
          <a:p>
            <a:endParaRPr lang="en-US" sz="600" i="1" dirty="0"/>
          </a:p>
          <a:p>
            <a:pPr>
              <a:lnSpc>
                <a:spcPct val="120000"/>
              </a:lnSpc>
            </a:pPr>
            <a:r>
              <a:rPr lang="en-US" sz="3200" dirty="0"/>
              <a:t>AAFS is conceptualized as separate from AAEE</a:t>
            </a:r>
          </a:p>
          <a:p>
            <a:pPr fontAlgn="base"/>
            <a:endParaRPr lang="en-US" sz="1050" b="1" dirty="0"/>
          </a:p>
          <a:p>
            <a:pPr fontAlgn="base"/>
            <a:r>
              <a:rPr lang="en-US" b="1" dirty="0"/>
              <a:t>DAWG stakeholder workshop June 23                                                              “AB 3232 and Fuel Substitution”</a:t>
            </a:r>
          </a:p>
          <a:p>
            <a:pPr algn="just">
              <a:lnSpc>
                <a:spcPct val="110000"/>
              </a:lnSpc>
            </a:pPr>
            <a:r>
              <a:rPr lang="en-US" b="1" dirty="0"/>
              <a:t>IEPR Commissioner Workshop </a:t>
            </a:r>
            <a:r>
              <a:rPr lang="en-US" b="1" dirty="0">
                <a:solidFill>
                  <a:srgbClr val="0F6FC6">
                    <a:lumMod val="50000"/>
                  </a:srgbClr>
                </a:solidFill>
              </a:rPr>
              <a:t>August 5</a:t>
            </a:r>
            <a:r>
              <a:rPr lang="en-US" b="1" dirty="0"/>
              <a:t>		                                 Electricity &amp; Natural Gas Demand Forecast: Inputs &amp; Assumptions</a:t>
            </a:r>
          </a:p>
          <a:p>
            <a:pPr>
              <a:lnSpc>
                <a:spcPct val="110000"/>
              </a:lnSpc>
            </a:pPr>
            <a:r>
              <a:rPr lang="en-US" b="1" dirty="0"/>
              <a:t>DAWG stakeholder workshop September 9                                                        “AAEE &amp; AAFS Preliminary Scenario Designs”</a:t>
            </a:r>
          </a:p>
          <a:p>
            <a:pPr algn="just">
              <a:lnSpc>
                <a:spcPct val="110000"/>
              </a:lnSpc>
            </a:pPr>
            <a:endParaRPr lang="en-US" b="1" dirty="0"/>
          </a:p>
          <a:p>
            <a:endParaRPr lang="en-US" sz="3200"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19</a:t>
            </a:fld>
            <a:endParaRPr lang="en-US"/>
          </a:p>
        </p:txBody>
      </p:sp>
    </p:spTree>
    <p:extLst>
      <p:ext uri="{BB962C8B-B14F-4D97-AF65-F5344CB8AC3E}">
        <p14:creationId xmlns:p14="http://schemas.microsoft.com/office/powerpoint/2010/main" val="22319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1AAE-2F2F-4F07-A7B7-A872C9E913AE}"/>
              </a:ext>
            </a:extLst>
          </p:cNvPr>
          <p:cNvSpPr>
            <a:spLocks noGrp="1"/>
          </p:cNvSpPr>
          <p:nvPr>
            <p:ph type="title"/>
          </p:nvPr>
        </p:nvSpPr>
        <p:spPr>
          <a:xfrm>
            <a:off x="339047" y="712801"/>
            <a:ext cx="11404315" cy="2852737"/>
          </a:xfrm>
        </p:spPr>
        <p:txBody>
          <a:bodyPr>
            <a:normAutofit/>
          </a:bodyPr>
          <a:lstStyle/>
          <a:p>
            <a:r>
              <a:rPr lang="en-US" sz="4000" dirty="0"/>
              <a:t>Additional Achievable Energy Efficiency </a:t>
            </a:r>
            <a:br>
              <a:rPr lang="en-US" sz="4000" dirty="0"/>
            </a:br>
            <a:r>
              <a:rPr lang="en-US" sz="4000" dirty="0"/>
              <a:t>(AAEE)</a:t>
            </a:r>
          </a:p>
        </p:txBody>
      </p:sp>
    </p:spTree>
    <p:extLst>
      <p:ext uri="{BB962C8B-B14F-4D97-AF65-F5344CB8AC3E}">
        <p14:creationId xmlns:p14="http://schemas.microsoft.com/office/powerpoint/2010/main" val="2618195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8716DA-B827-4F0D-89DE-FB9148A816AF}"/>
              </a:ext>
            </a:extLst>
          </p:cNvPr>
          <p:cNvSpPr/>
          <p:nvPr/>
        </p:nvSpPr>
        <p:spPr>
          <a:xfrm>
            <a:off x="-14441" y="2873670"/>
            <a:ext cx="12192003" cy="1347343"/>
          </a:xfrm>
          <a:prstGeom prst="rect">
            <a:avLst/>
          </a:prstGeom>
          <a:solidFill>
            <a:schemeClr val="tx2">
              <a:lumMod val="40000"/>
              <a:lumOff val="60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endParaRPr lang="en-US" sz="1200" b="1" dirty="0">
              <a:solidFill>
                <a:prstClr val="black">
                  <a:lumMod val="50000"/>
                </a:prst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IOU Potential Program Savings</a:t>
            </a:r>
          </a:p>
        </p:txBody>
      </p:sp>
      <p:sp>
        <p:nvSpPr>
          <p:cNvPr id="7" name="Rectangle 6">
            <a:extLst>
              <a:ext uri="{FF2B5EF4-FFF2-40B4-BE49-F238E27FC236}">
                <a16:creationId xmlns:a16="http://schemas.microsoft.com/office/drawing/2014/main" id="{9B3B27F5-4AC5-4B6F-90CB-D3FE5944FA69}"/>
              </a:ext>
            </a:extLst>
          </p:cNvPr>
          <p:cNvSpPr/>
          <p:nvPr/>
        </p:nvSpPr>
        <p:spPr>
          <a:xfrm>
            <a:off x="-8898" y="5068899"/>
            <a:ext cx="12186459" cy="1171029"/>
          </a:xfrm>
          <a:prstGeom prst="rect">
            <a:avLst/>
          </a:prstGeom>
          <a:solidFill>
            <a:srgbClr val="CC99FF">
              <a:alpha val="51765"/>
            </a:srgbClr>
          </a:solidFill>
          <a:ln>
            <a:noFill/>
          </a:ln>
        </p:spPr>
        <p:style>
          <a:lnRef idx="2">
            <a:schemeClr val="dk1"/>
          </a:lnRef>
          <a:fillRef idx="1">
            <a:schemeClr val="lt1"/>
          </a:fillRef>
          <a:effectRef idx="0">
            <a:schemeClr val="dk1"/>
          </a:effectRef>
          <a:fontRef idx="minor">
            <a:schemeClr val="dk1"/>
          </a:fontRef>
        </p:style>
        <p:txBody>
          <a:bodyPr lIns="73152" tIns="73152" rIns="73152" bIns="73152"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Codes and Standards Savings</a:t>
            </a:r>
          </a:p>
        </p:txBody>
      </p:sp>
      <p:sp>
        <p:nvSpPr>
          <p:cNvPr id="8" name="Rectangle 7">
            <a:extLst>
              <a:ext uri="{FF2B5EF4-FFF2-40B4-BE49-F238E27FC236}">
                <a16:creationId xmlns:a16="http://schemas.microsoft.com/office/drawing/2014/main" id="{DC8716DA-B827-4F0D-89DE-FB9148A816AF}"/>
              </a:ext>
            </a:extLst>
          </p:cNvPr>
          <p:cNvSpPr/>
          <p:nvPr/>
        </p:nvSpPr>
        <p:spPr>
          <a:xfrm>
            <a:off x="14439" y="4221013"/>
            <a:ext cx="12186459" cy="847886"/>
          </a:xfrm>
          <a:prstGeom prst="rect">
            <a:avLst/>
          </a:prstGeom>
          <a:solidFill>
            <a:schemeClr val="accent5">
              <a:lumMod val="40000"/>
              <a:lumOff val="60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POU Potential Program Savings</a:t>
            </a:r>
            <a:endParaRPr kumimoji="0" lang="en-US" sz="36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10" name="Title 9"/>
          <p:cNvSpPr>
            <a:spLocks noGrp="1"/>
          </p:cNvSpPr>
          <p:nvPr>
            <p:ph type="title" idx="4294967295"/>
          </p:nvPr>
        </p:nvSpPr>
        <p:spPr>
          <a:xfrm>
            <a:off x="522802" y="220617"/>
            <a:ext cx="1199341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Arial"/>
                <a:ea typeface="+mn-ea"/>
                <a:cs typeface="Arial"/>
              </a:rPr>
              <a:t>Scenario Development for 2021 AAFS</a:t>
            </a:r>
          </a:p>
        </p:txBody>
      </p:sp>
      <p:sp>
        <p:nvSpPr>
          <p:cNvPr id="12" name="Rectangle 11">
            <a:extLst>
              <a:ext uri="{C183D7F6-B498-43B3-948B-1728B52AA6E4}">
                <adec:decorative xmlns:adec="http://schemas.microsoft.com/office/drawing/2017/decorative" val="1"/>
              </a:ext>
            </a:extLst>
          </p:cNvPr>
          <p:cNvSpPr/>
          <p:nvPr/>
        </p:nvSpPr>
        <p:spPr>
          <a:xfrm>
            <a:off x="-2" y="1421296"/>
            <a:ext cx="12186461" cy="5414774"/>
          </a:xfrm>
          <a:prstGeom prst="rect">
            <a:avLst/>
          </a:prstGeom>
          <a:noFill/>
          <a:ln w="571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3FFE346E-9347-4320-82C6-499CDFFE10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77B12EEB-F414-49D2-9F13-1E65C6F78160}"/>
              </a:ext>
            </a:extLst>
          </p:cNvPr>
          <p:cNvSpPr/>
          <p:nvPr/>
        </p:nvSpPr>
        <p:spPr>
          <a:xfrm>
            <a:off x="14439" y="6235666"/>
            <a:ext cx="12209795" cy="648530"/>
          </a:xfrm>
          <a:prstGeom prst="rect">
            <a:avLst/>
          </a:prstGeom>
          <a:solidFill>
            <a:srgbClr val="FFCC99">
              <a:alpha val="4588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prstClr val="black">
                    <a:lumMod val="50000"/>
                  </a:prstClr>
                </a:solidFill>
                <a:latin typeface="Arial" panose="020B0604020202020204" pitchFamily="34" charset="0"/>
                <a:cs typeface="Arial" panose="020B0604020202020204" pitchFamily="34" charset="0"/>
              </a:rPr>
              <a:t> </a:t>
            </a: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Beyond Utility Program Savings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p:txBody>
      </p:sp>
      <p:pic>
        <p:nvPicPr>
          <p:cNvPr id="3" name="Picture 2" descr="Scenario names from conservative 2 through aggressive 6 ">
            <a:extLst>
              <a:ext uri="{FF2B5EF4-FFF2-40B4-BE49-F238E27FC236}">
                <a16:creationId xmlns:a16="http://schemas.microsoft.com/office/drawing/2014/main" id="{FFD8E798-BA9F-4113-AD35-21FD8B482020}"/>
              </a:ext>
            </a:extLst>
          </p:cNvPr>
          <p:cNvPicPr>
            <a:picLocks noChangeAspect="1"/>
          </p:cNvPicPr>
          <p:nvPr/>
        </p:nvPicPr>
        <p:blipFill>
          <a:blip r:embed="rId3"/>
          <a:stretch>
            <a:fillRect/>
          </a:stretch>
        </p:blipFill>
        <p:spPr>
          <a:xfrm>
            <a:off x="23336" y="1431456"/>
            <a:ext cx="12154225" cy="1452374"/>
          </a:xfrm>
          <a:prstGeom prst="rect">
            <a:avLst/>
          </a:prstGeom>
        </p:spPr>
      </p:pic>
    </p:spTree>
    <p:extLst>
      <p:ext uri="{BB962C8B-B14F-4D97-AF65-F5344CB8AC3E}">
        <p14:creationId xmlns:p14="http://schemas.microsoft.com/office/powerpoint/2010/main" val="368125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IOU AAFS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20" name="Picture 19" descr="Scenario names from conservative 2 through aggressive 6 with details of IOU levers.">
            <a:extLst>
              <a:ext uri="{FF2B5EF4-FFF2-40B4-BE49-F238E27FC236}">
                <a16:creationId xmlns:a16="http://schemas.microsoft.com/office/drawing/2014/main" id="{ADCDBCEF-9E51-416E-8172-61979AAC801A}"/>
              </a:ext>
            </a:extLst>
          </p:cNvPr>
          <p:cNvPicPr>
            <a:picLocks noChangeAspect="1"/>
          </p:cNvPicPr>
          <p:nvPr/>
        </p:nvPicPr>
        <p:blipFill>
          <a:blip r:embed="rId3"/>
          <a:stretch>
            <a:fillRect/>
          </a:stretch>
        </p:blipFill>
        <p:spPr>
          <a:xfrm>
            <a:off x="0" y="5423514"/>
            <a:ext cx="12192000" cy="409255"/>
          </a:xfrm>
          <a:prstGeom prst="rect">
            <a:avLst/>
          </a:prstGeom>
        </p:spPr>
      </p:pic>
      <p:pic>
        <p:nvPicPr>
          <p:cNvPr id="4" name="Picture 3" descr="Scenario names from conservative 2 through aggressive 6 with details of IOU levers.">
            <a:extLst>
              <a:ext uri="{FF2B5EF4-FFF2-40B4-BE49-F238E27FC236}">
                <a16:creationId xmlns:a16="http://schemas.microsoft.com/office/drawing/2014/main" id="{CE129126-0B77-4AC7-8903-B358BA36A5C7}"/>
              </a:ext>
            </a:extLst>
          </p:cNvPr>
          <p:cNvPicPr>
            <a:picLocks noChangeAspect="1"/>
          </p:cNvPicPr>
          <p:nvPr/>
        </p:nvPicPr>
        <p:blipFill>
          <a:blip r:embed="rId4"/>
          <a:stretch>
            <a:fillRect/>
          </a:stretch>
        </p:blipFill>
        <p:spPr>
          <a:xfrm>
            <a:off x="0" y="1546456"/>
            <a:ext cx="12192000" cy="3492946"/>
          </a:xfrm>
          <a:prstGeom prst="rect">
            <a:avLst/>
          </a:prstGeom>
        </p:spPr>
      </p:pic>
    </p:spTree>
    <p:extLst>
      <p:ext uri="{BB962C8B-B14F-4D97-AF65-F5344CB8AC3E}">
        <p14:creationId xmlns:p14="http://schemas.microsoft.com/office/powerpoint/2010/main" val="334645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10581646"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IOU component of AAFS mid-mid Sc3 BAU</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4" name="Picture 3" descr="Scenario names from conservative 2 through aggressive 6 with details of IOU levers.">
            <a:extLst>
              <a:ext uri="{FF2B5EF4-FFF2-40B4-BE49-F238E27FC236}">
                <a16:creationId xmlns:a16="http://schemas.microsoft.com/office/drawing/2014/main" id="{CE129126-0B77-4AC7-8903-B358BA36A5C7}"/>
              </a:ext>
            </a:extLst>
          </p:cNvPr>
          <p:cNvPicPr>
            <a:picLocks noChangeAspect="1"/>
          </p:cNvPicPr>
          <p:nvPr/>
        </p:nvPicPr>
        <p:blipFill>
          <a:blip r:embed="rId3"/>
          <a:stretch>
            <a:fillRect/>
          </a:stretch>
        </p:blipFill>
        <p:spPr>
          <a:xfrm>
            <a:off x="0" y="1546456"/>
            <a:ext cx="12192000" cy="3492946"/>
          </a:xfrm>
          <a:prstGeom prst="rect">
            <a:avLst/>
          </a:prstGeom>
        </p:spPr>
      </p:pic>
      <p:pic>
        <p:nvPicPr>
          <p:cNvPr id="8" name="Picture 7" descr="Scenario names from conservative 2 through aggressive 6 with details of IOU levers.">
            <a:extLst>
              <a:ext uri="{FF2B5EF4-FFF2-40B4-BE49-F238E27FC236}">
                <a16:creationId xmlns:a16="http://schemas.microsoft.com/office/drawing/2014/main" id="{ADEA46C2-1649-4FD8-A781-E48E7FEDCBA6}"/>
              </a:ext>
            </a:extLst>
          </p:cNvPr>
          <p:cNvPicPr>
            <a:picLocks noChangeAspect="1"/>
          </p:cNvPicPr>
          <p:nvPr/>
        </p:nvPicPr>
        <p:blipFill>
          <a:blip r:embed="rId4"/>
          <a:stretch>
            <a:fillRect/>
          </a:stretch>
        </p:blipFill>
        <p:spPr>
          <a:xfrm>
            <a:off x="0" y="5423514"/>
            <a:ext cx="12192000" cy="409255"/>
          </a:xfrm>
          <a:prstGeom prst="rect">
            <a:avLst/>
          </a:prstGeom>
        </p:spPr>
      </p:pic>
      <p:sp>
        <p:nvSpPr>
          <p:cNvPr id="9" name="Rectangle 8">
            <a:extLst>
              <a:ext uri="{FF2B5EF4-FFF2-40B4-BE49-F238E27FC236}">
                <a16:creationId xmlns:a16="http://schemas.microsoft.com/office/drawing/2014/main" id="{D609E1C5-736F-49F6-89FF-1A65FB2D7433}"/>
              </a:ext>
              <a:ext uri="{C183D7F6-B498-43B3-948B-1728B52AA6E4}">
                <adec:decorative xmlns:adec="http://schemas.microsoft.com/office/drawing/2017/decorative" val="1"/>
              </a:ext>
            </a:extLst>
          </p:cNvPr>
          <p:cNvSpPr/>
          <p:nvPr/>
        </p:nvSpPr>
        <p:spPr>
          <a:xfrm>
            <a:off x="3816627" y="1546456"/>
            <a:ext cx="1719469" cy="4286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AECF25-674C-4188-9B86-BDF12E2E808A}"/>
              </a:ext>
              <a:ext uri="{C183D7F6-B498-43B3-948B-1728B52AA6E4}">
                <adec:decorative xmlns:adec="http://schemas.microsoft.com/office/drawing/2017/decorative" val="1"/>
              </a:ext>
            </a:extLst>
          </p:cNvPr>
          <p:cNvSpPr/>
          <p:nvPr/>
        </p:nvSpPr>
        <p:spPr>
          <a:xfrm>
            <a:off x="7144578" y="1546456"/>
            <a:ext cx="5047422" cy="4286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64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1" y="123505"/>
            <a:ext cx="10527135" cy="1038840"/>
          </a:xfrm>
        </p:spPr>
        <p:txBody>
          <a:bodyPr>
            <a:normAutofit fontScale="90000"/>
          </a:bodyPr>
          <a:lstStyle/>
          <a:p>
            <a:r>
              <a:rPr lang="en-US" sz="4400" dirty="0"/>
              <a:t>Reference Demand Scenario</a:t>
            </a:r>
            <a:br>
              <a:rPr lang="en-US" sz="4400" dirty="0">
                <a:solidFill>
                  <a:srgbClr val="CF4831"/>
                </a:solidFill>
              </a:rPr>
            </a:br>
            <a:r>
              <a:rPr lang="en-US" b="1" dirty="0">
                <a:solidFill>
                  <a:srgbClr val="FF6600"/>
                </a:solidFill>
                <a:latin typeface="Arial"/>
                <a:cs typeface="Arial"/>
              </a:rPr>
              <a:t>IOU component of AAFS mid-mid Sc3 BAU</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96C79573-C9EF-447D-B796-547A19901719}"/>
              </a:ext>
            </a:extLst>
          </p:cNvPr>
          <p:cNvSpPr txBox="1"/>
          <p:nvPr/>
        </p:nvSpPr>
        <p:spPr>
          <a:xfrm>
            <a:off x="6663387" y="1162345"/>
            <a:ext cx="5372899" cy="606319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ea typeface="MS Mincho" panose="02020609040205080304" pitchFamily="49" charset="-128"/>
                <a:cs typeface="LucidaBright"/>
              </a:rPr>
              <a:t>Based on reference TRC Scenario of the CPUC’s 2021 Potential and Goals Study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a typeface="MS Mincho" panose="02020609040205080304" pitchFamily="49" charset="-128"/>
                <a:cs typeface="LucidaBright"/>
              </a:rPr>
              <a:t>This is the scenario tapped in the proposed decision from August 20 which will be voted on for the goals September 23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a typeface="MS Mincho" panose="02020609040205080304" pitchFamily="49" charset="-128"/>
                <a:cs typeface="LucidaBright"/>
              </a:rPr>
              <a:t>Uses the 2020 ACC for 2022-2023 and 2021 ACC for 2024-2032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a typeface="MS Mincho" panose="02020609040205080304" pitchFamily="49" charset="-128"/>
                <a:cs typeface="LucidaBright"/>
              </a:rPr>
              <a:t>No LI sector savings projections included so they were modeled after the recent ESA filing from SCE and scaled to all IOU’s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highlight>
                  <a:srgbClr val="FFFF00"/>
                </a:highlight>
                <a:ea typeface="MS Mincho" panose="02020609040205080304" pitchFamily="49" charset="-128"/>
                <a:cs typeface="LucidaBright"/>
              </a:rPr>
              <a:t>extrapolate from 2033 to 2050</a:t>
            </a:r>
          </a:p>
          <a:p>
            <a:pPr marL="742950" lvl="1" indent="-285750" defTabSz="457200">
              <a:buFont typeface="Arial" panose="020B0604020202020204" pitchFamily="34" charset="0"/>
              <a:buChar char="•"/>
              <a:defRPr/>
            </a:pPr>
            <a:r>
              <a:rPr lang="en-US" sz="2000" dirty="0">
                <a:solidFill>
                  <a:srgbClr val="000000"/>
                </a:solidFill>
                <a:ea typeface="MS Mincho" panose="02020609040205080304" pitchFamily="49" charset="-128"/>
                <a:cs typeface="LucidaBright"/>
              </a:rPr>
              <a:t>Use trend forecast based on last three years of data provided; by sector end-use</a:t>
            </a:r>
          </a:p>
          <a:p>
            <a:pPr marL="742950" lvl="1" indent="-285750" defTabSz="457200">
              <a:buFont typeface="Arial" panose="020B0604020202020204" pitchFamily="34" charset="0"/>
              <a:buChar char="•"/>
              <a:defRPr/>
            </a:pPr>
            <a:r>
              <a:rPr lang="en-US" sz="2000" dirty="0">
                <a:solidFill>
                  <a:srgbClr val="000000"/>
                </a:solidFill>
                <a:ea typeface="MS Mincho" panose="02020609040205080304" pitchFamily="49" charset="-128"/>
                <a:cs typeface="LucidaBright"/>
              </a:rPr>
              <a:t>Except for LI, held those savings constant from last year (2032)</a:t>
            </a:r>
          </a:p>
          <a:p>
            <a:pPr marR="0" lvl="0" algn="l" defTabSz="457200" rtl="0" eaLnBrk="1" fontAlgn="auto" latinLnBrk="0" hangingPunct="1">
              <a:lnSpc>
                <a:spcPct val="100000"/>
              </a:lnSpc>
              <a:spcBef>
                <a:spcPts val="0"/>
              </a:spcBef>
              <a:spcAft>
                <a:spcPts val="0"/>
              </a:spcAft>
              <a:buClrTx/>
              <a:buSzTx/>
              <a:tabLst/>
              <a:defRPr/>
            </a:pPr>
            <a:endParaRPr lang="en-US" sz="2000" dirty="0">
              <a:solidFill>
                <a:srgbClr val="000000"/>
              </a:solidFill>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pic>
        <p:nvPicPr>
          <p:cNvPr id="6" name="Picture 5">
            <a:extLst>
              <a:ext uri="{FF2B5EF4-FFF2-40B4-BE49-F238E27FC236}">
                <a16:creationId xmlns:a16="http://schemas.microsoft.com/office/drawing/2014/main" id="{7D22A87D-BAFE-4315-AEE5-192FA5D8CE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14700" y="1317970"/>
            <a:ext cx="5004127" cy="4794595"/>
          </a:xfrm>
          <a:prstGeom prst="rect">
            <a:avLst/>
          </a:prstGeom>
        </p:spPr>
      </p:pic>
    </p:spTree>
    <p:extLst>
      <p:ext uri="{BB962C8B-B14F-4D97-AF65-F5344CB8AC3E}">
        <p14:creationId xmlns:p14="http://schemas.microsoft.com/office/powerpoint/2010/main" val="183510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sz="4400" b="1" dirty="0">
                <a:solidFill>
                  <a:srgbClr val="FF6600"/>
                </a:solidFill>
                <a:latin typeface="Arial"/>
                <a:cs typeface="Arial"/>
              </a:rPr>
              <a:t>P</a:t>
            </a:r>
            <a:r>
              <a:rPr lang="en-US" b="1" dirty="0">
                <a:solidFill>
                  <a:srgbClr val="FF6600"/>
                </a:solidFill>
                <a:latin typeface="Arial"/>
                <a:cs typeface="Arial"/>
              </a:rPr>
              <a:t>OU AAFS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9" name="Picture 8" descr="Scenario names from conservative 2 through aggressive 6 with details of POU levers.">
            <a:extLst>
              <a:ext uri="{FF2B5EF4-FFF2-40B4-BE49-F238E27FC236}">
                <a16:creationId xmlns:a16="http://schemas.microsoft.com/office/drawing/2014/main" id="{666933AB-0C86-4817-BF6B-FF586CC5CD83}"/>
              </a:ext>
            </a:extLst>
          </p:cNvPr>
          <p:cNvPicPr>
            <a:picLocks noChangeAspect="1"/>
          </p:cNvPicPr>
          <p:nvPr/>
        </p:nvPicPr>
        <p:blipFill>
          <a:blip r:embed="rId3"/>
          <a:stretch>
            <a:fillRect/>
          </a:stretch>
        </p:blipFill>
        <p:spPr>
          <a:xfrm>
            <a:off x="0" y="2461170"/>
            <a:ext cx="12192000" cy="409255"/>
          </a:xfrm>
          <a:prstGeom prst="rect">
            <a:avLst/>
          </a:prstGeom>
        </p:spPr>
      </p:pic>
      <p:sp>
        <p:nvSpPr>
          <p:cNvPr id="12" name="Content Placeholder 3">
            <a:extLst>
              <a:ext uri="{FF2B5EF4-FFF2-40B4-BE49-F238E27FC236}">
                <a16:creationId xmlns:a16="http://schemas.microsoft.com/office/drawing/2014/main" id="{14277F12-F84C-431B-8DC2-13B1866E4E6C}"/>
              </a:ext>
            </a:extLst>
          </p:cNvPr>
          <p:cNvSpPr txBox="1">
            <a:spLocks/>
          </p:cNvSpPr>
          <p:nvPr/>
        </p:nvSpPr>
        <p:spPr>
          <a:xfrm>
            <a:off x="1399822" y="2992580"/>
            <a:ext cx="10456116" cy="3187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000" dirty="0"/>
              <a:t>Interviewed all willing POU’s… </a:t>
            </a:r>
          </a:p>
          <a:p>
            <a:pPr>
              <a:lnSpc>
                <a:spcPct val="120000"/>
              </a:lnSpc>
            </a:pPr>
            <a:r>
              <a:rPr lang="en-US" sz="2000" dirty="0"/>
              <a:t>Relied on preliminary pilot program data from LADWP projected for 2021-2052 and data from SMUD, Pasadena, Palo Alto on reasoned cost projections, number of participant projections, or estimated future GHG reductions</a:t>
            </a:r>
          </a:p>
          <a:p>
            <a:pPr>
              <a:lnSpc>
                <a:spcPct val="120000"/>
              </a:lnSpc>
            </a:pPr>
            <a:r>
              <a:rPr lang="en-US" sz="2000" dirty="0"/>
              <a:t>assigned a fuel substitution delay or ‘head start’ to each POU, relative to the LADWP fuel substitution timeline. SMUD, for example, was judged to be two years ahead of LADWP in fuel substitution implementation, while most other POUs were judged to be two years behind LADWP</a:t>
            </a:r>
          </a:p>
          <a:p>
            <a:pPr>
              <a:lnSpc>
                <a:spcPct val="120000"/>
              </a:lnSpc>
            </a:pPr>
            <a:endParaRPr lang="en-US" dirty="0"/>
          </a:p>
          <a:p>
            <a:pPr marL="0" indent="0">
              <a:lnSpc>
                <a:spcPct val="120000"/>
              </a:lnSpc>
              <a:buFont typeface="Arial"/>
              <a:buNone/>
            </a:pPr>
            <a:endParaRPr lang="en-US" sz="3600" dirty="0">
              <a:latin typeface="+mj-lt"/>
            </a:endParaRPr>
          </a:p>
          <a:p>
            <a:endParaRPr lang="en-US" sz="300" dirty="0"/>
          </a:p>
        </p:txBody>
      </p:sp>
      <p:pic>
        <p:nvPicPr>
          <p:cNvPr id="3" name="Picture 2" descr="Scenario names from conservative 2 through aggressive 6 with details of POU levers.">
            <a:extLst>
              <a:ext uri="{FF2B5EF4-FFF2-40B4-BE49-F238E27FC236}">
                <a16:creationId xmlns:a16="http://schemas.microsoft.com/office/drawing/2014/main" id="{CF102A2B-C96F-4DE5-B4C0-88C92F3E84CB}"/>
              </a:ext>
            </a:extLst>
          </p:cNvPr>
          <p:cNvPicPr>
            <a:picLocks noChangeAspect="1"/>
          </p:cNvPicPr>
          <p:nvPr/>
        </p:nvPicPr>
        <p:blipFill>
          <a:blip r:embed="rId4"/>
          <a:stretch>
            <a:fillRect/>
          </a:stretch>
        </p:blipFill>
        <p:spPr>
          <a:xfrm>
            <a:off x="0" y="1673919"/>
            <a:ext cx="12192000" cy="818511"/>
          </a:xfrm>
          <a:prstGeom prst="rect">
            <a:avLst/>
          </a:prstGeom>
        </p:spPr>
      </p:pic>
    </p:spTree>
    <p:extLst>
      <p:ext uri="{BB962C8B-B14F-4D97-AF65-F5344CB8AC3E}">
        <p14:creationId xmlns:p14="http://schemas.microsoft.com/office/powerpoint/2010/main" val="405349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14" name="Picture 13" descr="Scenario names from conservative 1 through aggressive 6 ">
            <a:extLst>
              <a:ext uri="{FF2B5EF4-FFF2-40B4-BE49-F238E27FC236}">
                <a16:creationId xmlns:a16="http://schemas.microsoft.com/office/drawing/2014/main" id="{ACC6FD1C-C089-4A54-B07E-A7F457B3D93A}"/>
              </a:ext>
            </a:extLst>
          </p:cNvPr>
          <p:cNvPicPr>
            <a:picLocks noChangeAspect="1"/>
          </p:cNvPicPr>
          <p:nvPr/>
        </p:nvPicPr>
        <p:blipFill>
          <a:blip r:embed="rId3"/>
          <a:stretch>
            <a:fillRect/>
          </a:stretch>
        </p:blipFill>
        <p:spPr>
          <a:xfrm>
            <a:off x="0" y="1473625"/>
            <a:ext cx="12192000" cy="913686"/>
          </a:xfrm>
          <a:prstGeom prst="rect">
            <a:avLst/>
          </a:prstGeom>
        </p:spPr>
      </p:pic>
      <p:sp>
        <p:nvSpPr>
          <p:cNvPr id="15" name="TextBox 14">
            <a:extLst>
              <a:ext uri="{FF2B5EF4-FFF2-40B4-BE49-F238E27FC236}">
                <a16:creationId xmlns:a16="http://schemas.microsoft.com/office/drawing/2014/main" id="{BDB644A8-EEBB-4577-9F8B-B6C84BE9A0E7}"/>
              </a:ext>
              <a:ext uri="{C183D7F6-B498-43B3-948B-1728B52AA6E4}">
                <adec:decorative xmlns:adec="http://schemas.microsoft.com/office/drawing/2017/decorative" val="1"/>
              </a:ext>
            </a:extLst>
          </p:cNvPr>
          <p:cNvSpPr txBox="1"/>
          <p:nvPr/>
        </p:nvSpPr>
        <p:spPr>
          <a:xfrm>
            <a:off x="1399822" y="3395425"/>
            <a:ext cx="10447225" cy="523220"/>
          </a:xfrm>
          <a:prstGeom prst="rect">
            <a:avLst/>
          </a:prstGeom>
          <a:solidFill>
            <a:schemeClr val="bg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
        <p:nvSpPr>
          <p:cNvPr id="17" name="TextBox 16">
            <a:extLst>
              <a:ext uri="{FF2B5EF4-FFF2-40B4-BE49-F238E27FC236}">
                <a16:creationId xmlns:a16="http://schemas.microsoft.com/office/drawing/2014/main" id="{D2722011-C80C-430B-B8F1-1F4765164FF5}"/>
              </a:ext>
            </a:extLst>
          </p:cNvPr>
          <p:cNvSpPr txBox="1"/>
          <p:nvPr/>
        </p:nvSpPr>
        <p:spPr>
          <a:xfrm>
            <a:off x="1399821" y="3616735"/>
            <a:ext cx="10365458" cy="3404009"/>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400" dirty="0"/>
              <a:t>Relied on preliminary pilot program data from LADWP projected for 2021-2052 and data from SMUD, Pasadena, Palo Alto on reasoned cost projections, number of participant projections, or estimated future GHG reductions</a:t>
            </a:r>
          </a:p>
          <a:p>
            <a:pPr marL="285750" indent="-285750" defTabSz="457200">
              <a:buFont typeface="Arial" panose="020B0604020202020204" pitchFamily="34" charset="0"/>
              <a:buChar char="•"/>
              <a:defRPr/>
            </a:pPr>
            <a:r>
              <a:rPr lang="en-US" sz="2400" dirty="0">
                <a:solidFill>
                  <a:srgbClr val="000000"/>
                </a:solidFill>
                <a:highlight>
                  <a:srgbClr val="FFFF00"/>
                </a:highlight>
                <a:ea typeface="MS Mincho" panose="02020609040205080304" pitchFamily="49" charset="-128"/>
                <a:cs typeface="LucidaBright"/>
              </a:rPr>
              <a:t>No need for additional extrapolation</a:t>
            </a:r>
            <a:endParaRPr lang="en-US" sz="28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
        <p:nvSpPr>
          <p:cNvPr id="12" name="Title 1">
            <a:extLst>
              <a:ext uri="{FF2B5EF4-FFF2-40B4-BE49-F238E27FC236}">
                <a16:creationId xmlns:a16="http://schemas.microsoft.com/office/drawing/2014/main" id="{D01A7DDE-593E-4F50-B4DC-E42FA4411E9F}"/>
              </a:ext>
            </a:extLst>
          </p:cNvPr>
          <p:cNvSpPr txBox="1">
            <a:spLocks/>
          </p:cNvSpPr>
          <p:nvPr/>
        </p:nvSpPr>
        <p:spPr>
          <a:xfrm>
            <a:off x="1318983" y="151600"/>
            <a:ext cx="10527135" cy="103884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r>
              <a:rPr lang="en-US" dirty="0"/>
              <a:t>Reference Demand Scenario</a:t>
            </a:r>
            <a:br>
              <a:rPr lang="en-US" dirty="0">
                <a:solidFill>
                  <a:srgbClr val="CF4831"/>
                </a:solidFill>
              </a:rPr>
            </a:br>
            <a:r>
              <a:rPr lang="en-US" b="1" dirty="0">
                <a:solidFill>
                  <a:srgbClr val="FF6600"/>
                </a:solidFill>
                <a:latin typeface="Arial"/>
                <a:cs typeface="Arial"/>
              </a:rPr>
              <a:t>POU component of AAFS mid-mid Sc3 BAU</a:t>
            </a:r>
            <a:endParaRPr lang="en-US" dirty="0"/>
          </a:p>
        </p:txBody>
      </p:sp>
      <p:sp>
        <p:nvSpPr>
          <p:cNvPr id="16" name="Rectangle 15">
            <a:extLst>
              <a:ext uri="{FF2B5EF4-FFF2-40B4-BE49-F238E27FC236}">
                <a16:creationId xmlns:a16="http://schemas.microsoft.com/office/drawing/2014/main" id="{543AF98E-6D02-4888-BA4E-510F999267B9}"/>
              </a:ext>
              <a:ext uri="{C183D7F6-B498-43B3-948B-1728B52AA6E4}">
                <adec:decorative xmlns:adec="http://schemas.microsoft.com/office/drawing/2017/decorative" val="1"/>
              </a:ext>
            </a:extLst>
          </p:cNvPr>
          <p:cNvSpPr/>
          <p:nvPr/>
        </p:nvSpPr>
        <p:spPr>
          <a:xfrm>
            <a:off x="7515483" y="1461052"/>
            <a:ext cx="1348408" cy="5168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OU component of AAFS mid-mid Sc3 BAU">
            <a:extLst>
              <a:ext uri="{FF2B5EF4-FFF2-40B4-BE49-F238E27FC236}">
                <a16:creationId xmlns:a16="http://schemas.microsoft.com/office/drawing/2014/main" id="{173D2286-046C-4965-BC73-EC4C7725C83D}"/>
              </a:ext>
            </a:extLst>
          </p:cNvPr>
          <p:cNvPicPr>
            <a:picLocks noChangeAspect="1"/>
          </p:cNvPicPr>
          <p:nvPr/>
        </p:nvPicPr>
        <p:blipFill>
          <a:blip r:embed="rId4"/>
          <a:stretch>
            <a:fillRect/>
          </a:stretch>
        </p:blipFill>
        <p:spPr>
          <a:xfrm>
            <a:off x="9311" y="2358776"/>
            <a:ext cx="12192000" cy="409255"/>
          </a:xfrm>
          <a:prstGeom prst="rect">
            <a:avLst/>
          </a:prstGeom>
        </p:spPr>
      </p:pic>
      <p:sp>
        <p:nvSpPr>
          <p:cNvPr id="18" name="Rectangle 17">
            <a:extLst>
              <a:ext uri="{FF2B5EF4-FFF2-40B4-BE49-F238E27FC236}">
                <a16:creationId xmlns:a16="http://schemas.microsoft.com/office/drawing/2014/main" id="{1B30E20A-CB78-4A3D-9E6B-8F1C1B05DF04}"/>
              </a:ext>
              <a:ext uri="{C183D7F6-B498-43B3-948B-1728B52AA6E4}">
                <adec:decorative xmlns:adec="http://schemas.microsoft.com/office/drawing/2017/decorative" val="1"/>
              </a:ext>
            </a:extLst>
          </p:cNvPr>
          <p:cNvSpPr/>
          <p:nvPr/>
        </p:nvSpPr>
        <p:spPr>
          <a:xfrm>
            <a:off x="2186609" y="1473625"/>
            <a:ext cx="3339548" cy="12944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6823D5-7659-4EC3-85E2-6D9D3EE87AFD}"/>
              </a:ext>
              <a:ext uri="{C183D7F6-B498-43B3-948B-1728B52AA6E4}">
                <adec:decorative xmlns:adec="http://schemas.microsoft.com/office/drawing/2017/decorative" val="1"/>
              </a:ext>
            </a:extLst>
          </p:cNvPr>
          <p:cNvSpPr/>
          <p:nvPr/>
        </p:nvSpPr>
        <p:spPr>
          <a:xfrm>
            <a:off x="8861763" y="1458013"/>
            <a:ext cx="3339548" cy="13100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C1853-BA20-4015-B8E6-4CE120118ADB}"/>
              </a:ext>
            </a:extLst>
          </p:cNvPr>
          <p:cNvSpPr>
            <a:spLocks noGrp="1"/>
          </p:cNvSpPr>
          <p:nvPr>
            <p:ph type="title"/>
          </p:nvPr>
        </p:nvSpPr>
        <p:spPr>
          <a:xfrm>
            <a:off x="1399822" y="-1038840"/>
            <a:ext cx="9953978" cy="1038840"/>
          </a:xfrm>
        </p:spPr>
        <p:txBody>
          <a:bodyPr vert="horz" lIns="91440" tIns="45720" rIns="91440" bIns="45720" rtlCol="0" anchor="b">
            <a:normAutofit fontScale="90000"/>
          </a:bodyPr>
          <a:lstStyle/>
          <a:p>
            <a:pPr lvl="0">
              <a:defRPr/>
            </a:pPr>
            <a:r>
              <a:rPr lang="en-US" dirty="0"/>
              <a:t>Reference Demand Scenario</a:t>
            </a:r>
            <a:br>
              <a:rPr lang="en-US" dirty="0">
                <a:solidFill>
                  <a:srgbClr val="CF4831"/>
                </a:solidFill>
              </a:rPr>
            </a:br>
            <a:r>
              <a:rPr lang="en-US" b="1" dirty="0">
                <a:solidFill>
                  <a:srgbClr val="FF6600"/>
                </a:solidFill>
                <a:latin typeface="Arial"/>
                <a:cs typeface="Arial"/>
              </a:rPr>
              <a:t>POU component of AAFS mid-mid Sc3 BAU</a:t>
            </a:r>
            <a:endParaRPr lang="en-US" dirty="0"/>
          </a:p>
        </p:txBody>
      </p:sp>
    </p:spTree>
    <p:extLst>
      <p:ext uri="{BB962C8B-B14F-4D97-AF65-F5344CB8AC3E}">
        <p14:creationId xmlns:p14="http://schemas.microsoft.com/office/powerpoint/2010/main" val="3624602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C&amp;S AAFS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2" name="Content Placeholder 3">
            <a:extLst>
              <a:ext uri="{FF2B5EF4-FFF2-40B4-BE49-F238E27FC236}">
                <a16:creationId xmlns:a16="http://schemas.microsoft.com/office/drawing/2014/main" id="{60577491-C7AC-479B-9C8B-217DEDB4A3DC}"/>
              </a:ext>
            </a:extLst>
          </p:cNvPr>
          <p:cNvSpPr txBox="1">
            <a:spLocks/>
          </p:cNvSpPr>
          <p:nvPr/>
        </p:nvSpPr>
        <p:spPr>
          <a:xfrm>
            <a:off x="103563" y="5198898"/>
            <a:ext cx="11984873" cy="2093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a:lnSpc>
                <a:spcPct val="100000"/>
              </a:lnSpc>
              <a:spcBef>
                <a:spcPts val="0"/>
              </a:spcBef>
              <a:spcAft>
                <a:spcPts val="700"/>
              </a:spcAft>
            </a:pPr>
            <a:r>
              <a:rPr lang="en-US" sz="1600" dirty="0">
                <a:solidFill>
                  <a:srgbClr val="000000"/>
                </a:solidFill>
                <a:latin typeface="Tahoma" panose="020B0604030504040204" pitchFamily="34" charset="0"/>
                <a:ea typeface="MS Mincho" panose="02020609040205080304" pitchFamily="49" charset="-128"/>
                <a:cs typeface="LucidaBright"/>
              </a:rPr>
              <a:t>I</a:t>
            </a:r>
            <a:r>
              <a:rPr lang="en-US" sz="1600" dirty="0">
                <a:solidFill>
                  <a:srgbClr val="000000"/>
                </a:solidFill>
                <a:effectLst/>
                <a:latin typeface="Tahoma" panose="020B0604030504040204" pitchFamily="34" charset="0"/>
                <a:ea typeface="MS Mincho" panose="02020609040205080304" pitchFamily="49" charset="-128"/>
                <a:cs typeface="LucidaBright"/>
              </a:rPr>
              <a:t>n accordance with the CPUC’s 2020 and 2030 zero-net-energy goals, we originally considered the zero-net-energy requirements for residential and nonresidential buildings for the 2019 and 2028 standards, respectively. </a:t>
            </a:r>
          </a:p>
          <a:p>
            <a:pPr marL="0" marR="0">
              <a:lnSpc>
                <a:spcPct val="100000"/>
              </a:lnSpc>
              <a:spcBef>
                <a:spcPts val="0"/>
              </a:spcBef>
              <a:spcAft>
                <a:spcPts val="700"/>
              </a:spcAft>
            </a:pPr>
            <a:r>
              <a:rPr lang="en-US" sz="1600" dirty="0">
                <a:solidFill>
                  <a:srgbClr val="000000"/>
                </a:solidFill>
                <a:effectLst/>
                <a:latin typeface="Tahoma" panose="020B0604030504040204" pitchFamily="34" charset="0"/>
                <a:ea typeface="MS Mincho" panose="02020609040205080304" pitchFamily="49" charset="-128"/>
                <a:cs typeface="LucidaBright"/>
              </a:rPr>
              <a:t>Since then, the state began focusing on decarbonization, the CEC implemented changes for the 2022 Title 24 standards to include a GHG metric. </a:t>
            </a:r>
            <a:r>
              <a:rPr lang="en-US" sz="1600" dirty="0">
                <a:solidFill>
                  <a:srgbClr val="000000"/>
                </a:solidFill>
                <a:latin typeface="Tahoma" panose="020B0604030504040204" pitchFamily="34" charset="0"/>
                <a:ea typeface="MS Mincho" panose="02020609040205080304" pitchFamily="49" charset="-128"/>
                <a:cs typeface="LucidaBright"/>
              </a:rPr>
              <a:t>To this end two new workbooks were created: </a:t>
            </a:r>
            <a:r>
              <a:rPr lang="en-US" sz="1600" dirty="0" err="1">
                <a:solidFill>
                  <a:srgbClr val="000000"/>
                </a:solidFill>
                <a:latin typeface="Tahoma" panose="020B0604030504040204" pitchFamily="34" charset="0"/>
                <a:ea typeface="MS Mincho" panose="02020609040205080304" pitchFamily="49" charset="-128"/>
                <a:cs typeface="LucidaBright"/>
              </a:rPr>
              <a:t>Nonres</a:t>
            </a:r>
            <a:r>
              <a:rPr lang="en-US" sz="1600" dirty="0">
                <a:solidFill>
                  <a:srgbClr val="000000"/>
                </a:solidFill>
                <a:latin typeface="Tahoma" panose="020B0604030504040204" pitchFamily="34" charset="0"/>
                <a:ea typeface="MS Mincho" panose="02020609040205080304" pitchFamily="49" charset="-128"/>
                <a:cs typeface="LucidaBright"/>
              </a:rPr>
              <a:t>/Com New Construction Fuel Sub and Residential Fuel Sub, Residential A&amp;A was modified to have an EE path and a FS path with an uptake percentage for each adding to 100%</a:t>
            </a:r>
            <a:endParaRPr lang="en-US" sz="3200" dirty="0">
              <a:latin typeface="+mj-lt"/>
            </a:endParaRPr>
          </a:p>
          <a:p>
            <a:endParaRPr lang="en-US" sz="300" dirty="0"/>
          </a:p>
        </p:txBody>
      </p:sp>
      <p:pic>
        <p:nvPicPr>
          <p:cNvPr id="3" name="Picture 2" descr="Scenario names from conservative 2 through aggressive 6 with details of BU levers.">
            <a:extLst>
              <a:ext uri="{FF2B5EF4-FFF2-40B4-BE49-F238E27FC236}">
                <a16:creationId xmlns:a16="http://schemas.microsoft.com/office/drawing/2014/main" id="{D890F16A-C380-440F-BF4C-59FC259D0592}"/>
              </a:ext>
            </a:extLst>
          </p:cNvPr>
          <p:cNvPicPr>
            <a:picLocks noChangeAspect="1"/>
          </p:cNvPicPr>
          <p:nvPr/>
        </p:nvPicPr>
        <p:blipFill>
          <a:blip r:embed="rId3"/>
          <a:stretch>
            <a:fillRect/>
          </a:stretch>
        </p:blipFill>
        <p:spPr>
          <a:xfrm>
            <a:off x="0" y="1162345"/>
            <a:ext cx="12192000" cy="818511"/>
          </a:xfrm>
          <a:prstGeom prst="rect">
            <a:avLst/>
          </a:prstGeom>
        </p:spPr>
      </p:pic>
      <p:pic>
        <p:nvPicPr>
          <p:cNvPr id="6" name="Picture 5" descr="Proposed 2021 &#10;C&amp;S AAFS Scenario Design ">
            <a:extLst>
              <a:ext uri="{FF2B5EF4-FFF2-40B4-BE49-F238E27FC236}">
                <a16:creationId xmlns:a16="http://schemas.microsoft.com/office/drawing/2014/main" id="{F74C28DF-F0E4-43DC-A550-E296F25F80BC}"/>
              </a:ext>
            </a:extLst>
          </p:cNvPr>
          <p:cNvPicPr>
            <a:picLocks noChangeAspect="1"/>
          </p:cNvPicPr>
          <p:nvPr/>
        </p:nvPicPr>
        <p:blipFill>
          <a:blip r:embed="rId4"/>
          <a:stretch>
            <a:fillRect/>
          </a:stretch>
        </p:blipFill>
        <p:spPr>
          <a:xfrm>
            <a:off x="0" y="1962926"/>
            <a:ext cx="12192000" cy="3235972"/>
          </a:xfrm>
          <a:prstGeom prst="rect">
            <a:avLst/>
          </a:prstGeom>
        </p:spPr>
      </p:pic>
    </p:spTree>
    <p:extLst>
      <p:ext uri="{BB962C8B-B14F-4D97-AF65-F5344CB8AC3E}">
        <p14:creationId xmlns:p14="http://schemas.microsoft.com/office/powerpoint/2010/main" val="3438380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A9E0EBEA-3E3B-4E94-B1ED-F489F5802518}"/>
              </a:ext>
            </a:extLst>
          </p:cNvPr>
          <p:cNvSpPr txBox="1">
            <a:spLocks/>
          </p:cNvSpPr>
          <p:nvPr/>
        </p:nvSpPr>
        <p:spPr>
          <a:xfrm>
            <a:off x="1361722" y="158673"/>
            <a:ext cx="10527135" cy="103884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F6FC6">
                    <a:lumMod val="50000"/>
                  </a:srgbClr>
                </a:solidFill>
                <a:effectLst/>
                <a:uLnTx/>
                <a:uFillTx/>
                <a:latin typeface="Arial Black" panose="020B0A04020102020204"/>
                <a:ea typeface="+mj-ea"/>
                <a:cs typeface="+mj-cs"/>
              </a:rPr>
              <a:t>Reference Demand Scenario</a:t>
            </a:r>
            <a:br>
              <a:rPr kumimoji="0" lang="en-US" sz="4400" b="0" i="0" u="none" strike="noStrike" kern="1200" cap="none" spc="0" normalizeH="0" baseline="0" noProof="0" dirty="0">
                <a:ln>
                  <a:noFill/>
                </a:ln>
                <a:solidFill>
                  <a:srgbClr val="CF4831"/>
                </a:solidFill>
                <a:effectLst/>
                <a:uLnTx/>
                <a:uFillTx/>
                <a:latin typeface="Arial Black" panose="020B0A04020102020204"/>
                <a:ea typeface="+mj-ea"/>
                <a:cs typeface="+mj-cs"/>
              </a:rPr>
            </a:br>
            <a:r>
              <a:rPr kumimoji="0" lang="en-US" sz="4400" b="1" i="0" u="none" strike="noStrike" kern="1200" cap="none" spc="0" normalizeH="0" baseline="0" noProof="0" dirty="0">
                <a:ln>
                  <a:noFill/>
                </a:ln>
                <a:solidFill>
                  <a:srgbClr val="FF6600"/>
                </a:solidFill>
                <a:effectLst/>
                <a:uLnTx/>
                <a:uFillTx/>
                <a:latin typeface="Arial"/>
                <a:ea typeface="+mj-ea"/>
                <a:cs typeface="Arial"/>
              </a:rPr>
              <a:t>C&amp;S component of AAFS mid-mid Sc3 BAU</a:t>
            </a:r>
            <a:endParaRPr kumimoji="0" lang="en-US" sz="4400" b="0" i="0" u="none" strike="noStrike" kern="1200" cap="none" spc="0" normalizeH="0" baseline="0" noProof="0" dirty="0">
              <a:ln>
                <a:noFill/>
              </a:ln>
              <a:solidFill>
                <a:srgbClr val="0F6FC6">
                  <a:lumMod val="50000"/>
                </a:srgbClr>
              </a:solidFill>
              <a:effectLst/>
              <a:uLnTx/>
              <a:uFillTx/>
              <a:latin typeface="Arial Black" panose="020B0A04020102020204"/>
              <a:ea typeface="+mj-ea"/>
              <a:cs typeface="+mj-cs"/>
            </a:endParaRPr>
          </a:p>
        </p:txBody>
      </p:sp>
      <p:pic>
        <p:nvPicPr>
          <p:cNvPr id="10" name="Picture 9" descr="C&amp;S component of AAFS mid-mid Sc3 BAU">
            <a:extLst>
              <a:ext uri="{FF2B5EF4-FFF2-40B4-BE49-F238E27FC236}">
                <a16:creationId xmlns:a16="http://schemas.microsoft.com/office/drawing/2014/main" id="{248C840B-5CC8-4480-A463-C7D85A2A53E3}"/>
              </a:ext>
            </a:extLst>
          </p:cNvPr>
          <p:cNvPicPr>
            <a:picLocks noChangeAspect="1"/>
          </p:cNvPicPr>
          <p:nvPr/>
        </p:nvPicPr>
        <p:blipFill>
          <a:blip r:embed="rId3"/>
          <a:stretch>
            <a:fillRect/>
          </a:stretch>
        </p:blipFill>
        <p:spPr>
          <a:xfrm>
            <a:off x="1399822" y="1197513"/>
            <a:ext cx="4964402" cy="1173849"/>
          </a:xfrm>
          <a:prstGeom prst="rect">
            <a:avLst/>
          </a:prstGeom>
        </p:spPr>
      </p:pic>
      <p:sp>
        <p:nvSpPr>
          <p:cNvPr id="11" name="TextBox 10">
            <a:extLst>
              <a:ext uri="{FF2B5EF4-FFF2-40B4-BE49-F238E27FC236}">
                <a16:creationId xmlns:a16="http://schemas.microsoft.com/office/drawing/2014/main" id="{ADDB44A0-1977-4EE7-B070-BEFBCDF4A29D}"/>
              </a:ext>
            </a:extLst>
          </p:cNvPr>
          <p:cNvSpPr txBox="1"/>
          <p:nvPr/>
        </p:nvSpPr>
        <p:spPr>
          <a:xfrm>
            <a:off x="6977772" y="1482385"/>
            <a:ext cx="5214228" cy="686341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rPr>
              <a:t>2022 T24 will be included in AA's because of FS component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rPr>
              <a:t>electric space OR water heating NC &amp; AA</a:t>
            </a:r>
            <a:r>
              <a:rPr lang="en-US" sz="2400" dirty="0">
                <a:solidFill>
                  <a:srgbClr val="000000"/>
                </a:solidFill>
                <a:latin typeface="Tahoma" panose="020B0604030504040204" pitchFamily="34" charset="0"/>
                <a:ea typeface="MS Mincho" panose="02020609040205080304" pitchFamily="49" charset="-128"/>
                <a:cs typeface="LucidaBright"/>
              </a:rPr>
              <a:t> for Residential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rPr>
              <a:t>Some prescriptive baseline requirements for Nonresidential NC</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highlight>
                  <a:srgbClr val="FFFF00"/>
                </a:highlight>
                <a:ea typeface="MS Mincho" panose="02020609040205080304" pitchFamily="49" charset="-128"/>
                <a:cs typeface="LucidaBright"/>
              </a:rPr>
              <a:t>extrapolate from 2033 to 2050</a:t>
            </a:r>
          </a:p>
          <a:p>
            <a:pPr marL="742950" lvl="1" indent="-285750" defTabSz="457200">
              <a:buFont typeface="Arial" panose="020B0604020202020204" pitchFamily="34" charset="0"/>
              <a:buChar char="•"/>
              <a:defRPr/>
            </a:pPr>
            <a:r>
              <a:rPr lang="en-US" sz="2400" dirty="0">
                <a:solidFill>
                  <a:srgbClr val="000000"/>
                </a:solidFill>
                <a:ea typeface="MS Mincho" panose="02020609040205080304" pitchFamily="49" charset="-128"/>
                <a:cs typeface="LucidaBright"/>
              </a:rPr>
              <a:t>First year T24 FS savings through 2030                                                              (no new EE expected from T24 after 2028 vintage; unclear if additional electrification would be possible via T24)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
        <p:nvSpPr>
          <p:cNvPr id="2" name="Title 1">
            <a:extLst>
              <a:ext uri="{FF2B5EF4-FFF2-40B4-BE49-F238E27FC236}">
                <a16:creationId xmlns:a16="http://schemas.microsoft.com/office/drawing/2014/main" id="{48F3611C-B0B0-474D-9C83-A034CF23D148}"/>
              </a:ext>
            </a:extLst>
          </p:cNvPr>
          <p:cNvSpPr>
            <a:spLocks noGrp="1"/>
          </p:cNvSpPr>
          <p:nvPr>
            <p:ph type="title"/>
          </p:nvPr>
        </p:nvSpPr>
        <p:spPr>
          <a:xfrm>
            <a:off x="1399822" y="-1038840"/>
            <a:ext cx="9953978" cy="1038840"/>
          </a:xfrm>
        </p:spPr>
        <p:txBody>
          <a:bodyPr vert="horz" lIns="91440" tIns="45720" rIns="91440" bIns="45720" rtlCol="0" anchor="b">
            <a:normAutofit fontScale="90000"/>
          </a:bodyPr>
          <a:lstStyle/>
          <a:p>
            <a:pPr lvl="0">
              <a:defRPr/>
            </a:pPr>
            <a:r>
              <a:rPr lang="en-US" dirty="0"/>
              <a:t>Reference Demand Scenario</a:t>
            </a:r>
            <a:br>
              <a:rPr lang="en-US" dirty="0">
                <a:solidFill>
                  <a:srgbClr val="CF4831"/>
                </a:solidFill>
              </a:rPr>
            </a:br>
            <a:r>
              <a:rPr lang="en-US" b="1" dirty="0">
                <a:solidFill>
                  <a:srgbClr val="FF6600"/>
                </a:solidFill>
                <a:latin typeface="Arial"/>
                <a:cs typeface="Arial"/>
              </a:rPr>
              <a:t>C&amp;S component of AAFS mid-mid Sc3 BAU</a:t>
            </a:r>
            <a:endParaRPr lang="en-US" dirty="0"/>
          </a:p>
        </p:txBody>
      </p:sp>
      <p:pic>
        <p:nvPicPr>
          <p:cNvPr id="4" name="Picture 3" descr="Proposed 2021 &#10;C&amp;S Reference Demand Scenario Design ">
            <a:extLst>
              <a:ext uri="{FF2B5EF4-FFF2-40B4-BE49-F238E27FC236}">
                <a16:creationId xmlns:a16="http://schemas.microsoft.com/office/drawing/2014/main" id="{2621F658-036B-4A53-A183-968FFFBD7C44}"/>
              </a:ext>
            </a:extLst>
          </p:cNvPr>
          <p:cNvPicPr>
            <a:picLocks noChangeAspect="1"/>
          </p:cNvPicPr>
          <p:nvPr/>
        </p:nvPicPr>
        <p:blipFill>
          <a:blip r:embed="rId4"/>
          <a:stretch>
            <a:fillRect/>
          </a:stretch>
        </p:blipFill>
        <p:spPr>
          <a:xfrm>
            <a:off x="1399822" y="2353074"/>
            <a:ext cx="4964402" cy="4450842"/>
          </a:xfrm>
          <a:prstGeom prst="rect">
            <a:avLst/>
          </a:prstGeom>
        </p:spPr>
      </p:pic>
    </p:spTree>
    <p:extLst>
      <p:ext uri="{BB962C8B-B14F-4D97-AF65-F5344CB8AC3E}">
        <p14:creationId xmlns:p14="http://schemas.microsoft.com/office/powerpoint/2010/main" val="10318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Beyond Utility AAFS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6" name="Picture 5" descr="Scenario names from conservative 2 through aggressive 6 with details of BU levers.">
            <a:extLst>
              <a:ext uri="{FF2B5EF4-FFF2-40B4-BE49-F238E27FC236}">
                <a16:creationId xmlns:a16="http://schemas.microsoft.com/office/drawing/2014/main" id="{5842603F-A450-48CA-8376-5FD771CB10B8}"/>
              </a:ext>
            </a:extLst>
          </p:cNvPr>
          <p:cNvPicPr>
            <a:picLocks noChangeAspect="1"/>
          </p:cNvPicPr>
          <p:nvPr/>
        </p:nvPicPr>
        <p:blipFill>
          <a:blip r:embed="rId3"/>
          <a:stretch>
            <a:fillRect/>
          </a:stretch>
        </p:blipFill>
        <p:spPr>
          <a:xfrm>
            <a:off x="0" y="2158710"/>
            <a:ext cx="12192000" cy="1551363"/>
          </a:xfrm>
          <a:prstGeom prst="rect">
            <a:avLst/>
          </a:prstGeom>
        </p:spPr>
      </p:pic>
      <p:grpSp>
        <p:nvGrpSpPr>
          <p:cNvPr id="22" name="Group 21" descr="Scenario names from conservative 2 through aggressive 6 with details of BU levers.">
            <a:extLst>
              <a:ext uri="{FF2B5EF4-FFF2-40B4-BE49-F238E27FC236}">
                <a16:creationId xmlns:a16="http://schemas.microsoft.com/office/drawing/2014/main" id="{50361DFF-771D-459C-8C22-04EC48CBF4B9}"/>
              </a:ext>
            </a:extLst>
          </p:cNvPr>
          <p:cNvGrpSpPr/>
          <p:nvPr/>
        </p:nvGrpSpPr>
        <p:grpSpPr>
          <a:xfrm>
            <a:off x="0" y="4594256"/>
            <a:ext cx="12192000" cy="1047750"/>
            <a:chOff x="0" y="4669788"/>
            <a:chExt cx="12192000" cy="1047750"/>
          </a:xfrm>
        </p:grpSpPr>
        <p:pic>
          <p:nvPicPr>
            <p:cNvPr id="20" name="Picture 19">
              <a:extLst>
                <a:ext uri="{FF2B5EF4-FFF2-40B4-BE49-F238E27FC236}">
                  <a16:creationId xmlns:a16="http://schemas.microsoft.com/office/drawing/2014/main" id="{BA948FC8-C0F0-42B0-A73F-41A5763EAD25}"/>
                </a:ext>
              </a:extLst>
            </p:cNvPr>
            <p:cNvPicPr>
              <a:picLocks noChangeAspect="1"/>
            </p:cNvPicPr>
            <p:nvPr/>
          </p:nvPicPr>
          <p:blipFill>
            <a:blip r:embed="rId4"/>
            <a:stretch>
              <a:fillRect/>
            </a:stretch>
          </p:blipFill>
          <p:spPr>
            <a:xfrm>
              <a:off x="0" y="4669788"/>
              <a:ext cx="12192000" cy="1046932"/>
            </a:xfrm>
            <a:prstGeom prst="rect">
              <a:avLst/>
            </a:prstGeom>
          </p:spPr>
        </p:pic>
        <p:pic>
          <p:nvPicPr>
            <p:cNvPr id="21" name="Picture 20">
              <a:extLst>
                <a:ext uri="{FF2B5EF4-FFF2-40B4-BE49-F238E27FC236}">
                  <a16:creationId xmlns:a16="http://schemas.microsoft.com/office/drawing/2014/main" id="{0286B2F8-6324-41D6-AFBA-7A2371339898}"/>
                </a:ext>
              </a:extLst>
            </p:cNvPr>
            <p:cNvPicPr>
              <a:picLocks noChangeAspect="1"/>
            </p:cNvPicPr>
            <p:nvPr/>
          </p:nvPicPr>
          <p:blipFill>
            <a:blip r:embed="rId5"/>
            <a:stretch>
              <a:fillRect/>
            </a:stretch>
          </p:blipFill>
          <p:spPr>
            <a:xfrm>
              <a:off x="0" y="4669788"/>
              <a:ext cx="1009650" cy="1047750"/>
            </a:xfrm>
            <a:prstGeom prst="rect">
              <a:avLst/>
            </a:prstGeom>
          </p:spPr>
        </p:pic>
      </p:grpSp>
      <p:sp>
        <p:nvSpPr>
          <p:cNvPr id="9" name="Content Placeholder 3">
            <a:extLst>
              <a:ext uri="{FF2B5EF4-FFF2-40B4-BE49-F238E27FC236}">
                <a16:creationId xmlns:a16="http://schemas.microsoft.com/office/drawing/2014/main" id="{15D1855C-6901-4A86-8B3A-14020B1D7C95}"/>
              </a:ext>
            </a:extLst>
          </p:cNvPr>
          <p:cNvSpPr txBox="1">
            <a:spLocks/>
          </p:cNvSpPr>
          <p:nvPr/>
        </p:nvSpPr>
        <p:spPr>
          <a:xfrm>
            <a:off x="-377523" y="5692533"/>
            <a:ext cx="12266378" cy="847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nSpc>
                <a:spcPct val="120000"/>
              </a:lnSpc>
            </a:pPr>
            <a:r>
              <a:rPr lang="en-US" sz="2000" dirty="0">
                <a:solidFill>
                  <a:srgbClr val="002060"/>
                </a:solidFill>
              </a:rPr>
              <a:t>we can add speculative “what if” technology-based FS to show what additional types of programmatic efforts may be necessary to reach these goals </a:t>
            </a:r>
          </a:p>
          <a:p>
            <a:pPr marL="0" indent="0">
              <a:lnSpc>
                <a:spcPct val="120000"/>
              </a:lnSpc>
              <a:buFont typeface="Arial"/>
              <a:buNone/>
            </a:pPr>
            <a:endParaRPr lang="en-US" sz="3600" dirty="0">
              <a:latin typeface="+mj-lt"/>
            </a:endParaRPr>
          </a:p>
          <a:p>
            <a:endParaRPr lang="en-US" sz="300" dirty="0"/>
          </a:p>
        </p:txBody>
      </p:sp>
      <p:sp>
        <p:nvSpPr>
          <p:cNvPr id="10" name="Content Placeholder 3">
            <a:extLst>
              <a:ext uri="{FF2B5EF4-FFF2-40B4-BE49-F238E27FC236}">
                <a16:creationId xmlns:a16="http://schemas.microsoft.com/office/drawing/2014/main" id="{3225D5ED-29E9-45EF-9A69-43DC73492CEE}"/>
              </a:ext>
            </a:extLst>
          </p:cNvPr>
          <p:cNvSpPr txBox="1">
            <a:spLocks/>
          </p:cNvSpPr>
          <p:nvPr/>
        </p:nvSpPr>
        <p:spPr>
          <a:xfrm>
            <a:off x="-377523" y="3680570"/>
            <a:ext cx="12581118" cy="9136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nSpc>
                <a:spcPct val="120000"/>
              </a:lnSpc>
            </a:pPr>
            <a:r>
              <a:rPr lang="en-US" sz="2000" dirty="0">
                <a:solidFill>
                  <a:srgbClr val="002060"/>
                </a:solidFill>
              </a:rPr>
              <a:t>Programmatic FS may not be of the magnitude needed to meet various policy goals </a:t>
            </a:r>
          </a:p>
          <a:p>
            <a:pPr lvl="1">
              <a:lnSpc>
                <a:spcPct val="120000"/>
              </a:lnSpc>
            </a:pPr>
            <a:r>
              <a:rPr lang="en-US" sz="2000" dirty="0">
                <a:solidFill>
                  <a:srgbClr val="002060"/>
                </a:solidFill>
              </a:rPr>
              <a:t>Programmatic FS can be input to the FSSAT to determine what remaining gas displacement remains</a:t>
            </a:r>
            <a:endParaRPr lang="en-US" sz="3600" dirty="0">
              <a:latin typeface="+mj-lt"/>
            </a:endParaRPr>
          </a:p>
          <a:p>
            <a:endParaRPr lang="en-US" sz="300" dirty="0"/>
          </a:p>
        </p:txBody>
      </p:sp>
      <p:pic>
        <p:nvPicPr>
          <p:cNvPr id="3" name="Picture 2" descr="Scenario names from conservative 2 through aggressive 6 with details of BU levers.">
            <a:extLst>
              <a:ext uri="{FF2B5EF4-FFF2-40B4-BE49-F238E27FC236}">
                <a16:creationId xmlns:a16="http://schemas.microsoft.com/office/drawing/2014/main" id="{85FF2D15-C3FB-496D-81F9-393E9C8BA8C6}"/>
              </a:ext>
            </a:extLst>
          </p:cNvPr>
          <p:cNvPicPr>
            <a:picLocks noChangeAspect="1"/>
          </p:cNvPicPr>
          <p:nvPr/>
        </p:nvPicPr>
        <p:blipFill>
          <a:blip r:embed="rId6"/>
          <a:stretch>
            <a:fillRect/>
          </a:stretch>
        </p:blipFill>
        <p:spPr>
          <a:xfrm>
            <a:off x="0" y="1359259"/>
            <a:ext cx="12192000" cy="818511"/>
          </a:xfrm>
          <a:prstGeom prst="rect">
            <a:avLst/>
          </a:prstGeom>
        </p:spPr>
      </p:pic>
    </p:spTree>
    <p:extLst>
      <p:ext uri="{BB962C8B-B14F-4D97-AF65-F5344CB8AC3E}">
        <p14:creationId xmlns:p14="http://schemas.microsoft.com/office/powerpoint/2010/main" val="29490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A9E0EBEA-3E3B-4E94-B1ED-F489F5802518}"/>
              </a:ext>
            </a:extLst>
          </p:cNvPr>
          <p:cNvSpPr txBox="1">
            <a:spLocks/>
          </p:cNvSpPr>
          <p:nvPr/>
        </p:nvSpPr>
        <p:spPr>
          <a:xfrm>
            <a:off x="1361722" y="158673"/>
            <a:ext cx="10527135" cy="103884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F6FC6">
                    <a:lumMod val="50000"/>
                  </a:srgbClr>
                </a:solidFill>
                <a:effectLst/>
                <a:uLnTx/>
                <a:uFillTx/>
                <a:latin typeface="Arial Black" panose="020B0A04020102020204"/>
                <a:ea typeface="+mj-ea"/>
                <a:cs typeface="+mj-cs"/>
              </a:rPr>
              <a:t>Reference Demand Scenario</a:t>
            </a:r>
            <a:br>
              <a:rPr kumimoji="0" lang="en-US" sz="4400" b="0" i="0" u="none" strike="noStrike" kern="1200" cap="none" spc="0" normalizeH="0" baseline="0" noProof="0" dirty="0">
                <a:ln>
                  <a:noFill/>
                </a:ln>
                <a:solidFill>
                  <a:srgbClr val="CF4831"/>
                </a:solidFill>
                <a:effectLst/>
                <a:uLnTx/>
                <a:uFillTx/>
                <a:latin typeface="Arial Black" panose="020B0A04020102020204"/>
                <a:ea typeface="+mj-ea"/>
                <a:cs typeface="+mj-cs"/>
              </a:rPr>
            </a:br>
            <a:r>
              <a:rPr kumimoji="0" lang="en-US" sz="4400" b="1" i="0" u="none" strike="noStrike" kern="1200" cap="none" spc="0" normalizeH="0" baseline="0" noProof="0" dirty="0">
                <a:ln>
                  <a:noFill/>
                </a:ln>
                <a:solidFill>
                  <a:srgbClr val="FF6600"/>
                </a:solidFill>
                <a:effectLst/>
                <a:uLnTx/>
                <a:uFillTx/>
                <a:latin typeface="Arial"/>
                <a:ea typeface="+mj-ea"/>
                <a:cs typeface="Arial"/>
              </a:rPr>
              <a:t>BU component of AAFS mid-mid Sc3 BAU</a:t>
            </a:r>
            <a:endParaRPr kumimoji="0" lang="en-US" sz="4400" b="0" i="0" u="none" strike="noStrike" kern="1200" cap="none" spc="0" normalizeH="0" baseline="0" noProof="0" dirty="0">
              <a:ln>
                <a:noFill/>
              </a:ln>
              <a:solidFill>
                <a:srgbClr val="0F6FC6">
                  <a:lumMod val="50000"/>
                </a:srgbClr>
              </a:solidFill>
              <a:effectLst/>
              <a:uLnTx/>
              <a:uFillTx/>
              <a:latin typeface="Arial Black" panose="020B0A04020102020204"/>
              <a:ea typeface="+mj-ea"/>
              <a:cs typeface="+mj-cs"/>
            </a:endParaRPr>
          </a:p>
        </p:txBody>
      </p:sp>
      <p:pic>
        <p:nvPicPr>
          <p:cNvPr id="10" name="Picture 9" descr="BU component of AAFS mid-mid Sc3 BAU">
            <a:extLst>
              <a:ext uri="{FF2B5EF4-FFF2-40B4-BE49-F238E27FC236}">
                <a16:creationId xmlns:a16="http://schemas.microsoft.com/office/drawing/2014/main" id="{248C840B-5CC8-4480-A463-C7D85A2A53E3}"/>
              </a:ext>
            </a:extLst>
          </p:cNvPr>
          <p:cNvPicPr>
            <a:picLocks noChangeAspect="1"/>
          </p:cNvPicPr>
          <p:nvPr/>
        </p:nvPicPr>
        <p:blipFill>
          <a:blip r:embed="rId3"/>
          <a:stretch>
            <a:fillRect/>
          </a:stretch>
        </p:blipFill>
        <p:spPr>
          <a:xfrm>
            <a:off x="1361721" y="1386355"/>
            <a:ext cx="5233907" cy="1237574"/>
          </a:xfrm>
          <a:prstGeom prst="rect">
            <a:avLst/>
          </a:prstGeom>
        </p:spPr>
      </p:pic>
      <p:sp>
        <p:nvSpPr>
          <p:cNvPr id="11" name="TextBox 10">
            <a:extLst>
              <a:ext uri="{FF2B5EF4-FFF2-40B4-BE49-F238E27FC236}">
                <a16:creationId xmlns:a16="http://schemas.microsoft.com/office/drawing/2014/main" id="{ADDB44A0-1977-4EE7-B070-BEFBCDF4A29D}"/>
              </a:ext>
            </a:extLst>
          </p:cNvPr>
          <p:cNvSpPr txBox="1"/>
          <p:nvPr/>
        </p:nvSpPr>
        <p:spPr>
          <a:xfrm>
            <a:off x="6625289" y="1197513"/>
            <a:ext cx="5361302" cy="57554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rPr>
              <a:t>Projections based on limited historical data on a pilot or other subset of programs and reasoned assumption on future funding allocations will be included at a reference level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rPr>
              <a:t>impact estimates from programs assumptions based on pilot programs without historical data or proposed programs will be included at a more conservative level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pic>
        <p:nvPicPr>
          <p:cNvPr id="7" name="Picture 6" descr="BU component of AAFS mid-mid Sc3 BAU">
            <a:extLst>
              <a:ext uri="{FF2B5EF4-FFF2-40B4-BE49-F238E27FC236}">
                <a16:creationId xmlns:a16="http://schemas.microsoft.com/office/drawing/2014/main" id="{9C36E62D-6F0D-4FBE-A74B-5221951F71E5}"/>
              </a:ext>
            </a:extLst>
          </p:cNvPr>
          <p:cNvPicPr>
            <a:picLocks noChangeAspect="1"/>
          </p:cNvPicPr>
          <p:nvPr/>
        </p:nvPicPr>
        <p:blipFill>
          <a:blip r:embed="rId4"/>
          <a:stretch>
            <a:fillRect/>
          </a:stretch>
        </p:blipFill>
        <p:spPr>
          <a:xfrm>
            <a:off x="1361720" y="2623929"/>
            <a:ext cx="5233907" cy="1610143"/>
          </a:xfrm>
          <a:prstGeom prst="rect">
            <a:avLst/>
          </a:prstGeom>
        </p:spPr>
      </p:pic>
      <p:sp>
        <p:nvSpPr>
          <p:cNvPr id="12" name="TextBox 11">
            <a:extLst>
              <a:ext uri="{FF2B5EF4-FFF2-40B4-BE49-F238E27FC236}">
                <a16:creationId xmlns:a16="http://schemas.microsoft.com/office/drawing/2014/main" id="{742B7FBB-FEEA-4DE3-ADA4-792A762C423E}"/>
              </a:ext>
            </a:extLst>
          </p:cNvPr>
          <p:cNvSpPr txBox="1"/>
          <p:nvPr/>
        </p:nvSpPr>
        <p:spPr>
          <a:xfrm>
            <a:off x="1365189" y="4338765"/>
            <a:ext cx="5260100" cy="39703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Arial" panose="020B0604020202020204"/>
                <a:ea typeface="MS Mincho" panose="02020609040205080304" pitchFamily="49" charset="-128"/>
                <a:cs typeface="LucidaBright"/>
              </a:rPr>
              <a:t>extrapolate from 2033 to 2050</a:t>
            </a:r>
          </a:p>
          <a:p>
            <a:pPr marL="742950" lvl="1" indent="-285750" defTabSz="457200">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S Mincho" panose="02020609040205080304" pitchFamily="49" charset="-128"/>
                <a:cs typeface="LucidaBright"/>
              </a:rPr>
              <a:t>Some programs end so not extrapolated</a:t>
            </a:r>
          </a:p>
          <a:p>
            <a:pPr marL="742950" lvl="1" indent="-285750" defTabSz="457200">
              <a:buFont typeface="Arial" panose="020B0604020202020204" pitchFamily="34" charset="0"/>
              <a:buChar char="•"/>
              <a:defRPr/>
            </a:pPr>
            <a:r>
              <a:rPr lang="en-US" sz="2400" dirty="0">
                <a:solidFill>
                  <a:srgbClr val="000000"/>
                </a:solidFill>
                <a:latin typeface="Arial" panose="020B0604020202020204"/>
                <a:ea typeface="MS Mincho" panose="02020609040205080304" pitchFamily="49" charset="-128"/>
                <a:cs typeface="LucidaBright"/>
              </a:rPr>
              <a:t>Others held constant at last projected year, few trended out</a:t>
            </a:r>
            <a:endParaRPr kumimoji="0" lang="en-US" sz="2400" b="0" i="0" u="none" strike="noStrike" kern="1200" cap="none" spc="0" normalizeH="0" baseline="0" noProof="0" dirty="0">
              <a:ln>
                <a:noFill/>
              </a:ln>
              <a:solidFill>
                <a:srgbClr val="000000"/>
              </a:solidFill>
              <a:effectLst/>
              <a:uLnTx/>
              <a:uFillTx/>
              <a:latin typeface="Arial" panose="020B0604020202020204"/>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
        <p:nvSpPr>
          <p:cNvPr id="2" name="Title 1">
            <a:extLst>
              <a:ext uri="{FF2B5EF4-FFF2-40B4-BE49-F238E27FC236}">
                <a16:creationId xmlns:a16="http://schemas.microsoft.com/office/drawing/2014/main" id="{24112252-9AB1-4BF9-BEF7-91284DDB6914}"/>
              </a:ext>
            </a:extLst>
          </p:cNvPr>
          <p:cNvSpPr>
            <a:spLocks noGrp="1"/>
          </p:cNvSpPr>
          <p:nvPr>
            <p:ph type="title"/>
          </p:nvPr>
        </p:nvSpPr>
        <p:spPr>
          <a:xfrm>
            <a:off x="1399822" y="-1038840"/>
            <a:ext cx="9953978" cy="1038840"/>
          </a:xfrm>
        </p:spPr>
        <p:txBody>
          <a:bodyPr vert="horz" lIns="91440" tIns="45720" rIns="91440" bIns="45720" rtlCol="0" anchor="b">
            <a:normAutofit fontScale="90000"/>
          </a:bodyPr>
          <a:lstStyle/>
          <a:p>
            <a:pPr lvl="0">
              <a:defRPr/>
            </a:pPr>
            <a:r>
              <a:rPr lang="en-US" dirty="0"/>
              <a:t>Reference Demand Scenario</a:t>
            </a:r>
            <a:br>
              <a:rPr lang="en-US" dirty="0">
                <a:solidFill>
                  <a:srgbClr val="CF4831"/>
                </a:solidFill>
              </a:rPr>
            </a:br>
            <a:r>
              <a:rPr lang="en-US" b="1" dirty="0">
                <a:solidFill>
                  <a:srgbClr val="FF6600"/>
                </a:solidFill>
                <a:latin typeface="Arial"/>
                <a:cs typeface="Arial"/>
              </a:rPr>
              <a:t>BU component of AAFS mid-mid Sc3 BAU</a:t>
            </a:r>
            <a:endParaRPr lang="en-US" dirty="0"/>
          </a:p>
        </p:txBody>
      </p:sp>
    </p:spTree>
    <p:extLst>
      <p:ext uri="{BB962C8B-B14F-4D97-AF65-F5344CB8AC3E}">
        <p14:creationId xmlns:p14="http://schemas.microsoft.com/office/powerpoint/2010/main" val="257300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57488" y="77625"/>
            <a:ext cx="9953978" cy="1038840"/>
          </a:xfrm>
        </p:spPr>
        <p:txBody>
          <a:bodyPr>
            <a:normAutofit/>
          </a:bodyPr>
          <a:lstStyle/>
          <a:p>
            <a:r>
              <a:rPr lang="en-US" dirty="0"/>
              <a:t>Single Managed Forecast Set</a:t>
            </a:r>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357488" y="1116465"/>
            <a:ext cx="9674578" cy="5531078"/>
          </a:xfrm>
        </p:spPr>
        <p:txBody>
          <a:bodyPr>
            <a:normAutofit/>
          </a:bodyPr>
          <a:lstStyle/>
          <a:p>
            <a:r>
              <a:rPr lang="en-US" i="1" dirty="0"/>
              <a:t>“Energy Commission, in consultation with the CPUC and the CAISO, considered public input in selecting a single or managed demand forecast from the adopted forecast  report for use in transmission planning and procurement. This set of forecast numbers is a combination of two forecast components: a base case with weather variants and an additional achievable energy efficiency (AAEE) scenario. Combined together, these create the single or managed forecast.”</a:t>
            </a:r>
          </a:p>
          <a:p>
            <a:r>
              <a:rPr lang="en-US" sz="2800" b="1" dirty="0"/>
              <a:t>Three baseline cases and five scenarios of AAEE</a:t>
            </a:r>
          </a:p>
          <a:p>
            <a:r>
              <a:rPr lang="en-US" dirty="0"/>
              <a:t>The mid-AAEE forecast scenario will be used for system-wide and flexibility studies relied upon for procurement and transmission planning purposes.</a:t>
            </a:r>
          </a:p>
          <a:p>
            <a:r>
              <a:rPr lang="en-US" dirty="0"/>
              <a:t>Because of the local nature of reliability needs and the difficulty of forecasting locally disaggregated AAEE, the low-mid-AAEE scenario will be used for local studies.</a:t>
            </a:r>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310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89987" y="371573"/>
            <a:ext cx="10588978" cy="1522040"/>
          </a:xfrm>
        </p:spPr>
        <p:txBody>
          <a:bodyPr>
            <a:normAutofit/>
          </a:bodyPr>
          <a:lstStyle/>
          <a:p>
            <a:r>
              <a:rPr lang="en-US" sz="4000" dirty="0"/>
              <a:t>Consideration of which AAFS &amp; AAEE Scenario’s are compatible </a:t>
            </a:r>
            <a:endParaRPr lang="en-US" dirty="0"/>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389987" y="1993005"/>
            <a:ext cx="10456116" cy="4661796"/>
          </a:xfrm>
        </p:spPr>
        <p:txBody>
          <a:bodyPr>
            <a:noAutofit/>
          </a:bodyPr>
          <a:lstStyle/>
          <a:p>
            <a:pPr>
              <a:lnSpc>
                <a:spcPct val="120000"/>
              </a:lnSpc>
            </a:pPr>
            <a:r>
              <a:rPr lang="en-US" sz="3200" dirty="0">
                <a:solidFill>
                  <a:srgbClr val="CF4831"/>
                </a:solidFill>
              </a:rPr>
              <a:t>Need to consider which combinations of AAEE and AAFS scenarios are compatible with each other given total gas displacement potential and program funding sources.</a:t>
            </a:r>
          </a:p>
          <a:p>
            <a:pPr>
              <a:lnSpc>
                <a:spcPct val="120000"/>
              </a:lnSpc>
            </a:pPr>
            <a:r>
              <a:rPr lang="en-US" sz="3200" b="1" dirty="0">
                <a:solidFill>
                  <a:srgbClr val="0070C0"/>
                </a:solidFill>
              </a:rPr>
              <a:t>Important when proposing inputs to the  Policy/Compliance – High Electrification &amp;                                              Mitigation – High Electrification Scenarios</a:t>
            </a:r>
            <a:endParaRPr lang="en-US" sz="3600" dirty="0">
              <a:latin typeface="+mj-lt"/>
            </a:endParaRPr>
          </a:p>
          <a:p>
            <a:endParaRPr lang="en-US" sz="300"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fld id="{005C4985-ACD0-2B4C-8981-36243250F268}" type="slidenum">
              <a:rPr lang="en-US" smtClean="0"/>
              <a:t>30</a:t>
            </a:fld>
            <a:endParaRPr lang="en-US" dirty="0"/>
          </a:p>
        </p:txBody>
      </p:sp>
    </p:spTree>
    <p:extLst>
      <p:ext uri="{BB962C8B-B14F-4D97-AF65-F5344CB8AC3E}">
        <p14:creationId xmlns:p14="http://schemas.microsoft.com/office/powerpoint/2010/main" val="1132919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6" name="Title 1" descr="AAEE and AAFS in Policy/Compliance –&#10;High Electrification Demand Scenario&#10;">
            <a:extLst>
              <a:ext uri="{FF2B5EF4-FFF2-40B4-BE49-F238E27FC236}">
                <a16:creationId xmlns:a16="http://schemas.microsoft.com/office/drawing/2014/main" id="{A9E0EBEA-3E3B-4E94-B1ED-F489F5802518}"/>
              </a:ext>
            </a:extLst>
          </p:cNvPr>
          <p:cNvSpPr txBox="1">
            <a:spLocks/>
          </p:cNvSpPr>
          <p:nvPr/>
        </p:nvSpPr>
        <p:spPr>
          <a:xfrm>
            <a:off x="1361721" y="0"/>
            <a:ext cx="10527135" cy="123757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lang="en-US" sz="4400" dirty="0"/>
              <a:t>Policy/Compliance –</a:t>
            </a:r>
          </a:p>
          <a:p>
            <a:pPr marL="0" marR="0" lvl="0" indent="0" algn="l" defTabSz="914400" rtl="0" eaLnBrk="1" fontAlgn="auto" latinLnBrk="0" hangingPunct="1">
              <a:lnSpc>
                <a:spcPct val="120000"/>
              </a:lnSpc>
              <a:spcBef>
                <a:spcPct val="0"/>
              </a:spcBef>
              <a:spcAft>
                <a:spcPts val="0"/>
              </a:spcAft>
              <a:buClrTx/>
              <a:buSzTx/>
              <a:buFontTx/>
              <a:buNone/>
              <a:tabLst/>
              <a:defRPr/>
            </a:pPr>
            <a:r>
              <a:rPr lang="en-US" sz="4400" dirty="0"/>
              <a:t>High Electrification Demand Scenario</a:t>
            </a:r>
            <a:endParaRPr kumimoji="0" lang="en-US" sz="4400" b="0" i="0" u="none" strike="noStrike" kern="1200" cap="none" spc="0" normalizeH="0" baseline="0" noProof="0" dirty="0">
              <a:ln>
                <a:noFill/>
              </a:ln>
              <a:solidFill>
                <a:srgbClr val="0F6FC6">
                  <a:lumMod val="50000"/>
                </a:srgbClr>
              </a:solidFill>
              <a:effectLst/>
              <a:uLnTx/>
              <a:uFillTx/>
              <a:latin typeface="Arial Black" panose="020B0A04020102020204"/>
              <a:ea typeface="+mj-ea"/>
              <a:cs typeface="+mj-cs"/>
            </a:endParaRPr>
          </a:p>
        </p:txBody>
      </p:sp>
      <p:pic>
        <p:nvPicPr>
          <p:cNvPr id="2" name="Picture 1" descr="AAEE and AAFS in Policy/Compliance –&#10;High Electrification Demand Scenario">
            <a:extLst>
              <a:ext uri="{FF2B5EF4-FFF2-40B4-BE49-F238E27FC236}">
                <a16:creationId xmlns:a16="http://schemas.microsoft.com/office/drawing/2014/main" id="{1F85E1A7-9DBC-41BF-A381-8C1F8DF6ADFA}"/>
              </a:ext>
            </a:extLst>
          </p:cNvPr>
          <p:cNvPicPr>
            <a:picLocks noChangeAspect="1"/>
          </p:cNvPicPr>
          <p:nvPr/>
        </p:nvPicPr>
        <p:blipFill>
          <a:blip r:embed="rId3"/>
          <a:stretch>
            <a:fillRect/>
          </a:stretch>
        </p:blipFill>
        <p:spPr>
          <a:xfrm>
            <a:off x="108534" y="1237574"/>
            <a:ext cx="11974932" cy="5085508"/>
          </a:xfrm>
          <a:prstGeom prst="rect">
            <a:avLst/>
          </a:prstGeom>
        </p:spPr>
      </p:pic>
      <p:sp>
        <p:nvSpPr>
          <p:cNvPr id="4" name="Title 3">
            <a:extLst>
              <a:ext uri="{FF2B5EF4-FFF2-40B4-BE49-F238E27FC236}">
                <a16:creationId xmlns:a16="http://schemas.microsoft.com/office/drawing/2014/main" id="{A85BD352-9ABC-4F4D-8480-FF924FD64B92}"/>
              </a:ext>
            </a:extLst>
          </p:cNvPr>
          <p:cNvSpPr>
            <a:spLocks noGrp="1"/>
          </p:cNvSpPr>
          <p:nvPr>
            <p:ph type="title"/>
          </p:nvPr>
        </p:nvSpPr>
        <p:spPr>
          <a:xfrm>
            <a:off x="1399822" y="-1038840"/>
            <a:ext cx="9953978" cy="1038840"/>
          </a:xfrm>
        </p:spPr>
        <p:txBody>
          <a:bodyPr vert="horz" lIns="91440" tIns="45720" rIns="91440" bIns="45720" rtlCol="0" anchor="b">
            <a:normAutofit fontScale="90000"/>
          </a:bodyPr>
          <a:lstStyle/>
          <a:p>
            <a:pPr lvl="0">
              <a:lnSpc>
                <a:spcPct val="120000"/>
              </a:lnSpc>
              <a:defRPr/>
            </a:pPr>
            <a:r>
              <a:rPr lang="en-US" dirty="0"/>
              <a:t>Policy/Compliance –</a:t>
            </a:r>
            <a:br>
              <a:rPr lang="en-US" dirty="0"/>
            </a:br>
            <a:r>
              <a:rPr lang="en-US" dirty="0"/>
              <a:t>High Electrification Demand Scenario</a:t>
            </a:r>
          </a:p>
        </p:txBody>
      </p:sp>
    </p:spTree>
    <p:extLst>
      <p:ext uri="{BB962C8B-B14F-4D97-AF65-F5344CB8AC3E}">
        <p14:creationId xmlns:p14="http://schemas.microsoft.com/office/powerpoint/2010/main" val="285726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A9E0EBEA-3E3B-4E94-B1ED-F489F5802518}"/>
              </a:ext>
            </a:extLst>
          </p:cNvPr>
          <p:cNvSpPr txBox="1">
            <a:spLocks/>
          </p:cNvSpPr>
          <p:nvPr/>
        </p:nvSpPr>
        <p:spPr>
          <a:xfrm>
            <a:off x="1361721" y="0"/>
            <a:ext cx="10527135" cy="123757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lang="en-US" sz="4400" dirty="0"/>
              <a:t>Mitigation –</a:t>
            </a:r>
          </a:p>
          <a:p>
            <a:pPr marL="0" marR="0" lvl="0" indent="0" algn="l" defTabSz="914400" rtl="0" eaLnBrk="1" fontAlgn="auto" latinLnBrk="0" hangingPunct="1">
              <a:lnSpc>
                <a:spcPct val="120000"/>
              </a:lnSpc>
              <a:spcBef>
                <a:spcPct val="0"/>
              </a:spcBef>
              <a:spcAft>
                <a:spcPts val="0"/>
              </a:spcAft>
              <a:buClrTx/>
              <a:buSzTx/>
              <a:buFontTx/>
              <a:buNone/>
              <a:tabLst/>
              <a:defRPr/>
            </a:pPr>
            <a:r>
              <a:rPr lang="en-US" sz="4400" dirty="0"/>
              <a:t>High Electrification Demand Scenario</a:t>
            </a:r>
            <a:endParaRPr kumimoji="0" lang="en-US" sz="4400" b="0" i="0" u="none" strike="noStrike" kern="1200" cap="none" spc="0" normalizeH="0" baseline="0" noProof="0" dirty="0">
              <a:ln>
                <a:noFill/>
              </a:ln>
              <a:solidFill>
                <a:srgbClr val="0F6FC6">
                  <a:lumMod val="50000"/>
                </a:srgbClr>
              </a:solidFill>
              <a:effectLst/>
              <a:uLnTx/>
              <a:uFillTx/>
              <a:latin typeface="Arial Black" panose="020B0A04020102020204"/>
              <a:ea typeface="+mj-ea"/>
              <a:cs typeface="+mj-cs"/>
            </a:endParaRPr>
          </a:p>
        </p:txBody>
      </p:sp>
      <p:pic>
        <p:nvPicPr>
          <p:cNvPr id="3" name="Picture 2" descr="AAEE and AAFS in Mitigation –&#10;High Electrification Demand Scenario">
            <a:extLst>
              <a:ext uri="{FF2B5EF4-FFF2-40B4-BE49-F238E27FC236}">
                <a16:creationId xmlns:a16="http://schemas.microsoft.com/office/drawing/2014/main" id="{A99FE44C-FA9F-4D44-9D94-BC3D9F58FCD0}"/>
              </a:ext>
            </a:extLst>
          </p:cNvPr>
          <p:cNvPicPr>
            <a:picLocks noChangeAspect="1"/>
          </p:cNvPicPr>
          <p:nvPr/>
        </p:nvPicPr>
        <p:blipFill>
          <a:blip r:embed="rId3"/>
          <a:stretch>
            <a:fillRect/>
          </a:stretch>
        </p:blipFill>
        <p:spPr>
          <a:xfrm>
            <a:off x="194895" y="1229054"/>
            <a:ext cx="11681012" cy="5297639"/>
          </a:xfrm>
          <a:prstGeom prst="rect">
            <a:avLst/>
          </a:prstGeom>
        </p:spPr>
      </p:pic>
      <p:sp>
        <p:nvSpPr>
          <p:cNvPr id="4" name="Title 3">
            <a:extLst>
              <a:ext uri="{FF2B5EF4-FFF2-40B4-BE49-F238E27FC236}">
                <a16:creationId xmlns:a16="http://schemas.microsoft.com/office/drawing/2014/main" id="{59E1FC53-4016-4E93-8691-64191F0398D9}"/>
              </a:ext>
            </a:extLst>
          </p:cNvPr>
          <p:cNvSpPr>
            <a:spLocks noGrp="1"/>
          </p:cNvSpPr>
          <p:nvPr>
            <p:ph type="title"/>
          </p:nvPr>
        </p:nvSpPr>
        <p:spPr>
          <a:xfrm>
            <a:off x="1399822" y="-1038840"/>
            <a:ext cx="9953978" cy="1038840"/>
          </a:xfrm>
        </p:spPr>
        <p:txBody>
          <a:bodyPr vert="horz" lIns="91440" tIns="45720" rIns="91440" bIns="45720" rtlCol="0" anchor="b">
            <a:normAutofit fontScale="90000"/>
          </a:bodyPr>
          <a:lstStyle/>
          <a:p>
            <a:pPr lvl="0">
              <a:lnSpc>
                <a:spcPct val="120000"/>
              </a:lnSpc>
              <a:defRPr/>
            </a:pPr>
            <a:r>
              <a:rPr lang="en-US" dirty="0"/>
              <a:t>Mitigation –</a:t>
            </a:r>
            <a:br>
              <a:rPr lang="en-US" dirty="0"/>
            </a:br>
            <a:r>
              <a:rPr lang="en-US" dirty="0"/>
              <a:t>High Electrification Demand Scenario</a:t>
            </a:r>
          </a:p>
        </p:txBody>
      </p:sp>
    </p:spTree>
    <p:extLst>
      <p:ext uri="{BB962C8B-B14F-4D97-AF65-F5344CB8AC3E}">
        <p14:creationId xmlns:p14="http://schemas.microsoft.com/office/powerpoint/2010/main" val="1241034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1AAE-2F2F-4F07-A7B7-A872C9E913AE}"/>
              </a:ext>
            </a:extLst>
          </p:cNvPr>
          <p:cNvSpPr>
            <a:spLocks noGrp="1"/>
          </p:cNvSpPr>
          <p:nvPr>
            <p:ph type="title"/>
          </p:nvPr>
        </p:nvSpPr>
        <p:spPr>
          <a:xfrm>
            <a:off x="339047" y="712801"/>
            <a:ext cx="11404315" cy="2852737"/>
          </a:xfrm>
        </p:spPr>
        <p:txBody>
          <a:bodyPr>
            <a:normAutofit/>
          </a:bodyPr>
          <a:lstStyle/>
          <a:p>
            <a:r>
              <a:rPr lang="en-US" sz="4000" dirty="0"/>
              <a:t>Thank you!</a:t>
            </a:r>
          </a:p>
        </p:txBody>
      </p:sp>
      <p:pic>
        <p:nvPicPr>
          <p:cNvPr id="3" name="Picture 2">
            <a:extLst>
              <a:ext uri="{FF2B5EF4-FFF2-40B4-BE49-F238E27FC236}">
                <a16:creationId xmlns:a16="http://schemas.microsoft.com/office/drawing/2014/main" id="{1D92BC2A-4628-4537-BA70-FB8FBF0591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51463" y="558018"/>
            <a:ext cx="5507746" cy="3007519"/>
          </a:xfrm>
          <a:prstGeom prst="rect">
            <a:avLst/>
          </a:prstGeom>
        </p:spPr>
      </p:pic>
      <p:sp>
        <p:nvSpPr>
          <p:cNvPr id="7" name="TextBox 6">
            <a:extLst>
              <a:ext uri="{FF2B5EF4-FFF2-40B4-BE49-F238E27FC236}">
                <a16:creationId xmlns:a16="http://schemas.microsoft.com/office/drawing/2014/main" id="{68D80871-C711-4EEC-81D4-903BD5D5D5A1}"/>
              </a:ext>
            </a:extLst>
          </p:cNvPr>
          <p:cNvSpPr txBox="1"/>
          <p:nvPr/>
        </p:nvSpPr>
        <p:spPr>
          <a:xfrm>
            <a:off x="4152071" y="5325142"/>
            <a:ext cx="6097656"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0F6FC6">
                    <a:lumMod val="50000"/>
                  </a:srgbClr>
                </a:solidFill>
                <a:effectLst/>
                <a:uLnTx/>
                <a:uFillTx/>
                <a:latin typeface="Arial" panose="020B0604020202020204"/>
                <a:ea typeface="+mn-ea"/>
                <a:cs typeface="+mn-cs"/>
              </a:rPr>
              <a:t>Ingrid.Neumann@energy.ca.gov</a:t>
            </a:r>
            <a:endParaRPr lang="en-US" dirty="0"/>
          </a:p>
        </p:txBody>
      </p:sp>
    </p:spTree>
    <p:extLst>
      <p:ext uri="{BB962C8B-B14F-4D97-AF65-F5344CB8AC3E}">
        <p14:creationId xmlns:p14="http://schemas.microsoft.com/office/powerpoint/2010/main" val="132679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a:bodyPr>
          <a:lstStyle/>
          <a:p>
            <a:r>
              <a:rPr lang="en-US" sz="4400" dirty="0">
                <a:solidFill>
                  <a:srgbClr val="CF4831"/>
                </a:solidFill>
              </a:rPr>
              <a:t>Proposed 2021 AAEE</a:t>
            </a:r>
            <a:endParaRPr lang="en-US" dirty="0"/>
          </a:p>
        </p:txBody>
      </p:sp>
      <p:sp>
        <p:nvSpPr>
          <p:cNvPr id="4" name="Content Placeholder 3">
            <a:extLst>
              <a:ext uri="{FF2B5EF4-FFF2-40B4-BE49-F238E27FC236}">
                <a16:creationId xmlns:a16="http://schemas.microsoft.com/office/drawing/2014/main" id="{B38BC4B5-B338-4B7D-95CA-8FEF2A6C6747}"/>
              </a:ext>
            </a:extLst>
          </p:cNvPr>
          <p:cNvSpPr>
            <a:spLocks noGrp="1"/>
          </p:cNvSpPr>
          <p:nvPr>
            <p:ph sz="half" idx="2"/>
          </p:nvPr>
        </p:nvSpPr>
        <p:spPr>
          <a:xfrm>
            <a:off x="1399824" y="1649907"/>
            <a:ext cx="9732634" cy="4351338"/>
          </a:xfrm>
        </p:spPr>
        <p:txBody>
          <a:bodyPr>
            <a:normAutofit/>
          </a:bodyPr>
          <a:lstStyle/>
          <a:p>
            <a:pPr>
              <a:lnSpc>
                <a:spcPct val="110000"/>
              </a:lnSpc>
            </a:pPr>
            <a:r>
              <a:rPr lang="en-US" i="1" dirty="0"/>
              <a:t>For 2021 we will be using the same saving accounting, aggregation, and extrapolation methodology &amp; tools as were developed for 2019 with the addition of some new capabilities</a:t>
            </a:r>
          </a:p>
          <a:p>
            <a:pPr lvl="1">
              <a:lnSpc>
                <a:spcPct val="110000"/>
              </a:lnSpc>
            </a:pPr>
            <a:r>
              <a:rPr lang="en-US" i="1" dirty="0"/>
              <a:t>Hourly GHG savings from gas and electric EE</a:t>
            </a:r>
          </a:p>
          <a:p>
            <a:pPr lvl="1">
              <a:lnSpc>
                <a:spcPct val="110000"/>
              </a:lnSpc>
            </a:pPr>
            <a:r>
              <a:rPr lang="en-US" b="1" i="1" dirty="0">
                <a:highlight>
                  <a:srgbClr val="FFFF00"/>
                </a:highlight>
              </a:rPr>
              <a:t>Extrapolation of potential savings out to 2050</a:t>
            </a:r>
          </a:p>
          <a:p>
            <a:pPr>
              <a:lnSpc>
                <a:spcPct val="110000"/>
              </a:lnSpc>
            </a:pPr>
            <a:endParaRPr lang="en-US" i="1" dirty="0"/>
          </a:p>
          <a:p>
            <a:pPr>
              <a:lnSpc>
                <a:spcPct val="110000"/>
              </a:lnSpc>
            </a:pPr>
            <a:r>
              <a:rPr lang="en-US" dirty="0"/>
              <a:t>Historical data and potential savings projections are being updated</a:t>
            </a:r>
          </a:p>
          <a:p>
            <a:pPr>
              <a:lnSpc>
                <a:spcPct val="110000"/>
              </a:lnSpc>
            </a:pPr>
            <a:r>
              <a:rPr lang="en-US" dirty="0"/>
              <a:t>Some beyond utility workbooks are being removed while others are being added or enhanced based on recent programmatic activities</a:t>
            </a:r>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5030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595740" y="58251"/>
            <a:ext cx="9267797" cy="1143000"/>
          </a:xfrm>
        </p:spPr>
        <p:txBody>
          <a:bodyPr>
            <a:normAutofit/>
          </a:bodyPr>
          <a:lstStyle/>
          <a:p>
            <a:pPr algn="l"/>
            <a:r>
              <a:rPr lang="en-US" sz="3100" b="1" dirty="0">
                <a:solidFill>
                  <a:srgbClr val="254061"/>
                </a:solidFill>
                <a:latin typeface="Arial"/>
                <a:cs typeface="Arial"/>
              </a:rPr>
              <a:t>Additional Achievable Energy Efficiency (AAEE) </a:t>
            </a:r>
            <a:r>
              <a:rPr lang="en-US" sz="3100" b="1" dirty="0">
                <a:solidFill>
                  <a:srgbClr val="FF6600"/>
                </a:solidFill>
                <a:latin typeface="Arial"/>
                <a:cs typeface="Arial"/>
              </a:rPr>
              <a:t>2021 Process Flow Overview </a:t>
            </a:r>
            <a:endParaRPr lang="en-US" b="1" dirty="0">
              <a:solidFill>
                <a:srgbClr val="FF6600"/>
              </a:solidFill>
              <a:latin typeface="Arial"/>
              <a:cs typeface="Arial"/>
            </a:endParaRPr>
          </a:p>
        </p:txBody>
      </p:sp>
      <p:sp>
        <p:nvSpPr>
          <p:cNvPr id="45" name="TextBox 44"/>
          <p:cNvSpPr txBox="1"/>
          <p:nvPr/>
        </p:nvSpPr>
        <p:spPr>
          <a:xfrm>
            <a:off x="971550" y="2082736"/>
            <a:ext cx="2585197" cy="70788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a:ea typeface="+mn-ea"/>
                <a:cs typeface="+mn-cs"/>
              </a:rPr>
              <a:t>2021</a:t>
            </a:r>
            <a:r>
              <a:rPr kumimoji="0" lang="en-US" sz="2000" b="0" i="0" u="none" strike="noStrike" kern="1200" cap="none" spc="0" normalizeH="0" baseline="0" noProof="0" dirty="0">
                <a:ln>
                  <a:noFill/>
                </a:ln>
                <a:solidFill>
                  <a:prstClr val="black"/>
                </a:solidFill>
                <a:effectLst/>
                <a:uLnTx/>
                <a:uFillTx/>
                <a:latin typeface="Calibri"/>
                <a:ea typeface="+mn-ea"/>
                <a:cs typeface="+mn-cs"/>
              </a:rPr>
              <a:t> CMUA PG Study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POU</a:t>
            </a:r>
            <a:r>
              <a:rPr kumimoji="0" lang="en-US" sz="2000" b="1" i="0" u="none" strike="noStrike" kern="1200" cap="none" spc="0" normalizeH="0" baseline="0" noProof="0" dirty="0">
                <a:ln>
                  <a:noFill/>
                </a:ln>
                <a:solidFill>
                  <a:prstClr val="black"/>
                </a:solidFill>
                <a:effectLst/>
                <a:uLnTx/>
                <a:uFillTx/>
                <a:latin typeface="Calibri"/>
                <a:ea typeface="+mn-ea"/>
                <a:cs typeface="+mn-cs"/>
              </a:rPr>
              <a:t> Projections</a:t>
            </a:r>
          </a:p>
        </p:txBody>
      </p:sp>
      <p:sp>
        <p:nvSpPr>
          <p:cNvPr id="46" name="TextBox 45"/>
          <p:cNvSpPr txBox="1"/>
          <p:nvPr/>
        </p:nvSpPr>
        <p:spPr>
          <a:xfrm>
            <a:off x="971550" y="3610175"/>
            <a:ext cx="2585197" cy="70788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a:ea typeface="+mn-ea"/>
                <a:cs typeface="+mn-cs"/>
              </a:rPr>
              <a:t>2021</a:t>
            </a:r>
            <a:r>
              <a:rPr kumimoji="0" lang="en-US" sz="2000" b="0" i="0" u="none" strike="noStrike" kern="1200" cap="none" spc="0" normalizeH="0" baseline="0" noProof="0" dirty="0">
                <a:ln>
                  <a:noFill/>
                </a:ln>
                <a:solidFill>
                  <a:prstClr val="black"/>
                </a:solidFill>
                <a:effectLst/>
                <a:uLnTx/>
                <a:uFillTx/>
                <a:latin typeface="Calibri"/>
                <a:ea typeface="+mn-ea"/>
                <a:cs typeface="+mn-cs"/>
              </a:rPr>
              <a:t> CPUC PG Study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IOU</a:t>
            </a:r>
            <a:r>
              <a:rPr kumimoji="0" lang="en-US" sz="2000" b="1" i="0" u="none" strike="noStrike" kern="1200" cap="none" spc="0" normalizeH="0" baseline="0" noProof="0" dirty="0">
                <a:ln>
                  <a:noFill/>
                </a:ln>
                <a:solidFill>
                  <a:prstClr val="black"/>
                </a:solidFill>
                <a:effectLst/>
                <a:uLnTx/>
                <a:uFillTx/>
                <a:latin typeface="Calibri"/>
                <a:ea typeface="+mn-ea"/>
                <a:cs typeface="+mn-cs"/>
              </a:rPr>
              <a:t> Projections</a:t>
            </a:r>
          </a:p>
        </p:txBody>
      </p:sp>
      <p:sp>
        <p:nvSpPr>
          <p:cNvPr id="47" name="TextBox 46"/>
          <p:cNvSpPr txBox="1"/>
          <p:nvPr/>
        </p:nvSpPr>
        <p:spPr>
          <a:xfrm>
            <a:off x="971550" y="5038037"/>
            <a:ext cx="5721295" cy="1015663"/>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CEC Beyond Utility Programs tool allows scenario design for </a:t>
            </a:r>
            <a:r>
              <a:rPr kumimoji="0" lang="en-US" sz="2000" b="1" i="0" u="none" strike="noStrike" kern="1200" cap="none" spc="0" normalizeH="0" baseline="0" noProof="0" dirty="0">
                <a:ln>
                  <a:noFill/>
                </a:ln>
                <a:solidFill>
                  <a:srgbClr val="FF6600"/>
                </a:solidFill>
                <a:effectLst/>
                <a:uLnTx/>
                <a:uFillTx/>
                <a:latin typeface="Calibri"/>
                <a:ea typeface="+mn-ea"/>
                <a:cs typeface="+mn-cs"/>
              </a:rPr>
              <a:t>Beyond Utility </a:t>
            </a:r>
            <a:r>
              <a:rPr kumimoji="0" lang="en-US" sz="2000" b="1" i="0" u="none" strike="noStrike" kern="1200" cap="none" spc="0" normalizeH="0" baseline="0" noProof="0" dirty="0">
                <a:ln>
                  <a:noFill/>
                </a:ln>
                <a:solidFill>
                  <a:prstClr val="black"/>
                </a:solidFill>
                <a:effectLst/>
                <a:uLnTx/>
                <a:uFillTx/>
                <a:latin typeface="Calibri"/>
                <a:ea typeface="+mn-ea"/>
                <a:cs typeface="+mn-cs"/>
              </a:rPr>
              <a:t>AAEE first year Projections </a:t>
            </a:r>
            <a:r>
              <a:rPr kumimoji="0" lang="en-US" sz="2000" b="1" i="0" u="none" strike="noStrike" kern="1200" cap="none" spc="0" normalizeH="0" baseline="0" noProof="0" dirty="0">
                <a:ln>
                  <a:noFill/>
                </a:ln>
                <a:solidFill>
                  <a:prstClr val="black"/>
                </a:solidFill>
                <a:effectLst/>
                <a:highlight>
                  <a:srgbClr val="FFFF00"/>
                </a:highlight>
                <a:uLnTx/>
                <a:uFillTx/>
                <a:latin typeface="Calibri"/>
                <a:ea typeface="+mn-ea"/>
                <a:cs typeface="+mn-cs"/>
              </a:rPr>
              <a:t>2022-2035</a:t>
            </a:r>
          </a:p>
        </p:txBody>
      </p:sp>
      <p:sp>
        <p:nvSpPr>
          <p:cNvPr id="51" name="TextBox 50"/>
          <p:cNvSpPr txBox="1"/>
          <p:nvPr/>
        </p:nvSpPr>
        <p:spPr>
          <a:xfrm>
            <a:off x="4157620" y="1960981"/>
            <a:ext cx="2538994" cy="1015663"/>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Scenario Design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POU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first year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a:t>
            </a:r>
            <a:r>
              <a:rPr kumimoji="0" lang="en-US" sz="2000" b="1" i="0" u="none" strike="noStrike" kern="1200" cap="none" spc="0" normalizeH="0" baseline="0" noProof="0" dirty="0">
                <a:ln>
                  <a:noFill/>
                </a:ln>
                <a:solidFill>
                  <a:prstClr val="black"/>
                </a:solidFill>
                <a:effectLst/>
                <a:highlight>
                  <a:srgbClr val="FFFF00"/>
                </a:highlight>
                <a:uLnTx/>
                <a:uFillTx/>
                <a:latin typeface="Calibri"/>
                <a:ea typeface="+mn-ea"/>
                <a:cs typeface="+mn-cs"/>
              </a:rPr>
              <a:t>2022-2041</a:t>
            </a:r>
          </a:p>
        </p:txBody>
      </p:sp>
      <p:sp>
        <p:nvSpPr>
          <p:cNvPr id="52" name="TextBox 51"/>
          <p:cNvSpPr txBox="1"/>
          <p:nvPr/>
        </p:nvSpPr>
        <p:spPr>
          <a:xfrm>
            <a:off x="4175570" y="3492502"/>
            <a:ext cx="2538995" cy="1015663"/>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Scenario Design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IOU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first year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a:t>
            </a:r>
            <a:r>
              <a:rPr kumimoji="0" lang="en-US" sz="2000" b="1" i="0" u="none" strike="noStrike" kern="1200" cap="none" spc="0" normalizeH="0" baseline="0" noProof="0" dirty="0">
                <a:ln>
                  <a:noFill/>
                </a:ln>
                <a:solidFill>
                  <a:prstClr val="black"/>
                </a:solidFill>
                <a:effectLst/>
                <a:highlight>
                  <a:srgbClr val="FFFF00"/>
                </a:highlight>
                <a:uLnTx/>
                <a:uFillTx/>
                <a:latin typeface="Calibri"/>
                <a:ea typeface="+mn-ea"/>
                <a:cs typeface="+mn-cs"/>
              </a:rPr>
              <a:t>2022-2032</a:t>
            </a:r>
          </a:p>
        </p:txBody>
      </p:sp>
      <p:sp>
        <p:nvSpPr>
          <p:cNvPr id="53" name="TextBox 52"/>
          <p:cNvSpPr txBox="1"/>
          <p:nvPr/>
        </p:nvSpPr>
        <p:spPr>
          <a:xfrm>
            <a:off x="7752487" y="1903516"/>
            <a:ext cx="3408571" cy="163121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Data Integration Tool for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Total Cumulative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by year </a:t>
            </a:r>
            <a:r>
              <a:rPr kumimoji="0" lang="en-US" sz="2000" b="1" i="0" u="none" strike="noStrike" kern="1200" cap="none" spc="0" normalizeH="0" baseline="0" noProof="0" dirty="0">
                <a:ln>
                  <a:noFill/>
                </a:ln>
                <a:solidFill>
                  <a:prstClr val="black"/>
                </a:solidFill>
                <a:effectLst/>
                <a:highlight>
                  <a:srgbClr val="FFFF00"/>
                </a:highlight>
                <a:uLnTx/>
                <a:uFillTx/>
                <a:latin typeface="Calibri"/>
                <a:ea typeface="+mn-ea"/>
                <a:cs typeface="+mn-cs"/>
              </a:rPr>
              <a:t>2022-2035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by utility, sector, end use &amp; scenario</a:t>
            </a:r>
          </a:p>
        </p:txBody>
      </p:sp>
      <p:sp>
        <p:nvSpPr>
          <p:cNvPr id="54" name="TextBox 53"/>
          <p:cNvSpPr txBox="1"/>
          <p:nvPr/>
        </p:nvSpPr>
        <p:spPr>
          <a:xfrm>
            <a:off x="7752486" y="4623019"/>
            <a:ext cx="3408571" cy="1631216"/>
          </a:xfrm>
          <a:prstGeom prst="rect">
            <a:avLst/>
          </a:prstGeom>
          <a:noFill/>
          <a:ln w="38100">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AAEE Hourly Tool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Total 8760 Hourly AAEE </a:t>
            </a:r>
            <a:r>
              <a:rPr kumimoji="0" lang="en-US" sz="2000" b="1" i="0" u="none" strike="noStrike" kern="1200" cap="none" spc="0" normalizeH="0" baseline="0" noProof="0" dirty="0">
                <a:ln>
                  <a:noFill/>
                </a:ln>
                <a:solidFill>
                  <a:prstClr val="black"/>
                </a:solidFill>
                <a:effectLst/>
                <a:uLnTx/>
                <a:uFillTx/>
                <a:latin typeface="Calibri"/>
                <a:ea typeface="+mn-ea"/>
                <a:cs typeface="+mn-cs"/>
              </a:rPr>
              <a:t>Projections by year 2022-2035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by utility, sector, end use &amp; scenario</a:t>
            </a:r>
          </a:p>
        </p:txBody>
      </p:sp>
      <p:sp>
        <p:nvSpPr>
          <p:cNvPr id="3" name="Right Arrow 2">
            <a:extLst>
              <a:ext uri="{C183D7F6-B498-43B3-948B-1728B52AA6E4}">
                <adec:decorative xmlns:adec="http://schemas.microsoft.com/office/drawing/2017/decorative" val="1"/>
              </a:ext>
            </a:extLst>
          </p:cNvPr>
          <p:cNvSpPr/>
          <p:nvPr/>
        </p:nvSpPr>
        <p:spPr>
          <a:xfrm>
            <a:off x="6760423" y="2354738"/>
            <a:ext cx="888885"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ight Arrow 54">
            <a:extLst>
              <a:ext uri="{C183D7F6-B498-43B3-948B-1728B52AA6E4}">
                <adec:decorative xmlns:adec="http://schemas.microsoft.com/office/drawing/2017/decorative" val="1"/>
              </a:ext>
            </a:extLst>
          </p:cNvPr>
          <p:cNvSpPr/>
          <p:nvPr/>
        </p:nvSpPr>
        <p:spPr>
          <a:xfrm>
            <a:off x="3614303" y="2350227"/>
            <a:ext cx="489551"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ight Arrow 55">
            <a:extLst>
              <a:ext uri="{C183D7F6-B498-43B3-948B-1728B52AA6E4}">
                <adec:decorative xmlns:adec="http://schemas.microsoft.com/office/drawing/2017/decorative" val="1"/>
              </a:ext>
            </a:extLst>
          </p:cNvPr>
          <p:cNvSpPr/>
          <p:nvPr/>
        </p:nvSpPr>
        <p:spPr>
          <a:xfrm>
            <a:off x="3601847" y="3892399"/>
            <a:ext cx="489551"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ight Arrow 56">
            <a:extLst>
              <a:ext uri="{C183D7F6-B498-43B3-948B-1728B52AA6E4}">
                <adec:decorative xmlns:adec="http://schemas.microsoft.com/office/drawing/2017/decorative" val="1"/>
              </a:ext>
            </a:extLst>
          </p:cNvPr>
          <p:cNvSpPr/>
          <p:nvPr/>
        </p:nvSpPr>
        <p:spPr>
          <a:xfrm rot="18160197" flipV="1">
            <a:off x="6456109" y="3260938"/>
            <a:ext cx="1581793" cy="141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ight Arrow 57">
            <a:extLst>
              <a:ext uri="{C183D7F6-B498-43B3-948B-1728B52AA6E4}">
                <adec:decorative xmlns:adec="http://schemas.microsoft.com/office/drawing/2017/decorative" val="1"/>
              </a:ext>
            </a:extLst>
          </p:cNvPr>
          <p:cNvSpPr/>
          <p:nvPr/>
        </p:nvSpPr>
        <p:spPr>
          <a:xfrm rot="17467074" flipV="1">
            <a:off x="5962887" y="4272696"/>
            <a:ext cx="2519558" cy="1596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ight Arrow 58">
            <a:extLst>
              <a:ext uri="{C183D7F6-B498-43B3-948B-1728B52AA6E4}">
                <adec:decorative xmlns:adec="http://schemas.microsoft.com/office/drawing/2017/decorative" val="1"/>
              </a:ext>
            </a:extLst>
          </p:cNvPr>
          <p:cNvSpPr/>
          <p:nvPr/>
        </p:nvSpPr>
        <p:spPr>
          <a:xfrm rot="5400000">
            <a:off x="9005045" y="3994382"/>
            <a:ext cx="903452" cy="1434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3611484" y="5340398"/>
            <a:ext cx="98473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6600"/>
                </a:solidFill>
                <a:effectLst/>
                <a:uLnTx/>
                <a:uFillTx/>
                <a:latin typeface="Calibri"/>
                <a:ea typeface="+mn-ea"/>
                <a:cs typeface="+mn-cs"/>
              </a:rPr>
              <a:t>AAEE</a:t>
            </a:r>
            <a:endParaRPr kumimoji="0" lang="en-US" sz="1800" b="0" i="0" u="none" strike="noStrike" kern="1200" cap="none" spc="0" normalizeH="0" baseline="0" noProof="0" dirty="0">
              <a:ln>
                <a:noFill/>
              </a:ln>
              <a:solidFill>
                <a:srgbClr val="FF6600"/>
              </a:solidFill>
              <a:effectLst/>
              <a:uLnTx/>
              <a:uFillTx/>
              <a:latin typeface="Calibri"/>
              <a:ea typeface="+mn-ea"/>
              <a:cs typeface="+mn-cs"/>
            </a:endParaRPr>
          </a:p>
        </p:txBody>
      </p:sp>
      <p:sp>
        <p:nvSpPr>
          <p:cNvPr id="20" name="Rectangle 19">
            <a:extLst>
              <a:ext uri="{C183D7F6-B498-43B3-948B-1728B52AA6E4}">
                <adec:decorative xmlns:adec="http://schemas.microsoft.com/office/drawing/2017/decorative" val="1"/>
              </a:ext>
            </a:extLst>
          </p:cNvPr>
          <p:cNvSpPr/>
          <p:nvPr/>
        </p:nvSpPr>
        <p:spPr>
          <a:xfrm>
            <a:off x="7707385" y="1837112"/>
            <a:ext cx="3514798" cy="1773063"/>
          </a:xfrm>
          <a:prstGeom prst="rect">
            <a:avLst/>
          </a:prstGeom>
          <a:noFill/>
          <a:ln w="571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12CE5FF8-B635-445C-852C-0E1E3BB0FC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 name="Left-Right Arrow 7">
            <a:extLst>
              <a:ext uri="{FF2B5EF4-FFF2-40B4-BE49-F238E27FC236}">
                <a16:creationId xmlns:a16="http://schemas.microsoft.com/office/drawing/2014/main" id="{8433EB2F-F42B-4E3B-BC83-009528E94730}"/>
              </a:ext>
              <a:ext uri="{C183D7F6-B498-43B3-948B-1728B52AA6E4}">
                <adec:decorative xmlns:adec="http://schemas.microsoft.com/office/drawing/2017/decorative" val="1"/>
              </a:ext>
            </a:extLst>
          </p:cNvPr>
          <p:cNvSpPr/>
          <p:nvPr/>
        </p:nvSpPr>
        <p:spPr>
          <a:xfrm rot="5400000">
            <a:off x="2104403" y="4512635"/>
            <a:ext cx="631815" cy="269000"/>
          </a:xfrm>
          <a:prstGeom prst="leftRightArrow">
            <a:avLst/>
          </a:prstGeom>
          <a:solidFill>
            <a:srgbClr val="FFFF00"/>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a:ea typeface="+mn-ea"/>
              <a:cs typeface="+mn-cs"/>
            </a:endParaRPr>
          </a:p>
        </p:txBody>
      </p:sp>
      <p:sp>
        <p:nvSpPr>
          <p:cNvPr id="22" name="TextBox 21">
            <a:extLst>
              <a:ext uri="{FF2B5EF4-FFF2-40B4-BE49-F238E27FC236}">
                <a16:creationId xmlns:a16="http://schemas.microsoft.com/office/drawing/2014/main" id="{B7F5B05B-14D5-4456-9CAE-C2F3ED2C9BDF}"/>
              </a:ext>
            </a:extLst>
          </p:cNvPr>
          <p:cNvSpPr txBox="1"/>
          <p:nvPr/>
        </p:nvSpPr>
        <p:spPr>
          <a:xfrm>
            <a:off x="2420310" y="4458817"/>
            <a:ext cx="681336" cy="369332"/>
          </a:xfrm>
          <a:prstGeom prst="rect">
            <a:avLst/>
          </a:prstGeom>
          <a:noFill/>
        </p:spPr>
        <p:txBody>
          <a:bodyPr wrap="square" rtlCol="0">
            <a:spAutoFit/>
          </a:bodyPr>
          <a:lstStyle/>
          <a:p>
            <a:r>
              <a:rPr lang="en-US" dirty="0">
                <a:highlight>
                  <a:srgbClr val="FFFF00"/>
                </a:highlight>
              </a:rPr>
              <a:t>C&amp;S</a:t>
            </a:r>
          </a:p>
        </p:txBody>
      </p:sp>
    </p:spTree>
    <p:extLst>
      <p:ext uri="{BB962C8B-B14F-4D97-AF65-F5344CB8AC3E}">
        <p14:creationId xmlns:p14="http://schemas.microsoft.com/office/powerpoint/2010/main" val="312375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51" grpId="0" animBg="1"/>
      <p:bldP spid="52" grpId="0" animBg="1"/>
      <p:bldP spid="53" grpId="0" animBg="1"/>
      <p:bldP spid="54" grpId="0" animBg="1"/>
      <p:bldP spid="3" grpId="0" animBg="1"/>
      <p:bldP spid="55" grpId="0" animBg="1"/>
      <p:bldP spid="56" grpId="0" animBg="1"/>
      <p:bldP spid="57" grpId="0" animBg="1"/>
      <p:bldP spid="58" grpId="0" animBg="1"/>
      <p:bldP spid="59" grpId="0" animBg="1"/>
      <p:bldP spid="2" grpId="0"/>
      <p:bldP spid="20" grpId="0" animBg="1"/>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8716DA-B827-4F0D-89DE-FB9148A816AF}"/>
              </a:ext>
            </a:extLst>
          </p:cNvPr>
          <p:cNvSpPr/>
          <p:nvPr/>
        </p:nvSpPr>
        <p:spPr>
          <a:xfrm>
            <a:off x="-14441" y="2873670"/>
            <a:ext cx="12192003" cy="1347343"/>
          </a:xfrm>
          <a:prstGeom prst="rect">
            <a:avLst/>
          </a:prstGeom>
          <a:solidFill>
            <a:schemeClr val="tx2">
              <a:lumMod val="40000"/>
              <a:lumOff val="60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endParaRPr lang="en-US" sz="1200" b="1" dirty="0">
              <a:solidFill>
                <a:prstClr val="black">
                  <a:lumMod val="50000"/>
                </a:prst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IOU Potential Program Savings</a:t>
            </a:r>
          </a:p>
        </p:txBody>
      </p:sp>
      <p:sp>
        <p:nvSpPr>
          <p:cNvPr id="7" name="Rectangle 6">
            <a:extLst>
              <a:ext uri="{FF2B5EF4-FFF2-40B4-BE49-F238E27FC236}">
                <a16:creationId xmlns:a16="http://schemas.microsoft.com/office/drawing/2014/main" id="{9B3B27F5-4AC5-4B6F-90CB-D3FE5944FA69}"/>
              </a:ext>
            </a:extLst>
          </p:cNvPr>
          <p:cNvSpPr/>
          <p:nvPr/>
        </p:nvSpPr>
        <p:spPr>
          <a:xfrm>
            <a:off x="-8898" y="5068899"/>
            <a:ext cx="12186459" cy="1171029"/>
          </a:xfrm>
          <a:prstGeom prst="rect">
            <a:avLst/>
          </a:prstGeom>
          <a:solidFill>
            <a:srgbClr val="CC99FF">
              <a:alpha val="51765"/>
            </a:srgbClr>
          </a:solidFill>
          <a:ln>
            <a:noFill/>
          </a:ln>
        </p:spPr>
        <p:style>
          <a:lnRef idx="2">
            <a:schemeClr val="dk1"/>
          </a:lnRef>
          <a:fillRef idx="1">
            <a:schemeClr val="lt1"/>
          </a:fillRef>
          <a:effectRef idx="0">
            <a:schemeClr val="dk1"/>
          </a:effectRef>
          <a:fontRef idx="minor">
            <a:schemeClr val="dk1"/>
          </a:fontRef>
        </p:style>
        <p:txBody>
          <a:bodyPr lIns="73152" tIns="73152" rIns="73152" bIns="73152"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Codes and Standards Savings</a:t>
            </a:r>
          </a:p>
        </p:txBody>
      </p:sp>
      <p:sp>
        <p:nvSpPr>
          <p:cNvPr id="8" name="Rectangle 7">
            <a:extLst>
              <a:ext uri="{FF2B5EF4-FFF2-40B4-BE49-F238E27FC236}">
                <a16:creationId xmlns:a16="http://schemas.microsoft.com/office/drawing/2014/main" id="{DC8716DA-B827-4F0D-89DE-FB9148A816AF}"/>
              </a:ext>
            </a:extLst>
          </p:cNvPr>
          <p:cNvSpPr/>
          <p:nvPr/>
        </p:nvSpPr>
        <p:spPr>
          <a:xfrm>
            <a:off x="14439" y="4221013"/>
            <a:ext cx="12186459" cy="847886"/>
          </a:xfrm>
          <a:prstGeom prst="rect">
            <a:avLst/>
          </a:prstGeom>
          <a:solidFill>
            <a:schemeClr val="accent5">
              <a:lumMod val="40000"/>
              <a:lumOff val="60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POU Potential Program Savings</a:t>
            </a:r>
            <a:endParaRPr kumimoji="0" lang="en-US" sz="36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p:txBody>
      </p:sp>
      <p:sp>
        <p:nvSpPr>
          <p:cNvPr id="10" name="Title 9"/>
          <p:cNvSpPr>
            <a:spLocks noGrp="1"/>
          </p:cNvSpPr>
          <p:nvPr>
            <p:ph type="title" idx="4294967295"/>
          </p:nvPr>
        </p:nvSpPr>
        <p:spPr>
          <a:xfrm>
            <a:off x="502923" y="161261"/>
            <a:ext cx="1199341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Arial"/>
                <a:ea typeface="+mn-ea"/>
                <a:cs typeface="Arial"/>
              </a:rPr>
              <a:t>Scenario Development for 2021 AAEE</a:t>
            </a:r>
          </a:p>
        </p:txBody>
      </p:sp>
      <p:sp>
        <p:nvSpPr>
          <p:cNvPr id="12" name="Rectangle 11">
            <a:extLst>
              <a:ext uri="{C183D7F6-B498-43B3-948B-1728B52AA6E4}">
                <adec:decorative xmlns:adec="http://schemas.microsoft.com/office/drawing/2017/decorative" val="1"/>
              </a:ext>
            </a:extLst>
          </p:cNvPr>
          <p:cNvSpPr/>
          <p:nvPr/>
        </p:nvSpPr>
        <p:spPr>
          <a:xfrm>
            <a:off x="-2" y="1173479"/>
            <a:ext cx="12186461" cy="5662591"/>
          </a:xfrm>
          <a:prstGeom prst="rect">
            <a:avLst/>
          </a:prstGeom>
          <a:noFill/>
          <a:ln w="571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3FFE346E-9347-4320-82C6-499CDFFE10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77B12EEB-F414-49D2-9F13-1E65C6F78160}"/>
              </a:ext>
            </a:extLst>
          </p:cNvPr>
          <p:cNvSpPr/>
          <p:nvPr/>
        </p:nvSpPr>
        <p:spPr>
          <a:xfrm>
            <a:off x="14439" y="6235666"/>
            <a:ext cx="12209795" cy="648530"/>
          </a:xfrm>
          <a:prstGeom prst="rect">
            <a:avLst/>
          </a:prstGeom>
          <a:solidFill>
            <a:srgbClr val="FFCC99">
              <a:alpha val="4588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prstClr val="black">
                    <a:lumMod val="50000"/>
                  </a:prstClr>
                </a:solidFill>
                <a:latin typeface="Arial" panose="020B0604020202020204" pitchFamily="34" charset="0"/>
                <a:cs typeface="Arial" panose="020B0604020202020204" pitchFamily="34" charset="0"/>
              </a:rPr>
              <a:t> </a:t>
            </a:r>
            <a:r>
              <a:rPr kumimoji="0" lang="en-US" sz="40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Beyond Utility Program Savings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lumMod val="50000"/>
                </a:prstClr>
              </a:solidFill>
              <a:effectLst/>
              <a:uLnTx/>
              <a:uFillTx/>
              <a:latin typeface="Calibri"/>
              <a:ea typeface="+mn-ea"/>
              <a:cs typeface="+mn-cs"/>
            </a:endParaRPr>
          </a:p>
        </p:txBody>
      </p:sp>
      <p:pic>
        <p:nvPicPr>
          <p:cNvPr id="4" name="Picture 3" descr="Scenario names from conservative 1 through aggressive 6">
            <a:extLst>
              <a:ext uri="{FF2B5EF4-FFF2-40B4-BE49-F238E27FC236}">
                <a16:creationId xmlns:a16="http://schemas.microsoft.com/office/drawing/2014/main" id="{BE2A47F1-FD6B-4861-BAC2-239299E8F6EB}"/>
              </a:ext>
            </a:extLst>
          </p:cNvPr>
          <p:cNvPicPr>
            <a:picLocks noChangeAspect="1"/>
          </p:cNvPicPr>
          <p:nvPr/>
        </p:nvPicPr>
        <p:blipFill>
          <a:blip r:embed="rId3"/>
          <a:stretch>
            <a:fillRect/>
          </a:stretch>
        </p:blipFill>
        <p:spPr>
          <a:xfrm>
            <a:off x="32182" y="1202354"/>
            <a:ext cx="12138149" cy="1700190"/>
          </a:xfrm>
          <a:prstGeom prst="rect">
            <a:avLst/>
          </a:prstGeom>
        </p:spPr>
      </p:pic>
    </p:spTree>
    <p:extLst>
      <p:ext uri="{BB962C8B-B14F-4D97-AF65-F5344CB8AC3E}">
        <p14:creationId xmlns:p14="http://schemas.microsoft.com/office/powerpoint/2010/main" val="10399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9953978"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IOU AAEE </a:t>
            </a:r>
            <a:r>
              <a:rPr lang="en-US" b="1" dirty="0">
                <a:solidFill>
                  <a:srgbClr val="254061"/>
                </a:solidFill>
                <a:latin typeface="Arial"/>
                <a:cs typeface="Arial"/>
              </a:rPr>
              <a:t>Scenario Design </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6" name="Picture 5" descr="Scenario names from conservative 1 through aggressive 6 with details of IOU levers.">
            <a:extLst>
              <a:ext uri="{FF2B5EF4-FFF2-40B4-BE49-F238E27FC236}">
                <a16:creationId xmlns:a16="http://schemas.microsoft.com/office/drawing/2014/main" id="{E1BF4E03-ABFB-4DC9-8D53-5B399CA541F0}"/>
              </a:ext>
            </a:extLst>
          </p:cNvPr>
          <p:cNvPicPr>
            <a:picLocks noChangeAspect="1"/>
          </p:cNvPicPr>
          <p:nvPr/>
        </p:nvPicPr>
        <p:blipFill>
          <a:blip r:embed="rId3"/>
          <a:stretch>
            <a:fillRect/>
          </a:stretch>
        </p:blipFill>
        <p:spPr>
          <a:xfrm>
            <a:off x="0" y="1327904"/>
            <a:ext cx="12192000" cy="4758782"/>
          </a:xfrm>
          <a:prstGeom prst="rect">
            <a:avLst/>
          </a:prstGeom>
        </p:spPr>
      </p:pic>
    </p:spTree>
    <p:extLst>
      <p:ext uri="{BB962C8B-B14F-4D97-AF65-F5344CB8AC3E}">
        <p14:creationId xmlns:p14="http://schemas.microsoft.com/office/powerpoint/2010/main" val="331745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EBF6-101C-432E-96E7-086E46175DAF}"/>
              </a:ext>
            </a:extLst>
          </p:cNvPr>
          <p:cNvSpPr>
            <a:spLocks noGrp="1"/>
          </p:cNvSpPr>
          <p:nvPr>
            <p:ph type="title"/>
          </p:nvPr>
        </p:nvSpPr>
        <p:spPr>
          <a:xfrm>
            <a:off x="1399822" y="123505"/>
            <a:ext cx="10704194" cy="1038840"/>
          </a:xfrm>
        </p:spPr>
        <p:txBody>
          <a:bodyPr>
            <a:normAutofit fontScale="90000"/>
          </a:bodyPr>
          <a:lstStyle/>
          <a:p>
            <a:r>
              <a:rPr lang="en-US" sz="4400" dirty="0">
                <a:solidFill>
                  <a:srgbClr val="CF4831"/>
                </a:solidFill>
              </a:rPr>
              <a:t>Proposed 2021 </a:t>
            </a:r>
            <a:br>
              <a:rPr lang="en-US" sz="4400" dirty="0">
                <a:solidFill>
                  <a:srgbClr val="CF4831"/>
                </a:solidFill>
              </a:rPr>
            </a:br>
            <a:r>
              <a:rPr lang="en-US" b="1" dirty="0">
                <a:solidFill>
                  <a:srgbClr val="FF6600"/>
                </a:solidFill>
                <a:latin typeface="Arial"/>
                <a:cs typeface="Arial"/>
              </a:rPr>
              <a:t>IOU component of AAEE mid-mid Sc3 BAU</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6" name="Picture 5" descr="Scenario names from conservative 1 through aggressive 6 with details of IOU levers.">
            <a:extLst>
              <a:ext uri="{FF2B5EF4-FFF2-40B4-BE49-F238E27FC236}">
                <a16:creationId xmlns:a16="http://schemas.microsoft.com/office/drawing/2014/main" id="{E1BF4E03-ABFB-4DC9-8D53-5B399CA541F0}"/>
              </a:ext>
            </a:extLst>
          </p:cNvPr>
          <p:cNvPicPr>
            <a:picLocks noChangeAspect="1"/>
          </p:cNvPicPr>
          <p:nvPr/>
        </p:nvPicPr>
        <p:blipFill>
          <a:blip r:embed="rId3"/>
          <a:stretch>
            <a:fillRect/>
          </a:stretch>
        </p:blipFill>
        <p:spPr>
          <a:xfrm>
            <a:off x="0" y="1327904"/>
            <a:ext cx="12192000" cy="4758782"/>
          </a:xfrm>
          <a:prstGeom prst="rect">
            <a:avLst/>
          </a:prstGeom>
        </p:spPr>
      </p:pic>
      <p:sp>
        <p:nvSpPr>
          <p:cNvPr id="3" name="Rectangle 2">
            <a:extLst>
              <a:ext uri="{FF2B5EF4-FFF2-40B4-BE49-F238E27FC236}">
                <a16:creationId xmlns:a16="http://schemas.microsoft.com/office/drawing/2014/main" id="{1E340FDC-C44B-40AA-A052-5CDCDC2AB38E}"/>
              </a:ext>
              <a:ext uri="{C183D7F6-B498-43B3-948B-1728B52AA6E4}">
                <adec:decorative xmlns:adec="http://schemas.microsoft.com/office/drawing/2017/decorative" val="1"/>
              </a:ext>
            </a:extLst>
          </p:cNvPr>
          <p:cNvSpPr/>
          <p:nvPr/>
        </p:nvSpPr>
        <p:spPr>
          <a:xfrm>
            <a:off x="2186609" y="1327904"/>
            <a:ext cx="3339548" cy="47587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C8F2B4E-91CF-4C38-BF61-D8C4BCC461CE}"/>
              </a:ext>
              <a:ext uri="{C183D7F6-B498-43B3-948B-1728B52AA6E4}">
                <adec:decorative xmlns:adec="http://schemas.microsoft.com/office/drawing/2017/decorative" val="1"/>
              </a:ext>
            </a:extLst>
          </p:cNvPr>
          <p:cNvSpPr/>
          <p:nvPr/>
        </p:nvSpPr>
        <p:spPr>
          <a:xfrm>
            <a:off x="7189304" y="1327904"/>
            <a:ext cx="5002696" cy="47587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98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OU component of AAEE mid-mid Sc3 BAU">
            <a:extLst>
              <a:ext uri="{FF2B5EF4-FFF2-40B4-BE49-F238E27FC236}">
                <a16:creationId xmlns:a16="http://schemas.microsoft.com/office/drawing/2014/main" id="{AE64EBF6-101C-432E-96E7-086E46175DAF}"/>
              </a:ext>
            </a:extLst>
          </p:cNvPr>
          <p:cNvSpPr>
            <a:spLocks noGrp="1"/>
          </p:cNvSpPr>
          <p:nvPr>
            <p:ph type="title"/>
          </p:nvPr>
        </p:nvSpPr>
        <p:spPr>
          <a:xfrm>
            <a:off x="1399821" y="123505"/>
            <a:ext cx="10527135" cy="1038840"/>
          </a:xfrm>
        </p:spPr>
        <p:txBody>
          <a:bodyPr>
            <a:normAutofit fontScale="90000"/>
          </a:bodyPr>
          <a:lstStyle/>
          <a:p>
            <a:r>
              <a:rPr lang="en-US" sz="4400" dirty="0"/>
              <a:t>Reference Demand Scenario</a:t>
            </a:r>
            <a:br>
              <a:rPr lang="en-US" sz="4400" dirty="0">
                <a:solidFill>
                  <a:srgbClr val="CF4831"/>
                </a:solidFill>
              </a:rPr>
            </a:br>
            <a:r>
              <a:rPr lang="en-US" b="1" dirty="0">
                <a:solidFill>
                  <a:srgbClr val="FF6600"/>
                </a:solidFill>
                <a:latin typeface="Arial"/>
                <a:cs typeface="Arial"/>
              </a:rPr>
              <a:t>IOU component of AAEE mid-mid Sc3 BAU</a:t>
            </a:r>
            <a:endParaRPr lang="en-US" dirty="0"/>
          </a:p>
        </p:txBody>
      </p:sp>
      <p:sp>
        <p:nvSpPr>
          <p:cNvPr id="5" name="Slide Number Placeholder 4">
            <a:extLst>
              <a:ext uri="{FF2B5EF4-FFF2-40B4-BE49-F238E27FC236}">
                <a16:creationId xmlns:a16="http://schemas.microsoft.com/office/drawing/2014/main" id="{C9613138-FA71-4BA7-80B5-7E8234426B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4" name="Picture 3" descr="IOU component of AAEE mid-mid Sc3 BAU">
            <a:extLst>
              <a:ext uri="{FF2B5EF4-FFF2-40B4-BE49-F238E27FC236}">
                <a16:creationId xmlns:a16="http://schemas.microsoft.com/office/drawing/2014/main" id="{004F444B-C54F-4335-AC7C-75C6424B6650}"/>
              </a:ext>
            </a:extLst>
          </p:cNvPr>
          <p:cNvPicPr>
            <a:picLocks noChangeAspect="1"/>
          </p:cNvPicPr>
          <p:nvPr/>
        </p:nvPicPr>
        <p:blipFill>
          <a:blip r:embed="rId3"/>
          <a:stretch>
            <a:fillRect/>
          </a:stretch>
        </p:blipFill>
        <p:spPr>
          <a:xfrm>
            <a:off x="1399821" y="1162345"/>
            <a:ext cx="4832014" cy="5712726"/>
          </a:xfrm>
          <a:prstGeom prst="rect">
            <a:avLst/>
          </a:prstGeom>
        </p:spPr>
      </p:pic>
      <p:sp>
        <p:nvSpPr>
          <p:cNvPr id="8" name="TextBox 7">
            <a:extLst>
              <a:ext uri="{FF2B5EF4-FFF2-40B4-BE49-F238E27FC236}">
                <a16:creationId xmlns:a16="http://schemas.microsoft.com/office/drawing/2014/main" id="{96C79573-C9EF-447D-B796-547A19901719}"/>
              </a:ext>
            </a:extLst>
          </p:cNvPr>
          <p:cNvSpPr txBox="1"/>
          <p:nvPr/>
        </p:nvSpPr>
        <p:spPr>
          <a:xfrm>
            <a:off x="6663388" y="1162345"/>
            <a:ext cx="4607586" cy="637097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ffectLst/>
                <a:ea typeface="MS Mincho" panose="02020609040205080304" pitchFamily="49" charset="-128"/>
                <a:cs typeface="LucidaBright"/>
              </a:rPr>
              <a:t>Based on reference TRC Scenario of the CPUC’s 2021 Potential and Goals Study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a typeface="MS Mincho" panose="02020609040205080304" pitchFamily="49" charset="-128"/>
                <a:cs typeface="LucidaBright"/>
              </a:rPr>
              <a:t>This is the scenario tapped in the proposed decision from August 20 which will be voted on for the goals September 23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a typeface="MS Mincho" panose="02020609040205080304" pitchFamily="49" charset="-128"/>
                <a:cs typeface="LucidaBright"/>
              </a:rPr>
              <a:t>Uses the 2020 ACC for 2022-2023 and 2021 ACC for 2024-2032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ea typeface="MS Mincho" panose="02020609040205080304" pitchFamily="49" charset="-128"/>
                <a:cs typeface="LucidaBright"/>
              </a:rPr>
              <a:t>LI sector savings projections based on ESA decision goals already adopted for 2022-2026</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highlight>
                  <a:srgbClr val="FFFF00"/>
                </a:highlight>
                <a:ea typeface="MS Mincho" panose="02020609040205080304" pitchFamily="49" charset="-128"/>
                <a:cs typeface="LucidaBright"/>
              </a:rPr>
              <a:t>extrapolate from 2033 to 2050</a:t>
            </a:r>
          </a:p>
          <a:p>
            <a:pPr marL="742950" lvl="1" indent="-285750" defTabSz="457200">
              <a:buFont typeface="Arial" panose="020B0604020202020204" pitchFamily="34" charset="0"/>
              <a:buChar char="•"/>
              <a:defRPr/>
            </a:pPr>
            <a:r>
              <a:rPr lang="en-US" sz="2000" dirty="0">
                <a:solidFill>
                  <a:srgbClr val="000000"/>
                </a:solidFill>
                <a:ea typeface="MS Mincho" panose="02020609040205080304" pitchFamily="49" charset="-128"/>
                <a:cs typeface="LucidaBright"/>
              </a:rPr>
              <a:t>Use trend forecast based on last three years of data provided; by sector end-use</a:t>
            </a:r>
          </a:p>
          <a:p>
            <a:pPr marL="742950" lvl="1" indent="-285750" defTabSz="457200">
              <a:buFont typeface="Arial" panose="020B0604020202020204" pitchFamily="34" charset="0"/>
              <a:buChar char="•"/>
              <a:defRPr/>
            </a:pPr>
            <a:r>
              <a:rPr lang="en-US" sz="2000" dirty="0">
                <a:solidFill>
                  <a:srgbClr val="000000"/>
                </a:solidFill>
                <a:ea typeface="MS Mincho" panose="02020609040205080304" pitchFamily="49" charset="-128"/>
                <a:cs typeface="LucidaBright"/>
              </a:rPr>
              <a:t>Except for LI, held those savings constant from last year (2032)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ea typeface="MS Mincho" panose="02020609040205080304" pitchFamily="49" charset="-128"/>
              <a:cs typeface="LucidaBrigh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F81BD">
                  <a:lumMod val="75000"/>
                </a:srgbClr>
              </a:solidFill>
              <a:effectLst/>
              <a:uLnTx/>
              <a:uFillTx/>
              <a:latin typeface="Arial"/>
              <a:ea typeface="+mn-ea"/>
              <a:cs typeface="Arial"/>
            </a:endParaRPr>
          </a:p>
        </p:txBody>
      </p:sp>
    </p:spTree>
    <p:extLst>
      <p:ext uri="{BB962C8B-B14F-4D97-AF65-F5344CB8AC3E}">
        <p14:creationId xmlns:p14="http://schemas.microsoft.com/office/powerpoint/2010/main" val="359530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2.xml><?xml version="1.0" encoding="utf-8"?>
<a:theme xmlns:a="http://schemas.openxmlformats.org/drawingml/2006/main" name="4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3.xml><?xml version="1.0" encoding="utf-8"?>
<a:theme xmlns:a="http://schemas.openxmlformats.org/drawingml/2006/main" name="1_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4.xml><?xml version="1.0" encoding="utf-8"?>
<a:theme xmlns:a="http://schemas.openxmlformats.org/drawingml/2006/main" name="5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6.xml><?xml version="1.0" encoding="utf-8"?>
<a:theme xmlns:a="http://schemas.openxmlformats.org/drawingml/2006/main" name="3_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8533</TotalTime>
  <Words>3587</Words>
  <Application>Microsoft Office PowerPoint</Application>
  <PresentationFormat>Widescreen</PresentationFormat>
  <Paragraphs>315</Paragraphs>
  <Slides>33</Slides>
  <Notes>29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33</vt:i4>
      </vt:variant>
    </vt:vector>
  </HeadingPairs>
  <TitlesOfParts>
    <vt:vector size="44" baseType="lpstr">
      <vt:lpstr>Arial</vt:lpstr>
      <vt:lpstr>Arial Black</vt:lpstr>
      <vt:lpstr>Calibri</vt:lpstr>
      <vt:lpstr>Neue Haas Grotesk Display Std 55 Roman</vt:lpstr>
      <vt:lpstr>Tahoma</vt:lpstr>
      <vt:lpstr>2_Title/Section</vt:lpstr>
      <vt:lpstr>4_Content</vt:lpstr>
      <vt:lpstr>1_Content: blank background</vt:lpstr>
      <vt:lpstr>5_Content</vt:lpstr>
      <vt:lpstr>Title/Section</vt:lpstr>
      <vt:lpstr>3_Title/Section</vt:lpstr>
      <vt:lpstr>DEMAND ANALYSIS WORKING GROUP (DAWG) </vt:lpstr>
      <vt:lpstr>Additional Achievable Energy Efficiency  (AAEE)</vt:lpstr>
      <vt:lpstr>Single Managed Forecast Set</vt:lpstr>
      <vt:lpstr>Proposed 2021 AAEE</vt:lpstr>
      <vt:lpstr>Additional Achievable Energy Efficiency (AAEE) 2021 Process Flow Overview </vt:lpstr>
      <vt:lpstr>Scenario Development for 2021 AAEE</vt:lpstr>
      <vt:lpstr>Proposed 2021  IOU AAEE Scenario Design </vt:lpstr>
      <vt:lpstr>Proposed 2021  IOU component of AAEE mid-mid Sc3 BAU</vt:lpstr>
      <vt:lpstr>Reference Demand Scenario IOU component of AAEE mid-mid Sc3 BAU</vt:lpstr>
      <vt:lpstr>Proposed 2021  POU AAEE Scenario Design </vt:lpstr>
      <vt:lpstr>Reference Demand Scenario POU component of AAEE mid-mid Sc3 BAU</vt:lpstr>
      <vt:lpstr>Proposed 2021  C&amp;S AAEE Scenario Design </vt:lpstr>
      <vt:lpstr>Reference Demand Scenario C&amp;S component of AAEE mid-mid Sc3 BAU</vt:lpstr>
      <vt:lpstr>Proposed 2021  Beyond Utility AAEE Scenario Design </vt:lpstr>
      <vt:lpstr>Reference Demand Scenario BU component of AAEE mid-mid Sc3 BAU</vt:lpstr>
      <vt:lpstr>Additional Achievable Fuel Substitution (AAFS)</vt:lpstr>
      <vt:lpstr>What work has EAD done on FS?</vt:lpstr>
      <vt:lpstr>Modeling electrification:  Fuel Substitution Scenario Analysis Tool (FSSAT) main processes flow chart</vt:lpstr>
      <vt:lpstr>Use AAEE as a template for AAFS</vt:lpstr>
      <vt:lpstr>Scenario Development for 2021 AAFS</vt:lpstr>
      <vt:lpstr>Proposed 2021  IOU AAFS Scenario Design </vt:lpstr>
      <vt:lpstr>Proposed 2021  IOU component of AAFS mid-mid Sc3 BAU</vt:lpstr>
      <vt:lpstr>Reference Demand Scenario IOU component of AAFS mid-mid Sc3 BAU</vt:lpstr>
      <vt:lpstr>Proposed 2021  POU AAFS Scenario Design </vt:lpstr>
      <vt:lpstr>Reference Demand Scenario POU component of AAFS mid-mid Sc3 BAU</vt:lpstr>
      <vt:lpstr>Proposed 2021  C&amp;S AAFS Scenario Design </vt:lpstr>
      <vt:lpstr>Reference Demand Scenario C&amp;S component of AAFS mid-mid Sc3 BAU</vt:lpstr>
      <vt:lpstr>Proposed 2021  Beyond Utility AAFS Scenario Design </vt:lpstr>
      <vt:lpstr>Reference Demand Scenario BU component of AAFS mid-mid Sc3 BAU</vt:lpstr>
      <vt:lpstr>Consideration of which AAFS &amp; AAEE Scenario’s are compatible </vt:lpstr>
      <vt:lpstr>Policy/Compliance – High Electrification Demand Scenario</vt:lpstr>
      <vt:lpstr>Mitigation – High Electrification Demand Scenario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EAD Analysis in support of Assembly Bill 3232</dc:title>
  <dc:creator>Neumann, Ingrid@Energy</dc:creator>
  <cp:lastModifiedBy>Ingrid Neumann</cp:lastModifiedBy>
  <cp:revision>174</cp:revision>
  <dcterms:created xsi:type="dcterms:W3CDTF">2021-05-20T06:17:36Z</dcterms:created>
  <dcterms:modified xsi:type="dcterms:W3CDTF">2021-09-14T05:24:14Z</dcterms:modified>
</cp:coreProperties>
</file>