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7" r:id="rId3"/>
    <p:sldMasterId id="2147483681" r:id="rId4"/>
    <p:sldMasterId id="2147483689" r:id="rId5"/>
    <p:sldMasterId id="2147483703" r:id="rId6"/>
  </p:sldMasterIdLst>
  <p:notesMasterIdLst>
    <p:notesMasterId r:id="rId54"/>
  </p:notesMasterIdLst>
  <p:sldIdLst>
    <p:sldId id="415" r:id="rId7"/>
    <p:sldId id="471" r:id="rId8"/>
    <p:sldId id="470" r:id="rId9"/>
    <p:sldId id="1096" r:id="rId10"/>
    <p:sldId id="1101" r:id="rId11"/>
    <p:sldId id="1097" r:id="rId12"/>
    <p:sldId id="1098" r:id="rId13"/>
    <p:sldId id="1099" r:id="rId14"/>
    <p:sldId id="289" r:id="rId15"/>
    <p:sldId id="315" r:id="rId16"/>
    <p:sldId id="1100" r:id="rId17"/>
    <p:sldId id="1104" r:id="rId18"/>
    <p:sldId id="1118" r:id="rId19"/>
    <p:sldId id="1119" r:id="rId20"/>
    <p:sldId id="319" r:id="rId21"/>
    <p:sldId id="1105" r:id="rId22"/>
    <p:sldId id="321" r:id="rId23"/>
    <p:sldId id="1107" r:id="rId24"/>
    <p:sldId id="324" r:id="rId25"/>
    <p:sldId id="1109" r:id="rId26"/>
    <p:sldId id="327" r:id="rId27"/>
    <p:sldId id="1108" r:id="rId28"/>
    <p:sldId id="1129" r:id="rId29"/>
    <p:sldId id="1103" r:id="rId30"/>
    <p:sldId id="1055" r:id="rId31"/>
    <p:sldId id="1056" r:id="rId32"/>
    <p:sldId id="916" r:id="rId33"/>
    <p:sldId id="968" r:id="rId34"/>
    <p:sldId id="924" r:id="rId35"/>
    <p:sldId id="1032" r:id="rId36"/>
    <p:sldId id="1057" r:id="rId37"/>
    <p:sldId id="1084" r:id="rId38"/>
    <p:sldId id="1074" r:id="rId39"/>
    <p:sldId id="1078" r:id="rId40"/>
    <p:sldId id="1075" r:id="rId41"/>
    <p:sldId id="1076" r:id="rId42"/>
    <p:sldId id="1077" r:id="rId43"/>
    <p:sldId id="1079" r:id="rId44"/>
    <p:sldId id="1127" r:id="rId45"/>
    <p:sldId id="1120" r:id="rId46"/>
    <p:sldId id="1121" r:id="rId47"/>
    <p:sldId id="1122" r:id="rId48"/>
    <p:sldId id="1123" r:id="rId49"/>
    <p:sldId id="1094" r:id="rId50"/>
    <p:sldId id="1128" r:id="rId51"/>
    <p:sldId id="1069" r:id="rId52"/>
    <p:sldId id="112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831"/>
    <a:srgbClr val="FFCC99"/>
    <a:srgbClr val="FF33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6" autoAdjust="0"/>
    <p:restoredTop sz="84724" autoAdjust="0"/>
  </p:normalViewPr>
  <p:slideViewPr>
    <p:cSldViewPr snapToGrid="0">
      <p:cViewPr varScale="1">
        <p:scale>
          <a:sx n="96" d="100"/>
          <a:sy n="96" d="100"/>
        </p:scale>
        <p:origin x="318" y="96"/>
      </p:cViewPr>
      <p:guideLst/>
    </p:cSldViewPr>
  </p:slideViewPr>
  <p:outlineViewPr>
    <p:cViewPr>
      <p:scale>
        <a:sx n="33" d="100"/>
        <a:sy n="33" d="100"/>
      </p:scale>
      <p:origin x="0" y="-15294"/>
    </p:cViewPr>
  </p:outlineViewPr>
  <p:notesTextViewPr>
    <p:cViewPr>
      <p:scale>
        <a:sx n="3" d="2"/>
        <a:sy n="3" d="2"/>
      </p:scale>
      <p:origin x="0" y="0"/>
    </p:cViewPr>
  </p:notesTextViewPr>
  <p:sorterViewPr>
    <p:cViewPr varScale="1">
      <p:scale>
        <a:sx n="100" d="100"/>
        <a:sy n="100" d="100"/>
      </p:scale>
      <p:origin x="0" y="-8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including only anticipated all electric new construction due to currently existing </a:t>
          </a:r>
          <a:r>
            <a:rPr lang="en-US"/>
            <a:t>local ordinances and </a:t>
          </a:r>
          <a:r>
            <a:rPr lang="en-US" dirty="0"/>
            <a:t>existing Utility programs with compliance rates, participation, and funding ratcheted down from standard values.</a:t>
          </a:r>
        </a:p>
      </dgm:t>
    </dgm:pt>
    <dgm:pt modelId="{B9F07196-D1AE-4D48-BD77-99A9680AF71B}" type="sibTrans" cxnId="{6FE3CF14-E483-4C74-912C-C1C6872962AC}">
      <dgm:prSet/>
      <dgm:spPr/>
      <dgm:t>
        <a:bodyPr/>
        <a:lstStyle/>
        <a:p>
          <a:endParaRPr lang="en-US"/>
        </a:p>
      </dgm:t>
    </dgm:pt>
    <dgm:pt modelId="{D752860E-0DC8-41F0-A855-13FB641A5DF8}" type="parTrans" cxnId="{6FE3CF14-E483-4C74-912C-C1C6872962AC}">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1" custScaleX="170734" custScaleY="76037"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0EF129E4-E404-4640-ADE2-13A1534E10C2}" type="presOf" srcId="{89460F05-6F30-4CA3-B0F7-0D22E27C71CF}" destId="{7F96EFE7-65E6-4112-B06A-59B110EF3004}"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dirty="0"/>
            <a:t>Add all electric new construction as expected to be encouraged by the proposed T24 update to the below.</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E5600D52-4D43-4C87-88A1-3AD847C92B38}">
      <dgm:prSet phldrT="[Text]">
        <dgm:style>
          <a:lnRef idx="1">
            <a:schemeClr val="dk1"/>
          </a:lnRef>
          <a:fillRef idx="2">
            <a:schemeClr val="dk1"/>
          </a:fillRef>
          <a:effectRef idx="1">
            <a:schemeClr val="dk1"/>
          </a:effectRef>
          <a:fontRef idx="minor">
            <a:schemeClr val="dk1"/>
          </a:fontRef>
        </dgm:style>
      </dgm:prSet>
      <dgm:spPr>
        <a:noFill/>
        <a:ln w="57150">
          <a:noFill/>
        </a:ln>
      </dgm:spPr>
      <dgm:t>
        <a:bodyPr/>
        <a:lstStyle/>
        <a:p>
          <a:endParaRPr lang="en-US" dirty="0"/>
        </a:p>
      </dgm:t>
    </dgm:pt>
    <dgm:pt modelId="{D3489594-0123-434A-A833-847FF7334A9F}" type="sibTrans" cxnId="{459079AE-7160-4C5F-8AF4-999839935D1A}">
      <dgm:prSet/>
      <dgm:spPr/>
      <dgm:t>
        <a:bodyPr/>
        <a:lstStyle/>
        <a:p>
          <a:endParaRPr lang="en-US"/>
        </a:p>
      </dgm:t>
    </dgm:pt>
    <dgm:pt modelId="{0D4F816D-2AD7-4456-BD64-CF4491CEBA15}" type="parTrans" cxnId="{459079AE-7160-4C5F-8AF4-999839935D1A}">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3"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3" custScaleX="170734" custLinFactY="43750" custLinFactNeighborX="-59718" custLinFactNeighborY="100000">
        <dgm:presLayoutVars>
          <dgm:bulletEnabled val="1"/>
        </dgm:presLayoutVars>
      </dgm:prSet>
      <dgm:spPr/>
    </dgm:pt>
    <dgm:pt modelId="{EF86559E-84D4-4C7F-AEF7-597A381192E8}" type="pres">
      <dgm:prSet presAssocID="{F836D5E6-4057-4EA1-BA53-4B17B222A624}" presName="aSpace" presStyleCnt="0"/>
      <dgm:spPr/>
    </dgm:pt>
    <dgm:pt modelId="{8E0E5E0C-50A1-4F4E-97F8-66D5A0E76CB0}" type="pres">
      <dgm:prSet presAssocID="{E5600D52-4D43-4C87-88A1-3AD847C92B38}" presName="aNode" presStyleLbl="fgAcc1" presStyleIdx="2" presStyleCnt="3" custScaleX="170734" custLinFactY="-440172" custLinFactNeighborX="-58786" custLinFactNeighborY="-500000">
        <dgm:presLayoutVars>
          <dgm:bulletEnabled val="1"/>
        </dgm:presLayoutVars>
      </dgm:prSet>
      <dgm:spPr/>
    </dgm:pt>
    <dgm:pt modelId="{D672EA20-4258-4CEF-95A6-8FAC2394973D}" type="pres">
      <dgm:prSet presAssocID="{E5600D52-4D43-4C87-88A1-3AD847C92B38}"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D0ECEB5A-A1ED-4E26-A9DD-7F9AC9711BF6}" srcId="{CD209670-E867-4691-9BD2-992F9937F2DF}" destId="{F836D5E6-4057-4EA1-BA53-4B17B222A624}" srcOrd="1" destOrd="0" parTransId="{56402283-AE2B-4BAA-A208-8A7C68BED8C6}" sibTransId="{8482BECA-FD65-498B-9CDC-DE6017844E61}"/>
    <dgm:cxn modelId="{73C1D18E-710B-451A-BABE-B52255253930}" type="presOf" srcId="{E5600D52-4D43-4C87-88A1-3AD847C92B38}" destId="{8E0E5E0C-50A1-4F4E-97F8-66D5A0E76CB0}" srcOrd="0" destOrd="0" presId="urn:microsoft.com/office/officeart/2005/8/layout/pyramid2"/>
    <dgm:cxn modelId="{459079AE-7160-4C5F-8AF4-999839935D1A}" srcId="{CD209670-E867-4691-9BD2-992F9937F2DF}" destId="{E5600D52-4D43-4C87-88A1-3AD847C92B38}" srcOrd="2" destOrd="0" parTransId="{0D4F816D-2AD7-4456-BD64-CF4491CEBA15}" sibTransId="{D3489594-0123-434A-A833-847FF7334A9F}"/>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2C4E32D5-963D-4EC0-A56A-F6AD9A190331}" type="presParOf" srcId="{A23ED759-76F4-4561-A89D-30A4CDC2E8EC}" destId="{8E0E5E0C-50A1-4F4E-97F8-66D5A0E76CB0}" srcOrd="4" destOrd="0" presId="urn:microsoft.com/office/officeart/2005/8/layout/pyramid2"/>
    <dgm:cxn modelId="{659D5B12-F6A5-4210-8860-C8FBCDDE5ECD}" type="presParOf" srcId="{A23ED759-76F4-4561-A89D-30A4CDC2E8EC}" destId="{D672EA20-4258-4CEF-95A6-8FAC2394973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dirty="0"/>
            <a:t>new construction as expected from the proposed T24 </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dirty="0"/>
            <a:t>The below using standard values for compliance rates, participation, and funding plus the addition of some firmer funded programs such as BUILD/TECH.</a:t>
          </a:r>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3" custScaleX="170734" custLinFactY="239911" custLinFactNeighborX="-57854" custLinFactNeighborY="3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3" custScaleX="170734" custLinFactY="43750" custLinFactNeighborX="-56436" custLinFactNeighborY="1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3" custScaleX="170734" custLinFactY="-145971" custLinFactNeighborX="-59253" custLinFactNeighborY="-200000">
        <dgm:presLayoutVars>
          <dgm:bulletEnabled val="1"/>
        </dgm:presLayoutVars>
      </dgm:prSet>
      <dgm:spPr/>
    </dgm:pt>
    <dgm:pt modelId="{032EB177-6242-4231-A83D-83F6A9BD8551}" type="pres">
      <dgm:prSet presAssocID="{0FBABC70-35D3-4292-BBF9-E95C494B86E1}"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D0ECEB5A-A1ED-4E26-A9DD-7F9AC9711BF6}" srcId="{CD209670-E867-4691-9BD2-992F9937F2DF}" destId="{F836D5E6-4057-4EA1-BA53-4B17B222A624}" srcOrd="1" destOrd="0" parTransId="{56402283-AE2B-4BAA-A208-8A7C68BED8C6}" sibTransId="{8482BECA-FD65-498B-9CDC-DE6017844E61}"/>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sz="2400" dirty="0"/>
            <a:t>new construction as expected from the proposed T24 </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dirty="0"/>
            <a:t>addition of some firmer funded programs such as BUILD/TECH</a:t>
          </a:r>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4"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4" custScaleX="170734" custLinFactY="158849" custLinFactNeighborX="-58552" custLinFactNeighborY="2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4" custScaleX="170734" custLinFactY="-26674" custLinFactNeighborX="-59252" custLinFactNeighborY="-1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4" custScaleX="170734" custLinFactY="-227867" custLinFactNeighborX="-59252" custLinFactNeighborY="-300000">
        <dgm:presLayoutVars>
          <dgm:bulletEnabled val="1"/>
        </dgm:presLayoutVars>
      </dgm:prSet>
      <dgm:spPr/>
    </dgm:pt>
    <dgm:pt modelId="{D13CB215-C57A-4611-81F2-62880BC90162}" type="pres">
      <dgm:prSet presAssocID="{41F640E6-28CF-4FA5-9BF1-0F3CA3AEA8F7}"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a:t>“Firm commitments” </a:t>
          </a:r>
          <a:endParaRPr lang="en-US" dirty="0"/>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a:t>new construction as expected from the proposed T24 </a:t>
          </a:r>
          <a:endParaRPr lang="en-US" dirty="0"/>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a:t>addition of some firmer funded programs such as BUILD/TECH</a:t>
          </a:r>
          <a:endParaRPr lang="en-US" dirty="0"/>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A84BCB1C-CEAA-4144-B419-1AACAF664216}">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a:solidFill>
            <a:srgbClr val="0070C0"/>
          </a:solidFill>
        </a:ln>
      </dgm:spPr>
      <dgm:t>
        <a:bodyPr/>
        <a:lstStyle/>
        <a:p>
          <a:r>
            <a:rPr lang="en-US" dirty="0"/>
            <a:t>A scenario which includes the below and adds more speculative programs in order to meet minimum AB 3232 goals for the Residential and Commercial Sector.</a:t>
          </a:r>
        </a:p>
      </dgm:t>
    </dgm:pt>
    <dgm:pt modelId="{36CCDE2A-F805-4911-B454-27A021E278FB}" type="parTrans" cxnId="{639B6C94-00BC-4A85-9637-6FB063EF7441}">
      <dgm:prSet/>
      <dgm:spPr/>
      <dgm:t>
        <a:bodyPr/>
        <a:lstStyle/>
        <a:p>
          <a:endParaRPr lang="en-US"/>
        </a:p>
      </dgm:t>
    </dgm:pt>
    <dgm:pt modelId="{E509E45D-99FE-4B22-B9B2-BFD5571BF509}" type="sibTrans" cxnId="{639B6C94-00BC-4A85-9637-6FB063EF7441}">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5"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5" custScaleX="170734" custLinFactY="263555" custLinFactNeighborX="-57853" custLinFactNeighborY="3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5" custScaleX="170734" custLinFactY="55988" custLinFactNeighborX="-58087" custLinFactNeighborY="1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5" custScaleX="170734" custLinFactY="-140806" custLinFactNeighborX="-58553" custLinFactNeighborY="-200000">
        <dgm:presLayoutVars>
          <dgm:bulletEnabled val="1"/>
        </dgm:presLayoutVars>
      </dgm:prSet>
      <dgm:spPr/>
    </dgm:pt>
    <dgm:pt modelId="{D13CB215-C57A-4611-81F2-62880BC90162}" type="pres">
      <dgm:prSet presAssocID="{41F640E6-28CF-4FA5-9BF1-0F3CA3AEA8F7}" presName="aSpace" presStyleCnt="0"/>
      <dgm:spPr/>
    </dgm:pt>
    <dgm:pt modelId="{936E55E5-4535-4717-8B83-E62E73E1384D}" type="pres">
      <dgm:prSet presAssocID="{A84BCB1C-CEAA-4144-B419-1AACAF664216}" presName="aNode" presStyleLbl="fgAcc1" presStyleIdx="4" presStyleCnt="5" custScaleX="170734" custLinFactY="-349069" custLinFactNeighborX="-59019" custLinFactNeighborY="-400000">
        <dgm:presLayoutVars>
          <dgm:bulletEnabled val="1"/>
        </dgm:presLayoutVars>
      </dgm:prSet>
      <dgm:spPr/>
    </dgm:pt>
    <dgm:pt modelId="{E09AE23F-137A-4449-8D05-52E064E32E89}" type="pres">
      <dgm:prSet presAssocID="{A84BCB1C-CEAA-4144-B419-1AACAF664216}"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B0A37B37-8CE5-4B41-A5B0-9FD7048538D6}" type="presOf" srcId="{A84BCB1C-CEAA-4144-B419-1AACAF664216}" destId="{936E55E5-4535-4717-8B83-E62E73E1384D}"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639B6C94-00BC-4A85-9637-6FB063EF7441}" srcId="{CD209670-E867-4691-9BD2-992F9937F2DF}" destId="{A84BCB1C-CEAA-4144-B419-1AACAF664216}" srcOrd="4" destOrd="0" parTransId="{36CCDE2A-F805-4911-B454-27A021E278FB}" sibTransId="{E509E45D-99FE-4B22-B9B2-BFD5571BF509}"/>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 modelId="{C44150CA-6A65-4D88-8140-DF314D40F35A}" type="presParOf" srcId="{A23ED759-76F4-4561-A89D-30A4CDC2E8EC}" destId="{936E55E5-4535-4717-8B83-E62E73E1384D}" srcOrd="8" destOrd="0" presId="urn:microsoft.com/office/officeart/2005/8/layout/pyramid2"/>
    <dgm:cxn modelId="{C4A84701-8B1C-4DD4-97CE-F5287CA00005}" type="presParOf" srcId="{A23ED759-76F4-4561-A89D-30A4CDC2E8EC}" destId="{E09AE23F-137A-4449-8D05-52E064E32E8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a:t>“Firm commitments” </a:t>
          </a:r>
          <a:endParaRPr lang="en-US" dirty="0"/>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a:t>new construction as expected from the proposed T24 </a:t>
          </a:r>
          <a:endParaRPr lang="en-US" dirty="0"/>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a:t>addition of some firmer funded programs such as BUILD/TECH</a:t>
          </a:r>
          <a:endParaRPr lang="en-US" dirty="0"/>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A84BCB1C-CEAA-4144-B419-1AACAF664216}">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a:solidFill>
            <a:srgbClr val="0070C0"/>
          </a:solidFill>
        </a:ln>
      </dgm:spPr>
      <dgm:t>
        <a:bodyPr/>
        <a:lstStyle/>
        <a:p>
          <a:r>
            <a:rPr lang="en-US" dirty="0"/>
            <a:t>Add more speculative programs to meet minimum AB 3232 goals</a:t>
          </a:r>
        </a:p>
      </dgm:t>
    </dgm:pt>
    <dgm:pt modelId="{36CCDE2A-F805-4911-B454-27A021E278FB}" type="parTrans" cxnId="{639B6C94-00BC-4A85-9637-6FB063EF7441}">
      <dgm:prSet/>
      <dgm:spPr/>
      <dgm:t>
        <a:bodyPr/>
        <a:lstStyle/>
        <a:p>
          <a:endParaRPr lang="en-US"/>
        </a:p>
      </dgm:t>
    </dgm:pt>
    <dgm:pt modelId="{E509E45D-99FE-4B22-B9B2-BFD5571BF509}" type="sibTrans" cxnId="{639B6C94-00BC-4A85-9637-6FB063EF7441}">
      <dgm:prSet/>
      <dgm:spPr/>
      <dgm:t>
        <a:bodyPr/>
        <a:lstStyle/>
        <a:p>
          <a:endParaRPr lang="en-US"/>
        </a:p>
      </dgm:t>
    </dgm:pt>
    <dgm:pt modelId="{E5600D52-4D43-4C87-88A1-3AD847C92B38}">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w="57150">
          <a:solidFill>
            <a:srgbClr val="7030A0"/>
          </a:solidFill>
        </a:ln>
      </dgm:spPr>
      <dgm:t>
        <a:bodyPr/>
        <a:lstStyle/>
        <a:p>
          <a:pPr>
            <a:buFont typeface="+mj-lt"/>
            <a:buAutoNum type="arabicPeriod"/>
          </a:pPr>
          <a:r>
            <a:rPr lang="en-US" sz="1800" dirty="0"/>
            <a:t>A scenario which includes the below and expands speculative programs further to meet economywide mid-century GHG reduction goals.</a:t>
          </a:r>
        </a:p>
      </dgm:t>
    </dgm:pt>
    <dgm:pt modelId="{0D4F816D-2AD7-4456-BD64-CF4491CEBA15}" type="parTrans" cxnId="{459079AE-7160-4C5F-8AF4-999839935D1A}">
      <dgm:prSet/>
      <dgm:spPr/>
      <dgm:t>
        <a:bodyPr/>
        <a:lstStyle/>
        <a:p>
          <a:endParaRPr lang="en-US"/>
        </a:p>
      </dgm:t>
    </dgm:pt>
    <dgm:pt modelId="{D3489594-0123-434A-A833-847FF7334A9F}" type="sibTrans" cxnId="{459079AE-7160-4C5F-8AF4-999839935D1A}">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6"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6" custScaleX="170734" custLinFactY="376559" custLinFactNeighborX="-57620" custLinFactNeighborY="4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6" custScaleX="170734" custLinFactY="170294" custLinFactNeighborX="-57854" custLinFactNeighborY="2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6" custScaleX="170734" custLinFactY="-27259" custLinFactNeighborX="-58088" custLinFactNeighborY="-100000">
        <dgm:presLayoutVars>
          <dgm:bulletEnabled val="1"/>
        </dgm:presLayoutVars>
      </dgm:prSet>
      <dgm:spPr/>
    </dgm:pt>
    <dgm:pt modelId="{D13CB215-C57A-4611-81F2-62880BC90162}" type="pres">
      <dgm:prSet presAssocID="{41F640E6-28CF-4FA5-9BF1-0F3CA3AEA8F7}" presName="aSpace" presStyleCnt="0"/>
      <dgm:spPr/>
    </dgm:pt>
    <dgm:pt modelId="{936E55E5-4535-4717-8B83-E62E73E1384D}" type="pres">
      <dgm:prSet presAssocID="{A84BCB1C-CEAA-4144-B419-1AACAF664216}" presName="aNode" presStyleLbl="fgAcc1" presStyleIdx="4" presStyleCnt="6" custScaleX="170734" custLinFactY="-232631" custLinFactNeighborX="-58786" custLinFactNeighborY="-300000">
        <dgm:presLayoutVars>
          <dgm:bulletEnabled val="1"/>
        </dgm:presLayoutVars>
      </dgm:prSet>
      <dgm:spPr/>
    </dgm:pt>
    <dgm:pt modelId="{E09AE23F-137A-4449-8D05-52E064E32E89}" type="pres">
      <dgm:prSet presAssocID="{A84BCB1C-CEAA-4144-B419-1AACAF664216}" presName="aSpace" presStyleCnt="0"/>
      <dgm:spPr/>
    </dgm:pt>
    <dgm:pt modelId="{8E0E5E0C-50A1-4F4E-97F8-66D5A0E76CB0}" type="pres">
      <dgm:prSet presAssocID="{E5600D52-4D43-4C87-88A1-3AD847C92B38}" presName="aNode" presStyleLbl="fgAcc1" presStyleIdx="5" presStyleCnt="6" custScaleX="170734" custLinFactY="-440172" custLinFactNeighborX="-58786" custLinFactNeighborY="-500000">
        <dgm:presLayoutVars>
          <dgm:bulletEnabled val="1"/>
        </dgm:presLayoutVars>
      </dgm:prSet>
      <dgm:spPr/>
    </dgm:pt>
    <dgm:pt modelId="{D672EA20-4258-4CEF-95A6-8FAC2394973D}" type="pres">
      <dgm:prSet presAssocID="{E5600D52-4D43-4C87-88A1-3AD847C92B38}"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B0A37B37-8CE5-4B41-A5B0-9FD7048538D6}" type="presOf" srcId="{A84BCB1C-CEAA-4144-B419-1AACAF664216}" destId="{936E55E5-4535-4717-8B83-E62E73E1384D}"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73C1D18E-710B-451A-BABE-B52255253930}" type="presOf" srcId="{E5600D52-4D43-4C87-88A1-3AD847C92B38}" destId="{8E0E5E0C-50A1-4F4E-97F8-66D5A0E76CB0}" srcOrd="0" destOrd="0" presId="urn:microsoft.com/office/officeart/2005/8/layout/pyramid2"/>
    <dgm:cxn modelId="{639B6C94-00BC-4A85-9637-6FB063EF7441}" srcId="{CD209670-E867-4691-9BD2-992F9937F2DF}" destId="{A84BCB1C-CEAA-4144-B419-1AACAF664216}" srcOrd="4" destOrd="0" parTransId="{36CCDE2A-F805-4911-B454-27A021E278FB}" sibTransId="{E509E45D-99FE-4B22-B9B2-BFD5571BF509}"/>
    <dgm:cxn modelId="{459079AE-7160-4C5F-8AF4-999839935D1A}" srcId="{CD209670-E867-4691-9BD2-992F9937F2DF}" destId="{E5600D52-4D43-4C87-88A1-3AD847C92B38}" srcOrd="5" destOrd="0" parTransId="{0D4F816D-2AD7-4456-BD64-CF4491CEBA15}" sibTransId="{D3489594-0123-434A-A833-847FF7334A9F}"/>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 modelId="{C44150CA-6A65-4D88-8140-DF314D40F35A}" type="presParOf" srcId="{A23ED759-76F4-4561-A89D-30A4CDC2E8EC}" destId="{936E55E5-4535-4717-8B83-E62E73E1384D}" srcOrd="8" destOrd="0" presId="urn:microsoft.com/office/officeart/2005/8/layout/pyramid2"/>
    <dgm:cxn modelId="{C4A84701-8B1C-4DD4-97CE-F5287CA00005}" type="presParOf" srcId="{A23ED759-76F4-4561-A89D-30A4CDC2E8EC}" destId="{E09AE23F-137A-4449-8D05-52E064E32E89}" srcOrd="9" destOrd="0" presId="urn:microsoft.com/office/officeart/2005/8/layout/pyramid2"/>
    <dgm:cxn modelId="{2C4E32D5-963D-4EC0-A56A-F6AD9A190331}" type="presParOf" srcId="{A23ED759-76F4-4561-A89D-30A4CDC2E8EC}" destId="{8E0E5E0C-50A1-4F4E-97F8-66D5A0E76CB0}" srcOrd="10" destOrd="0" presId="urn:microsoft.com/office/officeart/2005/8/layout/pyramid2"/>
    <dgm:cxn modelId="{659D5B12-F6A5-4210-8860-C8FBCDDE5ECD}" type="presParOf" srcId="{A23ED759-76F4-4561-A89D-30A4CDC2E8EC}" destId="{D672EA20-4258-4CEF-95A6-8FAC2394973D}"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2686306"/>
          <a:ext cx="7610810" cy="4171694"/>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“Firm commitments” including only anticipated all electric new construction due to currently existing </a:t>
          </a:r>
          <a:r>
            <a:rPr lang="en-US" sz="3300" kern="1200"/>
            <a:t>local ordinances and </a:t>
          </a:r>
          <a:r>
            <a:rPr lang="en-US" sz="3300" kern="1200" dirty="0"/>
            <a:t>existing Utility programs with compliance rates, participation, and funding ratcheted down from standard values.</a:t>
          </a:r>
        </a:p>
      </dsp:txBody>
      <dsp:txXfrm>
        <a:off x="1216154" y="2889951"/>
        <a:ext cx="7203520" cy="376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234583"/>
          <a:ext cx="7610810" cy="1623417"/>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“Firm commitments” </a:t>
          </a:r>
        </a:p>
      </dsp:txBody>
      <dsp:txXfrm>
        <a:off x="1091758" y="5313832"/>
        <a:ext cx="7452312" cy="1464919"/>
      </dsp:txXfrm>
    </dsp:sp>
    <dsp:sp modelId="{338BD863-57E0-4576-9EF3-057870C22F6D}">
      <dsp:nvSpPr>
        <dsp:cNvPr id="0" name=""/>
        <dsp:cNvSpPr/>
      </dsp:nvSpPr>
      <dsp:spPr>
        <a:xfrm>
          <a:off x="929418" y="3429000"/>
          <a:ext cx="7610810" cy="1623417"/>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Add all electric new construction as expected to be encouraged by the proposed T24 update to the below.</a:t>
          </a:r>
        </a:p>
      </dsp:txBody>
      <dsp:txXfrm>
        <a:off x="1008667" y="3508249"/>
        <a:ext cx="7452312" cy="1464919"/>
      </dsp:txXfrm>
    </dsp:sp>
    <dsp:sp modelId="{8E0E5E0C-50A1-4F4E-97F8-66D5A0E76CB0}">
      <dsp:nvSpPr>
        <dsp:cNvPr id="0" name=""/>
        <dsp:cNvSpPr/>
      </dsp:nvSpPr>
      <dsp:spPr>
        <a:xfrm>
          <a:off x="970964" y="0"/>
          <a:ext cx="7610810" cy="1623417"/>
        </a:xfrm>
        <a:prstGeom prst="roundRect">
          <a:avLst/>
        </a:prstGeom>
        <a:noFill/>
        <a:ln w="571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1050213" y="79249"/>
        <a:ext cx="7452312" cy="1464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193022"/>
          <a:ext cx="7610810" cy="1623417"/>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“Firm commitments” </a:t>
          </a:r>
        </a:p>
      </dsp:txBody>
      <dsp:txXfrm>
        <a:off x="1091758" y="5272271"/>
        <a:ext cx="7452312" cy="1464919"/>
      </dsp:txXfrm>
    </dsp:sp>
    <dsp:sp modelId="{338BD863-57E0-4576-9EF3-057870C22F6D}">
      <dsp:nvSpPr>
        <dsp:cNvPr id="0" name=""/>
        <dsp:cNvSpPr/>
      </dsp:nvSpPr>
      <dsp:spPr>
        <a:xfrm>
          <a:off x="1075720" y="3429000"/>
          <a:ext cx="7610810" cy="1623417"/>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new construction as expected from the proposed T24 </a:t>
          </a:r>
        </a:p>
      </dsp:txBody>
      <dsp:txXfrm>
        <a:off x="1154969" y="3508249"/>
        <a:ext cx="7452312" cy="1464919"/>
      </dsp:txXfrm>
    </dsp:sp>
    <dsp:sp modelId="{D8D4452E-366B-4FE8-9DB3-2752CD5D5065}">
      <dsp:nvSpPr>
        <dsp:cNvPr id="0" name=""/>
        <dsp:cNvSpPr/>
      </dsp:nvSpPr>
      <dsp:spPr>
        <a:xfrm>
          <a:off x="950146" y="1566599"/>
          <a:ext cx="7610810" cy="1623417"/>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below using standard values for compliance rates, participation, and funding plus the addition of some firmer funded programs such as BUILD/TECH.</a:t>
          </a:r>
        </a:p>
      </dsp:txBody>
      <dsp:txXfrm>
        <a:off x="1029395" y="1645848"/>
        <a:ext cx="7452312" cy="1464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639098"/>
          <a:ext cx="7610810" cy="1218902"/>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“Firm commitments” </a:t>
          </a:r>
        </a:p>
      </dsp:txBody>
      <dsp:txXfrm>
        <a:off x="1072011" y="5698600"/>
        <a:ext cx="7491806" cy="1099898"/>
      </dsp:txXfrm>
    </dsp:sp>
    <dsp:sp modelId="{338BD863-57E0-4576-9EF3-057870C22F6D}">
      <dsp:nvSpPr>
        <dsp:cNvPr id="0" name=""/>
        <dsp:cNvSpPr/>
      </dsp:nvSpPr>
      <dsp:spPr>
        <a:xfrm>
          <a:off x="981395" y="4298675"/>
          <a:ext cx="7610810" cy="1218902"/>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new construction as expected from the proposed T24 </a:t>
          </a:r>
        </a:p>
      </dsp:txBody>
      <dsp:txXfrm>
        <a:off x="1040897" y="4358177"/>
        <a:ext cx="7491806" cy="1099898"/>
      </dsp:txXfrm>
    </dsp:sp>
    <dsp:sp modelId="{D8D4452E-366B-4FE8-9DB3-2752CD5D5065}">
      <dsp:nvSpPr>
        <dsp:cNvPr id="0" name=""/>
        <dsp:cNvSpPr/>
      </dsp:nvSpPr>
      <dsp:spPr>
        <a:xfrm>
          <a:off x="950191" y="2951507"/>
          <a:ext cx="7610810" cy="1218902"/>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addition of some firmer funded programs such as BUILD/TECH</a:t>
          </a:r>
        </a:p>
      </dsp:txBody>
      <dsp:txXfrm>
        <a:off x="1009693" y="3011009"/>
        <a:ext cx="7491806" cy="1099898"/>
      </dsp:txXfrm>
    </dsp:sp>
    <dsp:sp modelId="{1AEA3402-428D-4FDB-B91D-036A35211F26}">
      <dsp:nvSpPr>
        <dsp:cNvPr id="0" name=""/>
        <dsp:cNvSpPr/>
      </dsp:nvSpPr>
      <dsp:spPr>
        <a:xfrm>
          <a:off x="950191" y="1565700"/>
          <a:ext cx="7610810" cy="1218902"/>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Ratchet all of the below elements up beyond standard values for compliance rates, participation, and funding. </a:t>
          </a:r>
        </a:p>
      </dsp:txBody>
      <dsp:txXfrm>
        <a:off x="1009693" y="1625202"/>
        <a:ext cx="7491806" cy="1099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882878"/>
          <a:ext cx="7610810" cy="975122"/>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“Firm commitments” </a:t>
          </a:r>
          <a:endParaRPr lang="en-US" sz="1800" kern="1200" dirty="0"/>
        </a:p>
      </dsp:txBody>
      <dsp:txXfrm>
        <a:off x="1060111" y="5930480"/>
        <a:ext cx="7515606" cy="879918"/>
      </dsp:txXfrm>
    </dsp:sp>
    <dsp:sp modelId="{338BD863-57E0-4576-9EF3-057870C22F6D}">
      <dsp:nvSpPr>
        <dsp:cNvPr id="0" name=""/>
        <dsp:cNvSpPr/>
      </dsp:nvSpPr>
      <dsp:spPr>
        <a:xfrm>
          <a:off x="1012554" y="4719135"/>
          <a:ext cx="7610810" cy="975122"/>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new construction as expected from the proposed T24 </a:t>
          </a:r>
          <a:endParaRPr lang="en-US" sz="1800" kern="1200" dirty="0"/>
        </a:p>
      </dsp:txBody>
      <dsp:txXfrm>
        <a:off x="1060156" y="4766737"/>
        <a:ext cx="7515606" cy="879918"/>
      </dsp:txXfrm>
    </dsp:sp>
    <dsp:sp modelId="{D8D4452E-366B-4FE8-9DB3-2752CD5D5065}">
      <dsp:nvSpPr>
        <dsp:cNvPr id="0" name=""/>
        <dsp:cNvSpPr/>
      </dsp:nvSpPr>
      <dsp:spPr>
        <a:xfrm>
          <a:off x="1002123" y="3548335"/>
          <a:ext cx="7610810" cy="975122"/>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addition of some firmer funded programs such as BUILD/TECH</a:t>
          </a:r>
          <a:endParaRPr lang="en-US" sz="1800" kern="1200" dirty="0"/>
        </a:p>
      </dsp:txBody>
      <dsp:txXfrm>
        <a:off x="1049725" y="3595937"/>
        <a:ext cx="7515606" cy="879918"/>
      </dsp:txXfrm>
    </dsp:sp>
    <dsp:sp modelId="{1AEA3402-428D-4FDB-B91D-036A35211F26}">
      <dsp:nvSpPr>
        <dsp:cNvPr id="0" name=""/>
        <dsp:cNvSpPr/>
      </dsp:nvSpPr>
      <dsp:spPr>
        <a:xfrm>
          <a:off x="981350" y="2360695"/>
          <a:ext cx="7610810" cy="975122"/>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Ratchet all of the below elements up beyond standard values for compliance rates, participation, and funding. </a:t>
          </a:r>
        </a:p>
      </dsp:txBody>
      <dsp:txXfrm>
        <a:off x="1028952" y="2408297"/>
        <a:ext cx="7515606" cy="879918"/>
      </dsp:txXfrm>
    </dsp:sp>
    <dsp:sp modelId="{936E55E5-4535-4717-8B83-E62E73E1384D}">
      <dsp:nvSpPr>
        <dsp:cNvPr id="0" name=""/>
        <dsp:cNvSpPr/>
      </dsp:nvSpPr>
      <dsp:spPr>
        <a:xfrm>
          <a:off x="960577" y="1183109"/>
          <a:ext cx="7610810" cy="975122"/>
        </a:xfrm>
        <a:prstGeom prst="round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cap="flat" cmpd="sng" algn="ctr">
          <a:solidFill>
            <a:srgbClr val="0070C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scenario which includes the below and adds more speculative programs in order to meet minimum AB 3232 goals for the Residential and Commercial Sector.</a:t>
          </a:r>
        </a:p>
      </dsp:txBody>
      <dsp:txXfrm>
        <a:off x="1008179" y="1230711"/>
        <a:ext cx="7515606" cy="879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6042223"/>
          <a:ext cx="7610810" cy="811708"/>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“Firm commitments” </a:t>
          </a:r>
          <a:endParaRPr lang="en-US" sz="2000" kern="1200" dirty="0"/>
        </a:p>
      </dsp:txBody>
      <dsp:txXfrm>
        <a:off x="1052133" y="6081847"/>
        <a:ext cx="7531562" cy="732460"/>
      </dsp:txXfrm>
    </dsp:sp>
    <dsp:sp modelId="{338BD863-57E0-4576-9EF3-057870C22F6D}">
      <dsp:nvSpPr>
        <dsp:cNvPr id="0" name=""/>
        <dsp:cNvSpPr/>
      </dsp:nvSpPr>
      <dsp:spPr>
        <a:xfrm>
          <a:off x="1022940" y="5065072"/>
          <a:ext cx="7610810" cy="811708"/>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new construction as expected from the proposed T24 </a:t>
          </a:r>
          <a:endParaRPr lang="en-US" sz="2000" kern="1200" dirty="0"/>
        </a:p>
      </dsp:txBody>
      <dsp:txXfrm>
        <a:off x="1062564" y="5104696"/>
        <a:ext cx="7531562" cy="732460"/>
      </dsp:txXfrm>
    </dsp:sp>
    <dsp:sp modelId="{D8D4452E-366B-4FE8-9DB3-2752CD5D5065}">
      <dsp:nvSpPr>
        <dsp:cNvPr id="0" name=""/>
        <dsp:cNvSpPr/>
      </dsp:nvSpPr>
      <dsp:spPr>
        <a:xfrm>
          <a:off x="1012509" y="4101046"/>
          <a:ext cx="7610810" cy="811708"/>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addition of some firmer funded programs such as BUILD/TECH</a:t>
          </a:r>
          <a:endParaRPr lang="en-US" sz="2000" kern="1200" dirty="0"/>
        </a:p>
      </dsp:txBody>
      <dsp:txXfrm>
        <a:off x="1052133" y="4140670"/>
        <a:ext cx="7531562" cy="732460"/>
      </dsp:txXfrm>
    </dsp:sp>
    <dsp:sp modelId="{1AEA3402-428D-4FDB-B91D-036A35211F26}">
      <dsp:nvSpPr>
        <dsp:cNvPr id="0" name=""/>
        <dsp:cNvSpPr/>
      </dsp:nvSpPr>
      <dsp:spPr>
        <a:xfrm>
          <a:off x="1002078" y="3106273"/>
          <a:ext cx="7610810" cy="811708"/>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Ratchet all of the below elements up beyond standard values for compliance rates, participation, and funding. </a:t>
          </a:r>
        </a:p>
      </dsp:txBody>
      <dsp:txXfrm>
        <a:off x="1041702" y="3145897"/>
        <a:ext cx="7531562" cy="732460"/>
      </dsp:txXfrm>
    </dsp:sp>
    <dsp:sp modelId="{936E55E5-4535-4717-8B83-E62E73E1384D}">
      <dsp:nvSpPr>
        <dsp:cNvPr id="0" name=""/>
        <dsp:cNvSpPr/>
      </dsp:nvSpPr>
      <dsp:spPr>
        <a:xfrm>
          <a:off x="970964" y="2149495"/>
          <a:ext cx="7610810" cy="811708"/>
        </a:xfrm>
        <a:prstGeom prst="round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cap="flat" cmpd="sng" algn="ctr">
          <a:solidFill>
            <a:srgbClr val="0070C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 more speculative programs to meet minimum AB 3232 goals</a:t>
          </a:r>
        </a:p>
      </dsp:txBody>
      <dsp:txXfrm>
        <a:off x="1010588" y="2189119"/>
        <a:ext cx="7531562" cy="732460"/>
      </dsp:txXfrm>
    </dsp:sp>
    <dsp:sp modelId="{8E0E5E0C-50A1-4F4E-97F8-66D5A0E76CB0}">
      <dsp:nvSpPr>
        <dsp:cNvPr id="0" name=""/>
        <dsp:cNvSpPr/>
      </dsp:nvSpPr>
      <dsp:spPr>
        <a:xfrm>
          <a:off x="970964" y="1175112"/>
          <a:ext cx="7610810" cy="811708"/>
        </a:xfrm>
        <a:prstGeom prst="round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w="57150" cap="flat" cmpd="sng" algn="ctr">
          <a:solidFill>
            <a:srgbClr val="7030A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A scenario which includes the below and expands speculative programs further to meet economywide mid-century GHG reduction goals.</a:t>
          </a:r>
        </a:p>
      </dsp:txBody>
      <dsp:txXfrm>
        <a:off x="1010588" y="1214736"/>
        <a:ext cx="7531562" cy="7324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3EEC4-0C5D-42BC-98E9-4DB88512922C}"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28BC-C7DA-4149-BAFD-AEA86F4C0635}" type="slidenum">
              <a:rPr lang="en-US" smtClean="0"/>
              <a:t>‹#›</a:t>
            </a:fld>
            <a:endParaRPr lang="en-US"/>
          </a:p>
        </p:txBody>
      </p:sp>
    </p:spTree>
    <p:extLst>
      <p:ext uri="{BB962C8B-B14F-4D97-AF65-F5344CB8AC3E}">
        <p14:creationId xmlns:p14="http://schemas.microsoft.com/office/powerpoint/2010/main" val="400222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6372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92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96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54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16</a:t>
            </a:fld>
            <a:endParaRPr lang="en-US"/>
          </a:p>
        </p:txBody>
      </p:sp>
    </p:spTree>
    <p:extLst>
      <p:ext uri="{BB962C8B-B14F-4D97-AF65-F5344CB8AC3E}">
        <p14:creationId xmlns:p14="http://schemas.microsoft.com/office/powerpoint/2010/main" val="392156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18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18</a:t>
            </a:fld>
            <a:endParaRPr lang="en-US"/>
          </a:p>
        </p:txBody>
      </p:sp>
    </p:spTree>
    <p:extLst>
      <p:ext uri="{BB962C8B-B14F-4D97-AF65-F5344CB8AC3E}">
        <p14:creationId xmlns:p14="http://schemas.microsoft.com/office/powerpoint/2010/main" val="197951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464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20</a:t>
            </a:fld>
            <a:endParaRPr lang="en-US"/>
          </a:p>
        </p:txBody>
      </p:sp>
    </p:spTree>
    <p:extLst>
      <p:ext uri="{BB962C8B-B14F-4D97-AF65-F5344CB8AC3E}">
        <p14:creationId xmlns:p14="http://schemas.microsoft.com/office/powerpoint/2010/main" val="1124794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00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22</a:t>
            </a:fld>
            <a:endParaRPr lang="en-US"/>
          </a:p>
        </p:txBody>
      </p:sp>
    </p:spTree>
    <p:extLst>
      <p:ext uri="{BB962C8B-B14F-4D97-AF65-F5344CB8AC3E}">
        <p14:creationId xmlns:p14="http://schemas.microsoft.com/office/powerpoint/2010/main" val="341737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244826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26</a:t>
            </a:fld>
            <a:endParaRPr lang="en-US"/>
          </a:p>
        </p:txBody>
      </p:sp>
    </p:spTree>
    <p:extLst>
      <p:ext uri="{BB962C8B-B14F-4D97-AF65-F5344CB8AC3E}">
        <p14:creationId xmlns:p14="http://schemas.microsoft.com/office/powerpoint/2010/main" val="313789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859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029"/>
            <a:r>
              <a:rPr lang="en-US" b="0"/>
              <a:t>Northern CA and Southern CA proxies</a:t>
            </a:r>
          </a:p>
          <a:p>
            <a:pPr defTabSz="971029"/>
            <a:r>
              <a:rPr lang="en-US" b="1"/>
              <a:t>Electrification increases peak loads, which grow in magnitude by 2030. Dark blue and green stacked on top of the lighter columns of the same color are the added incremental loads due to electrification.</a:t>
            </a:r>
          </a:p>
          <a:p>
            <a:pPr defTabSz="971029"/>
            <a:r>
              <a:rPr lang="en-US" b="1"/>
              <a:t>While winter loads are affected more than summer loads, peak incremental electrification additions are not coincident with managed peak load dates and hours and these impacts become significant enough to shift those dates and hours by 2030. </a:t>
            </a:r>
          </a:p>
          <a:p>
            <a:pPr defTabSz="971029"/>
            <a:endParaRPr lang="en-US" b="1"/>
          </a:p>
          <a:p>
            <a:pPr defTabSz="971029"/>
            <a:r>
              <a:rPr lang="en-US" i="1"/>
              <a:t>For example, neither AAEE, nor electrification have coincident peaks with the baseline hourly load forecast but while AEEE diminishes the managed peak loads by 4 to 5 percent in 2030, FS increases peak loads by a 4-43%. </a:t>
            </a:r>
          </a:p>
          <a:p>
            <a:pPr defTabSz="971029"/>
            <a:endParaRPr lang="en-US" b="1"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34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32</a:t>
            </a:fld>
            <a:endParaRPr lang="en-US"/>
          </a:p>
        </p:txBody>
      </p:sp>
    </p:spTree>
    <p:extLst>
      <p:ext uri="{BB962C8B-B14F-4D97-AF65-F5344CB8AC3E}">
        <p14:creationId xmlns:p14="http://schemas.microsoft.com/office/powerpoint/2010/main" val="4150080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35</a:t>
            </a:fld>
            <a:endParaRPr lang="en-US"/>
          </a:p>
        </p:txBody>
      </p:sp>
    </p:spTree>
    <p:extLst>
      <p:ext uri="{BB962C8B-B14F-4D97-AF65-F5344CB8AC3E}">
        <p14:creationId xmlns:p14="http://schemas.microsoft.com/office/powerpoint/2010/main" val="1557140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112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31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83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83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72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378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20000"/>
              </a:lnSpc>
              <a:spcBef>
                <a:spcPts val="0"/>
              </a:spcBef>
              <a:spcAft>
                <a:spcPts val="0"/>
              </a:spcAft>
              <a:buClrTx/>
              <a:buSzTx/>
              <a:buFontTx/>
              <a:buNone/>
              <a:tabLst/>
              <a:defRPr/>
            </a:pPr>
            <a:endParaRPr lang="en-US" dirty="0"/>
          </a:p>
          <a:p>
            <a:pPr lvl="2">
              <a:lnSpc>
                <a:spcPct val="120000"/>
              </a:lnSpc>
            </a:pPr>
            <a:endParaRPr lang="en-US" dirty="0"/>
          </a:p>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44</a:t>
            </a:fld>
            <a:endParaRPr lang="en-US"/>
          </a:p>
        </p:txBody>
      </p:sp>
    </p:spTree>
    <p:extLst>
      <p:ext uri="{BB962C8B-B14F-4D97-AF65-F5344CB8AC3E}">
        <p14:creationId xmlns:p14="http://schemas.microsoft.com/office/powerpoint/2010/main" val="371274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rPr>
              <a:t>we are doing exploratory / demand scenarios. it is too late to change the mid case to a baseline (committed funding) and AATE mid case (extending incentives out). Our mid case has always assumed incentives continue out, so it'd be difficult to communicate that change at this late stage</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Times New Roman" panose="02020603050405020304" pitchFamily="18" charset="0"/>
              </a:rPr>
              <a:t>but essentially what we currently call exploratory scenarios would become AATE scenarios in the future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45</a:t>
            </a:fld>
            <a:endParaRPr lang="en-US"/>
          </a:p>
        </p:txBody>
      </p:sp>
    </p:spTree>
    <p:extLst>
      <p:ext uri="{BB962C8B-B14F-4D97-AF65-F5344CB8AC3E}">
        <p14:creationId xmlns:p14="http://schemas.microsoft.com/office/powerpoint/2010/main" val="213100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46</a:t>
            </a:fld>
            <a:endParaRPr lang="en-US"/>
          </a:p>
        </p:txBody>
      </p:sp>
    </p:spTree>
    <p:extLst>
      <p:ext uri="{BB962C8B-B14F-4D97-AF65-F5344CB8AC3E}">
        <p14:creationId xmlns:p14="http://schemas.microsoft.com/office/powerpoint/2010/main" val="406516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46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36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17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8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11</a:t>
            </a:fld>
            <a:endParaRPr lang="en-US"/>
          </a:p>
        </p:txBody>
      </p:sp>
    </p:spTree>
    <p:extLst>
      <p:ext uri="{BB962C8B-B14F-4D97-AF65-F5344CB8AC3E}">
        <p14:creationId xmlns:p14="http://schemas.microsoft.com/office/powerpoint/2010/main" val="330766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12</a:t>
            </a:fld>
            <a:endParaRPr lang="en-US"/>
          </a:p>
        </p:txBody>
      </p:sp>
    </p:spTree>
    <p:extLst>
      <p:ext uri="{BB962C8B-B14F-4D97-AF65-F5344CB8AC3E}">
        <p14:creationId xmlns:p14="http://schemas.microsoft.com/office/powerpoint/2010/main" val="298771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9/12/2021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95804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430933" y="6492875"/>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4932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474854" y="6492875"/>
            <a:ext cx="1761067" cy="365125"/>
          </a:xfrm>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21700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430933" y="6473910"/>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1892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9/12/2021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406490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66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212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5607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D0B14-992F-43CE-AB8B-B496C3D01B2B}"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63233"/>
            <a:ext cx="1803400" cy="365125"/>
          </a:xfrm>
        </p:spPr>
        <p:txBody>
          <a:bodyPr/>
          <a:lstStyle>
            <a:lvl1pPr>
              <a:defRPr>
                <a:solidFill>
                  <a:srgbClr val="002060"/>
                </a:solidFill>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41840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893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1E4C0-D261-49E7-84E2-59DBF671C954}"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35162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9/12/2021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spTree>
    <p:extLst>
      <p:ext uri="{BB962C8B-B14F-4D97-AF65-F5344CB8AC3E}">
        <p14:creationId xmlns:p14="http://schemas.microsoft.com/office/powerpoint/2010/main" val="273090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1B3D-2F8E-41AC-845D-779EBF908087}"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847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endParaRPr lang="en-US"/>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fld id="{C73CA690-A6DA-457E-9621-DCDD656FF3FA}" type="datetime1">
              <a:rPr lang="en-US" smtClean="0"/>
              <a:t>9/12/2021</a:t>
            </a:fld>
            <a:endParaRPr lang="en-US"/>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1890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751F-DCE5-43A5-96C8-D33EC6874AA8}" type="datetime1">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666DA-A25C-496A-AC6E-F38C251520AB}" type="slidenum">
              <a:rPr lang="en-US" smtClean="0"/>
              <a:t>‹#›</a:t>
            </a:fld>
            <a:endParaRPr lang="en-US"/>
          </a:p>
        </p:txBody>
      </p:sp>
    </p:spTree>
    <p:extLst>
      <p:ext uri="{BB962C8B-B14F-4D97-AF65-F5344CB8AC3E}">
        <p14:creationId xmlns:p14="http://schemas.microsoft.com/office/powerpoint/2010/main" val="55779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2D9A1E-1764-4016-A05F-DEEF3DEFB034}"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428648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B63DE-0918-4D2F-BB60-6CF73030711C}"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12517" y="6583362"/>
            <a:ext cx="2844800" cy="365125"/>
          </a:xfrm>
        </p:spPr>
        <p:txBody>
          <a:bodyPr/>
          <a:lstStyle/>
          <a:p>
            <a:fld id="{1BC924B7-EDFF-824B-BCE9-3FAD438598D0}" type="slidenum">
              <a:rPr lang="en-US" smtClean="0"/>
              <a:pPr/>
              <a:t>‹#›</a:t>
            </a:fld>
            <a:endParaRPr lang="en-US" dirty="0"/>
          </a:p>
        </p:txBody>
      </p:sp>
    </p:spTree>
    <p:extLst>
      <p:ext uri="{BB962C8B-B14F-4D97-AF65-F5344CB8AC3E}">
        <p14:creationId xmlns:p14="http://schemas.microsoft.com/office/powerpoint/2010/main" val="2543294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A7077-0A23-453F-B481-962CF6415675}"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709463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7F397-BED5-4C94-AE46-E4913F96C068}"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408513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3477F-7DEA-44F3-8301-8A2E230FBF2D}"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543266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28556-25E4-4A4B-939C-1E7997E3189B}"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653487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4AB73-EFD6-4A98-B334-BDD9E6A6E86E}" type="datetime1">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17400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9/12/2021</a:t>
            </a:fld>
            <a:endParaRPr lang="en-US"/>
          </a:p>
        </p:txBody>
      </p:sp>
      <p:pic>
        <p:nvPicPr>
          <p:cNvPr id="8" name="Picture 7"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2613796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506286-0CD6-479C-9FCC-A05C64B67049}"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039643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DD1454-7C2D-4357-B452-192020F7A93D}"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2027280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0AF3A-E189-4113-AAEC-7FDEA438E966}"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287953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96A67-6E0B-4A58-8D6E-ED969FEFCB2D}"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02462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FC55BC-4C58-48BB-9E6B-61CFEF10E868}"/>
              </a:ext>
            </a:extLst>
          </p:cNvPr>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018731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D036-8785-44C5-880E-E7D7EFC053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F6705-1715-4F0D-9AD4-D96C72BAF83A}"/>
              </a:ext>
            </a:extLst>
          </p:cNvPr>
          <p:cNvSpPr>
            <a:spLocks noGrp="1"/>
          </p:cNvSpPr>
          <p:nvPr>
            <p:ph type="dt" sz="half" idx="10"/>
          </p:nvPr>
        </p:nvSpPr>
        <p:spPr/>
        <p:txBody>
          <a:bodyPr/>
          <a:lstStyle/>
          <a:p>
            <a:fld id="{53F89E74-FB20-4E2F-97CE-85E1BE16DB8C}" type="datetime1">
              <a:rPr lang="en-US" smtClean="0"/>
              <a:t>9/12/2021</a:t>
            </a:fld>
            <a:endParaRPr lang="en-US"/>
          </a:p>
        </p:txBody>
      </p:sp>
      <p:sp>
        <p:nvSpPr>
          <p:cNvPr id="4" name="Footer Placeholder 3">
            <a:extLst>
              <a:ext uri="{FF2B5EF4-FFF2-40B4-BE49-F238E27FC236}">
                <a16:creationId xmlns:a16="http://schemas.microsoft.com/office/drawing/2014/main" id="{7A5E11A2-28E9-44BF-9BF7-BE8FDD079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BABAB-050B-42FB-A5A9-F75FF3E7AB50}"/>
              </a:ext>
            </a:extLst>
          </p:cNvPr>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868492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9/12/2021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829204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9/12/2021</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83470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9/12/2021</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2705916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06362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9/12/2021</a:t>
            </a:fld>
            <a:endParaRPr lang="en-US"/>
          </a:p>
        </p:txBody>
      </p:sp>
      <p:pic>
        <p:nvPicPr>
          <p:cNvPr id="6" name="Picture 5"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75860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4C2E1-88C4-483D-A4EF-7A8E1BDD99B4}"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84562"/>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87014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57405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9/12/2021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32700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AEF258-FE05-9A40-ABEB-3CEFD609CF46}" type="datetime1">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27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92875"/>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78073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65949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9/12/2021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0413289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656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9825909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0F30DB3-6A70-4A59-A731-D68B39C6B199}" type="datetime1">
              <a:rPr lang="en-US" smtClean="0"/>
              <a:t>9/12/2021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430933" y="6488807"/>
            <a:ext cx="1761067" cy="365125"/>
          </a:xfrm>
          <a:prstGeom prst="rect">
            <a:avLst/>
          </a:prstGeom>
        </p:spPr>
        <p:txBody>
          <a:bodyPr vert="horz" lIns="91440" tIns="45720" rIns="91440" bIns="45720" rtlCol="0" anchor="ctr"/>
          <a:lstStyle>
            <a:lvl1pPr algn="r">
              <a:defRPr sz="1200">
                <a:solidFill>
                  <a:srgbClr val="002060"/>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246142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31897-8D44-4FBB-8B02-0098A29580F9}" type="datetime1">
              <a:rPr lang="en-US" smtClean="0"/>
              <a:t>9/12/2021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924B7-EDFF-824B-BCE9-3FAD438598D0}" type="slidenum">
              <a:rPr lang="en-US" smtClean="0"/>
              <a:t>‹#›</a:t>
            </a:fld>
            <a:endParaRPr lang="en-US"/>
          </a:p>
        </p:txBody>
      </p:sp>
    </p:spTree>
    <p:extLst>
      <p:ext uri="{BB962C8B-B14F-4D97-AF65-F5344CB8AC3E}">
        <p14:creationId xmlns:p14="http://schemas.microsoft.com/office/powerpoint/2010/main" val="3576715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dirty="0"/>
          </a:p>
        </p:txBody>
      </p:sp>
    </p:spTree>
    <p:extLst>
      <p:ext uri="{BB962C8B-B14F-4D97-AF65-F5344CB8AC3E}">
        <p14:creationId xmlns:p14="http://schemas.microsoft.com/office/powerpoint/2010/main" val="6065069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ca.gov/event/meeting/2021-06/demand-analysis-working-group-dawg-meeting-ab-3232-and-fuel-substituti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8479"/>
            <a:ext cx="10515600" cy="2852737"/>
          </a:xfrm>
        </p:spPr>
        <p:txBody>
          <a:bodyPr>
            <a:normAutofit/>
          </a:bodyPr>
          <a:lstStyle/>
          <a:p>
            <a:r>
              <a:rPr lang="en-US" sz="5400" b="1" dirty="0"/>
              <a:t>DEMAND ANALYSIS WORKING GROUP (DAWG)</a:t>
            </a:r>
            <a:br>
              <a:rPr lang="en-US" sz="5400" dirty="0"/>
            </a:br>
            <a:endParaRPr lang="en-US" sz="5400" dirty="0"/>
          </a:p>
        </p:txBody>
      </p:sp>
      <p:sp>
        <p:nvSpPr>
          <p:cNvPr id="3" name="Text Placeholder 2"/>
          <p:cNvSpPr>
            <a:spLocks noGrp="1"/>
          </p:cNvSpPr>
          <p:nvPr>
            <p:ph type="body" idx="1"/>
          </p:nvPr>
        </p:nvSpPr>
        <p:spPr>
          <a:xfrm>
            <a:off x="844550" y="2114305"/>
            <a:ext cx="11127269" cy="1500187"/>
          </a:xfrm>
        </p:spPr>
        <p:txBody>
          <a:bodyPr vert="horz" lIns="91440" tIns="45720" rIns="91440" bIns="45720" rtlCol="0" anchor="t">
            <a:noAutofit/>
          </a:bodyPr>
          <a:lstStyle/>
          <a:p>
            <a:pPr>
              <a:lnSpc>
                <a:spcPct val="120000"/>
              </a:lnSpc>
            </a:pPr>
            <a:r>
              <a:rPr lang="en-US" sz="3600" b="1" dirty="0">
                <a:ea typeface="+mn-lt"/>
                <a:cs typeface="+mn-lt"/>
              </a:rPr>
              <a:t>Additional Achievable Energy Efficiency (AAEE) &amp; Additional Achievable Fuel Substitution (AAFS) Preliminary Scenario Designs</a:t>
            </a:r>
            <a:endParaRPr lang="en-US" sz="3600" dirty="0">
              <a:cs typeface="Arial"/>
            </a:endParaRPr>
          </a:p>
        </p:txBody>
      </p:sp>
      <p:sp>
        <p:nvSpPr>
          <p:cNvPr id="4" name="Content Placeholder 3"/>
          <p:cNvSpPr>
            <a:spLocks noGrp="1"/>
          </p:cNvSpPr>
          <p:nvPr>
            <p:ph sz="quarter" idx="13"/>
          </p:nvPr>
        </p:nvSpPr>
        <p:spPr>
          <a:xfrm>
            <a:off x="5430308" y="4456384"/>
            <a:ext cx="8795807" cy="1848972"/>
          </a:xfrm>
        </p:spPr>
        <p:txBody>
          <a:bodyPr vert="horz" lIns="91440" tIns="45720" rIns="91440" bIns="45720" rtlCol="0" anchor="t">
            <a:noAutofit/>
          </a:bodyPr>
          <a:lstStyle/>
          <a:p>
            <a:endParaRPr lang="en-US" sz="3200" b="1" dirty="0">
              <a:cs typeface="Arial"/>
            </a:endParaRPr>
          </a:p>
          <a:p>
            <a:r>
              <a:rPr lang="en-US" sz="3200" b="1" dirty="0">
                <a:cs typeface="Arial"/>
              </a:rPr>
              <a:t>September 9, 2021 10am-12pm</a:t>
            </a:r>
            <a:endParaRPr lang="en-US" dirty="0"/>
          </a:p>
        </p:txBody>
      </p:sp>
      <p:sp>
        <p:nvSpPr>
          <p:cNvPr id="5" name="TextBox 4">
            <a:extLst>
              <a:ext uri="{FF2B5EF4-FFF2-40B4-BE49-F238E27FC236}">
                <a16:creationId xmlns:a16="http://schemas.microsoft.com/office/drawing/2014/main" id="{0561FEAE-C66F-4705-AFB8-2D2D9286C635}"/>
              </a:ext>
            </a:extLst>
          </p:cNvPr>
          <p:cNvSpPr txBox="1"/>
          <p:nvPr/>
        </p:nvSpPr>
        <p:spPr>
          <a:xfrm>
            <a:off x="5430308" y="5474359"/>
            <a:ext cx="925264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Ingrid Neumann, Ph.D.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F6FC6">
                    <a:lumMod val="50000"/>
                  </a:srgbClr>
                </a:solidFill>
                <a:latin typeface="Arial" panose="020B0604020202020204"/>
              </a:rPr>
              <a:t>CEC - EAD</a:t>
            </a:r>
            <a:endParaRPr kumimoji="0" lang="en-US" sz="18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350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44614-DDAC-3544-BC23-283A463404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0939"/>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8" y="274637"/>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2019</a:t>
            </a:r>
            <a:r>
              <a:rPr lang="en-US" sz="3100" b="1" dirty="0">
                <a:solidFill>
                  <a:srgbClr val="254061"/>
                </a:solidFill>
                <a:latin typeface="Arial"/>
                <a:cs typeface="Arial"/>
              </a:rPr>
              <a:t> </a:t>
            </a:r>
            <a:r>
              <a:rPr lang="en-US" sz="3100" b="1" dirty="0">
                <a:solidFill>
                  <a:srgbClr val="FF6600"/>
                </a:solidFill>
                <a:latin typeface="Arial"/>
                <a:cs typeface="Arial"/>
              </a:rPr>
              <a:t>Scenario Design</a:t>
            </a:r>
            <a:endParaRPr lang="en-US" b="1" dirty="0">
              <a:solidFill>
                <a:srgbClr val="FF6600"/>
              </a:solidFill>
              <a:latin typeface="Arial"/>
              <a:cs typeface="Arial"/>
            </a:endParaRPr>
          </a:p>
        </p:txBody>
      </p:sp>
      <p:sp>
        <p:nvSpPr>
          <p:cNvPr id="14" name="TextBox 13"/>
          <p:cNvSpPr txBox="1"/>
          <p:nvPr/>
        </p:nvSpPr>
        <p:spPr>
          <a:xfrm>
            <a:off x="7979778" y="1692274"/>
            <a:ext cx="3081800" cy="5016758"/>
          </a:xfrm>
          <a:prstGeom prst="rect">
            <a:avLst/>
          </a:prstGeom>
          <a:solidFill>
            <a:schemeClr val="bg1"/>
          </a:solid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7030A0"/>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eliminate duplication with baseline forecast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7030A0"/>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eliminate any other duplication between savings streams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9" name="Rectangle 8">
            <a:extLst>
              <a:ext uri="{FF2B5EF4-FFF2-40B4-BE49-F238E27FC236}">
                <a16:creationId xmlns:a16="http://schemas.microsoft.com/office/drawing/2014/main" id="{DC8716DA-B827-4F0D-89DE-FB9148A816AF}"/>
              </a:ext>
            </a:extLst>
          </p:cNvPr>
          <p:cNvSpPr/>
          <p:nvPr/>
        </p:nvSpPr>
        <p:spPr>
          <a:xfrm>
            <a:off x="1434367" y="3232063"/>
            <a:ext cx="6414233" cy="2408246"/>
          </a:xfrm>
          <a:prstGeom prst="rect">
            <a:avLst/>
          </a:prstGeom>
          <a:solidFill>
            <a:schemeClr val="accent5">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IOU Potential Program Savings</a:t>
            </a:r>
          </a:p>
        </p:txBody>
      </p:sp>
      <p:sp>
        <p:nvSpPr>
          <p:cNvPr id="11" name="Rectangle 10">
            <a:extLst>
              <a:ext uri="{FF2B5EF4-FFF2-40B4-BE49-F238E27FC236}">
                <a16:creationId xmlns:a16="http://schemas.microsoft.com/office/drawing/2014/main" id="{87685420-26EF-478B-ACAC-C07630E3E958}"/>
              </a:ext>
            </a:extLst>
          </p:cNvPr>
          <p:cNvSpPr/>
          <p:nvPr/>
        </p:nvSpPr>
        <p:spPr>
          <a:xfrm>
            <a:off x="876300" y="3232063"/>
            <a:ext cx="1838325" cy="3464012"/>
          </a:xfrm>
          <a:prstGeom prst="rect">
            <a:avLst/>
          </a:prstGeom>
          <a:solidFill>
            <a:schemeClr val="bg1">
              <a:lumMod val="50000"/>
              <a:alpha val="50000"/>
            </a:schemeClr>
          </a:solidFill>
          <a:ln w="28575">
            <a:noFill/>
          </a:ln>
        </p:spPr>
        <p:style>
          <a:lnRef idx="0">
            <a:scrgbClr r="0" g="0" b="0"/>
          </a:lnRef>
          <a:fillRef idx="0">
            <a:scrgbClr r="0" g="0" b="0"/>
          </a:fillRef>
          <a:effectRef idx="0">
            <a:scrgbClr r="0" g="0" b="0"/>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and POU Committed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Program Savings</a:t>
            </a:r>
          </a:p>
        </p:txBody>
      </p:sp>
      <p:sp>
        <p:nvSpPr>
          <p:cNvPr id="13" name="Rectangle 12">
            <a:extLst>
              <a:ext uri="{FF2B5EF4-FFF2-40B4-BE49-F238E27FC236}">
                <a16:creationId xmlns:a16="http://schemas.microsoft.com/office/drawing/2014/main" id="{9B3B27F5-4AC5-4B6F-90CB-D3FE5944FA69}"/>
              </a:ext>
            </a:extLst>
          </p:cNvPr>
          <p:cNvSpPr/>
          <p:nvPr/>
        </p:nvSpPr>
        <p:spPr>
          <a:xfrm>
            <a:off x="1434365" y="5257356"/>
            <a:ext cx="6414234" cy="1455674"/>
          </a:xfrm>
          <a:prstGeom prst="rect">
            <a:avLst/>
          </a:prstGeom>
          <a:solidFill>
            <a:schemeClr val="bg1">
              <a:lumMod val="75000"/>
              <a:alpha val="51765"/>
            </a:scheme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Committed C&amp;S savings</a:t>
            </a:r>
          </a:p>
        </p:txBody>
      </p:sp>
      <p:sp>
        <p:nvSpPr>
          <p:cNvPr id="18" name="TextBox 17"/>
          <p:cNvSpPr txBox="1"/>
          <p:nvPr/>
        </p:nvSpPr>
        <p:spPr>
          <a:xfrm>
            <a:off x="1529616" y="2951029"/>
            <a:ext cx="68770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2020						   			     2030</a:t>
            </a:r>
          </a:p>
        </p:txBody>
      </p:sp>
      <p:sp>
        <p:nvSpPr>
          <p:cNvPr id="12" name="Rectangle 11">
            <a:extLst>
              <a:ext uri="{FF2B5EF4-FFF2-40B4-BE49-F238E27FC236}">
                <a16:creationId xmlns:a16="http://schemas.microsoft.com/office/drawing/2014/main" id="{DC8716DA-B827-4F0D-89DE-FB9148A816AF}"/>
              </a:ext>
            </a:extLst>
          </p:cNvPr>
          <p:cNvSpPr/>
          <p:nvPr/>
        </p:nvSpPr>
        <p:spPr>
          <a:xfrm>
            <a:off x="1439650" y="4912165"/>
            <a:ext cx="6414233" cy="448426"/>
          </a:xfrm>
          <a:prstGeom prst="rect">
            <a:avLst/>
          </a:prstGeom>
          <a:solidFill>
            <a:schemeClr val="accent3">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p>
        </p:txBody>
      </p:sp>
      <p:sp>
        <p:nvSpPr>
          <p:cNvPr id="17" name="Rectangle 16">
            <a:extLst>
              <a:ext uri="{C183D7F6-B498-43B3-948B-1728B52AA6E4}">
                <adec:decorative xmlns:adec="http://schemas.microsoft.com/office/drawing/2017/decorative" val="1"/>
              </a:ext>
            </a:extLst>
          </p:cNvPr>
          <p:cNvSpPr/>
          <p:nvPr/>
        </p:nvSpPr>
        <p:spPr>
          <a:xfrm>
            <a:off x="8460785" y="1936498"/>
            <a:ext cx="2600793" cy="1142990"/>
          </a:xfrm>
          <a:prstGeom prst="rect">
            <a:avLst/>
          </a:prstGeom>
          <a:noFill/>
          <a:ln w="76200">
            <a:solidFill>
              <a:schemeClr val="accent6">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C183D7F6-B498-43B3-948B-1728B52AA6E4}">
                <adec:decorative xmlns:adec="http://schemas.microsoft.com/office/drawing/2017/decorative" val="1"/>
              </a:ext>
            </a:extLst>
          </p:cNvPr>
          <p:cNvSpPr/>
          <p:nvPr/>
        </p:nvSpPr>
        <p:spPr>
          <a:xfrm>
            <a:off x="8460785" y="3500389"/>
            <a:ext cx="2600793" cy="1411776"/>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A60F5AD1-762D-4171-B3EF-071189A82507}"/>
              </a:ext>
            </a:extLst>
          </p:cNvPr>
          <p:cNvSpPr/>
          <p:nvPr/>
        </p:nvSpPr>
        <p:spPr>
          <a:xfrm>
            <a:off x="881583" y="2232306"/>
            <a:ext cx="6972300" cy="1667066"/>
          </a:xfrm>
          <a:prstGeom prst="rect">
            <a:avLst/>
          </a:prstGeom>
          <a:solidFill>
            <a:schemeClr val="accent4">
              <a:lumMod val="60000"/>
              <a:lumOff val="4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A60F5AD1-762D-4171-B3EF-071189A82507}"/>
              </a:ext>
            </a:extLst>
          </p:cNvPr>
          <p:cNvSpPr/>
          <p:nvPr/>
        </p:nvSpPr>
        <p:spPr>
          <a:xfrm>
            <a:off x="876300" y="1747841"/>
            <a:ext cx="6972300" cy="480569"/>
          </a:xfrm>
          <a:prstGeom prst="rect">
            <a:avLst/>
          </a:prstGeom>
          <a:solidFill>
            <a:schemeClr val="accent6">
              <a:lumMod val="40000"/>
              <a:lumOff val="6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Beyond Utility Program Savings</a:t>
            </a:r>
            <a:endParaRPr kumimoji="0" lang="en-US" sz="2000" b="1" i="1"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C183D7F6-B498-43B3-948B-1728B52AA6E4}">
                <adec:decorative xmlns:adec="http://schemas.microsoft.com/office/drawing/2017/decorative" val="1"/>
              </a:ext>
            </a:extLst>
          </p:cNvPr>
          <p:cNvSpPr/>
          <p:nvPr/>
        </p:nvSpPr>
        <p:spPr>
          <a:xfrm>
            <a:off x="-99588" y="1599290"/>
            <a:ext cx="2801215" cy="53333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C183D7F6-B498-43B3-948B-1728B52AA6E4}">
                <adec:decorative xmlns:adec="http://schemas.microsoft.com/office/drawing/2017/decorative" val="1"/>
              </a:ext>
            </a:extLst>
          </p:cNvPr>
          <p:cNvSpPr/>
          <p:nvPr/>
        </p:nvSpPr>
        <p:spPr>
          <a:xfrm>
            <a:off x="-165855" y="5272293"/>
            <a:ext cx="8094205" cy="1707343"/>
          </a:xfrm>
          <a:prstGeom prst="rect">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C183D7F6-B498-43B3-948B-1728B52AA6E4}">
                <adec:decorative xmlns:adec="http://schemas.microsoft.com/office/drawing/2017/decorative" val="1"/>
              </a:ext>
            </a:extLst>
          </p:cNvPr>
          <p:cNvSpPr/>
          <p:nvPr/>
        </p:nvSpPr>
        <p:spPr>
          <a:xfrm>
            <a:off x="2701627" y="1692274"/>
            <a:ext cx="5175295" cy="3615049"/>
          </a:xfrm>
          <a:prstGeom prst="rect">
            <a:avLst/>
          </a:prstGeom>
          <a:noFill/>
          <a:ln w="76200">
            <a:solidFill>
              <a:schemeClr val="accent6">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C183D7F6-B498-43B3-948B-1728B52AA6E4}">
                <adec:decorative xmlns:adec="http://schemas.microsoft.com/office/drawing/2017/decorative" val="1"/>
              </a:ext>
            </a:extLst>
          </p:cNvPr>
          <p:cNvSpPr/>
          <p:nvPr/>
        </p:nvSpPr>
        <p:spPr>
          <a:xfrm>
            <a:off x="2732594" y="3253161"/>
            <a:ext cx="5098249" cy="6373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0A1417EE-4D15-494A-8E5D-D6F9F551F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62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a:bodyPr>
          <a:lstStyle/>
          <a:p>
            <a:r>
              <a:rPr lang="en-US" sz="4400" dirty="0">
                <a:solidFill>
                  <a:srgbClr val="CF4831"/>
                </a:solidFill>
              </a:rPr>
              <a:t>Proposed 2021 AAEE</a:t>
            </a:r>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4" y="1649907"/>
            <a:ext cx="9732634" cy="4351338"/>
          </a:xfrm>
        </p:spPr>
        <p:txBody>
          <a:bodyPr>
            <a:normAutofit/>
          </a:bodyPr>
          <a:lstStyle/>
          <a:p>
            <a:pPr>
              <a:lnSpc>
                <a:spcPct val="110000"/>
              </a:lnSpc>
            </a:pPr>
            <a:r>
              <a:rPr lang="en-US" b="1" i="1" dirty="0"/>
              <a:t>For 2021 we will be using the same saving accounting, aggregation, and extrapolation methodology &amp; tools as were developed for 2019 with the addition of some new capabilities</a:t>
            </a:r>
          </a:p>
          <a:p>
            <a:pPr lvl="1">
              <a:lnSpc>
                <a:spcPct val="110000"/>
              </a:lnSpc>
            </a:pPr>
            <a:r>
              <a:rPr lang="en-US" b="1" i="1" dirty="0"/>
              <a:t>Hourly GHG savings from gas and electric EE</a:t>
            </a:r>
          </a:p>
          <a:p>
            <a:pPr lvl="1">
              <a:lnSpc>
                <a:spcPct val="110000"/>
              </a:lnSpc>
            </a:pPr>
            <a:r>
              <a:rPr lang="en-US" b="1" i="1" dirty="0"/>
              <a:t>Extrapolation of potential savings out to 2050</a:t>
            </a:r>
          </a:p>
          <a:p>
            <a:pPr>
              <a:lnSpc>
                <a:spcPct val="110000"/>
              </a:lnSpc>
            </a:pPr>
            <a:endParaRPr lang="en-US" i="1" dirty="0"/>
          </a:p>
          <a:p>
            <a:pPr>
              <a:lnSpc>
                <a:spcPct val="110000"/>
              </a:lnSpc>
            </a:pPr>
            <a:r>
              <a:rPr lang="en-US" dirty="0"/>
              <a:t>Historical data and potential savings projections are being updated</a:t>
            </a:r>
          </a:p>
          <a:p>
            <a:pPr>
              <a:lnSpc>
                <a:spcPct val="110000"/>
              </a:lnSpc>
            </a:pPr>
            <a:r>
              <a:rPr lang="en-US" dirty="0"/>
              <a:t>Some beyond utility workbooks are being removed while others are being added or enhanced based on recent programmatic activities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030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dirty="0">
                <a:solidFill>
                  <a:srgbClr val="CF4831"/>
                </a:solidFill>
              </a:rPr>
              <a:t>2021 Additions and Enhancements</a:t>
            </a:r>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2" y="1162344"/>
            <a:ext cx="9732634" cy="5695655"/>
          </a:xfrm>
        </p:spPr>
        <p:txBody>
          <a:bodyPr>
            <a:normAutofit fontScale="77500" lnSpcReduction="20000"/>
          </a:bodyPr>
          <a:lstStyle/>
          <a:p>
            <a:pPr marL="0" indent="0">
              <a:lnSpc>
                <a:spcPct val="110000"/>
              </a:lnSpc>
              <a:buNone/>
            </a:pPr>
            <a:r>
              <a:rPr lang="en-US" b="1" i="1" dirty="0"/>
              <a:t>Removed workbooks</a:t>
            </a:r>
          </a:p>
          <a:p>
            <a:pPr>
              <a:lnSpc>
                <a:spcPct val="110000"/>
              </a:lnSpc>
            </a:pPr>
            <a:r>
              <a:rPr lang="en-US" dirty="0"/>
              <a:t>Benchmarking</a:t>
            </a:r>
          </a:p>
          <a:p>
            <a:pPr lvl="1">
              <a:lnSpc>
                <a:spcPct val="110000"/>
              </a:lnSpc>
            </a:pPr>
            <a:r>
              <a:rPr lang="en-US" dirty="0"/>
              <a:t>flat energy consumption so no EE savings could be directly attributed to benchmarking efforts</a:t>
            </a:r>
          </a:p>
          <a:p>
            <a:pPr>
              <a:lnSpc>
                <a:spcPct val="110000"/>
              </a:lnSpc>
            </a:pPr>
            <a:r>
              <a:rPr lang="en-US" dirty="0"/>
              <a:t>Fuel Substitution</a:t>
            </a:r>
          </a:p>
          <a:p>
            <a:pPr lvl="1">
              <a:lnSpc>
                <a:spcPct val="110000"/>
              </a:lnSpc>
            </a:pPr>
            <a:r>
              <a:rPr lang="en-US" dirty="0"/>
              <a:t>Supplanted by Additional Achievable Fuel Substitution (AAFS) </a:t>
            </a:r>
          </a:p>
          <a:p>
            <a:pPr marL="0" indent="0">
              <a:lnSpc>
                <a:spcPct val="110000"/>
              </a:lnSpc>
              <a:buNone/>
            </a:pPr>
            <a:r>
              <a:rPr lang="en-US" b="1" i="1" dirty="0"/>
              <a:t>ADDED new workbooks</a:t>
            </a:r>
          </a:p>
          <a:p>
            <a:pPr>
              <a:lnSpc>
                <a:spcPct val="110000"/>
              </a:lnSpc>
            </a:pPr>
            <a:r>
              <a:rPr lang="en-US" dirty="0"/>
              <a:t>CCA and REN Program Savings (not yet modeled in PG Study)</a:t>
            </a:r>
          </a:p>
          <a:p>
            <a:pPr>
              <a:lnSpc>
                <a:spcPct val="110000"/>
              </a:lnSpc>
            </a:pPr>
            <a:r>
              <a:rPr lang="en-US" dirty="0"/>
              <a:t>T24 Res &amp; Com New Construction Fuel Sub</a:t>
            </a:r>
          </a:p>
          <a:p>
            <a:pPr>
              <a:lnSpc>
                <a:spcPct val="110000"/>
              </a:lnSpc>
            </a:pPr>
            <a:r>
              <a:rPr lang="en-US" dirty="0"/>
              <a:t>Clean Energy Optimization Program (CEOP)</a:t>
            </a:r>
          </a:p>
          <a:p>
            <a:pPr>
              <a:lnSpc>
                <a:spcPct val="110000"/>
              </a:lnSpc>
            </a:pPr>
            <a:r>
              <a:rPr lang="en-US" dirty="0"/>
              <a:t>IOU Low Income Fuel Sub </a:t>
            </a:r>
          </a:p>
          <a:p>
            <a:pPr>
              <a:lnSpc>
                <a:spcPct val="110000"/>
              </a:lnSpc>
            </a:pPr>
            <a:r>
              <a:rPr lang="en-US" dirty="0"/>
              <a:t>POU Fuel Sub </a:t>
            </a:r>
          </a:p>
          <a:p>
            <a:pPr>
              <a:lnSpc>
                <a:spcPct val="110000"/>
              </a:lnSpc>
            </a:pPr>
            <a:r>
              <a:rPr lang="en-US" dirty="0"/>
              <a:t>SGIP HPWH Incentives</a:t>
            </a:r>
          </a:p>
          <a:p>
            <a:pPr>
              <a:lnSpc>
                <a:spcPct val="110000"/>
              </a:lnSpc>
            </a:pPr>
            <a:r>
              <a:rPr lang="en-US" dirty="0"/>
              <a:t>TECH-BUILD  (SB 1477 Low Emissions Buildings and Sources of Heat Energy))</a:t>
            </a:r>
          </a:p>
          <a:p>
            <a:pPr>
              <a:lnSpc>
                <a:spcPct val="110000"/>
              </a:lnSpc>
            </a:pPr>
            <a:r>
              <a:rPr lang="en-US" dirty="0"/>
              <a:t>Food Processing Investment Program (FPIP)</a:t>
            </a:r>
          </a:p>
          <a:p>
            <a:pPr>
              <a:lnSpc>
                <a:spcPct val="110000"/>
              </a:lnSpc>
            </a:pPr>
            <a:endParaRPr lang="en-US" b="1" i="1"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31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595740" y="58251"/>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2021 Process Flow Overview </a:t>
            </a:r>
            <a:endParaRPr lang="en-US" b="1" dirty="0">
              <a:solidFill>
                <a:srgbClr val="FF6600"/>
              </a:solidFill>
              <a:latin typeface="Arial"/>
              <a:cs typeface="Arial"/>
            </a:endParaRPr>
          </a:p>
        </p:txBody>
      </p:sp>
      <p:sp>
        <p:nvSpPr>
          <p:cNvPr id="45" name="TextBox 44"/>
          <p:cNvSpPr txBox="1"/>
          <p:nvPr/>
        </p:nvSpPr>
        <p:spPr>
          <a:xfrm>
            <a:off x="971550" y="2082736"/>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a:ea typeface="+mn-ea"/>
                <a:cs typeface="+mn-cs"/>
              </a:rPr>
              <a:t>2021</a:t>
            </a:r>
            <a:r>
              <a:rPr kumimoji="0" lang="en-US" sz="2000" b="0" i="0" u="none" strike="noStrike" kern="1200" cap="none" spc="0" normalizeH="0" baseline="0" noProof="0" dirty="0">
                <a:ln>
                  <a:noFill/>
                </a:ln>
                <a:solidFill>
                  <a:prstClr val="black"/>
                </a:solidFill>
                <a:effectLst/>
                <a:uLnTx/>
                <a:uFillTx/>
                <a:latin typeface="Calibri"/>
                <a:ea typeface="+mn-ea"/>
                <a:cs typeface="+mn-cs"/>
              </a:rPr>
              <a:t> CMUA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6" name="TextBox 45"/>
          <p:cNvSpPr txBox="1"/>
          <p:nvPr/>
        </p:nvSpPr>
        <p:spPr>
          <a:xfrm>
            <a:off x="971550" y="3610175"/>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a:ea typeface="+mn-ea"/>
                <a:cs typeface="+mn-cs"/>
              </a:rPr>
              <a:t>2021</a:t>
            </a:r>
            <a:r>
              <a:rPr kumimoji="0" lang="en-US" sz="2000" b="0" i="0" u="none" strike="noStrike" kern="1200" cap="none" spc="0" normalizeH="0" baseline="0" noProof="0" dirty="0">
                <a:ln>
                  <a:noFill/>
                </a:ln>
                <a:solidFill>
                  <a:prstClr val="black"/>
                </a:solidFill>
                <a:effectLst/>
                <a:uLnTx/>
                <a:uFillTx/>
                <a:latin typeface="Calibri"/>
                <a:ea typeface="+mn-ea"/>
                <a:cs typeface="+mn-cs"/>
              </a:rPr>
              <a:t> CPUC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7" name="TextBox 46"/>
          <p:cNvSpPr txBox="1"/>
          <p:nvPr/>
        </p:nvSpPr>
        <p:spPr>
          <a:xfrm>
            <a:off x="971550" y="5038037"/>
            <a:ext cx="57212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CEC Beyond Utility Programs tool allows scenario design for </a:t>
            </a:r>
            <a:r>
              <a:rPr kumimoji="0" lang="en-US" sz="2000" b="1" i="0" u="none" strike="noStrike" kern="1200" cap="none" spc="0" normalizeH="0" baseline="0" noProof="0" dirty="0">
                <a:ln>
                  <a:noFill/>
                </a:ln>
                <a:solidFill>
                  <a:srgbClr val="FF6600"/>
                </a:solidFill>
                <a:effectLst/>
                <a:uLnTx/>
                <a:uFillTx/>
                <a:latin typeface="Calibri"/>
                <a:ea typeface="+mn-ea"/>
                <a:cs typeface="+mn-cs"/>
              </a:rPr>
              <a:t>Beyond Utility </a:t>
            </a:r>
            <a:r>
              <a:rPr kumimoji="0" lang="en-US" sz="2000" b="1" i="0" u="none" strike="noStrike" kern="1200" cap="none" spc="0" normalizeH="0" baseline="0" noProof="0" dirty="0">
                <a:ln>
                  <a:noFill/>
                </a:ln>
                <a:solidFill>
                  <a:prstClr val="black"/>
                </a:solidFill>
                <a:effectLst/>
                <a:uLnTx/>
                <a:uFillTx/>
                <a:latin typeface="Calibri"/>
                <a:ea typeface="+mn-ea"/>
                <a:cs typeface="+mn-cs"/>
              </a:rPr>
              <a:t>AAEE first year 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2022-2035</a:t>
            </a:r>
          </a:p>
        </p:txBody>
      </p:sp>
      <p:sp>
        <p:nvSpPr>
          <p:cNvPr id="51" name="TextBox 50"/>
          <p:cNvSpPr txBox="1"/>
          <p:nvPr/>
        </p:nvSpPr>
        <p:spPr>
          <a:xfrm>
            <a:off x="4157620" y="1960981"/>
            <a:ext cx="2538994"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2022-2041</a:t>
            </a:r>
          </a:p>
        </p:txBody>
      </p:sp>
      <p:sp>
        <p:nvSpPr>
          <p:cNvPr id="52" name="TextBox 51"/>
          <p:cNvSpPr txBox="1"/>
          <p:nvPr/>
        </p:nvSpPr>
        <p:spPr>
          <a:xfrm>
            <a:off x="4175570" y="3492502"/>
            <a:ext cx="25389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2022-2032</a:t>
            </a:r>
          </a:p>
        </p:txBody>
      </p:sp>
      <p:sp>
        <p:nvSpPr>
          <p:cNvPr id="53" name="TextBox 52"/>
          <p:cNvSpPr txBox="1"/>
          <p:nvPr/>
        </p:nvSpPr>
        <p:spPr>
          <a:xfrm>
            <a:off x="7752487" y="1903516"/>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Data Integration Tool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Cumulative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54" name="TextBox 53"/>
          <p:cNvSpPr txBox="1"/>
          <p:nvPr/>
        </p:nvSpPr>
        <p:spPr>
          <a:xfrm>
            <a:off x="7752486" y="4623019"/>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AAEE Hourly Tool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8760 Hourly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2022-2035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3" name="Right Arrow 2">
            <a:extLst>
              <a:ext uri="{C183D7F6-B498-43B3-948B-1728B52AA6E4}">
                <adec:decorative xmlns:adec="http://schemas.microsoft.com/office/drawing/2017/decorative" val="1"/>
              </a:ext>
            </a:extLst>
          </p:cNvPr>
          <p:cNvSpPr/>
          <p:nvPr/>
        </p:nvSpPr>
        <p:spPr>
          <a:xfrm>
            <a:off x="6760423" y="2354738"/>
            <a:ext cx="888885"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ight Arrow 54">
            <a:extLst>
              <a:ext uri="{C183D7F6-B498-43B3-948B-1728B52AA6E4}">
                <adec:decorative xmlns:adec="http://schemas.microsoft.com/office/drawing/2017/decorative" val="1"/>
              </a:ext>
            </a:extLst>
          </p:cNvPr>
          <p:cNvSpPr/>
          <p:nvPr/>
        </p:nvSpPr>
        <p:spPr>
          <a:xfrm>
            <a:off x="3614303" y="2350227"/>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ight Arrow 55">
            <a:extLst>
              <a:ext uri="{C183D7F6-B498-43B3-948B-1728B52AA6E4}">
                <adec:decorative xmlns:adec="http://schemas.microsoft.com/office/drawing/2017/decorative" val="1"/>
              </a:ext>
            </a:extLst>
          </p:cNvPr>
          <p:cNvSpPr/>
          <p:nvPr/>
        </p:nvSpPr>
        <p:spPr>
          <a:xfrm>
            <a:off x="3601847" y="3892399"/>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ight Arrow 56">
            <a:extLst>
              <a:ext uri="{C183D7F6-B498-43B3-948B-1728B52AA6E4}">
                <adec:decorative xmlns:adec="http://schemas.microsoft.com/office/drawing/2017/decorative" val="1"/>
              </a:ext>
            </a:extLst>
          </p:cNvPr>
          <p:cNvSpPr/>
          <p:nvPr/>
        </p:nvSpPr>
        <p:spPr>
          <a:xfrm rot="18160197" flipV="1">
            <a:off x="6456109" y="3260938"/>
            <a:ext cx="1581793" cy="141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ight Arrow 57">
            <a:extLst>
              <a:ext uri="{C183D7F6-B498-43B3-948B-1728B52AA6E4}">
                <adec:decorative xmlns:adec="http://schemas.microsoft.com/office/drawing/2017/decorative" val="1"/>
              </a:ext>
            </a:extLst>
          </p:cNvPr>
          <p:cNvSpPr/>
          <p:nvPr/>
        </p:nvSpPr>
        <p:spPr>
          <a:xfrm rot="17467074" flipV="1">
            <a:off x="5962887" y="4272696"/>
            <a:ext cx="2519558" cy="1596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ight Arrow 58">
            <a:extLst>
              <a:ext uri="{C183D7F6-B498-43B3-948B-1728B52AA6E4}">
                <adec:decorative xmlns:adec="http://schemas.microsoft.com/office/drawing/2017/decorative" val="1"/>
              </a:ext>
            </a:extLst>
          </p:cNvPr>
          <p:cNvSpPr/>
          <p:nvPr/>
        </p:nvSpPr>
        <p:spPr>
          <a:xfrm rot="5400000">
            <a:off x="9005045" y="3994382"/>
            <a:ext cx="903452"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3611484" y="5340398"/>
            <a:ext cx="984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AAEE</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20" name="Rectangle 19">
            <a:extLst>
              <a:ext uri="{C183D7F6-B498-43B3-948B-1728B52AA6E4}">
                <adec:decorative xmlns:adec="http://schemas.microsoft.com/office/drawing/2017/decorative" val="1"/>
              </a:ext>
            </a:extLst>
          </p:cNvPr>
          <p:cNvSpPr/>
          <p:nvPr/>
        </p:nvSpPr>
        <p:spPr>
          <a:xfrm>
            <a:off x="7707385" y="1837112"/>
            <a:ext cx="3514798" cy="1773063"/>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CE5FF8-B635-445C-852C-0E1E3BB0FC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Left-Right Arrow 7">
            <a:extLst>
              <a:ext uri="{FF2B5EF4-FFF2-40B4-BE49-F238E27FC236}">
                <a16:creationId xmlns:a16="http://schemas.microsoft.com/office/drawing/2014/main" id="{8433EB2F-F42B-4E3B-BC83-009528E94730}"/>
              </a:ext>
              <a:ext uri="{C183D7F6-B498-43B3-948B-1728B52AA6E4}">
                <adec:decorative xmlns:adec="http://schemas.microsoft.com/office/drawing/2017/decorative" val="1"/>
              </a:ext>
            </a:extLst>
          </p:cNvPr>
          <p:cNvSpPr/>
          <p:nvPr/>
        </p:nvSpPr>
        <p:spPr>
          <a:xfrm rot="5400000">
            <a:off x="2104403" y="4512635"/>
            <a:ext cx="631815" cy="269000"/>
          </a:xfrm>
          <a:prstGeom prst="leftRightArrow">
            <a:avLst/>
          </a:prstGeom>
          <a:solidFill>
            <a:srgbClr val="FFFF00"/>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a:ea typeface="+mn-ea"/>
              <a:cs typeface="+mn-cs"/>
            </a:endParaRPr>
          </a:p>
        </p:txBody>
      </p:sp>
      <p:sp>
        <p:nvSpPr>
          <p:cNvPr id="22" name="TextBox 21">
            <a:extLst>
              <a:ext uri="{FF2B5EF4-FFF2-40B4-BE49-F238E27FC236}">
                <a16:creationId xmlns:a16="http://schemas.microsoft.com/office/drawing/2014/main" id="{B7F5B05B-14D5-4456-9CAE-C2F3ED2C9BDF}"/>
              </a:ext>
            </a:extLst>
          </p:cNvPr>
          <p:cNvSpPr txBox="1"/>
          <p:nvPr/>
        </p:nvSpPr>
        <p:spPr>
          <a:xfrm>
            <a:off x="2420310" y="4458817"/>
            <a:ext cx="681336" cy="369332"/>
          </a:xfrm>
          <a:prstGeom prst="rect">
            <a:avLst/>
          </a:prstGeom>
          <a:noFill/>
        </p:spPr>
        <p:txBody>
          <a:bodyPr wrap="square" rtlCol="0">
            <a:spAutoFit/>
          </a:bodyPr>
          <a:lstStyle/>
          <a:p>
            <a:r>
              <a:rPr lang="en-US" dirty="0">
                <a:highlight>
                  <a:srgbClr val="FFFF00"/>
                </a:highlight>
              </a:rPr>
              <a:t>C&amp;S</a:t>
            </a:r>
          </a:p>
        </p:txBody>
      </p:sp>
    </p:spTree>
    <p:extLst>
      <p:ext uri="{BB962C8B-B14F-4D97-AF65-F5344CB8AC3E}">
        <p14:creationId xmlns:p14="http://schemas.microsoft.com/office/powerpoint/2010/main" val="31237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P spid="53" grpId="0" animBg="1"/>
      <p:bldP spid="54" grpId="0" animBg="1"/>
      <p:bldP spid="3" grpId="0" animBg="1"/>
      <p:bldP spid="55" grpId="0" animBg="1"/>
      <p:bldP spid="56" grpId="0" animBg="1"/>
      <p:bldP spid="57" grpId="0" animBg="1"/>
      <p:bldP spid="58" grpId="0" animBg="1"/>
      <p:bldP spid="59" grpId="0" animBg="1"/>
      <p:bldP spid="2" grpId="0"/>
      <p:bldP spid="20"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716DA-B827-4F0D-89DE-FB9148A816AF}"/>
              </a:ext>
            </a:extLst>
          </p:cNvPr>
          <p:cNvSpPr/>
          <p:nvPr/>
        </p:nvSpPr>
        <p:spPr>
          <a:xfrm>
            <a:off x="-14441" y="2873670"/>
            <a:ext cx="12192003" cy="1347343"/>
          </a:xfrm>
          <a:prstGeom prst="rect">
            <a:avLst/>
          </a:prstGeom>
          <a:solidFill>
            <a:schemeClr val="tx2">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endParaRPr lang="en-US" sz="1200" b="1" dirty="0">
              <a:solidFill>
                <a:prstClr val="black">
                  <a:lumMod val="50000"/>
                </a:prst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8898" y="5068899"/>
            <a:ext cx="12186459" cy="1171029"/>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14439" y="4221013"/>
            <a:ext cx="12186459" cy="847886"/>
          </a:xfrm>
          <a:prstGeom prst="rect">
            <a:avLst/>
          </a:prstGeom>
          <a:solidFill>
            <a:schemeClr val="accent5">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502923" y="161261"/>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2021 AAEE</a:t>
            </a:r>
          </a:p>
        </p:txBody>
      </p:sp>
      <p:sp>
        <p:nvSpPr>
          <p:cNvPr id="12" name="Rectangle 11">
            <a:extLst>
              <a:ext uri="{C183D7F6-B498-43B3-948B-1728B52AA6E4}">
                <adec:decorative xmlns:adec="http://schemas.microsoft.com/office/drawing/2017/decorative" val="1"/>
              </a:ext>
            </a:extLst>
          </p:cNvPr>
          <p:cNvSpPr/>
          <p:nvPr/>
        </p:nvSpPr>
        <p:spPr>
          <a:xfrm>
            <a:off x="-2" y="1173479"/>
            <a:ext cx="12186461" cy="5662591"/>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7B12EEB-F414-49D2-9F13-1E65C6F78160}"/>
              </a:ext>
            </a:extLst>
          </p:cNvPr>
          <p:cNvSpPr/>
          <p:nvPr/>
        </p:nvSpPr>
        <p:spPr>
          <a:xfrm>
            <a:off x="14439" y="6235666"/>
            <a:ext cx="12209795" cy="648530"/>
          </a:xfrm>
          <a:prstGeom prst="rect">
            <a:avLst/>
          </a:prstGeom>
          <a:solidFill>
            <a:srgbClr val="FFCC99">
              <a:alpha val="4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prstClr val="black">
                    <a:lumMod val="50000"/>
                  </a:prstClr>
                </a:solidFill>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pic>
        <p:nvPicPr>
          <p:cNvPr id="4" name="Picture 3" descr="Scenario names from conservative 1 through aggressive 6">
            <a:extLst>
              <a:ext uri="{FF2B5EF4-FFF2-40B4-BE49-F238E27FC236}">
                <a16:creationId xmlns:a16="http://schemas.microsoft.com/office/drawing/2014/main" id="{BE2A47F1-FD6B-4861-BAC2-239299E8F6EB}"/>
              </a:ext>
            </a:extLst>
          </p:cNvPr>
          <p:cNvPicPr>
            <a:picLocks noChangeAspect="1"/>
          </p:cNvPicPr>
          <p:nvPr/>
        </p:nvPicPr>
        <p:blipFill>
          <a:blip r:embed="rId3"/>
          <a:stretch>
            <a:fillRect/>
          </a:stretch>
        </p:blipFill>
        <p:spPr>
          <a:xfrm>
            <a:off x="32182" y="1202354"/>
            <a:ext cx="12138149" cy="1700190"/>
          </a:xfrm>
          <a:prstGeom prst="rect">
            <a:avLst/>
          </a:prstGeom>
        </p:spPr>
      </p:pic>
    </p:spTree>
    <p:extLst>
      <p:ext uri="{BB962C8B-B14F-4D97-AF65-F5344CB8AC3E}">
        <p14:creationId xmlns:p14="http://schemas.microsoft.com/office/powerpoint/2010/main" val="10399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44614-DDAC-3544-BC23-283A463404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8" y="0"/>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84262" y="202095"/>
            <a:ext cx="9267797" cy="1143000"/>
          </a:xfrm>
        </p:spPr>
        <p:txBody>
          <a:bodyPr>
            <a:normAutofit/>
          </a:bodyPr>
          <a:lstStyle/>
          <a:p>
            <a:pPr algn="l"/>
            <a:r>
              <a:rPr lang="en-US" b="1" dirty="0">
                <a:solidFill>
                  <a:srgbClr val="FF6600"/>
                </a:solidFill>
                <a:latin typeface="Arial"/>
                <a:cs typeface="Arial"/>
              </a:rPr>
              <a:t>2019 IOU AAEE </a:t>
            </a:r>
            <a:r>
              <a:rPr lang="en-US" b="1" dirty="0">
                <a:solidFill>
                  <a:srgbClr val="254061"/>
                </a:solidFill>
                <a:latin typeface="Arial"/>
                <a:cs typeface="Arial"/>
              </a:rPr>
              <a:t>Scenario Design </a:t>
            </a:r>
            <a:endParaRPr lang="en-US" sz="4900" b="1" dirty="0">
              <a:solidFill>
                <a:srgbClr val="254061"/>
              </a:solidFill>
              <a:latin typeface="Arial"/>
              <a:cs typeface="Arial"/>
            </a:endParaRPr>
          </a:p>
        </p:txBody>
      </p:sp>
      <p:sp>
        <p:nvSpPr>
          <p:cNvPr id="14" name="TextBox 13"/>
          <p:cNvSpPr txBox="1"/>
          <p:nvPr/>
        </p:nvSpPr>
        <p:spPr>
          <a:xfrm>
            <a:off x="957376" y="5323574"/>
            <a:ext cx="8994492" cy="954107"/>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rPr>
              <a:t>Goal was to design a spread of </a:t>
            </a:r>
            <a:r>
              <a:rPr kumimoji="0" lang="en-US" sz="2800" b="0" i="0" u="none" strike="noStrike" kern="1200" cap="none" spc="0" normalizeH="0" baseline="0" noProof="0" dirty="0">
                <a:ln>
                  <a:noFill/>
                </a:ln>
                <a:solidFill>
                  <a:srgbClr val="FF6600"/>
                </a:solidFill>
                <a:effectLst/>
                <a:uLnTx/>
                <a:uFillTx/>
                <a:latin typeface="Arial"/>
                <a:ea typeface="+mn-ea"/>
                <a:cs typeface="Arial"/>
              </a:rPr>
              <a:t>IOU Program AAEE Scenarios</a:t>
            </a:r>
            <a:r>
              <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rPr>
              <a:t> from conservative to optimistic</a:t>
            </a:r>
          </a:p>
        </p:txBody>
      </p:sp>
      <p:pic>
        <p:nvPicPr>
          <p:cNvPr id="3" name="Picture 2" descr="Scenario names from conservative 1 through aggressive 6 with details of IOU levers."/>
          <p:cNvPicPr>
            <a:picLocks noChangeAspect="1"/>
          </p:cNvPicPr>
          <p:nvPr/>
        </p:nvPicPr>
        <p:blipFill>
          <a:blip r:embed="rId4"/>
          <a:stretch>
            <a:fillRect/>
          </a:stretch>
        </p:blipFill>
        <p:spPr>
          <a:xfrm>
            <a:off x="957376" y="1774135"/>
            <a:ext cx="10475359" cy="3192933"/>
          </a:xfrm>
          <a:prstGeom prst="rect">
            <a:avLst/>
          </a:prstGeom>
        </p:spPr>
      </p:pic>
      <p:sp>
        <p:nvSpPr>
          <p:cNvPr id="2" name="Slide Number Placeholder 1">
            <a:extLst>
              <a:ext uri="{FF2B5EF4-FFF2-40B4-BE49-F238E27FC236}">
                <a16:creationId xmlns:a16="http://schemas.microsoft.com/office/drawing/2014/main" id="{6385556E-5C2C-41B6-8224-85B7ADDC2B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36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Scenario names from conservative 1 through aggressive 6 with details of IOU levers.">
            <a:extLst>
              <a:ext uri="{FF2B5EF4-FFF2-40B4-BE49-F238E27FC236}">
                <a16:creationId xmlns:a16="http://schemas.microsoft.com/office/drawing/2014/main" id="{E1BF4E03-ABFB-4DC9-8D53-5B399CA541F0}"/>
              </a:ext>
            </a:extLst>
          </p:cNvPr>
          <p:cNvPicPr>
            <a:picLocks noChangeAspect="1"/>
          </p:cNvPicPr>
          <p:nvPr/>
        </p:nvPicPr>
        <p:blipFill>
          <a:blip r:embed="rId3"/>
          <a:stretch>
            <a:fillRect/>
          </a:stretch>
        </p:blipFill>
        <p:spPr>
          <a:xfrm>
            <a:off x="0" y="1327904"/>
            <a:ext cx="12192000" cy="4758782"/>
          </a:xfrm>
          <a:prstGeom prst="rect">
            <a:avLst/>
          </a:prstGeom>
        </p:spPr>
      </p:pic>
    </p:spTree>
    <p:extLst>
      <p:ext uri="{BB962C8B-B14F-4D97-AF65-F5344CB8AC3E}">
        <p14:creationId xmlns:p14="http://schemas.microsoft.com/office/powerpoint/2010/main" val="331745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44614-DDAC-3544-BC23-283A463404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74567"/>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8" y="20167"/>
            <a:ext cx="9267797" cy="1143000"/>
          </a:xfrm>
        </p:spPr>
        <p:txBody>
          <a:bodyPr>
            <a:normAutofit/>
          </a:bodyPr>
          <a:lstStyle/>
          <a:p>
            <a:pPr algn="l"/>
            <a:r>
              <a:rPr lang="en-US" b="1" dirty="0">
                <a:solidFill>
                  <a:srgbClr val="FF6600"/>
                </a:solidFill>
                <a:latin typeface="Arial"/>
                <a:cs typeface="Arial"/>
              </a:rPr>
              <a:t>POU AAEE </a:t>
            </a:r>
            <a:r>
              <a:rPr lang="en-US" b="1" dirty="0">
                <a:solidFill>
                  <a:srgbClr val="254061"/>
                </a:solidFill>
                <a:latin typeface="Arial"/>
                <a:cs typeface="Arial"/>
              </a:rPr>
              <a:t>Scenario Design </a:t>
            </a:r>
            <a:endParaRPr lang="en-US" sz="4900" b="1" dirty="0">
              <a:solidFill>
                <a:srgbClr val="254061"/>
              </a:solidFill>
              <a:latin typeface="Arial"/>
              <a:cs typeface="Arial"/>
            </a:endParaRPr>
          </a:p>
        </p:txBody>
      </p:sp>
      <p:pic>
        <p:nvPicPr>
          <p:cNvPr id="4" name="Picture 3" descr="Scenario names from conservative 1 through aggressive 6 with details of POU levers."/>
          <p:cNvPicPr>
            <a:picLocks noChangeAspect="1"/>
          </p:cNvPicPr>
          <p:nvPr/>
        </p:nvPicPr>
        <p:blipFill>
          <a:blip r:embed="rId4"/>
          <a:stretch>
            <a:fillRect/>
          </a:stretch>
        </p:blipFill>
        <p:spPr>
          <a:xfrm>
            <a:off x="930020" y="1653877"/>
            <a:ext cx="10290914" cy="2341074"/>
          </a:xfrm>
          <a:prstGeom prst="rect">
            <a:avLst/>
          </a:prstGeom>
        </p:spPr>
      </p:pic>
      <p:sp>
        <p:nvSpPr>
          <p:cNvPr id="8" name="TextBox 7"/>
          <p:cNvSpPr txBox="1"/>
          <p:nvPr/>
        </p:nvSpPr>
        <p:spPr>
          <a:xfrm>
            <a:off x="930019" y="4385084"/>
            <a:ext cx="10447225" cy="954107"/>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rPr>
              <a:t>Goal was to design a spread of </a:t>
            </a:r>
            <a:r>
              <a:rPr kumimoji="0" lang="en-US" sz="2800" b="0" i="0" u="none" strike="noStrike" kern="1200" cap="none" spc="0" normalizeH="0" baseline="0" noProof="0" dirty="0">
                <a:ln>
                  <a:noFill/>
                </a:ln>
                <a:solidFill>
                  <a:srgbClr val="FF6600"/>
                </a:solidFill>
                <a:effectLst/>
                <a:uLnTx/>
                <a:uFillTx/>
                <a:latin typeface="Arial"/>
                <a:ea typeface="+mn-ea"/>
                <a:cs typeface="Arial"/>
              </a:rPr>
              <a:t>POU Program AAEE Scenarios</a:t>
            </a:r>
            <a:r>
              <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rPr>
              <a:t> from conservative to optimistic</a:t>
            </a:r>
          </a:p>
        </p:txBody>
      </p:sp>
      <p:sp>
        <p:nvSpPr>
          <p:cNvPr id="2" name="Slide Number Placeholder 1">
            <a:extLst>
              <a:ext uri="{FF2B5EF4-FFF2-40B4-BE49-F238E27FC236}">
                <a16:creationId xmlns:a16="http://schemas.microsoft.com/office/drawing/2014/main" id="{8319870B-6BA5-44B1-8ADA-F82ABBF3DF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569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sz="4400" b="1" dirty="0">
                <a:solidFill>
                  <a:srgbClr val="FF6600"/>
                </a:solidFill>
                <a:latin typeface="Arial"/>
                <a:cs typeface="Arial"/>
              </a:rPr>
              <a:t>P</a:t>
            </a:r>
            <a:r>
              <a:rPr lang="en-US" b="1" dirty="0">
                <a:solidFill>
                  <a:srgbClr val="FF6600"/>
                </a:solidFill>
                <a:latin typeface="Arial"/>
                <a:cs typeface="Arial"/>
              </a:rPr>
              <a:t>OU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13" name="Picture 12" descr="Scenario names from conservative 1 through aggressive 6 with details of POU levers.">
            <a:extLst>
              <a:ext uri="{FF2B5EF4-FFF2-40B4-BE49-F238E27FC236}">
                <a16:creationId xmlns:a16="http://schemas.microsoft.com/office/drawing/2014/main" id="{BBB369EA-81E6-4E6B-AFF9-FCF2DC629D21}"/>
              </a:ext>
            </a:extLst>
          </p:cNvPr>
          <p:cNvPicPr>
            <a:picLocks noChangeAspect="1"/>
          </p:cNvPicPr>
          <p:nvPr/>
        </p:nvPicPr>
        <p:blipFill>
          <a:blip r:embed="rId3"/>
          <a:stretch>
            <a:fillRect/>
          </a:stretch>
        </p:blipFill>
        <p:spPr>
          <a:xfrm>
            <a:off x="9625" y="2374407"/>
            <a:ext cx="12192000" cy="789958"/>
          </a:xfrm>
          <a:prstGeom prst="rect">
            <a:avLst/>
          </a:prstGeom>
        </p:spPr>
      </p:pic>
      <p:pic>
        <p:nvPicPr>
          <p:cNvPr id="14" name="Picture 13" descr="Scenario names from conservative 1 through aggressive 6 ">
            <a:extLst>
              <a:ext uri="{FF2B5EF4-FFF2-40B4-BE49-F238E27FC236}">
                <a16:creationId xmlns:a16="http://schemas.microsoft.com/office/drawing/2014/main" id="{ACC6FD1C-C089-4A54-B07E-A7F457B3D93A}"/>
              </a:ext>
            </a:extLst>
          </p:cNvPr>
          <p:cNvPicPr>
            <a:picLocks noChangeAspect="1"/>
          </p:cNvPicPr>
          <p:nvPr/>
        </p:nvPicPr>
        <p:blipFill>
          <a:blip r:embed="rId4"/>
          <a:stretch>
            <a:fillRect/>
          </a:stretch>
        </p:blipFill>
        <p:spPr>
          <a:xfrm>
            <a:off x="0" y="1473625"/>
            <a:ext cx="12192000" cy="913686"/>
          </a:xfrm>
          <a:prstGeom prst="rect">
            <a:avLst/>
          </a:prstGeom>
        </p:spPr>
      </p:pic>
      <p:sp>
        <p:nvSpPr>
          <p:cNvPr id="15" name="TextBox 14">
            <a:extLst>
              <a:ext uri="{FF2B5EF4-FFF2-40B4-BE49-F238E27FC236}">
                <a16:creationId xmlns:a16="http://schemas.microsoft.com/office/drawing/2014/main" id="{BDB644A8-EEBB-4577-9F8B-B6C84BE9A0E7}"/>
              </a:ext>
              <a:ext uri="{C183D7F6-B498-43B3-948B-1728B52AA6E4}">
                <adec:decorative xmlns:adec="http://schemas.microsoft.com/office/drawing/2017/decorative" val="1"/>
              </a:ext>
            </a:extLst>
          </p:cNvPr>
          <p:cNvSpPr txBox="1"/>
          <p:nvPr/>
        </p:nvSpPr>
        <p:spPr>
          <a:xfrm>
            <a:off x="1399822" y="3395425"/>
            <a:ext cx="10447225" cy="523220"/>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17" name="TextBox 16">
            <a:extLst>
              <a:ext uri="{FF2B5EF4-FFF2-40B4-BE49-F238E27FC236}">
                <a16:creationId xmlns:a16="http://schemas.microsoft.com/office/drawing/2014/main" id="{D2722011-C80C-430B-B8F1-1F4765164FF5}"/>
              </a:ext>
            </a:extLst>
          </p:cNvPr>
          <p:cNvSpPr txBox="1"/>
          <p:nvPr/>
        </p:nvSpPr>
        <p:spPr>
          <a:xfrm>
            <a:off x="1399822" y="3245328"/>
            <a:ext cx="10365458" cy="427809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For each of the 38 California POUs, energy efficiency savings projections were defined for the years 2022 to 2041 </a:t>
            </a:r>
            <a:r>
              <a:rPr lang="en-US" sz="2000" dirty="0">
                <a:solidFill>
                  <a:srgbClr val="000000"/>
                </a:solidFill>
                <a:latin typeface="Tahoma" panose="020B0604030504040204" pitchFamily="34" charset="0"/>
                <a:ea typeface="MS Mincho" panose="02020609040205080304" pitchFamily="49" charset="-128"/>
                <a:cs typeface="LucidaBright"/>
              </a:rPr>
              <a:t>by GDS Associates on behalf of the CMUA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Savings were characterized by sector, by end use, and by program name</a:t>
            </a:r>
          </a:p>
          <a:p>
            <a:pPr marL="742950" lvl="1" indent="-285750" defTabSz="457200">
              <a:buFont typeface="Arial" panose="020B0604020202020204" pitchFamily="34" charset="0"/>
              <a:buChar char="•"/>
              <a:defRPr/>
            </a:pPr>
            <a:r>
              <a:rPr lang="en-US" sz="2000" dirty="0" err="1">
                <a:solidFill>
                  <a:srgbClr val="000000"/>
                </a:solidFill>
                <a:latin typeface="Tahoma" panose="020B0604030504040204" pitchFamily="34" charset="0"/>
                <a:ea typeface="MS Mincho" panose="02020609040205080304" pitchFamily="49" charset="-128"/>
                <a:cs typeface="LucidaBright"/>
              </a:rPr>
              <a:t>Behavorial</a:t>
            </a:r>
            <a:r>
              <a:rPr lang="en-US" sz="2000" dirty="0">
                <a:solidFill>
                  <a:srgbClr val="000000"/>
                </a:solidFill>
                <a:latin typeface="Tahoma" panose="020B0604030504040204" pitchFamily="34" charset="0"/>
                <a:ea typeface="MS Mincho" panose="02020609040205080304" pitchFamily="49" charset="-128"/>
                <a:cs typeface="LucidaBright"/>
              </a:rPr>
              <a:t> Programs were named</a:t>
            </a:r>
          </a:p>
          <a:p>
            <a:pPr marL="742950" lvl="1" indent="-285750" defTabSz="457200">
              <a:buFont typeface="Arial" panose="020B0604020202020204" pitchFamily="34" charset="0"/>
              <a:buChar char="•"/>
              <a:defRPr/>
            </a:pPr>
            <a:r>
              <a:rPr lang="en-US" sz="2000" dirty="0">
                <a:solidFill>
                  <a:srgbClr val="000000"/>
                </a:solidFill>
                <a:effectLst/>
                <a:latin typeface="Tahoma" panose="020B0604030504040204" pitchFamily="34" charset="0"/>
                <a:ea typeface="MS Mincho" panose="02020609040205080304" pitchFamily="49" charset="-128"/>
                <a:cs typeface="LucidaBright"/>
              </a:rPr>
              <a:t>Fuel Substitution impacts were not included </a:t>
            </a:r>
          </a:p>
          <a:p>
            <a:pPr marL="742950" lvl="1" indent="-285750" defTabSz="457200">
              <a:buFont typeface="Arial" panose="020B0604020202020204" pitchFamily="34" charset="0"/>
              <a:buChar char="•"/>
              <a:defRPr/>
            </a:pPr>
            <a:endParaRPr lang="en-US" sz="2000" dirty="0">
              <a:solidFill>
                <a:srgbClr val="000000"/>
              </a:solidFill>
              <a:effectLst/>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first-year Cumulative Market Potential was used </a:t>
            </a:r>
            <a:r>
              <a:rPr lang="en-US" sz="2000" dirty="0">
                <a:solidFill>
                  <a:srgbClr val="000000"/>
                </a:solidFill>
                <a:latin typeface="Tahoma" panose="020B0604030504040204" pitchFamily="34" charset="0"/>
                <a:ea typeface="MS Mincho" panose="02020609040205080304" pitchFamily="49" charset="-128"/>
                <a:cs typeface="LucidaBright"/>
              </a:rPr>
              <a:t>as the reference level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to create POU potential scenarios, the team calculated sector-by-sector (Residential, Commercial, Industrial, and Agricultural) ratios from the 2021 PG study IOU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0000"/>
              </a:solidFill>
              <a:effectLst/>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Tree>
    <p:extLst>
      <p:ext uri="{BB962C8B-B14F-4D97-AF65-F5344CB8AC3E}">
        <p14:creationId xmlns:p14="http://schemas.microsoft.com/office/powerpoint/2010/main" val="292896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enario names from conservative 1 through aggressive 6 with details of BU levers.">
            <a:extLst>
              <a:ext uri="{FF2B5EF4-FFF2-40B4-BE49-F238E27FC236}">
                <a16:creationId xmlns:a16="http://schemas.microsoft.com/office/drawing/2014/main" id="{9E744614-DDAC-3544-BC23-283A46340461}"/>
              </a:ext>
            </a:extLst>
          </p:cNvPr>
          <p:cNvPicPr>
            <a:picLocks noChangeAspect="1"/>
          </p:cNvPicPr>
          <p:nvPr/>
        </p:nvPicPr>
        <p:blipFill>
          <a:blip r:embed="rId3"/>
          <a:stretch>
            <a:fillRect/>
          </a:stretch>
        </p:blipFill>
        <p:spPr>
          <a:xfrm>
            <a:off x="-106532" y="0"/>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982705" y="231820"/>
            <a:ext cx="9267797" cy="1143000"/>
          </a:xfrm>
        </p:spPr>
        <p:txBody>
          <a:bodyPr>
            <a:normAutofit/>
          </a:bodyPr>
          <a:lstStyle/>
          <a:p>
            <a:pPr algn="l"/>
            <a:r>
              <a:rPr lang="en-US" sz="4000" b="1" dirty="0">
                <a:solidFill>
                  <a:srgbClr val="FF6600"/>
                </a:solidFill>
                <a:latin typeface="Arial"/>
                <a:cs typeface="Arial"/>
              </a:rPr>
              <a:t>Code and Standards </a:t>
            </a:r>
            <a:r>
              <a:rPr lang="en-US" sz="4000" b="1" dirty="0">
                <a:solidFill>
                  <a:srgbClr val="254061"/>
                </a:solidFill>
                <a:latin typeface="Arial"/>
                <a:cs typeface="Arial"/>
              </a:rPr>
              <a:t>Scenario Design </a:t>
            </a:r>
            <a:endParaRPr lang="en-US" sz="4800" b="1" dirty="0">
              <a:solidFill>
                <a:srgbClr val="254061"/>
              </a:solidFill>
              <a:latin typeface="Arial"/>
              <a:cs typeface="Arial"/>
            </a:endParaRPr>
          </a:p>
        </p:txBody>
      </p:sp>
      <p:sp>
        <p:nvSpPr>
          <p:cNvPr id="14" name="TextBox 13">
            <a:extLst>
              <a:ext uri="{C183D7F6-B498-43B3-948B-1728B52AA6E4}">
                <adec:decorative xmlns:adec="http://schemas.microsoft.com/office/drawing/2017/decorative" val="1"/>
              </a:ext>
            </a:extLst>
          </p:cNvPr>
          <p:cNvSpPr txBox="1"/>
          <p:nvPr/>
        </p:nvSpPr>
        <p:spPr>
          <a:xfrm>
            <a:off x="8860520" y="1764263"/>
            <a:ext cx="2902998" cy="369332"/>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solidFill>
              <a:effectLst/>
              <a:uLnTx/>
              <a:uFillTx/>
              <a:latin typeface="Arial"/>
              <a:ea typeface="+mn-ea"/>
              <a:cs typeface="Arial"/>
            </a:endParaRPr>
          </a:p>
        </p:txBody>
      </p:sp>
      <p:sp>
        <p:nvSpPr>
          <p:cNvPr id="8" name="TextBox 7"/>
          <p:cNvSpPr txBox="1"/>
          <p:nvPr/>
        </p:nvSpPr>
        <p:spPr>
          <a:xfrm>
            <a:off x="0" y="6130247"/>
            <a:ext cx="12192000" cy="769441"/>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497D"/>
                </a:solidFill>
                <a:effectLst/>
                <a:uLnTx/>
                <a:uFillTx/>
                <a:latin typeface="Arial"/>
                <a:ea typeface="+mn-ea"/>
                <a:cs typeface="Arial"/>
              </a:rPr>
              <a:t>statewide savings are allocated to each IOU, IRP POU or smaller POU grouping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1F497D"/>
                </a:solidFill>
                <a:effectLst/>
                <a:uLnTx/>
                <a:uFillTx/>
                <a:latin typeface="Arial"/>
                <a:ea typeface="+mn-ea"/>
                <a:cs typeface="Arial"/>
              </a:rPr>
              <a:t>essential for the small POU’s inside CAISO planning area</a:t>
            </a:r>
            <a:endParaRPr kumimoji="0" lang="en-US" sz="2000" b="0" i="0" u="none" strike="noStrike" kern="1200" cap="none" spc="0" normalizeH="0" baseline="0" noProof="0" dirty="0">
              <a:ln>
                <a:noFill/>
              </a:ln>
              <a:solidFill>
                <a:srgbClr val="1F497D"/>
              </a:solidFill>
              <a:effectLst/>
              <a:uLnTx/>
              <a:uFillTx/>
              <a:latin typeface="Arial"/>
              <a:ea typeface="+mn-ea"/>
              <a:cs typeface="Arial"/>
            </a:endParaRPr>
          </a:p>
        </p:txBody>
      </p:sp>
      <p:sp>
        <p:nvSpPr>
          <p:cNvPr id="2" name="Slide Number Placeholder 1">
            <a:extLst>
              <a:ext uri="{FF2B5EF4-FFF2-40B4-BE49-F238E27FC236}">
                <a16:creationId xmlns:a16="http://schemas.microsoft.com/office/drawing/2014/main" id="{D2A7E1D4-525F-48D6-8C59-1BC1BA97D2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054" name="Picture 6">
            <a:extLst>
              <a:ext uri="{FF2B5EF4-FFF2-40B4-BE49-F238E27FC236}">
                <a16:creationId xmlns:a16="http://schemas.microsoft.com/office/drawing/2014/main" id="{DE24F2A7-D426-42F3-A23B-C29E508BB30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02" y="1257299"/>
            <a:ext cx="10684031" cy="493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normAutofit/>
          </a:bodyPr>
          <a:lstStyle/>
          <a:p>
            <a:r>
              <a:rPr lang="en-US" dirty="0"/>
              <a:t>Remote-Only Format</a:t>
            </a:r>
          </a:p>
        </p:txBody>
      </p:sp>
      <p:sp>
        <p:nvSpPr>
          <p:cNvPr id="7" name="Content Placeholder 5">
            <a:extLst>
              <a:ext uri="{FF2B5EF4-FFF2-40B4-BE49-F238E27FC236}">
                <a16:creationId xmlns:a16="http://schemas.microsoft.com/office/drawing/2014/main" id="{9340DF9D-EC1B-4AA1-AABF-B560EEF4206F}"/>
              </a:ext>
            </a:extLst>
          </p:cNvPr>
          <p:cNvSpPr>
            <a:spLocks noGrp="1"/>
          </p:cNvSpPr>
          <p:nvPr>
            <p:ph idx="1"/>
          </p:nvPr>
        </p:nvSpPr>
        <p:spPr>
          <a:xfrm>
            <a:off x="838200" y="1136470"/>
            <a:ext cx="10679130" cy="2435582"/>
          </a:xfrm>
        </p:spPr>
        <p:txBody>
          <a:bodyPr vert="horz" lIns="91440" tIns="45720" rIns="91440" bIns="45720" rtlCol="0" anchor="t">
            <a:noAutofit/>
          </a:bodyPr>
          <a:lstStyle/>
          <a:p>
            <a:pPr marL="0" indent="0">
              <a:buNone/>
            </a:pPr>
            <a:r>
              <a:rPr lang="en-US" i="1" dirty="0">
                <a:latin typeface="Arial" charset="0"/>
                <a:ea typeface="Arial" charset="0"/>
                <a:cs typeface="Arial" charset="0"/>
              </a:rPr>
              <a:t>In compliance with Governor Newsom's Executive Orders N-25-20 and N-29-20, and the recommendations from California Department of Public Health, we are utilizing a remote-only format today.</a:t>
            </a:r>
          </a:p>
          <a:p>
            <a:pPr marL="342900" marR="0" lvl="0" indent="-342900">
              <a:spcBef>
                <a:spcPts val="0"/>
              </a:spcBef>
              <a:spcAft>
                <a:spcPts val="0"/>
              </a:spcAft>
              <a:buSzPts val="1000"/>
              <a:buFont typeface="Symbol" panose="05050102010706020507" pitchFamily="18" charset="2"/>
              <a:buChar char=""/>
              <a:tabLst>
                <a:tab pos="457200" algn="l"/>
              </a:tabLst>
            </a:pPr>
            <a:endParaRPr lang="en-US" sz="1400" dirty="0">
              <a:solidFill>
                <a:srgbClr val="00000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Times New Roman" panose="02020603050405020304" pitchFamily="18" charset="0"/>
              </a:rPr>
              <a:t>DAO Staff efforts to update inputs, revise and enhance elements of, and add new capabilities to the Additional Achievable Energy Efficiency (AAEE) Forecast load modifier for the 2021 IEPR Demand Forecast                            (AAEE is limited to the Building Sector)</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rgbClr val="00000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Times New Roman" panose="02020603050405020304" pitchFamily="18" charset="0"/>
              </a:rPr>
              <a:t>Proposed Preliminary Scenario Designs for the 2021 AAEE Forecast </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rgbClr val="00000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Times New Roman" panose="02020603050405020304" pitchFamily="18" charset="0"/>
              </a:rPr>
              <a:t>DAO Staff efforts to introduce electrification load modifiers for the 2021 IEPR Demand Forecast for both the Building and Transportation Sectors</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rgbClr val="000000"/>
              </a:solidFill>
              <a:effectLst/>
              <a:highlight>
                <a:srgbClr val="FFFF00"/>
              </a:highligh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Times New Roman" panose="02020603050405020304" pitchFamily="18" charset="0"/>
              </a:rPr>
              <a:t>Proposed Preliminary Scenario Designs for the 2021 Additional Achievable Fuel Substitution (AAFS) Forecast (limited to the Building Sector for 2021)</a:t>
            </a:r>
          </a:p>
          <a:p>
            <a:pPr marL="0" indent="0">
              <a:buNone/>
            </a:pPr>
            <a:endParaRPr lang="en-US" i="1" dirty="0">
              <a:latin typeface="Arial" charset="0"/>
              <a:ea typeface="Arial" charset="0"/>
              <a:cs typeface="Arial" charset="0"/>
            </a:endParaRPr>
          </a:p>
          <a:p>
            <a:pPr marL="0" indent="0">
              <a:buNone/>
            </a:pPr>
            <a:endParaRPr lang="en-US" sz="3200" dirty="0">
              <a:latin typeface="Arial" charset="0"/>
              <a:ea typeface="Arial" charset="0"/>
              <a:cs typeface="Arial" charset="0"/>
            </a:endParaRPr>
          </a:p>
          <a:p>
            <a:pPr marL="0" indent="0">
              <a:buNone/>
            </a:pPr>
            <a:endParaRPr lang="en-US" sz="3200" dirty="0">
              <a:latin typeface="Arial" charset="0"/>
              <a:ea typeface="Arial" charset="0"/>
              <a:cs typeface="Arial" charset="0"/>
            </a:endParaRPr>
          </a:p>
        </p:txBody>
      </p:sp>
      <p:sp>
        <p:nvSpPr>
          <p:cNvPr id="8" name="Rectangle 7">
            <a:extLst>
              <a:ext uri="{FF2B5EF4-FFF2-40B4-BE49-F238E27FC236}">
                <a16:creationId xmlns:a16="http://schemas.microsoft.com/office/drawing/2014/main" id="{7F9C858B-B753-46CB-9190-28A2B5AC0363}"/>
              </a:ext>
            </a:extLst>
          </p:cNvPr>
          <p:cNvSpPr/>
          <p:nvPr/>
        </p:nvSpPr>
        <p:spPr>
          <a:xfrm>
            <a:off x="7819627" y="6539771"/>
            <a:ext cx="6096000" cy="318229"/>
          </a:xfrm>
          <a:prstGeom prst="rect">
            <a:avLst/>
          </a:prstGeom>
        </p:spPr>
        <p:txBody>
          <a:bodyPr lIns="91440" tIns="45720" rIns="91440" bIns="45720" anchor="t">
            <a:spAutoFit/>
          </a:bodyPr>
          <a:lstStyle/>
          <a:p>
            <a:pPr>
              <a:lnSpc>
                <a:spcPct val="115000"/>
              </a:lnSpc>
              <a:spcAft>
                <a:spcPts val="1000"/>
              </a:spcAft>
            </a:pPr>
            <a:r>
              <a:rPr lang="en-US" sz="1400" b="1" dirty="0">
                <a:solidFill>
                  <a:srgbClr val="000000"/>
                </a:solidFill>
                <a:latin typeface="Tahoma"/>
                <a:ea typeface="Calibri" panose="020F0502020204030204" pitchFamily="34" charset="0"/>
                <a:cs typeface="Times New Roman"/>
              </a:rPr>
              <a:t>Materials will be posted at </a:t>
            </a:r>
            <a:r>
              <a:rPr lang="en-US" sz="1400" dirty="0">
                <a:ea typeface="+mn-lt"/>
                <a:cs typeface="+mn-lt"/>
                <a:hlinkClick r:id="rId3"/>
              </a:rPr>
              <a:t>CEC DAWG webpage</a:t>
            </a:r>
            <a:endParaRPr lang="en-US" sz="1400" dirty="0">
              <a:cs typeface="Arial"/>
            </a:endParaRPr>
          </a:p>
        </p:txBody>
      </p:sp>
    </p:spTree>
    <p:extLst>
      <p:ext uri="{BB962C8B-B14F-4D97-AF65-F5344CB8AC3E}">
        <p14:creationId xmlns:p14="http://schemas.microsoft.com/office/powerpoint/2010/main" val="227532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C&amp;S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3" name="Picture 2" descr="Scenario names from conservative 1 through aggressive 6 with details of BU levers.">
            <a:extLst>
              <a:ext uri="{FF2B5EF4-FFF2-40B4-BE49-F238E27FC236}">
                <a16:creationId xmlns:a16="http://schemas.microsoft.com/office/drawing/2014/main" id="{6AC31E93-C73A-4FE5-A995-CEA0EF2613A2}"/>
              </a:ext>
            </a:extLst>
          </p:cNvPr>
          <p:cNvPicPr>
            <a:picLocks noChangeAspect="1"/>
          </p:cNvPicPr>
          <p:nvPr/>
        </p:nvPicPr>
        <p:blipFill>
          <a:blip r:embed="rId3"/>
          <a:stretch>
            <a:fillRect/>
          </a:stretch>
        </p:blipFill>
        <p:spPr>
          <a:xfrm>
            <a:off x="0" y="2168963"/>
            <a:ext cx="12192000" cy="4406632"/>
          </a:xfrm>
          <a:prstGeom prst="rect">
            <a:avLst/>
          </a:prstGeom>
        </p:spPr>
      </p:pic>
      <p:pic>
        <p:nvPicPr>
          <p:cNvPr id="9" name="Picture 8" descr="Scenario names from conservative 1 through aggressive 6 ">
            <a:extLst>
              <a:ext uri="{FF2B5EF4-FFF2-40B4-BE49-F238E27FC236}">
                <a16:creationId xmlns:a16="http://schemas.microsoft.com/office/drawing/2014/main" id="{C68BD1A8-BECA-43AB-9FF3-5028D59DFF6E}"/>
              </a:ext>
            </a:extLst>
          </p:cNvPr>
          <p:cNvPicPr>
            <a:picLocks noChangeAspect="1"/>
          </p:cNvPicPr>
          <p:nvPr/>
        </p:nvPicPr>
        <p:blipFill>
          <a:blip r:embed="rId4"/>
          <a:stretch>
            <a:fillRect/>
          </a:stretch>
        </p:blipFill>
        <p:spPr>
          <a:xfrm>
            <a:off x="0" y="1264902"/>
            <a:ext cx="12192000" cy="913686"/>
          </a:xfrm>
          <a:prstGeom prst="rect">
            <a:avLst/>
          </a:prstGeom>
        </p:spPr>
      </p:pic>
    </p:spTree>
    <p:extLst>
      <p:ext uri="{BB962C8B-B14F-4D97-AF65-F5344CB8AC3E}">
        <p14:creationId xmlns:p14="http://schemas.microsoft.com/office/powerpoint/2010/main" val="423509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860162" y="1692274"/>
            <a:ext cx="10859984" cy="31962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9E744614-DDAC-3544-BC23-283A463404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2"/>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016315" y="201163"/>
            <a:ext cx="9267797" cy="1143000"/>
          </a:xfrm>
        </p:spPr>
        <p:txBody>
          <a:bodyPr>
            <a:normAutofit/>
          </a:bodyPr>
          <a:lstStyle/>
          <a:p>
            <a:pPr algn="l"/>
            <a:r>
              <a:rPr lang="en-US" sz="4000" b="1" dirty="0">
                <a:solidFill>
                  <a:srgbClr val="FF6600"/>
                </a:solidFill>
                <a:latin typeface="Arial" panose="020B0604020202020204" pitchFamily="34" charset="0"/>
                <a:cs typeface="Arial" panose="020B0604020202020204" pitchFamily="34" charset="0"/>
              </a:rPr>
              <a:t>Beyond Utility AAEE </a:t>
            </a:r>
            <a:r>
              <a:rPr lang="en-US" sz="4000" b="1" dirty="0">
                <a:solidFill>
                  <a:srgbClr val="254061"/>
                </a:solidFill>
                <a:latin typeface="Arial" panose="020B0604020202020204" pitchFamily="34" charset="0"/>
                <a:cs typeface="Arial" panose="020B0604020202020204" pitchFamily="34" charset="0"/>
              </a:rPr>
              <a:t>Scenario Design </a:t>
            </a:r>
            <a:endParaRPr lang="en-US" sz="4800" b="1" dirty="0">
              <a:solidFill>
                <a:srgbClr val="FF6600"/>
              </a:solidFill>
              <a:latin typeface="Arial"/>
              <a:cs typeface="Arial"/>
            </a:endParaRPr>
          </a:p>
        </p:txBody>
      </p:sp>
      <p:sp>
        <p:nvSpPr>
          <p:cNvPr id="25" name="Content Placeholder 5"/>
          <p:cNvSpPr>
            <a:spLocks noGrp="1"/>
          </p:cNvSpPr>
          <p:nvPr>
            <p:ph idx="1"/>
          </p:nvPr>
        </p:nvSpPr>
        <p:spPr>
          <a:xfrm>
            <a:off x="538639" y="5993100"/>
            <a:ext cx="11268251" cy="1989502"/>
          </a:xfrm>
          <a:noFill/>
        </p:spPr>
        <p:txBody>
          <a:bodyPr>
            <a:noAutofit/>
          </a:bodyPr>
          <a:lstStyle/>
          <a:p>
            <a:r>
              <a:rPr lang="en-US" sz="2400" dirty="0">
                <a:solidFill>
                  <a:schemeClr val="accent1">
                    <a:lumMod val="75000"/>
                  </a:schemeClr>
                </a:solidFill>
                <a:latin typeface="Arial"/>
                <a:cs typeface="Arial"/>
              </a:rPr>
              <a:t>Program specific levers are adjusted within each Beyond Utility program workbook and are grouped to define low, mid and high </a:t>
            </a:r>
            <a:r>
              <a:rPr lang="en-US" sz="2400" b="1" dirty="0">
                <a:solidFill>
                  <a:srgbClr val="FF6600"/>
                </a:solidFill>
                <a:latin typeface="Arial"/>
                <a:cs typeface="Arial"/>
              </a:rPr>
              <a:t>BU AAEE Scenarios</a:t>
            </a:r>
            <a:r>
              <a:rPr lang="en-US" sz="2400" dirty="0">
                <a:solidFill>
                  <a:schemeClr val="accent1">
                    <a:lumMod val="75000"/>
                  </a:schemeClr>
                </a:solidFill>
                <a:latin typeface="Arial"/>
                <a:cs typeface="Arial"/>
              </a:rPr>
              <a:t>.</a:t>
            </a:r>
          </a:p>
        </p:txBody>
      </p:sp>
      <p:pic>
        <p:nvPicPr>
          <p:cNvPr id="2" name="Picture 1" descr="Scenario names from conservative 1 through aggressive 6 with details of BU levers."/>
          <p:cNvPicPr>
            <a:picLocks noChangeAspect="1"/>
          </p:cNvPicPr>
          <p:nvPr/>
        </p:nvPicPr>
        <p:blipFill>
          <a:blip r:embed="rId4"/>
          <a:stretch>
            <a:fillRect/>
          </a:stretch>
        </p:blipFill>
        <p:spPr>
          <a:xfrm>
            <a:off x="1011081" y="1720435"/>
            <a:ext cx="9350654" cy="4290902"/>
          </a:xfrm>
          <a:prstGeom prst="rect">
            <a:avLst/>
          </a:prstGeom>
        </p:spPr>
      </p:pic>
      <p:sp>
        <p:nvSpPr>
          <p:cNvPr id="3" name="Slide Number Placeholder 2">
            <a:extLst>
              <a:ext uri="{FF2B5EF4-FFF2-40B4-BE49-F238E27FC236}">
                <a16:creationId xmlns:a16="http://schemas.microsoft.com/office/drawing/2014/main" id="{CA9AE59E-A97F-435C-AD69-7D6AED7E24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8C778F10-9D16-421B-9399-D4F5B364F837}"/>
              </a:ext>
              <a:ext uri="{C183D7F6-B498-43B3-948B-1728B52AA6E4}">
                <adec:decorative xmlns:adec="http://schemas.microsoft.com/office/drawing/2017/decorative" val="1"/>
              </a:ext>
            </a:extLst>
          </p:cNvPr>
          <p:cNvSpPr/>
          <p:nvPr/>
        </p:nvSpPr>
        <p:spPr>
          <a:xfrm>
            <a:off x="840284" y="3727174"/>
            <a:ext cx="2827255" cy="238539"/>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6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Beyond Utility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Scenario names from conservative 1 through aggressive 6 with details of BU levers.">
            <a:extLst>
              <a:ext uri="{FF2B5EF4-FFF2-40B4-BE49-F238E27FC236}">
                <a16:creationId xmlns:a16="http://schemas.microsoft.com/office/drawing/2014/main" id="{DCEFE5EA-A225-4477-ABF4-C95EB635E3E0}"/>
              </a:ext>
            </a:extLst>
          </p:cNvPr>
          <p:cNvPicPr>
            <a:picLocks noChangeAspect="1"/>
          </p:cNvPicPr>
          <p:nvPr/>
        </p:nvPicPr>
        <p:blipFill>
          <a:blip r:embed="rId3"/>
          <a:stretch>
            <a:fillRect/>
          </a:stretch>
        </p:blipFill>
        <p:spPr>
          <a:xfrm>
            <a:off x="7903" y="2175309"/>
            <a:ext cx="12192000" cy="3645227"/>
          </a:xfrm>
          <a:prstGeom prst="rect">
            <a:avLst/>
          </a:prstGeom>
        </p:spPr>
      </p:pic>
      <p:pic>
        <p:nvPicPr>
          <p:cNvPr id="13" name="Picture 12" descr="Scenario names from conservative 1 through aggressive 6 ">
            <a:extLst>
              <a:ext uri="{FF2B5EF4-FFF2-40B4-BE49-F238E27FC236}">
                <a16:creationId xmlns:a16="http://schemas.microsoft.com/office/drawing/2014/main" id="{B6CF25AD-EED5-4B35-AE58-BFE1E8539E6C}"/>
              </a:ext>
            </a:extLst>
          </p:cNvPr>
          <p:cNvPicPr>
            <a:picLocks noChangeAspect="1"/>
          </p:cNvPicPr>
          <p:nvPr/>
        </p:nvPicPr>
        <p:blipFill>
          <a:blip r:embed="rId4"/>
          <a:stretch>
            <a:fillRect/>
          </a:stretch>
        </p:blipFill>
        <p:spPr>
          <a:xfrm>
            <a:off x="0" y="1274527"/>
            <a:ext cx="12192000" cy="913686"/>
          </a:xfrm>
          <a:prstGeom prst="rect">
            <a:avLst/>
          </a:prstGeom>
        </p:spPr>
      </p:pic>
    </p:spTree>
    <p:extLst>
      <p:ext uri="{BB962C8B-B14F-4D97-AF65-F5344CB8AC3E}">
        <p14:creationId xmlns:p14="http://schemas.microsoft.com/office/powerpoint/2010/main" val="166429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5-minute break</a:t>
            </a:r>
          </a:p>
        </p:txBody>
      </p:sp>
      <p:pic>
        <p:nvPicPr>
          <p:cNvPr id="3" name="Picture 2">
            <a:extLst>
              <a:ext uri="{FF2B5EF4-FFF2-40B4-BE49-F238E27FC236}">
                <a16:creationId xmlns:a16="http://schemas.microsoft.com/office/drawing/2014/main" id="{47905E4D-6426-472C-AB48-BD7C1F9E5B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23953" y="424669"/>
            <a:ext cx="3429000" cy="3429000"/>
          </a:xfrm>
          <a:prstGeom prst="rect">
            <a:avLst/>
          </a:prstGeom>
        </p:spPr>
      </p:pic>
      <p:pic>
        <p:nvPicPr>
          <p:cNvPr id="4" name="Picture 3">
            <a:extLst>
              <a:ext uri="{FF2B5EF4-FFF2-40B4-BE49-F238E27FC236}">
                <a16:creationId xmlns:a16="http://schemas.microsoft.com/office/drawing/2014/main" id="{3EB2AB75-ED0F-47F3-AD35-C1FB62A35D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8639" y="424669"/>
            <a:ext cx="2000648" cy="1498555"/>
          </a:xfrm>
          <a:prstGeom prst="rect">
            <a:avLst/>
          </a:prstGeom>
        </p:spPr>
      </p:pic>
    </p:spTree>
    <p:extLst>
      <p:ext uri="{BB962C8B-B14F-4D97-AF65-F5344CB8AC3E}">
        <p14:creationId xmlns:p14="http://schemas.microsoft.com/office/powerpoint/2010/main" val="328538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Additional Achievable Fuel Substitution</a:t>
            </a:r>
            <a:br>
              <a:rPr lang="en-US" sz="4000" dirty="0"/>
            </a:br>
            <a:r>
              <a:rPr lang="en-US" sz="4000" dirty="0"/>
              <a:t>(AAFS)</a:t>
            </a:r>
          </a:p>
        </p:txBody>
      </p:sp>
    </p:spTree>
    <p:extLst>
      <p:ext uri="{BB962C8B-B14F-4D97-AF65-F5344CB8AC3E}">
        <p14:creationId xmlns:p14="http://schemas.microsoft.com/office/powerpoint/2010/main" val="346282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121-F22C-4B5F-9328-FE91AC310635}"/>
              </a:ext>
            </a:extLst>
          </p:cNvPr>
          <p:cNvSpPr>
            <a:spLocks noGrp="1"/>
          </p:cNvSpPr>
          <p:nvPr>
            <p:ph type="title"/>
          </p:nvPr>
        </p:nvSpPr>
        <p:spPr/>
        <p:txBody>
          <a:bodyPr>
            <a:normAutofit/>
          </a:bodyPr>
          <a:lstStyle/>
          <a:p>
            <a:r>
              <a:rPr lang="en-US" dirty="0"/>
              <a:t>What FS was included in 2019?</a:t>
            </a:r>
          </a:p>
        </p:txBody>
      </p:sp>
      <p:sp>
        <p:nvSpPr>
          <p:cNvPr id="3" name="Content Placeholder 2">
            <a:extLst>
              <a:ext uri="{FF2B5EF4-FFF2-40B4-BE49-F238E27FC236}">
                <a16:creationId xmlns:a16="http://schemas.microsoft.com/office/drawing/2014/main" id="{1339C0CA-ADAC-4041-9846-5E6507BD910D}"/>
              </a:ext>
            </a:extLst>
          </p:cNvPr>
          <p:cNvSpPr>
            <a:spLocks noGrp="1"/>
          </p:cNvSpPr>
          <p:nvPr>
            <p:ph sz="half" idx="1"/>
          </p:nvPr>
        </p:nvSpPr>
        <p:spPr>
          <a:xfrm>
            <a:off x="909204" y="1172261"/>
            <a:ext cx="10373591" cy="5420193"/>
          </a:xfrm>
        </p:spPr>
        <p:txBody>
          <a:bodyPr>
            <a:normAutofit fontScale="85000" lnSpcReduction="20000"/>
          </a:bodyPr>
          <a:lstStyle/>
          <a:p>
            <a:pPr lvl="1" fontAlgn="base">
              <a:lnSpc>
                <a:spcPct val="110000"/>
              </a:lnSpc>
            </a:pPr>
            <a:r>
              <a:rPr lang="en-US" sz="3300" dirty="0"/>
              <a:t>Used a “what-if” percentage of all electric new construction in 2019 Additional Achievable Energy Efficiency (AAEE)</a:t>
            </a:r>
            <a:endParaRPr lang="en-US" sz="2800" dirty="0"/>
          </a:p>
          <a:p>
            <a:pPr lvl="1" fontAlgn="base">
              <a:lnSpc>
                <a:spcPct val="110000"/>
              </a:lnSpc>
            </a:pPr>
            <a:endParaRPr lang="en-US" sz="1400" dirty="0"/>
          </a:p>
          <a:p>
            <a:pPr lvl="1" fontAlgn="base">
              <a:lnSpc>
                <a:spcPct val="110000"/>
              </a:lnSpc>
            </a:pPr>
            <a:r>
              <a:rPr lang="en-US" sz="3300" dirty="0"/>
              <a:t>Used </a:t>
            </a:r>
            <a:r>
              <a:rPr lang="en-US" sz="3300" b="1" dirty="0">
                <a:solidFill>
                  <a:schemeClr val="accent1">
                    <a:lumMod val="60000"/>
                    <a:lumOff val="40000"/>
                  </a:schemeClr>
                </a:solidFill>
              </a:rPr>
              <a:t>low</a:t>
            </a:r>
            <a:r>
              <a:rPr lang="en-US" sz="3300" dirty="0"/>
              <a:t> for AAEE 1&amp;</a:t>
            </a:r>
            <a:r>
              <a:rPr lang="en-US" sz="3300" b="1" dirty="0">
                <a:solidFill>
                  <a:schemeClr val="accent1">
                    <a:lumMod val="60000"/>
                    <a:lumOff val="40000"/>
                  </a:schemeClr>
                </a:solidFill>
              </a:rPr>
              <a:t>2</a:t>
            </a:r>
            <a:r>
              <a:rPr lang="en-US" sz="3300" dirty="0"/>
              <a:t>, </a:t>
            </a:r>
            <a:r>
              <a:rPr lang="en-US" sz="3300" b="1" dirty="0">
                <a:solidFill>
                  <a:schemeClr val="accent3">
                    <a:lumMod val="75000"/>
                  </a:schemeClr>
                </a:solidFill>
              </a:rPr>
              <a:t>mid</a:t>
            </a:r>
            <a:r>
              <a:rPr lang="en-US" sz="3300" dirty="0"/>
              <a:t> AAEE </a:t>
            </a:r>
            <a:r>
              <a:rPr lang="en-US" sz="3300" b="1" dirty="0">
                <a:solidFill>
                  <a:schemeClr val="accent3">
                    <a:lumMod val="75000"/>
                  </a:schemeClr>
                </a:solidFill>
              </a:rPr>
              <a:t>3</a:t>
            </a:r>
            <a:r>
              <a:rPr lang="en-US" sz="3300" dirty="0"/>
              <a:t>&amp;4, high AAEE 5&amp;6</a:t>
            </a:r>
            <a:endParaRPr lang="en-US" sz="2800" dirty="0"/>
          </a:p>
          <a:p>
            <a:pPr lvl="2" fontAlgn="base">
              <a:lnSpc>
                <a:spcPct val="110000"/>
              </a:lnSpc>
            </a:pPr>
            <a:r>
              <a:rPr lang="en-US" sz="3300" b="1" dirty="0">
                <a:solidFill>
                  <a:schemeClr val="accent1">
                    <a:lumMod val="60000"/>
                    <a:lumOff val="40000"/>
                  </a:schemeClr>
                </a:solidFill>
              </a:rPr>
              <a:t>Low</a:t>
            </a:r>
            <a:r>
              <a:rPr lang="en-US" sz="3300" dirty="0"/>
              <a:t>: Assumed all electric penetration rate of 0.5% per year beginning 2020, ramping linearly to a cumulative of </a:t>
            </a:r>
            <a:r>
              <a:rPr lang="en-US" sz="3300" b="1" dirty="0">
                <a:solidFill>
                  <a:schemeClr val="accent1">
                    <a:lumMod val="60000"/>
                    <a:lumOff val="40000"/>
                  </a:schemeClr>
                </a:solidFill>
              </a:rPr>
              <a:t>5.5%</a:t>
            </a:r>
            <a:r>
              <a:rPr lang="en-US" sz="3300" dirty="0">
                <a:solidFill>
                  <a:schemeClr val="accent1">
                    <a:lumMod val="60000"/>
                    <a:lumOff val="40000"/>
                  </a:schemeClr>
                </a:solidFill>
              </a:rPr>
              <a:t> in 2030</a:t>
            </a:r>
            <a:endParaRPr lang="en-US" sz="2800" dirty="0">
              <a:solidFill>
                <a:schemeClr val="accent1">
                  <a:lumMod val="60000"/>
                  <a:lumOff val="40000"/>
                </a:schemeClr>
              </a:solidFill>
            </a:endParaRPr>
          </a:p>
          <a:p>
            <a:pPr lvl="2" fontAlgn="base">
              <a:lnSpc>
                <a:spcPct val="110000"/>
              </a:lnSpc>
            </a:pPr>
            <a:r>
              <a:rPr lang="en-US" sz="3300" b="1" dirty="0">
                <a:solidFill>
                  <a:schemeClr val="accent3">
                    <a:lumMod val="75000"/>
                  </a:schemeClr>
                </a:solidFill>
              </a:rPr>
              <a:t>Mid</a:t>
            </a:r>
            <a:r>
              <a:rPr lang="en-US" sz="3300" dirty="0"/>
              <a:t>: Assumed all electric penetration rate of 1.5% per year beginning 2020, ramping linearly to a cumulative of </a:t>
            </a:r>
            <a:r>
              <a:rPr lang="en-US" sz="3300" b="1" dirty="0">
                <a:solidFill>
                  <a:schemeClr val="accent3">
                    <a:lumMod val="75000"/>
                  </a:schemeClr>
                </a:solidFill>
              </a:rPr>
              <a:t>16.5</a:t>
            </a:r>
            <a:r>
              <a:rPr lang="en-US" sz="3300" dirty="0">
                <a:solidFill>
                  <a:schemeClr val="accent3">
                    <a:lumMod val="75000"/>
                  </a:schemeClr>
                </a:solidFill>
              </a:rPr>
              <a:t>% in 2030</a:t>
            </a:r>
            <a:endParaRPr lang="en-US" sz="2800" dirty="0">
              <a:solidFill>
                <a:schemeClr val="accent3">
                  <a:lumMod val="75000"/>
                </a:schemeClr>
              </a:solidFill>
            </a:endParaRPr>
          </a:p>
          <a:p>
            <a:pPr lvl="2" fontAlgn="base">
              <a:lnSpc>
                <a:spcPct val="110000"/>
              </a:lnSpc>
            </a:pPr>
            <a:r>
              <a:rPr lang="en-US" sz="3300" dirty="0"/>
              <a:t>High: Assumed all electric penetration rate of 2.5% per year beginning in 2020, ramping linearly to a cumulative of 27.5% in 2030</a:t>
            </a:r>
            <a:endParaRPr lang="en-US" sz="2800" dirty="0"/>
          </a:p>
          <a:p>
            <a:endParaRPr lang="en-US" dirty="0"/>
          </a:p>
        </p:txBody>
      </p:sp>
      <p:sp>
        <p:nvSpPr>
          <p:cNvPr id="5" name="Slide Number Placeholder 4">
            <a:extLst>
              <a:ext uri="{FF2B5EF4-FFF2-40B4-BE49-F238E27FC236}">
                <a16:creationId xmlns:a16="http://schemas.microsoft.com/office/drawing/2014/main" id="{1487F293-B24F-4D1A-8389-852DB9E89A95}"/>
              </a:ext>
            </a:extLst>
          </p:cNvPr>
          <p:cNvSpPr>
            <a:spLocks noGrp="1"/>
          </p:cNvSpPr>
          <p:nvPr>
            <p:ph type="sldNum" sz="quarter" idx="12"/>
          </p:nvPr>
        </p:nvSpPr>
        <p:spPr/>
        <p:txBody>
          <a:bodyPr/>
          <a:lstStyle/>
          <a:p>
            <a:fld id="{005C4985-ACD0-2B4C-8981-36243250F268}" type="slidenum">
              <a:rPr lang="en-US" smtClean="0"/>
              <a:t>25</a:t>
            </a:fld>
            <a:endParaRPr lang="en-US"/>
          </a:p>
        </p:txBody>
      </p:sp>
    </p:spTree>
    <p:extLst>
      <p:ext uri="{BB962C8B-B14F-4D97-AF65-F5344CB8AC3E}">
        <p14:creationId xmlns:p14="http://schemas.microsoft.com/office/powerpoint/2010/main" val="16981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121-F22C-4B5F-9328-FE91AC310635}"/>
              </a:ext>
            </a:extLst>
          </p:cNvPr>
          <p:cNvSpPr>
            <a:spLocks noGrp="1"/>
          </p:cNvSpPr>
          <p:nvPr>
            <p:ph type="title"/>
          </p:nvPr>
        </p:nvSpPr>
        <p:spPr>
          <a:xfrm>
            <a:off x="1385308" y="161617"/>
            <a:ext cx="10574464" cy="1038840"/>
          </a:xfrm>
        </p:spPr>
        <p:txBody>
          <a:bodyPr>
            <a:normAutofit fontScale="90000"/>
          </a:bodyPr>
          <a:lstStyle/>
          <a:p>
            <a:r>
              <a:rPr lang="en-US" dirty="0"/>
              <a:t>What work has EAD done since then?</a:t>
            </a:r>
          </a:p>
        </p:txBody>
      </p:sp>
      <p:sp>
        <p:nvSpPr>
          <p:cNvPr id="3" name="Content Placeholder 2">
            <a:extLst>
              <a:ext uri="{FF2B5EF4-FFF2-40B4-BE49-F238E27FC236}">
                <a16:creationId xmlns:a16="http://schemas.microsoft.com/office/drawing/2014/main" id="{1339C0CA-ADAC-4041-9846-5E6507BD910D}"/>
              </a:ext>
            </a:extLst>
          </p:cNvPr>
          <p:cNvSpPr>
            <a:spLocks noGrp="1"/>
          </p:cNvSpPr>
          <p:nvPr>
            <p:ph sz="half" idx="1"/>
          </p:nvPr>
        </p:nvSpPr>
        <p:spPr>
          <a:xfrm>
            <a:off x="116114" y="1198838"/>
            <a:ext cx="11945747" cy="5655094"/>
          </a:xfrm>
        </p:spPr>
        <p:txBody>
          <a:bodyPr>
            <a:normAutofit fontScale="92500" lnSpcReduction="10000"/>
          </a:bodyPr>
          <a:lstStyle/>
          <a:p>
            <a:r>
              <a:rPr lang="en-US" sz="2800" dirty="0"/>
              <a:t>Developed “what-if” Fuel Substitution Scenario Analysis Tool (FSSAT)</a:t>
            </a:r>
          </a:p>
          <a:p>
            <a:pPr lvl="1"/>
            <a:r>
              <a:rPr lang="en-US" sz="2800" dirty="0"/>
              <a:t>Used the FSSAT to analyze building electrification scenarios in our AB 3232 Analysis described in the recently published California Building Decarbonization Assessment</a:t>
            </a:r>
          </a:p>
          <a:p>
            <a:endParaRPr lang="en-US" sz="2800" dirty="0"/>
          </a:p>
          <a:p>
            <a:r>
              <a:rPr lang="en-US" sz="2800" dirty="0"/>
              <a:t>Each of the electrification scenarios meeting or exceeding the AB3232 target have substantial incremental electric energy added due to electrification efforts</a:t>
            </a:r>
          </a:p>
          <a:p>
            <a:pPr lvl="1"/>
            <a:r>
              <a:rPr lang="en-US" sz="2800" dirty="0"/>
              <a:t>In addition to increasing peak loads electrification can shift the dates and times of these peaks; winter loads are affected more than summer loads</a:t>
            </a:r>
          </a:p>
          <a:p>
            <a:endParaRPr lang="en-US" sz="2800" dirty="0"/>
          </a:p>
          <a:p>
            <a:r>
              <a:rPr lang="en-US" sz="2800" dirty="0"/>
              <a:t>AB 3232 analysis based on “what if”; can’t use AB 3232 scenarios as a starting point for AAFS</a:t>
            </a:r>
          </a:p>
          <a:p>
            <a:r>
              <a:rPr lang="en-US" sz="2800" dirty="0"/>
              <a:t>We are currently completing work with GH on incorporating more program-oriented inputs in our improved EE/FS analysis tools for use in the 2021 IEPR</a:t>
            </a:r>
          </a:p>
          <a:p>
            <a:endParaRPr lang="en-US" sz="2800" dirty="0"/>
          </a:p>
          <a:p>
            <a:endParaRPr lang="en-US" sz="2800" dirty="0"/>
          </a:p>
        </p:txBody>
      </p:sp>
      <p:sp>
        <p:nvSpPr>
          <p:cNvPr id="5" name="Slide Number Placeholder 4">
            <a:extLst>
              <a:ext uri="{FF2B5EF4-FFF2-40B4-BE49-F238E27FC236}">
                <a16:creationId xmlns:a16="http://schemas.microsoft.com/office/drawing/2014/main" id="{1487F293-B24F-4D1A-8389-852DB9E89A95}"/>
              </a:ext>
            </a:extLst>
          </p:cNvPr>
          <p:cNvSpPr>
            <a:spLocks noGrp="1"/>
          </p:cNvSpPr>
          <p:nvPr>
            <p:ph type="sldNum" sz="quarter" idx="12"/>
          </p:nvPr>
        </p:nvSpPr>
        <p:spPr/>
        <p:txBody>
          <a:bodyPr/>
          <a:lstStyle/>
          <a:p>
            <a:fld id="{005C4985-ACD0-2B4C-8981-36243250F268}" type="slidenum">
              <a:rPr lang="en-US" smtClean="0"/>
              <a:t>26</a:t>
            </a:fld>
            <a:endParaRPr lang="en-US"/>
          </a:p>
        </p:txBody>
      </p:sp>
    </p:spTree>
    <p:extLst>
      <p:ext uri="{BB962C8B-B14F-4D97-AF65-F5344CB8AC3E}">
        <p14:creationId xmlns:p14="http://schemas.microsoft.com/office/powerpoint/2010/main" val="32468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8B07A-D3E1-4B22-AC33-BE83B758D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9419D9-A266-4DF0-B797-CFA420F1271B}"/>
              </a:ext>
            </a:extLst>
          </p:cNvPr>
          <p:cNvSpPr>
            <a:spLocks noGrp="1"/>
          </p:cNvSpPr>
          <p:nvPr>
            <p:ph type="title"/>
          </p:nvPr>
        </p:nvSpPr>
        <p:spPr>
          <a:xfrm>
            <a:off x="1399822" y="237067"/>
            <a:ext cx="10681688" cy="1038840"/>
          </a:xfrm>
        </p:spPr>
        <p:txBody>
          <a:bodyPr>
            <a:noAutofit/>
          </a:bodyPr>
          <a:lstStyle/>
          <a:p>
            <a:r>
              <a:rPr lang="en-US" sz="3200"/>
              <a:t>Modeling electrification: </a:t>
            </a:r>
            <a:br>
              <a:rPr lang="en-US" sz="3200"/>
            </a:br>
            <a:r>
              <a:rPr lang="en-US" sz="3200">
                <a:solidFill>
                  <a:schemeClr val="accent4">
                    <a:lumMod val="50000"/>
                  </a:schemeClr>
                </a:solidFill>
              </a:rPr>
              <a:t>Fuel Substitution Scenario Analysis Tool (FSSAT) main processes flow chart</a:t>
            </a:r>
          </a:p>
        </p:txBody>
      </p:sp>
      <p:pic>
        <p:nvPicPr>
          <p:cNvPr id="7" name="Picture 6" descr="Figure of FSSAT main processes flow chart">
            <a:extLst>
              <a:ext uri="{FF2B5EF4-FFF2-40B4-BE49-F238E27FC236}">
                <a16:creationId xmlns:a16="http://schemas.microsoft.com/office/drawing/2014/main" id="{6727F049-FD00-45A1-9723-2CB4746B1BB7}"/>
              </a:ext>
            </a:extLst>
          </p:cNvPr>
          <p:cNvPicPr/>
          <p:nvPr/>
        </p:nvPicPr>
        <p:blipFill>
          <a:blip r:embed="rId3">
            <a:extLst>
              <a:ext uri="{28A0092B-C50C-407E-A947-70E740481C1C}">
                <a14:useLocalDpi xmlns:a14="http://schemas.microsoft.com/office/drawing/2010/main" val="0"/>
              </a:ext>
            </a:extLst>
          </a:blip>
          <a:stretch>
            <a:fillRect/>
          </a:stretch>
        </p:blipFill>
        <p:spPr>
          <a:xfrm>
            <a:off x="1399822" y="1709239"/>
            <a:ext cx="10044033" cy="5121564"/>
          </a:xfrm>
          <a:prstGeom prst="rect">
            <a:avLst/>
          </a:prstGeom>
        </p:spPr>
      </p:pic>
    </p:spTree>
    <p:extLst>
      <p:ext uri="{BB962C8B-B14F-4D97-AF65-F5344CB8AC3E}">
        <p14:creationId xmlns:p14="http://schemas.microsoft.com/office/powerpoint/2010/main" val="412689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p:cNvSpPr>
            <a:spLocks noGrp="1"/>
          </p:cNvSpPr>
          <p:nvPr>
            <p:ph type="title"/>
          </p:nvPr>
        </p:nvSpPr>
        <p:spPr>
          <a:xfrm>
            <a:off x="1399821" y="237067"/>
            <a:ext cx="10221907" cy="1038840"/>
          </a:xfrm>
        </p:spPr>
        <p:txBody>
          <a:bodyPr>
            <a:noAutofit/>
          </a:bodyPr>
          <a:lstStyle/>
          <a:p>
            <a:r>
              <a:rPr lang="en-US" sz="3200"/>
              <a:t>Building end-use electrification scenarios:</a:t>
            </a:r>
            <a:br>
              <a:rPr lang="en-US" sz="3600"/>
            </a:br>
            <a:r>
              <a:rPr lang="en-US" sz="2400">
                <a:solidFill>
                  <a:schemeClr val="accent5">
                    <a:lumMod val="75000"/>
                  </a:schemeClr>
                </a:solidFill>
              </a:rPr>
              <a:t>Minimal, Moderate, Aggressive, Efficient Aggressive</a:t>
            </a:r>
          </a:p>
        </p:txBody>
      </p:sp>
      <p:sp>
        <p:nvSpPr>
          <p:cNvPr id="7" name="TextBox 6"/>
          <p:cNvSpPr txBox="1"/>
          <p:nvPr/>
        </p:nvSpPr>
        <p:spPr>
          <a:xfrm>
            <a:off x="1271663" y="5265349"/>
            <a:ext cx="90817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Where: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NC, ROB, and RET are percentages of eligible technologies by sector/end-use that will be electric in 2030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Minimal electrification scenario just meets the 40-percent AB 3232 target</a:t>
            </a:r>
          </a:p>
        </p:txBody>
      </p:sp>
      <p:graphicFrame>
        <p:nvGraphicFramePr>
          <p:cNvPr id="8" name="Table 7">
            <a:extLst>
              <a:ext uri="{FF2B5EF4-FFF2-40B4-BE49-F238E27FC236}">
                <a16:creationId xmlns:a16="http://schemas.microsoft.com/office/drawing/2014/main" id="{C703EE6F-2722-4FB9-974C-FB3A5A3FAE72}"/>
              </a:ext>
            </a:extLst>
          </p:cNvPr>
          <p:cNvGraphicFramePr>
            <a:graphicFrameLocks noGrp="1"/>
          </p:cNvGraphicFramePr>
          <p:nvPr>
            <p:extLst>
              <p:ext uri="{D42A27DB-BD31-4B8C-83A1-F6EECF244321}">
                <p14:modId xmlns:p14="http://schemas.microsoft.com/office/powerpoint/2010/main" val="3723378888"/>
              </p:ext>
            </p:extLst>
          </p:nvPr>
        </p:nvGraphicFramePr>
        <p:xfrm>
          <a:off x="1507504" y="1375875"/>
          <a:ext cx="8845863" cy="3476855"/>
        </p:xfrm>
        <a:graphic>
          <a:graphicData uri="http://schemas.openxmlformats.org/drawingml/2006/table">
            <a:tbl>
              <a:tblPr firstRow="1">
                <a:tableStyleId>{616DA210-FB5B-4158-B5E0-FEB733F419BA}</a:tableStyleId>
              </a:tblPr>
              <a:tblGrid>
                <a:gridCol w="1644704">
                  <a:extLst>
                    <a:ext uri="{9D8B030D-6E8A-4147-A177-3AD203B41FA5}">
                      <a16:colId xmlns:a16="http://schemas.microsoft.com/office/drawing/2014/main" val="3888183290"/>
                    </a:ext>
                  </a:extLst>
                </a:gridCol>
                <a:gridCol w="1691682">
                  <a:extLst>
                    <a:ext uri="{9D8B030D-6E8A-4147-A177-3AD203B41FA5}">
                      <a16:colId xmlns:a16="http://schemas.microsoft.com/office/drawing/2014/main" val="835510241"/>
                    </a:ext>
                  </a:extLst>
                </a:gridCol>
                <a:gridCol w="1934625">
                  <a:extLst>
                    <a:ext uri="{9D8B030D-6E8A-4147-A177-3AD203B41FA5}">
                      <a16:colId xmlns:a16="http://schemas.microsoft.com/office/drawing/2014/main" val="1551799648"/>
                    </a:ext>
                  </a:extLst>
                </a:gridCol>
                <a:gridCol w="1808454">
                  <a:extLst>
                    <a:ext uri="{9D8B030D-6E8A-4147-A177-3AD203B41FA5}">
                      <a16:colId xmlns:a16="http://schemas.microsoft.com/office/drawing/2014/main" val="3060423506"/>
                    </a:ext>
                  </a:extLst>
                </a:gridCol>
                <a:gridCol w="1766398">
                  <a:extLst>
                    <a:ext uri="{9D8B030D-6E8A-4147-A177-3AD203B41FA5}">
                      <a16:colId xmlns:a16="http://schemas.microsoft.com/office/drawing/2014/main" val="2150173014"/>
                    </a:ext>
                  </a:extLst>
                </a:gridCol>
              </a:tblGrid>
              <a:tr h="1265490">
                <a:tc>
                  <a:txBody>
                    <a:bodyPr/>
                    <a:lstStyle/>
                    <a:p>
                      <a:pPr algn="l" rtl="0" fontAlgn="b"/>
                      <a:r>
                        <a:rPr lang="en-US" sz="1800" b="1" u="none" strike="noStrike">
                          <a:effectLst/>
                        </a:rPr>
                        <a:t>Electrification</a:t>
                      </a:r>
                      <a:r>
                        <a:rPr lang="en-US" sz="1800" b="1" u="none" strike="noStrike" baseline="0">
                          <a:effectLst/>
                        </a:rPr>
                        <a:t> </a:t>
                      </a:r>
                      <a:r>
                        <a:rPr lang="en-US" sz="1800" b="1" u="none" strike="noStrike">
                          <a:effectLst/>
                        </a:rPr>
                        <a:t>Scenario Using FSSAT</a:t>
                      </a:r>
                      <a:endParaRPr lang="en-US" sz="1800" b="1" i="0" u="none" strike="noStrike">
                        <a:solidFill>
                          <a:srgbClr val="000000"/>
                        </a:solidFill>
                        <a:effectLst/>
                        <a:latin typeface="Arial" panose="020B0604020202020204" pitchFamily="34" charset="0"/>
                      </a:endParaRPr>
                    </a:p>
                  </a:txBody>
                  <a:tcPr marL="5804" marR="5804" marT="5804" marB="0" anchor="b"/>
                </a:tc>
                <a:tc>
                  <a:txBody>
                    <a:bodyPr/>
                    <a:lstStyle/>
                    <a:p>
                      <a:pPr algn="ctr" rtl="0" fontAlgn="b"/>
                      <a:r>
                        <a:rPr lang="en-US" sz="1800" b="1" u="none" strike="noStrike">
                          <a:effectLst/>
                        </a:rPr>
                        <a:t>New Construction (NC)</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Replace on Burnout (ROB)</a:t>
                      </a:r>
                      <a:endParaRPr lang="en-US" sz="1800" b="1" i="0" u="none" strike="noStrike" dirty="0">
                        <a:solidFill>
                          <a:srgbClr val="000000"/>
                        </a:solidFill>
                        <a:effectLst/>
                        <a:latin typeface="Arial" panose="020B0604020202020204" pitchFamily="34" charset="0"/>
                      </a:endParaRPr>
                    </a:p>
                  </a:txBody>
                  <a:tcPr marL="5804" marR="5804" marT="5804" marB="0" anchor="b"/>
                </a:tc>
                <a:tc>
                  <a:txBody>
                    <a:bodyPr/>
                    <a:lstStyle/>
                    <a:p>
                      <a:pPr algn="ctr" rtl="0" fontAlgn="b"/>
                      <a:r>
                        <a:rPr lang="en-US" sz="1800" b="1" u="none" strike="noStrike">
                          <a:effectLst/>
                        </a:rPr>
                        <a:t>Early Replacement (RET)</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a:effectLst/>
                        </a:rPr>
                        <a:t>Technology Efficiency</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880292"/>
                  </a:ext>
                </a:extLst>
              </a:tr>
              <a:tr h="552307">
                <a:tc>
                  <a:txBody>
                    <a:bodyPr/>
                    <a:lstStyle/>
                    <a:p>
                      <a:pPr algn="l" rtl="0" fontAlgn="b"/>
                      <a:r>
                        <a:rPr lang="en-US" sz="1800" u="none" strike="noStrike">
                          <a:effectLst/>
                        </a:rPr>
                        <a:t>Minimal</a:t>
                      </a:r>
                      <a:endParaRPr lang="en-US" sz="1800" b="1" i="0" u="none" strike="noStrike">
                        <a:solidFill>
                          <a:srgbClr val="000000"/>
                        </a:solidFill>
                        <a:effectLst/>
                        <a:latin typeface="Arial" panose="020B0604020202020204" pitchFamily="34" charset="0"/>
                      </a:endParaRPr>
                    </a:p>
                  </a:txBody>
                  <a:tcPr marL="5804" marR="5804" marT="58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rowSpan="4">
                  <a:txBody>
                    <a:bodyPr/>
                    <a:lstStyle/>
                    <a:p>
                      <a:pPr algn="l" rtl="0" fontAlgn="b"/>
                      <a:r>
                        <a:rPr lang="en-US" sz="1800" u="none" strike="noStrike">
                          <a:effectLst/>
                        </a:rPr>
                        <a:t> </a:t>
                      </a:r>
                      <a:endParaRPr lang="en-US" sz="1800" b="1" i="0" u="none" strike="noStrike">
                        <a:solidFill>
                          <a:srgbClr val="000000"/>
                        </a:solidFill>
                        <a:effectLst/>
                        <a:latin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a:effectLst/>
                        </a:rPr>
                        <a:t> 100%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a:effectLst/>
                        </a:rPr>
                        <a:t>by 2030</a:t>
                      </a:r>
                      <a:endParaRPr lang="en-US" sz="1800" b="0" i="0" u="none" strike="noStrike">
                        <a:solidFill>
                          <a:srgbClr val="000000"/>
                        </a:solidFill>
                        <a:effectLst/>
                        <a:latin typeface="Arial" panose="020B0604020202020204" pitchFamily="34" charset="0"/>
                      </a:endParaRPr>
                    </a:p>
                    <a:p>
                      <a:pPr algn="l" rtl="0" fontAlgn="b"/>
                      <a:r>
                        <a:rPr lang="en-US" sz="1800" u="none" strike="noStrike">
                          <a:effectLst/>
                        </a:rPr>
                        <a:t> </a:t>
                      </a:r>
                      <a:endParaRPr lang="en-US" sz="1800" b="1"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a:effectLst/>
                        </a:rPr>
                        <a:t>15%</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algn="ctr" rtl="0" fontAlgn="b"/>
                      <a:r>
                        <a:rPr lang="en-US" sz="1800" b="0" i="0" u="none" strike="noStrike">
                          <a:solidFill>
                            <a:srgbClr val="000000"/>
                          </a:solidFill>
                          <a:effectLst/>
                          <a:latin typeface="Arial" panose="020B0604020202020204" pitchFamily="34" charset="0"/>
                        </a:rPr>
                        <a:t>5%</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b"/>
                      <a:r>
                        <a:rPr lang="en-US" sz="1800" u="none" strike="noStrike">
                          <a:effectLst/>
                        </a:rPr>
                        <a:t> High-Efficiency</a:t>
                      </a:r>
                      <a:endParaRPr lang="en-US" sz="1800" b="0" i="0" u="none" strike="noStrike">
                        <a:solidFill>
                          <a:srgbClr val="000000"/>
                        </a:solidFill>
                        <a:effectLst/>
                        <a:latin typeface="Arial" panose="020B0604020202020204" pitchFamily="34" charset="0"/>
                      </a:endParaRPr>
                    </a:p>
                    <a:p>
                      <a:pPr algn="ctr" rtl="0" fontAlgn="b"/>
                      <a:r>
                        <a:rPr lang="en-US" sz="1800" u="none" strike="noStrike">
                          <a:effectLst/>
                        </a:rPr>
                        <a:t>Weighted Mix</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737485"/>
                  </a:ext>
                </a:extLst>
              </a:tr>
              <a:tr h="552307">
                <a:tc>
                  <a:txBody>
                    <a:bodyPr/>
                    <a:lstStyle/>
                    <a:p>
                      <a:pPr algn="l" rtl="0" fontAlgn="b"/>
                      <a:r>
                        <a:rPr lang="en-US" sz="1800" u="none" strike="noStrike">
                          <a:effectLst/>
                        </a:rPr>
                        <a:t>Moderate</a:t>
                      </a:r>
                      <a:endParaRPr lang="en-US" sz="1800" b="1"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50196"/>
                      </a:srgbClr>
                    </a:solidFill>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a:effectLst/>
                        </a:rPr>
                        <a:t>50%</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endParaRPr lang="en-US" sz="1800" b="0"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endParaRPr lang="en-US" sz="1800" b="0"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644318"/>
                  </a:ext>
                </a:extLst>
              </a:tr>
              <a:tr h="552307">
                <a:tc>
                  <a:txBody>
                    <a:bodyPr/>
                    <a:lstStyle/>
                    <a:p>
                      <a:pPr algn="l" rtl="0" fontAlgn="b"/>
                      <a:r>
                        <a:rPr lang="en-US" sz="1800" u="none" strike="noStrike">
                          <a:effectLst/>
                        </a:rPr>
                        <a:t>Aggressive</a:t>
                      </a:r>
                      <a:endParaRPr lang="en-US" sz="1800" b="1" i="0" u="none" strike="noStrike">
                        <a:solidFill>
                          <a:srgbClr val="000000"/>
                        </a:solidFill>
                        <a:effectLst/>
                        <a:latin typeface="Arial" panose="020B0604020202020204" pitchFamily="34" charset="0"/>
                      </a:endParaRPr>
                    </a:p>
                  </a:txBody>
                  <a:tcPr marL="5804" marR="5804" marT="58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74902"/>
                      </a:srgbClr>
                    </a:solidFill>
                  </a:tcPr>
                </a:tc>
                <a:tc vMerge="1">
                  <a:txBody>
                    <a:bodyPr/>
                    <a:lstStyle/>
                    <a:p>
                      <a:pPr algn="l" rtl="0" fontAlgn="b"/>
                      <a:endParaRPr lang="en-US" sz="1800" b="1"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b"/>
                      <a:r>
                        <a:rPr lang="en-US" sz="1800" b="0" i="0" u="none" strike="noStrike">
                          <a:solidFill>
                            <a:srgbClr val="000000"/>
                          </a:solidFill>
                          <a:effectLst/>
                          <a:latin typeface="Arial" panose="020B0604020202020204" pitchFamily="34" charset="0"/>
                        </a:rPr>
                        <a:t>90%</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b"/>
                      <a:r>
                        <a:rPr lang="en-US" sz="1800" u="none" strike="noStrike">
                          <a:effectLst/>
                        </a:rPr>
                        <a:t>70%</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vMerge="1">
                  <a:txBody>
                    <a:bodyPr/>
                    <a:lstStyle/>
                    <a:p>
                      <a:pPr algn="l" rtl="0" fontAlgn="b"/>
                      <a:endParaRPr lang="en-US" sz="1800" b="1"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51271"/>
                  </a:ext>
                </a:extLst>
              </a:tr>
              <a:tr h="552307">
                <a:tc>
                  <a:txBody>
                    <a:bodyPr/>
                    <a:lstStyle/>
                    <a:p>
                      <a:pPr algn="l" rtl="0" fontAlgn="b"/>
                      <a:r>
                        <a:rPr lang="en-US" sz="1800" b="0" i="0" u="none" strike="noStrike">
                          <a:solidFill>
                            <a:srgbClr val="000000"/>
                          </a:solidFill>
                          <a:effectLst/>
                          <a:latin typeface="Arial" panose="020B0604020202020204" pitchFamily="34" charset="0"/>
                        </a:rPr>
                        <a:t>Efficient Aggressive</a:t>
                      </a:r>
                    </a:p>
                  </a:txBody>
                  <a:tcPr marL="5804" marR="5804" marT="58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vMerge="1">
                  <a:txBody>
                    <a:bodyPr/>
                    <a:lstStyle/>
                    <a:p>
                      <a:pPr algn="l" rtl="0" fontAlgn="b"/>
                      <a:endParaRPr lang="en-US" sz="1800" b="1"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endParaRPr lang="en-US" sz="1800" b="0"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endParaRPr lang="en-US" sz="1800" b="0"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rtl="0" fontAlgn="b"/>
                      <a:r>
                        <a:rPr lang="en-US" sz="1800" b="0" i="0" u="none" strike="noStrike" dirty="0">
                          <a:solidFill>
                            <a:srgbClr val="000000"/>
                          </a:solidFill>
                          <a:effectLst/>
                          <a:latin typeface="Arial" panose="020B0604020202020204" pitchFamily="34" charset="0"/>
                        </a:rPr>
                        <a:t>Single-Best</a:t>
                      </a:r>
                      <a:r>
                        <a:rPr lang="en-US" sz="1800" b="0" i="0" u="none" strike="noStrike" baseline="0" dirty="0">
                          <a:solidFill>
                            <a:srgbClr val="000000"/>
                          </a:solidFill>
                          <a:effectLst/>
                          <a:latin typeface="Arial" panose="020B0604020202020204" pitchFamily="34" charset="0"/>
                        </a:rPr>
                        <a:t> Efficiency</a:t>
                      </a:r>
                      <a:endParaRPr lang="en-US" sz="1800" b="0" i="0" u="none" strike="noStrike" dirty="0">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341195"/>
                  </a:ext>
                </a:extLst>
              </a:tr>
            </a:tbl>
          </a:graphicData>
        </a:graphic>
      </p:graphicFrame>
    </p:spTree>
    <p:extLst>
      <p:ext uri="{BB962C8B-B14F-4D97-AF65-F5344CB8AC3E}">
        <p14:creationId xmlns:p14="http://schemas.microsoft.com/office/powerpoint/2010/main" val="181498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r chart showing Statewide Annual Incremental Electricity Demand added for Residential and Commercial sectors in 2030. There are four clusters of bars one set for each electrification scenario: Minimal, Moderate, Aggressive and Efficient Aggressive.">
            <a:extLst>
              <a:ext uri="{FF2B5EF4-FFF2-40B4-BE49-F238E27FC236}">
                <a16:creationId xmlns:a16="http://schemas.microsoft.com/office/drawing/2014/main" id="{58A2DA78-30F7-4B50-A7BE-98D9948B6FA4}"/>
              </a:ext>
            </a:extLst>
          </p:cNvPr>
          <p:cNvPicPr/>
          <p:nvPr/>
        </p:nvPicPr>
        <p:blipFill>
          <a:blip r:embed="rId3">
            <a:extLst>
              <a:ext uri="{28A0092B-C50C-407E-A947-70E740481C1C}">
                <a14:useLocalDpi xmlns:a14="http://schemas.microsoft.com/office/drawing/2010/main" val="0"/>
              </a:ext>
            </a:extLst>
          </a:blip>
          <a:stretch>
            <a:fillRect/>
          </a:stretch>
        </p:blipFill>
        <p:spPr>
          <a:xfrm>
            <a:off x="496468" y="1122967"/>
            <a:ext cx="11062258" cy="5735033"/>
          </a:xfrm>
          <a:prstGeom prst="rect">
            <a:avLst/>
          </a:prstGeom>
        </p:spPr>
      </p:pic>
      <p:sp>
        <p:nvSpPr>
          <p:cNvPr id="2" name="Title 1"/>
          <p:cNvSpPr>
            <a:spLocks noGrp="1"/>
          </p:cNvSpPr>
          <p:nvPr>
            <p:ph type="title"/>
          </p:nvPr>
        </p:nvSpPr>
        <p:spPr>
          <a:xfrm>
            <a:off x="1311603" y="113290"/>
            <a:ext cx="10788661" cy="1038840"/>
          </a:xfrm>
        </p:spPr>
        <p:txBody>
          <a:bodyPr>
            <a:noAutofit/>
          </a:bodyPr>
          <a:lstStyle/>
          <a:p>
            <a:r>
              <a:rPr lang="en-US" sz="3000"/>
              <a:t>Statewide Annual Incremental Electricity Demand</a:t>
            </a:r>
            <a:br>
              <a:rPr lang="en-US" sz="3000"/>
            </a:br>
            <a:r>
              <a:rPr lang="en-US" sz="3000"/>
              <a:t>by Scenario-Specific Electrification in 2030</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31D2D1C-1E9A-458B-AD0D-4B44C69F84D9}"/>
              </a:ext>
            </a:extLst>
          </p:cNvPr>
          <p:cNvSpPr txBox="1"/>
          <p:nvPr/>
        </p:nvSpPr>
        <p:spPr>
          <a:xfrm>
            <a:off x="4135687" y="3543399"/>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4% Com. &amp; 19% Res.  </a:t>
            </a:r>
          </a:p>
        </p:txBody>
      </p:sp>
      <p:sp>
        <p:nvSpPr>
          <p:cNvPr id="30" name="TextBox 29">
            <a:extLst>
              <a:ext uri="{FF2B5EF4-FFF2-40B4-BE49-F238E27FC236}">
                <a16:creationId xmlns:a16="http://schemas.microsoft.com/office/drawing/2014/main" id="{9A0FD36F-C1F2-46DE-B6CA-25E0F27C1129}"/>
              </a:ext>
            </a:extLst>
          </p:cNvPr>
          <p:cNvSpPr txBox="1"/>
          <p:nvPr/>
        </p:nvSpPr>
        <p:spPr>
          <a:xfrm>
            <a:off x="1425789" y="4347321"/>
            <a:ext cx="3465699"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3% of Commercial &amp; 9% of Residential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Baseline consumption added</a:t>
            </a:r>
          </a:p>
        </p:txBody>
      </p:sp>
      <p:sp>
        <p:nvSpPr>
          <p:cNvPr id="9" name="TextBox 8">
            <a:extLst>
              <a:ext uri="{FF2B5EF4-FFF2-40B4-BE49-F238E27FC236}">
                <a16:creationId xmlns:a16="http://schemas.microsoft.com/office/drawing/2014/main" id="{6370F34D-A4D5-4401-8ABD-AB5CC282BA16}"/>
              </a:ext>
            </a:extLst>
          </p:cNvPr>
          <p:cNvSpPr txBox="1"/>
          <p:nvPr/>
        </p:nvSpPr>
        <p:spPr>
          <a:xfrm>
            <a:off x="6672881" y="1244157"/>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8% Com. &amp; 40% Res.  </a:t>
            </a:r>
          </a:p>
        </p:txBody>
      </p:sp>
      <p:sp>
        <p:nvSpPr>
          <p:cNvPr id="11" name="TextBox 10">
            <a:extLst>
              <a:ext uri="{FF2B5EF4-FFF2-40B4-BE49-F238E27FC236}">
                <a16:creationId xmlns:a16="http://schemas.microsoft.com/office/drawing/2014/main" id="{8829CCC6-F0D4-45C0-9D33-FB82E2E80FA5}"/>
              </a:ext>
            </a:extLst>
          </p:cNvPr>
          <p:cNvSpPr txBox="1"/>
          <p:nvPr/>
        </p:nvSpPr>
        <p:spPr>
          <a:xfrm>
            <a:off x="9022060" y="2288060"/>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8% Com. &amp; 31% Res.  </a:t>
            </a:r>
          </a:p>
        </p:txBody>
      </p:sp>
    </p:spTree>
    <p:extLst>
      <p:ext uri="{BB962C8B-B14F-4D97-AF65-F5344CB8AC3E}">
        <p14:creationId xmlns:p14="http://schemas.microsoft.com/office/powerpoint/2010/main" val="20003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E8D5-9EB2-4FD5-B8CA-2163B94BDF8B}"/>
              </a:ext>
            </a:extLst>
          </p:cNvPr>
          <p:cNvSpPr>
            <a:spLocks noGrp="1"/>
          </p:cNvSpPr>
          <p:nvPr>
            <p:ph type="title"/>
          </p:nvPr>
        </p:nvSpPr>
        <p:spPr>
          <a:xfrm>
            <a:off x="838200" y="365126"/>
            <a:ext cx="10515600" cy="888206"/>
          </a:xfrm>
        </p:spPr>
        <p:txBody>
          <a:bodyPr/>
          <a:lstStyle/>
          <a:p>
            <a:r>
              <a:rPr lang="en-US" dirty="0"/>
              <a:t>Housekeeping: Zoom Overview</a:t>
            </a:r>
          </a:p>
        </p:txBody>
      </p:sp>
      <p:sp>
        <p:nvSpPr>
          <p:cNvPr id="6" name="Content Placeholder 5">
            <a:extLst>
              <a:ext uri="{FF2B5EF4-FFF2-40B4-BE49-F238E27FC236}">
                <a16:creationId xmlns:a16="http://schemas.microsoft.com/office/drawing/2014/main" id="{94CF0290-A502-4301-9FF0-F8AF38534367}"/>
              </a:ext>
            </a:extLst>
          </p:cNvPr>
          <p:cNvSpPr>
            <a:spLocks noGrp="1"/>
          </p:cNvSpPr>
          <p:nvPr>
            <p:ph idx="1"/>
          </p:nvPr>
        </p:nvSpPr>
        <p:spPr>
          <a:xfrm>
            <a:off x="1119011" y="1227182"/>
            <a:ext cx="9953978" cy="4351338"/>
          </a:xfrm>
        </p:spPr>
        <p:txBody>
          <a:bodyPr/>
          <a:lstStyle/>
          <a:p>
            <a:r>
              <a:rPr lang="en-US" dirty="0"/>
              <a:t>Everyone will be muted by default</a:t>
            </a:r>
            <a:endParaRPr lang="en-US" dirty="0">
              <a:cs typeface="Arial"/>
            </a:endParaRPr>
          </a:p>
          <a:p>
            <a:r>
              <a:rPr lang="en-US" dirty="0"/>
              <a:t>Questions/Comments</a:t>
            </a:r>
          </a:p>
          <a:p>
            <a:pPr lvl="1"/>
            <a:r>
              <a:rPr lang="en-US" dirty="0"/>
              <a:t>Please submit questions in the chat box and we will address them after the presentation during the discussion</a:t>
            </a:r>
          </a:p>
          <a:p>
            <a:pPr lvl="1"/>
            <a:r>
              <a:rPr lang="en-US" dirty="0"/>
              <a:t>Please include your name and the slide number</a:t>
            </a:r>
          </a:p>
          <a:p>
            <a:pPr lvl="1"/>
            <a:r>
              <a:rPr lang="en-US" dirty="0"/>
              <a:t>We will call on stakeholders by name and unmute them so they may ask a question after the presentation is completed.</a:t>
            </a:r>
          </a:p>
          <a:p>
            <a:endParaRPr lang="en-US" dirty="0"/>
          </a:p>
        </p:txBody>
      </p:sp>
      <p:sp>
        <p:nvSpPr>
          <p:cNvPr id="5" name="Slide Number Placeholder 4">
            <a:extLst>
              <a:ext uri="{FF2B5EF4-FFF2-40B4-BE49-F238E27FC236}">
                <a16:creationId xmlns:a16="http://schemas.microsoft.com/office/drawing/2014/main" id="{C656760F-AC39-400C-A043-89739913C3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17406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7406D"/>
              </a:solidFill>
              <a:effectLst/>
              <a:uLnTx/>
              <a:uFillTx/>
              <a:latin typeface="Arial" panose="020B0604020202020204"/>
              <a:ea typeface="+mn-ea"/>
              <a:cs typeface="+mn-cs"/>
            </a:endParaRPr>
          </a:p>
        </p:txBody>
      </p:sp>
      <p:pic>
        <p:nvPicPr>
          <p:cNvPr id="4" name="Picture 3" descr="Zoom toolbar" title="Zoom toolbar">
            <a:extLst>
              <a:ext uri="{FF2B5EF4-FFF2-40B4-BE49-F238E27FC236}">
                <a16:creationId xmlns:a16="http://schemas.microsoft.com/office/drawing/2014/main" id="{7A1FF409-68BE-44B5-AB6F-C651A7E9FC59}"/>
              </a:ext>
            </a:extLst>
          </p:cNvPr>
          <p:cNvPicPr>
            <a:picLocks noChangeAspect="1"/>
          </p:cNvPicPr>
          <p:nvPr/>
        </p:nvPicPr>
        <p:blipFill>
          <a:blip r:embed="rId2"/>
          <a:stretch>
            <a:fillRect/>
          </a:stretch>
        </p:blipFill>
        <p:spPr>
          <a:xfrm>
            <a:off x="0" y="5796154"/>
            <a:ext cx="12192000" cy="663835"/>
          </a:xfrm>
          <a:prstGeom prst="rect">
            <a:avLst/>
          </a:prstGeom>
        </p:spPr>
      </p:pic>
      <p:sp>
        <p:nvSpPr>
          <p:cNvPr id="8" name="Rectangle 7">
            <a:extLst>
              <a:ext uri="{FF2B5EF4-FFF2-40B4-BE49-F238E27FC236}">
                <a16:creationId xmlns:a16="http://schemas.microsoft.com/office/drawing/2014/main" id="{6631B81E-169F-4673-B544-1CCCB40C95A4}"/>
              </a:ext>
            </a:extLst>
          </p:cNvPr>
          <p:cNvSpPr/>
          <p:nvPr/>
        </p:nvSpPr>
        <p:spPr>
          <a:xfrm>
            <a:off x="119145" y="4168561"/>
            <a:ext cx="1206500" cy="9317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Un-Mute or Mute</a:t>
            </a:r>
          </a:p>
        </p:txBody>
      </p:sp>
      <p:sp>
        <p:nvSpPr>
          <p:cNvPr id="11" name="Arrow: Down 10" descr="Zoom toolbar" title="Zoom toolbar">
            <a:extLst>
              <a:ext uri="{FF2B5EF4-FFF2-40B4-BE49-F238E27FC236}">
                <a16:creationId xmlns:a16="http://schemas.microsoft.com/office/drawing/2014/main" id="{F87A81E6-9852-4C31-BCDB-E72577CB20FD}"/>
              </a:ext>
            </a:extLst>
          </p:cNvPr>
          <p:cNvSpPr/>
          <p:nvPr/>
        </p:nvSpPr>
        <p:spPr>
          <a:xfrm>
            <a:off x="196236" y="5200234"/>
            <a:ext cx="484632" cy="433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9D7BDB-B91C-4039-8EA9-EFD0ABBF1BA3}"/>
              </a:ext>
            </a:extLst>
          </p:cNvPr>
          <p:cNvSpPr/>
          <p:nvPr/>
        </p:nvSpPr>
        <p:spPr>
          <a:xfrm>
            <a:off x="1678423" y="4168561"/>
            <a:ext cx="1206500" cy="9317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Video will be Off</a:t>
            </a:r>
          </a:p>
        </p:txBody>
      </p:sp>
      <p:sp>
        <p:nvSpPr>
          <p:cNvPr id="13" name="Arrow: Down 12" descr="Zoom toolbar" title="Zoom toolbar">
            <a:extLst>
              <a:ext uri="{FF2B5EF4-FFF2-40B4-BE49-F238E27FC236}">
                <a16:creationId xmlns:a16="http://schemas.microsoft.com/office/drawing/2014/main" id="{5422842E-51F0-400D-93A8-C42E3F2689D4}"/>
              </a:ext>
            </a:extLst>
          </p:cNvPr>
          <p:cNvSpPr/>
          <p:nvPr/>
        </p:nvSpPr>
        <p:spPr>
          <a:xfrm rot="3137628">
            <a:off x="1763339" y="5081901"/>
            <a:ext cx="430443" cy="694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DFC2A7-5C6B-4031-AAF4-6AA1B5A086BB}"/>
              </a:ext>
            </a:extLst>
          </p:cNvPr>
          <p:cNvSpPr/>
          <p:nvPr/>
        </p:nvSpPr>
        <p:spPr>
          <a:xfrm>
            <a:off x="3655838" y="4138620"/>
            <a:ext cx="1625600" cy="9317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Click to See Participants</a:t>
            </a:r>
          </a:p>
        </p:txBody>
      </p:sp>
      <p:sp>
        <p:nvSpPr>
          <p:cNvPr id="16" name="Arrow: Down 15" descr="Zoom toolbar" title="Zoom toolbar">
            <a:extLst>
              <a:ext uri="{FF2B5EF4-FFF2-40B4-BE49-F238E27FC236}">
                <a16:creationId xmlns:a16="http://schemas.microsoft.com/office/drawing/2014/main" id="{4D5610B1-DD3C-4D1F-8CC1-5FBC9F574A55}"/>
              </a:ext>
            </a:extLst>
          </p:cNvPr>
          <p:cNvSpPr/>
          <p:nvPr/>
        </p:nvSpPr>
        <p:spPr>
          <a:xfrm>
            <a:off x="4250706" y="5145227"/>
            <a:ext cx="484632" cy="433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D824F8-47D2-4F26-8BDD-741309A82E3C}"/>
              </a:ext>
            </a:extLst>
          </p:cNvPr>
          <p:cNvSpPr/>
          <p:nvPr/>
        </p:nvSpPr>
        <p:spPr>
          <a:xfrm>
            <a:off x="5808488" y="4185930"/>
            <a:ext cx="20701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Click to See the Chat and Enter Questions</a:t>
            </a:r>
          </a:p>
        </p:txBody>
      </p:sp>
      <p:sp>
        <p:nvSpPr>
          <p:cNvPr id="18" name="Arrow: Down 17" descr="Zoom toolbar" title="Zoom toolbar">
            <a:extLst>
              <a:ext uri="{FF2B5EF4-FFF2-40B4-BE49-F238E27FC236}">
                <a16:creationId xmlns:a16="http://schemas.microsoft.com/office/drawing/2014/main" id="{136FAB81-B6B4-48CB-9DCE-23086DA9ABED}"/>
              </a:ext>
            </a:extLst>
          </p:cNvPr>
          <p:cNvSpPr/>
          <p:nvPr/>
        </p:nvSpPr>
        <p:spPr>
          <a:xfrm>
            <a:off x="6601222" y="5134592"/>
            <a:ext cx="484632" cy="473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51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 graph of Summer and Winter Peak Load Impacts &#10;after Aggressive Electrification">
            <a:extLst>
              <a:ext uri="{FF2B5EF4-FFF2-40B4-BE49-F238E27FC236}">
                <a16:creationId xmlns:a16="http://schemas.microsoft.com/office/drawing/2014/main" id="{1BE95EBD-D381-420C-ACE2-E09EBA2DAA8E}"/>
              </a:ext>
            </a:extLst>
          </p:cNvPr>
          <p:cNvPicPr>
            <a:picLocks noChangeAspect="1"/>
          </p:cNvPicPr>
          <p:nvPr/>
        </p:nvPicPr>
        <p:blipFill rotWithShape="1">
          <a:blip r:embed="rId3"/>
          <a:srcRect t="13435"/>
          <a:stretch/>
        </p:blipFill>
        <p:spPr>
          <a:xfrm>
            <a:off x="0" y="1052623"/>
            <a:ext cx="11596348" cy="5817115"/>
          </a:xfrm>
          <a:prstGeom prst="rect">
            <a:avLst/>
          </a:prstGeom>
        </p:spPr>
      </p:pic>
      <p:sp>
        <p:nvSpPr>
          <p:cNvPr id="4" name="Slide Number Placeholder 3"/>
          <p:cNvSpPr>
            <a:spLocks noGrp="1"/>
          </p:cNvSpPr>
          <p:nvPr>
            <p:ph type="sldNum" sz="quarter" idx="12"/>
          </p:nvPr>
        </p:nvSpPr>
        <p:spPr>
          <a:xfrm>
            <a:off x="10388600" y="6453739"/>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8A416883-FFA0-44D0-AB4D-6C75BB07F78D}"/>
              </a:ext>
            </a:extLst>
          </p:cNvPr>
          <p:cNvSpPr txBox="1">
            <a:spLocks noGrp="1"/>
          </p:cNvSpPr>
          <p:nvPr>
            <p:ph type="title" idx="4294967295"/>
          </p:nvPr>
        </p:nvSpPr>
        <p:spPr>
          <a:xfrm>
            <a:off x="1266873" y="105210"/>
            <a:ext cx="9953978"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Summer and Winter Peak Load Impacts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after Aggressive Electrification</a:t>
            </a:r>
          </a:p>
        </p:txBody>
      </p:sp>
      <p:sp>
        <p:nvSpPr>
          <p:cNvPr id="12" name="TextBox 24">
            <a:extLst>
              <a:ext uri="{FF2B5EF4-FFF2-40B4-BE49-F238E27FC236}">
                <a16:creationId xmlns:a16="http://schemas.microsoft.com/office/drawing/2014/main" id="{04BB6015-5846-4105-BE0B-421E6882A0EC}"/>
              </a:ext>
            </a:extLst>
          </p:cNvPr>
          <p:cNvSpPr txBox="1"/>
          <p:nvPr/>
        </p:nvSpPr>
        <p:spPr>
          <a:xfrm>
            <a:off x="8531754" y="1824009"/>
            <a:ext cx="1432707" cy="53490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rPr>
              <a:t>Nov 13 5pm</a:t>
            </a: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shifted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Dec 2 6am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3" name="TextBox 24">
            <a:extLst>
              <a:ext uri="{FF2B5EF4-FFF2-40B4-BE49-F238E27FC236}">
                <a16:creationId xmlns:a16="http://schemas.microsoft.com/office/drawing/2014/main" id="{B8473906-4610-4025-B926-2B6A8008EB81}"/>
              </a:ext>
            </a:extLst>
          </p:cNvPr>
          <p:cNvSpPr txBox="1"/>
          <p:nvPr/>
        </p:nvSpPr>
        <p:spPr>
          <a:xfrm>
            <a:off x="10568809" y="1351749"/>
            <a:ext cx="1304084" cy="26456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rPr>
              <a:t>Dec 9 6pm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s</a:t>
            </a:r>
            <a:r>
              <a:rPr kumimoji="0" lang="en-US" sz="1400" b="1" i="1" u="none" strike="noStrike" kern="1200" cap="none" spc="0" normalizeH="0" baseline="0" noProof="0" dirty="0" err="1">
                <a:ln>
                  <a:noFill/>
                </a:ln>
                <a:solidFill>
                  <a:srgbClr val="C00000"/>
                </a:solidFill>
                <a:effectLst/>
                <a:uLnTx/>
                <a:uFillTx/>
                <a:latin typeface="Arial" panose="020B0604020202020204"/>
                <a:ea typeface="+mn-ea"/>
                <a:cs typeface="+mn-cs"/>
                <a:sym typeface="Wingdings" panose="05000000000000000000" pitchFamily="2" charset="2"/>
              </a:rPr>
              <a:t>hifted</a:t>
            </a: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Jan 3 7am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01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dirty="0"/>
              <a:t>Use AAEE as a template for </a:t>
            </a:r>
            <a:r>
              <a:rPr lang="en-US" dirty="0">
                <a:solidFill>
                  <a:srgbClr val="CF4831"/>
                </a:solidFill>
              </a:rPr>
              <a:t>AAFS</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2" y="1193051"/>
            <a:ext cx="10322991" cy="5481164"/>
          </a:xfrm>
        </p:spPr>
        <p:txBody>
          <a:bodyPr>
            <a:normAutofit fontScale="92500" lnSpcReduction="10000"/>
          </a:bodyPr>
          <a:lstStyle/>
          <a:p>
            <a:r>
              <a:rPr lang="en-US" sz="3200" b="1" i="1" dirty="0">
                <a:solidFill>
                  <a:srgbClr val="CF4831"/>
                </a:solidFill>
              </a:rPr>
              <a:t>For 2021 we wish to develop Additional Achievable Fuel Substitution (AAFS) as an hourly load modifier to the baseline demand forecast.</a:t>
            </a:r>
          </a:p>
          <a:p>
            <a:endParaRPr lang="en-US" sz="600" i="1" dirty="0"/>
          </a:p>
          <a:p>
            <a:pPr>
              <a:lnSpc>
                <a:spcPct val="120000"/>
              </a:lnSpc>
            </a:pPr>
            <a:r>
              <a:rPr lang="en-US" sz="3200" dirty="0"/>
              <a:t>AAFS is conceptualized as separate from AAEE</a:t>
            </a:r>
          </a:p>
          <a:p>
            <a:pPr>
              <a:lnSpc>
                <a:spcPct val="120000"/>
              </a:lnSpc>
            </a:pPr>
            <a:r>
              <a:rPr lang="en-US" sz="3200" dirty="0"/>
              <a:t>We wish to use a manner similar to the one which was developed for AAEE for AAFS; </a:t>
            </a:r>
            <a:r>
              <a:rPr lang="en-US" sz="3200" dirty="0" err="1"/>
              <a:t>ie</a:t>
            </a:r>
            <a:r>
              <a:rPr lang="en-US" sz="3200" dirty="0"/>
              <a:t>. a “template”</a:t>
            </a:r>
          </a:p>
          <a:p>
            <a:pPr lvl="1">
              <a:lnSpc>
                <a:spcPct val="120000"/>
              </a:lnSpc>
            </a:pPr>
            <a:r>
              <a:rPr lang="en-US" sz="3000" dirty="0"/>
              <a:t>AAEE genesis occurred in 2009 with an analysis of “incremental, uncommitted” EE savings</a:t>
            </a:r>
          </a:p>
          <a:p>
            <a:pPr lvl="1">
              <a:lnSpc>
                <a:spcPct val="120000"/>
              </a:lnSpc>
            </a:pPr>
            <a:r>
              <a:rPr lang="en-US" sz="3000" dirty="0"/>
              <a:t>2013 the Joint Agencies developed the “single forecast set” language and formalized it in 2014</a:t>
            </a:r>
          </a:p>
          <a:p>
            <a:endParaRPr lang="en-US" sz="3200" dirty="0"/>
          </a:p>
          <a:p>
            <a:endParaRPr lang="en-US" sz="3200"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31</a:t>
            </a:fld>
            <a:endParaRPr lang="en-US"/>
          </a:p>
        </p:txBody>
      </p:sp>
    </p:spTree>
    <p:extLst>
      <p:ext uri="{BB962C8B-B14F-4D97-AF65-F5344CB8AC3E}">
        <p14:creationId xmlns:p14="http://schemas.microsoft.com/office/powerpoint/2010/main" val="22319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211137" y="111443"/>
            <a:ext cx="10980863" cy="1038840"/>
          </a:xfrm>
        </p:spPr>
        <p:txBody>
          <a:bodyPr>
            <a:normAutofit fontScale="90000"/>
          </a:bodyPr>
          <a:lstStyle/>
          <a:p>
            <a:r>
              <a:rPr lang="en-US" dirty="0">
                <a:solidFill>
                  <a:srgbClr val="CF4831"/>
                </a:solidFill>
              </a:rPr>
              <a:t>Scenario Development for 2021 AAFS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32</a:t>
            </a:fld>
            <a:endParaRPr lang="en-US"/>
          </a:p>
        </p:txBody>
      </p:sp>
      <p:sp>
        <p:nvSpPr>
          <p:cNvPr id="7" name="Content Placeholder 2">
            <a:extLst>
              <a:ext uri="{FF2B5EF4-FFF2-40B4-BE49-F238E27FC236}">
                <a16:creationId xmlns:a16="http://schemas.microsoft.com/office/drawing/2014/main" id="{EC80E77A-AEBD-42A1-BBA2-2634326A7F59}"/>
              </a:ext>
            </a:extLst>
          </p:cNvPr>
          <p:cNvSpPr>
            <a:spLocks noGrp="1"/>
          </p:cNvSpPr>
          <p:nvPr>
            <p:ph sz="half" idx="1"/>
          </p:nvPr>
        </p:nvSpPr>
        <p:spPr>
          <a:xfrm>
            <a:off x="1211137" y="1150283"/>
            <a:ext cx="10894618" cy="5713526"/>
          </a:xfrm>
        </p:spPr>
        <p:txBody>
          <a:bodyPr>
            <a:normAutofit lnSpcReduction="10000"/>
          </a:bodyPr>
          <a:lstStyle/>
          <a:p>
            <a:pPr fontAlgn="base"/>
            <a:r>
              <a:rPr lang="en-US" sz="3200" b="1" dirty="0"/>
              <a:t>DAWG stakeholder workshop June 23</a:t>
            </a:r>
          </a:p>
          <a:p>
            <a:pPr algn="just">
              <a:lnSpc>
                <a:spcPct val="110000"/>
              </a:lnSpc>
            </a:pPr>
            <a:r>
              <a:rPr lang="en-US" sz="3200" b="1" dirty="0"/>
              <a:t>IEPR Commissioner Workshop </a:t>
            </a:r>
            <a:r>
              <a:rPr lang="en-US" sz="3200" b="1" dirty="0">
                <a:solidFill>
                  <a:srgbClr val="0F6FC6">
                    <a:lumMod val="50000"/>
                  </a:srgbClr>
                </a:solidFill>
              </a:rPr>
              <a:t>August 5</a:t>
            </a:r>
            <a:r>
              <a:rPr lang="en-US" sz="3200" b="1" dirty="0"/>
              <a:t>		Electricity &amp; Natural Gas Demand Forecast: 		Inputs and Assumptions</a:t>
            </a:r>
          </a:p>
          <a:p>
            <a:pPr marL="0" indent="0" fontAlgn="base">
              <a:buNone/>
            </a:pPr>
            <a:endParaRPr lang="en-US" sz="800" b="1" i="1" dirty="0"/>
          </a:p>
          <a:p>
            <a:pPr marL="0" indent="0" fontAlgn="base">
              <a:buNone/>
            </a:pPr>
            <a:r>
              <a:rPr lang="en-US" i="1" dirty="0"/>
              <a:t>The next step would be defining a mutually agreed upon process for incorporating building electrification into the IEPR Demand Forecast such that it is useful to the joint agencies and their stakeholders.</a:t>
            </a:r>
          </a:p>
          <a:p>
            <a:pPr marL="914400" lvl="2" indent="0" fontAlgn="base">
              <a:buNone/>
            </a:pPr>
            <a:endParaRPr lang="en-US" sz="600" dirty="0"/>
          </a:p>
          <a:p>
            <a:pPr fontAlgn="base"/>
            <a:r>
              <a:rPr lang="en-US" dirty="0"/>
              <a:t>As in the 2019 AAEE forecast, and before, the objective is to continue to focus on firm programs and projections since the core scenarios will be used for planning and procurement purposes </a:t>
            </a:r>
          </a:p>
          <a:p>
            <a:pPr fontAlgn="base"/>
            <a:r>
              <a:rPr lang="en-US" dirty="0"/>
              <a:t>As in previous iterations, develop variations around these most probable futures to show other possible outcomes given less or more effort input to realize the potential of existing or proposed EE and FS programs </a:t>
            </a:r>
          </a:p>
          <a:p>
            <a:pPr lvl="2" fontAlgn="base"/>
            <a:endParaRPr lang="en-US" sz="3200" dirty="0"/>
          </a:p>
          <a:p>
            <a:pPr marL="914400" lvl="2" indent="0" fontAlgn="base">
              <a:buNone/>
            </a:pPr>
            <a:endParaRPr lang="en-US" sz="3200" b="1" dirty="0"/>
          </a:p>
          <a:p>
            <a:endParaRPr lang="en-US" dirty="0"/>
          </a:p>
        </p:txBody>
      </p:sp>
    </p:spTree>
    <p:extLst>
      <p:ext uri="{BB962C8B-B14F-4D97-AF65-F5344CB8AC3E}">
        <p14:creationId xmlns:p14="http://schemas.microsoft.com/office/powerpoint/2010/main" val="16537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sldNum" sz="quarter" idx="12"/>
          </p:nvPr>
        </p:nvSpPr>
        <p:spPr/>
        <p:txBody>
          <a:bodyPr/>
          <a:lstStyle/>
          <a:p>
            <a:fld id="{005C4985-ACD0-2B4C-8981-36243250F268}" type="slidenum">
              <a:rPr lang="en-US" smtClean="0"/>
              <a:t>33</a:t>
            </a:fld>
            <a:endParaRPr lang="en-US"/>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414165"/>
              </p:ext>
            </p:extLst>
          </p:nvPr>
        </p:nvGraphicFramePr>
        <p:xfrm>
          <a:off x="5946" y="-4069"/>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FBACA3C-CB1A-4DC9-8F44-7E26938F7CD1}"/>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CEC approach to Scenarios </a:t>
            </a:r>
          </a:p>
        </p:txBody>
      </p:sp>
      <p:sp>
        <p:nvSpPr>
          <p:cNvPr id="6" name="Content Placeholder 2">
            <a:extLst>
              <a:ext uri="{FF2B5EF4-FFF2-40B4-BE49-F238E27FC236}">
                <a16:creationId xmlns:a16="http://schemas.microsoft.com/office/drawing/2014/main" id="{8C179290-4D45-4EA5-BD16-6EEC16795ED2}"/>
              </a:ext>
            </a:extLst>
          </p:cNvPr>
          <p:cNvSpPr>
            <a:spLocks noGrp="1"/>
          </p:cNvSpPr>
          <p:nvPr>
            <p:ph sz="half" idx="1"/>
          </p:nvPr>
        </p:nvSpPr>
        <p:spPr>
          <a:xfrm>
            <a:off x="0" y="1361255"/>
            <a:ext cx="7586630" cy="1370736"/>
          </a:xfrm>
        </p:spPr>
        <p:txBody>
          <a:bodyPr>
            <a:normAutofit fontScale="62500" lnSpcReduction="20000"/>
          </a:bodyPr>
          <a:lstStyle/>
          <a:p>
            <a:pPr marL="914400" lvl="2" indent="0" fontAlgn="base">
              <a:lnSpc>
                <a:spcPct val="120000"/>
              </a:lnSpc>
              <a:buNone/>
            </a:pPr>
            <a:r>
              <a:rPr lang="en-US" sz="4000" i="1" dirty="0"/>
              <a:t>AAFS scenarios 1-6 ranging from most conservative to most aggressive or optimistic</a:t>
            </a:r>
          </a:p>
          <a:p>
            <a:pPr marL="914400" lvl="2" indent="0" fontAlgn="base">
              <a:buNone/>
            </a:pPr>
            <a:endParaRPr lang="en-US" sz="3200" i="1" dirty="0"/>
          </a:p>
          <a:p>
            <a:endParaRPr lang="en-US" dirty="0"/>
          </a:p>
        </p:txBody>
      </p:sp>
    </p:spTree>
    <p:extLst>
      <p:ext uri="{BB962C8B-B14F-4D97-AF65-F5344CB8AC3E}">
        <p14:creationId xmlns:p14="http://schemas.microsoft.com/office/powerpoint/2010/main" val="18874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815301"/>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49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893453"/>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02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805796"/>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16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473555"/>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59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052814"/>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093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716DA-B827-4F0D-89DE-FB9148A816AF}"/>
              </a:ext>
            </a:extLst>
          </p:cNvPr>
          <p:cNvSpPr/>
          <p:nvPr/>
        </p:nvSpPr>
        <p:spPr>
          <a:xfrm>
            <a:off x="-14441" y="2873670"/>
            <a:ext cx="12192003" cy="1347343"/>
          </a:xfrm>
          <a:prstGeom prst="rect">
            <a:avLst/>
          </a:prstGeom>
          <a:solidFill>
            <a:schemeClr val="tx2">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endParaRPr lang="en-US" sz="1200" b="1" dirty="0">
              <a:solidFill>
                <a:prstClr val="black">
                  <a:lumMod val="50000"/>
                </a:prst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8898" y="5068899"/>
            <a:ext cx="12186459" cy="1171029"/>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14439" y="4221013"/>
            <a:ext cx="12186459" cy="847886"/>
          </a:xfrm>
          <a:prstGeom prst="rect">
            <a:avLst/>
          </a:prstGeom>
          <a:solidFill>
            <a:schemeClr val="accent5">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522802" y="220617"/>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2021 AAFS</a:t>
            </a:r>
          </a:p>
        </p:txBody>
      </p:sp>
      <p:sp>
        <p:nvSpPr>
          <p:cNvPr id="12" name="Rectangle 11">
            <a:extLst>
              <a:ext uri="{C183D7F6-B498-43B3-948B-1728B52AA6E4}">
                <adec:decorative xmlns:adec="http://schemas.microsoft.com/office/drawing/2017/decorative" val="1"/>
              </a:ext>
            </a:extLst>
          </p:cNvPr>
          <p:cNvSpPr/>
          <p:nvPr/>
        </p:nvSpPr>
        <p:spPr>
          <a:xfrm>
            <a:off x="-2" y="1421296"/>
            <a:ext cx="12186461" cy="5414774"/>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7B12EEB-F414-49D2-9F13-1E65C6F78160}"/>
              </a:ext>
            </a:extLst>
          </p:cNvPr>
          <p:cNvSpPr/>
          <p:nvPr/>
        </p:nvSpPr>
        <p:spPr>
          <a:xfrm>
            <a:off x="14439" y="6235666"/>
            <a:ext cx="12209795" cy="648530"/>
          </a:xfrm>
          <a:prstGeom prst="rect">
            <a:avLst/>
          </a:prstGeom>
          <a:solidFill>
            <a:srgbClr val="FFCC99">
              <a:alpha val="4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prstClr val="black">
                    <a:lumMod val="50000"/>
                  </a:prstClr>
                </a:solidFill>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pic>
        <p:nvPicPr>
          <p:cNvPr id="3" name="Picture 2" descr="Scenario names from conservative 2 through aggressive 6 ">
            <a:extLst>
              <a:ext uri="{FF2B5EF4-FFF2-40B4-BE49-F238E27FC236}">
                <a16:creationId xmlns:a16="http://schemas.microsoft.com/office/drawing/2014/main" id="{FFD8E798-BA9F-4113-AD35-21FD8B482020}"/>
              </a:ext>
            </a:extLst>
          </p:cNvPr>
          <p:cNvPicPr>
            <a:picLocks noChangeAspect="1"/>
          </p:cNvPicPr>
          <p:nvPr/>
        </p:nvPicPr>
        <p:blipFill>
          <a:blip r:embed="rId3"/>
          <a:stretch>
            <a:fillRect/>
          </a:stretch>
        </p:blipFill>
        <p:spPr>
          <a:xfrm>
            <a:off x="23336" y="1431456"/>
            <a:ext cx="12154225" cy="1452374"/>
          </a:xfrm>
          <a:prstGeom prst="rect">
            <a:avLst/>
          </a:prstGeom>
        </p:spPr>
      </p:pic>
    </p:spTree>
    <p:extLst>
      <p:ext uri="{BB962C8B-B14F-4D97-AF65-F5344CB8AC3E}">
        <p14:creationId xmlns:p14="http://schemas.microsoft.com/office/powerpoint/2010/main" val="368125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5B-8DCD-4573-892A-307834362823}"/>
              </a:ext>
            </a:extLst>
          </p:cNvPr>
          <p:cNvSpPr>
            <a:spLocks noGrp="1"/>
          </p:cNvSpPr>
          <p:nvPr>
            <p:ph type="title"/>
          </p:nvPr>
        </p:nvSpPr>
        <p:spPr>
          <a:xfrm>
            <a:off x="1357488" y="158029"/>
            <a:ext cx="9953978" cy="1038840"/>
          </a:xfrm>
        </p:spPr>
        <p:txBody>
          <a:bodyPr>
            <a:noAutofit/>
          </a:bodyPr>
          <a:lstStyle/>
          <a:p>
            <a:r>
              <a:rPr lang="en-US" sz="3600" i="1" dirty="0">
                <a:solidFill>
                  <a:srgbClr val="CF4831"/>
                </a:solidFill>
              </a:rPr>
              <a:t>NEW</a:t>
            </a:r>
            <a:r>
              <a:rPr lang="en-US" sz="3600" dirty="0">
                <a:solidFill>
                  <a:srgbClr val="CF4831"/>
                </a:solidFill>
              </a:rPr>
              <a:t> </a:t>
            </a:r>
            <a:r>
              <a:rPr lang="en-US" sz="3600" dirty="0"/>
              <a:t> EAD Decarbonization Analysis   	    for 2021 IEPR</a:t>
            </a:r>
            <a:endParaRPr lang="en-US" sz="2800" dirty="0"/>
          </a:p>
        </p:txBody>
      </p:sp>
      <p:sp>
        <p:nvSpPr>
          <p:cNvPr id="5" name="Slide Number Placeholder 4">
            <a:extLst>
              <a:ext uri="{FF2B5EF4-FFF2-40B4-BE49-F238E27FC236}">
                <a16:creationId xmlns:a16="http://schemas.microsoft.com/office/drawing/2014/main" id="{3B264916-4BFA-49CF-9AD0-001D32197A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Rectangle: Rounded Corners 6" descr="SB 350 from 2015 to 2030&#10;AAEE from 2022-2035">
            <a:extLst>
              <a:ext uri="{FF2B5EF4-FFF2-40B4-BE49-F238E27FC236}">
                <a16:creationId xmlns:a16="http://schemas.microsoft.com/office/drawing/2014/main" id="{EE66D2CF-7D27-4D2B-AA03-4E522C207C93}"/>
              </a:ext>
            </a:extLst>
          </p:cNvPr>
          <p:cNvSpPr/>
          <p:nvPr/>
        </p:nvSpPr>
        <p:spPr>
          <a:xfrm>
            <a:off x="68640" y="4806893"/>
            <a:ext cx="5385733" cy="3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Rounded Corners 9" descr="AAEE from 2022-2035">
            <a:extLst>
              <a:ext uri="{FF2B5EF4-FFF2-40B4-BE49-F238E27FC236}">
                <a16:creationId xmlns:a16="http://schemas.microsoft.com/office/drawing/2014/main" id="{0A0DEF5B-0977-4A0A-AC4E-936CDFBF45FF}"/>
              </a:ext>
            </a:extLst>
          </p:cNvPr>
          <p:cNvSpPr/>
          <p:nvPr/>
        </p:nvSpPr>
        <p:spPr>
          <a:xfrm>
            <a:off x="2677616" y="5472631"/>
            <a:ext cx="4966283" cy="347881"/>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D275676-7475-4C28-8E2B-899AD256A08D}"/>
              </a:ext>
            </a:extLst>
          </p:cNvPr>
          <p:cNvSpPr txBox="1"/>
          <p:nvPr/>
        </p:nvSpPr>
        <p:spPr>
          <a:xfrm>
            <a:off x="116046" y="4803939"/>
            <a:ext cx="597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SB 350 tracking towards EE doubling goal</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8D8E3C-8AA9-47DA-B7A7-82557A67AC18}"/>
              </a:ext>
            </a:extLst>
          </p:cNvPr>
          <p:cNvSpPr txBox="1"/>
          <p:nvPr/>
        </p:nvSpPr>
        <p:spPr>
          <a:xfrm>
            <a:off x="2677616" y="5465690"/>
            <a:ext cx="5582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AAEE load modifier to IEPR forecast</a:t>
            </a:r>
          </a:p>
        </p:txBody>
      </p:sp>
      <p:sp>
        <p:nvSpPr>
          <p:cNvPr id="8" name="Content Placeholder 7">
            <a:extLst>
              <a:ext uri="{FF2B5EF4-FFF2-40B4-BE49-F238E27FC236}">
                <a16:creationId xmlns:a16="http://schemas.microsoft.com/office/drawing/2014/main" id="{AB8A347F-EAE1-4231-8D5F-F52A71C39FE4}"/>
              </a:ext>
            </a:extLst>
          </p:cNvPr>
          <p:cNvSpPr>
            <a:spLocks noGrp="1"/>
          </p:cNvSpPr>
          <p:nvPr>
            <p:ph sz="half" idx="1"/>
          </p:nvPr>
        </p:nvSpPr>
        <p:spPr>
          <a:xfrm>
            <a:off x="1255686" y="1155903"/>
            <a:ext cx="10279620" cy="2996219"/>
          </a:xfrm>
        </p:spPr>
        <p:txBody>
          <a:bodyPr>
            <a:normAutofit fontScale="92500" lnSpcReduction="10000"/>
          </a:bodyPr>
          <a:lstStyle/>
          <a:p>
            <a:r>
              <a:rPr lang="en-US" sz="2200" dirty="0"/>
              <a:t>Energy Efficiency (EE) tracking/projections and hourly forecast load modifier</a:t>
            </a:r>
          </a:p>
          <a:p>
            <a:r>
              <a:rPr lang="en-US" sz="2200" dirty="0"/>
              <a:t>Building Electrification tracking/projections and hourly forecast load modifier</a:t>
            </a:r>
          </a:p>
          <a:p>
            <a:pPr lvl="1"/>
            <a:r>
              <a:rPr lang="en-US" sz="2200" b="1" i="1" dirty="0"/>
              <a:t>Varying time horizons</a:t>
            </a:r>
          </a:p>
          <a:p>
            <a:pPr lvl="1"/>
            <a:r>
              <a:rPr lang="en-US" sz="2200" b="1" i="1" dirty="0"/>
              <a:t>Varying uncertainties</a:t>
            </a:r>
          </a:p>
          <a:p>
            <a:pPr lvl="1"/>
            <a:r>
              <a:rPr lang="en-US" sz="2200" b="1" i="1" dirty="0"/>
              <a:t>Varying uses</a:t>
            </a:r>
          </a:p>
          <a:p>
            <a:pPr>
              <a:lnSpc>
                <a:spcPct val="110000"/>
              </a:lnSpc>
            </a:pPr>
            <a:r>
              <a:rPr lang="en-US" sz="2200" dirty="0"/>
              <a:t>New long term demand scenarios are being developed to complement the traditional 10-year gas and electricity demand forecast used for energy planning and procurement purposes and may help inform future policy decisions towards California’s mid-century climate goals. </a:t>
            </a:r>
          </a:p>
          <a:p>
            <a:pPr>
              <a:lnSpc>
                <a:spcPct val="110000"/>
              </a:lnSpc>
            </a:pPr>
            <a:endParaRPr lang="en-US" sz="2000" dirty="0"/>
          </a:p>
          <a:p>
            <a:endParaRPr lang="en-US" dirty="0"/>
          </a:p>
        </p:txBody>
      </p:sp>
      <p:grpSp>
        <p:nvGrpSpPr>
          <p:cNvPr id="20" name="Group 19">
            <a:extLst>
              <a:ext uri="{FF2B5EF4-FFF2-40B4-BE49-F238E27FC236}">
                <a16:creationId xmlns:a16="http://schemas.microsoft.com/office/drawing/2014/main" id="{2975DDB6-709F-497A-8876-45DFE957F144}"/>
              </a:ext>
              <a:ext uri="{C183D7F6-B498-43B3-948B-1728B52AA6E4}">
                <adec:decorative xmlns:adec="http://schemas.microsoft.com/office/drawing/2017/decorative" val="1"/>
              </a:ext>
            </a:extLst>
          </p:cNvPr>
          <p:cNvGrpSpPr/>
          <p:nvPr/>
        </p:nvGrpSpPr>
        <p:grpSpPr>
          <a:xfrm>
            <a:off x="2622770" y="5438973"/>
            <a:ext cx="5505331" cy="404464"/>
            <a:chOff x="2337666" y="5729628"/>
            <a:chExt cx="5805183" cy="419502"/>
          </a:xfrm>
        </p:grpSpPr>
        <p:sp>
          <p:nvSpPr>
            <p:cNvPr id="21" name="Rectangle: Rounded Corners 20" descr="AAEE &amp; electrification loa modifiers from 2022-2035">
              <a:extLst>
                <a:ext uri="{FF2B5EF4-FFF2-40B4-BE49-F238E27FC236}">
                  <a16:creationId xmlns:a16="http://schemas.microsoft.com/office/drawing/2014/main" id="{120BA0E5-E941-4541-9E37-C3C7CA7F40A2}"/>
                </a:ext>
              </a:extLst>
            </p:cNvPr>
            <p:cNvSpPr/>
            <p:nvPr/>
          </p:nvSpPr>
          <p:spPr>
            <a:xfrm>
              <a:off x="2395057" y="5729628"/>
              <a:ext cx="5247314" cy="419502"/>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EC0FD0A8-E820-471A-BA67-0C6DF937949F}"/>
                </a:ext>
              </a:extLst>
            </p:cNvPr>
            <p:cNvSpPr txBox="1"/>
            <p:nvPr/>
          </p:nvSpPr>
          <p:spPr>
            <a:xfrm>
              <a:off x="2337666" y="5789634"/>
              <a:ext cx="5805183" cy="3351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a:ea typeface="+mn-ea"/>
                  <a:cs typeface="+mn-cs"/>
                </a:rPr>
                <a:t>AAEE &amp; </a:t>
              </a:r>
              <a:r>
                <a:rPr kumimoji="0" lang="en-US" sz="1500" b="1" i="0" u="none" strike="noStrike" kern="1200" cap="none" spc="0" normalizeH="0" baseline="0" noProof="0" dirty="0">
                  <a:ln>
                    <a:noFill/>
                  </a:ln>
                  <a:solidFill>
                    <a:srgbClr val="CF4831"/>
                  </a:solidFill>
                  <a:effectLst/>
                  <a:uLnTx/>
                  <a:uFillTx/>
                  <a:latin typeface="Arial" panose="020B0604020202020204"/>
                  <a:ea typeface="+mn-ea"/>
                  <a:cs typeface="+mn-cs"/>
                </a:rPr>
                <a:t>electrification load modifiers to IEPR forecast</a:t>
              </a:r>
            </a:p>
          </p:txBody>
        </p:sp>
      </p:grpSp>
      <p:grpSp>
        <p:nvGrpSpPr>
          <p:cNvPr id="23" name="Group 22">
            <a:extLst>
              <a:ext uri="{FF2B5EF4-FFF2-40B4-BE49-F238E27FC236}">
                <a16:creationId xmlns:a16="http://schemas.microsoft.com/office/drawing/2014/main" id="{1361809C-EB2A-45EF-BD98-EB173093E54A}"/>
              </a:ext>
              <a:ext uri="{C183D7F6-B498-43B3-948B-1728B52AA6E4}">
                <adec:decorative xmlns:adec="http://schemas.microsoft.com/office/drawing/2017/decorative" val="1"/>
              </a:ext>
            </a:extLst>
          </p:cNvPr>
          <p:cNvGrpSpPr/>
          <p:nvPr/>
        </p:nvGrpSpPr>
        <p:grpSpPr>
          <a:xfrm>
            <a:off x="1884784" y="4354656"/>
            <a:ext cx="3584269" cy="369332"/>
            <a:chOff x="1955495" y="5026407"/>
            <a:chExt cx="3757407" cy="369332"/>
          </a:xfrm>
        </p:grpSpPr>
        <p:sp>
          <p:nvSpPr>
            <p:cNvPr id="24" name="Rectangle: Rounded Corners 23" descr="AB 3232 2020-2030">
              <a:extLst>
                <a:ext uri="{FF2B5EF4-FFF2-40B4-BE49-F238E27FC236}">
                  <a16:creationId xmlns:a16="http://schemas.microsoft.com/office/drawing/2014/main" id="{EE9D5D95-A977-4E08-BE2B-3D6AC510FBC2}"/>
                </a:ext>
              </a:extLst>
            </p:cNvPr>
            <p:cNvSpPr/>
            <p:nvPr/>
          </p:nvSpPr>
          <p:spPr>
            <a:xfrm>
              <a:off x="1955495" y="5026407"/>
              <a:ext cx="3716324" cy="369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505415A3-DDEA-467D-8354-1D596587AA0F}"/>
                </a:ext>
              </a:extLst>
            </p:cNvPr>
            <p:cNvSpPr txBox="1"/>
            <p:nvPr/>
          </p:nvSpPr>
          <p:spPr>
            <a:xfrm>
              <a:off x="1996578" y="5026407"/>
              <a:ext cx="3716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AB 3232 scenarios</a:t>
              </a:r>
            </a:p>
          </p:txBody>
        </p:sp>
      </p:grpSp>
      <p:grpSp>
        <p:nvGrpSpPr>
          <p:cNvPr id="26" name="Group 25">
            <a:extLst>
              <a:ext uri="{FF2B5EF4-FFF2-40B4-BE49-F238E27FC236}">
                <a16:creationId xmlns:a16="http://schemas.microsoft.com/office/drawing/2014/main" id="{54DAEE8B-2521-48BD-903E-836B1C5CE810}"/>
              </a:ext>
              <a:ext uri="{C183D7F6-B498-43B3-948B-1728B52AA6E4}">
                <adec:decorative xmlns:adec="http://schemas.microsoft.com/office/drawing/2017/decorative" val="1"/>
              </a:ext>
            </a:extLst>
          </p:cNvPr>
          <p:cNvGrpSpPr/>
          <p:nvPr/>
        </p:nvGrpSpPr>
        <p:grpSpPr>
          <a:xfrm>
            <a:off x="2677198" y="5931909"/>
            <a:ext cx="9514803" cy="369332"/>
            <a:chOff x="2377847" y="5054798"/>
            <a:chExt cx="9797375" cy="309147"/>
          </a:xfrm>
        </p:grpSpPr>
        <p:sp>
          <p:nvSpPr>
            <p:cNvPr id="27" name="Rectangle: Rounded Corners 26" descr="long term demand scenarios 2022-2050">
              <a:extLst>
                <a:ext uri="{FF2B5EF4-FFF2-40B4-BE49-F238E27FC236}">
                  <a16:creationId xmlns:a16="http://schemas.microsoft.com/office/drawing/2014/main" id="{235EFBE6-0AC6-42CC-B08A-EACD155F707A}"/>
                </a:ext>
              </a:extLst>
            </p:cNvPr>
            <p:cNvSpPr/>
            <p:nvPr/>
          </p:nvSpPr>
          <p:spPr>
            <a:xfrm>
              <a:off x="2378279" y="5072459"/>
              <a:ext cx="9796943" cy="2786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2E1FD154-3D65-4E0D-9B86-DDE1DB529B85}"/>
                </a:ext>
              </a:extLst>
            </p:cNvPr>
            <p:cNvSpPr txBox="1"/>
            <p:nvPr/>
          </p:nvSpPr>
          <p:spPr>
            <a:xfrm>
              <a:off x="2377847" y="5054798"/>
              <a:ext cx="5805183" cy="3091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F4831"/>
                  </a:solidFill>
                  <a:effectLst/>
                  <a:uLnTx/>
                  <a:uFillTx/>
                  <a:latin typeface="Arial" panose="020B0604020202020204"/>
                  <a:ea typeface="+mn-ea"/>
                  <a:cs typeface="+mn-cs"/>
                </a:rPr>
                <a:t>long term demand scenarios</a:t>
              </a:r>
            </a:p>
          </p:txBody>
        </p:sp>
      </p:grpSp>
      <p:sp>
        <p:nvSpPr>
          <p:cNvPr id="29" name="TextBox 28">
            <a:extLst>
              <a:ext uri="{FF2B5EF4-FFF2-40B4-BE49-F238E27FC236}">
                <a16:creationId xmlns:a16="http://schemas.microsoft.com/office/drawing/2014/main" id="{33474D1F-A5E9-4F1C-AA2B-E239A8B08986}"/>
              </a:ext>
            </a:extLst>
          </p:cNvPr>
          <p:cNvSpPr txBox="1"/>
          <p:nvPr/>
        </p:nvSpPr>
        <p:spPr>
          <a:xfrm>
            <a:off x="0" y="5145447"/>
            <a:ext cx="12356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2015		2020		2025		2030		2035		2040		2045</a:t>
            </a:r>
          </a:p>
        </p:txBody>
      </p:sp>
      <p:sp>
        <p:nvSpPr>
          <p:cNvPr id="3" name="TextBox 2">
            <a:extLst>
              <a:ext uri="{FF2B5EF4-FFF2-40B4-BE49-F238E27FC236}">
                <a16:creationId xmlns:a16="http://schemas.microsoft.com/office/drawing/2014/main" id="{58530B9B-8F22-4C48-BFB7-DEA02E8ED3D9}"/>
              </a:ext>
            </a:extLst>
          </p:cNvPr>
          <p:cNvSpPr txBox="1"/>
          <p:nvPr/>
        </p:nvSpPr>
        <p:spPr>
          <a:xfrm>
            <a:off x="9326560" y="4844941"/>
            <a:ext cx="22087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Time Horizon for Analysis</a:t>
            </a:r>
          </a:p>
        </p:txBody>
      </p:sp>
    </p:spTree>
    <p:extLst>
      <p:ext uri="{BB962C8B-B14F-4D97-AF65-F5344CB8AC3E}">
        <p14:creationId xmlns:p14="http://schemas.microsoft.com/office/powerpoint/2010/main" val="2521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20" name="Picture 19" descr="Scenario names from conservative 2 through aggressive 6 with details of IOU levers.">
            <a:extLst>
              <a:ext uri="{FF2B5EF4-FFF2-40B4-BE49-F238E27FC236}">
                <a16:creationId xmlns:a16="http://schemas.microsoft.com/office/drawing/2014/main" id="{ADCDBCEF-9E51-416E-8172-61979AAC801A}"/>
              </a:ext>
            </a:extLst>
          </p:cNvPr>
          <p:cNvPicPr>
            <a:picLocks noChangeAspect="1"/>
          </p:cNvPicPr>
          <p:nvPr/>
        </p:nvPicPr>
        <p:blipFill>
          <a:blip r:embed="rId3"/>
          <a:stretch>
            <a:fillRect/>
          </a:stretch>
        </p:blipFill>
        <p:spPr>
          <a:xfrm>
            <a:off x="0" y="5423514"/>
            <a:ext cx="12192000" cy="409255"/>
          </a:xfrm>
          <a:prstGeom prst="rect">
            <a:avLst/>
          </a:prstGeom>
        </p:spPr>
      </p:pic>
      <p:pic>
        <p:nvPicPr>
          <p:cNvPr id="4" name="Picture 3" descr="Scenario names from conservative 2 through aggressive 6 with details of IOU levers.">
            <a:extLst>
              <a:ext uri="{FF2B5EF4-FFF2-40B4-BE49-F238E27FC236}">
                <a16:creationId xmlns:a16="http://schemas.microsoft.com/office/drawing/2014/main" id="{CE129126-0B77-4AC7-8903-B358BA36A5C7}"/>
              </a:ext>
            </a:extLst>
          </p:cNvPr>
          <p:cNvPicPr>
            <a:picLocks noChangeAspect="1"/>
          </p:cNvPicPr>
          <p:nvPr/>
        </p:nvPicPr>
        <p:blipFill>
          <a:blip r:embed="rId4"/>
          <a:stretch>
            <a:fillRect/>
          </a:stretch>
        </p:blipFill>
        <p:spPr>
          <a:xfrm>
            <a:off x="0" y="1546456"/>
            <a:ext cx="12192000" cy="3492946"/>
          </a:xfrm>
          <a:prstGeom prst="rect">
            <a:avLst/>
          </a:prstGeom>
        </p:spPr>
      </p:pic>
    </p:spTree>
    <p:extLst>
      <p:ext uri="{BB962C8B-B14F-4D97-AF65-F5344CB8AC3E}">
        <p14:creationId xmlns:p14="http://schemas.microsoft.com/office/powerpoint/2010/main" val="33464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sz="4400" b="1" dirty="0">
                <a:solidFill>
                  <a:srgbClr val="FF6600"/>
                </a:solidFill>
                <a:latin typeface="Arial"/>
                <a:cs typeface="Arial"/>
              </a:rPr>
              <a:t>P</a:t>
            </a:r>
            <a:r>
              <a:rPr lang="en-US" b="1" dirty="0">
                <a:solidFill>
                  <a:srgbClr val="FF6600"/>
                </a:solidFill>
                <a:latin typeface="Arial"/>
                <a:cs typeface="Arial"/>
              </a:rPr>
              <a:t>OU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Scenario names from conservative 2 through aggressive 6 with details of POU levers.">
            <a:extLst>
              <a:ext uri="{FF2B5EF4-FFF2-40B4-BE49-F238E27FC236}">
                <a16:creationId xmlns:a16="http://schemas.microsoft.com/office/drawing/2014/main" id="{666933AB-0C86-4817-BF6B-FF586CC5CD83}"/>
              </a:ext>
            </a:extLst>
          </p:cNvPr>
          <p:cNvPicPr>
            <a:picLocks noChangeAspect="1"/>
          </p:cNvPicPr>
          <p:nvPr/>
        </p:nvPicPr>
        <p:blipFill>
          <a:blip r:embed="rId3"/>
          <a:stretch>
            <a:fillRect/>
          </a:stretch>
        </p:blipFill>
        <p:spPr>
          <a:xfrm>
            <a:off x="0" y="2461170"/>
            <a:ext cx="12192000" cy="409255"/>
          </a:xfrm>
          <a:prstGeom prst="rect">
            <a:avLst/>
          </a:prstGeom>
        </p:spPr>
      </p:pic>
      <p:sp>
        <p:nvSpPr>
          <p:cNvPr id="12" name="Content Placeholder 3">
            <a:extLst>
              <a:ext uri="{FF2B5EF4-FFF2-40B4-BE49-F238E27FC236}">
                <a16:creationId xmlns:a16="http://schemas.microsoft.com/office/drawing/2014/main" id="{14277F12-F84C-431B-8DC2-13B1866E4E6C}"/>
              </a:ext>
            </a:extLst>
          </p:cNvPr>
          <p:cNvSpPr txBox="1">
            <a:spLocks/>
          </p:cNvSpPr>
          <p:nvPr/>
        </p:nvSpPr>
        <p:spPr>
          <a:xfrm>
            <a:off x="1399822" y="2992580"/>
            <a:ext cx="10456116" cy="3187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Interviewed all willing POU’s… </a:t>
            </a:r>
          </a:p>
          <a:p>
            <a:pPr>
              <a:lnSpc>
                <a:spcPct val="120000"/>
              </a:lnSpc>
            </a:pPr>
            <a:r>
              <a:rPr lang="en-US" sz="2000" dirty="0"/>
              <a:t>Relied on preliminary pilot program data from LADWP projected for 2021-2052 and data from SMUD, Pasadena, Palo Alto on reasoned cost projections, number of participant projections, or estimated future GHG reductions</a:t>
            </a:r>
          </a:p>
          <a:p>
            <a:pPr>
              <a:lnSpc>
                <a:spcPct val="120000"/>
              </a:lnSpc>
            </a:pPr>
            <a:r>
              <a:rPr lang="en-US" sz="2000" dirty="0"/>
              <a:t>assigned a fuel substitution delay or ‘head start’ to each POU, relative to the LADWP fuel substitution timeline. SMUD, for example, was judged to be two years ahead of LADWP in fuel substitution implementation, while most other POUs were judged to be two years behind LADWP</a:t>
            </a:r>
          </a:p>
          <a:p>
            <a:pPr>
              <a:lnSpc>
                <a:spcPct val="120000"/>
              </a:lnSpc>
            </a:pPr>
            <a:endParaRPr lang="en-US" dirty="0"/>
          </a:p>
          <a:p>
            <a:pPr marL="0" indent="0">
              <a:lnSpc>
                <a:spcPct val="120000"/>
              </a:lnSpc>
              <a:buFont typeface="Arial"/>
              <a:buNone/>
            </a:pPr>
            <a:endParaRPr lang="en-US" sz="3600" dirty="0">
              <a:latin typeface="+mj-lt"/>
            </a:endParaRPr>
          </a:p>
          <a:p>
            <a:endParaRPr lang="en-US" sz="300" dirty="0"/>
          </a:p>
        </p:txBody>
      </p:sp>
      <p:pic>
        <p:nvPicPr>
          <p:cNvPr id="3" name="Picture 2" descr="Scenario names from conservative 2 through aggressive 6 with details of POU levers.">
            <a:extLst>
              <a:ext uri="{FF2B5EF4-FFF2-40B4-BE49-F238E27FC236}">
                <a16:creationId xmlns:a16="http://schemas.microsoft.com/office/drawing/2014/main" id="{CF102A2B-C96F-4DE5-B4C0-88C92F3E84CB}"/>
              </a:ext>
            </a:extLst>
          </p:cNvPr>
          <p:cNvPicPr>
            <a:picLocks noChangeAspect="1"/>
          </p:cNvPicPr>
          <p:nvPr/>
        </p:nvPicPr>
        <p:blipFill>
          <a:blip r:embed="rId4"/>
          <a:stretch>
            <a:fillRect/>
          </a:stretch>
        </p:blipFill>
        <p:spPr>
          <a:xfrm>
            <a:off x="0" y="1673919"/>
            <a:ext cx="12192000" cy="818511"/>
          </a:xfrm>
          <a:prstGeom prst="rect">
            <a:avLst/>
          </a:prstGeom>
        </p:spPr>
      </p:pic>
    </p:spTree>
    <p:extLst>
      <p:ext uri="{BB962C8B-B14F-4D97-AF65-F5344CB8AC3E}">
        <p14:creationId xmlns:p14="http://schemas.microsoft.com/office/powerpoint/2010/main" val="4053493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C&amp;S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 name="Content Placeholder 3">
            <a:extLst>
              <a:ext uri="{FF2B5EF4-FFF2-40B4-BE49-F238E27FC236}">
                <a16:creationId xmlns:a16="http://schemas.microsoft.com/office/drawing/2014/main" id="{60577491-C7AC-479B-9C8B-217DEDB4A3DC}"/>
              </a:ext>
            </a:extLst>
          </p:cNvPr>
          <p:cNvSpPr txBox="1">
            <a:spLocks/>
          </p:cNvSpPr>
          <p:nvPr/>
        </p:nvSpPr>
        <p:spPr>
          <a:xfrm>
            <a:off x="207127" y="4759961"/>
            <a:ext cx="11984873" cy="209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a:lnSpc>
                <a:spcPct val="100000"/>
              </a:lnSpc>
              <a:spcBef>
                <a:spcPts val="0"/>
              </a:spcBef>
              <a:spcAft>
                <a:spcPts val="700"/>
              </a:spcAft>
            </a:pPr>
            <a:r>
              <a:rPr lang="en-US" sz="1800" dirty="0">
                <a:solidFill>
                  <a:srgbClr val="000000"/>
                </a:solidFill>
                <a:latin typeface="Tahoma" panose="020B0604030504040204" pitchFamily="34" charset="0"/>
                <a:ea typeface="MS Mincho" panose="02020609040205080304" pitchFamily="49" charset="-128"/>
                <a:cs typeface="LucidaBright"/>
              </a:rPr>
              <a:t>I</a:t>
            </a:r>
            <a:r>
              <a:rPr lang="en-US" sz="1800" dirty="0">
                <a:solidFill>
                  <a:srgbClr val="000000"/>
                </a:solidFill>
                <a:effectLst/>
                <a:latin typeface="Tahoma" panose="020B0604030504040204" pitchFamily="34" charset="0"/>
                <a:ea typeface="MS Mincho" panose="02020609040205080304" pitchFamily="49" charset="-128"/>
                <a:cs typeface="LucidaBright"/>
              </a:rPr>
              <a:t>n accordance with the CPUC’s 2020 and 2030 zero-net-energy goals, we originally considered the zero-net-energy requirements for residential and nonresidential buildings for the 2019 and 2028 standards, respectively. </a:t>
            </a:r>
          </a:p>
          <a:p>
            <a:pPr marL="0" marR="0">
              <a:lnSpc>
                <a:spcPct val="100000"/>
              </a:lnSpc>
              <a:spcBef>
                <a:spcPts val="0"/>
              </a:spcBef>
              <a:spcAft>
                <a:spcPts val="700"/>
              </a:spcAft>
            </a:pPr>
            <a:r>
              <a:rPr lang="en-US" sz="1800" dirty="0">
                <a:solidFill>
                  <a:srgbClr val="000000"/>
                </a:solidFill>
                <a:effectLst/>
                <a:latin typeface="Tahoma" panose="020B0604030504040204" pitchFamily="34" charset="0"/>
                <a:ea typeface="MS Mincho" panose="02020609040205080304" pitchFamily="49" charset="-128"/>
                <a:cs typeface="LucidaBright"/>
              </a:rPr>
              <a:t>Since then, the state began focusing on decarbonization, the CEC implemented changes for the 2022 Title 24 standards to include a GHG metric. </a:t>
            </a:r>
            <a:r>
              <a:rPr lang="en-US" sz="1800" dirty="0">
                <a:solidFill>
                  <a:srgbClr val="000000"/>
                </a:solidFill>
                <a:latin typeface="Tahoma" panose="020B0604030504040204" pitchFamily="34" charset="0"/>
                <a:ea typeface="MS Mincho" panose="02020609040205080304" pitchFamily="49" charset="-128"/>
                <a:cs typeface="LucidaBright"/>
              </a:rPr>
              <a:t>To this end two new workbooks were created: </a:t>
            </a:r>
            <a:r>
              <a:rPr lang="en-US" sz="1800" dirty="0" err="1">
                <a:solidFill>
                  <a:srgbClr val="000000"/>
                </a:solidFill>
                <a:latin typeface="Tahoma" panose="020B0604030504040204" pitchFamily="34" charset="0"/>
                <a:ea typeface="MS Mincho" panose="02020609040205080304" pitchFamily="49" charset="-128"/>
                <a:cs typeface="LucidaBright"/>
              </a:rPr>
              <a:t>Nonres</a:t>
            </a:r>
            <a:r>
              <a:rPr lang="en-US" sz="1800" dirty="0">
                <a:solidFill>
                  <a:srgbClr val="000000"/>
                </a:solidFill>
                <a:latin typeface="Tahoma" panose="020B0604030504040204" pitchFamily="34" charset="0"/>
                <a:ea typeface="MS Mincho" panose="02020609040205080304" pitchFamily="49" charset="-128"/>
                <a:cs typeface="LucidaBright"/>
              </a:rPr>
              <a:t>/Com New Construction Fuel Sub and Residential Fuel Sub, Residential A&amp;A was modified to have an EE path and a FS path with an uptake percentage for each adding to 100%</a:t>
            </a:r>
            <a:endParaRPr lang="en-US" sz="3600" dirty="0">
              <a:latin typeface="+mj-lt"/>
            </a:endParaRPr>
          </a:p>
          <a:p>
            <a:endParaRPr lang="en-US" sz="300" dirty="0"/>
          </a:p>
        </p:txBody>
      </p:sp>
      <p:pic>
        <p:nvPicPr>
          <p:cNvPr id="3" name="Picture 2" descr="Scenario names from conservative 2 through aggressive 6 with details of BU levers.">
            <a:extLst>
              <a:ext uri="{FF2B5EF4-FFF2-40B4-BE49-F238E27FC236}">
                <a16:creationId xmlns:a16="http://schemas.microsoft.com/office/drawing/2014/main" id="{D890F16A-C380-440F-BF4C-59FC259D0592}"/>
              </a:ext>
            </a:extLst>
          </p:cNvPr>
          <p:cNvPicPr>
            <a:picLocks noChangeAspect="1"/>
          </p:cNvPicPr>
          <p:nvPr/>
        </p:nvPicPr>
        <p:blipFill>
          <a:blip r:embed="rId3"/>
          <a:stretch>
            <a:fillRect/>
          </a:stretch>
        </p:blipFill>
        <p:spPr>
          <a:xfrm>
            <a:off x="0" y="1366679"/>
            <a:ext cx="12192000" cy="818511"/>
          </a:xfrm>
          <a:prstGeom prst="rect">
            <a:avLst/>
          </a:prstGeom>
        </p:spPr>
      </p:pic>
      <p:pic>
        <p:nvPicPr>
          <p:cNvPr id="4" name="Picture 3" descr="Scenario names from conservative 2 through aggressive 6 with details of BU levers.">
            <a:extLst>
              <a:ext uri="{FF2B5EF4-FFF2-40B4-BE49-F238E27FC236}">
                <a16:creationId xmlns:a16="http://schemas.microsoft.com/office/drawing/2014/main" id="{9EDB0079-414F-43EF-A70B-429D03B833E8}"/>
              </a:ext>
            </a:extLst>
          </p:cNvPr>
          <p:cNvPicPr>
            <a:picLocks noChangeAspect="1"/>
          </p:cNvPicPr>
          <p:nvPr/>
        </p:nvPicPr>
        <p:blipFill>
          <a:blip r:embed="rId4"/>
          <a:stretch>
            <a:fillRect/>
          </a:stretch>
        </p:blipFill>
        <p:spPr>
          <a:xfrm>
            <a:off x="0" y="2134611"/>
            <a:ext cx="12192000" cy="2588778"/>
          </a:xfrm>
          <a:prstGeom prst="rect">
            <a:avLst/>
          </a:prstGeom>
        </p:spPr>
      </p:pic>
    </p:spTree>
    <p:extLst>
      <p:ext uri="{BB962C8B-B14F-4D97-AF65-F5344CB8AC3E}">
        <p14:creationId xmlns:p14="http://schemas.microsoft.com/office/powerpoint/2010/main" val="343838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Beyond Utility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Scenario names from conservative 2 through aggressive 6 with details of BU levers.">
            <a:extLst>
              <a:ext uri="{FF2B5EF4-FFF2-40B4-BE49-F238E27FC236}">
                <a16:creationId xmlns:a16="http://schemas.microsoft.com/office/drawing/2014/main" id="{5842603F-A450-48CA-8376-5FD771CB10B8}"/>
              </a:ext>
            </a:extLst>
          </p:cNvPr>
          <p:cNvPicPr>
            <a:picLocks noChangeAspect="1"/>
          </p:cNvPicPr>
          <p:nvPr/>
        </p:nvPicPr>
        <p:blipFill>
          <a:blip r:embed="rId3"/>
          <a:stretch>
            <a:fillRect/>
          </a:stretch>
        </p:blipFill>
        <p:spPr>
          <a:xfrm>
            <a:off x="0" y="2158710"/>
            <a:ext cx="12192000" cy="1551363"/>
          </a:xfrm>
          <a:prstGeom prst="rect">
            <a:avLst/>
          </a:prstGeom>
        </p:spPr>
      </p:pic>
      <p:grpSp>
        <p:nvGrpSpPr>
          <p:cNvPr id="22" name="Group 21" descr="Scenario names from conservative 2 through aggressive 6 with details of BU levers.">
            <a:extLst>
              <a:ext uri="{FF2B5EF4-FFF2-40B4-BE49-F238E27FC236}">
                <a16:creationId xmlns:a16="http://schemas.microsoft.com/office/drawing/2014/main" id="{50361DFF-771D-459C-8C22-04EC48CBF4B9}"/>
              </a:ext>
            </a:extLst>
          </p:cNvPr>
          <p:cNvGrpSpPr/>
          <p:nvPr/>
        </p:nvGrpSpPr>
        <p:grpSpPr>
          <a:xfrm>
            <a:off x="0" y="4594256"/>
            <a:ext cx="12192000" cy="1047750"/>
            <a:chOff x="0" y="4669788"/>
            <a:chExt cx="12192000" cy="1047750"/>
          </a:xfrm>
        </p:grpSpPr>
        <p:pic>
          <p:nvPicPr>
            <p:cNvPr id="20" name="Picture 19">
              <a:extLst>
                <a:ext uri="{FF2B5EF4-FFF2-40B4-BE49-F238E27FC236}">
                  <a16:creationId xmlns:a16="http://schemas.microsoft.com/office/drawing/2014/main" id="{BA948FC8-C0F0-42B0-A73F-41A5763EAD25}"/>
                </a:ext>
              </a:extLst>
            </p:cNvPr>
            <p:cNvPicPr>
              <a:picLocks noChangeAspect="1"/>
            </p:cNvPicPr>
            <p:nvPr/>
          </p:nvPicPr>
          <p:blipFill>
            <a:blip r:embed="rId4"/>
            <a:stretch>
              <a:fillRect/>
            </a:stretch>
          </p:blipFill>
          <p:spPr>
            <a:xfrm>
              <a:off x="0" y="4669788"/>
              <a:ext cx="12192000" cy="1046932"/>
            </a:xfrm>
            <a:prstGeom prst="rect">
              <a:avLst/>
            </a:prstGeom>
          </p:spPr>
        </p:pic>
        <p:pic>
          <p:nvPicPr>
            <p:cNvPr id="21" name="Picture 20">
              <a:extLst>
                <a:ext uri="{FF2B5EF4-FFF2-40B4-BE49-F238E27FC236}">
                  <a16:creationId xmlns:a16="http://schemas.microsoft.com/office/drawing/2014/main" id="{0286B2F8-6324-41D6-AFBA-7A2371339898}"/>
                </a:ext>
              </a:extLst>
            </p:cNvPr>
            <p:cNvPicPr>
              <a:picLocks noChangeAspect="1"/>
            </p:cNvPicPr>
            <p:nvPr/>
          </p:nvPicPr>
          <p:blipFill>
            <a:blip r:embed="rId5"/>
            <a:stretch>
              <a:fillRect/>
            </a:stretch>
          </p:blipFill>
          <p:spPr>
            <a:xfrm>
              <a:off x="0" y="4669788"/>
              <a:ext cx="1009650" cy="1047750"/>
            </a:xfrm>
            <a:prstGeom prst="rect">
              <a:avLst/>
            </a:prstGeom>
          </p:spPr>
        </p:pic>
      </p:grpSp>
      <p:sp>
        <p:nvSpPr>
          <p:cNvPr id="9" name="Content Placeholder 3">
            <a:extLst>
              <a:ext uri="{FF2B5EF4-FFF2-40B4-BE49-F238E27FC236}">
                <a16:creationId xmlns:a16="http://schemas.microsoft.com/office/drawing/2014/main" id="{15D1855C-6901-4A86-8B3A-14020B1D7C95}"/>
              </a:ext>
            </a:extLst>
          </p:cNvPr>
          <p:cNvSpPr txBox="1">
            <a:spLocks/>
          </p:cNvSpPr>
          <p:nvPr/>
        </p:nvSpPr>
        <p:spPr>
          <a:xfrm>
            <a:off x="-377523" y="5692533"/>
            <a:ext cx="12266378" cy="847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20000"/>
              </a:lnSpc>
            </a:pPr>
            <a:r>
              <a:rPr lang="en-US" sz="2000" dirty="0">
                <a:solidFill>
                  <a:srgbClr val="002060"/>
                </a:solidFill>
              </a:rPr>
              <a:t>we can add speculative “what if” technology-based FS to show what additional types of programmatic efforts may be necessary to reach these goals </a:t>
            </a:r>
          </a:p>
          <a:p>
            <a:pPr marL="0" indent="0">
              <a:lnSpc>
                <a:spcPct val="120000"/>
              </a:lnSpc>
              <a:buFont typeface="Arial"/>
              <a:buNone/>
            </a:pPr>
            <a:endParaRPr lang="en-US" sz="3600" dirty="0">
              <a:latin typeface="+mj-lt"/>
            </a:endParaRPr>
          </a:p>
          <a:p>
            <a:endParaRPr lang="en-US" sz="300" dirty="0"/>
          </a:p>
        </p:txBody>
      </p:sp>
      <p:sp>
        <p:nvSpPr>
          <p:cNvPr id="10" name="Content Placeholder 3">
            <a:extLst>
              <a:ext uri="{FF2B5EF4-FFF2-40B4-BE49-F238E27FC236}">
                <a16:creationId xmlns:a16="http://schemas.microsoft.com/office/drawing/2014/main" id="{3225D5ED-29E9-45EF-9A69-43DC73492CEE}"/>
              </a:ext>
            </a:extLst>
          </p:cNvPr>
          <p:cNvSpPr txBox="1">
            <a:spLocks/>
          </p:cNvSpPr>
          <p:nvPr/>
        </p:nvSpPr>
        <p:spPr>
          <a:xfrm>
            <a:off x="-377523" y="3680570"/>
            <a:ext cx="12581118" cy="913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20000"/>
              </a:lnSpc>
            </a:pPr>
            <a:r>
              <a:rPr lang="en-US" sz="2000" dirty="0">
                <a:solidFill>
                  <a:srgbClr val="002060"/>
                </a:solidFill>
              </a:rPr>
              <a:t>Programmatic FS may not be of the magnitude needed to meet various policy goals </a:t>
            </a:r>
          </a:p>
          <a:p>
            <a:pPr lvl="1">
              <a:lnSpc>
                <a:spcPct val="120000"/>
              </a:lnSpc>
            </a:pPr>
            <a:r>
              <a:rPr lang="en-US" sz="2000" dirty="0">
                <a:solidFill>
                  <a:srgbClr val="002060"/>
                </a:solidFill>
              </a:rPr>
              <a:t>Programmatic FS can be input to the FSSAT to determine what remaining gas displacement remains</a:t>
            </a:r>
            <a:endParaRPr lang="en-US" sz="3600" dirty="0">
              <a:latin typeface="+mj-lt"/>
            </a:endParaRPr>
          </a:p>
          <a:p>
            <a:endParaRPr lang="en-US" sz="300" dirty="0"/>
          </a:p>
        </p:txBody>
      </p:sp>
      <p:pic>
        <p:nvPicPr>
          <p:cNvPr id="3" name="Picture 2" descr="Scenario names from conservative 2 through aggressive 6 with details of BU levers.">
            <a:extLst>
              <a:ext uri="{FF2B5EF4-FFF2-40B4-BE49-F238E27FC236}">
                <a16:creationId xmlns:a16="http://schemas.microsoft.com/office/drawing/2014/main" id="{85FF2D15-C3FB-496D-81F9-393E9C8BA8C6}"/>
              </a:ext>
            </a:extLst>
          </p:cNvPr>
          <p:cNvPicPr>
            <a:picLocks noChangeAspect="1"/>
          </p:cNvPicPr>
          <p:nvPr/>
        </p:nvPicPr>
        <p:blipFill>
          <a:blip r:embed="rId6"/>
          <a:stretch>
            <a:fillRect/>
          </a:stretch>
        </p:blipFill>
        <p:spPr>
          <a:xfrm>
            <a:off x="0" y="1359259"/>
            <a:ext cx="12192000" cy="818511"/>
          </a:xfrm>
          <a:prstGeom prst="rect">
            <a:avLst/>
          </a:prstGeom>
        </p:spPr>
      </p:pic>
    </p:spTree>
    <p:extLst>
      <p:ext uri="{BB962C8B-B14F-4D97-AF65-F5344CB8AC3E}">
        <p14:creationId xmlns:p14="http://schemas.microsoft.com/office/powerpoint/2010/main" val="29490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89987" y="182729"/>
            <a:ext cx="10588978" cy="1522040"/>
          </a:xfrm>
        </p:spPr>
        <p:txBody>
          <a:bodyPr>
            <a:normAutofit fontScale="90000"/>
          </a:bodyPr>
          <a:lstStyle/>
          <a:p>
            <a:r>
              <a:rPr lang="en-US" dirty="0">
                <a:latin typeface="+mn-lt"/>
              </a:rPr>
              <a:t>Proposal for 2021 AAFS Development</a:t>
            </a:r>
            <a:br>
              <a:rPr lang="en-US" dirty="0">
                <a:latin typeface="+mn-lt"/>
              </a:rPr>
            </a:br>
            <a:r>
              <a:rPr lang="en-US" sz="4000" dirty="0"/>
              <a:t>Consideration of which AAFS &amp; AAEE Scenario’s are compatible </a:t>
            </a:r>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89987" y="1704769"/>
            <a:ext cx="10456116" cy="5153231"/>
          </a:xfrm>
        </p:spPr>
        <p:txBody>
          <a:bodyPr>
            <a:noAutofit/>
          </a:bodyPr>
          <a:lstStyle/>
          <a:p>
            <a:pPr>
              <a:lnSpc>
                <a:spcPct val="120000"/>
              </a:lnSpc>
            </a:pPr>
            <a:r>
              <a:rPr lang="en-US" sz="2800" dirty="0">
                <a:solidFill>
                  <a:srgbClr val="CF4831"/>
                </a:solidFill>
              </a:rPr>
              <a:t>Need to consider which combinations of AAEE/AAFS scenarios are compatible with each other given total gas displacement potential and program funding sources.</a:t>
            </a:r>
          </a:p>
          <a:p>
            <a:pPr>
              <a:lnSpc>
                <a:spcPct val="120000"/>
              </a:lnSpc>
            </a:pPr>
            <a:r>
              <a:rPr lang="en-US" dirty="0">
                <a:solidFill>
                  <a:srgbClr val="002060"/>
                </a:solidFill>
              </a:rPr>
              <a:t>Able to proportionately scale down natural gas savings in cases where the total penetration of FS savings exceeds a specified proportion of the total IEPR demand for a given year and sector</a:t>
            </a:r>
          </a:p>
          <a:p>
            <a:pPr lvl="1">
              <a:lnSpc>
                <a:spcPct val="120000"/>
              </a:lnSpc>
            </a:pPr>
            <a:r>
              <a:rPr lang="en-US" sz="2000" dirty="0">
                <a:solidFill>
                  <a:srgbClr val="002060"/>
                </a:solidFill>
              </a:rPr>
              <a:t>In the future </a:t>
            </a:r>
            <a:r>
              <a:rPr lang="en-US" sz="2000" dirty="0"/>
              <a:t>if the penetration of FS over the next ten years exceeds a substantial portion of the reference electric consumption and the new electric equipment will reach the end of its useful life, then an adjustment of electric savings potential would also need to be considered</a:t>
            </a:r>
            <a:endParaRPr lang="en-US" sz="2000" dirty="0">
              <a:solidFill>
                <a:srgbClr val="002060"/>
              </a:solidFill>
            </a:endParaRPr>
          </a:p>
          <a:p>
            <a:pPr marL="0" indent="0">
              <a:lnSpc>
                <a:spcPct val="120000"/>
              </a:lnSpc>
              <a:buNone/>
            </a:pPr>
            <a:endParaRPr lang="en-US" sz="3600" dirty="0">
              <a:latin typeface="+mj-lt"/>
            </a:endParaRPr>
          </a:p>
          <a:p>
            <a:endParaRPr lang="en-US" sz="300"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44</a:t>
            </a:fld>
            <a:endParaRPr lang="en-US" dirty="0"/>
          </a:p>
        </p:txBody>
      </p:sp>
    </p:spTree>
    <p:extLst>
      <p:ext uri="{BB962C8B-B14F-4D97-AF65-F5344CB8AC3E}">
        <p14:creationId xmlns:p14="http://schemas.microsoft.com/office/powerpoint/2010/main" val="11329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430186" y="0"/>
            <a:ext cx="10456116" cy="5153231"/>
          </a:xfrm>
        </p:spPr>
        <p:txBody>
          <a:bodyPr>
            <a:noAutofit/>
          </a:bodyPr>
          <a:lstStyle/>
          <a:p>
            <a:pPr marL="0" indent="0">
              <a:lnSpc>
                <a:spcPct val="100000"/>
              </a:lnSpc>
              <a:buNone/>
            </a:pPr>
            <a:r>
              <a:rPr lang="en-US" sz="3600" dirty="0">
                <a:latin typeface="+mj-lt"/>
              </a:rPr>
              <a:t>Consideration of who will use 2021 AAFS and for what purpose</a:t>
            </a:r>
          </a:p>
          <a:p>
            <a:pPr>
              <a:lnSpc>
                <a:spcPct val="120000"/>
              </a:lnSpc>
            </a:pPr>
            <a:r>
              <a:rPr lang="en-US" dirty="0"/>
              <a:t>By adding AAFS, we will need to revisit our common set forecasting agreement language after it has been determined what agencies and their stakeholders will desire and for what purpose.</a:t>
            </a:r>
          </a:p>
          <a:p>
            <a:pPr>
              <a:lnSpc>
                <a:spcPct val="120000"/>
              </a:lnSpc>
            </a:pPr>
            <a:endParaRPr lang="en-US" sz="1000" dirty="0"/>
          </a:p>
          <a:p>
            <a:pPr marL="0" indent="0">
              <a:lnSpc>
                <a:spcPct val="120000"/>
              </a:lnSpc>
              <a:buNone/>
            </a:pPr>
            <a:r>
              <a:rPr lang="en-US" sz="2800" dirty="0">
                <a:latin typeface="+mj-lt"/>
              </a:rPr>
              <a:t>For the Transportation Energy Demand Forecast we are considering a framework for Additional Achievable Transportation Electrification (AATE),           to be introduced in 2022.</a:t>
            </a:r>
          </a:p>
          <a:p>
            <a:pPr lvl="1">
              <a:lnSpc>
                <a:spcPct val="120000"/>
              </a:lnSpc>
            </a:pPr>
            <a:r>
              <a:rPr lang="en-US" dirty="0"/>
              <a:t>No changes for 2021 but doing exploratory work within the                        Demand Scenarios which will be discussed at the                                                        </a:t>
            </a:r>
            <a:r>
              <a:rPr lang="en-US" u="sng" dirty="0"/>
              <a:t>Demand Scenarios DAWG Wed 9/15 10am-12pm</a:t>
            </a:r>
            <a:endParaRPr lang="en-US" sz="2800" u="sng" dirty="0"/>
          </a:p>
          <a:p>
            <a:pPr marL="0" indent="0">
              <a:lnSpc>
                <a:spcPct val="120000"/>
              </a:lnSpc>
              <a:buNone/>
            </a:pPr>
            <a:endParaRPr lang="en-US" sz="3600" dirty="0">
              <a:latin typeface="+mj-lt"/>
            </a:endParaRPr>
          </a:p>
          <a:p>
            <a:endParaRPr lang="en-US" sz="300"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45</a:t>
            </a:fld>
            <a:endParaRPr lang="en-US" dirty="0"/>
          </a:p>
        </p:txBody>
      </p:sp>
      <p:sp>
        <p:nvSpPr>
          <p:cNvPr id="3" name="Title 2">
            <a:extLst>
              <a:ext uri="{FF2B5EF4-FFF2-40B4-BE49-F238E27FC236}">
                <a16:creationId xmlns:a16="http://schemas.microsoft.com/office/drawing/2014/main" id="{9997F9CD-5982-4A2C-98DF-33D8BB2F2611}"/>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marL="0" indent="0">
              <a:lnSpc>
                <a:spcPct val="100000"/>
              </a:lnSpc>
            </a:pPr>
            <a:r>
              <a:rPr lang="en-US" dirty="0"/>
              <a:t>Consideration of who will use 2021 AAFS and for what purpose</a:t>
            </a:r>
          </a:p>
        </p:txBody>
      </p:sp>
    </p:spTree>
    <p:extLst>
      <p:ext uri="{BB962C8B-B14F-4D97-AF65-F5344CB8AC3E}">
        <p14:creationId xmlns:p14="http://schemas.microsoft.com/office/powerpoint/2010/main" val="132853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603022" y="94475"/>
            <a:ext cx="10588978" cy="1038840"/>
          </a:xfrm>
        </p:spPr>
        <p:txBody>
          <a:bodyPr>
            <a:normAutofit/>
          </a:bodyPr>
          <a:lstStyle/>
          <a:p>
            <a:r>
              <a:rPr lang="en-US" dirty="0"/>
              <a:t>Timeline for </a:t>
            </a:r>
            <a:r>
              <a:rPr lang="en-US" dirty="0">
                <a:solidFill>
                  <a:srgbClr val="CF4831"/>
                </a:solidFill>
              </a:rPr>
              <a:t>2021 AAEE &amp; AAFS</a:t>
            </a:r>
          </a:p>
        </p:txBody>
      </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944951" y="1133315"/>
            <a:ext cx="10302098" cy="5528663"/>
          </a:xfrm>
        </p:spPr>
        <p:txBody>
          <a:bodyPr>
            <a:normAutofit/>
          </a:bodyPr>
          <a:lstStyle/>
          <a:p>
            <a:pPr lvl="1" fontAlgn="base">
              <a:lnSpc>
                <a:spcPct val="120000"/>
              </a:lnSpc>
            </a:pPr>
            <a:r>
              <a:rPr lang="en-US" sz="4000" b="1" u="sng" dirty="0"/>
              <a:t>Late September/Early October</a:t>
            </a:r>
            <a:r>
              <a:rPr lang="en-US" sz="4000" b="1" dirty="0"/>
              <a:t>:                                                                                              </a:t>
            </a:r>
          </a:p>
          <a:p>
            <a:pPr marL="457200" lvl="1" indent="0" fontAlgn="base">
              <a:lnSpc>
                <a:spcPct val="120000"/>
              </a:lnSpc>
              <a:buNone/>
            </a:pPr>
            <a:r>
              <a:rPr lang="en-US" sz="4000" b="1" dirty="0"/>
              <a:t>  DAWG AAEE &amp; AAFS                             </a:t>
            </a:r>
          </a:p>
          <a:p>
            <a:pPr marL="457200" lvl="1" indent="0" fontAlgn="base">
              <a:lnSpc>
                <a:spcPct val="120000"/>
              </a:lnSpc>
              <a:buNone/>
            </a:pPr>
            <a:r>
              <a:rPr lang="en-US" sz="4000" b="1" dirty="0"/>
              <a:t>  Preliminary Scenario Results</a:t>
            </a:r>
          </a:p>
          <a:p>
            <a:pPr lvl="1" fontAlgn="base">
              <a:lnSpc>
                <a:spcPct val="120000"/>
              </a:lnSpc>
            </a:pPr>
            <a:endParaRPr lang="en-US" sz="4000" dirty="0"/>
          </a:p>
          <a:p>
            <a:pPr lvl="1" fontAlgn="base">
              <a:lnSpc>
                <a:spcPct val="120000"/>
              </a:lnSpc>
            </a:pPr>
            <a:r>
              <a:rPr lang="en-US" sz="4000" b="1" u="sng" dirty="0"/>
              <a:t>December 2</a:t>
            </a:r>
            <a:r>
              <a:rPr lang="en-US" sz="4000" b="1" dirty="0"/>
              <a:t>: IEPR Workshop to share                    Final Results of Managed Forecast  including AAEE &amp; AAFS modifiers</a:t>
            </a:r>
            <a:endParaRPr lang="en-US" sz="4000" dirty="0"/>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46</a:t>
            </a:fld>
            <a:endParaRPr lang="en-US"/>
          </a:p>
        </p:txBody>
      </p:sp>
    </p:spTree>
    <p:extLst>
      <p:ext uri="{BB962C8B-B14F-4D97-AF65-F5344CB8AC3E}">
        <p14:creationId xmlns:p14="http://schemas.microsoft.com/office/powerpoint/2010/main" val="3507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Thank you!</a:t>
            </a:r>
          </a:p>
        </p:txBody>
      </p:sp>
      <p:pic>
        <p:nvPicPr>
          <p:cNvPr id="3" name="Picture 2">
            <a:extLst>
              <a:ext uri="{FF2B5EF4-FFF2-40B4-BE49-F238E27FC236}">
                <a16:creationId xmlns:a16="http://schemas.microsoft.com/office/drawing/2014/main" id="{1D92BC2A-4628-4537-BA70-FB8FBF0591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51463" y="558018"/>
            <a:ext cx="5507746" cy="3007519"/>
          </a:xfrm>
          <a:prstGeom prst="rect">
            <a:avLst/>
          </a:prstGeom>
        </p:spPr>
      </p:pic>
      <p:sp>
        <p:nvSpPr>
          <p:cNvPr id="7" name="TextBox 6">
            <a:extLst>
              <a:ext uri="{FF2B5EF4-FFF2-40B4-BE49-F238E27FC236}">
                <a16:creationId xmlns:a16="http://schemas.microsoft.com/office/drawing/2014/main" id="{68D80871-C711-4EEC-81D4-903BD5D5D5A1}"/>
              </a:ext>
            </a:extLst>
          </p:cNvPr>
          <p:cNvSpPr txBox="1"/>
          <p:nvPr/>
        </p:nvSpPr>
        <p:spPr>
          <a:xfrm>
            <a:off x="4152071" y="5325142"/>
            <a:ext cx="6097656"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Ingrid.Neumann@energy.ca.gov</a:t>
            </a:r>
            <a:endParaRPr lang="en-US" dirty="0"/>
          </a:p>
        </p:txBody>
      </p:sp>
    </p:spTree>
    <p:extLst>
      <p:ext uri="{BB962C8B-B14F-4D97-AF65-F5344CB8AC3E}">
        <p14:creationId xmlns:p14="http://schemas.microsoft.com/office/powerpoint/2010/main" val="13267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Additional Achievable Energy Efficiency </a:t>
            </a:r>
            <a:br>
              <a:rPr lang="en-US" sz="4000" dirty="0"/>
            </a:br>
            <a:r>
              <a:rPr lang="en-US" sz="4000" dirty="0"/>
              <a:t>(AAEE)</a:t>
            </a:r>
          </a:p>
        </p:txBody>
      </p:sp>
    </p:spTree>
    <p:extLst>
      <p:ext uri="{BB962C8B-B14F-4D97-AF65-F5344CB8AC3E}">
        <p14:creationId xmlns:p14="http://schemas.microsoft.com/office/powerpoint/2010/main" val="261819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57488" y="77625"/>
            <a:ext cx="9953978" cy="1038840"/>
          </a:xfrm>
        </p:spPr>
        <p:txBody>
          <a:bodyPr>
            <a:normAutofit/>
          </a:bodyPr>
          <a:lstStyle/>
          <a:p>
            <a:r>
              <a:rPr lang="en-US" dirty="0"/>
              <a:t>Single Managed Forecast Set</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57488" y="1116465"/>
            <a:ext cx="9674578" cy="5531078"/>
          </a:xfrm>
        </p:spPr>
        <p:txBody>
          <a:bodyPr>
            <a:normAutofit/>
          </a:bodyPr>
          <a:lstStyle/>
          <a:p>
            <a:r>
              <a:rPr lang="en-US" i="1" dirty="0"/>
              <a:t>“Energy Commission, in consultation with the CPUC and the CAISO, considered public input in selecting a single or managed demand forecast from the adopted forecast  report for use in transmission planning and procurement. This set of forecast numbers is a combination of two forecast components: a base case with weather variants and an additional achievable energy efficiency (AAEE) scenario. Combined together, these create the single or managed forecast.”</a:t>
            </a:r>
          </a:p>
          <a:p>
            <a:r>
              <a:rPr lang="en-US" sz="2800" b="1" dirty="0"/>
              <a:t>Three baseline cases and five scenarios of AAEE</a:t>
            </a:r>
          </a:p>
          <a:p>
            <a:r>
              <a:rPr lang="en-US" dirty="0"/>
              <a:t>The mid-AAEE forecast scenario will be used for system-wide and flexibility studies relied upon for procurement and transmission planning purposes.</a:t>
            </a:r>
          </a:p>
          <a:p>
            <a:r>
              <a:rPr lang="en-US" dirty="0"/>
              <a:t>Because of the local nature of reliability needs and the difficulty of forecasting locally disaggregated AAEE, the low-mid-AAEE scenario will be used for local studies.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10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ditional Achievable Energy Efficiency (AAEE) 2019 Process Flow Overview">
            <a:extLst>
              <a:ext uri="{FF2B5EF4-FFF2-40B4-BE49-F238E27FC236}">
                <a16:creationId xmlns:a16="http://schemas.microsoft.com/office/drawing/2014/main" id="{9E744614-DDAC-3544-BC23-283A46340461}"/>
              </a:ext>
            </a:extLst>
          </p:cNvPr>
          <p:cNvPicPr>
            <a:picLocks noChangeAspect="1"/>
          </p:cNvPicPr>
          <p:nvPr/>
        </p:nvPicPr>
        <p:blipFill>
          <a:blip r:embed="rId3"/>
          <a:stretch>
            <a:fillRect/>
          </a:stretch>
        </p:blipFill>
        <p:spPr>
          <a:xfrm>
            <a:off x="6983" y="-88777"/>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8" y="274637"/>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2019 Process Flow Overview</a:t>
            </a:r>
            <a:endParaRPr lang="en-US" b="1" dirty="0">
              <a:solidFill>
                <a:srgbClr val="FF6600"/>
              </a:solidFill>
              <a:latin typeface="Arial"/>
              <a:cs typeface="Arial"/>
            </a:endParaRPr>
          </a:p>
        </p:txBody>
      </p:sp>
      <p:sp>
        <p:nvSpPr>
          <p:cNvPr id="45" name="TextBox 44"/>
          <p:cNvSpPr txBox="1"/>
          <p:nvPr/>
        </p:nvSpPr>
        <p:spPr>
          <a:xfrm>
            <a:off x="971550" y="2082736"/>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2017 CMUA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highlight>
                  <a:srgbClr val="FFFF00"/>
                </a:highlight>
                <a:uLnTx/>
                <a:uFillTx/>
                <a:latin typeface="Calibri"/>
                <a:ea typeface="+mn-ea"/>
                <a:cs typeface="+mn-cs"/>
              </a:rPr>
              <a:t>POU</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 Projections</a:t>
            </a:r>
          </a:p>
        </p:txBody>
      </p:sp>
      <p:sp>
        <p:nvSpPr>
          <p:cNvPr id="46" name="TextBox 45"/>
          <p:cNvSpPr txBox="1"/>
          <p:nvPr/>
        </p:nvSpPr>
        <p:spPr>
          <a:xfrm>
            <a:off x="971550" y="3610175"/>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2020 CPUC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highlight>
                  <a:srgbClr val="FFFF00"/>
                </a:highlight>
                <a:uLnTx/>
                <a:uFillTx/>
                <a:latin typeface="Calibri"/>
                <a:ea typeface="+mn-ea"/>
                <a:cs typeface="+mn-cs"/>
              </a:rPr>
              <a:t>IOU</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 Projections</a:t>
            </a:r>
          </a:p>
        </p:txBody>
      </p:sp>
      <p:sp>
        <p:nvSpPr>
          <p:cNvPr id="47" name="TextBox 46"/>
          <p:cNvSpPr txBox="1"/>
          <p:nvPr/>
        </p:nvSpPr>
        <p:spPr>
          <a:xfrm>
            <a:off x="971550" y="5038037"/>
            <a:ext cx="57212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CEC Beyond Utility Programs tool allows scenario design for </a:t>
            </a:r>
            <a:r>
              <a:rPr kumimoji="0" lang="en-US" sz="2000" b="1" i="0" u="none" strike="noStrike" kern="1200" cap="none" spc="0" normalizeH="0" baseline="0" noProof="0" dirty="0">
                <a:ln>
                  <a:noFill/>
                </a:ln>
                <a:solidFill>
                  <a:srgbClr val="FF6600"/>
                </a:solidFill>
                <a:effectLst/>
                <a:highlight>
                  <a:srgbClr val="FFFF00"/>
                </a:highlight>
                <a:uLnTx/>
                <a:uFillTx/>
                <a:latin typeface="Calibri"/>
                <a:ea typeface="+mn-ea"/>
                <a:cs typeface="+mn-cs"/>
              </a:rPr>
              <a:t>Beyond Utility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AAEE</a:t>
            </a:r>
            <a:r>
              <a:rPr kumimoji="0" lang="en-US" sz="2000" b="1" i="0" u="none" strike="noStrike" kern="1200" cap="none" spc="0" normalizeH="0" baseline="0" noProof="0" dirty="0">
                <a:ln>
                  <a:noFill/>
                </a:ln>
                <a:solidFill>
                  <a:prstClr val="black"/>
                </a:solidFill>
                <a:effectLst/>
                <a:uLnTx/>
                <a:uFillTx/>
                <a:latin typeface="Calibri"/>
                <a:ea typeface="+mn-ea"/>
                <a:cs typeface="+mn-cs"/>
              </a:rPr>
              <a:t> first year Projections 2020-2030</a:t>
            </a:r>
          </a:p>
        </p:txBody>
      </p:sp>
      <p:sp>
        <p:nvSpPr>
          <p:cNvPr id="51" name="TextBox 50"/>
          <p:cNvSpPr txBox="1"/>
          <p:nvPr/>
        </p:nvSpPr>
        <p:spPr>
          <a:xfrm>
            <a:off x="4157620" y="1960981"/>
            <a:ext cx="2538994"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2020-2030</a:t>
            </a:r>
          </a:p>
        </p:txBody>
      </p:sp>
      <p:sp>
        <p:nvSpPr>
          <p:cNvPr id="52" name="TextBox 51"/>
          <p:cNvSpPr txBox="1"/>
          <p:nvPr/>
        </p:nvSpPr>
        <p:spPr>
          <a:xfrm>
            <a:off x="4175570" y="3492502"/>
            <a:ext cx="25389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2020-2030</a:t>
            </a:r>
          </a:p>
        </p:txBody>
      </p:sp>
      <p:sp>
        <p:nvSpPr>
          <p:cNvPr id="53" name="TextBox 52"/>
          <p:cNvSpPr txBox="1"/>
          <p:nvPr/>
        </p:nvSpPr>
        <p:spPr>
          <a:xfrm>
            <a:off x="7752487" y="1903516"/>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Data Integration Tool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Cumulative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2020-2030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54" name="TextBox 53"/>
          <p:cNvSpPr txBox="1"/>
          <p:nvPr/>
        </p:nvSpPr>
        <p:spPr>
          <a:xfrm>
            <a:off x="7752486" y="4623019"/>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AAEE Hourly Tool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8760 Hourly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2020-2030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3" name="Right Arrow 2">
            <a:extLst>
              <a:ext uri="{C183D7F6-B498-43B3-948B-1728B52AA6E4}">
                <adec:decorative xmlns:adec="http://schemas.microsoft.com/office/drawing/2017/decorative" val="1"/>
              </a:ext>
            </a:extLst>
          </p:cNvPr>
          <p:cNvSpPr/>
          <p:nvPr/>
        </p:nvSpPr>
        <p:spPr>
          <a:xfrm>
            <a:off x="6760423" y="2354738"/>
            <a:ext cx="888885"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ight Arrow 54">
            <a:extLst>
              <a:ext uri="{C183D7F6-B498-43B3-948B-1728B52AA6E4}">
                <adec:decorative xmlns:adec="http://schemas.microsoft.com/office/drawing/2017/decorative" val="1"/>
              </a:ext>
            </a:extLst>
          </p:cNvPr>
          <p:cNvSpPr/>
          <p:nvPr/>
        </p:nvSpPr>
        <p:spPr>
          <a:xfrm>
            <a:off x="3614303" y="2350227"/>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ight Arrow 55">
            <a:extLst>
              <a:ext uri="{C183D7F6-B498-43B3-948B-1728B52AA6E4}">
                <adec:decorative xmlns:adec="http://schemas.microsoft.com/office/drawing/2017/decorative" val="1"/>
              </a:ext>
            </a:extLst>
          </p:cNvPr>
          <p:cNvSpPr/>
          <p:nvPr/>
        </p:nvSpPr>
        <p:spPr>
          <a:xfrm>
            <a:off x="3601847" y="3892399"/>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ight Arrow 56">
            <a:extLst>
              <a:ext uri="{C183D7F6-B498-43B3-948B-1728B52AA6E4}">
                <adec:decorative xmlns:adec="http://schemas.microsoft.com/office/drawing/2017/decorative" val="1"/>
              </a:ext>
            </a:extLst>
          </p:cNvPr>
          <p:cNvSpPr/>
          <p:nvPr/>
        </p:nvSpPr>
        <p:spPr>
          <a:xfrm rot="18160197" flipV="1">
            <a:off x="6456109" y="3260938"/>
            <a:ext cx="1581793" cy="141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ight Arrow 57">
            <a:extLst>
              <a:ext uri="{C183D7F6-B498-43B3-948B-1728B52AA6E4}">
                <adec:decorative xmlns:adec="http://schemas.microsoft.com/office/drawing/2017/decorative" val="1"/>
              </a:ext>
            </a:extLst>
          </p:cNvPr>
          <p:cNvSpPr/>
          <p:nvPr/>
        </p:nvSpPr>
        <p:spPr>
          <a:xfrm rot="17467074" flipV="1">
            <a:off x="5962887" y="4272696"/>
            <a:ext cx="2519558" cy="1596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ight Arrow 58">
            <a:extLst>
              <a:ext uri="{C183D7F6-B498-43B3-948B-1728B52AA6E4}">
                <adec:decorative xmlns:adec="http://schemas.microsoft.com/office/drawing/2017/decorative" val="1"/>
              </a:ext>
            </a:extLst>
          </p:cNvPr>
          <p:cNvSpPr/>
          <p:nvPr/>
        </p:nvSpPr>
        <p:spPr>
          <a:xfrm rot="5400000">
            <a:off x="9005045" y="3994382"/>
            <a:ext cx="903452"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3611484" y="5340398"/>
            <a:ext cx="984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AAEE</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8" name="Left-Right Arrow 7">
            <a:extLst>
              <a:ext uri="{C183D7F6-B498-43B3-948B-1728B52AA6E4}">
                <adec:decorative xmlns:adec="http://schemas.microsoft.com/office/drawing/2017/decorative" val="1"/>
              </a:ext>
            </a:extLst>
          </p:cNvPr>
          <p:cNvSpPr/>
          <p:nvPr/>
        </p:nvSpPr>
        <p:spPr>
          <a:xfrm rot="5400000">
            <a:off x="2234533" y="4533945"/>
            <a:ext cx="631815" cy="269000"/>
          </a:xfrm>
          <a:prstGeom prst="leftRightArrow">
            <a:avLst/>
          </a:prstGeom>
          <a:solidFill>
            <a:srgbClr val="FFFF00"/>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a:ea typeface="+mn-ea"/>
              <a:cs typeface="+mn-cs"/>
            </a:endParaRPr>
          </a:p>
        </p:txBody>
      </p:sp>
      <p:sp>
        <p:nvSpPr>
          <p:cNvPr id="20" name="Rectangle 19">
            <a:extLst>
              <a:ext uri="{C183D7F6-B498-43B3-948B-1728B52AA6E4}">
                <adec:decorative xmlns:adec="http://schemas.microsoft.com/office/drawing/2017/decorative" val="1"/>
              </a:ext>
            </a:extLst>
          </p:cNvPr>
          <p:cNvSpPr/>
          <p:nvPr/>
        </p:nvSpPr>
        <p:spPr>
          <a:xfrm>
            <a:off x="7707385" y="1837112"/>
            <a:ext cx="3514798" cy="1773063"/>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CE5FF8-B635-445C-852C-0E1E3BB0FC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2D4BABFA-85A3-421F-B4C6-CF7B3BB627D8}"/>
              </a:ext>
            </a:extLst>
          </p:cNvPr>
          <p:cNvSpPr txBox="1"/>
          <p:nvPr/>
        </p:nvSpPr>
        <p:spPr>
          <a:xfrm>
            <a:off x="2541546" y="4499240"/>
            <a:ext cx="577673" cy="369332"/>
          </a:xfrm>
          <a:prstGeom prst="rect">
            <a:avLst/>
          </a:prstGeom>
          <a:noFill/>
        </p:spPr>
        <p:txBody>
          <a:bodyPr wrap="square" rtlCol="0">
            <a:spAutoFit/>
          </a:bodyPr>
          <a:lstStyle/>
          <a:p>
            <a:r>
              <a:rPr lang="en-US" dirty="0">
                <a:highlight>
                  <a:srgbClr val="FFFF00"/>
                </a:highlight>
              </a:rPr>
              <a:t>C&amp;S</a:t>
            </a:r>
          </a:p>
        </p:txBody>
      </p:sp>
    </p:spTree>
    <p:extLst>
      <p:ext uri="{BB962C8B-B14F-4D97-AF65-F5344CB8AC3E}">
        <p14:creationId xmlns:p14="http://schemas.microsoft.com/office/powerpoint/2010/main" val="3422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P spid="53" grpId="0" animBg="1"/>
      <p:bldP spid="54" grpId="0" animBg="1"/>
      <p:bldP spid="3" grpId="0" animBg="1"/>
      <p:bldP spid="55" grpId="0" animBg="1"/>
      <p:bldP spid="56" grpId="0" animBg="1"/>
      <p:bldP spid="57" grpId="0" animBg="1"/>
      <p:bldP spid="58" grpId="0" animBg="1"/>
      <p:bldP spid="59" grpId="0" animBg="1"/>
      <p:bldP spid="2" grpId="0"/>
      <p:bldP spid="8" grpId="0" animBg="1"/>
      <p:bldP spid="20"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enario Development for 2019 AAEE from four data streams: IOU PG, POU PG, C&amp;S, and Beyond Utility Program Savings."/>
          <p:cNvPicPr>
            <a:picLocks noChangeAspect="1"/>
          </p:cNvPicPr>
          <p:nvPr/>
        </p:nvPicPr>
        <p:blipFill>
          <a:blip r:embed="rId3"/>
          <a:stretch>
            <a:fillRect/>
          </a:stretch>
        </p:blipFill>
        <p:spPr>
          <a:xfrm>
            <a:off x="0" y="625654"/>
            <a:ext cx="12209793" cy="6232346"/>
          </a:xfrm>
          <a:prstGeom prst="rect">
            <a:avLst/>
          </a:prstGeom>
        </p:spPr>
      </p:pic>
      <p:sp>
        <p:nvSpPr>
          <p:cNvPr id="5" name="Rectangle 4">
            <a:extLst>
              <a:ext uri="{FF2B5EF4-FFF2-40B4-BE49-F238E27FC236}">
                <a16:creationId xmlns:a16="http://schemas.microsoft.com/office/drawing/2014/main" id="{A60F5AD1-762D-4171-B3EF-071189A82507}"/>
              </a:ext>
            </a:extLst>
          </p:cNvPr>
          <p:cNvSpPr/>
          <p:nvPr/>
        </p:nvSpPr>
        <p:spPr>
          <a:xfrm>
            <a:off x="-23336" y="4179608"/>
            <a:ext cx="12209795" cy="1901596"/>
          </a:xfrm>
          <a:prstGeom prst="rect">
            <a:avLst/>
          </a:prstGeom>
          <a:solidFill>
            <a:schemeClr val="accent6">
              <a:lumMod val="20000"/>
              <a:lumOff val="8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C8716DA-B827-4F0D-89DE-FB9148A816AF}"/>
              </a:ext>
            </a:extLst>
          </p:cNvPr>
          <p:cNvSpPr/>
          <p:nvPr/>
        </p:nvSpPr>
        <p:spPr>
          <a:xfrm>
            <a:off x="-3" y="625654"/>
            <a:ext cx="12192003" cy="2002136"/>
          </a:xfrm>
          <a:prstGeom prst="rect">
            <a:avLst/>
          </a:prstGeom>
          <a:solidFill>
            <a:schemeClr val="accent5">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1" y="2627791"/>
            <a:ext cx="12186459" cy="1534500"/>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0" y="6072326"/>
            <a:ext cx="12186459" cy="847886"/>
          </a:xfrm>
          <a:prstGeom prst="rect">
            <a:avLst/>
          </a:prstGeom>
          <a:solidFill>
            <a:schemeClr val="accent3">
              <a:lumMod val="60000"/>
              <a:lumOff val="4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96523" y="-82232"/>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2019 AAEE</a:t>
            </a:r>
          </a:p>
        </p:txBody>
      </p:sp>
      <p:sp>
        <p:nvSpPr>
          <p:cNvPr id="12" name="Rectangle 11">
            <a:extLst>
              <a:ext uri="{C183D7F6-B498-43B3-948B-1728B52AA6E4}">
                <adec:decorative xmlns:adec="http://schemas.microsoft.com/office/drawing/2017/decorative" val="1"/>
              </a:ext>
            </a:extLst>
          </p:cNvPr>
          <p:cNvSpPr/>
          <p:nvPr/>
        </p:nvSpPr>
        <p:spPr>
          <a:xfrm>
            <a:off x="-2" y="625654"/>
            <a:ext cx="12186461" cy="6258542"/>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04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44614-DDAC-3544-BC23-283A463404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0939"/>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8" y="274637"/>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2019</a:t>
            </a:r>
            <a:r>
              <a:rPr lang="en-US" sz="3100" b="1" dirty="0">
                <a:solidFill>
                  <a:srgbClr val="254061"/>
                </a:solidFill>
                <a:latin typeface="Arial"/>
                <a:cs typeface="Arial"/>
              </a:rPr>
              <a:t> </a:t>
            </a:r>
            <a:r>
              <a:rPr lang="en-US" sz="3100" b="1" dirty="0">
                <a:solidFill>
                  <a:srgbClr val="FF6600"/>
                </a:solidFill>
                <a:latin typeface="Arial"/>
                <a:cs typeface="Arial"/>
              </a:rPr>
              <a:t>Scenario Design</a:t>
            </a:r>
            <a:endParaRPr lang="en-US" b="1" dirty="0">
              <a:solidFill>
                <a:srgbClr val="FF6600"/>
              </a:solidFill>
              <a:latin typeface="Arial"/>
              <a:cs typeface="Arial"/>
            </a:endParaRPr>
          </a:p>
        </p:txBody>
      </p:sp>
      <p:sp>
        <p:nvSpPr>
          <p:cNvPr id="8" name="Rectangle 7">
            <a:extLst>
              <a:ext uri="{FF2B5EF4-FFF2-40B4-BE49-F238E27FC236}">
                <a16:creationId xmlns:a16="http://schemas.microsoft.com/office/drawing/2014/main" id="{A60F5AD1-762D-4171-B3EF-071189A82507}"/>
              </a:ext>
            </a:extLst>
          </p:cNvPr>
          <p:cNvSpPr/>
          <p:nvPr/>
        </p:nvSpPr>
        <p:spPr>
          <a:xfrm>
            <a:off x="876300" y="1925395"/>
            <a:ext cx="6972300" cy="480569"/>
          </a:xfrm>
          <a:prstGeom prst="rect">
            <a:avLst/>
          </a:prstGeom>
          <a:solidFill>
            <a:schemeClr val="accent6">
              <a:lumMod val="40000"/>
              <a:lumOff val="6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Beyond Utility Program Savings</a:t>
            </a:r>
            <a:endParaRPr kumimoji="0" lang="en-US" sz="2000" b="1" i="1"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DC8716DA-B827-4F0D-89DE-FB9148A816AF}"/>
              </a:ext>
            </a:extLst>
          </p:cNvPr>
          <p:cNvSpPr/>
          <p:nvPr/>
        </p:nvSpPr>
        <p:spPr>
          <a:xfrm>
            <a:off x="1434367" y="3232063"/>
            <a:ext cx="6414233" cy="2408246"/>
          </a:xfrm>
          <a:prstGeom prst="rect">
            <a:avLst/>
          </a:prstGeom>
          <a:solidFill>
            <a:schemeClr val="accent5">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IOU Potential Program Savings</a:t>
            </a:r>
          </a:p>
        </p:txBody>
      </p:sp>
      <p:sp>
        <p:nvSpPr>
          <p:cNvPr id="11" name="Rectangle 10">
            <a:extLst>
              <a:ext uri="{FF2B5EF4-FFF2-40B4-BE49-F238E27FC236}">
                <a16:creationId xmlns:a16="http://schemas.microsoft.com/office/drawing/2014/main" id="{87685420-26EF-478B-ACAC-C07630E3E958}"/>
              </a:ext>
            </a:extLst>
          </p:cNvPr>
          <p:cNvSpPr/>
          <p:nvPr/>
        </p:nvSpPr>
        <p:spPr>
          <a:xfrm>
            <a:off x="876300" y="3232063"/>
            <a:ext cx="1838325" cy="3464012"/>
          </a:xfrm>
          <a:prstGeom prst="rect">
            <a:avLst/>
          </a:prstGeom>
          <a:solidFill>
            <a:schemeClr val="bg1">
              <a:lumMod val="50000"/>
              <a:alpha val="50000"/>
            </a:schemeClr>
          </a:solidFill>
          <a:ln w="28575">
            <a:noFill/>
          </a:ln>
        </p:spPr>
        <p:style>
          <a:lnRef idx="0">
            <a:scrgbClr r="0" g="0" b="0"/>
          </a:lnRef>
          <a:fillRef idx="0">
            <a:scrgbClr r="0" g="0" b="0"/>
          </a:fillRef>
          <a:effectRef idx="0">
            <a:scrgbClr r="0" g="0" b="0"/>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and POU Committed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Program Savings</a:t>
            </a:r>
          </a:p>
        </p:txBody>
      </p:sp>
      <p:sp>
        <p:nvSpPr>
          <p:cNvPr id="13" name="Rectangle 12">
            <a:extLst>
              <a:ext uri="{FF2B5EF4-FFF2-40B4-BE49-F238E27FC236}">
                <a16:creationId xmlns:a16="http://schemas.microsoft.com/office/drawing/2014/main" id="{9B3B27F5-4AC5-4B6F-90CB-D3FE5944FA69}"/>
              </a:ext>
            </a:extLst>
          </p:cNvPr>
          <p:cNvSpPr/>
          <p:nvPr/>
        </p:nvSpPr>
        <p:spPr>
          <a:xfrm>
            <a:off x="1434365" y="5257356"/>
            <a:ext cx="6414234" cy="1455674"/>
          </a:xfrm>
          <a:prstGeom prst="rect">
            <a:avLst/>
          </a:prstGeom>
          <a:solidFill>
            <a:schemeClr val="bg1">
              <a:lumMod val="75000"/>
              <a:alpha val="51765"/>
            </a:scheme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Committed C&amp;S savings</a:t>
            </a:r>
          </a:p>
        </p:txBody>
      </p:sp>
      <p:sp>
        <p:nvSpPr>
          <p:cNvPr id="18" name="TextBox 17"/>
          <p:cNvSpPr txBox="1"/>
          <p:nvPr/>
        </p:nvSpPr>
        <p:spPr>
          <a:xfrm>
            <a:off x="1529616" y="2951029"/>
            <a:ext cx="68770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2020						   			     2030</a:t>
            </a:r>
          </a:p>
        </p:txBody>
      </p:sp>
      <p:sp>
        <p:nvSpPr>
          <p:cNvPr id="12" name="Rectangle 11">
            <a:extLst>
              <a:ext uri="{FF2B5EF4-FFF2-40B4-BE49-F238E27FC236}">
                <a16:creationId xmlns:a16="http://schemas.microsoft.com/office/drawing/2014/main" id="{DC8716DA-B827-4F0D-89DE-FB9148A816AF}"/>
              </a:ext>
            </a:extLst>
          </p:cNvPr>
          <p:cNvSpPr/>
          <p:nvPr/>
        </p:nvSpPr>
        <p:spPr>
          <a:xfrm>
            <a:off x="1439650" y="4912165"/>
            <a:ext cx="6414233" cy="448426"/>
          </a:xfrm>
          <a:prstGeom prst="rect">
            <a:avLst/>
          </a:prstGeom>
          <a:solidFill>
            <a:schemeClr val="accent3">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p>
        </p:txBody>
      </p:sp>
      <p:sp>
        <p:nvSpPr>
          <p:cNvPr id="21" name="Rectangle 20">
            <a:extLst>
              <a:ext uri="{FF2B5EF4-FFF2-40B4-BE49-F238E27FC236}">
                <a16:creationId xmlns:a16="http://schemas.microsoft.com/office/drawing/2014/main" id="{A60F5AD1-762D-4171-B3EF-071189A82507}"/>
              </a:ext>
            </a:extLst>
          </p:cNvPr>
          <p:cNvSpPr/>
          <p:nvPr/>
        </p:nvSpPr>
        <p:spPr>
          <a:xfrm>
            <a:off x="881583" y="2403538"/>
            <a:ext cx="6972300" cy="1667066"/>
          </a:xfrm>
          <a:prstGeom prst="rect">
            <a:avLst/>
          </a:prstGeom>
          <a:solidFill>
            <a:schemeClr val="accent4">
              <a:lumMod val="60000"/>
              <a:lumOff val="4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99717EFF-EAE2-4D3A-9C78-0EF952DAC2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638295"/>
      </p:ext>
    </p:extLst>
  </p:cSld>
  <p:clrMapOvr>
    <a:masterClrMapping/>
  </p:clrMapOvr>
</p:sld>
</file>

<file path=ppt/theme/theme1.xml><?xml version="1.0" encoding="utf-8"?>
<a:theme xmlns:a="http://schemas.openxmlformats.org/drawingml/2006/main" name="2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2.xml><?xml version="1.0" encoding="utf-8"?>
<a:theme xmlns:a="http://schemas.openxmlformats.org/drawingml/2006/main" name="4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3.xml><?xml version="1.0" encoding="utf-8"?>
<a:theme xmlns:a="http://schemas.openxmlformats.org/drawingml/2006/main" name="1_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4.xml><?xml version="1.0" encoding="utf-8"?>
<a:theme xmlns:a="http://schemas.openxmlformats.org/drawingml/2006/main" name="5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6592</TotalTime>
  <Words>3204</Words>
  <Application>Microsoft Office PowerPoint</Application>
  <PresentationFormat>Widescreen</PresentationFormat>
  <Paragraphs>418</Paragraphs>
  <Slides>47</Slides>
  <Notes>34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47</vt:i4>
      </vt:variant>
    </vt:vector>
  </HeadingPairs>
  <TitlesOfParts>
    <vt:vector size="60" baseType="lpstr">
      <vt:lpstr>Arial</vt:lpstr>
      <vt:lpstr>Arial Black</vt:lpstr>
      <vt:lpstr>Calibri</vt:lpstr>
      <vt:lpstr>Neue Haas Grotesk Display Std 55 Roman</vt:lpstr>
      <vt:lpstr>Segoe UI</vt:lpstr>
      <vt:lpstr>Symbol</vt:lpstr>
      <vt:lpstr>Tahoma</vt:lpstr>
      <vt:lpstr>2_Title/Section</vt:lpstr>
      <vt:lpstr>4_Content</vt:lpstr>
      <vt:lpstr>1_Content: blank background</vt:lpstr>
      <vt:lpstr>5_Content</vt:lpstr>
      <vt:lpstr>Office Theme</vt:lpstr>
      <vt:lpstr>Title/Section</vt:lpstr>
      <vt:lpstr>DEMAND ANALYSIS WORKING GROUP (DAWG) </vt:lpstr>
      <vt:lpstr>Remote-Only Format</vt:lpstr>
      <vt:lpstr>Housekeeping: Zoom Overview</vt:lpstr>
      <vt:lpstr>NEW  EAD Decarbonization Analysis        for 2021 IEPR</vt:lpstr>
      <vt:lpstr>Additional Achievable Energy Efficiency  (AAEE)</vt:lpstr>
      <vt:lpstr>Single Managed Forecast Set</vt:lpstr>
      <vt:lpstr>Additional Achievable Energy Efficiency (AAEE) 2019 Process Flow Overview</vt:lpstr>
      <vt:lpstr>Scenario Development for 2019 AAEE</vt:lpstr>
      <vt:lpstr>Additional Achievable Energy Efficiency (AAEE) 2019 Scenario Design</vt:lpstr>
      <vt:lpstr>Additional Achievable Energy Efficiency (AAEE) 2019 Scenario Design</vt:lpstr>
      <vt:lpstr>Proposed 2021 AAEE</vt:lpstr>
      <vt:lpstr>2021 Additions and Enhancements</vt:lpstr>
      <vt:lpstr>Additional Achievable Energy Efficiency (AAEE) 2021 Process Flow Overview </vt:lpstr>
      <vt:lpstr>Scenario Development for 2021 AAEE</vt:lpstr>
      <vt:lpstr>2019 IOU AAEE Scenario Design </vt:lpstr>
      <vt:lpstr>Proposed 2021  IOU AAEE Scenario Design </vt:lpstr>
      <vt:lpstr>POU AAEE Scenario Design </vt:lpstr>
      <vt:lpstr>Proposed 2021  POU AAEE Scenario Design </vt:lpstr>
      <vt:lpstr>Code and Standards Scenario Design </vt:lpstr>
      <vt:lpstr>Proposed 2021  C&amp;S AAEE Scenario Design </vt:lpstr>
      <vt:lpstr>Beyond Utility AAEE Scenario Design </vt:lpstr>
      <vt:lpstr>Proposed 2021  Beyond Utility AAEE Scenario Design </vt:lpstr>
      <vt:lpstr>5-minute break</vt:lpstr>
      <vt:lpstr>Additional Achievable Fuel Substitution (AAFS)</vt:lpstr>
      <vt:lpstr>What FS was included in 2019?</vt:lpstr>
      <vt:lpstr>What work has EAD done since then?</vt:lpstr>
      <vt:lpstr>Modeling electrification:  Fuel Substitution Scenario Analysis Tool (FSSAT) main processes flow chart</vt:lpstr>
      <vt:lpstr>Building end-use electrification scenarios: Minimal, Moderate, Aggressive, Efficient Aggressive</vt:lpstr>
      <vt:lpstr>Statewide Annual Incremental Electricity Demand by Scenario-Specific Electrification in 2030</vt:lpstr>
      <vt:lpstr>Summer and Winter Peak Load Impacts  after Aggressive Electrification</vt:lpstr>
      <vt:lpstr>Use AAEE as a template for AAFS</vt:lpstr>
      <vt:lpstr>Scenario Development for 2021 AAFS</vt:lpstr>
      <vt:lpstr>Proposal for 2021 AAFS Development CEC approach to Scenarios </vt:lpstr>
      <vt:lpstr>34</vt:lpstr>
      <vt:lpstr>35</vt:lpstr>
      <vt:lpstr>36</vt:lpstr>
      <vt:lpstr>37</vt:lpstr>
      <vt:lpstr>38</vt:lpstr>
      <vt:lpstr>Scenario Development for 2021 AAFS</vt:lpstr>
      <vt:lpstr>Proposed 2021  IOU AAFS Scenario Design </vt:lpstr>
      <vt:lpstr>Proposed 2021  POU AAFS Scenario Design </vt:lpstr>
      <vt:lpstr>Proposed 2021  C&amp;S AAFS Scenario Design </vt:lpstr>
      <vt:lpstr>Proposed 2021  Beyond Utility AAFS Scenario Design </vt:lpstr>
      <vt:lpstr>Proposal for 2021 AAFS Development Consideration of which AAFS &amp; AAEE Scenario’s are compatible </vt:lpstr>
      <vt:lpstr>Consideration of who will use 2021 AAFS and for what purpose</vt:lpstr>
      <vt:lpstr>Timeline for 2021 AAEE &amp; AAFS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 Analysis in support of Assembly Bill 3232</dc:title>
  <dc:creator>Neumann, Ingrid@Energy</dc:creator>
  <cp:lastModifiedBy>Ingrid Neumann</cp:lastModifiedBy>
  <cp:revision>169</cp:revision>
  <dcterms:created xsi:type="dcterms:W3CDTF">2021-05-20T06:17:36Z</dcterms:created>
  <dcterms:modified xsi:type="dcterms:W3CDTF">2021-09-12T20:52:19Z</dcterms:modified>
</cp:coreProperties>
</file>