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72" r:id="rId6"/>
    <p:sldId id="262" r:id="rId7"/>
    <p:sldId id="263" r:id="rId8"/>
    <p:sldId id="264" r:id="rId9"/>
    <p:sldId id="276" r:id="rId10"/>
    <p:sldId id="275" r:id="rId11"/>
    <p:sldId id="265" r:id="rId12"/>
    <p:sldId id="266" r:id="rId13"/>
    <p:sldId id="277" r:id="rId14"/>
    <p:sldId id="278" r:id="rId15"/>
    <p:sldId id="267" r:id="rId16"/>
    <p:sldId id="279" r:id="rId17"/>
    <p:sldId id="280" r:id="rId18"/>
    <p:sldId id="268" r:id="rId19"/>
    <p:sldId id="281" r:id="rId20"/>
    <p:sldId id="282" r:id="rId21"/>
    <p:sldId id="269" r:id="rId22"/>
    <p:sldId id="283" r:id="rId23"/>
    <p:sldId id="284" r:id="rId24"/>
    <p:sldId id="273" r:id="rId25"/>
    <p:sldId id="285" r:id="rId26"/>
    <p:sldId id="286" r:id="rId27"/>
    <p:sldId id="270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74" autoAdjust="0"/>
  </p:normalViewPr>
  <p:slideViewPr>
    <p:cSldViewPr snapToGrid="0" snapToObjects="1"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BC34-1609-2F4B-B1B4-CA762E9FB42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7BDF7-E776-6644-B0FD-0131F760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2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" y="0"/>
            <a:ext cx="9141998" cy="6858000"/>
          </a:xfrm>
          <a:prstGeom prst="rect">
            <a:avLst/>
          </a:prstGeom>
        </p:spPr>
      </p:pic>
      <p:pic>
        <p:nvPicPr>
          <p:cNvPr id="8" name="Picture 7" descr="2017_CEC Power Point Template_BW-7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54" y="0"/>
            <a:ext cx="9345154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1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A443-4875-2F41-83A6-5C6ACD6B85E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6903"/>
            <a:ext cx="7772400" cy="1260092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Common Audit Findings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Gotham HTF Medium"/>
              <a:cs typeface="Gotham HTF 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77"/>
            <a:ext cx="6400800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                And How to Avoid Them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06561" y="5307466"/>
            <a:ext cx="6400800" cy="114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otham HTF Medium"/>
                <a:cs typeface="Gotham HTF Medium"/>
              </a:rPr>
              <a:t>Lisa Negri, Chief Auditor</a:t>
            </a:r>
          </a:p>
          <a:p>
            <a:pPr algn="l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otham HTF Medium"/>
                <a:cs typeface="Gotham HTF Medium"/>
              </a:rPr>
              <a:t>California Energy Commission</a:t>
            </a:r>
          </a:p>
        </p:txBody>
      </p:sp>
    </p:spTree>
    <p:extLst>
      <p:ext uri="{BB962C8B-B14F-4D97-AF65-F5344CB8AC3E}">
        <p14:creationId xmlns:p14="http://schemas.microsoft.com/office/powerpoint/2010/main" val="301024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6D0A-3B86-423E-BAFB-CAC647A7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D077B-07F3-4FDC-A1E1-C2601A31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labor includes executive management and/or Executive Director</a:t>
            </a:r>
          </a:p>
          <a:p>
            <a:r>
              <a:rPr lang="en-US" dirty="0"/>
              <a:t>Claimed rates are in round numbers</a:t>
            </a:r>
          </a:p>
          <a:p>
            <a:r>
              <a:rPr lang="en-US" dirty="0"/>
              <a:t>Claimed hours are more than a standard 40 hour week for salaried employees</a:t>
            </a:r>
          </a:p>
        </p:txBody>
      </p:sp>
    </p:spTree>
    <p:extLst>
      <p:ext uri="{BB962C8B-B14F-4D97-AF65-F5344CB8AC3E}">
        <p14:creationId xmlns:p14="http://schemas.microsoft.com/office/powerpoint/2010/main" val="356982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1616-BC63-4052-9161-89C48FAF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8B57-87C8-4ECD-994A-1F9A8DE70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labor is first claimed</a:t>
            </a:r>
          </a:p>
          <a:p>
            <a:pPr lvl="1"/>
            <a:r>
              <a:rPr lang="en-US" dirty="0"/>
              <a:t>Ask Recipient is they have timesheets and if all hours are tracked?</a:t>
            </a:r>
          </a:p>
          <a:p>
            <a:pPr lvl="1"/>
            <a:r>
              <a:rPr lang="en-US" dirty="0"/>
              <a:t>Ask if owner/executive director is tracking all hours of every day and includes notes on what was done?</a:t>
            </a:r>
          </a:p>
          <a:p>
            <a:pPr lvl="1"/>
            <a:r>
              <a:rPr lang="en-US" dirty="0"/>
              <a:t>Ask how was hourly rate calculated? Paystubs or w-2s?</a:t>
            </a:r>
          </a:p>
          <a:p>
            <a:pPr lvl="1"/>
            <a:r>
              <a:rPr lang="en-US" dirty="0"/>
              <a:t>If employees are paid as consultants, reallocate to subcontractor category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4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Fringe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Fringe Benefits are the additional costs paid by the Recipient to either provide benefits to employees such as medical insurance or are required to employ staff such as payroll taxes. </a:t>
            </a:r>
          </a:p>
          <a:p>
            <a:r>
              <a:rPr lang="en-US" dirty="0"/>
              <a:t>Unsupported fringe benefit expenditures </a:t>
            </a:r>
          </a:p>
          <a:p>
            <a:pPr lvl="1"/>
            <a:r>
              <a:rPr lang="en-US" dirty="0"/>
              <a:t>Claimed rate not supported</a:t>
            </a:r>
          </a:p>
          <a:p>
            <a:pPr lvl="1"/>
            <a:r>
              <a:rPr lang="en-US" dirty="0"/>
              <a:t>Including expenditures not properly classified as fringe benefits</a:t>
            </a:r>
          </a:p>
        </p:txBody>
      </p:sp>
    </p:spTree>
    <p:extLst>
      <p:ext uri="{BB962C8B-B14F-4D97-AF65-F5344CB8AC3E}">
        <p14:creationId xmlns:p14="http://schemas.microsoft.com/office/powerpoint/2010/main" val="131474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DF0E-4504-4739-97EF-E9C298B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07A45-D0AE-4BF4-97AC-25F57BFBE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higher than 30% </a:t>
            </a:r>
          </a:p>
          <a:p>
            <a:r>
              <a:rPr lang="en-US" dirty="0"/>
              <a:t>New company which may not pay typical benefits such as medical or dental</a:t>
            </a:r>
          </a:p>
          <a:p>
            <a:r>
              <a:rPr lang="en-US" dirty="0"/>
              <a:t>Employees are paid as consultants</a:t>
            </a:r>
          </a:p>
        </p:txBody>
      </p:sp>
    </p:spTree>
    <p:extLst>
      <p:ext uri="{BB962C8B-B14F-4D97-AF65-F5344CB8AC3E}">
        <p14:creationId xmlns:p14="http://schemas.microsoft.com/office/powerpoint/2010/main" val="340762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71DB-D632-47E0-A9EE-6E2D48E7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85608-6121-433F-8728-718178E9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if company pays benefits such as medical or dental insurance?</a:t>
            </a:r>
          </a:p>
          <a:p>
            <a:r>
              <a:rPr lang="en-US" dirty="0"/>
              <a:t>Ask how many years of data was used to calculate budgeted rate?</a:t>
            </a:r>
          </a:p>
          <a:p>
            <a:r>
              <a:rPr lang="en-US" dirty="0"/>
              <a:t>Other than insurance, what else is included in the rate?</a:t>
            </a:r>
          </a:p>
          <a:p>
            <a:r>
              <a:rPr lang="en-US" dirty="0"/>
              <a:t>Can the recipient support the rate if audited?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5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Expenditures paid for equipment, materials, and subcontractors</a:t>
            </a:r>
          </a:p>
          <a:p>
            <a:r>
              <a:rPr lang="en-US" dirty="0"/>
              <a:t>Common Findings:</a:t>
            </a:r>
          </a:p>
          <a:p>
            <a:pPr lvl="1"/>
            <a:r>
              <a:rPr lang="en-US" dirty="0"/>
              <a:t>Incurred prior to beginning of grant</a:t>
            </a:r>
          </a:p>
          <a:p>
            <a:pPr lvl="1"/>
            <a:r>
              <a:rPr lang="en-US" dirty="0"/>
              <a:t>Incurred, but not paid</a:t>
            </a:r>
          </a:p>
          <a:p>
            <a:pPr lvl="1"/>
            <a:r>
              <a:rPr lang="en-US" dirty="0"/>
              <a:t>Expenditure claimed, but goods or services not received</a:t>
            </a:r>
          </a:p>
        </p:txBody>
      </p:sp>
    </p:spTree>
    <p:extLst>
      <p:ext uri="{BB962C8B-B14F-4D97-AF65-F5344CB8AC3E}">
        <p14:creationId xmlns:p14="http://schemas.microsoft.com/office/powerpoint/2010/main" val="216636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D085-2945-4E12-B407-49C9759C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90952-B26F-4497-B2E3-18ABF9C22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Equipment expenditures claimed in one large lump sum</a:t>
            </a:r>
          </a:p>
          <a:p>
            <a:r>
              <a:rPr lang="en-US" dirty="0"/>
              <a:t>Related party subcontractors</a:t>
            </a:r>
          </a:p>
          <a:p>
            <a:r>
              <a:rPr lang="en-US" dirty="0"/>
              <a:t>Documentation is a purchase order not an invoice</a:t>
            </a:r>
          </a:p>
          <a:p>
            <a:r>
              <a:rPr lang="en-US" dirty="0"/>
              <a:t>Expenditures claimed but progress report/monthly calls do not support good or service was received</a:t>
            </a:r>
          </a:p>
          <a:p>
            <a:r>
              <a:rPr lang="en-US" dirty="0"/>
              <a:t>Subcontracts not executed or T&amp;Cs not compatible with grant agreement</a:t>
            </a:r>
          </a:p>
        </p:txBody>
      </p:sp>
    </p:spTree>
    <p:extLst>
      <p:ext uri="{BB962C8B-B14F-4D97-AF65-F5344CB8AC3E}">
        <p14:creationId xmlns:p14="http://schemas.microsoft.com/office/powerpoint/2010/main" val="69254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E19A-9AFC-4F98-8251-A7CDB786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3736C-F13D-4BB6-A2A1-BA0E60974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a reasonableness test by comparing project progress to claimed expenditures</a:t>
            </a:r>
          </a:p>
          <a:p>
            <a:r>
              <a:rPr lang="en-US" dirty="0"/>
              <a:t>If IP is part of the project, ask if subcontractor is aware of requirements</a:t>
            </a:r>
          </a:p>
          <a:p>
            <a:r>
              <a:rPr lang="en-US" dirty="0"/>
              <a:t>Ask for supporting documentation for any expenditure that appears unreasonable</a:t>
            </a:r>
          </a:p>
          <a:p>
            <a:r>
              <a:rPr lang="en-US" dirty="0"/>
              <a:t>Follow guidelines to verify receipt of equipment</a:t>
            </a:r>
          </a:p>
        </p:txBody>
      </p:sp>
    </p:spTree>
    <p:extLst>
      <p:ext uri="{BB962C8B-B14F-4D97-AF65-F5344CB8AC3E}">
        <p14:creationId xmlns:p14="http://schemas.microsoft.com/office/powerpoint/2010/main" val="305631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In-Kind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Match that is provided by a 3rd party such as a subcontractor, or is based on the value of assets either donated or that are already owned by the recipient</a:t>
            </a:r>
          </a:p>
          <a:p>
            <a:r>
              <a:rPr lang="en-US" dirty="0"/>
              <a:t>If provided by a 3</a:t>
            </a:r>
            <a:r>
              <a:rPr lang="en-US" baseline="30000" dirty="0"/>
              <a:t>rd</a:t>
            </a:r>
            <a:r>
              <a:rPr lang="en-US" dirty="0"/>
              <a:t> party, should be spelled out in the contract and on invoices</a:t>
            </a:r>
          </a:p>
          <a:p>
            <a:r>
              <a:rPr lang="en-US" dirty="0"/>
              <a:t>If based on assets owned or donated, must be able to verify Fair Market Value of the asset for the period the asset is actually used</a:t>
            </a:r>
          </a:p>
        </p:txBody>
      </p:sp>
    </p:spTree>
    <p:extLst>
      <p:ext uri="{BB962C8B-B14F-4D97-AF65-F5344CB8AC3E}">
        <p14:creationId xmlns:p14="http://schemas.microsoft.com/office/powerpoint/2010/main" val="93066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6A4E-E209-4F7C-B5A8-9A9639CF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6FC4-21AB-4D82-9305-83190EEC6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Donated services from a vendor who is not a project partner</a:t>
            </a:r>
          </a:p>
          <a:p>
            <a:r>
              <a:rPr lang="en-US" dirty="0"/>
              <a:t>Donated software licenses and maintenance</a:t>
            </a:r>
          </a:p>
          <a:p>
            <a:r>
              <a:rPr lang="en-US" dirty="0"/>
              <a:t>Subcontractor profit claimed as match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Audits, Investigations, and Program Review</a:t>
            </a:r>
          </a:p>
          <a:p>
            <a:r>
              <a:rPr lang="en-US" dirty="0"/>
              <a:t>Information presented is based on results from prior grant audits</a:t>
            </a:r>
          </a:p>
          <a:p>
            <a:r>
              <a:rPr lang="en-US" dirty="0"/>
              <a:t>Goal is to help CAMS recognize red flags and work with Recipients to prevent errors </a:t>
            </a:r>
          </a:p>
          <a:p>
            <a:r>
              <a:rPr lang="en-US" dirty="0"/>
              <a:t>Focus on grant expenditures</a:t>
            </a:r>
          </a:p>
          <a:p>
            <a:r>
              <a:rPr lang="en-US" dirty="0"/>
              <a:t>Information is from an auditor’s perspective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3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569B-607C-4F6A-B89A-856B7E53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47FB-B733-4153-AA4F-B9A62641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subcontracts to verify donated items are included in budget </a:t>
            </a:r>
          </a:p>
          <a:p>
            <a:r>
              <a:rPr lang="en-US" dirty="0"/>
              <a:t>Ask recipient how they verified the fair market value of the donation, do they have documentation?</a:t>
            </a:r>
          </a:p>
          <a:p>
            <a:r>
              <a:rPr lang="en-US" dirty="0"/>
              <a:t>If profit is being claimed, ask if recipient is paying vendor for the profit portion?</a:t>
            </a:r>
          </a:p>
        </p:txBody>
      </p:sp>
    </p:spTree>
    <p:extLst>
      <p:ext uri="{BB962C8B-B14F-4D97-AF65-F5344CB8AC3E}">
        <p14:creationId xmlns:p14="http://schemas.microsoft.com/office/powerpoint/2010/main" val="1000406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grant task includes a list of products and a schedule for delivery</a:t>
            </a:r>
          </a:p>
          <a:p>
            <a:r>
              <a:rPr lang="en-US" dirty="0"/>
              <a:t>Red Flags</a:t>
            </a:r>
          </a:p>
          <a:p>
            <a:pPr lvl="1"/>
            <a:r>
              <a:rPr lang="en-US" dirty="0"/>
              <a:t>Recipient is falling significantly behind on schedule</a:t>
            </a:r>
          </a:p>
          <a:p>
            <a:pPr lvl="1"/>
            <a:r>
              <a:rPr lang="en-US" dirty="0"/>
              <a:t>Recipient has not submitted permit applications</a:t>
            </a:r>
          </a:p>
          <a:p>
            <a:pPr lvl="1"/>
            <a:r>
              <a:rPr lang="en-US" dirty="0"/>
              <a:t>Site of project has changed</a:t>
            </a:r>
          </a:p>
          <a:p>
            <a:pPr lvl="1"/>
            <a:r>
              <a:rPr lang="en-US" dirty="0"/>
              <a:t>Change in major subcontractors</a:t>
            </a:r>
          </a:p>
          <a:p>
            <a:pPr lvl="1"/>
            <a:r>
              <a:rPr lang="en-US" dirty="0"/>
              <a:t>Recipient is not submitting expenditure claims for long periods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9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481E-F5D6-46A1-84A7-AA5B6D0A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37B8-B157-4362-932D-0BB1ED4B5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the monthly calls</a:t>
            </a:r>
          </a:p>
          <a:p>
            <a:r>
              <a:rPr lang="en-US" dirty="0"/>
              <a:t>Understand why delays are occurring </a:t>
            </a:r>
          </a:p>
          <a:p>
            <a:r>
              <a:rPr lang="en-US" dirty="0"/>
              <a:t>Make sure remaining time of grant is sufficient to enable recipient to finish project and provide required data</a:t>
            </a:r>
          </a:p>
          <a:p>
            <a:r>
              <a:rPr lang="en-US" dirty="0"/>
              <a:t>Use stop work orders if necessary</a:t>
            </a:r>
          </a:p>
          <a:p>
            <a:r>
              <a:rPr lang="en-US" dirty="0"/>
              <a:t>If possible, perform site visits</a:t>
            </a:r>
          </a:p>
        </p:txBody>
      </p:sp>
    </p:spTree>
    <p:extLst>
      <p:ext uri="{BB962C8B-B14F-4D97-AF65-F5344CB8AC3E}">
        <p14:creationId xmlns:p14="http://schemas.microsoft.com/office/powerpoint/2010/main" val="2513988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68F8-A2D2-4074-B891-393CEF2F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Finding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89779-9051-40CF-9FFD-81333907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Meeting with CAM and management to discuss finding</a:t>
            </a:r>
          </a:p>
          <a:p>
            <a:r>
              <a:rPr lang="en-US" dirty="0"/>
              <a:t>CAM and management decide if follow audit recommendations</a:t>
            </a:r>
          </a:p>
          <a:p>
            <a:r>
              <a:rPr lang="en-US" dirty="0"/>
              <a:t>Prepare audit resolution memo </a:t>
            </a:r>
          </a:p>
          <a:p>
            <a:r>
              <a:rPr lang="en-US" dirty="0"/>
              <a:t>If do not want to collect questioned grant costs – present to Audit Committee</a:t>
            </a:r>
          </a:p>
          <a:p>
            <a:r>
              <a:rPr lang="en-US" dirty="0"/>
              <a:t>If audit findings include deliverable issues – present to Audit Committee</a:t>
            </a:r>
          </a:p>
        </p:txBody>
      </p:sp>
    </p:spTree>
    <p:extLst>
      <p:ext uri="{BB962C8B-B14F-4D97-AF65-F5344CB8AC3E}">
        <p14:creationId xmlns:p14="http://schemas.microsoft.com/office/powerpoint/2010/main" val="67261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 agreement, all exhibits</a:t>
            </a:r>
          </a:p>
          <a:p>
            <a:r>
              <a:rPr lang="en-US" dirty="0"/>
              <a:t>Office of Management and Budget Federal Cost Principles</a:t>
            </a:r>
          </a:p>
          <a:p>
            <a:r>
              <a:rPr lang="en-US" dirty="0"/>
              <a:t>Federal Acquisition Regulations</a:t>
            </a:r>
          </a:p>
          <a:p>
            <a:r>
              <a:rPr lang="en-US" dirty="0"/>
              <a:t>California Department of Finance Bond Accountability Guide</a:t>
            </a:r>
          </a:p>
        </p:txBody>
      </p:sp>
    </p:spTree>
    <p:extLst>
      <p:ext uri="{BB962C8B-B14F-4D97-AF65-F5344CB8AC3E}">
        <p14:creationId xmlns:p14="http://schemas.microsoft.com/office/powerpoint/2010/main" val="3623411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Hand out available for Recipients</a:t>
            </a:r>
          </a:p>
        </p:txBody>
      </p:sp>
    </p:spTree>
    <p:extLst>
      <p:ext uri="{BB962C8B-B14F-4D97-AF65-F5344CB8AC3E}">
        <p14:creationId xmlns:p14="http://schemas.microsoft.com/office/powerpoint/2010/main" val="276537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Definition– OMB 200.56 those costs incurred for a common or joint purpose benefitting more than one cost objective, and not readily assignable to the cost objectives specifically benefitted, without effort disproportionate to the results achieved.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7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Method for the whole company</a:t>
            </a:r>
          </a:p>
          <a:p>
            <a:r>
              <a:rPr lang="en-US" dirty="0"/>
              <a:t>Indirect Cost Pools</a:t>
            </a:r>
          </a:p>
          <a:p>
            <a:r>
              <a:rPr lang="en-US" dirty="0"/>
              <a:t>Allocation Basis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9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Indirect – What Can Go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No Allocation Plan or documentation to support rate</a:t>
            </a:r>
          </a:p>
          <a:p>
            <a:r>
              <a:rPr lang="en-US" dirty="0"/>
              <a:t>Allocation Plan based on estimates not actual expenditures</a:t>
            </a:r>
          </a:p>
          <a:p>
            <a:r>
              <a:rPr lang="en-US" dirty="0"/>
              <a:t>Supported rate per the plan is less than the rate claimed</a:t>
            </a:r>
          </a:p>
          <a:p>
            <a:r>
              <a:rPr lang="en-US" dirty="0"/>
              <a:t>Allocation method used to claim indirect is different than actual method</a:t>
            </a:r>
          </a:p>
          <a:p>
            <a:r>
              <a:rPr lang="en-US" dirty="0"/>
              <a:t>Indirect Cost Pools contain expenditures claimed as direct costs, i.e. double billing</a:t>
            </a:r>
          </a:p>
          <a:p>
            <a:r>
              <a:rPr lang="en-US" dirty="0"/>
              <a:t>Unallowable costs included</a:t>
            </a:r>
          </a:p>
          <a:p>
            <a:r>
              <a:rPr lang="en-US" dirty="0"/>
              <a:t>Includes direct costs for other projects</a:t>
            </a:r>
          </a:p>
          <a:p>
            <a:r>
              <a:rPr lang="en-US" dirty="0"/>
              <a:t>Not updated each year</a:t>
            </a:r>
          </a:p>
          <a:p>
            <a:r>
              <a:rPr lang="en-US" dirty="0"/>
              <a:t>100% allocated to the grant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2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3214-2460-4269-BB11-FF75F49B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9675-6A3B-4E08-8A87-88EFF6FBE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company</a:t>
            </a:r>
          </a:p>
          <a:p>
            <a:r>
              <a:rPr lang="en-US" dirty="0"/>
              <a:t>Limited staff</a:t>
            </a:r>
          </a:p>
          <a:p>
            <a:r>
              <a:rPr lang="en-US" dirty="0"/>
              <a:t>Use of equipment expenditures in their allocation base</a:t>
            </a:r>
          </a:p>
          <a:p>
            <a:r>
              <a:rPr lang="en-US" dirty="0"/>
              <a:t>Company is run out of owner’s home, but indirect rate is high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5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438E-B560-4DF2-9153-8DE5D3D0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212D-B27B-4971-928B-72BC9354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Agreement Development</a:t>
            </a:r>
          </a:p>
          <a:p>
            <a:pPr lvl="1"/>
            <a:r>
              <a:rPr lang="en-US" dirty="0"/>
              <a:t>Ask Recipient if their indirect rate was provided by their accounting/finance office</a:t>
            </a:r>
          </a:p>
          <a:p>
            <a:pPr lvl="1"/>
            <a:r>
              <a:rPr lang="en-US" dirty="0"/>
              <a:t>Is the rate updated each year?</a:t>
            </a:r>
          </a:p>
          <a:p>
            <a:pPr lvl="1"/>
            <a:r>
              <a:rPr lang="en-US" dirty="0"/>
              <a:t>How long have they used this methodology, how many years data do they have?</a:t>
            </a:r>
          </a:p>
          <a:p>
            <a:pPr lvl="1"/>
            <a:r>
              <a:rPr lang="en-US" dirty="0"/>
              <a:t>Can they support the rate if audited?</a:t>
            </a:r>
          </a:p>
          <a:p>
            <a:pPr lvl="1"/>
            <a:r>
              <a:rPr lang="en-US" dirty="0"/>
              <a:t>Consider offering Recipient the “de </a:t>
            </a:r>
            <a:r>
              <a:rPr lang="en-US" dirty="0" err="1"/>
              <a:t>minimus</a:t>
            </a:r>
            <a:r>
              <a:rPr lang="en-US" dirty="0"/>
              <a:t>” option</a:t>
            </a:r>
          </a:p>
        </p:txBody>
      </p:sp>
    </p:spTree>
    <p:extLst>
      <p:ext uri="{BB962C8B-B14F-4D97-AF65-F5344CB8AC3E}">
        <p14:creationId xmlns:p14="http://schemas.microsoft.com/office/powerpoint/2010/main" val="261779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Hourly Rates</a:t>
            </a:r>
          </a:p>
          <a:p>
            <a:pPr lvl="1"/>
            <a:r>
              <a:rPr lang="en-US" dirty="0"/>
              <a:t>Calculated using payroll documentation and/or W-2s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Project Hours</a:t>
            </a:r>
          </a:p>
          <a:p>
            <a:pPr lvl="1"/>
            <a:r>
              <a:rPr lang="en-US" dirty="0"/>
              <a:t>Strong Internal Controls</a:t>
            </a:r>
          </a:p>
          <a:p>
            <a:pPr lvl="1"/>
            <a:r>
              <a:rPr lang="en-US" dirty="0"/>
              <a:t>All Hours Tracked on timesheets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021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Labor – What Can Go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Claimed hourly rates that are higher than the actual hourly rate </a:t>
            </a:r>
          </a:p>
          <a:p>
            <a:r>
              <a:rPr lang="en-US" dirty="0"/>
              <a:t>Claimed hourly rates that are “loaded”, i.e. include fringe benefits and other costs </a:t>
            </a:r>
          </a:p>
          <a:p>
            <a:r>
              <a:rPr lang="en-US" dirty="0"/>
              <a:t>Claimed overtime hours for salaried employees </a:t>
            </a:r>
          </a:p>
          <a:p>
            <a:r>
              <a:rPr lang="en-US" dirty="0"/>
              <a:t>Clamed hours are not supported by timesheets</a:t>
            </a:r>
          </a:p>
          <a:p>
            <a:r>
              <a:rPr lang="en-US" dirty="0"/>
              <a:t>Timesheets only track grant hours</a:t>
            </a:r>
          </a:p>
          <a:p>
            <a:r>
              <a:rPr lang="en-US" dirty="0"/>
              <a:t>Missing timesheets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2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9B2036B1EB5A4FA4C88A06CD44B873" ma:contentTypeVersion="4" ma:contentTypeDescription="Create a new document." ma:contentTypeScope="" ma:versionID="0fc4f994cd65ed6007373aca0ccbb884">
  <xsd:schema xmlns:xsd="http://www.w3.org/2001/XMLSchema" xmlns:xs="http://www.w3.org/2001/XMLSchema" xmlns:p="http://schemas.microsoft.com/office/2006/metadata/properties" xmlns:ns2="2c60c3b8-cfcd-4c33-88f6-6476b6773fc8" targetNamespace="http://schemas.microsoft.com/office/2006/metadata/properties" ma:root="true" ma:fieldsID="41662effc342a641202ffc01b9423c16" ns2:_="">
    <xsd:import namespace="2c60c3b8-cfcd-4c33-88f6-6476b6773f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0c3b8-cfcd-4c33-88f6-6476b6773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4FF221-5F7F-4B42-8FF3-03C07FA8695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1158C1-962D-44E9-9A59-6EC172B43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F9D0-8F67-4642-887B-8F9609538A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1019</Words>
  <Application>Microsoft Office PowerPoint</Application>
  <PresentationFormat>On-screen Show (4:3)</PresentationFormat>
  <Paragraphs>136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Gotham HTF Book</vt:lpstr>
      <vt:lpstr>Gotham HTF Medium</vt:lpstr>
      <vt:lpstr>Office Theme</vt:lpstr>
      <vt:lpstr>Common Audit Findings</vt:lpstr>
      <vt:lpstr>Purpose</vt:lpstr>
      <vt:lpstr>Indirect Expenditures</vt:lpstr>
      <vt:lpstr>Indirect Expenditures</vt:lpstr>
      <vt:lpstr>        Indirect – What Can Go Wrong</vt:lpstr>
      <vt:lpstr>Red Flags</vt:lpstr>
      <vt:lpstr>CAM Actions</vt:lpstr>
      <vt:lpstr>Labor Expenditures</vt:lpstr>
      <vt:lpstr>   Labor – What Can Go Wrong</vt:lpstr>
      <vt:lpstr>Red Flags</vt:lpstr>
      <vt:lpstr>CAM Actions</vt:lpstr>
      <vt:lpstr>Fringe Benefits</vt:lpstr>
      <vt:lpstr>Red Flags</vt:lpstr>
      <vt:lpstr>CAM Actions</vt:lpstr>
      <vt:lpstr>Other Expenditures</vt:lpstr>
      <vt:lpstr>Red Flags</vt:lpstr>
      <vt:lpstr>CAM Actions</vt:lpstr>
      <vt:lpstr>In-Kind Match</vt:lpstr>
      <vt:lpstr>Red Flags</vt:lpstr>
      <vt:lpstr>CAM Actions</vt:lpstr>
      <vt:lpstr>Deliverables</vt:lpstr>
      <vt:lpstr>CAM Actions</vt:lpstr>
      <vt:lpstr>Audit Finding Process</vt:lpstr>
      <vt:lpstr>Sources</vt:lpstr>
      <vt:lpstr>Questions?</vt:lpstr>
    </vt:vector>
  </TitlesOfParts>
  <Company>CEC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California Energy Commission</dc:creator>
  <cp:lastModifiedBy>Ziegert, Susan@Energy</cp:lastModifiedBy>
  <cp:revision>45</cp:revision>
  <dcterms:created xsi:type="dcterms:W3CDTF">2017-05-04T20:00:37Z</dcterms:created>
  <dcterms:modified xsi:type="dcterms:W3CDTF">2021-09-21T16:10:28Z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0x010100B69B2036B1EB5A4FA4C88A06CD44B873</vt:lpwstr>
  </property>
</Properties>
</file>