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82" r:id="rId7"/>
    <p:sldMasterId id="2147483678" r:id="rId8"/>
    <p:sldMasterId id="2147483679" r:id="rId9"/>
  </p:sldMasterIdLst>
  <p:notesMasterIdLst>
    <p:notesMasterId r:id="rId68"/>
  </p:notesMasterIdLst>
  <p:handoutMasterIdLst>
    <p:handoutMasterId r:id="rId69"/>
  </p:handoutMasterIdLst>
  <p:sldIdLst>
    <p:sldId id="256" r:id="rId10"/>
    <p:sldId id="270" r:id="rId11"/>
    <p:sldId id="289" r:id="rId12"/>
    <p:sldId id="324" r:id="rId13"/>
    <p:sldId id="290" r:id="rId14"/>
    <p:sldId id="288" r:id="rId15"/>
    <p:sldId id="291" r:id="rId16"/>
    <p:sldId id="279" r:id="rId17"/>
    <p:sldId id="292" r:id="rId18"/>
    <p:sldId id="295" r:id="rId19"/>
    <p:sldId id="323" r:id="rId20"/>
    <p:sldId id="296" r:id="rId21"/>
    <p:sldId id="301" r:id="rId22"/>
    <p:sldId id="302" r:id="rId23"/>
    <p:sldId id="334" r:id="rId24"/>
    <p:sldId id="314" r:id="rId25"/>
    <p:sldId id="293" r:id="rId26"/>
    <p:sldId id="294" r:id="rId27"/>
    <p:sldId id="297" r:id="rId28"/>
    <p:sldId id="316" r:id="rId29"/>
    <p:sldId id="298" r:id="rId30"/>
    <p:sldId id="299" r:id="rId31"/>
    <p:sldId id="317" r:id="rId32"/>
    <p:sldId id="300" r:id="rId33"/>
    <p:sldId id="303" r:id="rId34"/>
    <p:sldId id="306" r:id="rId35"/>
    <p:sldId id="304" r:id="rId36"/>
    <p:sldId id="307" r:id="rId37"/>
    <p:sldId id="305" r:id="rId38"/>
    <p:sldId id="308" r:id="rId39"/>
    <p:sldId id="309" r:id="rId40"/>
    <p:sldId id="325" r:id="rId41"/>
    <p:sldId id="310" r:id="rId42"/>
    <p:sldId id="318" r:id="rId43"/>
    <p:sldId id="311" r:id="rId44"/>
    <p:sldId id="312" r:id="rId45"/>
    <p:sldId id="319" r:id="rId46"/>
    <p:sldId id="313" r:id="rId47"/>
    <p:sldId id="320" r:id="rId48"/>
    <p:sldId id="321" r:id="rId49"/>
    <p:sldId id="322" r:id="rId50"/>
    <p:sldId id="326" r:id="rId51"/>
    <p:sldId id="328" r:id="rId52"/>
    <p:sldId id="329" r:id="rId53"/>
    <p:sldId id="330" r:id="rId54"/>
    <p:sldId id="327" r:id="rId55"/>
    <p:sldId id="331" r:id="rId56"/>
    <p:sldId id="332" r:id="rId57"/>
    <p:sldId id="333" r:id="rId58"/>
    <p:sldId id="335" r:id="rId59"/>
    <p:sldId id="338" r:id="rId60"/>
    <p:sldId id="336" r:id="rId61"/>
    <p:sldId id="339" r:id="rId62"/>
    <p:sldId id="337" r:id="rId63"/>
    <p:sldId id="340" r:id="rId64"/>
    <p:sldId id="281" r:id="rId65"/>
    <p:sldId id="315" r:id="rId66"/>
    <p:sldId id="28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Mori" initials="KM" lastIdx="6" clrIdx="0">
    <p:extLst>
      <p:ext uri="{19B8F6BF-5375-455C-9EA6-DF929625EA0E}">
        <p15:presenceInfo xmlns:p15="http://schemas.microsoft.com/office/powerpoint/2012/main" userId="897556e1fc3abbe4" providerId="Windows Live"/>
      </p:ext>
    </p:extLst>
  </p:cmAuthor>
  <p:cmAuthor id="2" name="Gilbert, Benson@Energy" initials="GB" lastIdx="7" clrIdx="1">
    <p:extLst>
      <p:ext uri="{19B8F6BF-5375-455C-9EA6-DF929625EA0E}">
        <p15:presenceInfo xmlns:p15="http://schemas.microsoft.com/office/powerpoint/2012/main" userId="S::Benson.Gilbert@energy.ca.gov::0832c5db-b3b7-420e-bef8-07f0b82f91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3CE5C-19E9-4010-A8AE-F6F63267D63B}" v="26" dt="2021-11-23T22:02:43.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19" autoAdjust="0"/>
    <p:restoredTop sz="65460" autoAdjust="0"/>
  </p:normalViewPr>
  <p:slideViewPr>
    <p:cSldViewPr snapToGrid="0" snapToObjects="1">
      <p:cViewPr varScale="1">
        <p:scale>
          <a:sx n="58" d="100"/>
          <a:sy n="58" d="100"/>
        </p:scale>
        <p:origin x="80" y="23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32" d="100"/>
          <a:sy n="132" d="100"/>
        </p:scale>
        <p:origin x="1816"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11/24/2021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dirty="0"/>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11/24/2021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dirty="0"/>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invoices@energy.c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mailto:ECAMS.support@energy.ca.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everyone. I am Benson Gilbert from the California Energy Commission’s Research and Development Division.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be providing this training on the invoice process for ECAMS.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 apologize to the veteran recipients – there will be a lot of basic information you may already know, but I ask that you bear with me.</a:t>
            </a:r>
          </a:p>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a:t>
            </a:fld>
            <a:endParaRPr lang="en-US" dirty="0"/>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 want to go over some specific retention scenarios when the recipient selects to withhold the 10% retention at the end of the agreement.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option only applies when the recipient selects to withhold retention at the end of the agreement.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most of the agreement, the recipient will select the option where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Percentage of CEC Reimbursable Spent to date is below 90%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of the toward award amount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once the CEC reimbursable spent to date gets closer to 90%, there will most likely be one invoice that will need to have part of the invoice withheld for retention. Unless the recipient somehow perfectly bills up to 90% of the CEC budget.</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even then, there will be a scenario where an invoice begins with the CEC Reimbursable spent to date already at or above 90% and all of the invoiced CEC reimbursable expenses will be subject to retention.</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10</a:t>
            </a:fld>
            <a:endParaRPr lang="en-US" dirty="0"/>
          </a:p>
        </p:txBody>
      </p:sp>
    </p:spTree>
    <p:extLst>
      <p:ext uri="{BB962C8B-B14F-4D97-AF65-F5344CB8AC3E}">
        <p14:creationId xmlns:p14="http://schemas.microsoft.com/office/powerpoint/2010/main" val="293265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only in the case where the CEC reimbursable spent to date is moving from below 90% to above 90%, will manual entry of the retention amount be necessary.</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Something to keep in mind when doing manual entry are the subrecipients that are exempt from retention.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Usually only national labs are exempt subrecipients, but subrecipients exempt from retention need to be removed from the retention calculation, which will be discussed later in this presentation.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if the CEC agreement budget is for 1 million dollars, and a subrecipient exempt from retention has $200,000 of that budget, retention will only apply to the $800,000.</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means that only $80,000 will be withheld at the end of the agreement.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11</a:t>
            </a:fld>
            <a:endParaRPr lang="en-US" dirty="0"/>
          </a:p>
        </p:txBody>
      </p:sp>
    </p:spTree>
    <p:extLst>
      <p:ext uri="{BB962C8B-B14F-4D97-AF65-F5344CB8AC3E}">
        <p14:creationId xmlns:p14="http://schemas.microsoft.com/office/powerpoint/2010/main" val="223036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last feature on the Invoice Summary page is the Final Invoice option.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whether or not this will be the final invoice.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the retention release is usually submitted separately.</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12</a:t>
            </a:fld>
            <a:endParaRPr lang="en-US" dirty="0"/>
          </a:p>
        </p:txBody>
      </p:sp>
    </p:spTree>
    <p:extLst>
      <p:ext uri="{BB962C8B-B14F-4D97-AF65-F5344CB8AC3E}">
        <p14:creationId xmlns:p14="http://schemas.microsoft.com/office/powerpoint/2010/main" val="282037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Standard Invoice Template, I mentioned before that there will be less sheets to fill out.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&amp; 2]</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However, on the summary page, you will need to manually input total expenses for Direct Labor, Fringe Benefits, Travel, Indirect Costs, and Profit, as these sheets do not exist in the Standard template.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note, that only Subrecipients are allowed to charge profit.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dirty="0"/>
          </a:p>
        </p:txBody>
      </p:sp>
    </p:spTree>
    <p:extLst>
      <p:ext uri="{BB962C8B-B14F-4D97-AF65-F5344CB8AC3E}">
        <p14:creationId xmlns:p14="http://schemas.microsoft.com/office/powerpoint/2010/main" val="624204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 want to highlight a new feature in the invoice templates… the Budget Worksheet Reference ID.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column is used to link each invoiced line item back to the agreement budget.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it should also be used to label receipts for easier review.</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if you are invoicing a line item that is not associated with a Reference ID, then for Travel, Equipment and Materials, you will need to submit an appropriate approval form with the invoice.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for new subrecipients and vendors, you will need to request approval via email.</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14</a:t>
            </a:fld>
            <a:endParaRPr lang="en-US" dirty="0"/>
          </a:p>
        </p:txBody>
      </p:sp>
    </p:spTree>
    <p:extLst>
      <p:ext uri="{BB962C8B-B14F-4D97-AF65-F5344CB8AC3E}">
        <p14:creationId xmlns:p14="http://schemas.microsoft.com/office/powerpoint/2010/main" val="26576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Recipients using older versions of the budget, configure the Reference ID with the associated letter… hyphen… row… and then the row number on the budget.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for travel a line item can be T dash Row6.</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for vendors, use S for the associated budget sheet letter.</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15</a:t>
            </a:fld>
            <a:endParaRPr lang="en-US" dirty="0"/>
          </a:p>
        </p:txBody>
      </p:sp>
    </p:spTree>
    <p:extLst>
      <p:ext uri="{BB962C8B-B14F-4D97-AF65-F5344CB8AC3E}">
        <p14:creationId xmlns:p14="http://schemas.microsoft.com/office/powerpoint/2010/main" val="186335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will go over the individual sheets starting with the Direct Labor and Fringe Benefits Sheet.</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sheet is only required for the Training Invoice template, but you can use it to help calculate the total Category amounts for the Standard invoice.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have also noticed that the Task column is no longer on this sheet. It is no longer required for the invoice.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16</a:t>
            </a:fld>
            <a:endParaRPr lang="en-US" dirty="0"/>
          </a:p>
        </p:txBody>
      </p:sp>
    </p:spTree>
    <p:extLst>
      <p:ext uri="{BB962C8B-B14F-4D97-AF65-F5344CB8AC3E}">
        <p14:creationId xmlns:p14="http://schemas.microsoft.com/office/powerpoint/2010/main" val="1924764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sheet is divided into two sections… the top section is for the hourly rate employees and the bottom section is for the monthly or annual rate employees.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A, you will need to input employee names.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for the Training Invoice, you must put each individual employee on their own line, whether or not they have the same rates.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B, you will need to input the employee’s job classification.</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job classifications should be on the most recently approved budget.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17</a:t>
            </a:fld>
            <a:endParaRPr lang="en-US" dirty="0"/>
          </a:p>
        </p:txBody>
      </p:sp>
    </p:spTree>
    <p:extLst>
      <p:ext uri="{BB962C8B-B14F-4D97-AF65-F5344CB8AC3E}">
        <p14:creationId xmlns:p14="http://schemas.microsoft.com/office/powerpoint/2010/main" val="157480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C, input the ACTUAL direct labor rate for each employee.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one employee had multiple direct labor rates during the billing period, please use separate rows for each rate.</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D, input the ACTUAL fringe benefit rate for each employee.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all employees have the same rate, please copy and paste the rate for each employee.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like the actual direct labor rate, please use separate rows if an employee has multiple rates in the billing period.</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E, input the actual labor time for each employee.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We recommend that this time be rounded to the hundredth decimal place, but values can go beyond the hundredth decimal place to ensure accurate calculation, but the grayed out sections will be automatically rounded to the nearest penny.</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18</a:t>
            </a:fld>
            <a:endParaRPr lang="en-US" dirty="0"/>
          </a:p>
        </p:txBody>
      </p:sp>
    </p:spTree>
    <p:extLst>
      <p:ext uri="{BB962C8B-B14F-4D97-AF65-F5344CB8AC3E}">
        <p14:creationId xmlns:p14="http://schemas.microsoft.com/office/powerpoint/2010/main" val="44823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H, input the total amount of CEC direct labor expense for each employee during the bill period.</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column I, input the total amount of Match direct labor expense for each employee for the same billing period.</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&amp; 4]</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columns J and K, you will input the CEC and Match fringe benefit expenses for each employee also for the same billing period.</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thing to keep in mind is that the CEC fringe benefit amount can not exceed the fringe rate multiplied by the CEC base amount, or cells will turn red if that is the case.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19</a:t>
            </a:fld>
            <a:endParaRPr lang="en-US" dirty="0"/>
          </a:p>
        </p:txBody>
      </p:sp>
    </p:spTree>
    <p:extLst>
      <p:ext uri="{BB962C8B-B14F-4D97-AF65-F5344CB8AC3E}">
        <p14:creationId xmlns:p14="http://schemas.microsoft.com/office/powerpoint/2010/main" val="275549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an overview of this session, we will go over some invoicing instructions and then the invoice templates.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after that, I will go over the California Based Entities and Funds Spent in California form along with some additional forms you may need to submit with your invoice.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I will demonstrate how to fill out the invoice template with an example.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we familiarize ourselves on how to complete an invoice, I will go over the process to submit the invoice and some basic steps the CAM will do to process the invoice.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I will close with some links to the documents and a Q&amp;A session where we encourage you to enter your questions into the Q&amp;A window, or you can raise your hand to ask your question.</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free to enter your questions into the Q&amp;A window during the presentation.  However, we will wait to address your questions after the presentation has ended.</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a:t>
            </a:fld>
            <a:endParaRPr lang="en-US" dirty="0"/>
          </a:p>
        </p:txBody>
      </p:sp>
    </p:spTree>
    <p:extLst>
      <p:ext uri="{BB962C8B-B14F-4D97-AF65-F5344CB8AC3E}">
        <p14:creationId xmlns:p14="http://schemas.microsoft.com/office/powerpoint/2010/main" val="39024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will go over the Travel page.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again, this sheet is only used on the Training Invoice and is not required for the Standard Invoice template.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20</a:t>
            </a:fld>
            <a:endParaRPr lang="en-US" dirty="0"/>
          </a:p>
        </p:txBody>
      </p:sp>
    </p:spTree>
    <p:extLst>
      <p:ext uri="{BB962C8B-B14F-4D97-AF65-F5344CB8AC3E}">
        <p14:creationId xmlns:p14="http://schemas.microsoft.com/office/powerpoint/2010/main" val="383570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Recipients and Major Subrecipients will need to submit a Travel Form for every trip whose expenses are claimed on the invoice.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trip is not on the budget, the Travel Form will require CEC approval, and it would be best to communicate with the CAM prior to taking a non pre-approved trip.</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Moving on with the invoice template, column B is where you will need to identify the employees and their job classification, and you may have multiple employees on a single line item.</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column C, will be where you will put the trip’s start and end date.</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column D, you will identify the place of departure and all of the destinations included in the trip.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locations changed from the most recently approved budget, inform your CAM and ask if CEC approval will be required for the Travel form.</a:t>
            </a:r>
          </a:p>
          <a:p>
            <a:pPr marL="342900" marR="0" lvl="0" indent="-342900">
              <a:lnSpc>
                <a:spcPct val="107000"/>
              </a:lnSpc>
              <a:spcBef>
                <a:spcPts val="0"/>
              </a:spcBef>
              <a:spcAft>
                <a:spcPts val="80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21</a:t>
            </a:fld>
            <a:endParaRPr lang="en-US" dirty="0"/>
          </a:p>
        </p:txBody>
      </p:sp>
    </p:spTree>
    <p:extLst>
      <p:ext uri="{BB962C8B-B14F-4D97-AF65-F5344CB8AC3E}">
        <p14:creationId xmlns:p14="http://schemas.microsoft.com/office/powerpoint/2010/main" val="103561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E, briefly describe the purpose of the trip.</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&amp; 3]</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columns F and G, input the amount of the travel expenses that are being billed to the CEC and the amount being invoiced as Match share, respectively.</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22</a:t>
            </a:fld>
            <a:endParaRPr lang="en-US" dirty="0"/>
          </a:p>
        </p:txBody>
      </p:sp>
    </p:spTree>
    <p:extLst>
      <p:ext uri="{BB962C8B-B14F-4D97-AF65-F5344CB8AC3E}">
        <p14:creationId xmlns:p14="http://schemas.microsoft.com/office/powerpoint/2010/main" val="2660330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we have the equipment page that will be required for BOTH the Training template and Standard template.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23</a:t>
            </a:fld>
            <a:endParaRPr lang="en-US" dirty="0"/>
          </a:p>
        </p:txBody>
      </p:sp>
    </p:spTree>
    <p:extLst>
      <p:ext uri="{BB962C8B-B14F-4D97-AF65-F5344CB8AC3E}">
        <p14:creationId xmlns:p14="http://schemas.microsoft.com/office/powerpoint/2010/main" val="3212042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B, input the entity in which the equipment was purchased from.</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plan on going with an alternate entity to provide the equipment, communicate with your CAM prior to purchasing the equipment to avoid any potential issues.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C, describe the equipment being invoiced.</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column D, briefly explain what the equipment will be used for in the project.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24</a:t>
            </a:fld>
            <a:endParaRPr lang="en-US" dirty="0"/>
          </a:p>
        </p:txBody>
      </p:sp>
    </p:spTree>
    <p:extLst>
      <p:ext uri="{BB962C8B-B14F-4D97-AF65-F5344CB8AC3E}">
        <p14:creationId xmlns:p14="http://schemas.microsoft.com/office/powerpoint/2010/main" val="253293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E, input the number of units that are being purchased.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for partial payments use the number of units that have been incurred.</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F, provide the actual unit cost and not the cost paid per unit if making only partial payments.</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&amp; 4]</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columns H and I, input the amount of expense being billed to the CEC and invoiced as match, respectively.</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25</a:t>
            </a:fld>
            <a:endParaRPr lang="en-US" dirty="0"/>
          </a:p>
        </p:txBody>
      </p:sp>
    </p:spTree>
    <p:extLst>
      <p:ext uri="{BB962C8B-B14F-4D97-AF65-F5344CB8AC3E}">
        <p14:creationId xmlns:p14="http://schemas.microsoft.com/office/powerpoint/2010/main" val="1678430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if the resulting amount from number of units multiplied by the unit’s cost is over 100,000 dollars, back up documentation will be required.</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cells in column G will be highlighted in yellow if backup documentation is required for the equipment, regardless of how much match is contributed.</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equipment verification via email will be required for when either the unit number multiplied by the unit cost is equal to or over 500,000 dollars or if the total for a single entity across all line items values is 500,000 dollars or more.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verification email template can be found on the ECAMS Resources page at the link shown.</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for adding new equipment to the budget, submit the Form to Add Equipment /Materials and Miscellaneous either before or with the next invoice. The form can also be found on the ECAMS resource page on the other link shown.</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26</a:t>
            </a:fld>
            <a:endParaRPr lang="en-US" dirty="0"/>
          </a:p>
        </p:txBody>
      </p:sp>
    </p:spTree>
    <p:extLst>
      <p:ext uri="{BB962C8B-B14F-4D97-AF65-F5344CB8AC3E}">
        <p14:creationId xmlns:p14="http://schemas.microsoft.com/office/powerpoint/2010/main" val="333903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newly added feature is the partial payment fields.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Column K is a check box field asking if this line item is being paid in partial payment installments.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column L you will put the previous CEC reimbursed amounts, previous match amounts and the invoice number on which they were billed on.</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the first installment, then input “None Prior”.</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27</a:t>
            </a:fld>
            <a:endParaRPr lang="en-US" dirty="0"/>
          </a:p>
        </p:txBody>
      </p:sp>
    </p:spTree>
    <p:extLst>
      <p:ext uri="{BB962C8B-B14F-4D97-AF65-F5344CB8AC3E}">
        <p14:creationId xmlns:p14="http://schemas.microsoft.com/office/powerpoint/2010/main" val="1836296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to the Materials &amp; Miscellaneous page….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page is also required on both the Training and the Standard invoice templates.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materials, back up documentation is required for LINE ITEMS that have a combined CEC and Match value of 5,000 dollars or more.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means if either the value under column G or the value under column J are 5,000 or more, then back up documentation is required.</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cells under these columns will turn red if this is the case.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28</a:t>
            </a:fld>
            <a:endParaRPr lang="en-US" dirty="0"/>
          </a:p>
        </p:txBody>
      </p:sp>
    </p:spTree>
    <p:extLst>
      <p:ext uri="{BB962C8B-B14F-4D97-AF65-F5344CB8AC3E}">
        <p14:creationId xmlns:p14="http://schemas.microsoft.com/office/powerpoint/2010/main" val="3197218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9]</a:t>
            </a:r>
            <a:r>
              <a:rPr lang="en-US" sz="1800" dirty="0">
                <a:effectLst/>
                <a:latin typeface="Calibri" panose="020F0502020204030204" pitchFamily="34" charset="0"/>
                <a:ea typeface="Calibri" panose="020F0502020204030204" pitchFamily="34" charset="0"/>
                <a:cs typeface="Times New Roman" panose="02020603050405020304" pitchFamily="18" charset="0"/>
              </a:rPr>
              <a:t> Other than the different backup documentation requirements, the Materials &amp; Miscellaneous page is filled out exactly like the Equipment page.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materials of 5,000 dollars or more can be added with the Add Equipment/Materials and Miscellaneous From.</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materials under 5,000 dollars does not require the Form to be filled out.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29</a:t>
            </a:fld>
            <a:endParaRPr lang="en-US" dirty="0"/>
          </a:p>
        </p:txBody>
      </p:sp>
    </p:spTree>
    <p:extLst>
      <p:ext uri="{BB962C8B-B14F-4D97-AF65-F5344CB8AC3E}">
        <p14:creationId xmlns:p14="http://schemas.microsoft.com/office/powerpoint/2010/main" val="39346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Alright. Diving in… We ask that you submit your first invoice, after joining the ECAMS process, using the Training Invoice template, as well as the Training Invoice Questionnaire.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training invoice questionnaire can be found at the shown link here.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all invoices afterwards should be submitted using the Standard Invoice template.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major subrecipients, they must also fill out their own invoice template.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Major subrecipients are also required to use the Training Invoice template, with the Training Invoice Questionnaire, the first time they submit an invoice under ECAMS.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have put your invoice together, please submit them electronically via email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invoices@energy.ca.gov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instructed in the Procedures for Submitting and Reviewing Grant Invoices Electronically, which we will go over in more detail at the end of the presentation.</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a:t>
            </a:fld>
            <a:endParaRPr lang="en-US" dirty="0"/>
          </a:p>
        </p:txBody>
      </p:sp>
    </p:spTree>
    <p:extLst>
      <p:ext uri="{BB962C8B-B14F-4D97-AF65-F5344CB8AC3E}">
        <p14:creationId xmlns:p14="http://schemas.microsoft.com/office/powerpoint/2010/main" val="35958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moving on to the Subrecipients and Vendors page that used to be known as the subcontractors page.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this page is also required for both the Training and Standard invoice templates.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Vendors are entities that provide goods or services, but do not have any decision-making responsibilities in the project.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Recipients must seek approval from the CEC when changing out subrecipients. Work done by replacement subrecipient’s prior to CEC approval is not reimbursable.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changing a subrecipient from in-state to out of state, approval from the CEC is required prior to invoicing for that subrecipient.</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changing vendors from in-state to out-of-state does not require CEC approval prior to invoicing, but it is highly recommended to communicate the change with your CAM beforehand.</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30</a:t>
            </a:fld>
            <a:endParaRPr lang="en-US" dirty="0"/>
          </a:p>
        </p:txBody>
      </p:sp>
    </p:spTree>
    <p:extLst>
      <p:ext uri="{BB962C8B-B14F-4D97-AF65-F5344CB8AC3E}">
        <p14:creationId xmlns:p14="http://schemas.microsoft.com/office/powerpoint/2010/main" val="3925446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Now shifting our focus on the subrecipient section, column B is where you input the subrecipient’s legal name.’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additions of subrecipients also require CEC approval before they can begin work.</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D, you will have to input the CEC and Match budget amounts from the most recently approved CEC budget.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E, you will input the amount of CEC funds requested and the amount of match share for each subrecipient.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column F, you will keep track of the total amount of CEC funds and Match funds that have been billed to date.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include the amounts being billed with the current invoice.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31</a:t>
            </a:fld>
            <a:endParaRPr lang="en-US" dirty="0"/>
          </a:p>
        </p:txBody>
      </p:sp>
    </p:spTree>
    <p:extLst>
      <p:ext uri="{BB962C8B-B14F-4D97-AF65-F5344CB8AC3E}">
        <p14:creationId xmlns:p14="http://schemas.microsoft.com/office/powerpoint/2010/main" val="3526758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mentioned earlier, there are some subrecipients that are exempt from retention.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feature helps remove the exempt Subrecipient’s expenses from each invoice.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if retention is being withheld at the end of the agreement, Recipients and CAMs will have to manually keep track of when to start withholding retention.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previous example with the 1 million dollar agreement, and 200,000 dollars going to an exempt subrecipient…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Recipient’s overall CEC expenses billed to date is 900,000 dollars, but 150,000 dollars is from an exempt Subrecipient, then the Recipient can bill up to 50,000 dollars more before retention starts to kick in.</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this may be pretty confusing, but feel free to ask questions about this after this presentation.</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32</a:t>
            </a:fld>
            <a:endParaRPr lang="en-US" dirty="0"/>
          </a:p>
        </p:txBody>
      </p:sp>
    </p:spTree>
    <p:extLst>
      <p:ext uri="{BB962C8B-B14F-4D97-AF65-F5344CB8AC3E}">
        <p14:creationId xmlns:p14="http://schemas.microsoft.com/office/powerpoint/2010/main" val="1788297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Moving on to the Vendors section, we ask for the vendor’s legal name in column B.</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it is recommended that you notify your CAM prior to invoicing, if you are adding or changing a vendor.</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to 4]</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Columns D, E, and F function the same way as for Subrecipients.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all vendors are subject to retention and are not to be taken out of the retention calculation.</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33</a:t>
            </a:fld>
            <a:endParaRPr lang="en-US" dirty="0"/>
          </a:p>
        </p:txBody>
      </p:sp>
    </p:spTree>
    <p:extLst>
      <p:ext uri="{BB962C8B-B14F-4D97-AF65-F5344CB8AC3E}">
        <p14:creationId xmlns:p14="http://schemas.microsoft.com/office/powerpoint/2010/main" val="1031135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will go over the Indirect and Profit page.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page is only required for the Training Invoice, but can be used to calculate the category totals for the Standard Invoice Template.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don’t submit this sheet with the Standard Invoice Template.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34</a:t>
            </a:fld>
            <a:endParaRPr lang="en-US" dirty="0"/>
          </a:p>
        </p:txBody>
      </p:sp>
    </p:spTree>
    <p:extLst>
      <p:ext uri="{BB962C8B-B14F-4D97-AF65-F5344CB8AC3E}">
        <p14:creationId xmlns:p14="http://schemas.microsoft.com/office/powerpoint/2010/main" val="3503853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column A, for the Indirect Cost section, you will need to identify the type of indirect cost that is being billed.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 recommend using the same names from the most recently approved budget to avoid confusion.</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in column C, you will input the CEC category billed amounts that are to be included in the base calculation for the indirect cost or profit.</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 column D, you will do the same for Match claimed this billing period.</a:t>
            </a:r>
          </a:p>
        </p:txBody>
      </p:sp>
      <p:sp>
        <p:nvSpPr>
          <p:cNvPr id="4" name="Slide Number Placeholder 3"/>
          <p:cNvSpPr>
            <a:spLocks noGrp="1"/>
          </p:cNvSpPr>
          <p:nvPr>
            <p:ph type="sldNum" sz="quarter" idx="5"/>
          </p:nvPr>
        </p:nvSpPr>
        <p:spPr/>
        <p:txBody>
          <a:bodyPr/>
          <a:lstStyle/>
          <a:p>
            <a:fld id="{9117B0B1-BEA2-8948-A557-11B4BDB90777}" type="slidenum">
              <a:rPr lang="en-US" smtClean="0"/>
              <a:t>35</a:t>
            </a:fld>
            <a:endParaRPr lang="en-US" dirty="0"/>
          </a:p>
        </p:txBody>
      </p:sp>
    </p:spTree>
    <p:extLst>
      <p:ext uri="{BB962C8B-B14F-4D97-AF65-F5344CB8AC3E}">
        <p14:creationId xmlns:p14="http://schemas.microsoft.com/office/powerpoint/2010/main" val="4093378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Column H is where you will put the actual Indirect Cost rates, or the Profit rate.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profit is capped at 10% and is only allowed for Subrecipients.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rates can be your best estimated rate for the billing period, but should be trued up towards the end of the agreement.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should also be aware that non-federal actual indirect rates can not exceed the rate in the most recently approved budget.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federal indirect rates are allowed to increase or decrease with the federal rate changes that occur annually.</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federal rate is increased, seek CEC approval to change the indirect cost rate before invoicing with the new rate.</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&amp; 3]</a:t>
            </a:r>
            <a:r>
              <a:rPr lang="en-US" sz="1800" dirty="0">
                <a:effectLst/>
                <a:latin typeface="Calibri" panose="020F0502020204030204" pitchFamily="34" charset="0"/>
                <a:ea typeface="Calibri" panose="020F0502020204030204" pitchFamily="34" charset="0"/>
                <a:cs typeface="Times New Roman" panose="02020603050405020304" pitchFamily="18" charset="0"/>
              </a:rPr>
              <a:t> Now in columns J and K, you will input the amount of expenses that will be billed to the CEC and the amount that is contributed as match.</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amount being billed to the CEC can not exceed the rate multiplied by the CEC base amount.</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does, the cell will turn red and the invoice will not be approved.</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36</a:t>
            </a:fld>
            <a:endParaRPr lang="en-US" dirty="0"/>
          </a:p>
        </p:txBody>
      </p:sp>
    </p:spTree>
    <p:extLst>
      <p:ext uri="{BB962C8B-B14F-4D97-AF65-F5344CB8AC3E}">
        <p14:creationId xmlns:p14="http://schemas.microsoft.com/office/powerpoint/2010/main" val="2826816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 will go over a few forms that may be included with your invoice.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start with the California Based Entity and Funds Spent in California form.</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important to note that this form is only required for the Research and Development Division’s EPIC and Natural Gas agreements and must be submitted with every invoice.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37</a:t>
            </a:fld>
            <a:endParaRPr lang="en-US" dirty="0"/>
          </a:p>
        </p:txBody>
      </p:sp>
    </p:spTree>
    <p:extLst>
      <p:ext uri="{BB962C8B-B14F-4D97-AF65-F5344CB8AC3E}">
        <p14:creationId xmlns:p14="http://schemas.microsoft.com/office/powerpoint/2010/main" val="2131682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section 1, you will need to fill out information pertaining to the agreement.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5]</a:t>
            </a:r>
            <a:r>
              <a:rPr lang="en-US" sz="1800" dirty="0">
                <a:effectLst/>
                <a:latin typeface="Calibri" panose="020F0502020204030204" pitchFamily="34" charset="0"/>
                <a:ea typeface="Calibri" panose="020F0502020204030204" pitchFamily="34" charset="0"/>
                <a:cs typeface="Times New Roman" panose="02020603050405020304" pitchFamily="18" charset="0"/>
              </a:rPr>
              <a:t> Items 1 through 5 in this section should be the same on every invoice.</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to 8]</a:t>
            </a:r>
            <a:r>
              <a:rPr lang="en-US" sz="1800" dirty="0">
                <a:effectLst/>
                <a:latin typeface="Calibri" panose="020F0502020204030204" pitchFamily="34" charset="0"/>
                <a:ea typeface="Calibri" panose="020F0502020204030204" pitchFamily="34" charset="0"/>
                <a:cs typeface="Times New Roman" panose="02020603050405020304" pitchFamily="18" charset="0"/>
              </a:rPr>
              <a:t> Items 6 through 8 will require updating for each invoice.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38</a:t>
            </a:fld>
            <a:endParaRPr lang="en-US" dirty="0"/>
          </a:p>
        </p:txBody>
      </p:sp>
    </p:spTree>
    <p:extLst>
      <p:ext uri="{BB962C8B-B14F-4D97-AF65-F5344CB8AC3E}">
        <p14:creationId xmlns:p14="http://schemas.microsoft.com/office/powerpoint/2010/main" val="2452812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Section 2, Funds Spent in California is required by both EPIC and Natural Gas agreements.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will need to update Column A to reflect the invoice number used on the invoice coversheet.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Column B is where you input the total amount of funds being billed to the CEC for this invoice before retention is taken out.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Column C is where you input the portion of CEC funds actually being spent in California in this invoice.</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a:t>
            </a:r>
            <a:r>
              <a:rPr lang="en-US" sz="1800" dirty="0">
                <a:effectLst/>
                <a:latin typeface="Calibri" panose="020F0502020204030204" pitchFamily="34" charset="0"/>
                <a:ea typeface="Calibri" panose="020F0502020204030204" pitchFamily="34" charset="0"/>
                <a:cs typeface="Times New Roman" panose="02020603050405020304" pitchFamily="18" charset="0"/>
              </a:rPr>
              <a:t> Item 4 in this section is the overall CEC budget amount for this agreement.</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Item 5 is the amount of CEC funds committed to being spent in California.</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39</a:t>
            </a:fld>
            <a:endParaRPr lang="en-US" dirty="0"/>
          </a:p>
        </p:txBody>
      </p:sp>
    </p:spTree>
    <p:extLst>
      <p:ext uri="{BB962C8B-B14F-4D97-AF65-F5344CB8AC3E}">
        <p14:creationId xmlns:p14="http://schemas.microsoft.com/office/powerpoint/2010/main" val="276137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for some instructions on the templates.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input information in cells highlighted blue.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highly recommend against using formulas in the blue highlighted cells, as this often leads to rounding errors.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if you do need to use a formula, please enclose it within the Excel rounding function and round to 2 decimal places.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speaking of rounding, please round dollar values to the nearest penny and round other quantity values to the nearest hundredth decimal place.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use the unhide function if you need extra rows.</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a:t>
            </a:fld>
            <a:endParaRPr lang="en-US" dirty="0"/>
          </a:p>
        </p:txBody>
      </p:sp>
    </p:spTree>
    <p:extLst>
      <p:ext uri="{BB962C8B-B14F-4D97-AF65-F5344CB8AC3E}">
        <p14:creationId xmlns:p14="http://schemas.microsoft.com/office/powerpoint/2010/main" val="3063236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5]</a:t>
            </a:r>
            <a:r>
              <a:rPr lang="en-US" sz="1800" dirty="0">
                <a:effectLst/>
                <a:latin typeface="Calibri" panose="020F0502020204030204" pitchFamily="34" charset="0"/>
                <a:ea typeface="Calibri" panose="020F0502020204030204" pitchFamily="34" charset="0"/>
                <a:cs typeface="Times New Roman" panose="02020603050405020304" pitchFamily="18" charset="0"/>
              </a:rPr>
              <a:t> Section 3 is only required for the Research and Development Division’s Natural Gas agreements and is filled out the exact same way as Section 2 but for California Based Entities.</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40</a:t>
            </a:fld>
            <a:endParaRPr lang="en-US" dirty="0"/>
          </a:p>
        </p:txBody>
      </p:sp>
    </p:spTree>
    <p:extLst>
      <p:ext uri="{BB962C8B-B14F-4D97-AF65-F5344CB8AC3E}">
        <p14:creationId xmlns:p14="http://schemas.microsoft.com/office/powerpoint/2010/main" val="4289923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section 4, an authorized representative will need to review the certification statement before signing.</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document can be signed digitally or as a scanned copy, but must be signed to validate the claims in sections 2 and 3.</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41</a:t>
            </a:fld>
            <a:endParaRPr lang="en-US" dirty="0"/>
          </a:p>
        </p:txBody>
      </p:sp>
    </p:spTree>
    <p:extLst>
      <p:ext uri="{BB962C8B-B14F-4D97-AF65-F5344CB8AC3E}">
        <p14:creationId xmlns:p14="http://schemas.microsoft.com/office/powerpoint/2010/main" val="3606559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move on to the Travel Form.</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form must be submitted for every trip taken in the project, even for trips that have been pre-approved in the budget.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it is recommended to communicate upcoming non pre-approved trips with the CAM to ensure that the CEC can reimburse expenses.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section 1, you will need to fill out the logistics of the trip and the agreement it is associated with.</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trip is being taken for two different agreements, either split the expenses to each agreement or claim all expenses for one agreement.</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are not allowed to double claim your travel expenses.</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42</a:t>
            </a:fld>
            <a:endParaRPr lang="en-US" dirty="0"/>
          </a:p>
        </p:txBody>
      </p:sp>
    </p:spTree>
    <p:extLst>
      <p:ext uri="{BB962C8B-B14F-4D97-AF65-F5344CB8AC3E}">
        <p14:creationId xmlns:p14="http://schemas.microsoft.com/office/powerpoint/2010/main" val="1669943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2 requires a bit more explanation.</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answer the first question, input all employees participating in the trip and the reason they attended the trip.</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second question, if you have a Budget Worksheet Reference ID number for this trip input it here and move on to section 3 of this form.</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if this trip is not on the budget, then put N/A for the answer and go to question 3.</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your response to question 3, briefly describe how the trip helps the project and will advance the agreement.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43</a:t>
            </a:fld>
            <a:endParaRPr lang="en-US" dirty="0"/>
          </a:p>
        </p:txBody>
      </p:sp>
    </p:spTree>
    <p:extLst>
      <p:ext uri="{BB962C8B-B14F-4D97-AF65-F5344CB8AC3E}">
        <p14:creationId xmlns:p14="http://schemas.microsoft.com/office/powerpoint/2010/main" val="3418572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3 is where you will give details about the trip expenses.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item 1, on the top right, enter the number of travelers on this trip.</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item 2, include details of the expenses being invoiced for transportation, lodging and per diem.</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planning lodging, keep in mind that the CEC will only reimburse for standard room rates and will not reimburse past them.</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when detailing lodging, include the number of nights.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per diem, check which items are eligible for reimbursement in section 5.C.7 of the Streamlining Grant Terms and Conditions.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tallying the expenses for transportation, lodging and per diem, include match share expenses in the subtotal.</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in the lower part of this section, divide the amount of expenses being billed to the CEC and the amount of expenses being covered by match.</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44</a:t>
            </a:fld>
            <a:endParaRPr lang="en-US" dirty="0"/>
          </a:p>
        </p:txBody>
      </p:sp>
    </p:spTree>
    <p:extLst>
      <p:ext uri="{BB962C8B-B14F-4D97-AF65-F5344CB8AC3E}">
        <p14:creationId xmlns:p14="http://schemas.microsoft.com/office/powerpoint/2010/main" val="3108924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section 4 is not required for trips that have a reference ID and are approved on the budget.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check the Changes Approval Chart to see the level of approval required for non pre-approved trips.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if you would like a copy of the approved Travel Form after the CEC has reviewed it, please request it from your CAM.</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45</a:t>
            </a:fld>
            <a:endParaRPr lang="en-US" dirty="0"/>
          </a:p>
        </p:txBody>
      </p:sp>
    </p:spTree>
    <p:extLst>
      <p:ext uri="{BB962C8B-B14F-4D97-AF65-F5344CB8AC3E}">
        <p14:creationId xmlns:p14="http://schemas.microsoft.com/office/powerpoint/2010/main" val="3769283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form I will go over is the Form to Add Equipment and Materials.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form is only required when new equipment is being added to the budget or when new material line items over 5,000 dollars or more are being added to the budget.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Material line items less the 5,000 dollars do not require this form, but should be communicated to the CAM.</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4]</a:t>
            </a:r>
            <a:r>
              <a:rPr lang="en-US" sz="1800" dirty="0">
                <a:effectLst/>
                <a:latin typeface="Calibri" panose="020F0502020204030204" pitchFamily="34" charset="0"/>
                <a:ea typeface="Calibri" panose="020F0502020204030204" pitchFamily="34" charset="0"/>
                <a:cs typeface="Times New Roman" panose="02020603050405020304" pitchFamily="18" charset="0"/>
              </a:rPr>
              <a:t> Section 1 of this form asks you to give a brief explanation on how these items will help the project and where it fits in the scope of work.</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46</a:t>
            </a:fld>
            <a:endParaRPr lang="en-US" dirty="0"/>
          </a:p>
        </p:txBody>
      </p:sp>
    </p:spTree>
    <p:extLst>
      <p:ext uri="{BB962C8B-B14F-4D97-AF65-F5344CB8AC3E}">
        <p14:creationId xmlns:p14="http://schemas.microsoft.com/office/powerpoint/2010/main" val="715451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2 is where you will itemize the equipment and/or materials being added to the budget.</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4]</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will need to include the scope of work task number the items are associated with, the entity providing the items, the description of the items, and the purpose these items serve in the project.</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47</a:t>
            </a:fld>
            <a:endParaRPr lang="en-US" dirty="0"/>
          </a:p>
        </p:txBody>
      </p:sp>
    </p:spTree>
    <p:extLst>
      <p:ext uri="{BB962C8B-B14F-4D97-AF65-F5344CB8AC3E}">
        <p14:creationId xmlns:p14="http://schemas.microsoft.com/office/powerpoint/2010/main" val="1602056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&amp; 2]</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will also need to provide the number of units being added to the budget and the unit costs.</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After adding the costs for each section, you will need to determine how much of the costs are going to be billed to the CEC and how much will be covered by match funds… for both the equipment and materials sections.</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48</a:t>
            </a:fld>
            <a:endParaRPr lang="en-US" dirty="0"/>
          </a:p>
        </p:txBody>
      </p:sp>
    </p:spTree>
    <p:extLst>
      <p:ext uri="{BB962C8B-B14F-4D97-AF65-F5344CB8AC3E}">
        <p14:creationId xmlns:p14="http://schemas.microsoft.com/office/powerpoint/2010/main" val="1181183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section 4 is for CEC staff only.</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I would suggest reviewing the Changes Approval Chart to see if there are any reallocation approvals required.</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like the Travel Form, if you want a copy of the approved form, please ask your CAM for a copy.</a:t>
            </a:r>
          </a:p>
        </p:txBody>
      </p:sp>
      <p:sp>
        <p:nvSpPr>
          <p:cNvPr id="4" name="Slide Number Placeholder 3"/>
          <p:cNvSpPr>
            <a:spLocks noGrp="1"/>
          </p:cNvSpPr>
          <p:nvPr>
            <p:ph type="sldNum" sz="quarter" idx="5"/>
          </p:nvPr>
        </p:nvSpPr>
        <p:spPr/>
        <p:txBody>
          <a:bodyPr/>
          <a:lstStyle/>
          <a:p>
            <a:fld id="{9117B0B1-BEA2-8948-A557-11B4BDB90777}" type="slidenum">
              <a:rPr lang="en-US" smtClean="0"/>
              <a:t>49</a:t>
            </a:fld>
            <a:endParaRPr lang="en-US" dirty="0"/>
          </a:p>
        </p:txBody>
      </p:sp>
    </p:spTree>
    <p:extLst>
      <p:ext uri="{BB962C8B-B14F-4D97-AF65-F5344CB8AC3E}">
        <p14:creationId xmlns:p14="http://schemas.microsoft.com/office/powerpoint/2010/main" val="158339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types of invoice templates.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the Training Invoice Template that will be used to ensure recipients and subrecipients understand what billing information is required and how to calculate category totals.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template is more extensive, but is only required for the first invoice.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we have the Standard Invoice template that you will be using for the remainder of the agreement.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template was designed to help streamline the invoice approval process and doesn’t require as much information.</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templates can be found under the “Invoice Templates” section in the “Resources” accordion option on the ECAMS Resources website at the shown link.</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5</a:t>
            </a:fld>
            <a:endParaRPr lang="en-US" dirty="0"/>
          </a:p>
        </p:txBody>
      </p:sp>
    </p:spTree>
    <p:extLst>
      <p:ext uri="{BB962C8B-B14F-4D97-AF65-F5344CB8AC3E}">
        <p14:creationId xmlns:p14="http://schemas.microsoft.com/office/powerpoint/2010/main" val="3070539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the Recipient, once you have filled out the invoice template and have gathered all of the required supporting documents, you will first need to verify that the remittance address is accurate. We want to make sure the funds will be sent to the right address.</a:t>
            </a:r>
          </a:p>
          <a:p>
            <a:pPr marL="228600" indent="-228600">
              <a:buAutoNum type="arabicPeriod"/>
            </a:pPr>
            <a:r>
              <a:rPr lang="en-US" dirty="0"/>
              <a:t>Then be sure to sign and date the cover page of the completed invoice. As of today, acceptable signatures include:</a:t>
            </a:r>
          </a:p>
          <a:p>
            <a:pPr marL="685800" lvl="1" indent="-228600">
              <a:buFont typeface="Arial" panose="020B0604020202020204" pitchFamily="34" charset="0"/>
              <a:buChar char="•"/>
            </a:pPr>
            <a:r>
              <a:rPr lang="en-US" dirty="0"/>
              <a:t>A scanned electronic copy of the completed and signed hard copy invoice with an original wet signature. </a:t>
            </a:r>
          </a:p>
          <a:p>
            <a:pPr marL="685800" lvl="1" indent="-228600">
              <a:buFont typeface="Arial" panose="020B0604020202020204" pitchFamily="34" charset="0"/>
              <a:buChar char="•"/>
            </a:pPr>
            <a:r>
              <a:rPr lang="en-US" dirty="0"/>
              <a:t>An electronic copy of the completed invoice with a certified electronic signature (created using a software such as Adobe Acrobat or DocuSign that locks the file after signing). </a:t>
            </a:r>
          </a:p>
          <a:p>
            <a:pPr marL="685800" lvl="1" indent="-228600">
              <a:buFont typeface="Arial" panose="020B0604020202020204" pitchFamily="34" charset="0"/>
              <a:buChar char="•"/>
            </a:pPr>
            <a:r>
              <a:rPr lang="en-US" dirty="0"/>
              <a:t>The SCO will not accept electronic signatures that are font signatures (i.e. signatures created with font text). </a:t>
            </a:r>
          </a:p>
          <a:p>
            <a:pPr marL="228600" indent="-228600">
              <a:buAutoNum type="arabicPeriod"/>
            </a:pPr>
            <a:r>
              <a:rPr lang="en-US" dirty="0"/>
              <a:t>After signing, scan the completed invoice template and all supporting documents into a PDF document.</a:t>
            </a:r>
          </a:p>
          <a:p>
            <a:pPr marL="228600" indent="-228600">
              <a:buAutoNum type="arabicPeriod"/>
            </a:pPr>
            <a:r>
              <a:rPr lang="en-US" dirty="0"/>
              <a:t>You will need to name the PDF starting with the Agreement Number dot”invoice” and the Invoice Number, as shown in the example on item 4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[4]</a:t>
            </a:r>
            <a:r>
              <a:rPr lang="en-US" dirty="0"/>
              <a:t>.</a:t>
            </a:r>
          </a:p>
          <a:p>
            <a:pPr marL="228600" indent="-228600">
              <a:buAutoNum type="arabicPeriod"/>
            </a:pPr>
            <a:r>
              <a:rPr lang="en-US" dirty="0"/>
              <a:t>Then send the PDF document to invoices@energy.ca.gov with a subject line similar to the PDF document as shown in the second example on item 6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[6]</a:t>
            </a:r>
            <a:r>
              <a:rPr lang="en-US" dirty="0"/>
              <a:t>.</a:t>
            </a:r>
          </a:p>
        </p:txBody>
      </p:sp>
      <p:sp>
        <p:nvSpPr>
          <p:cNvPr id="4" name="Slide Number Placeholder 3"/>
          <p:cNvSpPr>
            <a:spLocks noGrp="1"/>
          </p:cNvSpPr>
          <p:nvPr>
            <p:ph type="sldNum" sz="quarter" idx="5"/>
          </p:nvPr>
        </p:nvSpPr>
        <p:spPr/>
        <p:txBody>
          <a:bodyPr/>
          <a:lstStyle/>
          <a:p>
            <a:fld id="{9117B0B1-BEA2-8948-A557-11B4BDB90777}" type="slidenum">
              <a:rPr lang="en-US" smtClean="0"/>
              <a:t>50</a:t>
            </a:fld>
            <a:endParaRPr lang="en-US" dirty="0"/>
          </a:p>
        </p:txBody>
      </p:sp>
    </p:spTree>
    <p:extLst>
      <p:ext uri="{BB962C8B-B14F-4D97-AF65-F5344CB8AC3E}">
        <p14:creationId xmlns:p14="http://schemas.microsoft.com/office/powerpoint/2010/main" val="1255797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However, if your invoice is too large to be sent in one email, then you will need to split the file into multiple files and add the ending naming convention as shown in the example.</a:t>
            </a:r>
          </a:p>
          <a:p>
            <a:pPr marL="228600" indent="-228600">
              <a:buFont typeface="+mj-lt"/>
              <a:buAutoNum type="arabicPeriod"/>
            </a:pPr>
            <a:r>
              <a:rPr lang="en-US" dirty="0"/>
              <a:t>The emails that you will send will also require the same additional naming convention to identify the invoice document order, convention as shown in the example.</a:t>
            </a:r>
          </a:p>
        </p:txBody>
      </p:sp>
      <p:sp>
        <p:nvSpPr>
          <p:cNvPr id="4" name="Slide Number Placeholder 3"/>
          <p:cNvSpPr>
            <a:spLocks noGrp="1"/>
          </p:cNvSpPr>
          <p:nvPr>
            <p:ph type="sldNum" sz="quarter" idx="5"/>
          </p:nvPr>
        </p:nvSpPr>
        <p:spPr/>
        <p:txBody>
          <a:bodyPr/>
          <a:lstStyle/>
          <a:p>
            <a:fld id="{9117B0B1-BEA2-8948-A557-11B4BDB90777}" type="slidenum">
              <a:rPr lang="en-US" smtClean="0"/>
              <a:t>51</a:t>
            </a:fld>
            <a:endParaRPr lang="en-US" dirty="0"/>
          </a:p>
        </p:txBody>
      </p:sp>
    </p:spTree>
    <p:extLst>
      <p:ext uri="{BB962C8B-B14F-4D97-AF65-F5344CB8AC3E}">
        <p14:creationId xmlns:p14="http://schemas.microsoft.com/office/powerpoint/2010/main" val="375866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CAMs, if the remittance address needs to be updated, you will need to submit a request to Gordon Kashiwagi in CGL.</a:t>
            </a:r>
          </a:p>
          <a:p>
            <a:pPr marL="228600" indent="-228600">
              <a:buAutoNum type="arabicPeriod"/>
            </a:pPr>
            <a:r>
              <a:rPr lang="en-US" dirty="0"/>
              <a:t>If the remittance address is the same as the mailing address, then only a Standard (STD) 204 form will be required.</a:t>
            </a:r>
          </a:p>
          <a:p>
            <a:pPr marL="228600" indent="-228600">
              <a:buAutoNum type="arabicPeriod"/>
            </a:pPr>
            <a:r>
              <a:rPr lang="en-US" dirty="0"/>
              <a:t>But if the remittance address is different from the mailing address, then the Standard (STD) 205 form will also be required.</a:t>
            </a:r>
          </a:p>
          <a:p>
            <a:pPr marL="228600" indent="-228600">
              <a:buAutoNum type="arabicPeriod"/>
            </a:pPr>
            <a:r>
              <a:rPr lang="en-US" dirty="0"/>
              <a:t>It is suggested that the recipients fill out the form(s) and submit them to the CAM for review, before the CAM sends them to Gordon.</a:t>
            </a:r>
          </a:p>
        </p:txBody>
      </p:sp>
      <p:sp>
        <p:nvSpPr>
          <p:cNvPr id="4" name="Slide Number Placeholder 3"/>
          <p:cNvSpPr>
            <a:spLocks noGrp="1"/>
          </p:cNvSpPr>
          <p:nvPr>
            <p:ph type="sldNum" sz="quarter" idx="5"/>
          </p:nvPr>
        </p:nvSpPr>
        <p:spPr/>
        <p:txBody>
          <a:bodyPr/>
          <a:lstStyle/>
          <a:p>
            <a:fld id="{9117B0B1-BEA2-8948-A557-11B4BDB90777}" type="slidenum">
              <a:rPr lang="en-US" smtClean="0"/>
              <a:t>52</a:t>
            </a:fld>
            <a:endParaRPr lang="en-US" dirty="0"/>
          </a:p>
        </p:txBody>
      </p:sp>
    </p:spTree>
    <p:extLst>
      <p:ext uri="{BB962C8B-B14F-4D97-AF65-F5344CB8AC3E}">
        <p14:creationId xmlns:p14="http://schemas.microsoft.com/office/powerpoint/2010/main" val="702915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After reviewing an invoice, CAMs are required to fill out the MS Forms Training or Standard Invoice Review Checklist, that can be found on the ECAMS Resources page.</a:t>
            </a:r>
          </a:p>
          <a:p>
            <a:pPr marL="228600" indent="-228600">
              <a:buAutoNum type="arabicPeriod"/>
            </a:pPr>
            <a:r>
              <a:rPr lang="en-US" dirty="0"/>
              <a:t>If CAMs need to make an adjustment to the invoice, any negative adjustments of the overall total can be done by editing the submitted invoice.</a:t>
            </a:r>
          </a:p>
          <a:p>
            <a:pPr marL="228600" indent="-228600">
              <a:buAutoNum type="arabicPeriod"/>
            </a:pPr>
            <a:r>
              <a:rPr lang="en-US" dirty="0"/>
              <a:t>However, any adjustments that increase the overall CEC billed amount will require the invoice to be cancelled and resubmitted, per the State Controller's Office (SCO) requirements.</a:t>
            </a:r>
          </a:p>
        </p:txBody>
      </p:sp>
      <p:sp>
        <p:nvSpPr>
          <p:cNvPr id="4" name="Slide Number Placeholder 3"/>
          <p:cNvSpPr>
            <a:spLocks noGrp="1"/>
          </p:cNvSpPr>
          <p:nvPr>
            <p:ph type="sldNum" sz="quarter" idx="5"/>
          </p:nvPr>
        </p:nvSpPr>
        <p:spPr/>
        <p:txBody>
          <a:bodyPr/>
          <a:lstStyle/>
          <a:p>
            <a:fld id="{9117B0B1-BEA2-8948-A557-11B4BDB90777}" type="slidenum">
              <a:rPr lang="en-US" smtClean="0"/>
              <a:t>53</a:t>
            </a:fld>
            <a:endParaRPr lang="en-US" dirty="0"/>
          </a:p>
        </p:txBody>
      </p:sp>
    </p:spTree>
    <p:extLst>
      <p:ext uri="{BB962C8B-B14F-4D97-AF65-F5344CB8AC3E}">
        <p14:creationId xmlns:p14="http://schemas.microsoft.com/office/powerpoint/2010/main" val="2412622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If the CAM does need to make an adjustment, the CAM will need to print the invoice to PDF, to make another copy before making edits.</a:t>
            </a:r>
          </a:p>
          <a:p>
            <a:pPr marL="228600" indent="-228600">
              <a:buFont typeface="+mj-lt"/>
              <a:buAutoNum type="arabicPeriod"/>
            </a:pPr>
            <a:r>
              <a:rPr lang="en-US" dirty="0"/>
              <a:t>When making adjustments, CAMs will need to strikethrough the incorrect information, and next to it put the correct information in red.</a:t>
            </a:r>
          </a:p>
          <a:p>
            <a:pPr marL="228600" indent="-228600">
              <a:buFont typeface="+mj-lt"/>
              <a:buAutoNum type="arabicPeriod"/>
            </a:pPr>
            <a:r>
              <a:rPr lang="en-US" dirty="0"/>
              <a:t>After making the edits, CAMs will need to use the “Fill &amp; Sign” feature to put their initials next to each adjustment.</a:t>
            </a:r>
          </a:p>
        </p:txBody>
      </p:sp>
      <p:sp>
        <p:nvSpPr>
          <p:cNvPr id="4" name="Slide Number Placeholder 3"/>
          <p:cNvSpPr>
            <a:spLocks noGrp="1"/>
          </p:cNvSpPr>
          <p:nvPr>
            <p:ph type="sldNum" sz="quarter" idx="5"/>
          </p:nvPr>
        </p:nvSpPr>
        <p:spPr/>
        <p:txBody>
          <a:bodyPr/>
          <a:lstStyle/>
          <a:p>
            <a:fld id="{9117B0B1-BEA2-8948-A557-11B4BDB90777}" type="slidenum">
              <a:rPr lang="en-US" smtClean="0"/>
              <a:t>54</a:t>
            </a:fld>
            <a:endParaRPr lang="en-US" dirty="0"/>
          </a:p>
        </p:txBody>
      </p:sp>
    </p:spTree>
    <p:extLst>
      <p:ext uri="{BB962C8B-B14F-4D97-AF65-F5344CB8AC3E}">
        <p14:creationId xmlns:p14="http://schemas.microsoft.com/office/powerpoint/2010/main" val="2759740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CAMs will approve the invoice by approving the invoice in PIMs and by forwarding the approved invoice via email to CGLinvoices@energy.ca.gov.</a:t>
            </a:r>
          </a:p>
          <a:p>
            <a:r>
              <a:rPr lang="en-US" dirty="0"/>
              <a:t>2. CAMs do not need to sign the coversheet, but will need to add language to the subject line as shown in the example.</a:t>
            </a:r>
          </a:p>
          <a:p>
            <a:r>
              <a:rPr lang="en-US" dirty="0"/>
              <a:t>3. If adjustments were made, the CAM will need to send the adjusted invoice to the Recipient after it has been fully-approved for their records.</a:t>
            </a:r>
          </a:p>
        </p:txBody>
      </p:sp>
      <p:sp>
        <p:nvSpPr>
          <p:cNvPr id="4" name="Slide Number Placeholder 3"/>
          <p:cNvSpPr>
            <a:spLocks noGrp="1"/>
          </p:cNvSpPr>
          <p:nvPr>
            <p:ph type="sldNum" sz="quarter" idx="5"/>
          </p:nvPr>
        </p:nvSpPr>
        <p:spPr/>
        <p:txBody>
          <a:bodyPr/>
          <a:lstStyle/>
          <a:p>
            <a:fld id="{9117B0B1-BEA2-8948-A557-11B4BDB90777}" type="slidenum">
              <a:rPr lang="en-US" smtClean="0"/>
              <a:t>55</a:t>
            </a:fld>
            <a:endParaRPr lang="en-US" dirty="0"/>
          </a:p>
        </p:txBody>
      </p:sp>
    </p:spTree>
    <p:extLst>
      <p:ext uri="{BB962C8B-B14F-4D97-AF65-F5344CB8AC3E}">
        <p14:creationId xmlns:p14="http://schemas.microsoft.com/office/powerpoint/2010/main" val="3507168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list of links to the invoice templates and some of the ECAMS materials mentioned during this presentation.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some administrative questions about the ECAMS process, or need some assistance, you can contact our ECAMs support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ECAMS.support@energy.ca.gov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9117B0B1-BEA2-8948-A557-11B4BDB90777}" type="slidenum">
              <a:rPr lang="en-US" smtClean="0"/>
              <a:t>56</a:t>
            </a:fld>
            <a:endParaRPr lang="en-US" dirty="0"/>
          </a:p>
        </p:txBody>
      </p:sp>
    </p:spTree>
    <p:extLst>
      <p:ext uri="{BB962C8B-B14F-4D97-AF65-F5344CB8AC3E}">
        <p14:creationId xmlns:p14="http://schemas.microsoft.com/office/powerpoint/2010/main" val="1801349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now take questions.</a:t>
            </a:r>
          </a:p>
          <a:p>
            <a:pPr marL="800100" marR="0" lvl="1"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those of you who </a:t>
            </a:r>
            <a:r>
              <a:rPr lang="en-US" sz="1800" dirty="0">
                <a:effectLst/>
                <a:latin typeface="Calibri" panose="020F0502020204030204" pitchFamily="34" charset="0"/>
                <a:ea typeface="Calibri" panose="020F0502020204030204" pitchFamily="34" charset="0"/>
                <a:cs typeface="Times New Roman" panose="02020603050405020304" pitchFamily="18" charset="0"/>
              </a:rPr>
              <a:t>would like to speak your question, please use the raise hand function and we will unmute you.</a:t>
            </a:r>
          </a:p>
          <a:p>
            <a:pPr marL="800100" marR="0" lvl="1"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on a phone, you can raise your hand by pressing *9, and unmute by pressing *6 when called upon to ask your question.</a:t>
            </a:r>
          </a:p>
          <a:p>
            <a:pPr marL="800100" marR="0" lvl="1"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if you prefer to ask your question through text, please use the Q&amp;A pop-up window and ask away.</a:t>
            </a:r>
          </a:p>
          <a:p>
            <a:pPr marL="800100" marR="0" lvl="1" indent="-342900">
              <a:lnSpc>
                <a:spcPct val="107000"/>
              </a:lnSpc>
              <a:spcBef>
                <a:spcPts val="0"/>
              </a:spcBef>
              <a:spcAft>
                <a:spcPts val="800"/>
              </a:spcAft>
              <a:buFont typeface="+mj-lt"/>
              <a:buAutoNum type="arabicPeriod"/>
            </a:pPr>
            <a:endParaRPr lang="en-US" sz="1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latin typeface="Calibri" panose="020F0502020204030204" pitchFamily="34" charset="0"/>
                <a:cs typeface="Times New Roman" panose="02020603050405020304" pitchFamily="18" charset="0"/>
              </a:rPr>
              <a:t>To kick off the Q&amp;A session I will ask the first question that I am sure some of you may be thinking about.</a:t>
            </a:r>
          </a:p>
          <a:p>
            <a:pPr marL="800100" marR="0" lvl="1" indent="-342900">
              <a:lnSpc>
                <a:spcPct val="107000"/>
              </a:lnSpc>
              <a:spcBef>
                <a:spcPts val="0"/>
              </a:spcBef>
              <a:spcAft>
                <a:spcPts val="800"/>
              </a:spcAft>
              <a:buFont typeface="+mj-lt"/>
              <a:buAutoNum type="arabicPeriod"/>
            </a:pPr>
            <a:r>
              <a:rPr lang="en-US" b="1" dirty="0">
                <a:effectLst/>
                <a:latin typeface="Calibri" panose="020F0502020204030204" pitchFamily="34" charset="0"/>
                <a:cs typeface="Times New Roman" panose="02020603050405020304" pitchFamily="18" charset="0"/>
              </a:rPr>
              <a:t>[Q1]</a:t>
            </a:r>
            <a:r>
              <a:rPr lang="en-US" dirty="0">
                <a:effectLst/>
                <a:latin typeface="Calibri" panose="020F0502020204030204" pitchFamily="34" charset="0"/>
                <a:cs typeface="Times New Roman" panose="02020603050405020304" pitchFamily="18" charset="0"/>
              </a:rPr>
              <a:t>  The question is:  "Can a recipient use the ECAMS process for expenses incurred prior to their signing the ECAMS Terms &amp; Conditions?"</a:t>
            </a:r>
          </a:p>
          <a:p>
            <a:pPr marL="800100" marR="0" lvl="1" indent="-342900">
              <a:lnSpc>
                <a:spcPct val="107000"/>
              </a:lnSpc>
              <a:spcBef>
                <a:spcPts val="0"/>
              </a:spcBef>
              <a:spcAft>
                <a:spcPts val="800"/>
              </a:spcAft>
              <a:buFont typeface="+mj-lt"/>
              <a:buAutoNum type="arabicPeriod"/>
            </a:pPr>
            <a:r>
              <a:rPr lang="en-US" dirty="0">
                <a:effectLst/>
                <a:latin typeface="Calibri" panose="020F0502020204030204" pitchFamily="34" charset="0"/>
                <a:cs typeface="Times New Roman" panose="02020603050405020304" pitchFamily="18" charset="0"/>
              </a:rPr>
              <a:t>The answer to my question is that after the recipient has signed the ECAMS Terms and Conditions, they can invoice for expenses incurred using the ECAMS policies, processes and procedures, even if the expenses were incurred before the recipient signed the ECAMS Terms and Conditions.</a:t>
            </a:r>
            <a:endParaRPr lang="en-US" dirty="0"/>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57</a:t>
            </a:fld>
            <a:endParaRPr lang="en-US" dirty="0"/>
          </a:p>
        </p:txBody>
      </p:sp>
    </p:spTree>
    <p:extLst>
      <p:ext uri="{BB962C8B-B14F-4D97-AF65-F5344CB8AC3E}">
        <p14:creationId xmlns:p14="http://schemas.microsoft.com/office/powerpoint/2010/main" val="416934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going over the actual templates, we start with the invoice cover sheet.</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5]</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fields highlighted on this slide are not expected to change as recipients continue to invoice.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any of this information is going to change, please inform your CAM so that the invoice is paid correctly.</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6</a:t>
            </a:fld>
            <a:endParaRPr lang="en-US" dirty="0"/>
          </a:p>
        </p:txBody>
      </p:sp>
    </p:spTree>
    <p:extLst>
      <p:ext uri="{BB962C8B-B14F-4D97-AF65-F5344CB8AC3E}">
        <p14:creationId xmlns:p14="http://schemas.microsoft.com/office/powerpoint/2010/main" val="186719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to 5]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fields highlighted on this slide will have to be updated with every invoice. However, the company tracking number is optional.</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each invoice requires a signature from an authorized representative.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signature does not have to be a wet signature and can be a digital or scanned signature.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7</a:t>
            </a:fld>
            <a:endParaRPr lang="en-US" dirty="0"/>
          </a:p>
        </p:txBody>
      </p:sp>
    </p:spTree>
    <p:extLst>
      <p:ext uri="{BB962C8B-B14F-4D97-AF65-F5344CB8AC3E}">
        <p14:creationId xmlns:p14="http://schemas.microsoft.com/office/powerpoint/2010/main" val="265786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moving on to the Invoice summary page for the Training Template.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 and 2]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column B, you will need to provide CEC and Match budget values from the most recently approved agreement budget.</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and 4]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in column D, you will need to keep track of cumulative expenses billed to date and cumulative match spent to date.</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8</a:t>
            </a:fld>
            <a:endParaRPr lang="en-US" dirty="0"/>
          </a:p>
        </p:txBody>
      </p:sp>
    </p:spTree>
    <p:extLst>
      <p:ext uri="{BB962C8B-B14F-4D97-AF65-F5344CB8AC3E}">
        <p14:creationId xmlns:p14="http://schemas.microsoft.com/office/powerpoint/2010/main" val="325081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 new feature on the Summary sheet is Retention Method.</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where Recipients will select which method of retention they wish to use for their agreement.</a:t>
            </a:r>
          </a:p>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options are: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To withhold the 10% retention with every invoice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To withhold the 10% retention at the end of the agreement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Or retention is not required</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However, the no retention option can only be applied to specific agreements.</a:t>
            </a:r>
          </a:p>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r>
              <a:rPr lang="en-US" sz="1100" dirty="0">
                <a:effectLst/>
                <a:latin typeface="Calibri" panose="020F0502020204030204" pitchFamily="34" charset="0"/>
                <a:ea typeface="Calibri" panose="020F0502020204030204" pitchFamily="34" charset="0"/>
                <a:cs typeface="Times New Roman" panose="02020603050405020304" pitchFamily="18" charset="0"/>
              </a:rPr>
              <a:t> Next, you will need to determine if this is the retention release invoice. However, retention release is typically only allowed at the end of the agreement and is submitted separately from the final invoice.</a:t>
            </a:r>
          </a:p>
          <a:p>
            <a:pPr marL="342900" marR="0" lvl="0" indent="-342900">
              <a:lnSpc>
                <a:spcPct val="107000"/>
              </a:lnSpc>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r>
              <a:rPr lang="en-US" sz="1100" dirty="0">
                <a:effectLst/>
                <a:latin typeface="Calibri" panose="020F0502020204030204" pitchFamily="34" charset="0"/>
                <a:ea typeface="Calibri" panose="020F0502020204030204" pitchFamily="34" charset="0"/>
                <a:cs typeface="Times New Roman" panose="02020603050405020304" pitchFamily="18" charset="0"/>
              </a:rPr>
              <a:t> If this is the retention release invoice, you will need to specify the amount of retention to be released.</a:t>
            </a:r>
          </a:p>
          <a:p>
            <a:pPr marL="342900" marR="0" lvl="0" indent="-3429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are unsure how much retention has been withheld to date, you can ask your CAM to provide that number to you.</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9</a:t>
            </a:fld>
            <a:endParaRPr lang="en-US" dirty="0"/>
          </a:p>
        </p:txBody>
      </p:sp>
    </p:spTree>
    <p:extLst>
      <p:ext uri="{BB962C8B-B14F-4D97-AF65-F5344CB8AC3E}">
        <p14:creationId xmlns:p14="http://schemas.microsoft.com/office/powerpoint/2010/main" val="785278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11/24/2021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dirty="0"/>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dirty="0"/>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dirty="0"/>
          </a:p>
        </p:txBody>
      </p:sp>
    </p:spTree>
    <p:extLst>
      <p:ext uri="{BB962C8B-B14F-4D97-AF65-F5344CB8AC3E}">
        <p14:creationId xmlns:p14="http://schemas.microsoft.com/office/powerpoint/2010/main" val="33945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dirty="0"/>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11/24/2021</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11/24/2021</a:t>
            </a:fld>
            <a:endParaRPr lang="en-US" dirty="0"/>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11/24/2021</a:t>
            </a:fld>
            <a:endParaRPr lang="en-US" dirty="0"/>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6C4852-C69A-3C46-A74D-F2D8C6D17F46}"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79364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151048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75580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dirty="0"/>
          </a:p>
        </p:txBody>
      </p:sp>
      <p:sp>
        <p:nvSpPr>
          <p:cNvPr id="7" name="Enter Title Here"/>
          <p:cNvSpPr>
            <a:spLocks noGrp="1"/>
          </p:cNvSpPr>
          <p:nvPr>
            <p:ph type="title"/>
          </p:nvPr>
        </p:nvSpPr>
        <p:spPr>
          <a:xfrm>
            <a:off x="1399822" y="237067"/>
            <a:ext cx="9953978" cy="1038840"/>
          </a:xfrm>
        </p:spPr>
        <p:txBody>
          <a:bodyPr/>
          <a:lstStyle/>
          <a:p>
            <a:r>
              <a:rPr lang="en-US" dirty="0"/>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816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8CC8-7D7E-0A4B-9437-745D5071E9C2}" type="datetime1">
              <a:rPr lang="en-US" smtClean="0"/>
              <a:t>11/24/2021</a:t>
            </a:fld>
            <a:endParaRPr lang="en-US" dirty="0"/>
          </a:p>
        </p:txBody>
      </p:sp>
    </p:spTree>
    <p:extLst>
      <p:ext uri="{BB962C8B-B14F-4D97-AF65-F5344CB8AC3E}">
        <p14:creationId xmlns:p14="http://schemas.microsoft.com/office/powerpoint/2010/main" val="12966275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F360-0BA0-8540-B27B-28FBA28FADF7}" type="datetime1">
              <a:rPr lang="en-US" smtClean="0"/>
              <a:t>11/24/2021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dirty="0"/>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11/24/2021</a:t>
            </a:fld>
            <a:endParaRPr lang="en-US" dirty="0"/>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dirty="0"/>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11/24/2021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dirty="0"/>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24D1D3D-27CC-A740-857C-D26C679943FF}" type="datetime1">
              <a:rPr lang="en-US" smtClean="0"/>
              <a:t>11/24/2021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DCD1BE-76F0-964D-BEB4-4B9A284D890B}" type="slidenum">
              <a:rPr lang="en-US" smtClean="0"/>
              <a:pPr/>
              <a:t>‹#›</a:t>
            </a:fld>
            <a:endParaRPr lang="en-US" dirty="0"/>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9D11-B800-8947-A108-C2AFD56D7B11}" type="datetime1">
              <a:rPr lang="en-US" smtClean="0"/>
              <a:t>11/24/2021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EBB6-C900-684B-B96E-D78E525ADD2C}" type="slidenum">
              <a:rPr lang="en-US" smtClean="0"/>
              <a:t>‹#›</a:t>
            </a:fld>
            <a:endParaRPr lang="en-US" dirty="0"/>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ca.gov/media/447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ergy.ca.gov/media/4470"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www.energy.ca.gov/media/447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media/4496"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energy.ca.gov/media/446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energy.ca.gov/media/4474"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ca.gov/funding-opportunities/funding-resources/ecams-resourc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documents.dgs.ca.gov/dgs/fmc/pdf/std204.pdf"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s://www.documents.dgs.ca.gov/dgs/fmc/pdf/std205.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hyperlink" Target="https://www.energy.ca.gov/media/4474" TargetMode="External"/><Relationship Id="rId3" Type="http://schemas.openxmlformats.org/officeDocument/2006/relationships/hyperlink" Target="https://www.energy.ca.gov/funding-opportunities/funding-resources/ecams-resources" TargetMode="External"/><Relationship Id="rId7" Type="http://schemas.openxmlformats.org/officeDocument/2006/relationships/hyperlink" Target="https://www.energy.ca.gov/media/4492" TargetMode="External"/><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hyperlink" Target="https://www.energy.ca.gov/media/4491" TargetMode="External"/><Relationship Id="rId11" Type="http://schemas.openxmlformats.org/officeDocument/2006/relationships/hyperlink" Target="https://www.energy.ca.gov/funding-opportunities/funding-resources/ecams-resources/budget-category-guidance?auHash=cEItgat6JNbO9BFGeVqe4E5T6koCOgTaqliFX6bmwtg" TargetMode="External"/><Relationship Id="rId5" Type="http://schemas.openxmlformats.org/officeDocument/2006/relationships/hyperlink" Target="https://www.energy.ca.gov/media/4510" TargetMode="External"/><Relationship Id="rId10" Type="http://schemas.openxmlformats.org/officeDocument/2006/relationships/hyperlink" Target="https://www.energy.ca.gov/media/4471" TargetMode="External"/><Relationship Id="rId4" Type="http://schemas.openxmlformats.org/officeDocument/2006/relationships/hyperlink" Target="https://www.energy.ca.gov/media/4511" TargetMode="External"/><Relationship Id="rId9" Type="http://schemas.openxmlformats.org/officeDocument/2006/relationships/hyperlink" Target="https://www.energy.ca.gov/media/4472"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nergy.ca.gov/media/4469"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255215"/>
            <a:ext cx="10515600" cy="1356059"/>
          </a:xfrm>
        </p:spPr>
        <p:txBody>
          <a:bodyPr/>
          <a:lstStyle/>
          <a:p>
            <a:r>
              <a:rPr lang="en-US" dirty="0"/>
              <a:t>California Energy Commission</a:t>
            </a:r>
          </a:p>
        </p:txBody>
      </p:sp>
      <p:sp>
        <p:nvSpPr>
          <p:cNvPr id="5" name="Text Placeholder 4"/>
          <p:cNvSpPr>
            <a:spLocks noGrp="1"/>
          </p:cNvSpPr>
          <p:nvPr>
            <p:ph type="body" idx="1"/>
          </p:nvPr>
        </p:nvSpPr>
        <p:spPr>
          <a:xfrm>
            <a:off x="831850" y="5611274"/>
            <a:ext cx="10515600" cy="1118139"/>
          </a:xfrm>
        </p:spPr>
        <p:txBody>
          <a:bodyPr/>
          <a:lstStyle/>
          <a:p>
            <a:r>
              <a:rPr lang="en-US" sz="1800" dirty="0"/>
              <a:t>Title: ECAMS Invoice Process Training</a:t>
            </a:r>
          </a:p>
          <a:p>
            <a:r>
              <a:rPr lang="en-US" sz="1800" dirty="0"/>
              <a:t>Presenter: Benson Gilbert</a:t>
            </a:r>
          </a:p>
          <a:p>
            <a:r>
              <a:rPr lang="en-US" sz="1800" dirty="0"/>
              <a:t>Date: November 19, 2021</a:t>
            </a: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Invoice Summary </a:t>
            </a:r>
            <a:r>
              <a:rPr lang="en-US" sz="3200" dirty="0"/>
              <a:t>(Training Pt. 3)</a:t>
            </a:r>
            <a:endParaRPr lang="en-US" dirty="0"/>
          </a:p>
        </p:txBody>
      </p:sp>
      <p:sp>
        <p:nvSpPr>
          <p:cNvPr id="3" name="Content Placeholder 2"/>
          <p:cNvSpPr>
            <a:spLocks noGrp="1"/>
          </p:cNvSpPr>
          <p:nvPr>
            <p:ph sz="half" idx="1"/>
          </p:nvPr>
        </p:nvSpPr>
        <p:spPr>
          <a:xfrm>
            <a:off x="508000" y="1275906"/>
            <a:ext cx="6070219" cy="5187328"/>
          </a:xfrm>
        </p:spPr>
        <p:txBody>
          <a:bodyPr>
            <a:normAutofit/>
          </a:bodyPr>
          <a:lstStyle/>
          <a:p>
            <a:pPr marL="457200" indent="-457200">
              <a:buFont typeface="+mj-lt"/>
              <a:buAutoNum type="arabicPeriod"/>
            </a:pPr>
            <a:r>
              <a:rPr lang="en-US" sz="1800" dirty="0"/>
              <a:t>End of Agreement Retention Scenario*</a:t>
            </a:r>
          </a:p>
          <a:p>
            <a:pPr marL="457200" lvl="1" indent="0">
              <a:buNone/>
            </a:pPr>
            <a:r>
              <a:rPr lang="en-US" sz="1800" dirty="0"/>
              <a:t>Select the scenario your invoice falls under:</a:t>
            </a:r>
          </a:p>
          <a:p>
            <a:pPr lvl="1"/>
            <a:r>
              <a:rPr lang="en-US" sz="1800" dirty="0"/>
              <a:t>Percentage of CEC Reimbursable Spent to Date is below 90 percent, including this invoice.</a:t>
            </a:r>
          </a:p>
          <a:p>
            <a:pPr lvl="1"/>
            <a:r>
              <a:rPr lang="en-US" sz="1800" dirty="0"/>
              <a:t>This invoice brings the Percentage of CEC Reimbursable Spent to Date from below 90 percent to above 90 percent.</a:t>
            </a:r>
          </a:p>
          <a:p>
            <a:pPr lvl="1"/>
            <a:r>
              <a:rPr lang="en-US" sz="1800" dirty="0"/>
              <a:t>Percentage of CEC Reimbursable Spent to Date is above 90 percent prior to the billing of this invoice, and all funds billed will be withheld for retention.</a:t>
            </a:r>
          </a:p>
        </p:txBody>
      </p:sp>
      <p:sp>
        <p:nvSpPr>
          <p:cNvPr id="38" name="TextBox 37">
            <a:extLst>
              <a:ext uri="{FF2B5EF4-FFF2-40B4-BE49-F238E27FC236}">
                <a16:creationId xmlns:a16="http://schemas.microsoft.com/office/drawing/2014/main" id="{09A58B0A-ABDB-441C-9935-E0DE506275D2}"/>
              </a:ext>
            </a:extLst>
          </p:cNvPr>
          <p:cNvSpPr txBox="1"/>
          <p:nvPr/>
        </p:nvSpPr>
        <p:spPr>
          <a:xfrm>
            <a:off x="508000" y="4672988"/>
            <a:ext cx="6505188" cy="646331"/>
          </a:xfrm>
          <a:prstGeom prst="rect">
            <a:avLst/>
          </a:prstGeom>
          <a:noFill/>
        </p:spPr>
        <p:txBody>
          <a:bodyPr wrap="square" rtlCol="0">
            <a:spAutoFit/>
          </a:bodyPr>
          <a:lstStyle/>
          <a:p>
            <a:r>
              <a:rPr lang="en-US" dirty="0">
                <a:solidFill>
                  <a:schemeClr val="accent1">
                    <a:lumMod val="50000"/>
                  </a:schemeClr>
                </a:solidFill>
              </a:rPr>
              <a:t>*Option is only available when selecting “Retention will be withheld at the end of the agreement” in Retention Method.</a:t>
            </a:r>
          </a:p>
        </p:txBody>
      </p:sp>
      <p:pic>
        <p:nvPicPr>
          <p:cNvPr id="8" name="Content Placeholder 7" descr="Picture of training invoice summary page">
            <a:extLst>
              <a:ext uri="{FF2B5EF4-FFF2-40B4-BE49-F238E27FC236}">
                <a16:creationId xmlns:a16="http://schemas.microsoft.com/office/drawing/2014/main" id="{196E9D11-082C-45A9-A48C-F75143973050}"/>
              </a:ext>
            </a:extLst>
          </p:cNvPr>
          <p:cNvPicPr>
            <a:picLocks noGrp="1" noChangeAspect="1"/>
          </p:cNvPicPr>
          <p:nvPr>
            <p:ph sz="half" idx="2"/>
          </p:nvPr>
        </p:nvPicPr>
        <p:blipFill>
          <a:blip r:embed="rId3"/>
          <a:stretch>
            <a:fillRect/>
          </a:stretch>
        </p:blipFill>
        <p:spPr>
          <a:xfrm>
            <a:off x="6948932" y="1275906"/>
            <a:ext cx="4236078" cy="5080463"/>
          </a:xfrm>
        </p:spPr>
      </p:pic>
      <p:sp>
        <p:nvSpPr>
          <p:cNvPr id="40" name="Rectangle 39">
            <a:extLst>
              <a:ext uri="{FF2B5EF4-FFF2-40B4-BE49-F238E27FC236}">
                <a16:creationId xmlns:a16="http://schemas.microsoft.com/office/drawing/2014/main" id="{EC8A15A2-5BFD-411C-A555-E51A9F5CD2CA}"/>
              </a:ext>
              <a:ext uri="{C183D7F6-B498-43B3-948B-1728B52AA6E4}">
                <adec:decorative xmlns:adec="http://schemas.microsoft.com/office/drawing/2017/decorative" val="1"/>
              </a:ext>
            </a:extLst>
          </p:cNvPr>
          <p:cNvSpPr/>
          <p:nvPr/>
        </p:nvSpPr>
        <p:spPr>
          <a:xfrm>
            <a:off x="11623918" y="5733430"/>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cxnSp>
        <p:nvCxnSpPr>
          <p:cNvPr id="49" name="Straight Arrow Connector 48">
            <a:extLst>
              <a:ext uri="{FF2B5EF4-FFF2-40B4-BE49-F238E27FC236}">
                <a16:creationId xmlns:a16="http://schemas.microsoft.com/office/drawing/2014/main" id="{DD7342C9-7E07-488A-9A52-DFFFE16014FE}"/>
              </a:ext>
              <a:ext uri="{C183D7F6-B498-43B3-948B-1728B52AA6E4}">
                <adec:decorative xmlns:adec="http://schemas.microsoft.com/office/drawing/2017/decorative" val="1"/>
              </a:ext>
            </a:extLst>
          </p:cNvPr>
          <p:cNvCxnSpPr>
            <a:cxnSpLocks/>
            <a:stCxn id="40" idx="1"/>
            <a:endCxn id="9" idx="3"/>
          </p:cNvCxnSpPr>
          <p:nvPr/>
        </p:nvCxnSpPr>
        <p:spPr>
          <a:xfrm flipH="1">
            <a:off x="11185010" y="5902707"/>
            <a:ext cx="438908" cy="13972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42E29E4-89D2-416C-97C4-4ACE36A1DEBF}"/>
              </a:ext>
              <a:ext uri="{C183D7F6-B498-43B3-948B-1728B52AA6E4}">
                <adec:decorative xmlns:adec="http://schemas.microsoft.com/office/drawing/2017/decorative" val="1"/>
              </a:ext>
            </a:extLst>
          </p:cNvPr>
          <p:cNvSpPr/>
          <p:nvPr/>
        </p:nvSpPr>
        <p:spPr>
          <a:xfrm>
            <a:off x="9283700" y="5843606"/>
            <a:ext cx="1901310" cy="3976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10</a:t>
            </a:fld>
            <a:endParaRPr lang="en-US" dirty="0"/>
          </a:p>
        </p:txBody>
      </p:sp>
    </p:spTree>
    <p:extLst>
      <p:ext uri="{BB962C8B-B14F-4D97-AF65-F5344CB8AC3E}">
        <p14:creationId xmlns:p14="http://schemas.microsoft.com/office/powerpoint/2010/main" val="240484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Invoice Summary </a:t>
            </a:r>
            <a:r>
              <a:rPr lang="en-US" sz="3200" dirty="0"/>
              <a:t>(Training Pt. 4)</a:t>
            </a:r>
            <a:endParaRPr lang="en-US" dirty="0"/>
          </a:p>
        </p:txBody>
      </p:sp>
      <p:sp>
        <p:nvSpPr>
          <p:cNvPr id="3" name="Content Placeholder 2"/>
          <p:cNvSpPr>
            <a:spLocks noGrp="1"/>
          </p:cNvSpPr>
          <p:nvPr>
            <p:ph sz="half" idx="1"/>
          </p:nvPr>
        </p:nvSpPr>
        <p:spPr>
          <a:xfrm>
            <a:off x="508000" y="1275906"/>
            <a:ext cx="6070219" cy="5187328"/>
          </a:xfrm>
        </p:spPr>
        <p:txBody>
          <a:bodyPr>
            <a:normAutofit/>
          </a:bodyPr>
          <a:lstStyle/>
          <a:p>
            <a:pPr marL="457200" indent="-457200">
              <a:buFont typeface="+mj-lt"/>
              <a:buAutoNum type="arabicPeriod"/>
            </a:pPr>
            <a:r>
              <a:rPr lang="en-US" sz="1800" dirty="0"/>
              <a:t>Manual Entry Retention Amount</a:t>
            </a:r>
          </a:p>
          <a:p>
            <a:pPr lvl="1"/>
            <a:r>
              <a:rPr lang="en-US" sz="1800" dirty="0"/>
              <a:t>Manual input for amount of retention to be withheld when Percentage of CEC Reimbursable Spent to Date shifts from below 90 percent to above 90 percent (All billed funds above 90 percent).</a:t>
            </a:r>
          </a:p>
          <a:p>
            <a:pPr lvl="1"/>
            <a:r>
              <a:rPr lang="en-US" sz="1800" dirty="0"/>
              <a:t>In situations with National Labs as subrecipients, when they are NOT subject to retention, you can subtract the National Lab’s CEC reimbursable amount from the total CEC Reimbursable Expenses This Period and then multiply by 10%.</a:t>
            </a:r>
          </a:p>
          <a:p>
            <a:pPr marL="457200" lvl="1" indent="0">
              <a:buNone/>
            </a:pPr>
            <a:r>
              <a:rPr lang="en-US" sz="1800" dirty="0"/>
              <a:t>Note: The exempted retention amounts for National Labs will be automatically taken out of the retention calculation in the other retention methods and retention scenarios.</a:t>
            </a:r>
          </a:p>
        </p:txBody>
      </p:sp>
      <p:pic>
        <p:nvPicPr>
          <p:cNvPr id="12" name="Content Placeholder 11" descr="Picture of training invoice summary page">
            <a:extLst>
              <a:ext uri="{FF2B5EF4-FFF2-40B4-BE49-F238E27FC236}">
                <a16:creationId xmlns:a16="http://schemas.microsoft.com/office/drawing/2014/main" id="{C3361328-F1BF-4BF0-A70F-9F6A1770874D}"/>
              </a:ext>
            </a:extLst>
          </p:cNvPr>
          <p:cNvPicPr>
            <a:picLocks noGrp="1" noChangeAspect="1"/>
          </p:cNvPicPr>
          <p:nvPr>
            <p:ph sz="half" idx="2"/>
          </p:nvPr>
        </p:nvPicPr>
        <p:blipFill>
          <a:blip r:embed="rId3"/>
          <a:stretch>
            <a:fillRect/>
          </a:stretch>
        </p:blipFill>
        <p:spPr>
          <a:xfrm>
            <a:off x="6815209" y="1275906"/>
            <a:ext cx="4301600" cy="5159045"/>
          </a:xfrm>
        </p:spPr>
      </p:pic>
      <p:sp>
        <p:nvSpPr>
          <p:cNvPr id="40" name="Rectangle 39">
            <a:extLst>
              <a:ext uri="{FF2B5EF4-FFF2-40B4-BE49-F238E27FC236}">
                <a16:creationId xmlns:a16="http://schemas.microsoft.com/office/drawing/2014/main" id="{EC8A15A2-5BFD-411C-A555-E51A9F5CD2CA}"/>
              </a:ext>
              <a:ext uri="{C183D7F6-B498-43B3-948B-1728B52AA6E4}">
                <adec:decorative xmlns:adec="http://schemas.microsoft.com/office/drawing/2017/decorative" val="1"/>
              </a:ext>
            </a:extLst>
          </p:cNvPr>
          <p:cNvSpPr/>
          <p:nvPr/>
        </p:nvSpPr>
        <p:spPr>
          <a:xfrm>
            <a:off x="11705165" y="5937487"/>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cxnSp>
        <p:nvCxnSpPr>
          <p:cNvPr id="51" name="Straight Arrow Connector 50">
            <a:extLst>
              <a:ext uri="{FF2B5EF4-FFF2-40B4-BE49-F238E27FC236}">
                <a16:creationId xmlns:a16="http://schemas.microsoft.com/office/drawing/2014/main" id="{34185FC0-9C06-422F-A723-5F5A1AA866C7}"/>
              </a:ext>
              <a:ext uri="{C183D7F6-B498-43B3-948B-1728B52AA6E4}">
                <adec:decorative xmlns:adec="http://schemas.microsoft.com/office/drawing/2017/decorative" val="1"/>
              </a:ext>
            </a:extLst>
          </p:cNvPr>
          <p:cNvCxnSpPr>
            <a:cxnSpLocks/>
            <a:stCxn id="40" idx="1"/>
            <a:endCxn id="4" idx="3"/>
          </p:cNvCxnSpPr>
          <p:nvPr/>
        </p:nvCxnSpPr>
        <p:spPr>
          <a:xfrm flipH="1">
            <a:off x="11116809" y="6106764"/>
            <a:ext cx="588356" cy="26615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7D15E4ED-7BC1-4A34-9179-2211E4B8E1B7}"/>
              </a:ext>
              <a:ext uri="{C183D7F6-B498-43B3-948B-1728B52AA6E4}">
                <adec:decorative xmlns:adec="http://schemas.microsoft.com/office/drawing/2017/decorative" val="1"/>
              </a:ext>
            </a:extLst>
          </p:cNvPr>
          <p:cNvSpPr/>
          <p:nvPr/>
        </p:nvSpPr>
        <p:spPr>
          <a:xfrm>
            <a:off x="10475119" y="6310889"/>
            <a:ext cx="641690" cy="1240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11</a:t>
            </a:fld>
            <a:endParaRPr lang="en-US" dirty="0"/>
          </a:p>
        </p:txBody>
      </p:sp>
    </p:spTree>
    <p:extLst>
      <p:ext uri="{BB962C8B-B14F-4D97-AF65-F5344CB8AC3E}">
        <p14:creationId xmlns:p14="http://schemas.microsoft.com/office/powerpoint/2010/main" val="264045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Invoice Summary </a:t>
            </a:r>
            <a:r>
              <a:rPr lang="en-US" sz="3200" dirty="0"/>
              <a:t>(Training Pt. 5)</a:t>
            </a:r>
            <a:endParaRPr lang="en-US" dirty="0"/>
          </a:p>
        </p:txBody>
      </p:sp>
      <p:sp>
        <p:nvSpPr>
          <p:cNvPr id="3" name="Content Placeholder 2"/>
          <p:cNvSpPr>
            <a:spLocks noGrp="1"/>
          </p:cNvSpPr>
          <p:nvPr>
            <p:ph sz="half" idx="1"/>
          </p:nvPr>
        </p:nvSpPr>
        <p:spPr>
          <a:xfrm>
            <a:off x="1079500" y="1275906"/>
            <a:ext cx="5307445" cy="5187328"/>
          </a:xfrm>
        </p:spPr>
        <p:txBody>
          <a:bodyPr>
            <a:normAutofit/>
          </a:bodyPr>
          <a:lstStyle/>
          <a:p>
            <a:pPr marL="457200" indent="-457200">
              <a:buFont typeface="+mj-lt"/>
              <a:buAutoNum type="arabicPeriod"/>
            </a:pPr>
            <a:r>
              <a:rPr lang="en-US" sz="1800" dirty="0"/>
              <a:t>Final Invoice</a:t>
            </a:r>
          </a:p>
          <a:p>
            <a:pPr lvl="1"/>
            <a:r>
              <a:rPr lang="en-US" sz="1800" dirty="0"/>
              <a:t>Select “Yes” if this is the last billing invoice of the project.</a:t>
            </a:r>
          </a:p>
          <a:p>
            <a:pPr lvl="1"/>
            <a:r>
              <a:rPr lang="en-US" sz="1800" dirty="0"/>
              <a:t>Select “No” if the Recipient or Subrecipients plan on invoicing in the future.</a:t>
            </a:r>
          </a:p>
          <a:p>
            <a:pPr lvl="1"/>
            <a:r>
              <a:rPr lang="en-US" sz="1800" dirty="0"/>
              <a:t>Typically submitted prior to the Retention Release Invoice.</a:t>
            </a:r>
          </a:p>
          <a:p>
            <a:pPr lvl="1"/>
            <a:endParaRPr lang="en-US" sz="1800" dirty="0"/>
          </a:p>
        </p:txBody>
      </p:sp>
      <p:pic>
        <p:nvPicPr>
          <p:cNvPr id="8" name="Content Placeholder 7" descr="Picture of training invoice summary page">
            <a:extLst>
              <a:ext uri="{FF2B5EF4-FFF2-40B4-BE49-F238E27FC236}">
                <a16:creationId xmlns:a16="http://schemas.microsoft.com/office/drawing/2014/main" id="{3CA9663A-898D-484D-A15E-ACB6C43DE2C6}"/>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6699072" y="1247625"/>
            <a:ext cx="4301600" cy="5159047"/>
          </a:xfrm>
        </p:spPr>
      </p:pic>
      <p:sp>
        <p:nvSpPr>
          <p:cNvPr id="40" name="Rectangle 39">
            <a:extLst>
              <a:ext uri="{FF2B5EF4-FFF2-40B4-BE49-F238E27FC236}">
                <a16:creationId xmlns:a16="http://schemas.microsoft.com/office/drawing/2014/main" id="{EC8A15A2-5BFD-411C-A555-E51A9F5CD2CA}"/>
              </a:ext>
              <a:ext uri="{C183D7F6-B498-43B3-948B-1728B52AA6E4}">
                <adec:decorative xmlns:adec="http://schemas.microsoft.com/office/drawing/2017/decorative" val="1"/>
              </a:ext>
            </a:extLst>
          </p:cNvPr>
          <p:cNvSpPr/>
          <p:nvPr/>
        </p:nvSpPr>
        <p:spPr>
          <a:xfrm>
            <a:off x="11631716" y="5580772"/>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cxnSp>
        <p:nvCxnSpPr>
          <p:cNvPr id="49" name="Straight Arrow Connector 48">
            <a:extLst>
              <a:ext uri="{FF2B5EF4-FFF2-40B4-BE49-F238E27FC236}">
                <a16:creationId xmlns:a16="http://schemas.microsoft.com/office/drawing/2014/main" id="{DD7342C9-7E07-488A-9A52-DFFFE16014FE}"/>
              </a:ext>
              <a:ext uri="{C183D7F6-B498-43B3-948B-1728B52AA6E4}">
                <adec:decorative xmlns:adec="http://schemas.microsoft.com/office/drawing/2017/decorative" val="1"/>
              </a:ext>
            </a:extLst>
          </p:cNvPr>
          <p:cNvCxnSpPr>
            <a:cxnSpLocks/>
            <a:stCxn id="40" idx="1"/>
            <a:endCxn id="9" idx="3"/>
          </p:cNvCxnSpPr>
          <p:nvPr/>
        </p:nvCxnSpPr>
        <p:spPr>
          <a:xfrm flipH="1">
            <a:off x="11000672" y="5750049"/>
            <a:ext cx="631044" cy="774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5033DBA-708B-4200-B1E8-D3D2805CE1F0}"/>
              </a:ext>
              <a:ext uri="{C183D7F6-B498-43B3-948B-1728B52AA6E4}">
                <adec:decorative xmlns:adec="http://schemas.microsoft.com/office/drawing/2017/decorative" val="1"/>
              </a:ext>
            </a:extLst>
          </p:cNvPr>
          <p:cNvSpPr/>
          <p:nvPr/>
        </p:nvSpPr>
        <p:spPr>
          <a:xfrm>
            <a:off x="10353675" y="5773131"/>
            <a:ext cx="646997" cy="10880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12</a:t>
            </a:fld>
            <a:endParaRPr lang="en-US" dirty="0"/>
          </a:p>
        </p:txBody>
      </p:sp>
    </p:spTree>
    <p:extLst>
      <p:ext uri="{BB962C8B-B14F-4D97-AF65-F5344CB8AC3E}">
        <p14:creationId xmlns:p14="http://schemas.microsoft.com/office/powerpoint/2010/main" val="15352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Invoice Summary </a:t>
            </a:r>
            <a:r>
              <a:rPr lang="en-US" sz="3200" dirty="0"/>
              <a:t>(Standard)</a:t>
            </a:r>
            <a:endParaRPr lang="en-US" dirty="0"/>
          </a:p>
        </p:txBody>
      </p:sp>
      <p:sp>
        <p:nvSpPr>
          <p:cNvPr id="3" name="Content Placeholder 2"/>
          <p:cNvSpPr>
            <a:spLocks noGrp="1"/>
          </p:cNvSpPr>
          <p:nvPr>
            <p:ph sz="half" idx="1"/>
          </p:nvPr>
        </p:nvSpPr>
        <p:spPr>
          <a:xfrm>
            <a:off x="651164" y="1275906"/>
            <a:ext cx="6102414" cy="5187328"/>
          </a:xfrm>
        </p:spPr>
        <p:txBody>
          <a:bodyPr>
            <a:normAutofit/>
          </a:bodyPr>
          <a:lstStyle/>
          <a:p>
            <a:pPr marL="342900" indent="-342900">
              <a:buFont typeface="+mj-lt"/>
              <a:buAutoNum type="arabicPeriod"/>
            </a:pPr>
            <a:r>
              <a:rPr lang="en-US" sz="1800" dirty="0"/>
              <a:t>Note that the Standard Invoice Template only requires the Recipient/Subrecipient to fill out the following sheets:</a:t>
            </a:r>
          </a:p>
          <a:p>
            <a:pPr lvl="1"/>
            <a:r>
              <a:rPr lang="en-US" sz="1800" dirty="0"/>
              <a:t>Invoice Payment Cover Sheet</a:t>
            </a:r>
          </a:p>
          <a:p>
            <a:pPr lvl="1"/>
            <a:r>
              <a:rPr lang="en-US" sz="1800" dirty="0"/>
              <a:t>Invoice Summary</a:t>
            </a:r>
          </a:p>
          <a:p>
            <a:pPr lvl="1"/>
            <a:r>
              <a:rPr lang="en-US" sz="1800" dirty="0"/>
              <a:t>Equipment</a:t>
            </a:r>
          </a:p>
          <a:p>
            <a:pPr lvl="1"/>
            <a:r>
              <a:rPr lang="en-US" sz="1800" dirty="0"/>
              <a:t>Materials &amp; Miscellaneous</a:t>
            </a:r>
          </a:p>
          <a:p>
            <a:pPr lvl="1"/>
            <a:r>
              <a:rPr lang="en-US" sz="1800" dirty="0"/>
              <a:t>Subs &amp; Vendors</a:t>
            </a:r>
          </a:p>
          <a:p>
            <a:pPr marL="342900" indent="-342900">
              <a:buFont typeface="+mj-lt"/>
              <a:buAutoNum type="arabicPeriod"/>
            </a:pPr>
            <a:r>
              <a:rPr lang="en-US" sz="1800" dirty="0"/>
              <a:t>Manual Inputs for Reimbursable Expenses This Period</a:t>
            </a:r>
          </a:p>
          <a:p>
            <a:pPr marL="457200" lvl="1" indent="0">
              <a:buNone/>
            </a:pPr>
            <a:r>
              <a:rPr lang="en-US" sz="1800" dirty="0"/>
              <a:t>Requires manual inputs for both CEC and Match:</a:t>
            </a:r>
          </a:p>
          <a:p>
            <a:pPr lvl="1"/>
            <a:r>
              <a:rPr lang="en-US" sz="1800" dirty="0"/>
              <a:t>Direct Labor</a:t>
            </a:r>
          </a:p>
          <a:p>
            <a:pPr lvl="1"/>
            <a:r>
              <a:rPr lang="en-US" sz="1800" dirty="0"/>
              <a:t>Fringe Benefits</a:t>
            </a:r>
          </a:p>
          <a:p>
            <a:pPr lvl="1"/>
            <a:r>
              <a:rPr lang="en-US" sz="1800" dirty="0"/>
              <a:t>Travel</a:t>
            </a:r>
          </a:p>
          <a:p>
            <a:pPr lvl="1"/>
            <a:r>
              <a:rPr lang="en-US" sz="1800" dirty="0"/>
              <a:t>Indirect Costs</a:t>
            </a:r>
          </a:p>
          <a:p>
            <a:pPr lvl="1"/>
            <a:r>
              <a:rPr lang="en-US" sz="1800" dirty="0"/>
              <a:t>Profit (Subrecipients Only)</a:t>
            </a:r>
          </a:p>
        </p:txBody>
      </p:sp>
      <p:pic>
        <p:nvPicPr>
          <p:cNvPr id="22" name="Content Placeholder 21" descr="Picture of standard invoice summary page">
            <a:extLst>
              <a:ext uri="{FF2B5EF4-FFF2-40B4-BE49-F238E27FC236}">
                <a16:creationId xmlns:a16="http://schemas.microsoft.com/office/drawing/2014/main" id="{D1D9543C-F855-4B24-BFEC-2CCDF098FD8D}"/>
              </a:ext>
            </a:extLst>
          </p:cNvPr>
          <p:cNvPicPr>
            <a:picLocks noGrp="1" noChangeAspect="1"/>
          </p:cNvPicPr>
          <p:nvPr>
            <p:ph sz="half" idx="2"/>
          </p:nvPr>
        </p:nvPicPr>
        <p:blipFill>
          <a:blip r:embed="rId3"/>
          <a:stretch>
            <a:fillRect/>
          </a:stretch>
        </p:blipFill>
        <p:spPr>
          <a:xfrm>
            <a:off x="7018009" y="1126022"/>
            <a:ext cx="4259591" cy="5310894"/>
          </a:xfrm>
        </p:spPr>
      </p:pic>
      <p:sp>
        <p:nvSpPr>
          <p:cNvPr id="9" name="Rectangle 8">
            <a:extLst>
              <a:ext uri="{FF2B5EF4-FFF2-40B4-BE49-F238E27FC236}">
                <a16:creationId xmlns:a16="http://schemas.microsoft.com/office/drawing/2014/main" id="{BD42CB90-0A63-483C-922F-9FE3B16C77DC}"/>
              </a:ext>
              <a:ext uri="{C183D7F6-B498-43B3-948B-1728B52AA6E4}">
                <adec:decorative xmlns:adec="http://schemas.microsoft.com/office/drawing/2017/decorative" val="1"/>
              </a:ext>
            </a:extLst>
          </p:cNvPr>
          <p:cNvSpPr/>
          <p:nvPr/>
        </p:nvSpPr>
        <p:spPr>
          <a:xfrm>
            <a:off x="7462838" y="6336506"/>
            <a:ext cx="3769518" cy="11214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6A4788F-7016-41CB-A017-12164E08FAF1}"/>
              </a:ext>
              <a:ext uri="{C183D7F6-B498-43B3-948B-1728B52AA6E4}">
                <adec:decorative xmlns:adec="http://schemas.microsoft.com/office/drawing/2017/decorative" val="1"/>
              </a:ext>
            </a:extLst>
          </p:cNvPr>
          <p:cNvSpPr/>
          <p:nvPr/>
        </p:nvSpPr>
        <p:spPr>
          <a:xfrm>
            <a:off x="11436589" y="5753775"/>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1" name="Rectangle 10">
            <a:extLst>
              <a:ext uri="{FF2B5EF4-FFF2-40B4-BE49-F238E27FC236}">
                <a16:creationId xmlns:a16="http://schemas.microsoft.com/office/drawing/2014/main" id="{E5101A94-D63C-40A0-BCE2-E6F3412E4498}"/>
              </a:ext>
              <a:ext uri="{C183D7F6-B498-43B3-948B-1728B52AA6E4}">
                <adec:decorative xmlns:adec="http://schemas.microsoft.com/office/drawing/2017/decorative" val="1"/>
              </a:ext>
            </a:extLst>
          </p:cNvPr>
          <p:cNvSpPr/>
          <p:nvPr/>
        </p:nvSpPr>
        <p:spPr>
          <a:xfrm>
            <a:off x="8660601" y="2827276"/>
            <a:ext cx="609603" cy="2762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12">
            <a:extLst>
              <a:ext uri="{FF2B5EF4-FFF2-40B4-BE49-F238E27FC236}">
                <a16:creationId xmlns:a16="http://schemas.microsoft.com/office/drawing/2014/main" id="{0509BA37-D1DF-404F-97E0-7EF229B3EEA2}"/>
              </a:ext>
              <a:ext uri="{C183D7F6-B498-43B3-948B-1728B52AA6E4}">
                <adec:decorative xmlns:adec="http://schemas.microsoft.com/office/drawing/2017/decorative" val="1"/>
              </a:ext>
            </a:extLst>
          </p:cNvPr>
          <p:cNvSpPr/>
          <p:nvPr/>
        </p:nvSpPr>
        <p:spPr>
          <a:xfrm>
            <a:off x="8660603" y="3373469"/>
            <a:ext cx="609603" cy="1871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7DD9794-42AD-45B0-BA9B-B1081F08F5F8}"/>
              </a:ext>
              <a:ext uri="{C183D7F6-B498-43B3-948B-1728B52AA6E4}">
                <adec:decorative xmlns:adec="http://schemas.microsoft.com/office/drawing/2017/decorative" val="1"/>
              </a:ext>
            </a:extLst>
          </p:cNvPr>
          <p:cNvSpPr/>
          <p:nvPr/>
        </p:nvSpPr>
        <p:spPr>
          <a:xfrm>
            <a:off x="8660603" y="4125782"/>
            <a:ext cx="609603" cy="2728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EBA04BA-8A85-4047-A7EE-45C4170CC096}"/>
              </a:ext>
              <a:ext uri="{C183D7F6-B498-43B3-948B-1728B52AA6E4}">
                <adec:decorative xmlns:adec="http://schemas.microsoft.com/office/drawing/2017/decorative" val="1"/>
              </a:ext>
            </a:extLst>
          </p:cNvPr>
          <p:cNvSpPr/>
          <p:nvPr/>
        </p:nvSpPr>
        <p:spPr>
          <a:xfrm>
            <a:off x="8660602" y="4663614"/>
            <a:ext cx="609603" cy="1871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0947BF-DA59-47F9-9FB9-BDC1046302D5}"/>
              </a:ext>
              <a:ext uri="{C183D7F6-B498-43B3-948B-1728B52AA6E4}">
                <adec:decorative xmlns:adec="http://schemas.microsoft.com/office/drawing/2017/decorative" val="1"/>
              </a:ext>
            </a:extLst>
          </p:cNvPr>
          <p:cNvSpPr/>
          <p:nvPr/>
        </p:nvSpPr>
        <p:spPr>
          <a:xfrm>
            <a:off x="11402481" y="3598069"/>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cxnSp>
        <p:nvCxnSpPr>
          <p:cNvPr id="25" name="Straight Arrow Connector 24">
            <a:extLst>
              <a:ext uri="{FF2B5EF4-FFF2-40B4-BE49-F238E27FC236}">
                <a16:creationId xmlns:a16="http://schemas.microsoft.com/office/drawing/2014/main" id="{4C54B602-F25D-4449-BB2B-5719A7FBD9E6}"/>
              </a:ext>
              <a:ext uri="{C183D7F6-B498-43B3-948B-1728B52AA6E4}">
                <adec:decorative xmlns:adec="http://schemas.microsoft.com/office/drawing/2017/decorative" val="1"/>
              </a:ext>
            </a:extLst>
          </p:cNvPr>
          <p:cNvCxnSpPr>
            <a:stCxn id="19" idx="1"/>
            <a:endCxn id="11" idx="3"/>
          </p:cNvCxnSpPr>
          <p:nvPr/>
        </p:nvCxnSpPr>
        <p:spPr>
          <a:xfrm flipH="1" flipV="1">
            <a:off x="9270204" y="2965389"/>
            <a:ext cx="2132277" cy="80195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DD71A67-BFF1-4B94-B7C0-A3E1980A780C}"/>
              </a:ext>
              <a:ext uri="{C183D7F6-B498-43B3-948B-1728B52AA6E4}">
                <adec:decorative xmlns:adec="http://schemas.microsoft.com/office/drawing/2017/decorative" val="1"/>
              </a:ext>
            </a:extLst>
          </p:cNvPr>
          <p:cNvCxnSpPr>
            <a:cxnSpLocks/>
            <a:stCxn id="19" idx="1"/>
            <a:endCxn id="13" idx="3"/>
          </p:cNvCxnSpPr>
          <p:nvPr/>
        </p:nvCxnSpPr>
        <p:spPr>
          <a:xfrm flipH="1" flipV="1">
            <a:off x="9270206" y="3467044"/>
            <a:ext cx="2132275" cy="30030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1340C90-24A2-41CB-81EE-1178FAE30B42}"/>
              </a:ext>
              <a:ext uri="{C183D7F6-B498-43B3-948B-1728B52AA6E4}">
                <adec:decorative xmlns:adec="http://schemas.microsoft.com/office/drawing/2017/decorative" val="1"/>
              </a:ext>
            </a:extLst>
          </p:cNvPr>
          <p:cNvCxnSpPr>
            <a:cxnSpLocks/>
            <a:stCxn id="19" idx="1"/>
            <a:endCxn id="15" idx="3"/>
          </p:cNvCxnSpPr>
          <p:nvPr/>
        </p:nvCxnSpPr>
        <p:spPr>
          <a:xfrm flipH="1">
            <a:off x="9270206" y="3767346"/>
            <a:ext cx="2132275" cy="49483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F608ACA-D946-41CE-A077-A65EB694833E}"/>
              </a:ext>
              <a:ext uri="{C183D7F6-B498-43B3-948B-1728B52AA6E4}">
                <adec:decorative xmlns:adec="http://schemas.microsoft.com/office/drawing/2017/decorative" val="1"/>
              </a:ext>
            </a:extLst>
          </p:cNvPr>
          <p:cNvCxnSpPr>
            <a:cxnSpLocks/>
            <a:stCxn id="19" idx="1"/>
            <a:endCxn id="17" idx="3"/>
          </p:cNvCxnSpPr>
          <p:nvPr/>
        </p:nvCxnSpPr>
        <p:spPr>
          <a:xfrm flipH="1">
            <a:off x="9270205" y="3767346"/>
            <a:ext cx="2132276" cy="98984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697D9C7-7CD6-40C7-970F-8FB46A1F87E8}"/>
              </a:ext>
              <a:ext uri="{C183D7F6-B498-43B3-948B-1728B52AA6E4}">
                <adec:decorative xmlns:adec="http://schemas.microsoft.com/office/drawing/2017/decorative" val="1"/>
              </a:ext>
            </a:extLst>
          </p:cNvPr>
          <p:cNvCxnSpPr>
            <a:cxnSpLocks/>
            <a:stCxn id="10" idx="1"/>
            <a:endCxn id="9" idx="0"/>
          </p:cNvCxnSpPr>
          <p:nvPr/>
        </p:nvCxnSpPr>
        <p:spPr>
          <a:xfrm flipH="1">
            <a:off x="9347597" y="5923052"/>
            <a:ext cx="2088992" cy="41345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13</a:t>
            </a:fld>
            <a:endParaRPr lang="en-US" dirty="0"/>
          </a:p>
        </p:txBody>
      </p:sp>
    </p:spTree>
    <p:extLst>
      <p:ext uri="{BB962C8B-B14F-4D97-AF65-F5344CB8AC3E}">
        <p14:creationId xmlns:p14="http://schemas.microsoft.com/office/powerpoint/2010/main" val="144649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Worksheet Reference ID</a:t>
            </a:r>
          </a:p>
        </p:txBody>
      </p:sp>
      <p:sp>
        <p:nvSpPr>
          <p:cNvPr id="3" name="Content Placeholder 2"/>
          <p:cNvSpPr>
            <a:spLocks noGrp="1"/>
          </p:cNvSpPr>
          <p:nvPr>
            <p:ph sz="half" idx="1"/>
          </p:nvPr>
        </p:nvSpPr>
        <p:spPr>
          <a:xfrm>
            <a:off x="838200" y="1263311"/>
            <a:ext cx="7204364" cy="5407653"/>
          </a:xfrm>
        </p:spPr>
        <p:txBody>
          <a:bodyPr>
            <a:normAutofit/>
          </a:bodyPr>
          <a:lstStyle/>
          <a:p>
            <a:pPr marL="0" indent="0">
              <a:buNone/>
            </a:pPr>
            <a:r>
              <a:rPr lang="en-US" sz="1800" dirty="0"/>
              <a:t>The Budget Reference ID is a new column of information added on the invoice template to help connect invoice items to the line items on the budget.</a:t>
            </a:r>
          </a:p>
          <a:p>
            <a:r>
              <a:rPr lang="en-US" sz="1800" dirty="0"/>
              <a:t>Use corresponding ID from the most recently approved budget.</a:t>
            </a:r>
          </a:p>
          <a:p>
            <a:r>
              <a:rPr lang="en-US" sz="1800" dirty="0"/>
              <a:t>Recipients can use the Budget Reference ID to label their receipts.</a:t>
            </a:r>
          </a:p>
          <a:p>
            <a:r>
              <a:rPr lang="en-US" sz="1800" dirty="0"/>
              <a:t>If a line item is not associated with a Budget Reference ID, take the following actions:</a:t>
            </a:r>
          </a:p>
          <a:p>
            <a:pPr lvl="1"/>
            <a:r>
              <a:rPr lang="en-US" sz="1800" dirty="0"/>
              <a:t>Travel – Submit “Travel Form” with invoice for approval.</a:t>
            </a:r>
          </a:p>
          <a:p>
            <a:pPr lvl="1"/>
            <a:r>
              <a:rPr lang="en-US" sz="1800" dirty="0"/>
              <a:t>Equipment – Submit “Form to Add Equipment/Materials and Miscellaneous” with invoice for approval.</a:t>
            </a:r>
          </a:p>
          <a:p>
            <a:pPr lvl="1"/>
            <a:r>
              <a:rPr lang="en-US" sz="1800" dirty="0"/>
              <a:t>Materials &amp; Miscellaneous – For items $5,000 or more, submit Form to Add Equipment/Materials and Miscellaneous” with invoice for approval.</a:t>
            </a:r>
          </a:p>
          <a:p>
            <a:pPr lvl="1"/>
            <a:r>
              <a:rPr lang="en-US" sz="1800" dirty="0"/>
              <a:t>Subrecipients &amp; Vendors – Request approval from CAM via email.</a:t>
            </a:r>
          </a:p>
        </p:txBody>
      </p:sp>
      <p:sp>
        <p:nvSpPr>
          <p:cNvPr id="6" name="Slide Number Placeholder 5"/>
          <p:cNvSpPr>
            <a:spLocks noGrp="1"/>
          </p:cNvSpPr>
          <p:nvPr>
            <p:ph type="sldNum" sz="quarter" idx="12"/>
          </p:nvPr>
        </p:nvSpPr>
        <p:spPr/>
        <p:txBody>
          <a:bodyPr/>
          <a:lstStyle/>
          <a:p>
            <a:fld id="{005C4985-ACD0-2B4C-8981-36243250F268}" type="slidenum">
              <a:rPr lang="en-US" smtClean="0"/>
              <a:t>14</a:t>
            </a:fld>
            <a:endParaRPr lang="en-US" dirty="0"/>
          </a:p>
        </p:txBody>
      </p:sp>
      <p:pic>
        <p:nvPicPr>
          <p:cNvPr id="10" name="Content Placeholder 9" descr="Budget Worksheet reference I D column">
            <a:extLst>
              <a:ext uri="{FF2B5EF4-FFF2-40B4-BE49-F238E27FC236}">
                <a16:creationId xmlns:a16="http://schemas.microsoft.com/office/drawing/2014/main" id="{33DFE7D9-E9C5-4EE3-B8E9-D535C75527B6}"/>
              </a:ext>
            </a:extLst>
          </p:cNvPr>
          <p:cNvPicPr>
            <a:picLocks noGrp="1" noChangeAspect="1"/>
          </p:cNvPicPr>
          <p:nvPr>
            <p:ph sz="half" idx="2"/>
          </p:nvPr>
        </p:nvPicPr>
        <p:blipFill>
          <a:blip r:embed="rId3"/>
          <a:stretch>
            <a:fillRect/>
          </a:stretch>
        </p:blipFill>
        <p:spPr>
          <a:xfrm>
            <a:off x="8610600" y="1442760"/>
            <a:ext cx="2038350" cy="4569849"/>
          </a:xfrm>
        </p:spPr>
      </p:pic>
      <p:sp>
        <p:nvSpPr>
          <p:cNvPr id="9" name="Rectangle 8" descr="budget reference I D">
            <a:extLst>
              <a:ext uri="{FF2B5EF4-FFF2-40B4-BE49-F238E27FC236}">
                <a16:creationId xmlns:a16="http://schemas.microsoft.com/office/drawing/2014/main" id="{B5E41547-2BC5-4425-B79D-3E13D5E403E9}"/>
              </a:ext>
            </a:extLst>
          </p:cNvPr>
          <p:cNvSpPr/>
          <p:nvPr/>
        </p:nvSpPr>
        <p:spPr>
          <a:xfrm>
            <a:off x="9086850" y="3693470"/>
            <a:ext cx="1562100" cy="23191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437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33633"/>
            <a:ext cx="9953978" cy="1038840"/>
          </a:xfrm>
        </p:spPr>
        <p:txBody>
          <a:bodyPr>
            <a:normAutofit fontScale="90000"/>
          </a:bodyPr>
          <a:lstStyle/>
          <a:p>
            <a:r>
              <a:rPr lang="en-US" dirty="0"/>
              <a:t>Budget Worksheet Reference ID </a:t>
            </a:r>
            <a:r>
              <a:rPr lang="en-US" sz="3600" dirty="0"/>
              <a:t>(Pt. 2)</a:t>
            </a:r>
            <a:endParaRPr lang="en-US" dirty="0"/>
          </a:p>
        </p:txBody>
      </p:sp>
      <p:sp>
        <p:nvSpPr>
          <p:cNvPr id="3" name="Content Placeholder 2"/>
          <p:cNvSpPr>
            <a:spLocks noGrp="1"/>
          </p:cNvSpPr>
          <p:nvPr>
            <p:ph sz="half" idx="1"/>
          </p:nvPr>
        </p:nvSpPr>
        <p:spPr>
          <a:xfrm>
            <a:off x="838200" y="1263311"/>
            <a:ext cx="6622202" cy="5407653"/>
          </a:xfrm>
        </p:spPr>
        <p:txBody>
          <a:bodyPr>
            <a:normAutofit/>
          </a:bodyPr>
          <a:lstStyle/>
          <a:p>
            <a:pPr marL="0" indent="0">
              <a:buNone/>
            </a:pPr>
            <a:r>
              <a:rPr lang="en-US" sz="1800" dirty="0"/>
              <a:t>The following sheets require the use of the Budget Worksheet Reference ID:</a:t>
            </a:r>
          </a:p>
          <a:p>
            <a:pPr lvl="1"/>
            <a:r>
              <a:rPr lang="en-US" sz="1800" dirty="0"/>
              <a:t>Travel (Training only)</a:t>
            </a:r>
          </a:p>
          <a:p>
            <a:pPr lvl="1"/>
            <a:r>
              <a:rPr lang="en-US" sz="1800" dirty="0"/>
              <a:t>Equipment (Training &amp; Standard)</a:t>
            </a:r>
          </a:p>
          <a:p>
            <a:pPr lvl="1"/>
            <a:r>
              <a:rPr lang="en-US" sz="1800" dirty="0"/>
              <a:t>Materials &amp; Miscellaneous (Training &amp; Standard)</a:t>
            </a:r>
          </a:p>
          <a:p>
            <a:pPr lvl="1"/>
            <a:r>
              <a:rPr lang="en-US" sz="1800" dirty="0"/>
              <a:t>Subrecipients &amp; Vendors (Training &amp; Standard)</a:t>
            </a:r>
          </a:p>
          <a:p>
            <a:pPr marL="0" indent="0">
              <a:buNone/>
            </a:pPr>
            <a:endParaRPr lang="en-US" sz="1800" dirty="0"/>
          </a:p>
          <a:p>
            <a:pPr marL="0" indent="0">
              <a:buNone/>
            </a:pPr>
            <a:r>
              <a:rPr lang="en-US" sz="1800" dirty="0"/>
              <a:t>For Recipients using the older version of the budget template, reference the budget with the following IDs:</a:t>
            </a:r>
          </a:p>
          <a:p>
            <a:pPr lvl="1"/>
            <a:r>
              <a:rPr lang="en-US" sz="1800" dirty="0"/>
              <a:t>Travel: T-Row#</a:t>
            </a:r>
          </a:p>
          <a:p>
            <a:pPr lvl="1"/>
            <a:r>
              <a:rPr lang="en-US" sz="1800" dirty="0"/>
              <a:t>Equipment: E-Row#</a:t>
            </a:r>
          </a:p>
          <a:p>
            <a:pPr lvl="1"/>
            <a:r>
              <a:rPr lang="en-US" sz="1800" dirty="0"/>
              <a:t>Materials &amp; Miscellaneous: M-Row#</a:t>
            </a:r>
          </a:p>
          <a:p>
            <a:pPr lvl="1"/>
            <a:r>
              <a:rPr lang="en-US" sz="1800" dirty="0"/>
              <a:t>Subrecipients: S-Row#</a:t>
            </a:r>
          </a:p>
          <a:p>
            <a:pPr lvl="1"/>
            <a:r>
              <a:rPr lang="en-US" sz="1800" dirty="0"/>
              <a:t>Vendors (If applicable): S-Row#</a:t>
            </a:r>
          </a:p>
        </p:txBody>
      </p:sp>
      <p:sp>
        <p:nvSpPr>
          <p:cNvPr id="6" name="Slide Number Placeholder 5"/>
          <p:cNvSpPr>
            <a:spLocks noGrp="1"/>
          </p:cNvSpPr>
          <p:nvPr>
            <p:ph type="sldNum" sz="quarter" idx="12"/>
          </p:nvPr>
        </p:nvSpPr>
        <p:spPr/>
        <p:txBody>
          <a:bodyPr/>
          <a:lstStyle/>
          <a:p>
            <a:fld id="{005C4985-ACD0-2B4C-8981-36243250F268}" type="slidenum">
              <a:rPr lang="en-US" smtClean="0"/>
              <a:t>15</a:t>
            </a:fld>
            <a:endParaRPr lang="en-US" dirty="0"/>
          </a:p>
        </p:txBody>
      </p:sp>
      <p:pic>
        <p:nvPicPr>
          <p:cNvPr id="8" name="Content Placeholder 7" descr="Budget Worksheet reference I D column">
            <a:extLst>
              <a:ext uri="{FF2B5EF4-FFF2-40B4-BE49-F238E27FC236}">
                <a16:creationId xmlns:a16="http://schemas.microsoft.com/office/drawing/2014/main" id="{72AFA1A7-8CB1-4003-915A-9F9771CD0CD4}"/>
              </a:ext>
            </a:extLst>
          </p:cNvPr>
          <p:cNvPicPr>
            <a:picLocks noGrp="1" noChangeAspect="1"/>
          </p:cNvPicPr>
          <p:nvPr>
            <p:ph sz="half" idx="2"/>
          </p:nvPr>
        </p:nvPicPr>
        <p:blipFill>
          <a:blip r:embed="rId3"/>
          <a:stretch>
            <a:fillRect/>
          </a:stretch>
        </p:blipFill>
        <p:spPr>
          <a:xfrm>
            <a:off x="7963932" y="1156787"/>
            <a:ext cx="2828246" cy="5045452"/>
          </a:xfrm>
        </p:spPr>
      </p:pic>
      <p:sp>
        <p:nvSpPr>
          <p:cNvPr id="11" name="Rectangle 10" descr="budget reference I D for old version of the budget template">
            <a:extLst>
              <a:ext uri="{FF2B5EF4-FFF2-40B4-BE49-F238E27FC236}">
                <a16:creationId xmlns:a16="http://schemas.microsoft.com/office/drawing/2014/main" id="{5F7E190B-829E-4E4A-8740-9D3BD8B6F64F}"/>
              </a:ext>
            </a:extLst>
          </p:cNvPr>
          <p:cNvSpPr/>
          <p:nvPr/>
        </p:nvSpPr>
        <p:spPr>
          <a:xfrm>
            <a:off x="8423848" y="3365501"/>
            <a:ext cx="1548827" cy="28367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993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DL &amp; FB </a:t>
            </a:r>
            <a:r>
              <a:rPr lang="en-US" sz="3200" dirty="0"/>
              <a:t>(Training)</a:t>
            </a: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16</a:t>
            </a:fld>
            <a:endParaRPr lang="en-US" dirty="0"/>
          </a:p>
        </p:txBody>
      </p:sp>
      <p:pic>
        <p:nvPicPr>
          <p:cNvPr id="7" name="Content Placeholder 6" descr="Training invoice direct labor and fringe benefits table">
            <a:extLst>
              <a:ext uri="{FF2B5EF4-FFF2-40B4-BE49-F238E27FC236}">
                <a16:creationId xmlns:a16="http://schemas.microsoft.com/office/drawing/2014/main" id="{193B06CE-15D9-484C-A6D7-49647DFB32A6}"/>
              </a:ext>
            </a:extLst>
          </p:cNvPr>
          <p:cNvPicPr>
            <a:picLocks noGrp="1" noChangeAspect="1"/>
          </p:cNvPicPr>
          <p:nvPr>
            <p:ph sz="half" idx="2"/>
          </p:nvPr>
        </p:nvPicPr>
        <p:blipFill>
          <a:blip r:embed="rId3"/>
          <a:stretch>
            <a:fillRect/>
          </a:stretch>
        </p:blipFill>
        <p:spPr>
          <a:xfrm>
            <a:off x="1705154" y="1142119"/>
            <a:ext cx="8781691" cy="5341028"/>
          </a:xfrm>
        </p:spPr>
      </p:pic>
    </p:spTree>
    <p:extLst>
      <p:ext uri="{BB962C8B-B14F-4D97-AF65-F5344CB8AC3E}">
        <p14:creationId xmlns:p14="http://schemas.microsoft.com/office/powerpoint/2010/main" val="20407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DL &amp; FB </a:t>
            </a:r>
            <a:r>
              <a:rPr lang="en-US" sz="3200" dirty="0"/>
              <a:t>(Training Pt. 2)</a:t>
            </a:r>
            <a:endParaRPr lang="en-US" dirty="0"/>
          </a:p>
        </p:txBody>
      </p:sp>
      <p:sp>
        <p:nvSpPr>
          <p:cNvPr id="3" name="Content Placeholder 2"/>
          <p:cNvSpPr>
            <a:spLocks noGrp="1"/>
          </p:cNvSpPr>
          <p:nvPr>
            <p:ph sz="half" idx="1"/>
          </p:nvPr>
        </p:nvSpPr>
        <p:spPr>
          <a:xfrm>
            <a:off x="687235" y="1275906"/>
            <a:ext cx="5462155" cy="5137594"/>
          </a:xfrm>
        </p:spPr>
        <p:txBody>
          <a:bodyPr>
            <a:normAutofit/>
          </a:bodyPr>
          <a:lstStyle/>
          <a:p>
            <a:pPr marL="0" indent="0">
              <a:buNone/>
            </a:pPr>
            <a:r>
              <a:rPr lang="en-US" sz="1800" dirty="0"/>
              <a:t>Use the top section for employees with hourly rates and use the bottom section for employees with monthly or annual rates.</a:t>
            </a:r>
          </a:p>
          <a:p>
            <a:pPr marL="457200" indent="-457200">
              <a:buFont typeface="+mj-lt"/>
              <a:buAutoNum type="arabicPeriod"/>
            </a:pPr>
            <a:r>
              <a:rPr lang="en-US" sz="1800" dirty="0"/>
              <a:t>Employee Name</a:t>
            </a:r>
          </a:p>
          <a:p>
            <a:pPr lvl="1"/>
            <a:r>
              <a:rPr lang="en-US" sz="1800" dirty="0"/>
              <a:t>First and last name of employee(s) at either a specific direct labor or at a specific fringe benefit rate.</a:t>
            </a:r>
          </a:p>
          <a:p>
            <a:pPr lvl="1"/>
            <a:r>
              <a:rPr lang="en-US" sz="1800" dirty="0"/>
              <a:t>Each employee must be on their own line item, even if they have the same classification, direct labor rate and fringe benefits rate.</a:t>
            </a:r>
          </a:p>
          <a:p>
            <a:pPr marL="457200" indent="-457200">
              <a:buFont typeface="+mj-lt"/>
              <a:buAutoNum type="arabicPeriod"/>
            </a:pPr>
            <a:r>
              <a:rPr lang="en-US" sz="1800" dirty="0"/>
              <a:t>Job Classification</a:t>
            </a:r>
          </a:p>
          <a:p>
            <a:pPr lvl="1"/>
            <a:r>
              <a:rPr lang="en-US" sz="1800" dirty="0"/>
              <a:t>Specific job classifications designated from the most recently approved budget.</a:t>
            </a:r>
          </a:p>
        </p:txBody>
      </p:sp>
      <p:pic>
        <p:nvPicPr>
          <p:cNvPr id="8" name="Content Placeholder 7" descr="Picture of training invoice direct labor and fringe benefits page">
            <a:extLst>
              <a:ext uri="{FF2B5EF4-FFF2-40B4-BE49-F238E27FC236}">
                <a16:creationId xmlns:a16="http://schemas.microsoft.com/office/drawing/2014/main" id="{8E592351-998E-4F42-92C2-CB9E3BF273AB}"/>
              </a:ext>
            </a:extLst>
          </p:cNvPr>
          <p:cNvPicPr>
            <a:picLocks noGrp="1" noChangeAspect="1"/>
          </p:cNvPicPr>
          <p:nvPr>
            <p:ph sz="half" idx="2"/>
          </p:nvPr>
        </p:nvPicPr>
        <p:blipFill>
          <a:blip r:embed="rId3"/>
          <a:stretch>
            <a:fillRect/>
          </a:stretch>
        </p:blipFill>
        <p:spPr>
          <a:xfrm>
            <a:off x="6719064" y="1456082"/>
            <a:ext cx="5181600" cy="4268904"/>
          </a:xfrm>
        </p:spPr>
      </p:pic>
      <p:sp>
        <p:nvSpPr>
          <p:cNvPr id="28" name="Rectangle 27">
            <a:extLst>
              <a:ext uri="{FF2B5EF4-FFF2-40B4-BE49-F238E27FC236}">
                <a16:creationId xmlns:a16="http://schemas.microsoft.com/office/drawing/2014/main" id="{25119543-4963-4887-AFC8-75687BB94C06}"/>
              </a:ext>
              <a:ext uri="{C183D7F6-B498-43B3-948B-1728B52AA6E4}">
                <adec:decorative xmlns:adec="http://schemas.microsoft.com/office/drawing/2017/decorative" val="1"/>
              </a:ext>
            </a:extLst>
          </p:cNvPr>
          <p:cNvSpPr/>
          <p:nvPr/>
        </p:nvSpPr>
        <p:spPr>
          <a:xfrm>
            <a:off x="6871013" y="2803928"/>
            <a:ext cx="879958" cy="6933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5D712A4-17B8-4FE7-A2B4-E694DC113D86}"/>
              </a:ext>
              <a:ext uri="{C183D7F6-B498-43B3-948B-1728B52AA6E4}">
                <adec:decorative xmlns:adec="http://schemas.microsoft.com/office/drawing/2017/decorative" val="1"/>
              </a:ext>
            </a:extLst>
          </p:cNvPr>
          <p:cNvSpPr/>
          <p:nvPr/>
        </p:nvSpPr>
        <p:spPr>
          <a:xfrm>
            <a:off x="6871012" y="4574663"/>
            <a:ext cx="879958" cy="42160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5E1EE9-6C40-4F4E-838E-BA84FBB14331}"/>
              </a:ext>
              <a:ext uri="{C183D7F6-B498-43B3-948B-1728B52AA6E4}">
                <adec:decorative xmlns:adec="http://schemas.microsoft.com/office/drawing/2017/decorative" val="1"/>
              </a:ext>
            </a:extLst>
          </p:cNvPr>
          <p:cNvSpPr/>
          <p:nvPr/>
        </p:nvSpPr>
        <p:spPr>
          <a:xfrm>
            <a:off x="7771578" y="2803928"/>
            <a:ext cx="903316" cy="6933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7B130E9-2815-4B83-88B7-86760B8F42BE}"/>
              </a:ext>
              <a:ext uri="{C183D7F6-B498-43B3-948B-1728B52AA6E4}">
                <adec:decorative xmlns:adec="http://schemas.microsoft.com/office/drawing/2017/decorative" val="1"/>
              </a:ext>
            </a:extLst>
          </p:cNvPr>
          <p:cNvSpPr/>
          <p:nvPr/>
        </p:nvSpPr>
        <p:spPr>
          <a:xfrm>
            <a:off x="7771578" y="4574662"/>
            <a:ext cx="922820" cy="4216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8FC98-5A95-4EFF-94F5-B06DDBE78A1F}"/>
              </a:ext>
              <a:ext uri="{C183D7F6-B498-43B3-948B-1728B52AA6E4}">
                <adec:decorative xmlns:adec="http://schemas.microsoft.com/office/drawing/2017/decorative" val="1"/>
              </a:ext>
            </a:extLst>
          </p:cNvPr>
          <p:cNvSpPr/>
          <p:nvPr/>
        </p:nvSpPr>
        <p:spPr>
          <a:xfrm>
            <a:off x="6091474" y="3024313"/>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35" name="Rectangle 34">
            <a:extLst>
              <a:ext uri="{FF2B5EF4-FFF2-40B4-BE49-F238E27FC236}">
                <a16:creationId xmlns:a16="http://schemas.microsoft.com/office/drawing/2014/main" id="{A416B923-F4E5-4F7C-8DE8-46220326D939}"/>
              </a:ext>
              <a:ext uri="{C183D7F6-B498-43B3-948B-1728B52AA6E4}">
                <adec:decorative xmlns:adec="http://schemas.microsoft.com/office/drawing/2017/decorative" val="1"/>
              </a:ext>
            </a:extLst>
          </p:cNvPr>
          <p:cNvSpPr/>
          <p:nvPr/>
        </p:nvSpPr>
        <p:spPr>
          <a:xfrm>
            <a:off x="6045143" y="3953423"/>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cxnSp>
        <p:nvCxnSpPr>
          <p:cNvPr id="39" name="Straight Arrow Connector 38">
            <a:extLst>
              <a:ext uri="{FF2B5EF4-FFF2-40B4-BE49-F238E27FC236}">
                <a16:creationId xmlns:a16="http://schemas.microsoft.com/office/drawing/2014/main" id="{F95B6ECF-B8BF-47DF-9947-51CC32448D82}"/>
              </a:ext>
              <a:ext uri="{C183D7F6-B498-43B3-948B-1728B52AA6E4}">
                <adec:decorative xmlns:adec="http://schemas.microsoft.com/office/drawing/2017/decorative" val="1"/>
              </a:ext>
            </a:extLst>
          </p:cNvPr>
          <p:cNvCxnSpPr>
            <a:cxnSpLocks/>
            <a:stCxn id="35" idx="3"/>
            <a:endCxn id="30" idx="2"/>
          </p:cNvCxnSpPr>
          <p:nvPr/>
        </p:nvCxnSpPr>
        <p:spPr>
          <a:xfrm flipV="1">
            <a:off x="6253637" y="3497278"/>
            <a:ext cx="1969599" cy="62542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69FE6ADA-1389-4823-9994-9F330C14246D}"/>
              </a:ext>
              <a:ext uri="{C183D7F6-B498-43B3-948B-1728B52AA6E4}">
                <adec:decorative xmlns:adec="http://schemas.microsoft.com/office/drawing/2017/decorative" val="1"/>
              </a:ext>
            </a:extLst>
          </p:cNvPr>
          <p:cNvCxnSpPr>
            <a:cxnSpLocks/>
            <a:stCxn id="35" idx="3"/>
            <a:endCxn id="31" idx="0"/>
          </p:cNvCxnSpPr>
          <p:nvPr/>
        </p:nvCxnSpPr>
        <p:spPr>
          <a:xfrm>
            <a:off x="6253637" y="4122700"/>
            <a:ext cx="1979351" cy="45196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C807F362-83DE-4F7F-8F3F-A41307065542}"/>
              </a:ext>
              <a:ext uri="{C183D7F6-B498-43B3-948B-1728B52AA6E4}">
                <adec:decorative xmlns:adec="http://schemas.microsoft.com/office/drawing/2017/decorative" val="1"/>
              </a:ext>
            </a:extLst>
          </p:cNvPr>
          <p:cNvCxnSpPr>
            <a:cxnSpLocks/>
            <a:stCxn id="33" idx="3"/>
            <a:endCxn id="29" idx="1"/>
          </p:cNvCxnSpPr>
          <p:nvPr/>
        </p:nvCxnSpPr>
        <p:spPr>
          <a:xfrm>
            <a:off x="6299968" y="3193590"/>
            <a:ext cx="571044" cy="159187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1167C57D-26EF-4DA2-BC1A-6F078BD7B50A}"/>
              </a:ext>
              <a:ext uri="{C183D7F6-B498-43B3-948B-1728B52AA6E4}">
                <adec:decorative xmlns:adec="http://schemas.microsoft.com/office/drawing/2017/decorative" val="1"/>
              </a:ext>
            </a:extLst>
          </p:cNvPr>
          <p:cNvCxnSpPr>
            <a:cxnSpLocks/>
            <a:stCxn id="33" idx="3"/>
            <a:endCxn id="28" idx="1"/>
          </p:cNvCxnSpPr>
          <p:nvPr/>
        </p:nvCxnSpPr>
        <p:spPr>
          <a:xfrm flipV="1">
            <a:off x="6299968" y="3150603"/>
            <a:ext cx="571045" cy="4298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17</a:t>
            </a:fld>
            <a:endParaRPr lang="en-US" dirty="0"/>
          </a:p>
        </p:txBody>
      </p:sp>
    </p:spTree>
    <p:extLst>
      <p:ext uri="{BB962C8B-B14F-4D97-AF65-F5344CB8AC3E}">
        <p14:creationId xmlns:p14="http://schemas.microsoft.com/office/powerpoint/2010/main" val="119717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DL &amp; FB </a:t>
            </a:r>
            <a:r>
              <a:rPr lang="en-US" sz="3200" dirty="0"/>
              <a:t>(Training Pt. 3)</a:t>
            </a:r>
            <a:endParaRPr lang="en-US" dirty="0"/>
          </a:p>
        </p:txBody>
      </p:sp>
      <p:sp>
        <p:nvSpPr>
          <p:cNvPr id="3" name="Content Placeholder 2"/>
          <p:cNvSpPr>
            <a:spLocks noGrp="1"/>
          </p:cNvSpPr>
          <p:nvPr>
            <p:ph sz="half" idx="1"/>
          </p:nvPr>
        </p:nvSpPr>
        <p:spPr>
          <a:xfrm>
            <a:off x="699134" y="1266232"/>
            <a:ext cx="6310180" cy="5252332"/>
          </a:xfrm>
        </p:spPr>
        <p:txBody>
          <a:bodyPr>
            <a:normAutofit fontScale="92500" lnSpcReduction="10000"/>
          </a:bodyPr>
          <a:lstStyle/>
          <a:p>
            <a:pPr marL="457200" indent="-457200">
              <a:buFont typeface="+mj-lt"/>
              <a:buAutoNum type="arabicPeriod"/>
            </a:pPr>
            <a:r>
              <a:rPr lang="en-US" sz="1800" dirty="0"/>
              <a:t>Actual Direct Labor Rate</a:t>
            </a:r>
          </a:p>
          <a:p>
            <a:pPr lvl="1"/>
            <a:r>
              <a:rPr lang="en-US" sz="1800" dirty="0"/>
              <a:t>Use actual direct labor rates used during the billing period.</a:t>
            </a:r>
          </a:p>
          <a:p>
            <a:pPr lvl="1"/>
            <a:r>
              <a:rPr lang="en-US" sz="1800" dirty="0"/>
              <a:t>If an employee has multiple rates for the billing period, use a separate row for each rate (i.e. raises or match rates).</a:t>
            </a:r>
          </a:p>
          <a:p>
            <a:pPr marL="457200" indent="-457200">
              <a:buFont typeface="+mj-lt"/>
              <a:buAutoNum type="arabicPeriod"/>
            </a:pPr>
            <a:r>
              <a:rPr lang="en-US" sz="1800" dirty="0"/>
              <a:t>Actual Fringe Benefit Rate</a:t>
            </a:r>
          </a:p>
          <a:p>
            <a:pPr lvl="1"/>
            <a:r>
              <a:rPr lang="en-US" sz="1800" dirty="0"/>
              <a:t>Use actual fringe benefits rates for each employee for the billing period.</a:t>
            </a:r>
          </a:p>
          <a:p>
            <a:pPr lvl="1"/>
            <a:r>
              <a:rPr lang="en-US" sz="1800" dirty="0"/>
              <a:t>If an employee has multiple rates for the billing period, use a separate row for each rate (i.e. raises or match rates).</a:t>
            </a:r>
          </a:p>
          <a:p>
            <a:pPr lvl="1"/>
            <a:r>
              <a:rPr lang="en-US" sz="1800" dirty="0"/>
              <a:t>If all employees have the same rate, copy the rate for each line item.</a:t>
            </a:r>
          </a:p>
          <a:p>
            <a:pPr marL="457200" indent="-457200">
              <a:buFont typeface="+mj-lt"/>
              <a:buAutoNum type="arabicPeriod"/>
            </a:pPr>
            <a:r>
              <a:rPr lang="en-US" sz="1800" dirty="0"/>
              <a:t>Actual Number of Hours/Months/Years this Invoice Period</a:t>
            </a:r>
          </a:p>
          <a:p>
            <a:pPr lvl="1"/>
            <a:r>
              <a:rPr lang="en-US" sz="1800" dirty="0"/>
              <a:t>We recommend rounding the number of hours/months/years to the nearest hundredth decimal place (0.01). However, you can enter what is required to equal the actual expense when calculated. The grayed-out columns will automatically round to the nearest hundredth decimal place.</a:t>
            </a:r>
          </a:p>
        </p:txBody>
      </p:sp>
      <p:pic>
        <p:nvPicPr>
          <p:cNvPr id="16" name="Content Placeholder 15" descr="Picture of training invoice direct labor and fringe benefits page">
            <a:extLst>
              <a:ext uri="{FF2B5EF4-FFF2-40B4-BE49-F238E27FC236}">
                <a16:creationId xmlns:a16="http://schemas.microsoft.com/office/drawing/2014/main" id="{A856EAE5-FE46-4DDA-831A-FDD17B6B548A}"/>
              </a:ext>
            </a:extLst>
          </p:cNvPr>
          <p:cNvPicPr>
            <a:picLocks noGrp="1" noChangeAspect="1"/>
          </p:cNvPicPr>
          <p:nvPr>
            <p:ph sz="half" idx="2"/>
          </p:nvPr>
        </p:nvPicPr>
        <p:blipFill>
          <a:blip r:embed="rId3"/>
          <a:stretch>
            <a:fillRect/>
          </a:stretch>
        </p:blipFill>
        <p:spPr>
          <a:xfrm>
            <a:off x="6965056" y="1552308"/>
            <a:ext cx="4919383" cy="4052874"/>
          </a:xfrm>
        </p:spPr>
      </p:pic>
      <p:sp>
        <p:nvSpPr>
          <p:cNvPr id="28" name="Rectangle 27">
            <a:extLst>
              <a:ext uri="{FF2B5EF4-FFF2-40B4-BE49-F238E27FC236}">
                <a16:creationId xmlns:a16="http://schemas.microsoft.com/office/drawing/2014/main" id="{25119543-4963-4887-AFC8-75687BB94C06}"/>
              </a:ext>
              <a:ext uri="{C183D7F6-B498-43B3-948B-1728B52AA6E4}">
                <adec:decorative xmlns:adec="http://schemas.microsoft.com/office/drawing/2017/decorative" val="1"/>
              </a:ext>
            </a:extLst>
          </p:cNvPr>
          <p:cNvSpPr/>
          <p:nvPr/>
        </p:nvSpPr>
        <p:spPr>
          <a:xfrm>
            <a:off x="8843433" y="2822736"/>
            <a:ext cx="607589" cy="66896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5E1EE9-6C40-4F4E-838E-BA84FBB14331}"/>
              </a:ext>
              <a:ext uri="{C183D7F6-B498-43B3-948B-1728B52AA6E4}">
                <adec:decorative xmlns:adec="http://schemas.microsoft.com/office/drawing/2017/decorative" val="1"/>
              </a:ext>
            </a:extLst>
          </p:cNvPr>
          <p:cNvSpPr/>
          <p:nvPr/>
        </p:nvSpPr>
        <p:spPr>
          <a:xfrm>
            <a:off x="9469726" y="2822684"/>
            <a:ext cx="648551" cy="6755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8FC98-5A95-4EFF-94F5-B06DDBE78A1F}"/>
              </a:ext>
              <a:ext uri="{C183D7F6-B498-43B3-948B-1728B52AA6E4}">
                <adec:decorative xmlns:adec="http://schemas.microsoft.com/office/drawing/2017/decorative" val="1"/>
              </a:ext>
            </a:extLst>
          </p:cNvPr>
          <p:cNvSpPr/>
          <p:nvPr/>
        </p:nvSpPr>
        <p:spPr>
          <a:xfrm>
            <a:off x="8687849" y="916694"/>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35" name="Rectangle 34">
            <a:extLst>
              <a:ext uri="{FF2B5EF4-FFF2-40B4-BE49-F238E27FC236}">
                <a16:creationId xmlns:a16="http://schemas.microsoft.com/office/drawing/2014/main" id="{A416B923-F4E5-4F7C-8DE8-46220326D939}"/>
              </a:ext>
              <a:ext uri="{C183D7F6-B498-43B3-948B-1728B52AA6E4}">
                <adec:decorative xmlns:adec="http://schemas.microsoft.com/office/drawing/2017/decorative" val="1"/>
              </a:ext>
            </a:extLst>
          </p:cNvPr>
          <p:cNvSpPr/>
          <p:nvPr/>
        </p:nvSpPr>
        <p:spPr>
          <a:xfrm>
            <a:off x="9500382" y="927678"/>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4" name="Rectangle 3">
            <a:extLst>
              <a:ext uri="{FF2B5EF4-FFF2-40B4-BE49-F238E27FC236}">
                <a16:creationId xmlns:a16="http://schemas.microsoft.com/office/drawing/2014/main" id="{C9D1D4FA-5650-4A99-A55A-2EE88907557E}"/>
              </a:ext>
              <a:ext uri="{C183D7F6-B498-43B3-948B-1728B52AA6E4}">
                <adec:decorative xmlns:adec="http://schemas.microsoft.com/office/drawing/2017/decorative" val="1"/>
              </a:ext>
            </a:extLst>
          </p:cNvPr>
          <p:cNvSpPr/>
          <p:nvPr/>
        </p:nvSpPr>
        <p:spPr>
          <a:xfrm>
            <a:off x="10136980" y="2822736"/>
            <a:ext cx="604035" cy="675533"/>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8A786A-9B74-4BAB-B40F-85549D159977}"/>
              </a:ext>
              <a:ext uri="{C183D7F6-B498-43B3-948B-1728B52AA6E4}">
                <adec:decorative xmlns:adec="http://schemas.microsoft.com/office/drawing/2017/decorative" val="1"/>
              </a:ext>
            </a:extLst>
          </p:cNvPr>
          <p:cNvSpPr/>
          <p:nvPr/>
        </p:nvSpPr>
        <p:spPr>
          <a:xfrm>
            <a:off x="8834556" y="4528346"/>
            <a:ext cx="616466" cy="40130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DB8A52-59F4-4E9C-A2EB-35AFA657DE15}"/>
              </a:ext>
              <a:ext uri="{C183D7F6-B498-43B3-948B-1728B52AA6E4}">
                <adec:decorative xmlns:adec="http://schemas.microsoft.com/office/drawing/2017/decorative" val="1"/>
              </a:ext>
            </a:extLst>
          </p:cNvPr>
          <p:cNvSpPr/>
          <p:nvPr/>
        </p:nvSpPr>
        <p:spPr>
          <a:xfrm>
            <a:off x="9476832" y="4523418"/>
            <a:ext cx="622739" cy="40623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7DEE11-521B-4A80-87D9-68D6CC94C408}"/>
              </a:ext>
              <a:ext uri="{C183D7F6-B498-43B3-948B-1728B52AA6E4}">
                <adec:decorative xmlns:adec="http://schemas.microsoft.com/office/drawing/2017/decorative" val="1"/>
              </a:ext>
            </a:extLst>
          </p:cNvPr>
          <p:cNvSpPr/>
          <p:nvPr/>
        </p:nvSpPr>
        <p:spPr>
          <a:xfrm>
            <a:off x="10118276" y="4523418"/>
            <a:ext cx="622739" cy="406232"/>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A9E475C5-845F-46B2-9CDE-41856B151709}"/>
              </a:ext>
              <a:ext uri="{C183D7F6-B498-43B3-948B-1728B52AA6E4}">
                <adec:decorative xmlns:adec="http://schemas.microsoft.com/office/drawing/2017/decorative" val="1"/>
              </a:ext>
            </a:extLst>
          </p:cNvPr>
          <p:cNvCxnSpPr>
            <a:cxnSpLocks/>
            <a:stCxn id="33" idx="2"/>
            <a:endCxn id="28" idx="0"/>
          </p:cNvCxnSpPr>
          <p:nvPr/>
        </p:nvCxnSpPr>
        <p:spPr>
          <a:xfrm>
            <a:off x="8792096" y="1255248"/>
            <a:ext cx="355132" cy="156748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FD0D294-3506-46C7-8D6F-FEF490A16DB5}"/>
              </a:ext>
              <a:ext uri="{C183D7F6-B498-43B3-948B-1728B52AA6E4}">
                <adec:decorative xmlns:adec="http://schemas.microsoft.com/office/drawing/2017/decorative" val="1"/>
              </a:ext>
            </a:extLst>
          </p:cNvPr>
          <p:cNvCxnSpPr>
            <a:cxnSpLocks/>
            <a:stCxn id="35" idx="2"/>
            <a:endCxn id="30" idx="0"/>
          </p:cNvCxnSpPr>
          <p:nvPr/>
        </p:nvCxnSpPr>
        <p:spPr>
          <a:xfrm>
            <a:off x="9604629" y="1266232"/>
            <a:ext cx="189373" cy="155645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9D8D222-AF52-4693-B119-9961786A12AA}"/>
              </a:ext>
              <a:ext uri="{C183D7F6-B498-43B3-948B-1728B52AA6E4}">
                <adec:decorative xmlns:adec="http://schemas.microsoft.com/office/drawing/2017/decorative" val="1"/>
              </a:ext>
            </a:extLst>
          </p:cNvPr>
          <p:cNvSpPr/>
          <p:nvPr/>
        </p:nvSpPr>
        <p:spPr>
          <a:xfrm>
            <a:off x="10304484" y="927678"/>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cxnSp>
        <p:nvCxnSpPr>
          <p:cNvPr id="15" name="Straight Arrow Connector 14">
            <a:extLst>
              <a:ext uri="{FF2B5EF4-FFF2-40B4-BE49-F238E27FC236}">
                <a16:creationId xmlns:a16="http://schemas.microsoft.com/office/drawing/2014/main" id="{37B53827-F1FC-4E29-876A-C62E7F114582}"/>
              </a:ext>
              <a:ext uri="{C183D7F6-B498-43B3-948B-1728B52AA6E4}">
                <adec:decorative xmlns:adec="http://schemas.microsoft.com/office/drawing/2017/decorative" val="1"/>
              </a:ext>
            </a:extLst>
          </p:cNvPr>
          <p:cNvCxnSpPr>
            <a:cxnSpLocks/>
            <a:stCxn id="13" idx="2"/>
            <a:endCxn id="4" idx="0"/>
          </p:cNvCxnSpPr>
          <p:nvPr/>
        </p:nvCxnSpPr>
        <p:spPr>
          <a:xfrm>
            <a:off x="10408731" y="1266232"/>
            <a:ext cx="30267" cy="1556504"/>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776B3BAD-4098-4FE1-A3B3-CFD3BCF3A33B}"/>
              </a:ext>
              <a:ext uri="{C183D7F6-B498-43B3-948B-1728B52AA6E4}">
                <adec:decorative xmlns:adec="http://schemas.microsoft.com/office/drawing/2017/decorative" val="1"/>
              </a:ext>
            </a:extLst>
          </p:cNvPr>
          <p:cNvSpPr/>
          <p:nvPr/>
        </p:nvSpPr>
        <p:spPr>
          <a:xfrm>
            <a:off x="8832032" y="5872303"/>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36" name="Rectangle 35">
            <a:extLst>
              <a:ext uri="{FF2B5EF4-FFF2-40B4-BE49-F238E27FC236}">
                <a16:creationId xmlns:a16="http://schemas.microsoft.com/office/drawing/2014/main" id="{C9978C93-DC65-4798-A95F-9A3C37A1DD6B}"/>
              </a:ext>
              <a:ext uri="{C183D7F6-B498-43B3-948B-1728B52AA6E4}">
                <adec:decorative xmlns:adec="http://schemas.microsoft.com/office/drawing/2017/decorative" val="1"/>
              </a:ext>
            </a:extLst>
          </p:cNvPr>
          <p:cNvSpPr/>
          <p:nvPr/>
        </p:nvSpPr>
        <p:spPr>
          <a:xfrm>
            <a:off x="9681970" y="5876496"/>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cxnSp>
        <p:nvCxnSpPr>
          <p:cNvPr id="37" name="Straight Arrow Connector 36">
            <a:extLst>
              <a:ext uri="{FF2B5EF4-FFF2-40B4-BE49-F238E27FC236}">
                <a16:creationId xmlns:a16="http://schemas.microsoft.com/office/drawing/2014/main" id="{28969931-375B-4939-886D-ABF5297EFAA5}"/>
              </a:ext>
              <a:ext uri="{C183D7F6-B498-43B3-948B-1728B52AA6E4}">
                <adec:decorative xmlns:adec="http://schemas.microsoft.com/office/drawing/2017/decorative" val="1"/>
              </a:ext>
            </a:extLst>
          </p:cNvPr>
          <p:cNvCxnSpPr>
            <a:cxnSpLocks/>
            <a:stCxn id="34" idx="0"/>
            <a:endCxn id="5" idx="2"/>
          </p:cNvCxnSpPr>
          <p:nvPr/>
        </p:nvCxnSpPr>
        <p:spPr>
          <a:xfrm flipV="1">
            <a:off x="8936279" y="4929650"/>
            <a:ext cx="206510" cy="94265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D9AE1964-2498-412B-B6BC-B24170974F27}"/>
              </a:ext>
              <a:ext uri="{C183D7F6-B498-43B3-948B-1728B52AA6E4}">
                <adec:decorative xmlns:adec="http://schemas.microsoft.com/office/drawing/2017/decorative" val="1"/>
              </a:ext>
            </a:extLst>
          </p:cNvPr>
          <p:cNvCxnSpPr>
            <a:cxnSpLocks/>
            <a:stCxn id="36" idx="0"/>
            <a:endCxn id="7" idx="2"/>
          </p:cNvCxnSpPr>
          <p:nvPr/>
        </p:nvCxnSpPr>
        <p:spPr>
          <a:xfrm flipV="1">
            <a:off x="9786217" y="4929650"/>
            <a:ext cx="1985" cy="9468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5FAE14BD-0753-4E75-97EB-9ADBA401E186}"/>
              </a:ext>
              <a:ext uri="{C183D7F6-B498-43B3-948B-1728B52AA6E4}">
                <adec:decorative xmlns:adec="http://schemas.microsoft.com/office/drawing/2017/decorative" val="1"/>
              </a:ext>
            </a:extLst>
          </p:cNvPr>
          <p:cNvSpPr/>
          <p:nvPr/>
        </p:nvSpPr>
        <p:spPr>
          <a:xfrm>
            <a:off x="10429646" y="5876496"/>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cxnSp>
        <p:nvCxnSpPr>
          <p:cNvPr id="41" name="Straight Arrow Connector 40">
            <a:extLst>
              <a:ext uri="{FF2B5EF4-FFF2-40B4-BE49-F238E27FC236}">
                <a16:creationId xmlns:a16="http://schemas.microsoft.com/office/drawing/2014/main" id="{DBB0770C-342C-4703-A6CC-767AB13C218E}"/>
              </a:ext>
              <a:ext uri="{C183D7F6-B498-43B3-948B-1728B52AA6E4}">
                <adec:decorative xmlns:adec="http://schemas.microsoft.com/office/drawing/2017/decorative" val="1"/>
              </a:ext>
            </a:extLst>
          </p:cNvPr>
          <p:cNvCxnSpPr>
            <a:cxnSpLocks/>
            <a:stCxn id="40" idx="0"/>
            <a:endCxn id="8" idx="2"/>
          </p:cNvCxnSpPr>
          <p:nvPr/>
        </p:nvCxnSpPr>
        <p:spPr>
          <a:xfrm flipH="1" flipV="1">
            <a:off x="10429646" y="4929650"/>
            <a:ext cx="104247" cy="94684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C183D7F6-B498-43B3-948B-1728B52AA6E4}">
                <adec:decorative xmlns:adec="http://schemas.microsoft.com/office/drawing/2017/decorative" val="0"/>
              </a:ext>
            </a:extLst>
          </p:cNvPr>
          <p:cNvSpPr>
            <a:spLocks noGrp="1"/>
          </p:cNvSpPr>
          <p:nvPr>
            <p:ph type="sldNum" sz="quarter" idx="12"/>
          </p:nvPr>
        </p:nvSpPr>
        <p:spPr/>
        <p:txBody>
          <a:bodyPr/>
          <a:lstStyle/>
          <a:p>
            <a:fld id="{005C4985-ACD0-2B4C-8981-36243250F268}" type="slidenum">
              <a:rPr lang="en-US" smtClean="0"/>
              <a:t>18</a:t>
            </a:fld>
            <a:endParaRPr lang="en-US" dirty="0"/>
          </a:p>
        </p:txBody>
      </p:sp>
    </p:spTree>
    <p:extLst>
      <p:ext uri="{BB962C8B-B14F-4D97-AF65-F5344CB8AC3E}">
        <p14:creationId xmlns:p14="http://schemas.microsoft.com/office/powerpoint/2010/main" val="221728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DL &amp; FB </a:t>
            </a:r>
            <a:r>
              <a:rPr lang="en-US" sz="3200" dirty="0"/>
              <a:t>(Training Pt. 4)</a:t>
            </a:r>
            <a:endParaRPr lang="en-US" dirty="0"/>
          </a:p>
        </p:txBody>
      </p:sp>
      <p:sp>
        <p:nvSpPr>
          <p:cNvPr id="3" name="Content Placeholder 2" descr="Actual Match monthly Reimbursable Fringe Benefit Expenses&#10;"/>
          <p:cNvSpPr>
            <a:spLocks noGrp="1"/>
          </p:cNvSpPr>
          <p:nvPr>
            <p:ph sz="half" idx="1"/>
          </p:nvPr>
        </p:nvSpPr>
        <p:spPr>
          <a:xfrm>
            <a:off x="699134" y="1266232"/>
            <a:ext cx="6095900" cy="5137594"/>
          </a:xfrm>
        </p:spPr>
        <p:txBody>
          <a:bodyPr>
            <a:normAutofit/>
          </a:bodyPr>
          <a:lstStyle/>
          <a:p>
            <a:pPr marL="457200" indent="-457200">
              <a:buFont typeface="+mj-lt"/>
              <a:buAutoNum type="arabicPeriod"/>
            </a:pPr>
            <a:r>
              <a:rPr lang="en-US" sz="1800" dirty="0"/>
              <a:t>Actual CEC Reimbursable DL Expenses</a:t>
            </a:r>
          </a:p>
          <a:p>
            <a:pPr lvl="1"/>
            <a:r>
              <a:rPr lang="en-US" sz="1800" dirty="0"/>
              <a:t>The amount of labor expenses charged to the CEC for each employee.</a:t>
            </a:r>
          </a:p>
          <a:p>
            <a:pPr marL="457200" indent="-457200">
              <a:buFont typeface="+mj-lt"/>
              <a:buAutoNum type="arabicPeriod"/>
            </a:pPr>
            <a:r>
              <a:rPr lang="en-US" sz="1800" dirty="0"/>
              <a:t>Actual Match Reimbursable DL Expenses</a:t>
            </a:r>
          </a:p>
          <a:p>
            <a:pPr lvl="1"/>
            <a:r>
              <a:rPr lang="en-US" sz="1800" dirty="0"/>
              <a:t>The amount of labor expenses invoiced as Match for each employee.</a:t>
            </a:r>
          </a:p>
          <a:p>
            <a:pPr marL="457200" indent="-457200">
              <a:buFont typeface="+mj-lt"/>
              <a:buAutoNum type="arabicPeriod"/>
            </a:pPr>
            <a:r>
              <a:rPr lang="en-US" sz="1800" dirty="0"/>
              <a:t>Actual CEC Reimbursable FB Expenses</a:t>
            </a:r>
          </a:p>
          <a:p>
            <a:pPr lvl="1"/>
            <a:r>
              <a:rPr lang="en-US" sz="1800" dirty="0"/>
              <a:t>The amount of FB expenses charged to the CEC for each employee.</a:t>
            </a:r>
          </a:p>
          <a:p>
            <a:pPr lvl="1"/>
            <a:r>
              <a:rPr lang="en-US" sz="1800" dirty="0"/>
              <a:t>Cells in this column will turn red when FB Expenses are higher than the CEC DL Expenses times the Actual FB Rate.</a:t>
            </a:r>
          </a:p>
          <a:p>
            <a:pPr marL="457200" indent="-457200">
              <a:buFont typeface="+mj-lt"/>
              <a:buAutoNum type="arabicPeriod"/>
            </a:pPr>
            <a:r>
              <a:rPr lang="en-US" sz="1800" dirty="0"/>
              <a:t>Actual Match Reimbursable FB Expenses</a:t>
            </a:r>
          </a:p>
          <a:p>
            <a:pPr lvl="1"/>
            <a:r>
              <a:rPr lang="en-US" sz="1800" dirty="0"/>
              <a:t>The amount of FB expenses invoiced as Match for each employee.</a:t>
            </a:r>
          </a:p>
        </p:txBody>
      </p:sp>
      <p:sp>
        <p:nvSpPr>
          <p:cNvPr id="17" name="Rectangle 16" descr="Actual C E C hourly Reimbursable Direct Labor Expenses&#10;">
            <a:extLst>
              <a:ext uri="{FF2B5EF4-FFF2-40B4-BE49-F238E27FC236}">
                <a16:creationId xmlns:a16="http://schemas.microsoft.com/office/drawing/2014/main" id="{D1C16B76-0BC4-4403-A311-017503FCC38A}"/>
              </a:ext>
            </a:extLst>
          </p:cNvPr>
          <p:cNvSpPr/>
          <p:nvPr/>
        </p:nvSpPr>
        <p:spPr>
          <a:xfrm>
            <a:off x="7648312" y="2855118"/>
            <a:ext cx="702732" cy="86315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Picture of training invoice direct labor and fringe benefits page">
            <a:extLst>
              <a:ext uri="{FF2B5EF4-FFF2-40B4-BE49-F238E27FC236}">
                <a16:creationId xmlns:a16="http://schemas.microsoft.com/office/drawing/2014/main" id="{151FD93F-64C2-4C8F-9A00-52CD4AD530F5}"/>
              </a:ext>
            </a:extLst>
          </p:cNvPr>
          <p:cNvPicPr>
            <a:picLocks noGrp="1" noChangeAspect="1"/>
          </p:cNvPicPr>
          <p:nvPr>
            <p:ph sz="half" idx="2"/>
          </p:nvPr>
        </p:nvPicPr>
        <p:blipFill>
          <a:blip r:embed="rId3"/>
          <a:stretch>
            <a:fillRect/>
          </a:stretch>
        </p:blipFill>
        <p:spPr>
          <a:xfrm>
            <a:off x="7022755" y="1216496"/>
            <a:ext cx="4660528" cy="5251967"/>
          </a:xfrm>
        </p:spPr>
      </p:pic>
      <p:sp>
        <p:nvSpPr>
          <p:cNvPr id="18" name="Rectangle 17">
            <a:extLst>
              <a:ext uri="{FF2B5EF4-FFF2-40B4-BE49-F238E27FC236}">
                <a16:creationId xmlns:a16="http://schemas.microsoft.com/office/drawing/2014/main" id="{0836A5D7-CDB9-4D21-BD2B-2BCBA9244AAD}"/>
              </a:ext>
              <a:ext uri="{C183D7F6-B498-43B3-948B-1728B52AA6E4}">
                <adec:decorative xmlns:adec="http://schemas.microsoft.com/office/drawing/2017/decorative" val="1"/>
              </a:ext>
            </a:extLst>
          </p:cNvPr>
          <p:cNvSpPr/>
          <p:nvPr/>
        </p:nvSpPr>
        <p:spPr>
          <a:xfrm>
            <a:off x="6464261" y="3618137"/>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9" name="Rectangle 18">
            <a:extLst>
              <a:ext uri="{FF2B5EF4-FFF2-40B4-BE49-F238E27FC236}">
                <a16:creationId xmlns:a16="http://schemas.microsoft.com/office/drawing/2014/main" id="{17FEC2CB-C795-4C3F-BF61-D1CC2B9C7F4D}"/>
              </a:ext>
              <a:ext uri="{C183D7F6-B498-43B3-948B-1728B52AA6E4}">
                <adec:decorative xmlns:adec="http://schemas.microsoft.com/office/drawing/2017/decorative" val="1"/>
              </a:ext>
            </a:extLst>
          </p:cNvPr>
          <p:cNvSpPr/>
          <p:nvPr/>
        </p:nvSpPr>
        <p:spPr>
          <a:xfrm>
            <a:off x="8375365" y="2853629"/>
            <a:ext cx="629320" cy="86315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3A9C6F6-ACCB-4864-823D-0E44990EB2AA}"/>
              </a:ext>
              <a:ext uri="{C183D7F6-B498-43B3-948B-1728B52AA6E4}">
                <adec:decorative xmlns:adec="http://schemas.microsoft.com/office/drawing/2017/decorative" val="1"/>
              </a:ext>
            </a:extLst>
          </p:cNvPr>
          <p:cNvSpPr/>
          <p:nvPr/>
        </p:nvSpPr>
        <p:spPr>
          <a:xfrm>
            <a:off x="9023450" y="2853628"/>
            <a:ext cx="680204" cy="86315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2F7430-F15E-4A4E-BC18-94FCF56838E7}"/>
              </a:ext>
              <a:ext uri="{C183D7F6-B498-43B3-948B-1728B52AA6E4}">
                <adec:decorative xmlns:adec="http://schemas.microsoft.com/office/drawing/2017/decorative" val="1"/>
              </a:ext>
            </a:extLst>
          </p:cNvPr>
          <p:cNvSpPr/>
          <p:nvPr/>
        </p:nvSpPr>
        <p:spPr>
          <a:xfrm>
            <a:off x="9718025" y="2855118"/>
            <a:ext cx="653641" cy="86166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625E12B-A810-4F73-AF48-2045C9E5619E}"/>
              </a:ext>
              <a:ext uri="{C183D7F6-B498-43B3-948B-1728B52AA6E4}">
                <adec:decorative xmlns:adec="http://schemas.microsoft.com/office/drawing/2017/decorative" val="1"/>
              </a:ext>
            </a:extLst>
          </p:cNvPr>
          <p:cNvSpPr/>
          <p:nvPr/>
        </p:nvSpPr>
        <p:spPr>
          <a:xfrm>
            <a:off x="7646057" y="5040243"/>
            <a:ext cx="704987" cy="51462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FEBF84B-ADD9-4AC5-9659-AEE574665BE3}"/>
              </a:ext>
              <a:ext uri="{C183D7F6-B498-43B3-948B-1728B52AA6E4}">
                <adec:decorative xmlns:adec="http://schemas.microsoft.com/office/drawing/2017/decorative" val="1"/>
              </a:ext>
            </a:extLst>
          </p:cNvPr>
          <p:cNvSpPr/>
          <p:nvPr/>
        </p:nvSpPr>
        <p:spPr>
          <a:xfrm>
            <a:off x="8370684" y="5040243"/>
            <a:ext cx="629320" cy="5146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D6D8E9-7E7F-4C50-BCF7-3F4EE382C394}"/>
              </a:ext>
              <a:ext uri="{C183D7F6-B498-43B3-948B-1728B52AA6E4}">
                <adec:decorative xmlns:adec="http://schemas.microsoft.com/office/drawing/2017/decorative" val="1"/>
              </a:ext>
            </a:extLst>
          </p:cNvPr>
          <p:cNvSpPr/>
          <p:nvPr/>
        </p:nvSpPr>
        <p:spPr>
          <a:xfrm>
            <a:off x="9023449" y="5040243"/>
            <a:ext cx="680205" cy="51462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DC1C3C3-DB10-42EF-AF9C-78208B4BEC79}"/>
              </a:ext>
              <a:ext uri="{C183D7F6-B498-43B3-948B-1728B52AA6E4}">
                <adec:decorative xmlns:adec="http://schemas.microsoft.com/office/drawing/2017/decorative" val="1"/>
              </a:ext>
            </a:extLst>
          </p:cNvPr>
          <p:cNvSpPr/>
          <p:nvPr/>
        </p:nvSpPr>
        <p:spPr>
          <a:xfrm>
            <a:off x="9725209" y="5040242"/>
            <a:ext cx="645913" cy="52042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a:extLst>
              <a:ext uri="{FF2B5EF4-FFF2-40B4-BE49-F238E27FC236}">
                <a16:creationId xmlns:a16="http://schemas.microsoft.com/office/drawing/2014/main" id="{9B8A5B8E-951C-4914-A0BC-8EA105E0EE8E}"/>
              </a:ext>
              <a:ext uri="{C183D7F6-B498-43B3-948B-1728B52AA6E4}">
                <adec:decorative xmlns:adec="http://schemas.microsoft.com/office/drawing/2017/decorative" val="1"/>
              </a:ext>
            </a:extLst>
          </p:cNvPr>
          <p:cNvCxnSpPr>
            <a:cxnSpLocks/>
            <a:stCxn id="18" idx="3"/>
            <a:endCxn id="17" idx="1"/>
          </p:cNvCxnSpPr>
          <p:nvPr/>
        </p:nvCxnSpPr>
        <p:spPr>
          <a:xfrm flipV="1">
            <a:off x="6672755" y="3286696"/>
            <a:ext cx="975557" cy="50071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9BB60E7-9E68-46B7-8376-714FBBFFDA6B}"/>
              </a:ext>
              <a:ext uri="{C183D7F6-B498-43B3-948B-1728B52AA6E4}">
                <adec:decorative xmlns:adec="http://schemas.microsoft.com/office/drawing/2017/decorative" val="1"/>
              </a:ext>
            </a:extLst>
          </p:cNvPr>
          <p:cNvCxnSpPr>
            <a:cxnSpLocks/>
            <a:stCxn id="18" idx="3"/>
            <a:endCxn id="22" idx="1"/>
          </p:cNvCxnSpPr>
          <p:nvPr/>
        </p:nvCxnSpPr>
        <p:spPr>
          <a:xfrm>
            <a:off x="6672755" y="3787414"/>
            <a:ext cx="973302" cy="151013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FB86777F-433C-4B6F-8CAD-615C77FC19BF}"/>
              </a:ext>
              <a:ext uri="{C183D7F6-B498-43B3-948B-1728B52AA6E4}">
                <adec:decorative xmlns:adec="http://schemas.microsoft.com/office/drawing/2017/decorative" val="1"/>
              </a:ext>
            </a:extLst>
          </p:cNvPr>
          <p:cNvSpPr/>
          <p:nvPr/>
        </p:nvSpPr>
        <p:spPr>
          <a:xfrm>
            <a:off x="6464444" y="4055339"/>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2</a:t>
            </a:r>
            <a:endParaRPr lang="en-US" sz="1600" b="0" cap="none" spc="0" dirty="0">
              <a:ln w="0"/>
              <a:solidFill>
                <a:srgbClr val="C00000"/>
              </a:solidFill>
              <a:effectLst>
                <a:outerShdw blurRad="38100" dist="25400" dir="5400000" algn="ctr" rotWithShape="0">
                  <a:srgbClr val="6E747A">
                    <a:alpha val="43000"/>
                  </a:srgbClr>
                </a:outerShdw>
              </a:effectLst>
            </a:endParaRPr>
          </a:p>
        </p:txBody>
      </p:sp>
      <p:cxnSp>
        <p:nvCxnSpPr>
          <p:cNvPr id="53" name="Straight Arrow Connector 52">
            <a:extLst>
              <a:ext uri="{FF2B5EF4-FFF2-40B4-BE49-F238E27FC236}">
                <a16:creationId xmlns:a16="http://schemas.microsoft.com/office/drawing/2014/main" id="{7478F3FB-6B8E-4FA5-9560-A4F85AA837FA}"/>
              </a:ext>
              <a:ext uri="{C183D7F6-B498-43B3-948B-1728B52AA6E4}">
                <adec:decorative xmlns:adec="http://schemas.microsoft.com/office/drawing/2017/decorative" val="1"/>
              </a:ext>
            </a:extLst>
          </p:cNvPr>
          <p:cNvCxnSpPr>
            <a:cxnSpLocks/>
            <a:stCxn id="51" idx="3"/>
            <a:endCxn id="19" idx="2"/>
          </p:cNvCxnSpPr>
          <p:nvPr/>
        </p:nvCxnSpPr>
        <p:spPr>
          <a:xfrm flipV="1">
            <a:off x="6672938" y="3716786"/>
            <a:ext cx="2017087" cy="50783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06ACD352-E8C7-407B-AFD1-1862FCBA0038}"/>
              </a:ext>
              <a:ext uri="{C183D7F6-B498-43B3-948B-1728B52AA6E4}">
                <adec:decorative xmlns:adec="http://schemas.microsoft.com/office/drawing/2017/decorative" val="1"/>
              </a:ext>
            </a:extLst>
          </p:cNvPr>
          <p:cNvCxnSpPr>
            <a:cxnSpLocks/>
            <a:stCxn id="51" idx="3"/>
            <a:endCxn id="23" idx="0"/>
          </p:cNvCxnSpPr>
          <p:nvPr/>
        </p:nvCxnSpPr>
        <p:spPr>
          <a:xfrm>
            <a:off x="6672938" y="4224616"/>
            <a:ext cx="2012406" cy="81562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9782D429-3188-442F-8A6F-9B2FDDEB3AC6}"/>
              </a:ext>
              <a:ext uri="{C183D7F6-B498-43B3-948B-1728B52AA6E4}">
                <adec:decorative xmlns:adec="http://schemas.microsoft.com/office/drawing/2017/decorative" val="1"/>
              </a:ext>
            </a:extLst>
          </p:cNvPr>
          <p:cNvSpPr/>
          <p:nvPr/>
        </p:nvSpPr>
        <p:spPr>
          <a:xfrm>
            <a:off x="11859165" y="3716785"/>
            <a:ext cx="208494" cy="338554"/>
          </a:xfrm>
          <a:prstGeom prst="rect">
            <a:avLst/>
          </a:prstGeom>
          <a:noFill/>
        </p:spPr>
        <p:txBody>
          <a:bodyPr wrap="square" lIns="91440" tIns="45720" rIns="91440" bIns="45720">
            <a:spAutoFit/>
          </a:bodyPr>
          <a:lstStyle/>
          <a:p>
            <a:pPr algn="ctr"/>
            <a:r>
              <a:rPr lang="en-US" sz="1600" dirty="0">
                <a:ln w="0"/>
                <a:solidFill>
                  <a:srgbClr val="7030A0"/>
                </a:solidFill>
                <a:effectLst>
                  <a:outerShdw blurRad="38100" dist="25400" dir="5400000" algn="ctr" rotWithShape="0">
                    <a:srgbClr val="6E747A">
                      <a:alpha val="43000"/>
                    </a:srgbClr>
                  </a:outerShdw>
                </a:effectLst>
              </a:rPr>
              <a:t>3</a:t>
            </a:r>
            <a:endParaRPr lang="en-US" sz="1600" b="0" cap="none" spc="0" dirty="0">
              <a:ln w="0"/>
              <a:solidFill>
                <a:srgbClr val="7030A0"/>
              </a:solidFill>
              <a:effectLst>
                <a:outerShdw blurRad="38100" dist="25400" dir="5400000" algn="ctr" rotWithShape="0">
                  <a:srgbClr val="6E747A">
                    <a:alpha val="43000"/>
                  </a:srgbClr>
                </a:outerShdw>
              </a:effectLst>
            </a:endParaRPr>
          </a:p>
        </p:txBody>
      </p:sp>
      <p:cxnSp>
        <p:nvCxnSpPr>
          <p:cNvPr id="59" name="Straight Arrow Connector 58">
            <a:extLst>
              <a:ext uri="{FF2B5EF4-FFF2-40B4-BE49-F238E27FC236}">
                <a16:creationId xmlns:a16="http://schemas.microsoft.com/office/drawing/2014/main" id="{BEC2EDE4-14DB-4A23-A71E-9E4FD386C138}"/>
              </a:ext>
              <a:ext uri="{C183D7F6-B498-43B3-948B-1728B52AA6E4}">
                <adec:decorative xmlns:adec="http://schemas.microsoft.com/office/drawing/2017/decorative" val="1"/>
              </a:ext>
            </a:extLst>
          </p:cNvPr>
          <p:cNvCxnSpPr>
            <a:cxnSpLocks/>
            <a:stCxn id="57" idx="1"/>
            <a:endCxn id="20" idx="2"/>
          </p:cNvCxnSpPr>
          <p:nvPr/>
        </p:nvCxnSpPr>
        <p:spPr>
          <a:xfrm flipH="1" flipV="1">
            <a:off x="9363552" y="3716785"/>
            <a:ext cx="2495613" cy="16927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43032372-72D5-4378-A0B3-B6622FCE7898}"/>
              </a:ext>
              <a:ext uri="{C183D7F6-B498-43B3-948B-1728B52AA6E4}">
                <adec:decorative xmlns:adec="http://schemas.microsoft.com/office/drawing/2017/decorative" val="1"/>
              </a:ext>
            </a:extLst>
          </p:cNvPr>
          <p:cNvCxnSpPr>
            <a:cxnSpLocks/>
            <a:stCxn id="57" idx="1"/>
            <a:endCxn id="24" idx="0"/>
          </p:cNvCxnSpPr>
          <p:nvPr/>
        </p:nvCxnSpPr>
        <p:spPr>
          <a:xfrm flipH="1">
            <a:off x="9363552" y="3886062"/>
            <a:ext cx="2495613" cy="115418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F7E51272-A0BF-45ED-91F4-3920302B8169}"/>
              </a:ext>
              <a:ext uri="{C183D7F6-B498-43B3-948B-1728B52AA6E4}">
                <adec:decorative xmlns:adec="http://schemas.microsoft.com/office/drawing/2017/decorative" val="1"/>
              </a:ext>
            </a:extLst>
          </p:cNvPr>
          <p:cNvSpPr/>
          <p:nvPr/>
        </p:nvSpPr>
        <p:spPr>
          <a:xfrm>
            <a:off x="11844957" y="4125155"/>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cxnSp>
        <p:nvCxnSpPr>
          <p:cNvPr id="66" name="Straight Arrow Connector 65">
            <a:extLst>
              <a:ext uri="{FF2B5EF4-FFF2-40B4-BE49-F238E27FC236}">
                <a16:creationId xmlns:a16="http://schemas.microsoft.com/office/drawing/2014/main" id="{9A76DF45-7202-4A56-9354-7C7F51619938}"/>
              </a:ext>
              <a:ext uri="{C183D7F6-B498-43B3-948B-1728B52AA6E4}">
                <adec:decorative xmlns:adec="http://schemas.microsoft.com/office/drawing/2017/decorative" val="1"/>
              </a:ext>
            </a:extLst>
          </p:cNvPr>
          <p:cNvCxnSpPr>
            <a:cxnSpLocks/>
            <a:stCxn id="64" idx="1"/>
            <a:endCxn id="21" idx="3"/>
          </p:cNvCxnSpPr>
          <p:nvPr/>
        </p:nvCxnSpPr>
        <p:spPr>
          <a:xfrm flipH="1" flipV="1">
            <a:off x="10371666" y="3285953"/>
            <a:ext cx="1473291" cy="1008479"/>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13AFEEB1-05AB-476C-8AB2-D53523734B54}"/>
              </a:ext>
              <a:ext uri="{C183D7F6-B498-43B3-948B-1728B52AA6E4}">
                <adec:decorative xmlns:adec="http://schemas.microsoft.com/office/drawing/2017/decorative" val="1"/>
              </a:ext>
            </a:extLst>
          </p:cNvPr>
          <p:cNvCxnSpPr>
            <a:cxnSpLocks/>
            <a:stCxn id="64" idx="1"/>
            <a:endCxn id="25" idx="3"/>
          </p:cNvCxnSpPr>
          <p:nvPr/>
        </p:nvCxnSpPr>
        <p:spPr>
          <a:xfrm flipH="1">
            <a:off x="10371122" y="4294432"/>
            <a:ext cx="1473835" cy="100602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19</a:t>
            </a:fld>
            <a:endParaRPr lang="en-US" dirty="0"/>
          </a:p>
        </p:txBody>
      </p:sp>
    </p:spTree>
    <p:extLst>
      <p:ext uri="{BB962C8B-B14F-4D97-AF65-F5344CB8AC3E}">
        <p14:creationId xmlns:p14="http://schemas.microsoft.com/office/powerpoint/2010/main" val="400672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Training Overview</a:t>
            </a:r>
          </a:p>
        </p:txBody>
      </p:sp>
      <p:sp>
        <p:nvSpPr>
          <p:cNvPr id="3" name="Content Placeholder 2"/>
          <p:cNvSpPr>
            <a:spLocks noGrp="1"/>
          </p:cNvSpPr>
          <p:nvPr>
            <p:ph idx="1"/>
          </p:nvPr>
        </p:nvSpPr>
        <p:spPr>
          <a:xfrm>
            <a:off x="1399822" y="1457325"/>
            <a:ext cx="9953978" cy="4351338"/>
          </a:xfrm>
        </p:spPr>
        <p:txBody>
          <a:bodyPr/>
          <a:lstStyle/>
          <a:p>
            <a:r>
              <a:rPr lang="en-US" dirty="0"/>
              <a:t>Invoice Instructions</a:t>
            </a:r>
          </a:p>
          <a:p>
            <a:r>
              <a:rPr lang="en-US" dirty="0"/>
              <a:t>Invoice Templates (Training &amp; Standard)</a:t>
            </a:r>
          </a:p>
          <a:p>
            <a:r>
              <a:rPr lang="en-US" dirty="0"/>
              <a:t>CBE and Funds Spent in California Form</a:t>
            </a:r>
          </a:p>
          <a:p>
            <a:r>
              <a:rPr lang="en-US" dirty="0"/>
              <a:t>Forms</a:t>
            </a:r>
          </a:p>
          <a:p>
            <a:r>
              <a:rPr lang="en-US" dirty="0"/>
              <a:t>Invoice Example</a:t>
            </a:r>
          </a:p>
          <a:p>
            <a:r>
              <a:rPr lang="en-US" dirty="0"/>
              <a:t>Submitting and Reviewing Invoices Electronically</a:t>
            </a:r>
          </a:p>
          <a:p>
            <a:r>
              <a:rPr lang="en-US" dirty="0"/>
              <a:t>ECAMS Resources</a:t>
            </a:r>
          </a:p>
          <a:p>
            <a:r>
              <a:rPr lang="en-US" dirty="0"/>
              <a:t>Questions</a:t>
            </a:r>
          </a:p>
        </p:txBody>
      </p:sp>
      <p:sp>
        <p:nvSpPr>
          <p:cNvPr id="5" name="Slide Number Placeholder 4"/>
          <p:cNvSpPr>
            <a:spLocks noGrp="1"/>
          </p:cNvSpPr>
          <p:nvPr>
            <p:ph type="sldNum" sz="quarter" idx="12"/>
          </p:nvPr>
        </p:nvSpPr>
        <p:spPr/>
        <p:txBody>
          <a:bodyPr/>
          <a:lstStyle/>
          <a:p>
            <a:fld id="{005C4985-ACD0-2B4C-8981-36243250F268}" type="slidenum">
              <a:rPr lang="en-US" smtClean="0"/>
              <a:t>2</a:t>
            </a:fld>
            <a:endParaRPr lang="en-US" dirty="0"/>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a:t>
            </a:r>
            <a:r>
              <a:rPr lang="en-US" sz="3200" dirty="0"/>
              <a:t>(Training)</a:t>
            </a:r>
            <a:endParaRPr lang="en-US" dirty="0"/>
          </a:p>
        </p:txBody>
      </p:sp>
      <p:pic>
        <p:nvPicPr>
          <p:cNvPr id="7" name="Content Placeholder 6" descr="Training invoice travel table">
            <a:extLst>
              <a:ext uri="{FF2B5EF4-FFF2-40B4-BE49-F238E27FC236}">
                <a16:creationId xmlns:a16="http://schemas.microsoft.com/office/drawing/2014/main" id="{A93DEDA8-1DEE-4432-98A4-D623502C8539}"/>
              </a:ext>
            </a:extLst>
          </p:cNvPr>
          <p:cNvPicPr>
            <a:picLocks noGrp="1" noChangeAspect="1"/>
          </p:cNvPicPr>
          <p:nvPr>
            <p:ph sz="half" idx="2"/>
          </p:nvPr>
        </p:nvPicPr>
        <p:blipFill>
          <a:blip r:embed="rId3"/>
          <a:stretch>
            <a:fillRect/>
          </a:stretch>
        </p:blipFill>
        <p:spPr>
          <a:xfrm>
            <a:off x="1280936" y="1162941"/>
            <a:ext cx="9630128" cy="5303401"/>
          </a:xfrm>
        </p:spPr>
      </p:pic>
      <p:sp>
        <p:nvSpPr>
          <p:cNvPr id="6" name="Slide Number Placeholder 5"/>
          <p:cNvSpPr>
            <a:spLocks noGrp="1"/>
          </p:cNvSpPr>
          <p:nvPr>
            <p:ph type="sldNum" sz="quarter" idx="12"/>
          </p:nvPr>
        </p:nvSpPr>
        <p:spPr/>
        <p:txBody>
          <a:bodyPr/>
          <a:lstStyle/>
          <a:p>
            <a:fld id="{005C4985-ACD0-2B4C-8981-36243250F268}" type="slidenum">
              <a:rPr lang="en-US" smtClean="0"/>
              <a:t>20</a:t>
            </a:fld>
            <a:endParaRPr lang="en-US" dirty="0"/>
          </a:p>
        </p:txBody>
      </p:sp>
    </p:spTree>
    <p:extLst>
      <p:ext uri="{BB962C8B-B14F-4D97-AF65-F5344CB8AC3E}">
        <p14:creationId xmlns:p14="http://schemas.microsoft.com/office/powerpoint/2010/main" val="359208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a:t>
            </a:r>
            <a:r>
              <a:rPr lang="en-US" sz="3200" dirty="0"/>
              <a:t>(Training Pt. 2)</a:t>
            </a:r>
            <a:endParaRPr lang="en-US" dirty="0"/>
          </a:p>
        </p:txBody>
      </p:sp>
      <p:sp>
        <p:nvSpPr>
          <p:cNvPr id="3" name="Content Placeholder 2"/>
          <p:cNvSpPr>
            <a:spLocks noGrp="1"/>
          </p:cNvSpPr>
          <p:nvPr>
            <p:ph sz="half" idx="1"/>
          </p:nvPr>
        </p:nvSpPr>
        <p:spPr>
          <a:xfrm>
            <a:off x="699134" y="1266232"/>
            <a:ext cx="5396866" cy="4628877"/>
          </a:xfrm>
        </p:spPr>
        <p:txBody>
          <a:bodyPr>
            <a:normAutofit/>
          </a:bodyPr>
          <a:lstStyle/>
          <a:p>
            <a:pPr marL="0" indent="0">
              <a:buNone/>
            </a:pPr>
            <a:r>
              <a:rPr lang="en-US" sz="1800" dirty="0"/>
              <a:t>If a trip is not on the budget, write “See </a:t>
            </a:r>
            <a:r>
              <a:rPr lang="en-US" sz="1800" dirty="0">
                <a:hlinkClick r:id="rId3"/>
              </a:rPr>
              <a:t>Travel Form</a:t>
            </a:r>
            <a:r>
              <a:rPr lang="en-US" sz="1800" dirty="0"/>
              <a:t>” in the Budget Worksheet Reference ID space: </a:t>
            </a:r>
            <a:r>
              <a:rPr lang="en-US" sz="1800" u="sng" dirty="0"/>
              <a:t>https://www.energy.ca.gov/media/4472</a:t>
            </a:r>
          </a:p>
          <a:p>
            <a:pPr marL="457200" indent="-457200">
              <a:buFont typeface="+mj-lt"/>
              <a:buAutoNum type="arabicPeriod"/>
            </a:pPr>
            <a:r>
              <a:rPr lang="en-US" sz="1800" dirty="0"/>
              <a:t>Traveler Name and Job Classification</a:t>
            </a:r>
          </a:p>
          <a:p>
            <a:pPr lvl="1"/>
            <a:r>
              <a:rPr lang="en-US" sz="1800" dirty="0"/>
              <a:t>Name of employee(s) and their job classification(s) on the trip.</a:t>
            </a:r>
          </a:p>
          <a:p>
            <a:pPr marL="457200" indent="-457200">
              <a:buFont typeface="+mj-lt"/>
              <a:buAutoNum type="arabicPeriod"/>
            </a:pPr>
            <a:r>
              <a:rPr lang="en-US" sz="1800" dirty="0"/>
              <a:t>Dates of Travel</a:t>
            </a:r>
          </a:p>
          <a:p>
            <a:pPr lvl="1"/>
            <a:r>
              <a:rPr lang="en-US" sz="1800" dirty="0"/>
              <a:t>Day of departure to the day of return.</a:t>
            </a:r>
          </a:p>
          <a:p>
            <a:pPr marL="457200" indent="-457200">
              <a:buFont typeface="+mj-lt"/>
              <a:buAutoNum type="arabicPeriod"/>
            </a:pPr>
            <a:r>
              <a:rPr lang="en-US" sz="1800" dirty="0"/>
              <a:t>Departure and Destination</a:t>
            </a:r>
          </a:p>
          <a:p>
            <a:pPr lvl="1"/>
            <a:r>
              <a:rPr lang="en-US" sz="1800" dirty="0"/>
              <a:t>Departure and Destination should match the locations designated in the budget with the corresponding Reference ID.</a:t>
            </a:r>
          </a:p>
          <a:p>
            <a:pPr lvl="1"/>
            <a:r>
              <a:rPr lang="en-US" sz="1800" dirty="0"/>
              <a:t>If locations have changed, inform your CAM and ask if approval for the Travel Form is required.</a:t>
            </a:r>
          </a:p>
          <a:p>
            <a:pPr marL="457200" lvl="1" indent="0">
              <a:buNone/>
            </a:pPr>
            <a:endParaRPr lang="en-US" sz="1800" dirty="0"/>
          </a:p>
        </p:txBody>
      </p:sp>
      <p:pic>
        <p:nvPicPr>
          <p:cNvPr id="15" name="Content Placeholder 14" descr="Training invoice travel table">
            <a:extLst>
              <a:ext uri="{FF2B5EF4-FFF2-40B4-BE49-F238E27FC236}">
                <a16:creationId xmlns:a16="http://schemas.microsoft.com/office/drawing/2014/main" id="{3888F147-49D9-4974-97A5-6653EACD80B4}"/>
              </a:ext>
            </a:extLst>
          </p:cNvPr>
          <p:cNvPicPr>
            <a:picLocks noGrp="1" noChangeAspect="1"/>
          </p:cNvPicPr>
          <p:nvPr>
            <p:ph sz="half" idx="2"/>
          </p:nvPr>
        </p:nvPicPr>
        <p:blipFill>
          <a:blip r:embed="rId4"/>
          <a:stretch>
            <a:fillRect/>
          </a:stretch>
        </p:blipFill>
        <p:spPr>
          <a:xfrm>
            <a:off x="6200775" y="1266232"/>
            <a:ext cx="5786096" cy="4628877"/>
          </a:xfrm>
        </p:spPr>
      </p:pic>
      <p:sp>
        <p:nvSpPr>
          <p:cNvPr id="14" name="Rectangle 13">
            <a:extLst>
              <a:ext uri="{FF2B5EF4-FFF2-40B4-BE49-F238E27FC236}">
                <a16:creationId xmlns:a16="http://schemas.microsoft.com/office/drawing/2014/main" id="{FA354207-CCF9-416C-A7D4-CD28707199ED}"/>
              </a:ext>
            </a:extLst>
          </p:cNvPr>
          <p:cNvSpPr/>
          <p:nvPr/>
        </p:nvSpPr>
        <p:spPr>
          <a:xfrm>
            <a:off x="8178802" y="6266729"/>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9" name="Rectangle 8" descr="task number column on training invoice">
            <a:extLst>
              <a:ext uri="{FF2B5EF4-FFF2-40B4-BE49-F238E27FC236}">
                <a16:creationId xmlns:a16="http://schemas.microsoft.com/office/drawing/2014/main" id="{97A41699-D793-4FD6-8DFD-F62D457E8940}"/>
              </a:ext>
            </a:extLst>
          </p:cNvPr>
          <p:cNvSpPr/>
          <p:nvPr/>
        </p:nvSpPr>
        <p:spPr>
          <a:xfrm>
            <a:off x="7769675" y="3124199"/>
            <a:ext cx="1843755" cy="277090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90C474D-B0D8-4FDE-8641-A47B67154036}"/>
              </a:ext>
            </a:extLst>
          </p:cNvPr>
          <p:cNvSpPr/>
          <p:nvPr/>
        </p:nvSpPr>
        <p:spPr>
          <a:xfrm>
            <a:off x="9671048" y="6268012"/>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2</a:t>
            </a:r>
            <a:endParaRPr lang="en-US" sz="1600" b="0" cap="none" spc="0" dirty="0">
              <a:ln w="0"/>
              <a:solidFill>
                <a:srgbClr val="C00000"/>
              </a:solidFill>
              <a:effectLst>
                <a:outerShdw blurRad="38100" dist="25400" dir="5400000" algn="ctr" rotWithShape="0">
                  <a:srgbClr val="6E747A">
                    <a:alpha val="43000"/>
                  </a:srgbClr>
                </a:outerShdw>
              </a:effectLst>
            </a:endParaRPr>
          </a:p>
        </p:txBody>
      </p:sp>
      <p:sp>
        <p:nvSpPr>
          <p:cNvPr id="10" name="Rectangle 9" descr="traveler name and job description column on training invoice">
            <a:extLst>
              <a:ext uri="{FF2B5EF4-FFF2-40B4-BE49-F238E27FC236}">
                <a16:creationId xmlns:a16="http://schemas.microsoft.com/office/drawing/2014/main" id="{BA6E5B89-10D8-41A1-8D18-45157809354A}"/>
              </a:ext>
            </a:extLst>
          </p:cNvPr>
          <p:cNvSpPr/>
          <p:nvPr/>
        </p:nvSpPr>
        <p:spPr>
          <a:xfrm>
            <a:off x="9639305" y="3124200"/>
            <a:ext cx="977420" cy="27709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5023A0C-20BD-4795-95CE-AC88974E3FB8}"/>
              </a:ext>
            </a:extLst>
          </p:cNvPr>
          <p:cNvSpPr/>
          <p:nvPr/>
        </p:nvSpPr>
        <p:spPr>
          <a:xfrm>
            <a:off x="11201532" y="6268012"/>
            <a:ext cx="208494" cy="338554"/>
          </a:xfrm>
          <a:prstGeom prst="rect">
            <a:avLst/>
          </a:prstGeom>
          <a:noFill/>
        </p:spPr>
        <p:txBody>
          <a:bodyPr wrap="square" lIns="91440" tIns="45720" rIns="91440" bIns="45720">
            <a:spAutoFit/>
          </a:bodyPr>
          <a:lstStyle/>
          <a:p>
            <a:pPr algn="ctr"/>
            <a:r>
              <a:rPr lang="en-US" sz="1600" dirty="0">
                <a:ln w="0"/>
                <a:solidFill>
                  <a:srgbClr val="7030A0"/>
                </a:solidFill>
                <a:effectLst>
                  <a:outerShdw blurRad="38100" dist="25400" dir="5400000" algn="ctr" rotWithShape="0">
                    <a:srgbClr val="6E747A">
                      <a:alpha val="43000"/>
                    </a:srgbClr>
                  </a:outerShdw>
                </a:effectLst>
              </a:rPr>
              <a:t>3</a:t>
            </a:r>
            <a:endParaRPr lang="en-US" sz="1600" b="0" cap="none" spc="0" dirty="0">
              <a:ln w="0"/>
              <a:solidFill>
                <a:srgbClr val="7030A0"/>
              </a:solidFill>
              <a:effectLst>
                <a:outerShdw blurRad="38100" dist="25400" dir="5400000" algn="ctr" rotWithShape="0">
                  <a:srgbClr val="6E747A">
                    <a:alpha val="43000"/>
                  </a:srgbClr>
                </a:outerShdw>
              </a:effectLst>
            </a:endParaRPr>
          </a:p>
        </p:txBody>
      </p:sp>
      <p:sp>
        <p:nvSpPr>
          <p:cNvPr id="12" name="Rectangle 11" descr="traveler date column on training invoice">
            <a:extLst>
              <a:ext uri="{FF2B5EF4-FFF2-40B4-BE49-F238E27FC236}">
                <a16:creationId xmlns:a16="http://schemas.microsoft.com/office/drawing/2014/main" id="{78CDB6FD-D843-4BB6-ACED-C67E7147C994}"/>
              </a:ext>
            </a:extLst>
          </p:cNvPr>
          <p:cNvSpPr/>
          <p:nvPr/>
        </p:nvSpPr>
        <p:spPr>
          <a:xfrm>
            <a:off x="10642599" y="3124199"/>
            <a:ext cx="1041389" cy="277091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5385A50C-A321-4020-A1B5-40D939D0968A}"/>
              </a:ext>
              <a:ext uri="{C183D7F6-B498-43B3-948B-1728B52AA6E4}">
                <adec:decorative xmlns:adec="http://schemas.microsoft.com/office/drawing/2017/decorative" val="1"/>
              </a:ext>
            </a:extLst>
          </p:cNvPr>
          <p:cNvCxnSpPr>
            <a:cxnSpLocks/>
            <a:stCxn id="14" idx="0"/>
            <a:endCxn id="9" idx="2"/>
          </p:cNvCxnSpPr>
          <p:nvPr/>
        </p:nvCxnSpPr>
        <p:spPr>
          <a:xfrm flipV="1">
            <a:off x="8283049" y="5895108"/>
            <a:ext cx="408504" cy="37162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30A2355-B223-4349-92D8-BA715C20C248}"/>
              </a:ext>
              <a:ext uri="{C183D7F6-B498-43B3-948B-1728B52AA6E4}">
                <adec:decorative xmlns:adec="http://schemas.microsoft.com/office/drawing/2017/decorative" val="1"/>
              </a:ext>
            </a:extLst>
          </p:cNvPr>
          <p:cNvCxnSpPr>
            <a:cxnSpLocks/>
            <a:stCxn id="27" idx="0"/>
            <a:endCxn id="10" idx="2"/>
          </p:cNvCxnSpPr>
          <p:nvPr/>
        </p:nvCxnSpPr>
        <p:spPr>
          <a:xfrm flipV="1">
            <a:off x="9775295" y="5895110"/>
            <a:ext cx="352720" cy="37290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5A2A458-CA25-4562-8E5B-640C125BC32B}"/>
              </a:ext>
              <a:ext uri="{C183D7F6-B498-43B3-948B-1728B52AA6E4}">
                <adec:decorative xmlns:adec="http://schemas.microsoft.com/office/drawing/2017/decorative" val="1"/>
              </a:ext>
            </a:extLst>
          </p:cNvPr>
          <p:cNvCxnSpPr>
            <a:cxnSpLocks/>
            <a:stCxn id="31" idx="0"/>
            <a:endCxn id="12" idx="2"/>
          </p:cNvCxnSpPr>
          <p:nvPr/>
        </p:nvCxnSpPr>
        <p:spPr>
          <a:xfrm flipH="1" flipV="1">
            <a:off x="11163294" y="5895109"/>
            <a:ext cx="142485" cy="3729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21</a:t>
            </a:fld>
            <a:endParaRPr lang="en-US" dirty="0"/>
          </a:p>
        </p:txBody>
      </p:sp>
    </p:spTree>
    <p:extLst>
      <p:ext uri="{BB962C8B-B14F-4D97-AF65-F5344CB8AC3E}">
        <p14:creationId xmlns:p14="http://schemas.microsoft.com/office/powerpoint/2010/main" val="293258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a:t>
            </a:r>
            <a:r>
              <a:rPr lang="en-US" sz="3200" dirty="0"/>
              <a:t>(Training Pt. 3)</a:t>
            </a:r>
            <a:endParaRPr lang="en-US" dirty="0"/>
          </a:p>
        </p:txBody>
      </p:sp>
      <p:sp>
        <p:nvSpPr>
          <p:cNvPr id="3" name="Content Placeholder 2"/>
          <p:cNvSpPr>
            <a:spLocks noGrp="1"/>
          </p:cNvSpPr>
          <p:nvPr>
            <p:ph sz="half" idx="1"/>
          </p:nvPr>
        </p:nvSpPr>
        <p:spPr>
          <a:xfrm>
            <a:off x="699134" y="1266231"/>
            <a:ext cx="5250895" cy="5467078"/>
          </a:xfrm>
        </p:spPr>
        <p:txBody>
          <a:bodyPr>
            <a:normAutofit/>
          </a:bodyPr>
          <a:lstStyle/>
          <a:p>
            <a:pPr marL="457200" indent="-457200">
              <a:buFont typeface="+mj-lt"/>
              <a:buAutoNum type="arabicPeriod"/>
            </a:pPr>
            <a:r>
              <a:rPr lang="en-US" sz="1800" dirty="0"/>
              <a:t>Trip Purpose</a:t>
            </a:r>
          </a:p>
          <a:p>
            <a:pPr lvl="1"/>
            <a:r>
              <a:rPr lang="en-US" sz="1800" dirty="0"/>
              <a:t>The reason for traveling that can be tied to an item on the Project Schedule.</a:t>
            </a:r>
          </a:p>
          <a:p>
            <a:pPr marL="457200" indent="-457200">
              <a:buFont typeface="+mj-lt"/>
              <a:buAutoNum type="arabicPeriod"/>
            </a:pPr>
            <a:r>
              <a:rPr lang="en-US" sz="1800" dirty="0"/>
              <a:t>Billed CEC Expenses</a:t>
            </a:r>
          </a:p>
          <a:p>
            <a:pPr lvl="1"/>
            <a:r>
              <a:rPr lang="en-US" sz="1800" dirty="0"/>
              <a:t>See the Travel Section of the Budget Category Guidance on ECAMS website for guidance on what can be reimbursed by the CEC.</a:t>
            </a:r>
          </a:p>
          <a:p>
            <a:pPr marL="457200" indent="-457200">
              <a:buFont typeface="+mj-lt"/>
              <a:buAutoNum type="arabicPeriod"/>
            </a:pPr>
            <a:r>
              <a:rPr lang="en-US" sz="1800" dirty="0"/>
              <a:t>Match Share Expenses</a:t>
            </a:r>
          </a:p>
          <a:p>
            <a:pPr lvl="1"/>
            <a:r>
              <a:rPr lang="en-US" sz="1800" dirty="0"/>
              <a:t>Travel expenses invoiced as match funding.</a:t>
            </a:r>
          </a:p>
          <a:p>
            <a:pPr lvl="1"/>
            <a:r>
              <a:rPr lang="en-US" sz="1800" dirty="0"/>
              <a:t>Expenses exceeding the Travel Per Diem can be charged as match.</a:t>
            </a:r>
          </a:p>
        </p:txBody>
      </p:sp>
      <p:pic>
        <p:nvPicPr>
          <p:cNvPr id="8" name="Content Placeholder 7" descr="Training invoice travel table">
            <a:extLst>
              <a:ext uri="{FF2B5EF4-FFF2-40B4-BE49-F238E27FC236}">
                <a16:creationId xmlns:a16="http://schemas.microsoft.com/office/drawing/2014/main" id="{1402F76D-7C4C-4E96-9A55-00884E0A4057}"/>
              </a:ext>
            </a:extLst>
          </p:cNvPr>
          <p:cNvPicPr>
            <a:picLocks noGrp="1" noChangeAspect="1"/>
          </p:cNvPicPr>
          <p:nvPr>
            <p:ph sz="half" idx="2"/>
          </p:nvPr>
        </p:nvPicPr>
        <p:blipFill>
          <a:blip r:embed="rId3"/>
          <a:stretch>
            <a:fillRect/>
          </a:stretch>
        </p:blipFill>
        <p:spPr>
          <a:xfrm>
            <a:off x="6095999" y="1336438"/>
            <a:ext cx="5885831" cy="4348370"/>
          </a:xfrm>
        </p:spPr>
      </p:pic>
      <p:sp>
        <p:nvSpPr>
          <p:cNvPr id="14" name="Rectangle 13">
            <a:extLst>
              <a:ext uri="{FF2B5EF4-FFF2-40B4-BE49-F238E27FC236}">
                <a16:creationId xmlns:a16="http://schemas.microsoft.com/office/drawing/2014/main" id="{FA354207-CCF9-416C-A7D4-CD28707199ED}"/>
              </a:ext>
            </a:extLst>
          </p:cNvPr>
          <p:cNvSpPr/>
          <p:nvPr/>
        </p:nvSpPr>
        <p:spPr>
          <a:xfrm>
            <a:off x="7700200" y="5904744"/>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9" name="Rectangle 18" descr="departure and destination column on training invoice">
            <a:extLst>
              <a:ext uri="{FF2B5EF4-FFF2-40B4-BE49-F238E27FC236}">
                <a16:creationId xmlns:a16="http://schemas.microsoft.com/office/drawing/2014/main" id="{CBB64DFF-3EBF-42FC-B238-52220180AE90}"/>
              </a:ext>
            </a:extLst>
          </p:cNvPr>
          <p:cNvSpPr/>
          <p:nvPr/>
        </p:nvSpPr>
        <p:spPr>
          <a:xfrm>
            <a:off x="7040698" y="2995290"/>
            <a:ext cx="1810407" cy="24649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90C474D-B0D8-4FDE-8641-A47B67154036}"/>
              </a:ext>
            </a:extLst>
          </p:cNvPr>
          <p:cNvSpPr/>
          <p:nvPr/>
        </p:nvSpPr>
        <p:spPr>
          <a:xfrm>
            <a:off x="9346125" y="5909905"/>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2</a:t>
            </a:r>
            <a:endParaRPr lang="en-US" sz="1600" b="0" cap="none" spc="0" dirty="0">
              <a:ln w="0"/>
              <a:solidFill>
                <a:srgbClr val="C00000"/>
              </a:solidFill>
              <a:effectLst>
                <a:outerShdw blurRad="38100" dist="25400" dir="5400000" algn="ctr" rotWithShape="0">
                  <a:srgbClr val="6E747A">
                    <a:alpha val="43000"/>
                  </a:srgbClr>
                </a:outerShdw>
              </a:effectLst>
            </a:endParaRPr>
          </a:p>
        </p:txBody>
      </p:sp>
      <p:sp>
        <p:nvSpPr>
          <p:cNvPr id="20" name="Rectangle 19" descr="trip purpose column on training invoice">
            <a:extLst>
              <a:ext uri="{FF2B5EF4-FFF2-40B4-BE49-F238E27FC236}">
                <a16:creationId xmlns:a16="http://schemas.microsoft.com/office/drawing/2014/main" id="{5469D493-F85D-435F-BC67-BD6E7A6E1A12}"/>
              </a:ext>
            </a:extLst>
          </p:cNvPr>
          <p:cNvSpPr/>
          <p:nvPr/>
        </p:nvSpPr>
        <p:spPr>
          <a:xfrm>
            <a:off x="8871934" y="2995290"/>
            <a:ext cx="1156876" cy="24649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5023A0C-20BD-4795-95CE-AC88974E3FB8}"/>
              </a:ext>
            </a:extLst>
          </p:cNvPr>
          <p:cNvSpPr/>
          <p:nvPr/>
        </p:nvSpPr>
        <p:spPr>
          <a:xfrm>
            <a:off x="10495028" y="5911304"/>
            <a:ext cx="181638" cy="337155"/>
          </a:xfrm>
          <a:prstGeom prst="rect">
            <a:avLst/>
          </a:prstGeom>
          <a:noFill/>
        </p:spPr>
        <p:txBody>
          <a:bodyPr wrap="square" lIns="91440" tIns="45720" rIns="91440" bIns="45720">
            <a:spAutoFit/>
          </a:bodyPr>
          <a:lstStyle/>
          <a:p>
            <a:pPr algn="ctr"/>
            <a:r>
              <a:rPr lang="en-US" sz="1600" dirty="0">
                <a:ln w="0"/>
                <a:solidFill>
                  <a:srgbClr val="7030A0"/>
                </a:solidFill>
                <a:effectLst>
                  <a:outerShdw blurRad="38100" dist="25400" dir="5400000" algn="ctr" rotWithShape="0">
                    <a:srgbClr val="6E747A">
                      <a:alpha val="43000"/>
                    </a:srgbClr>
                  </a:outerShdw>
                </a:effectLst>
              </a:rPr>
              <a:t>3</a:t>
            </a:r>
            <a:endParaRPr lang="en-US" sz="1600" b="0" cap="none" spc="0" dirty="0">
              <a:ln w="0"/>
              <a:solidFill>
                <a:srgbClr val="7030A0"/>
              </a:solidFill>
              <a:effectLst>
                <a:outerShdw blurRad="38100" dist="25400" dir="5400000" algn="ctr" rotWithShape="0">
                  <a:srgbClr val="6E747A">
                    <a:alpha val="43000"/>
                  </a:srgbClr>
                </a:outerShdw>
              </a:effectLst>
            </a:endParaRPr>
          </a:p>
        </p:txBody>
      </p:sp>
      <p:sp>
        <p:nvSpPr>
          <p:cNvPr id="21" name="Rectangle 20" descr="Billed C E C expenses column on training invoice">
            <a:extLst>
              <a:ext uri="{FF2B5EF4-FFF2-40B4-BE49-F238E27FC236}">
                <a16:creationId xmlns:a16="http://schemas.microsoft.com/office/drawing/2014/main" id="{12B5FDC1-828B-417C-8A1F-B594BF06EBE6}"/>
              </a:ext>
            </a:extLst>
          </p:cNvPr>
          <p:cNvSpPr/>
          <p:nvPr/>
        </p:nvSpPr>
        <p:spPr>
          <a:xfrm>
            <a:off x="10066425" y="3000374"/>
            <a:ext cx="949236" cy="245983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D4550876-6F16-4AC6-9402-5AFF8E391706}"/>
              </a:ext>
              <a:ext uri="{C183D7F6-B498-43B3-948B-1728B52AA6E4}">
                <adec:decorative xmlns:adec="http://schemas.microsoft.com/office/drawing/2017/decorative" val="1"/>
              </a:ext>
            </a:extLst>
          </p:cNvPr>
          <p:cNvCxnSpPr>
            <a:cxnSpLocks/>
            <a:stCxn id="27" idx="0"/>
            <a:endCxn id="20" idx="2"/>
          </p:cNvCxnSpPr>
          <p:nvPr/>
        </p:nvCxnSpPr>
        <p:spPr>
          <a:xfrm flipV="1">
            <a:off x="9450372" y="5460205"/>
            <a:ext cx="0" cy="4497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FA9E84B9-B6C7-44FB-9C0C-7F2C9EBDC13F}"/>
              </a:ext>
              <a:ext uri="{C183D7F6-B498-43B3-948B-1728B52AA6E4}">
                <adec:decorative xmlns:adec="http://schemas.microsoft.com/office/drawing/2017/decorative" val="1"/>
              </a:ext>
            </a:extLst>
          </p:cNvPr>
          <p:cNvCxnSpPr>
            <a:cxnSpLocks/>
            <a:stCxn id="14" idx="0"/>
            <a:endCxn id="19" idx="2"/>
          </p:cNvCxnSpPr>
          <p:nvPr/>
        </p:nvCxnSpPr>
        <p:spPr>
          <a:xfrm flipV="1">
            <a:off x="7804447" y="5460205"/>
            <a:ext cx="141455" cy="44453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80BC918-0AA7-468B-8E09-283774FC5F6B}"/>
              </a:ext>
              <a:ext uri="{C183D7F6-B498-43B3-948B-1728B52AA6E4}">
                <adec:decorative xmlns:adec="http://schemas.microsoft.com/office/drawing/2017/decorative" val="1"/>
              </a:ext>
            </a:extLst>
          </p:cNvPr>
          <p:cNvCxnSpPr>
            <a:cxnSpLocks/>
            <a:stCxn id="31" idx="0"/>
            <a:endCxn id="21" idx="2"/>
          </p:cNvCxnSpPr>
          <p:nvPr/>
        </p:nvCxnSpPr>
        <p:spPr>
          <a:xfrm flipH="1" flipV="1">
            <a:off x="10541043" y="5460205"/>
            <a:ext cx="44804" cy="451099"/>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22</a:t>
            </a:fld>
            <a:endParaRPr lang="en-US" dirty="0"/>
          </a:p>
        </p:txBody>
      </p:sp>
    </p:spTree>
    <p:extLst>
      <p:ext uri="{BB962C8B-B14F-4D97-AF65-F5344CB8AC3E}">
        <p14:creationId xmlns:p14="http://schemas.microsoft.com/office/powerpoint/2010/main" val="159432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a:t>
            </a:r>
            <a:r>
              <a:rPr lang="en-US" sz="3600" dirty="0"/>
              <a:t>(Training &amp; Standard)</a:t>
            </a: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23</a:t>
            </a:fld>
            <a:endParaRPr lang="en-US" dirty="0"/>
          </a:p>
        </p:txBody>
      </p:sp>
      <p:pic>
        <p:nvPicPr>
          <p:cNvPr id="7" name="Content Placeholder 6" descr="Equipment Table">
            <a:extLst>
              <a:ext uri="{FF2B5EF4-FFF2-40B4-BE49-F238E27FC236}">
                <a16:creationId xmlns:a16="http://schemas.microsoft.com/office/drawing/2014/main" id="{5BB39599-81D1-4BC0-A90E-1854669004EB}"/>
              </a:ext>
            </a:extLst>
          </p:cNvPr>
          <p:cNvPicPr>
            <a:picLocks noGrp="1" noChangeAspect="1"/>
          </p:cNvPicPr>
          <p:nvPr>
            <p:ph sz="half" idx="2"/>
          </p:nvPr>
        </p:nvPicPr>
        <p:blipFill>
          <a:blip r:embed="rId3"/>
          <a:stretch>
            <a:fillRect/>
          </a:stretch>
        </p:blipFill>
        <p:spPr>
          <a:xfrm>
            <a:off x="1031259" y="1161341"/>
            <a:ext cx="10129481" cy="5301893"/>
          </a:xfrm>
        </p:spPr>
      </p:pic>
    </p:spTree>
    <p:extLst>
      <p:ext uri="{BB962C8B-B14F-4D97-AF65-F5344CB8AC3E}">
        <p14:creationId xmlns:p14="http://schemas.microsoft.com/office/powerpoint/2010/main" val="464686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a:t>
            </a:r>
            <a:r>
              <a:rPr lang="en-US" sz="3200" dirty="0"/>
              <a:t>(Training &amp; Standard Pt. 2)</a:t>
            </a:r>
            <a:endParaRPr lang="en-US" dirty="0"/>
          </a:p>
        </p:txBody>
      </p:sp>
      <p:sp>
        <p:nvSpPr>
          <p:cNvPr id="3" name="Content Placeholder 2" descr="Legal Name of Entity Providing Equipment column for equipment on the training invoice"/>
          <p:cNvSpPr>
            <a:spLocks noGrp="1"/>
          </p:cNvSpPr>
          <p:nvPr>
            <p:ph sz="half" idx="1"/>
          </p:nvPr>
        </p:nvSpPr>
        <p:spPr>
          <a:xfrm>
            <a:off x="577854" y="1266231"/>
            <a:ext cx="5372176" cy="5354701"/>
          </a:xfrm>
        </p:spPr>
        <p:txBody>
          <a:bodyPr>
            <a:normAutofit/>
          </a:bodyPr>
          <a:lstStyle/>
          <a:p>
            <a:pPr marL="457200" indent="-457200">
              <a:buFont typeface="+mj-lt"/>
              <a:buAutoNum type="arabicPeriod"/>
            </a:pPr>
            <a:r>
              <a:rPr lang="en-US" sz="1800" dirty="0"/>
              <a:t>Legal Name of Entity Providing Equipment</a:t>
            </a:r>
          </a:p>
          <a:p>
            <a:pPr lvl="1"/>
            <a:r>
              <a:rPr lang="en-US" sz="1800" dirty="0"/>
              <a:t>The entity that the invoiced equipment is either purchased from or provided by.</a:t>
            </a:r>
          </a:p>
          <a:p>
            <a:pPr lvl="1"/>
            <a:r>
              <a:rPr lang="en-US" sz="1800" dirty="0"/>
              <a:t>If the Recipient plans to use an alternate entity to provide the equipment, communicate the change to your CAM prior to purchasing the equipment.</a:t>
            </a:r>
          </a:p>
          <a:p>
            <a:pPr marL="457200" indent="-457200">
              <a:buFont typeface="+mj-lt"/>
              <a:buAutoNum type="arabicPeriod"/>
            </a:pPr>
            <a:r>
              <a:rPr lang="en-US" sz="1800" dirty="0"/>
              <a:t>Description</a:t>
            </a:r>
          </a:p>
          <a:p>
            <a:pPr lvl="1"/>
            <a:r>
              <a:rPr lang="en-US" sz="1800" dirty="0"/>
              <a:t>Describe the invoiced equipment or pieces of equipment being invoiced.</a:t>
            </a:r>
          </a:p>
          <a:p>
            <a:pPr marL="457200" indent="-457200">
              <a:buFont typeface="+mj-lt"/>
              <a:buAutoNum type="arabicPeriod"/>
            </a:pPr>
            <a:r>
              <a:rPr lang="en-US" sz="1800" dirty="0"/>
              <a:t>Purpose</a:t>
            </a:r>
          </a:p>
          <a:p>
            <a:pPr lvl="1"/>
            <a:r>
              <a:rPr lang="en-US" sz="1800" dirty="0"/>
              <a:t>Explain what purpose the equipment or pieces of equipment serves in the project.</a:t>
            </a:r>
          </a:p>
        </p:txBody>
      </p:sp>
      <p:pic>
        <p:nvPicPr>
          <p:cNvPr id="10" name="Content Placeholder 9" descr="Equipment table">
            <a:extLst>
              <a:ext uri="{FF2B5EF4-FFF2-40B4-BE49-F238E27FC236}">
                <a16:creationId xmlns:a16="http://schemas.microsoft.com/office/drawing/2014/main" id="{145B5C08-61C2-4CD8-BB9B-E1E95E61A721}"/>
              </a:ext>
            </a:extLst>
          </p:cNvPr>
          <p:cNvPicPr>
            <a:picLocks noGrp="1" noChangeAspect="1"/>
          </p:cNvPicPr>
          <p:nvPr>
            <p:ph sz="half" idx="2"/>
          </p:nvPr>
        </p:nvPicPr>
        <p:blipFill>
          <a:blip r:embed="rId3"/>
          <a:stretch>
            <a:fillRect/>
          </a:stretch>
        </p:blipFill>
        <p:spPr>
          <a:xfrm>
            <a:off x="6096000" y="1266231"/>
            <a:ext cx="5782089" cy="4178462"/>
          </a:xfrm>
        </p:spPr>
      </p:pic>
      <p:sp>
        <p:nvSpPr>
          <p:cNvPr id="25" name="Rectangle 24">
            <a:extLst>
              <a:ext uri="{FF2B5EF4-FFF2-40B4-BE49-F238E27FC236}">
                <a16:creationId xmlns:a16="http://schemas.microsoft.com/office/drawing/2014/main" id="{2FA4D361-A6B0-449B-93F3-F77FF60F935E}"/>
              </a:ext>
            </a:extLst>
          </p:cNvPr>
          <p:cNvSpPr/>
          <p:nvPr/>
        </p:nvSpPr>
        <p:spPr>
          <a:xfrm>
            <a:off x="7878364" y="5886497"/>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3" name="Rectangle 12" descr="Task number column for equipment on the training invoice">
            <a:extLst>
              <a:ext uri="{FF2B5EF4-FFF2-40B4-BE49-F238E27FC236}">
                <a16:creationId xmlns:a16="http://schemas.microsoft.com/office/drawing/2014/main" id="{CD62160A-82DD-4B7A-8AB5-B492E6EBAFF0}"/>
              </a:ext>
            </a:extLst>
          </p:cNvPr>
          <p:cNvSpPr/>
          <p:nvPr/>
        </p:nvSpPr>
        <p:spPr>
          <a:xfrm>
            <a:off x="7146131" y="3205406"/>
            <a:ext cx="1464467" cy="223928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369C5BD-7A01-456F-B2AE-5A8F0DF87F87}"/>
              </a:ext>
            </a:extLst>
          </p:cNvPr>
          <p:cNvSpPr/>
          <p:nvPr/>
        </p:nvSpPr>
        <p:spPr>
          <a:xfrm>
            <a:off x="9186806" y="5884605"/>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15" name="Rectangle 14" descr="legal name of entity providing equipment column for equipment on the training invoice">
            <a:extLst>
              <a:ext uri="{FF2B5EF4-FFF2-40B4-BE49-F238E27FC236}">
                <a16:creationId xmlns:a16="http://schemas.microsoft.com/office/drawing/2014/main" id="{AAB75DF0-6A43-42CE-89E9-9A4E14A52927}"/>
              </a:ext>
            </a:extLst>
          </p:cNvPr>
          <p:cNvSpPr/>
          <p:nvPr/>
        </p:nvSpPr>
        <p:spPr>
          <a:xfrm>
            <a:off x="8636794" y="3205406"/>
            <a:ext cx="1308518" cy="22392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8B8FAA8-27FB-484B-9F3A-CF439D41428B}"/>
              </a:ext>
            </a:extLst>
          </p:cNvPr>
          <p:cNvSpPr/>
          <p:nvPr/>
        </p:nvSpPr>
        <p:spPr>
          <a:xfrm>
            <a:off x="10267420" y="5884605"/>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6" name="Rectangle 15" descr="description column for equipment on the training invoice&#10;">
            <a:extLst>
              <a:ext uri="{FF2B5EF4-FFF2-40B4-BE49-F238E27FC236}">
                <a16:creationId xmlns:a16="http://schemas.microsoft.com/office/drawing/2014/main" id="{6ED3DB0B-8133-405D-B5CB-A6C1B9EABB98}"/>
              </a:ext>
            </a:extLst>
          </p:cNvPr>
          <p:cNvSpPr/>
          <p:nvPr/>
        </p:nvSpPr>
        <p:spPr>
          <a:xfrm>
            <a:off x="9956800" y="3205406"/>
            <a:ext cx="1291047" cy="223928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58900A65-0B17-4636-A4AB-8A8635517491}"/>
              </a:ext>
              <a:ext uri="{C183D7F6-B498-43B3-948B-1728B52AA6E4}">
                <adec:decorative xmlns:adec="http://schemas.microsoft.com/office/drawing/2017/decorative" val="1"/>
              </a:ext>
            </a:extLst>
          </p:cNvPr>
          <p:cNvCxnSpPr>
            <a:cxnSpLocks/>
            <a:stCxn id="25" idx="0"/>
            <a:endCxn id="13" idx="2"/>
          </p:cNvCxnSpPr>
          <p:nvPr/>
        </p:nvCxnSpPr>
        <p:spPr>
          <a:xfrm flipH="1" flipV="1">
            <a:off x="7878365" y="5444693"/>
            <a:ext cx="104246" cy="44180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151C4FFA-6236-4C21-9A95-D2C5EDC7029E}"/>
              </a:ext>
              <a:ext uri="{C183D7F6-B498-43B3-948B-1728B52AA6E4}">
                <adec:decorative xmlns:adec="http://schemas.microsoft.com/office/drawing/2017/decorative" val="1"/>
              </a:ext>
            </a:extLst>
          </p:cNvPr>
          <p:cNvCxnSpPr>
            <a:cxnSpLocks/>
            <a:stCxn id="29" idx="0"/>
            <a:endCxn id="15" idx="2"/>
          </p:cNvCxnSpPr>
          <p:nvPr/>
        </p:nvCxnSpPr>
        <p:spPr>
          <a:xfrm flipV="1">
            <a:off x="9291053" y="5444693"/>
            <a:ext cx="0" cy="43991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531D7CE6-3285-4346-8440-66A62A2ED16A}"/>
              </a:ext>
              <a:ext uri="{C183D7F6-B498-43B3-948B-1728B52AA6E4}">
                <adec:decorative xmlns:adec="http://schemas.microsoft.com/office/drawing/2017/decorative" val="1"/>
              </a:ext>
            </a:extLst>
          </p:cNvPr>
          <p:cNvCxnSpPr>
            <a:cxnSpLocks/>
            <a:stCxn id="33" idx="0"/>
            <a:endCxn id="16" idx="2"/>
          </p:cNvCxnSpPr>
          <p:nvPr/>
        </p:nvCxnSpPr>
        <p:spPr>
          <a:xfrm flipV="1">
            <a:off x="10371667" y="5444693"/>
            <a:ext cx="230657" cy="439912"/>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24</a:t>
            </a:fld>
            <a:endParaRPr lang="en-US" dirty="0"/>
          </a:p>
        </p:txBody>
      </p:sp>
    </p:spTree>
    <p:extLst>
      <p:ext uri="{BB962C8B-B14F-4D97-AF65-F5344CB8AC3E}">
        <p14:creationId xmlns:p14="http://schemas.microsoft.com/office/powerpoint/2010/main" val="117033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Equipment </a:t>
            </a:r>
            <a:r>
              <a:rPr lang="en-US" sz="3600" dirty="0"/>
              <a:t>(Training &amp; Standard Pt. 3)</a:t>
            </a:r>
            <a:endParaRPr lang="en-US" dirty="0"/>
          </a:p>
        </p:txBody>
      </p:sp>
      <p:sp>
        <p:nvSpPr>
          <p:cNvPr id="3" name="Content Placeholder 2"/>
          <p:cNvSpPr>
            <a:spLocks noGrp="1"/>
          </p:cNvSpPr>
          <p:nvPr>
            <p:ph sz="half" idx="1"/>
          </p:nvPr>
        </p:nvSpPr>
        <p:spPr>
          <a:xfrm>
            <a:off x="305435" y="1266231"/>
            <a:ext cx="4590416" cy="5354701"/>
          </a:xfrm>
        </p:spPr>
        <p:txBody>
          <a:bodyPr>
            <a:normAutofit/>
          </a:bodyPr>
          <a:lstStyle/>
          <a:p>
            <a:pPr marL="457200" indent="-457200">
              <a:buFont typeface="+mj-lt"/>
              <a:buAutoNum type="arabicPeriod"/>
            </a:pPr>
            <a:r>
              <a:rPr lang="en-US" sz="1800" dirty="0"/>
              <a:t>Number of Units Billed/Match</a:t>
            </a:r>
          </a:p>
          <a:p>
            <a:pPr lvl="1"/>
            <a:r>
              <a:rPr lang="en-US" sz="1800" dirty="0"/>
              <a:t>Number of units invoiced of the described equipment.</a:t>
            </a:r>
          </a:p>
          <a:p>
            <a:pPr lvl="1"/>
            <a:r>
              <a:rPr lang="en-US" sz="1800" dirty="0"/>
              <a:t>If this is a partial payment, input the number of units for the full cost.</a:t>
            </a:r>
          </a:p>
          <a:p>
            <a:pPr marL="457200" indent="-457200">
              <a:buFont typeface="+mj-lt"/>
              <a:buAutoNum type="arabicPeriod"/>
            </a:pPr>
            <a:r>
              <a:rPr lang="en-US" sz="1800" dirty="0"/>
              <a:t>Unit Cost Billed/Match This Period</a:t>
            </a:r>
          </a:p>
          <a:p>
            <a:pPr lvl="1"/>
            <a:r>
              <a:rPr lang="en-US" sz="1800" dirty="0"/>
              <a:t>The cost of a single unit of the described equipment.</a:t>
            </a:r>
          </a:p>
          <a:p>
            <a:pPr lvl="1"/>
            <a:r>
              <a:rPr lang="en-US" sz="1800" dirty="0"/>
              <a:t>Even when invoicing partial payments, use the overall cost of the equipment for the Unit Cost.</a:t>
            </a:r>
          </a:p>
          <a:p>
            <a:pPr marL="457200" indent="-457200">
              <a:buFont typeface="+mj-lt"/>
              <a:buAutoNum type="arabicPeriod"/>
            </a:pPr>
            <a:r>
              <a:rPr lang="en-US" sz="1800" dirty="0"/>
              <a:t>Billed CEC Expenses</a:t>
            </a:r>
          </a:p>
          <a:p>
            <a:pPr lvl="1"/>
            <a:r>
              <a:rPr lang="en-US" sz="1800" dirty="0"/>
              <a:t>The amount of the equipment expense being charged to the CEC.</a:t>
            </a:r>
          </a:p>
          <a:p>
            <a:pPr marL="457200" indent="-457200">
              <a:buFont typeface="+mj-lt"/>
              <a:buAutoNum type="arabicPeriod"/>
            </a:pPr>
            <a:r>
              <a:rPr lang="en-US" sz="1800" dirty="0"/>
              <a:t>Match Share Expenses</a:t>
            </a:r>
          </a:p>
          <a:p>
            <a:pPr lvl="1"/>
            <a:r>
              <a:rPr lang="en-US" sz="1800" dirty="0"/>
              <a:t>The amount of the equipment expense being invoiced as Match.</a:t>
            </a:r>
          </a:p>
        </p:txBody>
      </p:sp>
      <p:pic>
        <p:nvPicPr>
          <p:cNvPr id="11" name="Content Placeholder 10" descr="Equipment table">
            <a:extLst>
              <a:ext uri="{FF2B5EF4-FFF2-40B4-BE49-F238E27FC236}">
                <a16:creationId xmlns:a16="http://schemas.microsoft.com/office/drawing/2014/main" id="{95CA49A2-FFF8-4DF9-9B5D-C18E6926EA4B}"/>
              </a:ext>
            </a:extLst>
          </p:cNvPr>
          <p:cNvPicPr>
            <a:picLocks noGrp="1" noChangeAspect="1"/>
          </p:cNvPicPr>
          <p:nvPr>
            <p:ph sz="half" idx="2"/>
          </p:nvPr>
        </p:nvPicPr>
        <p:blipFill>
          <a:blip r:embed="rId3"/>
          <a:stretch>
            <a:fillRect/>
          </a:stretch>
        </p:blipFill>
        <p:spPr>
          <a:xfrm>
            <a:off x="4895850" y="1283142"/>
            <a:ext cx="7223945" cy="4308627"/>
          </a:xfrm>
        </p:spPr>
      </p:pic>
      <p:sp>
        <p:nvSpPr>
          <p:cNvPr id="19" name="Rectangle 18">
            <a:extLst>
              <a:ext uri="{FF2B5EF4-FFF2-40B4-BE49-F238E27FC236}">
                <a16:creationId xmlns:a16="http://schemas.microsoft.com/office/drawing/2014/main" id="{7766225C-D252-4455-9223-DB0B88FF1DBB}"/>
              </a:ext>
            </a:extLst>
          </p:cNvPr>
          <p:cNvSpPr/>
          <p:nvPr/>
        </p:nvSpPr>
        <p:spPr>
          <a:xfrm>
            <a:off x="5431301" y="5996405"/>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9" name="Rectangle 8" descr="number of units billed/match column for equipment on the training invoice">
            <a:extLst>
              <a:ext uri="{FF2B5EF4-FFF2-40B4-BE49-F238E27FC236}">
                <a16:creationId xmlns:a16="http://schemas.microsoft.com/office/drawing/2014/main" id="{37911551-C9AB-4009-A82C-DEF0BC3640E0}"/>
              </a:ext>
            </a:extLst>
          </p:cNvPr>
          <p:cNvSpPr/>
          <p:nvPr/>
        </p:nvSpPr>
        <p:spPr>
          <a:xfrm>
            <a:off x="5162910" y="3191840"/>
            <a:ext cx="623179" cy="221966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F3B37BF-7618-40CD-A026-054AB46DF5A9}"/>
              </a:ext>
            </a:extLst>
          </p:cNvPr>
          <p:cNvSpPr/>
          <p:nvPr/>
        </p:nvSpPr>
        <p:spPr>
          <a:xfrm>
            <a:off x="6154868" y="6024030"/>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10" name="Rectangle 9" descr="unit cost billed/match this period column for equipment on the training invoice">
            <a:extLst>
              <a:ext uri="{FF2B5EF4-FFF2-40B4-BE49-F238E27FC236}">
                <a16:creationId xmlns:a16="http://schemas.microsoft.com/office/drawing/2014/main" id="{FF3F44DB-A5EF-4CE0-AB4F-0E504C44C560}"/>
              </a:ext>
            </a:extLst>
          </p:cNvPr>
          <p:cNvSpPr/>
          <p:nvPr/>
        </p:nvSpPr>
        <p:spPr>
          <a:xfrm>
            <a:off x="5815676" y="3191839"/>
            <a:ext cx="719138" cy="22196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911CC0E-417A-4C42-8E61-3DB028140631}"/>
              </a:ext>
            </a:extLst>
          </p:cNvPr>
          <p:cNvSpPr/>
          <p:nvPr/>
        </p:nvSpPr>
        <p:spPr>
          <a:xfrm>
            <a:off x="7622379" y="6000218"/>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7" name="Rectangle 16" descr="Billed C E C expenses column for equipment on the training invoice">
            <a:extLst>
              <a:ext uri="{FF2B5EF4-FFF2-40B4-BE49-F238E27FC236}">
                <a16:creationId xmlns:a16="http://schemas.microsoft.com/office/drawing/2014/main" id="{0DCB282C-37B1-4D1F-A430-D9E8EE047627}"/>
              </a:ext>
            </a:extLst>
          </p:cNvPr>
          <p:cNvSpPr/>
          <p:nvPr/>
        </p:nvSpPr>
        <p:spPr>
          <a:xfrm>
            <a:off x="7355680" y="3200400"/>
            <a:ext cx="788195" cy="221966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E2F53B9-9660-4377-9CAC-18076607AD04}"/>
              </a:ext>
            </a:extLst>
          </p:cNvPr>
          <p:cNvSpPr/>
          <p:nvPr/>
        </p:nvSpPr>
        <p:spPr>
          <a:xfrm>
            <a:off x="8440473" y="6003119"/>
            <a:ext cx="170127" cy="335653"/>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18" name="Rectangle 17" descr="match share expenses column for equipment on the training invoice">
            <a:extLst>
              <a:ext uri="{FF2B5EF4-FFF2-40B4-BE49-F238E27FC236}">
                <a16:creationId xmlns:a16="http://schemas.microsoft.com/office/drawing/2014/main" id="{2E16E9D0-43AC-4486-AB85-0CFEBC9C46E1}"/>
              </a:ext>
            </a:extLst>
          </p:cNvPr>
          <p:cNvSpPr/>
          <p:nvPr/>
        </p:nvSpPr>
        <p:spPr>
          <a:xfrm>
            <a:off x="8173460" y="3200400"/>
            <a:ext cx="769145" cy="221966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a:extLst>
              <a:ext uri="{FF2B5EF4-FFF2-40B4-BE49-F238E27FC236}">
                <a16:creationId xmlns:a16="http://schemas.microsoft.com/office/drawing/2014/main" id="{B8472B04-A035-44A1-BD6F-42E39C1F9ED2}"/>
              </a:ext>
              <a:ext uri="{C183D7F6-B498-43B3-948B-1728B52AA6E4}">
                <adec:decorative xmlns:adec="http://schemas.microsoft.com/office/drawing/2017/decorative" val="1"/>
              </a:ext>
            </a:extLst>
          </p:cNvPr>
          <p:cNvCxnSpPr>
            <a:cxnSpLocks/>
            <a:stCxn id="19" idx="0"/>
            <a:endCxn id="9" idx="2"/>
          </p:cNvCxnSpPr>
          <p:nvPr/>
        </p:nvCxnSpPr>
        <p:spPr>
          <a:xfrm flipH="1" flipV="1">
            <a:off x="5474500" y="5411504"/>
            <a:ext cx="61048" cy="58490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B5FE935E-F033-492C-AD9A-0B6B21D4CA78}"/>
              </a:ext>
              <a:ext uri="{C183D7F6-B498-43B3-948B-1728B52AA6E4}">
                <adec:decorative xmlns:adec="http://schemas.microsoft.com/office/drawing/2017/decorative" val="1"/>
              </a:ext>
            </a:extLst>
          </p:cNvPr>
          <p:cNvCxnSpPr>
            <a:cxnSpLocks/>
            <a:stCxn id="20" idx="0"/>
            <a:endCxn id="10" idx="2"/>
          </p:cNvCxnSpPr>
          <p:nvPr/>
        </p:nvCxnSpPr>
        <p:spPr>
          <a:xfrm flipH="1" flipV="1">
            <a:off x="6175245" y="5411503"/>
            <a:ext cx="83870" cy="61252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E7A84167-71B6-4D53-8DA9-0708B921110B}"/>
              </a:ext>
              <a:ext uri="{C183D7F6-B498-43B3-948B-1728B52AA6E4}">
                <adec:decorative xmlns:adec="http://schemas.microsoft.com/office/drawing/2017/decorative" val="1"/>
              </a:ext>
            </a:extLst>
          </p:cNvPr>
          <p:cNvCxnSpPr>
            <a:cxnSpLocks/>
            <a:stCxn id="21" idx="0"/>
            <a:endCxn id="17" idx="2"/>
          </p:cNvCxnSpPr>
          <p:nvPr/>
        </p:nvCxnSpPr>
        <p:spPr>
          <a:xfrm flipV="1">
            <a:off x="7726626" y="5420065"/>
            <a:ext cx="23152" cy="58015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C0AFDF24-1010-410A-9D1D-94902AE9223E}"/>
              </a:ext>
              <a:ext uri="{C183D7F6-B498-43B3-948B-1728B52AA6E4}">
                <adec:decorative xmlns:adec="http://schemas.microsoft.com/office/drawing/2017/decorative" val="1"/>
              </a:ext>
            </a:extLst>
          </p:cNvPr>
          <p:cNvCxnSpPr>
            <a:cxnSpLocks/>
            <a:stCxn id="27" idx="0"/>
            <a:endCxn id="18" idx="2"/>
          </p:cNvCxnSpPr>
          <p:nvPr/>
        </p:nvCxnSpPr>
        <p:spPr>
          <a:xfrm flipV="1">
            <a:off x="8525537" y="5420065"/>
            <a:ext cx="32496" cy="583054"/>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25</a:t>
            </a:fld>
            <a:endParaRPr lang="en-US" dirty="0"/>
          </a:p>
        </p:txBody>
      </p:sp>
    </p:spTree>
    <p:extLst>
      <p:ext uri="{BB962C8B-B14F-4D97-AF65-F5344CB8AC3E}">
        <p14:creationId xmlns:p14="http://schemas.microsoft.com/office/powerpoint/2010/main" val="175007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Equipment </a:t>
            </a:r>
            <a:r>
              <a:rPr lang="en-US" sz="3600" dirty="0"/>
              <a:t>(Training &amp; Standard Pt. 4)</a:t>
            </a:r>
            <a:endParaRPr lang="en-US" dirty="0"/>
          </a:p>
        </p:txBody>
      </p:sp>
      <p:sp>
        <p:nvSpPr>
          <p:cNvPr id="3" name="Content Placeholder 2"/>
          <p:cNvSpPr>
            <a:spLocks noGrp="1"/>
          </p:cNvSpPr>
          <p:nvPr>
            <p:ph sz="half" idx="1"/>
          </p:nvPr>
        </p:nvSpPr>
        <p:spPr>
          <a:xfrm>
            <a:off x="305434" y="1266231"/>
            <a:ext cx="5389432" cy="5354701"/>
          </a:xfrm>
        </p:spPr>
        <p:txBody>
          <a:bodyPr>
            <a:normAutofit/>
          </a:bodyPr>
          <a:lstStyle/>
          <a:p>
            <a:pPr marL="0" indent="0">
              <a:buNone/>
            </a:pPr>
            <a:r>
              <a:rPr lang="en-US" sz="1800" dirty="0"/>
              <a:t>Equipment backup documentation requirements:</a:t>
            </a:r>
          </a:p>
          <a:p>
            <a:pPr marL="457200" indent="-457200">
              <a:buFont typeface="+mj-lt"/>
              <a:buAutoNum type="arabicPeriod"/>
            </a:pPr>
            <a:r>
              <a:rPr lang="en-US" sz="1800" dirty="0"/>
              <a:t>$100k per invoice line-item Threshold</a:t>
            </a:r>
          </a:p>
          <a:p>
            <a:pPr lvl="1"/>
            <a:r>
              <a:rPr lang="en-US" sz="1800" dirty="0"/>
              <a:t>Based off column H “Total # of Units x Unit Cost”.</a:t>
            </a:r>
          </a:p>
          <a:p>
            <a:pPr lvl="1"/>
            <a:r>
              <a:rPr lang="en-US" sz="1800" dirty="0"/>
              <a:t>Includes both CEC and Match expenses.</a:t>
            </a:r>
          </a:p>
          <a:p>
            <a:pPr lvl="1"/>
            <a:r>
              <a:rPr lang="en-US" sz="1800" dirty="0"/>
              <a:t>If over $100k per line item, proof of payment is required when submitting the invoice.</a:t>
            </a:r>
          </a:p>
          <a:p>
            <a:pPr marL="457200" indent="-457200">
              <a:buFont typeface="+mj-lt"/>
              <a:buAutoNum type="arabicPeriod"/>
            </a:pPr>
            <a:r>
              <a:rPr lang="en-US" sz="1800" dirty="0"/>
              <a:t>$500k Threshold</a:t>
            </a:r>
          </a:p>
          <a:p>
            <a:pPr lvl="1"/>
            <a:r>
              <a:rPr lang="en-US" sz="1800" dirty="0"/>
              <a:t>When a line-item total (column H) is valued at $500k or more; or when equipment valued at $500k or more is purchased from a single entity (add all line items with the same entity), use the “</a:t>
            </a:r>
            <a:r>
              <a:rPr lang="en-US" sz="1800" dirty="0">
                <a:hlinkClick r:id="rId3"/>
              </a:rPr>
              <a:t>Equipment Verification Email Template</a:t>
            </a:r>
            <a:r>
              <a:rPr lang="en-US" sz="1800" dirty="0"/>
              <a:t>” to request verification information from the equipment supplier (</a:t>
            </a:r>
            <a:r>
              <a:rPr lang="en-US" sz="1800" u="sng" dirty="0"/>
              <a:t>https://www.energy.ca.gov/media/4470</a:t>
            </a:r>
            <a:r>
              <a:rPr lang="en-US" sz="1800" dirty="0"/>
              <a:t>).</a:t>
            </a:r>
          </a:p>
          <a:p>
            <a:pPr lvl="1"/>
            <a:endParaRPr lang="en-US" sz="1800" dirty="0"/>
          </a:p>
          <a:p>
            <a:pPr lvl="1"/>
            <a:endParaRPr lang="en-US" sz="1800" dirty="0"/>
          </a:p>
        </p:txBody>
      </p:sp>
      <p:sp>
        <p:nvSpPr>
          <p:cNvPr id="24" name="Content Placeholder 2">
            <a:extLst>
              <a:ext uri="{FF2B5EF4-FFF2-40B4-BE49-F238E27FC236}">
                <a16:creationId xmlns:a16="http://schemas.microsoft.com/office/drawing/2014/main" id="{EAC48DEB-8B6F-4D37-A960-A22F87B10752}"/>
              </a:ext>
            </a:extLst>
          </p:cNvPr>
          <p:cNvSpPr txBox="1">
            <a:spLocks/>
          </p:cNvSpPr>
          <p:nvPr/>
        </p:nvSpPr>
        <p:spPr>
          <a:xfrm>
            <a:off x="5957333" y="5052764"/>
            <a:ext cx="5816175" cy="1224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dirty="0"/>
              <a:t>Note: To add equipment not on the budget, submit an “</a:t>
            </a:r>
            <a:r>
              <a:rPr lang="en-US" sz="1800" dirty="0">
                <a:hlinkClick r:id="rId4"/>
              </a:rPr>
              <a:t>Form to Add Equipment/Materials and Miscellaneous</a:t>
            </a:r>
            <a:r>
              <a:rPr lang="en-US" sz="1800" dirty="0"/>
              <a:t>” either before or with the next invoice: </a:t>
            </a:r>
            <a:r>
              <a:rPr lang="en-US" sz="1800" u="sng" dirty="0"/>
              <a:t>https://www.energy.ca.gov/media/4471</a:t>
            </a:r>
            <a:endParaRPr lang="en-US" sz="1800" u="sng" dirty="0">
              <a:highlight>
                <a:srgbClr val="FFFF00"/>
              </a:highlight>
            </a:endParaRPr>
          </a:p>
          <a:p>
            <a:pPr lvl="1"/>
            <a:endParaRPr lang="en-US" sz="1800" dirty="0"/>
          </a:p>
        </p:txBody>
      </p:sp>
      <p:pic>
        <p:nvPicPr>
          <p:cNvPr id="10" name="Content Placeholder 9" descr="Equipment table">
            <a:extLst>
              <a:ext uri="{FF2B5EF4-FFF2-40B4-BE49-F238E27FC236}">
                <a16:creationId xmlns:a16="http://schemas.microsoft.com/office/drawing/2014/main" id="{E12A2053-A453-4DDD-A3F2-FF4E0D4ABDB6}"/>
              </a:ext>
            </a:extLst>
          </p:cNvPr>
          <p:cNvPicPr>
            <a:picLocks noGrp="1" noChangeAspect="1"/>
          </p:cNvPicPr>
          <p:nvPr>
            <p:ph sz="half" idx="2"/>
          </p:nvPr>
        </p:nvPicPr>
        <p:blipFill>
          <a:blip r:embed="rId5"/>
          <a:stretch>
            <a:fillRect/>
          </a:stretch>
        </p:blipFill>
        <p:spPr>
          <a:xfrm>
            <a:off x="6019800" y="1241271"/>
            <a:ext cx="5753708" cy="3431723"/>
          </a:xfrm>
        </p:spPr>
      </p:pic>
      <p:sp>
        <p:nvSpPr>
          <p:cNvPr id="19" name="Rectangle 18">
            <a:extLst>
              <a:ext uri="{FF2B5EF4-FFF2-40B4-BE49-F238E27FC236}">
                <a16:creationId xmlns:a16="http://schemas.microsoft.com/office/drawing/2014/main" id="{7766225C-D252-4455-9223-DB0B88FF1DBB}"/>
              </a:ext>
            </a:extLst>
          </p:cNvPr>
          <p:cNvSpPr/>
          <p:nvPr/>
        </p:nvSpPr>
        <p:spPr>
          <a:xfrm>
            <a:off x="5544592" y="1739939"/>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9" name="Rectangle 8" descr="example of the 100,000 dollar per invoice line-item threshold for equipment ">
            <a:extLst>
              <a:ext uri="{FF2B5EF4-FFF2-40B4-BE49-F238E27FC236}">
                <a16:creationId xmlns:a16="http://schemas.microsoft.com/office/drawing/2014/main" id="{37911551-C9AB-4009-A82C-DEF0BC3640E0}"/>
              </a:ext>
            </a:extLst>
          </p:cNvPr>
          <p:cNvSpPr/>
          <p:nvPr/>
        </p:nvSpPr>
        <p:spPr>
          <a:xfrm>
            <a:off x="7324725" y="2774425"/>
            <a:ext cx="657225" cy="2050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911CC0E-417A-4C42-8E61-3DB028140631}"/>
              </a:ext>
            </a:extLst>
          </p:cNvPr>
          <p:cNvSpPr/>
          <p:nvPr/>
        </p:nvSpPr>
        <p:spPr>
          <a:xfrm>
            <a:off x="8971489" y="4714912"/>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2</a:t>
            </a:r>
          </a:p>
        </p:txBody>
      </p:sp>
      <p:sp>
        <p:nvSpPr>
          <p:cNvPr id="17" name="Rectangle 16" descr="example of the 500,000 dollar threshold for equipment ">
            <a:extLst>
              <a:ext uri="{FF2B5EF4-FFF2-40B4-BE49-F238E27FC236}">
                <a16:creationId xmlns:a16="http://schemas.microsoft.com/office/drawing/2014/main" id="{0DCB282C-37B1-4D1F-A430-D9E8EE047627}"/>
              </a:ext>
            </a:extLst>
          </p:cNvPr>
          <p:cNvSpPr/>
          <p:nvPr/>
        </p:nvSpPr>
        <p:spPr>
          <a:xfrm>
            <a:off x="7324725" y="3007518"/>
            <a:ext cx="2562225" cy="23812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E7A84167-71B6-4D53-8DA9-0708B921110B}"/>
              </a:ext>
              <a:ext uri="{C183D7F6-B498-43B3-948B-1728B52AA6E4}">
                <adec:decorative xmlns:adec="http://schemas.microsoft.com/office/drawing/2017/decorative" val="1"/>
              </a:ext>
            </a:extLst>
          </p:cNvPr>
          <p:cNvCxnSpPr>
            <a:cxnSpLocks/>
            <a:stCxn id="21" idx="0"/>
            <a:endCxn id="17" idx="2"/>
          </p:cNvCxnSpPr>
          <p:nvPr/>
        </p:nvCxnSpPr>
        <p:spPr>
          <a:xfrm flipH="1" flipV="1">
            <a:off x="8605838" y="3245643"/>
            <a:ext cx="469898" cy="1469269"/>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5C44CAE-586A-4E5C-B328-D26530E166C2}"/>
              </a:ext>
              <a:ext uri="{C183D7F6-B498-43B3-948B-1728B52AA6E4}">
                <adec:decorative xmlns:adec="http://schemas.microsoft.com/office/drawing/2017/decorative" val="1"/>
              </a:ext>
            </a:extLst>
          </p:cNvPr>
          <p:cNvCxnSpPr>
            <a:cxnSpLocks/>
            <a:stCxn id="19" idx="3"/>
            <a:endCxn id="9" idx="0"/>
          </p:cNvCxnSpPr>
          <p:nvPr/>
        </p:nvCxnSpPr>
        <p:spPr>
          <a:xfrm>
            <a:off x="5753086" y="1909216"/>
            <a:ext cx="1900252" cy="86520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26</a:t>
            </a:fld>
            <a:endParaRPr lang="en-US" dirty="0"/>
          </a:p>
        </p:txBody>
      </p:sp>
    </p:spTree>
    <p:extLst>
      <p:ext uri="{BB962C8B-B14F-4D97-AF65-F5344CB8AC3E}">
        <p14:creationId xmlns:p14="http://schemas.microsoft.com/office/powerpoint/2010/main" val="232858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Equipment </a:t>
            </a:r>
            <a:r>
              <a:rPr lang="en-US" sz="3600" dirty="0"/>
              <a:t>(Training &amp; Standard Pt. 5)</a:t>
            </a:r>
            <a:endParaRPr lang="en-US" dirty="0"/>
          </a:p>
        </p:txBody>
      </p:sp>
      <p:sp>
        <p:nvSpPr>
          <p:cNvPr id="3" name="Content Placeholder 2"/>
          <p:cNvSpPr>
            <a:spLocks noGrp="1"/>
          </p:cNvSpPr>
          <p:nvPr>
            <p:ph sz="half" idx="1"/>
          </p:nvPr>
        </p:nvSpPr>
        <p:spPr>
          <a:xfrm>
            <a:off x="305435" y="1266231"/>
            <a:ext cx="4590416" cy="5354701"/>
          </a:xfrm>
        </p:spPr>
        <p:txBody>
          <a:bodyPr>
            <a:normAutofit/>
          </a:bodyPr>
          <a:lstStyle/>
          <a:p>
            <a:pPr marL="0" indent="0">
              <a:buNone/>
            </a:pPr>
            <a:r>
              <a:rPr lang="en-US" sz="1800" dirty="0"/>
              <a:t>Partial payments is a new feature on the invoice template that informs the CEC when a piece of equipment or material is being paid in installments.</a:t>
            </a:r>
          </a:p>
          <a:p>
            <a:pPr marL="457200" indent="-457200">
              <a:buFont typeface="+mj-lt"/>
              <a:buAutoNum type="arabicPeriod"/>
            </a:pPr>
            <a:r>
              <a:rPr lang="en-US" sz="1800" dirty="0"/>
              <a:t>Partial Payment Check Box</a:t>
            </a:r>
          </a:p>
          <a:p>
            <a:pPr lvl="1"/>
            <a:r>
              <a:rPr lang="en-US" sz="1800" dirty="0"/>
              <a:t>Check the box if the described equipment is being paid in installments.</a:t>
            </a:r>
          </a:p>
          <a:p>
            <a:pPr lvl="1"/>
            <a:r>
              <a:rPr lang="en-US" sz="1800" dirty="0"/>
              <a:t>Only check this box if the Total (column K) is less than the Total # of Units x Unit Cost (column H).</a:t>
            </a:r>
          </a:p>
          <a:p>
            <a:pPr marL="457200" indent="-457200">
              <a:buFont typeface="+mj-lt"/>
              <a:buAutoNum type="arabicPeriod"/>
            </a:pPr>
            <a:r>
              <a:rPr lang="en-US" sz="1800" dirty="0"/>
              <a:t>Prior Payments</a:t>
            </a:r>
          </a:p>
          <a:p>
            <a:pPr lvl="1"/>
            <a:r>
              <a:rPr lang="en-US" sz="1800" dirty="0"/>
              <a:t>For the same piece of equipment, list the prior payments with the amount of CEC funds and amount of Match previously invoiced. Also include the invoice number it was previously invoiced in. </a:t>
            </a:r>
          </a:p>
        </p:txBody>
      </p:sp>
      <p:pic>
        <p:nvPicPr>
          <p:cNvPr id="12" name="Content Placeholder 11" descr="Equipment table">
            <a:extLst>
              <a:ext uri="{FF2B5EF4-FFF2-40B4-BE49-F238E27FC236}">
                <a16:creationId xmlns:a16="http://schemas.microsoft.com/office/drawing/2014/main" id="{7AC595D1-09FB-4B6B-8C08-ECF4253C7228}"/>
              </a:ext>
            </a:extLst>
          </p:cNvPr>
          <p:cNvPicPr>
            <a:picLocks noGrp="1" noChangeAspect="1"/>
          </p:cNvPicPr>
          <p:nvPr>
            <p:ph sz="half" idx="2"/>
          </p:nvPr>
        </p:nvPicPr>
        <p:blipFill>
          <a:blip r:embed="rId3"/>
          <a:stretch>
            <a:fillRect/>
          </a:stretch>
        </p:blipFill>
        <p:spPr>
          <a:xfrm>
            <a:off x="4998983" y="1259146"/>
            <a:ext cx="6826247" cy="4071425"/>
          </a:xfrm>
        </p:spPr>
      </p:pic>
      <p:sp>
        <p:nvSpPr>
          <p:cNvPr id="11" name="Rectangle 10">
            <a:extLst>
              <a:ext uri="{FF2B5EF4-FFF2-40B4-BE49-F238E27FC236}">
                <a16:creationId xmlns:a16="http://schemas.microsoft.com/office/drawing/2014/main" id="{07109817-8845-44AC-ABA7-A50C7A129AAA}"/>
              </a:ext>
            </a:extLst>
          </p:cNvPr>
          <p:cNvSpPr/>
          <p:nvPr/>
        </p:nvSpPr>
        <p:spPr>
          <a:xfrm>
            <a:off x="9694598" y="5662275"/>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4" name="Rectangle 3" descr="partial payment check box column for equipment on the training invoice">
            <a:extLst>
              <a:ext uri="{FF2B5EF4-FFF2-40B4-BE49-F238E27FC236}">
                <a16:creationId xmlns:a16="http://schemas.microsoft.com/office/drawing/2014/main" id="{B0FC27F6-F493-417F-B689-B55B89920614}"/>
              </a:ext>
            </a:extLst>
          </p:cNvPr>
          <p:cNvSpPr/>
          <p:nvPr/>
        </p:nvSpPr>
        <p:spPr>
          <a:xfrm>
            <a:off x="9578974" y="3060700"/>
            <a:ext cx="691481" cy="21042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C5724C5-CAE2-4C95-A862-F7E7806B9972}"/>
              </a:ext>
            </a:extLst>
          </p:cNvPr>
          <p:cNvSpPr/>
          <p:nvPr/>
        </p:nvSpPr>
        <p:spPr>
          <a:xfrm>
            <a:off x="11118491" y="5660429"/>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5" name="Rectangle 4" descr="prior payments column for equipment on the training invoice">
            <a:extLst>
              <a:ext uri="{FF2B5EF4-FFF2-40B4-BE49-F238E27FC236}">
                <a16:creationId xmlns:a16="http://schemas.microsoft.com/office/drawing/2014/main" id="{1B6BA449-EF45-48FC-A42F-57D94E2CFBE6}"/>
              </a:ext>
            </a:extLst>
          </p:cNvPr>
          <p:cNvSpPr/>
          <p:nvPr/>
        </p:nvSpPr>
        <p:spPr>
          <a:xfrm>
            <a:off x="10303669" y="3060700"/>
            <a:ext cx="1521561" cy="21042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BB7009D7-818F-46AE-86A9-1E079A6C5308}"/>
              </a:ext>
              <a:ext uri="{C183D7F6-B498-43B3-948B-1728B52AA6E4}">
                <adec:decorative xmlns:adec="http://schemas.microsoft.com/office/drawing/2017/decorative" val="1"/>
              </a:ext>
            </a:extLst>
          </p:cNvPr>
          <p:cNvCxnSpPr>
            <a:cxnSpLocks/>
            <a:stCxn id="11" idx="0"/>
            <a:endCxn id="4" idx="2"/>
          </p:cNvCxnSpPr>
          <p:nvPr/>
        </p:nvCxnSpPr>
        <p:spPr>
          <a:xfrm flipV="1">
            <a:off x="9798845" y="5164931"/>
            <a:ext cx="125870" cy="49734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DA3B31C-D1E4-49DB-B69B-16D93C2436E4}"/>
              </a:ext>
              <a:ext uri="{C183D7F6-B498-43B3-948B-1728B52AA6E4}">
                <adec:decorative xmlns:adec="http://schemas.microsoft.com/office/drawing/2017/decorative" val="1"/>
              </a:ext>
            </a:extLst>
          </p:cNvPr>
          <p:cNvCxnSpPr>
            <a:cxnSpLocks/>
            <a:stCxn id="13" idx="0"/>
            <a:endCxn id="5" idx="2"/>
          </p:cNvCxnSpPr>
          <p:nvPr/>
        </p:nvCxnSpPr>
        <p:spPr>
          <a:xfrm flipH="1" flipV="1">
            <a:off x="11064450" y="5164931"/>
            <a:ext cx="158288" cy="4954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27</a:t>
            </a:fld>
            <a:endParaRPr lang="en-US" dirty="0"/>
          </a:p>
        </p:txBody>
      </p:sp>
    </p:spTree>
    <p:extLst>
      <p:ext uri="{BB962C8B-B14F-4D97-AF65-F5344CB8AC3E}">
        <p14:creationId xmlns:p14="http://schemas.microsoft.com/office/powerpoint/2010/main" val="31752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04" y="98522"/>
            <a:ext cx="9953978" cy="1038840"/>
          </a:xfrm>
        </p:spPr>
        <p:txBody>
          <a:bodyPr>
            <a:normAutofit fontScale="90000"/>
          </a:bodyPr>
          <a:lstStyle/>
          <a:p>
            <a:r>
              <a:rPr lang="en-US" dirty="0"/>
              <a:t>Materials &amp; Miscellaneous</a:t>
            </a:r>
            <a:br>
              <a:rPr lang="en-US" dirty="0"/>
            </a:br>
            <a:r>
              <a:rPr lang="en-US" sz="3600" dirty="0"/>
              <a:t>(Training &amp; Standard)</a:t>
            </a:r>
            <a:endParaRPr lang="en-US" dirty="0"/>
          </a:p>
        </p:txBody>
      </p:sp>
      <p:sp>
        <p:nvSpPr>
          <p:cNvPr id="3" name="Content Placeholder 2"/>
          <p:cNvSpPr>
            <a:spLocks noGrp="1"/>
          </p:cNvSpPr>
          <p:nvPr>
            <p:ph sz="half" idx="1"/>
          </p:nvPr>
        </p:nvSpPr>
        <p:spPr>
          <a:xfrm>
            <a:off x="880081" y="4990177"/>
            <a:ext cx="10431837" cy="1655619"/>
          </a:xfrm>
        </p:spPr>
        <p:txBody>
          <a:bodyPr>
            <a:normAutofit/>
          </a:bodyPr>
          <a:lstStyle/>
          <a:p>
            <a:r>
              <a:rPr lang="en-US" sz="1800" dirty="0"/>
              <a:t>Materials &amp; Miscellaneous line items with a combined CEC and Match invoiced amounts of $5,000 or more will require proof of payment or proof of incurred costs when submitting the invoice.</a:t>
            </a:r>
          </a:p>
          <a:p>
            <a:r>
              <a:rPr lang="en-US" sz="1800" dirty="0"/>
              <a:t>Cells under the “Total: # of Units x Unit Cost” and “Total” columns will turn red when backup documentation is required.</a:t>
            </a:r>
          </a:p>
        </p:txBody>
      </p:sp>
      <p:pic>
        <p:nvPicPr>
          <p:cNvPr id="8" name="Content Placeholder 7" descr="Materials and miscellaneous table">
            <a:extLst>
              <a:ext uri="{FF2B5EF4-FFF2-40B4-BE49-F238E27FC236}">
                <a16:creationId xmlns:a16="http://schemas.microsoft.com/office/drawing/2014/main" id="{0144B171-AA9B-4148-B2E9-385B952CA74A}"/>
              </a:ext>
            </a:extLst>
          </p:cNvPr>
          <p:cNvPicPr>
            <a:picLocks noGrp="1" noChangeAspect="1"/>
          </p:cNvPicPr>
          <p:nvPr>
            <p:ph sz="half" idx="2"/>
          </p:nvPr>
        </p:nvPicPr>
        <p:blipFill>
          <a:blip r:embed="rId3"/>
          <a:stretch>
            <a:fillRect/>
          </a:stretch>
        </p:blipFill>
        <p:spPr>
          <a:xfrm>
            <a:off x="1733191" y="1137362"/>
            <a:ext cx="8725618" cy="3843470"/>
          </a:xfrm>
        </p:spPr>
      </p:pic>
      <p:sp>
        <p:nvSpPr>
          <p:cNvPr id="6" name="Slide Number Placeholder 5"/>
          <p:cNvSpPr>
            <a:spLocks noGrp="1"/>
          </p:cNvSpPr>
          <p:nvPr>
            <p:ph type="sldNum" sz="quarter" idx="12"/>
          </p:nvPr>
        </p:nvSpPr>
        <p:spPr/>
        <p:txBody>
          <a:bodyPr/>
          <a:lstStyle/>
          <a:p>
            <a:fld id="{005C4985-ACD0-2B4C-8981-36243250F268}" type="slidenum">
              <a:rPr lang="en-US" smtClean="0"/>
              <a:t>28</a:t>
            </a:fld>
            <a:endParaRPr lang="en-US" dirty="0"/>
          </a:p>
        </p:txBody>
      </p:sp>
    </p:spTree>
    <p:extLst>
      <p:ext uri="{BB962C8B-B14F-4D97-AF65-F5344CB8AC3E}">
        <p14:creationId xmlns:p14="http://schemas.microsoft.com/office/powerpoint/2010/main" val="404436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04" y="98522"/>
            <a:ext cx="9953978" cy="1038840"/>
          </a:xfrm>
        </p:spPr>
        <p:txBody>
          <a:bodyPr>
            <a:normAutofit fontScale="90000"/>
          </a:bodyPr>
          <a:lstStyle/>
          <a:p>
            <a:r>
              <a:rPr lang="en-US" dirty="0"/>
              <a:t>Materials &amp; Miscellaneous</a:t>
            </a:r>
            <a:br>
              <a:rPr lang="en-US" dirty="0"/>
            </a:br>
            <a:r>
              <a:rPr lang="en-US" sz="3600" dirty="0"/>
              <a:t>(Training &amp; Standard Pt. 2)</a:t>
            </a:r>
            <a:endParaRPr lang="en-US" dirty="0"/>
          </a:p>
        </p:txBody>
      </p:sp>
      <p:sp>
        <p:nvSpPr>
          <p:cNvPr id="3" name="Content Placeholder 2"/>
          <p:cNvSpPr>
            <a:spLocks noGrp="1"/>
          </p:cNvSpPr>
          <p:nvPr>
            <p:ph sz="half" idx="1"/>
          </p:nvPr>
        </p:nvSpPr>
        <p:spPr>
          <a:xfrm>
            <a:off x="880444" y="1251146"/>
            <a:ext cx="5513474" cy="5354701"/>
          </a:xfrm>
        </p:spPr>
        <p:txBody>
          <a:bodyPr>
            <a:normAutofit/>
          </a:bodyPr>
          <a:lstStyle/>
          <a:p>
            <a:pPr marL="0" indent="0">
              <a:buNone/>
            </a:pPr>
            <a:r>
              <a:rPr lang="en-US" sz="1800" dirty="0"/>
              <a:t>The Materials &amp; Miscellaneous invoice sheet is filled out similarly to the Equipment invoice sheet. Materials &amp; Miscellaneous invoice sheet has the same columns as the Equipment invoice sheet:</a:t>
            </a:r>
          </a:p>
          <a:p>
            <a:pPr marL="342900" indent="-342900">
              <a:buFont typeface="+mj-lt"/>
              <a:buAutoNum type="arabicPeriod"/>
            </a:pPr>
            <a:r>
              <a:rPr lang="en-US" sz="1800" dirty="0"/>
              <a:t>Legal Name of Entity Providing the Item</a:t>
            </a:r>
          </a:p>
          <a:p>
            <a:pPr marL="342900" indent="-342900">
              <a:buFont typeface="+mj-lt"/>
              <a:buAutoNum type="arabicPeriod"/>
            </a:pPr>
            <a:r>
              <a:rPr lang="en-US" sz="1800" dirty="0"/>
              <a:t>Description</a:t>
            </a:r>
          </a:p>
          <a:p>
            <a:pPr marL="342900" indent="-342900">
              <a:buFont typeface="+mj-lt"/>
              <a:buAutoNum type="arabicPeriod"/>
            </a:pPr>
            <a:r>
              <a:rPr lang="en-US" sz="1800" dirty="0"/>
              <a:t>Purpose</a:t>
            </a:r>
          </a:p>
          <a:p>
            <a:pPr marL="342900" indent="-342900">
              <a:buFont typeface="+mj-lt"/>
              <a:buAutoNum type="arabicPeriod"/>
            </a:pPr>
            <a:r>
              <a:rPr lang="en-US" sz="1800" dirty="0"/>
              <a:t>Number of Units Billed/Match</a:t>
            </a:r>
          </a:p>
          <a:p>
            <a:pPr marL="342900" indent="-342900">
              <a:buFont typeface="+mj-lt"/>
              <a:buAutoNum type="arabicPeriod"/>
            </a:pPr>
            <a:r>
              <a:rPr lang="en-US" sz="1800" dirty="0"/>
              <a:t>Unit Cost Billed/Match This Period</a:t>
            </a:r>
          </a:p>
          <a:p>
            <a:pPr marL="342900" indent="-342900">
              <a:buFont typeface="+mj-lt"/>
              <a:buAutoNum type="arabicPeriod"/>
            </a:pPr>
            <a:r>
              <a:rPr lang="en-US" sz="1800" dirty="0"/>
              <a:t>Billed CEC Expenses</a:t>
            </a:r>
          </a:p>
          <a:p>
            <a:pPr marL="342900" indent="-342900">
              <a:buFont typeface="+mj-lt"/>
              <a:buAutoNum type="arabicPeriod"/>
            </a:pPr>
            <a:r>
              <a:rPr lang="en-US" sz="1800" dirty="0"/>
              <a:t>Match Share Expenses</a:t>
            </a:r>
          </a:p>
          <a:p>
            <a:pPr marL="342900" indent="-342900">
              <a:buFont typeface="+mj-lt"/>
              <a:buAutoNum type="arabicPeriod"/>
            </a:pPr>
            <a:r>
              <a:rPr lang="en-US" sz="1800" dirty="0"/>
              <a:t>Partial Payment Check Box</a:t>
            </a:r>
          </a:p>
          <a:p>
            <a:pPr marL="342900" indent="-342900">
              <a:buFont typeface="+mj-lt"/>
              <a:buAutoNum type="arabicPeriod"/>
            </a:pPr>
            <a:r>
              <a:rPr lang="en-US" sz="1800" dirty="0"/>
              <a:t>Prior Payments</a:t>
            </a:r>
          </a:p>
        </p:txBody>
      </p:sp>
      <p:pic>
        <p:nvPicPr>
          <p:cNvPr id="39" name="Content Placeholder 38" descr="Materials and Miscellaneous Table">
            <a:extLst>
              <a:ext uri="{FF2B5EF4-FFF2-40B4-BE49-F238E27FC236}">
                <a16:creationId xmlns:a16="http://schemas.microsoft.com/office/drawing/2014/main" id="{B05215DD-BA7F-45D1-909A-480C752D7084}"/>
              </a:ext>
            </a:extLst>
          </p:cNvPr>
          <p:cNvPicPr>
            <a:picLocks noGrp="1" noChangeAspect="1"/>
          </p:cNvPicPr>
          <p:nvPr>
            <p:ph sz="half" idx="2"/>
          </p:nvPr>
        </p:nvPicPr>
        <p:blipFill>
          <a:blip r:embed="rId3"/>
          <a:stretch>
            <a:fillRect/>
          </a:stretch>
        </p:blipFill>
        <p:spPr>
          <a:xfrm>
            <a:off x="6787350" y="1211154"/>
            <a:ext cx="4101352" cy="2336784"/>
          </a:xfrm>
        </p:spPr>
      </p:pic>
      <p:sp>
        <p:nvSpPr>
          <p:cNvPr id="21" name="Rectangle 20">
            <a:extLst>
              <a:ext uri="{FF2B5EF4-FFF2-40B4-BE49-F238E27FC236}">
                <a16:creationId xmlns:a16="http://schemas.microsoft.com/office/drawing/2014/main" id="{9197EB38-4271-4BD8-9936-96FB030CBB66}"/>
              </a:ext>
            </a:extLst>
          </p:cNvPr>
          <p:cNvSpPr/>
          <p:nvPr/>
        </p:nvSpPr>
        <p:spPr>
          <a:xfrm>
            <a:off x="6235917" y="2574479"/>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sp>
        <p:nvSpPr>
          <p:cNvPr id="10" name="Rectangle 9" descr="task number column for material and miscellaneous on the training invoice">
            <a:extLst>
              <a:ext uri="{FF2B5EF4-FFF2-40B4-BE49-F238E27FC236}">
                <a16:creationId xmlns:a16="http://schemas.microsoft.com/office/drawing/2014/main" id="{782F5C98-2EA2-4C9B-9821-702F91E94627}"/>
              </a:ext>
            </a:extLst>
          </p:cNvPr>
          <p:cNvSpPr/>
          <p:nvPr/>
        </p:nvSpPr>
        <p:spPr>
          <a:xfrm>
            <a:off x="7359395" y="2281692"/>
            <a:ext cx="830356" cy="11901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74E333-2846-4943-8481-A5BEEFC7C2EE}"/>
              </a:ext>
            </a:extLst>
          </p:cNvPr>
          <p:cNvSpPr/>
          <p:nvPr/>
        </p:nvSpPr>
        <p:spPr>
          <a:xfrm>
            <a:off x="7778989" y="1081869"/>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2</a:t>
            </a:r>
          </a:p>
        </p:txBody>
      </p:sp>
      <p:sp>
        <p:nvSpPr>
          <p:cNvPr id="17" name="Rectangle 16" descr="legal name of entity providing the item column for material and miscellaneous on the training invoice">
            <a:extLst>
              <a:ext uri="{FF2B5EF4-FFF2-40B4-BE49-F238E27FC236}">
                <a16:creationId xmlns:a16="http://schemas.microsoft.com/office/drawing/2014/main" id="{A8BFDC87-9792-4DE0-8105-E8D41562BD94}"/>
              </a:ext>
            </a:extLst>
          </p:cNvPr>
          <p:cNvSpPr/>
          <p:nvPr/>
        </p:nvSpPr>
        <p:spPr>
          <a:xfrm>
            <a:off x="8205856" y="2281692"/>
            <a:ext cx="707163" cy="119017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125EDF-3135-4E79-99A1-C3FEBBDA7837}"/>
              </a:ext>
            </a:extLst>
          </p:cNvPr>
          <p:cNvSpPr/>
          <p:nvPr/>
        </p:nvSpPr>
        <p:spPr>
          <a:xfrm>
            <a:off x="8721403" y="1081869"/>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3</a:t>
            </a:r>
          </a:p>
        </p:txBody>
      </p:sp>
      <p:sp>
        <p:nvSpPr>
          <p:cNvPr id="11" name="Rectangle 10" descr="description column for material and miscellaneous on the training invoice">
            <a:extLst>
              <a:ext uri="{FF2B5EF4-FFF2-40B4-BE49-F238E27FC236}">
                <a16:creationId xmlns:a16="http://schemas.microsoft.com/office/drawing/2014/main" id="{0F60C706-09DF-4741-954F-B70636FE6628}"/>
              </a:ext>
            </a:extLst>
          </p:cNvPr>
          <p:cNvSpPr/>
          <p:nvPr/>
        </p:nvSpPr>
        <p:spPr>
          <a:xfrm>
            <a:off x="8926014" y="2281075"/>
            <a:ext cx="729310" cy="11901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54D7284-EECB-4350-B6AF-50DECF872C7A}"/>
              </a:ext>
            </a:extLst>
          </p:cNvPr>
          <p:cNvSpPr/>
          <p:nvPr/>
        </p:nvSpPr>
        <p:spPr>
          <a:xfrm>
            <a:off x="9861441" y="1084641"/>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4</a:t>
            </a:r>
          </a:p>
        </p:txBody>
      </p:sp>
      <p:sp>
        <p:nvSpPr>
          <p:cNvPr id="18" name="Rectangle 17" descr="Purpose column for material and miscellaneous on the training invoice">
            <a:extLst>
              <a:ext uri="{FF2B5EF4-FFF2-40B4-BE49-F238E27FC236}">
                <a16:creationId xmlns:a16="http://schemas.microsoft.com/office/drawing/2014/main" id="{F1F7A302-B5A3-4EAA-9381-644D89073D11}"/>
              </a:ext>
            </a:extLst>
          </p:cNvPr>
          <p:cNvSpPr/>
          <p:nvPr/>
        </p:nvSpPr>
        <p:spPr>
          <a:xfrm>
            <a:off x="9676119" y="2281692"/>
            <a:ext cx="342641" cy="119017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1DF8F38-8F52-4ED2-8F22-C29022F4A096}"/>
              </a:ext>
            </a:extLst>
          </p:cNvPr>
          <p:cNvSpPr/>
          <p:nvPr/>
        </p:nvSpPr>
        <p:spPr>
          <a:xfrm>
            <a:off x="10527788" y="1081869"/>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5</a:t>
            </a:r>
          </a:p>
        </p:txBody>
      </p:sp>
      <p:sp>
        <p:nvSpPr>
          <p:cNvPr id="12" name="Rectangle 11" descr="number of units billed/match column for material and miscellaneous on the training invoice">
            <a:extLst>
              <a:ext uri="{FF2B5EF4-FFF2-40B4-BE49-F238E27FC236}">
                <a16:creationId xmlns:a16="http://schemas.microsoft.com/office/drawing/2014/main" id="{662C9721-4A31-4B6B-ABB2-2B949930D3BD}"/>
              </a:ext>
            </a:extLst>
          </p:cNvPr>
          <p:cNvSpPr/>
          <p:nvPr/>
        </p:nvSpPr>
        <p:spPr>
          <a:xfrm>
            <a:off x="10032447" y="2281075"/>
            <a:ext cx="408769" cy="11901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EE88C62B-5903-4EB5-8D17-4FCB7EC74C61}"/>
              </a:ext>
              <a:ext uri="{C183D7F6-B498-43B3-948B-1728B52AA6E4}">
                <adec:decorative xmlns:adec="http://schemas.microsoft.com/office/drawing/2017/decorative" val="1"/>
              </a:ext>
            </a:extLst>
          </p:cNvPr>
          <p:cNvCxnSpPr>
            <a:cxnSpLocks/>
            <a:stCxn id="21" idx="3"/>
            <a:endCxn id="10" idx="1"/>
          </p:cNvCxnSpPr>
          <p:nvPr/>
        </p:nvCxnSpPr>
        <p:spPr>
          <a:xfrm>
            <a:off x="6444411" y="2743756"/>
            <a:ext cx="914984" cy="13302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E7DD9BE-6BD5-4A35-86D2-C185E8EA011F}"/>
              </a:ext>
              <a:ext uri="{C183D7F6-B498-43B3-948B-1728B52AA6E4}">
                <adec:decorative xmlns:adec="http://schemas.microsoft.com/office/drawing/2017/decorative" val="1"/>
              </a:ext>
            </a:extLst>
          </p:cNvPr>
          <p:cNvCxnSpPr>
            <a:cxnSpLocks/>
            <a:stCxn id="25" idx="2"/>
            <a:endCxn id="17" idx="0"/>
          </p:cNvCxnSpPr>
          <p:nvPr/>
        </p:nvCxnSpPr>
        <p:spPr>
          <a:xfrm>
            <a:off x="7883236" y="1420423"/>
            <a:ext cx="676202" cy="861269"/>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64C06AB-39E8-4BFB-8F40-B4A1663C2F28}"/>
              </a:ext>
              <a:ext uri="{C183D7F6-B498-43B3-948B-1728B52AA6E4}">
                <adec:decorative xmlns:adec="http://schemas.microsoft.com/office/drawing/2017/decorative" val="1"/>
              </a:ext>
            </a:extLst>
          </p:cNvPr>
          <p:cNvCxnSpPr>
            <a:cxnSpLocks/>
            <a:stCxn id="26" idx="2"/>
            <a:endCxn id="11" idx="0"/>
          </p:cNvCxnSpPr>
          <p:nvPr/>
        </p:nvCxnSpPr>
        <p:spPr>
          <a:xfrm>
            <a:off x="8825650" y="1420423"/>
            <a:ext cx="465019" cy="86065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9C52BD5-93A4-44B2-86CC-1CAAE82BD7FA}"/>
              </a:ext>
              <a:ext uri="{C183D7F6-B498-43B3-948B-1728B52AA6E4}">
                <adec:decorative xmlns:adec="http://schemas.microsoft.com/office/drawing/2017/decorative" val="1"/>
              </a:ext>
            </a:extLst>
          </p:cNvPr>
          <p:cNvCxnSpPr>
            <a:cxnSpLocks/>
            <a:stCxn id="27" idx="2"/>
            <a:endCxn id="18" idx="0"/>
          </p:cNvCxnSpPr>
          <p:nvPr/>
        </p:nvCxnSpPr>
        <p:spPr>
          <a:xfrm flipH="1">
            <a:off x="9847440" y="1423195"/>
            <a:ext cx="118248" cy="85849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8629821-BA03-49FA-9A45-F98C2C522BA5}"/>
              </a:ext>
              <a:ext uri="{C183D7F6-B498-43B3-948B-1728B52AA6E4}">
                <adec:decorative xmlns:adec="http://schemas.microsoft.com/office/drawing/2017/decorative" val="1"/>
              </a:ext>
            </a:extLst>
          </p:cNvPr>
          <p:cNvCxnSpPr>
            <a:cxnSpLocks/>
            <a:stCxn id="28" idx="2"/>
            <a:endCxn id="12" idx="0"/>
          </p:cNvCxnSpPr>
          <p:nvPr/>
        </p:nvCxnSpPr>
        <p:spPr>
          <a:xfrm flipH="1">
            <a:off x="10236832" y="1420423"/>
            <a:ext cx="395203" cy="86065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72" name="Picture 71" descr="Materials and Miscellaneous Table">
            <a:extLst>
              <a:ext uri="{FF2B5EF4-FFF2-40B4-BE49-F238E27FC236}">
                <a16:creationId xmlns:a16="http://schemas.microsoft.com/office/drawing/2014/main" id="{D7184C53-4002-4FFD-B758-EA09011A67DD}"/>
              </a:ext>
            </a:extLst>
          </p:cNvPr>
          <p:cNvPicPr>
            <a:picLocks noChangeAspect="1"/>
          </p:cNvPicPr>
          <p:nvPr/>
        </p:nvPicPr>
        <p:blipFill>
          <a:blip r:embed="rId4"/>
          <a:stretch>
            <a:fillRect/>
          </a:stretch>
        </p:blipFill>
        <p:spPr>
          <a:xfrm>
            <a:off x="6937128" y="3593446"/>
            <a:ext cx="3171007" cy="2343665"/>
          </a:xfrm>
          <a:prstGeom prst="rect">
            <a:avLst/>
          </a:prstGeom>
        </p:spPr>
      </p:pic>
      <p:sp>
        <p:nvSpPr>
          <p:cNvPr id="29" name="Rectangle 28">
            <a:extLst>
              <a:ext uri="{FF2B5EF4-FFF2-40B4-BE49-F238E27FC236}">
                <a16:creationId xmlns:a16="http://schemas.microsoft.com/office/drawing/2014/main" id="{BF485018-90FE-498B-97D6-2FD6384D5806}"/>
              </a:ext>
            </a:extLst>
          </p:cNvPr>
          <p:cNvSpPr/>
          <p:nvPr/>
        </p:nvSpPr>
        <p:spPr>
          <a:xfrm>
            <a:off x="7191399" y="6319496"/>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6</a:t>
            </a:r>
          </a:p>
        </p:txBody>
      </p:sp>
      <p:sp>
        <p:nvSpPr>
          <p:cNvPr id="20" name="Rectangle 19" descr="unit cost billed/match this period column for material and miscellaneous on the training invoice">
            <a:extLst>
              <a:ext uri="{FF2B5EF4-FFF2-40B4-BE49-F238E27FC236}">
                <a16:creationId xmlns:a16="http://schemas.microsoft.com/office/drawing/2014/main" id="{049C3E5A-59B1-4B6D-8E05-E4FA00DCEB3C}"/>
              </a:ext>
              <a:ext uri="{C183D7F6-B498-43B3-948B-1728B52AA6E4}">
                <adec:decorative xmlns:adec="http://schemas.microsoft.com/office/drawing/2017/decorative" val="0"/>
              </a:ext>
            </a:extLst>
          </p:cNvPr>
          <p:cNvSpPr/>
          <p:nvPr/>
        </p:nvSpPr>
        <p:spPr>
          <a:xfrm>
            <a:off x="7402265" y="4681479"/>
            <a:ext cx="455941" cy="116449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9040F9F-4230-408B-A11C-B08BCAF52EA7}"/>
              </a:ext>
            </a:extLst>
          </p:cNvPr>
          <p:cNvSpPr/>
          <p:nvPr/>
        </p:nvSpPr>
        <p:spPr>
          <a:xfrm>
            <a:off x="7895045" y="6319496"/>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7</a:t>
            </a:r>
          </a:p>
        </p:txBody>
      </p:sp>
      <p:sp>
        <p:nvSpPr>
          <p:cNvPr id="13" name="Rectangle 12" descr="billed C E C expenses column for material and miscellaneous on the training invoice">
            <a:extLst>
              <a:ext uri="{FF2B5EF4-FFF2-40B4-BE49-F238E27FC236}">
                <a16:creationId xmlns:a16="http://schemas.microsoft.com/office/drawing/2014/main" id="{A2854022-7C8F-4B77-8F0A-4270837FB39A}"/>
              </a:ext>
            </a:extLst>
          </p:cNvPr>
          <p:cNvSpPr/>
          <p:nvPr/>
        </p:nvSpPr>
        <p:spPr>
          <a:xfrm>
            <a:off x="7877255" y="4679156"/>
            <a:ext cx="426557" cy="11668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CC2FFB2-4354-4722-8CA1-25AE9F9F0A8F}"/>
              </a:ext>
            </a:extLst>
          </p:cNvPr>
          <p:cNvSpPr/>
          <p:nvPr/>
        </p:nvSpPr>
        <p:spPr>
          <a:xfrm>
            <a:off x="8872345" y="6307242"/>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8</a:t>
            </a:r>
          </a:p>
        </p:txBody>
      </p:sp>
      <p:sp>
        <p:nvSpPr>
          <p:cNvPr id="14" name="Rectangle 13" descr="match share expenses column for material and miscellaneous on the training invoice">
            <a:extLst>
              <a:ext uri="{FF2B5EF4-FFF2-40B4-BE49-F238E27FC236}">
                <a16:creationId xmlns:a16="http://schemas.microsoft.com/office/drawing/2014/main" id="{B29E83E4-54ED-43BF-8A98-CE59510F20C4}"/>
              </a:ext>
            </a:extLst>
          </p:cNvPr>
          <p:cNvSpPr/>
          <p:nvPr/>
        </p:nvSpPr>
        <p:spPr>
          <a:xfrm>
            <a:off x="8761891" y="4679155"/>
            <a:ext cx="415448" cy="1185069"/>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552E628-7871-44E3-873F-AF8AA474DFE2}"/>
              </a:ext>
            </a:extLst>
          </p:cNvPr>
          <p:cNvSpPr/>
          <p:nvPr/>
        </p:nvSpPr>
        <p:spPr>
          <a:xfrm>
            <a:off x="9551077" y="6319496"/>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9</a:t>
            </a:r>
          </a:p>
        </p:txBody>
      </p:sp>
      <p:cxnSp>
        <p:nvCxnSpPr>
          <p:cNvPr id="51" name="Straight Arrow Connector 50">
            <a:extLst>
              <a:ext uri="{FF2B5EF4-FFF2-40B4-BE49-F238E27FC236}">
                <a16:creationId xmlns:a16="http://schemas.microsoft.com/office/drawing/2014/main" id="{217DEE8E-75AB-42DA-9645-3C9BD7442129}"/>
              </a:ext>
              <a:ext uri="{C183D7F6-B498-43B3-948B-1728B52AA6E4}">
                <adec:decorative xmlns:adec="http://schemas.microsoft.com/office/drawing/2017/decorative" val="1"/>
              </a:ext>
            </a:extLst>
          </p:cNvPr>
          <p:cNvCxnSpPr>
            <a:cxnSpLocks/>
            <a:stCxn id="43" idx="0"/>
            <a:endCxn id="15" idx="2"/>
          </p:cNvCxnSpPr>
          <p:nvPr/>
        </p:nvCxnSpPr>
        <p:spPr>
          <a:xfrm flipH="1" flipV="1">
            <a:off x="9652262" y="5864224"/>
            <a:ext cx="3062" cy="45527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descr="partial payment check box column for material and miscellaneous on the training invoice">
            <a:extLst>
              <a:ext uri="{FF2B5EF4-FFF2-40B4-BE49-F238E27FC236}">
                <a16:creationId xmlns:a16="http://schemas.microsoft.com/office/drawing/2014/main" id="{FB61DBC1-62C2-4386-A01E-CBD6BBEE6DE8}"/>
              </a:ext>
            </a:extLst>
          </p:cNvPr>
          <p:cNvSpPr/>
          <p:nvPr/>
        </p:nvSpPr>
        <p:spPr>
          <a:xfrm>
            <a:off x="9196388" y="4679155"/>
            <a:ext cx="911747" cy="11850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B243EC52-9C22-4184-B983-32821F475405}"/>
              </a:ext>
              <a:ext uri="{C183D7F6-B498-43B3-948B-1728B52AA6E4}">
                <adec:decorative xmlns:adec="http://schemas.microsoft.com/office/drawing/2017/decorative" val="1"/>
              </a:ext>
            </a:extLst>
          </p:cNvPr>
          <p:cNvCxnSpPr>
            <a:cxnSpLocks/>
            <a:stCxn id="41" idx="0"/>
            <a:endCxn id="13" idx="2"/>
          </p:cNvCxnSpPr>
          <p:nvPr/>
        </p:nvCxnSpPr>
        <p:spPr>
          <a:xfrm flipV="1">
            <a:off x="7999292" y="5845970"/>
            <a:ext cx="91242" cy="47352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1D12C0AC-F5C7-4384-AD88-76F6AF17DB09}"/>
              </a:ext>
              <a:ext uri="{C183D7F6-B498-43B3-948B-1728B52AA6E4}">
                <adec:decorative xmlns:adec="http://schemas.microsoft.com/office/drawing/2017/decorative" val="1"/>
              </a:ext>
            </a:extLst>
          </p:cNvPr>
          <p:cNvCxnSpPr>
            <a:cxnSpLocks/>
            <a:stCxn id="42" idx="0"/>
            <a:endCxn id="14" idx="2"/>
          </p:cNvCxnSpPr>
          <p:nvPr/>
        </p:nvCxnSpPr>
        <p:spPr>
          <a:xfrm flipH="1" flipV="1">
            <a:off x="8969615" y="5864224"/>
            <a:ext cx="6977" cy="44301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C3282ED-2BD3-4B0A-AE4D-DFA22BBB7924}"/>
              </a:ext>
              <a:ext uri="{C183D7F6-B498-43B3-948B-1728B52AA6E4}">
                <adec:decorative xmlns:adec="http://schemas.microsoft.com/office/drawing/2017/decorative" val="1"/>
              </a:ext>
            </a:extLst>
          </p:cNvPr>
          <p:cNvCxnSpPr>
            <a:cxnSpLocks/>
            <a:stCxn id="29" idx="0"/>
            <a:endCxn id="20" idx="2"/>
          </p:cNvCxnSpPr>
          <p:nvPr/>
        </p:nvCxnSpPr>
        <p:spPr>
          <a:xfrm flipV="1">
            <a:off x="7295646" y="5845970"/>
            <a:ext cx="334590" cy="47352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C183D7F6-B498-43B3-948B-1728B52AA6E4}">
                <adec:decorative xmlns:adec="http://schemas.microsoft.com/office/drawing/2017/decorative" val="0"/>
              </a:ext>
            </a:extLst>
          </p:cNvPr>
          <p:cNvSpPr>
            <a:spLocks noGrp="1"/>
          </p:cNvSpPr>
          <p:nvPr>
            <p:ph type="sldNum" sz="quarter" idx="12"/>
          </p:nvPr>
        </p:nvSpPr>
        <p:spPr/>
        <p:txBody>
          <a:bodyPr/>
          <a:lstStyle/>
          <a:p>
            <a:fld id="{005C4985-ACD0-2B4C-8981-36243250F268}" type="slidenum">
              <a:rPr lang="en-US" smtClean="0"/>
              <a:t>29</a:t>
            </a:fld>
            <a:endParaRPr lang="en-US" dirty="0"/>
          </a:p>
        </p:txBody>
      </p:sp>
    </p:spTree>
    <p:extLst>
      <p:ext uri="{BB962C8B-B14F-4D97-AF65-F5344CB8AC3E}">
        <p14:creationId xmlns:p14="http://schemas.microsoft.com/office/powerpoint/2010/main" val="418489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5" name="Slide Number Placeholder 4"/>
          <p:cNvSpPr>
            <a:spLocks noGrp="1"/>
          </p:cNvSpPr>
          <p:nvPr>
            <p:ph type="sldNum" sz="quarter" idx="12"/>
          </p:nvPr>
        </p:nvSpPr>
        <p:spPr/>
        <p:txBody>
          <a:bodyPr/>
          <a:lstStyle/>
          <a:p>
            <a:fld id="{005C4985-ACD0-2B4C-8981-36243250F268}" type="slidenum">
              <a:rPr lang="en-US" smtClean="0"/>
              <a:t>3</a:t>
            </a:fld>
            <a:endParaRPr lang="en-US" dirty="0"/>
          </a:p>
        </p:txBody>
      </p:sp>
      <p:sp>
        <p:nvSpPr>
          <p:cNvPr id="6" name="Content Placeholder 5">
            <a:extLst>
              <a:ext uri="{FF2B5EF4-FFF2-40B4-BE49-F238E27FC236}">
                <a16:creationId xmlns:a16="http://schemas.microsoft.com/office/drawing/2014/main" id="{3E5DEEE3-AC9A-401A-A6E7-DD497DE8A377}"/>
              </a:ext>
            </a:extLst>
          </p:cNvPr>
          <p:cNvSpPr>
            <a:spLocks noGrp="1"/>
          </p:cNvSpPr>
          <p:nvPr>
            <p:ph idx="1"/>
          </p:nvPr>
        </p:nvSpPr>
        <p:spPr>
          <a:xfrm>
            <a:off x="1399822" y="1198418"/>
            <a:ext cx="9732306" cy="5327073"/>
          </a:xfrm>
        </p:spPr>
        <p:txBody>
          <a:bodyPr>
            <a:normAutofit/>
          </a:bodyPr>
          <a:lstStyle/>
          <a:p>
            <a:r>
              <a:rPr lang="en-US" dirty="0"/>
              <a:t>For the first invoice of the agreement, the Training Invoice and Training Invoice Questionnaire are submitted together.</a:t>
            </a:r>
          </a:p>
          <a:p>
            <a:r>
              <a:rPr lang="en-US" dirty="0"/>
              <a:t>Please review the “</a:t>
            </a:r>
            <a:r>
              <a:rPr lang="en-US" dirty="0">
                <a:hlinkClick r:id="rId3"/>
              </a:rPr>
              <a:t>Training Invoice Questionnaire</a:t>
            </a:r>
            <a:r>
              <a:rPr lang="en-US" dirty="0"/>
              <a:t>” before starting the invoice process (</a:t>
            </a:r>
            <a:r>
              <a:rPr lang="en-US" u="sng" dirty="0"/>
              <a:t>https://www.energy.ca.gov/media/4496</a:t>
            </a:r>
            <a:r>
              <a:rPr lang="en-US" dirty="0"/>
              <a:t>).</a:t>
            </a:r>
          </a:p>
          <a:p>
            <a:r>
              <a:rPr lang="en-US" dirty="0"/>
              <a:t>All subsequent invoices are submitted with the Standard Invoice template.</a:t>
            </a:r>
          </a:p>
          <a:p>
            <a:r>
              <a:rPr lang="en-US" dirty="0"/>
              <a:t>Major Subrecipients must fill out separate invoice templates.</a:t>
            </a:r>
          </a:p>
          <a:p>
            <a:r>
              <a:rPr lang="en-US" dirty="0"/>
              <a:t>Major Subrecipients can only use the Standard Invoice template if they first used the Training Invoice one time.</a:t>
            </a:r>
          </a:p>
          <a:p>
            <a:r>
              <a:rPr lang="en-US" dirty="0"/>
              <a:t>Email invoices to </a:t>
            </a:r>
            <a:r>
              <a:rPr lang="en-US" u="sng" dirty="0">
                <a:solidFill>
                  <a:schemeClr val="accent1"/>
                </a:solidFill>
              </a:rPr>
              <a:t>invoices@energy.ca.gov</a:t>
            </a:r>
            <a:r>
              <a:rPr lang="en-US" dirty="0">
                <a:solidFill>
                  <a:srgbClr val="002060"/>
                </a:solidFill>
              </a:rPr>
              <a:t>, as instructed in the </a:t>
            </a:r>
            <a:r>
              <a:rPr lang="en-US" sz="2400" dirty="0">
                <a:hlinkClick r:id="rId4"/>
              </a:rPr>
              <a:t>Procedures for Submitting and Reviewing Grant Invoices Electronically guidelines</a:t>
            </a:r>
            <a:r>
              <a:rPr lang="en-US" sz="2400" dirty="0"/>
              <a:t> (</a:t>
            </a:r>
            <a:r>
              <a:rPr lang="en-US" sz="2400" u="sng" dirty="0"/>
              <a:t>https://www.energy.ca.gov/media/4469</a:t>
            </a:r>
            <a:r>
              <a:rPr lang="en-US" sz="2400" dirty="0">
                <a:solidFill>
                  <a:srgbClr val="002060"/>
                </a:solidFill>
              </a:rPr>
              <a:t>)</a:t>
            </a:r>
            <a:r>
              <a:rPr lang="en-US" sz="2400" dirty="0"/>
              <a:t>.</a:t>
            </a:r>
            <a:endParaRPr lang="en-US" u="sng" dirty="0">
              <a:solidFill>
                <a:schemeClr val="accent1"/>
              </a:solidFill>
            </a:endParaRPr>
          </a:p>
        </p:txBody>
      </p:sp>
    </p:spTree>
    <p:extLst>
      <p:ext uri="{BB962C8B-B14F-4D97-AF65-F5344CB8AC3E}">
        <p14:creationId xmlns:p14="http://schemas.microsoft.com/office/powerpoint/2010/main" val="1370254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04" y="102772"/>
            <a:ext cx="9953978" cy="1038840"/>
          </a:xfrm>
        </p:spPr>
        <p:txBody>
          <a:bodyPr>
            <a:normAutofit fontScale="90000"/>
          </a:bodyPr>
          <a:lstStyle/>
          <a:p>
            <a:r>
              <a:rPr lang="en-US" dirty="0"/>
              <a:t>Subrecipients &amp; Vendors </a:t>
            </a:r>
            <a:br>
              <a:rPr lang="en-US" dirty="0"/>
            </a:br>
            <a:r>
              <a:rPr lang="en-US" sz="3600" dirty="0"/>
              <a:t>(Training &amp; Standard)</a:t>
            </a:r>
            <a:endParaRPr lang="en-US" dirty="0"/>
          </a:p>
        </p:txBody>
      </p:sp>
      <p:sp>
        <p:nvSpPr>
          <p:cNvPr id="3" name="Content Placeholder 2"/>
          <p:cNvSpPr>
            <a:spLocks noGrp="1"/>
          </p:cNvSpPr>
          <p:nvPr>
            <p:ph sz="half" idx="1"/>
          </p:nvPr>
        </p:nvSpPr>
        <p:spPr>
          <a:xfrm>
            <a:off x="438924" y="1266231"/>
            <a:ext cx="6509195" cy="5354701"/>
          </a:xfrm>
        </p:spPr>
        <p:txBody>
          <a:bodyPr>
            <a:normAutofit lnSpcReduction="10000"/>
          </a:bodyPr>
          <a:lstStyle/>
          <a:p>
            <a:pPr marL="0" indent="0">
              <a:buNone/>
            </a:pPr>
            <a:r>
              <a:rPr lang="en-US" sz="1800" dirty="0"/>
              <a:t>Summary of changes:</a:t>
            </a:r>
          </a:p>
          <a:p>
            <a:r>
              <a:rPr lang="en-US" sz="1800" dirty="0"/>
              <a:t>Subcontractors have been divided into Subrecipients and Vendors.</a:t>
            </a:r>
          </a:p>
          <a:p>
            <a:r>
              <a:rPr lang="en-US" sz="1800" dirty="0"/>
              <a:t>Each Subrecipient and Vendor line item contains a row for CEC information and a row for Match information.</a:t>
            </a:r>
          </a:p>
          <a:p>
            <a:r>
              <a:rPr lang="en-US" sz="1800" dirty="0"/>
              <a:t>“Sub-Subrecipients” are Subrecipients of Major Subrecipients.</a:t>
            </a:r>
          </a:p>
          <a:p>
            <a:r>
              <a:rPr lang="en-US" sz="1800" dirty="0"/>
              <a:t>Vendors are people or entities that provide goods or services and do not have decision making responsibility on the project.</a:t>
            </a:r>
          </a:p>
          <a:p>
            <a:r>
              <a:rPr lang="en-US" sz="1800" dirty="0"/>
              <a:t>Work done by replacement subrecipients prior to CEC’s approval will NOT be reimbursed. Recipients must receive CEC approval of the Subrecipient change before the replacement Subrecipient can begin work.</a:t>
            </a:r>
          </a:p>
          <a:p>
            <a:r>
              <a:rPr lang="en-US" sz="1800" dirty="0"/>
              <a:t>When changing a Subrecipient from in-state to out-of-state, approval from the CEC required prior to invoicing.</a:t>
            </a:r>
          </a:p>
          <a:p>
            <a:r>
              <a:rPr lang="en-US" sz="1800" dirty="0"/>
              <a:t>When changing a Vendor from in-state to out-of-state, communicating with the CAM prior to invoicing is highly recommended.</a:t>
            </a:r>
          </a:p>
        </p:txBody>
      </p:sp>
      <p:sp>
        <p:nvSpPr>
          <p:cNvPr id="6" name="Slide Number Placeholder 5"/>
          <p:cNvSpPr>
            <a:spLocks noGrp="1"/>
          </p:cNvSpPr>
          <p:nvPr>
            <p:ph type="sldNum" sz="quarter" idx="12"/>
          </p:nvPr>
        </p:nvSpPr>
        <p:spPr/>
        <p:txBody>
          <a:bodyPr/>
          <a:lstStyle/>
          <a:p>
            <a:fld id="{005C4985-ACD0-2B4C-8981-36243250F268}" type="slidenum">
              <a:rPr lang="en-US" smtClean="0"/>
              <a:t>30</a:t>
            </a:fld>
            <a:endParaRPr lang="en-US" dirty="0"/>
          </a:p>
        </p:txBody>
      </p:sp>
      <p:pic>
        <p:nvPicPr>
          <p:cNvPr id="9" name="Content Placeholder 8" descr="Subrecipients and vendors Table">
            <a:extLst>
              <a:ext uri="{FF2B5EF4-FFF2-40B4-BE49-F238E27FC236}">
                <a16:creationId xmlns:a16="http://schemas.microsoft.com/office/drawing/2014/main" id="{0E5C3838-B2D7-4C7E-B2BC-0E3BBD9A8C3B}"/>
              </a:ext>
            </a:extLst>
          </p:cNvPr>
          <p:cNvPicPr>
            <a:picLocks noGrp="1" noChangeAspect="1"/>
          </p:cNvPicPr>
          <p:nvPr>
            <p:ph sz="half" idx="2"/>
          </p:nvPr>
        </p:nvPicPr>
        <p:blipFill>
          <a:blip r:embed="rId3"/>
          <a:stretch>
            <a:fillRect/>
          </a:stretch>
        </p:blipFill>
        <p:spPr>
          <a:xfrm>
            <a:off x="6793302" y="1392353"/>
            <a:ext cx="5181600" cy="4199416"/>
          </a:xfrm>
        </p:spPr>
      </p:pic>
    </p:spTree>
    <p:extLst>
      <p:ext uri="{BB962C8B-B14F-4D97-AF65-F5344CB8AC3E}">
        <p14:creationId xmlns:p14="http://schemas.microsoft.com/office/powerpoint/2010/main" val="2106368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04" y="102772"/>
            <a:ext cx="9953978" cy="1038840"/>
          </a:xfrm>
        </p:spPr>
        <p:txBody>
          <a:bodyPr>
            <a:normAutofit fontScale="90000"/>
          </a:bodyPr>
          <a:lstStyle/>
          <a:p>
            <a:r>
              <a:rPr lang="en-US" dirty="0"/>
              <a:t>Subrecipients &amp; Vendors </a:t>
            </a:r>
            <a:br>
              <a:rPr lang="en-US" dirty="0"/>
            </a:br>
            <a:r>
              <a:rPr lang="en-US" sz="3600" dirty="0"/>
              <a:t>(Training &amp; Standard Pt. 2)</a:t>
            </a:r>
            <a:endParaRPr lang="en-US" dirty="0"/>
          </a:p>
        </p:txBody>
      </p:sp>
      <p:sp>
        <p:nvSpPr>
          <p:cNvPr id="3" name="Content Placeholder 2"/>
          <p:cNvSpPr>
            <a:spLocks noGrp="1"/>
          </p:cNvSpPr>
          <p:nvPr>
            <p:ph sz="half" idx="1"/>
          </p:nvPr>
        </p:nvSpPr>
        <p:spPr>
          <a:xfrm>
            <a:off x="603307" y="1266231"/>
            <a:ext cx="4723765" cy="4524969"/>
          </a:xfrm>
        </p:spPr>
        <p:txBody>
          <a:bodyPr>
            <a:normAutofit/>
          </a:bodyPr>
          <a:lstStyle/>
          <a:p>
            <a:pPr marL="0" indent="0">
              <a:buNone/>
            </a:pPr>
            <a:r>
              <a:rPr lang="en-US" sz="1800" dirty="0"/>
              <a:t>Subrecipient Section:</a:t>
            </a:r>
          </a:p>
          <a:p>
            <a:pPr marL="342900" indent="-342900">
              <a:buFont typeface="+mj-lt"/>
              <a:buAutoNum type="arabicPeriod"/>
            </a:pPr>
            <a:r>
              <a:rPr lang="en-US" sz="1800" dirty="0"/>
              <a:t>Subrecipient Name</a:t>
            </a:r>
          </a:p>
          <a:p>
            <a:pPr lvl="1"/>
            <a:r>
              <a:rPr lang="en-US" sz="1800" dirty="0"/>
              <a:t>Subrecipient name that matches the entity in the budget under the same Reference ID.</a:t>
            </a:r>
          </a:p>
          <a:p>
            <a:pPr lvl="1"/>
            <a:r>
              <a:rPr lang="en-US" sz="1800" dirty="0"/>
              <a:t>If adding or changing a subrecipient, seek CEC approval prior to invoicing for the new subrecipient.</a:t>
            </a:r>
          </a:p>
          <a:p>
            <a:pPr marL="342900" indent="-342900">
              <a:buFont typeface="+mj-lt"/>
              <a:buAutoNum type="arabicPeriod"/>
            </a:pPr>
            <a:r>
              <a:rPr lang="en-US" sz="1800" dirty="0"/>
              <a:t>Subrecipient Agreement Budget</a:t>
            </a:r>
          </a:p>
          <a:p>
            <a:pPr lvl="1"/>
            <a:r>
              <a:rPr lang="en-US" sz="1800" dirty="0"/>
              <a:t>Budgeted amount for each subrecipient in the most recently approved budget.</a:t>
            </a:r>
          </a:p>
          <a:p>
            <a:pPr marL="342900" indent="-342900">
              <a:buFont typeface="+mj-lt"/>
              <a:buAutoNum type="arabicPeriod"/>
            </a:pPr>
            <a:r>
              <a:rPr lang="en-US" sz="1800" dirty="0"/>
              <a:t>Subrecipient Request This Period</a:t>
            </a:r>
          </a:p>
          <a:p>
            <a:pPr lvl="1"/>
            <a:r>
              <a:rPr lang="en-US" sz="1800" dirty="0"/>
              <a:t>The amount of CEC funds and Match funds invoiced for each subrecipient.</a:t>
            </a:r>
          </a:p>
        </p:txBody>
      </p:sp>
      <p:sp>
        <p:nvSpPr>
          <p:cNvPr id="26" name="Content Placeholder 2">
            <a:extLst>
              <a:ext uri="{FF2B5EF4-FFF2-40B4-BE49-F238E27FC236}">
                <a16:creationId xmlns:a16="http://schemas.microsoft.com/office/drawing/2014/main" id="{B4CDDE51-72BC-4F24-B115-C0654970C985}"/>
              </a:ext>
            </a:extLst>
          </p:cNvPr>
          <p:cNvSpPr txBox="1">
            <a:spLocks/>
          </p:cNvSpPr>
          <p:nvPr/>
        </p:nvSpPr>
        <p:spPr>
          <a:xfrm>
            <a:off x="5764897" y="4753958"/>
            <a:ext cx="5990359" cy="1484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mj-lt"/>
              <a:buAutoNum type="arabicPeriod" startAt="4"/>
            </a:pPr>
            <a:r>
              <a:rPr lang="en-US" sz="1800" dirty="0"/>
              <a:t>Subrecipient Cumulative Expenses Billed to Date</a:t>
            </a:r>
          </a:p>
          <a:p>
            <a:pPr lvl="1"/>
            <a:r>
              <a:rPr lang="en-US" sz="1800" dirty="0"/>
              <a:t>The amount of CEC funds and Match funds spent to date, including this invoice.</a:t>
            </a:r>
          </a:p>
        </p:txBody>
      </p:sp>
      <p:pic>
        <p:nvPicPr>
          <p:cNvPr id="9" name="Content Placeholder 8" descr="subrecipients summary table">
            <a:extLst>
              <a:ext uri="{FF2B5EF4-FFF2-40B4-BE49-F238E27FC236}">
                <a16:creationId xmlns:a16="http://schemas.microsoft.com/office/drawing/2014/main" id="{164DF4DD-9D21-4101-9EBF-5CA98E59D47C}"/>
              </a:ext>
            </a:extLst>
          </p:cNvPr>
          <p:cNvPicPr>
            <a:picLocks noGrp="1" noChangeAspect="1"/>
          </p:cNvPicPr>
          <p:nvPr>
            <p:ph sz="half" idx="2"/>
          </p:nvPr>
        </p:nvPicPr>
        <p:blipFill>
          <a:blip r:embed="rId3"/>
          <a:stretch>
            <a:fillRect/>
          </a:stretch>
        </p:blipFill>
        <p:spPr>
          <a:xfrm>
            <a:off x="5780598" y="1217127"/>
            <a:ext cx="6101058" cy="2943492"/>
          </a:xfrm>
        </p:spPr>
      </p:pic>
      <p:sp>
        <p:nvSpPr>
          <p:cNvPr id="15" name="Rectangle 14">
            <a:extLst>
              <a:ext uri="{FF2B5EF4-FFF2-40B4-BE49-F238E27FC236}">
                <a16:creationId xmlns:a16="http://schemas.microsoft.com/office/drawing/2014/main" id="{CC735FFC-A48D-41D5-9557-C4E2646949EB}"/>
              </a:ext>
            </a:extLst>
          </p:cNvPr>
          <p:cNvSpPr/>
          <p:nvPr/>
        </p:nvSpPr>
        <p:spPr>
          <a:xfrm>
            <a:off x="7279685" y="4407130"/>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1" name="Rectangle 10" descr="subrecipient name column for subrecipients and vendors on the training invoice">
            <a:extLst>
              <a:ext uri="{FF2B5EF4-FFF2-40B4-BE49-F238E27FC236}">
                <a16:creationId xmlns:a16="http://schemas.microsoft.com/office/drawing/2014/main" id="{E662CDBF-B78D-4491-8029-5179FF999282}"/>
              </a:ext>
            </a:extLst>
          </p:cNvPr>
          <p:cNvSpPr/>
          <p:nvPr/>
        </p:nvSpPr>
        <p:spPr>
          <a:xfrm>
            <a:off x="6813488" y="2719388"/>
            <a:ext cx="804900" cy="11207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7596BD-7620-4B50-BDA1-3574BC550A9B}"/>
              </a:ext>
            </a:extLst>
          </p:cNvPr>
          <p:cNvSpPr/>
          <p:nvPr/>
        </p:nvSpPr>
        <p:spPr>
          <a:xfrm>
            <a:off x="8610600" y="4407130"/>
            <a:ext cx="208494" cy="338554"/>
          </a:xfrm>
          <a:prstGeom prst="rect">
            <a:avLst/>
          </a:prstGeom>
          <a:noFill/>
        </p:spPr>
        <p:txBody>
          <a:bodyPr wrap="square" lIns="91440" tIns="45720" rIns="91440" bIns="45720">
            <a:spAutoFit/>
          </a:bodyPr>
          <a:lstStyle/>
          <a:p>
            <a:pPr algn="ctr"/>
            <a:r>
              <a:rPr lang="en-US" sz="1600" cap="none" spc="0" dirty="0">
                <a:ln w="0"/>
                <a:solidFill>
                  <a:srgbClr val="C00000"/>
                </a:solidFill>
                <a:effectLst>
                  <a:outerShdw blurRad="38100" dist="25400" dir="5400000" algn="ctr" rotWithShape="0">
                    <a:srgbClr val="6E747A">
                      <a:alpha val="43000"/>
                    </a:srgbClr>
                  </a:outerShdw>
                </a:effectLst>
              </a:rPr>
              <a:t>2</a:t>
            </a:r>
          </a:p>
        </p:txBody>
      </p:sp>
      <p:sp>
        <p:nvSpPr>
          <p:cNvPr id="10" name="Rectangle 9" descr="subrecipient agreement budget column for subrecipients and vendors on the training invoice">
            <a:extLst>
              <a:ext uri="{FF2B5EF4-FFF2-40B4-BE49-F238E27FC236}">
                <a16:creationId xmlns:a16="http://schemas.microsoft.com/office/drawing/2014/main" id="{35016141-CD28-4986-9346-8ED876BC5C22}"/>
              </a:ext>
            </a:extLst>
          </p:cNvPr>
          <p:cNvSpPr/>
          <p:nvPr/>
        </p:nvSpPr>
        <p:spPr>
          <a:xfrm>
            <a:off x="8459910" y="2719388"/>
            <a:ext cx="804900" cy="11207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1589AD0-7241-473E-A96A-E01EFFB5C748}"/>
              </a:ext>
            </a:extLst>
          </p:cNvPr>
          <p:cNvSpPr/>
          <p:nvPr/>
        </p:nvSpPr>
        <p:spPr>
          <a:xfrm>
            <a:off x="9758717" y="4407130"/>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3" name="Rectangle 12" descr="subrecipient request this period column for subrecipients and vendors on the training invoice">
            <a:extLst>
              <a:ext uri="{FF2B5EF4-FFF2-40B4-BE49-F238E27FC236}">
                <a16:creationId xmlns:a16="http://schemas.microsoft.com/office/drawing/2014/main" id="{64406E65-C25B-4E72-90C1-FB67B44D72F6}"/>
              </a:ext>
            </a:extLst>
          </p:cNvPr>
          <p:cNvSpPr/>
          <p:nvPr/>
        </p:nvSpPr>
        <p:spPr>
          <a:xfrm>
            <a:off x="9289316" y="2719388"/>
            <a:ext cx="865767" cy="1120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BEE5654-01E1-4FC9-A39E-AC0986A6C16F}"/>
              </a:ext>
            </a:extLst>
          </p:cNvPr>
          <p:cNvSpPr/>
          <p:nvPr/>
        </p:nvSpPr>
        <p:spPr>
          <a:xfrm>
            <a:off x="10719993" y="4407130"/>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14" name="Rectangle 13" descr="subrecipient cumulative expenses billed to date column for subrecipients and vendors on the training invoice">
            <a:extLst>
              <a:ext uri="{FF2B5EF4-FFF2-40B4-BE49-F238E27FC236}">
                <a16:creationId xmlns:a16="http://schemas.microsoft.com/office/drawing/2014/main" id="{143ED25E-20E1-45A4-99DB-E9830539469F}"/>
              </a:ext>
            </a:extLst>
          </p:cNvPr>
          <p:cNvSpPr/>
          <p:nvPr/>
        </p:nvSpPr>
        <p:spPr>
          <a:xfrm>
            <a:off x="10179589" y="2719388"/>
            <a:ext cx="811794" cy="11207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5B4073C1-EC88-418C-B3E8-8A6DA070124F}"/>
              </a:ext>
              <a:ext uri="{C183D7F6-B498-43B3-948B-1728B52AA6E4}">
                <adec:decorative xmlns:adec="http://schemas.microsoft.com/office/drawing/2017/decorative" val="1"/>
              </a:ext>
            </a:extLst>
          </p:cNvPr>
          <p:cNvCxnSpPr>
            <a:cxnSpLocks/>
            <a:stCxn id="15" idx="0"/>
            <a:endCxn id="11" idx="2"/>
          </p:cNvCxnSpPr>
          <p:nvPr/>
        </p:nvCxnSpPr>
        <p:spPr>
          <a:xfrm flipH="1" flipV="1">
            <a:off x="7215938" y="3840162"/>
            <a:ext cx="167994" cy="56696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B525555-80D3-43A7-BF1B-7A4D95DA575D}"/>
              </a:ext>
              <a:ext uri="{C183D7F6-B498-43B3-948B-1728B52AA6E4}">
                <adec:decorative xmlns:adec="http://schemas.microsoft.com/office/drawing/2017/decorative" val="1"/>
              </a:ext>
            </a:extLst>
          </p:cNvPr>
          <p:cNvCxnSpPr>
            <a:cxnSpLocks/>
            <a:stCxn id="16" idx="0"/>
            <a:endCxn id="10" idx="2"/>
          </p:cNvCxnSpPr>
          <p:nvPr/>
        </p:nvCxnSpPr>
        <p:spPr>
          <a:xfrm flipV="1">
            <a:off x="8714847" y="3840162"/>
            <a:ext cx="147513" cy="566968"/>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7740DB45-5666-47B2-9D57-31BB1E29A66B}"/>
              </a:ext>
              <a:ext uri="{C183D7F6-B498-43B3-948B-1728B52AA6E4}">
                <adec:decorative xmlns:adec="http://schemas.microsoft.com/office/drawing/2017/decorative" val="1"/>
              </a:ext>
            </a:extLst>
          </p:cNvPr>
          <p:cNvCxnSpPr>
            <a:cxnSpLocks/>
            <a:stCxn id="17" idx="0"/>
            <a:endCxn id="13" idx="2"/>
          </p:cNvCxnSpPr>
          <p:nvPr/>
        </p:nvCxnSpPr>
        <p:spPr>
          <a:xfrm flipH="1" flipV="1">
            <a:off x="9722200" y="3840162"/>
            <a:ext cx="140764" cy="56696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3EF64F1-BA05-4CF7-97FA-7F0577290844}"/>
              </a:ext>
              <a:ext uri="{C183D7F6-B498-43B3-948B-1728B52AA6E4}">
                <adec:decorative xmlns:adec="http://schemas.microsoft.com/office/drawing/2017/decorative" val="1"/>
              </a:ext>
            </a:extLst>
          </p:cNvPr>
          <p:cNvCxnSpPr>
            <a:cxnSpLocks/>
            <a:stCxn id="18" idx="0"/>
            <a:endCxn id="14" idx="2"/>
          </p:cNvCxnSpPr>
          <p:nvPr/>
        </p:nvCxnSpPr>
        <p:spPr>
          <a:xfrm flipH="1" flipV="1">
            <a:off x="10585486" y="3840162"/>
            <a:ext cx="238754" cy="566968"/>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31</a:t>
            </a:fld>
            <a:endParaRPr lang="en-US" dirty="0"/>
          </a:p>
        </p:txBody>
      </p:sp>
    </p:spTree>
    <p:extLst>
      <p:ext uri="{BB962C8B-B14F-4D97-AF65-F5344CB8AC3E}">
        <p14:creationId xmlns:p14="http://schemas.microsoft.com/office/powerpoint/2010/main" val="212859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04" y="102772"/>
            <a:ext cx="9953978" cy="1038840"/>
          </a:xfrm>
        </p:spPr>
        <p:txBody>
          <a:bodyPr>
            <a:normAutofit fontScale="90000"/>
          </a:bodyPr>
          <a:lstStyle/>
          <a:p>
            <a:r>
              <a:rPr lang="en-US" dirty="0"/>
              <a:t>Subrecipients &amp; Vendors </a:t>
            </a:r>
            <a:br>
              <a:rPr lang="en-US" dirty="0"/>
            </a:br>
            <a:r>
              <a:rPr lang="en-US" sz="3600" dirty="0"/>
              <a:t>(Training &amp; Standard Pt. 3)</a:t>
            </a:r>
            <a:endParaRPr lang="en-US" dirty="0"/>
          </a:p>
        </p:txBody>
      </p:sp>
      <p:sp>
        <p:nvSpPr>
          <p:cNvPr id="3" name="Content Placeholder 2"/>
          <p:cNvSpPr>
            <a:spLocks noGrp="1"/>
          </p:cNvSpPr>
          <p:nvPr>
            <p:ph sz="half" idx="1"/>
          </p:nvPr>
        </p:nvSpPr>
        <p:spPr>
          <a:xfrm>
            <a:off x="603307" y="1266231"/>
            <a:ext cx="5184934" cy="5197003"/>
          </a:xfrm>
        </p:spPr>
        <p:txBody>
          <a:bodyPr>
            <a:normAutofit/>
          </a:bodyPr>
          <a:lstStyle/>
          <a:p>
            <a:pPr marL="0" indent="0">
              <a:buNone/>
            </a:pPr>
            <a:r>
              <a:rPr lang="en-US" sz="1800" dirty="0"/>
              <a:t>Subrecipients Section:</a:t>
            </a:r>
          </a:p>
          <a:p>
            <a:pPr marL="342900" indent="-342900">
              <a:buFont typeface="+mj-lt"/>
              <a:buAutoNum type="arabicPeriod"/>
            </a:pPr>
            <a:r>
              <a:rPr lang="en-US" sz="1800" dirty="0"/>
              <a:t>Subrecipient Retention Exemption</a:t>
            </a:r>
          </a:p>
          <a:p>
            <a:pPr lvl="1"/>
            <a:r>
              <a:rPr lang="en-US" sz="1800" dirty="0"/>
              <a:t>Certain Subrecipients are exempt from retention and are to be taken out of the retention calculation.</a:t>
            </a:r>
          </a:p>
          <a:p>
            <a:pPr lvl="1"/>
            <a:r>
              <a:rPr lang="en-US" sz="1800" dirty="0"/>
              <a:t>If a Subrecipient is exempt, select “Yes” and the Billed CEC Expenses for that Subrecipient will be automatically taken out for this invoice.</a:t>
            </a:r>
          </a:p>
          <a:p>
            <a:pPr lvl="1"/>
            <a:r>
              <a:rPr lang="en-US" sz="1800" dirty="0"/>
              <a:t>If retention is being withheld at the end of the agreement, remember to begin retention at 90% of CEC funds that exclude the exempt Subrecipients.</a:t>
            </a:r>
          </a:p>
        </p:txBody>
      </p:sp>
      <p:pic>
        <p:nvPicPr>
          <p:cNvPr id="8" name="Content Placeholder 7" descr="subrecipient retention exemption column">
            <a:extLst>
              <a:ext uri="{FF2B5EF4-FFF2-40B4-BE49-F238E27FC236}">
                <a16:creationId xmlns:a16="http://schemas.microsoft.com/office/drawing/2014/main" id="{A7FBA969-A3A8-4561-8286-D2B432969E3B}"/>
              </a:ext>
            </a:extLst>
          </p:cNvPr>
          <p:cNvPicPr>
            <a:picLocks noGrp="1" noChangeAspect="1"/>
          </p:cNvPicPr>
          <p:nvPr>
            <p:ph sz="half" idx="2"/>
          </p:nvPr>
        </p:nvPicPr>
        <p:blipFill>
          <a:blip r:embed="rId3"/>
          <a:stretch>
            <a:fillRect/>
          </a:stretch>
        </p:blipFill>
        <p:spPr>
          <a:xfrm>
            <a:off x="6403761" y="1368122"/>
            <a:ext cx="5181600" cy="4195036"/>
          </a:xfrm>
        </p:spPr>
      </p:pic>
      <p:sp>
        <p:nvSpPr>
          <p:cNvPr id="24" name="Rectangle 23">
            <a:extLst>
              <a:ext uri="{FF2B5EF4-FFF2-40B4-BE49-F238E27FC236}">
                <a16:creationId xmlns:a16="http://schemas.microsoft.com/office/drawing/2014/main" id="{9B7AB81A-CDD5-4DB6-8B8D-B0929AE0B56D}"/>
              </a:ext>
            </a:extLst>
          </p:cNvPr>
          <p:cNvSpPr/>
          <p:nvPr/>
        </p:nvSpPr>
        <p:spPr>
          <a:xfrm>
            <a:off x="9081556" y="6020916"/>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2" name="Rectangle 21" descr="subrecipient retention exemption column for subrecipients and vendors on the training invoice">
            <a:extLst>
              <a:ext uri="{FF2B5EF4-FFF2-40B4-BE49-F238E27FC236}">
                <a16:creationId xmlns:a16="http://schemas.microsoft.com/office/drawing/2014/main" id="{65BA47C3-02BE-4EC7-887D-300075690829}"/>
              </a:ext>
            </a:extLst>
          </p:cNvPr>
          <p:cNvSpPr/>
          <p:nvPr/>
        </p:nvSpPr>
        <p:spPr>
          <a:xfrm>
            <a:off x="8855075" y="3536950"/>
            <a:ext cx="1416050" cy="16129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7A064BB8-AAB2-4C01-8DF8-FD2C88A8CB87}"/>
              </a:ext>
              <a:ext uri="{C183D7F6-B498-43B3-948B-1728B52AA6E4}">
                <adec:decorative xmlns:adec="http://schemas.microsoft.com/office/drawing/2017/decorative" val="1"/>
              </a:ext>
            </a:extLst>
          </p:cNvPr>
          <p:cNvCxnSpPr>
            <a:cxnSpLocks/>
            <a:stCxn id="24" idx="0"/>
            <a:endCxn id="22" idx="2"/>
          </p:cNvCxnSpPr>
          <p:nvPr/>
        </p:nvCxnSpPr>
        <p:spPr>
          <a:xfrm flipV="1">
            <a:off x="9185803" y="5149850"/>
            <a:ext cx="377297" cy="87106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32</a:t>
            </a:fld>
            <a:endParaRPr lang="en-US" dirty="0"/>
          </a:p>
        </p:txBody>
      </p:sp>
    </p:spTree>
    <p:extLst>
      <p:ext uri="{BB962C8B-B14F-4D97-AF65-F5344CB8AC3E}">
        <p14:creationId xmlns:p14="http://schemas.microsoft.com/office/powerpoint/2010/main" val="4934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04" y="102772"/>
            <a:ext cx="9953978" cy="1038840"/>
          </a:xfrm>
        </p:spPr>
        <p:txBody>
          <a:bodyPr>
            <a:normAutofit fontScale="90000"/>
          </a:bodyPr>
          <a:lstStyle/>
          <a:p>
            <a:r>
              <a:rPr lang="en-US" dirty="0"/>
              <a:t>Subrecipients &amp; Vendors </a:t>
            </a:r>
            <a:br>
              <a:rPr lang="en-US" dirty="0"/>
            </a:br>
            <a:r>
              <a:rPr lang="en-US" sz="3600" dirty="0"/>
              <a:t>(Training &amp; Standard Pt. 4)</a:t>
            </a:r>
            <a:endParaRPr lang="en-US" dirty="0"/>
          </a:p>
        </p:txBody>
      </p:sp>
      <p:sp>
        <p:nvSpPr>
          <p:cNvPr id="3" name="Content Placeholder 2"/>
          <p:cNvSpPr>
            <a:spLocks noGrp="1"/>
          </p:cNvSpPr>
          <p:nvPr>
            <p:ph sz="half" idx="1"/>
          </p:nvPr>
        </p:nvSpPr>
        <p:spPr>
          <a:xfrm>
            <a:off x="794562" y="1712344"/>
            <a:ext cx="4723765" cy="4524969"/>
          </a:xfrm>
        </p:spPr>
        <p:txBody>
          <a:bodyPr>
            <a:normAutofit/>
          </a:bodyPr>
          <a:lstStyle/>
          <a:p>
            <a:pPr marL="0" indent="0">
              <a:buNone/>
            </a:pPr>
            <a:r>
              <a:rPr lang="en-US" sz="1800" dirty="0"/>
              <a:t>Vendors Section:</a:t>
            </a:r>
          </a:p>
          <a:p>
            <a:pPr marL="342900" indent="-342900">
              <a:buFont typeface="+mj-lt"/>
              <a:buAutoNum type="arabicPeriod"/>
            </a:pPr>
            <a:r>
              <a:rPr lang="en-US" sz="1800" dirty="0"/>
              <a:t>Vendor Name</a:t>
            </a:r>
          </a:p>
          <a:p>
            <a:pPr lvl="1"/>
            <a:r>
              <a:rPr lang="en-US" sz="1800" dirty="0"/>
              <a:t>Vendor name that matches the entity in the budget under the same Reference ID.</a:t>
            </a:r>
          </a:p>
          <a:p>
            <a:pPr lvl="1"/>
            <a:r>
              <a:rPr lang="en-US" sz="1800" dirty="0"/>
              <a:t>If adding or changing a vendor, it is recommended to notify your CAM.</a:t>
            </a:r>
          </a:p>
          <a:p>
            <a:pPr marL="342900" indent="-342900">
              <a:buFont typeface="+mj-lt"/>
              <a:buAutoNum type="arabicPeriod"/>
            </a:pPr>
            <a:r>
              <a:rPr lang="en-US" sz="1800" dirty="0"/>
              <a:t>Vendor Agreement Budget</a:t>
            </a:r>
          </a:p>
          <a:p>
            <a:pPr lvl="1"/>
            <a:r>
              <a:rPr lang="en-US" sz="1800" dirty="0"/>
              <a:t>Budgeted amount for each vendor in the most recently approved budget.</a:t>
            </a:r>
          </a:p>
          <a:p>
            <a:pPr marL="342900" indent="-342900">
              <a:buFont typeface="+mj-lt"/>
              <a:buAutoNum type="arabicPeriod"/>
            </a:pPr>
            <a:r>
              <a:rPr lang="en-US" sz="1800" dirty="0"/>
              <a:t>Vendor Request This Period</a:t>
            </a:r>
          </a:p>
          <a:p>
            <a:pPr lvl="1"/>
            <a:r>
              <a:rPr lang="en-US" sz="1800" dirty="0"/>
              <a:t>The amount of CEC funds and Match funds invoiced for each vendor.</a:t>
            </a:r>
          </a:p>
        </p:txBody>
      </p:sp>
      <p:sp>
        <p:nvSpPr>
          <p:cNvPr id="26" name="Content Placeholder 2">
            <a:extLst>
              <a:ext uri="{FF2B5EF4-FFF2-40B4-BE49-F238E27FC236}">
                <a16:creationId xmlns:a16="http://schemas.microsoft.com/office/drawing/2014/main" id="{B4CDDE51-72BC-4F24-B115-C0654970C985}"/>
              </a:ext>
            </a:extLst>
          </p:cNvPr>
          <p:cNvSpPr txBox="1">
            <a:spLocks/>
          </p:cNvSpPr>
          <p:nvPr/>
        </p:nvSpPr>
        <p:spPr>
          <a:xfrm>
            <a:off x="5764897" y="4753958"/>
            <a:ext cx="5990359" cy="1484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mj-lt"/>
              <a:buAutoNum type="arabicPeriod" startAt="4"/>
            </a:pPr>
            <a:r>
              <a:rPr lang="en-US" sz="1800" dirty="0"/>
              <a:t>Vendor Cumulative Expenses Billed to Date</a:t>
            </a:r>
          </a:p>
          <a:p>
            <a:pPr lvl="1"/>
            <a:r>
              <a:rPr lang="en-US" sz="1800" dirty="0"/>
              <a:t>The amount of CEC funds and Match funds spent to date, including this invoice.</a:t>
            </a:r>
          </a:p>
        </p:txBody>
      </p:sp>
      <p:pic>
        <p:nvPicPr>
          <p:cNvPr id="8" name="Content Placeholder 7" descr="vendor summary Table">
            <a:extLst>
              <a:ext uri="{FF2B5EF4-FFF2-40B4-BE49-F238E27FC236}">
                <a16:creationId xmlns:a16="http://schemas.microsoft.com/office/drawing/2014/main" id="{A963C957-B0C0-47B0-B07F-69A0C59394D4}"/>
              </a:ext>
            </a:extLst>
          </p:cNvPr>
          <p:cNvPicPr>
            <a:picLocks noGrp="1" noChangeAspect="1"/>
          </p:cNvPicPr>
          <p:nvPr>
            <p:ph sz="half" idx="2"/>
          </p:nvPr>
        </p:nvPicPr>
        <p:blipFill>
          <a:blip r:embed="rId3"/>
          <a:stretch>
            <a:fillRect/>
          </a:stretch>
        </p:blipFill>
        <p:spPr>
          <a:xfrm>
            <a:off x="5764897" y="1832113"/>
            <a:ext cx="5986029" cy="1484815"/>
          </a:xfrm>
        </p:spPr>
      </p:pic>
      <p:sp>
        <p:nvSpPr>
          <p:cNvPr id="30" name="Rectangle 29">
            <a:extLst>
              <a:ext uri="{FF2B5EF4-FFF2-40B4-BE49-F238E27FC236}">
                <a16:creationId xmlns:a16="http://schemas.microsoft.com/office/drawing/2014/main" id="{0D103D09-6ADB-4BC6-8B12-6669BEAB0CC4}"/>
              </a:ext>
            </a:extLst>
          </p:cNvPr>
          <p:cNvSpPr/>
          <p:nvPr/>
        </p:nvSpPr>
        <p:spPr>
          <a:xfrm>
            <a:off x="7065678" y="4287011"/>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4" name="Rectangle 23" descr="vendor name column for subrecipients and vendors on the training invoice">
            <a:extLst>
              <a:ext uri="{FF2B5EF4-FFF2-40B4-BE49-F238E27FC236}">
                <a16:creationId xmlns:a16="http://schemas.microsoft.com/office/drawing/2014/main" id="{DB6C0638-CB8B-43E8-965B-A4B14105DFA5}"/>
              </a:ext>
            </a:extLst>
          </p:cNvPr>
          <p:cNvSpPr/>
          <p:nvPr/>
        </p:nvSpPr>
        <p:spPr>
          <a:xfrm>
            <a:off x="6767475" y="2470150"/>
            <a:ext cx="804900" cy="5778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F455EC6-4AEC-492F-8B90-18F1DDFA213E}"/>
              </a:ext>
            </a:extLst>
          </p:cNvPr>
          <p:cNvSpPr/>
          <p:nvPr/>
        </p:nvSpPr>
        <p:spPr>
          <a:xfrm>
            <a:off x="8668016" y="4294122"/>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27" name="Rectangle 26" descr="vendor agreement budget column for subrecipients and vendors on the training invoice">
            <a:extLst>
              <a:ext uri="{FF2B5EF4-FFF2-40B4-BE49-F238E27FC236}">
                <a16:creationId xmlns:a16="http://schemas.microsoft.com/office/drawing/2014/main" id="{908C9DDA-842E-402B-83A0-55D203549268}"/>
              </a:ext>
            </a:extLst>
          </p:cNvPr>
          <p:cNvSpPr/>
          <p:nvPr/>
        </p:nvSpPr>
        <p:spPr>
          <a:xfrm>
            <a:off x="8382000" y="2470150"/>
            <a:ext cx="780526" cy="5778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5A3841F-76E8-4013-AE9E-030EB813786C}"/>
              </a:ext>
            </a:extLst>
          </p:cNvPr>
          <p:cNvSpPr/>
          <p:nvPr/>
        </p:nvSpPr>
        <p:spPr>
          <a:xfrm>
            <a:off x="9508176" y="4303174"/>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28" name="Rectangle 27" descr="vendor expenses this period column for subrecipients and vendors on the training invoice">
            <a:extLst>
              <a:ext uri="{FF2B5EF4-FFF2-40B4-BE49-F238E27FC236}">
                <a16:creationId xmlns:a16="http://schemas.microsoft.com/office/drawing/2014/main" id="{23932945-0AE9-42BB-8626-665EB84F13CA}"/>
              </a:ext>
            </a:extLst>
          </p:cNvPr>
          <p:cNvSpPr/>
          <p:nvPr/>
        </p:nvSpPr>
        <p:spPr>
          <a:xfrm>
            <a:off x="9182100" y="2470149"/>
            <a:ext cx="860646" cy="57785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BEF82C0-2A3C-4263-A934-5C99C78A52AA}"/>
              </a:ext>
            </a:extLst>
          </p:cNvPr>
          <p:cNvSpPr/>
          <p:nvPr/>
        </p:nvSpPr>
        <p:spPr>
          <a:xfrm>
            <a:off x="10364497" y="4287011"/>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29" name="Rectangle 28" descr="vendor cumulative expenses billed to date column for subrecipients and vendors on the training invoice">
            <a:extLst>
              <a:ext uri="{FF2B5EF4-FFF2-40B4-BE49-F238E27FC236}">
                <a16:creationId xmlns:a16="http://schemas.microsoft.com/office/drawing/2014/main" id="{1ACCF72F-E3DA-4CAE-9730-3F1958CAFB32}"/>
              </a:ext>
            </a:extLst>
          </p:cNvPr>
          <p:cNvSpPr/>
          <p:nvPr/>
        </p:nvSpPr>
        <p:spPr>
          <a:xfrm>
            <a:off x="10062320" y="2470150"/>
            <a:ext cx="812849" cy="5778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B00ECB81-9D27-45E1-AB5A-0D2DB3CFFE0C}"/>
              </a:ext>
              <a:ext uri="{C183D7F6-B498-43B3-948B-1728B52AA6E4}">
                <adec:decorative xmlns:adec="http://schemas.microsoft.com/office/drawing/2017/decorative" val="1"/>
              </a:ext>
            </a:extLst>
          </p:cNvPr>
          <p:cNvCxnSpPr>
            <a:cxnSpLocks/>
            <a:stCxn id="30" idx="0"/>
            <a:endCxn id="24" idx="2"/>
          </p:cNvCxnSpPr>
          <p:nvPr/>
        </p:nvCxnSpPr>
        <p:spPr>
          <a:xfrm flipV="1">
            <a:off x="7169925" y="3048000"/>
            <a:ext cx="0" cy="1239011"/>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BDBBECFE-E05D-4459-A1E7-15EEC2F18709}"/>
              </a:ext>
              <a:ext uri="{C183D7F6-B498-43B3-948B-1728B52AA6E4}">
                <adec:decorative xmlns:adec="http://schemas.microsoft.com/office/drawing/2017/decorative" val="1"/>
              </a:ext>
            </a:extLst>
          </p:cNvPr>
          <p:cNvCxnSpPr>
            <a:cxnSpLocks/>
            <a:stCxn id="31" idx="0"/>
            <a:endCxn id="27" idx="2"/>
          </p:cNvCxnSpPr>
          <p:nvPr/>
        </p:nvCxnSpPr>
        <p:spPr>
          <a:xfrm flipV="1">
            <a:off x="8772263" y="3048000"/>
            <a:ext cx="0" cy="1246122"/>
          </a:xfrm>
          <a:prstGeom prst="straightConnector1">
            <a:avLst/>
          </a:prstGeom>
          <a:ln w="190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DFD1D200-8F14-4F90-AE32-3CB301114A12}"/>
              </a:ext>
              <a:ext uri="{C183D7F6-B498-43B3-948B-1728B52AA6E4}">
                <adec:decorative xmlns:adec="http://schemas.microsoft.com/office/drawing/2017/decorative" val="1"/>
              </a:ext>
            </a:extLst>
          </p:cNvPr>
          <p:cNvCxnSpPr>
            <a:cxnSpLocks/>
            <a:stCxn id="32" idx="0"/>
            <a:endCxn id="28" idx="2"/>
          </p:cNvCxnSpPr>
          <p:nvPr/>
        </p:nvCxnSpPr>
        <p:spPr>
          <a:xfrm flipV="1">
            <a:off x="9612423" y="3048000"/>
            <a:ext cx="0" cy="1255174"/>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166B85C-DF41-495A-89F3-B1111177C743}"/>
              </a:ext>
              <a:ext uri="{C183D7F6-B498-43B3-948B-1728B52AA6E4}">
                <adec:decorative xmlns:adec="http://schemas.microsoft.com/office/drawing/2017/decorative" val="1"/>
              </a:ext>
            </a:extLst>
          </p:cNvPr>
          <p:cNvCxnSpPr>
            <a:cxnSpLocks/>
            <a:stCxn id="33" idx="0"/>
            <a:endCxn id="29" idx="2"/>
          </p:cNvCxnSpPr>
          <p:nvPr/>
        </p:nvCxnSpPr>
        <p:spPr>
          <a:xfrm flipV="1">
            <a:off x="10468744" y="3048000"/>
            <a:ext cx="1" cy="123901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33</a:t>
            </a:fld>
            <a:endParaRPr lang="en-US" dirty="0"/>
          </a:p>
        </p:txBody>
      </p:sp>
    </p:spTree>
    <p:extLst>
      <p:ext uri="{BB962C8B-B14F-4D97-AF65-F5344CB8AC3E}">
        <p14:creationId xmlns:p14="http://schemas.microsoft.com/office/powerpoint/2010/main" val="308512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Indirect &amp; Profit </a:t>
            </a:r>
            <a:r>
              <a:rPr lang="en-US" sz="3600" dirty="0"/>
              <a:t>(Training)</a:t>
            </a: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34</a:t>
            </a:fld>
            <a:endParaRPr lang="en-US" dirty="0"/>
          </a:p>
        </p:txBody>
      </p:sp>
      <p:pic>
        <p:nvPicPr>
          <p:cNvPr id="7" name="Content Placeholder 6" descr="Indirect cost and profit table">
            <a:extLst>
              <a:ext uri="{FF2B5EF4-FFF2-40B4-BE49-F238E27FC236}">
                <a16:creationId xmlns:a16="http://schemas.microsoft.com/office/drawing/2014/main" id="{B388DA0F-CA5F-42FC-B196-9431D7037E87}"/>
              </a:ext>
            </a:extLst>
          </p:cNvPr>
          <p:cNvPicPr>
            <a:picLocks noGrp="1" noChangeAspect="1"/>
          </p:cNvPicPr>
          <p:nvPr>
            <p:ph sz="half" idx="2"/>
          </p:nvPr>
        </p:nvPicPr>
        <p:blipFill>
          <a:blip r:embed="rId3"/>
          <a:stretch>
            <a:fillRect/>
          </a:stretch>
        </p:blipFill>
        <p:spPr>
          <a:xfrm>
            <a:off x="2452687" y="1104320"/>
            <a:ext cx="7286625" cy="5667992"/>
          </a:xfrm>
        </p:spPr>
      </p:pic>
    </p:spTree>
    <p:extLst>
      <p:ext uri="{BB962C8B-B14F-4D97-AF65-F5344CB8AC3E}">
        <p14:creationId xmlns:p14="http://schemas.microsoft.com/office/powerpoint/2010/main" val="418234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Indirect &amp; Profit </a:t>
            </a:r>
            <a:r>
              <a:rPr lang="en-US" sz="3600" dirty="0"/>
              <a:t>(Training Pt. 2)</a:t>
            </a:r>
            <a:endParaRPr lang="en-US" dirty="0"/>
          </a:p>
        </p:txBody>
      </p:sp>
      <p:sp>
        <p:nvSpPr>
          <p:cNvPr id="3" name="Content Placeholder 2"/>
          <p:cNvSpPr>
            <a:spLocks noGrp="1"/>
          </p:cNvSpPr>
          <p:nvPr>
            <p:ph sz="half" idx="1"/>
          </p:nvPr>
        </p:nvSpPr>
        <p:spPr>
          <a:xfrm>
            <a:off x="686435" y="1262462"/>
            <a:ext cx="5527330" cy="5354701"/>
          </a:xfrm>
        </p:spPr>
        <p:txBody>
          <a:bodyPr>
            <a:normAutofit/>
          </a:bodyPr>
          <a:lstStyle/>
          <a:p>
            <a:pPr marL="342900" indent="-342900">
              <a:buFont typeface="+mj-lt"/>
              <a:buAutoNum type="arabicPeriod"/>
            </a:pPr>
            <a:r>
              <a:rPr lang="en-US" sz="1800" dirty="0"/>
              <a:t>Name of Indirect Cost</a:t>
            </a:r>
          </a:p>
          <a:p>
            <a:pPr lvl="1"/>
            <a:r>
              <a:rPr lang="en-US" sz="1800" dirty="0"/>
              <a:t>Only for the Indirect Cost section, input the type of indirect cost referred in the most recently approved budget.</a:t>
            </a:r>
          </a:p>
          <a:p>
            <a:pPr marL="342900" indent="-342900">
              <a:buFont typeface="+mj-lt"/>
              <a:buAutoNum type="arabicPeriod"/>
            </a:pPr>
            <a:r>
              <a:rPr lang="en-US" sz="1800" dirty="0"/>
              <a:t>IDC/Profit Base CEC Share Billed This Period</a:t>
            </a:r>
          </a:p>
          <a:p>
            <a:pPr lvl="1"/>
            <a:r>
              <a:rPr lang="en-US" sz="1800" dirty="0"/>
              <a:t>For both indirect costs and for profit, input CEC billed category totals from this invoice that are included in the most recently approved budget’s base calculation.</a:t>
            </a:r>
          </a:p>
          <a:p>
            <a:pPr lvl="1"/>
            <a:r>
              <a:rPr lang="en-US" sz="1800" dirty="0"/>
              <a:t>The Indirect Cost line is for when other indirect costs are part of the base calculation.</a:t>
            </a:r>
          </a:p>
          <a:p>
            <a:pPr marL="342900" indent="-342900">
              <a:buFont typeface="+mj-lt"/>
              <a:buAutoNum type="arabicPeriod"/>
            </a:pPr>
            <a:r>
              <a:rPr lang="en-US" sz="1800" dirty="0"/>
              <a:t>IDC/Profit Base Match Share Expenses This Period</a:t>
            </a:r>
          </a:p>
          <a:p>
            <a:pPr lvl="1"/>
            <a:r>
              <a:rPr lang="en-US" sz="1800" dirty="0"/>
              <a:t>For both indirect costs and for profit, input Match invoiced category totals from this invoice that are included in the most recently approved budget’s base calculation.</a:t>
            </a:r>
          </a:p>
          <a:p>
            <a:pPr lvl="1"/>
            <a:r>
              <a:rPr lang="en-US" sz="1800" dirty="0"/>
              <a:t>The Indirect Cost line is for when other indirect costs are part of the base calculation.</a:t>
            </a:r>
          </a:p>
        </p:txBody>
      </p:sp>
      <p:pic>
        <p:nvPicPr>
          <p:cNvPr id="8" name="Content Placeholder 7" descr="Indirect cost and profit Table">
            <a:extLst>
              <a:ext uri="{FF2B5EF4-FFF2-40B4-BE49-F238E27FC236}">
                <a16:creationId xmlns:a16="http://schemas.microsoft.com/office/drawing/2014/main" id="{E8D50D2A-2F25-4BDE-819E-2D9DFF293212}"/>
              </a:ext>
            </a:extLst>
          </p:cNvPr>
          <p:cNvPicPr>
            <a:picLocks noGrp="1" noChangeAspect="1"/>
          </p:cNvPicPr>
          <p:nvPr>
            <p:ph sz="half" idx="2"/>
          </p:nvPr>
        </p:nvPicPr>
        <p:blipFill>
          <a:blip r:embed="rId3"/>
          <a:stretch>
            <a:fillRect/>
          </a:stretch>
        </p:blipFill>
        <p:spPr>
          <a:xfrm>
            <a:off x="6790791" y="1176768"/>
            <a:ext cx="4830302" cy="5328615"/>
          </a:xfrm>
        </p:spPr>
      </p:pic>
      <p:sp>
        <p:nvSpPr>
          <p:cNvPr id="29" name="Rectangle 28">
            <a:extLst>
              <a:ext uri="{FF2B5EF4-FFF2-40B4-BE49-F238E27FC236}">
                <a16:creationId xmlns:a16="http://schemas.microsoft.com/office/drawing/2014/main" id="{FE6CC9AF-B5B7-4595-83A1-120990360DEB}"/>
              </a:ext>
            </a:extLst>
          </p:cNvPr>
          <p:cNvSpPr/>
          <p:nvPr/>
        </p:nvSpPr>
        <p:spPr>
          <a:xfrm>
            <a:off x="6181253" y="2958065"/>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4" name="Rectangle 23" descr="name of indirect cost column on the training invoice">
            <a:extLst>
              <a:ext uri="{FF2B5EF4-FFF2-40B4-BE49-F238E27FC236}">
                <a16:creationId xmlns:a16="http://schemas.microsoft.com/office/drawing/2014/main" id="{801A889E-AEA5-48C1-A8E5-20A3D939C5E0}"/>
              </a:ext>
            </a:extLst>
          </p:cNvPr>
          <p:cNvSpPr/>
          <p:nvPr/>
        </p:nvSpPr>
        <p:spPr>
          <a:xfrm>
            <a:off x="6986587" y="2667000"/>
            <a:ext cx="814387" cy="157131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06B2F67-DD92-42F6-B17F-DEB04E8E0B69}"/>
              </a:ext>
            </a:extLst>
          </p:cNvPr>
          <p:cNvSpPr/>
          <p:nvPr/>
        </p:nvSpPr>
        <p:spPr>
          <a:xfrm>
            <a:off x="6180452" y="4386496"/>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25" name="Rectangle 24" descr="indirect cost base for C E C share billed this period column on the training invoice">
            <a:extLst>
              <a:ext uri="{FF2B5EF4-FFF2-40B4-BE49-F238E27FC236}">
                <a16:creationId xmlns:a16="http://schemas.microsoft.com/office/drawing/2014/main" id="{6EF764F4-61BF-4D18-BFA1-2CD94196FC5C}"/>
              </a:ext>
            </a:extLst>
          </p:cNvPr>
          <p:cNvSpPr/>
          <p:nvPr/>
        </p:nvSpPr>
        <p:spPr>
          <a:xfrm>
            <a:off x="8748712" y="2652682"/>
            <a:ext cx="731044" cy="15856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profit base for C E C share billed this period column on the training invoice">
            <a:extLst>
              <a:ext uri="{FF2B5EF4-FFF2-40B4-BE49-F238E27FC236}">
                <a16:creationId xmlns:a16="http://schemas.microsoft.com/office/drawing/2014/main" id="{DC24D4C4-D7C3-47F9-BF6B-2EF80FB42086}"/>
              </a:ext>
            </a:extLst>
          </p:cNvPr>
          <p:cNvSpPr/>
          <p:nvPr/>
        </p:nvSpPr>
        <p:spPr>
          <a:xfrm>
            <a:off x="8764105" y="5488152"/>
            <a:ext cx="707798" cy="8142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14E47EF-98FD-4F55-86A5-A32068063529}"/>
              </a:ext>
            </a:extLst>
          </p:cNvPr>
          <p:cNvSpPr/>
          <p:nvPr/>
        </p:nvSpPr>
        <p:spPr>
          <a:xfrm>
            <a:off x="11767780" y="4392010"/>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26" name="Rectangle 25" descr="indirect cost base for match share billed this period column on the training invoice">
            <a:extLst>
              <a:ext uri="{FF2B5EF4-FFF2-40B4-BE49-F238E27FC236}">
                <a16:creationId xmlns:a16="http://schemas.microsoft.com/office/drawing/2014/main" id="{C4288F8E-A0BD-4150-B271-44BA501B83FD}"/>
              </a:ext>
            </a:extLst>
          </p:cNvPr>
          <p:cNvSpPr/>
          <p:nvPr/>
        </p:nvSpPr>
        <p:spPr>
          <a:xfrm>
            <a:off x="9513094" y="2655587"/>
            <a:ext cx="731043" cy="15827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descr="profit base for match share billed this period column on the training invoice">
            <a:extLst>
              <a:ext uri="{FF2B5EF4-FFF2-40B4-BE49-F238E27FC236}">
                <a16:creationId xmlns:a16="http://schemas.microsoft.com/office/drawing/2014/main" id="{A3DCA4F6-7630-4DFF-960B-90069AE13B83}"/>
              </a:ext>
            </a:extLst>
          </p:cNvPr>
          <p:cNvSpPr/>
          <p:nvPr/>
        </p:nvSpPr>
        <p:spPr>
          <a:xfrm>
            <a:off x="9495895" y="5488152"/>
            <a:ext cx="748241" cy="81422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4298F627-F7E6-46A0-9097-6A87B204B4C2}"/>
              </a:ext>
              <a:ext uri="{C183D7F6-B498-43B3-948B-1728B52AA6E4}">
                <adec:decorative xmlns:adec="http://schemas.microsoft.com/office/drawing/2017/decorative" val="1"/>
              </a:ext>
            </a:extLst>
          </p:cNvPr>
          <p:cNvCxnSpPr>
            <a:cxnSpLocks/>
            <a:stCxn id="29" idx="3"/>
            <a:endCxn id="24" idx="1"/>
          </p:cNvCxnSpPr>
          <p:nvPr/>
        </p:nvCxnSpPr>
        <p:spPr>
          <a:xfrm>
            <a:off x="6389747" y="3127342"/>
            <a:ext cx="596840" cy="32531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DB35B5D-2884-4E03-A237-094E4410072F}"/>
              </a:ext>
              <a:ext uri="{C183D7F6-B498-43B3-948B-1728B52AA6E4}">
                <adec:decorative xmlns:adec="http://schemas.microsoft.com/office/drawing/2017/decorative" val="1"/>
              </a:ext>
            </a:extLst>
          </p:cNvPr>
          <p:cNvCxnSpPr>
            <a:cxnSpLocks/>
            <a:stCxn id="32" idx="3"/>
            <a:endCxn id="25" idx="2"/>
          </p:cNvCxnSpPr>
          <p:nvPr/>
        </p:nvCxnSpPr>
        <p:spPr>
          <a:xfrm flipV="1">
            <a:off x="6388946" y="4238311"/>
            <a:ext cx="2725288" cy="31746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FD33661-518A-4353-82F8-6B52766EA10F}"/>
              </a:ext>
              <a:ext uri="{C183D7F6-B498-43B3-948B-1728B52AA6E4}">
                <adec:decorative xmlns:adec="http://schemas.microsoft.com/office/drawing/2017/decorative" val="1"/>
              </a:ext>
            </a:extLst>
          </p:cNvPr>
          <p:cNvCxnSpPr>
            <a:cxnSpLocks/>
            <a:stCxn id="32" idx="3"/>
            <a:endCxn id="27" idx="0"/>
          </p:cNvCxnSpPr>
          <p:nvPr/>
        </p:nvCxnSpPr>
        <p:spPr>
          <a:xfrm>
            <a:off x="6388946" y="4555773"/>
            <a:ext cx="2729058" cy="93237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9FDA240-2B78-4778-95B4-7FC918FAD6B8}"/>
              </a:ext>
              <a:ext uri="{C183D7F6-B498-43B3-948B-1728B52AA6E4}">
                <adec:decorative xmlns:adec="http://schemas.microsoft.com/office/drawing/2017/decorative" val="1"/>
              </a:ext>
            </a:extLst>
          </p:cNvPr>
          <p:cNvCxnSpPr>
            <a:cxnSpLocks/>
            <a:stCxn id="37" idx="1"/>
            <a:endCxn id="26" idx="2"/>
          </p:cNvCxnSpPr>
          <p:nvPr/>
        </p:nvCxnSpPr>
        <p:spPr>
          <a:xfrm flipH="1" flipV="1">
            <a:off x="9878616" y="4238311"/>
            <a:ext cx="1889164" cy="322976"/>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6DFE478-5C70-48F9-B885-2CEB0C60D277}"/>
              </a:ext>
              <a:ext uri="{C183D7F6-B498-43B3-948B-1728B52AA6E4}">
                <adec:decorative xmlns:adec="http://schemas.microsoft.com/office/drawing/2017/decorative" val="1"/>
              </a:ext>
            </a:extLst>
          </p:cNvPr>
          <p:cNvCxnSpPr>
            <a:cxnSpLocks/>
            <a:stCxn id="37" idx="1"/>
            <a:endCxn id="28" idx="0"/>
          </p:cNvCxnSpPr>
          <p:nvPr/>
        </p:nvCxnSpPr>
        <p:spPr>
          <a:xfrm flipH="1">
            <a:off x="9870016" y="4561287"/>
            <a:ext cx="1897764" cy="92686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35</a:t>
            </a:fld>
            <a:endParaRPr lang="en-US" dirty="0"/>
          </a:p>
        </p:txBody>
      </p:sp>
    </p:spTree>
    <p:extLst>
      <p:ext uri="{BB962C8B-B14F-4D97-AF65-F5344CB8AC3E}">
        <p14:creationId xmlns:p14="http://schemas.microsoft.com/office/powerpoint/2010/main" val="693791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Indirect &amp; Profit </a:t>
            </a:r>
            <a:r>
              <a:rPr lang="en-US" sz="3600" dirty="0"/>
              <a:t>(Training Pt. 3)</a:t>
            </a:r>
            <a:endParaRPr lang="en-US" dirty="0"/>
          </a:p>
        </p:txBody>
      </p:sp>
      <p:sp>
        <p:nvSpPr>
          <p:cNvPr id="3" name="Content Placeholder 2"/>
          <p:cNvSpPr>
            <a:spLocks noGrp="1"/>
          </p:cNvSpPr>
          <p:nvPr>
            <p:ph sz="half" idx="1"/>
          </p:nvPr>
        </p:nvSpPr>
        <p:spPr>
          <a:xfrm>
            <a:off x="686433" y="1262462"/>
            <a:ext cx="6266543" cy="5354701"/>
          </a:xfrm>
        </p:spPr>
        <p:txBody>
          <a:bodyPr>
            <a:normAutofit fontScale="92500" lnSpcReduction="10000"/>
          </a:bodyPr>
          <a:lstStyle/>
          <a:p>
            <a:pPr marL="342900" indent="-342900">
              <a:buFont typeface="+mj-lt"/>
              <a:buAutoNum type="arabicPeriod"/>
            </a:pPr>
            <a:r>
              <a:rPr lang="en-US" sz="1800" dirty="0"/>
              <a:t>IDC Actual/Profit Rate Billed/Match This Period</a:t>
            </a:r>
          </a:p>
          <a:p>
            <a:pPr lvl="1"/>
            <a:r>
              <a:rPr lang="en-US" sz="1800" dirty="0"/>
              <a:t>Input the actual indirect cost rate being used and not the budget rate (This actual rate may be the best estimated rate at the time. You may “true up” your indirect costs at the time you close your records).</a:t>
            </a:r>
          </a:p>
          <a:p>
            <a:pPr lvl="1"/>
            <a:r>
              <a:rPr lang="en-US" sz="1800" dirty="0"/>
              <a:t>For all non-federal indirect rates, rates can not exceed the budgeted rate.</a:t>
            </a:r>
          </a:p>
          <a:p>
            <a:pPr lvl="1"/>
            <a:r>
              <a:rPr lang="en-US" sz="1800" dirty="0"/>
              <a:t>Federal indirect rates are allowed to change with the annual change of federal rates (see Section 5.B.2 of the Streamlining Grant Terms and Conditions). If increasing an indirect rate due to federal rate increase, request CEC budget update approval prior to invoicing.</a:t>
            </a:r>
          </a:p>
          <a:p>
            <a:pPr marL="342900" indent="-342900">
              <a:buFont typeface="+mj-lt"/>
              <a:buAutoNum type="arabicPeriod"/>
            </a:pPr>
            <a:r>
              <a:rPr lang="en-US" sz="1800" dirty="0"/>
              <a:t>Billed CEC Expenses (IDC/Profit)</a:t>
            </a:r>
          </a:p>
          <a:p>
            <a:pPr lvl="1"/>
            <a:r>
              <a:rPr lang="en-US" sz="1800" dirty="0"/>
              <a:t>Input the amount of IDC/Profit being billed to the CEC.</a:t>
            </a:r>
          </a:p>
          <a:p>
            <a:pPr lvl="1"/>
            <a:r>
              <a:rPr lang="en-US" sz="1800" dirty="0"/>
              <a:t>CEC Expense amount can NOT exceed the CEC Base X Rate amount (both IDC and Profit). The cell will turn red if so and will not be approved for payment.</a:t>
            </a:r>
          </a:p>
          <a:p>
            <a:pPr marL="342900" indent="-342900">
              <a:buFont typeface="+mj-lt"/>
              <a:buAutoNum type="arabicPeriod"/>
            </a:pPr>
            <a:r>
              <a:rPr lang="en-US" sz="1800" dirty="0"/>
              <a:t>Match Share Expenses (IDC/Profit)</a:t>
            </a:r>
          </a:p>
          <a:p>
            <a:pPr lvl="1"/>
            <a:r>
              <a:rPr lang="en-US" sz="1800" dirty="0"/>
              <a:t>Input the amount of IDC/Profit being invoiced as match share.</a:t>
            </a:r>
          </a:p>
        </p:txBody>
      </p:sp>
      <p:pic>
        <p:nvPicPr>
          <p:cNvPr id="9" name="Content Placeholder 8" descr="Indirect cost and profit table">
            <a:extLst>
              <a:ext uri="{FF2B5EF4-FFF2-40B4-BE49-F238E27FC236}">
                <a16:creationId xmlns:a16="http://schemas.microsoft.com/office/drawing/2014/main" id="{0542695F-0C57-479D-B9E5-B641FA6C38F4}"/>
              </a:ext>
            </a:extLst>
          </p:cNvPr>
          <p:cNvPicPr>
            <a:picLocks noGrp="1" noChangeAspect="1"/>
          </p:cNvPicPr>
          <p:nvPr>
            <p:ph sz="half" idx="2"/>
          </p:nvPr>
        </p:nvPicPr>
        <p:blipFill>
          <a:blip r:embed="rId3"/>
          <a:stretch>
            <a:fillRect/>
          </a:stretch>
        </p:blipFill>
        <p:spPr>
          <a:xfrm>
            <a:off x="7465930" y="1156300"/>
            <a:ext cx="3795045" cy="5237683"/>
          </a:xfrm>
        </p:spPr>
      </p:pic>
      <p:sp>
        <p:nvSpPr>
          <p:cNvPr id="16" name="Rectangle 15">
            <a:extLst>
              <a:ext uri="{FF2B5EF4-FFF2-40B4-BE49-F238E27FC236}">
                <a16:creationId xmlns:a16="http://schemas.microsoft.com/office/drawing/2014/main" id="{F33623E5-58C8-4819-9EBA-3614F40941D3}"/>
              </a:ext>
            </a:extLst>
          </p:cNvPr>
          <p:cNvSpPr/>
          <p:nvPr/>
        </p:nvSpPr>
        <p:spPr>
          <a:xfrm>
            <a:off x="6978086" y="4315963"/>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0" name="Rectangle 9" descr="I D C actual rate billed/match this period column on the training invoice">
            <a:extLst>
              <a:ext uri="{FF2B5EF4-FFF2-40B4-BE49-F238E27FC236}">
                <a16:creationId xmlns:a16="http://schemas.microsoft.com/office/drawing/2014/main" id="{626DEC3A-7AFE-47EB-B9A7-A440C7219108}"/>
              </a:ext>
            </a:extLst>
          </p:cNvPr>
          <p:cNvSpPr/>
          <p:nvPr/>
        </p:nvSpPr>
        <p:spPr>
          <a:xfrm>
            <a:off x="8200131" y="2609850"/>
            <a:ext cx="600969" cy="15525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profit rate billed/match this period column on the training invoice">
            <a:extLst>
              <a:ext uri="{FF2B5EF4-FFF2-40B4-BE49-F238E27FC236}">
                <a16:creationId xmlns:a16="http://schemas.microsoft.com/office/drawing/2014/main" id="{3658BACE-5A65-4386-A249-DEBED382846E}"/>
              </a:ext>
            </a:extLst>
          </p:cNvPr>
          <p:cNvSpPr/>
          <p:nvPr/>
        </p:nvSpPr>
        <p:spPr>
          <a:xfrm>
            <a:off x="8198743" y="5395743"/>
            <a:ext cx="600969" cy="77349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10DD80A-1463-4E5D-B543-8B958BDE491C}"/>
              </a:ext>
            </a:extLst>
          </p:cNvPr>
          <p:cNvSpPr/>
          <p:nvPr/>
        </p:nvSpPr>
        <p:spPr>
          <a:xfrm>
            <a:off x="11401319" y="4484102"/>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11" name="Rectangle 10" descr="billed C E C expenses column for indirect costs on the training invoice">
            <a:extLst>
              <a:ext uri="{FF2B5EF4-FFF2-40B4-BE49-F238E27FC236}">
                <a16:creationId xmlns:a16="http://schemas.microsoft.com/office/drawing/2014/main" id="{418A2D40-5803-4654-994D-4B3005DB7E28}"/>
              </a:ext>
            </a:extLst>
          </p:cNvPr>
          <p:cNvSpPr/>
          <p:nvPr/>
        </p:nvSpPr>
        <p:spPr>
          <a:xfrm>
            <a:off x="9422780" y="2609850"/>
            <a:ext cx="609154" cy="15525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billed C E C expenses column for profit on the training invoice">
            <a:extLst>
              <a:ext uri="{FF2B5EF4-FFF2-40B4-BE49-F238E27FC236}">
                <a16:creationId xmlns:a16="http://schemas.microsoft.com/office/drawing/2014/main" id="{98AC0194-0D93-4522-BB7A-DF65F30BB0A7}"/>
              </a:ext>
            </a:extLst>
          </p:cNvPr>
          <p:cNvSpPr/>
          <p:nvPr/>
        </p:nvSpPr>
        <p:spPr>
          <a:xfrm>
            <a:off x="9429112" y="5380056"/>
            <a:ext cx="586470" cy="7734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16179D-A5C9-4D06-8DF7-62E8ECC635DC}"/>
              </a:ext>
            </a:extLst>
          </p:cNvPr>
          <p:cNvSpPr/>
          <p:nvPr/>
        </p:nvSpPr>
        <p:spPr>
          <a:xfrm>
            <a:off x="11821009" y="4484102"/>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2" name="Rectangle 11" descr="billed match expenses column for indirect costs on the training invoice">
            <a:extLst>
              <a:ext uri="{FF2B5EF4-FFF2-40B4-BE49-F238E27FC236}">
                <a16:creationId xmlns:a16="http://schemas.microsoft.com/office/drawing/2014/main" id="{715CB7C6-5773-49C2-9DFE-FE0F6916D923}"/>
              </a:ext>
            </a:extLst>
          </p:cNvPr>
          <p:cNvSpPr/>
          <p:nvPr/>
        </p:nvSpPr>
        <p:spPr>
          <a:xfrm>
            <a:off x="10044460" y="2604247"/>
            <a:ext cx="600969" cy="15525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billed match expenses column for profit on the training invoice">
            <a:extLst>
              <a:ext uri="{FF2B5EF4-FFF2-40B4-BE49-F238E27FC236}">
                <a16:creationId xmlns:a16="http://schemas.microsoft.com/office/drawing/2014/main" id="{6A1FB3D9-29B8-4C67-88EB-CFC887A8E173}"/>
              </a:ext>
            </a:extLst>
          </p:cNvPr>
          <p:cNvSpPr/>
          <p:nvPr/>
        </p:nvSpPr>
        <p:spPr>
          <a:xfrm>
            <a:off x="10044460" y="5380056"/>
            <a:ext cx="586470" cy="77349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18BA12DF-6D71-43CB-B578-635D1D3A0F60}"/>
              </a:ext>
              <a:ext uri="{C183D7F6-B498-43B3-948B-1728B52AA6E4}">
                <adec:decorative xmlns:adec="http://schemas.microsoft.com/office/drawing/2017/decorative" val="1"/>
              </a:ext>
            </a:extLst>
          </p:cNvPr>
          <p:cNvCxnSpPr>
            <a:cxnSpLocks/>
            <a:stCxn id="16" idx="3"/>
            <a:endCxn id="10" idx="2"/>
          </p:cNvCxnSpPr>
          <p:nvPr/>
        </p:nvCxnSpPr>
        <p:spPr>
          <a:xfrm flipV="1">
            <a:off x="7186580" y="4162424"/>
            <a:ext cx="1314036" cy="32281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CD91D1-5B09-45F5-A7BD-276293B65843}"/>
              </a:ext>
              <a:ext uri="{C183D7F6-B498-43B3-948B-1728B52AA6E4}">
                <adec:decorative xmlns:adec="http://schemas.microsoft.com/office/drawing/2017/decorative" val="1"/>
              </a:ext>
            </a:extLst>
          </p:cNvPr>
          <p:cNvCxnSpPr>
            <a:cxnSpLocks/>
            <a:stCxn id="16" idx="3"/>
            <a:endCxn id="13" idx="0"/>
          </p:cNvCxnSpPr>
          <p:nvPr/>
        </p:nvCxnSpPr>
        <p:spPr>
          <a:xfrm>
            <a:off x="7186580" y="4485240"/>
            <a:ext cx="1312648" cy="91050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D6C1DA-BB7B-4412-B9A0-8A660B5D8D05}"/>
              </a:ext>
              <a:ext uri="{C183D7F6-B498-43B3-948B-1728B52AA6E4}">
                <adec:decorative xmlns:adec="http://schemas.microsoft.com/office/drawing/2017/decorative" val="1"/>
              </a:ext>
            </a:extLst>
          </p:cNvPr>
          <p:cNvCxnSpPr>
            <a:cxnSpLocks/>
            <a:stCxn id="22" idx="1"/>
            <a:endCxn id="11" idx="2"/>
          </p:cNvCxnSpPr>
          <p:nvPr/>
        </p:nvCxnSpPr>
        <p:spPr>
          <a:xfrm flipH="1" flipV="1">
            <a:off x="9727357" y="4162424"/>
            <a:ext cx="1673962" cy="49095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BA735F-632A-40C0-8661-F2EBF70DF596}"/>
              </a:ext>
              <a:ext uri="{C183D7F6-B498-43B3-948B-1728B52AA6E4}">
                <adec:decorative xmlns:adec="http://schemas.microsoft.com/office/drawing/2017/decorative" val="1"/>
              </a:ext>
            </a:extLst>
          </p:cNvPr>
          <p:cNvCxnSpPr>
            <a:cxnSpLocks/>
            <a:stCxn id="22" idx="1"/>
            <a:endCxn id="14" idx="0"/>
          </p:cNvCxnSpPr>
          <p:nvPr/>
        </p:nvCxnSpPr>
        <p:spPr>
          <a:xfrm flipH="1">
            <a:off x="9722347" y="4653379"/>
            <a:ext cx="1678972" cy="72667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53EB4C-2990-49DA-8979-DB9071966B31}"/>
              </a:ext>
              <a:ext uri="{C183D7F6-B498-43B3-948B-1728B52AA6E4}">
                <adec:decorative xmlns:adec="http://schemas.microsoft.com/office/drawing/2017/decorative" val="1"/>
              </a:ext>
            </a:extLst>
          </p:cNvPr>
          <p:cNvCxnSpPr>
            <a:cxnSpLocks/>
            <a:stCxn id="21" idx="1"/>
            <a:endCxn id="12" idx="3"/>
          </p:cNvCxnSpPr>
          <p:nvPr/>
        </p:nvCxnSpPr>
        <p:spPr>
          <a:xfrm flipH="1" flipV="1">
            <a:off x="10645429" y="3380534"/>
            <a:ext cx="1175580" cy="127284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7EFBE14-BF5E-44B5-8F4D-162E8EA0417E}"/>
              </a:ext>
              <a:ext uri="{C183D7F6-B498-43B3-948B-1728B52AA6E4}">
                <adec:decorative xmlns:adec="http://schemas.microsoft.com/office/drawing/2017/decorative" val="1"/>
              </a:ext>
            </a:extLst>
          </p:cNvPr>
          <p:cNvCxnSpPr>
            <a:cxnSpLocks/>
            <a:stCxn id="21" idx="1"/>
            <a:endCxn id="15" idx="3"/>
          </p:cNvCxnSpPr>
          <p:nvPr/>
        </p:nvCxnSpPr>
        <p:spPr>
          <a:xfrm flipH="1">
            <a:off x="10630930" y="4653379"/>
            <a:ext cx="1190079" cy="1113422"/>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36</a:t>
            </a:fld>
            <a:endParaRPr lang="en-US" dirty="0"/>
          </a:p>
        </p:txBody>
      </p:sp>
    </p:spTree>
    <p:extLst>
      <p:ext uri="{BB962C8B-B14F-4D97-AF65-F5344CB8AC3E}">
        <p14:creationId xmlns:p14="http://schemas.microsoft.com/office/powerpoint/2010/main" val="159294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CBE &amp; Funds Spent in CA</a:t>
            </a:r>
          </a:p>
        </p:txBody>
      </p:sp>
      <p:sp>
        <p:nvSpPr>
          <p:cNvPr id="3" name="Content Placeholder 2"/>
          <p:cNvSpPr>
            <a:spLocks noGrp="1"/>
          </p:cNvSpPr>
          <p:nvPr>
            <p:ph sz="half" idx="1"/>
          </p:nvPr>
        </p:nvSpPr>
        <p:spPr>
          <a:xfrm>
            <a:off x="6596075" y="1275907"/>
            <a:ext cx="4447712" cy="4883613"/>
          </a:xfrm>
        </p:spPr>
        <p:txBody>
          <a:bodyPr>
            <a:normAutofit/>
          </a:bodyPr>
          <a:lstStyle/>
          <a:p>
            <a:r>
              <a:rPr lang="en-US" sz="1800" dirty="0"/>
              <a:t>This form is required for the Research and Development agreements only.</a:t>
            </a:r>
          </a:p>
          <a:p>
            <a:r>
              <a:rPr lang="en-US" sz="1800" dirty="0">
                <a:hlinkClick r:id="rId3"/>
              </a:rPr>
              <a:t>The California Based Entities (CBE) and Funds Spent in California form</a:t>
            </a:r>
            <a:r>
              <a:rPr lang="en-US" sz="1800" dirty="0"/>
              <a:t> can be found here: </a:t>
            </a:r>
            <a:r>
              <a:rPr lang="en-US" sz="1800" u="sng" dirty="0"/>
              <a:t>https://www.energy.ca.gov/media/4474</a:t>
            </a:r>
          </a:p>
          <a:p>
            <a:r>
              <a:rPr lang="en-US" sz="1800" dirty="0"/>
              <a:t>The CBE and Funds Spent in CA form must be submitted with every invoice (Training &amp; Standard) to verify the amount of CEC funds going to each category.</a:t>
            </a:r>
          </a:p>
          <a:p>
            <a:r>
              <a:rPr lang="en-US" sz="1800" dirty="0"/>
              <a:t>Section II is for both EPIC and Natural Gas agreements.</a:t>
            </a:r>
          </a:p>
          <a:p>
            <a:r>
              <a:rPr lang="en-US" sz="1800" dirty="0"/>
              <a:t>Section III is for Natural Gas agreements only.</a:t>
            </a:r>
          </a:p>
          <a:p>
            <a:pPr marL="0" indent="0">
              <a:buNone/>
            </a:pPr>
            <a:endParaRPr lang="en-US" sz="1800" dirty="0"/>
          </a:p>
          <a:p>
            <a:pPr marL="0" indent="0">
              <a:buNone/>
            </a:pPr>
            <a:endParaRPr lang="en-US" sz="1800" dirty="0"/>
          </a:p>
        </p:txBody>
      </p:sp>
      <p:pic>
        <p:nvPicPr>
          <p:cNvPr id="5" name="Picture 4" descr="C B E and funds spent in California form">
            <a:extLst>
              <a:ext uri="{FF2B5EF4-FFF2-40B4-BE49-F238E27FC236}">
                <a16:creationId xmlns:a16="http://schemas.microsoft.com/office/drawing/2014/main" id="{86378BE0-80E8-4311-9B78-3A0EB94B683B}"/>
              </a:ext>
            </a:extLst>
          </p:cNvPr>
          <p:cNvPicPr>
            <a:picLocks noChangeAspect="1"/>
          </p:cNvPicPr>
          <p:nvPr/>
        </p:nvPicPr>
        <p:blipFill>
          <a:blip r:embed="rId4"/>
          <a:stretch>
            <a:fillRect/>
          </a:stretch>
        </p:blipFill>
        <p:spPr>
          <a:xfrm>
            <a:off x="876740" y="1275907"/>
            <a:ext cx="5409322" cy="5317070"/>
          </a:xfrm>
          <a:prstGeom prst="rect">
            <a:avLst/>
          </a:prstGeom>
        </p:spPr>
      </p:pic>
      <p:sp>
        <p:nvSpPr>
          <p:cNvPr id="6" name="Slide Number Placeholder 5"/>
          <p:cNvSpPr>
            <a:spLocks noGrp="1"/>
          </p:cNvSpPr>
          <p:nvPr>
            <p:ph type="sldNum" sz="quarter" idx="12"/>
          </p:nvPr>
        </p:nvSpPr>
        <p:spPr/>
        <p:txBody>
          <a:bodyPr/>
          <a:lstStyle/>
          <a:p>
            <a:fld id="{005C4985-ACD0-2B4C-8981-36243250F268}" type="slidenum">
              <a:rPr lang="en-US" smtClean="0"/>
              <a:t>37</a:t>
            </a:fld>
            <a:endParaRPr lang="en-US" dirty="0"/>
          </a:p>
        </p:txBody>
      </p:sp>
    </p:spTree>
    <p:extLst>
      <p:ext uri="{BB962C8B-B14F-4D97-AF65-F5344CB8AC3E}">
        <p14:creationId xmlns:p14="http://schemas.microsoft.com/office/powerpoint/2010/main" val="216176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CBE &amp; Funds Spent in CA </a:t>
            </a:r>
            <a:r>
              <a:rPr lang="en-US" sz="3600" dirty="0"/>
              <a:t>(Pt. 2)</a:t>
            </a:r>
            <a:endParaRPr lang="en-US" dirty="0"/>
          </a:p>
        </p:txBody>
      </p:sp>
      <p:sp>
        <p:nvSpPr>
          <p:cNvPr id="3" name="Content Placeholder 2"/>
          <p:cNvSpPr>
            <a:spLocks noGrp="1"/>
          </p:cNvSpPr>
          <p:nvPr>
            <p:ph sz="half" idx="1"/>
          </p:nvPr>
        </p:nvSpPr>
        <p:spPr>
          <a:xfrm>
            <a:off x="692424" y="1265972"/>
            <a:ext cx="3676376" cy="5197262"/>
          </a:xfrm>
        </p:spPr>
        <p:txBody>
          <a:bodyPr>
            <a:normAutofit/>
          </a:bodyPr>
          <a:lstStyle/>
          <a:p>
            <a:pPr marL="0" indent="0">
              <a:buNone/>
            </a:pPr>
            <a:r>
              <a:rPr lang="en-US" sz="1800" dirty="0"/>
              <a:t>Section I – Agreement Information</a:t>
            </a:r>
          </a:p>
          <a:p>
            <a:pPr marL="342900" indent="-342900">
              <a:buFont typeface="+mj-lt"/>
              <a:buAutoNum type="arabicPeriod"/>
            </a:pPr>
            <a:r>
              <a:rPr lang="en-US" sz="1800" dirty="0"/>
              <a:t>Recipient/Contractor Name</a:t>
            </a:r>
          </a:p>
          <a:p>
            <a:pPr marL="342900" indent="-342900">
              <a:buFont typeface="+mj-lt"/>
              <a:buAutoNum type="arabicPeriod"/>
            </a:pPr>
            <a:r>
              <a:rPr lang="en-US" sz="1800" dirty="0"/>
              <a:t>Agreement Title</a:t>
            </a:r>
          </a:p>
          <a:p>
            <a:pPr marL="342900" indent="-342900">
              <a:buFont typeface="+mj-lt"/>
              <a:buAutoNum type="arabicPeriod"/>
            </a:pPr>
            <a:r>
              <a:rPr lang="en-US" sz="1800" dirty="0"/>
              <a:t>Agreement Number</a:t>
            </a:r>
          </a:p>
          <a:p>
            <a:pPr marL="342900" indent="-342900">
              <a:buFont typeface="+mj-lt"/>
              <a:buAutoNum type="arabicPeriod"/>
            </a:pPr>
            <a:r>
              <a:rPr lang="en-US" sz="1800" dirty="0"/>
              <a:t>Work Authorization Number   (If Applicable)</a:t>
            </a:r>
          </a:p>
          <a:p>
            <a:pPr marL="342900" indent="-342900">
              <a:buFont typeface="+mj-lt"/>
              <a:buAutoNum type="arabicPeriod"/>
            </a:pPr>
            <a:r>
              <a:rPr lang="en-US" sz="1800" dirty="0"/>
              <a:t>Agreement Term</a:t>
            </a:r>
          </a:p>
          <a:p>
            <a:pPr marL="342900" indent="-342900">
              <a:buFont typeface="+mj-lt"/>
              <a:buAutoNum type="arabicPeriod"/>
            </a:pPr>
            <a:endParaRPr lang="en-US" sz="1800" dirty="0"/>
          </a:p>
          <a:p>
            <a:pPr marL="0" indent="0">
              <a:buNone/>
            </a:pPr>
            <a:r>
              <a:rPr lang="en-US" sz="1800" dirty="0"/>
              <a:t>Current Invoice Information</a:t>
            </a:r>
          </a:p>
          <a:p>
            <a:pPr marL="342900" indent="-342900">
              <a:buFont typeface="+mj-lt"/>
              <a:buAutoNum type="arabicPeriod" startAt="6"/>
            </a:pPr>
            <a:r>
              <a:rPr lang="en-US" sz="1800" dirty="0"/>
              <a:t>Invoice Number</a:t>
            </a:r>
          </a:p>
          <a:p>
            <a:pPr marL="342900" indent="-342900">
              <a:buFont typeface="+mj-lt"/>
              <a:buAutoNum type="arabicPeriod" startAt="6"/>
            </a:pPr>
            <a:r>
              <a:rPr lang="en-US" sz="1800" dirty="0"/>
              <a:t>Billing Period</a:t>
            </a:r>
          </a:p>
          <a:p>
            <a:pPr marL="342900" indent="-342900">
              <a:buFont typeface="+mj-lt"/>
              <a:buAutoNum type="arabicPeriod" startAt="6"/>
            </a:pPr>
            <a:r>
              <a:rPr lang="en-US" sz="1800" dirty="0"/>
              <a:t>Amount of Payment Request</a:t>
            </a:r>
          </a:p>
        </p:txBody>
      </p:sp>
      <p:pic>
        <p:nvPicPr>
          <p:cNvPr id="10" name="Picture 9" descr="section 1 of the C B E and funds spent in California form">
            <a:extLst>
              <a:ext uri="{FF2B5EF4-FFF2-40B4-BE49-F238E27FC236}">
                <a16:creationId xmlns:a16="http://schemas.microsoft.com/office/drawing/2014/main" id="{79DFEAB8-19C5-4EF9-90BC-904F36D7CA79}"/>
              </a:ext>
            </a:extLst>
          </p:cNvPr>
          <p:cNvPicPr>
            <a:picLocks noChangeAspect="1"/>
          </p:cNvPicPr>
          <p:nvPr/>
        </p:nvPicPr>
        <p:blipFill>
          <a:blip r:embed="rId3"/>
          <a:stretch>
            <a:fillRect/>
          </a:stretch>
        </p:blipFill>
        <p:spPr>
          <a:xfrm>
            <a:off x="4654621" y="1375684"/>
            <a:ext cx="6314716" cy="2672533"/>
          </a:xfrm>
          <a:prstGeom prst="rect">
            <a:avLst/>
          </a:prstGeom>
        </p:spPr>
      </p:pic>
      <p:sp>
        <p:nvSpPr>
          <p:cNvPr id="19" name="Rectangle 18">
            <a:extLst>
              <a:ext uri="{FF2B5EF4-FFF2-40B4-BE49-F238E27FC236}">
                <a16:creationId xmlns:a16="http://schemas.microsoft.com/office/drawing/2014/main" id="{00D4408B-126B-4331-9952-A515E44A256D}"/>
              </a:ext>
            </a:extLst>
          </p:cNvPr>
          <p:cNvSpPr/>
          <p:nvPr/>
        </p:nvSpPr>
        <p:spPr>
          <a:xfrm>
            <a:off x="9491133" y="1770319"/>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1" name="Rectangle 10" descr="entry field for recipient/contractor name">
            <a:extLst>
              <a:ext uri="{FF2B5EF4-FFF2-40B4-BE49-F238E27FC236}">
                <a16:creationId xmlns:a16="http://schemas.microsoft.com/office/drawing/2014/main" id="{239D50B8-4702-4823-B901-E65E8216B82D}"/>
              </a:ext>
            </a:extLst>
          </p:cNvPr>
          <p:cNvSpPr/>
          <p:nvPr/>
        </p:nvSpPr>
        <p:spPr>
          <a:xfrm>
            <a:off x="6678095" y="2284004"/>
            <a:ext cx="4291242" cy="1543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4A4CC3F-9255-4299-8768-463ADA7A8013}"/>
              </a:ext>
            </a:extLst>
          </p:cNvPr>
          <p:cNvSpPr/>
          <p:nvPr/>
        </p:nvSpPr>
        <p:spPr>
          <a:xfrm>
            <a:off x="11630130" y="2114727"/>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12" name="Rectangle 11" descr="entry field for agreement title">
            <a:extLst>
              <a:ext uri="{FF2B5EF4-FFF2-40B4-BE49-F238E27FC236}">
                <a16:creationId xmlns:a16="http://schemas.microsoft.com/office/drawing/2014/main" id="{79617093-8115-4E0D-BD96-564AA82BB752}"/>
              </a:ext>
            </a:extLst>
          </p:cNvPr>
          <p:cNvSpPr/>
          <p:nvPr/>
        </p:nvSpPr>
        <p:spPr>
          <a:xfrm>
            <a:off x="6678095" y="2460978"/>
            <a:ext cx="4291242" cy="4417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001A908-A037-467A-980A-9CE0491976D4}"/>
              </a:ext>
            </a:extLst>
          </p:cNvPr>
          <p:cNvSpPr/>
          <p:nvPr/>
        </p:nvSpPr>
        <p:spPr>
          <a:xfrm>
            <a:off x="11630130" y="2542673"/>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3" name="Rectangle 12" descr="entry field for agreement number">
            <a:extLst>
              <a:ext uri="{FF2B5EF4-FFF2-40B4-BE49-F238E27FC236}">
                <a16:creationId xmlns:a16="http://schemas.microsoft.com/office/drawing/2014/main" id="{571C8D10-B082-4851-973D-0379D2D06D94}"/>
              </a:ext>
            </a:extLst>
          </p:cNvPr>
          <p:cNvSpPr/>
          <p:nvPr/>
        </p:nvSpPr>
        <p:spPr>
          <a:xfrm>
            <a:off x="6678095" y="2925321"/>
            <a:ext cx="4291242" cy="14411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7D14941-5C41-4F4B-ACEF-4AD87C1D8AB3}"/>
              </a:ext>
            </a:extLst>
          </p:cNvPr>
          <p:cNvSpPr/>
          <p:nvPr/>
        </p:nvSpPr>
        <p:spPr>
          <a:xfrm>
            <a:off x="11630130" y="2925321"/>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14" name="Rectangle 13" descr="entry field for work authorization number (if applicable)">
            <a:extLst>
              <a:ext uri="{FF2B5EF4-FFF2-40B4-BE49-F238E27FC236}">
                <a16:creationId xmlns:a16="http://schemas.microsoft.com/office/drawing/2014/main" id="{F62FCBD9-7254-417E-8F5D-65A961939DB8}"/>
              </a:ext>
            </a:extLst>
          </p:cNvPr>
          <p:cNvSpPr/>
          <p:nvPr/>
        </p:nvSpPr>
        <p:spPr>
          <a:xfrm>
            <a:off x="6678095" y="3087246"/>
            <a:ext cx="4291242" cy="310798"/>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13CBBC0-FE38-45A6-A98F-10ECBDB700AF}"/>
              </a:ext>
            </a:extLst>
          </p:cNvPr>
          <p:cNvSpPr/>
          <p:nvPr/>
        </p:nvSpPr>
        <p:spPr>
          <a:xfrm>
            <a:off x="11630130" y="3227675"/>
            <a:ext cx="208494" cy="338554"/>
          </a:xfrm>
          <a:prstGeom prst="rect">
            <a:avLst/>
          </a:prstGeom>
          <a:noFill/>
        </p:spPr>
        <p:txBody>
          <a:bodyPr wrap="square" lIns="91440" tIns="45720" rIns="91440" bIns="45720">
            <a:spAutoFit/>
          </a:bodyPr>
          <a:lstStyle/>
          <a:p>
            <a:pPr algn="ctr"/>
            <a:r>
              <a:rPr lang="en-US" sz="1600" b="0" cap="none" spc="0" dirty="0">
                <a:ln w="0"/>
                <a:solidFill>
                  <a:srgbClr val="002060"/>
                </a:solidFill>
                <a:effectLst>
                  <a:outerShdw blurRad="38100" dist="25400" dir="5400000" algn="ctr" rotWithShape="0">
                    <a:srgbClr val="6E747A">
                      <a:alpha val="43000"/>
                    </a:srgbClr>
                  </a:outerShdw>
                </a:effectLst>
              </a:rPr>
              <a:t>5</a:t>
            </a:r>
          </a:p>
        </p:txBody>
      </p:sp>
      <p:sp>
        <p:nvSpPr>
          <p:cNvPr id="15" name="Rectangle 14" descr="entry field for agreement term">
            <a:extLst>
              <a:ext uri="{FF2B5EF4-FFF2-40B4-BE49-F238E27FC236}">
                <a16:creationId xmlns:a16="http://schemas.microsoft.com/office/drawing/2014/main" id="{68384350-8A21-457D-A919-CED6309E74D1}"/>
              </a:ext>
            </a:extLst>
          </p:cNvPr>
          <p:cNvSpPr/>
          <p:nvPr/>
        </p:nvSpPr>
        <p:spPr>
          <a:xfrm>
            <a:off x="6678095" y="3415858"/>
            <a:ext cx="4291242" cy="13405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880EFD-C3C9-4FC4-8F3A-B3D08C13CFA0}"/>
              </a:ext>
            </a:extLst>
          </p:cNvPr>
          <p:cNvSpPr/>
          <p:nvPr/>
        </p:nvSpPr>
        <p:spPr>
          <a:xfrm>
            <a:off x="11630130" y="3494174"/>
            <a:ext cx="208494" cy="338554"/>
          </a:xfrm>
          <a:prstGeom prst="rect">
            <a:avLst/>
          </a:prstGeom>
          <a:noFill/>
        </p:spPr>
        <p:txBody>
          <a:bodyPr wrap="square" lIns="91440" tIns="45720" rIns="91440" bIns="45720">
            <a:spAutoFit/>
          </a:bodyPr>
          <a:lstStyle/>
          <a:p>
            <a:pPr algn="ctr"/>
            <a:r>
              <a:rPr lang="en-US" sz="1600" b="0" cap="none" spc="0" dirty="0">
                <a:ln w="0"/>
                <a:solidFill>
                  <a:schemeClr val="tx1">
                    <a:lumMod val="50000"/>
                    <a:lumOff val="50000"/>
                  </a:schemeClr>
                </a:solidFill>
                <a:effectLst>
                  <a:outerShdw blurRad="38100" dist="25400" dir="5400000" algn="ctr" rotWithShape="0">
                    <a:srgbClr val="6E747A">
                      <a:alpha val="43000"/>
                    </a:srgbClr>
                  </a:outerShdw>
                </a:effectLst>
              </a:rPr>
              <a:t>6</a:t>
            </a:r>
          </a:p>
        </p:txBody>
      </p:sp>
      <p:sp>
        <p:nvSpPr>
          <p:cNvPr id="16" name="Rectangle 15" descr="entry field for invoice number">
            <a:extLst>
              <a:ext uri="{FF2B5EF4-FFF2-40B4-BE49-F238E27FC236}">
                <a16:creationId xmlns:a16="http://schemas.microsoft.com/office/drawing/2014/main" id="{5226B50C-FC1E-42D7-9DAC-3AC8D76D15E8}"/>
              </a:ext>
            </a:extLst>
          </p:cNvPr>
          <p:cNvSpPr/>
          <p:nvPr/>
        </p:nvSpPr>
        <p:spPr>
          <a:xfrm>
            <a:off x="6678095" y="3568258"/>
            <a:ext cx="4291242" cy="151255"/>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E18A681-BAE1-43F4-8896-F2D6BE9E269C}"/>
              </a:ext>
            </a:extLst>
          </p:cNvPr>
          <p:cNvSpPr/>
          <p:nvPr/>
        </p:nvSpPr>
        <p:spPr>
          <a:xfrm>
            <a:off x="11630130" y="3795514"/>
            <a:ext cx="208494" cy="338554"/>
          </a:xfrm>
          <a:prstGeom prst="rect">
            <a:avLst/>
          </a:prstGeom>
          <a:noFill/>
        </p:spPr>
        <p:txBody>
          <a:bodyPr wrap="square" lIns="91440" tIns="45720" rIns="91440" bIns="45720">
            <a:spAutoFit/>
          </a:bodyPr>
          <a:lstStyle/>
          <a:p>
            <a:pPr algn="ctr"/>
            <a:r>
              <a:rPr lang="en-US" sz="1600" b="0" cap="none" spc="0" dirty="0">
                <a:ln w="0"/>
                <a:solidFill>
                  <a:srgbClr val="0099CC"/>
                </a:solidFill>
                <a:effectLst>
                  <a:outerShdw blurRad="38100" dist="25400" dir="5400000" algn="ctr" rotWithShape="0">
                    <a:srgbClr val="6E747A">
                      <a:alpha val="43000"/>
                    </a:srgbClr>
                  </a:outerShdw>
                </a:effectLst>
              </a:rPr>
              <a:t>7</a:t>
            </a:r>
          </a:p>
        </p:txBody>
      </p:sp>
      <p:sp>
        <p:nvSpPr>
          <p:cNvPr id="17" name="Rectangle 16" descr="entry field for billing period">
            <a:extLst>
              <a:ext uri="{FF2B5EF4-FFF2-40B4-BE49-F238E27FC236}">
                <a16:creationId xmlns:a16="http://schemas.microsoft.com/office/drawing/2014/main" id="{54038D9D-ACF7-418C-9C36-8190FE583845}"/>
              </a:ext>
            </a:extLst>
          </p:cNvPr>
          <p:cNvSpPr/>
          <p:nvPr/>
        </p:nvSpPr>
        <p:spPr>
          <a:xfrm>
            <a:off x="6678095" y="3732609"/>
            <a:ext cx="4291242" cy="151255"/>
          </a:xfrm>
          <a:prstGeom prst="rect">
            <a:avLst/>
          </a:prstGeom>
          <a:noFill/>
          <a:ln w="1905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1FA708E-297D-4B95-A379-B0E949DAF6F4}"/>
              </a:ext>
            </a:extLst>
          </p:cNvPr>
          <p:cNvSpPr/>
          <p:nvPr/>
        </p:nvSpPr>
        <p:spPr>
          <a:xfrm>
            <a:off x="9282639" y="4612129"/>
            <a:ext cx="208494" cy="338554"/>
          </a:xfrm>
          <a:prstGeom prst="rect">
            <a:avLst/>
          </a:prstGeom>
          <a:noFill/>
        </p:spPr>
        <p:txBody>
          <a:bodyPr wrap="square" lIns="91440" tIns="45720" rIns="91440" bIns="45720">
            <a:spAutoFit/>
          </a:bodyPr>
          <a:lstStyle/>
          <a:p>
            <a:pPr algn="ctr"/>
            <a:r>
              <a:rPr lang="en-US" sz="1600" dirty="0">
                <a:ln w="0"/>
                <a:solidFill>
                  <a:srgbClr val="006600"/>
                </a:solidFill>
                <a:effectLst>
                  <a:outerShdw blurRad="38100" dist="25400" dir="5400000" algn="ctr" rotWithShape="0">
                    <a:srgbClr val="6E747A">
                      <a:alpha val="43000"/>
                    </a:srgbClr>
                  </a:outerShdw>
                </a:effectLst>
              </a:rPr>
              <a:t>8</a:t>
            </a:r>
            <a:endParaRPr lang="en-US" sz="1600" b="0" cap="none" spc="0" dirty="0">
              <a:ln w="0"/>
              <a:solidFill>
                <a:srgbClr val="006600"/>
              </a:solidFill>
              <a:effectLst>
                <a:outerShdw blurRad="38100" dist="25400" dir="5400000" algn="ctr" rotWithShape="0">
                  <a:srgbClr val="6E747A">
                    <a:alpha val="43000"/>
                  </a:srgbClr>
                </a:outerShdw>
              </a:effectLst>
            </a:endParaRPr>
          </a:p>
        </p:txBody>
      </p:sp>
      <p:sp>
        <p:nvSpPr>
          <p:cNvPr id="18" name="Rectangle 17" descr="entry field for amount of payment request">
            <a:extLst>
              <a:ext uri="{FF2B5EF4-FFF2-40B4-BE49-F238E27FC236}">
                <a16:creationId xmlns:a16="http://schemas.microsoft.com/office/drawing/2014/main" id="{C7D38B15-F799-4FD2-B9FC-C7DD978D4AE1}"/>
              </a:ext>
            </a:extLst>
          </p:cNvPr>
          <p:cNvSpPr/>
          <p:nvPr/>
        </p:nvSpPr>
        <p:spPr>
          <a:xfrm>
            <a:off x="6678095" y="3896960"/>
            <a:ext cx="4291242" cy="139304"/>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3C89A06A-A80B-4214-B570-533AB685CD85}"/>
              </a:ext>
              <a:ext uri="{C183D7F6-B498-43B3-948B-1728B52AA6E4}">
                <adec:decorative xmlns:adec="http://schemas.microsoft.com/office/drawing/2017/decorative" val="1"/>
              </a:ext>
            </a:extLst>
          </p:cNvPr>
          <p:cNvCxnSpPr>
            <a:cxnSpLocks/>
            <a:endCxn id="11" idx="0"/>
          </p:cNvCxnSpPr>
          <p:nvPr/>
        </p:nvCxnSpPr>
        <p:spPr>
          <a:xfrm flipH="1">
            <a:off x="8823716" y="1939596"/>
            <a:ext cx="667417" cy="34440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9530CEA-0157-4EC5-A06A-E1D7DB7A3035}"/>
              </a:ext>
              <a:ext uri="{C183D7F6-B498-43B3-948B-1728B52AA6E4}">
                <adec:decorative xmlns:adec="http://schemas.microsoft.com/office/drawing/2017/decorative" val="1"/>
              </a:ext>
            </a:extLst>
          </p:cNvPr>
          <p:cNvCxnSpPr>
            <a:cxnSpLocks/>
          </p:cNvCxnSpPr>
          <p:nvPr/>
        </p:nvCxnSpPr>
        <p:spPr>
          <a:xfrm flipH="1">
            <a:off x="11023403" y="2284004"/>
            <a:ext cx="660793" cy="39785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4F4C1FA0-50CB-46DC-B96F-C2AB41EE8E50}"/>
              </a:ext>
              <a:ext uri="{C183D7F6-B498-43B3-948B-1728B52AA6E4}">
                <adec:decorative xmlns:adec="http://schemas.microsoft.com/office/drawing/2017/decorative" val="1"/>
              </a:ext>
            </a:extLst>
          </p:cNvPr>
          <p:cNvCxnSpPr>
            <a:stCxn id="29" idx="1"/>
            <a:endCxn id="13" idx="3"/>
          </p:cNvCxnSpPr>
          <p:nvPr/>
        </p:nvCxnSpPr>
        <p:spPr>
          <a:xfrm flipH="1">
            <a:off x="10969337" y="2711950"/>
            <a:ext cx="660793" cy="28542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DB97C27-3ED7-49E1-9179-B1090168108E}"/>
              </a:ext>
              <a:ext uri="{C183D7F6-B498-43B3-948B-1728B52AA6E4}">
                <adec:decorative xmlns:adec="http://schemas.microsoft.com/office/drawing/2017/decorative" val="1"/>
              </a:ext>
            </a:extLst>
          </p:cNvPr>
          <p:cNvCxnSpPr>
            <a:stCxn id="32" idx="1"/>
            <a:endCxn id="14" idx="3"/>
          </p:cNvCxnSpPr>
          <p:nvPr/>
        </p:nvCxnSpPr>
        <p:spPr>
          <a:xfrm flipH="1">
            <a:off x="10969337" y="3094598"/>
            <a:ext cx="660793" cy="14804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2188747-042B-43A6-AE06-31619CDA9BAD}"/>
              </a:ext>
              <a:ext uri="{C183D7F6-B498-43B3-948B-1728B52AA6E4}">
                <adec:decorative xmlns:adec="http://schemas.microsoft.com/office/drawing/2017/decorative" val="1"/>
              </a:ext>
            </a:extLst>
          </p:cNvPr>
          <p:cNvCxnSpPr>
            <a:stCxn id="35" idx="1"/>
            <a:endCxn id="15" idx="3"/>
          </p:cNvCxnSpPr>
          <p:nvPr/>
        </p:nvCxnSpPr>
        <p:spPr>
          <a:xfrm flipH="1">
            <a:off x="10969337" y="3396952"/>
            <a:ext cx="660793" cy="85935"/>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9968D687-EB79-42F9-AE71-A857A107E3C4}"/>
              </a:ext>
              <a:ext uri="{C183D7F6-B498-43B3-948B-1728B52AA6E4}">
                <adec:decorative xmlns:adec="http://schemas.microsoft.com/office/drawing/2017/decorative" val="1"/>
              </a:ext>
            </a:extLst>
          </p:cNvPr>
          <p:cNvCxnSpPr>
            <a:stCxn id="38" idx="1"/>
            <a:endCxn id="16" idx="3"/>
          </p:cNvCxnSpPr>
          <p:nvPr/>
        </p:nvCxnSpPr>
        <p:spPr>
          <a:xfrm flipH="1" flipV="1">
            <a:off x="10969337" y="3643886"/>
            <a:ext cx="660793" cy="19565"/>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2D33AFE-ECD6-4C46-87C7-407475C1611E}"/>
              </a:ext>
              <a:ext uri="{C183D7F6-B498-43B3-948B-1728B52AA6E4}">
                <adec:decorative xmlns:adec="http://schemas.microsoft.com/office/drawing/2017/decorative" val="1"/>
              </a:ext>
            </a:extLst>
          </p:cNvPr>
          <p:cNvCxnSpPr>
            <a:stCxn id="41" idx="1"/>
            <a:endCxn id="17" idx="3"/>
          </p:cNvCxnSpPr>
          <p:nvPr/>
        </p:nvCxnSpPr>
        <p:spPr>
          <a:xfrm flipH="1" flipV="1">
            <a:off x="10969337" y="3808237"/>
            <a:ext cx="660793" cy="156554"/>
          </a:xfrm>
          <a:prstGeom prst="straightConnector1">
            <a:avLst/>
          </a:prstGeom>
          <a:ln>
            <a:solidFill>
              <a:srgbClr val="0099CC"/>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930D0254-261B-4437-B17F-19A0559677A3}"/>
              </a:ext>
              <a:ext uri="{C183D7F6-B498-43B3-948B-1728B52AA6E4}">
                <adec:decorative xmlns:adec="http://schemas.microsoft.com/office/drawing/2017/decorative" val="1"/>
              </a:ext>
            </a:extLst>
          </p:cNvPr>
          <p:cNvCxnSpPr>
            <a:stCxn id="44" idx="0"/>
            <a:endCxn id="18" idx="2"/>
          </p:cNvCxnSpPr>
          <p:nvPr/>
        </p:nvCxnSpPr>
        <p:spPr>
          <a:xfrm flipH="1" flipV="1">
            <a:off x="8823716" y="4036264"/>
            <a:ext cx="563170" cy="575865"/>
          </a:xfrm>
          <a:prstGeom prst="straightConnector1">
            <a:avLst/>
          </a:prstGeom>
          <a:ln>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C183D7F6-B498-43B3-948B-1728B52AA6E4}">
                <adec:decorative xmlns:adec="http://schemas.microsoft.com/office/drawing/2017/decorative" val="0"/>
              </a:ext>
            </a:extLst>
          </p:cNvPr>
          <p:cNvSpPr>
            <a:spLocks noGrp="1"/>
          </p:cNvSpPr>
          <p:nvPr>
            <p:ph type="sldNum" sz="quarter" idx="12"/>
          </p:nvPr>
        </p:nvSpPr>
        <p:spPr/>
        <p:txBody>
          <a:bodyPr/>
          <a:lstStyle/>
          <a:p>
            <a:fld id="{005C4985-ACD0-2B4C-8981-36243250F268}" type="slidenum">
              <a:rPr lang="en-US" smtClean="0"/>
              <a:t>38</a:t>
            </a:fld>
            <a:endParaRPr lang="en-US" dirty="0"/>
          </a:p>
        </p:txBody>
      </p:sp>
    </p:spTree>
    <p:extLst>
      <p:ext uri="{BB962C8B-B14F-4D97-AF65-F5344CB8AC3E}">
        <p14:creationId xmlns:p14="http://schemas.microsoft.com/office/powerpoint/2010/main" val="2298530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CBE &amp; Funds Spent in CA </a:t>
            </a:r>
            <a:r>
              <a:rPr lang="en-US" sz="3600" dirty="0"/>
              <a:t>(Pt. 3)</a:t>
            </a:r>
            <a:endParaRPr lang="en-US" dirty="0"/>
          </a:p>
        </p:txBody>
      </p:sp>
      <p:sp>
        <p:nvSpPr>
          <p:cNvPr id="3" name="Content Placeholder 2"/>
          <p:cNvSpPr>
            <a:spLocks noGrp="1"/>
          </p:cNvSpPr>
          <p:nvPr>
            <p:ph sz="half" idx="1"/>
          </p:nvPr>
        </p:nvSpPr>
        <p:spPr>
          <a:xfrm>
            <a:off x="476250" y="1265971"/>
            <a:ext cx="6781800" cy="5354961"/>
          </a:xfrm>
        </p:spPr>
        <p:txBody>
          <a:bodyPr>
            <a:normAutofit lnSpcReduction="10000"/>
          </a:bodyPr>
          <a:lstStyle/>
          <a:p>
            <a:pPr marL="0" indent="0">
              <a:buNone/>
            </a:pPr>
            <a:r>
              <a:rPr lang="en-US" sz="1800" dirty="0"/>
              <a:t>Section II – Funds Spent in California</a:t>
            </a:r>
          </a:p>
          <a:p>
            <a:pPr marL="342900" indent="-342900">
              <a:buFont typeface="+mj-lt"/>
              <a:buAutoNum type="arabicPeriod"/>
            </a:pPr>
            <a:r>
              <a:rPr lang="en-US" sz="1800" dirty="0"/>
              <a:t>Invoice Number</a:t>
            </a:r>
          </a:p>
          <a:p>
            <a:pPr lvl="1"/>
            <a:r>
              <a:rPr lang="en-US" sz="1800" dirty="0"/>
              <a:t>Change the Invoice Number to match the number on the submitted invoice.</a:t>
            </a:r>
          </a:p>
          <a:p>
            <a:pPr lvl="1"/>
            <a:r>
              <a:rPr lang="en-US" sz="1800" dirty="0"/>
              <a:t>Ask your CAM if you need more rows.</a:t>
            </a:r>
          </a:p>
          <a:p>
            <a:pPr marL="342900" indent="-342900">
              <a:buFont typeface="+mj-lt"/>
              <a:buAutoNum type="arabicPeriod"/>
            </a:pPr>
            <a:r>
              <a:rPr lang="en-US" sz="1800" dirty="0"/>
              <a:t>Total CEC Reimbursable Funds</a:t>
            </a:r>
          </a:p>
          <a:p>
            <a:pPr lvl="1"/>
            <a:r>
              <a:rPr lang="en-US" sz="1800" dirty="0"/>
              <a:t>Input the total CEC reimbursable amount before retention taken out.</a:t>
            </a:r>
          </a:p>
          <a:p>
            <a:pPr marL="342900" indent="-342900">
              <a:buFont typeface="+mj-lt"/>
              <a:buAutoNum type="arabicPeriod"/>
            </a:pPr>
            <a:r>
              <a:rPr lang="en-US" sz="1800" dirty="0"/>
              <a:t>Total CEC Reimbursable Funds Spent in California</a:t>
            </a:r>
          </a:p>
          <a:p>
            <a:pPr lvl="1"/>
            <a:r>
              <a:rPr lang="en-US" sz="1800" dirty="0"/>
              <a:t>Input the total CEC reimbursable amount that was spent in California before retention was taken out.</a:t>
            </a:r>
          </a:p>
          <a:p>
            <a:pPr marL="342900" indent="-342900">
              <a:buFont typeface="+mj-lt"/>
              <a:buAutoNum type="arabicPeriod"/>
            </a:pPr>
            <a:r>
              <a:rPr lang="en-US" sz="1800" dirty="0"/>
              <a:t>Energy Commission Reimbursable Budget Amount</a:t>
            </a:r>
          </a:p>
          <a:p>
            <a:pPr lvl="1"/>
            <a:r>
              <a:rPr lang="en-US" sz="1800" dirty="0"/>
              <a:t>Pull the CEC budget amount from the most recently approved budget.</a:t>
            </a:r>
          </a:p>
          <a:p>
            <a:pPr marL="342900" indent="-342900">
              <a:buFont typeface="+mj-lt"/>
              <a:buAutoNum type="arabicPeriod"/>
            </a:pPr>
            <a:r>
              <a:rPr lang="en-US" sz="1800" dirty="0"/>
              <a:t>Committed Energy Commission Funds to be Spent in California</a:t>
            </a:r>
          </a:p>
          <a:p>
            <a:pPr lvl="1"/>
            <a:r>
              <a:rPr lang="en-US" sz="1800" dirty="0"/>
              <a:t>Pull the amount of CEC funds committed to be spent in California from the most recently approved budget.</a:t>
            </a:r>
          </a:p>
        </p:txBody>
      </p:sp>
      <p:pic>
        <p:nvPicPr>
          <p:cNvPr id="5" name="Picture 4" descr="section 2 of the C B E and funds spent in California form">
            <a:extLst>
              <a:ext uri="{FF2B5EF4-FFF2-40B4-BE49-F238E27FC236}">
                <a16:creationId xmlns:a16="http://schemas.microsoft.com/office/drawing/2014/main" id="{0540DBB6-5C7D-4BE5-9FCF-2F9875EF66C9}"/>
              </a:ext>
            </a:extLst>
          </p:cNvPr>
          <p:cNvPicPr>
            <a:picLocks noChangeAspect="1"/>
          </p:cNvPicPr>
          <p:nvPr/>
        </p:nvPicPr>
        <p:blipFill>
          <a:blip r:embed="rId3"/>
          <a:stretch>
            <a:fillRect/>
          </a:stretch>
        </p:blipFill>
        <p:spPr>
          <a:xfrm>
            <a:off x="7467600" y="1265971"/>
            <a:ext cx="3771900" cy="5205564"/>
          </a:xfrm>
          <a:prstGeom prst="rect">
            <a:avLst/>
          </a:prstGeom>
        </p:spPr>
      </p:pic>
      <p:sp>
        <p:nvSpPr>
          <p:cNvPr id="12" name="Rectangle 11">
            <a:extLst>
              <a:ext uri="{FF2B5EF4-FFF2-40B4-BE49-F238E27FC236}">
                <a16:creationId xmlns:a16="http://schemas.microsoft.com/office/drawing/2014/main" id="{3042D67A-EDF4-4266-ADE2-0176A6234E95}"/>
              </a:ext>
            </a:extLst>
          </p:cNvPr>
          <p:cNvSpPr/>
          <p:nvPr/>
        </p:nvSpPr>
        <p:spPr>
          <a:xfrm>
            <a:off x="6953901" y="2419050"/>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7" name="Rectangle 6" descr="invoice number column on the C B E funds spent in California sheet">
            <a:extLst>
              <a:ext uri="{FF2B5EF4-FFF2-40B4-BE49-F238E27FC236}">
                <a16:creationId xmlns:a16="http://schemas.microsoft.com/office/drawing/2014/main" id="{86662167-4DBA-45FB-A2BC-F470BF9F0A54}"/>
              </a:ext>
            </a:extLst>
          </p:cNvPr>
          <p:cNvSpPr/>
          <p:nvPr/>
        </p:nvSpPr>
        <p:spPr>
          <a:xfrm>
            <a:off x="7579279" y="2046815"/>
            <a:ext cx="1087162" cy="30772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1EF2018-8296-4BCA-89D4-383E682B7841}"/>
              </a:ext>
            </a:extLst>
          </p:cNvPr>
          <p:cNvSpPr/>
          <p:nvPr/>
        </p:nvSpPr>
        <p:spPr>
          <a:xfrm>
            <a:off x="8230902" y="1678201"/>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8" name="Rectangle 7" descr="total C E C reimbursable funds column on the C B E funds spent in California sheet">
            <a:extLst>
              <a:ext uri="{FF2B5EF4-FFF2-40B4-BE49-F238E27FC236}">
                <a16:creationId xmlns:a16="http://schemas.microsoft.com/office/drawing/2014/main" id="{FE6F6ACB-A47D-4E1F-9E41-F032E64B02C7}"/>
              </a:ext>
            </a:extLst>
          </p:cNvPr>
          <p:cNvSpPr/>
          <p:nvPr/>
        </p:nvSpPr>
        <p:spPr>
          <a:xfrm>
            <a:off x="8683625" y="2047544"/>
            <a:ext cx="989014" cy="30772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697C1C7-3ABF-4A8B-AF25-754364878B55}"/>
              </a:ext>
            </a:extLst>
          </p:cNvPr>
          <p:cNvSpPr/>
          <p:nvPr/>
        </p:nvSpPr>
        <p:spPr>
          <a:xfrm>
            <a:off x="11611503" y="3171515"/>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9" name="Rectangle 8" descr="total C E C reimbursable funds spend in California column on the C B E funds spent in California sheet">
            <a:extLst>
              <a:ext uri="{FF2B5EF4-FFF2-40B4-BE49-F238E27FC236}">
                <a16:creationId xmlns:a16="http://schemas.microsoft.com/office/drawing/2014/main" id="{EF0BF044-B369-436E-A94E-5CDADAE32ED3}"/>
              </a:ext>
            </a:extLst>
          </p:cNvPr>
          <p:cNvSpPr/>
          <p:nvPr/>
        </p:nvSpPr>
        <p:spPr>
          <a:xfrm>
            <a:off x="9689823" y="2046815"/>
            <a:ext cx="799583" cy="3077224"/>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6C5C4F4-00C8-4F90-8490-AEB48E380D8E}"/>
              </a:ext>
            </a:extLst>
          </p:cNvPr>
          <p:cNvSpPr/>
          <p:nvPr/>
        </p:nvSpPr>
        <p:spPr>
          <a:xfrm>
            <a:off x="10939590" y="5235983"/>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10" name="Rectangle 9" descr="energy commission reimbursable budget amount on the C B E funds spent in California sheet">
            <a:extLst>
              <a:ext uri="{FF2B5EF4-FFF2-40B4-BE49-F238E27FC236}">
                <a16:creationId xmlns:a16="http://schemas.microsoft.com/office/drawing/2014/main" id="{46917235-A3E3-4C35-8672-F69E73D8B261}"/>
              </a:ext>
            </a:extLst>
          </p:cNvPr>
          <p:cNvSpPr/>
          <p:nvPr/>
        </p:nvSpPr>
        <p:spPr>
          <a:xfrm>
            <a:off x="9687184" y="5378830"/>
            <a:ext cx="799583" cy="18097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AB23305-531B-4A86-A80F-6CB4F720294B}"/>
              </a:ext>
            </a:extLst>
          </p:cNvPr>
          <p:cNvSpPr/>
          <p:nvPr/>
        </p:nvSpPr>
        <p:spPr>
          <a:xfrm>
            <a:off x="10946207" y="5650312"/>
            <a:ext cx="208494" cy="338554"/>
          </a:xfrm>
          <a:prstGeom prst="rect">
            <a:avLst/>
          </a:prstGeom>
          <a:noFill/>
        </p:spPr>
        <p:txBody>
          <a:bodyPr wrap="square" lIns="91440" tIns="45720" rIns="91440" bIns="45720">
            <a:spAutoFit/>
          </a:bodyPr>
          <a:lstStyle/>
          <a:p>
            <a:pPr algn="ctr"/>
            <a:r>
              <a:rPr lang="en-US" sz="1600" b="0" cap="none" spc="0" dirty="0">
                <a:ln w="0"/>
                <a:solidFill>
                  <a:srgbClr val="002060"/>
                </a:solidFill>
                <a:effectLst>
                  <a:outerShdw blurRad="38100" dist="25400" dir="5400000" algn="ctr" rotWithShape="0">
                    <a:srgbClr val="6E747A">
                      <a:alpha val="43000"/>
                    </a:srgbClr>
                  </a:outerShdw>
                </a:effectLst>
              </a:rPr>
              <a:t>5</a:t>
            </a:r>
          </a:p>
        </p:txBody>
      </p:sp>
      <p:sp>
        <p:nvSpPr>
          <p:cNvPr id="11" name="Rectangle 10" descr="Committed Energy Commission Funds to be Spent in California&#10;on the C B E funds spent in California sheet">
            <a:extLst>
              <a:ext uri="{FF2B5EF4-FFF2-40B4-BE49-F238E27FC236}">
                <a16:creationId xmlns:a16="http://schemas.microsoft.com/office/drawing/2014/main" id="{AB20311A-EBE5-4450-A574-4BDFC0E5376E}"/>
              </a:ext>
            </a:extLst>
          </p:cNvPr>
          <p:cNvSpPr/>
          <p:nvPr/>
        </p:nvSpPr>
        <p:spPr>
          <a:xfrm>
            <a:off x="9687185" y="5574537"/>
            <a:ext cx="799583" cy="1809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EB3B6BD-7DD7-416B-BFEF-92B6193F6A92}"/>
              </a:ext>
              <a:ext uri="{C183D7F6-B498-43B3-948B-1728B52AA6E4}">
                <adec:decorative xmlns:adec="http://schemas.microsoft.com/office/drawing/2017/decorative" val="1"/>
              </a:ext>
            </a:extLst>
          </p:cNvPr>
          <p:cNvCxnSpPr>
            <a:cxnSpLocks/>
            <a:endCxn id="7" idx="1"/>
          </p:cNvCxnSpPr>
          <p:nvPr/>
        </p:nvCxnSpPr>
        <p:spPr>
          <a:xfrm>
            <a:off x="7179579" y="2757604"/>
            <a:ext cx="399700" cy="82782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01311AC-FA95-4699-8F77-D0BF642128A5}"/>
              </a:ext>
              <a:ext uri="{C183D7F6-B498-43B3-948B-1728B52AA6E4}">
                <adec:decorative xmlns:adec="http://schemas.microsoft.com/office/drawing/2017/decorative" val="1"/>
              </a:ext>
            </a:extLst>
          </p:cNvPr>
          <p:cNvCxnSpPr>
            <a:cxnSpLocks/>
            <a:stCxn id="19" idx="3"/>
            <a:endCxn id="8" idx="0"/>
          </p:cNvCxnSpPr>
          <p:nvPr/>
        </p:nvCxnSpPr>
        <p:spPr>
          <a:xfrm>
            <a:off x="8439396" y="1847478"/>
            <a:ext cx="738736" cy="20006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619C3C3-2AD0-4FC2-99F9-3AC20AFE0133}"/>
              </a:ext>
              <a:ext uri="{C183D7F6-B498-43B3-948B-1728B52AA6E4}">
                <adec:decorative xmlns:adec="http://schemas.microsoft.com/office/drawing/2017/decorative" val="1"/>
              </a:ext>
            </a:extLst>
          </p:cNvPr>
          <p:cNvCxnSpPr>
            <a:stCxn id="22" idx="1"/>
            <a:endCxn id="9" idx="3"/>
          </p:cNvCxnSpPr>
          <p:nvPr/>
        </p:nvCxnSpPr>
        <p:spPr>
          <a:xfrm flipH="1">
            <a:off x="10489406" y="3340792"/>
            <a:ext cx="1122097" cy="24463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1881A3E-93EF-4915-94A7-5659A3852435}"/>
              </a:ext>
              <a:ext uri="{C183D7F6-B498-43B3-948B-1728B52AA6E4}">
                <adec:decorative xmlns:adec="http://schemas.microsoft.com/office/drawing/2017/decorative" val="1"/>
              </a:ext>
            </a:extLst>
          </p:cNvPr>
          <p:cNvCxnSpPr>
            <a:stCxn id="27" idx="1"/>
            <a:endCxn id="10" idx="3"/>
          </p:cNvCxnSpPr>
          <p:nvPr/>
        </p:nvCxnSpPr>
        <p:spPr>
          <a:xfrm flipH="1">
            <a:off x="10486767" y="5405260"/>
            <a:ext cx="452823" cy="64058"/>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43175F8-52C0-4185-BCC3-432659717FE0}"/>
              </a:ext>
              <a:ext uri="{C183D7F6-B498-43B3-948B-1728B52AA6E4}">
                <adec:decorative xmlns:adec="http://schemas.microsoft.com/office/drawing/2017/decorative" val="1"/>
              </a:ext>
            </a:extLst>
          </p:cNvPr>
          <p:cNvCxnSpPr>
            <a:cxnSpLocks/>
            <a:stCxn id="30" idx="1"/>
            <a:endCxn id="11" idx="3"/>
          </p:cNvCxnSpPr>
          <p:nvPr/>
        </p:nvCxnSpPr>
        <p:spPr>
          <a:xfrm flipH="1" flipV="1">
            <a:off x="10486768" y="5665025"/>
            <a:ext cx="459439" cy="154564"/>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39</a:t>
            </a:fld>
            <a:endParaRPr lang="en-US" dirty="0"/>
          </a:p>
        </p:txBody>
      </p:sp>
    </p:spTree>
    <p:extLst>
      <p:ext uri="{BB962C8B-B14F-4D97-AF65-F5344CB8AC3E}">
        <p14:creationId xmlns:p14="http://schemas.microsoft.com/office/powerpoint/2010/main" val="249206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t>
            </a:r>
            <a:r>
              <a:rPr lang="en-US" sz="3600" dirty="0"/>
              <a:t>(Pt. 2)</a:t>
            </a:r>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4</a:t>
            </a:fld>
            <a:endParaRPr lang="en-US" dirty="0"/>
          </a:p>
        </p:txBody>
      </p:sp>
      <p:sp>
        <p:nvSpPr>
          <p:cNvPr id="6" name="Content Placeholder 5">
            <a:extLst>
              <a:ext uri="{FF2B5EF4-FFF2-40B4-BE49-F238E27FC236}">
                <a16:creationId xmlns:a16="http://schemas.microsoft.com/office/drawing/2014/main" id="{3E5DEEE3-AC9A-401A-A6E7-DD497DE8A377}"/>
              </a:ext>
            </a:extLst>
          </p:cNvPr>
          <p:cNvSpPr>
            <a:spLocks noGrp="1"/>
          </p:cNvSpPr>
          <p:nvPr>
            <p:ph idx="1"/>
          </p:nvPr>
        </p:nvSpPr>
        <p:spPr>
          <a:xfrm>
            <a:off x="1399822" y="1447800"/>
            <a:ext cx="9656106" cy="5077691"/>
          </a:xfrm>
        </p:spPr>
        <p:txBody>
          <a:bodyPr>
            <a:normAutofit/>
          </a:bodyPr>
          <a:lstStyle/>
          <a:p>
            <a:r>
              <a:rPr lang="en-US" dirty="0"/>
              <a:t>Input invoice information into BLUE highlighted cells only.</a:t>
            </a:r>
          </a:p>
          <a:p>
            <a:r>
              <a:rPr lang="en-US" dirty="0"/>
              <a:t>Avoid using formulas when possible in BLUE highlighted cells.</a:t>
            </a:r>
          </a:p>
          <a:p>
            <a:r>
              <a:rPr lang="en-US" dirty="0"/>
              <a:t>If you need to use a formula, enclose your formula in the MS Excel rounding function and limit it to 2 decimal places.</a:t>
            </a:r>
          </a:p>
          <a:p>
            <a:pPr lvl="1"/>
            <a:r>
              <a:rPr lang="en-US" dirty="0"/>
              <a:t>Formula Bar Example:  =ROUND(</a:t>
            </a:r>
            <a:r>
              <a:rPr lang="en-US" dirty="0">
                <a:solidFill>
                  <a:srgbClr val="C00000"/>
                </a:solidFill>
              </a:rPr>
              <a:t>formula</a:t>
            </a:r>
            <a:r>
              <a:rPr lang="en-US" dirty="0"/>
              <a:t>,2)</a:t>
            </a:r>
          </a:p>
          <a:p>
            <a:r>
              <a:rPr lang="en-US" dirty="0"/>
              <a:t>Round dollar values to the nearest cent ($0.01).</a:t>
            </a:r>
          </a:p>
          <a:p>
            <a:r>
              <a:rPr lang="en-US" dirty="0"/>
              <a:t>Round quantity values to the second decimal place (0.01).</a:t>
            </a:r>
          </a:p>
          <a:p>
            <a:r>
              <a:rPr lang="en-US" dirty="0"/>
              <a:t>Extra rows are available. If needed, unhide rows as necessary.</a:t>
            </a:r>
          </a:p>
        </p:txBody>
      </p:sp>
    </p:spTree>
    <p:extLst>
      <p:ext uri="{BB962C8B-B14F-4D97-AF65-F5344CB8AC3E}">
        <p14:creationId xmlns:p14="http://schemas.microsoft.com/office/powerpoint/2010/main" val="2594497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CBE &amp; Funds Spent in CA </a:t>
            </a:r>
            <a:r>
              <a:rPr lang="en-US" sz="3600" dirty="0"/>
              <a:t>(Pt. 4)</a:t>
            </a:r>
            <a:endParaRPr lang="en-US" dirty="0"/>
          </a:p>
        </p:txBody>
      </p:sp>
      <p:sp>
        <p:nvSpPr>
          <p:cNvPr id="3" name="Content Placeholder 2"/>
          <p:cNvSpPr>
            <a:spLocks noGrp="1"/>
          </p:cNvSpPr>
          <p:nvPr>
            <p:ph sz="half" idx="1"/>
          </p:nvPr>
        </p:nvSpPr>
        <p:spPr>
          <a:xfrm>
            <a:off x="476250" y="1265971"/>
            <a:ext cx="6845300" cy="5354961"/>
          </a:xfrm>
        </p:spPr>
        <p:txBody>
          <a:bodyPr>
            <a:normAutofit/>
          </a:bodyPr>
          <a:lstStyle/>
          <a:p>
            <a:pPr marL="0" indent="0">
              <a:buNone/>
            </a:pPr>
            <a:r>
              <a:rPr lang="en-US" sz="1800" dirty="0"/>
              <a:t>Section III – Funds to California Based Entities</a:t>
            </a:r>
          </a:p>
          <a:p>
            <a:pPr marL="342900" indent="-342900">
              <a:buFont typeface="+mj-lt"/>
              <a:buAutoNum type="arabicPeriod"/>
            </a:pPr>
            <a:r>
              <a:rPr lang="en-US" sz="1800" dirty="0"/>
              <a:t>Invoice Number</a:t>
            </a:r>
          </a:p>
          <a:p>
            <a:pPr lvl="1"/>
            <a:r>
              <a:rPr lang="en-US" sz="1800" dirty="0"/>
              <a:t>Change the Invoice Number to match the number on the submitted invoice.</a:t>
            </a:r>
          </a:p>
          <a:p>
            <a:pPr lvl="1"/>
            <a:r>
              <a:rPr lang="en-US" sz="1800" dirty="0"/>
              <a:t>Ask your CAM if you need more rows.</a:t>
            </a:r>
          </a:p>
          <a:p>
            <a:pPr marL="342900" indent="-342900">
              <a:buFont typeface="+mj-lt"/>
              <a:buAutoNum type="arabicPeriod"/>
            </a:pPr>
            <a:r>
              <a:rPr lang="en-US" sz="1800" dirty="0"/>
              <a:t>Total CEC Reimbursable Funds</a:t>
            </a:r>
          </a:p>
          <a:p>
            <a:pPr lvl="1"/>
            <a:r>
              <a:rPr lang="en-US" sz="1800" dirty="0"/>
              <a:t>Input the total CEC reimbursable amount before retention taken out.</a:t>
            </a:r>
          </a:p>
          <a:p>
            <a:pPr marL="342900" indent="-342900">
              <a:buFont typeface="+mj-lt"/>
              <a:buAutoNum type="arabicPeriod"/>
            </a:pPr>
            <a:r>
              <a:rPr lang="en-US" sz="1800" dirty="0"/>
              <a:t>Total CEC Reimbursable Funds Spent with CBEs</a:t>
            </a:r>
          </a:p>
          <a:p>
            <a:pPr lvl="1"/>
            <a:r>
              <a:rPr lang="en-US" sz="1800" dirty="0"/>
              <a:t>Input the total CEC reimbursable amount that was spent with CBEs before retention was taken out.</a:t>
            </a:r>
          </a:p>
          <a:p>
            <a:pPr marL="342900" indent="-342900">
              <a:buFont typeface="+mj-lt"/>
              <a:buAutoNum type="arabicPeriod"/>
            </a:pPr>
            <a:r>
              <a:rPr lang="en-US" sz="1800" dirty="0"/>
              <a:t>Energy Commission Reimbursable Budget Amount</a:t>
            </a:r>
          </a:p>
          <a:p>
            <a:pPr lvl="1"/>
            <a:r>
              <a:rPr lang="en-US" sz="1800" dirty="0"/>
              <a:t>Pull the CEC budget amount from the most recently approved budget.</a:t>
            </a:r>
          </a:p>
          <a:p>
            <a:pPr marL="342900" indent="-342900">
              <a:buFont typeface="+mj-lt"/>
              <a:buAutoNum type="arabicPeriod"/>
            </a:pPr>
            <a:r>
              <a:rPr lang="en-US" sz="1800" dirty="0"/>
              <a:t>Committed Energy Commission Funds to be Spent with CBEs</a:t>
            </a:r>
          </a:p>
          <a:p>
            <a:pPr lvl="1"/>
            <a:r>
              <a:rPr lang="en-US" sz="1800" dirty="0"/>
              <a:t>Pull the amount of CEC funds committed to be spent with CBEs from the most recently approved budget.</a:t>
            </a:r>
          </a:p>
        </p:txBody>
      </p:sp>
      <p:pic>
        <p:nvPicPr>
          <p:cNvPr id="14" name="Picture 13" descr="section 3 of the C B E and funds spent in California form">
            <a:extLst>
              <a:ext uri="{FF2B5EF4-FFF2-40B4-BE49-F238E27FC236}">
                <a16:creationId xmlns:a16="http://schemas.microsoft.com/office/drawing/2014/main" id="{9206B473-7197-4925-AEA4-7B245040C869}"/>
              </a:ext>
            </a:extLst>
          </p:cNvPr>
          <p:cNvPicPr>
            <a:picLocks noChangeAspect="1"/>
          </p:cNvPicPr>
          <p:nvPr/>
        </p:nvPicPr>
        <p:blipFill>
          <a:blip r:embed="rId3"/>
          <a:stretch>
            <a:fillRect/>
          </a:stretch>
        </p:blipFill>
        <p:spPr>
          <a:xfrm>
            <a:off x="7480936" y="1265971"/>
            <a:ext cx="3909657" cy="5014179"/>
          </a:xfrm>
          <a:prstGeom prst="rect">
            <a:avLst/>
          </a:prstGeom>
        </p:spPr>
      </p:pic>
      <p:sp>
        <p:nvSpPr>
          <p:cNvPr id="33" name="Rectangle 32">
            <a:extLst>
              <a:ext uri="{FF2B5EF4-FFF2-40B4-BE49-F238E27FC236}">
                <a16:creationId xmlns:a16="http://schemas.microsoft.com/office/drawing/2014/main" id="{2E4B36DC-671D-4A6E-A73D-6F2EE1A052FE}"/>
              </a:ext>
            </a:extLst>
          </p:cNvPr>
          <p:cNvSpPr/>
          <p:nvPr/>
        </p:nvSpPr>
        <p:spPr>
          <a:xfrm>
            <a:off x="6953901" y="2588327"/>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3" name="Rectangle 22" descr="invoice number column on the C B E funds spent in California sheet">
            <a:extLst>
              <a:ext uri="{FF2B5EF4-FFF2-40B4-BE49-F238E27FC236}">
                <a16:creationId xmlns:a16="http://schemas.microsoft.com/office/drawing/2014/main" id="{0A191156-4C5E-4C16-ACD0-D0709948E883}"/>
              </a:ext>
            </a:extLst>
          </p:cNvPr>
          <p:cNvSpPr/>
          <p:nvPr/>
        </p:nvSpPr>
        <p:spPr>
          <a:xfrm>
            <a:off x="7601504" y="2167464"/>
            <a:ext cx="1110696" cy="316653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C80A231-A7C6-49F3-9ACD-60B336329250}"/>
              </a:ext>
            </a:extLst>
          </p:cNvPr>
          <p:cNvSpPr/>
          <p:nvPr/>
        </p:nvSpPr>
        <p:spPr>
          <a:xfrm>
            <a:off x="8219865" y="1760367"/>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25" name="Rectangle 24" descr="total C E C reimbursable funds column on the C B E funds spent in California sheet">
            <a:extLst>
              <a:ext uri="{FF2B5EF4-FFF2-40B4-BE49-F238E27FC236}">
                <a16:creationId xmlns:a16="http://schemas.microsoft.com/office/drawing/2014/main" id="{EDFF00C8-F36A-4931-AA72-175011555CFE}"/>
              </a:ext>
            </a:extLst>
          </p:cNvPr>
          <p:cNvSpPr/>
          <p:nvPr/>
        </p:nvSpPr>
        <p:spPr>
          <a:xfrm>
            <a:off x="8734979" y="2166403"/>
            <a:ext cx="1015446" cy="3166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6" name="Rectangle 35">
            <a:extLst>
              <a:ext uri="{FF2B5EF4-FFF2-40B4-BE49-F238E27FC236}">
                <a16:creationId xmlns:a16="http://schemas.microsoft.com/office/drawing/2014/main" id="{C9E0E41B-BE4A-48AE-8011-3849A45FDE0D}"/>
              </a:ext>
            </a:extLst>
          </p:cNvPr>
          <p:cNvSpPr/>
          <p:nvPr/>
        </p:nvSpPr>
        <p:spPr>
          <a:xfrm>
            <a:off x="11685742" y="3090446"/>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26" name="Rectangle 25" descr="total C E C reimbursable funds spend in California column on the C B E funds spent in California sheet">
            <a:extLst>
              <a:ext uri="{FF2B5EF4-FFF2-40B4-BE49-F238E27FC236}">
                <a16:creationId xmlns:a16="http://schemas.microsoft.com/office/drawing/2014/main" id="{96E69CB0-98B6-4131-B4E8-04254A2C0B3F}"/>
              </a:ext>
            </a:extLst>
          </p:cNvPr>
          <p:cNvSpPr/>
          <p:nvPr/>
        </p:nvSpPr>
        <p:spPr>
          <a:xfrm>
            <a:off x="9773204" y="2166402"/>
            <a:ext cx="818596" cy="3166535"/>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9" name="Rectangle 38">
            <a:extLst>
              <a:ext uri="{FF2B5EF4-FFF2-40B4-BE49-F238E27FC236}">
                <a16:creationId xmlns:a16="http://schemas.microsoft.com/office/drawing/2014/main" id="{09E9B840-943D-4992-926F-05BF3917E300}"/>
              </a:ext>
            </a:extLst>
          </p:cNvPr>
          <p:cNvSpPr/>
          <p:nvPr/>
        </p:nvSpPr>
        <p:spPr>
          <a:xfrm>
            <a:off x="11034524" y="5444439"/>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28" name="Rectangle 27" descr="energy commission reimbursable budget amount on the C B E funds spent in California sheet">
            <a:extLst>
              <a:ext uri="{FF2B5EF4-FFF2-40B4-BE49-F238E27FC236}">
                <a16:creationId xmlns:a16="http://schemas.microsoft.com/office/drawing/2014/main" id="{2C09D00C-8D69-4225-91BB-3A772E32C11F}"/>
              </a:ext>
            </a:extLst>
          </p:cNvPr>
          <p:cNvSpPr/>
          <p:nvPr/>
        </p:nvSpPr>
        <p:spPr>
          <a:xfrm>
            <a:off x="9760240" y="5592029"/>
            <a:ext cx="818596" cy="190964"/>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4" name="Rectangle 43">
            <a:extLst>
              <a:ext uri="{FF2B5EF4-FFF2-40B4-BE49-F238E27FC236}">
                <a16:creationId xmlns:a16="http://schemas.microsoft.com/office/drawing/2014/main" id="{B478CE82-F616-48DD-A593-4DFFB2FA712F}"/>
              </a:ext>
            </a:extLst>
          </p:cNvPr>
          <p:cNvSpPr/>
          <p:nvPr/>
        </p:nvSpPr>
        <p:spPr>
          <a:xfrm>
            <a:off x="11043426" y="5733486"/>
            <a:ext cx="190689" cy="348980"/>
          </a:xfrm>
          <a:prstGeom prst="rect">
            <a:avLst/>
          </a:prstGeom>
          <a:noFill/>
        </p:spPr>
        <p:txBody>
          <a:bodyPr wrap="square" lIns="91440" tIns="45720" rIns="91440" bIns="45720">
            <a:spAutoFit/>
          </a:bodyPr>
          <a:lstStyle/>
          <a:p>
            <a:pPr algn="ctr"/>
            <a:r>
              <a:rPr lang="en-US" sz="1600" b="0" cap="none" spc="0" dirty="0">
                <a:ln w="0"/>
                <a:solidFill>
                  <a:srgbClr val="002060"/>
                </a:solidFill>
                <a:effectLst>
                  <a:outerShdw blurRad="38100" dist="25400" dir="5400000" algn="ctr" rotWithShape="0">
                    <a:srgbClr val="6E747A">
                      <a:alpha val="43000"/>
                    </a:srgbClr>
                  </a:outerShdw>
                </a:effectLst>
              </a:rPr>
              <a:t>5</a:t>
            </a:r>
          </a:p>
        </p:txBody>
      </p:sp>
      <p:sp>
        <p:nvSpPr>
          <p:cNvPr id="31" name="Rectangle 30" descr="Committed Energy Commission Funds to be Spent in California&#10;on the C B E funds spent in California sheet">
            <a:extLst>
              <a:ext uri="{FF2B5EF4-FFF2-40B4-BE49-F238E27FC236}">
                <a16:creationId xmlns:a16="http://schemas.microsoft.com/office/drawing/2014/main" id="{7C01FA55-0544-4E5E-9D9A-64086FEA77DE}"/>
              </a:ext>
            </a:extLst>
          </p:cNvPr>
          <p:cNvSpPr/>
          <p:nvPr/>
        </p:nvSpPr>
        <p:spPr>
          <a:xfrm>
            <a:off x="9760240" y="5803961"/>
            <a:ext cx="818596" cy="190964"/>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cxnSp>
        <p:nvCxnSpPr>
          <p:cNvPr id="16" name="Straight Arrow Connector 15">
            <a:extLst>
              <a:ext uri="{FF2B5EF4-FFF2-40B4-BE49-F238E27FC236}">
                <a16:creationId xmlns:a16="http://schemas.microsoft.com/office/drawing/2014/main" id="{CFBE2458-222B-4B45-B5CF-DBC95DCF8237}"/>
              </a:ext>
              <a:ext uri="{C183D7F6-B498-43B3-948B-1728B52AA6E4}">
                <adec:decorative xmlns:adec="http://schemas.microsoft.com/office/drawing/2017/decorative" val="1"/>
              </a:ext>
            </a:extLst>
          </p:cNvPr>
          <p:cNvCxnSpPr>
            <a:cxnSpLocks/>
            <a:endCxn id="23" idx="1"/>
          </p:cNvCxnSpPr>
          <p:nvPr/>
        </p:nvCxnSpPr>
        <p:spPr>
          <a:xfrm>
            <a:off x="7185174" y="2926881"/>
            <a:ext cx="416330" cy="8238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91F0DE6-B544-47EE-81CC-B8F31448007E}"/>
              </a:ext>
              <a:ext uri="{C183D7F6-B498-43B3-948B-1728B52AA6E4}">
                <adec:decorative xmlns:adec="http://schemas.microsoft.com/office/drawing/2017/decorative" val="1"/>
              </a:ext>
            </a:extLst>
          </p:cNvPr>
          <p:cNvCxnSpPr>
            <a:cxnSpLocks/>
            <a:stCxn id="34" idx="3"/>
            <a:endCxn id="25" idx="0"/>
          </p:cNvCxnSpPr>
          <p:nvPr/>
        </p:nvCxnSpPr>
        <p:spPr>
          <a:xfrm>
            <a:off x="8428359" y="1929644"/>
            <a:ext cx="814343" cy="23675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AA10017-B1AF-4628-A79F-E44EBE9507D0}"/>
              </a:ext>
              <a:ext uri="{C183D7F6-B498-43B3-948B-1728B52AA6E4}">
                <adec:decorative xmlns:adec="http://schemas.microsoft.com/office/drawing/2017/decorative" val="1"/>
              </a:ext>
            </a:extLst>
          </p:cNvPr>
          <p:cNvCxnSpPr>
            <a:stCxn id="36" idx="1"/>
            <a:endCxn id="26" idx="3"/>
          </p:cNvCxnSpPr>
          <p:nvPr/>
        </p:nvCxnSpPr>
        <p:spPr>
          <a:xfrm flipH="1">
            <a:off x="10591800" y="3259723"/>
            <a:ext cx="1093942" cy="48994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F548405-DD0D-4EDA-86D6-6EC1D944A4C4}"/>
              </a:ext>
              <a:ext uri="{C183D7F6-B498-43B3-948B-1728B52AA6E4}">
                <adec:decorative xmlns:adec="http://schemas.microsoft.com/office/drawing/2017/decorative" val="1"/>
              </a:ext>
            </a:extLst>
          </p:cNvPr>
          <p:cNvCxnSpPr>
            <a:cxnSpLocks/>
            <a:stCxn id="39" idx="1"/>
            <a:endCxn id="28" idx="3"/>
          </p:cNvCxnSpPr>
          <p:nvPr/>
        </p:nvCxnSpPr>
        <p:spPr>
          <a:xfrm flipH="1">
            <a:off x="10578836" y="5613716"/>
            <a:ext cx="455688" cy="7379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02A4917-8D73-43F9-85D4-FED0E5605431}"/>
              </a:ext>
              <a:ext uri="{C183D7F6-B498-43B3-948B-1728B52AA6E4}">
                <adec:decorative xmlns:adec="http://schemas.microsoft.com/office/drawing/2017/decorative" val="1"/>
              </a:ext>
            </a:extLst>
          </p:cNvPr>
          <p:cNvCxnSpPr>
            <a:cxnSpLocks/>
            <a:stCxn id="44" idx="1"/>
            <a:endCxn id="31" idx="3"/>
          </p:cNvCxnSpPr>
          <p:nvPr/>
        </p:nvCxnSpPr>
        <p:spPr>
          <a:xfrm flipH="1" flipV="1">
            <a:off x="10578836" y="5899443"/>
            <a:ext cx="464590" cy="8533"/>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40</a:t>
            </a:fld>
            <a:endParaRPr lang="en-US" dirty="0"/>
          </a:p>
        </p:txBody>
      </p:sp>
    </p:spTree>
    <p:extLst>
      <p:ext uri="{BB962C8B-B14F-4D97-AF65-F5344CB8AC3E}">
        <p14:creationId xmlns:p14="http://schemas.microsoft.com/office/powerpoint/2010/main" val="2262554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CBE &amp; Funds Spent in CA </a:t>
            </a:r>
            <a:r>
              <a:rPr lang="en-US" sz="3600" dirty="0"/>
              <a:t>(Pt. 5)</a:t>
            </a:r>
            <a:endParaRPr lang="en-US" dirty="0"/>
          </a:p>
        </p:txBody>
      </p:sp>
      <p:sp>
        <p:nvSpPr>
          <p:cNvPr id="3" name="Content Placeholder 2"/>
          <p:cNvSpPr>
            <a:spLocks noGrp="1"/>
          </p:cNvSpPr>
          <p:nvPr>
            <p:ph sz="half" idx="1"/>
          </p:nvPr>
        </p:nvSpPr>
        <p:spPr>
          <a:xfrm>
            <a:off x="888999" y="1636193"/>
            <a:ext cx="4600045" cy="3890229"/>
          </a:xfrm>
        </p:spPr>
        <p:txBody>
          <a:bodyPr>
            <a:normAutofit/>
          </a:bodyPr>
          <a:lstStyle/>
          <a:p>
            <a:pPr marL="0" indent="0">
              <a:buNone/>
            </a:pPr>
            <a:r>
              <a:rPr lang="en-US" sz="1800" dirty="0"/>
              <a:t>Section IV – Certification</a:t>
            </a:r>
          </a:p>
          <a:p>
            <a:r>
              <a:rPr lang="en-US" sz="1800" dirty="0"/>
              <a:t>Please review the Certification Statement before signing.</a:t>
            </a:r>
          </a:p>
          <a:p>
            <a:r>
              <a:rPr lang="en-US" sz="1800" dirty="0"/>
              <a:t>The Authorized Agent must sign Section IV to validate the claims.</a:t>
            </a:r>
          </a:p>
          <a:p>
            <a:pPr marL="0" indent="0">
              <a:buNone/>
            </a:pPr>
            <a:endParaRPr lang="en-US" sz="1800" dirty="0"/>
          </a:p>
        </p:txBody>
      </p:sp>
      <p:sp>
        <p:nvSpPr>
          <p:cNvPr id="6" name="Slide Number Placeholder 5"/>
          <p:cNvSpPr>
            <a:spLocks noGrp="1"/>
          </p:cNvSpPr>
          <p:nvPr>
            <p:ph type="sldNum" sz="quarter" idx="12"/>
          </p:nvPr>
        </p:nvSpPr>
        <p:spPr/>
        <p:txBody>
          <a:bodyPr/>
          <a:lstStyle/>
          <a:p>
            <a:fld id="{005C4985-ACD0-2B4C-8981-36243250F268}" type="slidenum">
              <a:rPr lang="en-US" smtClean="0"/>
              <a:t>41</a:t>
            </a:fld>
            <a:endParaRPr lang="en-US" dirty="0"/>
          </a:p>
        </p:txBody>
      </p:sp>
      <p:pic>
        <p:nvPicPr>
          <p:cNvPr id="9" name="Picture 8" descr="section 4 of the C B E and funds spent in California form">
            <a:extLst>
              <a:ext uri="{FF2B5EF4-FFF2-40B4-BE49-F238E27FC236}">
                <a16:creationId xmlns:a16="http://schemas.microsoft.com/office/drawing/2014/main" id="{FA34E438-9050-450A-ADFB-7DE635F381FE}"/>
              </a:ext>
            </a:extLst>
          </p:cNvPr>
          <p:cNvPicPr>
            <a:picLocks noChangeAspect="1"/>
          </p:cNvPicPr>
          <p:nvPr/>
        </p:nvPicPr>
        <p:blipFill>
          <a:blip r:embed="rId3"/>
          <a:stretch>
            <a:fillRect/>
          </a:stretch>
        </p:blipFill>
        <p:spPr>
          <a:xfrm>
            <a:off x="5646913" y="1676400"/>
            <a:ext cx="6111451" cy="3856373"/>
          </a:xfrm>
          <a:prstGeom prst="rect">
            <a:avLst/>
          </a:prstGeom>
        </p:spPr>
      </p:pic>
      <p:sp>
        <p:nvSpPr>
          <p:cNvPr id="11" name="Rectangle 10" descr="certification statement">
            <a:extLst>
              <a:ext uri="{FF2B5EF4-FFF2-40B4-BE49-F238E27FC236}">
                <a16:creationId xmlns:a16="http://schemas.microsoft.com/office/drawing/2014/main" id="{C08EEFBC-B6E1-40AA-AC78-2BEDB0D36674}"/>
              </a:ext>
            </a:extLst>
          </p:cNvPr>
          <p:cNvSpPr/>
          <p:nvPr/>
        </p:nvSpPr>
        <p:spPr>
          <a:xfrm>
            <a:off x="5646913" y="3613149"/>
            <a:ext cx="6056137" cy="19132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1913569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Form</a:t>
            </a:r>
          </a:p>
        </p:txBody>
      </p:sp>
      <p:sp>
        <p:nvSpPr>
          <p:cNvPr id="40" name="TextBox 39">
            <a:extLst>
              <a:ext uri="{FF2B5EF4-FFF2-40B4-BE49-F238E27FC236}">
                <a16:creationId xmlns:a16="http://schemas.microsoft.com/office/drawing/2014/main" id="{0E6FC681-3272-4737-A93B-D525EECA433E}"/>
              </a:ext>
            </a:extLst>
          </p:cNvPr>
          <p:cNvSpPr txBox="1"/>
          <p:nvPr/>
        </p:nvSpPr>
        <p:spPr>
          <a:xfrm>
            <a:off x="434751" y="1190898"/>
            <a:ext cx="11022958" cy="590931"/>
          </a:xfrm>
          <a:prstGeom prst="rect">
            <a:avLst/>
          </a:prstGeom>
          <a:noFill/>
        </p:spPr>
        <p:txBody>
          <a:bodyPr wrap="square" rtlCol="0">
            <a:spAutoFit/>
          </a:bodyPr>
          <a:lstStyle/>
          <a:p>
            <a:pPr>
              <a:lnSpc>
                <a:spcPct val="90000"/>
              </a:lnSpc>
              <a:spcBef>
                <a:spcPts val="1000"/>
              </a:spcBef>
            </a:pPr>
            <a:r>
              <a:rPr lang="en-US" dirty="0">
                <a:solidFill>
                  <a:schemeClr val="accent1">
                    <a:lumMod val="50000"/>
                  </a:schemeClr>
                </a:solidFill>
              </a:rPr>
              <a:t>Submit an individual Travel Form for every pre-approved and non pre-approved trip with the following invoice. It is recommended to communicate with your CAM before a non pre-approved trip is taken.</a:t>
            </a:r>
          </a:p>
        </p:txBody>
      </p:sp>
      <p:sp>
        <p:nvSpPr>
          <p:cNvPr id="4" name="Content Placeholder 3">
            <a:extLst>
              <a:ext uri="{FF2B5EF4-FFF2-40B4-BE49-F238E27FC236}">
                <a16:creationId xmlns:a16="http://schemas.microsoft.com/office/drawing/2014/main" id="{BF892DA7-84CB-4009-999E-26C4AF5DB55E}"/>
              </a:ext>
            </a:extLst>
          </p:cNvPr>
          <p:cNvSpPr>
            <a:spLocks noGrp="1"/>
          </p:cNvSpPr>
          <p:nvPr>
            <p:ph sz="half" idx="1"/>
          </p:nvPr>
        </p:nvSpPr>
        <p:spPr>
          <a:xfrm>
            <a:off x="434751" y="1898073"/>
            <a:ext cx="3761509" cy="4163291"/>
          </a:xfrm>
        </p:spPr>
        <p:txBody>
          <a:bodyPr>
            <a:normAutofit/>
          </a:bodyPr>
          <a:lstStyle/>
          <a:p>
            <a:pPr marL="0" indent="0">
              <a:buNone/>
            </a:pPr>
            <a:r>
              <a:rPr lang="en-US" sz="1800" dirty="0"/>
              <a:t>Section 1 – Travel Logistics</a:t>
            </a:r>
          </a:p>
          <a:p>
            <a:pPr marL="342900" indent="-342900">
              <a:buFont typeface="+mj-lt"/>
              <a:buAutoNum type="arabicPeriod"/>
            </a:pPr>
            <a:r>
              <a:rPr lang="en-US" sz="1800" dirty="0"/>
              <a:t>Agreement Number</a:t>
            </a:r>
          </a:p>
          <a:p>
            <a:pPr marL="342900" indent="-342900">
              <a:buFont typeface="+mj-lt"/>
              <a:buAutoNum type="arabicPeriod"/>
            </a:pPr>
            <a:r>
              <a:rPr lang="en-US" sz="1800" dirty="0"/>
              <a:t>Recipient’s Name</a:t>
            </a:r>
          </a:p>
          <a:p>
            <a:pPr marL="342900" indent="-342900">
              <a:buFont typeface="+mj-lt"/>
              <a:buAutoNum type="arabicPeriod"/>
            </a:pPr>
            <a:r>
              <a:rPr lang="en-US" sz="1800" dirty="0"/>
              <a:t>Travel Start Date</a:t>
            </a:r>
          </a:p>
          <a:p>
            <a:pPr marL="342900" indent="-342900">
              <a:buFont typeface="+mj-lt"/>
              <a:buAutoNum type="arabicPeriod"/>
            </a:pPr>
            <a:r>
              <a:rPr lang="en-US" sz="1800" dirty="0"/>
              <a:t>Travel End Date</a:t>
            </a:r>
          </a:p>
          <a:p>
            <a:pPr marL="342900" indent="-342900">
              <a:buFont typeface="+mj-lt"/>
              <a:buAutoNum type="arabicPeriod"/>
            </a:pPr>
            <a:r>
              <a:rPr lang="en-US" sz="1800" dirty="0"/>
              <a:t>Itinerary</a:t>
            </a:r>
          </a:p>
          <a:p>
            <a:pPr lvl="1"/>
            <a:r>
              <a:rPr lang="en-US" sz="1800" dirty="0"/>
              <a:t>Input starting location and all destinations in the trip.</a:t>
            </a:r>
          </a:p>
          <a:p>
            <a:pPr marL="342900" indent="-342900">
              <a:buFont typeface="+mj-lt"/>
              <a:buAutoNum type="arabicPeriod"/>
            </a:pPr>
            <a:r>
              <a:rPr lang="en-US" sz="1800" dirty="0"/>
              <a:t>Travel Type</a:t>
            </a:r>
          </a:p>
          <a:p>
            <a:pPr lvl="1"/>
            <a:r>
              <a:rPr lang="en-US" sz="1800" dirty="0"/>
              <a:t>Select all travel types that apply to California.</a:t>
            </a:r>
          </a:p>
        </p:txBody>
      </p:sp>
      <p:pic>
        <p:nvPicPr>
          <p:cNvPr id="8" name="Content Placeholder 7" descr="section 1 of the travel form">
            <a:extLst>
              <a:ext uri="{FF2B5EF4-FFF2-40B4-BE49-F238E27FC236}">
                <a16:creationId xmlns:a16="http://schemas.microsoft.com/office/drawing/2014/main" id="{4C45880B-9B1B-43A5-8327-A6F4D18307B3}"/>
              </a:ext>
            </a:extLst>
          </p:cNvPr>
          <p:cNvPicPr>
            <a:picLocks noGrp="1" noChangeAspect="1"/>
          </p:cNvPicPr>
          <p:nvPr>
            <p:ph sz="half" idx="2"/>
          </p:nvPr>
        </p:nvPicPr>
        <p:blipFill>
          <a:blip r:embed="rId3"/>
          <a:stretch>
            <a:fillRect/>
          </a:stretch>
        </p:blipFill>
        <p:spPr>
          <a:xfrm>
            <a:off x="4729462" y="1898073"/>
            <a:ext cx="6936778" cy="3684020"/>
          </a:xfrm>
        </p:spPr>
      </p:pic>
      <p:sp>
        <p:nvSpPr>
          <p:cNvPr id="14" name="Rectangle 13">
            <a:extLst>
              <a:ext uri="{FF2B5EF4-FFF2-40B4-BE49-F238E27FC236}">
                <a16:creationId xmlns:a16="http://schemas.microsoft.com/office/drawing/2014/main" id="{4AD29A6A-FE04-46AB-A293-34DB062DEE66}"/>
              </a:ext>
            </a:extLst>
          </p:cNvPr>
          <p:cNvSpPr/>
          <p:nvPr/>
        </p:nvSpPr>
        <p:spPr>
          <a:xfrm>
            <a:off x="4196260" y="3065021"/>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9" name="Rectangle 8" descr="entry field for agreement number on the travel form">
            <a:extLst>
              <a:ext uri="{FF2B5EF4-FFF2-40B4-BE49-F238E27FC236}">
                <a16:creationId xmlns:a16="http://schemas.microsoft.com/office/drawing/2014/main" id="{BC7624FF-7906-451A-BCB1-3D63C055FAA7}"/>
              </a:ext>
            </a:extLst>
          </p:cNvPr>
          <p:cNvSpPr/>
          <p:nvPr/>
        </p:nvSpPr>
        <p:spPr>
          <a:xfrm>
            <a:off x="4803622" y="3372294"/>
            <a:ext cx="3984624" cy="4540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7A2C99B-83B5-4269-B226-44CF1B57BA01}"/>
              </a:ext>
            </a:extLst>
          </p:cNvPr>
          <p:cNvSpPr/>
          <p:nvPr/>
        </p:nvSpPr>
        <p:spPr>
          <a:xfrm>
            <a:off x="4196260" y="3775636"/>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10" name="Rectangle 9" descr="entry field for recipient name on the travel form">
            <a:extLst>
              <a:ext uri="{FF2B5EF4-FFF2-40B4-BE49-F238E27FC236}">
                <a16:creationId xmlns:a16="http://schemas.microsoft.com/office/drawing/2014/main" id="{E594230B-9675-473B-9D0D-0B49246637F1}"/>
              </a:ext>
            </a:extLst>
          </p:cNvPr>
          <p:cNvSpPr/>
          <p:nvPr/>
        </p:nvSpPr>
        <p:spPr>
          <a:xfrm>
            <a:off x="4803622" y="3839596"/>
            <a:ext cx="3984624" cy="8947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399C09D-5188-4595-9948-290D1FCD51DF}"/>
              </a:ext>
            </a:extLst>
          </p:cNvPr>
          <p:cNvSpPr/>
          <p:nvPr/>
        </p:nvSpPr>
        <p:spPr>
          <a:xfrm>
            <a:off x="4196260" y="4516393"/>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1" name="Rectangle 10" descr="entry field for travel start date on the travel form">
            <a:extLst>
              <a:ext uri="{FF2B5EF4-FFF2-40B4-BE49-F238E27FC236}">
                <a16:creationId xmlns:a16="http://schemas.microsoft.com/office/drawing/2014/main" id="{415EE79E-EB73-4BFD-B6C0-80FC0FDC8313}"/>
              </a:ext>
            </a:extLst>
          </p:cNvPr>
          <p:cNvSpPr/>
          <p:nvPr/>
        </p:nvSpPr>
        <p:spPr>
          <a:xfrm>
            <a:off x="4803622" y="4747646"/>
            <a:ext cx="3984624" cy="38677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D7C4210-B20C-47A7-A3BC-41C8E5099E46}"/>
              </a:ext>
            </a:extLst>
          </p:cNvPr>
          <p:cNvSpPr/>
          <p:nvPr/>
        </p:nvSpPr>
        <p:spPr>
          <a:xfrm>
            <a:off x="11882935" y="4685670"/>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12" name="Rectangle 11" descr="entry field for travel end date on the travel form">
            <a:extLst>
              <a:ext uri="{FF2B5EF4-FFF2-40B4-BE49-F238E27FC236}">
                <a16:creationId xmlns:a16="http://schemas.microsoft.com/office/drawing/2014/main" id="{4194B37B-D41E-4937-8E8B-01AEBCC34123}"/>
              </a:ext>
            </a:extLst>
          </p:cNvPr>
          <p:cNvSpPr/>
          <p:nvPr/>
        </p:nvSpPr>
        <p:spPr>
          <a:xfrm>
            <a:off x="8810472" y="4750027"/>
            <a:ext cx="2838451" cy="38677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070F806-D85E-4913-9A62-D5F3877E5F0E}"/>
              </a:ext>
            </a:extLst>
          </p:cNvPr>
          <p:cNvSpPr/>
          <p:nvPr/>
        </p:nvSpPr>
        <p:spPr>
          <a:xfrm>
            <a:off x="8130684" y="5844507"/>
            <a:ext cx="208494" cy="338554"/>
          </a:xfrm>
          <a:prstGeom prst="rect">
            <a:avLst/>
          </a:prstGeom>
          <a:noFill/>
        </p:spPr>
        <p:txBody>
          <a:bodyPr wrap="square" lIns="91440" tIns="45720" rIns="91440" bIns="45720">
            <a:spAutoFit/>
          </a:bodyPr>
          <a:lstStyle/>
          <a:p>
            <a:pPr algn="ctr"/>
            <a:r>
              <a:rPr lang="en-US" sz="1600" b="0" cap="none" spc="0" dirty="0">
                <a:ln w="0"/>
                <a:solidFill>
                  <a:srgbClr val="002060"/>
                </a:solidFill>
                <a:effectLst>
                  <a:outerShdw blurRad="38100" dist="25400" dir="5400000" algn="ctr" rotWithShape="0">
                    <a:srgbClr val="6E747A">
                      <a:alpha val="43000"/>
                    </a:srgbClr>
                  </a:outerShdw>
                </a:effectLst>
              </a:rPr>
              <a:t>5</a:t>
            </a:r>
          </a:p>
        </p:txBody>
      </p:sp>
      <p:sp>
        <p:nvSpPr>
          <p:cNvPr id="13" name="Rectangle 12" descr="entry field for travel itinerary on the travel form">
            <a:extLst>
              <a:ext uri="{FF2B5EF4-FFF2-40B4-BE49-F238E27FC236}">
                <a16:creationId xmlns:a16="http://schemas.microsoft.com/office/drawing/2014/main" id="{CC9C8C0E-4FE8-4E74-8C48-409BDF725A1F}"/>
              </a:ext>
            </a:extLst>
          </p:cNvPr>
          <p:cNvSpPr/>
          <p:nvPr/>
        </p:nvSpPr>
        <p:spPr>
          <a:xfrm>
            <a:off x="4803622" y="5166060"/>
            <a:ext cx="6845301" cy="38677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7D36B8-7FB9-4D61-855D-FB6D34F97BD9}"/>
              </a:ext>
            </a:extLst>
          </p:cNvPr>
          <p:cNvSpPr/>
          <p:nvPr/>
        </p:nvSpPr>
        <p:spPr>
          <a:xfrm>
            <a:off x="11882935" y="3775636"/>
            <a:ext cx="208494" cy="338554"/>
          </a:xfrm>
          <a:prstGeom prst="rect">
            <a:avLst/>
          </a:prstGeom>
          <a:noFill/>
        </p:spPr>
        <p:txBody>
          <a:bodyPr wrap="square" lIns="91440" tIns="45720" rIns="91440" bIns="45720">
            <a:spAutoFit/>
          </a:bodyPr>
          <a:lstStyle/>
          <a:p>
            <a:pPr algn="ctr"/>
            <a:r>
              <a:rPr lang="en-US" sz="1600" b="0" cap="none" spc="0" dirty="0">
                <a:ln w="0"/>
                <a:solidFill>
                  <a:srgbClr val="0099CC"/>
                </a:solidFill>
                <a:effectLst>
                  <a:outerShdw blurRad="38100" dist="25400" dir="5400000" algn="ctr" rotWithShape="0">
                    <a:srgbClr val="6E747A">
                      <a:alpha val="43000"/>
                    </a:srgbClr>
                  </a:outerShdw>
                </a:effectLst>
              </a:rPr>
              <a:t>6</a:t>
            </a:r>
          </a:p>
        </p:txBody>
      </p:sp>
      <p:sp>
        <p:nvSpPr>
          <p:cNvPr id="31" name="Rectangle 30" descr="selection choices for travel type on the travel form">
            <a:extLst>
              <a:ext uri="{FF2B5EF4-FFF2-40B4-BE49-F238E27FC236}">
                <a16:creationId xmlns:a16="http://schemas.microsoft.com/office/drawing/2014/main" id="{B90CB296-03EB-444B-A3F8-E95FCF0AE325}"/>
              </a:ext>
            </a:extLst>
          </p:cNvPr>
          <p:cNvSpPr/>
          <p:nvPr/>
        </p:nvSpPr>
        <p:spPr>
          <a:xfrm>
            <a:off x="8810473" y="3372294"/>
            <a:ext cx="2838450" cy="1362075"/>
          </a:xfrm>
          <a:prstGeom prst="rect">
            <a:avLst/>
          </a:prstGeom>
          <a:noFill/>
          <a:ln w="2857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7448BDCE-B2C1-485A-82F4-963CBBAF1112}"/>
              </a:ext>
              <a:ext uri="{C183D7F6-B498-43B3-948B-1728B52AA6E4}">
                <adec:decorative xmlns:adec="http://schemas.microsoft.com/office/drawing/2017/decorative" val="1"/>
              </a:ext>
            </a:extLst>
          </p:cNvPr>
          <p:cNvCxnSpPr>
            <a:stCxn id="14" idx="3"/>
            <a:endCxn id="9" idx="1"/>
          </p:cNvCxnSpPr>
          <p:nvPr/>
        </p:nvCxnSpPr>
        <p:spPr>
          <a:xfrm>
            <a:off x="4404754" y="3234298"/>
            <a:ext cx="398868" cy="36500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E2A47AA-C407-4CFF-A810-4A29232C2C51}"/>
              </a:ext>
              <a:ext uri="{C183D7F6-B498-43B3-948B-1728B52AA6E4}">
                <adec:decorative xmlns:adec="http://schemas.microsoft.com/office/drawing/2017/decorative" val="1"/>
              </a:ext>
            </a:extLst>
          </p:cNvPr>
          <p:cNvCxnSpPr>
            <a:stCxn id="17" idx="3"/>
            <a:endCxn id="10" idx="1"/>
          </p:cNvCxnSpPr>
          <p:nvPr/>
        </p:nvCxnSpPr>
        <p:spPr>
          <a:xfrm>
            <a:off x="4404754" y="3944913"/>
            <a:ext cx="398868" cy="34207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79FD921-D58B-4C88-BC64-554499F7A94F}"/>
              </a:ext>
              <a:ext uri="{C183D7F6-B498-43B3-948B-1728B52AA6E4}">
                <adec:decorative xmlns:adec="http://schemas.microsoft.com/office/drawing/2017/decorative" val="1"/>
              </a:ext>
            </a:extLst>
          </p:cNvPr>
          <p:cNvCxnSpPr>
            <a:stCxn id="20" idx="3"/>
            <a:endCxn id="11" idx="1"/>
          </p:cNvCxnSpPr>
          <p:nvPr/>
        </p:nvCxnSpPr>
        <p:spPr>
          <a:xfrm>
            <a:off x="4404754" y="4685670"/>
            <a:ext cx="398868" cy="25536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19D7CAF-CB9D-4E64-BC79-418508F21CF8}"/>
              </a:ext>
              <a:ext uri="{C183D7F6-B498-43B3-948B-1728B52AA6E4}">
                <adec:decorative xmlns:adec="http://schemas.microsoft.com/office/drawing/2017/decorative" val="1"/>
              </a:ext>
            </a:extLst>
          </p:cNvPr>
          <p:cNvCxnSpPr>
            <a:cxnSpLocks/>
            <a:stCxn id="23" idx="1"/>
            <a:endCxn id="12" idx="3"/>
          </p:cNvCxnSpPr>
          <p:nvPr/>
        </p:nvCxnSpPr>
        <p:spPr>
          <a:xfrm flipH="1">
            <a:off x="11648923" y="4854947"/>
            <a:ext cx="234012" cy="8846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7839D85-FD40-42A5-BF43-80B2813BE470}"/>
              </a:ext>
              <a:ext uri="{C183D7F6-B498-43B3-948B-1728B52AA6E4}">
                <adec:decorative xmlns:adec="http://schemas.microsoft.com/office/drawing/2017/decorative" val="1"/>
              </a:ext>
            </a:extLst>
          </p:cNvPr>
          <p:cNvCxnSpPr>
            <a:cxnSpLocks/>
            <a:stCxn id="28" idx="0"/>
            <a:endCxn id="13" idx="2"/>
          </p:cNvCxnSpPr>
          <p:nvPr/>
        </p:nvCxnSpPr>
        <p:spPr>
          <a:xfrm flipH="1" flipV="1">
            <a:off x="8226273" y="5552833"/>
            <a:ext cx="8658" cy="291674"/>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3346C01-2DBE-4E50-AFA7-24B091C4F4E3}"/>
              </a:ext>
              <a:ext uri="{C183D7F6-B498-43B3-948B-1728B52AA6E4}">
                <adec:decorative xmlns:adec="http://schemas.microsoft.com/office/drawing/2017/decorative" val="1"/>
              </a:ext>
            </a:extLst>
          </p:cNvPr>
          <p:cNvCxnSpPr>
            <a:cxnSpLocks/>
            <a:stCxn id="34" idx="1"/>
            <a:endCxn id="31" idx="3"/>
          </p:cNvCxnSpPr>
          <p:nvPr/>
        </p:nvCxnSpPr>
        <p:spPr>
          <a:xfrm flipH="1">
            <a:off x="11648923" y="3944913"/>
            <a:ext cx="234012" cy="108419"/>
          </a:xfrm>
          <a:prstGeom prst="straightConnector1">
            <a:avLst/>
          </a:prstGeom>
          <a:ln>
            <a:solidFill>
              <a:srgbClr val="0099CC"/>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42</a:t>
            </a:fld>
            <a:endParaRPr lang="en-US" dirty="0"/>
          </a:p>
        </p:txBody>
      </p:sp>
    </p:spTree>
    <p:extLst>
      <p:ext uri="{BB962C8B-B14F-4D97-AF65-F5344CB8AC3E}">
        <p14:creationId xmlns:p14="http://schemas.microsoft.com/office/powerpoint/2010/main" val="1177350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Form </a:t>
            </a:r>
            <a:r>
              <a:rPr lang="en-US" sz="3600" dirty="0"/>
              <a:t>(Pt. 2)</a:t>
            </a:r>
            <a:endParaRPr lang="en-US" dirty="0"/>
          </a:p>
        </p:txBody>
      </p:sp>
      <p:sp>
        <p:nvSpPr>
          <p:cNvPr id="4" name="Content Placeholder 3">
            <a:extLst>
              <a:ext uri="{FF2B5EF4-FFF2-40B4-BE49-F238E27FC236}">
                <a16:creationId xmlns:a16="http://schemas.microsoft.com/office/drawing/2014/main" id="{BF892DA7-84CB-4009-999E-26C4AF5DB55E}"/>
              </a:ext>
            </a:extLst>
          </p:cNvPr>
          <p:cNvSpPr>
            <a:spLocks noGrp="1"/>
          </p:cNvSpPr>
          <p:nvPr>
            <p:ph sz="half" idx="1"/>
          </p:nvPr>
        </p:nvSpPr>
        <p:spPr>
          <a:xfrm>
            <a:off x="440798" y="1306501"/>
            <a:ext cx="4530435" cy="5022273"/>
          </a:xfrm>
        </p:spPr>
        <p:txBody>
          <a:bodyPr>
            <a:normAutofit/>
          </a:bodyPr>
          <a:lstStyle/>
          <a:p>
            <a:pPr marL="0" indent="0">
              <a:buNone/>
            </a:pPr>
            <a:r>
              <a:rPr lang="en-US" sz="1800" dirty="0"/>
              <a:t>Section 2 – Travel Purpose and Details</a:t>
            </a:r>
          </a:p>
          <a:p>
            <a:pPr marL="342900" indent="-342900">
              <a:buFont typeface="+mj-lt"/>
              <a:buAutoNum type="arabicPeriod"/>
            </a:pPr>
            <a:r>
              <a:rPr lang="en-US" sz="1800" dirty="0"/>
              <a:t>Traveler Information</a:t>
            </a:r>
          </a:p>
          <a:p>
            <a:pPr lvl="1"/>
            <a:r>
              <a:rPr lang="en-US" sz="1800" dirty="0"/>
              <a:t>Name all travelers and their job classification.</a:t>
            </a:r>
          </a:p>
          <a:p>
            <a:pPr lvl="1"/>
            <a:r>
              <a:rPr lang="en-US" sz="1800" dirty="0"/>
              <a:t>Include the purpose for each traveler for the trip.</a:t>
            </a:r>
          </a:p>
          <a:p>
            <a:pPr marL="342900" indent="-342900">
              <a:buFont typeface="+mj-lt"/>
              <a:buAutoNum type="arabicPeriod"/>
            </a:pPr>
            <a:r>
              <a:rPr lang="en-US" sz="1800" dirty="0"/>
              <a:t>Reference ID</a:t>
            </a:r>
          </a:p>
          <a:p>
            <a:pPr lvl="1"/>
            <a:r>
              <a:rPr lang="en-US" sz="1800" dirty="0"/>
              <a:t>Input the Reference ID from the budget this trip is for or put “N/A” if this trip is not on the budget in section Q2A.</a:t>
            </a:r>
          </a:p>
          <a:p>
            <a:pPr lvl="1"/>
            <a:r>
              <a:rPr lang="en-US" sz="1800" dirty="0"/>
              <a:t>If a Reference ID is used, skip Q3 and move on to Section 3. As long as the trip is approved in the budget, Section 4 does not need to be completed.</a:t>
            </a:r>
          </a:p>
          <a:p>
            <a:pPr lvl="1"/>
            <a:r>
              <a:rPr lang="en-US" sz="1800" dirty="0"/>
              <a:t>Q2B does not need a response.</a:t>
            </a:r>
          </a:p>
        </p:txBody>
      </p:sp>
      <p:sp>
        <p:nvSpPr>
          <p:cNvPr id="18" name="TextBox 17">
            <a:extLst>
              <a:ext uri="{FF2B5EF4-FFF2-40B4-BE49-F238E27FC236}">
                <a16:creationId xmlns:a16="http://schemas.microsoft.com/office/drawing/2014/main" id="{558A3A0B-0071-4CB0-97C8-10D85633E229}"/>
              </a:ext>
            </a:extLst>
          </p:cNvPr>
          <p:cNvSpPr txBox="1"/>
          <p:nvPr/>
        </p:nvSpPr>
        <p:spPr>
          <a:xfrm>
            <a:off x="5208544" y="4509797"/>
            <a:ext cx="6644020" cy="1615827"/>
          </a:xfrm>
          <a:prstGeom prst="rect">
            <a:avLst/>
          </a:prstGeom>
          <a:noFill/>
        </p:spPr>
        <p:txBody>
          <a:bodyPr wrap="square" rtlCol="0">
            <a:spAutoFit/>
          </a:bodyPr>
          <a:lstStyle/>
          <a:p>
            <a:pPr marL="342900" indent="-342900">
              <a:lnSpc>
                <a:spcPct val="90000"/>
              </a:lnSpc>
              <a:buFont typeface="+mj-lt"/>
              <a:buAutoNum type="arabicPeriod" startAt="3"/>
            </a:pPr>
            <a:r>
              <a:rPr lang="en-US" dirty="0">
                <a:solidFill>
                  <a:schemeClr val="accent1">
                    <a:lumMod val="50000"/>
                  </a:schemeClr>
                </a:solidFill>
              </a:rPr>
              <a:t>Travel Justification</a:t>
            </a:r>
          </a:p>
          <a:p>
            <a:pPr marL="800100" lvl="1" indent="-342900">
              <a:lnSpc>
                <a:spcPct val="90000"/>
              </a:lnSpc>
              <a:buFont typeface="Arial" panose="020B0604020202020204" pitchFamily="34" charset="0"/>
              <a:buChar char="•"/>
            </a:pPr>
            <a:r>
              <a:rPr lang="en-US" dirty="0">
                <a:solidFill>
                  <a:schemeClr val="accent1">
                    <a:lumMod val="50000"/>
                  </a:schemeClr>
                </a:solidFill>
              </a:rPr>
              <a:t>If there isn’t a Reference ID for the trip, then include travel justification is required.</a:t>
            </a:r>
          </a:p>
          <a:p>
            <a:pPr marL="800100" lvl="1" indent="-342900">
              <a:lnSpc>
                <a:spcPct val="90000"/>
              </a:lnSpc>
              <a:buFont typeface="Arial" panose="020B0604020202020204" pitchFamily="34" charset="0"/>
              <a:buChar char="•"/>
            </a:pPr>
            <a:r>
              <a:rPr lang="en-US" dirty="0">
                <a:solidFill>
                  <a:schemeClr val="accent1">
                    <a:lumMod val="50000"/>
                  </a:schemeClr>
                </a:solidFill>
              </a:rPr>
              <a:t>Include purpose of the trip and how it is related to the tasks in the scope of work and why this trip is needed.</a:t>
            </a:r>
          </a:p>
          <a:p>
            <a:endParaRPr lang="en-US" dirty="0"/>
          </a:p>
        </p:txBody>
      </p:sp>
      <p:pic>
        <p:nvPicPr>
          <p:cNvPr id="15" name="Content Placeholder 14" descr="section 2 of the travel form">
            <a:extLst>
              <a:ext uri="{FF2B5EF4-FFF2-40B4-BE49-F238E27FC236}">
                <a16:creationId xmlns:a16="http://schemas.microsoft.com/office/drawing/2014/main" id="{97B05A2C-BBD8-4B5F-B0DC-D6970E4D6686}"/>
              </a:ext>
            </a:extLst>
          </p:cNvPr>
          <p:cNvPicPr>
            <a:picLocks noGrp="1" noChangeAspect="1"/>
          </p:cNvPicPr>
          <p:nvPr>
            <p:ph sz="half" idx="2"/>
          </p:nvPr>
        </p:nvPicPr>
        <p:blipFill>
          <a:blip r:embed="rId3"/>
          <a:stretch>
            <a:fillRect/>
          </a:stretch>
        </p:blipFill>
        <p:spPr>
          <a:xfrm>
            <a:off x="5208544" y="1510145"/>
            <a:ext cx="6804112" cy="2568677"/>
          </a:xfrm>
        </p:spPr>
      </p:pic>
      <p:sp>
        <p:nvSpPr>
          <p:cNvPr id="35" name="Rectangle 34">
            <a:extLst>
              <a:ext uri="{FF2B5EF4-FFF2-40B4-BE49-F238E27FC236}">
                <a16:creationId xmlns:a16="http://schemas.microsoft.com/office/drawing/2014/main" id="{961ABD84-35E3-422F-8403-0CF51C6E75F6}"/>
              </a:ext>
            </a:extLst>
          </p:cNvPr>
          <p:cNvSpPr/>
          <p:nvPr/>
        </p:nvSpPr>
        <p:spPr>
          <a:xfrm>
            <a:off x="8402105" y="1055940"/>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9" name="Rectangle 28" descr="entry field for travel info on the travel form">
            <a:extLst>
              <a:ext uri="{FF2B5EF4-FFF2-40B4-BE49-F238E27FC236}">
                <a16:creationId xmlns:a16="http://schemas.microsoft.com/office/drawing/2014/main" id="{4B4D9FFE-1B26-4853-AA7E-0E6BA11A8E11}"/>
              </a:ext>
            </a:extLst>
          </p:cNvPr>
          <p:cNvSpPr/>
          <p:nvPr/>
        </p:nvSpPr>
        <p:spPr>
          <a:xfrm>
            <a:off x="5237118" y="1766888"/>
            <a:ext cx="6751681" cy="4048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5C9628B-9C99-49E8-AB34-0BB786F58B9D}"/>
              </a:ext>
            </a:extLst>
          </p:cNvPr>
          <p:cNvSpPr/>
          <p:nvPr/>
        </p:nvSpPr>
        <p:spPr>
          <a:xfrm>
            <a:off x="4496855" y="2932365"/>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32" name="Rectangle 31" descr="entry field for reference I D on the travel form">
            <a:extLst>
              <a:ext uri="{FF2B5EF4-FFF2-40B4-BE49-F238E27FC236}">
                <a16:creationId xmlns:a16="http://schemas.microsoft.com/office/drawing/2014/main" id="{5B5195FA-5183-4C62-B4F1-C0EC07CCE887}"/>
              </a:ext>
            </a:extLst>
          </p:cNvPr>
          <p:cNvSpPr/>
          <p:nvPr/>
        </p:nvSpPr>
        <p:spPr>
          <a:xfrm>
            <a:off x="5237118" y="2184781"/>
            <a:ext cx="6751681" cy="12918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A67FB74-D63E-4909-A6E3-D1DEBE309486}"/>
              </a:ext>
            </a:extLst>
          </p:cNvPr>
          <p:cNvSpPr/>
          <p:nvPr/>
        </p:nvSpPr>
        <p:spPr>
          <a:xfrm>
            <a:off x="9787992" y="4310690"/>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33" name="Rectangle 32" descr="entry field for purpose of travel on the travel form">
            <a:extLst>
              <a:ext uri="{FF2B5EF4-FFF2-40B4-BE49-F238E27FC236}">
                <a16:creationId xmlns:a16="http://schemas.microsoft.com/office/drawing/2014/main" id="{19D548C4-884B-47D1-8BAF-5EE7D3919E36}"/>
              </a:ext>
            </a:extLst>
          </p:cNvPr>
          <p:cNvSpPr/>
          <p:nvPr/>
        </p:nvSpPr>
        <p:spPr>
          <a:xfrm>
            <a:off x="5234759" y="3502787"/>
            <a:ext cx="6751681" cy="5760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52B20D6A-777E-4D38-844B-82D4DAD49D26}"/>
              </a:ext>
              <a:ext uri="{C183D7F6-B498-43B3-948B-1728B52AA6E4}">
                <adec:decorative xmlns:adec="http://schemas.microsoft.com/office/drawing/2017/decorative" val="1"/>
              </a:ext>
            </a:extLst>
          </p:cNvPr>
          <p:cNvCxnSpPr>
            <a:stCxn id="35" idx="2"/>
            <a:endCxn id="29" idx="0"/>
          </p:cNvCxnSpPr>
          <p:nvPr/>
        </p:nvCxnSpPr>
        <p:spPr>
          <a:xfrm>
            <a:off x="8506352" y="1394494"/>
            <a:ext cx="106607" cy="37239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790898D-698A-42D2-A9E4-5CB7BF5C12ED}"/>
              </a:ext>
              <a:ext uri="{C183D7F6-B498-43B3-948B-1728B52AA6E4}">
                <adec:decorative xmlns:adec="http://schemas.microsoft.com/office/drawing/2017/decorative" val="1"/>
              </a:ext>
            </a:extLst>
          </p:cNvPr>
          <p:cNvCxnSpPr>
            <a:cxnSpLocks/>
            <a:stCxn id="37" idx="3"/>
            <a:endCxn id="32" idx="1"/>
          </p:cNvCxnSpPr>
          <p:nvPr/>
        </p:nvCxnSpPr>
        <p:spPr>
          <a:xfrm flipV="1">
            <a:off x="4705349" y="2830703"/>
            <a:ext cx="531769" cy="27093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7B2E5C55-22CE-4030-8B5C-5E560AC51F57}"/>
              </a:ext>
              <a:ext uri="{C183D7F6-B498-43B3-948B-1728B52AA6E4}">
                <adec:decorative xmlns:adec="http://schemas.microsoft.com/office/drawing/2017/decorative" val="1"/>
              </a:ext>
            </a:extLst>
          </p:cNvPr>
          <p:cNvCxnSpPr>
            <a:cxnSpLocks/>
          </p:cNvCxnSpPr>
          <p:nvPr/>
        </p:nvCxnSpPr>
        <p:spPr>
          <a:xfrm flipH="1" flipV="1">
            <a:off x="8612959" y="4078822"/>
            <a:ext cx="1177392" cy="40114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43</a:t>
            </a:fld>
            <a:endParaRPr lang="en-US" dirty="0"/>
          </a:p>
        </p:txBody>
      </p:sp>
    </p:spTree>
    <p:extLst>
      <p:ext uri="{BB962C8B-B14F-4D97-AF65-F5344CB8AC3E}">
        <p14:creationId xmlns:p14="http://schemas.microsoft.com/office/powerpoint/2010/main" val="1647687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Form </a:t>
            </a:r>
            <a:r>
              <a:rPr lang="en-US" sz="3600" dirty="0"/>
              <a:t>(Pt. 3)</a:t>
            </a:r>
            <a:endParaRPr lang="en-US" dirty="0"/>
          </a:p>
        </p:txBody>
      </p:sp>
      <p:sp>
        <p:nvSpPr>
          <p:cNvPr id="4" name="Content Placeholder 3">
            <a:extLst>
              <a:ext uri="{FF2B5EF4-FFF2-40B4-BE49-F238E27FC236}">
                <a16:creationId xmlns:a16="http://schemas.microsoft.com/office/drawing/2014/main" id="{BF892DA7-84CB-4009-999E-26C4AF5DB55E}"/>
              </a:ext>
            </a:extLst>
          </p:cNvPr>
          <p:cNvSpPr>
            <a:spLocks noGrp="1"/>
          </p:cNvSpPr>
          <p:nvPr>
            <p:ph sz="half" idx="1"/>
          </p:nvPr>
        </p:nvSpPr>
        <p:spPr>
          <a:xfrm>
            <a:off x="457201" y="1287451"/>
            <a:ext cx="5118099" cy="3640149"/>
          </a:xfrm>
        </p:spPr>
        <p:txBody>
          <a:bodyPr>
            <a:normAutofit lnSpcReduction="10000"/>
          </a:bodyPr>
          <a:lstStyle/>
          <a:p>
            <a:pPr marL="0" indent="0">
              <a:buNone/>
            </a:pPr>
            <a:r>
              <a:rPr lang="en-US" sz="1800" dirty="0"/>
              <a:t>Section 3 – Itemized Travel Expenses and Totals</a:t>
            </a:r>
          </a:p>
          <a:p>
            <a:pPr marL="342900" indent="-342900">
              <a:buFont typeface="+mj-lt"/>
              <a:buAutoNum type="arabicPeriod"/>
            </a:pPr>
            <a:r>
              <a:rPr lang="en-US" sz="1800" dirty="0"/>
              <a:t>Number of Travelers</a:t>
            </a:r>
          </a:p>
          <a:p>
            <a:pPr marL="342900" indent="-342900">
              <a:buFont typeface="+mj-lt"/>
              <a:buAutoNum type="arabicPeriod"/>
            </a:pPr>
            <a:r>
              <a:rPr lang="en-US" sz="1800" dirty="0"/>
              <a:t>Expense Description and Details</a:t>
            </a:r>
          </a:p>
          <a:p>
            <a:pPr lvl="1"/>
            <a:r>
              <a:rPr lang="en-US" sz="1800" dirty="0"/>
              <a:t>For Transportation, describe the mode of transportation (i.e. airfare, rental car, bus/train).</a:t>
            </a:r>
          </a:p>
          <a:p>
            <a:pPr lvl="1"/>
            <a:r>
              <a:rPr lang="en-US" sz="1800" dirty="0"/>
              <a:t>For lodging, reasonable travel expenses, even if above the budget estimates, is approvable by the CAM. Include the number of nights.</a:t>
            </a:r>
          </a:p>
          <a:p>
            <a:pPr lvl="1"/>
            <a:r>
              <a:rPr lang="en-US" sz="1800" dirty="0"/>
              <a:t>Check Section 5.C.7 of the Streamlining Grant Terms and Conditions for eligible items for CEC reimbursement for per diem.</a:t>
            </a:r>
          </a:p>
          <a:p>
            <a:pPr lvl="1"/>
            <a:endParaRPr lang="en-US" sz="1800" dirty="0"/>
          </a:p>
        </p:txBody>
      </p:sp>
      <p:sp>
        <p:nvSpPr>
          <p:cNvPr id="9" name="TextBox 8">
            <a:extLst>
              <a:ext uri="{FF2B5EF4-FFF2-40B4-BE49-F238E27FC236}">
                <a16:creationId xmlns:a16="http://schemas.microsoft.com/office/drawing/2014/main" id="{532E5983-BA9F-401F-98EE-8533EF079524}"/>
              </a:ext>
            </a:extLst>
          </p:cNvPr>
          <p:cNvSpPr txBox="1"/>
          <p:nvPr/>
        </p:nvSpPr>
        <p:spPr>
          <a:xfrm>
            <a:off x="457201" y="4852991"/>
            <a:ext cx="10725149" cy="1477328"/>
          </a:xfrm>
          <a:prstGeom prst="rect">
            <a:avLst/>
          </a:prstGeom>
          <a:noFill/>
        </p:spPr>
        <p:txBody>
          <a:bodyPr wrap="square" rtlCol="0">
            <a:spAutoFit/>
          </a:bodyPr>
          <a:lstStyle/>
          <a:p>
            <a:pPr marL="342900" indent="-342900">
              <a:buFont typeface="+mj-lt"/>
              <a:buAutoNum type="arabicPeriod" startAt="3"/>
            </a:pPr>
            <a:r>
              <a:rPr lang="en-US" dirty="0">
                <a:solidFill>
                  <a:schemeClr val="accent1">
                    <a:lumMod val="50000"/>
                  </a:schemeClr>
                </a:solidFill>
              </a:rPr>
              <a:t>Cost Totals</a:t>
            </a:r>
          </a:p>
          <a:p>
            <a:pPr marL="800100" lvl="1" indent="-342900">
              <a:buFont typeface="Arial" panose="020B0604020202020204" pitchFamily="34" charset="0"/>
              <a:buChar char="•"/>
            </a:pPr>
            <a:r>
              <a:rPr lang="en-US" dirty="0">
                <a:solidFill>
                  <a:schemeClr val="accent1">
                    <a:lumMod val="50000"/>
                  </a:schemeClr>
                </a:solidFill>
              </a:rPr>
              <a:t>For Transportation, Lodging and Per Diem, include costs that will be covered by match.</a:t>
            </a:r>
          </a:p>
          <a:p>
            <a:pPr marL="800100" lvl="1" indent="-342900">
              <a:buFont typeface="Arial" panose="020B0604020202020204" pitchFamily="34" charset="0"/>
              <a:buChar char="•"/>
            </a:pPr>
            <a:r>
              <a:rPr lang="en-US" dirty="0">
                <a:solidFill>
                  <a:schemeClr val="accent1">
                    <a:lumMod val="50000"/>
                  </a:schemeClr>
                </a:solidFill>
              </a:rPr>
              <a:t>For Total CEC Reimbursable Share, input how much of the Total Cost the CEC will be charged.</a:t>
            </a:r>
          </a:p>
          <a:p>
            <a:pPr marL="800100" lvl="1" indent="-342900">
              <a:buFont typeface="Arial" panose="020B0604020202020204" pitchFamily="34" charset="0"/>
              <a:buChar char="•"/>
            </a:pPr>
            <a:r>
              <a:rPr lang="en-US" dirty="0">
                <a:solidFill>
                  <a:schemeClr val="accent1">
                    <a:lumMod val="50000"/>
                  </a:schemeClr>
                </a:solidFill>
              </a:rPr>
              <a:t>For Total Match Share, input how much of the Total Cost will be match contribution.</a:t>
            </a:r>
          </a:p>
          <a:p>
            <a:pPr marL="800100" lvl="1" indent="-342900">
              <a:buFont typeface="Arial" panose="020B0604020202020204" pitchFamily="34" charset="0"/>
              <a:buChar char="•"/>
            </a:pPr>
            <a:r>
              <a:rPr lang="en-US" dirty="0">
                <a:solidFill>
                  <a:schemeClr val="accent1">
                    <a:lumMod val="50000"/>
                  </a:schemeClr>
                </a:solidFill>
              </a:rPr>
              <a:t>The Total of CEC Reimbursable Share plus Total Match Share should equal the Total Cost.</a:t>
            </a:r>
          </a:p>
        </p:txBody>
      </p:sp>
      <p:pic>
        <p:nvPicPr>
          <p:cNvPr id="8" name="Content Placeholder 7" descr="section 3 of the travel form">
            <a:extLst>
              <a:ext uri="{FF2B5EF4-FFF2-40B4-BE49-F238E27FC236}">
                <a16:creationId xmlns:a16="http://schemas.microsoft.com/office/drawing/2014/main" id="{20470782-BEC6-41BB-8A04-9A762A6C5E0C}"/>
              </a:ext>
            </a:extLst>
          </p:cNvPr>
          <p:cNvPicPr>
            <a:picLocks noGrp="1" noChangeAspect="1"/>
          </p:cNvPicPr>
          <p:nvPr>
            <p:ph sz="half" idx="2"/>
          </p:nvPr>
        </p:nvPicPr>
        <p:blipFill>
          <a:blip r:embed="rId3"/>
          <a:stretch>
            <a:fillRect/>
          </a:stretch>
        </p:blipFill>
        <p:spPr>
          <a:xfrm>
            <a:off x="6229350" y="1287451"/>
            <a:ext cx="5181600" cy="3478341"/>
          </a:xfrm>
        </p:spPr>
      </p:pic>
      <p:sp>
        <p:nvSpPr>
          <p:cNvPr id="25" name="Rectangle 24">
            <a:extLst>
              <a:ext uri="{FF2B5EF4-FFF2-40B4-BE49-F238E27FC236}">
                <a16:creationId xmlns:a16="http://schemas.microsoft.com/office/drawing/2014/main" id="{9742D01C-C108-421A-BD4F-F1DAA6F20B8B}"/>
              </a:ext>
            </a:extLst>
          </p:cNvPr>
          <p:cNvSpPr/>
          <p:nvPr/>
        </p:nvSpPr>
        <p:spPr>
          <a:xfrm>
            <a:off x="11078103" y="687539"/>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1" name="Rectangle 20" descr="entry field for number of travelers on the travel form">
            <a:extLst>
              <a:ext uri="{FF2B5EF4-FFF2-40B4-BE49-F238E27FC236}">
                <a16:creationId xmlns:a16="http://schemas.microsoft.com/office/drawing/2014/main" id="{ADC3D16A-A8C5-4E2D-9C56-FE5AD594BD4A}"/>
              </a:ext>
            </a:extLst>
          </p:cNvPr>
          <p:cNvSpPr/>
          <p:nvPr/>
        </p:nvSpPr>
        <p:spPr>
          <a:xfrm>
            <a:off x="10406064" y="1471613"/>
            <a:ext cx="983456" cy="1762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E331BCB-E648-4ACE-8584-458CAAB4D6B6}"/>
              </a:ext>
            </a:extLst>
          </p:cNvPr>
          <p:cNvSpPr/>
          <p:nvPr/>
        </p:nvSpPr>
        <p:spPr>
          <a:xfrm>
            <a:off x="8611656" y="689502"/>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22" name="Rectangle 21" descr="entry field for expense description and details on the travel form">
            <a:extLst>
              <a:ext uri="{FF2B5EF4-FFF2-40B4-BE49-F238E27FC236}">
                <a16:creationId xmlns:a16="http://schemas.microsoft.com/office/drawing/2014/main" id="{A7F6DDF0-F068-4D15-B534-D7D1247EE519}"/>
              </a:ext>
            </a:extLst>
          </p:cNvPr>
          <p:cNvSpPr/>
          <p:nvPr/>
        </p:nvSpPr>
        <p:spPr>
          <a:xfrm>
            <a:off x="7173912" y="1657350"/>
            <a:ext cx="3215481" cy="1206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7E26A88-DC08-4A5A-AAD8-1324F2951AE6}"/>
              </a:ext>
            </a:extLst>
          </p:cNvPr>
          <p:cNvSpPr/>
          <p:nvPr/>
        </p:nvSpPr>
        <p:spPr>
          <a:xfrm>
            <a:off x="11293607" y="5576377"/>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23" name="Rectangle 22" descr="entry field for cost totals on the travel form">
            <a:extLst>
              <a:ext uri="{FF2B5EF4-FFF2-40B4-BE49-F238E27FC236}">
                <a16:creationId xmlns:a16="http://schemas.microsoft.com/office/drawing/2014/main" id="{009901E4-3122-44A7-91FC-1D07B479B34C}"/>
              </a:ext>
            </a:extLst>
          </p:cNvPr>
          <p:cNvSpPr/>
          <p:nvPr/>
        </p:nvSpPr>
        <p:spPr>
          <a:xfrm>
            <a:off x="10414398" y="1674018"/>
            <a:ext cx="983456" cy="306705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8592F06C-1F47-4C8B-A566-4A76E48C32B6}"/>
              </a:ext>
              <a:ext uri="{C183D7F6-B498-43B3-948B-1728B52AA6E4}">
                <adec:decorative xmlns:adec="http://schemas.microsoft.com/office/drawing/2017/decorative" val="1"/>
              </a:ext>
            </a:extLst>
          </p:cNvPr>
          <p:cNvCxnSpPr>
            <a:stCxn id="25" idx="2"/>
            <a:endCxn id="21" idx="0"/>
          </p:cNvCxnSpPr>
          <p:nvPr/>
        </p:nvCxnSpPr>
        <p:spPr>
          <a:xfrm flipH="1">
            <a:off x="10897792" y="1026093"/>
            <a:ext cx="284558" cy="44552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022C67F-5A3D-4805-81F3-C6769443F004}"/>
              </a:ext>
              <a:ext uri="{C183D7F6-B498-43B3-948B-1728B52AA6E4}">
                <adec:decorative xmlns:adec="http://schemas.microsoft.com/office/drawing/2017/decorative" val="1"/>
              </a:ext>
            </a:extLst>
          </p:cNvPr>
          <p:cNvCxnSpPr>
            <a:stCxn id="28" idx="2"/>
            <a:endCxn id="22" idx="0"/>
          </p:cNvCxnSpPr>
          <p:nvPr/>
        </p:nvCxnSpPr>
        <p:spPr>
          <a:xfrm>
            <a:off x="8715903" y="1028056"/>
            <a:ext cx="65750" cy="62929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E13A068-336E-4F90-B0BA-6E3FEEA505C1}"/>
              </a:ext>
              <a:ext uri="{C183D7F6-B498-43B3-948B-1728B52AA6E4}">
                <adec:decorative xmlns:adec="http://schemas.microsoft.com/office/drawing/2017/decorative" val="1"/>
              </a:ext>
            </a:extLst>
          </p:cNvPr>
          <p:cNvCxnSpPr>
            <a:stCxn id="31" idx="0"/>
            <a:endCxn id="23" idx="2"/>
          </p:cNvCxnSpPr>
          <p:nvPr/>
        </p:nvCxnSpPr>
        <p:spPr>
          <a:xfrm flipH="1" flipV="1">
            <a:off x="10906126" y="4741069"/>
            <a:ext cx="491728" cy="83530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44</a:t>
            </a:fld>
            <a:endParaRPr lang="en-US" dirty="0"/>
          </a:p>
        </p:txBody>
      </p:sp>
    </p:spTree>
    <p:extLst>
      <p:ext uri="{BB962C8B-B14F-4D97-AF65-F5344CB8AC3E}">
        <p14:creationId xmlns:p14="http://schemas.microsoft.com/office/powerpoint/2010/main" val="3032239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Form </a:t>
            </a:r>
            <a:r>
              <a:rPr lang="en-US" sz="3600" dirty="0"/>
              <a:t>(Pt. 4)</a:t>
            </a:r>
            <a:endParaRPr lang="en-US" dirty="0"/>
          </a:p>
        </p:txBody>
      </p:sp>
      <p:sp>
        <p:nvSpPr>
          <p:cNvPr id="4" name="Content Placeholder 3">
            <a:extLst>
              <a:ext uri="{FF2B5EF4-FFF2-40B4-BE49-F238E27FC236}">
                <a16:creationId xmlns:a16="http://schemas.microsoft.com/office/drawing/2014/main" id="{BF892DA7-84CB-4009-999E-26C4AF5DB55E}"/>
              </a:ext>
            </a:extLst>
          </p:cNvPr>
          <p:cNvSpPr>
            <a:spLocks noGrp="1"/>
          </p:cNvSpPr>
          <p:nvPr>
            <p:ph sz="half" idx="1"/>
          </p:nvPr>
        </p:nvSpPr>
        <p:spPr>
          <a:xfrm>
            <a:off x="457201" y="1287451"/>
            <a:ext cx="5118099" cy="3640149"/>
          </a:xfrm>
        </p:spPr>
        <p:txBody>
          <a:bodyPr>
            <a:normAutofit/>
          </a:bodyPr>
          <a:lstStyle/>
          <a:p>
            <a:pPr marL="0" indent="0">
              <a:buNone/>
            </a:pPr>
            <a:r>
              <a:rPr lang="en-US" sz="1800" dirty="0"/>
              <a:t>Section 4 – CEC Approvals</a:t>
            </a:r>
          </a:p>
          <a:p>
            <a:r>
              <a:rPr lang="en-US" sz="1800" dirty="0"/>
              <a:t>Approvals are only needed for travel that is not already approved on the budget.</a:t>
            </a:r>
          </a:p>
          <a:p>
            <a:r>
              <a:rPr lang="en-US" sz="1800" dirty="0"/>
              <a:t>Check the Changes Approval Chart for level of approval that will be required.</a:t>
            </a:r>
          </a:p>
          <a:p>
            <a:r>
              <a:rPr lang="en-US" sz="1800" dirty="0"/>
              <a:t>If you want to a copy of the approved Travel Form for your records, request the signed version from your CAM. </a:t>
            </a:r>
          </a:p>
          <a:p>
            <a:pPr lvl="1"/>
            <a:endParaRPr lang="en-US" sz="1800" dirty="0"/>
          </a:p>
        </p:txBody>
      </p:sp>
      <p:sp>
        <p:nvSpPr>
          <p:cNvPr id="6" name="Slide Number Placeholder 5"/>
          <p:cNvSpPr>
            <a:spLocks noGrp="1"/>
          </p:cNvSpPr>
          <p:nvPr>
            <p:ph type="sldNum" sz="quarter" idx="12"/>
          </p:nvPr>
        </p:nvSpPr>
        <p:spPr/>
        <p:txBody>
          <a:bodyPr/>
          <a:lstStyle/>
          <a:p>
            <a:fld id="{005C4985-ACD0-2B4C-8981-36243250F268}" type="slidenum">
              <a:rPr lang="en-US" smtClean="0"/>
              <a:t>45</a:t>
            </a:fld>
            <a:endParaRPr lang="en-US" dirty="0"/>
          </a:p>
        </p:txBody>
      </p:sp>
      <p:pic>
        <p:nvPicPr>
          <p:cNvPr id="16" name="Content Placeholder 15" descr="section 4 of the travel form">
            <a:extLst>
              <a:ext uri="{FF2B5EF4-FFF2-40B4-BE49-F238E27FC236}">
                <a16:creationId xmlns:a16="http://schemas.microsoft.com/office/drawing/2014/main" id="{C2CC4D1D-3C38-4296-A0A6-6CD7913D7E14}"/>
              </a:ext>
            </a:extLst>
          </p:cNvPr>
          <p:cNvPicPr>
            <a:picLocks noGrp="1" noChangeAspect="1"/>
          </p:cNvPicPr>
          <p:nvPr>
            <p:ph sz="half" idx="2"/>
          </p:nvPr>
        </p:nvPicPr>
        <p:blipFill>
          <a:blip r:embed="rId3"/>
          <a:stretch>
            <a:fillRect/>
          </a:stretch>
        </p:blipFill>
        <p:spPr>
          <a:xfrm>
            <a:off x="6096000" y="1287451"/>
            <a:ext cx="5181600" cy="2517089"/>
          </a:xfrm>
        </p:spPr>
      </p:pic>
    </p:spTree>
    <p:extLst>
      <p:ext uri="{BB962C8B-B14F-4D97-AF65-F5344CB8AC3E}">
        <p14:creationId xmlns:p14="http://schemas.microsoft.com/office/powerpoint/2010/main" val="163158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Form to Add Equipment/Materials and Miscellaneous</a:t>
            </a:r>
          </a:p>
        </p:txBody>
      </p:sp>
      <p:sp>
        <p:nvSpPr>
          <p:cNvPr id="4" name="Content Placeholder 3">
            <a:extLst>
              <a:ext uri="{FF2B5EF4-FFF2-40B4-BE49-F238E27FC236}">
                <a16:creationId xmlns:a16="http://schemas.microsoft.com/office/drawing/2014/main" id="{EF7FE744-3560-42D6-94BA-9FE8760DD044}"/>
              </a:ext>
            </a:extLst>
          </p:cNvPr>
          <p:cNvSpPr>
            <a:spLocks noGrp="1"/>
          </p:cNvSpPr>
          <p:nvPr>
            <p:ph sz="half" idx="1"/>
          </p:nvPr>
        </p:nvSpPr>
        <p:spPr>
          <a:xfrm>
            <a:off x="838196" y="1348932"/>
            <a:ext cx="5181600" cy="4351338"/>
          </a:xfrm>
        </p:spPr>
        <p:txBody>
          <a:bodyPr>
            <a:normAutofit lnSpcReduction="10000"/>
          </a:bodyPr>
          <a:lstStyle/>
          <a:p>
            <a:r>
              <a:rPr lang="en-US" sz="1800" dirty="0"/>
              <a:t>Submit this form when adding equipment and/or materials to the budget with the next invoice.</a:t>
            </a:r>
          </a:p>
          <a:p>
            <a:r>
              <a:rPr lang="en-US" sz="1800" dirty="0"/>
              <a:t>For materials, use this form only for line items of $5,000 or more in value.</a:t>
            </a:r>
          </a:p>
          <a:p>
            <a:pPr marL="0" indent="0">
              <a:buNone/>
            </a:pPr>
            <a:endParaRPr lang="en-US" sz="1800" dirty="0"/>
          </a:p>
          <a:p>
            <a:pPr marL="0" indent="0">
              <a:buNone/>
            </a:pPr>
            <a:r>
              <a:rPr lang="en-US" sz="1800" dirty="0"/>
              <a:t>Section 1 – General Information and Purpose</a:t>
            </a:r>
          </a:p>
          <a:p>
            <a:pPr marL="342900" indent="-342900">
              <a:buFont typeface="+mj-lt"/>
              <a:buAutoNum type="arabicPeriod"/>
            </a:pPr>
            <a:r>
              <a:rPr lang="en-US" sz="1800" dirty="0"/>
              <a:t>Agreement Number</a:t>
            </a:r>
          </a:p>
          <a:p>
            <a:pPr marL="342900" indent="-342900">
              <a:buFont typeface="+mj-lt"/>
              <a:buAutoNum type="arabicPeriod"/>
            </a:pPr>
            <a:r>
              <a:rPr lang="en-US" sz="1800" dirty="0"/>
              <a:t>Recipient’s Name</a:t>
            </a:r>
          </a:p>
          <a:p>
            <a:pPr marL="342900" indent="-342900">
              <a:buFont typeface="+mj-lt"/>
              <a:buAutoNum type="arabicPeriod"/>
            </a:pPr>
            <a:r>
              <a:rPr lang="en-US" sz="1800" dirty="0"/>
              <a:t>Date of Request</a:t>
            </a:r>
          </a:p>
          <a:p>
            <a:pPr marL="342900" indent="-342900">
              <a:buFont typeface="+mj-lt"/>
              <a:buAutoNum type="arabicPeriod"/>
            </a:pPr>
            <a:r>
              <a:rPr lang="en-US" sz="1800" dirty="0"/>
              <a:t>Purpose</a:t>
            </a:r>
          </a:p>
          <a:p>
            <a:pPr lvl="1"/>
            <a:r>
              <a:rPr lang="en-US" sz="1800" dirty="0"/>
              <a:t>Write a brief justification on how the equipment/material will contribute to the project.</a:t>
            </a:r>
          </a:p>
        </p:txBody>
      </p:sp>
      <p:pic>
        <p:nvPicPr>
          <p:cNvPr id="12" name="Content Placeholder 11" descr="section 1 of the new equipment/materials and miscellaneous form">
            <a:extLst>
              <a:ext uri="{FF2B5EF4-FFF2-40B4-BE49-F238E27FC236}">
                <a16:creationId xmlns:a16="http://schemas.microsoft.com/office/drawing/2014/main" id="{0C39DA09-A36B-4EB3-B33B-DD3DC7D12D90}"/>
              </a:ext>
            </a:extLst>
          </p:cNvPr>
          <p:cNvPicPr>
            <a:picLocks noGrp="1" noChangeAspect="1"/>
          </p:cNvPicPr>
          <p:nvPr>
            <p:ph sz="half" idx="2"/>
          </p:nvPr>
        </p:nvPicPr>
        <p:blipFill>
          <a:blip r:embed="rId3"/>
          <a:stretch>
            <a:fillRect/>
          </a:stretch>
        </p:blipFill>
        <p:spPr>
          <a:xfrm>
            <a:off x="6172206" y="2318157"/>
            <a:ext cx="5181600" cy="1695214"/>
          </a:xfrm>
        </p:spPr>
      </p:pic>
      <p:sp>
        <p:nvSpPr>
          <p:cNvPr id="17" name="Rectangle 16">
            <a:extLst>
              <a:ext uri="{FF2B5EF4-FFF2-40B4-BE49-F238E27FC236}">
                <a16:creationId xmlns:a16="http://schemas.microsoft.com/office/drawing/2014/main" id="{856F156B-280B-44F4-BEE0-C5DB4714F5D7}"/>
              </a:ext>
            </a:extLst>
          </p:cNvPr>
          <p:cNvSpPr/>
          <p:nvPr/>
        </p:nvSpPr>
        <p:spPr>
          <a:xfrm>
            <a:off x="6238538" y="2309332"/>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13" name="Rectangle 12" descr="entry field for agreement number on the equipment/materials and miscellaneous form">
            <a:extLst>
              <a:ext uri="{FF2B5EF4-FFF2-40B4-BE49-F238E27FC236}">
                <a16:creationId xmlns:a16="http://schemas.microsoft.com/office/drawing/2014/main" id="{295BF23E-C4BD-44C1-9B34-CABDBC505070}"/>
              </a:ext>
            </a:extLst>
          </p:cNvPr>
          <p:cNvSpPr/>
          <p:nvPr/>
        </p:nvSpPr>
        <p:spPr>
          <a:xfrm>
            <a:off x="6242773" y="3169011"/>
            <a:ext cx="1101002" cy="34095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96FEB94-B175-447A-98CA-05BBAE660C39}"/>
              </a:ext>
            </a:extLst>
          </p:cNvPr>
          <p:cNvSpPr/>
          <p:nvPr/>
        </p:nvSpPr>
        <p:spPr>
          <a:xfrm>
            <a:off x="8191163" y="1809570"/>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14" name="Rectangle 13" descr="entry field for recipient's name on the equipment/materials and miscellaneous form">
            <a:extLst>
              <a:ext uri="{FF2B5EF4-FFF2-40B4-BE49-F238E27FC236}">
                <a16:creationId xmlns:a16="http://schemas.microsoft.com/office/drawing/2014/main" id="{0E3EDD03-631C-47DB-8A06-4E10FEF21659}"/>
              </a:ext>
            </a:extLst>
          </p:cNvPr>
          <p:cNvSpPr/>
          <p:nvPr/>
        </p:nvSpPr>
        <p:spPr>
          <a:xfrm>
            <a:off x="7371484" y="3169011"/>
            <a:ext cx="2586903" cy="3409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86BEF5-EBDB-488F-8111-63E0667A0645}"/>
              </a:ext>
            </a:extLst>
          </p:cNvPr>
          <p:cNvSpPr/>
          <p:nvPr/>
        </p:nvSpPr>
        <p:spPr>
          <a:xfrm>
            <a:off x="10940550" y="2228318"/>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15" name="Rectangle 14" descr="entry field for date of request on the equipment/materials and miscellaneous form">
            <a:extLst>
              <a:ext uri="{FF2B5EF4-FFF2-40B4-BE49-F238E27FC236}">
                <a16:creationId xmlns:a16="http://schemas.microsoft.com/office/drawing/2014/main" id="{CA7E1366-6E38-42F9-936C-F5B97CFAA9C6}"/>
              </a:ext>
            </a:extLst>
          </p:cNvPr>
          <p:cNvSpPr/>
          <p:nvPr/>
        </p:nvSpPr>
        <p:spPr>
          <a:xfrm>
            <a:off x="9986096" y="3170094"/>
            <a:ext cx="1348654" cy="34095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069FBCD-521E-4A45-9030-D7A67AB1A39A}"/>
              </a:ext>
            </a:extLst>
          </p:cNvPr>
          <p:cNvSpPr/>
          <p:nvPr/>
        </p:nvSpPr>
        <p:spPr>
          <a:xfrm>
            <a:off x="8763006" y="4525671"/>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16" name="Rectangle 15" descr="entry field for purpose on the equipment/materials and miscellaneous form">
            <a:extLst>
              <a:ext uri="{FF2B5EF4-FFF2-40B4-BE49-F238E27FC236}">
                <a16:creationId xmlns:a16="http://schemas.microsoft.com/office/drawing/2014/main" id="{B1E55D36-D55D-4F52-9620-59F797559615}"/>
              </a:ext>
              <a:ext uri="{C183D7F6-B498-43B3-948B-1728B52AA6E4}">
                <adec:decorative xmlns:adec="http://schemas.microsoft.com/office/drawing/2017/decorative" val="0"/>
              </a:ext>
            </a:extLst>
          </p:cNvPr>
          <p:cNvSpPr/>
          <p:nvPr/>
        </p:nvSpPr>
        <p:spPr>
          <a:xfrm>
            <a:off x="6242773" y="3524601"/>
            <a:ext cx="5091977" cy="4687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cxnSp>
        <p:nvCxnSpPr>
          <p:cNvPr id="19" name="Straight Arrow Connector 18">
            <a:extLst>
              <a:ext uri="{FF2B5EF4-FFF2-40B4-BE49-F238E27FC236}">
                <a16:creationId xmlns:a16="http://schemas.microsoft.com/office/drawing/2014/main" id="{BEACC950-8257-443B-BBE8-36083D11C6A9}"/>
              </a:ext>
              <a:ext uri="{C183D7F6-B498-43B3-948B-1728B52AA6E4}">
                <adec:decorative xmlns:adec="http://schemas.microsoft.com/office/drawing/2017/decorative" val="1"/>
              </a:ext>
            </a:extLst>
          </p:cNvPr>
          <p:cNvCxnSpPr>
            <a:cxnSpLocks/>
            <a:endCxn id="13" idx="0"/>
          </p:cNvCxnSpPr>
          <p:nvPr/>
        </p:nvCxnSpPr>
        <p:spPr>
          <a:xfrm>
            <a:off x="6342785" y="2647886"/>
            <a:ext cx="450489" cy="52112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C0D59B7-2852-4E3E-B0DC-07D7730ED868}"/>
              </a:ext>
              <a:ext uri="{C183D7F6-B498-43B3-948B-1728B52AA6E4}">
                <adec:decorative xmlns:adec="http://schemas.microsoft.com/office/drawing/2017/decorative" val="1"/>
              </a:ext>
            </a:extLst>
          </p:cNvPr>
          <p:cNvCxnSpPr>
            <a:stCxn id="21" idx="2"/>
            <a:endCxn id="14" idx="0"/>
          </p:cNvCxnSpPr>
          <p:nvPr/>
        </p:nvCxnSpPr>
        <p:spPr>
          <a:xfrm>
            <a:off x="8295410" y="2148124"/>
            <a:ext cx="369526" cy="102088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1F13B9E-F6F7-4400-ADD0-681DC7B55E32}"/>
              </a:ext>
              <a:ext uri="{C183D7F6-B498-43B3-948B-1728B52AA6E4}">
                <adec:decorative xmlns:adec="http://schemas.microsoft.com/office/drawing/2017/decorative" val="1"/>
              </a:ext>
            </a:extLst>
          </p:cNvPr>
          <p:cNvCxnSpPr>
            <a:cxnSpLocks/>
            <a:stCxn id="25" idx="2"/>
            <a:endCxn id="15" idx="0"/>
          </p:cNvCxnSpPr>
          <p:nvPr/>
        </p:nvCxnSpPr>
        <p:spPr>
          <a:xfrm flipH="1">
            <a:off x="10660423" y="2566872"/>
            <a:ext cx="384374" cy="603222"/>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8A72D26A-CB64-4330-A4A0-568AD983D00F}"/>
              </a:ext>
              <a:ext uri="{C183D7F6-B498-43B3-948B-1728B52AA6E4}">
                <adec:decorative xmlns:adec="http://schemas.microsoft.com/office/drawing/2017/decorative" val="1"/>
              </a:ext>
            </a:extLst>
          </p:cNvPr>
          <p:cNvCxnSpPr>
            <a:stCxn id="29" idx="0"/>
            <a:endCxn id="16" idx="2"/>
          </p:cNvCxnSpPr>
          <p:nvPr/>
        </p:nvCxnSpPr>
        <p:spPr>
          <a:xfrm flipH="1" flipV="1">
            <a:off x="8788762" y="3993356"/>
            <a:ext cx="78491" cy="53231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46</a:t>
            </a:fld>
            <a:endParaRPr lang="en-US" dirty="0"/>
          </a:p>
        </p:txBody>
      </p:sp>
    </p:spTree>
    <p:extLst>
      <p:ext uri="{BB962C8B-B14F-4D97-AF65-F5344CB8AC3E}">
        <p14:creationId xmlns:p14="http://schemas.microsoft.com/office/powerpoint/2010/main" val="3826255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Form to Add Equipment/Materials and Miscellaneous (Pt. 2)</a:t>
            </a:r>
          </a:p>
        </p:txBody>
      </p:sp>
      <p:sp>
        <p:nvSpPr>
          <p:cNvPr id="4" name="Content Placeholder 3">
            <a:extLst>
              <a:ext uri="{FF2B5EF4-FFF2-40B4-BE49-F238E27FC236}">
                <a16:creationId xmlns:a16="http://schemas.microsoft.com/office/drawing/2014/main" id="{EF7FE744-3560-42D6-94BA-9FE8760DD044}"/>
              </a:ext>
            </a:extLst>
          </p:cNvPr>
          <p:cNvSpPr>
            <a:spLocks noGrp="1"/>
          </p:cNvSpPr>
          <p:nvPr>
            <p:ph sz="half" idx="1"/>
          </p:nvPr>
        </p:nvSpPr>
        <p:spPr>
          <a:xfrm>
            <a:off x="838196" y="1348931"/>
            <a:ext cx="5181600" cy="4934105"/>
          </a:xfrm>
        </p:spPr>
        <p:txBody>
          <a:bodyPr>
            <a:normAutofit/>
          </a:bodyPr>
          <a:lstStyle/>
          <a:p>
            <a:pPr marL="0" indent="0">
              <a:buNone/>
            </a:pPr>
            <a:r>
              <a:rPr lang="en-US" sz="1800" dirty="0"/>
              <a:t>Section 2 – Itemized New Equipment/Materials &amp; Miscellaneous</a:t>
            </a:r>
          </a:p>
          <a:p>
            <a:pPr marL="342900" indent="-342900">
              <a:buFont typeface="+mj-lt"/>
              <a:buAutoNum type="arabicPeriod"/>
            </a:pPr>
            <a:r>
              <a:rPr lang="en-US" sz="1800" dirty="0"/>
              <a:t>Task Number</a:t>
            </a:r>
          </a:p>
          <a:p>
            <a:pPr lvl="1"/>
            <a:r>
              <a:rPr lang="en-US" sz="1800" dirty="0"/>
              <a:t>The number associated with the task(s)/subtask(s) from the Scope of Work the equipment/material is associated with.</a:t>
            </a:r>
          </a:p>
          <a:p>
            <a:pPr marL="342900" indent="-342900">
              <a:buFont typeface="+mj-lt"/>
              <a:buAutoNum type="arabicPeriod"/>
            </a:pPr>
            <a:r>
              <a:rPr lang="en-US" sz="1800" dirty="0"/>
              <a:t>Name of Entity</a:t>
            </a:r>
          </a:p>
          <a:p>
            <a:pPr lvl="1"/>
            <a:r>
              <a:rPr lang="en-US" sz="1800" dirty="0"/>
              <a:t>The entity that the invoiced equipment is either purchased from or provided by.</a:t>
            </a:r>
          </a:p>
          <a:p>
            <a:pPr marL="342900" indent="-342900">
              <a:buFont typeface="+mj-lt"/>
              <a:buAutoNum type="arabicPeriod"/>
            </a:pPr>
            <a:r>
              <a:rPr lang="en-US" sz="1800" dirty="0"/>
              <a:t>Description</a:t>
            </a:r>
          </a:p>
          <a:p>
            <a:pPr lvl="1"/>
            <a:r>
              <a:rPr lang="en-US" sz="1800" dirty="0"/>
              <a:t>Describe the invoiced equipment or pieces of equipment being invoiced.</a:t>
            </a:r>
          </a:p>
          <a:p>
            <a:pPr marL="342900" indent="-342900">
              <a:buFont typeface="+mj-lt"/>
              <a:buAutoNum type="arabicPeriod"/>
            </a:pPr>
            <a:r>
              <a:rPr lang="en-US" sz="1800" dirty="0"/>
              <a:t>Purpose</a:t>
            </a:r>
          </a:p>
          <a:p>
            <a:pPr lvl="1"/>
            <a:r>
              <a:rPr lang="en-US" sz="1800" dirty="0"/>
              <a:t>Explain what purpose the equipment or pieces of equipment serves in the project.</a:t>
            </a:r>
          </a:p>
        </p:txBody>
      </p:sp>
      <p:pic>
        <p:nvPicPr>
          <p:cNvPr id="8" name="Content Placeholder 7" descr="section 2 of the new equipment/materials and miscellaneous form">
            <a:extLst>
              <a:ext uri="{FF2B5EF4-FFF2-40B4-BE49-F238E27FC236}">
                <a16:creationId xmlns:a16="http://schemas.microsoft.com/office/drawing/2014/main" id="{422C71FC-40EC-488A-8A39-00EA76A1BF28}"/>
              </a:ext>
            </a:extLst>
          </p:cNvPr>
          <p:cNvPicPr>
            <a:picLocks noGrp="1" noChangeAspect="1"/>
          </p:cNvPicPr>
          <p:nvPr>
            <p:ph sz="half" idx="2"/>
          </p:nvPr>
        </p:nvPicPr>
        <p:blipFill>
          <a:blip r:embed="rId3"/>
          <a:stretch>
            <a:fillRect/>
          </a:stretch>
        </p:blipFill>
        <p:spPr>
          <a:xfrm>
            <a:off x="6567340" y="1444625"/>
            <a:ext cx="4987065" cy="4351338"/>
          </a:xfrm>
        </p:spPr>
      </p:pic>
      <p:sp>
        <p:nvSpPr>
          <p:cNvPr id="26" name="Rectangle 25">
            <a:extLst>
              <a:ext uri="{FF2B5EF4-FFF2-40B4-BE49-F238E27FC236}">
                <a16:creationId xmlns:a16="http://schemas.microsoft.com/office/drawing/2014/main" id="{A749FD3C-42E2-4F7C-BB47-743275A6AFE9}"/>
              </a:ext>
            </a:extLst>
          </p:cNvPr>
          <p:cNvSpPr/>
          <p:nvPr/>
        </p:nvSpPr>
        <p:spPr>
          <a:xfrm>
            <a:off x="5991753" y="3353907"/>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2" name="Rectangle 21" descr="task column for new equipment on the equipment/materials and miscellaneous form">
            <a:extLst>
              <a:ext uri="{FF2B5EF4-FFF2-40B4-BE49-F238E27FC236}">
                <a16:creationId xmlns:a16="http://schemas.microsoft.com/office/drawing/2014/main" id="{81D8D828-58C6-401A-978A-FFF34DD15DA3}"/>
              </a:ext>
            </a:extLst>
          </p:cNvPr>
          <p:cNvSpPr/>
          <p:nvPr/>
        </p:nvSpPr>
        <p:spPr>
          <a:xfrm>
            <a:off x="6611073" y="2435586"/>
            <a:ext cx="307252" cy="4949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task column for new materials and miscellaneous on the equipment/materials and miscellaneous form">
            <a:extLst>
              <a:ext uri="{FF2B5EF4-FFF2-40B4-BE49-F238E27FC236}">
                <a16:creationId xmlns:a16="http://schemas.microsoft.com/office/drawing/2014/main" id="{3D76A962-F8C2-4AAE-8938-CAC073FC9FF4}"/>
              </a:ext>
            </a:extLst>
          </p:cNvPr>
          <p:cNvSpPr/>
          <p:nvPr/>
        </p:nvSpPr>
        <p:spPr>
          <a:xfrm>
            <a:off x="6611073" y="4496161"/>
            <a:ext cx="307252" cy="4949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4F6C80EE-378D-4292-8541-0340031EE781}"/>
              </a:ext>
              <a:ext uri="{C183D7F6-B498-43B3-948B-1728B52AA6E4}">
                <adec:decorative xmlns:adec="http://schemas.microsoft.com/office/drawing/2017/decorative" val="1"/>
              </a:ext>
            </a:extLst>
          </p:cNvPr>
          <p:cNvCxnSpPr>
            <a:stCxn id="26" idx="3"/>
            <a:endCxn id="22" idx="1"/>
          </p:cNvCxnSpPr>
          <p:nvPr/>
        </p:nvCxnSpPr>
        <p:spPr>
          <a:xfrm flipV="1">
            <a:off x="6200247" y="2683056"/>
            <a:ext cx="410826" cy="84012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D8D35BF-2317-452A-9C60-35655DBB9472}"/>
              </a:ext>
              <a:ext uri="{C183D7F6-B498-43B3-948B-1728B52AA6E4}">
                <adec:decorative xmlns:adec="http://schemas.microsoft.com/office/drawing/2017/decorative" val="1"/>
              </a:ext>
            </a:extLst>
          </p:cNvPr>
          <p:cNvCxnSpPr>
            <a:stCxn id="26" idx="3"/>
          </p:cNvCxnSpPr>
          <p:nvPr/>
        </p:nvCxnSpPr>
        <p:spPr>
          <a:xfrm>
            <a:off x="6200247" y="3523184"/>
            <a:ext cx="410826" cy="122044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DA65ADDF-043E-4072-9D91-F579404675AC}"/>
              </a:ext>
            </a:extLst>
          </p:cNvPr>
          <p:cNvSpPr/>
          <p:nvPr/>
        </p:nvSpPr>
        <p:spPr>
          <a:xfrm>
            <a:off x="7177084" y="1021712"/>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30" name="Rectangle 29" descr="name of entity column for new equipment on the equipment/materials and miscellaneous form">
            <a:extLst>
              <a:ext uri="{FF2B5EF4-FFF2-40B4-BE49-F238E27FC236}">
                <a16:creationId xmlns:a16="http://schemas.microsoft.com/office/drawing/2014/main" id="{B089B3A8-BDB7-41F7-BE1D-EC7A3ADB8BA3}"/>
              </a:ext>
            </a:extLst>
          </p:cNvPr>
          <p:cNvSpPr/>
          <p:nvPr/>
        </p:nvSpPr>
        <p:spPr>
          <a:xfrm>
            <a:off x="6941344" y="2435586"/>
            <a:ext cx="1176337" cy="4949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022C352-44E9-4329-88E7-686A2F2AEC4C}"/>
              </a:ext>
            </a:extLst>
          </p:cNvPr>
          <p:cNvSpPr/>
          <p:nvPr/>
        </p:nvSpPr>
        <p:spPr>
          <a:xfrm>
            <a:off x="7177084" y="6068172"/>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32" name="Rectangle 31" descr="name of entity column for new materials and miscellaneous on the equipment/materials and miscellaneous form">
            <a:extLst>
              <a:ext uri="{FF2B5EF4-FFF2-40B4-BE49-F238E27FC236}">
                <a16:creationId xmlns:a16="http://schemas.microsoft.com/office/drawing/2014/main" id="{3AA366A2-39DA-4666-8319-E7284F33381A}"/>
              </a:ext>
            </a:extLst>
          </p:cNvPr>
          <p:cNvSpPr/>
          <p:nvPr/>
        </p:nvSpPr>
        <p:spPr>
          <a:xfrm>
            <a:off x="6941344" y="4490605"/>
            <a:ext cx="1176337" cy="4949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94465E6-D6B7-4194-A841-5C62B9669A7A}"/>
              </a:ext>
            </a:extLst>
          </p:cNvPr>
          <p:cNvSpPr/>
          <p:nvPr/>
        </p:nvSpPr>
        <p:spPr>
          <a:xfrm>
            <a:off x="8669206" y="1021712"/>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34" name="Rectangle 33" descr="description column for new equipment on the equipment/materials and miscellaneous form">
            <a:extLst>
              <a:ext uri="{FF2B5EF4-FFF2-40B4-BE49-F238E27FC236}">
                <a16:creationId xmlns:a16="http://schemas.microsoft.com/office/drawing/2014/main" id="{69794415-21E8-4502-93BD-2737E680995D}"/>
              </a:ext>
            </a:extLst>
          </p:cNvPr>
          <p:cNvSpPr/>
          <p:nvPr/>
        </p:nvSpPr>
        <p:spPr>
          <a:xfrm>
            <a:off x="8140699" y="2435586"/>
            <a:ext cx="1077119" cy="49493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D1C16FD-4EEC-474C-9E10-9A1849F570C6}"/>
              </a:ext>
            </a:extLst>
          </p:cNvPr>
          <p:cNvSpPr/>
          <p:nvPr/>
        </p:nvSpPr>
        <p:spPr>
          <a:xfrm>
            <a:off x="8669206" y="6067533"/>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33" name="Rectangle 32" descr="description column for new materials and miscellaneous on the equipment/materials and miscellaneous form">
            <a:extLst>
              <a:ext uri="{FF2B5EF4-FFF2-40B4-BE49-F238E27FC236}">
                <a16:creationId xmlns:a16="http://schemas.microsoft.com/office/drawing/2014/main" id="{0D5DFB23-CF3D-43AD-89AB-3A84DA1DD8D8}"/>
              </a:ext>
            </a:extLst>
          </p:cNvPr>
          <p:cNvSpPr/>
          <p:nvPr/>
        </p:nvSpPr>
        <p:spPr>
          <a:xfrm>
            <a:off x="8140700" y="4490604"/>
            <a:ext cx="1077119" cy="49493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BF6C481-F63A-4206-95D9-F49B336B623E}"/>
              </a:ext>
            </a:extLst>
          </p:cNvPr>
          <p:cNvSpPr/>
          <p:nvPr/>
        </p:nvSpPr>
        <p:spPr>
          <a:xfrm>
            <a:off x="9969569" y="1025728"/>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36" name="Rectangle 35" descr="purpose column for new equipment on the equipment/materials and miscellaneous form">
            <a:extLst>
              <a:ext uri="{FF2B5EF4-FFF2-40B4-BE49-F238E27FC236}">
                <a16:creationId xmlns:a16="http://schemas.microsoft.com/office/drawing/2014/main" id="{3409DD5F-ADFC-42B8-962B-3BBDDF39D9BB}"/>
              </a:ext>
            </a:extLst>
          </p:cNvPr>
          <p:cNvSpPr/>
          <p:nvPr/>
        </p:nvSpPr>
        <p:spPr>
          <a:xfrm>
            <a:off x="9240836" y="2438329"/>
            <a:ext cx="1100139" cy="49493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22AC661-8A85-41A4-BEEB-EED079EDF4FC}"/>
              </a:ext>
            </a:extLst>
          </p:cNvPr>
          <p:cNvSpPr/>
          <p:nvPr/>
        </p:nvSpPr>
        <p:spPr>
          <a:xfrm>
            <a:off x="9969569" y="6062651"/>
            <a:ext cx="208494" cy="338554"/>
          </a:xfrm>
          <a:prstGeom prst="rect">
            <a:avLst/>
          </a:prstGeom>
          <a:noFill/>
        </p:spPr>
        <p:txBody>
          <a:bodyPr wrap="square" lIns="91440" tIns="45720" rIns="91440" bIns="45720">
            <a:spAutoFit/>
          </a:bodyPr>
          <a:lstStyle/>
          <a:p>
            <a:pPr algn="ctr"/>
            <a:r>
              <a:rPr lang="en-US" sz="1600" b="0" cap="none" spc="0" dirty="0">
                <a:ln w="0"/>
                <a:solidFill>
                  <a:srgbClr val="FFC000"/>
                </a:solidFill>
                <a:effectLst>
                  <a:outerShdw blurRad="38100" dist="25400" dir="5400000" algn="ctr" rotWithShape="0">
                    <a:srgbClr val="6E747A">
                      <a:alpha val="43000"/>
                    </a:srgbClr>
                  </a:outerShdw>
                </a:effectLst>
              </a:rPr>
              <a:t>4</a:t>
            </a:r>
          </a:p>
        </p:txBody>
      </p:sp>
      <p:sp>
        <p:nvSpPr>
          <p:cNvPr id="35" name="Rectangle 34" descr="purpose column for new materials and miscellaneous on the equipment/materials and miscellaneous form">
            <a:extLst>
              <a:ext uri="{FF2B5EF4-FFF2-40B4-BE49-F238E27FC236}">
                <a16:creationId xmlns:a16="http://schemas.microsoft.com/office/drawing/2014/main" id="{FF24F5EC-C434-4420-BD62-9CB13BF2BB7E}"/>
              </a:ext>
            </a:extLst>
          </p:cNvPr>
          <p:cNvSpPr/>
          <p:nvPr/>
        </p:nvSpPr>
        <p:spPr>
          <a:xfrm>
            <a:off x="9240837" y="4493347"/>
            <a:ext cx="1100139" cy="49493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9BEBBD4-B13B-4685-A5C0-8FFF0F4981F9}"/>
              </a:ext>
              <a:ext uri="{C183D7F6-B498-43B3-948B-1728B52AA6E4}">
                <adec:decorative xmlns:adec="http://schemas.microsoft.com/office/drawing/2017/decorative" val="1"/>
              </a:ext>
            </a:extLst>
          </p:cNvPr>
          <p:cNvCxnSpPr>
            <a:stCxn id="37" idx="2"/>
            <a:endCxn id="30" idx="0"/>
          </p:cNvCxnSpPr>
          <p:nvPr/>
        </p:nvCxnSpPr>
        <p:spPr>
          <a:xfrm>
            <a:off x="7281331" y="1360266"/>
            <a:ext cx="248182" cy="107532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A2CC5AC-2033-4604-8C28-1CBBA8577320}"/>
              </a:ext>
              <a:ext uri="{C183D7F6-B498-43B3-948B-1728B52AA6E4}">
                <adec:decorative xmlns:adec="http://schemas.microsoft.com/office/drawing/2017/decorative" val="1"/>
              </a:ext>
            </a:extLst>
          </p:cNvPr>
          <p:cNvCxnSpPr>
            <a:stCxn id="39" idx="0"/>
            <a:endCxn id="32" idx="2"/>
          </p:cNvCxnSpPr>
          <p:nvPr/>
        </p:nvCxnSpPr>
        <p:spPr>
          <a:xfrm flipV="1">
            <a:off x="7281331" y="4985544"/>
            <a:ext cx="248182" cy="108262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24C5B71-548C-4D75-A40A-43FF69345325}"/>
              </a:ext>
              <a:ext uri="{C183D7F6-B498-43B3-948B-1728B52AA6E4}">
                <adec:decorative xmlns:adec="http://schemas.microsoft.com/office/drawing/2017/decorative" val="1"/>
              </a:ext>
            </a:extLst>
          </p:cNvPr>
          <p:cNvCxnSpPr>
            <a:stCxn id="42" idx="2"/>
            <a:endCxn id="34" idx="0"/>
          </p:cNvCxnSpPr>
          <p:nvPr/>
        </p:nvCxnSpPr>
        <p:spPr>
          <a:xfrm flipH="1">
            <a:off x="8679259" y="1360266"/>
            <a:ext cx="94194" cy="107532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1BDC49D-BA68-416F-A0F9-AE766963EC5C}"/>
              </a:ext>
              <a:ext uri="{C183D7F6-B498-43B3-948B-1728B52AA6E4}">
                <adec:decorative xmlns:adec="http://schemas.microsoft.com/office/drawing/2017/decorative" val="1"/>
              </a:ext>
            </a:extLst>
          </p:cNvPr>
          <p:cNvCxnSpPr>
            <a:stCxn id="47" idx="0"/>
            <a:endCxn id="33" idx="2"/>
          </p:cNvCxnSpPr>
          <p:nvPr/>
        </p:nvCxnSpPr>
        <p:spPr>
          <a:xfrm flipH="1" flipV="1">
            <a:off x="8679260" y="4985543"/>
            <a:ext cx="94193" cy="108199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70E16E9-9F9D-41EE-A08F-43E794A264DE}"/>
              </a:ext>
              <a:ext uri="{C183D7F6-B498-43B3-948B-1728B52AA6E4}">
                <adec:decorative xmlns:adec="http://schemas.microsoft.com/office/drawing/2017/decorative" val="1"/>
              </a:ext>
            </a:extLst>
          </p:cNvPr>
          <p:cNvCxnSpPr>
            <a:stCxn id="50" idx="2"/>
            <a:endCxn id="36" idx="0"/>
          </p:cNvCxnSpPr>
          <p:nvPr/>
        </p:nvCxnSpPr>
        <p:spPr>
          <a:xfrm flipH="1">
            <a:off x="9790906" y="1364282"/>
            <a:ext cx="282910" cy="107404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595729FF-9890-47F3-9E73-2E0D3F160E45}"/>
              </a:ext>
              <a:ext uri="{C183D7F6-B498-43B3-948B-1728B52AA6E4}">
                <adec:decorative xmlns:adec="http://schemas.microsoft.com/office/drawing/2017/decorative" val="1"/>
              </a:ext>
            </a:extLst>
          </p:cNvPr>
          <p:cNvCxnSpPr>
            <a:stCxn id="53" idx="0"/>
            <a:endCxn id="35" idx="2"/>
          </p:cNvCxnSpPr>
          <p:nvPr/>
        </p:nvCxnSpPr>
        <p:spPr>
          <a:xfrm flipH="1" flipV="1">
            <a:off x="9790907" y="4988286"/>
            <a:ext cx="282909" cy="107436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005C4985-ACD0-2B4C-8981-36243250F268}" type="slidenum">
              <a:rPr lang="en-US" smtClean="0"/>
              <a:t>47</a:t>
            </a:fld>
            <a:endParaRPr lang="en-US" dirty="0"/>
          </a:p>
        </p:txBody>
      </p:sp>
    </p:spTree>
    <p:extLst>
      <p:ext uri="{BB962C8B-B14F-4D97-AF65-F5344CB8AC3E}">
        <p14:creationId xmlns:p14="http://schemas.microsoft.com/office/powerpoint/2010/main" val="2272888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Form to Add Equipment/Materials and Miscellaneous (Pt. 3)</a:t>
            </a:r>
          </a:p>
        </p:txBody>
      </p:sp>
      <p:sp>
        <p:nvSpPr>
          <p:cNvPr id="4" name="Content Placeholder 3">
            <a:extLst>
              <a:ext uri="{FF2B5EF4-FFF2-40B4-BE49-F238E27FC236}">
                <a16:creationId xmlns:a16="http://schemas.microsoft.com/office/drawing/2014/main" id="{EF7FE744-3560-42D6-94BA-9FE8760DD044}"/>
              </a:ext>
            </a:extLst>
          </p:cNvPr>
          <p:cNvSpPr>
            <a:spLocks noGrp="1"/>
          </p:cNvSpPr>
          <p:nvPr>
            <p:ph sz="half" idx="1"/>
          </p:nvPr>
        </p:nvSpPr>
        <p:spPr>
          <a:xfrm>
            <a:off x="838195" y="1348931"/>
            <a:ext cx="5704795" cy="5272002"/>
          </a:xfrm>
        </p:spPr>
        <p:txBody>
          <a:bodyPr>
            <a:normAutofit/>
          </a:bodyPr>
          <a:lstStyle/>
          <a:p>
            <a:pPr marL="0" indent="0">
              <a:buNone/>
            </a:pPr>
            <a:r>
              <a:rPr lang="en-US" sz="1800" dirty="0"/>
              <a:t>Section 2 – Itemized New Equipment/Materials &amp; Miscellaneous Pt. 2</a:t>
            </a:r>
          </a:p>
          <a:p>
            <a:pPr marL="342900" indent="-342900">
              <a:buFont typeface="+mj-lt"/>
              <a:buAutoNum type="arabicPeriod"/>
            </a:pPr>
            <a:r>
              <a:rPr lang="en-US" sz="1800" dirty="0"/>
              <a:t>Unit Number</a:t>
            </a:r>
          </a:p>
          <a:p>
            <a:pPr lvl="1"/>
            <a:r>
              <a:rPr lang="en-US" sz="1800" dirty="0"/>
              <a:t>Number of units being added for each specific equipment/material.</a:t>
            </a:r>
          </a:p>
          <a:p>
            <a:pPr marL="342900" indent="-342900">
              <a:buFont typeface="+mj-lt"/>
              <a:buAutoNum type="arabicPeriod"/>
            </a:pPr>
            <a:r>
              <a:rPr lang="en-US" sz="1800" dirty="0"/>
              <a:t>Unit Cost</a:t>
            </a:r>
          </a:p>
          <a:p>
            <a:pPr lvl="1"/>
            <a:r>
              <a:rPr lang="en-US" sz="1800" dirty="0"/>
              <a:t>The cost of a single unit of the described equipment/material.</a:t>
            </a:r>
          </a:p>
          <a:p>
            <a:pPr marL="342900" indent="-342900">
              <a:buFont typeface="+mj-lt"/>
              <a:buAutoNum type="arabicPeriod"/>
            </a:pPr>
            <a:r>
              <a:rPr lang="en-US" sz="1800" dirty="0"/>
              <a:t>Total Costs</a:t>
            </a:r>
          </a:p>
          <a:p>
            <a:pPr lvl="1"/>
            <a:r>
              <a:rPr lang="en-US" sz="1800" u="sng" dirty="0"/>
              <a:t>Total Cost</a:t>
            </a:r>
            <a:r>
              <a:rPr lang="en-US" sz="1800" dirty="0"/>
              <a:t>: Overall costs of the added equipment/materials.</a:t>
            </a:r>
          </a:p>
          <a:p>
            <a:pPr lvl="1"/>
            <a:r>
              <a:rPr lang="en-US" sz="1800" u="sng" dirty="0"/>
              <a:t>Total CEC Reimbursable Share</a:t>
            </a:r>
            <a:r>
              <a:rPr lang="en-US" sz="1800" dirty="0"/>
              <a:t>: The portion of Total Cost the CEC will fund.</a:t>
            </a:r>
          </a:p>
          <a:p>
            <a:pPr lvl="1"/>
            <a:r>
              <a:rPr lang="en-US" sz="1800" u="sng" dirty="0"/>
              <a:t>Total Match Share</a:t>
            </a:r>
            <a:r>
              <a:rPr lang="en-US" sz="1800" dirty="0"/>
              <a:t>: The portion of Total Cost covered by match share.</a:t>
            </a:r>
          </a:p>
          <a:p>
            <a:pPr lvl="1"/>
            <a:r>
              <a:rPr lang="en-US" sz="1800" u="sng" dirty="0"/>
              <a:t>Total of CEC Reimbursable Share plus Total Match Share</a:t>
            </a:r>
            <a:r>
              <a:rPr lang="en-US" sz="1800" dirty="0"/>
              <a:t>: Should equal Total Cost.</a:t>
            </a:r>
          </a:p>
          <a:p>
            <a:pPr marL="0" indent="0">
              <a:buNone/>
            </a:pPr>
            <a:endParaRPr lang="en-US" sz="1800" dirty="0"/>
          </a:p>
        </p:txBody>
      </p:sp>
      <p:pic>
        <p:nvPicPr>
          <p:cNvPr id="8" name="Content Placeholder 7" descr="section 2 of the new equipment/materials and miscellaneous form">
            <a:extLst>
              <a:ext uri="{FF2B5EF4-FFF2-40B4-BE49-F238E27FC236}">
                <a16:creationId xmlns:a16="http://schemas.microsoft.com/office/drawing/2014/main" id="{422C71FC-40EC-488A-8A39-00EA76A1BF28}"/>
              </a:ext>
            </a:extLst>
          </p:cNvPr>
          <p:cNvPicPr>
            <a:picLocks noGrp="1" noChangeAspect="1"/>
          </p:cNvPicPr>
          <p:nvPr>
            <p:ph sz="half" idx="2"/>
          </p:nvPr>
        </p:nvPicPr>
        <p:blipFill>
          <a:blip r:embed="rId3"/>
          <a:stretch>
            <a:fillRect/>
          </a:stretch>
        </p:blipFill>
        <p:spPr>
          <a:xfrm>
            <a:off x="6567340" y="1444625"/>
            <a:ext cx="4987065" cy="4351338"/>
          </a:xfrm>
        </p:spPr>
      </p:pic>
      <p:sp>
        <p:nvSpPr>
          <p:cNvPr id="56" name="Rectangle 55">
            <a:extLst>
              <a:ext uri="{FF2B5EF4-FFF2-40B4-BE49-F238E27FC236}">
                <a16:creationId xmlns:a16="http://schemas.microsoft.com/office/drawing/2014/main" id="{74D413B7-E670-4C8B-9004-00E419B3C7D4}"/>
              </a:ext>
            </a:extLst>
          </p:cNvPr>
          <p:cNvSpPr/>
          <p:nvPr/>
        </p:nvSpPr>
        <p:spPr>
          <a:xfrm>
            <a:off x="10030353" y="1118133"/>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22" name="Rectangle 21" descr="unit number column for new equipment on the equipment/materials and miscellaneous form">
            <a:extLst>
              <a:ext uri="{FF2B5EF4-FFF2-40B4-BE49-F238E27FC236}">
                <a16:creationId xmlns:a16="http://schemas.microsoft.com/office/drawing/2014/main" id="{81D8D828-58C6-401A-978A-FFF34DD15DA3}"/>
              </a:ext>
            </a:extLst>
          </p:cNvPr>
          <p:cNvSpPr/>
          <p:nvPr/>
        </p:nvSpPr>
        <p:spPr>
          <a:xfrm>
            <a:off x="10341369" y="2435586"/>
            <a:ext cx="450455" cy="4949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A65ADDF-043E-4072-9D91-F579404675AC}"/>
              </a:ext>
            </a:extLst>
          </p:cNvPr>
          <p:cNvSpPr/>
          <p:nvPr/>
        </p:nvSpPr>
        <p:spPr>
          <a:xfrm>
            <a:off x="11311336" y="1118133"/>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30" name="Rectangle 29" descr="unit cost column for new equipment on the equipment/materials and miscellaneous form">
            <a:extLst>
              <a:ext uri="{FF2B5EF4-FFF2-40B4-BE49-F238E27FC236}">
                <a16:creationId xmlns:a16="http://schemas.microsoft.com/office/drawing/2014/main" id="{B089B3A8-BDB7-41F7-BE1D-EC7A3ADB8BA3}"/>
              </a:ext>
            </a:extLst>
          </p:cNvPr>
          <p:cNvSpPr/>
          <p:nvPr/>
        </p:nvSpPr>
        <p:spPr>
          <a:xfrm>
            <a:off x="10816173" y="2435585"/>
            <a:ext cx="704316" cy="4949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94465E6-D6B7-4194-A841-5C62B9669A7A}"/>
              </a:ext>
            </a:extLst>
          </p:cNvPr>
          <p:cNvSpPr/>
          <p:nvPr/>
        </p:nvSpPr>
        <p:spPr>
          <a:xfrm>
            <a:off x="11893455" y="3171147"/>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34" name="Rectangle 33" descr="total costs section for new equipment on the equipment/materials and miscellaneous form">
            <a:extLst>
              <a:ext uri="{FF2B5EF4-FFF2-40B4-BE49-F238E27FC236}">
                <a16:creationId xmlns:a16="http://schemas.microsoft.com/office/drawing/2014/main" id="{69794415-21E8-4502-93BD-2737E680995D}"/>
              </a:ext>
            </a:extLst>
          </p:cNvPr>
          <p:cNvSpPr/>
          <p:nvPr/>
        </p:nvSpPr>
        <p:spPr>
          <a:xfrm>
            <a:off x="10791824" y="2951810"/>
            <a:ext cx="728666" cy="77722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71D5B2E-4760-4DEE-A6D5-9CDA57354A83}"/>
              </a:ext>
            </a:extLst>
          </p:cNvPr>
          <p:cNvSpPr/>
          <p:nvPr/>
        </p:nvSpPr>
        <p:spPr>
          <a:xfrm>
            <a:off x="10030353" y="6032198"/>
            <a:ext cx="208494" cy="338554"/>
          </a:xfrm>
          <a:prstGeom prst="rect">
            <a:avLst/>
          </a:prstGeom>
          <a:noFill/>
        </p:spPr>
        <p:txBody>
          <a:bodyPr wrap="square" lIns="91440" tIns="45720" rIns="91440" bIns="45720">
            <a:spAutoFit/>
          </a:bodyPr>
          <a:lstStyle/>
          <a:p>
            <a:pPr algn="ctr"/>
            <a:r>
              <a:rPr lang="en-US" sz="1600" b="0" cap="none" spc="0" dirty="0">
                <a:ln w="0"/>
                <a:solidFill>
                  <a:srgbClr val="00B050"/>
                </a:solidFill>
                <a:effectLst>
                  <a:outerShdw blurRad="38100" dist="25400" dir="5400000" algn="ctr" rotWithShape="0">
                    <a:srgbClr val="6E747A">
                      <a:alpha val="43000"/>
                    </a:srgbClr>
                  </a:outerShdw>
                </a:effectLst>
              </a:rPr>
              <a:t>1</a:t>
            </a:r>
          </a:p>
        </p:txBody>
      </p:sp>
      <p:sp>
        <p:nvSpPr>
          <p:cNvPr id="38" name="Rectangle 37" descr="unit number column for new materials and miscellaneous on the equipment/materials and miscellaneous form">
            <a:extLst>
              <a:ext uri="{FF2B5EF4-FFF2-40B4-BE49-F238E27FC236}">
                <a16:creationId xmlns:a16="http://schemas.microsoft.com/office/drawing/2014/main" id="{E45F1559-9E77-4732-A744-14289B8889DB}"/>
              </a:ext>
            </a:extLst>
          </p:cNvPr>
          <p:cNvSpPr/>
          <p:nvPr/>
        </p:nvSpPr>
        <p:spPr>
          <a:xfrm>
            <a:off x="10341369" y="4490603"/>
            <a:ext cx="450455" cy="4949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022C352-44E9-4329-88E7-686A2F2AEC4C}"/>
              </a:ext>
            </a:extLst>
          </p:cNvPr>
          <p:cNvSpPr/>
          <p:nvPr/>
        </p:nvSpPr>
        <p:spPr>
          <a:xfrm>
            <a:off x="11893455" y="4568301"/>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t>
            </a:r>
          </a:p>
        </p:txBody>
      </p:sp>
      <p:sp>
        <p:nvSpPr>
          <p:cNvPr id="32" name="Rectangle 31" descr="unit cost column for new materials and miscellaneous on the equipment/materials and miscellaneous form">
            <a:extLst>
              <a:ext uri="{FF2B5EF4-FFF2-40B4-BE49-F238E27FC236}">
                <a16:creationId xmlns:a16="http://schemas.microsoft.com/office/drawing/2014/main" id="{3AA366A2-39DA-4666-8319-E7284F33381A}"/>
              </a:ext>
            </a:extLst>
          </p:cNvPr>
          <p:cNvSpPr/>
          <p:nvPr/>
        </p:nvSpPr>
        <p:spPr>
          <a:xfrm>
            <a:off x="10811009" y="4490000"/>
            <a:ext cx="709482" cy="4949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D1C16FD-4EEC-474C-9E10-9A1849F570C6}"/>
              </a:ext>
            </a:extLst>
          </p:cNvPr>
          <p:cNvSpPr/>
          <p:nvPr/>
        </p:nvSpPr>
        <p:spPr>
          <a:xfrm>
            <a:off x="10947334" y="6032198"/>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sp>
        <p:nvSpPr>
          <p:cNvPr id="33" name="Rectangle 32" descr="total costs section for new materials and miscellaneous on the equipment/materials and miscellaneous form">
            <a:extLst>
              <a:ext uri="{FF2B5EF4-FFF2-40B4-BE49-F238E27FC236}">
                <a16:creationId xmlns:a16="http://schemas.microsoft.com/office/drawing/2014/main" id="{0D5DFB23-CF3D-43AD-89AB-3A84DA1DD8D8}"/>
              </a:ext>
            </a:extLst>
          </p:cNvPr>
          <p:cNvSpPr/>
          <p:nvPr/>
        </p:nvSpPr>
        <p:spPr>
          <a:xfrm>
            <a:off x="10791825" y="4993021"/>
            <a:ext cx="728006" cy="49493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9BEBBD4-B13B-4685-A5C0-8FFF0F4981F9}"/>
              </a:ext>
              <a:ext uri="{C183D7F6-B498-43B3-948B-1728B52AA6E4}">
                <adec:decorative xmlns:adec="http://schemas.microsoft.com/office/drawing/2017/decorative" val="1"/>
              </a:ext>
            </a:extLst>
          </p:cNvPr>
          <p:cNvCxnSpPr>
            <a:cxnSpLocks/>
            <a:stCxn id="37" idx="2"/>
            <a:endCxn id="30" idx="0"/>
          </p:cNvCxnSpPr>
          <p:nvPr/>
        </p:nvCxnSpPr>
        <p:spPr>
          <a:xfrm flipH="1">
            <a:off x="11168331" y="1456687"/>
            <a:ext cx="247252" cy="9788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A2CC5AC-2033-4604-8C28-1CBBA8577320}"/>
              </a:ext>
              <a:ext uri="{C183D7F6-B498-43B3-948B-1728B52AA6E4}">
                <adec:decorative xmlns:adec="http://schemas.microsoft.com/office/drawing/2017/decorative" val="1"/>
              </a:ext>
            </a:extLst>
          </p:cNvPr>
          <p:cNvCxnSpPr>
            <a:cxnSpLocks/>
            <a:stCxn id="39" idx="1"/>
            <a:endCxn id="32" idx="3"/>
          </p:cNvCxnSpPr>
          <p:nvPr/>
        </p:nvCxnSpPr>
        <p:spPr>
          <a:xfrm flipH="1" flipV="1">
            <a:off x="11520491" y="4737470"/>
            <a:ext cx="372964" cy="10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24C5B71-548C-4D75-A40A-43FF69345325}"/>
              </a:ext>
              <a:ext uri="{C183D7F6-B498-43B3-948B-1728B52AA6E4}">
                <adec:decorative xmlns:adec="http://schemas.microsoft.com/office/drawing/2017/decorative" val="1"/>
              </a:ext>
            </a:extLst>
          </p:cNvPr>
          <p:cNvCxnSpPr>
            <a:cxnSpLocks/>
            <a:stCxn id="42" idx="1"/>
            <a:endCxn id="34" idx="3"/>
          </p:cNvCxnSpPr>
          <p:nvPr/>
        </p:nvCxnSpPr>
        <p:spPr>
          <a:xfrm flipH="1">
            <a:off x="11520490" y="3340424"/>
            <a:ext cx="372965" cy="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1BDC49D-BA68-416F-A0F9-AE766963EC5C}"/>
              </a:ext>
              <a:ext uri="{C183D7F6-B498-43B3-948B-1728B52AA6E4}">
                <adec:decorative xmlns:adec="http://schemas.microsoft.com/office/drawing/2017/decorative" val="1"/>
              </a:ext>
            </a:extLst>
          </p:cNvPr>
          <p:cNvCxnSpPr>
            <a:cxnSpLocks/>
            <a:stCxn id="47" idx="0"/>
            <a:endCxn id="33" idx="2"/>
          </p:cNvCxnSpPr>
          <p:nvPr/>
        </p:nvCxnSpPr>
        <p:spPr>
          <a:xfrm flipV="1">
            <a:off x="11051581" y="5487960"/>
            <a:ext cx="104247" cy="54423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342DA68-03C1-4F9B-8043-EC8006A8C8A2}"/>
              </a:ext>
              <a:ext uri="{C183D7F6-B498-43B3-948B-1728B52AA6E4}">
                <adec:decorative xmlns:adec="http://schemas.microsoft.com/office/drawing/2017/decorative" val="1"/>
              </a:ext>
            </a:extLst>
          </p:cNvPr>
          <p:cNvCxnSpPr>
            <a:cxnSpLocks/>
          </p:cNvCxnSpPr>
          <p:nvPr/>
        </p:nvCxnSpPr>
        <p:spPr>
          <a:xfrm>
            <a:off x="10155668" y="1444625"/>
            <a:ext cx="431997" cy="97889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E6B549B-458C-4FEC-895C-4288C13A7299}"/>
              </a:ext>
              <a:ext uri="{C183D7F6-B498-43B3-948B-1728B52AA6E4}">
                <adec:decorative xmlns:adec="http://schemas.microsoft.com/office/drawing/2017/decorative" val="1"/>
              </a:ext>
            </a:extLst>
          </p:cNvPr>
          <p:cNvCxnSpPr>
            <a:stCxn id="59" idx="0"/>
            <a:endCxn id="38" idx="2"/>
          </p:cNvCxnSpPr>
          <p:nvPr/>
        </p:nvCxnSpPr>
        <p:spPr>
          <a:xfrm flipV="1">
            <a:off x="10134600" y="4985542"/>
            <a:ext cx="431997" cy="104665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C183D7F6-B498-43B3-948B-1728B52AA6E4}">
                <adec:decorative xmlns:adec="http://schemas.microsoft.com/office/drawing/2017/decorative" val="0"/>
              </a:ext>
            </a:extLst>
          </p:cNvPr>
          <p:cNvSpPr>
            <a:spLocks noGrp="1"/>
          </p:cNvSpPr>
          <p:nvPr>
            <p:ph type="sldNum" sz="quarter" idx="12"/>
          </p:nvPr>
        </p:nvSpPr>
        <p:spPr/>
        <p:txBody>
          <a:bodyPr/>
          <a:lstStyle/>
          <a:p>
            <a:fld id="{005C4985-ACD0-2B4C-8981-36243250F268}" type="slidenum">
              <a:rPr lang="en-US" smtClean="0"/>
              <a:t>48</a:t>
            </a:fld>
            <a:endParaRPr lang="en-US" dirty="0"/>
          </a:p>
        </p:txBody>
      </p:sp>
    </p:spTree>
    <p:extLst>
      <p:ext uri="{BB962C8B-B14F-4D97-AF65-F5344CB8AC3E}">
        <p14:creationId xmlns:p14="http://schemas.microsoft.com/office/powerpoint/2010/main" val="3572449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Form to Add Equipment/Materials and Miscellaneous (Pt. 4)</a:t>
            </a:r>
          </a:p>
        </p:txBody>
      </p:sp>
      <p:sp>
        <p:nvSpPr>
          <p:cNvPr id="4" name="Content Placeholder 3">
            <a:extLst>
              <a:ext uri="{FF2B5EF4-FFF2-40B4-BE49-F238E27FC236}">
                <a16:creationId xmlns:a16="http://schemas.microsoft.com/office/drawing/2014/main" id="{EF7FE744-3560-42D6-94BA-9FE8760DD044}"/>
              </a:ext>
            </a:extLst>
          </p:cNvPr>
          <p:cNvSpPr>
            <a:spLocks noGrp="1"/>
          </p:cNvSpPr>
          <p:nvPr>
            <p:ph sz="half" idx="1"/>
          </p:nvPr>
        </p:nvSpPr>
        <p:spPr>
          <a:xfrm>
            <a:off x="838195" y="1717963"/>
            <a:ext cx="5704795" cy="4902969"/>
          </a:xfrm>
        </p:spPr>
        <p:txBody>
          <a:bodyPr>
            <a:normAutofit/>
          </a:bodyPr>
          <a:lstStyle/>
          <a:p>
            <a:pPr marL="0" indent="0">
              <a:buNone/>
            </a:pPr>
            <a:r>
              <a:rPr lang="en-US" sz="1800" dirty="0"/>
              <a:t>Section 3 – CEC Approvals</a:t>
            </a:r>
          </a:p>
          <a:p>
            <a:r>
              <a:rPr lang="en-US" sz="1800" dirty="0"/>
              <a:t>This section is for CEC staff only.</a:t>
            </a:r>
          </a:p>
          <a:p>
            <a:r>
              <a:rPr lang="en-US" sz="1800" dirty="0"/>
              <a:t>See Changes Approval Chart for budget reallocation approval requirements.</a:t>
            </a:r>
          </a:p>
          <a:p>
            <a:r>
              <a:rPr lang="en-US" sz="1800" dirty="0"/>
              <a:t>If you want to a copy of the approved Form to Add Equipment/Materials and Miscellaneous for your records, request the signed version from your CAM. </a:t>
            </a:r>
          </a:p>
        </p:txBody>
      </p:sp>
      <p:sp>
        <p:nvSpPr>
          <p:cNvPr id="6" name="Slide Number Placeholder 5"/>
          <p:cNvSpPr>
            <a:spLocks noGrp="1"/>
          </p:cNvSpPr>
          <p:nvPr>
            <p:ph type="sldNum" sz="quarter" idx="12"/>
          </p:nvPr>
        </p:nvSpPr>
        <p:spPr/>
        <p:txBody>
          <a:bodyPr/>
          <a:lstStyle/>
          <a:p>
            <a:fld id="{005C4985-ACD0-2B4C-8981-36243250F268}" type="slidenum">
              <a:rPr lang="en-US" smtClean="0"/>
              <a:t>49</a:t>
            </a:fld>
            <a:endParaRPr lang="en-US" dirty="0"/>
          </a:p>
        </p:txBody>
      </p:sp>
      <p:sp>
        <p:nvSpPr>
          <p:cNvPr id="47" name="Rectangle 46">
            <a:extLst>
              <a:ext uri="{FF2B5EF4-FFF2-40B4-BE49-F238E27FC236}">
                <a16:creationId xmlns:a16="http://schemas.microsoft.com/office/drawing/2014/main" id="{ED1C16FD-4EEC-474C-9E10-9A1849F570C6}"/>
              </a:ext>
            </a:extLst>
          </p:cNvPr>
          <p:cNvSpPr/>
          <p:nvPr/>
        </p:nvSpPr>
        <p:spPr>
          <a:xfrm>
            <a:off x="10947334" y="6032198"/>
            <a:ext cx="208494" cy="338554"/>
          </a:xfrm>
          <a:prstGeom prst="rect">
            <a:avLst/>
          </a:prstGeom>
          <a:noFill/>
        </p:spPr>
        <p:txBody>
          <a:bodyPr wrap="square" lIns="91440" tIns="45720" rIns="91440" bIns="45720">
            <a:spAutoFit/>
          </a:bodyPr>
          <a:lstStyle/>
          <a:p>
            <a:pPr algn="ctr"/>
            <a:r>
              <a:rPr lang="en-US" sz="1600" b="0" cap="none" spc="0" dirty="0">
                <a:ln w="0"/>
                <a:solidFill>
                  <a:srgbClr val="7030A0"/>
                </a:solidFill>
                <a:effectLst>
                  <a:outerShdw blurRad="38100" dist="25400" dir="5400000" algn="ctr" rotWithShape="0">
                    <a:srgbClr val="6E747A">
                      <a:alpha val="43000"/>
                    </a:srgbClr>
                  </a:outerShdw>
                </a:effectLst>
              </a:rPr>
              <a:t>3</a:t>
            </a:r>
          </a:p>
        </p:txBody>
      </p:sp>
      <p:pic>
        <p:nvPicPr>
          <p:cNvPr id="9" name="Content Placeholder 8" descr="section 3 of the new equipment/materials and miscellaneous form">
            <a:extLst>
              <a:ext uri="{FF2B5EF4-FFF2-40B4-BE49-F238E27FC236}">
                <a16:creationId xmlns:a16="http://schemas.microsoft.com/office/drawing/2014/main" id="{DA189357-EF7A-41EC-9213-70E75E83A84A}"/>
              </a:ext>
            </a:extLst>
          </p:cNvPr>
          <p:cNvPicPr>
            <a:picLocks noGrp="1" noChangeAspect="1"/>
          </p:cNvPicPr>
          <p:nvPr>
            <p:ph sz="half" idx="2"/>
          </p:nvPr>
        </p:nvPicPr>
        <p:blipFill>
          <a:blip r:embed="rId3"/>
          <a:stretch>
            <a:fillRect/>
          </a:stretch>
        </p:blipFill>
        <p:spPr>
          <a:xfrm>
            <a:off x="6633045" y="1717963"/>
            <a:ext cx="5181600" cy="1509700"/>
          </a:xfrm>
        </p:spPr>
      </p:pic>
    </p:spTree>
    <p:extLst>
      <p:ext uri="{BB962C8B-B14F-4D97-AF65-F5344CB8AC3E}">
        <p14:creationId xmlns:p14="http://schemas.microsoft.com/office/powerpoint/2010/main" val="27606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Templates</a:t>
            </a:r>
          </a:p>
        </p:txBody>
      </p:sp>
      <p:sp>
        <p:nvSpPr>
          <p:cNvPr id="3" name="Content Placeholder 2"/>
          <p:cNvSpPr>
            <a:spLocks noGrp="1"/>
          </p:cNvSpPr>
          <p:nvPr>
            <p:ph sz="half" idx="1"/>
          </p:nvPr>
        </p:nvSpPr>
        <p:spPr>
          <a:xfrm>
            <a:off x="838200" y="1275907"/>
            <a:ext cx="5181600" cy="4901056"/>
          </a:xfrm>
        </p:spPr>
        <p:txBody>
          <a:bodyPr>
            <a:normAutofit fontScale="92500" lnSpcReduction="10000"/>
          </a:bodyPr>
          <a:lstStyle/>
          <a:p>
            <a:pPr marL="0" indent="0">
              <a:buNone/>
            </a:pPr>
            <a:r>
              <a:rPr lang="en-US" dirty="0"/>
              <a:t>Training Invoice Template </a:t>
            </a:r>
            <a:r>
              <a:rPr lang="en-US" sz="1900" dirty="0"/>
              <a:t>(One-Time Only)</a:t>
            </a:r>
          </a:p>
          <a:p>
            <a:pPr marL="0" indent="0">
              <a:buNone/>
            </a:pPr>
            <a:r>
              <a:rPr lang="en-US" sz="1800" dirty="0"/>
              <a:t>Purpose: Used to ensure Recipients are capturing all of the necessary information required to calculate category totals, and to ensure Recipients have a clear understanding of Energy Commission Requirements.</a:t>
            </a:r>
          </a:p>
          <a:p>
            <a:pPr marL="0" indent="0">
              <a:buNone/>
            </a:pPr>
            <a:r>
              <a:rPr lang="en-US" sz="1800" dirty="0"/>
              <a:t>Submit a Training Invoice Questionnaire.</a:t>
            </a:r>
          </a:p>
          <a:p>
            <a:pPr marL="0" indent="0">
              <a:buNone/>
            </a:pPr>
            <a:r>
              <a:rPr lang="en-US" sz="1800" dirty="0"/>
              <a:t>Sheets to fill out:</a:t>
            </a:r>
          </a:p>
          <a:p>
            <a:r>
              <a:rPr lang="en-US" sz="1800" dirty="0"/>
              <a:t>Cover Sheet</a:t>
            </a:r>
          </a:p>
          <a:p>
            <a:r>
              <a:rPr lang="en-US" sz="1800" dirty="0"/>
              <a:t>Invoice Summary</a:t>
            </a:r>
          </a:p>
          <a:p>
            <a:r>
              <a:rPr lang="en-US" sz="1800" dirty="0"/>
              <a:t>Direct Labor &amp; Fringe Benefits</a:t>
            </a:r>
          </a:p>
          <a:p>
            <a:r>
              <a:rPr lang="en-US" sz="1800" dirty="0"/>
              <a:t>Travel</a:t>
            </a:r>
          </a:p>
          <a:p>
            <a:r>
              <a:rPr lang="en-US" sz="1800" dirty="0"/>
              <a:t>Equipment</a:t>
            </a:r>
          </a:p>
          <a:p>
            <a:r>
              <a:rPr lang="en-US" sz="1800" dirty="0"/>
              <a:t>Materials &amp; Miscellaneous</a:t>
            </a:r>
          </a:p>
          <a:p>
            <a:r>
              <a:rPr lang="en-US" sz="1800" dirty="0"/>
              <a:t>Subrecipients &amp; Vendors</a:t>
            </a:r>
          </a:p>
          <a:p>
            <a:r>
              <a:rPr lang="en-US" sz="1800" dirty="0"/>
              <a:t>Indirect Costs &amp; Profit</a:t>
            </a:r>
          </a:p>
        </p:txBody>
      </p:sp>
      <p:sp>
        <p:nvSpPr>
          <p:cNvPr id="4" name="Content Placeholder 3"/>
          <p:cNvSpPr>
            <a:spLocks noGrp="1"/>
          </p:cNvSpPr>
          <p:nvPr>
            <p:ph sz="half" idx="2"/>
          </p:nvPr>
        </p:nvSpPr>
        <p:spPr>
          <a:xfrm>
            <a:off x="6096000" y="1284785"/>
            <a:ext cx="5181600" cy="4901056"/>
          </a:xfrm>
        </p:spPr>
        <p:txBody>
          <a:bodyPr>
            <a:normAutofit fontScale="92500" lnSpcReduction="10000"/>
          </a:bodyPr>
          <a:lstStyle/>
          <a:p>
            <a:pPr marL="0" indent="0">
              <a:buNone/>
            </a:pPr>
            <a:r>
              <a:rPr lang="en-US" dirty="0"/>
              <a:t>Standard Invoice Template</a:t>
            </a:r>
          </a:p>
          <a:p>
            <a:pPr marL="0" indent="0">
              <a:buNone/>
            </a:pPr>
            <a:r>
              <a:rPr lang="en-US" sz="1800" dirty="0"/>
              <a:t>Purpose: Used for the majority of the agreement, this template is significantly simplified to streamline the invoice process.</a:t>
            </a:r>
          </a:p>
          <a:p>
            <a:pPr marL="0" indent="0">
              <a:spcAft>
                <a:spcPts val="800"/>
              </a:spcAft>
              <a:buNone/>
            </a:pPr>
            <a:endParaRPr lang="en-US" sz="1800" dirty="0"/>
          </a:p>
          <a:p>
            <a:pPr marL="0" indent="0">
              <a:buNone/>
            </a:pPr>
            <a:r>
              <a:rPr lang="en-US" sz="1800" dirty="0"/>
              <a:t>Sheets to fill out:</a:t>
            </a:r>
          </a:p>
          <a:p>
            <a:r>
              <a:rPr lang="en-US" sz="1800" dirty="0"/>
              <a:t>Cover Sheet</a:t>
            </a:r>
          </a:p>
          <a:p>
            <a:r>
              <a:rPr lang="en-US" sz="1800" dirty="0"/>
              <a:t>Invoice Summary</a:t>
            </a:r>
          </a:p>
          <a:p>
            <a:r>
              <a:rPr lang="en-US" sz="1800" dirty="0"/>
              <a:t>Equipment</a:t>
            </a:r>
          </a:p>
          <a:p>
            <a:r>
              <a:rPr lang="en-US" sz="1800" dirty="0"/>
              <a:t>Materials &amp; Miscellaneous</a:t>
            </a:r>
          </a:p>
          <a:p>
            <a:r>
              <a:rPr lang="en-US" sz="1800" dirty="0"/>
              <a:t>Subrecipients &amp; Vendors</a:t>
            </a:r>
          </a:p>
          <a:p>
            <a:pPr marL="0" indent="0">
              <a:buNone/>
            </a:pPr>
            <a:endParaRPr lang="en-US" sz="1800" dirty="0"/>
          </a:p>
        </p:txBody>
      </p:sp>
      <p:sp>
        <p:nvSpPr>
          <p:cNvPr id="7" name="TextBox 6">
            <a:extLst>
              <a:ext uri="{FF2B5EF4-FFF2-40B4-BE49-F238E27FC236}">
                <a16:creationId xmlns:a16="http://schemas.microsoft.com/office/drawing/2014/main" id="{8BEE06B7-03D4-488E-A0F5-9491BC809144}"/>
              </a:ext>
            </a:extLst>
          </p:cNvPr>
          <p:cNvSpPr txBox="1"/>
          <p:nvPr/>
        </p:nvSpPr>
        <p:spPr>
          <a:xfrm>
            <a:off x="654627" y="6202508"/>
            <a:ext cx="10882746" cy="341632"/>
          </a:xfrm>
          <a:prstGeom prst="rect">
            <a:avLst/>
          </a:prstGeom>
          <a:noFill/>
        </p:spPr>
        <p:txBody>
          <a:bodyPr wrap="square" rtlCol="0">
            <a:spAutoFit/>
          </a:bodyPr>
          <a:lstStyle/>
          <a:p>
            <a:pPr>
              <a:lnSpc>
                <a:spcPct val="90000"/>
              </a:lnSpc>
              <a:spcBef>
                <a:spcPts val="1000"/>
              </a:spcBef>
            </a:pPr>
            <a:r>
              <a:rPr lang="en-US" dirty="0">
                <a:solidFill>
                  <a:schemeClr val="accent1">
                    <a:lumMod val="50000"/>
                  </a:schemeClr>
                </a:solidFill>
              </a:rPr>
              <a:t>Find Templates at: </a:t>
            </a:r>
            <a:r>
              <a:rPr lang="en-US" u="sng" dirty="0">
                <a:solidFill>
                  <a:schemeClr val="accent1"/>
                </a:solidFill>
                <a:hlinkClick r:id="rId3"/>
              </a:rPr>
              <a:t>https://www.energy.ca.gov/funding-opportunities/funding-resources/ecams-resources</a:t>
            </a:r>
            <a:endParaRPr lang="en-US" u="sng" dirty="0">
              <a:solidFill>
                <a:schemeClr val="accent1"/>
              </a:solidFill>
            </a:endParaRPr>
          </a:p>
        </p:txBody>
      </p:sp>
      <p:sp>
        <p:nvSpPr>
          <p:cNvPr id="6" name="Slide Number Placeholder 5"/>
          <p:cNvSpPr>
            <a:spLocks noGrp="1"/>
          </p:cNvSpPr>
          <p:nvPr>
            <p:ph type="sldNum" sz="quarter" idx="12"/>
          </p:nvPr>
        </p:nvSpPr>
        <p:spPr/>
        <p:txBody>
          <a:bodyPr/>
          <a:lstStyle/>
          <a:p>
            <a:fld id="{005C4985-ACD0-2B4C-8981-36243250F268}" type="slidenum">
              <a:rPr lang="en-US" smtClean="0"/>
              <a:t>5</a:t>
            </a:fld>
            <a:endParaRPr lang="en-US" dirty="0"/>
          </a:p>
        </p:txBody>
      </p:sp>
    </p:spTree>
    <p:extLst>
      <p:ext uri="{BB962C8B-B14F-4D97-AF65-F5344CB8AC3E}">
        <p14:creationId xmlns:p14="http://schemas.microsoft.com/office/powerpoint/2010/main" val="1802115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7E6F-73DF-4ADB-BA04-1EDD91279B1A}"/>
              </a:ext>
            </a:extLst>
          </p:cNvPr>
          <p:cNvSpPr>
            <a:spLocks noGrp="1"/>
          </p:cNvSpPr>
          <p:nvPr>
            <p:ph type="title"/>
          </p:nvPr>
        </p:nvSpPr>
        <p:spPr/>
        <p:txBody>
          <a:bodyPr vert="horz" lIns="91440" tIns="45720" rIns="91440" bIns="45720" rtlCol="0" anchor="ctr">
            <a:noAutofit/>
          </a:bodyPr>
          <a:lstStyle/>
          <a:p>
            <a:r>
              <a:rPr lang="en-US" sz="3600" dirty="0"/>
              <a:t>Submitting and Reviewing Invoices Electronically (Recipient)</a:t>
            </a:r>
          </a:p>
        </p:txBody>
      </p:sp>
      <p:sp>
        <p:nvSpPr>
          <p:cNvPr id="3" name="Content Placeholder 2">
            <a:extLst>
              <a:ext uri="{FF2B5EF4-FFF2-40B4-BE49-F238E27FC236}">
                <a16:creationId xmlns:a16="http://schemas.microsoft.com/office/drawing/2014/main" id="{927D1580-B6B0-42D5-8EF5-A3EF1D03202B}"/>
              </a:ext>
            </a:extLst>
          </p:cNvPr>
          <p:cNvSpPr>
            <a:spLocks noGrp="1"/>
          </p:cNvSpPr>
          <p:nvPr>
            <p:ph idx="1"/>
          </p:nvPr>
        </p:nvSpPr>
        <p:spPr>
          <a:xfrm>
            <a:off x="1143000" y="1447800"/>
            <a:ext cx="10210800" cy="4729163"/>
          </a:xfrm>
        </p:spPr>
        <p:txBody>
          <a:bodyPr/>
          <a:lstStyle/>
          <a:p>
            <a:pPr marL="457200" indent="-457200">
              <a:buFont typeface="+mj-lt"/>
              <a:buAutoNum type="arabicPeriod"/>
            </a:pPr>
            <a:r>
              <a:rPr lang="en-US" dirty="0"/>
              <a:t>Verify that the remittance address is accurate.</a:t>
            </a:r>
          </a:p>
          <a:p>
            <a:pPr marL="457200" indent="-457200">
              <a:buFont typeface="+mj-lt"/>
              <a:buAutoNum type="arabicPeriod"/>
            </a:pPr>
            <a:r>
              <a:rPr lang="en-US" dirty="0"/>
              <a:t>Sign and date the cover page of the completed invoice.</a:t>
            </a:r>
          </a:p>
          <a:p>
            <a:pPr marL="457200" indent="-457200">
              <a:buFont typeface="+mj-lt"/>
              <a:buAutoNum type="arabicPeriod"/>
            </a:pPr>
            <a:r>
              <a:rPr lang="en-US" dirty="0"/>
              <a:t>Scan the signed invoice and all supporting documentation into a PDF document.</a:t>
            </a:r>
          </a:p>
          <a:p>
            <a:pPr marL="457200" indent="-457200">
              <a:buFont typeface="+mj-lt"/>
              <a:buAutoNum type="arabicPeriod"/>
            </a:pPr>
            <a:r>
              <a:rPr lang="en-US" dirty="0"/>
              <a:t>Name the PDF document using the following naming convention: </a:t>
            </a:r>
            <a:r>
              <a:rPr lang="en-US" i="1" dirty="0"/>
              <a:t>Agreement Number</a:t>
            </a:r>
            <a:r>
              <a:rPr lang="en-US" dirty="0"/>
              <a:t>.invoice </a:t>
            </a:r>
            <a:r>
              <a:rPr lang="en-US" i="1" dirty="0"/>
              <a:t>Number</a:t>
            </a:r>
            <a:r>
              <a:rPr lang="en-US" dirty="0"/>
              <a:t> (Example: ARV-19-001.invoice 3).</a:t>
            </a:r>
          </a:p>
          <a:p>
            <a:pPr marL="457200" indent="-457200">
              <a:buFont typeface="+mj-lt"/>
              <a:buAutoNum type="arabicPeriod"/>
            </a:pPr>
            <a:r>
              <a:rPr lang="en-US" dirty="0"/>
              <a:t>Attach the named PDF document to a new email.</a:t>
            </a:r>
          </a:p>
          <a:p>
            <a:pPr marL="457200" indent="-457200">
              <a:buFont typeface="+mj-lt"/>
              <a:buAutoNum type="arabicPeriod"/>
            </a:pPr>
            <a:r>
              <a:rPr lang="en-US" dirty="0"/>
              <a:t>In the email subject line, use the following naming convention: </a:t>
            </a:r>
            <a:r>
              <a:rPr lang="en-US" i="1" dirty="0"/>
              <a:t>Agreement Number </a:t>
            </a:r>
            <a:r>
              <a:rPr lang="en-US" dirty="0"/>
              <a:t>invoice </a:t>
            </a:r>
            <a:r>
              <a:rPr lang="en-US" i="1" dirty="0"/>
              <a:t>Number </a:t>
            </a:r>
            <a:r>
              <a:rPr lang="en-US" dirty="0"/>
              <a:t>(Example: ARV-19-001 invoice 3).</a:t>
            </a:r>
            <a:endParaRPr lang="en-US" i="1" dirty="0"/>
          </a:p>
          <a:p>
            <a:pPr marL="457200" indent="-457200">
              <a:buFont typeface="+mj-lt"/>
              <a:buAutoNum type="arabicPeriod"/>
            </a:pPr>
            <a:r>
              <a:rPr lang="en-US" dirty="0"/>
              <a:t>Email scanned PDF invoice packet to: </a:t>
            </a:r>
            <a:r>
              <a:rPr lang="en-US" u="sng" dirty="0">
                <a:solidFill>
                  <a:schemeClr val="accent1"/>
                </a:solidFill>
              </a:rPr>
              <a:t>invoices@energy.ca.gov</a:t>
            </a:r>
          </a:p>
        </p:txBody>
      </p:sp>
      <p:sp>
        <p:nvSpPr>
          <p:cNvPr id="4" name="TextBox 3">
            <a:extLst>
              <a:ext uri="{FF2B5EF4-FFF2-40B4-BE49-F238E27FC236}">
                <a16:creationId xmlns:a16="http://schemas.microsoft.com/office/drawing/2014/main" id="{FBFA1075-876B-4010-BEE1-AB8FB1A7B189}"/>
              </a:ext>
            </a:extLst>
          </p:cNvPr>
          <p:cNvSpPr txBox="1"/>
          <p:nvPr/>
        </p:nvSpPr>
        <p:spPr>
          <a:xfrm>
            <a:off x="1181100" y="5929307"/>
            <a:ext cx="9829800" cy="400110"/>
          </a:xfrm>
          <a:prstGeom prst="rect">
            <a:avLst/>
          </a:prstGeom>
          <a:noFill/>
        </p:spPr>
        <p:txBody>
          <a:bodyPr wrap="square" rtlCol="0">
            <a:spAutoFit/>
          </a:bodyPr>
          <a:lstStyle/>
          <a:p>
            <a:r>
              <a:rPr lang="en-US" sz="2000" dirty="0">
                <a:solidFill>
                  <a:schemeClr val="accent1">
                    <a:lumMod val="50000"/>
                  </a:schemeClr>
                </a:solidFill>
              </a:rPr>
              <a:t>*Please see “Procedures for Submitting and Reviewing Grant Invoices Electronically”</a:t>
            </a:r>
          </a:p>
        </p:txBody>
      </p:sp>
      <p:sp>
        <p:nvSpPr>
          <p:cNvPr id="5" name="Slide Number Placeholder 4">
            <a:extLst>
              <a:ext uri="{FF2B5EF4-FFF2-40B4-BE49-F238E27FC236}">
                <a16:creationId xmlns:a16="http://schemas.microsoft.com/office/drawing/2014/main" id="{9EA9ABFA-5395-402F-9A32-F34CAA96E840}"/>
              </a:ext>
            </a:extLst>
          </p:cNvPr>
          <p:cNvSpPr>
            <a:spLocks noGrp="1"/>
          </p:cNvSpPr>
          <p:nvPr>
            <p:ph type="sldNum" sz="quarter" idx="12"/>
          </p:nvPr>
        </p:nvSpPr>
        <p:spPr/>
        <p:txBody>
          <a:bodyPr/>
          <a:lstStyle/>
          <a:p>
            <a:fld id="{005C4985-ACD0-2B4C-8981-36243250F268}" type="slidenum">
              <a:rPr lang="en-US" smtClean="0"/>
              <a:t>50</a:t>
            </a:fld>
            <a:endParaRPr lang="en-US" dirty="0"/>
          </a:p>
        </p:txBody>
      </p:sp>
    </p:spTree>
    <p:extLst>
      <p:ext uri="{BB962C8B-B14F-4D97-AF65-F5344CB8AC3E}">
        <p14:creationId xmlns:p14="http://schemas.microsoft.com/office/powerpoint/2010/main" val="3546872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7E6F-73DF-4ADB-BA04-1EDD91279B1A}"/>
              </a:ext>
            </a:extLst>
          </p:cNvPr>
          <p:cNvSpPr>
            <a:spLocks noGrp="1"/>
          </p:cNvSpPr>
          <p:nvPr>
            <p:ph type="title"/>
          </p:nvPr>
        </p:nvSpPr>
        <p:spPr/>
        <p:txBody>
          <a:bodyPr vert="horz" lIns="91440" tIns="45720" rIns="91440" bIns="45720" rtlCol="0" anchor="ctr">
            <a:noAutofit/>
          </a:bodyPr>
          <a:lstStyle/>
          <a:p>
            <a:r>
              <a:rPr lang="en-US" sz="3600" dirty="0"/>
              <a:t>Submitting and Reviewing Invoices Electronically (Recipient)</a:t>
            </a:r>
          </a:p>
        </p:txBody>
      </p:sp>
      <p:sp>
        <p:nvSpPr>
          <p:cNvPr id="3" name="Content Placeholder 2">
            <a:extLst>
              <a:ext uri="{FF2B5EF4-FFF2-40B4-BE49-F238E27FC236}">
                <a16:creationId xmlns:a16="http://schemas.microsoft.com/office/drawing/2014/main" id="{927D1580-B6B0-42D5-8EF5-A3EF1D03202B}"/>
              </a:ext>
            </a:extLst>
          </p:cNvPr>
          <p:cNvSpPr>
            <a:spLocks noGrp="1"/>
          </p:cNvSpPr>
          <p:nvPr>
            <p:ph idx="1"/>
          </p:nvPr>
        </p:nvSpPr>
        <p:spPr>
          <a:xfrm>
            <a:off x="1143000" y="1733550"/>
            <a:ext cx="10210800" cy="4443413"/>
          </a:xfrm>
        </p:spPr>
        <p:txBody>
          <a:bodyPr/>
          <a:lstStyle/>
          <a:p>
            <a:r>
              <a:rPr lang="en-US" dirty="0"/>
              <a:t>If the file is too large to email and must be sent in batches, split the file into multiple files and number each file within the file name. Example below for the first of three files, split from one file. </a:t>
            </a:r>
          </a:p>
          <a:p>
            <a:pPr lvl="1"/>
            <a:r>
              <a:rPr lang="en-US" dirty="0"/>
              <a:t>Example: ARV-19-001.invoice 3, 1 of 3 </a:t>
            </a:r>
          </a:p>
          <a:p>
            <a:r>
              <a:rPr lang="en-US" dirty="0"/>
              <a:t>For invoices that must be sent via multiple emails, use the following subject line naming convention: </a:t>
            </a:r>
          </a:p>
          <a:p>
            <a:pPr lvl="1"/>
            <a:r>
              <a:rPr lang="en-US" i="1" dirty="0"/>
              <a:t>Agreement Number </a:t>
            </a:r>
            <a:r>
              <a:rPr lang="en-US" dirty="0"/>
              <a:t>invoice </a:t>
            </a:r>
            <a:r>
              <a:rPr lang="en-US" i="1" dirty="0"/>
              <a:t>Number</a:t>
            </a:r>
            <a:r>
              <a:rPr lang="en-US" dirty="0"/>
              <a:t>, </a:t>
            </a:r>
            <a:r>
              <a:rPr lang="en-US" i="1" dirty="0"/>
              <a:t>Email Number </a:t>
            </a:r>
            <a:r>
              <a:rPr lang="en-US" dirty="0"/>
              <a:t>of </a:t>
            </a:r>
            <a:r>
              <a:rPr lang="en-US" i="1" dirty="0"/>
              <a:t>Total Number of Emails</a:t>
            </a:r>
          </a:p>
          <a:p>
            <a:pPr lvl="1"/>
            <a:r>
              <a:rPr lang="en-US" dirty="0"/>
              <a:t>Example: ARV-19-001 invoice 3, 1 of 3 </a:t>
            </a:r>
          </a:p>
        </p:txBody>
      </p:sp>
      <p:sp>
        <p:nvSpPr>
          <p:cNvPr id="5" name="Slide Number Placeholder 4">
            <a:extLst>
              <a:ext uri="{FF2B5EF4-FFF2-40B4-BE49-F238E27FC236}">
                <a16:creationId xmlns:a16="http://schemas.microsoft.com/office/drawing/2014/main" id="{9EA9ABFA-5395-402F-9A32-F34CAA96E840}"/>
              </a:ext>
            </a:extLst>
          </p:cNvPr>
          <p:cNvSpPr>
            <a:spLocks noGrp="1"/>
          </p:cNvSpPr>
          <p:nvPr>
            <p:ph type="sldNum" sz="quarter" idx="12"/>
          </p:nvPr>
        </p:nvSpPr>
        <p:spPr/>
        <p:txBody>
          <a:bodyPr/>
          <a:lstStyle/>
          <a:p>
            <a:fld id="{005C4985-ACD0-2B4C-8981-36243250F268}" type="slidenum">
              <a:rPr lang="en-US" smtClean="0"/>
              <a:t>51</a:t>
            </a:fld>
            <a:endParaRPr lang="en-US" dirty="0"/>
          </a:p>
        </p:txBody>
      </p:sp>
    </p:spTree>
    <p:extLst>
      <p:ext uri="{BB962C8B-B14F-4D97-AF65-F5344CB8AC3E}">
        <p14:creationId xmlns:p14="http://schemas.microsoft.com/office/powerpoint/2010/main" val="507655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7E6F-73DF-4ADB-BA04-1EDD91279B1A}"/>
              </a:ext>
            </a:extLst>
          </p:cNvPr>
          <p:cNvSpPr>
            <a:spLocks noGrp="1"/>
          </p:cNvSpPr>
          <p:nvPr>
            <p:ph type="title"/>
          </p:nvPr>
        </p:nvSpPr>
        <p:spPr/>
        <p:txBody>
          <a:bodyPr vert="horz" lIns="91440" tIns="45720" rIns="91440" bIns="45720" rtlCol="0" anchor="ctr">
            <a:noAutofit/>
          </a:bodyPr>
          <a:lstStyle/>
          <a:p>
            <a:r>
              <a:rPr lang="en-US" sz="3600" dirty="0"/>
              <a:t>Submitting and Reviewing Invoices Electronically (CAM)</a:t>
            </a:r>
          </a:p>
        </p:txBody>
      </p:sp>
      <p:sp>
        <p:nvSpPr>
          <p:cNvPr id="6" name="Content Placeholder 5">
            <a:extLst>
              <a:ext uri="{FF2B5EF4-FFF2-40B4-BE49-F238E27FC236}">
                <a16:creationId xmlns:a16="http://schemas.microsoft.com/office/drawing/2014/main" id="{C96EF4EC-B284-4E9D-ABFF-0E4B860D4A05}"/>
              </a:ext>
            </a:extLst>
          </p:cNvPr>
          <p:cNvSpPr>
            <a:spLocks noGrp="1"/>
          </p:cNvSpPr>
          <p:nvPr>
            <p:ph idx="1"/>
          </p:nvPr>
        </p:nvSpPr>
        <p:spPr>
          <a:xfrm>
            <a:off x="1399822" y="1600200"/>
            <a:ext cx="9953978" cy="4576763"/>
          </a:xfrm>
        </p:spPr>
        <p:txBody>
          <a:bodyPr/>
          <a:lstStyle/>
          <a:p>
            <a:pPr marL="0" indent="0">
              <a:buNone/>
            </a:pPr>
            <a:r>
              <a:rPr lang="en-US" sz="2800" b="1" u="sng" dirty="0"/>
              <a:t>Updating Remittance Address</a:t>
            </a:r>
          </a:p>
          <a:p>
            <a:pPr marL="0" indent="0">
              <a:buNone/>
            </a:pPr>
            <a:r>
              <a:rPr lang="en-US" dirty="0"/>
              <a:t>If a remittance address needs to be updated, please send a request to </a:t>
            </a:r>
            <a:r>
              <a:rPr lang="en-US" u="sng" dirty="0">
                <a:solidFill>
                  <a:schemeClr val="accent1"/>
                </a:solidFill>
              </a:rPr>
              <a:t>gordon.kashiwagi@energy.ca.gov</a:t>
            </a:r>
            <a:r>
              <a:rPr lang="en-US" dirty="0"/>
              <a:t>. </a:t>
            </a:r>
          </a:p>
          <a:p>
            <a:pPr marL="0" indent="0">
              <a:buNone/>
            </a:pPr>
            <a:r>
              <a:rPr lang="en-US" dirty="0"/>
              <a:t>If the mailing address is the same as the remittance address, only State Form STD 204 is required. If Recipient’s remittance address is different than the mailing address on the STD 204, please submit a STD 205. </a:t>
            </a:r>
          </a:p>
          <a:p>
            <a:r>
              <a:rPr lang="en-US" dirty="0"/>
              <a:t>STD 204 Payee Data Record: </a:t>
            </a:r>
            <a:r>
              <a:rPr lang="en-US" u="sng" dirty="0">
                <a:solidFill>
                  <a:srgbClr val="0070C0"/>
                </a:solidFill>
                <a:hlinkClick r:id="rId3"/>
              </a:rPr>
              <a:t>Payee Data Record Form</a:t>
            </a:r>
            <a:endParaRPr lang="en-US" u="sng" dirty="0">
              <a:solidFill>
                <a:srgbClr val="0070C0"/>
              </a:solidFill>
            </a:endParaRPr>
          </a:p>
          <a:p>
            <a:r>
              <a:rPr lang="en-US" dirty="0"/>
              <a:t>STD 205 Payee Data Record Supplement: </a:t>
            </a:r>
            <a:r>
              <a:rPr lang="en-US" u="sng" dirty="0">
                <a:solidFill>
                  <a:srgbClr val="0070C0"/>
                </a:solidFill>
                <a:hlinkClick r:id="rId4"/>
              </a:rPr>
              <a:t>Payee Data Record Supplement Form</a:t>
            </a:r>
            <a:endParaRPr lang="en-US" u="sng" dirty="0">
              <a:solidFill>
                <a:srgbClr val="0070C0"/>
              </a:solidFill>
            </a:endParaRPr>
          </a:p>
        </p:txBody>
      </p:sp>
      <p:sp>
        <p:nvSpPr>
          <p:cNvPr id="5" name="Slide Number Placeholder 4">
            <a:extLst>
              <a:ext uri="{FF2B5EF4-FFF2-40B4-BE49-F238E27FC236}">
                <a16:creationId xmlns:a16="http://schemas.microsoft.com/office/drawing/2014/main" id="{9EA9ABFA-5395-402F-9A32-F34CAA96E840}"/>
              </a:ext>
            </a:extLst>
          </p:cNvPr>
          <p:cNvSpPr>
            <a:spLocks noGrp="1"/>
          </p:cNvSpPr>
          <p:nvPr>
            <p:ph type="sldNum" sz="quarter" idx="12"/>
          </p:nvPr>
        </p:nvSpPr>
        <p:spPr/>
        <p:txBody>
          <a:bodyPr/>
          <a:lstStyle/>
          <a:p>
            <a:fld id="{005C4985-ACD0-2B4C-8981-36243250F268}" type="slidenum">
              <a:rPr lang="en-US" smtClean="0"/>
              <a:t>52</a:t>
            </a:fld>
            <a:endParaRPr lang="en-US" dirty="0"/>
          </a:p>
        </p:txBody>
      </p:sp>
    </p:spTree>
    <p:extLst>
      <p:ext uri="{BB962C8B-B14F-4D97-AF65-F5344CB8AC3E}">
        <p14:creationId xmlns:p14="http://schemas.microsoft.com/office/powerpoint/2010/main" val="3426850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7E6F-73DF-4ADB-BA04-1EDD91279B1A}"/>
              </a:ext>
            </a:extLst>
          </p:cNvPr>
          <p:cNvSpPr>
            <a:spLocks noGrp="1"/>
          </p:cNvSpPr>
          <p:nvPr>
            <p:ph type="title"/>
          </p:nvPr>
        </p:nvSpPr>
        <p:spPr/>
        <p:txBody>
          <a:bodyPr vert="horz" lIns="91440" tIns="45720" rIns="91440" bIns="45720" rtlCol="0" anchor="ctr">
            <a:noAutofit/>
          </a:bodyPr>
          <a:lstStyle/>
          <a:p>
            <a:r>
              <a:rPr lang="en-US" sz="3600" dirty="0"/>
              <a:t>Submitting and Reviewing Invoices Electronically (CAM)</a:t>
            </a:r>
          </a:p>
        </p:txBody>
      </p:sp>
      <p:sp>
        <p:nvSpPr>
          <p:cNvPr id="6" name="Content Placeholder 5">
            <a:extLst>
              <a:ext uri="{FF2B5EF4-FFF2-40B4-BE49-F238E27FC236}">
                <a16:creationId xmlns:a16="http://schemas.microsoft.com/office/drawing/2014/main" id="{C96EF4EC-B284-4E9D-ABFF-0E4B860D4A05}"/>
              </a:ext>
            </a:extLst>
          </p:cNvPr>
          <p:cNvSpPr>
            <a:spLocks noGrp="1"/>
          </p:cNvSpPr>
          <p:nvPr>
            <p:ph idx="1"/>
          </p:nvPr>
        </p:nvSpPr>
        <p:spPr>
          <a:xfrm>
            <a:off x="1399822" y="1600200"/>
            <a:ext cx="9014178" cy="4576763"/>
          </a:xfrm>
        </p:spPr>
        <p:txBody>
          <a:bodyPr>
            <a:normAutofit/>
          </a:bodyPr>
          <a:lstStyle/>
          <a:p>
            <a:pPr marL="0" indent="0">
              <a:buNone/>
            </a:pPr>
            <a:r>
              <a:rPr lang="en-US" sz="2800" b="1" u="sng" dirty="0"/>
              <a:t>CAM Invoice Review</a:t>
            </a:r>
          </a:p>
          <a:p>
            <a:r>
              <a:rPr lang="en-US" dirty="0"/>
              <a:t>CAM reviews invoice PDF file using the Training or Standard Invoice Review Checklist (MS Forms version).</a:t>
            </a:r>
          </a:p>
          <a:p>
            <a:r>
              <a:rPr lang="en-US" dirty="0"/>
              <a:t>Adjusting Invoice Amount:  The CAM can adjust the overall invoice total down (-, negative) any amount dependent upon supporting documentation. However, any positive (+) adjustments will require the invoice to be cancelled and resubmitted, per the State Controller's Office (SCO) requirements. </a:t>
            </a:r>
          </a:p>
        </p:txBody>
      </p:sp>
      <p:sp>
        <p:nvSpPr>
          <p:cNvPr id="5" name="Slide Number Placeholder 4">
            <a:extLst>
              <a:ext uri="{FF2B5EF4-FFF2-40B4-BE49-F238E27FC236}">
                <a16:creationId xmlns:a16="http://schemas.microsoft.com/office/drawing/2014/main" id="{9EA9ABFA-5395-402F-9A32-F34CAA96E840}"/>
              </a:ext>
            </a:extLst>
          </p:cNvPr>
          <p:cNvSpPr>
            <a:spLocks noGrp="1"/>
          </p:cNvSpPr>
          <p:nvPr>
            <p:ph type="sldNum" sz="quarter" idx="12"/>
          </p:nvPr>
        </p:nvSpPr>
        <p:spPr/>
        <p:txBody>
          <a:bodyPr/>
          <a:lstStyle/>
          <a:p>
            <a:fld id="{005C4985-ACD0-2B4C-8981-36243250F268}" type="slidenum">
              <a:rPr lang="en-US" smtClean="0"/>
              <a:t>53</a:t>
            </a:fld>
            <a:endParaRPr lang="en-US" dirty="0"/>
          </a:p>
        </p:txBody>
      </p:sp>
    </p:spTree>
    <p:extLst>
      <p:ext uri="{BB962C8B-B14F-4D97-AF65-F5344CB8AC3E}">
        <p14:creationId xmlns:p14="http://schemas.microsoft.com/office/powerpoint/2010/main" val="1109916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7E6F-73DF-4ADB-BA04-1EDD91279B1A}"/>
              </a:ext>
            </a:extLst>
          </p:cNvPr>
          <p:cNvSpPr>
            <a:spLocks noGrp="1"/>
          </p:cNvSpPr>
          <p:nvPr>
            <p:ph type="title"/>
          </p:nvPr>
        </p:nvSpPr>
        <p:spPr/>
        <p:txBody>
          <a:bodyPr vert="horz" lIns="91440" tIns="45720" rIns="91440" bIns="45720" rtlCol="0" anchor="ctr">
            <a:noAutofit/>
          </a:bodyPr>
          <a:lstStyle/>
          <a:p>
            <a:r>
              <a:rPr lang="en-US" sz="3600" dirty="0"/>
              <a:t>Submitting and Reviewing Invoices Electronically (CAM)</a:t>
            </a:r>
          </a:p>
        </p:txBody>
      </p:sp>
      <p:sp>
        <p:nvSpPr>
          <p:cNvPr id="3" name="Content Placeholder 2">
            <a:extLst>
              <a:ext uri="{FF2B5EF4-FFF2-40B4-BE49-F238E27FC236}">
                <a16:creationId xmlns:a16="http://schemas.microsoft.com/office/drawing/2014/main" id="{927D1580-B6B0-42D5-8EF5-A3EF1D03202B}"/>
              </a:ext>
            </a:extLst>
          </p:cNvPr>
          <p:cNvSpPr>
            <a:spLocks noGrp="1"/>
          </p:cNvSpPr>
          <p:nvPr>
            <p:ph sz="half" idx="1"/>
          </p:nvPr>
        </p:nvSpPr>
        <p:spPr>
          <a:xfrm>
            <a:off x="914401" y="1657350"/>
            <a:ext cx="5990267" cy="4691063"/>
          </a:xfrm>
        </p:spPr>
        <p:txBody>
          <a:bodyPr>
            <a:normAutofit/>
          </a:bodyPr>
          <a:lstStyle/>
          <a:p>
            <a:pPr marL="0" indent="0">
              <a:buNone/>
            </a:pPr>
            <a:r>
              <a:rPr lang="en-US" b="1" u="sng" dirty="0"/>
              <a:t>Editing Electronically Signed Invoices</a:t>
            </a:r>
            <a:r>
              <a:rPr lang="en-US" dirty="0"/>
              <a:t>:  The process of electronically signing a PDF locks the file from further editing.  Therefore, in order to make edits to an invoice that is electronically signed, first print the invoice to PDF, then make edits using the “Comment” tool as described below, and finally initial the revisions using the “Fill &amp; Sign” feature.  The file will be re-locked once CGL signs the invoice with a certified electronic signature. </a:t>
            </a:r>
          </a:p>
          <a:p>
            <a:endParaRPr lang="en-US" dirty="0"/>
          </a:p>
        </p:txBody>
      </p:sp>
      <p:sp>
        <p:nvSpPr>
          <p:cNvPr id="5" name="Slide Number Placeholder 4">
            <a:extLst>
              <a:ext uri="{FF2B5EF4-FFF2-40B4-BE49-F238E27FC236}">
                <a16:creationId xmlns:a16="http://schemas.microsoft.com/office/drawing/2014/main" id="{9EA9ABFA-5395-402F-9A32-F34CAA96E840}"/>
              </a:ext>
            </a:extLst>
          </p:cNvPr>
          <p:cNvSpPr>
            <a:spLocks noGrp="1"/>
          </p:cNvSpPr>
          <p:nvPr>
            <p:ph type="sldNum" sz="quarter" idx="12"/>
          </p:nvPr>
        </p:nvSpPr>
        <p:spPr/>
        <p:txBody>
          <a:bodyPr/>
          <a:lstStyle/>
          <a:p>
            <a:fld id="{005C4985-ACD0-2B4C-8981-36243250F268}" type="slidenum">
              <a:rPr lang="en-US" smtClean="0"/>
              <a:t>54</a:t>
            </a:fld>
            <a:endParaRPr lang="en-US" dirty="0"/>
          </a:p>
        </p:txBody>
      </p:sp>
      <p:pic>
        <p:nvPicPr>
          <p:cNvPr id="11" name="Content Placeholder 10" descr="Invoice cover page with electronic signature">
            <a:extLst>
              <a:ext uri="{FF2B5EF4-FFF2-40B4-BE49-F238E27FC236}">
                <a16:creationId xmlns:a16="http://schemas.microsoft.com/office/drawing/2014/main" id="{E379D863-A6DE-4F63-BE80-462FFF048EB5}"/>
              </a:ext>
            </a:extLst>
          </p:cNvPr>
          <p:cNvPicPr>
            <a:picLocks noGrp="1" noChangeAspect="1"/>
          </p:cNvPicPr>
          <p:nvPr>
            <p:ph sz="half" idx="2"/>
          </p:nvPr>
        </p:nvPicPr>
        <p:blipFill>
          <a:blip r:embed="rId3"/>
          <a:stretch>
            <a:fillRect/>
          </a:stretch>
        </p:blipFill>
        <p:spPr>
          <a:xfrm>
            <a:off x="7086600" y="971387"/>
            <a:ext cx="4648199" cy="5512852"/>
          </a:xfrm>
        </p:spPr>
      </p:pic>
    </p:spTree>
    <p:extLst>
      <p:ext uri="{BB962C8B-B14F-4D97-AF65-F5344CB8AC3E}">
        <p14:creationId xmlns:p14="http://schemas.microsoft.com/office/powerpoint/2010/main" val="4051109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7E6F-73DF-4ADB-BA04-1EDD91279B1A}"/>
              </a:ext>
            </a:extLst>
          </p:cNvPr>
          <p:cNvSpPr>
            <a:spLocks noGrp="1"/>
          </p:cNvSpPr>
          <p:nvPr>
            <p:ph type="title"/>
          </p:nvPr>
        </p:nvSpPr>
        <p:spPr/>
        <p:txBody>
          <a:bodyPr vert="horz" lIns="91440" tIns="45720" rIns="91440" bIns="45720" rtlCol="0" anchor="ctr">
            <a:noAutofit/>
          </a:bodyPr>
          <a:lstStyle/>
          <a:p>
            <a:r>
              <a:rPr lang="en-US" sz="3600" dirty="0"/>
              <a:t>Submitting and Reviewing Invoices Electronically (CAM)</a:t>
            </a:r>
          </a:p>
        </p:txBody>
      </p:sp>
      <p:sp>
        <p:nvSpPr>
          <p:cNvPr id="6" name="Content Placeholder 5">
            <a:extLst>
              <a:ext uri="{FF2B5EF4-FFF2-40B4-BE49-F238E27FC236}">
                <a16:creationId xmlns:a16="http://schemas.microsoft.com/office/drawing/2014/main" id="{C96EF4EC-B284-4E9D-ABFF-0E4B860D4A05}"/>
              </a:ext>
            </a:extLst>
          </p:cNvPr>
          <p:cNvSpPr>
            <a:spLocks noGrp="1"/>
          </p:cNvSpPr>
          <p:nvPr>
            <p:ph idx="1"/>
          </p:nvPr>
        </p:nvSpPr>
        <p:spPr>
          <a:xfrm>
            <a:off x="1399822" y="1600200"/>
            <a:ext cx="9953978" cy="4576763"/>
          </a:xfrm>
        </p:spPr>
        <p:txBody>
          <a:bodyPr>
            <a:normAutofit/>
          </a:bodyPr>
          <a:lstStyle/>
          <a:p>
            <a:pPr marL="0" indent="0">
              <a:buNone/>
            </a:pPr>
            <a:r>
              <a:rPr lang="en-US" sz="2800" b="1" u="sng" dirty="0"/>
              <a:t>CAM Invoice Approval Process</a:t>
            </a:r>
          </a:p>
          <a:p>
            <a:pPr marL="0" indent="0">
              <a:buNone/>
            </a:pPr>
            <a:r>
              <a:rPr lang="en-US" dirty="0"/>
              <a:t>CAM approves invoice in PIMS and forwards the invoice to: </a:t>
            </a:r>
            <a:r>
              <a:rPr lang="en-US" dirty="0">
                <a:solidFill>
                  <a:schemeClr val="accent1"/>
                </a:solidFill>
              </a:rPr>
              <a:t>cglinvoices@energy.ca.gov </a:t>
            </a:r>
            <a:r>
              <a:rPr lang="en-US" dirty="0"/>
              <a:t>(signing the invoice cover page is no longer needed. Email approval and approval in PIMS only). </a:t>
            </a:r>
          </a:p>
          <a:p>
            <a:r>
              <a:rPr lang="en-US" dirty="0"/>
              <a:t>Please use the following example language when forwarding the email approval to CGL: (add “Reverting Fund Invoice” to the subject line ONLY if applicable): ARV-19-001 invoice 3 has been approved (Reverting Fund Invoice) </a:t>
            </a:r>
          </a:p>
          <a:p>
            <a:pPr marL="0" indent="0">
              <a:buNone/>
            </a:pPr>
            <a:r>
              <a:rPr lang="en-US" dirty="0"/>
              <a:t>If any changes are made to the invoice during the review process, the CAM must send a copy of the modified and fully-approved invoice to the Recipient for their records.</a:t>
            </a:r>
          </a:p>
        </p:txBody>
      </p:sp>
      <p:sp>
        <p:nvSpPr>
          <p:cNvPr id="5" name="Slide Number Placeholder 4">
            <a:extLst>
              <a:ext uri="{FF2B5EF4-FFF2-40B4-BE49-F238E27FC236}">
                <a16:creationId xmlns:a16="http://schemas.microsoft.com/office/drawing/2014/main" id="{9EA9ABFA-5395-402F-9A32-F34CAA96E840}"/>
              </a:ext>
            </a:extLst>
          </p:cNvPr>
          <p:cNvSpPr>
            <a:spLocks noGrp="1"/>
          </p:cNvSpPr>
          <p:nvPr>
            <p:ph type="sldNum" sz="quarter" idx="12"/>
          </p:nvPr>
        </p:nvSpPr>
        <p:spPr/>
        <p:txBody>
          <a:bodyPr/>
          <a:lstStyle/>
          <a:p>
            <a:fld id="{005C4985-ACD0-2B4C-8981-36243250F268}" type="slidenum">
              <a:rPr lang="en-US" smtClean="0"/>
              <a:t>55</a:t>
            </a:fld>
            <a:endParaRPr lang="en-US" dirty="0"/>
          </a:p>
        </p:txBody>
      </p:sp>
    </p:spTree>
    <p:extLst>
      <p:ext uri="{BB962C8B-B14F-4D97-AF65-F5344CB8AC3E}">
        <p14:creationId xmlns:p14="http://schemas.microsoft.com/office/powerpoint/2010/main" val="475202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ECAM Resources</a:t>
            </a:r>
          </a:p>
        </p:txBody>
      </p:sp>
      <p:sp>
        <p:nvSpPr>
          <p:cNvPr id="4" name="Slide Number Placeholder 3"/>
          <p:cNvSpPr>
            <a:spLocks noGrp="1"/>
          </p:cNvSpPr>
          <p:nvPr>
            <p:ph type="sldNum" sz="quarter" idx="12"/>
          </p:nvPr>
        </p:nvSpPr>
        <p:spPr/>
        <p:txBody>
          <a:bodyPr/>
          <a:lstStyle/>
          <a:p>
            <a:fld id="{005C4985-ACD0-2B4C-8981-36243250F268}" type="slidenum">
              <a:rPr lang="en-US" smtClean="0"/>
              <a:t>56</a:t>
            </a:fld>
            <a:endParaRPr lang="en-US" dirty="0"/>
          </a:p>
        </p:txBody>
      </p:sp>
      <p:sp>
        <p:nvSpPr>
          <p:cNvPr id="5" name="Content Placeholder 2">
            <a:extLst>
              <a:ext uri="{FF2B5EF4-FFF2-40B4-BE49-F238E27FC236}">
                <a16:creationId xmlns:a16="http://schemas.microsoft.com/office/drawing/2014/main" id="{8809DC23-2FE6-4A6E-A811-82D3B7D36D36}"/>
              </a:ext>
            </a:extLst>
          </p:cNvPr>
          <p:cNvSpPr txBox="1">
            <a:spLocks/>
          </p:cNvSpPr>
          <p:nvPr/>
        </p:nvSpPr>
        <p:spPr>
          <a:xfrm>
            <a:off x="955965" y="1122630"/>
            <a:ext cx="10577944" cy="541671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hlinkClick r:id="rId3"/>
              </a:rPr>
              <a:t>ECAMS Resources</a:t>
            </a:r>
            <a:endParaRPr lang="en-US" sz="1800" dirty="0"/>
          </a:p>
          <a:p>
            <a:pPr marL="457200" lvl="1" indent="0">
              <a:buNone/>
            </a:pPr>
            <a:r>
              <a:rPr lang="en-US" sz="1800" u="sng" dirty="0">
                <a:solidFill>
                  <a:srgbClr val="0070C0"/>
                </a:solidFill>
              </a:rPr>
              <a:t>https://www.energy.ca.gov/funding-opportunities/funding-resources/ecams-resources</a:t>
            </a:r>
          </a:p>
          <a:p>
            <a:r>
              <a:rPr lang="en-US" sz="1800" dirty="0">
                <a:hlinkClick r:id="rId4"/>
              </a:rPr>
              <a:t>Training Invoice Template</a:t>
            </a:r>
            <a:endParaRPr lang="en-US" sz="1800" dirty="0"/>
          </a:p>
          <a:p>
            <a:pPr marL="457200" lvl="1" indent="0">
              <a:buNone/>
            </a:pPr>
            <a:r>
              <a:rPr lang="en-US" sz="1800" u="sng" dirty="0">
                <a:solidFill>
                  <a:srgbClr val="0070C0"/>
                </a:solidFill>
              </a:rPr>
              <a:t>https://www.energy.ca.gov/media/4511</a:t>
            </a:r>
          </a:p>
          <a:p>
            <a:r>
              <a:rPr lang="en-US" sz="1800" dirty="0">
                <a:hlinkClick r:id="rId5"/>
              </a:rPr>
              <a:t>Standard Invoice Template</a:t>
            </a:r>
            <a:endParaRPr lang="en-US" sz="1800" dirty="0"/>
          </a:p>
          <a:p>
            <a:pPr marL="457200" lvl="1" indent="0">
              <a:buNone/>
            </a:pPr>
            <a:r>
              <a:rPr lang="en-US" sz="1800" u="sng" dirty="0">
                <a:solidFill>
                  <a:srgbClr val="0070C0"/>
                </a:solidFill>
              </a:rPr>
              <a:t>https://www.energy.ca.gov/media/4510</a:t>
            </a:r>
          </a:p>
          <a:p>
            <a:r>
              <a:rPr lang="en-US" sz="1800" dirty="0"/>
              <a:t>Invoice Review Checklist</a:t>
            </a:r>
          </a:p>
          <a:p>
            <a:pPr marL="457200" lvl="1" indent="0">
              <a:buNone/>
            </a:pPr>
            <a:r>
              <a:rPr lang="en-US" sz="1800" dirty="0">
                <a:hlinkClick r:id="rId6"/>
              </a:rPr>
              <a:t>Training</a:t>
            </a:r>
            <a:r>
              <a:rPr lang="en-US" sz="1800" dirty="0"/>
              <a:t>: </a:t>
            </a:r>
            <a:r>
              <a:rPr lang="en-US" sz="1800" u="sng" dirty="0">
                <a:solidFill>
                  <a:srgbClr val="0070C0"/>
                </a:solidFill>
              </a:rPr>
              <a:t>https://www.energy.ca.gov/media/4491</a:t>
            </a:r>
          </a:p>
          <a:p>
            <a:pPr marL="457200" lvl="1" indent="0">
              <a:buNone/>
            </a:pPr>
            <a:r>
              <a:rPr lang="en-US" sz="1800" dirty="0">
                <a:hlinkClick r:id="rId7"/>
              </a:rPr>
              <a:t>Standard</a:t>
            </a:r>
            <a:r>
              <a:rPr lang="en-US" sz="1800" dirty="0"/>
              <a:t>: </a:t>
            </a:r>
            <a:r>
              <a:rPr lang="en-US" sz="1800" u="sng" dirty="0">
                <a:solidFill>
                  <a:srgbClr val="0070C0"/>
                </a:solidFill>
              </a:rPr>
              <a:t>https://www.energy.ca.gov/media/4492</a:t>
            </a:r>
          </a:p>
          <a:p>
            <a:r>
              <a:rPr lang="en-US" sz="1800" dirty="0">
                <a:hlinkClick r:id="rId8"/>
              </a:rPr>
              <a:t>CBE and Funds Spent in California Template</a:t>
            </a:r>
            <a:endParaRPr lang="en-US" sz="1800" dirty="0"/>
          </a:p>
          <a:p>
            <a:pPr marL="457200" lvl="1" indent="0">
              <a:buNone/>
            </a:pPr>
            <a:r>
              <a:rPr lang="en-US" sz="1800" u="sng" dirty="0">
                <a:solidFill>
                  <a:srgbClr val="0070C0"/>
                </a:solidFill>
              </a:rPr>
              <a:t>https://www.energy.ca.gov/media/4474</a:t>
            </a:r>
          </a:p>
          <a:p>
            <a:r>
              <a:rPr lang="en-US" sz="1800" dirty="0">
                <a:hlinkClick r:id="rId9"/>
              </a:rPr>
              <a:t>Travel Form</a:t>
            </a:r>
            <a:endParaRPr lang="en-US" sz="1800" dirty="0"/>
          </a:p>
          <a:p>
            <a:pPr marL="457200" lvl="1" indent="0">
              <a:buNone/>
            </a:pPr>
            <a:r>
              <a:rPr lang="en-US" sz="1800" u="sng" dirty="0">
                <a:solidFill>
                  <a:srgbClr val="0070C0"/>
                </a:solidFill>
              </a:rPr>
              <a:t>https://www.energy.ca.gov/media/4472</a:t>
            </a:r>
          </a:p>
          <a:p>
            <a:r>
              <a:rPr lang="en-US" sz="1800" dirty="0">
                <a:hlinkClick r:id="rId10"/>
              </a:rPr>
              <a:t>Form to Add Equipment/Materials and Miscellaneous</a:t>
            </a:r>
            <a:endParaRPr lang="en-US" sz="1800" dirty="0"/>
          </a:p>
          <a:p>
            <a:pPr marL="457200" lvl="1" indent="0">
              <a:buNone/>
            </a:pPr>
            <a:r>
              <a:rPr lang="en-US" sz="1800" u="sng" dirty="0">
                <a:solidFill>
                  <a:srgbClr val="0070C0"/>
                </a:solidFill>
              </a:rPr>
              <a:t>https://www.energy.ca.gov/media/4471</a:t>
            </a:r>
          </a:p>
          <a:p>
            <a:r>
              <a:rPr lang="en-US" sz="1800" dirty="0">
                <a:hlinkClick r:id="rId11"/>
              </a:rPr>
              <a:t>Budget Category Guidance</a:t>
            </a:r>
            <a:endParaRPr lang="en-US" sz="1800" dirty="0"/>
          </a:p>
          <a:p>
            <a:pPr marL="457200" lvl="1" indent="0">
              <a:buNone/>
            </a:pPr>
            <a:r>
              <a:rPr lang="en-US" sz="1800" u="sng" dirty="0">
                <a:solidFill>
                  <a:srgbClr val="0070C0"/>
                </a:solidFill>
              </a:rPr>
              <a:t>https://www.energy.ca.gov/funding-opportunities/funding-resources/ecams-resources/budget-category-guidance?auHash=cEItgat6JNbO9BFGeVqe4E5T6koCOgTaqliFX6bmwtg</a:t>
            </a:r>
          </a:p>
          <a:p>
            <a:r>
              <a:rPr lang="en-US" sz="1800" dirty="0"/>
              <a:t>ECAMS Support Contact: </a:t>
            </a:r>
            <a:r>
              <a:rPr lang="en-US" sz="1800" u="sng" dirty="0">
                <a:solidFill>
                  <a:srgbClr val="0070C0"/>
                </a:solidFill>
              </a:rPr>
              <a:t>ECAMS.support@energy.ca.gov</a:t>
            </a:r>
          </a:p>
        </p:txBody>
      </p:sp>
    </p:spTree>
    <p:extLst>
      <p:ext uri="{BB962C8B-B14F-4D97-AF65-F5344CB8AC3E}">
        <p14:creationId xmlns:p14="http://schemas.microsoft.com/office/powerpoint/2010/main" val="1392313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12AC9B-8188-4E83-9CD0-E41E3E0F7089}"/>
              </a:ext>
            </a:extLst>
          </p:cNvPr>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52E01B84-2871-46E9-8633-DF038E7E86A8}"/>
              </a:ext>
            </a:extLst>
          </p:cNvPr>
          <p:cNvSpPr>
            <a:spLocks noGrp="1"/>
          </p:cNvSpPr>
          <p:nvPr>
            <p:ph idx="1"/>
          </p:nvPr>
        </p:nvSpPr>
        <p:spPr/>
        <p:txBody>
          <a:bodyPr/>
          <a:lstStyle/>
          <a:p>
            <a:r>
              <a:rPr lang="en-US" dirty="0"/>
              <a:t>Zoom</a:t>
            </a:r>
          </a:p>
          <a:p>
            <a:pPr lvl="1"/>
            <a:r>
              <a:rPr lang="en-US" dirty="0"/>
              <a:t>Enter questions into the Q&amp;A window; or</a:t>
            </a:r>
          </a:p>
          <a:p>
            <a:pPr lvl="1"/>
            <a:r>
              <a:rPr lang="en-US" dirty="0"/>
              <a:t>Use the Raise Hand function, and you will be called on to unmute yourself.</a:t>
            </a:r>
          </a:p>
          <a:p>
            <a:r>
              <a:rPr lang="en-US" dirty="0"/>
              <a:t>Calling-in</a:t>
            </a:r>
          </a:p>
          <a:p>
            <a:pPr lvl="1"/>
            <a:r>
              <a:rPr lang="en-US" dirty="0"/>
              <a:t>Press *9 to raise your hand.</a:t>
            </a:r>
          </a:p>
          <a:p>
            <a:pPr lvl="1"/>
            <a:r>
              <a:rPr lang="en-US" dirty="0"/>
              <a:t>Press *6 to unmute yourself when called on.</a:t>
            </a:r>
          </a:p>
          <a:p>
            <a:r>
              <a:rPr lang="en-US" dirty="0"/>
              <a:t>Please submit written questions to the ECAMS support email.</a:t>
            </a:r>
          </a:p>
          <a:p>
            <a:pPr lvl="1"/>
            <a:r>
              <a:rPr lang="en-US" u="sng" dirty="0">
                <a:solidFill>
                  <a:schemeClr val="accent1"/>
                </a:solidFill>
              </a:rPr>
              <a:t>ECAMS.Support@energy.ca.gov</a:t>
            </a:r>
          </a:p>
        </p:txBody>
      </p:sp>
      <p:sp>
        <p:nvSpPr>
          <p:cNvPr id="5" name="Slide Number Placeholder 4">
            <a:extLst>
              <a:ext uri="{FF2B5EF4-FFF2-40B4-BE49-F238E27FC236}">
                <a16:creationId xmlns:a16="http://schemas.microsoft.com/office/drawing/2014/main" id="{2E939802-E707-40CA-A432-1424D7579E59}"/>
              </a:ext>
            </a:extLst>
          </p:cNvPr>
          <p:cNvSpPr>
            <a:spLocks noGrp="1"/>
          </p:cNvSpPr>
          <p:nvPr>
            <p:ph type="sldNum" sz="quarter" idx="12"/>
          </p:nvPr>
        </p:nvSpPr>
        <p:spPr/>
        <p:txBody>
          <a:bodyPr/>
          <a:lstStyle/>
          <a:p>
            <a:fld id="{005C4985-ACD0-2B4C-8981-36243250F268}" type="slidenum">
              <a:rPr lang="en-US" smtClean="0"/>
              <a:t>57</a:t>
            </a:fld>
            <a:endParaRPr lang="en-US" dirty="0"/>
          </a:p>
        </p:txBody>
      </p:sp>
    </p:spTree>
    <p:extLst>
      <p:ext uri="{BB962C8B-B14F-4D97-AF65-F5344CB8AC3E}">
        <p14:creationId xmlns:p14="http://schemas.microsoft.com/office/powerpoint/2010/main" val="3384807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3759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Cover Sheet</a:t>
            </a:r>
          </a:p>
        </p:txBody>
      </p:sp>
      <p:sp>
        <p:nvSpPr>
          <p:cNvPr id="3" name="Content Placeholder 2"/>
          <p:cNvSpPr>
            <a:spLocks noGrp="1"/>
          </p:cNvSpPr>
          <p:nvPr>
            <p:ph sz="half" idx="1"/>
          </p:nvPr>
        </p:nvSpPr>
        <p:spPr>
          <a:xfrm>
            <a:off x="1025236" y="1383462"/>
            <a:ext cx="4994564" cy="4793501"/>
          </a:xfrm>
        </p:spPr>
        <p:txBody>
          <a:bodyPr vert="horz" lIns="91440" tIns="45720" rIns="91440" bIns="45720" rtlCol="0" anchor="t">
            <a:normAutofit/>
          </a:bodyPr>
          <a:lstStyle/>
          <a:p>
            <a:pPr marL="0" indent="0">
              <a:buNone/>
            </a:pPr>
            <a:r>
              <a:rPr lang="en-US" sz="2000" dirty="0"/>
              <a:t>Fields to fill out the first time:</a:t>
            </a:r>
          </a:p>
          <a:p>
            <a:pPr marL="457200" indent="-457200">
              <a:buFont typeface="+mj-lt"/>
              <a:buAutoNum type="arabicPeriod"/>
            </a:pPr>
            <a:r>
              <a:rPr lang="en-US" sz="2000" dirty="0"/>
              <a:t>Organization Logo</a:t>
            </a:r>
            <a:endParaRPr lang="en-US" sz="2000" dirty="0">
              <a:cs typeface="Arial"/>
            </a:endParaRPr>
          </a:p>
          <a:p>
            <a:pPr marL="457200" indent="-457200">
              <a:buFont typeface="+mj-lt"/>
              <a:buAutoNum type="arabicPeriod"/>
            </a:pPr>
            <a:r>
              <a:rPr lang="en-US" sz="2000" dirty="0"/>
              <a:t>Physical Address</a:t>
            </a:r>
          </a:p>
          <a:p>
            <a:pPr marL="914400" lvl="1" indent="-457200">
              <a:buAutoNum type="alphaLcPeriod"/>
            </a:pPr>
            <a:r>
              <a:rPr lang="en-US" sz="2000" dirty="0">
                <a:ea typeface="+mn-lt"/>
                <a:cs typeface="+mn-lt"/>
              </a:rPr>
              <a:t>Organization</a:t>
            </a:r>
            <a:r>
              <a:rPr lang="en-US" sz="2000" dirty="0"/>
              <a:t> Name</a:t>
            </a:r>
            <a:endParaRPr lang="en-US" sz="2000" dirty="0">
              <a:cs typeface="Arial"/>
            </a:endParaRPr>
          </a:p>
          <a:p>
            <a:pPr marL="914400" lvl="1" indent="-457200">
              <a:buAutoNum type="alphaLcPeriod"/>
            </a:pPr>
            <a:r>
              <a:rPr lang="en-US" sz="2000" dirty="0">
                <a:ea typeface="+mn-lt"/>
                <a:cs typeface="+mn-lt"/>
              </a:rPr>
              <a:t>Organization</a:t>
            </a:r>
            <a:r>
              <a:rPr lang="en-US" sz="2000" dirty="0"/>
              <a:t> Address</a:t>
            </a:r>
            <a:endParaRPr lang="en-US" sz="2000" dirty="0">
              <a:cs typeface="Arial"/>
            </a:endParaRPr>
          </a:p>
          <a:p>
            <a:pPr marL="914400" lvl="1" indent="-457200">
              <a:buFont typeface="+mj-lt"/>
              <a:buAutoNum type="alphaLcPeriod"/>
            </a:pPr>
            <a:r>
              <a:rPr lang="en-US" sz="2000" dirty="0"/>
              <a:t>City, State, Zip Code</a:t>
            </a:r>
          </a:p>
          <a:p>
            <a:pPr marL="457200" indent="-457200">
              <a:buFont typeface="+mj-lt"/>
              <a:buAutoNum type="arabicPeriod"/>
            </a:pPr>
            <a:r>
              <a:rPr lang="en-US" sz="2000" dirty="0"/>
              <a:t>Remittance Address</a:t>
            </a:r>
          </a:p>
          <a:p>
            <a:pPr marL="914400" lvl="1" indent="-457200">
              <a:buAutoNum type="alphaLcPeriod"/>
            </a:pPr>
            <a:r>
              <a:rPr lang="en-US" sz="2000" dirty="0">
                <a:ea typeface="+mn-lt"/>
                <a:cs typeface="+mn-lt"/>
              </a:rPr>
              <a:t>Organization</a:t>
            </a:r>
            <a:r>
              <a:rPr lang="en-US" sz="2000" dirty="0"/>
              <a:t> Name</a:t>
            </a:r>
            <a:endParaRPr lang="en-US" sz="2000" dirty="0">
              <a:cs typeface="Arial"/>
            </a:endParaRPr>
          </a:p>
          <a:p>
            <a:pPr marL="914400" lvl="1" indent="-457200">
              <a:buAutoNum type="alphaLcPeriod"/>
            </a:pPr>
            <a:r>
              <a:rPr lang="en-US" sz="2000" dirty="0">
                <a:ea typeface="+mn-lt"/>
                <a:cs typeface="+mn-lt"/>
              </a:rPr>
              <a:t>Organization</a:t>
            </a:r>
            <a:r>
              <a:rPr lang="en-US" sz="2000" dirty="0"/>
              <a:t> Address</a:t>
            </a:r>
            <a:endParaRPr lang="en-US" sz="2000" dirty="0">
              <a:cs typeface="Arial"/>
            </a:endParaRPr>
          </a:p>
          <a:p>
            <a:pPr marL="914400" lvl="1" indent="-457200">
              <a:buFont typeface="+mj-lt"/>
              <a:buAutoNum type="alphaLcPeriod"/>
            </a:pPr>
            <a:r>
              <a:rPr lang="en-US" sz="2000" dirty="0"/>
              <a:t>City, State, Zip Code</a:t>
            </a:r>
          </a:p>
          <a:p>
            <a:pPr marL="457200" indent="-457200">
              <a:buFont typeface="+mj-lt"/>
              <a:buAutoNum type="arabicPeriod"/>
            </a:pPr>
            <a:r>
              <a:rPr lang="en-US" sz="2000" dirty="0"/>
              <a:t>Federal Tax ID</a:t>
            </a:r>
          </a:p>
          <a:p>
            <a:pPr marL="457200" indent="-457200">
              <a:buFont typeface="+mj-lt"/>
              <a:buAutoNum type="arabicPeriod"/>
            </a:pPr>
            <a:r>
              <a:rPr lang="en-US" sz="2000" dirty="0"/>
              <a:t>CEC Agreement Number</a:t>
            </a:r>
          </a:p>
        </p:txBody>
      </p:sp>
      <p:pic>
        <p:nvPicPr>
          <p:cNvPr id="10" name="Content Placeholder 9" descr="Picture of Invoice cover sheet">
            <a:extLst>
              <a:ext uri="{FF2B5EF4-FFF2-40B4-BE49-F238E27FC236}">
                <a16:creationId xmlns:a16="http://schemas.microsoft.com/office/drawing/2014/main" id="{9D1FDFE7-ECB9-4E60-BE2F-24D34EBFC5EC}"/>
              </a:ext>
            </a:extLst>
          </p:cNvPr>
          <p:cNvPicPr>
            <a:picLocks noGrp="1" noChangeAspect="1"/>
          </p:cNvPicPr>
          <p:nvPr>
            <p:ph sz="half" idx="2"/>
          </p:nvPr>
        </p:nvPicPr>
        <p:blipFill>
          <a:blip r:embed="rId3"/>
          <a:stretch>
            <a:fillRect/>
          </a:stretch>
        </p:blipFill>
        <p:spPr>
          <a:xfrm>
            <a:off x="6582369" y="1043535"/>
            <a:ext cx="4363765" cy="5427465"/>
          </a:xfrm>
        </p:spPr>
      </p:pic>
      <p:cxnSp>
        <p:nvCxnSpPr>
          <p:cNvPr id="11" name="Straight Arrow Connector 10">
            <a:extLst>
              <a:ext uri="{FF2B5EF4-FFF2-40B4-BE49-F238E27FC236}">
                <a16:creationId xmlns:a16="http://schemas.microsoft.com/office/drawing/2014/main" id="{474B5FB3-F7F6-49FF-9D47-1DAFBAB0F5DA}"/>
              </a:ext>
              <a:ext uri="{C183D7F6-B498-43B3-948B-1728B52AA6E4}">
                <adec:decorative xmlns:adec="http://schemas.microsoft.com/office/drawing/2017/decorative" val="1"/>
              </a:ext>
            </a:extLst>
          </p:cNvPr>
          <p:cNvCxnSpPr>
            <a:cxnSpLocks/>
            <a:stCxn id="34" idx="3"/>
          </p:cNvCxnSpPr>
          <p:nvPr/>
        </p:nvCxnSpPr>
        <p:spPr>
          <a:xfrm>
            <a:off x="6172202" y="1639697"/>
            <a:ext cx="540325" cy="82423"/>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00E2666C-EF8F-4F60-91C3-5FACFD1D4878}"/>
              </a:ext>
              <a:ext uri="{C183D7F6-B498-43B3-948B-1728B52AA6E4}">
                <adec:decorative xmlns:adec="http://schemas.microsoft.com/office/drawing/2017/decorative" val="1"/>
              </a:ext>
            </a:extLst>
          </p:cNvPr>
          <p:cNvCxnSpPr>
            <a:cxnSpLocks/>
            <a:stCxn id="36" idx="3"/>
          </p:cNvCxnSpPr>
          <p:nvPr/>
        </p:nvCxnSpPr>
        <p:spPr>
          <a:xfrm>
            <a:off x="6217960" y="2068714"/>
            <a:ext cx="494567" cy="9280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descr="Arrow pointing at item #2b">
            <a:extLst>
              <a:ext uri="{FF2B5EF4-FFF2-40B4-BE49-F238E27FC236}">
                <a16:creationId xmlns:a16="http://schemas.microsoft.com/office/drawing/2014/main" id="{12391216-0D7B-419F-8FFE-7A7BD88AF8BE}"/>
              </a:ext>
              <a:ext uri="{C183D7F6-B498-43B3-948B-1728B52AA6E4}">
                <adec:decorative xmlns:adec="http://schemas.microsoft.com/office/drawing/2017/decorative" val="1"/>
              </a:ext>
            </a:extLst>
          </p:cNvPr>
          <p:cNvCxnSpPr>
            <a:cxnSpLocks/>
            <a:stCxn id="38" idx="3"/>
          </p:cNvCxnSpPr>
          <p:nvPr/>
        </p:nvCxnSpPr>
        <p:spPr>
          <a:xfrm flipV="1">
            <a:off x="6224748" y="2237991"/>
            <a:ext cx="487779" cy="5845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descr="Arrow pointing at item #2c">
            <a:extLst>
              <a:ext uri="{FF2B5EF4-FFF2-40B4-BE49-F238E27FC236}">
                <a16:creationId xmlns:a16="http://schemas.microsoft.com/office/drawing/2014/main" id="{C6A1BC0B-E5B9-41E8-B084-B5F82F40D180}"/>
              </a:ext>
              <a:ext uri="{C183D7F6-B498-43B3-948B-1728B52AA6E4}">
                <adec:decorative xmlns:adec="http://schemas.microsoft.com/office/drawing/2017/decorative" val="1"/>
              </a:ext>
            </a:extLst>
          </p:cNvPr>
          <p:cNvCxnSpPr>
            <a:cxnSpLocks/>
            <a:stCxn id="40" idx="3"/>
          </p:cNvCxnSpPr>
          <p:nvPr/>
        </p:nvCxnSpPr>
        <p:spPr>
          <a:xfrm flipV="1">
            <a:off x="6224748" y="2433842"/>
            <a:ext cx="487779" cy="635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rrow pointing at item #3a">
            <a:extLst>
              <a:ext uri="{FF2B5EF4-FFF2-40B4-BE49-F238E27FC236}">
                <a16:creationId xmlns:a16="http://schemas.microsoft.com/office/drawing/2014/main" id="{1C6BF4A2-A5BE-47D8-8D39-70FF5F12A9AE}"/>
              </a:ext>
              <a:ext uri="{C183D7F6-B498-43B3-948B-1728B52AA6E4}">
                <adec:decorative xmlns:adec="http://schemas.microsoft.com/office/drawing/2017/decorative" val="1"/>
              </a:ext>
            </a:extLst>
          </p:cNvPr>
          <p:cNvCxnSpPr>
            <a:cxnSpLocks/>
            <a:stCxn id="42" idx="3"/>
          </p:cNvCxnSpPr>
          <p:nvPr/>
        </p:nvCxnSpPr>
        <p:spPr>
          <a:xfrm flipV="1">
            <a:off x="6201579" y="2688036"/>
            <a:ext cx="522463" cy="16927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rrow pointing at item #3b">
            <a:extLst>
              <a:ext uri="{FF2B5EF4-FFF2-40B4-BE49-F238E27FC236}">
                <a16:creationId xmlns:a16="http://schemas.microsoft.com/office/drawing/2014/main" id="{A6FB9115-18AE-4770-B5E7-E4409A904E5D}"/>
              </a:ext>
              <a:ext uri="{C183D7F6-B498-43B3-948B-1728B52AA6E4}">
                <adec:decorative xmlns:adec="http://schemas.microsoft.com/office/drawing/2017/decorative" val="1"/>
              </a:ext>
            </a:extLst>
          </p:cNvPr>
          <p:cNvCxnSpPr>
            <a:cxnSpLocks/>
            <a:stCxn id="44" idx="3"/>
          </p:cNvCxnSpPr>
          <p:nvPr/>
        </p:nvCxnSpPr>
        <p:spPr>
          <a:xfrm flipV="1">
            <a:off x="6201579" y="2802165"/>
            <a:ext cx="510948" cy="35997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rrow pointing at item #3d">
            <a:extLst>
              <a:ext uri="{FF2B5EF4-FFF2-40B4-BE49-F238E27FC236}">
                <a16:creationId xmlns:a16="http://schemas.microsoft.com/office/drawing/2014/main" id="{C7AD1596-6CD2-4B5F-BD23-C5F0F5D037B4}"/>
              </a:ext>
              <a:ext uri="{C183D7F6-B498-43B3-948B-1728B52AA6E4}">
                <adec:decorative xmlns:adec="http://schemas.microsoft.com/office/drawing/2017/decorative" val="1"/>
              </a:ext>
            </a:extLst>
          </p:cNvPr>
          <p:cNvCxnSpPr>
            <a:cxnSpLocks/>
            <a:stCxn id="46" idx="3"/>
          </p:cNvCxnSpPr>
          <p:nvPr/>
        </p:nvCxnSpPr>
        <p:spPr>
          <a:xfrm flipV="1">
            <a:off x="6201579" y="2982150"/>
            <a:ext cx="510948" cy="47256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4D718F53-1B58-4D10-B938-2679D37AC438}"/>
              </a:ext>
              <a:ext uri="{C183D7F6-B498-43B3-948B-1728B52AA6E4}">
                <adec:decorative xmlns:adec="http://schemas.microsoft.com/office/drawing/2017/decorative" val="1"/>
              </a:ext>
            </a:extLst>
          </p:cNvPr>
          <p:cNvSpPr/>
          <p:nvPr/>
        </p:nvSpPr>
        <p:spPr>
          <a:xfrm>
            <a:off x="5963708" y="1470420"/>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sp>
        <p:nvSpPr>
          <p:cNvPr id="36" name="Rectangle 35">
            <a:extLst>
              <a:ext uri="{FF2B5EF4-FFF2-40B4-BE49-F238E27FC236}">
                <a16:creationId xmlns:a16="http://schemas.microsoft.com/office/drawing/2014/main" id="{40F7B670-7D81-4E42-A44F-F952459BB923}"/>
              </a:ext>
              <a:ext uri="{C183D7F6-B498-43B3-948B-1728B52AA6E4}">
                <adec:decorative xmlns:adec="http://schemas.microsoft.com/office/drawing/2017/decorative" val="1"/>
              </a:ext>
            </a:extLst>
          </p:cNvPr>
          <p:cNvSpPr/>
          <p:nvPr/>
        </p:nvSpPr>
        <p:spPr>
          <a:xfrm>
            <a:off x="5646458" y="1899437"/>
            <a:ext cx="571502"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2a</a:t>
            </a:r>
          </a:p>
        </p:txBody>
      </p:sp>
      <p:sp>
        <p:nvSpPr>
          <p:cNvPr id="38" name="Rectangle 37">
            <a:extLst>
              <a:ext uri="{FF2B5EF4-FFF2-40B4-BE49-F238E27FC236}">
                <a16:creationId xmlns:a16="http://schemas.microsoft.com/office/drawing/2014/main" id="{D24C8D8E-6046-41C5-B70D-E7A3A3772CF3}"/>
              </a:ext>
              <a:ext uri="{C183D7F6-B498-43B3-948B-1728B52AA6E4}">
                <adec:decorative xmlns:adec="http://schemas.microsoft.com/office/drawing/2017/decorative" val="1"/>
              </a:ext>
            </a:extLst>
          </p:cNvPr>
          <p:cNvSpPr/>
          <p:nvPr/>
        </p:nvSpPr>
        <p:spPr>
          <a:xfrm>
            <a:off x="5653246" y="2127167"/>
            <a:ext cx="571502"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2b</a:t>
            </a:r>
          </a:p>
        </p:txBody>
      </p:sp>
      <p:sp>
        <p:nvSpPr>
          <p:cNvPr id="40" name="Rectangle 39">
            <a:extLst>
              <a:ext uri="{FF2B5EF4-FFF2-40B4-BE49-F238E27FC236}">
                <a16:creationId xmlns:a16="http://schemas.microsoft.com/office/drawing/2014/main" id="{D6C37B75-D87E-452E-8FD4-5D282951F7CB}"/>
              </a:ext>
              <a:ext uri="{C183D7F6-B498-43B3-948B-1728B52AA6E4}">
                <adec:decorative xmlns:adec="http://schemas.microsoft.com/office/drawing/2017/decorative" val="1"/>
              </a:ext>
            </a:extLst>
          </p:cNvPr>
          <p:cNvSpPr/>
          <p:nvPr/>
        </p:nvSpPr>
        <p:spPr>
          <a:xfrm>
            <a:off x="5653246" y="2328065"/>
            <a:ext cx="571502"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2c</a:t>
            </a:r>
          </a:p>
        </p:txBody>
      </p:sp>
      <p:sp>
        <p:nvSpPr>
          <p:cNvPr id="42" name="Rectangle 41">
            <a:extLst>
              <a:ext uri="{FF2B5EF4-FFF2-40B4-BE49-F238E27FC236}">
                <a16:creationId xmlns:a16="http://schemas.microsoft.com/office/drawing/2014/main" id="{304D7986-4DE1-4E6E-9D84-723883B507DC}"/>
              </a:ext>
              <a:ext uri="{C183D7F6-B498-43B3-948B-1728B52AA6E4}">
                <adec:decorative xmlns:adec="http://schemas.microsoft.com/office/drawing/2017/decorative" val="1"/>
              </a:ext>
            </a:extLst>
          </p:cNvPr>
          <p:cNvSpPr/>
          <p:nvPr/>
        </p:nvSpPr>
        <p:spPr>
          <a:xfrm>
            <a:off x="5630077" y="2688036"/>
            <a:ext cx="571502"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3</a:t>
            </a:r>
            <a:r>
              <a:rPr lang="en-US" sz="1600" b="0" cap="none" spc="0" dirty="0">
                <a:ln w="0"/>
                <a:solidFill>
                  <a:srgbClr val="C00000"/>
                </a:solidFill>
                <a:effectLst>
                  <a:outerShdw blurRad="38100" dist="25400" dir="5400000" algn="ctr" rotWithShape="0">
                    <a:srgbClr val="6E747A">
                      <a:alpha val="43000"/>
                    </a:srgbClr>
                  </a:outerShdw>
                </a:effectLst>
              </a:rPr>
              <a:t>a</a:t>
            </a:r>
          </a:p>
        </p:txBody>
      </p:sp>
      <p:sp>
        <p:nvSpPr>
          <p:cNvPr id="44" name="Rectangle 43">
            <a:extLst>
              <a:ext uri="{FF2B5EF4-FFF2-40B4-BE49-F238E27FC236}">
                <a16:creationId xmlns:a16="http://schemas.microsoft.com/office/drawing/2014/main" id="{299B0AAE-28E7-4D16-B8F3-6CD4E66AA046}"/>
              </a:ext>
              <a:ext uri="{C183D7F6-B498-43B3-948B-1728B52AA6E4}">
                <adec:decorative xmlns:adec="http://schemas.microsoft.com/office/drawing/2017/decorative" val="1"/>
              </a:ext>
            </a:extLst>
          </p:cNvPr>
          <p:cNvSpPr/>
          <p:nvPr/>
        </p:nvSpPr>
        <p:spPr>
          <a:xfrm>
            <a:off x="5630077" y="2992859"/>
            <a:ext cx="571502"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3</a:t>
            </a:r>
            <a:r>
              <a:rPr lang="en-US" sz="1600" b="0" cap="none" spc="0" dirty="0">
                <a:ln w="0"/>
                <a:solidFill>
                  <a:srgbClr val="C00000"/>
                </a:solidFill>
                <a:effectLst>
                  <a:outerShdw blurRad="38100" dist="25400" dir="5400000" algn="ctr" rotWithShape="0">
                    <a:srgbClr val="6E747A">
                      <a:alpha val="43000"/>
                    </a:srgbClr>
                  </a:outerShdw>
                </a:effectLst>
              </a:rPr>
              <a:t>b</a:t>
            </a:r>
          </a:p>
        </p:txBody>
      </p:sp>
      <p:sp>
        <p:nvSpPr>
          <p:cNvPr id="46" name="Rectangle 45">
            <a:extLst>
              <a:ext uri="{FF2B5EF4-FFF2-40B4-BE49-F238E27FC236}">
                <a16:creationId xmlns:a16="http://schemas.microsoft.com/office/drawing/2014/main" id="{A1A1401F-2155-496F-AAE5-17ED2631FCD6}"/>
              </a:ext>
              <a:ext uri="{C183D7F6-B498-43B3-948B-1728B52AA6E4}">
                <adec:decorative xmlns:adec="http://schemas.microsoft.com/office/drawing/2017/decorative" val="1"/>
              </a:ext>
            </a:extLst>
          </p:cNvPr>
          <p:cNvSpPr/>
          <p:nvPr/>
        </p:nvSpPr>
        <p:spPr>
          <a:xfrm>
            <a:off x="5630077" y="3285440"/>
            <a:ext cx="571502"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3</a:t>
            </a:r>
            <a:r>
              <a:rPr lang="en-US" sz="1600" b="0" cap="none" spc="0" dirty="0">
                <a:ln w="0"/>
                <a:solidFill>
                  <a:srgbClr val="C00000"/>
                </a:solidFill>
                <a:effectLst>
                  <a:outerShdw blurRad="38100" dist="25400" dir="5400000" algn="ctr" rotWithShape="0">
                    <a:srgbClr val="6E747A">
                      <a:alpha val="43000"/>
                    </a:srgbClr>
                  </a:outerShdw>
                </a:effectLst>
              </a:rPr>
              <a:t>c</a:t>
            </a:r>
          </a:p>
        </p:txBody>
      </p:sp>
      <p:cxnSp>
        <p:nvCxnSpPr>
          <p:cNvPr id="48" name="Straight Arrow Connector 47" descr="Arrow pointing at item #4">
            <a:extLst>
              <a:ext uri="{FF2B5EF4-FFF2-40B4-BE49-F238E27FC236}">
                <a16:creationId xmlns:a16="http://schemas.microsoft.com/office/drawing/2014/main" id="{AA7A6176-4CEA-41F9-B90A-6B070AE63B3C}"/>
              </a:ext>
              <a:ext uri="{C183D7F6-B498-43B3-948B-1728B52AA6E4}">
                <adec:decorative xmlns:adec="http://schemas.microsoft.com/office/drawing/2017/decorative" val="1"/>
              </a:ext>
            </a:extLst>
          </p:cNvPr>
          <p:cNvCxnSpPr>
            <a:cxnSpLocks/>
            <a:stCxn id="50" idx="0"/>
          </p:cNvCxnSpPr>
          <p:nvPr/>
        </p:nvCxnSpPr>
        <p:spPr>
          <a:xfrm flipH="1" flipV="1">
            <a:off x="7504131" y="3262360"/>
            <a:ext cx="175444" cy="470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50" name="Rectangle 49">
            <a:extLst>
              <a:ext uri="{FF2B5EF4-FFF2-40B4-BE49-F238E27FC236}">
                <a16:creationId xmlns:a16="http://schemas.microsoft.com/office/drawing/2014/main" id="{680D0A6C-62E4-4633-8E1B-E22B50E9DA1F}"/>
              </a:ext>
              <a:ext uri="{C183D7F6-B498-43B3-948B-1728B52AA6E4}">
                <adec:decorative xmlns:adec="http://schemas.microsoft.com/office/drawing/2017/decorative" val="1"/>
              </a:ext>
            </a:extLst>
          </p:cNvPr>
          <p:cNvSpPr/>
          <p:nvPr/>
        </p:nvSpPr>
        <p:spPr>
          <a:xfrm>
            <a:off x="7575328" y="3732946"/>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4</a:t>
            </a:r>
            <a:endParaRPr lang="en-US" sz="1600" b="0" cap="none" spc="0" dirty="0">
              <a:ln w="0"/>
              <a:solidFill>
                <a:srgbClr val="C00000"/>
              </a:solidFill>
              <a:effectLst>
                <a:outerShdw blurRad="38100" dist="25400" dir="5400000" algn="ctr" rotWithShape="0">
                  <a:srgbClr val="6E747A">
                    <a:alpha val="43000"/>
                  </a:srgbClr>
                </a:outerShdw>
              </a:effectLst>
            </a:endParaRPr>
          </a:p>
        </p:txBody>
      </p:sp>
      <p:sp>
        <p:nvSpPr>
          <p:cNvPr id="54" name="Rectangle 53">
            <a:extLst>
              <a:ext uri="{FF2B5EF4-FFF2-40B4-BE49-F238E27FC236}">
                <a16:creationId xmlns:a16="http://schemas.microsoft.com/office/drawing/2014/main" id="{3221BB45-8EE4-4A94-94EA-25EFF99738F6}"/>
              </a:ext>
              <a:ext uri="{C183D7F6-B498-43B3-948B-1728B52AA6E4}">
                <adec:decorative xmlns:adec="http://schemas.microsoft.com/office/drawing/2017/decorative" val="1"/>
              </a:ext>
            </a:extLst>
          </p:cNvPr>
          <p:cNvSpPr/>
          <p:nvPr/>
        </p:nvSpPr>
        <p:spPr>
          <a:xfrm>
            <a:off x="11404456" y="2225047"/>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5</a:t>
            </a:r>
            <a:endParaRPr lang="en-US" sz="1600" b="0" cap="none" spc="0" dirty="0">
              <a:ln w="0"/>
              <a:solidFill>
                <a:srgbClr val="C00000"/>
              </a:solidFill>
              <a:effectLst>
                <a:outerShdw blurRad="38100" dist="25400" dir="5400000" algn="ctr" rotWithShape="0">
                  <a:srgbClr val="6E747A">
                    <a:alpha val="43000"/>
                  </a:srgbClr>
                </a:outerShdw>
              </a:effectLst>
            </a:endParaRPr>
          </a:p>
        </p:txBody>
      </p:sp>
      <p:cxnSp>
        <p:nvCxnSpPr>
          <p:cNvPr id="6" name="Straight Arrow Connector 5" descr="Arrow pointing at item #5">
            <a:extLst>
              <a:ext uri="{FF2B5EF4-FFF2-40B4-BE49-F238E27FC236}">
                <a16:creationId xmlns:a16="http://schemas.microsoft.com/office/drawing/2014/main" id="{5C5DB532-C33D-4A10-81A9-1DDCACBBC341}"/>
              </a:ext>
              <a:ext uri="{C183D7F6-B498-43B3-948B-1728B52AA6E4}">
                <adec:decorative xmlns:adec="http://schemas.microsoft.com/office/drawing/2017/decorative" val="1"/>
              </a:ext>
            </a:extLst>
          </p:cNvPr>
          <p:cNvCxnSpPr>
            <a:cxnSpLocks/>
            <a:stCxn id="54" idx="1"/>
            <a:endCxn id="27" idx="3"/>
          </p:cNvCxnSpPr>
          <p:nvPr/>
        </p:nvCxnSpPr>
        <p:spPr>
          <a:xfrm flipH="1">
            <a:off x="10920414" y="2394324"/>
            <a:ext cx="484042" cy="20080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descr="Rectangle around item #5">
            <a:extLst>
              <a:ext uri="{FF2B5EF4-FFF2-40B4-BE49-F238E27FC236}">
                <a16:creationId xmlns:a16="http://schemas.microsoft.com/office/drawing/2014/main" id="{316BC15F-DF60-441B-8A88-948BDFDEADC3}"/>
              </a:ext>
              <a:ext uri="{C183D7F6-B498-43B3-948B-1728B52AA6E4}">
                <adec:decorative xmlns:adec="http://schemas.microsoft.com/office/drawing/2017/decorative" val="1"/>
              </a:ext>
            </a:extLst>
          </p:cNvPr>
          <p:cNvSpPr/>
          <p:nvPr/>
        </p:nvSpPr>
        <p:spPr>
          <a:xfrm>
            <a:off x="10059294" y="2542309"/>
            <a:ext cx="861120" cy="1056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6</a:t>
            </a:fld>
            <a:endParaRPr lang="en-US" dirty="0"/>
          </a:p>
        </p:txBody>
      </p:sp>
    </p:spTree>
    <p:extLst>
      <p:ext uri="{BB962C8B-B14F-4D97-AF65-F5344CB8AC3E}">
        <p14:creationId xmlns:p14="http://schemas.microsoft.com/office/powerpoint/2010/main" val="174150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Cover Sheet (Pt. 2)</a:t>
            </a:r>
          </a:p>
        </p:txBody>
      </p:sp>
      <p:sp>
        <p:nvSpPr>
          <p:cNvPr id="3" name="Content Placeholder 2"/>
          <p:cNvSpPr>
            <a:spLocks noGrp="1"/>
          </p:cNvSpPr>
          <p:nvPr>
            <p:ph sz="half" idx="1"/>
          </p:nvPr>
        </p:nvSpPr>
        <p:spPr>
          <a:xfrm>
            <a:off x="1025236" y="1383462"/>
            <a:ext cx="5381914" cy="4793501"/>
          </a:xfrm>
        </p:spPr>
        <p:txBody>
          <a:bodyPr vert="horz" lIns="91440" tIns="45720" rIns="91440" bIns="45720" rtlCol="0" anchor="t">
            <a:normAutofit/>
          </a:bodyPr>
          <a:lstStyle/>
          <a:p>
            <a:pPr marL="0" indent="0">
              <a:buNone/>
            </a:pPr>
            <a:r>
              <a:rPr lang="en-US" sz="2000" dirty="0"/>
              <a:t>Fields to fill out every invoice:</a:t>
            </a:r>
          </a:p>
          <a:p>
            <a:pPr marL="457200" indent="-457200">
              <a:buFont typeface="+mj-lt"/>
              <a:buAutoNum type="arabicPeriod"/>
            </a:pPr>
            <a:r>
              <a:rPr lang="en-US" sz="2000" dirty="0"/>
              <a:t>Invoice Date</a:t>
            </a:r>
          </a:p>
          <a:p>
            <a:pPr marL="457200" indent="-457200">
              <a:buFont typeface="+mj-lt"/>
              <a:buAutoNum type="arabicPeriod"/>
            </a:pPr>
            <a:r>
              <a:rPr lang="en-US" sz="2000" dirty="0"/>
              <a:t>Invoice Number</a:t>
            </a:r>
          </a:p>
          <a:p>
            <a:pPr marL="457200" indent="-457200">
              <a:buAutoNum type="arabicPeriod"/>
            </a:pPr>
            <a:r>
              <a:rPr lang="en-US" sz="2000" dirty="0">
                <a:ea typeface="+mn-lt"/>
                <a:cs typeface="+mn-lt"/>
              </a:rPr>
              <a:t>Organization</a:t>
            </a:r>
            <a:r>
              <a:rPr lang="en-US" sz="2000" dirty="0"/>
              <a:t> Tracking Number (Optional)</a:t>
            </a:r>
            <a:endParaRPr lang="en-US" sz="2000" dirty="0">
              <a:cs typeface="Arial"/>
            </a:endParaRPr>
          </a:p>
          <a:p>
            <a:pPr marL="457200" indent="-457200">
              <a:buFont typeface="+mj-lt"/>
              <a:buAutoNum type="arabicPeriod"/>
            </a:pPr>
            <a:r>
              <a:rPr lang="en-US" sz="2000" dirty="0"/>
              <a:t>Period Covered by Request</a:t>
            </a:r>
          </a:p>
          <a:p>
            <a:pPr marL="457200" indent="-457200">
              <a:buFont typeface="+mj-lt"/>
              <a:buAutoNum type="arabicPeriod"/>
            </a:pPr>
            <a:r>
              <a:rPr lang="en-US" sz="2000" dirty="0"/>
              <a:t>Authorized Representative’s Printed Name</a:t>
            </a:r>
          </a:p>
          <a:p>
            <a:pPr lvl="1"/>
            <a:r>
              <a:rPr lang="en-US" sz="2000" dirty="0"/>
              <a:t>Have an authorized representative sign each invoice with an approved method.</a:t>
            </a:r>
          </a:p>
          <a:p>
            <a:pPr marL="0" indent="0">
              <a:buNone/>
            </a:pPr>
            <a:r>
              <a:rPr lang="en-US" sz="1800" dirty="0"/>
              <a:t>Please follow the “</a:t>
            </a:r>
            <a:r>
              <a:rPr lang="en-US" sz="1800" dirty="0">
                <a:hlinkClick r:id="rId3"/>
              </a:rPr>
              <a:t>Procedures for Submitting and Reviewing Grant Invoices Electronically</a:t>
            </a:r>
            <a:r>
              <a:rPr lang="en-US" sz="1800" dirty="0"/>
              <a:t>” guidelines when filling out this section (</a:t>
            </a:r>
            <a:r>
              <a:rPr lang="en-US" sz="1800" u="sng" dirty="0"/>
              <a:t>https://www.energy.ca.gov/media/4469</a:t>
            </a:r>
            <a:r>
              <a:rPr lang="en-US" sz="1800" dirty="0"/>
              <a:t>).</a:t>
            </a:r>
          </a:p>
        </p:txBody>
      </p:sp>
      <p:pic>
        <p:nvPicPr>
          <p:cNvPr id="12" name="Content Placeholder 11" descr="Picture of invoice cover sheet">
            <a:extLst>
              <a:ext uri="{FF2B5EF4-FFF2-40B4-BE49-F238E27FC236}">
                <a16:creationId xmlns:a16="http://schemas.microsoft.com/office/drawing/2014/main" id="{84B9358E-4F7E-41C1-8ED3-42293BEEAD49}"/>
              </a:ext>
            </a:extLst>
          </p:cNvPr>
          <p:cNvPicPr>
            <a:picLocks noGrp="1" noChangeAspect="1"/>
          </p:cNvPicPr>
          <p:nvPr>
            <p:ph sz="half" idx="2"/>
          </p:nvPr>
        </p:nvPicPr>
        <p:blipFill>
          <a:blip r:embed="rId4"/>
          <a:stretch>
            <a:fillRect/>
          </a:stretch>
        </p:blipFill>
        <p:spPr>
          <a:xfrm>
            <a:off x="6783563" y="1210598"/>
            <a:ext cx="4223198" cy="5252635"/>
          </a:xfrm>
        </p:spPr>
      </p:pic>
      <p:sp>
        <p:nvSpPr>
          <p:cNvPr id="4" name="Rectangle 3">
            <a:extLst>
              <a:ext uri="{FF2B5EF4-FFF2-40B4-BE49-F238E27FC236}">
                <a16:creationId xmlns:a16="http://schemas.microsoft.com/office/drawing/2014/main" id="{B442AD23-80FE-46A3-AE7C-2D2EDA557E26}"/>
              </a:ext>
              <a:ext uri="{C183D7F6-B498-43B3-948B-1728B52AA6E4}">
                <adec:decorative xmlns:adec="http://schemas.microsoft.com/office/drawing/2017/decorative" val="1"/>
              </a:ext>
            </a:extLst>
          </p:cNvPr>
          <p:cNvSpPr/>
          <p:nvPr/>
        </p:nvSpPr>
        <p:spPr>
          <a:xfrm>
            <a:off x="11582397" y="2138149"/>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cxnSp>
        <p:nvCxnSpPr>
          <p:cNvPr id="9" name="Straight Arrow Connector 8" descr="Invoice cover sheet pt 2 - Arrow pointing at item #1">
            <a:extLst>
              <a:ext uri="{FF2B5EF4-FFF2-40B4-BE49-F238E27FC236}">
                <a16:creationId xmlns:a16="http://schemas.microsoft.com/office/drawing/2014/main" id="{483EC665-3506-4853-AEF4-6172B2AF1529}"/>
              </a:ext>
              <a:ext uri="{C183D7F6-B498-43B3-948B-1728B52AA6E4}">
                <adec:decorative xmlns:adec="http://schemas.microsoft.com/office/drawing/2017/decorative" val="1"/>
              </a:ext>
            </a:extLst>
          </p:cNvPr>
          <p:cNvCxnSpPr>
            <a:cxnSpLocks/>
            <a:stCxn id="4" idx="1"/>
          </p:cNvCxnSpPr>
          <p:nvPr/>
        </p:nvCxnSpPr>
        <p:spPr>
          <a:xfrm flipH="1">
            <a:off x="10984584" y="2307426"/>
            <a:ext cx="597813" cy="49530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descr="Invoice cover sheet pt 2 - Arrow pointing at item #2">
            <a:extLst>
              <a:ext uri="{FF2B5EF4-FFF2-40B4-BE49-F238E27FC236}">
                <a16:creationId xmlns:a16="http://schemas.microsoft.com/office/drawing/2014/main" id="{06BBBCE6-9566-429B-BC8D-9150E02D69AC}"/>
              </a:ext>
              <a:ext uri="{C183D7F6-B498-43B3-948B-1728B52AA6E4}">
                <adec:decorative xmlns:adec="http://schemas.microsoft.com/office/drawing/2017/decorative" val="1"/>
              </a:ext>
            </a:extLst>
          </p:cNvPr>
          <p:cNvCxnSpPr>
            <a:cxnSpLocks/>
            <a:stCxn id="14" idx="1"/>
          </p:cNvCxnSpPr>
          <p:nvPr/>
        </p:nvCxnSpPr>
        <p:spPr>
          <a:xfrm flipH="1">
            <a:off x="10984584" y="2646854"/>
            <a:ext cx="597813" cy="23922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25C06DDD-3DEF-433F-92AE-7745C66DC82A}"/>
              </a:ext>
              <a:ext uri="{C183D7F6-B498-43B3-948B-1728B52AA6E4}">
                <adec:decorative xmlns:adec="http://schemas.microsoft.com/office/drawing/2017/decorative" val="1"/>
              </a:ext>
            </a:extLst>
          </p:cNvPr>
          <p:cNvSpPr/>
          <p:nvPr/>
        </p:nvSpPr>
        <p:spPr>
          <a:xfrm>
            <a:off x="11582397" y="2477577"/>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2</a:t>
            </a:r>
            <a:endParaRPr lang="en-US" sz="1600" b="0" cap="none" spc="0" dirty="0">
              <a:ln w="0"/>
              <a:solidFill>
                <a:srgbClr val="C00000"/>
              </a:solidFill>
              <a:effectLst>
                <a:outerShdw blurRad="38100" dist="25400" dir="5400000" algn="ctr" rotWithShape="0">
                  <a:srgbClr val="6E747A">
                    <a:alpha val="43000"/>
                  </a:srgbClr>
                </a:outerShdw>
              </a:effectLst>
            </a:endParaRPr>
          </a:p>
        </p:txBody>
      </p:sp>
      <p:cxnSp>
        <p:nvCxnSpPr>
          <p:cNvPr id="16" name="Straight Arrow Connector 15" descr="Invoice cover sheet pt 2 - Arrow pointing at item #3">
            <a:extLst>
              <a:ext uri="{FF2B5EF4-FFF2-40B4-BE49-F238E27FC236}">
                <a16:creationId xmlns:a16="http://schemas.microsoft.com/office/drawing/2014/main" id="{6274057E-E5E8-4A8E-B9E8-A9A3C6537E0C}"/>
              </a:ext>
              <a:ext uri="{C183D7F6-B498-43B3-948B-1728B52AA6E4}">
                <adec:decorative xmlns:adec="http://schemas.microsoft.com/office/drawing/2017/decorative" val="1"/>
              </a:ext>
            </a:extLst>
          </p:cNvPr>
          <p:cNvCxnSpPr>
            <a:cxnSpLocks/>
            <a:stCxn id="18" idx="1"/>
          </p:cNvCxnSpPr>
          <p:nvPr/>
        </p:nvCxnSpPr>
        <p:spPr>
          <a:xfrm flipH="1">
            <a:off x="10984584" y="2969202"/>
            <a:ext cx="597813" cy="1620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6D6BC20-E1CD-46FF-AFFA-74E842899B71}"/>
              </a:ext>
              <a:ext uri="{C183D7F6-B498-43B3-948B-1728B52AA6E4}">
                <adec:decorative xmlns:adec="http://schemas.microsoft.com/office/drawing/2017/decorative" val="1"/>
              </a:ext>
            </a:extLst>
          </p:cNvPr>
          <p:cNvSpPr/>
          <p:nvPr/>
        </p:nvSpPr>
        <p:spPr>
          <a:xfrm>
            <a:off x="11582397" y="2799925"/>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3</a:t>
            </a:r>
          </a:p>
        </p:txBody>
      </p:sp>
      <p:cxnSp>
        <p:nvCxnSpPr>
          <p:cNvPr id="20" name="Straight Arrow Connector 19" descr="Invoice cover sheet pt 2 - Arrow pointing at item #4">
            <a:extLst>
              <a:ext uri="{FF2B5EF4-FFF2-40B4-BE49-F238E27FC236}">
                <a16:creationId xmlns:a16="http://schemas.microsoft.com/office/drawing/2014/main" id="{2F167778-45EE-4B62-A4AE-3ED8E8977867}"/>
              </a:ext>
              <a:ext uri="{C183D7F6-B498-43B3-948B-1728B52AA6E4}">
                <adec:decorative xmlns:adec="http://schemas.microsoft.com/office/drawing/2017/decorative" val="1"/>
              </a:ext>
            </a:extLst>
          </p:cNvPr>
          <p:cNvCxnSpPr>
            <a:cxnSpLocks/>
            <a:stCxn id="23" idx="1"/>
          </p:cNvCxnSpPr>
          <p:nvPr/>
        </p:nvCxnSpPr>
        <p:spPr>
          <a:xfrm flipH="1" flipV="1">
            <a:off x="10984584" y="3088813"/>
            <a:ext cx="597813" cy="20273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80B92F80-203E-4D99-81AA-EB0A6C6A279B}"/>
              </a:ext>
              <a:ext uri="{C183D7F6-B498-43B3-948B-1728B52AA6E4}">
                <adec:decorative xmlns:adec="http://schemas.microsoft.com/office/drawing/2017/decorative" val="1"/>
              </a:ext>
            </a:extLst>
          </p:cNvPr>
          <p:cNvSpPr/>
          <p:nvPr/>
        </p:nvSpPr>
        <p:spPr>
          <a:xfrm>
            <a:off x="11582397" y="3122273"/>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4</a:t>
            </a:r>
            <a:endParaRPr lang="en-US" sz="1600" b="0" cap="none" spc="0" dirty="0">
              <a:ln w="0"/>
              <a:solidFill>
                <a:srgbClr val="C00000"/>
              </a:solidFill>
              <a:effectLst>
                <a:outerShdw blurRad="38100" dist="25400" dir="5400000" algn="ctr" rotWithShape="0">
                  <a:srgbClr val="6E747A">
                    <a:alpha val="43000"/>
                  </a:srgbClr>
                </a:outerShdw>
              </a:effectLst>
            </a:endParaRPr>
          </a:p>
        </p:txBody>
      </p:sp>
      <p:cxnSp>
        <p:nvCxnSpPr>
          <p:cNvPr id="29" name="Straight Arrow Connector 28" descr="Invoice cover sheet pt 2 - Arrow pointing at item #5&#10;">
            <a:extLst>
              <a:ext uri="{FF2B5EF4-FFF2-40B4-BE49-F238E27FC236}">
                <a16:creationId xmlns:a16="http://schemas.microsoft.com/office/drawing/2014/main" id="{4DFF69DF-8AF5-41B0-84A6-BE950FFBF886}"/>
              </a:ext>
              <a:ext uri="{C183D7F6-B498-43B3-948B-1728B52AA6E4}">
                <adec:decorative xmlns:adec="http://schemas.microsoft.com/office/drawing/2017/decorative" val="1"/>
              </a:ext>
            </a:extLst>
          </p:cNvPr>
          <p:cNvCxnSpPr>
            <a:cxnSpLocks/>
            <a:stCxn id="31" idx="3"/>
          </p:cNvCxnSpPr>
          <p:nvPr/>
        </p:nvCxnSpPr>
        <p:spPr>
          <a:xfrm flipV="1">
            <a:off x="6114772" y="5417820"/>
            <a:ext cx="1147088" cy="50555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B2B2B4B-C181-4ADF-BA30-9C98D94CB192}"/>
              </a:ext>
              <a:ext uri="{C183D7F6-B498-43B3-948B-1728B52AA6E4}">
                <adec:decorative xmlns:adec="http://schemas.microsoft.com/office/drawing/2017/decorative" val="1"/>
              </a:ext>
            </a:extLst>
          </p:cNvPr>
          <p:cNvSpPr/>
          <p:nvPr/>
        </p:nvSpPr>
        <p:spPr>
          <a:xfrm>
            <a:off x="5906278" y="5754096"/>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5</a:t>
            </a:r>
          </a:p>
        </p:txBody>
      </p:sp>
      <p:sp>
        <p:nvSpPr>
          <p:cNvPr id="5" name="Slide Number Placeholder 4"/>
          <p:cNvSpPr>
            <a:spLocks noGrp="1"/>
          </p:cNvSpPr>
          <p:nvPr>
            <p:ph type="sldNum" sz="quarter" idx="12"/>
          </p:nvPr>
        </p:nvSpPr>
        <p:spPr/>
        <p:txBody>
          <a:bodyPr/>
          <a:lstStyle/>
          <a:p>
            <a:fld id="{005C4985-ACD0-2B4C-8981-36243250F268}" type="slidenum">
              <a:rPr lang="en-US" smtClean="0"/>
              <a:t>7</a:t>
            </a:fld>
            <a:endParaRPr lang="en-US" dirty="0"/>
          </a:p>
        </p:txBody>
      </p:sp>
    </p:spTree>
    <p:extLst>
      <p:ext uri="{BB962C8B-B14F-4D97-AF65-F5344CB8AC3E}">
        <p14:creationId xmlns:p14="http://schemas.microsoft.com/office/powerpoint/2010/main" val="189113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Summary </a:t>
            </a:r>
            <a:r>
              <a:rPr lang="en-US" sz="3200" dirty="0"/>
              <a:t>(Training)</a:t>
            </a:r>
            <a:endParaRPr lang="en-US" dirty="0"/>
          </a:p>
        </p:txBody>
      </p:sp>
      <p:sp>
        <p:nvSpPr>
          <p:cNvPr id="3" name="Content Placeholder 2"/>
          <p:cNvSpPr>
            <a:spLocks noGrp="1"/>
          </p:cNvSpPr>
          <p:nvPr>
            <p:ph sz="half" idx="1"/>
          </p:nvPr>
        </p:nvSpPr>
        <p:spPr>
          <a:xfrm>
            <a:off x="1028700" y="1676399"/>
            <a:ext cx="5462155" cy="4786835"/>
          </a:xfrm>
        </p:spPr>
        <p:txBody>
          <a:bodyPr>
            <a:normAutofit/>
          </a:bodyPr>
          <a:lstStyle/>
          <a:p>
            <a:pPr marL="457200" indent="-457200">
              <a:buFont typeface="+mj-lt"/>
              <a:buAutoNum type="arabicPeriod"/>
            </a:pPr>
            <a:r>
              <a:rPr lang="en-US" sz="1800" dirty="0"/>
              <a:t>CEC Agreement Reimbursable Budget</a:t>
            </a:r>
          </a:p>
          <a:p>
            <a:pPr lvl="1"/>
            <a:r>
              <a:rPr lang="en-US" sz="1800" dirty="0"/>
              <a:t>CEC category values that should match the most recently approved budget.</a:t>
            </a:r>
          </a:p>
          <a:p>
            <a:pPr marL="457200" indent="-457200">
              <a:buFont typeface="+mj-lt"/>
              <a:buAutoNum type="arabicPeriod"/>
            </a:pPr>
            <a:r>
              <a:rPr lang="en-US" sz="1800" dirty="0"/>
              <a:t>Match Agreement Reimbursable Budget</a:t>
            </a:r>
          </a:p>
          <a:p>
            <a:pPr lvl="1"/>
            <a:r>
              <a:rPr lang="en-US" sz="1800" dirty="0"/>
              <a:t>Match category values that should match the most recently approved budget.</a:t>
            </a:r>
          </a:p>
          <a:p>
            <a:pPr marL="457200" indent="-457200">
              <a:buFont typeface="+mj-lt"/>
              <a:buAutoNum type="arabicPeriod"/>
            </a:pPr>
            <a:r>
              <a:rPr lang="en-US" sz="1800" dirty="0"/>
              <a:t>CEC Cumulative Expenses Billed to Date</a:t>
            </a:r>
          </a:p>
          <a:p>
            <a:pPr lvl="1"/>
            <a:r>
              <a:rPr lang="en-US" sz="1800" dirty="0"/>
              <a:t>CEC expenses previously billed, and expenses being billed this invoice.</a:t>
            </a:r>
          </a:p>
          <a:p>
            <a:pPr marL="457200" indent="-457200">
              <a:buFont typeface="+mj-lt"/>
              <a:buAutoNum type="arabicPeriod"/>
            </a:pPr>
            <a:r>
              <a:rPr lang="en-US" sz="1800" dirty="0"/>
              <a:t>Match Cumulative Expenses Billed to Date</a:t>
            </a:r>
          </a:p>
          <a:p>
            <a:pPr lvl="1"/>
            <a:r>
              <a:rPr lang="en-US" sz="1800" dirty="0"/>
              <a:t>Match expenses previously billed, and expenses being billed this invoice.</a:t>
            </a:r>
          </a:p>
        </p:txBody>
      </p:sp>
      <p:pic>
        <p:nvPicPr>
          <p:cNvPr id="8" name="Content Placeholder 7" descr="Picture of training invoice summary page">
            <a:extLst>
              <a:ext uri="{FF2B5EF4-FFF2-40B4-BE49-F238E27FC236}">
                <a16:creationId xmlns:a16="http://schemas.microsoft.com/office/drawing/2014/main" id="{D7EDFB5A-DCC1-4C32-A122-ECD51759FAF9}"/>
              </a:ext>
            </a:extLst>
          </p:cNvPr>
          <p:cNvPicPr>
            <a:picLocks noGrp="1" noChangeAspect="1"/>
          </p:cNvPicPr>
          <p:nvPr>
            <p:ph sz="half" idx="2"/>
          </p:nvPr>
        </p:nvPicPr>
        <p:blipFill>
          <a:blip r:embed="rId3"/>
          <a:stretch>
            <a:fillRect/>
          </a:stretch>
        </p:blipFill>
        <p:spPr>
          <a:xfrm>
            <a:off x="6645587" y="1208107"/>
            <a:ext cx="4365499" cy="5255127"/>
          </a:xfrm>
        </p:spPr>
      </p:pic>
      <p:sp>
        <p:nvSpPr>
          <p:cNvPr id="59" name="Rectangle 58" descr="Rectangle making area regarding item #1">
            <a:extLst>
              <a:ext uri="{FF2B5EF4-FFF2-40B4-BE49-F238E27FC236}">
                <a16:creationId xmlns:a16="http://schemas.microsoft.com/office/drawing/2014/main" id="{1DCA1936-0197-4DE7-AE49-5E92E42A5055}"/>
              </a:ext>
              <a:ext uri="{C183D7F6-B498-43B3-948B-1728B52AA6E4}">
                <adec:decorative xmlns:adec="http://schemas.microsoft.com/office/drawing/2017/decorative" val="1"/>
              </a:ext>
            </a:extLst>
          </p:cNvPr>
          <p:cNvSpPr/>
          <p:nvPr/>
        </p:nvSpPr>
        <p:spPr>
          <a:xfrm>
            <a:off x="7776575" y="3607303"/>
            <a:ext cx="642528" cy="2055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descr="Rectangle making area regarding item #2">
            <a:extLst>
              <a:ext uri="{FF2B5EF4-FFF2-40B4-BE49-F238E27FC236}">
                <a16:creationId xmlns:a16="http://schemas.microsoft.com/office/drawing/2014/main" id="{A6714CB1-2F9F-4995-95C0-5B3FF164E211}"/>
              </a:ext>
              <a:ext uri="{C183D7F6-B498-43B3-948B-1728B52AA6E4}">
                <adec:decorative xmlns:adec="http://schemas.microsoft.com/office/drawing/2017/decorative" val="1"/>
              </a:ext>
            </a:extLst>
          </p:cNvPr>
          <p:cNvSpPr/>
          <p:nvPr/>
        </p:nvSpPr>
        <p:spPr>
          <a:xfrm>
            <a:off x="7763369" y="4419371"/>
            <a:ext cx="655733" cy="4976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descr="Rectangle making area regarding item #2">
            <a:extLst>
              <a:ext uri="{FF2B5EF4-FFF2-40B4-BE49-F238E27FC236}">
                <a16:creationId xmlns:a16="http://schemas.microsoft.com/office/drawing/2014/main" id="{248E7F49-61C2-4C36-912C-5FBA89FDA63A}"/>
              </a:ext>
              <a:ext uri="{C183D7F6-B498-43B3-948B-1728B52AA6E4}">
                <adec:decorative xmlns:adec="http://schemas.microsoft.com/office/drawing/2017/decorative" val="1"/>
              </a:ext>
            </a:extLst>
          </p:cNvPr>
          <p:cNvSpPr/>
          <p:nvPr/>
        </p:nvSpPr>
        <p:spPr>
          <a:xfrm>
            <a:off x="7773046" y="4993643"/>
            <a:ext cx="646057" cy="2055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descr="Rectangle making area regarding item #1">
            <a:extLst>
              <a:ext uri="{FF2B5EF4-FFF2-40B4-BE49-F238E27FC236}">
                <a16:creationId xmlns:a16="http://schemas.microsoft.com/office/drawing/2014/main" id="{DBD185BD-2E06-49F8-BFF3-C1CC708DA3ED}"/>
              </a:ext>
              <a:ext uri="{C183D7F6-B498-43B3-948B-1728B52AA6E4}">
                <adec:decorative xmlns:adec="http://schemas.microsoft.com/office/drawing/2017/decorative" val="1"/>
              </a:ext>
            </a:extLst>
          </p:cNvPr>
          <p:cNvSpPr/>
          <p:nvPr/>
        </p:nvSpPr>
        <p:spPr>
          <a:xfrm>
            <a:off x="7776575" y="3029887"/>
            <a:ext cx="642528" cy="4976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descr="Rectangle making area regarding item #3">
            <a:extLst>
              <a:ext uri="{FF2B5EF4-FFF2-40B4-BE49-F238E27FC236}">
                <a16:creationId xmlns:a16="http://schemas.microsoft.com/office/drawing/2014/main" id="{ECCD23E5-7303-4EE5-AC5F-D421584A12FE}"/>
              </a:ext>
              <a:ext uri="{C183D7F6-B498-43B3-948B-1728B52AA6E4}">
                <adec:decorative xmlns:adec="http://schemas.microsoft.com/office/drawing/2017/decorative" val="1"/>
              </a:ext>
            </a:extLst>
          </p:cNvPr>
          <p:cNvSpPr/>
          <p:nvPr/>
        </p:nvSpPr>
        <p:spPr>
          <a:xfrm>
            <a:off x="9063930" y="3025305"/>
            <a:ext cx="651164" cy="4976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descr="Rectangle making area regarding item #3">
            <a:extLst>
              <a:ext uri="{FF2B5EF4-FFF2-40B4-BE49-F238E27FC236}">
                <a16:creationId xmlns:a16="http://schemas.microsoft.com/office/drawing/2014/main" id="{5B8357BD-7CD7-4E6E-B11F-FE62D62A964A}"/>
              </a:ext>
              <a:ext uri="{C183D7F6-B498-43B3-948B-1728B52AA6E4}">
                <adec:decorative xmlns:adec="http://schemas.microsoft.com/office/drawing/2017/decorative" val="1"/>
              </a:ext>
            </a:extLst>
          </p:cNvPr>
          <p:cNvSpPr/>
          <p:nvPr/>
        </p:nvSpPr>
        <p:spPr>
          <a:xfrm>
            <a:off x="9063930" y="3612340"/>
            <a:ext cx="651164" cy="2055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descr="Rectangle making area regarding item #4">
            <a:extLst>
              <a:ext uri="{FF2B5EF4-FFF2-40B4-BE49-F238E27FC236}">
                <a16:creationId xmlns:a16="http://schemas.microsoft.com/office/drawing/2014/main" id="{43536019-6B07-4697-A2F8-AE051663EF43}"/>
              </a:ext>
              <a:ext uri="{C183D7F6-B498-43B3-948B-1728B52AA6E4}">
                <adec:decorative xmlns:adec="http://schemas.microsoft.com/office/drawing/2017/decorative" val="1"/>
              </a:ext>
            </a:extLst>
          </p:cNvPr>
          <p:cNvSpPr/>
          <p:nvPr/>
        </p:nvSpPr>
        <p:spPr>
          <a:xfrm>
            <a:off x="9071687" y="4419371"/>
            <a:ext cx="643407" cy="49237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descr="Rectangle making area regarding item #4">
            <a:extLst>
              <a:ext uri="{FF2B5EF4-FFF2-40B4-BE49-F238E27FC236}">
                <a16:creationId xmlns:a16="http://schemas.microsoft.com/office/drawing/2014/main" id="{7A2BEC6E-E87F-4A80-8BC1-58ADFB8EFD0D}"/>
              </a:ext>
              <a:ext uri="{C183D7F6-B498-43B3-948B-1728B52AA6E4}">
                <adec:decorative xmlns:adec="http://schemas.microsoft.com/office/drawing/2017/decorative" val="1"/>
              </a:ext>
            </a:extLst>
          </p:cNvPr>
          <p:cNvSpPr/>
          <p:nvPr/>
        </p:nvSpPr>
        <p:spPr>
          <a:xfrm>
            <a:off x="9062259" y="4993643"/>
            <a:ext cx="652835" cy="2055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Arrow Connector 65" descr="Arrow pointing at utem #1">
            <a:extLst>
              <a:ext uri="{FF2B5EF4-FFF2-40B4-BE49-F238E27FC236}">
                <a16:creationId xmlns:a16="http://schemas.microsoft.com/office/drawing/2014/main" id="{DD194C24-95B3-4EE4-B51B-680CCC30B159}"/>
              </a:ext>
              <a:ext uri="{C183D7F6-B498-43B3-948B-1728B52AA6E4}">
                <adec:decorative xmlns:adec="http://schemas.microsoft.com/office/drawing/2017/decorative" val="1"/>
              </a:ext>
            </a:extLst>
          </p:cNvPr>
          <p:cNvCxnSpPr>
            <a:cxnSpLocks/>
            <a:stCxn id="74" idx="3"/>
            <a:endCxn id="58" idx="1"/>
          </p:cNvCxnSpPr>
          <p:nvPr/>
        </p:nvCxnSpPr>
        <p:spPr>
          <a:xfrm>
            <a:off x="7495910" y="2867791"/>
            <a:ext cx="280665" cy="41090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descr="Arrow pointing at utem #1">
            <a:extLst>
              <a:ext uri="{FF2B5EF4-FFF2-40B4-BE49-F238E27FC236}">
                <a16:creationId xmlns:a16="http://schemas.microsoft.com/office/drawing/2014/main" id="{4A88BB22-FAC1-4DBF-9DC3-AF3F279D930D}"/>
              </a:ext>
              <a:ext uri="{C183D7F6-B498-43B3-948B-1728B52AA6E4}">
                <adec:decorative xmlns:adec="http://schemas.microsoft.com/office/drawing/2017/decorative" val="1"/>
              </a:ext>
            </a:extLst>
          </p:cNvPr>
          <p:cNvCxnSpPr>
            <a:cxnSpLocks/>
            <a:stCxn id="74" idx="3"/>
            <a:endCxn id="59" idx="1"/>
          </p:cNvCxnSpPr>
          <p:nvPr/>
        </p:nvCxnSpPr>
        <p:spPr>
          <a:xfrm>
            <a:off x="7495910" y="2867791"/>
            <a:ext cx="280665" cy="84226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0A058678-EA02-4800-A53E-AF641C4B1241}"/>
              </a:ext>
              <a:ext uri="{C183D7F6-B498-43B3-948B-1728B52AA6E4}">
                <adec:decorative xmlns:adec="http://schemas.microsoft.com/office/drawing/2017/decorative" val="1"/>
              </a:ext>
            </a:extLst>
          </p:cNvPr>
          <p:cNvCxnSpPr>
            <a:cxnSpLocks/>
            <a:stCxn id="75" idx="3"/>
            <a:endCxn id="60" idx="1"/>
          </p:cNvCxnSpPr>
          <p:nvPr/>
        </p:nvCxnSpPr>
        <p:spPr>
          <a:xfrm>
            <a:off x="7434444" y="4290398"/>
            <a:ext cx="328925" cy="37777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4820514F-50D2-4B3C-8CD0-6B3980590BF8}"/>
              </a:ext>
              <a:ext uri="{C183D7F6-B498-43B3-948B-1728B52AA6E4}">
                <adec:decorative xmlns:adec="http://schemas.microsoft.com/office/drawing/2017/decorative" val="1"/>
              </a:ext>
            </a:extLst>
          </p:cNvPr>
          <p:cNvCxnSpPr>
            <a:cxnSpLocks/>
            <a:stCxn id="75" idx="3"/>
            <a:endCxn id="61" idx="1"/>
          </p:cNvCxnSpPr>
          <p:nvPr/>
        </p:nvCxnSpPr>
        <p:spPr>
          <a:xfrm>
            <a:off x="7434444" y="4290398"/>
            <a:ext cx="338602" cy="8060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F4E2126-2BC1-43D9-8958-31374687B6FA}"/>
              </a:ext>
              <a:ext uri="{C183D7F6-B498-43B3-948B-1728B52AA6E4}">
                <adec:decorative xmlns:adec="http://schemas.microsoft.com/office/drawing/2017/decorative" val="1"/>
              </a:ext>
            </a:extLst>
          </p:cNvPr>
          <p:cNvCxnSpPr>
            <a:cxnSpLocks/>
            <a:stCxn id="76" idx="1"/>
            <a:endCxn id="62" idx="3"/>
          </p:cNvCxnSpPr>
          <p:nvPr/>
        </p:nvCxnSpPr>
        <p:spPr>
          <a:xfrm flipH="1" flipV="1">
            <a:off x="9715094" y="3274110"/>
            <a:ext cx="1364923" cy="4653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21BE04EC-5F6E-4036-9E8A-6FD870F4F8B3}"/>
              </a:ext>
              <a:ext uri="{C183D7F6-B498-43B3-948B-1728B52AA6E4}">
                <adec:decorative xmlns:adec="http://schemas.microsoft.com/office/drawing/2017/decorative" val="1"/>
              </a:ext>
            </a:extLst>
          </p:cNvPr>
          <p:cNvCxnSpPr>
            <a:cxnSpLocks/>
            <a:stCxn id="76" idx="1"/>
            <a:endCxn id="63" idx="3"/>
          </p:cNvCxnSpPr>
          <p:nvPr/>
        </p:nvCxnSpPr>
        <p:spPr>
          <a:xfrm flipH="1">
            <a:off x="9715094" y="3320640"/>
            <a:ext cx="1364923" cy="39445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684F6380-595B-465C-8229-2D1D8C73B01F}"/>
              </a:ext>
              <a:ext uri="{C183D7F6-B498-43B3-948B-1728B52AA6E4}">
                <adec:decorative xmlns:adec="http://schemas.microsoft.com/office/drawing/2017/decorative" val="1"/>
              </a:ext>
            </a:extLst>
          </p:cNvPr>
          <p:cNvCxnSpPr>
            <a:cxnSpLocks/>
            <a:stCxn id="77" idx="1"/>
            <a:endCxn id="64" idx="3"/>
          </p:cNvCxnSpPr>
          <p:nvPr/>
        </p:nvCxnSpPr>
        <p:spPr>
          <a:xfrm flipH="1" flipV="1">
            <a:off x="9715094" y="4665558"/>
            <a:ext cx="1377142" cy="509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4B8FFCF0-E880-419E-BA35-B655B20EDB30}"/>
              </a:ext>
              <a:ext uri="{C183D7F6-B498-43B3-948B-1728B52AA6E4}">
                <adec:decorative xmlns:adec="http://schemas.microsoft.com/office/drawing/2017/decorative" val="1"/>
              </a:ext>
            </a:extLst>
          </p:cNvPr>
          <p:cNvCxnSpPr>
            <a:cxnSpLocks/>
            <a:stCxn id="77" idx="1"/>
            <a:endCxn id="65" idx="3"/>
          </p:cNvCxnSpPr>
          <p:nvPr/>
        </p:nvCxnSpPr>
        <p:spPr>
          <a:xfrm flipH="1">
            <a:off x="9715094" y="4716504"/>
            <a:ext cx="1377142" cy="37989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46C2DCCC-5B82-45D3-8A29-3ED95C5540CB}"/>
              </a:ext>
              <a:ext uri="{C183D7F6-B498-43B3-948B-1728B52AA6E4}">
                <adec:decorative xmlns:adec="http://schemas.microsoft.com/office/drawing/2017/decorative" val="1"/>
              </a:ext>
            </a:extLst>
          </p:cNvPr>
          <p:cNvSpPr/>
          <p:nvPr/>
        </p:nvSpPr>
        <p:spPr>
          <a:xfrm>
            <a:off x="7287416" y="2698514"/>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sp>
        <p:nvSpPr>
          <p:cNvPr id="75" name="Rectangle 74">
            <a:extLst>
              <a:ext uri="{FF2B5EF4-FFF2-40B4-BE49-F238E27FC236}">
                <a16:creationId xmlns:a16="http://schemas.microsoft.com/office/drawing/2014/main" id="{80EBEFFC-D2A4-4273-B9F9-68D4BBD277BE}"/>
              </a:ext>
              <a:ext uri="{C183D7F6-B498-43B3-948B-1728B52AA6E4}">
                <adec:decorative xmlns:adec="http://schemas.microsoft.com/office/drawing/2017/decorative" val="1"/>
              </a:ext>
            </a:extLst>
          </p:cNvPr>
          <p:cNvSpPr/>
          <p:nvPr/>
        </p:nvSpPr>
        <p:spPr>
          <a:xfrm>
            <a:off x="7225950" y="4121121"/>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2</a:t>
            </a:r>
            <a:endParaRPr lang="en-US" sz="1600" b="0" cap="none" spc="0" dirty="0">
              <a:ln w="0"/>
              <a:solidFill>
                <a:srgbClr val="C00000"/>
              </a:solidFill>
              <a:effectLst>
                <a:outerShdw blurRad="38100" dist="25400" dir="5400000" algn="ctr" rotWithShape="0">
                  <a:srgbClr val="6E747A">
                    <a:alpha val="43000"/>
                  </a:srgbClr>
                </a:outerShdw>
              </a:effectLst>
            </a:endParaRPr>
          </a:p>
        </p:txBody>
      </p:sp>
      <p:sp>
        <p:nvSpPr>
          <p:cNvPr id="76" name="Rectangle 75">
            <a:extLst>
              <a:ext uri="{FF2B5EF4-FFF2-40B4-BE49-F238E27FC236}">
                <a16:creationId xmlns:a16="http://schemas.microsoft.com/office/drawing/2014/main" id="{FD069226-63AF-4BDD-89F1-75AC1AD7E9A7}"/>
              </a:ext>
              <a:ext uri="{C183D7F6-B498-43B3-948B-1728B52AA6E4}">
                <adec:decorative xmlns:adec="http://schemas.microsoft.com/office/drawing/2017/decorative" val="1"/>
              </a:ext>
            </a:extLst>
          </p:cNvPr>
          <p:cNvSpPr/>
          <p:nvPr/>
        </p:nvSpPr>
        <p:spPr>
          <a:xfrm>
            <a:off x="11080017" y="3151363"/>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3</a:t>
            </a:r>
          </a:p>
        </p:txBody>
      </p:sp>
      <p:sp>
        <p:nvSpPr>
          <p:cNvPr id="77" name="Rectangle 76">
            <a:extLst>
              <a:ext uri="{FF2B5EF4-FFF2-40B4-BE49-F238E27FC236}">
                <a16:creationId xmlns:a16="http://schemas.microsoft.com/office/drawing/2014/main" id="{A87FDD8F-37D1-4A5F-8D6E-649BE6993662}"/>
              </a:ext>
              <a:ext uri="{C183D7F6-B498-43B3-948B-1728B52AA6E4}">
                <adec:decorative xmlns:adec="http://schemas.microsoft.com/office/drawing/2017/decorative" val="1"/>
              </a:ext>
            </a:extLst>
          </p:cNvPr>
          <p:cNvSpPr/>
          <p:nvPr/>
        </p:nvSpPr>
        <p:spPr>
          <a:xfrm>
            <a:off x="11092236" y="4547227"/>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4</a:t>
            </a:r>
            <a:endParaRPr lang="en-US" sz="1600" b="0" cap="none" spc="0" dirty="0">
              <a:ln w="0"/>
              <a:solidFill>
                <a:srgbClr val="C00000"/>
              </a:solidFill>
              <a:effectLst>
                <a:outerShdw blurRad="38100" dist="25400" dir="5400000" algn="ctr" rotWithShape="0">
                  <a:srgbClr val="6E747A">
                    <a:alpha val="43000"/>
                  </a:srgbClr>
                </a:outerShdw>
              </a:effectLst>
            </a:endParaRPr>
          </a:p>
        </p:txBody>
      </p:sp>
      <p:sp>
        <p:nvSpPr>
          <p:cNvPr id="6" name="Slide Number Placeholder 5"/>
          <p:cNvSpPr>
            <a:spLocks noGrp="1"/>
          </p:cNvSpPr>
          <p:nvPr>
            <p:ph type="sldNum" sz="quarter" idx="12"/>
          </p:nvPr>
        </p:nvSpPr>
        <p:spPr/>
        <p:txBody>
          <a:bodyPr/>
          <a:lstStyle/>
          <a:p>
            <a:fld id="{005C4985-ACD0-2B4C-8981-36243250F268}" type="slidenum">
              <a:rPr lang="en-US" smtClean="0"/>
              <a:t>8</a:t>
            </a:fld>
            <a:endParaRPr lang="en-US" dirty="0"/>
          </a:p>
        </p:txBody>
      </p:sp>
    </p:spTree>
    <p:extLst>
      <p:ext uri="{BB962C8B-B14F-4D97-AF65-F5344CB8AC3E}">
        <p14:creationId xmlns:p14="http://schemas.microsoft.com/office/powerpoint/2010/main" val="109178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259911"/>
            <a:ext cx="9953978" cy="1038840"/>
          </a:xfrm>
        </p:spPr>
        <p:txBody>
          <a:bodyPr>
            <a:normAutofit/>
          </a:bodyPr>
          <a:lstStyle/>
          <a:p>
            <a:r>
              <a:rPr lang="en-US" dirty="0"/>
              <a:t>Invoice Summary </a:t>
            </a:r>
            <a:r>
              <a:rPr lang="en-US" sz="3200" dirty="0"/>
              <a:t>(Training Pt. 2)</a:t>
            </a:r>
            <a:endParaRPr lang="en-US" dirty="0"/>
          </a:p>
        </p:txBody>
      </p:sp>
      <p:sp>
        <p:nvSpPr>
          <p:cNvPr id="38" name="TextBox 37">
            <a:extLst>
              <a:ext uri="{FF2B5EF4-FFF2-40B4-BE49-F238E27FC236}">
                <a16:creationId xmlns:a16="http://schemas.microsoft.com/office/drawing/2014/main" id="{09A58B0A-ABDB-441C-9935-E0DE506275D2}"/>
              </a:ext>
            </a:extLst>
          </p:cNvPr>
          <p:cNvSpPr txBox="1"/>
          <p:nvPr/>
        </p:nvSpPr>
        <p:spPr>
          <a:xfrm>
            <a:off x="413707" y="6285808"/>
            <a:ext cx="7832272" cy="369332"/>
          </a:xfrm>
          <a:prstGeom prst="rect">
            <a:avLst/>
          </a:prstGeom>
          <a:noFill/>
        </p:spPr>
        <p:txBody>
          <a:bodyPr wrap="none" rtlCol="0">
            <a:spAutoFit/>
          </a:bodyPr>
          <a:lstStyle/>
          <a:p>
            <a:r>
              <a:rPr lang="en-US" dirty="0">
                <a:solidFill>
                  <a:schemeClr val="accent1">
                    <a:lumMod val="50000"/>
                  </a:schemeClr>
                </a:solidFill>
              </a:rPr>
              <a:t>*Option is only available when selecting “Yes” in Retention Release Invoice.</a:t>
            </a:r>
          </a:p>
        </p:txBody>
      </p:sp>
      <p:sp>
        <p:nvSpPr>
          <p:cNvPr id="3" name="Content Placeholder 2"/>
          <p:cNvSpPr>
            <a:spLocks noGrp="1"/>
          </p:cNvSpPr>
          <p:nvPr>
            <p:ph sz="half" idx="1"/>
          </p:nvPr>
        </p:nvSpPr>
        <p:spPr>
          <a:xfrm>
            <a:off x="508000" y="1275906"/>
            <a:ext cx="6070219" cy="5187328"/>
          </a:xfrm>
        </p:spPr>
        <p:txBody>
          <a:bodyPr>
            <a:normAutofit lnSpcReduction="10000"/>
          </a:bodyPr>
          <a:lstStyle/>
          <a:p>
            <a:pPr marL="457200" indent="-457200">
              <a:buFont typeface="+mj-lt"/>
              <a:buAutoNum type="arabicPeriod"/>
            </a:pPr>
            <a:r>
              <a:rPr lang="en-US" sz="1800" dirty="0"/>
              <a:t>Retention Method</a:t>
            </a:r>
          </a:p>
          <a:p>
            <a:pPr marL="457200" lvl="1" indent="0">
              <a:buNone/>
            </a:pPr>
            <a:r>
              <a:rPr lang="en-US" sz="1800" dirty="0"/>
              <a:t>Select the method of retention agreed upon with CAM:</a:t>
            </a:r>
          </a:p>
          <a:p>
            <a:pPr lvl="1"/>
            <a:r>
              <a:rPr lang="en-US" sz="1800" dirty="0"/>
              <a:t>Retention withheld at the end of the agreement (Last 10% of funds invoiced).</a:t>
            </a:r>
          </a:p>
          <a:p>
            <a:pPr lvl="1"/>
            <a:r>
              <a:rPr lang="en-US" sz="1800" dirty="0"/>
              <a:t>Retention withheld with every invoice (10% withheld from every invoice).</a:t>
            </a:r>
          </a:p>
          <a:p>
            <a:pPr lvl="1"/>
            <a:r>
              <a:rPr lang="en-US" sz="1800" dirty="0"/>
              <a:t>Retention is not required (Specific agreements only).</a:t>
            </a:r>
          </a:p>
          <a:p>
            <a:pPr marL="457200" indent="-457200">
              <a:buFont typeface="+mj-lt"/>
              <a:buAutoNum type="arabicPeriod"/>
            </a:pPr>
            <a:r>
              <a:rPr lang="en-US" sz="1800" dirty="0"/>
              <a:t>Retention Release Invoice</a:t>
            </a:r>
          </a:p>
          <a:p>
            <a:pPr lvl="1"/>
            <a:r>
              <a:rPr lang="en-US" sz="1800" dirty="0"/>
              <a:t>Select “Yes” if you and your CAM agree to release retention this invoice and select “No” if retention is not being released.</a:t>
            </a:r>
          </a:p>
          <a:p>
            <a:pPr lvl="1"/>
            <a:r>
              <a:rPr lang="en-US" sz="1800" dirty="0"/>
              <a:t>Typically submitted separately from the Final Invoice.</a:t>
            </a:r>
          </a:p>
          <a:p>
            <a:pPr marL="457200" indent="-457200">
              <a:buFont typeface="+mj-lt"/>
              <a:buAutoNum type="arabicPeriod"/>
            </a:pPr>
            <a:r>
              <a:rPr lang="en-US" sz="1800" dirty="0"/>
              <a:t>Retention Release Amount*</a:t>
            </a:r>
          </a:p>
          <a:p>
            <a:pPr lvl="1"/>
            <a:r>
              <a:rPr lang="en-US" sz="1800" dirty="0"/>
              <a:t>The amount of retention funds requested to be released.</a:t>
            </a:r>
          </a:p>
        </p:txBody>
      </p:sp>
      <p:pic>
        <p:nvPicPr>
          <p:cNvPr id="18" name="Content Placeholder 17" descr="Picture of training invoice summary page">
            <a:extLst>
              <a:ext uri="{FF2B5EF4-FFF2-40B4-BE49-F238E27FC236}">
                <a16:creationId xmlns:a16="http://schemas.microsoft.com/office/drawing/2014/main" id="{80B43990-A580-4856-8AA2-412DFD4DD3ED}"/>
              </a:ext>
            </a:extLst>
          </p:cNvPr>
          <p:cNvPicPr>
            <a:picLocks noGrp="1" noChangeAspect="1"/>
          </p:cNvPicPr>
          <p:nvPr>
            <p:ph sz="half" idx="2"/>
          </p:nvPr>
        </p:nvPicPr>
        <p:blipFill>
          <a:blip r:embed="rId3"/>
          <a:stretch>
            <a:fillRect/>
          </a:stretch>
        </p:blipFill>
        <p:spPr>
          <a:xfrm>
            <a:off x="6980270" y="1172050"/>
            <a:ext cx="4263839" cy="5113758"/>
          </a:xfrm>
        </p:spPr>
      </p:pic>
      <p:sp>
        <p:nvSpPr>
          <p:cNvPr id="39" name="Rectangle 38">
            <a:extLst>
              <a:ext uri="{FF2B5EF4-FFF2-40B4-BE49-F238E27FC236}">
                <a16:creationId xmlns:a16="http://schemas.microsoft.com/office/drawing/2014/main" id="{DBD975FA-DB65-4096-B72E-F2E32BE728D0}"/>
              </a:ext>
              <a:ext uri="{C183D7F6-B498-43B3-948B-1728B52AA6E4}">
                <adec:decorative xmlns:adec="http://schemas.microsoft.com/office/drawing/2017/decorative" val="1"/>
              </a:ext>
            </a:extLst>
          </p:cNvPr>
          <p:cNvSpPr/>
          <p:nvPr/>
        </p:nvSpPr>
        <p:spPr>
          <a:xfrm>
            <a:off x="10139073" y="1306900"/>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1</a:t>
            </a:r>
          </a:p>
        </p:txBody>
      </p:sp>
      <p:cxnSp>
        <p:nvCxnSpPr>
          <p:cNvPr id="47" name="Straight Arrow Connector 46">
            <a:extLst>
              <a:ext uri="{FF2B5EF4-FFF2-40B4-BE49-F238E27FC236}">
                <a16:creationId xmlns:a16="http://schemas.microsoft.com/office/drawing/2014/main" id="{4187463A-23FA-471B-AB3E-545E7C3992C1}"/>
              </a:ext>
              <a:ext uri="{C183D7F6-B498-43B3-948B-1728B52AA6E4}">
                <adec:decorative xmlns:adec="http://schemas.microsoft.com/office/drawing/2017/decorative" val="1"/>
              </a:ext>
            </a:extLst>
          </p:cNvPr>
          <p:cNvCxnSpPr>
            <a:cxnSpLocks/>
            <a:stCxn id="39" idx="2"/>
            <a:endCxn id="11" idx="0"/>
          </p:cNvCxnSpPr>
          <p:nvPr/>
        </p:nvCxnSpPr>
        <p:spPr>
          <a:xfrm flipH="1">
            <a:off x="9658747" y="1645454"/>
            <a:ext cx="584573" cy="69293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AF47CA1-15C3-400D-8903-455D98AF9781}"/>
              </a:ext>
              <a:ext uri="{C183D7F6-B498-43B3-948B-1728B52AA6E4}">
                <adec:decorative xmlns:adec="http://schemas.microsoft.com/office/drawing/2017/decorative" val="1"/>
              </a:ext>
            </a:extLst>
          </p:cNvPr>
          <p:cNvSpPr/>
          <p:nvPr/>
        </p:nvSpPr>
        <p:spPr>
          <a:xfrm>
            <a:off x="8084343" y="2338387"/>
            <a:ext cx="3148807" cy="1359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C8A15A2-5BFD-411C-A555-E51A9F5CD2CA}"/>
              </a:ext>
              <a:ext uri="{C183D7F6-B498-43B3-948B-1728B52AA6E4}">
                <adec:decorative xmlns:adec="http://schemas.microsoft.com/office/drawing/2017/decorative" val="1"/>
              </a:ext>
            </a:extLst>
          </p:cNvPr>
          <p:cNvSpPr/>
          <p:nvPr/>
        </p:nvSpPr>
        <p:spPr>
          <a:xfrm>
            <a:off x="11579753" y="5263070"/>
            <a:ext cx="208494" cy="338554"/>
          </a:xfrm>
          <a:prstGeom prst="rect">
            <a:avLst/>
          </a:prstGeom>
          <a:noFill/>
        </p:spPr>
        <p:txBody>
          <a:bodyPr wrap="square" lIns="91440" tIns="45720" rIns="91440" bIns="45720">
            <a:spAutoFit/>
          </a:bodyPr>
          <a:lstStyle/>
          <a:p>
            <a:pPr algn="ctr"/>
            <a:r>
              <a:rPr lang="en-US" sz="1600" dirty="0">
                <a:ln w="0"/>
                <a:solidFill>
                  <a:srgbClr val="C00000"/>
                </a:solidFill>
                <a:effectLst>
                  <a:outerShdw blurRad="38100" dist="25400" dir="5400000" algn="ctr" rotWithShape="0">
                    <a:srgbClr val="6E747A">
                      <a:alpha val="43000"/>
                    </a:srgbClr>
                  </a:outerShdw>
                </a:effectLst>
              </a:rPr>
              <a:t>2</a:t>
            </a:r>
            <a:endParaRPr lang="en-US" sz="1600" b="0" cap="none" spc="0" dirty="0">
              <a:ln w="0"/>
              <a:solidFill>
                <a:srgbClr val="C00000"/>
              </a:solidFill>
              <a:effectLst>
                <a:outerShdw blurRad="38100" dist="25400" dir="5400000" algn="ctr" rotWithShape="0">
                  <a:srgbClr val="6E747A">
                    <a:alpha val="43000"/>
                  </a:srgbClr>
                </a:outerShdw>
              </a:effectLst>
            </a:endParaRPr>
          </a:p>
        </p:txBody>
      </p:sp>
      <p:sp>
        <p:nvSpPr>
          <p:cNvPr id="43" name="Rectangle 42">
            <a:extLst>
              <a:ext uri="{FF2B5EF4-FFF2-40B4-BE49-F238E27FC236}">
                <a16:creationId xmlns:a16="http://schemas.microsoft.com/office/drawing/2014/main" id="{C0B64E68-2A22-4499-8CD1-111E9294AFE4}"/>
              </a:ext>
              <a:ext uri="{C183D7F6-B498-43B3-948B-1728B52AA6E4}">
                <adec:decorative xmlns:adec="http://schemas.microsoft.com/office/drawing/2017/decorative" val="1"/>
              </a:ext>
            </a:extLst>
          </p:cNvPr>
          <p:cNvSpPr/>
          <p:nvPr/>
        </p:nvSpPr>
        <p:spPr>
          <a:xfrm>
            <a:off x="11589272" y="5664777"/>
            <a:ext cx="208494" cy="338554"/>
          </a:xfrm>
          <a:prstGeom prst="rect">
            <a:avLst/>
          </a:prstGeom>
          <a:noFill/>
        </p:spPr>
        <p:txBody>
          <a:bodyPr wrap="square" lIns="91440" tIns="45720" rIns="91440" bIns="45720">
            <a:spAutoFit/>
          </a:bodyPr>
          <a:lstStyle/>
          <a:p>
            <a:pPr algn="ctr"/>
            <a:r>
              <a:rPr lang="en-US" sz="1600" b="0" cap="none" spc="0" dirty="0">
                <a:ln w="0"/>
                <a:solidFill>
                  <a:srgbClr val="C00000"/>
                </a:solidFill>
                <a:effectLst>
                  <a:outerShdw blurRad="38100" dist="25400" dir="5400000" algn="ctr" rotWithShape="0">
                    <a:srgbClr val="6E747A">
                      <a:alpha val="43000"/>
                    </a:srgbClr>
                  </a:outerShdw>
                </a:effectLst>
              </a:rPr>
              <a:t>3</a:t>
            </a:r>
          </a:p>
        </p:txBody>
      </p:sp>
      <p:cxnSp>
        <p:nvCxnSpPr>
          <p:cNvPr id="49" name="Straight Arrow Connector 48">
            <a:extLst>
              <a:ext uri="{FF2B5EF4-FFF2-40B4-BE49-F238E27FC236}">
                <a16:creationId xmlns:a16="http://schemas.microsoft.com/office/drawing/2014/main" id="{DD7342C9-7E07-488A-9A52-DFFFE16014FE}"/>
              </a:ext>
              <a:ext uri="{C183D7F6-B498-43B3-948B-1728B52AA6E4}">
                <adec:decorative xmlns:adec="http://schemas.microsoft.com/office/drawing/2017/decorative" val="1"/>
              </a:ext>
            </a:extLst>
          </p:cNvPr>
          <p:cNvCxnSpPr>
            <a:cxnSpLocks/>
            <a:stCxn id="40" idx="1"/>
            <a:endCxn id="27" idx="3"/>
          </p:cNvCxnSpPr>
          <p:nvPr/>
        </p:nvCxnSpPr>
        <p:spPr>
          <a:xfrm flipH="1">
            <a:off x="11233150" y="5432347"/>
            <a:ext cx="346603" cy="7072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4185FC0-9C06-422F-A723-5F5A1AA866C7}"/>
              </a:ext>
              <a:ext uri="{C183D7F6-B498-43B3-948B-1728B52AA6E4}">
                <adec:decorative xmlns:adec="http://schemas.microsoft.com/office/drawing/2017/decorative" val="1"/>
              </a:ext>
            </a:extLst>
          </p:cNvPr>
          <p:cNvCxnSpPr>
            <a:cxnSpLocks/>
            <a:stCxn id="43" idx="1"/>
            <a:endCxn id="41" idx="3"/>
          </p:cNvCxnSpPr>
          <p:nvPr/>
        </p:nvCxnSpPr>
        <p:spPr>
          <a:xfrm flipH="1" flipV="1">
            <a:off x="11233150" y="5614043"/>
            <a:ext cx="356122" cy="22001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C62656AD-A5E0-4DFC-A174-875E877D4C83}"/>
              </a:ext>
              <a:ext uri="{C183D7F6-B498-43B3-948B-1728B52AA6E4}">
                <adec:decorative xmlns:adec="http://schemas.microsoft.com/office/drawing/2017/decorative" val="1"/>
              </a:ext>
            </a:extLst>
          </p:cNvPr>
          <p:cNvSpPr/>
          <p:nvPr/>
        </p:nvSpPr>
        <p:spPr>
          <a:xfrm>
            <a:off x="10598944" y="5450681"/>
            <a:ext cx="634206" cy="1047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E4CC3A2-5F6F-4662-865C-84136A83F406}"/>
              </a:ext>
              <a:ext uri="{C183D7F6-B498-43B3-948B-1728B52AA6E4}">
                <adec:decorative xmlns:adec="http://schemas.microsoft.com/office/drawing/2017/decorative" val="1"/>
              </a:ext>
            </a:extLst>
          </p:cNvPr>
          <p:cNvSpPr/>
          <p:nvPr/>
        </p:nvSpPr>
        <p:spPr>
          <a:xfrm>
            <a:off x="10598944" y="5563308"/>
            <a:ext cx="634206" cy="1014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05C4985-ACD0-2B4C-8981-36243250F268}" type="slidenum">
              <a:rPr lang="en-US" smtClean="0"/>
              <a:t>9</a:t>
            </a:fld>
            <a:endParaRPr lang="en-US" dirty="0"/>
          </a:p>
        </p:txBody>
      </p:sp>
    </p:spTree>
    <p:extLst>
      <p:ext uri="{BB962C8B-B14F-4D97-AF65-F5344CB8AC3E}">
        <p14:creationId xmlns:p14="http://schemas.microsoft.com/office/powerpoint/2010/main" val="590621907"/>
      </p:ext>
    </p:extLst>
  </p:cSld>
  <p:clrMapOvr>
    <a:masterClrMapping/>
  </p:clrMapOvr>
</p:sld>
</file>

<file path=ppt/theme/theme1.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B8AAD638-0C9A-074A-A1F5-9C25FAF37ABD}"/>
    </a:ext>
  </a:extLst>
</a:theme>
</file>

<file path=ppt/theme/theme2.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5.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D4AADE59-C35C-A140-B257-2E4365C638F0}"/>
    </a:ext>
  </a:extLst>
</a:theme>
</file>

<file path=ppt/theme/theme6.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7E2F548-F85F-094D-8DDA-3AF7BD174F2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EC24D825061844B34CD8AA8714EB1B" ma:contentTypeVersion="10" ma:contentTypeDescription="Create a new document." ma:contentTypeScope="" ma:versionID="481694fcd065e44447086a3ec1e50cb2">
  <xsd:schema xmlns:xsd="http://www.w3.org/2001/XMLSchema" xmlns:xs="http://www.w3.org/2001/XMLSchema" xmlns:p="http://schemas.microsoft.com/office/2006/metadata/properties" xmlns:ns2="8e9156d5-28d7-42fc-8897-9362f8f6a13a" xmlns:ns3="1c83770d-edcb-4e74-b796-c57b1ffde4ca" targetNamespace="http://schemas.microsoft.com/office/2006/metadata/properties" ma:root="true" ma:fieldsID="439a58d9acbf6698652b35f99e0076c0" ns2:_="" ns3:_="">
    <xsd:import namespace="8e9156d5-28d7-42fc-8897-9362f8f6a13a"/>
    <xsd:import namespace="1c83770d-edcb-4e74-b796-c57b1ffde4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156d5-28d7-42fc-8897-9362f8f6a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83770d-edcb-4e74-b796-c57b1ffde4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627A7-8879-4DD6-ADF6-8C4F6EE8B27F}">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1c83770d-edcb-4e74-b796-c57b1ffde4ca"/>
    <ds:schemaRef ds:uri="8e9156d5-28d7-42fc-8897-9362f8f6a13a"/>
  </ds:schemaRefs>
</ds:datastoreItem>
</file>

<file path=customXml/itemProps2.xml><?xml version="1.0" encoding="utf-8"?>
<ds:datastoreItem xmlns:ds="http://schemas.openxmlformats.org/officeDocument/2006/customXml" ds:itemID="{4B3D5CAA-559C-41EB-8A66-B062E011B7D4}">
  <ds:schemaRefs>
    <ds:schemaRef ds:uri="http://schemas.microsoft.com/sharepoint/v3/contenttype/forms"/>
  </ds:schemaRefs>
</ds:datastoreItem>
</file>

<file path=customXml/itemProps3.xml><?xml version="1.0" encoding="utf-8"?>
<ds:datastoreItem xmlns:ds="http://schemas.openxmlformats.org/officeDocument/2006/customXml" ds:itemID="{F3AFE26F-A30B-44B1-8442-23B71AA6B51F}">
  <ds:schemaRefs>
    <ds:schemaRef ds:uri="1c83770d-edcb-4e74-b796-c57b1ffde4ca"/>
    <ds:schemaRef ds:uri="8e9156d5-28d7-42fc-8897-9362f8f6a1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CEC_Official_PowerPoint_Template_2020 (1)</Template>
  <TotalTime>15374</TotalTime>
  <Words>11213</Words>
  <Application>Microsoft Office PowerPoint</Application>
  <PresentationFormat>Widescreen</PresentationFormat>
  <Paragraphs>968</Paragraphs>
  <Slides>58</Slides>
  <Notes>57</Notes>
  <HiddenSlides>0</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Title</vt:lpstr>
      <vt:lpstr>Title/Section</vt:lpstr>
      <vt:lpstr>Content</vt:lpstr>
      <vt:lpstr>Content: blank background</vt:lpstr>
      <vt:lpstr>Blank: Black</vt:lpstr>
      <vt:lpstr>Blank: White</vt:lpstr>
      <vt:lpstr>California Energy Commission</vt:lpstr>
      <vt:lpstr>Invoice Training Overview</vt:lpstr>
      <vt:lpstr>Instructions</vt:lpstr>
      <vt:lpstr>Instructions (Pt. 2)</vt:lpstr>
      <vt:lpstr>Invoice Templates</vt:lpstr>
      <vt:lpstr>Invoice Cover Sheet</vt:lpstr>
      <vt:lpstr>Invoice Cover Sheet (Pt. 2)</vt:lpstr>
      <vt:lpstr>Invoice Summary (Training)</vt:lpstr>
      <vt:lpstr>Invoice Summary (Training Pt. 2)</vt:lpstr>
      <vt:lpstr>Invoice Summary (Training Pt. 3)</vt:lpstr>
      <vt:lpstr>Invoice Summary (Training Pt. 4)</vt:lpstr>
      <vt:lpstr>Invoice Summary (Training Pt. 5)</vt:lpstr>
      <vt:lpstr>Invoice Summary (Standard)</vt:lpstr>
      <vt:lpstr>Budget Worksheet Reference ID</vt:lpstr>
      <vt:lpstr>Budget Worksheet Reference ID (Pt. 2)</vt:lpstr>
      <vt:lpstr>DL &amp; FB (Training)</vt:lpstr>
      <vt:lpstr>DL &amp; FB (Training Pt. 2)</vt:lpstr>
      <vt:lpstr>DL &amp; FB (Training Pt. 3)</vt:lpstr>
      <vt:lpstr>DL &amp; FB (Training Pt. 4)</vt:lpstr>
      <vt:lpstr>Travel (Training)</vt:lpstr>
      <vt:lpstr>Travel (Training Pt. 2)</vt:lpstr>
      <vt:lpstr>Travel (Training Pt. 3)</vt:lpstr>
      <vt:lpstr>Equipment (Training &amp; Standard)</vt:lpstr>
      <vt:lpstr>Equipment (Training &amp; Standard Pt. 2)</vt:lpstr>
      <vt:lpstr>Equipment (Training &amp; Standard Pt. 3)</vt:lpstr>
      <vt:lpstr>Equipment (Training &amp; Standard Pt. 4)</vt:lpstr>
      <vt:lpstr>Equipment (Training &amp; Standard Pt. 5)</vt:lpstr>
      <vt:lpstr>Materials &amp; Miscellaneous (Training &amp; Standard)</vt:lpstr>
      <vt:lpstr>Materials &amp; Miscellaneous (Training &amp; Standard Pt. 2)</vt:lpstr>
      <vt:lpstr>Subrecipients &amp; Vendors  (Training &amp; Standard)</vt:lpstr>
      <vt:lpstr>Subrecipients &amp; Vendors  (Training &amp; Standard Pt. 2)</vt:lpstr>
      <vt:lpstr>Subrecipients &amp; Vendors  (Training &amp; Standard Pt. 3)</vt:lpstr>
      <vt:lpstr>Subrecipients &amp; Vendors  (Training &amp; Standard Pt. 4)</vt:lpstr>
      <vt:lpstr>Indirect &amp; Profit (Training)</vt:lpstr>
      <vt:lpstr>Indirect &amp; Profit (Training Pt. 2)</vt:lpstr>
      <vt:lpstr>Indirect &amp; Profit (Training Pt. 3)</vt:lpstr>
      <vt:lpstr>CBE &amp; Funds Spent in CA</vt:lpstr>
      <vt:lpstr>CBE &amp; Funds Spent in CA (Pt. 2)</vt:lpstr>
      <vt:lpstr>CBE &amp; Funds Spent in CA (Pt. 3)</vt:lpstr>
      <vt:lpstr>CBE &amp; Funds Spent in CA (Pt. 4)</vt:lpstr>
      <vt:lpstr>CBE &amp; Funds Spent in CA (Pt. 5)</vt:lpstr>
      <vt:lpstr>Travel Form</vt:lpstr>
      <vt:lpstr>Travel Form (Pt. 2)</vt:lpstr>
      <vt:lpstr>Travel Form (Pt. 3)</vt:lpstr>
      <vt:lpstr>Travel Form (Pt. 4)</vt:lpstr>
      <vt:lpstr>Form to Add Equipment/Materials and Miscellaneous</vt:lpstr>
      <vt:lpstr>Form to Add Equipment/Materials and Miscellaneous (Pt. 2)</vt:lpstr>
      <vt:lpstr>Form to Add Equipment/Materials and Miscellaneous (Pt. 3)</vt:lpstr>
      <vt:lpstr>Form to Add Equipment/Materials and Miscellaneous (Pt. 4)</vt:lpstr>
      <vt:lpstr>Submitting and Reviewing Invoices Electronically (Recipient)</vt:lpstr>
      <vt:lpstr>Submitting and Reviewing Invoices Electronically (Recipient)</vt:lpstr>
      <vt:lpstr>Submitting and Reviewing Invoices Electronically (CAM)</vt:lpstr>
      <vt:lpstr>Submitting and Reviewing Invoices Electronically (CAM)</vt:lpstr>
      <vt:lpstr>Submitting and Reviewing Invoices Electronically (CAM)</vt:lpstr>
      <vt:lpstr>Submitting and Reviewing Invoices Electronically (CAM)</vt:lpstr>
      <vt:lpstr>ECAM Resources</vt:lpstr>
      <vt:lpstr>Questions</vt:lpstr>
      <vt:lpstr>Thank You!</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Energy Commission</dc:title>
  <dc:creator>Buckley, Lindsay@Energy</dc:creator>
  <cp:lastModifiedBy>Dextraze, Zachary@energy</cp:lastModifiedBy>
  <cp:revision>220</cp:revision>
  <cp:lastPrinted>2019-12-11T23:19:58Z</cp:lastPrinted>
  <dcterms:created xsi:type="dcterms:W3CDTF">2020-03-06T19:07:21Z</dcterms:created>
  <dcterms:modified xsi:type="dcterms:W3CDTF">2021-11-24T17:26:08Z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0x010100C6EC24D825061844B34CD8AA8714EB1B</vt:lpwstr>
  </property>
</Properties>
</file>