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78" r:id="rId5"/>
  </p:sldMasterIdLst>
  <p:notesMasterIdLst>
    <p:notesMasterId r:id="rId18"/>
  </p:notesMasterIdLst>
  <p:handoutMasterIdLst>
    <p:handoutMasterId r:id="rId19"/>
  </p:handoutMasterIdLst>
  <p:sldIdLst>
    <p:sldId id="469" r:id="rId6"/>
    <p:sldId id="556" r:id="rId7"/>
    <p:sldId id="544" r:id="rId8"/>
    <p:sldId id="547" r:id="rId9"/>
    <p:sldId id="548" r:id="rId10"/>
    <p:sldId id="541" r:id="rId11"/>
    <p:sldId id="510" r:id="rId12"/>
    <p:sldId id="557" r:id="rId13"/>
    <p:sldId id="545" r:id="rId14"/>
    <p:sldId id="549" r:id="rId15"/>
    <p:sldId id="558" r:id="rId16"/>
    <p:sldId id="553" r:id="rId17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AF"/>
    <a:srgbClr val="FF7C80"/>
    <a:srgbClr val="FF6699"/>
    <a:srgbClr val="9933FF"/>
    <a:srgbClr val="423ADE"/>
    <a:srgbClr val="2B5B95"/>
    <a:srgbClr val="1438AC"/>
    <a:srgbClr val="1A375A"/>
    <a:srgbClr val="28558C"/>
    <a:srgbClr val="306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37A06-F0D1-4FD9-9F5D-823F96E231A8}" v="22" dt="2022-04-29T00:46:3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77" autoAdjust="0"/>
  </p:normalViewPr>
  <p:slideViewPr>
    <p:cSldViewPr snapToGrid="0">
      <p:cViewPr varScale="1">
        <p:scale>
          <a:sx n="156" d="100"/>
          <a:sy n="156" d="100"/>
        </p:scale>
        <p:origin x="78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angic, Alex@Energy" userId="3b075351-bb15-44f7-91fc-d89dccc35bbe" providerId="ADAL" clId="{7E937A06-F0D1-4FD9-9F5D-823F96E231A8}"/>
    <pc:docChg chg="undo custSel modSld">
      <pc:chgData name="Horangic, Alex@Energy" userId="3b075351-bb15-44f7-91fc-d89dccc35bbe" providerId="ADAL" clId="{7E937A06-F0D1-4FD9-9F5D-823F96E231A8}" dt="2022-04-29T00:47:01.951" v="431" actId="962"/>
      <pc:docMkLst>
        <pc:docMk/>
      </pc:docMkLst>
      <pc:sldChg chg="modSp mod">
        <pc:chgData name="Horangic, Alex@Energy" userId="3b075351-bb15-44f7-91fc-d89dccc35bbe" providerId="ADAL" clId="{7E937A06-F0D1-4FD9-9F5D-823F96E231A8}" dt="2022-04-29T00:47:01.951" v="431" actId="962"/>
        <pc:sldMkLst>
          <pc:docMk/>
          <pc:sldMk cId="1961795427" sldId="469"/>
        </pc:sldMkLst>
        <pc:spChg chg="mod">
          <ac:chgData name="Horangic, Alex@Energy" userId="3b075351-bb15-44f7-91fc-d89dccc35bbe" providerId="ADAL" clId="{7E937A06-F0D1-4FD9-9F5D-823F96E231A8}" dt="2022-04-29T00:47:01.951" v="431" actId="962"/>
          <ac:spMkLst>
            <pc:docMk/>
            <pc:sldMk cId="1961795427" sldId="469"/>
            <ac:spMk id="3" creationId="{00000000-0000-0000-0000-000000000000}"/>
          </ac:spMkLst>
        </pc:spChg>
      </pc:sldChg>
      <pc:sldChg chg="modSp mod">
        <pc:chgData name="Horangic, Alex@Energy" userId="3b075351-bb15-44f7-91fc-d89dccc35bbe" providerId="ADAL" clId="{7E937A06-F0D1-4FD9-9F5D-823F96E231A8}" dt="2022-04-29T00:05:50.472" v="41" actId="962"/>
        <pc:sldMkLst>
          <pc:docMk/>
          <pc:sldMk cId="3527531497" sldId="544"/>
        </pc:sldMkLst>
        <pc:spChg chg="mod">
          <ac:chgData name="Horangic, Alex@Energy" userId="3b075351-bb15-44f7-91fc-d89dccc35bbe" providerId="ADAL" clId="{7E937A06-F0D1-4FD9-9F5D-823F96E231A8}" dt="2022-04-29T00:01:37.645" v="25" actId="962"/>
          <ac:spMkLst>
            <pc:docMk/>
            <pc:sldMk cId="3527531497" sldId="544"/>
            <ac:spMk id="17" creationId="{642E5ED7-8E80-4FAD-9C37-0CAFE8D3E2A2}"/>
          </ac:spMkLst>
        </pc:spChg>
        <pc:spChg chg="mod">
          <ac:chgData name="Horangic, Alex@Energy" userId="3b075351-bb15-44f7-91fc-d89dccc35bbe" providerId="ADAL" clId="{7E937A06-F0D1-4FD9-9F5D-823F96E231A8}" dt="2022-04-28T23:59:55.437" v="7" actId="962"/>
          <ac:spMkLst>
            <pc:docMk/>
            <pc:sldMk cId="3527531497" sldId="544"/>
            <ac:spMk id="18" creationId="{022D228D-74EE-4FD0-BC14-9F1495A9D022}"/>
          </ac:spMkLst>
        </pc:spChg>
        <pc:spChg chg="mod">
          <ac:chgData name="Horangic, Alex@Energy" userId="3b075351-bb15-44f7-91fc-d89dccc35bbe" providerId="ADAL" clId="{7E937A06-F0D1-4FD9-9F5D-823F96E231A8}" dt="2022-04-29T00:00:06.870" v="9" actId="962"/>
          <ac:spMkLst>
            <pc:docMk/>
            <pc:sldMk cId="3527531497" sldId="544"/>
            <ac:spMk id="19" creationId="{26B07FD9-33B7-4041-9D7F-35155191C1DC}"/>
          </ac:spMkLst>
        </pc:spChg>
        <pc:spChg chg="mod">
          <ac:chgData name="Horangic, Alex@Energy" userId="3b075351-bb15-44f7-91fc-d89dccc35bbe" providerId="ADAL" clId="{7E937A06-F0D1-4FD9-9F5D-823F96E231A8}" dt="2022-04-29T00:00:20.632" v="13" actId="962"/>
          <ac:spMkLst>
            <pc:docMk/>
            <pc:sldMk cId="3527531497" sldId="544"/>
            <ac:spMk id="20" creationId="{3D1DCBF8-DE2A-4D64-AEA9-288A7710FE9B}"/>
          </ac:spMkLst>
        </pc:spChg>
        <pc:spChg chg="mod">
          <ac:chgData name="Horangic, Alex@Energy" userId="3b075351-bb15-44f7-91fc-d89dccc35bbe" providerId="ADAL" clId="{7E937A06-F0D1-4FD9-9F5D-823F96E231A8}" dt="2022-04-29T00:00:39.642" v="15" actId="962"/>
          <ac:spMkLst>
            <pc:docMk/>
            <pc:sldMk cId="3527531497" sldId="544"/>
            <ac:spMk id="21" creationId="{8EC1C071-413C-42BD-8BB1-2E71D933F8E6}"/>
          </ac:spMkLst>
        </pc:spChg>
        <pc:spChg chg="mod">
          <ac:chgData name="Horangic, Alex@Energy" userId="3b075351-bb15-44f7-91fc-d89dccc35bbe" providerId="ADAL" clId="{7E937A06-F0D1-4FD9-9F5D-823F96E231A8}" dt="2022-04-29T00:00:50.346" v="17" actId="962"/>
          <ac:spMkLst>
            <pc:docMk/>
            <pc:sldMk cId="3527531497" sldId="544"/>
            <ac:spMk id="22" creationId="{488994C2-AE90-4AAB-8637-AD4F275E79A3}"/>
          </ac:spMkLst>
        </pc:spChg>
        <pc:spChg chg="mod">
          <ac:chgData name="Horangic, Alex@Energy" userId="3b075351-bb15-44f7-91fc-d89dccc35bbe" providerId="ADAL" clId="{7E937A06-F0D1-4FD9-9F5D-823F96E231A8}" dt="2022-04-29T00:01:00.543" v="19" actId="962"/>
          <ac:spMkLst>
            <pc:docMk/>
            <pc:sldMk cId="3527531497" sldId="544"/>
            <ac:spMk id="23" creationId="{59C1E700-26DF-4E1D-A687-CCE8726B1D6A}"/>
          </ac:spMkLst>
        </pc:spChg>
        <pc:spChg chg="mod">
          <ac:chgData name="Horangic, Alex@Energy" userId="3b075351-bb15-44f7-91fc-d89dccc35bbe" providerId="ADAL" clId="{7E937A06-F0D1-4FD9-9F5D-823F96E231A8}" dt="2022-04-29T00:01:09.498" v="21" actId="962"/>
          <ac:spMkLst>
            <pc:docMk/>
            <pc:sldMk cId="3527531497" sldId="544"/>
            <ac:spMk id="24" creationId="{FCBAA295-B8B6-4FB2-AFEB-FFB112BBB823}"/>
          </ac:spMkLst>
        </pc:spChg>
        <pc:picChg chg="mod">
          <ac:chgData name="Horangic, Alex@Energy" userId="3b075351-bb15-44f7-91fc-d89dccc35bbe" providerId="ADAL" clId="{7E937A06-F0D1-4FD9-9F5D-823F96E231A8}" dt="2022-04-28T23:59:18.880" v="1" actId="962"/>
          <ac:picMkLst>
            <pc:docMk/>
            <pc:sldMk cId="3527531497" sldId="544"/>
            <ac:picMk id="1026" creationId="{D5CC5A78-56A1-49D6-A732-C05F6C584758}"/>
          </ac:picMkLst>
        </pc:picChg>
        <pc:picChg chg="mod">
          <ac:chgData name="Horangic, Alex@Energy" userId="3b075351-bb15-44f7-91fc-d89dccc35bbe" providerId="ADAL" clId="{7E937A06-F0D1-4FD9-9F5D-823F96E231A8}" dt="2022-04-28T23:59:37.528" v="3" actId="962"/>
          <ac:picMkLst>
            <pc:docMk/>
            <pc:sldMk cId="3527531497" sldId="544"/>
            <ac:picMk id="1030" creationId="{F75DE91E-D26C-4C2C-8E45-D3FEC8923C35}"/>
          </ac:picMkLst>
        </pc:picChg>
        <pc:picChg chg="mod">
          <ac:chgData name="Horangic, Alex@Energy" userId="3b075351-bb15-44f7-91fc-d89dccc35bbe" providerId="ADAL" clId="{7E937A06-F0D1-4FD9-9F5D-823F96E231A8}" dt="2022-04-29T00:01:43.333" v="27" actId="962"/>
          <ac:picMkLst>
            <pc:docMk/>
            <pc:sldMk cId="3527531497" sldId="544"/>
            <ac:picMk id="1032" creationId="{47CFC068-97D1-4215-855E-80C034C22013}"/>
          </ac:picMkLst>
        </pc:picChg>
        <pc:picChg chg="mod">
          <ac:chgData name="Horangic, Alex@Energy" userId="3b075351-bb15-44f7-91fc-d89dccc35bbe" providerId="ADAL" clId="{7E937A06-F0D1-4FD9-9F5D-823F96E231A8}" dt="2022-04-29T00:04:51.127" v="29" actId="962"/>
          <ac:picMkLst>
            <pc:docMk/>
            <pc:sldMk cId="3527531497" sldId="544"/>
            <ac:picMk id="1034" creationId="{E19A7560-0B68-45D6-B47A-3088D8198FE6}"/>
          </ac:picMkLst>
        </pc:picChg>
        <pc:picChg chg="mod">
          <ac:chgData name="Horangic, Alex@Energy" userId="3b075351-bb15-44f7-91fc-d89dccc35bbe" providerId="ADAL" clId="{7E937A06-F0D1-4FD9-9F5D-823F96E231A8}" dt="2022-04-29T00:05:00.200" v="31" actId="962"/>
          <ac:picMkLst>
            <pc:docMk/>
            <pc:sldMk cId="3527531497" sldId="544"/>
            <ac:picMk id="1036" creationId="{6FD9AB41-E996-40D1-B275-77CE9E833EC2}"/>
          </ac:picMkLst>
        </pc:picChg>
        <pc:picChg chg="mod">
          <ac:chgData name="Horangic, Alex@Energy" userId="3b075351-bb15-44f7-91fc-d89dccc35bbe" providerId="ADAL" clId="{7E937A06-F0D1-4FD9-9F5D-823F96E231A8}" dt="2022-04-29T00:05:20.978" v="35" actId="962"/>
          <ac:picMkLst>
            <pc:docMk/>
            <pc:sldMk cId="3527531497" sldId="544"/>
            <ac:picMk id="1038" creationId="{0CB8490D-B7D5-4F99-B2CA-CF46CAEB564F}"/>
          </ac:picMkLst>
        </pc:picChg>
        <pc:picChg chg="mod">
          <ac:chgData name="Horangic, Alex@Energy" userId="3b075351-bb15-44f7-91fc-d89dccc35bbe" providerId="ADAL" clId="{7E937A06-F0D1-4FD9-9F5D-823F96E231A8}" dt="2022-04-29T00:05:31.391" v="37" actId="962"/>
          <ac:picMkLst>
            <pc:docMk/>
            <pc:sldMk cId="3527531497" sldId="544"/>
            <ac:picMk id="1040" creationId="{66C5E224-8EC8-4C3E-A57F-675BE67295E3}"/>
          </ac:picMkLst>
        </pc:picChg>
        <pc:picChg chg="mod">
          <ac:chgData name="Horangic, Alex@Energy" userId="3b075351-bb15-44f7-91fc-d89dccc35bbe" providerId="ADAL" clId="{7E937A06-F0D1-4FD9-9F5D-823F96E231A8}" dt="2022-04-29T00:05:09.869" v="33" actId="962"/>
          <ac:picMkLst>
            <pc:docMk/>
            <pc:sldMk cId="3527531497" sldId="544"/>
            <ac:picMk id="1042" creationId="{A679827D-78C4-4C47-B39A-EB9F45ADFCEC}"/>
          </ac:picMkLst>
        </pc:picChg>
        <pc:picChg chg="mod">
          <ac:chgData name="Horangic, Alex@Energy" userId="3b075351-bb15-44f7-91fc-d89dccc35bbe" providerId="ADAL" clId="{7E937A06-F0D1-4FD9-9F5D-823F96E231A8}" dt="2022-04-29T00:05:40.869" v="39" actId="962"/>
          <ac:picMkLst>
            <pc:docMk/>
            <pc:sldMk cId="3527531497" sldId="544"/>
            <ac:picMk id="1044" creationId="{826E660E-A89D-4CA7-8D47-F6702500B865}"/>
          </ac:picMkLst>
        </pc:picChg>
        <pc:picChg chg="mod">
          <ac:chgData name="Horangic, Alex@Energy" userId="3b075351-bb15-44f7-91fc-d89dccc35bbe" providerId="ADAL" clId="{7E937A06-F0D1-4FD9-9F5D-823F96E231A8}" dt="2022-04-29T00:05:50.472" v="41" actId="962"/>
          <ac:picMkLst>
            <pc:docMk/>
            <pc:sldMk cId="3527531497" sldId="544"/>
            <ac:picMk id="1046" creationId="{C639651F-BB14-4C63-ADD3-140FA090655F}"/>
          </ac:picMkLst>
        </pc:picChg>
      </pc:sldChg>
      <pc:sldChg chg="modSp mod">
        <pc:chgData name="Horangic, Alex@Energy" userId="3b075351-bb15-44f7-91fc-d89dccc35bbe" providerId="ADAL" clId="{7E937A06-F0D1-4FD9-9F5D-823F96E231A8}" dt="2022-04-29T00:43:10.315" v="305" actId="962"/>
        <pc:sldMkLst>
          <pc:docMk/>
          <pc:sldMk cId="3323896935" sldId="549"/>
        </pc:sldMkLst>
        <pc:picChg chg="mod">
          <ac:chgData name="Horangic, Alex@Energy" userId="3b075351-bb15-44f7-91fc-d89dccc35bbe" providerId="ADAL" clId="{7E937A06-F0D1-4FD9-9F5D-823F96E231A8}" dt="2022-04-29T00:42:27.284" v="233" actId="962"/>
          <ac:picMkLst>
            <pc:docMk/>
            <pc:sldMk cId="3323896935" sldId="549"/>
            <ac:picMk id="7" creationId="{C8BA73BE-82D0-4954-9422-8CA073985EF7}"/>
          </ac:picMkLst>
        </pc:picChg>
        <pc:picChg chg="mod">
          <ac:chgData name="Horangic, Alex@Energy" userId="3b075351-bb15-44f7-91fc-d89dccc35bbe" providerId="ADAL" clId="{7E937A06-F0D1-4FD9-9F5D-823F96E231A8}" dt="2022-04-29T00:43:10.315" v="305" actId="962"/>
          <ac:picMkLst>
            <pc:docMk/>
            <pc:sldMk cId="3323896935" sldId="549"/>
            <ac:picMk id="8" creationId="{ECC4B534-D051-498C-858A-DB54B03E5CFD}"/>
          </ac:picMkLst>
        </pc:picChg>
      </pc:sldChg>
      <pc:sldChg chg="addSp delSp modSp mod">
        <pc:chgData name="Horangic, Alex@Energy" userId="3b075351-bb15-44f7-91fc-d89dccc35bbe" providerId="ADAL" clId="{7E937A06-F0D1-4FD9-9F5D-823F96E231A8}" dt="2022-04-29T00:46:30.556" v="428" actId="962"/>
        <pc:sldMkLst>
          <pc:docMk/>
          <pc:sldMk cId="1918630563" sldId="553"/>
        </pc:sldMkLst>
        <pc:spChg chg="mod topLvl">
          <ac:chgData name="Horangic, Alex@Energy" userId="3b075351-bb15-44f7-91fc-d89dccc35bbe" providerId="ADAL" clId="{7E937A06-F0D1-4FD9-9F5D-823F96E231A8}" dt="2022-04-29T00:46:09.164" v="425" actId="478"/>
          <ac:spMkLst>
            <pc:docMk/>
            <pc:sldMk cId="1918630563" sldId="553"/>
            <ac:spMk id="8" creationId="{271E902E-8149-4707-A11D-A9BDE66428A6}"/>
          </ac:spMkLst>
        </pc:spChg>
        <pc:grpChg chg="add del mod">
          <ac:chgData name="Horangic, Alex@Energy" userId="3b075351-bb15-44f7-91fc-d89dccc35bbe" providerId="ADAL" clId="{7E937A06-F0D1-4FD9-9F5D-823F96E231A8}" dt="2022-04-29T00:46:30.556" v="428" actId="962"/>
          <ac:grpSpMkLst>
            <pc:docMk/>
            <pc:sldMk cId="1918630563" sldId="553"/>
            <ac:grpSpMk id="6" creationId="{1F7AEC63-BEE2-49F5-823B-18228AE4C813}"/>
          </ac:grpSpMkLst>
        </pc:grpChg>
        <pc:picChg chg="add del mod topLvl">
          <ac:chgData name="Horangic, Alex@Energy" userId="3b075351-bb15-44f7-91fc-d89dccc35bbe" providerId="ADAL" clId="{7E937A06-F0D1-4FD9-9F5D-823F96E231A8}" dt="2022-04-29T00:46:09.164" v="425" actId="478"/>
          <ac:picMkLst>
            <pc:docMk/>
            <pc:sldMk cId="1918630563" sldId="553"/>
            <ac:picMk id="7" creationId="{DFA0AFAD-6984-487B-ACF3-6B269CCC8055}"/>
          </ac:picMkLst>
        </pc:picChg>
        <pc:picChg chg="mod">
          <ac:chgData name="Horangic, Alex@Energy" userId="3b075351-bb15-44f7-91fc-d89dccc35bbe" providerId="ADAL" clId="{7E937A06-F0D1-4FD9-9F5D-823F96E231A8}" dt="2022-04-29T00:45:25.055" v="415" actId="962"/>
          <ac:picMkLst>
            <pc:docMk/>
            <pc:sldMk cId="1918630563" sldId="553"/>
            <ac:picMk id="10" creationId="{EE4FBC78-1969-41CF-9394-FB8CA1C908C9}"/>
          </ac:picMkLst>
        </pc:picChg>
        <pc:picChg chg="mod">
          <ac:chgData name="Horangic, Alex@Energy" userId="3b075351-bb15-44f7-91fc-d89dccc35bbe" providerId="ADAL" clId="{7E937A06-F0D1-4FD9-9F5D-823F96E231A8}" dt="2022-04-29T00:44:30.514" v="377" actId="962"/>
          <ac:picMkLst>
            <pc:docMk/>
            <pc:sldMk cId="1918630563" sldId="553"/>
            <ac:picMk id="12" creationId="{4E229217-71ED-4B0F-BE21-9E4880CEA7DF}"/>
          </ac:picMkLst>
        </pc:picChg>
      </pc:sldChg>
      <pc:sldChg chg="addSp delSp modSp mod">
        <pc:chgData name="Horangic, Alex@Energy" userId="3b075351-bb15-44f7-91fc-d89dccc35bbe" providerId="ADAL" clId="{7E937A06-F0D1-4FD9-9F5D-823F96E231A8}" dt="2022-04-29T00:41:39.667" v="105" actId="962"/>
        <pc:sldMkLst>
          <pc:docMk/>
          <pc:sldMk cId="1165088360" sldId="557"/>
        </pc:sldMkLst>
        <pc:spChg chg="del mod">
          <ac:chgData name="Horangic, Alex@Energy" userId="3b075351-bb15-44f7-91fc-d89dccc35bbe" providerId="ADAL" clId="{7E937A06-F0D1-4FD9-9F5D-823F96E231A8}" dt="2022-04-29T00:41:10.184" v="103" actId="478"/>
          <ac:spMkLst>
            <pc:docMk/>
            <pc:sldMk cId="1165088360" sldId="557"/>
            <ac:spMk id="3" creationId="{00000000-0000-0000-0000-000000000000}"/>
          </ac:spMkLst>
        </pc:spChg>
        <pc:spChg chg="add del mod">
          <ac:chgData name="Horangic, Alex@Energy" userId="3b075351-bb15-44f7-91fc-d89dccc35bbe" providerId="ADAL" clId="{7E937A06-F0D1-4FD9-9F5D-823F96E231A8}" dt="2022-04-29T00:41:14.746" v="104" actId="478"/>
          <ac:spMkLst>
            <pc:docMk/>
            <pc:sldMk cId="1165088360" sldId="557"/>
            <ac:spMk id="5" creationId="{EC457FFB-916A-4360-8913-E53569728CCB}"/>
          </ac:spMkLst>
        </pc:spChg>
        <pc:spChg chg="mod">
          <ac:chgData name="Horangic, Alex@Energy" userId="3b075351-bb15-44f7-91fc-d89dccc35bbe" providerId="ADAL" clId="{7E937A06-F0D1-4FD9-9F5D-823F96E231A8}" dt="2022-04-29T00:40:02.328" v="93" actId="962"/>
          <ac:spMkLst>
            <pc:docMk/>
            <pc:sldMk cId="1165088360" sldId="557"/>
            <ac:spMk id="6" creationId="{9A497A91-482A-40DB-B7A3-7BB3E0F1768A}"/>
          </ac:spMkLst>
        </pc:spChg>
        <pc:spChg chg="mod">
          <ac:chgData name="Horangic, Alex@Energy" userId="3b075351-bb15-44f7-91fc-d89dccc35bbe" providerId="ADAL" clId="{7E937A06-F0D1-4FD9-9F5D-823F96E231A8}" dt="2022-04-29T00:40:19.556" v="99" actId="962"/>
          <ac:spMkLst>
            <pc:docMk/>
            <pc:sldMk cId="1165088360" sldId="557"/>
            <ac:spMk id="7" creationId="{F5DCD02C-BF1E-4BDD-9CDC-317F2EC58507}"/>
          </ac:spMkLst>
        </pc:spChg>
        <pc:spChg chg="mod">
          <ac:chgData name="Horangic, Alex@Energy" userId="3b075351-bb15-44f7-91fc-d89dccc35bbe" providerId="ADAL" clId="{7E937A06-F0D1-4FD9-9F5D-823F96E231A8}" dt="2022-04-29T00:40:28.208" v="101" actId="962"/>
          <ac:spMkLst>
            <pc:docMk/>
            <pc:sldMk cId="1165088360" sldId="557"/>
            <ac:spMk id="8" creationId="{AA8211D0-9EB6-4231-BA54-4EC8C658C82F}"/>
          </ac:spMkLst>
        </pc:spChg>
        <pc:picChg chg="mod">
          <ac:chgData name="Horangic, Alex@Energy" userId="3b075351-bb15-44f7-91fc-d89dccc35bbe" providerId="ADAL" clId="{7E937A06-F0D1-4FD9-9F5D-823F96E231A8}" dt="2022-04-29T00:28:29.509" v="91" actId="962"/>
          <ac:picMkLst>
            <pc:docMk/>
            <pc:sldMk cId="1165088360" sldId="557"/>
            <ac:picMk id="11" creationId="{578D7A27-F01C-44D4-8A5E-4E03338C5761}"/>
          </ac:picMkLst>
        </pc:picChg>
        <pc:picChg chg="mod">
          <ac:chgData name="Horangic, Alex@Energy" userId="3b075351-bb15-44f7-91fc-d89dccc35bbe" providerId="ADAL" clId="{7E937A06-F0D1-4FD9-9F5D-823F96E231A8}" dt="2022-04-29T00:40:09.457" v="97" actId="962"/>
          <ac:picMkLst>
            <pc:docMk/>
            <pc:sldMk cId="1165088360" sldId="557"/>
            <ac:picMk id="16" creationId="{B0CB1647-3060-4303-A2D6-00C09B26604D}"/>
          </ac:picMkLst>
        </pc:picChg>
        <pc:cxnChg chg="mod">
          <ac:chgData name="Horangic, Alex@Energy" userId="3b075351-bb15-44f7-91fc-d89dccc35bbe" providerId="ADAL" clId="{7E937A06-F0D1-4FD9-9F5D-823F96E231A8}" dt="2022-04-29T00:41:39.667" v="105" actId="962"/>
          <ac:cxnSpMkLst>
            <pc:docMk/>
            <pc:sldMk cId="1165088360" sldId="557"/>
            <ac:cxnSpMk id="10" creationId="{BAD07D47-A43C-42AD-8DDA-351F01219811}"/>
          </ac:cxnSpMkLst>
        </pc:cxnChg>
      </pc:sldChg>
    </pc:docChg>
  </pc:docChgLst>
  <pc:docChgLst>
    <pc:chgData name="Wilhelm, Susan@Energy" userId="5ed20752-d5d1-4cec-8bc6-2afe5167eb7c" providerId="ADAL" clId="{E051BB68-7407-42CC-8C58-33E6D842812F}"/>
    <pc:docChg chg="delSld modSld delMainMaster">
      <pc:chgData name="Wilhelm, Susan@Energy" userId="5ed20752-d5d1-4cec-8bc6-2afe5167eb7c" providerId="ADAL" clId="{E051BB68-7407-42CC-8C58-33E6D842812F}" dt="2022-04-28T21:19:46.630" v="1" actId="6549"/>
      <pc:docMkLst>
        <pc:docMk/>
      </pc:docMkLst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0" sldId="258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3040377202" sldId="265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0" sldId="266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4213220162" sldId="267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2235883734" sldId="302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559026862" sldId="334"/>
        </pc:sldMkLst>
      </pc:sldChg>
      <pc:sldChg chg="modNotesTx">
        <pc:chgData name="Wilhelm, Susan@Energy" userId="5ed20752-d5d1-4cec-8bc6-2afe5167eb7c" providerId="ADAL" clId="{E051BB68-7407-42CC-8C58-33E6D842812F}" dt="2022-04-28T21:19:46.630" v="1" actId="6549"/>
        <pc:sldMkLst>
          <pc:docMk/>
          <pc:sldMk cId="3011825349" sldId="547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2421502526" sldId="2141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708419132" sldId="2142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432244369" sldId="2144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436341452" sldId="2145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885583744" sldId="2146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2595002332" sldId="2147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3304715901" sldId="2150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313761050" sldId="2151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3133406826" sldId="2634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3930332040" sldId="2635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544659302" sldId="2643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2342126989" sldId="2648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966257782" sldId="2651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462367102" sldId="2653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729876557" sldId="2654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2184842377" sldId="2655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4087439856" sldId="2657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1234821668" sldId="2659"/>
        </pc:sldMkLst>
      </pc:sldChg>
      <pc:sldChg chg="del">
        <pc:chgData name="Wilhelm, Susan@Energy" userId="5ed20752-d5d1-4cec-8bc6-2afe5167eb7c" providerId="ADAL" clId="{E051BB68-7407-42CC-8C58-33E6D842812F}" dt="2022-04-28T16:35:04.222" v="0" actId="47"/>
        <pc:sldMkLst>
          <pc:docMk/>
          <pc:sldMk cId="0" sldId="2663"/>
        </pc:sldMkLst>
      </pc:sldChg>
      <pc:sldMasterChg chg="del delSldLayout">
        <pc:chgData name="Wilhelm, Susan@Energy" userId="5ed20752-d5d1-4cec-8bc6-2afe5167eb7c" providerId="ADAL" clId="{E051BB68-7407-42CC-8C58-33E6D842812F}" dt="2022-04-28T16:35:04.222" v="0" actId="47"/>
        <pc:sldMasterMkLst>
          <pc:docMk/>
          <pc:sldMasterMk cId="268099239" sldId="2147483687"/>
        </pc:sldMasterMkLst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2586898356" sldId="2147483688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3747328540" sldId="2147483689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1845990361" sldId="214748369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1719307067" sldId="214748369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1954700123" sldId="214748369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1229916274" sldId="2147483693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2561993136" sldId="2147483694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1016376477" sldId="2147483695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155484996" sldId="2147483696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260067617" sldId="2147483697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68099239" sldId="2147483687"/>
            <pc:sldLayoutMk cId="229080553" sldId="2147483698"/>
          </pc:sldLayoutMkLst>
        </pc:sldLayoutChg>
      </pc:sldMasterChg>
      <pc:sldMasterChg chg="del delSldLayout">
        <pc:chgData name="Wilhelm, Susan@Energy" userId="5ed20752-d5d1-4cec-8bc6-2afe5167eb7c" providerId="ADAL" clId="{E051BB68-7407-42CC-8C58-33E6D842812F}" dt="2022-04-28T16:35:04.222" v="0" actId="47"/>
        <pc:sldMasterMkLst>
          <pc:docMk/>
          <pc:sldMasterMk cId="2405884257" sldId="2147483699"/>
        </pc:sldMasterMkLst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2573630350" sldId="214748370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3364922966" sldId="214748370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61204373" sldId="214748370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3676614317" sldId="2147483703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2944534596" sldId="2147483704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1107114793" sldId="2147483705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471136195" sldId="2147483706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1368575711" sldId="2147483707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671056993" sldId="2147483708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234413705" sldId="2147483709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3283168914" sldId="214748371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3954263751" sldId="214748371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2054676372" sldId="214748371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2405884257" sldId="2147483699"/>
            <pc:sldLayoutMk cId="1487325163" sldId="2147483713"/>
          </pc:sldLayoutMkLst>
        </pc:sldLayoutChg>
      </pc:sldMasterChg>
      <pc:sldMasterChg chg="del delSldLayout">
        <pc:chgData name="Wilhelm, Susan@Energy" userId="5ed20752-d5d1-4cec-8bc6-2afe5167eb7c" providerId="ADAL" clId="{E051BB68-7407-42CC-8C58-33E6D842812F}" dt="2022-04-28T16:35:04.222" v="0" actId="47"/>
        <pc:sldMasterMkLst>
          <pc:docMk/>
          <pc:sldMasterMk cId="1065483913" sldId="2147483714"/>
        </pc:sldMasterMkLst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580607684" sldId="2147483715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61181245" sldId="2147483716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710322956" sldId="2147483717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175891302" sldId="2147483718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2091251829" sldId="2147483719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931037829" sldId="214748372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4291237705" sldId="214748372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930077540" sldId="214748372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4037427400" sldId="2147483723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3690360648" sldId="2147483724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65483913" sldId="2147483714"/>
            <pc:sldLayoutMk cId="1496286464" sldId="2147483725"/>
          </pc:sldLayoutMkLst>
        </pc:sldLayoutChg>
      </pc:sldMasterChg>
      <pc:sldMasterChg chg="del delSldLayout">
        <pc:chgData name="Wilhelm, Susan@Energy" userId="5ed20752-d5d1-4cec-8bc6-2afe5167eb7c" providerId="ADAL" clId="{E051BB68-7407-42CC-8C58-33E6D842812F}" dt="2022-04-28T16:35:04.222" v="0" actId="47"/>
        <pc:sldMasterMkLst>
          <pc:docMk/>
          <pc:sldMasterMk cId="1041103002" sldId="2147483726"/>
        </pc:sldMasterMkLst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248121412" sldId="2147483727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1093522475" sldId="2147483728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2752832337" sldId="2147483729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1028884051" sldId="214748373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1383691124" sldId="214748373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3308425824" sldId="214748373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2892178504" sldId="2147483733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3442015731" sldId="2147483734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4128489912" sldId="2147483735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3255696720" sldId="2147483736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041103002" sldId="2147483726"/>
            <pc:sldLayoutMk cId="270065754" sldId="2147483737"/>
          </pc:sldLayoutMkLst>
        </pc:sldLayoutChg>
      </pc:sldMasterChg>
      <pc:sldMasterChg chg="del delSldLayout">
        <pc:chgData name="Wilhelm, Susan@Energy" userId="5ed20752-d5d1-4cec-8bc6-2afe5167eb7c" providerId="ADAL" clId="{E051BB68-7407-42CC-8C58-33E6D842812F}" dt="2022-04-28T16:35:04.222" v="0" actId="47"/>
        <pc:sldMasterMkLst>
          <pc:docMk/>
          <pc:sldMasterMk cId="1561611103" sldId="2147483738"/>
        </pc:sldMasterMkLst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3843050091" sldId="2147483739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1848385637" sldId="214748374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539651001" sldId="214748374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2449293252" sldId="214748374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3787022292" sldId="2147483743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4196258237" sldId="2147483744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3038324105" sldId="2147483745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4150751145" sldId="2147483746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898413283" sldId="2147483747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4049402750" sldId="2147483748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3137138420" sldId="2147483749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2829804566" sldId="2147483750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193801304" sldId="2147483751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658380561" sldId="2147483752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2871084018" sldId="2147483753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3200205140" sldId="2147483754"/>
          </pc:sldLayoutMkLst>
        </pc:sldLayoutChg>
        <pc:sldLayoutChg chg="del">
          <pc:chgData name="Wilhelm, Susan@Energy" userId="5ed20752-d5d1-4cec-8bc6-2afe5167eb7c" providerId="ADAL" clId="{E051BB68-7407-42CC-8C58-33E6D842812F}" dt="2022-04-28T16:35:04.222" v="0" actId="47"/>
          <pc:sldLayoutMkLst>
            <pc:docMk/>
            <pc:sldMasterMk cId="1561611103" sldId="2147483738"/>
            <pc:sldLayoutMk cId="101320240" sldId="214748375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1" baseline="0" dirty="0"/>
              <a:t>Quarterly-</a:t>
            </a:r>
            <a:r>
              <a:rPr lang="en-US" sz="1600" b="0" i="1" baseline="0" dirty="0" err="1"/>
              <a:t>ish</a:t>
            </a:r>
            <a:r>
              <a:rPr lang="en-US" sz="1600" b="0" i="1" baseline="0" dirty="0"/>
              <a:t> meetings, opportunity to suggest discussion items; welcome hearing from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1A9E8-A9BC-4190-9B59-D4532E9828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79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1" baseline="0" dirty="0"/>
              <a:t>Group brainstorm on discussion items; welcome hearing from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1A9E8-A9BC-4190-9B59-D4532E9828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Brief intro of team, pointing out people with roles germane to C-DAWG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1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Why are we here?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4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Entice people to participate</a:t>
            </a:r>
            <a:r>
              <a:rPr lang="en-US" b="1" i="1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36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1" baseline="0" dirty="0"/>
              <a:t>Role of CEC-funded climate/energy research </a:t>
            </a:r>
          </a:p>
          <a:p>
            <a:endParaRPr lang="en-US" sz="1600" b="0" baseline="0" dirty="0"/>
          </a:p>
          <a:p>
            <a:endParaRPr lang="en-US" sz="1600" b="0" baseline="0" dirty="0"/>
          </a:p>
          <a:p>
            <a:endParaRPr lang="en-US" sz="16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1A9E8-A9BC-4190-9B59-D4532E982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9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600" b="0" i="1" baseline="0" dirty="0"/>
              <a:t>A number of efforts underway to provide climate scenarios and data, and support their effective use</a:t>
            </a:r>
          </a:p>
          <a:p>
            <a:pPr marL="0" indent="0">
              <a:buFontTx/>
              <a:buNone/>
            </a:pPr>
            <a:endParaRPr lang="en-US" sz="1600" b="0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0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Expanded Cal-Adapt enterprise is part of our effort to move beyond providing data, and to provide support in effective application of that data</a:t>
            </a:r>
            <a:endParaRPr lang="en-US" sz="1600" b="0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0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1" u="none" baseline="0" dirty="0"/>
              <a:t>Where we’re headed with our work, what sorts of efforts you can engage in through C-DAWG</a:t>
            </a:r>
          </a:p>
          <a:p>
            <a:endParaRPr lang="en-US" sz="16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57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4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19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50" indent="-285750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4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752600" y="769263"/>
            <a:ext cx="4331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  <a:r>
              <a:rPr lang="en-US" sz="2200" baseline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0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5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4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dawg@energy.ca.gov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cket@energy.ca.go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dawg@energy.ca.gov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.ca.gov/programs-and-topics/topics/research-and-development/climate-data-and-analysis-working-group-c-daw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l-adap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cpuc.ca.gov/PublishedDocs/Published/G000/M319/K075/31907545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yregenc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alytics.cal-adapt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filing.energy.ca.gov/GetDocument.aspx?tn=239123&amp;DocumentContentId=7257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efiling.energy.ca.gov/GetDocument.aspx?tn=239954&amp;DocumentContentId=734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ca.gov/solicitations/2021-10/gfo-21-302-research-support-climate-resilient-transition-clean-electrici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y.ca.gov/publications/2021/electric-program-investment-charge-proposed-2021-2025-investment-plan-epic-4" TargetMode="External"/><Relationship Id="rId4" Type="http://schemas.openxmlformats.org/officeDocument/2006/relationships/hyperlink" Target="https://www.energy.ca.gov/event/workshop/2021-11/staff-workshop-regarding-research-valuation-investments-electricity-sect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475" y="3105151"/>
            <a:ext cx="5638800" cy="609600"/>
          </a:xfrm>
        </p:spPr>
        <p:txBody>
          <a:bodyPr/>
          <a:lstStyle/>
          <a:p>
            <a:r>
              <a:rPr lang="en-US" sz="1400"/>
              <a:t>Energy-Related Environmental Research</a:t>
            </a:r>
          </a:p>
          <a:p>
            <a:r>
              <a:rPr lang="en-US" sz="1400"/>
              <a:t>Energy Research &amp; Development Division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April 28, 2022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2080" y="1809750"/>
            <a:ext cx="5648195" cy="115014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a typeface="+mj-lt"/>
                <a:cs typeface="+mj-lt"/>
              </a:rPr>
              <a:t>Climate Data and Analysis Working Group: </a:t>
            </a:r>
            <a:r>
              <a:rPr lang="en-US" sz="1800" b="0" dirty="0">
                <a:solidFill>
                  <a:schemeClr val="bg1"/>
                </a:solidFill>
                <a:ea typeface="+mj-lt"/>
                <a:cs typeface="+mj-lt"/>
              </a:rPr>
              <a:t>Purpose, Ongoing Research, Future Topics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9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8077200" cy="762000"/>
          </a:xfrm>
        </p:spPr>
        <p:txBody>
          <a:bodyPr>
            <a:noAutofit/>
          </a:bodyPr>
          <a:lstStyle/>
          <a:p>
            <a:pPr indent="-457200"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ea typeface="+mn-lt"/>
                <a:cs typeface="+mn-lt"/>
              </a:rPr>
              <a:t>Opportunities to Engage</a:t>
            </a:r>
            <a:endParaRPr lang="en-US" sz="2400" dirty="0">
              <a:cs typeface="Segoe U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1609354"/>
          </a:xfrm>
          <a:ln>
            <a:solidFill>
              <a:schemeClr val="tx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400"/>
              </a:spcBef>
            </a:pPr>
            <a:r>
              <a:rPr lang="en-US" sz="1400" dirty="0">
                <a:ea typeface="+mn-lt"/>
                <a:cs typeface="+mn-lt"/>
              </a:rPr>
              <a:t>Anticipate approximately quarterly meetings of C-DAWG</a:t>
            </a:r>
          </a:p>
          <a:p>
            <a:pPr>
              <a:spcBef>
                <a:spcPts val="400"/>
              </a:spcBef>
            </a:pPr>
            <a:endParaRPr lang="en-US" sz="1400" dirty="0"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sz="1400" dirty="0">
                <a:ea typeface="+mn-lt"/>
                <a:cs typeface="+mn-lt"/>
              </a:rPr>
              <a:t>Let us know if you have topics of interest! </a:t>
            </a:r>
            <a:r>
              <a:rPr lang="en-US" sz="1400" i="1" dirty="0">
                <a:solidFill>
                  <a:schemeClr val="accent1"/>
                </a:solidFill>
                <a:ea typeface="+mn-lt"/>
                <a:cs typeface="+mn-lt"/>
              </a:rPr>
              <a:t>(Mike will open discussion later)</a:t>
            </a:r>
          </a:p>
          <a:p>
            <a:pPr>
              <a:spcBef>
                <a:spcPts val="400"/>
              </a:spcBef>
            </a:pPr>
            <a:endParaRPr lang="en-US" sz="1400" dirty="0"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sz="1400" dirty="0">
                <a:ea typeface="+mn-lt"/>
                <a:cs typeface="+mn-lt"/>
              </a:rPr>
              <a:t>Email (</a:t>
            </a:r>
            <a:r>
              <a:rPr lang="en-US" sz="1400" dirty="0">
                <a:ea typeface="+mn-lt"/>
                <a:cs typeface="+mn-lt"/>
                <a:hlinkClick r:id="rId3"/>
              </a:rPr>
              <a:t>cdawg@energy.ca.gov</a:t>
            </a:r>
            <a:r>
              <a:rPr lang="en-US" sz="1400" dirty="0">
                <a:ea typeface="+mn-lt"/>
                <a:cs typeface="+mn-lt"/>
              </a:rPr>
              <a:t>) or call us! </a:t>
            </a:r>
            <a:endParaRPr lang="en-US" sz="1000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56601-949B-4DCA-A2CD-C392C8402A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Climate Data and Analysis Working Group Contact 916-776-0824">
            <a:extLst>
              <a:ext uri="{FF2B5EF4-FFF2-40B4-BE49-F238E27FC236}">
                <a16:creationId xmlns:a16="http://schemas.microsoft.com/office/drawing/2014/main" id="{C8BA73BE-82D0-4954-9422-8CA073985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480" y="1310513"/>
            <a:ext cx="1847850" cy="147088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FE59D9-47A1-457A-AD1E-F79A3469FBFA}"/>
              </a:ext>
            </a:extLst>
          </p:cNvPr>
          <p:cNvSpPr txBox="1">
            <a:spLocks/>
          </p:cNvSpPr>
          <p:nvPr/>
        </p:nvSpPr>
        <p:spPr>
          <a:xfrm>
            <a:off x="457200" y="3062473"/>
            <a:ext cx="8229600" cy="16093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Stakeholder engagement and working groups of ongoing grants</a:t>
            </a:r>
          </a:p>
          <a:p>
            <a:pPr>
              <a:spcBef>
                <a:spcPts val="400"/>
              </a:spcBef>
            </a:pPr>
            <a:endParaRPr lang="en-US" sz="1400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Solicitation scoping workshops (prior to solicitation release)</a:t>
            </a:r>
          </a:p>
          <a:p>
            <a:pPr>
              <a:spcBef>
                <a:spcPts val="400"/>
              </a:spcBef>
            </a:pPr>
            <a:endParaRPr lang="en-US" sz="1400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Submit* to docket (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  <a:hlinkClick r:id="rId6"/>
              </a:rPr>
              <a:t>docket@energy.ca.gov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)</a:t>
            </a:r>
          </a:p>
          <a:p>
            <a:pPr>
              <a:spcBef>
                <a:spcPts val="400"/>
              </a:spcBef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* Please include “19-ERDD-01” and a brief description in subject line</a:t>
            </a:r>
            <a:endParaRPr lang="en-US" sz="1000" dirty="0">
              <a:solidFill>
                <a:schemeClr val="accent4">
                  <a:lumMod val="50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8" name="Picture 7" descr="Docket Unit Contact 916-654-5076">
            <a:extLst>
              <a:ext uri="{FF2B5EF4-FFF2-40B4-BE49-F238E27FC236}">
                <a16:creationId xmlns:a16="http://schemas.microsoft.com/office/drawing/2014/main" id="{ECC4B534-D051-498C-858A-DB54B03E5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480" y="3243500"/>
            <a:ext cx="1847850" cy="12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8077200" cy="762000"/>
          </a:xfrm>
        </p:spPr>
        <p:txBody>
          <a:bodyPr>
            <a:noAutofit/>
          </a:bodyPr>
          <a:lstStyle/>
          <a:p>
            <a:pPr indent="-457200">
              <a:lnSpc>
                <a:spcPct val="120000"/>
              </a:lnSpc>
              <a:spcBef>
                <a:spcPts val="400"/>
              </a:spcBef>
            </a:pPr>
            <a:r>
              <a:rPr lang="en-US" sz="2800" dirty="0"/>
              <a:t>Possible Future Topics</a:t>
            </a:r>
            <a:endParaRPr lang="en-US" sz="2800" dirty="0">
              <a:cs typeface="Segoe U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305800" cy="3855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Characterizing future climate at locations used in demand and energy system models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Climate scenario choices (SSPs, land use/land cover) 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Use of a “warming level” framework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Observed data sources for elusive parameters of importance to a high-renewables electricity sector (e.g., hub height windspeed &amp; direction, ground-level solar)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lt"/>
                <a:cs typeface="+mn-lt"/>
              </a:rPr>
              <a:t>Climate issues pertinent to CEC’s </a:t>
            </a:r>
            <a:r>
              <a:rPr lang="en-US" sz="1600">
                <a:ea typeface="+mn-lt"/>
                <a:cs typeface="+mn-lt"/>
              </a:rPr>
              <a:t>Demand Analysis </a:t>
            </a:r>
            <a:r>
              <a:rPr lang="en-US" sz="1600" dirty="0">
                <a:ea typeface="+mn-lt"/>
                <a:cs typeface="+mn-lt"/>
              </a:rPr>
              <a:t>Working Group (DAWG)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00000"/>
                </a:solidFill>
                <a:ea typeface="+mn-lt"/>
                <a:cs typeface="+mn-lt"/>
              </a:rPr>
              <a:t>Other ideas?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C00000"/>
              </a:solidFill>
              <a:ea typeface="+mn-lt"/>
              <a:cs typeface="+mn-lt"/>
            </a:endParaRPr>
          </a:p>
          <a:p>
            <a:pPr>
              <a:spcBef>
                <a:spcPts val="400"/>
              </a:spcBef>
              <a:buClr>
                <a:schemeClr val="tx2"/>
              </a:buClr>
            </a:pPr>
            <a:endParaRPr lang="en-US" sz="1400" i="1" dirty="0">
              <a:ea typeface="+mn-lt"/>
              <a:cs typeface="+mn-lt"/>
            </a:endParaRPr>
          </a:p>
          <a:p>
            <a:pPr>
              <a:spcBef>
                <a:spcPts val="400"/>
              </a:spcBef>
              <a:buClr>
                <a:schemeClr val="tx2"/>
              </a:buClr>
            </a:pPr>
            <a:endParaRPr lang="en-US" sz="1400" i="1" dirty="0">
              <a:ea typeface="+mn-lt"/>
              <a:cs typeface="+mn-lt"/>
            </a:endParaRPr>
          </a:p>
          <a:p>
            <a:pPr>
              <a:spcBef>
                <a:spcPts val="400"/>
              </a:spcBef>
              <a:buClr>
                <a:schemeClr val="tx2"/>
              </a:buClr>
            </a:pPr>
            <a:endParaRPr lang="en-US" sz="1400" i="1" dirty="0">
              <a:ea typeface="+mn-lt"/>
              <a:cs typeface="+mn-lt"/>
            </a:endParaRPr>
          </a:p>
          <a:p>
            <a:pPr>
              <a:spcBef>
                <a:spcPts val="400"/>
              </a:spcBef>
              <a:buClr>
                <a:schemeClr val="tx2"/>
              </a:buClr>
            </a:pPr>
            <a:endParaRPr lang="en-US" sz="1400" i="1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29785"/>
            <a:ext cx="2133600" cy="273844"/>
          </a:xfrm>
        </p:spPr>
        <p:txBody>
          <a:bodyPr/>
          <a:lstStyle/>
          <a:p>
            <a:pPr>
              <a:defRPr/>
            </a:pPr>
            <a:fld id="{67556601-949B-4DCA-A2CD-C392C8402A4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37366-594F-4F0C-907C-2BECC287B020}"/>
              </a:ext>
            </a:extLst>
          </p:cNvPr>
          <p:cNvSpPr txBox="1"/>
          <p:nvPr/>
        </p:nvSpPr>
        <p:spPr>
          <a:xfrm>
            <a:off x="1889808" y="4130749"/>
            <a:ext cx="5669184" cy="6360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buClr>
                <a:schemeClr val="tx2"/>
              </a:buClr>
            </a:pP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Please raise hand and unmute yourself to talk.</a:t>
            </a:r>
          </a:p>
          <a:p>
            <a:pPr algn="ctr">
              <a:spcBef>
                <a:spcPts val="400"/>
              </a:spcBef>
              <a:buClr>
                <a:schemeClr val="tx2"/>
              </a:buClr>
            </a:pP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ea typeface="+mn-lt"/>
                <a:cs typeface="+mn-lt"/>
              </a:rPr>
              <a:t>Phone controls: press *6 to mute/unmute, *9 to raise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82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5A0A-A456-4CF4-B975-50B8B0B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3568-B019-4B9E-BC86-53ABD4EB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 descr="Climate Data and Analysis Working Group &#10;Contact &#10;916-776-0824&#10;cdawg@energy.ca.gov">
            <a:extLst>
              <a:ext uri="{FF2B5EF4-FFF2-40B4-BE49-F238E27FC236}">
                <a16:creationId xmlns:a16="http://schemas.microsoft.com/office/drawing/2014/main" id="{1F7AEC63-BEE2-49F5-823B-18228AE4C813}"/>
              </a:ext>
            </a:extLst>
          </p:cNvPr>
          <p:cNvGrpSpPr/>
          <p:nvPr/>
        </p:nvGrpSpPr>
        <p:grpSpPr>
          <a:xfrm>
            <a:off x="6398097" y="773906"/>
            <a:ext cx="2423199" cy="2286000"/>
            <a:chOff x="6225492" y="2543785"/>
            <a:chExt cx="2286000" cy="2286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A0AFAD-6984-487B-ACF3-6B269CCC805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/>
            <a:srcRect l="3715" t="5661" r="3408" b="-22343"/>
            <a:stretch/>
          </p:blipFill>
          <p:spPr>
            <a:xfrm>
              <a:off x="6225492" y="2543785"/>
              <a:ext cx="2286000" cy="228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1E902E-8149-4707-A11D-A9BDE66428A6}"/>
                </a:ext>
              </a:extLst>
            </p:cNvPr>
            <p:cNvSpPr txBox="1"/>
            <p:nvPr/>
          </p:nvSpPr>
          <p:spPr>
            <a:xfrm>
              <a:off x="6377892" y="4362286"/>
              <a:ext cx="21336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ea typeface="+mn-lt"/>
                  <a:cs typeface="+mn-lt"/>
                  <a:hlinkClick r:id="rId3"/>
                </a:rPr>
                <a:t>cdawg@energy.ca.gov</a:t>
              </a:r>
              <a:endParaRPr lang="en-US" sz="1200" dirty="0"/>
            </a:p>
          </p:txBody>
        </p:sp>
      </p:grpSp>
      <p:pic>
        <p:nvPicPr>
          <p:cNvPr id="10" name="Picture 9" descr="C-DAWG’s goal is to promote sustained technical exchange and collaboration between climate science researchers, energy system researchers and technical experts, technology innovators, and state agency staff to facilitate high-impact research and knowledge transfer that directly supports energy sector resilience as California transitions to a 100% clean energy system">
            <a:extLst>
              <a:ext uri="{FF2B5EF4-FFF2-40B4-BE49-F238E27FC236}">
                <a16:creationId xmlns:a16="http://schemas.microsoft.com/office/drawing/2014/main" id="{EE4FBC78-1969-41CF-9394-FB8CA1C90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92" y="849681"/>
            <a:ext cx="5790504" cy="4160469"/>
          </a:xfrm>
          <a:prstGeom prst="rect">
            <a:avLst/>
          </a:prstGeom>
        </p:spPr>
      </p:pic>
      <p:pic>
        <p:nvPicPr>
          <p:cNvPr id="12" name="Picture 11" descr="Subscribe to Climate Data and Analysis Working Group ">
            <a:extLst>
              <a:ext uri="{FF2B5EF4-FFF2-40B4-BE49-F238E27FC236}">
                <a16:creationId xmlns:a16="http://schemas.microsoft.com/office/drawing/2014/main" id="{4E229217-71ED-4B0F-BE21-9E4880CEA7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249"/>
          <a:stretch/>
        </p:blipFill>
        <p:spPr>
          <a:xfrm>
            <a:off x="6398097" y="3181350"/>
            <a:ext cx="24232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1D036-CD36-4785-993D-F60D27AF4274}"/>
              </a:ext>
            </a:extLst>
          </p:cNvPr>
          <p:cNvSpPr txBox="1"/>
          <p:nvPr/>
        </p:nvSpPr>
        <p:spPr>
          <a:xfrm>
            <a:off x="449293" y="4563533"/>
            <a:ext cx="579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13AA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https://www.energy.ca.gov/programs-and-topics/topics/research-and-development/climate-data-and-analysis-working-group-c-dawg</a:t>
            </a:r>
            <a:r>
              <a:rPr lang="en-US" sz="1200" dirty="0">
                <a:solidFill>
                  <a:srgbClr val="113AA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63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Meetings are not recorded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Welcome candid 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Please “raise hand”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Please mute when not speaking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Mike Mastrandrea, Chief Advisor for Energy &amp; Climate Research &#10;">
            <a:extLst>
              <a:ext uri="{FF2B5EF4-FFF2-40B4-BE49-F238E27FC236}">
                <a16:creationId xmlns:a16="http://schemas.microsoft.com/office/drawing/2014/main" id="{D5CC5A78-56A1-49D6-A732-C05F6C58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3" y="8953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san Wilhelm, Technical Lead, Energy-Related Environmental Research&#10;">
            <a:extLst>
              <a:ext uri="{FF2B5EF4-FFF2-40B4-BE49-F238E27FC236}">
                <a16:creationId xmlns:a16="http://schemas.microsoft.com/office/drawing/2014/main" id="{F75DE91E-D26C-4C2C-8E45-D3FEC892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0825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ex Horangic, Supervisor, Energy-Related Environmental Research&#10;">
            <a:extLst>
              <a:ext uri="{FF2B5EF4-FFF2-40B4-BE49-F238E27FC236}">
                <a16:creationId xmlns:a16="http://schemas.microsoft.com/office/drawing/2014/main" id="{47CFC068-97D1-4215-855E-80C034C22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67" y="90825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rtine Schmidt-Poolman, Research Manager&#10;">
            <a:extLst>
              <a:ext uri="{FF2B5EF4-FFF2-40B4-BE49-F238E27FC236}">
                <a16:creationId xmlns:a16="http://schemas.microsoft.com/office/drawing/2014/main" id="{E19A7560-0B68-45D6-B47A-3088D819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34" y="90641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thra Moezzi, &#10;Research Manager&#10;">
            <a:extLst>
              <a:ext uri="{FF2B5EF4-FFF2-40B4-BE49-F238E27FC236}">
                <a16:creationId xmlns:a16="http://schemas.microsoft.com/office/drawing/2014/main" id="{6FD9AB41-E996-40D1-B275-77CE9E83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01" y="8953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avid Stoms, &#10;Research Manager&#10;">
            <a:extLst>
              <a:ext uri="{FF2B5EF4-FFF2-40B4-BE49-F238E27FC236}">
                <a16:creationId xmlns:a16="http://schemas.microsoft.com/office/drawing/2014/main" id="{0CB8490D-B7D5-4F99-B2CA-CF46CAEB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34" y="308855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oe O’Hagan, &#10;Research Manager&#10;">
            <a:extLst>
              <a:ext uri="{FF2B5EF4-FFF2-40B4-BE49-F238E27FC236}">
                <a16:creationId xmlns:a16="http://schemas.microsoft.com/office/drawing/2014/main" id="{66C5E224-8EC8-4C3E-A57F-675BE672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67" y="309176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lex Kovalick, &#10;Research Manager&#10;">
            <a:extLst>
              <a:ext uri="{FF2B5EF4-FFF2-40B4-BE49-F238E27FC236}">
                <a16:creationId xmlns:a16="http://schemas.microsoft.com/office/drawing/2014/main" id="{A679827D-78C4-4C47-B39A-EB9F45AD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82248"/>
            <a:ext cx="114300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ninder Thind, &#10;Research Manager&#10;">
            <a:extLst>
              <a:ext uri="{FF2B5EF4-FFF2-40B4-BE49-F238E27FC236}">
                <a16:creationId xmlns:a16="http://schemas.microsoft.com/office/drawing/2014/main" id="{826E660E-A89D-4CA7-8D47-F6702500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34" y="309224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lia Harnad, &#10;Research Manager&#10;">
            <a:extLst>
              <a:ext uri="{FF2B5EF4-FFF2-40B4-BE49-F238E27FC236}">
                <a16:creationId xmlns:a16="http://schemas.microsoft.com/office/drawing/2014/main" id="{C639651F-BB14-4C63-ADD3-140FA090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01" y="308855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7A02A5-BEB8-4260-AFEF-A5170E89DE0F}"/>
              </a:ext>
            </a:extLst>
          </p:cNvPr>
          <p:cNvSpPr txBox="1"/>
          <p:nvPr/>
        </p:nvSpPr>
        <p:spPr>
          <a:xfrm>
            <a:off x="367005" y="2073041"/>
            <a:ext cx="13542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dirty="0"/>
              <a:t>Mike Mastrandrea</a:t>
            </a:r>
            <a:r>
              <a:rPr lang="en-US" sz="1000" dirty="0"/>
              <a:t>, Chief Advisor for Energy &amp; Climate Research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A56E8-2019-4B06-8778-898365EE2462}"/>
              </a:ext>
            </a:extLst>
          </p:cNvPr>
          <p:cNvSpPr txBox="1"/>
          <p:nvPr/>
        </p:nvSpPr>
        <p:spPr>
          <a:xfrm>
            <a:off x="2000218" y="2076236"/>
            <a:ext cx="156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Susan Wilhelm</a:t>
            </a:r>
            <a:r>
              <a:rPr lang="en-US" sz="1000" dirty="0"/>
              <a:t>, Technical Lead, Energy-Related Environmental Research</a:t>
            </a:r>
          </a:p>
        </p:txBody>
      </p:sp>
      <p:sp>
        <p:nvSpPr>
          <p:cNvPr id="17" name="TextBox 16" descr="Alex Horangic, Supervisor, Energy-Related Environmental Research&#10;&#10;">
            <a:extLst>
              <a:ext uri="{FF2B5EF4-FFF2-40B4-BE49-F238E27FC236}">
                <a16:creationId xmlns:a16="http://schemas.microsoft.com/office/drawing/2014/main" id="{642E5ED7-8E80-4FAD-9C37-0CAFE8D3E2A2}"/>
              </a:ext>
            </a:extLst>
          </p:cNvPr>
          <p:cNvSpPr txBox="1"/>
          <p:nvPr/>
        </p:nvSpPr>
        <p:spPr>
          <a:xfrm>
            <a:off x="3790918" y="2080303"/>
            <a:ext cx="156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Alex Horangic</a:t>
            </a:r>
            <a:r>
              <a:rPr lang="en-US" sz="1000" dirty="0"/>
              <a:t>, Supervisor, Energy-Related Environmental Research</a:t>
            </a:r>
          </a:p>
        </p:txBody>
      </p:sp>
      <p:sp>
        <p:nvSpPr>
          <p:cNvPr id="18" name="TextBox 17" descr="Martine Schmidt-Poolman, Research Manager&#10;">
            <a:extLst>
              <a:ext uri="{FF2B5EF4-FFF2-40B4-BE49-F238E27FC236}">
                <a16:creationId xmlns:a16="http://schemas.microsoft.com/office/drawing/2014/main" id="{022D228D-74EE-4FD0-BC14-9F1495A9D022}"/>
              </a:ext>
            </a:extLst>
          </p:cNvPr>
          <p:cNvSpPr txBox="1"/>
          <p:nvPr/>
        </p:nvSpPr>
        <p:spPr>
          <a:xfrm>
            <a:off x="5337710" y="2076449"/>
            <a:ext cx="1788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Martine Schmidt-</a:t>
            </a:r>
            <a:r>
              <a:rPr lang="en-US" sz="1000" b="1" dirty="0" err="1"/>
              <a:t>Poolman</a:t>
            </a:r>
            <a:r>
              <a:rPr lang="en-US" sz="1000" dirty="0"/>
              <a:t>, Research Manager</a:t>
            </a:r>
          </a:p>
        </p:txBody>
      </p:sp>
      <p:sp>
        <p:nvSpPr>
          <p:cNvPr id="19" name="TextBox 18" descr="Mithra Moezzi, &#10;Research Manager&#10;">
            <a:extLst>
              <a:ext uri="{FF2B5EF4-FFF2-40B4-BE49-F238E27FC236}">
                <a16:creationId xmlns:a16="http://schemas.microsoft.com/office/drawing/2014/main" id="{26B07FD9-33B7-4041-9D7F-35155191C1DC}"/>
              </a:ext>
            </a:extLst>
          </p:cNvPr>
          <p:cNvSpPr txBox="1"/>
          <p:nvPr/>
        </p:nvSpPr>
        <p:spPr>
          <a:xfrm>
            <a:off x="7264691" y="2065319"/>
            <a:ext cx="138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Mithra Moezzi</a:t>
            </a:r>
            <a:r>
              <a:rPr lang="en-US" sz="1000" dirty="0"/>
              <a:t>, </a:t>
            </a:r>
          </a:p>
          <a:p>
            <a:r>
              <a:rPr lang="en-US" sz="1000" dirty="0"/>
              <a:t>Research Manager</a:t>
            </a:r>
          </a:p>
        </p:txBody>
      </p:sp>
      <p:sp>
        <p:nvSpPr>
          <p:cNvPr id="20" name="TextBox 19" descr="Alex Kovalick, &#10;Research Manager&#10;">
            <a:extLst>
              <a:ext uri="{FF2B5EF4-FFF2-40B4-BE49-F238E27FC236}">
                <a16:creationId xmlns:a16="http://schemas.microsoft.com/office/drawing/2014/main" id="{3D1DCBF8-DE2A-4D64-AEA9-288A7710FE9B}"/>
              </a:ext>
            </a:extLst>
          </p:cNvPr>
          <p:cNvSpPr txBox="1"/>
          <p:nvPr/>
        </p:nvSpPr>
        <p:spPr>
          <a:xfrm>
            <a:off x="408837" y="4248150"/>
            <a:ext cx="138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Alex </a:t>
            </a:r>
            <a:r>
              <a:rPr lang="en-US" sz="1000" b="1" dirty="0" err="1"/>
              <a:t>Kovalick</a:t>
            </a:r>
            <a:r>
              <a:rPr lang="en-US" sz="1000" dirty="0"/>
              <a:t>, </a:t>
            </a:r>
          </a:p>
          <a:p>
            <a:r>
              <a:rPr lang="en-US" sz="1000" dirty="0"/>
              <a:t>Research Manager</a:t>
            </a:r>
          </a:p>
        </p:txBody>
      </p:sp>
      <p:sp>
        <p:nvSpPr>
          <p:cNvPr id="21" name="TextBox 20" descr="David Stoms, &#10;Research Manager&#10;">
            <a:extLst>
              <a:ext uri="{FF2B5EF4-FFF2-40B4-BE49-F238E27FC236}">
                <a16:creationId xmlns:a16="http://schemas.microsoft.com/office/drawing/2014/main" id="{8EC1C071-413C-42BD-8BB1-2E71D933F8E6}"/>
              </a:ext>
            </a:extLst>
          </p:cNvPr>
          <p:cNvSpPr txBox="1"/>
          <p:nvPr/>
        </p:nvSpPr>
        <p:spPr>
          <a:xfrm>
            <a:off x="2088889" y="4262491"/>
            <a:ext cx="138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David Stoms</a:t>
            </a:r>
            <a:r>
              <a:rPr lang="en-US" sz="1000" dirty="0"/>
              <a:t>, </a:t>
            </a:r>
          </a:p>
          <a:p>
            <a:r>
              <a:rPr lang="en-US" sz="1000" dirty="0"/>
              <a:t>Research Manager</a:t>
            </a:r>
          </a:p>
        </p:txBody>
      </p:sp>
      <p:sp>
        <p:nvSpPr>
          <p:cNvPr id="22" name="TextBox 21" descr="Joe O’Hagan, &#10;Research Manager&#10;">
            <a:extLst>
              <a:ext uri="{FF2B5EF4-FFF2-40B4-BE49-F238E27FC236}">
                <a16:creationId xmlns:a16="http://schemas.microsoft.com/office/drawing/2014/main" id="{488994C2-AE90-4AAB-8637-AD4F275E79A3}"/>
              </a:ext>
            </a:extLst>
          </p:cNvPr>
          <p:cNvSpPr txBox="1"/>
          <p:nvPr/>
        </p:nvSpPr>
        <p:spPr>
          <a:xfrm>
            <a:off x="3814157" y="4248150"/>
            <a:ext cx="138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Joe O’Hagan</a:t>
            </a:r>
            <a:r>
              <a:rPr lang="en-US" sz="1000" dirty="0"/>
              <a:t>, </a:t>
            </a:r>
          </a:p>
          <a:p>
            <a:r>
              <a:rPr lang="en-US" sz="1000" dirty="0"/>
              <a:t>Research Manager</a:t>
            </a:r>
          </a:p>
        </p:txBody>
      </p:sp>
      <p:sp>
        <p:nvSpPr>
          <p:cNvPr id="23" name="TextBox 22" descr="Maninder Thind, &#10;Research Manager&#10;">
            <a:extLst>
              <a:ext uri="{FF2B5EF4-FFF2-40B4-BE49-F238E27FC236}">
                <a16:creationId xmlns:a16="http://schemas.microsoft.com/office/drawing/2014/main" id="{59C1E700-26DF-4E1D-A687-CCE8726B1D6A}"/>
              </a:ext>
            </a:extLst>
          </p:cNvPr>
          <p:cNvSpPr txBox="1"/>
          <p:nvPr/>
        </p:nvSpPr>
        <p:spPr>
          <a:xfrm>
            <a:off x="5566505" y="4262491"/>
            <a:ext cx="138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Maninder </a:t>
            </a:r>
            <a:r>
              <a:rPr lang="en-US" sz="1000" b="1" dirty="0" err="1"/>
              <a:t>Thind</a:t>
            </a:r>
            <a:r>
              <a:rPr lang="en-US" sz="1000" dirty="0"/>
              <a:t>, </a:t>
            </a:r>
          </a:p>
          <a:p>
            <a:r>
              <a:rPr lang="en-US" sz="1000" dirty="0"/>
              <a:t>Research Manager</a:t>
            </a:r>
          </a:p>
        </p:txBody>
      </p:sp>
      <p:sp>
        <p:nvSpPr>
          <p:cNvPr id="24" name="TextBox 23" descr="Julia Harnad, &#10;Research Manager&#10;">
            <a:extLst>
              <a:ext uri="{FF2B5EF4-FFF2-40B4-BE49-F238E27FC236}">
                <a16:creationId xmlns:a16="http://schemas.microsoft.com/office/drawing/2014/main" id="{FCBAA295-B8B6-4FB2-AFEB-FFB112BBB823}"/>
              </a:ext>
            </a:extLst>
          </p:cNvPr>
          <p:cNvSpPr txBox="1"/>
          <p:nvPr/>
        </p:nvSpPr>
        <p:spPr>
          <a:xfrm>
            <a:off x="7283721" y="4262491"/>
            <a:ext cx="138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Julia Harnad</a:t>
            </a:r>
            <a:r>
              <a:rPr lang="en-US" sz="1000" dirty="0"/>
              <a:t>, </a:t>
            </a:r>
          </a:p>
          <a:p>
            <a:r>
              <a:rPr lang="en-US" sz="1000" dirty="0"/>
              <a:t>Research Manager</a:t>
            </a:r>
          </a:p>
        </p:txBody>
      </p:sp>
    </p:spTree>
    <p:extLst>
      <p:ext uri="{BB962C8B-B14F-4D97-AF65-F5344CB8AC3E}">
        <p14:creationId xmlns:p14="http://schemas.microsoft.com/office/powerpoint/2010/main" val="352753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  <a:endParaRPr lang="en-US" b="0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Bridge gaps </a:t>
            </a:r>
            <a:r>
              <a:rPr lang="en-US" sz="2000" dirty="0"/>
              <a:t>between climate researchers, energy stakeholders who need to use climate-related data, and CEC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Promote </a:t>
            </a:r>
            <a:r>
              <a:rPr lang="en-US" sz="2000" b="1" dirty="0"/>
              <a:t>knowledge exchange</a:t>
            </a:r>
            <a:r>
              <a:rPr lang="en-US" sz="2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Elicit </a:t>
            </a:r>
            <a:r>
              <a:rPr lang="en-US" sz="2000" b="1" dirty="0"/>
              <a:t>input on key decisions </a:t>
            </a:r>
            <a:r>
              <a:rPr lang="en-US" sz="2000" dirty="0"/>
              <a:t>(e.g., related to analytical methodologies or scenario choices).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Promote </a:t>
            </a:r>
            <a:r>
              <a:rPr lang="en-US" sz="2000" b="1" dirty="0"/>
              <a:t>deep coordination </a:t>
            </a:r>
            <a:r>
              <a:rPr lang="en-US" sz="2000" dirty="0"/>
              <a:t>within our portfolio.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2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7053-15EC-48EE-A44F-2B19F609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</a:t>
            </a:r>
            <a:endParaRPr lang="en-US" b="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D063-2ED8-4E50-BF64-071D710AE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Recipients</a:t>
            </a:r>
            <a:r>
              <a:rPr lang="en-US" sz="2000" dirty="0"/>
              <a:t> of CEC grants: increase impact of your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Research community</a:t>
            </a:r>
            <a:r>
              <a:rPr lang="en-US" sz="2000" dirty="0"/>
              <a:t>: help inform future CEC research efforts.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Users of all stripes</a:t>
            </a:r>
            <a:r>
              <a:rPr lang="en-US" sz="2000" dirty="0"/>
              <a:t>: articulate needs and opportunities for impact.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Everybody</a:t>
            </a:r>
            <a:r>
              <a:rPr lang="en-US" sz="2000" dirty="0"/>
              <a:t>: collaborate toward delivery of relevant products.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17BB5-C9FE-43D8-B28A-6586950F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8077200" cy="762000"/>
          </a:xfrm>
        </p:spPr>
        <p:txBody>
          <a:bodyPr>
            <a:noAutofit/>
          </a:bodyPr>
          <a:lstStyle/>
          <a:p>
            <a:pPr indent="-457200">
              <a:spcBef>
                <a:spcPts val="400"/>
              </a:spcBef>
            </a:pPr>
            <a:r>
              <a:rPr lang="en-US" sz="2400" dirty="0">
                <a:ea typeface="+mn-lt"/>
                <a:cs typeface="+mn-lt"/>
              </a:rPr>
              <a:t>CEC’s Climate Research Supports</a:t>
            </a:r>
            <a:br>
              <a:rPr lang="en-US" sz="2400" dirty="0">
                <a:ea typeface="+mn-lt"/>
                <a:cs typeface="+mn-lt"/>
              </a:rPr>
            </a:br>
            <a:r>
              <a:rPr lang="en-US" sz="2400" dirty="0">
                <a:ea typeface="+mn-lt"/>
                <a:cs typeface="+mn-lt"/>
              </a:rPr>
              <a:t>Energy Sector Adaptation</a:t>
            </a:r>
            <a:endParaRPr lang="en-US" sz="2400" dirty="0">
              <a:cs typeface="Segoe U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343900" cy="3855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600" dirty="0">
                <a:ea typeface="+mn-lt"/>
                <a:cs typeface="+mn-lt"/>
              </a:rPr>
              <a:t>CEC-funded climate scenarios &amp; data: foundational to California’s Climate Change Assessments</a:t>
            </a:r>
          </a:p>
          <a:p>
            <a:pPr marL="457200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600" dirty="0">
                <a:ea typeface="+mn-lt"/>
                <a:cs typeface="+mn-lt"/>
              </a:rPr>
              <a:t>CPUC’s Decision 19-10-054* on Phase 1 of Adaptation Rulemaking, issued Nov. 2019:</a:t>
            </a:r>
          </a:p>
          <a:p>
            <a:pPr marL="1200150" lvl="1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400" dirty="0">
                <a:ea typeface="+mn-lt"/>
                <a:cs typeface="+mn-lt"/>
              </a:rPr>
              <a:t>Anchors acceptable data to California’s Climate Change Assessments</a:t>
            </a:r>
          </a:p>
          <a:p>
            <a:pPr marL="1200150" lvl="1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400" dirty="0">
                <a:ea typeface="+mn-lt"/>
                <a:cs typeface="+mn-lt"/>
              </a:rPr>
              <a:t>Directs IOUs to Cal-Adapt as a source of data and tools</a:t>
            </a:r>
          </a:p>
          <a:p>
            <a:pPr marL="1200150" lvl="1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400" dirty="0">
                <a:ea typeface="+mn-lt"/>
                <a:cs typeface="+mn-lt"/>
              </a:rPr>
              <a:t>Establishes criteria for acceptability of additional data or models.</a:t>
            </a:r>
          </a:p>
          <a:p>
            <a:pPr marL="457200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600" dirty="0">
                <a:ea typeface="+mn-lt"/>
                <a:cs typeface="+mn-lt"/>
              </a:rPr>
              <a:t>IOUs have used data on Cal-Adapt (</a:t>
            </a:r>
            <a:r>
              <a:rPr lang="en-US" sz="1600" dirty="0">
                <a:solidFill>
                  <a:srgbClr val="007FB7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https://cal-adapt.org/</a:t>
            </a:r>
            <a:r>
              <a:rPr lang="en-US" sz="1600" dirty="0">
                <a:ea typeface="+mn-lt"/>
                <a:cs typeface="+mn-lt"/>
              </a:rPr>
              <a:t> ) for vulnerability assessments &amp; to support adaptation efforts.**</a:t>
            </a:r>
          </a:p>
          <a:p>
            <a:pPr marL="457200" indent="-457200">
              <a:spcBef>
                <a:spcPts val="400"/>
              </a:spcBef>
              <a:buFont typeface="Wingdings,Sans-Serif"/>
              <a:buChar char="Ø"/>
            </a:pPr>
            <a:r>
              <a:rPr lang="en-US" sz="1600" dirty="0">
                <a:ea typeface="+mn-lt"/>
                <a:cs typeface="+mn-lt"/>
              </a:rPr>
              <a:t>Publicly available data on Cal-Adapt: used by stakeholders beyond energy sector, recognized by legislation and guidance, used by government agencies.**</a:t>
            </a:r>
            <a:endParaRPr lang="en-US" sz="1050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56601-949B-4DCA-A2CD-C392C8402A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8EF2C-28DB-45D0-9181-1AFD8834311B}"/>
              </a:ext>
            </a:extLst>
          </p:cNvPr>
          <p:cNvSpPr txBox="1"/>
          <p:nvPr/>
        </p:nvSpPr>
        <p:spPr>
          <a:xfrm>
            <a:off x="419100" y="4257586"/>
            <a:ext cx="83439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* </a:t>
            </a:r>
            <a:r>
              <a:rPr lang="en-US" sz="1100" dirty="0">
                <a:solidFill>
                  <a:srgbClr val="423AD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http://docs.cpuc.ca.gov/PublishedDocs/Published/G000/M319/K075/319075453.PDF</a:t>
            </a:r>
            <a:r>
              <a:rPr lang="en-US" sz="1100" dirty="0">
                <a:solidFill>
                  <a:srgbClr val="423ADE"/>
                </a:solidFill>
              </a:rPr>
              <a:t> 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** Thomas, N., Mukhtyar, S., Galey, B., Kelly, M. (2018). (UC Berkeley).  </a:t>
            </a:r>
            <a:r>
              <a:rPr lang="en-US" sz="1100" i="1" dirty="0">
                <a:solidFill>
                  <a:schemeClr val="tx2"/>
                </a:solidFill>
              </a:rPr>
              <a:t>Cal-Adapt: Linking Climate Science with Energy Sector Resilience and Practitioner Need</a:t>
            </a:r>
            <a:r>
              <a:rPr lang="en-US" sz="1100" dirty="0">
                <a:solidFill>
                  <a:schemeClr val="tx2"/>
                </a:solidFill>
              </a:rPr>
              <a:t>. California’s Fourth Climate Change Assessment, CEC. Publication Number: CCCA4-CEC-2018-015.</a:t>
            </a:r>
          </a:p>
        </p:txBody>
      </p:sp>
    </p:spTree>
    <p:extLst>
      <p:ext uri="{BB962C8B-B14F-4D97-AF65-F5344CB8AC3E}">
        <p14:creationId xmlns:p14="http://schemas.microsoft.com/office/powerpoint/2010/main" val="393239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Ongoing CEC-funded Research to Support</a:t>
            </a:r>
            <a:br>
              <a:rPr lang="en-US" sz="2400" dirty="0"/>
            </a:br>
            <a:r>
              <a:rPr lang="en-US" sz="2400" dirty="0"/>
              <a:t>Energy Resilience in a Changing Climate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316"/>
            <a:ext cx="8229600" cy="40076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400"/>
              </a:spcBef>
              <a:buClr>
                <a:schemeClr val="tx2"/>
              </a:buClr>
            </a:pPr>
            <a:r>
              <a:rPr lang="en-US" sz="1600" b="1" dirty="0"/>
              <a:t>Past and projected climate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Develop high-resolution (3 km × 3 km) climate projections and hydrologic scenarios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Reconstruct historical climate at high resolution (hourly, 2 km × 2 km)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Characterize climate trends of interest, compound events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Quality-controlled, near-real time historical station data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600" b="1" dirty="0">
                <a:cs typeface="Segoe UI"/>
              </a:rPr>
              <a:t>Wildfire</a:t>
            </a:r>
            <a:r>
              <a:rPr lang="en-US" sz="1400" b="1" dirty="0">
                <a:cs typeface="Segoe UI"/>
              </a:rPr>
              <a:t> 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https://pyregence.org/</a:t>
            </a:r>
            <a:endParaRPr lang="en-US" sz="1600" b="1" dirty="0">
              <a:cs typeface="Arial" panose="020B0604020202020204" pitchFamily="34" charset="0"/>
            </a:endParaRPr>
          </a:p>
          <a:p>
            <a:pPr marL="342900" indent="-34290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Future climate fire risk scenarios</a:t>
            </a:r>
          </a:p>
          <a:p>
            <a:pPr marL="342900" indent="-34290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Open and free, real-time fire risk and spread modeling</a:t>
            </a:r>
          </a:p>
          <a:p>
            <a:pPr marL="342900" indent="-34290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Wildfire science advancements: extreme weather, fuel mapping, fire behavior</a:t>
            </a:r>
          </a:p>
          <a:p>
            <a:pPr marL="342900" indent="-34290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Weather station optimization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600" b="1" dirty="0">
                <a:cs typeface="Segoe UI"/>
              </a:rPr>
              <a:t>Computational resources and analytics </a:t>
            </a:r>
            <a:r>
              <a:rPr lang="en-US" sz="1600" dirty="0">
                <a:ea typeface="+mn-lt"/>
                <a:cs typeface="+mn-lt"/>
                <a:hlinkClick r:id="rId4"/>
              </a:rPr>
              <a:t>http://analytics.cal-adapt.org/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Vigorous stakeholder engagement</a:t>
            </a:r>
            <a:endParaRPr lang="en-US" sz="1400" dirty="0">
              <a:cs typeface="Segoe UI"/>
            </a:endParaRP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Identify “stress test” weather events; analyze climate extremes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Help transform large data into inputs &amp; insights</a:t>
            </a:r>
          </a:p>
          <a:p>
            <a:pPr>
              <a:spcBef>
                <a:spcPts val="400"/>
              </a:spcBef>
              <a:buClr>
                <a:schemeClr val="tx2"/>
              </a:buClr>
            </a:pPr>
            <a:endParaRPr lang="en-US" sz="1400" dirty="0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Rounded Corners 5" descr="Analytics engine       &#10;~ 1 Pb data &#10;Serve energy resilience needs.&#10;CEC-funded &#10;">
            <a:extLst>
              <a:ext uri="{FF2B5EF4-FFF2-40B4-BE49-F238E27FC236}">
                <a16:creationId xmlns:a16="http://schemas.microsoft.com/office/drawing/2014/main" id="{9A497A91-482A-40DB-B7A3-7BB3E0F1768A}"/>
              </a:ext>
            </a:extLst>
          </p:cNvPr>
          <p:cNvSpPr/>
          <p:nvPr/>
        </p:nvSpPr>
        <p:spPr>
          <a:xfrm>
            <a:off x="5456909" y="1057748"/>
            <a:ext cx="3167127" cy="100020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Analytics engine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endParaRPr lang="en-US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 1 Pb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Serve energy resilience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CEC-funded 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Segoe UI"/>
            </a:endParaRPr>
          </a:p>
        </p:txBody>
      </p:sp>
      <p:sp>
        <p:nvSpPr>
          <p:cNvPr id="7" name="Rectangle: Rounded Corners 6" descr="Visualizations + web application &#10;Interactive, easy-to-use&#10;Designed for ~ 10 Tb data&#10;">
            <a:extLst>
              <a:ext uri="{FF2B5EF4-FFF2-40B4-BE49-F238E27FC236}">
                <a16:creationId xmlns:a16="http://schemas.microsoft.com/office/drawing/2014/main" id="{F5DCD02C-BF1E-4BDD-9CDC-317F2EC58507}"/>
              </a:ext>
            </a:extLst>
          </p:cNvPr>
          <p:cNvSpPr/>
          <p:nvPr/>
        </p:nvSpPr>
        <p:spPr>
          <a:xfrm>
            <a:off x="938927" y="3239408"/>
            <a:ext cx="3167128" cy="75053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Visualizations + web application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Interactive, easy-to-use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Designed for ~ 10 Tb data</a:t>
            </a:r>
          </a:p>
        </p:txBody>
      </p:sp>
      <p:sp>
        <p:nvSpPr>
          <p:cNvPr id="8" name="TextBox 7" descr="TN239123 (p. 3), docketed August 2, 2021: describes expanded Cal-Adapt enterprise.&#10;TN239954, docketed October 12, 2021: Cal-Adapt governance, responsibilities, data management.&#10;">
            <a:extLst>
              <a:ext uri="{FF2B5EF4-FFF2-40B4-BE49-F238E27FC236}">
                <a16:creationId xmlns:a16="http://schemas.microsoft.com/office/drawing/2014/main" id="{AA8211D0-9EB6-4231-BA54-4EC8C658C82F}"/>
              </a:ext>
            </a:extLst>
          </p:cNvPr>
          <p:cNvSpPr txBox="1"/>
          <p:nvPr/>
        </p:nvSpPr>
        <p:spPr>
          <a:xfrm>
            <a:off x="457200" y="4150308"/>
            <a:ext cx="413986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423AD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TN239123</a:t>
            </a:r>
            <a:r>
              <a:rPr lang="en-US" sz="1200" dirty="0">
                <a:solidFill>
                  <a:schemeClr val="tx2"/>
                </a:solidFill>
              </a:rPr>
              <a:t> (p. 3), docketed August 2, 2021: describes expanded Cal-Adapt enterprise.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rgbClr val="423AD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</a:t>
            </a:r>
            <a:r>
              <a:rPr lang="en-US" sz="1200" u="sng" dirty="0">
                <a:solidFill>
                  <a:srgbClr val="423AD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239954</a:t>
            </a:r>
            <a:r>
              <a:rPr lang="en-US" sz="1200" dirty="0">
                <a:solidFill>
                  <a:schemeClr val="tx2"/>
                </a:solidFill>
              </a:rPr>
              <a:t>, docketed October 12, 2021: Cal-Adapt governance, responsibilities, data management.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215C0-0C6D-42C4-8744-17BEE86BA644}"/>
              </a:ext>
            </a:extLst>
          </p:cNvPr>
          <p:cNvSpPr txBox="1"/>
          <p:nvPr/>
        </p:nvSpPr>
        <p:spPr>
          <a:xfrm>
            <a:off x="6934199" y="3127772"/>
            <a:ext cx="220980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a typeface="+mn-lt"/>
                <a:cs typeface="+mn-lt"/>
              </a:rPr>
              <a:t>Local governments</a:t>
            </a:r>
            <a:r>
              <a:rPr lang="en-US" sz="1400" dirty="0">
                <a:solidFill>
                  <a:schemeClr val="tx2"/>
                </a:solidFill>
                <a:ea typeface="+mn-lt"/>
                <a:cs typeface="+mn-lt"/>
              </a:rPr>
              <a:t> and less technical users rely on an easy-to-use, interactive web application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D07D47-A43C-42AD-8DDA-351F01219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163223" y="3723032"/>
            <a:ext cx="770977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E58DFAA-B939-49D1-BA90-EEBEC03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dirty="0"/>
              <a:t>An Expanded Cal-Adapt Enterprise</a:t>
            </a:r>
          </a:p>
        </p:txBody>
      </p:sp>
      <p:pic>
        <p:nvPicPr>
          <p:cNvPr id="11" name="Picture 10" descr="Cal-Adapt webpage image">
            <a:extLst>
              <a:ext uri="{FF2B5EF4-FFF2-40B4-BE49-F238E27FC236}">
                <a16:creationId xmlns:a16="http://schemas.microsoft.com/office/drawing/2014/main" id="{578D7A27-F01C-44D4-8A5E-4E03338C5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18" y="864870"/>
            <a:ext cx="4149147" cy="2214177"/>
          </a:xfrm>
          <a:prstGeom prst="rect">
            <a:avLst/>
          </a:prstGeom>
        </p:spPr>
      </p:pic>
      <p:pic>
        <p:nvPicPr>
          <p:cNvPr id="16" name="Picture 15" descr="Analytics engine       &#10;&#10;">
            <a:extLst>
              <a:ext uri="{FF2B5EF4-FFF2-40B4-BE49-F238E27FC236}">
                <a16:creationId xmlns:a16="http://schemas.microsoft.com/office/drawing/2014/main" id="{B0CB1647-3060-4303-A2D6-00C09B266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900" y="2192465"/>
            <a:ext cx="4149147" cy="29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/>
              <a:t>Planned CEC-funded Research to</a:t>
            </a:r>
            <a:br>
              <a:rPr lang="en-US" sz="2400"/>
            </a:br>
            <a:r>
              <a:rPr lang="en-US" sz="2400"/>
              <a:t>Support Electricity Sector Resilience</a:t>
            </a:r>
            <a:endParaRPr lang="en-US" sz="2400" b="0" i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316"/>
            <a:ext cx="8229600" cy="40076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400"/>
              </a:spcBef>
              <a:buClr>
                <a:schemeClr val="tx2"/>
              </a:buClr>
            </a:pPr>
            <a:r>
              <a:rPr lang="en-US" sz="1600" b="1" dirty="0"/>
              <a:t>Forthcoming efforts under recent EPIC solicitation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GFO-21-302</a:t>
            </a:r>
            <a:r>
              <a:rPr lang="en-US" sz="1600" dirty="0"/>
              <a:t>)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Parameterize emerging relationships between climate, supply, &amp; demand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Support enhanced demand forecasting, integrated resource planning 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Develop hourly solar &amp; wind generation profiles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Explore climate-related changes to hydroelectric generation resources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ea typeface="+mn-lt"/>
                <a:cs typeface="+mn-lt"/>
              </a:rPr>
              <a:t>Align Cal-</a:t>
            </a:r>
            <a:r>
              <a:rPr lang="en-US" sz="1400" dirty="0" err="1">
                <a:ea typeface="+mn-lt"/>
                <a:cs typeface="+mn-lt"/>
              </a:rPr>
              <a:t>Adapt’s</a:t>
            </a:r>
            <a:r>
              <a:rPr lang="en-US" sz="1400" dirty="0">
                <a:ea typeface="+mn-lt"/>
                <a:cs typeface="+mn-lt"/>
              </a:rPr>
              <a:t> easy-to-use interface with next-generation projections</a:t>
            </a:r>
          </a:p>
          <a:p>
            <a:pPr>
              <a:spcBef>
                <a:spcPts val="400"/>
              </a:spcBef>
              <a:buClr>
                <a:schemeClr val="tx2"/>
              </a:buClr>
            </a:pPr>
            <a:endParaRPr lang="en-US" sz="1400" dirty="0"/>
          </a:p>
          <a:p>
            <a:pPr>
              <a:spcBef>
                <a:spcPts val="400"/>
              </a:spcBef>
              <a:buClr>
                <a:schemeClr val="tx2"/>
              </a:buClr>
            </a:pPr>
            <a:r>
              <a:rPr lang="en-US" sz="1600" b="1" dirty="0">
                <a:cs typeface="Segoe UI"/>
              </a:rPr>
              <a:t>Additional CEC research at the climate/energy interface anticipated:</a:t>
            </a: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Segoe UI"/>
              </a:rPr>
              <a:t>Valuation of Resilience (interim EPIC plan)</a:t>
            </a:r>
          </a:p>
          <a:p>
            <a:pPr marL="1028700" lvl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Segoe UI"/>
              </a:rPr>
              <a:t>Solicitation anticipated Q2 or Q3 2022</a:t>
            </a:r>
          </a:p>
          <a:p>
            <a:pPr marL="1028700" lvl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cs typeface="Segoe UI"/>
              </a:rPr>
              <a:t>See November 2021 </a:t>
            </a:r>
            <a:r>
              <a:rPr lang="en-US" sz="1200" dirty="0">
                <a:cs typeface="Segoe UI"/>
                <a:hlinkClick r:id="rId4"/>
              </a:rPr>
              <a:t>workshop</a:t>
            </a:r>
            <a:endParaRPr lang="en-US" sz="1200" dirty="0">
              <a:cs typeface="Segoe UI"/>
            </a:endParaRPr>
          </a:p>
          <a:p>
            <a:pPr marL="285750" indent="-285750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cs typeface="Segoe UI"/>
              </a:rPr>
              <a:t>EPIC 4 investment plan (</a:t>
            </a:r>
            <a:r>
              <a:rPr lang="en-US" sz="1400" dirty="0">
                <a:cs typeface="Segoe UI"/>
                <a:hlinkClick r:id="rId5"/>
              </a:rPr>
              <a:t>proposed plan</a:t>
            </a:r>
            <a:r>
              <a:rPr lang="en-US" sz="1400" dirty="0">
                <a:cs typeface="Segoe UI"/>
              </a:rPr>
              <a:t>)</a:t>
            </a:r>
          </a:p>
          <a:p>
            <a:pPr marL="1028700" lvl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Initiative 43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: Evaluating Air Quality, Health, and Equity in Clean Energy Solutions</a:t>
            </a:r>
          </a:p>
          <a:p>
            <a:pPr marL="1028700" lvl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ea typeface="+mn-lt"/>
                <a:cs typeface="+mn-lt"/>
              </a:rPr>
              <a:t>Initiative 44</a:t>
            </a:r>
            <a:r>
              <a:rPr lang="en-US" sz="1200" dirty="0">
                <a:ea typeface="+mn-lt"/>
                <a:cs typeface="+mn-lt"/>
              </a:rPr>
              <a:t>: </a:t>
            </a:r>
            <a:r>
              <a:rPr lang="en-US" sz="1200" b="1" dirty="0">
                <a:ea typeface="+mn-lt"/>
                <a:cs typeface="+mn-lt"/>
              </a:rPr>
              <a:t>Integrating Climate Resilience in Electricity System Planning</a:t>
            </a:r>
          </a:p>
          <a:p>
            <a:pPr marL="1028700" lvl="1">
              <a:spcBef>
                <a:spcPts val="4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Initiative 45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: Advancing the Environmental Sustainability of Energy Deployments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5177"/>
      </p:ext>
    </p:extLst>
  </p:cSld>
  <p:clrMapOvr>
    <a:masterClrMapping/>
  </p:clrMapOvr>
</p:sld>
</file>

<file path=ppt/theme/theme1.xml><?xml version="1.0" encoding="utf-8"?>
<a:theme xmlns:a="http://schemas.openxmlformats.org/drawingml/2006/main" name="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B1CDDF-4950-4AFB-9EEE-047628B35F1D}" vid="{FF7FF651-6523-4B79-A2E4-AFEF33FDA8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/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16" ma:contentTypeDescription="Create a new document." ma:contentTypeScope="" ma:versionID="920cf69abee46c96b7b67c17aa59a5ee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0821ccc89a3588ca5664954b90094377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Cont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Contact" ma:index="23" nillable="true" ma:displayName="Contact" ma:format="Dropdown" ma:internalName="Contac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9021BB-973E-4634-B335-9438B3939E96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067c814-4b34-462c-a21d-c185ff6548d2"/>
    <ds:schemaRef ds:uri="http://www.w3.org/XML/1998/namespace"/>
    <ds:schemaRef ds:uri="http://purl.org/dc/terms/"/>
    <ds:schemaRef ds:uri="http://schemas.openxmlformats.org/package/2006/metadata/core-properties"/>
    <ds:schemaRef ds:uri="785685f2-c2e1-4352-89aa-3faca8eaba5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8FE0DC-16BE-4CE6-9277-18371BB38DE7}">
  <ds:schemaRefs>
    <ds:schemaRef ds:uri="5067c814-4b34-462c-a21d-c185ff6548d2"/>
    <ds:schemaRef ds:uri="785685f2-c2e1-4352-89aa-3faca8eaba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1051</TotalTime>
  <Words>1069</Words>
  <Application>Microsoft Office PowerPoint</Application>
  <PresentationFormat>On-screen Show (16:9)</PresentationFormat>
  <Paragraphs>149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Segoe UI</vt:lpstr>
      <vt:lpstr>Segoe UI Semibold</vt:lpstr>
      <vt:lpstr>Wingdings</vt:lpstr>
      <vt:lpstr>Wingdings,Sans-Serif</vt:lpstr>
      <vt:lpstr>ERDD-Template</vt:lpstr>
      <vt:lpstr>2_ERDD-Template</vt:lpstr>
      <vt:lpstr>Climate Data and Analysis Working Group: Purpose, Ongoing Research, Future Topics</vt:lpstr>
      <vt:lpstr>Housekeeping</vt:lpstr>
      <vt:lpstr>Welcome</vt:lpstr>
      <vt:lpstr>Purpose</vt:lpstr>
      <vt:lpstr>Vision</vt:lpstr>
      <vt:lpstr>CEC’s Climate Research Supports Energy Sector Adaptation</vt:lpstr>
      <vt:lpstr>Ongoing CEC-funded Research to Support Energy Resilience in a Changing Climate</vt:lpstr>
      <vt:lpstr>An Expanded Cal-Adapt Enterprise</vt:lpstr>
      <vt:lpstr>Planned CEC-funded Research to Support Electricity Sector Resilience</vt:lpstr>
      <vt:lpstr>Opportunities to Engage</vt:lpstr>
      <vt:lpstr>Possible Future Topics</vt:lpstr>
      <vt:lpstr>Thank you!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Horangic, Alex@Energy</cp:lastModifiedBy>
  <cp:revision>2</cp:revision>
  <cp:lastPrinted>2019-05-06T19:31:40Z</cp:lastPrinted>
  <dcterms:created xsi:type="dcterms:W3CDTF">2017-08-20T00:41:06Z</dcterms:created>
  <dcterms:modified xsi:type="dcterms:W3CDTF">2022-04-29T00:47:09Z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</Properties>
</file>