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1"/>
  </p:notesMasterIdLst>
  <p:sldIdLst>
    <p:sldId id="305" r:id="rId10"/>
    <p:sldId id="306" r:id="rId11"/>
    <p:sldId id="307" r:id="rId12"/>
    <p:sldId id="261" r:id="rId13"/>
    <p:sldId id="262" r:id="rId14"/>
    <p:sldId id="266" r:id="rId15"/>
    <p:sldId id="271" r:id="rId16"/>
    <p:sldId id="342" r:id="rId17"/>
    <p:sldId id="269" r:id="rId18"/>
    <p:sldId id="341" r:id="rId19"/>
    <p:sldId id="272" r:id="rId20"/>
    <p:sldId id="273" r:id="rId21"/>
    <p:sldId id="284" r:id="rId22"/>
    <p:sldId id="285" r:id="rId23"/>
    <p:sldId id="286" r:id="rId24"/>
    <p:sldId id="288" r:id="rId25"/>
    <p:sldId id="289" r:id="rId26"/>
    <p:sldId id="295" r:id="rId27"/>
    <p:sldId id="339" r:id="rId28"/>
    <p:sldId id="340" r:id="rId29"/>
    <p:sldId id="290" r:id="rId30"/>
    <p:sldId id="303" r:id="rId31"/>
    <p:sldId id="304" r:id="rId32"/>
    <p:sldId id="335" r:id="rId33"/>
    <p:sldId id="336" r:id="rId34"/>
    <p:sldId id="297" r:id="rId35"/>
    <p:sldId id="343" r:id="rId36"/>
    <p:sldId id="298" r:id="rId37"/>
    <p:sldId id="300" r:id="rId38"/>
    <p:sldId id="299" r:id="rId39"/>
    <p:sldId id="338"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266"/>
            <p14:sldId id="271"/>
            <p14:sldId id="342"/>
            <p14:sldId id="269"/>
            <p14:sldId id="341"/>
            <p14:sldId id="272"/>
            <p14:sldId id="273"/>
            <p14:sldId id="284"/>
            <p14:sldId id="285"/>
            <p14:sldId id="286"/>
            <p14:sldId id="288"/>
            <p14:sldId id="289"/>
            <p14:sldId id="295"/>
            <p14:sldId id="339"/>
            <p14:sldId id="340"/>
            <p14:sldId id="290"/>
            <p14:sldId id="303"/>
            <p14:sldId id="304"/>
            <p14:sldId id="335"/>
            <p14:sldId id="336"/>
            <p14:sldId id="297"/>
            <p14:sldId id="343"/>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19"/>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DC939-673F-47FF-AD7C-8F64CCD23F2B}" v="2" dt="2022-04-18T18:28:54.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78450" autoAdjust="0"/>
  </p:normalViewPr>
  <p:slideViewPr>
    <p:cSldViewPr snapToGrid="0" snapToObjects="1">
      <p:cViewPr varScale="1">
        <p:scale>
          <a:sx n="83" d="100"/>
          <a:sy n="83" d="100"/>
        </p:scale>
        <p:origin x="468" y="84"/>
      </p:cViewPr>
      <p:guideLst>
        <p:guide orient="horz" pos="2160"/>
        <p:guide pos="3840"/>
      </p:guideLst>
    </p:cSldViewPr>
  </p:slideViewPr>
  <p:outlineViewPr>
    <p:cViewPr>
      <p:scale>
        <a:sx n="33" d="100"/>
        <a:sy n="33" d="100"/>
      </p:scale>
      <p:origin x="0" y="-337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roft" userId="73a43317d1571f84" providerId="LiveId" clId="{54ADC939-673F-47FF-AD7C-8F64CCD23F2B}"/>
    <pc:docChg chg="modSld">
      <pc:chgData name="Josh Croft" userId="73a43317d1571f84" providerId="LiveId" clId="{54ADC939-673F-47FF-AD7C-8F64CCD23F2B}" dt="2022-04-18T18:29:29.827" v="129" actId="13244"/>
      <pc:docMkLst>
        <pc:docMk/>
      </pc:docMkLst>
      <pc:sldChg chg="modNotesTx">
        <pc:chgData name="Josh Croft" userId="73a43317d1571f84" providerId="LiveId" clId="{54ADC939-673F-47FF-AD7C-8F64CCD23F2B}" dt="2022-04-18T18:26:51.808" v="3" actId="6549"/>
        <pc:sldMkLst>
          <pc:docMk/>
          <pc:sldMk cId="3340559377" sldId="261"/>
        </pc:sldMkLst>
      </pc:sldChg>
      <pc:sldChg chg="modNotesTx">
        <pc:chgData name="Josh Croft" userId="73a43317d1571f84" providerId="LiveId" clId="{54ADC939-673F-47FF-AD7C-8F64CCD23F2B}" dt="2022-04-18T18:26:54.267" v="4" actId="6549"/>
        <pc:sldMkLst>
          <pc:docMk/>
          <pc:sldMk cId="3786779211" sldId="262"/>
        </pc:sldMkLst>
      </pc:sldChg>
      <pc:sldChg chg="modNotesTx">
        <pc:chgData name="Josh Croft" userId="73a43317d1571f84" providerId="LiveId" clId="{54ADC939-673F-47FF-AD7C-8F64CCD23F2B}" dt="2022-04-18T18:26:56.989" v="5" actId="6549"/>
        <pc:sldMkLst>
          <pc:docMk/>
          <pc:sldMk cId="1340803821" sldId="266"/>
        </pc:sldMkLst>
      </pc:sldChg>
      <pc:sldChg chg="modSp mod modNotesTx">
        <pc:chgData name="Josh Croft" userId="73a43317d1571f84" providerId="LiveId" clId="{54ADC939-673F-47FF-AD7C-8F64CCD23F2B}" dt="2022-04-18T18:29:03.165" v="125" actId="962"/>
        <pc:sldMkLst>
          <pc:docMk/>
          <pc:sldMk cId="3240945917" sldId="269"/>
        </pc:sldMkLst>
        <pc:spChg chg="mod">
          <ac:chgData name="Josh Croft" userId="73a43317d1571f84" providerId="LiveId" clId="{54ADC939-673F-47FF-AD7C-8F64CCD23F2B}" dt="2022-04-18T18:29:03.165" v="125" actId="962"/>
          <ac:spMkLst>
            <pc:docMk/>
            <pc:sldMk cId="3240945917" sldId="269"/>
            <ac:spMk id="6" creationId="{688B9798-6D7D-4C0D-B9A4-30622C8C32EA}"/>
          </ac:spMkLst>
        </pc:spChg>
        <pc:graphicFrameChg chg="mod">
          <ac:chgData name="Josh Croft" userId="73a43317d1571f84" providerId="LiveId" clId="{54ADC939-673F-47FF-AD7C-8F64CCD23F2B}" dt="2022-04-18T18:28:54.425" v="79" actId="962"/>
          <ac:graphicFrameMkLst>
            <pc:docMk/>
            <pc:sldMk cId="3240945917" sldId="269"/>
            <ac:graphicFrameMk id="3" creationId="{48DC7C44-63AB-4F08-8693-F5D63720C747}"/>
          </ac:graphicFrameMkLst>
        </pc:graphicFrameChg>
      </pc:sldChg>
      <pc:sldChg chg="modNotesTx">
        <pc:chgData name="Josh Croft" userId="73a43317d1571f84" providerId="LiveId" clId="{54ADC939-673F-47FF-AD7C-8F64CCD23F2B}" dt="2022-04-18T18:26:58.989" v="6" actId="6549"/>
        <pc:sldMkLst>
          <pc:docMk/>
          <pc:sldMk cId="17874715" sldId="271"/>
        </pc:sldMkLst>
      </pc:sldChg>
      <pc:sldChg chg="modNotesTx">
        <pc:chgData name="Josh Croft" userId="73a43317d1571f84" providerId="LiveId" clId="{54ADC939-673F-47FF-AD7C-8F64CCD23F2B}" dt="2022-04-18T18:27:08.940" v="10" actId="6549"/>
        <pc:sldMkLst>
          <pc:docMk/>
          <pc:sldMk cId="3608783788" sldId="272"/>
        </pc:sldMkLst>
      </pc:sldChg>
      <pc:sldChg chg="modNotesTx">
        <pc:chgData name="Josh Croft" userId="73a43317d1571f84" providerId="LiveId" clId="{54ADC939-673F-47FF-AD7C-8F64CCD23F2B}" dt="2022-04-18T18:27:11.296" v="11" actId="6549"/>
        <pc:sldMkLst>
          <pc:docMk/>
          <pc:sldMk cId="1519837167" sldId="273"/>
        </pc:sldMkLst>
      </pc:sldChg>
      <pc:sldChg chg="modNotesTx">
        <pc:chgData name="Josh Croft" userId="73a43317d1571f84" providerId="LiveId" clId="{54ADC939-673F-47FF-AD7C-8F64CCD23F2B}" dt="2022-04-18T18:27:14.383" v="12" actId="6549"/>
        <pc:sldMkLst>
          <pc:docMk/>
          <pc:sldMk cId="1308028765" sldId="284"/>
        </pc:sldMkLst>
      </pc:sldChg>
      <pc:sldChg chg="modNotesTx">
        <pc:chgData name="Josh Croft" userId="73a43317d1571f84" providerId="LiveId" clId="{54ADC939-673F-47FF-AD7C-8F64CCD23F2B}" dt="2022-04-18T18:27:16.884" v="13" actId="6549"/>
        <pc:sldMkLst>
          <pc:docMk/>
          <pc:sldMk cId="353809231" sldId="285"/>
        </pc:sldMkLst>
      </pc:sldChg>
      <pc:sldChg chg="modNotesTx">
        <pc:chgData name="Josh Croft" userId="73a43317d1571f84" providerId="LiveId" clId="{54ADC939-673F-47FF-AD7C-8F64CCD23F2B}" dt="2022-04-18T18:27:19.187" v="14" actId="6549"/>
        <pc:sldMkLst>
          <pc:docMk/>
          <pc:sldMk cId="3768265395" sldId="286"/>
        </pc:sldMkLst>
      </pc:sldChg>
      <pc:sldChg chg="modNotesTx">
        <pc:chgData name="Josh Croft" userId="73a43317d1571f84" providerId="LiveId" clId="{54ADC939-673F-47FF-AD7C-8F64CCD23F2B}" dt="2022-04-18T18:27:21.583" v="15" actId="6549"/>
        <pc:sldMkLst>
          <pc:docMk/>
          <pc:sldMk cId="1685374834" sldId="288"/>
        </pc:sldMkLst>
      </pc:sldChg>
      <pc:sldChg chg="modNotesTx">
        <pc:chgData name="Josh Croft" userId="73a43317d1571f84" providerId="LiveId" clId="{54ADC939-673F-47FF-AD7C-8F64CCD23F2B}" dt="2022-04-18T18:27:24.138" v="16" actId="6549"/>
        <pc:sldMkLst>
          <pc:docMk/>
          <pc:sldMk cId="3285064902" sldId="289"/>
        </pc:sldMkLst>
      </pc:sldChg>
      <pc:sldChg chg="modNotesTx">
        <pc:chgData name="Josh Croft" userId="73a43317d1571f84" providerId="LiveId" clId="{54ADC939-673F-47FF-AD7C-8F64CCD23F2B}" dt="2022-04-18T18:27:33.781" v="20" actId="6549"/>
        <pc:sldMkLst>
          <pc:docMk/>
          <pc:sldMk cId="1597230581" sldId="290"/>
        </pc:sldMkLst>
      </pc:sldChg>
      <pc:sldChg chg="modNotesTx">
        <pc:chgData name="Josh Croft" userId="73a43317d1571f84" providerId="LiveId" clId="{54ADC939-673F-47FF-AD7C-8F64CCD23F2B}" dt="2022-04-18T18:27:26.655" v="17" actId="6549"/>
        <pc:sldMkLst>
          <pc:docMk/>
          <pc:sldMk cId="2833298593" sldId="295"/>
        </pc:sldMkLst>
      </pc:sldChg>
      <pc:sldChg chg="modNotesTx">
        <pc:chgData name="Josh Croft" userId="73a43317d1571f84" providerId="LiveId" clId="{54ADC939-673F-47FF-AD7C-8F64CCD23F2B}" dt="2022-04-18T18:27:56.401" v="25" actId="6549"/>
        <pc:sldMkLst>
          <pc:docMk/>
          <pc:sldMk cId="2004314555" sldId="297"/>
        </pc:sldMkLst>
      </pc:sldChg>
      <pc:sldChg chg="modNotesTx">
        <pc:chgData name="Josh Croft" userId="73a43317d1571f84" providerId="LiveId" clId="{54ADC939-673F-47FF-AD7C-8F64CCD23F2B}" dt="2022-04-18T18:28:01.849" v="27" actId="6549"/>
        <pc:sldMkLst>
          <pc:docMk/>
          <pc:sldMk cId="1664551204" sldId="298"/>
        </pc:sldMkLst>
      </pc:sldChg>
      <pc:sldChg chg="modNotesTx">
        <pc:chgData name="Josh Croft" userId="73a43317d1571f84" providerId="LiveId" clId="{54ADC939-673F-47FF-AD7C-8F64CCD23F2B}" dt="2022-04-18T18:28:06.455" v="29" actId="6549"/>
        <pc:sldMkLst>
          <pc:docMk/>
          <pc:sldMk cId="3886635779" sldId="299"/>
        </pc:sldMkLst>
      </pc:sldChg>
      <pc:sldChg chg="modNotesTx">
        <pc:chgData name="Josh Croft" userId="73a43317d1571f84" providerId="LiveId" clId="{54ADC939-673F-47FF-AD7C-8F64CCD23F2B}" dt="2022-04-18T18:28:04.085" v="28" actId="6549"/>
        <pc:sldMkLst>
          <pc:docMk/>
          <pc:sldMk cId="3178909269" sldId="300"/>
        </pc:sldMkLst>
      </pc:sldChg>
      <pc:sldChg chg="modNotesTx">
        <pc:chgData name="Josh Croft" userId="73a43317d1571f84" providerId="LiveId" clId="{54ADC939-673F-47FF-AD7C-8F64CCD23F2B}" dt="2022-04-18T18:27:37.413" v="21" actId="6549"/>
        <pc:sldMkLst>
          <pc:docMk/>
          <pc:sldMk cId="1467501274" sldId="303"/>
        </pc:sldMkLst>
      </pc:sldChg>
      <pc:sldChg chg="modNotesTx">
        <pc:chgData name="Josh Croft" userId="73a43317d1571f84" providerId="LiveId" clId="{54ADC939-673F-47FF-AD7C-8F64CCD23F2B}" dt="2022-04-18T18:27:47.030" v="22" actId="6549"/>
        <pc:sldMkLst>
          <pc:docMk/>
          <pc:sldMk cId="3204411470" sldId="304"/>
        </pc:sldMkLst>
      </pc:sldChg>
      <pc:sldChg chg="modNotesTx">
        <pc:chgData name="Josh Croft" userId="73a43317d1571f84" providerId="LiveId" clId="{54ADC939-673F-47FF-AD7C-8F64CCD23F2B}" dt="2022-04-18T18:26:42.726" v="0" actId="6549"/>
        <pc:sldMkLst>
          <pc:docMk/>
          <pc:sldMk cId="1975939034" sldId="305"/>
        </pc:sldMkLst>
      </pc:sldChg>
      <pc:sldChg chg="modNotesTx">
        <pc:chgData name="Josh Croft" userId="73a43317d1571f84" providerId="LiveId" clId="{54ADC939-673F-47FF-AD7C-8F64CCD23F2B}" dt="2022-04-18T18:26:46.559" v="1" actId="6549"/>
        <pc:sldMkLst>
          <pc:docMk/>
          <pc:sldMk cId="642586274" sldId="306"/>
        </pc:sldMkLst>
      </pc:sldChg>
      <pc:sldChg chg="modNotesTx">
        <pc:chgData name="Josh Croft" userId="73a43317d1571f84" providerId="LiveId" clId="{54ADC939-673F-47FF-AD7C-8F64CCD23F2B}" dt="2022-04-18T18:26:48.901" v="2" actId="6549"/>
        <pc:sldMkLst>
          <pc:docMk/>
          <pc:sldMk cId="2272907920" sldId="307"/>
        </pc:sldMkLst>
      </pc:sldChg>
      <pc:sldChg chg="modNotesTx">
        <pc:chgData name="Josh Croft" userId="73a43317d1571f84" providerId="LiveId" clId="{54ADC939-673F-47FF-AD7C-8F64CCD23F2B}" dt="2022-04-18T18:27:49.346" v="23" actId="6549"/>
        <pc:sldMkLst>
          <pc:docMk/>
          <pc:sldMk cId="843141751" sldId="335"/>
        </pc:sldMkLst>
      </pc:sldChg>
      <pc:sldChg chg="modNotesTx">
        <pc:chgData name="Josh Croft" userId="73a43317d1571f84" providerId="LiveId" clId="{54ADC939-673F-47FF-AD7C-8F64CCD23F2B}" dt="2022-04-18T18:27:53.593" v="24" actId="6549"/>
        <pc:sldMkLst>
          <pc:docMk/>
          <pc:sldMk cId="4026196311" sldId="336"/>
        </pc:sldMkLst>
      </pc:sldChg>
      <pc:sldChg chg="modNotesTx">
        <pc:chgData name="Josh Croft" userId="73a43317d1571f84" providerId="LiveId" clId="{54ADC939-673F-47FF-AD7C-8F64CCD23F2B}" dt="2022-04-18T18:28:08.967" v="30" actId="6549"/>
        <pc:sldMkLst>
          <pc:docMk/>
          <pc:sldMk cId="1737597994" sldId="338"/>
        </pc:sldMkLst>
      </pc:sldChg>
      <pc:sldChg chg="modNotesTx">
        <pc:chgData name="Josh Croft" userId="73a43317d1571f84" providerId="LiveId" clId="{54ADC939-673F-47FF-AD7C-8F64CCD23F2B}" dt="2022-04-18T18:27:28.615" v="18" actId="6549"/>
        <pc:sldMkLst>
          <pc:docMk/>
          <pc:sldMk cId="3001262177" sldId="339"/>
        </pc:sldMkLst>
      </pc:sldChg>
      <pc:sldChg chg="modNotesTx">
        <pc:chgData name="Josh Croft" userId="73a43317d1571f84" providerId="LiveId" clId="{54ADC939-673F-47FF-AD7C-8F64CCD23F2B}" dt="2022-04-18T18:27:30.966" v="19" actId="6549"/>
        <pc:sldMkLst>
          <pc:docMk/>
          <pc:sldMk cId="3315438057" sldId="340"/>
        </pc:sldMkLst>
      </pc:sldChg>
      <pc:sldChg chg="modNotesTx">
        <pc:chgData name="Josh Croft" userId="73a43317d1571f84" providerId="LiveId" clId="{54ADC939-673F-47FF-AD7C-8F64CCD23F2B}" dt="2022-04-18T18:27:06.440" v="9" actId="6549"/>
        <pc:sldMkLst>
          <pc:docMk/>
          <pc:sldMk cId="1899264653" sldId="341"/>
        </pc:sldMkLst>
      </pc:sldChg>
      <pc:sldChg chg="modSp mod modNotesTx">
        <pc:chgData name="Josh Croft" userId="73a43317d1571f84" providerId="LiveId" clId="{54ADC939-673F-47FF-AD7C-8F64CCD23F2B}" dt="2022-04-18T18:29:29.827" v="129" actId="13244"/>
        <pc:sldMkLst>
          <pc:docMk/>
          <pc:sldMk cId="1240182174" sldId="342"/>
        </pc:sldMkLst>
        <pc:spChg chg="ord">
          <ac:chgData name="Josh Croft" userId="73a43317d1571f84" providerId="LiveId" clId="{54ADC939-673F-47FF-AD7C-8F64CCD23F2B}" dt="2022-04-18T18:29:21.012" v="127" actId="13244"/>
          <ac:spMkLst>
            <pc:docMk/>
            <pc:sldMk cId="1240182174" sldId="342"/>
            <ac:spMk id="2" creationId="{3B525658-DE1F-4F49-8E00-0C1E6B534DB5}"/>
          </ac:spMkLst>
        </pc:spChg>
        <pc:spChg chg="mod ord">
          <ac:chgData name="Josh Croft" userId="73a43317d1571f84" providerId="LiveId" clId="{54ADC939-673F-47FF-AD7C-8F64CCD23F2B}" dt="2022-04-18T18:29:26.242" v="128" actId="13244"/>
          <ac:spMkLst>
            <pc:docMk/>
            <pc:sldMk cId="1240182174" sldId="342"/>
            <ac:spMk id="4" creationId="{6D57B236-AE80-4743-B21F-B552A30D7A05}"/>
          </ac:spMkLst>
        </pc:spChg>
        <pc:spChg chg="mod">
          <ac:chgData name="Josh Croft" userId="73a43317d1571f84" providerId="LiveId" clId="{54ADC939-673F-47FF-AD7C-8F64CCD23F2B}" dt="2022-04-18T18:28:35.228" v="76" actId="962"/>
          <ac:spMkLst>
            <pc:docMk/>
            <pc:sldMk cId="1240182174" sldId="342"/>
            <ac:spMk id="6" creationId="{F2306C60-9063-4310-BD1A-B8FB892EB9CB}"/>
          </ac:spMkLst>
        </pc:spChg>
        <pc:spChg chg="ord">
          <ac:chgData name="Josh Croft" userId="73a43317d1571f84" providerId="LiveId" clId="{54ADC939-673F-47FF-AD7C-8F64CCD23F2B}" dt="2022-04-18T18:29:16.849" v="126" actId="13244"/>
          <ac:spMkLst>
            <pc:docMk/>
            <pc:sldMk cId="1240182174" sldId="342"/>
            <ac:spMk id="7" creationId="{DE5B14A8-E48A-C540-9214-39685A723586}"/>
          </ac:spMkLst>
        </pc:spChg>
        <pc:spChg chg="ord">
          <ac:chgData name="Josh Croft" userId="73a43317d1571f84" providerId="LiveId" clId="{54ADC939-673F-47FF-AD7C-8F64CCD23F2B}" dt="2022-04-18T18:29:29.827" v="129" actId="13244"/>
          <ac:spMkLst>
            <pc:docMk/>
            <pc:sldMk cId="1240182174" sldId="342"/>
            <ac:spMk id="8" creationId="{6BFBCE61-90E8-44D5-B451-0F027453E937}"/>
          </ac:spMkLst>
        </pc:spChg>
        <pc:graphicFrameChg chg="mod">
          <ac:chgData name="Josh Croft" userId="73a43317d1571f84" providerId="LiveId" clId="{54ADC939-673F-47FF-AD7C-8F64CCD23F2B}" dt="2022-04-18T18:28:47.017" v="77" actId="962"/>
          <ac:graphicFrameMkLst>
            <pc:docMk/>
            <pc:sldMk cId="1240182174" sldId="342"/>
            <ac:graphicFrameMk id="3" creationId="{48DC7C44-63AB-4F08-8693-F5D63720C747}"/>
          </ac:graphicFrameMkLst>
        </pc:graphicFrameChg>
      </pc:sldChg>
      <pc:sldChg chg="modNotesTx">
        <pc:chgData name="Josh Croft" userId="73a43317d1571f84" providerId="LiveId" clId="{54ADC939-673F-47FF-AD7C-8F64CCD23F2B}" dt="2022-04-18T18:27:59.325" v="26" actId="6549"/>
        <pc:sldMkLst>
          <pc:docMk/>
          <pc:sldMk cId="3579520317" sldId="3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3766-C8A0-493B-97FB-A66D60317F8E}" type="doc">
      <dgm:prSet loTypeId="urn:microsoft.com/office/officeart/2005/8/layout/process1" loCatId="process" qsTypeId="urn:microsoft.com/office/officeart/2005/8/quickstyle/simple1" qsCatId="simple" csTypeId="urn:microsoft.com/office/officeart/2005/8/colors/accent1_2" csCatId="accent1" phldr="1"/>
      <dgm:spPr/>
    </dgm:pt>
    <dgm:pt modelId="{6B696BDE-730B-4241-B431-7FC22CC1C99F}">
      <dgm:prSet phldrT="[Text]"/>
      <dgm:spPr/>
      <dgm:t>
        <a:bodyPr/>
        <a:lstStyle/>
        <a:p>
          <a:r>
            <a:rPr lang="en-US" dirty="0"/>
            <a:t>Federal Funding Opportunity Announced</a:t>
          </a:r>
        </a:p>
      </dgm:t>
    </dgm:pt>
    <dgm:pt modelId="{BCBC7393-1BDE-4FE6-A960-16588FFE9B00}" type="parTrans" cxnId="{2B7034EF-9F7C-4B1C-88D8-A40E7051DDC9}">
      <dgm:prSet/>
      <dgm:spPr/>
      <dgm:t>
        <a:bodyPr/>
        <a:lstStyle/>
        <a:p>
          <a:endParaRPr lang="en-US"/>
        </a:p>
      </dgm:t>
    </dgm:pt>
    <dgm:pt modelId="{A41D9AF2-2497-4FB0-859A-3F4714E4102A}" type="sibTrans" cxnId="{2B7034EF-9F7C-4B1C-88D8-A40E7051DDC9}">
      <dgm:prSet/>
      <dgm:spPr/>
      <dgm:t>
        <a:bodyPr/>
        <a:lstStyle/>
        <a:p>
          <a:endParaRPr lang="en-US"/>
        </a:p>
      </dgm:t>
    </dgm:pt>
    <dgm:pt modelId="{937EA0C0-1BD2-4B8F-B3BA-25B38B5C0E00}">
      <dgm:prSet phldrT="[Text]"/>
      <dgm:spPr/>
      <dgm:t>
        <a:bodyPr/>
        <a:lstStyle/>
        <a:p>
          <a:r>
            <a:rPr lang="en-US" dirty="0"/>
            <a:t>The Energy Commission Elects to Provide Cost Share for that FOA</a:t>
          </a:r>
        </a:p>
      </dgm:t>
    </dgm:pt>
    <dgm:pt modelId="{26092DB6-6D2B-45EB-97F5-A025A8258DD2}" type="parTrans" cxnId="{3D83665B-C2CF-4584-AABF-671575AFFC78}">
      <dgm:prSet/>
      <dgm:spPr/>
      <dgm:t>
        <a:bodyPr/>
        <a:lstStyle/>
        <a:p>
          <a:endParaRPr lang="en-US"/>
        </a:p>
      </dgm:t>
    </dgm:pt>
    <dgm:pt modelId="{7858E029-CF9E-48A1-B2CB-D3D33E5CAF53}" type="sibTrans" cxnId="{3D83665B-C2CF-4584-AABF-671575AFFC78}">
      <dgm:prSet/>
      <dgm:spPr/>
      <dgm:t>
        <a:bodyPr/>
        <a:lstStyle/>
        <a:p>
          <a:endParaRPr lang="en-US"/>
        </a:p>
      </dgm:t>
    </dgm:pt>
    <dgm:pt modelId="{8EF518D2-A29C-4947-B961-7170A9B26B52}">
      <dgm:prSet phldrT="[Text]"/>
      <dgm:spPr/>
      <dgm:t>
        <a:bodyPr/>
        <a:lstStyle/>
        <a:p>
          <a:r>
            <a:rPr lang="en-US" dirty="0"/>
            <a:t>Applications for CEC Cost Share are Evaluated and Awarded</a:t>
          </a:r>
        </a:p>
      </dgm:t>
    </dgm:pt>
    <dgm:pt modelId="{B2348A39-3D4A-45F2-ABCA-0A1826D8810E}" type="parTrans" cxnId="{F7205814-A8AC-40F0-9539-4EEBFBB12101}">
      <dgm:prSet/>
      <dgm:spPr/>
      <dgm:t>
        <a:bodyPr/>
        <a:lstStyle/>
        <a:p>
          <a:endParaRPr lang="en-US"/>
        </a:p>
      </dgm:t>
    </dgm:pt>
    <dgm:pt modelId="{6D2DCC85-974F-4DD1-AEF8-7FD2AE05BF1D}" type="sibTrans" cxnId="{F7205814-A8AC-40F0-9539-4EEBFBB12101}">
      <dgm:prSet/>
      <dgm:spPr/>
      <dgm:t>
        <a:bodyPr/>
        <a:lstStyle/>
        <a:p>
          <a:endParaRPr lang="en-US"/>
        </a:p>
      </dgm:t>
    </dgm:pt>
    <dgm:pt modelId="{9C0B5F32-AE82-44FF-A544-0D741891BF17}">
      <dgm:prSet phldrT="[Text]"/>
      <dgm:spPr/>
      <dgm:t>
        <a:bodyPr/>
        <a:lstStyle/>
        <a:p>
          <a:r>
            <a:rPr lang="en-US" dirty="0"/>
            <a:t>Federal Award is Achieved and Proof of Award is Given to CEC</a:t>
          </a:r>
        </a:p>
      </dgm:t>
    </dgm:pt>
    <dgm:pt modelId="{7CFEE944-A73E-44A1-935D-C1F91C4972C2}" type="parTrans" cxnId="{3936EB74-6C03-4030-8E88-E883BFB7FA77}">
      <dgm:prSet/>
      <dgm:spPr/>
      <dgm:t>
        <a:bodyPr/>
        <a:lstStyle/>
        <a:p>
          <a:endParaRPr lang="en-US"/>
        </a:p>
      </dgm:t>
    </dgm:pt>
    <dgm:pt modelId="{40B3141C-8D76-4B58-A52D-897645BC5DA3}" type="sibTrans" cxnId="{3936EB74-6C03-4030-8E88-E883BFB7FA77}">
      <dgm:prSet/>
      <dgm:spPr/>
      <dgm:t>
        <a:bodyPr/>
        <a:lstStyle/>
        <a:p>
          <a:endParaRPr lang="en-US"/>
        </a:p>
      </dgm:t>
    </dgm:pt>
    <dgm:pt modelId="{F810607D-F38C-4CB9-A7BD-DFECD7A6E415}" type="pres">
      <dgm:prSet presAssocID="{EC133766-C8A0-493B-97FB-A66D60317F8E}" presName="Name0" presStyleCnt="0">
        <dgm:presLayoutVars>
          <dgm:dir/>
          <dgm:resizeHandles val="exact"/>
        </dgm:presLayoutVars>
      </dgm:prSet>
      <dgm:spPr/>
    </dgm:pt>
    <dgm:pt modelId="{14FF3660-8F3D-4A02-BA6D-0A85203534DB}" type="pres">
      <dgm:prSet presAssocID="{6B696BDE-730B-4241-B431-7FC22CC1C99F}" presName="node" presStyleLbl="node1" presStyleIdx="0" presStyleCnt="4">
        <dgm:presLayoutVars>
          <dgm:bulletEnabled val="1"/>
        </dgm:presLayoutVars>
      </dgm:prSet>
      <dgm:spPr/>
    </dgm:pt>
    <dgm:pt modelId="{29250604-B733-483A-864D-F676196246DD}" type="pres">
      <dgm:prSet presAssocID="{A41D9AF2-2497-4FB0-859A-3F4714E4102A}" presName="sibTrans" presStyleLbl="sibTrans2D1" presStyleIdx="0" presStyleCnt="3"/>
      <dgm:spPr/>
    </dgm:pt>
    <dgm:pt modelId="{F84BC369-DE18-4C3F-A680-294EF517C6B5}" type="pres">
      <dgm:prSet presAssocID="{A41D9AF2-2497-4FB0-859A-3F4714E4102A}" presName="connectorText" presStyleLbl="sibTrans2D1" presStyleIdx="0" presStyleCnt="3"/>
      <dgm:spPr/>
    </dgm:pt>
    <dgm:pt modelId="{18C5BBBD-1DC7-4113-BEF4-69AD47875F2A}" type="pres">
      <dgm:prSet presAssocID="{937EA0C0-1BD2-4B8F-B3BA-25B38B5C0E00}" presName="node" presStyleLbl="node1" presStyleIdx="1" presStyleCnt="4">
        <dgm:presLayoutVars>
          <dgm:bulletEnabled val="1"/>
        </dgm:presLayoutVars>
      </dgm:prSet>
      <dgm:spPr/>
    </dgm:pt>
    <dgm:pt modelId="{9081D189-D05E-4D57-89C8-69984942F3F1}" type="pres">
      <dgm:prSet presAssocID="{7858E029-CF9E-48A1-B2CB-D3D33E5CAF53}" presName="sibTrans" presStyleLbl="sibTrans2D1" presStyleIdx="1" presStyleCnt="3"/>
      <dgm:spPr/>
    </dgm:pt>
    <dgm:pt modelId="{3B117996-4BFD-4B2E-A0CD-76032D5CE03C}" type="pres">
      <dgm:prSet presAssocID="{7858E029-CF9E-48A1-B2CB-D3D33E5CAF53}" presName="connectorText" presStyleLbl="sibTrans2D1" presStyleIdx="1" presStyleCnt="3"/>
      <dgm:spPr/>
    </dgm:pt>
    <dgm:pt modelId="{7A1AF0CD-A013-4298-92A6-7CDDFE66DBCF}" type="pres">
      <dgm:prSet presAssocID="{8EF518D2-A29C-4947-B961-7170A9B26B52}" presName="node" presStyleLbl="node1" presStyleIdx="2" presStyleCnt="4">
        <dgm:presLayoutVars>
          <dgm:bulletEnabled val="1"/>
        </dgm:presLayoutVars>
      </dgm:prSet>
      <dgm:spPr/>
    </dgm:pt>
    <dgm:pt modelId="{B597FB26-DEC0-4FAC-AD11-E22DE0789863}" type="pres">
      <dgm:prSet presAssocID="{6D2DCC85-974F-4DD1-AEF8-7FD2AE05BF1D}" presName="sibTrans" presStyleLbl="sibTrans2D1" presStyleIdx="2" presStyleCnt="3"/>
      <dgm:spPr/>
    </dgm:pt>
    <dgm:pt modelId="{8C3AAEB6-0284-4100-B94B-921C1B5F3516}" type="pres">
      <dgm:prSet presAssocID="{6D2DCC85-974F-4DD1-AEF8-7FD2AE05BF1D}" presName="connectorText" presStyleLbl="sibTrans2D1" presStyleIdx="2" presStyleCnt="3"/>
      <dgm:spPr/>
    </dgm:pt>
    <dgm:pt modelId="{7E4901BF-4E13-48A1-840E-EFDEE81D4AA3}" type="pres">
      <dgm:prSet presAssocID="{9C0B5F32-AE82-44FF-A544-0D741891BF17}" presName="node" presStyleLbl="node1" presStyleIdx="3" presStyleCnt="4">
        <dgm:presLayoutVars>
          <dgm:bulletEnabled val="1"/>
        </dgm:presLayoutVars>
      </dgm:prSet>
      <dgm:spPr/>
    </dgm:pt>
  </dgm:ptLst>
  <dgm:cxnLst>
    <dgm:cxn modelId="{A9ECE600-DB1A-482B-95AE-90655E64D6D7}" type="presOf" srcId="{EC133766-C8A0-493B-97FB-A66D60317F8E}" destId="{F810607D-F38C-4CB9-A7BD-DFECD7A6E415}" srcOrd="0" destOrd="0" presId="urn:microsoft.com/office/officeart/2005/8/layout/process1"/>
    <dgm:cxn modelId="{E709F60E-BC09-4F76-B32D-24FAD94E589C}" type="presOf" srcId="{6D2DCC85-974F-4DD1-AEF8-7FD2AE05BF1D}" destId="{8C3AAEB6-0284-4100-B94B-921C1B5F3516}" srcOrd="1" destOrd="0" presId="urn:microsoft.com/office/officeart/2005/8/layout/process1"/>
    <dgm:cxn modelId="{F7205814-A8AC-40F0-9539-4EEBFBB12101}" srcId="{EC133766-C8A0-493B-97FB-A66D60317F8E}" destId="{8EF518D2-A29C-4947-B961-7170A9B26B52}" srcOrd="2" destOrd="0" parTransId="{B2348A39-3D4A-45F2-ABCA-0A1826D8810E}" sibTransId="{6D2DCC85-974F-4DD1-AEF8-7FD2AE05BF1D}"/>
    <dgm:cxn modelId="{6295C116-EF74-4F46-A895-B3332DB50D4D}" type="presOf" srcId="{A41D9AF2-2497-4FB0-859A-3F4714E4102A}" destId="{F84BC369-DE18-4C3F-A680-294EF517C6B5}" srcOrd="1" destOrd="0" presId="urn:microsoft.com/office/officeart/2005/8/layout/process1"/>
    <dgm:cxn modelId="{5095482E-8E75-43ED-8FAA-D97374807E6A}" type="presOf" srcId="{7858E029-CF9E-48A1-B2CB-D3D33E5CAF53}" destId="{9081D189-D05E-4D57-89C8-69984942F3F1}" srcOrd="0" destOrd="0" presId="urn:microsoft.com/office/officeart/2005/8/layout/process1"/>
    <dgm:cxn modelId="{3D83665B-C2CF-4584-AABF-671575AFFC78}" srcId="{EC133766-C8A0-493B-97FB-A66D60317F8E}" destId="{937EA0C0-1BD2-4B8F-B3BA-25B38B5C0E00}" srcOrd="1" destOrd="0" parTransId="{26092DB6-6D2B-45EB-97F5-A025A8258DD2}" sibTransId="{7858E029-CF9E-48A1-B2CB-D3D33E5CAF53}"/>
    <dgm:cxn modelId="{16FED069-8598-4C18-B327-FE79AB6250A5}" type="presOf" srcId="{6D2DCC85-974F-4DD1-AEF8-7FD2AE05BF1D}" destId="{B597FB26-DEC0-4FAC-AD11-E22DE0789863}" srcOrd="0" destOrd="0" presId="urn:microsoft.com/office/officeart/2005/8/layout/process1"/>
    <dgm:cxn modelId="{0295194C-2F6F-43B1-8A4F-9A282C64B110}" type="presOf" srcId="{8EF518D2-A29C-4947-B961-7170A9B26B52}" destId="{7A1AF0CD-A013-4298-92A6-7CDDFE66DBCF}" srcOrd="0" destOrd="0" presId="urn:microsoft.com/office/officeart/2005/8/layout/process1"/>
    <dgm:cxn modelId="{3936EB74-6C03-4030-8E88-E883BFB7FA77}" srcId="{EC133766-C8A0-493B-97FB-A66D60317F8E}" destId="{9C0B5F32-AE82-44FF-A544-0D741891BF17}" srcOrd="3" destOrd="0" parTransId="{7CFEE944-A73E-44A1-935D-C1F91C4972C2}" sibTransId="{40B3141C-8D76-4B58-A52D-897645BC5DA3}"/>
    <dgm:cxn modelId="{74E15A87-952E-46FB-9C2F-D185FFC3B910}" type="presOf" srcId="{9C0B5F32-AE82-44FF-A544-0D741891BF17}" destId="{7E4901BF-4E13-48A1-840E-EFDEE81D4AA3}" srcOrd="0" destOrd="0" presId="urn:microsoft.com/office/officeart/2005/8/layout/process1"/>
    <dgm:cxn modelId="{90DE8F9A-6D08-4C0B-B38F-6D5DF33A01A6}" type="presOf" srcId="{A41D9AF2-2497-4FB0-859A-3F4714E4102A}" destId="{29250604-B733-483A-864D-F676196246DD}" srcOrd="0" destOrd="0" presId="urn:microsoft.com/office/officeart/2005/8/layout/process1"/>
    <dgm:cxn modelId="{8751C2A2-0153-4169-90AC-1ACA350ADC6B}" type="presOf" srcId="{7858E029-CF9E-48A1-B2CB-D3D33E5CAF53}" destId="{3B117996-4BFD-4B2E-A0CD-76032D5CE03C}" srcOrd="1" destOrd="0" presId="urn:microsoft.com/office/officeart/2005/8/layout/process1"/>
    <dgm:cxn modelId="{C2F931C8-82EE-488E-9694-503B83144AFF}" type="presOf" srcId="{937EA0C0-1BD2-4B8F-B3BA-25B38B5C0E00}" destId="{18C5BBBD-1DC7-4113-BEF4-69AD47875F2A}" srcOrd="0" destOrd="0" presId="urn:microsoft.com/office/officeart/2005/8/layout/process1"/>
    <dgm:cxn modelId="{2B7034EF-9F7C-4B1C-88D8-A40E7051DDC9}" srcId="{EC133766-C8A0-493B-97FB-A66D60317F8E}" destId="{6B696BDE-730B-4241-B431-7FC22CC1C99F}" srcOrd="0" destOrd="0" parTransId="{BCBC7393-1BDE-4FE6-A960-16588FFE9B00}" sibTransId="{A41D9AF2-2497-4FB0-859A-3F4714E4102A}"/>
    <dgm:cxn modelId="{D878D2FE-D4F1-4628-B2B5-D014AED1EA7E}" type="presOf" srcId="{6B696BDE-730B-4241-B431-7FC22CC1C99F}" destId="{14FF3660-8F3D-4A02-BA6D-0A85203534DB}" srcOrd="0" destOrd="0" presId="urn:microsoft.com/office/officeart/2005/8/layout/process1"/>
    <dgm:cxn modelId="{5D2774C8-0B7C-4056-AEF1-D6F767C36547}" type="presParOf" srcId="{F810607D-F38C-4CB9-A7BD-DFECD7A6E415}" destId="{14FF3660-8F3D-4A02-BA6D-0A85203534DB}" srcOrd="0" destOrd="0" presId="urn:microsoft.com/office/officeart/2005/8/layout/process1"/>
    <dgm:cxn modelId="{EF2C50DD-F293-449B-871B-6EF88B530DD1}" type="presParOf" srcId="{F810607D-F38C-4CB9-A7BD-DFECD7A6E415}" destId="{29250604-B733-483A-864D-F676196246DD}" srcOrd="1" destOrd="0" presId="urn:microsoft.com/office/officeart/2005/8/layout/process1"/>
    <dgm:cxn modelId="{B90B38E1-26A7-43FB-A9B6-16DF1C9EEDBC}" type="presParOf" srcId="{29250604-B733-483A-864D-F676196246DD}" destId="{F84BC369-DE18-4C3F-A680-294EF517C6B5}" srcOrd="0" destOrd="0" presId="urn:microsoft.com/office/officeart/2005/8/layout/process1"/>
    <dgm:cxn modelId="{A28E3E4E-AEBD-4881-8B2B-38D3E33CEB8D}" type="presParOf" srcId="{F810607D-F38C-4CB9-A7BD-DFECD7A6E415}" destId="{18C5BBBD-1DC7-4113-BEF4-69AD47875F2A}" srcOrd="2" destOrd="0" presId="urn:microsoft.com/office/officeart/2005/8/layout/process1"/>
    <dgm:cxn modelId="{0F5A7ABC-0BBD-4F26-B213-90244DCE3D9E}" type="presParOf" srcId="{F810607D-F38C-4CB9-A7BD-DFECD7A6E415}" destId="{9081D189-D05E-4D57-89C8-69984942F3F1}" srcOrd="3" destOrd="0" presId="urn:microsoft.com/office/officeart/2005/8/layout/process1"/>
    <dgm:cxn modelId="{55D765E7-3947-4F62-9BD2-E719B7108D54}" type="presParOf" srcId="{9081D189-D05E-4D57-89C8-69984942F3F1}" destId="{3B117996-4BFD-4B2E-A0CD-76032D5CE03C}" srcOrd="0" destOrd="0" presId="urn:microsoft.com/office/officeart/2005/8/layout/process1"/>
    <dgm:cxn modelId="{A2398DA7-208E-4C40-ACD0-97A2AAD628AF}" type="presParOf" srcId="{F810607D-F38C-4CB9-A7BD-DFECD7A6E415}" destId="{7A1AF0CD-A013-4298-92A6-7CDDFE66DBCF}" srcOrd="4" destOrd="0" presId="urn:microsoft.com/office/officeart/2005/8/layout/process1"/>
    <dgm:cxn modelId="{A4DAC570-F8F4-40D6-B47D-D467D904E875}" type="presParOf" srcId="{F810607D-F38C-4CB9-A7BD-DFECD7A6E415}" destId="{B597FB26-DEC0-4FAC-AD11-E22DE0789863}" srcOrd="5" destOrd="0" presId="urn:microsoft.com/office/officeart/2005/8/layout/process1"/>
    <dgm:cxn modelId="{D84DF916-A18D-4103-9D80-09295346BDD8}" type="presParOf" srcId="{B597FB26-DEC0-4FAC-AD11-E22DE0789863}" destId="{8C3AAEB6-0284-4100-B94B-921C1B5F3516}" srcOrd="0" destOrd="0" presId="urn:microsoft.com/office/officeart/2005/8/layout/process1"/>
    <dgm:cxn modelId="{3D147780-F508-4FEE-9A75-798826184828}" type="presParOf" srcId="{F810607D-F38C-4CB9-A7BD-DFECD7A6E415}" destId="{7E4901BF-4E13-48A1-840E-EFDEE81D4AA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33766-C8A0-493B-97FB-A66D60317F8E}" type="doc">
      <dgm:prSet loTypeId="urn:microsoft.com/office/officeart/2005/8/layout/process1" loCatId="process" qsTypeId="urn:microsoft.com/office/officeart/2005/8/quickstyle/simple1" qsCatId="simple" csTypeId="urn:microsoft.com/office/officeart/2005/8/colors/accent1_2" csCatId="accent1" phldr="1"/>
      <dgm:spPr/>
    </dgm:pt>
    <dgm:pt modelId="{6B696BDE-730B-4241-B431-7FC22CC1C99F}">
      <dgm:prSet phldrT="[Text]"/>
      <dgm:spPr/>
      <dgm:t>
        <a:bodyPr/>
        <a:lstStyle/>
        <a:p>
          <a:r>
            <a:rPr lang="en-US" dirty="0"/>
            <a:t>CEC Confirms and Develops Agreement between Awardee and CEC</a:t>
          </a:r>
        </a:p>
      </dgm:t>
    </dgm:pt>
    <dgm:pt modelId="{BCBC7393-1BDE-4FE6-A960-16588FFE9B00}" type="parTrans" cxnId="{2B7034EF-9F7C-4B1C-88D8-A40E7051DDC9}">
      <dgm:prSet/>
      <dgm:spPr/>
      <dgm:t>
        <a:bodyPr/>
        <a:lstStyle/>
        <a:p>
          <a:endParaRPr lang="en-US"/>
        </a:p>
      </dgm:t>
    </dgm:pt>
    <dgm:pt modelId="{A41D9AF2-2497-4FB0-859A-3F4714E4102A}" type="sibTrans" cxnId="{2B7034EF-9F7C-4B1C-88D8-A40E7051DDC9}">
      <dgm:prSet/>
      <dgm:spPr/>
      <dgm:t>
        <a:bodyPr/>
        <a:lstStyle/>
        <a:p>
          <a:endParaRPr lang="en-US"/>
        </a:p>
      </dgm:t>
    </dgm:pt>
    <dgm:pt modelId="{937EA0C0-1BD2-4B8F-B3BA-25B38B5C0E00}">
      <dgm:prSet phldrT="[Text]"/>
      <dgm:spPr/>
      <dgm:t>
        <a:bodyPr/>
        <a:lstStyle/>
        <a:p>
          <a:r>
            <a:rPr lang="en-US" dirty="0"/>
            <a:t>Awardee Carries Out Project</a:t>
          </a:r>
        </a:p>
      </dgm:t>
    </dgm:pt>
    <dgm:pt modelId="{26092DB6-6D2B-45EB-97F5-A025A8258DD2}" type="parTrans" cxnId="{3D83665B-C2CF-4584-AABF-671575AFFC78}">
      <dgm:prSet/>
      <dgm:spPr/>
      <dgm:t>
        <a:bodyPr/>
        <a:lstStyle/>
        <a:p>
          <a:endParaRPr lang="en-US"/>
        </a:p>
      </dgm:t>
    </dgm:pt>
    <dgm:pt modelId="{7858E029-CF9E-48A1-B2CB-D3D33E5CAF53}" type="sibTrans" cxnId="{3D83665B-C2CF-4584-AABF-671575AFFC78}">
      <dgm:prSet/>
      <dgm:spPr/>
      <dgm:t>
        <a:bodyPr/>
        <a:lstStyle/>
        <a:p>
          <a:endParaRPr lang="en-US"/>
        </a:p>
      </dgm:t>
    </dgm:pt>
    <dgm:pt modelId="{8EF518D2-A29C-4947-B961-7170A9B26B52}">
      <dgm:prSet phldrT="[Text]"/>
      <dgm:spPr/>
      <dgm:t>
        <a:bodyPr/>
        <a:lstStyle/>
        <a:p>
          <a:r>
            <a:rPr lang="en-US" dirty="0"/>
            <a:t>If There is a Federal Follow-On Award, CEC Will Evaluate Follow-On Cost Share</a:t>
          </a:r>
        </a:p>
      </dgm:t>
    </dgm:pt>
    <dgm:pt modelId="{B2348A39-3D4A-45F2-ABCA-0A1826D8810E}" type="parTrans" cxnId="{F7205814-A8AC-40F0-9539-4EEBFBB12101}">
      <dgm:prSet/>
      <dgm:spPr/>
      <dgm:t>
        <a:bodyPr/>
        <a:lstStyle/>
        <a:p>
          <a:endParaRPr lang="en-US"/>
        </a:p>
      </dgm:t>
    </dgm:pt>
    <dgm:pt modelId="{6D2DCC85-974F-4DD1-AEF8-7FD2AE05BF1D}" type="sibTrans" cxnId="{F7205814-A8AC-40F0-9539-4EEBFBB12101}">
      <dgm:prSet/>
      <dgm:spPr/>
      <dgm:t>
        <a:bodyPr/>
        <a:lstStyle/>
        <a:p>
          <a:endParaRPr lang="en-US"/>
        </a:p>
      </dgm:t>
    </dgm:pt>
    <dgm:pt modelId="{F810607D-F38C-4CB9-A7BD-DFECD7A6E415}" type="pres">
      <dgm:prSet presAssocID="{EC133766-C8A0-493B-97FB-A66D60317F8E}" presName="Name0" presStyleCnt="0">
        <dgm:presLayoutVars>
          <dgm:dir/>
          <dgm:resizeHandles val="exact"/>
        </dgm:presLayoutVars>
      </dgm:prSet>
      <dgm:spPr/>
    </dgm:pt>
    <dgm:pt modelId="{14FF3660-8F3D-4A02-BA6D-0A85203534DB}" type="pres">
      <dgm:prSet presAssocID="{6B696BDE-730B-4241-B431-7FC22CC1C99F}" presName="node" presStyleLbl="node1" presStyleIdx="0" presStyleCnt="3">
        <dgm:presLayoutVars>
          <dgm:bulletEnabled val="1"/>
        </dgm:presLayoutVars>
      </dgm:prSet>
      <dgm:spPr/>
    </dgm:pt>
    <dgm:pt modelId="{29250604-B733-483A-864D-F676196246DD}" type="pres">
      <dgm:prSet presAssocID="{A41D9AF2-2497-4FB0-859A-3F4714E4102A}" presName="sibTrans" presStyleLbl="sibTrans2D1" presStyleIdx="0" presStyleCnt="2"/>
      <dgm:spPr/>
    </dgm:pt>
    <dgm:pt modelId="{F84BC369-DE18-4C3F-A680-294EF517C6B5}" type="pres">
      <dgm:prSet presAssocID="{A41D9AF2-2497-4FB0-859A-3F4714E4102A}" presName="connectorText" presStyleLbl="sibTrans2D1" presStyleIdx="0" presStyleCnt="2"/>
      <dgm:spPr/>
    </dgm:pt>
    <dgm:pt modelId="{18C5BBBD-1DC7-4113-BEF4-69AD47875F2A}" type="pres">
      <dgm:prSet presAssocID="{937EA0C0-1BD2-4B8F-B3BA-25B38B5C0E00}" presName="node" presStyleLbl="node1" presStyleIdx="1" presStyleCnt="3">
        <dgm:presLayoutVars>
          <dgm:bulletEnabled val="1"/>
        </dgm:presLayoutVars>
      </dgm:prSet>
      <dgm:spPr/>
    </dgm:pt>
    <dgm:pt modelId="{9081D189-D05E-4D57-89C8-69984942F3F1}" type="pres">
      <dgm:prSet presAssocID="{7858E029-CF9E-48A1-B2CB-D3D33E5CAF53}" presName="sibTrans" presStyleLbl="sibTrans2D1" presStyleIdx="1" presStyleCnt="2"/>
      <dgm:spPr/>
    </dgm:pt>
    <dgm:pt modelId="{3B117996-4BFD-4B2E-A0CD-76032D5CE03C}" type="pres">
      <dgm:prSet presAssocID="{7858E029-CF9E-48A1-B2CB-D3D33E5CAF53}" presName="connectorText" presStyleLbl="sibTrans2D1" presStyleIdx="1" presStyleCnt="2"/>
      <dgm:spPr/>
    </dgm:pt>
    <dgm:pt modelId="{7A1AF0CD-A013-4298-92A6-7CDDFE66DBCF}" type="pres">
      <dgm:prSet presAssocID="{8EF518D2-A29C-4947-B961-7170A9B26B52}" presName="node" presStyleLbl="node1" presStyleIdx="2" presStyleCnt="3">
        <dgm:presLayoutVars>
          <dgm:bulletEnabled val="1"/>
        </dgm:presLayoutVars>
      </dgm:prSet>
      <dgm:spPr/>
    </dgm:pt>
  </dgm:ptLst>
  <dgm:cxnLst>
    <dgm:cxn modelId="{A9ECE600-DB1A-482B-95AE-90655E64D6D7}" type="presOf" srcId="{EC133766-C8A0-493B-97FB-A66D60317F8E}" destId="{F810607D-F38C-4CB9-A7BD-DFECD7A6E415}" srcOrd="0" destOrd="0" presId="urn:microsoft.com/office/officeart/2005/8/layout/process1"/>
    <dgm:cxn modelId="{F7205814-A8AC-40F0-9539-4EEBFBB12101}" srcId="{EC133766-C8A0-493B-97FB-A66D60317F8E}" destId="{8EF518D2-A29C-4947-B961-7170A9B26B52}" srcOrd="2" destOrd="0" parTransId="{B2348A39-3D4A-45F2-ABCA-0A1826D8810E}" sibTransId="{6D2DCC85-974F-4DD1-AEF8-7FD2AE05BF1D}"/>
    <dgm:cxn modelId="{6295C116-EF74-4F46-A895-B3332DB50D4D}" type="presOf" srcId="{A41D9AF2-2497-4FB0-859A-3F4714E4102A}" destId="{F84BC369-DE18-4C3F-A680-294EF517C6B5}" srcOrd="1" destOrd="0" presId="urn:microsoft.com/office/officeart/2005/8/layout/process1"/>
    <dgm:cxn modelId="{5095482E-8E75-43ED-8FAA-D97374807E6A}" type="presOf" srcId="{7858E029-CF9E-48A1-B2CB-D3D33E5CAF53}" destId="{9081D189-D05E-4D57-89C8-69984942F3F1}" srcOrd="0" destOrd="0" presId="urn:microsoft.com/office/officeart/2005/8/layout/process1"/>
    <dgm:cxn modelId="{3D83665B-C2CF-4584-AABF-671575AFFC78}" srcId="{EC133766-C8A0-493B-97FB-A66D60317F8E}" destId="{937EA0C0-1BD2-4B8F-B3BA-25B38B5C0E00}" srcOrd="1" destOrd="0" parTransId="{26092DB6-6D2B-45EB-97F5-A025A8258DD2}" sibTransId="{7858E029-CF9E-48A1-B2CB-D3D33E5CAF53}"/>
    <dgm:cxn modelId="{0295194C-2F6F-43B1-8A4F-9A282C64B110}" type="presOf" srcId="{8EF518D2-A29C-4947-B961-7170A9B26B52}" destId="{7A1AF0CD-A013-4298-92A6-7CDDFE66DBCF}" srcOrd="0" destOrd="0" presId="urn:microsoft.com/office/officeart/2005/8/layout/process1"/>
    <dgm:cxn modelId="{90DE8F9A-6D08-4C0B-B38F-6D5DF33A01A6}" type="presOf" srcId="{A41D9AF2-2497-4FB0-859A-3F4714E4102A}" destId="{29250604-B733-483A-864D-F676196246DD}" srcOrd="0" destOrd="0" presId="urn:microsoft.com/office/officeart/2005/8/layout/process1"/>
    <dgm:cxn modelId="{8751C2A2-0153-4169-90AC-1ACA350ADC6B}" type="presOf" srcId="{7858E029-CF9E-48A1-B2CB-D3D33E5CAF53}" destId="{3B117996-4BFD-4B2E-A0CD-76032D5CE03C}" srcOrd="1" destOrd="0" presId="urn:microsoft.com/office/officeart/2005/8/layout/process1"/>
    <dgm:cxn modelId="{C2F931C8-82EE-488E-9694-503B83144AFF}" type="presOf" srcId="{937EA0C0-1BD2-4B8F-B3BA-25B38B5C0E00}" destId="{18C5BBBD-1DC7-4113-BEF4-69AD47875F2A}" srcOrd="0" destOrd="0" presId="urn:microsoft.com/office/officeart/2005/8/layout/process1"/>
    <dgm:cxn modelId="{2B7034EF-9F7C-4B1C-88D8-A40E7051DDC9}" srcId="{EC133766-C8A0-493B-97FB-A66D60317F8E}" destId="{6B696BDE-730B-4241-B431-7FC22CC1C99F}" srcOrd="0" destOrd="0" parTransId="{BCBC7393-1BDE-4FE6-A960-16588FFE9B00}" sibTransId="{A41D9AF2-2497-4FB0-859A-3F4714E4102A}"/>
    <dgm:cxn modelId="{D878D2FE-D4F1-4628-B2B5-D014AED1EA7E}" type="presOf" srcId="{6B696BDE-730B-4241-B431-7FC22CC1C99F}" destId="{14FF3660-8F3D-4A02-BA6D-0A85203534DB}" srcOrd="0" destOrd="0" presId="urn:microsoft.com/office/officeart/2005/8/layout/process1"/>
    <dgm:cxn modelId="{5D2774C8-0B7C-4056-AEF1-D6F767C36547}" type="presParOf" srcId="{F810607D-F38C-4CB9-A7BD-DFECD7A6E415}" destId="{14FF3660-8F3D-4A02-BA6D-0A85203534DB}" srcOrd="0" destOrd="0" presId="urn:microsoft.com/office/officeart/2005/8/layout/process1"/>
    <dgm:cxn modelId="{EF2C50DD-F293-449B-871B-6EF88B530DD1}" type="presParOf" srcId="{F810607D-F38C-4CB9-A7BD-DFECD7A6E415}" destId="{29250604-B733-483A-864D-F676196246DD}" srcOrd="1" destOrd="0" presId="urn:microsoft.com/office/officeart/2005/8/layout/process1"/>
    <dgm:cxn modelId="{B90B38E1-26A7-43FB-A9B6-16DF1C9EEDBC}" type="presParOf" srcId="{29250604-B733-483A-864D-F676196246DD}" destId="{F84BC369-DE18-4C3F-A680-294EF517C6B5}" srcOrd="0" destOrd="0" presId="urn:microsoft.com/office/officeart/2005/8/layout/process1"/>
    <dgm:cxn modelId="{A28E3E4E-AEBD-4881-8B2B-38D3E33CEB8D}" type="presParOf" srcId="{F810607D-F38C-4CB9-A7BD-DFECD7A6E415}" destId="{18C5BBBD-1DC7-4113-BEF4-69AD47875F2A}" srcOrd="2" destOrd="0" presId="urn:microsoft.com/office/officeart/2005/8/layout/process1"/>
    <dgm:cxn modelId="{0F5A7ABC-0BBD-4F26-B213-90244DCE3D9E}" type="presParOf" srcId="{F810607D-F38C-4CB9-A7BD-DFECD7A6E415}" destId="{9081D189-D05E-4D57-89C8-69984942F3F1}" srcOrd="3" destOrd="0" presId="urn:microsoft.com/office/officeart/2005/8/layout/process1"/>
    <dgm:cxn modelId="{55D765E7-3947-4F62-9BD2-E719B7108D54}" type="presParOf" srcId="{9081D189-D05E-4D57-89C8-69984942F3F1}" destId="{3B117996-4BFD-4B2E-A0CD-76032D5CE03C}" srcOrd="0" destOrd="0" presId="urn:microsoft.com/office/officeart/2005/8/layout/process1"/>
    <dgm:cxn modelId="{A2398DA7-208E-4C40-ACD0-97A2AAD628AF}" type="presParOf" srcId="{F810607D-F38C-4CB9-A7BD-DFECD7A6E415}" destId="{7A1AF0CD-A013-4298-92A6-7CDDFE66DB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F3660-8F3D-4A02-BA6D-0A85203534DB}">
      <dsp:nvSpPr>
        <dsp:cNvPr id="0" name=""/>
        <dsp:cNvSpPr/>
      </dsp:nvSpPr>
      <dsp:spPr>
        <a:xfrm>
          <a:off x="3571" y="659784"/>
          <a:ext cx="1561703"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Federal Funding Opportunity Announced</a:t>
          </a:r>
        </a:p>
      </dsp:txBody>
      <dsp:txXfrm>
        <a:off x="49312" y="705525"/>
        <a:ext cx="1470221" cy="1813302"/>
      </dsp:txXfrm>
    </dsp:sp>
    <dsp:sp modelId="{29250604-B733-483A-864D-F676196246DD}">
      <dsp:nvSpPr>
        <dsp:cNvPr id="0" name=""/>
        <dsp:cNvSpPr/>
      </dsp:nvSpPr>
      <dsp:spPr>
        <a:xfrm>
          <a:off x="1721445" y="141852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1445" y="1495985"/>
        <a:ext cx="231757" cy="232382"/>
      </dsp:txXfrm>
    </dsp:sp>
    <dsp:sp modelId="{18C5BBBD-1DC7-4113-BEF4-69AD47875F2A}">
      <dsp:nvSpPr>
        <dsp:cNvPr id="0" name=""/>
        <dsp:cNvSpPr/>
      </dsp:nvSpPr>
      <dsp:spPr>
        <a:xfrm>
          <a:off x="2189956" y="659784"/>
          <a:ext cx="1561703"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Energy Commission Elects to Provide Cost Share for that FOA</a:t>
          </a:r>
        </a:p>
      </dsp:txBody>
      <dsp:txXfrm>
        <a:off x="2235697" y="705525"/>
        <a:ext cx="1470221" cy="1813302"/>
      </dsp:txXfrm>
    </dsp:sp>
    <dsp:sp modelId="{9081D189-D05E-4D57-89C8-69984942F3F1}">
      <dsp:nvSpPr>
        <dsp:cNvPr id="0" name=""/>
        <dsp:cNvSpPr/>
      </dsp:nvSpPr>
      <dsp:spPr>
        <a:xfrm>
          <a:off x="3907829" y="141852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07829" y="1495985"/>
        <a:ext cx="231757" cy="232382"/>
      </dsp:txXfrm>
    </dsp:sp>
    <dsp:sp modelId="{7A1AF0CD-A013-4298-92A6-7CDDFE66DBCF}">
      <dsp:nvSpPr>
        <dsp:cNvPr id="0" name=""/>
        <dsp:cNvSpPr/>
      </dsp:nvSpPr>
      <dsp:spPr>
        <a:xfrm>
          <a:off x="4376340" y="659784"/>
          <a:ext cx="1561703"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Applications for CEC Cost Share are Evaluated and Awarded</a:t>
          </a:r>
        </a:p>
      </dsp:txBody>
      <dsp:txXfrm>
        <a:off x="4422081" y="705525"/>
        <a:ext cx="1470221" cy="1813302"/>
      </dsp:txXfrm>
    </dsp:sp>
    <dsp:sp modelId="{B597FB26-DEC0-4FAC-AD11-E22DE0789863}">
      <dsp:nvSpPr>
        <dsp:cNvPr id="0" name=""/>
        <dsp:cNvSpPr/>
      </dsp:nvSpPr>
      <dsp:spPr>
        <a:xfrm>
          <a:off x="6094214" y="141852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94214" y="1495985"/>
        <a:ext cx="231757" cy="232382"/>
      </dsp:txXfrm>
    </dsp:sp>
    <dsp:sp modelId="{7E4901BF-4E13-48A1-840E-EFDEE81D4AA3}">
      <dsp:nvSpPr>
        <dsp:cNvPr id="0" name=""/>
        <dsp:cNvSpPr/>
      </dsp:nvSpPr>
      <dsp:spPr>
        <a:xfrm>
          <a:off x="6562724" y="659784"/>
          <a:ext cx="1561703"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Federal Award is Achieved and Proof of Award is Given to CEC</a:t>
          </a:r>
        </a:p>
      </dsp:txBody>
      <dsp:txXfrm>
        <a:off x="6608465" y="705525"/>
        <a:ext cx="1470221" cy="181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F3660-8F3D-4A02-BA6D-0A85203534DB}">
      <dsp:nvSpPr>
        <dsp:cNvPr id="0" name=""/>
        <dsp:cNvSpPr/>
      </dsp:nvSpPr>
      <dsp:spPr>
        <a:xfrm>
          <a:off x="7143" y="881542"/>
          <a:ext cx="2135187" cy="1461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CEC Confirms and Develops Agreement between Awardee and CEC</a:t>
          </a:r>
        </a:p>
      </dsp:txBody>
      <dsp:txXfrm>
        <a:off x="49942" y="924341"/>
        <a:ext cx="2049589" cy="1375670"/>
      </dsp:txXfrm>
    </dsp:sp>
    <dsp:sp modelId="{29250604-B733-483A-864D-F676196246DD}">
      <dsp:nvSpPr>
        <dsp:cNvPr id="0" name=""/>
        <dsp:cNvSpPr/>
      </dsp:nvSpPr>
      <dsp:spPr>
        <a:xfrm>
          <a:off x="2355850" y="134741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453318"/>
        <a:ext cx="316861" cy="317716"/>
      </dsp:txXfrm>
    </dsp:sp>
    <dsp:sp modelId="{18C5BBBD-1DC7-4113-BEF4-69AD47875F2A}">
      <dsp:nvSpPr>
        <dsp:cNvPr id="0" name=""/>
        <dsp:cNvSpPr/>
      </dsp:nvSpPr>
      <dsp:spPr>
        <a:xfrm>
          <a:off x="2996406" y="881542"/>
          <a:ext cx="2135187" cy="1461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Awardee Carries Out Project</a:t>
          </a:r>
        </a:p>
      </dsp:txBody>
      <dsp:txXfrm>
        <a:off x="3039205" y="924341"/>
        <a:ext cx="2049589" cy="1375670"/>
      </dsp:txXfrm>
    </dsp:sp>
    <dsp:sp modelId="{9081D189-D05E-4D57-89C8-69984942F3F1}">
      <dsp:nvSpPr>
        <dsp:cNvPr id="0" name=""/>
        <dsp:cNvSpPr/>
      </dsp:nvSpPr>
      <dsp:spPr>
        <a:xfrm>
          <a:off x="5345112" y="134741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453318"/>
        <a:ext cx="316861" cy="317716"/>
      </dsp:txXfrm>
    </dsp:sp>
    <dsp:sp modelId="{7A1AF0CD-A013-4298-92A6-7CDDFE66DBCF}">
      <dsp:nvSpPr>
        <dsp:cNvPr id="0" name=""/>
        <dsp:cNvSpPr/>
      </dsp:nvSpPr>
      <dsp:spPr>
        <a:xfrm>
          <a:off x="5985668" y="881542"/>
          <a:ext cx="2135187" cy="1461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There is a Federal Follow-On Award, CEC Will Evaluate Follow-On Cost Share</a:t>
          </a:r>
        </a:p>
      </dsp:txBody>
      <dsp:txXfrm>
        <a:off x="6028467" y="924341"/>
        <a:ext cx="2049589" cy="13756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4/18/2022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359346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17191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312348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70055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220793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338873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357677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21</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22</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solidFill>
                <a:prstClr val="black"/>
              </a:solidFill>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23</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5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27</a:t>
            </a:fld>
            <a:endParaRPr lang="en-US"/>
          </a:p>
        </p:txBody>
      </p:sp>
    </p:spTree>
    <p:extLst>
      <p:ext uri="{BB962C8B-B14F-4D97-AF65-F5344CB8AC3E}">
        <p14:creationId xmlns:p14="http://schemas.microsoft.com/office/powerpoint/2010/main" val="961297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30</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381629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a:p>
        </p:txBody>
      </p:sp>
    </p:spTree>
    <p:extLst>
      <p:ext uri="{BB962C8B-B14F-4D97-AF65-F5344CB8AC3E}">
        <p14:creationId xmlns:p14="http://schemas.microsoft.com/office/powerpoint/2010/main" val="178398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7</a:t>
            </a:fld>
            <a:endParaRPr lang="en-US"/>
          </a:p>
        </p:txBody>
      </p:sp>
    </p:spTree>
    <p:extLst>
      <p:ext uri="{BB962C8B-B14F-4D97-AF65-F5344CB8AC3E}">
        <p14:creationId xmlns:p14="http://schemas.microsoft.com/office/powerpoint/2010/main" val="150875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8</a:t>
            </a:fld>
            <a:endParaRPr lang="en-US"/>
          </a:p>
        </p:txBody>
      </p:sp>
    </p:spTree>
    <p:extLst>
      <p:ext uri="{BB962C8B-B14F-4D97-AF65-F5344CB8AC3E}">
        <p14:creationId xmlns:p14="http://schemas.microsoft.com/office/powerpoint/2010/main" val="20210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386921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4/18/2022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8B17DA-1118-4913-ABED-62143E6DA972}"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4/18/2022</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4/18/2022</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4/18/2022</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4/18/2022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4/18/2022</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4/18/2022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4/18/2022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oehha.ca.gov/calenviroscreen/sb535"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arb.ca.gov/cc/capandtrade/auctionproceeds/communityinvestments.htm"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2-03/gfo-21-901-cost-share-federal-clean-energy-funding-opportunitie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uwRz7AeFe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lIns="91440" tIns="45720" rIns="91440" bIns="45720" anchor="t"/>
          <a:lstStyle/>
          <a:p>
            <a:r>
              <a:rPr lang="en-US" dirty="0"/>
              <a:t>Cost Share for Federal Clean Energy Funding Opportunities</a:t>
            </a:r>
          </a:p>
          <a:p>
            <a:r>
              <a:rPr lang="en-US" sz="1800" dirty="0"/>
              <a:t>Energy Research and Development Division, California Energy Commission</a:t>
            </a:r>
          </a:p>
          <a:p>
            <a:r>
              <a:rPr lang="en-US" sz="1800" dirty="0"/>
              <a:t>Presenter: Josh Croft, Energy Commission Specialist II</a:t>
            </a:r>
          </a:p>
          <a:p>
            <a:r>
              <a:rPr lang="en-US" sz="1800" dirty="0"/>
              <a:t>Date: 4/8/2022</a:t>
            </a:r>
            <a:endParaRPr lang="en-US" sz="1800" dirty="0">
              <a:cs typeface="Arial"/>
            </a:endParaRP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dirty="0">
                <a:ln>
                  <a:noFill/>
                </a:ln>
                <a:solidFill>
                  <a:srgbClr val="4F81BD">
                    <a:lumMod val="50000"/>
                  </a:srgbClr>
                </a:solidFill>
                <a:effectLst/>
                <a:uLnTx/>
                <a:uFillTx/>
                <a:latin typeface="Arial"/>
                <a:ea typeface="+mj-ea"/>
                <a:cs typeface="Arial"/>
              </a:rPr>
              <a:t>GFO-21-901 Pre-Application Workshop</a:t>
            </a:r>
            <a:endParaRPr lang="en-US"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Available Funding</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graphicFrame>
        <p:nvGraphicFramePr>
          <p:cNvPr id="5" name="Table 4">
            <a:extLst>
              <a:ext uri="{FF2B5EF4-FFF2-40B4-BE49-F238E27FC236}">
                <a16:creationId xmlns:a16="http://schemas.microsoft.com/office/drawing/2014/main" id="{C5A6B103-9EE5-4780-92B2-84D730FC10F9}"/>
              </a:ext>
            </a:extLst>
          </p:cNvPr>
          <p:cNvGraphicFramePr>
            <a:graphicFrameLocks noGrp="1"/>
          </p:cNvGraphicFramePr>
          <p:nvPr/>
        </p:nvGraphicFramePr>
        <p:xfrm>
          <a:off x="763929" y="2198399"/>
          <a:ext cx="10428790" cy="2599944"/>
        </p:xfrm>
        <a:graphic>
          <a:graphicData uri="http://schemas.openxmlformats.org/drawingml/2006/table">
            <a:tbl>
              <a:tblPr firstRow="1" firstCol="1" bandRow="1">
                <a:tableStyleId>{5C22544A-7EE6-4342-B048-85BDC9FD1C3A}</a:tableStyleId>
              </a:tblPr>
              <a:tblGrid>
                <a:gridCol w="3333509">
                  <a:extLst>
                    <a:ext uri="{9D8B030D-6E8A-4147-A177-3AD203B41FA5}">
                      <a16:colId xmlns:a16="http://schemas.microsoft.com/office/drawing/2014/main" val="1567785386"/>
                    </a:ext>
                  </a:extLst>
                </a:gridCol>
                <a:gridCol w="3495343">
                  <a:extLst>
                    <a:ext uri="{9D8B030D-6E8A-4147-A177-3AD203B41FA5}">
                      <a16:colId xmlns:a16="http://schemas.microsoft.com/office/drawing/2014/main" val="2662699114"/>
                    </a:ext>
                  </a:extLst>
                </a:gridCol>
                <a:gridCol w="1748159">
                  <a:extLst>
                    <a:ext uri="{9D8B030D-6E8A-4147-A177-3AD203B41FA5}">
                      <a16:colId xmlns:a16="http://schemas.microsoft.com/office/drawing/2014/main" val="3037112443"/>
                    </a:ext>
                  </a:extLst>
                </a:gridCol>
                <a:gridCol w="1851779">
                  <a:extLst>
                    <a:ext uri="{9D8B030D-6E8A-4147-A177-3AD203B41FA5}">
                      <a16:colId xmlns:a16="http://schemas.microsoft.com/office/drawing/2014/main" val="104872373"/>
                    </a:ext>
                  </a:extLst>
                </a:gridCol>
              </a:tblGrid>
              <a:tr h="984639">
                <a:tc>
                  <a:txBody>
                    <a:bodyPr/>
                    <a:lstStyle/>
                    <a:p>
                      <a:pPr marL="0" marR="0">
                        <a:spcBef>
                          <a:spcPts val="0"/>
                        </a:spcBef>
                        <a:spcAft>
                          <a:spcPts val="600"/>
                        </a:spcAft>
                      </a:pPr>
                      <a:r>
                        <a:rPr lang="en-US" sz="2000" dirty="0">
                          <a:effectLst/>
                        </a:rPr>
                        <a:t>Funding Opportunity Announcement (FOA) Number and Title</a:t>
                      </a:r>
                      <a:endParaRPr lang="en-US" sz="20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2000">
                          <a:effectLst/>
                        </a:rPr>
                        <a:t>CEC Application Due Date (Phase One – Pre Federal Award)</a:t>
                      </a:r>
                      <a:endParaRPr lang="en-US" sz="20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a:effectLst/>
                        </a:rPr>
                        <a:t>Minimum  CEC Cost Share Award*</a:t>
                      </a:r>
                    </a:p>
                    <a:p>
                      <a:pPr marL="0" marR="0">
                        <a:spcBef>
                          <a:spcPts val="0"/>
                        </a:spcBef>
                        <a:spcAft>
                          <a:spcPts val="600"/>
                        </a:spcAft>
                      </a:pPr>
                      <a:r>
                        <a:rPr lang="en-US" sz="2000">
                          <a:effectLst/>
                        </a:rPr>
                        <a:t> </a:t>
                      </a:r>
                      <a:endParaRPr lang="en-US" sz="20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a:effectLst/>
                        </a:rPr>
                        <a:t> Maximum CEC Cost Share Award*</a:t>
                      </a:r>
                      <a:endParaRPr lang="en-US" sz="20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12722598"/>
                  </a:ext>
                </a:extLst>
              </a:tr>
              <a:tr h="826667">
                <a:tc>
                  <a:txBody>
                    <a:bodyPr/>
                    <a:lstStyle/>
                    <a:p>
                      <a:pPr marL="0" marR="0">
                        <a:spcBef>
                          <a:spcPts val="0"/>
                        </a:spcBef>
                        <a:spcAft>
                          <a:spcPts val="600"/>
                        </a:spcAft>
                      </a:pPr>
                      <a:r>
                        <a:rPr lang="en-US" sz="2000" i="1">
                          <a:effectLst/>
                        </a:rPr>
                        <a:t>Example: DE-FOA-0001905: Energy-Water Desalination Hub</a:t>
                      </a:r>
                      <a:endParaRPr lang="en-US" sz="2000" i="1">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2000" i="1" dirty="0">
                          <a:effectLst/>
                        </a:rPr>
                        <a:t>Example: March 15, 2019 at 11:59 pm</a:t>
                      </a:r>
                      <a:endParaRPr lang="en-US" sz="2000" i="1"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600"/>
                        </a:spcAft>
                      </a:pPr>
                      <a:r>
                        <a:rPr lang="en-US" sz="2000" i="1">
                          <a:effectLst/>
                        </a:rPr>
                        <a:t>Example: $1 million</a:t>
                      </a:r>
                      <a:endParaRPr lang="en-US" sz="2000" i="1">
                        <a:effectLst/>
                        <a:latin typeface="Arial" panose="020B0604020202020204" pitchFamily="34"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2000" i="1" dirty="0">
                          <a:effectLst/>
                        </a:rPr>
                        <a:t>Example: $3 million</a:t>
                      </a:r>
                      <a:endParaRPr lang="en-US" sz="2000" i="1"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61519573"/>
                  </a:ext>
                </a:extLst>
              </a:tr>
            </a:tbl>
          </a:graphicData>
        </a:graphic>
      </p:graphicFrame>
      <p:sp>
        <p:nvSpPr>
          <p:cNvPr id="6" name="Rectangle 1">
            <a:extLst>
              <a:ext uri="{FF2B5EF4-FFF2-40B4-BE49-F238E27FC236}">
                <a16:creationId xmlns:a16="http://schemas.microsoft.com/office/drawing/2014/main" id="{F20236A9-1AAD-4AD3-83C0-E247089224EE}"/>
              </a:ext>
            </a:extLst>
          </p:cNvPr>
          <p:cNvSpPr>
            <a:spLocks noChangeArrowheads="1"/>
          </p:cNvSpPr>
          <p:nvPr/>
        </p:nvSpPr>
        <p:spPr bwMode="auto">
          <a:xfrm>
            <a:off x="763928" y="1550859"/>
            <a:ext cx="99539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Check Section II.A of the solicitation manual and subscribe for list-serve updates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9C40913-60A0-4319-B798-4A6A777DADD9}"/>
              </a:ext>
            </a:extLst>
          </p:cNvPr>
          <p:cNvSpPr txBox="1"/>
          <p:nvPr/>
        </p:nvSpPr>
        <p:spPr>
          <a:xfrm>
            <a:off x="763929" y="4961074"/>
            <a:ext cx="10428790" cy="646331"/>
          </a:xfrm>
          <a:prstGeom prst="rect">
            <a:avLst/>
          </a:prstGeom>
          <a:noFill/>
        </p:spPr>
        <p:txBody>
          <a:bodyPr wrap="square">
            <a:spAutoFit/>
          </a:bodyPr>
          <a:lstStyle/>
          <a:p>
            <a:r>
              <a:rPr lang="en-US" dirty="0"/>
              <a:t>*Minimum and maximum award amounts are also based on other factors such as the amount of match funding the applicant proposes and the amount of CEC funds available.</a:t>
            </a:r>
          </a:p>
        </p:txBody>
      </p:sp>
    </p:spTree>
    <p:extLst>
      <p:ext uri="{BB962C8B-B14F-4D97-AF65-F5344CB8AC3E}">
        <p14:creationId xmlns:p14="http://schemas.microsoft.com/office/powerpoint/2010/main" val="189926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Cost Share Requirements</a:t>
            </a:r>
            <a:endParaRPr lang="en-US" b="1" dirty="0">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a:normAutofit/>
          </a:bodyPr>
          <a:lstStyle/>
          <a:p>
            <a:r>
              <a:rPr lang="en-US" sz="3200" dirty="0">
                <a:solidFill>
                  <a:schemeClr val="accent1">
                    <a:lumMod val="75000"/>
                  </a:schemeClr>
                </a:solidFill>
                <a:latin typeface="Arial"/>
                <a:cs typeface="Arial"/>
              </a:rPr>
              <a:t>The Energy Commission will provide no more than half the cost share of the project.</a:t>
            </a:r>
          </a:p>
          <a:p>
            <a:r>
              <a:rPr lang="en-US" sz="3200" dirty="0">
                <a:solidFill>
                  <a:schemeClr val="accent1">
                    <a:lumMod val="75000"/>
                  </a:schemeClr>
                </a:solidFill>
                <a:latin typeface="Arial"/>
                <a:cs typeface="Arial"/>
              </a:rPr>
              <a:t>The Energy Commissioner award is contingent on confirmation of the Federal award.</a:t>
            </a: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254061"/>
                </a:solidFill>
                <a:latin typeface="Arial"/>
                <a:cs typeface="Arial"/>
              </a:rPr>
              <a:t>Changes in Scope, Project Site, or Funding Amount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2622" y="1689834"/>
            <a:ext cx="9953978" cy="4351338"/>
          </a:xfrm>
        </p:spPr>
        <p:txBody>
          <a:bodyPr>
            <a:normAutofit/>
          </a:bodyPr>
          <a:lstStyle/>
          <a:p>
            <a:r>
              <a:rPr lang="en-US" sz="3200" dirty="0">
                <a:solidFill>
                  <a:schemeClr val="accent1">
                    <a:lumMod val="75000"/>
                  </a:schemeClr>
                </a:solidFill>
                <a:latin typeface="Arial"/>
                <a:cs typeface="Arial"/>
              </a:rPr>
              <a:t>Changes to the proposal may result in the Energy Commission re-scoring the application</a:t>
            </a:r>
          </a:p>
          <a:p>
            <a:r>
              <a:rPr lang="en-US" sz="3200" dirty="0">
                <a:solidFill>
                  <a:schemeClr val="accent1">
                    <a:lumMod val="75000"/>
                  </a:schemeClr>
                </a:solidFill>
                <a:latin typeface="Arial"/>
                <a:cs typeface="Arial"/>
              </a:rPr>
              <a:t>As part of the federal award confirmation process, the applicant will summarize changes via Attachment 9.</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51983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dirty="0">
                <a:solidFill>
                  <a:schemeClr val="accent1">
                    <a:lumMod val="75000"/>
                  </a:schemeClr>
                </a:solidFill>
                <a:latin typeface="Arial"/>
                <a:cs typeface="Arial"/>
              </a:rPr>
              <a:t>This is an open solicitation for public and private entities except local publicly owned utilities.</a:t>
            </a:r>
          </a:p>
          <a:p>
            <a:r>
              <a:rPr lang="en-US" sz="3200" dirty="0">
                <a:solidFill>
                  <a:schemeClr val="accent1">
                    <a:lumMod val="75000"/>
                  </a:schemeClr>
                </a:solidFill>
                <a:latin typeface="Arial"/>
                <a:cs typeface="Arial"/>
              </a:rPr>
              <a:t>Applicants must accept the EPIC terms and conditions.</a:t>
            </a:r>
          </a:p>
          <a:p>
            <a:pPr lvl="1">
              <a:buFont typeface="Courier New"/>
              <a:buChar char="o"/>
            </a:pPr>
            <a:r>
              <a:rPr lang="en-US" sz="3200" dirty="0">
                <a:solidFill>
                  <a:schemeClr val="accent1">
                    <a:lumMod val="75000"/>
                  </a:schemeClr>
                </a:solidFill>
                <a:latin typeface="Arial"/>
                <a:cs typeface="Arial"/>
              </a:rPr>
              <a:t>Standard, UC, and DOE T&amp;Cs available online: </a:t>
            </a:r>
            <a:r>
              <a:rPr lang="en-US" sz="3200" dirty="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dirty="0">
              <a:solidFill>
                <a:srgbClr val="4F81BD"/>
              </a:solidFill>
              <a:latin typeface="Arial"/>
              <a:cs typeface="Arial"/>
            </a:endParaRPr>
          </a:p>
          <a:p>
            <a:r>
              <a:rPr lang="en-US" sz="3200" dirty="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dirty="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Phase I 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6272015"/>
              </p:ext>
            </p:extLst>
          </p:nvPr>
        </p:nvGraphicFramePr>
        <p:xfrm>
          <a:off x="1119188" y="1403594"/>
          <a:ext cx="9953624" cy="4124941"/>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dirty="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including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dirty="0"/>
                        <a:t>1. Application Form</a:t>
                      </a:r>
                      <a:r>
                        <a:rPr lang="en-US" sz="1800" baseline="0" dirty="0"/>
                        <a:t> (.pdf)</a:t>
                      </a:r>
                      <a:endParaRPr lang="en-US" sz="18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11. Project Performance Metrics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r>
                        <a:rPr lang="en-US" sz="1800" dirty="0"/>
                        <a:t>2. Project Narrative (.docx)</a:t>
                      </a:r>
                    </a:p>
                  </a:txBody>
                  <a:tcPr/>
                </a:tc>
                <a:tc>
                  <a:txBody>
                    <a:bodyPr/>
                    <a:lstStyle/>
                    <a:p>
                      <a:r>
                        <a:rPr lang="en-US" sz="1800" dirty="0"/>
                        <a:t>12. </a:t>
                      </a:r>
                      <a:r>
                        <a:rPr lang="fr-FR" sz="1800" dirty="0"/>
                        <a:t>Applicant Declaration  (.docx)</a:t>
                      </a:r>
                      <a:endParaRPr lang="en-US" sz="1800" dirty="0"/>
                    </a:p>
                  </a:txBody>
                  <a:tcPr/>
                </a:tc>
                <a:extLst>
                  <a:ext uri="{0D108BD9-81ED-4DB2-BD59-A6C34878D82A}">
                    <a16:rowId xmlns:a16="http://schemas.microsoft.com/office/drawing/2014/main" val="10002"/>
                  </a:ext>
                </a:extLst>
              </a:tr>
              <a:tr h="492653">
                <a:tc>
                  <a:txBody>
                    <a:bodyPr/>
                    <a:lstStyle/>
                    <a:p>
                      <a:r>
                        <a:rPr lang="en-US" sz="1800" dirty="0"/>
                        <a:t>3. Project Team (.docx)</a:t>
                      </a:r>
                    </a:p>
                  </a:txBody>
                  <a:tcPr/>
                </a:tc>
                <a:tc>
                  <a:txBody>
                    <a:bodyPr/>
                    <a:lstStyle/>
                    <a:p>
                      <a:endParaRPr lang="en-US" sz="1800" dirty="0"/>
                    </a:p>
                  </a:txBody>
                  <a:tcPr/>
                </a:tc>
                <a:extLst>
                  <a:ext uri="{0D108BD9-81ED-4DB2-BD59-A6C34878D82A}">
                    <a16:rowId xmlns:a16="http://schemas.microsoft.com/office/drawing/2014/main" val="10003"/>
                  </a:ext>
                </a:extLst>
              </a:tr>
              <a:tr h="492653">
                <a:tc>
                  <a:txBody>
                    <a:bodyPr/>
                    <a:lstStyle/>
                    <a:p>
                      <a:r>
                        <a:rPr lang="en-US" sz="1800" dirty="0"/>
                        <a:t>4. Budget(s)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528943">
                <a:tc>
                  <a:txBody>
                    <a:bodyPr/>
                    <a:lstStyle/>
                    <a:p>
                      <a:r>
                        <a:rPr lang="en-US" sz="1800" dirty="0"/>
                        <a:t>5. CEQA Compliance Form (.docx)</a:t>
                      </a:r>
                    </a:p>
                  </a:txBody>
                  <a:tcPr/>
                </a:tc>
                <a:tc>
                  <a:txBody>
                    <a:bodyPr/>
                    <a:lstStyle/>
                    <a:p>
                      <a:endParaRPr lang="en-US" sz="1800" dirty="0"/>
                    </a:p>
                  </a:txBody>
                  <a:tcPr/>
                </a:tc>
                <a:extLst>
                  <a:ext uri="{0D108BD9-81ED-4DB2-BD59-A6C34878D82A}">
                    <a16:rowId xmlns:a16="http://schemas.microsoft.com/office/drawing/2014/main" val="10005"/>
                  </a:ext>
                </a:extLst>
              </a:tr>
              <a:tr h="492653">
                <a:tc>
                  <a:txBody>
                    <a:bodyPr/>
                    <a:lstStyle/>
                    <a:p>
                      <a:r>
                        <a:rPr lang="en-US" sz="1800" dirty="0"/>
                        <a:t>6. </a:t>
                      </a:r>
                      <a:r>
                        <a:rPr kumimoji="0" lang="en-US" sz="1800" b="0" i="0" u="none" strike="noStrike" kern="1200" cap="none" spc="0" normalizeH="0" baseline="0" noProof="0" dirty="0">
                          <a:ln>
                            <a:noFill/>
                          </a:ln>
                          <a:solidFill>
                            <a:prstClr val="black"/>
                          </a:solidFill>
                          <a:effectLst/>
                          <a:uLnTx/>
                          <a:uFillTx/>
                          <a:latin typeface="+mn-lt"/>
                          <a:ea typeface="+mn-ea"/>
                          <a:cs typeface="+mn-cs"/>
                        </a:rPr>
                        <a:t>References and Work Product Form (.docx, .pdf)</a:t>
                      </a:r>
                      <a:endParaRPr lang="en-US" sz="1800" dirty="0"/>
                    </a:p>
                  </a:txBody>
                  <a:tcPr/>
                </a:tc>
                <a:tc>
                  <a:txBody>
                    <a:bodyPr/>
                    <a:lstStyle/>
                    <a:p>
                      <a:endParaRPr lang="en-US" sz="1800" dirty="0"/>
                    </a:p>
                  </a:txBody>
                  <a:tcPr/>
                </a:tc>
                <a:extLst>
                  <a:ext uri="{0D108BD9-81ED-4DB2-BD59-A6C34878D82A}">
                    <a16:rowId xmlns:a16="http://schemas.microsoft.com/office/drawing/2014/main" val="10006"/>
                  </a:ext>
                </a:extLst>
              </a:tr>
              <a:tr h="492653">
                <a:tc>
                  <a:txBody>
                    <a:bodyPr/>
                    <a:lstStyle/>
                    <a:p>
                      <a:r>
                        <a:rPr lang="en-US" sz="1800" dirty="0"/>
                        <a:t>8. Commitment and Support Letters (.pdf)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dirty="0">
                <a:solidFill>
                  <a:schemeClr val="accent1">
                    <a:lumMod val="75000"/>
                  </a:schemeClr>
                </a:solidFill>
                <a:latin typeface="Arial"/>
                <a:cs typeface="Arial"/>
              </a:rPr>
              <a:t>This is your opportunity to explain the entirety of the project. The narrative should explain:</a:t>
            </a:r>
          </a:p>
          <a:p>
            <a:pPr lvl="1">
              <a:buFont typeface="Courier New" panose="02070309020205020404" pitchFamily="49" charset="0"/>
              <a:buChar char="o"/>
            </a:pPr>
            <a:r>
              <a:rPr lang="en-US" sz="2800" dirty="0">
                <a:solidFill>
                  <a:schemeClr val="accent1">
                    <a:lumMod val="75000"/>
                  </a:schemeClr>
                </a:solidFill>
                <a:latin typeface="Arial"/>
                <a:cs typeface="Arial"/>
              </a:rPr>
              <a:t>Why is your project necessary and important to California?</a:t>
            </a:r>
          </a:p>
          <a:p>
            <a:pPr lvl="1">
              <a:buFont typeface="Courier New" panose="02070309020205020404" pitchFamily="49" charset="0"/>
              <a:buChar char="o"/>
            </a:pPr>
            <a:r>
              <a:rPr lang="en-US" sz="2800" dirty="0">
                <a:solidFill>
                  <a:schemeClr val="accent1">
                    <a:lumMod val="75000"/>
                  </a:schemeClr>
                </a:solidFill>
                <a:latin typeface="Arial"/>
                <a:cs typeface="Arial"/>
              </a:rPr>
              <a:t>What is your project approach and how will each major task be implemented?</a:t>
            </a:r>
          </a:p>
          <a:p>
            <a:pPr lvl="1">
              <a:buFont typeface="Courier New" panose="02070309020205020404" pitchFamily="49" charset="0"/>
              <a:buChar char="o"/>
            </a:pPr>
            <a:r>
              <a:rPr lang="en-US" sz="2800" dirty="0">
                <a:solidFill>
                  <a:schemeClr val="accent1">
                    <a:lumMod val="75000"/>
                  </a:schemeClr>
                </a:solidFill>
                <a:latin typeface="Arial"/>
                <a:cs typeface="Arial"/>
              </a:rPr>
              <a:t>How will the project be completed in the term proposed</a:t>
            </a:r>
          </a:p>
          <a:p>
            <a:pPr lvl="1">
              <a:buFont typeface="Courier New" panose="02070309020205020404" pitchFamily="49" charset="0"/>
              <a:buChar char="o"/>
            </a:pPr>
            <a:r>
              <a:rPr lang="en-US" sz="2800" dirty="0">
                <a:solidFill>
                  <a:schemeClr val="accent1">
                    <a:lumMod val="75000"/>
                  </a:schemeClr>
                </a:solidFill>
                <a:latin typeface="Arial"/>
                <a:cs typeface="Arial"/>
              </a:rPr>
              <a:t>How will the project outcomes benefit electric ratepayers?</a:t>
            </a:r>
          </a:p>
          <a:p>
            <a:pPr lvl="1">
              <a:buFont typeface="Courier New" panose="02070309020205020404" pitchFamily="49" charset="0"/>
              <a:buChar char="o"/>
            </a:pPr>
            <a:r>
              <a:rPr lang="en-US" sz="2800" dirty="0">
                <a:solidFill>
                  <a:schemeClr val="accent1">
                    <a:lumMod val="75000"/>
                  </a:schemeClr>
                </a:solidFill>
                <a:latin typeface="Arial"/>
                <a:cs typeface="Arial"/>
              </a:rPr>
              <a:t>Address the requirements for your group as described in Section I.C.</a:t>
            </a:r>
          </a:p>
          <a:p>
            <a:pPr marL="457200" lvl="1" indent="0">
              <a:buNone/>
            </a:pPr>
            <a:endParaRPr lang="en-US" sz="2800" dirty="0">
              <a:solidFill>
                <a:schemeClr val="accent1">
                  <a:lumMod val="75000"/>
                </a:schemeClr>
              </a:solidFill>
              <a:latin typeface="Arial"/>
              <a:cs typeface="Arial"/>
            </a:endParaRPr>
          </a:p>
          <a:p>
            <a:pPr marL="457200" lvl="1" indent="0">
              <a:buNone/>
            </a:pPr>
            <a:r>
              <a:rPr lang="en-US" sz="2800" dirty="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dirty="0">
                <a:solidFill>
                  <a:srgbClr val="254061"/>
                </a:solidFill>
                <a:latin typeface="Arial"/>
                <a:cs typeface="Arial"/>
              </a:rPr>
              <a:t>Budget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92500"/>
          </a:bodyPr>
          <a:lstStyle/>
          <a:p>
            <a:pPr>
              <a:lnSpc>
                <a:spcPct val="120000"/>
              </a:lnSpc>
            </a:pPr>
            <a:r>
              <a:rPr lang="en-US" sz="3000" dirty="0">
                <a:solidFill>
                  <a:schemeClr val="accent1">
                    <a:lumMod val="75000"/>
                  </a:schemeClr>
                </a:solidFill>
                <a:latin typeface="Arial"/>
                <a:cs typeface="Arial"/>
              </a:rPr>
              <a:t>Identify how the Energy Commission funds and match funds be spent to complete the project</a:t>
            </a:r>
          </a:p>
          <a:p>
            <a:pPr>
              <a:lnSpc>
                <a:spcPct val="120000"/>
              </a:lnSpc>
            </a:pPr>
            <a:r>
              <a:rPr lang="en-US" sz="3000" dirty="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dirty="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dirty="0">
                <a:solidFill>
                  <a:schemeClr val="accent1">
                    <a:lumMod val="75000"/>
                  </a:schemeClr>
                </a:solidFill>
                <a:latin typeface="Arial"/>
                <a:cs typeface="Arial"/>
              </a:rPr>
              <a:t>If an applicant plans to travel to conferences, including registration fees, they </a:t>
            </a:r>
            <a:r>
              <a:rPr lang="en-US" sz="2600" b="1" dirty="0">
                <a:solidFill>
                  <a:schemeClr val="accent1">
                    <a:lumMod val="75000"/>
                  </a:schemeClr>
                </a:solidFill>
                <a:latin typeface="Arial"/>
                <a:cs typeface="Arial"/>
              </a:rPr>
              <a:t>must</a:t>
            </a:r>
            <a:r>
              <a:rPr lang="en-US" sz="2600" dirty="0">
                <a:solidFill>
                  <a:schemeClr val="accent1">
                    <a:lumMod val="75000"/>
                  </a:schemeClr>
                </a:solidFill>
                <a:latin typeface="Arial"/>
                <a:cs typeface="Arial"/>
              </a:rPr>
              <a:t> use match funds.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Commitment and Support Letter Forms (Attachment 8)</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dirty="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dirty="0">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dirty="0">
                <a:solidFill>
                  <a:schemeClr val="accent1">
                    <a:lumMod val="75000"/>
                  </a:schemeClr>
                </a:solidFill>
                <a:latin typeface="Arial"/>
                <a:cs typeface="Arial"/>
              </a:rPr>
              <a:t>Prime</a:t>
            </a:r>
            <a:r>
              <a:rPr lang="en-US" dirty="0">
                <a:solidFill>
                  <a:schemeClr val="accent1">
                    <a:lumMod val="75000"/>
                  </a:schemeClr>
                </a:solidFill>
                <a:latin typeface="Arial"/>
                <a:cs typeface="Arial"/>
              </a:rPr>
              <a:t>. </a:t>
            </a:r>
          </a:p>
          <a:p>
            <a:pPr lvl="1">
              <a:buFont typeface="Courier New" panose="02070309020205020404" pitchFamily="49" charset="0"/>
              <a:buChar char="o"/>
            </a:pPr>
            <a:r>
              <a:rPr lang="en-US" dirty="0">
                <a:solidFill>
                  <a:schemeClr val="accent1">
                    <a:lumMod val="75000"/>
                  </a:schemeClr>
                </a:solidFill>
                <a:latin typeface="Arial"/>
                <a:cs typeface="Arial"/>
              </a:rPr>
              <a:t>Support letters describe a project stakeholder’s interest or involvement in the project.</a:t>
            </a:r>
          </a:p>
          <a:p>
            <a:r>
              <a:rPr lang="en-US" sz="2800" dirty="0">
                <a:solidFill>
                  <a:schemeClr val="accent1">
                    <a:lumMod val="75000"/>
                  </a:schemeClr>
                </a:solidFill>
                <a:latin typeface="Arial"/>
                <a:cs typeface="Arial"/>
              </a:rPr>
              <a:t>All applicants must submit </a:t>
            </a:r>
            <a:r>
              <a:rPr lang="en-US" sz="2800" b="1" dirty="0">
                <a:solidFill>
                  <a:schemeClr val="accent1">
                    <a:lumMod val="75000"/>
                  </a:schemeClr>
                </a:solidFill>
                <a:latin typeface="Arial"/>
                <a:cs typeface="Arial"/>
              </a:rPr>
              <a:t>at least one </a:t>
            </a:r>
            <a:r>
              <a:rPr lang="en-US" sz="2800" dirty="0">
                <a:solidFill>
                  <a:schemeClr val="accent1">
                    <a:lumMod val="75000"/>
                  </a:schemeClr>
                </a:solidFill>
                <a:latin typeface="Arial"/>
                <a:cs typeface="Arial"/>
              </a:rPr>
              <a:t>support letter.</a:t>
            </a:r>
          </a:p>
          <a:p>
            <a:r>
              <a:rPr lang="en-US" sz="2800" dirty="0">
                <a:solidFill>
                  <a:schemeClr val="accent1">
                    <a:lumMod val="75000"/>
                  </a:schemeClr>
                </a:solidFill>
                <a:latin typeface="Arial"/>
                <a:cs typeface="Arial"/>
              </a:rPr>
              <a:t>Match funding must be supported by a match fund commitment letter. </a:t>
            </a:r>
          </a:p>
          <a:p>
            <a:r>
              <a:rPr lang="en-US" sz="2800" dirty="0">
                <a:solidFill>
                  <a:schemeClr val="accent1">
                    <a:lumMod val="75000"/>
                  </a:schemeClr>
                </a:solidFill>
                <a:latin typeface="Arial"/>
                <a:cs typeface="Arial"/>
              </a:rPr>
              <a:t>Any project partners that will make contributions to the project (other than match and sites) must submit a commitment letter.</a:t>
            </a:r>
          </a:p>
          <a:p>
            <a:r>
              <a:rPr lang="en-US" sz="2800" dirty="0">
                <a:solidFill>
                  <a:schemeClr val="accent1">
                    <a:lumMod val="75000"/>
                  </a:schemeClr>
                </a:solidFill>
                <a:latin typeface="Arial"/>
                <a:cs typeface="Arial"/>
              </a:rPr>
              <a:t>Limit to two pages per letter, excluding the cover page.</a:t>
            </a:r>
          </a:p>
          <a:p>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GFO Submission </a:t>
            </a:r>
            <a:br>
              <a:rPr lang="en-US" sz="3600" b="1" dirty="0">
                <a:solidFill>
                  <a:srgbClr val="254061"/>
                </a:solidFill>
                <a:latin typeface="Arial"/>
                <a:cs typeface="Arial"/>
              </a:rPr>
            </a:br>
            <a:r>
              <a:rPr lang="en-US" sz="3600" b="1" dirty="0">
                <a:solidFill>
                  <a:srgbClr val="254061"/>
                </a:solidFill>
                <a:latin typeface="Arial"/>
                <a:cs typeface="Arial"/>
              </a:rPr>
              <a:t>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dirty="0">
                <a:solidFill>
                  <a:schemeClr val="accent1">
                    <a:lumMod val="75000"/>
                  </a:schemeClr>
                </a:solidFill>
                <a:latin typeface="Arial"/>
                <a:cs typeface="Arial"/>
              </a:rPr>
              <a:t>Method of Delivery is the Energy Commission Grant Solicitation System, available at: </a:t>
            </a:r>
            <a:r>
              <a:rPr lang="en-US" dirty="0">
                <a:solidFill>
                  <a:schemeClr val="accent1">
                    <a:lumMod val="75000"/>
                  </a:schemeClr>
                </a:solidFill>
                <a:latin typeface="Arial"/>
                <a:cs typeface="Arial"/>
                <a:hlinkClick r:id="rId3"/>
              </a:rPr>
              <a:t>https://gss.energy.ca.gov/</a:t>
            </a:r>
            <a:r>
              <a:rPr lang="en-US" dirty="0">
                <a:solidFill>
                  <a:schemeClr val="accent1">
                    <a:lumMod val="75000"/>
                  </a:schemeClr>
                </a:solidFill>
                <a:latin typeface="Arial"/>
                <a:cs typeface="Arial"/>
              </a:rPr>
              <a:t> </a:t>
            </a:r>
          </a:p>
          <a:p>
            <a:r>
              <a:rPr lang="en-US" dirty="0">
                <a:solidFill>
                  <a:schemeClr val="accent1">
                    <a:lumMod val="75000"/>
                  </a:schemeClr>
                </a:solidFill>
                <a:latin typeface="Arial"/>
                <a:cs typeface="Arial"/>
              </a:rPr>
              <a:t>Electronic files must be in Microsoft Office Word (.doc, .docx) and Excel (.</a:t>
            </a:r>
            <a:r>
              <a:rPr lang="en-US" dirty="0" err="1">
                <a:solidFill>
                  <a:schemeClr val="accent1">
                    <a:lumMod val="75000"/>
                  </a:schemeClr>
                </a:solidFill>
                <a:latin typeface="Arial"/>
                <a:cs typeface="Arial"/>
              </a:rPr>
              <a:t>xls</a:t>
            </a:r>
            <a:r>
              <a:rPr lang="en-US" dirty="0">
                <a:solidFill>
                  <a:schemeClr val="accent1">
                    <a:lumMod val="75000"/>
                  </a:schemeClr>
                </a:solidFill>
                <a:latin typeface="Arial"/>
                <a:cs typeface="Arial"/>
              </a:rPr>
              <a:t>, .xlsx) formats, unless originally provided in solicitation in another format. </a:t>
            </a:r>
          </a:p>
          <a:p>
            <a:r>
              <a:rPr lang="en-US" dirty="0">
                <a:solidFill>
                  <a:schemeClr val="accent1">
                    <a:lumMod val="75000"/>
                  </a:schemeClr>
                </a:solidFill>
                <a:latin typeface="Arial"/>
                <a:cs typeface="Arial"/>
              </a:rPr>
              <a:t>Application documents should meet formatting requirements, and page recommendations.</a:t>
            </a:r>
          </a:p>
          <a:p>
            <a:r>
              <a:rPr lang="en-US" dirty="0">
                <a:solidFill>
                  <a:schemeClr val="accent1">
                    <a:lumMod val="75000"/>
                  </a:schemeClr>
                </a:solidFill>
                <a:latin typeface="Arial"/>
                <a:cs typeface="Arial"/>
              </a:rPr>
              <a:t>Attachments requiring signatures (Application Form and Support/Commitment Letters) may be scanned and submitted in PDF format. </a:t>
            </a:r>
          </a:p>
          <a:p>
            <a:r>
              <a:rPr lang="en-US" dirty="0">
                <a:solidFill>
                  <a:schemeClr val="accent1">
                    <a:lumMod val="75000"/>
                  </a:schemeClr>
                </a:solidFill>
                <a:latin typeface="Arial"/>
                <a:cs typeface="Arial"/>
              </a:rPr>
              <a:t>First-time users must register as a new user to access system. </a:t>
            </a:r>
          </a:p>
          <a:p>
            <a:r>
              <a:rPr lang="en-US" dirty="0">
                <a:solidFill>
                  <a:schemeClr val="accent1">
                    <a:lumMod val="75000"/>
                  </a:schemeClr>
                </a:solidFill>
                <a:latin typeface="Arial"/>
                <a:cs typeface="Arial"/>
              </a:rPr>
              <a:t>Grant Solicitation System (GSS) How to Apply presentation: </a:t>
            </a:r>
            <a:r>
              <a:rPr lang="en-US" sz="2300" dirty="0">
                <a:solidFill>
                  <a:schemeClr val="accent1">
                    <a:lumMod val="75000"/>
                  </a:schemeClr>
                </a:solidFill>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dirty="0"/>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dirty="0">
                <a:solidFill>
                  <a:srgbClr val="FF0000"/>
                </a:solidFill>
              </a:rPr>
              <a:t>START THE PROCESS EARLY! </a:t>
            </a:r>
          </a:p>
          <a:p>
            <a:pPr fontAlgn="base">
              <a:spcAft>
                <a:spcPts val="600"/>
              </a:spcAft>
            </a:pPr>
            <a:r>
              <a:rPr lang="en-US" sz="3500" dirty="0"/>
              <a:t>Applications must be fully submitted </a:t>
            </a:r>
            <a:r>
              <a:rPr lang="en-US" sz="3500" u="sng" dirty="0">
                <a:solidFill>
                  <a:srgbClr val="FF0000"/>
                </a:solidFill>
              </a:rPr>
              <a:t>BEFORE</a:t>
            </a:r>
            <a:r>
              <a:rPr lang="en-US" sz="3500" dirty="0"/>
              <a:t> the deadline listed in the solicitation manual </a:t>
            </a:r>
          </a:p>
          <a:p>
            <a:pPr fontAlgn="base">
              <a:spcAft>
                <a:spcPts val="600"/>
              </a:spcAft>
            </a:pPr>
            <a:r>
              <a:rPr lang="en-US" sz="3500" dirty="0">
                <a:solidFill>
                  <a:srgbClr val="FF0000"/>
                </a:solidFill>
              </a:rPr>
              <a:t>The GSS system will shut off at the deadline </a:t>
            </a:r>
          </a:p>
          <a:p>
            <a:pPr fontAlgn="base">
              <a:spcAft>
                <a:spcPts val="600"/>
              </a:spcAft>
            </a:pPr>
            <a:r>
              <a:rPr lang="en-US" sz="3500" dirty="0"/>
              <a:t>Applications in the process of being submitted prior to the deadline will NOT be accepted after the deadline </a:t>
            </a:r>
          </a:p>
          <a:p>
            <a:pPr fontAlgn="base">
              <a:spcAft>
                <a:spcPts val="600"/>
              </a:spcAft>
            </a:pPr>
            <a:r>
              <a:rPr lang="en-US" sz="3500" dirty="0"/>
              <a:t>Applications will NOT be accepted after the deadline </a:t>
            </a:r>
            <a:endParaRPr lang="en-US" sz="3500" b="0" i="0" dirty="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dirty="0"/>
              <a:t>Agenda</a:t>
            </a:r>
          </a:p>
        </p:txBody>
      </p:sp>
      <p:sp>
        <p:nvSpPr>
          <p:cNvPr id="3" name="Content Placeholder 2"/>
          <p:cNvSpPr>
            <a:spLocks noGrp="1"/>
          </p:cNvSpPr>
          <p:nvPr>
            <p:ph idx="1"/>
          </p:nvPr>
        </p:nvSpPr>
        <p:spPr/>
        <p:txBody>
          <a:bodyPr/>
          <a:lstStyle/>
          <a:p>
            <a:endParaRPr lang="en-US" dirty="0"/>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1544768914"/>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dirty="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dirty="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1:35 pm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Welcome</a:t>
                      </a:r>
                      <a:r>
                        <a:rPr lang="en-US" sz="2400" baseline="0" dirty="0"/>
                        <a:t> and </a:t>
                      </a:r>
                      <a:r>
                        <a:rPr lang="en-US" sz="2400" dirty="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1:40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Solicitation Background</a:t>
                      </a:r>
                    </a:p>
                    <a:p>
                      <a:pPr marL="285750" indent="-285750">
                        <a:buFont typeface="Arial" panose="020B0604020202020204" pitchFamily="34" charset="0"/>
                        <a:buChar char="•"/>
                      </a:pPr>
                      <a:r>
                        <a:rPr lang="en-US" sz="2400" kern="1200" baseline="0" dirty="0">
                          <a:solidFill>
                            <a:schemeClr val="dk1"/>
                          </a:solidFill>
                          <a:latin typeface="Calibri"/>
                          <a:ea typeface="+mn-ea"/>
                          <a:cs typeface="+mn-cs"/>
                        </a:rPr>
                        <a:t>EPIC Research </a:t>
                      </a:r>
                      <a:r>
                        <a:rPr lang="en-US" sz="2400" baseline="0" dirty="0"/>
                        <a:t>Program</a:t>
                      </a:r>
                    </a:p>
                    <a:p>
                      <a:pPr marL="285750" indent="-285750">
                        <a:buFont typeface="Arial" panose="020B0604020202020204" pitchFamily="34" charset="0"/>
                        <a:buChar char="•"/>
                      </a:pPr>
                      <a:r>
                        <a:rPr lang="en-US" sz="2400" baseline="0" dirty="0"/>
                        <a:t>Purpose of Solicitation</a:t>
                      </a:r>
                    </a:p>
                    <a:p>
                      <a:pPr marL="285750" indent="-285750">
                        <a:buFont typeface="Arial" panose="020B0604020202020204" pitchFamily="34" charset="0"/>
                        <a:buChar char="•"/>
                      </a:pPr>
                      <a:r>
                        <a:rPr lang="en-US" sz="2400" baseline="0" dirty="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1:50</a:t>
                      </a:r>
                      <a:r>
                        <a:rPr lang="en-US" sz="2400" baseline="0" dirty="0"/>
                        <a:t> pm</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Application Requirements</a:t>
                      </a:r>
                    </a:p>
                    <a:p>
                      <a:pPr marL="285750" indent="-285750">
                        <a:buFont typeface="Arial" panose="020B0604020202020204" pitchFamily="34" charset="0"/>
                        <a:buChar char="•"/>
                      </a:pPr>
                      <a:r>
                        <a:rPr lang="en-US" sz="2400" dirty="0"/>
                        <a:t>Project Group Requirements</a:t>
                      </a:r>
                    </a:p>
                    <a:p>
                      <a:pPr marL="285750" indent="-285750">
                        <a:buFont typeface="Arial" panose="020B0604020202020204" pitchFamily="34" charset="0"/>
                        <a:buChar char="•"/>
                      </a:pPr>
                      <a:r>
                        <a:rPr lang="en-US" sz="2400" dirty="0"/>
                        <a:t>Attachments</a:t>
                      </a:r>
                    </a:p>
                    <a:p>
                      <a:pPr marL="285750" indent="-285750">
                        <a:buFont typeface="Arial" panose="020B0604020202020204" pitchFamily="34" charset="0"/>
                        <a:buChar char="•"/>
                      </a:pPr>
                      <a:r>
                        <a:rPr lang="en-US" sz="2400" dirty="0"/>
                        <a:t>Submission Process</a:t>
                      </a:r>
                    </a:p>
                    <a:p>
                      <a:pPr marL="285750" indent="-285750">
                        <a:buFont typeface="Arial" panose="020B0604020202020204" pitchFamily="34" charset="0"/>
                        <a:buChar char="•"/>
                      </a:pPr>
                      <a:r>
                        <a:rPr lang="en-US" sz="2400" dirty="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2:30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dirty="0"/>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dirty="0"/>
              <a:t>Register as a New User </a:t>
            </a:r>
          </a:p>
          <a:p>
            <a:r>
              <a:rPr lang="en-US" sz="3000" dirty="0"/>
              <a:t>Log In </a:t>
            </a:r>
          </a:p>
          <a:p>
            <a:r>
              <a:rPr lang="en-US" sz="3000" dirty="0"/>
              <a:t>3 Step Application Process: </a:t>
            </a:r>
          </a:p>
          <a:p>
            <a:pPr marL="971550" indent="-457200">
              <a:buAutoNum type="arabicPeriod"/>
            </a:pPr>
            <a:r>
              <a:rPr lang="en-US" sz="3000" dirty="0"/>
              <a:t>Select Solicitation </a:t>
            </a:r>
          </a:p>
          <a:p>
            <a:pPr marL="971550" indent="-457200">
              <a:buAutoNum type="arabicPeriod"/>
            </a:pPr>
            <a:r>
              <a:rPr lang="en-US" sz="3000" dirty="0"/>
              <a:t>Upload Files </a:t>
            </a:r>
          </a:p>
          <a:p>
            <a:pPr marL="514350" indent="0">
              <a:buNone/>
            </a:pPr>
            <a:r>
              <a:rPr lang="en-US" sz="3000" dirty="0"/>
              <a:t>	• Select documents for upload </a:t>
            </a:r>
          </a:p>
          <a:p>
            <a:pPr lvl="2"/>
            <a:r>
              <a:rPr lang="en-US" sz="3000" dirty="0"/>
              <a:t>Tag files with document type </a:t>
            </a:r>
          </a:p>
          <a:p>
            <a:pPr lvl="2"/>
            <a:r>
              <a:rPr lang="en-US" sz="3000" dirty="0"/>
              <a:t>Designate confidential documents (if applicable) </a:t>
            </a:r>
          </a:p>
          <a:p>
            <a:pPr marL="971550" lvl="2" indent="-457200">
              <a:lnSpc>
                <a:spcPct val="100000"/>
              </a:lnSpc>
              <a:spcBef>
                <a:spcPts val="1000"/>
              </a:spcBef>
              <a:buFont typeface="+mj-lt"/>
              <a:buAutoNum type="arabicPeriod" startAt="3"/>
            </a:pPr>
            <a:r>
              <a:rPr lang="en-US" sz="3000" dirty="0"/>
              <a:t>Review and Submit </a:t>
            </a:r>
          </a:p>
          <a:p>
            <a:pPr marL="914400" lvl="2" indent="0">
              <a:buNone/>
            </a:pPr>
            <a:endParaRPr lang="en-US" dirty="0"/>
          </a:p>
          <a:p>
            <a:pPr marL="914400" lvl="2" indent="0">
              <a:buNone/>
            </a:pPr>
            <a:r>
              <a:rPr lang="en-US" sz="3200" dirty="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dirty="0">
                <a:solidFill>
                  <a:schemeClr val="tx1"/>
                </a:solidFill>
              </a:rPr>
              <a:t>Admin Screening Process</a:t>
            </a:r>
          </a:p>
          <a:p>
            <a:pPr>
              <a:buFont typeface="Wingdings" panose="05000000000000000000" pitchFamily="2" charset="2"/>
              <a:buChar char="q"/>
            </a:pPr>
            <a:r>
              <a:rPr lang="en-US" sz="2600" dirty="0">
                <a:solidFill>
                  <a:schemeClr val="tx1"/>
                </a:solidFill>
              </a:rPr>
              <a:t>Energy Commission staff screens applications per criteria in Section IV.E.</a:t>
            </a:r>
          </a:p>
          <a:p>
            <a:pPr>
              <a:buFont typeface="Wingdings" panose="05000000000000000000" pitchFamily="2" charset="2"/>
              <a:buChar char="q"/>
            </a:pPr>
            <a:r>
              <a:rPr lang="en-US" sz="2600" dirty="0">
                <a:solidFill>
                  <a:schemeClr val="tx1"/>
                </a:solidFill>
              </a:rPr>
              <a:t>Criteria are evaluated on a pass/fail basis.</a:t>
            </a:r>
          </a:p>
          <a:p>
            <a:pPr>
              <a:buFont typeface="Wingdings" panose="05000000000000000000" pitchFamily="2" charset="2"/>
              <a:buChar char="q"/>
            </a:pPr>
            <a:r>
              <a:rPr lang="en-US" sz="2600" dirty="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dirty="0"/>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dirty="0">
                <a:solidFill>
                  <a:schemeClr val="tx1"/>
                </a:solidFill>
              </a:rPr>
              <a:t>Some Reasons for Disqualification</a:t>
            </a:r>
          </a:p>
          <a:p>
            <a:pPr marL="342900" indent="-342900">
              <a:buFont typeface="Wingdings" panose="05000000000000000000" pitchFamily="2" charset="2"/>
              <a:buChar char="q"/>
            </a:pPr>
            <a:r>
              <a:rPr lang="en-US" dirty="0">
                <a:solidFill>
                  <a:schemeClr val="tx1"/>
                </a:solidFill>
              </a:rPr>
              <a:t>Application is not submitted by the specified due date and time.</a:t>
            </a:r>
          </a:p>
          <a:p>
            <a:pPr marL="342900" indent="-342900">
              <a:buFont typeface="Wingdings" panose="05000000000000000000" pitchFamily="2" charset="2"/>
              <a:buChar char="q"/>
            </a:pPr>
            <a:r>
              <a:rPr lang="en-US" dirty="0">
                <a:solidFill>
                  <a:schemeClr val="tx1"/>
                </a:solidFill>
              </a:rPr>
              <a:t>Application does not include one or more support letters.</a:t>
            </a:r>
          </a:p>
          <a:p>
            <a:pPr marL="342900" indent="-342900">
              <a:buFont typeface="Wingdings" panose="05000000000000000000" pitchFamily="2" charset="2"/>
              <a:buChar char="q"/>
            </a:pPr>
            <a:r>
              <a:rPr lang="en-US" dirty="0">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dirty="0">
                <a:solidFill>
                  <a:srgbClr val="254061"/>
                </a:solidFill>
                <a:latin typeface="Arial"/>
                <a:cs typeface="Arial"/>
              </a:rPr>
              <a:t>How will my Application be Evaluated? </a:t>
            </a:r>
            <a:br>
              <a:rPr lang="en-US" sz="3600" b="1" dirty="0">
                <a:solidFill>
                  <a:srgbClr val="254061"/>
                </a:solidFill>
                <a:latin typeface="Arial"/>
                <a:cs typeface="Arial"/>
              </a:rPr>
            </a:br>
            <a:r>
              <a:rPr lang="en-US" sz="3600" b="1" dirty="0">
                <a:solidFill>
                  <a:srgbClr val="254061"/>
                </a:solidFill>
                <a:latin typeface="Arial"/>
                <a:cs typeface="Arial"/>
              </a:rPr>
              <a:t>Application Scoring</a:t>
            </a:r>
            <a:br>
              <a:rPr lang="en-US" sz="3600" b="1" dirty="0">
                <a:solidFill>
                  <a:srgbClr val="254061"/>
                </a:solidFill>
                <a:latin typeface="Arial"/>
                <a:cs typeface="Arial"/>
              </a:rPr>
            </a:br>
            <a:r>
              <a:rPr lang="en-US" sz="1600" b="1" dirty="0">
                <a:solidFill>
                  <a:srgbClr val="0070C0"/>
                </a:solidFill>
                <a:latin typeface="Arial"/>
                <a:cs typeface="Arial"/>
              </a:rPr>
              <a:t>[ Modify when using EPIC TD&amp;D criteria 8]</a:t>
            </a:r>
            <a:endParaRPr lang="en-US" b="1" dirty="0">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dirty="0">
                <a:solidFill>
                  <a:schemeClr val="tx1"/>
                </a:solidFill>
              </a:rPr>
              <a:t>Evaluation Committee applies the scoring scale to the scoring criteria.</a:t>
            </a:r>
          </a:p>
          <a:p>
            <a:pPr marL="285750" indent="-285750">
              <a:buFont typeface="Arial" panose="020B0604020202020204" pitchFamily="34" charset="0"/>
              <a:buChar char="•"/>
            </a:pPr>
            <a:r>
              <a:rPr lang="en-US" sz="2100" b="1" dirty="0">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dirty="0">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dirty="0">
                <a:solidFill>
                  <a:schemeClr val="tx1"/>
                </a:solidFill>
              </a:rPr>
              <a:t>Review Section IV of the manual and ensure the application provides a clear and complete response to each scoring criteria.</a:t>
            </a:r>
            <a:endParaRPr lang="en-US" sz="2100" dirty="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257074017"/>
              </p:ext>
            </p:extLst>
          </p:nvPr>
        </p:nvGraphicFramePr>
        <p:xfrm>
          <a:off x="6096000" y="1414211"/>
          <a:ext cx="4885149" cy="4277946"/>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dirty="0"/>
                        <a:t>Scoring</a:t>
                      </a:r>
                      <a:r>
                        <a:rPr lang="en-US" sz="2000" baseline="0" dirty="0"/>
                        <a:t> Criteria</a:t>
                      </a:r>
                      <a:endParaRPr lang="en-US" sz="2000" dirty="0"/>
                    </a:p>
                  </a:txBody>
                  <a:tcPr/>
                </a:tc>
                <a:tc>
                  <a:txBody>
                    <a:bodyPr/>
                    <a:lstStyle/>
                    <a:p>
                      <a:pPr algn="ctr"/>
                      <a:r>
                        <a:rPr lang="en-US" sz="1400" dirty="0"/>
                        <a:t>Maximum Points</a:t>
                      </a:r>
                      <a:endParaRPr lang="en-US" sz="1200" dirty="0"/>
                    </a:p>
                  </a:txBody>
                  <a:tcPr/>
                </a:tc>
                <a:extLst>
                  <a:ext uri="{0D108BD9-81ED-4DB2-BD59-A6C34878D82A}">
                    <a16:rowId xmlns:a16="http://schemas.microsoft.com/office/drawing/2014/main" val="10000"/>
                  </a:ext>
                </a:extLst>
              </a:tr>
              <a:tr h="420255">
                <a:tc>
                  <a:txBody>
                    <a:bodyPr/>
                    <a:lstStyle/>
                    <a:p>
                      <a:r>
                        <a:rPr lang="en-US" sz="1600" dirty="0"/>
                        <a:t>1. Technical Merit</a:t>
                      </a:r>
                    </a:p>
                  </a:txBody>
                  <a:tcPr/>
                </a:tc>
                <a:tc>
                  <a:txBody>
                    <a:bodyPr/>
                    <a:lstStyle/>
                    <a:p>
                      <a:pPr algn="ctr"/>
                      <a:r>
                        <a:rPr lang="en-US" sz="1600" dirty="0"/>
                        <a:t>15</a:t>
                      </a:r>
                    </a:p>
                  </a:txBody>
                  <a:tcPr/>
                </a:tc>
                <a:extLst>
                  <a:ext uri="{0D108BD9-81ED-4DB2-BD59-A6C34878D82A}">
                    <a16:rowId xmlns:a16="http://schemas.microsoft.com/office/drawing/2014/main" val="10001"/>
                  </a:ext>
                </a:extLst>
              </a:tr>
              <a:tr h="420255">
                <a:tc>
                  <a:txBody>
                    <a:bodyPr/>
                    <a:lstStyle/>
                    <a:p>
                      <a:r>
                        <a:rPr lang="en-US" sz="1600" dirty="0"/>
                        <a:t>2. Technical Approach</a:t>
                      </a:r>
                    </a:p>
                  </a:txBody>
                  <a:tcPr/>
                </a:tc>
                <a:tc>
                  <a:txBody>
                    <a:bodyPr/>
                    <a:lstStyle/>
                    <a:p>
                      <a:pPr algn="ctr"/>
                      <a:r>
                        <a:rPr lang="en-US" sz="1600" dirty="0"/>
                        <a:t>10</a:t>
                      </a:r>
                    </a:p>
                  </a:txBody>
                  <a:tcPr/>
                </a:tc>
                <a:extLst>
                  <a:ext uri="{0D108BD9-81ED-4DB2-BD59-A6C34878D82A}">
                    <a16:rowId xmlns:a16="http://schemas.microsoft.com/office/drawing/2014/main" val="10002"/>
                  </a:ext>
                </a:extLst>
              </a:tr>
              <a:tr h="623396">
                <a:tc>
                  <a:txBody>
                    <a:bodyPr/>
                    <a:lstStyle/>
                    <a:p>
                      <a:pPr marL="169863" indent="-169863"/>
                      <a:r>
                        <a:rPr lang="en-US" sz="1600" dirty="0"/>
                        <a:t>3. Impacts and Benefits for CA IOU Ratepayers</a:t>
                      </a:r>
                    </a:p>
                  </a:txBody>
                  <a:tcPr/>
                </a:tc>
                <a:tc>
                  <a:txBody>
                    <a:bodyPr/>
                    <a:lstStyle/>
                    <a:p>
                      <a:pPr algn="ctr"/>
                      <a:r>
                        <a:rPr lang="en-US" sz="1600" dirty="0"/>
                        <a:t>30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dirty="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dirty="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dirty="0"/>
                        <a:t>6. CEC </a:t>
                      </a:r>
                      <a:r>
                        <a:rPr lang="en-US" sz="1600" baseline="0" dirty="0"/>
                        <a:t>Funds Spent in California</a:t>
                      </a:r>
                      <a:endParaRPr lang="en-US" sz="1600" dirty="0"/>
                    </a:p>
                  </a:txBody>
                  <a:tcPr/>
                </a:tc>
                <a:tc>
                  <a:txBody>
                    <a:bodyPr/>
                    <a:lstStyle/>
                    <a:p>
                      <a:pPr algn="ctr"/>
                      <a:r>
                        <a:rPr lang="en-US" sz="1600" dirty="0"/>
                        <a:t>30</a:t>
                      </a:r>
                    </a:p>
                  </a:txBody>
                  <a:tcPr/>
                </a:tc>
                <a:extLst>
                  <a:ext uri="{0D108BD9-81ED-4DB2-BD59-A6C34878D82A}">
                    <a16:rowId xmlns:a16="http://schemas.microsoft.com/office/drawing/2014/main" val="10006"/>
                  </a:ext>
                </a:extLst>
              </a:tr>
              <a:tr h="372103">
                <a:tc>
                  <a:txBody>
                    <a:bodyPr/>
                    <a:lstStyle/>
                    <a:p>
                      <a:r>
                        <a:rPr lang="en-US" sz="1600" b="1" dirty="0"/>
                        <a:t>Total</a:t>
                      </a: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1600" b="1" dirty="0"/>
                        <a:t>100</a:t>
                      </a:r>
                    </a:p>
                  </a:txBody>
                  <a:tcP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dirty="0"/>
                        <a:t>Minimum Points</a:t>
                      </a:r>
                      <a:r>
                        <a:rPr lang="en-US" sz="1600" b="1" baseline="0" dirty="0"/>
                        <a:t> to Pass</a:t>
                      </a:r>
                      <a:endParaRPr lang="en-US" sz="1600" b="1" dirty="0"/>
                    </a:p>
                  </a:txBody>
                  <a:tcPr>
                    <a:lnT w="12700" cmpd="sng">
                      <a:noFill/>
                    </a:lnT>
                  </a:tcPr>
                </a:tc>
                <a:tc>
                  <a:txBody>
                    <a:bodyPr/>
                    <a:lstStyle/>
                    <a:p>
                      <a:pPr algn="ctr"/>
                      <a:r>
                        <a:rPr lang="en-US" sz="1600" b="1" dirty="0"/>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dirty="0">
                <a:solidFill>
                  <a:srgbClr val="254061"/>
                </a:solidFill>
                <a:latin typeface="Arial"/>
                <a:cs typeface="Arial"/>
              </a:rPr>
              <a:t>How will my Application be Evaluated? </a:t>
            </a:r>
            <a:br>
              <a:rPr lang="en-US" b="1" dirty="0">
                <a:solidFill>
                  <a:srgbClr val="254061"/>
                </a:solidFill>
                <a:latin typeface="Arial"/>
                <a:cs typeface="Arial"/>
              </a:rPr>
            </a:br>
            <a:r>
              <a:rPr lang="en-US" sz="3600" b="1" dirty="0">
                <a:solidFill>
                  <a:srgbClr val="254061"/>
                </a:solidFill>
                <a:latin typeface="Arial"/>
                <a:cs typeface="Arial"/>
              </a:rPr>
              <a:t>Application Scoring – Preference Points</a:t>
            </a:r>
            <a:br>
              <a:rPr lang="en-US" sz="3600" b="1" dirty="0">
                <a:solidFill>
                  <a:srgbClr val="254061"/>
                </a:solidFill>
                <a:latin typeface="Arial"/>
                <a:cs typeface="Arial"/>
              </a:rPr>
            </a:br>
            <a:r>
              <a:rPr lang="en-US" sz="1600" b="1" dirty="0">
                <a:solidFill>
                  <a:srgbClr val="0070C0"/>
                </a:solidFill>
                <a:latin typeface="Arial"/>
                <a:cs typeface="Arial"/>
              </a:rPr>
              <a:t>[ Modify when using EPIC TD&amp;D criteria 8]</a:t>
            </a:r>
            <a:endParaRPr lang="en-US" sz="3600" b="1" dirty="0">
              <a:solidFill>
                <a:srgbClr val="254061"/>
              </a:solidFill>
              <a:latin typeface="Arial"/>
              <a:cs typeface="Arial"/>
            </a:endParaRP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dirty="0"/>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dirty="0"/>
              <a:t>Match Funding</a:t>
            </a:r>
          </a:p>
          <a:p>
            <a:pPr marL="800100" lvl="1" indent="-228600">
              <a:buFont typeface="Arial" panose="020B0604020202020204" pitchFamily="34" charset="0"/>
              <a:buChar char="•"/>
            </a:pPr>
            <a:r>
              <a:rPr lang="en-US" sz="2400" b="1" dirty="0"/>
              <a:t>Disadvantaged Communities </a:t>
            </a:r>
          </a:p>
          <a:p>
            <a:pPr marL="800100" lvl="1" indent="-228600">
              <a:buFont typeface="Arial" panose="020B0604020202020204" pitchFamily="34" charset="0"/>
              <a:buChar char="•"/>
            </a:pPr>
            <a:r>
              <a:rPr lang="en-US" sz="2400" b="1" dirty="0"/>
              <a:t>California Based Entities </a:t>
            </a:r>
            <a:r>
              <a:rPr lang="en-US" sz="2400" i="1" dirty="0">
                <a:solidFill>
                  <a:srgbClr val="0070C0"/>
                </a:solidFill>
              </a:rPr>
              <a:t>(delete if EPIC)</a:t>
            </a:r>
            <a:endParaRPr lang="en-US" sz="2400" b="1" dirty="0"/>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1110748626"/>
              </p:ext>
            </p:extLst>
          </p:nvPr>
        </p:nvGraphicFramePr>
        <p:xfrm>
          <a:off x="6294548" y="1833361"/>
          <a:ext cx="5352329" cy="2191823"/>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dirty="0"/>
                        <a:t>Scoring</a:t>
                      </a:r>
                      <a:r>
                        <a:rPr lang="en-US" sz="2000" baseline="0" dirty="0"/>
                        <a:t> Criteria</a:t>
                      </a:r>
                      <a:endParaRPr lang="en-US" sz="2000" dirty="0"/>
                    </a:p>
                  </a:txBody>
                  <a:tcPr/>
                </a:tc>
                <a:tc>
                  <a:txBody>
                    <a:bodyPr/>
                    <a:lstStyle/>
                    <a:p>
                      <a:pPr algn="ctr"/>
                      <a:r>
                        <a:rPr lang="en-US" sz="2000" dirty="0"/>
                        <a:t>Maximum Points</a:t>
                      </a:r>
                    </a:p>
                  </a:txBody>
                  <a:tcPr/>
                </a:tc>
                <a:extLst>
                  <a:ext uri="{0D108BD9-81ED-4DB2-BD59-A6C34878D82A}">
                    <a16:rowId xmlns:a16="http://schemas.microsoft.com/office/drawing/2014/main" val="10000"/>
                  </a:ext>
                </a:extLst>
              </a:tr>
              <a:tr h="1048263">
                <a:tc>
                  <a:txBody>
                    <a:bodyPr/>
                    <a:lstStyle/>
                    <a:p>
                      <a:r>
                        <a:rPr lang="en-US" sz="2000" dirty="0"/>
                        <a:t>Disadvantaged &amp; Low-income Communities </a:t>
                      </a:r>
                    </a:p>
                    <a:p>
                      <a:endParaRPr lang="en-US" sz="2000" i="1" dirty="0"/>
                    </a:p>
                  </a:txBody>
                  <a:tcPr>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dirty="0"/>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t>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9822" y="237067"/>
            <a:ext cx="9953978" cy="1038840"/>
          </a:xfrm>
        </p:spPr>
        <p:txBody>
          <a:bodyPr>
            <a:normAutofit fontScale="90000"/>
          </a:bodyPr>
          <a:lstStyle/>
          <a:p>
            <a:r>
              <a:rPr lang="en-US" dirty="0"/>
              <a:t>Identifying Disadvantaged Communities</a:t>
            </a:r>
            <a:br>
              <a:rPr lang="en-US" dirty="0"/>
            </a:br>
            <a:r>
              <a:rPr kumimoji="0" lang="en-US" sz="1600" b="1" i="0" u="none" strike="noStrike" kern="1200" cap="none" spc="0" normalizeH="0" baseline="0" noProof="0" dirty="0">
                <a:ln>
                  <a:noFill/>
                </a:ln>
                <a:solidFill>
                  <a:srgbClr val="0070C0"/>
                </a:solidFill>
                <a:effectLst/>
                <a:uLnTx/>
                <a:uFillTx/>
                <a:latin typeface="Arial"/>
                <a:ea typeface="+mj-ea"/>
                <a:cs typeface="Arial"/>
              </a:rPr>
              <a:t>[To be used only for EPIC TD&amp;D criteria 8 delete otherwise]</a:t>
            </a:r>
            <a:endParaRPr lang="en-US" dirty="0"/>
          </a:p>
        </p:txBody>
      </p:sp>
      <p:sp>
        <p:nvSpPr>
          <p:cNvPr id="2" name="Content Placeholder 1"/>
          <p:cNvSpPr>
            <a:spLocks noGrp="1"/>
          </p:cNvSpPr>
          <p:nvPr>
            <p:ph sz="half" idx="1"/>
          </p:nvPr>
        </p:nvSpPr>
        <p:spPr>
          <a:xfrm>
            <a:off x="838200" y="1825625"/>
            <a:ext cx="5181600" cy="4351338"/>
          </a:xfrm>
        </p:spPr>
        <p:txBody>
          <a:bodyPr>
            <a:normAutofit/>
          </a:bodyPr>
          <a:lstStyle/>
          <a:p>
            <a:pPr marL="0" indent="0">
              <a:buNone/>
            </a:pPr>
            <a:r>
              <a:rPr lang="en-US" sz="2800" dirty="0">
                <a:solidFill>
                  <a:srgbClr val="00588A"/>
                </a:solidFill>
              </a:rPr>
              <a:t>These areas represent the </a:t>
            </a:r>
            <a:r>
              <a:rPr lang="en-US" sz="2800" b="1" dirty="0">
                <a:solidFill>
                  <a:srgbClr val="00588A"/>
                </a:solidFill>
              </a:rPr>
              <a:t>25% highest scoring census tracts in </a:t>
            </a:r>
            <a:r>
              <a:rPr lang="en-US" sz="2800" b="1" dirty="0" err="1">
                <a:solidFill>
                  <a:srgbClr val="00588A"/>
                </a:solidFill>
              </a:rPr>
              <a:t>CalEnviroScreen</a:t>
            </a:r>
            <a:r>
              <a:rPr lang="en-US" sz="2800" dirty="0">
                <a:solidFill>
                  <a:srgbClr val="00588A"/>
                </a:solidFill>
              </a:rPr>
              <a:t>, along with other areas with high amounts of pollution and low populations. </a:t>
            </a:r>
          </a:p>
          <a:p>
            <a:pPr marL="0" indent="0">
              <a:buNone/>
            </a:pPr>
            <a:endParaRPr lang="en-US" dirty="0"/>
          </a:p>
          <a:p>
            <a:pPr marL="0" indent="0">
              <a:buNone/>
            </a:pPr>
            <a:r>
              <a:rPr lang="en-US" sz="2800" dirty="0">
                <a:hlinkClick r:id="rId3"/>
              </a:rPr>
              <a:t>https://oehha.ca.gov/calenviroscreen/sb535</a:t>
            </a:r>
            <a:endParaRPr lang="en-US" sz="2800" dirty="0"/>
          </a:p>
          <a:p>
            <a:pPr marL="0" indent="0">
              <a:buNone/>
            </a:pPr>
            <a:endParaRPr lang="en-US" dirty="0"/>
          </a:p>
        </p:txBody>
      </p:sp>
      <p:pic>
        <p:nvPicPr>
          <p:cNvPr id="3" name="Picture 2" descr="example of map highlighting disadvantaged communities in California">
            <a:extLst>
              <a:ext uri="{FF2B5EF4-FFF2-40B4-BE49-F238E27FC236}">
                <a16:creationId xmlns:a16="http://schemas.microsoft.com/office/drawing/2014/main" id="{90A3C000-34A4-4430-A62A-D0081D457242}"/>
              </a:ext>
            </a:extLst>
          </p:cNvPr>
          <p:cNvPicPr>
            <a:picLocks noChangeAspect="1"/>
          </p:cNvPicPr>
          <p:nvPr/>
        </p:nvPicPr>
        <p:blipFill>
          <a:blip r:embed="rId4"/>
          <a:stretch>
            <a:fillRect/>
          </a:stretch>
        </p:blipFill>
        <p:spPr>
          <a:xfrm>
            <a:off x="6528591" y="1533012"/>
            <a:ext cx="4546643" cy="5005900"/>
          </a:xfrm>
          <a:prstGeom prst="rect">
            <a:avLst/>
          </a:prstGeom>
        </p:spPr>
      </p:pic>
      <p:sp>
        <p:nvSpPr>
          <p:cNvPr id="6" name="Slide Number Placeholder 5"/>
          <p:cNvSpPr>
            <a:spLocks noGrp="1"/>
          </p:cNvSpPr>
          <p:nvPr>
            <p:ph type="sldNum" sz="quarter" idx="12"/>
          </p:nvPr>
        </p:nvSpPr>
        <p:spPr>
          <a:xfrm>
            <a:off x="868555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314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Identifying Low-Income Communities</a:t>
            </a:r>
            <a:br>
              <a:rPr lang="en-US" dirty="0"/>
            </a:br>
            <a:r>
              <a:rPr kumimoji="0" lang="en-US" sz="1600" b="1" i="0" u="none" strike="noStrike" kern="1200" cap="none" spc="0" normalizeH="0" baseline="0" noProof="0" dirty="0">
                <a:ln>
                  <a:noFill/>
                </a:ln>
                <a:solidFill>
                  <a:srgbClr val="0070C0"/>
                </a:solidFill>
                <a:effectLst/>
                <a:uLnTx/>
                <a:uFillTx/>
                <a:latin typeface="Arial"/>
                <a:ea typeface="+mj-ea"/>
                <a:cs typeface="Arial"/>
              </a:rPr>
              <a:t>[To be used only for EPIC TD&amp;D criteria 8 delete otherwise]</a:t>
            </a:r>
            <a:endParaRPr lang="en-US" dirty="0"/>
          </a:p>
        </p:txBody>
      </p:sp>
      <p:sp>
        <p:nvSpPr>
          <p:cNvPr id="2" name="Content Placeholder 1"/>
          <p:cNvSpPr>
            <a:spLocks noGrp="1"/>
          </p:cNvSpPr>
          <p:nvPr>
            <p:ph sz="half" idx="1"/>
          </p:nvPr>
        </p:nvSpPr>
        <p:spPr/>
        <p:txBody>
          <a:bodyPr/>
          <a:lstStyle/>
          <a:p>
            <a:pPr marL="0" indent="0">
              <a:buNone/>
            </a:pPr>
            <a:r>
              <a:rPr lang="en-US" sz="2800" dirty="0">
                <a:solidFill>
                  <a:srgbClr val="00588A"/>
                </a:solidFill>
              </a:rPr>
              <a:t>Energy Commission staff proposes to use the existing low-income mapping tool developed by ARB to determine AB 523 low-income communities</a:t>
            </a:r>
          </a:p>
          <a:p>
            <a:pPr marL="0" indent="0">
              <a:buNone/>
            </a:pPr>
            <a:endParaRPr lang="en-US" dirty="0"/>
          </a:p>
          <a:p>
            <a:pPr marL="0" indent="0">
              <a:buNone/>
            </a:pPr>
            <a:r>
              <a:rPr lang="en-US" sz="2800" dirty="0">
                <a:hlinkClick r:id="rId3"/>
              </a:rPr>
              <a:t>https://www.arb.ca.gov/cc/capandtrade/auctionproceeds/communityinvestments.htm</a:t>
            </a:r>
            <a:r>
              <a:rPr lang="en-US" sz="2800" dirty="0"/>
              <a:t> </a:t>
            </a:r>
          </a:p>
          <a:p>
            <a:pPr marL="0" indent="0">
              <a:buNone/>
            </a:pPr>
            <a:endParaRPr lang="en-US" dirty="0"/>
          </a:p>
        </p:txBody>
      </p:sp>
      <p:pic>
        <p:nvPicPr>
          <p:cNvPr id="10" name="Picture 2" descr="Example of California map showing different low-income communities ">
            <a:extLst>
              <a:ext uri="{FF2B5EF4-FFF2-40B4-BE49-F238E27FC236}">
                <a16:creationId xmlns:a16="http://schemas.microsoft.com/office/drawing/2014/main" id="{A28AABC6-B257-1E40-9D59-AFD8F17E7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1" y="1066803"/>
            <a:ext cx="4749800" cy="536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legend of types of defined low-income communities ">
            <a:extLst>
              <a:ext uri="{FF2B5EF4-FFF2-40B4-BE49-F238E27FC236}">
                <a16:creationId xmlns:a16="http://schemas.microsoft.com/office/drawing/2014/main" id="{F297543A-D4A5-484A-A95A-4330D0649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200" y="1295402"/>
            <a:ext cx="1955800" cy="17357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619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254061"/>
                </a:solidFill>
                <a:latin typeface="Arial"/>
                <a:cs typeface="Arial"/>
              </a:rPr>
              <a:t>Phase II – Post Federal Award Activities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Additional documentation: </a:t>
            </a:r>
            <a:r>
              <a:rPr lang="en-US" sz="2400" dirty="0">
                <a:solidFill>
                  <a:schemeClr val="accent1">
                    <a:lumMod val="75000"/>
                  </a:schemeClr>
                </a:solidFill>
                <a:latin typeface="Arial" panose="020B0604020202020204" pitchFamily="34" charset="0"/>
                <a:cs typeface="Arial" panose="020B0604020202020204" pitchFamily="34" charset="0"/>
              </a:rPr>
              <a:t>Expanded budget (Full ECAMS budget), a Scope of Work, Updated Commitment and Support Letters</a:t>
            </a:r>
          </a:p>
          <a:p>
            <a:r>
              <a:rPr lang="en-US" sz="2400" b="1" dirty="0">
                <a:solidFill>
                  <a:schemeClr val="accent1">
                    <a:lumMod val="75000"/>
                  </a:schemeClr>
                </a:solidFill>
                <a:latin typeface="Arial" panose="020B0604020202020204" pitchFamily="34" charset="0"/>
                <a:cs typeface="Arial" panose="020B0604020202020204" pitchFamily="34" charset="0"/>
              </a:rPr>
              <a:t>Federal Award: </a:t>
            </a:r>
            <a:r>
              <a:rPr lang="en-US" sz="2400" dirty="0">
                <a:solidFill>
                  <a:schemeClr val="accent1">
                    <a:lumMod val="75000"/>
                  </a:schemeClr>
                </a:solidFill>
                <a:latin typeface="Arial" panose="020B0604020202020204" pitchFamily="34" charset="0"/>
                <a:cs typeface="Arial" panose="020B0604020202020204" pitchFamily="34" charset="0"/>
              </a:rPr>
              <a:t>Proof of Federal award, the Federal Scope of Work, and the Federal budget</a:t>
            </a:r>
          </a:p>
          <a:p>
            <a:r>
              <a:rPr lang="en-US" sz="2400" b="1" dirty="0">
                <a:solidFill>
                  <a:schemeClr val="accent1">
                    <a:lumMod val="75000"/>
                  </a:schemeClr>
                </a:solidFill>
                <a:latin typeface="Arial" panose="020B0604020202020204" pitchFamily="34" charset="0"/>
                <a:cs typeface="Arial" panose="020B0604020202020204" pitchFamily="34" charset="0"/>
              </a:rPr>
              <a:t>Attachment 9: </a:t>
            </a:r>
            <a:r>
              <a:rPr lang="en-US" sz="2400" dirty="0">
                <a:solidFill>
                  <a:schemeClr val="accent1">
                    <a:lumMod val="75000"/>
                  </a:schemeClr>
                </a:solidFill>
                <a:latin typeface="Arial" panose="020B0604020202020204" pitchFamily="34" charset="0"/>
                <a:cs typeface="Arial" panose="020B0604020202020204" pitchFamily="34" charset="0"/>
              </a:rPr>
              <a:t>A summary of how the proposed project changed as a result of the Federal award process </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Notice of Proposed Award: </a:t>
            </a:r>
            <a:r>
              <a:rPr lang="en-US" sz="2400" dirty="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dirty="0">
                <a:solidFill>
                  <a:schemeClr val="accent1">
                    <a:lumMod val="75000"/>
                  </a:schemeClr>
                </a:solidFill>
                <a:latin typeface="Arial" panose="020B0604020202020204" pitchFamily="34" charset="0"/>
                <a:cs typeface="Arial" panose="020B0604020202020204" pitchFamily="34" charset="0"/>
              </a:rPr>
              <a:t>Agreement Development: </a:t>
            </a:r>
            <a:r>
              <a:rPr lang="en-US" sz="2400" dirty="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dirty="0">
                <a:solidFill>
                  <a:schemeClr val="accent1">
                    <a:lumMod val="75000"/>
                  </a:schemeClr>
                </a:solidFill>
                <a:latin typeface="Arial" panose="020B0604020202020204" pitchFamily="34" charset="0"/>
                <a:cs typeface="Arial" panose="020B0604020202020204" pitchFamily="34" charset="0"/>
              </a:rPr>
              <a:t>Failure to Execute: </a:t>
            </a:r>
            <a:r>
              <a:rPr lang="en-US" sz="2400" dirty="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dirty="0">
                <a:solidFill>
                  <a:schemeClr val="accent1">
                    <a:lumMod val="75000"/>
                  </a:schemeClr>
                </a:solidFill>
                <a:latin typeface="Arial" panose="020B0604020202020204" pitchFamily="34" charset="0"/>
                <a:cs typeface="Arial" panose="020B0604020202020204" pitchFamily="34" charset="0"/>
              </a:rPr>
              <a:t>Project Start: </a:t>
            </a:r>
            <a:r>
              <a:rPr lang="en-US" sz="2400" dirty="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dirty="0">
                <a:solidFill>
                  <a:schemeClr val="accent1">
                    <a:lumMod val="75000"/>
                  </a:schemeClr>
                </a:solidFill>
                <a:latin typeface="Arial" panose="020B0604020202020204" pitchFamily="34" charset="0"/>
                <a:cs typeface="Arial" panose="020B0604020202020204" pitchFamily="34" charset="0"/>
              </a:rPr>
              <a:t>only</a:t>
            </a:r>
            <a:r>
              <a:rPr lang="en-US" sz="2400" dirty="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357952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1691908892"/>
              </p:ext>
            </p:extLst>
          </p:nvPr>
        </p:nvGraphicFramePr>
        <p:xfrm>
          <a:off x="1119188" y="2222218"/>
          <a:ext cx="9953624" cy="2413563"/>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dirty="0"/>
                        <a:t>Activity</a:t>
                      </a:r>
                    </a:p>
                  </a:txBody>
                  <a:tcPr/>
                </a:tc>
                <a:tc>
                  <a:txBody>
                    <a:bodyPr/>
                    <a:lstStyle/>
                    <a:p>
                      <a:r>
                        <a:rPr lang="en-US" sz="2400" dirty="0"/>
                        <a:t>Date</a:t>
                      </a:r>
                    </a:p>
                  </a:txBody>
                  <a:tcPr/>
                </a:tc>
                <a:extLst>
                  <a:ext uri="{0D108BD9-81ED-4DB2-BD59-A6C34878D82A}">
                    <a16:rowId xmlns:a16="http://schemas.microsoft.com/office/drawing/2014/main" val="10000"/>
                  </a:ext>
                </a:extLst>
              </a:tr>
              <a:tr h="418441">
                <a:tc>
                  <a:txBody>
                    <a:bodyPr/>
                    <a:lstStyle/>
                    <a:p>
                      <a:r>
                        <a:rPr lang="en-US" sz="2000" dirty="0"/>
                        <a:t>Solicitation</a:t>
                      </a:r>
                      <a:r>
                        <a:rPr lang="en-US" sz="2000" baseline="0" dirty="0"/>
                        <a:t> Release</a:t>
                      </a:r>
                      <a:endParaRPr lang="en-US" sz="2000" dirty="0"/>
                    </a:p>
                  </a:txBody>
                  <a:tcPr/>
                </a:tc>
                <a:tc>
                  <a:txBody>
                    <a:bodyPr/>
                    <a:lstStyle/>
                    <a:p>
                      <a:r>
                        <a:rPr lang="en-US" sz="2000" dirty="0">
                          <a:solidFill>
                            <a:srgbClr val="0070C0"/>
                          </a:solidFill>
                        </a:rPr>
                        <a:t>March 2022</a:t>
                      </a:r>
                    </a:p>
                  </a:txBody>
                  <a:tcPr/>
                </a:tc>
                <a:extLst>
                  <a:ext uri="{0D108BD9-81ED-4DB2-BD59-A6C34878D82A}">
                    <a16:rowId xmlns:a16="http://schemas.microsoft.com/office/drawing/2014/main" val="10001"/>
                  </a:ext>
                </a:extLst>
              </a:tr>
              <a:tr h="418441">
                <a:tc>
                  <a:txBody>
                    <a:bodyPr/>
                    <a:lstStyle/>
                    <a:p>
                      <a:r>
                        <a:rPr lang="en-US" sz="2000" dirty="0"/>
                        <a:t>Pre-Application</a:t>
                      </a:r>
                      <a:r>
                        <a:rPr lang="en-US" sz="2000" baseline="0" dirty="0"/>
                        <a:t> Workshop</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n-lt"/>
                          <a:ea typeface="+mn-ea"/>
                          <a:cs typeface="+mn-cs"/>
                        </a:rPr>
                        <a:t>April 8, 2022 </a:t>
                      </a:r>
                      <a:r>
                        <a:rPr lang="en-US" sz="2000" baseline="0" dirty="0"/>
                        <a:t>at </a:t>
                      </a:r>
                      <a:r>
                        <a:rPr lang="en-US" sz="2000" dirty="0">
                          <a:solidFill>
                            <a:srgbClr val="0070C0"/>
                          </a:solidFill>
                        </a:rPr>
                        <a:t>1:30 pm</a:t>
                      </a:r>
                    </a:p>
                  </a:txBody>
                  <a:tcPr/>
                </a:tc>
                <a:extLst>
                  <a:ext uri="{0D108BD9-81ED-4DB2-BD59-A6C34878D82A}">
                    <a16:rowId xmlns:a16="http://schemas.microsoft.com/office/drawing/2014/main" val="10002"/>
                  </a:ext>
                </a:extLst>
              </a:tr>
              <a:tr h="418441">
                <a:tc>
                  <a:txBody>
                    <a:bodyPr/>
                    <a:lstStyle/>
                    <a:p>
                      <a:r>
                        <a:rPr lang="en-US" sz="2000" b="1" dirty="0"/>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70C0"/>
                          </a:solidFill>
                        </a:rPr>
                        <a:t>Ongoing</a:t>
                      </a:r>
                      <a:endParaRPr lang="en-US" sz="2000" b="1" dirty="0"/>
                    </a:p>
                  </a:txBody>
                  <a:tcPr/>
                </a:tc>
                <a:extLst>
                  <a:ext uri="{0D108BD9-81ED-4DB2-BD59-A6C34878D82A}">
                    <a16:rowId xmlns:a16="http://schemas.microsoft.com/office/drawing/2014/main" val="10003"/>
                  </a:ext>
                </a:extLst>
              </a:tr>
              <a:tr h="418441">
                <a:tc>
                  <a:txBody>
                    <a:bodyPr/>
                    <a:lstStyle/>
                    <a:p>
                      <a:r>
                        <a:rPr lang="en-US" sz="2000" b="1" dirty="0"/>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solidFill>
                            <a:srgbClr val="0070C0"/>
                          </a:solidFill>
                        </a:rPr>
                        <a:t>Check Section II. A of the manual</a:t>
                      </a:r>
                      <a:endParaRPr lang="en-US" sz="2000" b="1" u="sng" dirty="0"/>
                    </a:p>
                  </a:txBody>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dirty="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dirty="0">
                <a:solidFill>
                  <a:schemeClr val="accent1">
                    <a:lumMod val="75000"/>
                  </a:schemeClr>
                </a:solidFill>
                <a:latin typeface="Arial"/>
                <a:cs typeface="Arial"/>
              </a:rPr>
              <a:t>Keep questions under 2 minutes to allow time for others.</a:t>
            </a:r>
          </a:p>
          <a:p>
            <a:pPr>
              <a:spcBef>
                <a:spcPts val="600"/>
              </a:spcBef>
              <a:spcAft>
                <a:spcPts val="600"/>
              </a:spcAft>
            </a:pPr>
            <a:r>
              <a:rPr lang="en-US" sz="2800" dirty="0">
                <a:solidFill>
                  <a:schemeClr val="accent1">
                    <a:lumMod val="75000"/>
                  </a:schemeClr>
                </a:solidFill>
                <a:latin typeface="Arial"/>
                <a:cs typeface="Arial"/>
              </a:rPr>
              <a:t>Note that our official response will be given in writing and posted on the GFO webpage.</a:t>
            </a:r>
          </a:p>
          <a:p>
            <a:endParaRPr lang="en-US" sz="28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Please chat your question in the Q&amp;A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hlinkClick r:id="rId3"/>
              </a:rPr>
              <a:t>https://www.energy.ca.gov/solicitations/2022-03/gfo-21-901-cost-share-federal-clean-energy-funding-opportunities</a:t>
            </a:r>
            <a:r>
              <a:rPr kumimoji="0" lang="en-US" b="0" i="0" u="none" strike="noStrike" kern="120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 </a:t>
            </a:r>
            <a:endParaRPr kumimoji="0" lang="en-US"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a:bodyPr>
          <a:lstStyle/>
          <a:p>
            <a:pPr marL="0" indent="0" algn="ctr">
              <a:buNone/>
            </a:pPr>
            <a:r>
              <a:rPr lang="en-US" dirty="0">
                <a:solidFill>
                  <a:schemeClr val="accent1">
                    <a:lumMod val="75000"/>
                  </a:schemeClr>
                </a:solidFill>
                <a:latin typeface="Arial"/>
                <a:cs typeface="Arial"/>
              </a:rPr>
              <a:t>Please send all questions related to GFO-</a:t>
            </a:r>
            <a:r>
              <a:rPr lang="en-US" dirty="0">
                <a:solidFill>
                  <a:schemeClr val="tx2">
                    <a:lumMod val="60000"/>
                    <a:lumOff val="40000"/>
                  </a:schemeClr>
                </a:solidFill>
                <a:latin typeface="Arial"/>
                <a:cs typeface="Arial"/>
              </a:rPr>
              <a:t>21-901</a:t>
            </a:r>
            <a:r>
              <a:rPr lang="en-US" dirty="0">
                <a:solidFill>
                  <a:schemeClr val="accent1">
                    <a:lumMod val="75000"/>
                  </a:schemeClr>
                </a:solidFill>
                <a:latin typeface="Arial"/>
                <a:cs typeface="Arial"/>
              </a:rPr>
              <a:t> to:</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tx2">
                    <a:lumMod val="60000"/>
                    <a:lumOff val="40000"/>
                  </a:schemeClr>
                </a:solidFill>
                <a:latin typeface="Arial"/>
                <a:cs typeface="Arial"/>
              </a:rPr>
              <a:t>Marissa Sutton</a:t>
            </a:r>
          </a:p>
          <a:p>
            <a:pPr marL="0" indent="0" algn="ctr">
              <a:buNone/>
            </a:pPr>
            <a:r>
              <a:rPr lang="en-US" dirty="0">
                <a:solidFill>
                  <a:schemeClr val="accent1">
                    <a:lumMod val="75000"/>
                  </a:schemeClr>
                </a:solidFill>
                <a:latin typeface="Arial"/>
                <a:cs typeface="Arial"/>
              </a:rPr>
              <a:t>Commission Agreement Officer</a:t>
            </a:r>
          </a:p>
          <a:p>
            <a:pPr marL="0" indent="0" algn="ctr">
              <a:buNone/>
            </a:pPr>
            <a:r>
              <a:rPr lang="en-US" dirty="0">
                <a:solidFill>
                  <a:schemeClr val="accent1">
                    <a:lumMod val="75000"/>
                  </a:schemeClr>
                </a:solidFill>
                <a:latin typeface="Arial"/>
                <a:cs typeface="Arial"/>
              </a:rPr>
              <a:t>1516 Ninth Street, MS-18</a:t>
            </a:r>
          </a:p>
          <a:p>
            <a:pPr marL="0" indent="0" algn="ctr">
              <a:buNone/>
            </a:pPr>
            <a:r>
              <a:rPr lang="en-US" dirty="0">
                <a:solidFill>
                  <a:schemeClr val="accent1">
                    <a:lumMod val="75000"/>
                  </a:schemeClr>
                </a:solidFill>
                <a:latin typeface="Arial"/>
                <a:cs typeface="Arial"/>
              </a:rPr>
              <a:t>Sacramento, CA 95814</a:t>
            </a:r>
          </a:p>
          <a:p>
            <a:pPr marL="0" indent="0" algn="ctr">
              <a:buNone/>
            </a:pPr>
            <a:r>
              <a:rPr lang="en-US" u="sng" dirty="0">
                <a:solidFill>
                  <a:schemeClr val="tx2">
                    <a:lumMod val="60000"/>
                    <a:lumOff val="40000"/>
                  </a:schemeClr>
                </a:solidFill>
                <a:latin typeface="Arial"/>
                <a:cs typeface="Arial"/>
              </a:rPr>
              <a:t>marissa.sutton@energy.ca.gov</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dirty="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dirty="0">
              <a:solidFill>
                <a:schemeClr val="accent1">
                  <a:lumMod val="75000"/>
                </a:schemeClr>
              </a:solidFill>
              <a:ea typeface="MS PGothic" pitchFamily="34" charset="-128"/>
            </a:endParaRPr>
          </a:p>
          <a:p>
            <a:pPr marL="0" indent="0">
              <a:lnSpc>
                <a:spcPct val="120000"/>
              </a:lnSpc>
              <a:spcBef>
                <a:spcPts val="600"/>
              </a:spcBef>
              <a:buNone/>
              <a:defRPr/>
            </a:pPr>
            <a:r>
              <a:rPr lang="en-US" sz="2600" dirty="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dirty="0">
                <a:solidFill>
                  <a:schemeClr val="accent1">
                    <a:lumMod val="75000"/>
                  </a:schemeClr>
                </a:solidFill>
              </a:rPr>
              <a:t>Engage with disadvantaged and underrepresented groups throughout the state.</a:t>
            </a:r>
          </a:p>
          <a:p>
            <a:pPr marL="465138">
              <a:lnSpc>
                <a:spcPct val="120000"/>
              </a:lnSpc>
              <a:spcBef>
                <a:spcPts val="600"/>
              </a:spcBef>
            </a:pPr>
            <a:r>
              <a:rPr lang="en-US" sz="2600" dirty="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dirty="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dirty="0">
                <a:solidFill>
                  <a:schemeClr val="accent1">
                    <a:lumMod val="75000"/>
                  </a:schemeClr>
                </a:solidFill>
              </a:rPr>
              <a:t>Survey participants to measure progress in diversity outreach efforts.</a:t>
            </a:r>
          </a:p>
          <a:p>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dirty="0">
                <a:solidFill>
                  <a:schemeClr val="accent1">
                    <a:lumMod val="75000"/>
                  </a:schemeClr>
                </a:solidFill>
                <a:latin typeface="Arial"/>
                <a:cs typeface="Arial"/>
              </a:rPr>
              <a:t>Participation Survey</a:t>
            </a:r>
            <a:endParaRPr lang="en-US" sz="2400" dirty="0">
              <a:solidFill>
                <a:schemeClr val="accent1">
                  <a:lumMod val="75000"/>
                </a:schemeClr>
              </a:solidFill>
              <a:latin typeface="Arial"/>
              <a:cs typeface="Arial"/>
            </a:endParaRPr>
          </a:p>
          <a:p>
            <a:pPr marL="0" indent="0">
              <a:buNone/>
            </a:pPr>
            <a:r>
              <a:rPr lang="en-US" dirty="0">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dirty="0">
              <a:solidFill>
                <a:schemeClr val="accent1">
                  <a:lumMod val="75000"/>
                </a:schemeClr>
              </a:solidFill>
              <a:ea typeface="+mn-lt"/>
              <a:cs typeface="+mn-lt"/>
            </a:endParaRPr>
          </a:p>
          <a:p>
            <a:pPr marL="0" indent="0">
              <a:buNone/>
            </a:pPr>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Online participants</a:t>
            </a:r>
            <a:r>
              <a:rPr lang="en-US" sz="2400" dirty="0">
                <a:solidFill>
                  <a:schemeClr val="accent1">
                    <a:lumMod val="75000"/>
                  </a:schemeClr>
                </a:solidFill>
                <a:latin typeface="Arial"/>
                <a:cs typeface="Arial"/>
              </a:rPr>
              <a:t>, please use this link:</a:t>
            </a:r>
            <a:br>
              <a:rPr lang="en-US" sz="2400" dirty="0">
                <a:latin typeface="Arial" panose="020B0604020202020204" pitchFamily="34" charset="0"/>
                <a:cs typeface="Arial" panose="020B0604020202020204" pitchFamily="34" charset="0"/>
              </a:rPr>
            </a:br>
            <a:r>
              <a:rPr lang="en-US" b="0" i="0" dirty="0">
                <a:effectLst/>
                <a:latin typeface="Candara" panose="020E0502030303020204" pitchFamily="34" charset="0"/>
                <a:hlinkClick r:id="rId3" tooltip="Original URL: https://forms.office.com/g/uwRz7AeFem. Click or tap if you trust this link."/>
              </a:rPr>
              <a:t>https://forms.office.com/g/uwRz7AeFem</a:t>
            </a:r>
            <a:endParaRPr lang="en-US" b="0" i="0" dirty="0">
              <a:effectLst/>
              <a:latin typeface="Candara" panose="020E0502030303020204" pitchFamily="34" charset="0"/>
            </a:endParaRPr>
          </a:p>
          <a:p>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accent1">
                    <a:lumMod val="75000"/>
                  </a:schemeClr>
                </a:solidFill>
                <a:latin typeface="Arial" panose="020B0604020202020204" pitchFamily="34" charset="0"/>
                <a:cs typeface="Arial" panose="020B0604020202020204" pitchFamily="34" charset="0"/>
              </a:rPr>
              <a:t>Thanks!</a:t>
            </a:r>
          </a:p>
          <a:p>
            <a:endParaRPr lang="en-US" dirty="0">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EPIC R&amp;D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66255" y="1343070"/>
            <a:ext cx="11621192" cy="5120164"/>
          </a:xfrm>
        </p:spPr>
        <p:txBody>
          <a:bodyPr vert="horz" lIns="91440" tIns="45720" rIns="91440" bIns="45720" rtlCol="0" anchor="t">
            <a:normAutofit fontScale="92500" lnSpcReduction="10000"/>
          </a:bodyPr>
          <a:lstStyle/>
          <a:p>
            <a:pPr>
              <a:spcAft>
                <a:spcPts val="600"/>
              </a:spcAft>
            </a:pPr>
            <a:r>
              <a:rPr lang="en-US" sz="3200" dirty="0">
                <a:solidFill>
                  <a:schemeClr val="accent1">
                    <a:lumMod val="75000"/>
                  </a:schemeClr>
                </a:solidFill>
                <a:latin typeface="Arial"/>
                <a:cs typeface="Arial"/>
              </a:rPr>
              <a:t>The Electric Program Investment Charge (EPIC) Program is funded by an electricity ratepayer surcharge established by the California Public Utilities Commission (CPUC) in December 2011.</a:t>
            </a:r>
          </a:p>
          <a:p>
            <a:pPr>
              <a:spcAft>
                <a:spcPts val="600"/>
              </a:spcAft>
            </a:pPr>
            <a:r>
              <a:rPr lang="en-US" sz="3200" dirty="0">
                <a:solidFill>
                  <a:schemeClr val="accent1">
                    <a:lumMod val="75000"/>
                  </a:schemeClr>
                </a:solidFill>
                <a:latin typeface="Arial"/>
                <a:cs typeface="Arial"/>
              </a:rPr>
              <a:t>The purpose of the EPIC program is to benefit the ratepayers of the three investor-owned utilities (IOUs)</a:t>
            </a:r>
          </a:p>
          <a:p>
            <a:pPr>
              <a:spcAft>
                <a:spcPts val="600"/>
              </a:spcAft>
            </a:pPr>
            <a:r>
              <a:rPr lang="en-US" sz="3200" dirty="0">
                <a:solidFill>
                  <a:schemeClr val="accent1">
                    <a:lumMod val="75000"/>
                  </a:schemeClr>
                </a:solidFill>
                <a:latin typeface="Arial"/>
                <a:cs typeface="Arial"/>
              </a:rPr>
              <a:t>The EPIC program funds clean energy technology projects that promote greater electricity reliability, lower costs, and increased safety:</a:t>
            </a:r>
          </a:p>
          <a:p>
            <a:pPr lvl="1">
              <a:spcAft>
                <a:spcPts val="600"/>
              </a:spcAft>
            </a:pPr>
            <a:r>
              <a:rPr lang="en-US" sz="3200" dirty="0">
                <a:solidFill>
                  <a:schemeClr val="accent1">
                    <a:lumMod val="75000"/>
                  </a:schemeClr>
                </a:solidFill>
                <a:latin typeface="Arial"/>
                <a:cs typeface="Arial"/>
              </a:rPr>
              <a:t>Applied research and development (ARD)</a:t>
            </a:r>
          </a:p>
          <a:p>
            <a:pPr lvl="1">
              <a:spcAft>
                <a:spcPts val="600"/>
              </a:spcAft>
            </a:pPr>
            <a:r>
              <a:rPr lang="en-US" sz="3200" dirty="0">
                <a:solidFill>
                  <a:schemeClr val="accent1">
                    <a:lumMod val="75000"/>
                  </a:schemeClr>
                </a:solidFill>
                <a:latin typeface="Arial"/>
                <a:cs typeface="Arial"/>
              </a:rPr>
              <a:t>Technology demonstration and deployment (TDD)</a:t>
            </a:r>
          </a:p>
          <a:p>
            <a:pPr lvl="1">
              <a:spcAft>
                <a:spcPts val="600"/>
              </a:spcAft>
            </a:pPr>
            <a:r>
              <a:rPr lang="en-US" sz="3200" dirty="0">
                <a:solidFill>
                  <a:schemeClr val="accent1">
                    <a:lumMod val="75000"/>
                  </a:schemeClr>
                </a:solidFill>
                <a:latin typeface="Arial"/>
                <a:cs typeface="Arial"/>
              </a:rPr>
              <a:t>Market facilitation (MF)</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381964" y="1473933"/>
            <a:ext cx="11401063" cy="4351338"/>
          </a:xfrm>
        </p:spPr>
        <p:txBody>
          <a:bodyPr vert="horz" lIns="91440" tIns="45720" rIns="91440" bIns="45720" rtlCol="0" anchor="t">
            <a:normAutofit fontScale="92500" lnSpcReduction="10000"/>
          </a:bodyPr>
          <a:lstStyle/>
          <a:p>
            <a:pPr marL="0" indent="0">
              <a:buNone/>
            </a:pPr>
            <a:r>
              <a:rPr lang="en-US" sz="3200" dirty="0">
                <a:solidFill>
                  <a:schemeClr val="accent1">
                    <a:lumMod val="75000"/>
                  </a:schemeClr>
                </a:solidFill>
                <a:latin typeface="Arial"/>
                <a:cs typeface="Arial"/>
              </a:rPr>
              <a:t>The purpose of this solicitation is to provide cost share funding to applicants that apply for and receive one of the following: </a:t>
            </a:r>
          </a:p>
          <a:p>
            <a:pPr marL="514350" indent="-514350">
              <a:buFont typeface="+mj-lt"/>
              <a:buAutoNum type="arabicPeriod"/>
            </a:pPr>
            <a:r>
              <a:rPr lang="en-US" sz="3200" dirty="0">
                <a:solidFill>
                  <a:schemeClr val="accent1">
                    <a:lumMod val="75000"/>
                  </a:schemeClr>
                </a:solidFill>
                <a:latin typeface="Arial"/>
                <a:cs typeface="Arial"/>
              </a:rPr>
              <a:t>An award under an eligible federal Funding Opportunity Announcement (FOA) and meet the requirements of this solicitation, or  </a:t>
            </a:r>
          </a:p>
          <a:p>
            <a:pPr marL="514350" indent="-514350">
              <a:buFont typeface="+mj-lt"/>
              <a:buAutoNum type="arabicPeriod"/>
            </a:pPr>
            <a:r>
              <a:rPr lang="en-US" sz="3200" dirty="0">
                <a:solidFill>
                  <a:schemeClr val="accent1">
                    <a:lumMod val="75000"/>
                  </a:schemeClr>
                </a:solidFill>
                <a:latin typeface="Arial"/>
                <a:cs typeface="Arial"/>
              </a:rPr>
              <a:t>Follow-on funding from the U.S. Department of Energy to continue research from a previously awarded federal grant that also received Energy Commission federal cost share funding under PON-14-308, GFO-18-902, or this GFO and the proposed project meets the requirements of this solicitation. </a:t>
            </a:r>
          </a:p>
          <a:p>
            <a:pPr marL="0" indent="0">
              <a:buNone/>
            </a:pPr>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254061"/>
                </a:solidFill>
                <a:latin typeface="Arial"/>
                <a:cs typeface="Arial"/>
              </a:rPr>
              <a:t>General Process to Receive Cost Share</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8</a:t>
            </a:fld>
            <a:endParaRPr lang="en-US">
              <a:solidFill>
                <a:schemeClr val="tx1"/>
              </a:solidFill>
            </a:endParaRPr>
          </a:p>
        </p:txBody>
      </p:sp>
      <p:sp>
        <p:nvSpPr>
          <p:cNvPr id="6" name="Rectangle 5" descr="Phase one of Cost Share">
            <a:extLst>
              <a:ext uri="{FF2B5EF4-FFF2-40B4-BE49-F238E27FC236}">
                <a16:creationId xmlns:a16="http://schemas.microsoft.com/office/drawing/2014/main" id="{F2306C60-9063-4310-BD1A-B8FB892EB9CB}"/>
              </a:ext>
            </a:extLst>
          </p:cNvPr>
          <p:cNvSpPr/>
          <p:nvPr/>
        </p:nvSpPr>
        <p:spPr>
          <a:xfrm>
            <a:off x="5995686" y="1275907"/>
            <a:ext cx="4653023" cy="3673602"/>
          </a:xfrm>
          <a:prstGeom prst="rect">
            <a:avLst/>
          </a:prstGeom>
          <a:solidFill>
            <a:srgbClr val="BD1919">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48DC7C44-63AB-4F08-8693-F5D63720C74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2326844"/>
              </p:ext>
            </p:extLst>
          </p:nvPr>
        </p:nvGraphicFramePr>
        <p:xfrm>
          <a:off x="2032000" y="1909822"/>
          <a:ext cx="8128000" cy="3224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BFBCE61-90E8-44D5-B451-0F027453E937}"/>
              </a:ext>
            </a:extLst>
          </p:cNvPr>
          <p:cNvSpPr txBox="1"/>
          <p:nvPr/>
        </p:nvSpPr>
        <p:spPr>
          <a:xfrm>
            <a:off x="6242843" y="1750708"/>
            <a:ext cx="4298066" cy="400110"/>
          </a:xfrm>
          <a:prstGeom prst="rect">
            <a:avLst/>
          </a:prstGeom>
          <a:noFill/>
        </p:spPr>
        <p:txBody>
          <a:bodyPr wrap="square" rtlCol="0">
            <a:spAutoFit/>
          </a:bodyPr>
          <a:lstStyle/>
          <a:p>
            <a:r>
              <a:rPr lang="en-US" sz="2000" dirty="0"/>
              <a:t>Phase I – Application for Cost Share</a:t>
            </a:r>
          </a:p>
        </p:txBody>
      </p:sp>
      <p:sp>
        <p:nvSpPr>
          <p:cNvPr id="5" name="TextBox 4">
            <a:extLst>
              <a:ext uri="{FF2B5EF4-FFF2-40B4-BE49-F238E27FC236}">
                <a16:creationId xmlns:a16="http://schemas.microsoft.com/office/drawing/2014/main" id="{63A73DA9-8ABE-4061-A275-6CDDDA7F284C}"/>
              </a:ext>
            </a:extLst>
          </p:cNvPr>
          <p:cNvSpPr txBox="1"/>
          <p:nvPr/>
        </p:nvSpPr>
        <p:spPr>
          <a:xfrm>
            <a:off x="3217762" y="4949509"/>
            <a:ext cx="6782765" cy="369332"/>
          </a:xfrm>
          <a:prstGeom prst="rect">
            <a:avLst/>
          </a:prstGeom>
          <a:noFill/>
        </p:spPr>
        <p:txBody>
          <a:bodyPr wrap="square" rtlCol="0">
            <a:spAutoFit/>
          </a:bodyPr>
          <a:lstStyle/>
          <a:p>
            <a:r>
              <a:rPr lang="en-US" dirty="0"/>
              <a:t>Slide 1 of 2 about General Process to Receive Cost Share</a:t>
            </a:r>
          </a:p>
        </p:txBody>
      </p:sp>
      <p:sp>
        <p:nvSpPr>
          <p:cNvPr id="4" name="Arrow: Right 3">
            <a:extLst>
              <a:ext uri="{FF2B5EF4-FFF2-40B4-BE49-F238E27FC236}">
                <a16:creationId xmlns:a16="http://schemas.microsoft.com/office/drawing/2014/main" id="{6D57B236-AE80-4743-B21F-B552A30D7A05}"/>
              </a:ext>
              <a:ext uri="{C183D7F6-B498-43B3-948B-1728B52AA6E4}">
                <adec:decorative xmlns:adec="http://schemas.microsoft.com/office/drawing/2017/decorative" val="1"/>
              </a:ext>
            </a:extLst>
          </p:cNvPr>
          <p:cNvSpPr/>
          <p:nvPr/>
        </p:nvSpPr>
        <p:spPr>
          <a:xfrm>
            <a:off x="10648709" y="3164629"/>
            <a:ext cx="856526" cy="71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18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dirty="0">
                <a:solidFill>
                  <a:srgbClr val="254061"/>
                </a:solidFill>
                <a:latin typeface="Arial"/>
                <a:cs typeface="Arial"/>
              </a:rPr>
              <a:t>General Process to Receive Cost Share</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graphicFrame>
        <p:nvGraphicFramePr>
          <p:cNvPr id="3" name="Diagram 2">
            <a:extLst>
              <a:ext uri="{FF2B5EF4-FFF2-40B4-BE49-F238E27FC236}">
                <a16:creationId xmlns:a16="http://schemas.microsoft.com/office/drawing/2014/main" id="{48DC7C44-63AB-4F08-8693-F5D63720C74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09447"/>
              </p:ext>
            </p:extLst>
          </p:nvPr>
        </p:nvGraphicFramePr>
        <p:xfrm>
          <a:off x="2032000" y="1909822"/>
          <a:ext cx="8128000" cy="3224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9ABBC33-3587-41D1-AD4E-7E46DA633CAE}"/>
              </a:ext>
            </a:extLst>
          </p:cNvPr>
          <p:cNvSpPr txBox="1"/>
          <p:nvPr/>
        </p:nvSpPr>
        <p:spPr>
          <a:xfrm>
            <a:off x="3217762" y="4949509"/>
            <a:ext cx="6782765" cy="369332"/>
          </a:xfrm>
          <a:prstGeom prst="rect">
            <a:avLst/>
          </a:prstGeom>
          <a:noFill/>
        </p:spPr>
        <p:txBody>
          <a:bodyPr wrap="square" rtlCol="0">
            <a:spAutoFit/>
          </a:bodyPr>
          <a:lstStyle/>
          <a:p>
            <a:r>
              <a:rPr lang="en-US" dirty="0"/>
              <a:t>Slide 2 of 2 about General Process to Receive Cost Share</a:t>
            </a:r>
          </a:p>
        </p:txBody>
      </p:sp>
      <p:sp>
        <p:nvSpPr>
          <p:cNvPr id="6" name="Rectangle 5" descr="Phase two of cost share">
            <a:extLst>
              <a:ext uri="{FF2B5EF4-FFF2-40B4-BE49-F238E27FC236}">
                <a16:creationId xmlns:a16="http://schemas.microsoft.com/office/drawing/2014/main" id="{688B9798-6D7D-4C0D-B9A4-30622C8C32EA}"/>
              </a:ext>
            </a:extLst>
          </p:cNvPr>
          <p:cNvSpPr/>
          <p:nvPr/>
        </p:nvSpPr>
        <p:spPr>
          <a:xfrm>
            <a:off x="838200" y="1275907"/>
            <a:ext cx="4150489" cy="3488936"/>
          </a:xfrm>
          <a:prstGeom prst="rect">
            <a:avLst/>
          </a:prstGeom>
          <a:solidFill>
            <a:srgbClr val="BD1919">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17042A-0A60-40A8-AB1F-29996F205C74}"/>
              </a:ext>
            </a:extLst>
          </p:cNvPr>
          <p:cNvSpPr txBox="1"/>
          <p:nvPr/>
        </p:nvSpPr>
        <p:spPr>
          <a:xfrm>
            <a:off x="1085357" y="1750708"/>
            <a:ext cx="3752861" cy="707886"/>
          </a:xfrm>
          <a:prstGeom prst="rect">
            <a:avLst/>
          </a:prstGeom>
          <a:noFill/>
        </p:spPr>
        <p:txBody>
          <a:bodyPr wrap="square" rtlCol="0">
            <a:spAutoFit/>
          </a:bodyPr>
          <a:lstStyle/>
          <a:p>
            <a:r>
              <a:rPr lang="en-US" sz="2000" dirty="0"/>
              <a:t>Phase II – Post Federal Award Application and Agreement</a:t>
            </a:r>
          </a:p>
        </p:txBody>
      </p:sp>
      <p:sp>
        <p:nvSpPr>
          <p:cNvPr id="10" name="TextBox 9">
            <a:extLst>
              <a:ext uri="{FF2B5EF4-FFF2-40B4-BE49-F238E27FC236}">
                <a16:creationId xmlns:a16="http://schemas.microsoft.com/office/drawing/2014/main" id="{C086FC58-9B7B-4F01-97DD-469C6C600F52}"/>
              </a:ext>
            </a:extLst>
          </p:cNvPr>
          <p:cNvSpPr txBox="1"/>
          <p:nvPr/>
        </p:nvSpPr>
        <p:spPr>
          <a:xfrm>
            <a:off x="7608737" y="1528247"/>
            <a:ext cx="3162241" cy="1015663"/>
          </a:xfrm>
          <a:prstGeom prst="rect">
            <a:avLst/>
          </a:prstGeom>
          <a:noFill/>
        </p:spPr>
        <p:txBody>
          <a:bodyPr wrap="square" rtlCol="0">
            <a:spAutoFit/>
          </a:bodyPr>
          <a:lstStyle/>
          <a:p>
            <a:pPr algn="ctr"/>
            <a:r>
              <a:rPr lang="en-US" sz="2000" dirty="0"/>
              <a:t>(Optional Phase III and IV in the case of Federal follow-on funding)</a:t>
            </a:r>
          </a:p>
        </p:txBody>
      </p:sp>
    </p:spTree>
    <p:extLst>
      <p:ext uri="{BB962C8B-B14F-4D97-AF65-F5344CB8AC3E}">
        <p14:creationId xmlns:p14="http://schemas.microsoft.com/office/powerpoint/2010/main" val="324094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OMApproved xmlns="785685f2-c2e1-4352-89aa-3faca8eaba52">false</OMApproved>
    <Reviewer xmlns="5067c814-4b34-462c-a21d-c185ff6548d2">
      <UserInfo>
        <DisplayName/>
        <AccountId xsi:nil="true"/>
        <AccountType/>
      </UserInfo>
    </Reviewer>
    <u1uc xmlns="785685f2-c2e1-4352-89aa-3faca8eaba52">
      <UserInfo>
        <DisplayName/>
        <AccountId xsi:nil="true"/>
        <AccountType/>
      </UserInfo>
    </u1uc>
    <Supervisor_x0020_Approved xmlns="785685f2-c2e1-4352-89aa-3faca8eaba52">false</Supervisor_x0020_Approved>
    <DivisionApproved xmlns="785685f2-c2e1-4352-89aa-3faca8eaba52">false</DivisionApproved>
    <Recipient_x0020_Name xmlns="785685f2-c2e1-4352-89aa-3faca8eaba52" xsi:nil="true"/>
    <Recipient xmlns="785685f2-c2e1-4352-89aa-3faca8eaba52" xsi:nil="true"/>
    <Group1 xmlns="5067c814-4b34-462c-a21d-c185ff6548d2" xsi:nil="true"/>
    <Scorer xmlns="5067c814-4b34-462c-a21d-c185ff6548d2">
      <UserInfo>
        <DisplayName/>
        <AccountId xsi:nil="true"/>
        <AccountType/>
      </UserInfo>
    </Scorer>
    <Supervisor_x0020_Reviewed xmlns="785685f2-c2e1-4352-89aa-3faca8eaba52">false</Supervisor_x0020_Reviewed>
    <DivisionReviewed xmlns="785685f2-c2e1-4352-89aa-3faca8eaba52">false</DivisionReviewed>
    <OMComments xmlns="785685f2-c2e1-4352-89aa-3faca8eaba52">true</OMComments>
    <Date xmlns="785685f2-c2e1-4352-89aa-3faca8eaba52" xsi:nil="true"/>
    <Lead_x0020_Scorer xmlns="5067c814-4b34-462c-a21d-c185ff6548d2">false</Lead_x0020_Scor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8" ma:contentTypeDescription="Create a new document." ma:contentTypeScope="" ma:versionID="d39e1a5a208afa45acb1dee6f7714f48">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81dd2b1e0b57fe6b155c68464655443" ns2:_="" ns3:_="">
    <xsd:import namespace="785685f2-c2e1-4352-89aa-3faca8eaba52"/>
    <xsd:import namespace="5067c814-4b34-462c-a21d-c185ff6548d2"/>
    <xsd:element name="properties">
      <xsd:complexType>
        <xsd:sequence>
          <xsd:element name="documentManagement">
            <xsd:complexType>
              <xsd:all>
                <xsd:element ref="ns2:u1uc" minOccurs="0"/>
                <xsd:element ref="ns2:Recipient_x0020_Name" minOccurs="0"/>
                <xsd:element ref="ns2:Supervisor_x0020_Reviewed" minOccurs="0"/>
                <xsd:element ref="ns2:Supervisor_x0020_Approved" minOccurs="0"/>
                <xsd:element ref="ns2:OMApproved"/>
                <xsd:element ref="ns2:OMComments" minOccurs="0"/>
                <xsd:element ref="ns2:DivisionReviewed" minOccurs="0"/>
                <xsd:element ref="ns2:DivisionApproved" minOccurs="0"/>
                <xsd:element ref="ns2:Recipient" minOccurs="0"/>
                <xsd:element ref="ns2:Date"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3:Lead_x0020_Scorer" minOccurs="0"/>
                <xsd:element ref="ns3:Scorer" minOccurs="0"/>
                <xsd:element ref="ns3:Reviewer" minOccurs="0"/>
                <xsd:element ref="ns3:Group1" minOccurs="0"/>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u1uc" ma:index="2" nillable="true" ma:displayName="CAM" ma:format="Dropdown" ma:list="UserInfo" ma:SharePointGroup="0" ma:internalName="u1uc"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ipient_x0020_Name" ma:index="3" nillable="true" ma:displayName="Recipient Name" ma:internalName="Recipient_x0020_Name" ma:readOnly="false">
      <xsd:simpleType>
        <xsd:restriction base="dms:Text">
          <xsd:maxLength value="255"/>
        </xsd:restriction>
      </xsd:simpleType>
    </xsd:element>
    <xsd:element name="Supervisor_x0020_Reviewed" ma:index="4" nillable="true" ma:displayName="Supervisor Reviewed" ma:default="0" ma:internalName="Supervisor_x0020_Reviewed" ma:readOnly="false">
      <xsd:simpleType>
        <xsd:restriction base="dms:Boolean"/>
      </xsd:simpleType>
    </xsd:element>
    <xsd:element name="Supervisor_x0020_Approved" ma:index="5" nillable="true" ma:displayName="Supervisor Approved" ma:default="0" ma:internalName="Supervisor_x0020_Approved" ma:readOnly="false">
      <xsd:simpleType>
        <xsd:restriction base="dms:Boolean"/>
      </xsd:simpleType>
    </xsd:element>
    <xsd:element name="OMApproved" ma:index="6" ma:displayName="OM Approved" ma:default="0" ma:format="Dropdown" ma:internalName="OMApproved" ma:readOnly="false">
      <xsd:simpleType>
        <xsd:restriction base="dms:Boolean"/>
      </xsd:simpleType>
    </xsd:element>
    <xsd:element name="OMComments" ma:index="7" nillable="true" ma:displayName="OM Comments" ma:default="1" ma:format="Dropdown" ma:internalName="OMComments" ma:readOnly="false">
      <xsd:simpleType>
        <xsd:restriction base="dms:Boolean"/>
      </xsd:simpleType>
    </xsd:element>
    <xsd:element name="DivisionReviewed" ma:index="8" nillable="true" ma:displayName="Division Reviewed" ma:default="0" ma:format="Dropdown" ma:internalName="DivisionReviewed" ma:readOnly="false">
      <xsd:simpleType>
        <xsd:restriction base="dms:Boolean"/>
      </xsd:simpleType>
    </xsd:element>
    <xsd:element name="DivisionApproved" ma:index="9" nillable="true" ma:displayName="Division Approved" ma:default="0" ma:description="Approved by Report Project Manager" ma:format="Dropdown" ma:internalName="DivisionApproved" ma:readOnly="false">
      <xsd:simpleType>
        <xsd:restriction base="dms:Boolean"/>
      </xsd:simpleType>
    </xsd:element>
    <xsd:element name="Recipient" ma:index="10" nillable="true" ma:displayName="Recipient" ma:format="Dropdown" ma:internalName="Recipient" ma:readOnly="false">
      <xsd:simpleType>
        <xsd:restriction base="dms:Text">
          <xsd:maxLength value="255"/>
        </xsd:restriction>
      </xsd:simpleType>
    </xsd:element>
    <xsd:element name="Date" ma:index="11" nillable="true" ma:displayName="Date" ma:format="DateOnly" ma:hidden="true" ma:internalName="Date" ma:readOnly="false">
      <xsd:simpleType>
        <xsd:restriction base="dms:DateTim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hidden="true" ma:internalName="MediaServiceAutoTags"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Lead_x0020_Scorer" ma:index="24" nillable="true" ma:displayName="Lead Scorer" ma:default="0" ma:description="Solicitation Lead Scorer" ma:hidden="true" ma:internalName="Lead_x0020_Scorer" ma:readOnly="false">
      <xsd:simpleType>
        <xsd:restriction base="dms:Boolean"/>
      </xsd:simpleType>
    </xsd:element>
    <xsd:element name="Scorer" ma:index="25" nillable="true" ma:displayName="Scorer" ma:description="Solicitation Scorer" ma:hidden="true" ma:list="UserInfo" ma:SharePointGroup="0" ma:internalName="Scor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 ma:index="26" nillable="true" ma:displayName="Reviewer" ma:description="Solicitation Technical Reviewer" ma:hidden="true" ma:list="UserInfo" ma:SharePointGroup="0" ma:internalName="Review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roup1" ma:index="28" nillable="true" ma:displayName="Group" ma:description="Solicitation Group" ma:hidden="true" ma:internalName="Group1"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0FB261E2-85F0-4A95-A26C-97E5FB0D7D0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b4180f15-fbd5-4f1c-a958-ef9266d90db7"/>
    <ds:schemaRef ds:uri="http://purl.org/dc/dcmitype/"/>
    <ds:schemaRef ds:uri="5067c814-4b34-462c-a21d-c185ff6548d2"/>
    <ds:schemaRef ds:uri="http://schemas.microsoft.com/office/2006/metadata/properties"/>
    <ds:schemaRef ds:uri="http://purl.org/dc/terms/"/>
    <ds:schemaRef ds:uri="785685f2-c2e1-4352-89aa-3faca8eaba52"/>
  </ds:schemaRefs>
</ds:datastoreItem>
</file>

<file path=customXml/itemProps3.xml><?xml version="1.0" encoding="utf-8"?>
<ds:datastoreItem xmlns:ds="http://schemas.openxmlformats.org/officeDocument/2006/customXml" ds:itemID="{D03A7233-9F79-4EF0-8654-3911F07BB2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11868</TotalTime>
  <Words>2276</Words>
  <Application>Microsoft Office PowerPoint</Application>
  <PresentationFormat>Widescreen</PresentationFormat>
  <Paragraphs>295</Paragraphs>
  <Slides>31</Slides>
  <Notes>31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Arial</vt:lpstr>
      <vt:lpstr>Arial Black</vt:lpstr>
      <vt:lpstr>Calibri</vt:lpstr>
      <vt:lpstr>Candara</vt:lpstr>
      <vt:lpstr>Courier New</vt:lpstr>
      <vt:lpstr>Times New Roman</vt:lpstr>
      <vt:lpstr>Wingdings</vt:lpstr>
      <vt:lpstr>1_Office Theme</vt:lpstr>
      <vt:lpstr>Title</vt:lpstr>
      <vt:lpstr>Content</vt:lpstr>
      <vt:lpstr>1_Content</vt:lpstr>
      <vt:lpstr>Content: blank background</vt:lpstr>
      <vt:lpstr>Title/Section</vt:lpstr>
      <vt:lpstr>GFO-21-901 Pre-Application Workshop</vt:lpstr>
      <vt:lpstr>Agenda</vt:lpstr>
      <vt:lpstr>Housekeeping</vt:lpstr>
      <vt:lpstr>Commitment to Diversity</vt:lpstr>
      <vt:lpstr>We Want to Hear From You!</vt:lpstr>
      <vt:lpstr>EPIC R&amp;D Program Background</vt:lpstr>
      <vt:lpstr>Purpose of Solicitation</vt:lpstr>
      <vt:lpstr>General Process to Receive Cost Share</vt:lpstr>
      <vt:lpstr>General Process to Receive Cost Share</vt:lpstr>
      <vt:lpstr>Available Funding</vt:lpstr>
      <vt:lpstr>Cost Share Requirements</vt:lpstr>
      <vt:lpstr>Changes in Scope, Project Site, or Funding Amount</vt:lpstr>
      <vt:lpstr>Eligible Applicants</vt:lpstr>
      <vt:lpstr>Phase I Application Requirements</vt:lpstr>
      <vt:lpstr>Project Narrative (Attachment 3)</vt:lpstr>
      <vt:lpstr>Budget (Attachment 4)</vt:lpstr>
      <vt:lpstr>Commitment and Support Letter Forms (Attachment 8)</vt:lpstr>
      <vt:lpstr>GFO Submission  Requirements</vt:lpstr>
      <vt:lpstr>GSS WARNING</vt:lpstr>
      <vt:lpstr>GSS Structure</vt:lpstr>
      <vt:lpstr>How will my Application be Evaluated?  Application Screening</vt:lpstr>
      <vt:lpstr>How will my Application be Evaluated?  Application Scoring [ Modify when using EPIC TD&amp;D criteria 8]</vt:lpstr>
      <vt:lpstr>How will my Application be Evaluated?  Application Scoring – Preference Points [ Modify when using EPIC TD&amp;D criteria 8]</vt:lpstr>
      <vt:lpstr>Identifying Disadvantaged Communities [To be used only for EPIC TD&amp;D criteria 8 delete otherwise]</vt:lpstr>
      <vt:lpstr>Identifying Low-Income Communities [To be used only for EPIC TD&amp;D criteria 8 delete otherwise]</vt:lpstr>
      <vt:lpstr>Phase II – Post Federal Award Activities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Joshua Croft</cp:lastModifiedBy>
  <cp:revision>220</cp:revision>
  <cp:lastPrinted>2019-11-12T18:48:53Z</cp:lastPrinted>
  <dcterms:created xsi:type="dcterms:W3CDTF">2017-05-04T20:00:37Z</dcterms:created>
  <dcterms:modified xsi:type="dcterms:W3CDTF">2022-04-18T18:29:35Z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