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7" r:id="rId5"/>
    <p:sldMasterId id="2147483699" r:id="rId6"/>
    <p:sldMasterId id="2147483704" r:id="rId7"/>
    <p:sldMasterId id="2147483709" r:id="rId8"/>
    <p:sldMasterId id="2147483713" r:id="rId9"/>
  </p:sldMasterIdLst>
  <p:notesMasterIdLst>
    <p:notesMasterId r:id="rId48"/>
  </p:notesMasterIdLst>
  <p:sldIdLst>
    <p:sldId id="305" r:id="rId10"/>
    <p:sldId id="306" r:id="rId11"/>
    <p:sldId id="307" r:id="rId12"/>
    <p:sldId id="261" r:id="rId13"/>
    <p:sldId id="262" r:id="rId14"/>
    <p:sldId id="301" r:id="rId15"/>
    <p:sldId id="302" r:id="rId16"/>
    <p:sldId id="268" r:id="rId17"/>
    <p:sldId id="266" r:id="rId18"/>
    <p:sldId id="270" r:id="rId19"/>
    <p:sldId id="271" r:id="rId20"/>
    <p:sldId id="269" r:id="rId21"/>
    <p:sldId id="341" r:id="rId22"/>
    <p:sldId id="345" r:id="rId23"/>
    <p:sldId id="276" r:id="rId24"/>
    <p:sldId id="344" r:id="rId25"/>
    <p:sldId id="278" r:id="rId26"/>
    <p:sldId id="281" r:id="rId27"/>
    <p:sldId id="284" r:id="rId28"/>
    <p:sldId id="285" r:id="rId29"/>
    <p:sldId id="286" r:id="rId30"/>
    <p:sldId id="287" r:id="rId31"/>
    <p:sldId id="288" r:id="rId32"/>
    <p:sldId id="289" r:id="rId33"/>
    <p:sldId id="295" r:id="rId34"/>
    <p:sldId id="339" r:id="rId35"/>
    <p:sldId id="340" r:id="rId36"/>
    <p:sldId id="290" r:id="rId37"/>
    <p:sldId id="303" r:id="rId38"/>
    <p:sldId id="304" r:id="rId39"/>
    <p:sldId id="292" r:id="rId40"/>
    <p:sldId id="293" r:id="rId41"/>
    <p:sldId id="297" r:id="rId42"/>
    <p:sldId id="343" r:id="rId43"/>
    <p:sldId id="298" r:id="rId44"/>
    <p:sldId id="300" r:id="rId45"/>
    <p:sldId id="299" r:id="rId46"/>
    <p:sldId id="338"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ABF3894E-DBD2-462B-B4A0-F9A082201504}">
          <p14:sldIdLst>
            <p14:sldId id="305"/>
            <p14:sldId id="306"/>
            <p14:sldId id="307"/>
            <p14:sldId id="261"/>
            <p14:sldId id="262"/>
            <p14:sldId id="301"/>
            <p14:sldId id="302"/>
            <p14:sldId id="268"/>
            <p14:sldId id="266"/>
            <p14:sldId id="270"/>
            <p14:sldId id="271"/>
            <p14:sldId id="269"/>
            <p14:sldId id="341"/>
            <p14:sldId id="345"/>
            <p14:sldId id="276"/>
            <p14:sldId id="344"/>
            <p14:sldId id="278"/>
            <p14:sldId id="281"/>
            <p14:sldId id="284"/>
            <p14:sldId id="285"/>
            <p14:sldId id="286"/>
            <p14:sldId id="287"/>
            <p14:sldId id="288"/>
            <p14:sldId id="289"/>
            <p14:sldId id="295"/>
            <p14:sldId id="339"/>
            <p14:sldId id="340"/>
            <p14:sldId id="290"/>
            <p14:sldId id="303"/>
            <p14:sldId id="304"/>
            <p14:sldId id="292"/>
            <p14:sldId id="293"/>
            <p14:sldId id="297"/>
            <p14:sldId id="343"/>
            <p14:sldId id="298"/>
            <p14:sldId id="300"/>
            <p14:sldId id="299"/>
            <p14:sldId id="3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ez, Reynaldo@Energy" initials="GR" lastIdx="0" clrIdx="0">
    <p:extLst>
      <p:ext uri="{19B8F6BF-5375-455C-9EA6-DF929625EA0E}">
        <p15:presenceInfo xmlns:p15="http://schemas.microsoft.com/office/powerpoint/2012/main" userId="S-1-5-21-606747145-1060284298-682003330-5012" providerId="AD"/>
      </p:ext>
    </p:extLst>
  </p:cmAuthor>
  <p:cmAuthor id="2" name="Ortiz, Reta@Energy" initials="OR" lastIdx="2" clrIdx="1">
    <p:extLst>
      <p:ext uri="{19B8F6BF-5375-455C-9EA6-DF929625EA0E}">
        <p15:presenceInfo xmlns:p15="http://schemas.microsoft.com/office/powerpoint/2012/main" userId="Ortiz, Reta@Energy" providerId="None"/>
      </p:ext>
    </p:extLst>
  </p:cmAuthor>
  <p:cmAuthor id="3" name="Gautam, Anish@Energy" initials="GA" lastIdx="6" clrIdx="2">
    <p:extLst>
      <p:ext uri="{19B8F6BF-5375-455C-9EA6-DF929625EA0E}">
        <p15:presenceInfo xmlns:p15="http://schemas.microsoft.com/office/powerpoint/2012/main" userId="S::Anish.Gautam@energy.ca.gov::9c3faed2-9da4-49dc-86a4-37ba2f24e74a" providerId="AD"/>
      </p:ext>
    </p:extLst>
  </p:cmAuthor>
  <p:cmAuthor id="4" name="Gottlieb, Adam@Energy" initials="GA" lastIdx="3" clrIdx="3">
    <p:extLst>
      <p:ext uri="{19B8F6BF-5375-455C-9EA6-DF929625EA0E}">
        <p15:presenceInfo xmlns:p15="http://schemas.microsoft.com/office/powerpoint/2012/main" userId="S::adam.gottlieb@energy.ca.gov::15425066-3a64-41e9-baef-d185f85ecce9" providerId="AD"/>
      </p:ext>
    </p:extLst>
  </p:cmAuthor>
  <p:cmAuthor id="5" name="Lew, Virginia@Energy" initials="LV" lastIdx="11" clrIdx="4">
    <p:extLst>
      <p:ext uri="{19B8F6BF-5375-455C-9EA6-DF929625EA0E}">
        <p15:presenceInfo xmlns:p15="http://schemas.microsoft.com/office/powerpoint/2012/main" userId="S::Virginia.Lew@energy.ca.gov::aa603f30-14ec-47f4-8532-925719f8e2a6" providerId="AD"/>
      </p:ext>
    </p:extLst>
  </p:cmAuthor>
  <p:cmAuthor id="6" name="Krupenich, Ilia@Energy" initials="KI" lastIdx="4" clrIdx="5">
    <p:extLst>
      <p:ext uri="{19B8F6BF-5375-455C-9EA6-DF929625EA0E}">
        <p15:presenceInfo xmlns:p15="http://schemas.microsoft.com/office/powerpoint/2012/main" userId="S::Ilia.krupenich@energy.ca.gov::a3d201ad-6097-41fa-8442-33b11d42db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49F"/>
    <a:srgbClr val="FA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91EF3-E26F-42CA-B25A-5A86B83B5B26}" v="3" dt="2022-10-27T16:26:45.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81" d="100"/>
          <a:sy n="81" d="100"/>
        </p:scale>
        <p:origin x="126" y="474"/>
      </p:cViewPr>
      <p:guideLst>
        <p:guide orient="horz" pos="2160"/>
        <p:guide pos="3840"/>
      </p:guideLst>
    </p:cSldViewPr>
  </p:slideViewPr>
  <p:outlineViewPr>
    <p:cViewPr>
      <p:scale>
        <a:sx n="33" d="100"/>
        <a:sy n="33" d="100"/>
      </p:scale>
      <p:origin x="0" y="-45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utam, Anish@Energy" userId="9c3faed2-9da4-49dc-86a4-37ba2f24e74a" providerId="ADAL" clId="{2CD91EF3-E26F-42CA-B25A-5A86B83B5B26}"/>
    <pc:docChg chg="modSld">
      <pc:chgData name="Gautam, Anish@Energy" userId="9c3faed2-9da4-49dc-86a4-37ba2f24e74a" providerId="ADAL" clId="{2CD91EF3-E26F-42CA-B25A-5A86B83B5B26}" dt="2022-10-27T16:28:11.965" v="6" actId="33553"/>
      <pc:docMkLst>
        <pc:docMk/>
      </pc:docMkLst>
      <pc:sldChg chg="addSp delSp modSp mod">
        <pc:chgData name="Gautam, Anish@Energy" userId="9c3faed2-9da4-49dc-86a4-37ba2f24e74a" providerId="ADAL" clId="{2CD91EF3-E26F-42CA-B25A-5A86B83B5B26}" dt="2022-10-27T16:28:09.218" v="5" actId="33553"/>
        <pc:sldMkLst>
          <pc:docMk/>
          <pc:sldMk cId="2569031875" sldId="276"/>
        </pc:sldMkLst>
        <pc:spChg chg="add del mod">
          <ac:chgData name="Gautam, Anish@Energy" userId="9c3faed2-9da4-49dc-86a4-37ba2f24e74a" providerId="ADAL" clId="{2CD91EF3-E26F-42CA-B25A-5A86B83B5B26}" dt="2022-10-27T16:26:45.140" v="2"/>
          <ac:spMkLst>
            <pc:docMk/>
            <pc:sldMk cId="2569031875" sldId="276"/>
            <ac:spMk id="3" creationId="{B17DC540-60EF-41E4-A001-2ABB9868D516}"/>
          </ac:spMkLst>
        </pc:spChg>
        <pc:spChg chg="mod">
          <ac:chgData name="Gautam, Anish@Energy" userId="9c3faed2-9da4-49dc-86a4-37ba2f24e74a" providerId="ADAL" clId="{2CD91EF3-E26F-42CA-B25A-5A86B83B5B26}" dt="2022-10-27T16:28:09.218" v="5" actId="33553"/>
          <ac:spMkLst>
            <pc:docMk/>
            <pc:sldMk cId="2569031875" sldId="276"/>
            <ac:spMk id="5" creationId="{78B4C5D6-9F19-6521-D8E3-BD229FDC8008}"/>
          </ac:spMkLst>
        </pc:spChg>
      </pc:sldChg>
      <pc:sldChg chg="modSp mod">
        <pc:chgData name="Gautam, Anish@Energy" userId="9c3faed2-9da4-49dc-86a4-37ba2f24e74a" providerId="ADAL" clId="{2CD91EF3-E26F-42CA-B25A-5A86B83B5B26}" dt="2022-10-27T16:28:06.336" v="4" actId="33553"/>
        <pc:sldMkLst>
          <pc:docMk/>
          <pc:sldMk cId="831580703" sldId="278"/>
        </pc:sldMkLst>
        <pc:spChg chg="mod">
          <ac:chgData name="Gautam, Anish@Energy" userId="9c3faed2-9da4-49dc-86a4-37ba2f24e74a" providerId="ADAL" clId="{2CD91EF3-E26F-42CA-B25A-5A86B83B5B26}" dt="2022-10-27T16:28:06.336" v="4" actId="33553"/>
          <ac:spMkLst>
            <pc:docMk/>
            <pc:sldMk cId="831580703" sldId="278"/>
            <ac:spMk id="5" creationId="{93BE6501-61EC-4BAD-D01C-2D4D14F3B203}"/>
          </ac:spMkLst>
        </pc:spChg>
      </pc:sldChg>
      <pc:sldChg chg="modSp mod">
        <pc:chgData name="Gautam, Anish@Energy" userId="9c3faed2-9da4-49dc-86a4-37ba2f24e74a" providerId="ADAL" clId="{2CD91EF3-E26F-42CA-B25A-5A86B83B5B26}" dt="2022-10-27T16:28:11.965" v="6" actId="33553"/>
        <pc:sldMkLst>
          <pc:docMk/>
          <pc:sldMk cId="3496025858" sldId="281"/>
        </pc:sldMkLst>
        <pc:spChg chg="mod">
          <ac:chgData name="Gautam, Anish@Energy" userId="9c3faed2-9da4-49dc-86a4-37ba2f24e74a" providerId="ADAL" clId="{2CD91EF3-E26F-42CA-B25A-5A86B83B5B26}" dt="2022-10-27T16:28:11.965" v="6" actId="33553"/>
          <ac:spMkLst>
            <pc:docMk/>
            <pc:sldMk cId="3496025858" sldId="281"/>
            <ac:spMk id="5" creationId="{F7E0C4F6-7539-25DC-3F49-201C4E17E1EF}"/>
          </ac:spMkLst>
        </pc:spChg>
      </pc:sldChg>
      <pc:sldChg chg="modSp mod">
        <pc:chgData name="Gautam, Anish@Energy" userId="9c3faed2-9da4-49dc-86a4-37ba2f24e74a" providerId="ADAL" clId="{2CD91EF3-E26F-42CA-B25A-5A86B83B5B26}" dt="2022-10-27T16:28:02.061" v="3" actId="33553"/>
        <pc:sldMkLst>
          <pc:docMk/>
          <pc:sldMk cId="2207475943" sldId="344"/>
        </pc:sldMkLst>
        <pc:spChg chg="mod">
          <ac:chgData name="Gautam, Anish@Energy" userId="9c3faed2-9da4-49dc-86a4-37ba2f24e74a" providerId="ADAL" clId="{2CD91EF3-E26F-42CA-B25A-5A86B83B5B26}" dt="2022-10-27T16:28:02.061" v="3" actId="33553"/>
          <ac:spMkLst>
            <pc:docMk/>
            <pc:sldMk cId="2207475943" sldId="344"/>
            <ac:spMk id="5" creationId="{8CAE6903-A179-B4E8-7B74-00F43413B2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0BBBC34-1609-2F4B-B1B4-CA762E9FB424}" type="datetimeFigureOut">
              <a:rPr lang="en-US" smtClean="0"/>
              <a:t>10/26/2022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7B0B1-BEA2-8948-A557-11B4BDB907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645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15</a:t>
            </a:fld>
            <a:endParaRPr lang="en-US"/>
          </a:p>
        </p:txBody>
      </p:sp>
    </p:spTree>
    <p:extLst>
      <p:ext uri="{BB962C8B-B14F-4D97-AF65-F5344CB8AC3E}">
        <p14:creationId xmlns:p14="http://schemas.microsoft.com/office/powerpoint/2010/main" val="3019149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16</a:t>
            </a:fld>
            <a:endParaRPr lang="en-US"/>
          </a:p>
        </p:txBody>
      </p:sp>
    </p:spTree>
    <p:extLst>
      <p:ext uri="{BB962C8B-B14F-4D97-AF65-F5344CB8AC3E}">
        <p14:creationId xmlns:p14="http://schemas.microsoft.com/office/powerpoint/2010/main" val="4059597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17</a:t>
            </a:fld>
            <a:endParaRPr lang="en-US"/>
          </a:p>
        </p:txBody>
      </p:sp>
    </p:spTree>
    <p:extLst>
      <p:ext uri="{BB962C8B-B14F-4D97-AF65-F5344CB8AC3E}">
        <p14:creationId xmlns:p14="http://schemas.microsoft.com/office/powerpoint/2010/main" val="7533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18</a:t>
            </a:fld>
            <a:endParaRPr lang="en-US"/>
          </a:p>
        </p:txBody>
      </p:sp>
    </p:spTree>
    <p:extLst>
      <p:ext uri="{BB962C8B-B14F-4D97-AF65-F5344CB8AC3E}">
        <p14:creationId xmlns:p14="http://schemas.microsoft.com/office/powerpoint/2010/main" val="202664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19</a:t>
            </a:fld>
            <a:endParaRPr lang="en-US"/>
          </a:p>
        </p:txBody>
      </p:sp>
    </p:spTree>
    <p:extLst>
      <p:ext uri="{BB962C8B-B14F-4D97-AF65-F5344CB8AC3E}">
        <p14:creationId xmlns:p14="http://schemas.microsoft.com/office/powerpoint/2010/main" val="4112533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20</a:t>
            </a:fld>
            <a:endParaRPr lang="en-US"/>
          </a:p>
        </p:txBody>
      </p:sp>
    </p:spTree>
    <p:extLst>
      <p:ext uri="{BB962C8B-B14F-4D97-AF65-F5344CB8AC3E}">
        <p14:creationId xmlns:p14="http://schemas.microsoft.com/office/powerpoint/2010/main" val="9563923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4721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1015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B67BDF7-E776-6644-B0FD-0131F7606DC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228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28</a:t>
            </a:fld>
            <a:endParaRPr lang="en-US"/>
          </a:p>
        </p:txBody>
      </p:sp>
    </p:spTree>
    <p:extLst>
      <p:ext uri="{BB962C8B-B14F-4D97-AF65-F5344CB8AC3E}">
        <p14:creationId xmlns:p14="http://schemas.microsoft.com/office/powerpoint/2010/main" val="340962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3</a:t>
            </a:fld>
            <a:endParaRPr lang="en-US"/>
          </a:p>
        </p:txBody>
      </p:sp>
    </p:spTree>
    <p:extLst>
      <p:ext uri="{BB962C8B-B14F-4D97-AF65-F5344CB8AC3E}">
        <p14:creationId xmlns:p14="http://schemas.microsoft.com/office/powerpoint/2010/main" val="319529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29</a:t>
            </a:fld>
            <a:endParaRPr lang="en-US">
              <a:solidFill>
                <a:prstClr val="black"/>
              </a:solidFill>
              <a:latin typeface="Calibri"/>
            </a:endParaRPr>
          </a:p>
        </p:txBody>
      </p:sp>
    </p:spTree>
    <p:extLst>
      <p:ext uri="{BB962C8B-B14F-4D97-AF65-F5344CB8AC3E}">
        <p14:creationId xmlns:p14="http://schemas.microsoft.com/office/powerpoint/2010/main" val="530509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ltLang="en-US" dirty="0">
              <a:solidFill>
                <a:prstClr val="black"/>
              </a:solidFill>
              <a:latin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30</a:t>
            </a:fld>
            <a:endParaRPr lang="en-US">
              <a:solidFill>
                <a:prstClr val="black"/>
              </a:solidFill>
              <a:latin typeface="Calibri"/>
            </a:endParaRPr>
          </a:p>
        </p:txBody>
      </p:sp>
    </p:spTree>
    <p:extLst>
      <p:ext uri="{BB962C8B-B14F-4D97-AF65-F5344CB8AC3E}">
        <p14:creationId xmlns:p14="http://schemas.microsoft.com/office/powerpoint/2010/main" val="380160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31</a:t>
            </a:fld>
            <a:endParaRPr lang="en-US"/>
          </a:p>
        </p:txBody>
      </p:sp>
    </p:spTree>
    <p:extLst>
      <p:ext uri="{BB962C8B-B14F-4D97-AF65-F5344CB8AC3E}">
        <p14:creationId xmlns:p14="http://schemas.microsoft.com/office/powerpoint/2010/main" val="4283994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32</a:t>
            </a:fld>
            <a:endParaRPr lang="en-US"/>
          </a:p>
        </p:txBody>
      </p:sp>
    </p:spTree>
    <p:extLst>
      <p:ext uri="{BB962C8B-B14F-4D97-AF65-F5344CB8AC3E}">
        <p14:creationId xmlns:p14="http://schemas.microsoft.com/office/powerpoint/2010/main" val="57492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33</a:t>
            </a:fld>
            <a:endParaRPr lang="en-US"/>
          </a:p>
        </p:txBody>
      </p:sp>
    </p:spTree>
    <p:extLst>
      <p:ext uri="{BB962C8B-B14F-4D97-AF65-F5344CB8AC3E}">
        <p14:creationId xmlns:p14="http://schemas.microsoft.com/office/powerpoint/2010/main" val="4186049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34</a:t>
            </a:fld>
            <a:endParaRPr lang="en-US"/>
          </a:p>
        </p:txBody>
      </p:sp>
    </p:spTree>
    <p:extLst>
      <p:ext uri="{BB962C8B-B14F-4D97-AF65-F5344CB8AC3E}">
        <p14:creationId xmlns:p14="http://schemas.microsoft.com/office/powerpoint/2010/main" val="4095432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35</a:t>
            </a:fld>
            <a:endParaRPr lang="en-US"/>
          </a:p>
        </p:txBody>
      </p:sp>
    </p:spTree>
    <p:extLst>
      <p:ext uri="{BB962C8B-B14F-4D97-AF65-F5344CB8AC3E}">
        <p14:creationId xmlns:p14="http://schemas.microsoft.com/office/powerpoint/2010/main" val="843078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36</a:t>
            </a:fld>
            <a:endParaRPr lang="en-US"/>
          </a:p>
        </p:txBody>
      </p:sp>
    </p:spTree>
    <p:extLst>
      <p:ext uri="{BB962C8B-B14F-4D97-AF65-F5344CB8AC3E}">
        <p14:creationId xmlns:p14="http://schemas.microsoft.com/office/powerpoint/2010/main" val="932732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67BDF7-E776-6644-B0FD-0131F7606DCF}" type="slidenum">
              <a:rPr lang="en-US" smtClean="0"/>
              <a:t>37</a:t>
            </a:fld>
            <a:endParaRPr lang="en-US"/>
          </a:p>
        </p:txBody>
      </p:sp>
    </p:spTree>
    <p:extLst>
      <p:ext uri="{BB962C8B-B14F-4D97-AF65-F5344CB8AC3E}">
        <p14:creationId xmlns:p14="http://schemas.microsoft.com/office/powerpoint/2010/main" val="2357992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38</a:t>
            </a:fld>
            <a:endParaRPr lang="en-US"/>
          </a:p>
        </p:txBody>
      </p:sp>
    </p:spTree>
    <p:extLst>
      <p:ext uri="{BB962C8B-B14F-4D97-AF65-F5344CB8AC3E}">
        <p14:creationId xmlns:p14="http://schemas.microsoft.com/office/powerpoint/2010/main" val="418308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67BDF7-E776-6644-B0FD-0131F7606DCF}" type="slidenum">
              <a:rPr lang="en-US" smtClean="0"/>
              <a:t>5</a:t>
            </a:fld>
            <a:endParaRPr lang="en-US"/>
          </a:p>
        </p:txBody>
      </p:sp>
    </p:spTree>
    <p:extLst>
      <p:ext uri="{BB962C8B-B14F-4D97-AF65-F5344CB8AC3E}">
        <p14:creationId xmlns:p14="http://schemas.microsoft.com/office/powerpoint/2010/main" val="3742627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6</a:t>
            </a:fld>
            <a:endParaRPr lang="en-US">
              <a:solidFill>
                <a:prstClr val="black"/>
              </a:solidFill>
              <a:latin typeface="Calibri"/>
            </a:endParaRPr>
          </a:p>
        </p:txBody>
      </p:sp>
    </p:spTree>
    <p:extLst>
      <p:ext uri="{BB962C8B-B14F-4D97-AF65-F5344CB8AC3E}">
        <p14:creationId xmlns:p14="http://schemas.microsoft.com/office/powerpoint/2010/main" val="85255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0B67BDF7-E776-6644-B0FD-0131F7606DCF}" type="slidenum">
              <a:rPr lang="en-US">
                <a:solidFill>
                  <a:prstClr val="black"/>
                </a:solidFill>
                <a:latin typeface="Calibri"/>
              </a:rPr>
              <a:pPr defTabSz="465887">
                <a:defRPr/>
              </a:pPr>
              <a:t>7</a:t>
            </a:fld>
            <a:endParaRPr lang="en-US">
              <a:solidFill>
                <a:prstClr val="black"/>
              </a:solidFill>
              <a:latin typeface="Calibri"/>
            </a:endParaRPr>
          </a:p>
        </p:txBody>
      </p:sp>
    </p:spTree>
    <p:extLst>
      <p:ext uri="{BB962C8B-B14F-4D97-AF65-F5344CB8AC3E}">
        <p14:creationId xmlns:p14="http://schemas.microsoft.com/office/powerpoint/2010/main" val="3390267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A4D2F39-1736-4EAD-BD50-366A3B00B833}" type="slidenum">
              <a:rPr lang="en-US" smtClean="0"/>
              <a:t>8</a:t>
            </a:fld>
            <a:endParaRPr lang="en-US"/>
          </a:p>
        </p:txBody>
      </p:sp>
    </p:spTree>
    <p:extLst>
      <p:ext uri="{BB962C8B-B14F-4D97-AF65-F5344CB8AC3E}">
        <p14:creationId xmlns:p14="http://schemas.microsoft.com/office/powerpoint/2010/main" val="923147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309611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17B0B1-BEA2-8948-A557-11B4BDB90777}" type="slidenum">
              <a:rPr lang="en-US" smtClean="0"/>
              <a:t>13</a:t>
            </a:fld>
            <a:endParaRPr lang="en-US"/>
          </a:p>
        </p:txBody>
      </p:sp>
    </p:spTree>
    <p:extLst>
      <p:ext uri="{BB962C8B-B14F-4D97-AF65-F5344CB8AC3E}">
        <p14:creationId xmlns:p14="http://schemas.microsoft.com/office/powerpoint/2010/main" val="359731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67BDF7-E776-6644-B0FD-0131F7606DCF}" type="slidenum">
              <a:rPr lang="en-US" smtClean="0"/>
              <a:t>14</a:t>
            </a:fld>
            <a:endParaRPr lang="en-US"/>
          </a:p>
        </p:txBody>
      </p:sp>
    </p:spTree>
    <p:extLst>
      <p:ext uri="{BB962C8B-B14F-4D97-AF65-F5344CB8AC3E}">
        <p14:creationId xmlns:p14="http://schemas.microsoft.com/office/powerpoint/2010/main" val="3630003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08F4D2-989C-42A9-A3C0-EA9B0530723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4663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2680DD9-CBFB-4F64-8F60-B4171B5CBF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7362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70F858B-7C0E-4C5F-95B6-D915B6E5690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250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5D2AC9C-603C-45C3-84C6-312E84F879E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836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EDD649A-067E-4C0E-97B0-5E29016022E8}" type="datetime1">
              <a:rPr lang="en-US" smtClean="0"/>
              <a:t>10/26/2022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Enter Title Here"/>
          <p:cNvSpPr>
            <a:spLocks noGrp="1"/>
          </p:cNvSpPr>
          <p:nvPr>
            <p:ph type="title"/>
          </p:nvPr>
        </p:nvSpPr>
        <p:spPr>
          <a:xfrm>
            <a:off x="831850" y="4289258"/>
            <a:ext cx="10515600" cy="1356059"/>
          </a:xfrm>
          <a:prstGeom prst="rect">
            <a:avLst/>
          </a:prstGeom>
        </p:spPr>
        <p:txBody>
          <a:bodyPr anchor="b"/>
          <a:lstStyle>
            <a:lvl1pPr>
              <a:defRPr sz="4800">
                <a:solidFill>
                  <a:schemeClr val="tx2">
                    <a:lumMod val="75000"/>
                  </a:schemeClr>
                </a:solidFill>
              </a:defRPr>
            </a:lvl1pPr>
          </a:lstStyle>
          <a:p>
            <a:r>
              <a:rPr lang="en-US"/>
              <a:t>Click to edit Master title style</a:t>
            </a:r>
          </a:p>
        </p:txBody>
      </p:sp>
      <p:sp>
        <p:nvSpPr>
          <p:cNvPr id="8" name="Text Placeholder 2"/>
          <p:cNvSpPr>
            <a:spLocks noGrp="1"/>
          </p:cNvSpPr>
          <p:nvPr>
            <p:ph type="body" idx="1"/>
          </p:nvPr>
        </p:nvSpPr>
        <p:spPr>
          <a:xfrm>
            <a:off x="831850" y="5672305"/>
            <a:ext cx="10515600" cy="684045"/>
          </a:xfrm>
          <a:prstGeom prst="rect">
            <a:avLst/>
          </a:prstGeo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9" name="Picture 8" descr="California Energy Commiss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815165"/>
            <a:ext cx="1287483" cy="1131555"/>
          </a:xfrm>
          <a:prstGeom prst="rect">
            <a:avLst/>
          </a:prstGeom>
        </p:spPr>
      </p:pic>
    </p:spTree>
    <p:extLst>
      <p:ext uri="{BB962C8B-B14F-4D97-AF65-F5344CB8AC3E}">
        <p14:creationId xmlns:p14="http://schemas.microsoft.com/office/powerpoint/2010/main" val="2737655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17DA-1118-4913-ABED-62143E6DA972}"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095358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F41E4F-FF47-4E7C-AD7A-EB483E2D81E2}"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243850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4085A1-90D9-4655-BC50-F7CCF1BACC38}" type="datetime1">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63819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A7471-AF1B-4F0E-8832-2632197088F0}" type="datetime1">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34564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1 fr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6BF6D2-3F00-4CDA-8401-0EED0A578132}"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463234"/>
            <a:ext cx="1803400" cy="365125"/>
          </a:xfrm>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1931917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fram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690FF0-C0C8-410C-B553-C3E8362BA6AD}"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4137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DCEFD0-390F-448F-9311-D8F8E8B8F3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1077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2 frame w/ 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2D6659-8050-45B9-A126-15A6A4BEBAD3}" type="datetime1">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4985-ACD0-2B4C-8981-36243250F268}" type="slidenum">
              <a:rPr lang="en-US" smtClean="0"/>
              <a:t>‹#›</a:t>
            </a:fld>
            <a:endParaRPr lang="en-US"/>
          </a:p>
        </p:txBody>
      </p:sp>
      <p:sp>
        <p:nvSpPr>
          <p:cNvPr id="11" name="Enter Title Here"/>
          <p:cNvSpPr>
            <a:spLocks noGrp="1"/>
          </p:cNvSpPr>
          <p:nvPr>
            <p:ph type="title"/>
          </p:nvPr>
        </p:nvSpPr>
        <p:spPr>
          <a:xfrm>
            <a:off x="1399822" y="237067"/>
            <a:ext cx="9953978" cy="1038840"/>
          </a:xfrm>
        </p:spPr>
        <p:txBody>
          <a:bodyPr/>
          <a:lstStyle/>
          <a:p>
            <a:r>
              <a:rPr lang="en-US"/>
              <a:t>Click to edit Master title style</a:t>
            </a:r>
          </a:p>
        </p:txBody>
      </p:sp>
    </p:spTree>
    <p:extLst>
      <p:ext uri="{BB962C8B-B14F-4D97-AF65-F5344CB8AC3E}">
        <p14:creationId xmlns:p14="http://schemas.microsoft.com/office/powerpoint/2010/main" val="151236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Content: Figure">
    <p:spTree>
      <p:nvGrpSpPr>
        <p:cNvPr id="1" name=""/>
        <p:cNvGrpSpPr/>
        <p:nvPr/>
      </p:nvGrpSpPr>
      <p:grpSpPr>
        <a:xfrm>
          <a:off x="0" y="0"/>
          <a:ext cx="0" cy="0"/>
          <a:chOff x="0" y="0"/>
          <a:chExt cx="0" cy="0"/>
        </a:xfrm>
      </p:grpSpPr>
      <p:sp>
        <p:nvSpPr>
          <p:cNvPr id="2" name="Enter Title Here"/>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D5D3-3677-4D9C-B11F-7BE09EF15970}" type="datetime1">
              <a:rPr lang="en-US" smtClean="0"/>
              <a:t>10/26/2022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4985-ACD0-2B4C-8981-36243250F268}" type="slidenum">
              <a:rPr lang="en-US" smtClean="0"/>
              <a:t>‹#›</a:t>
            </a:fld>
            <a:endParaRPr lang="en-US"/>
          </a:p>
        </p:txBody>
      </p:sp>
    </p:spTree>
    <p:extLst>
      <p:ext uri="{BB962C8B-B14F-4D97-AF65-F5344CB8AC3E}">
        <p14:creationId xmlns:p14="http://schemas.microsoft.com/office/powerpoint/2010/main" val="2285798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584D28-CAAF-4416-9272-3749C11D86F6}" type="datetime1">
              <a:rPr lang="en-US" smtClean="0"/>
              <a:t>10/26/2022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p:spPr>
        <p:txBody>
          <a:bodyPr/>
          <a:lstStyle/>
          <a:p>
            <a:r>
              <a:rPr lang="en-US"/>
              <a:t>Click to edit Master title style</a:t>
            </a:r>
          </a:p>
        </p:txBody>
      </p:sp>
      <p:sp>
        <p:nvSpPr>
          <p:cNvPr id="8" name="Content Placeholder 2"/>
          <p:cNvSpPr>
            <a:spLocks noGrp="1"/>
          </p:cNvSpPr>
          <p:nvPr>
            <p:ph idx="1"/>
          </p:nvPr>
        </p:nvSpPr>
        <p:spPr>
          <a:xfrm>
            <a:off x="1399822" y="1825625"/>
            <a:ext cx="995397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2968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28DA6A-5CBB-4127-947E-7EF331B2CA22}" type="datetime1">
              <a:rPr lang="en-US" smtClean="0"/>
              <a:t>10/26/2022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09A1A5-4186-AE45-B489-8F93D826EB49}" type="slidenum">
              <a:rPr lang="en-US" smtClean="0"/>
              <a:t>‹#›</a:t>
            </a:fld>
            <a:endParaRPr lang="en-US"/>
          </a:p>
        </p:txBody>
      </p:sp>
      <p:sp>
        <p:nvSpPr>
          <p:cNvPr id="8"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7851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9F9C79-A3D6-4CCB-AFF7-CD250A093D5B}" type="datetime1">
              <a:rPr lang="en-US" smtClean="0"/>
              <a:t>10/26/2022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09A1A5-4186-AE45-B489-8F93D826EB49}" type="slidenum">
              <a:rPr lang="en-US" smtClean="0"/>
              <a:t>‹#›</a:t>
            </a:fld>
            <a:endParaRPr lang="en-US"/>
          </a:p>
        </p:txBody>
      </p:sp>
      <p:sp>
        <p:nvSpPr>
          <p:cNvPr id="10"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152414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2: Centered">
    <p:spTree>
      <p:nvGrpSpPr>
        <p:cNvPr id="1" name=""/>
        <p:cNvGrpSpPr/>
        <p:nvPr/>
      </p:nvGrpSpPr>
      <p:grpSpPr>
        <a:xfrm>
          <a:off x="0" y="0"/>
          <a:ext cx="0" cy="0"/>
          <a:chOff x="0" y="0"/>
          <a:chExt cx="0" cy="0"/>
        </a:xfrm>
      </p:grpSpPr>
      <p:sp>
        <p:nvSpPr>
          <p:cNvPr id="2" name="Enter Title Here"/>
          <p:cNvSpPr>
            <a:spLocks noGrp="1"/>
          </p:cNvSpPr>
          <p:nvPr>
            <p:ph type="ctrTitle"/>
          </p:nvPr>
        </p:nvSpPr>
        <p:spPr>
          <a:xfrm>
            <a:off x="890016" y="809622"/>
            <a:ext cx="10411968" cy="2387600"/>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890016" y="3289297"/>
            <a:ext cx="1041196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4400" y="5614142"/>
            <a:ext cx="2743200" cy="365125"/>
          </a:xfrm>
        </p:spPr>
        <p:txBody>
          <a:bodyPr/>
          <a:lstStyle>
            <a:lvl1pPr algn="ctr">
              <a:defRPr/>
            </a:lvl1pPr>
          </a:lstStyle>
          <a:p>
            <a:fld id="{B1C54985-49AB-40FC-B88D-EE7E01963753}" type="datetime1">
              <a:rPr lang="en-US" smtClean="0"/>
              <a:t>10/26/2022</a:t>
            </a:fld>
            <a:endParaRPr lang="en-US"/>
          </a:p>
        </p:txBody>
      </p:sp>
      <p:sp>
        <p:nvSpPr>
          <p:cNvPr id="5" name="Footer Placeholder 4"/>
          <p:cNvSpPr>
            <a:spLocks noGrp="1"/>
          </p:cNvSpPr>
          <p:nvPr>
            <p:ph type="ftr" sz="quarter" idx="11"/>
          </p:nvPr>
        </p:nvSpPr>
        <p:spPr>
          <a:xfrm>
            <a:off x="4038600" y="6095093"/>
            <a:ext cx="4114800" cy="365125"/>
          </a:xfrm>
        </p:spPr>
        <p:txBody>
          <a:bodyPr/>
          <a:lstStyle>
            <a:lvl1pPr algn="ctr">
              <a:defRPr/>
            </a:lvl1pPr>
          </a:lstStyle>
          <a:p>
            <a:endParaRPr lang="en-US"/>
          </a:p>
        </p:txBody>
      </p:sp>
      <p:pic>
        <p:nvPicPr>
          <p:cNvPr id="7" name="Picture 6"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2364" y="666179"/>
            <a:ext cx="1247274" cy="1096212"/>
          </a:xfrm>
          <a:prstGeom prst="rect">
            <a:avLst/>
          </a:prstGeom>
        </p:spPr>
      </p:pic>
    </p:spTree>
    <p:extLst>
      <p:ext uri="{BB962C8B-B14F-4D97-AF65-F5344CB8AC3E}">
        <p14:creationId xmlns:p14="http://schemas.microsoft.com/office/powerpoint/2010/main" val="2756418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2: Left">
    <p:spTree>
      <p:nvGrpSpPr>
        <p:cNvPr id="1" name=""/>
        <p:cNvGrpSpPr/>
        <p:nvPr/>
      </p:nvGrpSpPr>
      <p:grpSpPr>
        <a:xfrm>
          <a:off x="0" y="0"/>
          <a:ext cx="0" cy="0"/>
          <a:chOff x="0" y="0"/>
          <a:chExt cx="0" cy="0"/>
        </a:xfrm>
      </p:grpSpPr>
      <p:sp>
        <p:nvSpPr>
          <p:cNvPr id="2" name="Enter Title Here"/>
          <p:cNvSpPr>
            <a:spLocks noGrp="1"/>
          </p:cNvSpPr>
          <p:nvPr>
            <p:ph type="title"/>
          </p:nvPr>
        </p:nvSpPr>
        <p:spPr>
          <a:xfrm>
            <a:off x="831850" y="712801"/>
            <a:ext cx="10515600" cy="2852737"/>
          </a:xfr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831850" y="3592526"/>
            <a:ext cx="10515600" cy="1500187"/>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17828E-9E41-4CB2-8AE8-DCC3470B9CE3}" type="datetime1">
              <a:rPr lang="en-US" smtClean="0"/>
              <a:t>10/26/2022</a:t>
            </a:fld>
            <a:endParaRPr lang="en-US"/>
          </a:p>
        </p:txBody>
      </p:sp>
      <p:pic>
        <p:nvPicPr>
          <p:cNvPr id="8" name="Picture 7"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4883817"/>
            <a:ext cx="1247274" cy="1096212"/>
          </a:xfrm>
          <a:prstGeom prst="rect">
            <a:avLst/>
          </a:prstGeom>
        </p:spPr>
      </p:pic>
      <p:sp>
        <p:nvSpPr>
          <p:cNvPr id="10" name="Content Placeholder 9"/>
          <p:cNvSpPr>
            <a:spLocks noGrp="1"/>
          </p:cNvSpPr>
          <p:nvPr>
            <p:ph sz="quarter" idx="13" hasCustomPrompt="1"/>
          </p:nvPr>
        </p:nvSpPr>
        <p:spPr>
          <a:xfrm>
            <a:off x="2363788" y="4813085"/>
            <a:ext cx="2911475" cy="1022350"/>
          </a:xfrm>
        </p:spPr>
        <p:txBody>
          <a:bodyPr>
            <a:noAutofit/>
          </a:bodyPr>
          <a:lstStyle>
            <a:lvl1pPr marL="0" indent="0">
              <a:buNone/>
              <a:defRPr sz="24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Presenters:</a:t>
            </a:r>
          </a:p>
          <a:p>
            <a:pPr lvl="0"/>
            <a:r>
              <a:rPr lang="en-US"/>
              <a:t>Name 1</a:t>
            </a:r>
          </a:p>
          <a:p>
            <a:pPr lvl="0"/>
            <a:r>
              <a:rPr lang="en-US"/>
              <a:t>Name 2</a:t>
            </a:r>
          </a:p>
        </p:txBody>
      </p:sp>
    </p:spTree>
    <p:extLst>
      <p:ext uri="{BB962C8B-B14F-4D97-AF65-F5344CB8AC3E}">
        <p14:creationId xmlns:p14="http://schemas.microsoft.com/office/powerpoint/2010/main" val="499627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2: Simple">
    <p:spTree>
      <p:nvGrpSpPr>
        <p:cNvPr id="1" name=""/>
        <p:cNvGrpSpPr/>
        <p:nvPr/>
      </p:nvGrpSpPr>
      <p:grpSpPr>
        <a:xfrm>
          <a:off x="0" y="0"/>
          <a:ext cx="0" cy="0"/>
          <a:chOff x="0" y="0"/>
          <a:chExt cx="0" cy="0"/>
        </a:xfrm>
      </p:grpSpPr>
      <p:sp>
        <p:nvSpPr>
          <p:cNvPr id="2" name="Enter Title Here"/>
          <p:cNvSpPr>
            <a:spLocks noGrp="1"/>
          </p:cNvSpPr>
          <p:nvPr>
            <p:ph type="title"/>
          </p:nvPr>
        </p:nvSpPr>
        <p:spPr>
          <a:xfrm>
            <a:off x="838200" y="3012554"/>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6E52428-A2CA-4C7A-B5CC-74C843A9DDFE}" type="datetime1">
              <a:rPr lang="en-US" smtClean="0"/>
              <a:t>10/26/2022</a:t>
            </a:fld>
            <a:endParaRPr lang="en-US"/>
          </a:p>
        </p:txBody>
      </p:sp>
      <p:pic>
        <p:nvPicPr>
          <p:cNvPr id="6" name="Picture 5" descr="California Energy Commissio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56202"/>
            <a:ext cx="1247274" cy="1096212"/>
          </a:xfrm>
          <a:prstGeom prst="rect">
            <a:avLst/>
          </a:prstGeom>
        </p:spPr>
      </p:pic>
    </p:spTree>
    <p:extLst>
      <p:ext uri="{BB962C8B-B14F-4D97-AF65-F5344CB8AC3E}">
        <p14:creationId xmlns:p14="http://schemas.microsoft.com/office/powerpoint/2010/main" val="376606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44669A4-4ADB-45A1-A252-871ADA9DCF6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0892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7B44D9A-8D98-48B3-8E14-076639DD3FC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0493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8C2B9B6-A26A-4FD2-9383-4BE01FB1C04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6455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4196BA-1ECC-43DE-9255-2B7B3D75C0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158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C6C8186-A2CD-49AC-ADAA-4ECF1C1A6B9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9724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12F162-25B2-44AB-B11F-1A8CD3A4784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6200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3879328-9394-4881-8F85-D3C0DE05E91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645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18B996A-BFBA-4CD8-8984-C050929D573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10/26/2022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descr="This provides the agerenda for the Pre-Application Workshop. " title="Agenda Slide">
            <a:extLst>
              <a:ext uri="{FF2B5EF4-FFF2-40B4-BE49-F238E27FC236}">
                <a16:creationId xmlns:a16="http://schemas.microsoft.com/office/drawing/2014/main" id="{9E744614-DDAC-3544-BC23-283A46340461}"/>
              </a:ext>
            </a:extLst>
          </p:cNvPr>
          <p:cNvPicPr>
            <a:picLocks noChangeAspect="1"/>
          </p:cNvPicPr>
          <p:nvPr userDrawn="1"/>
        </p:nvPicPr>
        <p:blipFill>
          <a:blip r:embed="rId14"/>
          <a:stretch>
            <a:fillRect/>
          </a:stretch>
        </p:blipFill>
        <p:spPr>
          <a:xfrm>
            <a:off x="0" y="-90311"/>
            <a:ext cx="12192000" cy="6858000"/>
          </a:xfrm>
          <a:prstGeom prst="rect">
            <a:avLst/>
          </a:prstGeom>
        </p:spPr>
      </p:pic>
    </p:spTree>
    <p:extLst>
      <p:ext uri="{BB962C8B-B14F-4D97-AF65-F5344CB8AC3E}">
        <p14:creationId xmlns:p14="http://schemas.microsoft.com/office/powerpoint/2010/main" val="30262542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4A540-2F10-4048-A0B3-A5BACFFBF0DD}" type="datetime1">
              <a:rPr lang="en-US" smtClean="0"/>
              <a:t>10/26/2022</a:t>
            </a:fld>
            <a:endParaRPr lang="en-US"/>
          </a:p>
        </p:txBody>
      </p:sp>
    </p:spTree>
    <p:extLst>
      <p:ext uri="{BB962C8B-B14F-4D97-AF65-F5344CB8AC3E}">
        <p14:creationId xmlns:p14="http://schemas.microsoft.com/office/powerpoint/2010/main" val="2927634303"/>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6F1169AF-EDC4-4F2D-9C47-FD97B7AC7C5C}" type="datetime1">
              <a:rPr lang="en-US" smtClean="0"/>
              <a:t>10/26/2022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26215667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463234"/>
            <a:ext cx="2743200" cy="365125"/>
          </a:xfrm>
          <a:prstGeom prst="rect">
            <a:avLst/>
          </a:prstGeom>
        </p:spPr>
        <p:txBody>
          <a:bodyPr vert="horz" lIns="91440" tIns="45720" rIns="91440" bIns="45720" rtlCol="0" anchor="ctr"/>
          <a:lstStyle>
            <a:lvl1pPr algn="l">
              <a:defRPr sz="1200">
                <a:solidFill>
                  <a:schemeClr val="bg1"/>
                </a:solidFill>
              </a:defRPr>
            </a:lvl1pPr>
          </a:lstStyle>
          <a:p>
            <a:fld id="{ABAEAD3F-D127-4D69-B09B-716133DDE5A1}" type="datetime1">
              <a:rPr lang="en-US" smtClean="0"/>
              <a:t>10/26/2022</a:t>
            </a:fld>
            <a:endParaRPr lang="en-US"/>
          </a:p>
        </p:txBody>
      </p:sp>
      <p:sp>
        <p:nvSpPr>
          <p:cNvPr id="5" name="Footer Placeholder 4"/>
          <p:cNvSpPr>
            <a:spLocks noGrp="1"/>
          </p:cNvSpPr>
          <p:nvPr>
            <p:ph type="ftr" sz="quarter" idx="3"/>
          </p:nvPr>
        </p:nvSpPr>
        <p:spPr>
          <a:xfrm>
            <a:off x="4038600" y="6463234"/>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463234"/>
            <a:ext cx="1761067" cy="365125"/>
          </a:xfrm>
          <a:prstGeom prst="rect">
            <a:avLst/>
          </a:prstGeom>
        </p:spPr>
        <p:txBody>
          <a:bodyPr vert="horz" lIns="91440" tIns="45720" rIns="91440" bIns="45720" rtlCol="0" anchor="ctr"/>
          <a:lstStyle>
            <a:lvl1pPr algn="r">
              <a:defRPr sz="1200">
                <a:solidFill>
                  <a:schemeClr val="bg1"/>
                </a:solidFill>
              </a:defRPr>
            </a:lvl1pPr>
          </a:lstStyle>
          <a:p>
            <a:fld id="{005C4985-ACD0-2B4C-8981-36243250F268}" type="slidenum">
              <a:rPr lang="en-US" smtClean="0"/>
              <a:pPr/>
              <a:t>‹#›</a:t>
            </a:fld>
            <a:endParaRPr lang="en-US"/>
          </a:p>
        </p:txBody>
      </p:sp>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313516634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Lst>
  <p:hf hdr="0" ftr="0" dt="0"/>
  <p:txStyles>
    <p:title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7D205-47A8-4B90-9D18-6A8813BC30A2}" type="datetime1">
              <a:rPr lang="en-US" smtClean="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9A1A5-4186-AE45-B489-8F93D826EB49}" type="slidenum">
              <a:rPr lang="en-US" smtClean="0"/>
              <a:t>‹#›</a:t>
            </a:fld>
            <a:endParaRPr lang="en-US"/>
          </a:p>
        </p:txBody>
      </p:sp>
      <p:sp>
        <p:nvSpPr>
          <p:cNvPr id="7" name="Enter Title Here"/>
          <p:cNvSpPr>
            <a:spLocks noGrp="1"/>
          </p:cNvSpPr>
          <p:nvPr>
            <p:ph type="title"/>
          </p:nvPr>
        </p:nvSpPr>
        <p:spPr>
          <a:xfrm>
            <a:off x="1399822" y="237067"/>
            <a:ext cx="9953978" cy="103884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type="body" idx="1"/>
          </p:nvPr>
        </p:nvSpPr>
        <p:spPr>
          <a:xfrm>
            <a:off x="1399822" y="1825625"/>
            <a:ext cx="995397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8549" y="224496"/>
            <a:ext cx="827718" cy="727472"/>
          </a:xfrm>
          <a:prstGeom prst="rect">
            <a:avLst/>
          </a:prstGeom>
        </p:spPr>
      </p:pic>
    </p:spTree>
    <p:extLst>
      <p:ext uri="{BB962C8B-B14F-4D97-AF65-F5344CB8AC3E}">
        <p14:creationId xmlns:p14="http://schemas.microsoft.com/office/powerpoint/2010/main" val="134095539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8D5F6-1772-4491-A9AC-83759608AA9C}" type="datetime1">
              <a:rPr lang="en-US" smtClean="0"/>
              <a:t>10/26/2022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12032-C4BC-1846-BCAE-83F2C463453C}" type="slidenum">
              <a:rPr lang="en-US" smtClean="0"/>
              <a:t>‹#›</a:t>
            </a:fld>
            <a:endParaRPr lang="en-US"/>
          </a:p>
        </p:txBody>
      </p:sp>
    </p:spTree>
    <p:extLst>
      <p:ext uri="{BB962C8B-B14F-4D97-AF65-F5344CB8AC3E}">
        <p14:creationId xmlns:p14="http://schemas.microsoft.com/office/powerpoint/2010/main" val="194468256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hf hdr="0" ftr="0" dt="0"/>
  <p:txStyles>
    <p:titleStyle>
      <a:lvl1pPr algn="l" defTabSz="914400" rtl="0" eaLnBrk="1" latinLnBrk="0" hangingPunct="1">
        <a:lnSpc>
          <a:spcPct val="90000"/>
        </a:lnSpc>
        <a:spcBef>
          <a:spcPct val="0"/>
        </a:spcBef>
        <a:buNone/>
        <a:defRPr sz="4400" kern="1200">
          <a:solidFill>
            <a:schemeClr val="tx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4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ergy.ca.gov/funding-opportunities/funding-resources"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www.sos.c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gss.energy.ca.gov/"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www.energy.ca.gov/solicitations/2022-10/gfo-22-301-commercialization-industrial-decarbonization-2022-cid-program?utm_medium=email&amp;utm_source=govdelivery"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hyperlink" Target="https://oehha.ca.gov/calenviroscreen/report/calenviroscreen-30"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www.hcd.ca.gov/grants-funding/income-limits/index.shtml"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ideo" Target="https://www.youtube.com/embed/PVBGdV0_MGA?feature=oembed"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50" y="5169878"/>
            <a:ext cx="10515600" cy="1559536"/>
          </a:xfrm>
        </p:spPr>
        <p:txBody>
          <a:bodyPr/>
          <a:lstStyle/>
          <a:p>
            <a:r>
              <a:rPr lang="en-US" dirty="0"/>
              <a:t>Commercializing Industrial Decarbonization</a:t>
            </a:r>
          </a:p>
          <a:p>
            <a:r>
              <a:rPr lang="en-US" sz="1800" dirty="0"/>
              <a:t>Energy Research and Development Division, California Energy Commission</a:t>
            </a:r>
          </a:p>
          <a:p>
            <a:r>
              <a:rPr lang="en-US" sz="1800" dirty="0"/>
              <a:t>Michael Lozano, Senior Mechanical Engineer</a:t>
            </a:r>
          </a:p>
          <a:p>
            <a:r>
              <a:rPr lang="en-US" sz="1800" dirty="0"/>
              <a:t>October 26, 2022</a:t>
            </a:r>
          </a:p>
        </p:txBody>
      </p:sp>
      <p:sp>
        <p:nvSpPr>
          <p:cNvPr id="4" name="Title 3"/>
          <p:cNvSpPr>
            <a:spLocks noGrp="1"/>
          </p:cNvSpPr>
          <p:nvPr>
            <p:ph type="title"/>
          </p:nvPr>
        </p:nvSpPr>
        <p:spPr>
          <a:xfrm>
            <a:off x="831850" y="4454161"/>
            <a:ext cx="10515600" cy="722751"/>
          </a:xfrm>
        </p:spPr>
        <p:txBody>
          <a:bodyPr/>
          <a:lstStyle/>
          <a:p>
            <a:r>
              <a:rPr kumimoji="0" lang="en-US" sz="3600" b="1" i="0" u="none" strike="noStrike" kern="1200" cap="none" spc="0" normalizeH="0" baseline="0" noProof="0" dirty="0">
                <a:ln>
                  <a:noFill/>
                </a:ln>
                <a:solidFill>
                  <a:srgbClr val="4F81BD">
                    <a:lumMod val="50000"/>
                  </a:srgbClr>
                </a:solidFill>
                <a:effectLst/>
                <a:uLnTx/>
                <a:uFillTx/>
                <a:latin typeface="Arial"/>
                <a:ea typeface="+mj-ea"/>
                <a:cs typeface="Arial"/>
              </a:rPr>
              <a:t>GFO-22-301 Pre-Application Workshop</a:t>
            </a:r>
            <a:endParaRPr lang="en-US" dirty="0"/>
          </a:p>
        </p:txBody>
      </p:sp>
    </p:spTree>
    <p:extLst>
      <p:ext uri="{BB962C8B-B14F-4D97-AF65-F5344CB8AC3E}">
        <p14:creationId xmlns:p14="http://schemas.microsoft.com/office/powerpoint/2010/main" val="197593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Policy Drivers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90337" y="1297557"/>
            <a:ext cx="10299031" cy="5006423"/>
          </a:xfrm>
        </p:spPr>
        <p:txBody>
          <a:bodyPr>
            <a:normAutofit lnSpcReduction="10000"/>
          </a:bodyPr>
          <a:lstStyle/>
          <a:p>
            <a:r>
              <a:rPr lang="en-US" sz="3200" b="1">
                <a:solidFill>
                  <a:schemeClr val="accent1">
                    <a:lumMod val="75000"/>
                  </a:schemeClr>
                </a:solidFill>
              </a:rPr>
              <a:t>SB 32: </a:t>
            </a:r>
            <a:r>
              <a:rPr lang="en-US" sz="3200">
                <a:solidFill>
                  <a:schemeClr val="accent1">
                    <a:lumMod val="75000"/>
                  </a:schemeClr>
                </a:solidFill>
              </a:rPr>
              <a:t>reduction of GHG emission to 40 percent below 1990 levels by 2030. </a:t>
            </a:r>
          </a:p>
          <a:p>
            <a:endParaRPr lang="en-US" sz="3200">
              <a:solidFill>
                <a:schemeClr val="accent1">
                  <a:lumMod val="75000"/>
                </a:schemeClr>
              </a:solidFill>
              <a:cs typeface="Arial"/>
            </a:endParaRPr>
          </a:p>
          <a:p>
            <a:r>
              <a:rPr lang="en-US" sz="3200" b="1">
                <a:solidFill>
                  <a:schemeClr val="accent1">
                    <a:lumMod val="75000"/>
                  </a:schemeClr>
                </a:solidFill>
              </a:rPr>
              <a:t>SB 100: </a:t>
            </a:r>
            <a:r>
              <a:rPr lang="en-US" sz="3200">
                <a:solidFill>
                  <a:schemeClr val="accent1">
                    <a:lumMod val="75000"/>
                  </a:schemeClr>
                </a:solidFill>
              </a:rPr>
              <a:t>ensure that California’s transition to a zero-carbon electric system does not cause or contribute to greenhouse gas emissions (GHG) increases.</a:t>
            </a:r>
          </a:p>
          <a:p>
            <a:endParaRPr lang="en-US" sz="3200">
              <a:solidFill>
                <a:schemeClr val="accent1">
                  <a:lumMod val="75000"/>
                </a:schemeClr>
              </a:solidFill>
              <a:cs typeface="Arial"/>
            </a:endParaRPr>
          </a:p>
          <a:p>
            <a:r>
              <a:rPr lang="en-US" sz="3200" b="1">
                <a:solidFill>
                  <a:schemeClr val="accent1">
                    <a:lumMod val="75000"/>
                  </a:schemeClr>
                </a:solidFill>
              </a:rPr>
              <a:t>2019 California Energy Efficiency Action Plan: </a:t>
            </a:r>
            <a:r>
              <a:rPr lang="en-US" sz="3200">
                <a:solidFill>
                  <a:schemeClr val="accent1">
                    <a:lumMod val="75000"/>
                  </a:schemeClr>
                </a:solidFill>
              </a:rPr>
              <a:t>expands the SB 350 doubling energy efficiency by 2030 to include agriculture, industry, and electrification. </a:t>
            </a:r>
            <a:endParaRPr lang="en-US" sz="3200">
              <a:solidFill>
                <a:schemeClr val="accent1">
                  <a:lumMod val="75000"/>
                </a:schemeClr>
              </a:solidFill>
              <a:cs typeface="Arial"/>
            </a:endParaRP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80693B15-DC5A-427F-B331-C384DCF7BD6A}"/>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10</a:t>
            </a:fld>
            <a:endParaRPr lang="en-US">
              <a:solidFill>
                <a:schemeClr val="tx1"/>
              </a:solidFill>
            </a:endParaRPr>
          </a:p>
        </p:txBody>
      </p:sp>
    </p:spTree>
    <p:extLst>
      <p:ext uri="{BB962C8B-B14F-4D97-AF65-F5344CB8AC3E}">
        <p14:creationId xmlns:p14="http://schemas.microsoft.com/office/powerpoint/2010/main" val="452997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Purpose of Solicitation</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30180" y="1308314"/>
            <a:ext cx="10543190" cy="5027939"/>
          </a:xfrm>
        </p:spPr>
        <p:txBody>
          <a:bodyPr vert="horz" lIns="91440" tIns="45720" rIns="91440" bIns="45720" rtlCol="0" anchor="t">
            <a:normAutofit/>
          </a:bodyPr>
          <a:lstStyle/>
          <a:p>
            <a:pPr marL="0" indent="0">
              <a:buNone/>
            </a:pPr>
            <a:r>
              <a:rPr lang="en-US" sz="3200">
                <a:solidFill>
                  <a:schemeClr val="accent1">
                    <a:lumMod val="75000"/>
                  </a:schemeClr>
                </a:solidFill>
                <a:latin typeface="Arial"/>
                <a:cs typeface="Arial"/>
              </a:rPr>
              <a:t>To fund technology development and demonstration projects of promising pre-commercial technologies to accelerate industrial decarbonization and increase overall energy efficiency to reach statewide goals.</a:t>
            </a:r>
          </a:p>
          <a:p>
            <a:pPr marL="0" indent="0">
              <a:buNone/>
            </a:pPr>
            <a:endParaRPr lang="en-US" sz="3200">
              <a:solidFill>
                <a:schemeClr val="accent1">
                  <a:lumMod val="75000"/>
                </a:schemeClr>
              </a:solidFill>
              <a:latin typeface="Arial"/>
              <a:cs typeface="Arial"/>
            </a:endParaRPr>
          </a:p>
          <a:p>
            <a:pPr marL="0" indent="0">
              <a:buNone/>
            </a:pPr>
            <a:r>
              <a:rPr lang="en-US" sz="3200">
                <a:solidFill>
                  <a:schemeClr val="accent1">
                    <a:lumMod val="75000"/>
                  </a:schemeClr>
                </a:solidFill>
                <a:latin typeface="Arial"/>
                <a:cs typeface="Arial"/>
              </a:rPr>
              <a:t>Projects must fall within one of the following groups:</a:t>
            </a:r>
          </a:p>
          <a:p>
            <a:pPr lvl="1"/>
            <a:r>
              <a:rPr lang="en-US" sz="2800" b="1">
                <a:solidFill>
                  <a:schemeClr val="accent1">
                    <a:lumMod val="75000"/>
                  </a:schemeClr>
                </a:solidFill>
                <a:latin typeface="Arial"/>
                <a:cs typeface="Arial"/>
              </a:rPr>
              <a:t>Group 1</a:t>
            </a:r>
            <a:r>
              <a:rPr lang="en-US" sz="2800">
                <a:solidFill>
                  <a:schemeClr val="accent1">
                    <a:lumMod val="75000"/>
                  </a:schemeClr>
                </a:solidFill>
                <a:latin typeface="Arial"/>
                <a:cs typeface="Arial"/>
              </a:rPr>
              <a:t>: Low-Carbon, High-Temperature Industrial Heating</a:t>
            </a:r>
          </a:p>
          <a:p>
            <a:pPr lvl="1"/>
            <a:r>
              <a:rPr lang="en-US" sz="2800" b="1">
                <a:solidFill>
                  <a:schemeClr val="accent1">
                    <a:lumMod val="75000"/>
                  </a:schemeClr>
                </a:solidFill>
                <a:latin typeface="Arial"/>
                <a:cs typeface="Arial"/>
              </a:rPr>
              <a:t>Group 2</a:t>
            </a:r>
            <a:r>
              <a:rPr lang="en-US" sz="2800">
                <a:solidFill>
                  <a:schemeClr val="accent1">
                    <a:lumMod val="75000"/>
                  </a:schemeClr>
                </a:solidFill>
                <a:latin typeface="Arial"/>
                <a:cs typeface="Arial"/>
              </a:rPr>
              <a:t>: Energy Efficiency and Decarbonization of Concrete Manufacturing</a:t>
            </a:r>
          </a:p>
          <a:p>
            <a:pPr lvl="1"/>
            <a:r>
              <a:rPr lang="en-US" sz="2800" b="1">
                <a:solidFill>
                  <a:schemeClr val="accent1">
                    <a:lumMod val="75000"/>
                  </a:schemeClr>
                </a:solidFill>
                <a:latin typeface="Arial"/>
                <a:cs typeface="Arial"/>
              </a:rPr>
              <a:t>Group 3</a:t>
            </a:r>
            <a:r>
              <a:rPr lang="en-US" sz="2800">
                <a:solidFill>
                  <a:schemeClr val="accent1">
                    <a:lumMod val="75000"/>
                  </a:schemeClr>
                </a:solidFill>
                <a:latin typeface="Arial"/>
                <a:cs typeface="Arial"/>
              </a:rPr>
              <a:t>: Energy Efficient Separation Processes</a:t>
            </a: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BCF6018C-9572-49A6-88F3-2C61EF5088C9}"/>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11</a:t>
            </a:fld>
            <a:endParaRPr lang="en-US">
              <a:solidFill>
                <a:schemeClr val="tx1"/>
              </a:solidFill>
            </a:endParaRPr>
          </a:p>
        </p:txBody>
      </p:sp>
    </p:spTree>
    <p:extLst>
      <p:ext uri="{BB962C8B-B14F-4D97-AF65-F5344CB8AC3E}">
        <p14:creationId xmlns:p14="http://schemas.microsoft.com/office/powerpoint/2010/main" val="1787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Available Funding</a:t>
            </a:r>
          </a:p>
        </p:txBody>
      </p:sp>
      <p:graphicFrame>
        <p:nvGraphicFramePr>
          <p:cNvPr id="9" name="Content Placeholder 3" descr="Table outines the avilable funding for each group including the minimum and maximum amount per award. " title="Funding Table"/>
          <p:cNvGraphicFramePr>
            <a:graphicFrameLocks noGrp="1"/>
          </p:cNvGraphicFramePr>
          <p:nvPr>
            <p:ph idx="1"/>
            <p:extLst>
              <p:ext uri="{D42A27DB-BD31-4B8C-83A1-F6EECF244321}">
                <p14:modId xmlns:p14="http://schemas.microsoft.com/office/powerpoint/2010/main" val="3883369128"/>
              </p:ext>
            </p:extLst>
          </p:nvPr>
        </p:nvGraphicFramePr>
        <p:xfrm>
          <a:off x="1022684" y="1515030"/>
          <a:ext cx="10539662" cy="4490332"/>
        </p:xfrm>
        <a:graphic>
          <a:graphicData uri="http://schemas.openxmlformats.org/drawingml/2006/table">
            <a:tbl>
              <a:tblPr firstRow="1" bandRow="1">
                <a:tableStyleId>{5C22544A-7EE6-4342-B048-85BDC9FD1C3A}</a:tableStyleId>
              </a:tblPr>
              <a:tblGrid>
                <a:gridCol w="4415590">
                  <a:extLst>
                    <a:ext uri="{9D8B030D-6E8A-4147-A177-3AD203B41FA5}">
                      <a16:colId xmlns:a16="http://schemas.microsoft.com/office/drawing/2014/main" val="20000"/>
                    </a:ext>
                  </a:extLst>
                </a:gridCol>
                <a:gridCol w="1888958">
                  <a:extLst>
                    <a:ext uri="{9D8B030D-6E8A-4147-A177-3AD203B41FA5}">
                      <a16:colId xmlns:a16="http://schemas.microsoft.com/office/drawing/2014/main" val="20001"/>
                    </a:ext>
                  </a:extLst>
                </a:gridCol>
                <a:gridCol w="2177715">
                  <a:extLst>
                    <a:ext uri="{9D8B030D-6E8A-4147-A177-3AD203B41FA5}">
                      <a16:colId xmlns:a16="http://schemas.microsoft.com/office/drawing/2014/main" val="20002"/>
                    </a:ext>
                  </a:extLst>
                </a:gridCol>
                <a:gridCol w="2057399">
                  <a:extLst>
                    <a:ext uri="{9D8B030D-6E8A-4147-A177-3AD203B41FA5}">
                      <a16:colId xmlns:a16="http://schemas.microsoft.com/office/drawing/2014/main" val="20003"/>
                    </a:ext>
                  </a:extLst>
                </a:gridCol>
              </a:tblGrid>
              <a:tr h="1168012">
                <a:tc>
                  <a:txBody>
                    <a:bodyPr/>
                    <a:lstStyle/>
                    <a:p>
                      <a:pPr algn="ctr"/>
                      <a:r>
                        <a:rPr lang="en-US" sz="2000"/>
                        <a:t>Project Group</a:t>
                      </a:r>
                    </a:p>
                  </a:txBody>
                  <a:tcPr anchor="ctr"/>
                </a:tc>
                <a:tc>
                  <a:txBody>
                    <a:bodyPr/>
                    <a:lstStyle/>
                    <a:p>
                      <a:pPr algn="ctr"/>
                      <a:r>
                        <a:rPr lang="en-US" sz="2000"/>
                        <a:t>Available</a:t>
                      </a:r>
                      <a:r>
                        <a:rPr lang="en-US" sz="2000" baseline="0"/>
                        <a:t> Funding</a:t>
                      </a:r>
                      <a:endParaRPr lang="en-US" sz="2000"/>
                    </a:p>
                  </a:txBody>
                  <a:tcPr anchor="ctr"/>
                </a:tc>
                <a:tc>
                  <a:txBody>
                    <a:bodyPr/>
                    <a:lstStyle/>
                    <a:p>
                      <a:pPr algn="ctr"/>
                      <a:r>
                        <a:rPr lang="en-US" sz="2000"/>
                        <a:t>Minimum Award Amount</a:t>
                      </a:r>
                    </a:p>
                  </a:txBody>
                  <a:tcPr anchor="ctr"/>
                </a:tc>
                <a:tc>
                  <a:txBody>
                    <a:bodyPr/>
                    <a:lstStyle/>
                    <a:p>
                      <a:pPr algn="ctr"/>
                      <a:r>
                        <a:rPr lang="en-US" sz="2000"/>
                        <a:t>Maximum Award Amount</a:t>
                      </a:r>
                    </a:p>
                  </a:txBody>
                  <a:tcPr anchor="ctr"/>
                </a:tc>
                <a:extLst>
                  <a:ext uri="{0D108BD9-81ED-4DB2-BD59-A6C34878D82A}">
                    <a16:rowId xmlns:a16="http://schemas.microsoft.com/office/drawing/2014/main" val="10000"/>
                  </a:ext>
                </a:extLst>
              </a:tr>
              <a:tr h="765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tx1"/>
                          </a:solidFill>
                        </a:rPr>
                        <a:t>Group 1: </a:t>
                      </a:r>
                      <a:r>
                        <a:rPr lang="en-US" sz="2000">
                          <a:solidFill>
                            <a:schemeClr val="tx1"/>
                          </a:solidFill>
                          <a:latin typeface="+mn-lt"/>
                          <a:cs typeface="Arial"/>
                        </a:rPr>
                        <a:t>Low-Carbon, High-Temperature Industrial Heating</a:t>
                      </a:r>
                    </a:p>
                    <a:p>
                      <a:endParaRPr lang="en-US" sz="2000">
                        <a:solidFill>
                          <a:schemeClr val="tx1"/>
                        </a:solidFill>
                      </a:endParaRPr>
                    </a:p>
                  </a:txBody>
                  <a:tcPr/>
                </a:tc>
                <a:tc>
                  <a:txBody>
                    <a:bodyPr/>
                    <a:lstStyle/>
                    <a:p>
                      <a:pPr algn="ctr"/>
                      <a:r>
                        <a:rPr lang="en-US" sz="2000"/>
                        <a:t>Up to</a:t>
                      </a:r>
                    </a:p>
                    <a:p>
                      <a:pPr algn="ctr"/>
                      <a:r>
                        <a:rPr lang="en-US" sz="2000"/>
                        <a:t>$5M</a:t>
                      </a:r>
                    </a:p>
                    <a:p>
                      <a:pPr algn="ctr"/>
                      <a:endParaRPr lang="en-US" sz="2000"/>
                    </a:p>
                  </a:txBody>
                  <a:tcPr/>
                </a:tc>
                <a:tc>
                  <a:txBody>
                    <a:bodyPr/>
                    <a:lstStyle/>
                    <a:p>
                      <a:pPr algn="ctr"/>
                      <a:r>
                        <a:rPr lang="en-US" sz="2000"/>
                        <a:t>$2M</a:t>
                      </a:r>
                    </a:p>
                  </a:txBody>
                  <a:tcPr/>
                </a:tc>
                <a:tc>
                  <a:txBody>
                    <a:bodyPr/>
                    <a:lstStyle/>
                    <a:p>
                      <a:pPr algn="ctr"/>
                      <a:r>
                        <a:rPr lang="en-US" sz="2000"/>
                        <a:t>$5M</a:t>
                      </a:r>
                    </a:p>
                  </a:txBody>
                  <a:tcPr/>
                </a:tc>
                <a:extLst>
                  <a:ext uri="{0D108BD9-81ED-4DB2-BD59-A6C34878D82A}">
                    <a16:rowId xmlns:a16="http://schemas.microsoft.com/office/drawing/2014/main" val="10001"/>
                  </a:ext>
                </a:extLst>
              </a:tr>
              <a:tr h="765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a:solidFill>
                            <a:schemeClr val="tx1"/>
                          </a:solidFill>
                          <a:effectLst/>
                          <a:latin typeface="+mn-lt"/>
                          <a:ea typeface="+mn-ea"/>
                          <a:cs typeface="+mn-cs"/>
                        </a:rPr>
                        <a:t>Group 2: </a:t>
                      </a:r>
                      <a:r>
                        <a:rPr lang="en-US" sz="2000">
                          <a:solidFill>
                            <a:schemeClr val="tx1"/>
                          </a:solidFill>
                          <a:latin typeface="+mn-lt"/>
                          <a:cs typeface="Arial"/>
                        </a:rPr>
                        <a:t>Energy Efficiency and Decarbonization of Concrete Manufacturing</a:t>
                      </a:r>
                    </a:p>
                    <a:p>
                      <a:endParaRPr lang="en-US" sz="2000">
                        <a:solidFill>
                          <a:schemeClr val="tx1"/>
                        </a:solidFill>
                      </a:endParaRPr>
                    </a:p>
                  </a:txBody>
                  <a:tcPr/>
                </a:tc>
                <a:tc>
                  <a:txBody>
                    <a:bodyPr/>
                    <a:lstStyle/>
                    <a:p>
                      <a:pPr algn="ctr"/>
                      <a:r>
                        <a:rPr lang="en-US" sz="2000"/>
                        <a:t>Up to</a:t>
                      </a:r>
                    </a:p>
                    <a:p>
                      <a:pPr algn="ctr"/>
                      <a:r>
                        <a:rPr lang="en-US" sz="2000"/>
                        <a:t>$20M</a:t>
                      </a:r>
                    </a:p>
                  </a:txBody>
                  <a:tcPr/>
                </a:tc>
                <a:tc>
                  <a:txBody>
                    <a:bodyPr/>
                    <a:lstStyle/>
                    <a:p>
                      <a:pPr algn="ctr"/>
                      <a:r>
                        <a:rPr lang="en-US" sz="2000"/>
                        <a:t>$2M</a:t>
                      </a:r>
                    </a:p>
                  </a:txBody>
                  <a:tcPr/>
                </a:tc>
                <a:tc>
                  <a:txBody>
                    <a:bodyPr/>
                    <a:lstStyle/>
                    <a:p>
                      <a:pPr algn="ctr"/>
                      <a:r>
                        <a:rPr lang="en-US" sz="2000"/>
                        <a:t>$12M</a:t>
                      </a:r>
                    </a:p>
                  </a:txBody>
                  <a:tcPr/>
                </a:tc>
                <a:extLst>
                  <a:ext uri="{0D108BD9-81ED-4DB2-BD59-A6C34878D82A}">
                    <a16:rowId xmlns:a16="http://schemas.microsoft.com/office/drawing/2014/main" val="10002"/>
                  </a:ext>
                </a:extLst>
              </a:tr>
              <a:tr h="765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a:solidFill>
                            <a:schemeClr val="tx1"/>
                          </a:solidFill>
                          <a:effectLst/>
                          <a:latin typeface="+mn-lt"/>
                          <a:ea typeface="+mn-ea"/>
                          <a:cs typeface="+mn-cs"/>
                        </a:rPr>
                        <a:t>Group 3: </a:t>
                      </a:r>
                      <a:r>
                        <a:rPr lang="en-US" sz="2000">
                          <a:solidFill>
                            <a:schemeClr val="tx1"/>
                          </a:solidFill>
                          <a:latin typeface="+mn-lt"/>
                          <a:cs typeface="Arial"/>
                        </a:rPr>
                        <a:t>Energy Efficient Separation Processes</a:t>
                      </a:r>
                    </a:p>
                    <a:p>
                      <a:endParaRPr lang="en-US" sz="2000" b="1">
                        <a:solidFill>
                          <a:schemeClr val="tx1"/>
                        </a:solidFill>
                      </a:endParaRPr>
                    </a:p>
                  </a:txBody>
                  <a:tcPr/>
                </a:tc>
                <a:tc>
                  <a:txBody>
                    <a:bodyPr/>
                    <a:lstStyle/>
                    <a:p>
                      <a:pPr algn="ctr"/>
                      <a:r>
                        <a:rPr lang="en-US" sz="2000" b="0"/>
                        <a:t>Up to</a:t>
                      </a:r>
                    </a:p>
                    <a:p>
                      <a:pPr algn="ctr"/>
                      <a:r>
                        <a:rPr lang="en-US" sz="2000" b="0"/>
                        <a:t>$15M</a:t>
                      </a:r>
                    </a:p>
                  </a:txBody>
                  <a:tcPr/>
                </a:tc>
                <a:tc>
                  <a:txBody>
                    <a:bodyPr/>
                    <a:lstStyle/>
                    <a:p>
                      <a:pPr algn="ctr"/>
                      <a:r>
                        <a:rPr lang="en-US" sz="2000" b="0"/>
                        <a:t>$2M</a:t>
                      </a:r>
                    </a:p>
                  </a:txBody>
                  <a:tcPr/>
                </a:tc>
                <a:tc>
                  <a:txBody>
                    <a:bodyPr/>
                    <a:lstStyle/>
                    <a:p>
                      <a:pPr algn="ctr"/>
                      <a:r>
                        <a:rPr lang="en-US" sz="2000" b="0"/>
                        <a:t>$12M</a:t>
                      </a:r>
                    </a:p>
                  </a:txBody>
                  <a:tcPr/>
                </a:tc>
                <a:extLst>
                  <a:ext uri="{0D108BD9-81ED-4DB2-BD59-A6C34878D82A}">
                    <a16:rowId xmlns:a16="http://schemas.microsoft.com/office/drawing/2014/main" val="10003"/>
                  </a:ext>
                </a:extLst>
              </a:tr>
            </a:tbl>
          </a:graphicData>
        </a:graphic>
      </p:graphicFrame>
      <p:sp>
        <p:nvSpPr>
          <p:cNvPr id="2" name="Slide Number Placeholder 1">
            <a:extLst>
              <a:ext uri="{FF2B5EF4-FFF2-40B4-BE49-F238E27FC236}">
                <a16:creationId xmlns:a16="http://schemas.microsoft.com/office/drawing/2014/main" id="{3B525658-DE1F-4F49-8E00-0C1E6B534DB5}"/>
              </a:ext>
            </a:extLst>
          </p:cNvPr>
          <p:cNvSpPr>
            <a:spLocks noGrp="1"/>
          </p:cNvSpPr>
          <p:nvPr>
            <p:ph type="sldNum" sz="quarter" idx="12"/>
          </p:nvPr>
        </p:nvSpPr>
        <p:spPr>
          <a:xfrm>
            <a:off x="9599949" y="6463234"/>
            <a:ext cx="1803400" cy="365125"/>
          </a:xfrm>
        </p:spPr>
        <p:txBody>
          <a:bodyPr/>
          <a:lstStyle/>
          <a:p>
            <a:fld id="{005C4985-ACD0-2B4C-8981-36243250F268}" type="slidenum">
              <a:rPr lang="en-US" smtClean="0">
                <a:solidFill>
                  <a:schemeClr val="tx1"/>
                </a:solidFill>
              </a:rPr>
              <a:t>12</a:t>
            </a:fld>
            <a:endParaRPr lang="en-US">
              <a:solidFill>
                <a:schemeClr val="tx1"/>
              </a:solidFill>
            </a:endParaRPr>
          </a:p>
        </p:txBody>
      </p:sp>
      <p:sp>
        <p:nvSpPr>
          <p:cNvPr id="3" name="TextBox 2">
            <a:extLst>
              <a:ext uri="{FF2B5EF4-FFF2-40B4-BE49-F238E27FC236}">
                <a16:creationId xmlns:a16="http://schemas.microsoft.com/office/drawing/2014/main" id="{24578555-D318-4D82-91AE-C9C8F1A7AC8B}"/>
              </a:ext>
            </a:extLst>
          </p:cNvPr>
          <p:cNvSpPr txBox="1"/>
          <p:nvPr/>
        </p:nvSpPr>
        <p:spPr>
          <a:xfrm>
            <a:off x="5666806" y="6093902"/>
            <a:ext cx="1420010" cy="369332"/>
          </a:xfrm>
          <a:prstGeom prst="rect">
            <a:avLst/>
          </a:prstGeom>
          <a:noFill/>
          <a:ln>
            <a:solidFill>
              <a:schemeClr val="tx1"/>
            </a:solidFill>
            <a:prstDash val="solid"/>
          </a:ln>
        </p:spPr>
        <p:txBody>
          <a:bodyPr wrap="square" rtlCol="0">
            <a:spAutoFit/>
          </a:bodyPr>
          <a:lstStyle/>
          <a:p>
            <a:r>
              <a:rPr lang="en-US"/>
              <a:t>Up to $40M</a:t>
            </a:r>
          </a:p>
        </p:txBody>
      </p:sp>
    </p:spTree>
    <p:extLst>
      <p:ext uri="{BB962C8B-B14F-4D97-AF65-F5344CB8AC3E}">
        <p14:creationId xmlns:p14="http://schemas.microsoft.com/office/powerpoint/2010/main" val="3240945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246049" y="141796"/>
            <a:ext cx="7557065" cy="1143000"/>
          </a:xfrm>
        </p:spPr>
        <p:txBody>
          <a:bodyPr>
            <a:normAutofit/>
          </a:bodyPr>
          <a:lstStyle/>
          <a:p>
            <a:r>
              <a:rPr lang="en-US" sz="3600" b="1">
                <a:solidFill>
                  <a:srgbClr val="254061"/>
                </a:solidFill>
                <a:latin typeface="Arial"/>
                <a:cs typeface="Arial"/>
              </a:rPr>
              <a:t>Match Funding</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09863" y="1284796"/>
            <a:ext cx="10708105" cy="5178438"/>
          </a:xfrm>
        </p:spPr>
        <p:txBody>
          <a:bodyPr>
            <a:normAutofit/>
          </a:bodyPr>
          <a:lstStyle/>
          <a:p>
            <a:r>
              <a:rPr lang="en-US">
                <a:solidFill>
                  <a:schemeClr val="accent1">
                    <a:lumMod val="75000"/>
                  </a:schemeClr>
                </a:solidFill>
              </a:rPr>
              <a:t>A </a:t>
            </a:r>
            <a:r>
              <a:rPr lang="en-US" b="1" u="sng">
                <a:solidFill>
                  <a:srgbClr val="FF0000"/>
                </a:solidFill>
              </a:rPr>
              <a:t>minimum of 20% </a:t>
            </a:r>
            <a:r>
              <a:rPr lang="en-US">
                <a:solidFill>
                  <a:schemeClr val="accent1">
                    <a:lumMod val="75000"/>
                  </a:schemeClr>
                </a:solidFill>
              </a:rPr>
              <a:t>match funding is required.</a:t>
            </a:r>
          </a:p>
          <a:p>
            <a:endParaRPr lang="en-US">
              <a:solidFill>
                <a:schemeClr val="accent1">
                  <a:lumMod val="75000"/>
                </a:schemeClr>
              </a:solidFill>
            </a:endParaRPr>
          </a:p>
          <a:p>
            <a:r>
              <a:rPr lang="en-US">
                <a:solidFill>
                  <a:schemeClr val="accent1">
                    <a:lumMod val="75000"/>
                  </a:schemeClr>
                </a:solidFill>
              </a:rPr>
              <a:t>Applicants that provide more than 20% match funding may receive additional points during the scoring phase.</a:t>
            </a:r>
          </a:p>
          <a:p>
            <a:endParaRPr lang="en-US">
              <a:solidFill>
                <a:schemeClr val="accent1">
                  <a:lumMod val="75000"/>
                </a:schemeClr>
              </a:solidFill>
            </a:endParaRPr>
          </a:p>
          <a:p>
            <a:r>
              <a:rPr lang="en-US">
                <a:solidFill>
                  <a:schemeClr val="accent1">
                    <a:lumMod val="75000"/>
                  </a:schemeClr>
                </a:solidFill>
              </a:rPr>
              <a:t>Match funding contributors must submit match funding commitment letters that meet the requirements of </a:t>
            </a:r>
            <a:r>
              <a:rPr lang="en-US" b="1">
                <a:solidFill>
                  <a:schemeClr val="accent1">
                    <a:lumMod val="75000"/>
                  </a:schemeClr>
                </a:solidFill>
              </a:rPr>
              <a:t>Attachment 10</a:t>
            </a:r>
            <a:r>
              <a:rPr lang="en-US">
                <a:solidFill>
                  <a:schemeClr val="accent1">
                    <a:lumMod val="75000"/>
                  </a:schemeClr>
                </a:solidFill>
              </a:rPr>
              <a:t>. Failure to do so may disqualify the match funding commitment from consideration.</a:t>
            </a:r>
          </a:p>
          <a:p>
            <a:endParaRPr lang="en-US">
              <a:solidFill>
                <a:schemeClr val="accent1">
                  <a:lumMod val="75000"/>
                </a:schemeClr>
              </a:solidFill>
            </a:endParaRPr>
          </a:p>
          <a:p>
            <a:r>
              <a:rPr lang="en-US">
                <a:solidFill>
                  <a:schemeClr val="accent1">
                    <a:lumMod val="75000"/>
                  </a:schemeClr>
                </a:solidFill>
              </a:rPr>
              <a:t>Refer to Section I.D.2 in the Solicitation Manual for more details on match funding.</a:t>
            </a:r>
          </a:p>
          <a:p>
            <a:endParaRPr lang="en-US" sz="2200"/>
          </a:p>
        </p:txBody>
      </p:sp>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C924B7-EDFF-824B-BCE9-3FAD438598D0}" type="slidenum">
              <a:rPr lang="en-US">
                <a:solidFill>
                  <a:schemeClr val="tx1"/>
                </a:solidFill>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lang="en-US">
              <a:solidFill>
                <a:schemeClr val="tx1"/>
              </a:solidFill>
            </a:endParaRPr>
          </a:p>
        </p:txBody>
      </p:sp>
    </p:spTree>
    <p:extLst>
      <p:ext uri="{BB962C8B-B14F-4D97-AF65-F5344CB8AC3E}">
        <p14:creationId xmlns:p14="http://schemas.microsoft.com/office/powerpoint/2010/main" val="2693944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65484" y="1275907"/>
            <a:ext cx="11008895" cy="5187327"/>
          </a:xfrm>
        </p:spPr>
        <p:txBody>
          <a:bodyPr>
            <a:normAutofit fontScale="85000" lnSpcReduction="10000"/>
          </a:bodyPr>
          <a:lstStyle/>
          <a:p>
            <a:pPr marL="0" indent="0">
              <a:lnSpc>
                <a:spcPct val="120000"/>
              </a:lnSpc>
              <a:buNone/>
            </a:pPr>
            <a:r>
              <a:rPr lang="en-US" sz="3200" dirty="0">
                <a:solidFill>
                  <a:schemeClr val="accent1">
                    <a:lumMod val="75000"/>
                  </a:schemeClr>
                </a:solidFill>
                <a:latin typeface="Arial"/>
                <a:cs typeface="Arial"/>
              </a:rPr>
              <a:t>Develop, test and demonstrate low-carbon, high-temperature industrial heating solutions in the following areas:</a:t>
            </a:r>
          </a:p>
          <a:p>
            <a:pPr lvl="1">
              <a:lnSpc>
                <a:spcPct val="120000"/>
              </a:lnSpc>
            </a:pPr>
            <a:r>
              <a:rPr lang="en-US" sz="3200" dirty="0">
                <a:solidFill>
                  <a:schemeClr val="accent1">
                    <a:lumMod val="75000"/>
                  </a:schemeClr>
                </a:solidFill>
                <a:latin typeface="Arial"/>
                <a:cs typeface="Arial"/>
              </a:rPr>
              <a:t>Direct Electrification of Heating</a:t>
            </a:r>
          </a:p>
          <a:p>
            <a:pPr lvl="1">
              <a:lnSpc>
                <a:spcPct val="120000"/>
              </a:lnSpc>
              <a:spcBef>
                <a:spcPts val="0"/>
              </a:spcBef>
            </a:pPr>
            <a:r>
              <a:rPr lang="en-US" sz="3200" dirty="0">
                <a:solidFill>
                  <a:schemeClr val="accent1">
                    <a:lumMod val="75000"/>
                  </a:schemeClr>
                </a:solidFill>
                <a:latin typeface="Arial"/>
                <a:cs typeface="Arial"/>
              </a:rPr>
              <a:t>Zero-Carbon Heat Sources</a:t>
            </a:r>
          </a:p>
          <a:p>
            <a:pPr>
              <a:lnSpc>
                <a:spcPct val="120000"/>
              </a:lnSpc>
            </a:pPr>
            <a:r>
              <a:rPr lang="en-US" sz="3200" dirty="0">
                <a:solidFill>
                  <a:schemeClr val="accent1">
                    <a:lumMod val="75000"/>
                  </a:schemeClr>
                </a:solidFill>
                <a:cs typeface="Arial"/>
              </a:rPr>
              <a:t>Targeted energy-intensive industries such as cement, glass, chemicals, metals, and processes that use heat over 800ºC.</a:t>
            </a:r>
          </a:p>
          <a:p>
            <a:pPr>
              <a:lnSpc>
                <a:spcPct val="120000"/>
              </a:lnSpc>
            </a:pPr>
            <a:r>
              <a:rPr lang="en-US" sz="3200" dirty="0">
                <a:solidFill>
                  <a:schemeClr val="accent1">
                    <a:lumMod val="75000"/>
                  </a:schemeClr>
                </a:solidFill>
                <a:cs typeface="Arial"/>
              </a:rPr>
              <a:t>Examples of processes – melting, smelting, curing, and calcining.</a:t>
            </a:r>
          </a:p>
          <a:p>
            <a:pPr>
              <a:lnSpc>
                <a:spcPct val="120000"/>
              </a:lnSpc>
            </a:pPr>
            <a:r>
              <a:rPr lang="en-US" sz="3200" dirty="0">
                <a:solidFill>
                  <a:schemeClr val="accent1">
                    <a:lumMod val="75000"/>
                  </a:schemeClr>
                </a:solidFill>
                <a:latin typeface="Arial"/>
                <a:cs typeface="Arial"/>
              </a:rPr>
              <a:t>Technologies sought are either pre-commercial or commercialized but underutilized and at TRL levels of 6-8 and progress one or more levels up by the end of the project.</a:t>
            </a:r>
          </a:p>
        </p:txBody>
      </p:sp>
      <p:sp>
        <p:nvSpPr>
          <p:cNvPr id="2" name="Slide Number Placeholder 1">
            <a:extLst>
              <a:ext uri="{FF2B5EF4-FFF2-40B4-BE49-F238E27FC236}">
                <a16:creationId xmlns:a16="http://schemas.microsoft.com/office/drawing/2014/main" id="{7BD27283-DFA5-4A46-9952-A732B268804C}"/>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14</a:t>
            </a:fld>
            <a:endParaRPr lang="en-US">
              <a:solidFill>
                <a:schemeClr val="tx1"/>
              </a:solidFill>
            </a:endParaRPr>
          </a:p>
        </p:txBody>
      </p:sp>
      <p:sp>
        <p:nvSpPr>
          <p:cNvPr id="9" name="Title 1">
            <a:extLst>
              <a:ext uri="{FF2B5EF4-FFF2-40B4-BE49-F238E27FC236}">
                <a16:creationId xmlns:a16="http://schemas.microsoft.com/office/drawing/2014/main" id="{B381329C-7817-FBC1-1C1A-0DC97FE04D2D}"/>
              </a:ext>
            </a:extLst>
          </p:cNvPr>
          <p:cNvSpPr>
            <a:spLocks noGrp="1"/>
          </p:cNvSpPr>
          <p:nvPr>
            <p:ph type="title"/>
          </p:nvPr>
        </p:nvSpPr>
        <p:spPr>
          <a:xfrm>
            <a:off x="1399821" y="61583"/>
            <a:ext cx="10515087" cy="1038840"/>
          </a:xfrm>
        </p:spPr>
        <p:txBody>
          <a:bodyPr>
            <a:noAutofit/>
          </a:bodyPr>
          <a:lstStyle/>
          <a:p>
            <a:pPr algn="l"/>
            <a:r>
              <a:rPr lang="en-US" sz="2800" b="1" dirty="0">
                <a:solidFill>
                  <a:srgbClr val="254061"/>
                </a:solidFill>
                <a:latin typeface="Arial"/>
                <a:cs typeface="Arial"/>
              </a:rPr>
              <a:t>Group 1: Low-Carbon, High-Temperature Industrial Heating</a:t>
            </a:r>
            <a:br>
              <a:rPr lang="en-US" sz="2800" b="1" dirty="0">
                <a:solidFill>
                  <a:srgbClr val="254061"/>
                </a:solidFill>
                <a:latin typeface="Arial"/>
                <a:cs typeface="Arial"/>
              </a:rPr>
            </a:br>
            <a:r>
              <a:rPr lang="en-US" sz="2800" b="1" dirty="0">
                <a:solidFill>
                  <a:srgbClr val="254061"/>
                </a:solidFill>
                <a:latin typeface="Arial"/>
                <a:cs typeface="Arial"/>
              </a:rPr>
              <a:t>	</a:t>
            </a:r>
            <a:r>
              <a:rPr lang="en-US" sz="2400" b="1" dirty="0">
                <a:solidFill>
                  <a:srgbClr val="254061"/>
                </a:solidFill>
                <a:latin typeface="Arial"/>
                <a:cs typeface="Arial"/>
              </a:rPr>
              <a:t>Overview</a:t>
            </a:r>
            <a:endParaRPr lang="en-US" sz="2800" b="1" dirty="0">
              <a:solidFill>
                <a:srgbClr val="254061"/>
              </a:solidFill>
              <a:latin typeface="Arial"/>
              <a:cs typeface="Arial"/>
            </a:endParaRPr>
          </a:p>
        </p:txBody>
      </p:sp>
    </p:spTree>
    <p:extLst>
      <p:ext uri="{BB962C8B-B14F-4D97-AF65-F5344CB8AC3E}">
        <p14:creationId xmlns:p14="http://schemas.microsoft.com/office/powerpoint/2010/main" val="132348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61737" y="1275908"/>
            <a:ext cx="10948737" cy="5088798"/>
          </a:xfrm>
        </p:spPr>
        <p:txBody>
          <a:bodyPr>
            <a:normAutofit fontScale="85000" lnSpcReduction="20000"/>
          </a:bodyPr>
          <a:lstStyle/>
          <a:p>
            <a:pPr marL="0" indent="0">
              <a:buNone/>
            </a:pPr>
            <a:r>
              <a:rPr lang="en-US" sz="3200" dirty="0">
                <a:solidFill>
                  <a:schemeClr val="accent1">
                    <a:lumMod val="75000"/>
                  </a:schemeClr>
                </a:solidFill>
                <a:latin typeface="Arial"/>
                <a:cs typeface="Arial"/>
              </a:rPr>
              <a:t>Develop, test, and demonstrate new electric or hybrid equipment for high-temperature industrial heating</a:t>
            </a:r>
          </a:p>
          <a:p>
            <a:pPr marL="0" indent="0">
              <a:buNone/>
            </a:pPr>
            <a:endParaRPr lang="en-US" sz="3200" b="1" dirty="0">
              <a:solidFill>
                <a:schemeClr val="accent1">
                  <a:lumMod val="75000"/>
                </a:schemeClr>
              </a:solidFill>
              <a:latin typeface="Arial"/>
              <a:cs typeface="Arial"/>
            </a:endParaRPr>
          </a:p>
          <a:p>
            <a:pPr marL="0" indent="0">
              <a:buNone/>
            </a:pPr>
            <a:r>
              <a:rPr lang="en-US" sz="3200" b="1" dirty="0">
                <a:solidFill>
                  <a:schemeClr val="accent1">
                    <a:lumMod val="75000"/>
                  </a:schemeClr>
                </a:solidFill>
                <a:latin typeface="Arial"/>
                <a:cs typeface="Arial"/>
              </a:rPr>
              <a:t>Potential Research Areas:</a:t>
            </a:r>
          </a:p>
          <a:p>
            <a:r>
              <a:rPr lang="en-US" sz="3200" dirty="0">
                <a:solidFill>
                  <a:schemeClr val="accent1">
                    <a:lumMod val="75000"/>
                  </a:schemeClr>
                </a:solidFill>
                <a:latin typeface="Arial"/>
                <a:cs typeface="Arial"/>
              </a:rPr>
              <a:t>Develop and demonstrate electrotechnologies:</a:t>
            </a:r>
          </a:p>
          <a:p>
            <a:pPr lvl="1">
              <a:spcBef>
                <a:spcPts val="1800"/>
              </a:spcBef>
            </a:pPr>
            <a:r>
              <a:rPr lang="en-US" sz="3200" dirty="0">
                <a:solidFill>
                  <a:schemeClr val="accent1">
                    <a:lumMod val="75000"/>
                  </a:schemeClr>
                </a:solidFill>
                <a:latin typeface="Arial"/>
                <a:cs typeface="Arial"/>
              </a:rPr>
              <a:t>Emerging </a:t>
            </a:r>
            <a:r>
              <a:rPr lang="en-US" sz="3200" dirty="0">
                <a:solidFill>
                  <a:srgbClr val="FF0000"/>
                </a:solidFill>
                <a:latin typeface="Arial"/>
                <a:cs typeface="Arial"/>
              </a:rPr>
              <a:t>and ready </a:t>
            </a:r>
            <a:r>
              <a:rPr lang="en-US" sz="3200" dirty="0">
                <a:solidFill>
                  <a:schemeClr val="accent1">
                    <a:lumMod val="75000"/>
                  </a:schemeClr>
                </a:solidFill>
                <a:latin typeface="Arial"/>
                <a:cs typeface="Arial"/>
              </a:rPr>
              <a:t>for scale-up </a:t>
            </a:r>
            <a:r>
              <a:rPr lang="en-US" sz="3200" dirty="0">
                <a:solidFill>
                  <a:srgbClr val="FF0000"/>
                </a:solidFill>
                <a:latin typeface="Arial"/>
                <a:cs typeface="Arial"/>
              </a:rPr>
              <a:t>to the next </a:t>
            </a:r>
            <a:r>
              <a:rPr lang="en-US" sz="3200" dirty="0">
                <a:solidFill>
                  <a:schemeClr val="accent1">
                    <a:lumMod val="75000"/>
                  </a:schemeClr>
                </a:solidFill>
                <a:latin typeface="Arial"/>
                <a:cs typeface="Arial"/>
              </a:rPr>
              <a:t>TRL level, such as microwave, infrared, radio frequencies, ultrasound, pressure-assisted heating and others.</a:t>
            </a:r>
            <a:endParaRPr lang="en-US" sz="3200" strike="sngStrike" dirty="0">
              <a:solidFill>
                <a:schemeClr val="accent1">
                  <a:lumMod val="75000"/>
                </a:schemeClr>
              </a:solidFill>
              <a:latin typeface="Arial"/>
              <a:cs typeface="Arial"/>
            </a:endParaRPr>
          </a:p>
          <a:p>
            <a:pPr lvl="1"/>
            <a:endParaRPr lang="en-US" sz="3200" dirty="0">
              <a:solidFill>
                <a:schemeClr val="accent1">
                  <a:lumMod val="75000"/>
                </a:schemeClr>
              </a:solidFill>
              <a:latin typeface="Arial"/>
              <a:cs typeface="Arial"/>
            </a:endParaRPr>
          </a:p>
          <a:p>
            <a:pPr lvl="1"/>
            <a:r>
              <a:rPr lang="en-US" sz="3200" dirty="0">
                <a:solidFill>
                  <a:schemeClr val="accent1">
                    <a:lumMod val="75000"/>
                  </a:schemeClr>
                </a:solidFill>
                <a:latin typeface="Arial"/>
                <a:cs typeface="Arial"/>
              </a:rPr>
              <a:t>Integration with renewable energy sources/conventional heating/ and/or thermal energy storage.</a:t>
            </a:r>
          </a:p>
          <a:p>
            <a:pPr lvl="1"/>
            <a:endParaRPr lang="en-US" sz="3200" dirty="0">
              <a:solidFill>
                <a:schemeClr val="accent1">
                  <a:lumMod val="75000"/>
                </a:schemeClr>
              </a:solidFill>
              <a:latin typeface="Arial"/>
              <a:cs typeface="Arial"/>
            </a:endParaRPr>
          </a:p>
          <a:p>
            <a:pPr lvl="1"/>
            <a:r>
              <a:rPr lang="en-US" sz="3200" dirty="0">
                <a:solidFill>
                  <a:srgbClr val="FF0000"/>
                </a:solidFill>
                <a:latin typeface="Arial"/>
                <a:cs typeface="Arial"/>
              </a:rPr>
              <a:t>Combined </a:t>
            </a:r>
            <a:r>
              <a:rPr lang="en-US" sz="3200" dirty="0">
                <a:solidFill>
                  <a:schemeClr val="accent1">
                    <a:lumMod val="75000"/>
                  </a:schemeClr>
                </a:solidFill>
                <a:latin typeface="Arial"/>
                <a:cs typeface="Arial"/>
              </a:rPr>
              <a:t>with advanced controls to minimize grid impacts </a:t>
            </a:r>
            <a:r>
              <a:rPr lang="en-US" sz="3200" dirty="0">
                <a:solidFill>
                  <a:srgbClr val="FF0000"/>
                </a:solidFill>
                <a:latin typeface="Arial"/>
                <a:cs typeface="Arial"/>
              </a:rPr>
              <a:t>of electrotechnologies </a:t>
            </a:r>
            <a:r>
              <a:rPr lang="en-US" sz="3200" dirty="0">
                <a:solidFill>
                  <a:schemeClr val="accent1">
                    <a:lumMod val="75000"/>
                  </a:schemeClr>
                </a:solidFill>
                <a:latin typeface="Arial"/>
                <a:cs typeface="Arial"/>
              </a:rPr>
              <a:t>under real-world industrial settings.</a:t>
            </a:r>
          </a:p>
          <a:p>
            <a:endParaRPr lang="en-US" sz="32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15</a:t>
            </a:fld>
            <a:endParaRPr lang="en-US">
              <a:solidFill>
                <a:schemeClr val="tx1"/>
              </a:solidFill>
            </a:endParaRPr>
          </a:p>
        </p:txBody>
      </p:sp>
      <p:sp>
        <p:nvSpPr>
          <p:cNvPr id="5" name="Title 1">
            <a:extLst>
              <a:ext uri="{FF2B5EF4-FFF2-40B4-BE49-F238E27FC236}">
                <a16:creationId xmlns:a16="http://schemas.microsoft.com/office/drawing/2014/main" id="{78B4C5D6-9F19-6521-D8E3-BD229FDC8008}"/>
              </a:ext>
            </a:extLst>
          </p:cNvPr>
          <p:cNvSpPr txBox="1">
            <a:spLocks noGrp="1"/>
          </p:cNvSpPr>
          <p:nvPr>
            <p:ph type="title" idx="4294967295"/>
          </p:nvPr>
        </p:nvSpPr>
        <p:spPr>
          <a:xfrm>
            <a:off x="1399821" y="61583"/>
            <a:ext cx="10515087"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54061"/>
                </a:solidFill>
                <a:effectLst/>
                <a:uLnTx/>
                <a:uFillTx/>
                <a:latin typeface="Arial"/>
                <a:ea typeface="+mj-ea"/>
                <a:cs typeface="Arial"/>
              </a:rPr>
              <a:t>Group 1: Low-Carbon, High-Temperature Industrial Heating</a:t>
            </a:r>
            <a:br>
              <a:rPr kumimoji="0" lang="en-US" sz="2800" b="1" i="0" u="none" strike="noStrike" kern="1200" cap="none" spc="0" normalizeH="0" baseline="0" noProof="0" dirty="0">
                <a:ln>
                  <a:noFill/>
                </a:ln>
                <a:solidFill>
                  <a:srgbClr val="254061"/>
                </a:solidFill>
                <a:effectLst/>
                <a:uLnTx/>
                <a:uFillTx/>
                <a:latin typeface="Arial"/>
                <a:ea typeface="+mj-ea"/>
                <a:cs typeface="Arial"/>
              </a:rPr>
            </a:br>
            <a:r>
              <a:rPr kumimoji="0" lang="en-US" sz="2800" b="1" i="0" u="none" strike="noStrike" kern="1200" cap="none" spc="0" normalizeH="0" baseline="0" noProof="0" dirty="0">
                <a:ln>
                  <a:noFill/>
                </a:ln>
                <a:solidFill>
                  <a:srgbClr val="254061"/>
                </a:solidFill>
                <a:effectLst/>
                <a:uLnTx/>
                <a:uFillTx/>
                <a:latin typeface="Arial"/>
                <a:ea typeface="+mj-ea"/>
                <a:cs typeface="Arial"/>
              </a:rPr>
              <a:t>	</a:t>
            </a:r>
            <a:r>
              <a:rPr kumimoji="0" lang="en-US" sz="2400" b="1" i="0" u="none" strike="noStrike" kern="1200" cap="none" spc="0" normalizeH="0" baseline="0" noProof="0" dirty="0">
                <a:ln>
                  <a:noFill/>
                </a:ln>
                <a:solidFill>
                  <a:srgbClr val="254061"/>
                </a:solidFill>
                <a:effectLst/>
                <a:uLnTx/>
                <a:uFillTx/>
                <a:latin typeface="Arial"/>
                <a:ea typeface="+mj-ea"/>
                <a:cs typeface="Arial"/>
              </a:rPr>
              <a:t>Direct Electrification of Heating</a:t>
            </a:r>
            <a:endParaRPr kumimoji="0" lang="en-US" sz="2800" b="1" i="0" u="none" strike="noStrike" kern="1200" cap="none" spc="0" normalizeH="0" baseline="0" noProof="0" dirty="0">
              <a:ln>
                <a:noFill/>
              </a:ln>
              <a:solidFill>
                <a:srgbClr val="254061"/>
              </a:solidFill>
              <a:effectLst/>
              <a:uLnTx/>
              <a:uFillTx/>
              <a:latin typeface="Arial"/>
              <a:ea typeface="+mj-ea"/>
              <a:cs typeface="Arial"/>
            </a:endParaRPr>
          </a:p>
        </p:txBody>
      </p:sp>
    </p:spTree>
    <p:extLst>
      <p:ext uri="{BB962C8B-B14F-4D97-AF65-F5344CB8AC3E}">
        <p14:creationId xmlns:p14="http://schemas.microsoft.com/office/powerpoint/2010/main" val="2569031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58671" y="1294131"/>
            <a:ext cx="10674658" cy="5187327"/>
          </a:xfrm>
        </p:spPr>
        <p:txBody>
          <a:bodyPr>
            <a:normAutofit fontScale="85000" lnSpcReduction="20000"/>
          </a:bodyPr>
          <a:lstStyle/>
          <a:p>
            <a:pPr marL="0" indent="0">
              <a:lnSpc>
                <a:spcPct val="120000"/>
              </a:lnSpc>
              <a:buNone/>
            </a:pPr>
            <a:r>
              <a:rPr lang="en-US" sz="3200" dirty="0">
                <a:solidFill>
                  <a:schemeClr val="accent1">
                    <a:lumMod val="75000"/>
                  </a:schemeClr>
                </a:solidFill>
                <a:latin typeface="Arial"/>
                <a:cs typeface="Arial"/>
              </a:rPr>
              <a:t>Develop, test and demonstrate High-Temp Heat Pumps (HTHP) that advance electrification and improve energy efficiency by recovering waste-heat.</a:t>
            </a:r>
          </a:p>
          <a:p>
            <a:pPr marL="0" indent="0">
              <a:lnSpc>
                <a:spcPct val="120000"/>
              </a:lnSpc>
              <a:buNone/>
            </a:pPr>
            <a:r>
              <a:rPr lang="en-US" sz="3200" b="1" dirty="0">
                <a:solidFill>
                  <a:schemeClr val="accent1">
                    <a:lumMod val="75000"/>
                  </a:schemeClr>
                </a:solidFill>
                <a:latin typeface="Arial"/>
                <a:cs typeface="Arial"/>
              </a:rPr>
              <a:t>Potential Research Areas:</a:t>
            </a:r>
          </a:p>
          <a:p>
            <a:pPr lvl="1">
              <a:lnSpc>
                <a:spcPct val="120000"/>
              </a:lnSpc>
            </a:pPr>
            <a:r>
              <a:rPr lang="en-US" sz="3200" dirty="0">
                <a:solidFill>
                  <a:schemeClr val="accent1">
                    <a:lumMod val="75000"/>
                  </a:schemeClr>
                </a:solidFill>
                <a:latin typeface="Arial"/>
                <a:cs typeface="Arial"/>
              </a:rPr>
              <a:t>Components and refrigerants for HTHP systems that upgrade waste heat for medium temp industrial process (150-230ºC).</a:t>
            </a:r>
          </a:p>
          <a:p>
            <a:pPr lvl="1">
              <a:lnSpc>
                <a:spcPct val="120000"/>
              </a:lnSpc>
            </a:pPr>
            <a:r>
              <a:rPr lang="en-US" sz="3200" dirty="0">
                <a:solidFill>
                  <a:schemeClr val="accent1">
                    <a:lumMod val="75000"/>
                  </a:schemeClr>
                </a:solidFill>
                <a:latin typeface="Arial"/>
                <a:cs typeface="Arial"/>
              </a:rPr>
              <a:t>Emerging heat pump technologies.</a:t>
            </a:r>
          </a:p>
          <a:p>
            <a:pPr lvl="1">
              <a:lnSpc>
                <a:spcPct val="120000"/>
              </a:lnSpc>
            </a:pPr>
            <a:r>
              <a:rPr lang="en-US" sz="3200" dirty="0">
                <a:solidFill>
                  <a:schemeClr val="accent1">
                    <a:lumMod val="75000"/>
                  </a:schemeClr>
                </a:solidFill>
                <a:latin typeface="Arial"/>
                <a:cs typeface="Arial"/>
              </a:rPr>
              <a:t>Industrial-scale heat pump equipment to reduce capital and operating costs.</a:t>
            </a:r>
          </a:p>
          <a:p>
            <a:pPr lvl="1">
              <a:lnSpc>
                <a:spcPct val="120000"/>
              </a:lnSpc>
            </a:pPr>
            <a:r>
              <a:rPr lang="en-US" sz="3200" dirty="0">
                <a:solidFill>
                  <a:schemeClr val="accent1">
                    <a:lumMod val="75000"/>
                  </a:schemeClr>
                </a:solidFill>
                <a:latin typeface="Arial"/>
                <a:cs typeface="Arial"/>
              </a:rPr>
              <a:t>Integration of industrial heat pumps with direct or indirect heating systems including thermal energy storage.</a:t>
            </a:r>
          </a:p>
          <a:p>
            <a:pPr>
              <a:lnSpc>
                <a:spcPct val="120000"/>
              </a:lnSpc>
            </a:pPr>
            <a:endParaRPr lang="en-US" sz="3200" dirty="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56D1AEC0-A2A3-4032-8013-6F958C7E7E00}"/>
              </a:ext>
            </a:extLst>
          </p:cNvPr>
          <p:cNvSpPr>
            <a:spLocks noGrp="1"/>
          </p:cNvSpPr>
          <p:nvPr>
            <p:ph type="sldNum" sz="quarter" idx="12"/>
          </p:nvPr>
        </p:nvSpPr>
        <p:spPr>
          <a:xfrm>
            <a:off x="9629929" y="6463234"/>
            <a:ext cx="1803400" cy="365125"/>
          </a:xfrm>
        </p:spPr>
        <p:txBody>
          <a:bodyPr/>
          <a:lstStyle/>
          <a:p>
            <a:fld id="{005C4985-ACD0-2B4C-8981-36243250F268}" type="slidenum">
              <a:rPr lang="en-US" smtClean="0">
                <a:solidFill>
                  <a:schemeClr val="tx1"/>
                </a:solidFill>
              </a:rPr>
              <a:t>16</a:t>
            </a:fld>
            <a:endParaRPr lang="en-US">
              <a:solidFill>
                <a:schemeClr val="tx1"/>
              </a:solidFill>
            </a:endParaRPr>
          </a:p>
        </p:txBody>
      </p:sp>
      <p:sp>
        <p:nvSpPr>
          <p:cNvPr id="5" name="Title 1">
            <a:extLst>
              <a:ext uri="{FF2B5EF4-FFF2-40B4-BE49-F238E27FC236}">
                <a16:creationId xmlns:a16="http://schemas.microsoft.com/office/drawing/2014/main" id="{8CAE6903-A179-B4E8-7B74-00F43413B206}"/>
              </a:ext>
            </a:extLst>
          </p:cNvPr>
          <p:cNvSpPr txBox="1">
            <a:spLocks noGrp="1"/>
          </p:cNvSpPr>
          <p:nvPr>
            <p:ph type="title" idx="4294967295"/>
          </p:nvPr>
        </p:nvSpPr>
        <p:spPr>
          <a:xfrm>
            <a:off x="1399821" y="61583"/>
            <a:ext cx="10515087"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54061"/>
                </a:solidFill>
                <a:effectLst/>
                <a:uLnTx/>
                <a:uFillTx/>
                <a:latin typeface="Arial"/>
                <a:ea typeface="+mj-ea"/>
                <a:cs typeface="Arial"/>
              </a:rPr>
              <a:t>Group 1: Low-Carbon, High-Temperature Industrial Heating</a:t>
            </a:r>
            <a:br>
              <a:rPr kumimoji="0" lang="en-US" sz="2800" b="1" i="0" u="none" strike="noStrike" kern="1200" cap="none" spc="0" normalizeH="0" baseline="0" noProof="0" dirty="0">
                <a:ln>
                  <a:noFill/>
                </a:ln>
                <a:solidFill>
                  <a:srgbClr val="254061"/>
                </a:solidFill>
                <a:effectLst/>
                <a:uLnTx/>
                <a:uFillTx/>
                <a:latin typeface="Arial"/>
                <a:ea typeface="+mj-ea"/>
                <a:cs typeface="Arial"/>
              </a:rPr>
            </a:br>
            <a:r>
              <a:rPr kumimoji="0" lang="en-US" sz="2800" b="1" i="0" u="none" strike="noStrike" kern="1200" cap="none" spc="0" normalizeH="0" baseline="0" noProof="0" dirty="0">
                <a:ln>
                  <a:noFill/>
                </a:ln>
                <a:solidFill>
                  <a:srgbClr val="254061"/>
                </a:solidFill>
                <a:effectLst/>
                <a:uLnTx/>
                <a:uFillTx/>
                <a:latin typeface="Arial"/>
                <a:ea typeface="+mj-ea"/>
                <a:cs typeface="Arial"/>
              </a:rPr>
              <a:t>	</a:t>
            </a:r>
            <a:r>
              <a:rPr kumimoji="0" lang="en-US" sz="2400" b="1" i="0" u="none" strike="noStrike" kern="1200" cap="none" spc="0" normalizeH="0" baseline="0" noProof="0" dirty="0">
                <a:ln>
                  <a:noFill/>
                </a:ln>
                <a:solidFill>
                  <a:srgbClr val="254061"/>
                </a:solidFill>
                <a:effectLst/>
                <a:uLnTx/>
                <a:uFillTx/>
                <a:latin typeface="Arial"/>
                <a:ea typeface="+mj-ea"/>
                <a:cs typeface="Arial"/>
              </a:rPr>
              <a:t>Zero Carbon Heat Sources</a:t>
            </a:r>
            <a:endParaRPr kumimoji="0" lang="en-US" sz="2800" b="1" i="0" u="none" strike="noStrike" kern="1200" cap="none" spc="0" normalizeH="0" baseline="0" noProof="0" dirty="0">
              <a:ln>
                <a:noFill/>
              </a:ln>
              <a:solidFill>
                <a:srgbClr val="254061"/>
              </a:solidFill>
              <a:effectLst/>
              <a:uLnTx/>
              <a:uFillTx/>
              <a:latin typeface="Arial"/>
              <a:ea typeface="+mj-ea"/>
              <a:cs typeface="Arial"/>
            </a:endParaRPr>
          </a:p>
        </p:txBody>
      </p:sp>
    </p:spTree>
    <p:extLst>
      <p:ext uri="{BB962C8B-B14F-4D97-AF65-F5344CB8AC3E}">
        <p14:creationId xmlns:p14="http://schemas.microsoft.com/office/powerpoint/2010/main" val="220747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958" y="1344789"/>
            <a:ext cx="10888579" cy="5174548"/>
          </a:xfrm>
        </p:spPr>
        <p:txBody>
          <a:bodyPr>
            <a:normAutofit fontScale="92500" lnSpcReduction="10000"/>
          </a:bodyPr>
          <a:lstStyle/>
          <a:p>
            <a:pPr marL="0" indent="0">
              <a:buNone/>
            </a:pPr>
            <a:r>
              <a:rPr lang="en-US" sz="3200" dirty="0">
                <a:solidFill>
                  <a:schemeClr val="accent1">
                    <a:lumMod val="75000"/>
                  </a:schemeClr>
                </a:solidFill>
                <a:latin typeface="Arial"/>
                <a:cs typeface="Arial"/>
              </a:rPr>
              <a:t>Develop and demonstrate energy efficiency and decarbonization technologies for concrete manufacturing</a:t>
            </a:r>
          </a:p>
          <a:p>
            <a:pPr marL="0" indent="0">
              <a:buNone/>
            </a:pPr>
            <a:endParaRPr lang="en-US" sz="3200" dirty="0">
              <a:solidFill>
                <a:schemeClr val="accent1">
                  <a:lumMod val="75000"/>
                </a:schemeClr>
              </a:solidFill>
              <a:latin typeface="Arial"/>
              <a:cs typeface="Arial"/>
            </a:endParaRPr>
          </a:p>
          <a:p>
            <a:pPr marL="0" indent="0">
              <a:buNone/>
            </a:pPr>
            <a:r>
              <a:rPr lang="en-US" sz="3200" b="1" dirty="0">
                <a:solidFill>
                  <a:schemeClr val="accent1">
                    <a:lumMod val="75000"/>
                  </a:schemeClr>
                </a:solidFill>
                <a:latin typeface="Arial"/>
                <a:cs typeface="Arial"/>
              </a:rPr>
              <a:t>Potential Research Areas:</a:t>
            </a:r>
          </a:p>
          <a:p>
            <a:pPr marL="914400" lvl="1" indent="-457200"/>
            <a:r>
              <a:rPr lang="en-US" sz="3200" dirty="0">
                <a:solidFill>
                  <a:schemeClr val="accent1">
                    <a:lumMod val="75000"/>
                  </a:schemeClr>
                </a:solidFill>
                <a:latin typeface="Arial"/>
                <a:cs typeface="Arial"/>
              </a:rPr>
              <a:t>Technologies for increasing efficiency of electricity-driven carbon capture and utilization. </a:t>
            </a:r>
          </a:p>
          <a:p>
            <a:pPr marL="914400" lvl="1" indent="-457200"/>
            <a:endParaRPr lang="en-US" sz="3200" dirty="0">
              <a:solidFill>
                <a:schemeClr val="accent1">
                  <a:lumMod val="75000"/>
                </a:schemeClr>
              </a:solidFill>
              <a:latin typeface="Arial"/>
              <a:cs typeface="Arial"/>
            </a:endParaRPr>
          </a:p>
          <a:p>
            <a:pPr marL="914400" lvl="1" indent="-457200"/>
            <a:r>
              <a:rPr lang="en-US" sz="3200" dirty="0">
                <a:solidFill>
                  <a:schemeClr val="accent1">
                    <a:lumMod val="75000"/>
                  </a:schemeClr>
                </a:solidFill>
                <a:latin typeface="Arial"/>
                <a:cs typeface="Arial"/>
              </a:rPr>
              <a:t>Use of alternative raw materials and processes of cement/concrete production that enable electrification.</a:t>
            </a:r>
          </a:p>
          <a:p>
            <a:pPr marL="914400" lvl="1" indent="-457200"/>
            <a:endParaRPr lang="en-US" sz="3200" dirty="0">
              <a:solidFill>
                <a:schemeClr val="accent1">
                  <a:lumMod val="75000"/>
                </a:schemeClr>
              </a:solidFill>
              <a:latin typeface="Arial"/>
              <a:cs typeface="Arial"/>
            </a:endParaRPr>
          </a:p>
          <a:p>
            <a:pPr marL="914400" lvl="1" indent="-457200"/>
            <a:r>
              <a:rPr lang="en-US" sz="3200" dirty="0">
                <a:solidFill>
                  <a:schemeClr val="accent1">
                    <a:lumMod val="75000"/>
                  </a:schemeClr>
                </a:solidFill>
                <a:latin typeface="Arial"/>
                <a:cs typeface="Arial"/>
              </a:rPr>
              <a:t>Fuel substitution with electricity in production process.</a:t>
            </a:r>
          </a:p>
        </p:txBody>
      </p:sp>
      <p:sp>
        <p:nvSpPr>
          <p:cNvPr id="2" name="Slide Number Placeholder 1">
            <a:extLst>
              <a:ext uri="{FF2B5EF4-FFF2-40B4-BE49-F238E27FC236}">
                <a16:creationId xmlns:a16="http://schemas.microsoft.com/office/drawing/2014/main" id="{1A65DB63-82B9-4784-BFF0-F8EF1C7D667C}"/>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17</a:t>
            </a:fld>
            <a:endParaRPr lang="en-US">
              <a:solidFill>
                <a:schemeClr val="tx1"/>
              </a:solidFill>
            </a:endParaRPr>
          </a:p>
        </p:txBody>
      </p:sp>
      <p:sp>
        <p:nvSpPr>
          <p:cNvPr id="5" name="Title 1">
            <a:extLst>
              <a:ext uri="{FF2B5EF4-FFF2-40B4-BE49-F238E27FC236}">
                <a16:creationId xmlns:a16="http://schemas.microsoft.com/office/drawing/2014/main" id="{93BE6501-61EC-4BAD-D01C-2D4D14F3B203}"/>
              </a:ext>
            </a:extLst>
          </p:cNvPr>
          <p:cNvSpPr txBox="1">
            <a:spLocks noGrp="1"/>
          </p:cNvSpPr>
          <p:nvPr>
            <p:ph type="title" idx="4294967295"/>
          </p:nvPr>
        </p:nvSpPr>
        <p:spPr>
          <a:xfrm>
            <a:off x="1399821" y="61583"/>
            <a:ext cx="10515087"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54061"/>
                </a:solidFill>
                <a:effectLst/>
                <a:uLnTx/>
                <a:uFillTx/>
                <a:latin typeface="Arial"/>
                <a:ea typeface="+mj-ea"/>
                <a:cs typeface="Arial"/>
              </a:rPr>
              <a:t>Group 2: Energy Efficiency and Decarbonization </a:t>
            </a:r>
            <a:br>
              <a:rPr kumimoji="0" lang="en-US" sz="2800" b="1" i="0" u="none" strike="noStrike" kern="1200" cap="none" spc="0" normalizeH="0" baseline="0" noProof="0" dirty="0">
                <a:ln>
                  <a:noFill/>
                </a:ln>
                <a:solidFill>
                  <a:srgbClr val="254061"/>
                </a:solidFill>
                <a:effectLst/>
                <a:uLnTx/>
                <a:uFillTx/>
                <a:latin typeface="Arial"/>
                <a:ea typeface="+mj-ea"/>
                <a:cs typeface="Arial"/>
              </a:rPr>
            </a:br>
            <a:r>
              <a:rPr kumimoji="0" lang="en-US" sz="2800" b="1" i="0" u="none" strike="noStrike" kern="1200" cap="none" spc="0" normalizeH="0" baseline="0" noProof="0" dirty="0">
                <a:ln>
                  <a:noFill/>
                </a:ln>
                <a:solidFill>
                  <a:srgbClr val="254061"/>
                </a:solidFill>
                <a:effectLst/>
                <a:uLnTx/>
                <a:uFillTx/>
                <a:latin typeface="Arial"/>
                <a:ea typeface="+mj-ea"/>
                <a:cs typeface="Arial"/>
              </a:rPr>
              <a:t>	       of Concrete Manufacturing</a:t>
            </a:r>
          </a:p>
        </p:txBody>
      </p:sp>
    </p:spTree>
    <p:extLst>
      <p:ext uri="{BB962C8B-B14F-4D97-AF65-F5344CB8AC3E}">
        <p14:creationId xmlns:p14="http://schemas.microsoft.com/office/powerpoint/2010/main" val="83158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1046747" y="1147707"/>
            <a:ext cx="10467474" cy="5464612"/>
          </a:xfrm>
        </p:spPr>
        <p:txBody>
          <a:bodyPr>
            <a:normAutofit/>
          </a:bodyPr>
          <a:lstStyle/>
          <a:p>
            <a:pPr marL="0" indent="0">
              <a:lnSpc>
                <a:spcPct val="100000"/>
              </a:lnSpc>
              <a:buNone/>
            </a:pPr>
            <a:r>
              <a:rPr lang="en-US" dirty="0">
                <a:solidFill>
                  <a:schemeClr val="accent1">
                    <a:lumMod val="75000"/>
                  </a:schemeClr>
                </a:solidFill>
                <a:latin typeface="Arial"/>
                <a:cs typeface="Arial"/>
              </a:rPr>
              <a:t>Develop, test, and demonstrate advanced electrically-driven separation technologies for the industrial, water and wastewater sectors.</a:t>
            </a:r>
          </a:p>
          <a:p>
            <a:pPr marL="0" indent="0">
              <a:lnSpc>
                <a:spcPct val="100000"/>
              </a:lnSpc>
              <a:buNone/>
            </a:pPr>
            <a:r>
              <a:rPr lang="en-US" b="1" dirty="0">
                <a:solidFill>
                  <a:schemeClr val="accent1">
                    <a:lumMod val="75000"/>
                  </a:schemeClr>
                </a:solidFill>
                <a:latin typeface="Arial"/>
                <a:cs typeface="Arial"/>
              </a:rPr>
              <a:t>Potential Research Areas:</a:t>
            </a:r>
          </a:p>
          <a:p>
            <a:pPr lvl="1">
              <a:lnSpc>
                <a:spcPct val="100000"/>
              </a:lnSpc>
            </a:pPr>
            <a:r>
              <a:rPr lang="en-US" dirty="0">
                <a:solidFill>
                  <a:schemeClr val="accent1">
                    <a:lumMod val="75000"/>
                  </a:schemeClr>
                </a:solidFill>
                <a:latin typeface="Arial"/>
                <a:cs typeface="Arial"/>
              </a:rPr>
              <a:t>Separation technologies for direct air capture of CO2.</a:t>
            </a:r>
          </a:p>
          <a:p>
            <a:pPr lvl="1">
              <a:lnSpc>
                <a:spcPct val="100000"/>
              </a:lnSpc>
            </a:pPr>
            <a:r>
              <a:rPr lang="en-US" dirty="0">
                <a:solidFill>
                  <a:schemeClr val="accent1">
                    <a:lumMod val="75000"/>
                  </a:schemeClr>
                </a:solidFill>
                <a:latin typeface="Arial"/>
                <a:cs typeface="Arial"/>
              </a:rPr>
              <a:t>Equipment that replaces thermal separation with non-thermal separation.</a:t>
            </a:r>
          </a:p>
          <a:p>
            <a:pPr lvl="1">
              <a:lnSpc>
                <a:spcPct val="100000"/>
              </a:lnSpc>
            </a:pPr>
            <a:r>
              <a:rPr lang="en-US" dirty="0">
                <a:solidFill>
                  <a:schemeClr val="accent1">
                    <a:lumMod val="75000"/>
                  </a:schemeClr>
                </a:solidFill>
                <a:latin typeface="Arial"/>
                <a:cs typeface="Arial"/>
              </a:rPr>
              <a:t>Energy efficiency improvements to existing non-thermal separation processes to improve economics and market viability.</a:t>
            </a:r>
          </a:p>
          <a:p>
            <a:pPr lvl="1">
              <a:lnSpc>
                <a:spcPct val="100000"/>
              </a:lnSpc>
            </a:pPr>
            <a:r>
              <a:rPr lang="en-US" dirty="0">
                <a:solidFill>
                  <a:schemeClr val="accent1">
                    <a:lumMod val="75000"/>
                  </a:schemeClr>
                </a:solidFill>
                <a:latin typeface="Arial"/>
                <a:cs typeface="Arial"/>
              </a:rPr>
              <a:t>Advanced separation technologies for wastewater treatment of biosolids/sludge. </a:t>
            </a:r>
          </a:p>
          <a:p>
            <a:pPr lvl="1">
              <a:lnSpc>
                <a:spcPct val="100000"/>
              </a:lnSpc>
            </a:pPr>
            <a:r>
              <a:rPr lang="en-US" dirty="0">
                <a:solidFill>
                  <a:schemeClr val="accent1">
                    <a:lumMod val="75000"/>
                  </a:schemeClr>
                </a:solidFill>
                <a:latin typeface="Arial"/>
                <a:cs typeface="Arial"/>
              </a:rPr>
              <a:t>Novel separation technologies with potential for water reclamation.</a:t>
            </a:r>
          </a:p>
        </p:txBody>
      </p:sp>
      <p:sp>
        <p:nvSpPr>
          <p:cNvPr id="2" name="Slide Number Placeholder 1">
            <a:extLst>
              <a:ext uri="{FF2B5EF4-FFF2-40B4-BE49-F238E27FC236}">
                <a16:creationId xmlns:a16="http://schemas.microsoft.com/office/drawing/2014/main" id="{5941FC15-FD57-4100-9267-8DB570FBD673}"/>
              </a:ext>
            </a:extLst>
          </p:cNvPr>
          <p:cNvSpPr>
            <a:spLocks noGrp="1"/>
          </p:cNvSpPr>
          <p:nvPr>
            <p:ph type="sldNum" sz="quarter" idx="12"/>
          </p:nvPr>
        </p:nvSpPr>
        <p:spPr>
          <a:xfrm>
            <a:off x="9495018" y="6463234"/>
            <a:ext cx="1803400" cy="365125"/>
          </a:xfrm>
        </p:spPr>
        <p:txBody>
          <a:bodyPr/>
          <a:lstStyle/>
          <a:p>
            <a:fld id="{005C4985-ACD0-2B4C-8981-36243250F268}" type="slidenum">
              <a:rPr lang="en-US" smtClean="0">
                <a:solidFill>
                  <a:schemeClr val="tx1"/>
                </a:solidFill>
              </a:rPr>
              <a:t>18</a:t>
            </a:fld>
            <a:endParaRPr lang="en-US">
              <a:solidFill>
                <a:schemeClr val="tx1"/>
              </a:solidFill>
            </a:endParaRPr>
          </a:p>
        </p:txBody>
      </p:sp>
      <p:sp>
        <p:nvSpPr>
          <p:cNvPr id="5" name="Title 1">
            <a:extLst>
              <a:ext uri="{FF2B5EF4-FFF2-40B4-BE49-F238E27FC236}">
                <a16:creationId xmlns:a16="http://schemas.microsoft.com/office/drawing/2014/main" id="{F7E0C4F6-7539-25DC-3F49-201C4E17E1EF}"/>
              </a:ext>
            </a:extLst>
          </p:cNvPr>
          <p:cNvSpPr txBox="1">
            <a:spLocks noGrp="1"/>
          </p:cNvSpPr>
          <p:nvPr>
            <p:ph type="title" idx="4294967295"/>
          </p:nvPr>
        </p:nvSpPr>
        <p:spPr>
          <a:xfrm>
            <a:off x="1399821" y="61583"/>
            <a:ext cx="10515087" cy="1038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254061"/>
                </a:solidFill>
                <a:effectLst/>
                <a:uLnTx/>
                <a:uFillTx/>
                <a:latin typeface="Arial"/>
                <a:ea typeface="+mj-ea"/>
                <a:cs typeface="Arial"/>
              </a:rPr>
              <a:t>Group 3: Energy Efficient Separation Processes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254061"/>
              </a:solidFill>
              <a:effectLst/>
              <a:uLnTx/>
              <a:uFillTx/>
              <a:latin typeface="Arial"/>
              <a:ea typeface="+mj-ea"/>
              <a:cs typeface="Arial"/>
            </a:endParaRPr>
          </a:p>
        </p:txBody>
      </p:sp>
    </p:spTree>
    <p:extLst>
      <p:ext uri="{BB962C8B-B14F-4D97-AF65-F5344CB8AC3E}">
        <p14:creationId xmlns:p14="http://schemas.microsoft.com/office/powerpoint/2010/main" val="3496025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dirty="0">
                <a:solidFill>
                  <a:srgbClr val="254061"/>
                </a:solidFill>
                <a:latin typeface="Arial"/>
                <a:cs typeface="Arial"/>
              </a:rPr>
              <a:t>Eligible Applicants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45200" y="1403594"/>
            <a:ext cx="10644091" cy="4926432"/>
          </a:xfrm>
        </p:spPr>
        <p:txBody>
          <a:bodyPr vert="horz" lIns="91440" tIns="45720" rIns="91440" bIns="45720" rtlCol="0" anchor="t">
            <a:normAutofit/>
          </a:bodyPr>
          <a:lstStyle/>
          <a:p>
            <a:r>
              <a:rPr lang="en-US" sz="3200">
                <a:solidFill>
                  <a:schemeClr val="accent1">
                    <a:lumMod val="75000"/>
                  </a:schemeClr>
                </a:solidFill>
                <a:latin typeface="Arial"/>
                <a:cs typeface="Arial"/>
              </a:rPr>
              <a:t>This is an open solicitation for public and private entities.</a:t>
            </a:r>
          </a:p>
          <a:p>
            <a:r>
              <a:rPr lang="en-US" sz="3200">
                <a:solidFill>
                  <a:schemeClr val="accent1">
                    <a:lumMod val="75000"/>
                  </a:schemeClr>
                </a:solidFill>
                <a:latin typeface="Arial"/>
                <a:cs typeface="Arial"/>
              </a:rPr>
              <a:t>Applicants must accept the EPIC</a:t>
            </a:r>
            <a:r>
              <a:rPr lang="en-US" sz="3200">
                <a:solidFill>
                  <a:schemeClr val="tx2">
                    <a:lumMod val="60000"/>
                    <a:lumOff val="40000"/>
                  </a:schemeClr>
                </a:solidFill>
                <a:latin typeface="Arial"/>
                <a:cs typeface="Arial"/>
              </a:rPr>
              <a:t> </a:t>
            </a:r>
            <a:r>
              <a:rPr lang="en-US" sz="3200">
                <a:solidFill>
                  <a:schemeClr val="accent1">
                    <a:lumMod val="75000"/>
                  </a:schemeClr>
                </a:solidFill>
                <a:latin typeface="Arial"/>
                <a:cs typeface="Arial"/>
              </a:rPr>
              <a:t>terms and conditions.</a:t>
            </a:r>
          </a:p>
          <a:p>
            <a:pPr lvl="1">
              <a:buFont typeface="Courier New"/>
              <a:buChar char="o"/>
            </a:pPr>
            <a:r>
              <a:rPr lang="en-US" sz="3200">
                <a:solidFill>
                  <a:schemeClr val="accent1">
                    <a:lumMod val="75000"/>
                  </a:schemeClr>
                </a:solidFill>
                <a:latin typeface="Arial"/>
                <a:cs typeface="Arial"/>
              </a:rPr>
              <a:t>Standard, UC, and DOE T&amp;Cs available online: </a:t>
            </a:r>
            <a:r>
              <a:rPr lang="en-US" sz="3200">
                <a:solidFill>
                  <a:srgbClr val="4F81BD"/>
                </a:solidFill>
                <a:latin typeface="Arial"/>
                <a:cs typeface="Arial"/>
                <a:hlinkClick r:id="rId3">
                  <a:extLst>
                    <a:ext uri="{A12FA001-AC4F-418D-AE19-62706E023703}">
                      <ahyp:hlinkClr xmlns:ahyp="http://schemas.microsoft.com/office/drawing/2018/hyperlinkcolor" val="tx"/>
                    </a:ext>
                  </a:extLst>
                </a:hlinkClick>
              </a:rPr>
              <a:t>https://www.energy.ca.gov/funding-opportunities/funding-resources</a:t>
            </a:r>
            <a:endParaRPr lang="en-US" sz="3200">
              <a:solidFill>
                <a:srgbClr val="4F81BD"/>
              </a:solidFill>
              <a:latin typeface="Arial"/>
              <a:cs typeface="Arial"/>
            </a:endParaRPr>
          </a:p>
          <a:p>
            <a:r>
              <a:rPr lang="en-US" sz="3200">
                <a:solidFill>
                  <a:schemeClr val="accent1">
                    <a:lumMod val="75000"/>
                  </a:schemeClr>
                </a:solidFill>
                <a:latin typeface="Arial"/>
                <a:cs typeface="Arial"/>
              </a:rPr>
              <a:t>Applicants are encouraged to register with the California Secretary of State, as all recipients must be registered and in good standing to enter into an agreement with the Energy Commission: </a:t>
            </a:r>
            <a:r>
              <a:rPr lang="en-US" sz="3200">
                <a:solidFill>
                  <a:schemeClr val="accent1">
                    <a:lumMod val="75000"/>
                  </a:schemeClr>
                </a:solidFill>
                <a:latin typeface="Arial"/>
                <a:cs typeface="Arial"/>
                <a:hlinkClick r:id="rId4">
                  <a:extLst>
                    <a:ext uri="{A12FA001-AC4F-418D-AE19-62706E023703}">
                      <ahyp:hlinkClr xmlns:ahyp="http://schemas.microsoft.com/office/drawing/2018/hyperlinkcolor" val="tx"/>
                    </a:ext>
                  </a:extLst>
                </a:hlinkClick>
              </a:rPr>
              <a:t>http://www.sos.ca.gov </a:t>
            </a:r>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3880427-389B-4F21-A82D-0977B809F82A}"/>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19</a:t>
            </a:fld>
            <a:endParaRPr lang="en-US">
              <a:solidFill>
                <a:schemeClr val="tx1"/>
              </a:solidFill>
            </a:endParaRPr>
          </a:p>
        </p:txBody>
      </p:sp>
    </p:spTree>
    <p:extLst>
      <p:ext uri="{BB962C8B-B14F-4D97-AF65-F5344CB8AC3E}">
        <p14:creationId xmlns:p14="http://schemas.microsoft.com/office/powerpoint/2010/main" val="130802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822" y="103312"/>
            <a:ext cx="9953978" cy="1038840"/>
          </a:xfrm>
        </p:spPr>
        <p:txBody>
          <a:bodyPr/>
          <a:lstStyle/>
          <a:p>
            <a:r>
              <a:rPr lang="en-US" dirty="0"/>
              <a:t>Agenda</a:t>
            </a:r>
          </a:p>
        </p:txBody>
      </p:sp>
      <p:sp>
        <p:nvSpPr>
          <p:cNvPr id="3" name="Content Placeholder 2"/>
          <p:cNvSpPr>
            <a:spLocks noGrp="1"/>
          </p:cNvSpPr>
          <p:nvPr>
            <p:ph idx="1"/>
          </p:nvPr>
        </p:nvSpPr>
        <p:spPr/>
        <p:txBody>
          <a:bodyPr/>
          <a:lstStyle/>
          <a:p>
            <a:endParaRPr lang="en-US"/>
          </a:p>
        </p:txBody>
      </p:sp>
      <p:graphicFrame>
        <p:nvGraphicFramePr>
          <p:cNvPr id="6" name="Content Placeholder 3" descr="This table provides the attendees with the approximates times each topic is expected to be addressed. " title="Agenda table">
            <a:extLst>
              <a:ext uri="{FF2B5EF4-FFF2-40B4-BE49-F238E27FC236}">
                <a16:creationId xmlns:a16="http://schemas.microsoft.com/office/drawing/2014/main" id="{319BD6E1-D87D-4366-BDB6-3331F972D361}"/>
              </a:ext>
            </a:extLst>
          </p:cNvPr>
          <p:cNvGraphicFramePr>
            <a:graphicFrameLocks/>
          </p:cNvGraphicFramePr>
          <p:nvPr>
            <p:extLst>
              <p:ext uri="{D42A27DB-BD31-4B8C-83A1-F6EECF244321}">
                <p14:modId xmlns:p14="http://schemas.microsoft.com/office/powerpoint/2010/main" val="2317458733"/>
              </p:ext>
            </p:extLst>
          </p:nvPr>
        </p:nvGraphicFramePr>
        <p:xfrm>
          <a:off x="1203366" y="1227304"/>
          <a:ext cx="10150434" cy="5373724"/>
        </p:xfrm>
        <a:graphic>
          <a:graphicData uri="http://schemas.openxmlformats.org/drawingml/2006/table">
            <a:tbl>
              <a:tblPr firstRow="1" bandRow="1"/>
              <a:tblGrid>
                <a:gridCol w="2819565">
                  <a:extLst>
                    <a:ext uri="{9D8B030D-6E8A-4147-A177-3AD203B41FA5}">
                      <a16:colId xmlns:a16="http://schemas.microsoft.com/office/drawing/2014/main" val="20000"/>
                    </a:ext>
                  </a:extLst>
                </a:gridCol>
                <a:gridCol w="7330869">
                  <a:extLst>
                    <a:ext uri="{9D8B030D-6E8A-4147-A177-3AD203B41FA5}">
                      <a16:colId xmlns:a16="http://schemas.microsoft.com/office/drawing/2014/main" val="20001"/>
                    </a:ext>
                  </a:extLst>
                </a:gridCol>
              </a:tblGrid>
              <a:tr h="47475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2400"/>
                        <a:t>Item</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10:00 am</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Welcome</a:t>
                      </a:r>
                      <a:r>
                        <a:rPr lang="en-US" sz="2400" baseline="0"/>
                        <a:t> and </a:t>
                      </a:r>
                      <a:r>
                        <a:rPr lang="en-US" sz="2400"/>
                        <a:t>Introduction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10:05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Solicitation Background</a:t>
                      </a:r>
                    </a:p>
                    <a:p>
                      <a:pPr marL="285750" indent="-285750">
                        <a:buFont typeface="Arial" panose="020B0604020202020204" pitchFamily="34" charset="0"/>
                        <a:buChar char="•"/>
                      </a:pPr>
                      <a:r>
                        <a:rPr lang="en-US" sz="2400" b="0">
                          <a:solidFill>
                            <a:schemeClr val="tx1"/>
                          </a:solidFill>
                        </a:rPr>
                        <a:t>EPIC</a:t>
                      </a:r>
                      <a:r>
                        <a:rPr lang="en-US" sz="2400">
                          <a:solidFill>
                            <a:schemeClr val="tx2">
                              <a:lumMod val="60000"/>
                              <a:lumOff val="40000"/>
                            </a:schemeClr>
                          </a:solidFill>
                        </a:rPr>
                        <a:t> </a:t>
                      </a:r>
                      <a:r>
                        <a:rPr lang="en-US" sz="2400" baseline="0"/>
                        <a:t>Research Program</a:t>
                      </a:r>
                    </a:p>
                    <a:p>
                      <a:pPr marL="285750" indent="-285750">
                        <a:buFont typeface="Arial" panose="020B0604020202020204" pitchFamily="34" charset="0"/>
                        <a:buChar char="•"/>
                      </a:pPr>
                      <a:r>
                        <a:rPr lang="en-US" sz="2400" baseline="0"/>
                        <a:t>Purpose of Solicitation</a:t>
                      </a:r>
                    </a:p>
                    <a:p>
                      <a:pPr marL="285750" indent="-285750">
                        <a:buFont typeface="Arial" panose="020B0604020202020204" pitchFamily="34" charset="0"/>
                        <a:buChar char="•"/>
                      </a:pPr>
                      <a:r>
                        <a:rPr lang="en-US" sz="2400" baseline="0"/>
                        <a:t>Available Funding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1521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10:25</a:t>
                      </a:r>
                      <a:r>
                        <a:rPr lang="en-US" sz="2400" baseline="0"/>
                        <a:t> am</a:t>
                      </a:r>
                      <a:endParaRPr lang="en-US" sz="24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Application Requirements</a:t>
                      </a:r>
                    </a:p>
                    <a:p>
                      <a:pPr marL="285750" indent="-285750">
                        <a:buFont typeface="Arial" panose="020B0604020202020204" pitchFamily="34" charset="0"/>
                        <a:buChar char="•"/>
                      </a:pPr>
                      <a:r>
                        <a:rPr lang="en-US" sz="2400"/>
                        <a:t>Project Group Requirements</a:t>
                      </a:r>
                    </a:p>
                    <a:p>
                      <a:pPr marL="285750" indent="-285750">
                        <a:buFont typeface="Arial" panose="020B0604020202020204" pitchFamily="34" charset="0"/>
                        <a:buChar char="•"/>
                      </a:pPr>
                      <a:r>
                        <a:rPr lang="en-US" sz="2400"/>
                        <a:t>Attachments</a:t>
                      </a:r>
                    </a:p>
                    <a:p>
                      <a:pPr marL="285750" indent="-285750">
                        <a:buFont typeface="Arial" panose="020B0604020202020204" pitchFamily="34" charset="0"/>
                        <a:buChar char="•"/>
                      </a:pPr>
                      <a:r>
                        <a:rPr lang="en-US" sz="2400"/>
                        <a:t>Submission Process</a:t>
                      </a:r>
                    </a:p>
                    <a:p>
                      <a:pPr marL="285750" indent="-285750">
                        <a:buFont typeface="Arial" panose="020B0604020202020204" pitchFamily="34" charset="0"/>
                        <a:buChar char="•"/>
                      </a:pPr>
                      <a:r>
                        <a:rPr lang="en-US" sz="2400"/>
                        <a:t>Evaluation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11:00 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Q&amp;As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47475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12:00 pm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400"/>
                        <a:t>Adjourn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a:xfrm>
            <a:off x="9884764" y="6389563"/>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4258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Application Requirements</a:t>
            </a:r>
          </a:p>
        </p:txBody>
      </p:sp>
      <p:graphicFrame>
        <p:nvGraphicFramePr>
          <p:cNvPr id="9" name="Content Placeholder 3" descr="Table outlines the required application attachments." title="Application Table"/>
          <p:cNvGraphicFramePr>
            <a:graphicFrameLocks noGrp="1"/>
          </p:cNvGraphicFramePr>
          <p:nvPr>
            <p:ph idx="1"/>
            <p:extLst>
              <p:ext uri="{D42A27DB-BD31-4B8C-83A1-F6EECF244321}">
                <p14:modId xmlns:p14="http://schemas.microsoft.com/office/powerpoint/2010/main" val="1332671901"/>
              </p:ext>
            </p:extLst>
          </p:nvPr>
        </p:nvGraphicFramePr>
        <p:xfrm>
          <a:off x="1119188" y="1403594"/>
          <a:ext cx="9953624" cy="4607453"/>
        </p:xfrm>
        <a:graphic>
          <a:graphicData uri="http://schemas.openxmlformats.org/drawingml/2006/table">
            <a:tbl>
              <a:tblPr firstRow="1" bandRow="1">
                <a:tableStyleId>{5C22544A-7EE6-4342-B048-85BDC9FD1C3A}</a:tableStyleId>
              </a:tblPr>
              <a:tblGrid>
                <a:gridCol w="4976812">
                  <a:extLst>
                    <a:ext uri="{9D8B030D-6E8A-4147-A177-3AD203B41FA5}">
                      <a16:colId xmlns:a16="http://schemas.microsoft.com/office/drawing/2014/main" val="20000"/>
                    </a:ext>
                  </a:extLst>
                </a:gridCol>
                <a:gridCol w="4976812">
                  <a:extLst>
                    <a:ext uri="{9D8B030D-6E8A-4147-A177-3AD203B41FA5}">
                      <a16:colId xmlns:a16="http://schemas.microsoft.com/office/drawing/2014/main" val="20001"/>
                    </a:ext>
                  </a:extLst>
                </a:gridCol>
              </a:tblGrid>
              <a:tr h="492653">
                <a:tc>
                  <a:txBody>
                    <a:bodyPr/>
                    <a:lstStyle/>
                    <a:p>
                      <a:pPr algn="r"/>
                      <a:r>
                        <a:rPr lang="en-US" sz="1800"/>
                        <a:t>Each Applicant must complete and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a:t>including the following:</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92653">
                <a:tc>
                  <a:txBody>
                    <a:bodyPr/>
                    <a:lstStyle/>
                    <a:p>
                      <a:r>
                        <a:rPr lang="en-US" sz="1800"/>
                        <a:t>1. Application Form</a:t>
                      </a:r>
                      <a:r>
                        <a:rPr lang="en-US" sz="1800" baseline="0"/>
                        <a:t> (.pdf)</a:t>
                      </a:r>
                      <a:endParaRPr lang="en-US" sz="1800"/>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7. Budget (.xlsx)</a:t>
                      </a:r>
                    </a:p>
                    <a:p>
                      <a:endParaRPr lang="en-US" sz="180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92653">
                <a:tc>
                  <a:txBody>
                    <a:bodyPr/>
                    <a:lstStyle/>
                    <a:p>
                      <a:r>
                        <a:rPr lang="en-US" sz="1800"/>
                        <a:t>2. Executive Summary (.docx)</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8. CEQA Compliance Form (.docx)</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2"/>
                  </a:ext>
                </a:extLst>
              </a:tr>
              <a:tr h="382175">
                <a:tc>
                  <a:txBody>
                    <a:bodyPr/>
                    <a:lstStyle/>
                    <a:p>
                      <a:r>
                        <a:rPr lang="en-US" sz="1800"/>
                        <a:t>3. Project Narrative (.docx)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9. References and Work Product Form (.docx, .pdf)</a:t>
                      </a:r>
                    </a:p>
                    <a:p>
                      <a:endParaRPr lang="en-US" sz="1800"/>
                    </a:p>
                  </a:txBody>
                  <a:tcPr/>
                </a:tc>
                <a:extLst>
                  <a:ext uri="{0D108BD9-81ED-4DB2-BD59-A6C34878D82A}">
                    <a16:rowId xmlns:a16="http://schemas.microsoft.com/office/drawing/2014/main" val="10003"/>
                  </a:ext>
                </a:extLst>
              </a:tr>
              <a:tr h="492653">
                <a:tc>
                  <a:txBody>
                    <a:bodyPr/>
                    <a:lstStyle/>
                    <a:p>
                      <a:r>
                        <a:rPr lang="en-US" sz="1800"/>
                        <a:t>4. Project Team (.docx, .pdf)</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10. Commitment and Support Letters (.pdf)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10004"/>
                  </a:ext>
                </a:extLst>
              </a:tr>
              <a:tr h="528943">
                <a:tc>
                  <a:txBody>
                    <a:bodyPr/>
                    <a:lstStyle/>
                    <a:p>
                      <a:r>
                        <a:rPr lang="en-US" sz="1800"/>
                        <a:t>5. Scope of Work (.docx)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11. Project Performance Metrics</a:t>
                      </a:r>
                    </a:p>
                    <a:p>
                      <a:endParaRPr lang="en-US" sz="1800"/>
                    </a:p>
                  </a:txBody>
                  <a:tcPr/>
                </a:tc>
                <a:extLst>
                  <a:ext uri="{0D108BD9-81ED-4DB2-BD59-A6C34878D82A}">
                    <a16:rowId xmlns:a16="http://schemas.microsoft.com/office/drawing/2014/main" val="10005"/>
                  </a:ext>
                </a:extLst>
              </a:tr>
              <a:tr h="492653">
                <a:tc>
                  <a:txBody>
                    <a:bodyPr/>
                    <a:lstStyle/>
                    <a:p>
                      <a:r>
                        <a:rPr lang="en-US" sz="1800"/>
                        <a:t>6. Project Schedule (.xlsx)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12. </a:t>
                      </a:r>
                      <a:r>
                        <a:rPr lang="fr-FR" sz="1800"/>
                        <a:t>Applicant Declaration  (.docx)</a:t>
                      </a:r>
                      <a:endParaRPr lang="en-US" sz="1800"/>
                    </a:p>
                    <a:p>
                      <a:endParaRPr lang="en-US" sz="1800"/>
                    </a:p>
                  </a:txBody>
                  <a:tcPr/>
                </a:tc>
                <a:extLst>
                  <a:ext uri="{0D108BD9-81ED-4DB2-BD59-A6C34878D82A}">
                    <a16:rowId xmlns:a16="http://schemas.microsoft.com/office/drawing/2014/main" val="10006"/>
                  </a:ext>
                </a:extLst>
              </a:tr>
            </a:tbl>
          </a:graphicData>
        </a:graphic>
      </p:graphicFrame>
      <p:sp>
        <p:nvSpPr>
          <p:cNvPr id="2" name="Slide Number Placeholder 1">
            <a:extLst>
              <a:ext uri="{FF2B5EF4-FFF2-40B4-BE49-F238E27FC236}">
                <a16:creationId xmlns:a16="http://schemas.microsoft.com/office/drawing/2014/main" id="{871444A1-0E12-4A37-8D07-345336EB129A}"/>
              </a:ext>
            </a:extLst>
          </p:cNvPr>
          <p:cNvSpPr>
            <a:spLocks noGrp="1"/>
          </p:cNvSpPr>
          <p:nvPr>
            <p:ph type="sldNum" sz="quarter" idx="12"/>
          </p:nvPr>
        </p:nvSpPr>
        <p:spPr>
          <a:xfrm>
            <a:off x="9674901" y="6463234"/>
            <a:ext cx="1803400" cy="365125"/>
          </a:xfrm>
        </p:spPr>
        <p:txBody>
          <a:bodyPr/>
          <a:lstStyle/>
          <a:p>
            <a:fld id="{005C4985-ACD0-2B4C-8981-36243250F268}" type="slidenum">
              <a:rPr lang="en-US" smtClean="0">
                <a:solidFill>
                  <a:schemeClr val="tx1"/>
                </a:solidFill>
              </a:rPr>
              <a:t>20</a:t>
            </a:fld>
            <a:endParaRPr lang="en-US">
              <a:solidFill>
                <a:schemeClr val="tx1"/>
              </a:solidFill>
            </a:endParaRPr>
          </a:p>
        </p:txBody>
      </p:sp>
    </p:spTree>
    <p:extLst>
      <p:ext uri="{BB962C8B-B14F-4D97-AF65-F5344CB8AC3E}">
        <p14:creationId xmlns:p14="http://schemas.microsoft.com/office/powerpoint/2010/main" val="353809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Project Narrative (Attachment 3)</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687690" y="1292087"/>
            <a:ext cx="10830996" cy="4998319"/>
          </a:xfrm>
        </p:spPr>
        <p:txBody>
          <a:bodyPr vert="horz" lIns="91440" tIns="45720" rIns="91440" bIns="45720" rtlCol="0" anchor="t">
            <a:noAutofit/>
          </a:bodyPr>
          <a:lstStyle/>
          <a:p>
            <a:r>
              <a:rPr lang="en-US" sz="2800">
                <a:solidFill>
                  <a:schemeClr val="accent1">
                    <a:lumMod val="75000"/>
                  </a:schemeClr>
                </a:solidFill>
                <a:latin typeface="Arial"/>
                <a:cs typeface="Arial"/>
              </a:rPr>
              <a:t>This is your opportunity to explain the entirety of the project. The narrative should explain:</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Why is your project necessary and important to California?</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What is your project approach and how will each major task be implemented?</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How will the project be completed in the term proposed.</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How will the project outcomes benefit </a:t>
            </a:r>
            <a:r>
              <a:rPr lang="en-US" sz="2800">
                <a:solidFill>
                  <a:srgbClr val="FF0000"/>
                </a:solidFill>
                <a:latin typeface="Arial"/>
                <a:cs typeface="Arial"/>
              </a:rPr>
              <a:t>electric ratepayers</a:t>
            </a:r>
            <a:r>
              <a:rPr lang="en-US" sz="2800">
                <a:solidFill>
                  <a:schemeClr val="accent1">
                    <a:lumMod val="75000"/>
                  </a:schemeClr>
                </a:solidFill>
                <a:latin typeface="Arial"/>
                <a:cs typeface="Arial"/>
              </a:rPr>
              <a:t>?</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Address the requirements for your group as described in Section I.C.</a:t>
            </a:r>
          </a:p>
          <a:p>
            <a:pPr marL="457200" lvl="1" indent="0">
              <a:buNone/>
            </a:pPr>
            <a:endParaRPr lang="en-US" sz="2800">
              <a:solidFill>
                <a:schemeClr val="accent1">
                  <a:lumMod val="75000"/>
                </a:schemeClr>
              </a:solidFill>
              <a:latin typeface="Arial"/>
              <a:cs typeface="Arial"/>
            </a:endParaRPr>
          </a:p>
          <a:p>
            <a:pPr marL="457200" lvl="1" indent="0">
              <a:buNone/>
            </a:pPr>
            <a:r>
              <a:rPr lang="en-US" sz="2800">
                <a:solidFill>
                  <a:schemeClr val="accent1">
                    <a:lumMod val="75000"/>
                  </a:schemeClr>
                </a:solidFill>
                <a:latin typeface="Arial"/>
                <a:cs typeface="Arial"/>
              </a:rPr>
              <a:t>Respond to the scoring criteria described in Section IV.F.</a:t>
            </a:r>
          </a:p>
        </p:txBody>
      </p:sp>
      <p:sp>
        <p:nvSpPr>
          <p:cNvPr id="2" name="Slide Number Placeholder 1">
            <a:extLst>
              <a:ext uri="{FF2B5EF4-FFF2-40B4-BE49-F238E27FC236}">
                <a16:creationId xmlns:a16="http://schemas.microsoft.com/office/drawing/2014/main" id="{CAA56A7D-DD27-4C40-BB34-E40083A44D89}"/>
              </a:ext>
            </a:extLst>
          </p:cNvPr>
          <p:cNvSpPr>
            <a:spLocks noGrp="1"/>
          </p:cNvSpPr>
          <p:nvPr>
            <p:ph type="sldNum" sz="quarter" idx="12"/>
          </p:nvPr>
        </p:nvSpPr>
        <p:spPr>
          <a:xfrm>
            <a:off x="9629931" y="6463234"/>
            <a:ext cx="1803400" cy="365125"/>
          </a:xfrm>
        </p:spPr>
        <p:txBody>
          <a:bodyPr/>
          <a:lstStyle/>
          <a:p>
            <a:fld id="{005C4985-ACD0-2B4C-8981-36243250F268}" type="slidenum">
              <a:rPr lang="en-US" smtClean="0">
                <a:solidFill>
                  <a:schemeClr val="tx1"/>
                </a:solidFill>
              </a:rPr>
              <a:t>21</a:t>
            </a:fld>
            <a:endParaRPr lang="en-US">
              <a:solidFill>
                <a:schemeClr val="tx1"/>
              </a:solidFill>
            </a:endParaRPr>
          </a:p>
        </p:txBody>
      </p:sp>
    </p:spTree>
    <p:extLst>
      <p:ext uri="{BB962C8B-B14F-4D97-AF65-F5344CB8AC3E}">
        <p14:creationId xmlns:p14="http://schemas.microsoft.com/office/powerpoint/2010/main" val="376826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Scope of Work (Attachment 5)</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860218" y="1435666"/>
            <a:ext cx="10342166" cy="4854544"/>
          </a:xfrm>
        </p:spPr>
        <p:txBody>
          <a:bodyPr vert="horz" lIns="91440" tIns="45720" rIns="91440" bIns="45720" rtlCol="0" anchor="t">
            <a:normAutofit lnSpcReduction="10000"/>
          </a:bodyPr>
          <a:lstStyle/>
          <a:p>
            <a:r>
              <a:rPr lang="en-US" sz="3000">
                <a:solidFill>
                  <a:schemeClr val="accent1">
                    <a:lumMod val="75000"/>
                  </a:schemeClr>
                </a:solidFill>
                <a:latin typeface="Arial"/>
                <a:cs typeface="Arial"/>
              </a:rPr>
              <a:t>Tell us exactly what you are proposing to do in your project.</a:t>
            </a:r>
          </a:p>
          <a:p>
            <a:r>
              <a:rPr lang="en-US" sz="3000">
                <a:solidFill>
                  <a:schemeClr val="accent1">
                    <a:lumMod val="75000"/>
                  </a:schemeClr>
                </a:solidFill>
                <a:latin typeface="Arial"/>
                <a:cs typeface="Arial"/>
              </a:rPr>
              <a:t>Identify what will be delivered to the Energy Commission.</a:t>
            </a:r>
          </a:p>
          <a:p>
            <a:r>
              <a:rPr lang="en-US" sz="3000">
                <a:solidFill>
                  <a:schemeClr val="accent1">
                    <a:lumMod val="75000"/>
                  </a:schemeClr>
                </a:solidFill>
                <a:latin typeface="Arial"/>
                <a:cs typeface="Arial"/>
              </a:rPr>
              <a:t>Be sure to include in the technical tasks:</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At least one product deliverable per task.</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Address requirements in Section I.C. under Project Focus.</a:t>
            </a:r>
          </a:p>
          <a:p>
            <a:r>
              <a:rPr lang="en-US" sz="3000">
                <a:solidFill>
                  <a:schemeClr val="accent1">
                    <a:lumMod val="75000"/>
                  </a:schemeClr>
                </a:solidFill>
                <a:latin typeface="Arial"/>
                <a:cs typeface="Arial"/>
              </a:rPr>
              <a:t>Be sure to include in the Project Schedule (Attachment 6):</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Product deliverables that correspond with the Scope of Work.</a:t>
            </a:r>
          </a:p>
          <a:p>
            <a:pPr marL="914400" lvl="1" indent="-457200">
              <a:buFont typeface="Courier New" panose="02070309020205020404" pitchFamily="49" charset="0"/>
              <a:buChar char="o"/>
            </a:pPr>
            <a:r>
              <a:rPr lang="en-US" sz="2800">
                <a:solidFill>
                  <a:schemeClr val="accent1">
                    <a:lumMod val="75000"/>
                  </a:schemeClr>
                </a:solidFill>
                <a:latin typeface="Arial"/>
                <a:cs typeface="Arial"/>
              </a:rPr>
              <a:t>Realistic dates on when product deliverables can be completed.</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D7337BA-0FE0-412E-90F1-010F7867CB20}"/>
              </a:ext>
            </a:extLst>
          </p:cNvPr>
          <p:cNvSpPr>
            <a:spLocks noGrp="1"/>
          </p:cNvSpPr>
          <p:nvPr>
            <p:ph type="sldNum" sz="quarter" idx="12"/>
          </p:nvPr>
        </p:nvSpPr>
        <p:spPr>
          <a:xfrm>
            <a:off x="9524999" y="6463234"/>
            <a:ext cx="1803400" cy="365125"/>
          </a:xfrm>
        </p:spPr>
        <p:txBody>
          <a:bodyPr/>
          <a:lstStyle/>
          <a:p>
            <a:fld id="{005C4985-ACD0-2B4C-8981-36243250F268}" type="slidenum">
              <a:rPr lang="en-US" smtClean="0">
                <a:solidFill>
                  <a:schemeClr val="tx1"/>
                </a:solidFill>
              </a:rPr>
              <a:t>22</a:t>
            </a:fld>
            <a:endParaRPr lang="en-US">
              <a:solidFill>
                <a:schemeClr val="tx1"/>
              </a:solidFill>
            </a:endParaRPr>
          </a:p>
        </p:txBody>
      </p:sp>
    </p:spTree>
    <p:extLst>
      <p:ext uri="{BB962C8B-B14F-4D97-AF65-F5344CB8AC3E}">
        <p14:creationId xmlns:p14="http://schemas.microsoft.com/office/powerpoint/2010/main" val="402580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4000" b="1">
                <a:solidFill>
                  <a:srgbClr val="254061"/>
                </a:solidFill>
                <a:latin typeface="Arial"/>
                <a:cs typeface="Arial"/>
              </a:rPr>
              <a:t>Budget (Attachment 7)</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6445" y="1293523"/>
            <a:ext cx="10500317" cy="4856529"/>
          </a:xfrm>
        </p:spPr>
        <p:txBody>
          <a:bodyPr>
            <a:normAutofit fontScale="85000" lnSpcReduction="20000"/>
          </a:bodyPr>
          <a:lstStyle/>
          <a:p>
            <a:pPr>
              <a:lnSpc>
                <a:spcPct val="120000"/>
              </a:lnSpc>
            </a:pPr>
            <a:r>
              <a:rPr lang="en-US" sz="3000">
                <a:solidFill>
                  <a:schemeClr val="accent1">
                    <a:lumMod val="75000"/>
                  </a:schemeClr>
                </a:solidFill>
                <a:latin typeface="Arial"/>
                <a:cs typeface="Arial"/>
              </a:rPr>
              <a:t>Identify how the Energy Commission funds and match funds will be spent to complete the project.</a:t>
            </a:r>
          </a:p>
          <a:p>
            <a:pPr>
              <a:lnSpc>
                <a:spcPct val="120000"/>
              </a:lnSpc>
            </a:pPr>
            <a:r>
              <a:rPr lang="en-US" sz="3000">
                <a:solidFill>
                  <a:schemeClr val="accent1">
                    <a:lumMod val="75000"/>
                  </a:schemeClr>
                </a:solidFill>
                <a:latin typeface="Arial"/>
                <a:cs typeface="Arial"/>
              </a:rPr>
              <a:t>Subcontractors receiving $100,000 or more Energy Commission funds must complete a separate budget form.</a:t>
            </a:r>
          </a:p>
          <a:p>
            <a:pPr>
              <a:lnSpc>
                <a:spcPct val="120000"/>
              </a:lnSpc>
            </a:pPr>
            <a:r>
              <a:rPr lang="en-US" sz="3000">
                <a:solidFill>
                  <a:schemeClr val="accent1">
                    <a:lumMod val="75000"/>
                  </a:schemeClr>
                </a:solidFill>
                <a:latin typeface="Arial"/>
                <a:cs typeface="Arial"/>
              </a:rPr>
              <a:t>Ensure that all rates provided are </a:t>
            </a:r>
            <a:r>
              <a:rPr lang="en-US" sz="3000" b="1">
                <a:solidFill>
                  <a:schemeClr val="accent1">
                    <a:lumMod val="75000"/>
                  </a:schemeClr>
                </a:solidFill>
                <a:latin typeface="Arial"/>
                <a:cs typeface="Arial"/>
              </a:rPr>
              <a:t>maximum</a:t>
            </a:r>
            <a:r>
              <a:rPr lang="en-US" sz="3000">
                <a:solidFill>
                  <a:schemeClr val="accent1">
                    <a:lumMod val="75000"/>
                  </a:schemeClr>
                </a:solidFill>
                <a:latin typeface="Arial"/>
                <a:cs typeface="Arial"/>
              </a:rPr>
              <a:t> rates for the entire project term. </a:t>
            </a:r>
          </a:p>
          <a:p>
            <a:pPr>
              <a:lnSpc>
                <a:spcPct val="120000"/>
              </a:lnSpc>
            </a:pPr>
            <a:r>
              <a:rPr lang="en-US" sz="3000">
                <a:solidFill>
                  <a:schemeClr val="accent1">
                    <a:lumMod val="75000"/>
                  </a:schemeClr>
                </a:solidFill>
                <a:latin typeface="Arial"/>
                <a:cs typeface="Arial"/>
              </a:rPr>
              <a:t>Travel Restrictions: </a:t>
            </a:r>
          </a:p>
          <a:p>
            <a:pPr lvl="1">
              <a:lnSpc>
                <a:spcPct val="120000"/>
              </a:lnSpc>
              <a:buFont typeface="Courier New" panose="02070309020205020404" pitchFamily="49" charset="0"/>
              <a:buChar char="o"/>
            </a:pPr>
            <a:r>
              <a:rPr lang="en-US" sz="2600">
                <a:solidFill>
                  <a:schemeClr val="accent1">
                    <a:lumMod val="75000"/>
                  </a:schemeClr>
                </a:solidFill>
                <a:latin typeface="Arial"/>
                <a:cs typeface="Arial"/>
              </a:rPr>
              <a:t>CEC funds should be limited to lodging and any form of transportation (e.g., airfare, rental car, public transit, parking, mileage). </a:t>
            </a:r>
          </a:p>
          <a:p>
            <a:pPr lvl="1">
              <a:lnSpc>
                <a:spcPct val="120000"/>
              </a:lnSpc>
              <a:buFont typeface="Courier New" panose="02070309020205020404" pitchFamily="49" charset="0"/>
              <a:buChar char="o"/>
            </a:pPr>
            <a:r>
              <a:rPr lang="en-US" sz="2600">
                <a:solidFill>
                  <a:schemeClr val="accent1">
                    <a:lumMod val="75000"/>
                  </a:schemeClr>
                </a:solidFill>
                <a:latin typeface="Arial"/>
                <a:cs typeface="Arial"/>
              </a:rPr>
              <a:t>If an applicant plans to travel to conferences, including registration fees, they </a:t>
            </a:r>
            <a:r>
              <a:rPr lang="en-US" sz="2600" b="1">
                <a:solidFill>
                  <a:schemeClr val="accent1">
                    <a:lumMod val="75000"/>
                  </a:schemeClr>
                </a:solidFill>
                <a:latin typeface="Arial"/>
                <a:cs typeface="Arial"/>
              </a:rPr>
              <a:t>must</a:t>
            </a:r>
            <a:r>
              <a:rPr lang="en-US" sz="2600">
                <a:solidFill>
                  <a:schemeClr val="accent1">
                    <a:lumMod val="75000"/>
                  </a:schemeClr>
                </a:solidFill>
                <a:latin typeface="Arial"/>
                <a:cs typeface="Arial"/>
              </a:rPr>
              <a:t> use match funds.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351AD8E0-069A-4E02-A99C-299F681EB1FC}"/>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1685374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Autofit/>
          </a:bodyPr>
          <a:lstStyle/>
          <a:p>
            <a:pPr algn="l"/>
            <a:r>
              <a:rPr lang="en-US" sz="3600" b="1">
                <a:solidFill>
                  <a:srgbClr val="254061"/>
                </a:solidFill>
                <a:latin typeface="Arial"/>
                <a:cs typeface="Arial"/>
              </a:rPr>
              <a:t>Commitment and Support Letter Forms (Attachment 10)</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38463" y="1364208"/>
            <a:ext cx="10539663" cy="5075522"/>
          </a:xfrm>
        </p:spPr>
        <p:txBody>
          <a:bodyPr>
            <a:normAutofit/>
          </a:bodyPr>
          <a:lstStyle/>
          <a:p>
            <a:r>
              <a:rPr lang="en-US" sz="2800">
                <a:solidFill>
                  <a:schemeClr val="accent1">
                    <a:lumMod val="75000"/>
                  </a:schemeClr>
                </a:solidFill>
                <a:latin typeface="Arial"/>
                <a:cs typeface="Arial"/>
              </a:rPr>
              <a:t>Follow guidelines provided for commitment and support letters.</a:t>
            </a:r>
          </a:p>
          <a:p>
            <a:pPr lvl="1">
              <a:buFont typeface="Courier New" panose="02070309020205020404" pitchFamily="49" charset="0"/>
              <a:buChar char="o"/>
            </a:pPr>
            <a:r>
              <a:rPr lang="en-US">
                <a:solidFill>
                  <a:schemeClr val="accent1">
                    <a:lumMod val="75000"/>
                  </a:schemeClr>
                </a:solidFill>
                <a:latin typeface="Arial"/>
                <a:cs typeface="Arial"/>
              </a:rPr>
              <a:t>Commitment letters are required for entities or individuals that are committing match funding, testing/demonstration sites, including the </a:t>
            </a:r>
            <a:r>
              <a:rPr lang="en-US" b="1">
                <a:solidFill>
                  <a:schemeClr val="accent1">
                    <a:lumMod val="75000"/>
                  </a:schemeClr>
                </a:solidFill>
                <a:latin typeface="Arial"/>
                <a:cs typeface="Arial"/>
              </a:rPr>
              <a:t>Prime</a:t>
            </a:r>
            <a:r>
              <a:rPr lang="en-US">
                <a:solidFill>
                  <a:schemeClr val="accent1">
                    <a:lumMod val="75000"/>
                  </a:schemeClr>
                </a:solidFill>
                <a:latin typeface="Arial"/>
                <a:cs typeface="Arial"/>
              </a:rPr>
              <a:t>. </a:t>
            </a:r>
          </a:p>
          <a:p>
            <a:pPr lvl="1">
              <a:buFont typeface="Courier New" panose="02070309020205020404" pitchFamily="49" charset="0"/>
              <a:buChar char="o"/>
            </a:pPr>
            <a:r>
              <a:rPr lang="en-US">
                <a:solidFill>
                  <a:schemeClr val="accent1">
                    <a:lumMod val="75000"/>
                  </a:schemeClr>
                </a:solidFill>
                <a:latin typeface="Arial"/>
                <a:cs typeface="Arial"/>
              </a:rPr>
              <a:t>Support letters describe a project stakeholder’s interest or involvement in the project.</a:t>
            </a:r>
          </a:p>
          <a:p>
            <a:r>
              <a:rPr lang="en-US" sz="2800">
                <a:solidFill>
                  <a:schemeClr val="accent1">
                    <a:lumMod val="75000"/>
                  </a:schemeClr>
                </a:solidFill>
                <a:latin typeface="Arial"/>
                <a:cs typeface="Arial"/>
              </a:rPr>
              <a:t>All applicants must submit </a:t>
            </a:r>
            <a:r>
              <a:rPr lang="en-US" sz="2800" b="1">
                <a:solidFill>
                  <a:schemeClr val="accent1">
                    <a:lumMod val="75000"/>
                  </a:schemeClr>
                </a:solidFill>
                <a:latin typeface="Arial"/>
                <a:cs typeface="Arial"/>
              </a:rPr>
              <a:t>at least one </a:t>
            </a:r>
            <a:r>
              <a:rPr lang="en-US" sz="2800">
                <a:solidFill>
                  <a:schemeClr val="accent1">
                    <a:lumMod val="75000"/>
                  </a:schemeClr>
                </a:solidFill>
                <a:latin typeface="Arial"/>
                <a:cs typeface="Arial"/>
              </a:rPr>
              <a:t>support letter.</a:t>
            </a:r>
          </a:p>
          <a:p>
            <a:r>
              <a:rPr lang="en-US" sz="2800">
                <a:solidFill>
                  <a:schemeClr val="accent1">
                    <a:lumMod val="75000"/>
                  </a:schemeClr>
                </a:solidFill>
                <a:latin typeface="Arial"/>
                <a:cs typeface="Arial"/>
              </a:rPr>
              <a:t>Match funding must be supported by a match fund commitment letter. </a:t>
            </a:r>
          </a:p>
          <a:p>
            <a:r>
              <a:rPr lang="en-US" sz="2800">
                <a:solidFill>
                  <a:schemeClr val="accent1">
                    <a:lumMod val="75000"/>
                  </a:schemeClr>
                </a:solidFill>
                <a:latin typeface="Arial"/>
                <a:cs typeface="Arial"/>
              </a:rPr>
              <a:t>Any project partners that will make contributions to the project (other than match and sites) must submit a commitment letter.</a:t>
            </a:r>
          </a:p>
          <a:p>
            <a:r>
              <a:rPr lang="en-US" sz="2800">
                <a:solidFill>
                  <a:schemeClr val="accent1">
                    <a:lumMod val="75000"/>
                  </a:schemeClr>
                </a:solidFill>
                <a:latin typeface="Arial"/>
                <a:cs typeface="Arial"/>
              </a:rPr>
              <a:t>Limit to two pages per letter, excluding the cover page.</a:t>
            </a:r>
          </a:p>
          <a:p>
            <a:endParaRPr lang="en-US">
              <a:solidFill>
                <a:schemeClr val="accent1">
                  <a:lumMod val="75000"/>
                </a:schemeClr>
              </a:solidFill>
              <a:latin typeface="Arial"/>
              <a:cs typeface="Arial"/>
            </a:endParaRP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EB8AB454-A12B-46ED-ABB5-E4020480E8D3}"/>
              </a:ext>
            </a:extLst>
          </p:cNvPr>
          <p:cNvSpPr>
            <a:spLocks noGrp="1"/>
          </p:cNvSpPr>
          <p:nvPr>
            <p:ph type="sldNum" sz="quarter" idx="12"/>
          </p:nvPr>
        </p:nvSpPr>
        <p:spPr>
          <a:xfrm>
            <a:off x="9495017" y="6463234"/>
            <a:ext cx="1803400" cy="365125"/>
          </a:xfrm>
        </p:spPr>
        <p:txBody>
          <a:bodyPr/>
          <a:lstStyle/>
          <a:p>
            <a:fld id="{005C4985-ACD0-2B4C-8981-36243250F268}" type="slidenum">
              <a:rPr lang="en-US" smtClean="0">
                <a:solidFill>
                  <a:schemeClr val="tx1"/>
                </a:solidFill>
              </a:rPr>
              <a:t>24</a:t>
            </a:fld>
            <a:endParaRPr lang="en-US">
              <a:solidFill>
                <a:schemeClr val="tx1"/>
              </a:solidFill>
            </a:endParaRPr>
          </a:p>
        </p:txBody>
      </p:sp>
    </p:spTree>
    <p:extLst>
      <p:ext uri="{BB962C8B-B14F-4D97-AF65-F5344CB8AC3E}">
        <p14:creationId xmlns:p14="http://schemas.microsoft.com/office/powerpoint/2010/main" val="3285064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a:xfrm>
            <a:off x="1399821" y="237067"/>
            <a:ext cx="10444347" cy="1038840"/>
          </a:xfrm>
        </p:spPr>
        <p:txBody>
          <a:bodyPr>
            <a:noAutofit/>
          </a:bodyPr>
          <a:lstStyle/>
          <a:p>
            <a:r>
              <a:rPr lang="en-US" sz="3600" b="1">
                <a:solidFill>
                  <a:srgbClr val="254061"/>
                </a:solidFill>
                <a:latin typeface="Arial"/>
                <a:cs typeface="Arial"/>
              </a:rPr>
              <a:t>GFO Submission Requirements</a:t>
            </a:r>
            <a:br>
              <a:rPr lang="en-US" sz="3600" b="1">
                <a:solidFill>
                  <a:srgbClr val="254061"/>
                </a:solidFill>
                <a:latin typeface="Arial"/>
                <a:cs typeface="Arial"/>
              </a:rPr>
            </a:br>
            <a:endParaRPr lang="en-US" sz="3600" b="1">
              <a:solidFill>
                <a:srgbClr val="254061"/>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89547" y="1530204"/>
            <a:ext cx="11107872" cy="4933030"/>
          </a:xfrm>
        </p:spPr>
        <p:txBody>
          <a:bodyPr vert="horz" lIns="91440" tIns="45720" rIns="91440" bIns="45720" rtlCol="0" anchor="t">
            <a:normAutofit/>
          </a:bodyPr>
          <a:lstStyle/>
          <a:p>
            <a:r>
              <a:rPr lang="en-US">
                <a:solidFill>
                  <a:schemeClr val="accent1">
                    <a:lumMod val="75000"/>
                  </a:schemeClr>
                </a:solidFill>
                <a:latin typeface="Arial"/>
                <a:cs typeface="Arial"/>
              </a:rPr>
              <a:t>Method of Delivery is the Energy Commission Grant Solicitation System, available at: </a:t>
            </a:r>
            <a:r>
              <a:rPr lang="en-US">
                <a:solidFill>
                  <a:schemeClr val="accent1">
                    <a:lumMod val="75000"/>
                  </a:schemeClr>
                </a:solidFill>
                <a:latin typeface="Arial"/>
                <a:cs typeface="Arial"/>
                <a:hlinkClick r:id="rId3"/>
              </a:rPr>
              <a:t>https://gss.energy.ca.gov/</a:t>
            </a:r>
            <a:r>
              <a:rPr lang="en-US">
                <a:solidFill>
                  <a:schemeClr val="accent1">
                    <a:lumMod val="75000"/>
                  </a:schemeClr>
                </a:solidFill>
                <a:latin typeface="Arial"/>
                <a:cs typeface="Arial"/>
              </a:rPr>
              <a:t> </a:t>
            </a:r>
          </a:p>
          <a:p>
            <a:r>
              <a:rPr lang="en-US">
                <a:solidFill>
                  <a:schemeClr val="accent1">
                    <a:lumMod val="75000"/>
                  </a:schemeClr>
                </a:solidFill>
                <a:latin typeface="Arial"/>
                <a:cs typeface="Arial"/>
              </a:rPr>
              <a:t>Electronic files must be in Microsoft Office Word (.doc, .docx) and Excel (.</a:t>
            </a:r>
            <a:r>
              <a:rPr lang="en-US" err="1">
                <a:solidFill>
                  <a:schemeClr val="accent1">
                    <a:lumMod val="75000"/>
                  </a:schemeClr>
                </a:solidFill>
                <a:latin typeface="Arial"/>
                <a:cs typeface="Arial"/>
              </a:rPr>
              <a:t>xls</a:t>
            </a:r>
            <a:r>
              <a:rPr lang="en-US">
                <a:solidFill>
                  <a:schemeClr val="accent1">
                    <a:lumMod val="75000"/>
                  </a:schemeClr>
                </a:solidFill>
                <a:latin typeface="Arial"/>
                <a:cs typeface="Arial"/>
              </a:rPr>
              <a:t>, .xlsx) formats, unless originally provided in solicitation in another format. </a:t>
            </a:r>
          </a:p>
          <a:p>
            <a:r>
              <a:rPr lang="en-US">
                <a:solidFill>
                  <a:schemeClr val="accent1">
                    <a:lumMod val="75000"/>
                  </a:schemeClr>
                </a:solidFill>
                <a:latin typeface="Arial"/>
                <a:cs typeface="Arial"/>
              </a:rPr>
              <a:t>Application documents should meet formatting requirements, and page recommendations.</a:t>
            </a:r>
          </a:p>
          <a:p>
            <a:r>
              <a:rPr lang="en-US">
                <a:solidFill>
                  <a:schemeClr val="accent1">
                    <a:lumMod val="75000"/>
                  </a:schemeClr>
                </a:solidFill>
                <a:latin typeface="Arial"/>
                <a:cs typeface="Arial"/>
              </a:rPr>
              <a:t>Attachments requiring signatures (Application Form and Support/Commitment Letters) may be scanned and submitted in PDF format. </a:t>
            </a:r>
          </a:p>
          <a:p>
            <a:r>
              <a:rPr lang="en-US">
                <a:solidFill>
                  <a:schemeClr val="accent1">
                    <a:lumMod val="75000"/>
                  </a:schemeClr>
                </a:solidFill>
                <a:latin typeface="Arial"/>
                <a:cs typeface="Arial"/>
              </a:rPr>
              <a:t>First-time users must register as a new user to access system. </a:t>
            </a:r>
          </a:p>
          <a:p>
            <a:r>
              <a:rPr lang="en-US">
                <a:solidFill>
                  <a:schemeClr val="accent1">
                    <a:lumMod val="75000"/>
                  </a:schemeClr>
                </a:solidFill>
                <a:latin typeface="Arial"/>
                <a:cs typeface="Arial"/>
              </a:rPr>
              <a:t>Grant Solicitation System (GSS) How to Apply presentation: </a:t>
            </a:r>
            <a:r>
              <a:rPr lang="en-US" sz="2300">
                <a:solidFill>
                  <a:schemeClr val="accent1">
                    <a:lumMod val="75000"/>
                  </a:schemeClr>
                </a:solidFill>
                <a:latin typeface="Arial"/>
                <a:cs typeface="Arial"/>
              </a:rPr>
              <a:t>https://www.energy.ca.gov/media/1654</a:t>
            </a:r>
          </a:p>
        </p:txBody>
      </p:sp>
      <p:sp>
        <p:nvSpPr>
          <p:cNvPr id="2" name="Slide Number Placeholder 1">
            <a:extLst>
              <a:ext uri="{FF2B5EF4-FFF2-40B4-BE49-F238E27FC236}">
                <a16:creationId xmlns:a16="http://schemas.microsoft.com/office/drawing/2014/main" id="{657BDD27-6947-4FD4-A572-578326FEA73B}"/>
              </a:ext>
            </a:extLst>
          </p:cNvPr>
          <p:cNvSpPr>
            <a:spLocks noGrp="1"/>
          </p:cNvSpPr>
          <p:nvPr>
            <p:ph type="sldNum" sz="quarter" idx="12"/>
          </p:nvPr>
        </p:nvSpPr>
        <p:spPr>
          <a:xfrm>
            <a:off x="9659911" y="6463234"/>
            <a:ext cx="1803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3298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10C5-D16F-4D6A-8062-80668917FD30}"/>
              </a:ext>
            </a:extLst>
          </p:cNvPr>
          <p:cNvSpPr>
            <a:spLocks noGrp="1"/>
          </p:cNvSpPr>
          <p:nvPr>
            <p:ph type="title"/>
          </p:nvPr>
        </p:nvSpPr>
        <p:spPr/>
        <p:txBody>
          <a:bodyPr/>
          <a:lstStyle/>
          <a:p>
            <a:r>
              <a:rPr lang="en-US"/>
              <a:t>GSS WARNING</a:t>
            </a:r>
          </a:p>
        </p:txBody>
      </p:sp>
      <p:sp>
        <p:nvSpPr>
          <p:cNvPr id="3" name="Content Placeholder 2">
            <a:extLst>
              <a:ext uri="{FF2B5EF4-FFF2-40B4-BE49-F238E27FC236}">
                <a16:creationId xmlns:a16="http://schemas.microsoft.com/office/drawing/2014/main" id="{490086AC-59FB-4979-B64D-D9C6EDDFEF79}"/>
              </a:ext>
            </a:extLst>
          </p:cNvPr>
          <p:cNvSpPr>
            <a:spLocks noGrp="1"/>
          </p:cNvSpPr>
          <p:nvPr>
            <p:ph sz="half" idx="1"/>
          </p:nvPr>
        </p:nvSpPr>
        <p:spPr>
          <a:xfrm>
            <a:off x="212557" y="1281279"/>
            <a:ext cx="11761270" cy="5181955"/>
          </a:xfrm>
        </p:spPr>
        <p:txBody>
          <a:bodyPr>
            <a:normAutofit/>
          </a:bodyPr>
          <a:lstStyle/>
          <a:p>
            <a:pPr marL="0" indent="0" algn="ctr" rtl="0" fontAlgn="base">
              <a:spcAft>
                <a:spcPts val="1200"/>
              </a:spcAft>
              <a:buNone/>
            </a:pPr>
            <a:r>
              <a:rPr lang="en-US" sz="3500" b="1">
                <a:solidFill>
                  <a:srgbClr val="FF0000"/>
                </a:solidFill>
              </a:rPr>
              <a:t>START THE PROCESS EARLY! </a:t>
            </a:r>
          </a:p>
          <a:p>
            <a:pPr fontAlgn="base">
              <a:spcAft>
                <a:spcPts val="600"/>
              </a:spcAft>
            </a:pPr>
            <a:r>
              <a:rPr lang="en-US" sz="3500"/>
              <a:t>Applications must be fully submitted </a:t>
            </a:r>
            <a:r>
              <a:rPr lang="en-US" sz="3500" u="sng">
                <a:solidFill>
                  <a:srgbClr val="FF0000"/>
                </a:solidFill>
              </a:rPr>
              <a:t>BEFORE</a:t>
            </a:r>
            <a:r>
              <a:rPr lang="en-US" sz="3500"/>
              <a:t> the deadline listed in the solicitation manual. </a:t>
            </a:r>
          </a:p>
          <a:p>
            <a:pPr fontAlgn="base">
              <a:spcAft>
                <a:spcPts val="600"/>
              </a:spcAft>
            </a:pPr>
            <a:r>
              <a:rPr lang="en-US" sz="3500">
                <a:solidFill>
                  <a:srgbClr val="FF0000"/>
                </a:solidFill>
              </a:rPr>
              <a:t>The GSS system will shut off at the deadline.</a:t>
            </a:r>
          </a:p>
          <a:p>
            <a:pPr fontAlgn="base">
              <a:spcAft>
                <a:spcPts val="600"/>
              </a:spcAft>
            </a:pPr>
            <a:r>
              <a:rPr lang="en-US" sz="3500"/>
              <a:t>Applications in the process of being submitted prior to the deadline will NOT be accepted after the deadline. </a:t>
            </a:r>
          </a:p>
          <a:p>
            <a:pPr fontAlgn="base">
              <a:spcAft>
                <a:spcPts val="600"/>
              </a:spcAft>
            </a:pPr>
            <a:r>
              <a:rPr lang="en-US" sz="3500"/>
              <a:t>Applications will NOT be accepted after the deadline. </a:t>
            </a:r>
            <a:endParaRPr lang="en-US" sz="3500" b="0" i="0">
              <a:solidFill>
                <a:srgbClr val="000000"/>
              </a:solidFill>
              <a:effectLst/>
              <a:latin typeface="Arial" panose="020B0604020202020204" pitchFamily="34" charset="0"/>
            </a:endParaRPr>
          </a:p>
        </p:txBody>
      </p:sp>
      <p:sp>
        <p:nvSpPr>
          <p:cNvPr id="5" name="Slide Number Placeholder 4">
            <a:extLst>
              <a:ext uri="{FF2B5EF4-FFF2-40B4-BE49-F238E27FC236}">
                <a16:creationId xmlns:a16="http://schemas.microsoft.com/office/drawing/2014/main" id="{31679A90-1F6B-4E7B-B15C-EF933347B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1262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1298-3FB8-4BC5-805D-9B2AB455C6F6}"/>
              </a:ext>
            </a:extLst>
          </p:cNvPr>
          <p:cNvSpPr>
            <a:spLocks noGrp="1"/>
          </p:cNvSpPr>
          <p:nvPr>
            <p:ph type="title"/>
          </p:nvPr>
        </p:nvSpPr>
        <p:spPr/>
        <p:txBody>
          <a:bodyPr/>
          <a:lstStyle/>
          <a:p>
            <a:r>
              <a:rPr lang="en-US"/>
              <a:t>GSS Structure</a:t>
            </a:r>
          </a:p>
        </p:txBody>
      </p:sp>
      <p:sp>
        <p:nvSpPr>
          <p:cNvPr id="3" name="Content Placeholder 2">
            <a:extLst>
              <a:ext uri="{FF2B5EF4-FFF2-40B4-BE49-F238E27FC236}">
                <a16:creationId xmlns:a16="http://schemas.microsoft.com/office/drawing/2014/main" id="{A0439ABF-4E01-4846-B0E8-8C4E3D41D26F}"/>
              </a:ext>
            </a:extLst>
          </p:cNvPr>
          <p:cNvSpPr>
            <a:spLocks noGrp="1"/>
          </p:cNvSpPr>
          <p:nvPr>
            <p:ph sz="half" idx="1"/>
          </p:nvPr>
        </p:nvSpPr>
        <p:spPr>
          <a:xfrm>
            <a:off x="514350" y="1275908"/>
            <a:ext cx="10839450" cy="4901056"/>
          </a:xfrm>
        </p:spPr>
        <p:txBody>
          <a:bodyPr>
            <a:normAutofit fontScale="92500" lnSpcReduction="10000"/>
          </a:bodyPr>
          <a:lstStyle/>
          <a:p>
            <a:r>
              <a:rPr lang="en-US" sz="3000"/>
              <a:t>Register as a New User </a:t>
            </a:r>
          </a:p>
          <a:p>
            <a:r>
              <a:rPr lang="en-US" sz="3000"/>
              <a:t>Log In </a:t>
            </a:r>
          </a:p>
          <a:p>
            <a:r>
              <a:rPr lang="en-US" sz="3000"/>
              <a:t>3 Step Application Process: </a:t>
            </a:r>
          </a:p>
          <a:p>
            <a:pPr marL="971550" indent="-457200">
              <a:buAutoNum type="arabicPeriod"/>
            </a:pPr>
            <a:r>
              <a:rPr lang="en-US" sz="3000"/>
              <a:t>Select Solicitation </a:t>
            </a:r>
          </a:p>
          <a:p>
            <a:pPr marL="971550" indent="-457200">
              <a:buAutoNum type="arabicPeriod"/>
            </a:pPr>
            <a:r>
              <a:rPr lang="en-US" sz="3000"/>
              <a:t>Upload Files </a:t>
            </a:r>
          </a:p>
          <a:p>
            <a:pPr marL="514350" indent="0">
              <a:buNone/>
            </a:pPr>
            <a:r>
              <a:rPr lang="en-US" sz="3000"/>
              <a:t>	• Select documents for upload </a:t>
            </a:r>
          </a:p>
          <a:p>
            <a:pPr lvl="2"/>
            <a:r>
              <a:rPr lang="en-US" sz="3000"/>
              <a:t>Tag files with document type </a:t>
            </a:r>
          </a:p>
          <a:p>
            <a:pPr lvl="2"/>
            <a:r>
              <a:rPr lang="en-US" sz="3000"/>
              <a:t>Designate confidential documents (if applicable) </a:t>
            </a:r>
          </a:p>
          <a:p>
            <a:pPr marL="971550" lvl="2" indent="-457200">
              <a:lnSpc>
                <a:spcPct val="100000"/>
              </a:lnSpc>
              <a:spcBef>
                <a:spcPts val="1000"/>
              </a:spcBef>
              <a:buFont typeface="+mj-lt"/>
              <a:buAutoNum type="arabicPeriod" startAt="3"/>
            </a:pPr>
            <a:r>
              <a:rPr lang="en-US" sz="3000"/>
              <a:t>Review and Submit </a:t>
            </a:r>
          </a:p>
          <a:p>
            <a:pPr marL="914400" lvl="2" indent="0">
              <a:buNone/>
            </a:pPr>
            <a:endParaRPr lang="en-US"/>
          </a:p>
          <a:p>
            <a:pPr marL="914400" lvl="2" indent="0">
              <a:buNone/>
            </a:pPr>
            <a:r>
              <a:rPr lang="en-US" sz="3200">
                <a:solidFill>
                  <a:srgbClr val="FF0000"/>
                </a:solidFill>
              </a:rPr>
              <a:t>All three steps must be complete BEFORE the deadline</a:t>
            </a:r>
          </a:p>
        </p:txBody>
      </p:sp>
      <p:sp>
        <p:nvSpPr>
          <p:cNvPr id="5" name="Slide Number Placeholder 4">
            <a:extLst>
              <a:ext uri="{FF2B5EF4-FFF2-40B4-BE49-F238E27FC236}">
                <a16:creationId xmlns:a16="http://schemas.microsoft.com/office/drawing/2014/main" id="{F96BAECF-88DB-4BF1-A320-6C45B01E0E2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prstClr val="white"/>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543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Screening</a:t>
            </a:r>
          </a:p>
        </p:txBody>
      </p:sp>
      <p:sp>
        <p:nvSpPr>
          <p:cNvPr id="9" name="Content Placeholder 2"/>
          <p:cNvSpPr>
            <a:spLocks noGrp="1"/>
          </p:cNvSpPr>
          <p:nvPr>
            <p:ph sz="half" idx="1"/>
          </p:nvPr>
        </p:nvSpPr>
        <p:spPr>
          <a:solidFill>
            <a:srgbClr val="FFE49F"/>
          </a:solidFill>
        </p:spPr>
        <p:txBody>
          <a:bodyPr>
            <a:normAutofit/>
          </a:bodyPr>
          <a:lstStyle/>
          <a:p>
            <a:pPr marL="0" indent="0" algn="ctr">
              <a:buNone/>
            </a:pPr>
            <a:r>
              <a:rPr lang="en-US" sz="2600" b="1" u="sng">
                <a:solidFill>
                  <a:schemeClr val="tx1"/>
                </a:solidFill>
              </a:rPr>
              <a:t>Admin Screening Process</a:t>
            </a:r>
          </a:p>
          <a:p>
            <a:pPr>
              <a:buFont typeface="Wingdings" panose="05000000000000000000" pitchFamily="2" charset="2"/>
              <a:buChar char="q"/>
            </a:pPr>
            <a:r>
              <a:rPr lang="en-US" sz="2600">
                <a:solidFill>
                  <a:schemeClr val="tx1"/>
                </a:solidFill>
              </a:rPr>
              <a:t>Energy Commission staff screens applications per criteria in Section IV.E.</a:t>
            </a:r>
          </a:p>
          <a:p>
            <a:pPr>
              <a:buFont typeface="Wingdings" panose="05000000000000000000" pitchFamily="2" charset="2"/>
              <a:buChar char="q"/>
            </a:pPr>
            <a:r>
              <a:rPr lang="en-US" sz="2600">
                <a:solidFill>
                  <a:schemeClr val="tx1"/>
                </a:solidFill>
              </a:rPr>
              <a:t>Criteria are evaluated on a pass/fail basis.</a:t>
            </a:r>
          </a:p>
          <a:p>
            <a:pPr>
              <a:buFont typeface="Wingdings" panose="05000000000000000000" pitchFamily="2" charset="2"/>
              <a:buChar char="q"/>
            </a:pPr>
            <a:r>
              <a:rPr lang="en-US" sz="2600">
                <a:solidFill>
                  <a:schemeClr val="tx1"/>
                </a:solidFill>
              </a:rPr>
              <a:t>Applicants must pass all screening criteria or the application will be disqualified.</a:t>
            </a:r>
          </a:p>
        </p:txBody>
      </p:sp>
      <p:sp>
        <p:nvSpPr>
          <p:cNvPr id="2" name="Content Placeholder 1">
            <a:extLst>
              <a:ext uri="{FF2B5EF4-FFF2-40B4-BE49-F238E27FC236}">
                <a16:creationId xmlns:a16="http://schemas.microsoft.com/office/drawing/2014/main" id="{0693D5FB-1076-467B-9EF0-AB23352ACC50}"/>
              </a:ext>
            </a:extLst>
          </p:cNvPr>
          <p:cNvSpPr>
            <a:spLocks noGrp="1"/>
          </p:cNvSpPr>
          <p:nvPr>
            <p:ph sz="half" idx="2"/>
          </p:nvPr>
        </p:nvSpPr>
        <p:spPr/>
        <p:txBody>
          <a:bodyPr/>
          <a:lstStyle/>
          <a:p>
            <a:endParaRPr lang="en-US"/>
          </a:p>
        </p:txBody>
      </p:sp>
      <p:sp>
        <p:nvSpPr>
          <p:cNvPr id="10" name="Content Placeholder 2"/>
          <p:cNvSpPr txBox="1">
            <a:spLocks/>
          </p:cNvSpPr>
          <p:nvPr/>
        </p:nvSpPr>
        <p:spPr>
          <a:xfrm>
            <a:off x="6228606" y="1825625"/>
            <a:ext cx="5125194" cy="4351338"/>
          </a:xfrm>
          <a:prstGeom prst="rect">
            <a:avLst/>
          </a:prstGeom>
          <a:solidFill>
            <a:schemeClr val="accent1">
              <a:lumMod val="40000"/>
              <a:lumOff val="60000"/>
            </a:schemeClr>
          </a:solidFill>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3"/>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3"/>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3"/>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b="1" u="sng">
                <a:solidFill>
                  <a:schemeClr val="tx1"/>
                </a:solidFill>
              </a:rPr>
              <a:t>Some Reasons for Disqualification</a:t>
            </a:r>
          </a:p>
          <a:p>
            <a:pPr marL="342900" indent="-342900">
              <a:buFont typeface="Wingdings" panose="05000000000000000000" pitchFamily="2" charset="2"/>
              <a:buChar char="q"/>
            </a:pPr>
            <a:r>
              <a:rPr lang="en-US">
                <a:solidFill>
                  <a:schemeClr val="tx1"/>
                </a:solidFill>
              </a:rPr>
              <a:t>Application is not submitted by the specified due date and time.</a:t>
            </a:r>
          </a:p>
          <a:p>
            <a:pPr marL="342900" indent="-342900">
              <a:buFont typeface="Wingdings" panose="05000000000000000000" pitchFamily="2" charset="2"/>
              <a:buChar char="q"/>
            </a:pPr>
            <a:r>
              <a:rPr lang="en-US">
                <a:solidFill>
                  <a:schemeClr val="tx1"/>
                </a:solidFill>
              </a:rPr>
              <a:t>Application does not include one or more support letters.</a:t>
            </a:r>
          </a:p>
          <a:p>
            <a:pPr marL="342900" indent="-342900">
              <a:buFont typeface="Wingdings" panose="05000000000000000000" pitchFamily="2" charset="2"/>
              <a:buChar char="q"/>
            </a:pPr>
            <a:r>
              <a:rPr lang="en-US">
                <a:solidFill>
                  <a:schemeClr val="tx1"/>
                </a:solidFill>
              </a:rPr>
              <a:t>Application contains confidential material.</a:t>
            </a:r>
          </a:p>
        </p:txBody>
      </p:sp>
      <p:sp>
        <p:nvSpPr>
          <p:cNvPr id="3" name="Slide Number Placeholder 2">
            <a:extLst>
              <a:ext uri="{FF2B5EF4-FFF2-40B4-BE49-F238E27FC236}">
                <a16:creationId xmlns:a16="http://schemas.microsoft.com/office/drawing/2014/main" id="{AF46B05B-8D8E-4701-9076-F7FE0B05D043}"/>
              </a:ext>
            </a:extLst>
          </p:cNvPr>
          <p:cNvSpPr>
            <a:spLocks noGrp="1"/>
          </p:cNvSpPr>
          <p:nvPr>
            <p:ph type="sldNum" sz="quarter" idx="12"/>
          </p:nvPr>
        </p:nvSpPr>
        <p:spPr>
          <a:xfrm>
            <a:off x="9435056" y="6463234"/>
            <a:ext cx="1761067" cy="365125"/>
          </a:xfrm>
        </p:spPr>
        <p:txBody>
          <a:bodyPr/>
          <a:lstStyle/>
          <a:p>
            <a:fld id="{005C4985-ACD0-2B4C-8981-36243250F268}" type="slidenum">
              <a:rPr lang="en-US" smtClean="0">
                <a:solidFill>
                  <a:schemeClr val="tx1"/>
                </a:solidFill>
              </a:rPr>
              <a:t>28</a:t>
            </a:fld>
            <a:endParaRPr lang="en-US">
              <a:solidFill>
                <a:schemeClr val="tx1"/>
              </a:solidFill>
            </a:endParaRPr>
          </a:p>
        </p:txBody>
      </p:sp>
    </p:spTree>
    <p:extLst>
      <p:ext uri="{BB962C8B-B14F-4D97-AF65-F5344CB8AC3E}">
        <p14:creationId xmlns:p14="http://schemas.microsoft.com/office/powerpoint/2010/main" val="1597230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3600" b="1">
                <a:solidFill>
                  <a:srgbClr val="254061"/>
                </a:solidFill>
                <a:latin typeface="Arial"/>
                <a:cs typeface="Arial"/>
              </a:rPr>
              <a:t>How will my Application be Evaluated? </a:t>
            </a:r>
            <a:br>
              <a:rPr lang="en-US" sz="3600" b="1">
                <a:solidFill>
                  <a:srgbClr val="254061"/>
                </a:solidFill>
                <a:latin typeface="Arial"/>
                <a:cs typeface="Arial"/>
              </a:rPr>
            </a:br>
            <a:r>
              <a:rPr lang="en-US" sz="3600" b="1">
                <a:solidFill>
                  <a:srgbClr val="254061"/>
                </a:solidFill>
                <a:latin typeface="Arial"/>
                <a:cs typeface="Arial"/>
              </a:rPr>
              <a:t>Application Scoring</a:t>
            </a:r>
            <a:br>
              <a:rPr lang="en-US" sz="3600" b="1">
                <a:solidFill>
                  <a:srgbClr val="254061"/>
                </a:solidFill>
                <a:latin typeface="Arial"/>
                <a:cs typeface="Arial"/>
              </a:rPr>
            </a:br>
            <a:endParaRPr lang="en-US" b="1">
              <a:solidFill>
                <a:srgbClr val="254061"/>
              </a:solidFill>
              <a:latin typeface="Arial"/>
              <a:cs typeface="Arial"/>
            </a:endParaRPr>
          </a:p>
        </p:txBody>
      </p:sp>
      <p:sp>
        <p:nvSpPr>
          <p:cNvPr id="11" name="Content Placeholder 2"/>
          <p:cNvSpPr>
            <a:spLocks noGrp="1"/>
          </p:cNvSpPr>
          <p:nvPr>
            <p:ph idx="4294967295"/>
          </p:nvPr>
        </p:nvSpPr>
        <p:spPr>
          <a:xfrm>
            <a:off x="829437" y="1429117"/>
            <a:ext cx="5016500" cy="4901345"/>
          </a:xfrm>
          <a:solidFill>
            <a:srgbClr val="FFE49F"/>
          </a:solidFill>
        </p:spPr>
        <p:txBody>
          <a:bodyPr>
            <a:noAutofit/>
          </a:bodyPr>
          <a:lstStyle/>
          <a:p>
            <a:pPr marL="285750" indent="-285750">
              <a:buFont typeface="Arial" panose="020B0604020202020204" pitchFamily="34" charset="0"/>
              <a:buChar char="•"/>
            </a:pPr>
            <a:r>
              <a:rPr lang="en-US" sz="2100" b="1">
                <a:solidFill>
                  <a:schemeClr val="tx1"/>
                </a:solidFill>
              </a:rPr>
              <a:t>Evaluation Committee applies the scoring scale to the scoring criteria.</a:t>
            </a:r>
          </a:p>
          <a:p>
            <a:pPr marL="285750" indent="-285750">
              <a:buFont typeface="Arial" panose="020B0604020202020204" pitchFamily="34" charset="0"/>
              <a:buChar char="•"/>
            </a:pPr>
            <a:r>
              <a:rPr lang="en-US" sz="2100" b="1">
                <a:solidFill>
                  <a:schemeClr val="tx1"/>
                </a:solidFill>
              </a:rPr>
              <a:t>Applications must obtain a minimum passing score of 52.5 points for Criteria 1-4 in order to continue evaluation.</a:t>
            </a:r>
          </a:p>
          <a:p>
            <a:pPr marL="285750" indent="-285750">
              <a:buFont typeface="Arial" panose="020B0604020202020204" pitchFamily="34" charset="0"/>
              <a:buChar char="•"/>
            </a:pPr>
            <a:r>
              <a:rPr lang="en-US" sz="2100" b="1">
                <a:solidFill>
                  <a:schemeClr val="tx1"/>
                </a:solidFill>
              </a:rPr>
              <a:t>Applications must obtain a minimum passing score of 70 points for Criteria 1-7 in order to be considered for funding.</a:t>
            </a:r>
          </a:p>
          <a:p>
            <a:pPr marL="285750" indent="-285750">
              <a:buFont typeface="Arial" panose="020B0604020202020204" pitchFamily="34" charset="0"/>
              <a:buChar char="•"/>
            </a:pPr>
            <a:r>
              <a:rPr lang="en-US" sz="2100" b="1">
                <a:solidFill>
                  <a:schemeClr val="tx1"/>
                </a:solidFill>
              </a:rPr>
              <a:t>Review Section IV of the manual and ensure the application provides a clear and complete response to each scoring criteria.</a:t>
            </a:r>
            <a:endParaRPr lang="en-US" sz="2100">
              <a:solidFill>
                <a:schemeClr val="tx1"/>
              </a:solidFill>
            </a:endParaRPr>
          </a:p>
        </p:txBody>
      </p:sp>
      <p:graphicFrame>
        <p:nvGraphicFramePr>
          <p:cNvPr id="12" name="Table 11" descr="Table outlines the scoring for criterion 1-8 and the maximum point possible. " title="Scoring table"/>
          <p:cNvGraphicFramePr>
            <a:graphicFrameLocks noGrp="1"/>
          </p:cNvGraphicFramePr>
          <p:nvPr>
            <p:extLst>
              <p:ext uri="{D42A27DB-BD31-4B8C-83A1-F6EECF244321}">
                <p14:modId xmlns:p14="http://schemas.microsoft.com/office/powerpoint/2010/main" val="183338849"/>
              </p:ext>
            </p:extLst>
          </p:nvPr>
        </p:nvGraphicFramePr>
        <p:xfrm>
          <a:off x="6096000" y="1414211"/>
          <a:ext cx="4885149" cy="4901342"/>
        </p:xfrm>
        <a:graphic>
          <a:graphicData uri="http://schemas.openxmlformats.org/drawingml/2006/table">
            <a:tbl>
              <a:tblPr firstRow="1" bandRow="1">
                <a:tableStyleId>{5C22544A-7EE6-4342-B048-85BDC9FD1C3A}</a:tableStyleId>
              </a:tblPr>
              <a:tblGrid>
                <a:gridCol w="3594732">
                  <a:extLst>
                    <a:ext uri="{9D8B030D-6E8A-4147-A177-3AD203B41FA5}">
                      <a16:colId xmlns:a16="http://schemas.microsoft.com/office/drawing/2014/main" val="20000"/>
                    </a:ext>
                  </a:extLst>
                </a:gridCol>
                <a:gridCol w="1290417">
                  <a:extLst>
                    <a:ext uri="{9D8B030D-6E8A-4147-A177-3AD203B41FA5}">
                      <a16:colId xmlns:a16="http://schemas.microsoft.com/office/drawing/2014/main" val="20001"/>
                    </a:ext>
                  </a:extLst>
                </a:gridCol>
              </a:tblGrid>
              <a:tr h="557776">
                <a:tc>
                  <a:txBody>
                    <a:bodyPr/>
                    <a:lstStyle/>
                    <a:p>
                      <a:pPr algn="ctr"/>
                      <a:r>
                        <a:rPr lang="en-US" sz="2000"/>
                        <a:t>Scoring</a:t>
                      </a:r>
                      <a:r>
                        <a:rPr lang="en-US" sz="2000" baseline="0"/>
                        <a:t> Criteria</a:t>
                      </a:r>
                      <a:endParaRPr lang="en-US" sz="2000"/>
                    </a:p>
                  </a:txBody>
                  <a:tcPr/>
                </a:tc>
                <a:tc>
                  <a:txBody>
                    <a:bodyPr/>
                    <a:lstStyle/>
                    <a:p>
                      <a:pPr algn="ctr"/>
                      <a:r>
                        <a:rPr lang="en-US" sz="1400"/>
                        <a:t>Maximum Points</a:t>
                      </a:r>
                      <a:endParaRPr lang="en-US" sz="1200"/>
                    </a:p>
                  </a:txBody>
                  <a:tcPr/>
                </a:tc>
                <a:extLst>
                  <a:ext uri="{0D108BD9-81ED-4DB2-BD59-A6C34878D82A}">
                    <a16:rowId xmlns:a16="http://schemas.microsoft.com/office/drawing/2014/main" val="10000"/>
                  </a:ext>
                </a:extLst>
              </a:tr>
              <a:tr h="420255">
                <a:tc>
                  <a:txBody>
                    <a:bodyPr/>
                    <a:lstStyle/>
                    <a:p>
                      <a:r>
                        <a:rPr lang="en-US" sz="1600"/>
                        <a:t>1. Technical Merit</a:t>
                      </a:r>
                    </a:p>
                  </a:txBody>
                  <a:tcPr/>
                </a:tc>
                <a:tc>
                  <a:txBody>
                    <a:bodyPr/>
                    <a:lstStyle/>
                    <a:p>
                      <a:pPr algn="ctr"/>
                      <a:r>
                        <a:rPr lang="en-US" sz="1600"/>
                        <a:t>15</a:t>
                      </a:r>
                    </a:p>
                  </a:txBody>
                  <a:tcPr/>
                </a:tc>
                <a:extLst>
                  <a:ext uri="{0D108BD9-81ED-4DB2-BD59-A6C34878D82A}">
                    <a16:rowId xmlns:a16="http://schemas.microsoft.com/office/drawing/2014/main" val="10001"/>
                  </a:ext>
                </a:extLst>
              </a:tr>
              <a:tr h="420255">
                <a:tc>
                  <a:txBody>
                    <a:bodyPr/>
                    <a:lstStyle/>
                    <a:p>
                      <a:r>
                        <a:rPr lang="en-US" sz="1600"/>
                        <a:t>2. Technical Approach</a:t>
                      </a:r>
                    </a:p>
                  </a:txBody>
                  <a:tcPr/>
                </a:tc>
                <a:tc>
                  <a:txBody>
                    <a:bodyPr/>
                    <a:lstStyle/>
                    <a:p>
                      <a:pPr algn="ctr"/>
                      <a:r>
                        <a:rPr lang="en-US" sz="1600"/>
                        <a:t>25</a:t>
                      </a:r>
                    </a:p>
                  </a:txBody>
                  <a:tcPr/>
                </a:tc>
                <a:extLst>
                  <a:ext uri="{0D108BD9-81ED-4DB2-BD59-A6C34878D82A}">
                    <a16:rowId xmlns:a16="http://schemas.microsoft.com/office/drawing/2014/main" val="10002"/>
                  </a:ext>
                </a:extLst>
              </a:tr>
              <a:tr h="623396">
                <a:tc>
                  <a:txBody>
                    <a:bodyPr/>
                    <a:lstStyle/>
                    <a:p>
                      <a:pPr marL="169863" indent="-169863"/>
                      <a:r>
                        <a:rPr lang="en-US" sz="1600"/>
                        <a:t>3. Impacts and Benefits for CA IOU Ratepayers</a:t>
                      </a:r>
                    </a:p>
                  </a:txBody>
                  <a:tcPr/>
                </a:tc>
                <a:tc>
                  <a:txBody>
                    <a:bodyPr/>
                    <a:lstStyle/>
                    <a:p>
                      <a:pPr algn="ctr"/>
                      <a:r>
                        <a:rPr lang="en-US" sz="1600"/>
                        <a:t>20</a:t>
                      </a:r>
                    </a:p>
                  </a:txBody>
                  <a:tcPr/>
                </a:tc>
                <a:extLst>
                  <a:ext uri="{0D108BD9-81ED-4DB2-BD59-A6C34878D82A}">
                    <a16:rowId xmlns:a16="http://schemas.microsoft.com/office/drawing/2014/main" val="10003"/>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4. Team Qualifications, Capabilities, and Resources</a:t>
                      </a:r>
                    </a:p>
                  </a:txBody>
                  <a:tcPr>
                    <a:lnB w="12700" cap="flat" cmpd="sng" algn="ctr">
                      <a:solidFill>
                        <a:schemeClr val="tx1"/>
                      </a:solidFill>
                      <a:prstDash val="solid"/>
                      <a:round/>
                      <a:headEnd type="none" w="med" len="med"/>
                      <a:tailEnd type="none" w="med" len="med"/>
                    </a:lnB>
                  </a:tcPr>
                </a:tc>
                <a:tc>
                  <a:txBody>
                    <a:bodyPr/>
                    <a:lstStyle/>
                    <a:p>
                      <a:pPr algn="ctr"/>
                      <a:r>
                        <a:rPr lang="en-US" sz="1600"/>
                        <a:t>15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0255">
                <a:tc>
                  <a:txBody>
                    <a:bodyPr/>
                    <a:lstStyle/>
                    <a:p>
                      <a:r>
                        <a:rPr lang="en-US" sz="1600"/>
                        <a:t>5. Budget and Cost-Effectiveness</a:t>
                      </a:r>
                    </a:p>
                  </a:txBody>
                  <a:tcPr>
                    <a:lnT w="12700" cap="flat" cmpd="sng" algn="ctr">
                      <a:solidFill>
                        <a:schemeClr val="tx1"/>
                      </a:solidFill>
                      <a:prstDash val="solid"/>
                      <a:round/>
                      <a:headEnd type="none" w="med" len="med"/>
                      <a:tailEnd type="none" w="med" len="med"/>
                    </a:lnT>
                  </a:tcPr>
                </a:tc>
                <a:tc>
                  <a:txBody>
                    <a:bodyPr/>
                    <a:lstStyle/>
                    <a:p>
                      <a:pPr algn="ctr"/>
                      <a:r>
                        <a:rPr lang="en-US" sz="1600"/>
                        <a:t>10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r h="420255">
                <a:tc>
                  <a:txBody>
                    <a:bodyPr/>
                    <a:lstStyle/>
                    <a:p>
                      <a:r>
                        <a:rPr lang="en-US" sz="1600"/>
                        <a:t>6. CEC </a:t>
                      </a:r>
                      <a:r>
                        <a:rPr lang="en-US" sz="1600" baseline="0"/>
                        <a:t>Funds Spent in California</a:t>
                      </a:r>
                      <a:endParaRPr lang="en-US" sz="1600"/>
                    </a:p>
                  </a:txBody>
                  <a:tcPr/>
                </a:tc>
                <a:tc>
                  <a:txBody>
                    <a:bodyPr/>
                    <a:lstStyle/>
                    <a:p>
                      <a:pPr algn="ctr"/>
                      <a:r>
                        <a:rPr lang="en-US" sz="1600"/>
                        <a:t>10</a:t>
                      </a:r>
                    </a:p>
                  </a:txBody>
                  <a:tcPr/>
                </a:tc>
                <a:extLst>
                  <a:ext uri="{0D108BD9-81ED-4DB2-BD59-A6C34878D82A}">
                    <a16:rowId xmlns:a16="http://schemas.microsoft.com/office/drawing/2014/main" val="10006"/>
                  </a:ext>
                </a:extLst>
              </a:tr>
              <a:tr h="623396">
                <a:tc>
                  <a:txBody>
                    <a:bodyPr/>
                    <a:lstStyle/>
                    <a:p>
                      <a:pPr marL="169863" indent="-169863" algn="l" defTabSz="457200" rtl="0" eaLnBrk="1" latinLnBrk="0" hangingPunct="1"/>
                      <a:r>
                        <a:rPr lang="en-US" sz="1600" kern="1200">
                          <a:solidFill>
                            <a:schemeClr val="dk1"/>
                          </a:solidFill>
                          <a:latin typeface="+mn-lt"/>
                          <a:ea typeface="+mn-ea"/>
                          <a:cs typeface="+mn-cs"/>
                        </a:rPr>
                        <a:t>7. Ratio of Direct Labor Costs to Indirect Costs</a:t>
                      </a:r>
                    </a:p>
                  </a:txBody>
                  <a:tcPr>
                    <a:lnB w="12700" cap="flat" cmpd="sng" algn="ctr">
                      <a:solidFill>
                        <a:schemeClr val="tx1"/>
                      </a:solidFill>
                      <a:prstDash val="solid"/>
                      <a:round/>
                      <a:headEnd type="none" w="med" len="med"/>
                      <a:tailEnd type="none" w="med" len="med"/>
                    </a:lnB>
                  </a:tcPr>
                </a:tc>
                <a:tc>
                  <a:txBody>
                    <a:bodyPr/>
                    <a:lstStyle/>
                    <a:p>
                      <a:pPr algn="ctr"/>
                      <a:r>
                        <a:rPr lang="en-US" sz="16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2103">
                <a:tc>
                  <a:txBody>
                    <a:bodyPr/>
                    <a:lstStyle/>
                    <a:p>
                      <a:r>
                        <a:rPr lang="en-US" sz="1600" b="1"/>
                        <a:t>Total</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b="1"/>
                        <a:t>100</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0255">
                <a:tc>
                  <a:txBody>
                    <a:bodyPr/>
                    <a:lstStyle/>
                    <a:p>
                      <a:r>
                        <a:rPr lang="en-US" sz="1600" b="1"/>
                        <a:t>Minimum Points</a:t>
                      </a:r>
                      <a:r>
                        <a:rPr lang="en-US" sz="1600" b="1" baseline="0"/>
                        <a:t> to Pass</a:t>
                      </a:r>
                      <a:endParaRPr lang="en-US" sz="1600" b="1"/>
                    </a:p>
                  </a:txBody>
                  <a:tcPr>
                    <a:lnT w="12700" cmpd="sng">
                      <a:noFill/>
                    </a:lnT>
                  </a:tcPr>
                </a:tc>
                <a:tc>
                  <a:txBody>
                    <a:bodyPr/>
                    <a:lstStyle/>
                    <a:p>
                      <a:pPr algn="ctr"/>
                      <a:r>
                        <a:rPr lang="en-US" sz="1600" b="1"/>
                        <a:t>70</a:t>
                      </a:r>
                    </a:p>
                  </a:txBody>
                  <a:tcPr>
                    <a:lnT w="12700" cmpd="sng">
                      <a:noFill/>
                    </a:lnT>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B62E90CC-731F-4015-8710-E22D3F762BCF}"/>
              </a:ext>
            </a:extLst>
          </p:cNvPr>
          <p:cNvSpPr>
            <a:spLocks noGrp="1"/>
          </p:cNvSpPr>
          <p:nvPr>
            <p:ph type="sldNum" sz="quarter" idx="12"/>
          </p:nvPr>
        </p:nvSpPr>
        <p:spPr>
          <a:xfrm>
            <a:off x="9465038" y="6463234"/>
            <a:ext cx="1761067" cy="365125"/>
          </a:xfrm>
        </p:spPr>
        <p:txBody>
          <a:bodyPr/>
          <a:lstStyle/>
          <a:p>
            <a:fld id="{005C4985-ACD0-2B4C-8981-36243250F268}" type="slidenum">
              <a:rPr lang="en-US" smtClean="0">
                <a:solidFill>
                  <a:schemeClr val="tx1"/>
                </a:solidFill>
              </a:rPr>
              <a:t>29</a:t>
            </a:fld>
            <a:endParaRPr lang="en-US">
              <a:solidFill>
                <a:schemeClr val="tx1"/>
              </a:solidFill>
            </a:endParaRPr>
          </a:p>
        </p:txBody>
      </p:sp>
    </p:spTree>
    <p:extLst>
      <p:ext uri="{BB962C8B-B14F-4D97-AF65-F5344CB8AC3E}">
        <p14:creationId xmlns:p14="http://schemas.microsoft.com/office/powerpoint/2010/main" val="146750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Housekeeping</a:t>
            </a:r>
          </a:p>
        </p:txBody>
      </p:sp>
      <p:sp>
        <p:nvSpPr>
          <p:cNvPr id="5" name="Slide Number Placeholder 4"/>
          <p:cNvSpPr>
            <a:spLocks noGrp="1"/>
          </p:cNvSpPr>
          <p:nvPr>
            <p:ph type="sldNum" sz="quarter" idx="12"/>
          </p:nvPr>
        </p:nvSpPr>
        <p:spPr>
          <a:xfrm>
            <a:off x="9569969" y="6463234"/>
            <a:ext cx="180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5C4985-ACD0-2B4C-8981-36243250F268}" type="slidenum">
              <a:rPr kumimoji="0" lang="en-US" sz="1200" b="0" i="0" u="none" strike="noStrike" kern="1200" cap="none" spc="0" normalizeH="0" baseline="0" noProof="0" smtClean="0">
                <a:ln>
                  <a:noFill/>
                </a:ln>
                <a:solidFill>
                  <a:schemeClr val="tx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chemeClr val="tx1"/>
              </a:solidFill>
              <a:effectLst/>
              <a:uLnTx/>
              <a:uFillTx/>
              <a:latin typeface="Arial" panose="020B0604020202020204"/>
              <a:ea typeface="+mn-ea"/>
              <a:cs typeface="+mn-cs"/>
            </a:endParaRPr>
          </a:p>
        </p:txBody>
      </p:sp>
      <p:sp>
        <p:nvSpPr>
          <p:cNvPr id="7" name="Content Placeholder 5">
            <a:extLst>
              <a:ext uri="{FF2B5EF4-FFF2-40B4-BE49-F238E27FC236}">
                <a16:creationId xmlns:a16="http://schemas.microsoft.com/office/drawing/2014/main" id="{9B912184-A9F8-4AB9-A395-9F6E5FACAE21}"/>
              </a:ext>
            </a:extLst>
          </p:cNvPr>
          <p:cNvSpPr txBox="1">
            <a:spLocks/>
          </p:cNvSpPr>
          <p:nvPr/>
        </p:nvSpPr>
        <p:spPr>
          <a:xfrm>
            <a:off x="400568" y="1300770"/>
            <a:ext cx="11228447" cy="53450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This workshop will be recorded.</a:t>
            </a:r>
          </a:p>
          <a:p>
            <a:pPr>
              <a:spcBef>
                <a:spcPts val="0"/>
              </a:spcBef>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Participants will be muted during the presentation. Please chat your question in the Q&amp;A window.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b="0" i="0" u="none" strike="noStrike" kern="1200" cap="none" spc="0" normalizeH="0" baseline="0" noProof="0">
                <a:ln>
                  <a:noFill/>
                </a:ln>
                <a:solidFill>
                  <a:srgbClr val="4F81BD">
                    <a:lumMod val="75000"/>
                  </a:srgbClr>
                </a:solidFill>
                <a:effectLst/>
                <a:uLnTx/>
                <a:uFillTx/>
                <a:latin typeface="Arial" panose="020B0604020202020204" pitchFamily="34" charset="0"/>
                <a:cs typeface="Arial" panose="020B0604020202020204" pitchFamily="34" charset="0"/>
              </a:rPr>
              <a:t>Updates on solicitation documents including this presentation will be posted at the Grant Funding Opportunity’s webpage: </a:t>
            </a:r>
            <a:endParaRPr lang="en-US">
              <a:solidFill>
                <a:srgbClr val="1F497D">
                  <a:lumMod val="60000"/>
                  <a:lumOff val="40000"/>
                </a:srgbClr>
              </a:solidFill>
              <a:latin typeface="Arial" panose="020B0604020202020204" pitchFamily="34" charset="0"/>
              <a:cs typeface="Arial" panose="020B0604020202020204" pitchFamily="34" charset="0"/>
            </a:endParaRPr>
          </a:p>
          <a:p>
            <a:pPr marL="400050" lvl="1" indent="0">
              <a:buNone/>
              <a:defRPr/>
            </a:pPr>
            <a:endParaRPr lang="en-US" sz="2000">
              <a:solidFill>
                <a:srgbClr val="1F497D">
                  <a:lumMod val="60000"/>
                  <a:lumOff val="40000"/>
                </a:srgbClr>
              </a:solidFill>
              <a:latin typeface="Arial" panose="020B0604020202020204" pitchFamily="34" charset="0"/>
              <a:cs typeface="Arial" panose="020B0604020202020204" pitchFamily="34" charset="0"/>
              <a:hlinkClick r:id="rId3"/>
            </a:endParaRPr>
          </a:p>
          <a:p>
            <a:pPr marL="400050" lvl="1" indent="0">
              <a:buNone/>
              <a:defRPr/>
            </a:pPr>
            <a:r>
              <a:rPr kumimoji="0" lang="en-US" sz="2000" b="0" i="0" u="none" strike="noStrike" kern="1200" cap="none" spc="0" normalizeH="0" baseline="0" noProof="0">
                <a:ln>
                  <a:noFill/>
                </a:ln>
                <a:solidFill>
                  <a:srgbClr val="1F497D">
                    <a:lumMod val="60000"/>
                    <a:lumOff val="40000"/>
                  </a:srgbClr>
                </a:solidFill>
                <a:effectLst/>
                <a:uLnTx/>
                <a:uFillTx/>
                <a:latin typeface="Arial" panose="020B0604020202020204" pitchFamily="34" charset="0"/>
                <a:cs typeface="Arial" panose="020B0604020202020204" pitchFamily="34" charset="0"/>
                <a:hlinkClick r:id="rId3"/>
              </a:rPr>
              <a:t>https://www.energy.ca.gov/solicitations/2022-10/gfo-22-301-commercialization-industrial-decarbonization-2022-cid-program?utm_medium=email&amp;utm_source=govdelivery</a:t>
            </a:r>
            <a:endParaRPr kumimoji="0" lang="en-US" sz="2000" b="0" i="0" u="none" strike="noStrike" kern="1200" cap="none" spc="0" normalizeH="0" baseline="0" noProof="0">
              <a:ln>
                <a:noFill/>
              </a:ln>
              <a:solidFill>
                <a:srgbClr val="1F497D">
                  <a:lumMod val="60000"/>
                  <a:lumOff val="4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2907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fontScale="90000"/>
          </a:bodyPr>
          <a:lstStyle/>
          <a:p>
            <a:pPr algn="l"/>
            <a:r>
              <a:rPr lang="en-US" sz="4000" b="1">
                <a:solidFill>
                  <a:srgbClr val="254061"/>
                </a:solidFill>
                <a:latin typeface="Arial"/>
                <a:cs typeface="Arial"/>
              </a:rPr>
              <a:t>How will my Application be Evaluated? </a:t>
            </a:r>
            <a:br>
              <a:rPr lang="en-US" b="1">
                <a:solidFill>
                  <a:srgbClr val="254061"/>
                </a:solidFill>
                <a:latin typeface="Arial"/>
                <a:cs typeface="Arial"/>
              </a:rPr>
            </a:br>
            <a:r>
              <a:rPr lang="en-US" sz="3600" b="1">
                <a:solidFill>
                  <a:srgbClr val="254061"/>
                </a:solidFill>
                <a:latin typeface="Arial"/>
                <a:cs typeface="Arial"/>
              </a:rPr>
              <a:t>Application Scoring – Preference Points</a:t>
            </a:r>
            <a:br>
              <a:rPr lang="en-US" sz="3600" b="1">
                <a:solidFill>
                  <a:srgbClr val="254061"/>
                </a:solidFill>
                <a:latin typeface="Arial"/>
                <a:cs typeface="Arial"/>
              </a:rPr>
            </a:br>
            <a:endParaRPr lang="en-US" sz="3600" b="1">
              <a:solidFill>
                <a:srgbClr val="254061"/>
              </a:solidFill>
              <a:latin typeface="Arial"/>
              <a:cs typeface="Arial"/>
            </a:endParaRPr>
          </a:p>
        </p:txBody>
      </p:sp>
      <p:sp>
        <p:nvSpPr>
          <p:cNvPr id="11" name="Content Placeholder 2"/>
          <p:cNvSpPr>
            <a:spLocks noGrp="1"/>
          </p:cNvSpPr>
          <p:nvPr>
            <p:ph idx="4294967295"/>
          </p:nvPr>
        </p:nvSpPr>
        <p:spPr>
          <a:xfrm>
            <a:off x="545122" y="1833360"/>
            <a:ext cx="5352329" cy="3653039"/>
          </a:xfrm>
          <a:solidFill>
            <a:srgbClr val="FFE49F"/>
          </a:solidFill>
        </p:spPr>
        <p:txBody>
          <a:bodyPr>
            <a:noAutofit/>
          </a:bodyPr>
          <a:lstStyle/>
          <a:p>
            <a:pPr marL="285750" indent="-285750">
              <a:buFont typeface="Arial" panose="020B0604020202020204" pitchFamily="34" charset="0"/>
              <a:buChar char="•"/>
            </a:pPr>
            <a:r>
              <a:rPr lang="en-US" sz="2400" b="1"/>
              <a:t>Passing applications (score of 70 or more from Criteria 1-7) will be considered for bonus points. Criteria for bonus points include:</a:t>
            </a:r>
          </a:p>
          <a:p>
            <a:pPr marL="800100" lvl="1" indent="-228600">
              <a:buFont typeface="Arial" panose="020B0604020202020204" pitchFamily="34" charset="0"/>
              <a:buChar char="•"/>
            </a:pPr>
            <a:r>
              <a:rPr lang="en-US" sz="2400" b="1"/>
              <a:t>Match Funding</a:t>
            </a:r>
          </a:p>
          <a:p>
            <a:pPr marL="800100" lvl="1" indent="-228600">
              <a:buFont typeface="Arial" panose="020B0604020202020204" pitchFamily="34" charset="0"/>
              <a:buChar char="•"/>
            </a:pPr>
            <a:r>
              <a:rPr lang="en-US" sz="2400" b="1"/>
              <a:t>Disadvantaged Communities </a:t>
            </a:r>
          </a:p>
        </p:txBody>
      </p:sp>
      <p:graphicFrame>
        <p:nvGraphicFramePr>
          <p:cNvPr id="7" name="Table 6" descr="Table outlines the preference points for criterion 9-11 and the maximum points possible." title="Scoring table 2"/>
          <p:cNvGraphicFramePr>
            <a:graphicFrameLocks noGrp="1"/>
          </p:cNvGraphicFramePr>
          <p:nvPr>
            <p:extLst>
              <p:ext uri="{D42A27DB-BD31-4B8C-83A1-F6EECF244321}">
                <p14:modId xmlns:p14="http://schemas.microsoft.com/office/powerpoint/2010/main" val="1211163907"/>
              </p:ext>
            </p:extLst>
          </p:nvPr>
        </p:nvGraphicFramePr>
        <p:xfrm>
          <a:off x="6294548" y="1833361"/>
          <a:ext cx="5352329" cy="2604775"/>
        </p:xfrm>
        <a:graphic>
          <a:graphicData uri="http://schemas.openxmlformats.org/drawingml/2006/table">
            <a:tbl>
              <a:tblPr firstRow="1" bandRow="1">
                <a:tableStyleId>{5C22544A-7EE6-4342-B048-85BDC9FD1C3A}</a:tableStyleId>
              </a:tblPr>
              <a:tblGrid>
                <a:gridCol w="3938506">
                  <a:extLst>
                    <a:ext uri="{9D8B030D-6E8A-4147-A177-3AD203B41FA5}">
                      <a16:colId xmlns:a16="http://schemas.microsoft.com/office/drawing/2014/main" val="20000"/>
                    </a:ext>
                  </a:extLst>
                </a:gridCol>
                <a:gridCol w="1413823">
                  <a:extLst>
                    <a:ext uri="{9D8B030D-6E8A-4147-A177-3AD203B41FA5}">
                      <a16:colId xmlns:a16="http://schemas.microsoft.com/office/drawing/2014/main" val="20001"/>
                    </a:ext>
                  </a:extLst>
                </a:gridCol>
              </a:tblGrid>
              <a:tr h="730608">
                <a:tc>
                  <a:txBody>
                    <a:bodyPr/>
                    <a:lstStyle/>
                    <a:p>
                      <a:pPr algn="ctr"/>
                      <a:r>
                        <a:rPr lang="en-US" sz="2000"/>
                        <a:t>Scoring</a:t>
                      </a:r>
                      <a:r>
                        <a:rPr lang="en-US" sz="2000" baseline="0"/>
                        <a:t> Criteria</a:t>
                      </a:r>
                      <a:endParaRPr lang="en-US" sz="2000"/>
                    </a:p>
                  </a:txBody>
                  <a:tcPr/>
                </a:tc>
                <a:tc>
                  <a:txBody>
                    <a:bodyPr/>
                    <a:lstStyle/>
                    <a:p>
                      <a:pPr algn="ctr"/>
                      <a:r>
                        <a:rPr lang="en-US" sz="2000"/>
                        <a:t>Maximum Points</a:t>
                      </a:r>
                    </a:p>
                  </a:txBody>
                  <a:tcPr/>
                </a:tc>
                <a:extLst>
                  <a:ext uri="{0D108BD9-81ED-4DB2-BD59-A6C34878D82A}">
                    <a16:rowId xmlns:a16="http://schemas.microsoft.com/office/drawing/2014/main" val="10000"/>
                  </a:ext>
                </a:extLst>
              </a:tr>
              <a:tr h="412952">
                <a:tc>
                  <a:txBody>
                    <a:bodyPr/>
                    <a:lstStyle/>
                    <a:p>
                      <a:r>
                        <a:rPr lang="en-US" sz="2000"/>
                        <a:t>8. Match Funds</a:t>
                      </a:r>
                    </a:p>
                  </a:txBody>
                  <a:tcPr/>
                </a:tc>
                <a:tc>
                  <a:txBody>
                    <a:bodyPr/>
                    <a:lstStyle/>
                    <a:p>
                      <a:pPr algn="ctr"/>
                      <a:r>
                        <a:rPr lang="en-US" sz="2000"/>
                        <a:t>10</a:t>
                      </a:r>
                    </a:p>
                  </a:txBody>
                  <a:tcPr/>
                </a:tc>
                <a:extLst>
                  <a:ext uri="{0D108BD9-81ED-4DB2-BD59-A6C34878D82A}">
                    <a16:rowId xmlns:a16="http://schemas.microsoft.com/office/drawing/2014/main" val="10002"/>
                  </a:ext>
                </a:extLst>
              </a:tr>
              <a:tr h="1048263">
                <a:tc>
                  <a:txBody>
                    <a:bodyPr/>
                    <a:lstStyle/>
                    <a:p>
                      <a:r>
                        <a:rPr lang="en-US" sz="2000"/>
                        <a:t>9. Disadvantaged &amp; Low-income Communities </a:t>
                      </a:r>
                    </a:p>
                    <a:p>
                      <a:endParaRPr lang="en-US" sz="2000" i="1"/>
                    </a:p>
                  </a:txBody>
                  <a:tcPr>
                    <a:lnB w="12700" cap="flat" cmpd="sng" algn="ctr">
                      <a:solidFill>
                        <a:schemeClr val="tx1"/>
                      </a:solidFill>
                      <a:prstDash val="solid"/>
                      <a:round/>
                      <a:headEnd type="none" w="med" len="med"/>
                      <a:tailEnd type="none" w="med" len="med"/>
                    </a:lnB>
                  </a:tcPr>
                </a:tc>
                <a:tc>
                  <a:txBody>
                    <a:bodyPr/>
                    <a:lstStyle/>
                    <a:p>
                      <a:pPr algn="ctr"/>
                      <a:r>
                        <a:rPr lang="en-US" sz="2000"/>
                        <a:t>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12952">
                <a:tc>
                  <a:txBody>
                    <a:bodyPr/>
                    <a:lstStyle/>
                    <a:p>
                      <a:r>
                        <a:rPr lang="en-US" sz="2000" b="1"/>
                        <a:t>Total Bonus Points</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a:t>15</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9CF91EA-EA6C-4851-89B7-0C44F99E9173}"/>
              </a:ext>
            </a:extLst>
          </p:cNvPr>
          <p:cNvSpPr>
            <a:spLocks noGrp="1"/>
          </p:cNvSpPr>
          <p:nvPr>
            <p:ph type="sldNum" sz="quarter" idx="12"/>
          </p:nvPr>
        </p:nvSpPr>
        <p:spPr>
          <a:xfrm>
            <a:off x="9569969" y="6463234"/>
            <a:ext cx="1761067" cy="365125"/>
          </a:xfrm>
        </p:spPr>
        <p:txBody>
          <a:bodyPr/>
          <a:lstStyle/>
          <a:p>
            <a:fld id="{005C4985-ACD0-2B4C-8981-36243250F268}" type="slidenum">
              <a:rPr lang="en-US" smtClean="0">
                <a:solidFill>
                  <a:schemeClr val="tx1"/>
                </a:solidFill>
              </a:rPr>
              <a:t>30</a:t>
            </a:fld>
            <a:endParaRPr lang="en-US">
              <a:solidFill>
                <a:schemeClr val="tx1"/>
              </a:solidFill>
            </a:endParaRPr>
          </a:p>
        </p:txBody>
      </p:sp>
    </p:spTree>
    <p:extLst>
      <p:ext uri="{BB962C8B-B14F-4D97-AF65-F5344CB8AC3E}">
        <p14:creationId xmlns:p14="http://schemas.microsoft.com/office/powerpoint/2010/main" val="3204411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Match Funding Points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91119" y="1500310"/>
            <a:ext cx="10662681" cy="4525963"/>
          </a:xfrm>
        </p:spPr>
        <p:txBody>
          <a:bodyPr>
            <a:normAutofit/>
          </a:bodyPr>
          <a:lstStyle/>
          <a:p>
            <a:r>
              <a:rPr lang="en-US">
                <a:solidFill>
                  <a:schemeClr val="accent1">
                    <a:lumMod val="75000"/>
                  </a:schemeClr>
                </a:solidFill>
                <a:latin typeface="Arial"/>
                <a:cs typeface="Arial"/>
              </a:rPr>
              <a:t>Applicants may receive up to 10 additional preference points based on the criteria below:</a:t>
            </a:r>
          </a:p>
          <a:p>
            <a:pPr lvl="1">
              <a:buFont typeface="Courier New" panose="02070309020205020404" pitchFamily="49" charset="0"/>
              <a:buChar char="o"/>
            </a:pPr>
            <a:r>
              <a:rPr lang="en-US">
                <a:solidFill>
                  <a:srgbClr val="4F81BD">
                    <a:lumMod val="75000"/>
                  </a:srgbClr>
                </a:solidFill>
                <a:latin typeface="Arial"/>
                <a:cs typeface="Arial"/>
              </a:rPr>
              <a:t>Up to 5 points will be awarded based on the percentage of proposed cash relative to the total match contributions using the Match Scoring Table in the Scoring Criteria.</a:t>
            </a:r>
          </a:p>
          <a:p>
            <a:pPr lvl="1">
              <a:buFont typeface="Courier New" panose="02070309020205020404" pitchFamily="49" charset="0"/>
              <a:buChar char="o"/>
            </a:pPr>
            <a:r>
              <a:rPr lang="en-US">
                <a:solidFill>
                  <a:srgbClr val="4F81BD">
                    <a:lumMod val="75000"/>
                  </a:srgbClr>
                </a:solidFill>
                <a:latin typeface="Arial"/>
                <a:cs typeface="Arial"/>
              </a:rPr>
              <a:t>The remaining 5 points may be awarded to applications that exceed the minimum match requirements up to 100 percent using the Exceeds Minimum Match Scoring table. </a:t>
            </a:r>
          </a:p>
          <a:p>
            <a:pPr lvl="1">
              <a:buFont typeface="Courier New" panose="02070309020205020404" pitchFamily="49" charset="0"/>
              <a:buChar char="o"/>
            </a:pPr>
            <a:r>
              <a:rPr lang="en-US">
                <a:solidFill>
                  <a:schemeClr val="accent1">
                    <a:lumMod val="75000"/>
                  </a:schemeClr>
                </a:solidFill>
                <a:latin typeface="Arial"/>
                <a:cs typeface="Arial"/>
              </a:rPr>
              <a:t>Refer to the Solicitation Manual for more details on the match funding scoring criteria.</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7C04129A-1F13-4B84-97FC-F87FF167A45F}"/>
              </a:ext>
            </a:extLst>
          </p:cNvPr>
          <p:cNvSpPr>
            <a:spLocks noGrp="1"/>
          </p:cNvSpPr>
          <p:nvPr>
            <p:ph type="sldNum" sz="quarter" idx="12"/>
          </p:nvPr>
        </p:nvSpPr>
        <p:spPr>
          <a:xfrm>
            <a:off x="9704882" y="6438370"/>
            <a:ext cx="1761067" cy="365125"/>
          </a:xfrm>
        </p:spPr>
        <p:txBody>
          <a:bodyPr/>
          <a:lstStyle/>
          <a:p>
            <a:fld id="{005C4985-ACD0-2B4C-8981-36243250F268}" type="slidenum">
              <a:rPr lang="en-US" smtClean="0">
                <a:solidFill>
                  <a:schemeClr val="tx1"/>
                </a:solidFill>
              </a:rPr>
              <a:t>31</a:t>
            </a:fld>
            <a:endParaRPr lang="en-US">
              <a:solidFill>
                <a:schemeClr val="tx1"/>
              </a:solidFill>
            </a:endParaRPr>
          </a:p>
        </p:txBody>
      </p:sp>
    </p:spTree>
    <p:extLst>
      <p:ext uri="{BB962C8B-B14F-4D97-AF65-F5344CB8AC3E}">
        <p14:creationId xmlns:p14="http://schemas.microsoft.com/office/powerpoint/2010/main" val="857935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Disadvantaged Communities</a:t>
            </a:r>
            <a:endParaRPr lang="en-US" b="1">
              <a:solidFill>
                <a:schemeClr val="bg2">
                  <a:lumMod val="50000"/>
                </a:schemeClr>
              </a:solidFill>
              <a:latin typeface="Arial"/>
              <a:cs typeface="Arial"/>
            </a:endParaRP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388604" y="1438349"/>
            <a:ext cx="11197382" cy="4940936"/>
          </a:xfrm>
        </p:spPr>
        <p:txBody>
          <a:bodyPr vert="horz" lIns="91440" tIns="45720" rIns="91440" bIns="45720" rtlCol="0" anchor="t">
            <a:normAutofit/>
          </a:bodyPr>
          <a:lstStyle/>
          <a:p>
            <a:pPr lvl="0"/>
            <a:r>
              <a:rPr lang="en-US" sz="2500">
                <a:solidFill>
                  <a:srgbClr val="4F81BD">
                    <a:lumMod val="75000"/>
                  </a:srgbClr>
                </a:solidFill>
                <a:latin typeface="Arial"/>
                <a:cs typeface="Arial"/>
              </a:rPr>
              <a:t>Projects with </a:t>
            </a:r>
            <a:r>
              <a:rPr lang="en-US" sz="2500" b="1">
                <a:solidFill>
                  <a:srgbClr val="4F81BD">
                    <a:lumMod val="75000"/>
                  </a:srgbClr>
                </a:solidFill>
                <a:latin typeface="Arial"/>
                <a:cs typeface="Arial"/>
              </a:rPr>
              <a:t>all test or demonstration </a:t>
            </a:r>
            <a:r>
              <a:rPr lang="en-US" sz="2500">
                <a:solidFill>
                  <a:srgbClr val="4F81BD">
                    <a:lumMod val="75000"/>
                  </a:srgbClr>
                </a:solidFill>
                <a:latin typeface="Arial"/>
                <a:cs typeface="Arial"/>
              </a:rPr>
              <a:t>sites located in disadvantaged and/or low-income communities and justifies how the project will benefit these communities may receive additional points.</a:t>
            </a:r>
          </a:p>
          <a:p>
            <a:pPr lvl="1">
              <a:buFont typeface="Courier New" panose="02070309020205020404" pitchFamily="49" charset="0"/>
              <a:buChar char="o"/>
            </a:pPr>
            <a:r>
              <a:rPr lang="en-US" sz="2100">
                <a:solidFill>
                  <a:srgbClr val="4F81BD">
                    <a:lumMod val="75000"/>
                  </a:srgbClr>
                </a:solidFill>
                <a:latin typeface="Arial"/>
                <a:cs typeface="Arial"/>
              </a:rPr>
              <a:t>A disadvantaged community is identified by census tract and represents the 25% highest scoring tracts in CalEnviroScreen 4.0 or later versions: </a:t>
            </a:r>
            <a:r>
              <a:rPr lang="en-US" sz="2100">
                <a:solidFill>
                  <a:srgbClr val="4F81BD"/>
                </a:solidFill>
                <a:latin typeface="Arial"/>
                <a:cs typeface="Arial"/>
                <a:hlinkClick r:id="rId3">
                  <a:extLst>
                    <a:ext uri="{A12FA001-AC4F-418D-AE19-62706E023703}">
                      <ahyp:hlinkClr xmlns:ahyp="http://schemas.microsoft.com/office/drawing/2018/hyperlinkcolor" val="tx"/>
                    </a:ext>
                  </a:extLst>
                </a:hlinkClick>
              </a:rPr>
              <a:t>https://oehha.ca.gov/calenviroscreen/report/calenviroscreen-40 </a:t>
            </a:r>
            <a:endParaRPr lang="en-US" sz="2100">
              <a:solidFill>
                <a:srgbClr val="4F81BD"/>
              </a:solidFill>
              <a:latin typeface="Arial"/>
              <a:cs typeface="Arial"/>
            </a:endParaRPr>
          </a:p>
          <a:p>
            <a:pPr lvl="1">
              <a:buFont typeface="Courier New" panose="02070309020205020404" pitchFamily="49" charset="0"/>
              <a:buChar char="o"/>
            </a:pPr>
            <a:endParaRPr lang="en-US" sz="2100">
              <a:solidFill>
                <a:srgbClr val="4F81BD">
                  <a:lumMod val="75000"/>
                </a:srgbClr>
              </a:solidFill>
              <a:latin typeface="Arial"/>
              <a:cs typeface="Arial"/>
            </a:endParaRPr>
          </a:p>
          <a:p>
            <a:pPr lvl="1">
              <a:buFont typeface="Courier New" panose="02070309020205020404" pitchFamily="49" charset="0"/>
              <a:buChar char="o"/>
            </a:pPr>
            <a:r>
              <a:rPr lang="en-US" sz="2100">
                <a:solidFill>
                  <a:srgbClr val="4F81BD">
                    <a:lumMod val="75000"/>
                  </a:srgbClr>
                </a:solidFill>
                <a:latin typeface="Arial"/>
                <a:cs typeface="Arial"/>
              </a:rPr>
              <a:t>Low-income communities are defined as communities within census tracts with median household incomes at or below 80 percent of the statewide median income, or at or below the threshold designated as low-income by the California Department of Housing and Community Development. </a:t>
            </a:r>
            <a:r>
              <a:rPr lang="en-US" sz="2100">
                <a:solidFill>
                  <a:srgbClr val="4F81BD">
                    <a:lumMod val="75000"/>
                  </a:srgbClr>
                </a:solidFill>
                <a:latin typeface="Arial"/>
                <a:cs typeface="Arial"/>
                <a:hlinkClick r:id="rId4"/>
              </a:rPr>
              <a:t>http://www.hcd.ca.gov/grants-funding/income-limits/index.shtml</a:t>
            </a:r>
            <a:endParaRPr lang="en-US" sz="2100">
              <a:solidFill>
                <a:srgbClr val="4F81BD">
                  <a:lumMod val="75000"/>
                </a:srgbClr>
              </a:solidFill>
              <a:latin typeface="Arial"/>
              <a:cs typeface="Arial"/>
            </a:endParaRPr>
          </a:p>
          <a:p>
            <a:pPr lvl="1">
              <a:buFont typeface="Courier New" panose="02070309020205020404" pitchFamily="49" charset="0"/>
              <a:buChar char="o"/>
            </a:pPr>
            <a:endParaRPr lang="en-US" sz="2100">
              <a:solidFill>
                <a:srgbClr val="4F81BD">
                  <a:lumMod val="75000"/>
                </a:srgbClr>
              </a:solidFill>
              <a:latin typeface="Arial"/>
              <a:cs typeface="Arial"/>
            </a:endParaRPr>
          </a:p>
          <a:p>
            <a:pPr lvl="1">
              <a:buFont typeface="Courier New" panose="02070309020205020404" pitchFamily="49" charset="0"/>
              <a:buChar char="o"/>
            </a:pPr>
            <a:r>
              <a:rPr lang="en-US" sz="2100">
                <a:solidFill>
                  <a:srgbClr val="4F81BD">
                    <a:lumMod val="75000"/>
                  </a:srgbClr>
                </a:solidFill>
                <a:latin typeface="Arial"/>
                <a:cs typeface="Arial"/>
              </a:rPr>
              <a:t>Applicants have letters of support from technology partners, community-based organizations, environmental justice organizations, or other partners </a:t>
            </a:r>
          </a:p>
        </p:txBody>
      </p:sp>
      <p:sp>
        <p:nvSpPr>
          <p:cNvPr id="2" name="Slide Number Placeholder 1">
            <a:extLst>
              <a:ext uri="{FF2B5EF4-FFF2-40B4-BE49-F238E27FC236}">
                <a16:creationId xmlns:a16="http://schemas.microsoft.com/office/drawing/2014/main" id="{304E9F08-4C63-48BA-B99A-F7243F0A25E0}"/>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32</a:t>
            </a:fld>
            <a:endParaRPr lang="en-US">
              <a:solidFill>
                <a:schemeClr val="tx1"/>
              </a:solidFill>
            </a:endParaRPr>
          </a:p>
        </p:txBody>
      </p:sp>
    </p:spTree>
    <p:extLst>
      <p:ext uri="{BB962C8B-B14F-4D97-AF65-F5344CB8AC3E}">
        <p14:creationId xmlns:p14="http://schemas.microsoft.com/office/powerpoint/2010/main" val="2988816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Next Steps After Grant Award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262484" y="1358186"/>
            <a:ext cx="11497393" cy="4938442"/>
          </a:xfrm>
        </p:spPr>
        <p:txBody>
          <a:bodyPr>
            <a:noAutofit/>
          </a:bodyPr>
          <a:lstStyle/>
          <a:p>
            <a:r>
              <a:rPr lang="en-US" sz="2400" b="1">
                <a:solidFill>
                  <a:schemeClr val="accent1">
                    <a:lumMod val="75000"/>
                  </a:schemeClr>
                </a:solidFill>
                <a:latin typeface="Arial" panose="020B0604020202020204" pitchFamily="34" charset="0"/>
                <a:cs typeface="Arial" panose="020B0604020202020204" pitchFamily="34" charset="0"/>
              </a:rPr>
              <a:t>Notice of Proposed Award: </a:t>
            </a:r>
            <a:r>
              <a:rPr lang="en-US" sz="2400">
                <a:solidFill>
                  <a:schemeClr val="accent1">
                    <a:lumMod val="75000"/>
                  </a:schemeClr>
                </a:solidFill>
                <a:latin typeface="Arial" panose="020B0604020202020204" pitchFamily="34" charset="0"/>
                <a:cs typeface="Arial" panose="020B0604020202020204" pitchFamily="34" charset="0"/>
              </a:rPr>
              <a:t>Shows total proposed funding amounts, rank order of applicants by project group, and the amount of each proposed award.</a:t>
            </a:r>
          </a:p>
          <a:p>
            <a:r>
              <a:rPr lang="en-US" sz="2400" b="1">
                <a:solidFill>
                  <a:schemeClr val="accent1">
                    <a:lumMod val="75000"/>
                  </a:schemeClr>
                </a:solidFill>
                <a:latin typeface="Arial" panose="020B0604020202020204" pitchFamily="34" charset="0"/>
                <a:cs typeface="Arial" panose="020B0604020202020204" pitchFamily="34" charset="0"/>
              </a:rPr>
              <a:t>Agreement Development: </a:t>
            </a:r>
            <a:r>
              <a:rPr lang="en-US" sz="2400">
                <a:solidFill>
                  <a:schemeClr val="accent1">
                    <a:lumMod val="75000"/>
                  </a:schemeClr>
                </a:solidFill>
                <a:latin typeface="Arial" panose="020B0604020202020204" pitchFamily="34" charset="0"/>
                <a:cs typeface="Arial" panose="020B0604020202020204" pitchFamily="34" charset="0"/>
              </a:rPr>
              <a:t>Proposal documents will be processed into a legal agreement.</a:t>
            </a:r>
          </a:p>
          <a:p>
            <a:r>
              <a:rPr lang="en-US" sz="2400" b="1">
                <a:solidFill>
                  <a:schemeClr val="accent1">
                    <a:lumMod val="75000"/>
                  </a:schemeClr>
                </a:solidFill>
                <a:latin typeface="Arial" panose="020B0604020202020204" pitchFamily="34" charset="0"/>
                <a:cs typeface="Arial" panose="020B0604020202020204" pitchFamily="34" charset="0"/>
              </a:rPr>
              <a:t>Failure to Execute: </a:t>
            </a:r>
            <a:r>
              <a:rPr lang="en-US" sz="2400">
                <a:solidFill>
                  <a:schemeClr val="accent1">
                    <a:lumMod val="75000"/>
                  </a:schemeClr>
                </a:solidFill>
                <a:latin typeface="Arial" panose="020B0604020202020204" pitchFamily="34" charset="0"/>
                <a:cs typeface="Arial" panose="020B0604020202020204" pitchFamily="34" charset="0"/>
              </a:rPr>
              <a:t>The Energy Commission reserves the right to cancel the pending award if an agreement cannot be successfully executed with an applicant. </a:t>
            </a:r>
          </a:p>
          <a:p>
            <a:r>
              <a:rPr lang="en-US" sz="2400" b="1">
                <a:solidFill>
                  <a:schemeClr val="accent1">
                    <a:lumMod val="75000"/>
                  </a:schemeClr>
                </a:solidFill>
                <a:latin typeface="Arial" panose="020B0604020202020204" pitchFamily="34" charset="0"/>
                <a:cs typeface="Arial" panose="020B0604020202020204" pitchFamily="34" charset="0"/>
              </a:rPr>
              <a:t>Project Start: </a:t>
            </a:r>
            <a:r>
              <a:rPr lang="en-US" sz="2400">
                <a:solidFill>
                  <a:schemeClr val="accent1">
                    <a:lumMod val="75000"/>
                  </a:schemeClr>
                </a:solidFill>
                <a:latin typeface="Arial" panose="020B0604020202020204" pitchFamily="34" charset="0"/>
                <a:cs typeface="Arial" panose="020B0604020202020204" pitchFamily="34" charset="0"/>
              </a:rPr>
              <a:t>Recipients may begin work on the project </a:t>
            </a:r>
            <a:r>
              <a:rPr lang="en-US" sz="2400" b="1">
                <a:solidFill>
                  <a:schemeClr val="accent1">
                    <a:lumMod val="75000"/>
                  </a:schemeClr>
                </a:solidFill>
                <a:latin typeface="Arial" panose="020B0604020202020204" pitchFamily="34" charset="0"/>
                <a:cs typeface="Arial" panose="020B0604020202020204" pitchFamily="34" charset="0"/>
              </a:rPr>
              <a:t>only</a:t>
            </a:r>
            <a:r>
              <a:rPr lang="en-US" sz="2400">
                <a:solidFill>
                  <a:schemeClr val="accent1">
                    <a:lumMod val="75000"/>
                  </a:schemeClr>
                </a:solidFill>
                <a:latin typeface="Arial" panose="020B0604020202020204" pitchFamily="34" charset="0"/>
                <a:cs typeface="Arial" panose="020B0604020202020204" pitchFamily="34" charset="0"/>
              </a:rPr>
              <a:t> after the agreement is fully executed (approved at an Energy Commission business meeting and signed by the Recipient and the Energy Commission).</a:t>
            </a:r>
          </a:p>
        </p:txBody>
      </p:sp>
      <p:sp>
        <p:nvSpPr>
          <p:cNvPr id="2" name="Slide Number Placeholder 1">
            <a:extLst>
              <a:ext uri="{FF2B5EF4-FFF2-40B4-BE49-F238E27FC236}">
                <a16:creationId xmlns:a16="http://schemas.microsoft.com/office/drawing/2014/main" id="{8B3BFC67-170F-40D9-AFC5-AFA5C9F90582}"/>
              </a:ext>
            </a:extLst>
          </p:cNvPr>
          <p:cNvSpPr>
            <a:spLocks noGrp="1"/>
          </p:cNvSpPr>
          <p:nvPr>
            <p:ph type="sldNum" sz="quarter" idx="12"/>
          </p:nvPr>
        </p:nvSpPr>
        <p:spPr>
          <a:xfrm>
            <a:off x="9450047" y="6463234"/>
            <a:ext cx="1803400" cy="365125"/>
          </a:xfrm>
        </p:spPr>
        <p:txBody>
          <a:bodyPr/>
          <a:lstStyle/>
          <a:p>
            <a:fld id="{005C4985-ACD0-2B4C-8981-36243250F268}" type="slidenum">
              <a:rPr lang="en-US" smtClean="0">
                <a:solidFill>
                  <a:schemeClr val="tx1"/>
                </a:solidFill>
              </a:rPr>
              <a:t>33</a:t>
            </a:fld>
            <a:endParaRPr lang="en-US">
              <a:solidFill>
                <a:schemeClr val="tx1"/>
              </a:solidFill>
            </a:endParaRPr>
          </a:p>
        </p:txBody>
      </p:sp>
    </p:spTree>
    <p:extLst>
      <p:ext uri="{BB962C8B-B14F-4D97-AF65-F5344CB8AC3E}">
        <p14:creationId xmlns:p14="http://schemas.microsoft.com/office/powerpoint/2010/main" val="20043145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Activities Schedule</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02368" y="1314935"/>
            <a:ext cx="10351021" cy="5064350"/>
          </a:xfrm>
        </p:spPr>
        <p:txBody>
          <a:bodyPr>
            <a:normAutofit fontScale="92500" lnSpcReduction="20000"/>
          </a:bodyPr>
          <a:lstStyle/>
          <a:p>
            <a:pPr>
              <a:lnSpc>
                <a:spcPct val="110000"/>
              </a:lnSpc>
              <a:spcBef>
                <a:spcPts val="600"/>
              </a:spcBef>
              <a:spcAft>
                <a:spcPts val="600"/>
              </a:spcAft>
            </a:pPr>
            <a:r>
              <a:rPr lang="en-US" sz="2800">
                <a:solidFill>
                  <a:schemeClr val="accent1">
                    <a:lumMod val="75000"/>
                  </a:schemeClr>
                </a:solidFill>
                <a:latin typeface="Arial"/>
                <a:cs typeface="Arial"/>
              </a:rPr>
              <a:t>This solicitation </a:t>
            </a:r>
            <a:r>
              <a:rPr lang="en-US" sz="2800" b="1" u="sng">
                <a:solidFill>
                  <a:schemeClr val="accent1">
                    <a:lumMod val="75000"/>
                  </a:schemeClr>
                </a:solidFill>
                <a:latin typeface="Arial"/>
                <a:cs typeface="Arial"/>
              </a:rPr>
              <a:t>may</a:t>
            </a:r>
            <a:r>
              <a:rPr lang="en-US" sz="2800">
                <a:solidFill>
                  <a:schemeClr val="accent1">
                    <a:lumMod val="75000"/>
                  </a:schemeClr>
                </a:solidFill>
                <a:latin typeface="Arial"/>
                <a:cs typeface="Arial"/>
              </a:rPr>
              <a:t> include </a:t>
            </a:r>
            <a:r>
              <a:rPr lang="en-US" sz="2800" b="1" u="sng">
                <a:solidFill>
                  <a:schemeClr val="accent1">
                    <a:lumMod val="75000"/>
                  </a:schemeClr>
                </a:solidFill>
                <a:latin typeface="Arial"/>
                <a:cs typeface="Arial"/>
              </a:rPr>
              <a:t>up to three application rounds if funds remain</a:t>
            </a:r>
            <a:r>
              <a:rPr lang="en-US" sz="2800">
                <a:solidFill>
                  <a:schemeClr val="accent1">
                    <a:lumMod val="75000"/>
                  </a:schemeClr>
                </a:solidFill>
                <a:latin typeface="Arial"/>
                <a:cs typeface="Arial"/>
              </a:rPr>
              <a:t> after the close of a round. </a:t>
            </a:r>
          </a:p>
          <a:p>
            <a:pPr>
              <a:lnSpc>
                <a:spcPct val="110000"/>
              </a:lnSpc>
              <a:spcBef>
                <a:spcPts val="600"/>
              </a:spcBef>
              <a:spcAft>
                <a:spcPts val="600"/>
              </a:spcAft>
            </a:pPr>
            <a:endParaRPr lang="en-US" sz="2800">
              <a:solidFill>
                <a:schemeClr val="accent1">
                  <a:lumMod val="75000"/>
                </a:schemeClr>
              </a:solidFill>
              <a:latin typeface="Arial"/>
              <a:cs typeface="Arial"/>
            </a:endParaRPr>
          </a:p>
          <a:p>
            <a:pPr>
              <a:lnSpc>
                <a:spcPct val="110000"/>
              </a:lnSpc>
              <a:spcBef>
                <a:spcPts val="600"/>
              </a:spcBef>
              <a:spcAft>
                <a:spcPts val="600"/>
              </a:spcAft>
            </a:pPr>
            <a:r>
              <a:rPr lang="en-US" sz="2800">
                <a:solidFill>
                  <a:schemeClr val="accent1">
                    <a:lumMod val="75000"/>
                  </a:schemeClr>
                </a:solidFill>
                <a:latin typeface="Arial"/>
                <a:cs typeface="Arial"/>
              </a:rPr>
              <a:t>Applicants that submit a proposal for the first application round and are not awarded may reapply to the subsequent application rounds.</a:t>
            </a:r>
          </a:p>
          <a:p>
            <a:pPr>
              <a:lnSpc>
                <a:spcPct val="110000"/>
              </a:lnSpc>
              <a:spcBef>
                <a:spcPts val="600"/>
              </a:spcBef>
              <a:spcAft>
                <a:spcPts val="600"/>
              </a:spcAft>
            </a:pPr>
            <a:endParaRPr lang="en-US" sz="2800">
              <a:solidFill>
                <a:schemeClr val="accent1">
                  <a:lumMod val="75000"/>
                </a:schemeClr>
              </a:solidFill>
              <a:latin typeface="Arial"/>
              <a:cs typeface="Arial"/>
            </a:endParaRPr>
          </a:p>
          <a:p>
            <a:pPr>
              <a:lnSpc>
                <a:spcPct val="110000"/>
              </a:lnSpc>
              <a:spcBef>
                <a:spcPts val="600"/>
              </a:spcBef>
              <a:spcAft>
                <a:spcPts val="600"/>
              </a:spcAft>
            </a:pPr>
            <a:r>
              <a:rPr lang="en-US" sz="2800">
                <a:solidFill>
                  <a:schemeClr val="accent1">
                    <a:lumMod val="75000"/>
                  </a:schemeClr>
                </a:solidFill>
                <a:latin typeface="Arial"/>
                <a:cs typeface="Arial"/>
              </a:rPr>
              <a:t>Applicants that receive an award in one application round </a:t>
            </a:r>
            <a:r>
              <a:rPr lang="en-US" sz="2800">
                <a:solidFill>
                  <a:srgbClr val="FF0000"/>
                </a:solidFill>
                <a:latin typeface="Arial"/>
                <a:cs typeface="Arial"/>
              </a:rPr>
              <a:t>can</a:t>
            </a:r>
            <a:r>
              <a:rPr lang="en-US" sz="2800">
                <a:solidFill>
                  <a:schemeClr val="accent1">
                    <a:lumMod val="75000"/>
                  </a:schemeClr>
                </a:solidFill>
                <a:latin typeface="Arial"/>
                <a:cs typeface="Arial"/>
              </a:rPr>
              <a:t> submit a proposal for the subsequent application rounds, </a:t>
            </a:r>
            <a:r>
              <a:rPr lang="en-US" sz="2800">
                <a:solidFill>
                  <a:srgbClr val="FF0000"/>
                </a:solidFill>
                <a:latin typeface="Arial"/>
                <a:cs typeface="Arial"/>
              </a:rPr>
              <a:t>if the application </a:t>
            </a:r>
            <a:r>
              <a:rPr lang="en-US" sz="2800">
                <a:solidFill>
                  <a:schemeClr val="accent1">
                    <a:lumMod val="75000"/>
                  </a:schemeClr>
                </a:solidFill>
                <a:latin typeface="Arial"/>
                <a:cs typeface="Arial"/>
              </a:rPr>
              <a:t>is for a distinct project.</a:t>
            </a:r>
          </a:p>
          <a:p>
            <a:pPr marL="0" indent="0">
              <a:lnSpc>
                <a:spcPct val="110000"/>
              </a:lnSpc>
              <a:spcBef>
                <a:spcPts val="600"/>
              </a:spcBef>
              <a:spcAft>
                <a:spcPts val="600"/>
              </a:spcAft>
              <a:buNone/>
            </a:pPr>
            <a:endParaRPr lang="en-US" sz="2800">
              <a:solidFill>
                <a:schemeClr val="accent1">
                  <a:lumMod val="75000"/>
                </a:schemeClr>
              </a:solidFill>
              <a:latin typeface="Arial"/>
              <a:cs typeface="Arial"/>
            </a:endParaRPr>
          </a:p>
          <a:p>
            <a:pPr>
              <a:lnSpc>
                <a:spcPct val="110000"/>
              </a:lnSpc>
              <a:spcBef>
                <a:spcPts val="600"/>
              </a:spcBef>
              <a:spcAft>
                <a:spcPts val="600"/>
              </a:spcAft>
            </a:pPr>
            <a:r>
              <a:rPr lang="en-US" sz="2800">
                <a:solidFill>
                  <a:schemeClr val="accent1">
                    <a:lumMod val="75000"/>
                  </a:schemeClr>
                </a:solidFill>
                <a:latin typeface="Arial"/>
                <a:cs typeface="Arial"/>
              </a:rPr>
              <a:t>2</a:t>
            </a:r>
            <a:r>
              <a:rPr lang="en-US" sz="2800" baseline="30000">
                <a:solidFill>
                  <a:schemeClr val="accent1">
                    <a:lumMod val="75000"/>
                  </a:schemeClr>
                </a:solidFill>
                <a:latin typeface="Arial"/>
                <a:cs typeface="Arial"/>
              </a:rPr>
              <a:t>nd</a:t>
            </a:r>
            <a:r>
              <a:rPr lang="en-US" sz="2800">
                <a:solidFill>
                  <a:schemeClr val="accent1">
                    <a:lumMod val="75000"/>
                  </a:schemeClr>
                </a:solidFill>
                <a:latin typeface="Arial"/>
                <a:cs typeface="Arial"/>
              </a:rPr>
              <a:t> round to be announced after 1</a:t>
            </a:r>
            <a:r>
              <a:rPr lang="en-US" sz="2800" baseline="30000">
                <a:solidFill>
                  <a:schemeClr val="accent1">
                    <a:lumMod val="75000"/>
                  </a:schemeClr>
                </a:solidFill>
                <a:latin typeface="Arial"/>
                <a:cs typeface="Arial"/>
              </a:rPr>
              <a:t>st</a:t>
            </a:r>
            <a:r>
              <a:rPr lang="en-US" sz="2800">
                <a:solidFill>
                  <a:schemeClr val="accent1">
                    <a:lumMod val="75000"/>
                  </a:schemeClr>
                </a:solidFill>
                <a:latin typeface="Arial"/>
                <a:cs typeface="Arial"/>
              </a:rPr>
              <a:t> round NOPA posting.</a:t>
            </a: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34</a:t>
            </a:fld>
            <a:endParaRPr lang="en-US">
              <a:solidFill>
                <a:schemeClr val="tx1"/>
              </a:solidFill>
            </a:endParaRPr>
          </a:p>
        </p:txBody>
      </p:sp>
    </p:spTree>
    <p:extLst>
      <p:ext uri="{BB962C8B-B14F-4D97-AF65-F5344CB8AC3E}">
        <p14:creationId xmlns:p14="http://schemas.microsoft.com/office/powerpoint/2010/main" val="930236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Key Dates – Round 1</a:t>
            </a:r>
          </a:p>
        </p:txBody>
      </p:sp>
      <p:graphicFrame>
        <p:nvGraphicFramePr>
          <p:cNvPr id="9" name="Content Placeholder 3" descr="Listed in the table is the proposed deadlines and key dates for the solicitation. " title="Key Activities table"/>
          <p:cNvGraphicFramePr>
            <a:graphicFrameLocks noGrp="1"/>
          </p:cNvGraphicFramePr>
          <p:nvPr>
            <p:ph idx="1"/>
            <p:extLst>
              <p:ext uri="{D42A27DB-BD31-4B8C-83A1-F6EECF244321}">
                <p14:modId xmlns:p14="http://schemas.microsoft.com/office/powerpoint/2010/main" val="3947984589"/>
              </p:ext>
            </p:extLst>
          </p:nvPr>
        </p:nvGraphicFramePr>
        <p:xfrm>
          <a:off x="1119188" y="1237563"/>
          <a:ext cx="9953624" cy="4788367"/>
        </p:xfrm>
        <a:graphic>
          <a:graphicData uri="http://schemas.openxmlformats.org/drawingml/2006/table">
            <a:tbl>
              <a:tblPr firstRow="1" bandRow="1">
                <a:tableStyleId>{5C22544A-7EE6-4342-B048-85BDC9FD1C3A}</a:tableStyleId>
              </a:tblPr>
              <a:tblGrid>
                <a:gridCol w="5806281">
                  <a:extLst>
                    <a:ext uri="{9D8B030D-6E8A-4147-A177-3AD203B41FA5}">
                      <a16:colId xmlns:a16="http://schemas.microsoft.com/office/drawing/2014/main" val="20000"/>
                    </a:ext>
                  </a:extLst>
                </a:gridCol>
                <a:gridCol w="4147343">
                  <a:extLst>
                    <a:ext uri="{9D8B030D-6E8A-4147-A177-3AD203B41FA5}">
                      <a16:colId xmlns:a16="http://schemas.microsoft.com/office/drawing/2014/main" val="20001"/>
                    </a:ext>
                  </a:extLst>
                </a:gridCol>
              </a:tblGrid>
              <a:tr h="418441">
                <a:tc>
                  <a:txBody>
                    <a:bodyPr/>
                    <a:lstStyle/>
                    <a:p>
                      <a:r>
                        <a:rPr lang="en-US" sz="2400"/>
                        <a:t>Activity</a:t>
                      </a:r>
                    </a:p>
                  </a:txBody>
                  <a:tcPr/>
                </a:tc>
                <a:tc>
                  <a:txBody>
                    <a:bodyPr/>
                    <a:lstStyle/>
                    <a:p>
                      <a:r>
                        <a:rPr lang="en-US" sz="2400"/>
                        <a:t>Date</a:t>
                      </a:r>
                    </a:p>
                  </a:txBody>
                  <a:tcPr/>
                </a:tc>
                <a:extLst>
                  <a:ext uri="{0D108BD9-81ED-4DB2-BD59-A6C34878D82A}">
                    <a16:rowId xmlns:a16="http://schemas.microsoft.com/office/drawing/2014/main" val="10000"/>
                  </a:ext>
                </a:extLst>
              </a:tr>
              <a:tr h="418441">
                <a:tc>
                  <a:txBody>
                    <a:bodyPr/>
                    <a:lstStyle/>
                    <a:p>
                      <a:r>
                        <a:rPr lang="en-US" sz="2000"/>
                        <a:t>Solicitation</a:t>
                      </a:r>
                      <a:r>
                        <a:rPr lang="en-US" sz="2000" baseline="0"/>
                        <a:t> Release</a:t>
                      </a:r>
                      <a:endParaRPr lang="en-US" sz="2000"/>
                    </a:p>
                  </a:txBody>
                  <a:tcPr/>
                </a:tc>
                <a:tc>
                  <a:txBody>
                    <a:bodyPr/>
                    <a:lstStyle/>
                    <a:p>
                      <a:r>
                        <a:rPr lang="en-US" sz="2000">
                          <a:solidFill>
                            <a:srgbClr val="0070C0"/>
                          </a:solidFill>
                        </a:rPr>
                        <a:t>October 13</a:t>
                      </a:r>
                      <a:r>
                        <a:rPr lang="en-US" sz="2000" baseline="30000">
                          <a:solidFill>
                            <a:srgbClr val="0070C0"/>
                          </a:solidFill>
                        </a:rPr>
                        <a:t>th</a:t>
                      </a:r>
                      <a:r>
                        <a:rPr lang="en-US" sz="2000">
                          <a:solidFill>
                            <a:srgbClr val="0070C0"/>
                          </a:solidFill>
                        </a:rPr>
                        <a:t> </a:t>
                      </a:r>
                    </a:p>
                  </a:txBody>
                  <a:tcPr/>
                </a:tc>
                <a:extLst>
                  <a:ext uri="{0D108BD9-81ED-4DB2-BD59-A6C34878D82A}">
                    <a16:rowId xmlns:a16="http://schemas.microsoft.com/office/drawing/2014/main" val="10001"/>
                  </a:ext>
                </a:extLst>
              </a:tr>
              <a:tr h="418441">
                <a:tc>
                  <a:txBody>
                    <a:bodyPr/>
                    <a:lstStyle/>
                    <a:p>
                      <a:r>
                        <a:rPr lang="en-US" sz="2000"/>
                        <a:t>Pre-Application</a:t>
                      </a:r>
                      <a:r>
                        <a:rPr lang="en-US" sz="2000" baseline="0"/>
                        <a:t> Workshop</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70C0"/>
                          </a:solidFill>
                          <a:effectLst/>
                          <a:uLnTx/>
                          <a:uFillTx/>
                          <a:latin typeface="+mn-lt"/>
                          <a:ea typeface="+mn-ea"/>
                          <a:cs typeface="+mn-cs"/>
                        </a:rPr>
                        <a:t>October 26</a:t>
                      </a:r>
                      <a:r>
                        <a:rPr kumimoji="0" lang="en-US" sz="2000" b="0" i="0" u="none" strike="noStrike" kern="1200" cap="none" spc="0" normalizeH="0" baseline="30000" noProof="0">
                          <a:ln>
                            <a:noFill/>
                          </a:ln>
                          <a:solidFill>
                            <a:srgbClr val="0070C0"/>
                          </a:solidFill>
                          <a:effectLst/>
                          <a:uLnTx/>
                          <a:uFillTx/>
                          <a:latin typeface="+mn-lt"/>
                          <a:ea typeface="+mn-ea"/>
                          <a:cs typeface="+mn-cs"/>
                        </a:rPr>
                        <a:t>th</a:t>
                      </a:r>
                      <a:r>
                        <a:rPr kumimoji="0" lang="en-US" sz="2000" b="0" i="0" u="none" strike="noStrike" kern="1200" cap="none" spc="0" normalizeH="0" baseline="0" noProof="0">
                          <a:ln>
                            <a:noFill/>
                          </a:ln>
                          <a:solidFill>
                            <a:srgbClr val="0070C0"/>
                          </a:solidFill>
                          <a:effectLst/>
                          <a:uLnTx/>
                          <a:uFillTx/>
                          <a:latin typeface="+mn-lt"/>
                          <a:ea typeface="+mn-ea"/>
                          <a:cs typeface="+mn-cs"/>
                        </a:rPr>
                        <a:t> </a:t>
                      </a:r>
                      <a:r>
                        <a:rPr lang="en-US" sz="2000" baseline="0"/>
                        <a:t>at </a:t>
                      </a:r>
                      <a:r>
                        <a:rPr lang="en-US" sz="2000" baseline="0">
                          <a:solidFill>
                            <a:srgbClr val="0070C0"/>
                          </a:solidFill>
                        </a:rPr>
                        <a:t>10 am</a:t>
                      </a:r>
                      <a:endParaRPr lang="en-US" sz="2000">
                        <a:solidFill>
                          <a:srgbClr val="0070C0"/>
                        </a:solidFill>
                      </a:endParaRPr>
                    </a:p>
                  </a:txBody>
                  <a:tcPr/>
                </a:tc>
                <a:extLst>
                  <a:ext uri="{0D108BD9-81ED-4DB2-BD59-A6C34878D82A}">
                    <a16:rowId xmlns:a16="http://schemas.microsoft.com/office/drawing/2014/main" val="10002"/>
                  </a:ext>
                </a:extLst>
              </a:tr>
              <a:tr h="418441">
                <a:tc>
                  <a:txBody>
                    <a:bodyPr/>
                    <a:lstStyle/>
                    <a:p>
                      <a:r>
                        <a:rPr lang="en-US" sz="2000" b="1"/>
                        <a:t>Deadline for Written Questions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November 14</a:t>
                      </a:r>
                      <a:r>
                        <a:rPr lang="en-US" sz="2000" b="1" baseline="30000">
                          <a:solidFill>
                            <a:srgbClr val="0070C0"/>
                          </a:solidFill>
                        </a:rPr>
                        <a:t>th</a:t>
                      </a:r>
                      <a:r>
                        <a:rPr lang="en-US" sz="2000" b="1">
                          <a:solidFill>
                            <a:srgbClr val="0070C0"/>
                          </a:solidFill>
                        </a:rPr>
                        <a:t> </a:t>
                      </a:r>
                      <a:r>
                        <a:rPr lang="en-US" sz="2000" b="1" baseline="0"/>
                        <a:t>at 5:00 pm</a:t>
                      </a:r>
                      <a:endParaRPr lang="en-US" sz="2000" b="1"/>
                    </a:p>
                  </a:txBody>
                  <a:tcPr/>
                </a:tc>
                <a:extLst>
                  <a:ext uri="{0D108BD9-81ED-4DB2-BD59-A6C34878D82A}">
                    <a16:rowId xmlns:a16="http://schemas.microsoft.com/office/drawing/2014/main" val="10003"/>
                  </a:ext>
                </a:extLst>
              </a:tr>
              <a:tr h="418441">
                <a:tc>
                  <a:txBody>
                    <a:bodyPr/>
                    <a:lstStyle/>
                    <a:p>
                      <a:r>
                        <a:rPr lang="en-US" sz="2000"/>
                        <a:t>Anticipated Distribution</a:t>
                      </a:r>
                      <a:r>
                        <a:rPr lang="en-US" sz="2000" baseline="0"/>
                        <a:t> of Questions and Answers</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Week of </a:t>
                      </a:r>
                      <a:r>
                        <a:rPr lang="en-US" sz="2000">
                          <a:solidFill>
                            <a:srgbClr val="0070C0"/>
                          </a:solidFill>
                        </a:rPr>
                        <a:t>December 5th</a:t>
                      </a:r>
                    </a:p>
                  </a:txBody>
                  <a:tcPr/>
                </a:tc>
                <a:extLst>
                  <a:ext uri="{0D108BD9-81ED-4DB2-BD59-A6C34878D82A}">
                    <a16:rowId xmlns:a16="http://schemas.microsoft.com/office/drawing/2014/main" val="10005"/>
                  </a:ext>
                </a:extLst>
              </a:tr>
              <a:tr h="418441">
                <a:tc>
                  <a:txBody>
                    <a:bodyPr/>
                    <a:lstStyle/>
                    <a:p>
                      <a:r>
                        <a:rPr lang="en-US" sz="2000" b="1" kern="1200">
                          <a:solidFill>
                            <a:schemeClr val="dk1"/>
                          </a:solidFill>
                          <a:latin typeface="+mn-lt"/>
                          <a:ea typeface="+mn-ea"/>
                          <a:cs typeface="+mn-cs"/>
                        </a:rPr>
                        <a:t>1st Round Deadline to Submit Applications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rgbClr val="0070C0"/>
                          </a:solidFill>
                        </a:rPr>
                        <a:t>March 6, 2023 </a:t>
                      </a:r>
                      <a:r>
                        <a:rPr lang="en-US" sz="2000" b="1"/>
                        <a:t>at 11</a:t>
                      </a:r>
                      <a:r>
                        <a:rPr lang="en-US" sz="2000" b="1" u="sng"/>
                        <a:t>:59</a:t>
                      </a:r>
                      <a:r>
                        <a:rPr lang="en-US" sz="2000" b="1" u="sng" baseline="0"/>
                        <a:t> pm</a:t>
                      </a:r>
                      <a:endParaRPr lang="en-US" sz="2000" b="1" u="sng"/>
                    </a:p>
                  </a:txBody>
                  <a:tcPr/>
                </a:tc>
                <a:extLst>
                  <a:ext uri="{0D108BD9-81ED-4DB2-BD59-A6C34878D82A}">
                    <a16:rowId xmlns:a16="http://schemas.microsoft.com/office/drawing/2014/main" val="10006"/>
                  </a:ext>
                </a:extLst>
              </a:tr>
              <a:tr h="418441">
                <a:tc>
                  <a:txBody>
                    <a:bodyPr/>
                    <a:lstStyle/>
                    <a:p>
                      <a:r>
                        <a:rPr lang="en-US" sz="2000"/>
                        <a:t>Anticipated Notice of Proposed Award Posting (Round 1)</a:t>
                      </a:r>
                    </a:p>
                  </a:txBody>
                  <a:tcPr/>
                </a:tc>
                <a:tc>
                  <a:txBody>
                    <a:bodyPr/>
                    <a:lstStyle/>
                    <a:p>
                      <a:r>
                        <a:rPr lang="en-US" sz="2000">
                          <a:solidFill>
                            <a:srgbClr val="0070C0"/>
                          </a:solidFill>
                        </a:rPr>
                        <a:t>April 2023</a:t>
                      </a:r>
                    </a:p>
                  </a:txBody>
                  <a:tcPr/>
                </a:tc>
                <a:extLst>
                  <a:ext uri="{0D108BD9-81ED-4DB2-BD59-A6C34878D82A}">
                    <a16:rowId xmlns:a16="http://schemas.microsoft.com/office/drawing/2014/main" val="10007"/>
                  </a:ext>
                </a:extLst>
              </a:tr>
              <a:tr h="418441">
                <a:tc>
                  <a:txBody>
                    <a:bodyPr/>
                    <a:lstStyle/>
                    <a:p>
                      <a:r>
                        <a:rPr lang="en-US" sz="2000"/>
                        <a:t>Anticipated Energy Commission Business Meeting</a:t>
                      </a:r>
                    </a:p>
                  </a:txBody>
                  <a:tcPr/>
                </a:tc>
                <a:tc>
                  <a:txBody>
                    <a:bodyPr/>
                    <a:lstStyle/>
                    <a:p>
                      <a:r>
                        <a:rPr lang="en-US" sz="2000">
                          <a:solidFill>
                            <a:srgbClr val="0070C0"/>
                          </a:solidFill>
                        </a:rPr>
                        <a:t>May 2023</a:t>
                      </a:r>
                    </a:p>
                  </a:txBody>
                  <a:tcPr/>
                </a:tc>
                <a:extLst>
                  <a:ext uri="{0D108BD9-81ED-4DB2-BD59-A6C34878D82A}">
                    <a16:rowId xmlns:a16="http://schemas.microsoft.com/office/drawing/2014/main" val="10008"/>
                  </a:ext>
                </a:extLst>
              </a:tr>
              <a:tr h="418441">
                <a:tc>
                  <a:txBody>
                    <a:bodyPr/>
                    <a:lstStyle/>
                    <a:p>
                      <a:r>
                        <a:rPr lang="en-US" sz="2000"/>
                        <a:t>Anticipated Agreement</a:t>
                      </a:r>
                      <a:r>
                        <a:rPr lang="en-US" sz="2000" baseline="0"/>
                        <a:t> Start Date</a:t>
                      </a:r>
                      <a:endParaRPr lang="en-US" sz="2000"/>
                    </a:p>
                  </a:txBody>
                  <a:tcPr/>
                </a:tc>
                <a:tc>
                  <a:txBody>
                    <a:bodyPr/>
                    <a:lstStyle/>
                    <a:p>
                      <a:r>
                        <a:rPr lang="en-US" sz="2000">
                          <a:solidFill>
                            <a:srgbClr val="0070C0"/>
                          </a:solidFill>
                        </a:rPr>
                        <a:t>June 2023</a:t>
                      </a:r>
                    </a:p>
                  </a:txBody>
                  <a:tcPr/>
                </a:tc>
                <a:extLst>
                  <a:ext uri="{0D108BD9-81ED-4DB2-BD59-A6C34878D82A}">
                    <a16:rowId xmlns:a16="http://schemas.microsoft.com/office/drawing/2014/main" val="10009"/>
                  </a:ext>
                </a:extLst>
              </a:tr>
              <a:tr h="418441">
                <a:tc>
                  <a:txBody>
                    <a:bodyPr/>
                    <a:lstStyle/>
                    <a:p>
                      <a:r>
                        <a:rPr lang="en-US" sz="2000"/>
                        <a:t>Anticipated</a:t>
                      </a:r>
                      <a:r>
                        <a:rPr lang="en-US" sz="2000" baseline="0"/>
                        <a:t> Agreement End Date</a:t>
                      </a:r>
                      <a:endParaRPr lang="en-US" sz="2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70C0"/>
                          </a:solidFill>
                        </a:rPr>
                        <a:t>June 2027</a:t>
                      </a:r>
                    </a:p>
                  </a:txBody>
                  <a:tcPr/>
                </a:tc>
                <a:extLst>
                  <a:ext uri="{0D108BD9-81ED-4DB2-BD59-A6C34878D82A}">
                    <a16:rowId xmlns:a16="http://schemas.microsoft.com/office/drawing/2014/main" val="10010"/>
                  </a:ext>
                </a:extLst>
              </a:tr>
            </a:tbl>
          </a:graphicData>
        </a:graphic>
      </p:graphicFrame>
      <p:sp>
        <p:nvSpPr>
          <p:cNvPr id="2" name="Slide Number Placeholder 1">
            <a:extLst>
              <a:ext uri="{FF2B5EF4-FFF2-40B4-BE49-F238E27FC236}">
                <a16:creationId xmlns:a16="http://schemas.microsoft.com/office/drawing/2014/main" id="{6D4EACBD-4390-469D-93C5-4E1DFC17E8F8}"/>
              </a:ext>
            </a:extLst>
          </p:cNvPr>
          <p:cNvSpPr>
            <a:spLocks noGrp="1"/>
          </p:cNvSpPr>
          <p:nvPr>
            <p:ph type="sldNum" sz="quarter" idx="12"/>
          </p:nvPr>
        </p:nvSpPr>
        <p:spPr>
          <a:xfrm>
            <a:off x="9569969" y="6463234"/>
            <a:ext cx="1803400" cy="365125"/>
          </a:xfrm>
        </p:spPr>
        <p:txBody>
          <a:bodyPr/>
          <a:lstStyle/>
          <a:p>
            <a:fld id="{005C4985-ACD0-2B4C-8981-36243250F268}" type="slidenum">
              <a:rPr lang="en-US" smtClean="0">
                <a:solidFill>
                  <a:schemeClr val="tx1"/>
                </a:solidFill>
              </a:rPr>
              <a:t>35</a:t>
            </a:fld>
            <a:endParaRPr lang="en-US">
              <a:solidFill>
                <a:schemeClr val="tx1"/>
              </a:solidFill>
            </a:endParaRPr>
          </a:p>
        </p:txBody>
      </p:sp>
    </p:spTree>
    <p:extLst>
      <p:ext uri="{BB962C8B-B14F-4D97-AF65-F5344CB8AC3E}">
        <p14:creationId xmlns:p14="http://schemas.microsoft.com/office/powerpoint/2010/main" val="1664551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Questions and Answers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290956" y="1317437"/>
            <a:ext cx="11477910" cy="4943514"/>
          </a:xfrm>
        </p:spPr>
        <p:txBody>
          <a:bodyPr>
            <a:normAutofit/>
          </a:bodyPr>
          <a:lstStyle/>
          <a:p>
            <a:pPr>
              <a:spcBef>
                <a:spcPts val="600"/>
              </a:spcBef>
              <a:spcAft>
                <a:spcPts val="600"/>
              </a:spcAft>
            </a:pPr>
            <a:r>
              <a:rPr lang="en-US" sz="2800">
                <a:solidFill>
                  <a:schemeClr val="accent1">
                    <a:lumMod val="75000"/>
                  </a:schemeClr>
                </a:solidFill>
                <a:latin typeface="Arial"/>
                <a:cs typeface="Arial"/>
              </a:rPr>
              <a:t>Please chat your question in the Question and Answers window or raise your hand and you will be called on to unmute yourself. Please remember to introduce yourself by stating your name and affiliation. (Feature found under the Participants panel).</a:t>
            </a:r>
          </a:p>
          <a:p>
            <a:pPr>
              <a:spcBef>
                <a:spcPts val="600"/>
              </a:spcBef>
              <a:spcAft>
                <a:spcPts val="600"/>
              </a:spcAft>
            </a:pPr>
            <a:endParaRPr lang="en-US" sz="2800">
              <a:solidFill>
                <a:schemeClr val="accent1">
                  <a:lumMod val="75000"/>
                </a:schemeClr>
              </a:solidFill>
              <a:latin typeface="Arial"/>
              <a:cs typeface="Arial"/>
            </a:endParaRPr>
          </a:p>
          <a:p>
            <a:pPr>
              <a:spcBef>
                <a:spcPts val="600"/>
              </a:spcBef>
              <a:spcAft>
                <a:spcPts val="600"/>
              </a:spcAft>
            </a:pPr>
            <a:r>
              <a:rPr lang="en-US" sz="2800">
                <a:solidFill>
                  <a:schemeClr val="accent1">
                    <a:lumMod val="75000"/>
                  </a:schemeClr>
                </a:solidFill>
                <a:latin typeface="Arial"/>
                <a:cs typeface="Arial"/>
              </a:rPr>
              <a:t>Keep questions under 2 minutes to allow time for others.</a:t>
            </a:r>
          </a:p>
          <a:p>
            <a:pPr>
              <a:spcBef>
                <a:spcPts val="600"/>
              </a:spcBef>
              <a:spcAft>
                <a:spcPts val="600"/>
              </a:spcAft>
            </a:pPr>
            <a:endParaRPr lang="en-US" sz="2800">
              <a:solidFill>
                <a:schemeClr val="accent1">
                  <a:lumMod val="75000"/>
                </a:schemeClr>
              </a:solidFill>
              <a:latin typeface="Arial"/>
              <a:cs typeface="Arial"/>
            </a:endParaRPr>
          </a:p>
          <a:p>
            <a:pPr>
              <a:spcBef>
                <a:spcPts val="600"/>
              </a:spcBef>
              <a:spcAft>
                <a:spcPts val="600"/>
              </a:spcAft>
            </a:pPr>
            <a:r>
              <a:rPr lang="en-US" sz="2800">
                <a:solidFill>
                  <a:schemeClr val="accent1">
                    <a:lumMod val="75000"/>
                  </a:schemeClr>
                </a:solidFill>
                <a:latin typeface="Arial"/>
                <a:cs typeface="Arial"/>
              </a:rPr>
              <a:t>Note that our official response will be given in writing and posted on the GFO webpage. </a:t>
            </a:r>
            <a:r>
              <a:rPr lang="en-US" sz="2800">
                <a:solidFill>
                  <a:srgbClr val="FF0000"/>
                </a:solidFill>
                <a:latin typeface="Arial"/>
                <a:cs typeface="Arial"/>
              </a:rPr>
              <a:t>Strongly recommend that you submit all questions in writing to us.</a:t>
            </a:r>
            <a:endParaRPr lang="en-US" sz="2800">
              <a:solidFill>
                <a:schemeClr val="accent1">
                  <a:lumMod val="75000"/>
                </a:schemeClr>
              </a:solidFill>
              <a:latin typeface="Arial"/>
              <a:cs typeface="Arial"/>
            </a:endParaRPr>
          </a:p>
          <a:p>
            <a:endParaRPr lang="en-US" sz="28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2A964F9E-879B-4200-8575-8B2F2B6D4798}"/>
              </a:ext>
            </a:extLst>
          </p:cNvPr>
          <p:cNvSpPr>
            <a:spLocks noGrp="1"/>
          </p:cNvSpPr>
          <p:nvPr>
            <p:ph type="sldNum" sz="quarter" idx="12"/>
          </p:nvPr>
        </p:nvSpPr>
        <p:spPr>
          <a:xfrm>
            <a:off x="9539988" y="6463234"/>
            <a:ext cx="1803400" cy="365125"/>
          </a:xfrm>
        </p:spPr>
        <p:txBody>
          <a:bodyPr/>
          <a:lstStyle/>
          <a:p>
            <a:fld id="{005C4985-ACD0-2B4C-8981-36243250F268}" type="slidenum">
              <a:rPr lang="en-US" smtClean="0">
                <a:solidFill>
                  <a:schemeClr val="tx1"/>
                </a:solidFill>
              </a:rPr>
              <a:t>36</a:t>
            </a:fld>
            <a:endParaRPr lang="en-US">
              <a:solidFill>
                <a:schemeClr val="tx1"/>
              </a:solidFill>
            </a:endParaRPr>
          </a:p>
        </p:txBody>
      </p:sp>
    </p:spTree>
    <p:extLst>
      <p:ext uri="{BB962C8B-B14F-4D97-AF65-F5344CB8AC3E}">
        <p14:creationId xmlns:p14="http://schemas.microsoft.com/office/powerpoint/2010/main" val="3178909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Additional Questions</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16743" y="1480569"/>
            <a:ext cx="9953978" cy="4351338"/>
          </a:xfrm>
        </p:spPr>
        <p:txBody>
          <a:bodyPr>
            <a:normAutofit fontScale="92500" lnSpcReduction="10000"/>
          </a:bodyPr>
          <a:lstStyle/>
          <a:p>
            <a:pPr marL="0" indent="0" algn="ctr">
              <a:buNone/>
            </a:pPr>
            <a:r>
              <a:rPr lang="en-US">
                <a:solidFill>
                  <a:schemeClr val="accent1">
                    <a:lumMod val="75000"/>
                  </a:schemeClr>
                </a:solidFill>
                <a:latin typeface="Arial"/>
                <a:cs typeface="Arial"/>
              </a:rPr>
              <a:t>Please send all questions related to GFO-22-301 to:</a:t>
            </a:r>
            <a:br>
              <a:rPr lang="en-US">
                <a:solidFill>
                  <a:schemeClr val="accent1">
                    <a:lumMod val="75000"/>
                  </a:schemeClr>
                </a:solidFill>
                <a:latin typeface="Arial"/>
                <a:cs typeface="Arial"/>
              </a:rPr>
            </a:br>
            <a:endParaRPr lang="en-US">
              <a:solidFill>
                <a:schemeClr val="accent1">
                  <a:lumMod val="75000"/>
                </a:schemeClr>
              </a:solidFill>
              <a:latin typeface="Arial"/>
              <a:cs typeface="Arial"/>
            </a:endParaRPr>
          </a:p>
          <a:p>
            <a:pPr marL="0" indent="0" algn="ctr">
              <a:buNone/>
            </a:pPr>
            <a:r>
              <a:rPr lang="en-US" b="1">
                <a:solidFill>
                  <a:schemeClr val="accent1">
                    <a:lumMod val="75000"/>
                  </a:schemeClr>
                </a:solidFill>
                <a:latin typeface="Arial"/>
                <a:cs typeface="Arial"/>
              </a:rPr>
              <a:t>Crystal Willis</a:t>
            </a:r>
          </a:p>
          <a:p>
            <a:pPr marL="0" indent="0" algn="ctr">
              <a:buNone/>
            </a:pPr>
            <a:r>
              <a:rPr lang="en-US">
                <a:solidFill>
                  <a:schemeClr val="accent1">
                    <a:lumMod val="75000"/>
                  </a:schemeClr>
                </a:solidFill>
                <a:latin typeface="Arial"/>
                <a:cs typeface="Arial"/>
              </a:rPr>
              <a:t>Commission Agreement Officer</a:t>
            </a:r>
          </a:p>
          <a:p>
            <a:pPr marL="0" indent="0" algn="ctr">
              <a:buNone/>
            </a:pPr>
            <a:r>
              <a:rPr lang="en-US">
                <a:solidFill>
                  <a:schemeClr val="accent1">
                    <a:lumMod val="75000"/>
                  </a:schemeClr>
                </a:solidFill>
                <a:latin typeface="Arial"/>
                <a:cs typeface="Arial"/>
              </a:rPr>
              <a:t>715 P Street, MS-18</a:t>
            </a:r>
          </a:p>
          <a:p>
            <a:pPr marL="0" indent="0" algn="ctr">
              <a:buNone/>
            </a:pPr>
            <a:r>
              <a:rPr lang="en-US">
                <a:solidFill>
                  <a:schemeClr val="accent1">
                    <a:lumMod val="75000"/>
                  </a:schemeClr>
                </a:solidFill>
                <a:latin typeface="Arial"/>
                <a:cs typeface="Arial"/>
              </a:rPr>
              <a:t>Sacramento, CA 95814</a:t>
            </a:r>
          </a:p>
          <a:p>
            <a:pPr marL="0" indent="0" algn="ctr">
              <a:buNone/>
            </a:pPr>
            <a:r>
              <a:rPr lang="en-US">
                <a:solidFill>
                  <a:schemeClr val="accent1">
                    <a:lumMod val="75000"/>
                  </a:schemeClr>
                </a:solidFill>
                <a:latin typeface="Arial"/>
                <a:cs typeface="Arial"/>
              </a:rPr>
              <a:t>(916) 529-1108</a:t>
            </a:r>
            <a:endParaRPr lang="en-US">
              <a:solidFill>
                <a:schemeClr val="tx2">
                  <a:lumMod val="60000"/>
                  <a:lumOff val="40000"/>
                </a:schemeClr>
              </a:solidFill>
              <a:latin typeface="Arial"/>
              <a:cs typeface="Arial"/>
            </a:endParaRPr>
          </a:p>
          <a:p>
            <a:pPr marL="0" indent="0" algn="ctr">
              <a:buNone/>
            </a:pPr>
            <a:r>
              <a:rPr lang="en-US">
                <a:solidFill>
                  <a:schemeClr val="accent1">
                    <a:lumMod val="75000"/>
                  </a:schemeClr>
                </a:solidFill>
                <a:latin typeface="Arial"/>
                <a:cs typeface="Arial"/>
              </a:rPr>
              <a:t>crystal.willis</a:t>
            </a:r>
            <a:r>
              <a:rPr lang="en-US" u="sng">
                <a:solidFill>
                  <a:schemeClr val="tx2">
                    <a:lumMod val="60000"/>
                    <a:lumOff val="40000"/>
                  </a:schemeClr>
                </a:solidFill>
                <a:latin typeface="Arial"/>
                <a:cs typeface="Arial"/>
              </a:rPr>
              <a:t>@energy.ca.gov </a:t>
            </a:r>
            <a:br>
              <a:rPr lang="en-US">
                <a:solidFill>
                  <a:schemeClr val="accent1">
                    <a:lumMod val="75000"/>
                  </a:schemeClr>
                </a:solidFill>
                <a:latin typeface="Arial"/>
                <a:cs typeface="Arial"/>
              </a:rPr>
            </a:br>
            <a:endParaRPr lang="en-US">
              <a:solidFill>
                <a:schemeClr val="accent1">
                  <a:lumMod val="75000"/>
                </a:schemeClr>
              </a:solidFill>
              <a:latin typeface="Arial"/>
              <a:cs typeface="Arial"/>
            </a:endParaRPr>
          </a:p>
          <a:p>
            <a:pPr marL="0" indent="0" algn="ctr">
              <a:buNone/>
            </a:pPr>
            <a:r>
              <a:rPr lang="en-US" b="1">
                <a:solidFill>
                  <a:schemeClr val="accent1">
                    <a:lumMod val="75000"/>
                  </a:schemeClr>
                </a:solidFill>
                <a:latin typeface="Arial"/>
                <a:cs typeface="Arial"/>
              </a:rPr>
              <a:t>Deadline to submit questions:</a:t>
            </a:r>
          </a:p>
          <a:p>
            <a:pPr marL="0" indent="0" algn="ctr">
              <a:buNone/>
            </a:pPr>
            <a:r>
              <a:rPr lang="en-US" b="1">
                <a:solidFill>
                  <a:srgbClr val="FF0000"/>
                </a:solidFill>
                <a:latin typeface="Arial"/>
                <a:cs typeface="Arial"/>
              </a:rPr>
              <a:t>November 14</a:t>
            </a:r>
            <a:r>
              <a:rPr lang="en-US" b="1" baseline="30000">
                <a:solidFill>
                  <a:srgbClr val="FF0000"/>
                </a:solidFill>
                <a:latin typeface="Arial"/>
                <a:cs typeface="Arial"/>
              </a:rPr>
              <a:t>th</a:t>
            </a:r>
            <a:r>
              <a:rPr lang="en-US" b="1">
                <a:solidFill>
                  <a:srgbClr val="FF0000"/>
                </a:solidFill>
                <a:latin typeface="Arial"/>
                <a:cs typeface="Arial"/>
              </a:rPr>
              <a:t> by 5:00 PM</a:t>
            </a:r>
          </a:p>
          <a:p>
            <a:pPr marL="0" indent="0">
              <a:buNone/>
            </a:pPr>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FE3DD8A1-59C2-4AAE-8FD0-E060937F0CE3}"/>
              </a:ext>
            </a:extLst>
          </p:cNvPr>
          <p:cNvSpPr>
            <a:spLocks noGrp="1"/>
          </p:cNvSpPr>
          <p:nvPr>
            <p:ph type="sldNum" sz="quarter" idx="12"/>
          </p:nvPr>
        </p:nvSpPr>
        <p:spPr>
          <a:xfrm>
            <a:off x="9480028" y="6463234"/>
            <a:ext cx="1803400" cy="365125"/>
          </a:xfrm>
        </p:spPr>
        <p:txBody>
          <a:bodyPr/>
          <a:lstStyle/>
          <a:p>
            <a:fld id="{005C4985-ACD0-2B4C-8981-36243250F268}" type="slidenum">
              <a:rPr lang="en-US" smtClean="0">
                <a:solidFill>
                  <a:schemeClr val="tx1"/>
                </a:solidFill>
              </a:rPr>
              <a:t>37</a:t>
            </a:fld>
            <a:endParaRPr lang="en-US">
              <a:solidFill>
                <a:schemeClr val="tx1"/>
              </a:solidFill>
            </a:endParaRPr>
          </a:p>
        </p:txBody>
      </p:sp>
    </p:spTree>
    <p:extLst>
      <p:ext uri="{BB962C8B-B14F-4D97-AF65-F5344CB8AC3E}">
        <p14:creationId xmlns:p14="http://schemas.microsoft.com/office/powerpoint/2010/main" val="3886635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1737597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Commitment to Diversity</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4294967295"/>
          </p:nvPr>
        </p:nvSpPr>
        <p:spPr>
          <a:xfrm>
            <a:off x="609600" y="1278234"/>
            <a:ext cx="10972800" cy="5092585"/>
          </a:xfrm>
        </p:spPr>
        <p:txBody>
          <a:bodyPr>
            <a:normAutofit fontScale="85000" lnSpcReduction="20000"/>
          </a:bodyPr>
          <a:lstStyle/>
          <a:p>
            <a:pPr marL="0" indent="0">
              <a:lnSpc>
                <a:spcPct val="120000"/>
              </a:lnSpc>
              <a:spcBef>
                <a:spcPts val="600"/>
              </a:spcBef>
              <a:buNone/>
              <a:defRPr/>
            </a:pPr>
            <a:r>
              <a:rPr lang="en-US" sz="2600">
                <a:solidFill>
                  <a:schemeClr val="accent1">
                    <a:lumMod val="75000"/>
                  </a:schemeClr>
                </a:solidFill>
                <a:ea typeface="MS PGothic" pitchFamily="34" charset="-128"/>
              </a:rPr>
              <a:t>The Energy Commission adopted a resolution strengthening its commitment to diversity in our funding programs. The Energy Commission continues to encourage disadvantaged and underrepresented  businesses and communities to engage in and benefit from our many programs.</a:t>
            </a:r>
          </a:p>
          <a:p>
            <a:pPr marL="0" indent="0">
              <a:lnSpc>
                <a:spcPct val="120000"/>
              </a:lnSpc>
              <a:spcBef>
                <a:spcPts val="600"/>
              </a:spcBef>
              <a:buNone/>
              <a:defRPr/>
            </a:pPr>
            <a:endParaRPr lang="en-US" sz="2600">
              <a:solidFill>
                <a:schemeClr val="accent1">
                  <a:lumMod val="75000"/>
                </a:schemeClr>
              </a:solidFill>
              <a:ea typeface="MS PGothic" pitchFamily="34" charset="-128"/>
            </a:endParaRPr>
          </a:p>
          <a:p>
            <a:pPr marL="0" indent="0">
              <a:lnSpc>
                <a:spcPct val="120000"/>
              </a:lnSpc>
              <a:spcBef>
                <a:spcPts val="600"/>
              </a:spcBef>
              <a:buNone/>
              <a:defRPr/>
            </a:pPr>
            <a:r>
              <a:rPr lang="en-US" sz="2600">
                <a:solidFill>
                  <a:schemeClr val="accent1">
                    <a:lumMod val="75000"/>
                  </a:schemeClr>
                </a:solidFill>
                <a:ea typeface="MS PGothic" pitchFamily="34" charset="-128"/>
              </a:rPr>
              <a:t>To meet this commitment, Energy Commission staff conducts outreach efforts and activities to:</a:t>
            </a:r>
          </a:p>
          <a:p>
            <a:pPr marL="465138">
              <a:lnSpc>
                <a:spcPct val="120000"/>
              </a:lnSpc>
              <a:spcBef>
                <a:spcPts val="600"/>
              </a:spcBef>
            </a:pPr>
            <a:r>
              <a:rPr lang="en-US" sz="2600">
                <a:solidFill>
                  <a:schemeClr val="accent1">
                    <a:lumMod val="75000"/>
                  </a:schemeClr>
                </a:solidFill>
              </a:rPr>
              <a:t>Engage with disadvantaged and underrepresented groups throughout the state.</a:t>
            </a:r>
          </a:p>
          <a:p>
            <a:pPr marL="465138">
              <a:lnSpc>
                <a:spcPct val="120000"/>
              </a:lnSpc>
              <a:spcBef>
                <a:spcPts val="600"/>
              </a:spcBef>
            </a:pPr>
            <a:r>
              <a:rPr lang="en-US" sz="2600">
                <a:solidFill>
                  <a:schemeClr val="accent1">
                    <a:lumMod val="75000"/>
                  </a:schemeClr>
                </a:solidFill>
              </a:rPr>
              <a:t>Notify potential new applicants about the Energy Commission’s funding opportunities.</a:t>
            </a:r>
          </a:p>
          <a:p>
            <a:pPr marL="465138">
              <a:lnSpc>
                <a:spcPct val="120000"/>
              </a:lnSpc>
              <a:spcBef>
                <a:spcPts val="600"/>
              </a:spcBef>
            </a:pPr>
            <a:r>
              <a:rPr lang="en-US" sz="2600">
                <a:solidFill>
                  <a:schemeClr val="accent1">
                    <a:lumMod val="75000"/>
                  </a:schemeClr>
                </a:solidFill>
              </a:rPr>
              <a:t>Assist applicants in understanding how to apply for funding from the Energy Commission’s programs.</a:t>
            </a:r>
          </a:p>
          <a:p>
            <a:pPr marL="465138">
              <a:lnSpc>
                <a:spcPct val="120000"/>
              </a:lnSpc>
              <a:spcBef>
                <a:spcPts val="600"/>
              </a:spcBef>
            </a:pPr>
            <a:r>
              <a:rPr lang="en-US" sz="2600">
                <a:solidFill>
                  <a:schemeClr val="accent1">
                    <a:lumMod val="75000"/>
                  </a:schemeClr>
                </a:solidFill>
              </a:rPr>
              <a:t>Survey participants to measure progress in diversity outreach efforts.</a:t>
            </a:r>
          </a:p>
          <a:p>
            <a:endParaRPr lang="en-US">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93B55B7-D647-4BCE-8E71-E543D5697228}"/>
              </a:ext>
            </a:extLst>
          </p:cNvPr>
          <p:cNvSpPr>
            <a:spLocks noGrp="1"/>
          </p:cNvSpPr>
          <p:nvPr>
            <p:ph type="sldNum" sz="quarter" idx="12"/>
          </p:nvPr>
        </p:nvSpPr>
        <p:spPr>
          <a:xfrm>
            <a:off x="9869772" y="6463234"/>
            <a:ext cx="1761067" cy="365125"/>
          </a:xfrm>
        </p:spPr>
        <p:txBody>
          <a:bodyPr/>
          <a:lstStyle/>
          <a:p>
            <a:fld id="{005C4985-ACD0-2B4C-8981-36243250F268}" type="slidenum">
              <a:rPr lang="en-US" smtClean="0">
                <a:solidFill>
                  <a:schemeClr val="tx1"/>
                </a:solidFill>
              </a:rPr>
              <a:t>4</a:t>
            </a:fld>
            <a:endParaRPr lang="en-US">
              <a:solidFill>
                <a:schemeClr val="tx1"/>
              </a:solidFill>
            </a:endParaRPr>
          </a:p>
        </p:txBody>
      </p:sp>
    </p:spTree>
    <p:extLst>
      <p:ext uri="{BB962C8B-B14F-4D97-AF65-F5344CB8AC3E}">
        <p14:creationId xmlns:p14="http://schemas.microsoft.com/office/powerpoint/2010/main" val="334055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We Want to Hear From You!</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573345" y="1438764"/>
            <a:ext cx="9953978" cy="4351338"/>
          </a:xfrm>
        </p:spPr>
        <p:txBody>
          <a:bodyPr vert="horz" lIns="91440" tIns="45720" rIns="91440" bIns="45720" rtlCol="0" anchor="t">
            <a:normAutofit/>
          </a:bodyPr>
          <a:lstStyle/>
          <a:p>
            <a:pPr marL="0" indent="0">
              <a:buNone/>
            </a:pPr>
            <a:r>
              <a:rPr lang="en-US" b="1">
                <a:solidFill>
                  <a:schemeClr val="accent1">
                    <a:lumMod val="75000"/>
                  </a:schemeClr>
                </a:solidFill>
                <a:latin typeface="Arial"/>
                <a:cs typeface="Arial"/>
              </a:rPr>
              <a:t>Participation Survey</a:t>
            </a:r>
            <a:endParaRPr lang="en-US" sz="2400" b="1">
              <a:solidFill>
                <a:schemeClr val="accent1">
                  <a:lumMod val="75000"/>
                </a:schemeClr>
              </a:solidFill>
              <a:latin typeface="Arial"/>
              <a:cs typeface="Arial"/>
            </a:endParaRPr>
          </a:p>
          <a:p>
            <a:pPr marL="0" indent="0">
              <a:buNone/>
            </a:pPr>
            <a:r>
              <a:rPr lang="en-US">
                <a:solidFill>
                  <a:schemeClr val="accent1">
                    <a:lumMod val="75000"/>
                  </a:schemeClr>
                </a:solidFill>
                <a:latin typeface="Arial"/>
                <a:cs typeface="Arial"/>
              </a:rPr>
              <a:t>Survey responses will be summarized anonymously to track</a:t>
            </a:r>
            <a:br>
              <a:rPr lang="en-US">
                <a:solidFill>
                  <a:schemeClr val="accent1">
                    <a:lumMod val="75000"/>
                  </a:schemeClr>
                </a:solidFill>
                <a:latin typeface="Arial"/>
                <a:cs typeface="Arial"/>
              </a:rPr>
            </a:br>
            <a:r>
              <a:rPr lang="en-US">
                <a:solidFill>
                  <a:schemeClr val="accent1">
                    <a:lumMod val="75000"/>
                  </a:schemeClr>
                </a:solidFill>
                <a:latin typeface="Arial"/>
                <a:cs typeface="Arial"/>
              </a:rPr>
              <a:t>attendance of underrepresented groups in our workshops for</a:t>
            </a:r>
            <a:br>
              <a:rPr lang="en-US">
                <a:solidFill>
                  <a:schemeClr val="accent1">
                    <a:lumMod val="75000"/>
                  </a:schemeClr>
                </a:solidFill>
                <a:latin typeface="Arial"/>
                <a:cs typeface="Arial"/>
              </a:rPr>
            </a:br>
            <a:r>
              <a:rPr lang="en-US">
                <a:solidFill>
                  <a:schemeClr val="accent1">
                    <a:lumMod val="75000"/>
                  </a:schemeClr>
                </a:solidFill>
                <a:latin typeface="Arial"/>
                <a:cs typeface="Arial"/>
              </a:rPr>
              <a:t>public reporting purposes. </a:t>
            </a:r>
            <a:endParaRPr lang="en-US">
              <a:solidFill>
                <a:schemeClr val="accent1">
                  <a:lumMod val="75000"/>
                </a:schemeClr>
              </a:solidFill>
              <a:ea typeface="+mn-lt"/>
              <a:cs typeface="+mn-lt"/>
            </a:endParaRPr>
          </a:p>
          <a:p>
            <a:pPr marL="0" indent="0">
              <a:buNone/>
            </a:pPr>
            <a:endParaRPr lang="en-US">
              <a:solidFill>
                <a:schemeClr val="accent1">
                  <a:lumMod val="75000"/>
                </a:schemeClr>
              </a:solidFill>
              <a:latin typeface="Arial"/>
              <a:cs typeface="Arial"/>
            </a:endParaRPr>
          </a:p>
          <a:p>
            <a:r>
              <a:rPr lang="en-US">
                <a:solidFill>
                  <a:schemeClr val="accent1">
                    <a:lumMod val="75000"/>
                  </a:schemeClr>
                </a:solidFill>
                <a:latin typeface="Arial"/>
                <a:cs typeface="Arial"/>
              </a:rPr>
              <a:t>Online participants</a:t>
            </a:r>
            <a:r>
              <a:rPr lang="en-US" sz="2400">
                <a:solidFill>
                  <a:schemeClr val="accent1">
                    <a:lumMod val="75000"/>
                  </a:schemeClr>
                </a:solidFill>
                <a:latin typeface="Arial"/>
                <a:cs typeface="Arial"/>
              </a:rPr>
              <a:t>,</a:t>
            </a:r>
            <a:r>
              <a:rPr lang="en-US">
                <a:solidFill>
                  <a:schemeClr val="accent1">
                    <a:lumMod val="75000"/>
                  </a:schemeClr>
                </a:solidFill>
                <a:latin typeface="Arial"/>
                <a:cs typeface="Arial"/>
              </a:rPr>
              <a:t> please use the link below</a:t>
            </a:r>
            <a:r>
              <a:rPr lang="en-US" sz="2400">
                <a:solidFill>
                  <a:schemeClr val="accent1">
                    <a:lumMod val="75000"/>
                  </a:schemeClr>
                </a:solidFill>
                <a:latin typeface="Arial"/>
                <a:cs typeface="Arial"/>
              </a:rPr>
              <a:t>:</a:t>
            </a:r>
            <a:br>
              <a:rPr lang="en-US" sz="2400">
                <a:latin typeface="Arial" panose="020B0604020202020204" pitchFamily="34" charset="0"/>
                <a:cs typeface="Arial" panose="020B0604020202020204" pitchFamily="34" charset="0"/>
              </a:rPr>
            </a:br>
            <a:r>
              <a:rPr lang="en-US">
                <a:solidFill>
                  <a:schemeClr val="accent1">
                    <a:lumMod val="75000"/>
                  </a:schemeClr>
                </a:solidFill>
                <a:latin typeface="Arial"/>
                <a:cs typeface="Arial"/>
              </a:rPr>
              <a:t>https://forms.office.com/g/xZsRTauTjU</a:t>
            </a:r>
          </a:p>
          <a:p>
            <a:pPr marL="0" indent="0">
              <a:buNone/>
            </a:pPr>
            <a:endParaRPr lang="en-US" sz="2400">
              <a:solidFill>
                <a:schemeClr val="accent1">
                  <a:lumMod val="75000"/>
                </a:schemeClr>
              </a:solidFill>
              <a:latin typeface="Arial" panose="020B0604020202020204" pitchFamily="34" charset="0"/>
              <a:cs typeface="Arial" panose="020B0604020202020204" pitchFamily="34" charset="0"/>
            </a:endParaRPr>
          </a:p>
          <a:p>
            <a:pPr marL="0" indent="0">
              <a:buNone/>
            </a:pPr>
            <a:r>
              <a:rPr lang="en-US" sz="2400">
                <a:solidFill>
                  <a:schemeClr val="accent1">
                    <a:lumMod val="75000"/>
                  </a:schemeClr>
                </a:solidFill>
                <a:latin typeface="Arial"/>
                <a:cs typeface="Arial"/>
              </a:rPr>
              <a:t>Thanks!</a:t>
            </a:r>
          </a:p>
          <a:p>
            <a:endParaRPr lang="en-US">
              <a:solidFill>
                <a:schemeClr val="accent1">
                  <a:lumMod val="75000"/>
                </a:schemeClr>
              </a:solidFill>
              <a:latin typeface="Arial"/>
              <a:cs typeface="Arial"/>
            </a:endParaRPr>
          </a:p>
        </p:txBody>
      </p:sp>
      <p:pic>
        <p:nvPicPr>
          <p:cNvPr id="5" name="Picture 4" descr="Picture is of an iPad with the survey monkey staff request attendees to complete. " title="Picture of Survey"/>
          <p:cNvPicPr>
            <a:picLocks noChangeAspect="1"/>
          </p:cNvPicPr>
          <p:nvPr/>
        </p:nvPicPr>
        <p:blipFill>
          <a:blip r:embed="rId3" cstate="print">
            <a:extLst>
              <a:ext uri="{28A0092B-C50C-407E-A947-70E740481C1C}">
                <a14:useLocalDpi xmlns:a14="http://schemas.microsoft.com/office/drawing/2010/main" val="0"/>
              </a:ext>
            </a:extLst>
          </a:blip>
          <a:srcRect l="1730"/>
          <a:stretch>
            <a:fillRect/>
          </a:stretch>
        </p:blipFill>
        <p:spPr bwMode="auto">
          <a:xfrm>
            <a:off x="7439189" y="2837597"/>
            <a:ext cx="4268190" cy="2947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1F5545C-9542-4E8E-BB98-A77EBB943CE7}"/>
              </a:ext>
            </a:extLst>
          </p:cNvPr>
          <p:cNvSpPr>
            <a:spLocks noGrp="1"/>
          </p:cNvSpPr>
          <p:nvPr>
            <p:ph type="sldNum" sz="quarter" idx="12"/>
          </p:nvPr>
        </p:nvSpPr>
        <p:spPr>
          <a:xfrm>
            <a:off x="9734855" y="6463234"/>
            <a:ext cx="1803400" cy="365125"/>
          </a:xfrm>
        </p:spPr>
        <p:txBody>
          <a:bodyPr/>
          <a:lstStyle/>
          <a:p>
            <a:fld id="{005C4985-ACD0-2B4C-8981-36243250F268}" type="slidenum">
              <a:rPr lang="en-US" smtClean="0">
                <a:solidFill>
                  <a:schemeClr val="tx1"/>
                </a:solidFill>
              </a:rPr>
              <a:t>5</a:t>
            </a:fld>
            <a:endParaRPr lang="en-US">
              <a:solidFill>
                <a:schemeClr val="tx1"/>
              </a:solidFill>
            </a:endParaRPr>
          </a:p>
        </p:txBody>
      </p:sp>
    </p:spTree>
    <p:extLst>
      <p:ext uri="{BB962C8B-B14F-4D97-AF65-F5344CB8AC3E}">
        <p14:creationId xmlns:p14="http://schemas.microsoft.com/office/powerpoint/2010/main" val="3786779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Connect With Us</a:t>
            </a:r>
          </a:p>
        </p:txBody>
      </p:sp>
      <p:pic>
        <p:nvPicPr>
          <p:cNvPr id="3" name="Picture 2" descr="Picture of the home page of Empower Innovation. A resouvce that assists potential partners to be connected to each other. " title="Empower Innovation"/>
          <p:cNvPicPr>
            <a:picLocks noChangeAspect="1"/>
          </p:cNvPicPr>
          <p:nvPr/>
        </p:nvPicPr>
        <p:blipFill>
          <a:blip r:embed="rId3"/>
          <a:stretch>
            <a:fillRect/>
          </a:stretch>
        </p:blipFill>
        <p:spPr>
          <a:xfrm>
            <a:off x="1076768" y="1714006"/>
            <a:ext cx="5016787" cy="4185989"/>
          </a:xfrm>
          <a:prstGeom prst="rect">
            <a:avLst/>
          </a:prstGeom>
          <a:ln w="25400">
            <a:solidFill>
              <a:schemeClr val="tx1"/>
            </a:solidFill>
          </a:ln>
        </p:spPr>
      </p:pic>
      <p:pic>
        <p:nvPicPr>
          <p:cNvPr id="4" name="Picture 3" descr="Picture of CEC Facebook page. " title="CEC Facebook page"/>
          <p:cNvPicPr>
            <a:picLocks noChangeAspect="1"/>
          </p:cNvPicPr>
          <p:nvPr/>
        </p:nvPicPr>
        <p:blipFill>
          <a:blip r:embed="rId4"/>
          <a:stretch>
            <a:fillRect/>
          </a:stretch>
        </p:blipFill>
        <p:spPr>
          <a:xfrm>
            <a:off x="6482049" y="1711318"/>
            <a:ext cx="4826203" cy="2229796"/>
          </a:xfrm>
          <a:prstGeom prst="rect">
            <a:avLst/>
          </a:prstGeom>
        </p:spPr>
      </p:pic>
      <p:pic>
        <p:nvPicPr>
          <p:cNvPr id="11" name="Picture 10" descr="Picture is og the logo for different social media such as twiiter, Faceboof, Linkedin and YouTube. " title="Logo Picture"/>
          <p:cNvPicPr>
            <a:picLocks noChangeAspect="1"/>
          </p:cNvPicPr>
          <p:nvPr/>
        </p:nvPicPr>
        <p:blipFill rotWithShape="1">
          <a:blip r:embed="rId5">
            <a:extLst>
              <a:ext uri="{28A0092B-C50C-407E-A947-70E740481C1C}">
                <a14:useLocalDpi xmlns:a14="http://schemas.microsoft.com/office/drawing/2010/main" val="0"/>
              </a:ext>
            </a:extLst>
          </a:blip>
          <a:srcRect l="-1" t="-4327" r="39847" b="-35"/>
          <a:stretch/>
        </p:blipFill>
        <p:spPr>
          <a:xfrm>
            <a:off x="7290405" y="3955985"/>
            <a:ext cx="3348058" cy="1909096"/>
          </a:xfrm>
          <a:prstGeom prst="rect">
            <a:avLst/>
          </a:prstGeom>
        </p:spPr>
      </p:pic>
      <p:sp>
        <p:nvSpPr>
          <p:cNvPr id="2" name="Slide Number Placeholder 1">
            <a:extLst>
              <a:ext uri="{FF2B5EF4-FFF2-40B4-BE49-F238E27FC236}">
                <a16:creationId xmlns:a16="http://schemas.microsoft.com/office/drawing/2014/main" id="{5A481437-993F-4AA1-AC8D-A2343E4DA00F}"/>
              </a:ext>
            </a:extLst>
          </p:cNvPr>
          <p:cNvSpPr>
            <a:spLocks noGrp="1"/>
          </p:cNvSpPr>
          <p:nvPr>
            <p:ph type="sldNum" sz="quarter" idx="12"/>
          </p:nvPr>
        </p:nvSpPr>
        <p:spPr>
          <a:xfrm>
            <a:off x="9914739" y="6463234"/>
            <a:ext cx="1803400" cy="365125"/>
          </a:xfrm>
        </p:spPr>
        <p:txBody>
          <a:bodyPr/>
          <a:lstStyle/>
          <a:p>
            <a:fld id="{005C4985-ACD0-2B4C-8981-36243250F268}" type="slidenum">
              <a:rPr lang="en-US" smtClean="0">
                <a:solidFill>
                  <a:schemeClr val="tx1"/>
                </a:solidFill>
              </a:rPr>
              <a:t>6</a:t>
            </a:fld>
            <a:endParaRPr lang="en-US">
              <a:solidFill>
                <a:schemeClr val="tx1"/>
              </a:solidFill>
            </a:endParaRPr>
          </a:p>
        </p:txBody>
      </p:sp>
    </p:spTree>
    <p:extLst>
      <p:ext uri="{BB962C8B-B14F-4D97-AF65-F5344CB8AC3E}">
        <p14:creationId xmlns:p14="http://schemas.microsoft.com/office/powerpoint/2010/main" val="118334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sz="3200" b="1">
                <a:solidFill>
                  <a:srgbClr val="254061"/>
                </a:solidFill>
                <a:latin typeface="Arial"/>
                <a:cs typeface="Arial"/>
              </a:rPr>
              <a:t>Find a Partner on EmpowerInnovation.net</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958790" y="1298423"/>
            <a:ext cx="9953978" cy="4351338"/>
          </a:xfrm>
        </p:spPr>
        <p:txBody>
          <a:bodyPr vert="horz" lIns="91440" tIns="45720" rIns="91440" bIns="45720" rtlCol="0" anchor="t">
            <a:normAutofit/>
          </a:bodyPr>
          <a:lstStyle/>
          <a:p>
            <a:pPr marL="0" indent="0" algn="ctr">
              <a:buNone/>
            </a:pPr>
            <a:r>
              <a:rPr lang="en-US" sz="3000">
                <a:solidFill>
                  <a:schemeClr val="accent1">
                    <a:lumMod val="75000"/>
                  </a:schemeClr>
                </a:solidFill>
                <a:latin typeface="Arial"/>
                <a:cs typeface="Arial"/>
              </a:rPr>
              <a:t>Empower Innovation aims to accelerate your clean tech journey with easy access to funding opportunities from the CEC and other funding providers, curated resources and events, and connections to people and organizations. </a:t>
            </a:r>
            <a:endParaRPr lang="en-US">
              <a:solidFill>
                <a:schemeClr val="accent1">
                  <a:lumMod val="75000"/>
                </a:schemeClr>
              </a:solidFill>
            </a:endParaRPr>
          </a:p>
          <a:p>
            <a:pPr algn="ctr"/>
            <a:endParaRPr lang="en-US">
              <a:solidFill>
                <a:schemeClr val="accent1">
                  <a:lumMod val="75000"/>
                </a:schemeClr>
              </a:solidFill>
              <a:latin typeface="Arial"/>
              <a:cs typeface="Arial"/>
            </a:endParaRPr>
          </a:p>
        </p:txBody>
      </p:sp>
      <p:sp>
        <p:nvSpPr>
          <p:cNvPr id="9" name="TextBox 8">
            <a:extLst>
              <a:ext uri="{FF2B5EF4-FFF2-40B4-BE49-F238E27FC236}">
                <a16:creationId xmlns:a16="http://schemas.microsoft.com/office/drawing/2014/main" id="{E71EB672-CBC2-42AB-83B9-7D555811ABB4}"/>
              </a:ext>
            </a:extLst>
          </p:cNvPr>
          <p:cNvSpPr txBox="1"/>
          <p:nvPr/>
        </p:nvSpPr>
        <p:spPr>
          <a:xfrm>
            <a:off x="1279232" y="3676051"/>
            <a:ext cx="9033658" cy="1631216"/>
          </a:xfrm>
          <a:prstGeom prst="rect">
            <a:avLst/>
          </a:prstGeom>
          <a:solidFill>
            <a:srgbClr val="CBD8E6"/>
          </a:solidFill>
        </p:spPr>
        <p:txBody>
          <a:bodyPr wrap="square" lIns="91440" tIns="45720" rIns="91440" bIns="45720" numCol="2" rtlCol="0" anchor="ctr">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a:cs typeface="Segoe UI"/>
              </a:rPr>
              <a:t>FIND A PARTNER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588A"/>
                </a:solidFill>
                <a:effectLst/>
                <a:uLnTx/>
                <a:uFillTx/>
                <a:latin typeface="Calibri"/>
                <a:ea typeface="Open Sans"/>
                <a:cs typeface="Segoe UI"/>
              </a:rPr>
              <a:t>Announce your interest in this funding opportunity and message </a:t>
            </a:r>
            <a:r>
              <a:rPr lang="en-US" sz="2000">
                <a:solidFill>
                  <a:srgbClr val="00588A"/>
                </a:solidFill>
                <a:latin typeface="Calibri"/>
                <a:ea typeface="Open Sans"/>
                <a:cs typeface="Segoe UI"/>
              </a:rPr>
              <a:t>interested</a:t>
            </a:r>
            <a:r>
              <a:rPr kumimoji="0" lang="en-US" sz="2000" b="0" i="0" u="none" strike="noStrike" kern="1200" cap="none" spc="0" normalizeH="0" baseline="0" noProof="0">
                <a:ln>
                  <a:noFill/>
                </a:ln>
                <a:solidFill>
                  <a:srgbClr val="00588A"/>
                </a:solidFill>
                <a:effectLst/>
                <a:uLnTx/>
                <a:uFillTx/>
                <a:latin typeface="Calibri"/>
                <a:ea typeface="Open Sans"/>
                <a:cs typeface="Segoe UI"/>
              </a:rPr>
              <a:t> parties to find potential partners.</a:t>
            </a:r>
            <a:endParaRPr kumimoji="0" lang="en-US" sz="2000" b="1" i="0" u="none" strike="noStrike" kern="1200" cap="none" spc="0" normalizeH="0" baseline="0" noProof="0">
              <a:ln>
                <a:noFill/>
              </a:ln>
              <a:solidFill>
                <a:srgbClr val="00588A"/>
              </a:solidFill>
              <a:effectLst/>
              <a:uLnTx/>
              <a:uFillTx/>
              <a:latin typeface="Calibri"/>
              <a:ea typeface="Open Sans"/>
              <a:cs typeface="Segoe UI"/>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solidFill>
                  <a:srgbClr val="00588A"/>
                </a:solidFill>
                <a:effectLst/>
                <a:uLnTx/>
                <a:uFillTx/>
                <a:latin typeface="Calibri"/>
                <a:ea typeface="Open Sans"/>
                <a:cs typeface="Segoe UI"/>
              </a:rPr>
              <a:t>RESOURCES &amp; TOOLS</a:t>
            </a:r>
            <a:endParaRPr lang="en-US" sz="2000" b="1" i="0" u="none" strike="noStrike" kern="1200" cap="none" spc="0" normalizeH="0" baseline="0" noProof="0">
              <a:ln>
                <a:noFill/>
              </a:ln>
              <a:solidFill>
                <a:srgbClr val="00588A"/>
              </a:solidFill>
              <a:effectLst/>
              <a:uLnTx/>
              <a:uFillTx/>
              <a:latin typeface="Calibri"/>
              <a:ea typeface="Open Sans"/>
              <a:cs typeface="Segoe UI"/>
            </a:endParaRPr>
          </a:p>
          <a:p>
            <a:pPr>
              <a:defRPr/>
            </a:pPr>
            <a:r>
              <a:rPr kumimoji="0" lang="en-US" sz="2000" b="0" i="0" u="none" strike="noStrike" kern="1200" cap="none" spc="0" normalizeH="0" baseline="0" noProof="0">
                <a:ln>
                  <a:noFill/>
                </a:ln>
                <a:solidFill>
                  <a:srgbClr val="00588A"/>
                </a:solidFill>
                <a:effectLst/>
                <a:uLnTx/>
                <a:uFillTx/>
                <a:latin typeface="Calibri"/>
                <a:ea typeface="Open Sans"/>
                <a:cs typeface="Segoe UI"/>
              </a:rPr>
              <a:t>Browse the collection of resources for clean tech innovators including Resource Libraries, Funding Sources, Tools, and Databases.</a:t>
            </a:r>
            <a:r>
              <a:rPr lang="en-US" sz="2000">
                <a:solidFill>
                  <a:srgbClr val="00588A"/>
                </a:solidFill>
                <a:latin typeface="Calibri"/>
                <a:ea typeface="Open Sans"/>
                <a:cs typeface="Segoe UI"/>
              </a:rPr>
              <a:t> </a:t>
            </a:r>
            <a:endParaRPr lang="en-US" sz="2000" b="0" i="0" u="none" strike="noStrike" kern="1200" cap="none" spc="0" normalizeH="0" baseline="0" noProof="0">
              <a:ln>
                <a:noFill/>
              </a:ln>
              <a:solidFill>
                <a:srgbClr val="00588A"/>
              </a:solidFill>
              <a:effectLst/>
              <a:uLnTx/>
              <a:uFillTx/>
              <a:latin typeface="Calibri"/>
              <a:ea typeface="Open Sans" panose="020B0606030504020204"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0F2C5E5C-5FEC-4852-8C37-A9115910E98D}"/>
              </a:ext>
            </a:extLst>
          </p:cNvPr>
          <p:cNvSpPr>
            <a:spLocks noGrp="1"/>
          </p:cNvSpPr>
          <p:nvPr>
            <p:ph type="sldNum" sz="quarter" idx="12"/>
          </p:nvPr>
        </p:nvSpPr>
        <p:spPr>
          <a:xfrm>
            <a:off x="9839793" y="6463234"/>
            <a:ext cx="1803400" cy="365125"/>
          </a:xfrm>
        </p:spPr>
        <p:txBody>
          <a:bodyPr/>
          <a:lstStyle/>
          <a:p>
            <a:fld id="{005C4985-ACD0-2B4C-8981-36243250F268}" type="slidenum">
              <a:rPr lang="en-US" smtClean="0">
                <a:solidFill>
                  <a:schemeClr val="tx1"/>
                </a:solidFill>
              </a:rPr>
              <a:t>7</a:t>
            </a:fld>
            <a:endParaRPr lang="en-US">
              <a:solidFill>
                <a:schemeClr val="tx1"/>
              </a:solidFill>
            </a:endParaRPr>
          </a:p>
        </p:txBody>
      </p:sp>
      <p:sp>
        <p:nvSpPr>
          <p:cNvPr id="3" name="TextBox 2">
            <a:extLst>
              <a:ext uri="{FF2B5EF4-FFF2-40B4-BE49-F238E27FC236}">
                <a16:creationId xmlns:a16="http://schemas.microsoft.com/office/drawing/2014/main" id="{84C8A6EC-457C-4C86-9229-057AD25A3C9D}"/>
              </a:ext>
            </a:extLst>
          </p:cNvPr>
          <p:cNvSpPr txBox="1"/>
          <p:nvPr/>
        </p:nvSpPr>
        <p:spPr>
          <a:xfrm>
            <a:off x="1623612" y="5658928"/>
            <a:ext cx="84917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tx2">
                    <a:lumMod val="60000"/>
                    <a:lumOff val="40000"/>
                  </a:schemeClr>
                </a:solidFill>
                <a:ea typeface="+mn-lt"/>
                <a:cs typeface="+mn-lt"/>
              </a:rPr>
              <a:t>https://www.empowerinnovation.net/en/custom/funding/view/35748</a:t>
            </a:r>
            <a:endParaRPr lang="en-US" b="1">
              <a:solidFill>
                <a:schemeClr val="tx2">
                  <a:lumMod val="60000"/>
                  <a:lumOff val="40000"/>
                </a:schemeClr>
              </a:solidFill>
              <a:cs typeface="Arial"/>
            </a:endParaRPr>
          </a:p>
        </p:txBody>
      </p:sp>
    </p:spTree>
    <p:extLst>
      <p:ext uri="{BB962C8B-B14F-4D97-AF65-F5344CB8AC3E}">
        <p14:creationId xmlns:p14="http://schemas.microsoft.com/office/powerpoint/2010/main" val="420569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b="1" dirty="0">
                <a:solidFill>
                  <a:srgbClr val="254061"/>
                </a:solidFill>
                <a:latin typeface="Arial"/>
                <a:cs typeface="Arial"/>
              </a:rPr>
              <a:t>EmpowerInnovation.net</a:t>
            </a:r>
            <a:endParaRPr lang="en-US" sz="5400" dirty="0"/>
          </a:p>
        </p:txBody>
      </p:sp>
      <p:sp>
        <p:nvSpPr>
          <p:cNvPr id="4" name="Slide Number Placeholder 3">
            <a:extLst>
              <a:ext uri="{FF2B5EF4-FFF2-40B4-BE49-F238E27FC236}">
                <a16:creationId xmlns:a16="http://schemas.microsoft.com/office/drawing/2014/main" id="{F5D5F5D7-1ECD-4806-AFD6-B23AF807AE4D}"/>
              </a:ext>
            </a:extLst>
          </p:cNvPr>
          <p:cNvSpPr>
            <a:spLocks noGrp="1"/>
          </p:cNvSpPr>
          <p:nvPr>
            <p:ph type="sldNum" sz="quarter" idx="12"/>
          </p:nvPr>
        </p:nvSpPr>
        <p:spPr>
          <a:xfrm>
            <a:off x="9674900" y="6463234"/>
            <a:ext cx="1803400" cy="365125"/>
          </a:xfrm>
        </p:spPr>
        <p:txBody>
          <a:bodyPr/>
          <a:lstStyle/>
          <a:p>
            <a:fld id="{8569167A-9D82-438A-BF70-1028D6A4A763}" type="slidenum">
              <a:rPr lang="en-US" smtClean="0">
                <a:solidFill>
                  <a:schemeClr val="tx1"/>
                </a:solidFill>
              </a:rPr>
              <a:pPr/>
              <a:t>8</a:t>
            </a:fld>
            <a:endParaRPr lang="en-US">
              <a:solidFill>
                <a:schemeClr val="tx1"/>
              </a:solidFill>
            </a:endParaRPr>
          </a:p>
        </p:txBody>
      </p:sp>
      <p:pic>
        <p:nvPicPr>
          <p:cNvPr id="6" name="Online Media 5" title="Empower Innovation - Introduction">
            <a:hlinkClick r:id="" action="ppaction://media"/>
            <a:extLst>
              <a:ext uri="{FF2B5EF4-FFF2-40B4-BE49-F238E27FC236}">
                <a16:creationId xmlns:a16="http://schemas.microsoft.com/office/drawing/2014/main" id="{0AB5514A-FE5C-49F1-A633-621612DE5576}"/>
              </a:ext>
            </a:extLst>
          </p:cNvPr>
          <p:cNvPicPr>
            <a:picLocks noGrp="1" noRot="1" noChangeAspect="1"/>
          </p:cNvPicPr>
          <p:nvPr>
            <p:ph idx="1"/>
            <a:videoFile r:link="rId1"/>
          </p:nvPr>
        </p:nvPicPr>
        <p:blipFill>
          <a:blip r:embed="rId4"/>
          <a:stretch>
            <a:fillRect/>
          </a:stretch>
        </p:blipFill>
        <p:spPr>
          <a:xfrm>
            <a:off x="2509838" y="1825625"/>
            <a:ext cx="7735887" cy="4351338"/>
          </a:xfrm>
          <a:prstGeom prst="rect">
            <a:avLst/>
          </a:prstGeom>
        </p:spPr>
      </p:pic>
    </p:spTree>
    <p:extLst>
      <p:ext uri="{BB962C8B-B14F-4D97-AF65-F5344CB8AC3E}">
        <p14:creationId xmlns:p14="http://schemas.microsoft.com/office/powerpoint/2010/main" val="1068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B14A8-E48A-C540-9214-39685A723586}"/>
              </a:ext>
            </a:extLst>
          </p:cNvPr>
          <p:cNvSpPr>
            <a:spLocks noGrp="1"/>
          </p:cNvSpPr>
          <p:nvPr>
            <p:ph type="title"/>
          </p:nvPr>
        </p:nvSpPr>
        <p:spPr/>
        <p:txBody>
          <a:bodyPr>
            <a:normAutofit/>
          </a:bodyPr>
          <a:lstStyle/>
          <a:p>
            <a:pPr algn="l"/>
            <a:r>
              <a:rPr lang="en-US" b="1">
                <a:solidFill>
                  <a:srgbClr val="254061"/>
                </a:solidFill>
                <a:latin typeface="Arial"/>
                <a:cs typeface="Arial"/>
              </a:rPr>
              <a:t>Research Program Background</a:t>
            </a:r>
          </a:p>
        </p:txBody>
      </p:sp>
      <p:sp>
        <p:nvSpPr>
          <p:cNvPr id="8" name="Content Placeholder 5">
            <a:extLst>
              <a:ext uri="{FF2B5EF4-FFF2-40B4-BE49-F238E27FC236}">
                <a16:creationId xmlns:a16="http://schemas.microsoft.com/office/drawing/2014/main" id="{225032D5-95B1-1548-AFAF-7FB1F52B9EA7}"/>
              </a:ext>
            </a:extLst>
          </p:cNvPr>
          <p:cNvSpPr>
            <a:spLocks noGrp="1"/>
          </p:cNvSpPr>
          <p:nvPr>
            <p:ph idx="1"/>
          </p:nvPr>
        </p:nvSpPr>
        <p:spPr>
          <a:xfrm>
            <a:off x="713700" y="1343070"/>
            <a:ext cx="10872711" cy="5120164"/>
          </a:xfrm>
        </p:spPr>
        <p:txBody>
          <a:bodyPr vert="horz" lIns="91440" tIns="45720" rIns="91440" bIns="45720" rtlCol="0" anchor="t">
            <a:normAutofit fontScale="85000" lnSpcReduction="10000"/>
          </a:bodyPr>
          <a:lstStyle/>
          <a:p>
            <a:pPr>
              <a:lnSpc>
                <a:spcPct val="110000"/>
              </a:lnSpc>
              <a:spcBef>
                <a:spcPts val="600"/>
              </a:spcBef>
              <a:spcAft>
                <a:spcPts val="600"/>
              </a:spcAft>
            </a:pPr>
            <a:r>
              <a:rPr lang="en-US" sz="3200">
                <a:solidFill>
                  <a:schemeClr val="accent1">
                    <a:lumMod val="75000"/>
                  </a:schemeClr>
                </a:solidFill>
              </a:rPr>
              <a:t>The Electric Program Investment Charge (EPIC) program is funded by an electricity ratepayer surcharge established by the California Public Utilities Commission (CPUC) in December 2011.</a:t>
            </a:r>
          </a:p>
          <a:p>
            <a:pPr>
              <a:lnSpc>
                <a:spcPct val="110000"/>
              </a:lnSpc>
              <a:spcBef>
                <a:spcPts val="600"/>
              </a:spcBef>
              <a:spcAft>
                <a:spcPts val="600"/>
              </a:spcAft>
            </a:pPr>
            <a:r>
              <a:rPr lang="en-US" sz="3200">
                <a:solidFill>
                  <a:schemeClr val="accent1">
                    <a:lumMod val="75000"/>
                  </a:schemeClr>
                </a:solidFill>
              </a:rPr>
              <a:t>The purpose of the EPIC program is to benefit the ratepayers of the three investor-owned utilities (IOUs).</a:t>
            </a:r>
          </a:p>
          <a:p>
            <a:pPr>
              <a:lnSpc>
                <a:spcPct val="110000"/>
              </a:lnSpc>
              <a:spcBef>
                <a:spcPts val="600"/>
              </a:spcBef>
              <a:spcAft>
                <a:spcPts val="600"/>
              </a:spcAft>
            </a:pPr>
            <a:r>
              <a:rPr lang="en-US" sz="3000">
                <a:solidFill>
                  <a:schemeClr val="accent1">
                    <a:lumMod val="75000"/>
                  </a:schemeClr>
                </a:solidFill>
              </a:rPr>
              <a:t>The EPIC program funds clean energy technology projects that promote greater electricity reliability, lower costs, and increased safety.</a:t>
            </a:r>
          </a:p>
          <a:p>
            <a:pPr>
              <a:lnSpc>
                <a:spcPct val="110000"/>
              </a:lnSpc>
              <a:spcBef>
                <a:spcPts val="600"/>
              </a:spcBef>
              <a:spcAft>
                <a:spcPts val="600"/>
              </a:spcAft>
            </a:pPr>
            <a:r>
              <a:rPr lang="en-US" sz="3200">
                <a:solidFill>
                  <a:schemeClr val="accent1">
                    <a:lumMod val="75000"/>
                  </a:schemeClr>
                </a:solidFill>
              </a:rPr>
              <a:t>Projects must lead to technological advancement and breakthroughs to overcome barriers that prevent the achievement of the state’s statutory energy goals.</a:t>
            </a:r>
          </a:p>
          <a:p>
            <a:endParaRPr lang="en-US" sz="3000">
              <a:solidFill>
                <a:schemeClr val="accent1">
                  <a:lumMod val="75000"/>
                </a:schemeClr>
              </a:solidFill>
              <a:cs typeface="Arial"/>
            </a:endParaRPr>
          </a:p>
          <a:p>
            <a:endParaRPr lang="en-US" sz="3200">
              <a:solidFill>
                <a:schemeClr val="accent1">
                  <a:lumMod val="75000"/>
                </a:schemeClr>
              </a:solidFill>
              <a:latin typeface="Arial"/>
              <a:cs typeface="Arial"/>
            </a:endParaRPr>
          </a:p>
        </p:txBody>
      </p:sp>
      <p:sp>
        <p:nvSpPr>
          <p:cNvPr id="2" name="Slide Number Placeholder 1">
            <a:extLst>
              <a:ext uri="{FF2B5EF4-FFF2-40B4-BE49-F238E27FC236}">
                <a16:creationId xmlns:a16="http://schemas.microsoft.com/office/drawing/2014/main" id="{637CD805-6CFC-40EA-84AF-95539A5AE6EB}"/>
              </a:ext>
            </a:extLst>
          </p:cNvPr>
          <p:cNvSpPr>
            <a:spLocks noGrp="1"/>
          </p:cNvSpPr>
          <p:nvPr>
            <p:ph type="sldNum" sz="quarter" idx="12"/>
          </p:nvPr>
        </p:nvSpPr>
        <p:spPr>
          <a:xfrm>
            <a:off x="9674900" y="6463234"/>
            <a:ext cx="1803400" cy="365125"/>
          </a:xfrm>
        </p:spPr>
        <p:txBody>
          <a:bodyPr/>
          <a:lstStyle/>
          <a:p>
            <a:fld id="{005C4985-ACD0-2B4C-8981-36243250F268}" type="slidenum">
              <a:rPr lang="en-US" smtClean="0">
                <a:solidFill>
                  <a:schemeClr val="tx1"/>
                </a:solidFill>
              </a:rPr>
              <a:t>9</a:t>
            </a:fld>
            <a:endParaRPr lang="en-US">
              <a:solidFill>
                <a:schemeClr val="tx1"/>
              </a:solidFill>
            </a:endParaRPr>
          </a:p>
        </p:txBody>
      </p:sp>
    </p:spTree>
    <p:extLst>
      <p:ext uri="{BB962C8B-B14F-4D97-AF65-F5344CB8AC3E}">
        <p14:creationId xmlns:p14="http://schemas.microsoft.com/office/powerpoint/2010/main" val="13408038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8368B6D5-F204-4B65-84EA-B3CA26285F23}"/>
    </a:ext>
  </a:extLst>
</a:theme>
</file>

<file path=ppt/theme/theme3.xml><?xml version="1.0" encoding="utf-8"?>
<a:theme xmlns:a="http://schemas.openxmlformats.org/drawingml/2006/main" name="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21AD90A9-1078-4D80-9179-8FB377AC82FB}"/>
    </a:ext>
  </a:extLst>
</a:theme>
</file>

<file path=ppt/theme/theme4.xml><?xml version="1.0" encoding="utf-8"?>
<a:theme xmlns:a="http://schemas.openxmlformats.org/drawingml/2006/main" name="1_Conten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3BF250F5-90E0-1742-AE67-252F8E9F95CF}"/>
    </a:ext>
  </a:extLst>
</a:theme>
</file>

<file path=ppt/theme/theme5.xml><?xml version="1.0" encoding="utf-8"?>
<a:theme xmlns:a="http://schemas.openxmlformats.org/drawingml/2006/main" name="Content: blank backgroun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471DC0-FD0D-2A4C-9BB3-08E53AAB98E1}" vid="{8AF470B7-4331-9747-8595-3EF89398B172}"/>
    </a:ext>
  </a:extLst>
</a:theme>
</file>

<file path=ppt/theme/theme6.xml><?xml version="1.0" encoding="utf-8"?>
<a:theme xmlns:a="http://schemas.openxmlformats.org/drawingml/2006/main" name="Title/Section">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C_Official_PowerPoint_Template_2020" id="{E9E85F81-66B0-46B4-BBCE-30E44E287952}" vid="{9BED353F-D520-41B3-823D-FDD28FB30B2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93FAA0A2A2AE439FB2F787E7083100" ma:contentTypeVersion="13" ma:contentTypeDescription="Create a new document." ma:contentTypeScope="" ma:versionID="b877d0492006ff6751481d77b546dd5f">
  <xsd:schema xmlns:xsd="http://www.w3.org/2001/XMLSchema" xmlns:xs="http://www.w3.org/2001/XMLSchema" xmlns:p="http://schemas.microsoft.com/office/2006/metadata/properties" xmlns:ns2="b4180f15-fbd5-4f1c-a958-ef9266d90db7" xmlns:ns3="5067c814-4b34-462c-a21d-c185ff6548d2" targetNamespace="http://schemas.microsoft.com/office/2006/metadata/properties" ma:root="true" ma:fieldsID="360760620219c02e68435484ccb4eac9" ns2:_="" ns3:_="">
    <xsd:import namespace="b4180f15-fbd5-4f1c-a958-ef9266d90db7"/>
    <xsd:import namespace="5067c814-4b34-462c-a21d-c185ff6548d2"/>
    <xsd:element name="properties">
      <xsd:complexType>
        <xsd:sequence>
          <xsd:element name="documentManagement">
            <xsd:complexType>
              <xsd:all>
                <xsd:element ref="ns2:DocumentType" minOccurs="0"/>
                <xsd:element ref="ns2:Category"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180f15-fbd5-4f1c-a958-ef9266d90db7" elementFormDefault="qualified">
    <xsd:import namespace="http://schemas.microsoft.com/office/2006/documentManagement/types"/>
    <xsd:import namespace="http://schemas.microsoft.com/office/infopath/2007/PartnerControls"/>
    <xsd:element name="DocumentType" ma:index="8" nillable="true" ma:displayName="Document Type" ma:description="Select the applicable document type." ma:format="Dropdown" ma:internalName="DocumentType">
      <xsd:simpleType>
        <xsd:restriction base="dms:Choice">
          <xsd:enumeration value="Policy"/>
          <xsd:enumeration value="Form"/>
          <xsd:enumeration value="Checklist"/>
          <xsd:enumeration value="Guideline"/>
          <xsd:enumeration value="Procedure"/>
          <xsd:enumeration value="Work Instructions"/>
        </xsd:restriction>
      </xsd:simpleType>
    </xsd:element>
    <xsd:element name="Category" ma:index="9" nillable="true" ma:displayName="Category" ma:format="Dropdown" ma:internalName="Category">
      <xsd:simpleType>
        <xsd:restriction base="dms:Choice">
          <xsd:enumeration value="Agreement Management"/>
          <xsd:enumeration value="Agreement Development"/>
          <xsd:enumeration value="Solicitation Management"/>
          <xsd:enumeration value="Solicitation Development"/>
          <xsd:enumeration value="PIMS"/>
          <xsd:enumeration value="Business Meetings"/>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59d910-56ec-4d5a-9702-61243d3b599f}"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Rosales, Jesselyn@Energy</DisplayName>
        <AccountId>20</AccountId>
        <AccountType/>
      </UserInfo>
    </SharedWithUsers>
    <Category xmlns="b4180f15-fbd5-4f1c-a958-ef9266d90db7" xsi:nil="true"/>
    <DocumentType xmlns="b4180f15-fbd5-4f1c-a958-ef9266d90db7" xsi:nil="true"/>
    <lcf76f155ced4ddcb4097134ff3c332f xmlns="b4180f15-fbd5-4f1c-a958-ef9266d90db7">
      <Terms xmlns="http://schemas.microsoft.com/office/infopath/2007/PartnerControls"/>
    </lcf76f155ced4ddcb4097134ff3c332f>
    <TaxCatchAll xmlns="5067c814-4b34-462c-a21d-c185ff6548d2" xsi:nil="true"/>
  </documentManagement>
</p:properties>
</file>

<file path=customXml/itemProps1.xml><?xml version="1.0" encoding="utf-8"?>
<ds:datastoreItem xmlns:ds="http://schemas.openxmlformats.org/officeDocument/2006/customXml" ds:itemID="{14DE318C-FF6A-4473-88F3-5621AC7F1343}">
  <ds:schemaRefs>
    <ds:schemaRef ds:uri="http://schemas.microsoft.com/sharepoint/v3/contenttype/forms"/>
  </ds:schemaRefs>
</ds:datastoreItem>
</file>

<file path=customXml/itemProps2.xml><?xml version="1.0" encoding="utf-8"?>
<ds:datastoreItem xmlns:ds="http://schemas.openxmlformats.org/officeDocument/2006/customXml" ds:itemID="{DE24EE66-ADA3-4BFD-A195-76EDD3D4265A}">
  <ds:schemaRefs>
    <ds:schemaRef ds:uri="5067c814-4b34-462c-a21d-c185ff6548d2"/>
    <ds:schemaRef ds:uri="b4180f15-fbd5-4f1c-a958-ef9266d90d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B261E2-85F0-4A95-A26C-97E5FB0D7D07}">
  <ds:schemaRefs>
    <ds:schemaRef ds:uri="5067c814-4b34-462c-a21d-c185ff6548d2"/>
    <ds:schemaRef ds:uri="b4180f15-fbd5-4f1c-a958-ef9266d90d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TotalTime>
  <Words>3029</Words>
  <Application>Microsoft Office PowerPoint</Application>
  <PresentationFormat>Widescreen</PresentationFormat>
  <Paragraphs>395</Paragraphs>
  <Slides>38</Slides>
  <Notes>29</Notes>
  <HiddenSlides>0</HiddenSlides>
  <MMClips>1</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38</vt:i4>
      </vt:variant>
    </vt:vector>
  </HeadingPairs>
  <TitlesOfParts>
    <vt:vector size="50" baseType="lpstr">
      <vt:lpstr>Arial</vt:lpstr>
      <vt:lpstr>Arial Black</vt:lpstr>
      <vt:lpstr>Calibri</vt:lpstr>
      <vt:lpstr>Courier New</vt:lpstr>
      <vt:lpstr>Times New Roman</vt:lpstr>
      <vt:lpstr>Wingdings</vt:lpstr>
      <vt:lpstr>1_Office Theme</vt:lpstr>
      <vt:lpstr>Title</vt:lpstr>
      <vt:lpstr>Content</vt:lpstr>
      <vt:lpstr>1_Content</vt:lpstr>
      <vt:lpstr>Content: blank background</vt:lpstr>
      <vt:lpstr>Title/Section</vt:lpstr>
      <vt:lpstr>GFO-22-301 Pre-Application Workshop</vt:lpstr>
      <vt:lpstr>Agenda</vt:lpstr>
      <vt:lpstr>Housekeeping</vt:lpstr>
      <vt:lpstr>Commitment to Diversity</vt:lpstr>
      <vt:lpstr>We Want to Hear From You!</vt:lpstr>
      <vt:lpstr>Connect With Us</vt:lpstr>
      <vt:lpstr>Find a Partner on EmpowerInnovation.net</vt:lpstr>
      <vt:lpstr>EmpowerInnovation.net</vt:lpstr>
      <vt:lpstr>Research Program Background</vt:lpstr>
      <vt:lpstr>Policy Drivers</vt:lpstr>
      <vt:lpstr>Purpose of Solicitation</vt:lpstr>
      <vt:lpstr>Available Funding</vt:lpstr>
      <vt:lpstr>Match Funding</vt:lpstr>
      <vt:lpstr>Group 1: Low-Carbon, High-Temperature Industrial Heating  Overview</vt:lpstr>
      <vt:lpstr>Group 1: Low-Carbon, High-Temperature Industrial Heating  Direct Electrification of Heating</vt:lpstr>
      <vt:lpstr>Group 1: Low-Carbon, High-Temperature Industrial Heating  Zero Carbon Heat Sources</vt:lpstr>
      <vt:lpstr>Group 2: Energy Efficiency and Decarbonization          of Concrete Manufacturing</vt:lpstr>
      <vt:lpstr>Group 3: Energy Efficient Separation Processes </vt:lpstr>
      <vt:lpstr>Eligible Applicants</vt:lpstr>
      <vt:lpstr>Application Requirements</vt:lpstr>
      <vt:lpstr>Project Narrative (Attachment 3)</vt:lpstr>
      <vt:lpstr>Scope of Work (Attachment 5)</vt:lpstr>
      <vt:lpstr>Budget (Attachment 7)</vt:lpstr>
      <vt:lpstr>Commitment and Support Letter Forms (Attachment 10)</vt:lpstr>
      <vt:lpstr>GFO Submission Requirements </vt:lpstr>
      <vt:lpstr>GSS WARNING</vt:lpstr>
      <vt:lpstr>GSS Structure</vt:lpstr>
      <vt:lpstr>How will my Application be Evaluated?  Application Screening</vt:lpstr>
      <vt:lpstr>How will my Application be Evaluated?  Application Scoring </vt:lpstr>
      <vt:lpstr>How will my Application be Evaluated?  Application Scoring – Preference Points </vt:lpstr>
      <vt:lpstr>Match Funding Points</vt:lpstr>
      <vt:lpstr>Disadvantaged Communities</vt:lpstr>
      <vt:lpstr>Next Steps After Grant Award</vt:lpstr>
      <vt:lpstr>Key Activities Schedule</vt:lpstr>
      <vt:lpstr>Key Dates – Round 1</vt:lpstr>
      <vt:lpstr>Questions and Answers</vt:lpstr>
      <vt:lpstr>Additional Questions</vt:lpstr>
      <vt:lpstr>Thank You!</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GFO-XX-XXX Pre-Application Workshop</dc:title>
  <dc:creator>California Energy Commission</dc:creator>
  <cp:lastModifiedBy>Gautam, Anish@Energy</cp:lastModifiedBy>
  <cp:revision>1</cp:revision>
  <cp:lastPrinted>2019-11-12T18:48:53Z</cp:lastPrinted>
  <dcterms:created xsi:type="dcterms:W3CDTF">2017-05-04T20:00:37Z</dcterms:created>
  <dcterms:modified xsi:type="dcterms:W3CDTF">2022-10-27T16:28:20Z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0x0101003593FAA0A2A2AE439FB2F787E7083100</vt:lpwstr>
  </property>
  <property fmtid="{D5CDD505-2E9C-101B-9397-08002B2CF9AE}" pid="3" name="Order">
    <vt:r8>1032200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