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2" r:id="rId1"/>
    <p:sldMasterId id="2147483697" r:id="rId2"/>
    <p:sldMasterId id="2147483699" r:id="rId3"/>
    <p:sldMasterId id="2147483704" r:id="rId4"/>
    <p:sldMasterId id="2147483709" r:id="rId5"/>
    <p:sldMasterId id="2147483713" r:id="rId6"/>
  </p:sldMasterIdLst>
  <p:notesMasterIdLst>
    <p:notesMasterId r:id="rId40"/>
  </p:notesMasterIdLst>
  <p:sldIdLst>
    <p:sldId id="305" r:id="rId7"/>
    <p:sldId id="307" r:id="rId8"/>
    <p:sldId id="306" r:id="rId9"/>
    <p:sldId id="261" r:id="rId10"/>
    <p:sldId id="262" r:id="rId11"/>
    <p:sldId id="301" r:id="rId12"/>
    <p:sldId id="302" r:id="rId13"/>
    <p:sldId id="268" r:id="rId14"/>
    <p:sldId id="270" r:id="rId15"/>
    <p:sldId id="339" r:id="rId16"/>
    <p:sldId id="269" r:id="rId17"/>
    <p:sldId id="274" r:id="rId18"/>
    <p:sldId id="273" r:id="rId19"/>
    <p:sldId id="271" r:id="rId20"/>
    <p:sldId id="347" r:id="rId21"/>
    <p:sldId id="276" r:id="rId22"/>
    <p:sldId id="284" r:id="rId23"/>
    <p:sldId id="285" r:id="rId24"/>
    <p:sldId id="286" r:id="rId25"/>
    <p:sldId id="287" r:id="rId26"/>
    <p:sldId id="288" r:id="rId27"/>
    <p:sldId id="289" r:id="rId28"/>
    <p:sldId id="348" r:id="rId29"/>
    <p:sldId id="349" r:id="rId30"/>
    <p:sldId id="340" r:id="rId31"/>
    <p:sldId id="290" r:id="rId32"/>
    <p:sldId id="303" r:id="rId33"/>
    <p:sldId id="304" r:id="rId34"/>
    <p:sldId id="292" r:id="rId35"/>
    <p:sldId id="297" r:id="rId36"/>
    <p:sldId id="298" r:id="rId37"/>
    <p:sldId id="300" r:id="rId38"/>
    <p:sldId id="299" r:id="rId3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FO-21-301 Pre-Application Workshop" id="{ABF3894E-DBD2-462B-B4A0-F9A082201504}">
          <p14:sldIdLst>
            <p14:sldId id="305"/>
            <p14:sldId id="307"/>
            <p14:sldId id="306"/>
            <p14:sldId id="261"/>
            <p14:sldId id="262"/>
            <p14:sldId id="301"/>
            <p14:sldId id="302"/>
            <p14:sldId id="268"/>
            <p14:sldId id="270"/>
            <p14:sldId id="339"/>
            <p14:sldId id="269"/>
            <p14:sldId id="274"/>
            <p14:sldId id="273"/>
            <p14:sldId id="271"/>
            <p14:sldId id="347"/>
            <p14:sldId id="276"/>
            <p14:sldId id="284"/>
            <p14:sldId id="285"/>
            <p14:sldId id="286"/>
            <p14:sldId id="287"/>
            <p14:sldId id="288"/>
            <p14:sldId id="289"/>
            <p14:sldId id="348"/>
            <p14:sldId id="349"/>
            <p14:sldId id="340"/>
            <p14:sldId id="290"/>
            <p14:sldId id="303"/>
            <p14:sldId id="304"/>
            <p14:sldId id="292"/>
            <p14:sldId id="297"/>
            <p14:sldId id="298"/>
            <p14:sldId id="300"/>
            <p14:sldId id="29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B5395"/>
    <a:srgbClr val="5C7FA5"/>
    <a:srgbClr val="FFE49F"/>
    <a:srgbClr val="FAFF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0E55AF-7265-4BE7-A9CC-BEEFB4EADB84}" v="6" dt="2022-11-22T21:22:03.7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02" y="3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47" Type="http://schemas.microsoft.com/office/2018/10/relationships/authors" Target="authors.xml"/><Relationship Id="rId50" Type="http://schemas.openxmlformats.org/officeDocument/2006/relationships/customXml" Target="../customXml/item3.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customXml" Target="../customXml/item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48" Type="http://schemas.openxmlformats.org/officeDocument/2006/relationships/customXml" Target="../customXml/item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5/10/relationships/revisionInfo" Target="revisionInfo.xml"/><Relationship Id="rId20" Type="http://schemas.openxmlformats.org/officeDocument/2006/relationships/slide" Target="slides/slide14.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0BBBC34-1609-2F4B-B1B4-CA762E9FB424}" type="datetimeFigureOut">
              <a:rPr lang="en-US" smtClean="0"/>
              <a:t>11/22/2022</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B67BDF7-E776-6644-B0FD-0131F7606DCF}" type="slidenum">
              <a:rPr lang="en-US" smtClean="0"/>
              <a:t>‹#›</a:t>
            </a:fld>
            <a:endParaRPr lang="en-US"/>
          </a:p>
        </p:txBody>
      </p:sp>
    </p:spTree>
    <p:extLst>
      <p:ext uri="{BB962C8B-B14F-4D97-AF65-F5344CB8AC3E}">
        <p14:creationId xmlns:p14="http://schemas.microsoft.com/office/powerpoint/2010/main" val="34739248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7B0B1-BEA2-8948-A557-11B4BDB907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1645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10</a:t>
            </a:fld>
            <a:endParaRPr lang="en-US"/>
          </a:p>
        </p:txBody>
      </p:sp>
    </p:spTree>
    <p:extLst>
      <p:ext uri="{BB962C8B-B14F-4D97-AF65-F5344CB8AC3E}">
        <p14:creationId xmlns:p14="http://schemas.microsoft.com/office/powerpoint/2010/main" val="2684709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11</a:t>
            </a:fld>
            <a:endParaRPr lang="en-US"/>
          </a:p>
        </p:txBody>
      </p:sp>
    </p:spTree>
    <p:extLst>
      <p:ext uri="{BB962C8B-B14F-4D97-AF65-F5344CB8AC3E}">
        <p14:creationId xmlns:p14="http://schemas.microsoft.com/office/powerpoint/2010/main" val="3320766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67BDF7-E776-6644-B0FD-0131F7606DCF}" type="slidenum">
              <a:rPr lang="en-US" smtClean="0"/>
              <a:t>12</a:t>
            </a:fld>
            <a:endParaRPr lang="en-US"/>
          </a:p>
        </p:txBody>
      </p:sp>
    </p:spTree>
    <p:extLst>
      <p:ext uri="{BB962C8B-B14F-4D97-AF65-F5344CB8AC3E}">
        <p14:creationId xmlns:p14="http://schemas.microsoft.com/office/powerpoint/2010/main" val="2915297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13</a:t>
            </a:fld>
            <a:endParaRPr lang="en-US"/>
          </a:p>
        </p:txBody>
      </p:sp>
    </p:spTree>
    <p:extLst>
      <p:ext uri="{BB962C8B-B14F-4D97-AF65-F5344CB8AC3E}">
        <p14:creationId xmlns:p14="http://schemas.microsoft.com/office/powerpoint/2010/main" val="3492770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14</a:t>
            </a:fld>
            <a:endParaRPr lang="en-US"/>
          </a:p>
        </p:txBody>
      </p:sp>
    </p:spTree>
    <p:extLst>
      <p:ext uri="{BB962C8B-B14F-4D97-AF65-F5344CB8AC3E}">
        <p14:creationId xmlns:p14="http://schemas.microsoft.com/office/powerpoint/2010/main" val="1386949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15</a:t>
            </a:fld>
            <a:endParaRPr lang="en-US"/>
          </a:p>
        </p:txBody>
      </p:sp>
    </p:spTree>
    <p:extLst>
      <p:ext uri="{BB962C8B-B14F-4D97-AF65-F5344CB8AC3E}">
        <p14:creationId xmlns:p14="http://schemas.microsoft.com/office/powerpoint/2010/main" val="3533463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16</a:t>
            </a:fld>
            <a:endParaRPr lang="en-US"/>
          </a:p>
        </p:txBody>
      </p:sp>
    </p:spTree>
    <p:extLst>
      <p:ext uri="{BB962C8B-B14F-4D97-AF65-F5344CB8AC3E}">
        <p14:creationId xmlns:p14="http://schemas.microsoft.com/office/powerpoint/2010/main" val="3751320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17</a:t>
            </a:fld>
            <a:endParaRPr lang="en-US"/>
          </a:p>
        </p:txBody>
      </p:sp>
    </p:spTree>
    <p:extLst>
      <p:ext uri="{BB962C8B-B14F-4D97-AF65-F5344CB8AC3E}">
        <p14:creationId xmlns:p14="http://schemas.microsoft.com/office/powerpoint/2010/main" val="1811037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18</a:t>
            </a:fld>
            <a:endParaRPr lang="en-US"/>
          </a:p>
        </p:txBody>
      </p:sp>
    </p:spTree>
    <p:extLst>
      <p:ext uri="{BB962C8B-B14F-4D97-AF65-F5344CB8AC3E}">
        <p14:creationId xmlns:p14="http://schemas.microsoft.com/office/powerpoint/2010/main" val="3258362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19</a:t>
            </a:fld>
            <a:endParaRPr lang="en-US"/>
          </a:p>
        </p:txBody>
      </p:sp>
    </p:spTree>
    <p:extLst>
      <p:ext uri="{BB962C8B-B14F-4D97-AF65-F5344CB8AC3E}">
        <p14:creationId xmlns:p14="http://schemas.microsoft.com/office/powerpoint/2010/main" val="448108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2</a:t>
            </a:fld>
            <a:endParaRPr lang="en-US"/>
          </a:p>
        </p:txBody>
      </p:sp>
    </p:spTree>
    <p:extLst>
      <p:ext uri="{BB962C8B-B14F-4D97-AF65-F5344CB8AC3E}">
        <p14:creationId xmlns:p14="http://schemas.microsoft.com/office/powerpoint/2010/main" val="3195299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47219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10152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22287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67BDF7-E776-6644-B0FD-0131F7606DCF}" type="slidenum">
              <a:rPr lang="en-US" smtClean="0"/>
              <a:t>26</a:t>
            </a:fld>
            <a:endParaRPr lang="en-US"/>
          </a:p>
        </p:txBody>
      </p:sp>
    </p:spTree>
    <p:extLst>
      <p:ext uri="{BB962C8B-B14F-4D97-AF65-F5344CB8AC3E}">
        <p14:creationId xmlns:p14="http://schemas.microsoft.com/office/powerpoint/2010/main" val="34096293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5887">
              <a:defRPr/>
            </a:pPr>
            <a:fld id="{0B67BDF7-E776-6644-B0FD-0131F7606DCF}" type="slidenum">
              <a:rPr lang="en-US">
                <a:solidFill>
                  <a:prstClr val="black"/>
                </a:solidFill>
                <a:latin typeface="Calibri"/>
              </a:rPr>
              <a:pPr defTabSz="465887">
                <a:defRPr/>
              </a:pPr>
              <a:t>27</a:t>
            </a:fld>
            <a:endParaRPr lang="en-US">
              <a:solidFill>
                <a:prstClr val="black"/>
              </a:solidFill>
              <a:latin typeface="Calibri"/>
            </a:endParaRPr>
          </a:p>
        </p:txBody>
      </p:sp>
    </p:spTree>
    <p:extLst>
      <p:ext uri="{BB962C8B-B14F-4D97-AF65-F5344CB8AC3E}">
        <p14:creationId xmlns:p14="http://schemas.microsoft.com/office/powerpoint/2010/main" val="5305099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5887">
              <a:defRPr/>
            </a:pPr>
            <a:fld id="{0B67BDF7-E776-6644-B0FD-0131F7606DCF}" type="slidenum">
              <a:rPr lang="en-US">
                <a:solidFill>
                  <a:prstClr val="black"/>
                </a:solidFill>
                <a:latin typeface="Calibri"/>
              </a:rPr>
              <a:pPr defTabSz="465887">
                <a:defRPr/>
              </a:pPr>
              <a:t>28</a:t>
            </a:fld>
            <a:endParaRPr lang="en-US">
              <a:solidFill>
                <a:prstClr val="black"/>
              </a:solidFill>
              <a:latin typeface="Calibri"/>
            </a:endParaRPr>
          </a:p>
        </p:txBody>
      </p:sp>
    </p:spTree>
    <p:extLst>
      <p:ext uri="{BB962C8B-B14F-4D97-AF65-F5344CB8AC3E}">
        <p14:creationId xmlns:p14="http://schemas.microsoft.com/office/powerpoint/2010/main" val="3801604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29</a:t>
            </a:fld>
            <a:endParaRPr lang="en-US"/>
          </a:p>
        </p:txBody>
      </p:sp>
    </p:spTree>
    <p:extLst>
      <p:ext uri="{BB962C8B-B14F-4D97-AF65-F5344CB8AC3E}">
        <p14:creationId xmlns:p14="http://schemas.microsoft.com/office/powerpoint/2010/main" val="20647018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30</a:t>
            </a:fld>
            <a:endParaRPr lang="en-US"/>
          </a:p>
        </p:txBody>
      </p:sp>
    </p:spTree>
    <p:extLst>
      <p:ext uri="{BB962C8B-B14F-4D97-AF65-F5344CB8AC3E}">
        <p14:creationId xmlns:p14="http://schemas.microsoft.com/office/powerpoint/2010/main" val="20391048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67BDF7-E776-6644-B0FD-0131F7606DCF}" type="slidenum">
              <a:rPr lang="en-US" smtClean="0"/>
              <a:t>31</a:t>
            </a:fld>
            <a:endParaRPr lang="en-US"/>
          </a:p>
        </p:txBody>
      </p:sp>
    </p:spTree>
    <p:extLst>
      <p:ext uri="{BB962C8B-B14F-4D97-AF65-F5344CB8AC3E}">
        <p14:creationId xmlns:p14="http://schemas.microsoft.com/office/powerpoint/2010/main" val="8430784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67BDF7-E776-6644-B0FD-0131F7606DCF}" type="slidenum">
              <a:rPr lang="en-US" smtClean="0"/>
              <a:t>33</a:t>
            </a:fld>
            <a:endParaRPr lang="en-US"/>
          </a:p>
        </p:txBody>
      </p:sp>
    </p:spTree>
    <p:extLst>
      <p:ext uri="{BB962C8B-B14F-4D97-AF65-F5344CB8AC3E}">
        <p14:creationId xmlns:p14="http://schemas.microsoft.com/office/powerpoint/2010/main" val="2357992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3</a:t>
            </a:fld>
            <a:endParaRPr lang="en-US"/>
          </a:p>
        </p:txBody>
      </p:sp>
    </p:spTree>
    <p:extLst>
      <p:ext uri="{BB962C8B-B14F-4D97-AF65-F5344CB8AC3E}">
        <p14:creationId xmlns:p14="http://schemas.microsoft.com/office/powerpoint/2010/main" val="3848482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4</a:t>
            </a:fld>
            <a:endParaRPr lang="en-US"/>
          </a:p>
        </p:txBody>
      </p:sp>
    </p:spTree>
    <p:extLst>
      <p:ext uri="{BB962C8B-B14F-4D97-AF65-F5344CB8AC3E}">
        <p14:creationId xmlns:p14="http://schemas.microsoft.com/office/powerpoint/2010/main" val="3308370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mj-lt"/>
              <a:buNone/>
            </a:pPr>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5</a:t>
            </a:fld>
            <a:endParaRPr lang="en-US"/>
          </a:p>
        </p:txBody>
      </p:sp>
    </p:spTree>
    <p:extLst>
      <p:ext uri="{BB962C8B-B14F-4D97-AF65-F5344CB8AC3E}">
        <p14:creationId xmlns:p14="http://schemas.microsoft.com/office/powerpoint/2010/main" val="846887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5887">
              <a:defRPr/>
            </a:pPr>
            <a:fld id="{0B67BDF7-E776-6644-B0FD-0131F7606DCF}" type="slidenum">
              <a:rPr lang="en-US">
                <a:solidFill>
                  <a:prstClr val="black"/>
                </a:solidFill>
                <a:latin typeface="Calibri"/>
              </a:rPr>
              <a:pPr defTabSz="465887">
                <a:defRPr/>
              </a:pPr>
              <a:t>6</a:t>
            </a:fld>
            <a:endParaRPr lang="en-US">
              <a:solidFill>
                <a:prstClr val="black"/>
              </a:solidFill>
              <a:latin typeface="Calibri"/>
            </a:endParaRPr>
          </a:p>
        </p:txBody>
      </p:sp>
    </p:spTree>
    <p:extLst>
      <p:ext uri="{BB962C8B-B14F-4D97-AF65-F5344CB8AC3E}">
        <p14:creationId xmlns:p14="http://schemas.microsoft.com/office/powerpoint/2010/main" val="852554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5887">
              <a:defRPr/>
            </a:pPr>
            <a:fld id="{0B67BDF7-E776-6644-B0FD-0131F7606DCF}" type="slidenum">
              <a:rPr lang="en-US">
                <a:solidFill>
                  <a:prstClr val="black"/>
                </a:solidFill>
                <a:latin typeface="Calibri"/>
              </a:rPr>
              <a:pPr defTabSz="465887">
                <a:defRPr/>
              </a:pPr>
              <a:t>7</a:t>
            </a:fld>
            <a:endParaRPr lang="en-US">
              <a:solidFill>
                <a:prstClr val="black"/>
              </a:solidFill>
              <a:latin typeface="Calibri"/>
            </a:endParaRPr>
          </a:p>
        </p:txBody>
      </p:sp>
    </p:spTree>
    <p:extLst>
      <p:ext uri="{BB962C8B-B14F-4D97-AF65-F5344CB8AC3E}">
        <p14:creationId xmlns:p14="http://schemas.microsoft.com/office/powerpoint/2010/main" val="3390267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D2F39-1736-4EAD-BD50-366A3B00B833}" type="slidenum">
              <a:rPr lang="en-US" smtClean="0"/>
              <a:t>8</a:t>
            </a:fld>
            <a:endParaRPr lang="en-US"/>
          </a:p>
        </p:txBody>
      </p:sp>
    </p:spTree>
    <p:extLst>
      <p:ext uri="{BB962C8B-B14F-4D97-AF65-F5344CB8AC3E}">
        <p14:creationId xmlns:p14="http://schemas.microsoft.com/office/powerpoint/2010/main" val="923147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mj-lt"/>
              <a:buNone/>
            </a:pPr>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9</a:t>
            </a:fld>
            <a:endParaRPr lang="en-US"/>
          </a:p>
        </p:txBody>
      </p:sp>
    </p:spTree>
    <p:extLst>
      <p:ext uri="{BB962C8B-B14F-4D97-AF65-F5344CB8AC3E}">
        <p14:creationId xmlns:p14="http://schemas.microsoft.com/office/powerpoint/2010/main" val="2420595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708F4D2-989C-42A9-A3C0-EA9B05307234}"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11/22/2022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54663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2680DD9-CBFB-4F64-8F60-B4171B5CBFEC}"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11/22/2022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07362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70F858B-7C0E-4C5F-95B6-D915B6E5690E}"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11/22/2022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42250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5D2AC9C-603C-45C3-84C6-312E84F879E8}"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11/22/2022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38368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1: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EDD649A-067E-4C0E-97B0-5E29016022E8}" type="datetime1">
              <a:rPr lang="en-US" smtClean="0"/>
              <a:t>11/22/2022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Enter Title Here"/>
          <p:cNvSpPr>
            <a:spLocks noGrp="1"/>
          </p:cNvSpPr>
          <p:nvPr>
            <p:ph type="title"/>
          </p:nvPr>
        </p:nvSpPr>
        <p:spPr>
          <a:xfrm>
            <a:off x="831850" y="4289258"/>
            <a:ext cx="10515600" cy="1356059"/>
          </a:xfrm>
          <a:prstGeom prst="rect">
            <a:avLst/>
          </a:prstGeom>
        </p:spPr>
        <p:txBody>
          <a:bodyPr anchor="b"/>
          <a:lstStyle>
            <a:lvl1pPr>
              <a:defRPr sz="4800">
                <a:solidFill>
                  <a:schemeClr val="tx2">
                    <a:lumMod val="75000"/>
                  </a:schemeClr>
                </a:solidFill>
              </a:defRPr>
            </a:lvl1pPr>
          </a:lstStyle>
          <a:p>
            <a:r>
              <a:rPr lang="en-US"/>
              <a:t>Click to edit Master title style</a:t>
            </a:r>
          </a:p>
        </p:txBody>
      </p:sp>
      <p:sp>
        <p:nvSpPr>
          <p:cNvPr id="8" name="Text Placeholder 2"/>
          <p:cNvSpPr>
            <a:spLocks noGrp="1"/>
          </p:cNvSpPr>
          <p:nvPr>
            <p:ph type="body" idx="1"/>
          </p:nvPr>
        </p:nvSpPr>
        <p:spPr>
          <a:xfrm>
            <a:off x="831850" y="5672305"/>
            <a:ext cx="10515600" cy="684045"/>
          </a:xfrm>
          <a:prstGeom prst="rect">
            <a:avLst/>
          </a:prstGeom>
        </p:spPr>
        <p:txBody>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9" name="Picture 8" descr="California Energy Commiss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815165"/>
            <a:ext cx="1287483" cy="1131555"/>
          </a:xfrm>
          <a:prstGeom prst="rect">
            <a:avLst/>
          </a:prstGeom>
        </p:spPr>
      </p:pic>
    </p:spTree>
    <p:extLst>
      <p:ext uri="{BB962C8B-B14F-4D97-AF65-F5344CB8AC3E}">
        <p14:creationId xmlns:p14="http://schemas.microsoft.com/office/powerpoint/2010/main" val="2737655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 1 fra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8B17DA-1118-4913-ABED-62143E6DA972}" type="datetime1">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463234"/>
            <a:ext cx="1803400" cy="365125"/>
          </a:xfrm>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3095358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nt: 2 fram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F41E4F-FF47-4E7C-AD7A-EB483E2D81E2}" type="datetime1">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4243850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2 frame w/ 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4085A1-90D9-4655-BC50-F7CCF1BACC38}" type="datetime1">
              <a:rPr lang="en-US" smtClean="0"/>
              <a:t>11/22/2022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5C4985-ACD0-2B4C-8981-36243250F268}" type="slidenum">
              <a:rPr lang="en-US" smtClean="0"/>
              <a:t>‹#›</a:t>
            </a:fld>
            <a:endParaRPr lang="en-US"/>
          </a:p>
        </p:txBody>
      </p:sp>
      <p:sp>
        <p:nvSpPr>
          <p:cNvPr id="11" name="Enter Title Here"/>
          <p:cNvSpPr>
            <a:spLocks noGrp="1"/>
          </p:cNvSpPr>
          <p:nvPr>
            <p:ph type="title"/>
          </p:nvPr>
        </p:nvSpPr>
        <p:spPr>
          <a:xfrm>
            <a:off x="1399822" y="237067"/>
            <a:ext cx="9953978" cy="1038840"/>
          </a:xfrm>
        </p:spPr>
        <p:txBody>
          <a:bodyPr/>
          <a:lstStyle/>
          <a:p>
            <a:r>
              <a:rPr lang="en-US"/>
              <a:t>Click to edit Master title style</a:t>
            </a:r>
          </a:p>
        </p:txBody>
      </p:sp>
    </p:spTree>
    <p:extLst>
      <p:ext uri="{BB962C8B-B14F-4D97-AF65-F5344CB8AC3E}">
        <p14:creationId xmlns:p14="http://schemas.microsoft.com/office/powerpoint/2010/main" val="638199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ontent: Figur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8A7471-AF1B-4F0E-8832-2632197088F0}" type="datetime1">
              <a:rPr lang="en-US" smtClean="0"/>
              <a:t>11/22/2022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345649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 1 fra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6BF6D2-3F00-4CDA-8401-0EED0A578132}" type="datetime1">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463234"/>
            <a:ext cx="1803400" cy="365125"/>
          </a:xfrm>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19319175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Content: 2 fram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690FF0-C0C8-410C-B553-C3E8362BA6AD}" type="datetime1">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413758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7DCEFD0-390F-448F-9311-D8F8E8B8F31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11/22/2022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510779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2 frame w/ 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2D6659-8050-45B9-A126-15A6A4BEBAD3}" type="datetime1">
              <a:rPr lang="en-US" smtClean="0"/>
              <a:t>11/22/2022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5C4985-ACD0-2B4C-8981-36243250F268}" type="slidenum">
              <a:rPr lang="en-US" smtClean="0"/>
              <a:t>‹#›</a:t>
            </a:fld>
            <a:endParaRPr lang="en-US"/>
          </a:p>
        </p:txBody>
      </p:sp>
      <p:sp>
        <p:nvSpPr>
          <p:cNvPr id="11" name="Enter Title Here"/>
          <p:cNvSpPr>
            <a:spLocks noGrp="1"/>
          </p:cNvSpPr>
          <p:nvPr>
            <p:ph type="title"/>
          </p:nvPr>
        </p:nvSpPr>
        <p:spPr>
          <a:xfrm>
            <a:off x="1399822" y="237067"/>
            <a:ext cx="9953978" cy="1038840"/>
          </a:xfrm>
        </p:spPr>
        <p:txBody>
          <a:bodyPr/>
          <a:lstStyle/>
          <a:p>
            <a:r>
              <a:rPr lang="en-US"/>
              <a:t>Click to edit Master title style</a:t>
            </a:r>
          </a:p>
        </p:txBody>
      </p:sp>
    </p:spTree>
    <p:extLst>
      <p:ext uri="{BB962C8B-B14F-4D97-AF65-F5344CB8AC3E}">
        <p14:creationId xmlns:p14="http://schemas.microsoft.com/office/powerpoint/2010/main" val="151236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Content: Figur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D5D3-3677-4D9C-B11F-7BE09EF15970}" type="datetime1">
              <a:rPr lang="en-US" smtClean="0"/>
              <a:t>11/22/2022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2285798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5584D28-CAAF-4416-9272-3749C11D86F6}" type="datetime1">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9A1A5-4186-AE45-B489-8F93D826EB49}" type="slidenum">
              <a:rPr lang="en-US" smtClean="0"/>
              <a:t>‹#›</a:t>
            </a:fld>
            <a:endParaRPr lang="en-US"/>
          </a:p>
        </p:txBody>
      </p:sp>
      <p:sp>
        <p:nvSpPr>
          <p:cNvPr id="7" name="Enter Title Here"/>
          <p:cNvSpPr>
            <a:spLocks noGrp="1"/>
          </p:cNvSpPr>
          <p:nvPr>
            <p:ph type="title"/>
          </p:nvPr>
        </p:nvSpPr>
        <p:spPr>
          <a:xfrm>
            <a:off x="1399822" y="237067"/>
            <a:ext cx="9953978" cy="1038840"/>
          </a:xfrm>
        </p:spPr>
        <p:txBody>
          <a:bodyPr/>
          <a:lstStyle/>
          <a:p>
            <a:r>
              <a:rPr lang="en-US"/>
              <a:t>Click to edit Master title style</a:t>
            </a:r>
          </a:p>
        </p:txBody>
      </p:sp>
      <p:sp>
        <p:nvSpPr>
          <p:cNvPr id="8" name="Content Placeholder 2"/>
          <p:cNvSpPr>
            <a:spLocks noGrp="1"/>
          </p:cNvSpPr>
          <p:nvPr>
            <p:ph idx="1"/>
          </p:nvPr>
        </p:nvSpPr>
        <p:spPr>
          <a:xfrm>
            <a:off x="1399822" y="1825625"/>
            <a:ext cx="99539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2968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28DA6A-5CBB-4127-947E-7EF331B2CA22}" type="datetime1">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09A1A5-4186-AE45-B489-8F93D826EB49}" type="slidenum">
              <a:rPr lang="en-US" smtClean="0"/>
              <a:t>‹#›</a:t>
            </a:fld>
            <a:endParaRPr lang="en-US"/>
          </a:p>
        </p:txBody>
      </p:sp>
      <p:sp>
        <p:nvSpPr>
          <p:cNvPr id="8"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7878511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D9F9C79-A3D6-4CCB-AFF7-CD250A093D5B}" type="datetime1">
              <a:rPr lang="en-US" smtClean="0"/>
              <a:t>11/22/2022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09A1A5-4186-AE45-B489-8F93D826EB49}" type="slidenum">
              <a:rPr lang="en-US" smtClean="0"/>
              <a:t>‹#›</a:t>
            </a:fld>
            <a:endParaRPr lang="en-US"/>
          </a:p>
        </p:txBody>
      </p:sp>
      <p:sp>
        <p:nvSpPr>
          <p:cNvPr id="10"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1524146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2: Centered">
    <p:spTree>
      <p:nvGrpSpPr>
        <p:cNvPr id="1" name=""/>
        <p:cNvGrpSpPr/>
        <p:nvPr/>
      </p:nvGrpSpPr>
      <p:grpSpPr>
        <a:xfrm>
          <a:off x="0" y="0"/>
          <a:ext cx="0" cy="0"/>
          <a:chOff x="0" y="0"/>
          <a:chExt cx="0" cy="0"/>
        </a:xfrm>
      </p:grpSpPr>
      <p:sp>
        <p:nvSpPr>
          <p:cNvPr id="2" name="Enter Title Here"/>
          <p:cNvSpPr>
            <a:spLocks noGrp="1"/>
          </p:cNvSpPr>
          <p:nvPr>
            <p:ph type="ctrTitle"/>
          </p:nvPr>
        </p:nvSpPr>
        <p:spPr>
          <a:xfrm>
            <a:off x="890016" y="809622"/>
            <a:ext cx="10411968"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890016" y="3289297"/>
            <a:ext cx="1041196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4724400" y="5614142"/>
            <a:ext cx="2743200" cy="365125"/>
          </a:xfrm>
        </p:spPr>
        <p:txBody>
          <a:bodyPr/>
          <a:lstStyle>
            <a:lvl1pPr algn="ctr">
              <a:defRPr/>
            </a:lvl1pPr>
          </a:lstStyle>
          <a:p>
            <a:fld id="{B1C54985-49AB-40FC-B88D-EE7E01963753}" type="datetime1">
              <a:rPr lang="en-US" smtClean="0"/>
              <a:t>11/22/2022</a:t>
            </a:fld>
            <a:endParaRPr lang="en-US"/>
          </a:p>
        </p:txBody>
      </p:sp>
      <p:sp>
        <p:nvSpPr>
          <p:cNvPr id="5" name="Footer Placeholder 4"/>
          <p:cNvSpPr>
            <a:spLocks noGrp="1"/>
          </p:cNvSpPr>
          <p:nvPr>
            <p:ph type="ftr" sz="quarter" idx="11"/>
          </p:nvPr>
        </p:nvSpPr>
        <p:spPr>
          <a:xfrm>
            <a:off x="4038600" y="6095093"/>
            <a:ext cx="4114800" cy="365125"/>
          </a:xfrm>
        </p:spPr>
        <p:txBody>
          <a:bodyPr/>
          <a:lstStyle>
            <a:lvl1pPr algn="ctr">
              <a:defRPr/>
            </a:lvl1pPr>
          </a:lstStyle>
          <a:p>
            <a:endParaRPr lang="en-US"/>
          </a:p>
        </p:txBody>
      </p:sp>
      <p:pic>
        <p:nvPicPr>
          <p:cNvPr id="7" name="Picture 6" descr="California Energy Commiss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2364" y="666179"/>
            <a:ext cx="1247274" cy="1096212"/>
          </a:xfrm>
          <a:prstGeom prst="rect">
            <a:avLst/>
          </a:prstGeom>
        </p:spPr>
      </p:pic>
    </p:spTree>
    <p:extLst>
      <p:ext uri="{BB962C8B-B14F-4D97-AF65-F5344CB8AC3E}">
        <p14:creationId xmlns:p14="http://schemas.microsoft.com/office/powerpoint/2010/main" val="27564184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2: Left">
    <p:spTree>
      <p:nvGrpSpPr>
        <p:cNvPr id="1" name=""/>
        <p:cNvGrpSpPr/>
        <p:nvPr/>
      </p:nvGrpSpPr>
      <p:grpSpPr>
        <a:xfrm>
          <a:off x="0" y="0"/>
          <a:ext cx="0" cy="0"/>
          <a:chOff x="0" y="0"/>
          <a:chExt cx="0" cy="0"/>
        </a:xfrm>
      </p:grpSpPr>
      <p:sp>
        <p:nvSpPr>
          <p:cNvPr id="2" name="Enter Title Here"/>
          <p:cNvSpPr>
            <a:spLocks noGrp="1"/>
          </p:cNvSpPr>
          <p:nvPr>
            <p:ph type="title"/>
          </p:nvPr>
        </p:nvSpPr>
        <p:spPr>
          <a:xfrm>
            <a:off x="831850" y="712801"/>
            <a:ext cx="10515600" cy="2852737"/>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831850" y="3592526"/>
            <a:ext cx="10515600" cy="1500187"/>
          </a:xfrm>
        </p:spPr>
        <p:txBody>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17828E-9E41-4CB2-8AE8-DCC3470B9CE3}" type="datetime1">
              <a:rPr lang="en-US" smtClean="0"/>
              <a:t>11/22/2022</a:t>
            </a:fld>
            <a:endParaRPr lang="en-US"/>
          </a:p>
        </p:txBody>
      </p:sp>
      <p:pic>
        <p:nvPicPr>
          <p:cNvPr id="8" name="Picture 7" descr="California Energy Commiss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50" y="4883817"/>
            <a:ext cx="1247274" cy="1096212"/>
          </a:xfrm>
          <a:prstGeom prst="rect">
            <a:avLst/>
          </a:prstGeom>
        </p:spPr>
      </p:pic>
      <p:sp>
        <p:nvSpPr>
          <p:cNvPr id="10" name="Content Placeholder 9"/>
          <p:cNvSpPr>
            <a:spLocks noGrp="1"/>
          </p:cNvSpPr>
          <p:nvPr>
            <p:ph sz="quarter" idx="13" hasCustomPrompt="1"/>
          </p:nvPr>
        </p:nvSpPr>
        <p:spPr>
          <a:xfrm>
            <a:off x="2363788" y="4813085"/>
            <a:ext cx="2911475" cy="1022350"/>
          </a:xfrm>
        </p:spPr>
        <p:txBody>
          <a:bodyPr>
            <a:noAutofit/>
          </a:bodyPr>
          <a:lstStyle>
            <a:lvl1pPr marL="0" indent="0">
              <a:buNone/>
              <a:defRPr sz="2400" baseline="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Presenters:</a:t>
            </a:r>
          </a:p>
          <a:p>
            <a:pPr lvl="0"/>
            <a:r>
              <a:rPr lang="en-US"/>
              <a:t>Name 1</a:t>
            </a:r>
          </a:p>
          <a:p>
            <a:pPr lvl="0"/>
            <a:r>
              <a:rPr lang="en-US"/>
              <a:t>Name 2</a:t>
            </a:r>
          </a:p>
        </p:txBody>
      </p:sp>
    </p:spTree>
    <p:extLst>
      <p:ext uri="{BB962C8B-B14F-4D97-AF65-F5344CB8AC3E}">
        <p14:creationId xmlns:p14="http://schemas.microsoft.com/office/powerpoint/2010/main" val="499627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2: Simple">
    <p:spTree>
      <p:nvGrpSpPr>
        <p:cNvPr id="1" name=""/>
        <p:cNvGrpSpPr/>
        <p:nvPr/>
      </p:nvGrpSpPr>
      <p:grpSpPr>
        <a:xfrm>
          <a:off x="0" y="0"/>
          <a:ext cx="0" cy="0"/>
          <a:chOff x="0" y="0"/>
          <a:chExt cx="0" cy="0"/>
        </a:xfrm>
      </p:grpSpPr>
      <p:sp>
        <p:nvSpPr>
          <p:cNvPr id="2" name="Enter Title Here"/>
          <p:cNvSpPr>
            <a:spLocks noGrp="1"/>
          </p:cNvSpPr>
          <p:nvPr>
            <p:ph type="title"/>
          </p:nvPr>
        </p:nvSpPr>
        <p:spPr>
          <a:xfrm>
            <a:off x="838200" y="3012554"/>
            <a:ext cx="10515600" cy="1325563"/>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A6E52428-A2CA-4C7A-B5CC-74C843A9DDFE}" type="datetime1">
              <a:rPr lang="en-US" smtClean="0"/>
              <a:t>11/22/2022</a:t>
            </a:fld>
            <a:endParaRPr lang="en-US"/>
          </a:p>
        </p:txBody>
      </p:sp>
      <p:pic>
        <p:nvPicPr>
          <p:cNvPr id="6" name="Picture 5" descr="California Energy Commiss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656202"/>
            <a:ext cx="1247274" cy="1096212"/>
          </a:xfrm>
          <a:prstGeom prst="rect">
            <a:avLst/>
          </a:prstGeom>
        </p:spPr>
      </p:pic>
    </p:spTree>
    <p:extLst>
      <p:ext uri="{BB962C8B-B14F-4D97-AF65-F5344CB8AC3E}">
        <p14:creationId xmlns:p14="http://schemas.microsoft.com/office/powerpoint/2010/main" val="3766066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44669A4-4ADB-45A1-A252-871ADA9DCF6E}"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11/22/2022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00892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7B44D9A-8D98-48B3-8E14-076639DD3FC1}"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11/22/2022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70493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8C2B9B6-A26A-4FD2-9383-4BE01FB1C04A}"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11/22/2022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76455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54196BA-1ECC-43DE-9255-2B7B3D75C0D9}"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11/22/2022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21581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C6C8186-A2CD-49AC-ADAA-4ECF1C1A6B91}"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11/22/2022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97248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A12F162-25B2-44AB-B11F-1A8CD3A47843}"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11/22/2022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86200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3879328-9394-4881-8F85-D3C0DE05E919}"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11/22/2022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26456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3.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theme" Target="../theme/theme3.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3.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theme" Target="../theme/theme4.xml"/><Relationship Id="rId4"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6.png"/><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18B996A-BFBA-4CD8-8984-C050929D573E}"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11/22/2022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descr="This provides the agerenda for the Pre-Application Workshop. " title="Agenda Slide">
            <a:extLst>
              <a:ext uri="{FF2B5EF4-FFF2-40B4-BE49-F238E27FC236}">
                <a16:creationId xmlns:a16="http://schemas.microsoft.com/office/drawing/2014/main" id="{9E744614-DDAC-3544-BC23-283A46340461}"/>
              </a:ext>
            </a:extLst>
          </p:cNvPr>
          <p:cNvPicPr>
            <a:picLocks noChangeAspect="1"/>
          </p:cNvPicPr>
          <p:nvPr userDrawn="1"/>
        </p:nvPicPr>
        <p:blipFill>
          <a:blip r:embed="rId14"/>
          <a:stretch>
            <a:fillRect/>
          </a:stretch>
        </p:blipFill>
        <p:spPr>
          <a:xfrm>
            <a:off x="0" y="-90311"/>
            <a:ext cx="12192000" cy="6858000"/>
          </a:xfrm>
          <a:prstGeom prst="rect">
            <a:avLst/>
          </a:prstGeom>
        </p:spPr>
      </p:pic>
    </p:spTree>
    <p:extLst>
      <p:ext uri="{BB962C8B-B14F-4D97-AF65-F5344CB8AC3E}">
        <p14:creationId xmlns:p14="http://schemas.microsoft.com/office/powerpoint/2010/main" val="30262542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F4A540-2F10-4048-A0B3-A5BACFFBF0DD}" type="datetime1">
              <a:rPr lang="en-US" smtClean="0"/>
              <a:t>11/22/2022</a:t>
            </a:fld>
            <a:endParaRPr lang="en-US"/>
          </a:p>
        </p:txBody>
      </p:sp>
    </p:spTree>
    <p:extLst>
      <p:ext uri="{BB962C8B-B14F-4D97-AF65-F5344CB8AC3E}">
        <p14:creationId xmlns:p14="http://schemas.microsoft.com/office/powerpoint/2010/main" val="2927634303"/>
      </p:ext>
    </p:extLst>
  </p:cSld>
  <p:clrMap bg1="lt1" tx1="dk1" bg2="lt2" tx2="dk2" accent1="accent1" accent2="accent2" accent3="accent3" accent4="accent4" accent5="accent5" accent6="accent6" hlink="hlink" folHlink="folHlink"/>
  <p:sldLayoutIdLst>
    <p:sldLayoutId id="214748369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463234"/>
            <a:ext cx="2743200" cy="365125"/>
          </a:xfrm>
          <a:prstGeom prst="rect">
            <a:avLst/>
          </a:prstGeom>
        </p:spPr>
        <p:txBody>
          <a:bodyPr vert="horz" lIns="91440" tIns="45720" rIns="91440" bIns="45720" rtlCol="0" anchor="ctr"/>
          <a:lstStyle>
            <a:lvl1pPr algn="l">
              <a:defRPr sz="1200">
                <a:solidFill>
                  <a:schemeClr val="bg1"/>
                </a:solidFill>
              </a:defRPr>
            </a:lvl1pPr>
          </a:lstStyle>
          <a:p>
            <a:fld id="{6F1169AF-EDC4-4F2D-9C47-FD97B7AC7C5C}" type="datetime1">
              <a:rPr lang="en-US" smtClean="0"/>
              <a:t>11/22/2022</a:t>
            </a:fld>
            <a:endParaRPr lang="en-US"/>
          </a:p>
        </p:txBody>
      </p:sp>
      <p:sp>
        <p:nvSpPr>
          <p:cNvPr id="5" name="Footer Placeholder 4"/>
          <p:cNvSpPr>
            <a:spLocks noGrp="1"/>
          </p:cNvSpPr>
          <p:nvPr>
            <p:ph type="ftr" sz="quarter" idx="3"/>
          </p:nvPr>
        </p:nvSpPr>
        <p:spPr>
          <a:xfrm>
            <a:off x="4038600" y="6463234"/>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463234"/>
            <a:ext cx="1761067" cy="365125"/>
          </a:xfrm>
          <a:prstGeom prst="rect">
            <a:avLst/>
          </a:prstGeom>
        </p:spPr>
        <p:txBody>
          <a:bodyPr vert="horz" lIns="91440" tIns="45720" rIns="91440" bIns="45720" rtlCol="0" anchor="ctr"/>
          <a:lstStyle>
            <a:lvl1pPr algn="r">
              <a:defRPr sz="1200">
                <a:solidFill>
                  <a:schemeClr val="bg1"/>
                </a:solidFill>
              </a:defRPr>
            </a:lvl1pPr>
          </a:lstStyle>
          <a:p>
            <a:fld id="{005C4985-ACD0-2B4C-8981-36243250F268}" type="slidenum">
              <a:rPr lang="en-US" smtClean="0"/>
              <a:pPr/>
              <a:t>‹#›</a:t>
            </a:fld>
            <a:endParaRPr lang="en-US"/>
          </a:p>
        </p:txBody>
      </p:sp>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126215667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Lst>
  <p:hf hdr="0" ftr="0" dt="0"/>
  <p:txStyles>
    <p:title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463234"/>
            <a:ext cx="2743200" cy="365125"/>
          </a:xfrm>
          <a:prstGeom prst="rect">
            <a:avLst/>
          </a:prstGeom>
        </p:spPr>
        <p:txBody>
          <a:bodyPr vert="horz" lIns="91440" tIns="45720" rIns="91440" bIns="45720" rtlCol="0" anchor="ctr"/>
          <a:lstStyle>
            <a:lvl1pPr algn="l">
              <a:defRPr sz="1200">
                <a:solidFill>
                  <a:schemeClr val="bg1"/>
                </a:solidFill>
              </a:defRPr>
            </a:lvl1pPr>
          </a:lstStyle>
          <a:p>
            <a:fld id="{ABAEAD3F-D127-4D69-B09B-716133DDE5A1}" type="datetime1">
              <a:rPr lang="en-US" smtClean="0"/>
              <a:t>11/22/2022</a:t>
            </a:fld>
            <a:endParaRPr lang="en-US"/>
          </a:p>
        </p:txBody>
      </p:sp>
      <p:sp>
        <p:nvSpPr>
          <p:cNvPr id="5" name="Footer Placeholder 4"/>
          <p:cNvSpPr>
            <a:spLocks noGrp="1"/>
          </p:cNvSpPr>
          <p:nvPr>
            <p:ph type="ftr" sz="quarter" idx="3"/>
          </p:nvPr>
        </p:nvSpPr>
        <p:spPr>
          <a:xfrm>
            <a:off x="4038600" y="6463234"/>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463234"/>
            <a:ext cx="1761067" cy="365125"/>
          </a:xfrm>
          <a:prstGeom prst="rect">
            <a:avLst/>
          </a:prstGeom>
        </p:spPr>
        <p:txBody>
          <a:bodyPr vert="horz" lIns="91440" tIns="45720" rIns="91440" bIns="45720" rtlCol="0" anchor="ctr"/>
          <a:lstStyle>
            <a:lvl1pPr algn="r">
              <a:defRPr sz="1200">
                <a:solidFill>
                  <a:schemeClr val="bg1"/>
                </a:solidFill>
              </a:defRPr>
            </a:lvl1pPr>
          </a:lstStyle>
          <a:p>
            <a:fld id="{005C4985-ACD0-2B4C-8981-36243250F268}" type="slidenum">
              <a:rPr lang="en-US" smtClean="0"/>
              <a:pPr/>
              <a:t>‹#›</a:t>
            </a:fld>
            <a:endParaRPr lang="en-US"/>
          </a:p>
        </p:txBody>
      </p:sp>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313516634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Lst>
  <p:hf hdr="0" ftr="0" dt="0"/>
  <p:txStyles>
    <p:title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C7D205-47A8-4B90-9D18-6A8813BC30A2}" type="datetime1">
              <a:rPr lang="en-US" smtClean="0"/>
              <a:t>11/22/2022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09A1A5-4186-AE45-B489-8F93D826EB49}" type="slidenum">
              <a:rPr lang="en-US" smtClean="0"/>
              <a:t>‹#›</a:t>
            </a:fld>
            <a:endParaRPr lang="en-US"/>
          </a:p>
        </p:txBody>
      </p:sp>
      <p:sp>
        <p:nvSpPr>
          <p:cNvPr id="7"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134095539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Lst>
  <p:hf hdr="0" ftr="0" dt="0"/>
  <p:txStyles>
    <p:titleStyle>
      <a:lvl1pPr algn="l" defTabSz="914400" rtl="0" eaLnBrk="1" latinLnBrk="0" hangingPunct="1">
        <a:lnSpc>
          <a:spcPct val="90000"/>
        </a:lnSpc>
        <a:spcBef>
          <a:spcPct val="0"/>
        </a:spcBef>
        <a:buNone/>
        <a:defRPr sz="4400" kern="120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28D5F6-1772-4491-A9AC-83759608AA9C}" type="datetime1">
              <a:rPr lang="en-US" smtClean="0"/>
              <a:t>11/22/2022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B12032-C4BC-1846-BCAE-83F2C463453C}" type="slidenum">
              <a:rPr lang="en-US" smtClean="0"/>
              <a:t>‹#›</a:t>
            </a:fld>
            <a:endParaRPr lang="en-US"/>
          </a:p>
        </p:txBody>
      </p:sp>
    </p:spTree>
    <p:extLst>
      <p:ext uri="{BB962C8B-B14F-4D97-AF65-F5344CB8AC3E}">
        <p14:creationId xmlns:p14="http://schemas.microsoft.com/office/powerpoint/2010/main" val="194468256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Lst>
  <p:hf hdr="0" ftr="0" dt="0"/>
  <p:txStyles>
    <p:titleStyle>
      <a:lvl1pPr algn="l" defTabSz="914400" rtl="0" eaLnBrk="1" latinLnBrk="0" hangingPunct="1">
        <a:lnSpc>
          <a:spcPct val="90000"/>
        </a:lnSpc>
        <a:spcBef>
          <a:spcPct val="0"/>
        </a:spcBef>
        <a:buNone/>
        <a:defRPr sz="4400" kern="120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9.xml"/><Relationship Id="rId5" Type="http://schemas.openxmlformats.org/officeDocument/2006/relationships/image" Target="../media/image13.png"/><Relationship Id="rId4" Type="http://schemas.openxmlformats.org/officeDocument/2006/relationships/hyperlink" Target="https://www.energy.ca.gov/proceedings/energy-commission-proceedings/electric-program-investment-charge-2021-2025-investmen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hyperlink" Target="https://docs.cpuc.ca.gov/PublishedDocs/Published/G000/M346/K285/346285534.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hyperlink" Target="http://www.sos.ca.gov/" TargetMode="External"/><Relationship Id="rId4" Type="http://schemas.openxmlformats.org/officeDocument/2006/relationships/hyperlink" Target="https://www.energy.ca.gov/funding-opportunities/funding-resource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hyperlink" Target="https://www.energy.ca.gov/solicitations/2021-10/gfo-21-302-research-support-climate-resilient-transition-clean-electricity"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hyperlink" Target="https://www.energy.ca.gov/media/1654" TargetMode="External"/><Relationship Id="rId4" Type="http://schemas.openxmlformats.org/officeDocument/2006/relationships/hyperlink" Target="https://gss.energy.ca.gov/"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7.jpeg"/><Relationship Id="rId4" Type="http://schemas.openxmlformats.org/officeDocument/2006/relationships/hyperlink" Target="https://gcc02.safelinks.protection.outlook.com/?url=https%3A%2F%2Fforms.office.com%2Fg%2FqaXtNLjFM2&amp;data=05%7C01%7C%7C93ea96840ef74196b69d08dac7a3dae5%7Cac3a124413f44ef68d1bbaa27148194e%7C0%7C0%7C638041803816511882%7CUnknown%7CTWFpbGZsb3d8eyJWIjoiMC4wLjAwMDAiLCJQIjoiV2luMzIiLCJBTiI6Ik1haWwiLCJXVCI6Mn0%3D%7C3000%7C%7C%7C&amp;sdata=rX%2FrYdJaxnKNrr1NJYi0sEDcNuo%2BHmK1W%2F0d09gZxiI%3D&amp;reserved=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hyperlink" Target="https://gcc02.safelinks.protection.outlook.com/?url=https%3A%2F%2Fwww.empowerinnovation.net%2Fen%2Fcustom%2Ffunding%2Fview%2F36234&amp;data=05%7C01%7C%7C93ea96840ef74196b69d08dac7a3dae5%7Cac3a124413f44ef68d1bbaa27148194e%7C0%7C0%7C638041803816511882%7CUnknown%7CTWFpbGZsb3d8eyJWIjoiMC4wLjAwMDAiLCJQIjoiV2luMzIiLCJBTiI6Ik1haWwiLCJXVCI6Mn0%3D%7C3000%7C%7C%7C&amp;sdata=BeZzGf0n28ETTJuPE2eVuab%2FeXXsnuCyuVyLpxnMtok%3D&amp;reserved=0"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video" Target="https://www.youtube.com/embed/PVBGdV0_MGA?feature=oembed" TargetMode="External"/><Relationship Id="rId5" Type="http://schemas.openxmlformats.org/officeDocument/2006/relationships/image" Target="../media/image12.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831850" y="5151948"/>
            <a:ext cx="10515600" cy="1553652"/>
          </a:xfrm>
        </p:spPr>
        <p:txBody>
          <a:bodyPr lIns="91440" tIns="45720" rIns="91440" bIns="45720" anchor="t"/>
          <a:lstStyle/>
          <a:p>
            <a:pPr>
              <a:lnSpc>
                <a:spcPct val="100000"/>
              </a:lnSpc>
              <a:spcAft>
                <a:spcPts val="1200"/>
              </a:spcAft>
            </a:pPr>
            <a:r>
              <a:rPr lang="en-US" sz="2200" b="1"/>
              <a:t>Valuation of Investments in Electricity Sector Resilience</a:t>
            </a:r>
            <a:endParaRPr lang="en-US" sz="2200" b="1">
              <a:cs typeface="Arial"/>
            </a:endParaRPr>
          </a:p>
          <a:p>
            <a:pPr>
              <a:lnSpc>
                <a:spcPct val="100000"/>
              </a:lnSpc>
              <a:spcBef>
                <a:spcPts val="0"/>
              </a:spcBef>
            </a:pPr>
            <a:r>
              <a:rPr lang="en-US" sz="1400"/>
              <a:t>Energy Research and Development Division, California Energy Commission</a:t>
            </a:r>
            <a:endParaRPr lang="en-US" sz="1400">
              <a:cs typeface="Arial"/>
            </a:endParaRPr>
          </a:p>
          <a:p>
            <a:pPr>
              <a:lnSpc>
                <a:spcPct val="100000"/>
              </a:lnSpc>
              <a:spcBef>
                <a:spcPts val="0"/>
              </a:spcBef>
            </a:pPr>
            <a:r>
              <a:rPr lang="en-US" sz="1400"/>
              <a:t>Presenters: Dr. Mithra Moezzi; Dr. Susan Wilhelm; Dr. Martine Schmidt-Poolman –  Energy-Related Environmental Research Team</a:t>
            </a:r>
            <a:endParaRPr lang="en-US" sz="1400">
              <a:highlight>
                <a:srgbClr val="FFFF00"/>
              </a:highlight>
              <a:cs typeface="Arial"/>
            </a:endParaRPr>
          </a:p>
          <a:p>
            <a:pPr>
              <a:lnSpc>
                <a:spcPct val="100000"/>
              </a:lnSpc>
              <a:spcBef>
                <a:spcPts val="0"/>
              </a:spcBef>
            </a:pPr>
            <a:r>
              <a:rPr lang="en-US" sz="1400"/>
              <a:t>Date: November 17, 2022</a:t>
            </a:r>
            <a:endParaRPr lang="en-US" sz="1400">
              <a:cs typeface="Arial"/>
            </a:endParaRPr>
          </a:p>
        </p:txBody>
      </p:sp>
      <p:sp>
        <p:nvSpPr>
          <p:cNvPr id="4" name="Title 3"/>
          <p:cNvSpPr>
            <a:spLocks noGrp="1"/>
          </p:cNvSpPr>
          <p:nvPr>
            <p:ph type="title"/>
          </p:nvPr>
        </p:nvSpPr>
        <p:spPr>
          <a:xfrm>
            <a:off x="831850" y="4525881"/>
            <a:ext cx="10515600" cy="722751"/>
          </a:xfrm>
        </p:spPr>
        <p:txBody>
          <a:bodyPr lIns="91440" tIns="45720" rIns="91440" bIns="45720" anchor="b"/>
          <a:lstStyle/>
          <a:p>
            <a:r>
              <a:rPr lang="en-US" sz="3600" b="1">
                <a:solidFill>
                  <a:srgbClr val="4F81BD"/>
                </a:solidFill>
                <a:latin typeface="Arial"/>
                <a:cs typeface="Arial"/>
              </a:rPr>
              <a:t>GFO-22-302</a:t>
            </a:r>
            <a:r>
              <a:rPr kumimoji="0" lang="en-US" sz="3600" b="1" i="0" u="none" strike="noStrike" kern="1200" cap="none" spc="0" normalizeH="0" baseline="0" noProof="0">
                <a:ln>
                  <a:noFill/>
                </a:ln>
                <a:solidFill>
                  <a:srgbClr val="4F81BD"/>
                </a:solidFill>
                <a:effectLst/>
                <a:uLnTx/>
                <a:uFillTx/>
                <a:latin typeface="Arial"/>
                <a:ea typeface="+mj-ea"/>
                <a:cs typeface="Arial"/>
              </a:rPr>
              <a:t> Pre-Application Workshop</a:t>
            </a:r>
            <a:endParaRPr lang="en-US">
              <a:solidFill>
                <a:srgbClr val="4F81BD"/>
              </a:solidFill>
            </a:endParaRPr>
          </a:p>
        </p:txBody>
      </p:sp>
    </p:spTree>
    <p:extLst>
      <p:ext uri="{BB962C8B-B14F-4D97-AF65-F5344CB8AC3E}">
        <p14:creationId xmlns:p14="http://schemas.microsoft.com/office/powerpoint/2010/main" val="1975939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A07AD-E671-4E76-8C88-6EB1889BB46C}"/>
              </a:ext>
            </a:extLst>
          </p:cNvPr>
          <p:cNvSpPr>
            <a:spLocks noGrp="1"/>
          </p:cNvSpPr>
          <p:nvPr>
            <p:ph type="title"/>
          </p:nvPr>
        </p:nvSpPr>
        <p:spPr>
          <a:xfrm>
            <a:off x="1399822" y="237067"/>
            <a:ext cx="10603422" cy="1038840"/>
          </a:xfrm>
        </p:spPr>
        <p:txBody>
          <a:bodyPr>
            <a:normAutofit/>
          </a:bodyPr>
          <a:lstStyle/>
          <a:p>
            <a:r>
              <a:rPr lang="en-US"/>
              <a:t>EPIC Funding Source</a:t>
            </a:r>
          </a:p>
        </p:txBody>
      </p:sp>
      <p:sp>
        <p:nvSpPr>
          <p:cNvPr id="11" name="Content Placeholder 5">
            <a:extLst>
              <a:ext uri="{FF2B5EF4-FFF2-40B4-BE49-F238E27FC236}">
                <a16:creationId xmlns:a16="http://schemas.microsoft.com/office/drawing/2014/main" id="{17A62C0B-EF9F-4C85-94FC-02C399047C9B}"/>
              </a:ext>
            </a:extLst>
          </p:cNvPr>
          <p:cNvSpPr txBox="1">
            <a:spLocks/>
          </p:cNvSpPr>
          <p:nvPr/>
        </p:nvSpPr>
        <p:spPr>
          <a:xfrm>
            <a:off x="466165" y="1411108"/>
            <a:ext cx="7933556" cy="437477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defTabSz="914400" eaLnBrk="1" fontAlgn="auto" latinLnBrk="0" hangingPunct="1">
              <a:lnSpc>
                <a:spcPct val="110000"/>
              </a:lnSpc>
              <a:spcBef>
                <a:spcPts val="400"/>
              </a:spcBef>
              <a:spcAft>
                <a:spcPts val="0"/>
              </a:spcAft>
              <a:buClrTx/>
              <a:buSzTx/>
              <a:buFontTx/>
              <a:buNone/>
              <a:tabLst/>
              <a:defRPr/>
            </a:pPr>
            <a:r>
              <a:rPr kumimoji="0" lang="en-US" sz="2400" b="0" i="0" u="none" strike="noStrike" kern="0" cap="none" spc="0" normalizeH="0" baseline="0" noProof="0">
                <a:ln>
                  <a:noFill/>
                </a:ln>
                <a:solidFill>
                  <a:srgbClr val="00588A"/>
                </a:solidFill>
                <a:effectLst/>
                <a:uLnTx/>
                <a:uFillTx/>
                <a:ea typeface="Segoe UI" panose="020B0502040204020203" pitchFamily="34" charset="0"/>
                <a:cs typeface="Segoe UI" panose="020B0502040204020203" pitchFamily="34" charset="0"/>
              </a:rPr>
              <a:t>CEC’s Electric Program Investment Charge Interim Investment Plan 2021* includes an initiative for: </a:t>
            </a:r>
          </a:p>
          <a:p>
            <a:pPr lvl="1">
              <a:lnSpc>
                <a:spcPct val="110000"/>
              </a:lnSpc>
              <a:spcBef>
                <a:spcPts val="400"/>
              </a:spcBef>
              <a:defRPr/>
            </a:pPr>
            <a:r>
              <a:rPr lang="en-US" kern="0">
                <a:solidFill>
                  <a:srgbClr val="0B5395"/>
                </a:solidFill>
                <a:ea typeface="+mn-lt"/>
                <a:cs typeface="+mn-lt"/>
              </a:rPr>
              <a:t>“Valuation of Investments in Electricity Sector Resilience” (Initiative 6)</a:t>
            </a:r>
          </a:p>
          <a:p>
            <a:pPr marL="0" indent="0">
              <a:lnSpc>
                <a:spcPct val="110000"/>
              </a:lnSpc>
              <a:spcBef>
                <a:spcPts val="400"/>
              </a:spcBef>
              <a:buNone/>
              <a:defRPr/>
            </a:pPr>
            <a:endParaRPr lang="en-US" sz="1600" kern="0">
              <a:solidFill>
                <a:srgbClr val="0B5395"/>
              </a:solidFill>
              <a:ea typeface="+mn-lt"/>
              <a:cs typeface="+mn-lt"/>
            </a:endParaRPr>
          </a:p>
          <a:p>
            <a:pPr marL="0" indent="0">
              <a:lnSpc>
                <a:spcPct val="110000"/>
              </a:lnSpc>
              <a:spcBef>
                <a:spcPts val="400"/>
              </a:spcBef>
              <a:buNone/>
              <a:defRPr/>
            </a:pPr>
            <a:r>
              <a:rPr lang="en-US" kern="0">
                <a:solidFill>
                  <a:srgbClr val="0B5395"/>
                </a:solidFill>
                <a:ea typeface="+mn-lt"/>
                <a:cs typeface="+mn-lt"/>
              </a:rPr>
              <a:t>This supports two themes:</a:t>
            </a:r>
          </a:p>
          <a:p>
            <a:pPr lvl="1">
              <a:lnSpc>
                <a:spcPct val="110000"/>
              </a:lnSpc>
              <a:spcBef>
                <a:spcPts val="400"/>
              </a:spcBef>
              <a:defRPr/>
            </a:pPr>
            <a:r>
              <a:rPr lang="en-US" kern="0">
                <a:solidFill>
                  <a:srgbClr val="0B5395"/>
                </a:solidFill>
                <a:ea typeface="+mn-lt"/>
                <a:cs typeface="+mn-lt"/>
              </a:rPr>
              <a:t>Resilience and reliability</a:t>
            </a:r>
          </a:p>
          <a:p>
            <a:pPr lvl="1">
              <a:lnSpc>
                <a:spcPct val="110000"/>
              </a:lnSpc>
              <a:spcBef>
                <a:spcPts val="400"/>
              </a:spcBef>
              <a:defRPr/>
            </a:pPr>
            <a:r>
              <a:rPr lang="en-US" kern="0">
                <a:solidFill>
                  <a:srgbClr val="0B5395"/>
                </a:solidFill>
                <a:ea typeface="+mn-lt"/>
                <a:cs typeface="+mn-lt"/>
              </a:rPr>
              <a:t>Equity</a:t>
            </a:r>
            <a:endParaRPr lang="en-US" kern="0">
              <a:solidFill>
                <a:srgbClr val="0B5395"/>
              </a:solidFill>
              <a:cs typeface="Arial" panose="020B0604020202020204"/>
            </a:endParaRPr>
          </a:p>
        </p:txBody>
      </p:sp>
      <p:sp>
        <p:nvSpPr>
          <p:cNvPr id="10" name="TextBox 9">
            <a:extLst>
              <a:ext uri="{FF2B5EF4-FFF2-40B4-BE49-F238E27FC236}">
                <a16:creationId xmlns:a16="http://schemas.microsoft.com/office/drawing/2014/main" id="{A10DCAB2-C14E-4DB6-ADFA-6D690DEE7C0A}"/>
              </a:ext>
              <a:ext uri="{C183D7F6-B498-43B3-948B-1728B52AA6E4}">
                <adec:decorative xmlns:adec="http://schemas.microsoft.com/office/drawing/2017/decorative" val="0"/>
              </a:ext>
            </a:extLst>
          </p:cNvPr>
          <p:cNvSpPr txBox="1"/>
          <p:nvPr/>
        </p:nvSpPr>
        <p:spPr>
          <a:xfrm>
            <a:off x="466165" y="5112206"/>
            <a:ext cx="7126210" cy="1323439"/>
          </a:xfrm>
          <a:prstGeom prst="rect">
            <a:avLst/>
          </a:prstGeom>
          <a:solidFill>
            <a:schemeClr val="accent6">
              <a:lumMod val="40000"/>
              <a:lumOff val="60000"/>
            </a:schemeClr>
          </a:solidFill>
          <a:ln>
            <a:solidFill>
              <a:schemeClr val="tx1"/>
            </a:solidFill>
          </a:ln>
        </p:spPr>
        <p:txBody>
          <a:bodyPr wrap="square">
            <a:spAutoFit/>
          </a:bodyPr>
          <a:lstStyle/>
          <a:p>
            <a:pPr eaLnBrk="0" hangingPunct="0">
              <a:tabLst>
                <a:tab pos="0" algn="l"/>
              </a:tabLst>
              <a:defRPr/>
            </a:pPr>
            <a:r>
              <a:rPr lang="en-US" sz="2000"/>
              <a:t>* See  Appendix C of the EPIC 4 (2021-2025) investment plan: </a:t>
            </a:r>
            <a:r>
              <a:rPr lang="en-US" sz="2000">
                <a:solidFill>
                  <a:srgbClr val="0000FF"/>
                </a:solidFill>
                <a:hlinkClick r:id="rId4">
                  <a:extLst>
                    <a:ext uri="{A12FA001-AC4F-418D-AE19-62706E023703}">
                      <ahyp:hlinkClr xmlns:ahyp="http://schemas.microsoft.com/office/drawing/2018/hyperlinkcolor" val="tx"/>
                    </a:ext>
                  </a:extLst>
                </a:hlinkClick>
              </a:rPr>
              <a:t>https://www.energy.ca.gov/proceedings/energy-commission-proceedings/electric-program-investment-charge-2021-2025-investment</a:t>
            </a:r>
            <a:r>
              <a:rPr lang="en-US" sz="2000">
                <a:solidFill>
                  <a:srgbClr val="0000FF"/>
                </a:solidFill>
              </a:rPr>
              <a:t> </a:t>
            </a:r>
          </a:p>
        </p:txBody>
      </p:sp>
      <p:sp>
        <p:nvSpPr>
          <p:cNvPr id="5" name="Slide Number Placeholder 4">
            <a:extLst>
              <a:ext uri="{FF2B5EF4-FFF2-40B4-BE49-F238E27FC236}">
                <a16:creationId xmlns:a16="http://schemas.microsoft.com/office/drawing/2014/main" id="{1D5A4594-CAC2-4A4B-8076-9F11F1AD23AB}"/>
              </a:ext>
            </a:extLst>
          </p:cNvPr>
          <p:cNvSpPr>
            <a:spLocks noGrp="1"/>
          </p:cNvSpPr>
          <p:nvPr>
            <p:ph type="sldNum" sz="quarter" idx="12"/>
          </p:nvPr>
        </p:nvSpPr>
        <p:spPr>
          <a:xfrm>
            <a:off x="10242177" y="6438370"/>
            <a:ext cx="1761067" cy="365125"/>
          </a:xfrm>
        </p:spPr>
        <p:txBody>
          <a:bodyPr/>
          <a:lstStyle/>
          <a:p>
            <a:fld id="{005C4985-ACD0-2B4C-8981-36243250F268}" type="slidenum">
              <a:rPr lang="en-US" smtClean="0"/>
              <a:t>10</a:t>
            </a:fld>
            <a:endParaRPr lang="en-US"/>
          </a:p>
        </p:txBody>
      </p:sp>
      <p:pic>
        <p:nvPicPr>
          <p:cNvPr id="4" name="Picture 3" descr="This is an image with the front page of the The Electric Program Investment Charge Proposed 2021-2025 Investment Plan.">
            <a:extLst>
              <a:ext uri="{FF2B5EF4-FFF2-40B4-BE49-F238E27FC236}">
                <a16:creationId xmlns:a16="http://schemas.microsoft.com/office/drawing/2014/main" id="{9476B331-9A9D-1143-5532-2411EFE2888D}"/>
              </a:ext>
            </a:extLst>
          </p:cNvPr>
          <p:cNvPicPr>
            <a:picLocks noChangeAspect="1"/>
          </p:cNvPicPr>
          <p:nvPr/>
        </p:nvPicPr>
        <p:blipFill>
          <a:blip r:embed="rId5"/>
          <a:stretch>
            <a:fillRect/>
          </a:stretch>
        </p:blipFill>
        <p:spPr>
          <a:xfrm>
            <a:off x="7869784" y="1227621"/>
            <a:ext cx="3856051" cy="5010150"/>
          </a:xfrm>
          <a:prstGeom prst="rect">
            <a:avLst/>
          </a:prstGeom>
        </p:spPr>
      </p:pic>
    </p:spTree>
    <p:extLst>
      <p:ext uri="{BB962C8B-B14F-4D97-AF65-F5344CB8AC3E}">
        <p14:creationId xmlns:p14="http://schemas.microsoft.com/office/powerpoint/2010/main" val="47774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Available Funding</a:t>
            </a:r>
          </a:p>
        </p:txBody>
      </p:sp>
      <p:graphicFrame>
        <p:nvGraphicFramePr>
          <p:cNvPr id="9" name="Content Placeholder 3" descr="Table outines the avilable funding for each group including the minimum and maximum amount per award. " title="Funding Table"/>
          <p:cNvGraphicFramePr>
            <a:graphicFrameLocks noGrp="1"/>
          </p:cNvGraphicFramePr>
          <p:nvPr>
            <p:ph idx="1"/>
            <p:extLst>
              <p:ext uri="{D42A27DB-BD31-4B8C-83A1-F6EECF244321}">
                <p14:modId xmlns:p14="http://schemas.microsoft.com/office/powerpoint/2010/main" val="2608412944"/>
              </p:ext>
            </p:extLst>
          </p:nvPr>
        </p:nvGraphicFramePr>
        <p:xfrm>
          <a:off x="883075" y="1473025"/>
          <a:ext cx="10520274" cy="3142979"/>
        </p:xfrm>
        <a:graphic>
          <a:graphicData uri="http://schemas.openxmlformats.org/drawingml/2006/table">
            <a:tbl>
              <a:tblPr firstRow="1" bandRow="1">
                <a:tableStyleId>{5C22544A-7EE6-4342-B048-85BDC9FD1C3A}</a:tableStyleId>
              </a:tblPr>
              <a:tblGrid>
                <a:gridCol w="3650014">
                  <a:extLst>
                    <a:ext uri="{9D8B030D-6E8A-4147-A177-3AD203B41FA5}">
                      <a16:colId xmlns:a16="http://schemas.microsoft.com/office/drawing/2014/main" val="20000"/>
                    </a:ext>
                  </a:extLst>
                </a:gridCol>
                <a:gridCol w="1692613">
                  <a:extLst>
                    <a:ext uri="{9D8B030D-6E8A-4147-A177-3AD203B41FA5}">
                      <a16:colId xmlns:a16="http://schemas.microsoft.com/office/drawing/2014/main" val="20001"/>
                    </a:ext>
                  </a:extLst>
                </a:gridCol>
                <a:gridCol w="1536785">
                  <a:extLst>
                    <a:ext uri="{9D8B030D-6E8A-4147-A177-3AD203B41FA5}">
                      <a16:colId xmlns:a16="http://schemas.microsoft.com/office/drawing/2014/main" val="20002"/>
                    </a:ext>
                  </a:extLst>
                </a:gridCol>
                <a:gridCol w="1478790">
                  <a:extLst>
                    <a:ext uri="{9D8B030D-6E8A-4147-A177-3AD203B41FA5}">
                      <a16:colId xmlns:a16="http://schemas.microsoft.com/office/drawing/2014/main" val="20003"/>
                    </a:ext>
                  </a:extLst>
                </a:gridCol>
                <a:gridCol w="2162072">
                  <a:extLst>
                    <a:ext uri="{9D8B030D-6E8A-4147-A177-3AD203B41FA5}">
                      <a16:colId xmlns:a16="http://schemas.microsoft.com/office/drawing/2014/main" val="1045157331"/>
                    </a:ext>
                  </a:extLst>
                </a:gridCol>
              </a:tblGrid>
              <a:tr h="1737103">
                <a:tc>
                  <a:txBody>
                    <a:bodyPr/>
                    <a:lstStyle/>
                    <a:p>
                      <a:r>
                        <a:rPr lang="en-US" sz="2000"/>
                        <a:t>Project</a:t>
                      </a:r>
                    </a:p>
                  </a:txBody>
                  <a:tcPr anchor="b"/>
                </a:tc>
                <a:tc>
                  <a:txBody>
                    <a:bodyPr/>
                    <a:lstStyle/>
                    <a:p>
                      <a:r>
                        <a:rPr lang="en-US" sz="2000"/>
                        <a:t>Available</a:t>
                      </a:r>
                      <a:r>
                        <a:rPr lang="en-US" sz="2000" baseline="0"/>
                        <a:t> Funding</a:t>
                      </a:r>
                      <a:endParaRPr lang="en-US" sz="2000"/>
                    </a:p>
                  </a:txBody>
                  <a:tcPr anchor="b"/>
                </a:tc>
                <a:tc>
                  <a:txBody>
                    <a:bodyPr/>
                    <a:lstStyle/>
                    <a:p>
                      <a:r>
                        <a:rPr lang="en-US" sz="2000"/>
                        <a:t>Minimum Award Amount</a:t>
                      </a:r>
                    </a:p>
                  </a:txBody>
                  <a:tcPr anchor="b"/>
                </a:tc>
                <a:tc>
                  <a:txBody>
                    <a:bodyPr/>
                    <a:lstStyle/>
                    <a:p>
                      <a:r>
                        <a:rPr lang="en-US" sz="2000"/>
                        <a:t>Maximum Award Amount</a:t>
                      </a:r>
                    </a:p>
                  </a:txBody>
                  <a:tcPr anchor="b"/>
                </a:tc>
                <a:tc>
                  <a:txBody>
                    <a:bodyPr/>
                    <a:lstStyle/>
                    <a:p>
                      <a:pPr lvl="0">
                        <a:buNone/>
                      </a:pPr>
                      <a:r>
                        <a:rPr lang="en-US" sz="2000"/>
                        <a:t>Minimum Match Funding </a:t>
                      </a:r>
                    </a:p>
                    <a:p>
                      <a:pPr lvl="0">
                        <a:buNone/>
                      </a:pPr>
                      <a:r>
                        <a:rPr lang="en-US" sz="1200"/>
                        <a:t>(% of EPIC Funds Requested)</a:t>
                      </a:r>
                      <a:endParaRPr lang="en-US" sz="2000"/>
                    </a:p>
                  </a:txBody>
                  <a:tcPr anchor="b"/>
                </a:tc>
                <a:extLst>
                  <a:ext uri="{0D108BD9-81ED-4DB2-BD59-A6C34878D82A}">
                    <a16:rowId xmlns:a16="http://schemas.microsoft.com/office/drawing/2014/main" val="10000"/>
                  </a:ext>
                </a:extLst>
              </a:tr>
              <a:tr h="1405876">
                <a:tc>
                  <a:txBody>
                    <a:bodyPr/>
                    <a:lstStyle/>
                    <a:p>
                      <a:r>
                        <a:rPr lang="en-US" sz="2000"/>
                        <a:t>Valuation of Investments in Electricity Sector Resilience</a:t>
                      </a:r>
                    </a:p>
                  </a:txBody>
                  <a:tcPr/>
                </a:tc>
                <a:tc>
                  <a:txBody>
                    <a:bodyPr/>
                    <a:lstStyle/>
                    <a:p>
                      <a:r>
                        <a:rPr lang="en-US" sz="2000"/>
                        <a:t>$1,200,000</a:t>
                      </a:r>
                    </a:p>
                  </a:txBody>
                  <a:tcPr/>
                </a:tc>
                <a:tc>
                  <a:txBody>
                    <a:bodyPr/>
                    <a:lstStyle/>
                    <a:p>
                      <a:r>
                        <a:rPr lang="en-US" sz="2000"/>
                        <a:t>$1,000,000</a:t>
                      </a:r>
                    </a:p>
                  </a:txBody>
                  <a:tcPr/>
                </a:tc>
                <a:tc>
                  <a:txBody>
                    <a:bodyPr/>
                    <a:lstStyle/>
                    <a:p>
                      <a:r>
                        <a:rPr lang="en-US" sz="2000"/>
                        <a:t>$1,200,000</a:t>
                      </a:r>
                    </a:p>
                  </a:txBody>
                  <a:tcPr/>
                </a:tc>
                <a:tc>
                  <a:txBody>
                    <a:bodyPr/>
                    <a:lstStyle/>
                    <a:p>
                      <a:pPr lvl="0" algn="ctr">
                        <a:buNone/>
                      </a:pPr>
                      <a:r>
                        <a:rPr lang="en-US" sz="2000" dirty="0"/>
                        <a:t>5%</a:t>
                      </a:r>
                    </a:p>
                  </a:txBody>
                  <a:tcPr/>
                </a:tc>
                <a:extLst>
                  <a:ext uri="{0D108BD9-81ED-4DB2-BD59-A6C34878D82A}">
                    <a16:rowId xmlns:a16="http://schemas.microsoft.com/office/drawing/2014/main" val="10001"/>
                  </a:ext>
                </a:extLst>
              </a:tr>
            </a:tbl>
          </a:graphicData>
        </a:graphic>
      </p:graphicFrame>
      <p:sp>
        <p:nvSpPr>
          <p:cNvPr id="2" name="Slide Number Placeholder 1">
            <a:extLst>
              <a:ext uri="{FF2B5EF4-FFF2-40B4-BE49-F238E27FC236}">
                <a16:creationId xmlns:a16="http://schemas.microsoft.com/office/drawing/2014/main" id="{3B525658-DE1F-4F49-8E00-0C1E6B534DB5}"/>
              </a:ext>
            </a:extLst>
          </p:cNvPr>
          <p:cNvSpPr>
            <a:spLocks noGrp="1"/>
          </p:cNvSpPr>
          <p:nvPr>
            <p:ph type="sldNum" sz="quarter" idx="12"/>
          </p:nvPr>
        </p:nvSpPr>
        <p:spPr>
          <a:xfrm>
            <a:off x="9599949" y="6463234"/>
            <a:ext cx="1803400" cy="365125"/>
          </a:xfrm>
        </p:spPr>
        <p:txBody>
          <a:bodyPr/>
          <a:lstStyle/>
          <a:p>
            <a:fld id="{005C4985-ACD0-2B4C-8981-36243250F268}" type="slidenum">
              <a:rPr lang="en-US" smtClean="0">
                <a:solidFill>
                  <a:schemeClr val="tx1"/>
                </a:solidFill>
              </a:rPr>
              <a:t>11</a:t>
            </a:fld>
            <a:endParaRPr lang="en-US">
              <a:solidFill>
                <a:schemeClr val="tx1"/>
              </a:solidFill>
            </a:endParaRPr>
          </a:p>
        </p:txBody>
      </p:sp>
    </p:spTree>
    <p:extLst>
      <p:ext uri="{BB962C8B-B14F-4D97-AF65-F5344CB8AC3E}">
        <p14:creationId xmlns:p14="http://schemas.microsoft.com/office/powerpoint/2010/main" val="3240945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Match Funding </a:t>
            </a:r>
            <a:endParaRPr lang="en-US" b="1">
              <a:solidFill>
                <a:schemeClr val="tx2">
                  <a:lumMod val="60000"/>
                  <a:lumOff val="40000"/>
                </a:schemeClr>
              </a:solidFill>
              <a:latin typeface="Arial"/>
              <a:cs typeface="Arial"/>
            </a:endParaRP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690244" y="1389328"/>
            <a:ext cx="10572204" cy="4753904"/>
          </a:xfrm>
        </p:spPr>
        <p:txBody>
          <a:bodyPr vert="horz" lIns="91440" tIns="45720" rIns="91440" bIns="45720" rtlCol="0" anchor="t">
            <a:normAutofit/>
          </a:bodyPr>
          <a:lstStyle/>
          <a:p>
            <a:pPr>
              <a:lnSpc>
                <a:spcPct val="100000"/>
              </a:lnSpc>
              <a:spcBef>
                <a:spcPts val="1200"/>
              </a:spcBef>
            </a:pPr>
            <a:r>
              <a:rPr lang="en-US" sz="3200">
                <a:solidFill>
                  <a:schemeClr val="accent1">
                    <a:lumMod val="75000"/>
                  </a:schemeClr>
                </a:solidFill>
                <a:ea typeface="+mn-lt"/>
                <a:cs typeface="+mn-lt"/>
              </a:rPr>
              <a:t>A minimum of 5% of match funding is required.</a:t>
            </a:r>
          </a:p>
          <a:p>
            <a:pPr>
              <a:lnSpc>
                <a:spcPct val="100000"/>
              </a:lnSpc>
              <a:spcBef>
                <a:spcPts val="1200"/>
              </a:spcBef>
            </a:pPr>
            <a:r>
              <a:rPr lang="en-US" sz="3200">
                <a:solidFill>
                  <a:schemeClr val="accent1">
                    <a:lumMod val="75000"/>
                  </a:schemeClr>
                </a:solidFill>
                <a:ea typeface="+mn-lt"/>
                <a:cs typeface="+mn-lt"/>
              </a:rPr>
              <a:t>Match funding contributors </a:t>
            </a:r>
            <a:r>
              <a:rPr lang="en-US" sz="3200" b="1" u="sng">
                <a:solidFill>
                  <a:schemeClr val="accent1">
                    <a:lumMod val="75000"/>
                  </a:schemeClr>
                </a:solidFill>
                <a:ea typeface="+mn-lt"/>
                <a:cs typeface="+mn-lt"/>
              </a:rPr>
              <a:t>must submit match funding commitment letters</a:t>
            </a:r>
            <a:r>
              <a:rPr lang="en-US" sz="3200" u="sng">
                <a:solidFill>
                  <a:schemeClr val="accent1">
                    <a:lumMod val="75000"/>
                  </a:schemeClr>
                </a:solidFill>
                <a:ea typeface="+mn-lt"/>
                <a:cs typeface="+mn-lt"/>
              </a:rPr>
              <a:t> </a:t>
            </a:r>
            <a:r>
              <a:rPr lang="en-US" sz="3200">
                <a:solidFill>
                  <a:schemeClr val="accent1">
                    <a:lumMod val="75000"/>
                  </a:schemeClr>
                </a:solidFill>
                <a:ea typeface="+mn-lt"/>
                <a:cs typeface="+mn-lt"/>
              </a:rPr>
              <a:t>that meet the requirements of Attachment 10. Failure to do so will disqualify the match funding commitment from consideration.</a:t>
            </a:r>
          </a:p>
          <a:p>
            <a:pPr>
              <a:lnSpc>
                <a:spcPct val="100000"/>
              </a:lnSpc>
              <a:spcBef>
                <a:spcPts val="1200"/>
              </a:spcBef>
            </a:pPr>
            <a:r>
              <a:rPr lang="en-US" sz="3200">
                <a:solidFill>
                  <a:schemeClr val="accent1">
                    <a:lumMod val="75000"/>
                  </a:schemeClr>
                </a:solidFill>
                <a:ea typeface="+mn-lt"/>
                <a:cs typeface="+mn-lt"/>
              </a:rPr>
              <a:t>Refer to Section I.K in the Solicitation Manual for more details on match funding.</a:t>
            </a:r>
            <a:endParaRPr lang="en-US">
              <a:solidFill>
                <a:schemeClr val="accent1">
                  <a:lumMod val="75000"/>
                </a:schemeClr>
              </a:solidFill>
              <a:ea typeface="+mn-lt"/>
              <a:cs typeface="+mn-lt"/>
            </a:endParaRPr>
          </a:p>
          <a:p>
            <a:pPr>
              <a:lnSpc>
                <a:spcPct val="110000"/>
              </a:lnSpc>
            </a:pPr>
            <a:endParaRPr lang="en-US" sz="320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054FB52B-9D83-42E8-9DCE-0D2E90FC8EE0}"/>
              </a:ext>
            </a:extLst>
          </p:cNvPr>
          <p:cNvSpPr>
            <a:spLocks noGrp="1"/>
          </p:cNvSpPr>
          <p:nvPr>
            <p:ph type="sldNum" sz="quarter" idx="12"/>
          </p:nvPr>
        </p:nvSpPr>
        <p:spPr>
          <a:xfrm>
            <a:off x="9599949" y="6463234"/>
            <a:ext cx="1803400" cy="365125"/>
          </a:xfrm>
        </p:spPr>
        <p:txBody>
          <a:bodyPr/>
          <a:lstStyle/>
          <a:p>
            <a:fld id="{005C4985-ACD0-2B4C-8981-36243250F268}" type="slidenum">
              <a:rPr lang="en-US" smtClean="0">
                <a:solidFill>
                  <a:schemeClr val="tx1"/>
                </a:solidFill>
              </a:rPr>
              <a:t>12</a:t>
            </a:fld>
            <a:endParaRPr lang="en-US">
              <a:solidFill>
                <a:schemeClr val="tx1"/>
              </a:solidFill>
            </a:endParaRPr>
          </a:p>
        </p:txBody>
      </p:sp>
    </p:spTree>
    <p:extLst>
      <p:ext uri="{BB962C8B-B14F-4D97-AF65-F5344CB8AC3E}">
        <p14:creationId xmlns:p14="http://schemas.microsoft.com/office/powerpoint/2010/main" val="365089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a:xfrm>
            <a:off x="1580444" y="393267"/>
            <a:ext cx="9739330" cy="555883"/>
          </a:xfrm>
        </p:spPr>
        <p:txBody>
          <a:bodyPr>
            <a:noAutofit/>
          </a:bodyPr>
          <a:lstStyle/>
          <a:p>
            <a:r>
              <a:rPr lang="en-US" b="1">
                <a:solidFill>
                  <a:srgbClr val="254061"/>
                </a:solidFill>
                <a:latin typeface="Arial"/>
                <a:cs typeface="Arial"/>
              </a:rPr>
              <a:t>Background</a:t>
            </a:r>
            <a:endParaRPr lang="en-US" sz="2800">
              <a:solidFill>
                <a:srgbClr val="254061"/>
              </a:solidFill>
              <a:latin typeface="Arial"/>
              <a:cs typeface="Arial"/>
            </a:endParaRP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759578" y="1280723"/>
            <a:ext cx="10222100" cy="4906068"/>
          </a:xfrm>
        </p:spPr>
        <p:txBody>
          <a:bodyPr vert="horz" lIns="91440" tIns="45720" rIns="91440" bIns="45720" rtlCol="0" anchor="t">
            <a:normAutofit fontScale="55000" lnSpcReduction="20000"/>
          </a:bodyPr>
          <a:lstStyle/>
          <a:p>
            <a:pPr marL="457200" indent="-457200">
              <a:lnSpc>
                <a:spcPct val="120000"/>
              </a:lnSpc>
            </a:pPr>
            <a:r>
              <a:rPr lang="en-US" sz="5500">
                <a:solidFill>
                  <a:schemeClr val="accent1">
                    <a:lumMod val="75000"/>
                  </a:schemeClr>
                </a:solidFill>
                <a:ea typeface="+mn-lt"/>
                <a:cs typeface="+mn-lt"/>
              </a:rPr>
              <a:t>Many efforts to characterize and improve electricity system reliability and electricity resilience</a:t>
            </a:r>
          </a:p>
          <a:p>
            <a:pPr marL="457200" indent="-457200">
              <a:lnSpc>
                <a:spcPct val="120000"/>
              </a:lnSpc>
            </a:pPr>
            <a:r>
              <a:rPr lang="en-US" sz="5500">
                <a:solidFill>
                  <a:schemeClr val="accent1">
                    <a:lumMod val="75000"/>
                  </a:schemeClr>
                </a:solidFill>
                <a:ea typeface="+mn-lt"/>
                <a:cs typeface="+mn-lt"/>
              </a:rPr>
              <a:t>Little empirical work from which to systematically characterize the range and structure of social costs of outages or how resilience to power outages work in action </a:t>
            </a:r>
          </a:p>
          <a:p>
            <a:pPr marL="457200" indent="-457200">
              <a:lnSpc>
                <a:spcPct val="120000"/>
              </a:lnSpc>
            </a:pPr>
            <a:r>
              <a:rPr lang="en-US" sz="5500">
                <a:solidFill>
                  <a:schemeClr val="accent1">
                    <a:lumMod val="75000"/>
                  </a:schemeClr>
                </a:solidFill>
                <a:ea typeface="+mn-lt"/>
                <a:cs typeface="+mn-lt"/>
              </a:rPr>
              <a:t>Address gap to better inform technology investments and resilience strategies overall  </a:t>
            </a:r>
          </a:p>
          <a:p>
            <a:pPr marL="457200" indent="-457200">
              <a:lnSpc>
                <a:spcPct val="120000"/>
              </a:lnSpc>
            </a:pPr>
            <a:endParaRPr lang="en-US" sz="3500">
              <a:ea typeface="+mn-lt"/>
              <a:cs typeface="+mn-lt"/>
            </a:endParaRPr>
          </a:p>
        </p:txBody>
      </p:sp>
      <p:sp>
        <p:nvSpPr>
          <p:cNvPr id="2" name="Slide Number Placeholder 1">
            <a:extLst>
              <a:ext uri="{FF2B5EF4-FFF2-40B4-BE49-F238E27FC236}">
                <a16:creationId xmlns:a16="http://schemas.microsoft.com/office/drawing/2014/main" id="{7BD27283-DFA5-4A46-9952-A732B268804C}"/>
              </a:ext>
            </a:extLst>
          </p:cNvPr>
          <p:cNvSpPr>
            <a:spLocks noGrp="1"/>
          </p:cNvSpPr>
          <p:nvPr>
            <p:ph type="sldNum" sz="quarter" idx="12"/>
          </p:nvPr>
        </p:nvSpPr>
        <p:spPr>
          <a:xfrm>
            <a:off x="9674900" y="6463234"/>
            <a:ext cx="1803400" cy="365125"/>
          </a:xfrm>
        </p:spPr>
        <p:txBody>
          <a:bodyPr/>
          <a:lstStyle/>
          <a:p>
            <a:fld id="{005C4985-ACD0-2B4C-8981-36243250F268}" type="slidenum">
              <a:rPr lang="en-US" smtClean="0">
                <a:solidFill>
                  <a:schemeClr val="tx1"/>
                </a:solidFill>
              </a:rPr>
              <a:t>13</a:t>
            </a:fld>
            <a:endParaRPr lang="en-US">
              <a:solidFill>
                <a:schemeClr val="tx1"/>
              </a:solidFill>
            </a:endParaRPr>
          </a:p>
        </p:txBody>
      </p:sp>
    </p:spTree>
    <p:extLst>
      <p:ext uri="{BB962C8B-B14F-4D97-AF65-F5344CB8AC3E}">
        <p14:creationId xmlns:p14="http://schemas.microsoft.com/office/powerpoint/2010/main" val="1519837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Purpose of Solicitation</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379562" y="1397736"/>
            <a:ext cx="11593901" cy="5065497"/>
          </a:xfrm>
        </p:spPr>
        <p:txBody>
          <a:bodyPr vert="horz" lIns="91440" tIns="45720" rIns="91440" bIns="45720" rtlCol="0" anchor="t">
            <a:normAutofit fontScale="25000" lnSpcReduction="20000"/>
          </a:bodyPr>
          <a:lstStyle/>
          <a:p>
            <a:pPr>
              <a:lnSpc>
                <a:spcPct val="120000"/>
              </a:lnSpc>
            </a:pPr>
            <a:r>
              <a:rPr lang="en-US" sz="8000">
                <a:solidFill>
                  <a:schemeClr val="accent1">
                    <a:lumMod val="75000"/>
                  </a:schemeClr>
                </a:solidFill>
                <a:effectLst/>
                <a:latin typeface="Arial" panose="020B0604020202020204" pitchFamily="34" charset="0"/>
                <a:ea typeface="Times New Roman" panose="02020603050405020304" pitchFamily="18" charset="0"/>
              </a:rPr>
              <a:t>Fund applied research contributing to the practical understanding and valuation of electricity system resilience by:</a:t>
            </a:r>
          </a:p>
          <a:p>
            <a:pPr lvl="1">
              <a:lnSpc>
                <a:spcPct val="120000"/>
              </a:lnSpc>
            </a:pPr>
            <a:r>
              <a:rPr lang="en-US" sz="8000">
                <a:solidFill>
                  <a:schemeClr val="accent1">
                    <a:lumMod val="75000"/>
                  </a:schemeClr>
                </a:solidFill>
                <a:latin typeface="Arial" panose="020B0604020202020204" pitchFamily="34" charset="0"/>
                <a:ea typeface="Times New Roman" panose="02020603050405020304" pitchFamily="18" charset="0"/>
              </a:rPr>
              <a:t>Providing  </a:t>
            </a:r>
            <a:r>
              <a:rPr lang="en-US" sz="8000">
                <a:solidFill>
                  <a:schemeClr val="accent1">
                    <a:lumMod val="75000"/>
                  </a:schemeClr>
                </a:solidFill>
                <a:effectLst/>
                <a:latin typeface="Arial" panose="020B0604020202020204" pitchFamily="34" charset="0"/>
                <a:ea typeface="Times New Roman" panose="02020603050405020304" pitchFamily="18" charset="0"/>
              </a:rPr>
              <a:t>empirically-based </a:t>
            </a:r>
            <a:r>
              <a:rPr lang="en-US" sz="8000">
                <a:solidFill>
                  <a:schemeClr val="accent1">
                    <a:lumMod val="75000"/>
                  </a:schemeClr>
                </a:solidFill>
                <a:latin typeface="Arial" panose="020B0604020202020204" pitchFamily="34" charset="0"/>
                <a:ea typeface="Times New Roman" panose="02020603050405020304" pitchFamily="18" charset="0"/>
              </a:rPr>
              <a:t>analysis </a:t>
            </a:r>
            <a:r>
              <a:rPr lang="en-US" sz="8000">
                <a:solidFill>
                  <a:schemeClr val="accent1">
                    <a:lumMod val="75000"/>
                  </a:schemeClr>
                </a:solidFill>
                <a:effectLst/>
                <a:latin typeface="Arial" panose="020B0604020202020204" pitchFamily="34" charset="0"/>
                <a:ea typeface="Times New Roman" panose="02020603050405020304" pitchFamily="18" charset="0"/>
              </a:rPr>
              <a:t>of experiences with and social costs of</a:t>
            </a:r>
            <a:r>
              <a:rPr lang="en-US" sz="8000">
                <a:solidFill>
                  <a:schemeClr val="accent1">
                    <a:lumMod val="75000"/>
                  </a:schemeClr>
                </a:solidFill>
                <a:latin typeface="Arial" panose="020B0604020202020204" pitchFamily="34" charset="0"/>
                <a:ea typeface="Times New Roman" panose="02020603050405020304" pitchFamily="18" charset="0"/>
              </a:rPr>
              <a:t> </a:t>
            </a:r>
            <a:r>
              <a:rPr lang="en-US" sz="8000">
                <a:solidFill>
                  <a:schemeClr val="accent1">
                    <a:lumMod val="75000"/>
                  </a:schemeClr>
                </a:solidFill>
                <a:effectLst/>
                <a:latin typeface="Arial" panose="020B0604020202020204" pitchFamily="34" charset="0"/>
                <a:ea typeface="Times New Roman" panose="02020603050405020304" pitchFamily="18" charset="0"/>
              </a:rPr>
              <a:t>extended weather-related power outages across varied circumstances, in a way that supports resilience valuation and planning</a:t>
            </a:r>
            <a:endParaRPr lang="en-US" sz="8000">
              <a:solidFill>
                <a:schemeClr val="accent1">
                  <a:lumMod val="75000"/>
                </a:schemeClr>
              </a:solidFill>
              <a:latin typeface="Arial" panose="020B0604020202020204" pitchFamily="34" charset="0"/>
              <a:ea typeface="Times New Roman" panose="02020603050405020304" pitchFamily="18" charset="0"/>
            </a:endParaRPr>
          </a:p>
          <a:p>
            <a:pPr lvl="1">
              <a:lnSpc>
                <a:spcPct val="120000"/>
              </a:lnSpc>
            </a:pPr>
            <a:r>
              <a:rPr lang="en-US" sz="8000">
                <a:solidFill>
                  <a:schemeClr val="accent1">
                    <a:lumMod val="75000"/>
                  </a:schemeClr>
                </a:solidFill>
                <a:latin typeface="Arial" panose="020B0604020202020204" pitchFamily="34" charset="0"/>
                <a:ea typeface="Times New Roman" panose="02020603050405020304" pitchFamily="18" charset="0"/>
              </a:rPr>
              <a:t>Considering a corresponding range of investments and strategies to increase resilience, including reducing negative impacts when extended outages do occur </a:t>
            </a:r>
            <a:endParaRPr lang="en-US" sz="8000">
              <a:solidFill>
                <a:schemeClr val="accent1">
                  <a:lumMod val="75000"/>
                </a:schemeClr>
              </a:solidFill>
              <a:effectLst/>
              <a:latin typeface="Arial" panose="020B0604020202020204" pitchFamily="34" charset="0"/>
              <a:ea typeface="Times New Roman" panose="02020603050405020304" pitchFamily="18" charset="0"/>
            </a:endParaRPr>
          </a:p>
          <a:p>
            <a:pPr lvl="1">
              <a:lnSpc>
                <a:spcPct val="120000"/>
              </a:lnSpc>
            </a:pPr>
            <a:r>
              <a:rPr lang="en-US" sz="8000">
                <a:solidFill>
                  <a:schemeClr val="accent1">
                    <a:lumMod val="75000"/>
                  </a:schemeClr>
                </a:solidFill>
                <a:effectLst/>
                <a:latin typeface="Arial" panose="020B0604020202020204" pitchFamily="34" charset="0"/>
                <a:ea typeface="Times New Roman" panose="02020603050405020304" pitchFamily="18" charset="0"/>
              </a:rPr>
              <a:t>Addressing equity concerns, including in Disadvantaged Vulnerable Communities (DVCs) as defined by CPUC for the climate vulnerability context and IOU adaptation planning.  </a:t>
            </a:r>
            <a:r>
              <a:rPr lang="en-US" sz="7200">
                <a:solidFill>
                  <a:schemeClr val="accent1">
                    <a:lumMod val="75000"/>
                  </a:schemeClr>
                </a:solidFill>
                <a:effectLst/>
              </a:rPr>
              <a:t> </a:t>
            </a:r>
          </a:p>
          <a:p>
            <a:pPr lvl="2">
              <a:lnSpc>
                <a:spcPct val="120000"/>
              </a:lnSpc>
            </a:pPr>
            <a:r>
              <a:rPr lang="en-US" sz="8000">
                <a:solidFill>
                  <a:schemeClr val="accent1">
                    <a:lumMod val="75000"/>
                  </a:schemeClr>
                </a:solidFill>
                <a:effectLst/>
                <a:latin typeface="Arial" panose="020B0604020202020204" pitchFamily="34" charset="0"/>
                <a:ea typeface="Times New Roman" panose="02020603050405020304" pitchFamily="18" charset="0"/>
              </a:rPr>
              <a:t>The concept of Disadvantaged Vulnerable Communities (DVC) outlined by CPUC recognizes climate vulnerability as a matter of both exposure to climate-driven impacts and socioeconomic characteristics; see Decision 20-08-046 </a:t>
            </a:r>
            <a:r>
              <a:rPr lang="en-US" sz="8000" u="sng">
                <a:solidFill>
                  <a:schemeClr val="accent1">
                    <a:lumMod val="75000"/>
                  </a:schemeClr>
                </a:solidFill>
                <a:effectLst/>
                <a:latin typeface="Arial" panose="020B060402020202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(https://docs.cpuc.ca.gov/PublishedDocs/Published/G000/M346/K285/346285534.PDF).</a:t>
            </a:r>
            <a:r>
              <a:rPr lang="en-US" sz="8000">
                <a:solidFill>
                  <a:schemeClr val="accent1">
                    <a:lumMod val="75000"/>
                  </a:schemeClr>
                </a:solidFill>
                <a:effectLst/>
                <a:latin typeface="Arial" panose="020B0604020202020204" pitchFamily="34" charset="0"/>
                <a:ea typeface="Times New Roman" panose="02020603050405020304" pitchFamily="18" charset="0"/>
              </a:rPr>
              <a:t> </a:t>
            </a:r>
          </a:p>
          <a:p>
            <a:pPr lvl="1">
              <a:lnSpc>
                <a:spcPct val="120000"/>
              </a:lnSpc>
            </a:pPr>
            <a:r>
              <a:rPr lang="en-US" sz="8000">
                <a:solidFill>
                  <a:schemeClr val="accent1">
                    <a:lumMod val="75000"/>
                  </a:schemeClr>
                </a:solidFill>
                <a:latin typeface="Arial" panose="020B0604020202020204" pitchFamily="34" charset="0"/>
                <a:ea typeface="Times New Roman" panose="02020603050405020304" pitchFamily="18" charset="0"/>
              </a:rPr>
              <a:t>Complementing recent and ongoing work focused on estimating the costs of extended outages</a:t>
            </a:r>
          </a:p>
          <a:p>
            <a:pPr>
              <a:lnSpc>
                <a:spcPct val="120000"/>
              </a:lnSpc>
            </a:pPr>
            <a:endParaRPr lang="en-US" sz="2800">
              <a:effectLst/>
              <a:latin typeface="Arial" panose="020B0604020202020204" pitchFamily="34" charset="0"/>
              <a:ea typeface="Times New Roman" panose="02020603050405020304" pitchFamily="18" charset="0"/>
            </a:endParaRPr>
          </a:p>
          <a:p>
            <a:pPr>
              <a:lnSpc>
                <a:spcPct val="120000"/>
              </a:lnSpc>
            </a:pPr>
            <a:endParaRPr lang="en-US" sz="2800">
              <a:effectLst/>
              <a:latin typeface="Arial" panose="020B0604020202020204" pitchFamily="34" charset="0"/>
              <a:ea typeface="Times New Roman" panose="02020603050405020304" pitchFamily="18" charset="0"/>
            </a:endParaRPr>
          </a:p>
          <a:p>
            <a:pPr>
              <a:lnSpc>
                <a:spcPct val="120000"/>
              </a:lnSpc>
            </a:pPr>
            <a:endParaRPr lang="en-US" sz="2800">
              <a:effectLst/>
              <a:latin typeface="Arial" panose="020B0604020202020204" pitchFamily="34" charset="0"/>
              <a:ea typeface="Times New Roman" panose="02020603050405020304" pitchFamily="18" charset="0"/>
            </a:endParaRPr>
          </a:p>
          <a:p>
            <a:pPr>
              <a:lnSpc>
                <a:spcPct val="120000"/>
              </a:lnSpc>
            </a:pPr>
            <a:endParaRPr lang="en-US" sz="1800">
              <a:effectLst/>
              <a:latin typeface="Arial" panose="020B0604020202020204" pitchFamily="34" charset="0"/>
              <a:ea typeface="Times New Roman" panose="02020603050405020304" pitchFamily="18" charset="0"/>
            </a:endParaRPr>
          </a:p>
          <a:p>
            <a:pPr>
              <a:lnSpc>
                <a:spcPct val="120000"/>
              </a:lnSpc>
            </a:pPr>
            <a:endParaRPr lang="en-US" sz="1800">
              <a:effectLst/>
              <a:latin typeface="Arial" panose="020B0604020202020204" pitchFamily="34" charset="0"/>
              <a:ea typeface="Times New Roman" panose="02020603050405020304" pitchFamily="18" charset="0"/>
            </a:endParaRPr>
          </a:p>
          <a:p>
            <a:pPr algn="just"/>
            <a:endParaRPr lang="en-US">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BCF6018C-9572-49A6-88F3-2C61EF5088C9}"/>
              </a:ext>
            </a:extLst>
          </p:cNvPr>
          <p:cNvSpPr>
            <a:spLocks noGrp="1"/>
          </p:cNvSpPr>
          <p:nvPr>
            <p:ph type="sldNum" sz="quarter" idx="12"/>
          </p:nvPr>
        </p:nvSpPr>
        <p:spPr>
          <a:xfrm>
            <a:off x="9569969" y="6463234"/>
            <a:ext cx="1803400" cy="365125"/>
          </a:xfrm>
        </p:spPr>
        <p:txBody>
          <a:bodyPr/>
          <a:lstStyle/>
          <a:p>
            <a:fld id="{005C4985-ACD0-2B4C-8981-36243250F268}" type="slidenum">
              <a:rPr lang="en-US" smtClean="0">
                <a:solidFill>
                  <a:schemeClr val="tx1"/>
                </a:solidFill>
              </a:rPr>
              <a:t>14</a:t>
            </a:fld>
            <a:endParaRPr lang="en-US">
              <a:solidFill>
                <a:schemeClr val="tx1"/>
              </a:solidFill>
            </a:endParaRPr>
          </a:p>
        </p:txBody>
      </p:sp>
    </p:spTree>
    <p:extLst>
      <p:ext uri="{BB962C8B-B14F-4D97-AF65-F5344CB8AC3E}">
        <p14:creationId xmlns:p14="http://schemas.microsoft.com/office/powerpoint/2010/main" val="17874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8F6881E-AAB2-43F2-AECA-12F3AAFA674F}"/>
              </a:ext>
            </a:extLst>
          </p:cNvPr>
          <p:cNvSpPr txBox="1">
            <a:spLocks noGrp="1"/>
          </p:cNvSpPr>
          <p:nvPr>
            <p:ph type="title" idx="4294967295"/>
          </p:nvPr>
        </p:nvSpPr>
        <p:spPr>
          <a:xfrm>
            <a:off x="1226335" y="572507"/>
            <a:ext cx="9739330" cy="55588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chemeClr val="accent1">
                    <a:lumMod val="50000"/>
                  </a:schemeClr>
                </a:solidFill>
                <a:effectLst/>
                <a:uLnTx/>
                <a:uFillTx/>
                <a:latin typeface="Arial"/>
                <a:ea typeface="+mj-lt"/>
                <a:cs typeface="+mj-lt"/>
              </a:rPr>
              <a:t>Funded projects must, at a minimum</a:t>
            </a:r>
            <a:r>
              <a:rPr kumimoji="0" lang="en-US" sz="2800" b="1" i="0" u="none" strike="noStrike" kern="1200" cap="none" spc="0" normalizeH="0" baseline="0" noProof="0">
                <a:ln>
                  <a:noFill/>
                </a:ln>
                <a:solidFill>
                  <a:schemeClr val="accent1">
                    <a:lumMod val="50000"/>
                  </a:schemeClr>
                </a:solidFill>
                <a:effectLst/>
                <a:uLnTx/>
                <a:uFillTx/>
                <a:latin typeface="Arial"/>
                <a:ea typeface="+mj-lt"/>
                <a:cs typeface="+mj-lt"/>
              </a:rPr>
              <a:t>: </a:t>
            </a:r>
            <a:br>
              <a:rPr kumimoji="0" lang="en-US" sz="2800" b="0" i="0" u="none" strike="noStrike" kern="1200" cap="none" spc="0" normalizeH="0" baseline="0" noProof="0">
                <a:ln>
                  <a:noFill/>
                </a:ln>
                <a:solidFill>
                  <a:schemeClr val="accent1">
                    <a:lumMod val="50000"/>
                  </a:schemeClr>
                </a:solidFill>
                <a:effectLst/>
                <a:uLnTx/>
                <a:uFillTx/>
                <a:latin typeface="Arial"/>
                <a:ea typeface="+mj-ea"/>
                <a:cs typeface="Arial"/>
              </a:rPr>
            </a:br>
            <a:endParaRPr kumimoji="0" lang="en-US" sz="2800" b="0" i="0" u="none" strike="noStrike" kern="1200" cap="none" spc="0" normalizeH="0" baseline="0" noProof="0">
              <a:ln>
                <a:noFill/>
              </a:ln>
              <a:solidFill>
                <a:srgbClr val="254061"/>
              </a:solidFill>
              <a:effectLst/>
              <a:uLnTx/>
              <a:uFillTx/>
              <a:latin typeface="Arial"/>
              <a:ea typeface="+mj-ea"/>
              <a:cs typeface="Arial"/>
            </a:endParaRP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903351" y="1426156"/>
            <a:ext cx="10704682" cy="4859337"/>
          </a:xfrm>
        </p:spPr>
        <p:txBody>
          <a:bodyPr vert="horz" lIns="91440" tIns="45720" rIns="91440" bIns="45720" rtlCol="0" anchor="t">
            <a:normAutofit/>
          </a:bodyPr>
          <a:lstStyle/>
          <a:p>
            <a:pPr marL="342900" marR="457200" lvl="0" indent="-342900">
              <a:spcBef>
                <a:spcPts val="0"/>
              </a:spcBef>
              <a:spcAft>
                <a:spcPts val="0"/>
              </a:spcAft>
              <a:buFont typeface="Symbol" panose="05050102010706020507" pitchFamily="18" charset="2"/>
              <a:buChar char=""/>
              <a:tabLst>
                <a:tab pos="114300" algn="l"/>
                <a:tab pos="457200" algn="r"/>
              </a:tabLst>
            </a:pPr>
            <a:r>
              <a:rPr lang="en-US" sz="1800" b="1">
                <a:solidFill>
                  <a:schemeClr val="accent1">
                    <a:lumMod val="75000"/>
                  </a:schemeClr>
                </a:solidFill>
                <a:effectLst/>
                <a:latin typeface="Arial" panose="020B0604020202020204" pitchFamily="34" charset="0"/>
                <a:ea typeface="Times New Roman" panose="02020603050405020304" pitchFamily="18" charset="0"/>
              </a:rPr>
              <a:t>Include empirical data collection that supports characterization of the social costs of power outages in California, especially widespread long-duration power outages associated with weather-related conditions</a:t>
            </a:r>
            <a:r>
              <a:rPr lang="en-US" sz="1800">
                <a:solidFill>
                  <a:schemeClr val="accent1">
                    <a:lumMod val="75000"/>
                  </a:schemeClr>
                </a:solidFill>
                <a:effectLst/>
                <a:latin typeface="Arial" panose="020B0604020202020204" pitchFamily="34" charset="0"/>
                <a:ea typeface="Times New Roman" panose="02020603050405020304" pitchFamily="18" charset="0"/>
              </a:rPr>
              <a:t>, including analysis of how people, businesses, and other organizations cope with outages, emphasizing costs that are not currently priced by markets or regulatory frameworks.</a:t>
            </a:r>
          </a:p>
          <a:p>
            <a:pPr marL="114300" marR="457200" indent="0">
              <a:spcBef>
                <a:spcPts val="0"/>
              </a:spcBef>
              <a:spcAft>
                <a:spcPts val="0"/>
              </a:spcAft>
              <a:buNone/>
              <a:tabLst>
                <a:tab pos="114300" algn="l"/>
                <a:tab pos="457200" algn="r"/>
              </a:tabLst>
            </a:pPr>
            <a:endParaRPr lang="en-US" sz="1800">
              <a:solidFill>
                <a:schemeClr val="accent1">
                  <a:lumMod val="75000"/>
                </a:schemeClr>
              </a:solidFill>
              <a:effectLst/>
              <a:latin typeface="Arial" panose="020B0604020202020204" pitchFamily="34" charset="0"/>
              <a:ea typeface="Times New Roman" panose="02020603050405020304" pitchFamily="18" charset="0"/>
            </a:endParaRPr>
          </a:p>
          <a:p>
            <a:pPr marL="342900" marR="457200" lvl="0" indent="-342900">
              <a:spcBef>
                <a:spcPts val="0"/>
              </a:spcBef>
              <a:spcAft>
                <a:spcPts val="0"/>
              </a:spcAft>
              <a:buFont typeface="Symbol" panose="05050102010706020507" pitchFamily="18" charset="2"/>
              <a:buChar char=""/>
              <a:tabLst>
                <a:tab pos="114300" algn="l"/>
                <a:tab pos="457200" algn="r"/>
              </a:tabLst>
            </a:pPr>
            <a:r>
              <a:rPr lang="en-US" sz="1800" b="1">
                <a:solidFill>
                  <a:schemeClr val="accent1">
                    <a:lumMod val="75000"/>
                  </a:schemeClr>
                </a:solidFill>
                <a:effectLst/>
                <a:latin typeface="Arial" panose="020B0604020202020204" pitchFamily="34" charset="0"/>
                <a:ea typeface="Times New Roman" panose="02020603050405020304" pitchFamily="18" charset="0"/>
              </a:rPr>
              <a:t>Analyze this data with respect to </a:t>
            </a:r>
            <a:r>
              <a:rPr lang="en-US" sz="1800" b="1">
                <a:solidFill>
                  <a:schemeClr val="accent1">
                    <a:lumMod val="75000"/>
                  </a:schemeClr>
                </a:solidFill>
                <a:latin typeface="Arial" panose="020B0604020202020204" pitchFamily="34" charset="0"/>
                <a:ea typeface="Times New Roman" panose="02020603050405020304" pitchFamily="18" charset="0"/>
              </a:rPr>
              <a:t>a</a:t>
            </a:r>
            <a:r>
              <a:rPr lang="en-US" sz="1800" b="1">
                <a:solidFill>
                  <a:schemeClr val="accent1">
                    <a:lumMod val="75000"/>
                  </a:schemeClr>
                </a:solidFill>
                <a:effectLst/>
                <a:latin typeface="Arial" panose="020B0604020202020204" pitchFamily="34" charset="0"/>
                <a:ea typeface="Times New Roman" panose="02020603050405020304" pitchFamily="18" charset="0"/>
              </a:rPr>
              <a:t> range of measures for improved resilience and reliability</a:t>
            </a:r>
            <a:r>
              <a:rPr lang="en-US" sz="1800">
                <a:solidFill>
                  <a:schemeClr val="accent1">
                    <a:lumMod val="75000"/>
                  </a:schemeClr>
                </a:solidFill>
                <a:effectLst/>
                <a:latin typeface="Arial" panose="020B0604020202020204" pitchFamily="34" charset="0"/>
                <a:ea typeface="Times New Roman" panose="02020603050405020304" pitchFamily="18" charset="0"/>
              </a:rPr>
              <a:t>, including electricity generation and storage technologies, improved functioning of electricity-dependent infrastructure and services, and other technical and social measures including community preparedness, considering both short-term and longer-term time scales.</a:t>
            </a:r>
          </a:p>
          <a:p>
            <a:pPr marL="0" marR="457200" indent="0">
              <a:spcBef>
                <a:spcPts val="0"/>
              </a:spcBef>
              <a:spcAft>
                <a:spcPts val="0"/>
              </a:spcAft>
              <a:buNone/>
              <a:tabLst>
                <a:tab pos="114300" algn="l"/>
                <a:tab pos="457200" algn="r"/>
              </a:tabLst>
            </a:pPr>
            <a:endParaRPr lang="en-US" sz="1800">
              <a:solidFill>
                <a:schemeClr val="accent1">
                  <a:lumMod val="75000"/>
                </a:schemeClr>
              </a:solidFill>
              <a:effectLst/>
              <a:latin typeface="Arial" panose="020B0604020202020204" pitchFamily="34" charset="0"/>
              <a:ea typeface="Times New Roman" panose="02020603050405020304" pitchFamily="18" charset="0"/>
            </a:endParaRPr>
          </a:p>
          <a:p>
            <a:pPr marL="342900" marR="457200" lvl="0" indent="-342900">
              <a:spcBef>
                <a:spcPts val="0"/>
              </a:spcBef>
              <a:spcAft>
                <a:spcPts val="0"/>
              </a:spcAft>
              <a:buFont typeface="Symbol" panose="05050102010706020507" pitchFamily="18" charset="2"/>
              <a:buChar char=""/>
              <a:tabLst>
                <a:tab pos="114300" algn="l"/>
                <a:tab pos="457200" algn="r"/>
              </a:tabLst>
            </a:pPr>
            <a:r>
              <a:rPr lang="en-US" sz="1800" b="1">
                <a:solidFill>
                  <a:schemeClr val="accent1">
                    <a:lumMod val="75000"/>
                  </a:schemeClr>
                </a:solidFill>
                <a:effectLst/>
                <a:latin typeface="Arial" panose="020B0604020202020204" pitchFamily="34" charset="0"/>
                <a:ea typeface="Times New Roman" panose="02020603050405020304" pitchFamily="18" charset="0"/>
              </a:rPr>
              <a:t>Analyze a broad spectrum of contexts</a:t>
            </a:r>
            <a:r>
              <a:rPr lang="en-US" sz="1800">
                <a:solidFill>
                  <a:schemeClr val="accent1">
                    <a:lumMod val="75000"/>
                  </a:schemeClr>
                </a:solidFill>
                <a:effectLst/>
                <a:latin typeface="Arial" panose="020B0604020202020204" pitchFamily="34" charset="0"/>
                <a:ea typeface="Times New Roman" panose="02020603050405020304" pitchFamily="18" charset="0"/>
              </a:rPr>
              <a:t>, including across geography, populations, sectors, event characteristics (e.g., length and timing of outages), and criticality of load (e.g., critical, essential, and non-essential loads and refinements within these categories). </a:t>
            </a:r>
          </a:p>
          <a:p>
            <a:pPr marL="114300" marR="457200" indent="0">
              <a:spcBef>
                <a:spcPts val="0"/>
              </a:spcBef>
              <a:spcAft>
                <a:spcPts val="0"/>
              </a:spcAft>
              <a:buNone/>
              <a:tabLst>
                <a:tab pos="114300" algn="l"/>
                <a:tab pos="457200" algn="r"/>
              </a:tabLst>
            </a:pPr>
            <a:endParaRPr lang="en-US" sz="1800">
              <a:solidFill>
                <a:schemeClr val="accent1">
                  <a:lumMod val="75000"/>
                </a:schemeClr>
              </a:solidFill>
              <a:effectLst/>
              <a:latin typeface="Arial" panose="020B0604020202020204" pitchFamily="34" charset="0"/>
              <a:ea typeface="Times New Roman" panose="02020603050405020304" pitchFamily="18" charset="0"/>
            </a:endParaRPr>
          </a:p>
          <a:p>
            <a:pPr marL="342900" marR="457200" lvl="0" indent="-342900">
              <a:spcBef>
                <a:spcPts val="0"/>
              </a:spcBef>
              <a:spcAft>
                <a:spcPts val="0"/>
              </a:spcAft>
              <a:buFont typeface="Symbol" panose="05050102010706020507" pitchFamily="18" charset="2"/>
              <a:buChar char=""/>
              <a:tabLst>
                <a:tab pos="114300" algn="l"/>
                <a:tab pos="457200" algn="r"/>
              </a:tabLst>
            </a:pPr>
            <a:r>
              <a:rPr lang="en-US" sz="1800" b="1">
                <a:solidFill>
                  <a:schemeClr val="accent1">
                    <a:lumMod val="75000"/>
                  </a:schemeClr>
                </a:solidFill>
                <a:effectLst/>
                <a:latin typeface="Arial" panose="020B0604020202020204" pitchFamily="34" charset="0"/>
                <a:ea typeface="Times New Roman" panose="02020603050405020304" pitchFamily="18" charset="0"/>
              </a:rPr>
              <a:t>Provide insights to CEC in a manner that is relevant to CPUC’s climate adaptation proceeding </a:t>
            </a:r>
            <a:r>
              <a:rPr lang="en-US" sz="1800">
                <a:solidFill>
                  <a:schemeClr val="accent1">
                    <a:lumMod val="75000"/>
                  </a:schemeClr>
                </a:solidFill>
                <a:effectLst/>
                <a:latin typeface="Arial" panose="020B0604020202020204" pitchFamily="34" charset="0"/>
                <a:ea typeface="Times New Roman" panose="02020603050405020304" pitchFamily="18" charset="0"/>
              </a:rPr>
              <a:t>(CPUC Rulemaking 18-04-019)</a:t>
            </a:r>
            <a:endParaRPr lang="en-US" sz="1600" b="1">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56D1AEC0-A2A3-4032-8013-6F958C7E7E00}"/>
              </a:ext>
            </a:extLst>
          </p:cNvPr>
          <p:cNvSpPr>
            <a:spLocks noGrp="1"/>
          </p:cNvSpPr>
          <p:nvPr>
            <p:ph type="sldNum" sz="quarter" idx="12"/>
          </p:nvPr>
        </p:nvSpPr>
        <p:spPr>
          <a:xfrm>
            <a:off x="9629929" y="6463234"/>
            <a:ext cx="1803400" cy="365125"/>
          </a:xfrm>
        </p:spPr>
        <p:txBody>
          <a:bodyPr/>
          <a:lstStyle/>
          <a:p>
            <a:fld id="{005C4985-ACD0-2B4C-8981-36243250F268}" type="slidenum">
              <a:rPr lang="en-US" smtClean="0">
                <a:solidFill>
                  <a:schemeClr val="tx1"/>
                </a:solidFill>
              </a:rPr>
              <a:t>15</a:t>
            </a:fld>
            <a:endParaRPr lang="en-US">
              <a:solidFill>
                <a:schemeClr val="tx1"/>
              </a:solidFill>
            </a:endParaRPr>
          </a:p>
        </p:txBody>
      </p:sp>
    </p:spTree>
    <p:extLst>
      <p:ext uri="{BB962C8B-B14F-4D97-AF65-F5344CB8AC3E}">
        <p14:creationId xmlns:p14="http://schemas.microsoft.com/office/powerpoint/2010/main" val="1401207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8F6881E-AAB2-43F2-AECA-12F3AAFA674F}"/>
              </a:ext>
            </a:extLst>
          </p:cNvPr>
          <p:cNvSpPr txBox="1">
            <a:spLocks noGrp="1"/>
          </p:cNvSpPr>
          <p:nvPr>
            <p:ph type="title" idx="4294967295"/>
          </p:nvPr>
        </p:nvSpPr>
        <p:spPr>
          <a:xfrm>
            <a:off x="1399821" y="86732"/>
            <a:ext cx="10523237" cy="10067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b="1">
                <a:latin typeface="+mn-lt"/>
                <a:ea typeface="+mj-lt"/>
                <a:cs typeface="+mj-lt"/>
              </a:rPr>
              <a:t>Successful a</a:t>
            </a:r>
            <a:r>
              <a:rPr kumimoji="0" lang="en-US" sz="4000" b="1" i="0" u="none" strike="noStrike" kern="1200" cap="none" spc="0" normalizeH="0" baseline="0" noProof="0" err="1">
                <a:ln>
                  <a:noFill/>
                </a:ln>
                <a:solidFill>
                  <a:schemeClr val="accent1">
                    <a:lumMod val="50000"/>
                  </a:schemeClr>
                </a:solidFill>
                <a:effectLst/>
                <a:uLnTx/>
                <a:uFillTx/>
                <a:latin typeface="+mn-lt"/>
                <a:ea typeface="+mj-lt"/>
                <a:cs typeface="+mj-lt"/>
              </a:rPr>
              <a:t>pplicants</a:t>
            </a:r>
            <a:r>
              <a:rPr kumimoji="0" lang="en-US" sz="4000" b="1" i="0" u="none" strike="noStrike" kern="1200" cap="none" spc="0" normalizeH="0" baseline="0" noProof="0">
                <a:ln>
                  <a:noFill/>
                </a:ln>
                <a:solidFill>
                  <a:schemeClr val="accent1">
                    <a:lumMod val="50000"/>
                  </a:schemeClr>
                </a:solidFill>
                <a:effectLst/>
                <a:uLnTx/>
                <a:uFillTx/>
                <a:latin typeface="+mn-lt"/>
                <a:ea typeface="+mj-lt"/>
                <a:cs typeface="+mj-lt"/>
              </a:rPr>
              <a:t> </a:t>
            </a:r>
            <a:r>
              <a:rPr lang="en-US" sz="4000" b="1">
                <a:latin typeface="+mn-lt"/>
                <a:ea typeface="+mj-lt"/>
                <a:cs typeface="+mj-lt"/>
              </a:rPr>
              <a:t>m</a:t>
            </a:r>
            <a:r>
              <a:rPr kumimoji="0" lang="en-US" sz="4000" b="1" i="0" u="none" strike="noStrike" kern="1200" cap="none" spc="0" normalizeH="0" baseline="0" noProof="0" err="1">
                <a:ln>
                  <a:noFill/>
                </a:ln>
                <a:solidFill>
                  <a:schemeClr val="accent1">
                    <a:lumMod val="50000"/>
                  </a:schemeClr>
                </a:solidFill>
                <a:effectLst/>
                <a:uLnTx/>
                <a:uFillTx/>
                <a:latin typeface="+mn-lt"/>
                <a:ea typeface="+mj-lt"/>
                <a:cs typeface="+mj-lt"/>
              </a:rPr>
              <a:t>ust</a:t>
            </a:r>
            <a:r>
              <a:rPr kumimoji="0" lang="en-US" sz="4000" b="1" i="0" u="none" strike="noStrike" kern="1200" cap="none" spc="0" normalizeH="0" baseline="0" noProof="0">
                <a:ln>
                  <a:noFill/>
                </a:ln>
                <a:solidFill>
                  <a:schemeClr val="accent1">
                    <a:lumMod val="50000"/>
                  </a:schemeClr>
                </a:solidFill>
                <a:effectLst/>
                <a:uLnTx/>
                <a:uFillTx/>
                <a:latin typeface="+mn-lt"/>
                <a:ea typeface="+mj-lt"/>
                <a:cs typeface="+mj-lt"/>
              </a:rPr>
              <a:t> </a:t>
            </a:r>
            <a:r>
              <a:rPr lang="en-US" sz="4000" b="1">
                <a:latin typeface="+mn-lt"/>
                <a:ea typeface="+mj-lt"/>
                <a:cs typeface="+mj-lt"/>
              </a:rPr>
              <a:t>d</a:t>
            </a:r>
            <a:r>
              <a:rPr kumimoji="0" lang="en-US" sz="4000" b="1" i="0" u="none" strike="noStrike" kern="1200" cap="none" spc="0" normalizeH="0" baseline="0" noProof="0" err="1">
                <a:ln>
                  <a:noFill/>
                </a:ln>
                <a:solidFill>
                  <a:schemeClr val="accent1">
                    <a:lumMod val="50000"/>
                  </a:schemeClr>
                </a:solidFill>
                <a:effectLst/>
                <a:uLnTx/>
                <a:uFillTx/>
                <a:latin typeface="+mn-lt"/>
                <a:ea typeface="+mj-lt"/>
                <a:cs typeface="+mj-lt"/>
              </a:rPr>
              <a:t>emonstrate</a:t>
            </a:r>
            <a:r>
              <a:rPr kumimoji="0" lang="en-US" sz="4000" b="1" i="0" u="none" strike="noStrike" kern="1200" cap="none" spc="0" normalizeH="0" baseline="0" noProof="0">
                <a:ln>
                  <a:noFill/>
                </a:ln>
                <a:solidFill>
                  <a:schemeClr val="accent1">
                    <a:lumMod val="50000"/>
                  </a:schemeClr>
                </a:solidFill>
                <a:effectLst/>
                <a:uLnTx/>
                <a:uFillTx/>
                <a:latin typeface="+mn-lt"/>
                <a:ea typeface="+mj-lt"/>
                <a:cs typeface="+mj-lt"/>
              </a:rPr>
              <a:t>:</a:t>
            </a:r>
            <a:endParaRPr kumimoji="0" lang="en-US" sz="4000" b="0" i="0" u="none" strike="noStrike" kern="1200" cap="none" spc="0" normalizeH="0" baseline="0" noProof="0">
              <a:ln>
                <a:noFill/>
              </a:ln>
              <a:solidFill>
                <a:srgbClr val="254061"/>
              </a:solidFill>
              <a:effectLst/>
              <a:uLnTx/>
              <a:uFillTx/>
              <a:latin typeface="+mn-lt"/>
              <a:ea typeface="+mj-ea"/>
              <a:cs typeface="Arial"/>
            </a:endParaRP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903351" y="1426156"/>
            <a:ext cx="10704682" cy="4859337"/>
          </a:xfrm>
        </p:spPr>
        <p:txBody>
          <a:bodyPr vert="horz" lIns="91440" tIns="45720" rIns="91440" bIns="45720" rtlCol="0" anchor="t">
            <a:normAutofit/>
          </a:bodyPr>
          <a:lstStyle/>
          <a:p>
            <a:pPr marL="342900" marR="0" lvl="0" indent="-342900">
              <a:lnSpc>
                <a:spcPct val="100000"/>
              </a:lnSpc>
              <a:spcBef>
                <a:spcPts val="0"/>
              </a:spcBef>
              <a:spcAft>
                <a:spcPts val="600"/>
              </a:spcAft>
              <a:buFont typeface="Symbol" panose="05050102010706020507" pitchFamily="18" charset="2"/>
              <a:buChar char=""/>
              <a:tabLst>
                <a:tab pos="114300" algn="l"/>
                <a:tab pos="457200" algn="r"/>
                <a:tab pos="571500" algn="l"/>
              </a:tabLst>
            </a:pPr>
            <a:r>
              <a:rPr lang="en-US" sz="2000">
                <a:solidFill>
                  <a:schemeClr val="accent1">
                    <a:lumMod val="75000"/>
                  </a:schemeClr>
                </a:solidFill>
                <a:effectLst/>
                <a:latin typeface="Arial" panose="020B0604020202020204" pitchFamily="34" charset="0"/>
                <a:ea typeface="Times New Roman" panose="02020603050405020304" pitchFamily="18" charset="0"/>
              </a:rPr>
              <a:t>A clearly articulated and scientifically-justified approach to </a:t>
            </a:r>
            <a:r>
              <a:rPr lang="en-US" sz="2000" b="1">
                <a:solidFill>
                  <a:schemeClr val="accent1">
                    <a:lumMod val="75000"/>
                  </a:schemeClr>
                </a:solidFill>
                <a:effectLst/>
                <a:latin typeface="Arial" panose="020B0604020202020204" pitchFamily="34" charset="0"/>
                <a:ea typeface="Times New Roman" panose="02020603050405020304" pitchFamily="18" charset="0"/>
              </a:rPr>
              <a:t>empirical data collection </a:t>
            </a:r>
            <a:r>
              <a:rPr lang="en-US" sz="2000">
                <a:solidFill>
                  <a:schemeClr val="accent1">
                    <a:lumMod val="75000"/>
                  </a:schemeClr>
                </a:solidFill>
                <a:effectLst/>
                <a:latin typeface="Arial" panose="020B0604020202020204" pitchFamily="34" charset="0"/>
                <a:ea typeface="Times New Roman" panose="02020603050405020304" pitchFamily="18" charset="0"/>
              </a:rPr>
              <a:t>that advances knowledge toward improving future electricity resilience. </a:t>
            </a:r>
          </a:p>
          <a:p>
            <a:pPr marL="342900" marR="0" lvl="0" indent="-342900">
              <a:lnSpc>
                <a:spcPct val="100000"/>
              </a:lnSpc>
              <a:spcBef>
                <a:spcPts val="0"/>
              </a:spcBef>
              <a:spcAft>
                <a:spcPts val="600"/>
              </a:spcAft>
              <a:buFont typeface="Symbol" panose="05050102010706020507" pitchFamily="18" charset="2"/>
              <a:buChar char=""/>
              <a:tabLst>
                <a:tab pos="114300" algn="l"/>
                <a:tab pos="457200" algn="r"/>
                <a:tab pos="571500" algn="l"/>
              </a:tabLst>
            </a:pPr>
            <a:r>
              <a:rPr lang="en-US" sz="2000" b="1">
                <a:solidFill>
                  <a:schemeClr val="accent1">
                    <a:lumMod val="75000"/>
                  </a:schemeClr>
                </a:solidFill>
                <a:effectLst/>
                <a:latin typeface="Arial" panose="020B0604020202020204" pitchFamily="34" charset="0"/>
                <a:ea typeface="Times New Roman" panose="02020603050405020304" pitchFamily="18" charset="0"/>
              </a:rPr>
              <a:t>Expertise in electric grid technologies and systems and consideration of social science insights</a:t>
            </a:r>
            <a:r>
              <a:rPr lang="en-US" sz="2000">
                <a:solidFill>
                  <a:schemeClr val="accent1">
                    <a:lumMod val="75000"/>
                  </a:schemeClr>
                </a:solidFill>
                <a:effectLst/>
                <a:latin typeface="Arial" panose="020B0604020202020204" pitchFamily="34" charset="0"/>
                <a:ea typeface="Times New Roman" panose="02020603050405020304" pitchFamily="18" charset="0"/>
              </a:rPr>
              <a:t> relevant to energy resilience technology (e.g., from disaster research, sociology).</a:t>
            </a:r>
          </a:p>
          <a:p>
            <a:pPr marL="342900" indent="-342900">
              <a:lnSpc>
                <a:spcPct val="100000"/>
              </a:lnSpc>
              <a:spcBef>
                <a:spcPts val="0"/>
              </a:spcBef>
              <a:spcAft>
                <a:spcPts val="600"/>
              </a:spcAft>
              <a:buFont typeface="Symbol" panose="05050102010706020507" pitchFamily="18" charset="2"/>
              <a:buChar char=""/>
              <a:tabLst>
                <a:tab pos="114300" algn="l"/>
                <a:tab pos="457200" algn="r"/>
                <a:tab pos="571500" algn="l"/>
              </a:tabLst>
            </a:pPr>
            <a:r>
              <a:rPr lang="en-US" sz="2000" b="1">
                <a:solidFill>
                  <a:schemeClr val="accent1">
                    <a:lumMod val="75000"/>
                  </a:schemeClr>
                </a:solidFill>
                <a:effectLst/>
                <a:latin typeface="Arial" panose="020B0604020202020204" pitchFamily="34" charset="0"/>
                <a:ea typeface="Times New Roman" panose="02020603050405020304" pitchFamily="18" charset="0"/>
              </a:rPr>
              <a:t>Plan and capacity to foster strong coordination between any different components of the proposed research </a:t>
            </a:r>
            <a:r>
              <a:rPr lang="en-US" sz="2000">
                <a:solidFill>
                  <a:schemeClr val="accent1">
                    <a:lumMod val="75000"/>
                  </a:schemeClr>
                </a:solidFill>
                <a:effectLst/>
                <a:latin typeface="Arial" panose="020B0604020202020204" pitchFamily="34" charset="0"/>
                <a:ea typeface="Times New Roman" panose="02020603050405020304" pitchFamily="18" charset="0"/>
              </a:rPr>
              <a:t>(e.g., between a technology-oriented team and a social sciences team).</a:t>
            </a:r>
          </a:p>
          <a:p>
            <a:pPr marL="342900" marR="0" lvl="0" indent="-342900">
              <a:lnSpc>
                <a:spcPct val="100000"/>
              </a:lnSpc>
              <a:spcBef>
                <a:spcPts val="0"/>
              </a:spcBef>
              <a:spcAft>
                <a:spcPts val="600"/>
              </a:spcAft>
              <a:buFont typeface="Symbol" panose="05050102010706020507" pitchFamily="18" charset="2"/>
              <a:buChar char=""/>
              <a:tabLst>
                <a:tab pos="114300" algn="l"/>
                <a:tab pos="457200" algn="r"/>
                <a:tab pos="571500" algn="l"/>
              </a:tabLst>
            </a:pPr>
            <a:r>
              <a:rPr lang="en-US" sz="2000" b="1">
                <a:solidFill>
                  <a:schemeClr val="accent1">
                    <a:lumMod val="75000"/>
                  </a:schemeClr>
                </a:solidFill>
                <a:latin typeface="Arial" panose="020B0604020202020204" pitchFamily="34" charset="0"/>
                <a:ea typeface="Times New Roman" panose="02020603050405020304" pitchFamily="18" charset="0"/>
              </a:rPr>
              <a:t>Strong approach to how </a:t>
            </a:r>
            <a:r>
              <a:rPr lang="en-US" sz="2000" b="1">
                <a:solidFill>
                  <a:schemeClr val="accent1">
                    <a:lumMod val="75000"/>
                  </a:schemeClr>
                </a:solidFill>
                <a:effectLst/>
                <a:latin typeface="Arial" panose="020B0604020202020204" pitchFamily="34" charset="0"/>
                <a:ea typeface="Times New Roman" panose="02020603050405020304" pitchFamily="18" charset="0"/>
              </a:rPr>
              <a:t>resilience and fragility in DVCs will be specifically considered, </a:t>
            </a:r>
            <a:r>
              <a:rPr lang="en-US" sz="2000">
                <a:solidFill>
                  <a:schemeClr val="accent1">
                    <a:lumMod val="75000"/>
                  </a:schemeClr>
                </a:solidFill>
                <a:effectLst/>
                <a:latin typeface="Arial" panose="020B0604020202020204" pitchFamily="34" charset="0"/>
                <a:ea typeface="Times New Roman" panose="02020603050405020304" pitchFamily="18" charset="0"/>
              </a:rPr>
              <a:t>including any engagement with DVC communities and Community Based Organizations in DVCs. </a:t>
            </a:r>
          </a:p>
          <a:p>
            <a:pPr marL="342900" marR="0" lvl="0" indent="-342900">
              <a:lnSpc>
                <a:spcPct val="100000"/>
              </a:lnSpc>
              <a:spcBef>
                <a:spcPts val="0"/>
              </a:spcBef>
              <a:spcAft>
                <a:spcPts val="600"/>
              </a:spcAft>
              <a:buFont typeface="Symbol" panose="05050102010706020507" pitchFamily="18" charset="2"/>
              <a:buChar char=""/>
              <a:tabLst>
                <a:tab pos="114300" algn="l"/>
                <a:tab pos="457200" algn="r"/>
                <a:tab pos="571500" algn="l"/>
              </a:tabLst>
            </a:pPr>
            <a:r>
              <a:rPr lang="en-US" sz="2000" b="1">
                <a:solidFill>
                  <a:schemeClr val="accent1">
                    <a:lumMod val="75000"/>
                  </a:schemeClr>
                </a:solidFill>
                <a:latin typeface="Arial" panose="020B0604020202020204" pitchFamily="34" charset="0"/>
                <a:ea typeface="Times New Roman" panose="02020603050405020304" pitchFamily="18" charset="0"/>
              </a:rPr>
              <a:t>Ca</a:t>
            </a:r>
            <a:r>
              <a:rPr lang="en-US" sz="2000" b="1">
                <a:solidFill>
                  <a:schemeClr val="accent1">
                    <a:lumMod val="75000"/>
                  </a:schemeClr>
                </a:solidFill>
                <a:effectLst/>
                <a:latin typeface="Arial" panose="020B0604020202020204" pitchFamily="34" charset="0"/>
                <a:ea typeface="Times New Roman" panose="02020603050405020304" pitchFamily="18" charset="0"/>
              </a:rPr>
              <a:t>pacity to synchronize with related ongoing research</a:t>
            </a:r>
            <a:r>
              <a:rPr lang="en-US" sz="2000">
                <a:solidFill>
                  <a:schemeClr val="accent1">
                    <a:lumMod val="75000"/>
                  </a:schemeClr>
                </a:solidFill>
                <a:effectLst/>
                <a:latin typeface="Arial" panose="020B0604020202020204" pitchFamily="34" charset="0"/>
                <a:ea typeface="Times New Roman" panose="02020603050405020304" pitchFamily="18" charset="0"/>
              </a:rPr>
              <a:t>, planning, and tool development efforts (e.g., reliability efforts, CPUC Microgrids Rulemaking implementing the requirements of SB 1339, etc.) to the extent reasonable.</a:t>
            </a:r>
          </a:p>
          <a:p>
            <a:pPr marL="457200" indent="-457200">
              <a:lnSpc>
                <a:spcPct val="120000"/>
              </a:lnSpc>
              <a:buNone/>
            </a:pPr>
            <a:endParaRPr lang="en-US" sz="4900">
              <a:solidFill>
                <a:schemeClr val="accent1">
                  <a:lumMod val="75000"/>
                </a:schemeClr>
              </a:solidFill>
              <a:cs typeface="Arial"/>
            </a:endParaRPr>
          </a:p>
        </p:txBody>
      </p:sp>
      <p:sp>
        <p:nvSpPr>
          <p:cNvPr id="2" name="Slide Number Placeholder 1">
            <a:extLst>
              <a:ext uri="{FF2B5EF4-FFF2-40B4-BE49-F238E27FC236}">
                <a16:creationId xmlns:a16="http://schemas.microsoft.com/office/drawing/2014/main" id="{56D1AEC0-A2A3-4032-8013-6F958C7E7E00}"/>
              </a:ext>
            </a:extLst>
          </p:cNvPr>
          <p:cNvSpPr>
            <a:spLocks noGrp="1"/>
          </p:cNvSpPr>
          <p:nvPr>
            <p:ph type="sldNum" sz="quarter" idx="12"/>
          </p:nvPr>
        </p:nvSpPr>
        <p:spPr>
          <a:xfrm>
            <a:off x="9629929" y="6463234"/>
            <a:ext cx="1803400" cy="365125"/>
          </a:xfrm>
        </p:spPr>
        <p:txBody>
          <a:bodyPr/>
          <a:lstStyle/>
          <a:p>
            <a:fld id="{005C4985-ACD0-2B4C-8981-36243250F268}" type="slidenum">
              <a:rPr lang="en-US" smtClean="0">
                <a:solidFill>
                  <a:schemeClr val="tx1"/>
                </a:solidFill>
              </a:rPr>
              <a:t>16</a:t>
            </a:fld>
            <a:endParaRPr lang="en-US">
              <a:solidFill>
                <a:schemeClr val="tx1"/>
              </a:solidFill>
            </a:endParaRPr>
          </a:p>
        </p:txBody>
      </p:sp>
    </p:spTree>
    <p:extLst>
      <p:ext uri="{BB962C8B-B14F-4D97-AF65-F5344CB8AC3E}">
        <p14:creationId xmlns:p14="http://schemas.microsoft.com/office/powerpoint/2010/main" val="2569031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Eligible Applicants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745200" y="1403594"/>
            <a:ext cx="10644091" cy="4926432"/>
          </a:xfrm>
        </p:spPr>
        <p:txBody>
          <a:bodyPr vert="horz" lIns="91440" tIns="45720" rIns="91440" bIns="45720" rtlCol="0" anchor="t">
            <a:normAutofit/>
          </a:bodyPr>
          <a:lstStyle/>
          <a:p>
            <a:pPr>
              <a:lnSpc>
                <a:spcPct val="100000"/>
              </a:lnSpc>
            </a:pPr>
            <a:r>
              <a:rPr lang="en-US" sz="3200">
                <a:solidFill>
                  <a:schemeClr val="accent1">
                    <a:lumMod val="75000"/>
                  </a:schemeClr>
                </a:solidFill>
                <a:latin typeface="Arial"/>
                <a:cs typeface="Arial"/>
              </a:rPr>
              <a:t>This is an open solicitation for </a:t>
            </a:r>
            <a:r>
              <a:rPr lang="en-US" sz="3200">
                <a:solidFill>
                  <a:srgbClr val="0B5395"/>
                </a:solidFill>
                <a:latin typeface="Arial"/>
                <a:cs typeface="Arial"/>
              </a:rPr>
              <a:t>public and private entities</a:t>
            </a:r>
            <a:r>
              <a:rPr lang="en-US" sz="3200">
                <a:solidFill>
                  <a:schemeClr val="accent1">
                    <a:lumMod val="75000"/>
                  </a:schemeClr>
                </a:solidFill>
                <a:latin typeface="Arial"/>
                <a:cs typeface="Arial"/>
              </a:rPr>
              <a:t>.</a:t>
            </a:r>
          </a:p>
          <a:p>
            <a:pPr>
              <a:lnSpc>
                <a:spcPct val="100000"/>
              </a:lnSpc>
            </a:pPr>
            <a:r>
              <a:rPr lang="en-US" sz="3200">
                <a:solidFill>
                  <a:schemeClr val="accent1">
                    <a:lumMod val="75000"/>
                  </a:schemeClr>
                </a:solidFill>
                <a:latin typeface="Arial"/>
                <a:cs typeface="Arial"/>
              </a:rPr>
              <a:t>Applicants must accept the </a:t>
            </a:r>
            <a:r>
              <a:rPr lang="en-US" sz="3200">
                <a:solidFill>
                  <a:srgbClr val="0B5395"/>
                </a:solidFill>
                <a:latin typeface="Arial"/>
                <a:cs typeface="Arial"/>
              </a:rPr>
              <a:t>EPIC</a:t>
            </a:r>
            <a:r>
              <a:rPr lang="en-US" sz="3200">
                <a:solidFill>
                  <a:schemeClr val="tx2">
                    <a:lumMod val="60000"/>
                    <a:lumOff val="40000"/>
                  </a:schemeClr>
                </a:solidFill>
                <a:latin typeface="Arial"/>
                <a:cs typeface="Arial"/>
              </a:rPr>
              <a:t> </a:t>
            </a:r>
            <a:r>
              <a:rPr lang="en-US" sz="3200">
                <a:solidFill>
                  <a:schemeClr val="accent1">
                    <a:lumMod val="75000"/>
                  </a:schemeClr>
                </a:solidFill>
                <a:latin typeface="Arial"/>
                <a:cs typeface="Arial"/>
              </a:rPr>
              <a:t>terms and conditions.</a:t>
            </a:r>
          </a:p>
          <a:p>
            <a:pPr lvl="2">
              <a:lnSpc>
                <a:spcPct val="100000"/>
              </a:lnSpc>
            </a:pPr>
            <a:r>
              <a:rPr lang="en-US" sz="3200">
                <a:solidFill>
                  <a:schemeClr val="accent1">
                    <a:lumMod val="75000"/>
                  </a:schemeClr>
                </a:solidFill>
                <a:latin typeface="Arial"/>
                <a:cs typeface="Arial"/>
              </a:rPr>
              <a:t>Standard, UC, and DOE T&amp;Cs available online: </a:t>
            </a:r>
            <a:r>
              <a:rPr lang="en-US" sz="3200">
                <a:solidFill>
                  <a:srgbClr val="0B5395"/>
                </a:solidFill>
                <a:latin typeface="Arial"/>
                <a:cs typeface="Arial"/>
                <a:hlinkClick r:id="rId4">
                  <a:extLst>
                    <a:ext uri="{A12FA001-AC4F-418D-AE19-62706E023703}">
                      <ahyp:hlinkClr xmlns:ahyp="http://schemas.microsoft.com/office/drawing/2018/hyperlinkcolor" val="tx"/>
                    </a:ext>
                  </a:extLst>
                </a:hlinkClick>
              </a:rPr>
              <a:t>https://www.energy.ca.gov/funding-opportunities/funding-resources</a:t>
            </a:r>
            <a:endParaRPr lang="en-US" sz="3200">
              <a:solidFill>
                <a:srgbClr val="0B5395"/>
              </a:solidFill>
              <a:latin typeface="Arial"/>
              <a:cs typeface="Arial"/>
            </a:endParaRPr>
          </a:p>
          <a:p>
            <a:pPr>
              <a:lnSpc>
                <a:spcPct val="100000"/>
              </a:lnSpc>
            </a:pPr>
            <a:r>
              <a:rPr lang="en-US" sz="3200">
                <a:solidFill>
                  <a:schemeClr val="accent1">
                    <a:lumMod val="75000"/>
                  </a:schemeClr>
                </a:solidFill>
                <a:latin typeface="Arial"/>
                <a:cs typeface="Arial"/>
              </a:rPr>
              <a:t>Applicants are encouraged to register with the California Secretary of State </a:t>
            </a:r>
            <a:r>
              <a:rPr lang="en-US" sz="3200">
                <a:solidFill>
                  <a:schemeClr val="accent1">
                    <a:lumMod val="75000"/>
                  </a:schemeClr>
                </a:solidFill>
                <a:latin typeface="Arial"/>
                <a:cs typeface="Arial"/>
                <a:hlinkClick r:id="rId5">
                  <a:extLst>
                    <a:ext uri="{A12FA001-AC4F-418D-AE19-62706E023703}">
                      <ahyp:hlinkClr xmlns:ahyp="http://schemas.microsoft.com/office/drawing/2018/hyperlinkcolor" val="tx"/>
                    </a:ext>
                  </a:extLst>
                </a:hlinkClick>
              </a:rPr>
              <a:t>http://www.sos.ca.gov </a:t>
            </a:r>
            <a:endParaRPr lang="en-US" sz="280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23880427-389B-4F21-A82D-0977B809F82A}"/>
              </a:ext>
            </a:extLst>
          </p:cNvPr>
          <p:cNvSpPr>
            <a:spLocks noGrp="1"/>
          </p:cNvSpPr>
          <p:nvPr>
            <p:ph type="sldNum" sz="quarter" idx="12"/>
          </p:nvPr>
        </p:nvSpPr>
        <p:spPr>
          <a:xfrm>
            <a:off x="9539988" y="6463234"/>
            <a:ext cx="1803400" cy="365125"/>
          </a:xfrm>
        </p:spPr>
        <p:txBody>
          <a:bodyPr/>
          <a:lstStyle/>
          <a:p>
            <a:fld id="{005C4985-ACD0-2B4C-8981-36243250F268}" type="slidenum">
              <a:rPr lang="en-US" smtClean="0">
                <a:solidFill>
                  <a:schemeClr val="tx1"/>
                </a:solidFill>
              </a:rPr>
              <a:t>17</a:t>
            </a:fld>
            <a:endParaRPr lang="en-US">
              <a:solidFill>
                <a:schemeClr val="tx1"/>
              </a:solidFill>
            </a:endParaRPr>
          </a:p>
        </p:txBody>
      </p:sp>
    </p:spTree>
    <p:extLst>
      <p:ext uri="{BB962C8B-B14F-4D97-AF65-F5344CB8AC3E}">
        <p14:creationId xmlns:p14="http://schemas.microsoft.com/office/powerpoint/2010/main" val="1308028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Application Requirements</a:t>
            </a:r>
          </a:p>
        </p:txBody>
      </p:sp>
      <p:sp>
        <p:nvSpPr>
          <p:cNvPr id="2" name="Slide Number Placeholder 1">
            <a:extLst>
              <a:ext uri="{FF2B5EF4-FFF2-40B4-BE49-F238E27FC236}">
                <a16:creationId xmlns:a16="http://schemas.microsoft.com/office/drawing/2014/main" id="{871444A1-0E12-4A37-8D07-345336EB129A}"/>
              </a:ext>
            </a:extLst>
          </p:cNvPr>
          <p:cNvSpPr>
            <a:spLocks noGrp="1"/>
          </p:cNvSpPr>
          <p:nvPr>
            <p:ph type="sldNum" sz="quarter" idx="12"/>
          </p:nvPr>
        </p:nvSpPr>
        <p:spPr>
          <a:xfrm>
            <a:off x="9674901" y="6463234"/>
            <a:ext cx="1803400" cy="365125"/>
          </a:xfrm>
        </p:spPr>
        <p:txBody>
          <a:bodyPr/>
          <a:lstStyle/>
          <a:p>
            <a:fld id="{005C4985-ACD0-2B4C-8981-36243250F268}" type="slidenum">
              <a:rPr lang="en-US" smtClean="0">
                <a:solidFill>
                  <a:schemeClr val="tx1"/>
                </a:solidFill>
              </a:rPr>
              <a:t>18</a:t>
            </a:fld>
            <a:endParaRPr lang="en-US">
              <a:solidFill>
                <a:schemeClr val="tx1"/>
              </a:solidFill>
            </a:endParaRPr>
          </a:p>
        </p:txBody>
      </p:sp>
      <p:pic>
        <p:nvPicPr>
          <p:cNvPr id="12" name="Picture 11" descr="An image of the 12 application requirements that each applicant must complete and include.">
            <a:extLst>
              <a:ext uri="{FF2B5EF4-FFF2-40B4-BE49-F238E27FC236}">
                <a16:creationId xmlns:a16="http://schemas.microsoft.com/office/drawing/2014/main" id="{23A3E05D-640A-18C0-81CE-BC8B79123B6A}"/>
              </a:ext>
            </a:extLst>
          </p:cNvPr>
          <p:cNvPicPr>
            <a:picLocks noChangeAspect="1"/>
          </p:cNvPicPr>
          <p:nvPr/>
        </p:nvPicPr>
        <p:blipFill>
          <a:blip r:embed="rId4"/>
          <a:stretch>
            <a:fillRect/>
          </a:stretch>
        </p:blipFill>
        <p:spPr>
          <a:xfrm>
            <a:off x="912550" y="1455797"/>
            <a:ext cx="10366900" cy="4454349"/>
          </a:xfrm>
          <a:prstGeom prst="rect">
            <a:avLst/>
          </a:prstGeom>
        </p:spPr>
      </p:pic>
    </p:spTree>
    <p:extLst>
      <p:ext uri="{BB962C8B-B14F-4D97-AF65-F5344CB8AC3E}">
        <p14:creationId xmlns:p14="http://schemas.microsoft.com/office/powerpoint/2010/main" val="353809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Autofit/>
          </a:bodyPr>
          <a:lstStyle/>
          <a:p>
            <a:pPr algn="l"/>
            <a:r>
              <a:rPr lang="en-US" sz="3600" b="1">
                <a:solidFill>
                  <a:srgbClr val="254061"/>
                </a:solidFill>
                <a:latin typeface="Arial"/>
                <a:cs typeface="Arial"/>
              </a:rPr>
              <a:t>Project Narrative (Attachment 3)</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687690" y="1292087"/>
            <a:ext cx="10830996" cy="4998319"/>
          </a:xfrm>
        </p:spPr>
        <p:txBody>
          <a:bodyPr vert="horz" lIns="91440" tIns="45720" rIns="91440" bIns="45720" rtlCol="0" anchor="t">
            <a:noAutofit/>
          </a:bodyPr>
          <a:lstStyle/>
          <a:p>
            <a:pPr>
              <a:lnSpc>
                <a:spcPct val="100000"/>
              </a:lnSpc>
            </a:pPr>
            <a:r>
              <a:rPr lang="en-US">
                <a:solidFill>
                  <a:schemeClr val="accent1">
                    <a:lumMod val="75000"/>
                  </a:schemeClr>
                </a:solidFill>
                <a:latin typeface="Arial"/>
                <a:cs typeface="Arial"/>
              </a:rPr>
              <a:t>This is your opportunity to explain the entirety of the project. The narrative should explain:</a:t>
            </a:r>
          </a:p>
          <a:p>
            <a:pPr lvl="1">
              <a:lnSpc>
                <a:spcPct val="100000"/>
              </a:lnSpc>
              <a:buFont typeface="Courier New" panose="02070309020205020404" pitchFamily="49" charset="0"/>
              <a:buChar char="o"/>
            </a:pPr>
            <a:r>
              <a:rPr lang="en-US">
                <a:solidFill>
                  <a:schemeClr val="accent1">
                    <a:lumMod val="75000"/>
                  </a:schemeClr>
                </a:solidFill>
                <a:latin typeface="Arial"/>
                <a:cs typeface="Arial"/>
              </a:rPr>
              <a:t>  Why is your project necessary and important to California?</a:t>
            </a:r>
          </a:p>
          <a:p>
            <a:pPr lvl="1">
              <a:lnSpc>
                <a:spcPct val="100000"/>
              </a:lnSpc>
              <a:buFont typeface="Courier New" panose="02070309020205020404" pitchFamily="49" charset="0"/>
              <a:buChar char="o"/>
            </a:pPr>
            <a:r>
              <a:rPr lang="en-US">
                <a:solidFill>
                  <a:schemeClr val="accent1">
                    <a:lumMod val="75000"/>
                  </a:schemeClr>
                </a:solidFill>
                <a:latin typeface="Arial"/>
                <a:cs typeface="Arial"/>
              </a:rPr>
              <a:t>  What is your project approach and how will each major task  </a:t>
            </a:r>
          </a:p>
          <a:p>
            <a:pPr marL="457200" lvl="1" indent="0">
              <a:lnSpc>
                <a:spcPct val="100000"/>
              </a:lnSpc>
              <a:buNone/>
            </a:pPr>
            <a:r>
              <a:rPr lang="en-US">
                <a:solidFill>
                  <a:schemeClr val="accent1">
                    <a:lumMod val="75000"/>
                  </a:schemeClr>
                </a:solidFill>
                <a:latin typeface="Arial"/>
                <a:cs typeface="Arial"/>
              </a:rPr>
              <a:t>	be implemented?</a:t>
            </a:r>
          </a:p>
          <a:p>
            <a:pPr lvl="1">
              <a:lnSpc>
                <a:spcPct val="100000"/>
              </a:lnSpc>
              <a:buFont typeface="Courier New" panose="02070309020205020404" pitchFamily="49" charset="0"/>
              <a:buChar char="o"/>
            </a:pPr>
            <a:r>
              <a:rPr lang="en-US">
                <a:solidFill>
                  <a:schemeClr val="accent1">
                    <a:lumMod val="75000"/>
                  </a:schemeClr>
                </a:solidFill>
                <a:latin typeface="Arial"/>
                <a:cs typeface="Arial"/>
              </a:rPr>
              <a:t>  How will the project be completed in the term proposed</a:t>
            </a:r>
          </a:p>
          <a:p>
            <a:pPr lvl="1">
              <a:lnSpc>
                <a:spcPct val="100000"/>
              </a:lnSpc>
              <a:buFont typeface="Courier New" panose="02070309020205020404" pitchFamily="49" charset="0"/>
              <a:buChar char="o"/>
            </a:pPr>
            <a:r>
              <a:rPr lang="en-US">
                <a:solidFill>
                  <a:schemeClr val="accent1">
                    <a:lumMod val="75000"/>
                  </a:schemeClr>
                </a:solidFill>
                <a:latin typeface="Arial"/>
                <a:cs typeface="Arial"/>
              </a:rPr>
              <a:t>  How will the project outcomes benefit </a:t>
            </a:r>
            <a:r>
              <a:rPr lang="en-US">
                <a:solidFill>
                  <a:srgbClr val="0B5395"/>
                </a:solidFill>
                <a:latin typeface="Arial"/>
                <a:cs typeface="Arial"/>
              </a:rPr>
              <a:t>electric</a:t>
            </a:r>
            <a:r>
              <a:rPr lang="en-US">
                <a:solidFill>
                  <a:schemeClr val="tx2">
                    <a:lumMod val="60000"/>
                    <a:lumOff val="40000"/>
                  </a:schemeClr>
                </a:solidFill>
                <a:latin typeface="Arial"/>
                <a:cs typeface="Arial"/>
              </a:rPr>
              <a:t> </a:t>
            </a:r>
            <a:r>
              <a:rPr lang="en-US">
                <a:solidFill>
                  <a:schemeClr val="accent1">
                    <a:lumMod val="75000"/>
                  </a:schemeClr>
                </a:solidFill>
                <a:latin typeface="Arial"/>
                <a:cs typeface="Arial"/>
              </a:rPr>
              <a:t>ratepayers?</a:t>
            </a:r>
          </a:p>
          <a:p>
            <a:pPr lvl="1">
              <a:lnSpc>
                <a:spcPct val="100000"/>
              </a:lnSpc>
              <a:buFont typeface="Courier New" panose="02070309020205020404" pitchFamily="49" charset="0"/>
              <a:buChar char="o"/>
            </a:pPr>
            <a:r>
              <a:rPr lang="en-US">
                <a:solidFill>
                  <a:schemeClr val="accent1">
                    <a:lumMod val="75000"/>
                  </a:schemeClr>
                </a:solidFill>
                <a:latin typeface="Arial"/>
                <a:cs typeface="Arial"/>
              </a:rPr>
              <a:t>  Address the requirements for your group as described in </a:t>
            </a:r>
          </a:p>
          <a:p>
            <a:pPr marL="457200" lvl="1" indent="0">
              <a:lnSpc>
                <a:spcPct val="100000"/>
              </a:lnSpc>
              <a:buNone/>
            </a:pPr>
            <a:r>
              <a:rPr lang="en-US">
                <a:solidFill>
                  <a:schemeClr val="accent1">
                    <a:lumMod val="75000"/>
                  </a:schemeClr>
                </a:solidFill>
                <a:latin typeface="Arial"/>
                <a:cs typeface="Arial"/>
              </a:rPr>
              <a:t>	Section II.B.</a:t>
            </a:r>
          </a:p>
          <a:p>
            <a:pPr marL="457200" lvl="1" indent="0">
              <a:lnSpc>
                <a:spcPct val="100000"/>
              </a:lnSpc>
              <a:buNone/>
            </a:pPr>
            <a:endParaRPr lang="en-US">
              <a:solidFill>
                <a:schemeClr val="accent1">
                  <a:lumMod val="75000"/>
                </a:schemeClr>
              </a:solidFill>
              <a:latin typeface="Arial"/>
              <a:cs typeface="Arial"/>
            </a:endParaRPr>
          </a:p>
          <a:p>
            <a:pPr marL="457200" lvl="1" indent="0">
              <a:lnSpc>
                <a:spcPct val="100000"/>
              </a:lnSpc>
              <a:buNone/>
            </a:pPr>
            <a:r>
              <a:rPr lang="en-US">
                <a:solidFill>
                  <a:schemeClr val="accent1">
                    <a:lumMod val="75000"/>
                  </a:schemeClr>
                </a:solidFill>
                <a:latin typeface="Arial"/>
                <a:cs typeface="Arial"/>
              </a:rPr>
              <a:t>Respond to the scoring criteria described in Section IV.F.</a:t>
            </a:r>
          </a:p>
        </p:txBody>
      </p:sp>
      <p:sp>
        <p:nvSpPr>
          <p:cNvPr id="2" name="Slide Number Placeholder 1">
            <a:extLst>
              <a:ext uri="{FF2B5EF4-FFF2-40B4-BE49-F238E27FC236}">
                <a16:creationId xmlns:a16="http://schemas.microsoft.com/office/drawing/2014/main" id="{CAA56A7D-DD27-4C40-BB34-E40083A44D89}"/>
              </a:ext>
            </a:extLst>
          </p:cNvPr>
          <p:cNvSpPr>
            <a:spLocks noGrp="1"/>
          </p:cNvSpPr>
          <p:nvPr>
            <p:ph type="sldNum" sz="quarter" idx="12"/>
          </p:nvPr>
        </p:nvSpPr>
        <p:spPr>
          <a:xfrm>
            <a:off x="9629931" y="6463234"/>
            <a:ext cx="1803400" cy="365125"/>
          </a:xfrm>
        </p:spPr>
        <p:txBody>
          <a:bodyPr/>
          <a:lstStyle/>
          <a:p>
            <a:fld id="{005C4985-ACD0-2B4C-8981-36243250F268}" type="slidenum">
              <a:rPr lang="en-US" smtClean="0">
                <a:solidFill>
                  <a:schemeClr val="tx1"/>
                </a:solidFill>
              </a:rPr>
              <a:t>19</a:t>
            </a:fld>
            <a:endParaRPr lang="en-US">
              <a:solidFill>
                <a:schemeClr val="tx1"/>
              </a:solidFill>
            </a:endParaRPr>
          </a:p>
        </p:txBody>
      </p:sp>
    </p:spTree>
    <p:extLst>
      <p:ext uri="{BB962C8B-B14F-4D97-AF65-F5344CB8AC3E}">
        <p14:creationId xmlns:p14="http://schemas.microsoft.com/office/powerpoint/2010/main" val="3768265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Housekeeping</a:t>
            </a:r>
          </a:p>
        </p:txBody>
      </p:sp>
      <p:sp>
        <p:nvSpPr>
          <p:cNvPr id="5" name="Slide Number Placeholder 4"/>
          <p:cNvSpPr>
            <a:spLocks noGrp="1"/>
          </p:cNvSpPr>
          <p:nvPr>
            <p:ph type="sldNum" sz="quarter" idx="12"/>
          </p:nvPr>
        </p:nvSpPr>
        <p:spPr>
          <a:xfrm>
            <a:off x="9569969" y="6463234"/>
            <a:ext cx="1803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chemeClr val="tx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chemeClr val="tx1"/>
              </a:solidFill>
              <a:effectLst/>
              <a:uLnTx/>
              <a:uFillTx/>
              <a:latin typeface="Arial" panose="020B0604020202020204"/>
              <a:ea typeface="+mn-ea"/>
              <a:cs typeface="+mn-cs"/>
            </a:endParaRPr>
          </a:p>
        </p:txBody>
      </p:sp>
      <p:sp>
        <p:nvSpPr>
          <p:cNvPr id="7" name="Content Placeholder 5">
            <a:extLst>
              <a:ext uri="{FF2B5EF4-FFF2-40B4-BE49-F238E27FC236}">
                <a16:creationId xmlns:a16="http://schemas.microsoft.com/office/drawing/2014/main" id="{9B912184-A9F8-4AB9-A395-9F6E5FACAE21}"/>
              </a:ext>
            </a:extLst>
          </p:cNvPr>
          <p:cNvSpPr txBox="1">
            <a:spLocks/>
          </p:cNvSpPr>
          <p:nvPr/>
        </p:nvSpPr>
        <p:spPr>
          <a:xfrm>
            <a:off x="609600" y="1656907"/>
            <a:ext cx="11277600" cy="496402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defRPr/>
            </a:pPr>
            <a:r>
              <a:rPr kumimoji="0" lang="en-US" b="0" i="0" u="none" strike="noStrike" kern="1200" cap="none" spc="0" normalizeH="0" baseline="0" noProof="0">
                <a:ln>
                  <a:noFill/>
                </a:ln>
                <a:solidFill>
                  <a:schemeClr val="accent1">
                    <a:lumMod val="75000"/>
                  </a:schemeClr>
                </a:solidFill>
                <a:effectLst/>
                <a:uLnTx/>
                <a:uFillTx/>
                <a:latin typeface="Arial" panose="020B0604020202020204" pitchFamily="34" charset="0"/>
                <a:cs typeface="Arial" panose="020B0604020202020204" pitchFamily="34" charset="0"/>
              </a:rPr>
              <a:t>Zoom recording</a:t>
            </a:r>
          </a:p>
          <a:p>
            <a:pPr marL="342900" marR="0" lvl="0" indent="-342900" algn="l" defTabSz="457200" rtl="0" eaLnBrk="1" fontAlgn="auto" latinLnBrk="0" hangingPunct="1">
              <a:spcBef>
                <a:spcPct val="20000"/>
              </a:spcBef>
              <a:spcAft>
                <a:spcPts val="0"/>
              </a:spcAft>
              <a:buClrTx/>
              <a:buSzTx/>
              <a:buFont typeface="Arial"/>
              <a:buChar char="•"/>
              <a:tabLst/>
              <a:defRPr/>
            </a:pPr>
            <a:r>
              <a:rPr lang="en-US">
                <a:solidFill>
                  <a:schemeClr val="accent1">
                    <a:lumMod val="75000"/>
                  </a:schemeClr>
                </a:solidFill>
                <a:latin typeface="Arial" panose="020B0604020202020204" pitchFamily="34" charset="0"/>
                <a:cs typeface="Arial" panose="020B0604020202020204" pitchFamily="34" charset="0"/>
              </a:rPr>
              <a:t>Updates on solicitation documents including this presentation will be posted: </a:t>
            </a:r>
            <a:r>
              <a:rPr kumimoji="0" lang="en-US" b="0" i="0" u="none" strike="noStrike" kern="1200" cap="none" spc="0" normalizeH="0" baseline="0" noProof="0">
                <a:ln>
                  <a:noFill/>
                </a:ln>
                <a:solidFill>
                  <a:schemeClr val="accent1">
                    <a:lumMod val="75000"/>
                  </a:schemeClr>
                </a:solidFill>
                <a:effectLst/>
                <a:uLnTx/>
                <a:uFillTx/>
                <a:ea typeface="+mn-lt"/>
                <a:cs typeface="+mn-lt"/>
                <a:hlinkClick r:id="rId4">
                  <a:extLst>
                    <a:ext uri="{A12FA001-AC4F-418D-AE19-62706E023703}">
                      <ahyp:hlinkClr xmlns:ahyp="http://schemas.microsoft.com/office/drawing/2018/hyperlinkcolor" val="tx"/>
                    </a:ext>
                  </a:extLst>
                </a:hlinkClick>
              </a:rPr>
              <a:t>https://www.energy.ca.gov/solicitations/</a:t>
            </a:r>
            <a:r>
              <a:rPr lang="en-US">
                <a:solidFill>
                  <a:schemeClr val="accent1">
                    <a:lumMod val="75000"/>
                  </a:schemeClr>
                </a:solidFill>
                <a:ea typeface="+mn-lt"/>
                <a:cs typeface="+mn-lt"/>
                <a:hlinkClick r:id="rId4">
                  <a:extLst>
                    <a:ext uri="{A12FA001-AC4F-418D-AE19-62706E023703}">
                      <ahyp:hlinkClr xmlns:ahyp="http://schemas.microsoft.com/office/drawing/2018/hyperlinkcolor" val="tx"/>
                    </a:ext>
                  </a:extLst>
                </a:hlinkClick>
              </a:rPr>
              <a:t>2021-10</a:t>
            </a:r>
            <a:r>
              <a:rPr kumimoji="0" lang="en-US" b="0" i="0" u="none" strike="noStrike" kern="1200" cap="none" spc="0" normalizeH="0" baseline="0" noProof="0">
                <a:ln>
                  <a:noFill/>
                </a:ln>
                <a:solidFill>
                  <a:schemeClr val="accent1">
                    <a:lumMod val="75000"/>
                  </a:schemeClr>
                </a:solidFill>
                <a:effectLst/>
                <a:uLnTx/>
                <a:uFillTx/>
                <a:ea typeface="+mn-lt"/>
                <a:cs typeface="+mn-lt"/>
                <a:hlinkClick r:id="rId4">
                  <a:extLst>
                    <a:ext uri="{A12FA001-AC4F-418D-AE19-62706E023703}">
                      <ahyp:hlinkClr xmlns:ahyp="http://schemas.microsoft.com/office/drawing/2018/hyperlinkcolor" val="tx"/>
                    </a:ext>
                  </a:extLst>
                </a:hlinkClick>
              </a:rPr>
              <a:t>/</a:t>
            </a:r>
            <a:r>
              <a:rPr lang="en-US">
                <a:solidFill>
                  <a:schemeClr val="accent1">
                    <a:lumMod val="75000"/>
                  </a:schemeClr>
                </a:solidFill>
                <a:ea typeface="+mn-lt"/>
                <a:cs typeface="+mn-lt"/>
                <a:hlinkClick r:id="rId4">
                  <a:extLst>
                    <a:ext uri="{A12FA001-AC4F-418D-AE19-62706E023703}">
                      <ahyp:hlinkClr xmlns:ahyp="http://schemas.microsoft.com/office/drawing/2018/hyperlinkcolor" val="tx"/>
                    </a:ext>
                  </a:extLst>
                </a:hlinkClick>
              </a:rPr>
              <a:t>gfo-21-302-research-support-climate-resilient-transition-clean-electricity</a:t>
            </a:r>
            <a:endParaRPr lang="en-US" b="0" i="0" u="none" strike="noStrike" kern="1200" cap="none" spc="0" normalizeH="0" baseline="0" noProof="0">
              <a:ln>
                <a:noFill/>
              </a:ln>
              <a:solidFill>
                <a:schemeClr val="accent1">
                  <a:lumMod val="75000"/>
                </a:schemeClr>
              </a:solidFill>
              <a:effectLst/>
              <a:uLnTx/>
              <a:uFillTx/>
              <a:ea typeface="+mn-lt"/>
              <a:cs typeface="+mn-lt"/>
              <a:hlinkClick r:id="rId4">
                <a:extLst>
                  <a:ext uri="{A12FA001-AC4F-418D-AE19-62706E023703}">
                    <ahyp:hlinkClr xmlns:ahyp="http://schemas.microsoft.com/office/drawing/2018/hyperlinkcolor" val="tx"/>
                  </a:ext>
                </a:extLst>
              </a:hlinkClick>
            </a:endParaRPr>
          </a:p>
          <a:p>
            <a:pPr>
              <a:defRPr/>
            </a:pPr>
            <a:r>
              <a:rPr kumimoji="0" lang="en-US" b="0" i="0" u="none" strike="noStrike" kern="1200" cap="none" spc="0" normalizeH="0" baseline="0" noProof="0">
                <a:ln>
                  <a:noFill/>
                </a:ln>
                <a:solidFill>
                  <a:schemeClr val="accent1">
                    <a:lumMod val="75000"/>
                  </a:schemeClr>
                </a:solidFill>
                <a:effectLst/>
                <a:uLnTx/>
                <a:uFillTx/>
                <a:latin typeface="Arial" panose="020B0604020202020204" pitchFamily="34" charset="0"/>
                <a:cs typeface="Arial" panose="020B0604020202020204" pitchFamily="34" charset="0"/>
              </a:rPr>
              <a:t>Muting on Zoom</a:t>
            </a:r>
          </a:p>
          <a:p>
            <a:pPr>
              <a:defRPr/>
            </a:pPr>
            <a:r>
              <a:rPr kumimoji="0" lang="en-US" b="0" i="0" u="none" strike="noStrike" kern="1200" cap="none" spc="0" normalizeH="0" baseline="0" noProof="0">
                <a:ln>
                  <a:noFill/>
                </a:ln>
                <a:solidFill>
                  <a:schemeClr val="accent1">
                    <a:lumMod val="75000"/>
                  </a:schemeClr>
                </a:solidFill>
                <a:effectLst/>
                <a:uLnTx/>
                <a:uFillTx/>
                <a:latin typeface="Arial" panose="020B0604020202020204" pitchFamily="34" charset="0"/>
                <a:cs typeface="Arial" panose="020B0604020202020204" pitchFamily="34" charset="0"/>
              </a:rPr>
              <a:t>Questions</a:t>
            </a:r>
          </a:p>
          <a:p>
            <a:pPr marL="342900" marR="0" lvl="0" indent="-342900" algn="l" defTabSz="457200" rtl="0" eaLnBrk="1" fontAlgn="auto" latinLnBrk="0" hangingPunct="1">
              <a:spcBef>
                <a:spcPct val="20000"/>
              </a:spcBef>
              <a:spcAft>
                <a:spcPts val="0"/>
              </a:spcAft>
              <a:buClrTx/>
              <a:buSzTx/>
              <a:buFont typeface="Arial"/>
              <a:buChar char="•"/>
              <a:tabLst/>
              <a:defRPr/>
            </a:pPr>
            <a:endParaRPr kumimoji="0" lang="en-US" b="0" i="0" u="none" strike="noStrike" kern="1200" cap="none" spc="0" normalizeH="0" baseline="0" noProof="0">
              <a:ln>
                <a:noFill/>
              </a:ln>
              <a:solidFill>
                <a:srgbClr val="1F497D">
                  <a:lumMod val="60000"/>
                  <a:lumOff val="40000"/>
                </a:srgbClr>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2907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Scope of Work (Attachment 5)</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860218" y="1435666"/>
            <a:ext cx="10342166" cy="4854544"/>
          </a:xfrm>
        </p:spPr>
        <p:txBody>
          <a:bodyPr vert="horz" lIns="91440" tIns="45720" rIns="91440" bIns="45720" rtlCol="0" anchor="t">
            <a:normAutofit fontScale="92500"/>
          </a:bodyPr>
          <a:lstStyle/>
          <a:p>
            <a:pPr>
              <a:lnSpc>
                <a:spcPct val="100000"/>
              </a:lnSpc>
            </a:pPr>
            <a:r>
              <a:rPr lang="en-US" sz="3000">
                <a:solidFill>
                  <a:schemeClr val="accent1">
                    <a:lumMod val="75000"/>
                  </a:schemeClr>
                </a:solidFill>
                <a:latin typeface="Arial"/>
                <a:cs typeface="Arial"/>
              </a:rPr>
              <a:t>Tell us exactly what you are proposing to do in your project.</a:t>
            </a:r>
          </a:p>
          <a:p>
            <a:pPr>
              <a:lnSpc>
                <a:spcPct val="100000"/>
              </a:lnSpc>
            </a:pPr>
            <a:r>
              <a:rPr lang="en-US" sz="3000">
                <a:solidFill>
                  <a:schemeClr val="accent1">
                    <a:lumMod val="75000"/>
                  </a:schemeClr>
                </a:solidFill>
                <a:latin typeface="Arial"/>
                <a:cs typeface="Arial"/>
              </a:rPr>
              <a:t>Identify what will be deliver to the Energy Commission.</a:t>
            </a:r>
          </a:p>
          <a:p>
            <a:pPr>
              <a:lnSpc>
                <a:spcPct val="100000"/>
              </a:lnSpc>
            </a:pPr>
            <a:r>
              <a:rPr lang="en-US" sz="3000">
                <a:solidFill>
                  <a:schemeClr val="accent1">
                    <a:lumMod val="75000"/>
                  </a:schemeClr>
                </a:solidFill>
                <a:latin typeface="Arial"/>
                <a:cs typeface="Arial"/>
              </a:rPr>
              <a:t>Be sure to include in the technical tasks:</a:t>
            </a:r>
          </a:p>
          <a:p>
            <a:pPr lvl="1">
              <a:lnSpc>
                <a:spcPct val="100000"/>
              </a:lnSpc>
              <a:buFont typeface="Courier New" panose="02070309020205020404" pitchFamily="49" charset="0"/>
              <a:buChar char="o"/>
            </a:pPr>
            <a:r>
              <a:rPr lang="en-US" sz="2800">
                <a:solidFill>
                  <a:schemeClr val="accent1">
                    <a:lumMod val="75000"/>
                  </a:schemeClr>
                </a:solidFill>
                <a:latin typeface="Arial"/>
                <a:cs typeface="Arial"/>
              </a:rPr>
              <a:t> At least one product deliverable per task.</a:t>
            </a:r>
          </a:p>
          <a:p>
            <a:pPr lvl="1">
              <a:lnSpc>
                <a:spcPct val="100000"/>
              </a:lnSpc>
              <a:buFont typeface="Courier New" panose="02070309020205020404" pitchFamily="49" charset="0"/>
              <a:buChar char="o"/>
            </a:pPr>
            <a:r>
              <a:rPr lang="en-US" sz="2800">
                <a:solidFill>
                  <a:schemeClr val="accent1">
                    <a:lumMod val="75000"/>
                  </a:schemeClr>
                </a:solidFill>
                <a:latin typeface="Arial"/>
                <a:cs typeface="Arial"/>
              </a:rPr>
              <a:t> Address requirements in Section I.C. under Project Focus.</a:t>
            </a:r>
          </a:p>
          <a:p>
            <a:pPr>
              <a:lnSpc>
                <a:spcPct val="100000"/>
              </a:lnSpc>
            </a:pPr>
            <a:r>
              <a:rPr lang="en-US" sz="3000">
                <a:solidFill>
                  <a:schemeClr val="accent1">
                    <a:lumMod val="75000"/>
                  </a:schemeClr>
                </a:solidFill>
                <a:latin typeface="Arial"/>
                <a:cs typeface="Arial"/>
              </a:rPr>
              <a:t>Be sure to include in the Project Schedule (Attachment 6):</a:t>
            </a:r>
          </a:p>
          <a:p>
            <a:pPr lvl="1">
              <a:lnSpc>
                <a:spcPct val="100000"/>
              </a:lnSpc>
              <a:buFont typeface="Courier New" panose="02070309020205020404" pitchFamily="49" charset="0"/>
              <a:buChar char="o"/>
            </a:pPr>
            <a:r>
              <a:rPr lang="en-US" sz="2800">
                <a:solidFill>
                  <a:schemeClr val="accent1">
                    <a:lumMod val="75000"/>
                  </a:schemeClr>
                </a:solidFill>
                <a:latin typeface="Arial"/>
                <a:cs typeface="Arial"/>
              </a:rPr>
              <a:t> Product deliverables that correspond with the Scope of Work.</a:t>
            </a:r>
          </a:p>
          <a:p>
            <a:pPr lvl="1">
              <a:lnSpc>
                <a:spcPct val="100000"/>
              </a:lnSpc>
              <a:buFont typeface="Courier New" panose="02070309020205020404" pitchFamily="49" charset="0"/>
              <a:buChar char="o"/>
            </a:pPr>
            <a:r>
              <a:rPr lang="en-US" sz="2800">
                <a:solidFill>
                  <a:schemeClr val="accent1">
                    <a:lumMod val="75000"/>
                  </a:schemeClr>
                </a:solidFill>
                <a:latin typeface="Arial"/>
                <a:cs typeface="Arial"/>
              </a:rPr>
              <a:t> Realistic dates on when product deliverables can be completed.</a:t>
            </a:r>
          </a:p>
          <a:p>
            <a:pPr>
              <a:lnSpc>
                <a:spcPct val="110000"/>
              </a:lnSpc>
            </a:pPr>
            <a:endParaRPr lang="en-US">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7D7337BA-0FE0-412E-90F1-010F7867CB20}"/>
              </a:ext>
            </a:extLst>
          </p:cNvPr>
          <p:cNvSpPr>
            <a:spLocks noGrp="1"/>
          </p:cNvSpPr>
          <p:nvPr>
            <p:ph type="sldNum" sz="quarter" idx="12"/>
          </p:nvPr>
        </p:nvSpPr>
        <p:spPr>
          <a:xfrm>
            <a:off x="9524999" y="6463234"/>
            <a:ext cx="1803400" cy="365125"/>
          </a:xfrm>
        </p:spPr>
        <p:txBody>
          <a:bodyPr/>
          <a:lstStyle/>
          <a:p>
            <a:fld id="{005C4985-ACD0-2B4C-8981-36243250F268}" type="slidenum">
              <a:rPr lang="en-US" smtClean="0">
                <a:solidFill>
                  <a:schemeClr val="tx1"/>
                </a:solidFill>
              </a:rPr>
              <a:t>20</a:t>
            </a:fld>
            <a:endParaRPr lang="en-US">
              <a:solidFill>
                <a:schemeClr val="tx1"/>
              </a:solidFill>
            </a:endParaRPr>
          </a:p>
        </p:txBody>
      </p:sp>
    </p:spTree>
    <p:extLst>
      <p:ext uri="{BB962C8B-B14F-4D97-AF65-F5344CB8AC3E}">
        <p14:creationId xmlns:p14="http://schemas.microsoft.com/office/powerpoint/2010/main" val="4025808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sz="4000" b="1">
                <a:solidFill>
                  <a:srgbClr val="254061"/>
                </a:solidFill>
                <a:latin typeface="Arial"/>
                <a:cs typeface="Arial"/>
              </a:rPr>
              <a:t>Budget (Attachment 7)</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716445" y="1293523"/>
            <a:ext cx="10500317" cy="4856529"/>
          </a:xfrm>
        </p:spPr>
        <p:txBody>
          <a:bodyPr>
            <a:normAutofit fontScale="85000" lnSpcReduction="20000"/>
          </a:bodyPr>
          <a:lstStyle/>
          <a:p>
            <a:pPr>
              <a:lnSpc>
                <a:spcPct val="120000"/>
              </a:lnSpc>
            </a:pPr>
            <a:r>
              <a:rPr lang="en-US" sz="3000">
                <a:solidFill>
                  <a:schemeClr val="accent1">
                    <a:lumMod val="75000"/>
                  </a:schemeClr>
                </a:solidFill>
                <a:latin typeface="Arial"/>
                <a:cs typeface="Arial"/>
              </a:rPr>
              <a:t>Identify how the Energy Commission funds and match funds be spent to complete the project</a:t>
            </a:r>
          </a:p>
          <a:p>
            <a:pPr>
              <a:lnSpc>
                <a:spcPct val="120000"/>
              </a:lnSpc>
            </a:pPr>
            <a:r>
              <a:rPr lang="en-US" sz="3000">
                <a:solidFill>
                  <a:schemeClr val="accent1">
                    <a:lumMod val="75000"/>
                  </a:schemeClr>
                </a:solidFill>
                <a:latin typeface="Arial"/>
                <a:cs typeface="Arial"/>
              </a:rPr>
              <a:t>Subcontractors receiving $100,000 or more Energy Commission funds must complete a separate budget form.</a:t>
            </a:r>
          </a:p>
          <a:p>
            <a:pPr>
              <a:lnSpc>
                <a:spcPct val="120000"/>
              </a:lnSpc>
            </a:pPr>
            <a:r>
              <a:rPr lang="en-US" sz="3000">
                <a:solidFill>
                  <a:schemeClr val="accent1">
                    <a:lumMod val="75000"/>
                  </a:schemeClr>
                </a:solidFill>
                <a:latin typeface="Arial"/>
                <a:cs typeface="Arial"/>
              </a:rPr>
              <a:t>Ensure that all rates provided are </a:t>
            </a:r>
            <a:r>
              <a:rPr lang="en-US" sz="3000" b="1">
                <a:solidFill>
                  <a:schemeClr val="accent1">
                    <a:lumMod val="75000"/>
                  </a:schemeClr>
                </a:solidFill>
                <a:latin typeface="Arial"/>
                <a:cs typeface="Arial"/>
              </a:rPr>
              <a:t>maximum</a:t>
            </a:r>
            <a:r>
              <a:rPr lang="en-US" sz="3000">
                <a:solidFill>
                  <a:schemeClr val="accent1">
                    <a:lumMod val="75000"/>
                  </a:schemeClr>
                </a:solidFill>
                <a:latin typeface="Arial"/>
                <a:cs typeface="Arial"/>
              </a:rPr>
              <a:t> rates for the entire project term. </a:t>
            </a:r>
          </a:p>
          <a:p>
            <a:pPr>
              <a:lnSpc>
                <a:spcPct val="120000"/>
              </a:lnSpc>
            </a:pPr>
            <a:r>
              <a:rPr lang="en-US" sz="3000">
                <a:solidFill>
                  <a:schemeClr val="accent1">
                    <a:lumMod val="75000"/>
                  </a:schemeClr>
                </a:solidFill>
                <a:latin typeface="Arial"/>
                <a:cs typeface="Arial"/>
              </a:rPr>
              <a:t>Travel Restrictions: </a:t>
            </a:r>
          </a:p>
          <a:p>
            <a:pPr lvl="1">
              <a:lnSpc>
                <a:spcPct val="120000"/>
              </a:lnSpc>
              <a:buFont typeface="Courier New" panose="02070309020205020404" pitchFamily="49" charset="0"/>
              <a:buChar char="o"/>
            </a:pPr>
            <a:r>
              <a:rPr lang="en-US" sz="2600">
                <a:solidFill>
                  <a:schemeClr val="accent1">
                    <a:lumMod val="75000"/>
                  </a:schemeClr>
                </a:solidFill>
                <a:latin typeface="Arial"/>
                <a:cs typeface="Arial"/>
              </a:rPr>
              <a:t>CEC funds should be limited to lodging and any form of transportation (e.g., airfare, rental car, public transit, parking, mileage). </a:t>
            </a:r>
          </a:p>
          <a:p>
            <a:pPr lvl="1">
              <a:lnSpc>
                <a:spcPct val="120000"/>
              </a:lnSpc>
              <a:buFont typeface="Courier New" panose="02070309020205020404" pitchFamily="49" charset="0"/>
              <a:buChar char="o"/>
            </a:pPr>
            <a:r>
              <a:rPr lang="en-US" sz="2600">
                <a:solidFill>
                  <a:schemeClr val="accent1">
                    <a:lumMod val="75000"/>
                  </a:schemeClr>
                </a:solidFill>
                <a:latin typeface="Arial"/>
                <a:cs typeface="Arial"/>
              </a:rPr>
              <a:t>If an applicant plans to travel to conferences, including registration fees, they </a:t>
            </a:r>
            <a:r>
              <a:rPr lang="en-US" sz="2600" b="1">
                <a:solidFill>
                  <a:schemeClr val="accent1">
                    <a:lumMod val="75000"/>
                  </a:schemeClr>
                </a:solidFill>
                <a:latin typeface="Arial"/>
                <a:cs typeface="Arial"/>
              </a:rPr>
              <a:t>must</a:t>
            </a:r>
            <a:r>
              <a:rPr lang="en-US" sz="2600">
                <a:solidFill>
                  <a:schemeClr val="accent1">
                    <a:lumMod val="75000"/>
                  </a:schemeClr>
                </a:solidFill>
                <a:latin typeface="Arial"/>
                <a:cs typeface="Arial"/>
              </a:rPr>
              <a:t> use match funds.</a:t>
            </a:r>
          </a:p>
          <a:p>
            <a:endParaRPr lang="en-US">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351AD8E0-069A-4E02-A99C-299F681EB1FC}"/>
              </a:ext>
            </a:extLst>
          </p:cNvPr>
          <p:cNvSpPr>
            <a:spLocks noGrp="1"/>
          </p:cNvSpPr>
          <p:nvPr>
            <p:ph type="sldNum" sz="quarter" idx="12"/>
          </p:nvPr>
        </p:nvSpPr>
        <p:spPr>
          <a:xfrm>
            <a:off x="9569969" y="6463234"/>
            <a:ext cx="1803400" cy="365125"/>
          </a:xfrm>
        </p:spPr>
        <p:txBody>
          <a:bodyPr/>
          <a:lstStyle/>
          <a:p>
            <a:fld id="{005C4985-ACD0-2B4C-8981-36243250F268}" type="slidenum">
              <a:rPr lang="en-US" smtClean="0">
                <a:solidFill>
                  <a:schemeClr val="tx1"/>
                </a:solidFill>
              </a:rPr>
              <a:t>21</a:t>
            </a:fld>
            <a:endParaRPr lang="en-US">
              <a:solidFill>
                <a:schemeClr val="tx1"/>
              </a:solidFill>
            </a:endParaRPr>
          </a:p>
        </p:txBody>
      </p:sp>
    </p:spTree>
    <p:extLst>
      <p:ext uri="{BB962C8B-B14F-4D97-AF65-F5344CB8AC3E}">
        <p14:creationId xmlns:p14="http://schemas.microsoft.com/office/powerpoint/2010/main" val="1685374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Autofit/>
          </a:bodyPr>
          <a:lstStyle/>
          <a:p>
            <a:pPr algn="l"/>
            <a:r>
              <a:rPr lang="en-US" sz="3600" b="1">
                <a:solidFill>
                  <a:srgbClr val="254061"/>
                </a:solidFill>
                <a:latin typeface="Arial"/>
                <a:cs typeface="Arial"/>
              </a:rPr>
              <a:t>Commitment and Support Letter Forms (Attachment 10)</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773300" y="1555442"/>
            <a:ext cx="10428430" cy="4451979"/>
          </a:xfrm>
        </p:spPr>
        <p:txBody>
          <a:bodyPr>
            <a:normAutofit fontScale="92500" lnSpcReduction="20000"/>
          </a:bodyPr>
          <a:lstStyle/>
          <a:p>
            <a:pPr>
              <a:lnSpc>
                <a:spcPct val="110000"/>
              </a:lnSpc>
            </a:pPr>
            <a:r>
              <a:rPr lang="en-US" sz="2800">
                <a:solidFill>
                  <a:schemeClr val="accent1">
                    <a:lumMod val="75000"/>
                  </a:schemeClr>
                </a:solidFill>
                <a:latin typeface="Arial"/>
                <a:cs typeface="Arial"/>
              </a:rPr>
              <a:t>Follow guidelines provided for commitment and support letters.</a:t>
            </a:r>
          </a:p>
          <a:p>
            <a:pPr lvl="1">
              <a:lnSpc>
                <a:spcPct val="110000"/>
              </a:lnSpc>
              <a:buFont typeface="Courier New" panose="02070309020205020404" pitchFamily="49" charset="0"/>
              <a:buChar char="o"/>
            </a:pPr>
            <a:r>
              <a:rPr lang="en-US">
                <a:solidFill>
                  <a:schemeClr val="accent1">
                    <a:lumMod val="75000"/>
                  </a:schemeClr>
                </a:solidFill>
                <a:latin typeface="Arial"/>
                <a:cs typeface="Arial"/>
              </a:rPr>
              <a:t>Commitment letters are required for entities or individuals that are committing match funding, testing/demonstration sites, including the </a:t>
            </a:r>
            <a:r>
              <a:rPr lang="en-US" b="1">
                <a:solidFill>
                  <a:schemeClr val="accent1">
                    <a:lumMod val="75000"/>
                  </a:schemeClr>
                </a:solidFill>
                <a:latin typeface="Arial"/>
                <a:cs typeface="Arial"/>
              </a:rPr>
              <a:t>Prime</a:t>
            </a:r>
            <a:r>
              <a:rPr lang="en-US">
                <a:solidFill>
                  <a:schemeClr val="accent1">
                    <a:lumMod val="75000"/>
                  </a:schemeClr>
                </a:solidFill>
                <a:latin typeface="Arial"/>
                <a:cs typeface="Arial"/>
              </a:rPr>
              <a:t>. </a:t>
            </a:r>
          </a:p>
          <a:p>
            <a:pPr lvl="1">
              <a:lnSpc>
                <a:spcPct val="110000"/>
              </a:lnSpc>
              <a:buFont typeface="Courier New" panose="02070309020205020404" pitchFamily="49" charset="0"/>
              <a:buChar char="o"/>
            </a:pPr>
            <a:r>
              <a:rPr lang="en-US">
                <a:solidFill>
                  <a:schemeClr val="accent1">
                    <a:lumMod val="75000"/>
                  </a:schemeClr>
                </a:solidFill>
                <a:latin typeface="Arial"/>
                <a:cs typeface="Arial"/>
              </a:rPr>
              <a:t>Support letters describe a project stakeholder’s interest or involvement in the project.</a:t>
            </a:r>
          </a:p>
          <a:p>
            <a:pPr>
              <a:lnSpc>
                <a:spcPct val="110000"/>
              </a:lnSpc>
            </a:pPr>
            <a:r>
              <a:rPr lang="en-US" sz="2800">
                <a:solidFill>
                  <a:schemeClr val="accent1">
                    <a:lumMod val="75000"/>
                  </a:schemeClr>
                </a:solidFill>
                <a:latin typeface="Arial"/>
                <a:cs typeface="Arial"/>
              </a:rPr>
              <a:t>All applicants must submit </a:t>
            </a:r>
            <a:r>
              <a:rPr lang="en-US" sz="2800" b="1">
                <a:solidFill>
                  <a:schemeClr val="accent1">
                    <a:lumMod val="75000"/>
                  </a:schemeClr>
                </a:solidFill>
                <a:latin typeface="Arial"/>
                <a:cs typeface="Arial"/>
              </a:rPr>
              <a:t>at least one </a:t>
            </a:r>
            <a:r>
              <a:rPr lang="en-US" sz="2800">
                <a:solidFill>
                  <a:schemeClr val="accent1">
                    <a:lumMod val="75000"/>
                  </a:schemeClr>
                </a:solidFill>
                <a:latin typeface="Arial"/>
                <a:cs typeface="Arial"/>
              </a:rPr>
              <a:t>support letter.</a:t>
            </a:r>
          </a:p>
          <a:p>
            <a:pPr>
              <a:lnSpc>
                <a:spcPct val="110000"/>
              </a:lnSpc>
            </a:pPr>
            <a:r>
              <a:rPr lang="en-US" sz="2800">
                <a:solidFill>
                  <a:schemeClr val="accent1">
                    <a:lumMod val="75000"/>
                  </a:schemeClr>
                </a:solidFill>
                <a:latin typeface="Arial"/>
                <a:cs typeface="Arial"/>
              </a:rPr>
              <a:t>Match funding must be supported by a match fund commitment letter. </a:t>
            </a:r>
          </a:p>
          <a:p>
            <a:pPr>
              <a:lnSpc>
                <a:spcPct val="110000"/>
              </a:lnSpc>
            </a:pPr>
            <a:r>
              <a:rPr lang="en-US" sz="2800">
                <a:solidFill>
                  <a:schemeClr val="accent1">
                    <a:lumMod val="75000"/>
                  </a:schemeClr>
                </a:solidFill>
                <a:latin typeface="Arial"/>
                <a:cs typeface="Arial"/>
              </a:rPr>
              <a:t>Any project partners that will make contributions to the project (other than match and sites) must submit a commitment letter.</a:t>
            </a:r>
          </a:p>
          <a:p>
            <a:pPr>
              <a:lnSpc>
                <a:spcPct val="110000"/>
              </a:lnSpc>
            </a:pPr>
            <a:r>
              <a:rPr lang="en-US" sz="2800">
                <a:solidFill>
                  <a:schemeClr val="accent1">
                    <a:lumMod val="75000"/>
                  </a:schemeClr>
                </a:solidFill>
                <a:latin typeface="Arial"/>
                <a:cs typeface="Arial"/>
              </a:rPr>
              <a:t>Limit to two pages per letter, excluding the cover page.</a:t>
            </a:r>
          </a:p>
          <a:p>
            <a:pPr>
              <a:lnSpc>
                <a:spcPct val="100000"/>
              </a:lnSpc>
            </a:pPr>
            <a:endParaRPr lang="en-US">
              <a:solidFill>
                <a:schemeClr val="accent1">
                  <a:lumMod val="75000"/>
                </a:schemeClr>
              </a:solidFill>
              <a:latin typeface="Arial"/>
              <a:cs typeface="Arial"/>
            </a:endParaRPr>
          </a:p>
          <a:p>
            <a:pPr marL="0" indent="0">
              <a:lnSpc>
                <a:spcPct val="100000"/>
              </a:lnSpc>
              <a:buNone/>
            </a:pPr>
            <a:endParaRPr lang="en-US">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EB8AB454-A12B-46ED-ABB5-E4020480E8D3}"/>
              </a:ext>
            </a:extLst>
          </p:cNvPr>
          <p:cNvSpPr>
            <a:spLocks noGrp="1"/>
          </p:cNvSpPr>
          <p:nvPr>
            <p:ph type="sldNum" sz="quarter" idx="12"/>
          </p:nvPr>
        </p:nvSpPr>
        <p:spPr>
          <a:xfrm>
            <a:off x="9495017" y="6463234"/>
            <a:ext cx="1803400" cy="365125"/>
          </a:xfrm>
        </p:spPr>
        <p:txBody>
          <a:bodyPr/>
          <a:lstStyle/>
          <a:p>
            <a:fld id="{005C4985-ACD0-2B4C-8981-36243250F268}" type="slidenum">
              <a:rPr lang="en-US" smtClean="0">
                <a:solidFill>
                  <a:schemeClr val="tx1"/>
                </a:solidFill>
              </a:rPr>
              <a:t>22</a:t>
            </a:fld>
            <a:endParaRPr lang="en-US">
              <a:solidFill>
                <a:schemeClr val="tx1"/>
              </a:solidFill>
            </a:endParaRPr>
          </a:p>
        </p:txBody>
      </p:sp>
    </p:spTree>
    <p:extLst>
      <p:ext uri="{BB962C8B-B14F-4D97-AF65-F5344CB8AC3E}">
        <p14:creationId xmlns:p14="http://schemas.microsoft.com/office/powerpoint/2010/main" val="3285064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Autofit/>
          </a:bodyPr>
          <a:lstStyle/>
          <a:p>
            <a:pPr algn="l"/>
            <a:r>
              <a:rPr lang="en-US" sz="3600" b="1">
                <a:solidFill>
                  <a:srgbClr val="254061"/>
                </a:solidFill>
                <a:latin typeface="Arial"/>
                <a:cs typeface="Arial"/>
              </a:rPr>
              <a:t>GFO Submission </a:t>
            </a:r>
            <a:br>
              <a:rPr lang="en-US" sz="3600" b="1">
                <a:solidFill>
                  <a:srgbClr val="254061"/>
                </a:solidFill>
                <a:latin typeface="Arial"/>
                <a:cs typeface="Arial"/>
              </a:rPr>
            </a:br>
            <a:r>
              <a:rPr lang="en-US" sz="3600" b="1">
                <a:solidFill>
                  <a:srgbClr val="254061"/>
                </a:solidFill>
                <a:latin typeface="Arial"/>
                <a:cs typeface="Arial"/>
              </a:rPr>
              <a:t>Requirements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414068" y="1530204"/>
            <a:ext cx="11283351" cy="4933030"/>
          </a:xfrm>
        </p:spPr>
        <p:txBody>
          <a:bodyPr vert="horz" lIns="91440" tIns="45720" rIns="91440" bIns="45720" rtlCol="0" anchor="t">
            <a:normAutofit/>
          </a:bodyPr>
          <a:lstStyle/>
          <a:p>
            <a:r>
              <a:rPr lang="en-US">
                <a:solidFill>
                  <a:schemeClr val="accent1">
                    <a:lumMod val="75000"/>
                  </a:schemeClr>
                </a:solidFill>
                <a:latin typeface="Arial"/>
                <a:cs typeface="Arial"/>
              </a:rPr>
              <a:t>Method of Delivery is the Energy Commission Grant Solicitation System, available at: </a:t>
            </a:r>
            <a:r>
              <a:rPr lang="en-US">
                <a:solidFill>
                  <a:srgbClr val="0000FF"/>
                </a:solidFill>
                <a:latin typeface="Arial"/>
                <a:cs typeface="Arial"/>
                <a:hlinkClick r:id="rId4">
                  <a:extLst>
                    <a:ext uri="{A12FA001-AC4F-418D-AE19-62706E023703}">
                      <ahyp:hlinkClr xmlns:ahyp="http://schemas.microsoft.com/office/drawing/2018/hyperlinkcolor" val="tx"/>
                    </a:ext>
                  </a:extLst>
                </a:hlinkClick>
              </a:rPr>
              <a:t>https://gss.energy.ca.gov/</a:t>
            </a:r>
            <a:r>
              <a:rPr lang="en-US">
                <a:solidFill>
                  <a:srgbClr val="0000FF"/>
                </a:solidFill>
                <a:latin typeface="Arial"/>
                <a:cs typeface="Arial"/>
              </a:rPr>
              <a:t> </a:t>
            </a:r>
          </a:p>
          <a:p>
            <a:r>
              <a:rPr lang="en-US">
                <a:solidFill>
                  <a:schemeClr val="accent1">
                    <a:lumMod val="75000"/>
                  </a:schemeClr>
                </a:solidFill>
                <a:latin typeface="Arial"/>
                <a:cs typeface="Arial"/>
              </a:rPr>
              <a:t>Electronic files must be in Microsoft Office Word (.doc, .docx) and Excel (.</a:t>
            </a:r>
            <a:r>
              <a:rPr lang="en-US" err="1">
                <a:solidFill>
                  <a:schemeClr val="accent1">
                    <a:lumMod val="75000"/>
                  </a:schemeClr>
                </a:solidFill>
                <a:latin typeface="Arial"/>
                <a:cs typeface="Arial"/>
              </a:rPr>
              <a:t>xls</a:t>
            </a:r>
            <a:r>
              <a:rPr lang="en-US">
                <a:solidFill>
                  <a:schemeClr val="accent1">
                    <a:lumMod val="75000"/>
                  </a:schemeClr>
                </a:solidFill>
                <a:latin typeface="Arial"/>
                <a:cs typeface="Arial"/>
              </a:rPr>
              <a:t>, .xlsx) formats, unless originally provided in solicitation in another format. </a:t>
            </a:r>
          </a:p>
          <a:p>
            <a:r>
              <a:rPr lang="en-US">
                <a:solidFill>
                  <a:schemeClr val="accent1">
                    <a:lumMod val="75000"/>
                  </a:schemeClr>
                </a:solidFill>
                <a:latin typeface="Arial"/>
                <a:cs typeface="Arial"/>
              </a:rPr>
              <a:t>Application documents should meet formatting requirements, and page recommendations.</a:t>
            </a:r>
          </a:p>
          <a:p>
            <a:r>
              <a:rPr lang="en-US">
                <a:solidFill>
                  <a:schemeClr val="accent1">
                    <a:lumMod val="75000"/>
                  </a:schemeClr>
                </a:solidFill>
                <a:latin typeface="Arial"/>
                <a:cs typeface="Arial"/>
              </a:rPr>
              <a:t>Attachments requiring signatures (Application Form and Support/Commitment Letters) may be scanned and submitted in PDF format. </a:t>
            </a:r>
          </a:p>
          <a:p>
            <a:r>
              <a:rPr lang="en-US">
                <a:solidFill>
                  <a:schemeClr val="accent1">
                    <a:lumMod val="75000"/>
                  </a:schemeClr>
                </a:solidFill>
                <a:latin typeface="Arial"/>
                <a:cs typeface="Arial"/>
              </a:rPr>
              <a:t>First-time users must register as a new user to access system. </a:t>
            </a:r>
          </a:p>
          <a:p>
            <a:r>
              <a:rPr lang="en-US">
                <a:solidFill>
                  <a:schemeClr val="accent1">
                    <a:lumMod val="75000"/>
                  </a:schemeClr>
                </a:solidFill>
                <a:latin typeface="Arial"/>
                <a:cs typeface="Arial"/>
              </a:rPr>
              <a:t>Grant Solicitation System (GSS) How to Apply presentation: </a:t>
            </a:r>
            <a:r>
              <a:rPr lang="en-US" sz="2300">
                <a:solidFill>
                  <a:srgbClr val="0000FF"/>
                </a:solidFill>
                <a:latin typeface="Arial"/>
                <a:cs typeface="Arial"/>
                <a:hlinkClick r:id="rId5">
                  <a:extLst>
                    <a:ext uri="{A12FA001-AC4F-418D-AE19-62706E023703}">
                      <ahyp:hlinkClr xmlns:ahyp="http://schemas.microsoft.com/office/drawing/2018/hyperlinkcolor" val="tx"/>
                    </a:ext>
                  </a:extLst>
                </a:hlinkClick>
              </a:rPr>
              <a:t>https://www.energy.ca.gov/media/1654</a:t>
            </a:r>
            <a:r>
              <a:rPr lang="en-US" sz="2300">
                <a:solidFill>
                  <a:srgbClr val="0000FF"/>
                </a:solidFill>
                <a:latin typeface="Arial"/>
                <a:cs typeface="Arial"/>
              </a:rPr>
              <a:t> </a:t>
            </a:r>
          </a:p>
        </p:txBody>
      </p:sp>
      <p:sp>
        <p:nvSpPr>
          <p:cNvPr id="2" name="Slide Number Placeholder 1">
            <a:extLst>
              <a:ext uri="{FF2B5EF4-FFF2-40B4-BE49-F238E27FC236}">
                <a16:creationId xmlns:a16="http://schemas.microsoft.com/office/drawing/2014/main" id="{657BDD27-6947-4FD4-A572-578326FEA73B}"/>
              </a:ext>
            </a:extLst>
          </p:cNvPr>
          <p:cNvSpPr>
            <a:spLocks noGrp="1"/>
          </p:cNvSpPr>
          <p:nvPr>
            <p:ph type="sldNum" sz="quarter" idx="12"/>
          </p:nvPr>
        </p:nvSpPr>
        <p:spPr>
          <a:xfrm>
            <a:off x="9659911" y="6463234"/>
            <a:ext cx="1803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33298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F10C5-D16F-4D6A-8062-80668917FD30}"/>
              </a:ext>
            </a:extLst>
          </p:cNvPr>
          <p:cNvSpPr>
            <a:spLocks noGrp="1"/>
          </p:cNvSpPr>
          <p:nvPr>
            <p:ph type="title"/>
          </p:nvPr>
        </p:nvSpPr>
        <p:spPr/>
        <p:txBody>
          <a:bodyPr/>
          <a:lstStyle/>
          <a:p>
            <a:r>
              <a:rPr lang="en-US"/>
              <a:t>GSS WARNING</a:t>
            </a:r>
          </a:p>
        </p:txBody>
      </p:sp>
      <p:sp>
        <p:nvSpPr>
          <p:cNvPr id="3" name="Content Placeholder 2">
            <a:extLst>
              <a:ext uri="{FF2B5EF4-FFF2-40B4-BE49-F238E27FC236}">
                <a16:creationId xmlns:a16="http://schemas.microsoft.com/office/drawing/2014/main" id="{490086AC-59FB-4979-B64D-D9C6EDDFEF79}"/>
              </a:ext>
            </a:extLst>
          </p:cNvPr>
          <p:cNvSpPr>
            <a:spLocks noGrp="1"/>
          </p:cNvSpPr>
          <p:nvPr>
            <p:ph sz="half" idx="1"/>
          </p:nvPr>
        </p:nvSpPr>
        <p:spPr>
          <a:xfrm>
            <a:off x="838199" y="1275906"/>
            <a:ext cx="10766367" cy="5187327"/>
          </a:xfrm>
        </p:spPr>
        <p:txBody>
          <a:bodyPr>
            <a:normAutofit/>
          </a:bodyPr>
          <a:lstStyle/>
          <a:p>
            <a:pPr marL="0" indent="0" algn="ctr" rtl="0" fontAlgn="base">
              <a:spcAft>
                <a:spcPts val="1200"/>
              </a:spcAft>
              <a:buNone/>
            </a:pPr>
            <a:r>
              <a:rPr lang="en-US" sz="3500" b="1">
                <a:solidFill>
                  <a:srgbClr val="FF0000"/>
                </a:solidFill>
              </a:rPr>
              <a:t>START THE PROCESS EARLY! </a:t>
            </a:r>
          </a:p>
          <a:p>
            <a:pPr fontAlgn="base">
              <a:spcAft>
                <a:spcPts val="600"/>
              </a:spcAft>
            </a:pPr>
            <a:r>
              <a:rPr lang="en-US" sz="3500">
                <a:solidFill>
                  <a:schemeClr val="accent1">
                    <a:lumMod val="75000"/>
                  </a:schemeClr>
                </a:solidFill>
              </a:rPr>
              <a:t>Applications must be fully submitted </a:t>
            </a:r>
            <a:r>
              <a:rPr lang="en-US" sz="3500" u="sng">
                <a:solidFill>
                  <a:srgbClr val="FF0000"/>
                </a:solidFill>
              </a:rPr>
              <a:t>BEFORE</a:t>
            </a:r>
            <a:r>
              <a:rPr lang="en-US" sz="3500"/>
              <a:t> </a:t>
            </a:r>
            <a:r>
              <a:rPr lang="en-US" sz="3500">
                <a:solidFill>
                  <a:schemeClr val="accent1">
                    <a:lumMod val="75000"/>
                  </a:schemeClr>
                </a:solidFill>
              </a:rPr>
              <a:t>the deadline listed in the solicitation manual</a:t>
            </a:r>
            <a:r>
              <a:rPr lang="en-US" sz="3500"/>
              <a:t> </a:t>
            </a:r>
          </a:p>
          <a:p>
            <a:pPr fontAlgn="base">
              <a:spcAft>
                <a:spcPts val="600"/>
              </a:spcAft>
            </a:pPr>
            <a:r>
              <a:rPr lang="en-US" sz="3500">
                <a:solidFill>
                  <a:srgbClr val="FF0000"/>
                </a:solidFill>
              </a:rPr>
              <a:t>The GSS system will shut off at the deadline </a:t>
            </a:r>
          </a:p>
          <a:p>
            <a:pPr fontAlgn="base">
              <a:spcAft>
                <a:spcPts val="600"/>
              </a:spcAft>
            </a:pPr>
            <a:r>
              <a:rPr lang="en-US" sz="3500">
                <a:solidFill>
                  <a:schemeClr val="accent1">
                    <a:lumMod val="75000"/>
                  </a:schemeClr>
                </a:solidFill>
              </a:rPr>
              <a:t>Applications in the process of being submitted prior to the deadline will NOT be accepted after the deadline </a:t>
            </a:r>
          </a:p>
          <a:p>
            <a:pPr fontAlgn="base">
              <a:spcAft>
                <a:spcPts val="600"/>
              </a:spcAft>
            </a:pPr>
            <a:r>
              <a:rPr lang="en-US" sz="3500">
                <a:solidFill>
                  <a:schemeClr val="accent1">
                    <a:lumMod val="75000"/>
                  </a:schemeClr>
                </a:solidFill>
              </a:rPr>
              <a:t>Applications will NOT be accepted after the deadline </a:t>
            </a:r>
            <a:endParaRPr lang="en-US" sz="3500" b="0" i="0">
              <a:solidFill>
                <a:schemeClr val="accent1">
                  <a:lumMod val="75000"/>
                </a:schemeClr>
              </a:solidFill>
              <a:effectLst/>
              <a:latin typeface="Arial" panose="020B0604020202020204" pitchFamily="34" charset="0"/>
            </a:endParaRPr>
          </a:p>
        </p:txBody>
      </p:sp>
      <p:sp>
        <p:nvSpPr>
          <p:cNvPr id="5" name="Slide Number Placeholder 4">
            <a:extLst>
              <a:ext uri="{FF2B5EF4-FFF2-40B4-BE49-F238E27FC236}">
                <a16:creationId xmlns:a16="http://schemas.microsoft.com/office/drawing/2014/main" id="{31679A90-1F6B-4E7B-B15C-EF933347B35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01262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41298-3FB8-4BC5-805D-9B2AB455C6F6}"/>
              </a:ext>
            </a:extLst>
          </p:cNvPr>
          <p:cNvSpPr>
            <a:spLocks noGrp="1"/>
          </p:cNvSpPr>
          <p:nvPr>
            <p:ph type="title"/>
          </p:nvPr>
        </p:nvSpPr>
        <p:spPr/>
        <p:txBody>
          <a:bodyPr/>
          <a:lstStyle/>
          <a:p>
            <a:r>
              <a:rPr lang="en-US"/>
              <a:t>GSS Structure</a:t>
            </a:r>
          </a:p>
        </p:txBody>
      </p:sp>
      <p:sp>
        <p:nvSpPr>
          <p:cNvPr id="3" name="Content Placeholder 2">
            <a:extLst>
              <a:ext uri="{FF2B5EF4-FFF2-40B4-BE49-F238E27FC236}">
                <a16:creationId xmlns:a16="http://schemas.microsoft.com/office/drawing/2014/main" id="{A0439ABF-4E01-4846-B0E8-8C4E3D41D26F}"/>
              </a:ext>
            </a:extLst>
          </p:cNvPr>
          <p:cNvSpPr>
            <a:spLocks noGrp="1"/>
          </p:cNvSpPr>
          <p:nvPr>
            <p:ph sz="half" idx="1"/>
          </p:nvPr>
        </p:nvSpPr>
        <p:spPr>
          <a:xfrm>
            <a:off x="514350" y="1275908"/>
            <a:ext cx="10839450" cy="4901056"/>
          </a:xfrm>
        </p:spPr>
        <p:txBody>
          <a:bodyPr>
            <a:normAutofit fontScale="92500" lnSpcReduction="10000"/>
          </a:bodyPr>
          <a:lstStyle/>
          <a:p>
            <a:r>
              <a:rPr lang="en-US" sz="3000">
                <a:solidFill>
                  <a:schemeClr val="accent1">
                    <a:lumMod val="75000"/>
                  </a:schemeClr>
                </a:solidFill>
              </a:rPr>
              <a:t>Register as a New User </a:t>
            </a:r>
          </a:p>
          <a:p>
            <a:r>
              <a:rPr lang="en-US" sz="3000">
                <a:solidFill>
                  <a:schemeClr val="accent1">
                    <a:lumMod val="75000"/>
                  </a:schemeClr>
                </a:solidFill>
              </a:rPr>
              <a:t>Log In </a:t>
            </a:r>
          </a:p>
          <a:p>
            <a:r>
              <a:rPr lang="en-US" sz="3000">
                <a:solidFill>
                  <a:schemeClr val="accent1">
                    <a:lumMod val="75000"/>
                  </a:schemeClr>
                </a:solidFill>
              </a:rPr>
              <a:t>3 Step Application Process: </a:t>
            </a:r>
          </a:p>
          <a:p>
            <a:pPr marL="971550" indent="-457200">
              <a:buAutoNum type="arabicPeriod"/>
            </a:pPr>
            <a:r>
              <a:rPr lang="en-US" sz="3000">
                <a:solidFill>
                  <a:schemeClr val="accent1">
                    <a:lumMod val="75000"/>
                  </a:schemeClr>
                </a:solidFill>
              </a:rPr>
              <a:t>Select Solicitation </a:t>
            </a:r>
          </a:p>
          <a:p>
            <a:pPr marL="971550" indent="-457200">
              <a:buAutoNum type="arabicPeriod"/>
            </a:pPr>
            <a:r>
              <a:rPr lang="en-US" sz="3000">
                <a:solidFill>
                  <a:schemeClr val="accent1">
                    <a:lumMod val="75000"/>
                  </a:schemeClr>
                </a:solidFill>
              </a:rPr>
              <a:t>Upload Files </a:t>
            </a:r>
          </a:p>
          <a:p>
            <a:pPr marL="514350" indent="0">
              <a:buNone/>
            </a:pPr>
            <a:r>
              <a:rPr lang="en-US" sz="3000">
                <a:solidFill>
                  <a:schemeClr val="accent1">
                    <a:lumMod val="75000"/>
                  </a:schemeClr>
                </a:solidFill>
              </a:rPr>
              <a:t>	• Select documents for upload </a:t>
            </a:r>
          </a:p>
          <a:p>
            <a:pPr lvl="2"/>
            <a:r>
              <a:rPr lang="en-US" sz="3000">
                <a:solidFill>
                  <a:schemeClr val="accent1">
                    <a:lumMod val="75000"/>
                  </a:schemeClr>
                </a:solidFill>
              </a:rPr>
              <a:t>Tag files with document type </a:t>
            </a:r>
          </a:p>
          <a:p>
            <a:pPr lvl="2"/>
            <a:r>
              <a:rPr lang="en-US" sz="3000" strike="sngStrike">
                <a:solidFill>
                  <a:schemeClr val="accent1">
                    <a:lumMod val="75000"/>
                  </a:schemeClr>
                </a:solidFill>
              </a:rPr>
              <a:t>Designate confidential documents (if applicable) </a:t>
            </a:r>
          </a:p>
          <a:p>
            <a:pPr marL="971550" lvl="2" indent="-457200">
              <a:lnSpc>
                <a:spcPct val="100000"/>
              </a:lnSpc>
              <a:spcBef>
                <a:spcPts val="1000"/>
              </a:spcBef>
              <a:buFont typeface="+mj-lt"/>
              <a:buAutoNum type="arabicPeriod" startAt="3"/>
            </a:pPr>
            <a:r>
              <a:rPr lang="en-US" sz="3000">
                <a:solidFill>
                  <a:schemeClr val="accent1">
                    <a:lumMod val="75000"/>
                  </a:schemeClr>
                </a:solidFill>
              </a:rPr>
              <a:t>Review and Submit </a:t>
            </a:r>
          </a:p>
          <a:p>
            <a:pPr marL="914400" lvl="2" indent="0">
              <a:buNone/>
            </a:pPr>
            <a:endParaRPr lang="en-US"/>
          </a:p>
          <a:p>
            <a:pPr marL="914400" lvl="2" indent="0">
              <a:buNone/>
            </a:pPr>
            <a:r>
              <a:rPr lang="en-US" sz="3200">
                <a:solidFill>
                  <a:srgbClr val="FF0000"/>
                </a:solidFill>
              </a:rPr>
              <a:t>All three steps must be complete BEFORE the deadline</a:t>
            </a:r>
          </a:p>
        </p:txBody>
      </p:sp>
      <p:sp>
        <p:nvSpPr>
          <p:cNvPr id="5" name="Slide Number Placeholder 4">
            <a:extLst>
              <a:ext uri="{FF2B5EF4-FFF2-40B4-BE49-F238E27FC236}">
                <a16:creationId xmlns:a16="http://schemas.microsoft.com/office/drawing/2014/main" id="{F96BAECF-88DB-4BF1-A320-6C45B01E0E2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15438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fontScale="90000"/>
          </a:bodyPr>
          <a:lstStyle/>
          <a:p>
            <a:pPr algn="l"/>
            <a:r>
              <a:rPr lang="en-US" sz="4000" b="1">
                <a:solidFill>
                  <a:srgbClr val="254061"/>
                </a:solidFill>
                <a:latin typeface="Arial"/>
                <a:cs typeface="Arial"/>
              </a:rPr>
              <a:t>How will my Application be Evaluated? </a:t>
            </a:r>
            <a:br>
              <a:rPr lang="en-US" b="1">
                <a:solidFill>
                  <a:srgbClr val="254061"/>
                </a:solidFill>
                <a:latin typeface="Arial"/>
                <a:cs typeface="Arial"/>
              </a:rPr>
            </a:br>
            <a:r>
              <a:rPr lang="en-US" sz="3600" b="1">
                <a:solidFill>
                  <a:srgbClr val="254061"/>
                </a:solidFill>
                <a:latin typeface="Arial"/>
                <a:cs typeface="Arial"/>
              </a:rPr>
              <a:t>Application Screening</a:t>
            </a:r>
          </a:p>
        </p:txBody>
      </p:sp>
      <p:sp>
        <p:nvSpPr>
          <p:cNvPr id="9" name="Content Placeholder 2"/>
          <p:cNvSpPr>
            <a:spLocks noGrp="1"/>
          </p:cNvSpPr>
          <p:nvPr>
            <p:ph sz="half" idx="1"/>
          </p:nvPr>
        </p:nvSpPr>
        <p:spPr>
          <a:solidFill>
            <a:srgbClr val="FFE49F"/>
          </a:solidFill>
        </p:spPr>
        <p:txBody>
          <a:bodyPr>
            <a:normAutofit/>
          </a:bodyPr>
          <a:lstStyle/>
          <a:p>
            <a:pPr marL="0" indent="0" algn="ctr">
              <a:buNone/>
            </a:pPr>
            <a:r>
              <a:rPr lang="en-US" sz="2600" b="1" u="sng">
                <a:solidFill>
                  <a:schemeClr val="tx1"/>
                </a:solidFill>
              </a:rPr>
              <a:t>Admin Screening Process</a:t>
            </a:r>
          </a:p>
          <a:p>
            <a:pPr>
              <a:buFont typeface="Wingdings" panose="05000000000000000000" pitchFamily="2" charset="2"/>
              <a:buChar char="q"/>
            </a:pPr>
            <a:r>
              <a:rPr lang="en-US" sz="2600">
                <a:solidFill>
                  <a:schemeClr val="tx1"/>
                </a:solidFill>
              </a:rPr>
              <a:t>Energy Commission staff screens applications per criteria in Section IV.E.</a:t>
            </a:r>
          </a:p>
          <a:p>
            <a:pPr>
              <a:buFont typeface="Wingdings" panose="05000000000000000000" pitchFamily="2" charset="2"/>
              <a:buChar char="q"/>
            </a:pPr>
            <a:r>
              <a:rPr lang="en-US" sz="2600">
                <a:solidFill>
                  <a:schemeClr val="tx1"/>
                </a:solidFill>
              </a:rPr>
              <a:t>Criteria are evaluated on a pass/fail basis.</a:t>
            </a:r>
          </a:p>
          <a:p>
            <a:pPr>
              <a:buFont typeface="Wingdings" panose="05000000000000000000" pitchFamily="2" charset="2"/>
              <a:buChar char="q"/>
            </a:pPr>
            <a:r>
              <a:rPr lang="en-US" sz="2600">
                <a:solidFill>
                  <a:schemeClr val="tx1"/>
                </a:solidFill>
              </a:rPr>
              <a:t>Applicants must pass all screening criteria or the application will be disqualified.</a:t>
            </a:r>
          </a:p>
        </p:txBody>
      </p:sp>
      <p:sp>
        <p:nvSpPr>
          <p:cNvPr id="2" name="Content Placeholder 1">
            <a:extLst>
              <a:ext uri="{FF2B5EF4-FFF2-40B4-BE49-F238E27FC236}">
                <a16:creationId xmlns:a16="http://schemas.microsoft.com/office/drawing/2014/main" id="{0693D5FB-1076-467B-9EF0-AB23352ACC50}"/>
              </a:ext>
              <a:ext uri="{C183D7F6-B498-43B3-948B-1728B52AA6E4}">
                <adec:decorative xmlns:adec="http://schemas.microsoft.com/office/drawing/2017/decorative" val="1"/>
              </a:ext>
            </a:extLst>
          </p:cNvPr>
          <p:cNvSpPr>
            <a:spLocks noGrp="1"/>
          </p:cNvSpPr>
          <p:nvPr>
            <p:ph sz="half" idx="2"/>
          </p:nvPr>
        </p:nvSpPr>
        <p:spPr/>
        <p:txBody>
          <a:bodyPr/>
          <a:lstStyle/>
          <a:p>
            <a:endParaRPr lang="en-US"/>
          </a:p>
        </p:txBody>
      </p:sp>
      <p:sp>
        <p:nvSpPr>
          <p:cNvPr id="10" name="Content Placeholder 2">
            <a:extLst>
              <a:ext uri="{C183D7F6-B498-43B3-948B-1728B52AA6E4}">
                <adec:decorative xmlns:adec="http://schemas.microsoft.com/office/drawing/2017/decorative" val="0"/>
              </a:ext>
            </a:extLst>
          </p:cNvPr>
          <p:cNvSpPr txBox="1">
            <a:spLocks/>
          </p:cNvSpPr>
          <p:nvPr/>
        </p:nvSpPr>
        <p:spPr>
          <a:xfrm>
            <a:off x="6228606" y="1866900"/>
            <a:ext cx="5005452" cy="4044504"/>
          </a:xfrm>
          <a:prstGeom prst="rect">
            <a:avLst/>
          </a:prstGeom>
          <a:solidFill>
            <a:schemeClr val="accent1">
              <a:lumMod val="40000"/>
              <a:lumOff val="60000"/>
            </a:schemeClr>
          </a:solidFill>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600" kern="1200">
                <a:solidFill>
                  <a:schemeClr val="tx2"/>
                </a:solidFill>
                <a:latin typeface="+mn-lt"/>
                <a:ea typeface="+mn-ea"/>
                <a:cs typeface="+mn-cs"/>
              </a:defRPr>
            </a:lvl1pPr>
            <a:lvl2pPr marL="742950" indent="-285750" algn="l" defTabSz="914400" rtl="0" eaLnBrk="1" latinLnBrk="0" hangingPunct="1">
              <a:spcBef>
                <a:spcPct val="20000"/>
              </a:spcBef>
              <a:buFontTx/>
              <a:buBlip>
                <a:blip r:embed="rId4"/>
              </a:buBlip>
              <a:defRPr sz="2400" kern="1200">
                <a:solidFill>
                  <a:schemeClr val="tx2"/>
                </a:solidFill>
                <a:latin typeface="+mn-lt"/>
                <a:ea typeface="+mn-ea"/>
                <a:cs typeface="+mn-cs"/>
              </a:defRPr>
            </a:lvl2pPr>
            <a:lvl3pPr marL="1143000" indent="-228600" algn="l" defTabSz="914400" rtl="0" eaLnBrk="1" latinLnBrk="0" hangingPunct="1">
              <a:spcBef>
                <a:spcPct val="20000"/>
              </a:spcBef>
              <a:buFontTx/>
              <a:buBlip>
                <a:blip r:embed="rId4"/>
              </a:buBlip>
              <a:defRPr sz="2000" kern="1200">
                <a:solidFill>
                  <a:schemeClr val="tx2"/>
                </a:solidFill>
                <a:latin typeface="+mn-lt"/>
                <a:ea typeface="+mn-ea"/>
                <a:cs typeface="+mn-cs"/>
              </a:defRPr>
            </a:lvl3pPr>
            <a:lvl4pPr marL="1600200" indent="-228600" algn="l" defTabSz="914400" rtl="0" eaLnBrk="1" latinLnBrk="0" hangingPunct="1">
              <a:spcBef>
                <a:spcPct val="20000"/>
              </a:spcBef>
              <a:buFontTx/>
              <a:buBlip>
                <a:blip r:embed="rId4"/>
              </a:buBlip>
              <a:defRPr sz="1800" kern="1200">
                <a:solidFill>
                  <a:schemeClr val="tx2"/>
                </a:solidFill>
                <a:latin typeface="+mn-lt"/>
                <a:ea typeface="+mn-ea"/>
                <a:cs typeface="+mn-cs"/>
              </a:defRPr>
            </a:lvl4pPr>
            <a:lvl5pPr marL="2057400" indent="-228600" algn="l" defTabSz="914400" rtl="0" eaLnBrk="1" latinLnBrk="0" hangingPunct="1">
              <a:spcBef>
                <a:spcPct val="20000"/>
              </a:spcBef>
              <a:buFontTx/>
              <a:buBlip>
                <a:blip r:embed="rId4"/>
              </a:buBlip>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b="1" u="sng">
                <a:solidFill>
                  <a:schemeClr val="tx1"/>
                </a:solidFill>
              </a:rPr>
              <a:t>Some Reasons for Disqualification</a:t>
            </a:r>
          </a:p>
          <a:p>
            <a:pPr marL="342900" indent="-342900">
              <a:buFont typeface="Wingdings" panose="05000000000000000000" pitchFamily="2" charset="2"/>
              <a:buChar char="q"/>
            </a:pPr>
            <a:r>
              <a:rPr lang="en-US">
                <a:solidFill>
                  <a:schemeClr val="tx1"/>
                </a:solidFill>
              </a:rPr>
              <a:t>Application is not submitted by the specified due date and time or is unsigned.</a:t>
            </a:r>
          </a:p>
          <a:p>
            <a:pPr marL="342900" indent="-342900">
              <a:buFont typeface="Wingdings" panose="05000000000000000000" pitchFamily="2" charset="2"/>
              <a:buChar char="q"/>
            </a:pPr>
            <a:r>
              <a:rPr lang="en-US">
                <a:solidFill>
                  <a:schemeClr val="tx1"/>
                </a:solidFill>
              </a:rPr>
              <a:t>Application does not include one or more support letters.</a:t>
            </a:r>
          </a:p>
          <a:p>
            <a:pPr marL="342900" indent="-342900">
              <a:buFont typeface="Wingdings" panose="05000000000000000000" pitchFamily="2" charset="2"/>
              <a:buChar char="q"/>
            </a:pPr>
            <a:r>
              <a:rPr lang="en-US">
                <a:solidFill>
                  <a:schemeClr val="tx1"/>
                </a:solidFill>
              </a:rPr>
              <a:t>Application contains confidential material.</a:t>
            </a:r>
          </a:p>
        </p:txBody>
      </p:sp>
      <p:sp>
        <p:nvSpPr>
          <p:cNvPr id="4" name="Oval 3" descr="An oval that highlights that an application that contains confidential material is a reason for disqualification.">
            <a:extLst>
              <a:ext uri="{FF2B5EF4-FFF2-40B4-BE49-F238E27FC236}">
                <a16:creationId xmlns:a16="http://schemas.microsoft.com/office/drawing/2014/main" id="{4DA6FBC9-622F-18B9-0BF1-22DBCFF9CB45}"/>
              </a:ext>
            </a:extLst>
          </p:cNvPr>
          <p:cNvSpPr/>
          <p:nvPr/>
        </p:nvSpPr>
        <p:spPr>
          <a:xfrm>
            <a:off x="6019800" y="4796821"/>
            <a:ext cx="4134594" cy="1038840"/>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AF46B05B-8D8E-4701-9076-F7FE0B05D043}"/>
              </a:ext>
            </a:extLst>
          </p:cNvPr>
          <p:cNvSpPr>
            <a:spLocks noGrp="1"/>
          </p:cNvSpPr>
          <p:nvPr>
            <p:ph type="sldNum" sz="quarter" idx="12"/>
          </p:nvPr>
        </p:nvSpPr>
        <p:spPr>
          <a:xfrm>
            <a:off x="9435056" y="6463234"/>
            <a:ext cx="1761067" cy="365125"/>
          </a:xfrm>
        </p:spPr>
        <p:txBody>
          <a:bodyPr/>
          <a:lstStyle/>
          <a:p>
            <a:fld id="{005C4985-ACD0-2B4C-8981-36243250F268}" type="slidenum">
              <a:rPr lang="en-US" smtClean="0">
                <a:solidFill>
                  <a:schemeClr val="tx1"/>
                </a:solidFill>
              </a:rPr>
              <a:t>26</a:t>
            </a:fld>
            <a:endParaRPr lang="en-US">
              <a:solidFill>
                <a:schemeClr val="tx1"/>
              </a:solidFill>
            </a:endParaRPr>
          </a:p>
        </p:txBody>
      </p:sp>
    </p:spTree>
    <p:extLst>
      <p:ext uri="{BB962C8B-B14F-4D97-AF65-F5344CB8AC3E}">
        <p14:creationId xmlns:p14="http://schemas.microsoft.com/office/powerpoint/2010/main" val="1597230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E5B14A8-E48A-C540-9214-39685A723586}"/>
              </a:ext>
            </a:extLst>
          </p:cNvPr>
          <p:cNvSpPr>
            <a:spLocks noGrp="1"/>
          </p:cNvSpPr>
          <p:nvPr>
            <p:ph type="title"/>
          </p:nvPr>
        </p:nvSpPr>
        <p:spPr>
          <a:xfrm>
            <a:off x="1399822" y="375371"/>
            <a:ext cx="9953978" cy="1038840"/>
          </a:xfrm>
        </p:spPr>
        <p:txBody>
          <a:bodyPr>
            <a:normAutofit fontScale="90000"/>
          </a:bodyPr>
          <a:lstStyle/>
          <a:p>
            <a:pPr algn="l"/>
            <a:r>
              <a:rPr lang="en-US" sz="3600" b="1">
                <a:solidFill>
                  <a:srgbClr val="254061"/>
                </a:solidFill>
                <a:latin typeface="Arial"/>
                <a:cs typeface="Arial"/>
              </a:rPr>
              <a:t>How will my Application be Evaluated? </a:t>
            </a:r>
            <a:br>
              <a:rPr lang="en-US" sz="3600" b="1">
                <a:solidFill>
                  <a:srgbClr val="254061"/>
                </a:solidFill>
                <a:latin typeface="Arial"/>
                <a:cs typeface="Arial"/>
              </a:rPr>
            </a:br>
            <a:r>
              <a:rPr lang="en-US" sz="3600" b="1">
                <a:solidFill>
                  <a:srgbClr val="254061"/>
                </a:solidFill>
                <a:latin typeface="Arial"/>
                <a:cs typeface="Arial"/>
              </a:rPr>
              <a:t>Application Scoring</a:t>
            </a:r>
            <a:br>
              <a:rPr lang="en-US" sz="3600" b="1">
                <a:solidFill>
                  <a:srgbClr val="254061"/>
                </a:solidFill>
                <a:latin typeface="Arial"/>
                <a:cs typeface="Arial"/>
              </a:rPr>
            </a:br>
            <a:endParaRPr lang="en-US" b="1">
              <a:solidFill>
                <a:srgbClr val="254061"/>
              </a:solidFill>
              <a:latin typeface="Arial"/>
              <a:cs typeface="Arial"/>
            </a:endParaRPr>
          </a:p>
        </p:txBody>
      </p:sp>
      <p:sp>
        <p:nvSpPr>
          <p:cNvPr id="11" name="Content Placeholder 2"/>
          <p:cNvSpPr>
            <a:spLocks noGrp="1"/>
          </p:cNvSpPr>
          <p:nvPr>
            <p:ph idx="4294967295"/>
          </p:nvPr>
        </p:nvSpPr>
        <p:spPr>
          <a:xfrm>
            <a:off x="829437" y="1429117"/>
            <a:ext cx="5016500" cy="4901345"/>
          </a:xfrm>
          <a:solidFill>
            <a:srgbClr val="FFE49F"/>
          </a:solidFill>
        </p:spPr>
        <p:txBody>
          <a:bodyPr>
            <a:noAutofit/>
          </a:bodyPr>
          <a:lstStyle/>
          <a:p>
            <a:pPr marL="285750" indent="-285750">
              <a:buFont typeface="Arial" panose="020B0604020202020204" pitchFamily="34" charset="0"/>
              <a:buChar char="•"/>
            </a:pPr>
            <a:r>
              <a:rPr lang="en-US" sz="2100" b="1">
                <a:solidFill>
                  <a:schemeClr val="tx1"/>
                </a:solidFill>
              </a:rPr>
              <a:t>Evaluation Committee applies the scoring scale to the scoring criteria.</a:t>
            </a:r>
          </a:p>
          <a:p>
            <a:pPr marL="285750" indent="-285750">
              <a:buFont typeface="Arial" panose="020B0604020202020204" pitchFamily="34" charset="0"/>
              <a:buChar char="•"/>
            </a:pPr>
            <a:r>
              <a:rPr lang="en-US" sz="2100" b="1">
                <a:solidFill>
                  <a:schemeClr val="tx1"/>
                </a:solidFill>
              </a:rPr>
              <a:t>Applications must obtain a minimum passing score of 52.5 points for Criteria 1-4 in order to continue evaluation.</a:t>
            </a:r>
          </a:p>
          <a:p>
            <a:pPr marL="285750" indent="-285750">
              <a:buFont typeface="Arial" panose="020B0604020202020204" pitchFamily="34" charset="0"/>
              <a:buChar char="•"/>
            </a:pPr>
            <a:r>
              <a:rPr lang="en-US" sz="2100" b="1">
                <a:solidFill>
                  <a:schemeClr val="tx1"/>
                </a:solidFill>
              </a:rPr>
              <a:t>Applications must obtain a minimum passing score of 70 points for Criteria 1-7 in order to be considered for funding.</a:t>
            </a:r>
          </a:p>
          <a:p>
            <a:pPr marL="285750" indent="-285750">
              <a:buFont typeface="Arial" panose="020B0604020202020204" pitchFamily="34" charset="0"/>
              <a:buChar char="•"/>
            </a:pPr>
            <a:r>
              <a:rPr lang="en-US" sz="2100" b="1">
                <a:solidFill>
                  <a:schemeClr val="tx1"/>
                </a:solidFill>
              </a:rPr>
              <a:t>Review Section IV of the manual and ensure the application provides a clear and complete response to each scoring criteria.</a:t>
            </a:r>
            <a:endParaRPr lang="en-US" sz="2100">
              <a:solidFill>
                <a:schemeClr val="tx1"/>
              </a:solidFill>
            </a:endParaRPr>
          </a:p>
        </p:txBody>
      </p:sp>
      <p:graphicFrame>
        <p:nvGraphicFramePr>
          <p:cNvPr id="12" name="Table 11" descr="Table outlines the scoring for criterion 1-8 and the maximum point possible. " title="Scoring table"/>
          <p:cNvGraphicFramePr>
            <a:graphicFrameLocks noGrp="1"/>
          </p:cNvGraphicFramePr>
          <p:nvPr>
            <p:extLst>
              <p:ext uri="{D42A27DB-BD31-4B8C-83A1-F6EECF244321}">
                <p14:modId xmlns:p14="http://schemas.microsoft.com/office/powerpoint/2010/main" val="4264295532"/>
              </p:ext>
            </p:extLst>
          </p:nvPr>
        </p:nvGraphicFramePr>
        <p:xfrm>
          <a:off x="6096000" y="1414211"/>
          <a:ext cx="4885149" cy="4901342"/>
        </p:xfrm>
        <a:graphic>
          <a:graphicData uri="http://schemas.openxmlformats.org/drawingml/2006/table">
            <a:tbl>
              <a:tblPr firstRow="1" bandRow="1">
                <a:tableStyleId>{5C22544A-7EE6-4342-B048-85BDC9FD1C3A}</a:tableStyleId>
              </a:tblPr>
              <a:tblGrid>
                <a:gridCol w="3594732">
                  <a:extLst>
                    <a:ext uri="{9D8B030D-6E8A-4147-A177-3AD203B41FA5}">
                      <a16:colId xmlns:a16="http://schemas.microsoft.com/office/drawing/2014/main" val="20000"/>
                    </a:ext>
                  </a:extLst>
                </a:gridCol>
                <a:gridCol w="1290417">
                  <a:extLst>
                    <a:ext uri="{9D8B030D-6E8A-4147-A177-3AD203B41FA5}">
                      <a16:colId xmlns:a16="http://schemas.microsoft.com/office/drawing/2014/main" val="20001"/>
                    </a:ext>
                  </a:extLst>
                </a:gridCol>
              </a:tblGrid>
              <a:tr h="557776">
                <a:tc>
                  <a:txBody>
                    <a:bodyPr/>
                    <a:lstStyle/>
                    <a:p>
                      <a:pPr algn="ctr"/>
                      <a:r>
                        <a:rPr lang="en-US" sz="2000"/>
                        <a:t>Scoring</a:t>
                      </a:r>
                      <a:r>
                        <a:rPr lang="en-US" sz="2000" baseline="0"/>
                        <a:t> Criteria</a:t>
                      </a:r>
                      <a:endParaRPr lang="en-US" sz="2000"/>
                    </a:p>
                  </a:txBody>
                  <a:tcPr/>
                </a:tc>
                <a:tc>
                  <a:txBody>
                    <a:bodyPr/>
                    <a:lstStyle/>
                    <a:p>
                      <a:pPr algn="ctr"/>
                      <a:r>
                        <a:rPr lang="en-US" sz="1400"/>
                        <a:t>Maximum Points</a:t>
                      </a:r>
                      <a:endParaRPr lang="en-US" sz="1200"/>
                    </a:p>
                  </a:txBody>
                  <a:tcPr/>
                </a:tc>
                <a:extLst>
                  <a:ext uri="{0D108BD9-81ED-4DB2-BD59-A6C34878D82A}">
                    <a16:rowId xmlns:a16="http://schemas.microsoft.com/office/drawing/2014/main" val="10000"/>
                  </a:ext>
                </a:extLst>
              </a:tr>
              <a:tr h="420255">
                <a:tc>
                  <a:txBody>
                    <a:bodyPr/>
                    <a:lstStyle/>
                    <a:p>
                      <a:r>
                        <a:rPr lang="en-US" sz="1600"/>
                        <a:t>1. Technical Merit</a:t>
                      </a:r>
                    </a:p>
                  </a:txBody>
                  <a:tcPr/>
                </a:tc>
                <a:tc>
                  <a:txBody>
                    <a:bodyPr/>
                    <a:lstStyle/>
                    <a:p>
                      <a:pPr algn="ctr"/>
                      <a:r>
                        <a:rPr lang="en-US" sz="1600"/>
                        <a:t>15</a:t>
                      </a:r>
                    </a:p>
                  </a:txBody>
                  <a:tcPr/>
                </a:tc>
                <a:extLst>
                  <a:ext uri="{0D108BD9-81ED-4DB2-BD59-A6C34878D82A}">
                    <a16:rowId xmlns:a16="http://schemas.microsoft.com/office/drawing/2014/main" val="10001"/>
                  </a:ext>
                </a:extLst>
              </a:tr>
              <a:tr h="420255">
                <a:tc>
                  <a:txBody>
                    <a:bodyPr/>
                    <a:lstStyle/>
                    <a:p>
                      <a:r>
                        <a:rPr lang="en-US" sz="1600"/>
                        <a:t>2. Technical Approach</a:t>
                      </a:r>
                    </a:p>
                  </a:txBody>
                  <a:tcPr/>
                </a:tc>
                <a:tc>
                  <a:txBody>
                    <a:bodyPr/>
                    <a:lstStyle/>
                    <a:p>
                      <a:pPr algn="ctr"/>
                      <a:r>
                        <a:rPr lang="en-US" sz="1600"/>
                        <a:t>25</a:t>
                      </a:r>
                    </a:p>
                  </a:txBody>
                  <a:tcPr/>
                </a:tc>
                <a:extLst>
                  <a:ext uri="{0D108BD9-81ED-4DB2-BD59-A6C34878D82A}">
                    <a16:rowId xmlns:a16="http://schemas.microsoft.com/office/drawing/2014/main" val="10002"/>
                  </a:ext>
                </a:extLst>
              </a:tr>
              <a:tr h="623396">
                <a:tc>
                  <a:txBody>
                    <a:bodyPr/>
                    <a:lstStyle/>
                    <a:p>
                      <a:pPr marL="169863" indent="-169863"/>
                      <a:r>
                        <a:rPr lang="en-US" sz="1600"/>
                        <a:t>3. Impacts and Benefits for CA IOU Ratepayers</a:t>
                      </a:r>
                    </a:p>
                  </a:txBody>
                  <a:tcPr/>
                </a:tc>
                <a:tc>
                  <a:txBody>
                    <a:bodyPr/>
                    <a:lstStyle/>
                    <a:p>
                      <a:pPr algn="ctr"/>
                      <a:r>
                        <a:rPr lang="en-US" sz="1600"/>
                        <a:t>20</a:t>
                      </a:r>
                    </a:p>
                  </a:txBody>
                  <a:tcPr/>
                </a:tc>
                <a:extLst>
                  <a:ext uri="{0D108BD9-81ED-4DB2-BD59-A6C34878D82A}">
                    <a16:rowId xmlns:a16="http://schemas.microsoft.com/office/drawing/2014/main" val="10003"/>
                  </a:ext>
                </a:extLst>
              </a:tr>
              <a:tr h="623396">
                <a:tc>
                  <a:txBody>
                    <a:bodyPr/>
                    <a:lstStyle/>
                    <a:p>
                      <a:pPr marL="169863" indent="-169863" algn="l" defTabSz="457200" rtl="0" eaLnBrk="1" latinLnBrk="0" hangingPunct="1"/>
                      <a:r>
                        <a:rPr lang="en-US" sz="1600" kern="1200">
                          <a:solidFill>
                            <a:schemeClr val="dk1"/>
                          </a:solidFill>
                          <a:latin typeface="+mn-lt"/>
                          <a:ea typeface="+mn-ea"/>
                          <a:cs typeface="+mn-cs"/>
                        </a:rPr>
                        <a:t>4. Team Qualifications, Capabilities, and Resources</a:t>
                      </a:r>
                    </a:p>
                  </a:txBody>
                  <a:tcPr>
                    <a:lnB w="12700" cap="flat" cmpd="sng" algn="ctr">
                      <a:solidFill>
                        <a:schemeClr val="tx1"/>
                      </a:solidFill>
                      <a:prstDash val="solid"/>
                      <a:round/>
                      <a:headEnd type="none" w="med" len="med"/>
                      <a:tailEnd type="none" w="med" len="med"/>
                    </a:lnB>
                  </a:tcPr>
                </a:tc>
                <a:tc>
                  <a:txBody>
                    <a:bodyPr/>
                    <a:lstStyle/>
                    <a:p>
                      <a:pPr algn="ctr"/>
                      <a:r>
                        <a:rPr lang="en-US" sz="1600"/>
                        <a:t>15</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20255">
                <a:tc>
                  <a:txBody>
                    <a:bodyPr/>
                    <a:lstStyle/>
                    <a:p>
                      <a:r>
                        <a:rPr lang="en-US" sz="1600"/>
                        <a:t>5. Budget and Cost-Effectiveness</a:t>
                      </a:r>
                    </a:p>
                  </a:txBody>
                  <a:tcPr>
                    <a:lnT w="12700" cap="flat" cmpd="sng" algn="ctr">
                      <a:solidFill>
                        <a:schemeClr val="tx1"/>
                      </a:solidFill>
                      <a:prstDash val="solid"/>
                      <a:round/>
                      <a:headEnd type="none" w="med" len="med"/>
                      <a:tailEnd type="none" w="med" len="med"/>
                    </a:lnT>
                  </a:tcPr>
                </a:tc>
                <a:tc>
                  <a:txBody>
                    <a:bodyPr/>
                    <a:lstStyle/>
                    <a:p>
                      <a:pPr algn="ctr"/>
                      <a:r>
                        <a:rPr lang="en-US" sz="1600"/>
                        <a:t>10</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5"/>
                  </a:ext>
                </a:extLst>
              </a:tr>
              <a:tr h="420255">
                <a:tc>
                  <a:txBody>
                    <a:bodyPr/>
                    <a:lstStyle/>
                    <a:p>
                      <a:r>
                        <a:rPr lang="en-US" sz="1600"/>
                        <a:t>6. CEC </a:t>
                      </a:r>
                      <a:r>
                        <a:rPr lang="en-US" sz="1600" baseline="0"/>
                        <a:t>Funds Spent in California</a:t>
                      </a:r>
                      <a:endParaRPr lang="en-US" sz="1600"/>
                    </a:p>
                  </a:txBody>
                  <a:tcPr/>
                </a:tc>
                <a:tc>
                  <a:txBody>
                    <a:bodyPr/>
                    <a:lstStyle/>
                    <a:p>
                      <a:pPr algn="ctr"/>
                      <a:r>
                        <a:rPr lang="en-US" sz="1600"/>
                        <a:t>10</a:t>
                      </a:r>
                    </a:p>
                  </a:txBody>
                  <a:tcPr/>
                </a:tc>
                <a:extLst>
                  <a:ext uri="{0D108BD9-81ED-4DB2-BD59-A6C34878D82A}">
                    <a16:rowId xmlns:a16="http://schemas.microsoft.com/office/drawing/2014/main" val="10006"/>
                  </a:ext>
                </a:extLst>
              </a:tr>
              <a:tr h="623396">
                <a:tc>
                  <a:txBody>
                    <a:bodyPr/>
                    <a:lstStyle/>
                    <a:p>
                      <a:pPr marL="169863" indent="-169863" algn="l" defTabSz="457200" rtl="0" eaLnBrk="1" latinLnBrk="0" hangingPunct="1"/>
                      <a:r>
                        <a:rPr lang="en-US" sz="1600" kern="1200">
                          <a:solidFill>
                            <a:schemeClr val="dk1"/>
                          </a:solidFill>
                          <a:latin typeface="+mn-lt"/>
                          <a:ea typeface="+mn-ea"/>
                          <a:cs typeface="+mn-cs"/>
                        </a:rPr>
                        <a:t>7. Ratio of Direct Labor Costs to Indirect Costs</a:t>
                      </a:r>
                    </a:p>
                  </a:txBody>
                  <a:tcPr>
                    <a:lnB w="12700" cap="flat" cmpd="sng" algn="ctr">
                      <a:solidFill>
                        <a:schemeClr val="tx1"/>
                      </a:solidFill>
                      <a:prstDash val="solid"/>
                      <a:round/>
                      <a:headEnd type="none" w="med" len="med"/>
                      <a:tailEnd type="none" w="med" len="med"/>
                    </a:lnB>
                  </a:tcPr>
                </a:tc>
                <a:tc>
                  <a:txBody>
                    <a:bodyPr/>
                    <a:lstStyle/>
                    <a:p>
                      <a:pPr algn="ctr"/>
                      <a:r>
                        <a:rPr lang="en-US" sz="1600"/>
                        <a:t>5</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72103">
                <a:tc>
                  <a:txBody>
                    <a:bodyPr/>
                    <a:lstStyle/>
                    <a:p>
                      <a:r>
                        <a:rPr lang="en-US" sz="1600" b="1"/>
                        <a:t>Total</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b="1"/>
                        <a:t>100</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420255">
                <a:tc>
                  <a:txBody>
                    <a:bodyPr/>
                    <a:lstStyle/>
                    <a:p>
                      <a:r>
                        <a:rPr lang="en-US" sz="1600" b="1"/>
                        <a:t>Minimum Points</a:t>
                      </a:r>
                      <a:r>
                        <a:rPr lang="en-US" sz="1600" b="1" baseline="0"/>
                        <a:t> to Pass</a:t>
                      </a:r>
                      <a:endParaRPr lang="en-US" sz="1600" b="1"/>
                    </a:p>
                  </a:txBody>
                  <a:tcPr>
                    <a:lnT w="12700" cmpd="sng">
                      <a:noFill/>
                    </a:lnT>
                  </a:tcPr>
                </a:tc>
                <a:tc>
                  <a:txBody>
                    <a:bodyPr/>
                    <a:lstStyle/>
                    <a:p>
                      <a:pPr algn="ctr"/>
                      <a:r>
                        <a:rPr lang="en-US" sz="1600" b="1" dirty="0"/>
                        <a:t>70</a:t>
                      </a:r>
                    </a:p>
                  </a:txBody>
                  <a:tcPr>
                    <a:lnT w="12700" cmpd="sng">
                      <a:noFill/>
                    </a:lnT>
                  </a:tcPr>
                </a:tc>
                <a:extLst>
                  <a:ext uri="{0D108BD9-81ED-4DB2-BD59-A6C34878D82A}">
                    <a16:rowId xmlns:a16="http://schemas.microsoft.com/office/drawing/2014/main" val="10009"/>
                  </a:ext>
                </a:extLst>
              </a:tr>
            </a:tbl>
          </a:graphicData>
        </a:graphic>
      </p:graphicFrame>
      <p:sp>
        <p:nvSpPr>
          <p:cNvPr id="2" name="Slide Number Placeholder 1">
            <a:extLst>
              <a:ext uri="{FF2B5EF4-FFF2-40B4-BE49-F238E27FC236}">
                <a16:creationId xmlns:a16="http://schemas.microsoft.com/office/drawing/2014/main" id="{B62E90CC-731F-4015-8710-E22D3F762BCF}"/>
              </a:ext>
            </a:extLst>
          </p:cNvPr>
          <p:cNvSpPr>
            <a:spLocks noGrp="1"/>
          </p:cNvSpPr>
          <p:nvPr>
            <p:ph type="sldNum" sz="quarter" idx="12"/>
          </p:nvPr>
        </p:nvSpPr>
        <p:spPr>
          <a:xfrm>
            <a:off x="9465038" y="6463234"/>
            <a:ext cx="1761067" cy="365125"/>
          </a:xfrm>
        </p:spPr>
        <p:txBody>
          <a:bodyPr/>
          <a:lstStyle/>
          <a:p>
            <a:fld id="{005C4985-ACD0-2B4C-8981-36243250F268}" type="slidenum">
              <a:rPr lang="en-US" smtClean="0">
                <a:solidFill>
                  <a:schemeClr val="tx1"/>
                </a:solidFill>
              </a:rPr>
              <a:t>27</a:t>
            </a:fld>
            <a:endParaRPr lang="en-US">
              <a:solidFill>
                <a:schemeClr val="tx1"/>
              </a:solidFill>
            </a:endParaRPr>
          </a:p>
        </p:txBody>
      </p:sp>
    </p:spTree>
    <p:extLst>
      <p:ext uri="{BB962C8B-B14F-4D97-AF65-F5344CB8AC3E}">
        <p14:creationId xmlns:p14="http://schemas.microsoft.com/office/powerpoint/2010/main" val="14675012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E5B14A8-E48A-C540-9214-39685A723586}"/>
              </a:ext>
            </a:extLst>
          </p:cNvPr>
          <p:cNvSpPr>
            <a:spLocks noGrp="1"/>
          </p:cNvSpPr>
          <p:nvPr>
            <p:ph type="title"/>
          </p:nvPr>
        </p:nvSpPr>
        <p:spPr>
          <a:xfrm>
            <a:off x="1399822" y="314722"/>
            <a:ext cx="9953978" cy="1038840"/>
          </a:xfrm>
        </p:spPr>
        <p:txBody>
          <a:bodyPr>
            <a:normAutofit fontScale="90000"/>
          </a:bodyPr>
          <a:lstStyle/>
          <a:p>
            <a:pPr algn="l"/>
            <a:r>
              <a:rPr lang="en-US" sz="4000" b="1">
                <a:solidFill>
                  <a:srgbClr val="254061"/>
                </a:solidFill>
                <a:latin typeface="Arial"/>
                <a:cs typeface="Arial"/>
              </a:rPr>
              <a:t>How will my Application be Evaluated? </a:t>
            </a:r>
            <a:br>
              <a:rPr lang="en-US" b="1">
                <a:solidFill>
                  <a:srgbClr val="254061"/>
                </a:solidFill>
                <a:latin typeface="Arial"/>
                <a:cs typeface="Arial"/>
              </a:rPr>
            </a:br>
            <a:r>
              <a:rPr lang="en-US" sz="3600" b="1">
                <a:solidFill>
                  <a:srgbClr val="254061"/>
                </a:solidFill>
                <a:latin typeface="Arial"/>
                <a:cs typeface="Arial"/>
              </a:rPr>
              <a:t>Application Scoring – Preference Points</a:t>
            </a:r>
            <a:br>
              <a:rPr lang="en-US" sz="3600" b="1">
                <a:solidFill>
                  <a:srgbClr val="254061"/>
                </a:solidFill>
                <a:latin typeface="Arial"/>
                <a:cs typeface="Arial"/>
              </a:rPr>
            </a:br>
            <a:endParaRPr lang="en-US" sz="3600" b="1">
              <a:solidFill>
                <a:srgbClr val="254061"/>
              </a:solidFill>
              <a:latin typeface="Arial"/>
              <a:cs typeface="Arial"/>
            </a:endParaRPr>
          </a:p>
        </p:txBody>
      </p:sp>
      <p:sp>
        <p:nvSpPr>
          <p:cNvPr id="11" name="Content Placeholder 2"/>
          <p:cNvSpPr>
            <a:spLocks noGrp="1"/>
          </p:cNvSpPr>
          <p:nvPr>
            <p:ph idx="4294967295"/>
          </p:nvPr>
        </p:nvSpPr>
        <p:spPr>
          <a:xfrm>
            <a:off x="545122" y="1833360"/>
            <a:ext cx="5352329" cy="3653039"/>
          </a:xfrm>
          <a:solidFill>
            <a:srgbClr val="FFE49F"/>
          </a:solidFill>
        </p:spPr>
        <p:txBody>
          <a:bodyPr vert="horz" lIns="91440" tIns="45720" rIns="91440" bIns="45720" rtlCol="0" anchor="t">
            <a:noAutofit/>
          </a:bodyPr>
          <a:lstStyle/>
          <a:p>
            <a:pPr marL="285750" indent="-285750">
              <a:buFont typeface="Arial" panose="020B0604020202020204" pitchFamily="34" charset="0"/>
              <a:buChar char="•"/>
            </a:pPr>
            <a:r>
              <a:rPr lang="en-US" sz="2400" b="1"/>
              <a:t>Passing applications (score of 70 or more from Criteria 1-7) will be considered for bonus points. Criteria for bonus points include:</a:t>
            </a:r>
          </a:p>
          <a:p>
            <a:pPr marL="800100" lvl="1" indent="-228600">
              <a:buFont typeface="Arial" panose="020B0604020202020204" pitchFamily="34" charset="0"/>
              <a:buChar char="•"/>
            </a:pPr>
            <a:r>
              <a:rPr lang="en-US" sz="2400" b="1"/>
              <a:t>Match Funding</a:t>
            </a:r>
          </a:p>
        </p:txBody>
      </p:sp>
      <p:graphicFrame>
        <p:nvGraphicFramePr>
          <p:cNvPr id="7" name="Table 6" descr="Table outlines the preference points for criterion 9-11 and the maximum points possible." title="Scoring table 2"/>
          <p:cNvGraphicFramePr>
            <a:graphicFrameLocks noGrp="1"/>
          </p:cNvGraphicFramePr>
          <p:nvPr>
            <p:extLst>
              <p:ext uri="{D42A27DB-BD31-4B8C-83A1-F6EECF244321}">
                <p14:modId xmlns:p14="http://schemas.microsoft.com/office/powerpoint/2010/main" val="255723551"/>
              </p:ext>
            </p:extLst>
          </p:nvPr>
        </p:nvGraphicFramePr>
        <p:xfrm>
          <a:off x="6294548" y="1833361"/>
          <a:ext cx="5352329" cy="1556511"/>
        </p:xfrm>
        <a:graphic>
          <a:graphicData uri="http://schemas.openxmlformats.org/drawingml/2006/table">
            <a:tbl>
              <a:tblPr firstRow="1" bandRow="1">
                <a:tableStyleId>{5C22544A-7EE6-4342-B048-85BDC9FD1C3A}</a:tableStyleId>
              </a:tblPr>
              <a:tblGrid>
                <a:gridCol w="3938506">
                  <a:extLst>
                    <a:ext uri="{9D8B030D-6E8A-4147-A177-3AD203B41FA5}">
                      <a16:colId xmlns:a16="http://schemas.microsoft.com/office/drawing/2014/main" val="20000"/>
                    </a:ext>
                  </a:extLst>
                </a:gridCol>
                <a:gridCol w="1413823">
                  <a:extLst>
                    <a:ext uri="{9D8B030D-6E8A-4147-A177-3AD203B41FA5}">
                      <a16:colId xmlns:a16="http://schemas.microsoft.com/office/drawing/2014/main" val="20001"/>
                    </a:ext>
                  </a:extLst>
                </a:gridCol>
              </a:tblGrid>
              <a:tr h="730608">
                <a:tc>
                  <a:txBody>
                    <a:bodyPr/>
                    <a:lstStyle/>
                    <a:p>
                      <a:pPr algn="ctr"/>
                      <a:r>
                        <a:rPr lang="en-US" sz="2000"/>
                        <a:t>Scoring</a:t>
                      </a:r>
                      <a:r>
                        <a:rPr lang="en-US" sz="2000" baseline="0"/>
                        <a:t> Criteria</a:t>
                      </a:r>
                      <a:endParaRPr lang="en-US" sz="2000"/>
                    </a:p>
                  </a:txBody>
                  <a:tcPr/>
                </a:tc>
                <a:tc>
                  <a:txBody>
                    <a:bodyPr/>
                    <a:lstStyle/>
                    <a:p>
                      <a:pPr algn="ctr"/>
                      <a:r>
                        <a:rPr lang="en-US" sz="2000"/>
                        <a:t>Maximum Points</a:t>
                      </a:r>
                    </a:p>
                  </a:txBody>
                  <a:tcPr/>
                </a:tc>
                <a:extLst>
                  <a:ext uri="{0D108BD9-81ED-4DB2-BD59-A6C34878D82A}">
                    <a16:rowId xmlns:a16="http://schemas.microsoft.com/office/drawing/2014/main" val="10000"/>
                  </a:ext>
                </a:extLst>
              </a:tr>
              <a:tr h="412952">
                <a:tc>
                  <a:txBody>
                    <a:bodyPr/>
                    <a:lstStyle/>
                    <a:p>
                      <a:r>
                        <a:rPr lang="en-US" sz="2000"/>
                        <a:t>8. Match Funds</a:t>
                      </a:r>
                    </a:p>
                  </a:txBody>
                  <a:tcPr/>
                </a:tc>
                <a:tc>
                  <a:txBody>
                    <a:bodyPr/>
                    <a:lstStyle/>
                    <a:p>
                      <a:pPr algn="ctr"/>
                      <a:r>
                        <a:rPr lang="en-US" sz="2000"/>
                        <a:t>10</a:t>
                      </a:r>
                    </a:p>
                  </a:txBody>
                  <a:tcPr/>
                </a:tc>
                <a:extLst>
                  <a:ext uri="{0D108BD9-81ED-4DB2-BD59-A6C34878D82A}">
                    <a16:rowId xmlns:a16="http://schemas.microsoft.com/office/drawing/2014/main" val="10002"/>
                  </a:ext>
                </a:extLst>
              </a:tr>
              <a:tr h="412951">
                <a:tc>
                  <a:txBody>
                    <a:bodyPr/>
                    <a:lstStyle/>
                    <a:p>
                      <a:pPr lvl="0">
                        <a:buNone/>
                      </a:pPr>
                      <a:r>
                        <a:rPr lang="en-US" sz="2000" b="1"/>
                        <a:t>Total Bonus Points</a:t>
                      </a:r>
                    </a:p>
                  </a:txBody>
                  <a:tcPr/>
                </a:tc>
                <a:tc>
                  <a:txBody>
                    <a:bodyPr/>
                    <a:lstStyle/>
                    <a:p>
                      <a:pPr lvl="0" algn="ctr">
                        <a:buNone/>
                      </a:pPr>
                      <a:r>
                        <a:rPr lang="en-US" sz="2000" b="1" dirty="0"/>
                        <a:t>10</a:t>
                      </a:r>
                    </a:p>
                  </a:txBody>
                  <a:tcPr/>
                </a:tc>
                <a:extLst>
                  <a:ext uri="{0D108BD9-81ED-4DB2-BD59-A6C34878D82A}">
                    <a16:rowId xmlns:a16="http://schemas.microsoft.com/office/drawing/2014/main" val="1767719581"/>
                  </a:ext>
                </a:extLst>
              </a:tr>
            </a:tbl>
          </a:graphicData>
        </a:graphic>
      </p:graphicFrame>
      <p:sp>
        <p:nvSpPr>
          <p:cNvPr id="2" name="Slide Number Placeholder 1">
            <a:extLst>
              <a:ext uri="{FF2B5EF4-FFF2-40B4-BE49-F238E27FC236}">
                <a16:creationId xmlns:a16="http://schemas.microsoft.com/office/drawing/2014/main" id="{29CF91EA-EA6C-4851-89B7-0C44F99E9173}"/>
              </a:ext>
            </a:extLst>
          </p:cNvPr>
          <p:cNvSpPr>
            <a:spLocks noGrp="1"/>
          </p:cNvSpPr>
          <p:nvPr>
            <p:ph type="sldNum" sz="quarter" idx="12"/>
          </p:nvPr>
        </p:nvSpPr>
        <p:spPr>
          <a:xfrm>
            <a:off x="9569969" y="6463234"/>
            <a:ext cx="1761067" cy="365125"/>
          </a:xfrm>
        </p:spPr>
        <p:txBody>
          <a:bodyPr/>
          <a:lstStyle/>
          <a:p>
            <a:fld id="{005C4985-ACD0-2B4C-8981-36243250F268}" type="slidenum">
              <a:rPr lang="en-US" smtClean="0">
                <a:solidFill>
                  <a:schemeClr val="tx1"/>
                </a:solidFill>
              </a:rPr>
              <a:t>28</a:t>
            </a:fld>
            <a:endParaRPr lang="en-US">
              <a:solidFill>
                <a:schemeClr val="tx1"/>
              </a:solidFill>
            </a:endParaRPr>
          </a:p>
        </p:txBody>
      </p:sp>
    </p:spTree>
    <p:extLst>
      <p:ext uri="{BB962C8B-B14F-4D97-AF65-F5344CB8AC3E}">
        <p14:creationId xmlns:p14="http://schemas.microsoft.com/office/powerpoint/2010/main" val="32044114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Match Funding Points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4294967295"/>
          </p:nvPr>
        </p:nvSpPr>
        <p:spPr>
          <a:xfrm>
            <a:off x="691119" y="1500310"/>
            <a:ext cx="10662681" cy="4525963"/>
          </a:xfrm>
        </p:spPr>
        <p:txBody>
          <a:bodyPr vert="horz" lIns="91440" tIns="45720" rIns="91440" bIns="45720" rtlCol="0" anchor="t">
            <a:normAutofit fontScale="92500" lnSpcReduction="20000"/>
          </a:bodyPr>
          <a:lstStyle/>
          <a:p>
            <a:pPr>
              <a:lnSpc>
                <a:spcPct val="120000"/>
              </a:lnSpc>
              <a:spcBef>
                <a:spcPts val="1200"/>
              </a:spcBef>
            </a:pPr>
            <a:r>
              <a:rPr lang="en-US">
                <a:solidFill>
                  <a:schemeClr val="accent1">
                    <a:lumMod val="75000"/>
                  </a:schemeClr>
                </a:solidFill>
                <a:ea typeface="+mn-lt"/>
                <a:cs typeface="+mn-lt"/>
              </a:rPr>
              <a:t>Applicants may receive </a:t>
            </a:r>
            <a:r>
              <a:rPr lang="en-US" b="1" u="sng">
                <a:solidFill>
                  <a:schemeClr val="accent1">
                    <a:lumMod val="75000"/>
                  </a:schemeClr>
                </a:solidFill>
                <a:ea typeface="+mn-lt"/>
                <a:cs typeface="+mn-lt"/>
              </a:rPr>
              <a:t>up to 10 additional preference points</a:t>
            </a:r>
            <a:r>
              <a:rPr lang="en-US" b="1">
                <a:solidFill>
                  <a:schemeClr val="accent1">
                    <a:lumMod val="75000"/>
                  </a:schemeClr>
                </a:solidFill>
                <a:ea typeface="+mn-lt"/>
                <a:cs typeface="+mn-lt"/>
              </a:rPr>
              <a:t> </a:t>
            </a:r>
            <a:r>
              <a:rPr lang="en-US">
                <a:solidFill>
                  <a:schemeClr val="accent1">
                    <a:lumMod val="75000"/>
                  </a:schemeClr>
                </a:solidFill>
                <a:ea typeface="+mn-lt"/>
                <a:cs typeface="+mn-lt"/>
              </a:rPr>
              <a:t>based on these criteria:</a:t>
            </a:r>
            <a:endParaRPr lang="en-US">
              <a:ea typeface="+mn-lt"/>
              <a:cs typeface="+mn-lt"/>
            </a:endParaRPr>
          </a:p>
          <a:p>
            <a:pPr lvl="1">
              <a:lnSpc>
                <a:spcPct val="120000"/>
              </a:lnSpc>
              <a:spcBef>
                <a:spcPts val="1200"/>
              </a:spcBef>
            </a:pPr>
            <a:r>
              <a:rPr lang="en-US">
                <a:solidFill>
                  <a:schemeClr val="accent1">
                    <a:lumMod val="75000"/>
                  </a:schemeClr>
                </a:solidFill>
                <a:ea typeface="+mn-lt"/>
                <a:cs typeface="+mn-lt"/>
              </a:rPr>
              <a:t>Up to 5 points will be awarded based on the proposed cash match relative to the total match (cash + in-kind) contributions using the Cash Match Scoring Table. The remaining 5 points will be awarded to applications that exceed the minimum match requirements based on the percentage above minimum using the Exceeds Minimum Match Scoring table. </a:t>
            </a:r>
            <a:endParaRPr lang="en-US">
              <a:ea typeface="+mn-lt"/>
              <a:cs typeface="+mn-lt"/>
            </a:endParaRPr>
          </a:p>
          <a:p>
            <a:pPr lvl="1">
              <a:lnSpc>
                <a:spcPct val="120000"/>
              </a:lnSpc>
              <a:spcBef>
                <a:spcPts val="1200"/>
              </a:spcBef>
            </a:pPr>
            <a:r>
              <a:rPr lang="en-US">
                <a:solidFill>
                  <a:schemeClr val="accent1">
                    <a:lumMod val="75000"/>
                  </a:schemeClr>
                </a:solidFill>
                <a:ea typeface="+mn-lt"/>
                <a:cs typeface="+mn-lt"/>
              </a:rPr>
              <a:t>Refer to Section IV.F in the Solicitation Manual for more details on the match funding scoring criteria.</a:t>
            </a:r>
          </a:p>
          <a:p>
            <a:pPr lvl="1">
              <a:lnSpc>
                <a:spcPct val="120000"/>
              </a:lnSpc>
              <a:spcBef>
                <a:spcPts val="1200"/>
              </a:spcBef>
            </a:pPr>
            <a:r>
              <a:rPr lang="en-US" b="1" u="sng">
                <a:solidFill>
                  <a:schemeClr val="accent1">
                    <a:lumMod val="75000"/>
                  </a:schemeClr>
                </a:solidFill>
                <a:ea typeface="+mn-lt"/>
                <a:cs typeface="+mn-lt"/>
              </a:rPr>
              <a:t>Reminder</a:t>
            </a:r>
            <a:r>
              <a:rPr lang="en-US">
                <a:solidFill>
                  <a:schemeClr val="accent1">
                    <a:lumMod val="75000"/>
                  </a:schemeClr>
                </a:solidFill>
                <a:ea typeface="+mn-lt"/>
                <a:cs typeface="+mn-lt"/>
              </a:rPr>
              <a:t>: Only the total amount pledged in the commitment letter(s) will be considered for match funding points. </a:t>
            </a:r>
          </a:p>
          <a:p>
            <a:endParaRPr lang="en-US">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7C04129A-1F13-4B84-97FC-F87FF167A45F}"/>
              </a:ext>
            </a:extLst>
          </p:cNvPr>
          <p:cNvSpPr>
            <a:spLocks noGrp="1"/>
          </p:cNvSpPr>
          <p:nvPr>
            <p:ph type="sldNum" sz="quarter" idx="12"/>
          </p:nvPr>
        </p:nvSpPr>
        <p:spPr>
          <a:xfrm>
            <a:off x="9704882" y="6438370"/>
            <a:ext cx="1761067" cy="365125"/>
          </a:xfrm>
        </p:spPr>
        <p:txBody>
          <a:bodyPr/>
          <a:lstStyle/>
          <a:p>
            <a:fld id="{005C4985-ACD0-2B4C-8981-36243250F268}" type="slidenum">
              <a:rPr lang="en-US" smtClean="0">
                <a:solidFill>
                  <a:schemeClr val="tx1"/>
                </a:solidFill>
              </a:rPr>
              <a:t>29</a:t>
            </a:fld>
            <a:endParaRPr lang="en-US">
              <a:solidFill>
                <a:schemeClr val="tx1"/>
              </a:solidFill>
            </a:endParaRPr>
          </a:p>
        </p:txBody>
      </p:sp>
    </p:spTree>
    <p:extLst>
      <p:ext uri="{BB962C8B-B14F-4D97-AF65-F5344CB8AC3E}">
        <p14:creationId xmlns:p14="http://schemas.microsoft.com/office/powerpoint/2010/main" val="857935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9822" y="103312"/>
            <a:ext cx="9953978" cy="1038840"/>
          </a:xfrm>
        </p:spPr>
        <p:txBody>
          <a:bodyPr/>
          <a:lstStyle/>
          <a:p>
            <a:r>
              <a:rPr lang="en-US"/>
              <a:t>Agenda</a:t>
            </a:r>
          </a:p>
        </p:txBody>
      </p:sp>
      <p:sp>
        <p:nvSpPr>
          <p:cNvPr id="3" name="Content Placeholder 2"/>
          <p:cNvSpPr>
            <a:spLocks noGrp="1"/>
          </p:cNvSpPr>
          <p:nvPr>
            <p:ph idx="1"/>
          </p:nvPr>
        </p:nvSpPr>
        <p:spPr/>
        <p:txBody>
          <a:bodyPr/>
          <a:lstStyle/>
          <a:p>
            <a:endParaRPr lang="en-US"/>
          </a:p>
        </p:txBody>
      </p:sp>
      <p:graphicFrame>
        <p:nvGraphicFramePr>
          <p:cNvPr id="6" name="Content Placeholder 3" descr="This table provides the attendees with the approximates times each topic is expected to be addressed. " title="Agenda table">
            <a:extLst>
              <a:ext uri="{FF2B5EF4-FFF2-40B4-BE49-F238E27FC236}">
                <a16:creationId xmlns:a16="http://schemas.microsoft.com/office/drawing/2014/main" id="{319BD6E1-D87D-4366-BDB6-3331F972D361}"/>
              </a:ext>
            </a:extLst>
          </p:cNvPr>
          <p:cNvGraphicFramePr>
            <a:graphicFrameLocks/>
          </p:cNvGraphicFramePr>
          <p:nvPr>
            <p:extLst>
              <p:ext uri="{D42A27DB-BD31-4B8C-83A1-F6EECF244321}">
                <p14:modId xmlns:p14="http://schemas.microsoft.com/office/powerpoint/2010/main" val="2623510039"/>
              </p:ext>
            </p:extLst>
          </p:nvPr>
        </p:nvGraphicFramePr>
        <p:xfrm>
          <a:off x="1439694" y="1227304"/>
          <a:ext cx="9914106" cy="5007964"/>
        </p:xfrm>
        <a:graphic>
          <a:graphicData uri="http://schemas.openxmlformats.org/drawingml/2006/table">
            <a:tbl>
              <a:tblPr firstRow="1" bandRow="1"/>
              <a:tblGrid>
                <a:gridCol w="2583237">
                  <a:extLst>
                    <a:ext uri="{9D8B030D-6E8A-4147-A177-3AD203B41FA5}">
                      <a16:colId xmlns:a16="http://schemas.microsoft.com/office/drawing/2014/main" val="20000"/>
                    </a:ext>
                  </a:extLst>
                </a:gridCol>
                <a:gridCol w="7330869">
                  <a:extLst>
                    <a:ext uri="{9D8B030D-6E8A-4147-A177-3AD203B41FA5}">
                      <a16:colId xmlns:a16="http://schemas.microsoft.com/office/drawing/2014/main" val="20001"/>
                    </a:ext>
                  </a:extLst>
                </a:gridCol>
              </a:tblGrid>
              <a:tr h="47475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400"/>
                        <a:t>Time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400"/>
                        <a:t>Item</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4747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10:00 am</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Welcome</a:t>
                      </a:r>
                      <a:r>
                        <a:rPr lang="en-US" sz="2400" baseline="0"/>
                        <a:t> and </a:t>
                      </a:r>
                      <a:r>
                        <a:rPr lang="en-US" sz="2400"/>
                        <a:t>Introduction</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152180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10:05 am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Solicitation Background</a:t>
                      </a:r>
                    </a:p>
                    <a:p>
                      <a:pPr marL="285750" indent="-285750">
                        <a:buFont typeface="Arial" panose="020B0604020202020204" pitchFamily="34" charset="0"/>
                        <a:buChar char="•"/>
                      </a:pPr>
                      <a:r>
                        <a:rPr lang="en-US" sz="2400">
                          <a:solidFill>
                            <a:schemeClr val="tx1"/>
                          </a:solidFill>
                        </a:rPr>
                        <a:t>EPIC </a:t>
                      </a:r>
                      <a:r>
                        <a:rPr lang="en-US" sz="2400" baseline="0">
                          <a:solidFill>
                            <a:schemeClr val="tx1"/>
                          </a:solidFill>
                        </a:rPr>
                        <a:t>Research </a:t>
                      </a:r>
                      <a:r>
                        <a:rPr lang="en-US" sz="2400" baseline="0"/>
                        <a:t>Program</a:t>
                      </a:r>
                    </a:p>
                    <a:p>
                      <a:pPr marL="285750" indent="-285750">
                        <a:buFont typeface="Arial" panose="020B0604020202020204" pitchFamily="34" charset="0"/>
                        <a:buChar char="•"/>
                      </a:pPr>
                      <a:r>
                        <a:rPr lang="en-US" sz="2400" baseline="0"/>
                        <a:t>Purpose of Solicitation</a:t>
                      </a:r>
                    </a:p>
                    <a:p>
                      <a:pPr marL="285750" indent="-285750">
                        <a:buFont typeface="Arial" panose="020B0604020202020204" pitchFamily="34" charset="0"/>
                        <a:buChar char="•"/>
                      </a:pPr>
                      <a:r>
                        <a:rPr lang="en-US" sz="2400" baseline="0"/>
                        <a:t>Available Funding</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152180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10:25</a:t>
                      </a:r>
                      <a:r>
                        <a:rPr lang="en-US" sz="2400" baseline="0"/>
                        <a:t> am</a:t>
                      </a:r>
                      <a:endParaRPr lang="en-US" sz="24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Application Requirements</a:t>
                      </a:r>
                    </a:p>
                    <a:p>
                      <a:pPr marL="285750" indent="-285750">
                        <a:buFont typeface="Arial" panose="020B0604020202020204" pitchFamily="34" charset="0"/>
                        <a:buChar char="•"/>
                      </a:pPr>
                      <a:r>
                        <a:rPr lang="en-US" sz="2400"/>
                        <a:t>Project Requirements</a:t>
                      </a:r>
                    </a:p>
                    <a:p>
                      <a:pPr marL="285750" indent="-285750">
                        <a:buFont typeface="Arial" panose="020B0604020202020204" pitchFamily="34" charset="0"/>
                        <a:buChar char="•"/>
                      </a:pPr>
                      <a:r>
                        <a:rPr lang="en-US" sz="2400"/>
                        <a:t>Attachments</a:t>
                      </a:r>
                    </a:p>
                    <a:p>
                      <a:pPr marL="285750" indent="-285750">
                        <a:buFont typeface="Arial" panose="020B0604020202020204" pitchFamily="34" charset="0"/>
                        <a:buChar char="•"/>
                      </a:pPr>
                      <a:r>
                        <a:rPr lang="en-US" sz="2400"/>
                        <a:t>Submission Process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4747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10:40 am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Q&amp;As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4747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12:00 am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dirty="0"/>
                        <a:t>Adjourn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bl>
          </a:graphicData>
        </a:graphic>
      </p:graphicFrame>
      <p:sp>
        <p:nvSpPr>
          <p:cNvPr id="5" name="Slide Number Placeholder 4"/>
          <p:cNvSpPr>
            <a:spLocks noGrp="1"/>
          </p:cNvSpPr>
          <p:nvPr>
            <p:ph type="sldNum" sz="quarter" idx="12"/>
          </p:nvPr>
        </p:nvSpPr>
        <p:spPr>
          <a:xfrm>
            <a:off x="9884764" y="6389563"/>
            <a:ext cx="1803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chemeClr val="tx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chemeClr val="tx1"/>
              </a:solidFill>
              <a:effectLst/>
              <a:uLnTx/>
              <a:uFillTx/>
              <a:latin typeface="Arial" panose="020B0604020202020204"/>
              <a:ea typeface="+mn-ea"/>
              <a:cs typeface="+mn-cs"/>
            </a:endParaRPr>
          </a:p>
        </p:txBody>
      </p:sp>
    </p:spTree>
    <p:extLst>
      <p:ext uri="{BB962C8B-B14F-4D97-AF65-F5344CB8AC3E}">
        <p14:creationId xmlns:p14="http://schemas.microsoft.com/office/powerpoint/2010/main" val="6425862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Next Steps After Grant Award</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1119011" y="1473933"/>
            <a:ext cx="9953978" cy="4351338"/>
          </a:xfrm>
        </p:spPr>
        <p:txBody>
          <a:bodyPr>
            <a:noAutofit/>
          </a:bodyPr>
          <a:lstStyle/>
          <a:p>
            <a:pPr>
              <a:lnSpc>
                <a:spcPct val="100000"/>
              </a:lnSpc>
            </a:pPr>
            <a:r>
              <a:rPr lang="en-US" sz="2400" b="1">
                <a:solidFill>
                  <a:schemeClr val="accent1">
                    <a:lumMod val="75000"/>
                  </a:schemeClr>
                </a:solidFill>
                <a:latin typeface="Arial" panose="020B0604020202020204" pitchFamily="34" charset="0"/>
                <a:cs typeface="Arial" panose="020B0604020202020204" pitchFamily="34" charset="0"/>
              </a:rPr>
              <a:t>Notice of Proposed Award (NOPA): </a:t>
            </a:r>
            <a:r>
              <a:rPr lang="en-US" sz="2400">
                <a:solidFill>
                  <a:schemeClr val="accent1">
                    <a:lumMod val="75000"/>
                  </a:schemeClr>
                </a:solidFill>
                <a:latin typeface="Arial" panose="020B0604020202020204" pitchFamily="34" charset="0"/>
                <a:cs typeface="Arial" panose="020B0604020202020204" pitchFamily="34" charset="0"/>
              </a:rPr>
              <a:t>Shows total proposed funding amounts, rank order of applicants by project group, and the amount of each proposed award.</a:t>
            </a:r>
          </a:p>
          <a:p>
            <a:pPr>
              <a:lnSpc>
                <a:spcPct val="100000"/>
              </a:lnSpc>
            </a:pPr>
            <a:r>
              <a:rPr lang="en-US" sz="2400" b="1">
                <a:solidFill>
                  <a:schemeClr val="accent1">
                    <a:lumMod val="75000"/>
                  </a:schemeClr>
                </a:solidFill>
                <a:latin typeface="Arial" panose="020B0604020202020204" pitchFamily="34" charset="0"/>
                <a:cs typeface="Arial" panose="020B0604020202020204" pitchFamily="34" charset="0"/>
              </a:rPr>
              <a:t>Agreement Development: </a:t>
            </a:r>
            <a:r>
              <a:rPr lang="en-US" sz="2400">
                <a:solidFill>
                  <a:schemeClr val="accent1">
                    <a:lumMod val="75000"/>
                  </a:schemeClr>
                </a:solidFill>
                <a:latin typeface="Arial" panose="020B0604020202020204" pitchFamily="34" charset="0"/>
                <a:cs typeface="Arial" panose="020B0604020202020204" pitchFamily="34" charset="0"/>
              </a:rPr>
              <a:t>Proposal documents will be processed into a legal agreement.</a:t>
            </a:r>
          </a:p>
          <a:p>
            <a:pPr>
              <a:lnSpc>
                <a:spcPct val="100000"/>
              </a:lnSpc>
            </a:pPr>
            <a:r>
              <a:rPr lang="en-US" sz="2400" b="1">
                <a:solidFill>
                  <a:schemeClr val="accent1">
                    <a:lumMod val="75000"/>
                  </a:schemeClr>
                </a:solidFill>
                <a:latin typeface="Arial" panose="020B0604020202020204" pitchFamily="34" charset="0"/>
                <a:cs typeface="Arial" panose="020B0604020202020204" pitchFamily="34" charset="0"/>
              </a:rPr>
              <a:t>Failure to Execute: </a:t>
            </a:r>
            <a:r>
              <a:rPr lang="en-US" sz="2400">
                <a:solidFill>
                  <a:schemeClr val="accent1">
                    <a:lumMod val="75000"/>
                  </a:schemeClr>
                </a:solidFill>
                <a:latin typeface="Arial" panose="020B0604020202020204" pitchFamily="34" charset="0"/>
                <a:cs typeface="Arial" panose="020B0604020202020204" pitchFamily="34" charset="0"/>
              </a:rPr>
              <a:t>The Energy Commission reserves the right to cancel the pending award if an agreement cannot be successfully executed with an applicant. </a:t>
            </a:r>
          </a:p>
          <a:p>
            <a:pPr>
              <a:lnSpc>
                <a:spcPct val="100000"/>
              </a:lnSpc>
            </a:pPr>
            <a:r>
              <a:rPr lang="en-US" sz="2400" b="1">
                <a:solidFill>
                  <a:schemeClr val="accent1">
                    <a:lumMod val="75000"/>
                  </a:schemeClr>
                </a:solidFill>
                <a:latin typeface="Arial" panose="020B0604020202020204" pitchFamily="34" charset="0"/>
                <a:cs typeface="Arial" panose="020B0604020202020204" pitchFamily="34" charset="0"/>
              </a:rPr>
              <a:t>Project Start: </a:t>
            </a:r>
            <a:r>
              <a:rPr lang="en-US" sz="2400">
                <a:solidFill>
                  <a:schemeClr val="accent1">
                    <a:lumMod val="75000"/>
                  </a:schemeClr>
                </a:solidFill>
                <a:latin typeface="Arial" panose="020B0604020202020204" pitchFamily="34" charset="0"/>
                <a:cs typeface="Arial" panose="020B0604020202020204" pitchFamily="34" charset="0"/>
              </a:rPr>
              <a:t>Recipients may begin work on the project </a:t>
            </a:r>
            <a:r>
              <a:rPr lang="en-US" sz="2400" b="1">
                <a:solidFill>
                  <a:schemeClr val="accent1">
                    <a:lumMod val="75000"/>
                  </a:schemeClr>
                </a:solidFill>
                <a:latin typeface="Arial" panose="020B0604020202020204" pitchFamily="34" charset="0"/>
                <a:cs typeface="Arial" panose="020B0604020202020204" pitchFamily="34" charset="0"/>
              </a:rPr>
              <a:t>only</a:t>
            </a:r>
            <a:r>
              <a:rPr lang="en-US" sz="2400">
                <a:solidFill>
                  <a:schemeClr val="accent1">
                    <a:lumMod val="75000"/>
                  </a:schemeClr>
                </a:solidFill>
                <a:latin typeface="Arial" panose="020B0604020202020204" pitchFamily="34" charset="0"/>
                <a:cs typeface="Arial" panose="020B0604020202020204" pitchFamily="34" charset="0"/>
              </a:rPr>
              <a:t> after the agreement is fully executed (approved at an Energy Commission business meeting and signed by the Recipient and the Energy Commission).</a:t>
            </a:r>
          </a:p>
        </p:txBody>
      </p:sp>
      <p:sp>
        <p:nvSpPr>
          <p:cNvPr id="2" name="Slide Number Placeholder 1">
            <a:extLst>
              <a:ext uri="{FF2B5EF4-FFF2-40B4-BE49-F238E27FC236}">
                <a16:creationId xmlns:a16="http://schemas.microsoft.com/office/drawing/2014/main" id="{8B3BFC67-170F-40D9-AFC5-AFA5C9F90582}"/>
              </a:ext>
            </a:extLst>
          </p:cNvPr>
          <p:cNvSpPr>
            <a:spLocks noGrp="1"/>
          </p:cNvSpPr>
          <p:nvPr>
            <p:ph type="sldNum" sz="quarter" idx="12"/>
          </p:nvPr>
        </p:nvSpPr>
        <p:spPr>
          <a:xfrm>
            <a:off x="9450047" y="6463234"/>
            <a:ext cx="1803400" cy="365125"/>
          </a:xfrm>
        </p:spPr>
        <p:txBody>
          <a:bodyPr/>
          <a:lstStyle/>
          <a:p>
            <a:fld id="{005C4985-ACD0-2B4C-8981-36243250F268}" type="slidenum">
              <a:rPr lang="en-US" smtClean="0">
                <a:solidFill>
                  <a:schemeClr val="tx1"/>
                </a:solidFill>
              </a:rPr>
              <a:t>30</a:t>
            </a:fld>
            <a:endParaRPr lang="en-US">
              <a:solidFill>
                <a:schemeClr val="tx1"/>
              </a:solidFill>
            </a:endParaRPr>
          </a:p>
        </p:txBody>
      </p:sp>
    </p:spTree>
    <p:extLst>
      <p:ext uri="{BB962C8B-B14F-4D97-AF65-F5344CB8AC3E}">
        <p14:creationId xmlns:p14="http://schemas.microsoft.com/office/powerpoint/2010/main" val="2004314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Key Dates</a:t>
            </a:r>
          </a:p>
        </p:txBody>
      </p:sp>
      <p:graphicFrame>
        <p:nvGraphicFramePr>
          <p:cNvPr id="9" name="Content Placeholder 3" descr="Listed in the table is the proposed deadlines and key dates for the solicitation. " title="Key Activities table"/>
          <p:cNvGraphicFramePr>
            <a:graphicFrameLocks noGrp="1"/>
          </p:cNvGraphicFramePr>
          <p:nvPr>
            <p:ph idx="1"/>
            <p:extLst>
              <p:ext uri="{D42A27DB-BD31-4B8C-83A1-F6EECF244321}">
                <p14:modId xmlns:p14="http://schemas.microsoft.com/office/powerpoint/2010/main" val="2507062650"/>
              </p:ext>
            </p:extLst>
          </p:nvPr>
        </p:nvGraphicFramePr>
        <p:xfrm>
          <a:off x="1119188" y="1237563"/>
          <a:ext cx="9953624" cy="4552182"/>
        </p:xfrm>
        <a:graphic>
          <a:graphicData uri="http://schemas.openxmlformats.org/drawingml/2006/table">
            <a:tbl>
              <a:tblPr firstRow="1" bandRow="1">
                <a:tableStyleId>{5C22544A-7EE6-4342-B048-85BDC9FD1C3A}</a:tableStyleId>
              </a:tblPr>
              <a:tblGrid>
                <a:gridCol w="5806281">
                  <a:extLst>
                    <a:ext uri="{9D8B030D-6E8A-4147-A177-3AD203B41FA5}">
                      <a16:colId xmlns:a16="http://schemas.microsoft.com/office/drawing/2014/main" val="20000"/>
                    </a:ext>
                  </a:extLst>
                </a:gridCol>
                <a:gridCol w="4147343">
                  <a:extLst>
                    <a:ext uri="{9D8B030D-6E8A-4147-A177-3AD203B41FA5}">
                      <a16:colId xmlns:a16="http://schemas.microsoft.com/office/drawing/2014/main" val="20001"/>
                    </a:ext>
                  </a:extLst>
                </a:gridCol>
              </a:tblGrid>
              <a:tr h="418441">
                <a:tc>
                  <a:txBody>
                    <a:bodyPr/>
                    <a:lstStyle/>
                    <a:p>
                      <a:r>
                        <a:rPr lang="en-US" sz="2400"/>
                        <a:t>Activity</a:t>
                      </a:r>
                    </a:p>
                  </a:txBody>
                  <a:tcPr/>
                </a:tc>
                <a:tc>
                  <a:txBody>
                    <a:bodyPr/>
                    <a:lstStyle/>
                    <a:p>
                      <a:r>
                        <a:rPr lang="en-US" sz="2400"/>
                        <a:t>Date</a:t>
                      </a:r>
                    </a:p>
                  </a:txBody>
                  <a:tcPr/>
                </a:tc>
                <a:extLst>
                  <a:ext uri="{0D108BD9-81ED-4DB2-BD59-A6C34878D82A}">
                    <a16:rowId xmlns:a16="http://schemas.microsoft.com/office/drawing/2014/main" val="10000"/>
                  </a:ext>
                </a:extLst>
              </a:tr>
              <a:tr h="418441">
                <a:tc>
                  <a:txBody>
                    <a:bodyPr/>
                    <a:lstStyle/>
                    <a:p>
                      <a:r>
                        <a:rPr lang="en-US" sz="2000"/>
                        <a:t>Solicitation</a:t>
                      </a:r>
                      <a:r>
                        <a:rPr lang="en-US" sz="2000" baseline="0"/>
                        <a:t> Release</a:t>
                      </a:r>
                      <a:endParaRPr lang="en-US" sz="2000"/>
                    </a:p>
                  </a:txBody>
                  <a:tcPr/>
                </a:tc>
                <a:tc>
                  <a:txBody>
                    <a:bodyPr/>
                    <a:lstStyle/>
                    <a:p>
                      <a:r>
                        <a:rPr lang="en-US" sz="2000">
                          <a:solidFill>
                            <a:schemeClr val="tx1"/>
                          </a:solidFill>
                        </a:rPr>
                        <a:t>November 8, 2022</a:t>
                      </a:r>
                    </a:p>
                  </a:txBody>
                  <a:tcPr/>
                </a:tc>
                <a:extLst>
                  <a:ext uri="{0D108BD9-81ED-4DB2-BD59-A6C34878D82A}">
                    <a16:rowId xmlns:a16="http://schemas.microsoft.com/office/drawing/2014/main" val="10001"/>
                  </a:ext>
                </a:extLst>
              </a:tr>
              <a:tr h="418441">
                <a:tc>
                  <a:txBody>
                    <a:bodyPr/>
                    <a:lstStyle/>
                    <a:p>
                      <a:r>
                        <a:rPr lang="en-US" sz="2000"/>
                        <a:t>Pre-Application</a:t>
                      </a:r>
                      <a:r>
                        <a:rPr lang="en-US" sz="2000" baseline="0"/>
                        <a:t> Workshop</a:t>
                      </a:r>
                      <a:endParaRPr lang="en-US" sz="200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2000" b="0" i="0" u="none" strike="noStrike" kern="1200" cap="none" spc="0" normalizeH="0" baseline="0" noProof="0">
                          <a:ln>
                            <a:noFill/>
                          </a:ln>
                          <a:solidFill>
                            <a:schemeClr val="tx1"/>
                          </a:solidFill>
                          <a:effectLst/>
                          <a:uLnTx/>
                          <a:uFillTx/>
                          <a:latin typeface="+mn-lt"/>
                          <a:ea typeface="+mn-ea"/>
                          <a:cs typeface="+mn-cs"/>
                        </a:rPr>
                        <a:t>November 17</a:t>
                      </a:r>
                      <a:r>
                        <a:rPr kumimoji="0" lang="en-US" sz="2000" b="0" i="0" u="none" strike="noStrike" kern="1200" cap="none" spc="0" normalizeH="0" baseline="0" noProof="0">
                          <a:ln>
                            <a:noFill/>
                          </a:ln>
                          <a:solidFill>
                            <a:schemeClr val="tx1"/>
                          </a:solidFill>
                          <a:effectLst/>
                          <a:uLnTx/>
                          <a:uFillTx/>
                          <a:latin typeface="+mn-lt"/>
                          <a:ea typeface="+mn-ea"/>
                          <a:cs typeface="+mn-cs"/>
                        </a:rPr>
                        <a:t>, 2022</a:t>
                      </a:r>
                      <a:r>
                        <a:rPr lang="en-US" sz="2000" b="0" i="0" u="none" strike="noStrike" kern="1200" cap="none" spc="0" normalizeH="0" baseline="0" noProof="0">
                          <a:ln>
                            <a:noFill/>
                          </a:ln>
                          <a:solidFill>
                            <a:schemeClr val="tx1"/>
                          </a:solidFill>
                          <a:effectLst/>
                          <a:uLnTx/>
                          <a:uFillTx/>
                          <a:latin typeface="+mn-lt"/>
                          <a:ea typeface="+mn-ea"/>
                          <a:cs typeface="+mn-cs"/>
                        </a:rPr>
                        <a:t>,</a:t>
                      </a:r>
                      <a:r>
                        <a:rPr kumimoji="0" lang="en-US" sz="2000" b="0" i="0" u="none" strike="noStrike" kern="1200" cap="none" spc="0" normalizeH="0" baseline="0" noProof="0">
                          <a:ln>
                            <a:noFill/>
                          </a:ln>
                          <a:solidFill>
                            <a:schemeClr val="tx1"/>
                          </a:solidFill>
                          <a:effectLst/>
                          <a:uLnTx/>
                          <a:uFillTx/>
                          <a:latin typeface="+mn-lt"/>
                          <a:ea typeface="+mn-ea"/>
                          <a:cs typeface="+mn-cs"/>
                        </a:rPr>
                        <a:t> </a:t>
                      </a:r>
                      <a:r>
                        <a:rPr lang="en-US" sz="2000" baseline="0">
                          <a:solidFill>
                            <a:schemeClr val="tx1"/>
                          </a:solidFill>
                        </a:rPr>
                        <a:t>at 10 am</a:t>
                      </a:r>
                      <a:r>
                        <a:rPr lang="en-US" sz="2000">
                          <a:solidFill>
                            <a:schemeClr val="tx1"/>
                          </a:solidFill>
                        </a:rPr>
                        <a:t>.</a:t>
                      </a:r>
                    </a:p>
                  </a:txBody>
                  <a:tcPr/>
                </a:tc>
                <a:extLst>
                  <a:ext uri="{0D108BD9-81ED-4DB2-BD59-A6C34878D82A}">
                    <a16:rowId xmlns:a16="http://schemas.microsoft.com/office/drawing/2014/main" val="10002"/>
                  </a:ext>
                </a:extLst>
              </a:tr>
              <a:tr h="418441">
                <a:tc>
                  <a:txBody>
                    <a:bodyPr/>
                    <a:lstStyle/>
                    <a:p>
                      <a:r>
                        <a:rPr lang="en-US" sz="2000" b="1"/>
                        <a:t>Deadline for Written Questions</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2000" b="1">
                          <a:solidFill>
                            <a:schemeClr val="tx1"/>
                          </a:solidFill>
                        </a:rPr>
                        <a:t>November 30, 2021, </a:t>
                      </a:r>
                      <a:r>
                        <a:rPr lang="en-US" sz="2000" b="1" baseline="0">
                          <a:solidFill>
                            <a:schemeClr val="tx1"/>
                          </a:solidFill>
                        </a:rPr>
                        <a:t>at 5:00 pm</a:t>
                      </a:r>
                      <a:endParaRPr lang="en-US" sz="2000" b="1">
                        <a:solidFill>
                          <a:schemeClr val="tx1"/>
                        </a:solidFill>
                      </a:endParaRPr>
                    </a:p>
                  </a:txBody>
                  <a:tcPr/>
                </a:tc>
                <a:extLst>
                  <a:ext uri="{0D108BD9-81ED-4DB2-BD59-A6C34878D82A}">
                    <a16:rowId xmlns:a16="http://schemas.microsoft.com/office/drawing/2014/main" val="10003"/>
                  </a:ext>
                </a:extLst>
              </a:tr>
              <a:tr h="418441">
                <a:tc>
                  <a:txBody>
                    <a:bodyPr/>
                    <a:lstStyle/>
                    <a:p>
                      <a:r>
                        <a:rPr lang="en-US" sz="2000"/>
                        <a:t>Anticipated Distribution</a:t>
                      </a:r>
                      <a:r>
                        <a:rPr lang="en-US" sz="2000" baseline="0"/>
                        <a:t> of Questions and Answers</a:t>
                      </a:r>
                      <a:endParaRPr lang="en-US" sz="200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2000">
                          <a:solidFill>
                            <a:schemeClr val="tx1"/>
                          </a:solidFill>
                        </a:rPr>
                        <a:t>Week of December 12, 2022</a:t>
                      </a:r>
                    </a:p>
                  </a:txBody>
                  <a:tcPr/>
                </a:tc>
                <a:extLst>
                  <a:ext uri="{0D108BD9-81ED-4DB2-BD59-A6C34878D82A}">
                    <a16:rowId xmlns:a16="http://schemas.microsoft.com/office/drawing/2014/main" val="10005"/>
                  </a:ext>
                </a:extLst>
              </a:tr>
              <a:tr h="418441">
                <a:tc>
                  <a:txBody>
                    <a:bodyPr/>
                    <a:lstStyle/>
                    <a:p>
                      <a:r>
                        <a:rPr lang="en-US" sz="2000" b="1"/>
                        <a:t>Deadline to Submit Applications</a:t>
                      </a:r>
                    </a:p>
                  </a:txBody>
                  <a:tcPr/>
                </a:tc>
                <a:tc>
                  <a:txBody>
                    <a:bodyPr/>
                    <a:lstStyle/>
                    <a:p>
                      <a:pPr marL="0" marR="0" lvl="0" indent="0" algn="l">
                        <a:lnSpc>
                          <a:spcPct val="100000"/>
                        </a:lnSpc>
                        <a:spcBef>
                          <a:spcPts val="0"/>
                        </a:spcBef>
                        <a:spcAft>
                          <a:spcPts val="0"/>
                        </a:spcAft>
                        <a:buNone/>
                      </a:pPr>
                      <a:r>
                        <a:rPr lang="en-US" sz="2000" b="1" i="0" u="none" strike="noStrike" noProof="0">
                          <a:solidFill>
                            <a:schemeClr val="tx1"/>
                          </a:solidFill>
                          <a:latin typeface="Arial"/>
                        </a:rPr>
                        <a:t>January  11, 2023, at </a:t>
                      </a:r>
                      <a:r>
                        <a:rPr lang="en-US" sz="2000" b="1" u="sng" strike="noStrike">
                          <a:solidFill>
                            <a:schemeClr val="tx1"/>
                          </a:solidFill>
                        </a:rPr>
                        <a:t>11:59</a:t>
                      </a:r>
                      <a:r>
                        <a:rPr lang="en-US" sz="2000" b="1" u="sng" strike="noStrike" baseline="0">
                          <a:solidFill>
                            <a:schemeClr val="tx1"/>
                          </a:solidFill>
                        </a:rPr>
                        <a:t> p</a:t>
                      </a:r>
                      <a:r>
                        <a:rPr lang="en-US" sz="2000" b="1" u="sng" baseline="0">
                          <a:solidFill>
                            <a:schemeClr val="tx1"/>
                          </a:solidFill>
                        </a:rPr>
                        <a:t>m</a:t>
                      </a:r>
                      <a:endParaRPr lang="en-US" sz="2000" b="1" u="sng">
                        <a:solidFill>
                          <a:schemeClr val="tx1"/>
                        </a:solidFill>
                      </a:endParaRPr>
                    </a:p>
                  </a:txBody>
                  <a:tcPr/>
                </a:tc>
                <a:extLst>
                  <a:ext uri="{0D108BD9-81ED-4DB2-BD59-A6C34878D82A}">
                    <a16:rowId xmlns:a16="http://schemas.microsoft.com/office/drawing/2014/main" val="10006"/>
                  </a:ext>
                </a:extLst>
              </a:tr>
              <a:tr h="464855">
                <a:tc>
                  <a:txBody>
                    <a:bodyPr/>
                    <a:lstStyle/>
                    <a:p>
                      <a:r>
                        <a:rPr lang="en-US" sz="2000"/>
                        <a:t>Anticipated Notice of Proposed Award Posting</a:t>
                      </a:r>
                    </a:p>
                  </a:txBody>
                  <a:tcPr/>
                </a:tc>
                <a:tc>
                  <a:txBody>
                    <a:bodyPr/>
                    <a:lstStyle/>
                    <a:p>
                      <a:r>
                        <a:rPr lang="en-US" sz="2000" strike="noStrike" baseline="0">
                          <a:solidFill>
                            <a:schemeClr val="tx1"/>
                          </a:solidFill>
                        </a:rPr>
                        <a:t>Week of March 7, 2023</a:t>
                      </a:r>
                    </a:p>
                  </a:txBody>
                  <a:tcPr/>
                </a:tc>
                <a:extLst>
                  <a:ext uri="{0D108BD9-81ED-4DB2-BD59-A6C34878D82A}">
                    <a16:rowId xmlns:a16="http://schemas.microsoft.com/office/drawing/2014/main" val="10007"/>
                  </a:ext>
                </a:extLst>
              </a:tr>
              <a:tr h="418441">
                <a:tc>
                  <a:txBody>
                    <a:bodyPr/>
                    <a:lstStyle/>
                    <a:p>
                      <a:r>
                        <a:rPr lang="en-US" sz="2000"/>
                        <a:t>Anticipated Energy Commission Business Meeting</a:t>
                      </a:r>
                    </a:p>
                  </a:txBody>
                  <a:tcPr/>
                </a:tc>
                <a:tc>
                  <a:txBody>
                    <a:bodyPr/>
                    <a:lstStyle/>
                    <a:p>
                      <a:r>
                        <a:rPr lang="en-US" sz="2000" strike="noStrike">
                          <a:solidFill>
                            <a:schemeClr val="tx1"/>
                          </a:solidFill>
                        </a:rPr>
                        <a:t>May 10, 2023</a:t>
                      </a:r>
                    </a:p>
                  </a:txBody>
                  <a:tcPr/>
                </a:tc>
                <a:extLst>
                  <a:ext uri="{0D108BD9-81ED-4DB2-BD59-A6C34878D82A}">
                    <a16:rowId xmlns:a16="http://schemas.microsoft.com/office/drawing/2014/main" val="10008"/>
                  </a:ext>
                </a:extLst>
              </a:tr>
              <a:tr h="418441">
                <a:tc>
                  <a:txBody>
                    <a:bodyPr/>
                    <a:lstStyle/>
                    <a:p>
                      <a:r>
                        <a:rPr lang="en-US" sz="2000"/>
                        <a:t>Anticipated Agreement</a:t>
                      </a:r>
                      <a:r>
                        <a:rPr lang="en-US" sz="2000" baseline="0"/>
                        <a:t> Start Date</a:t>
                      </a:r>
                      <a:endParaRPr lang="en-US" sz="2000"/>
                    </a:p>
                  </a:txBody>
                  <a:tcPr/>
                </a:tc>
                <a:tc>
                  <a:txBody>
                    <a:bodyPr/>
                    <a:lstStyle/>
                    <a:p>
                      <a:r>
                        <a:rPr lang="en-US" sz="2000" strike="noStrike">
                          <a:solidFill>
                            <a:schemeClr val="tx1"/>
                          </a:solidFill>
                        </a:rPr>
                        <a:t>May 17, 2023</a:t>
                      </a:r>
                    </a:p>
                  </a:txBody>
                  <a:tcPr/>
                </a:tc>
                <a:extLst>
                  <a:ext uri="{0D108BD9-81ED-4DB2-BD59-A6C34878D82A}">
                    <a16:rowId xmlns:a16="http://schemas.microsoft.com/office/drawing/2014/main" val="10009"/>
                  </a:ext>
                </a:extLst>
              </a:tr>
              <a:tr h="418441">
                <a:tc>
                  <a:txBody>
                    <a:bodyPr/>
                    <a:lstStyle/>
                    <a:p>
                      <a:r>
                        <a:rPr lang="en-US" sz="2000"/>
                        <a:t>Anticipated</a:t>
                      </a:r>
                      <a:r>
                        <a:rPr lang="en-US" sz="2000" baseline="0"/>
                        <a:t> Agreement End Date</a:t>
                      </a:r>
                      <a:endParaRPr lang="en-US" sz="200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2000" dirty="0">
                          <a:solidFill>
                            <a:schemeClr val="tx1"/>
                          </a:solidFill>
                        </a:rPr>
                        <a:t>March 31, 2026</a:t>
                      </a:r>
                    </a:p>
                  </a:txBody>
                  <a:tcPr/>
                </a:tc>
                <a:extLst>
                  <a:ext uri="{0D108BD9-81ED-4DB2-BD59-A6C34878D82A}">
                    <a16:rowId xmlns:a16="http://schemas.microsoft.com/office/drawing/2014/main" val="10010"/>
                  </a:ext>
                </a:extLst>
              </a:tr>
            </a:tbl>
          </a:graphicData>
        </a:graphic>
      </p:graphicFrame>
      <p:sp>
        <p:nvSpPr>
          <p:cNvPr id="2" name="Slide Number Placeholder 1">
            <a:extLst>
              <a:ext uri="{FF2B5EF4-FFF2-40B4-BE49-F238E27FC236}">
                <a16:creationId xmlns:a16="http://schemas.microsoft.com/office/drawing/2014/main" id="{6D4EACBD-4390-469D-93C5-4E1DFC17E8F8}"/>
              </a:ext>
            </a:extLst>
          </p:cNvPr>
          <p:cNvSpPr>
            <a:spLocks noGrp="1"/>
          </p:cNvSpPr>
          <p:nvPr>
            <p:ph type="sldNum" sz="quarter" idx="12"/>
          </p:nvPr>
        </p:nvSpPr>
        <p:spPr>
          <a:xfrm>
            <a:off x="9569969" y="6463234"/>
            <a:ext cx="1803400" cy="365125"/>
          </a:xfrm>
        </p:spPr>
        <p:txBody>
          <a:bodyPr/>
          <a:lstStyle/>
          <a:p>
            <a:fld id="{005C4985-ACD0-2B4C-8981-36243250F268}" type="slidenum">
              <a:rPr lang="en-US" smtClean="0">
                <a:solidFill>
                  <a:schemeClr val="tx1"/>
                </a:solidFill>
              </a:rPr>
              <a:t>31</a:t>
            </a:fld>
            <a:endParaRPr lang="en-US">
              <a:solidFill>
                <a:schemeClr val="tx1"/>
              </a:solidFill>
            </a:endParaRPr>
          </a:p>
        </p:txBody>
      </p:sp>
    </p:spTree>
    <p:extLst>
      <p:ext uri="{BB962C8B-B14F-4D97-AF65-F5344CB8AC3E}">
        <p14:creationId xmlns:p14="http://schemas.microsoft.com/office/powerpoint/2010/main" val="1664551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Questions and Answers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893385" y="1314935"/>
            <a:ext cx="9953978" cy="4351338"/>
          </a:xfrm>
        </p:spPr>
        <p:txBody>
          <a:bodyPr>
            <a:normAutofit/>
          </a:bodyPr>
          <a:lstStyle/>
          <a:p>
            <a:pPr>
              <a:lnSpc>
                <a:spcPct val="100000"/>
              </a:lnSpc>
              <a:spcBef>
                <a:spcPts val="600"/>
              </a:spcBef>
              <a:spcAft>
                <a:spcPts val="600"/>
              </a:spcAft>
            </a:pPr>
            <a:r>
              <a:rPr lang="en-US" sz="2800">
                <a:solidFill>
                  <a:schemeClr val="accent1">
                    <a:lumMod val="75000"/>
                  </a:schemeClr>
                </a:solidFill>
                <a:latin typeface="Arial"/>
                <a:cs typeface="Arial"/>
              </a:rPr>
              <a:t>Please chat your question in the Question and Answers window or raise your hand and you will be called on to unmute yourself. Please introduce yourself by stating your name and affiliation. </a:t>
            </a:r>
          </a:p>
          <a:p>
            <a:pPr>
              <a:lnSpc>
                <a:spcPct val="100000"/>
              </a:lnSpc>
              <a:spcBef>
                <a:spcPts val="600"/>
              </a:spcBef>
              <a:spcAft>
                <a:spcPts val="600"/>
              </a:spcAft>
            </a:pPr>
            <a:r>
              <a:rPr lang="en-US" sz="2800">
                <a:solidFill>
                  <a:schemeClr val="accent1">
                    <a:lumMod val="75000"/>
                  </a:schemeClr>
                </a:solidFill>
                <a:latin typeface="Arial"/>
                <a:cs typeface="Arial"/>
              </a:rPr>
              <a:t>Keep questions under 3 minutes.</a:t>
            </a:r>
          </a:p>
          <a:p>
            <a:pPr>
              <a:lnSpc>
                <a:spcPct val="100000"/>
              </a:lnSpc>
              <a:spcBef>
                <a:spcPts val="600"/>
              </a:spcBef>
              <a:spcAft>
                <a:spcPts val="600"/>
              </a:spcAft>
            </a:pPr>
            <a:r>
              <a:rPr lang="en-US" sz="2800">
                <a:solidFill>
                  <a:schemeClr val="accent1">
                    <a:lumMod val="75000"/>
                  </a:schemeClr>
                </a:solidFill>
                <a:latin typeface="Arial"/>
                <a:cs typeface="Arial"/>
              </a:rPr>
              <a:t>Note that our official response will be given in writing and posted on the GFO webpage.</a:t>
            </a:r>
          </a:p>
          <a:p>
            <a:pPr>
              <a:lnSpc>
                <a:spcPct val="100000"/>
              </a:lnSpc>
            </a:pPr>
            <a:endParaRPr lang="en-US" sz="280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2A964F9E-879B-4200-8575-8B2F2B6D4798}"/>
              </a:ext>
            </a:extLst>
          </p:cNvPr>
          <p:cNvSpPr>
            <a:spLocks noGrp="1"/>
          </p:cNvSpPr>
          <p:nvPr>
            <p:ph type="sldNum" sz="quarter" idx="12"/>
          </p:nvPr>
        </p:nvSpPr>
        <p:spPr>
          <a:xfrm>
            <a:off x="9539988" y="6463234"/>
            <a:ext cx="1803400" cy="365125"/>
          </a:xfrm>
        </p:spPr>
        <p:txBody>
          <a:bodyPr/>
          <a:lstStyle/>
          <a:p>
            <a:fld id="{005C4985-ACD0-2B4C-8981-36243250F268}" type="slidenum">
              <a:rPr lang="en-US" smtClean="0">
                <a:solidFill>
                  <a:schemeClr val="tx1"/>
                </a:solidFill>
              </a:rPr>
              <a:t>32</a:t>
            </a:fld>
            <a:endParaRPr lang="en-US">
              <a:solidFill>
                <a:schemeClr val="tx1"/>
              </a:solidFill>
            </a:endParaRPr>
          </a:p>
        </p:txBody>
      </p:sp>
    </p:spTree>
    <p:extLst>
      <p:ext uri="{BB962C8B-B14F-4D97-AF65-F5344CB8AC3E}">
        <p14:creationId xmlns:p14="http://schemas.microsoft.com/office/powerpoint/2010/main" val="31789092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Thank you!</a:t>
            </a:r>
          </a:p>
        </p:txBody>
      </p:sp>
      <p:sp useBgFill="1">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1119011" y="1849916"/>
            <a:ext cx="9953978" cy="4351338"/>
          </a:xfrm>
        </p:spPr>
        <p:txBody>
          <a:bodyPr vert="horz" lIns="91440" tIns="45720" rIns="91440" bIns="45720" rtlCol="0" anchor="t">
            <a:normAutofit fontScale="92500" lnSpcReduction="10000"/>
          </a:bodyPr>
          <a:lstStyle/>
          <a:p>
            <a:pPr marL="0" indent="0" algn="ctr">
              <a:buNone/>
            </a:pPr>
            <a:r>
              <a:rPr lang="en-US">
                <a:solidFill>
                  <a:schemeClr val="accent1">
                    <a:lumMod val="75000"/>
                  </a:schemeClr>
                </a:solidFill>
                <a:latin typeface="Arial"/>
                <a:cs typeface="Arial"/>
              </a:rPr>
              <a:t>Please send all questions related to GFO</a:t>
            </a:r>
            <a:r>
              <a:rPr lang="en-US">
                <a:solidFill>
                  <a:srgbClr val="0B5395"/>
                </a:solidFill>
                <a:latin typeface="Arial"/>
                <a:cs typeface="Arial"/>
              </a:rPr>
              <a:t>-22-302</a:t>
            </a:r>
            <a:r>
              <a:rPr lang="en-US">
                <a:solidFill>
                  <a:schemeClr val="accent1">
                    <a:lumMod val="75000"/>
                  </a:schemeClr>
                </a:solidFill>
                <a:latin typeface="Arial"/>
                <a:cs typeface="Arial"/>
              </a:rPr>
              <a:t> to:</a:t>
            </a:r>
            <a:br>
              <a:rPr lang="en-US">
                <a:solidFill>
                  <a:schemeClr val="accent1">
                    <a:lumMod val="75000"/>
                  </a:schemeClr>
                </a:solidFill>
                <a:latin typeface="Arial"/>
                <a:cs typeface="Arial"/>
              </a:rPr>
            </a:br>
            <a:endParaRPr lang="en-US">
              <a:solidFill>
                <a:schemeClr val="accent1">
                  <a:lumMod val="75000"/>
                </a:schemeClr>
              </a:solidFill>
              <a:latin typeface="Arial"/>
              <a:cs typeface="Arial"/>
            </a:endParaRPr>
          </a:p>
          <a:p>
            <a:pPr marL="0" indent="0" algn="ctr">
              <a:buNone/>
            </a:pPr>
            <a:r>
              <a:rPr lang="en-US" b="1">
                <a:solidFill>
                  <a:srgbClr val="0B5395"/>
                </a:solidFill>
                <a:latin typeface="Arial"/>
                <a:cs typeface="Arial"/>
              </a:rPr>
              <a:t>Crystal Willis</a:t>
            </a:r>
          </a:p>
          <a:p>
            <a:pPr marL="0" indent="0" algn="ctr">
              <a:buNone/>
            </a:pPr>
            <a:r>
              <a:rPr lang="en-US">
                <a:solidFill>
                  <a:schemeClr val="accent1">
                    <a:lumMod val="75000"/>
                  </a:schemeClr>
                </a:solidFill>
                <a:latin typeface="Arial"/>
                <a:cs typeface="Arial"/>
              </a:rPr>
              <a:t>Commission Agreement Officer</a:t>
            </a:r>
          </a:p>
          <a:p>
            <a:pPr marL="0" indent="0" algn="ctr">
              <a:buNone/>
            </a:pPr>
            <a:r>
              <a:rPr lang="en-US">
                <a:solidFill>
                  <a:schemeClr val="accent1">
                    <a:lumMod val="75000"/>
                  </a:schemeClr>
                </a:solidFill>
                <a:latin typeface="Arial"/>
                <a:cs typeface="Arial"/>
              </a:rPr>
              <a:t>715 P Street, MS-18</a:t>
            </a:r>
          </a:p>
          <a:p>
            <a:pPr marL="0" indent="0" algn="ctr">
              <a:buNone/>
            </a:pPr>
            <a:r>
              <a:rPr lang="en-US">
                <a:solidFill>
                  <a:schemeClr val="accent1">
                    <a:lumMod val="75000"/>
                  </a:schemeClr>
                </a:solidFill>
                <a:latin typeface="Arial"/>
                <a:cs typeface="Arial"/>
              </a:rPr>
              <a:t>Sacramento, CA 95814</a:t>
            </a:r>
          </a:p>
          <a:p>
            <a:pPr marL="0" indent="0" algn="ctr">
              <a:buNone/>
            </a:pPr>
            <a:r>
              <a:rPr lang="en-US">
                <a:solidFill>
                  <a:schemeClr val="accent1">
                    <a:lumMod val="75000"/>
                  </a:schemeClr>
                </a:solidFill>
                <a:latin typeface="Arial"/>
                <a:cs typeface="Arial"/>
              </a:rPr>
              <a:t>(916) 529-1108</a:t>
            </a:r>
            <a:endParaRPr lang="en-US">
              <a:solidFill>
                <a:schemeClr val="tx2">
                  <a:lumMod val="60000"/>
                  <a:lumOff val="40000"/>
                </a:schemeClr>
              </a:solidFill>
              <a:latin typeface="Arial"/>
              <a:cs typeface="Arial"/>
            </a:endParaRPr>
          </a:p>
          <a:p>
            <a:pPr marL="0" indent="0" algn="ctr">
              <a:buNone/>
            </a:pPr>
            <a:r>
              <a:rPr lang="en-US" u="sng">
                <a:solidFill>
                  <a:srgbClr val="0B5395"/>
                </a:solidFill>
                <a:latin typeface="Arial"/>
                <a:cs typeface="Arial"/>
              </a:rPr>
              <a:t>crystal.willis@energy.ca.gov </a:t>
            </a:r>
            <a:br>
              <a:rPr lang="en-US">
                <a:solidFill>
                  <a:schemeClr val="accent1">
                    <a:lumMod val="75000"/>
                  </a:schemeClr>
                </a:solidFill>
                <a:latin typeface="Arial"/>
                <a:cs typeface="Arial"/>
              </a:rPr>
            </a:br>
            <a:endParaRPr lang="en-US">
              <a:solidFill>
                <a:schemeClr val="accent1">
                  <a:lumMod val="75000"/>
                </a:schemeClr>
              </a:solidFill>
              <a:latin typeface="Arial"/>
              <a:cs typeface="Arial"/>
            </a:endParaRPr>
          </a:p>
          <a:p>
            <a:pPr marL="0" indent="0" algn="ctr">
              <a:buNone/>
            </a:pPr>
            <a:r>
              <a:rPr lang="en-US" b="1">
                <a:solidFill>
                  <a:schemeClr val="accent1">
                    <a:lumMod val="75000"/>
                  </a:schemeClr>
                </a:solidFill>
                <a:latin typeface="Arial"/>
                <a:cs typeface="Arial"/>
              </a:rPr>
              <a:t>Deadline to submit questions:</a:t>
            </a:r>
          </a:p>
          <a:p>
            <a:pPr marL="0" indent="0" algn="ctr">
              <a:buNone/>
            </a:pPr>
            <a:r>
              <a:rPr lang="en-US" b="1">
                <a:solidFill>
                  <a:srgbClr val="FF0000"/>
                </a:solidFill>
                <a:latin typeface="Arial"/>
                <a:cs typeface="Arial"/>
              </a:rPr>
              <a:t>Wednesday, November 30, 2022, 5:00 PM</a:t>
            </a:r>
          </a:p>
          <a:p>
            <a:pPr marL="0" indent="0">
              <a:buNone/>
            </a:pPr>
            <a:endParaRPr lang="en-US">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FE3DD8A1-59C2-4AAE-8FD0-E060937F0CE3}"/>
              </a:ext>
            </a:extLst>
          </p:cNvPr>
          <p:cNvSpPr>
            <a:spLocks noGrp="1"/>
          </p:cNvSpPr>
          <p:nvPr>
            <p:ph type="sldNum" sz="quarter" idx="12"/>
          </p:nvPr>
        </p:nvSpPr>
        <p:spPr>
          <a:xfrm>
            <a:off x="9480028" y="6463234"/>
            <a:ext cx="1803400" cy="365125"/>
          </a:xfrm>
        </p:spPr>
        <p:txBody>
          <a:bodyPr/>
          <a:lstStyle/>
          <a:p>
            <a:fld id="{005C4985-ACD0-2B4C-8981-36243250F268}" type="slidenum">
              <a:rPr lang="en-US" smtClean="0">
                <a:solidFill>
                  <a:schemeClr val="tx1"/>
                </a:solidFill>
              </a:rPr>
              <a:t>33</a:t>
            </a:fld>
            <a:endParaRPr lang="en-US">
              <a:solidFill>
                <a:schemeClr val="tx1"/>
              </a:solidFill>
            </a:endParaRPr>
          </a:p>
        </p:txBody>
      </p:sp>
    </p:spTree>
    <p:extLst>
      <p:ext uri="{BB962C8B-B14F-4D97-AF65-F5344CB8AC3E}">
        <p14:creationId xmlns:p14="http://schemas.microsoft.com/office/powerpoint/2010/main" val="3886635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cs typeface="Arial"/>
              </a:rPr>
              <a:t>Commitment to Diversity</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4294967295"/>
          </p:nvPr>
        </p:nvSpPr>
        <p:spPr>
          <a:xfrm>
            <a:off x="609600" y="1278234"/>
            <a:ext cx="10972800" cy="5092585"/>
          </a:xfrm>
        </p:spPr>
        <p:txBody>
          <a:bodyPr>
            <a:normAutofit fontScale="85000" lnSpcReduction="20000"/>
          </a:bodyPr>
          <a:lstStyle/>
          <a:p>
            <a:pPr marL="0" indent="0">
              <a:lnSpc>
                <a:spcPct val="120000"/>
              </a:lnSpc>
              <a:spcBef>
                <a:spcPts val="600"/>
              </a:spcBef>
              <a:buNone/>
              <a:defRPr/>
            </a:pPr>
            <a:r>
              <a:rPr lang="en-US" sz="2600">
                <a:solidFill>
                  <a:schemeClr val="accent1">
                    <a:lumMod val="75000"/>
                  </a:schemeClr>
                </a:solidFill>
                <a:ea typeface="MS PGothic" pitchFamily="34" charset="-128"/>
              </a:rPr>
              <a:t>The Energy Commission adopted a resolution strengthening its commitment to diversity in our funding programs. The Energy Commission continues to encourage disadvantaged and underrepresented  businesses and communities to engage in and benefit from our many programs.</a:t>
            </a:r>
          </a:p>
          <a:p>
            <a:pPr marL="0" indent="0">
              <a:lnSpc>
                <a:spcPct val="120000"/>
              </a:lnSpc>
              <a:spcBef>
                <a:spcPts val="600"/>
              </a:spcBef>
              <a:buNone/>
              <a:defRPr/>
            </a:pPr>
            <a:endParaRPr lang="en-US" sz="2600">
              <a:solidFill>
                <a:schemeClr val="accent1">
                  <a:lumMod val="75000"/>
                </a:schemeClr>
              </a:solidFill>
              <a:ea typeface="MS PGothic" pitchFamily="34" charset="-128"/>
            </a:endParaRPr>
          </a:p>
          <a:p>
            <a:pPr marL="0" indent="0">
              <a:lnSpc>
                <a:spcPct val="120000"/>
              </a:lnSpc>
              <a:spcBef>
                <a:spcPts val="600"/>
              </a:spcBef>
              <a:buNone/>
              <a:defRPr/>
            </a:pPr>
            <a:r>
              <a:rPr lang="en-US" sz="2600">
                <a:solidFill>
                  <a:schemeClr val="accent1">
                    <a:lumMod val="75000"/>
                  </a:schemeClr>
                </a:solidFill>
                <a:ea typeface="MS PGothic" pitchFamily="34" charset="-128"/>
              </a:rPr>
              <a:t>To meet this commitment, Energy Commission staff conducts outreach efforts and activities to:</a:t>
            </a:r>
          </a:p>
          <a:p>
            <a:pPr marL="465138">
              <a:lnSpc>
                <a:spcPct val="120000"/>
              </a:lnSpc>
              <a:spcBef>
                <a:spcPts val="600"/>
              </a:spcBef>
            </a:pPr>
            <a:r>
              <a:rPr lang="en-US" sz="2600">
                <a:solidFill>
                  <a:schemeClr val="accent1">
                    <a:lumMod val="75000"/>
                  </a:schemeClr>
                </a:solidFill>
              </a:rPr>
              <a:t>Engage with disadvantaged and underrepresented groups throughout the state.</a:t>
            </a:r>
          </a:p>
          <a:p>
            <a:pPr marL="465138">
              <a:lnSpc>
                <a:spcPct val="120000"/>
              </a:lnSpc>
              <a:spcBef>
                <a:spcPts val="600"/>
              </a:spcBef>
            </a:pPr>
            <a:r>
              <a:rPr lang="en-US" sz="2600">
                <a:solidFill>
                  <a:schemeClr val="accent1">
                    <a:lumMod val="75000"/>
                  </a:schemeClr>
                </a:solidFill>
              </a:rPr>
              <a:t>Notify potential new applicants about the Energy Commission’s funding opportunities.</a:t>
            </a:r>
          </a:p>
          <a:p>
            <a:pPr marL="465138">
              <a:lnSpc>
                <a:spcPct val="120000"/>
              </a:lnSpc>
              <a:spcBef>
                <a:spcPts val="600"/>
              </a:spcBef>
            </a:pPr>
            <a:r>
              <a:rPr lang="en-US" sz="2600">
                <a:solidFill>
                  <a:schemeClr val="accent1">
                    <a:lumMod val="75000"/>
                  </a:schemeClr>
                </a:solidFill>
              </a:rPr>
              <a:t>Assist applicants in understanding how to apply for funding from the Energy Commission’s programs.</a:t>
            </a:r>
          </a:p>
          <a:p>
            <a:pPr marL="465138">
              <a:lnSpc>
                <a:spcPct val="120000"/>
              </a:lnSpc>
              <a:spcBef>
                <a:spcPts val="600"/>
              </a:spcBef>
            </a:pPr>
            <a:r>
              <a:rPr lang="en-US" sz="2600">
                <a:solidFill>
                  <a:schemeClr val="accent1">
                    <a:lumMod val="75000"/>
                  </a:schemeClr>
                </a:solidFill>
              </a:rPr>
              <a:t>Survey participants to measure progress in diversity outreach efforts.</a:t>
            </a:r>
          </a:p>
          <a:p>
            <a:endParaRPr lang="en-US">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693B55B7-D647-4BCE-8E71-E543D5697228}"/>
              </a:ext>
            </a:extLst>
          </p:cNvPr>
          <p:cNvSpPr>
            <a:spLocks noGrp="1"/>
          </p:cNvSpPr>
          <p:nvPr>
            <p:ph type="sldNum" sz="quarter" idx="12"/>
          </p:nvPr>
        </p:nvSpPr>
        <p:spPr>
          <a:xfrm>
            <a:off x="9869772" y="6463234"/>
            <a:ext cx="1761067" cy="365125"/>
          </a:xfrm>
        </p:spPr>
        <p:txBody>
          <a:bodyPr/>
          <a:lstStyle/>
          <a:p>
            <a:fld id="{005C4985-ACD0-2B4C-8981-36243250F268}" type="slidenum">
              <a:rPr lang="en-US" smtClean="0">
                <a:solidFill>
                  <a:schemeClr val="tx1"/>
                </a:solidFill>
              </a:rPr>
              <a:t>4</a:t>
            </a:fld>
            <a:endParaRPr lang="en-US">
              <a:solidFill>
                <a:schemeClr val="tx1"/>
              </a:solidFill>
            </a:endParaRPr>
          </a:p>
        </p:txBody>
      </p:sp>
    </p:spTree>
    <p:extLst>
      <p:ext uri="{BB962C8B-B14F-4D97-AF65-F5344CB8AC3E}">
        <p14:creationId xmlns:p14="http://schemas.microsoft.com/office/powerpoint/2010/main" val="3340559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cs typeface="Arial"/>
              </a:rPr>
              <a:t>We Want to Hear From You!</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573345" y="1438764"/>
            <a:ext cx="9953978" cy="4351338"/>
          </a:xfrm>
        </p:spPr>
        <p:txBody>
          <a:bodyPr>
            <a:normAutofit/>
          </a:bodyPr>
          <a:lstStyle/>
          <a:p>
            <a:pPr marL="0" indent="0">
              <a:buNone/>
            </a:pPr>
            <a:r>
              <a:rPr lang="en-US" sz="2400">
                <a:solidFill>
                  <a:schemeClr val="accent1">
                    <a:lumMod val="75000"/>
                  </a:schemeClr>
                </a:solidFill>
                <a:latin typeface="Arial" panose="020B0604020202020204" pitchFamily="34" charset="0"/>
                <a:cs typeface="Arial" panose="020B0604020202020204" pitchFamily="34" charset="0"/>
              </a:rPr>
              <a:t>1 Minute Survey</a:t>
            </a:r>
          </a:p>
          <a:p>
            <a:pPr marL="0" indent="0">
              <a:buNone/>
            </a:pPr>
            <a:r>
              <a:rPr lang="en-US" sz="2400">
                <a:solidFill>
                  <a:schemeClr val="accent1">
                    <a:lumMod val="75000"/>
                  </a:schemeClr>
                </a:solidFill>
                <a:latin typeface="Arial" panose="020B0604020202020204" pitchFamily="34" charset="0"/>
                <a:cs typeface="Arial" panose="020B0604020202020204" pitchFamily="34" charset="0"/>
              </a:rPr>
              <a:t>The information supplied will be used for public reporting purposes to display anonymous overall attendance of diverse groups.</a:t>
            </a:r>
          </a:p>
          <a:p>
            <a:pPr marL="0" indent="0">
              <a:buNone/>
            </a:pPr>
            <a:endParaRPr lang="en-US" sz="2400">
              <a:solidFill>
                <a:schemeClr val="accent1">
                  <a:lumMod val="75000"/>
                </a:schemeClr>
              </a:solidFill>
              <a:latin typeface="Arial" panose="020B0604020202020204" pitchFamily="34" charset="0"/>
              <a:cs typeface="Arial" panose="020B0604020202020204" pitchFamily="34" charset="0"/>
            </a:endParaRPr>
          </a:p>
          <a:p>
            <a:pPr marL="0" indent="0">
              <a:buNone/>
            </a:pPr>
            <a:r>
              <a:rPr lang="en-US" sz="2400">
                <a:solidFill>
                  <a:schemeClr val="accent1">
                    <a:lumMod val="75000"/>
                  </a:schemeClr>
                </a:solidFill>
                <a:latin typeface="Arial" panose="020B0604020202020204" pitchFamily="34" charset="0"/>
                <a:cs typeface="Arial" panose="020B0604020202020204" pitchFamily="34" charset="0"/>
              </a:rPr>
              <a:t>Zoom participants, please use this link:</a:t>
            </a:r>
          </a:p>
          <a:p>
            <a:pPr marL="0" indent="0">
              <a:buNone/>
            </a:pPr>
            <a:r>
              <a:rPr lang="en-US" sz="2800" u="sng">
                <a:solidFill>
                  <a:srgbClr val="0563C1"/>
                </a:solidFill>
                <a:effectLst/>
                <a:latin typeface="Calibri" panose="020F0502020204030204" pitchFamily="34" charset="0"/>
                <a:ea typeface="Calibri" panose="020F0502020204030204" pitchFamily="34" charset="0"/>
                <a:hlinkClick r:id="rId4"/>
              </a:rPr>
              <a:t>https://forms.office.com/g/qaXtNLjFM2</a:t>
            </a:r>
            <a:endParaRPr lang="en-US" sz="2800">
              <a:effectLst/>
              <a:latin typeface="Calibri" panose="020F0502020204030204" pitchFamily="34" charset="0"/>
              <a:ea typeface="Calibri" panose="020F0502020204030204" pitchFamily="34" charset="0"/>
            </a:endParaRPr>
          </a:p>
          <a:p>
            <a:pPr marL="0" indent="0">
              <a:buNone/>
            </a:pPr>
            <a:endParaRPr lang="en-US" sz="2400">
              <a:solidFill>
                <a:schemeClr val="accent1">
                  <a:lumMod val="75000"/>
                </a:schemeClr>
              </a:solidFill>
              <a:latin typeface="Arial" panose="020B0604020202020204" pitchFamily="34" charset="0"/>
              <a:cs typeface="Arial" panose="020B0604020202020204" pitchFamily="34" charset="0"/>
            </a:endParaRPr>
          </a:p>
          <a:p>
            <a:pPr marL="0" indent="0">
              <a:buNone/>
            </a:pPr>
            <a:r>
              <a:rPr lang="en-US" sz="2400">
                <a:solidFill>
                  <a:schemeClr val="accent1">
                    <a:lumMod val="75000"/>
                  </a:schemeClr>
                </a:solidFill>
                <a:latin typeface="Arial" panose="020B0604020202020204" pitchFamily="34" charset="0"/>
                <a:cs typeface="Arial" panose="020B0604020202020204" pitchFamily="34" charset="0"/>
              </a:rPr>
              <a:t>Thanks!</a:t>
            </a:r>
          </a:p>
          <a:p>
            <a:endParaRPr lang="en-US">
              <a:solidFill>
                <a:schemeClr val="accent1">
                  <a:lumMod val="75000"/>
                </a:schemeClr>
              </a:solidFill>
              <a:latin typeface="Arial"/>
              <a:cs typeface="Arial"/>
            </a:endParaRPr>
          </a:p>
        </p:txBody>
      </p:sp>
      <p:pic>
        <p:nvPicPr>
          <p:cNvPr id="5" name="Picture 4" descr="Picture is of an iPad with the survey monkey staff request attendees to complete. " title="Picture of Survey"/>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42612" y="3981086"/>
            <a:ext cx="3593943" cy="2482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11F5545C-9542-4E8E-BB98-A77EBB943CE7}"/>
              </a:ext>
            </a:extLst>
          </p:cNvPr>
          <p:cNvSpPr>
            <a:spLocks noGrp="1"/>
          </p:cNvSpPr>
          <p:nvPr>
            <p:ph type="sldNum" sz="quarter" idx="12"/>
          </p:nvPr>
        </p:nvSpPr>
        <p:spPr>
          <a:xfrm>
            <a:off x="9734855" y="6463234"/>
            <a:ext cx="1803400" cy="365125"/>
          </a:xfrm>
        </p:spPr>
        <p:txBody>
          <a:bodyPr/>
          <a:lstStyle/>
          <a:p>
            <a:fld id="{005C4985-ACD0-2B4C-8981-36243250F268}" type="slidenum">
              <a:rPr lang="en-US" smtClean="0">
                <a:solidFill>
                  <a:schemeClr val="tx1"/>
                </a:solidFill>
              </a:rPr>
              <a:t>5</a:t>
            </a:fld>
            <a:endParaRPr lang="en-US">
              <a:solidFill>
                <a:schemeClr val="tx1"/>
              </a:solidFill>
            </a:endParaRPr>
          </a:p>
        </p:txBody>
      </p:sp>
    </p:spTree>
    <p:extLst>
      <p:ext uri="{BB962C8B-B14F-4D97-AF65-F5344CB8AC3E}">
        <p14:creationId xmlns:p14="http://schemas.microsoft.com/office/powerpoint/2010/main" val="3786779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cs typeface="Arial"/>
              </a:rPr>
              <a:t>Connect With Us</a:t>
            </a:r>
          </a:p>
        </p:txBody>
      </p:sp>
      <p:pic>
        <p:nvPicPr>
          <p:cNvPr id="3" name="Picture 2" descr="Picture of the home page of Empower Innovation. A resouvce that assists potential partners to be connected to each other. " title="Empower Innovation"/>
          <p:cNvPicPr>
            <a:picLocks noChangeAspect="1"/>
          </p:cNvPicPr>
          <p:nvPr/>
        </p:nvPicPr>
        <p:blipFill>
          <a:blip r:embed="rId4"/>
          <a:stretch>
            <a:fillRect/>
          </a:stretch>
        </p:blipFill>
        <p:spPr>
          <a:xfrm>
            <a:off x="894798" y="1816364"/>
            <a:ext cx="4300280" cy="3583213"/>
          </a:xfrm>
          <a:prstGeom prst="rect">
            <a:avLst/>
          </a:prstGeom>
          <a:ln w="25400">
            <a:solidFill>
              <a:schemeClr val="tx1"/>
            </a:solidFill>
          </a:ln>
        </p:spPr>
      </p:pic>
      <p:pic>
        <p:nvPicPr>
          <p:cNvPr id="4" name="Picture 3" descr="Picture of CEC Facebook page. " title="CEC Facebook page"/>
          <p:cNvPicPr>
            <a:picLocks noChangeAspect="1"/>
          </p:cNvPicPr>
          <p:nvPr/>
        </p:nvPicPr>
        <p:blipFill>
          <a:blip r:embed="rId5"/>
          <a:stretch>
            <a:fillRect/>
          </a:stretch>
        </p:blipFill>
        <p:spPr>
          <a:xfrm>
            <a:off x="5594945" y="1870542"/>
            <a:ext cx="5133277" cy="2377646"/>
          </a:xfrm>
          <a:prstGeom prst="rect">
            <a:avLst/>
          </a:prstGeom>
        </p:spPr>
      </p:pic>
      <p:pic>
        <p:nvPicPr>
          <p:cNvPr id="11" name="Picture 10" descr="Picture is og the logo for different social media such as twiiter, Faceboof, Linkedin and YouTube. " title="Logo Picture"/>
          <p:cNvPicPr>
            <a:picLocks noChangeAspect="1"/>
          </p:cNvPicPr>
          <p:nvPr/>
        </p:nvPicPr>
        <p:blipFill rotWithShape="1">
          <a:blip r:embed="rId6">
            <a:extLst>
              <a:ext uri="{28A0092B-C50C-407E-A947-70E740481C1C}">
                <a14:useLocalDpi xmlns:a14="http://schemas.microsoft.com/office/drawing/2010/main" val="0"/>
              </a:ext>
            </a:extLst>
          </a:blip>
          <a:srcRect l="-2" t="-4327" b="-35"/>
          <a:stretch/>
        </p:blipFill>
        <p:spPr>
          <a:xfrm>
            <a:off x="5459331" y="4342672"/>
            <a:ext cx="3711998" cy="2113812"/>
          </a:xfrm>
          <a:prstGeom prst="rect">
            <a:avLst/>
          </a:prstGeom>
        </p:spPr>
      </p:pic>
      <p:pic>
        <p:nvPicPr>
          <p:cNvPr id="16" name="Picture 15" descr="Picture is og the logo for different social media such as Flicker, Blogger" title="Logo Picture 2"/>
          <p:cNvPicPr>
            <a:picLocks noChangeAspect="1"/>
          </p:cNvPicPr>
          <p:nvPr/>
        </p:nvPicPr>
        <p:blipFill rotWithShape="1">
          <a:blip r:embed="rId7">
            <a:extLst>
              <a:ext uri="{28A0092B-C50C-407E-A947-70E740481C1C}">
                <a14:useLocalDpi xmlns:a14="http://schemas.microsoft.com/office/drawing/2010/main" val="0"/>
              </a:ext>
            </a:extLst>
          </a:blip>
          <a:srcRect r="-5540" b="-3012"/>
          <a:stretch/>
        </p:blipFill>
        <p:spPr>
          <a:xfrm>
            <a:off x="9171329" y="4458367"/>
            <a:ext cx="1844137" cy="2141818"/>
          </a:xfrm>
          <a:prstGeom prst="rect">
            <a:avLst/>
          </a:prstGeom>
        </p:spPr>
      </p:pic>
      <p:sp>
        <p:nvSpPr>
          <p:cNvPr id="2" name="Slide Number Placeholder 1">
            <a:extLst>
              <a:ext uri="{FF2B5EF4-FFF2-40B4-BE49-F238E27FC236}">
                <a16:creationId xmlns:a16="http://schemas.microsoft.com/office/drawing/2014/main" id="{5A481437-993F-4AA1-AC8D-A2343E4DA00F}"/>
              </a:ext>
            </a:extLst>
          </p:cNvPr>
          <p:cNvSpPr>
            <a:spLocks noGrp="1"/>
          </p:cNvSpPr>
          <p:nvPr>
            <p:ph type="sldNum" sz="quarter" idx="12"/>
          </p:nvPr>
        </p:nvSpPr>
        <p:spPr>
          <a:xfrm>
            <a:off x="9914739" y="6463234"/>
            <a:ext cx="1803400" cy="365125"/>
          </a:xfrm>
        </p:spPr>
        <p:txBody>
          <a:bodyPr/>
          <a:lstStyle/>
          <a:p>
            <a:fld id="{005C4985-ACD0-2B4C-8981-36243250F268}" type="slidenum">
              <a:rPr lang="en-US" smtClean="0">
                <a:solidFill>
                  <a:schemeClr val="tx1"/>
                </a:solidFill>
              </a:rPr>
              <a:t>6</a:t>
            </a:fld>
            <a:endParaRPr lang="en-US">
              <a:solidFill>
                <a:schemeClr val="tx1"/>
              </a:solidFill>
            </a:endParaRPr>
          </a:p>
        </p:txBody>
      </p:sp>
    </p:spTree>
    <p:extLst>
      <p:ext uri="{BB962C8B-B14F-4D97-AF65-F5344CB8AC3E}">
        <p14:creationId xmlns:p14="http://schemas.microsoft.com/office/powerpoint/2010/main" val="1183341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sz="3600" b="1">
                <a:solidFill>
                  <a:srgbClr val="254061"/>
                </a:solidFill>
                <a:latin typeface="Arial"/>
                <a:cs typeface="Arial"/>
              </a:rPr>
              <a:t>Find a Partner on EmpowerInnovation.net</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958790" y="1630755"/>
            <a:ext cx="9953978" cy="2175435"/>
          </a:xfrm>
        </p:spPr>
        <p:txBody>
          <a:bodyPr>
            <a:normAutofit/>
          </a:bodyPr>
          <a:lstStyle/>
          <a:p>
            <a:pPr marL="0" indent="0" algn="ctr">
              <a:buNone/>
            </a:pPr>
            <a:r>
              <a:rPr lang="en-US" sz="3000">
                <a:solidFill>
                  <a:schemeClr val="accent1">
                    <a:lumMod val="75000"/>
                  </a:schemeClr>
                </a:solidFill>
                <a:latin typeface="Arial"/>
                <a:cs typeface="Arial"/>
              </a:rPr>
              <a:t>Empower Innovation strives to accelerate your clean tech journey with easy access to funding opportunities from the Energy Commission and other funding providers, curated resources and events, and connections to people and organizations.</a:t>
            </a:r>
          </a:p>
        </p:txBody>
      </p:sp>
      <p:sp>
        <p:nvSpPr>
          <p:cNvPr id="9" name="TextBox 8">
            <a:extLst>
              <a:ext uri="{FF2B5EF4-FFF2-40B4-BE49-F238E27FC236}">
                <a16:creationId xmlns:a16="http://schemas.microsoft.com/office/drawing/2014/main" id="{E71EB672-CBC2-42AB-83B9-7D555811ABB4}"/>
              </a:ext>
            </a:extLst>
          </p:cNvPr>
          <p:cNvSpPr txBox="1"/>
          <p:nvPr/>
        </p:nvSpPr>
        <p:spPr>
          <a:xfrm>
            <a:off x="1071073" y="4160618"/>
            <a:ext cx="9953977" cy="1323439"/>
          </a:xfrm>
          <a:prstGeom prst="rect">
            <a:avLst/>
          </a:prstGeom>
          <a:solidFill>
            <a:srgbClr val="CBD8E6"/>
          </a:solidFill>
        </p:spPr>
        <p:txBody>
          <a:bodyPr wrap="square" numCol="2" rtlCol="0" anchor="ctr">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a:ln>
                  <a:noFill/>
                </a:ln>
                <a:solidFill>
                  <a:srgbClr val="00588A"/>
                </a:solidFill>
                <a:effectLst/>
                <a:uLnTx/>
                <a:uFillTx/>
                <a:latin typeface="Calibri"/>
                <a:ea typeface="Open Sans" panose="020B0606030504020204" pitchFamily="34" charset="0"/>
                <a:cs typeface="Segoe UI" panose="020B0502040204020203" pitchFamily="34" charset="0"/>
              </a:rPr>
              <a:t>FIND A PARTNER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588A"/>
                </a:solidFill>
                <a:effectLst/>
                <a:uLnTx/>
                <a:uFillTx/>
                <a:latin typeface="Calibri"/>
                <a:ea typeface="Open Sans" panose="020B0606030504020204" pitchFamily="34" charset="0"/>
                <a:cs typeface="Segoe UI" panose="020B0502040204020203" pitchFamily="34" charset="0"/>
              </a:rPr>
              <a:t>Announce your interest in this funding opportunity and message other interested parties to find potential partners.</a:t>
            </a:r>
            <a:endParaRPr kumimoji="0" lang="en-US" sz="2000" b="1" i="0" u="none" strike="noStrike" kern="1200" cap="none" spc="0" normalizeH="0" baseline="0" noProof="0">
              <a:ln>
                <a:noFill/>
              </a:ln>
              <a:solidFill>
                <a:srgbClr val="00588A"/>
              </a:solidFill>
              <a:effectLst/>
              <a:uLnTx/>
              <a:uFillTx/>
              <a:latin typeface="Calibri"/>
              <a:ea typeface="Open Sans" panose="020B0606030504020204" pitchFamily="34" charset="0"/>
              <a:cs typeface="Segoe UI" panose="020B0502040204020203" pitchFamily="34" charset="0"/>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a:ln>
                  <a:noFill/>
                </a:ln>
                <a:solidFill>
                  <a:srgbClr val="00588A"/>
                </a:solidFill>
                <a:effectLst/>
                <a:uLnTx/>
                <a:uFillTx/>
                <a:latin typeface="Calibri"/>
                <a:ea typeface="Open Sans" panose="020B0606030504020204" pitchFamily="34" charset="0"/>
                <a:cs typeface="Segoe UI" panose="020B0502040204020203" pitchFamily="34" charset="0"/>
              </a:rPr>
              <a:t>RESOURCES &amp; TOOLS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588A"/>
                </a:solidFill>
                <a:effectLst/>
                <a:uLnTx/>
                <a:uFillTx/>
                <a:latin typeface="Calibri"/>
                <a:ea typeface="Open Sans" panose="020B0606030504020204" pitchFamily="34" charset="0"/>
                <a:cs typeface="Segoe UI" panose="020B0502040204020203" pitchFamily="34" charset="0"/>
              </a:rPr>
              <a:t>Browse the collection of resources for clean tech innovators including Resource Libraries, Funding Sources, Tools, and Databases. </a:t>
            </a:r>
          </a:p>
        </p:txBody>
      </p:sp>
      <p:sp>
        <p:nvSpPr>
          <p:cNvPr id="3" name="TextBox 2">
            <a:extLst>
              <a:ext uri="{FF2B5EF4-FFF2-40B4-BE49-F238E27FC236}">
                <a16:creationId xmlns:a16="http://schemas.microsoft.com/office/drawing/2014/main" id="{838FF684-3EA2-4D42-80C4-A7AE4500DCE5}"/>
              </a:ext>
            </a:extLst>
          </p:cNvPr>
          <p:cNvSpPr txBox="1"/>
          <p:nvPr/>
        </p:nvSpPr>
        <p:spPr>
          <a:xfrm>
            <a:off x="1731523" y="5658928"/>
            <a:ext cx="81082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u="sng">
                <a:solidFill>
                  <a:srgbClr val="0563C1"/>
                </a:solidFill>
                <a:effectLst/>
                <a:latin typeface="Calibri" panose="020F0502020204030204" pitchFamily="34" charset="0"/>
                <a:ea typeface="Calibri" panose="020F0502020204030204" pitchFamily="34" charset="0"/>
                <a:hlinkClick r:id="rId4"/>
              </a:rPr>
              <a:t>https://www.empowerinnovation.net/en/custom/funding/view/36234</a:t>
            </a:r>
            <a:endParaRPr lang="en-US" b="1">
              <a:solidFill>
                <a:srgbClr val="FFC000"/>
              </a:solidFill>
              <a:highlight>
                <a:srgbClr val="FFFF00"/>
              </a:highlight>
              <a:cs typeface="Arial"/>
            </a:endParaRPr>
          </a:p>
        </p:txBody>
      </p:sp>
      <p:sp>
        <p:nvSpPr>
          <p:cNvPr id="2" name="Slide Number Placeholder 1">
            <a:extLst>
              <a:ext uri="{FF2B5EF4-FFF2-40B4-BE49-F238E27FC236}">
                <a16:creationId xmlns:a16="http://schemas.microsoft.com/office/drawing/2014/main" id="{0F2C5E5C-5FEC-4852-8C37-A9115910E98D}"/>
              </a:ext>
            </a:extLst>
          </p:cNvPr>
          <p:cNvSpPr>
            <a:spLocks noGrp="1"/>
          </p:cNvSpPr>
          <p:nvPr>
            <p:ph type="sldNum" sz="quarter" idx="12"/>
          </p:nvPr>
        </p:nvSpPr>
        <p:spPr>
          <a:xfrm>
            <a:off x="9839793" y="6463234"/>
            <a:ext cx="1803400" cy="365125"/>
          </a:xfrm>
        </p:spPr>
        <p:txBody>
          <a:bodyPr/>
          <a:lstStyle/>
          <a:p>
            <a:fld id="{005C4985-ACD0-2B4C-8981-36243250F268}" type="slidenum">
              <a:rPr lang="en-US" smtClean="0">
                <a:solidFill>
                  <a:schemeClr val="tx1"/>
                </a:solidFill>
              </a:rPr>
              <a:t>7</a:t>
            </a:fld>
            <a:endParaRPr lang="en-US">
              <a:solidFill>
                <a:schemeClr val="tx1"/>
              </a:solidFill>
            </a:endParaRPr>
          </a:p>
        </p:txBody>
      </p:sp>
    </p:spTree>
    <p:extLst>
      <p:ext uri="{BB962C8B-B14F-4D97-AF65-F5344CB8AC3E}">
        <p14:creationId xmlns:p14="http://schemas.microsoft.com/office/powerpoint/2010/main" val="4205697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0"/>
            <a:lum/>
          </a:blip>
          <a:srcRect/>
          <a:stretch>
            <a:fillRect/>
          </a:stretch>
        </a:blip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sz="4000" b="1">
                <a:solidFill>
                  <a:srgbClr val="254061"/>
                </a:solidFill>
                <a:latin typeface="Arial"/>
                <a:cs typeface="Arial"/>
              </a:rPr>
              <a:t>EmpowerInnovation.net</a:t>
            </a:r>
            <a:endParaRPr lang="en-US" sz="5400"/>
          </a:p>
        </p:txBody>
      </p:sp>
      <p:pic>
        <p:nvPicPr>
          <p:cNvPr id="6" name="Online Media 5" title="Empower Innovation - Introduction">
            <a:hlinkClick r:id="" action="ppaction://media"/>
            <a:extLst>
              <a:ext uri="{FF2B5EF4-FFF2-40B4-BE49-F238E27FC236}">
                <a16:creationId xmlns:a16="http://schemas.microsoft.com/office/drawing/2014/main" id="{0AB5514A-FE5C-49F1-A633-621612DE5576}"/>
              </a:ext>
            </a:extLst>
          </p:cNvPr>
          <p:cNvPicPr>
            <a:picLocks noGrp="1" noRot="1" noChangeAspect="1"/>
          </p:cNvPicPr>
          <p:nvPr>
            <p:ph idx="1"/>
            <a:videoFile r:link="rId1"/>
          </p:nvPr>
        </p:nvPicPr>
        <p:blipFill>
          <a:blip r:embed="rId5"/>
          <a:stretch>
            <a:fillRect/>
          </a:stretch>
        </p:blipFill>
        <p:spPr>
          <a:xfrm>
            <a:off x="2509838" y="1825625"/>
            <a:ext cx="7735887" cy="4351338"/>
          </a:xfrm>
          <a:prstGeom prst="rect">
            <a:avLst/>
          </a:prstGeom>
        </p:spPr>
      </p:pic>
      <p:sp>
        <p:nvSpPr>
          <p:cNvPr id="4" name="Slide Number Placeholder 3">
            <a:extLst>
              <a:ext uri="{FF2B5EF4-FFF2-40B4-BE49-F238E27FC236}">
                <a16:creationId xmlns:a16="http://schemas.microsoft.com/office/drawing/2014/main" id="{F5D5F5D7-1ECD-4806-AFD6-B23AF807AE4D}"/>
              </a:ext>
            </a:extLst>
          </p:cNvPr>
          <p:cNvSpPr>
            <a:spLocks noGrp="1"/>
          </p:cNvSpPr>
          <p:nvPr>
            <p:ph type="sldNum" sz="quarter" idx="12"/>
          </p:nvPr>
        </p:nvSpPr>
        <p:spPr>
          <a:xfrm>
            <a:off x="9674900" y="6463234"/>
            <a:ext cx="1803400" cy="365125"/>
          </a:xfrm>
        </p:spPr>
        <p:txBody>
          <a:bodyPr/>
          <a:lstStyle/>
          <a:p>
            <a:fld id="{8569167A-9D82-438A-BF70-1028D6A4A763}" type="slidenum">
              <a:rPr lang="en-US" smtClean="0">
                <a:solidFill>
                  <a:schemeClr val="tx1"/>
                </a:solidFill>
              </a:rPr>
              <a:pPr/>
              <a:t>8</a:t>
            </a:fld>
            <a:endParaRPr lang="en-US">
              <a:solidFill>
                <a:schemeClr val="tx1"/>
              </a:solidFill>
            </a:endParaRPr>
          </a:p>
        </p:txBody>
      </p:sp>
    </p:spTree>
    <p:extLst>
      <p:ext uri="{BB962C8B-B14F-4D97-AF65-F5344CB8AC3E}">
        <p14:creationId xmlns:p14="http://schemas.microsoft.com/office/powerpoint/2010/main" val="10689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Policy Drivers</a:t>
            </a:r>
          </a:p>
        </p:txBody>
      </p:sp>
      <p:sp>
        <p:nvSpPr>
          <p:cNvPr id="2" name="Slide Number Placeholder 1">
            <a:extLst>
              <a:ext uri="{FF2B5EF4-FFF2-40B4-BE49-F238E27FC236}">
                <a16:creationId xmlns:a16="http://schemas.microsoft.com/office/drawing/2014/main" id="{80693B15-DC5A-427F-B331-C384DCF7BD6A}"/>
              </a:ext>
            </a:extLst>
          </p:cNvPr>
          <p:cNvSpPr>
            <a:spLocks noGrp="1"/>
          </p:cNvSpPr>
          <p:nvPr>
            <p:ph type="sldNum" sz="quarter" idx="12"/>
          </p:nvPr>
        </p:nvSpPr>
        <p:spPr>
          <a:xfrm>
            <a:off x="9495017" y="6463234"/>
            <a:ext cx="1803400" cy="365125"/>
          </a:xfrm>
        </p:spPr>
        <p:txBody>
          <a:bodyPr/>
          <a:lstStyle/>
          <a:p>
            <a:fld id="{005C4985-ACD0-2B4C-8981-36243250F268}" type="slidenum">
              <a:rPr lang="en-US" smtClean="0">
                <a:solidFill>
                  <a:schemeClr val="tx1"/>
                </a:solidFill>
              </a:rPr>
              <a:t>9</a:t>
            </a:fld>
            <a:endParaRPr lang="en-US">
              <a:solidFill>
                <a:schemeClr val="tx1"/>
              </a:solidFill>
            </a:endParaRPr>
          </a:p>
        </p:txBody>
      </p:sp>
      <p:sp>
        <p:nvSpPr>
          <p:cNvPr id="9" name="Content Placeholder 5">
            <a:extLst>
              <a:ext uri="{FF2B5EF4-FFF2-40B4-BE49-F238E27FC236}">
                <a16:creationId xmlns:a16="http://schemas.microsoft.com/office/drawing/2014/main" id="{70575052-8EB8-45DC-889D-C078A160F82E}"/>
              </a:ext>
            </a:extLst>
          </p:cNvPr>
          <p:cNvSpPr>
            <a:spLocks noGrp="1"/>
          </p:cNvSpPr>
          <p:nvPr>
            <p:ph idx="1"/>
          </p:nvPr>
        </p:nvSpPr>
        <p:spPr>
          <a:xfrm>
            <a:off x="609600" y="1356919"/>
            <a:ext cx="10972800" cy="5405890"/>
          </a:xfrm>
        </p:spPr>
        <p:txBody>
          <a:bodyPr vert="horz" lIns="91440" tIns="45720" rIns="91440" bIns="45720" rtlCol="0" anchor="t">
            <a:noAutofit/>
          </a:bodyPr>
          <a:lstStyle/>
          <a:p>
            <a:pPr>
              <a:lnSpc>
                <a:spcPct val="100000"/>
              </a:lnSpc>
              <a:spcBef>
                <a:spcPts val="1200"/>
              </a:spcBef>
            </a:pPr>
            <a:r>
              <a:rPr lang="en-US" sz="1600" b="1">
                <a:solidFill>
                  <a:schemeClr val="accent1">
                    <a:lumMod val="75000"/>
                  </a:schemeClr>
                </a:solidFill>
                <a:cs typeface="Arial"/>
              </a:rPr>
              <a:t>SB 32, California Global Warming Solutions Act of 2006: emissions limit: </a:t>
            </a:r>
            <a:r>
              <a:rPr lang="en-US" sz="1600">
                <a:solidFill>
                  <a:schemeClr val="accent1">
                    <a:lumMod val="75000"/>
                  </a:schemeClr>
                </a:solidFill>
                <a:cs typeface="Arial"/>
              </a:rPr>
              <a:t>statewide GHG emissions to be reduced to 40% below the 1990 level by 2030.</a:t>
            </a:r>
          </a:p>
          <a:p>
            <a:pPr>
              <a:lnSpc>
                <a:spcPct val="100000"/>
              </a:lnSpc>
              <a:spcBef>
                <a:spcPts val="1200"/>
              </a:spcBef>
            </a:pPr>
            <a:r>
              <a:rPr lang="en-US" sz="1600" b="1">
                <a:solidFill>
                  <a:srgbClr val="0B5395"/>
                </a:solidFill>
                <a:cs typeface="Arial"/>
              </a:rPr>
              <a:t>SB 100, The 100 Percent Clean Energy Act of 2018: </a:t>
            </a:r>
            <a:r>
              <a:rPr lang="en-US" sz="1600">
                <a:solidFill>
                  <a:srgbClr val="0B5395"/>
                </a:solidFill>
                <a:cs typeface="Arial"/>
              </a:rPr>
              <a:t>requires that 60% of California’s electricity be powered by renewable &amp; zero-carbon sources by 2030 and 100 % by 2045.</a:t>
            </a:r>
          </a:p>
          <a:p>
            <a:pPr>
              <a:lnSpc>
                <a:spcPct val="100000"/>
              </a:lnSpc>
              <a:spcBef>
                <a:spcPts val="1200"/>
              </a:spcBef>
            </a:pPr>
            <a:r>
              <a:rPr lang="en-US" sz="1600" b="1">
                <a:solidFill>
                  <a:srgbClr val="0B5395"/>
                </a:solidFill>
                <a:cs typeface="Arial"/>
              </a:rPr>
              <a:t>Integrated Energy Policy Report (IEPR):</a:t>
            </a:r>
            <a:r>
              <a:rPr lang="en-US" sz="1600">
                <a:solidFill>
                  <a:srgbClr val="0B5395"/>
                </a:solidFill>
                <a:cs typeface="Arial"/>
              </a:rPr>
              <a:t> </a:t>
            </a:r>
            <a:r>
              <a:rPr lang="en-US" sz="1600">
                <a:solidFill>
                  <a:srgbClr val="0B5395"/>
                </a:solidFill>
                <a:ea typeface="+mn-lt"/>
                <a:cs typeface="+mn-lt"/>
              </a:rPr>
              <a:t>California Public Resources Code Section 25302 requires the Energy Commission to release a biennial report that provides an overview of major energy trends and issues facing the state.</a:t>
            </a:r>
          </a:p>
          <a:p>
            <a:pPr>
              <a:lnSpc>
                <a:spcPct val="100000"/>
              </a:lnSpc>
              <a:spcBef>
                <a:spcPts val="1200"/>
              </a:spcBef>
            </a:pPr>
            <a:r>
              <a:rPr lang="en-US" sz="1600" b="1">
                <a:solidFill>
                  <a:srgbClr val="0B5395"/>
                </a:solidFill>
                <a:ea typeface="+mn-lt"/>
                <a:cs typeface="+mn-lt"/>
              </a:rPr>
              <a:t>CPUC Decision 19-10-054: </a:t>
            </a:r>
            <a:r>
              <a:rPr lang="en-US" sz="1600">
                <a:solidFill>
                  <a:srgbClr val="0B5395"/>
                </a:solidFill>
                <a:ea typeface="+mn-lt"/>
                <a:cs typeface="+mn-lt"/>
              </a:rPr>
              <a:t>This decision defines climate change adaptation for energy utilities in California; identifies the California Fourth Climate Assessment and any subsequent assessments as the primary source of climate projections and scientific studies; and establishes the criteria for any further data or models that energy utilities may develop to understand climate impacts.</a:t>
            </a:r>
          </a:p>
          <a:p>
            <a:pPr>
              <a:lnSpc>
                <a:spcPct val="100000"/>
              </a:lnSpc>
              <a:spcBef>
                <a:spcPts val="1200"/>
              </a:spcBef>
            </a:pPr>
            <a:r>
              <a:rPr lang="en-US" sz="1600" b="1">
                <a:solidFill>
                  <a:srgbClr val="0B5395"/>
                </a:solidFill>
                <a:ea typeface="+mn-lt"/>
                <a:cs typeface="+mn-lt"/>
              </a:rPr>
              <a:t>CPUC Microgrids Rulemaking. </a:t>
            </a:r>
            <a:r>
              <a:rPr lang="en-US" sz="1600">
                <a:solidFill>
                  <a:srgbClr val="0B5395"/>
                </a:solidFill>
                <a:ea typeface="+mn-lt"/>
                <a:cs typeface="+mn-lt"/>
              </a:rPr>
              <a:t>Considers how to implement the requirements of SB 1339. Includes a resiliency and microgrids working group. </a:t>
            </a:r>
          </a:p>
          <a:p>
            <a:pPr>
              <a:lnSpc>
                <a:spcPct val="100000"/>
              </a:lnSpc>
              <a:spcBef>
                <a:spcPts val="1200"/>
              </a:spcBef>
            </a:pPr>
            <a:r>
              <a:rPr lang="en-US" sz="1600" b="1">
                <a:solidFill>
                  <a:srgbClr val="0B5395"/>
                </a:solidFill>
                <a:ea typeface="+mn-lt"/>
                <a:cs typeface="+mn-lt"/>
              </a:rPr>
              <a:t>Executive Order N-19-19: </a:t>
            </a:r>
            <a:r>
              <a:rPr lang="en-US" sz="1600">
                <a:solidFill>
                  <a:srgbClr val="0B5395"/>
                </a:solidFill>
                <a:ea typeface="+mn-lt"/>
                <a:cs typeface="+mn-lt"/>
              </a:rPr>
              <a:t>requires “every aspect of state government redouble its effort to reduce greenhouse gas emissions and mitigate impacts of climate change while building a sustainable, inclusive economy.”</a:t>
            </a:r>
            <a:endParaRPr lang="en-US" sz="1600">
              <a:solidFill>
                <a:srgbClr val="0B5395"/>
              </a:solidFill>
              <a:cs typeface="Arial"/>
            </a:endParaRPr>
          </a:p>
          <a:p>
            <a:pPr>
              <a:lnSpc>
                <a:spcPct val="100000"/>
              </a:lnSpc>
              <a:spcBef>
                <a:spcPts val="1200"/>
              </a:spcBef>
            </a:pPr>
            <a:r>
              <a:rPr lang="en-US" sz="1600" b="1">
                <a:solidFill>
                  <a:srgbClr val="0B5395"/>
                </a:solidFill>
                <a:ea typeface="+mn-lt"/>
                <a:cs typeface="+mn-lt"/>
              </a:rPr>
              <a:t>SB 100 Joint Agency Report: </a:t>
            </a:r>
            <a:r>
              <a:rPr lang="en-US" sz="1600">
                <a:solidFill>
                  <a:srgbClr val="0B5395"/>
                </a:solidFill>
                <a:ea typeface="+mn-lt"/>
                <a:cs typeface="+mn-lt"/>
              </a:rPr>
              <a:t>includes a review of the policy to provide 100 percent of electricity retail sales and state loads from renewable and zero-carbon resources in California by 2045.</a:t>
            </a:r>
            <a:endParaRPr lang="en-US" sz="1600">
              <a:solidFill>
                <a:srgbClr val="0B5395"/>
              </a:solidFill>
              <a:cs typeface="Arial"/>
            </a:endParaRPr>
          </a:p>
          <a:p>
            <a:pPr>
              <a:lnSpc>
                <a:spcPct val="100000"/>
              </a:lnSpc>
              <a:spcBef>
                <a:spcPts val="1200"/>
              </a:spcBef>
            </a:pPr>
            <a:endParaRPr lang="en-US" sz="1400">
              <a:solidFill>
                <a:srgbClr val="0B5395"/>
              </a:solidFill>
              <a:cs typeface="Arial"/>
            </a:endParaRPr>
          </a:p>
          <a:p>
            <a:pPr>
              <a:lnSpc>
                <a:spcPct val="100000"/>
              </a:lnSpc>
              <a:spcBef>
                <a:spcPts val="1200"/>
              </a:spcBef>
            </a:pPr>
            <a:endParaRPr lang="en-US" sz="1400">
              <a:solidFill>
                <a:srgbClr val="0B5395"/>
              </a:solidFill>
              <a:cs typeface="Arial"/>
            </a:endParaRPr>
          </a:p>
        </p:txBody>
      </p:sp>
    </p:spTree>
    <p:extLst>
      <p:ext uri="{BB962C8B-B14F-4D97-AF65-F5344CB8AC3E}">
        <p14:creationId xmlns:p14="http://schemas.microsoft.com/office/powerpoint/2010/main" val="45299723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C_Official_PowerPoint_Template_2020" id="{E9E85F81-66B0-46B4-BBCE-30E44E287952}" vid="{8368B6D5-F204-4B65-84EA-B3CA26285F23}"/>
    </a:ext>
  </a:extLst>
</a:theme>
</file>

<file path=ppt/theme/theme3.xml><?xml version="1.0" encoding="utf-8"?>
<a:theme xmlns:a="http://schemas.openxmlformats.org/drawingml/2006/main" name="Conten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C_Official_PowerPoint_Template_2020" id="{E9E85F81-66B0-46B4-BBCE-30E44E287952}" vid="{21AD90A9-1078-4D80-9179-8FB377AC82FB}"/>
    </a:ext>
  </a:extLst>
</a:theme>
</file>

<file path=ppt/theme/theme4.xml><?xml version="1.0" encoding="utf-8"?>
<a:theme xmlns:a="http://schemas.openxmlformats.org/drawingml/2006/main" name="1_Conten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3BF250F5-90E0-1742-AE67-252F8E9F95CF}"/>
    </a:ext>
  </a:extLst>
</a:theme>
</file>

<file path=ppt/theme/theme5.xml><?xml version="1.0" encoding="utf-8"?>
<a:theme xmlns:a="http://schemas.openxmlformats.org/drawingml/2006/main" name="Content: blank background">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8AF470B7-4331-9747-8595-3EF89398B172}"/>
    </a:ext>
  </a:extLst>
</a:theme>
</file>

<file path=ppt/theme/theme6.xml><?xml version="1.0" encoding="utf-8"?>
<a:theme xmlns:a="http://schemas.openxmlformats.org/drawingml/2006/main" name="Title/Sectio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C_Official_PowerPoint_Template_2020" id="{E9E85F81-66B0-46B4-BBCE-30E44E287952}" vid="{9BED353F-D520-41B3-823D-FDD28FB30B2B}"/>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E0E14B354F4845B9218E49F7E0D878" ma:contentTypeVersion="13" ma:contentTypeDescription="Create a new document." ma:contentTypeScope="" ma:versionID="a0701c6aba2e02d817ab1b3af7a89e26">
  <xsd:schema xmlns:xsd="http://www.w3.org/2001/XMLSchema" xmlns:xs="http://www.w3.org/2001/XMLSchema" xmlns:p="http://schemas.microsoft.com/office/2006/metadata/properties" xmlns:ns2="92ecc987-d12b-42b1-abee-10b37485ad0a" xmlns:ns3="5067c814-4b34-462c-a21d-c185ff6548d2" targetNamespace="http://schemas.microsoft.com/office/2006/metadata/properties" ma:root="true" ma:fieldsID="c1268a817df9af29c67c44984682362f" ns2:_="" ns3:_="">
    <xsd:import namespace="92ecc987-d12b-42b1-abee-10b37485ad0a"/>
    <xsd:import namespace="5067c814-4b34-462c-a21d-c185ff6548d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ecc987-d12b-42b1-abee-10b37485ad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6df981b-247c-4b11-954d-40cb19519683" ma:termSetId="09814cd3-568e-fe90-9814-8d621ff8fb84" ma:anchorId="fba54fb3-c3e1-fe81-a776-ca4b69148c4d" ma:open="true" ma:isKeyword="false">
      <xsd:complexType>
        <xsd:sequence>
          <xsd:element ref="pc:Terms" minOccurs="0" maxOccurs="1"/>
        </xsd:sequence>
      </xsd:complex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067c814-4b34-462c-a21d-c185ff6548d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2752bcb9-f337-4c4d-ab40-c128a420f593}" ma:internalName="TaxCatchAll" ma:showField="CatchAllData" ma:web="5067c814-4b34-462c-a21d-c185ff6548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5067c814-4b34-462c-a21d-c185ff6548d2">
      <UserInfo>
        <DisplayName>Horangic, Alex@Energy</DisplayName>
        <AccountId>13</AccountId>
        <AccountType/>
      </UserInfo>
      <UserInfo>
        <DisplayName>Wilhelm, Susan@Energy</DisplayName>
        <AccountId>21</AccountId>
        <AccountType/>
      </UserInfo>
    </SharedWithUsers>
    <lcf76f155ced4ddcb4097134ff3c332f xmlns="92ecc987-d12b-42b1-abee-10b37485ad0a">
      <Terms xmlns="http://schemas.microsoft.com/office/infopath/2007/PartnerControls"/>
    </lcf76f155ced4ddcb4097134ff3c332f>
    <TaxCatchAll xmlns="5067c814-4b34-462c-a21d-c185ff6548d2" xsi:nil="true"/>
  </documentManagement>
</p:properties>
</file>

<file path=customXml/itemProps1.xml><?xml version="1.0" encoding="utf-8"?>
<ds:datastoreItem xmlns:ds="http://schemas.openxmlformats.org/officeDocument/2006/customXml" ds:itemID="{C6177458-CA3C-460E-8705-8F62BCEAEA0E}"/>
</file>

<file path=customXml/itemProps2.xml><?xml version="1.0" encoding="utf-8"?>
<ds:datastoreItem xmlns:ds="http://schemas.openxmlformats.org/officeDocument/2006/customXml" ds:itemID="{B94874A2-19E6-415F-B23E-BF660785BCAF}"/>
</file>

<file path=customXml/itemProps3.xml><?xml version="1.0" encoding="utf-8"?>
<ds:datastoreItem xmlns:ds="http://schemas.openxmlformats.org/officeDocument/2006/customXml" ds:itemID="{CC71E867-0BE0-4AD8-B8B6-35660DAA3D27}"/>
</file>

<file path=docProps/app.xml><?xml version="1.0" encoding="utf-8"?>
<Properties xmlns="http://schemas.openxmlformats.org/officeDocument/2006/extended-properties" xmlns:vt="http://schemas.openxmlformats.org/officeDocument/2006/docPropsVTypes">
  <Template/>
  <TotalTime>0</TotalTime>
  <Words>2821</Words>
  <Application>Microsoft Office PowerPoint</Application>
  <PresentationFormat>Widescreen</PresentationFormat>
  <Paragraphs>330</Paragraphs>
  <Slides>33</Slides>
  <Notes>29</Notes>
  <HiddenSlides>0</HiddenSlides>
  <MMClips>1</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33</vt:i4>
      </vt:variant>
    </vt:vector>
  </HeadingPairs>
  <TitlesOfParts>
    <vt:vector size="45" baseType="lpstr">
      <vt:lpstr>Arial</vt:lpstr>
      <vt:lpstr>Arial Black</vt:lpstr>
      <vt:lpstr>Calibri</vt:lpstr>
      <vt:lpstr>Courier New</vt:lpstr>
      <vt:lpstr>Symbol</vt:lpstr>
      <vt:lpstr>Wingdings</vt:lpstr>
      <vt:lpstr>1_Office Theme</vt:lpstr>
      <vt:lpstr>Title</vt:lpstr>
      <vt:lpstr>Content</vt:lpstr>
      <vt:lpstr>1_Content</vt:lpstr>
      <vt:lpstr>Content: blank background</vt:lpstr>
      <vt:lpstr>Title/Section</vt:lpstr>
      <vt:lpstr>GFO-22-302 Pre-Application Workshop</vt:lpstr>
      <vt:lpstr>Housekeeping</vt:lpstr>
      <vt:lpstr>Agenda</vt:lpstr>
      <vt:lpstr>Commitment to Diversity</vt:lpstr>
      <vt:lpstr>We Want to Hear From You!</vt:lpstr>
      <vt:lpstr>Connect With Us</vt:lpstr>
      <vt:lpstr>Find a Partner on EmpowerInnovation.net</vt:lpstr>
      <vt:lpstr>EmpowerInnovation.net</vt:lpstr>
      <vt:lpstr>Policy Drivers</vt:lpstr>
      <vt:lpstr>EPIC Funding Source</vt:lpstr>
      <vt:lpstr>Available Funding</vt:lpstr>
      <vt:lpstr>Match Funding </vt:lpstr>
      <vt:lpstr>Background</vt:lpstr>
      <vt:lpstr>Purpose of Solicitation</vt:lpstr>
      <vt:lpstr>Funded projects must, at a minimum:  </vt:lpstr>
      <vt:lpstr>Successful applicants must demonstrate:</vt:lpstr>
      <vt:lpstr>Eligible Applicants</vt:lpstr>
      <vt:lpstr>Application Requirements</vt:lpstr>
      <vt:lpstr>Project Narrative (Attachment 3)</vt:lpstr>
      <vt:lpstr>Scope of Work (Attachment 5)</vt:lpstr>
      <vt:lpstr>Budget (Attachment 7)</vt:lpstr>
      <vt:lpstr>Commitment and Support Letter Forms (Attachment 10)</vt:lpstr>
      <vt:lpstr>GFO Submission  Requirements</vt:lpstr>
      <vt:lpstr>GSS WARNING</vt:lpstr>
      <vt:lpstr>GSS Structure</vt:lpstr>
      <vt:lpstr>How will my Application be Evaluated?  Application Screening</vt:lpstr>
      <vt:lpstr>How will my Application be Evaluated?  Application Scoring </vt:lpstr>
      <vt:lpstr>How will my Application be Evaluated?  Application Scoring – Preference Points </vt:lpstr>
      <vt:lpstr>Match Funding Points</vt:lpstr>
      <vt:lpstr>Next Steps After Grant Award</vt:lpstr>
      <vt:lpstr>Key Dates</vt:lpstr>
      <vt:lpstr>Questions and Answers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2022-11-22T21:22:03Z</dcterms:created>
  <dcterms:modified xsi:type="dcterms:W3CDTF">2022-11-22T21:22:22Z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988100</vt:r8>
  </property>
  <property fmtid="{D5CDD505-2E9C-101B-9397-08002B2CF9AE}" pid="3" name="MediaServiceImageTags">
    <vt:lpwstr/>
  </property>
  <property fmtid="{D5CDD505-2E9C-101B-9397-08002B2CF9AE}" pid="4" name="ContentTypeId">
    <vt:lpwstr>0x01010061E0E14B354F4845B9218E49F7E0D878</vt:lpwstr>
  </property>
  <property fmtid="{D5CDD505-2E9C-101B-9397-08002B2CF9AE}" pid="5" name="ComplianceAssetId">
    <vt:lpwstr/>
  </property>
  <property fmtid="{D5CDD505-2E9C-101B-9397-08002B2CF9AE}" pid="6" name="_ExtendedDescription">
    <vt:lpwstr/>
  </property>
</Properties>
</file>