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82" r:id="rId7"/>
    <p:sldMasterId id="2147483678" r:id="rId8"/>
    <p:sldMasterId id="2147483679" r:id="rId9"/>
  </p:sldMasterIdLst>
  <p:notesMasterIdLst>
    <p:notesMasterId r:id="rId30"/>
  </p:notesMasterIdLst>
  <p:handoutMasterIdLst>
    <p:handoutMasterId r:id="rId31"/>
  </p:handoutMasterIdLst>
  <p:sldIdLst>
    <p:sldId id="256" r:id="rId10"/>
    <p:sldId id="270" r:id="rId11"/>
    <p:sldId id="305" r:id="rId12"/>
    <p:sldId id="304" r:id="rId13"/>
    <p:sldId id="287" r:id="rId14"/>
    <p:sldId id="288" r:id="rId15"/>
    <p:sldId id="289" r:id="rId16"/>
    <p:sldId id="294" r:id="rId17"/>
    <p:sldId id="295" r:id="rId18"/>
    <p:sldId id="308" r:id="rId19"/>
    <p:sldId id="292" r:id="rId20"/>
    <p:sldId id="309" r:id="rId21"/>
    <p:sldId id="300" r:id="rId22"/>
    <p:sldId id="301" r:id="rId23"/>
    <p:sldId id="299" r:id="rId24"/>
    <p:sldId id="306" r:id="rId25"/>
    <p:sldId id="307" r:id="rId26"/>
    <p:sldId id="296" r:id="rId27"/>
    <p:sldId id="297"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7CAF9-F4C1-F454-16F5-322AB6CD05CB}" name="Abrishami, Mohsen@Energy" initials="AM" userId="Abrishami, Mohsen@Energ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e, Quentin@Energy" initials="GQ" lastIdx="21" clrIdx="0">
    <p:extLst>
      <p:ext uri="{19B8F6BF-5375-455C-9EA6-DF929625EA0E}">
        <p15:presenceInfo xmlns:p15="http://schemas.microsoft.com/office/powerpoint/2012/main" userId="S::Quentin.Gee@energy.ca.gov::6cd83ad3-91da-4da6-a6a6-595af1c9e9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30E3C-F6CB-D019-30A2-2B171D618450}" v="17" dt="2023-02-01T15:41:54.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81" d="100"/>
          <a:sy n="81" d="100"/>
        </p:scale>
        <p:origin x="126" y="474"/>
      </p:cViewPr>
      <p:guideLst/>
    </p:cSldViewPr>
  </p:slideViewPr>
  <p:outlineViewPr>
    <p:cViewPr>
      <p:scale>
        <a:sx n="33" d="100"/>
        <a:sy n="33" d="100"/>
      </p:scale>
      <p:origin x="0" y="-963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2" d="100"/>
          <a:sy n="132" d="100"/>
        </p:scale>
        <p:origin x="18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10</a:t>
            </a:fld>
            <a:endParaRPr lang="en-US"/>
          </a:p>
        </p:txBody>
      </p:sp>
    </p:spTree>
    <p:extLst>
      <p:ext uri="{BB962C8B-B14F-4D97-AF65-F5344CB8AC3E}">
        <p14:creationId xmlns:p14="http://schemas.microsoft.com/office/powerpoint/2010/main" val="64893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11</a:t>
            </a:fld>
            <a:endParaRPr lang="en-US"/>
          </a:p>
        </p:txBody>
      </p:sp>
    </p:spTree>
    <p:extLst>
      <p:ext uri="{BB962C8B-B14F-4D97-AF65-F5344CB8AC3E}">
        <p14:creationId xmlns:p14="http://schemas.microsoft.com/office/powerpoint/2010/main" val="4144002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12</a:t>
            </a:fld>
            <a:endParaRPr lang="en-US"/>
          </a:p>
        </p:txBody>
      </p:sp>
    </p:spTree>
    <p:extLst>
      <p:ext uri="{BB962C8B-B14F-4D97-AF65-F5344CB8AC3E}">
        <p14:creationId xmlns:p14="http://schemas.microsoft.com/office/powerpoint/2010/main" val="23187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14</a:t>
            </a:fld>
            <a:endParaRPr lang="en-US"/>
          </a:p>
        </p:txBody>
      </p:sp>
    </p:spTree>
    <p:extLst>
      <p:ext uri="{BB962C8B-B14F-4D97-AF65-F5344CB8AC3E}">
        <p14:creationId xmlns:p14="http://schemas.microsoft.com/office/powerpoint/2010/main" val="279956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dirty="0">
                <a:solidFill>
                  <a:srgbClr val="242424"/>
                </a:solidFill>
                <a:effectLst/>
                <a:latin typeface="Calibri" panose="020F0502020204030204" pitchFamily="34" charset="0"/>
              </a:rPr>
              <a:t>A Proposal shall be rejected if:</a:t>
            </a:r>
          </a:p>
          <a:p>
            <a:pPr marL="0" marR="0" algn="l">
              <a:spcBef>
                <a:spcPts val="0"/>
              </a:spcBef>
              <a:spcAft>
                <a:spcPts val="0"/>
              </a:spcAft>
            </a:pPr>
            <a:r>
              <a:rPr lang="en-US" sz="1800" b="0" i="0" dirty="0">
                <a:solidFill>
                  <a:srgbClr val="242424"/>
                </a:solidFill>
                <a:effectLst/>
                <a:latin typeface="Calibri" panose="020F0502020204030204" pitchFamily="34" charset="0"/>
              </a:rPr>
              <a:t>•            It is received after the exact time and date set for receipt of Proposal’s pursuant to Public Contract Code, Section 10344.</a:t>
            </a:r>
          </a:p>
          <a:p>
            <a:pPr marL="0" marR="0" algn="l">
              <a:spcBef>
                <a:spcPts val="0"/>
              </a:spcBef>
              <a:spcAft>
                <a:spcPts val="0"/>
              </a:spcAft>
            </a:pPr>
            <a:r>
              <a:rPr lang="en-US" sz="1800" b="0" i="0" dirty="0">
                <a:solidFill>
                  <a:srgbClr val="242424"/>
                </a:solidFill>
                <a:effectLst/>
                <a:latin typeface="Calibri" panose="020F0502020204030204" pitchFamily="34" charset="0"/>
              </a:rPr>
              <a:t>•            It is considered non-responsive to the California Disabled Veteran Business Enterprise (DVBE) participation requirements.</a:t>
            </a:r>
          </a:p>
          <a:p>
            <a:pPr marL="0" marR="0" algn="l">
              <a:spcBef>
                <a:spcPts val="0"/>
              </a:spcBef>
              <a:spcAft>
                <a:spcPts val="0"/>
              </a:spcAft>
            </a:pPr>
            <a:r>
              <a:rPr lang="en-US" sz="1800" b="0" i="0" dirty="0">
                <a:solidFill>
                  <a:srgbClr val="242424"/>
                </a:solidFill>
                <a:effectLst/>
                <a:latin typeface="Calibri" panose="020F0502020204030204" pitchFamily="34" charset="0"/>
              </a:rPr>
              <a:t>•            Bidder is currently suspended for violating DVBE law or Proposal includes a subcontractor currently suspended for violating DVBE law. Military &amp; Veterans Code Section 999.9(g)</a:t>
            </a:r>
          </a:p>
          <a:p>
            <a:pPr marL="0" marR="0" algn="l">
              <a:spcBef>
                <a:spcPts val="0"/>
              </a:spcBef>
              <a:spcAft>
                <a:spcPts val="0"/>
              </a:spcAft>
            </a:pPr>
            <a:r>
              <a:rPr lang="en-US" sz="1800" b="0" i="0" dirty="0">
                <a:solidFill>
                  <a:srgbClr val="242424"/>
                </a:solidFill>
                <a:effectLst/>
                <a:latin typeface="Calibri" panose="020F0502020204030204" pitchFamily="34" charset="0"/>
              </a:rPr>
              <a:t>•            It is lacking a properly executed Certification Clauses.</a:t>
            </a:r>
          </a:p>
          <a:p>
            <a:pPr marL="0" marR="0" algn="l">
              <a:spcBef>
                <a:spcPts val="0"/>
              </a:spcBef>
              <a:spcAft>
                <a:spcPts val="0"/>
              </a:spcAft>
            </a:pPr>
            <a:r>
              <a:rPr lang="en-US" sz="1800" b="0" i="0" dirty="0">
                <a:solidFill>
                  <a:srgbClr val="242424"/>
                </a:solidFill>
                <a:effectLst/>
                <a:latin typeface="Calibri" panose="020F0502020204030204" pitchFamily="34" charset="0"/>
              </a:rPr>
              <a:t>•            It is lacking a properly executed Darfur Contracting Act Form.</a:t>
            </a:r>
          </a:p>
          <a:p>
            <a:pPr marL="0" marR="0" algn="l">
              <a:spcBef>
                <a:spcPts val="0"/>
              </a:spcBef>
              <a:spcAft>
                <a:spcPts val="0"/>
              </a:spcAft>
            </a:pPr>
            <a:r>
              <a:rPr lang="en-US" sz="1800" b="0" i="0" dirty="0">
                <a:solidFill>
                  <a:srgbClr val="242424"/>
                </a:solidFill>
                <a:effectLst/>
                <a:latin typeface="Calibri" panose="020F0502020204030204" pitchFamily="34" charset="0"/>
              </a:rPr>
              <a:t>•            It is lacking a properly executed Iran Contracting Act Form.</a:t>
            </a:r>
          </a:p>
          <a:p>
            <a:pPr marL="0" marR="0" algn="l">
              <a:spcBef>
                <a:spcPts val="0"/>
              </a:spcBef>
              <a:spcAft>
                <a:spcPts val="0"/>
              </a:spcAft>
            </a:pPr>
            <a:r>
              <a:rPr lang="en-US" sz="1800" b="0" i="0" dirty="0">
                <a:solidFill>
                  <a:srgbClr val="242424"/>
                </a:solidFill>
                <a:effectLst/>
                <a:latin typeface="Calibri" panose="020F0502020204030204" pitchFamily="34" charset="0"/>
              </a:rPr>
              <a:t>•            It is lacking a properly executed California Civil Rights Law Certification Form.</a:t>
            </a:r>
          </a:p>
          <a:p>
            <a:pPr marL="0" marR="0" algn="l">
              <a:spcBef>
                <a:spcPts val="0"/>
              </a:spcBef>
              <a:spcAft>
                <a:spcPts val="0"/>
              </a:spcAft>
            </a:pPr>
            <a:r>
              <a:rPr lang="en-US" sz="1800" b="0" i="0" dirty="0">
                <a:solidFill>
                  <a:srgbClr val="242424"/>
                </a:solidFill>
                <a:effectLst/>
                <a:latin typeface="Calibri" panose="020F0502020204030204" pitchFamily="34" charset="0"/>
              </a:rPr>
              <a:t>•            It contains false or intentionally misleading statements or references which do not support an attribute or condition contended by the Bidder.</a:t>
            </a:r>
          </a:p>
          <a:p>
            <a:pPr marL="0" marR="0" algn="l">
              <a:spcBef>
                <a:spcPts val="0"/>
              </a:spcBef>
              <a:spcAft>
                <a:spcPts val="0"/>
              </a:spcAft>
            </a:pPr>
            <a:r>
              <a:rPr lang="en-US" sz="1800" b="0" i="0" dirty="0">
                <a:solidFill>
                  <a:srgbClr val="242424"/>
                </a:solidFill>
                <a:effectLst/>
                <a:latin typeface="Calibri" panose="020F0502020204030204" pitchFamily="34" charset="0"/>
              </a:rPr>
              <a:t>•            The Proposal is intended to erroneously and fallaciously mislead the State in its evaluation of the Proposal and the attribute, condition, or capability is a requirement of this RFP.</a:t>
            </a:r>
          </a:p>
          <a:p>
            <a:pPr marL="0" marR="0" algn="l">
              <a:spcBef>
                <a:spcPts val="0"/>
              </a:spcBef>
              <a:spcAft>
                <a:spcPts val="0"/>
              </a:spcAft>
            </a:pPr>
            <a:r>
              <a:rPr lang="en-US" sz="1800" b="0" i="0" dirty="0">
                <a:solidFill>
                  <a:srgbClr val="242424"/>
                </a:solidFill>
                <a:effectLst/>
                <a:latin typeface="Calibri" panose="020F0502020204030204" pitchFamily="34" charset="0"/>
              </a:rPr>
              <a:t>•            There is a conflict of interest as contained in Public Contract Code Sections 10410-10412 and/or 10365.5.</a:t>
            </a:r>
          </a:p>
          <a:p>
            <a:pPr marL="0" marR="0" algn="l">
              <a:spcBef>
                <a:spcPts val="0"/>
              </a:spcBef>
              <a:spcAft>
                <a:spcPts val="0"/>
              </a:spcAft>
            </a:pPr>
            <a:r>
              <a:rPr lang="en-US" sz="1800" b="0" i="0" dirty="0">
                <a:solidFill>
                  <a:srgbClr val="242424"/>
                </a:solidFill>
                <a:effectLst/>
                <a:latin typeface="Calibri" panose="020F0502020204030204" pitchFamily="34" charset="0"/>
              </a:rPr>
              <a:t>•            It contains confidential information, or it contains any portion marked confidential.</a:t>
            </a:r>
          </a:p>
          <a:p>
            <a:pPr marL="0" marR="0" algn="l">
              <a:spcBef>
                <a:spcPts val="0"/>
              </a:spcBef>
              <a:spcAft>
                <a:spcPts val="0"/>
              </a:spcAft>
            </a:pPr>
            <a:r>
              <a:rPr lang="en-US" sz="1800" b="0" i="0" dirty="0">
                <a:solidFill>
                  <a:srgbClr val="242424"/>
                </a:solidFill>
                <a:effectLst/>
                <a:latin typeface="Calibri" panose="020F0502020204030204" pitchFamily="34" charset="0"/>
              </a:rPr>
              <a:t>•            The Bidder does not agree to the terms and conditions as attached to the solicitation either by not signing the Contractor Status Form or by stating anywhere in the bid that acceptance is based on modifications to those terms and conditions or separate terms and conditions.</a:t>
            </a:r>
          </a:p>
          <a:p>
            <a:pPr marL="0" marR="0" algn="l">
              <a:spcBef>
                <a:spcPts val="0"/>
              </a:spcBef>
              <a:spcAft>
                <a:spcPts val="0"/>
              </a:spcAft>
            </a:pPr>
            <a:r>
              <a:rPr lang="en-US" sz="1800" b="0" i="0" dirty="0">
                <a:solidFill>
                  <a:srgbClr val="242424"/>
                </a:solidFill>
                <a:effectLst/>
                <a:latin typeface="Calibri" panose="020F0502020204030204" pitchFamily="34" charset="0"/>
              </a:rPr>
              <a:t>A Proposal may be rejected if:</a:t>
            </a:r>
          </a:p>
          <a:p>
            <a:pPr marL="0" marR="0" algn="l">
              <a:spcBef>
                <a:spcPts val="0"/>
              </a:spcBef>
              <a:spcAft>
                <a:spcPts val="0"/>
              </a:spcAft>
            </a:pPr>
            <a:r>
              <a:rPr lang="en-US" sz="1800" b="0" i="0" dirty="0">
                <a:solidFill>
                  <a:srgbClr val="242424"/>
                </a:solidFill>
                <a:effectLst/>
                <a:latin typeface="Calibri" panose="020F0502020204030204" pitchFamily="34" charset="0"/>
              </a:rPr>
              <a:t>•            It is not prepared in the mandatory format described.</a:t>
            </a:r>
          </a:p>
          <a:p>
            <a:pPr marL="0" marR="0" algn="l">
              <a:spcBef>
                <a:spcPts val="0"/>
              </a:spcBef>
              <a:spcAft>
                <a:spcPts val="0"/>
              </a:spcAft>
            </a:pPr>
            <a:r>
              <a:rPr lang="en-US" sz="1800" b="0" i="0" dirty="0">
                <a:solidFill>
                  <a:srgbClr val="242424"/>
                </a:solidFill>
                <a:effectLst/>
                <a:latin typeface="Calibri" panose="020F0502020204030204" pitchFamily="34" charset="0"/>
              </a:rPr>
              <a:t>•            It is unsigned.</a:t>
            </a:r>
          </a:p>
          <a:p>
            <a:pPr marL="0" marR="0" algn="l">
              <a:spcBef>
                <a:spcPts val="0"/>
              </a:spcBef>
              <a:spcAft>
                <a:spcPts val="0"/>
              </a:spcAft>
            </a:pPr>
            <a:r>
              <a:rPr lang="en-US" sz="1800" b="0" i="0" dirty="0">
                <a:solidFill>
                  <a:srgbClr val="242424"/>
                </a:solidFill>
                <a:effectLst/>
                <a:latin typeface="Calibri" panose="020F0502020204030204" pitchFamily="34" charset="0"/>
              </a:rPr>
              <a:t>•            The firm or individual has submitted multiple proposals for each task.</a:t>
            </a:r>
          </a:p>
          <a:p>
            <a:pPr marL="0" marR="0" algn="l">
              <a:spcBef>
                <a:spcPts val="0"/>
              </a:spcBef>
              <a:spcAft>
                <a:spcPts val="0"/>
              </a:spcAft>
            </a:pPr>
            <a:r>
              <a:rPr lang="en-US" sz="1800" b="0" i="0" dirty="0">
                <a:solidFill>
                  <a:srgbClr val="242424"/>
                </a:solidFill>
                <a:effectLst/>
                <a:latin typeface="Calibri" panose="020F0502020204030204" pitchFamily="34" charset="0"/>
              </a:rPr>
              <a:t>•            It does not literally comply or contains caveats that conflict with the RFP and the variation or deviation is not material, or it is otherwise non-responsive.</a:t>
            </a:r>
          </a:p>
          <a:p>
            <a:pPr marL="0" marR="0" algn="l">
              <a:spcBef>
                <a:spcPts val="0"/>
              </a:spcBef>
              <a:spcAft>
                <a:spcPts val="0"/>
              </a:spcAft>
            </a:pPr>
            <a:r>
              <a:rPr lang="en-US" sz="1800" b="0" i="0" dirty="0">
                <a:solidFill>
                  <a:srgbClr val="242424"/>
                </a:solidFill>
                <a:effectLst/>
                <a:latin typeface="Calibri" panose="020F0502020204030204" pitchFamily="34" charset="0"/>
              </a:rPr>
              <a:t>•            The bidder has previously completed a PIER agreement, received the PIER Royalty Review letter, which the Commission annually sends out to remind past recipients of their obligations to pay royalties, and has not responded to the letter or is otherwise not in compliance with repaying royalties. </a:t>
            </a:r>
          </a:p>
          <a:p>
            <a:pPr marL="0" marR="0" algn="l">
              <a:spcBef>
                <a:spcPts val="0"/>
              </a:spcBef>
              <a:spcAft>
                <a:spcPts val="0"/>
              </a:spcAft>
            </a:pPr>
            <a:r>
              <a:rPr lang="en-US" sz="1800" b="0" i="0" dirty="0">
                <a:solidFill>
                  <a:srgbClr val="242424"/>
                </a:solidFill>
                <a:effectLst/>
                <a:latin typeface="Calibri" panose="020F0502020204030204" pitchFamily="34" charset="0"/>
              </a:rPr>
              <a:t>•            The budget forms are not filled out completely.</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16</a:t>
            </a:fld>
            <a:endParaRPr lang="en-US"/>
          </a:p>
        </p:txBody>
      </p:sp>
    </p:spTree>
    <p:extLst>
      <p:ext uri="{BB962C8B-B14F-4D97-AF65-F5344CB8AC3E}">
        <p14:creationId xmlns:p14="http://schemas.microsoft.com/office/powerpoint/2010/main" val="3428948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Commission will not accept or retain any Proposals that have any portion marked confidential. </a:t>
            </a:r>
          </a:p>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17</a:t>
            </a:fld>
            <a:endParaRPr lang="en-US"/>
          </a:p>
        </p:txBody>
      </p:sp>
    </p:spTree>
    <p:extLst>
      <p:ext uri="{BB962C8B-B14F-4D97-AF65-F5344CB8AC3E}">
        <p14:creationId xmlns:p14="http://schemas.microsoft.com/office/powerpoint/2010/main" val="296044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a:t>
            </a:fld>
            <a:endParaRPr lang="en-US"/>
          </a:p>
        </p:txBody>
      </p:sp>
    </p:spTree>
    <p:extLst>
      <p:ext uri="{BB962C8B-B14F-4D97-AF65-F5344CB8AC3E}">
        <p14:creationId xmlns:p14="http://schemas.microsoft.com/office/powerpoint/2010/main" val="171173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3</a:t>
            </a:fld>
            <a:endParaRPr lang="en-US"/>
          </a:p>
        </p:txBody>
      </p:sp>
    </p:spTree>
    <p:extLst>
      <p:ext uri="{BB962C8B-B14F-4D97-AF65-F5344CB8AC3E}">
        <p14:creationId xmlns:p14="http://schemas.microsoft.com/office/powerpoint/2010/main" val="305404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Dates are also available on page 3 of the RFP</a:t>
            </a:r>
          </a:p>
        </p:txBody>
      </p:sp>
      <p:sp>
        <p:nvSpPr>
          <p:cNvPr id="4" name="Slide Number Placeholder 3"/>
          <p:cNvSpPr>
            <a:spLocks noGrp="1"/>
          </p:cNvSpPr>
          <p:nvPr>
            <p:ph type="sldNum" sz="quarter" idx="5"/>
          </p:nvPr>
        </p:nvSpPr>
        <p:spPr/>
        <p:txBody>
          <a:bodyPr/>
          <a:lstStyle/>
          <a:p>
            <a:fld id="{9117B0B1-BEA2-8948-A557-11B4BDB90777}" type="slidenum">
              <a:rPr lang="en-US" smtClean="0"/>
              <a:t>4</a:t>
            </a:fld>
            <a:endParaRPr lang="en-US"/>
          </a:p>
        </p:txBody>
      </p:sp>
    </p:spTree>
    <p:extLst>
      <p:ext uri="{BB962C8B-B14F-4D97-AF65-F5344CB8AC3E}">
        <p14:creationId xmlns:p14="http://schemas.microsoft.com/office/powerpoint/2010/main" val="67794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5</a:t>
            </a:fld>
            <a:endParaRPr lang="en-US"/>
          </a:p>
        </p:txBody>
      </p:sp>
    </p:spTree>
    <p:extLst>
      <p:ext uri="{BB962C8B-B14F-4D97-AF65-F5344CB8AC3E}">
        <p14:creationId xmlns:p14="http://schemas.microsoft.com/office/powerpoint/2010/main" val="296058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6</a:t>
            </a:fld>
            <a:endParaRPr lang="en-US"/>
          </a:p>
        </p:txBody>
      </p:sp>
    </p:spTree>
    <p:extLst>
      <p:ext uri="{BB962C8B-B14F-4D97-AF65-F5344CB8AC3E}">
        <p14:creationId xmlns:p14="http://schemas.microsoft.com/office/powerpoint/2010/main" val="249916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7</a:t>
            </a:fld>
            <a:endParaRPr lang="en-US"/>
          </a:p>
        </p:txBody>
      </p:sp>
    </p:spTree>
    <p:extLst>
      <p:ext uri="{BB962C8B-B14F-4D97-AF65-F5344CB8AC3E}">
        <p14:creationId xmlns:p14="http://schemas.microsoft.com/office/powerpoint/2010/main" val="172426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8</a:t>
            </a:fld>
            <a:endParaRPr lang="en-US"/>
          </a:p>
        </p:txBody>
      </p:sp>
    </p:spTree>
    <p:extLst>
      <p:ext uri="{BB962C8B-B14F-4D97-AF65-F5344CB8AC3E}">
        <p14:creationId xmlns:p14="http://schemas.microsoft.com/office/powerpoint/2010/main" val="87449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sz="1400" dirty="0"/>
          </a:p>
        </p:txBody>
      </p:sp>
      <p:sp>
        <p:nvSpPr>
          <p:cNvPr id="4" name="Slide Number Placeholder 3"/>
          <p:cNvSpPr>
            <a:spLocks noGrp="1"/>
          </p:cNvSpPr>
          <p:nvPr>
            <p:ph type="sldNum" sz="quarter" idx="10"/>
          </p:nvPr>
        </p:nvSpPr>
        <p:spPr/>
        <p:txBody>
          <a:bodyPr/>
          <a:lstStyle/>
          <a:p>
            <a:fld id="{9117B0B1-BEA2-8948-A557-11B4BDB90777}" type="slidenum">
              <a:rPr lang="en-US" smtClean="0"/>
              <a:t>9</a:t>
            </a:fld>
            <a:endParaRPr lang="en-US"/>
          </a:p>
        </p:txBody>
      </p:sp>
    </p:spTree>
    <p:extLst>
      <p:ext uri="{BB962C8B-B14F-4D97-AF65-F5344CB8AC3E}">
        <p14:creationId xmlns:p14="http://schemas.microsoft.com/office/powerpoint/2010/main" val="221314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73A0C6-5346-449D-89A3-17F7A9E63852}" type="datetime1">
              <a:rPr lang="en-US" smtClean="0"/>
              <a:t>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Presenter(s): </a:t>
            </a:r>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B753E1-6320-4C1E-9C0A-0EC92A1DFAA8}" type="datetime1">
              <a:rPr lang="en-US" smtClean="0"/>
              <a:t>2/1/2023</a:t>
            </a:fld>
            <a:endParaRPr lang="en-US"/>
          </a:p>
        </p:txBody>
      </p:sp>
      <p:sp>
        <p:nvSpPr>
          <p:cNvPr id="6" name="Footer Placeholder 5"/>
          <p:cNvSpPr>
            <a:spLocks noGrp="1"/>
          </p:cNvSpPr>
          <p:nvPr>
            <p:ph type="ftr" sz="quarter" idx="11"/>
          </p:nvPr>
        </p:nvSpPr>
        <p:spPr/>
        <p:txBody>
          <a:bodyPr/>
          <a:lstStyle/>
          <a:p>
            <a:r>
              <a:rPr lang="en-US"/>
              <a:t>Presenter(s): </a:t>
            </a:r>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92DFAB-1ECE-414E-A473-5DCECDB9C50D}" type="datetime1">
              <a:rPr lang="en-US" smtClean="0"/>
              <a:t>2/1/2023</a:t>
            </a:fld>
            <a:endParaRPr lang="en-US"/>
          </a:p>
        </p:txBody>
      </p:sp>
      <p:sp>
        <p:nvSpPr>
          <p:cNvPr id="8" name="Footer Placeholder 7"/>
          <p:cNvSpPr>
            <a:spLocks noGrp="1"/>
          </p:cNvSpPr>
          <p:nvPr>
            <p:ph type="ftr" sz="quarter" idx="11"/>
          </p:nvPr>
        </p:nvSpPr>
        <p:spPr/>
        <p:txBody>
          <a:bodyPr/>
          <a:lstStyle/>
          <a:p>
            <a:r>
              <a:rPr lang="en-US"/>
              <a:t>Presenter(s): </a:t>
            </a:r>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603449-2F24-4FA9-BAEC-10BE6ED36C22}" type="datetime1">
              <a:rPr lang="en-US" smtClean="0"/>
              <a:t>2/1/2023</a:t>
            </a:fld>
            <a:endParaRPr lang="en-US"/>
          </a:p>
        </p:txBody>
      </p:sp>
      <p:sp>
        <p:nvSpPr>
          <p:cNvPr id="4" name="Footer Placeholder 3"/>
          <p:cNvSpPr>
            <a:spLocks noGrp="1"/>
          </p:cNvSpPr>
          <p:nvPr>
            <p:ph type="ftr" sz="quarter" idx="11"/>
          </p:nvPr>
        </p:nvSpPr>
        <p:spPr/>
        <p:txBody>
          <a:bodyPr/>
          <a:lstStyle/>
          <a:p>
            <a:r>
              <a:rPr lang="en-US"/>
              <a:t>Presenter(s): </a:t>
            </a:r>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5FDAF5-B0D6-4F37-89C0-828904C7FF14}" type="datetime1">
              <a:rPr lang="en-US" smtClean="0"/>
              <a:t>2/1/2023</a:t>
            </a:fld>
            <a:endParaRPr lang="en-US"/>
          </a:p>
        </p:txBody>
      </p:sp>
      <p:sp>
        <p:nvSpPr>
          <p:cNvPr id="4" name="Footer Placeholder 3"/>
          <p:cNvSpPr>
            <a:spLocks noGrp="1"/>
          </p:cNvSpPr>
          <p:nvPr>
            <p:ph type="ftr" sz="quarter" idx="11"/>
          </p:nvPr>
        </p:nvSpPr>
        <p:spPr/>
        <p:txBody>
          <a:bodyPr/>
          <a:lstStyle/>
          <a:p>
            <a:r>
              <a:rPr lang="en-US"/>
              <a:t>Presenter(s): </a:t>
            </a:r>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066836F7-03BE-4477-81C4-EA51503E268F}" type="datetime1">
              <a:rPr lang="en-US" smtClean="0"/>
              <a:t>2/1/2023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r>
              <a:rPr lang="en-US"/>
              <a:t>Presenter(s): </a:t>
            </a:r>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BD7B071-5756-4E1A-A986-D4911922F84D}" type="datetime1">
              <a:rPr lang="en-US" smtClean="0"/>
              <a:t>2/1/2023</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2BB97A7-1B5C-4A6F-B74F-5A4E69A8AC1F}" type="datetime1">
              <a:rPr lang="en-US" smtClean="0"/>
              <a:t>2/1/2023</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E92100-2CEF-4611-B51C-EE9489D31693}" type="datetime1">
              <a:rPr lang="en-US" smtClean="0"/>
              <a:t>2/1/2023</a:t>
            </a:fld>
            <a:endParaRPr lang="en-US"/>
          </a:p>
        </p:txBody>
      </p:sp>
      <p:sp>
        <p:nvSpPr>
          <p:cNvPr id="5" name="Footer Placeholder 4"/>
          <p:cNvSpPr>
            <a:spLocks noGrp="1"/>
          </p:cNvSpPr>
          <p:nvPr>
            <p:ph type="ftr" sz="quarter" idx="11"/>
          </p:nvPr>
        </p:nvSpPr>
        <p:spPr/>
        <p:txBody>
          <a:bodyPr/>
          <a:lstStyle/>
          <a:p>
            <a:r>
              <a:rPr lang="en-US"/>
              <a:t>Presenter(s): </a:t>
            </a:r>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BAA48E-74AC-45B9-86CD-3ED7F4CDA893}" type="datetime1">
              <a:rPr lang="en-US" smtClean="0"/>
              <a:t>2/1/2023</a:t>
            </a:fld>
            <a:endParaRPr lang="en-US"/>
          </a:p>
        </p:txBody>
      </p:sp>
      <p:sp>
        <p:nvSpPr>
          <p:cNvPr id="6" name="Footer Placeholder 5"/>
          <p:cNvSpPr>
            <a:spLocks noGrp="1"/>
          </p:cNvSpPr>
          <p:nvPr>
            <p:ph type="ftr" sz="quarter" idx="11"/>
          </p:nvPr>
        </p:nvSpPr>
        <p:spPr/>
        <p:txBody>
          <a:bodyPr/>
          <a:lstStyle/>
          <a:p>
            <a:r>
              <a:rPr lang="en-US"/>
              <a:t>Presenter(s): </a:t>
            </a:r>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83B6F-182A-44E3-A920-D56F75A2C43E}" type="datetime1">
              <a:rPr lang="en-US" smtClean="0"/>
              <a:t>2/1/2023</a:t>
            </a:fld>
            <a:endParaRPr lang="en-US"/>
          </a:p>
        </p:txBody>
      </p:sp>
      <p:sp>
        <p:nvSpPr>
          <p:cNvPr id="8" name="Footer Placeholder 7"/>
          <p:cNvSpPr>
            <a:spLocks noGrp="1"/>
          </p:cNvSpPr>
          <p:nvPr>
            <p:ph type="ftr" sz="quarter" idx="11"/>
          </p:nvPr>
        </p:nvSpPr>
        <p:spPr/>
        <p:txBody>
          <a:bodyPr/>
          <a:lstStyle/>
          <a:p>
            <a:r>
              <a:rPr lang="en-US"/>
              <a:t>Presenter(s): </a:t>
            </a:r>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6A643E-CC19-4D89-8722-7069021928BF}" type="datetime1">
              <a:rPr lang="en-US" smtClean="0"/>
              <a:t>2/1/2023</a:t>
            </a:fld>
            <a:endParaRPr lang="en-US"/>
          </a:p>
        </p:txBody>
      </p:sp>
      <p:sp>
        <p:nvSpPr>
          <p:cNvPr id="4" name="Footer Placeholder 3"/>
          <p:cNvSpPr>
            <a:spLocks noGrp="1"/>
          </p:cNvSpPr>
          <p:nvPr>
            <p:ph type="ftr" sz="quarter" idx="11"/>
          </p:nvPr>
        </p:nvSpPr>
        <p:spPr/>
        <p:txBody>
          <a:bodyPr/>
          <a:lstStyle/>
          <a:p>
            <a:r>
              <a:rPr lang="en-US"/>
              <a:t>Presenter(s): </a:t>
            </a:r>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5580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539043-73A7-49A8-A5FC-5D9DD5ACD5FA}" type="datetime1">
              <a:rPr lang="en-US" smtClean="0"/>
              <a:t>2/1/2023</a:t>
            </a:fld>
            <a:endParaRPr lang="en-US"/>
          </a:p>
        </p:txBody>
      </p:sp>
      <p:sp>
        <p:nvSpPr>
          <p:cNvPr id="5" name="Footer Placeholder 4"/>
          <p:cNvSpPr>
            <a:spLocks noGrp="1"/>
          </p:cNvSpPr>
          <p:nvPr>
            <p:ph type="ftr" sz="quarter" idx="11"/>
          </p:nvPr>
        </p:nvSpPr>
        <p:spPr/>
        <p:txBody>
          <a:bodyPr/>
          <a:lstStyle/>
          <a:p>
            <a:r>
              <a:rPr lang="en-US"/>
              <a:t>Presenter(s): </a:t>
            </a:r>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dirty="0"/>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816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A8A7A-7787-437E-9948-3B7B9B4C7CAC}" type="datetime1">
              <a:rPr lang="en-US" smtClean="0"/>
              <a:t>2/1/2023</a:t>
            </a:fld>
            <a:endParaRPr lang="en-US"/>
          </a:p>
        </p:txBody>
      </p:sp>
    </p:spTree>
    <p:extLst>
      <p:ext uri="{BB962C8B-B14F-4D97-AF65-F5344CB8AC3E}">
        <p14:creationId xmlns:p14="http://schemas.microsoft.com/office/powerpoint/2010/main" val="12966275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E87C1-19AB-44DA-A683-5C04BDA1C1BF}" type="datetime1">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Presenter(s):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05A2D5B4-4CD0-483E-8B18-7DFD4E0ECDAE}" type="datetime1">
              <a:rPr lang="en-US" smtClean="0"/>
              <a:t>2/1/2023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Presenter(s): </a:t>
            </a:r>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B064-D159-4B92-AD2E-E27A9AD3AC60}" type="datetime1">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Presenter(s):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CBC4428-915C-446B-81F5-41ABDE57B98A}" type="datetime1">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Presenter(s):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42EC5-AE32-4C94-9349-47E37A2B12AB}" type="datetime1">
              <a:rPr lang="en-US" smtClean="0"/>
              <a:t>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Presenter(s):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EBB6-C900-684B-B96E-D78E525ADD2C}" type="slidenum">
              <a:rPr lang="en-US" smtClean="0"/>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gss.energy.ca.gov/"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y.ca.gov/solicitations/2023-01/rfp-22-802-commercial-forecast-model-updat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350218"/>
            <a:ext cx="10515600" cy="1356059"/>
          </a:xfrm>
        </p:spPr>
        <p:txBody>
          <a:bodyPr/>
          <a:lstStyle/>
          <a:p>
            <a:r>
              <a:rPr lang="en-US" dirty="0"/>
              <a:t>California Energy Commission</a:t>
            </a:r>
          </a:p>
        </p:txBody>
      </p:sp>
      <p:sp>
        <p:nvSpPr>
          <p:cNvPr id="5" name="Text Placeholder 4"/>
          <p:cNvSpPr>
            <a:spLocks noGrp="1"/>
          </p:cNvSpPr>
          <p:nvPr>
            <p:ph type="body" idx="1"/>
          </p:nvPr>
        </p:nvSpPr>
        <p:spPr>
          <a:xfrm>
            <a:off x="831850" y="5733265"/>
            <a:ext cx="10515600" cy="684045"/>
          </a:xfrm>
        </p:spPr>
        <p:txBody>
          <a:bodyPr lIns="91440" tIns="45720" rIns="91440" bIns="45720" anchor="t"/>
          <a:lstStyle/>
          <a:p>
            <a:r>
              <a:rPr lang="en-US" dirty="0"/>
              <a:t>Commercial End-Use Energy Demand Forecasting Model Update (RFP)</a:t>
            </a:r>
          </a:p>
          <a:p>
            <a:r>
              <a:rPr lang="en-US" dirty="0"/>
              <a:t>February 02, 2023</a:t>
            </a:r>
            <a:endParaRPr lang="en-US" dirty="0">
              <a:cs typeface="Arial"/>
            </a:endParaRPr>
          </a:p>
          <a:p>
            <a:endParaRPr lang="en-US" dirty="0"/>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   </a:t>
            </a:r>
          </a:p>
        </p:txBody>
      </p:sp>
      <p:sp>
        <p:nvSpPr>
          <p:cNvPr id="3" name="Content Placeholder 2"/>
          <p:cNvSpPr>
            <a:spLocks noGrp="1"/>
          </p:cNvSpPr>
          <p:nvPr>
            <p:ph idx="1"/>
          </p:nvPr>
        </p:nvSpPr>
        <p:spPr>
          <a:xfrm>
            <a:off x="1399822" y="1275907"/>
            <a:ext cx="9953978" cy="5345026"/>
          </a:xfrm>
        </p:spPr>
        <p:txBody>
          <a:bodyPr>
            <a:normAutofit/>
          </a:bodyPr>
          <a:lstStyle/>
          <a:p>
            <a:pPr marL="0" indent="0">
              <a:buNone/>
            </a:pPr>
            <a:r>
              <a:rPr lang="en-US" sz="2600" b="1" dirty="0"/>
              <a:t>Task 5: CALIBRATION RECOMMENDATION</a:t>
            </a:r>
          </a:p>
          <a:p>
            <a:pPr>
              <a:spcBef>
                <a:spcPts val="1800"/>
              </a:spcBef>
              <a:spcAft>
                <a:spcPts val="600"/>
              </a:spcAft>
            </a:pPr>
            <a:r>
              <a:rPr lang="en-US" sz="2200" dirty="0"/>
              <a:t>Meet with CEC staff to understand the current calibration process and to understand the recently updated calibration process for the residential forecasting model </a:t>
            </a:r>
          </a:p>
          <a:p>
            <a:pPr>
              <a:spcBef>
                <a:spcPts val="1800"/>
              </a:spcBef>
              <a:spcAft>
                <a:spcPts val="600"/>
              </a:spcAft>
            </a:pPr>
            <a:r>
              <a:rPr lang="en-US" sz="2200" dirty="0"/>
              <a:t>Review the latest version of the Summary Model (in R script); and update the Calibration subroutine</a:t>
            </a:r>
          </a:p>
          <a:p>
            <a:pPr>
              <a:spcBef>
                <a:spcPts val="1800"/>
              </a:spcBef>
              <a:spcAft>
                <a:spcPts val="600"/>
              </a:spcAft>
            </a:pPr>
            <a:r>
              <a:rPr lang="en-US" sz="2200" dirty="0"/>
              <a:t>Recommend improvements or an alternative calibration approach and discuss the feasibility with CEC staff and come to a final decision</a:t>
            </a:r>
          </a:p>
          <a:p>
            <a:endParaRPr lang="en-US" dirty="0"/>
          </a:p>
        </p:txBody>
      </p:sp>
      <p:sp>
        <p:nvSpPr>
          <p:cNvPr id="4" name="Slide Number Placeholder 3">
            <a:extLst>
              <a:ext uri="{FF2B5EF4-FFF2-40B4-BE49-F238E27FC236}">
                <a16:creationId xmlns:a16="http://schemas.microsoft.com/office/drawing/2014/main" id="{AA9BFCCB-7D25-507E-A7AB-9DB0F678965C}"/>
              </a:ext>
            </a:extLst>
          </p:cNvPr>
          <p:cNvSpPr>
            <a:spLocks noGrp="1"/>
          </p:cNvSpPr>
          <p:nvPr>
            <p:ph type="sldNum" sz="quarter" idx="12"/>
          </p:nvPr>
        </p:nvSpPr>
        <p:spPr/>
        <p:txBody>
          <a:bodyPr/>
          <a:lstStyle/>
          <a:p>
            <a:fld id="{005C4985-ACD0-2B4C-8981-36243250F268}"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345228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    </a:t>
            </a:r>
          </a:p>
        </p:txBody>
      </p:sp>
      <p:sp>
        <p:nvSpPr>
          <p:cNvPr id="3" name="Content Placeholder 2"/>
          <p:cNvSpPr>
            <a:spLocks noGrp="1"/>
          </p:cNvSpPr>
          <p:nvPr>
            <p:ph idx="1"/>
          </p:nvPr>
        </p:nvSpPr>
        <p:spPr>
          <a:xfrm>
            <a:off x="1399822" y="1275907"/>
            <a:ext cx="9953978" cy="5345026"/>
          </a:xfrm>
        </p:spPr>
        <p:txBody>
          <a:bodyPr>
            <a:normAutofit/>
          </a:bodyPr>
          <a:lstStyle/>
          <a:p>
            <a:pPr marL="0" indent="0">
              <a:buNone/>
            </a:pPr>
            <a:r>
              <a:rPr lang="en-US" sz="2600" b="1" dirty="0"/>
              <a:t>Task 6: PROVIDE DOCUMENTATION, TRAINING TO CEC Staff</a:t>
            </a:r>
          </a:p>
          <a:p>
            <a:pPr>
              <a:spcBef>
                <a:spcPts val="1800"/>
              </a:spcBef>
              <a:spcAft>
                <a:spcPts val="600"/>
              </a:spcAft>
            </a:pPr>
            <a:r>
              <a:rPr lang="en-US" sz="2200" dirty="0"/>
              <a:t>Create a user manual documenting the input file format, how to input data into the model, steps for running the model, and output files. The manual shall include a flow chart of the analyses conducted, and descriptions of the algorithms used in the model. The manual will also include a dictionary of the input and output data files. The manual shall also include documentation on how to update the code, if needed.</a:t>
            </a:r>
          </a:p>
          <a:p>
            <a:pPr>
              <a:spcBef>
                <a:spcPts val="1800"/>
              </a:spcBef>
              <a:spcAft>
                <a:spcPts val="600"/>
              </a:spcAft>
            </a:pPr>
            <a:r>
              <a:rPr lang="en-US" sz="2200" dirty="0"/>
              <a:t>Provide up to 8 hours of training for CEC staff to learn the model and how to use it.</a:t>
            </a:r>
            <a:endParaRPr lang="en-US" dirty="0"/>
          </a:p>
        </p:txBody>
      </p:sp>
      <p:sp>
        <p:nvSpPr>
          <p:cNvPr id="4" name="Slide Number Placeholder 3">
            <a:extLst>
              <a:ext uri="{FF2B5EF4-FFF2-40B4-BE49-F238E27FC236}">
                <a16:creationId xmlns:a16="http://schemas.microsoft.com/office/drawing/2014/main" id="{AA9BFCCB-7D25-507E-A7AB-9DB0F678965C}"/>
              </a:ext>
            </a:extLst>
          </p:cNvPr>
          <p:cNvSpPr>
            <a:spLocks noGrp="1"/>
          </p:cNvSpPr>
          <p:nvPr>
            <p:ph type="sldNum" sz="quarter" idx="12"/>
          </p:nvPr>
        </p:nvSpPr>
        <p:spPr/>
        <p:txBody>
          <a:bodyPr/>
          <a:lstStyle/>
          <a:p>
            <a:fld id="{005C4985-ACD0-2B4C-8981-36243250F268}"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90512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     </a:t>
            </a:r>
          </a:p>
        </p:txBody>
      </p:sp>
      <p:sp>
        <p:nvSpPr>
          <p:cNvPr id="3" name="Content Placeholder 2"/>
          <p:cNvSpPr>
            <a:spLocks noGrp="1"/>
          </p:cNvSpPr>
          <p:nvPr>
            <p:ph idx="1"/>
          </p:nvPr>
        </p:nvSpPr>
        <p:spPr>
          <a:xfrm>
            <a:off x="1399822" y="1275907"/>
            <a:ext cx="10253202" cy="5345026"/>
          </a:xfrm>
        </p:spPr>
        <p:txBody>
          <a:bodyPr>
            <a:normAutofit/>
          </a:bodyPr>
          <a:lstStyle/>
          <a:p>
            <a:pPr marL="0" indent="0">
              <a:buNone/>
            </a:pPr>
            <a:r>
              <a:rPr lang="en-US" sz="2600" b="1" dirty="0"/>
              <a:t>Task 7: PROVIDE TECH SUPPORT THROUGH THE END OF 2025</a:t>
            </a:r>
          </a:p>
          <a:p>
            <a:pPr>
              <a:spcBef>
                <a:spcPts val="1800"/>
              </a:spcBef>
              <a:spcAft>
                <a:spcPts val="600"/>
              </a:spcAft>
            </a:pPr>
            <a:r>
              <a:rPr lang="en-US" sz="2200" dirty="0"/>
              <a:t>Document responses to questions via email (as needed)</a:t>
            </a:r>
          </a:p>
          <a:p>
            <a:pPr>
              <a:spcBef>
                <a:spcPts val="1800"/>
              </a:spcBef>
              <a:spcAft>
                <a:spcPts val="600"/>
              </a:spcAft>
            </a:pPr>
            <a:r>
              <a:rPr lang="en-US" sz="2200" dirty="0"/>
              <a:t>Enhanced or revised documentation for areas that may need correction or further clarification (As needed)</a:t>
            </a:r>
          </a:p>
          <a:p>
            <a:pPr>
              <a:spcBef>
                <a:spcPts val="1800"/>
              </a:spcBef>
              <a:spcAft>
                <a:spcPts val="600"/>
              </a:spcAft>
            </a:pPr>
            <a:r>
              <a:rPr lang="en-US" sz="2200" dirty="0"/>
              <a:t>Fix bugs in the model (As needed)</a:t>
            </a:r>
          </a:p>
          <a:p>
            <a:endParaRPr lang="en-US" dirty="0"/>
          </a:p>
        </p:txBody>
      </p:sp>
      <p:sp>
        <p:nvSpPr>
          <p:cNvPr id="4" name="Slide Number Placeholder 3">
            <a:extLst>
              <a:ext uri="{FF2B5EF4-FFF2-40B4-BE49-F238E27FC236}">
                <a16:creationId xmlns:a16="http://schemas.microsoft.com/office/drawing/2014/main" id="{AA9BFCCB-7D25-507E-A7AB-9DB0F678965C}"/>
              </a:ext>
            </a:extLst>
          </p:cNvPr>
          <p:cNvSpPr>
            <a:spLocks noGrp="1"/>
          </p:cNvSpPr>
          <p:nvPr>
            <p:ph type="sldNum" sz="quarter" idx="12"/>
          </p:nvPr>
        </p:nvSpPr>
        <p:spPr/>
        <p:txBody>
          <a:bodyPr/>
          <a:lstStyle/>
          <a:p>
            <a:fld id="{005C4985-ACD0-2B4C-8981-36243250F268}"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332059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 Criteria</a:t>
            </a:r>
          </a:p>
        </p:txBody>
      </p:sp>
      <p:sp>
        <p:nvSpPr>
          <p:cNvPr id="3" name="Content Placeholder 2"/>
          <p:cNvSpPr>
            <a:spLocks noGrp="1"/>
          </p:cNvSpPr>
          <p:nvPr>
            <p:ph idx="1"/>
          </p:nvPr>
        </p:nvSpPr>
        <p:spPr/>
        <p:txBody>
          <a:bodyPr>
            <a:normAutofit/>
          </a:bodyPr>
          <a:lstStyle/>
          <a:p>
            <a:r>
              <a:rPr lang="en-US" sz="2800" dirty="0"/>
              <a:t>The Maximum Points Available under this RFP are 100</a:t>
            </a:r>
          </a:p>
          <a:p>
            <a:r>
              <a:rPr lang="en-US" sz="2800" dirty="0"/>
              <a:t>Minimum Passing Score is 70 (70%)</a:t>
            </a:r>
          </a:p>
          <a:p>
            <a:endParaRPr lang="en-US" dirty="0"/>
          </a:p>
        </p:txBody>
      </p:sp>
      <p:sp>
        <p:nvSpPr>
          <p:cNvPr id="4" name="Slide Number Placeholder 3">
            <a:extLst>
              <a:ext uri="{FF2B5EF4-FFF2-40B4-BE49-F238E27FC236}">
                <a16:creationId xmlns:a16="http://schemas.microsoft.com/office/drawing/2014/main" id="{3BDCD685-1B9F-6E68-D9A6-AD78B2A650BE}"/>
              </a:ext>
            </a:extLst>
          </p:cNvPr>
          <p:cNvSpPr>
            <a:spLocks noGrp="1"/>
          </p:cNvSpPr>
          <p:nvPr>
            <p:ph type="sldNum" sz="quarter" idx="12"/>
          </p:nvPr>
        </p:nvSpPr>
        <p:spPr/>
        <p:txBody>
          <a:bodyPr/>
          <a:lstStyle/>
          <a:p>
            <a:fld id="{005C4985-ACD0-2B4C-8981-36243250F268}"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22487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Scoring Scale</a:t>
            </a:r>
          </a:p>
        </p:txBody>
      </p:sp>
      <p:sp>
        <p:nvSpPr>
          <p:cNvPr id="3" name="Content Placeholder 2"/>
          <p:cNvSpPr>
            <a:spLocks noGrp="1"/>
          </p:cNvSpPr>
          <p:nvPr>
            <p:ph idx="1"/>
          </p:nvPr>
        </p:nvSpPr>
        <p:spPr>
          <a:xfrm>
            <a:off x="1399822" y="1253330"/>
            <a:ext cx="10219749" cy="5114016"/>
          </a:xfrm>
        </p:spPr>
        <p:txBody>
          <a:bodyPr>
            <a:normAutofit/>
          </a:bodyPr>
          <a:lstStyle/>
          <a:p>
            <a:r>
              <a:rPr lang="en-US" sz="2000" dirty="0"/>
              <a:t>Task 1 – </a:t>
            </a:r>
          </a:p>
          <a:p>
            <a:pPr marL="1547813" lvl="2" indent="-342900">
              <a:buSzPct val="80000"/>
              <a:buFont typeface="Courier New" panose="02070309020205020404" pitchFamily="49" charset="0"/>
              <a:buChar char="o"/>
            </a:pPr>
            <a:r>
              <a:rPr lang="en-US" sz="2000" dirty="0"/>
              <a:t>Bidder's Organizational Structure and Administrative Capabilities (5 Points)</a:t>
            </a:r>
          </a:p>
          <a:p>
            <a:pPr marL="1547813" lvl="1" indent="-342900">
              <a:buSzPct val="80000"/>
              <a:buFont typeface="Courier New" panose="02070309020205020404" pitchFamily="49" charset="0"/>
              <a:buChar char="o"/>
              <a:tabLst>
                <a:tab pos="1204913" algn="l"/>
              </a:tabLst>
            </a:pPr>
            <a:r>
              <a:rPr lang="en-US" sz="2000" dirty="0"/>
              <a:t>Team Qualifications (5 Points)</a:t>
            </a:r>
          </a:p>
          <a:p>
            <a:pPr marL="1547813" lvl="1" indent="-342900">
              <a:buSzPct val="80000"/>
              <a:buFont typeface="Courier New" panose="02070309020205020404" pitchFamily="49" charset="0"/>
              <a:buChar char="o"/>
              <a:tabLst>
                <a:tab pos="1204913" algn="l"/>
              </a:tabLst>
            </a:pPr>
            <a:r>
              <a:rPr lang="en-US" sz="2000" dirty="0"/>
              <a:t>Previous Work Products (3 Points)</a:t>
            </a:r>
          </a:p>
          <a:p>
            <a:pPr marL="1547813" lvl="1" indent="-342900">
              <a:buSzPct val="80000"/>
              <a:buFont typeface="Courier New" panose="02070309020205020404" pitchFamily="49" charset="0"/>
              <a:buChar char="o"/>
              <a:tabLst>
                <a:tab pos="1204913" algn="l"/>
              </a:tabLst>
            </a:pPr>
            <a:r>
              <a:rPr lang="en-US" sz="2000" dirty="0"/>
              <a:t>Client References (2 Points)</a:t>
            </a:r>
          </a:p>
          <a:p>
            <a:pPr>
              <a:spcAft>
                <a:spcPts val="600"/>
              </a:spcAft>
            </a:pPr>
            <a:r>
              <a:rPr lang="en-US" sz="2000" dirty="0"/>
              <a:t>Task 2 - MIGRATE CODE FROM FORTRAN TO PYTHON OR R (20 Points)</a:t>
            </a:r>
          </a:p>
          <a:p>
            <a:pPr>
              <a:spcAft>
                <a:spcPts val="600"/>
              </a:spcAft>
            </a:pPr>
            <a:r>
              <a:rPr lang="en-US" sz="2000" dirty="0"/>
              <a:t>Task 3 - UPDATE INPUT FILES WITH MOST RECENT DATA (20 Points)</a:t>
            </a:r>
          </a:p>
          <a:p>
            <a:pPr>
              <a:spcAft>
                <a:spcPts val="600"/>
              </a:spcAft>
            </a:pPr>
            <a:r>
              <a:rPr lang="en-US" sz="2000" dirty="0"/>
              <a:t>Task 4 - UPDATE AND IMPROVE MODEL CODE (20 Points)</a:t>
            </a:r>
          </a:p>
          <a:p>
            <a:pPr>
              <a:spcAft>
                <a:spcPts val="600"/>
              </a:spcAft>
            </a:pPr>
            <a:r>
              <a:rPr lang="en-US" sz="2000" dirty="0"/>
              <a:t>Task 5 - CALIBRATION RECOMMENDATION (10 Points)</a:t>
            </a:r>
          </a:p>
          <a:p>
            <a:pPr>
              <a:spcAft>
                <a:spcPts val="600"/>
              </a:spcAft>
            </a:pPr>
            <a:r>
              <a:rPr lang="en-US" sz="2000" dirty="0"/>
              <a:t>Task 6 &amp; 7 - PROVIDE DOCUMENTATION, TRAINING TO CEC STAFF and 			TECHSUPPORT (5 Points)</a:t>
            </a:r>
          </a:p>
          <a:p>
            <a:r>
              <a:rPr lang="en-US" sz="2000" dirty="0"/>
              <a:t>Total Expected Labor Cost (10 Points)</a:t>
            </a:r>
          </a:p>
          <a:p>
            <a:endParaRPr lang="en-US" sz="2200" dirty="0"/>
          </a:p>
          <a:p>
            <a:endParaRPr lang="en-US" dirty="0"/>
          </a:p>
        </p:txBody>
      </p:sp>
      <p:sp>
        <p:nvSpPr>
          <p:cNvPr id="4" name="Slide Number Placeholder 3">
            <a:extLst>
              <a:ext uri="{FF2B5EF4-FFF2-40B4-BE49-F238E27FC236}">
                <a16:creationId xmlns:a16="http://schemas.microsoft.com/office/drawing/2014/main" id="{32B97DD5-6AF0-1903-676F-0556F217B418}"/>
              </a:ext>
            </a:extLst>
          </p:cNvPr>
          <p:cNvSpPr>
            <a:spLocks noGrp="1"/>
          </p:cNvSpPr>
          <p:nvPr>
            <p:ph type="sldNum" sz="quarter" idx="12"/>
          </p:nvPr>
        </p:nvSpPr>
        <p:spPr/>
        <p:txBody>
          <a:bodyPr/>
          <a:lstStyle/>
          <a:p>
            <a:fld id="{005C4985-ACD0-2B4C-8981-36243250F268}"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9131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Submitting Proposals </a:t>
            </a:r>
          </a:p>
        </p:txBody>
      </p:sp>
      <p:sp>
        <p:nvSpPr>
          <p:cNvPr id="3" name="Content Placeholder 2"/>
          <p:cNvSpPr>
            <a:spLocks noGrp="1"/>
          </p:cNvSpPr>
          <p:nvPr>
            <p:ph idx="1"/>
          </p:nvPr>
        </p:nvSpPr>
        <p:spPr/>
        <p:txBody>
          <a:bodyPr>
            <a:normAutofit/>
          </a:bodyPr>
          <a:lstStyle/>
          <a:p>
            <a:r>
              <a:rPr lang="en-US" dirty="0"/>
              <a:t>Proposal format, required documents, and delivery are found in Section III (page 16) of this RFP (RFP-22-802)</a:t>
            </a:r>
          </a:p>
          <a:p>
            <a:r>
              <a:rPr lang="en-US" dirty="0"/>
              <a:t>The method of delivery for this solicitation is the CEC Grant Solicitation System, available at </a:t>
            </a:r>
            <a:r>
              <a:rPr lang="en-US" dirty="0">
                <a:hlinkClick r:id="rId2"/>
              </a:rPr>
              <a:t>https://gss.energy.ca.gov/</a:t>
            </a:r>
            <a:r>
              <a:rPr lang="en-US" dirty="0"/>
              <a:t>. This online tool allows applicants to submit their electronic documents to the CEC prior to the date and time specified in this solicitation. </a:t>
            </a:r>
          </a:p>
          <a:p>
            <a:r>
              <a:rPr lang="en-US" dirty="0"/>
              <a:t>Deadline to Submit Proposals by 5:00 p.m. on February 23, 2023</a:t>
            </a:r>
          </a:p>
        </p:txBody>
      </p:sp>
      <p:sp>
        <p:nvSpPr>
          <p:cNvPr id="4" name="Slide Number Placeholder 3">
            <a:extLst>
              <a:ext uri="{FF2B5EF4-FFF2-40B4-BE49-F238E27FC236}">
                <a16:creationId xmlns:a16="http://schemas.microsoft.com/office/drawing/2014/main" id="{365D6926-3C99-160C-A714-2A79EBE7BCCA}"/>
              </a:ext>
            </a:extLst>
          </p:cNvPr>
          <p:cNvSpPr>
            <a:spLocks noGrp="1"/>
          </p:cNvSpPr>
          <p:nvPr>
            <p:ph type="sldNum" sz="quarter" idx="12"/>
          </p:nvPr>
        </p:nvSpPr>
        <p:spPr/>
        <p:txBody>
          <a:bodyPr/>
          <a:lstStyle/>
          <a:p>
            <a:fld id="{005C4985-ACD0-2B4C-8981-36243250F268}"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33977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Grounds to Reject a Proposal</a:t>
            </a:r>
          </a:p>
        </p:txBody>
      </p:sp>
      <p:sp>
        <p:nvSpPr>
          <p:cNvPr id="3" name="Content Placeholder 2"/>
          <p:cNvSpPr>
            <a:spLocks noGrp="1"/>
          </p:cNvSpPr>
          <p:nvPr>
            <p:ph idx="1"/>
          </p:nvPr>
        </p:nvSpPr>
        <p:spPr>
          <a:xfrm>
            <a:off x="1399822" y="1365504"/>
            <a:ext cx="9953978" cy="5401055"/>
          </a:xfrm>
        </p:spPr>
        <p:txBody>
          <a:bodyPr>
            <a:noAutofit/>
          </a:bodyPr>
          <a:lstStyle/>
          <a:p>
            <a:pPr marL="0" indent="0">
              <a:buNone/>
            </a:pPr>
            <a:r>
              <a:rPr lang="en-US" sz="2800" dirty="0"/>
              <a:t>Grounds to reject a proposal can be found on page 36 of the RFP</a:t>
            </a:r>
            <a:endParaRPr lang="en-US" sz="1400" strike="sngStrike" dirty="0"/>
          </a:p>
        </p:txBody>
      </p:sp>
      <p:sp>
        <p:nvSpPr>
          <p:cNvPr id="4" name="Slide Number Placeholder 3">
            <a:extLst>
              <a:ext uri="{FF2B5EF4-FFF2-40B4-BE49-F238E27FC236}">
                <a16:creationId xmlns:a16="http://schemas.microsoft.com/office/drawing/2014/main" id="{1FACDF0F-AE96-F325-335F-761CEE791A2D}"/>
              </a:ext>
            </a:extLst>
          </p:cNvPr>
          <p:cNvSpPr>
            <a:spLocks noGrp="1"/>
          </p:cNvSpPr>
          <p:nvPr>
            <p:ph type="sldNum" sz="quarter" idx="12"/>
          </p:nvPr>
        </p:nvSpPr>
        <p:spPr/>
        <p:txBody>
          <a:bodyPr/>
          <a:lstStyle/>
          <a:p>
            <a:fld id="{005C4985-ACD0-2B4C-8981-36243250F268}"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71373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Confidential Information</a:t>
            </a:r>
          </a:p>
        </p:txBody>
      </p:sp>
      <p:sp>
        <p:nvSpPr>
          <p:cNvPr id="3" name="Content Placeholder 2"/>
          <p:cNvSpPr>
            <a:spLocks noGrp="1"/>
          </p:cNvSpPr>
          <p:nvPr>
            <p:ph idx="1"/>
          </p:nvPr>
        </p:nvSpPr>
        <p:spPr>
          <a:xfrm>
            <a:off x="1399822" y="1365504"/>
            <a:ext cx="9953978" cy="5401055"/>
          </a:xfrm>
        </p:spPr>
        <p:txBody>
          <a:bodyPr vert="horz" lIns="91440" tIns="45720" rIns="91440" bIns="45720" rtlCol="0" anchor="t">
            <a:noAutofit/>
          </a:bodyPr>
          <a:lstStyle/>
          <a:p>
            <a:pPr marL="0" indent="0">
              <a:buNone/>
            </a:pPr>
            <a:r>
              <a:rPr lang="en-US" sz="2800" dirty="0"/>
              <a:t>No confidential information should be submitted (page 34 of RFP).</a:t>
            </a:r>
            <a:endParaRPr lang="en-US" sz="1400" dirty="0"/>
          </a:p>
        </p:txBody>
      </p:sp>
      <p:sp>
        <p:nvSpPr>
          <p:cNvPr id="4" name="Slide Number Placeholder 3">
            <a:extLst>
              <a:ext uri="{FF2B5EF4-FFF2-40B4-BE49-F238E27FC236}">
                <a16:creationId xmlns:a16="http://schemas.microsoft.com/office/drawing/2014/main" id="{076054AA-689D-8E71-1DB2-BC053300AC14}"/>
              </a:ext>
            </a:extLst>
          </p:cNvPr>
          <p:cNvSpPr>
            <a:spLocks noGrp="1"/>
          </p:cNvSpPr>
          <p:nvPr>
            <p:ph type="sldNum" sz="quarter" idx="12"/>
          </p:nvPr>
        </p:nvSpPr>
        <p:spPr/>
        <p:txBody>
          <a:bodyPr/>
          <a:lstStyle/>
          <a:p>
            <a:fld id="{005C4985-ACD0-2B4C-8981-36243250F268}"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43460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Questions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t>During the RFP process, questions of clarification about this RFP must be directed to the Contracts Officer (Pierre Washington, Commission Agreement Officer). You may ask questions at the Pre-Bid Conference, and you may submit written questions via mail or electronic mail. However, all questions must be received by 5:00 pm on February 8, 2023.  </a:t>
            </a:r>
          </a:p>
          <a:p>
            <a:r>
              <a:rPr lang="en-US" dirty="0"/>
              <a:t>The questions and answers will be posted on the Commission’s website at: CEC Solicitations Webpage. </a:t>
            </a:r>
            <a:endParaRPr lang="en-US" dirty="0">
              <a:ea typeface="+mn-lt"/>
              <a:cs typeface="+mn-lt"/>
            </a:endParaRPr>
          </a:p>
          <a:p>
            <a:pPr marL="0" indent="0">
              <a:buNone/>
            </a:pPr>
            <a:r>
              <a:rPr lang="en-US" dirty="0">
                <a:solidFill>
                  <a:srgbClr val="B48900"/>
                </a:solidFill>
                <a:ea typeface="+mn-lt"/>
                <a:cs typeface="+mn-lt"/>
              </a:rPr>
              <a:t>https://www.energy.ca.gov/solicitations/2023-01/rfp-22-802-commercial-forecast-model-update</a:t>
            </a:r>
            <a:endParaRPr lang="en-US">
              <a:solidFill>
                <a:srgbClr val="B48900"/>
              </a:solidFill>
              <a:cs typeface="Arial" panose="020B0604020202020204"/>
            </a:endParaRPr>
          </a:p>
          <a:p>
            <a:r>
              <a:rPr lang="en-US" dirty="0"/>
              <a:t>Any verbal communication with a Commission employee concerning this RFP is not binding on the State and shall in no way alter a specification, term, or condition of the RFP. Therefore, all communication should be directed in writing to Pierre Washington, Commission Agreement Officer.</a:t>
            </a:r>
          </a:p>
          <a:p>
            <a:endParaRPr lang="en-US" dirty="0"/>
          </a:p>
        </p:txBody>
      </p:sp>
      <p:sp>
        <p:nvSpPr>
          <p:cNvPr id="4" name="Slide Number Placeholder 3">
            <a:extLst>
              <a:ext uri="{FF2B5EF4-FFF2-40B4-BE49-F238E27FC236}">
                <a16:creationId xmlns:a16="http://schemas.microsoft.com/office/drawing/2014/main" id="{7AED9F49-49EB-0B7F-CDE0-0021DA39F657}"/>
              </a:ext>
            </a:extLst>
          </p:cNvPr>
          <p:cNvSpPr>
            <a:spLocks noGrp="1"/>
          </p:cNvSpPr>
          <p:nvPr>
            <p:ph type="sldNum" sz="quarter" idx="12"/>
          </p:nvPr>
        </p:nvSpPr>
        <p:spPr/>
        <p:txBody>
          <a:bodyPr/>
          <a:lstStyle/>
          <a:p>
            <a:fld id="{005C4985-ACD0-2B4C-8981-36243250F268}"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274082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a:bodyPr>
          <a:lstStyle/>
          <a:p>
            <a:r>
              <a:rPr lang="en-US" dirty="0"/>
              <a:t>Pierre Washington, Commission Agreement Officer</a:t>
            </a:r>
          </a:p>
          <a:p>
            <a:pPr marL="0" indent="0">
              <a:buNone/>
            </a:pPr>
            <a:r>
              <a:rPr lang="en-US" dirty="0"/>
              <a:t>	California Energy Commission</a:t>
            </a:r>
          </a:p>
          <a:p>
            <a:pPr marL="0" indent="0">
              <a:buNone/>
            </a:pPr>
            <a:r>
              <a:rPr lang="en-US" dirty="0"/>
              <a:t>	715 P Street, MS-18</a:t>
            </a:r>
          </a:p>
          <a:p>
            <a:pPr marL="0" indent="0">
              <a:buNone/>
            </a:pPr>
            <a:r>
              <a:rPr lang="en-US" dirty="0"/>
              <a:t>	Sacramento, California  95814</a:t>
            </a:r>
          </a:p>
          <a:p>
            <a:pPr marL="0" indent="0">
              <a:buNone/>
            </a:pPr>
            <a:r>
              <a:rPr lang="en-US" dirty="0"/>
              <a:t>	Telephone: (916) 931-8974</a:t>
            </a:r>
          </a:p>
          <a:p>
            <a:pPr marL="0" indent="0">
              <a:buNone/>
            </a:pPr>
            <a:r>
              <a:rPr lang="en-US" dirty="0"/>
              <a:t>	E-mail: pierre.washington@energy.ca.gov</a:t>
            </a:r>
          </a:p>
          <a:p>
            <a:endParaRPr lang="en-US" dirty="0"/>
          </a:p>
          <a:p>
            <a:endParaRPr lang="en-US" dirty="0"/>
          </a:p>
        </p:txBody>
      </p:sp>
      <p:sp>
        <p:nvSpPr>
          <p:cNvPr id="4" name="Slide Number Placeholder 3">
            <a:extLst>
              <a:ext uri="{FF2B5EF4-FFF2-40B4-BE49-F238E27FC236}">
                <a16:creationId xmlns:a16="http://schemas.microsoft.com/office/drawing/2014/main" id="{FEE86FC8-54F3-97AE-B4D6-D8456555F6A7}"/>
              </a:ext>
            </a:extLst>
          </p:cNvPr>
          <p:cNvSpPr>
            <a:spLocks noGrp="1"/>
          </p:cNvSpPr>
          <p:nvPr>
            <p:ph type="sldNum" sz="quarter" idx="12"/>
          </p:nvPr>
        </p:nvSpPr>
        <p:spPr/>
        <p:txBody>
          <a:bodyPr/>
          <a:lstStyle/>
          <a:p>
            <a:fld id="{005C4985-ACD0-2B4C-8981-36243250F268}"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329382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p:txBody>
          <a:bodyPr>
            <a:normAutofit lnSpcReduction="10000"/>
          </a:bodyPr>
          <a:lstStyle/>
          <a:p>
            <a:pPr marR="0" algn="l"/>
            <a:r>
              <a:rPr lang="en-US" b="0" i="0" u="none" strike="noStrike" baseline="0" dirty="0">
                <a:solidFill>
                  <a:schemeClr val="tx1"/>
                </a:solidFill>
                <a:latin typeface="Arial" panose="020B0604020202020204" pitchFamily="34" charset="0"/>
              </a:rPr>
              <a:t>Workshop is being recorded.</a:t>
            </a:r>
          </a:p>
          <a:p>
            <a:pPr marR="0" algn="l"/>
            <a:r>
              <a:rPr lang="en-US" b="0" i="0" u="none" strike="noStrike" baseline="0" dirty="0">
                <a:solidFill>
                  <a:schemeClr val="tx1"/>
                </a:solidFill>
                <a:latin typeface="Arial" panose="020B0604020202020204" pitchFamily="34" charset="0"/>
              </a:rPr>
              <a:t>Request for proposal webpage: </a:t>
            </a:r>
          </a:p>
          <a:p>
            <a:r>
              <a:rPr lang="en-US" dirty="0">
                <a:hlinkClick r:id="rId3"/>
              </a:rPr>
              <a:t>RFP-22-802 - Commercial Forecast Model Update</a:t>
            </a:r>
            <a:endParaRPr lang="en-US" dirty="0"/>
          </a:p>
          <a:p>
            <a:r>
              <a:rPr lang="en-US" b="0" i="0" u="none" strike="noStrike" baseline="0" dirty="0">
                <a:solidFill>
                  <a:schemeClr val="tx1"/>
                </a:solidFill>
                <a:latin typeface="Arial" panose="020B0604020202020204" pitchFamily="34" charset="0"/>
              </a:rPr>
              <a:t>Virtual participation through Zoom</a:t>
            </a:r>
          </a:p>
          <a:p>
            <a:pPr lvl="1">
              <a:buFont typeface="Wingdings" panose="05000000000000000000" pitchFamily="2" charset="2"/>
              <a:buChar char="§"/>
            </a:pPr>
            <a:r>
              <a:rPr lang="en-US" b="0" i="0" u="none" strike="noStrike" baseline="0" dirty="0">
                <a:solidFill>
                  <a:schemeClr val="tx1"/>
                </a:solidFill>
                <a:latin typeface="Arial" panose="020B0604020202020204" pitchFamily="34" charset="0"/>
              </a:rPr>
              <a:t>Raise hand or Q&amp;A feature</a:t>
            </a:r>
          </a:p>
          <a:p>
            <a:pPr lvl="1">
              <a:buFont typeface="Wingdings" panose="05000000000000000000" pitchFamily="2" charset="2"/>
              <a:buChar char="§"/>
            </a:pPr>
            <a:r>
              <a:rPr lang="en-US" b="0" i="0" u="none" strike="noStrike" baseline="0" dirty="0">
                <a:solidFill>
                  <a:schemeClr val="tx1"/>
                </a:solidFill>
                <a:latin typeface="Arial" panose="020B0604020202020204" pitchFamily="34" charset="0"/>
              </a:rPr>
              <a:t>Telephone participants dial *9 to raise your hand</a:t>
            </a:r>
          </a:p>
          <a:p>
            <a:pPr marR="0" algn="l"/>
            <a:r>
              <a:rPr lang="en-US" b="0" i="0" u="none" strike="noStrike" baseline="0" dirty="0">
                <a:solidFill>
                  <a:schemeClr val="tx1"/>
                </a:solidFill>
                <a:latin typeface="Arial" panose="020B0604020202020204" pitchFamily="34" charset="0"/>
              </a:rPr>
              <a:t>Written questions to Commission Agreement Officer:</a:t>
            </a:r>
          </a:p>
          <a:p>
            <a:pPr marL="0" marR="0" indent="0" algn="l">
              <a:buNone/>
            </a:pPr>
            <a:r>
              <a:rPr lang="en-US" b="0" i="0" u="none" strike="noStrike" baseline="0" dirty="0">
                <a:solidFill>
                  <a:schemeClr val="tx1"/>
                </a:solidFill>
                <a:latin typeface="Arial" panose="020B0604020202020204" pitchFamily="34" charset="0"/>
              </a:rPr>
              <a:t>	Pierre Washington, pierre.washington@energy.ca.gov</a:t>
            </a:r>
          </a:p>
          <a:p>
            <a:pPr marL="0" marR="0" indent="0" algn="l">
              <a:buNone/>
            </a:pPr>
            <a:r>
              <a:rPr lang="en-US" b="0" i="0" u="none" strike="noStrike" baseline="0" dirty="0">
                <a:solidFill>
                  <a:schemeClr val="tx1"/>
                </a:solidFill>
                <a:latin typeface="Arial" panose="020B0604020202020204" pitchFamily="34" charset="0"/>
              </a:rPr>
              <a:t>	Subject: RFP-22-802 - Commercial Forecast Model Update</a:t>
            </a:r>
          </a:p>
          <a:p>
            <a:pPr marL="0" marR="0" indent="0" algn="l">
              <a:buNone/>
            </a:pPr>
            <a:r>
              <a:rPr lang="en-US" b="0" i="0" u="none" strike="noStrike" baseline="0" dirty="0">
                <a:solidFill>
                  <a:schemeClr val="tx1"/>
                </a:solidFill>
                <a:latin typeface="Arial" panose="020B0604020202020204" pitchFamily="34" charset="0"/>
              </a:rPr>
              <a:t>	Deadline: February 8, 2023 by 5:00 PM</a:t>
            </a:r>
          </a:p>
        </p:txBody>
      </p:sp>
      <p:sp>
        <p:nvSpPr>
          <p:cNvPr id="4" name="Slide Number Placeholder 3">
            <a:extLst>
              <a:ext uri="{FF2B5EF4-FFF2-40B4-BE49-F238E27FC236}">
                <a16:creationId xmlns:a16="http://schemas.microsoft.com/office/drawing/2014/main" id="{9EBD96FF-7EC9-FDD8-F9D6-D1B881803BE1}"/>
              </a:ext>
            </a:extLst>
          </p:cNvPr>
          <p:cNvSpPr>
            <a:spLocks noGrp="1"/>
          </p:cNvSpPr>
          <p:nvPr>
            <p:ph type="sldNum" sz="quarter" idx="12"/>
          </p:nvPr>
        </p:nvSpPr>
        <p:spPr/>
        <p:txBody>
          <a:bodyPr/>
          <a:lstStyle/>
          <a:p>
            <a:fld id="{005C4985-ACD0-2B4C-8981-36243250F268}"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3759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399822" y="1491089"/>
            <a:ext cx="9953978" cy="4351338"/>
          </a:xfrm>
        </p:spPr>
        <p:txBody>
          <a:bodyPr>
            <a:normAutofit lnSpcReduction="10000"/>
          </a:bodyPr>
          <a:lstStyle/>
          <a:p>
            <a:pPr marL="0" indent="0">
              <a:buNone/>
            </a:pPr>
            <a:r>
              <a:rPr lang="en-US" b="1" dirty="0"/>
              <a:t>Commercial End-Use Energy Demand Forecasting Model Update</a:t>
            </a:r>
          </a:p>
          <a:p>
            <a:endParaRPr lang="en-US" b="1" i="0" u="none" strike="noStrike" baseline="0" dirty="0">
              <a:solidFill>
                <a:schemeClr val="tx1"/>
              </a:solidFill>
              <a:latin typeface="Arial" panose="020B0604020202020204" pitchFamily="34" charset="0"/>
            </a:endParaRPr>
          </a:p>
          <a:p>
            <a:r>
              <a:rPr lang="en-US" b="0" i="0" u="none" strike="noStrike" baseline="0" dirty="0">
                <a:solidFill>
                  <a:schemeClr val="tx1"/>
                </a:solidFill>
                <a:latin typeface="Arial" panose="020B0604020202020204" pitchFamily="34" charset="0"/>
              </a:rPr>
              <a:t>The model is used to develop annual demand forecast for the Commercial Sector.</a:t>
            </a:r>
          </a:p>
          <a:p>
            <a:endParaRPr lang="en-US" b="0" i="0" u="none" strike="noStrike" baseline="0" dirty="0">
              <a:solidFill>
                <a:schemeClr val="tx1"/>
              </a:solidFill>
              <a:latin typeface="Arial" panose="020B0604020202020204" pitchFamily="34" charset="0"/>
            </a:endParaRPr>
          </a:p>
          <a:p>
            <a:r>
              <a:rPr lang="en-US" b="0" i="0" u="none" strike="noStrike" baseline="0" dirty="0">
                <a:solidFill>
                  <a:schemeClr val="tx1"/>
                </a:solidFill>
                <a:latin typeface="Arial" panose="020B0604020202020204" pitchFamily="34" charset="0"/>
              </a:rPr>
              <a:t>The first version of the model was developed in 1976.</a:t>
            </a:r>
          </a:p>
          <a:p>
            <a:endParaRPr lang="en-US" b="0" i="0" u="none" strike="noStrike" baseline="0" dirty="0">
              <a:solidFill>
                <a:schemeClr val="tx1"/>
              </a:solidFill>
              <a:latin typeface="Arial" panose="020B0604020202020204" pitchFamily="34" charset="0"/>
            </a:endParaRPr>
          </a:p>
          <a:p>
            <a:pPr marR="0" algn="l"/>
            <a:r>
              <a:rPr lang="en-US" b="0" i="0" u="none" baseline="0" dirty="0">
                <a:solidFill>
                  <a:schemeClr val="tx1"/>
                </a:solidFill>
                <a:latin typeface="Arial" panose="020B0604020202020204" pitchFamily="34" charset="0"/>
              </a:rPr>
              <a:t>Since then, it has been revised and updated by CEC staff</a:t>
            </a:r>
            <a:r>
              <a:rPr lang="en-US" b="0" i="0" u="none" strike="noStrike" baseline="0" dirty="0">
                <a:solidFill>
                  <a:schemeClr val="tx1"/>
                </a:solidFill>
                <a:latin typeface="Arial" panose="020B0604020202020204" pitchFamily="34" charset="0"/>
              </a:rPr>
              <a:t>.</a:t>
            </a:r>
          </a:p>
          <a:p>
            <a:pPr marR="0" algn="l"/>
            <a:endParaRPr lang="en-US" b="0" i="0" u="none" strike="noStrike" baseline="0" dirty="0">
              <a:solidFill>
                <a:schemeClr val="tx1"/>
              </a:solidFill>
              <a:latin typeface="Arial" panose="020B0604020202020204" pitchFamily="34" charset="0"/>
            </a:endParaRPr>
          </a:p>
          <a:p>
            <a:pPr marR="0" algn="l"/>
            <a:r>
              <a:rPr lang="en-US" b="0" i="0" u="none" strike="noStrike" baseline="0" dirty="0">
                <a:solidFill>
                  <a:schemeClr val="tx1"/>
                </a:solidFill>
                <a:latin typeface="Arial" panose="020B0604020202020204" pitchFamily="34" charset="0"/>
              </a:rPr>
              <a:t>The model is written in FORTRAN.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3D12CBA8-8DDC-9DCB-F67E-ECD065D00967}"/>
              </a:ext>
            </a:extLst>
          </p:cNvPr>
          <p:cNvSpPr>
            <a:spLocks noGrp="1"/>
          </p:cNvSpPr>
          <p:nvPr>
            <p:ph type="sldNum" sz="quarter" idx="12"/>
          </p:nvPr>
        </p:nvSpPr>
        <p:spPr/>
        <p:txBody>
          <a:bodyPr/>
          <a:lstStyle/>
          <a:p>
            <a:fld id="{005C4985-ACD0-2B4C-8981-36243250F268}"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96465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84B9-A196-CF5C-85B1-4AEC7E14919A}"/>
              </a:ext>
            </a:extLst>
          </p:cNvPr>
          <p:cNvSpPr>
            <a:spLocks noGrp="1"/>
          </p:cNvSpPr>
          <p:nvPr>
            <p:ph type="title"/>
          </p:nvPr>
        </p:nvSpPr>
        <p:spPr/>
        <p:txBody>
          <a:bodyPr/>
          <a:lstStyle/>
          <a:p>
            <a:r>
              <a:rPr lang="en-US" dirty="0"/>
              <a:t>RFP Timeline</a:t>
            </a:r>
          </a:p>
        </p:txBody>
      </p:sp>
      <p:graphicFrame>
        <p:nvGraphicFramePr>
          <p:cNvPr id="5" name="Table 4">
            <a:extLst>
              <a:ext uri="{FF2B5EF4-FFF2-40B4-BE49-F238E27FC236}">
                <a16:creationId xmlns:a16="http://schemas.microsoft.com/office/drawing/2014/main" id="{4CCEACF6-93E2-4FBE-8757-1252CFC075D5}"/>
              </a:ext>
            </a:extLst>
          </p:cNvPr>
          <p:cNvGraphicFramePr>
            <a:graphicFrameLocks noGrp="1"/>
          </p:cNvGraphicFramePr>
          <p:nvPr>
            <p:extLst>
              <p:ext uri="{D42A27DB-BD31-4B8C-83A1-F6EECF244321}">
                <p14:modId xmlns:p14="http://schemas.microsoft.com/office/powerpoint/2010/main" val="592021992"/>
              </p:ext>
            </p:extLst>
          </p:nvPr>
        </p:nvGraphicFramePr>
        <p:xfrm>
          <a:off x="380998" y="1562685"/>
          <a:ext cx="11588264" cy="3352800"/>
        </p:xfrm>
        <a:graphic>
          <a:graphicData uri="http://schemas.openxmlformats.org/drawingml/2006/table">
            <a:tbl>
              <a:tblPr firstRow="1" bandRow="1" bandCol="1"/>
              <a:tblGrid>
                <a:gridCol w="7905029">
                  <a:extLst>
                    <a:ext uri="{9D8B030D-6E8A-4147-A177-3AD203B41FA5}">
                      <a16:colId xmlns:a16="http://schemas.microsoft.com/office/drawing/2014/main" val="2063139310"/>
                    </a:ext>
                  </a:extLst>
                </a:gridCol>
                <a:gridCol w="3683235">
                  <a:extLst>
                    <a:ext uri="{9D8B030D-6E8A-4147-A177-3AD203B41FA5}">
                      <a16:colId xmlns:a16="http://schemas.microsoft.com/office/drawing/2014/main" val="2406934615"/>
                    </a:ext>
                  </a:extLst>
                </a:gridCol>
              </a:tblGrid>
              <a:tr h="182880">
                <a:tc>
                  <a:txBody>
                    <a:bodyPr/>
                    <a:lstStyle/>
                    <a:p>
                      <a:pPr marL="0" marR="0" algn="ctr">
                        <a:spcBef>
                          <a:spcPts val="0"/>
                        </a:spcBef>
                        <a:spcAft>
                          <a:spcPts val="600"/>
                        </a:spcAft>
                      </a:pPr>
                      <a:r>
                        <a:rPr lang="en-US" sz="2200" b="1" dirty="0">
                          <a:effectLst/>
                          <a:latin typeface="Arial" panose="020B0604020202020204" pitchFamily="34" charset="0"/>
                          <a:ea typeface="Times New Roman" panose="02020603050405020304" pitchFamily="18" charset="0"/>
                        </a:rPr>
                        <a:t>ACTIVITY</a:t>
                      </a:r>
                      <a:endParaRPr lang="en-US" sz="2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200" b="1">
                          <a:effectLst/>
                          <a:latin typeface="Arial" panose="020B0604020202020204" pitchFamily="34" charset="0"/>
                          <a:ea typeface="Times New Roman" panose="02020603050405020304" pitchFamily="18" charset="0"/>
                        </a:rPr>
                        <a:t>ACTION DATE</a:t>
                      </a:r>
                      <a:endParaRPr lang="en-US" sz="220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510715"/>
                  </a:ext>
                </a:extLst>
              </a:tr>
              <a:tr h="182880">
                <a:tc>
                  <a:txBody>
                    <a:bodyPr/>
                    <a:lstStyle/>
                    <a:p>
                      <a:pPr marL="0" marR="0">
                        <a:spcBef>
                          <a:spcPts val="0"/>
                        </a:spcBef>
                        <a:spcAft>
                          <a:spcPts val="600"/>
                        </a:spcAft>
                      </a:pPr>
                      <a:r>
                        <a:rPr lang="en-US" sz="2200" dirty="0">
                          <a:effectLst/>
                          <a:latin typeface="Arial" panose="020B0604020202020204" pitchFamily="34" charset="0"/>
                          <a:ea typeface="Times New Roman" panose="02020603050405020304" pitchFamily="18" charset="0"/>
                        </a:rPr>
                        <a:t>RFP Release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January 30,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323723"/>
                  </a:ext>
                </a:extLst>
              </a:tr>
              <a:tr h="182880">
                <a:tc>
                  <a:txBody>
                    <a:bodyPr/>
                    <a:lstStyle/>
                    <a:p>
                      <a:pPr marL="0" marR="0">
                        <a:spcBef>
                          <a:spcPts val="0"/>
                        </a:spcBef>
                        <a:spcAft>
                          <a:spcPts val="600"/>
                        </a:spcAft>
                      </a:pPr>
                      <a:r>
                        <a:rPr lang="en-US" sz="2200">
                          <a:effectLst/>
                          <a:latin typeface="Arial" panose="020B0604020202020204" pitchFamily="34" charset="0"/>
                          <a:ea typeface="Times New Roman" panose="02020603050405020304" pitchFamily="18" charset="0"/>
                        </a:rPr>
                        <a:t>Deadline for Written Questions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February 8,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279590"/>
                  </a:ext>
                </a:extLst>
              </a:tr>
              <a:tr h="182880">
                <a:tc>
                  <a:txBody>
                    <a:bodyPr/>
                    <a:lstStyle/>
                    <a:p>
                      <a:pPr marL="0" marR="0">
                        <a:spcBef>
                          <a:spcPts val="0"/>
                        </a:spcBef>
                        <a:spcAft>
                          <a:spcPts val="600"/>
                        </a:spcAft>
                      </a:pPr>
                      <a:r>
                        <a:rPr lang="en-US" sz="2200">
                          <a:effectLst/>
                          <a:latin typeface="Arial" panose="020B0604020202020204" pitchFamily="34" charset="0"/>
                          <a:ea typeface="Times New Roman" panose="02020603050405020304" pitchFamily="18" charset="0"/>
                        </a:rPr>
                        <a:t>Pre-Bid Conference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300"/>
                        </a:spcAft>
                      </a:pPr>
                      <a:r>
                        <a:rPr lang="en-US" sz="2100" dirty="0">
                          <a:effectLst/>
                          <a:latin typeface="Arial" panose="020B0604020202020204" pitchFamily="34" charset="0"/>
                          <a:ea typeface="Times New Roman" panose="02020603050405020304" pitchFamily="18" charset="0"/>
                        </a:rPr>
                        <a:t>February 2, 2023 10am-12pm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130894"/>
                  </a:ext>
                </a:extLst>
              </a:tr>
              <a:tr h="182880">
                <a:tc>
                  <a:txBody>
                    <a:bodyPr/>
                    <a:lstStyle/>
                    <a:p>
                      <a:pPr marL="0" marR="0">
                        <a:spcBef>
                          <a:spcPts val="0"/>
                        </a:spcBef>
                        <a:spcAft>
                          <a:spcPts val="600"/>
                        </a:spcAft>
                      </a:pPr>
                      <a:r>
                        <a:rPr lang="en-US" sz="2200" dirty="0">
                          <a:effectLst/>
                          <a:latin typeface="Arial" panose="020B0604020202020204" pitchFamily="34" charset="0"/>
                          <a:ea typeface="Times New Roman" panose="02020603050405020304" pitchFamily="18" charset="0"/>
                        </a:rPr>
                        <a:t>Distribute Questions/Answers and Addenda (if any) to RFP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100" dirty="0">
                          <a:effectLst/>
                          <a:latin typeface="Arial" panose="020B0604020202020204" pitchFamily="34" charset="0"/>
                          <a:ea typeface="Times New Roman" panose="02020603050405020304" pitchFamily="18" charset="0"/>
                        </a:rPr>
                        <a:t>Week of February 13,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187872"/>
                  </a:ext>
                </a:extLst>
              </a:tr>
              <a:tr h="182880">
                <a:tc>
                  <a:txBody>
                    <a:bodyPr/>
                    <a:lstStyle/>
                    <a:p>
                      <a:pPr marL="0" marR="0">
                        <a:spcBef>
                          <a:spcPts val="0"/>
                        </a:spcBef>
                        <a:spcAft>
                          <a:spcPts val="600"/>
                        </a:spcAft>
                      </a:pPr>
                      <a:r>
                        <a:rPr lang="en-US" sz="2200" b="1" dirty="0">
                          <a:effectLst/>
                          <a:latin typeface="Arial" panose="020B0604020202020204" pitchFamily="34" charset="0"/>
                          <a:ea typeface="Times New Roman" panose="02020603050405020304" pitchFamily="18" charset="0"/>
                        </a:rPr>
                        <a:t>Deadline to Submit Proposals by 5:00 p.m. *</a:t>
                      </a:r>
                      <a:endParaRPr lang="en-US" sz="2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February 23, 2023 by 5pm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258443"/>
                  </a:ext>
                </a:extLst>
              </a:tr>
              <a:tr h="182880">
                <a:tc>
                  <a:txBody>
                    <a:bodyPr/>
                    <a:lstStyle/>
                    <a:p>
                      <a:pPr marL="0" marR="0">
                        <a:spcBef>
                          <a:spcPts val="0"/>
                        </a:spcBef>
                        <a:spcAft>
                          <a:spcPts val="600"/>
                        </a:spcAft>
                      </a:pPr>
                      <a:r>
                        <a:rPr lang="en-US" sz="2200">
                          <a:effectLst/>
                          <a:latin typeface="Arial" panose="020B0604020202020204" pitchFamily="34" charset="0"/>
                          <a:ea typeface="Times New Roman" panose="02020603050405020304" pitchFamily="18" charset="0"/>
                        </a:rPr>
                        <a:t>Notice of Proposed Award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March 6,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34418"/>
                  </a:ext>
                </a:extLst>
              </a:tr>
              <a:tr h="182880">
                <a:tc>
                  <a:txBody>
                    <a:bodyPr/>
                    <a:lstStyle/>
                    <a:p>
                      <a:pPr marL="0" marR="0">
                        <a:spcBef>
                          <a:spcPts val="0"/>
                        </a:spcBef>
                        <a:spcAft>
                          <a:spcPts val="600"/>
                        </a:spcAft>
                      </a:pPr>
                      <a:r>
                        <a:rPr lang="en-US" sz="2200">
                          <a:effectLst/>
                          <a:latin typeface="Arial" panose="020B0604020202020204" pitchFamily="34" charset="0"/>
                          <a:ea typeface="Times New Roman" panose="02020603050405020304" pitchFamily="18" charset="0"/>
                        </a:rPr>
                        <a:t>Commission Business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April 12,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25007"/>
                  </a:ext>
                </a:extLst>
              </a:tr>
              <a:tr h="182880">
                <a:tc>
                  <a:txBody>
                    <a:bodyPr/>
                    <a:lstStyle/>
                    <a:p>
                      <a:pPr marL="0" marR="0">
                        <a:spcBef>
                          <a:spcPts val="0"/>
                        </a:spcBef>
                        <a:spcAft>
                          <a:spcPts val="600"/>
                        </a:spcAft>
                      </a:pPr>
                      <a:r>
                        <a:rPr lang="en-US" sz="2200" dirty="0">
                          <a:effectLst/>
                          <a:latin typeface="Arial" panose="020B0604020202020204" pitchFamily="34" charset="0"/>
                          <a:ea typeface="Times New Roman" panose="02020603050405020304" pitchFamily="18" charset="0"/>
                        </a:rPr>
                        <a:t>Contract Start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May 1,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395063"/>
                  </a:ext>
                </a:extLst>
              </a:tr>
              <a:tr h="182880">
                <a:tc>
                  <a:txBody>
                    <a:bodyPr/>
                    <a:lstStyle/>
                    <a:p>
                      <a:pPr marL="0" marR="0">
                        <a:spcBef>
                          <a:spcPts val="0"/>
                        </a:spcBef>
                        <a:spcAft>
                          <a:spcPts val="600"/>
                        </a:spcAft>
                      </a:pPr>
                      <a:r>
                        <a:rPr lang="en-US" sz="2200" dirty="0">
                          <a:effectLst/>
                          <a:latin typeface="Arial" panose="020B0604020202020204" pitchFamily="34" charset="0"/>
                          <a:ea typeface="Times New Roman" panose="02020603050405020304" pitchFamily="18" charset="0"/>
                        </a:rPr>
                        <a:t>Contract Termination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300"/>
                        </a:spcAft>
                      </a:pPr>
                      <a:r>
                        <a:rPr lang="en-US" sz="2200" dirty="0">
                          <a:effectLst/>
                          <a:latin typeface="Arial" panose="020B0604020202020204" pitchFamily="34" charset="0"/>
                          <a:ea typeface="Times New Roman" panose="02020603050405020304" pitchFamily="18" charset="0"/>
                        </a:rPr>
                        <a:t>December 31,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15246"/>
                  </a:ext>
                </a:extLst>
              </a:tr>
            </a:tbl>
          </a:graphicData>
        </a:graphic>
      </p:graphicFrame>
      <p:sp>
        <p:nvSpPr>
          <p:cNvPr id="3" name="Slide Number Placeholder 2">
            <a:extLst>
              <a:ext uri="{FF2B5EF4-FFF2-40B4-BE49-F238E27FC236}">
                <a16:creationId xmlns:a16="http://schemas.microsoft.com/office/drawing/2014/main" id="{4A10B92C-8B20-0AC7-3DFE-85AFC2238D39}"/>
              </a:ext>
            </a:extLst>
          </p:cNvPr>
          <p:cNvSpPr>
            <a:spLocks noGrp="1"/>
          </p:cNvSpPr>
          <p:nvPr>
            <p:ph type="sldNum" sz="quarter" idx="12"/>
          </p:nvPr>
        </p:nvSpPr>
        <p:spPr/>
        <p:txBody>
          <a:bodyPr/>
          <a:lstStyle/>
          <a:p>
            <a:fld id="{005C4985-ACD0-2B4C-8981-36243250F268}"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409233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Purpose</a:t>
            </a:r>
          </a:p>
        </p:txBody>
      </p:sp>
      <p:sp>
        <p:nvSpPr>
          <p:cNvPr id="3" name="Content Placeholder 2"/>
          <p:cNvSpPr>
            <a:spLocks noGrp="1"/>
          </p:cNvSpPr>
          <p:nvPr>
            <p:ph idx="1"/>
          </p:nvPr>
        </p:nvSpPr>
        <p:spPr>
          <a:xfrm>
            <a:off x="1172308" y="1275905"/>
            <a:ext cx="10569926" cy="5345027"/>
          </a:xfrm>
        </p:spPr>
        <p:txBody>
          <a:bodyPr>
            <a:normAutofit fontScale="55000" lnSpcReduction="20000"/>
          </a:bodyPr>
          <a:lstStyle/>
          <a:p>
            <a:pPr marL="0" indent="0">
              <a:spcAft>
                <a:spcPts val="1200"/>
              </a:spcAft>
              <a:buNone/>
            </a:pPr>
            <a:r>
              <a:rPr lang="en-US" sz="3100" b="1" dirty="0"/>
              <a:t>The Energy Commission seeks a contractor to assist in the following activities:</a:t>
            </a:r>
          </a:p>
          <a:p>
            <a:pPr>
              <a:spcAft>
                <a:spcPts val="600"/>
              </a:spcAft>
            </a:pPr>
            <a:r>
              <a:rPr lang="en-US" sz="3200" dirty="0">
                <a:solidFill>
                  <a:schemeClr val="tx1"/>
                </a:solidFill>
              </a:rPr>
              <a:t>Update annual energy consumption forecast model for the Commercial sector.</a:t>
            </a:r>
          </a:p>
          <a:p>
            <a:pPr lvl="1">
              <a:spcBef>
                <a:spcPts val="600"/>
              </a:spcBef>
              <a:spcAft>
                <a:spcPts val="600"/>
              </a:spcAft>
              <a:buSzPct val="80000"/>
              <a:buFont typeface="Courier New" panose="02070309020205020404" pitchFamily="49" charset="0"/>
              <a:buChar char="o"/>
            </a:pPr>
            <a:r>
              <a:rPr lang="en-US" sz="3200" dirty="0">
                <a:solidFill>
                  <a:schemeClr val="tx1"/>
                </a:solidFill>
              </a:rPr>
              <a:t>Migrate the existing code from FORTRAN to Python or R.</a:t>
            </a:r>
          </a:p>
          <a:p>
            <a:pPr lvl="1">
              <a:lnSpc>
                <a:spcPct val="120000"/>
              </a:lnSpc>
              <a:spcBef>
                <a:spcPts val="600"/>
              </a:spcBef>
              <a:spcAft>
                <a:spcPts val="600"/>
              </a:spcAft>
              <a:buSzPct val="80000"/>
              <a:buFont typeface="Courier New" panose="02070309020205020404" pitchFamily="49" charset="0"/>
              <a:buChar char="o"/>
            </a:pPr>
            <a:r>
              <a:rPr lang="en-US" sz="3200" dirty="0">
                <a:solidFill>
                  <a:schemeClr val="tx1"/>
                </a:solidFill>
              </a:rPr>
              <a:t>Establish default format for input and output data in Excel (based on the existing ASCII input &amp; output file).</a:t>
            </a:r>
          </a:p>
          <a:p>
            <a:pPr lvl="1">
              <a:spcBef>
                <a:spcPts val="600"/>
              </a:spcBef>
              <a:spcAft>
                <a:spcPts val="600"/>
              </a:spcAft>
              <a:buSzPct val="80000"/>
              <a:buFont typeface="Courier New" panose="02070309020205020404" pitchFamily="49" charset="0"/>
              <a:buChar char="o"/>
            </a:pPr>
            <a:r>
              <a:rPr lang="en-US" sz="3200" dirty="0">
                <a:solidFill>
                  <a:schemeClr val="tx1"/>
                </a:solidFill>
              </a:rPr>
              <a:t>Allow to easily increase the number of building-types and forecast zones</a:t>
            </a:r>
          </a:p>
          <a:p>
            <a:pPr lvl="1">
              <a:lnSpc>
                <a:spcPct val="120000"/>
              </a:lnSpc>
              <a:spcBef>
                <a:spcPts val="600"/>
              </a:spcBef>
              <a:spcAft>
                <a:spcPts val="600"/>
              </a:spcAft>
              <a:buSzPct val="80000"/>
              <a:buFont typeface="Courier New" panose="02070309020205020404" pitchFamily="49" charset="0"/>
              <a:buChar char="o"/>
            </a:pPr>
            <a:r>
              <a:rPr lang="en-US" sz="3200" dirty="0">
                <a:solidFill>
                  <a:schemeClr val="tx1"/>
                </a:solidFill>
              </a:rPr>
              <a:t>Capability to generate hourly forecast by incorporating hourly load-shapes by building-type and forecast zone.</a:t>
            </a:r>
          </a:p>
          <a:p>
            <a:pPr>
              <a:spcAft>
                <a:spcPts val="600"/>
              </a:spcAft>
            </a:pPr>
            <a:r>
              <a:rPr lang="en-US" sz="3200" dirty="0">
                <a:solidFill>
                  <a:schemeClr val="tx1"/>
                </a:solidFill>
              </a:rPr>
              <a:t>Incorporate the latest Commercial End Use Survey (CEUS) data.</a:t>
            </a:r>
          </a:p>
          <a:p>
            <a:pPr>
              <a:spcAft>
                <a:spcPts val="600"/>
              </a:spcAft>
            </a:pPr>
            <a:r>
              <a:rPr lang="en-US" sz="3200" dirty="0">
                <a:solidFill>
                  <a:schemeClr val="tx1"/>
                </a:solidFill>
              </a:rPr>
              <a:t>Better incorporate recent codes and standards and other energy efficiency programs savings.</a:t>
            </a:r>
          </a:p>
          <a:p>
            <a:pPr>
              <a:spcAft>
                <a:spcPts val="600"/>
              </a:spcAft>
            </a:pPr>
            <a:r>
              <a:rPr lang="en-US" sz="3200" dirty="0">
                <a:solidFill>
                  <a:schemeClr val="tx1"/>
                </a:solidFill>
              </a:rPr>
              <a:t>Integrate with other forecasting models such as the Fuel Substitution Scenario Analysis Tool.</a:t>
            </a:r>
          </a:p>
          <a:p>
            <a:pPr>
              <a:spcAft>
                <a:spcPts val="600"/>
              </a:spcAft>
            </a:pPr>
            <a:r>
              <a:rPr lang="en-US" sz="3200" dirty="0">
                <a:solidFill>
                  <a:schemeClr val="tx1"/>
                </a:solidFill>
              </a:rPr>
              <a:t>Provide documentation and training to CEC staff.</a:t>
            </a:r>
          </a:p>
          <a:p>
            <a:pPr>
              <a:spcAft>
                <a:spcPts val="600"/>
              </a:spcAft>
            </a:pPr>
            <a:r>
              <a:rPr lang="en-US" sz="3200" dirty="0">
                <a:solidFill>
                  <a:schemeClr val="tx1"/>
                </a:solidFill>
              </a:rPr>
              <a:t>Provide tech-support through the end of 2025.</a:t>
            </a:r>
          </a:p>
        </p:txBody>
      </p:sp>
      <p:sp>
        <p:nvSpPr>
          <p:cNvPr id="4" name="Slide Number Placeholder 3">
            <a:extLst>
              <a:ext uri="{FF2B5EF4-FFF2-40B4-BE49-F238E27FC236}">
                <a16:creationId xmlns:a16="http://schemas.microsoft.com/office/drawing/2014/main" id="{272CCA21-16AF-5BB4-AFDC-E8CB6FEDEEA5}"/>
              </a:ext>
            </a:extLst>
          </p:cNvPr>
          <p:cNvSpPr>
            <a:spLocks noGrp="1"/>
          </p:cNvSpPr>
          <p:nvPr>
            <p:ph type="sldNum" sz="quarter" idx="12"/>
          </p:nvPr>
        </p:nvSpPr>
        <p:spPr/>
        <p:txBody>
          <a:bodyPr/>
          <a:lstStyle/>
          <a:p>
            <a:fld id="{005C4985-ACD0-2B4C-8981-36243250F268}"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38375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Elements</a:t>
            </a:r>
          </a:p>
        </p:txBody>
      </p:sp>
      <p:sp>
        <p:nvSpPr>
          <p:cNvPr id="3" name="Content Placeholder 2"/>
          <p:cNvSpPr>
            <a:spLocks noGrp="1"/>
          </p:cNvSpPr>
          <p:nvPr>
            <p:ph idx="1"/>
          </p:nvPr>
        </p:nvSpPr>
        <p:spPr>
          <a:xfrm>
            <a:off x="995918" y="1564542"/>
            <a:ext cx="10761785" cy="4351338"/>
          </a:xfrm>
        </p:spPr>
        <p:txBody>
          <a:bodyPr>
            <a:normAutofit lnSpcReduction="10000"/>
          </a:bodyPr>
          <a:lstStyle/>
          <a:p>
            <a:r>
              <a:rPr lang="en-US" dirty="0"/>
              <a:t>Submission</a:t>
            </a:r>
          </a:p>
          <a:p>
            <a:pPr lvl="1">
              <a:buFont typeface="Wingdings" panose="05000000000000000000" pitchFamily="2" charset="2"/>
              <a:buChar char="§"/>
            </a:pPr>
            <a:r>
              <a:rPr lang="en-US" dirty="0"/>
              <a:t>Proposal Format, Required Documents, and Delivery (starts on page 16)</a:t>
            </a:r>
          </a:p>
          <a:p>
            <a:endParaRPr lang="en-US" dirty="0"/>
          </a:p>
          <a:p>
            <a:r>
              <a:rPr lang="en-US" dirty="0"/>
              <a:t>Proposal Evaluation (2 steps) </a:t>
            </a:r>
          </a:p>
          <a:p>
            <a:pPr marL="914400" lvl="1" indent="-457200">
              <a:buFont typeface="+mj-lt"/>
              <a:buAutoNum type="arabicParenR"/>
            </a:pPr>
            <a:r>
              <a:rPr lang="en-US" dirty="0"/>
              <a:t>Administrative and completeness screening</a:t>
            </a:r>
          </a:p>
          <a:p>
            <a:pPr marL="914400" lvl="1" indent="-457200">
              <a:buFont typeface="+mj-lt"/>
              <a:buAutoNum type="arabicParenR"/>
            </a:pPr>
            <a:r>
              <a:rPr lang="en-US" dirty="0"/>
              <a:t>Technical and cost evaluation of proposals (scoring scale is outlined in the RFP)</a:t>
            </a:r>
          </a:p>
          <a:p>
            <a:endParaRPr lang="en-US" dirty="0"/>
          </a:p>
          <a:p>
            <a:r>
              <a:rPr lang="en-US" dirty="0"/>
              <a:t>Task 1 – Agreement Management</a:t>
            </a:r>
          </a:p>
          <a:p>
            <a:pPr lvl="1">
              <a:buFont typeface="Wingdings" panose="05000000000000000000" pitchFamily="2" charset="2"/>
              <a:buChar char="§"/>
            </a:pPr>
            <a:r>
              <a:rPr lang="en-US" dirty="0"/>
              <a:t>Includes invoicing, subcontractor management, progress reports, bi-weekly meetings.</a:t>
            </a:r>
          </a:p>
        </p:txBody>
      </p:sp>
      <p:sp>
        <p:nvSpPr>
          <p:cNvPr id="4" name="Slide Number Placeholder 3">
            <a:extLst>
              <a:ext uri="{FF2B5EF4-FFF2-40B4-BE49-F238E27FC236}">
                <a16:creationId xmlns:a16="http://schemas.microsoft.com/office/drawing/2014/main" id="{9D0B9556-CC5B-EBAA-8ED9-37675DBD8A1F}"/>
              </a:ext>
            </a:extLst>
          </p:cNvPr>
          <p:cNvSpPr>
            <a:spLocks noGrp="1"/>
          </p:cNvSpPr>
          <p:nvPr>
            <p:ph type="sldNum" sz="quarter" idx="12"/>
          </p:nvPr>
        </p:nvSpPr>
        <p:spPr/>
        <p:txBody>
          <a:bodyPr/>
          <a:lstStyle/>
          <a:p>
            <a:fld id="{005C4985-ACD0-2B4C-8981-36243250F268}"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94250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a:t>
            </a:r>
          </a:p>
        </p:txBody>
      </p:sp>
      <p:sp>
        <p:nvSpPr>
          <p:cNvPr id="3" name="Content Placeholder 2"/>
          <p:cNvSpPr>
            <a:spLocks noGrp="1"/>
          </p:cNvSpPr>
          <p:nvPr>
            <p:ph idx="1"/>
          </p:nvPr>
        </p:nvSpPr>
        <p:spPr>
          <a:xfrm>
            <a:off x="1399821" y="1426716"/>
            <a:ext cx="10276364" cy="5223747"/>
          </a:xfrm>
        </p:spPr>
        <p:txBody>
          <a:bodyPr>
            <a:normAutofit/>
          </a:bodyPr>
          <a:lstStyle/>
          <a:p>
            <a:pPr marL="0" indent="0">
              <a:buNone/>
            </a:pPr>
            <a:r>
              <a:rPr lang="en-US" sz="2600" b="1" dirty="0"/>
              <a:t>Task 2: MIGRATE CODE FROM FORTAN TO PYTHON OR R</a:t>
            </a:r>
          </a:p>
          <a:p>
            <a:pPr>
              <a:spcBef>
                <a:spcPts val="1800"/>
              </a:spcBef>
              <a:spcAft>
                <a:spcPts val="600"/>
              </a:spcAft>
            </a:pPr>
            <a:r>
              <a:rPr lang="en-US" sz="2100" dirty="0"/>
              <a:t>Discuss with CEC staff how the model is currently used, its interactions with other forecasting models, and the improvements needed. Discuss recent relevant updates to the residential model</a:t>
            </a:r>
          </a:p>
          <a:p>
            <a:pPr>
              <a:spcAft>
                <a:spcPts val="600"/>
              </a:spcAft>
            </a:pPr>
            <a:r>
              <a:rPr lang="en-US" sz="2100" dirty="0"/>
              <a:t>Review the FORTRAN code </a:t>
            </a:r>
          </a:p>
          <a:p>
            <a:pPr>
              <a:spcAft>
                <a:spcPts val="600"/>
              </a:spcAft>
            </a:pPr>
            <a:r>
              <a:rPr lang="en-US" sz="2100" dirty="0"/>
              <a:t>Provide an implementation plan for migrating the FORTRAN code to R or Python, including the recommendation and justification for which programming language to use. </a:t>
            </a:r>
          </a:p>
          <a:p>
            <a:pPr>
              <a:spcAft>
                <a:spcPts val="600"/>
              </a:spcAft>
            </a:pPr>
            <a:r>
              <a:rPr lang="en-US" sz="2100" dirty="0"/>
              <a:t>Migrate code to Python or R.</a:t>
            </a:r>
          </a:p>
          <a:p>
            <a:r>
              <a:rPr lang="en-US" sz="2100" dirty="0"/>
              <a:t>Test the new model to ensure results are reasonably identical to the FORTRAN model.</a:t>
            </a:r>
          </a:p>
          <a:p>
            <a:endParaRPr lang="en-US" dirty="0"/>
          </a:p>
        </p:txBody>
      </p:sp>
      <p:sp>
        <p:nvSpPr>
          <p:cNvPr id="4" name="Slide Number Placeholder 3">
            <a:extLst>
              <a:ext uri="{FF2B5EF4-FFF2-40B4-BE49-F238E27FC236}">
                <a16:creationId xmlns:a16="http://schemas.microsoft.com/office/drawing/2014/main" id="{8309D224-4565-5763-F679-467B5BC67C95}"/>
              </a:ext>
            </a:extLst>
          </p:cNvPr>
          <p:cNvSpPr>
            <a:spLocks noGrp="1"/>
          </p:cNvSpPr>
          <p:nvPr>
            <p:ph type="sldNum" sz="quarter" idx="12"/>
          </p:nvPr>
        </p:nvSpPr>
        <p:spPr/>
        <p:txBody>
          <a:bodyPr/>
          <a:lstStyle/>
          <a:p>
            <a:fld id="{005C4985-ACD0-2B4C-8981-36243250F268}"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81187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 </a:t>
            </a:r>
          </a:p>
        </p:txBody>
      </p:sp>
      <p:sp>
        <p:nvSpPr>
          <p:cNvPr id="3" name="Content Placeholder 2"/>
          <p:cNvSpPr>
            <a:spLocks noGrp="1"/>
          </p:cNvSpPr>
          <p:nvPr>
            <p:ph idx="1"/>
          </p:nvPr>
        </p:nvSpPr>
        <p:spPr>
          <a:xfrm>
            <a:off x="1399822" y="1443369"/>
            <a:ext cx="9953978" cy="4604641"/>
          </a:xfrm>
        </p:spPr>
        <p:txBody>
          <a:bodyPr>
            <a:normAutofit fontScale="47500" lnSpcReduction="20000"/>
          </a:bodyPr>
          <a:lstStyle/>
          <a:p>
            <a:pPr marL="0" indent="0">
              <a:spcBef>
                <a:spcPts val="1800"/>
              </a:spcBef>
              <a:buNone/>
            </a:pPr>
            <a:r>
              <a:rPr lang="en-US" sz="3700" b="1" dirty="0"/>
              <a:t>Task 3: UPDATE INPUT FILES WITH MOST RECENT DATA</a:t>
            </a:r>
          </a:p>
          <a:p>
            <a:pPr>
              <a:lnSpc>
                <a:spcPct val="110000"/>
              </a:lnSpc>
              <a:spcBef>
                <a:spcPts val="1800"/>
              </a:spcBef>
              <a:spcAft>
                <a:spcPts val="600"/>
              </a:spcAft>
            </a:pPr>
            <a:r>
              <a:rPr lang="en-US" sz="3300" dirty="0"/>
              <a:t>Create a set of new input files in Excel with the latest building characteristics, energy efficiency programs, and codes and standards data</a:t>
            </a:r>
          </a:p>
          <a:p>
            <a:pPr>
              <a:lnSpc>
                <a:spcPct val="110000"/>
              </a:lnSpc>
              <a:spcBef>
                <a:spcPts val="1800"/>
              </a:spcBef>
              <a:spcAft>
                <a:spcPts val="600"/>
              </a:spcAft>
            </a:pPr>
            <a:r>
              <a:rPr lang="en-US" sz="3300" dirty="0"/>
              <a:t>Document the sources of all input data</a:t>
            </a:r>
          </a:p>
          <a:p>
            <a:pPr>
              <a:lnSpc>
                <a:spcPct val="110000"/>
              </a:lnSpc>
              <a:spcBef>
                <a:spcPts val="1800"/>
              </a:spcBef>
              <a:spcAft>
                <a:spcPts val="600"/>
              </a:spcAft>
            </a:pPr>
            <a:r>
              <a:rPr lang="en-US" sz="3300" dirty="0"/>
              <a:t>Review the current calibration of the energy intensities and update, if needed, using the data from the most recent CEUS projects (2006-CEUS &amp; 2022-CEUS)</a:t>
            </a:r>
          </a:p>
          <a:p>
            <a:pPr>
              <a:lnSpc>
                <a:spcPct val="110000"/>
              </a:lnSpc>
              <a:spcBef>
                <a:spcPts val="1800"/>
              </a:spcBef>
              <a:spcAft>
                <a:spcPts val="600"/>
              </a:spcAft>
            </a:pPr>
            <a:r>
              <a:rPr lang="en-US" sz="3300" dirty="0"/>
              <a:t>Meet with CEC staff to understand the current methodology for mapping the older forecast zones to the new forecast zones, and to understand the recently revised methodology for the residential sector. </a:t>
            </a:r>
            <a:r>
              <a:rPr lang="en-US" sz="3500" dirty="0"/>
              <a:t>Recommend</a:t>
            </a:r>
            <a:r>
              <a:rPr lang="en-US" sz="3300" dirty="0"/>
              <a:t> and implement an improved approach.</a:t>
            </a:r>
          </a:p>
          <a:p>
            <a:pPr>
              <a:lnSpc>
                <a:spcPct val="110000"/>
              </a:lnSpc>
              <a:spcAft>
                <a:spcPts val="600"/>
              </a:spcAft>
            </a:pPr>
            <a:r>
              <a:rPr lang="en-US" sz="3300" dirty="0"/>
              <a:t>Meet with the Efficiency Analysis Unit staff to understand the Fuel Saturation Scenario Analysis Tool (FSSAT) inputs, outputs, and analyses and come to agreement on which energy efficiency and fuel substitution measures will be included in the CFM and what will be modeled in FSSAT. Ensure analyses of codes, standards, efficiency, and electrification measures are consistent.</a:t>
            </a:r>
          </a:p>
          <a:p>
            <a:pPr marL="0" indent="0">
              <a:lnSpc>
                <a:spcPct val="110000"/>
              </a:lnSpc>
              <a:spcAft>
                <a:spcPts val="600"/>
              </a:spcAft>
              <a:buNone/>
            </a:pPr>
            <a:endParaRPr lang="en-US" sz="3300" dirty="0"/>
          </a:p>
        </p:txBody>
      </p:sp>
      <p:sp>
        <p:nvSpPr>
          <p:cNvPr id="4" name="Slide Number Placeholder 3">
            <a:extLst>
              <a:ext uri="{FF2B5EF4-FFF2-40B4-BE49-F238E27FC236}">
                <a16:creationId xmlns:a16="http://schemas.microsoft.com/office/drawing/2014/main" id="{6540F5EE-B00E-13F5-B9EA-6CE0C68A5C55}"/>
              </a:ext>
            </a:extLst>
          </p:cNvPr>
          <p:cNvSpPr>
            <a:spLocks noGrp="1"/>
          </p:cNvSpPr>
          <p:nvPr>
            <p:ph type="sldNum" sz="quarter" idx="12"/>
          </p:nvPr>
        </p:nvSpPr>
        <p:spPr/>
        <p:txBody>
          <a:bodyPr/>
          <a:lstStyle/>
          <a:p>
            <a:fld id="{005C4985-ACD0-2B4C-8981-36243250F268}"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18766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  </a:t>
            </a:r>
          </a:p>
        </p:txBody>
      </p:sp>
      <p:sp>
        <p:nvSpPr>
          <p:cNvPr id="3" name="Content Placeholder 2"/>
          <p:cNvSpPr>
            <a:spLocks noGrp="1"/>
          </p:cNvSpPr>
          <p:nvPr>
            <p:ph idx="1"/>
          </p:nvPr>
        </p:nvSpPr>
        <p:spPr>
          <a:xfrm>
            <a:off x="1399822" y="1424180"/>
            <a:ext cx="9953978" cy="5039053"/>
          </a:xfrm>
        </p:spPr>
        <p:txBody>
          <a:bodyPr>
            <a:normAutofit fontScale="55000" lnSpcReduction="20000"/>
          </a:bodyPr>
          <a:lstStyle/>
          <a:p>
            <a:pPr marL="0" indent="0">
              <a:buNone/>
            </a:pPr>
            <a:r>
              <a:rPr lang="en-US" sz="4700" b="1" dirty="0"/>
              <a:t>Task 4: UPDATE AND IMPROVE MODEL CODE</a:t>
            </a:r>
          </a:p>
          <a:p>
            <a:pPr>
              <a:spcBef>
                <a:spcPts val="1800"/>
              </a:spcBef>
              <a:spcAft>
                <a:spcPts val="600"/>
              </a:spcAft>
            </a:pPr>
            <a:r>
              <a:rPr lang="en-US" sz="3800" dirty="0">
                <a:effectLst/>
                <a:latin typeface="Arial" panose="020B0604020202020204" pitchFamily="34" charset="0"/>
                <a:ea typeface="Arial" panose="020B0604020202020204" pitchFamily="34" charset="0"/>
              </a:rPr>
              <a:t>Meet with CEC staff to discuss current model limitations and inefficiencies, and the improvements that CEC staff have been thinking about. </a:t>
            </a:r>
          </a:p>
          <a:p>
            <a:pPr>
              <a:spcAft>
                <a:spcPts val="600"/>
              </a:spcAft>
            </a:pPr>
            <a:r>
              <a:rPr lang="en-US" sz="3800" dirty="0">
                <a:effectLst/>
                <a:latin typeface="Arial" panose="020B0604020202020204" pitchFamily="34" charset="0"/>
                <a:ea typeface="Arial" panose="020B0604020202020204" pitchFamily="34" charset="0"/>
              </a:rPr>
              <a:t>Develop and implement a way to easily change the number of utilities, forecast zones, building-types and end-uses.</a:t>
            </a:r>
          </a:p>
          <a:p>
            <a:pPr>
              <a:spcAft>
                <a:spcPts val="600"/>
              </a:spcAft>
            </a:pPr>
            <a:r>
              <a:rPr lang="en-US" sz="3800" dirty="0">
                <a:effectLst/>
                <a:latin typeface="Arial" panose="020B0604020202020204" pitchFamily="34" charset="0"/>
                <a:ea typeface="Arial" panose="020B0604020202020204" pitchFamily="34" charset="0"/>
              </a:rPr>
              <a:t>Develop an approach to create a probability distribution around the commercial sector demand forecast to capture uncertainty. Implement the approach if budget allows.</a:t>
            </a:r>
          </a:p>
          <a:p>
            <a:pPr>
              <a:spcAft>
                <a:spcPts val="600"/>
              </a:spcAft>
            </a:pPr>
            <a:r>
              <a:rPr lang="en-US" sz="3800" dirty="0">
                <a:effectLst/>
                <a:latin typeface="Arial" panose="020B0604020202020204" pitchFamily="34" charset="0"/>
                <a:ea typeface="Arial" panose="020B0604020202020204" pitchFamily="34" charset="0"/>
              </a:rPr>
              <a:t>Recommend options to add the capability of generating hourly forecast, including the feasibility of adding the HELM model as subroutine/module to the new Commercial model</a:t>
            </a:r>
          </a:p>
          <a:p>
            <a:pPr>
              <a:spcAft>
                <a:spcPts val="600"/>
              </a:spcAft>
            </a:pPr>
            <a:r>
              <a:rPr lang="en-US" sz="3800" dirty="0">
                <a:effectLst/>
                <a:latin typeface="Arial" panose="020B0604020202020204" pitchFamily="34" charset="0"/>
                <a:ea typeface="Arial" panose="020B0604020202020204" pitchFamily="34" charset="0"/>
              </a:rPr>
              <a:t>Recommend model improvements, their priority level, expected cost and level of effort. Come to agreement with the CAM on which improvements to implement.</a:t>
            </a:r>
          </a:p>
          <a:p>
            <a:pPr>
              <a:spcAft>
                <a:spcPts val="600"/>
              </a:spcAft>
            </a:pPr>
            <a:r>
              <a:rPr lang="en-US" sz="3800" dirty="0">
                <a:effectLst/>
                <a:latin typeface="Arial" panose="020B0604020202020204" pitchFamily="34" charset="0"/>
                <a:ea typeface="Arial" panose="020B0604020202020204" pitchFamily="34" charset="0"/>
              </a:rPr>
              <a:t>Implement the model improvements agreed to, that can be completed within budget and timeframe of this contract</a:t>
            </a:r>
          </a:p>
        </p:txBody>
      </p:sp>
      <p:sp>
        <p:nvSpPr>
          <p:cNvPr id="4" name="Slide Number Placeholder 3">
            <a:extLst>
              <a:ext uri="{FF2B5EF4-FFF2-40B4-BE49-F238E27FC236}">
                <a16:creationId xmlns:a16="http://schemas.microsoft.com/office/drawing/2014/main" id="{3EACD38B-949A-D0B0-BD75-58BC7CACB94A}"/>
              </a:ext>
            </a:extLst>
          </p:cNvPr>
          <p:cNvSpPr>
            <a:spLocks noGrp="1"/>
          </p:cNvSpPr>
          <p:nvPr>
            <p:ph type="sldNum" sz="quarter" idx="12"/>
          </p:nvPr>
        </p:nvSpPr>
        <p:spPr/>
        <p:txBody>
          <a:bodyPr/>
          <a:lstStyle/>
          <a:p>
            <a:fld id="{005C4985-ACD0-2B4C-8981-36243250F268}"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234539460"/>
      </p:ext>
    </p:extLst>
  </p:cSld>
  <p:clrMapOvr>
    <a:masterClrMapping/>
  </p:clrMapOvr>
</p:sld>
</file>

<file path=ppt/theme/theme1.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b_27_Next Steps.potx" id="{1A7BBE2E-9F6C-44A0-9E7D-2DC325740B4D}" vid="{E8045748-5458-4AF4-BBF0-F8A9B90A430D}"/>
    </a:ext>
  </a:extLst>
</a:theme>
</file>

<file path=ppt/theme/theme2.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b_27_Next Steps.potx" id="{1A7BBE2E-9F6C-44A0-9E7D-2DC325740B4D}" vid="{FD01803B-D04E-4E9E-AA10-D83BA23F3045}"/>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b_27_Next Steps.potx" id="{1A7BBE2E-9F6C-44A0-9E7D-2DC325740B4D}" vid="{03C04E2C-8F50-414D-8428-4454E2646C22}"/>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b_27_Next Steps.potx" id="{1A7BBE2E-9F6C-44A0-9E7D-2DC325740B4D}" vid="{3F0410D8-C5C5-4DBA-AA54-36C1D8BFDD11}"/>
    </a:ext>
  </a:extLst>
</a:theme>
</file>

<file path=ppt/theme/theme5.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b_27_Next Steps.potx" id="{1A7BBE2E-9F6C-44A0-9E7D-2DC325740B4D}" vid="{3980FEA8-6983-44B7-B3CB-DEADD8A47D2C}"/>
    </a:ext>
  </a:extLst>
</a:theme>
</file>

<file path=ppt/theme/theme6.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b_27_Next Steps.potx" id="{1A7BBE2E-9F6C-44A0-9E7D-2DC325740B4D}" vid="{4EC31C61-8CE3-493D-8A0D-62765F5ADDE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067c814-4b34-462c-a21d-c185ff6548d2" xsi:nil="true"/>
    <_x0067_sp8 xmlns="785685f2-c2e1-4352-89aa-3faca8eaba52">
      <UserInfo>
        <DisplayName/>
        <AccountId xsi:nil="true"/>
        <AccountType/>
      </UserInfo>
    </_x0067_sp8>
    <lcf76f155ced4ddcb4097134ff3c332f xmlns="785685f2-c2e1-4352-89aa-3faca8eaba52">
      <Terms xmlns="http://schemas.microsoft.com/office/infopath/2007/PartnerControls"/>
    </lcf76f155ced4ddcb4097134ff3c332f>
    <MapTitle xmlns="785685f2-c2e1-4352-89aa-3faca8eaba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8" ma:contentTypeDescription="Create a new document." ma:contentTypeScope="" ma:versionID="6dec7027aac35e799daf62b6b0eda6e1">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5715afd67595b48c3eb4d1cdfbee214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67_sp8"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ap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67_sp8" ma:index="12" nillable="true" ma:displayName="Person or Group" ma:list="UserInfo" ma:internalName="_x0067_sp8">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apTitle" ma:index="23" nillable="true" ma:displayName="Map Title" ma:description="The title of the map(s)" ma:format="Dropdown" ma:internalName="MapTitl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7982f68-cc81-44ab-bf34-84c0dc62eae2}"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54C1C4-4C63-4074-B6A7-CF77F8224C42}">
  <ds:schemaRefs>
    <ds:schemaRef ds:uri="http://schemas.microsoft.com/sharepoint/v3/contenttype/forms"/>
  </ds:schemaRefs>
</ds:datastoreItem>
</file>

<file path=customXml/itemProps2.xml><?xml version="1.0" encoding="utf-8"?>
<ds:datastoreItem xmlns:ds="http://schemas.openxmlformats.org/officeDocument/2006/customXml" ds:itemID="{234299A5-00F2-4B5F-9350-B7864C9D2BF4}">
  <ds:schemaRefs>
    <ds:schemaRef ds:uri="http://schemas.microsoft.com/office/2006/metadata/properties"/>
    <ds:schemaRef ds:uri="http://schemas.microsoft.com/office/infopath/2007/PartnerControls"/>
    <ds:schemaRef ds:uri="5067c814-4b34-462c-a21d-c185ff6548d2"/>
    <ds:schemaRef ds:uri="785685f2-c2e1-4352-89aa-3faca8eaba52"/>
  </ds:schemaRefs>
</ds:datastoreItem>
</file>

<file path=customXml/itemProps3.xml><?xml version="1.0" encoding="utf-8"?>
<ds:datastoreItem xmlns:ds="http://schemas.openxmlformats.org/officeDocument/2006/customXml" ds:itemID="{871F9E8E-00B9-4265-9227-B1147078C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Feb_27_Next Steps</Template>
  <TotalTime>1692</TotalTime>
  <Words>1992</Words>
  <Application>Microsoft Office PowerPoint</Application>
  <PresentationFormat>Widescreen</PresentationFormat>
  <Paragraphs>194</Paragraphs>
  <Slides>20</Slides>
  <Notes>15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20</vt:i4>
      </vt:variant>
    </vt:vector>
  </HeadingPairs>
  <TitlesOfParts>
    <vt:vector size="31" baseType="lpstr">
      <vt:lpstr>Arial</vt:lpstr>
      <vt:lpstr>Arial Black</vt:lpstr>
      <vt:lpstr>Calibri</vt:lpstr>
      <vt:lpstr>Courier New</vt:lpstr>
      <vt:lpstr>Wingdings</vt:lpstr>
      <vt:lpstr>Title</vt:lpstr>
      <vt:lpstr>Title/Section</vt:lpstr>
      <vt:lpstr>Content</vt:lpstr>
      <vt:lpstr>Content: blank background</vt:lpstr>
      <vt:lpstr>Blank: Black</vt:lpstr>
      <vt:lpstr>Blank: White</vt:lpstr>
      <vt:lpstr>California Energy Commission</vt:lpstr>
      <vt:lpstr>Housekeeping</vt:lpstr>
      <vt:lpstr>Background</vt:lpstr>
      <vt:lpstr>RFP Timeline</vt:lpstr>
      <vt:lpstr>RFP Purpose</vt:lpstr>
      <vt:lpstr>RFP Elements</vt:lpstr>
      <vt:lpstr>Scope of Work</vt:lpstr>
      <vt:lpstr>Scope of Work </vt:lpstr>
      <vt:lpstr>Scope of Work  </vt:lpstr>
      <vt:lpstr>Scope of Work   </vt:lpstr>
      <vt:lpstr>Scope of Work    </vt:lpstr>
      <vt:lpstr>Scope of Work     </vt:lpstr>
      <vt:lpstr>Evaluation Criteria</vt:lpstr>
      <vt:lpstr>Scoring Scale</vt:lpstr>
      <vt:lpstr>Submitting Proposals </vt:lpstr>
      <vt:lpstr>Grounds to Reject a Proposal</vt:lpstr>
      <vt:lpstr>Confidential Information</vt:lpstr>
      <vt:lpstr>Submitting Questions</vt:lpstr>
      <vt:lpstr>Contact Information</vt:lpstr>
      <vt:lpstr>Questions?</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Technical Support 2023-Request For Proposals</dc:title>
  <dc:creator>Samuelson, Brian@Energy</dc:creator>
  <cp:lastModifiedBy>Javanbakht, Heidi@Energy</cp:lastModifiedBy>
  <cp:revision>146</cp:revision>
  <cp:lastPrinted>2019-12-11T23:19:58Z</cp:lastPrinted>
  <dcterms:created xsi:type="dcterms:W3CDTF">2020-02-25T21:12:29Z</dcterms:created>
  <dcterms:modified xsi:type="dcterms:W3CDTF">2023-02-01T23:55:22Z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