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1" r:id="rId5"/>
    <p:sldMasterId id="2147483682" r:id="rId6"/>
    <p:sldMasterId id="2147483678" r:id="rId7"/>
    <p:sldMasterId id="2147483679" r:id="rId8"/>
    <p:sldMasterId id="2147483688" r:id="rId9"/>
    <p:sldMasterId id="2147483691" r:id="rId10"/>
  </p:sldMasterIdLst>
  <p:notesMasterIdLst>
    <p:notesMasterId r:id="rId41"/>
  </p:notesMasterIdLst>
  <p:handoutMasterIdLst>
    <p:handoutMasterId r:id="rId42"/>
  </p:handoutMasterIdLst>
  <p:sldIdLst>
    <p:sldId id="256" r:id="rId11"/>
    <p:sldId id="350" r:id="rId12"/>
    <p:sldId id="359" r:id="rId13"/>
    <p:sldId id="356" r:id="rId14"/>
    <p:sldId id="287" r:id="rId15"/>
    <p:sldId id="288" r:id="rId16"/>
    <p:sldId id="357" r:id="rId17"/>
    <p:sldId id="289" r:id="rId18"/>
    <p:sldId id="294" r:id="rId19"/>
    <p:sldId id="311" r:id="rId20"/>
    <p:sldId id="302" r:id="rId21"/>
    <p:sldId id="313" r:id="rId22"/>
    <p:sldId id="283" r:id="rId23"/>
    <p:sldId id="331" r:id="rId24"/>
    <p:sldId id="349" r:id="rId25"/>
    <p:sldId id="307" r:id="rId26"/>
    <p:sldId id="337" r:id="rId27"/>
    <p:sldId id="348" r:id="rId28"/>
    <p:sldId id="346" r:id="rId29"/>
    <p:sldId id="339" r:id="rId30"/>
    <p:sldId id="330" r:id="rId31"/>
    <p:sldId id="343" r:id="rId32"/>
    <p:sldId id="347" r:id="rId33"/>
    <p:sldId id="260" r:id="rId34"/>
    <p:sldId id="326" r:id="rId35"/>
    <p:sldId id="327" r:id="rId36"/>
    <p:sldId id="303" r:id="rId37"/>
    <p:sldId id="320" r:id="rId38"/>
    <p:sldId id="314" r:id="rId39"/>
    <p:sldId id="31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0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96327"/>
  </p:normalViewPr>
  <p:slideViewPr>
    <p:cSldViewPr snapToGrid="0" snapToObjects="1">
      <p:cViewPr varScale="1">
        <p:scale>
          <a:sx n="72" d="100"/>
          <a:sy n="72" d="100"/>
        </p:scale>
        <p:origin x="216" y="130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32" d="100"/>
          <a:sy n="132" d="100"/>
        </p:scale>
        <p:origin x="1816"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ares, Lisa@Energy" userId="fc8bdae7-028b-4b6f-95f6-d7c6d61815bc" providerId="ADAL" clId="{8990014C-9D2F-4F78-A66E-C60979CCF1B4}"/>
    <pc:docChg chg="undo custSel addSld delSld modSld">
      <pc:chgData name="Linares, Lisa@Energy" userId="fc8bdae7-028b-4b6f-95f6-d7c6d61815bc" providerId="ADAL" clId="{8990014C-9D2F-4F78-A66E-C60979CCF1B4}" dt="2023-03-14T23:18:38.815" v="227" actId="20577"/>
      <pc:docMkLst>
        <pc:docMk/>
      </pc:docMkLst>
      <pc:sldChg chg="modSp mod">
        <pc:chgData name="Linares, Lisa@Energy" userId="fc8bdae7-028b-4b6f-95f6-d7c6d61815bc" providerId="ADAL" clId="{8990014C-9D2F-4F78-A66E-C60979CCF1B4}" dt="2023-03-14T22:20:14.862" v="40" actId="20577"/>
        <pc:sldMkLst>
          <pc:docMk/>
          <pc:sldMk cId="0" sldId="287"/>
        </pc:sldMkLst>
        <pc:spChg chg="mod">
          <ac:chgData name="Linares, Lisa@Energy" userId="fc8bdae7-028b-4b6f-95f6-d7c6d61815bc" providerId="ADAL" clId="{8990014C-9D2F-4F78-A66E-C60979CCF1B4}" dt="2023-03-14T22:20:14.862" v="40" actId="20577"/>
          <ac:spMkLst>
            <pc:docMk/>
            <pc:sldMk cId="0" sldId="287"/>
            <ac:spMk id="5125" creationId="{71A22E1F-33DF-D5E7-2525-31733D584540}"/>
          </ac:spMkLst>
        </pc:spChg>
      </pc:sldChg>
      <pc:sldChg chg="modSp mod">
        <pc:chgData name="Linares, Lisa@Energy" userId="fc8bdae7-028b-4b6f-95f6-d7c6d61815bc" providerId="ADAL" clId="{8990014C-9D2F-4F78-A66E-C60979CCF1B4}" dt="2023-03-14T22:11:49.839" v="8" actId="27636"/>
        <pc:sldMkLst>
          <pc:docMk/>
          <pc:sldMk cId="0" sldId="288"/>
        </pc:sldMkLst>
        <pc:spChg chg="mod">
          <ac:chgData name="Linares, Lisa@Energy" userId="fc8bdae7-028b-4b6f-95f6-d7c6d61815bc" providerId="ADAL" clId="{8990014C-9D2F-4F78-A66E-C60979CCF1B4}" dt="2023-03-14T22:11:49.839" v="8" actId="27636"/>
          <ac:spMkLst>
            <pc:docMk/>
            <pc:sldMk cId="0" sldId="288"/>
            <ac:spMk id="6149" creationId="{7412BAAC-2A5F-24FA-B6A2-8CD23085AC23}"/>
          </ac:spMkLst>
        </pc:spChg>
      </pc:sldChg>
      <pc:sldChg chg="modSp mod">
        <pc:chgData name="Linares, Lisa@Energy" userId="fc8bdae7-028b-4b6f-95f6-d7c6d61815bc" providerId="ADAL" clId="{8990014C-9D2F-4F78-A66E-C60979CCF1B4}" dt="2023-03-14T22:39:15.807" v="142" actId="20577"/>
        <pc:sldMkLst>
          <pc:docMk/>
          <pc:sldMk cId="0" sldId="289"/>
        </pc:sldMkLst>
        <pc:spChg chg="mod">
          <ac:chgData name="Linares, Lisa@Energy" userId="fc8bdae7-028b-4b6f-95f6-d7c6d61815bc" providerId="ADAL" clId="{8990014C-9D2F-4F78-A66E-C60979CCF1B4}" dt="2023-03-14T22:39:15.807" v="142" actId="20577"/>
          <ac:spMkLst>
            <pc:docMk/>
            <pc:sldMk cId="0" sldId="289"/>
            <ac:spMk id="8197" creationId="{5D45BD3E-E91E-83AA-E830-88E365564FD7}"/>
          </ac:spMkLst>
        </pc:spChg>
      </pc:sldChg>
      <pc:sldChg chg="modSp mod">
        <pc:chgData name="Linares, Lisa@Energy" userId="fc8bdae7-028b-4b6f-95f6-d7c6d61815bc" providerId="ADAL" clId="{8990014C-9D2F-4F78-A66E-C60979CCF1B4}" dt="2023-03-14T22:48:00.134" v="163" actId="108"/>
        <pc:sldMkLst>
          <pc:docMk/>
          <pc:sldMk cId="0" sldId="294"/>
        </pc:sldMkLst>
        <pc:spChg chg="mod">
          <ac:chgData name="Linares, Lisa@Energy" userId="fc8bdae7-028b-4b6f-95f6-d7c6d61815bc" providerId="ADAL" clId="{8990014C-9D2F-4F78-A66E-C60979CCF1B4}" dt="2023-03-14T22:48:00.134" v="163" actId="108"/>
          <ac:spMkLst>
            <pc:docMk/>
            <pc:sldMk cId="0" sldId="294"/>
            <ac:spMk id="15365" creationId="{7E808A18-4F52-222B-B8F7-6B433726889E}"/>
          </ac:spMkLst>
        </pc:spChg>
      </pc:sldChg>
      <pc:sldChg chg="modSp mod">
        <pc:chgData name="Linares, Lisa@Energy" userId="fc8bdae7-028b-4b6f-95f6-d7c6d61815bc" providerId="ADAL" clId="{8990014C-9D2F-4F78-A66E-C60979CCF1B4}" dt="2023-03-14T23:03:04.685" v="177" actId="20577"/>
        <pc:sldMkLst>
          <pc:docMk/>
          <pc:sldMk cId="2434506740" sldId="302"/>
        </pc:sldMkLst>
        <pc:spChg chg="mod">
          <ac:chgData name="Linares, Lisa@Energy" userId="fc8bdae7-028b-4b6f-95f6-d7c6d61815bc" providerId="ADAL" clId="{8990014C-9D2F-4F78-A66E-C60979CCF1B4}" dt="2023-03-14T23:03:04.685" v="177" actId="20577"/>
          <ac:spMkLst>
            <pc:docMk/>
            <pc:sldMk cId="2434506740" sldId="302"/>
            <ac:spMk id="3" creationId="{B1FC797A-7435-4C9E-986C-FD6660309305}"/>
          </ac:spMkLst>
        </pc:spChg>
      </pc:sldChg>
      <pc:sldChg chg="modSp mod">
        <pc:chgData name="Linares, Lisa@Energy" userId="fc8bdae7-028b-4b6f-95f6-d7c6d61815bc" providerId="ADAL" clId="{8990014C-9D2F-4F78-A66E-C60979CCF1B4}" dt="2023-03-14T23:15:41.263" v="216" actId="20577"/>
        <pc:sldMkLst>
          <pc:docMk/>
          <pc:sldMk cId="2057613251" sldId="303"/>
        </pc:sldMkLst>
        <pc:spChg chg="mod">
          <ac:chgData name="Linares, Lisa@Energy" userId="fc8bdae7-028b-4b6f-95f6-d7c6d61815bc" providerId="ADAL" clId="{8990014C-9D2F-4F78-A66E-C60979CCF1B4}" dt="2023-03-14T23:12:36.494" v="189" actId="13926"/>
          <ac:spMkLst>
            <pc:docMk/>
            <pc:sldMk cId="2057613251" sldId="303"/>
            <ac:spMk id="2" creationId="{06D757D8-10AA-452F-9EA3-668DDD17EF7D}"/>
          </ac:spMkLst>
        </pc:spChg>
        <pc:graphicFrameChg chg="modGraphic">
          <ac:chgData name="Linares, Lisa@Energy" userId="fc8bdae7-028b-4b6f-95f6-d7c6d61815bc" providerId="ADAL" clId="{8990014C-9D2F-4F78-A66E-C60979CCF1B4}" dt="2023-03-14T23:15:41.263" v="216" actId="20577"/>
          <ac:graphicFrameMkLst>
            <pc:docMk/>
            <pc:sldMk cId="2057613251" sldId="303"/>
            <ac:graphicFrameMk id="7" creationId="{ED497EE1-76D8-4384-BE8A-4BD6DA3146DD}"/>
          </ac:graphicFrameMkLst>
        </pc:graphicFrameChg>
      </pc:sldChg>
      <pc:sldChg chg="modSp del mod">
        <pc:chgData name="Linares, Lisa@Energy" userId="fc8bdae7-028b-4b6f-95f6-d7c6d61815bc" providerId="ADAL" clId="{8990014C-9D2F-4F78-A66E-C60979CCF1B4}" dt="2023-03-14T23:12:04.781" v="186" actId="47"/>
        <pc:sldMkLst>
          <pc:docMk/>
          <pc:sldMk cId="1299544354" sldId="306"/>
        </pc:sldMkLst>
        <pc:spChg chg="mod">
          <ac:chgData name="Linares, Lisa@Energy" userId="fc8bdae7-028b-4b6f-95f6-d7c6d61815bc" providerId="ADAL" clId="{8990014C-9D2F-4F78-A66E-C60979CCF1B4}" dt="2023-03-14T23:11:46.285" v="184" actId="6549"/>
          <ac:spMkLst>
            <pc:docMk/>
            <pc:sldMk cId="1299544354" sldId="306"/>
            <ac:spMk id="2" creationId="{F4A400A1-37B4-4AA2-A77E-1DCFBE2FDD13}"/>
          </ac:spMkLst>
        </pc:spChg>
        <pc:spChg chg="mod">
          <ac:chgData name="Linares, Lisa@Energy" userId="fc8bdae7-028b-4b6f-95f6-d7c6d61815bc" providerId="ADAL" clId="{8990014C-9D2F-4F78-A66E-C60979CCF1B4}" dt="2023-03-14T23:11:51.013" v="185" actId="6549"/>
          <ac:spMkLst>
            <pc:docMk/>
            <pc:sldMk cId="1299544354" sldId="306"/>
            <ac:spMk id="3" creationId="{19475169-6359-40FA-A7D4-B0B5CDC19D2C}"/>
          </ac:spMkLst>
        </pc:spChg>
      </pc:sldChg>
      <pc:sldChg chg="del">
        <pc:chgData name="Linares, Lisa@Energy" userId="fc8bdae7-028b-4b6f-95f6-d7c6d61815bc" providerId="ADAL" clId="{8990014C-9D2F-4F78-A66E-C60979CCF1B4}" dt="2023-03-14T23:12:22.559" v="188" actId="47"/>
        <pc:sldMkLst>
          <pc:docMk/>
          <pc:sldMk cId="2404024326" sldId="309"/>
        </pc:sldMkLst>
      </pc:sldChg>
      <pc:sldChg chg="del">
        <pc:chgData name="Linares, Lisa@Energy" userId="fc8bdae7-028b-4b6f-95f6-d7c6d61815bc" providerId="ADAL" clId="{8990014C-9D2F-4F78-A66E-C60979CCF1B4}" dt="2023-03-14T23:12:16.681" v="187" actId="47"/>
        <pc:sldMkLst>
          <pc:docMk/>
          <pc:sldMk cId="3305665500" sldId="310"/>
        </pc:sldMkLst>
      </pc:sldChg>
      <pc:sldChg chg="modSp mod">
        <pc:chgData name="Linares, Lisa@Energy" userId="fc8bdae7-028b-4b6f-95f6-d7c6d61815bc" providerId="ADAL" clId="{8990014C-9D2F-4F78-A66E-C60979CCF1B4}" dt="2023-03-14T22:47:34.460" v="160"/>
        <pc:sldMkLst>
          <pc:docMk/>
          <pc:sldMk cId="4256564650" sldId="311"/>
        </pc:sldMkLst>
        <pc:spChg chg="mod">
          <ac:chgData name="Linares, Lisa@Energy" userId="fc8bdae7-028b-4b6f-95f6-d7c6d61815bc" providerId="ADAL" clId="{8990014C-9D2F-4F78-A66E-C60979CCF1B4}" dt="2023-03-14T22:47:34.460" v="160"/>
          <ac:spMkLst>
            <pc:docMk/>
            <pc:sldMk cId="4256564650" sldId="311"/>
            <ac:spMk id="3" creationId="{BBF86E67-0288-4AC9-A4F9-E9F2C11668BB}"/>
          </ac:spMkLst>
        </pc:spChg>
      </pc:sldChg>
      <pc:sldChg chg="modSp mod">
        <pc:chgData name="Linares, Lisa@Energy" userId="fc8bdae7-028b-4b6f-95f6-d7c6d61815bc" providerId="ADAL" clId="{8990014C-9D2F-4F78-A66E-C60979CCF1B4}" dt="2023-03-14T23:18:38.815" v="227" actId="20577"/>
        <pc:sldMkLst>
          <pc:docMk/>
          <pc:sldMk cId="3563622876" sldId="320"/>
        </pc:sldMkLst>
        <pc:spChg chg="mod">
          <ac:chgData name="Linares, Lisa@Energy" userId="fc8bdae7-028b-4b6f-95f6-d7c6d61815bc" providerId="ADAL" clId="{8990014C-9D2F-4F78-A66E-C60979CCF1B4}" dt="2023-03-14T23:18:38.815" v="227" actId="20577"/>
          <ac:spMkLst>
            <pc:docMk/>
            <pc:sldMk cId="3563622876" sldId="320"/>
            <ac:spMk id="3" creationId="{44CB5F7B-839F-4E2E-86DD-2D55C5E624E5}"/>
          </ac:spMkLst>
        </pc:spChg>
      </pc:sldChg>
      <pc:sldChg chg="modSp mod">
        <pc:chgData name="Linares, Lisa@Energy" userId="fc8bdae7-028b-4b6f-95f6-d7c6d61815bc" providerId="ADAL" clId="{8990014C-9D2F-4F78-A66E-C60979CCF1B4}" dt="2023-03-14T23:11:10.061" v="183" actId="207"/>
        <pc:sldMkLst>
          <pc:docMk/>
          <pc:sldMk cId="3392550592" sldId="326"/>
        </pc:sldMkLst>
        <pc:spChg chg="mod">
          <ac:chgData name="Linares, Lisa@Energy" userId="fc8bdae7-028b-4b6f-95f6-d7c6d61815bc" providerId="ADAL" clId="{8990014C-9D2F-4F78-A66E-C60979CCF1B4}" dt="2023-03-14T23:11:10.061" v="183" actId="207"/>
          <ac:spMkLst>
            <pc:docMk/>
            <pc:sldMk cId="3392550592" sldId="326"/>
            <ac:spMk id="24579" creationId="{00000000-0000-0000-0000-000000000000}"/>
          </ac:spMkLst>
        </pc:spChg>
      </pc:sldChg>
      <pc:sldChg chg="modSp del mod">
        <pc:chgData name="Linares, Lisa@Energy" userId="fc8bdae7-028b-4b6f-95f6-d7c6d61815bc" providerId="ADAL" clId="{8990014C-9D2F-4F78-A66E-C60979CCF1B4}" dt="2023-03-14T22:38:26.902" v="138" actId="47"/>
        <pc:sldMkLst>
          <pc:docMk/>
          <pc:sldMk cId="194861973" sldId="354"/>
        </pc:sldMkLst>
        <pc:spChg chg="mod">
          <ac:chgData name="Linares, Lisa@Energy" userId="fc8bdae7-028b-4b6f-95f6-d7c6d61815bc" providerId="ADAL" clId="{8990014C-9D2F-4F78-A66E-C60979CCF1B4}" dt="2023-03-14T22:29:00.278" v="137" actId="13926"/>
          <ac:spMkLst>
            <pc:docMk/>
            <pc:sldMk cId="194861973" sldId="354"/>
            <ac:spMk id="2" creationId="{9CDE720E-8237-4FB8-AFD1-079CA5B27F2E}"/>
          </ac:spMkLst>
        </pc:spChg>
      </pc:sldChg>
      <pc:sldChg chg="modSp mod">
        <pc:chgData name="Linares, Lisa@Energy" userId="fc8bdae7-028b-4b6f-95f6-d7c6d61815bc" providerId="ADAL" clId="{8990014C-9D2F-4F78-A66E-C60979CCF1B4}" dt="2023-03-14T22:18:05.288" v="28" actId="20577"/>
        <pc:sldMkLst>
          <pc:docMk/>
          <pc:sldMk cId="3641615014" sldId="356"/>
        </pc:sldMkLst>
        <pc:spChg chg="mod">
          <ac:chgData name="Linares, Lisa@Energy" userId="fc8bdae7-028b-4b6f-95f6-d7c6d61815bc" providerId="ADAL" clId="{8990014C-9D2F-4F78-A66E-C60979CCF1B4}" dt="2023-03-14T22:18:05.288" v="28" actId="20577"/>
          <ac:spMkLst>
            <pc:docMk/>
            <pc:sldMk cId="3641615014" sldId="356"/>
            <ac:spMk id="5125" creationId="{71A22E1F-33DF-D5E7-2525-31733D584540}"/>
          </ac:spMkLst>
        </pc:spChg>
      </pc:sldChg>
      <pc:sldChg chg="modSp mod">
        <pc:chgData name="Linares, Lisa@Energy" userId="fc8bdae7-028b-4b6f-95f6-d7c6d61815bc" providerId="ADAL" clId="{8990014C-9D2F-4F78-A66E-C60979CCF1B4}" dt="2023-03-14T22:26:26.280" v="136" actId="113"/>
        <pc:sldMkLst>
          <pc:docMk/>
          <pc:sldMk cId="440393963" sldId="357"/>
        </pc:sldMkLst>
        <pc:spChg chg="mod">
          <ac:chgData name="Linares, Lisa@Energy" userId="fc8bdae7-028b-4b6f-95f6-d7c6d61815bc" providerId="ADAL" clId="{8990014C-9D2F-4F78-A66E-C60979CCF1B4}" dt="2023-03-14T22:26:26.280" v="136" actId="113"/>
          <ac:spMkLst>
            <pc:docMk/>
            <pc:sldMk cId="440393963" sldId="357"/>
            <ac:spMk id="6149" creationId="{7412BAAC-2A5F-24FA-B6A2-8CD23085AC23}"/>
          </ac:spMkLst>
        </pc:spChg>
      </pc:sldChg>
      <pc:sldChg chg="modSp del mod">
        <pc:chgData name="Linares, Lisa@Energy" userId="fc8bdae7-028b-4b6f-95f6-d7c6d61815bc" providerId="ADAL" clId="{8990014C-9D2F-4F78-A66E-C60979CCF1B4}" dt="2023-03-14T22:42:50.899" v="146" actId="47"/>
        <pc:sldMkLst>
          <pc:docMk/>
          <pc:sldMk cId="1684101658" sldId="358"/>
        </pc:sldMkLst>
        <pc:spChg chg="mod">
          <ac:chgData name="Linares, Lisa@Energy" userId="fc8bdae7-028b-4b6f-95f6-d7c6d61815bc" providerId="ADAL" clId="{8990014C-9D2F-4F78-A66E-C60979CCF1B4}" dt="2023-03-14T22:42:48.343" v="145" actId="6549"/>
          <ac:spMkLst>
            <pc:docMk/>
            <pc:sldMk cId="1684101658" sldId="358"/>
            <ac:spMk id="15365" creationId="{7E808A18-4F52-222B-B8F7-6B433726889E}"/>
          </ac:spMkLst>
        </pc:spChg>
      </pc:sldChg>
      <pc:sldChg chg="modSp mod">
        <pc:chgData name="Linares, Lisa@Energy" userId="fc8bdae7-028b-4b6f-95f6-d7c6d61815bc" providerId="ADAL" clId="{8990014C-9D2F-4F78-A66E-C60979CCF1B4}" dt="2023-03-14T22:07:25.660" v="0" actId="207"/>
        <pc:sldMkLst>
          <pc:docMk/>
          <pc:sldMk cId="2161205748" sldId="359"/>
        </pc:sldMkLst>
        <pc:spChg chg="mod">
          <ac:chgData name="Linares, Lisa@Energy" userId="fc8bdae7-028b-4b6f-95f6-d7c6d61815bc" providerId="ADAL" clId="{8990014C-9D2F-4F78-A66E-C60979CCF1B4}" dt="2023-03-14T22:07:25.660" v="0" actId="207"/>
          <ac:spMkLst>
            <pc:docMk/>
            <pc:sldMk cId="2161205748" sldId="359"/>
            <ac:spMk id="3" creationId="{FC33A282-5B1F-49C6-7182-80F8CF65DD5A}"/>
          </ac:spMkLst>
        </pc:spChg>
      </pc:sldChg>
      <pc:sldChg chg="new del">
        <pc:chgData name="Linares, Lisa@Energy" userId="fc8bdae7-028b-4b6f-95f6-d7c6d61815bc" providerId="ADAL" clId="{8990014C-9D2F-4F78-A66E-C60979CCF1B4}" dt="2023-03-14T22:20:10.020" v="39" actId="680"/>
        <pc:sldMkLst>
          <pc:docMk/>
          <pc:sldMk cId="2989463725" sldId="3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7AA4F-2152-44C1-A645-D32B9780439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D3C9C2FA-C14B-45C7-81C9-33D533C04F76}">
      <dgm:prSet phldrT="[Text]"/>
      <dgm:spPr/>
      <dgm:t>
        <a:bodyPr/>
        <a:lstStyle/>
        <a:p>
          <a:r>
            <a:rPr lang="en-US" dirty="0"/>
            <a:t>Survey Data</a:t>
          </a:r>
        </a:p>
      </dgm:t>
    </dgm:pt>
    <dgm:pt modelId="{9E5F69CC-839E-440A-AD36-E44BE23E136F}" type="parTrans" cxnId="{B4FA7088-B57F-4417-BCB2-903DD1AEE91D}">
      <dgm:prSet/>
      <dgm:spPr/>
      <dgm:t>
        <a:bodyPr/>
        <a:lstStyle/>
        <a:p>
          <a:endParaRPr lang="en-US"/>
        </a:p>
      </dgm:t>
    </dgm:pt>
    <dgm:pt modelId="{E929775C-27E7-4853-B2A7-08AA56B7F520}" type="sibTrans" cxnId="{B4FA7088-B57F-4417-BCB2-903DD1AEE91D}">
      <dgm:prSet/>
      <dgm:spPr/>
      <dgm:t>
        <a:bodyPr/>
        <a:lstStyle/>
        <a:p>
          <a:endParaRPr lang="en-US"/>
        </a:p>
      </dgm:t>
    </dgm:pt>
    <dgm:pt modelId="{72528026-3C77-4CC8-9BEA-E89B4D1AB602}">
      <dgm:prSet phldrT="[Text]"/>
      <dgm:spPr/>
      <dgm:t>
        <a:bodyPr/>
        <a:lstStyle/>
        <a:p>
          <a:r>
            <a:rPr lang="en-US" dirty="0"/>
            <a:t>Clean</a:t>
          </a:r>
        </a:p>
      </dgm:t>
    </dgm:pt>
    <dgm:pt modelId="{55547691-16E1-4E8C-A0E9-3CE98DA20980}" type="parTrans" cxnId="{F2E4DE8D-CC9F-4BF7-A515-91FA16161D37}">
      <dgm:prSet/>
      <dgm:spPr/>
      <dgm:t>
        <a:bodyPr/>
        <a:lstStyle/>
        <a:p>
          <a:endParaRPr lang="en-US"/>
        </a:p>
      </dgm:t>
    </dgm:pt>
    <dgm:pt modelId="{7F050199-90FD-4F8C-B25A-6F4F4C2F25D8}" type="sibTrans" cxnId="{F2E4DE8D-CC9F-4BF7-A515-91FA16161D37}">
      <dgm:prSet/>
      <dgm:spPr/>
      <dgm:t>
        <a:bodyPr/>
        <a:lstStyle/>
        <a:p>
          <a:endParaRPr lang="en-US"/>
        </a:p>
      </dgm:t>
    </dgm:pt>
    <dgm:pt modelId="{741DEE0F-7633-48A5-BD64-5C52727998CF}">
      <dgm:prSet phldrT="[Text]"/>
      <dgm:spPr/>
      <dgm:t>
        <a:bodyPr/>
        <a:lstStyle/>
        <a:p>
          <a:r>
            <a:rPr lang="en-US" dirty="0"/>
            <a:t>QC</a:t>
          </a:r>
        </a:p>
      </dgm:t>
    </dgm:pt>
    <dgm:pt modelId="{7F0FC994-36D3-4923-A0A3-BF10087A1C19}" type="parTrans" cxnId="{EA560C7C-C695-43A4-A06B-62045BF6C781}">
      <dgm:prSet/>
      <dgm:spPr/>
      <dgm:t>
        <a:bodyPr/>
        <a:lstStyle/>
        <a:p>
          <a:endParaRPr lang="en-US"/>
        </a:p>
      </dgm:t>
    </dgm:pt>
    <dgm:pt modelId="{C2263E17-44F8-4A20-A0EE-C2923A7FCCB0}" type="sibTrans" cxnId="{EA560C7C-C695-43A4-A06B-62045BF6C781}">
      <dgm:prSet/>
      <dgm:spPr/>
      <dgm:t>
        <a:bodyPr/>
        <a:lstStyle/>
        <a:p>
          <a:endParaRPr lang="en-US"/>
        </a:p>
      </dgm:t>
    </dgm:pt>
    <dgm:pt modelId="{209BC83B-9354-4E92-87AF-426BC3E34173}">
      <dgm:prSet phldrT="[Text]"/>
      <dgm:spPr/>
      <dgm:t>
        <a:bodyPr/>
        <a:lstStyle/>
        <a:p>
          <a:r>
            <a:rPr lang="en-US" dirty="0"/>
            <a:t>Choice Models</a:t>
          </a:r>
        </a:p>
      </dgm:t>
    </dgm:pt>
    <dgm:pt modelId="{2D598860-DD57-451D-8F93-DDF77A07589C}" type="parTrans" cxnId="{88D8C4FF-A578-4C34-A564-097BD3826D2F}">
      <dgm:prSet/>
      <dgm:spPr/>
      <dgm:t>
        <a:bodyPr/>
        <a:lstStyle/>
        <a:p>
          <a:endParaRPr lang="en-US"/>
        </a:p>
      </dgm:t>
    </dgm:pt>
    <dgm:pt modelId="{1ADD91B3-AF2A-484D-837F-8F4C01300C70}" type="sibTrans" cxnId="{88D8C4FF-A578-4C34-A564-097BD3826D2F}">
      <dgm:prSet/>
      <dgm:spPr/>
      <dgm:t>
        <a:bodyPr/>
        <a:lstStyle/>
        <a:p>
          <a:endParaRPr lang="en-US"/>
        </a:p>
      </dgm:t>
    </dgm:pt>
    <dgm:pt modelId="{3AF262AE-4DAF-46B6-92CF-F5C19923B59D}">
      <dgm:prSet phldrT="[Text]"/>
      <dgm:spPr/>
      <dgm:t>
        <a:bodyPr/>
        <a:lstStyle/>
        <a:p>
          <a:r>
            <a:rPr lang="en-US" dirty="0"/>
            <a:t>Household</a:t>
          </a:r>
        </a:p>
      </dgm:t>
    </dgm:pt>
    <dgm:pt modelId="{0B220D3F-6389-4322-8A42-B3E7DE2CAAED}" type="parTrans" cxnId="{F8BA5BE3-77E1-45C5-90B4-92C1CA493ECA}">
      <dgm:prSet/>
      <dgm:spPr/>
      <dgm:t>
        <a:bodyPr/>
        <a:lstStyle/>
        <a:p>
          <a:endParaRPr lang="en-US"/>
        </a:p>
      </dgm:t>
    </dgm:pt>
    <dgm:pt modelId="{995322B7-0E0D-4704-BBA4-31E47A8951A2}" type="sibTrans" cxnId="{F8BA5BE3-77E1-45C5-90B4-92C1CA493ECA}">
      <dgm:prSet/>
      <dgm:spPr/>
      <dgm:t>
        <a:bodyPr/>
        <a:lstStyle/>
        <a:p>
          <a:endParaRPr lang="en-US"/>
        </a:p>
      </dgm:t>
    </dgm:pt>
    <dgm:pt modelId="{7F05D382-65AE-4C9D-8351-B926A9417E6B}">
      <dgm:prSet phldrT="[Text]"/>
      <dgm:spPr/>
      <dgm:t>
        <a:bodyPr/>
        <a:lstStyle/>
        <a:p>
          <a:r>
            <a:rPr lang="en-US" dirty="0"/>
            <a:t>Commercial</a:t>
          </a:r>
        </a:p>
      </dgm:t>
    </dgm:pt>
    <dgm:pt modelId="{783353C6-64D5-4B47-8E50-0D5F1DDC3272}" type="parTrans" cxnId="{21402F2B-8814-4A3C-8635-97D8847DDA19}">
      <dgm:prSet/>
      <dgm:spPr/>
      <dgm:t>
        <a:bodyPr/>
        <a:lstStyle/>
        <a:p>
          <a:endParaRPr lang="en-US"/>
        </a:p>
      </dgm:t>
    </dgm:pt>
    <dgm:pt modelId="{21139C3C-FA96-48FE-9F38-7B59CB79FF60}" type="sibTrans" cxnId="{21402F2B-8814-4A3C-8635-97D8847DDA19}">
      <dgm:prSet/>
      <dgm:spPr/>
      <dgm:t>
        <a:bodyPr/>
        <a:lstStyle/>
        <a:p>
          <a:endParaRPr lang="en-US"/>
        </a:p>
      </dgm:t>
    </dgm:pt>
    <dgm:pt modelId="{30C22DA1-30CC-4085-AD42-7E5C7431CC7E}" type="pres">
      <dgm:prSet presAssocID="{7217AA4F-2152-44C1-A645-D32B97804390}" presName="Name0" presStyleCnt="0">
        <dgm:presLayoutVars>
          <dgm:dir/>
          <dgm:animLvl val="lvl"/>
          <dgm:resizeHandles val="exact"/>
        </dgm:presLayoutVars>
      </dgm:prSet>
      <dgm:spPr/>
    </dgm:pt>
    <dgm:pt modelId="{929B97AB-B595-4108-84C8-0ADC82363DFB}" type="pres">
      <dgm:prSet presAssocID="{209BC83B-9354-4E92-87AF-426BC3E34173}" presName="boxAndChildren" presStyleCnt="0"/>
      <dgm:spPr/>
    </dgm:pt>
    <dgm:pt modelId="{F2413AB8-7726-42CB-841F-26175D7020AF}" type="pres">
      <dgm:prSet presAssocID="{209BC83B-9354-4E92-87AF-426BC3E34173}" presName="parentTextBox" presStyleLbl="node1" presStyleIdx="0" presStyleCnt="2"/>
      <dgm:spPr/>
    </dgm:pt>
    <dgm:pt modelId="{CF15D9AA-AE23-4AC6-B871-3066E76F11CD}" type="pres">
      <dgm:prSet presAssocID="{209BC83B-9354-4E92-87AF-426BC3E34173}" presName="entireBox" presStyleLbl="node1" presStyleIdx="0" presStyleCnt="2"/>
      <dgm:spPr/>
    </dgm:pt>
    <dgm:pt modelId="{09328F20-AD6F-4A66-8026-8235661D524B}" type="pres">
      <dgm:prSet presAssocID="{209BC83B-9354-4E92-87AF-426BC3E34173}" presName="descendantBox" presStyleCnt="0"/>
      <dgm:spPr/>
    </dgm:pt>
    <dgm:pt modelId="{05582167-55FC-4A39-8FDD-CE4E55348958}" type="pres">
      <dgm:prSet presAssocID="{3AF262AE-4DAF-46B6-92CF-F5C19923B59D}" presName="childTextBox" presStyleLbl="fgAccFollowNode1" presStyleIdx="0" presStyleCnt="4">
        <dgm:presLayoutVars>
          <dgm:bulletEnabled val="1"/>
        </dgm:presLayoutVars>
      </dgm:prSet>
      <dgm:spPr/>
    </dgm:pt>
    <dgm:pt modelId="{3C481409-C76B-40D4-9B23-D4FD03C41662}" type="pres">
      <dgm:prSet presAssocID="{7F05D382-65AE-4C9D-8351-B926A9417E6B}" presName="childTextBox" presStyleLbl="fgAccFollowNode1" presStyleIdx="1" presStyleCnt="4">
        <dgm:presLayoutVars>
          <dgm:bulletEnabled val="1"/>
        </dgm:presLayoutVars>
      </dgm:prSet>
      <dgm:spPr/>
    </dgm:pt>
    <dgm:pt modelId="{422BA33E-4633-4AA5-B55D-02057FEA26A4}" type="pres">
      <dgm:prSet presAssocID="{E929775C-27E7-4853-B2A7-08AA56B7F520}" presName="sp" presStyleCnt="0"/>
      <dgm:spPr/>
    </dgm:pt>
    <dgm:pt modelId="{40BB904E-2FB0-4475-BA3F-D3BE2150C6F1}" type="pres">
      <dgm:prSet presAssocID="{D3C9C2FA-C14B-45C7-81C9-33D533C04F76}" presName="arrowAndChildren" presStyleCnt="0"/>
      <dgm:spPr/>
    </dgm:pt>
    <dgm:pt modelId="{AA97D44B-D415-4E53-AC26-F1AA6336836F}" type="pres">
      <dgm:prSet presAssocID="{D3C9C2FA-C14B-45C7-81C9-33D533C04F76}" presName="parentTextArrow" presStyleLbl="node1" presStyleIdx="0" presStyleCnt="2"/>
      <dgm:spPr/>
    </dgm:pt>
    <dgm:pt modelId="{91A50DB7-23B0-43B8-BD58-0EA533F957EF}" type="pres">
      <dgm:prSet presAssocID="{D3C9C2FA-C14B-45C7-81C9-33D533C04F76}" presName="arrow" presStyleLbl="node1" presStyleIdx="1" presStyleCnt="2"/>
      <dgm:spPr/>
    </dgm:pt>
    <dgm:pt modelId="{138A22F7-B3E6-445C-8B25-E81502ECE25E}" type="pres">
      <dgm:prSet presAssocID="{D3C9C2FA-C14B-45C7-81C9-33D533C04F76}" presName="descendantArrow" presStyleCnt="0"/>
      <dgm:spPr/>
    </dgm:pt>
    <dgm:pt modelId="{FEDED802-B619-4806-A3D2-621773412541}" type="pres">
      <dgm:prSet presAssocID="{72528026-3C77-4CC8-9BEA-E89B4D1AB602}" presName="childTextArrow" presStyleLbl="fgAccFollowNode1" presStyleIdx="2" presStyleCnt="4">
        <dgm:presLayoutVars>
          <dgm:bulletEnabled val="1"/>
        </dgm:presLayoutVars>
      </dgm:prSet>
      <dgm:spPr/>
    </dgm:pt>
    <dgm:pt modelId="{628CB22E-E7F3-40B1-A5EF-8B9E879231B3}" type="pres">
      <dgm:prSet presAssocID="{741DEE0F-7633-48A5-BD64-5C52727998CF}" presName="childTextArrow" presStyleLbl="fgAccFollowNode1" presStyleIdx="3" presStyleCnt="4">
        <dgm:presLayoutVars>
          <dgm:bulletEnabled val="1"/>
        </dgm:presLayoutVars>
      </dgm:prSet>
      <dgm:spPr/>
    </dgm:pt>
  </dgm:ptLst>
  <dgm:cxnLst>
    <dgm:cxn modelId="{21402F2B-8814-4A3C-8635-97D8847DDA19}" srcId="{209BC83B-9354-4E92-87AF-426BC3E34173}" destId="{7F05D382-65AE-4C9D-8351-B926A9417E6B}" srcOrd="1" destOrd="0" parTransId="{783353C6-64D5-4B47-8E50-0D5F1DDC3272}" sibTransId="{21139C3C-FA96-48FE-9F38-7B59CB79FF60}"/>
    <dgm:cxn modelId="{C9615757-2078-4052-8D0F-CC44B7D72A71}" type="presOf" srcId="{D3C9C2FA-C14B-45C7-81C9-33D533C04F76}" destId="{AA97D44B-D415-4E53-AC26-F1AA6336836F}" srcOrd="0" destOrd="0" presId="urn:microsoft.com/office/officeart/2005/8/layout/process4"/>
    <dgm:cxn modelId="{54B6425D-EB73-4F1D-8F9B-1091BE6D0301}" type="presOf" srcId="{7217AA4F-2152-44C1-A645-D32B97804390}" destId="{30C22DA1-30CC-4085-AD42-7E5C7431CC7E}" srcOrd="0" destOrd="0" presId="urn:microsoft.com/office/officeart/2005/8/layout/process4"/>
    <dgm:cxn modelId="{B4E9016F-B757-495D-8C64-4A58566F4951}" type="presOf" srcId="{7F05D382-65AE-4C9D-8351-B926A9417E6B}" destId="{3C481409-C76B-40D4-9B23-D4FD03C41662}" srcOrd="0" destOrd="0" presId="urn:microsoft.com/office/officeart/2005/8/layout/process4"/>
    <dgm:cxn modelId="{EA560C7C-C695-43A4-A06B-62045BF6C781}" srcId="{D3C9C2FA-C14B-45C7-81C9-33D533C04F76}" destId="{741DEE0F-7633-48A5-BD64-5C52727998CF}" srcOrd="1" destOrd="0" parTransId="{7F0FC994-36D3-4923-A0A3-BF10087A1C19}" sibTransId="{C2263E17-44F8-4A20-A0EE-C2923A7FCCB0}"/>
    <dgm:cxn modelId="{B4FA7088-B57F-4417-BCB2-903DD1AEE91D}" srcId="{7217AA4F-2152-44C1-A645-D32B97804390}" destId="{D3C9C2FA-C14B-45C7-81C9-33D533C04F76}" srcOrd="0" destOrd="0" parTransId="{9E5F69CC-839E-440A-AD36-E44BE23E136F}" sibTransId="{E929775C-27E7-4853-B2A7-08AA56B7F520}"/>
    <dgm:cxn modelId="{F2E4DE8D-CC9F-4BF7-A515-91FA16161D37}" srcId="{D3C9C2FA-C14B-45C7-81C9-33D533C04F76}" destId="{72528026-3C77-4CC8-9BEA-E89B4D1AB602}" srcOrd="0" destOrd="0" parTransId="{55547691-16E1-4E8C-A0E9-3CE98DA20980}" sibTransId="{7F050199-90FD-4F8C-B25A-6F4F4C2F25D8}"/>
    <dgm:cxn modelId="{D4AC6790-1F5B-408D-A834-5E2D16B3C82B}" type="presOf" srcId="{D3C9C2FA-C14B-45C7-81C9-33D533C04F76}" destId="{91A50DB7-23B0-43B8-BD58-0EA533F957EF}" srcOrd="1" destOrd="0" presId="urn:microsoft.com/office/officeart/2005/8/layout/process4"/>
    <dgm:cxn modelId="{B49F22AE-5C5D-43E4-86BD-29416C02DE3F}" type="presOf" srcId="{72528026-3C77-4CC8-9BEA-E89B4D1AB602}" destId="{FEDED802-B619-4806-A3D2-621773412541}" srcOrd="0" destOrd="0" presId="urn:microsoft.com/office/officeart/2005/8/layout/process4"/>
    <dgm:cxn modelId="{C07BC3B9-0733-48E2-9218-E5B5EE40BDA3}" type="presOf" srcId="{209BC83B-9354-4E92-87AF-426BC3E34173}" destId="{CF15D9AA-AE23-4AC6-B871-3066E76F11CD}" srcOrd="1" destOrd="0" presId="urn:microsoft.com/office/officeart/2005/8/layout/process4"/>
    <dgm:cxn modelId="{2F196CC1-10B3-4257-939C-3B74716A3CCC}" type="presOf" srcId="{3AF262AE-4DAF-46B6-92CF-F5C19923B59D}" destId="{05582167-55FC-4A39-8FDD-CE4E55348958}" srcOrd="0" destOrd="0" presId="urn:microsoft.com/office/officeart/2005/8/layout/process4"/>
    <dgm:cxn modelId="{8C2B71D1-004A-46A2-95F0-851C6036DBBF}" type="presOf" srcId="{741DEE0F-7633-48A5-BD64-5C52727998CF}" destId="{628CB22E-E7F3-40B1-A5EF-8B9E879231B3}" srcOrd="0" destOrd="0" presId="urn:microsoft.com/office/officeart/2005/8/layout/process4"/>
    <dgm:cxn modelId="{F8BA5BE3-77E1-45C5-90B4-92C1CA493ECA}" srcId="{209BC83B-9354-4E92-87AF-426BC3E34173}" destId="{3AF262AE-4DAF-46B6-92CF-F5C19923B59D}" srcOrd="0" destOrd="0" parTransId="{0B220D3F-6389-4322-8A42-B3E7DE2CAAED}" sibTransId="{995322B7-0E0D-4704-BBA4-31E47A8951A2}"/>
    <dgm:cxn modelId="{CDB006FD-5369-4CD1-81DF-FEE6829A79C8}" type="presOf" srcId="{209BC83B-9354-4E92-87AF-426BC3E34173}" destId="{F2413AB8-7726-42CB-841F-26175D7020AF}" srcOrd="0" destOrd="0" presId="urn:microsoft.com/office/officeart/2005/8/layout/process4"/>
    <dgm:cxn modelId="{88D8C4FF-A578-4C34-A564-097BD3826D2F}" srcId="{7217AA4F-2152-44C1-A645-D32B97804390}" destId="{209BC83B-9354-4E92-87AF-426BC3E34173}" srcOrd="1" destOrd="0" parTransId="{2D598860-DD57-451D-8F93-DDF77A07589C}" sibTransId="{1ADD91B3-AF2A-484D-837F-8F4C01300C70}"/>
    <dgm:cxn modelId="{4340A0B1-F1AD-4C7D-B7E0-057A3122386F}" type="presParOf" srcId="{30C22DA1-30CC-4085-AD42-7E5C7431CC7E}" destId="{929B97AB-B595-4108-84C8-0ADC82363DFB}" srcOrd="0" destOrd="0" presId="urn:microsoft.com/office/officeart/2005/8/layout/process4"/>
    <dgm:cxn modelId="{8360587A-5B6D-4AFD-9C18-9047D3D054D3}" type="presParOf" srcId="{929B97AB-B595-4108-84C8-0ADC82363DFB}" destId="{F2413AB8-7726-42CB-841F-26175D7020AF}" srcOrd="0" destOrd="0" presId="urn:microsoft.com/office/officeart/2005/8/layout/process4"/>
    <dgm:cxn modelId="{3CC1DAF0-3924-4687-A5E3-1E7B4D706AF8}" type="presParOf" srcId="{929B97AB-B595-4108-84C8-0ADC82363DFB}" destId="{CF15D9AA-AE23-4AC6-B871-3066E76F11CD}" srcOrd="1" destOrd="0" presId="urn:microsoft.com/office/officeart/2005/8/layout/process4"/>
    <dgm:cxn modelId="{13261608-3BC2-47C4-92F9-0F5FAC980B19}" type="presParOf" srcId="{929B97AB-B595-4108-84C8-0ADC82363DFB}" destId="{09328F20-AD6F-4A66-8026-8235661D524B}" srcOrd="2" destOrd="0" presId="urn:microsoft.com/office/officeart/2005/8/layout/process4"/>
    <dgm:cxn modelId="{795F3FFD-C9C0-4169-88C2-5E7ED712288A}" type="presParOf" srcId="{09328F20-AD6F-4A66-8026-8235661D524B}" destId="{05582167-55FC-4A39-8FDD-CE4E55348958}" srcOrd="0" destOrd="0" presId="urn:microsoft.com/office/officeart/2005/8/layout/process4"/>
    <dgm:cxn modelId="{2485D4C3-3506-48EB-A2D9-E192A187B591}" type="presParOf" srcId="{09328F20-AD6F-4A66-8026-8235661D524B}" destId="{3C481409-C76B-40D4-9B23-D4FD03C41662}" srcOrd="1" destOrd="0" presId="urn:microsoft.com/office/officeart/2005/8/layout/process4"/>
    <dgm:cxn modelId="{FE01DDC0-B07D-4840-9377-EBA1D0366778}" type="presParOf" srcId="{30C22DA1-30CC-4085-AD42-7E5C7431CC7E}" destId="{422BA33E-4633-4AA5-B55D-02057FEA26A4}" srcOrd="1" destOrd="0" presId="urn:microsoft.com/office/officeart/2005/8/layout/process4"/>
    <dgm:cxn modelId="{6B016F6E-453B-4FD2-8D00-55FB1498215C}" type="presParOf" srcId="{30C22DA1-30CC-4085-AD42-7E5C7431CC7E}" destId="{40BB904E-2FB0-4475-BA3F-D3BE2150C6F1}" srcOrd="2" destOrd="0" presId="urn:microsoft.com/office/officeart/2005/8/layout/process4"/>
    <dgm:cxn modelId="{40E7A68B-F442-4BBF-BC9E-501DF0558B84}" type="presParOf" srcId="{40BB904E-2FB0-4475-BA3F-D3BE2150C6F1}" destId="{AA97D44B-D415-4E53-AC26-F1AA6336836F}" srcOrd="0" destOrd="0" presId="urn:microsoft.com/office/officeart/2005/8/layout/process4"/>
    <dgm:cxn modelId="{B73D17EB-CDB0-4FCB-8F19-2187E3C583D6}" type="presParOf" srcId="{40BB904E-2FB0-4475-BA3F-D3BE2150C6F1}" destId="{91A50DB7-23B0-43B8-BD58-0EA533F957EF}" srcOrd="1" destOrd="0" presId="urn:microsoft.com/office/officeart/2005/8/layout/process4"/>
    <dgm:cxn modelId="{76EB976C-811A-488C-841E-8BB8FE5B0A91}" type="presParOf" srcId="{40BB904E-2FB0-4475-BA3F-D3BE2150C6F1}" destId="{138A22F7-B3E6-445C-8B25-E81502ECE25E}" srcOrd="2" destOrd="0" presId="urn:microsoft.com/office/officeart/2005/8/layout/process4"/>
    <dgm:cxn modelId="{285AD37C-2F97-4A3E-96E1-FB647BE9CE9C}" type="presParOf" srcId="{138A22F7-B3E6-445C-8B25-E81502ECE25E}" destId="{FEDED802-B619-4806-A3D2-621773412541}" srcOrd="0" destOrd="0" presId="urn:microsoft.com/office/officeart/2005/8/layout/process4"/>
    <dgm:cxn modelId="{A79EFC3B-F5F2-40AF-8262-BE2A7FA5DCF1}" type="presParOf" srcId="{138A22F7-B3E6-445C-8B25-E81502ECE25E}" destId="{628CB22E-E7F3-40B1-A5EF-8B9E879231B3}"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CD50F0-A686-4DC7-9355-BC2BF7089183}"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5FA7E70B-C818-468B-B7B4-6AFFE61178D0}">
      <dgm:prSet phldrT="[Text]" custT="1"/>
      <dgm:spPr/>
      <dgm:t>
        <a:bodyPr/>
        <a:lstStyle/>
        <a:p>
          <a:r>
            <a:rPr lang="en-US" sz="3200" dirty="0"/>
            <a:t>Focus Group</a:t>
          </a:r>
        </a:p>
      </dgm:t>
    </dgm:pt>
    <dgm:pt modelId="{1CC5186B-AE11-4AE3-8025-41B9B8A77D3B}" type="parTrans" cxnId="{205092D5-FC19-4AB7-A0E1-FB9573CDB9B7}">
      <dgm:prSet/>
      <dgm:spPr/>
      <dgm:t>
        <a:bodyPr/>
        <a:lstStyle/>
        <a:p>
          <a:endParaRPr lang="en-US"/>
        </a:p>
      </dgm:t>
    </dgm:pt>
    <dgm:pt modelId="{9168DF08-F747-45C3-BA0E-FFA0A37E9AFB}" type="sibTrans" cxnId="{205092D5-FC19-4AB7-A0E1-FB9573CDB9B7}">
      <dgm:prSet/>
      <dgm:spPr/>
      <dgm:t>
        <a:bodyPr/>
        <a:lstStyle/>
        <a:p>
          <a:endParaRPr lang="en-US"/>
        </a:p>
      </dgm:t>
    </dgm:pt>
    <dgm:pt modelId="{ED0D6BEA-D35B-43C0-8AE7-45F444E9E227}">
      <dgm:prSet phldrT="[Text]"/>
      <dgm:spPr/>
      <dgm:t>
        <a:bodyPr/>
        <a:lstStyle/>
        <a:p>
          <a:r>
            <a:rPr lang="en-US" dirty="0"/>
            <a:t>Design</a:t>
          </a:r>
        </a:p>
      </dgm:t>
    </dgm:pt>
    <dgm:pt modelId="{F6C64B5B-673B-4A9D-8DDE-1252E06366E1}" type="parTrans" cxnId="{8E8981EB-6B54-4172-8609-260925DDC389}">
      <dgm:prSet/>
      <dgm:spPr/>
      <dgm:t>
        <a:bodyPr/>
        <a:lstStyle/>
        <a:p>
          <a:endParaRPr lang="en-US"/>
        </a:p>
      </dgm:t>
    </dgm:pt>
    <dgm:pt modelId="{A7C972BE-32BF-446B-9905-500189A2814E}" type="sibTrans" cxnId="{8E8981EB-6B54-4172-8609-260925DDC389}">
      <dgm:prSet/>
      <dgm:spPr/>
      <dgm:t>
        <a:bodyPr/>
        <a:lstStyle/>
        <a:p>
          <a:endParaRPr lang="en-US"/>
        </a:p>
      </dgm:t>
    </dgm:pt>
    <dgm:pt modelId="{9004C082-6862-4522-85D0-CC402BFA3D82}">
      <dgm:prSet phldrT="[Text]"/>
      <dgm:spPr/>
      <dgm:t>
        <a:bodyPr/>
        <a:lstStyle/>
        <a:p>
          <a:r>
            <a:rPr lang="en-US" dirty="0"/>
            <a:t>Test</a:t>
          </a:r>
        </a:p>
      </dgm:t>
    </dgm:pt>
    <dgm:pt modelId="{3688A87A-7D4F-4B1E-BC4F-219B77A79B18}" type="parTrans" cxnId="{70412B66-7E5A-4338-B3F3-D2446D3D9FEB}">
      <dgm:prSet/>
      <dgm:spPr/>
      <dgm:t>
        <a:bodyPr/>
        <a:lstStyle/>
        <a:p>
          <a:endParaRPr lang="en-US"/>
        </a:p>
      </dgm:t>
    </dgm:pt>
    <dgm:pt modelId="{95DEFBFC-2906-49DD-8185-B6619E898824}" type="sibTrans" cxnId="{70412B66-7E5A-4338-B3F3-D2446D3D9FEB}">
      <dgm:prSet/>
      <dgm:spPr/>
      <dgm:t>
        <a:bodyPr/>
        <a:lstStyle/>
        <a:p>
          <a:endParaRPr lang="en-US"/>
        </a:p>
      </dgm:t>
    </dgm:pt>
    <dgm:pt modelId="{2D73CBAA-1E66-4F94-89D0-391B3C7E03D0}">
      <dgm:prSet phldrT="[Text]" custT="1"/>
      <dgm:spPr/>
      <dgm:t>
        <a:bodyPr/>
        <a:lstStyle/>
        <a:p>
          <a:r>
            <a:rPr lang="en-US" sz="3200" dirty="0"/>
            <a:t>Pretest</a:t>
          </a:r>
        </a:p>
      </dgm:t>
    </dgm:pt>
    <dgm:pt modelId="{AED3D46F-F83B-40EA-9DC8-3B4CC167EDE5}" type="parTrans" cxnId="{02B0A28C-EAE5-415F-A64D-3B316EA6B9EA}">
      <dgm:prSet/>
      <dgm:spPr/>
      <dgm:t>
        <a:bodyPr/>
        <a:lstStyle/>
        <a:p>
          <a:endParaRPr lang="en-US"/>
        </a:p>
      </dgm:t>
    </dgm:pt>
    <dgm:pt modelId="{D88DF0BA-B7B6-46C0-B337-575BC5398B63}" type="sibTrans" cxnId="{02B0A28C-EAE5-415F-A64D-3B316EA6B9EA}">
      <dgm:prSet/>
      <dgm:spPr/>
      <dgm:t>
        <a:bodyPr/>
        <a:lstStyle/>
        <a:p>
          <a:endParaRPr lang="en-US"/>
        </a:p>
      </dgm:t>
    </dgm:pt>
    <dgm:pt modelId="{D2DE300D-60D0-4862-896A-A90CCAC1D672}">
      <dgm:prSet phldrT="[Text]"/>
      <dgm:spPr/>
      <dgm:t>
        <a:bodyPr/>
        <a:lstStyle/>
        <a:p>
          <a:r>
            <a:rPr lang="en-US" dirty="0"/>
            <a:t>Design</a:t>
          </a:r>
        </a:p>
      </dgm:t>
    </dgm:pt>
    <dgm:pt modelId="{C4F1E338-A041-43D4-BDB8-93363DC0D642}" type="parTrans" cxnId="{DA2B30FB-BEFE-43EF-8B39-870A468173CF}">
      <dgm:prSet/>
      <dgm:spPr/>
      <dgm:t>
        <a:bodyPr/>
        <a:lstStyle/>
        <a:p>
          <a:endParaRPr lang="en-US"/>
        </a:p>
      </dgm:t>
    </dgm:pt>
    <dgm:pt modelId="{09A25B4D-0794-43FB-83A0-8CA9C61B36C9}" type="sibTrans" cxnId="{DA2B30FB-BEFE-43EF-8B39-870A468173CF}">
      <dgm:prSet/>
      <dgm:spPr/>
      <dgm:t>
        <a:bodyPr/>
        <a:lstStyle/>
        <a:p>
          <a:endParaRPr lang="en-US"/>
        </a:p>
      </dgm:t>
    </dgm:pt>
    <dgm:pt modelId="{45DBF45F-CC0F-4428-B487-01202D4CB71A}">
      <dgm:prSet phldrT="[Text]"/>
      <dgm:spPr/>
      <dgm:t>
        <a:bodyPr/>
        <a:lstStyle/>
        <a:p>
          <a:r>
            <a:rPr lang="en-US" dirty="0"/>
            <a:t>Test</a:t>
          </a:r>
        </a:p>
      </dgm:t>
    </dgm:pt>
    <dgm:pt modelId="{BD6E83D4-D4A4-42A4-A160-F874F0C85413}" type="parTrans" cxnId="{D0CBBF10-B4EC-425C-AB4B-C78EC098BADA}">
      <dgm:prSet/>
      <dgm:spPr/>
      <dgm:t>
        <a:bodyPr/>
        <a:lstStyle/>
        <a:p>
          <a:endParaRPr lang="en-US"/>
        </a:p>
      </dgm:t>
    </dgm:pt>
    <dgm:pt modelId="{970B900D-3FF0-4658-A5C0-61CCC6914699}" type="sibTrans" cxnId="{D0CBBF10-B4EC-425C-AB4B-C78EC098BADA}">
      <dgm:prSet/>
      <dgm:spPr/>
      <dgm:t>
        <a:bodyPr/>
        <a:lstStyle/>
        <a:p>
          <a:endParaRPr lang="en-US"/>
        </a:p>
      </dgm:t>
    </dgm:pt>
    <dgm:pt modelId="{7739AA57-5437-46B5-BF74-07220DD072C6}">
      <dgm:prSet phldrT="[Text]" custT="1"/>
      <dgm:spPr/>
      <dgm:t>
        <a:bodyPr/>
        <a:lstStyle/>
        <a:p>
          <a:r>
            <a:rPr lang="en-US" sz="3200" dirty="0"/>
            <a:t>Main Survey</a:t>
          </a:r>
        </a:p>
      </dgm:t>
    </dgm:pt>
    <dgm:pt modelId="{8247EFCF-8F2A-4160-AED3-D73A2F462F80}" type="parTrans" cxnId="{BF7258E0-1045-4FBE-B4B6-F8E86F5482B1}">
      <dgm:prSet/>
      <dgm:spPr/>
      <dgm:t>
        <a:bodyPr/>
        <a:lstStyle/>
        <a:p>
          <a:endParaRPr lang="en-US"/>
        </a:p>
      </dgm:t>
    </dgm:pt>
    <dgm:pt modelId="{20A56BAF-5B92-4601-8A74-0DF29E8E27D0}" type="sibTrans" cxnId="{BF7258E0-1045-4FBE-B4B6-F8E86F5482B1}">
      <dgm:prSet/>
      <dgm:spPr/>
      <dgm:t>
        <a:bodyPr/>
        <a:lstStyle/>
        <a:p>
          <a:endParaRPr lang="en-US"/>
        </a:p>
      </dgm:t>
    </dgm:pt>
    <dgm:pt modelId="{2113E139-2719-4A00-A684-BEADB6883A86}">
      <dgm:prSet phldrT="[Text]"/>
      <dgm:spPr/>
      <dgm:t>
        <a:bodyPr/>
        <a:lstStyle/>
        <a:p>
          <a:r>
            <a:rPr lang="en-US" dirty="0"/>
            <a:t>Design</a:t>
          </a:r>
        </a:p>
      </dgm:t>
    </dgm:pt>
    <dgm:pt modelId="{F20515A8-C5A4-4DB3-844E-8EF92C8E037D}" type="parTrans" cxnId="{52EFD60D-A397-41FB-B1F2-3C586820E25C}">
      <dgm:prSet/>
      <dgm:spPr/>
      <dgm:t>
        <a:bodyPr/>
        <a:lstStyle/>
        <a:p>
          <a:endParaRPr lang="en-US"/>
        </a:p>
      </dgm:t>
    </dgm:pt>
    <dgm:pt modelId="{E2679F72-8BBF-45F7-919D-B698ABCAADCF}" type="sibTrans" cxnId="{52EFD60D-A397-41FB-B1F2-3C586820E25C}">
      <dgm:prSet/>
      <dgm:spPr/>
      <dgm:t>
        <a:bodyPr/>
        <a:lstStyle/>
        <a:p>
          <a:endParaRPr lang="en-US"/>
        </a:p>
      </dgm:t>
    </dgm:pt>
    <dgm:pt modelId="{FE5B3BAF-AAE2-4F49-8579-30B9F6AE88DF}">
      <dgm:prSet phldrT="[Text]"/>
      <dgm:spPr/>
      <dgm:t>
        <a:bodyPr/>
        <a:lstStyle/>
        <a:p>
          <a:r>
            <a:rPr lang="en-US" dirty="0"/>
            <a:t>Execute</a:t>
          </a:r>
        </a:p>
      </dgm:t>
    </dgm:pt>
    <dgm:pt modelId="{63B4783C-A53A-4141-9BA2-26EBDF2901F4}" type="parTrans" cxnId="{B8850E5E-3860-42D0-8711-2449976326DA}">
      <dgm:prSet/>
      <dgm:spPr/>
      <dgm:t>
        <a:bodyPr/>
        <a:lstStyle/>
        <a:p>
          <a:endParaRPr lang="en-US"/>
        </a:p>
      </dgm:t>
    </dgm:pt>
    <dgm:pt modelId="{037C75A5-D942-4B69-8057-2314C124F4F8}" type="sibTrans" cxnId="{B8850E5E-3860-42D0-8711-2449976326DA}">
      <dgm:prSet/>
      <dgm:spPr/>
      <dgm:t>
        <a:bodyPr/>
        <a:lstStyle/>
        <a:p>
          <a:endParaRPr lang="en-US"/>
        </a:p>
      </dgm:t>
    </dgm:pt>
    <dgm:pt modelId="{E6FBDCEB-C945-46CB-8269-61DDE239C804}" type="pres">
      <dgm:prSet presAssocID="{D0CD50F0-A686-4DC7-9355-BC2BF7089183}" presName="Name0" presStyleCnt="0">
        <dgm:presLayoutVars>
          <dgm:dir/>
          <dgm:animLvl val="lvl"/>
          <dgm:resizeHandles val="exact"/>
        </dgm:presLayoutVars>
      </dgm:prSet>
      <dgm:spPr/>
    </dgm:pt>
    <dgm:pt modelId="{1B6C9592-5A7A-47A5-BE4E-23F1C56A6A8E}" type="pres">
      <dgm:prSet presAssocID="{7739AA57-5437-46B5-BF74-07220DD072C6}" presName="boxAndChildren" presStyleCnt="0"/>
      <dgm:spPr/>
    </dgm:pt>
    <dgm:pt modelId="{C89B7A86-BD44-417E-A1C2-7C902F89E98D}" type="pres">
      <dgm:prSet presAssocID="{7739AA57-5437-46B5-BF74-07220DD072C6}" presName="parentTextBox" presStyleLbl="node1" presStyleIdx="0" presStyleCnt="3"/>
      <dgm:spPr/>
    </dgm:pt>
    <dgm:pt modelId="{5199B3A8-95BA-414B-B01A-21BFCB86F830}" type="pres">
      <dgm:prSet presAssocID="{7739AA57-5437-46B5-BF74-07220DD072C6}" presName="entireBox" presStyleLbl="node1" presStyleIdx="0" presStyleCnt="3"/>
      <dgm:spPr/>
    </dgm:pt>
    <dgm:pt modelId="{3496A547-329E-474E-9D79-3728F47A944C}" type="pres">
      <dgm:prSet presAssocID="{7739AA57-5437-46B5-BF74-07220DD072C6}" presName="descendantBox" presStyleCnt="0"/>
      <dgm:spPr/>
    </dgm:pt>
    <dgm:pt modelId="{8C48BBDC-2822-450C-A094-6F5ADB951326}" type="pres">
      <dgm:prSet presAssocID="{2113E139-2719-4A00-A684-BEADB6883A86}" presName="childTextBox" presStyleLbl="fgAccFollowNode1" presStyleIdx="0" presStyleCnt="6">
        <dgm:presLayoutVars>
          <dgm:bulletEnabled val="1"/>
        </dgm:presLayoutVars>
      </dgm:prSet>
      <dgm:spPr/>
    </dgm:pt>
    <dgm:pt modelId="{85C1C089-323C-411D-A2F5-E085AE1679BD}" type="pres">
      <dgm:prSet presAssocID="{FE5B3BAF-AAE2-4F49-8579-30B9F6AE88DF}" presName="childTextBox" presStyleLbl="fgAccFollowNode1" presStyleIdx="1" presStyleCnt="6">
        <dgm:presLayoutVars>
          <dgm:bulletEnabled val="1"/>
        </dgm:presLayoutVars>
      </dgm:prSet>
      <dgm:spPr/>
    </dgm:pt>
    <dgm:pt modelId="{56E97D32-4B38-4CE7-86F6-AA0C230BBBA0}" type="pres">
      <dgm:prSet presAssocID="{D88DF0BA-B7B6-46C0-B337-575BC5398B63}" presName="sp" presStyleCnt="0"/>
      <dgm:spPr/>
    </dgm:pt>
    <dgm:pt modelId="{B15DD344-4799-4FB6-8586-78707E4CA590}" type="pres">
      <dgm:prSet presAssocID="{2D73CBAA-1E66-4F94-89D0-391B3C7E03D0}" presName="arrowAndChildren" presStyleCnt="0"/>
      <dgm:spPr/>
    </dgm:pt>
    <dgm:pt modelId="{10C55209-5702-4180-837D-D16F0E0D02B3}" type="pres">
      <dgm:prSet presAssocID="{2D73CBAA-1E66-4F94-89D0-391B3C7E03D0}" presName="parentTextArrow" presStyleLbl="node1" presStyleIdx="0" presStyleCnt="3"/>
      <dgm:spPr/>
    </dgm:pt>
    <dgm:pt modelId="{DD5DC0C1-595C-4388-9472-EF89DF17043D}" type="pres">
      <dgm:prSet presAssocID="{2D73CBAA-1E66-4F94-89D0-391B3C7E03D0}" presName="arrow" presStyleLbl="node1" presStyleIdx="1" presStyleCnt="3"/>
      <dgm:spPr/>
    </dgm:pt>
    <dgm:pt modelId="{1AB44008-F7A3-4D05-911A-116687A40E8E}" type="pres">
      <dgm:prSet presAssocID="{2D73CBAA-1E66-4F94-89D0-391B3C7E03D0}" presName="descendantArrow" presStyleCnt="0"/>
      <dgm:spPr/>
    </dgm:pt>
    <dgm:pt modelId="{A43B0F2B-10D4-4094-BB7D-49B440D0DAA0}" type="pres">
      <dgm:prSet presAssocID="{D2DE300D-60D0-4862-896A-A90CCAC1D672}" presName="childTextArrow" presStyleLbl="fgAccFollowNode1" presStyleIdx="2" presStyleCnt="6">
        <dgm:presLayoutVars>
          <dgm:bulletEnabled val="1"/>
        </dgm:presLayoutVars>
      </dgm:prSet>
      <dgm:spPr/>
    </dgm:pt>
    <dgm:pt modelId="{7F5C013C-0B27-4740-AE9B-0F737D64A444}" type="pres">
      <dgm:prSet presAssocID="{45DBF45F-CC0F-4428-B487-01202D4CB71A}" presName="childTextArrow" presStyleLbl="fgAccFollowNode1" presStyleIdx="3" presStyleCnt="6">
        <dgm:presLayoutVars>
          <dgm:bulletEnabled val="1"/>
        </dgm:presLayoutVars>
      </dgm:prSet>
      <dgm:spPr/>
    </dgm:pt>
    <dgm:pt modelId="{DE413FB2-AEC9-4774-8E1A-1DAB62561B58}" type="pres">
      <dgm:prSet presAssocID="{9168DF08-F747-45C3-BA0E-FFA0A37E9AFB}" presName="sp" presStyleCnt="0"/>
      <dgm:spPr/>
    </dgm:pt>
    <dgm:pt modelId="{A287CB53-1C3C-49CA-AD62-8EDDA2D494FF}" type="pres">
      <dgm:prSet presAssocID="{5FA7E70B-C818-468B-B7B4-6AFFE61178D0}" presName="arrowAndChildren" presStyleCnt="0"/>
      <dgm:spPr/>
    </dgm:pt>
    <dgm:pt modelId="{B1A2BB7A-75AA-4961-BF04-A5BB437B77BB}" type="pres">
      <dgm:prSet presAssocID="{5FA7E70B-C818-468B-B7B4-6AFFE61178D0}" presName="parentTextArrow" presStyleLbl="node1" presStyleIdx="1" presStyleCnt="3"/>
      <dgm:spPr/>
    </dgm:pt>
    <dgm:pt modelId="{505589F8-098D-4CA3-B52A-3872FA512406}" type="pres">
      <dgm:prSet presAssocID="{5FA7E70B-C818-468B-B7B4-6AFFE61178D0}" presName="arrow" presStyleLbl="node1" presStyleIdx="2" presStyleCnt="3"/>
      <dgm:spPr/>
    </dgm:pt>
    <dgm:pt modelId="{8D4ABF19-03DD-4D07-8D5A-A98D50DEAE19}" type="pres">
      <dgm:prSet presAssocID="{5FA7E70B-C818-468B-B7B4-6AFFE61178D0}" presName="descendantArrow" presStyleCnt="0"/>
      <dgm:spPr/>
    </dgm:pt>
    <dgm:pt modelId="{9C486F29-8BE0-46F5-B72F-5D3D8A5EAB8F}" type="pres">
      <dgm:prSet presAssocID="{ED0D6BEA-D35B-43C0-8AE7-45F444E9E227}" presName="childTextArrow" presStyleLbl="fgAccFollowNode1" presStyleIdx="4" presStyleCnt="6">
        <dgm:presLayoutVars>
          <dgm:bulletEnabled val="1"/>
        </dgm:presLayoutVars>
      </dgm:prSet>
      <dgm:spPr/>
    </dgm:pt>
    <dgm:pt modelId="{581663B9-1AD0-45C2-80B4-61CDDE85EBEE}" type="pres">
      <dgm:prSet presAssocID="{9004C082-6862-4522-85D0-CC402BFA3D82}" presName="childTextArrow" presStyleLbl="fgAccFollowNode1" presStyleIdx="5" presStyleCnt="6">
        <dgm:presLayoutVars>
          <dgm:bulletEnabled val="1"/>
        </dgm:presLayoutVars>
      </dgm:prSet>
      <dgm:spPr/>
    </dgm:pt>
  </dgm:ptLst>
  <dgm:cxnLst>
    <dgm:cxn modelId="{52EFD60D-A397-41FB-B1F2-3C586820E25C}" srcId="{7739AA57-5437-46B5-BF74-07220DD072C6}" destId="{2113E139-2719-4A00-A684-BEADB6883A86}" srcOrd="0" destOrd="0" parTransId="{F20515A8-C5A4-4DB3-844E-8EF92C8E037D}" sibTransId="{E2679F72-8BBF-45F7-919D-B698ABCAADCF}"/>
    <dgm:cxn modelId="{D0CBBF10-B4EC-425C-AB4B-C78EC098BADA}" srcId="{2D73CBAA-1E66-4F94-89D0-391B3C7E03D0}" destId="{45DBF45F-CC0F-4428-B487-01202D4CB71A}" srcOrd="1" destOrd="0" parTransId="{BD6E83D4-D4A4-42A4-A160-F874F0C85413}" sibTransId="{970B900D-3FF0-4658-A5C0-61CCC6914699}"/>
    <dgm:cxn modelId="{C62FC514-5A8F-4D8D-81CB-FD0DB372A61B}" type="presOf" srcId="{D2DE300D-60D0-4862-896A-A90CCAC1D672}" destId="{A43B0F2B-10D4-4094-BB7D-49B440D0DAA0}" srcOrd="0" destOrd="0" presId="urn:microsoft.com/office/officeart/2005/8/layout/process4"/>
    <dgm:cxn modelId="{78986E2E-C9FD-4B9F-8E80-44812A9DC04F}" type="presOf" srcId="{2113E139-2719-4A00-A684-BEADB6883A86}" destId="{8C48BBDC-2822-450C-A094-6F5ADB951326}" srcOrd="0" destOrd="0" presId="urn:microsoft.com/office/officeart/2005/8/layout/process4"/>
    <dgm:cxn modelId="{87B59F3D-A335-4E72-ADED-F699C780743B}" type="presOf" srcId="{9004C082-6862-4522-85D0-CC402BFA3D82}" destId="{581663B9-1AD0-45C2-80B4-61CDDE85EBEE}" srcOrd="0" destOrd="0" presId="urn:microsoft.com/office/officeart/2005/8/layout/process4"/>
    <dgm:cxn modelId="{D514CE44-CB4D-4C3E-85E0-6F5EE0B1F581}" type="presOf" srcId="{D0CD50F0-A686-4DC7-9355-BC2BF7089183}" destId="{E6FBDCEB-C945-46CB-8269-61DDE239C804}" srcOrd="0" destOrd="0" presId="urn:microsoft.com/office/officeart/2005/8/layout/process4"/>
    <dgm:cxn modelId="{E0ACB956-04FF-4319-95FF-209371ADD704}" type="presOf" srcId="{45DBF45F-CC0F-4428-B487-01202D4CB71A}" destId="{7F5C013C-0B27-4740-AE9B-0F737D64A444}" srcOrd="0" destOrd="0" presId="urn:microsoft.com/office/officeart/2005/8/layout/process4"/>
    <dgm:cxn modelId="{B233EE57-4861-4CA3-ADBD-32C94C0615E6}" type="presOf" srcId="{FE5B3BAF-AAE2-4F49-8579-30B9F6AE88DF}" destId="{85C1C089-323C-411D-A2F5-E085AE1679BD}" srcOrd="0" destOrd="0" presId="urn:microsoft.com/office/officeart/2005/8/layout/process4"/>
    <dgm:cxn modelId="{6FAD135A-6543-4011-8927-05F3FEC05F8F}" type="presOf" srcId="{5FA7E70B-C818-468B-B7B4-6AFFE61178D0}" destId="{B1A2BB7A-75AA-4961-BF04-A5BB437B77BB}" srcOrd="0" destOrd="0" presId="urn:microsoft.com/office/officeart/2005/8/layout/process4"/>
    <dgm:cxn modelId="{B8850E5E-3860-42D0-8711-2449976326DA}" srcId="{7739AA57-5437-46B5-BF74-07220DD072C6}" destId="{FE5B3BAF-AAE2-4F49-8579-30B9F6AE88DF}" srcOrd="1" destOrd="0" parTransId="{63B4783C-A53A-4141-9BA2-26EBDF2901F4}" sibTransId="{037C75A5-D942-4B69-8057-2314C124F4F8}"/>
    <dgm:cxn modelId="{70412B66-7E5A-4338-B3F3-D2446D3D9FEB}" srcId="{5FA7E70B-C818-468B-B7B4-6AFFE61178D0}" destId="{9004C082-6862-4522-85D0-CC402BFA3D82}" srcOrd="1" destOrd="0" parTransId="{3688A87A-7D4F-4B1E-BC4F-219B77A79B18}" sibTransId="{95DEFBFC-2906-49DD-8185-B6619E898824}"/>
    <dgm:cxn modelId="{02B0A28C-EAE5-415F-A64D-3B316EA6B9EA}" srcId="{D0CD50F0-A686-4DC7-9355-BC2BF7089183}" destId="{2D73CBAA-1E66-4F94-89D0-391B3C7E03D0}" srcOrd="1" destOrd="0" parTransId="{AED3D46F-F83B-40EA-9DC8-3B4CC167EDE5}" sibTransId="{D88DF0BA-B7B6-46C0-B337-575BC5398B63}"/>
    <dgm:cxn modelId="{3E89D9C7-CB9F-434B-ACCF-F04F30B06E9D}" type="presOf" srcId="{7739AA57-5437-46B5-BF74-07220DD072C6}" destId="{5199B3A8-95BA-414B-B01A-21BFCB86F830}" srcOrd="1" destOrd="0" presId="urn:microsoft.com/office/officeart/2005/8/layout/process4"/>
    <dgm:cxn modelId="{C61DEFCA-D5B7-45B0-B3F6-AD92375C47E8}" type="presOf" srcId="{7739AA57-5437-46B5-BF74-07220DD072C6}" destId="{C89B7A86-BD44-417E-A1C2-7C902F89E98D}" srcOrd="0" destOrd="0" presId="urn:microsoft.com/office/officeart/2005/8/layout/process4"/>
    <dgm:cxn modelId="{65D847CB-09B0-4240-B25E-AA2C9B701D30}" type="presOf" srcId="{ED0D6BEA-D35B-43C0-8AE7-45F444E9E227}" destId="{9C486F29-8BE0-46F5-B72F-5D3D8A5EAB8F}" srcOrd="0" destOrd="0" presId="urn:microsoft.com/office/officeart/2005/8/layout/process4"/>
    <dgm:cxn modelId="{ECC960CC-3A79-423F-A944-00BC183F2CC0}" type="presOf" srcId="{2D73CBAA-1E66-4F94-89D0-391B3C7E03D0}" destId="{10C55209-5702-4180-837D-D16F0E0D02B3}" srcOrd="0" destOrd="0" presId="urn:microsoft.com/office/officeart/2005/8/layout/process4"/>
    <dgm:cxn modelId="{205092D5-FC19-4AB7-A0E1-FB9573CDB9B7}" srcId="{D0CD50F0-A686-4DC7-9355-BC2BF7089183}" destId="{5FA7E70B-C818-468B-B7B4-6AFFE61178D0}" srcOrd="0" destOrd="0" parTransId="{1CC5186B-AE11-4AE3-8025-41B9B8A77D3B}" sibTransId="{9168DF08-F747-45C3-BA0E-FFA0A37E9AFB}"/>
    <dgm:cxn modelId="{BE5308D8-7D54-432D-A392-46AFDF7D0CC7}" type="presOf" srcId="{2D73CBAA-1E66-4F94-89D0-391B3C7E03D0}" destId="{DD5DC0C1-595C-4388-9472-EF89DF17043D}" srcOrd="1" destOrd="0" presId="urn:microsoft.com/office/officeart/2005/8/layout/process4"/>
    <dgm:cxn modelId="{BF7258E0-1045-4FBE-B4B6-F8E86F5482B1}" srcId="{D0CD50F0-A686-4DC7-9355-BC2BF7089183}" destId="{7739AA57-5437-46B5-BF74-07220DD072C6}" srcOrd="2" destOrd="0" parTransId="{8247EFCF-8F2A-4160-AED3-D73A2F462F80}" sibTransId="{20A56BAF-5B92-4601-8A74-0DF29E8E27D0}"/>
    <dgm:cxn modelId="{C0F343E6-83D4-407A-A39D-7C4534F8C871}" type="presOf" srcId="{5FA7E70B-C818-468B-B7B4-6AFFE61178D0}" destId="{505589F8-098D-4CA3-B52A-3872FA512406}" srcOrd="1" destOrd="0" presId="urn:microsoft.com/office/officeart/2005/8/layout/process4"/>
    <dgm:cxn modelId="{8E8981EB-6B54-4172-8609-260925DDC389}" srcId="{5FA7E70B-C818-468B-B7B4-6AFFE61178D0}" destId="{ED0D6BEA-D35B-43C0-8AE7-45F444E9E227}" srcOrd="0" destOrd="0" parTransId="{F6C64B5B-673B-4A9D-8DDE-1252E06366E1}" sibTransId="{A7C972BE-32BF-446B-9905-500189A2814E}"/>
    <dgm:cxn modelId="{DA2B30FB-BEFE-43EF-8B39-870A468173CF}" srcId="{2D73CBAA-1E66-4F94-89D0-391B3C7E03D0}" destId="{D2DE300D-60D0-4862-896A-A90CCAC1D672}" srcOrd="0" destOrd="0" parTransId="{C4F1E338-A041-43D4-BDB8-93363DC0D642}" sibTransId="{09A25B4D-0794-43FB-83A0-8CA9C61B36C9}"/>
    <dgm:cxn modelId="{093CDAEA-81EB-47ED-B392-E9EF4A54EA11}" type="presParOf" srcId="{E6FBDCEB-C945-46CB-8269-61DDE239C804}" destId="{1B6C9592-5A7A-47A5-BE4E-23F1C56A6A8E}" srcOrd="0" destOrd="0" presId="urn:microsoft.com/office/officeart/2005/8/layout/process4"/>
    <dgm:cxn modelId="{E941A32F-C51A-46CF-B94B-01C2F3C66788}" type="presParOf" srcId="{1B6C9592-5A7A-47A5-BE4E-23F1C56A6A8E}" destId="{C89B7A86-BD44-417E-A1C2-7C902F89E98D}" srcOrd="0" destOrd="0" presId="urn:microsoft.com/office/officeart/2005/8/layout/process4"/>
    <dgm:cxn modelId="{13EF507D-D5F8-4E87-B100-F08D234D2F19}" type="presParOf" srcId="{1B6C9592-5A7A-47A5-BE4E-23F1C56A6A8E}" destId="{5199B3A8-95BA-414B-B01A-21BFCB86F830}" srcOrd="1" destOrd="0" presId="urn:microsoft.com/office/officeart/2005/8/layout/process4"/>
    <dgm:cxn modelId="{46ADA536-2D14-40A9-BED7-4001A7344C2C}" type="presParOf" srcId="{1B6C9592-5A7A-47A5-BE4E-23F1C56A6A8E}" destId="{3496A547-329E-474E-9D79-3728F47A944C}" srcOrd="2" destOrd="0" presId="urn:microsoft.com/office/officeart/2005/8/layout/process4"/>
    <dgm:cxn modelId="{6F2CE009-EE55-4FBD-B1CF-9A1BDF8F0C9B}" type="presParOf" srcId="{3496A547-329E-474E-9D79-3728F47A944C}" destId="{8C48BBDC-2822-450C-A094-6F5ADB951326}" srcOrd="0" destOrd="0" presId="urn:microsoft.com/office/officeart/2005/8/layout/process4"/>
    <dgm:cxn modelId="{729A847D-15F3-436A-B586-B6F903510CD3}" type="presParOf" srcId="{3496A547-329E-474E-9D79-3728F47A944C}" destId="{85C1C089-323C-411D-A2F5-E085AE1679BD}" srcOrd="1" destOrd="0" presId="urn:microsoft.com/office/officeart/2005/8/layout/process4"/>
    <dgm:cxn modelId="{4F856B1B-815C-4D14-942D-8DBA05CC1F25}" type="presParOf" srcId="{E6FBDCEB-C945-46CB-8269-61DDE239C804}" destId="{56E97D32-4B38-4CE7-86F6-AA0C230BBBA0}" srcOrd="1" destOrd="0" presId="urn:microsoft.com/office/officeart/2005/8/layout/process4"/>
    <dgm:cxn modelId="{E861E8AC-2519-4197-85B7-B9D3935CCE46}" type="presParOf" srcId="{E6FBDCEB-C945-46CB-8269-61DDE239C804}" destId="{B15DD344-4799-4FB6-8586-78707E4CA590}" srcOrd="2" destOrd="0" presId="urn:microsoft.com/office/officeart/2005/8/layout/process4"/>
    <dgm:cxn modelId="{62F7EE30-712F-46E2-BE7B-8C93DA8015F2}" type="presParOf" srcId="{B15DD344-4799-4FB6-8586-78707E4CA590}" destId="{10C55209-5702-4180-837D-D16F0E0D02B3}" srcOrd="0" destOrd="0" presId="urn:microsoft.com/office/officeart/2005/8/layout/process4"/>
    <dgm:cxn modelId="{C88512A6-0E4D-434D-B7FB-C46D60D96740}" type="presParOf" srcId="{B15DD344-4799-4FB6-8586-78707E4CA590}" destId="{DD5DC0C1-595C-4388-9472-EF89DF17043D}" srcOrd="1" destOrd="0" presId="urn:microsoft.com/office/officeart/2005/8/layout/process4"/>
    <dgm:cxn modelId="{3EAEB0D9-F1C9-4D9F-AD1E-FC0EC7382827}" type="presParOf" srcId="{B15DD344-4799-4FB6-8586-78707E4CA590}" destId="{1AB44008-F7A3-4D05-911A-116687A40E8E}" srcOrd="2" destOrd="0" presId="urn:microsoft.com/office/officeart/2005/8/layout/process4"/>
    <dgm:cxn modelId="{2FF2A193-A901-4EC6-9D3D-C8DEDD4CEAD3}" type="presParOf" srcId="{1AB44008-F7A3-4D05-911A-116687A40E8E}" destId="{A43B0F2B-10D4-4094-BB7D-49B440D0DAA0}" srcOrd="0" destOrd="0" presId="urn:microsoft.com/office/officeart/2005/8/layout/process4"/>
    <dgm:cxn modelId="{8D9477B2-59CB-41FB-BD5D-2983DC173727}" type="presParOf" srcId="{1AB44008-F7A3-4D05-911A-116687A40E8E}" destId="{7F5C013C-0B27-4740-AE9B-0F737D64A444}" srcOrd="1" destOrd="0" presId="urn:microsoft.com/office/officeart/2005/8/layout/process4"/>
    <dgm:cxn modelId="{EBAB7BBA-E557-44D9-8418-7656F827B3C3}" type="presParOf" srcId="{E6FBDCEB-C945-46CB-8269-61DDE239C804}" destId="{DE413FB2-AEC9-4774-8E1A-1DAB62561B58}" srcOrd="3" destOrd="0" presId="urn:microsoft.com/office/officeart/2005/8/layout/process4"/>
    <dgm:cxn modelId="{2197AAF9-8257-4D08-A178-806292D6B952}" type="presParOf" srcId="{E6FBDCEB-C945-46CB-8269-61DDE239C804}" destId="{A287CB53-1C3C-49CA-AD62-8EDDA2D494FF}" srcOrd="4" destOrd="0" presId="urn:microsoft.com/office/officeart/2005/8/layout/process4"/>
    <dgm:cxn modelId="{D1AE01FE-C826-437F-82E1-C0C41AC544D0}" type="presParOf" srcId="{A287CB53-1C3C-49CA-AD62-8EDDA2D494FF}" destId="{B1A2BB7A-75AA-4961-BF04-A5BB437B77BB}" srcOrd="0" destOrd="0" presId="urn:microsoft.com/office/officeart/2005/8/layout/process4"/>
    <dgm:cxn modelId="{2AB963CB-BE12-4E43-9DE9-CFD3CC285B13}" type="presParOf" srcId="{A287CB53-1C3C-49CA-AD62-8EDDA2D494FF}" destId="{505589F8-098D-4CA3-B52A-3872FA512406}" srcOrd="1" destOrd="0" presId="urn:microsoft.com/office/officeart/2005/8/layout/process4"/>
    <dgm:cxn modelId="{B042674A-54A2-4161-A997-539CC62C2B90}" type="presParOf" srcId="{A287CB53-1C3C-49CA-AD62-8EDDA2D494FF}" destId="{8D4ABF19-03DD-4D07-8D5A-A98D50DEAE19}" srcOrd="2" destOrd="0" presId="urn:microsoft.com/office/officeart/2005/8/layout/process4"/>
    <dgm:cxn modelId="{B37D50CA-A442-480D-952B-6A354CEBF32E}" type="presParOf" srcId="{8D4ABF19-03DD-4D07-8D5A-A98D50DEAE19}" destId="{9C486F29-8BE0-46F5-B72F-5D3D8A5EAB8F}" srcOrd="0" destOrd="0" presId="urn:microsoft.com/office/officeart/2005/8/layout/process4"/>
    <dgm:cxn modelId="{1782580F-9093-49E1-961A-FE3B2A032352}" type="presParOf" srcId="{8D4ABF19-03DD-4D07-8D5A-A98D50DEAE19}" destId="{581663B9-1AD0-45C2-80B4-61CDDE85EBEE}"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15D9AA-AE23-4AC6-B871-3066E76F11CD}">
      <dsp:nvSpPr>
        <dsp:cNvPr id="0" name=""/>
        <dsp:cNvSpPr/>
      </dsp:nvSpPr>
      <dsp:spPr>
        <a:xfrm>
          <a:off x="0" y="2397267"/>
          <a:ext cx="5183188" cy="157286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Choice Models</a:t>
          </a:r>
        </a:p>
      </dsp:txBody>
      <dsp:txXfrm>
        <a:off x="0" y="2397267"/>
        <a:ext cx="5183188" cy="849348"/>
      </dsp:txXfrm>
    </dsp:sp>
    <dsp:sp modelId="{05582167-55FC-4A39-8FDD-CE4E55348958}">
      <dsp:nvSpPr>
        <dsp:cNvPr id="0" name=""/>
        <dsp:cNvSpPr/>
      </dsp:nvSpPr>
      <dsp:spPr>
        <a:xfrm>
          <a:off x="0" y="3215157"/>
          <a:ext cx="2591594" cy="72351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Household</a:t>
          </a:r>
        </a:p>
      </dsp:txBody>
      <dsp:txXfrm>
        <a:off x="0" y="3215157"/>
        <a:ext cx="2591594" cy="723518"/>
      </dsp:txXfrm>
    </dsp:sp>
    <dsp:sp modelId="{3C481409-C76B-40D4-9B23-D4FD03C41662}">
      <dsp:nvSpPr>
        <dsp:cNvPr id="0" name=""/>
        <dsp:cNvSpPr/>
      </dsp:nvSpPr>
      <dsp:spPr>
        <a:xfrm>
          <a:off x="2591594" y="3215157"/>
          <a:ext cx="2591594" cy="72351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Commercial</a:t>
          </a:r>
        </a:p>
      </dsp:txBody>
      <dsp:txXfrm>
        <a:off x="2591594" y="3215157"/>
        <a:ext cx="2591594" cy="723518"/>
      </dsp:txXfrm>
    </dsp:sp>
    <dsp:sp modelId="{91A50DB7-23B0-43B8-BD58-0EA533F957EF}">
      <dsp:nvSpPr>
        <dsp:cNvPr id="0" name=""/>
        <dsp:cNvSpPr/>
      </dsp:nvSpPr>
      <dsp:spPr>
        <a:xfrm rot="10800000">
          <a:off x="0" y="1791"/>
          <a:ext cx="5183188" cy="2419069"/>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dirty="0"/>
            <a:t>Survey Data</a:t>
          </a:r>
        </a:p>
      </dsp:txBody>
      <dsp:txXfrm rot="-10800000">
        <a:off x="0" y="1791"/>
        <a:ext cx="5183188" cy="849093"/>
      </dsp:txXfrm>
    </dsp:sp>
    <dsp:sp modelId="{FEDED802-B619-4806-A3D2-621773412541}">
      <dsp:nvSpPr>
        <dsp:cNvPr id="0" name=""/>
        <dsp:cNvSpPr/>
      </dsp:nvSpPr>
      <dsp:spPr>
        <a:xfrm>
          <a:off x="0" y="850884"/>
          <a:ext cx="2591594" cy="72330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Clean</a:t>
          </a:r>
        </a:p>
      </dsp:txBody>
      <dsp:txXfrm>
        <a:off x="0" y="850884"/>
        <a:ext cx="2591594" cy="723301"/>
      </dsp:txXfrm>
    </dsp:sp>
    <dsp:sp modelId="{628CB22E-E7F3-40B1-A5EF-8B9E879231B3}">
      <dsp:nvSpPr>
        <dsp:cNvPr id="0" name=""/>
        <dsp:cNvSpPr/>
      </dsp:nvSpPr>
      <dsp:spPr>
        <a:xfrm>
          <a:off x="2591594" y="850884"/>
          <a:ext cx="2591594" cy="72330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0472" tIns="39370" rIns="220472" bIns="39370" numCol="1" spcCol="1270" anchor="ctr" anchorCtr="0">
          <a:noAutofit/>
        </a:bodyPr>
        <a:lstStyle/>
        <a:p>
          <a:pPr marL="0" lvl="0" indent="0" algn="ctr" defTabSz="1377950">
            <a:lnSpc>
              <a:spcPct val="90000"/>
            </a:lnSpc>
            <a:spcBef>
              <a:spcPct val="0"/>
            </a:spcBef>
            <a:spcAft>
              <a:spcPct val="35000"/>
            </a:spcAft>
            <a:buNone/>
          </a:pPr>
          <a:r>
            <a:rPr lang="en-US" sz="3100" kern="1200" dirty="0"/>
            <a:t>QC</a:t>
          </a:r>
        </a:p>
      </dsp:txBody>
      <dsp:txXfrm>
        <a:off x="2591594" y="850884"/>
        <a:ext cx="2591594" cy="723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9B3A8-95BA-414B-B01A-21BFCB86F830}">
      <dsp:nvSpPr>
        <dsp:cNvPr id="0" name=""/>
        <dsp:cNvSpPr/>
      </dsp:nvSpPr>
      <dsp:spPr>
        <a:xfrm>
          <a:off x="0" y="2989878"/>
          <a:ext cx="5157787" cy="98134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Main Survey</a:t>
          </a:r>
        </a:p>
      </dsp:txBody>
      <dsp:txXfrm>
        <a:off x="0" y="2989878"/>
        <a:ext cx="5157787" cy="529926"/>
      </dsp:txXfrm>
    </dsp:sp>
    <dsp:sp modelId="{8C48BBDC-2822-450C-A094-6F5ADB951326}">
      <dsp:nvSpPr>
        <dsp:cNvPr id="0" name=""/>
        <dsp:cNvSpPr/>
      </dsp:nvSpPr>
      <dsp:spPr>
        <a:xfrm>
          <a:off x="0" y="3500177"/>
          <a:ext cx="2578893" cy="45141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Design</a:t>
          </a:r>
        </a:p>
      </dsp:txBody>
      <dsp:txXfrm>
        <a:off x="0" y="3500177"/>
        <a:ext cx="2578893" cy="451418"/>
      </dsp:txXfrm>
    </dsp:sp>
    <dsp:sp modelId="{85C1C089-323C-411D-A2F5-E085AE1679BD}">
      <dsp:nvSpPr>
        <dsp:cNvPr id="0" name=""/>
        <dsp:cNvSpPr/>
      </dsp:nvSpPr>
      <dsp:spPr>
        <a:xfrm>
          <a:off x="2578893" y="3500177"/>
          <a:ext cx="2578893" cy="451418"/>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Execute</a:t>
          </a:r>
        </a:p>
      </dsp:txBody>
      <dsp:txXfrm>
        <a:off x="2578893" y="3500177"/>
        <a:ext cx="2578893" cy="451418"/>
      </dsp:txXfrm>
    </dsp:sp>
    <dsp:sp modelId="{DD5DC0C1-595C-4388-9472-EF89DF17043D}">
      <dsp:nvSpPr>
        <dsp:cNvPr id="0" name=""/>
        <dsp:cNvSpPr/>
      </dsp:nvSpPr>
      <dsp:spPr>
        <a:xfrm rot="10800000">
          <a:off x="0" y="1495290"/>
          <a:ext cx="5157787" cy="1509308"/>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Pretest</a:t>
          </a:r>
        </a:p>
      </dsp:txBody>
      <dsp:txXfrm rot="-10800000">
        <a:off x="0" y="1495290"/>
        <a:ext cx="5157787" cy="529767"/>
      </dsp:txXfrm>
    </dsp:sp>
    <dsp:sp modelId="{A43B0F2B-10D4-4094-BB7D-49B440D0DAA0}">
      <dsp:nvSpPr>
        <dsp:cNvPr id="0" name=""/>
        <dsp:cNvSpPr/>
      </dsp:nvSpPr>
      <dsp:spPr>
        <a:xfrm>
          <a:off x="0" y="2025057"/>
          <a:ext cx="2578893" cy="451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Design</a:t>
          </a:r>
        </a:p>
      </dsp:txBody>
      <dsp:txXfrm>
        <a:off x="0" y="2025057"/>
        <a:ext cx="2578893" cy="451283"/>
      </dsp:txXfrm>
    </dsp:sp>
    <dsp:sp modelId="{7F5C013C-0B27-4740-AE9B-0F737D64A444}">
      <dsp:nvSpPr>
        <dsp:cNvPr id="0" name=""/>
        <dsp:cNvSpPr/>
      </dsp:nvSpPr>
      <dsp:spPr>
        <a:xfrm>
          <a:off x="2578893" y="2025057"/>
          <a:ext cx="2578893" cy="451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Test</a:t>
          </a:r>
        </a:p>
      </dsp:txBody>
      <dsp:txXfrm>
        <a:off x="2578893" y="2025057"/>
        <a:ext cx="2578893" cy="451283"/>
      </dsp:txXfrm>
    </dsp:sp>
    <dsp:sp modelId="{505589F8-098D-4CA3-B52A-3872FA512406}">
      <dsp:nvSpPr>
        <dsp:cNvPr id="0" name=""/>
        <dsp:cNvSpPr/>
      </dsp:nvSpPr>
      <dsp:spPr>
        <a:xfrm rot="10800000">
          <a:off x="0" y="702"/>
          <a:ext cx="5157787" cy="1509308"/>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Focus Group</a:t>
          </a:r>
        </a:p>
      </dsp:txBody>
      <dsp:txXfrm rot="-10800000">
        <a:off x="0" y="702"/>
        <a:ext cx="5157787" cy="529767"/>
      </dsp:txXfrm>
    </dsp:sp>
    <dsp:sp modelId="{9C486F29-8BE0-46F5-B72F-5D3D8A5EAB8F}">
      <dsp:nvSpPr>
        <dsp:cNvPr id="0" name=""/>
        <dsp:cNvSpPr/>
      </dsp:nvSpPr>
      <dsp:spPr>
        <a:xfrm>
          <a:off x="0" y="530469"/>
          <a:ext cx="2578893" cy="451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Design</a:t>
          </a:r>
        </a:p>
      </dsp:txBody>
      <dsp:txXfrm>
        <a:off x="0" y="530469"/>
        <a:ext cx="2578893" cy="451283"/>
      </dsp:txXfrm>
    </dsp:sp>
    <dsp:sp modelId="{581663B9-1AD0-45C2-80B4-61CDDE85EBEE}">
      <dsp:nvSpPr>
        <dsp:cNvPr id="0" name=""/>
        <dsp:cNvSpPr/>
      </dsp:nvSpPr>
      <dsp:spPr>
        <a:xfrm>
          <a:off x="2578893" y="530469"/>
          <a:ext cx="2578893" cy="451283"/>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en-US" sz="2800" kern="1200" dirty="0"/>
            <a:t>Test</a:t>
          </a:r>
        </a:p>
      </dsp:txBody>
      <dsp:txXfrm>
        <a:off x="2578893" y="530469"/>
        <a:ext cx="2578893" cy="4512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DA9F5774-C678-1E48-A23B-1680A328FA46}" type="datetimeFigureOut">
              <a:rPr lang="en-US" smtClean="0"/>
              <a:t>3/15/23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A5CF69-AC20-4D4D-9770-B6BEBB357282}" type="slidenum">
              <a:rPr lang="en-US" smtClean="0"/>
              <a:t>‹#›</a:t>
            </a:fld>
            <a:endParaRPr lang="en-US"/>
          </a:p>
        </p:txBody>
      </p:sp>
    </p:spTree>
    <p:extLst>
      <p:ext uri="{BB962C8B-B14F-4D97-AF65-F5344CB8AC3E}">
        <p14:creationId xmlns:p14="http://schemas.microsoft.com/office/powerpoint/2010/main" val="2147370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80CE468-BD03-B649-8E6C-392373B14A1D}" type="datetimeFigureOut">
              <a:rPr lang="en-US" smtClean="0"/>
              <a:t>3/15/23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7B0B1-BEA2-8948-A557-11B4BDB90777}" type="slidenum">
              <a:rPr lang="en-US" smtClean="0"/>
              <a:t>‹#›</a:t>
            </a:fld>
            <a:endParaRPr lang="en-US"/>
          </a:p>
        </p:txBody>
      </p:sp>
    </p:spTree>
    <p:extLst>
      <p:ext uri="{BB962C8B-B14F-4D97-AF65-F5344CB8AC3E}">
        <p14:creationId xmlns:p14="http://schemas.microsoft.com/office/powerpoint/2010/main" val="830655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US" altLang="en-US" dirty="0"/>
          </a:p>
        </p:txBody>
      </p:sp>
      <p:sp>
        <p:nvSpPr>
          <p:cNvPr id="43012" name="Slide Number Placeholder 3"/>
          <p:cNvSpPr>
            <a:spLocks noGrp="1"/>
          </p:cNvSpPr>
          <p:nvPr>
            <p:ph type="sldNum" sz="quarter" idx="5"/>
          </p:nvPr>
        </p:nvSpPr>
        <p:spPr>
          <a:noFill/>
        </p:spPr>
        <p:txBody>
          <a:bodyPr/>
          <a:lstStyle>
            <a:lvl1pPr>
              <a:defRPr sz="2400">
                <a:solidFill>
                  <a:schemeClr val="tx1"/>
                </a:solidFill>
                <a:latin typeface="Times" pitchFamily="1" charset="0"/>
              </a:defRPr>
            </a:lvl1pPr>
            <a:lvl2pPr marL="757066" indent="-291179">
              <a:defRPr sz="2400">
                <a:solidFill>
                  <a:schemeClr val="tx1"/>
                </a:solidFill>
                <a:latin typeface="Times" pitchFamily="1" charset="0"/>
              </a:defRPr>
            </a:lvl2pPr>
            <a:lvl3pPr marL="1164717" indent="-232943">
              <a:defRPr sz="2400">
                <a:solidFill>
                  <a:schemeClr val="tx1"/>
                </a:solidFill>
                <a:latin typeface="Times" pitchFamily="1" charset="0"/>
              </a:defRPr>
            </a:lvl3pPr>
            <a:lvl4pPr marL="1630604" indent="-232943">
              <a:defRPr sz="2400">
                <a:solidFill>
                  <a:schemeClr val="tx1"/>
                </a:solidFill>
                <a:latin typeface="Times" pitchFamily="1" charset="0"/>
              </a:defRPr>
            </a:lvl4pPr>
            <a:lvl5pPr marL="2096491" indent="-232943">
              <a:defRPr sz="2400">
                <a:solidFill>
                  <a:schemeClr val="tx1"/>
                </a:solidFill>
                <a:latin typeface="Times" pitchFamily="1" charset="0"/>
              </a:defRPr>
            </a:lvl5pPr>
            <a:lvl6pPr marL="2562377" indent="-232943" eaLnBrk="0" fontAlgn="base" hangingPunct="0">
              <a:spcBef>
                <a:spcPct val="0"/>
              </a:spcBef>
              <a:spcAft>
                <a:spcPct val="0"/>
              </a:spcAft>
              <a:defRPr sz="2400">
                <a:solidFill>
                  <a:schemeClr val="tx1"/>
                </a:solidFill>
                <a:latin typeface="Times" pitchFamily="1" charset="0"/>
              </a:defRPr>
            </a:lvl6pPr>
            <a:lvl7pPr marL="3028264" indent="-232943" eaLnBrk="0" fontAlgn="base" hangingPunct="0">
              <a:spcBef>
                <a:spcPct val="0"/>
              </a:spcBef>
              <a:spcAft>
                <a:spcPct val="0"/>
              </a:spcAft>
              <a:defRPr sz="2400">
                <a:solidFill>
                  <a:schemeClr val="tx1"/>
                </a:solidFill>
                <a:latin typeface="Times" pitchFamily="1" charset="0"/>
              </a:defRPr>
            </a:lvl7pPr>
            <a:lvl8pPr marL="3494151" indent="-232943" eaLnBrk="0" fontAlgn="base" hangingPunct="0">
              <a:spcBef>
                <a:spcPct val="0"/>
              </a:spcBef>
              <a:spcAft>
                <a:spcPct val="0"/>
              </a:spcAft>
              <a:defRPr sz="2400">
                <a:solidFill>
                  <a:schemeClr val="tx1"/>
                </a:solidFill>
                <a:latin typeface="Times" pitchFamily="1" charset="0"/>
              </a:defRPr>
            </a:lvl8pPr>
            <a:lvl9pPr marL="3960038" indent="-232943" eaLnBrk="0" fontAlgn="base" hangingPunct="0">
              <a:spcBef>
                <a:spcPct val="0"/>
              </a:spcBef>
              <a:spcAft>
                <a:spcPct val="0"/>
              </a:spcAft>
              <a:defRPr sz="2400">
                <a:solidFill>
                  <a:schemeClr val="tx1"/>
                </a:solidFill>
                <a:latin typeface="Times" pitchFamily="1" charset="0"/>
              </a:defRPr>
            </a:lvl9pPr>
          </a:lstStyle>
          <a:p>
            <a:fld id="{EB5B2B41-2205-429D-A685-0959BFA38197}" type="slidenum">
              <a:rPr lang="en-US" altLang="en-US" sz="1200"/>
              <a:pPr/>
              <a:t>21</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101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solidFill>
                  <a:srgbClr val="113052"/>
                </a:solidFill>
              </a:defRPr>
            </a:lvl1pPr>
          </a:lstStyle>
          <a:p>
            <a:r>
              <a:rPr lang="en-US" dirty="0"/>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solidFill>
                  <a:srgbClr val="11305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3D9BE262-3EE3-F74D-9197-E99064608A81}" type="datetime1">
              <a:rPr lang="en-US" smtClean="0"/>
              <a:t>3/15/23</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dirty="0"/>
          </a:p>
        </p:txBody>
      </p:sp>
      <p:pic>
        <p:nvPicPr>
          <p:cNvPr id="7" name="Picture 6" descr="State of California Energy Commission logo"/>
          <p:cNvPicPr>
            <a:picLocks noChangeAspect="1"/>
          </p:cNvPicPr>
          <p:nvPr userDrawn="1"/>
        </p:nvPicPr>
        <p:blipFill>
          <a:blip r:embed="rId2"/>
          <a:srcRect/>
          <a:stretch/>
        </p:blipFill>
        <p:spPr>
          <a:xfrm>
            <a:off x="5472576" y="666179"/>
            <a:ext cx="1246850" cy="1096212"/>
          </a:xfrm>
          <a:prstGeom prst="rect">
            <a:avLst/>
          </a:prstGeom>
        </p:spPr>
      </p:pic>
    </p:spTree>
    <p:extLst>
      <p:ext uri="{BB962C8B-B14F-4D97-AF65-F5344CB8AC3E}">
        <p14:creationId xmlns:p14="http://schemas.microsoft.com/office/powerpoint/2010/main" val="1144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341408"/>
            <a:ext cx="5181600" cy="48355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41408"/>
            <a:ext cx="5181600" cy="48355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D0696-7CCE-494F-A431-EAFE08099352}" type="datetime1">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9" name="Enter Title Here">
            <a:extLst>
              <a:ext uri="{FF2B5EF4-FFF2-40B4-BE49-F238E27FC236}">
                <a16:creationId xmlns:a16="http://schemas.microsoft.com/office/drawing/2014/main" id="{C46BCA8D-13F0-4565-85FF-3A0D565A0BFE}"/>
              </a:ext>
            </a:extLst>
          </p:cNvPr>
          <p:cNvSpPr>
            <a:spLocks noGrp="1"/>
          </p:cNvSpPr>
          <p:nvPr>
            <p:ph type="title"/>
          </p:nvPr>
        </p:nvSpPr>
        <p:spPr>
          <a:xfrm>
            <a:off x="1399822" y="237067"/>
            <a:ext cx="9953978" cy="87574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207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9F386C1D-959B-6C44-9D8E-1EBE83060B83}" type="datetime1">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1" name="Enter Title Here">
            <a:extLst>
              <a:ext uri="{FF2B5EF4-FFF2-40B4-BE49-F238E27FC236}">
                <a16:creationId xmlns:a16="http://schemas.microsoft.com/office/drawing/2014/main" id="{EE8A40EC-F898-4646-907A-B877837C3F47}"/>
              </a:ext>
            </a:extLst>
          </p:cNvPr>
          <p:cNvSpPr>
            <a:spLocks noGrp="1"/>
          </p:cNvSpPr>
          <p:nvPr>
            <p:ph type="title"/>
          </p:nvPr>
        </p:nvSpPr>
        <p:spPr>
          <a:xfrm>
            <a:off x="1399822" y="237067"/>
            <a:ext cx="9953978" cy="875741"/>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9F81544F-8219-4529-A547-7FA4C9758D14}"/>
              </a:ext>
            </a:extLst>
          </p:cNvPr>
          <p:cNvSpPr>
            <a:spLocks noGrp="1"/>
          </p:cNvSpPr>
          <p:nvPr>
            <p:ph type="body" idx="1"/>
          </p:nvPr>
        </p:nvSpPr>
        <p:spPr>
          <a:xfrm>
            <a:off x="839788" y="134140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a:extLst>
              <a:ext uri="{FF2B5EF4-FFF2-40B4-BE49-F238E27FC236}">
                <a16:creationId xmlns:a16="http://schemas.microsoft.com/office/drawing/2014/main" id="{7753C2FF-4092-4344-A13B-B1BD65667041}"/>
              </a:ext>
            </a:extLst>
          </p:cNvPr>
          <p:cNvSpPr>
            <a:spLocks noGrp="1"/>
          </p:cNvSpPr>
          <p:nvPr>
            <p:ph sz="half" idx="2"/>
          </p:nvPr>
        </p:nvSpPr>
        <p:spPr>
          <a:xfrm>
            <a:off x="839788" y="2217149"/>
            <a:ext cx="5157787" cy="3972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a:extLst>
              <a:ext uri="{FF2B5EF4-FFF2-40B4-BE49-F238E27FC236}">
                <a16:creationId xmlns:a16="http://schemas.microsoft.com/office/drawing/2014/main" id="{2DF4FAFE-D248-4244-9906-4E3E1F0F34FC}"/>
              </a:ext>
            </a:extLst>
          </p:cNvPr>
          <p:cNvSpPr>
            <a:spLocks noGrp="1"/>
          </p:cNvSpPr>
          <p:nvPr>
            <p:ph type="body" sz="quarter" idx="3"/>
          </p:nvPr>
        </p:nvSpPr>
        <p:spPr>
          <a:xfrm>
            <a:off x="6172200" y="134140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10A46D77-1D7A-450C-A9C7-79D03EA6B714}"/>
              </a:ext>
            </a:extLst>
          </p:cNvPr>
          <p:cNvSpPr>
            <a:spLocks noGrp="1"/>
          </p:cNvSpPr>
          <p:nvPr>
            <p:ph sz="quarter" idx="4"/>
          </p:nvPr>
        </p:nvSpPr>
        <p:spPr>
          <a:xfrm>
            <a:off x="6172200" y="2217149"/>
            <a:ext cx="5183188" cy="3972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450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4909F6-C5C0-404A-8B68-383F4730A3E4}" type="datetime1">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CD1BE-76F0-964D-BEB4-4B9A284D890B}" type="slidenum">
              <a:rPr lang="en-US" smtClean="0"/>
              <a:pPr/>
              <a:t>‹#›</a:t>
            </a:fld>
            <a:endParaRPr lang="en-US"/>
          </a:p>
        </p:txBody>
      </p:sp>
    </p:spTree>
    <p:extLst>
      <p:ext uri="{BB962C8B-B14F-4D97-AF65-F5344CB8AC3E}">
        <p14:creationId xmlns:p14="http://schemas.microsoft.com/office/powerpoint/2010/main" val="339452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56507B-4CCB-9B49-A0AD-E20110655715}" type="datetime1">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20EBB6-C900-684B-B96E-D78E525ADD2C}" type="slidenum">
              <a:rPr lang="en-US" smtClean="0"/>
              <a:t>‹#›</a:t>
            </a:fld>
            <a:endParaRPr lang="en-US"/>
          </a:p>
        </p:txBody>
      </p:sp>
    </p:spTree>
    <p:extLst>
      <p:ext uri="{BB962C8B-B14F-4D97-AF65-F5344CB8AC3E}">
        <p14:creationId xmlns:p14="http://schemas.microsoft.com/office/powerpoint/2010/main" val="1236860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17A8FD6-7F64-5E4C-97B1-FE11FAAD89FA}" type="datetime1">
              <a:rPr lang="en-US" smtClean="0"/>
              <a:t>3/15/23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rgbClr val="113052"/>
                </a:solidFill>
                <a:latin typeface="+mj-lt"/>
              </a:defRPr>
            </a:lvl1pPr>
          </a:lstStyle>
          <a:p>
            <a:r>
              <a:rPr lang="en-US"/>
              <a:t>Click to edit Master title style</a:t>
            </a:r>
            <a:endParaRPr lang="en-US" dirty="0"/>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tx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descr="State of California Energy Commission logo"/>
          <p:cNvPicPr>
            <a:picLocks noChangeAspect="1"/>
          </p:cNvPicPr>
          <p:nvPr userDrawn="1"/>
        </p:nvPicPr>
        <p:blipFill>
          <a:blip r:embed="rId3"/>
          <a:srcRect/>
          <a:stretch/>
        </p:blipFill>
        <p:spPr>
          <a:xfrm>
            <a:off x="838416" y="815165"/>
            <a:ext cx="1287050" cy="1131555"/>
          </a:xfrm>
          <a:prstGeom prst="rect">
            <a:avLst/>
          </a:prstGeom>
        </p:spPr>
      </p:pic>
    </p:spTree>
    <p:extLst>
      <p:ext uri="{BB962C8B-B14F-4D97-AF65-F5344CB8AC3E}">
        <p14:creationId xmlns:p14="http://schemas.microsoft.com/office/powerpoint/2010/main" val="273723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6C4852-C69A-3C46-A74D-F2D8C6D17F46}"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72998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C91894-EB80-6048-AAFF-32CE04FEA1F0}" type="datetime1">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86766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ACA14F-C253-2C4B-BB94-A112B33202D4}" type="datetime1">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259501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8604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solidFill>
                  <a:srgbClr val="113052"/>
                </a:solidFill>
              </a:defRPr>
            </a:lvl1pPr>
          </a:lstStyle>
          <a:p>
            <a:r>
              <a:rPr lang="en-US" dirty="0"/>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rgbClr val="11305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7AC74B8-448C-2642-809F-1184DC1B0B1B}" type="datetime1">
              <a:rPr lang="en-US" smtClean="0"/>
              <a:t>3/15/23</a:t>
            </a:fld>
            <a:endParaRPr lang="en-US"/>
          </a:p>
        </p:txBody>
      </p:sp>
      <p:pic>
        <p:nvPicPr>
          <p:cNvPr id="8" name="Picture 7" descr="State of California Energy Commission logo"/>
          <p:cNvPicPr>
            <a:picLocks noChangeAspect="1"/>
          </p:cNvPicPr>
          <p:nvPr userDrawn="1"/>
        </p:nvPicPr>
        <p:blipFill>
          <a:blip r:embed="rId2"/>
          <a:srcRect/>
          <a:stretch/>
        </p:blipFill>
        <p:spPr>
          <a:xfrm>
            <a:off x="832062" y="4883817"/>
            <a:ext cx="1246850"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solidFill>
                  <a:srgbClr val="11305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Presenters:</a:t>
            </a:r>
          </a:p>
          <a:p>
            <a:pPr lvl="0"/>
            <a:r>
              <a:rPr lang="en-US" dirty="0"/>
              <a:t>Name 1</a:t>
            </a:r>
          </a:p>
          <a:p>
            <a:pPr lvl="0"/>
            <a:r>
              <a:rPr lang="en-US" dirty="0"/>
              <a:t>Name 2</a:t>
            </a:r>
          </a:p>
        </p:txBody>
      </p:sp>
    </p:spTree>
    <p:extLst>
      <p:ext uri="{BB962C8B-B14F-4D97-AF65-F5344CB8AC3E}">
        <p14:creationId xmlns:p14="http://schemas.microsoft.com/office/powerpoint/2010/main" val="583760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lvl1pPr>
              <a:defRPr>
                <a:solidFill>
                  <a:srgbClr val="113052"/>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C1438AE9-9170-C44D-B69D-85230FA628E5}" type="datetime1">
              <a:rPr lang="en-US" smtClean="0"/>
              <a:t>3/15/23</a:t>
            </a:fld>
            <a:endParaRPr lang="en-US"/>
          </a:p>
        </p:txBody>
      </p:sp>
      <p:pic>
        <p:nvPicPr>
          <p:cNvPr id="6" name="Picture 5" descr="State of California Energy Commission logo"/>
          <p:cNvPicPr>
            <a:picLocks noChangeAspect="1"/>
          </p:cNvPicPr>
          <p:nvPr userDrawn="1"/>
        </p:nvPicPr>
        <p:blipFill>
          <a:blip r:embed="rId2"/>
          <a:srcRect/>
          <a:stretch/>
        </p:blipFill>
        <p:spPr>
          <a:xfrm>
            <a:off x="838412" y="656202"/>
            <a:ext cx="1246850" cy="1096212"/>
          </a:xfrm>
          <a:prstGeom prst="rect">
            <a:avLst/>
          </a:prstGeom>
        </p:spPr>
      </p:pic>
    </p:spTree>
    <p:extLst>
      <p:ext uri="{BB962C8B-B14F-4D97-AF65-F5344CB8AC3E}">
        <p14:creationId xmlns:p14="http://schemas.microsoft.com/office/powerpoint/2010/main" val="90278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6C4852-C69A-3C46-A74D-F2D8C6D17F46}"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93645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341408"/>
            <a:ext cx="5181600" cy="4835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41408"/>
            <a:ext cx="5181600" cy="4835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C91894-EB80-6048-AAFF-32CE04FEA1F0}" type="datetime1">
              <a:rPr lang="en-US" smtClean="0"/>
              <a:t>3/15/23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510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4140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217149"/>
            <a:ext cx="5157787" cy="3972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4140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217149"/>
            <a:ext cx="5183188" cy="3972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9ACA14F-C253-2C4B-BB94-A112B33202D4}" type="datetime1">
              <a:rPr lang="en-US" smtClean="0"/>
              <a:t>3/15/23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875741"/>
          </a:xfrm>
        </p:spPr>
        <p:txBody>
          <a:bodyPr/>
          <a:lstStyle/>
          <a:p>
            <a:r>
              <a:rPr lang="en-US" dirty="0"/>
              <a:t>Click to edit Master title style</a:t>
            </a:r>
          </a:p>
        </p:txBody>
      </p:sp>
    </p:spTree>
    <p:extLst>
      <p:ext uri="{BB962C8B-B14F-4D97-AF65-F5344CB8AC3E}">
        <p14:creationId xmlns:p14="http://schemas.microsoft.com/office/powerpoint/2010/main" val="1238933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0A639FC-0D0B-254C-A488-84C1053DC81E}" type="datetime1">
              <a:rPr lang="en-US" smtClean="0"/>
              <a:t>3/15/23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7558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AA87F4-F28E-4955-9E69-55202041758B}" type="slidenum">
              <a:rPr lang="en-US" altLang="en-US"/>
              <a:pPr>
                <a:defRPr/>
              </a:pPr>
              <a:t>‹#›</a:t>
            </a:fld>
            <a:endParaRPr lang="en-US" altLang="en-US" dirty="0"/>
          </a:p>
        </p:txBody>
      </p:sp>
    </p:spTree>
    <p:extLst>
      <p:ext uri="{BB962C8B-B14F-4D97-AF65-F5344CB8AC3E}">
        <p14:creationId xmlns:p14="http://schemas.microsoft.com/office/powerpoint/2010/main" val="162315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AAEF258-FE05-9A40-ABEB-3CEFD609CF46}" type="datetime1">
              <a:rPr lang="en-US" smtClean="0"/>
              <a:t>3/15/23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8" name="Content Placeholder 2"/>
          <p:cNvSpPr>
            <a:spLocks noGrp="1"/>
          </p:cNvSpPr>
          <p:nvPr>
            <p:ph idx="1"/>
          </p:nvPr>
        </p:nvSpPr>
        <p:spPr>
          <a:xfrm>
            <a:off x="1399822" y="1341408"/>
            <a:ext cx="9953978" cy="4835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Enter Title Here">
            <a:extLst>
              <a:ext uri="{FF2B5EF4-FFF2-40B4-BE49-F238E27FC236}">
                <a16:creationId xmlns:a16="http://schemas.microsoft.com/office/drawing/2014/main" id="{B33AC3F0-14F5-41F5-8212-C5E0F7C0AC47}"/>
              </a:ext>
            </a:extLst>
          </p:cNvPr>
          <p:cNvSpPr>
            <a:spLocks noGrp="1"/>
          </p:cNvSpPr>
          <p:nvPr>
            <p:ph type="title"/>
          </p:nvPr>
        </p:nvSpPr>
        <p:spPr>
          <a:xfrm>
            <a:off x="1399822" y="237067"/>
            <a:ext cx="9953978" cy="87574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9138165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6.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theme" Target="../theme/theme7.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4F360-0BA0-8540-B27B-28FBA28FADF7}" type="datetime1">
              <a:rPr lang="en-US" smtClean="0"/>
              <a:t>3/15/23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44271938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6" r:id="rId3"/>
  </p:sldLayoutIdLst>
  <p:hf hdr="0" ftr="0" dt="0"/>
  <p:txStyles>
    <p:titleStyle>
      <a:lvl1pPr algn="l" defTabSz="914400" rtl="0" eaLnBrk="1" latinLnBrk="0" hangingPunct="1">
        <a:lnSpc>
          <a:spcPct val="90000"/>
        </a:lnSpc>
        <a:spcBef>
          <a:spcPct val="0"/>
        </a:spcBef>
        <a:buNone/>
        <a:defRPr sz="4400" kern="1200">
          <a:solidFill>
            <a:srgbClr val="1130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1130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8757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99822" y="1341408"/>
            <a:ext cx="9953978" cy="4835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2">
                    <a:lumMod val="10000"/>
                  </a:schemeClr>
                </a:solidFill>
              </a:defRPr>
            </a:lvl1pPr>
          </a:lstStyle>
          <a:p>
            <a:fld id="{10562992-772B-3C4E-9810-F8ADBF4F57E7}" type="datetime1">
              <a:rPr lang="en-US" smtClean="0"/>
              <a:pPr/>
              <a:t>3/15/23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2">
                    <a:lumMod val="10000"/>
                  </a:schemeClr>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2">
                    <a:lumMod val="10000"/>
                  </a:schemeClr>
                </a:solidFill>
              </a:defRPr>
            </a:lvl1pPr>
          </a:lstStyle>
          <a:p>
            <a:fld id="{005C4985-ACD0-2B4C-8981-36243250F268}" type="slidenum">
              <a:rPr lang="en-US" smtClean="0"/>
              <a:pPr/>
              <a:t>‹#›</a:t>
            </a:fld>
            <a:endParaRPr lang="en-US"/>
          </a:p>
        </p:txBody>
      </p:sp>
      <p:pic>
        <p:nvPicPr>
          <p:cNvPr id="7" name="Picture 6" descr="State of California Energy Commission logo"/>
          <p:cNvPicPr>
            <a:picLocks noChangeAspect="1"/>
          </p:cNvPicPr>
          <p:nvPr userDrawn="1"/>
        </p:nvPicPr>
        <p:blipFill>
          <a:blip r:embed="rId8"/>
          <a:srcRect/>
          <a:stretch/>
        </p:blipFill>
        <p:spPr>
          <a:xfrm>
            <a:off x="328688" y="224496"/>
            <a:ext cx="827439" cy="727472"/>
          </a:xfrm>
          <a:prstGeom prst="rect">
            <a:avLst/>
          </a:prstGeom>
        </p:spPr>
      </p:pic>
    </p:spTree>
    <p:extLst>
      <p:ext uri="{BB962C8B-B14F-4D97-AF65-F5344CB8AC3E}">
        <p14:creationId xmlns:p14="http://schemas.microsoft.com/office/powerpoint/2010/main" val="174949704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6" r:id="rId3"/>
    <p:sldLayoutId id="2147483677" r:id="rId4"/>
    <p:sldLayoutId id="2147483690" r:id="rId5"/>
  </p:sldLayoutIdLst>
  <p:hf hdr="0" ftr="0" dt="0"/>
  <p:txStyles>
    <p:titleStyle>
      <a:lvl1pPr algn="l" defTabSz="914400" rtl="0" eaLnBrk="1" latinLnBrk="0" hangingPunct="1">
        <a:lnSpc>
          <a:spcPct val="90000"/>
        </a:lnSpc>
        <a:spcBef>
          <a:spcPct val="0"/>
        </a:spcBef>
        <a:buNone/>
        <a:defRPr sz="4000" kern="1200">
          <a:solidFill>
            <a:srgbClr val="11305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Wingdings" panose="05000000000000000000" pitchFamily="2" charset="2"/>
        <a:buChar char="§"/>
        <a:defRPr sz="2400" kern="1200">
          <a:solidFill>
            <a:srgbClr val="113052"/>
          </a:solidFill>
          <a:latin typeface="+mn-lt"/>
          <a:ea typeface="+mn-ea"/>
          <a:cs typeface="+mn-cs"/>
        </a:defRPr>
      </a:lvl1pPr>
      <a:lvl2pPr marL="801688" indent="-344488" algn="l" defTabSz="914400" rtl="0" eaLnBrk="1" latinLnBrk="0" hangingPunct="1">
        <a:lnSpc>
          <a:spcPct val="100000"/>
        </a:lnSpc>
        <a:spcBef>
          <a:spcPts val="500"/>
        </a:spcBef>
        <a:buFont typeface="Wingdings" panose="05000000000000000000" pitchFamily="2" charset="2"/>
        <a:buChar char="Ø"/>
        <a:defRPr sz="2400" kern="1200">
          <a:solidFill>
            <a:srgbClr val="113052"/>
          </a:solidFill>
          <a:latin typeface="+mn-lt"/>
          <a:ea typeface="+mn-ea"/>
          <a:cs typeface="+mn-cs"/>
        </a:defRPr>
      </a:lvl2pPr>
      <a:lvl3pPr marL="1143000" indent="-228600" algn="l" defTabSz="914400" rtl="0" eaLnBrk="1" latinLnBrk="0" hangingPunct="1">
        <a:lnSpc>
          <a:spcPct val="100000"/>
        </a:lnSpc>
        <a:spcBef>
          <a:spcPts val="500"/>
        </a:spcBef>
        <a:buFont typeface="Arial"/>
        <a:buChar char="•"/>
        <a:defRPr sz="2400" kern="1200">
          <a:solidFill>
            <a:srgbClr val="113052"/>
          </a:solidFill>
          <a:latin typeface="+mn-lt"/>
          <a:ea typeface="+mn-ea"/>
          <a:cs typeface="+mn-cs"/>
        </a:defRPr>
      </a:lvl3pPr>
      <a:lvl4pPr marL="1600200" indent="-228600" algn="l" defTabSz="914400" rtl="0" eaLnBrk="1" latinLnBrk="0" hangingPunct="1">
        <a:lnSpc>
          <a:spcPct val="100000"/>
        </a:lnSpc>
        <a:spcBef>
          <a:spcPts val="500"/>
        </a:spcBef>
        <a:buFont typeface="Courier New" panose="02070309020205020404" pitchFamily="49" charset="0"/>
        <a:buChar char="o"/>
        <a:defRPr sz="2400" kern="1200">
          <a:solidFill>
            <a:srgbClr val="113052"/>
          </a:solidFill>
          <a:latin typeface="+mn-lt"/>
          <a:ea typeface="+mn-ea"/>
          <a:cs typeface="+mn-cs"/>
        </a:defRPr>
      </a:lvl4pPr>
      <a:lvl5pPr marL="2057400" indent="-228600" algn="l" defTabSz="914400" rtl="0" eaLnBrk="1" latinLnBrk="0" hangingPunct="1">
        <a:lnSpc>
          <a:spcPct val="100000"/>
        </a:lnSpc>
        <a:spcBef>
          <a:spcPts val="500"/>
        </a:spcBef>
        <a:buFont typeface="Wingdings" panose="05000000000000000000" pitchFamily="2" charset="2"/>
        <a:buChar char="§"/>
        <a:defRPr sz="2400" kern="1200">
          <a:solidFill>
            <a:srgbClr val="1130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695F-21E5-C242-92E6-E78B31EE7C7E}" type="datetime1">
              <a:rPr lang="en-US" smtClean="0"/>
              <a:t>3/15/23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8" name="Text Placeholder 2"/>
          <p:cNvSpPr>
            <a:spLocks noGrp="1"/>
          </p:cNvSpPr>
          <p:nvPr>
            <p:ph type="body" idx="1"/>
          </p:nvPr>
        </p:nvSpPr>
        <p:spPr>
          <a:xfrm>
            <a:off x="1399822" y="1341408"/>
            <a:ext cx="9953978" cy="4835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State of California Energy Commission logo"/>
          <p:cNvPicPr>
            <a:picLocks noChangeAspect="1"/>
          </p:cNvPicPr>
          <p:nvPr userDrawn="1"/>
        </p:nvPicPr>
        <p:blipFill>
          <a:blip r:embed="rId6"/>
          <a:srcRect/>
          <a:stretch/>
        </p:blipFill>
        <p:spPr>
          <a:xfrm>
            <a:off x="328688" y="224496"/>
            <a:ext cx="827439" cy="727472"/>
          </a:xfrm>
          <a:prstGeom prst="rect">
            <a:avLst/>
          </a:prstGeom>
        </p:spPr>
      </p:pic>
      <p:sp>
        <p:nvSpPr>
          <p:cNvPr id="11" name="Enter Title Here">
            <a:extLst>
              <a:ext uri="{FF2B5EF4-FFF2-40B4-BE49-F238E27FC236}">
                <a16:creationId xmlns:a16="http://schemas.microsoft.com/office/drawing/2014/main" id="{F8FA39E0-1AE8-4BCF-B835-164DBA4A84F9}"/>
              </a:ext>
            </a:extLst>
          </p:cNvPr>
          <p:cNvSpPr>
            <a:spLocks noGrp="1"/>
          </p:cNvSpPr>
          <p:nvPr>
            <p:ph type="title"/>
          </p:nvPr>
        </p:nvSpPr>
        <p:spPr>
          <a:xfrm>
            <a:off x="1399822" y="237067"/>
            <a:ext cx="9953978" cy="87574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956725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Lst>
  <p:hf hdr="0" ftr="0" dt="0"/>
  <p:txStyles>
    <p:titleStyle>
      <a:lvl1pPr algn="l" defTabSz="914400" rtl="0" eaLnBrk="1" latinLnBrk="0" hangingPunct="1">
        <a:lnSpc>
          <a:spcPct val="90000"/>
        </a:lnSpc>
        <a:spcBef>
          <a:spcPct val="0"/>
        </a:spcBef>
        <a:buNone/>
        <a:defRPr sz="4400" kern="1200">
          <a:solidFill>
            <a:srgbClr val="11305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11305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rgbClr val="11305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024D1D3D-27CC-A740-857C-D26C679943FF}" type="datetime1">
              <a:rPr lang="en-US" smtClean="0"/>
              <a:t>3/15/23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CDCD1BE-76F0-964D-BEB4-4B9A284D890B}" type="slidenum">
              <a:rPr lang="en-US" smtClean="0"/>
              <a:pPr/>
              <a:t>‹#›</a:t>
            </a:fld>
            <a:endParaRPr lang="en-US"/>
          </a:p>
        </p:txBody>
      </p:sp>
    </p:spTree>
    <p:extLst>
      <p:ext uri="{BB962C8B-B14F-4D97-AF65-F5344CB8AC3E}">
        <p14:creationId xmlns:p14="http://schemas.microsoft.com/office/powerpoint/2010/main" val="1051358764"/>
      </p:ext>
    </p:extLst>
  </p:cSld>
  <p:clrMap bg1="lt1" tx1="dk1" bg2="lt2" tx2="dk2" accent1="accent1" accent2="accent2" accent3="accent3" accent4="accent4" accent5="accent5" accent6="accent6" hlink="hlink" folHlink="folHlink"/>
  <p:sldLayoutIdLst>
    <p:sldLayoutId id="214748368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C9D11-B800-8947-A108-C2AFD56D7B11}" type="datetime1">
              <a:rPr lang="en-US" smtClean="0"/>
              <a:t>3/15/23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0EBB6-C900-684B-B96E-D78E525ADD2C}" type="slidenum">
              <a:rPr lang="en-US" smtClean="0"/>
              <a:t>‹#›</a:t>
            </a:fld>
            <a:endParaRPr lang="en-US"/>
          </a:p>
        </p:txBody>
      </p:sp>
    </p:spTree>
    <p:extLst>
      <p:ext uri="{BB962C8B-B14F-4D97-AF65-F5344CB8AC3E}">
        <p14:creationId xmlns:p14="http://schemas.microsoft.com/office/powerpoint/2010/main" val="308076826"/>
      </p:ext>
    </p:extLst>
  </p:cSld>
  <p:clrMap bg1="lt1" tx1="dk1" bg2="lt2" tx2="dk2" accent1="accent1" accent2="accent2" accent3="accent3" accent4="accent4" accent5="accent5" accent6="accent6" hlink="hlink" folHlink="folHlink"/>
  <p:sldLayoutIdLst>
    <p:sldLayoutId id="214748368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C8CC8-7D7E-0A4B-9437-745D5071E9C2}" type="datetime1">
              <a:rPr lang="en-US" smtClean="0"/>
              <a:t>3/15/23</a:t>
            </a:fld>
            <a:endParaRPr lang="en-US"/>
          </a:p>
        </p:txBody>
      </p:sp>
    </p:spTree>
    <p:extLst>
      <p:ext uri="{BB962C8B-B14F-4D97-AF65-F5344CB8AC3E}">
        <p14:creationId xmlns:p14="http://schemas.microsoft.com/office/powerpoint/2010/main" val="2833053244"/>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10562992-772B-3C4E-9810-F8ADBF4F57E7}" type="datetime1">
              <a:rPr lang="en-US" smtClean="0"/>
              <a:t>3/15/23</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40107094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hyperlink" Target="https://www.energy.ca.gov/solicitations/2023-03/rfp-22-804-2023-california-vehicle-survey"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energy.ca.gov/publications/2017/transportation-energy-demand-forecast-2018-2030-staff-report" TargetMode="External"/><Relationship Id="rId2" Type="http://schemas.openxmlformats.org/officeDocument/2006/relationships/hyperlink" Target="https://www.energy.ca.gov/publications/2017/2015-2017-california-vehicle-survey" TargetMode="External"/><Relationship Id="rId1" Type="http://schemas.openxmlformats.org/officeDocument/2006/relationships/slideLayout" Target="../slideLayouts/slideLayout4.xml"/><Relationship Id="rId4" Type="http://schemas.openxmlformats.org/officeDocument/2006/relationships/hyperlink" Target="https://www.energy.ca.gov/data-reports/energy-almanac/zero-emission-vehicle-and-infrastructure-statistics/new-zev-sale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ergy.ca.gov/funding-opportunities/solicitations" TargetMode="External"/><Relationship Id="rId2" Type="http://schemas.openxmlformats.org/officeDocument/2006/relationships/hyperlink" Target="https://gss.energy.ca.gov/" TargetMode="External"/><Relationship Id="rId1" Type="http://schemas.openxmlformats.org/officeDocument/2006/relationships/slideLayout" Target="../slideLayouts/slideLayout16.xml"/><Relationship Id="rId4" Type="http://schemas.openxmlformats.org/officeDocument/2006/relationships/hyperlink" Target="https://www.energy.ca.gov/funding-opportunities/funding-resource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mailto:Lisa.Linares@energy.ca.gov"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611274"/>
            <a:ext cx="10515600" cy="1118139"/>
          </a:xfrm>
        </p:spPr>
        <p:txBody>
          <a:bodyPr/>
          <a:lstStyle/>
          <a:p>
            <a:pPr algn="ctr"/>
            <a:r>
              <a:rPr lang="en-US" sz="1800" b="1" dirty="0"/>
              <a:t>Pre-bid Conference</a:t>
            </a:r>
          </a:p>
          <a:p>
            <a:pPr algn="ctr"/>
            <a:r>
              <a:rPr lang="en-US" sz="1800" b="1" dirty="0"/>
              <a:t>March 15, 2023</a:t>
            </a:r>
          </a:p>
        </p:txBody>
      </p:sp>
      <p:sp>
        <p:nvSpPr>
          <p:cNvPr id="4" name="Title 3"/>
          <p:cNvSpPr>
            <a:spLocks noGrp="1"/>
          </p:cNvSpPr>
          <p:nvPr>
            <p:ph type="title"/>
          </p:nvPr>
        </p:nvSpPr>
        <p:spPr>
          <a:xfrm>
            <a:off x="831850" y="4686301"/>
            <a:ext cx="10515600" cy="924974"/>
          </a:xfrm>
        </p:spPr>
        <p:txBody>
          <a:bodyPr anchor="b"/>
          <a:lstStyle/>
          <a:p>
            <a:pPr algn="ctr"/>
            <a:r>
              <a:rPr lang="en-US" sz="3200" dirty="0">
                <a:solidFill>
                  <a:schemeClr val="accent1">
                    <a:lumMod val="50000"/>
                  </a:schemeClr>
                </a:solidFill>
              </a:rPr>
              <a:t>California Vehicle Survey Pre-bid Conference</a:t>
            </a:r>
            <a:br>
              <a:rPr lang="en-US" sz="3200" dirty="0">
                <a:solidFill>
                  <a:schemeClr val="accent1">
                    <a:lumMod val="50000"/>
                  </a:schemeClr>
                </a:solidFill>
              </a:rPr>
            </a:br>
            <a:r>
              <a:rPr lang="en-US" sz="3200" dirty="0">
                <a:solidFill>
                  <a:schemeClr val="accent1">
                    <a:lumMod val="50000"/>
                  </a:schemeClr>
                </a:solidFill>
              </a:rPr>
              <a:t>Request for Proposal RFP-22-804</a:t>
            </a:r>
            <a:endParaRPr lang="en-US" sz="3200"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F8289D4-DDB5-4A1E-9DA0-C066A44499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4" name="Table 3">
            <a:extLst>
              <a:ext uri="{FF2B5EF4-FFF2-40B4-BE49-F238E27FC236}">
                <a16:creationId xmlns:a16="http://schemas.microsoft.com/office/drawing/2014/main" id="{28B02C29-A770-57D1-B9B4-3EC2D49B45F0}"/>
              </a:ext>
            </a:extLst>
          </p:cNvPr>
          <p:cNvGraphicFramePr>
            <a:graphicFrameLocks noGrp="1"/>
          </p:cNvGraphicFramePr>
          <p:nvPr/>
        </p:nvGraphicFramePr>
        <p:xfrm>
          <a:off x="3372040" y="3827558"/>
          <a:ext cx="4802696" cy="2280635"/>
        </p:xfrm>
        <a:graphic>
          <a:graphicData uri="http://schemas.openxmlformats.org/drawingml/2006/table">
            <a:tbl>
              <a:tblPr firstRow="1">
                <a:tableStyleId>{5940675A-B579-460E-94D1-54222C63F5DA}</a:tableStyleId>
              </a:tblPr>
              <a:tblGrid>
                <a:gridCol w="2627890">
                  <a:extLst>
                    <a:ext uri="{9D8B030D-6E8A-4147-A177-3AD203B41FA5}">
                      <a16:colId xmlns:a16="http://schemas.microsoft.com/office/drawing/2014/main" val="1080663806"/>
                    </a:ext>
                  </a:extLst>
                </a:gridCol>
                <a:gridCol w="2174806">
                  <a:extLst>
                    <a:ext uri="{9D8B030D-6E8A-4147-A177-3AD203B41FA5}">
                      <a16:colId xmlns:a16="http://schemas.microsoft.com/office/drawing/2014/main" val="2093036369"/>
                    </a:ext>
                  </a:extLst>
                </a:gridCol>
              </a:tblGrid>
              <a:tr h="651610">
                <a:tc>
                  <a:txBody>
                    <a:bodyPr/>
                    <a:lstStyle/>
                    <a:p>
                      <a:pPr marL="0" marR="0" algn="ctr">
                        <a:spcBef>
                          <a:spcPts val="0"/>
                        </a:spcBef>
                        <a:spcAft>
                          <a:spcPts val="0"/>
                        </a:spcAft>
                      </a:pPr>
                      <a:r>
                        <a:rPr lang="en-US" sz="1600" b="1" dirty="0">
                          <a:effectLst/>
                        </a:rPr>
                        <a:t>DVBE</a:t>
                      </a:r>
                    </a:p>
                    <a:p>
                      <a:pPr marL="0" marR="0" algn="ctr">
                        <a:spcBef>
                          <a:spcPts val="0"/>
                        </a:spcBef>
                        <a:spcAft>
                          <a:spcPts val="0"/>
                        </a:spcAft>
                      </a:pPr>
                      <a:r>
                        <a:rPr lang="en-US" sz="1600" b="1" dirty="0">
                          <a:effectLst/>
                        </a:rPr>
                        <a:t>Participation Level</a:t>
                      </a:r>
                      <a:endParaRPr lang="en-US" sz="1600" b="1"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dirty="0">
                          <a:effectLst/>
                        </a:rPr>
                        <a:t>DVBE Incentive</a:t>
                      </a:r>
                    </a:p>
                    <a:p>
                      <a:pPr marL="0" marR="0" algn="ctr">
                        <a:spcBef>
                          <a:spcPts val="0"/>
                        </a:spcBef>
                        <a:spcAft>
                          <a:spcPts val="0"/>
                        </a:spcAft>
                      </a:pPr>
                      <a:r>
                        <a:rPr lang="en-US" sz="1600" b="1" dirty="0">
                          <a:effectLst/>
                        </a:rPr>
                        <a:t>Points</a:t>
                      </a:r>
                      <a:endParaRPr lang="en-US" sz="1600" b="1"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83239498"/>
                  </a:ext>
                </a:extLst>
              </a:tr>
              <a:tr h="325805">
                <a:tc>
                  <a:txBody>
                    <a:bodyPr/>
                    <a:lstStyle/>
                    <a:p>
                      <a:pPr marL="0" marR="0" algn="ctr">
                        <a:spcBef>
                          <a:spcPts val="0"/>
                        </a:spcBef>
                        <a:spcAft>
                          <a:spcPts val="0"/>
                        </a:spcAft>
                      </a:pPr>
                      <a:r>
                        <a:rPr lang="en-US" sz="1600">
                          <a:effectLst/>
                        </a:rPr>
                        <a:t>3.01% - 3.99%</a:t>
                      </a:r>
                      <a:endParaRPr lang="en-US" sz="16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1</a:t>
                      </a:r>
                      <a:endParaRPr lang="en-US"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872586514"/>
                  </a:ext>
                </a:extLst>
              </a:tr>
              <a:tr h="325805">
                <a:tc>
                  <a:txBody>
                    <a:bodyPr/>
                    <a:lstStyle/>
                    <a:p>
                      <a:pPr marL="0" marR="0" algn="ctr">
                        <a:spcBef>
                          <a:spcPts val="0"/>
                        </a:spcBef>
                        <a:spcAft>
                          <a:spcPts val="0"/>
                        </a:spcAft>
                      </a:pPr>
                      <a:r>
                        <a:rPr lang="en-US" sz="1600">
                          <a:effectLst/>
                        </a:rPr>
                        <a:t>4.00% - 4.99%</a:t>
                      </a:r>
                      <a:endParaRPr lang="en-US" sz="16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2</a:t>
                      </a:r>
                      <a:endParaRPr lang="en-US" sz="16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942314220"/>
                  </a:ext>
                </a:extLst>
              </a:tr>
              <a:tr h="325805">
                <a:tc>
                  <a:txBody>
                    <a:bodyPr/>
                    <a:lstStyle/>
                    <a:p>
                      <a:pPr marL="0" marR="0" algn="ctr">
                        <a:spcBef>
                          <a:spcPts val="0"/>
                        </a:spcBef>
                        <a:spcAft>
                          <a:spcPts val="0"/>
                        </a:spcAft>
                      </a:pPr>
                      <a:r>
                        <a:rPr lang="en-US" sz="1600">
                          <a:effectLst/>
                        </a:rPr>
                        <a:t>5.00% - 5.99%</a:t>
                      </a:r>
                      <a:endParaRPr lang="en-US" sz="16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3</a:t>
                      </a:r>
                      <a:endParaRPr lang="en-US"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46553593"/>
                  </a:ext>
                </a:extLst>
              </a:tr>
              <a:tr h="325805">
                <a:tc>
                  <a:txBody>
                    <a:bodyPr/>
                    <a:lstStyle/>
                    <a:p>
                      <a:pPr marL="0" marR="0" algn="ctr">
                        <a:spcBef>
                          <a:spcPts val="0"/>
                        </a:spcBef>
                        <a:spcAft>
                          <a:spcPts val="0"/>
                        </a:spcAft>
                      </a:pPr>
                      <a:r>
                        <a:rPr lang="en-US" sz="1600">
                          <a:effectLst/>
                        </a:rPr>
                        <a:t>6.00% - 6.99%</a:t>
                      </a:r>
                      <a:endParaRPr lang="en-US" sz="16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4</a:t>
                      </a:r>
                      <a:endParaRPr lang="en-US"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871413963"/>
                  </a:ext>
                </a:extLst>
              </a:tr>
              <a:tr h="325805">
                <a:tc>
                  <a:txBody>
                    <a:bodyPr/>
                    <a:lstStyle/>
                    <a:p>
                      <a:pPr marL="0" marR="0" algn="ctr">
                        <a:spcBef>
                          <a:spcPts val="0"/>
                        </a:spcBef>
                        <a:spcAft>
                          <a:spcPts val="0"/>
                        </a:spcAft>
                      </a:pPr>
                      <a:r>
                        <a:rPr lang="en-US" sz="1600">
                          <a:effectLst/>
                        </a:rPr>
                        <a:t>7.00% or over</a:t>
                      </a:r>
                      <a:endParaRPr lang="en-US" sz="1600">
                        <a:effectLst/>
                        <a:latin typeface="Arial" panose="020B0604020202020204" pitchFamily="34"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5</a:t>
                      </a:r>
                      <a:endParaRPr lang="en-US"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1040320137"/>
                  </a:ext>
                </a:extLst>
              </a:tr>
            </a:tbl>
          </a:graphicData>
        </a:graphic>
      </p:graphicFrame>
      <p:sp>
        <p:nvSpPr>
          <p:cNvPr id="3" name="Content Placeholder 2">
            <a:extLst>
              <a:ext uri="{FF2B5EF4-FFF2-40B4-BE49-F238E27FC236}">
                <a16:creationId xmlns:a16="http://schemas.microsoft.com/office/drawing/2014/main" id="{BBF86E67-0288-4AC9-A4F9-E9F2C11668BB}"/>
              </a:ext>
            </a:extLst>
          </p:cNvPr>
          <p:cNvSpPr>
            <a:spLocks noGrp="1"/>
          </p:cNvSpPr>
          <p:nvPr>
            <p:ph sz="half" idx="1"/>
          </p:nvPr>
        </p:nvSpPr>
        <p:spPr>
          <a:xfrm>
            <a:off x="488950" y="1476462"/>
            <a:ext cx="10737850" cy="5257308"/>
          </a:xfrm>
        </p:spPr>
        <p:txBody>
          <a:bodyPr vert="horz" lIns="91440" tIns="45720" rIns="91440" bIns="45720" rtlCol="0" anchor="t">
            <a:normAutofit/>
          </a:bodyPr>
          <a:lstStyle/>
          <a:p>
            <a:pPr marL="0" indent="0">
              <a:buNone/>
            </a:pPr>
            <a:r>
              <a:rPr lang="en-US" dirty="0">
                <a:ea typeface="+mn-lt"/>
                <a:cs typeface="+mn-lt"/>
              </a:rPr>
              <a:t>This RFP is subject to a mandatory certified DVBE participation of at least three percent (3%). </a:t>
            </a:r>
            <a:endParaRPr lang="en-US" sz="1800" dirty="0">
              <a:effectLst/>
              <a:latin typeface="Arial" panose="020B0604020202020204" pitchFamily="34" charset="0"/>
              <a:ea typeface="Times New Roman" panose="02020603050405020304" pitchFamily="18" charset="0"/>
            </a:endParaRPr>
          </a:p>
          <a:p>
            <a:pPr marL="0" indent="0">
              <a:buNone/>
            </a:pPr>
            <a:r>
              <a:rPr lang="en-US" dirty="0">
                <a:ea typeface="+mn-lt"/>
                <a:cs typeface="+mn-lt"/>
              </a:rPr>
              <a:t>Bidders that both receive the minimum passing score and include DVBE participation in the Bid will receive the DVBE Incentive.</a:t>
            </a:r>
          </a:p>
          <a:p>
            <a:pPr marL="0" indent="0">
              <a:buNone/>
            </a:pPr>
            <a:r>
              <a:rPr lang="en-US" sz="2400" dirty="0"/>
              <a:t>The incentive points for </a:t>
            </a:r>
            <a:r>
              <a:rPr lang="en-US" sz="2400" u="sng" dirty="0"/>
              <a:t>awards based on high score</a:t>
            </a:r>
            <a:r>
              <a:rPr lang="en-US" sz="2400" dirty="0"/>
              <a:t> are as follows:</a:t>
            </a:r>
            <a:endParaRPr lang="en-US" b="1" i="1" dirty="0">
              <a:ea typeface="+mn-lt"/>
              <a:cs typeface="+mn-lt"/>
            </a:endParaRPr>
          </a:p>
          <a:p>
            <a:pPr marL="0" indent="0">
              <a:lnSpc>
                <a:spcPct val="100000"/>
              </a:lnSpc>
              <a:spcBef>
                <a:spcPts val="1800"/>
              </a:spcBef>
              <a:spcAft>
                <a:spcPct val="0"/>
              </a:spcAft>
              <a:buNone/>
            </a:pPr>
            <a:endParaRPr lang="en-US" dirty="0">
              <a:ea typeface="+mn-lt"/>
              <a:cs typeface="+mn-lt"/>
            </a:endParaRPr>
          </a:p>
          <a:p>
            <a:pPr marL="0" indent="0">
              <a:lnSpc>
                <a:spcPct val="100000"/>
              </a:lnSpc>
              <a:spcBef>
                <a:spcPts val="1800"/>
              </a:spcBef>
              <a:spcAft>
                <a:spcPct val="0"/>
              </a:spcAft>
              <a:buNone/>
            </a:pPr>
            <a:endParaRPr lang="en-US" dirty="0">
              <a:cs typeface="Arial"/>
            </a:endParaRPr>
          </a:p>
        </p:txBody>
      </p:sp>
      <p:sp>
        <p:nvSpPr>
          <p:cNvPr id="2" name="Title 1">
            <a:extLst>
              <a:ext uri="{FF2B5EF4-FFF2-40B4-BE49-F238E27FC236}">
                <a16:creationId xmlns:a16="http://schemas.microsoft.com/office/drawing/2014/main" id="{5E1807B1-4FFC-4B15-B98B-AB74D55C0372}"/>
              </a:ext>
            </a:extLst>
          </p:cNvPr>
          <p:cNvSpPr>
            <a:spLocks noGrp="1"/>
          </p:cNvSpPr>
          <p:nvPr>
            <p:ph type="title"/>
          </p:nvPr>
        </p:nvSpPr>
        <p:spPr>
          <a:xfrm>
            <a:off x="1194505" y="124230"/>
            <a:ext cx="9953978" cy="1038840"/>
          </a:xfrm>
        </p:spPr>
        <p:txBody>
          <a:bodyPr>
            <a:normAutofit fontScale="90000"/>
          </a:bodyPr>
          <a:lstStyle/>
          <a:p>
            <a:pPr>
              <a:lnSpc>
                <a:spcPct val="100000"/>
              </a:lnSpc>
              <a:spcAft>
                <a:spcPct val="0"/>
              </a:spcAft>
            </a:pPr>
            <a:r>
              <a:rPr lang="en-US" sz="3200" dirty="0"/>
              <a:t>Disabled Veteran Business Enterprise (DVBE) Requirements</a:t>
            </a:r>
          </a:p>
        </p:txBody>
      </p:sp>
    </p:spTree>
    <p:extLst>
      <p:ext uri="{BB962C8B-B14F-4D97-AF65-F5344CB8AC3E}">
        <p14:creationId xmlns:p14="http://schemas.microsoft.com/office/powerpoint/2010/main" val="425656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853A144-3AFA-4B73-9B58-627080F82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B1FC797A-7435-4C9E-986C-FD6660309305}"/>
              </a:ext>
            </a:extLst>
          </p:cNvPr>
          <p:cNvSpPr>
            <a:spLocks noGrp="1"/>
          </p:cNvSpPr>
          <p:nvPr>
            <p:ph sz="half" idx="1"/>
          </p:nvPr>
        </p:nvSpPr>
        <p:spPr>
          <a:xfrm>
            <a:off x="838200" y="1825625"/>
            <a:ext cx="9427234" cy="4351338"/>
          </a:xfrm>
        </p:spPr>
        <p:txBody>
          <a:bodyPr/>
          <a:lstStyle/>
          <a:p>
            <a:pPr fontAlgn="base"/>
            <a:r>
              <a:rPr lang="en-US" dirty="0"/>
              <a:t>Stage One: Administrative and Completeness Screening</a:t>
            </a:r>
          </a:p>
          <a:p>
            <a:pPr fontAlgn="base"/>
            <a:r>
              <a:rPr lang="en-US" dirty="0"/>
              <a:t>Stage Two: Technical and Cost Evaluation of Proposals</a:t>
            </a:r>
          </a:p>
          <a:p>
            <a:pPr lvl="1" fontAlgn="base"/>
            <a:r>
              <a:rPr lang="en-US" dirty="0"/>
              <a:t>The Maximum Points Available under this RFP are 100 with Maximum 70 points for technical and Maximum 30 points for cost components.​</a:t>
            </a:r>
          </a:p>
          <a:p>
            <a:pPr lvl="1" fontAlgn="base"/>
            <a:r>
              <a:rPr lang="en-US" dirty="0"/>
              <a:t>Minimum Passing Score </a:t>
            </a:r>
          </a:p>
          <a:p>
            <a:pPr lvl="2" fontAlgn="base"/>
            <a:r>
              <a:rPr lang="en-US" dirty="0"/>
              <a:t>For the technical criteria 49 points (70%)</a:t>
            </a:r>
          </a:p>
          <a:p>
            <a:pPr lvl="2" fontAlgn="base"/>
            <a:r>
              <a:rPr lang="en-US" dirty="0"/>
              <a:t>For the whole proposal 70 points (70%)</a:t>
            </a:r>
          </a:p>
          <a:p>
            <a:endParaRPr lang="en-US" dirty="0"/>
          </a:p>
        </p:txBody>
      </p:sp>
      <p:sp>
        <p:nvSpPr>
          <p:cNvPr id="2" name="Title 1">
            <a:extLst>
              <a:ext uri="{FF2B5EF4-FFF2-40B4-BE49-F238E27FC236}">
                <a16:creationId xmlns:a16="http://schemas.microsoft.com/office/drawing/2014/main" id="{85031836-D73F-4C35-A390-E3E3E04B8FFB}"/>
              </a:ext>
            </a:extLst>
          </p:cNvPr>
          <p:cNvSpPr>
            <a:spLocks noGrp="1"/>
          </p:cNvSpPr>
          <p:nvPr>
            <p:ph type="title"/>
          </p:nvPr>
        </p:nvSpPr>
        <p:spPr/>
        <p:txBody>
          <a:bodyPr>
            <a:normAutofit/>
          </a:bodyPr>
          <a:lstStyle/>
          <a:p>
            <a:r>
              <a:rPr lang="en-US" b="1" dirty="0"/>
              <a:t>Evaluation Process</a:t>
            </a:r>
            <a:endParaRPr lang="en-US" dirty="0"/>
          </a:p>
        </p:txBody>
      </p:sp>
    </p:spTree>
    <p:extLst>
      <p:ext uri="{BB962C8B-B14F-4D97-AF65-F5344CB8AC3E}">
        <p14:creationId xmlns:p14="http://schemas.microsoft.com/office/powerpoint/2010/main" val="243450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04A00E-5FA9-4F33-8F43-8F07B09C2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1E8F05FE-4252-69CF-B59C-9858854868DC}"/>
              </a:ext>
            </a:extLst>
          </p:cNvPr>
          <p:cNvGraphicFramePr>
            <a:graphicFrameLocks noGrp="1"/>
          </p:cNvGraphicFramePr>
          <p:nvPr>
            <p:extLst>
              <p:ext uri="{D42A27DB-BD31-4B8C-83A1-F6EECF244321}">
                <p14:modId xmlns:p14="http://schemas.microsoft.com/office/powerpoint/2010/main" val="1020217296"/>
              </p:ext>
            </p:extLst>
          </p:nvPr>
        </p:nvGraphicFramePr>
        <p:xfrm>
          <a:off x="1399821" y="1173074"/>
          <a:ext cx="9392357" cy="4703497"/>
        </p:xfrm>
        <a:graphic>
          <a:graphicData uri="http://schemas.openxmlformats.org/drawingml/2006/table">
            <a:tbl>
              <a:tblPr firstRow="1"/>
              <a:tblGrid>
                <a:gridCol w="5656587">
                  <a:extLst>
                    <a:ext uri="{9D8B030D-6E8A-4147-A177-3AD203B41FA5}">
                      <a16:colId xmlns:a16="http://schemas.microsoft.com/office/drawing/2014/main" val="3593075777"/>
                    </a:ext>
                  </a:extLst>
                </a:gridCol>
                <a:gridCol w="3735770">
                  <a:extLst>
                    <a:ext uri="{9D8B030D-6E8A-4147-A177-3AD203B41FA5}">
                      <a16:colId xmlns:a16="http://schemas.microsoft.com/office/drawing/2014/main" val="3119459320"/>
                    </a:ext>
                  </a:extLst>
                </a:gridCol>
              </a:tblGrid>
              <a:tr h="377671">
                <a:tc>
                  <a:txBody>
                    <a:bodyPr/>
                    <a:lstStyle/>
                    <a:p>
                      <a:pPr marL="0" marR="0" algn="ctr">
                        <a:lnSpc>
                          <a:spcPct val="200000"/>
                        </a:lnSpc>
                        <a:spcBef>
                          <a:spcPts val="0"/>
                        </a:spcBef>
                        <a:spcAft>
                          <a:spcPts val="600"/>
                        </a:spcAft>
                      </a:pPr>
                      <a:r>
                        <a:rPr lang="en-US" sz="1600" b="1" dirty="0">
                          <a:effectLst/>
                          <a:latin typeface="Arial" panose="020B0604020202020204" pitchFamily="34" charset="0"/>
                          <a:ea typeface="Times New Roman" panose="02020603050405020304" pitchFamily="18" charset="0"/>
                        </a:rPr>
                        <a:t>ACTIVITY</a:t>
                      </a:r>
                      <a:endParaRPr lang="en-US" sz="16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200000"/>
                        </a:lnSpc>
                        <a:spcBef>
                          <a:spcPts val="0"/>
                        </a:spcBef>
                        <a:spcAft>
                          <a:spcPts val="600"/>
                        </a:spcAft>
                      </a:pPr>
                      <a:r>
                        <a:rPr lang="en-US" sz="1600" b="1" dirty="0">
                          <a:effectLst/>
                          <a:latin typeface="Arial" panose="020B0604020202020204" pitchFamily="34" charset="0"/>
                          <a:ea typeface="Times New Roman" panose="02020603050405020304" pitchFamily="18" charset="0"/>
                        </a:rPr>
                        <a:t>ACTION DATE</a:t>
                      </a:r>
                      <a:endParaRPr lang="en-US" sz="16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26273214"/>
                  </a:ext>
                </a:extLst>
              </a:tr>
              <a:tr h="377671">
                <a:tc>
                  <a:txBody>
                    <a:bodyPr/>
                    <a:lstStyle/>
                    <a:p>
                      <a:pPr marL="0" marR="0" algn="l">
                        <a:lnSpc>
                          <a:spcPct val="150000"/>
                        </a:lnSpc>
                        <a:spcBef>
                          <a:spcPts val="0"/>
                        </a:spcBef>
                        <a:spcAft>
                          <a:spcPts val="600"/>
                        </a:spcAft>
                      </a:pPr>
                      <a:r>
                        <a:rPr lang="en-US" sz="1600" dirty="0">
                          <a:effectLst/>
                          <a:latin typeface="Arial" panose="020B0604020202020204" pitchFamily="34" charset="0"/>
                          <a:ea typeface="Times New Roman" panose="02020603050405020304" pitchFamily="18" charset="0"/>
                        </a:rPr>
                        <a:t>RFP Release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a:effectLst/>
                          <a:latin typeface="Arial" panose="020B0604020202020204" pitchFamily="34" charset="0"/>
                          <a:ea typeface="Times New Roman" panose="02020603050405020304" pitchFamily="18" charset="0"/>
                        </a:rPr>
                        <a:t>March 2,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7916716"/>
                  </a:ext>
                </a:extLst>
              </a:tr>
              <a:tr h="377671">
                <a:tc>
                  <a:txBody>
                    <a:bodyPr/>
                    <a:lstStyle/>
                    <a:p>
                      <a:pPr marL="0" marR="0" algn="l">
                        <a:lnSpc>
                          <a:spcPct val="150000"/>
                        </a:lnSpc>
                        <a:spcBef>
                          <a:spcPts val="0"/>
                        </a:spcBef>
                        <a:spcAft>
                          <a:spcPts val="600"/>
                        </a:spcAft>
                      </a:pPr>
                      <a:r>
                        <a:rPr lang="en-US" sz="1600" dirty="0">
                          <a:effectLst/>
                          <a:latin typeface="Arial" panose="020B0604020202020204" pitchFamily="34" charset="0"/>
                          <a:ea typeface="Times New Roman" panose="02020603050405020304" pitchFamily="18" charset="0"/>
                        </a:rPr>
                        <a:t>Deadline for Written Questions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March 15,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129750"/>
                  </a:ext>
                </a:extLst>
              </a:tr>
              <a:tr h="445411">
                <a:tc>
                  <a:txBody>
                    <a:bodyPr/>
                    <a:lstStyle/>
                    <a:p>
                      <a:pPr marL="0" marR="0" algn="l">
                        <a:lnSpc>
                          <a:spcPct val="150000"/>
                        </a:lnSpc>
                        <a:spcBef>
                          <a:spcPts val="0"/>
                        </a:spcBef>
                        <a:spcAft>
                          <a:spcPts val="600"/>
                        </a:spcAft>
                        <a:tabLst>
                          <a:tab pos="1822450" algn="l"/>
                        </a:tabLst>
                      </a:pPr>
                      <a:r>
                        <a:rPr lang="en-US" sz="1600" dirty="0">
                          <a:effectLst/>
                          <a:latin typeface="Arial" panose="020B0604020202020204" pitchFamily="34" charset="0"/>
                          <a:ea typeface="Times New Roman" panose="02020603050405020304" pitchFamily="18" charset="0"/>
                        </a:rPr>
                        <a:t>Pre-Bid Conference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March 15, 2023     10am-12pm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720928"/>
                  </a:ext>
                </a:extLst>
              </a:tr>
              <a:tr h="377671">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Distribute Questions/Answers and Addenda (if any) to RFP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March 21,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192060"/>
                  </a:ext>
                </a:extLst>
              </a:tr>
              <a:tr h="377671">
                <a:tc>
                  <a:txBody>
                    <a:bodyPr/>
                    <a:lstStyle/>
                    <a:p>
                      <a:pPr marL="0" marR="0" algn="l">
                        <a:lnSpc>
                          <a:spcPct val="150000"/>
                        </a:lnSpc>
                        <a:spcBef>
                          <a:spcPts val="0"/>
                        </a:spcBef>
                        <a:spcAft>
                          <a:spcPts val="600"/>
                        </a:spcAft>
                      </a:pPr>
                      <a:r>
                        <a:rPr lang="en-US" sz="1600" b="1">
                          <a:effectLst/>
                          <a:latin typeface="Arial" panose="020B0604020202020204" pitchFamily="34" charset="0"/>
                          <a:ea typeface="Times New Roman" panose="02020603050405020304" pitchFamily="18" charset="0"/>
                        </a:rPr>
                        <a:t>Deadline to Submit Proposals by 5:00 p.m. *</a:t>
                      </a:r>
                      <a:endParaRPr lang="en-US" sz="160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b="1" dirty="0">
                          <a:effectLst/>
                          <a:latin typeface="Arial" panose="020B0604020202020204" pitchFamily="34" charset="0"/>
                          <a:ea typeface="Times New Roman" panose="02020603050405020304" pitchFamily="18" charset="0"/>
                        </a:rPr>
                        <a:t>April 3, 2023</a:t>
                      </a:r>
                      <a:endParaRPr lang="en-US" sz="1600" dirty="0">
                        <a:effectLst/>
                        <a:latin typeface="Arial" panose="020B060402020202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222270"/>
                  </a:ext>
                </a:extLst>
              </a:tr>
              <a:tr h="824730">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Clarification Interviews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Week of April 10, 2023     by 5pm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331336"/>
                  </a:ext>
                </a:extLst>
              </a:tr>
              <a:tr h="377671">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Notice of Proposed Award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May 16,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924981"/>
                  </a:ext>
                </a:extLst>
              </a:tr>
              <a:tr h="377671">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Commission Business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June 15,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417986"/>
                  </a:ext>
                </a:extLst>
              </a:tr>
              <a:tr h="377671">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Contract Start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September 1, 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106216"/>
                  </a:ext>
                </a:extLst>
              </a:tr>
              <a:tr h="377671">
                <a:tc>
                  <a:txBody>
                    <a:bodyPr/>
                    <a:lstStyle/>
                    <a:p>
                      <a:pPr marL="0" marR="0" algn="l">
                        <a:lnSpc>
                          <a:spcPct val="150000"/>
                        </a:lnSpc>
                        <a:spcBef>
                          <a:spcPts val="0"/>
                        </a:spcBef>
                        <a:spcAft>
                          <a:spcPts val="600"/>
                        </a:spcAft>
                      </a:pPr>
                      <a:r>
                        <a:rPr lang="en-US" sz="1600">
                          <a:effectLst/>
                          <a:latin typeface="Arial" panose="020B0604020202020204" pitchFamily="34" charset="0"/>
                          <a:ea typeface="Times New Roman" panose="02020603050405020304" pitchFamily="18" charset="0"/>
                        </a:rPr>
                        <a:t>Contract Termination 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300"/>
                        </a:spcAft>
                      </a:pPr>
                      <a:r>
                        <a:rPr lang="en-US" sz="1600" dirty="0">
                          <a:effectLst/>
                          <a:latin typeface="Arial" panose="020B0604020202020204" pitchFamily="34" charset="0"/>
                          <a:ea typeface="Times New Roman" panose="02020603050405020304" pitchFamily="18" charset="0"/>
                        </a:rPr>
                        <a:t>March 30, 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7791162"/>
                  </a:ext>
                </a:extLst>
              </a:tr>
            </a:tbl>
          </a:graphicData>
        </a:graphic>
      </p:graphicFrame>
      <p:sp>
        <p:nvSpPr>
          <p:cNvPr id="2" name="Title 1">
            <a:extLst>
              <a:ext uri="{FF2B5EF4-FFF2-40B4-BE49-F238E27FC236}">
                <a16:creationId xmlns:a16="http://schemas.microsoft.com/office/drawing/2014/main" id="{41FDCEDF-E51F-44E9-9631-147B442A6084}"/>
              </a:ext>
            </a:extLst>
          </p:cNvPr>
          <p:cNvSpPr>
            <a:spLocks noGrp="1"/>
          </p:cNvSpPr>
          <p:nvPr>
            <p:ph type="title"/>
          </p:nvPr>
        </p:nvSpPr>
        <p:spPr/>
        <p:txBody>
          <a:bodyPr>
            <a:normAutofit/>
          </a:bodyPr>
          <a:lstStyle/>
          <a:p>
            <a:r>
              <a:rPr lang="en-US" altLang="en-US" sz="3600"/>
              <a:t>Tentative Key Activities and Dates</a:t>
            </a:r>
            <a:endParaRPr lang="en-US" sz="3600"/>
          </a:p>
        </p:txBody>
      </p:sp>
    </p:spTree>
    <p:extLst>
      <p:ext uri="{BB962C8B-B14F-4D97-AF65-F5344CB8AC3E}">
        <p14:creationId xmlns:p14="http://schemas.microsoft.com/office/powerpoint/2010/main" val="2488203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9A1A5-4186-AE45-B489-8F93D826EB49}"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Content Placeholder 1"/>
          <p:cNvSpPr>
            <a:spLocks noGrp="1"/>
          </p:cNvSpPr>
          <p:nvPr>
            <p:ph idx="1"/>
          </p:nvPr>
        </p:nvSpPr>
        <p:spPr>
          <a:xfrm>
            <a:off x="438539" y="1825625"/>
            <a:ext cx="10915261" cy="4351338"/>
          </a:xfrm>
        </p:spPr>
        <p:txBody>
          <a:bodyPr vert="horz" lIns="91440" tIns="45720" rIns="91440" bIns="45720" rtlCol="0" anchor="t">
            <a:normAutofit/>
          </a:bodyPr>
          <a:lstStyle/>
          <a:p>
            <a:pPr fontAlgn="base"/>
            <a:r>
              <a:rPr lang="en-US" sz="2000">
                <a:ea typeface="+mn-lt"/>
                <a:cs typeface="+mn-lt"/>
              </a:rPr>
              <a:t>Bidders must meet all solicitation requirements.  </a:t>
            </a:r>
          </a:p>
          <a:p>
            <a:endParaRPr lang="en-US" sz="2000"/>
          </a:p>
          <a:p>
            <a:r>
              <a:rPr lang="en-US" sz="2000"/>
              <a:t>Private entities, non-profit organizations, and public sector entities that meet the solicitation requirements. ​</a:t>
            </a:r>
            <a:endParaRPr lang="en-US">
              <a:cs typeface="Arial"/>
            </a:endParaRPr>
          </a:p>
          <a:p>
            <a:pPr lvl="1" fontAlgn="base"/>
            <a:r>
              <a:rPr lang="en-US" sz="1800"/>
              <a:t>Private sector entities must agree to the Energy Commission’s standard terms and conditions.​</a:t>
            </a:r>
            <a:endParaRPr lang="en-US" sz="1800">
              <a:cs typeface="Arial"/>
            </a:endParaRPr>
          </a:p>
          <a:p>
            <a:pPr lvl="1" fontAlgn="base"/>
            <a:r>
              <a:rPr lang="en-US" sz="1800"/>
              <a:t>The University of California or the U.S. DOE National Laboratories must use either the standard or the pre-negotiated terms and conditions.​</a:t>
            </a:r>
            <a:endParaRPr lang="en-US" sz="1800">
              <a:cs typeface="Arial"/>
            </a:endParaRPr>
          </a:p>
          <a:p>
            <a:pPr lvl="1" fontAlgn="base"/>
            <a:r>
              <a:rPr lang="en-US" sz="1800"/>
              <a:t>Public entities may participate as subcontractors if they cannot meet requirements or agree to the terms.​</a:t>
            </a:r>
            <a:endParaRPr lang="en-US" sz="1800">
              <a:cs typeface="Arial"/>
            </a:endParaRPr>
          </a:p>
          <a:p>
            <a:pPr fontAlgn="base"/>
            <a:endParaRPr lang="en-US" sz="2000"/>
          </a:p>
          <a:p>
            <a:r>
              <a:rPr lang="en-US" sz="2000"/>
              <a:t>All corporations, LLCs and LPs are required to register and be in good standing with the California Secretary of State. ​</a:t>
            </a:r>
            <a:endParaRPr lang="en-US"/>
          </a:p>
          <a:p>
            <a:pPr fontAlgn="base"/>
            <a:endParaRPr lang="en-US" sz="2000">
              <a:cs typeface="Arial"/>
            </a:endParaRPr>
          </a:p>
          <a:p>
            <a:endParaRPr lang="en-US"/>
          </a:p>
        </p:txBody>
      </p:sp>
      <p:sp>
        <p:nvSpPr>
          <p:cNvPr id="4" name="Title 3"/>
          <p:cNvSpPr>
            <a:spLocks noGrp="1"/>
          </p:cNvSpPr>
          <p:nvPr>
            <p:ph type="title"/>
          </p:nvPr>
        </p:nvSpPr>
        <p:spPr/>
        <p:txBody>
          <a:bodyPr>
            <a:normAutofit/>
          </a:bodyPr>
          <a:lstStyle/>
          <a:p>
            <a:r>
              <a:rPr lang="en-US" sz="3200" b="1"/>
              <a:t>Eligible Bidders</a:t>
            </a:r>
            <a:r>
              <a:rPr lang="en-US" sz="3200"/>
              <a:t>​</a:t>
            </a:r>
          </a:p>
        </p:txBody>
      </p:sp>
    </p:spTree>
    <p:extLst>
      <p:ext uri="{BB962C8B-B14F-4D97-AF65-F5344CB8AC3E}">
        <p14:creationId xmlns:p14="http://schemas.microsoft.com/office/powerpoint/2010/main" val="7472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7131CB-0A34-4C69-99EE-C9F6AECD4A25}" type="slidenum">
              <a:rPr lang="en-US" smtClean="0"/>
              <a:t>14</a:t>
            </a:fld>
            <a:endParaRPr lang="en-US"/>
          </a:p>
        </p:txBody>
      </p:sp>
      <p:sp>
        <p:nvSpPr>
          <p:cNvPr id="2" name="Title 1"/>
          <p:cNvSpPr>
            <a:spLocks noGrp="1"/>
          </p:cNvSpPr>
          <p:nvPr>
            <p:ph type="title"/>
          </p:nvPr>
        </p:nvSpPr>
        <p:spPr/>
        <p:txBody>
          <a:bodyPr/>
          <a:lstStyle/>
          <a:p>
            <a:r>
              <a:rPr lang="en-US" dirty="0"/>
              <a:t>About the project</a:t>
            </a:r>
          </a:p>
        </p:txBody>
      </p:sp>
    </p:spTree>
    <p:extLst>
      <p:ext uri="{BB962C8B-B14F-4D97-AF65-F5344CB8AC3E}">
        <p14:creationId xmlns:p14="http://schemas.microsoft.com/office/powerpoint/2010/main" val="1623656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4C6C70-2672-F7CA-BCBA-2971E24439A5}"/>
              </a:ext>
            </a:extLst>
          </p:cNvPr>
          <p:cNvSpPr>
            <a:spLocks noGrp="1"/>
          </p:cNvSpPr>
          <p:nvPr>
            <p:ph type="sldNum" sz="quarter" idx="12"/>
          </p:nvPr>
        </p:nvSpPr>
        <p:spPr/>
        <p:txBody>
          <a:bodyPr/>
          <a:lstStyle/>
          <a:p>
            <a:fld id="{005C4985-ACD0-2B4C-8981-36243250F268}" type="slidenum">
              <a:rPr lang="en-US" smtClean="0"/>
              <a:t>15</a:t>
            </a:fld>
            <a:endParaRPr lang="en-US"/>
          </a:p>
        </p:txBody>
      </p:sp>
      <p:sp>
        <p:nvSpPr>
          <p:cNvPr id="3" name="Content Placeholder 2">
            <a:extLst>
              <a:ext uri="{FF2B5EF4-FFF2-40B4-BE49-F238E27FC236}">
                <a16:creationId xmlns:a16="http://schemas.microsoft.com/office/drawing/2014/main" id="{1E57F781-8CBB-14EE-CFDF-0E743230EB6D}"/>
              </a:ext>
            </a:extLst>
          </p:cNvPr>
          <p:cNvSpPr>
            <a:spLocks noGrp="1"/>
          </p:cNvSpPr>
          <p:nvPr>
            <p:ph idx="1"/>
          </p:nvPr>
        </p:nvSpPr>
        <p:spPr/>
        <p:txBody>
          <a:bodyPr/>
          <a:lstStyle/>
          <a:p>
            <a:pPr marL="0" indent="0">
              <a:buNone/>
              <a:defRPr/>
            </a:pPr>
            <a:r>
              <a:rPr lang="en-US" sz="2600" dirty="0"/>
              <a:t>The California Energy Commission is directed by Public Resources Code Section 25301 to prepare a forecast of transportation fuel demand, every two years.</a:t>
            </a:r>
          </a:p>
          <a:p>
            <a:pPr>
              <a:defRPr/>
            </a:pPr>
            <a:r>
              <a:rPr lang="en-US" sz="2600" dirty="0"/>
              <a:t>The Transportation Energy Forecasting Unit prepares:</a:t>
            </a:r>
          </a:p>
          <a:p>
            <a:pPr lvl="1">
              <a:defRPr/>
            </a:pPr>
            <a:r>
              <a:rPr lang="en-US" sz="2000" dirty="0"/>
              <a:t>Forecast of vehicle demand, fuel demand and fuel prices;</a:t>
            </a:r>
          </a:p>
          <a:p>
            <a:pPr lvl="1">
              <a:defRPr/>
            </a:pPr>
            <a:r>
              <a:rPr lang="en-US" sz="2000" dirty="0"/>
              <a:t>Assessment of shifts in consumer preferences for vehicle fuel and technology types, in response to changes in incentives and regulatory environment, as well as economic conditions and technology, based on analysis of California commercial and household vehicle survey data.</a:t>
            </a:r>
          </a:p>
          <a:p>
            <a:pPr marL="0" indent="0">
              <a:buNone/>
            </a:pPr>
            <a:endParaRPr lang="en-US" dirty="0"/>
          </a:p>
        </p:txBody>
      </p:sp>
      <p:sp>
        <p:nvSpPr>
          <p:cNvPr id="2" name="Title 1">
            <a:extLst>
              <a:ext uri="{FF2B5EF4-FFF2-40B4-BE49-F238E27FC236}">
                <a16:creationId xmlns:a16="http://schemas.microsoft.com/office/drawing/2014/main" id="{815D3994-C21C-6403-8070-53A0F24654E6}"/>
              </a:ext>
            </a:extLst>
          </p:cNvPr>
          <p:cNvSpPr>
            <a:spLocks noGrp="1"/>
          </p:cNvSpPr>
          <p:nvPr>
            <p:ph type="title"/>
          </p:nvPr>
        </p:nvSpPr>
        <p:spPr/>
        <p:txBody>
          <a:bodyPr/>
          <a:lstStyle/>
          <a:p>
            <a:pPr algn="ctr"/>
            <a:r>
              <a:rPr lang="en-US" dirty="0"/>
              <a:t>Background</a:t>
            </a:r>
          </a:p>
        </p:txBody>
      </p:sp>
    </p:spTree>
    <p:extLst>
      <p:ext uri="{BB962C8B-B14F-4D97-AF65-F5344CB8AC3E}">
        <p14:creationId xmlns:p14="http://schemas.microsoft.com/office/powerpoint/2010/main" val="1062506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descr="Diagram of the light-duty vehicle choice model.  The Vehicle Survey generates the initial inputs to the model.">
            <a:extLst>
              <a:ext uri="{FF2B5EF4-FFF2-40B4-BE49-F238E27FC236}">
                <a16:creationId xmlns:a16="http://schemas.microsoft.com/office/drawing/2014/main" id="{CC103366-B1BF-4C06-9996-E7A2D5D02C02}"/>
              </a:ext>
            </a:extLst>
          </p:cNvPr>
          <p:cNvGrpSpPr/>
          <p:nvPr/>
        </p:nvGrpSpPr>
        <p:grpSpPr>
          <a:xfrm>
            <a:off x="597296" y="1295400"/>
            <a:ext cx="11042254" cy="5325533"/>
            <a:chOff x="2019299" y="1295400"/>
            <a:chExt cx="8198248" cy="4934196"/>
          </a:xfrm>
        </p:grpSpPr>
        <p:pic>
          <p:nvPicPr>
            <p:cNvPr id="43" name="Picture 42" descr="This flowchart shows the inputs into the Energy Commission's Transportation Energy Demand Forecast Models, and how they lead to the models' outputs.">
              <a:extLst>
                <a:ext uri="{FF2B5EF4-FFF2-40B4-BE49-F238E27FC236}">
                  <a16:creationId xmlns:a16="http://schemas.microsoft.com/office/drawing/2014/main" id="{8625F927-6F94-407C-9ACD-A3B869855561}"/>
                </a:ext>
              </a:extLst>
            </p:cNvPr>
            <p:cNvPicPr>
              <a:picLocks noChangeAspect="1"/>
            </p:cNvPicPr>
            <p:nvPr/>
          </p:nvPicPr>
          <p:blipFill>
            <a:blip r:embed="rId2" cstate="print">
              <a:clrChange>
                <a:clrFrom>
                  <a:srgbClr val="FFFFFF"/>
                </a:clrFrom>
                <a:clrTo>
                  <a:srgbClr val="FFFFFF">
                    <a:alpha val="0"/>
                  </a:srgbClr>
                </a:clrTo>
              </a:clrChange>
            </a:blip>
            <a:stretch>
              <a:fillRect/>
            </a:stretch>
          </p:blipFill>
          <p:spPr>
            <a:xfrm>
              <a:off x="2019299" y="1295400"/>
              <a:ext cx="8159675" cy="4724401"/>
            </a:xfrm>
            <a:prstGeom prst="rect">
              <a:avLst/>
            </a:prstGeom>
          </p:spPr>
        </p:pic>
        <p:cxnSp>
          <p:nvCxnSpPr>
            <p:cNvPr id="44" name="Straight Arrow Connector 43" descr="Down arrow">
              <a:extLst>
                <a:ext uri="{FF2B5EF4-FFF2-40B4-BE49-F238E27FC236}">
                  <a16:creationId xmlns:a16="http://schemas.microsoft.com/office/drawing/2014/main" id="{F5B834B0-D39B-4295-A271-9D0DC05A3B3E}"/>
                </a:ext>
              </a:extLst>
            </p:cNvPr>
            <p:cNvCxnSpPr/>
            <p:nvPr/>
          </p:nvCxnSpPr>
          <p:spPr>
            <a:xfrm>
              <a:off x="8373316" y="3626335"/>
              <a:ext cx="198" cy="259869"/>
            </a:xfrm>
            <a:prstGeom prst="straightConnector1">
              <a:avLst/>
            </a:prstGeom>
            <a:ln w="285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E86A157-6921-4150-9C0A-9931EF3E1753}"/>
                </a:ext>
              </a:extLst>
            </p:cNvPr>
            <p:cNvSpPr/>
            <p:nvPr/>
          </p:nvSpPr>
          <p:spPr bwMode="auto">
            <a:xfrm>
              <a:off x="6613587" y="1363117"/>
              <a:ext cx="1460500" cy="694283"/>
            </a:xfrm>
            <a:prstGeom prst="rect">
              <a:avLst/>
            </a:prstGeom>
            <a:solidFill>
              <a:srgbClr val="FFFFFF">
                <a:lumMod val="95000"/>
              </a:srgbClr>
            </a:solid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Calibri"/>
                  <a:ea typeface="+mn-ea"/>
                  <a:cs typeface="+mn-cs"/>
                </a:rPr>
                <a:t>2017 Vehicle Population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02060"/>
                  </a:solidFill>
                  <a:effectLst/>
                  <a:uLnTx/>
                  <a:uFillTx/>
                  <a:latin typeface="Calibri"/>
                  <a:ea typeface="+mn-ea"/>
                  <a:cs typeface="+mn-cs"/>
                </a:rPr>
                <a:t>(from California DMV, NTD)</a:t>
              </a:r>
            </a:p>
          </p:txBody>
        </p:sp>
        <p:sp>
          <p:nvSpPr>
            <p:cNvPr id="46" name="Rectangle 45">
              <a:extLst>
                <a:ext uri="{FF2B5EF4-FFF2-40B4-BE49-F238E27FC236}">
                  <a16:creationId xmlns:a16="http://schemas.microsoft.com/office/drawing/2014/main" id="{15B62B81-8477-408C-BD8B-D8E9CF56FA54}"/>
                </a:ext>
              </a:extLst>
            </p:cNvPr>
            <p:cNvSpPr/>
            <p:nvPr/>
          </p:nvSpPr>
          <p:spPr bwMode="auto">
            <a:xfrm>
              <a:off x="4926045" y="2057400"/>
              <a:ext cx="1470085" cy="514591"/>
            </a:xfrm>
            <a:prstGeom prst="rect">
              <a:avLst/>
            </a:prstGeom>
            <a:solidFill>
              <a:srgbClr val="FFFFFF">
                <a:lumMod val="95000"/>
              </a:srgb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2060"/>
                  </a:solidFill>
                  <a:effectLst/>
                  <a:uLnTx/>
                  <a:uFillTx/>
                  <a:latin typeface="Calibri"/>
                  <a:ea typeface="+mn-ea"/>
                  <a:cs typeface="+mn-cs"/>
                </a:rPr>
                <a:t>CA</a:t>
              </a:r>
              <a:r>
                <a:rPr kumimoji="0" lang="en-US" sz="1400" b="1" i="0" u="none" strike="noStrike" kern="0" cap="none" spc="0" normalizeH="0" baseline="0" noProof="0" dirty="0">
                  <a:ln>
                    <a:noFill/>
                  </a:ln>
                  <a:solidFill>
                    <a:srgbClr val="002060"/>
                  </a:solidFill>
                  <a:effectLst/>
                  <a:uLnTx/>
                  <a:uFillTx/>
                  <a:latin typeface="Calibri"/>
                  <a:ea typeface="+mn-ea"/>
                  <a:cs typeface="+mn-cs"/>
                </a:rPr>
                <a:t> Transportation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Energy Price Forecasts</a:t>
              </a:r>
              <a:endParaRPr kumimoji="0" lang="en-US" sz="1050" b="0" i="1" u="none" strike="noStrike" kern="0" cap="none" spc="0" normalizeH="0" baseline="0" noProof="0" dirty="0">
                <a:ln>
                  <a:noFill/>
                </a:ln>
                <a:solidFill>
                  <a:srgbClr val="002060"/>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DE04C9CD-775C-4DE0-8C75-76A6F8E54DDB}"/>
                </a:ext>
              </a:extLst>
            </p:cNvPr>
            <p:cNvSpPr/>
            <p:nvPr/>
          </p:nvSpPr>
          <p:spPr bwMode="auto">
            <a:xfrm>
              <a:off x="2981767" y="1363117"/>
              <a:ext cx="1726820" cy="578224"/>
            </a:xfrm>
            <a:prstGeom prst="rect">
              <a:avLst/>
            </a:prstGeom>
            <a:solidFill>
              <a:srgbClr val="FFFFFF">
                <a:lumMod val="95000"/>
              </a:srgb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Calibri"/>
                  <a:ea typeface="+mn-ea"/>
                  <a:cs typeface="+mn-cs"/>
                </a:rPr>
                <a:t>Economic</a:t>
              </a:r>
              <a:r>
                <a:rPr kumimoji="0" lang="en-US" sz="1600" b="0" i="0" u="none" strike="noStrike" kern="0" cap="none" spc="0" normalizeH="0" baseline="0" noProof="0" dirty="0">
                  <a:ln>
                    <a:noFill/>
                  </a:ln>
                  <a:solidFill>
                    <a:srgbClr val="002060"/>
                  </a:solidFill>
                  <a:effectLst/>
                  <a:uLnTx/>
                  <a:uFillTx/>
                  <a:latin typeface="Calibri"/>
                  <a:ea typeface="+mn-ea"/>
                  <a:cs typeface="+mn-cs"/>
                </a:rPr>
                <a:t>/</a:t>
              </a:r>
              <a:r>
                <a:rPr kumimoji="0" lang="en-US" sz="1600" b="1" i="0" u="none" strike="noStrike" kern="0" cap="none" spc="0" normalizeH="0" baseline="0" noProof="0" dirty="0">
                  <a:ln>
                    <a:noFill/>
                  </a:ln>
                  <a:solidFill>
                    <a:srgbClr val="002060"/>
                  </a:solidFill>
                  <a:effectLst/>
                  <a:uLnTx/>
                  <a:uFillTx/>
                  <a:latin typeface="Calibri"/>
                  <a:ea typeface="+mn-ea"/>
                  <a:cs typeface="+mn-cs"/>
                </a:rPr>
                <a:t>Demographic  Forecasts &amp; Other Data</a:t>
              </a:r>
              <a:endParaRPr kumimoji="0" lang="en-US" sz="1100" b="0" i="1" u="none" strike="noStrike" kern="0" cap="none" spc="0" normalizeH="0" baseline="0" noProof="0" dirty="0">
                <a:ln>
                  <a:noFill/>
                </a:ln>
                <a:solidFill>
                  <a:srgbClr val="002060"/>
                </a:solidFill>
                <a:effectLst/>
                <a:uLnTx/>
                <a:uFillTx/>
                <a:latin typeface="Calibri"/>
                <a:ea typeface="+mn-ea"/>
                <a:cs typeface="+mn-cs"/>
              </a:endParaRPr>
            </a:p>
          </p:txBody>
        </p:sp>
        <p:sp>
          <p:nvSpPr>
            <p:cNvPr id="48" name="Rectangle 47">
              <a:extLst>
                <a:ext uri="{FF2B5EF4-FFF2-40B4-BE49-F238E27FC236}">
                  <a16:creationId xmlns:a16="http://schemas.microsoft.com/office/drawing/2014/main" id="{3BB055F1-8865-4104-8635-FE862CA9E927}"/>
                </a:ext>
              </a:extLst>
            </p:cNvPr>
            <p:cNvSpPr/>
            <p:nvPr/>
          </p:nvSpPr>
          <p:spPr bwMode="auto">
            <a:xfrm>
              <a:off x="8291545" y="2057400"/>
              <a:ext cx="1470085" cy="457200"/>
            </a:xfrm>
            <a:prstGeom prst="rect">
              <a:avLst/>
            </a:prstGeom>
            <a:solidFill>
              <a:srgbClr val="FFFFFF">
                <a:lumMod val="95000"/>
              </a:srgbClr>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Vehicle Attributes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sp>
          <p:nvSpPr>
            <p:cNvPr id="49" name="Rectangle 48">
              <a:extLst>
                <a:ext uri="{FF2B5EF4-FFF2-40B4-BE49-F238E27FC236}">
                  <a16:creationId xmlns:a16="http://schemas.microsoft.com/office/drawing/2014/main" id="{2931A7C1-7838-444F-9033-0875DDA0A01C}"/>
                </a:ext>
              </a:extLst>
            </p:cNvPr>
            <p:cNvSpPr/>
            <p:nvPr/>
          </p:nvSpPr>
          <p:spPr bwMode="auto">
            <a:xfrm>
              <a:off x="4926045" y="1363117"/>
              <a:ext cx="1470085" cy="457200"/>
            </a:xfrm>
            <a:prstGeom prst="rect">
              <a:avLst/>
            </a:prstGeom>
            <a:solidFill>
              <a:srgbClr val="FFFFFF">
                <a:lumMod val="95000"/>
              </a:srgbClr>
            </a:solidFill>
            <a:ln w="190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Calibri"/>
                  <a:ea typeface="+mn-ea"/>
                  <a:cs typeface="+mn-cs"/>
                </a:rPr>
                <a:t>Fuel Price Forecast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02060"/>
                  </a:solidFill>
                  <a:effectLst/>
                  <a:uLnTx/>
                  <a:uFillTx/>
                  <a:latin typeface="Calibri"/>
                  <a:ea typeface="+mn-ea"/>
                  <a:cs typeface="+mn-cs"/>
                </a:rPr>
                <a:t>(from U.S. EIA)</a:t>
              </a:r>
            </a:p>
          </p:txBody>
        </p:sp>
        <p:sp>
          <p:nvSpPr>
            <p:cNvPr id="50" name="Rectangle 49">
              <a:extLst>
                <a:ext uri="{FF2B5EF4-FFF2-40B4-BE49-F238E27FC236}">
                  <a16:creationId xmlns:a16="http://schemas.microsoft.com/office/drawing/2014/main" id="{D97A3561-AF28-4089-AA70-63278779D620}"/>
                </a:ext>
              </a:extLst>
            </p:cNvPr>
            <p:cNvSpPr/>
            <p:nvPr/>
          </p:nvSpPr>
          <p:spPr bwMode="auto">
            <a:xfrm>
              <a:off x="8291545" y="1295400"/>
              <a:ext cx="1470085" cy="592465"/>
            </a:xfrm>
            <a:prstGeom prst="rect">
              <a:avLst/>
            </a:prstGeom>
            <a:solidFill>
              <a:srgbClr val="FFFFFF">
                <a:lumMod val="95000"/>
              </a:srgbClr>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0" cap="none" spc="0" normalizeH="0" baseline="0" noProof="0" dirty="0">
                  <a:ln>
                    <a:noFill/>
                  </a:ln>
                  <a:solidFill>
                    <a:srgbClr val="002060"/>
                  </a:solidFill>
                  <a:effectLst/>
                  <a:uLnTx/>
                  <a:uFillTx/>
                  <a:latin typeface="Calibri"/>
                  <a:ea typeface="+mn-ea"/>
                  <a:cs typeface="+mn-cs"/>
                </a:rPr>
                <a:t>Regulatory Impact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02060"/>
                  </a:solidFill>
                  <a:effectLst/>
                  <a:uLnTx/>
                  <a:uFillTx/>
                  <a:latin typeface="Calibri"/>
                  <a:ea typeface="+mn-ea"/>
                  <a:cs typeface="+mn-cs"/>
                </a:rPr>
                <a:t>Corporate Avg. Fuel Economy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02060"/>
                  </a:solidFill>
                  <a:effectLst/>
                  <a:uLnTx/>
                  <a:uFillTx/>
                  <a:latin typeface="Calibri"/>
                  <a:ea typeface="+mn-ea"/>
                  <a:cs typeface="+mn-cs"/>
                </a:rPr>
                <a:t>California ZEV Program</a:t>
              </a:r>
            </a:p>
          </p:txBody>
        </p:sp>
        <p:sp>
          <p:nvSpPr>
            <p:cNvPr id="51" name="Rectangle 50">
              <a:extLst>
                <a:ext uri="{FF2B5EF4-FFF2-40B4-BE49-F238E27FC236}">
                  <a16:creationId xmlns:a16="http://schemas.microsoft.com/office/drawing/2014/main" id="{332AA727-5964-4F5C-9FB2-AE9036BC20E9}"/>
                </a:ext>
              </a:extLst>
            </p:cNvPr>
            <p:cNvSpPr/>
            <p:nvPr/>
          </p:nvSpPr>
          <p:spPr bwMode="auto">
            <a:xfrm>
              <a:off x="3102385" y="5791201"/>
              <a:ext cx="3048001" cy="414783"/>
            </a:xfrm>
            <a:prstGeom prst="rect">
              <a:avLst/>
            </a:prstGeom>
            <a:solidFill>
              <a:srgbClr val="FFFFFF">
                <a:lumMod val="95000"/>
              </a:srgb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California On-road/rail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Transportation Energy Demand</a:t>
              </a:r>
            </a:p>
          </p:txBody>
        </p:sp>
        <p:cxnSp>
          <p:nvCxnSpPr>
            <p:cNvPr id="52" name="Straight Arrow Connector 51" descr="Down arrow">
              <a:extLst>
                <a:ext uri="{FF2B5EF4-FFF2-40B4-BE49-F238E27FC236}">
                  <a16:creationId xmlns:a16="http://schemas.microsoft.com/office/drawing/2014/main" id="{967239F7-6FDF-4F1A-AB4E-02FC135FD7F6}"/>
                </a:ext>
              </a:extLst>
            </p:cNvPr>
            <p:cNvCxnSpPr>
              <a:cxnSpLocks/>
              <a:stCxn id="49" idx="2"/>
              <a:endCxn id="46" idx="0"/>
            </p:cNvCxnSpPr>
            <p:nvPr/>
          </p:nvCxnSpPr>
          <p:spPr bwMode="auto">
            <a:xfrm>
              <a:off x="5661087" y="1820317"/>
              <a:ext cx="0" cy="237082"/>
            </a:xfrm>
            <a:prstGeom prst="straightConnector1">
              <a:avLst/>
            </a:prstGeom>
            <a:solidFill>
              <a:srgbClr val="00CC99"/>
            </a:solidFill>
            <a:ln w="19050" cap="flat" cmpd="sng" algn="ctr">
              <a:solidFill>
                <a:srgbClr val="008000"/>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Arrow Connector 52" descr="Down arrow">
              <a:extLst>
                <a:ext uri="{FF2B5EF4-FFF2-40B4-BE49-F238E27FC236}">
                  <a16:creationId xmlns:a16="http://schemas.microsoft.com/office/drawing/2014/main" id="{446EE4F7-10F3-443D-9CA9-E81ACDC0FFDD}"/>
                </a:ext>
              </a:extLst>
            </p:cNvPr>
            <p:cNvCxnSpPr>
              <a:cxnSpLocks/>
              <a:stCxn id="50" idx="2"/>
              <a:endCxn id="48" idx="0"/>
            </p:cNvCxnSpPr>
            <p:nvPr/>
          </p:nvCxnSpPr>
          <p:spPr bwMode="auto">
            <a:xfrm>
              <a:off x="9026587" y="1887864"/>
              <a:ext cx="0" cy="169536"/>
            </a:xfrm>
            <a:prstGeom prst="straightConnector1">
              <a:avLst/>
            </a:prstGeom>
            <a:solidFill>
              <a:srgbClr val="00CC99"/>
            </a:solidFill>
            <a:ln w="19050" cap="flat" cmpd="sng" algn="ctr">
              <a:solidFill>
                <a:schemeClr val="accent1"/>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a:extLst>
                <a:ext uri="{FF2B5EF4-FFF2-40B4-BE49-F238E27FC236}">
                  <a16:creationId xmlns:a16="http://schemas.microsoft.com/office/drawing/2014/main" id="{96E2AC57-B470-4C34-A3EF-604C8295FEC8}"/>
                </a:ext>
              </a:extLst>
            </p:cNvPr>
            <p:cNvSpPr/>
            <p:nvPr/>
          </p:nvSpPr>
          <p:spPr bwMode="auto">
            <a:xfrm>
              <a:off x="2225365" y="4800605"/>
              <a:ext cx="1333500" cy="502489"/>
            </a:xfrm>
            <a:prstGeom prst="ellipse">
              <a:avLst/>
            </a:prstGeom>
            <a:solidFill>
              <a:srgbClr val="008000"/>
            </a:solidFill>
            <a:ln w="317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Urban Travel</a:t>
              </a:r>
            </a:p>
          </p:txBody>
        </p:sp>
        <p:sp>
          <p:nvSpPr>
            <p:cNvPr id="55" name="Oval 54">
              <a:extLst>
                <a:ext uri="{FF2B5EF4-FFF2-40B4-BE49-F238E27FC236}">
                  <a16:creationId xmlns:a16="http://schemas.microsoft.com/office/drawing/2014/main" id="{062F7795-D38A-47DD-A075-4F632B06765F}"/>
                </a:ext>
              </a:extLst>
            </p:cNvPr>
            <p:cNvSpPr/>
            <p:nvPr/>
          </p:nvSpPr>
          <p:spPr bwMode="auto">
            <a:xfrm>
              <a:off x="3661952" y="4800604"/>
              <a:ext cx="1357415" cy="502489"/>
            </a:xfrm>
            <a:prstGeom prst="ellipse">
              <a:avLst/>
            </a:prstGeom>
            <a:solidFill>
              <a:srgbClr val="008000"/>
            </a:solidFill>
            <a:ln w="31750" cap="flat" cmpd="sng" algn="ctr">
              <a:solidFill>
                <a:srgbClr val="008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latin typeface="Calibri"/>
                  <a:ea typeface="+mn-ea"/>
                  <a:cs typeface="+mn-cs"/>
                </a:rPr>
                <a:t>Intercity Travel</a:t>
              </a:r>
            </a:p>
          </p:txBody>
        </p:sp>
        <p:cxnSp>
          <p:nvCxnSpPr>
            <p:cNvPr id="56" name="Straight Arrow Connector 55" descr="Down arrow">
              <a:extLst>
                <a:ext uri="{FF2B5EF4-FFF2-40B4-BE49-F238E27FC236}">
                  <a16:creationId xmlns:a16="http://schemas.microsoft.com/office/drawing/2014/main" id="{26625EB5-9418-480E-B128-8783BCEFC33C}"/>
                </a:ext>
              </a:extLst>
            </p:cNvPr>
            <p:cNvCxnSpPr/>
            <p:nvPr/>
          </p:nvCxnSpPr>
          <p:spPr>
            <a:xfrm flipH="1">
              <a:off x="3111500" y="4650715"/>
              <a:ext cx="100042" cy="143632"/>
            </a:xfrm>
            <a:prstGeom prst="straightConnector1">
              <a:avLst/>
            </a:prstGeom>
            <a:ln w="22225">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Straight Arrow Connector 56" descr="Down arrow">
              <a:extLst>
                <a:ext uri="{FF2B5EF4-FFF2-40B4-BE49-F238E27FC236}">
                  <a16:creationId xmlns:a16="http://schemas.microsoft.com/office/drawing/2014/main" id="{E65CF4B5-9B27-4C23-8C99-87F38FA4ED19}"/>
                </a:ext>
              </a:extLst>
            </p:cNvPr>
            <p:cNvCxnSpPr/>
            <p:nvPr/>
          </p:nvCxnSpPr>
          <p:spPr>
            <a:xfrm>
              <a:off x="4003365" y="4656968"/>
              <a:ext cx="95250" cy="143632"/>
            </a:xfrm>
            <a:prstGeom prst="straightConnector1">
              <a:avLst/>
            </a:prstGeom>
            <a:ln w="22225">
              <a:solidFill>
                <a:schemeClr val="accent6"/>
              </a:solidFill>
              <a:tailEnd type="stealth" w="lg" len="lg"/>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B74A7047-00C7-4B83-B153-ECFA5B0E3534}"/>
                </a:ext>
              </a:extLst>
            </p:cNvPr>
            <p:cNvSpPr/>
            <p:nvPr/>
          </p:nvSpPr>
          <p:spPr bwMode="auto">
            <a:xfrm>
              <a:off x="7799155" y="3124204"/>
              <a:ext cx="1090846" cy="573661"/>
            </a:xfrm>
            <a:prstGeom prst="ellipse">
              <a:avLst/>
            </a:prstGeom>
            <a:solidFill>
              <a:srgbClr val="EC9802"/>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Truck Choice</a:t>
              </a:r>
            </a:p>
          </p:txBody>
        </p:sp>
        <p:sp>
          <p:nvSpPr>
            <p:cNvPr id="59" name="Oval 58">
              <a:extLst>
                <a:ext uri="{FF2B5EF4-FFF2-40B4-BE49-F238E27FC236}">
                  <a16:creationId xmlns:a16="http://schemas.microsoft.com/office/drawing/2014/main" id="{EE4DD76A-0DBA-4B38-8D25-A279B9FDCBD3}"/>
                </a:ext>
              </a:extLst>
            </p:cNvPr>
            <p:cNvSpPr/>
            <p:nvPr/>
          </p:nvSpPr>
          <p:spPr bwMode="auto">
            <a:xfrm>
              <a:off x="9042629" y="3157305"/>
              <a:ext cx="1174918" cy="586600"/>
            </a:xfrm>
            <a:prstGeom prst="ellipse">
              <a:avLst/>
            </a:prstGeom>
            <a:solidFill>
              <a:schemeClr val="bg2"/>
            </a:solid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ysClr val="windowText" lastClr="000000"/>
                  </a:solidFill>
                  <a:effectLst/>
                  <a:uLnTx/>
                  <a:uFillTx/>
                  <a:latin typeface="Calibri"/>
                  <a:ea typeface="+mn-ea"/>
                  <a:cs typeface="+mn-cs"/>
                </a:rPr>
                <a:t>Aviation</a:t>
              </a:r>
            </a:p>
          </p:txBody>
        </p:sp>
        <p:sp>
          <p:nvSpPr>
            <p:cNvPr id="60" name="Oval 59">
              <a:extLst>
                <a:ext uri="{FF2B5EF4-FFF2-40B4-BE49-F238E27FC236}">
                  <a16:creationId xmlns:a16="http://schemas.microsoft.com/office/drawing/2014/main" id="{7480925E-5D52-4843-8417-DC6C01B6A622}"/>
                </a:ext>
              </a:extLst>
            </p:cNvPr>
            <p:cNvSpPr/>
            <p:nvPr/>
          </p:nvSpPr>
          <p:spPr bwMode="auto">
            <a:xfrm>
              <a:off x="2860365" y="3124204"/>
              <a:ext cx="1524000" cy="1004979"/>
            </a:xfrm>
            <a:prstGeom prst="ellipse">
              <a:avLst/>
            </a:prstGeom>
            <a:solidFill>
              <a:srgbClr val="002060"/>
            </a:solidFill>
            <a:ln w="3175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Personal Vehicle Choice</a:t>
              </a:r>
            </a:p>
          </p:txBody>
        </p:sp>
        <p:sp>
          <p:nvSpPr>
            <p:cNvPr id="61" name="Rectangle 60">
              <a:extLst>
                <a:ext uri="{FF2B5EF4-FFF2-40B4-BE49-F238E27FC236}">
                  <a16:creationId xmlns:a16="http://schemas.microsoft.com/office/drawing/2014/main" id="{80251B7D-4C4A-4148-B6BB-978F561D1C37}"/>
                </a:ext>
              </a:extLst>
            </p:cNvPr>
            <p:cNvSpPr/>
            <p:nvPr/>
          </p:nvSpPr>
          <p:spPr bwMode="auto">
            <a:xfrm>
              <a:off x="7799155" y="4629397"/>
              <a:ext cx="1181203" cy="339165"/>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Freight Stock &amp; Fuel </a:t>
              </a: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sp>
          <p:nvSpPr>
            <p:cNvPr id="62" name="Rectangle 61">
              <a:extLst>
                <a:ext uri="{FF2B5EF4-FFF2-40B4-BE49-F238E27FC236}">
                  <a16:creationId xmlns:a16="http://schemas.microsoft.com/office/drawing/2014/main" id="{3238E969-28E2-4212-99FE-557EB7392E99}"/>
                </a:ext>
              </a:extLst>
            </p:cNvPr>
            <p:cNvSpPr/>
            <p:nvPr/>
          </p:nvSpPr>
          <p:spPr bwMode="auto">
            <a:xfrm>
              <a:off x="6223002" y="5791201"/>
              <a:ext cx="3007227" cy="438395"/>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California Vehicle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2060"/>
                  </a:solidFill>
                  <a:effectLst/>
                  <a:uLnTx/>
                  <a:uFillTx/>
                  <a:latin typeface="Calibri"/>
                  <a:ea typeface="+mn-ea"/>
                  <a:cs typeface="+mn-cs"/>
                </a:rPr>
                <a:t>(forecast)</a:t>
              </a:r>
            </a:p>
          </p:txBody>
        </p:sp>
        <p:sp>
          <p:nvSpPr>
            <p:cNvPr id="63" name="Rectangle 62">
              <a:extLst>
                <a:ext uri="{FF2B5EF4-FFF2-40B4-BE49-F238E27FC236}">
                  <a16:creationId xmlns:a16="http://schemas.microsoft.com/office/drawing/2014/main" id="{9178B644-0D5C-4911-B7B3-7B358EB3AFB7}"/>
                </a:ext>
              </a:extLst>
            </p:cNvPr>
            <p:cNvSpPr/>
            <p:nvPr/>
          </p:nvSpPr>
          <p:spPr bwMode="auto">
            <a:xfrm>
              <a:off x="2041125" y="1972127"/>
              <a:ext cx="1510952" cy="761986"/>
            </a:xfrm>
            <a:prstGeom prst="rect">
              <a:avLst/>
            </a:prstGeom>
            <a:solidFill>
              <a:srgbClr val="FFFFCC"/>
            </a:solid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Calibri"/>
                  <a:ea typeface="+mn-ea"/>
                  <a:cs typeface="+mn-cs"/>
                </a:rPr>
                <a:t>2017 </a:t>
              </a:r>
              <a:r>
                <a:rPr kumimoji="0" lang="en-US" sz="1400" b="1" i="0" u="none" strike="noStrike" kern="0" cap="none" spc="0" normalizeH="0" baseline="0" noProof="0" dirty="0">
                  <a:ln>
                    <a:noFill/>
                  </a:ln>
                  <a:solidFill>
                    <a:srgbClr val="002060"/>
                  </a:solidFill>
                  <a:effectLst/>
                  <a:uLnTx/>
                  <a:uFillTx/>
                  <a:latin typeface="Calibri"/>
                  <a:ea typeface="+mn-ea"/>
                  <a:cs typeface="+mn-cs"/>
                </a:rPr>
                <a:t>California Vehicle Survey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dirty="0">
                  <a:ln>
                    <a:noFill/>
                  </a:ln>
                  <a:solidFill>
                    <a:srgbClr val="002060"/>
                  </a:solidFill>
                  <a:effectLst/>
                  <a:uLnTx/>
                  <a:uFillTx/>
                  <a:latin typeface="Calibri"/>
                  <a:ea typeface="+mn-ea"/>
                  <a:cs typeface="+mn-cs"/>
                </a:rPr>
                <a:t>(Household, Commercial, PEV)</a:t>
              </a:r>
            </a:p>
          </p:txBody>
        </p:sp>
        <p:cxnSp>
          <p:nvCxnSpPr>
            <p:cNvPr id="64" name="Straight Arrow Connector 63" descr="Down arrow">
              <a:extLst>
                <a:ext uri="{FF2B5EF4-FFF2-40B4-BE49-F238E27FC236}">
                  <a16:creationId xmlns:a16="http://schemas.microsoft.com/office/drawing/2014/main" id="{CE4EBF17-C1EF-4D4E-AFBF-768BF20FF0D2}"/>
                </a:ext>
              </a:extLst>
            </p:cNvPr>
            <p:cNvCxnSpPr/>
            <p:nvPr/>
          </p:nvCxnSpPr>
          <p:spPr>
            <a:xfrm>
              <a:off x="3603794" y="4038601"/>
              <a:ext cx="198" cy="259869"/>
            </a:xfrm>
            <a:prstGeom prst="straightConnector1">
              <a:avLst/>
            </a:prstGeom>
            <a:ln w="285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D9B9C2FF-CD0D-411C-9959-1FC27B565C0C}"/>
                </a:ext>
              </a:extLst>
            </p:cNvPr>
            <p:cNvSpPr/>
            <p:nvPr/>
          </p:nvSpPr>
          <p:spPr bwMode="auto">
            <a:xfrm>
              <a:off x="7743519" y="3886201"/>
              <a:ext cx="1024764" cy="573661"/>
            </a:xfrm>
            <a:prstGeom prst="ellipse">
              <a:avLst/>
            </a:prstGeom>
            <a:solidFill>
              <a:srgbClr val="008000"/>
            </a:solidFill>
            <a:ln w="31750" cap="flat" cmpd="sng" algn="ctr">
              <a:solidFill>
                <a:srgbClr val="008000"/>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Calibri"/>
                  <a:ea typeface="+mn-ea"/>
                  <a:cs typeface="+mn-cs"/>
                </a:rPr>
                <a:t>Freight Movement</a:t>
              </a:r>
            </a:p>
          </p:txBody>
        </p:sp>
        <p:cxnSp>
          <p:nvCxnSpPr>
            <p:cNvPr id="66" name="Straight Arrow Connector 65" descr="Down arrow">
              <a:extLst>
                <a:ext uri="{FF2B5EF4-FFF2-40B4-BE49-F238E27FC236}">
                  <a16:creationId xmlns:a16="http://schemas.microsoft.com/office/drawing/2014/main" id="{F737D037-9EAF-46CD-8857-B09FDC8173F6}"/>
                </a:ext>
              </a:extLst>
            </p:cNvPr>
            <p:cNvCxnSpPr/>
            <p:nvPr/>
          </p:nvCxnSpPr>
          <p:spPr>
            <a:xfrm flipH="1">
              <a:off x="8372533" y="4419600"/>
              <a:ext cx="199" cy="215264"/>
            </a:xfrm>
            <a:prstGeom prst="straightConnector1">
              <a:avLst/>
            </a:prstGeom>
            <a:ln w="25400">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B4DA08B2-76DF-4E67-BD42-47CE70292023}"/>
                </a:ext>
              </a:extLst>
            </p:cNvPr>
            <p:cNvSpPr/>
            <p:nvPr/>
          </p:nvSpPr>
          <p:spPr bwMode="auto">
            <a:xfrm>
              <a:off x="5007382" y="4572003"/>
              <a:ext cx="1088618" cy="429768"/>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LDV Stock &amp; Fuel </a:t>
              </a: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cxnSp>
          <p:nvCxnSpPr>
            <p:cNvPr id="68" name="Straight Arrow Connector 67" descr="Down arrow">
              <a:extLst>
                <a:ext uri="{FF2B5EF4-FFF2-40B4-BE49-F238E27FC236}">
                  <a16:creationId xmlns:a16="http://schemas.microsoft.com/office/drawing/2014/main" id="{43734C4C-BEC3-43EB-8D40-C75A0AC3B83B}"/>
                </a:ext>
              </a:extLst>
            </p:cNvPr>
            <p:cNvCxnSpPr/>
            <p:nvPr/>
          </p:nvCxnSpPr>
          <p:spPr>
            <a:xfrm>
              <a:off x="5454583" y="3886201"/>
              <a:ext cx="0" cy="664599"/>
            </a:xfrm>
            <a:prstGeom prst="straightConnector1">
              <a:avLst/>
            </a:prstGeom>
            <a:ln w="285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425213CB-0E9F-403D-BCEB-01BC0F15F3CA}"/>
                </a:ext>
              </a:extLst>
            </p:cNvPr>
            <p:cNvSpPr/>
            <p:nvPr/>
          </p:nvSpPr>
          <p:spPr bwMode="auto">
            <a:xfrm>
              <a:off x="6471315" y="4038601"/>
              <a:ext cx="1115768" cy="457200"/>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LDV Stock &amp; Fuel </a:t>
              </a: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cxnSp>
          <p:nvCxnSpPr>
            <p:cNvPr id="70" name="Straight Arrow Connector 69" descr="Down arrow">
              <a:extLst>
                <a:ext uri="{FF2B5EF4-FFF2-40B4-BE49-F238E27FC236}">
                  <a16:creationId xmlns:a16="http://schemas.microsoft.com/office/drawing/2014/main" id="{FA73A4FB-6DC6-4F76-9244-6C0795171477}"/>
                </a:ext>
              </a:extLst>
            </p:cNvPr>
            <p:cNvCxnSpPr/>
            <p:nvPr/>
          </p:nvCxnSpPr>
          <p:spPr>
            <a:xfrm>
              <a:off x="7029199" y="3751016"/>
              <a:ext cx="0" cy="287584"/>
            </a:xfrm>
            <a:prstGeom prst="straightConnector1">
              <a:avLst/>
            </a:prstGeom>
            <a:ln w="28575">
              <a:solidFill>
                <a:srgbClr val="002060"/>
              </a:solidFill>
              <a:tailEnd type="stealth" w="lg" len="lg"/>
            </a:ln>
          </p:spPr>
          <p:style>
            <a:lnRef idx="1">
              <a:schemeClr val="accent1"/>
            </a:lnRef>
            <a:fillRef idx="0">
              <a:schemeClr val="accent1"/>
            </a:fillRef>
            <a:effectRef idx="0">
              <a:schemeClr val="accent1"/>
            </a:effectRef>
            <a:fontRef idx="minor">
              <a:schemeClr val="tx1"/>
            </a:fontRef>
          </p:style>
        </p:cxnSp>
        <p:sp>
          <p:nvSpPr>
            <p:cNvPr id="71" name="Snip Diagonal Corner Rectangle 32">
              <a:extLst>
                <a:ext uri="{FF2B5EF4-FFF2-40B4-BE49-F238E27FC236}">
                  <a16:creationId xmlns:a16="http://schemas.microsoft.com/office/drawing/2014/main" id="{4A8E857E-E2B8-44A5-9BEE-0077BC5798D3}"/>
                </a:ext>
              </a:extLst>
            </p:cNvPr>
            <p:cNvSpPr/>
            <p:nvPr/>
          </p:nvSpPr>
          <p:spPr>
            <a:xfrm>
              <a:off x="6437867" y="3182031"/>
              <a:ext cx="1322715" cy="550180"/>
            </a:xfrm>
            <a:prstGeom prst="snip2DiagRect">
              <a:avLst/>
            </a:prstGeom>
            <a:solidFill>
              <a:srgbClr val="EC9802"/>
            </a:solidFill>
            <a:ln w="25400">
              <a:solidFill>
                <a:srgbClr val="EC9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Government Rental &amp; NEV</a:t>
              </a:r>
            </a:p>
          </p:txBody>
        </p:sp>
        <p:sp>
          <p:nvSpPr>
            <p:cNvPr id="72" name="Snip Diagonal Corner Rectangle 33">
              <a:extLst>
                <a:ext uri="{FF2B5EF4-FFF2-40B4-BE49-F238E27FC236}">
                  <a16:creationId xmlns:a16="http://schemas.microsoft.com/office/drawing/2014/main" id="{5D364896-41E1-43B4-8660-3CECC74D7198}"/>
                </a:ext>
              </a:extLst>
            </p:cNvPr>
            <p:cNvSpPr/>
            <p:nvPr/>
          </p:nvSpPr>
          <p:spPr>
            <a:xfrm>
              <a:off x="9081928" y="3961288"/>
              <a:ext cx="1052645" cy="458312"/>
            </a:xfrm>
            <a:prstGeom prst="snip2Diag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a:ea typeface="+mn-ea"/>
                  <a:cs typeface="+mn-cs"/>
                </a:rPr>
                <a:t>Other Bus</a:t>
              </a:r>
            </a:p>
          </p:txBody>
        </p:sp>
        <p:sp>
          <p:nvSpPr>
            <p:cNvPr id="73" name="Rectangle 72">
              <a:extLst>
                <a:ext uri="{FF2B5EF4-FFF2-40B4-BE49-F238E27FC236}">
                  <a16:creationId xmlns:a16="http://schemas.microsoft.com/office/drawing/2014/main" id="{9B39D1AE-CC98-4DCD-BBB8-CE83CC93034D}"/>
                </a:ext>
              </a:extLst>
            </p:cNvPr>
            <p:cNvSpPr/>
            <p:nvPr/>
          </p:nvSpPr>
          <p:spPr bwMode="auto">
            <a:xfrm>
              <a:off x="9026587" y="2582649"/>
              <a:ext cx="1125927" cy="298668"/>
            </a:xfrm>
            <a:prstGeom prst="rect">
              <a:avLst/>
            </a:prstGeom>
            <a:solidFill>
              <a:srgbClr val="FFFFFF">
                <a:lumMod val="95000"/>
              </a:srgbClr>
            </a:solid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Incentives</a:t>
              </a:r>
              <a:endParaRPr kumimoji="0" lang="en-US" sz="1050" b="0" i="1" u="none" strike="noStrike" kern="0" cap="none" spc="0" normalizeH="0" baseline="0" noProof="0" dirty="0">
                <a:ln>
                  <a:noFill/>
                </a:ln>
                <a:solidFill>
                  <a:srgbClr val="002060"/>
                </a:solidFill>
                <a:effectLst/>
                <a:uLnTx/>
                <a:uFillTx/>
                <a:latin typeface="Calibri"/>
                <a:ea typeface="+mn-ea"/>
                <a:cs typeface="+mn-cs"/>
              </a:endParaRPr>
            </a:p>
          </p:txBody>
        </p:sp>
        <p:sp>
          <p:nvSpPr>
            <p:cNvPr id="74" name="Rectangle 73">
              <a:extLst>
                <a:ext uri="{FF2B5EF4-FFF2-40B4-BE49-F238E27FC236}">
                  <a16:creationId xmlns:a16="http://schemas.microsoft.com/office/drawing/2014/main" id="{283A026F-1AF7-4F5C-AC9D-CFC7D873E999}"/>
                </a:ext>
              </a:extLst>
            </p:cNvPr>
            <p:cNvSpPr/>
            <p:nvPr/>
          </p:nvSpPr>
          <p:spPr bwMode="auto">
            <a:xfrm>
              <a:off x="7799154" y="5081235"/>
              <a:ext cx="1181203" cy="323606"/>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MD/HD 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cxnSp>
          <p:nvCxnSpPr>
            <p:cNvPr id="75" name="Straight Arrow Connector 74" descr="Right arrow">
              <a:extLst>
                <a:ext uri="{FF2B5EF4-FFF2-40B4-BE49-F238E27FC236}">
                  <a16:creationId xmlns:a16="http://schemas.microsoft.com/office/drawing/2014/main" id="{1F0F54CC-B159-46C8-A887-E9827C937729}"/>
                </a:ext>
              </a:extLst>
            </p:cNvPr>
            <p:cNvCxnSpPr/>
            <p:nvPr/>
          </p:nvCxnSpPr>
          <p:spPr>
            <a:xfrm>
              <a:off x="5019367" y="5257800"/>
              <a:ext cx="2779787" cy="0"/>
            </a:xfrm>
            <a:prstGeom prst="straightConnector1">
              <a:avLst/>
            </a:prstGeom>
            <a:ln w="28575">
              <a:solidFill>
                <a:srgbClr val="008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Connector 75" descr="Diagonal line">
              <a:extLst>
                <a:ext uri="{FF2B5EF4-FFF2-40B4-BE49-F238E27FC236}">
                  <a16:creationId xmlns:a16="http://schemas.microsoft.com/office/drawing/2014/main" id="{58634BE4-A111-4E55-832A-B9A67C18FB61}"/>
                </a:ext>
              </a:extLst>
            </p:cNvPr>
            <p:cNvCxnSpPr/>
            <p:nvPr/>
          </p:nvCxnSpPr>
          <p:spPr>
            <a:xfrm flipH="1" flipV="1">
              <a:off x="4889502" y="5125533"/>
              <a:ext cx="129865" cy="132271"/>
            </a:xfrm>
            <a:prstGeom prst="line">
              <a:avLst/>
            </a:prstGeom>
            <a:ln w="25400">
              <a:solidFill>
                <a:srgbClr val="008000"/>
              </a:solidFill>
            </a:ln>
          </p:spPr>
          <p:style>
            <a:lnRef idx="1">
              <a:schemeClr val="accent1"/>
            </a:lnRef>
            <a:fillRef idx="0">
              <a:schemeClr val="accent1"/>
            </a:fillRef>
            <a:effectRef idx="0">
              <a:schemeClr val="accent1"/>
            </a:effectRef>
            <a:fontRef idx="minor">
              <a:schemeClr val="tx1"/>
            </a:fontRef>
          </p:style>
        </p:cxnSp>
        <p:sp>
          <p:nvSpPr>
            <p:cNvPr id="77" name="Freeform 50" descr="Curved right arrow">
              <a:extLst>
                <a:ext uri="{FF2B5EF4-FFF2-40B4-BE49-F238E27FC236}">
                  <a16:creationId xmlns:a16="http://schemas.microsoft.com/office/drawing/2014/main" id="{9D606905-92E1-4C44-A7DA-95DB928AD124}"/>
                </a:ext>
              </a:extLst>
            </p:cNvPr>
            <p:cNvSpPr/>
            <p:nvPr/>
          </p:nvSpPr>
          <p:spPr>
            <a:xfrm>
              <a:off x="3302002" y="5230372"/>
              <a:ext cx="1733177" cy="144795"/>
            </a:xfrm>
            <a:custGeom>
              <a:avLst/>
              <a:gdLst>
                <a:gd name="connsiteX0" fmla="*/ 0 w 2079812"/>
                <a:gd name="connsiteY0" fmla="*/ 0 h 144795"/>
                <a:gd name="connsiteX1" fmla="*/ 627529 w 2079812"/>
                <a:gd name="connsiteY1" fmla="*/ 134471 h 144795"/>
                <a:gd name="connsiteX2" fmla="*/ 1371600 w 2079812"/>
                <a:gd name="connsiteY2" fmla="*/ 125506 h 144795"/>
                <a:gd name="connsiteX3" fmla="*/ 1900517 w 2079812"/>
                <a:gd name="connsiteY3" fmla="*/ 44824 h 144795"/>
                <a:gd name="connsiteX4" fmla="*/ 2079812 w 2079812"/>
                <a:gd name="connsiteY4" fmla="*/ 26894 h 144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9812" h="144795">
                  <a:moveTo>
                    <a:pt x="0" y="0"/>
                  </a:moveTo>
                  <a:cubicBezTo>
                    <a:pt x="199464" y="56776"/>
                    <a:pt x="398929" y="113553"/>
                    <a:pt x="627529" y="134471"/>
                  </a:cubicBezTo>
                  <a:cubicBezTo>
                    <a:pt x="856129" y="155389"/>
                    <a:pt x="1159435" y="140447"/>
                    <a:pt x="1371600" y="125506"/>
                  </a:cubicBezTo>
                  <a:cubicBezTo>
                    <a:pt x="1583765" y="110565"/>
                    <a:pt x="1782482" y="61259"/>
                    <a:pt x="1900517" y="44824"/>
                  </a:cubicBezTo>
                  <a:cubicBezTo>
                    <a:pt x="2018552" y="28389"/>
                    <a:pt x="2049182" y="27641"/>
                    <a:pt x="2079812" y="26894"/>
                  </a:cubicBezTo>
                </a:path>
              </a:pathLst>
            </a:cu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78" name="Elbow Connector 58" descr="Down and left arrow">
              <a:extLst>
                <a:ext uri="{FF2B5EF4-FFF2-40B4-BE49-F238E27FC236}">
                  <a16:creationId xmlns:a16="http://schemas.microsoft.com/office/drawing/2014/main" id="{C730F786-CC7C-41CD-A4C3-5EDE82AC7DDE}"/>
                </a:ext>
              </a:extLst>
            </p:cNvPr>
            <p:cNvCxnSpPr>
              <a:cxnSpLocks/>
              <a:stCxn id="72" idx="1"/>
              <a:endCxn id="74" idx="3"/>
            </p:cNvCxnSpPr>
            <p:nvPr/>
          </p:nvCxnSpPr>
          <p:spPr>
            <a:xfrm rot="5400000">
              <a:off x="8904784" y="4495173"/>
              <a:ext cx="823438" cy="672297"/>
            </a:xfrm>
            <a:prstGeom prst="bentConnector2">
              <a:avLst/>
            </a:prstGeom>
            <a:ln w="25400">
              <a:solidFill>
                <a:srgbClr val="000066"/>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Elbow Connector 60" descr="Connecting line">
              <a:extLst>
                <a:ext uri="{FF2B5EF4-FFF2-40B4-BE49-F238E27FC236}">
                  <a16:creationId xmlns:a16="http://schemas.microsoft.com/office/drawing/2014/main" id="{304D7B7E-D564-4702-8744-7B6BCDEEDB5D}"/>
                </a:ext>
              </a:extLst>
            </p:cNvPr>
            <p:cNvCxnSpPr>
              <a:cxnSpLocks/>
              <a:stCxn id="61" idx="2"/>
              <a:endCxn id="74" idx="0"/>
            </p:cNvCxnSpPr>
            <p:nvPr/>
          </p:nvCxnSpPr>
          <p:spPr>
            <a:xfrm rot="5400000">
              <a:off x="8333419" y="5024900"/>
              <a:ext cx="112677" cy="1"/>
            </a:xfrm>
            <a:prstGeom prst="bentConnector3">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11D98BF-ED00-44DE-AD8D-E18B66564418}"/>
                </a:ext>
              </a:extLst>
            </p:cNvPr>
            <p:cNvSpPr/>
            <p:nvPr/>
          </p:nvSpPr>
          <p:spPr bwMode="auto">
            <a:xfrm>
              <a:off x="3186549" y="4315366"/>
              <a:ext cx="872028" cy="364213"/>
            </a:xfrm>
            <a:prstGeom prst="rect">
              <a:avLst/>
            </a:prstGeom>
            <a:solidFill>
              <a:srgbClr val="FFFFFF">
                <a:lumMod val="95000"/>
              </a:srgbClr>
            </a:solidFill>
            <a:ln w="1905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060"/>
                  </a:solidFill>
                  <a:effectLst/>
                  <a:uLnTx/>
                  <a:uFillTx/>
                  <a:latin typeface="Calibri"/>
                  <a:ea typeface="+mn-ea"/>
                  <a:cs typeface="+mn-cs"/>
                </a:rPr>
                <a:t>LDV Stock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002060"/>
                  </a:solidFill>
                  <a:effectLst/>
                  <a:uLnTx/>
                  <a:uFillTx/>
                  <a:latin typeface="Calibri"/>
                  <a:ea typeface="+mn-ea"/>
                  <a:cs typeface="+mn-cs"/>
                </a:rPr>
                <a:t>(forecast)</a:t>
              </a:r>
            </a:p>
          </p:txBody>
        </p:sp>
        <p:sp>
          <p:nvSpPr>
            <p:cNvPr id="81" name="Oval 80">
              <a:extLst>
                <a:ext uri="{FF2B5EF4-FFF2-40B4-BE49-F238E27FC236}">
                  <a16:creationId xmlns:a16="http://schemas.microsoft.com/office/drawing/2014/main" id="{90E8817B-C092-4C6D-818E-A14DB87445E7}"/>
                </a:ext>
              </a:extLst>
            </p:cNvPr>
            <p:cNvSpPr/>
            <p:nvPr/>
          </p:nvSpPr>
          <p:spPr bwMode="auto">
            <a:xfrm>
              <a:off x="4620693" y="3134527"/>
              <a:ext cx="1726820" cy="1004979"/>
            </a:xfrm>
            <a:prstGeom prst="ellipse">
              <a:avLst/>
            </a:prstGeom>
            <a:solidFill>
              <a:srgbClr val="002060"/>
            </a:solidFill>
            <a:ln w="31750"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Calibri"/>
                  <a:ea typeface="+mn-ea"/>
                  <a:cs typeface="+mn-cs"/>
                </a:rPr>
                <a:t>Commercial Vehicle Choice</a:t>
              </a:r>
            </a:p>
          </p:txBody>
        </p:sp>
      </p:grpSp>
      <p:sp>
        <p:nvSpPr>
          <p:cNvPr id="3" name="Slide Number Placeholder 2">
            <a:extLst>
              <a:ext uri="{FF2B5EF4-FFF2-40B4-BE49-F238E27FC236}">
                <a16:creationId xmlns:a16="http://schemas.microsoft.com/office/drawing/2014/main" id="{63FDFD25-646F-4EFA-8E10-5EE527353FF6}"/>
              </a:ext>
            </a:extLst>
          </p:cNvPr>
          <p:cNvSpPr>
            <a:spLocks noGrp="1"/>
          </p:cNvSpPr>
          <p:nvPr>
            <p:ph type="sldNum" sz="quarter" idx="12"/>
          </p:nvPr>
        </p:nvSpPr>
        <p:spPr>
          <a:xfrm>
            <a:off x="9798977" y="6451659"/>
            <a:ext cx="17610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rgbClr val="DBEFF9">
                    <a:lumMod val="1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DBEFF9">
                  <a:lumMod val="10000"/>
                </a:srgbClr>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A63117E3-7084-41AF-A900-90B99757F565}"/>
              </a:ext>
            </a:extLst>
          </p:cNvPr>
          <p:cNvSpPr>
            <a:spLocks noGrp="1"/>
          </p:cNvSpPr>
          <p:nvPr>
            <p:ph type="title"/>
          </p:nvPr>
        </p:nvSpPr>
        <p:spPr/>
        <p:txBody>
          <a:bodyPr>
            <a:noAutofit/>
          </a:bodyPr>
          <a:lstStyle/>
          <a:p>
            <a:pPr algn="ctr"/>
            <a:r>
              <a:rPr lang="en-US" altLang="en-US" sz="2800" dirty="0"/>
              <a:t>Personal and Commercial Light Duty </a:t>
            </a:r>
            <a:br>
              <a:rPr lang="en-US" altLang="en-US" sz="2800" dirty="0"/>
            </a:br>
            <a:r>
              <a:rPr lang="en-US" altLang="en-US" sz="2800" dirty="0"/>
              <a:t>Vehicle Choice Models in the Context of </a:t>
            </a:r>
            <a:br>
              <a:rPr lang="en-US" altLang="en-US" sz="2800" dirty="0"/>
            </a:br>
            <a:r>
              <a:rPr lang="en-US" altLang="en-US" sz="2800" dirty="0"/>
              <a:t>Transportation Demand Forecasting Models</a:t>
            </a:r>
            <a:endParaRPr lang="en-US" sz="2800" dirty="0"/>
          </a:p>
        </p:txBody>
      </p:sp>
    </p:spTree>
    <p:extLst>
      <p:ext uri="{BB962C8B-B14F-4D97-AF65-F5344CB8AC3E}">
        <p14:creationId xmlns:p14="http://schemas.microsoft.com/office/powerpoint/2010/main" val="887440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FFC66794-7C85-58EE-7FCF-1200658E1BEB}"/>
              </a:ext>
            </a:extLst>
          </p:cNvPr>
          <p:cNvSpPr txBox="1">
            <a:spLocks/>
          </p:cNvSpPr>
          <p:nvPr/>
        </p:nvSpPr>
        <p:spPr>
          <a:xfrm>
            <a:off x="8610600" y="6463234"/>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pPr/>
              <a:t>17</a:t>
            </a:fld>
            <a:endParaRPr lang="en-US"/>
          </a:p>
        </p:txBody>
      </p:sp>
      <p:sp>
        <p:nvSpPr>
          <p:cNvPr id="3" name="Content Placeholder 2"/>
          <p:cNvSpPr>
            <a:spLocks noGrp="1"/>
          </p:cNvSpPr>
          <p:nvPr>
            <p:ph idx="1"/>
          </p:nvPr>
        </p:nvSpPr>
        <p:spPr/>
        <p:txBody>
          <a:bodyPr rtlCol="0">
            <a:normAutofit/>
          </a:bodyPr>
          <a:lstStyle/>
          <a:p>
            <a:pPr>
              <a:buFont typeface="Arial" pitchFamily="34" charset="0"/>
              <a:buChar char="•"/>
              <a:defRPr/>
            </a:pPr>
            <a:r>
              <a:rPr lang="en-US" dirty="0"/>
              <a:t>California Energy Commission periodically conducts a survey of household and commercial vehicle fleet owners to evaluate consumer preferences for near term vehicle transactions and the type of vehicles they plan to purchase.</a:t>
            </a:r>
          </a:p>
          <a:p>
            <a:pPr>
              <a:buFont typeface="Arial" pitchFamily="34" charset="0"/>
              <a:buChar char="•"/>
              <a:defRPr/>
            </a:pPr>
            <a:r>
              <a:rPr lang="en-US" dirty="0"/>
              <a:t>The survey collects data on both revealed preferences (RP) and stated preferences (SP).</a:t>
            </a:r>
          </a:p>
          <a:p>
            <a:pPr>
              <a:buFont typeface="Arial" pitchFamily="34" charset="0"/>
              <a:buChar char="•"/>
              <a:defRPr/>
            </a:pPr>
            <a:r>
              <a:rPr lang="en-US" dirty="0"/>
              <a:t>RP and SP data are then used to estimate parameters of vehicle ownership, transaction and choice utility equations.</a:t>
            </a:r>
          </a:p>
          <a:p>
            <a:pPr>
              <a:buFont typeface="Arial" pitchFamily="34" charset="0"/>
              <a:buChar char="•"/>
              <a:defRPr/>
            </a:pPr>
            <a:r>
              <a:rPr lang="en-US" dirty="0"/>
              <a:t>The estimated parameters are input into existing vehicle demand forecasting models that are used to forecast transportation energy demand in California.</a:t>
            </a:r>
          </a:p>
        </p:txBody>
      </p:sp>
      <p:sp>
        <p:nvSpPr>
          <p:cNvPr id="4" name="Title 1"/>
          <p:cNvSpPr>
            <a:spLocks noGrp="1"/>
          </p:cNvSpPr>
          <p:nvPr>
            <p:ph type="title"/>
          </p:nvPr>
        </p:nvSpPr>
        <p:spPr>
          <a:xfrm>
            <a:off x="1871003" y="506383"/>
            <a:ext cx="8736037" cy="835025"/>
          </a:xfrm>
        </p:spPr>
        <p:txBody>
          <a:bodyPr rtlCol="0">
            <a:normAutofit fontScale="90000"/>
          </a:bodyPr>
          <a:lstStyle/>
          <a:p>
            <a:pPr>
              <a:defRPr/>
            </a:pPr>
            <a:br>
              <a:rPr lang="en-US" dirty="0"/>
            </a:br>
            <a:br>
              <a:rPr lang="en-US" dirty="0"/>
            </a:br>
            <a:r>
              <a:rPr lang="en-US" sz="3600" dirty="0"/>
              <a:t>What Is California Vehicle Survey?</a:t>
            </a:r>
            <a:br>
              <a:rPr lang="en-US" sz="3600" dirty="0"/>
            </a:br>
            <a:br>
              <a:rPr lang="en-US" dirty="0"/>
            </a:br>
            <a:endParaRPr lang="en-US" dirty="0"/>
          </a:p>
        </p:txBody>
      </p:sp>
    </p:spTree>
    <p:extLst>
      <p:ext uri="{BB962C8B-B14F-4D97-AF65-F5344CB8AC3E}">
        <p14:creationId xmlns:p14="http://schemas.microsoft.com/office/powerpoint/2010/main" val="192244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Surveys and Models inform each other.">
            <a:extLst>
              <a:ext uri="{FF2B5EF4-FFF2-40B4-BE49-F238E27FC236}">
                <a16:creationId xmlns:a16="http://schemas.microsoft.com/office/drawing/2014/main" id="{01880D83-4022-341A-17E7-151214009AAD}"/>
              </a:ext>
            </a:extLst>
          </p:cNvPr>
          <p:cNvGrpSpPr/>
          <p:nvPr/>
        </p:nvGrpSpPr>
        <p:grpSpPr>
          <a:xfrm>
            <a:off x="1713608" y="3763617"/>
            <a:ext cx="8197590" cy="1736862"/>
            <a:chOff x="1713608" y="3763617"/>
            <a:chExt cx="8197590" cy="1736862"/>
          </a:xfrm>
        </p:grpSpPr>
        <p:sp>
          <p:nvSpPr>
            <p:cNvPr id="5" name="Oval 4">
              <a:extLst>
                <a:ext uri="{FF2B5EF4-FFF2-40B4-BE49-F238E27FC236}">
                  <a16:creationId xmlns:a16="http://schemas.microsoft.com/office/drawing/2014/main" id="{42E806DD-B171-6884-CEC0-1D563BD1094E}"/>
                </a:ext>
              </a:extLst>
            </p:cNvPr>
            <p:cNvSpPr/>
            <p:nvPr/>
          </p:nvSpPr>
          <p:spPr>
            <a:xfrm>
              <a:off x="1713608" y="3804200"/>
              <a:ext cx="2835965" cy="16962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Survey</a:t>
              </a:r>
            </a:p>
            <a:p>
              <a:pPr algn="ctr"/>
              <a:r>
                <a:rPr lang="en-US" dirty="0"/>
                <a:t>Designed Around Models</a:t>
              </a:r>
            </a:p>
          </p:txBody>
        </p:sp>
        <p:sp>
          <p:nvSpPr>
            <p:cNvPr id="6" name="Oval 5">
              <a:extLst>
                <a:ext uri="{FF2B5EF4-FFF2-40B4-BE49-F238E27FC236}">
                  <a16:creationId xmlns:a16="http://schemas.microsoft.com/office/drawing/2014/main" id="{3D9B08FA-CD4B-5B41-520D-01EE2D9155ED}"/>
                </a:ext>
              </a:extLst>
            </p:cNvPr>
            <p:cNvSpPr/>
            <p:nvPr/>
          </p:nvSpPr>
          <p:spPr>
            <a:xfrm>
              <a:off x="7075233" y="3763617"/>
              <a:ext cx="2835965" cy="16383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Models</a:t>
              </a:r>
            </a:p>
            <a:p>
              <a:pPr algn="ctr"/>
              <a:r>
                <a:rPr lang="en-US" dirty="0"/>
                <a:t>Defined by Survey Data</a:t>
              </a:r>
            </a:p>
          </p:txBody>
        </p:sp>
        <p:sp>
          <p:nvSpPr>
            <p:cNvPr id="7" name="Arrow: Right 6">
              <a:extLst>
                <a:ext uri="{FF2B5EF4-FFF2-40B4-BE49-F238E27FC236}">
                  <a16:creationId xmlns:a16="http://schemas.microsoft.com/office/drawing/2014/main" id="{BFF982CA-A414-998A-A675-DE51FA1EF414}"/>
                </a:ext>
              </a:extLst>
            </p:cNvPr>
            <p:cNvSpPr/>
            <p:nvPr/>
          </p:nvSpPr>
          <p:spPr>
            <a:xfrm>
              <a:off x="4897937" y="4134766"/>
              <a:ext cx="1563756" cy="4032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DCCA9C3E-3249-8A81-37EC-5179C69E7BB8}"/>
                </a:ext>
              </a:extLst>
            </p:cNvPr>
            <p:cNvSpPr/>
            <p:nvPr/>
          </p:nvSpPr>
          <p:spPr>
            <a:xfrm>
              <a:off x="4897937" y="4652340"/>
              <a:ext cx="1563756" cy="4032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07F6405-FBA6-B19F-EBC9-B0A1CFC8D801}"/>
              </a:ext>
            </a:extLst>
          </p:cNvPr>
          <p:cNvSpPr>
            <a:spLocks noGrp="1"/>
          </p:cNvSpPr>
          <p:nvPr>
            <p:ph idx="1"/>
          </p:nvPr>
        </p:nvSpPr>
        <p:spPr/>
        <p:txBody>
          <a:bodyPr/>
          <a:lstStyle/>
          <a:p>
            <a:pPr marL="0" indent="0">
              <a:buNone/>
            </a:pPr>
            <a:r>
              <a:rPr lang="en-US" dirty="0"/>
              <a:t>The survey project is composed of:</a:t>
            </a:r>
          </a:p>
          <a:p>
            <a:pPr marL="1030288" lvl="1" indent="-457200">
              <a:buFont typeface="+mj-lt"/>
              <a:buAutoNum type="alphaUcPeriod"/>
            </a:pPr>
            <a:r>
              <a:rPr lang="en-US" dirty="0"/>
              <a:t>The light duty vehicle owner </a:t>
            </a:r>
            <a:r>
              <a:rPr lang="en-US" dirty="0">
                <a:solidFill>
                  <a:srgbClr val="FF0000"/>
                </a:solidFill>
              </a:rPr>
              <a:t>Surveys</a:t>
            </a:r>
          </a:p>
          <a:p>
            <a:pPr marL="1030288" lvl="1" indent="-457200">
              <a:buFont typeface="+mj-lt"/>
              <a:buAutoNum type="alphaUcPeriod"/>
            </a:pPr>
            <a:r>
              <a:rPr lang="en-US" dirty="0"/>
              <a:t>The light duty vehicle choice </a:t>
            </a:r>
            <a:r>
              <a:rPr lang="en-US" dirty="0">
                <a:solidFill>
                  <a:srgbClr val="FF0000"/>
                </a:solidFill>
              </a:rPr>
              <a:t>Models</a:t>
            </a:r>
          </a:p>
        </p:txBody>
      </p:sp>
      <p:sp>
        <p:nvSpPr>
          <p:cNvPr id="2" name="Title 1">
            <a:extLst>
              <a:ext uri="{FF2B5EF4-FFF2-40B4-BE49-F238E27FC236}">
                <a16:creationId xmlns:a16="http://schemas.microsoft.com/office/drawing/2014/main" id="{F053E246-CB87-C6A3-8995-6132FF74DDFD}"/>
              </a:ext>
            </a:extLst>
          </p:cNvPr>
          <p:cNvSpPr>
            <a:spLocks noGrp="1"/>
          </p:cNvSpPr>
          <p:nvPr>
            <p:ph type="title"/>
          </p:nvPr>
        </p:nvSpPr>
        <p:spPr/>
        <p:txBody>
          <a:bodyPr>
            <a:normAutofit/>
          </a:bodyPr>
          <a:lstStyle/>
          <a:p>
            <a:r>
              <a:rPr lang="en-US" dirty="0"/>
              <a:t>Survey Project: Not Just a Survey</a:t>
            </a:r>
          </a:p>
        </p:txBody>
      </p:sp>
      <p:sp>
        <p:nvSpPr>
          <p:cNvPr id="4" name="Slide Number Placeholder 3">
            <a:extLst>
              <a:ext uri="{FF2B5EF4-FFF2-40B4-BE49-F238E27FC236}">
                <a16:creationId xmlns:a16="http://schemas.microsoft.com/office/drawing/2014/main" id="{81E24ADF-7004-068E-C5EE-FCC7ABE641D5}"/>
              </a:ext>
            </a:extLst>
          </p:cNvPr>
          <p:cNvSpPr>
            <a:spLocks noGrp="1"/>
          </p:cNvSpPr>
          <p:nvPr>
            <p:ph type="sldNum" sz="quarter" idx="12"/>
          </p:nvPr>
        </p:nvSpPr>
        <p:spPr/>
        <p:txBody>
          <a:bodyPr/>
          <a:lstStyle/>
          <a:p>
            <a:fld id="{005C4985-ACD0-2B4C-8981-36243250F268}" type="slidenum">
              <a:rPr lang="en-US" smtClean="0"/>
              <a:t>18</a:t>
            </a:fld>
            <a:endParaRPr lang="en-US"/>
          </a:p>
        </p:txBody>
      </p:sp>
    </p:spTree>
    <p:extLst>
      <p:ext uri="{BB962C8B-B14F-4D97-AF65-F5344CB8AC3E}">
        <p14:creationId xmlns:p14="http://schemas.microsoft.com/office/powerpoint/2010/main" val="640076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A172871-FB72-8F2B-0F07-74E2B49D5771}"/>
              </a:ext>
            </a:extLst>
          </p:cNvPr>
          <p:cNvSpPr>
            <a:spLocks noGrp="1"/>
          </p:cNvSpPr>
          <p:nvPr>
            <p:ph type="sldNum" sz="quarter" idx="12"/>
          </p:nvPr>
        </p:nvSpPr>
        <p:spPr/>
        <p:txBody>
          <a:bodyPr/>
          <a:lstStyle/>
          <a:p>
            <a:fld id="{005C4985-ACD0-2B4C-8981-36243250F268}" type="slidenum">
              <a:rPr lang="en-US" smtClean="0"/>
              <a:t>19</a:t>
            </a:fld>
            <a:endParaRPr lang="en-US"/>
          </a:p>
        </p:txBody>
      </p:sp>
      <p:cxnSp>
        <p:nvCxnSpPr>
          <p:cNvPr id="13" name="Straight Arrow Connector 12">
            <a:extLst>
              <a:ext uri="{FF2B5EF4-FFF2-40B4-BE49-F238E27FC236}">
                <a16:creationId xmlns:a16="http://schemas.microsoft.com/office/drawing/2014/main" id="{A0C9E5A4-915E-5BB1-3CF5-FA09AEB3B63D}"/>
              </a:ext>
              <a:ext uri="{C183D7F6-B498-43B3-948B-1728B52AA6E4}">
                <adec:decorative xmlns:adec="http://schemas.microsoft.com/office/drawing/2017/decorative" val="1"/>
              </a:ext>
            </a:extLst>
          </p:cNvPr>
          <p:cNvCxnSpPr/>
          <p:nvPr/>
        </p:nvCxnSpPr>
        <p:spPr>
          <a:xfrm>
            <a:off x="2862470" y="2979461"/>
            <a:ext cx="1139687"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66282D2-FD53-4F2B-C6AC-FDD58A765C2A}"/>
              </a:ext>
              <a:ext uri="{C183D7F6-B498-43B3-948B-1728B52AA6E4}">
                <adec:decorative xmlns:adec="http://schemas.microsoft.com/office/drawing/2017/decorative" val="1"/>
              </a:ext>
            </a:extLst>
          </p:cNvPr>
          <p:cNvCxnSpPr>
            <a:cxnSpLocks/>
          </p:cNvCxnSpPr>
          <p:nvPr/>
        </p:nvCxnSpPr>
        <p:spPr>
          <a:xfrm>
            <a:off x="2862470" y="4371975"/>
            <a:ext cx="1139687" cy="0"/>
          </a:xfrm>
          <a:prstGeom prst="straightConnector1">
            <a:avLst/>
          </a:prstGeom>
          <a:ln w="793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6CC8BDA-4507-D6AA-7DF3-9F5EFB11B3D5}"/>
              </a:ext>
              <a:ext uri="{C183D7F6-B498-43B3-948B-1728B52AA6E4}">
                <adec:decorative xmlns:adec="http://schemas.microsoft.com/office/drawing/2017/decorative" val="1"/>
              </a:ext>
            </a:extLst>
          </p:cNvPr>
          <p:cNvCxnSpPr>
            <a:cxnSpLocks/>
          </p:cNvCxnSpPr>
          <p:nvPr/>
        </p:nvCxnSpPr>
        <p:spPr>
          <a:xfrm>
            <a:off x="5751444" y="1868557"/>
            <a:ext cx="1815547" cy="0"/>
          </a:xfrm>
          <a:prstGeom prst="straightConnector1">
            <a:avLst/>
          </a:prstGeom>
          <a:ln w="1016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10" descr="Models use the survey data to inform the choice models.">
            <a:extLst>
              <a:ext uri="{FF2B5EF4-FFF2-40B4-BE49-F238E27FC236}">
                <a16:creationId xmlns:a16="http://schemas.microsoft.com/office/drawing/2014/main" id="{49FFA2DA-0525-EC16-4900-9C20376DF8D5}"/>
              </a:ext>
            </a:extLst>
          </p:cNvPr>
          <p:cNvGraphicFramePr>
            <a:graphicFrameLocks noGrp="1"/>
          </p:cNvGraphicFramePr>
          <p:nvPr>
            <p:ph sz="quarter" idx="4"/>
            <p:extLst>
              <p:ext uri="{D42A27DB-BD31-4B8C-83A1-F6EECF244321}">
                <p14:modId xmlns:p14="http://schemas.microsoft.com/office/powerpoint/2010/main" val="468766776"/>
              </p:ext>
            </p:extLst>
          </p:nvPr>
        </p:nvGraphicFramePr>
        <p:xfrm>
          <a:off x="6172200" y="2217738"/>
          <a:ext cx="5183188" cy="397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 Placeholder 3">
            <a:extLst>
              <a:ext uri="{FF2B5EF4-FFF2-40B4-BE49-F238E27FC236}">
                <a16:creationId xmlns:a16="http://schemas.microsoft.com/office/drawing/2014/main" id="{F8242B55-5BA8-07D0-5309-07CC79177288}"/>
              </a:ext>
            </a:extLst>
          </p:cNvPr>
          <p:cNvSpPr>
            <a:spLocks noGrp="1"/>
          </p:cNvSpPr>
          <p:nvPr>
            <p:ph type="body" sz="quarter" idx="3"/>
          </p:nvPr>
        </p:nvSpPr>
        <p:spPr/>
        <p:txBody>
          <a:bodyPr>
            <a:normAutofit/>
          </a:bodyPr>
          <a:lstStyle/>
          <a:p>
            <a:pPr algn="ctr"/>
            <a:r>
              <a:rPr lang="en-US" sz="4400" dirty="0"/>
              <a:t>Models</a:t>
            </a:r>
          </a:p>
        </p:txBody>
      </p:sp>
      <p:graphicFrame>
        <p:nvGraphicFramePr>
          <p:cNvPr id="10" name="Content Placeholder 9" descr="The survey consists of three phases: The Focus Group, the Pretest and the Main Survey.">
            <a:extLst>
              <a:ext uri="{FF2B5EF4-FFF2-40B4-BE49-F238E27FC236}">
                <a16:creationId xmlns:a16="http://schemas.microsoft.com/office/drawing/2014/main" id="{40D77E16-DAC8-F875-E977-B29775BA134A}"/>
              </a:ext>
            </a:extLst>
          </p:cNvPr>
          <p:cNvGraphicFramePr>
            <a:graphicFrameLocks noGrp="1"/>
          </p:cNvGraphicFramePr>
          <p:nvPr>
            <p:ph sz="half" idx="2"/>
            <p:extLst>
              <p:ext uri="{D42A27DB-BD31-4B8C-83A1-F6EECF244321}">
                <p14:modId xmlns:p14="http://schemas.microsoft.com/office/powerpoint/2010/main" val="2279911838"/>
              </p:ext>
            </p:extLst>
          </p:nvPr>
        </p:nvGraphicFramePr>
        <p:xfrm>
          <a:off x="839788" y="2217738"/>
          <a:ext cx="5157787" cy="39719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 Placeholder 1">
            <a:extLst>
              <a:ext uri="{FF2B5EF4-FFF2-40B4-BE49-F238E27FC236}">
                <a16:creationId xmlns:a16="http://schemas.microsoft.com/office/drawing/2014/main" id="{E98B7D9B-8AE2-5386-E997-D07DF0DCB3F4}"/>
              </a:ext>
            </a:extLst>
          </p:cNvPr>
          <p:cNvSpPr>
            <a:spLocks noGrp="1"/>
          </p:cNvSpPr>
          <p:nvPr>
            <p:ph type="body" idx="1"/>
          </p:nvPr>
        </p:nvSpPr>
        <p:spPr/>
        <p:txBody>
          <a:bodyPr>
            <a:normAutofit fontScale="85000" lnSpcReduction="10000"/>
          </a:bodyPr>
          <a:lstStyle/>
          <a:p>
            <a:pPr algn="ctr"/>
            <a:r>
              <a:rPr lang="en-US" sz="4400" dirty="0"/>
              <a:t>Survey (in 3 phases)</a:t>
            </a:r>
          </a:p>
        </p:txBody>
      </p:sp>
      <p:sp>
        <p:nvSpPr>
          <p:cNvPr id="7" name="Title 6">
            <a:extLst>
              <a:ext uri="{FF2B5EF4-FFF2-40B4-BE49-F238E27FC236}">
                <a16:creationId xmlns:a16="http://schemas.microsoft.com/office/drawing/2014/main" id="{F84EDAAF-9A7F-2FF4-59F5-9DD3E08B98A6}"/>
              </a:ext>
            </a:extLst>
          </p:cNvPr>
          <p:cNvSpPr>
            <a:spLocks noGrp="1"/>
          </p:cNvSpPr>
          <p:nvPr>
            <p:ph type="title"/>
          </p:nvPr>
        </p:nvSpPr>
        <p:spPr/>
        <p:txBody>
          <a:bodyPr>
            <a:normAutofit/>
          </a:bodyPr>
          <a:lstStyle/>
          <a:p>
            <a:pPr algn="ctr"/>
            <a:r>
              <a:rPr lang="en-US" sz="4400" dirty="0"/>
              <a:t>Project Products</a:t>
            </a:r>
          </a:p>
        </p:txBody>
      </p:sp>
    </p:spTree>
    <p:extLst>
      <p:ext uri="{BB962C8B-B14F-4D97-AF65-F5344CB8AC3E}">
        <p14:creationId xmlns:p14="http://schemas.microsoft.com/office/powerpoint/2010/main" val="309566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160FE324-FCEF-A431-7EF5-D25D1043E1E4}"/>
              </a:ext>
            </a:extLst>
          </p:cNvPr>
          <p:cNvSpPr txBox="1">
            <a:spLocks/>
          </p:cNvSpPr>
          <p:nvPr/>
        </p:nvSpPr>
        <p:spPr>
          <a:xfrm>
            <a:off x="8610600" y="6463234"/>
            <a:ext cx="180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C4985-ACD0-2B4C-8981-36243250F268}" type="slidenum">
              <a:rPr lang="en-US" smtClean="0"/>
              <a:pPr/>
              <a:t>2</a:t>
            </a:fld>
            <a:endParaRPr lang="en-US"/>
          </a:p>
        </p:txBody>
      </p:sp>
      <p:sp>
        <p:nvSpPr>
          <p:cNvPr id="21507" name="Content Placeholder 2"/>
          <p:cNvSpPr>
            <a:spLocks noGrp="1"/>
          </p:cNvSpPr>
          <p:nvPr>
            <p:ph idx="1"/>
          </p:nvPr>
        </p:nvSpPr>
        <p:spPr>
          <a:xfrm>
            <a:off x="2133600" y="1371600"/>
            <a:ext cx="7924800" cy="4648200"/>
          </a:xfrm>
        </p:spPr>
        <p:txBody>
          <a:bodyPr vert="horz" lIns="91440" tIns="45720" rIns="91440" bIns="45720" rtlCol="0" anchor="t">
            <a:normAutofit fontScale="77500" lnSpcReduction="20000"/>
          </a:bodyPr>
          <a:lstStyle/>
          <a:p>
            <a:pPr eaLnBrk="1" hangingPunct="1"/>
            <a:r>
              <a:rPr lang="en-US" altLang="en-US" sz="3000" dirty="0"/>
              <a:t>Select a contractor to conduct California Household and Commercial LDV fleet owner surveys.</a:t>
            </a:r>
          </a:p>
          <a:p>
            <a:pPr eaLnBrk="1" hangingPunct="1"/>
            <a:r>
              <a:rPr lang="en-US" altLang="en-US" sz="3000" dirty="0"/>
              <a:t>Conduct household surveys to target 4,000 completed stated preferences (SP) surveys for households, representing population distribution in California.</a:t>
            </a:r>
          </a:p>
          <a:p>
            <a:pPr eaLnBrk="1" hangingPunct="1"/>
            <a:r>
              <a:rPr lang="en-US" altLang="en-US" sz="3000" dirty="0"/>
              <a:t>Conduct commercial surveys to target 2,000 completed SP surveys for commercial fleet owners, corresponding to distribution of commercial fleet in California.</a:t>
            </a:r>
          </a:p>
          <a:p>
            <a:pPr eaLnBrk="1" hangingPunct="1"/>
            <a:r>
              <a:rPr lang="en-US" altLang="en-US" sz="3000" dirty="0"/>
              <a:t>Conduct ZEV owner add-on surveys to result in 600 completed SP surveys for households and 280 for commercial segment.</a:t>
            </a:r>
          </a:p>
          <a:p>
            <a:pPr marL="0" indent="0" eaLnBrk="1" hangingPunct="1">
              <a:buNone/>
            </a:pPr>
            <a:endParaRPr lang="en-US" altLang="en-US" dirty="0"/>
          </a:p>
          <a:p>
            <a:pPr>
              <a:buNone/>
            </a:pPr>
            <a:r>
              <a:rPr lang="en-US" dirty="0">
                <a:ea typeface="+mn-lt"/>
                <a:cs typeface="+mn-lt"/>
                <a:hlinkClick r:id="rId2"/>
              </a:rPr>
              <a:t>https://www.energy.ca.gov/solicitations/2023-03/rfp-22-804-2023-california-vehicle-survey</a:t>
            </a:r>
            <a:endParaRPr lang="en-US" dirty="0"/>
          </a:p>
        </p:txBody>
      </p:sp>
      <p:sp>
        <p:nvSpPr>
          <p:cNvPr id="21506" name="Title 1"/>
          <p:cNvSpPr>
            <a:spLocks noGrp="1"/>
          </p:cNvSpPr>
          <p:nvPr>
            <p:ph type="title"/>
          </p:nvPr>
        </p:nvSpPr>
        <p:spPr>
          <a:xfrm>
            <a:off x="2133600" y="533400"/>
            <a:ext cx="8229600" cy="381000"/>
          </a:xfrm>
        </p:spPr>
        <p:txBody>
          <a:bodyPr>
            <a:noAutofit/>
          </a:bodyPr>
          <a:lstStyle/>
          <a:p>
            <a:pPr eaLnBrk="1" hangingPunct="1"/>
            <a:r>
              <a:rPr lang="en-US" altLang="en-US" dirty="0"/>
              <a:t>Purpose of RFP</a:t>
            </a:r>
          </a:p>
        </p:txBody>
      </p:sp>
    </p:spTree>
    <p:extLst>
      <p:ext uri="{BB962C8B-B14F-4D97-AF65-F5344CB8AC3E}">
        <p14:creationId xmlns:p14="http://schemas.microsoft.com/office/powerpoint/2010/main" val="4130432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CCBF868-790F-6B01-D58E-DDFDDE833036}"/>
              </a:ext>
            </a:extLst>
          </p:cNvPr>
          <p:cNvSpPr>
            <a:spLocks noGrp="1"/>
          </p:cNvSpPr>
          <p:nvPr>
            <p:ph type="sldNum" sz="quarter" idx="12"/>
          </p:nvPr>
        </p:nvSpPr>
        <p:spPr>
          <a:xfrm>
            <a:off x="8610600" y="6463234"/>
            <a:ext cx="1803400" cy="365125"/>
          </a:xfrm>
        </p:spPr>
        <p:txBody>
          <a:bodyPr/>
          <a:lstStyle/>
          <a:p>
            <a:fld id="{005C4985-ACD0-2B4C-8981-36243250F268}" type="slidenum">
              <a:rPr lang="en-US" smtClean="0"/>
              <a:t>20</a:t>
            </a:fld>
            <a:endParaRPr lang="en-US"/>
          </a:p>
        </p:txBody>
      </p:sp>
      <p:sp>
        <p:nvSpPr>
          <p:cNvPr id="17411" name="Content Placeholder 2"/>
          <p:cNvSpPr>
            <a:spLocks noGrp="1"/>
          </p:cNvSpPr>
          <p:nvPr>
            <p:ph idx="1"/>
          </p:nvPr>
        </p:nvSpPr>
        <p:spPr>
          <a:xfrm>
            <a:off x="2133600" y="1981200"/>
            <a:ext cx="8077200" cy="3962400"/>
          </a:xfrm>
        </p:spPr>
        <p:txBody>
          <a:bodyPr/>
          <a:lstStyle/>
          <a:p>
            <a:pPr eaLnBrk="1" hangingPunct="1"/>
            <a:r>
              <a:rPr lang="en-US" altLang="en-US" dirty="0"/>
              <a:t>Commercial model  includes a vehicle type choice equation for the commercial segment. </a:t>
            </a:r>
          </a:p>
          <a:p>
            <a:pPr eaLnBrk="1" hangingPunct="1"/>
            <a:r>
              <a:rPr lang="en-US" altLang="en-US" dirty="0"/>
              <a:t>Residential model includes the following behavioral equations for the residential segment:</a:t>
            </a:r>
          </a:p>
          <a:p>
            <a:pPr lvl="2" eaLnBrk="1" hangingPunct="1">
              <a:buFont typeface="Courier New" pitchFamily="49" charset="0"/>
              <a:buChar char="o"/>
            </a:pPr>
            <a:r>
              <a:rPr lang="en-US" altLang="en-US" dirty="0"/>
              <a:t>Vehicle quantity	</a:t>
            </a:r>
          </a:p>
          <a:p>
            <a:pPr lvl="2" eaLnBrk="1" hangingPunct="1">
              <a:buFont typeface="Courier New" pitchFamily="49" charset="0"/>
              <a:buChar char="o"/>
            </a:pPr>
            <a:r>
              <a:rPr lang="en-US" altLang="en-US" dirty="0"/>
              <a:t>Vehicle transaction </a:t>
            </a:r>
          </a:p>
          <a:p>
            <a:pPr lvl="2" eaLnBrk="1" hangingPunct="1">
              <a:buFont typeface="Courier New" pitchFamily="49" charset="0"/>
              <a:buChar char="o"/>
            </a:pPr>
            <a:r>
              <a:rPr lang="en-US" altLang="en-US" dirty="0"/>
              <a:t>New/used vehicle	 </a:t>
            </a:r>
          </a:p>
          <a:p>
            <a:pPr lvl="2" eaLnBrk="1" hangingPunct="1">
              <a:buFont typeface="Courier New" pitchFamily="49" charset="0"/>
              <a:buChar char="o"/>
            </a:pPr>
            <a:r>
              <a:rPr lang="en-US" altLang="en-US" dirty="0"/>
              <a:t>Vehicle type choice </a:t>
            </a:r>
          </a:p>
          <a:p>
            <a:pPr lvl="2" eaLnBrk="1" hangingPunct="1">
              <a:buFont typeface="Courier New" pitchFamily="49" charset="0"/>
              <a:buChar char="o"/>
            </a:pPr>
            <a:r>
              <a:rPr lang="en-US" altLang="en-US" dirty="0"/>
              <a:t>VMT </a:t>
            </a:r>
          </a:p>
        </p:txBody>
      </p:sp>
      <p:sp>
        <p:nvSpPr>
          <p:cNvPr id="17410" name="Title 1"/>
          <p:cNvSpPr>
            <a:spLocks noGrp="1"/>
          </p:cNvSpPr>
          <p:nvPr>
            <p:ph type="title"/>
          </p:nvPr>
        </p:nvSpPr>
        <p:spPr>
          <a:xfrm>
            <a:off x="1617786" y="345282"/>
            <a:ext cx="9734842" cy="989012"/>
          </a:xfrm>
        </p:spPr>
        <p:txBody>
          <a:bodyPr/>
          <a:lstStyle/>
          <a:p>
            <a:pPr algn="ctr" eaLnBrk="1" hangingPunct="1"/>
            <a:r>
              <a:rPr lang="en-US" altLang="en-US" sz="3200" dirty="0"/>
              <a:t>Personal and Commercial Light Duty Vehicle Demand Models</a:t>
            </a:r>
          </a:p>
        </p:txBody>
      </p:sp>
    </p:spTree>
    <p:extLst>
      <p:ext uri="{BB962C8B-B14F-4D97-AF65-F5344CB8AC3E}">
        <p14:creationId xmlns:p14="http://schemas.microsoft.com/office/powerpoint/2010/main" val="2423336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F055E0E-EDB2-4323-B408-7DF8B455E017}" type="slidenum">
              <a:rPr lang="en-US" altLang="en-US" smtClean="0"/>
              <a:pPr>
                <a:defRPr/>
              </a:pPr>
              <a:t>21</a:t>
            </a:fld>
            <a:endParaRPr lang="en-US" altLang="en-US" dirty="0"/>
          </a:p>
        </p:txBody>
      </p:sp>
      <p:sp>
        <p:nvSpPr>
          <p:cNvPr id="19459" name="Content Placeholder 2"/>
          <p:cNvSpPr>
            <a:spLocks noGrp="1"/>
          </p:cNvSpPr>
          <p:nvPr>
            <p:ph idx="1"/>
          </p:nvPr>
        </p:nvSpPr>
        <p:spPr>
          <a:xfrm>
            <a:off x="2286000" y="1752600"/>
            <a:ext cx="7772400" cy="4419600"/>
          </a:xfrm>
        </p:spPr>
        <p:txBody>
          <a:bodyPr>
            <a:normAutofit fontScale="92500" lnSpcReduction="20000"/>
          </a:bodyPr>
          <a:lstStyle/>
          <a:p>
            <a:pPr algn="l">
              <a:buFontTx/>
              <a:buChar char="•"/>
            </a:pPr>
            <a:r>
              <a:rPr lang="en-US" altLang="en-US" sz="3000" dirty="0"/>
              <a:t>Gasoline</a:t>
            </a:r>
          </a:p>
          <a:p>
            <a:pPr algn="l">
              <a:buFontTx/>
              <a:buChar char="•"/>
            </a:pPr>
            <a:r>
              <a:rPr lang="en-US" altLang="en-US" sz="3000" dirty="0"/>
              <a:t>Gasoline Hybrid</a:t>
            </a:r>
          </a:p>
          <a:p>
            <a:pPr algn="l">
              <a:buFontTx/>
              <a:buChar char="•"/>
            </a:pPr>
            <a:r>
              <a:rPr lang="en-US" altLang="en-US" sz="3000" dirty="0"/>
              <a:t>Flex Fuel Vehicle (E85)??</a:t>
            </a:r>
          </a:p>
          <a:p>
            <a:pPr algn="l">
              <a:buFontTx/>
              <a:buChar char="•"/>
            </a:pPr>
            <a:r>
              <a:rPr lang="en-US" altLang="en-US" sz="3000" dirty="0"/>
              <a:t>Diesel </a:t>
            </a:r>
          </a:p>
          <a:p>
            <a:pPr algn="l">
              <a:buFontTx/>
              <a:buChar char="•"/>
            </a:pPr>
            <a:r>
              <a:rPr lang="en-US" altLang="en-US" sz="3000" dirty="0"/>
              <a:t>Battery Electric Vehicle (BEV)</a:t>
            </a:r>
          </a:p>
          <a:p>
            <a:pPr algn="l">
              <a:buFontTx/>
              <a:buChar char="•"/>
            </a:pPr>
            <a:r>
              <a:rPr lang="en-US" altLang="en-US" sz="3000" dirty="0"/>
              <a:t>Plug-in Hybrid Electric Vehicle (PHEV)</a:t>
            </a:r>
          </a:p>
          <a:p>
            <a:pPr algn="l">
              <a:buFontTx/>
              <a:buChar char="•"/>
            </a:pPr>
            <a:r>
              <a:rPr lang="en-US" altLang="en-US" sz="3000" dirty="0"/>
              <a:t>Hydrogen Fuel Cell Vehicle (FCEV)</a:t>
            </a:r>
          </a:p>
          <a:p>
            <a:pPr algn="l">
              <a:buFontTx/>
              <a:buChar char="•"/>
            </a:pPr>
            <a:r>
              <a:rPr lang="en-US" altLang="en-US" sz="3000" dirty="0">
                <a:solidFill>
                  <a:schemeClr val="accent2"/>
                </a:solidFill>
              </a:rPr>
              <a:t>Plug-in Hybrid Fuel Cell (PFCV) </a:t>
            </a:r>
          </a:p>
          <a:p>
            <a:pPr algn="l">
              <a:buFontTx/>
              <a:buChar char="•"/>
            </a:pPr>
            <a:r>
              <a:rPr lang="en-US" altLang="en-US" sz="3000" dirty="0">
                <a:solidFill>
                  <a:srgbClr val="FF0000"/>
                </a:solidFill>
              </a:rPr>
              <a:t>Autonomous Vehicles (AV)</a:t>
            </a:r>
          </a:p>
          <a:p>
            <a:pPr algn="l"/>
            <a:endParaRPr lang="en-US" altLang="en-US" dirty="0"/>
          </a:p>
          <a:p>
            <a:pPr algn="l"/>
            <a:endParaRPr lang="en-US" altLang="en-US" dirty="0"/>
          </a:p>
        </p:txBody>
      </p:sp>
      <p:sp>
        <p:nvSpPr>
          <p:cNvPr id="2" name="Title 1"/>
          <p:cNvSpPr>
            <a:spLocks noGrp="1"/>
          </p:cNvSpPr>
          <p:nvPr>
            <p:ph type="title"/>
          </p:nvPr>
        </p:nvSpPr>
        <p:spPr>
          <a:xfrm>
            <a:off x="1378226" y="349783"/>
            <a:ext cx="10257183" cy="838200"/>
          </a:xfrm>
        </p:spPr>
        <p:txBody>
          <a:bodyPr>
            <a:normAutofit fontScale="90000"/>
          </a:bodyPr>
          <a:lstStyle/>
          <a:p>
            <a:pPr>
              <a:spcBef>
                <a:spcPct val="20000"/>
              </a:spcBef>
              <a:buSzPct val="75000"/>
              <a:defRPr/>
            </a:pPr>
            <a:r>
              <a:rPr lang="en-US" sz="3600" dirty="0"/>
              <a:t>Vehicle Technologies in the 2023 Surveys</a:t>
            </a:r>
            <a:br>
              <a:rPr lang="en-US" dirty="0"/>
            </a:br>
            <a:endParaRPr lang="en-US" sz="2000" dirty="0">
              <a:solidFill>
                <a:schemeClr val="accent2"/>
              </a:solidFill>
              <a:latin typeface="+mn-lt"/>
              <a:ea typeface="+mn-ea"/>
              <a:cs typeface="+mn-cs"/>
            </a:endParaRPr>
          </a:p>
        </p:txBody>
      </p:sp>
    </p:spTree>
    <p:extLst>
      <p:ext uri="{BB962C8B-B14F-4D97-AF65-F5344CB8AC3E}">
        <p14:creationId xmlns:p14="http://schemas.microsoft.com/office/powerpoint/2010/main" val="1677130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87436232-EE28-0DDB-5541-09EA6ABFF272}"/>
              </a:ext>
            </a:extLst>
          </p:cNvPr>
          <p:cNvSpPr>
            <a:spLocks noGrp="1"/>
          </p:cNvSpPr>
          <p:nvPr>
            <p:ph type="sldNum" sz="quarter" idx="12"/>
          </p:nvPr>
        </p:nvSpPr>
        <p:spPr>
          <a:xfrm>
            <a:off x="8610600" y="6463234"/>
            <a:ext cx="1803400" cy="365125"/>
          </a:xfrm>
        </p:spPr>
        <p:txBody>
          <a:bodyPr/>
          <a:lstStyle/>
          <a:p>
            <a:fld id="{005C4985-ACD0-2B4C-8981-36243250F268}" type="slidenum">
              <a:rPr lang="en-US" smtClean="0"/>
              <a:t>22</a:t>
            </a:fld>
            <a:endParaRPr lang="en-US"/>
          </a:p>
        </p:txBody>
      </p:sp>
      <p:sp>
        <p:nvSpPr>
          <p:cNvPr id="20483" name="Content Placeholder 2"/>
          <p:cNvSpPr>
            <a:spLocks noGrp="1"/>
          </p:cNvSpPr>
          <p:nvPr>
            <p:ph idx="1"/>
          </p:nvPr>
        </p:nvSpPr>
        <p:spPr>
          <a:xfrm>
            <a:off x="1428749" y="1752600"/>
            <a:ext cx="9472613" cy="4343400"/>
          </a:xfrm>
        </p:spPr>
        <p:txBody>
          <a:bodyPr>
            <a:normAutofit fontScale="62500" lnSpcReduction="20000"/>
          </a:bodyPr>
          <a:lstStyle/>
          <a:p>
            <a:pPr>
              <a:buFont typeface="Arial" pitchFamily="34" charset="0"/>
              <a:buChar char="•"/>
              <a:defRPr/>
            </a:pPr>
            <a:r>
              <a:rPr lang="en-US" sz="4200" dirty="0"/>
              <a:t>Includes autonomous vehicles in the vehicle type choice model.</a:t>
            </a:r>
          </a:p>
          <a:p>
            <a:pPr>
              <a:buFont typeface="Arial" pitchFamily="34" charset="0"/>
              <a:buChar char="•"/>
              <a:defRPr/>
            </a:pPr>
            <a:r>
              <a:rPr lang="en-US" sz="4200" dirty="0"/>
              <a:t>Includes additional questions on V2G behavior. </a:t>
            </a:r>
          </a:p>
          <a:p>
            <a:pPr>
              <a:buFont typeface="Arial" pitchFamily="34" charset="0"/>
              <a:buChar char="•"/>
              <a:defRPr/>
            </a:pPr>
            <a:r>
              <a:rPr lang="en-US" sz="4200" dirty="0"/>
              <a:t>Improve upon charging infrastructure questions.</a:t>
            </a:r>
          </a:p>
          <a:p>
            <a:pPr>
              <a:buFont typeface="Arial" pitchFamily="34" charset="0"/>
              <a:buChar char="•"/>
              <a:defRPr/>
            </a:pPr>
            <a:r>
              <a:rPr lang="en-US" altLang="en-US" sz="4200" dirty="0"/>
              <a:t>The RP and SP phases of the survey are combined into one phase, for the web-only survey participants, with the help of an algorithm embedded in the survey software.</a:t>
            </a:r>
            <a:r>
              <a:rPr lang="en-US" sz="4200" dirty="0"/>
              <a:t> </a:t>
            </a:r>
          </a:p>
          <a:p>
            <a:pPr>
              <a:buFont typeface="Arial" pitchFamily="34" charset="0"/>
              <a:buChar char="•"/>
              <a:defRPr/>
            </a:pPr>
            <a:r>
              <a:rPr lang="en-US" sz="4200" dirty="0"/>
              <a:t>The data collection phase should be completed and cleaned up by mid-year 2024.</a:t>
            </a:r>
          </a:p>
          <a:p>
            <a:pPr>
              <a:buFont typeface="Arial" pitchFamily="34" charset="0"/>
              <a:buChar char="•"/>
              <a:defRPr/>
            </a:pPr>
            <a:r>
              <a:rPr lang="en-US" sz="4200" dirty="0"/>
              <a:t>Models should be completed by February 2025.</a:t>
            </a:r>
          </a:p>
          <a:p>
            <a:pPr marL="0" indent="0">
              <a:buNone/>
              <a:defRPr/>
            </a:pPr>
            <a:endParaRPr lang="en-US" sz="4200" dirty="0"/>
          </a:p>
          <a:p>
            <a:pPr>
              <a:buFont typeface="Arial" pitchFamily="34" charset="0"/>
              <a:buChar char="•"/>
              <a:defRPr/>
            </a:pPr>
            <a:endParaRPr lang="en-US" altLang="en-US" sz="4100" dirty="0"/>
          </a:p>
          <a:p>
            <a:pPr marL="0" indent="0">
              <a:buNone/>
              <a:defRPr/>
            </a:pPr>
            <a:endParaRPr lang="en-US" altLang="en-US" sz="2000" dirty="0"/>
          </a:p>
          <a:p>
            <a:pPr marL="0" indent="0">
              <a:buNone/>
            </a:pPr>
            <a:endParaRPr lang="en-US" altLang="en-US" dirty="0"/>
          </a:p>
        </p:txBody>
      </p:sp>
      <p:sp>
        <p:nvSpPr>
          <p:cNvPr id="20482" name="Title 1"/>
          <p:cNvSpPr>
            <a:spLocks noGrp="1"/>
          </p:cNvSpPr>
          <p:nvPr>
            <p:ph type="title"/>
          </p:nvPr>
        </p:nvSpPr>
        <p:spPr>
          <a:xfrm>
            <a:off x="2219739" y="425983"/>
            <a:ext cx="7772400" cy="762000"/>
          </a:xfrm>
        </p:spPr>
        <p:txBody>
          <a:bodyPr>
            <a:normAutofit/>
          </a:bodyPr>
          <a:lstStyle/>
          <a:p>
            <a:pPr algn="ctr"/>
            <a:r>
              <a:rPr lang="en-US" altLang="en-US" sz="3600" dirty="0"/>
              <a:t>2023 Survey</a:t>
            </a:r>
          </a:p>
        </p:txBody>
      </p:sp>
    </p:spTree>
    <p:extLst>
      <p:ext uri="{BB962C8B-B14F-4D97-AF65-F5344CB8AC3E}">
        <p14:creationId xmlns:p14="http://schemas.microsoft.com/office/powerpoint/2010/main" val="331682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372585-F65B-3895-6EB4-8D91A728142A}"/>
              </a:ext>
            </a:extLst>
          </p:cNvPr>
          <p:cNvSpPr>
            <a:spLocks noGrp="1"/>
          </p:cNvSpPr>
          <p:nvPr>
            <p:ph type="sldNum" sz="quarter" idx="12"/>
          </p:nvPr>
        </p:nvSpPr>
        <p:spPr/>
        <p:txBody>
          <a:bodyPr/>
          <a:lstStyle/>
          <a:p>
            <a:fld id="{005C4985-ACD0-2B4C-8981-36243250F268}" type="slidenum">
              <a:rPr lang="en-US" smtClean="0"/>
              <a:t>23</a:t>
            </a:fld>
            <a:endParaRPr lang="en-US"/>
          </a:p>
        </p:txBody>
      </p:sp>
      <p:sp>
        <p:nvSpPr>
          <p:cNvPr id="3" name="Content Placeholder 2">
            <a:extLst>
              <a:ext uri="{FF2B5EF4-FFF2-40B4-BE49-F238E27FC236}">
                <a16:creationId xmlns:a16="http://schemas.microsoft.com/office/drawing/2014/main" id="{E24CCDFA-172E-A530-B3C6-5591108B43CD}"/>
              </a:ext>
            </a:extLst>
          </p:cNvPr>
          <p:cNvSpPr>
            <a:spLocks noGrp="1"/>
          </p:cNvSpPr>
          <p:nvPr>
            <p:ph idx="1"/>
          </p:nvPr>
        </p:nvSpPr>
        <p:spPr/>
        <p:txBody>
          <a:bodyPr>
            <a:normAutofit fontScale="85000" lnSpcReduction="20000"/>
          </a:bodyPr>
          <a:lstStyle/>
          <a:p>
            <a:r>
              <a:rPr lang="en-US" sz="3200" dirty="0"/>
              <a:t>Vehicle Quantity (RP)</a:t>
            </a:r>
          </a:p>
          <a:p>
            <a:pPr lvl="1"/>
            <a:r>
              <a:rPr lang="en-US" sz="3200" dirty="0"/>
              <a:t>Should this be changed/augmented IF using Autonomy Level 5? How about TNC impact?</a:t>
            </a:r>
          </a:p>
          <a:p>
            <a:r>
              <a:rPr lang="en-US" sz="3200" dirty="0"/>
              <a:t>Vehicle Transaction (RP)</a:t>
            </a:r>
          </a:p>
          <a:p>
            <a:r>
              <a:rPr lang="en-US" sz="3200" dirty="0"/>
              <a:t>New/Used</a:t>
            </a:r>
          </a:p>
          <a:p>
            <a:r>
              <a:rPr lang="en-US" sz="3200" dirty="0"/>
              <a:t>Vehicle Type (Class/Fuel Type) Choice (SP)</a:t>
            </a:r>
          </a:p>
          <a:p>
            <a:pPr lvl="1"/>
            <a:r>
              <a:rPr lang="en-US" sz="3200" dirty="0"/>
              <a:t>Should this be augmented with Autonomy levels as attribute, or ….?</a:t>
            </a:r>
          </a:p>
          <a:p>
            <a:pPr lvl="1"/>
            <a:r>
              <a:rPr lang="en-US" sz="3200" dirty="0"/>
              <a:t>Can we improve forecast accuracy by augmenting it with our detailed new vehicle sales data 2010-2022?</a:t>
            </a:r>
          </a:p>
          <a:p>
            <a:r>
              <a:rPr lang="en-US" sz="3200" dirty="0"/>
              <a:t>VMT (RP)</a:t>
            </a:r>
          </a:p>
        </p:txBody>
      </p:sp>
      <p:sp>
        <p:nvSpPr>
          <p:cNvPr id="2" name="Title 1">
            <a:extLst>
              <a:ext uri="{FF2B5EF4-FFF2-40B4-BE49-F238E27FC236}">
                <a16:creationId xmlns:a16="http://schemas.microsoft.com/office/drawing/2014/main" id="{5F1589E4-4928-4407-71E4-118C68D84EED}"/>
              </a:ext>
            </a:extLst>
          </p:cNvPr>
          <p:cNvSpPr>
            <a:spLocks noGrp="1"/>
          </p:cNvSpPr>
          <p:nvPr>
            <p:ph type="title"/>
          </p:nvPr>
        </p:nvSpPr>
        <p:spPr/>
        <p:txBody>
          <a:bodyPr>
            <a:normAutofit/>
          </a:bodyPr>
          <a:lstStyle/>
          <a:p>
            <a:r>
              <a:rPr lang="en-US" dirty="0"/>
              <a:t>Household Vehicle Choice Model</a:t>
            </a:r>
          </a:p>
        </p:txBody>
      </p:sp>
    </p:spTree>
    <p:extLst>
      <p:ext uri="{BB962C8B-B14F-4D97-AF65-F5344CB8AC3E}">
        <p14:creationId xmlns:p14="http://schemas.microsoft.com/office/powerpoint/2010/main" val="211370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the 2019 Stated Preferences Survey Instrument.">
            <a:extLst>
              <a:ext uri="{FF2B5EF4-FFF2-40B4-BE49-F238E27FC236}">
                <a16:creationId xmlns:a16="http://schemas.microsoft.com/office/drawing/2014/main" id="{A114312B-4E67-026E-C1EF-453F602E8F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28688"/>
            <a:ext cx="10515600" cy="5564187"/>
          </a:xfrm>
          <a:prstGeom prst="rect">
            <a:avLst/>
          </a:prstGeom>
          <a:noFill/>
          <a:ln>
            <a:solidFill>
              <a:schemeClr val="bg1">
                <a:lumMod val="50000"/>
              </a:schemeClr>
            </a:solidFill>
          </a:ln>
        </p:spPr>
      </p:pic>
      <p:sp>
        <p:nvSpPr>
          <p:cNvPr id="2" name="Title 1">
            <a:extLst>
              <a:ext uri="{FF2B5EF4-FFF2-40B4-BE49-F238E27FC236}">
                <a16:creationId xmlns:a16="http://schemas.microsoft.com/office/drawing/2014/main" id="{AF7A4E90-5580-AE22-4D88-EA857F442385}"/>
              </a:ext>
            </a:extLst>
          </p:cNvPr>
          <p:cNvSpPr>
            <a:spLocks noGrp="1"/>
          </p:cNvSpPr>
          <p:nvPr>
            <p:ph type="title"/>
          </p:nvPr>
        </p:nvSpPr>
        <p:spPr>
          <a:xfrm>
            <a:off x="1214437" y="365125"/>
            <a:ext cx="10125074" cy="457835"/>
          </a:xfrm>
        </p:spPr>
        <p:txBody>
          <a:bodyPr>
            <a:noAutofit/>
          </a:bodyPr>
          <a:lstStyle/>
          <a:p>
            <a:r>
              <a:rPr lang="en-US" sz="3200" dirty="0"/>
              <a:t>2019 Stated Preferences Survey Instrument</a:t>
            </a:r>
          </a:p>
        </p:txBody>
      </p:sp>
      <p:sp>
        <p:nvSpPr>
          <p:cNvPr id="4" name="Slide Number Placeholder 3">
            <a:extLst>
              <a:ext uri="{FF2B5EF4-FFF2-40B4-BE49-F238E27FC236}">
                <a16:creationId xmlns:a16="http://schemas.microsoft.com/office/drawing/2014/main" id="{8F540FF5-01E9-D8C9-3851-BC0EBDC0995E}"/>
              </a:ext>
            </a:extLst>
          </p:cNvPr>
          <p:cNvSpPr>
            <a:spLocks noGrp="1"/>
          </p:cNvSpPr>
          <p:nvPr>
            <p:ph type="sldNum" sz="quarter" idx="12"/>
          </p:nvPr>
        </p:nvSpPr>
        <p:spPr>
          <a:xfrm>
            <a:off x="8610600" y="6463234"/>
            <a:ext cx="1803400" cy="365125"/>
          </a:xfrm>
        </p:spPr>
        <p:txBody>
          <a:bodyPr/>
          <a:lstStyle/>
          <a:p>
            <a:fld id="{005C4985-ACD0-2B4C-8981-36243250F268}" type="slidenum">
              <a:rPr lang="en-US" smtClean="0"/>
              <a:t>24</a:t>
            </a:fld>
            <a:endParaRPr lang="en-US"/>
          </a:p>
        </p:txBody>
      </p:sp>
    </p:spTree>
    <p:extLst>
      <p:ext uri="{BB962C8B-B14F-4D97-AF65-F5344CB8AC3E}">
        <p14:creationId xmlns:p14="http://schemas.microsoft.com/office/powerpoint/2010/main" val="23023503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2F8548E2-8B14-0AD1-C623-9DC7AC7B6E39}"/>
              </a:ext>
            </a:extLst>
          </p:cNvPr>
          <p:cNvSpPr>
            <a:spLocks noGrp="1"/>
          </p:cNvSpPr>
          <p:nvPr>
            <p:ph type="sldNum" sz="quarter" idx="12"/>
          </p:nvPr>
        </p:nvSpPr>
        <p:spPr>
          <a:xfrm>
            <a:off x="8610600" y="6463234"/>
            <a:ext cx="1803400" cy="365125"/>
          </a:xfrm>
        </p:spPr>
        <p:txBody>
          <a:bodyPr/>
          <a:lstStyle/>
          <a:p>
            <a:fld id="{005C4985-ACD0-2B4C-8981-36243250F268}" type="slidenum">
              <a:rPr lang="en-US" smtClean="0"/>
              <a:t>25</a:t>
            </a:fld>
            <a:endParaRPr lang="en-US"/>
          </a:p>
        </p:txBody>
      </p:sp>
      <p:sp>
        <p:nvSpPr>
          <p:cNvPr id="24579" name="Content Placeholder 2"/>
          <p:cNvSpPr>
            <a:spLocks noGrp="1"/>
          </p:cNvSpPr>
          <p:nvPr>
            <p:ph idx="1"/>
          </p:nvPr>
        </p:nvSpPr>
        <p:spPr/>
        <p:txBody>
          <a:bodyPr>
            <a:normAutofit lnSpcReduction="10000"/>
          </a:bodyPr>
          <a:lstStyle/>
          <a:p>
            <a:pPr fontAlgn="base">
              <a:buFont typeface="Arial" panose="020B0604020202020204" pitchFamily="34" charset="0"/>
              <a:buChar char="•"/>
            </a:pPr>
            <a:r>
              <a:rPr lang="en-US" dirty="0"/>
              <a:t>Prior survey reports (2017 survey) and data (2013, 2017 and 2019 survey data) can be accessed on the California Vehicle Survey Webpage. The 2017 reports include survey methodology, LDV choice models, as well as the questionnaires. </a:t>
            </a:r>
          </a:p>
          <a:p>
            <a:pPr lvl="1" fontAlgn="base">
              <a:buFont typeface="Arial" panose="020B0604020202020204" pitchFamily="34" charset="0"/>
              <a:buChar char="•"/>
            </a:pPr>
            <a:r>
              <a:rPr lang="en-US" dirty="0">
                <a:hlinkClick r:id="rId2">
                  <a:extLst>
                    <a:ext uri="{A12FA001-AC4F-418D-AE19-62706E023703}">
                      <ahyp:hlinkClr xmlns:ahyp="http://schemas.microsoft.com/office/drawing/2018/hyperlinkcolor" val="tx"/>
                    </a:ext>
                  </a:extLst>
                </a:hlinkClick>
              </a:rPr>
              <a:t>https://www.energy.ca.gov/publications/2017/2015-2017-california-vehicle-survey</a:t>
            </a:r>
            <a:r>
              <a:rPr lang="en-US" dirty="0"/>
              <a:t>  </a:t>
            </a:r>
          </a:p>
          <a:p>
            <a:pPr algn="l" rtl="0" fontAlgn="base">
              <a:buFont typeface="Arial" panose="020B0604020202020204" pitchFamily="34" charset="0"/>
              <a:buChar char="•"/>
            </a:pPr>
            <a:r>
              <a:rPr lang="en-US" dirty="0"/>
              <a:t>The 2017 staff report provides the context in which the resulting light duty vehicle choice models are used in forecasting transportation energy demand.</a:t>
            </a:r>
            <a:r>
              <a:rPr lang="en-US" sz="1800" b="0" i="0" dirty="0">
                <a:solidFill>
                  <a:srgbClr val="000000"/>
                </a:solidFill>
                <a:effectLst/>
                <a:latin typeface="Arial" panose="020B0604020202020204" pitchFamily="34" charset="0"/>
              </a:rPr>
              <a:t> </a:t>
            </a:r>
          </a:p>
          <a:p>
            <a:pPr lvl="1" fontAlgn="base">
              <a:buFont typeface="Arial" panose="020B0604020202020204" pitchFamily="34" charset="0"/>
              <a:buChar char="•"/>
            </a:pPr>
            <a:r>
              <a:rPr lang="en-US" b="0" i="0" u="sng" strike="noStrike" dirty="0">
                <a:effectLst/>
                <a:latin typeface="Calibri" panose="020F0502020204030204" pitchFamily="34" charset="0"/>
                <a:hlinkClick r:id="rId3">
                  <a:extLst>
                    <a:ext uri="{A12FA001-AC4F-418D-AE19-62706E023703}">
                      <ahyp:hlinkClr xmlns:ahyp="http://schemas.microsoft.com/office/drawing/2018/hyperlinkcolor" val="tx"/>
                    </a:ext>
                  </a:extLst>
                </a:hlinkClick>
              </a:rPr>
              <a:t>Transportation Energy Demand Forecast, 2018-2030 - Staff Report | California Energy Commission</a:t>
            </a:r>
            <a:r>
              <a:rPr lang="en-US" b="0" i="0" u="sng" dirty="0">
                <a:effectLst/>
                <a:latin typeface="Calibri" panose="020F0502020204030204" pitchFamily="34" charset="0"/>
              </a:rPr>
              <a:t> </a:t>
            </a:r>
            <a:r>
              <a:rPr lang="en-US" b="0" i="0" dirty="0">
                <a:effectLst/>
                <a:latin typeface="Calibri" panose="020F0502020204030204" pitchFamily="34" charset="0"/>
              </a:rPr>
              <a:t> </a:t>
            </a:r>
          </a:p>
          <a:p>
            <a:pPr>
              <a:buFont typeface="Arial" panose="020B0604020202020204" pitchFamily="34" charset="0"/>
              <a:buChar char="•"/>
            </a:pPr>
            <a:r>
              <a:rPr lang="en-US" altLang="en-US" dirty="0"/>
              <a:t>Actual New Vehicle Sale data </a:t>
            </a:r>
            <a:r>
              <a:rPr lang="en-US" dirty="0">
                <a:hlinkClick r:id="rId4">
                  <a:extLst>
                    <a:ext uri="{A12FA001-AC4F-418D-AE19-62706E023703}">
                      <ahyp:hlinkClr xmlns:ahyp="http://schemas.microsoft.com/office/drawing/2018/hyperlinkcolor" val="tx"/>
                    </a:ext>
                  </a:extLst>
                </a:hlinkClick>
              </a:rPr>
              <a:t>New ZEV Sales in California</a:t>
            </a:r>
            <a:endParaRPr lang="en-US" altLang="en-US" dirty="0"/>
          </a:p>
          <a:p>
            <a:pPr>
              <a:buFontTx/>
              <a:buNone/>
            </a:pPr>
            <a:endParaRPr lang="en-US" altLang="en-US" dirty="0"/>
          </a:p>
        </p:txBody>
      </p:sp>
      <p:sp>
        <p:nvSpPr>
          <p:cNvPr id="24578" name="Title 1"/>
          <p:cNvSpPr>
            <a:spLocks noGrp="1"/>
          </p:cNvSpPr>
          <p:nvPr>
            <p:ph type="title"/>
          </p:nvPr>
        </p:nvSpPr>
        <p:spPr/>
        <p:txBody>
          <a:bodyPr/>
          <a:lstStyle/>
          <a:p>
            <a:r>
              <a:rPr lang="en-US" altLang="en-US" sz="3200"/>
              <a:t>Information Provided by CEC</a:t>
            </a:r>
          </a:p>
        </p:txBody>
      </p:sp>
    </p:spTree>
    <p:extLst>
      <p:ext uri="{BB962C8B-B14F-4D97-AF65-F5344CB8AC3E}">
        <p14:creationId xmlns:p14="http://schemas.microsoft.com/office/powerpoint/2010/main" val="339255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443FE58-B397-5714-A3C0-30A552943B84}"/>
              </a:ext>
            </a:extLst>
          </p:cNvPr>
          <p:cNvSpPr>
            <a:spLocks noGrp="1"/>
          </p:cNvSpPr>
          <p:nvPr>
            <p:ph type="sldNum" sz="quarter" idx="12"/>
          </p:nvPr>
        </p:nvSpPr>
        <p:spPr>
          <a:xfrm>
            <a:off x="8610600" y="6463234"/>
            <a:ext cx="1803400" cy="365125"/>
          </a:xfrm>
        </p:spPr>
        <p:txBody>
          <a:bodyPr/>
          <a:lstStyle/>
          <a:p>
            <a:fld id="{005C4985-ACD0-2B4C-8981-36243250F268}" type="slidenum">
              <a:rPr lang="en-US" smtClean="0"/>
              <a:t>26</a:t>
            </a:fld>
            <a:endParaRPr lang="en-US"/>
          </a:p>
        </p:txBody>
      </p:sp>
      <p:sp>
        <p:nvSpPr>
          <p:cNvPr id="25603" name="Content Placeholder 2"/>
          <p:cNvSpPr>
            <a:spLocks noGrp="1"/>
          </p:cNvSpPr>
          <p:nvPr>
            <p:ph idx="1"/>
          </p:nvPr>
        </p:nvSpPr>
        <p:spPr>
          <a:xfrm>
            <a:off x="2057400" y="1524001"/>
            <a:ext cx="8153400" cy="4602163"/>
          </a:xfrm>
        </p:spPr>
        <p:txBody>
          <a:bodyPr/>
          <a:lstStyle/>
          <a:p>
            <a:r>
              <a:rPr lang="en-US" altLang="en-US" dirty="0"/>
              <a:t>Task 1: Agreement Management</a:t>
            </a:r>
          </a:p>
          <a:p>
            <a:r>
              <a:rPr lang="en-US" altLang="en-US" dirty="0"/>
              <a:t>Task 2: Work Plan</a:t>
            </a:r>
          </a:p>
          <a:p>
            <a:r>
              <a:rPr lang="en-US" altLang="en-US" dirty="0"/>
              <a:t>Task 3: Survey Website, and Database design </a:t>
            </a:r>
          </a:p>
          <a:p>
            <a:r>
              <a:rPr lang="en-US" altLang="en-US" dirty="0"/>
              <a:t>Task 4: Survey Design</a:t>
            </a:r>
          </a:p>
          <a:p>
            <a:r>
              <a:rPr lang="en-US" altLang="en-US" dirty="0"/>
              <a:t>Task 5: Focus Groups</a:t>
            </a:r>
          </a:p>
          <a:p>
            <a:r>
              <a:rPr lang="en-US" altLang="en-US" dirty="0"/>
              <a:t>Task 6: Survey Pretest</a:t>
            </a:r>
          </a:p>
          <a:p>
            <a:r>
              <a:rPr lang="en-US" altLang="en-US" dirty="0"/>
              <a:t>Task 7: Main Survey </a:t>
            </a:r>
          </a:p>
          <a:p>
            <a:r>
              <a:rPr lang="en-US" altLang="en-US" dirty="0"/>
              <a:t>Task 8: Analysis of Data Quality and Survey Results</a:t>
            </a:r>
          </a:p>
          <a:p>
            <a:r>
              <a:rPr lang="en-US" altLang="en-US" dirty="0"/>
              <a:t>Task 9: Logistic Equations</a:t>
            </a:r>
          </a:p>
        </p:txBody>
      </p:sp>
      <p:sp>
        <p:nvSpPr>
          <p:cNvPr id="25602" name="Title 1"/>
          <p:cNvSpPr>
            <a:spLocks noGrp="1"/>
          </p:cNvSpPr>
          <p:nvPr>
            <p:ph type="title"/>
          </p:nvPr>
        </p:nvSpPr>
        <p:spPr>
          <a:xfrm>
            <a:off x="1981200" y="914400"/>
            <a:ext cx="8229600" cy="533400"/>
          </a:xfrm>
        </p:spPr>
        <p:txBody>
          <a:bodyPr>
            <a:normAutofit fontScale="90000"/>
          </a:bodyPr>
          <a:lstStyle/>
          <a:p>
            <a:pPr algn="ctr"/>
            <a:r>
              <a:rPr lang="en-US" altLang="en-US" dirty="0"/>
              <a:t>Scope of Work</a:t>
            </a:r>
          </a:p>
        </p:txBody>
      </p:sp>
    </p:spTree>
    <p:extLst>
      <p:ext uri="{BB962C8B-B14F-4D97-AF65-F5344CB8AC3E}">
        <p14:creationId xmlns:p14="http://schemas.microsoft.com/office/powerpoint/2010/main" val="427501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1C46512-AACD-4D42-8FC9-DFAF3EB0D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aphicFrame>
        <p:nvGraphicFramePr>
          <p:cNvPr id="10" name="Table 7">
            <a:extLst>
              <a:ext uri="{FF2B5EF4-FFF2-40B4-BE49-F238E27FC236}">
                <a16:creationId xmlns:a16="http://schemas.microsoft.com/office/drawing/2014/main" id="{D02DE718-F78F-4AE4-AFE0-221D719BBCFB}"/>
              </a:ext>
            </a:extLst>
          </p:cNvPr>
          <p:cNvGraphicFramePr>
            <a:graphicFrameLocks noGrp="1"/>
          </p:cNvGraphicFramePr>
          <p:nvPr>
            <p:extLst>
              <p:ext uri="{D42A27DB-BD31-4B8C-83A1-F6EECF244321}">
                <p14:modId xmlns:p14="http://schemas.microsoft.com/office/powerpoint/2010/main" val="3754067308"/>
              </p:ext>
            </p:extLst>
          </p:nvPr>
        </p:nvGraphicFramePr>
        <p:xfrm>
          <a:off x="1704622" y="4591506"/>
          <a:ext cx="8108950" cy="944880"/>
        </p:xfrm>
        <a:graphic>
          <a:graphicData uri="http://schemas.openxmlformats.org/drawingml/2006/table">
            <a:tbl>
              <a:tblPr firstRow="1">
                <a:tableStyleId>{5940675A-B579-460E-94D1-54222C63F5DA}</a:tableStyleId>
              </a:tblPr>
              <a:tblGrid>
                <a:gridCol w="6067778">
                  <a:extLst>
                    <a:ext uri="{9D8B030D-6E8A-4147-A177-3AD203B41FA5}">
                      <a16:colId xmlns:a16="http://schemas.microsoft.com/office/drawing/2014/main" val="3734868308"/>
                    </a:ext>
                  </a:extLst>
                </a:gridCol>
                <a:gridCol w="2041172">
                  <a:extLst>
                    <a:ext uri="{9D8B030D-6E8A-4147-A177-3AD203B41FA5}">
                      <a16:colId xmlns:a16="http://schemas.microsoft.com/office/drawing/2014/main" val="3194640839"/>
                    </a:ext>
                  </a:extLst>
                </a:gridCol>
              </a:tblGrid>
              <a:tr h="0">
                <a:tc>
                  <a:txBody>
                    <a:bodyPr/>
                    <a:lstStyle/>
                    <a:p>
                      <a:r>
                        <a:rPr lang="en-US" sz="1600" b="1" dirty="0"/>
                        <a:t>Cost</a:t>
                      </a:r>
                    </a:p>
                  </a:txBody>
                  <a:tcPr/>
                </a:tc>
                <a:tc>
                  <a:txBody>
                    <a:bodyPr/>
                    <a:lstStyle/>
                    <a:p>
                      <a:r>
                        <a:rPr lang="en-US" sz="1600" b="1" dirty="0"/>
                        <a:t>Possible Points</a:t>
                      </a:r>
                    </a:p>
                  </a:txBody>
                  <a:tcPr/>
                </a:tc>
                <a:extLst>
                  <a:ext uri="{0D108BD9-81ED-4DB2-BD59-A6C34878D82A}">
                    <a16:rowId xmlns:a16="http://schemas.microsoft.com/office/drawing/2014/main" val="405237906"/>
                  </a:ext>
                </a:extLst>
              </a:tr>
              <a:tr h="154146">
                <a:tc>
                  <a:txBody>
                    <a:bodyPr/>
                    <a:lstStyle/>
                    <a:p>
                      <a:r>
                        <a:rPr lang="en-US" sz="1400" b="0" kern="1200" dirty="0">
                          <a:solidFill>
                            <a:schemeClr val="dk1"/>
                          </a:solidFill>
                          <a:effectLst/>
                        </a:rPr>
                        <a:t>Total Cost Components</a:t>
                      </a:r>
                      <a:endParaRPr lang="en-US" sz="1400" b="0" dirty="0"/>
                    </a:p>
                  </a:txBody>
                  <a:tcPr/>
                </a:tc>
                <a:tc>
                  <a:txBody>
                    <a:bodyPr/>
                    <a:lstStyle/>
                    <a:p>
                      <a:pPr algn="r"/>
                      <a:r>
                        <a:rPr lang="en-US" sz="1400" dirty="0"/>
                        <a:t>30</a:t>
                      </a:r>
                    </a:p>
                  </a:txBody>
                  <a:tcPr/>
                </a:tc>
                <a:extLst>
                  <a:ext uri="{0D108BD9-81ED-4DB2-BD59-A6C34878D82A}">
                    <a16:rowId xmlns:a16="http://schemas.microsoft.com/office/drawing/2014/main" val="2721157379"/>
                  </a:ext>
                </a:extLst>
              </a:tr>
              <a:tr h="243636">
                <a:tc>
                  <a:txBody>
                    <a:bodyPr/>
                    <a:lstStyle/>
                    <a:p>
                      <a:pPr marL="2286000" indent="0"/>
                      <a:r>
                        <a:rPr lang="en-US" sz="1400" b="1" dirty="0"/>
                        <a:t>Total (Minimum Passing Score of 70)</a:t>
                      </a:r>
                    </a:p>
                  </a:txBody>
                  <a:tcPr/>
                </a:tc>
                <a:tc>
                  <a:txBody>
                    <a:bodyPr/>
                    <a:lstStyle/>
                    <a:p>
                      <a:pPr algn="r"/>
                      <a:r>
                        <a:rPr lang="en-US" sz="1400" b="1" dirty="0"/>
                        <a:t>100</a:t>
                      </a:r>
                    </a:p>
                  </a:txBody>
                  <a:tcPr/>
                </a:tc>
                <a:extLst>
                  <a:ext uri="{0D108BD9-81ED-4DB2-BD59-A6C34878D82A}">
                    <a16:rowId xmlns:a16="http://schemas.microsoft.com/office/drawing/2014/main" val="182662095"/>
                  </a:ext>
                </a:extLst>
              </a:tr>
            </a:tbl>
          </a:graphicData>
        </a:graphic>
      </p:graphicFrame>
      <p:graphicFrame>
        <p:nvGraphicFramePr>
          <p:cNvPr id="7" name="Table 7">
            <a:extLst>
              <a:ext uri="{FF2B5EF4-FFF2-40B4-BE49-F238E27FC236}">
                <a16:creationId xmlns:a16="http://schemas.microsoft.com/office/drawing/2014/main" id="{ED497EE1-76D8-4384-BE8A-4BD6DA3146DD}"/>
              </a:ext>
            </a:extLst>
          </p:cNvPr>
          <p:cNvGraphicFramePr>
            <a:graphicFrameLocks noGrp="1"/>
          </p:cNvGraphicFramePr>
          <p:nvPr>
            <p:extLst>
              <p:ext uri="{D42A27DB-BD31-4B8C-83A1-F6EECF244321}">
                <p14:modId xmlns:p14="http://schemas.microsoft.com/office/powerpoint/2010/main" val="3443159784"/>
              </p:ext>
            </p:extLst>
          </p:nvPr>
        </p:nvGraphicFramePr>
        <p:xfrm>
          <a:off x="1704622" y="1564005"/>
          <a:ext cx="8108950" cy="2164080"/>
        </p:xfrm>
        <a:graphic>
          <a:graphicData uri="http://schemas.openxmlformats.org/drawingml/2006/table">
            <a:tbl>
              <a:tblPr firstRow="1">
                <a:tableStyleId>{5940675A-B579-460E-94D1-54222C63F5DA}</a:tableStyleId>
              </a:tblPr>
              <a:tblGrid>
                <a:gridCol w="5994626">
                  <a:extLst>
                    <a:ext uri="{9D8B030D-6E8A-4147-A177-3AD203B41FA5}">
                      <a16:colId xmlns:a16="http://schemas.microsoft.com/office/drawing/2014/main" val="3734868308"/>
                    </a:ext>
                  </a:extLst>
                </a:gridCol>
                <a:gridCol w="2114324">
                  <a:extLst>
                    <a:ext uri="{9D8B030D-6E8A-4147-A177-3AD203B41FA5}">
                      <a16:colId xmlns:a16="http://schemas.microsoft.com/office/drawing/2014/main" val="3194640839"/>
                    </a:ext>
                  </a:extLst>
                </a:gridCol>
              </a:tblGrid>
              <a:tr h="0">
                <a:tc>
                  <a:txBody>
                    <a:bodyPr/>
                    <a:lstStyle/>
                    <a:p>
                      <a:r>
                        <a:rPr lang="en-US" sz="1600" b="1" dirty="0"/>
                        <a:t>Technical</a:t>
                      </a:r>
                    </a:p>
                  </a:txBody>
                  <a:tcPr/>
                </a:tc>
                <a:tc>
                  <a:txBody>
                    <a:bodyPr/>
                    <a:lstStyle/>
                    <a:p>
                      <a:r>
                        <a:rPr lang="en-US" sz="1600" b="1" dirty="0"/>
                        <a:t>Possible Points</a:t>
                      </a:r>
                    </a:p>
                  </a:txBody>
                  <a:tcPr/>
                </a:tc>
                <a:extLst>
                  <a:ext uri="{0D108BD9-81ED-4DB2-BD59-A6C34878D82A}">
                    <a16:rowId xmlns:a16="http://schemas.microsoft.com/office/drawing/2014/main" val="40523790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Organizational Structure &amp; Labor Hours by Task</a:t>
                      </a:r>
                    </a:p>
                  </a:txBody>
                  <a:tcPr/>
                </a:tc>
                <a:tc>
                  <a:txBody>
                    <a:bodyPr/>
                    <a:lstStyle/>
                    <a:p>
                      <a:pPr algn="r"/>
                      <a:r>
                        <a:rPr lang="en-US" sz="1400" dirty="0"/>
                        <a:t>7 </a:t>
                      </a:r>
                    </a:p>
                  </a:txBody>
                  <a:tcPr/>
                </a:tc>
                <a:extLst>
                  <a:ext uri="{0D108BD9-81ED-4DB2-BD59-A6C34878D82A}">
                    <a16:rowId xmlns:a16="http://schemas.microsoft.com/office/drawing/2014/main" val="2721157379"/>
                  </a:ext>
                </a:extLst>
              </a:tr>
              <a:tr h="154146">
                <a:tc>
                  <a:txBody>
                    <a:bodyPr/>
                    <a:lstStyle/>
                    <a:p>
                      <a:r>
                        <a:rPr lang="en-US" sz="1400" dirty="0"/>
                        <a:t>Past Work Products, experiences and Client References</a:t>
                      </a:r>
                    </a:p>
                  </a:txBody>
                  <a:tcPr/>
                </a:tc>
                <a:tc>
                  <a:txBody>
                    <a:bodyPr/>
                    <a:lstStyle/>
                    <a:p>
                      <a:pPr algn="r"/>
                      <a:r>
                        <a:rPr lang="en-US" sz="1400" dirty="0"/>
                        <a:t>13</a:t>
                      </a:r>
                    </a:p>
                  </a:txBody>
                  <a:tcPr/>
                </a:tc>
                <a:extLst>
                  <a:ext uri="{0D108BD9-81ED-4DB2-BD59-A6C34878D82A}">
                    <a16:rowId xmlns:a16="http://schemas.microsoft.com/office/drawing/2014/main" val="2863310343"/>
                  </a:ext>
                </a:extLst>
              </a:tr>
              <a:tr h="249872">
                <a:tc>
                  <a:txBody>
                    <a:bodyPr/>
                    <a:lstStyle/>
                    <a:p>
                      <a:r>
                        <a:rPr lang="en-US" sz="1400" dirty="0"/>
                        <a:t>Bidder’s Approach to the Tasks in the Scope of Work </a:t>
                      </a:r>
                    </a:p>
                  </a:txBody>
                  <a:tcPr/>
                </a:tc>
                <a:tc>
                  <a:txBody>
                    <a:bodyPr/>
                    <a:lstStyle/>
                    <a:p>
                      <a:pPr algn="r"/>
                      <a:r>
                        <a:rPr lang="en-US" sz="1400" dirty="0"/>
                        <a:t>27</a:t>
                      </a:r>
                    </a:p>
                  </a:txBody>
                  <a:tcPr/>
                </a:tc>
                <a:extLst>
                  <a:ext uri="{0D108BD9-81ED-4DB2-BD59-A6C34878D82A}">
                    <a16:rowId xmlns:a16="http://schemas.microsoft.com/office/drawing/2014/main" val="47694633"/>
                  </a:ext>
                </a:extLst>
              </a:tr>
              <a:tr h="201136">
                <a:tc>
                  <a:txBody>
                    <a:bodyPr/>
                    <a:lstStyle/>
                    <a:p>
                      <a:r>
                        <a:rPr lang="en-US" sz="1400" dirty="0"/>
                        <a:t>Work Plan and Incentive plan</a:t>
                      </a:r>
                    </a:p>
                  </a:txBody>
                  <a:tcPr/>
                </a:tc>
                <a:tc>
                  <a:txBody>
                    <a:bodyPr/>
                    <a:lstStyle/>
                    <a:p>
                      <a:pPr algn="r"/>
                      <a:r>
                        <a:rPr lang="en-US" sz="1400" dirty="0"/>
                        <a:t>8</a:t>
                      </a:r>
                    </a:p>
                  </a:txBody>
                  <a:tcPr/>
                </a:tc>
                <a:extLst>
                  <a:ext uri="{0D108BD9-81ED-4DB2-BD59-A6C34878D82A}">
                    <a16:rowId xmlns:a16="http://schemas.microsoft.com/office/drawing/2014/main" val="1609339725"/>
                  </a:ext>
                </a:extLst>
              </a:tr>
              <a:tr h="163036">
                <a:tc>
                  <a:txBody>
                    <a:bodyPr/>
                    <a:lstStyle/>
                    <a:p>
                      <a:r>
                        <a:rPr lang="en-US" sz="1400" dirty="0"/>
                        <a:t>Proposal Comprehensiveness &amp; Quality Assurance </a:t>
                      </a:r>
                    </a:p>
                  </a:txBody>
                  <a:tcPr/>
                </a:tc>
                <a:tc>
                  <a:txBody>
                    <a:bodyPr/>
                    <a:lstStyle/>
                    <a:p>
                      <a:pPr algn="r"/>
                      <a:r>
                        <a:rPr lang="en-US" sz="1400" dirty="0"/>
                        <a:t>15</a:t>
                      </a:r>
                    </a:p>
                  </a:txBody>
                  <a:tcPr/>
                </a:tc>
                <a:extLst>
                  <a:ext uri="{0D108BD9-81ED-4DB2-BD59-A6C34878D82A}">
                    <a16:rowId xmlns:a16="http://schemas.microsoft.com/office/drawing/2014/main" val="1111560758"/>
                  </a:ext>
                </a:extLst>
              </a:tr>
              <a:tr h="243636">
                <a:tc>
                  <a:txBody>
                    <a:bodyPr/>
                    <a:lstStyle/>
                    <a:p>
                      <a:pPr marL="2286000" indent="0"/>
                      <a:r>
                        <a:rPr lang="en-US" sz="1400" b="1" dirty="0"/>
                        <a:t>Total (Minimum Passing Score of 56)</a:t>
                      </a:r>
                    </a:p>
                  </a:txBody>
                  <a:tcPr/>
                </a:tc>
                <a:tc>
                  <a:txBody>
                    <a:bodyPr/>
                    <a:lstStyle/>
                    <a:p>
                      <a:pPr algn="r"/>
                      <a:r>
                        <a:rPr lang="en-US" sz="1400" b="1" dirty="0"/>
                        <a:t>70</a:t>
                      </a:r>
                    </a:p>
                  </a:txBody>
                  <a:tcPr/>
                </a:tc>
                <a:extLst>
                  <a:ext uri="{0D108BD9-81ED-4DB2-BD59-A6C34878D82A}">
                    <a16:rowId xmlns:a16="http://schemas.microsoft.com/office/drawing/2014/main" val="182662095"/>
                  </a:ext>
                </a:extLst>
              </a:tr>
            </a:tbl>
          </a:graphicData>
        </a:graphic>
      </p:graphicFrame>
      <p:sp>
        <p:nvSpPr>
          <p:cNvPr id="2" name="Title 1">
            <a:extLst>
              <a:ext uri="{FF2B5EF4-FFF2-40B4-BE49-F238E27FC236}">
                <a16:creationId xmlns:a16="http://schemas.microsoft.com/office/drawing/2014/main" id="{06D757D8-10AA-452F-9EA3-668DDD17EF7D}"/>
              </a:ext>
            </a:extLst>
          </p:cNvPr>
          <p:cNvSpPr>
            <a:spLocks noGrp="1"/>
          </p:cNvSpPr>
          <p:nvPr>
            <p:ph type="title"/>
          </p:nvPr>
        </p:nvSpPr>
        <p:spPr>
          <a:xfrm>
            <a:off x="1361722" y="161617"/>
            <a:ext cx="9953978" cy="1038840"/>
          </a:xfrm>
        </p:spPr>
        <p:txBody>
          <a:bodyPr>
            <a:noAutofit/>
          </a:bodyPr>
          <a:lstStyle/>
          <a:p>
            <a:r>
              <a:rPr lang="en-US" sz="3600" b="1" dirty="0"/>
              <a:t>Scoring</a:t>
            </a:r>
            <a:endParaRPr lang="en-US" sz="3600" dirty="0"/>
          </a:p>
        </p:txBody>
      </p:sp>
    </p:spTree>
    <p:extLst>
      <p:ext uri="{BB962C8B-B14F-4D97-AF65-F5344CB8AC3E}">
        <p14:creationId xmlns:p14="http://schemas.microsoft.com/office/powerpoint/2010/main" val="2057613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1D5532-D6DF-48AA-997F-D9A4621D7B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44CB5F7B-839F-4E2E-86DD-2D55C5E624E5}"/>
              </a:ext>
            </a:extLst>
          </p:cNvPr>
          <p:cNvSpPr>
            <a:spLocks noGrp="1"/>
          </p:cNvSpPr>
          <p:nvPr>
            <p:ph sz="half" idx="1"/>
          </p:nvPr>
        </p:nvSpPr>
        <p:spPr>
          <a:xfrm>
            <a:off x="160868" y="1434042"/>
            <a:ext cx="10621432" cy="5198004"/>
          </a:xfrm>
        </p:spPr>
        <p:txBody>
          <a:bodyPr vert="horz" lIns="91440" tIns="45720" rIns="91440" bIns="45720" rtlCol="0" anchor="t">
            <a:noAutofit/>
          </a:bodyPr>
          <a:lstStyle/>
          <a:p>
            <a:pPr marL="0" indent="0">
              <a:buNone/>
            </a:pPr>
            <a:r>
              <a:rPr lang="en-US" b="1" dirty="0">
                <a:ea typeface="+mn-lt"/>
                <a:cs typeface="+mn-lt"/>
              </a:rPr>
              <a:t>Method of submission is the Energy Commission Grant Solicitation System, available at</a:t>
            </a:r>
            <a:r>
              <a:rPr lang="en-US" b="1" dirty="0">
                <a:solidFill>
                  <a:srgbClr val="113052"/>
                </a:solidFill>
                <a:ea typeface="+mn-lt"/>
                <a:cs typeface="+mn-lt"/>
              </a:rPr>
              <a:t>: </a:t>
            </a:r>
            <a:r>
              <a:rPr lang="en-US" b="1" dirty="0">
                <a:solidFill>
                  <a:srgbClr val="113052"/>
                </a:solidFill>
                <a:ea typeface="+mn-lt"/>
                <a:cs typeface="+mn-lt"/>
                <a:hlinkClick r:id="rId2">
                  <a:extLst>
                    <a:ext uri="{A12FA001-AC4F-418D-AE19-62706E023703}">
                      <ahyp:hlinkClr xmlns:ahyp="http://schemas.microsoft.com/office/drawing/2018/hyperlinkcolor" val="tx"/>
                    </a:ext>
                  </a:extLst>
                </a:hlinkClick>
              </a:rPr>
              <a:t>https://gss.energy.ca.gov/</a:t>
            </a:r>
            <a:endParaRPr lang="en-US" b="1" dirty="0">
              <a:solidFill>
                <a:srgbClr val="113052"/>
              </a:solidFill>
              <a:cs typeface="Arial" panose="020B0604020202020204"/>
            </a:endParaRPr>
          </a:p>
          <a:p>
            <a:pPr marL="0" indent="0">
              <a:buNone/>
            </a:pPr>
            <a:endParaRPr lang="en-US" sz="1600" dirty="0">
              <a:solidFill>
                <a:srgbClr val="113052"/>
              </a:solidFill>
              <a:ea typeface="+mn-lt"/>
              <a:cs typeface="+mn-lt"/>
            </a:endParaRPr>
          </a:p>
          <a:p>
            <a:r>
              <a:rPr lang="en-US" sz="2000" dirty="0">
                <a:solidFill>
                  <a:srgbClr val="113052"/>
                </a:solidFill>
                <a:ea typeface="+mn-lt"/>
                <a:cs typeface="+mn-lt"/>
              </a:rPr>
              <a:t>Hard copies will not </a:t>
            </a:r>
            <a:r>
              <a:rPr lang="en-US" sz="2000">
                <a:solidFill>
                  <a:srgbClr val="113052"/>
                </a:solidFill>
                <a:ea typeface="+mn-lt"/>
                <a:cs typeface="+mn-lt"/>
              </a:rPr>
              <a:t>be accepted.</a:t>
            </a:r>
            <a:endParaRPr lang="en-US" sz="2000" dirty="0">
              <a:solidFill>
                <a:srgbClr val="113052"/>
              </a:solidFill>
              <a:cs typeface="Arial" panose="020B0604020202020204"/>
            </a:endParaRPr>
          </a:p>
          <a:p>
            <a:pPr marL="285750" indent="-285750"/>
            <a:r>
              <a:rPr lang="en-US" sz="2000" dirty="0">
                <a:solidFill>
                  <a:srgbClr val="113052"/>
                </a:solidFill>
                <a:ea typeface="+mn-lt"/>
                <a:cs typeface="+mn-lt"/>
              </a:rPr>
              <a:t>Files must be in Microsoft Word (.doc, .docx), Microsoft Excel (.</a:t>
            </a:r>
            <a:r>
              <a:rPr lang="en-US" sz="2000" dirty="0" err="1">
                <a:solidFill>
                  <a:srgbClr val="113052"/>
                </a:solidFill>
                <a:ea typeface="+mn-lt"/>
                <a:cs typeface="+mn-lt"/>
              </a:rPr>
              <a:t>xls</a:t>
            </a:r>
            <a:r>
              <a:rPr lang="en-US" sz="2000" dirty="0">
                <a:solidFill>
                  <a:srgbClr val="113052"/>
                </a:solidFill>
                <a:ea typeface="+mn-lt"/>
                <a:cs typeface="+mn-lt"/>
              </a:rPr>
              <a:t>, .xlsx), and Adobe PDF formats. </a:t>
            </a:r>
            <a:endParaRPr lang="en-US" sz="2000" dirty="0">
              <a:solidFill>
                <a:srgbClr val="113052"/>
              </a:solidFill>
              <a:cs typeface="Arial" panose="020B0604020202020204"/>
            </a:endParaRPr>
          </a:p>
          <a:p>
            <a:pPr marL="285750" indent="-285750"/>
            <a:r>
              <a:rPr lang="en-US" sz="2000" dirty="0">
                <a:solidFill>
                  <a:srgbClr val="113052"/>
                </a:solidFill>
                <a:ea typeface="+mn-lt"/>
                <a:cs typeface="+mn-lt"/>
              </a:rPr>
              <a:t>Attachments that require signature: check website for most up to date signature requirements </a:t>
            </a:r>
            <a:r>
              <a:rPr lang="en-US" sz="2000" dirty="0">
                <a:solidFill>
                  <a:srgbClr val="113052"/>
                </a:solidFill>
                <a:ea typeface="+mn-lt"/>
                <a:cs typeface="+mn-lt"/>
                <a:hlinkClick r:id="rId3">
                  <a:extLst>
                    <a:ext uri="{A12FA001-AC4F-418D-AE19-62706E023703}">
                      <ahyp:hlinkClr xmlns:ahyp="http://schemas.microsoft.com/office/drawing/2018/hyperlinkcolor" val="tx"/>
                    </a:ext>
                  </a:extLst>
                </a:hlinkClick>
              </a:rPr>
              <a:t>https://www.energy.ca.gov/funding-opportunities/solicitations</a:t>
            </a:r>
            <a:r>
              <a:rPr lang="en-US" sz="2000" dirty="0">
                <a:solidFill>
                  <a:srgbClr val="113052"/>
                </a:solidFill>
                <a:ea typeface="+mn-lt"/>
                <a:cs typeface="+mn-lt"/>
              </a:rPr>
              <a:t> </a:t>
            </a:r>
            <a:endParaRPr lang="en-US" sz="2000" dirty="0">
              <a:solidFill>
                <a:srgbClr val="113052"/>
              </a:solidFill>
              <a:cs typeface="Arial" panose="020B0604020202020204"/>
            </a:endParaRPr>
          </a:p>
          <a:p>
            <a:pPr marL="285750" indent="-285750"/>
            <a:r>
              <a:rPr lang="en-US" sz="2000" dirty="0">
                <a:solidFill>
                  <a:srgbClr val="113052"/>
                </a:solidFill>
                <a:ea typeface="+mn-lt"/>
                <a:cs typeface="+mn-lt"/>
              </a:rPr>
              <a:t>First-time users must register as a new user to access system. </a:t>
            </a:r>
            <a:endParaRPr lang="en-US" sz="2000" dirty="0">
              <a:solidFill>
                <a:srgbClr val="113052"/>
              </a:solidFill>
              <a:cs typeface="Arial" panose="020B0604020202020204"/>
            </a:endParaRPr>
          </a:p>
          <a:p>
            <a:pPr marL="285750" indent="-285750"/>
            <a:r>
              <a:rPr lang="en-US" sz="2000" dirty="0">
                <a:solidFill>
                  <a:srgbClr val="113052"/>
                </a:solidFill>
                <a:ea typeface="+mn-lt"/>
                <a:cs typeface="+mn-lt"/>
              </a:rPr>
              <a:t>Application documents should meet formatting requirements, and page limits specified. See individual requirements for each attachment in Section III of solicitation manual</a:t>
            </a:r>
            <a:endParaRPr lang="en-US" sz="2000" dirty="0">
              <a:solidFill>
                <a:srgbClr val="113052"/>
              </a:solidFill>
              <a:cs typeface="Arial" panose="020B0604020202020204"/>
            </a:endParaRPr>
          </a:p>
          <a:p>
            <a:pPr marL="285750" indent="-285750"/>
            <a:r>
              <a:rPr lang="en-US" sz="2000" dirty="0">
                <a:solidFill>
                  <a:srgbClr val="113052"/>
                </a:solidFill>
                <a:ea typeface="+mn-lt"/>
                <a:cs typeface="+mn-lt"/>
              </a:rPr>
              <a:t>“How to Apply” PowerPoint: </a:t>
            </a:r>
            <a:r>
              <a:rPr lang="en-US" sz="2000" dirty="0">
                <a:solidFill>
                  <a:srgbClr val="113052"/>
                </a:solidFill>
                <a:ea typeface="+mn-lt"/>
                <a:cs typeface="+mn-lt"/>
                <a:hlinkClick r:id="rId4">
                  <a:extLst>
                    <a:ext uri="{A12FA001-AC4F-418D-AE19-62706E023703}">
                      <ahyp:hlinkClr xmlns:ahyp="http://schemas.microsoft.com/office/drawing/2018/hyperlinkcolor" val="tx"/>
                    </a:ext>
                  </a:extLst>
                </a:hlinkClick>
              </a:rPr>
              <a:t>https://www.energy.ca.gov/funding-opportunities/funding-resources</a:t>
            </a:r>
            <a:endParaRPr lang="en-US" sz="2000" dirty="0">
              <a:solidFill>
                <a:srgbClr val="113052"/>
              </a:solidFill>
              <a:ea typeface="+mn-lt"/>
              <a:cs typeface="+mn-lt"/>
            </a:endParaRPr>
          </a:p>
          <a:p>
            <a:pPr marL="0" indent="0" algn="ctr">
              <a:buNone/>
            </a:pPr>
            <a:r>
              <a:rPr lang="en-US" sz="2000" dirty="0">
                <a:ea typeface="+mn-lt"/>
                <a:cs typeface="+mn-lt"/>
              </a:rPr>
              <a:t>Deadline to Submit Proposals is</a:t>
            </a:r>
            <a:r>
              <a:rPr lang="en-US" sz="2000" b="1" dirty="0">
                <a:ea typeface="+mn-lt"/>
                <a:cs typeface="+mn-lt"/>
              </a:rPr>
              <a:t> by 5:00 p.m. </a:t>
            </a:r>
            <a:r>
              <a:rPr lang="en-US" sz="2000" dirty="0">
                <a:ea typeface="+mn-lt"/>
                <a:cs typeface="+mn-lt"/>
              </a:rPr>
              <a:t>on April 3, 2023</a:t>
            </a:r>
            <a:endParaRPr lang="en-US" sz="2000" dirty="0">
              <a:cs typeface="Arial" panose="020B0604020202020204"/>
            </a:endParaRPr>
          </a:p>
          <a:p>
            <a:pPr marL="0" indent="0" algn="ctr">
              <a:buNone/>
            </a:pPr>
            <a:endParaRPr lang="en-US" sz="2000" dirty="0">
              <a:cs typeface="Arial" panose="020B0604020202020204"/>
            </a:endParaRPr>
          </a:p>
          <a:p>
            <a:endParaRPr lang="en-US" sz="2000" dirty="0">
              <a:cs typeface="Arial" panose="020B0604020202020204"/>
            </a:endParaRPr>
          </a:p>
        </p:txBody>
      </p:sp>
      <p:sp>
        <p:nvSpPr>
          <p:cNvPr id="2" name="Title 1">
            <a:extLst>
              <a:ext uri="{FF2B5EF4-FFF2-40B4-BE49-F238E27FC236}">
                <a16:creationId xmlns:a16="http://schemas.microsoft.com/office/drawing/2014/main" id="{752F43E9-BD80-4FCB-AC47-C1433EBCD055}"/>
              </a:ext>
            </a:extLst>
          </p:cNvPr>
          <p:cNvSpPr>
            <a:spLocks noGrp="1"/>
          </p:cNvSpPr>
          <p:nvPr>
            <p:ph type="title"/>
          </p:nvPr>
        </p:nvSpPr>
        <p:spPr/>
        <p:txBody>
          <a:bodyPr>
            <a:normAutofit/>
          </a:bodyPr>
          <a:lstStyle/>
          <a:p>
            <a:r>
              <a:rPr lang="en-US" sz="3600">
                <a:ea typeface="+mj-lt"/>
                <a:cs typeface="+mj-lt"/>
              </a:rPr>
              <a:t>How To Submit The Proposals</a:t>
            </a:r>
            <a:endParaRPr lang="en-US"/>
          </a:p>
        </p:txBody>
      </p:sp>
    </p:spTree>
    <p:extLst>
      <p:ext uri="{BB962C8B-B14F-4D97-AF65-F5344CB8AC3E}">
        <p14:creationId xmlns:p14="http://schemas.microsoft.com/office/powerpoint/2010/main" val="356362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E4C65CF-974E-4F0A-9F86-07F079EAD8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79E815A6-FF6B-47DE-ABB7-911171E60D15}"/>
              </a:ext>
            </a:extLst>
          </p:cNvPr>
          <p:cNvSpPr>
            <a:spLocks noGrp="1"/>
          </p:cNvSpPr>
          <p:nvPr>
            <p:ph sz="half" idx="1"/>
          </p:nvPr>
        </p:nvSpPr>
        <p:spPr>
          <a:xfrm>
            <a:off x="838200" y="1444625"/>
            <a:ext cx="10052050" cy="5007505"/>
          </a:xfrm>
        </p:spPr>
        <p:txBody>
          <a:bodyPr vert="horz" lIns="91440" tIns="45720" rIns="91440" bIns="45720" rtlCol="0" anchor="t">
            <a:normAutofit/>
          </a:bodyPr>
          <a:lstStyle/>
          <a:p>
            <a:pPr>
              <a:defRPr/>
            </a:pPr>
            <a:r>
              <a:rPr lang="en-US" dirty="0">
                <a:ea typeface="+mn-lt"/>
                <a:cs typeface="+mn-lt"/>
              </a:rPr>
              <a:t>Please introduce yourself by stating your name and affiliation.</a:t>
            </a:r>
            <a:endParaRPr lang="en-US" dirty="0"/>
          </a:p>
          <a:p>
            <a:pPr>
              <a:defRPr/>
            </a:pPr>
            <a:r>
              <a:rPr lang="en-US" dirty="0">
                <a:ea typeface="+mn-lt"/>
                <a:cs typeface="+mn-lt"/>
              </a:rPr>
              <a:t>Please follow up with your question in writing to ensure that it is captured properly.</a:t>
            </a:r>
            <a:endParaRPr lang="en-US" dirty="0"/>
          </a:p>
          <a:p>
            <a:pPr>
              <a:defRPr/>
            </a:pPr>
            <a:r>
              <a:rPr lang="en-US" dirty="0">
                <a:ea typeface="+mn-lt"/>
                <a:cs typeface="+mn-lt"/>
              </a:rPr>
              <a:t>Our </a:t>
            </a:r>
            <a:r>
              <a:rPr lang="en-US" b="1" u="sng" dirty="0">
                <a:ea typeface="+mn-lt"/>
                <a:cs typeface="+mn-lt"/>
              </a:rPr>
              <a:t>official </a:t>
            </a:r>
            <a:r>
              <a:rPr lang="en-US" dirty="0">
                <a:ea typeface="+mn-lt"/>
                <a:cs typeface="+mn-lt"/>
              </a:rPr>
              <a:t>response will be given in writing, and we anticipate it will be posted on the funding opportunity Solicitations webpage the week of March 21, 2023.</a:t>
            </a:r>
            <a:endParaRPr lang="en-US" dirty="0">
              <a:cs typeface="Arial"/>
            </a:endParaRPr>
          </a:p>
          <a:p>
            <a:pPr>
              <a:defRPr/>
            </a:pPr>
            <a:r>
              <a:rPr lang="en-US" dirty="0"/>
              <a:t>Questions are Due by 5 PM today, March 15, 2023</a:t>
            </a:r>
            <a:endParaRPr lang="en-US" dirty="0">
              <a:cs typeface="Arial"/>
            </a:endParaRPr>
          </a:p>
          <a:p>
            <a:endParaRPr lang="en-US" dirty="0"/>
          </a:p>
        </p:txBody>
      </p:sp>
      <p:sp>
        <p:nvSpPr>
          <p:cNvPr id="2" name="Title 1">
            <a:extLst>
              <a:ext uri="{FF2B5EF4-FFF2-40B4-BE49-F238E27FC236}">
                <a16:creationId xmlns:a16="http://schemas.microsoft.com/office/drawing/2014/main" id="{88E99194-D161-4981-A6F7-D9B650B0F708}"/>
              </a:ext>
            </a:extLst>
          </p:cNvPr>
          <p:cNvSpPr>
            <a:spLocks noGrp="1"/>
          </p:cNvSpPr>
          <p:nvPr>
            <p:ph type="title"/>
          </p:nvPr>
        </p:nvSpPr>
        <p:spPr/>
        <p:txBody>
          <a:bodyPr>
            <a:normAutofit/>
          </a:bodyPr>
          <a:lstStyle/>
          <a:p>
            <a:r>
              <a:rPr lang="en-US" altLang="en-US" sz="3600"/>
              <a:t>Questions and Answers</a:t>
            </a:r>
            <a:endParaRPr lang="en-US" sz="3600"/>
          </a:p>
        </p:txBody>
      </p:sp>
    </p:spTree>
    <p:extLst>
      <p:ext uri="{BB962C8B-B14F-4D97-AF65-F5344CB8AC3E}">
        <p14:creationId xmlns:p14="http://schemas.microsoft.com/office/powerpoint/2010/main" val="20483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9D283B-00D5-70E5-942A-CA4D0032DFB9}"/>
              </a:ext>
            </a:extLst>
          </p:cNvPr>
          <p:cNvSpPr>
            <a:spLocks noGrp="1"/>
          </p:cNvSpPr>
          <p:nvPr>
            <p:ph type="sldNum" sz="quarter" idx="12"/>
          </p:nvPr>
        </p:nvSpPr>
        <p:spPr/>
        <p:txBody>
          <a:bodyPr/>
          <a:lstStyle/>
          <a:p>
            <a:fld id="{005C4985-ACD0-2B4C-8981-36243250F268}" type="slidenum">
              <a:rPr lang="en-US" smtClean="0"/>
              <a:t>3</a:t>
            </a:fld>
            <a:endParaRPr lang="en-US"/>
          </a:p>
        </p:txBody>
      </p:sp>
      <p:sp>
        <p:nvSpPr>
          <p:cNvPr id="3" name="Content Placeholder 2">
            <a:extLst>
              <a:ext uri="{FF2B5EF4-FFF2-40B4-BE49-F238E27FC236}">
                <a16:creationId xmlns:a16="http://schemas.microsoft.com/office/drawing/2014/main" id="{FC33A282-5B1F-49C6-7182-80F8CF65DD5A}"/>
              </a:ext>
            </a:extLst>
          </p:cNvPr>
          <p:cNvSpPr>
            <a:spLocks noGrp="1"/>
          </p:cNvSpPr>
          <p:nvPr>
            <p:ph idx="1"/>
          </p:nvPr>
        </p:nvSpPr>
        <p:spPr/>
        <p:txBody>
          <a:bodyPr/>
          <a:lstStyle/>
          <a:p>
            <a:pPr marL="0" indent="0">
              <a:buNone/>
              <a:defRPr/>
            </a:pPr>
            <a:r>
              <a:rPr lang="en-US" u="sng" dirty="0"/>
              <a:t>REQUIRED FORMAT FOR PROPOSAL RESPONSE</a:t>
            </a:r>
          </a:p>
          <a:p>
            <a:pPr>
              <a:defRPr/>
            </a:pPr>
            <a:r>
              <a:rPr lang="en-US" dirty="0"/>
              <a:t>Consists of Two Sections</a:t>
            </a:r>
          </a:p>
          <a:p>
            <a:pPr marL="855663" lvl="1" indent="-455613">
              <a:defRPr/>
            </a:pPr>
            <a:r>
              <a:rPr lang="en-US" dirty="0"/>
              <a:t>Section 1 – Administrative Response</a:t>
            </a:r>
          </a:p>
          <a:p>
            <a:pPr marL="855663" lvl="1" indent="-455613">
              <a:defRPr/>
            </a:pPr>
            <a:r>
              <a:rPr lang="en-US" dirty="0"/>
              <a:t>Section 2 – Technical and Cost Proposal </a:t>
            </a:r>
          </a:p>
          <a:p>
            <a:pPr marL="455613" indent="-455613">
              <a:defRPr/>
            </a:pPr>
            <a:endParaRPr lang="en-US" dirty="0">
              <a:solidFill>
                <a:srgbClr val="FF0000"/>
              </a:solidFill>
            </a:endParaRPr>
          </a:p>
          <a:p>
            <a:pPr marL="0" indent="0">
              <a:buNone/>
            </a:pPr>
            <a:endParaRPr lang="en-US" dirty="0"/>
          </a:p>
        </p:txBody>
      </p:sp>
      <p:sp>
        <p:nvSpPr>
          <p:cNvPr id="2" name="Title 1">
            <a:extLst>
              <a:ext uri="{FF2B5EF4-FFF2-40B4-BE49-F238E27FC236}">
                <a16:creationId xmlns:a16="http://schemas.microsoft.com/office/drawing/2014/main" id="{A112D730-B13B-BA70-C456-EC7F1667E3B4}"/>
              </a:ext>
            </a:extLst>
          </p:cNvPr>
          <p:cNvSpPr>
            <a:spLocks noGrp="1"/>
          </p:cNvSpPr>
          <p:nvPr>
            <p:ph type="title"/>
          </p:nvPr>
        </p:nvSpPr>
        <p:spPr/>
        <p:txBody>
          <a:bodyPr/>
          <a:lstStyle/>
          <a:p>
            <a:r>
              <a:rPr lang="en-US" dirty="0"/>
              <a:t>Proposal Requirements</a:t>
            </a:r>
          </a:p>
        </p:txBody>
      </p:sp>
    </p:spTree>
    <p:extLst>
      <p:ext uri="{BB962C8B-B14F-4D97-AF65-F5344CB8AC3E}">
        <p14:creationId xmlns:p14="http://schemas.microsoft.com/office/powerpoint/2010/main" val="2161205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6BCDD3-6A1A-41F7-A968-174868696A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Content Placeholder 2">
            <a:extLst>
              <a:ext uri="{FF2B5EF4-FFF2-40B4-BE49-F238E27FC236}">
                <a16:creationId xmlns:a16="http://schemas.microsoft.com/office/drawing/2014/main" id="{19FAE3E5-13ED-4A3F-A9E5-9AF4BE52316D}"/>
              </a:ext>
            </a:extLst>
          </p:cNvPr>
          <p:cNvSpPr>
            <a:spLocks noGrp="1"/>
          </p:cNvSpPr>
          <p:nvPr>
            <p:ph sz="half" idx="1"/>
          </p:nvPr>
        </p:nvSpPr>
        <p:spPr>
          <a:xfrm>
            <a:off x="1329266" y="2187575"/>
            <a:ext cx="9533467" cy="3298466"/>
          </a:xfrm>
        </p:spPr>
        <p:txBody>
          <a:bodyPr vert="horz" lIns="91440" tIns="45720" rIns="91440" bIns="45720" rtlCol="0" anchor="t">
            <a:normAutofit/>
          </a:bodyPr>
          <a:lstStyle/>
          <a:p>
            <a:pPr marL="0" indent="0" algn="ctr" fontAlgn="base">
              <a:buNone/>
            </a:pPr>
            <a:r>
              <a:rPr lang="en-US" dirty="0"/>
              <a:t>Lisa Linares</a:t>
            </a:r>
          </a:p>
          <a:p>
            <a:pPr marL="0" indent="0" algn="ctr" fontAlgn="base">
              <a:buNone/>
            </a:pPr>
            <a:r>
              <a:rPr lang="en-US" dirty="0"/>
              <a:t>California Energy Commission </a:t>
            </a:r>
          </a:p>
          <a:p>
            <a:pPr marL="0" indent="0" algn="ctr" fontAlgn="base">
              <a:buNone/>
            </a:pPr>
            <a:r>
              <a:rPr lang="en-US" dirty="0"/>
              <a:t>715 P Street, MS-18 </a:t>
            </a:r>
          </a:p>
          <a:p>
            <a:pPr marL="0" indent="0" algn="ctr" fontAlgn="base">
              <a:buNone/>
            </a:pPr>
            <a:r>
              <a:rPr lang="en-US" dirty="0"/>
              <a:t>Sacramento, California  95814 </a:t>
            </a:r>
          </a:p>
          <a:p>
            <a:pPr marL="0" indent="0" algn="ctr" fontAlgn="base">
              <a:buNone/>
            </a:pPr>
            <a:r>
              <a:rPr lang="en-US" dirty="0"/>
              <a:t>Telephone: (916) 805-7461</a:t>
            </a:r>
          </a:p>
          <a:p>
            <a:pPr marL="0" indent="0" algn="ctr" fontAlgn="base">
              <a:buNone/>
            </a:pPr>
            <a:r>
              <a:rPr lang="en-US" dirty="0"/>
              <a:t>E-mail: </a:t>
            </a:r>
            <a:r>
              <a:rPr lang="en-US" u="sng" dirty="0">
                <a:solidFill>
                  <a:srgbClr val="113052"/>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Lisa.Linares@energy.ca.gov</a:t>
            </a:r>
            <a:endParaRPr lang="en-US" dirty="0">
              <a:solidFill>
                <a:srgbClr val="113052"/>
              </a:solidFill>
            </a:endParaRPr>
          </a:p>
          <a:p>
            <a:endParaRPr lang="en-US" dirty="0"/>
          </a:p>
        </p:txBody>
      </p:sp>
      <p:sp>
        <p:nvSpPr>
          <p:cNvPr id="2" name="Title 1">
            <a:extLst>
              <a:ext uri="{FF2B5EF4-FFF2-40B4-BE49-F238E27FC236}">
                <a16:creationId xmlns:a16="http://schemas.microsoft.com/office/drawing/2014/main" id="{B7AE0501-5100-4006-87FA-577EE17006B3}"/>
              </a:ext>
            </a:extLst>
          </p:cNvPr>
          <p:cNvSpPr>
            <a:spLocks noGrp="1"/>
          </p:cNvSpPr>
          <p:nvPr>
            <p:ph type="title"/>
          </p:nvPr>
        </p:nvSpPr>
        <p:spPr/>
        <p:txBody>
          <a:bodyPr>
            <a:normAutofit/>
          </a:bodyPr>
          <a:lstStyle/>
          <a:p>
            <a:r>
              <a:rPr lang="en-US" altLang="en-US" sz="3600" dirty="0"/>
              <a:t>Whom to Contact?</a:t>
            </a:r>
            <a:endParaRPr lang="en-US" sz="3600" dirty="0"/>
          </a:p>
        </p:txBody>
      </p:sp>
    </p:spTree>
    <p:extLst>
      <p:ext uri="{BB962C8B-B14F-4D97-AF65-F5344CB8AC3E}">
        <p14:creationId xmlns:p14="http://schemas.microsoft.com/office/powerpoint/2010/main" val="25328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CFDFB0EB-AC8B-8D00-D052-F7D64AA442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F33AC418-FBA0-488E-ADFE-FB6BF1303D95}" type="slidenum">
              <a:rPr lang="en-US" altLang="en-US" sz="1500" b="0"/>
              <a:pPr/>
              <a:t>4</a:t>
            </a:fld>
            <a:endParaRPr lang="en-US" altLang="en-US" sz="1500" b="0"/>
          </a:p>
        </p:txBody>
      </p:sp>
      <p:sp>
        <p:nvSpPr>
          <p:cNvPr id="5125" name="Rectangle 3">
            <a:extLst>
              <a:ext uri="{FF2B5EF4-FFF2-40B4-BE49-F238E27FC236}">
                <a16:creationId xmlns:a16="http://schemas.microsoft.com/office/drawing/2014/main" id="{71A22E1F-33DF-D5E7-2525-31733D584540}"/>
              </a:ext>
            </a:extLst>
          </p:cNvPr>
          <p:cNvSpPr>
            <a:spLocks noGrp="1" noChangeArrowheads="1"/>
          </p:cNvSpPr>
          <p:nvPr>
            <p:ph type="body" idx="1"/>
          </p:nvPr>
        </p:nvSpPr>
        <p:spPr>
          <a:xfrm>
            <a:off x="1816925" y="1436914"/>
            <a:ext cx="7968343" cy="4659086"/>
          </a:xfrm>
        </p:spPr>
        <p:txBody>
          <a:bodyPr/>
          <a:lstStyle/>
          <a:p>
            <a:pPr marL="0" indent="0">
              <a:lnSpc>
                <a:spcPct val="90000"/>
              </a:lnSpc>
              <a:buNone/>
              <a:defRPr/>
            </a:pPr>
            <a:r>
              <a:rPr lang="en-US" dirty="0"/>
              <a:t>Every Proposer must complete and include the following in Section 1, Administrative Response:</a:t>
            </a:r>
          </a:p>
          <a:p>
            <a:pPr>
              <a:lnSpc>
                <a:spcPct val="90000"/>
              </a:lnSpc>
              <a:defRPr/>
            </a:pPr>
            <a:r>
              <a:rPr lang="en-US" dirty="0"/>
              <a:t>Cover Letter</a:t>
            </a:r>
          </a:p>
          <a:p>
            <a:pPr>
              <a:lnSpc>
                <a:spcPct val="90000"/>
              </a:lnSpc>
              <a:defRPr/>
            </a:pPr>
            <a:r>
              <a:rPr lang="en-US" dirty="0"/>
              <a:t>Table of Contents</a:t>
            </a:r>
          </a:p>
          <a:p>
            <a:pPr>
              <a:lnSpc>
                <a:spcPct val="90000"/>
              </a:lnSpc>
              <a:defRPr/>
            </a:pPr>
            <a:r>
              <a:rPr lang="en-US" dirty="0"/>
              <a:t>Contractor Status Form</a:t>
            </a:r>
          </a:p>
          <a:p>
            <a:pPr>
              <a:lnSpc>
                <a:spcPct val="90000"/>
              </a:lnSpc>
              <a:defRPr/>
            </a:pPr>
            <a:r>
              <a:rPr lang="en-US" dirty="0"/>
              <a:t>Small Business Preference Certification (if applicable) (Or Non-Small Business Preference)</a:t>
            </a:r>
          </a:p>
          <a:p>
            <a:pPr>
              <a:lnSpc>
                <a:spcPct val="90000"/>
              </a:lnSpc>
              <a:defRPr/>
            </a:pPr>
            <a:r>
              <a:rPr lang="en-US" dirty="0"/>
              <a:t>Completed DVBE Form Std. 843</a:t>
            </a:r>
          </a:p>
          <a:p>
            <a:pPr>
              <a:lnSpc>
                <a:spcPct val="90000"/>
              </a:lnSpc>
              <a:defRPr/>
            </a:pPr>
            <a:r>
              <a:rPr lang="en-US" dirty="0"/>
              <a:t>Bidder Declaration Form GSPD-05-105</a:t>
            </a:r>
          </a:p>
          <a:p>
            <a:pPr>
              <a:buFontTx/>
              <a:buNone/>
            </a:pPr>
            <a:endParaRPr lang="en-US" altLang="en-US" dirty="0"/>
          </a:p>
        </p:txBody>
      </p:sp>
      <p:sp>
        <p:nvSpPr>
          <p:cNvPr id="5124" name="Rectangle 2">
            <a:extLst>
              <a:ext uri="{FF2B5EF4-FFF2-40B4-BE49-F238E27FC236}">
                <a16:creationId xmlns:a16="http://schemas.microsoft.com/office/drawing/2014/main" id="{87589053-8E56-CD80-3B61-7555E2F6E929}"/>
              </a:ext>
            </a:extLst>
          </p:cNvPr>
          <p:cNvSpPr>
            <a:spLocks noGrp="1" noChangeArrowheads="1"/>
          </p:cNvSpPr>
          <p:nvPr>
            <p:ph type="title"/>
          </p:nvPr>
        </p:nvSpPr>
        <p:spPr/>
        <p:txBody>
          <a:bodyPr>
            <a:normAutofit/>
          </a:bodyPr>
          <a:lstStyle/>
          <a:p>
            <a:pPr>
              <a:defRPr/>
            </a:pPr>
            <a:r>
              <a:rPr lang="en-US" sz="3000" u="sng" dirty="0"/>
              <a:t>Section 1,  Administrative Response</a:t>
            </a:r>
          </a:p>
        </p:txBody>
      </p:sp>
    </p:spTree>
    <p:extLst>
      <p:ext uri="{BB962C8B-B14F-4D97-AF65-F5344CB8AC3E}">
        <p14:creationId xmlns:p14="http://schemas.microsoft.com/office/powerpoint/2010/main" val="364161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lide Number Placeholder 5">
            <a:extLst>
              <a:ext uri="{FF2B5EF4-FFF2-40B4-BE49-F238E27FC236}">
                <a16:creationId xmlns:a16="http://schemas.microsoft.com/office/drawing/2014/main" id="{CFDFB0EB-AC8B-8D00-D052-F7D64AA442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F33AC418-FBA0-488E-ADFE-FB6BF1303D95}" type="slidenum">
              <a:rPr lang="en-US" altLang="en-US" sz="1500" b="0"/>
              <a:pPr/>
              <a:t>5</a:t>
            </a:fld>
            <a:endParaRPr lang="en-US" altLang="en-US" sz="1500" b="0"/>
          </a:p>
        </p:txBody>
      </p:sp>
      <p:sp>
        <p:nvSpPr>
          <p:cNvPr id="5125" name="Rectangle 3">
            <a:extLst>
              <a:ext uri="{FF2B5EF4-FFF2-40B4-BE49-F238E27FC236}">
                <a16:creationId xmlns:a16="http://schemas.microsoft.com/office/drawing/2014/main" id="{71A22E1F-33DF-D5E7-2525-31733D584540}"/>
              </a:ext>
            </a:extLst>
          </p:cNvPr>
          <p:cNvSpPr>
            <a:spLocks noGrp="1" noChangeArrowheads="1"/>
          </p:cNvSpPr>
          <p:nvPr>
            <p:ph type="body" idx="1"/>
          </p:nvPr>
        </p:nvSpPr>
        <p:spPr>
          <a:xfrm>
            <a:off x="2438400" y="1981200"/>
            <a:ext cx="7086600" cy="4114800"/>
          </a:xfrm>
        </p:spPr>
        <p:txBody>
          <a:bodyPr/>
          <a:lstStyle/>
          <a:p>
            <a:r>
              <a:rPr lang="en-US" altLang="en-US" dirty="0"/>
              <a:t>Signed Contractor Certification Clauses </a:t>
            </a:r>
          </a:p>
          <a:p>
            <a:r>
              <a:rPr lang="en-US" altLang="en-US" dirty="0"/>
              <a:t>Target Area Contract Preference Act Forms</a:t>
            </a:r>
            <a:br>
              <a:rPr lang="en-US" altLang="en-US" dirty="0"/>
            </a:br>
            <a:r>
              <a:rPr lang="en-US" altLang="en-US" dirty="0"/>
              <a:t>(if applicable)</a:t>
            </a:r>
          </a:p>
          <a:p>
            <a:r>
              <a:rPr lang="en-US" altLang="en-US" dirty="0"/>
              <a:t>Enterprise Zone Act Form</a:t>
            </a:r>
            <a:br>
              <a:rPr lang="en-US" altLang="en-US" dirty="0"/>
            </a:br>
            <a:r>
              <a:rPr lang="en-US" altLang="en-US" dirty="0"/>
              <a:t>(if applicable)</a:t>
            </a:r>
          </a:p>
          <a:p>
            <a:r>
              <a:rPr lang="en-US" altLang="en-US" dirty="0"/>
              <a:t>Local Agency Military Base Recovery Act Forms (if applicable)</a:t>
            </a:r>
          </a:p>
          <a:p>
            <a:pPr>
              <a:buFontTx/>
              <a:buNone/>
            </a:pPr>
            <a:endParaRPr lang="en-US" altLang="en-US" dirty="0"/>
          </a:p>
        </p:txBody>
      </p:sp>
      <p:sp>
        <p:nvSpPr>
          <p:cNvPr id="5124" name="Rectangle 2">
            <a:extLst>
              <a:ext uri="{FF2B5EF4-FFF2-40B4-BE49-F238E27FC236}">
                <a16:creationId xmlns:a16="http://schemas.microsoft.com/office/drawing/2014/main" id="{87589053-8E56-CD80-3B61-7555E2F6E929}"/>
              </a:ext>
            </a:extLst>
          </p:cNvPr>
          <p:cNvSpPr>
            <a:spLocks noGrp="1" noChangeArrowheads="1"/>
          </p:cNvSpPr>
          <p:nvPr>
            <p:ph type="title"/>
          </p:nvPr>
        </p:nvSpPr>
        <p:spPr/>
        <p:txBody>
          <a:bodyPr>
            <a:normAutofit/>
          </a:bodyPr>
          <a:lstStyle/>
          <a:p>
            <a:pPr>
              <a:defRPr/>
            </a:pPr>
            <a:r>
              <a:rPr lang="en-US" sz="3000" u="sng" dirty="0"/>
              <a:t>Section 1,  Administrative Response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a:extLst>
              <a:ext uri="{FF2B5EF4-FFF2-40B4-BE49-F238E27FC236}">
                <a16:creationId xmlns:a16="http://schemas.microsoft.com/office/drawing/2014/main" id="{75100DA4-5A3F-3594-C309-8425AFC5EF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3ABC42D4-3407-41F8-8320-3D40AB33C8D2}" type="slidenum">
              <a:rPr lang="en-US" altLang="en-US" sz="1500" b="0"/>
              <a:pPr/>
              <a:t>6</a:t>
            </a:fld>
            <a:endParaRPr lang="en-US" altLang="en-US" sz="1500" b="0"/>
          </a:p>
        </p:txBody>
      </p:sp>
      <p:sp>
        <p:nvSpPr>
          <p:cNvPr id="6149" name="Rectangle 3">
            <a:extLst>
              <a:ext uri="{FF2B5EF4-FFF2-40B4-BE49-F238E27FC236}">
                <a16:creationId xmlns:a16="http://schemas.microsoft.com/office/drawing/2014/main" id="{7412BAAC-2A5F-24FA-B6A2-8CD23085AC23}"/>
              </a:ext>
            </a:extLst>
          </p:cNvPr>
          <p:cNvSpPr>
            <a:spLocks noGrp="1" noChangeArrowheads="1"/>
          </p:cNvSpPr>
          <p:nvPr>
            <p:ph type="body" idx="1"/>
          </p:nvPr>
        </p:nvSpPr>
        <p:spPr>
          <a:xfrm>
            <a:off x="2819400" y="1981200"/>
            <a:ext cx="7162800" cy="4114800"/>
          </a:xfrm>
        </p:spPr>
        <p:txBody>
          <a:bodyPr>
            <a:normAutofit/>
          </a:bodyPr>
          <a:lstStyle/>
          <a:p>
            <a:pPr marL="0" indent="0">
              <a:buNone/>
              <a:defRPr/>
            </a:pPr>
            <a:r>
              <a:rPr lang="en-US" dirty="0"/>
              <a:t>Every Proposer must complete and include the following in Section 2.</a:t>
            </a:r>
          </a:p>
          <a:p>
            <a:pPr>
              <a:defRPr/>
            </a:pPr>
            <a:r>
              <a:rPr lang="en-US" dirty="0"/>
              <a:t>Team Organizational Structure</a:t>
            </a:r>
          </a:p>
          <a:p>
            <a:pPr>
              <a:defRPr/>
            </a:pPr>
            <a:r>
              <a:rPr lang="en-US" dirty="0"/>
              <a:t>Project Team Experience and Qualifications</a:t>
            </a:r>
          </a:p>
          <a:p>
            <a:pPr>
              <a:defRPr/>
            </a:pPr>
            <a:r>
              <a:rPr lang="en-US" dirty="0"/>
              <a:t>Past Work Products</a:t>
            </a:r>
          </a:p>
          <a:p>
            <a:pPr>
              <a:defRPr/>
            </a:pPr>
            <a:r>
              <a:rPr lang="en-US" dirty="0"/>
              <a:t>Client References</a:t>
            </a:r>
          </a:p>
          <a:p>
            <a:pPr>
              <a:defRPr/>
            </a:pPr>
            <a:r>
              <a:rPr lang="en-US" dirty="0"/>
              <a:t>Approach to Tasks in Scope of Work</a:t>
            </a:r>
          </a:p>
          <a:p>
            <a:pPr>
              <a:defRPr/>
            </a:pPr>
            <a:r>
              <a:rPr lang="en-US" dirty="0"/>
              <a:t>Quality Assurance</a:t>
            </a:r>
          </a:p>
          <a:p>
            <a:pPr>
              <a:defRPr/>
            </a:pPr>
            <a:endParaRPr lang="en-US" dirty="0"/>
          </a:p>
        </p:txBody>
      </p:sp>
      <p:sp>
        <p:nvSpPr>
          <p:cNvPr id="6148" name="Rectangle 2">
            <a:extLst>
              <a:ext uri="{FF2B5EF4-FFF2-40B4-BE49-F238E27FC236}">
                <a16:creationId xmlns:a16="http://schemas.microsoft.com/office/drawing/2014/main" id="{1EBF1BB5-91F7-0511-C06D-07853C130946}"/>
              </a:ext>
            </a:extLst>
          </p:cNvPr>
          <p:cNvSpPr>
            <a:spLocks noGrp="1" noChangeArrowheads="1"/>
          </p:cNvSpPr>
          <p:nvPr>
            <p:ph type="title"/>
          </p:nvPr>
        </p:nvSpPr>
        <p:spPr/>
        <p:txBody>
          <a:bodyPr/>
          <a:lstStyle/>
          <a:p>
            <a:r>
              <a:rPr lang="en-US" altLang="en-US" sz="3300" u="sng"/>
              <a:t>Section 2,  Technical Proposal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3">
            <a:extLst>
              <a:ext uri="{FF2B5EF4-FFF2-40B4-BE49-F238E27FC236}">
                <a16:creationId xmlns:a16="http://schemas.microsoft.com/office/drawing/2014/main" id="{7412BAAC-2A5F-24FA-B6A2-8CD23085AC23}"/>
              </a:ext>
            </a:extLst>
          </p:cNvPr>
          <p:cNvSpPr>
            <a:spLocks noGrp="1" noChangeArrowheads="1"/>
          </p:cNvSpPr>
          <p:nvPr>
            <p:ph type="body" idx="1"/>
          </p:nvPr>
        </p:nvSpPr>
        <p:spPr>
          <a:xfrm>
            <a:off x="1714335" y="1612694"/>
            <a:ext cx="8763330" cy="4457205"/>
          </a:xfrm>
        </p:spPr>
        <p:txBody>
          <a:bodyPr>
            <a:normAutofit fontScale="92500" lnSpcReduction="20000"/>
          </a:bodyPr>
          <a:lstStyle/>
          <a:p>
            <a:pPr marL="0" indent="0">
              <a:buNone/>
              <a:defRPr/>
            </a:pPr>
            <a:r>
              <a:rPr lang="en-US" dirty="0"/>
              <a:t>Every Proposer must complete and include the budget forms found in Attachment 7 of the solicitation. </a:t>
            </a:r>
          </a:p>
          <a:p>
            <a:pPr>
              <a:defRPr/>
            </a:pPr>
            <a:r>
              <a:rPr lang="en-US" sz="2400" dirty="0"/>
              <a:t>Task Summary</a:t>
            </a:r>
          </a:p>
          <a:p>
            <a:pPr>
              <a:defRPr/>
            </a:pPr>
            <a:r>
              <a:rPr lang="en-US" sz="2400" dirty="0"/>
              <a:t>Category Summary</a:t>
            </a:r>
          </a:p>
          <a:p>
            <a:pPr>
              <a:defRPr/>
            </a:pPr>
            <a:r>
              <a:rPr lang="en-US" sz="2400" dirty="0"/>
              <a:t>Prime Labor Rates</a:t>
            </a:r>
          </a:p>
          <a:p>
            <a:pPr>
              <a:defRPr/>
            </a:pPr>
            <a:r>
              <a:rPr lang="en-US" sz="2400" dirty="0"/>
              <a:t>Labor Rates for each Subcontractor</a:t>
            </a:r>
          </a:p>
          <a:p>
            <a:pPr>
              <a:defRPr/>
            </a:pPr>
            <a:r>
              <a:rPr lang="en-US" sz="2400" dirty="0"/>
              <a:t>Prime Non-Labor Rates</a:t>
            </a:r>
          </a:p>
          <a:p>
            <a:pPr>
              <a:defRPr/>
            </a:pPr>
            <a:r>
              <a:rPr lang="en-US" sz="2400" dirty="0"/>
              <a:t>Non-Labor Rates for each Subcontractor</a:t>
            </a:r>
          </a:p>
          <a:p>
            <a:pPr>
              <a:defRPr/>
            </a:pPr>
            <a:r>
              <a:rPr lang="en-US" sz="2400" dirty="0"/>
              <a:t>Direct Operating Expenses</a:t>
            </a:r>
          </a:p>
          <a:p>
            <a:pPr>
              <a:defRPr/>
            </a:pPr>
            <a:r>
              <a:rPr lang="en-US" sz="2400" dirty="0"/>
              <a:t>Loaded Rate Calculation – </a:t>
            </a:r>
            <a:r>
              <a:rPr lang="en-US" sz="2400" dirty="0" err="1"/>
              <a:t>Att</a:t>
            </a:r>
            <a:r>
              <a:rPr lang="en-US" sz="2400" dirty="0"/>
              <a:t> 7-a (for evaluation purposes)</a:t>
            </a:r>
          </a:p>
          <a:p>
            <a:pPr>
              <a:defRPr/>
            </a:pPr>
            <a:r>
              <a:rPr lang="en-US" dirty="0"/>
              <a:t>Total Expected Labor Cost – </a:t>
            </a:r>
            <a:r>
              <a:rPr lang="en-US" dirty="0" err="1"/>
              <a:t>Att</a:t>
            </a:r>
            <a:r>
              <a:rPr lang="en-US" dirty="0"/>
              <a:t> 7-b </a:t>
            </a:r>
            <a:r>
              <a:rPr lang="en-US" sz="2400" dirty="0"/>
              <a:t>(for evaluation purposes)</a:t>
            </a:r>
          </a:p>
          <a:p>
            <a:pPr marL="0" indent="0">
              <a:buNone/>
              <a:defRPr/>
            </a:pPr>
            <a:endParaRPr lang="en-US" dirty="0"/>
          </a:p>
        </p:txBody>
      </p:sp>
      <p:sp>
        <p:nvSpPr>
          <p:cNvPr id="6148" name="Rectangle 2">
            <a:extLst>
              <a:ext uri="{FF2B5EF4-FFF2-40B4-BE49-F238E27FC236}">
                <a16:creationId xmlns:a16="http://schemas.microsoft.com/office/drawing/2014/main" id="{1EBF1BB5-91F7-0511-C06D-07853C130946}"/>
              </a:ext>
            </a:extLst>
          </p:cNvPr>
          <p:cNvSpPr>
            <a:spLocks noGrp="1" noChangeArrowheads="1"/>
          </p:cNvSpPr>
          <p:nvPr>
            <p:ph type="title"/>
          </p:nvPr>
        </p:nvSpPr>
        <p:spPr/>
        <p:txBody>
          <a:bodyPr/>
          <a:lstStyle/>
          <a:p>
            <a:r>
              <a:rPr lang="en-US" altLang="en-US" sz="3300" u="sng" dirty="0"/>
              <a:t>Section 2,  Cost Proposal</a:t>
            </a:r>
          </a:p>
        </p:txBody>
      </p:sp>
      <p:sp>
        <p:nvSpPr>
          <p:cNvPr id="6147" name="Slide Number Placeholder 5">
            <a:extLst>
              <a:ext uri="{FF2B5EF4-FFF2-40B4-BE49-F238E27FC236}">
                <a16:creationId xmlns:a16="http://schemas.microsoft.com/office/drawing/2014/main" id="{75100DA4-5A3F-3594-C309-8425AFC5EFD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3ABC42D4-3407-41F8-8320-3D40AB33C8D2}" type="slidenum">
              <a:rPr lang="en-US" altLang="en-US" sz="1500" b="0"/>
              <a:pPr/>
              <a:t>7</a:t>
            </a:fld>
            <a:endParaRPr lang="en-US" altLang="en-US" sz="1500" b="0"/>
          </a:p>
        </p:txBody>
      </p:sp>
    </p:spTree>
    <p:extLst>
      <p:ext uri="{BB962C8B-B14F-4D97-AF65-F5344CB8AC3E}">
        <p14:creationId xmlns:p14="http://schemas.microsoft.com/office/powerpoint/2010/main" val="440393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a:extLst>
              <a:ext uri="{FF2B5EF4-FFF2-40B4-BE49-F238E27FC236}">
                <a16:creationId xmlns:a16="http://schemas.microsoft.com/office/drawing/2014/main" id="{834A4C72-4673-FB26-42D1-BC9674AD7A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01EDF6C9-1A1C-4C93-84E3-CD2AFE0EA9FF}" type="slidenum">
              <a:rPr lang="en-US" altLang="en-US" sz="1500" b="0"/>
              <a:pPr/>
              <a:t>8</a:t>
            </a:fld>
            <a:endParaRPr lang="en-US" altLang="en-US" sz="1500" b="0"/>
          </a:p>
        </p:txBody>
      </p:sp>
      <p:sp>
        <p:nvSpPr>
          <p:cNvPr id="8197" name="Rectangle 3">
            <a:extLst>
              <a:ext uri="{FF2B5EF4-FFF2-40B4-BE49-F238E27FC236}">
                <a16:creationId xmlns:a16="http://schemas.microsoft.com/office/drawing/2014/main" id="{5D45BD3E-E91E-83AA-E830-88E365564FD7}"/>
              </a:ext>
            </a:extLst>
          </p:cNvPr>
          <p:cNvSpPr>
            <a:spLocks noGrp="1" noChangeArrowheads="1"/>
          </p:cNvSpPr>
          <p:nvPr>
            <p:ph type="body" idx="1"/>
          </p:nvPr>
        </p:nvSpPr>
        <p:spPr/>
        <p:txBody>
          <a:bodyPr/>
          <a:lstStyle/>
          <a:p>
            <a:pPr>
              <a:lnSpc>
                <a:spcPct val="90000"/>
              </a:lnSpc>
            </a:pPr>
            <a:r>
              <a:rPr lang="en-US" altLang="en-US" dirty="0"/>
              <a:t>Small Business Preference – Certified Small Businesses or microbusinesses can claim the five percent preference when submitting a proposal.</a:t>
            </a:r>
            <a:endParaRPr lang="en-US" altLang="en-US" dirty="0">
              <a:solidFill>
                <a:srgbClr val="FF3300"/>
              </a:solidFill>
            </a:endParaRPr>
          </a:p>
          <a:p>
            <a:pPr>
              <a:lnSpc>
                <a:spcPct val="90000"/>
              </a:lnSpc>
              <a:buFontTx/>
              <a:buNone/>
            </a:pPr>
            <a:endParaRPr lang="en-US" altLang="en-US" dirty="0"/>
          </a:p>
          <a:p>
            <a:pPr>
              <a:lnSpc>
                <a:spcPct val="90000"/>
              </a:lnSpc>
            </a:pPr>
            <a:r>
              <a:rPr lang="en-US" altLang="en-US" dirty="0"/>
              <a:t>Non-Small Business Preference – Bidder commits to small or micro business subcontractor participation of 25% of net bid price.</a:t>
            </a:r>
          </a:p>
        </p:txBody>
      </p:sp>
      <p:sp>
        <p:nvSpPr>
          <p:cNvPr id="8196" name="Rectangle 2">
            <a:extLst>
              <a:ext uri="{FF2B5EF4-FFF2-40B4-BE49-F238E27FC236}">
                <a16:creationId xmlns:a16="http://schemas.microsoft.com/office/drawing/2014/main" id="{EABE7980-D79C-23B0-373F-F9A67D730C44}"/>
              </a:ext>
            </a:extLst>
          </p:cNvPr>
          <p:cNvSpPr>
            <a:spLocks noGrp="1" noChangeArrowheads="1"/>
          </p:cNvSpPr>
          <p:nvPr>
            <p:ph type="title"/>
          </p:nvPr>
        </p:nvSpPr>
        <p:spPr/>
        <p:txBody>
          <a:bodyPr/>
          <a:lstStyle/>
          <a:p>
            <a:r>
              <a:rPr lang="en-US" altLang="en-US" sz="3200" dirty="0"/>
              <a:t>Small/Non-Small Business Preference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a:extLst>
              <a:ext uri="{FF2B5EF4-FFF2-40B4-BE49-F238E27FC236}">
                <a16:creationId xmlns:a16="http://schemas.microsoft.com/office/drawing/2014/main" id="{BD57AC69-F9C6-F706-54D8-F8D115F9FA0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400" b="1">
                <a:solidFill>
                  <a:schemeClr val="tx1"/>
                </a:solidFill>
                <a:latin typeface="Times" panose="02020603050405020304" pitchFamily="18" charset="0"/>
              </a:defRPr>
            </a:lvl1pPr>
            <a:lvl2pPr marL="742950" indent="-285750" defTabSz="915988">
              <a:defRPr sz="2400" b="1">
                <a:solidFill>
                  <a:schemeClr val="tx1"/>
                </a:solidFill>
                <a:latin typeface="Times" panose="02020603050405020304" pitchFamily="18" charset="0"/>
              </a:defRPr>
            </a:lvl2pPr>
            <a:lvl3pPr marL="1143000" indent="-228600" defTabSz="915988">
              <a:defRPr sz="2400" b="1">
                <a:solidFill>
                  <a:schemeClr val="tx1"/>
                </a:solidFill>
                <a:latin typeface="Times" panose="02020603050405020304" pitchFamily="18" charset="0"/>
              </a:defRPr>
            </a:lvl3pPr>
            <a:lvl4pPr marL="1600200" indent="-228600" defTabSz="915988">
              <a:defRPr sz="2400" b="1">
                <a:solidFill>
                  <a:schemeClr val="tx1"/>
                </a:solidFill>
                <a:latin typeface="Times" panose="02020603050405020304" pitchFamily="18" charset="0"/>
              </a:defRPr>
            </a:lvl4pPr>
            <a:lvl5pPr marL="2057400" indent="-228600" defTabSz="915988">
              <a:defRPr sz="2400" b="1">
                <a:solidFill>
                  <a:schemeClr val="tx1"/>
                </a:solidFill>
                <a:latin typeface="Times" panose="02020603050405020304" pitchFamily="18" charset="0"/>
              </a:defRPr>
            </a:lvl5pPr>
            <a:lvl6pPr marL="2514600" indent="-228600" defTabSz="915988" eaLnBrk="0" fontAlgn="base" hangingPunct="0">
              <a:spcBef>
                <a:spcPct val="0"/>
              </a:spcBef>
              <a:spcAft>
                <a:spcPct val="0"/>
              </a:spcAft>
              <a:defRPr sz="2400" b="1">
                <a:solidFill>
                  <a:schemeClr val="tx1"/>
                </a:solidFill>
                <a:latin typeface="Times" panose="02020603050405020304" pitchFamily="18" charset="0"/>
              </a:defRPr>
            </a:lvl6pPr>
            <a:lvl7pPr marL="2971800" indent="-228600" defTabSz="915988" eaLnBrk="0" fontAlgn="base" hangingPunct="0">
              <a:spcBef>
                <a:spcPct val="0"/>
              </a:spcBef>
              <a:spcAft>
                <a:spcPct val="0"/>
              </a:spcAft>
              <a:defRPr sz="2400" b="1">
                <a:solidFill>
                  <a:schemeClr val="tx1"/>
                </a:solidFill>
                <a:latin typeface="Times" panose="02020603050405020304" pitchFamily="18" charset="0"/>
              </a:defRPr>
            </a:lvl7pPr>
            <a:lvl8pPr marL="3429000" indent="-228600" defTabSz="915988" eaLnBrk="0" fontAlgn="base" hangingPunct="0">
              <a:spcBef>
                <a:spcPct val="0"/>
              </a:spcBef>
              <a:spcAft>
                <a:spcPct val="0"/>
              </a:spcAft>
              <a:defRPr sz="2400" b="1">
                <a:solidFill>
                  <a:schemeClr val="tx1"/>
                </a:solidFill>
                <a:latin typeface="Times" panose="02020603050405020304" pitchFamily="18" charset="0"/>
              </a:defRPr>
            </a:lvl8pPr>
            <a:lvl9pPr marL="3886200" indent="-228600" defTabSz="915988" eaLnBrk="0" fontAlgn="base" hangingPunct="0">
              <a:spcBef>
                <a:spcPct val="0"/>
              </a:spcBef>
              <a:spcAft>
                <a:spcPct val="0"/>
              </a:spcAft>
              <a:defRPr sz="2400" b="1">
                <a:solidFill>
                  <a:schemeClr val="tx1"/>
                </a:solidFill>
                <a:latin typeface="Times" panose="02020603050405020304" pitchFamily="18" charset="0"/>
              </a:defRPr>
            </a:lvl9pPr>
          </a:lstStyle>
          <a:p>
            <a:fld id="{5C2830A1-26EC-4C75-B93B-3ED5FE0AEF83}" type="slidenum">
              <a:rPr lang="en-US" altLang="en-US" sz="1500" b="0"/>
              <a:pPr/>
              <a:t>9</a:t>
            </a:fld>
            <a:endParaRPr lang="en-US" altLang="en-US" sz="1500" b="0"/>
          </a:p>
        </p:txBody>
      </p:sp>
      <p:sp>
        <p:nvSpPr>
          <p:cNvPr id="15365" name="Rectangle 3">
            <a:extLst>
              <a:ext uri="{FF2B5EF4-FFF2-40B4-BE49-F238E27FC236}">
                <a16:creationId xmlns:a16="http://schemas.microsoft.com/office/drawing/2014/main" id="{7E808A18-4F52-222B-B8F7-6B433726889E}"/>
              </a:ext>
            </a:extLst>
          </p:cNvPr>
          <p:cNvSpPr>
            <a:spLocks noGrp="1" noChangeArrowheads="1"/>
          </p:cNvSpPr>
          <p:nvPr>
            <p:ph type="body" idx="1"/>
          </p:nvPr>
        </p:nvSpPr>
        <p:spPr>
          <a:xfrm>
            <a:off x="2209800" y="1828800"/>
            <a:ext cx="7772400" cy="3962400"/>
          </a:xfrm>
        </p:spPr>
        <p:txBody>
          <a:bodyPr>
            <a:normAutofit/>
          </a:bodyPr>
          <a:lstStyle/>
          <a:p>
            <a:pPr marL="0" indent="0">
              <a:buNone/>
              <a:defRPr/>
            </a:pPr>
            <a:r>
              <a:rPr lang="en-US" sz="2200" dirty="0"/>
              <a:t>The DVBE Incentive Program gives a contractor an opportunity to improve their bid status based on the efforts attained from the DVBE Participation Program. </a:t>
            </a:r>
            <a:endParaRPr lang="en-US" sz="2000" dirty="0"/>
          </a:p>
          <a:p>
            <a:pPr>
              <a:defRPr/>
            </a:pPr>
            <a:r>
              <a:rPr lang="en-US" sz="2200" dirty="0"/>
              <a:t>The incentive computation is only applied during the evaluation process and only to responsible Bidders. </a:t>
            </a:r>
          </a:p>
        </p:txBody>
      </p:sp>
      <p:sp>
        <p:nvSpPr>
          <p:cNvPr id="10244" name="Rectangle 2">
            <a:extLst>
              <a:ext uri="{FF2B5EF4-FFF2-40B4-BE49-F238E27FC236}">
                <a16:creationId xmlns:a16="http://schemas.microsoft.com/office/drawing/2014/main" id="{94B451B2-6967-889C-11CD-BAE3410907AD}"/>
              </a:ext>
            </a:extLst>
          </p:cNvPr>
          <p:cNvSpPr>
            <a:spLocks noGrp="1" noChangeArrowheads="1"/>
          </p:cNvSpPr>
          <p:nvPr>
            <p:ph type="title"/>
          </p:nvPr>
        </p:nvSpPr>
        <p:spPr/>
        <p:txBody>
          <a:bodyPr/>
          <a:lstStyle/>
          <a:p>
            <a:r>
              <a:rPr lang="en-US" altLang="en-US" sz="3200" dirty="0"/>
              <a:t>DVBE Incentive Program</a:t>
            </a:r>
            <a:endParaRPr lang="en-US" altLang="en-US" sz="3200" dirty="0">
              <a:solidFill>
                <a:schemeClr val="tx1"/>
              </a:solidFill>
            </a:endParaRPr>
          </a:p>
        </p:txBody>
      </p:sp>
    </p:spTree>
  </p:cSld>
  <p:clrMapOvr>
    <a:masterClrMapping/>
  </p:clrMapOvr>
</p:sld>
</file>

<file path=ppt/theme/theme1.xml><?xml version="1.0" encoding="utf-8"?>
<a:theme xmlns:a="http://schemas.openxmlformats.org/drawingml/2006/main" name="Title/Section">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3FE93FFD-6B38-4DB8-80DB-19B63D626540}"/>
    </a:ext>
  </a:extLst>
</a:theme>
</file>

<file path=ppt/theme/theme2.xml><?xml version="1.0" encoding="utf-8"?>
<a:theme xmlns:a="http://schemas.openxmlformats.org/drawingml/2006/main" name="Content">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CA19A6BF-0599-4E3D-8774-2C4342A8EC97}"/>
    </a:ext>
  </a:extLst>
</a:theme>
</file>

<file path=ppt/theme/theme3.xml><?xml version="1.0" encoding="utf-8"?>
<a:theme xmlns:a="http://schemas.openxmlformats.org/drawingml/2006/main" name="Content: blank background">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00E80D74-51F5-470E-A7B1-ECD7EB4EDF59}"/>
    </a:ext>
  </a:extLst>
</a:theme>
</file>

<file path=ppt/theme/theme4.xml><?xml version="1.0" encoding="utf-8"?>
<a:theme xmlns:a="http://schemas.openxmlformats.org/drawingml/2006/main" name="Blank: Black">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A5CE6275-44A9-4DD7-A876-FCA1A4D62E62}"/>
    </a:ext>
  </a:extLst>
</a:theme>
</file>

<file path=ppt/theme/theme5.xml><?xml version="1.0" encoding="utf-8"?>
<a:theme xmlns:a="http://schemas.openxmlformats.org/drawingml/2006/main" name="Blank: White">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9E2B5671-0064-41D3-BAA7-59D40DCEC5A2}"/>
    </a:ext>
  </a:extLst>
</a:theme>
</file>

<file path=ppt/theme/theme6.xml><?xml version="1.0" encoding="utf-8"?>
<a:theme xmlns:a="http://schemas.openxmlformats.org/drawingml/2006/main" name="Title">
  <a:themeElements>
    <a:clrScheme name="CEC Colors">
      <a:dk1>
        <a:sysClr val="windowText" lastClr="000000"/>
      </a:dk1>
      <a:lt1>
        <a:sysClr val="window" lastClr="FFFFFF"/>
      </a:lt1>
      <a:dk2>
        <a:srgbClr val="113052"/>
      </a:dk2>
      <a:lt2>
        <a:srgbClr val="DBEFF9"/>
      </a:lt2>
      <a:accent1>
        <a:srgbClr val="4F6980"/>
      </a:accent1>
      <a:accent2>
        <a:srgbClr val="F47942"/>
      </a:accent2>
      <a:accent3>
        <a:srgbClr val="638B66"/>
      </a:accent3>
      <a:accent4>
        <a:srgbClr val="FBB04E"/>
      </a:accent4>
      <a:accent5>
        <a:srgbClr val="B66353"/>
      </a:accent5>
      <a:accent6>
        <a:srgbClr val="B9AA97"/>
      </a:accent6>
      <a:hlink>
        <a:srgbClr val="ED7D31"/>
      </a:hlink>
      <a:folHlink>
        <a:srgbClr val="8496B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2_QG.potx" id="{ABC8BF3F-09CC-4022-8F06-2D3F5B393DDF}" vid="{F8B9CA9F-C111-4D22-8643-26E1349AE4B9}"/>
    </a:ext>
  </a:extLst>
</a:theme>
</file>

<file path=ppt/theme/theme7.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14" ma:contentTypeDescription="Create a new document." ma:contentTypeScope="" ma:versionID="b6d3ae05fba915dcbecea1240c194ad9">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47ca0a392c7422b9213f34979bc7de02"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1809527-a15e-45c9-9762-ce086c444099}"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CC747E-F2AA-4B50-A62F-BFAD01085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E627A7-8879-4DD6-ADF6-8C4F6EE8B27F}">
  <ds:schemaRefs>
    <ds:schemaRef ds:uri="http://purl.org/dc/elements/1.1/"/>
    <ds:schemaRef ds:uri="http://schemas.microsoft.com/office/2006/documentManagement/types"/>
    <ds:schemaRef ds:uri="http://www.w3.org/XML/1998/namespace"/>
    <ds:schemaRef ds:uri="cd48f32a-b70c-4848-9fb2-a8ff929fd44d"/>
    <ds:schemaRef ds:uri="http://schemas.microsoft.com/office/infopath/2007/PartnerControls"/>
    <ds:schemaRef ds:uri="http://purl.org/dc/terms/"/>
    <ds:schemaRef ds:uri="801e77cb-1273-4e40-b8f1-9aae6d3a09af"/>
    <ds:schemaRef ds:uri="http://schemas.openxmlformats.org/package/2006/metadata/core-properties"/>
    <ds:schemaRef ds:uri="http://schemas.microsoft.com/office/2006/metadata/properties"/>
    <ds:schemaRef ds:uri="http://purl.org/dc/dcmitype/"/>
    <ds:schemaRef ds:uri="5067c814-4b34-462c-a21d-c185ff6548d2"/>
    <ds:schemaRef ds:uri="785685f2-c2e1-4352-89aa-3faca8eaba52"/>
  </ds:schemaRefs>
</ds:datastoreItem>
</file>

<file path=customXml/itemProps3.xml><?xml version="1.0" encoding="utf-8"?>
<ds:datastoreItem xmlns:ds="http://schemas.openxmlformats.org/officeDocument/2006/customXml" ds:itemID="{4B3D5CAA-559C-41EB-8A66-B062E011B7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CEC_Official_PowerPoint_Template_2022_QG</Template>
  <TotalTime>16716</TotalTime>
  <Words>1981</Words>
  <Application>Microsoft Macintosh PowerPoint</Application>
  <PresentationFormat>Widescreen</PresentationFormat>
  <Paragraphs>312</Paragraphs>
  <Slides>30</Slides>
  <Notes>3</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30</vt:i4>
      </vt:variant>
    </vt:vector>
  </HeadingPairs>
  <TitlesOfParts>
    <vt:vector size="43" baseType="lpstr">
      <vt:lpstr>Arial</vt:lpstr>
      <vt:lpstr>Arial Black</vt:lpstr>
      <vt:lpstr>Calibri</vt:lpstr>
      <vt:lpstr>Courier New</vt:lpstr>
      <vt:lpstr>Times</vt:lpstr>
      <vt:lpstr>Wingdings</vt:lpstr>
      <vt:lpstr>Title/Section</vt:lpstr>
      <vt:lpstr>Content</vt:lpstr>
      <vt:lpstr>Content: blank background</vt:lpstr>
      <vt:lpstr>Blank: Black</vt:lpstr>
      <vt:lpstr>Blank: White</vt:lpstr>
      <vt:lpstr>Title</vt:lpstr>
      <vt:lpstr>1_Content</vt:lpstr>
      <vt:lpstr>California Vehicle Survey Pre-bid Conference Request for Proposal RFP-22-804</vt:lpstr>
      <vt:lpstr>Purpose of RFP</vt:lpstr>
      <vt:lpstr>Proposal Requirements</vt:lpstr>
      <vt:lpstr>Section 1,  Administrative Response</vt:lpstr>
      <vt:lpstr>Section 1,  Administrative Response</vt:lpstr>
      <vt:lpstr>Section 2,  Technical Proposal</vt:lpstr>
      <vt:lpstr>Section 2,  Cost Proposal</vt:lpstr>
      <vt:lpstr>Small/Non-Small Business Preference</vt:lpstr>
      <vt:lpstr>DVBE Incentive Program</vt:lpstr>
      <vt:lpstr>Disabled Veteran Business Enterprise (DVBE) Requirements</vt:lpstr>
      <vt:lpstr>Evaluation Process</vt:lpstr>
      <vt:lpstr>Tentative Key Activities and Dates</vt:lpstr>
      <vt:lpstr>Eligible Bidders​</vt:lpstr>
      <vt:lpstr>About the project</vt:lpstr>
      <vt:lpstr>Background</vt:lpstr>
      <vt:lpstr>Personal and Commercial Light Duty  Vehicle Choice Models in the Context of  Transportation Demand Forecasting Models</vt:lpstr>
      <vt:lpstr>  What Is California Vehicle Survey?  </vt:lpstr>
      <vt:lpstr>Survey Project: Not Just a Survey</vt:lpstr>
      <vt:lpstr>Project Products</vt:lpstr>
      <vt:lpstr>Personal and Commercial Light Duty Vehicle Demand Models</vt:lpstr>
      <vt:lpstr>Vehicle Technologies in the 2023 Surveys </vt:lpstr>
      <vt:lpstr>2023 Survey</vt:lpstr>
      <vt:lpstr>Household Vehicle Choice Model</vt:lpstr>
      <vt:lpstr>2019 Stated Preferences Survey Instrument</vt:lpstr>
      <vt:lpstr>Information Provided by CEC</vt:lpstr>
      <vt:lpstr>Scope of Work</vt:lpstr>
      <vt:lpstr>Scoring</vt:lpstr>
      <vt:lpstr>How To Submit The Proposals</vt:lpstr>
      <vt:lpstr>Questions and Answers</vt:lpstr>
      <vt:lpstr>Whom to 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Energy Commission – This Title Can Go Down to Two Lines Comfortably</dc:title>
  <dc:creator>Gee, Quentin@Energy</dc:creator>
  <cp:lastModifiedBy>Au-Yeung, Carmen@Energy</cp:lastModifiedBy>
  <cp:revision>54</cp:revision>
  <cp:lastPrinted>2019-12-11T23:19:58Z</cp:lastPrinted>
  <dcterms:created xsi:type="dcterms:W3CDTF">2022-11-28T18:56:52Z</dcterms:created>
  <dcterms:modified xsi:type="dcterms:W3CDTF">2023-03-15T16:35:52Z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MediaServiceImageTags">
    <vt:lpwstr/>
  </property>
</Properties>
</file>