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3.xml" ContentType="application/vnd.openxmlformats-officedocument.theme+xml"/>
  <Override PartName="/ppt/slideLayouts/slideLayout11.xml" ContentType="application/vnd.openxmlformats-officedocument.presentationml.slideLayout+xml"/>
  <Override PartName="/ppt/theme/theme4.xml" ContentType="application/vnd.openxmlformats-officedocument.theme+xml"/>
  <Override PartName="/ppt/slideLayouts/slideLayout12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  <p:sldMasterId id="2147483671" r:id="rId5"/>
    <p:sldMasterId id="2147483682" r:id="rId6"/>
    <p:sldMasterId id="2147483678" r:id="rId7"/>
    <p:sldMasterId id="2147483679" r:id="rId8"/>
  </p:sldMasterIdLst>
  <p:notesMasterIdLst>
    <p:notesMasterId r:id="rId32"/>
  </p:notesMasterIdLst>
  <p:handoutMasterIdLst>
    <p:handoutMasterId r:id="rId33"/>
  </p:handoutMasterIdLst>
  <p:sldIdLst>
    <p:sldId id="276" r:id="rId9"/>
    <p:sldId id="270" r:id="rId10"/>
    <p:sldId id="279" r:id="rId11"/>
    <p:sldId id="283" r:id="rId12"/>
    <p:sldId id="287" r:id="rId13"/>
    <p:sldId id="271" r:id="rId14"/>
    <p:sldId id="290" r:id="rId15"/>
    <p:sldId id="321" r:id="rId16"/>
    <p:sldId id="322" r:id="rId17"/>
    <p:sldId id="323" r:id="rId18"/>
    <p:sldId id="306" r:id="rId19"/>
    <p:sldId id="308" r:id="rId20"/>
    <p:sldId id="310" r:id="rId21"/>
    <p:sldId id="309" r:id="rId22"/>
    <p:sldId id="302" r:id="rId23"/>
    <p:sldId id="303" r:id="rId24"/>
    <p:sldId id="311" r:id="rId25"/>
    <p:sldId id="312" r:id="rId26"/>
    <p:sldId id="320" r:id="rId27"/>
    <p:sldId id="313" r:id="rId28"/>
    <p:sldId id="314" r:id="rId29"/>
    <p:sldId id="315" r:id="rId30"/>
    <p:sldId id="285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duction" id="{FFEA609A-15B3-41AD-BF09-3D7C810919C9}">
          <p14:sldIdLst>
            <p14:sldId id="276"/>
            <p14:sldId id="270"/>
            <p14:sldId id="279"/>
            <p14:sldId id="283"/>
            <p14:sldId id="287"/>
            <p14:sldId id="271"/>
            <p14:sldId id="290"/>
            <p14:sldId id="321"/>
            <p14:sldId id="322"/>
            <p14:sldId id="323"/>
            <p14:sldId id="306"/>
            <p14:sldId id="308"/>
            <p14:sldId id="310"/>
            <p14:sldId id="309"/>
            <p14:sldId id="302"/>
            <p14:sldId id="303"/>
            <p14:sldId id="311"/>
            <p14:sldId id="312"/>
            <p14:sldId id="320"/>
            <p14:sldId id="313"/>
            <p14:sldId id="314"/>
            <p14:sldId id="315"/>
            <p14:sldId id="285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2C1CD2B-3BB1-4DAB-B870-55AD3BF1F7FC}" v="1" dt="2023-03-02T23:07:23.34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45" autoAdjust="0"/>
  </p:normalViewPr>
  <p:slideViewPr>
    <p:cSldViewPr snapToGrid="0">
      <p:cViewPr varScale="1">
        <p:scale>
          <a:sx n="116" d="100"/>
          <a:sy n="116" d="100"/>
        </p:scale>
        <p:origin x="276" y="108"/>
      </p:cViewPr>
      <p:guideLst/>
    </p:cSldViewPr>
  </p:slideViewPr>
  <p:outlineViewPr>
    <p:cViewPr>
      <p:scale>
        <a:sx n="33" d="100"/>
        <a:sy n="33" d="100"/>
      </p:scale>
      <p:origin x="0" y="-1842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slide" Target="slides/slide18.xml"/><Relationship Id="rId21" Type="http://schemas.openxmlformats.org/officeDocument/2006/relationships/slide" Target="slides/slide13.xml"/><Relationship Id="rId34" Type="http://schemas.openxmlformats.org/officeDocument/2006/relationships/presProps" Target="presProps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slide" Target="slides/slide17.xml"/><Relationship Id="rId33" Type="http://schemas.openxmlformats.org/officeDocument/2006/relationships/handoutMaster" Target="handoutMasters/handoutMaster1.xml"/><Relationship Id="rId38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29" Type="http://schemas.openxmlformats.org/officeDocument/2006/relationships/slide" Target="slides/slide2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3.xml"/><Relationship Id="rId24" Type="http://schemas.openxmlformats.org/officeDocument/2006/relationships/slide" Target="slides/slide16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7.xml"/><Relationship Id="rId23" Type="http://schemas.openxmlformats.org/officeDocument/2006/relationships/slide" Target="slides/slide15.xml"/><Relationship Id="rId28" Type="http://schemas.openxmlformats.org/officeDocument/2006/relationships/slide" Target="slides/slide20.xml"/><Relationship Id="rId36" Type="http://schemas.openxmlformats.org/officeDocument/2006/relationships/theme" Target="theme/theme1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31" Type="http://schemas.openxmlformats.org/officeDocument/2006/relationships/slide" Target="slides/slide2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slide" Target="slides/slide19.xml"/><Relationship Id="rId30" Type="http://schemas.openxmlformats.org/officeDocument/2006/relationships/slide" Target="slides/slide22.xml"/><Relationship Id="rId35" Type="http://schemas.openxmlformats.org/officeDocument/2006/relationships/viewProps" Target="viewProps.xml"/><Relationship Id="rId8" Type="http://schemas.openxmlformats.org/officeDocument/2006/relationships/slideMaster" Target="slideMasters/slideMaster5.xml"/><Relationship Id="rId3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9F5774-C678-1E48-A23B-1680A328FA46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A5CF69-AC20-4D4D-9770-B6BEBB357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3700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0CE468-BD03-B649-8E6C-392373B14A1D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17B0B1-BEA2-8948-A557-11B4BDB90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6556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17B0B1-BEA2-8948-A557-11B4BDB9077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7709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17B0B1-BEA2-8948-A557-11B4BDB9077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6816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17B0B1-BEA2-8948-A557-11B4BDB90777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1016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2: Cente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nter Title Here"/>
          <p:cNvSpPr>
            <a:spLocks noGrp="1"/>
          </p:cNvSpPr>
          <p:nvPr>
            <p:ph type="ctrTitle"/>
          </p:nvPr>
        </p:nvSpPr>
        <p:spPr>
          <a:xfrm>
            <a:off x="890016" y="809622"/>
            <a:ext cx="10411968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0016" y="3289297"/>
            <a:ext cx="10411968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400" y="5614142"/>
            <a:ext cx="2743200" cy="365125"/>
          </a:xfrm>
        </p:spPr>
        <p:txBody>
          <a:bodyPr/>
          <a:lstStyle>
            <a:lvl1pPr algn="ctr">
              <a:defRPr/>
            </a:lvl1pPr>
          </a:lstStyle>
          <a:p>
            <a:fld id="{3D9BE262-3EE3-F74D-9197-E99064608A81}" type="datetime1">
              <a:rPr lang="en-US" smtClean="0"/>
              <a:t>3/6/2023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095093"/>
            <a:ext cx="4114800" cy="365125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pic>
        <p:nvPicPr>
          <p:cNvPr id="7" name="Picture 6" descr="California Energy Commission Logo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2364" y="666179"/>
            <a:ext cx="1247274" cy="1096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444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86C1D-959B-6C44-9D8E-1EBE83060B83}" type="datetime1">
              <a:rPr lang="en-US" smtClean="0"/>
              <a:t>3/6/2023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9A1A5-4186-AE45-B489-8F93D826EB4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Enter Title Here"/>
          <p:cNvSpPr>
            <a:spLocks noGrp="1"/>
          </p:cNvSpPr>
          <p:nvPr>
            <p:ph type="title"/>
          </p:nvPr>
        </p:nvSpPr>
        <p:spPr>
          <a:xfrm>
            <a:off x="1399822" y="237067"/>
            <a:ext cx="9953978" cy="10388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64450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909F6-C5C0-404A-8B68-383F4730A3E4}" type="datetime1">
              <a:rPr lang="en-US" smtClean="0"/>
              <a:t>3/6/2023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CD1BE-76F0-964D-BEB4-4B9A284D89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521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6507B-4CCB-9B49-A0AD-E20110655715}" type="datetime1">
              <a:rPr lang="en-US" smtClean="0"/>
              <a:t>3/6/2023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0EBB6-C900-684B-B96E-D78E525AD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860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2: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nter Title Here"/>
          <p:cNvSpPr>
            <a:spLocks noGrp="1"/>
          </p:cNvSpPr>
          <p:nvPr>
            <p:ph type="title"/>
          </p:nvPr>
        </p:nvSpPr>
        <p:spPr>
          <a:xfrm>
            <a:off x="831850" y="712801"/>
            <a:ext cx="10515600" cy="2852737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3592526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C74B8-448C-2642-809F-1184DC1B0B1B}" type="datetime1">
              <a:rPr lang="en-US" smtClean="0"/>
              <a:t>3/6/2023</a:t>
            </a:fld>
            <a:endParaRPr lang="en-US"/>
          </a:p>
        </p:txBody>
      </p:sp>
      <p:pic>
        <p:nvPicPr>
          <p:cNvPr id="8" name="Picture 7" descr="California Energy Commission Logo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850" y="4883817"/>
            <a:ext cx="1247274" cy="1096212"/>
          </a:xfrm>
          <a:prstGeom prst="rect">
            <a:avLst/>
          </a:prstGeom>
        </p:spPr>
      </p:pic>
      <p:sp>
        <p:nvSpPr>
          <p:cNvPr id="10" name="Content Placeholder 9"/>
          <p:cNvSpPr>
            <a:spLocks noGrp="1"/>
          </p:cNvSpPr>
          <p:nvPr>
            <p:ph sz="quarter" idx="13" hasCustomPrompt="1"/>
          </p:nvPr>
        </p:nvSpPr>
        <p:spPr>
          <a:xfrm>
            <a:off x="2363788" y="4813085"/>
            <a:ext cx="2911475" cy="1022350"/>
          </a:xfrm>
        </p:spPr>
        <p:txBody>
          <a:bodyPr>
            <a:noAutofit/>
          </a:bodyPr>
          <a:lstStyle>
            <a:lvl1pPr marL="0" indent="0">
              <a:buNone/>
              <a:defRPr sz="2400" baseline="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Presenters:</a:t>
            </a:r>
          </a:p>
          <a:p>
            <a:pPr lvl="0"/>
            <a:r>
              <a:rPr lang="en-US"/>
              <a:t>Name 1</a:t>
            </a:r>
          </a:p>
          <a:p>
            <a:pPr lvl="0"/>
            <a:r>
              <a:rPr lang="en-US"/>
              <a:t>Name 2</a:t>
            </a:r>
          </a:p>
        </p:txBody>
      </p:sp>
    </p:spTree>
    <p:extLst>
      <p:ext uri="{BB962C8B-B14F-4D97-AF65-F5344CB8AC3E}">
        <p14:creationId xmlns:p14="http://schemas.microsoft.com/office/powerpoint/2010/main" val="583760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2: Sim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nter Title Here"/>
          <p:cNvSpPr>
            <a:spLocks noGrp="1"/>
          </p:cNvSpPr>
          <p:nvPr>
            <p:ph type="title"/>
          </p:nvPr>
        </p:nvSpPr>
        <p:spPr>
          <a:xfrm>
            <a:off x="838200" y="3012554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38AE9-9170-C44D-B69D-85230FA628E5}" type="datetime1">
              <a:rPr lang="en-US" smtClean="0"/>
              <a:t>3/6/2023</a:t>
            </a:fld>
            <a:endParaRPr lang="en-US"/>
          </a:p>
        </p:txBody>
      </p:sp>
      <p:pic>
        <p:nvPicPr>
          <p:cNvPr id="6" name="Picture 5" descr="California Energy Commission Logo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56202"/>
            <a:ext cx="1247274" cy="1096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2783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: 1 fram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nter Title Her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C4852-C69A-3C46-A74D-F2D8C6D17F46}" type="datetime1">
              <a:rPr lang="en-US" smtClean="0"/>
              <a:t>3/6/2023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63234"/>
            <a:ext cx="1803400" cy="365125"/>
          </a:xfrm>
        </p:spPr>
        <p:txBody>
          <a:bodyPr/>
          <a:lstStyle/>
          <a:p>
            <a:fld id="{005C4985-ACD0-2B4C-8981-36243250F2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645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t: 2 fra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nter Title Her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91894-EB80-6048-AAFF-32CE04FEA1F0}" type="datetime1">
              <a:rPr lang="en-US" smtClean="0"/>
              <a:t>3/6/2023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C4985-ACD0-2B4C-8981-36243250F2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480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: 2 frame w/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CA14F-C253-2C4B-BB94-A112B33202D4}" type="datetime1">
              <a:rPr lang="en-US" smtClean="0"/>
              <a:t>3/6/2023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C4985-ACD0-2B4C-8981-36243250F26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Enter Title Here"/>
          <p:cNvSpPr>
            <a:spLocks noGrp="1"/>
          </p:cNvSpPr>
          <p:nvPr>
            <p:ph type="title"/>
          </p:nvPr>
        </p:nvSpPr>
        <p:spPr>
          <a:xfrm>
            <a:off x="1399822" y="237067"/>
            <a:ext cx="9953978" cy="103884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38933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ontent: Fig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nter Title Her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639FC-0D0B-254C-A488-84C1053DC81E}" type="datetime1">
              <a:rPr lang="en-US" smtClean="0"/>
              <a:t>3/6/2023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C4985-ACD0-2B4C-8981-36243250F2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809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EF258-FE05-9A40-ABEB-3CEFD609CF46}" type="datetime1">
              <a:rPr lang="en-US" smtClean="0"/>
              <a:t>3/6/2023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9A1A5-4186-AE45-B489-8F93D826EB4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Enter Title Here"/>
          <p:cNvSpPr>
            <a:spLocks noGrp="1"/>
          </p:cNvSpPr>
          <p:nvPr>
            <p:ph type="title"/>
          </p:nvPr>
        </p:nvSpPr>
        <p:spPr>
          <a:xfrm>
            <a:off x="1399822" y="237067"/>
            <a:ext cx="9953978" cy="103884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399822" y="1825625"/>
            <a:ext cx="9953978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13816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D0696-7CCE-494F-A431-EAFE08099352}" type="datetime1">
              <a:rPr lang="en-US" smtClean="0"/>
              <a:t>3/6/2023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9A1A5-4186-AE45-B489-8F93D826EB4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Enter Title Here"/>
          <p:cNvSpPr>
            <a:spLocks noGrp="1"/>
          </p:cNvSpPr>
          <p:nvPr>
            <p:ph type="title"/>
          </p:nvPr>
        </p:nvSpPr>
        <p:spPr>
          <a:xfrm>
            <a:off x="1399822" y="237067"/>
            <a:ext cx="9953978" cy="10388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2073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7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2.png"/><Relationship Id="rId5" Type="http://schemas.openxmlformats.org/officeDocument/2006/relationships/image" Target="../media/image4.pn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1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34F360-0BA0-8540-B27B-28FBA28FADF7}" type="datetime1">
              <a:rPr lang="en-US" smtClean="0"/>
              <a:t>3/6/2023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B12032-C4BC-1846-BCAE-83F2C4634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719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6" r:id="rId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2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nter Title Here"/>
          <p:cNvSpPr>
            <a:spLocks noGrp="1"/>
          </p:cNvSpPr>
          <p:nvPr>
            <p:ph type="title"/>
          </p:nvPr>
        </p:nvSpPr>
        <p:spPr>
          <a:xfrm>
            <a:off x="1399822" y="237067"/>
            <a:ext cx="9953978" cy="10388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99822" y="1825625"/>
            <a:ext cx="995397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46323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10562992-772B-3C4E-9810-F8ADBF4F57E7}" type="datetime1">
              <a:rPr lang="en-US" smtClean="0"/>
              <a:t>3/6/2023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46323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463234"/>
            <a:ext cx="17610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005C4985-ACD0-2B4C-8981-36243250F26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549" y="224496"/>
            <a:ext cx="827718" cy="727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9497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5" r:id="rId2"/>
    <p:sldLayoutId id="2147483676" r:id="rId3"/>
    <p:sldLayoutId id="2147483677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3E695F-21E5-C242-92E6-E78B31EE7C7E}" type="datetime1">
              <a:rPr lang="en-US" smtClean="0"/>
              <a:t>3/6/2023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09A1A5-4186-AE45-B489-8F93D826EB4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Enter Title Here"/>
          <p:cNvSpPr>
            <a:spLocks noGrp="1"/>
          </p:cNvSpPr>
          <p:nvPr>
            <p:ph type="title"/>
          </p:nvPr>
        </p:nvSpPr>
        <p:spPr>
          <a:xfrm>
            <a:off x="1399822" y="237067"/>
            <a:ext cx="9953978" cy="10388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idx="1"/>
          </p:nvPr>
        </p:nvSpPr>
        <p:spPr>
          <a:xfrm>
            <a:off x="1399822" y="1825625"/>
            <a:ext cx="995397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549" y="224496"/>
            <a:ext cx="827718" cy="727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567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6" r:id="rId2"/>
    <p:sldLayoutId id="2147483687" r:id="rId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2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024D1D3D-27CC-A740-857C-D26C679943FF}" type="datetime1">
              <a:rPr lang="en-US" smtClean="0"/>
              <a:t>3/6/2023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0CDCD1BE-76F0-964D-BEB4-4B9A284D89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358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7C9D11-B800-8947-A108-C2AFD56D7B11}" type="datetime1">
              <a:rPr lang="en-US" smtClean="0"/>
              <a:t>3/6/2023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20EBB6-C900-684B-B96E-D78E525AD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76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nergy.ca.gov/funding-opportunities/solicitations" TargetMode="External"/><Relationship Id="rId2" Type="http://schemas.openxmlformats.org/officeDocument/2006/relationships/hyperlink" Target="https://gss.energy.ca.gov/" TargetMode="External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www.energy.ca.gov/funding-opportunities/funding-resources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mailto:Eilene.Cary@energy.ca.gov" TargetMode="External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nergy.ca.gov/solicitations/2023-02/rfp-22-805-sb-100-technical-support" TargetMode="Externa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SB 100 </a:t>
            </a:r>
            <a:r>
              <a:rPr lang="en-US" sz="4000"/>
              <a:t>Technical Support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0016" y="3289297"/>
            <a:ext cx="10125916" cy="1023911"/>
          </a:xfrm>
        </p:spPr>
        <p:txBody>
          <a:bodyPr>
            <a:normAutofit fontScale="85000" lnSpcReduction="20000"/>
          </a:bodyPr>
          <a:lstStyle/>
          <a:p>
            <a:pPr fontAlgn="base"/>
            <a:r>
              <a:rPr lang="en-US" b="1" dirty="0"/>
              <a:t>California Energy Commission</a:t>
            </a:r>
            <a:r>
              <a:rPr lang="en-US" dirty="0"/>
              <a:t>​</a:t>
            </a:r>
          </a:p>
          <a:p>
            <a:pPr fontAlgn="base"/>
            <a:r>
              <a:rPr lang="en-US" b="1" dirty="0"/>
              <a:t>Request for Proposals- RFP-22-805</a:t>
            </a:r>
          </a:p>
          <a:p>
            <a:pPr fontAlgn="base"/>
            <a:r>
              <a:rPr lang="en-US" b="1" dirty="0"/>
              <a:t>Pre-Bid Conference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90016" y="5406724"/>
            <a:ext cx="7053834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Date: March 6, 2023</a:t>
            </a:r>
          </a:p>
        </p:txBody>
      </p:sp>
    </p:spTree>
    <p:extLst>
      <p:ext uri="{BB962C8B-B14F-4D97-AF65-F5344CB8AC3E}">
        <p14:creationId xmlns:p14="http://schemas.microsoft.com/office/powerpoint/2010/main" val="2122996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71E9A4-220C-45EB-B628-D82CCA9E04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5042" y="116416"/>
            <a:ext cx="9953978" cy="1038840"/>
          </a:xfrm>
        </p:spPr>
        <p:txBody>
          <a:bodyPr>
            <a:noAutofit/>
          </a:bodyPr>
          <a:lstStyle/>
          <a:p>
            <a:r>
              <a:rPr lang="en-US" sz="3600" b="1" dirty="0"/>
              <a:t>Task 2: Model Validation, Modeling Surge Capacity, and Documentation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611EE5-B6E2-4F04-B216-C4AC7AA378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75042" y="1648124"/>
            <a:ext cx="9186446" cy="4482272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 fontAlgn="base">
              <a:buNone/>
            </a:pPr>
            <a:r>
              <a:rPr lang="en-US" b="1" dirty="0"/>
              <a:t>Model Validation: </a:t>
            </a:r>
            <a:r>
              <a:rPr lang="en-US" dirty="0"/>
              <a:t>Guide development of approaches to validate model inputs, assumptions and results, including validation metrics such as reasonable confidence levels.</a:t>
            </a:r>
          </a:p>
          <a:p>
            <a:pPr marL="0" indent="0" fontAlgn="base">
              <a:buNone/>
            </a:pPr>
            <a:endParaRPr lang="en-US" dirty="0"/>
          </a:p>
          <a:p>
            <a:pPr marL="0" indent="0" fontAlgn="base">
              <a:buNone/>
            </a:pPr>
            <a:r>
              <a:rPr lang="en-US" b="1" dirty="0"/>
              <a:t>Modeling Surge Capacity:</a:t>
            </a:r>
            <a:r>
              <a:rPr lang="en-US" dirty="0"/>
              <a:t> Perform modeling work as needed, whether CEC does not have the bandwidth, or the CEC staff does not have the expertise with the modeling tools selected for an analysis.</a:t>
            </a:r>
          </a:p>
          <a:p>
            <a:pPr marL="0" indent="0" fontAlgn="base">
              <a:buNone/>
            </a:pPr>
            <a:endParaRPr lang="en-US" b="1" dirty="0"/>
          </a:p>
          <a:p>
            <a:pPr marL="0" indent="0" fontAlgn="base">
              <a:buNone/>
            </a:pPr>
            <a:r>
              <a:rPr lang="en-US" b="1" dirty="0"/>
              <a:t>Documentation: </a:t>
            </a:r>
            <a:r>
              <a:rPr lang="en-US" dirty="0"/>
              <a:t>Provide support developing model documentation to capture modeling structure, inputs, assumptions, and results.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0DFE4F2-ED0E-4B14-883A-AA23334F46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C4985-ACD0-2B4C-8981-36243250F268}" type="slidenum">
              <a:rPr lang="en-US" smtClean="0">
                <a:solidFill>
                  <a:schemeClr val="tx1"/>
                </a:solidFill>
              </a:rPr>
              <a:t>10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48591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A400A1-37B4-4AA2-A77E-1DCFBE2FDD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  <a:spcAft>
                <a:spcPct val="0"/>
              </a:spcAft>
            </a:pPr>
            <a:r>
              <a:rPr lang="en-US" sz="3600" b="1">
                <a:ea typeface="+mj-lt"/>
                <a:cs typeface="+mj-lt"/>
              </a:rPr>
              <a:t>Proposal Requirements</a:t>
            </a:r>
            <a:endParaRPr lang="en-US" sz="3600">
              <a:ea typeface="+mj-lt"/>
              <a:cs typeface="+mj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475169-6359-40FA-A7D4-B0B5CDC19D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9520766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dirty="0">
                <a:ea typeface="+mn-lt"/>
                <a:cs typeface="+mn-lt"/>
              </a:rPr>
              <a:t>Proposals Consists of Three Sections</a:t>
            </a:r>
          </a:p>
          <a:p>
            <a:pPr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</a:pPr>
            <a:endParaRPr lang="en-US" dirty="0">
              <a:ea typeface="+mn-lt"/>
              <a:cs typeface="+mn-lt"/>
            </a:endParaRPr>
          </a:p>
          <a:p>
            <a:pPr marL="855345" lvl="1" indent="-455295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,Sans-Serif"/>
              <a:buChar char="Ø"/>
            </a:pPr>
            <a:r>
              <a:rPr lang="en-US" dirty="0">
                <a:ea typeface="+mn-lt"/>
                <a:cs typeface="+mn-lt"/>
              </a:rPr>
              <a:t>Section 1 – Administrative Response</a:t>
            </a:r>
          </a:p>
          <a:p>
            <a:pPr marL="855345" lvl="1" indent="-455295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,Sans-Serif"/>
              <a:buChar char="Ø"/>
            </a:pPr>
            <a:r>
              <a:rPr lang="en-US" dirty="0">
                <a:ea typeface="+mn-lt"/>
                <a:cs typeface="+mn-lt"/>
              </a:rPr>
              <a:t>Section 2 – Technical Proposal </a:t>
            </a:r>
          </a:p>
          <a:p>
            <a:pPr marL="855345" lvl="1" indent="-455295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,Sans-Serif"/>
              <a:buChar char="Ø"/>
            </a:pPr>
            <a:r>
              <a:rPr lang="en-US" dirty="0">
                <a:ea typeface="+mn-lt"/>
                <a:cs typeface="+mn-lt"/>
              </a:rPr>
              <a:t>Section 3 – Cost Proposal</a:t>
            </a:r>
            <a:endParaRPr lang="en-US" dirty="0">
              <a:cs typeface="Arial" panose="020B0604020202020204"/>
            </a:endParaRPr>
          </a:p>
          <a:p>
            <a:pPr marL="0" inden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</a:pPr>
            <a:endParaRPr lang="en-US" dirty="0">
              <a:ea typeface="+mn-lt"/>
              <a:cs typeface="+mn-lt"/>
            </a:endParaRPr>
          </a:p>
          <a:p>
            <a:endParaRPr lang="en-US" dirty="0">
              <a:cs typeface="Arial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671216-8575-4DA8-8B54-5B3C7264D4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C4985-ACD0-2B4C-8981-36243250F268}" type="slidenum">
              <a:rPr lang="en-US" smtClean="0">
                <a:solidFill>
                  <a:schemeClr val="tx1"/>
                </a:solidFill>
              </a:rPr>
              <a:t>11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95443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B41D12-E486-4DD0-8904-9292E457DF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599" y="161617"/>
            <a:ext cx="9235017" cy="1038840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  <a:spcAft>
                <a:spcPct val="0"/>
              </a:spcAft>
            </a:pPr>
            <a:r>
              <a:rPr lang="en-US" sz="4000" b="1">
                <a:ea typeface="+mj-lt"/>
                <a:cs typeface="+mj-lt"/>
              </a:rPr>
              <a:t>Section 1: Administrative Response</a:t>
            </a:r>
            <a:endParaRPr lang="en-US" sz="4000">
              <a:ea typeface="+mj-lt"/>
              <a:cs typeface="+mj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76D5CD-65D2-4371-BD02-BD763D1CD23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95867" y="1550458"/>
            <a:ext cx="10325100" cy="4626505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>
              <a:spcBef>
                <a:spcPct val="20000"/>
              </a:spcBef>
              <a:spcAft>
                <a:spcPct val="0"/>
              </a:spcAft>
            </a:pPr>
            <a:r>
              <a:rPr lang="en-US" dirty="0">
                <a:ea typeface="+mn-lt"/>
                <a:cs typeface="+mn-lt"/>
              </a:rPr>
              <a:t>Cover Letter</a:t>
            </a:r>
            <a:endParaRPr lang="en-US" dirty="0"/>
          </a:p>
          <a:p>
            <a:r>
              <a:rPr lang="en-US" dirty="0">
                <a:ea typeface="+mn-lt"/>
                <a:cs typeface="+mn-lt"/>
              </a:rPr>
              <a:t>Table of Contents</a:t>
            </a:r>
          </a:p>
          <a:p>
            <a:r>
              <a:rPr lang="en-US" dirty="0">
                <a:ea typeface="+mn-lt"/>
                <a:cs typeface="+mn-lt"/>
              </a:rPr>
              <a:t>Contractor Status Form</a:t>
            </a:r>
          </a:p>
          <a:p>
            <a:r>
              <a:rPr lang="en-US" dirty="0">
                <a:ea typeface="+mn-lt"/>
                <a:cs typeface="+mn-lt"/>
              </a:rPr>
              <a:t>Darfur Contracting Act Form</a:t>
            </a:r>
          </a:p>
          <a:p>
            <a:r>
              <a:rPr lang="en-US" dirty="0">
                <a:ea typeface="+mn-lt"/>
                <a:cs typeface="+mn-lt"/>
              </a:rPr>
              <a:t>Small Business Certification (If applicable)</a:t>
            </a:r>
          </a:p>
          <a:p>
            <a:r>
              <a:rPr lang="en-US" dirty="0">
                <a:ea typeface="+mn-lt"/>
                <a:cs typeface="+mn-lt"/>
              </a:rPr>
              <a:t>Completed Disabled Veteran Business Enterprise form</a:t>
            </a:r>
          </a:p>
          <a:p>
            <a:r>
              <a:rPr lang="en-US" dirty="0">
                <a:ea typeface="+mn-lt"/>
                <a:cs typeface="+mn-lt"/>
              </a:rPr>
              <a:t>Bidder Declaration form GSPD-05-105</a:t>
            </a:r>
          </a:p>
          <a:p>
            <a:r>
              <a:rPr lang="en-US" dirty="0">
                <a:ea typeface="+mn-lt"/>
                <a:cs typeface="+mn-lt"/>
              </a:rPr>
              <a:t>Contractor Certification Clauses </a:t>
            </a:r>
          </a:p>
          <a:p>
            <a:r>
              <a:rPr lang="en-US" dirty="0">
                <a:ea typeface="+mn-lt"/>
                <a:cs typeface="+mn-lt"/>
              </a:rPr>
              <a:t>TACPA Forms</a:t>
            </a:r>
          </a:p>
          <a:p>
            <a:r>
              <a:rPr lang="en-US" dirty="0">
                <a:ea typeface="+mn-lt"/>
                <a:cs typeface="+mn-lt"/>
              </a:rPr>
              <a:t>Iran Contracting Act Form</a:t>
            </a:r>
          </a:p>
          <a:p>
            <a:r>
              <a:rPr lang="en-US" dirty="0">
                <a:ea typeface="+mn-lt"/>
                <a:cs typeface="+mn-lt"/>
              </a:rPr>
              <a:t>CA Civil Rights Laws Certification</a:t>
            </a:r>
          </a:p>
          <a:p>
            <a:endParaRPr lang="en-US" dirty="0">
              <a:cs typeface="Arial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598F912-8CA2-470E-8D8B-F751529F68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C4985-ACD0-2B4C-8981-36243250F268}" type="slidenum">
              <a:rPr lang="en-US" smtClean="0">
                <a:solidFill>
                  <a:schemeClr val="tx1"/>
                </a:solidFill>
              </a:rPr>
              <a:t>12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30312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1D4A86-FDEB-4038-9609-74BDCF6523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9022" y="161617"/>
            <a:ext cx="9953978" cy="1038840"/>
          </a:xfrm>
        </p:spPr>
        <p:txBody>
          <a:bodyPr>
            <a:normAutofit/>
          </a:bodyPr>
          <a:lstStyle/>
          <a:p>
            <a:r>
              <a:rPr lang="en-US" sz="3600"/>
              <a:t>Section 2: </a:t>
            </a:r>
            <a:r>
              <a:rPr lang="en-US" sz="3600" b="1">
                <a:ea typeface="+mj-lt"/>
                <a:cs typeface="+mj-lt"/>
              </a:rPr>
              <a:t>Technical Proposal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0B325E-AE10-4B07-A871-BFB17AB1B3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9510183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ea typeface="+mn-lt"/>
                <a:cs typeface="+mn-lt"/>
              </a:rPr>
              <a:t>Approach to Tasks in Scope of Work</a:t>
            </a:r>
            <a:endParaRPr lang="en-US" dirty="0"/>
          </a:p>
          <a:p>
            <a:r>
              <a:rPr lang="en-US" dirty="0">
                <a:ea typeface="+mn-lt"/>
                <a:cs typeface="+mn-lt"/>
              </a:rPr>
              <a:t>Approach To Managing Work</a:t>
            </a:r>
          </a:p>
          <a:p>
            <a:r>
              <a:rPr lang="en-US" dirty="0">
                <a:ea typeface="+mn-lt"/>
                <a:cs typeface="+mn-lt"/>
              </a:rPr>
              <a:t>Previous Work Products </a:t>
            </a:r>
          </a:p>
          <a:p>
            <a:r>
              <a:rPr lang="en-US" dirty="0">
                <a:ea typeface="+mn-lt"/>
                <a:cs typeface="+mn-lt"/>
              </a:rPr>
              <a:t>Client References </a:t>
            </a:r>
          </a:p>
          <a:p>
            <a:pPr marL="0" indent="0">
              <a:buNone/>
            </a:pPr>
            <a:endParaRPr lang="en-US" dirty="0">
              <a:cs typeface="Arial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18B34E7-F737-4465-BD84-E459B5FD25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C4985-ACD0-2B4C-8981-36243250F268}" type="slidenum">
              <a:rPr lang="en-US" smtClean="0">
                <a:solidFill>
                  <a:schemeClr val="tx1"/>
                </a:solidFill>
              </a:rPr>
              <a:t>13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56655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DE720E-8237-4FB8-AFD1-079CA5B27F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7000" y="161617"/>
            <a:ext cx="9990667" cy="103884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Aft>
                <a:spcPct val="0"/>
              </a:spcAft>
            </a:pPr>
            <a:r>
              <a:rPr lang="en-US" sz="3600" b="1" dirty="0">
                <a:ea typeface="+mj-lt"/>
                <a:cs typeface="+mj-lt"/>
              </a:rPr>
              <a:t>Section 3: Cost Proposal</a:t>
            </a:r>
            <a:endParaRPr lang="en-US" sz="3600" dirty="0">
              <a:ea typeface="+mj-lt"/>
              <a:cs typeface="+mj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456A09-78DE-41C3-80C9-B4A516F0EB5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76300" y="1431925"/>
            <a:ext cx="9404350" cy="4351338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pPr marL="0" inden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</a:pPr>
            <a:r>
              <a:rPr lang="en-US" dirty="0">
                <a:ea typeface="+mn-lt"/>
                <a:cs typeface="+mn-lt"/>
              </a:rPr>
              <a:t>Every Proposal must include the budget forms found in Attachment 7 of the solicitation. </a:t>
            </a:r>
            <a:endParaRPr lang="en-US" dirty="0"/>
          </a:p>
          <a:p>
            <a:pPr marL="0" inden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</a:pPr>
            <a:endParaRPr lang="en-US" dirty="0">
              <a:ea typeface="+mn-lt"/>
              <a:cs typeface="+mn-lt"/>
            </a:endParaRPr>
          </a:p>
          <a:p>
            <a:pPr lvl="1"/>
            <a:r>
              <a:rPr lang="en-US" dirty="0">
                <a:ea typeface="+mn-lt"/>
                <a:cs typeface="+mn-lt"/>
              </a:rPr>
              <a:t>Category Budget</a:t>
            </a:r>
          </a:p>
          <a:p>
            <a:pPr lvl="1"/>
            <a:r>
              <a:rPr lang="en-US" dirty="0">
                <a:ea typeface="+mn-lt"/>
                <a:cs typeface="+mn-lt"/>
              </a:rPr>
              <a:t>Direct Labor</a:t>
            </a:r>
          </a:p>
          <a:p>
            <a:pPr lvl="1"/>
            <a:r>
              <a:rPr lang="en-US" dirty="0">
                <a:ea typeface="+mn-lt"/>
                <a:cs typeface="+mn-lt"/>
              </a:rPr>
              <a:t>Fringe Benefits</a:t>
            </a:r>
          </a:p>
          <a:p>
            <a:pPr lvl="1"/>
            <a:r>
              <a:rPr lang="en-US" dirty="0">
                <a:ea typeface="+mn-lt"/>
                <a:cs typeface="+mn-lt"/>
              </a:rPr>
              <a:t>Travel</a:t>
            </a:r>
          </a:p>
          <a:p>
            <a:pPr lvl="1"/>
            <a:r>
              <a:rPr lang="en-US" dirty="0">
                <a:ea typeface="+mn-lt"/>
                <a:cs typeface="+mn-lt"/>
              </a:rPr>
              <a:t>Equipment</a:t>
            </a:r>
          </a:p>
          <a:p>
            <a:pPr lvl="1"/>
            <a:r>
              <a:rPr lang="en-US" dirty="0">
                <a:ea typeface="+mn-lt"/>
                <a:cs typeface="+mn-lt"/>
              </a:rPr>
              <a:t>Materials &amp; Miscellaneous</a:t>
            </a:r>
          </a:p>
          <a:p>
            <a:pPr lvl="1"/>
            <a:r>
              <a:rPr lang="en-US" dirty="0">
                <a:ea typeface="+mn-lt"/>
                <a:cs typeface="+mn-lt"/>
              </a:rPr>
              <a:t>Subcontracts</a:t>
            </a:r>
          </a:p>
          <a:p>
            <a:pPr lvl="1"/>
            <a:r>
              <a:rPr lang="en-US" dirty="0">
                <a:ea typeface="+mn-lt"/>
                <a:cs typeface="+mn-lt"/>
              </a:rPr>
              <a:t>Indirect Costs and Profit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dirty="0">
                <a:ea typeface="+mn-lt"/>
                <a:cs typeface="+mn-lt"/>
              </a:rPr>
              <a:t>Loaded Hourly Rate Calculation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dirty="0">
                <a:ea typeface="+mn-lt"/>
                <a:cs typeface="+mn-lt"/>
              </a:rPr>
              <a:t>Total Expected Labor Cost</a:t>
            </a:r>
            <a:endParaRPr lang="en-US" dirty="0"/>
          </a:p>
          <a:p>
            <a:pPr marL="457200" lvl="1" inden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</a:pPr>
            <a:endParaRPr lang="en-US" dirty="0">
              <a:cs typeface="Arial"/>
            </a:endParaRPr>
          </a:p>
          <a:p>
            <a:endParaRPr lang="en-US" dirty="0">
              <a:cs typeface="Arial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8DCD78-2861-4BCF-9087-C1A808A5F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C4985-ACD0-2B4C-8981-36243250F268}" type="slidenum">
              <a:rPr lang="en-US" smtClean="0">
                <a:solidFill>
                  <a:schemeClr val="tx1"/>
                </a:solidFill>
              </a:rPr>
              <a:t>14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40243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31836-D73F-4C35-A390-E3E3E04B8F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Evaluation Process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FC797A-7435-4C9E-986C-FD66603093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9427234" cy="4351338"/>
          </a:xfrm>
        </p:spPr>
        <p:txBody>
          <a:bodyPr/>
          <a:lstStyle/>
          <a:p>
            <a:pPr fontAlgn="base"/>
            <a:r>
              <a:rPr lang="en-US" dirty="0"/>
              <a:t>Stage One: Administrative and Completeness Screening</a:t>
            </a:r>
          </a:p>
          <a:p>
            <a:pPr fontAlgn="base"/>
            <a:r>
              <a:rPr lang="en-US" dirty="0"/>
              <a:t>Stage Two: Technical and Cost Evaluation of Proposals</a:t>
            </a:r>
          </a:p>
          <a:p>
            <a:pPr lvl="1" fontAlgn="base"/>
            <a:r>
              <a:rPr lang="en-US" dirty="0"/>
              <a:t>The Maximum Points Available under this RFP are 100​</a:t>
            </a:r>
          </a:p>
          <a:p>
            <a:pPr lvl="1" fontAlgn="base"/>
            <a:r>
              <a:rPr lang="en-US" dirty="0"/>
              <a:t>Minimum Passing Score </a:t>
            </a:r>
          </a:p>
          <a:p>
            <a:pPr lvl="2" fontAlgn="base"/>
            <a:r>
              <a:rPr lang="en-US" dirty="0"/>
              <a:t>For the technical Criteria 56 points (70%)</a:t>
            </a:r>
          </a:p>
          <a:p>
            <a:pPr lvl="2" fontAlgn="base"/>
            <a:r>
              <a:rPr lang="en-US" dirty="0"/>
              <a:t>For the whole proposal 70 points (70%)</a:t>
            </a:r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53A144-3AFA-4B73-9B58-627080F825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C4985-ACD0-2B4C-8981-36243250F268}" type="slidenum">
              <a:rPr lang="en-US" smtClean="0">
                <a:solidFill>
                  <a:schemeClr val="tx1"/>
                </a:solidFill>
              </a:rPr>
              <a:t>15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25664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D757D8-10AA-452F-9EA3-668DDD17EF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1722" y="161617"/>
            <a:ext cx="9953978" cy="1038840"/>
          </a:xfrm>
        </p:spPr>
        <p:txBody>
          <a:bodyPr>
            <a:noAutofit/>
          </a:bodyPr>
          <a:lstStyle/>
          <a:p>
            <a:r>
              <a:rPr lang="en-US" sz="3600" b="1" dirty="0"/>
              <a:t>Scoring</a:t>
            </a:r>
            <a:endParaRPr lang="en-US" sz="3600" dirty="0"/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ED497EE1-76D8-4384-BE8A-4BD6DA3146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1746037"/>
              </p:ext>
            </p:extLst>
          </p:nvPr>
        </p:nvGraphicFramePr>
        <p:xfrm>
          <a:off x="1704622" y="1564005"/>
          <a:ext cx="8108950" cy="2164080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5994626">
                  <a:extLst>
                    <a:ext uri="{9D8B030D-6E8A-4147-A177-3AD203B41FA5}">
                      <a16:colId xmlns:a16="http://schemas.microsoft.com/office/drawing/2014/main" val="3734868308"/>
                    </a:ext>
                  </a:extLst>
                </a:gridCol>
                <a:gridCol w="2114324">
                  <a:extLst>
                    <a:ext uri="{9D8B030D-6E8A-4147-A177-3AD203B41FA5}">
                      <a16:colId xmlns:a16="http://schemas.microsoft.com/office/drawing/2014/main" val="319464083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1600" b="1" dirty="0"/>
                        <a:t>Technical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Possible Points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237906"/>
                  </a:ext>
                </a:extLst>
              </a:tr>
              <a:tr h="154146">
                <a:tc>
                  <a:txBody>
                    <a:bodyPr/>
                    <a:lstStyle/>
                    <a:p>
                      <a:r>
                        <a:rPr lang="en-US" sz="1400" dirty="0"/>
                        <a:t>Bidder’s Approach to the Tasks in the Scope of Work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1157379"/>
                  </a:ext>
                </a:extLst>
              </a:tr>
              <a:tr h="154146">
                <a:tc>
                  <a:txBody>
                    <a:bodyPr/>
                    <a:lstStyle/>
                    <a:p>
                      <a:r>
                        <a:rPr lang="en-US" sz="1400" dirty="0"/>
                        <a:t>Past Experience and Its Relevance to the Scope of Work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3310343"/>
                  </a:ext>
                </a:extLst>
              </a:tr>
              <a:tr h="249872">
                <a:tc>
                  <a:txBody>
                    <a:bodyPr/>
                    <a:lstStyle/>
                    <a:p>
                      <a:r>
                        <a:rPr lang="en-US" sz="1400" dirty="0"/>
                        <a:t>Approach to Managing Work – Organization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694633"/>
                  </a:ext>
                </a:extLst>
              </a:tr>
              <a:tr h="201136">
                <a:tc>
                  <a:txBody>
                    <a:bodyPr/>
                    <a:lstStyle/>
                    <a:p>
                      <a:r>
                        <a:rPr lang="en-US" sz="1400" dirty="0"/>
                        <a:t>Approach to Managing Work – Program Management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9339725"/>
                  </a:ext>
                </a:extLst>
              </a:tr>
              <a:tr h="163036">
                <a:tc>
                  <a:txBody>
                    <a:bodyPr/>
                    <a:lstStyle/>
                    <a:p>
                      <a:r>
                        <a:rPr lang="en-US" sz="1400" dirty="0"/>
                        <a:t>Client References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1560758"/>
                  </a:ext>
                </a:extLst>
              </a:tr>
              <a:tr h="243636">
                <a:tc>
                  <a:txBody>
                    <a:bodyPr/>
                    <a:lstStyle/>
                    <a:p>
                      <a:pPr marL="2286000" indent="0"/>
                      <a:r>
                        <a:rPr lang="en-US" sz="1400" b="1" dirty="0"/>
                        <a:t>Total (Minimum Passing Score of 56)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/>
                        <a:t>70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662095"/>
                  </a:ext>
                </a:extLst>
              </a:tr>
            </a:tbl>
          </a:graphicData>
        </a:graphic>
      </p:graphicFrame>
      <p:graphicFrame>
        <p:nvGraphicFramePr>
          <p:cNvPr id="10" name="Table 7">
            <a:extLst>
              <a:ext uri="{FF2B5EF4-FFF2-40B4-BE49-F238E27FC236}">
                <a16:creationId xmlns:a16="http://schemas.microsoft.com/office/drawing/2014/main" id="{D02DE718-F78F-4AE4-AFE0-221D719BBC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6416732"/>
              </p:ext>
            </p:extLst>
          </p:nvPr>
        </p:nvGraphicFramePr>
        <p:xfrm>
          <a:off x="1704622" y="4591506"/>
          <a:ext cx="8108950" cy="944880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6067778">
                  <a:extLst>
                    <a:ext uri="{9D8B030D-6E8A-4147-A177-3AD203B41FA5}">
                      <a16:colId xmlns:a16="http://schemas.microsoft.com/office/drawing/2014/main" val="3734868308"/>
                    </a:ext>
                  </a:extLst>
                </a:gridCol>
                <a:gridCol w="2041172">
                  <a:extLst>
                    <a:ext uri="{9D8B030D-6E8A-4147-A177-3AD203B41FA5}">
                      <a16:colId xmlns:a16="http://schemas.microsoft.com/office/drawing/2014/main" val="319464083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1600" b="1" dirty="0"/>
                        <a:t>Cost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Possible Points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237906"/>
                  </a:ext>
                </a:extLst>
              </a:tr>
              <a:tr h="154146">
                <a:tc>
                  <a:txBody>
                    <a:bodyPr/>
                    <a:lstStyle/>
                    <a:p>
                      <a:r>
                        <a:rPr lang="en-US" sz="1400" b="0" kern="1200" dirty="0">
                          <a:solidFill>
                            <a:schemeClr val="dk1"/>
                          </a:solidFill>
                          <a:effectLst/>
                        </a:rPr>
                        <a:t>Total Expected Labor Costs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1157379"/>
                  </a:ext>
                </a:extLst>
              </a:tr>
              <a:tr h="243636">
                <a:tc>
                  <a:txBody>
                    <a:bodyPr/>
                    <a:lstStyle/>
                    <a:p>
                      <a:pPr marL="2286000" indent="0"/>
                      <a:r>
                        <a:rPr lang="en-US" sz="1400" b="1" dirty="0"/>
                        <a:t>Total (Minimum Passing Score of 70)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/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662095"/>
                  </a:ext>
                </a:extLst>
              </a:tr>
            </a:tbl>
          </a:graphicData>
        </a:graphic>
      </p:graphicFrame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C46512-AACD-4D42-8FC9-DFAF3EB0DA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C4985-ACD0-2B4C-8981-36243250F268}" type="slidenum">
              <a:rPr lang="en-US" smtClean="0">
                <a:solidFill>
                  <a:schemeClr val="tx1"/>
                </a:solidFill>
              </a:rPr>
              <a:t>16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76132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1807B1-4FFC-4B15-B98B-AB74D55C03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4505" y="124230"/>
            <a:ext cx="9953978" cy="1038840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  <a:spcAft>
                <a:spcPct val="0"/>
              </a:spcAft>
            </a:pPr>
            <a:r>
              <a:rPr lang="en-US" sz="4000" b="1">
                <a:solidFill>
                  <a:schemeClr val="accent2">
                    <a:lumMod val="50000"/>
                  </a:schemeClr>
                </a:solidFill>
                <a:ea typeface="+mj-lt"/>
                <a:cs typeface="+mj-lt"/>
              </a:rPr>
              <a:t>Disabled Veteran Business Enterprise (DVBE) Requirements</a:t>
            </a:r>
            <a:endParaRPr lang="en-US" sz="4000">
              <a:ea typeface="+mj-lt"/>
              <a:cs typeface="+mj-lt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8B02C29-A770-57D1-B9B4-3EC2D49B45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0267466"/>
              </p:ext>
            </p:extLst>
          </p:nvPr>
        </p:nvGraphicFramePr>
        <p:xfrm>
          <a:off x="3372040" y="3827558"/>
          <a:ext cx="4802696" cy="2280635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2627890">
                  <a:extLst>
                    <a:ext uri="{9D8B030D-6E8A-4147-A177-3AD203B41FA5}">
                      <a16:colId xmlns:a16="http://schemas.microsoft.com/office/drawing/2014/main" val="1080663806"/>
                    </a:ext>
                  </a:extLst>
                </a:gridCol>
                <a:gridCol w="2174806">
                  <a:extLst>
                    <a:ext uri="{9D8B030D-6E8A-4147-A177-3AD203B41FA5}">
                      <a16:colId xmlns:a16="http://schemas.microsoft.com/office/drawing/2014/main" val="2093036369"/>
                    </a:ext>
                  </a:extLst>
                </a:gridCol>
              </a:tblGrid>
              <a:tr h="65161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DVBE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Participation Level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DVBE Incentive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Points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83239498"/>
                  </a:ext>
                </a:extLst>
              </a:tr>
              <a:tr h="32580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3.01% - 3.99%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72586514"/>
                  </a:ext>
                </a:extLst>
              </a:tr>
              <a:tr h="32580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4.00% - 4.99%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42314220"/>
                  </a:ext>
                </a:extLst>
              </a:tr>
              <a:tr h="32580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5.00% - 5.99%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3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46553593"/>
                  </a:ext>
                </a:extLst>
              </a:tr>
              <a:tr h="32580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6.00% - 6.99%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4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71413963"/>
                  </a:ext>
                </a:extLst>
              </a:tr>
              <a:tr h="32580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7.00% or over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5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40320137"/>
                  </a:ext>
                </a:extLst>
              </a:tr>
            </a:tbl>
          </a:graphicData>
        </a:graphic>
      </p:graphicFrame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F86E67-0288-4AC9-A4F9-E9F2C11668B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88950" y="1434042"/>
            <a:ext cx="10737850" cy="5018087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>
                <a:ea typeface="+mn-lt"/>
                <a:cs typeface="+mn-lt"/>
              </a:rPr>
              <a:t>This RFP is </a:t>
            </a:r>
            <a:r>
              <a:rPr lang="en-US" b="1" u="sng" dirty="0">
                <a:ea typeface="+mn-lt"/>
                <a:cs typeface="+mn-lt"/>
              </a:rPr>
              <a:t>NOT </a:t>
            </a:r>
            <a:r>
              <a:rPr lang="en-US" dirty="0">
                <a:ea typeface="+mn-lt"/>
                <a:cs typeface="+mn-lt"/>
              </a:rPr>
              <a:t>subject to a mandatory certified DVBE participation of at least three percent (3%). </a:t>
            </a:r>
            <a:endParaRPr lang="en-US" dirty="0">
              <a:cs typeface="Arial" panose="020B0604020202020204"/>
            </a:endParaRPr>
          </a:p>
          <a:p>
            <a:pPr marL="0" indent="0">
              <a:buNone/>
            </a:pPr>
            <a:endParaRPr lang="en-US" sz="18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ea typeface="+mn-lt"/>
                <a:cs typeface="+mn-lt"/>
              </a:rPr>
              <a:t>Bidders that both receive the minimum passing score and include DVBE participation in its Bid will receive the DVBE Incentive.</a:t>
            </a:r>
          </a:p>
          <a:p>
            <a:pPr marL="0" indent="0">
              <a:buNone/>
            </a:pPr>
            <a:endParaRPr lang="en-US" b="1" i="1" dirty="0">
              <a:ea typeface="+mn-lt"/>
              <a:cs typeface="+mn-lt"/>
            </a:endParaRPr>
          </a:p>
          <a:p>
            <a:pPr marL="0" inden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None/>
            </a:pPr>
            <a:endParaRPr lang="en-US" dirty="0">
              <a:ea typeface="+mn-lt"/>
              <a:cs typeface="+mn-lt"/>
            </a:endParaRPr>
          </a:p>
          <a:p>
            <a:pPr marL="0" inden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None/>
            </a:pPr>
            <a:endParaRPr lang="en-US" dirty="0">
              <a:cs typeface="Arial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F8289D4-DDB5-4A1E-9DA0-C066A44499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C4985-ACD0-2B4C-8981-36243250F268}" type="slidenum">
              <a:rPr lang="en-US" smtClean="0">
                <a:solidFill>
                  <a:schemeClr val="tx1"/>
                </a:solidFill>
              </a:rPr>
              <a:t>17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89510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EA38D7-49DB-4E91-856C-789EF82C4B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0772" y="161617"/>
            <a:ext cx="9953978" cy="1038840"/>
          </a:xfrm>
        </p:spPr>
        <p:txBody>
          <a:bodyPr>
            <a:normAutofit fontScale="90000"/>
          </a:bodyPr>
          <a:lstStyle/>
          <a:p>
            <a:r>
              <a:rPr lang="en-US" sz="4000" b="1" cap="small">
                <a:ea typeface="+mj-lt"/>
                <a:cs typeface="+mj-lt"/>
              </a:rPr>
              <a:t>Small Business / Microbusiness / Non-Small Business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81413B-7AB9-47AD-BB9B-904F674B3C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953135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spcBef>
                <a:spcPct val="20000"/>
              </a:spcBef>
              <a:spcAft>
                <a:spcPct val="0"/>
              </a:spcAft>
            </a:pPr>
            <a:r>
              <a:rPr lang="en-US" dirty="0">
                <a:ea typeface="+mn-lt"/>
                <a:cs typeface="+mn-lt"/>
              </a:rPr>
              <a:t>Small Business Preference – Certified Small Businesses or microbusinesses can claim the five percent preference when submitting a proposal.  </a:t>
            </a:r>
          </a:p>
          <a:p>
            <a:pPr>
              <a:spcBef>
                <a:spcPct val="20000"/>
              </a:spcBef>
              <a:spcAft>
                <a:spcPct val="0"/>
              </a:spcAft>
            </a:pPr>
            <a:endParaRPr lang="en-US" dirty="0">
              <a:ea typeface="+mn-lt"/>
              <a:cs typeface="+mn-lt"/>
            </a:endParaRPr>
          </a:p>
          <a:p>
            <a:pPr>
              <a:spcBef>
                <a:spcPct val="20000"/>
              </a:spcBef>
              <a:spcAft>
                <a:spcPct val="0"/>
              </a:spcAft>
            </a:pPr>
            <a:r>
              <a:rPr lang="en-US" dirty="0">
                <a:ea typeface="+mn-lt"/>
                <a:cs typeface="+mn-lt"/>
              </a:rPr>
              <a:t>Non-Small Business Preference – Bidder commits to small or micro business subcontractor participation of 25% of net bid price. </a:t>
            </a:r>
          </a:p>
          <a:p>
            <a:endParaRPr lang="en-US" dirty="0">
              <a:cs typeface="Arial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B0AC92-9818-423D-B4AF-9782179456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C4985-ACD0-2B4C-8981-36243250F268}" type="slidenum">
              <a:rPr lang="en-US" smtClean="0">
                <a:solidFill>
                  <a:schemeClr val="tx1"/>
                </a:solidFill>
              </a:rPr>
              <a:t>18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82737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2F43E9-BD80-4FCB-AC47-C1433EBCD0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>
                <a:ea typeface="+mj-lt"/>
                <a:cs typeface="+mj-lt"/>
              </a:rPr>
              <a:t>How To Submit The Proposals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CB5F7B-839F-4E2E-86DD-2D55C5E624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60868" y="1434042"/>
            <a:ext cx="10621432" cy="5198004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en-US" b="1" dirty="0">
                <a:ea typeface="+mn-lt"/>
                <a:cs typeface="+mn-lt"/>
              </a:rPr>
              <a:t>Method of submission is the Energy Commission Grant Solicitation System, available at: </a:t>
            </a:r>
            <a:r>
              <a:rPr lang="en-US" b="1" dirty="0">
                <a:ea typeface="+mn-lt"/>
                <a:cs typeface="+mn-lt"/>
                <a:hlinkClick r:id="rId2"/>
              </a:rPr>
              <a:t>https://gss.energy.ca.gov/</a:t>
            </a:r>
            <a:endParaRPr lang="en-US" b="1" dirty="0">
              <a:cs typeface="Arial" panose="020B0604020202020204"/>
            </a:endParaRPr>
          </a:p>
          <a:p>
            <a:pPr marL="0" indent="0">
              <a:buNone/>
            </a:pPr>
            <a:endParaRPr lang="en-US" sz="1600" dirty="0">
              <a:ea typeface="+mn-lt"/>
              <a:cs typeface="+mn-lt"/>
            </a:endParaRPr>
          </a:p>
          <a:p>
            <a:r>
              <a:rPr lang="en-US" sz="2000" dirty="0">
                <a:ea typeface="+mn-lt"/>
                <a:cs typeface="+mn-lt"/>
              </a:rPr>
              <a:t>Hard copies will not be considered.</a:t>
            </a:r>
            <a:endParaRPr lang="en-US" sz="2000" dirty="0">
              <a:cs typeface="Arial" panose="020B0604020202020204"/>
            </a:endParaRPr>
          </a:p>
          <a:p>
            <a:pPr marL="285750" indent="-285750"/>
            <a:r>
              <a:rPr lang="en-US" sz="2000" dirty="0">
                <a:ea typeface="+mn-lt"/>
                <a:cs typeface="+mn-lt"/>
              </a:rPr>
              <a:t>Files must be in Microsoft Word (.doc, .docx), Microsoft Excel (.</a:t>
            </a:r>
            <a:r>
              <a:rPr lang="en-US" sz="2000" dirty="0" err="1">
                <a:ea typeface="+mn-lt"/>
                <a:cs typeface="+mn-lt"/>
              </a:rPr>
              <a:t>xls</a:t>
            </a:r>
            <a:r>
              <a:rPr lang="en-US" sz="2000" dirty="0">
                <a:ea typeface="+mn-lt"/>
                <a:cs typeface="+mn-lt"/>
              </a:rPr>
              <a:t>, .xlsx), and Adobe PDF formats. </a:t>
            </a:r>
            <a:endParaRPr lang="en-US" sz="2000" dirty="0">
              <a:cs typeface="Arial" panose="020B0604020202020204"/>
            </a:endParaRPr>
          </a:p>
          <a:p>
            <a:pPr marL="285750" indent="-285750"/>
            <a:r>
              <a:rPr lang="en-US" sz="2000" dirty="0">
                <a:ea typeface="+mn-lt"/>
                <a:cs typeface="+mn-lt"/>
              </a:rPr>
              <a:t>Attachments that require signature: check website for most up to date signature requirements </a:t>
            </a:r>
            <a:r>
              <a:rPr lang="en-US" sz="2000" dirty="0">
                <a:ea typeface="+mn-lt"/>
                <a:cs typeface="+mn-lt"/>
                <a:hlinkClick r:id="rId3"/>
              </a:rPr>
              <a:t>https://www.energy.ca.gov/funding-opportunities/solicitations</a:t>
            </a:r>
            <a:r>
              <a:rPr lang="en-US" sz="2000" dirty="0">
                <a:ea typeface="+mn-lt"/>
                <a:cs typeface="+mn-lt"/>
              </a:rPr>
              <a:t> </a:t>
            </a:r>
            <a:endParaRPr lang="en-US" sz="2000" dirty="0">
              <a:cs typeface="Arial" panose="020B0604020202020204"/>
            </a:endParaRPr>
          </a:p>
          <a:p>
            <a:pPr marL="285750" indent="-285750"/>
            <a:r>
              <a:rPr lang="en-US" sz="2000" dirty="0">
                <a:ea typeface="+mn-lt"/>
                <a:cs typeface="+mn-lt"/>
              </a:rPr>
              <a:t>First-time users must register as a new user to access system. </a:t>
            </a:r>
            <a:endParaRPr lang="en-US" sz="2000" dirty="0">
              <a:cs typeface="Arial" panose="020B0604020202020204"/>
            </a:endParaRPr>
          </a:p>
          <a:p>
            <a:pPr marL="285750" indent="-285750"/>
            <a:r>
              <a:rPr lang="en-US" sz="2000" dirty="0">
                <a:ea typeface="+mn-lt"/>
                <a:cs typeface="+mn-lt"/>
              </a:rPr>
              <a:t>Application documents should meet formatting requirements, and page limits specified. See individual requirements for each attachment in Section III.D of solicitation manual</a:t>
            </a:r>
            <a:endParaRPr lang="en-US" sz="2000" dirty="0">
              <a:cs typeface="Arial" panose="020B0604020202020204"/>
            </a:endParaRPr>
          </a:p>
          <a:p>
            <a:pPr marL="285750" indent="-285750"/>
            <a:r>
              <a:rPr lang="en-US" sz="2000" dirty="0">
                <a:ea typeface="+mn-lt"/>
                <a:cs typeface="+mn-lt"/>
              </a:rPr>
              <a:t>“How to Apply” </a:t>
            </a:r>
            <a:r>
              <a:rPr lang="en-US" sz="2000" dirty="0" err="1">
                <a:ea typeface="+mn-lt"/>
                <a:cs typeface="+mn-lt"/>
              </a:rPr>
              <a:t>powerpoint</a:t>
            </a:r>
            <a:r>
              <a:rPr lang="en-US" sz="2000" dirty="0">
                <a:ea typeface="+mn-lt"/>
                <a:cs typeface="+mn-lt"/>
              </a:rPr>
              <a:t>: </a:t>
            </a:r>
            <a:r>
              <a:rPr lang="en-US" sz="2000" dirty="0">
                <a:ea typeface="+mn-lt"/>
                <a:cs typeface="+mn-lt"/>
                <a:hlinkClick r:id="rId4"/>
              </a:rPr>
              <a:t>https://www.energy.ca.gov/funding-opportunities/funding-resources</a:t>
            </a:r>
            <a:endParaRPr lang="en-US" sz="2000" dirty="0">
              <a:ea typeface="+mn-lt"/>
              <a:cs typeface="+mn-lt"/>
            </a:endParaRPr>
          </a:p>
          <a:p>
            <a:pPr marL="0" indent="0" algn="ctr">
              <a:buNone/>
            </a:pPr>
            <a:r>
              <a:rPr lang="en-US" sz="2000" dirty="0">
                <a:ea typeface="+mn-lt"/>
                <a:cs typeface="+mn-lt"/>
              </a:rPr>
              <a:t>Deadline to Submit Proposals is</a:t>
            </a:r>
            <a:r>
              <a:rPr lang="en-US" sz="2000" b="1" dirty="0">
                <a:ea typeface="+mn-lt"/>
                <a:cs typeface="+mn-lt"/>
              </a:rPr>
              <a:t> by 5:00 p.m. </a:t>
            </a:r>
            <a:r>
              <a:rPr lang="en-US" sz="2000" dirty="0">
                <a:ea typeface="+mn-lt"/>
                <a:cs typeface="+mn-lt"/>
              </a:rPr>
              <a:t>on April 7, 2023</a:t>
            </a:r>
            <a:endParaRPr lang="en-US" sz="2000" dirty="0">
              <a:cs typeface="Arial" panose="020B0604020202020204"/>
            </a:endParaRPr>
          </a:p>
          <a:p>
            <a:pPr marL="0" indent="0" algn="ctr">
              <a:buNone/>
            </a:pPr>
            <a:endParaRPr lang="en-US" sz="2000" dirty="0">
              <a:cs typeface="Arial" panose="020B0604020202020204"/>
            </a:endParaRPr>
          </a:p>
          <a:p>
            <a:endParaRPr lang="en-US" sz="2000" dirty="0">
              <a:cs typeface="Arial" panose="020B0604020202020204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51D5532-D6DF-48AA-997F-D9A4621D7B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C4985-ACD0-2B4C-8981-36243250F268}" type="slidenum">
              <a:rPr lang="en-US" smtClean="0">
                <a:solidFill>
                  <a:schemeClr val="tx1"/>
                </a:solidFill>
              </a:rPr>
              <a:t>19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36228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b="1"/>
              <a:t>Welcome and Introductions</a:t>
            </a:r>
            <a:r>
              <a:rPr lang="en-US"/>
              <a:t>​</a:t>
            </a:r>
          </a:p>
          <a:p>
            <a:pPr marL="0" indent="0" fontAlgn="base">
              <a:buNone/>
            </a:pPr>
            <a:r>
              <a:rPr lang="en-US"/>
              <a:t>​</a:t>
            </a:r>
          </a:p>
          <a:p>
            <a:pPr fontAlgn="base"/>
            <a:r>
              <a:rPr lang="en-US" b="1"/>
              <a:t>RFP Overview</a:t>
            </a:r>
            <a:r>
              <a:rPr lang="en-US"/>
              <a:t>​</a:t>
            </a:r>
          </a:p>
          <a:p>
            <a:pPr fontAlgn="base"/>
            <a:endParaRPr lang="en-US"/>
          </a:p>
          <a:p>
            <a:pPr fontAlgn="base"/>
            <a:r>
              <a:rPr lang="en-US" b="1"/>
              <a:t>Questions and Answers</a:t>
            </a:r>
            <a:r>
              <a:rPr lang="en-US"/>
              <a:t>​</a:t>
            </a:r>
          </a:p>
          <a:p>
            <a:pPr fontAlgn="base"/>
            <a:endParaRPr lang="en-US"/>
          </a:p>
          <a:p>
            <a:pPr fontAlgn="base"/>
            <a:r>
              <a:rPr lang="en-US" b="1"/>
              <a:t>Conclusion</a:t>
            </a:r>
            <a:r>
              <a:rPr lang="en-US"/>
              <a:t>​</a:t>
            </a:r>
          </a:p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C4985-ACD0-2B4C-8981-36243250F268}" type="slidenum">
              <a:rPr lang="en-US" smtClean="0">
                <a:solidFill>
                  <a:schemeClr val="tx1"/>
                </a:solidFill>
              </a:rPr>
              <a:t>2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258627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FDCEDF-E51F-44E9-9631-147B442A60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3600"/>
              <a:t>Tentative Key Activities and Dates</a:t>
            </a:r>
            <a:endParaRPr lang="en-US" sz="360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04A00E-5FA9-4F33-8F43-8F07B09C24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C4985-ACD0-2B4C-8981-36243250F268}" type="slidenum">
              <a:rPr lang="en-US" smtClean="0">
                <a:solidFill>
                  <a:schemeClr val="tx1"/>
                </a:solidFill>
              </a:rPr>
              <a:t>20</a:t>
            </a:fld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C2DB916A-FC51-C099-FD67-EA97A477B8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4570174"/>
              </p:ext>
            </p:extLst>
          </p:nvPr>
        </p:nvGraphicFramePr>
        <p:xfrm>
          <a:off x="704088" y="1481329"/>
          <a:ext cx="10515600" cy="4981905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6318504">
                  <a:extLst>
                    <a:ext uri="{9D8B030D-6E8A-4147-A177-3AD203B41FA5}">
                      <a16:colId xmlns:a16="http://schemas.microsoft.com/office/drawing/2014/main" val="3535951464"/>
                    </a:ext>
                  </a:extLst>
                </a:gridCol>
                <a:gridCol w="4197096">
                  <a:extLst>
                    <a:ext uri="{9D8B030D-6E8A-4147-A177-3AD203B41FA5}">
                      <a16:colId xmlns:a16="http://schemas.microsoft.com/office/drawing/2014/main" val="1713898582"/>
                    </a:ext>
                  </a:extLst>
                </a:gridCol>
              </a:tblGrid>
              <a:tr h="46519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b="1" dirty="0">
                          <a:effectLst/>
                        </a:rPr>
                        <a:t>ACTIVITY</a:t>
                      </a:r>
                      <a:endParaRPr lang="en-US" sz="2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b="1" dirty="0">
                          <a:effectLst/>
                        </a:rPr>
                        <a:t>ACTION DATE</a:t>
                      </a:r>
                      <a:endParaRPr lang="en-US" sz="2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45393360"/>
                  </a:ext>
                </a:extLst>
              </a:tr>
              <a:tr h="46519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>
                          <a:effectLst/>
                        </a:rPr>
                        <a:t>RFP Release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2400">
                          <a:effectLst/>
                        </a:rPr>
                        <a:t>February 24, 2023</a:t>
                      </a:r>
                      <a:endParaRPr lang="en-US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71095003"/>
                  </a:ext>
                </a:extLst>
              </a:tr>
              <a:tr h="46519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Pre-Bid Conference *</a:t>
                      </a:r>
                      <a:endParaRPr lang="en-US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2400" dirty="0">
                          <a:effectLst/>
                        </a:rPr>
                        <a:t>March 6, 2023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99708630"/>
                  </a:ext>
                </a:extLst>
              </a:tr>
              <a:tr h="46519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>
                          <a:effectLst/>
                        </a:rPr>
                        <a:t>Deadline for Written Questions </a:t>
                      </a:r>
                      <a:r>
                        <a:rPr lang="en-US" sz="2400" b="1" dirty="0">
                          <a:effectLst/>
                        </a:rPr>
                        <a:t>by 5:00 p.m.  </a:t>
                      </a:r>
                      <a:endParaRPr lang="en-US" sz="2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2400" dirty="0">
                          <a:effectLst/>
                        </a:rPr>
                        <a:t>March 6, 2023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203101"/>
                  </a:ext>
                </a:extLst>
              </a:tr>
              <a:tr h="79515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Distribute Questions/Answers and Addenda (if any) to RFP</a:t>
                      </a:r>
                      <a:endParaRPr lang="en-US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2400" dirty="0">
                          <a:effectLst/>
                        </a:rPr>
                        <a:t>March 17, 2023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19162806"/>
                  </a:ext>
                </a:extLst>
              </a:tr>
              <a:tr h="46519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>
                          <a:effectLst/>
                        </a:rPr>
                        <a:t>Deadline to Submit Proposals </a:t>
                      </a:r>
                      <a:r>
                        <a:rPr lang="en-US" sz="2400" b="1" dirty="0">
                          <a:effectLst/>
                        </a:rPr>
                        <a:t>by 5:00 p.m. </a:t>
                      </a:r>
                      <a:endParaRPr lang="en-US" sz="2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2400" dirty="0">
                          <a:effectLst/>
                        </a:rPr>
                        <a:t>April 7, 2023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28631033"/>
                  </a:ext>
                </a:extLst>
              </a:tr>
              <a:tr h="46519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>
                          <a:effectLst/>
                        </a:rPr>
                        <a:t>Notice of Proposed Award 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2400" dirty="0">
                          <a:effectLst/>
                        </a:rPr>
                        <a:t>April 17, 2023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34681130"/>
                  </a:ext>
                </a:extLst>
              </a:tr>
              <a:tr h="46519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Commission Business Meeting</a:t>
                      </a:r>
                      <a:endParaRPr lang="en-US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2400" dirty="0">
                          <a:effectLst/>
                        </a:rPr>
                        <a:t>June 14, 2023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7248149"/>
                  </a:ext>
                </a:extLst>
              </a:tr>
              <a:tr h="46519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Contract Start Date</a:t>
                      </a:r>
                      <a:endParaRPr lang="en-US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2400" dirty="0">
                          <a:effectLst/>
                        </a:rPr>
                        <a:t>June 30, 2023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06343832"/>
                  </a:ext>
                </a:extLst>
              </a:tr>
              <a:tr h="46519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Contract Termination Date</a:t>
                      </a:r>
                      <a:endParaRPr lang="en-US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2400" dirty="0">
                          <a:effectLst/>
                        </a:rPr>
                        <a:t>June 30, 2025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658233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00457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E99194-D161-4981-A6F7-D9B650B0F7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3600"/>
              <a:t>Questions and Answers</a:t>
            </a:r>
            <a:endParaRPr lang="en-US" sz="36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E815A6-FF6B-47DE-ABB7-911171E60D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444625"/>
            <a:ext cx="10052050" cy="5007505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defRPr/>
            </a:pPr>
            <a:r>
              <a:rPr lang="en-US" dirty="0">
                <a:ea typeface="+mn-lt"/>
                <a:cs typeface="+mn-lt"/>
              </a:rPr>
              <a:t>Please introduce yourself by stating your name and affiliation.</a:t>
            </a:r>
            <a:endParaRPr lang="en-US" dirty="0"/>
          </a:p>
          <a:p>
            <a:pPr>
              <a:defRPr/>
            </a:pPr>
            <a:r>
              <a:rPr lang="en-US" dirty="0">
                <a:ea typeface="+mn-lt"/>
                <a:cs typeface="+mn-lt"/>
              </a:rPr>
              <a:t>Please follow up with your question in writing to ensure that it is captured properly.</a:t>
            </a:r>
            <a:endParaRPr lang="en-US" dirty="0"/>
          </a:p>
          <a:p>
            <a:pPr>
              <a:defRPr/>
            </a:pPr>
            <a:r>
              <a:rPr lang="en-US" dirty="0">
                <a:ea typeface="+mn-lt"/>
                <a:cs typeface="+mn-lt"/>
              </a:rPr>
              <a:t>Our </a:t>
            </a:r>
            <a:r>
              <a:rPr lang="en-US" b="1" u="sng" dirty="0">
                <a:ea typeface="+mn-lt"/>
                <a:cs typeface="+mn-lt"/>
              </a:rPr>
              <a:t>official </a:t>
            </a:r>
            <a:r>
              <a:rPr lang="en-US" dirty="0">
                <a:ea typeface="+mn-lt"/>
                <a:cs typeface="+mn-lt"/>
              </a:rPr>
              <a:t>response will be given in writing and we anticipate it will be posted on the funding opportunity Solicitations webpage in week of March 17, 2023.</a:t>
            </a:r>
            <a:endParaRPr lang="en-US" dirty="0">
              <a:cs typeface="Arial"/>
            </a:endParaRPr>
          </a:p>
          <a:p>
            <a:pPr>
              <a:defRPr/>
            </a:pPr>
            <a:r>
              <a:rPr lang="en-US" dirty="0"/>
              <a:t>Questions are Due by 5 PM today, March 6, 2023</a:t>
            </a:r>
            <a:endParaRPr lang="en-US" dirty="0">
              <a:cs typeface="Arial"/>
            </a:endParaRPr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4C65CF-974E-4F0A-9F86-07F079EAD8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C4985-ACD0-2B4C-8981-36243250F268}" type="slidenum">
              <a:rPr lang="en-US" smtClean="0">
                <a:solidFill>
                  <a:schemeClr val="tx1"/>
                </a:solidFill>
              </a:rPr>
              <a:t>21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8358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AE0501-5100-4006-87FA-577EE1700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3600"/>
              <a:t>Whom to Contact?</a:t>
            </a:r>
            <a:endParaRPr lang="en-US" sz="36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FAE3E5-13ED-4A3F-A9E5-9AF4BE5231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9533467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ctr" fontAlgn="base">
              <a:buNone/>
            </a:pPr>
            <a:r>
              <a:rPr lang="en-US" dirty="0" err="1"/>
              <a:t>Eilene</a:t>
            </a:r>
            <a:r>
              <a:rPr lang="en-US" dirty="0"/>
              <a:t> Cary</a:t>
            </a:r>
          </a:p>
          <a:p>
            <a:pPr marL="0" indent="0" algn="ctr" fontAlgn="base">
              <a:buNone/>
            </a:pPr>
            <a:r>
              <a:rPr lang="en-US" dirty="0"/>
              <a:t>California Energy Commission </a:t>
            </a:r>
          </a:p>
          <a:p>
            <a:pPr marL="0" indent="0" algn="ctr" fontAlgn="base">
              <a:buNone/>
            </a:pPr>
            <a:r>
              <a:rPr lang="en-US" dirty="0"/>
              <a:t>715 P Street, MS-18 </a:t>
            </a:r>
          </a:p>
          <a:p>
            <a:pPr marL="0" indent="0" algn="ctr" fontAlgn="base">
              <a:buNone/>
            </a:pPr>
            <a:r>
              <a:rPr lang="en-US" dirty="0"/>
              <a:t>Sacramento, California  95814 </a:t>
            </a:r>
          </a:p>
          <a:p>
            <a:pPr marL="0" indent="0" algn="ctr" fontAlgn="base">
              <a:buNone/>
            </a:pPr>
            <a:r>
              <a:rPr lang="en-US" dirty="0"/>
              <a:t>Telephone: (916) 776-0739 </a:t>
            </a:r>
          </a:p>
          <a:p>
            <a:pPr marL="0" indent="0" algn="ctr" fontAlgn="base">
              <a:buNone/>
            </a:pPr>
            <a:r>
              <a:rPr lang="en-US" dirty="0"/>
              <a:t>E-mail: </a:t>
            </a:r>
            <a:r>
              <a:rPr lang="en-US" u="sng" dirty="0">
                <a:solidFill>
                  <a:srgbClr val="0000FF"/>
                </a:solidFill>
                <a:effectLst/>
                <a:ea typeface="Times New Roman" panose="02020603050405020304" pitchFamily="18" charset="0"/>
                <a:hlinkClick r:id="rId2"/>
              </a:rPr>
              <a:t>Eilene.Cary@energy.ca.gov</a:t>
            </a:r>
            <a:endParaRPr lang="en-US" dirty="0"/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6BCDD3-6A1A-41F7-A968-174868696A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C4985-ACD0-2B4C-8981-36243250F268}" type="slidenum">
              <a:rPr lang="en-US" smtClean="0">
                <a:solidFill>
                  <a:schemeClr val="tx1"/>
                </a:solidFill>
              </a:rPr>
              <a:t>22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289240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17375979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/>
              <a:t>Purpose of RFP​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9694653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Provide technical support to the Energy Assessments Division​ to assess different pathways for achieving California’s clean energy goals, including SB 100.</a:t>
            </a:r>
          </a:p>
          <a:p>
            <a:pPr lvl="1" fontAlgn="base"/>
            <a:endParaRPr lang="en-US" sz="2000" dirty="0"/>
          </a:p>
          <a:p>
            <a:pPr lvl="1"/>
            <a:r>
              <a:rPr lang="en-US" sz="2000" dirty="0"/>
              <a:t>Performance and cost of different clean energy technologies.</a:t>
            </a:r>
          </a:p>
          <a:p>
            <a:pPr lvl="1"/>
            <a:r>
              <a:rPr lang="en-US" sz="2000" dirty="0"/>
              <a:t>Strategies to develop inputs to existing models.</a:t>
            </a:r>
          </a:p>
          <a:p>
            <a:pPr lvl="1"/>
            <a:r>
              <a:rPr lang="en-US" sz="2000" dirty="0"/>
              <a:t>Developing models to improve and expand analyses.</a:t>
            </a:r>
          </a:p>
          <a:p>
            <a:pPr lvl="1"/>
            <a:r>
              <a:rPr lang="en-US" sz="2000" dirty="0"/>
              <a:t>Provide support to evaluate different scenario driven assumptions.</a:t>
            </a:r>
          </a:p>
          <a:p>
            <a:pPr lvl="1"/>
            <a:r>
              <a:rPr lang="en-US" sz="2000" dirty="0"/>
              <a:t>Develop technical content for different audiences.</a:t>
            </a:r>
            <a:endParaRPr lang="en-US" dirty="0">
              <a:cs typeface="Arial"/>
            </a:endParaRP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sz="2000" dirty="0">
                <a:hlinkClick r:id="rId2"/>
              </a:rPr>
              <a:t>https://www.energy.ca.gov/solicitations/2023-02/rfp-22-805-sb-100-technical-support</a:t>
            </a:r>
            <a:r>
              <a:rPr lang="en-US" sz="2000" dirty="0"/>
              <a:t> </a:t>
            </a:r>
            <a:endParaRPr lang="en-US" sz="2000" dirty="0">
              <a:cs typeface="Arial"/>
            </a:endParaRPr>
          </a:p>
          <a:p>
            <a:endParaRPr lang="en-US" dirty="0"/>
          </a:p>
          <a:p>
            <a:endParaRPr lang="en-US" dirty="0">
              <a:cs typeface="Arial" panose="020B060402020202020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C4985-ACD0-2B4C-8981-36243250F268}" type="slidenum">
              <a:rPr lang="en-US" smtClean="0">
                <a:solidFill>
                  <a:schemeClr val="tx1"/>
                </a:solidFill>
              </a:rPr>
              <a:t>3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17859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/>
              <a:t>Eligible Bidders</a:t>
            </a:r>
            <a:r>
              <a:rPr lang="en-US" sz="3200"/>
              <a:t>​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38539" y="1825625"/>
            <a:ext cx="10915261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fontAlgn="base"/>
            <a:r>
              <a:rPr lang="en-US" sz="2000">
                <a:ea typeface="+mn-lt"/>
                <a:cs typeface="+mn-lt"/>
              </a:rPr>
              <a:t>Bidders must meet all solicitation requirements.  </a:t>
            </a:r>
          </a:p>
          <a:p>
            <a:endParaRPr lang="en-US" sz="2000"/>
          </a:p>
          <a:p>
            <a:r>
              <a:rPr lang="en-US" sz="2000"/>
              <a:t>Private entities, non-profit organizations, and public sector entities that meet the solicitation requirements. ​</a:t>
            </a:r>
            <a:endParaRPr lang="en-US">
              <a:cs typeface="Arial"/>
            </a:endParaRPr>
          </a:p>
          <a:p>
            <a:pPr lvl="1" fontAlgn="base"/>
            <a:r>
              <a:rPr lang="en-US" sz="1800"/>
              <a:t>Private sector entities must agree to the Energy Commission’s standard terms and conditions.​</a:t>
            </a:r>
            <a:endParaRPr lang="en-US" sz="1800">
              <a:cs typeface="Arial"/>
            </a:endParaRPr>
          </a:p>
          <a:p>
            <a:pPr lvl="1" fontAlgn="base"/>
            <a:r>
              <a:rPr lang="en-US" sz="1800"/>
              <a:t>The University of California or the U.S. DOE National Laboratories must use either the standard or the pre-negotiated terms and conditions.​</a:t>
            </a:r>
            <a:endParaRPr lang="en-US" sz="1800">
              <a:cs typeface="Arial"/>
            </a:endParaRPr>
          </a:p>
          <a:p>
            <a:pPr lvl="1" fontAlgn="base"/>
            <a:r>
              <a:rPr lang="en-US" sz="1800"/>
              <a:t>Public entities may participate as subcontractors if they cannot meet requirements or agree to the terms.​</a:t>
            </a:r>
            <a:endParaRPr lang="en-US" sz="1800">
              <a:cs typeface="Arial"/>
            </a:endParaRPr>
          </a:p>
          <a:p>
            <a:pPr fontAlgn="base"/>
            <a:endParaRPr lang="en-US" sz="2000"/>
          </a:p>
          <a:p>
            <a:r>
              <a:rPr lang="en-US" sz="2000"/>
              <a:t>All corporations, LLCs and LPs are required to register and be in good standing with the California Secretary of State. ​</a:t>
            </a:r>
            <a:endParaRPr lang="en-US"/>
          </a:p>
          <a:p>
            <a:pPr fontAlgn="base"/>
            <a:endParaRPr lang="en-US" sz="2000">
              <a:cs typeface="Arial"/>
            </a:endParaRPr>
          </a:p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9A1A5-4186-AE45-B489-8F93D826EB49}" type="slidenum">
              <a:rPr lang="en-US" smtClean="0">
                <a:solidFill>
                  <a:schemeClr val="tx1"/>
                </a:solidFill>
              </a:rPr>
              <a:t>4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72291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E1C1DA-E825-49A5-AF31-71C1AD69162A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169988" y="1714500"/>
            <a:ext cx="9955212" cy="4351338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72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Scope of Work</a:t>
            </a:r>
            <a:r>
              <a:rPr kumimoji="0" lang="en-US" sz="4400" b="0" i="0" u="none" strike="noStrike" kern="1200" cap="none" spc="0" normalizeH="0" baseline="0" noProof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​</a:t>
            </a:r>
            <a:endParaRPr kumimoji="0" lang="en-US" sz="4400" b="0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Arial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F65F1E6-322F-49EA-8A3E-71566148C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9A1A5-4186-AE45-B489-8F93D826EB49}" type="slidenum">
              <a:rPr lang="en-US" smtClean="0">
                <a:solidFill>
                  <a:schemeClr val="tx1"/>
                </a:solidFill>
              </a:rPr>
              <a:t>5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65725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2E6F68-2E79-4283-A058-A6C5A7E206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Task 1: Agreement Management</a:t>
            </a:r>
            <a:r>
              <a:rPr lang="en-US" sz="3600" dirty="0"/>
              <a:t>​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8F2901-0586-4605-81CD-388DE46EDB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fontAlgn="base"/>
            <a:r>
              <a:rPr lang="en-US" dirty="0"/>
              <a:t>Kick-off Meeting​</a:t>
            </a:r>
          </a:p>
          <a:p>
            <a:r>
              <a:rPr lang="en-US" dirty="0"/>
              <a:t>Prepare and Submit Invoices​ Monthly</a:t>
            </a:r>
            <a:endParaRPr lang="en-US" dirty="0">
              <a:cs typeface="Arial" panose="020B0604020202020204"/>
            </a:endParaRPr>
          </a:p>
          <a:p>
            <a:r>
              <a:rPr lang="en-US" dirty="0">
                <a:cs typeface="Arial" panose="020B0604020202020204"/>
              </a:rPr>
              <a:t>Manage Subcontractors.</a:t>
            </a:r>
          </a:p>
          <a:p>
            <a:r>
              <a:rPr lang="en-US" dirty="0">
                <a:cs typeface="Arial" panose="020B0604020202020204"/>
              </a:rPr>
              <a:t>Prepare and Submit Progress Reports Monthly</a:t>
            </a:r>
          </a:p>
          <a:p>
            <a:endParaRPr lang="en-US" dirty="0">
              <a:cs typeface="Arial" panose="020B0604020202020204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0EBB6-C900-684B-B96E-D78E525ADD2C}" type="slidenum">
              <a:rPr lang="en-US" smtClean="0">
                <a:solidFill>
                  <a:schemeClr val="tx1"/>
                </a:solidFill>
              </a:rPr>
              <a:t>6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37543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71E9A4-220C-45EB-B628-D82CCA9E04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5042" y="116416"/>
            <a:ext cx="9953978" cy="1038840"/>
          </a:xfrm>
        </p:spPr>
        <p:txBody>
          <a:bodyPr>
            <a:noAutofit/>
          </a:bodyPr>
          <a:lstStyle/>
          <a:p>
            <a:r>
              <a:rPr lang="en-US" sz="3600" b="1" dirty="0"/>
              <a:t>Task 2: Technical Support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611EE5-B6E2-4F04-B216-C4AC7AA378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75042" y="1648124"/>
            <a:ext cx="9186446" cy="4482272"/>
          </a:xfrm>
        </p:spPr>
        <p:txBody>
          <a:bodyPr vert="horz" lIns="91440" tIns="45720" rIns="91440" bIns="45720" rtlCol="0" anchor="t">
            <a:normAutofit/>
          </a:bodyPr>
          <a:lstStyle/>
          <a:p>
            <a:pPr fontAlgn="base"/>
            <a:r>
              <a:rPr lang="en-US" dirty="0"/>
              <a:t>Modeling Strategy</a:t>
            </a:r>
          </a:p>
          <a:p>
            <a:pPr fontAlgn="base"/>
            <a:r>
              <a:rPr lang="en-US" dirty="0"/>
              <a:t>Data Inputs and Assumptions Improvements</a:t>
            </a:r>
          </a:p>
          <a:p>
            <a:pPr fontAlgn="base"/>
            <a:r>
              <a:rPr lang="en-US" dirty="0"/>
              <a:t>Model Validation</a:t>
            </a:r>
          </a:p>
          <a:p>
            <a:pPr fontAlgn="base"/>
            <a:r>
              <a:rPr lang="en-US" dirty="0"/>
              <a:t>Modeling Surge Capacity</a:t>
            </a:r>
          </a:p>
          <a:p>
            <a:pPr fontAlgn="base"/>
            <a:r>
              <a:rPr lang="en-US" dirty="0"/>
              <a:t>Documentation</a:t>
            </a:r>
          </a:p>
          <a:p>
            <a:pPr fontAlgn="base"/>
            <a:endParaRPr lang="en-US" sz="1600" dirty="0">
              <a:cs typeface="Arial" panose="020B0604020202020204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0DFE4F2-ED0E-4B14-883A-AA23334F46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C4985-ACD0-2B4C-8981-36243250F268}" type="slidenum">
              <a:rPr lang="en-US" smtClean="0">
                <a:solidFill>
                  <a:schemeClr val="tx1"/>
                </a:solidFill>
              </a:rPr>
              <a:t>7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90125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71E9A4-220C-45EB-B628-D82CCA9E04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5042" y="116416"/>
            <a:ext cx="9953978" cy="1038840"/>
          </a:xfrm>
        </p:spPr>
        <p:txBody>
          <a:bodyPr>
            <a:noAutofit/>
          </a:bodyPr>
          <a:lstStyle/>
          <a:p>
            <a:r>
              <a:rPr lang="en-US" sz="3600" b="1" dirty="0"/>
              <a:t>Task 2: Modeling Strategy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611EE5-B6E2-4F04-B216-C4AC7AA378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75042" y="1648124"/>
            <a:ext cx="9186446" cy="448227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fontAlgn="base">
              <a:buNone/>
            </a:pPr>
            <a:r>
              <a:rPr lang="en-US" dirty="0"/>
              <a:t>Provide Broad Support to improve modeling approaches.</a:t>
            </a:r>
          </a:p>
          <a:p>
            <a:pPr marL="0" indent="0" fontAlgn="base">
              <a:buNone/>
            </a:pPr>
            <a:endParaRPr lang="en-US" dirty="0"/>
          </a:p>
          <a:p>
            <a:pPr marL="0" indent="0" fontAlgn="base">
              <a:buNone/>
            </a:pPr>
            <a:r>
              <a:rPr lang="en-US" dirty="0"/>
              <a:t>Support could include, but is not limited to:</a:t>
            </a:r>
          </a:p>
          <a:p>
            <a:pPr fontAlgn="base"/>
            <a:r>
              <a:rPr lang="en-US" sz="2000" dirty="0"/>
              <a:t>Recommending models or model enhancements to increase analytical capabilities.</a:t>
            </a:r>
          </a:p>
          <a:p>
            <a:pPr fontAlgn="base"/>
            <a:r>
              <a:rPr lang="en-US" sz="2000" dirty="0"/>
              <a:t>Optimize existing or future models.</a:t>
            </a:r>
          </a:p>
          <a:p>
            <a:pPr fontAlgn="base"/>
            <a:r>
              <a:rPr lang="en-US" sz="2000" dirty="0"/>
              <a:t>Develop tools to analyze data input and results.</a:t>
            </a:r>
          </a:p>
          <a:p>
            <a:pPr fontAlgn="base"/>
            <a:r>
              <a:rPr lang="en-US" sz="2000" dirty="0"/>
              <a:t>Approaches to integrate multiple assessments into a cohesive analytical strategy.</a:t>
            </a:r>
          </a:p>
          <a:p>
            <a:pPr fontAlgn="base"/>
            <a:endParaRPr lang="en-US" sz="1600" dirty="0">
              <a:cs typeface="Arial" panose="020B0604020202020204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0DFE4F2-ED0E-4B14-883A-AA23334F46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C4985-ACD0-2B4C-8981-36243250F268}" type="slidenum">
              <a:rPr lang="en-US" smtClean="0">
                <a:solidFill>
                  <a:schemeClr val="tx1"/>
                </a:solidFill>
              </a:rPr>
              <a:t>8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43579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71E9A4-220C-45EB-B628-D82CCA9E04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5042" y="116416"/>
            <a:ext cx="9953978" cy="1038840"/>
          </a:xfrm>
        </p:spPr>
        <p:txBody>
          <a:bodyPr>
            <a:noAutofit/>
          </a:bodyPr>
          <a:lstStyle/>
          <a:p>
            <a:r>
              <a:rPr lang="en-US" sz="3600" b="1" dirty="0"/>
              <a:t>Task 2: Data Inputs and Assumptions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611EE5-B6E2-4F04-B216-C4AC7AA378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75042" y="1648124"/>
            <a:ext cx="9186446" cy="448227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fontAlgn="base">
              <a:buNone/>
            </a:pPr>
            <a:r>
              <a:rPr lang="en-US" sz="2800" dirty="0"/>
              <a:t>Support could include, but is not limited to:</a:t>
            </a:r>
          </a:p>
          <a:p>
            <a:pPr fontAlgn="base"/>
            <a:r>
              <a:rPr lang="en-US" dirty="0"/>
              <a:t>Identifying or evaluating inputs and assumptions.</a:t>
            </a:r>
          </a:p>
          <a:p>
            <a:pPr fontAlgn="base"/>
            <a:r>
              <a:rPr lang="en-US" dirty="0"/>
              <a:t>Gathering data on system characteristics.</a:t>
            </a:r>
          </a:p>
          <a:p>
            <a:pPr fontAlgn="base"/>
            <a:r>
              <a:rPr lang="en-US" dirty="0"/>
              <a:t>Conducting evaluations to support improvements.</a:t>
            </a:r>
          </a:p>
          <a:p>
            <a:pPr marL="0" indent="0" fontAlgn="base">
              <a:buNone/>
            </a:pPr>
            <a:endParaRPr lang="en-US" sz="2800" dirty="0"/>
          </a:p>
          <a:p>
            <a:pPr marL="0" indent="0" fontAlgn="base">
              <a:buNone/>
            </a:pPr>
            <a:r>
              <a:rPr lang="en-US" sz="2800" dirty="0"/>
              <a:t>Topics could include, energy policies, utility plans, and trends impacting </a:t>
            </a:r>
            <a:r>
              <a:rPr lang="en-US" sz="2800"/>
              <a:t>electricity supply </a:t>
            </a:r>
            <a:r>
              <a:rPr lang="en-US" sz="2800" dirty="0"/>
              <a:t>and demand throughout the WECC.</a:t>
            </a:r>
          </a:p>
          <a:p>
            <a:pPr marL="0" indent="0" fontAlgn="base">
              <a:buNone/>
            </a:pPr>
            <a:endParaRPr lang="en-US" sz="1600" dirty="0">
              <a:cs typeface="Arial" panose="020B0604020202020204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0DFE4F2-ED0E-4B14-883A-AA23334F46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C4985-ACD0-2B4C-8981-36243250F268}" type="slidenum">
              <a:rPr lang="en-US" smtClean="0">
                <a:solidFill>
                  <a:schemeClr val="tx1"/>
                </a:solidFill>
              </a:rPr>
              <a:t>9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8573564"/>
      </p:ext>
    </p:extLst>
  </p:cSld>
  <p:clrMapOvr>
    <a:masterClrMapping/>
  </p:clrMapOvr>
</p:sld>
</file>

<file path=ppt/theme/theme1.xml><?xml version="1.0" encoding="utf-8"?>
<a:theme xmlns:a="http://schemas.openxmlformats.org/drawingml/2006/main" name="Title/Section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F8471DC0-FD0D-2A4C-9BB3-08E53AAB98E1}" vid="{363AC6BA-222D-6A42-A86E-42D4213EA914}"/>
    </a:ext>
  </a:extLst>
</a:theme>
</file>

<file path=ppt/theme/theme2.xml><?xml version="1.0" encoding="utf-8"?>
<a:theme xmlns:a="http://schemas.openxmlformats.org/drawingml/2006/main" name="Content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F8471DC0-FD0D-2A4C-9BB3-08E53AAB98E1}" vid="{3BF250F5-90E0-1742-AE67-252F8E9F95CF}"/>
    </a:ext>
  </a:extLst>
</a:theme>
</file>

<file path=ppt/theme/theme3.xml><?xml version="1.0" encoding="utf-8"?>
<a:theme xmlns:a="http://schemas.openxmlformats.org/drawingml/2006/main" name="Content: blank background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F8471DC0-FD0D-2A4C-9BB3-08E53AAB98E1}" vid="{8AF470B7-4331-9747-8595-3EF89398B172}"/>
    </a:ext>
  </a:extLst>
</a:theme>
</file>

<file path=ppt/theme/theme4.xml><?xml version="1.0" encoding="utf-8"?>
<a:theme xmlns:a="http://schemas.openxmlformats.org/drawingml/2006/main" name="Blank: Black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F8471DC0-FD0D-2A4C-9BB3-08E53AAB98E1}" vid="{D4AADE59-C35C-A140-B257-2E4365C638F0}"/>
    </a:ext>
  </a:extLst>
</a:theme>
</file>

<file path=ppt/theme/theme5.xml><?xml version="1.0" encoding="utf-8"?>
<a:theme xmlns:a="http://schemas.openxmlformats.org/drawingml/2006/main" name="Blank: White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F8471DC0-FD0D-2A4C-9BB3-08E53AAB98E1}" vid="{87E2F548-F85F-094D-8DDA-3AF7BD174F24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1DC9A153AAEEE45BACE06E01F8272AC" ma:contentTypeVersion="18" ma:contentTypeDescription="Create a new document." ma:contentTypeScope="" ma:versionID="6dec7027aac35e799daf62b6b0eda6e1">
  <xsd:schema xmlns:xsd="http://www.w3.org/2001/XMLSchema" xmlns:xs="http://www.w3.org/2001/XMLSchema" xmlns:p="http://schemas.microsoft.com/office/2006/metadata/properties" xmlns:ns2="785685f2-c2e1-4352-89aa-3faca8eaba52" xmlns:ns3="5067c814-4b34-462c-a21d-c185ff6548d2" targetNamespace="http://schemas.microsoft.com/office/2006/metadata/properties" ma:root="true" ma:fieldsID="5715afd67595b48c3eb4d1cdfbee2149" ns2:_="" ns3:_="">
    <xsd:import namespace="785685f2-c2e1-4352-89aa-3faca8eaba52"/>
    <xsd:import namespace="5067c814-4b34-462c-a21d-c185ff6548d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_x0067_sp8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2:MapTitl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5685f2-c2e1-4352-89aa-3faca8eaba5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_x0067_sp8" ma:index="12" nillable="true" ma:displayName="Person or Group" ma:list="UserInfo" ma:internalName="_x0067_sp8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96df981b-247c-4b11-954d-40cb1951968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2" nillable="true" ma:displayName="Location" ma:internalName="MediaServiceLocation" ma:readOnly="true">
      <xsd:simpleType>
        <xsd:restriction base="dms:Text"/>
      </xsd:simpleType>
    </xsd:element>
    <xsd:element name="MapTitle" ma:index="23" nillable="true" ma:displayName="Map Title" ma:description="The title of the map(s)" ma:format="Dropdown" ma:internalName="MapTitle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67c814-4b34-462c-a21d-c185ff6548d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b7982f68-cc81-44ab-bf34-84c0dc62eae2}" ma:internalName="TaxCatchAll" ma:showField="CatchAllData" ma:web="5067c814-4b34-462c-a21d-c185ff6548d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5067c814-4b34-462c-a21d-c185ff6548d2">
      <UserInfo>
        <DisplayName>Worster, Brad@Energy</DisplayName>
        <AccountId>373</AccountId>
        <AccountType/>
      </UserInfo>
      <UserInfo>
        <DisplayName>Erne, David@Energy</DisplayName>
        <AccountId>315</AccountId>
        <AccountType/>
      </UserInfo>
      <UserInfo>
        <DisplayName>Jones, Melissa@Energy</DisplayName>
        <AccountId>106</AccountId>
        <AccountType/>
      </UserInfo>
      <UserInfo>
        <DisplayName>MacDonald, Rachel@Energy</DisplayName>
        <AccountId>53</AccountId>
        <AccountType/>
      </UserInfo>
      <UserInfo>
        <DisplayName>Poletti, Amanda@Energy</DisplayName>
        <AccountId>18</AccountId>
        <AccountType/>
      </UserInfo>
      <UserInfo>
        <DisplayName>Javanbakht, Heidi@Energy</DisplayName>
        <AccountId>19</AccountId>
        <AccountType/>
      </UserInfo>
      <UserInfo>
        <DisplayName>Flynn, Tom@Energy</DisplayName>
        <AccountId>113</AccountId>
        <AccountType/>
      </UserInfo>
      <UserInfo>
        <DisplayName>Gutierrez, Aleecia@Energy</DisplayName>
        <AccountId>16</AccountId>
        <AccountType/>
      </UserInfo>
    </SharedWithUsers>
    <TaxCatchAll xmlns="5067c814-4b34-462c-a21d-c185ff6548d2" xsi:nil="true"/>
    <_x0067_sp8 xmlns="785685f2-c2e1-4352-89aa-3faca8eaba52">
      <UserInfo>
        <DisplayName/>
        <AccountId xsi:nil="true"/>
        <AccountType/>
      </UserInfo>
    </_x0067_sp8>
    <lcf76f155ced4ddcb4097134ff3c332f xmlns="785685f2-c2e1-4352-89aa-3faca8eaba52">
      <Terms xmlns="http://schemas.microsoft.com/office/infopath/2007/PartnerControls"/>
    </lcf76f155ced4ddcb4097134ff3c332f>
    <MapTitle xmlns="785685f2-c2e1-4352-89aa-3faca8eaba52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7BF59EE-5C56-4FE9-BE65-47E534D8C1F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5685f2-c2e1-4352-89aa-3faca8eaba52"/>
    <ds:schemaRef ds:uri="5067c814-4b34-462c-a21d-c185ff6548d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6E627A7-8879-4DD6-ADF6-8C4F6EE8B27F}">
  <ds:schemaRefs>
    <ds:schemaRef ds:uri="http://www.w3.org/XML/1998/namespace"/>
    <ds:schemaRef ds:uri="http://purl.org/dc/dcmitype/"/>
    <ds:schemaRef ds:uri="http://schemas.microsoft.com/office/2006/metadata/properties"/>
    <ds:schemaRef ds:uri="http://purl.org/dc/terms/"/>
    <ds:schemaRef ds:uri="http://schemas.microsoft.com/office/2006/documentManagement/types"/>
    <ds:schemaRef ds:uri="http://schemas.microsoft.com/office/infopath/2007/PartnerControls"/>
    <ds:schemaRef ds:uri="5067c814-4b34-462c-a21d-c185ff6548d2"/>
    <ds:schemaRef ds:uri="http://schemas.openxmlformats.org/package/2006/metadata/core-properties"/>
    <ds:schemaRef ds:uri="785685f2-c2e1-4352-89aa-3faca8eaba52"/>
    <ds:schemaRef ds:uri="http://purl.org/dc/elements/1.1/"/>
    <ds:schemaRef ds:uri="88d2bd69-2a02-4416-ae3d-b4a7fb47d929"/>
  </ds:schemaRefs>
</ds:datastoreItem>
</file>

<file path=customXml/itemProps3.xml><?xml version="1.0" encoding="utf-8"?>
<ds:datastoreItem xmlns:ds="http://schemas.openxmlformats.org/officeDocument/2006/customXml" ds:itemID="{4B3D5CAA-559C-41EB-8A66-B062E011B7D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CEC_Official_PowerPoint_Template_2020 (1)</Template>
  <TotalTime>195</TotalTime>
  <Words>1255</Words>
  <Application>Microsoft Office PowerPoint</Application>
  <PresentationFormat>Widescreen</PresentationFormat>
  <Paragraphs>221</Paragraphs>
  <Slides>23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23</vt:i4>
      </vt:variant>
    </vt:vector>
  </HeadingPairs>
  <TitlesOfParts>
    <vt:vector size="32" baseType="lpstr">
      <vt:lpstr>Arial</vt:lpstr>
      <vt:lpstr>Arial Black</vt:lpstr>
      <vt:lpstr>Calibri</vt:lpstr>
      <vt:lpstr>Wingdings,Sans-Serif</vt:lpstr>
      <vt:lpstr>Title/Section</vt:lpstr>
      <vt:lpstr>Content</vt:lpstr>
      <vt:lpstr>Content: blank background</vt:lpstr>
      <vt:lpstr>Blank: Black</vt:lpstr>
      <vt:lpstr>Blank: White</vt:lpstr>
      <vt:lpstr>SB 100 Technical Support</vt:lpstr>
      <vt:lpstr>Agenda</vt:lpstr>
      <vt:lpstr>Purpose of RFP​</vt:lpstr>
      <vt:lpstr>Eligible Bidders​</vt:lpstr>
      <vt:lpstr> Scope of Work​ </vt:lpstr>
      <vt:lpstr>Task 1: Agreement Management​</vt:lpstr>
      <vt:lpstr>Task 2: Technical Support</vt:lpstr>
      <vt:lpstr>Task 2: Modeling Strategy</vt:lpstr>
      <vt:lpstr>Task 2: Data Inputs and Assumptions</vt:lpstr>
      <vt:lpstr>Task 2: Model Validation, Modeling Surge Capacity, and Documentation</vt:lpstr>
      <vt:lpstr>Proposal Requirements</vt:lpstr>
      <vt:lpstr>Section 1: Administrative Response</vt:lpstr>
      <vt:lpstr>Section 2: Technical Proposal</vt:lpstr>
      <vt:lpstr>Section 3: Cost Proposal</vt:lpstr>
      <vt:lpstr>Evaluation Process</vt:lpstr>
      <vt:lpstr>Scoring</vt:lpstr>
      <vt:lpstr>Disabled Veteran Business Enterprise (DVBE) Requirements</vt:lpstr>
      <vt:lpstr>Small Business / Microbusiness / Non-Small Business</vt:lpstr>
      <vt:lpstr>How To Submit The Proposals</vt:lpstr>
      <vt:lpstr>Tentative Key Activities and Dates</vt:lpstr>
      <vt:lpstr>Questions and Answers</vt:lpstr>
      <vt:lpstr>Whom to Contact?</vt:lpstr>
      <vt:lpstr>Thank You!</vt:lpstr>
    </vt:vector>
  </TitlesOfParts>
  <Company>California Energy Commission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California Energy Commission</dc:title>
  <dc:creator>Buckley, Lindsay@Energy</dc:creator>
  <cp:lastModifiedBy>Cary, Eilene@Energy</cp:lastModifiedBy>
  <cp:revision>68</cp:revision>
  <cp:lastPrinted>2019-12-11T23:19:58Z</cp:lastPrinted>
  <dcterms:created xsi:type="dcterms:W3CDTF">2020-03-06T19:07:21Z</dcterms:created>
  <dcterms:modified xsi:type="dcterms:W3CDTF">2023-03-06T18:25:30Z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0x010100CE9E0EEA00392540BA1C4B45D5BD258E</vt:lpwstr>
  </property>
  <property fmtid="{D5CDD505-2E9C-101B-9397-08002B2CF9AE}" pid="3" name="Order">
    <vt:r8>1593100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ComplianceAssetId">
    <vt:lpwstr/>
  </property>
  <property fmtid="{D5CDD505-2E9C-101B-9397-08002B2CF9AE}" pid="7" name="TemplateUrl">
    <vt:lpwstr/>
  </property>
  <property fmtid="{D5CDD505-2E9C-101B-9397-08002B2CF9AE}" pid="8" name="MediaServiceImageTags">
    <vt:lpwstr/>
  </property>
</Properties>
</file>