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32"/>
  </p:notesMasterIdLst>
  <p:handoutMasterIdLst>
    <p:handoutMasterId r:id="rId33"/>
  </p:handoutMasterIdLst>
  <p:sldIdLst>
    <p:sldId id="276" r:id="rId9"/>
    <p:sldId id="270" r:id="rId10"/>
    <p:sldId id="279" r:id="rId11"/>
    <p:sldId id="283" r:id="rId12"/>
    <p:sldId id="287" r:id="rId13"/>
    <p:sldId id="271" r:id="rId14"/>
    <p:sldId id="290" r:id="rId15"/>
    <p:sldId id="321" r:id="rId16"/>
    <p:sldId id="322" r:id="rId17"/>
    <p:sldId id="323" r:id="rId18"/>
    <p:sldId id="306" r:id="rId19"/>
    <p:sldId id="308" r:id="rId20"/>
    <p:sldId id="310" r:id="rId21"/>
    <p:sldId id="309" r:id="rId22"/>
    <p:sldId id="302" r:id="rId23"/>
    <p:sldId id="303" r:id="rId24"/>
    <p:sldId id="311" r:id="rId25"/>
    <p:sldId id="312" r:id="rId26"/>
    <p:sldId id="320" r:id="rId27"/>
    <p:sldId id="313" r:id="rId28"/>
    <p:sldId id="314" r:id="rId29"/>
    <p:sldId id="315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FFEA609A-15B3-41AD-BF09-3D7C810919C9}">
          <p14:sldIdLst>
            <p14:sldId id="276"/>
            <p14:sldId id="270"/>
            <p14:sldId id="279"/>
            <p14:sldId id="283"/>
            <p14:sldId id="287"/>
            <p14:sldId id="271"/>
            <p14:sldId id="290"/>
            <p14:sldId id="321"/>
            <p14:sldId id="322"/>
            <p14:sldId id="323"/>
            <p14:sldId id="306"/>
            <p14:sldId id="308"/>
            <p14:sldId id="310"/>
            <p14:sldId id="309"/>
            <p14:sldId id="302"/>
            <p14:sldId id="303"/>
            <p14:sldId id="311"/>
            <p14:sldId id="312"/>
            <p14:sldId id="320"/>
            <p14:sldId id="313"/>
            <p14:sldId id="314"/>
            <p14:sldId id="315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C1CD2B-3BB1-4DAB-B870-55AD3BF1F7FC}" v="1" dt="2023-03-02T23:07:23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outlineViewPr>
    <p:cViewPr>
      <p:scale>
        <a:sx n="33" d="100"/>
        <a:sy n="33" d="100"/>
      </p:scale>
      <p:origin x="0" y="-18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70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8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0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3/6/2023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3/6/2023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.ca.gov/funding-opportunities/solicitations" TargetMode="External"/><Relationship Id="rId2" Type="http://schemas.openxmlformats.org/officeDocument/2006/relationships/hyperlink" Target="https://gss.energy.ca.gov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energy.ca.gov/funding-opportunities/funding-resourc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Eilene.Cary@energy.ca.gov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ergy.ca.gov/solicitations/2023-02/rfp-22-805-sb-100-technical-support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SB 100 </a:t>
            </a:r>
            <a:r>
              <a:rPr lang="en-US" sz="4000"/>
              <a:t>Technical Support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125916" cy="102391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California Energy Commission</a:t>
            </a:r>
            <a:r>
              <a:rPr lang="en-US" dirty="0"/>
              <a:t>​</a:t>
            </a:r>
          </a:p>
          <a:p>
            <a:pPr fontAlgn="base"/>
            <a:r>
              <a:rPr lang="en-US" b="1" dirty="0"/>
              <a:t>Request for Proposals- RFP-22-805</a:t>
            </a:r>
          </a:p>
          <a:p>
            <a:pPr fontAlgn="base"/>
            <a:r>
              <a:rPr lang="en-US" b="1" dirty="0"/>
              <a:t>Pre-Bid Conference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0016" y="5406724"/>
            <a:ext cx="705383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Date: March 6, 2023</a:t>
            </a:r>
          </a:p>
        </p:txBody>
      </p:sp>
    </p:spTree>
    <p:extLst>
      <p:ext uri="{BB962C8B-B14F-4D97-AF65-F5344CB8AC3E}">
        <p14:creationId xmlns:p14="http://schemas.microsoft.com/office/powerpoint/2010/main" val="21229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E9A4-220C-45EB-B628-D82CCA9E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42" y="116416"/>
            <a:ext cx="9953978" cy="1038840"/>
          </a:xfrm>
        </p:spPr>
        <p:txBody>
          <a:bodyPr>
            <a:noAutofit/>
          </a:bodyPr>
          <a:lstStyle/>
          <a:p>
            <a:r>
              <a:rPr lang="en-US" sz="3600" b="1" dirty="0"/>
              <a:t>Task 2: Model Validation, Modeling Surge Capacity, and Documentation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1EE5-B6E2-4F04-B216-C4AC7AA37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5042" y="1648124"/>
            <a:ext cx="9186446" cy="44822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/>
              <a:t>Model Validation: </a:t>
            </a:r>
            <a:r>
              <a:rPr lang="en-US" dirty="0"/>
              <a:t>Guide development of approaches to validate model inputs, assumptions and results, including validation metrics such as reasonable confidence levels.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b="1" dirty="0"/>
              <a:t>Modeling Surge Capacity:</a:t>
            </a:r>
            <a:r>
              <a:rPr lang="en-US" dirty="0"/>
              <a:t> Perform modeling work as needed, whether CEC does not have the bandwidth, or the CEC staff does not have the expertise with the modeling tools selected for an analysis.</a:t>
            </a:r>
          </a:p>
          <a:p>
            <a:pPr marL="0" indent="0" fontAlgn="base">
              <a:buNone/>
            </a:pPr>
            <a:endParaRPr lang="en-US" b="1" dirty="0"/>
          </a:p>
          <a:p>
            <a:pPr marL="0" indent="0" fontAlgn="base">
              <a:buNone/>
            </a:pPr>
            <a:r>
              <a:rPr lang="en-US" b="1" dirty="0"/>
              <a:t>Documentation: </a:t>
            </a:r>
            <a:r>
              <a:rPr lang="en-US" dirty="0"/>
              <a:t>Provide support developing model documentation to capture modeling structure, inputs, assumptions, and results.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FE4F2-ED0E-4B14-883A-AA23334F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85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400A1-37B4-4AA2-A77E-1DCFBE2F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sz="3600" b="1">
                <a:ea typeface="+mj-lt"/>
                <a:cs typeface="+mj-lt"/>
              </a:rPr>
              <a:t>Proposal Requirements</a:t>
            </a:r>
            <a:endParaRPr lang="en-US" sz="36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75169-6359-40FA-A7D4-B0B5CDC1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2076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Proposals Consists of Three Sections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dirty="0">
              <a:ea typeface="+mn-lt"/>
              <a:cs typeface="+mn-lt"/>
            </a:endParaRPr>
          </a:p>
          <a:p>
            <a:pPr marL="855345" lvl="1" indent="-455295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,Sans-Serif"/>
              <a:buChar char="Ø"/>
            </a:pPr>
            <a:r>
              <a:rPr lang="en-US" dirty="0">
                <a:ea typeface="+mn-lt"/>
                <a:cs typeface="+mn-lt"/>
              </a:rPr>
              <a:t>Section 1 – Administrative Response</a:t>
            </a:r>
          </a:p>
          <a:p>
            <a:pPr marL="855345" lvl="1" indent="-455295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,Sans-Serif"/>
              <a:buChar char="Ø"/>
            </a:pPr>
            <a:r>
              <a:rPr lang="en-US" dirty="0">
                <a:ea typeface="+mn-lt"/>
                <a:cs typeface="+mn-lt"/>
              </a:rPr>
              <a:t>Section 2 – Technical Proposal </a:t>
            </a:r>
          </a:p>
          <a:p>
            <a:pPr marL="855345" lvl="1" indent="-455295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,Sans-Serif"/>
              <a:buChar char="Ø"/>
            </a:pPr>
            <a:r>
              <a:rPr lang="en-US" dirty="0">
                <a:ea typeface="+mn-lt"/>
                <a:cs typeface="+mn-lt"/>
              </a:rPr>
              <a:t>Section 3 – Cost Proposal</a:t>
            </a:r>
            <a:endParaRPr lang="en-US" dirty="0"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71216-8575-4DA8-8B54-5B3C7264D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44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1D12-E486-4DD0-8904-9292E457D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161617"/>
            <a:ext cx="9235017" cy="103884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sz="4000" b="1">
                <a:ea typeface="+mj-lt"/>
                <a:cs typeface="+mj-lt"/>
              </a:rPr>
              <a:t>Section 1: Administrative Response</a:t>
            </a:r>
            <a:endParaRPr lang="en-US" sz="40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6D5CD-65D2-4371-BD02-BD763D1C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5867" y="1550458"/>
            <a:ext cx="10325100" cy="46265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Cover Letter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Table of Contents</a:t>
            </a:r>
          </a:p>
          <a:p>
            <a:r>
              <a:rPr lang="en-US" dirty="0">
                <a:ea typeface="+mn-lt"/>
                <a:cs typeface="+mn-lt"/>
              </a:rPr>
              <a:t>Contractor Status Form</a:t>
            </a:r>
          </a:p>
          <a:p>
            <a:r>
              <a:rPr lang="en-US" dirty="0">
                <a:ea typeface="+mn-lt"/>
                <a:cs typeface="+mn-lt"/>
              </a:rPr>
              <a:t>Darfur Contracting Act Form</a:t>
            </a:r>
          </a:p>
          <a:p>
            <a:r>
              <a:rPr lang="en-US" dirty="0">
                <a:ea typeface="+mn-lt"/>
                <a:cs typeface="+mn-lt"/>
              </a:rPr>
              <a:t>Small Business Certification (If applicable)</a:t>
            </a:r>
          </a:p>
          <a:p>
            <a:r>
              <a:rPr lang="en-US" dirty="0">
                <a:ea typeface="+mn-lt"/>
                <a:cs typeface="+mn-lt"/>
              </a:rPr>
              <a:t>Completed Disabled Veteran Business Enterprise form</a:t>
            </a:r>
          </a:p>
          <a:p>
            <a:r>
              <a:rPr lang="en-US" dirty="0">
                <a:ea typeface="+mn-lt"/>
                <a:cs typeface="+mn-lt"/>
              </a:rPr>
              <a:t>Bidder Declaration form GSPD-05-105</a:t>
            </a:r>
          </a:p>
          <a:p>
            <a:r>
              <a:rPr lang="en-US" dirty="0">
                <a:ea typeface="+mn-lt"/>
                <a:cs typeface="+mn-lt"/>
              </a:rPr>
              <a:t>Contractor Certification Clauses </a:t>
            </a:r>
          </a:p>
          <a:p>
            <a:r>
              <a:rPr lang="en-US" dirty="0">
                <a:ea typeface="+mn-lt"/>
                <a:cs typeface="+mn-lt"/>
              </a:rPr>
              <a:t>TACPA Forms</a:t>
            </a:r>
          </a:p>
          <a:p>
            <a:r>
              <a:rPr lang="en-US" dirty="0">
                <a:ea typeface="+mn-lt"/>
                <a:cs typeface="+mn-lt"/>
              </a:rPr>
              <a:t>Iran Contracting Act Form</a:t>
            </a:r>
          </a:p>
          <a:p>
            <a:r>
              <a:rPr lang="en-US" dirty="0">
                <a:ea typeface="+mn-lt"/>
                <a:cs typeface="+mn-lt"/>
              </a:rPr>
              <a:t>CA Civil Rights Laws Certification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8F912-8CA2-470E-8D8B-F751529F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031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4A86-FDEB-4038-9609-74BDCF65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022" y="161617"/>
            <a:ext cx="9953978" cy="1038840"/>
          </a:xfrm>
        </p:spPr>
        <p:txBody>
          <a:bodyPr>
            <a:normAutofit/>
          </a:bodyPr>
          <a:lstStyle/>
          <a:p>
            <a:r>
              <a:rPr lang="en-US" sz="3600"/>
              <a:t>Section 2: </a:t>
            </a:r>
            <a:r>
              <a:rPr lang="en-US" sz="3600" b="1">
                <a:ea typeface="+mj-lt"/>
                <a:cs typeface="+mj-lt"/>
              </a:rPr>
              <a:t>Technical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325E-AE10-4B07-A871-BFB17AB1B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1018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Approach to Tasks in Scope of Work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Approach To Managing Work</a:t>
            </a:r>
          </a:p>
          <a:p>
            <a:r>
              <a:rPr lang="en-US" dirty="0">
                <a:ea typeface="+mn-lt"/>
                <a:cs typeface="+mn-lt"/>
              </a:rPr>
              <a:t>Previous Work Products </a:t>
            </a:r>
          </a:p>
          <a:p>
            <a:r>
              <a:rPr lang="en-US" dirty="0">
                <a:ea typeface="+mn-lt"/>
                <a:cs typeface="+mn-lt"/>
              </a:rPr>
              <a:t>Client References 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8B34E7-F737-4465-BD84-E459B5FD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65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720E-8237-4FB8-AFD1-079CA5B27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0" y="161617"/>
            <a:ext cx="9990667" cy="10388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sz="3600" b="1" dirty="0">
                <a:ea typeface="+mj-lt"/>
                <a:cs typeface="+mj-lt"/>
              </a:rPr>
              <a:t>Section 3: Cost Proposal</a:t>
            </a:r>
            <a:endParaRPr lang="en-US" sz="3600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56A09-78DE-41C3-80C9-B4A516F0E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6300" y="1431925"/>
            <a:ext cx="940435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dirty="0">
                <a:ea typeface="+mn-lt"/>
                <a:cs typeface="+mn-lt"/>
              </a:rPr>
              <a:t>Every Proposal must include the budget forms found in Attachment 7 of the solicitation. 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Category Budget</a:t>
            </a:r>
          </a:p>
          <a:p>
            <a:pPr lvl="1"/>
            <a:r>
              <a:rPr lang="en-US" dirty="0">
                <a:ea typeface="+mn-lt"/>
                <a:cs typeface="+mn-lt"/>
              </a:rPr>
              <a:t>Direct Labor</a:t>
            </a:r>
          </a:p>
          <a:p>
            <a:pPr lvl="1"/>
            <a:r>
              <a:rPr lang="en-US" dirty="0">
                <a:ea typeface="+mn-lt"/>
                <a:cs typeface="+mn-lt"/>
              </a:rPr>
              <a:t>Fringe Benefits</a:t>
            </a:r>
          </a:p>
          <a:p>
            <a:pPr lvl="1"/>
            <a:r>
              <a:rPr lang="en-US" dirty="0">
                <a:ea typeface="+mn-lt"/>
                <a:cs typeface="+mn-lt"/>
              </a:rPr>
              <a:t>Travel</a:t>
            </a:r>
          </a:p>
          <a:p>
            <a:pPr lvl="1"/>
            <a:r>
              <a:rPr lang="en-US" dirty="0">
                <a:ea typeface="+mn-lt"/>
                <a:cs typeface="+mn-lt"/>
              </a:rPr>
              <a:t>Equipment</a:t>
            </a:r>
          </a:p>
          <a:p>
            <a:pPr lvl="1"/>
            <a:r>
              <a:rPr lang="en-US" dirty="0">
                <a:ea typeface="+mn-lt"/>
                <a:cs typeface="+mn-lt"/>
              </a:rPr>
              <a:t>Materials &amp; Miscellaneous</a:t>
            </a:r>
          </a:p>
          <a:p>
            <a:pPr lvl="1"/>
            <a:r>
              <a:rPr lang="en-US" dirty="0">
                <a:ea typeface="+mn-lt"/>
                <a:cs typeface="+mn-lt"/>
              </a:rPr>
              <a:t>Subcontracts</a:t>
            </a:r>
          </a:p>
          <a:p>
            <a:pPr lvl="1"/>
            <a:r>
              <a:rPr lang="en-US" dirty="0">
                <a:ea typeface="+mn-lt"/>
                <a:cs typeface="+mn-lt"/>
              </a:rPr>
              <a:t>Indirect Costs and Profit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Loaded Hourly Rate Calculation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Total Expected Labor Cost</a:t>
            </a:r>
            <a:endParaRPr lang="en-US" dirty="0"/>
          </a:p>
          <a:p>
            <a:pPr marL="457200" lvl="1" inden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DCD78-2861-4BCF-9087-C1A808A5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24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1836-D73F-4C35-A390-E3E3E04B8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Evaluation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797A-7435-4C9E-986C-FD6660309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27234" cy="4351338"/>
          </a:xfrm>
        </p:spPr>
        <p:txBody>
          <a:bodyPr/>
          <a:lstStyle/>
          <a:p>
            <a:pPr fontAlgn="base"/>
            <a:r>
              <a:rPr lang="en-US" dirty="0"/>
              <a:t>Stage One: Administrative and Completeness Screening</a:t>
            </a:r>
          </a:p>
          <a:p>
            <a:pPr fontAlgn="base"/>
            <a:r>
              <a:rPr lang="en-US" dirty="0"/>
              <a:t>Stage Two: Technical and Cost Evaluation of Proposals</a:t>
            </a:r>
          </a:p>
          <a:p>
            <a:pPr lvl="1" fontAlgn="base"/>
            <a:r>
              <a:rPr lang="en-US" dirty="0"/>
              <a:t>The Maximum Points Available under this RFP are 100​</a:t>
            </a:r>
          </a:p>
          <a:p>
            <a:pPr lvl="1" fontAlgn="base"/>
            <a:r>
              <a:rPr lang="en-US" dirty="0"/>
              <a:t>Minimum Passing Score </a:t>
            </a:r>
          </a:p>
          <a:p>
            <a:pPr lvl="2" fontAlgn="base"/>
            <a:r>
              <a:rPr lang="en-US" dirty="0"/>
              <a:t>For the technical Criteria 56 points (70%)</a:t>
            </a:r>
          </a:p>
          <a:p>
            <a:pPr lvl="2" fontAlgn="base"/>
            <a:r>
              <a:rPr lang="en-US" dirty="0"/>
              <a:t>For the whole proposal 70 points (70%)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3A144-3AFA-4B73-9B58-627080F82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66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57D8-10AA-452F-9EA3-668DDD17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722" y="161617"/>
            <a:ext cx="9953978" cy="1038840"/>
          </a:xfrm>
        </p:spPr>
        <p:txBody>
          <a:bodyPr>
            <a:noAutofit/>
          </a:bodyPr>
          <a:lstStyle/>
          <a:p>
            <a:r>
              <a:rPr lang="en-US" sz="3600" b="1" dirty="0"/>
              <a:t>Scoring</a:t>
            </a:r>
            <a:endParaRPr lang="en-US" sz="36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D497EE1-76D8-4384-BE8A-4BD6DA314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46037"/>
              </p:ext>
            </p:extLst>
          </p:nvPr>
        </p:nvGraphicFramePr>
        <p:xfrm>
          <a:off x="1704622" y="1564005"/>
          <a:ext cx="8108950" cy="2164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994626">
                  <a:extLst>
                    <a:ext uri="{9D8B030D-6E8A-4147-A177-3AD203B41FA5}">
                      <a16:colId xmlns:a16="http://schemas.microsoft.com/office/drawing/2014/main" val="3734868308"/>
                    </a:ext>
                  </a:extLst>
                </a:gridCol>
                <a:gridCol w="2114324">
                  <a:extLst>
                    <a:ext uri="{9D8B030D-6E8A-4147-A177-3AD203B41FA5}">
                      <a16:colId xmlns:a16="http://schemas.microsoft.com/office/drawing/2014/main" val="3194640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dirty="0"/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Possible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7906"/>
                  </a:ext>
                </a:extLst>
              </a:tr>
              <a:tr h="154146">
                <a:tc>
                  <a:txBody>
                    <a:bodyPr/>
                    <a:lstStyle/>
                    <a:p>
                      <a:r>
                        <a:rPr lang="en-US" sz="1400" dirty="0"/>
                        <a:t>Bidder’s Approach to the Tasks in the Scope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57379"/>
                  </a:ext>
                </a:extLst>
              </a:tr>
              <a:tr h="154146">
                <a:tc>
                  <a:txBody>
                    <a:bodyPr/>
                    <a:lstStyle/>
                    <a:p>
                      <a:r>
                        <a:rPr lang="en-US" sz="1400" dirty="0"/>
                        <a:t>Past Experience and Its Relevance to the Scope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10343"/>
                  </a:ext>
                </a:extLst>
              </a:tr>
              <a:tr h="249872">
                <a:tc>
                  <a:txBody>
                    <a:bodyPr/>
                    <a:lstStyle/>
                    <a:p>
                      <a:r>
                        <a:rPr lang="en-US" sz="1400" dirty="0"/>
                        <a:t>Approach to Managing Work – Organization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94633"/>
                  </a:ext>
                </a:extLst>
              </a:tr>
              <a:tr h="201136">
                <a:tc>
                  <a:txBody>
                    <a:bodyPr/>
                    <a:lstStyle/>
                    <a:p>
                      <a:r>
                        <a:rPr lang="en-US" sz="1400" dirty="0"/>
                        <a:t>Approach to Managing Work – Program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339725"/>
                  </a:ext>
                </a:extLst>
              </a:tr>
              <a:tr h="163036">
                <a:tc>
                  <a:txBody>
                    <a:bodyPr/>
                    <a:lstStyle/>
                    <a:p>
                      <a:r>
                        <a:rPr lang="en-US" sz="1400" dirty="0"/>
                        <a:t>Client References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560758"/>
                  </a:ext>
                </a:extLst>
              </a:tr>
              <a:tr h="243636">
                <a:tc>
                  <a:txBody>
                    <a:bodyPr/>
                    <a:lstStyle/>
                    <a:p>
                      <a:pPr marL="2286000" indent="0"/>
                      <a:r>
                        <a:rPr lang="en-US" sz="1400" b="1" dirty="0"/>
                        <a:t>Total (Minimum Passing Score of 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6209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D02DE718-F78F-4AE4-AFE0-221D719BB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416732"/>
              </p:ext>
            </p:extLst>
          </p:nvPr>
        </p:nvGraphicFramePr>
        <p:xfrm>
          <a:off x="1704622" y="4591506"/>
          <a:ext cx="8108950" cy="9448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6067778">
                  <a:extLst>
                    <a:ext uri="{9D8B030D-6E8A-4147-A177-3AD203B41FA5}">
                      <a16:colId xmlns:a16="http://schemas.microsoft.com/office/drawing/2014/main" val="3734868308"/>
                    </a:ext>
                  </a:extLst>
                </a:gridCol>
                <a:gridCol w="2041172">
                  <a:extLst>
                    <a:ext uri="{9D8B030D-6E8A-4147-A177-3AD203B41FA5}">
                      <a16:colId xmlns:a16="http://schemas.microsoft.com/office/drawing/2014/main" val="3194640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Possible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7906"/>
                  </a:ext>
                </a:extLst>
              </a:tr>
              <a:tr h="154146"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</a:rPr>
                        <a:t>Total Expected Labor Costs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57379"/>
                  </a:ext>
                </a:extLst>
              </a:tr>
              <a:tr h="243636">
                <a:tc>
                  <a:txBody>
                    <a:bodyPr/>
                    <a:lstStyle/>
                    <a:p>
                      <a:pPr marL="2286000" indent="0"/>
                      <a:r>
                        <a:rPr lang="en-US" sz="1400" b="1" dirty="0"/>
                        <a:t>Total (Minimum Passing Score of 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6209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46512-AACD-4D42-8FC9-DFAF3EB0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13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07B1-4FFC-4B15-B98B-AB74D55C0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505" y="124230"/>
            <a:ext cx="9953978" cy="103884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en-US" sz="4000" b="1">
                <a:solidFill>
                  <a:schemeClr val="accent2">
                    <a:lumMod val="50000"/>
                  </a:schemeClr>
                </a:solidFill>
                <a:ea typeface="+mj-lt"/>
                <a:cs typeface="+mj-lt"/>
              </a:rPr>
              <a:t>Disabled Veteran Business Enterprise (DVBE) Requirements</a:t>
            </a:r>
            <a:endParaRPr lang="en-US" sz="4000">
              <a:ea typeface="+mj-lt"/>
              <a:cs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B02C29-A770-57D1-B9B4-3EC2D49B4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67466"/>
              </p:ext>
            </p:extLst>
          </p:nvPr>
        </p:nvGraphicFramePr>
        <p:xfrm>
          <a:off x="3372040" y="3827558"/>
          <a:ext cx="4802696" cy="228063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627890">
                  <a:extLst>
                    <a:ext uri="{9D8B030D-6E8A-4147-A177-3AD203B41FA5}">
                      <a16:colId xmlns:a16="http://schemas.microsoft.com/office/drawing/2014/main" val="1080663806"/>
                    </a:ext>
                  </a:extLst>
                </a:gridCol>
                <a:gridCol w="2174806">
                  <a:extLst>
                    <a:ext uri="{9D8B030D-6E8A-4147-A177-3AD203B41FA5}">
                      <a16:colId xmlns:a16="http://schemas.microsoft.com/office/drawing/2014/main" val="2093036369"/>
                    </a:ext>
                  </a:extLst>
                </a:gridCol>
              </a:tblGrid>
              <a:tr h="6516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DVBE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Participation Level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DVBE Incentive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Points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239498"/>
                  </a:ext>
                </a:extLst>
              </a:tr>
              <a:tr h="325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3.01% - 3.99%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586514"/>
                  </a:ext>
                </a:extLst>
              </a:tr>
              <a:tr h="325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4.00% - 4.99%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314220"/>
                  </a:ext>
                </a:extLst>
              </a:tr>
              <a:tr h="325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5.00% - 5.99%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553593"/>
                  </a:ext>
                </a:extLst>
              </a:tr>
              <a:tr h="325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6.00% - 6.99%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413963"/>
                  </a:ext>
                </a:extLst>
              </a:tr>
              <a:tr h="325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7.00% or over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0320137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86E67-0288-4AC9-A4F9-E9F2C1166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950" y="1434042"/>
            <a:ext cx="10737850" cy="50180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This RFP is </a:t>
            </a:r>
            <a:r>
              <a:rPr lang="en-US" b="1" u="sng" dirty="0">
                <a:ea typeface="+mn-lt"/>
                <a:cs typeface="+mn-lt"/>
              </a:rPr>
              <a:t>NOT </a:t>
            </a:r>
            <a:r>
              <a:rPr lang="en-US" dirty="0">
                <a:ea typeface="+mn-lt"/>
                <a:cs typeface="+mn-lt"/>
              </a:rPr>
              <a:t>subject to a mandatory certified DVBE participation of at least three percent (3%). </a:t>
            </a:r>
            <a:endParaRPr lang="en-US" dirty="0">
              <a:cs typeface="Arial" panose="020B0604020202020204"/>
            </a:endParaRPr>
          </a:p>
          <a:p>
            <a:pPr marL="0" indent="0">
              <a:buNone/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Bidders that both receive the minimum passing score and include DVBE participation in its Bid will receive the DVBE Incentive.</a:t>
            </a:r>
          </a:p>
          <a:p>
            <a:pPr marL="0" indent="0">
              <a:buNone/>
            </a:pPr>
            <a:endParaRPr lang="en-US" b="1" i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None/>
            </a:pPr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289D4-DDB5-4A1E-9DA0-C066A444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51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38D7-49DB-4E91-856C-789EF82C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72" y="161617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 sz="4000" b="1" cap="small">
                <a:ea typeface="+mj-lt"/>
                <a:cs typeface="+mj-lt"/>
              </a:rPr>
              <a:t>Small Business / Microbusiness / Non-Small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413B-7AB9-47AD-BB9B-904F674B3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3135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Small Business Preference – Certified Small Businesses or microbusinesses can claim the five percent preference when submitting a proposal.  </a:t>
            </a:r>
          </a:p>
          <a:p>
            <a:pPr>
              <a:spcBef>
                <a:spcPct val="20000"/>
              </a:spcBef>
              <a:spcAft>
                <a:spcPct val="0"/>
              </a:spcAft>
            </a:pPr>
            <a:endParaRPr lang="en-US" dirty="0">
              <a:ea typeface="+mn-lt"/>
              <a:cs typeface="+mn-lt"/>
            </a:endParaRPr>
          </a:p>
          <a:p>
            <a:pPr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ea typeface="+mn-lt"/>
                <a:cs typeface="+mn-lt"/>
              </a:rPr>
              <a:t>Non-Small Business Preference – Bidder commits to small or micro business subcontractor participation of 25% of net bid price. 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0AC92-9818-423D-B4AF-97821794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73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F43E9-BD80-4FCB-AC47-C1433EBC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ea typeface="+mj-lt"/>
                <a:cs typeface="+mj-lt"/>
              </a:rPr>
              <a:t>How To Submit The Proposals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B5F7B-839F-4E2E-86DD-2D55C5E62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868" y="1434042"/>
            <a:ext cx="10621432" cy="51980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Method of submission is the Energy Commission Grant Solicitation System, available at: </a:t>
            </a:r>
            <a:r>
              <a:rPr lang="en-US" b="1" dirty="0">
                <a:ea typeface="+mn-lt"/>
                <a:cs typeface="+mn-lt"/>
                <a:hlinkClick r:id="rId2"/>
              </a:rPr>
              <a:t>https://gss.energy.ca.gov/</a:t>
            </a:r>
            <a:endParaRPr lang="en-US" b="1" dirty="0">
              <a:cs typeface="Arial" panose="020B0604020202020204"/>
            </a:endParaRPr>
          </a:p>
          <a:p>
            <a:pPr marL="0" indent="0">
              <a:buNone/>
            </a:pPr>
            <a:endParaRPr lang="en-US" sz="16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Hard copies will not be considered.</a:t>
            </a:r>
            <a:endParaRPr lang="en-US" sz="2000" dirty="0">
              <a:cs typeface="Arial" panose="020B0604020202020204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Files must be in Microsoft Word (.doc, .docx), Microsoft Excel (.</a:t>
            </a:r>
            <a:r>
              <a:rPr lang="en-US" sz="2000" dirty="0" err="1">
                <a:ea typeface="+mn-lt"/>
                <a:cs typeface="+mn-lt"/>
              </a:rPr>
              <a:t>xls</a:t>
            </a:r>
            <a:r>
              <a:rPr lang="en-US" sz="2000" dirty="0">
                <a:ea typeface="+mn-lt"/>
                <a:cs typeface="+mn-lt"/>
              </a:rPr>
              <a:t>, .xlsx), and Adobe PDF formats. </a:t>
            </a:r>
            <a:endParaRPr lang="en-US" sz="2000" dirty="0">
              <a:cs typeface="Arial" panose="020B0604020202020204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Attachments that require signature: check website for most up to date signature requirements </a:t>
            </a:r>
            <a:r>
              <a:rPr lang="en-US" sz="2000" dirty="0">
                <a:ea typeface="+mn-lt"/>
                <a:cs typeface="+mn-lt"/>
                <a:hlinkClick r:id="rId3"/>
              </a:rPr>
              <a:t>https://www.energy.ca.gov/funding-opportunities/solicitations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 dirty="0">
              <a:cs typeface="Arial" panose="020B0604020202020204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First-time users must register as a new user to access system. </a:t>
            </a:r>
            <a:endParaRPr lang="en-US" sz="2000" dirty="0">
              <a:cs typeface="Arial" panose="020B0604020202020204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Application documents should meet formatting requirements, and page limits specified. See individual requirements for each attachment in Section III.D of solicitation manual</a:t>
            </a:r>
            <a:endParaRPr lang="en-US" sz="2000" dirty="0">
              <a:cs typeface="Arial" panose="020B0604020202020204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“How to Apply” </a:t>
            </a:r>
            <a:r>
              <a:rPr lang="en-US" sz="2000" dirty="0" err="1">
                <a:ea typeface="+mn-lt"/>
                <a:cs typeface="+mn-lt"/>
              </a:rPr>
              <a:t>powerpoint</a:t>
            </a:r>
            <a:r>
              <a:rPr lang="en-US" sz="2000" dirty="0">
                <a:ea typeface="+mn-lt"/>
                <a:cs typeface="+mn-lt"/>
              </a:rPr>
              <a:t>: </a:t>
            </a:r>
            <a:r>
              <a:rPr lang="en-US" sz="2000" dirty="0">
                <a:ea typeface="+mn-lt"/>
                <a:cs typeface="+mn-lt"/>
                <a:hlinkClick r:id="rId4"/>
              </a:rPr>
              <a:t>https://www.energy.ca.gov/funding-opportunities/funding-resources</a:t>
            </a:r>
            <a:endParaRPr lang="en-US" sz="2000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000" dirty="0">
                <a:ea typeface="+mn-lt"/>
                <a:cs typeface="+mn-lt"/>
              </a:rPr>
              <a:t>Deadline to Submit Proposals is</a:t>
            </a:r>
            <a:r>
              <a:rPr lang="en-US" sz="2000" b="1" dirty="0">
                <a:ea typeface="+mn-lt"/>
                <a:cs typeface="+mn-lt"/>
              </a:rPr>
              <a:t> by 5:00 p.m. </a:t>
            </a:r>
            <a:r>
              <a:rPr lang="en-US" sz="2000" dirty="0">
                <a:ea typeface="+mn-lt"/>
                <a:cs typeface="+mn-lt"/>
              </a:rPr>
              <a:t>on April 7, 2023</a:t>
            </a:r>
            <a:endParaRPr lang="en-US" sz="2000" dirty="0">
              <a:cs typeface="Arial" panose="020B0604020202020204"/>
            </a:endParaRPr>
          </a:p>
          <a:p>
            <a:pPr marL="0" indent="0" algn="ctr">
              <a:buNone/>
            </a:pPr>
            <a:endParaRPr lang="en-US" sz="2000" dirty="0">
              <a:cs typeface="Arial" panose="020B0604020202020204"/>
            </a:endParaRPr>
          </a:p>
          <a:p>
            <a:endParaRPr lang="en-US" sz="2000" dirty="0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D5532-D6DF-48AA-997F-D9A4621D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2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/>
              <a:t>Welcome and Introductions</a:t>
            </a:r>
            <a:r>
              <a:rPr lang="en-US"/>
              <a:t>​</a:t>
            </a:r>
          </a:p>
          <a:p>
            <a:pPr marL="0" indent="0" fontAlgn="base">
              <a:buNone/>
            </a:pPr>
            <a:r>
              <a:rPr lang="en-US"/>
              <a:t>​</a:t>
            </a:r>
          </a:p>
          <a:p>
            <a:pPr fontAlgn="base"/>
            <a:r>
              <a:rPr lang="en-US" b="1"/>
              <a:t>RFP Overview</a:t>
            </a:r>
            <a:r>
              <a:rPr lang="en-US"/>
              <a:t>​</a:t>
            </a:r>
          </a:p>
          <a:p>
            <a:pPr fontAlgn="base"/>
            <a:endParaRPr lang="en-US"/>
          </a:p>
          <a:p>
            <a:pPr fontAlgn="base"/>
            <a:r>
              <a:rPr lang="en-US" b="1"/>
              <a:t>Questions and Answers</a:t>
            </a:r>
            <a:r>
              <a:rPr lang="en-US"/>
              <a:t>​</a:t>
            </a:r>
          </a:p>
          <a:p>
            <a:pPr fontAlgn="base"/>
            <a:endParaRPr lang="en-US"/>
          </a:p>
          <a:p>
            <a:pPr fontAlgn="base"/>
            <a:r>
              <a:rPr lang="en-US" b="1"/>
              <a:t>Conclusion</a:t>
            </a:r>
            <a:r>
              <a:rPr lang="en-US"/>
              <a:t>​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86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DCEDF-E51F-44E9-9631-147B442A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/>
              <a:t>Tentative Key Activities and Dates</a:t>
            </a:r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4A00E-5FA9-4F33-8F43-8F07B09C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DB916A-FC51-C099-FD67-EA97A477B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70174"/>
              </p:ext>
            </p:extLst>
          </p:nvPr>
        </p:nvGraphicFramePr>
        <p:xfrm>
          <a:off x="704088" y="1481329"/>
          <a:ext cx="10515600" cy="498190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6318504">
                  <a:extLst>
                    <a:ext uri="{9D8B030D-6E8A-4147-A177-3AD203B41FA5}">
                      <a16:colId xmlns:a16="http://schemas.microsoft.com/office/drawing/2014/main" val="3535951464"/>
                    </a:ext>
                  </a:extLst>
                </a:gridCol>
                <a:gridCol w="4197096">
                  <a:extLst>
                    <a:ext uri="{9D8B030D-6E8A-4147-A177-3AD203B41FA5}">
                      <a16:colId xmlns:a16="http://schemas.microsoft.com/office/drawing/2014/main" val="1713898582"/>
                    </a:ext>
                  </a:extLst>
                </a:gridCol>
              </a:tblGrid>
              <a:tr h="465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</a:rPr>
                        <a:t>ACTIVITY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</a:rPr>
                        <a:t>ACTION DATE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393360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RFP Release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</a:rPr>
                        <a:t>February 24, 2023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1095003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Pre-Bid Conference *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March 6,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9708630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Deadline for Written Questions </a:t>
                      </a:r>
                      <a:r>
                        <a:rPr lang="en-US" sz="2400" b="1" dirty="0">
                          <a:effectLst/>
                        </a:rPr>
                        <a:t>by 5:00 p.m.  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March 6,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3101"/>
                  </a:ext>
                </a:extLst>
              </a:tr>
              <a:tr h="795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Distribute Questions/Answers and Addenda (if any) to RFP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March 17,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9162806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Deadline to Submit Proposals </a:t>
                      </a:r>
                      <a:r>
                        <a:rPr lang="en-US" sz="2400" b="1" dirty="0">
                          <a:effectLst/>
                        </a:rPr>
                        <a:t>by 5:00 p.m. 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April 7,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8631033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Notice of Proposed Award 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April 17,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681130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Commission Business Meeting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June 14,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248149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Contract Start Date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June 30, 2023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6343832"/>
                  </a:ext>
                </a:extLst>
              </a:tr>
              <a:tr h="465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Contract Termination Date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</a:rPr>
                        <a:t>June 30, 2025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823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045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9194-D161-4981-A6F7-D9B650B0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/>
              <a:t>Questions and Answers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815A6-FF6B-47DE-ABB7-911171E60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44625"/>
            <a:ext cx="10052050" cy="500750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en-US" dirty="0">
                <a:ea typeface="+mn-lt"/>
                <a:cs typeface="+mn-lt"/>
              </a:rPr>
              <a:t>Please introduce yourself by stating your name and affiliation.</a:t>
            </a:r>
            <a:endParaRPr lang="en-US" dirty="0"/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Please follow up with your question in writing to ensure that it is captured properly.</a:t>
            </a:r>
            <a:endParaRPr lang="en-US" dirty="0"/>
          </a:p>
          <a:p>
            <a:pPr>
              <a:defRPr/>
            </a:pPr>
            <a:r>
              <a:rPr lang="en-US" dirty="0">
                <a:ea typeface="+mn-lt"/>
                <a:cs typeface="+mn-lt"/>
              </a:rPr>
              <a:t>Our </a:t>
            </a:r>
            <a:r>
              <a:rPr lang="en-US" b="1" u="sng" dirty="0">
                <a:ea typeface="+mn-lt"/>
                <a:cs typeface="+mn-lt"/>
              </a:rPr>
              <a:t>official </a:t>
            </a:r>
            <a:r>
              <a:rPr lang="en-US" dirty="0">
                <a:ea typeface="+mn-lt"/>
                <a:cs typeface="+mn-lt"/>
              </a:rPr>
              <a:t>response will be given in writing and we anticipate it will be posted on the funding opportunity Solicitations webpage in week of March 17, 2023.</a:t>
            </a:r>
            <a:endParaRPr lang="en-US" dirty="0">
              <a:cs typeface="Arial"/>
            </a:endParaRPr>
          </a:p>
          <a:p>
            <a:pPr>
              <a:defRPr/>
            </a:pPr>
            <a:r>
              <a:rPr lang="en-US" dirty="0"/>
              <a:t>Questions are Due by 5 PM today, March 6, 2023</a:t>
            </a:r>
            <a:endParaRPr lang="en-US" dirty="0">
              <a:cs typeface="Arial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C65CF-974E-4F0A-9F86-07F079EA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5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E0501-5100-4006-87FA-577EE1700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/>
              <a:t>Whom to Contact?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E3E5-13ED-4A3F-A9E5-9AF4BE523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53346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fontAlgn="base">
              <a:buNone/>
            </a:pPr>
            <a:r>
              <a:rPr lang="en-US" dirty="0" err="1"/>
              <a:t>Eilene</a:t>
            </a:r>
            <a:r>
              <a:rPr lang="en-US" dirty="0"/>
              <a:t> Cary</a:t>
            </a:r>
          </a:p>
          <a:p>
            <a:pPr marL="0" indent="0" algn="ctr" fontAlgn="base">
              <a:buNone/>
            </a:pPr>
            <a:r>
              <a:rPr lang="en-US" dirty="0"/>
              <a:t>California Energy Commission </a:t>
            </a:r>
          </a:p>
          <a:p>
            <a:pPr marL="0" indent="0" algn="ctr" fontAlgn="base">
              <a:buNone/>
            </a:pPr>
            <a:r>
              <a:rPr lang="en-US" dirty="0"/>
              <a:t>715 P Street, MS-18 </a:t>
            </a:r>
          </a:p>
          <a:p>
            <a:pPr marL="0" indent="0" algn="ctr" fontAlgn="base">
              <a:buNone/>
            </a:pPr>
            <a:r>
              <a:rPr lang="en-US" dirty="0"/>
              <a:t>Sacramento, California  95814 </a:t>
            </a:r>
          </a:p>
          <a:p>
            <a:pPr marL="0" indent="0" algn="ctr" fontAlgn="base">
              <a:buNone/>
            </a:pPr>
            <a:r>
              <a:rPr lang="en-US" dirty="0"/>
              <a:t>Telephone: (916) 776-0739 </a:t>
            </a:r>
          </a:p>
          <a:p>
            <a:pPr marL="0" indent="0" algn="ctr" fontAlgn="base">
              <a:buNone/>
            </a:pPr>
            <a:r>
              <a:rPr lang="en-US" dirty="0"/>
              <a:t>E-mail: </a:t>
            </a:r>
            <a:r>
              <a:rPr lang="en-US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Eilene.Cary@energy.ca.gov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BCDD3-6A1A-41F7-A968-17486869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92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3759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Purpose of RFP​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69465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Provide technical support to the Energy Assessments Division​ to assess different pathways for achieving California’s clean energy goals, including SB 100.</a:t>
            </a:r>
          </a:p>
          <a:p>
            <a:pPr lvl="1" fontAlgn="base"/>
            <a:endParaRPr lang="en-US" sz="2000" dirty="0"/>
          </a:p>
          <a:p>
            <a:pPr lvl="1"/>
            <a:r>
              <a:rPr lang="en-US" sz="2000" dirty="0"/>
              <a:t>Performance and cost of different clean energy technologies.</a:t>
            </a:r>
          </a:p>
          <a:p>
            <a:pPr lvl="1"/>
            <a:r>
              <a:rPr lang="en-US" sz="2000" dirty="0"/>
              <a:t>Strategies to develop inputs to existing models.</a:t>
            </a:r>
          </a:p>
          <a:p>
            <a:pPr lvl="1"/>
            <a:r>
              <a:rPr lang="en-US" sz="2000" dirty="0"/>
              <a:t>Developing models to improve and expand analyses.</a:t>
            </a:r>
          </a:p>
          <a:p>
            <a:pPr lvl="1"/>
            <a:r>
              <a:rPr lang="en-US" sz="2000" dirty="0"/>
              <a:t>Provide support to evaluate different scenario driven assumptions.</a:t>
            </a:r>
          </a:p>
          <a:p>
            <a:pPr lvl="1"/>
            <a:r>
              <a:rPr lang="en-US" sz="2000" dirty="0"/>
              <a:t>Develop technical content for different audiences.</a:t>
            </a:r>
            <a:endParaRPr lang="en-US" dirty="0">
              <a:cs typeface="Arial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https://www.energy.ca.gov/solicitations/2023-02/rfp-22-805-sb-100-technical-support</a:t>
            </a:r>
            <a:r>
              <a:rPr lang="en-US" sz="2000" dirty="0"/>
              <a:t> </a:t>
            </a:r>
            <a:endParaRPr lang="en-US" sz="2000" dirty="0">
              <a:cs typeface="Arial"/>
            </a:endParaRPr>
          </a:p>
          <a:p>
            <a:endParaRPr lang="en-US" dirty="0"/>
          </a:p>
          <a:p>
            <a:endParaRPr lang="en-US" dirty="0">
              <a:cs typeface="Arial" panose="020B0604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8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/>
              <a:t>Eligible Bidders</a:t>
            </a:r>
            <a:r>
              <a:rPr lang="en-US" sz="3200"/>
              <a:t>​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8539" y="1825625"/>
            <a:ext cx="1091526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sz="2000">
                <a:ea typeface="+mn-lt"/>
                <a:cs typeface="+mn-lt"/>
              </a:rPr>
              <a:t>Bidders must meet all solicitation requirements.  </a:t>
            </a:r>
          </a:p>
          <a:p>
            <a:endParaRPr lang="en-US" sz="2000"/>
          </a:p>
          <a:p>
            <a:r>
              <a:rPr lang="en-US" sz="2000"/>
              <a:t>Private entities, non-profit organizations, and public sector entities that meet the solicitation requirements. ​</a:t>
            </a:r>
            <a:endParaRPr lang="en-US">
              <a:cs typeface="Arial"/>
            </a:endParaRPr>
          </a:p>
          <a:p>
            <a:pPr lvl="1" fontAlgn="base"/>
            <a:r>
              <a:rPr lang="en-US" sz="1800"/>
              <a:t>Private sector entities must agree to the Energy Commission’s standard terms and conditions.​</a:t>
            </a:r>
            <a:endParaRPr lang="en-US" sz="1800">
              <a:cs typeface="Arial"/>
            </a:endParaRPr>
          </a:p>
          <a:p>
            <a:pPr lvl="1" fontAlgn="base"/>
            <a:r>
              <a:rPr lang="en-US" sz="1800"/>
              <a:t>The University of California or the U.S. DOE National Laboratories must use either the standard or the pre-negotiated terms and conditions.​</a:t>
            </a:r>
            <a:endParaRPr lang="en-US" sz="1800">
              <a:cs typeface="Arial"/>
            </a:endParaRPr>
          </a:p>
          <a:p>
            <a:pPr lvl="1" fontAlgn="base"/>
            <a:r>
              <a:rPr lang="en-US" sz="1800"/>
              <a:t>Public entities may participate as subcontractors if they cannot meet requirements or agree to the terms.​</a:t>
            </a:r>
            <a:endParaRPr lang="en-US" sz="1800">
              <a:cs typeface="Arial"/>
            </a:endParaRPr>
          </a:p>
          <a:p>
            <a:pPr fontAlgn="base"/>
            <a:endParaRPr lang="en-US" sz="2000"/>
          </a:p>
          <a:p>
            <a:r>
              <a:rPr lang="en-US" sz="2000"/>
              <a:t>All corporations, LLCs and LPs are required to register and be in good standing with the California Secretary of State. ​</a:t>
            </a:r>
            <a:endParaRPr lang="en-US"/>
          </a:p>
          <a:p>
            <a:pPr fontAlgn="base"/>
            <a:endParaRPr lang="en-US" sz="2000">
              <a:cs typeface="Arial"/>
            </a:endParaRP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2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1C1DA-E825-49A5-AF31-71C1AD6916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9988" y="1714500"/>
            <a:ext cx="9955212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7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Scope of Work</a:t>
            </a: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​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65F1E6-322F-49EA-8A3E-71566148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7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6F68-2E79-4283-A058-A6C5A7E2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Task 1: Agreement Management</a:t>
            </a:r>
            <a:r>
              <a:rPr lang="en-US" sz="3600" dirty="0"/>
              <a:t>​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F2901-0586-4605-81CD-388DE46ED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/>
              <a:t>Kick-off Meeting​</a:t>
            </a:r>
          </a:p>
          <a:p>
            <a:r>
              <a:rPr lang="en-US" dirty="0"/>
              <a:t>Prepare and Submit Invoices​ Monthly</a:t>
            </a:r>
            <a:endParaRPr lang="en-US" dirty="0">
              <a:cs typeface="Arial" panose="020B0604020202020204"/>
            </a:endParaRPr>
          </a:p>
          <a:p>
            <a:r>
              <a:rPr lang="en-US" dirty="0">
                <a:cs typeface="Arial" panose="020B0604020202020204"/>
              </a:rPr>
              <a:t>Manage Subcontractors.</a:t>
            </a:r>
          </a:p>
          <a:p>
            <a:r>
              <a:rPr lang="en-US" dirty="0">
                <a:cs typeface="Arial" panose="020B0604020202020204"/>
              </a:rPr>
              <a:t>Prepare and Submit Progress Reports Monthly</a:t>
            </a:r>
          </a:p>
          <a:p>
            <a:endParaRPr lang="en-US" dirty="0">
              <a:cs typeface="Arial" panose="020B06040202020202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5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E9A4-220C-45EB-B628-D82CCA9E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42" y="116416"/>
            <a:ext cx="9953978" cy="1038840"/>
          </a:xfrm>
        </p:spPr>
        <p:txBody>
          <a:bodyPr>
            <a:noAutofit/>
          </a:bodyPr>
          <a:lstStyle/>
          <a:p>
            <a:r>
              <a:rPr lang="en-US" sz="3600" b="1" dirty="0"/>
              <a:t>Task 2: Technical Support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1EE5-B6E2-4F04-B216-C4AC7AA37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5042" y="1648124"/>
            <a:ext cx="9186446" cy="4482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/>
              <a:t>Modeling Strategy</a:t>
            </a:r>
          </a:p>
          <a:p>
            <a:pPr fontAlgn="base"/>
            <a:r>
              <a:rPr lang="en-US" dirty="0"/>
              <a:t>Data Inputs and Assumptions Improvements</a:t>
            </a:r>
          </a:p>
          <a:p>
            <a:pPr fontAlgn="base"/>
            <a:r>
              <a:rPr lang="en-US" dirty="0"/>
              <a:t>Model Validation</a:t>
            </a:r>
          </a:p>
          <a:p>
            <a:pPr fontAlgn="base"/>
            <a:r>
              <a:rPr lang="en-US" dirty="0"/>
              <a:t>Modeling Surge Capacity</a:t>
            </a:r>
          </a:p>
          <a:p>
            <a:pPr fontAlgn="base"/>
            <a:r>
              <a:rPr lang="en-US" dirty="0"/>
              <a:t>Documentation</a:t>
            </a:r>
          </a:p>
          <a:p>
            <a:pPr fontAlgn="base"/>
            <a:endParaRPr lang="en-US" sz="1600" dirty="0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FE4F2-ED0E-4B14-883A-AA23334F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1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E9A4-220C-45EB-B628-D82CCA9E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42" y="116416"/>
            <a:ext cx="9953978" cy="1038840"/>
          </a:xfrm>
        </p:spPr>
        <p:txBody>
          <a:bodyPr>
            <a:noAutofit/>
          </a:bodyPr>
          <a:lstStyle/>
          <a:p>
            <a:r>
              <a:rPr lang="en-US" sz="3600" b="1" dirty="0"/>
              <a:t>Task 2: Modeling Strategy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1EE5-B6E2-4F04-B216-C4AC7AA37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5042" y="1648124"/>
            <a:ext cx="9186446" cy="4482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dirty="0"/>
              <a:t>Provide Broad Support to improve modeling approaches.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Support could include, but is not limited to:</a:t>
            </a:r>
          </a:p>
          <a:p>
            <a:pPr fontAlgn="base"/>
            <a:r>
              <a:rPr lang="en-US" sz="2000" dirty="0"/>
              <a:t>Recommending models or model enhancements to increase analytical capabilities.</a:t>
            </a:r>
          </a:p>
          <a:p>
            <a:pPr fontAlgn="base"/>
            <a:r>
              <a:rPr lang="en-US" sz="2000" dirty="0"/>
              <a:t>Optimize existing or future models.</a:t>
            </a:r>
          </a:p>
          <a:p>
            <a:pPr fontAlgn="base"/>
            <a:r>
              <a:rPr lang="en-US" sz="2000" dirty="0"/>
              <a:t>Develop tools to analyze data input and results.</a:t>
            </a:r>
          </a:p>
          <a:p>
            <a:pPr fontAlgn="base"/>
            <a:r>
              <a:rPr lang="en-US" sz="2000" dirty="0"/>
              <a:t>Approaches to integrate multiple assessments into a cohesive analytical strategy.</a:t>
            </a:r>
          </a:p>
          <a:p>
            <a:pPr fontAlgn="base"/>
            <a:endParaRPr lang="en-US" sz="1600" dirty="0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FE4F2-ED0E-4B14-883A-AA23334F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57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E9A4-220C-45EB-B628-D82CCA9E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042" y="116416"/>
            <a:ext cx="9953978" cy="1038840"/>
          </a:xfrm>
        </p:spPr>
        <p:txBody>
          <a:bodyPr>
            <a:noAutofit/>
          </a:bodyPr>
          <a:lstStyle/>
          <a:p>
            <a:r>
              <a:rPr lang="en-US" sz="3600" b="1" dirty="0"/>
              <a:t>Task 2: Data Inputs and Assumptions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1EE5-B6E2-4F04-B216-C4AC7AA37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5042" y="1648124"/>
            <a:ext cx="9186446" cy="4482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800" dirty="0"/>
              <a:t>Support could include, but is not limited to:</a:t>
            </a:r>
          </a:p>
          <a:p>
            <a:pPr fontAlgn="base"/>
            <a:r>
              <a:rPr lang="en-US" dirty="0"/>
              <a:t>Identifying or evaluating inputs and assumptions.</a:t>
            </a:r>
          </a:p>
          <a:p>
            <a:pPr fontAlgn="base"/>
            <a:r>
              <a:rPr lang="en-US" dirty="0"/>
              <a:t>Gathering data on system characteristics.</a:t>
            </a:r>
          </a:p>
          <a:p>
            <a:pPr fontAlgn="base"/>
            <a:r>
              <a:rPr lang="en-US" dirty="0"/>
              <a:t>Conducting evaluations to support improvements.</a:t>
            </a:r>
          </a:p>
          <a:p>
            <a:pPr marL="0" indent="0" fontAlgn="base">
              <a:buNone/>
            </a:pPr>
            <a:endParaRPr lang="en-US" sz="2800" dirty="0"/>
          </a:p>
          <a:p>
            <a:pPr marL="0" indent="0" fontAlgn="base">
              <a:buNone/>
            </a:pPr>
            <a:r>
              <a:rPr lang="en-US" sz="2800" dirty="0"/>
              <a:t>Topics could include, energy policies, utility plans, and trends impacting </a:t>
            </a:r>
            <a:r>
              <a:rPr lang="en-US" sz="2800"/>
              <a:t>electricity supply </a:t>
            </a:r>
            <a:r>
              <a:rPr lang="en-US" sz="2800" dirty="0"/>
              <a:t>and demand throughout the WECC.</a:t>
            </a:r>
          </a:p>
          <a:p>
            <a:pPr marL="0" indent="0" fontAlgn="base">
              <a:buNone/>
            </a:pPr>
            <a:endParaRPr lang="en-US" sz="1600" dirty="0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FE4F2-ED0E-4B14-883A-AA23334F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7356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18" ma:contentTypeDescription="Create a new document." ma:contentTypeScope="" ma:versionID="6dec7027aac35e799daf62b6b0eda6e1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5715afd67595b48c3eb4d1cdfbee214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x0067_sp8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apTit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x0067_sp8" ma:index="12" nillable="true" ma:displayName="Person or Group" ma:list="UserInfo" ma:internalName="_x0067_sp8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apTitle" ma:index="23" nillable="true" ma:displayName="Map Title" ma:description="The title of the map(s)" ma:format="Dropdown" ma:internalName="MapTitl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7982f68-cc81-44ab-bf34-84c0dc62eae2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>Worster, Brad@Energy</DisplayName>
        <AccountId>373</AccountId>
        <AccountType/>
      </UserInfo>
      <UserInfo>
        <DisplayName>Erne, David@Energy</DisplayName>
        <AccountId>315</AccountId>
        <AccountType/>
      </UserInfo>
      <UserInfo>
        <DisplayName>Jones, Melissa@Energy</DisplayName>
        <AccountId>106</AccountId>
        <AccountType/>
      </UserInfo>
      <UserInfo>
        <DisplayName>MacDonald, Rachel@Energy</DisplayName>
        <AccountId>53</AccountId>
        <AccountType/>
      </UserInfo>
      <UserInfo>
        <DisplayName>Poletti, Amanda@Energy</DisplayName>
        <AccountId>18</AccountId>
        <AccountType/>
      </UserInfo>
      <UserInfo>
        <DisplayName>Javanbakht, Heidi@Energy</DisplayName>
        <AccountId>19</AccountId>
        <AccountType/>
      </UserInfo>
      <UserInfo>
        <DisplayName>Flynn, Tom@Energy</DisplayName>
        <AccountId>113</AccountId>
        <AccountType/>
      </UserInfo>
      <UserInfo>
        <DisplayName>Gutierrez, Aleecia@Energy</DisplayName>
        <AccountId>16</AccountId>
        <AccountType/>
      </UserInfo>
    </SharedWithUsers>
    <TaxCatchAll xmlns="5067c814-4b34-462c-a21d-c185ff6548d2" xsi:nil="true"/>
    <_x0067_sp8 xmlns="785685f2-c2e1-4352-89aa-3faca8eaba52">
      <UserInfo>
        <DisplayName/>
        <AccountId xsi:nil="true"/>
        <AccountType/>
      </UserInfo>
    </_x0067_sp8>
    <lcf76f155ced4ddcb4097134ff3c332f xmlns="785685f2-c2e1-4352-89aa-3faca8eaba52">
      <Terms xmlns="http://schemas.microsoft.com/office/infopath/2007/PartnerControls"/>
    </lcf76f155ced4ddcb4097134ff3c332f>
    <MapTitle xmlns="785685f2-c2e1-4352-89aa-3faca8eaba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BF59EE-5C56-4FE9-BE65-47E534D8C1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E627A7-8879-4DD6-ADF6-8C4F6EE8B27F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5067c814-4b34-462c-a21d-c185ff6548d2"/>
    <ds:schemaRef ds:uri="http://schemas.openxmlformats.org/package/2006/metadata/core-properties"/>
    <ds:schemaRef ds:uri="785685f2-c2e1-4352-89aa-3faca8eaba52"/>
    <ds:schemaRef ds:uri="http://purl.org/dc/elements/1.1/"/>
    <ds:schemaRef ds:uri="88d2bd69-2a02-4416-ae3d-b4a7fb47d929"/>
  </ds:schemaRefs>
</ds:datastoreItem>
</file>

<file path=customXml/itemProps3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195</TotalTime>
  <Words>1255</Words>
  <Application>Microsoft Office PowerPoint</Application>
  <PresentationFormat>Widescreen</PresentationFormat>
  <Paragraphs>221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Calibri</vt:lpstr>
      <vt:lpstr>Wingdings,Sans-Serif</vt:lpstr>
      <vt:lpstr>Title/Section</vt:lpstr>
      <vt:lpstr>Content</vt:lpstr>
      <vt:lpstr>Content: blank background</vt:lpstr>
      <vt:lpstr>Blank: Black</vt:lpstr>
      <vt:lpstr>Blank: White</vt:lpstr>
      <vt:lpstr>SB 100 Technical Support</vt:lpstr>
      <vt:lpstr>Agenda</vt:lpstr>
      <vt:lpstr>Purpose of RFP​</vt:lpstr>
      <vt:lpstr>Eligible Bidders​</vt:lpstr>
      <vt:lpstr> Scope of Work​ </vt:lpstr>
      <vt:lpstr>Task 1: Agreement Management​</vt:lpstr>
      <vt:lpstr>Task 2: Technical Support</vt:lpstr>
      <vt:lpstr>Task 2: Modeling Strategy</vt:lpstr>
      <vt:lpstr>Task 2: Data Inputs and Assumptions</vt:lpstr>
      <vt:lpstr>Task 2: Model Validation, Modeling Surge Capacity, and Documentation</vt:lpstr>
      <vt:lpstr>Proposal Requirements</vt:lpstr>
      <vt:lpstr>Section 1: Administrative Response</vt:lpstr>
      <vt:lpstr>Section 2: Technical Proposal</vt:lpstr>
      <vt:lpstr>Section 3: Cost Proposal</vt:lpstr>
      <vt:lpstr>Evaluation Process</vt:lpstr>
      <vt:lpstr>Scoring</vt:lpstr>
      <vt:lpstr>Disabled Veteran Business Enterprise (DVBE) Requirements</vt:lpstr>
      <vt:lpstr>Small Business / Microbusiness / Non-Small Business</vt:lpstr>
      <vt:lpstr>How To Submit The Proposals</vt:lpstr>
      <vt:lpstr>Tentative Key Activities and Dates</vt:lpstr>
      <vt:lpstr>Questions and Answers</vt:lpstr>
      <vt:lpstr>Whom to Contact?</vt:lpstr>
      <vt:lpstr>Thank You!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Cary, Eilene@Energy</cp:lastModifiedBy>
  <cp:revision>68</cp:revision>
  <cp:lastPrinted>2019-12-11T23:19:58Z</cp:lastPrinted>
  <dcterms:created xsi:type="dcterms:W3CDTF">2020-03-06T19:07:21Z</dcterms:created>
  <dcterms:modified xsi:type="dcterms:W3CDTF">2023-03-06T18:25:30Z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0x010100CE9E0EEA00392540BA1C4B45D5BD258E</vt:lpwstr>
  </property>
  <property fmtid="{D5CDD505-2E9C-101B-9397-08002B2CF9AE}" pid="3" name="Order">
    <vt:r8>1593100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