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theme/theme4.xml" ContentType="application/vnd.openxmlformats-officedocument.theme+xml"/>
  <Override PartName="/ppt/slideLayouts/slideLayout1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71" r:id="rId5"/>
    <p:sldMasterId id="2147483682" r:id="rId6"/>
    <p:sldMasterId id="2147483678" r:id="rId7"/>
    <p:sldMasterId id="2147483679" r:id="rId8"/>
  </p:sldMasterIdLst>
  <p:notesMasterIdLst>
    <p:notesMasterId r:id="rId36"/>
  </p:notesMasterIdLst>
  <p:handoutMasterIdLst>
    <p:handoutMasterId r:id="rId37"/>
  </p:handoutMasterIdLst>
  <p:sldIdLst>
    <p:sldId id="276" r:id="rId9"/>
    <p:sldId id="325" r:id="rId10"/>
    <p:sldId id="270" r:id="rId11"/>
    <p:sldId id="287" r:id="rId12"/>
    <p:sldId id="279" r:id="rId13"/>
    <p:sldId id="330" r:id="rId14"/>
    <p:sldId id="326" r:id="rId15"/>
    <p:sldId id="327" r:id="rId16"/>
    <p:sldId id="329" r:id="rId17"/>
    <p:sldId id="335" r:id="rId18"/>
    <p:sldId id="271" r:id="rId19"/>
    <p:sldId id="290" r:id="rId20"/>
    <p:sldId id="323" r:id="rId21"/>
    <p:sldId id="331" r:id="rId22"/>
    <p:sldId id="332" r:id="rId23"/>
    <p:sldId id="333" r:id="rId24"/>
    <p:sldId id="283" r:id="rId25"/>
    <p:sldId id="334" r:id="rId26"/>
    <p:sldId id="302" r:id="rId27"/>
    <p:sldId id="312" r:id="rId28"/>
    <p:sldId id="303" r:id="rId29"/>
    <p:sldId id="324" r:id="rId30"/>
    <p:sldId id="320" r:id="rId31"/>
    <p:sldId id="328" r:id="rId32"/>
    <p:sldId id="314" r:id="rId33"/>
    <p:sldId id="315" r:id="rId34"/>
    <p:sldId id="285"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FFEA609A-15B3-41AD-BF09-3D7C810919C9}">
          <p14:sldIdLst>
            <p14:sldId id="276"/>
            <p14:sldId id="325"/>
            <p14:sldId id="270"/>
            <p14:sldId id="287"/>
            <p14:sldId id="279"/>
            <p14:sldId id="330"/>
            <p14:sldId id="326"/>
            <p14:sldId id="327"/>
            <p14:sldId id="329"/>
            <p14:sldId id="335"/>
            <p14:sldId id="271"/>
            <p14:sldId id="290"/>
            <p14:sldId id="323"/>
            <p14:sldId id="331"/>
            <p14:sldId id="332"/>
            <p14:sldId id="333"/>
            <p14:sldId id="283"/>
            <p14:sldId id="334"/>
            <p14:sldId id="302"/>
            <p14:sldId id="312"/>
            <p14:sldId id="303"/>
            <p14:sldId id="324"/>
            <p14:sldId id="320"/>
            <p14:sldId id="328"/>
            <p14:sldId id="314"/>
            <p14:sldId id="315"/>
            <p14:sldId id="28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9E9C8F-4077-443C-B2E8-9264DA942919}" v="125" dt="2023-05-24T00:11:36.916"/>
    <p1510:client id="{86FCAA4A-7BB9-8B4A-687B-3086A2618885}" v="462" dt="2023-05-23T18:23:57.4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viewProps" Target="viewProps.xml"/><Relationship Id="rId21" Type="http://schemas.openxmlformats.org/officeDocument/2006/relationships/slide" Target="slides/slide13.xml"/><Relationship Id="rId34" Type="http://schemas.openxmlformats.org/officeDocument/2006/relationships/slide" Target="slides/slide26.xml"/><Relationship Id="rId42" Type="http://schemas.microsoft.com/office/2015/10/relationships/revisionInfo" Target="revisionInfo.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8" Type="http://schemas.openxmlformats.org/officeDocument/2006/relationships/slideMaster" Target="slideMasters/slideMaster5.xml"/><Relationship Id="rId3" Type="http://schemas.openxmlformats.org/officeDocument/2006/relationships/customXml" Target="../customXml/item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DA9F5774-C678-1E48-A23B-1680A328FA46}" type="datetimeFigureOut">
              <a:rPr lang="en-US" smtClean="0"/>
              <a:t>5/24/2023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1A5CF69-AC20-4D4D-9770-B6BEBB357282}" type="slidenum">
              <a:rPr lang="en-US" smtClean="0"/>
              <a:t>‹#›</a:t>
            </a:fld>
            <a:endParaRPr lang="en-US"/>
          </a:p>
        </p:txBody>
      </p:sp>
    </p:spTree>
    <p:extLst>
      <p:ext uri="{BB962C8B-B14F-4D97-AF65-F5344CB8AC3E}">
        <p14:creationId xmlns:p14="http://schemas.microsoft.com/office/powerpoint/2010/main" val="2147370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880CE468-BD03-B649-8E6C-392373B14A1D}" type="datetimeFigureOut">
              <a:rPr lang="en-US" smtClean="0"/>
              <a:t>5/24/2023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17B0B1-BEA2-8948-A557-11B4BDB90777}" type="slidenum">
              <a:rPr lang="en-US" smtClean="0"/>
              <a:t>‹#›</a:t>
            </a:fld>
            <a:endParaRPr lang="en-US"/>
          </a:p>
        </p:txBody>
      </p:sp>
    </p:spTree>
    <p:extLst>
      <p:ext uri="{BB962C8B-B14F-4D97-AF65-F5344CB8AC3E}">
        <p14:creationId xmlns:p14="http://schemas.microsoft.com/office/powerpoint/2010/main" val="830655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17B0B1-BEA2-8948-A557-11B4BDB90777}" type="slidenum">
              <a:rPr lang="en-US" smtClean="0"/>
              <a:t>4</a:t>
            </a:fld>
            <a:endParaRPr lang="en-US"/>
          </a:p>
        </p:txBody>
      </p:sp>
    </p:spTree>
    <p:extLst>
      <p:ext uri="{BB962C8B-B14F-4D97-AF65-F5344CB8AC3E}">
        <p14:creationId xmlns:p14="http://schemas.microsoft.com/office/powerpoint/2010/main" val="4122770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17B0B1-BEA2-8948-A557-11B4BDB90777}" type="slidenum">
              <a:rPr lang="en-US" smtClean="0"/>
              <a:t>11</a:t>
            </a:fld>
            <a:endParaRPr lang="en-US"/>
          </a:p>
        </p:txBody>
      </p:sp>
    </p:spTree>
    <p:extLst>
      <p:ext uri="{BB962C8B-B14F-4D97-AF65-F5344CB8AC3E}">
        <p14:creationId xmlns:p14="http://schemas.microsoft.com/office/powerpoint/2010/main" val="1823681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17B0B1-BEA2-8948-A557-11B4BDB90777}" type="slidenum">
              <a:rPr lang="en-US" smtClean="0"/>
              <a:t>25</a:t>
            </a:fld>
            <a:endParaRPr lang="en-US"/>
          </a:p>
        </p:txBody>
      </p:sp>
    </p:spTree>
    <p:extLst>
      <p:ext uri="{BB962C8B-B14F-4D97-AF65-F5344CB8AC3E}">
        <p14:creationId xmlns:p14="http://schemas.microsoft.com/office/powerpoint/2010/main" val="20711016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2: Centered">
    <p:spTree>
      <p:nvGrpSpPr>
        <p:cNvPr id="1" name=""/>
        <p:cNvGrpSpPr/>
        <p:nvPr/>
      </p:nvGrpSpPr>
      <p:grpSpPr>
        <a:xfrm>
          <a:off x="0" y="0"/>
          <a:ext cx="0" cy="0"/>
          <a:chOff x="0" y="0"/>
          <a:chExt cx="0" cy="0"/>
        </a:xfrm>
      </p:grpSpPr>
      <p:sp>
        <p:nvSpPr>
          <p:cNvPr id="2" name="Enter Title Here"/>
          <p:cNvSpPr>
            <a:spLocks noGrp="1"/>
          </p:cNvSpPr>
          <p:nvPr>
            <p:ph type="ctrTitle"/>
          </p:nvPr>
        </p:nvSpPr>
        <p:spPr>
          <a:xfrm>
            <a:off x="890016" y="809622"/>
            <a:ext cx="10411968"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890016" y="3289297"/>
            <a:ext cx="1041196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4724400" y="5614142"/>
            <a:ext cx="2743200" cy="365125"/>
          </a:xfrm>
        </p:spPr>
        <p:txBody>
          <a:bodyPr/>
          <a:lstStyle>
            <a:lvl1pPr algn="ctr">
              <a:defRPr/>
            </a:lvl1pPr>
          </a:lstStyle>
          <a:p>
            <a:fld id="{3D9BE262-3EE3-F74D-9197-E99064608A81}" type="datetime1">
              <a:rPr lang="en-US" smtClean="0"/>
              <a:t>5/24/2023</a:t>
            </a:fld>
            <a:endParaRPr lang="en-US"/>
          </a:p>
        </p:txBody>
      </p:sp>
      <p:sp>
        <p:nvSpPr>
          <p:cNvPr id="5" name="Footer Placeholder 4"/>
          <p:cNvSpPr>
            <a:spLocks noGrp="1"/>
          </p:cNvSpPr>
          <p:nvPr>
            <p:ph type="ftr" sz="quarter" idx="11"/>
          </p:nvPr>
        </p:nvSpPr>
        <p:spPr>
          <a:xfrm>
            <a:off x="4038600" y="6095093"/>
            <a:ext cx="4114800" cy="365125"/>
          </a:xfrm>
        </p:spPr>
        <p:txBody>
          <a:bodyPr/>
          <a:lstStyle>
            <a:lvl1pPr algn="ctr">
              <a:defRPr/>
            </a:lvl1pPr>
          </a:lstStyle>
          <a:p>
            <a:endParaRPr lang="en-US"/>
          </a:p>
        </p:txBody>
      </p:sp>
      <p:pic>
        <p:nvPicPr>
          <p:cNvPr id="7" name="Picture 6" descr="California Energy Commission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2364" y="666179"/>
            <a:ext cx="1247274" cy="1096212"/>
          </a:xfrm>
          <a:prstGeom prst="rect">
            <a:avLst/>
          </a:prstGeom>
        </p:spPr>
      </p:pic>
    </p:spTree>
    <p:extLst>
      <p:ext uri="{BB962C8B-B14F-4D97-AF65-F5344CB8AC3E}">
        <p14:creationId xmlns:p14="http://schemas.microsoft.com/office/powerpoint/2010/main" val="11444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F386C1D-959B-6C44-9D8E-1EBE83060B83}" type="datetime1">
              <a:rPr lang="en-US" smtClean="0"/>
              <a:t>5/24/2023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09A1A5-4186-AE45-B489-8F93D826EB49}" type="slidenum">
              <a:rPr lang="en-US" smtClean="0"/>
              <a:t>‹#›</a:t>
            </a:fld>
            <a:endParaRPr lang="en-US"/>
          </a:p>
        </p:txBody>
      </p:sp>
      <p:sp>
        <p:nvSpPr>
          <p:cNvPr id="10" name="Enter Title Here"/>
          <p:cNvSpPr>
            <a:spLocks noGrp="1"/>
          </p:cNvSpPr>
          <p:nvPr>
            <p:ph type="title"/>
          </p:nvPr>
        </p:nvSpPr>
        <p:spPr>
          <a:xfrm>
            <a:off x="1399822" y="237067"/>
            <a:ext cx="9953978" cy="1038840"/>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1664450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4909F6-C5C0-404A-8B68-383F4730A3E4}" type="datetime1">
              <a:rPr lang="en-US" smtClean="0"/>
              <a:t>5/24/2023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DCD1BE-76F0-964D-BEB4-4B9A284D890B}" type="slidenum">
              <a:rPr lang="en-US" smtClean="0"/>
              <a:pPr/>
              <a:t>‹#›</a:t>
            </a:fld>
            <a:endParaRPr lang="en-US"/>
          </a:p>
        </p:txBody>
      </p:sp>
    </p:spTree>
    <p:extLst>
      <p:ext uri="{BB962C8B-B14F-4D97-AF65-F5344CB8AC3E}">
        <p14:creationId xmlns:p14="http://schemas.microsoft.com/office/powerpoint/2010/main" val="339452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356507B-4CCB-9B49-A0AD-E20110655715}" type="datetime1">
              <a:rPr lang="en-US" smtClean="0"/>
              <a:t>5/24/2023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20EBB6-C900-684B-B96E-D78E525ADD2C}" type="slidenum">
              <a:rPr lang="en-US" smtClean="0"/>
              <a:t>‹#›</a:t>
            </a:fld>
            <a:endParaRPr lang="en-US"/>
          </a:p>
        </p:txBody>
      </p:sp>
    </p:spTree>
    <p:extLst>
      <p:ext uri="{BB962C8B-B14F-4D97-AF65-F5344CB8AC3E}">
        <p14:creationId xmlns:p14="http://schemas.microsoft.com/office/powerpoint/2010/main" val="1236860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2: Left">
    <p:spTree>
      <p:nvGrpSpPr>
        <p:cNvPr id="1" name=""/>
        <p:cNvGrpSpPr/>
        <p:nvPr/>
      </p:nvGrpSpPr>
      <p:grpSpPr>
        <a:xfrm>
          <a:off x="0" y="0"/>
          <a:ext cx="0" cy="0"/>
          <a:chOff x="0" y="0"/>
          <a:chExt cx="0" cy="0"/>
        </a:xfrm>
      </p:grpSpPr>
      <p:sp>
        <p:nvSpPr>
          <p:cNvPr id="2" name="Enter Title Here"/>
          <p:cNvSpPr>
            <a:spLocks noGrp="1"/>
          </p:cNvSpPr>
          <p:nvPr>
            <p:ph type="title"/>
          </p:nvPr>
        </p:nvSpPr>
        <p:spPr>
          <a:xfrm>
            <a:off x="831850" y="712801"/>
            <a:ext cx="10515600" cy="2852737"/>
          </a:xfrm>
        </p:spPr>
        <p:txBody>
          <a:bodyPr anchor="b">
            <a:normAutofit/>
          </a:bodyPr>
          <a:lstStyle>
            <a:lvl1pPr>
              <a:defRPr sz="4800"/>
            </a:lvl1pPr>
          </a:lstStyle>
          <a:p>
            <a:r>
              <a:rPr lang="en-US"/>
              <a:t>Click to edit Master title style</a:t>
            </a:r>
          </a:p>
        </p:txBody>
      </p:sp>
      <p:sp>
        <p:nvSpPr>
          <p:cNvPr id="3" name="Text Placeholder 2"/>
          <p:cNvSpPr>
            <a:spLocks noGrp="1"/>
          </p:cNvSpPr>
          <p:nvPr>
            <p:ph type="body" idx="1"/>
          </p:nvPr>
        </p:nvSpPr>
        <p:spPr>
          <a:xfrm>
            <a:off x="831850" y="3592526"/>
            <a:ext cx="10515600" cy="1500187"/>
          </a:xfrm>
        </p:spPr>
        <p:txBody>
          <a:bodyPr/>
          <a:lstStyle>
            <a:lvl1pPr marL="0" indent="0">
              <a:buNone/>
              <a:defRPr sz="2400">
                <a:solidFill>
                  <a:schemeClr val="accent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AC74B8-448C-2642-809F-1184DC1B0B1B}" type="datetime1">
              <a:rPr lang="en-US" smtClean="0"/>
              <a:t>5/24/2023</a:t>
            </a:fld>
            <a:endParaRPr lang="en-US"/>
          </a:p>
        </p:txBody>
      </p:sp>
      <p:pic>
        <p:nvPicPr>
          <p:cNvPr id="8" name="Picture 7" descr="California Energy Commission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50" y="4883817"/>
            <a:ext cx="1247274" cy="1096212"/>
          </a:xfrm>
          <a:prstGeom prst="rect">
            <a:avLst/>
          </a:prstGeom>
        </p:spPr>
      </p:pic>
      <p:sp>
        <p:nvSpPr>
          <p:cNvPr id="10" name="Content Placeholder 9"/>
          <p:cNvSpPr>
            <a:spLocks noGrp="1"/>
          </p:cNvSpPr>
          <p:nvPr>
            <p:ph sz="quarter" idx="13" hasCustomPrompt="1"/>
          </p:nvPr>
        </p:nvSpPr>
        <p:spPr>
          <a:xfrm>
            <a:off x="2363788" y="4813085"/>
            <a:ext cx="2911475" cy="1022350"/>
          </a:xfrm>
        </p:spPr>
        <p:txBody>
          <a:bodyPr>
            <a:noAutofit/>
          </a:bodyPr>
          <a:lstStyle>
            <a:lvl1pPr marL="0" indent="0">
              <a:buNone/>
              <a:defRPr sz="2400" baseline="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Presenters:</a:t>
            </a:r>
          </a:p>
          <a:p>
            <a:pPr lvl="0"/>
            <a:r>
              <a:rPr lang="en-US"/>
              <a:t>Name 1</a:t>
            </a:r>
          </a:p>
          <a:p>
            <a:pPr lvl="0"/>
            <a:r>
              <a:rPr lang="en-US"/>
              <a:t>Name 2</a:t>
            </a:r>
          </a:p>
        </p:txBody>
      </p:sp>
    </p:spTree>
    <p:extLst>
      <p:ext uri="{BB962C8B-B14F-4D97-AF65-F5344CB8AC3E}">
        <p14:creationId xmlns:p14="http://schemas.microsoft.com/office/powerpoint/2010/main" val="583760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2: Simple">
    <p:spTree>
      <p:nvGrpSpPr>
        <p:cNvPr id="1" name=""/>
        <p:cNvGrpSpPr/>
        <p:nvPr/>
      </p:nvGrpSpPr>
      <p:grpSpPr>
        <a:xfrm>
          <a:off x="0" y="0"/>
          <a:ext cx="0" cy="0"/>
          <a:chOff x="0" y="0"/>
          <a:chExt cx="0" cy="0"/>
        </a:xfrm>
      </p:grpSpPr>
      <p:sp>
        <p:nvSpPr>
          <p:cNvPr id="2" name="Enter Title Here"/>
          <p:cNvSpPr>
            <a:spLocks noGrp="1"/>
          </p:cNvSpPr>
          <p:nvPr>
            <p:ph type="title"/>
          </p:nvPr>
        </p:nvSpPr>
        <p:spPr>
          <a:xfrm>
            <a:off x="838200" y="3012554"/>
            <a:ext cx="10515600" cy="1325563"/>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C1438AE9-9170-C44D-B69D-85230FA628E5}" type="datetime1">
              <a:rPr lang="en-US" smtClean="0"/>
              <a:t>5/24/2023</a:t>
            </a:fld>
            <a:endParaRPr lang="en-US"/>
          </a:p>
        </p:txBody>
      </p:sp>
      <p:pic>
        <p:nvPicPr>
          <p:cNvPr id="6" name="Picture 5" descr="California Energy Commission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656202"/>
            <a:ext cx="1247274" cy="1096212"/>
          </a:xfrm>
          <a:prstGeom prst="rect">
            <a:avLst/>
          </a:prstGeom>
        </p:spPr>
      </p:pic>
    </p:spTree>
    <p:extLst>
      <p:ext uri="{BB962C8B-B14F-4D97-AF65-F5344CB8AC3E}">
        <p14:creationId xmlns:p14="http://schemas.microsoft.com/office/powerpoint/2010/main" val="902783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1 fram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Enter Title Here"/>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6C4852-C69A-3C46-A74D-F2D8C6D17F46}" type="datetime1">
              <a:rPr lang="en-US" smtClean="0"/>
              <a:t>5/24/2023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463234"/>
            <a:ext cx="1803400" cy="365125"/>
          </a:xfrm>
        </p:spPr>
        <p:txBody>
          <a:bodyPr/>
          <a:lstStyle/>
          <a:p>
            <a:fld id="{005C4985-ACD0-2B4C-8981-36243250F268}" type="slidenum">
              <a:rPr lang="en-US" smtClean="0"/>
              <a:t>‹#›</a:t>
            </a:fld>
            <a:endParaRPr lang="en-US"/>
          </a:p>
        </p:txBody>
      </p:sp>
    </p:spTree>
    <p:extLst>
      <p:ext uri="{BB962C8B-B14F-4D97-AF65-F5344CB8AC3E}">
        <p14:creationId xmlns:p14="http://schemas.microsoft.com/office/powerpoint/2010/main" val="793645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t: 2 frame">
    <p:spTree>
      <p:nvGrpSpPr>
        <p:cNvPr id="1" name=""/>
        <p:cNvGrpSpPr/>
        <p:nvPr/>
      </p:nvGrpSpPr>
      <p:grpSpPr>
        <a:xfrm>
          <a:off x="0" y="0"/>
          <a:ext cx="0" cy="0"/>
          <a:chOff x="0" y="0"/>
          <a:chExt cx="0" cy="0"/>
        </a:xfrm>
      </p:grpSpPr>
      <p:sp>
        <p:nvSpPr>
          <p:cNvPr id="2" name="Enter Title Here"/>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C91894-EB80-6048-AAFF-32CE04FEA1F0}" type="datetime1">
              <a:rPr lang="en-US" smtClean="0"/>
              <a:t>5/24/2023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5C4985-ACD0-2B4C-8981-36243250F268}" type="slidenum">
              <a:rPr lang="en-US" smtClean="0"/>
              <a:t>‹#›</a:t>
            </a:fld>
            <a:endParaRPr lang="en-US"/>
          </a:p>
        </p:txBody>
      </p:sp>
    </p:spTree>
    <p:extLst>
      <p:ext uri="{BB962C8B-B14F-4D97-AF65-F5344CB8AC3E}">
        <p14:creationId xmlns:p14="http://schemas.microsoft.com/office/powerpoint/2010/main" val="1510480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2 frame w/ titl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9ACA14F-C253-2C4B-BB94-A112B33202D4}" type="datetime1">
              <a:rPr lang="en-US" smtClean="0"/>
              <a:t>5/24/2023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5C4985-ACD0-2B4C-8981-36243250F268}" type="slidenum">
              <a:rPr lang="en-US" smtClean="0"/>
              <a:t>‹#›</a:t>
            </a:fld>
            <a:endParaRPr lang="en-US"/>
          </a:p>
        </p:txBody>
      </p:sp>
      <p:sp>
        <p:nvSpPr>
          <p:cNvPr id="11" name="Enter Title Here"/>
          <p:cNvSpPr>
            <a:spLocks noGrp="1"/>
          </p:cNvSpPr>
          <p:nvPr>
            <p:ph type="title"/>
          </p:nvPr>
        </p:nvSpPr>
        <p:spPr>
          <a:xfrm>
            <a:off x="1399822" y="237067"/>
            <a:ext cx="9953978" cy="1038840"/>
          </a:xfrm>
        </p:spPr>
        <p:txBody>
          <a:bodyPr/>
          <a:lstStyle/>
          <a:p>
            <a:r>
              <a:rPr lang="en-US"/>
              <a:t>Click to edit Master title style</a:t>
            </a:r>
          </a:p>
        </p:txBody>
      </p:sp>
    </p:spTree>
    <p:extLst>
      <p:ext uri="{BB962C8B-B14F-4D97-AF65-F5344CB8AC3E}">
        <p14:creationId xmlns:p14="http://schemas.microsoft.com/office/powerpoint/2010/main" val="1238933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Content: Figure">
    <p:spTree>
      <p:nvGrpSpPr>
        <p:cNvPr id="1" name=""/>
        <p:cNvGrpSpPr/>
        <p:nvPr/>
      </p:nvGrpSpPr>
      <p:grpSpPr>
        <a:xfrm>
          <a:off x="0" y="0"/>
          <a:ext cx="0" cy="0"/>
          <a:chOff x="0" y="0"/>
          <a:chExt cx="0" cy="0"/>
        </a:xfrm>
      </p:grpSpPr>
      <p:sp>
        <p:nvSpPr>
          <p:cNvPr id="2" name="Enter Title Here"/>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A639FC-0D0B-254C-A488-84C1053DC81E}" type="datetime1">
              <a:rPr lang="en-US" smtClean="0"/>
              <a:t>5/24/2023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5C4985-ACD0-2B4C-8981-36243250F268}" type="slidenum">
              <a:rPr lang="en-US" smtClean="0"/>
              <a:t>‹#›</a:t>
            </a:fld>
            <a:endParaRPr lang="en-US"/>
          </a:p>
        </p:txBody>
      </p:sp>
    </p:spTree>
    <p:extLst>
      <p:ext uri="{BB962C8B-B14F-4D97-AF65-F5344CB8AC3E}">
        <p14:creationId xmlns:p14="http://schemas.microsoft.com/office/powerpoint/2010/main" val="755809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AAEF258-FE05-9A40-ABEB-3CEFD609CF46}" type="datetime1">
              <a:rPr lang="en-US" smtClean="0"/>
              <a:t>5/24/2023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09A1A5-4186-AE45-B489-8F93D826EB49}" type="slidenum">
              <a:rPr lang="en-US" smtClean="0"/>
              <a:t>‹#›</a:t>
            </a:fld>
            <a:endParaRPr lang="en-US"/>
          </a:p>
        </p:txBody>
      </p:sp>
      <p:sp>
        <p:nvSpPr>
          <p:cNvPr id="7" name="Enter Title Here"/>
          <p:cNvSpPr>
            <a:spLocks noGrp="1"/>
          </p:cNvSpPr>
          <p:nvPr>
            <p:ph type="title"/>
          </p:nvPr>
        </p:nvSpPr>
        <p:spPr>
          <a:xfrm>
            <a:off x="1399822" y="237067"/>
            <a:ext cx="9953978" cy="1038840"/>
          </a:xfrm>
        </p:spPr>
        <p:txBody>
          <a:bodyPr/>
          <a:lstStyle/>
          <a:p>
            <a:r>
              <a:rPr lang="en-US"/>
              <a:t>Click to edit Master title style</a:t>
            </a:r>
          </a:p>
        </p:txBody>
      </p:sp>
      <p:sp>
        <p:nvSpPr>
          <p:cNvPr id="8" name="Content Placeholder 2"/>
          <p:cNvSpPr>
            <a:spLocks noGrp="1"/>
          </p:cNvSpPr>
          <p:nvPr>
            <p:ph idx="1"/>
          </p:nvPr>
        </p:nvSpPr>
        <p:spPr>
          <a:xfrm>
            <a:off x="1399822" y="1825625"/>
            <a:ext cx="995397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3816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6D0696-7CCE-494F-A431-EAFE08099352}" type="datetime1">
              <a:rPr lang="en-US" smtClean="0"/>
              <a:t>5/24/2023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09A1A5-4186-AE45-B489-8F93D826EB49}" type="slidenum">
              <a:rPr lang="en-US" smtClean="0"/>
              <a:t>‹#›</a:t>
            </a:fld>
            <a:endParaRPr lang="en-US"/>
          </a:p>
        </p:txBody>
      </p:sp>
      <p:sp>
        <p:nvSpPr>
          <p:cNvPr id="8" name="Enter Title Here"/>
          <p:cNvSpPr>
            <a:spLocks noGrp="1"/>
          </p:cNvSpPr>
          <p:nvPr>
            <p:ph type="title"/>
          </p:nvPr>
        </p:nvSpPr>
        <p:spPr>
          <a:xfrm>
            <a:off x="1399822" y="237067"/>
            <a:ext cx="9953978" cy="1038840"/>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4020734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2.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1.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34F360-0BA0-8540-B27B-28FBA28FADF7}" type="datetime1">
              <a:rPr lang="en-US" smtClean="0"/>
              <a:t>5/24/2023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B12032-C4BC-1846-BCAE-83F2C463453C}" type="slidenum">
              <a:rPr lang="en-US" smtClean="0"/>
              <a:t>‹#›</a:t>
            </a:fld>
            <a:endParaRPr lang="en-US"/>
          </a:p>
        </p:txBody>
      </p:sp>
    </p:spTree>
    <p:extLst>
      <p:ext uri="{BB962C8B-B14F-4D97-AF65-F5344CB8AC3E}">
        <p14:creationId xmlns:p14="http://schemas.microsoft.com/office/powerpoint/2010/main" val="1442719388"/>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6" r:id="rId3"/>
  </p:sldLayoutIdLst>
  <p:hf hdr="0" ftr="0" dt="0"/>
  <p:txStyles>
    <p:titleStyle>
      <a:lvl1pPr algn="l" defTabSz="914400" rtl="0" eaLnBrk="1" latinLnBrk="0" hangingPunct="1">
        <a:lnSpc>
          <a:spcPct val="90000"/>
        </a:lnSpc>
        <a:spcBef>
          <a:spcPct val="0"/>
        </a:spcBef>
        <a:buNone/>
        <a:defRPr sz="4400" kern="1200">
          <a:solidFill>
            <a:schemeClr val="tx2">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400" kern="1200">
          <a:solidFill>
            <a:schemeClr val="accent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Enter Title Here"/>
          <p:cNvSpPr>
            <a:spLocks noGrp="1"/>
          </p:cNvSpPr>
          <p:nvPr>
            <p:ph type="title"/>
          </p:nvPr>
        </p:nvSpPr>
        <p:spPr>
          <a:xfrm>
            <a:off x="1399822" y="237067"/>
            <a:ext cx="9953978" cy="103884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399822" y="1825625"/>
            <a:ext cx="9953978"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463234"/>
            <a:ext cx="2743200" cy="365125"/>
          </a:xfrm>
          <a:prstGeom prst="rect">
            <a:avLst/>
          </a:prstGeom>
        </p:spPr>
        <p:txBody>
          <a:bodyPr vert="horz" lIns="91440" tIns="45720" rIns="91440" bIns="45720" rtlCol="0" anchor="ctr"/>
          <a:lstStyle>
            <a:lvl1pPr algn="l">
              <a:defRPr sz="1200">
                <a:solidFill>
                  <a:schemeClr val="bg1"/>
                </a:solidFill>
              </a:defRPr>
            </a:lvl1pPr>
          </a:lstStyle>
          <a:p>
            <a:fld id="{10562992-772B-3C4E-9810-F8ADBF4F57E7}" type="datetime1">
              <a:rPr lang="en-US" smtClean="0"/>
              <a:t>5/24/2023</a:t>
            </a:fld>
            <a:endParaRPr lang="en-US"/>
          </a:p>
        </p:txBody>
      </p:sp>
      <p:sp>
        <p:nvSpPr>
          <p:cNvPr id="5" name="Footer Placeholder 4"/>
          <p:cNvSpPr>
            <a:spLocks noGrp="1"/>
          </p:cNvSpPr>
          <p:nvPr>
            <p:ph type="ftr" sz="quarter" idx="3"/>
          </p:nvPr>
        </p:nvSpPr>
        <p:spPr>
          <a:xfrm>
            <a:off x="4038600" y="6463234"/>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8610600" y="6463234"/>
            <a:ext cx="1761067" cy="365125"/>
          </a:xfrm>
          <a:prstGeom prst="rect">
            <a:avLst/>
          </a:prstGeom>
        </p:spPr>
        <p:txBody>
          <a:bodyPr vert="horz" lIns="91440" tIns="45720" rIns="91440" bIns="45720" rtlCol="0" anchor="ctr"/>
          <a:lstStyle>
            <a:lvl1pPr algn="r">
              <a:defRPr sz="1200">
                <a:solidFill>
                  <a:schemeClr val="bg1"/>
                </a:solidFill>
              </a:defRPr>
            </a:lvl1pPr>
          </a:lstStyle>
          <a:p>
            <a:fld id="{005C4985-ACD0-2B4C-8981-36243250F268}" type="slidenum">
              <a:rPr lang="en-US" smtClean="0"/>
              <a:pPr/>
              <a:t>‹#›</a:t>
            </a:fld>
            <a:endParaRPr lang="en-US"/>
          </a:p>
        </p:txBody>
      </p:sp>
      <p:pic>
        <p:nvPicPr>
          <p:cNvPr id="7" name="Picture 6"/>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28549" y="224496"/>
            <a:ext cx="827718" cy="727472"/>
          </a:xfrm>
          <a:prstGeom prst="rect">
            <a:avLst/>
          </a:prstGeom>
        </p:spPr>
      </p:pic>
    </p:spTree>
    <p:extLst>
      <p:ext uri="{BB962C8B-B14F-4D97-AF65-F5344CB8AC3E}">
        <p14:creationId xmlns:p14="http://schemas.microsoft.com/office/powerpoint/2010/main" val="1749497046"/>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Lst>
  <p:hf hdr="0" ftr="0" dt="0"/>
  <p:txStyles>
    <p:titleStyle>
      <a:lvl1pPr algn="l" defTabSz="914400" rtl="0" eaLnBrk="1" latinLnBrk="0" hangingPunct="1">
        <a:lnSpc>
          <a:spcPct val="90000"/>
        </a:lnSpc>
        <a:spcBef>
          <a:spcPct val="0"/>
        </a:spcBef>
        <a:buNone/>
        <a:defRPr sz="4400" kern="1200">
          <a:solidFill>
            <a:schemeClr val="accent1">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400" kern="1200">
          <a:solidFill>
            <a:schemeClr val="accent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3E695F-21E5-C242-92E6-E78B31EE7C7E}" type="datetime1">
              <a:rPr lang="en-US" smtClean="0"/>
              <a:t>5/24/2023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09A1A5-4186-AE45-B489-8F93D826EB49}" type="slidenum">
              <a:rPr lang="en-US" smtClean="0"/>
              <a:t>‹#›</a:t>
            </a:fld>
            <a:endParaRPr lang="en-US"/>
          </a:p>
        </p:txBody>
      </p:sp>
      <p:sp>
        <p:nvSpPr>
          <p:cNvPr id="7" name="Enter Title Here"/>
          <p:cNvSpPr>
            <a:spLocks noGrp="1"/>
          </p:cNvSpPr>
          <p:nvPr>
            <p:ph type="title"/>
          </p:nvPr>
        </p:nvSpPr>
        <p:spPr>
          <a:xfrm>
            <a:off x="1399822" y="237067"/>
            <a:ext cx="9953978" cy="1038840"/>
          </a:xfrm>
          <a:prstGeom prst="rect">
            <a:avLst/>
          </a:prstGeom>
        </p:spPr>
        <p:txBody>
          <a:bodyPr vert="horz" lIns="91440" tIns="45720" rIns="91440" bIns="45720" rtlCol="0" anchor="ctr">
            <a:normAutofit/>
          </a:bodyPr>
          <a:lstStyle/>
          <a:p>
            <a:r>
              <a:rPr lang="en-US"/>
              <a:t>Click to edit Master title style</a:t>
            </a:r>
          </a:p>
        </p:txBody>
      </p:sp>
      <p:sp>
        <p:nvSpPr>
          <p:cNvPr id="8" name="Text Placeholder 2"/>
          <p:cNvSpPr>
            <a:spLocks noGrp="1"/>
          </p:cNvSpPr>
          <p:nvPr>
            <p:ph type="body" idx="1"/>
          </p:nvPr>
        </p:nvSpPr>
        <p:spPr>
          <a:xfrm>
            <a:off x="1399822" y="1825625"/>
            <a:ext cx="9953978"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328549" y="224496"/>
            <a:ext cx="827718" cy="727472"/>
          </a:xfrm>
          <a:prstGeom prst="rect">
            <a:avLst/>
          </a:prstGeom>
        </p:spPr>
      </p:pic>
    </p:spTree>
    <p:extLst>
      <p:ext uri="{BB962C8B-B14F-4D97-AF65-F5344CB8AC3E}">
        <p14:creationId xmlns:p14="http://schemas.microsoft.com/office/powerpoint/2010/main" val="219567250"/>
      </p:ext>
    </p:extLst>
  </p:cSld>
  <p:clrMap bg1="lt1" tx1="dk1" bg2="lt2" tx2="dk2" accent1="accent1" accent2="accent2" accent3="accent3" accent4="accent4" accent5="accent5" accent6="accent6" hlink="hlink" folHlink="folHlink"/>
  <p:sldLayoutIdLst>
    <p:sldLayoutId id="2147483684" r:id="rId1"/>
    <p:sldLayoutId id="2147483686" r:id="rId2"/>
    <p:sldLayoutId id="2147483687" r:id="rId3"/>
  </p:sldLayoutIdLst>
  <p:hf hdr="0" ftr="0" dt="0"/>
  <p:txStyles>
    <p:titleStyle>
      <a:lvl1pPr algn="l" defTabSz="914400" rtl="0" eaLnBrk="1" latinLnBrk="0" hangingPunct="1">
        <a:lnSpc>
          <a:spcPct val="90000"/>
        </a:lnSpc>
        <a:spcBef>
          <a:spcPct val="0"/>
        </a:spcBef>
        <a:buNone/>
        <a:defRPr sz="4400" kern="1200">
          <a:solidFill>
            <a:schemeClr val="tx2">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400" kern="1200">
          <a:solidFill>
            <a:schemeClr val="accent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defRPr>
            </a:lvl1pPr>
          </a:lstStyle>
          <a:p>
            <a:fld id="{024D1D3D-27CC-A740-857C-D26C679943FF}" type="datetime1">
              <a:rPr lang="en-US" smtClean="0"/>
              <a:t>5/24/2023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defRPr>
            </a:lvl1pPr>
          </a:lstStyle>
          <a:p>
            <a:fld id="{0CDCD1BE-76F0-964D-BEB4-4B9A284D890B}" type="slidenum">
              <a:rPr lang="en-US" smtClean="0"/>
              <a:pPr/>
              <a:t>‹#›</a:t>
            </a:fld>
            <a:endParaRPr lang="en-US"/>
          </a:p>
        </p:txBody>
      </p:sp>
    </p:spTree>
    <p:extLst>
      <p:ext uri="{BB962C8B-B14F-4D97-AF65-F5344CB8AC3E}">
        <p14:creationId xmlns:p14="http://schemas.microsoft.com/office/powerpoint/2010/main" val="1051358764"/>
      </p:ext>
    </p:extLst>
  </p:cSld>
  <p:clrMap bg1="lt1" tx1="dk1" bg2="lt2" tx2="dk2" accent1="accent1" accent2="accent2" accent3="accent3" accent4="accent4" accent5="accent5" accent6="accent6" hlink="hlink" folHlink="folHlink"/>
  <p:sldLayoutIdLst>
    <p:sldLayoutId id="214748368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7C9D11-B800-8947-A108-C2AFD56D7B11}" type="datetime1">
              <a:rPr lang="en-US" smtClean="0"/>
              <a:t>5/24/2023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20EBB6-C900-684B-B96E-D78E525ADD2C}" type="slidenum">
              <a:rPr lang="en-US" smtClean="0"/>
              <a:t>‹#›</a:t>
            </a:fld>
            <a:endParaRPr lang="en-US"/>
          </a:p>
        </p:txBody>
      </p:sp>
    </p:spTree>
    <p:extLst>
      <p:ext uri="{BB962C8B-B14F-4D97-AF65-F5344CB8AC3E}">
        <p14:creationId xmlns:p14="http://schemas.microsoft.com/office/powerpoint/2010/main" val="308076826"/>
      </p:ext>
    </p:extLst>
  </p:cSld>
  <p:clrMap bg1="lt1" tx1="dk1" bg2="lt2" tx2="dk2" accent1="accent1" accent2="accent2" accent3="accent3" accent4="accent4" accent5="accent5" accent6="accent6" hlink="hlink" folHlink="folHlink"/>
  <p:sldLayoutIdLst>
    <p:sldLayoutId id="214748368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mailto:Phil.dyer@energy.ca.gov" TargetMode="External"/><Relationship Id="rId2" Type="http://schemas.openxmlformats.org/officeDocument/2006/relationships/hyperlink" Target="https://www.energy.ca.gov/solicitations/2023-05/rfp-22-806-distributed-energy-resource-programmatic-and-technical-analysis" TargetMode="Externa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hyperlink" Target="https://gss.energy.ca.gov/"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hyperlink" Target="mailto:Phil.dyer@energy.ca.gov"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a:t>Distributed Energy Resource Programmatic and Technical Analysis</a:t>
            </a:r>
          </a:p>
        </p:txBody>
      </p:sp>
      <p:sp>
        <p:nvSpPr>
          <p:cNvPr id="3" name="Subtitle 2"/>
          <p:cNvSpPr>
            <a:spLocks noGrp="1"/>
          </p:cNvSpPr>
          <p:nvPr>
            <p:ph type="subTitle" idx="1"/>
          </p:nvPr>
        </p:nvSpPr>
        <p:spPr>
          <a:xfrm>
            <a:off x="890016" y="3289297"/>
            <a:ext cx="10125916" cy="1023911"/>
          </a:xfrm>
        </p:spPr>
        <p:txBody>
          <a:bodyPr>
            <a:normAutofit fontScale="85000" lnSpcReduction="20000"/>
          </a:bodyPr>
          <a:lstStyle/>
          <a:p>
            <a:pPr fontAlgn="base"/>
            <a:r>
              <a:rPr lang="en-US" b="1"/>
              <a:t>California Energy Commission</a:t>
            </a:r>
            <a:r>
              <a:rPr lang="en-US"/>
              <a:t>​</a:t>
            </a:r>
          </a:p>
          <a:p>
            <a:pPr fontAlgn="base"/>
            <a:r>
              <a:rPr lang="en-US" b="1"/>
              <a:t>Request for Proposals- RFP-22-806</a:t>
            </a:r>
          </a:p>
          <a:p>
            <a:pPr fontAlgn="base"/>
            <a:r>
              <a:rPr lang="en-US" b="1"/>
              <a:t>Pre-Bid Conference</a:t>
            </a:r>
            <a:endParaRPr lang="en-US"/>
          </a:p>
        </p:txBody>
      </p:sp>
      <p:sp>
        <p:nvSpPr>
          <p:cNvPr id="7" name="TextBox 6"/>
          <p:cNvSpPr txBox="1"/>
          <p:nvPr/>
        </p:nvSpPr>
        <p:spPr>
          <a:xfrm>
            <a:off x="890016" y="5406724"/>
            <a:ext cx="7053834" cy="461665"/>
          </a:xfrm>
          <a:prstGeom prst="rect">
            <a:avLst/>
          </a:prstGeom>
          <a:noFill/>
        </p:spPr>
        <p:txBody>
          <a:bodyPr wrap="square" lIns="91440" tIns="45720" rIns="91440" bIns="45720" rtlCol="0" anchor="t">
            <a:spAutoFit/>
          </a:bodyPr>
          <a:lstStyle/>
          <a:p>
            <a:r>
              <a:rPr lang="en-US" sz="2400">
                <a:solidFill>
                  <a:schemeClr val="accent1">
                    <a:lumMod val="50000"/>
                  </a:schemeClr>
                </a:solidFill>
              </a:rPr>
              <a:t>Date: May 24, 2023</a:t>
            </a:r>
          </a:p>
        </p:txBody>
      </p:sp>
    </p:spTree>
    <p:extLst>
      <p:ext uri="{BB962C8B-B14F-4D97-AF65-F5344CB8AC3E}">
        <p14:creationId xmlns:p14="http://schemas.microsoft.com/office/powerpoint/2010/main" val="212299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203EA-A537-F77F-3096-E15ABA086DC8}"/>
              </a:ext>
            </a:extLst>
          </p:cNvPr>
          <p:cNvSpPr>
            <a:spLocks noGrp="1"/>
          </p:cNvSpPr>
          <p:nvPr>
            <p:ph type="title"/>
          </p:nvPr>
        </p:nvSpPr>
        <p:spPr/>
        <p:txBody>
          <a:bodyPr/>
          <a:lstStyle/>
          <a:p>
            <a:r>
              <a:rPr lang="en-US"/>
              <a:t>Expected Total Hours</a:t>
            </a:r>
          </a:p>
        </p:txBody>
      </p:sp>
      <p:sp>
        <p:nvSpPr>
          <p:cNvPr id="3" name="Content Placeholder 2">
            <a:extLst>
              <a:ext uri="{FF2B5EF4-FFF2-40B4-BE49-F238E27FC236}">
                <a16:creationId xmlns:a16="http://schemas.microsoft.com/office/drawing/2014/main" id="{CF973FE4-305A-B944-2799-61EE6A4DDF62}"/>
              </a:ext>
            </a:extLst>
          </p:cNvPr>
          <p:cNvSpPr>
            <a:spLocks noGrp="1"/>
          </p:cNvSpPr>
          <p:nvPr>
            <p:ph idx="1"/>
          </p:nvPr>
        </p:nvSpPr>
        <p:spPr/>
        <p:txBody>
          <a:bodyPr vert="horz" lIns="91440" tIns="45720" rIns="91440" bIns="45720" rtlCol="0" anchor="t">
            <a:normAutofit/>
          </a:bodyPr>
          <a:lstStyle/>
          <a:p>
            <a:r>
              <a:rPr lang="en-US">
                <a:cs typeface="Arial"/>
              </a:rPr>
              <a:t>The RFP contains an error with respect to Expected Total Hours.</a:t>
            </a:r>
          </a:p>
          <a:p>
            <a:r>
              <a:rPr lang="en-US">
                <a:cs typeface="Arial"/>
              </a:rPr>
              <a:t>The value listed for both Task 1 and Task 2 is one-half of what it should be.</a:t>
            </a:r>
          </a:p>
          <a:p>
            <a:pPr lvl="1"/>
            <a:r>
              <a:rPr lang="en-US">
                <a:cs typeface="Arial"/>
              </a:rPr>
              <a:t>Task 1 - Expected Total Hours should be 1,150 (not 575).</a:t>
            </a:r>
          </a:p>
          <a:p>
            <a:pPr lvl="1"/>
            <a:r>
              <a:rPr lang="en-US">
                <a:cs typeface="Arial"/>
              </a:rPr>
              <a:t>Task 2 – Expected Total Hours should be 12,000 (not 6,000).</a:t>
            </a:r>
          </a:p>
          <a:p>
            <a:r>
              <a:rPr lang="en-US">
                <a:cs typeface="Arial"/>
              </a:rPr>
              <a:t>An addendum will be issued to make the correction.</a:t>
            </a:r>
          </a:p>
          <a:p>
            <a:r>
              <a:rPr lang="en-US">
                <a:cs typeface="Arial"/>
              </a:rPr>
              <a:t>Affects two RFP documents:</a:t>
            </a:r>
          </a:p>
          <a:p>
            <a:pPr lvl="1"/>
            <a:r>
              <a:rPr lang="en-US">
                <a:cs typeface="Arial"/>
              </a:rPr>
              <a:t>00 RFP-22-806 Application Manual</a:t>
            </a:r>
          </a:p>
          <a:p>
            <a:pPr lvl="1"/>
            <a:r>
              <a:rPr lang="en-US">
                <a:cs typeface="Arial"/>
              </a:rPr>
              <a:t>07 RFP-22-806 </a:t>
            </a:r>
            <a:r>
              <a:rPr lang="en-US" err="1">
                <a:cs typeface="Arial"/>
              </a:rPr>
              <a:t>Att</a:t>
            </a:r>
            <a:r>
              <a:rPr lang="en-US">
                <a:cs typeface="Arial"/>
              </a:rPr>
              <a:t> 07 Agreement Budget Form (Tab 7b)</a:t>
            </a:r>
          </a:p>
        </p:txBody>
      </p:sp>
      <p:sp>
        <p:nvSpPr>
          <p:cNvPr id="4" name="Slide Number Placeholder 3">
            <a:extLst>
              <a:ext uri="{FF2B5EF4-FFF2-40B4-BE49-F238E27FC236}">
                <a16:creationId xmlns:a16="http://schemas.microsoft.com/office/drawing/2014/main" id="{820D3AA6-AE65-34DC-2697-0CD08401DF20}"/>
              </a:ext>
            </a:extLst>
          </p:cNvPr>
          <p:cNvSpPr>
            <a:spLocks noGrp="1"/>
          </p:cNvSpPr>
          <p:nvPr>
            <p:ph type="sldNum" sz="quarter" idx="12"/>
          </p:nvPr>
        </p:nvSpPr>
        <p:spPr/>
        <p:txBody>
          <a:bodyPr/>
          <a:lstStyle/>
          <a:p>
            <a:fld id="{005C4985-ACD0-2B4C-8981-36243250F268}" type="slidenum">
              <a:rPr lang="en-US" smtClean="0"/>
              <a:t>10</a:t>
            </a:fld>
            <a:endParaRPr lang="en-US"/>
          </a:p>
        </p:txBody>
      </p:sp>
    </p:spTree>
    <p:extLst>
      <p:ext uri="{BB962C8B-B14F-4D97-AF65-F5344CB8AC3E}">
        <p14:creationId xmlns:p14="http://schemas.microsoft.com/office/powerpoint/2010/main" val="3747143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6F68-2E79-4283-A058-A6C5A7E20699}"/>
              </a:ext>
            </a:extLst>
          </p:cNvPr>
          <p:cNvSpPr>
            <a:spLocks noGrp="1"/>
          </p:cNvSpPr>
          <p:nvPr>
            <p:ph type="title"/>
          </p:nvPr>
        </p:nvSpPr>
        <p:spPr/>
        <p:txBody>
          <a:bodyPr>
            <a:normAutofit/>
          </a:bodyPr>
          <a:lstStyle/>
          <a:p>
            <a:r>
              <a:rPr lang="en-US" sz="3600" b="1"/>
              <a:t>Task 1: Agreement Management</a:t>
            </a:r>
            <a:r>
              <a:rPr lang="en-US" sz="3600"/>
              <a:t>​</a:t>
            </a:r>
          </a:p>
        </p:txBody>
      </p:sp>
      <p:sp>
        <p:nvSpPr>
          <p:cNvPr id="4" name="Content Placeholder 3">
            <a:extLst>
              <a:ext uri="{FF2B5EF4-FFF2-40B4-BE49-F238E27FC236}">
                <a16:creationId xmlns:a16="http://schemas.microsoft.com/office/drawing/2014/main" id="{D98F2901-0586-4605-81CD-388DE46EDB03}"/>
              </a:ext>
            </a:extLst>
          </p:cNvPr>
          <p:cNvSpPr>
            <a:spLocks noGrp="1"/>
          </p:cNvSpPr>
          <p:nvPr>
            <p:ph idx="1"/>
          </p:nvPr>
        </p:nvSpPr>
        <p:spPr/>
        <p:txBody>
          <a:bodyPr vert="horz" lIns="91440" tIns="45720" rIns="91440" bIns="45720" rtlCol="0" anchor="t">
            <a:normAutofit/>
          </a:bodyPr>
          <a:lstStyle/>
          <a:p>
            <a:pPr marL="0" indent="0" fontAlgn="base">
              <a:buNone/>
            </a:pPr>
            <a:r>
              <a:rPr lang="en-US">
                <a:cs typeface="Arial" panose="020B0604020202020204"/>
              </a:rPr>
              <a:t>Sub-Tasks:</a:t>
            </a:r>
          </a:p>
          <a:p>
            <a:pPr marL="914400" lvl="1" indent="-457200">
              <a:buAutoNum type="arabicPeriod"/>
            </a:pPr>
            <a:r>
              <a:rPr lang="en-US"/>
              <a:t>Kick-off Meeting​</a:t>
            </a:r>
          </a:p>
          <a:p>
            <a:pPr marL="914400" lvl="1" indent="-457200">
              <a:buAutoNum type="arabicPeriod"/>
            </a:pPr>
            <a:r>
              <a:rPr lang="en-US"/>
              <a:t>Prepare and Submit Invoices​ Monthly</a:t>
            </a:r>
          </a:p>
          <a:p>
            <a:pPr marL="914400" lvl="1" indent="-457200">
              <a:buAutoNum type="arabicPeriod"/>
            </a:pPr>
            <a:r>
              <a:rPr lang="en-US"/>
              <a:t>Manage</a:t>
            </a:r>
            <a:r>
              <a:rPr lang="en-US">
                <a:cs typeface="Arial" panose="020B0604020202020204"/>
              </a:rPr>
              <a:t> Subcontractors</a:t>
            </a:r>
          </a:p>
          <a:p>
            <a:pPr marL="914400" lvl="1" indent="-457200">
              <a:buAutoNum type="arabicPeriod"/>
            </a:pPr>
            <a:r>
              <a:rPr lang="en-US">
                <a:cs typeface="Arial" panose="020B0604020202020204"/>
              </a:rPr>
              <a:t>Prepare and Submit Progress Reports Monthly</a:t>
            </a:r>
          </a:p>
          <a:p>
            <a:pPr marL="914400" lvl="1" indent="-457200">
              <a:buAutoNum type="arabicPeriod"/>
            </a:pPr>
            <a:r>
              <a:rPr lang="en-US">
                <a:cs typeface="Arial" panose="020B0604020202020204"/>
              </a:rPr>
              <a:t>Work Authorizations</a:t>
            </a:r>
          </a:p>
          <a:p>
            <a:pPr marL="914400" lvl="1" indent="-457200">
              <a:buAutoNum type="arabicPeriod"/>
            </a:pPr>
            <a:r>
              <a:rPr lang="en-US">
                <a:cs typeface="Arial" panose="020B0604020202020204"/>
              </a:rPr>
              <a:t>Prepare and Submit Final Report</a:t>
            </a:r>
          </a:p>
          <a:p>
            <a:endParaRPr lang="en-US">
              <a:cs typeface="Arial" panose="020B0604020202020204"/>
            </a:endParaRPr>
          </a:p>
        </p:txBody>
      </p:sp>
      <p:sp>
        <p:nvSpPr>
          <p:cNvPr id="3" name="Slide Number Placeholder 2"/>
          <p:cNvSpPr>
            <a:spLocks noGrp="1"/>
          </p:cNvSpPr>
          <p:nvPr>
            <p:ph type="sldNum" sz="quarter" idx="12"/>
          </p:nvPr>
        </p:nvSpPr>
        <p:spPr/>
        <p:txBody>
          <a:bodyPr/>
          <a:lstStyle/>
          <a:p>
            <a:fld id="{D420EBB6-C900-684B-B96E-D78E525ADD2C}" type="slidenum">
              <a:rPr lang="en-US" smtClean="0">
                <a:solidFill>
                  <a:schemeClr val="tx1"/>
                </a:solidFill>
              </a:rPr>
              <a:t>11</a:t>
            </a:fld>
            <a:endParaRPr lang="en-US">
              <a:solidFill>
                <a:schemeClr val="tx1"/>
              </a:solidFill>
            </a:endParaRPr>
          </a:p>
        </p:txBody>
      </p:sp>
    </p:spTree>
    <p:extLst>
      <p:ext uri="{BB962C8B-B14F-4D97-AF65-F5344CB8AC3E}">
        <p14:creationId xmlns:p14="http://schemas.microsoft.com/office/powerpoint/2010/main" val="2143754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1E9A4-220C-45EB-B628-D82CCA9E04FF}"/>
              </a:ext>
            </a:extLst>
          </p:cNvPr>
          <p:cNvSpPr>
            <a:spLocks noGrp="1"/>
          </p:cNvSpPr>
          <p:nvPr>
            <p:ph type="title"/>
          </p:nvPr>
        </p:nvSpPr>
        <p:spPr>
          <a:xfrm>
            <a:off x="1375042" y="116416"/>
            <a:ext cx="9953978" cy="1038840"/>
          </a:xfrm>
        </p:spPr>
        <p:txBody>
          <a:bodyPr>
            <a:noAutofit/>
          </a:bodyPr>
          <a:lstStyle/>
          <a:p>
            <a:r>
              <a:rPr lang="en-US" sz="3600" b="1"/>
              <a:t>Task 2: DER Analytics Leveraging Customer Energy Use Data</a:t>
            </a:r>
            <a:endParaRPr lang="en-US" sz="3600"/>
          </a:p>
        </p:txBody>
      </p:sp>
      <p:sp>
        <p:nvSpPr>
          <p:cNvPr id="3" name="Content Placeholder 2">
            <a:extLst>
              <a:ext uri="{FF2B5EF4-FFF2-40B4-BE49-F238E27FC236}">
                <a16:creationId xmlns:a16="http://schemas.microsoft.com/office/drawing/2014/main" id="{7B611EE5-B6E2-4F04-B216-C4AC7AA378E9}"/>
              </a:ext>
            </a:extLst>
          </p:cNvPr>
          <p:cNvSpPr>
            <a:spLocks noGrp="1"/>
          </p:cNvSpPr>
          <p:nvPr>
            <p:ph sz="half" idx="1"/>
          </p:nvPr>
        </p:nvSpPr>
        <p:spPr>
          <a:xfrm>
            <a:off x="1375042" y="1648124"/>
            <a:ext cx="9186446" cy="4482272"/>
          </a:xfrm>
        </p:spPr>
        <p:txBody>
          <a:bodyPr vert="horz" lIns="91440" tIns="45720" rIns="91440" bIns="45720" rtlCol="0" anchor="t">
            <a:normAutofit/>
          </a:bodyPr>
          <a:lstStyle/>
          <a:p>
            <a:pPr marL="0" indent="0" fontAlgn="base">
              <a:buNone/>
            </a:pPr>
            <a:r>
              <a:rPr lang="en-US">
                <a:cs typeface="Arial" panose="020B0604020202020204"/>
              </a:rPr>
              <a:t>Sub-Tasks:</a:t>
            </a:r>
          </a:p>
          <a:p>
            <a:pPr marL="914400" lvl="1" indent="-457200">
              <a:buAutoNum type="arabicPeriod"/>
            </a:pPr>
            <a:r>
              <a:rPr lang="en-US">
                <a:cs typeface="Arial" panose="020B0604020202020204"/>
              </a:rPr>
              <a:t>Analysis to Inform Policy Options</a:t>
            </a:r>
          </a:p>
          <a:p>
            <a:pPr marL="914400" lvl="1" indent="-457200">
              <a:buAutoNum type="arabicPeriod"/>
            </a:pPr>
            <a:r>
              <a:rPr lang="en-US">
                <a:cs typeface="Arial" panose="020B0604020202020204"/>
              </a:rPr>
              <a:t>Analysis</a:t>
            </a:r>
            <a:r>
              <a:rPr lang="en-US">
                <a:ea typeface="+mn-lt"/>
                <a:cs typeface="+mn-lt"/>
              </a:rPr>
              <a:t> to Improve Forecasting/Planning</a:t>
            </a:r>
          </a:p>
          <a:p>
            <a:pPr marL="914400" lvl="1" indent="-457200">
              <a:buAutoNum type="arabicPeriod"/>
            </a:pPr>
            <a:r>
              <a:rPr lang="en-US">
                <a:ea typeface="+mn-lt"/>
                <a:cs typeface="+mn-lt"/>
              </a:rPr>
              <a:t>Analysis, Recommendations, Plans, and Tool Development to Support Program Development, Implementation &amp; Verification</a:t>
            </a:r>
            <a:endParaRPr lang="en-US">
              <a:cs typeface="Arial" panose="020B0604020202020204"/>
            </a:endParaRPr>
          </a:p>
          <a:p>
            <a:pPr marL="914400" lvl="1" indent="-457200">
              <a:buAutoNum type="arabicPeriod"/>
            </a:pPr>
            <a:r>
              <a:rPr lang="en-US">
                <a:ea typeface="+mn-lt"/>
                <a:cs typeface="+mn-lt"/>
              </a:rPr>
              <a:t>Supporting the Development of Strategies to Share Relevant Information with Interested Parties</a:t>
            </a:r>
          </a:p>
          <a:p>
            <a:pPr marL="0">
              <a:buNone/>
            </a:pPr>
            <a:endParaRPr lang="en-US">
              <a:cs typeface="Arial" panose="020B0604020202020204"/>
            </a:endParaRPr>
          </a:p>
        </p:txBody>
      </p:sp>
      <p:sp>
        <p:nvSpPr>
          <p:cNvPr id="5" name="Slide Number Placeholder 4">
            <a:extLst>
              <a:ext uri="{FF2B5EF4-FFF2-40B4-BE49-F238E27FC236}">
                <a16:creationId xmlns:a16="http://schemas.microsoft.com/office/drawing/2014/main" id="{20DFE4F2-ED0E-4B14-883A-AA23334F46E6}"/>
              </a:ext>
            </a:extLst>
          </p:cNvPr>
          <p:cNvSpPr>
            <a:spLocks noGrp="1"/>
          </p:cNvSpPr>
          <p:nvPr>
            <p:ph type="sldNum" sz="quarter" idx="12"/>
          </p:nvPr>
        </p:nvSpPr>
        <p:spPr/>
        <p:txBody>
          <a:bodyPr/>
          <a:lstStyle/>
          <a:p>
            <a:fld id="{005C4985-ACD0-2B4C-8981-36243250F268}" type="slidenum">
              <a:rPr lang="en-US" smtClean="0">
                <a:solidFill>
                  <a:schemeClr val="tx1"/>
                </a:solidFill>
              </a:rPr>
              <a:t>12</a:t>
            </a:fld>
            <a:endParaRPr lang="en-US">
              <a:solidFill>
                <a:schemeClr val="tx1"/>
              </a:solidFill>
            </a:endParaRPr>
          </a:p>
        </p:txBody>
      </p:sp>
    </p:spTree>
    <p:extLst>
      <p:ext uri="{BB962C8B-B14F-4D97-AF65-F5344CB8AC3E}">
        <p14:creationId xmlns:p14="http://schemas.microsoft.com/office/powerpoint/2010/main" val="1119012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1E9A4-220C-45EB-B628-D82CCA9E04FF}"/>
              </a:ext>
            </a:extLst>
          </p:cNvPr>
          <p:cNvSpPr>
            <a:spLocks noGrp="1"/>
          </p:cNvSpPr>
          <p:nvPr>
            <p:ph type="title"/>
          </p:nvPr>
        </p:nvSpPr>
        <p:spPr>
          <a:xfrm>
            <a:off x="1375042" y="116416"/>
            <a:ext cx="9953978" cy="1038840"/>
          </a:xfrm>
        </p:spPr>
        <p:txBody>
          <a:bodyPr>
            <a:noAutofit/>
          </a:bodyPr>
          <a:lstStyle/>
          <a:p>
            <a:r>
              <a:rPr lang="en-US" sz="3600" b="1"/>
              <a:t>Sub-Task 2.1 - Analysis to Inform Policy Options</a:t>
            </a:r>
            <a:endParaRPr lang="en-US" sz="3600"/>
          </a:p>
        </p:txBody>
      </p:sp>
      <p:sp>
        <p:nvSpPr>
          <p:cNvPr id="3" name="Content Placeholder 2">
            <a:extLst>
              <a:ext uri="{FF2B5EF4-FFF2-40B4-BE49-F238E27FC236}">
                <a16:creationId xmlns:a16="http://schemas.microsoft.com/office/drawing/2014/main" id="{7B611EE5-B6E2-4F04-B216-C4AC7AA378E9}"/>
              </a:ext>
            </a:extLst>
          </p:cNvPr>
          <p:cNvSpPr>
            <a:spLocks noGrp="1"/>
          </p:cNvSpPr>
          <p:nvPr>
            <p:ph sz="half" idx="1"/>
          </p:nvPr>
        </p:nvSpPr>
        <p:spPr>
          <a:xfrm>
            <a:off x="1375042" y="1648124"/>
            <a:ext cx="9186446" cy="4482272"/>
          </a:xfrm>
        </p:spPr>
        <p:txBody>
          <a:bodyPr vert="horz" lIns="91440" tIns="45720" rIns="91440" bIns="45720" rtlCol="0" anchor="t">
            <a:normAutofit lnSpcReduction="10000"/>
          </a:bodyPr>
          <a:lstStyle/>
          <a:p>
            <a:pPr fontAlgn="base"/>
            <a:r>
              <a:rPr lang="en-US">
                <a:ea typeface="+mn-lt"/>
                <a:cs typeface="+mn-lt"/>
              </a:rPr>
              <a:t>Conduct analysis to evaluate the benefit of decarbonization activities or DER individually or in combination.</a:t>
            </a:r>
          </a:p>
          <a:p>
            <a:r>
              <a:rPr lang="en-US">
                <a:ea typeface="+mn-lt"/>
                <a:cs typeface="+mn-lt"/>
              </a:rPr>
              <a:t>Analysis may be conducted by utility territory, across all utility territories for which CEC has data, or somewhere in between.</a:t>
            </a:r>
          </a:p>
          <a:p>
            <a:r>
              <a:rPr lang="en-US">
                <a:ea typeface="+mn-lt"/>
                <a:cs typeface="+mn-lt"/>
              </a:rPr>
              <a:t>Identify customer types, equipment mixes, and geographies that provide the greatest customer and grid value.</a:t>
            </a:r>
            <a:endParaRPr lang="en-US"/>
          </a:p>
          <a:p>
            <a:r>
              <a:rPr lang="en-US">
                <a:ea typeface="+mn-lt"/>
                <a:cs typeface="+mn-lt"/>
              </a:rPr>
              <a:t>Assist CEC in conducting cost comparison of different scenarios and assess where financial incentives may be necessary to support deployment to meet other state priorities, such as for energy equity.</a:t>
            </a:r>
          </a:p>
          <a:p>
            <a:r>
              <a:rPr lang="en-US">
                <a:ea typeface="+mn-lt"/>
                <a:cs typeface="+mn-lt"/>
              </a:rPr>
              <a:t>Conduct analysis of both electric and fossil gas use that assists in informing decarbonization policy.</a:t>
            </a:r>
            <a:endParaRPr lang="en-US">
              <a:cs typeface="Arial" panose="020B0604020202020204"/>
            </a:endParaRPr>
          </a:p>
        </p:txBody>
      </p:sp>
      <p:sp>
        <p:nvSpPr>
          <p:cNvPr id="5" name="Slide Number Placeholder 4">
            <a:extLst>
              <a:ext uri="{FF2B5EF4-FFF2-40B4-BE49-F238E27FC236}">
                <a16:creationId xmlns:a16="http://schemas.microsoft.com/office/drawing/2014/main" id="{20DFE4F2-ED0E-4B14-883A-AA23334F46E6}"/>
              </a:ext>
            </a:extLst>
          </p:cNvPr>
          <p:cNvSpPr>
            <a:spLocks noGrp="1"/>
          </p:cNvSpPr>
          <p:nvPr>
            <p:ph type="sldNum" sz="quarter" idx="12"/>
          </p:nvPr>
        </p:nvSpPr>
        <p:spPr/>
        <p:txBody>
          <a:bodyPr/>
          <a:lstStyle/>
          <a:p>
            <a:fld id="{005C4985-ACD0-2B4C-8981-36243250F268}" type="slidenum">
              <a:rPr lang="en-US" smtClean="0">
                <a:solidFill>
                  <a:schemeClr val="tx1"/>
                </a:solidFill>
              </a:rPr>
              <a:t>13</a:t>
            </a:fld>
            <a:endParaRPr lang="en-US">
              <a:solidFill>
                <a:schemeClr val="tx1"/>
              </a:solidFill>
            </a:endParaRPr>
          </a:p>
        </p:txBody>
      </p:sp>
    </p:spTree>
    <p:extLst>
      <p:ext uri="{BB962C8B-B14F-4D97-AF65-F5344CB8AC3E}">
        <p14:creationId xmlns:p14="http://schemas.microsoft.com/office/powerpoint/2010/main" val="1934859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1E9A4-220C-45EB-B628-D82CCA9E04FF}"/>
              </a:ext>
            </a:extLst>
          </p:cNvPr>
          <p:cNvSpPr>
            <a:spLocks noGrp="1"/>
          </p:cNvSpPr>
          <p:nvPr>
            <p:ph type="title"/>
          </p:nvPr>
        </p:nvSpPr>
        <p:spPr>
          <a:xfrm>
            <a:off x="1375042" y="116416"/>
            <a:ext cx="9953978" cy="1038840"/>
          </a:xfrm>
        </p:spPr>
        <p:txBody>
          <a:bodyPr>
            <a:noAutofit/>
          </a:bodyPr>
          <a:lstStyle/>
          <a:p>
            <a:r>
              <a:rPr lang="en-US" sz="3600" b="1"/>
              <a:t>Sub-Task 2.2 - Analysis to Improve Forecasting/Planning</a:t>
            </a:r>
            <a:endParaRPr lang="en-US" sz="3600"/>
          </a:p>
        </p:txBody>
      </p:sp>
      <p:sp>
        <p:nvSpPr>
          <p:cNvPr id="3" name="Content Placeholder 2">
            <a:extLst>
              <a:ext uri="{FF2B5EF4-FFF2-40B4-BE49-F238E27FC236}">
                <a16:creationId xmlns:a16="http://schemas.microsoft.com/office/drawing/2014/main" id="{7B611EE5-B6E2-4F04-B216-C4AC7AA378E9}"/>
              </a:ext>
            </a:extLst>
          </p:cNvPr>
          <p:cNvSpPr>
            <a:spLocks noGrp="1"/>
          </p:cNvSpPr>
          <p:nvPr>
            <p:ph sz="half" idx="1"/>
          </p:nvPr>
        </p:nvSpPr>
        <p:spPr>
          <a:xfrm>
            <a:off x="1375042" y="1648124"/>
            <a:ext cx="9186446" cy="4482272"/>
          </a:xfrm>
        </p:spPr>
        <p:txBody>
          <a:bodyPr vert="horz" lIns="91440" tIns="45720" rIns="91440" bIns="45720" rtlCol="0" anchor="t">
            <a:normAutofit/>
          </a:bodyPr>
          <a:lstStyle/>
          <a:p>
            <a:pPr fontAlgn="base"/>
            <a:r>
              <a:rPr lang="en-US">
                <a:ea typeface="+mn-lt"/>
                <a:cs typeface="+mn-lt"/>
              </a:rPr>
              <a:t>Conduct analyses to inform the electricity hourly load shapes used for DER end-uses in the California Energy Demand forecast.</a:t>
            </a:r>
          </a:p>
          <a:p>
            <a:r>
              <a:rPr lang="en-US">
                <a:ea typeface="+mn-lt"/>
                <a:cs typeface="+mn-lt"/>
              </a:rPr>
              <a:t>Assess how a customer’s electricity and fossil gas consumption changes with DER adoption by comparing electricity and gas consumption before and after adoption.</a:t>
            </a:r>
          </a:p>
          <a:p>
            <a:r>
              <a:rPr lang="en-US">
                <a:ea typeface="+mn-lt"/>
                <a:cs typeface="+mn-lt"/>
              </a:rPr>
              <a:t>Work with CEC to identify potential future scenarios of DER deployment and analyze how the scenarios might impact customer energy use and cost and electric system reliability.</a:t>
            </a:r>
            <a:endParaRPr lang="en-US">
              <a:cs typeface="Arial" panose="020B0604020202020204"/>
            </a:endParaRPr>
          </a:p>
        </p:txBody>
      </p:sp>
      <p:sp>
        <p:nvSpPr>
          <p:cNvPr id="5" name="Slide Number Placeholder 4">
            <a:extLst>
              <a:ext uri="{FF2B5EF4-FFF2-40B4-BE49-F238E27FC236}">
                <a16:creationId xmlns:a16="http://schemas.microsoft.com/office/drawing/2014/main" id="{20DFE4F2-ED0E-4B14-883A-AA23334F46E6}"/>
              </a:ext>
            </a:extLst>
          </p:cNvPr>
          <p:cNvSpPr>
            <a:spLocks noGrp="1"/>
          </p:cNvSpPr>
          <p:nvPr>
            <p:ph type="sldNum" sz="quarter" idx="12"/>
          </p:nvPr>
        </p:nvSpPr>
        <p:spPr/>
        <p:txBody>
          <a:bodyPr/>
          <a:lstStyle/>
          <a:p>
            <a:fld id="{005C4985-ACD0-2B4C-8981-36243250F268}" type="slidenum">
              <a:rPr lang="en-US" smtClean="0">
                <a:solidFill>
                  <a:schemeClr val="tx1"/>
                </a:solidFill>
              </a:rPr>
              <a:t>14</a:t>
            </a:fld>
            <a:endParaRPr lang="en-US">
              <a:solidFill>
                <a:schemeClr val="tx1"/>
              </a:solidFill>
            </a:endParaRPr>
          </a:p>
        </p:txBody>
      </p:sp>
    </p:spTree>
    <p:extLst>
      <p:ext uri="{BB962C8B-B14F-4D97-AF65-F5344CB8AC3E}">
        <p14:creationId xmlns:p14="http://schemas.microsoft.com/office/powerpoint/2010/main" val="3283768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1E9A4-220C-45EB-B628-D82CCA9E04FF}"/>
              </a:ext>
            </a:extLst>
          </p:cNvPr>
          <p:cNvSpPr>
            <a:spLocks noGrp="1"/>
          </p:cNvSpPr>
          <p:nvPr>
            <p:ph type="title"/>
          </p:nvPr>
        </p:nvSpPr>
        <p:spPr>
          <a:xfrm>
            <a:off x="1375042" y="116416"/>
            <a:ext cx="9953978" cy="1038840"/>
          </a:xfrm>
        </p:spPr>
        <p:txBody>
          <a:bodyPr>
            <a:noAutofit/>
          </a:bodyPr>
          <a:lstStyle/>
          <a:p>
            <a:r>
              <a:rPr lang="en-US" sz="3600" b="1"/>
              <a:t>Sub-Task 2.3 - Analysis to Support Programs</a:t>
            </a:r>
            <a:endParaRPr lang="en-US" sz="3600"/>
          </a:p>
        </p:txBody>
      </p:sp>
      <p:sp>
        <p:nvSpPr>
          <p:cNvPr id="3" name="Content Placeholder 2">
            <a:extLst>
              <a:ext uri="{FF2B5EF4-FFF2-40B4-BE49-F238E27FC236}">
                <a16:creationId xmlns:a16="http://schemas.microsoft.com/office/drawing/2014/main" id="{7B611EE5-B6E2-4F04-B216-C4AC7AA378E9}"/>
              </a:ext>
            </a:extLst>
          </p:cNvPr>
          <p:cNvSpPr>
            <a:spLocks noGrp="1"/>
          </p:cNvSpPr>
          <p:nvPr>
            <p:ph sz="half" idx="1"/>
          </p:nvPr>
        </p:nvSpPr>
        <p:spPr>
          <a:xfrm>
            <a:off x="1375042" y="1648124"/>
            <a:ext cx="9186446" cy="4482272"/>
          </a:xfrm>
        </p:spPr>
        <p:txBody>
          <a:bodyPr vert="horz" lIns="91440" tIns="45720" rIns="91440" bIns="45720" rtlCol="0" anchor="t">
            <a:normAutofit fontScale="92500" lnSpcReduction="10000"/>
          </a:bodyPr>
          <a:lstStyle/>
          <a:p>
            <a:pPr fontAlgn="base"/>
            <a:r>
              <a:rPr lang="en-US">
                <a:ea typeface="+mn-lt"/>
                <a:cs typeface="+mn-lt"/>
              </a:rPr>
              <a:t>Conduct analyses to inform program design, development, requirements, and implementation.</a:t>
            </a:r>
          </a:p>
          <a:p>
            <a:r>
              <a:rPr lang="en-US">
                <a:ea typeface="+mn-lt"/>
                <a:cs typeface="+mn-lt"/>
              </a:rPr>
              <a:t>Develop and provide plans, recommendations, tools, and/or program support for program EM&amp;V.</a:t>
            </a:r>
          </a:p>
          <a:p>
            <a:r>
              <a:rPr lang="en-US">
                <a:ea typeface="+mn-lt"/>
                <a:cs typeface="+mn-lt"/>
              </a:rPr>
              <a:t>Develop tools to analyze customer energy use data and decarbonization and resiliency measures, in coordination with other data.</a:t>
            </a:r>
          </a:p>
          <a:p>
            <a:r>
              <a:rPr lang="en-US">
                <a:ea typeface="+mn-lt"/>
                <a:cs typeface="+mn-lt"/>
              </a:rPr>
              <a:t>Work with CEC to evaluate program effectiveness and make improvements.</a:t>
            </a:r>
          </a:p>
          <a:p>
            <a:r>
              <a:rPr lang="en-US">
                <a:ea typeface="+mn-lt"/>
                <a:cs typeface="+mn-lt"/>
              </a:rPr>
              <a:t>Support and provide training and resources to CEC staff and program implementers.</a:t>
            </a:r>
          </a:p>
          <a:p>
            <a:r>
              <a:rPr lang="en-US">
                <a:ea typeface="+mn-lt"/>
                <a:cs typeface="+mn-lt"/>
              </a:rPr>
              <a:t>Support the development and training of CEC staff to strengthen their skills and ability to conduct analysis of customer energy use data.</a:t>
            </a:r>
            <a:endParaRPr lang="en-US">
              <a:cs typeface="Arial" panose="020B0604020202020204"/>
            </a:endParaRPr>
          </a:p>
        </p:txBody>
      </p:sp>
      <p:sp>
        <p:nvSpPr>
          <p:cNvPr id="5" name="Slide Number Placeholder 4">
            <a:extLst>
              <a:ext uri="{FF2B5EF4-FFF2-40B4-BE49-F238E27FC236}">
                <a16:creationId xmlns:a16="http://schemas.microsoft.com/office/drawing/2014/main" id="{20DFE4F2-ED0E-4B14-883A-AA23334F46E6}"/>
              </a:ext>
            </a:extLst>
          </p:cNvPr>
          <p:cNvSpPr>
            <a:spLocks noGrp="1"/>
          </p:cNvSpPr>
          <p:nvPr>
            <p:ph type="sldNum" sz="quarter" idx="12"/>
          </p:nvPr>
        </p:nvSpPr>
        <p:spPr/>
        <p:txBody>
          <a:bodyPr/>
          <a:lstStyle/>
          <a:p>
            <a:fld id="{005C4985-ACD0-2B4C-8981-36243250F268}" type="slidenum">
              <a:rPr lang="en-US" smtClean="0">
                <a:solidFill>
                  <a:schemeClr val="tx1"/>
                </a:solidFill>
              </a:rPr>
              <a:t>15</a:t>
            </a:fld>
            <a:endParaRPr lang="en-US">
              <a:solidFill>
                <a:schemeClr val="tx1"/>
              </a:solidFill>
            </a:endParaRPr>
          </a:p>
        </p:txBody>
      </p:sp>
    </p:spTree>
    <p:extLst>
      <p:ext uri="{BB962C8B-B14F-4D97-AF65-F5344CB8AC3E}">
        <p14:creationId xmlns:p14="http://schemas.microsoft.com/office/powerpoint/2010/main" val="40438481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1E9A4-220C-45EB-B628-D82CCA9E04FF}"/>
              </a:ext>
            </a:extLst>
          </p:cNvPr>
          <p:cNvSpPr>
            <a:spLocks noGrp="1"/>
          </p:cNvSpPr>
          <p:nvPr>
            <p:ph type="title"/>
          </p:nvPr>
        </p:nvSpPr>
        <p:spPr>
          <a:xfrm>
            <a:off x="1375042" y="116416"/>
            <a:ext cx="9953978" cy="1038840"/>
          </a:xfrm>
        </p:spPr>
        <p:txBody>
          <a:bodyPr>
            <a:noAutofit/>
          </a:bodyPr>
          <a:lstStyle/>
          <a:p>
            <a:r>
              <a:rPr lang="en-US" sz="3600" b="1"/>
              <a:t>Sub-Task 2.4 - Development of Strategies to Share Information</a:t>
            </a:r>
            <a:endParaRPr lang="en-US" sz="3600"/>
          </a:p>
        </p:txBody>
      </p:sp>
      <p:sp>
        <p:nvSpPr>
          <p:cNvPr id="3" name="Content Placeholder 2">
            <a:extLst>
              <a:ext uri="{FF2B5EF4-FFF2-40B4-BE49-F238E27FC236}">
                <a16:creationId xmlns:a16="http://schemas.microsoft.com/office/drawing/2014/main" id="{7B611EE5-B6E2-4F04-B216-C4AC7AA378E9}"/>
              </a:ext>
            </a:extLst>
          </p:cNvPr>
          <p:cNvSpPr>
            <a:spLocks noGrp="1"/>
          </p:cNvSpPr>
          <p:nvPr>
            <p:ph sz="half" idx="1"/>
          </p:nvPr>
        </p:nvSpPr>
        <p:spPr>
          <a:xfrm>
            <a:off x="1375042" y="1648124"/>
            <a:ext cx="9186446" cy="4482272"/>
          </a:xfrm>
        </p:spPr>
        <p:txBody>
          <a:bodyPr vert="horz" lIns="91440" tIns="45720" rIns="91440" bIns="45720" rtlCol="0" anchor="t">
            <a:normAutofit/>
          </a:bodyPr>
          <a:lstStyle/>
          <a:p>
            <a:pPr fontAlgn="base"/>
            <a:r>
              <a:rPr lang="en-US">
                <a:ea typeface="+mn-lt"/>
                <a:cs typeface="+mn-lt"/>
              </a:rPr>
              <a:t>Support the CEC in developing strategies that may include anonymizing or otherwise aggregating data to a level that enables sharing the information without releasing PII or other confidential data and is useful for planners and program implementers, including communities, community choice aggregators, and DER deployment program implementers.</a:t>
            </a:r>
          </a:p>
          <a:p>
            <a:r>
              <a:rPr lang="en-US">
                <a:ea typeface="+mn-lt"/>
                <a:cs typeface="+mn-lt"/>
              </a:rPr>
              <a:t>This may include advice on how to make this data available through CEC’s existing data infrastructure or CEC’s planning library, which is in development.</a:t>
            </a:r>
            <a:endParaRPr lang="en-US">
              <a:cs typeface="Arial" panose="020B0604020202020204"/>
            </a:endParaRPr>
          </a:p>
        </p:txBody>
      </p:sp>
      <p:sp>
        <p:nvSpPr>
          <p:cNvPr id="5" name="Slide Number Placeholder 4">
            <a:extLst>
              <a:ext uri="{FF2B5EF4-FFF2-40B4-BE49-F238E27FC236}">
                <a16:creationId xmlns:a16="http://schemas.microsoft.com/office/drawing/2014/main" id="{20DFE4F2-ED0E-4B14-883A-AA23334F46E6}"/>
              </a:ext>
            </a:extLst>
          </p:cNvPr>
          <p:cNvSpPr>
            <a:spLocks noGrp="1"/>
          </p:cNvSpPr>
          <p:nvPr>
            <p:ph type="sldNum" sz="quarter" idx="12"/>
          </p:nvPr>
        </p:nvSpPr>
        <p:spPr/>
        <p:txBody>
          <a:bodyPr/>
          <a:lstStyle/>
          <a:p>
            <a:fld id="{005C4985-ACD0-2B4C-8981-36243250F268}" type="slidenum">
              <a:rPr lang="en-US" smtClean="0">
                <a:solidFill>
                  <a:schemeClr val="tx1"/>
                </a:solidFill>
              </a:rPr>
              <a:t>16</a:t>
            </a:fld>
            <a:endParaRPr lang="en-US">
              <a:solidFill>
                <a:schemeClr val="tx1"/>
              </a:solidFill>
            </a:endParaRPr>
          </a:p>
        </p:txBody>
      </p:sp>
    </p:spTree>
    <p:extLst>
      <p:ext uri="{BB962C8B-B14F-4D97-AF65-F5344CB8AC3E}">
        <p14:creationId xmlns:p14="http://schemas.microsoft.com/office/powerpoint/2010/main" val="4013953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b="1"/>
              <a:t>Eligible Bidders</a:t>
            </a:r>
            <a:r>
              <a:rPr lang="en-US" sz="3200"/>
              <a:t>​</a:t>
            </a:r>
          </a:p>
        </p:txBody>
      </p:sp>
      <p:sp>
        <p:nvSpPr>
          <p:cNvPr id="2" name="Content Placeholder 1"/>
          <p:cNvSpPr>
            <a:spLocks noGrp="1"/>
          </p:cNvSpPr>
          <p:nvPr>
            <p:ph idx="1"/>
          </p:nvPr>
        </p:nvSpPr>
        <p:spPr>
          <a:xfrm>
            <a:off x="438539" y="1825625"/>
            <a:ext cx="10915261" cy="4351338"/>
          </a:xfrm>
        </p:spPr>
        <p:txBody>
          <a:bodyPr vert="horz" lIns="91440" tIns="45720" rIns="91440" bIns="45720" rtlCol="0" anchor="t">
            <a:normAutofit/>
          </a:bodyPr>
          <a:lstStyle/>
          <a:p>
            <a:pPr fontAlgn="base"/>
            <a:r>
              <a:rPr lang="en-US" sz="2000">
                <a:ea typeface="+mn-lt"/>
                <a:cs typeface="+mn-lt"/>
              </a:rPr>
              <a:t>Bidders must meet all solicitation requirements.  </a:t>
            </a:r>
            <a:endParaRPr lang="en-US" sz="2000"/>
          </a:p>
          <a:p>
            <a:r>
              <a:rPr lang="en-US" sz="2000"/>
              <a:t>Private entities, non-profit organizations, and public sector entities that meet the solicitation requirements. ​</a:t>
            </a:r>
            <a:endParaRPr lang="en-US">
              <a:cs typeface="Arial"/>
            </a:endParaRPr>
          </a:p>
          <a:p>
            <a:pPr lvl="1" fontAlgn="base"/>
            <a:r>
              <a:rPr lang="en-US" sz="1800"/>
              <a:t>Private sector entities must agree to the Energy Commission’s standard terms and conditions.​</a:t>
            </a:r>
            <a:endParaRPr lang="en-US" sz="1800">
              <a:cs typeface="Arial"/>
            </a:endParaRPr>
          </a:p>
          <a:p>
            <a:pPr lvl="1" fontAlgn="base"/>
            <a:r>
              <a:rPr lang="en-US" sz="1800"/>
              <a:t>The University of California or the U.S. DOE National Laboratories must use either the standard or the pre-negotiated terms and conditions.​</a:t>
            </a:r>
            <a:endParaRPr lang="en-US" sz="1800">
              <a:cs typeface="Arial"/>
            </a:endParaRPr>
          </a:p>
          <a:p>
            <a:pPr lvl="1" fontAlgn="base"/>
            <a:r>
              <a:rPr lang="en-US" sz="1800"/>
              <a:t>Public entities may participate as subcontractors if they cannot meet requirements or agree to the terms.​</a:t>
            </a:r>
            <a:endParaRPr lang="en-US" sz="2000"/>
          </a:p>
          <a:p>
            <a:r>
              <a:rPr lang="en-US" sz="2000"/>
              <a:t>All corporations, LLCs and LPs are required to register and be in good standing with the California Secretary of State. ​</a:t>
            </a:r>
            <a:endParaRPr lang="en-US"/>
          </a:p>
          <a:p>
            <a:pPr fontAlgn="base"/>
            <a:endParaRPr lang="en-US" sz="2000">
              <a:cs typeface="Arial"/>
            </a:endParaRPr>
          </a:p>
          <a:p>
            <a:endParaRPr lang="en-US"/>
          </a:p>
        </p:txBody>
      </p:sp>
      <p:sp>
        <p:nvSpPr>
          <p:cNvPr id="6" name="Slide Number Placeholder 5"/>
          <p:cNvSpPr>
            <a:spLocks noGrp="1"/>
          </p:cNvSpPr>
          <p:nvPr>
            <p:ph type="sldNum" sz="quarter" idx="12"/>
          </p:nvPr>
        </p:nvSpPr>
        <p:spPr/>
        <p:txBody>
          <a:bodyPr/>
          <a:lstStyle/>
          <a:p>
            <a:fld id="{7F09A1A5-4186-AE45-B489-8F93D826EB49}" type="slidenum">
              <a:rPr lang="en-US" dirty="0" smtClean="0">
                <a:solidFill>
                  <a:schemeClr val="tx1"/>
                </a:solidFill>
              </a:rPr>
              <a:t>17</a:t>
            </a:fld>
            <a:endParaRPr lang="en-US">
              <a:solidFill>
                <a:schemeClr val="tx1"/>
              </a:solidFill>
            </a:endParaRPr>
          </a:p>
        </p:txBody>
      </p:sp>
    </p:spTree>
    <p:extLst>
      <p:ext uri="{BB962C8B-B14F-4D97-AF65-F5344CB8AC3E}">
        <p14:creationId xmlns:p14="http://schemas.microsoft.com/office/powerpoint/2010/main" val="747229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2CA81-86F8-15A1-393E-D033692BCBD3}"/>
              </a:ext>
            </a:extLst>
          </p:cNvPr>
          <p:cNvSpPr>
            <a:spLocks noGrp="1"/>
          </p:cNvSpPr>
          <p:nvPr>
            <p:ph type="title"/>
          </p:nvPr>
        </p:nvSpPr>
        <p:spPr/>
        <p:txBody>
          <a:bodyPr/>
          <a:lstStyle/>
          <a:p>
            <a:r>
              <a:rPr lang="en-US" sz="4400" b="1">
                <a:ea typeface="+mj-lt"/>
                <a:cs typeface="+mj-lt"/>
              </a:rPr>
              <a:t>Proposal Requirements</a:t>
            </a:r>
            <a:endParaRPr lang="en-US"/>
          </a:p>
        </p:txBody>
      </p:sp>
      <p:sp>
        <p:nvSpPr>
          <p:cNvPr id="7" name="TextBox 6">
            <a:extLst>
              <a:ext uri="{FF2B5EF4-FFF2-40B4-BE49-F238E27FC236}">
                <a16:creationId xmlns:a16="http://schemas.microsoft.com/office/drawing/2014/main" id="{F6E54116-C042-736A-B40A-729B7EEBCE91}"/>
              </a:ext>
            </a:extLst>
          </p:cNvPr>
          <p:cNvSpPr txBox="1"/>
          <p:nvPr/>
        </p:nvSpPr>
        <p:spPr>
          <a:xfrm>
            <a:off x="3393421" y="1234377"/>
            <a:ext cx="6097712" cy="400110"/>
          </a:xfrm>
          <a:prstGeom prst="rect">
            <a:avLst/>
          </a:prstGeom>
          <a:noFill/>
        </p:spPr>
        <p:txBody>
          <a:bodyPr wrap="square">
            <a:spAutoFit/>
          </a:bodyPr>
          <a:lstStyle/>
          <a:p>
            <a:pPr>
              <a:lnSpc>
                <a:spcPct val="100000"/>
              </a:lnSpc>
              <a:spcBef>
                <a:spcPct val="20000"/>
              </a:spcBef>
              <a:spcAft>
                <a:spcPct val="0"/>
              </a:spcAft>
            </a:pPr>
            <a:r>
              <a:rPr lang="en-US" sz="2000" b="1">
                <a:solidFill>
                  <a:schemeClr val="accent1">
                    <a:lumMod val="50000"/>
                  </a:schemeClr>
                </a:solidFill>
              </a:rPr>
              <a:t>Proposals Consists of two Sections</a:t>
            </a:r>
          </a:p>
        </p:txBody>
      </p:sp>
      <p:sp>
        <p:nvSpPr>
          <p:cNvPr id="3" name="Content Placeholder 2">
            <a:extLst>
              <a:ext uri="{FF2B5EF4-FFF2-40B4-BE49-F238E27FC236}">
                <a16:creationId xmlns:a16="http://schemas.microsoft.com/office/drawing/2014/main" id="{1362542E-71F4-3031-C77C-E9067E0A29B7}"/>
              </a:ext>
            </a:extLst>
          </p:cNvPr>
          <p:cNvSpPr>
            <a:spLocks noGrp="1"/>
          </p:cNvSpPr>
          <p:nvPr>
            <p:ph sz="half" idx="1"/>
          </p:nvPr>
        </p:nvSpPr>
        <p:spPr/>
        <p:txBody>
          <a:bodyPr>
            <a:normAutofit fontScale="70000" lnSpcReduction="20000"/>
          </a:bodyPr>
          <a:lstStyle/>
          <a:p>
            <a:pPr>
              <a:buFont typeface="Wingdings" panose="05000000000000000000" pitchFamily="2" charset="2"/>
              <a:buChar char="q"/>
            </a:pPr>
            <a:r>
              <a:rPr lang="en-US" sz="2600" b="1">
                <a:ea typeface="+mj-lt"/>
                <a:cs typeface="+mj-lt"/>
              </a:rPr>
              <a:t>Section 1: Administrative Response</a:t>
            </a:r>
          </a:p>
          <a:p>
            <a:endParaRPr lang="en-US" sz="2400" b="1">
              <a:ea typeface="+mj-lt"/>
              <a:cs typeface="+mj-lt"/>
            </a:endParaRPr>
          </a:p>
          <a:p>
            <a:pPr>
              <a:spcBef>
                <a:spcPct val="20000"/>
              </a:spcBef>
              <a:spcAft>
                <a:spcPct val="0"/>
              </a:spcAft>
            </a:pPr>
            <a:r>
              <a:rPr lang="en-US">
                <a:ea typeface="+mn-lt"/>
                <a:cs typeface="+mn-lt"/>
              </a:rPr>
              <a:t>Cover Letter</a:t>
            </a:r>
            <a:endParaRPr lang="en-US"/>
          </a:p>
          <a:p>
            <a:r>
              <a:rPr lang="en-US">
                <a:ea typeface="+mn-lt"/>
                <a:cs typeface="+mn-lt"/>
              </a:rPr>
              <a:t>Table of Contents</a:t>
            </a:r>
          </a:p>
          <a:p>
            <a:r>
              <a:rPr lang="en-US">
                <a:ea typeface="+mn-lt"/>
                <a:cs typeface="+mn-lt"/>
              </a:rPr>
              <a:t>Contractor Status Form</a:t>
            </a:r>
          </a:p>
          <a:p>
            <a:r>
              <a:rPr lang="en-US">
                <a:ea typeface="+mn-lt"/>
                <a:cs typeface="+mn-lt"/>
              </a:rPr>
              <a:t>Darfur Contracting Act Form</a:t>
            </a:r>
          </a:p>
          <a:p>
            <a:r>
              <a:rPr lang="en-US">
                <a:ea typeface="+mn-lt"/>
                <a:cs typeface="+mn-lt"/>
              </a:rPr>
              <a:t>Small Business Certification (If applicable)</a:t>
            </a:r>
          </a:p>
          <a:p>
            <a:r>
              <a:rPr lang="en-US">
                <a:ea typeface="+mn-lt"/>
                <a:cs typeface="+mn-lt"/>
              </a:rPr>
              <a:t>Completed Disabled Veteran Business Enterprise form</a:t>
            </a:r>
          </a:p>
          <a:p>
            <a:r>
              <a:rPr lang="en-US">
                <a:ea typeface="+mn-lt"/>
                <a:cs typeface="+mn-lt"/>
              </a:rPr>
              <a:t>Bidder Declaration form GSPD-05-105</a:t>
            </a:r>
          </a:p>
          <a:p>
            <a:r>
              <a:rPr lang="en-US">
                <a:ea typeface="+mn-lt"/>
                <a:cs typeface="+mn-lt"/>
              </a:rPr>
              <a:t>Contractor Certification Clauses </a:t>
            </a:r>
          </a:p>
          <a:p>
            <a:r>
              <a:rPr lang="en-US">
                <a:ea typeface="+mn-lt"/>
                <a:cs typeface="+mn-lt"/>
              </a:rPr>
              <a:t>TACPA Forms</a:t>
            </a:r>
          </a:p>
          <a:p>
            <a:r>
              <a:rPr lang="en-US">
                <a:ea typeface="+mn-lt"/>
                <a:cs typeface="+mn-lt"/>
              </a:rPr>
              <a:t>Iran Contracting Act Form</a:t>
            </a:r>
          </a:p>
          <a:p>
            <a:r>
              <a:rPr lang="en-US">
                <a:ea typeface="+mn-lt"/>
                <a:cs typeface="+mn-lt"/>
              </a:rPr>
              <a:t>CA Civil Rights Laws Certification</a:t>
            </a:r>
          </a:p>
          <a:p>
            <a:endParaRPr lang="en-US"/>
          </a:p>
        </p:txBody>
      </p:sp>
      <p:sp>
        <p:nvSpPr>
          <p:cNvPr id="4" name="Content Placeholder 3">
            <a:extLst>
              <a:ext uri="{FF2B5EF4-FFF2-40B4-BE49-F238E27FC236}">
                <a16:creationId xmlns:a16="http://schemas.microsoft.com/office/drawing/2014/main" id="{8937B566-0053-3D5F-01CE-3BDFF5743CE2}"/>
              </a:ext>
            </a:extLst>
          </p:cNvPr>
          <p:cNvSpPr>
            <a:spLocks noGrp="1"/>
          </p:cNvSpPr>
          <p:nvPr>
            <p:ph sz="half" idx="2"/>
          </p:nvPr>
        </p:nvSpPr>
        <p:spPr/>
        <p:txBody>
          <a:bodyPr>
            <a:normAutofit fontScale="70000" lnSpcReduction="20000"/>
          </a:bodyPr>
          <a:lstStyle/>
          <a:p>
            <a:pPr>
              <a:buFont typeface="Wingdings" panose="05000000000000000000" pitchFamily="2" charset="2"/>
              <a:buChar char="q"/>
            </a:pPr>
            <a:r>
              <a:rPr lang="en-US" sz="2600" b="1"/>
              <a:t>Section 2: </a:t>
            </a:r>
            <a:r>
              <a:rPr lang="en-US" sz="2600" b="1">
                <a:ea typeface="+mj-lt"/>
                <a:cs typeface="+mj-lt"/>
              </a:rPr>
              <a:t>Technical Proposal and Cost Proposal</a:t>
            </a:r>
          </a:p>
          <a:p>
            <a:endParaRPr lang="en-US" sz="2400" b="1">
              <a:ea typeface="+mj-lt"/>
              <a:cs typeface="+mj-lt"/>
            </a:endParaRPr>
          </a:p>
          <a:p>
            <a:pPr>
              <a:lnSpc>
                <a:spcPct val="80000"/>
              </a:lnSpc>
              <a:spcBef>
                <a:spcPts val="0"/>
              </a:spcBef>
            </a:pPr>
            <a:r>
              <a:rPr lang="en-US">
                <a:ea typeface="+mn-lt"/>
                <a:cs typeface="+mn-lt"/>
              </a:rPr>
              <a:t>Approach to Tasks in Scope of Work	 </a:t>
            </a:r>
          </a:p>
          <a:p>
            <a:pPr>
              <a:lnSpc>
                <a:spcPct val="80000"/>
              </a:lnSpc>
              <a:spcBef>
                <a:spcPts val="0"/>
              </a:spcBef>
            </a:pPr>
            <a:endParaRPr lang="en-US">
              <a:ea typeface="+mn-lt"/>
              <a:cs typeface="+mn-lt"/>
            </a:endParaRPr>
          </a:p>
          <a:p>
            <a:pPr>
              <a:lnSpc>
                <a:spcPct val="80000"/>
              </a:lnSpc>
              <a:spcBef>
                <a:spcPts val="0"/>
              </a:spcBef>
            </a:pPr>
            <a:r>
              <a:rPr lang="en-US">
                <a:ea typeface="+mn-lt"/>
                <a:cs typeface="+mn-lt"/>
              </a:rPr>
              <a:t>Organizational Structure	 </a:t>
            </a:r>
          </a:p>
          <a:p>
            <a:pPr>
              <a:lnSpc>
                <a:spcPct val="80000"/>
              </a:lnSpc>
              <a:spcBef>
                <a:spcPts val="0"/>
              </a:spcBef>
            </a:pPr>
            <a:endParaRPr lang="en-US">
              <a:ea typeface="+mn-lt"/>
              <a:cs typeface="+mn-lt"/>
            </a:endParaRPr>
          </a:p>
          <a:p>
            <a:pPr>
              <a:lnSpc>
                <a:spcPct val="80000"/>
              </a:lnSpc>
              <a:spcBef>
                <a:spcPts val="0"/>
              </a:spcBef>
            </a:pPr>
            <a:r>
              <a:rPr lang="en-US">
                <a:ea typeface="+mn-lt"/>
                <a:cs typeface="+mn-lt"/>
              </a:rPr>
              <a:t>Relevant Experience and Qualifications 	 </a:t>
            </a:r>
          </a:p>
          <a:p>
            <a:pPr>
              <a:lnSpc>
                <a:spcPct val="80000"/>
              </a:lnSpc>
              <a:spcBef>
                <a:spcPts val="0"/>
              </a:spcBef>
            </a:pPr>
            <a:endParaRPr lang="en-US">
              <a:ea typeface="+mn-lt"/>
              <a:cs typeface="+mn-lt"/>
            </a:endParaRPr>
          </a:p>
          <a:p>
            <a:pPr>
              <a:lnSpc>
                <a:spcPct val="80000"/>
              </a:lnSpc>
              <a:spcBef>
                <a:spcPts val="0"/>
              </a:spcBef>
            </a:pPr>
            <a:r>
              <a:rPr lang="en-US">
                <a:ea typeface="+mn-lt"/>
                <a:cs typeface="+mn-lt"/>
              </a:rPr>
              <a:t>Labor Hours by Personnel and Task	 </a:t>
            </a:r>
          </a:p>
          <a:p>
            <a:pPr>
              <a:lnSpc>
                <a:spcPct val="80000"/>
              </a:lnSpc>
              <a:spcBef>
                <a:spcPts val="0"/>
              </a:spcBef>
            </a:pPr>
            <a:endParaRPr lang="en-US">
              <a:ea typeface="+mn-lt"/>
              <a:cs typeface="+mn-lt"/>
            </a:endParaRPr>
          </a:p>
          <a:p>
            <a:pPr>
              <a:lnSpc>
                <a:spcPct val="80000"/>
              </a:lnSpc>
              <a:spcBef>
                <a:spcPts val="0"/>
              </a:spcBef>
            </a:pPr>
            <a:r>
              <a:rPr lang="en-US">
                <a:ea typeface="+mn-lt"/>
                <a:cs typeface="+mn-lt"/>
              </a:rPr>
              <a:t>Client References 	</a:t>
            </a:r>
          </a:p>
          <a:p>
            <a:pPr>
              <a:lnSpc>
                <a:spcPct val="80000"/>
              </a:lnSpc>
              <a:spcBef>
                <a:spcPts val="0"/>
              </a:spcBef>
            </a:pPr>
            <a:endParaRPr lang="en-US">
              <a:ea typeface="+mn-lt"/>
              <a:cs typeface="+mn-lt"/>
            </a:endParaRPr>
          </a:p>
          <a:p>
            <a:pPr>
              <a:lnSpc>
                <a:spcPct val="80000"/>
              </a:lnSpc>
              <a:spcBef>
                <a:spcPts val="0"/>
              </a:spcBef>
            </a:pPr>
            <a:r>
              <a:rPr lang="en-US">
                <a:ea typeface="+mn-lt"/>
                <a:cs typeface="+mn-lt"/>
              </a:rPr>
              <a:t>Key Personnel Resumes </a:t>
            </a:r>
          </a:p>
          <a:p>
            <a:pPr>
              <a:lnSpc>
                <a:spcPct val="80000"/>
              </a:lnSpc>
              <a:spcBef>
                <a:spcPts val="0"/>
              </a:spcBef>
            </a:pPr>
            <a:endParaRPr lang="en-US">
              <a:ea typeface="+mn-lt"/>
              <a:cs typeface="+mn-lt"/>
            </a:endParaRPr>
          </a:p>
          <a:p>
            <a:pPr>
              <a:lnSpc>
                <a:spcPct val="80000"/>
              </a:lnSpc>
              <a:spcBef>
                <a:spcPts val="0"/>
              </a:spcBef>
            </a:pPr>
            <a:r>
              <a:rPr lang="en-US">
                <a:ea typeface="+mn-lt"/>
                <a:cs typeface="+mn-lt"/>
              </a:rPr>
              <a:t>Previous Work Products 	 </a:t>
            </a:r>
          </a:p>
          <a:p>
            <a:pPr>
              <a:lnSpc>
                <a:spcPct val="80000"/>
              </a:lnSpc>
              <a:spcBef>
                <a:spcPts val="0"/>
              </a:spcBef>
            </a:pPr>
            <a:endParaRPr lang="en-US">
              <a:ea typeface="+mn-lt"/>
              <a:cs typeface="+mn-lt"/>
            </a:endParaRPr>
          </a:p>
          <a:p>
            <a:pPr>
              <a:lnSpc>
                <a:spcPct val="80000"/>
              </a:lnSpc>
              <a:spcBef>
                <a:spcPts val="0"/>
              </a:spcBef>
            </a:pPr>
            <a:r>
              <a:rPr lang="en-US">
                <a:ea typeface="+mn-lt"/>
                <a:cs typeface="+mn-lt"/>
              </a:rPr>
              <a:t>Budget Forms</a:t>
            </a:r>
          </a:p>
          <a:p>
            <a:endParaRPr lang="en-US" sz="2400" b="1">
              <a:ea typeface="+mj-lt"/>
              <a:cs typeface="+mj-lt"/>
            </a:endParaRPr>
          </a:p>
          <a:p>
            <a:endParaRPr lang="en-US"/>
          </a:p>
        </p:txBody>
      </p:sp>
      <p:sp>
        <p:nvSpPr>
          <p:cNvPr id="5" name="Slide Number Placeholder 4">
            <a:extLst>
              <a:ext uri="{FF2B5EF4-FFF2-40B4-BE49-F238E27FC236}">
                <a16:creationId xmlns:a16="http://schemas.microsoft.com/office/drawing/2014/main" id="{C866F26C-C790-C9FC-0FE4-6C3F75C3D865}"/>
              </a:ext>
            </a:extLst>
          </p:cNvPr>
          <p:cNvSpPr>
            <a:spLocks noGrp="1"/>
          </p:cNvSpPr>
          <p:nvPr>
            <p:ph type="sldNum" sz="quarter" idx="12"/>
          </p:nvPr>
        </p:nvSpPr>
        <p:spPr/>
        <p:txBody>
          <a:bodyPr/>
          <a:lstStyle/>
          <a:p>
            <a:fld id="{005C4985-ACD0-2B4C-8981-36243250F268}" type="slidenum">
              <a:rPr lang="en-US" smtClean="0">
                <a:solidFill>
                  <a:schemeClr val="tx1"/>
                </a:solidFill>
              </a:rPr>
              <a:t>18</a:t>
            </a:fld>
            <a:endParaRPr lang="en-US">
              <a:solidFill>
                <a:schemeClr val="tx1"/>
              </a:solidFill>
            </a:endParaRPr>
          </a:p>
        </p:txBody>
      </p:sp>
    </p:spTree>
    <p:extLst>
      <p:ext uri="{BB962C8B-B14F-4D97-AF65-F5344CB8AC3E}">
        <p14:creationId xmlns:p14="http://schemas.microsoft.com/office/powerpoint/2010/main" val="2360580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1836-D73F-4C35-A390-E3E3E04B8FFB}"/>
              </a:ext>
            </a:extLst>
          </p:cNvPr>
          <p:cNvSpPr>
            <a:spLocks noGrp="1"/>
          </p:cNvSpPr>
          <p:nvPr>
            <p:ph type="title"/>
          </p:nvPr>
        </p:nvSpPr>
        <p:spPr/>
        <p:txBody>
          <a:bodyPr>
            <a:normAutofit/>
          </a:bodyPr>
          <a:lstStyle/>
          <a:p>
            <a:r>
              <a:rPr lang="en-US" b="1"/>
              <a:t>Evaluation Process</a:t>
            </a:r>
            <a:endParaRPr lang="en-US"/>
          </a:p>
        </p:txBody>
      </p:sp>
      <p:sp>
        <p:nvSpPr>
          <p:cNvPr id="3" name="Content Placeholder 2">
            <a:extLst>
              <a:ext uri="{FF2B5EF4-FFF2-40B4-BE49-F238E27FC236}">
                <a16:creationId xmlns:a16="http://schemas.microsoft.com/office/drawing/2014/main" id="{B1FC797A-7435-4C9E-986C-FD6660309305}"/>
              </a:ext>
            </a:extLst>
          </p:cNvPr>
          <p:cNvSpPr>
            <a:spLocks noGrp="1"/>
          </p:cNvSpPr>
          <p:nvPr>
            <p:ph sz="half" idx="1"/>
          </p:nvPr>
        </p:nvSpPr>
        <p:spPr>
          <a:xfrm>
            <a:off x="838200" y="1835785"/>
            <a:ext cx="9427234" cy="4351338"/>
          </a:xfrm>
        </p:spPr>
        <p:txBody>
          <a:bodyPr/>
          <a:lstStyle/>
          <a:p>
            <a:pPr fontAlgn="base"/>
            <a:r>
              <a:rPr lang="en-US"/>
              <a:t>Stage One: Administrative and Completeness Screening</a:t>
            </a:r>
          </a:p>
          <a:p>
            <a:pPr fontAlgn="base"/>
            <a:r>
              <a:rPr lang="en-US"/>
              <a:t>Stage Two: Technical and Cost Evaluation of Proposals</a:t>
            </a:r>
          </a:p>
          <a:p>
            <a:pPr lvl="1" fontAlgn="base">
              <a:spcBef>
                <a:spcPts val="1200"/>
              </a:spcBef>
            </a:pPr>
            <a:r>
              <a:rPr lang="en-US"/>
              <a:t>Must pass Technical Criteria for further evaluation.</a:t>
            </a:r>
          </a:p>
          <a:p>
            <a:pPr lvl="1" fontAlgn="base"/>
            <a:r>
              <a:rPr lang="en-US"/>
              <a:t>The Maximum Points Available under this RFP are 100​</a:t>
            </a:r>
          </a:p>
          <a:p>
            <a:pPr lvl="1" fontAlgn="base"/>
            <a:r>
              <a:rPr lang="en-US"/>
              <a:t>Minimum Passing Score </a:t>
            </a:r>
          </a:p>
          <a:p>
            <a:pPr lvl="2" fontAlgn="base"/>
            <a:r>
              <a:rPr lang="en-US"/>
              <a:t>For the technical Criteria 56 points (70%)</a:t>
            </a:r>
          </a:p>
          <a:p>
            <a:pPr lvl="2" fontAlgn="base"/>
            <a:r>
              <a:rPr lang="en-US"/>
              <a:t>For the whole proposal 70 points (70%)																							</a:t>
            </a:r>
          </a:p>
          <a:p>
            <a:endParaRPr lang="en-US"/>
          </a:p>
        </p:txBody>
      </p:sp>
      <p:sp>
        <p:nvSpPr>
          <p:cNvPr id="5" name="Slide Number Placeholder 4">
            <a:extLst>
              <a:ext uri="{FF2B5EF4-FFF2-40B4-BE49-F238E27FC236}">
                <a16:creationId xmlns:a16="http://schemas.microsoft.com/office/drawing/2014/main" id="{5853A144-3AFA-4B73-9B58-627080F8257C}"/>
              </a:ext>
            </a:extLst>
          </p:cNvPr>
          <p:cNvSpPr>
            <a:spLocks noGrp="1"/>
          </p:cNvSpPr>
          <p:nvPr>
            <p:ph type="sldNum" sz="quarter" idx="12"/>
          </p:nvPr>
        </p:nvSpPr>
        <p:spPr/>
        <p:txBody>
          <a:bodyPr/>
          <a:lstStyle/>
          <a:p>
            <a:fld id="{005C4985-ACD0-2B4C-8981-36243250F268}" type="slidenum">
              <a:rPr lang="en-US" smtClean="0">
                <a:solidFill>
                  <a:schemeClr val="tx1"/>
                </a:solidFill>
              </a:rPr>
              <a:t>19</a:t>
            </a:fld>
            <a:endParaRPr lang="en-US">
              <a:solidFill>
                <a:schemeClr val="tx1"/>
              </a:solidFill>
            </a:endParaRPr>
          </a:p>
        </p:txBody>
      </p:sp>
    </p:spTree>
    <p:extLst>
      <p:ext uri="{BB962C8B-B14F-4D97-AF65-F5344CB8AC3E}">
        <p14:creationId xmlns:p14="http://schemas.microsoft.com/office/powerpoint/2010/main" val="2492566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581DC-ED65-8925-FE25-4E68A9027595}"/>
              </a:ext>
            </a:extLst>
          </p:cNvPr>
          <p:cNvSpPr>
            <a:spLocks noGrp="1"/>
          </p:cNvSpPr>
          <p:nvPr>
            <p:ph type="title"/>
          </p:nvPr>
        </p:nvSpPr>
        <p:spPr/>
        <p:txBody>
          <a:bodyPr/>
          <a:lstStyle/>
          <a:p>
            <a:r>
              <a:rPr lang="en-US"/>
              <a:t>Housekeeping</a:t>
            </a:r>
          </a:p>
        </p:txBody>
      </p:sp>
      <p:sp>
        <p:nvSpPr>
          <p:cNvPr id="3" name="Content Placeholder 2">
            <a:extLst>
              <a:ext uri="{FF2B5EF4-FFF2-40B4-BE49-F238E27FC236}">
                <a16:creationId xmlns:a16="http://schemas.microsoft.com/office/drawing/2014/main" id="{BBC65D90-12F4-578B-9066-71784BC7B5F6}"/>
              </a:ext>
            </a:extLst>
          </p:cNvPr>
          <p:cNvSpPr>
            <a:spLocks noGrp="1"/>
          </p:cNvSpPr>
          <p:nvPr>
            <p:ph sz="half" idx="1"/>
          </p:nvPr>
        </p:nvSpPr>
        <p:spPr>
          <a:xfrm>
            <a:off x="838200" y="1825625"/>
            <a:ext cx="8991600" cy="4351338"/>
          </a:xfrm>
        </p:spPr>
        <p:txBody>
          <a:bodyPr>
            <a:normAutofit lnSpcReduction="10000"/>
          </a:bodyPr>
          <a:lstStyle/>
          <a:p>
            <a:r>
              <a:rPr lang="en-US"/>
              <a:t>Workshop is being recorded.</a:t>
            </a:r>
          </a:p>
          <a:p>
            <a:r>
              <a:rPr lang="en-US"/>
              <a:t>Request for proposal webpage: </a:t>
            </a:r>
            <a:r>
              <a:rPr lang="en-US">
                <a:hlinkClick r:id="rId2"/>
              </a:rPr>
              <a:t>RFP-22-806 - Distributed Energy Resource Programmatic and Technical Analysis</a:t>
            </a:r>
            <a:endParaRPr lang="en-US"/>
          </a:p>
          <a:p>
            <a:r>
              <a:rPr lang="en-US"/>
              <a:t>Virtual participation through Zoom</a:t>
            </a:r>
          </a:p>
          <a:p>
            <a:pPr marL="0" indent="0">
              <a:buNone/>
            </a:pPr>
            <a:r>
              <a:rPr lang="en-US"/>
              <a:t>	Raise your hand or use the Q&amp;A feature</a:t>
            </a:r>
          </a:p>
          <a:p>
            <a:pPr marL="0" indent="0">
              <a:buNone/>
            </a:pPr>
            <a:r>
              <a:rPr lang="en-US"/>
              <a:t>	Telephone participants dial *9 to raise their hands</a:t>
            </a:r>
          </a:p>
          <a:p>
            <a:r>
              <a:rPr lang="en-US"/>
              <a:t>Written questions to Commission Agreement Officer: </a:t>
            </a:r>
          </a:p>
          <a:p>
            <a:pPr marL="0" indent="0">
              <a:buNone/>
            </a:pPr>
            <a:r>
              <a:rPr lang="en-US"/>
              <a:t>	Phil Dyer, </a:t>
            </a:r>
            <a:r>
              <a:rPr lang="en-US">
                <a:hlinkClick r:id="rId3"/>
              </a:rPr>
              <a:t>Phil.dyer@energy.ca.gov</a:t>
            </a:r>
            <a:endParaRPr lang="en-US"/>
          </a:p>
          <a:p>
            <a:pPr marL="0" indent="0">
              <a:buNone/>
            </a:pPr>
            <a:r>
              <a:rPr lang="en-US"/>
              <a:t>	Subject: RFP-22-806 - Distributed Energy Resource 		Programmatic and Technical Analysis</a:t>
            </a:r>
          </a:p>
          <a:p>
            <a:pPr marL="0" indent="0">
              <a:buNone/>
            </a:pPr>
            <a:r>
              <a:rPr lang="en-US"/>
              <a:t>	Deadline: May 24, 2023 by 5:00 PM</a:t>
            </a:r>
          </a:p>
          <a:p>
            <a:pPr marL="457200" lvl="1" indent="0">
              <a:buNone/>
            </a:pPr>
            <a:endParaRPr lang="en-US"/>
          </a:p>
          <a:p>
            <a:pPr lvl="1"/>
            <a:endParaRPr lang="en-US"/>
          </a:p>
        </p:txBody>
      </p:sp>
      <p:sp>
        <p:nvSpPr>
          <p:cNvPr id="5" name="Slide Number Placeholder 4">
            <a:extLst>
              <a:ext uri="{FF2B5EF4-FFF2-40B4-BE49-F238E27FC236}">
                <a16:creationId xmlns:a16="http://schemas.microsoft.com/office/drawing/2014/main" id="{6A4C05D7-F6F4-67C4-7DB7-0FA5E8B22F30}"/>
              </a:ext>
            </a:extLst>
          </p:cNvPr>
          <p:cNvSpPr>
            <a:spLocks noGrp="1"/>
          </p:cNvSpPr>
          <p:nvPr>
            <p:ph type="sldNum" sz="quarter" idx="12"/>
          </p:nvPr>
        </p:nvSpPr>
        <p:spPr>
          <a:xfrm>
            <a:off x="8610600" y="6473508"/>
            <a:ext cx="1761067" cy="365125"/>
          </a:xfrm>
        </p:spPr>
        <p:txBody>
          <a:bodyPr/>
          <a:lstStyle/>
          <a:p>
            <a:fld id="{005C4985-ACD0-2B4C-8981-36243250F268}" type="slidenum">
              <a:rPr lang="en-US" smtClean="0">
                <a:solidFill>
                  <a:schemeClr val="tx1"/>
                </a:solidFill>
              </a:rPr>
              <a:t>2</a:t>
            </a:fld>
            <a:endParaRPr lang="en-US">
              <a:solidFill>
                <a:schemeClr val="tx1"/>
              </a:solidFill>
            </a:endParaRPr>
          </a:p>
        </p:txBody>
      </p:sp>
    </p:spTree>
    <p:extLst>
      <p:ext uri="{BB962C8B-B14F-4D97-AF65-F5344CB8AC3E}">
        <p14:creationId xmlns:p14="http://schemas.microsoft.com/office/powerpoint/2010/main" val="2140595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A38D7-49DB-4E91-856C-789EF82C4B40}"/>
              </a:ext>
            </a:extLst>
          </p:cNvPr>
          <p:cNvSpPr>
            <a:spLocks noGrp="1"/>
          </p:cNvSpPr>
          <p:nvPr>
            <p:ph type="title"/>
          </p:nvPr>
        </p:nvSpPr>
        <p:spPr>
          <a:xfrm>
            <a:off x="1380772" y="161617"/>
            <a:ext cx="9953978" cy="1038840"/>
          </a:xfrm>
        </p:spPr>
        <p:txBody>
          <a:bodyPr>
            <a:normAutofit/>
          </a:bodyPr>
          <a:lstStyle/>
          <a:p>
            <a:r>
              <a:rPr lang="en-US" sz="2400" b="1" cap="small">
                <a:ea typeface="+mj-lt"/>
                <a:cs typeface="+mj-lt"/>
              </a:rPr>
              <a:t>SCREENING CRITERIA FOR HANDLING OF COMMISSION (OR A THIRD PARTY) CONFIDENTIAL INFORMATION</a:t>
            </a:r>
          </a:p>
        </p:txBody>
      </p:sp>
      <p:sp>
        <p:nvSpPr>
          <p:cNvPr id="3" name="Content Placeholder 2">
            <a:extLst>
              <a:ext uri="{FF2B5EF4-FFF2-40B4-BE49-F238E27FC236}">
                <a16:creationId xmlns:a16="http://schemas.microsoft.com/office/drawing/2014/main" id="{F881413B-7AB9-47AD-BB9B-904F674B3CB7}"/>
              </a:ext>
            </a:extLst>
          </p:cNvPr>
          <p:cNvSpPr>
            <a:spLocks noGrp="1"/>
          </p:cNvSpPr>
          <p:nvPr>
            <p:ph sz="half" idx="1"/>
          </p:nvPr>
        </p:nvSpPr>
        <p:spPr>
          <a:xfrm>
            <a:off x="838200" y="1825625"/>
            <a:ext cx="9531350" cy="4351338"/>
          </a:xfrm>
        </p:spPr>
        <p:txBody>
          <a:bodyPr vert="horz" lIns="91440" tIns="45720" rIns="91440" bIns="45720" rtlCol="0" anchor="t">
            <a:normAutofit/>
          </a:bodyPr>
          <a:lstStyle/>
          <a:p>
            <a:r>
              <a:rPr lang="en-US">
                <a:cs typeface="Arial"/>
              </a:rPr>
              <a:t>This solicitation anticipates that the Contractor may receive Confidential Information or Personal Information from the Energy Commission (or a third party) or be required to handle Confidential Information or Personal Information belonging to someone other than Contractor. Because of the need for security in handling this Confidential Information and Personal Information, the Energy Commission will screen applicants based on their existing security processes. Bidder’s responses will be evaluated in Stage One Administrative and Completeness Screening. (Pages 19-20)</a:t>
            </a:r>
          </a:p>
          <a:p>
            <a:pPr marL="0" indent="0">
              <a:buNone/>
            </a:pPr>
            <a:r>
              <a:rPr lang="en-US">
                <a:cs typeface="Arial"/>
              </a:rPr>
              <a:t>Note: Attachment 8 Exhibit D Special Terms and Conditions for 	Consulting Services</a:t>
            </a:r>
          </a:p>
        </p:txBody>
      </p:sp>
      <p:sp>
        <p:nvSpPr>
          <p:cNvPr id="5" name="Slide Number Placeholder 4">
            <a:extLst>
              <a:ext uri="{FF2B5EF4-FFF2-40B4-BE49-F238E27FC236}">
                <a16:creationId xmlns:a16="http://schemas.microsoft.com/office/drawing/2014/main" id="{82B0AC92-9818-423D-B4AF-9782179456F6}"/>
              </a:ext>
            </a:extLst>
          </p:cNvPr>
          <p:cNvSpPr>
            <a:spLocks noGrp="1"/>
          </p:cNvSpPr>
          <p:nvPr>
            <p:ph type="sldNum" sz="quarter" idx="12"/>
          </p:nvPr>
        </p:nvSpPr>
        <p:spPr/>
        <p:txBody>
          <a:bodyPr/>
          <a:lstStyle/>
          <a:p>
            <a:fld id="{005C4985-ACD0-2B4C-8981-36243250F268}" type="slidenum">
              <a:rPr lang="en-US" smtClean="0">
                <a:solidFill>
                  <a:schemeClr val="tx1"/>
                </a:solidFill>
              </a:rPr>
              <a:t>20</a:t>
            </a:fld>
            <a:endParaRPr lang="en-US">
              <a:solidFill>
                <a:schemeClr val="tx1"/>
              </a:solidFill>
            </a:endParaRPr>
          </a:p>
        </p:txBody>
      </p:sp>
    </p:spTree>
    <p:extLst>
      <p:ext uri="{BB962C8B-B14F-4D97-AF65-F5344CB8AC3E}">
        <p14:creationId xmlns:p14="http://schemas.microsoft.com/office/powerpoint/2010/main" val="26782737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757D8-10AA-452F-9EA3-668DDD17EF7D}"/>
              </a:ext>
            </a:extLst>
          </p:cNvPr>
          <p:cNvSpPr>
            <a:spLocks noGrp="1"/>
          </p:cNvSpPr>
          <p:nvPr>
            <p:ph type="title"/>
          </p:nvPr>
        </p:nvSpPr>
        <p:spPr>
          <a:xfrm>
            <a:off x="1361722" y="161617"/>
            <a:ext cx="9953978" cy="1038840"/>
          </a:xfrm>
        </p:spPr>
        <p:txBody>
          <a:bodyPr>
            <a:noAutofit/>
          </a:bodyPr>
          <a:lstStyle/>
          <a:p>
            <a:r>
              <a:rPr lang="en-US" sz="3600" b="1"/>
              <a:t>Scoring</a:t>
            </a:r>
            <a:endParaRPr lang="en-US" sz="3600"/>
          </a:p>
        </p:txBody>
      </p:sp>
      <p:graphicFrame>
        <p:nvGraphicFramePr>
          <p:cNvPr id="7" name="Table 7">
            <a:extLst>
              <a:ext uri="{FF2B5EF4-FFF2-40B4-BE49-F238E27FC236}">
                <a16:creationId xmlns:a16="http://schemas.microsoft.com/office/drawing/2014/main" id="{ED497EE1-76D8-4384-BE8A-4BD6DA3146DD}"/>
              </a:ext>
            </a:extLst>
          </p:cNvPr>
          <p:cNvGraphicFramePr>
            <a:graphicFrameLocks noGrp="1"/>
          </p:cNvGraphicFramePr>
          <p:nvPr>
            <p:extLst>
              <p:ext uri="{D42A27DB-BD31-4B8C-83A1-F6EECF244321}">
                <p14:modId xmlns:p14="http://schemas.microsoft.com/office/powerpoint/2010/main" val="665440393"/>
              </p:ext>
            </p:extLst>
          </p:nvPr>
        </p:nvGraphicFramePr>
        <p:xfrm>
          <a:off x="1704622" y="1564005"/>
          <a:ext cx="8108950" cy="2164080"/>
        </p:xfrm>
        <a:graphic>
          <a:graphicData uri="http://schemas.openxmlformats.org/drawingml/2006/table">
            <a:tbl>
              <a:tblPr firstRow="1">
                <a:tableStyleId>{5940675A-B579-460E-94D1-54222C63F5DA}</a:tableStyleId>
              </a:tblPr>
              <a:tblGrid>
                <a:gridCol w="5994626">
                  <a:extLst>
                    <a:ext uri="{9D8B030D-6E8A-4147-A177-3AD203B41FA5}">
                      <a16:colId xmlns:a16="http://schemas.microsoft.com/office/drawing/2014/main" val="3734868308"/>
                    </a:ext>
                  </a:extLst>
                </a:gridCol>
                <a:gridCol w="2114324">
                  <a:extLst>
                    <a:ext uri="{9D8B030D-6E8A-4147-A177-3AD203B41FA5}">
                      <a16:colId xmlns:a16="http://schemas.microsoft.com/office/drawing/2014/main" val="3194640839"/>
                    </a:ext>
                  </a:extLst>
                </a:gridCol>
              </a:tblGrid>
              <a:tr h="0">
                <a:tc>
                  <a:txBody>
                    <a:bodyPr/>
                    <a:lstStyle/>
                    <a:p>
                      <a:r>
                        <a:rPr lang="en-US" sz="1600" b="1"/>
                        <a:t>Technical Criteria</a:t>
                      </a:r>
                    </a:p>
                  </a:txBody>
                  <a:tcPr/>
                </a:tc>
                <a:tc>
                  <a:txBody>
                    <a:bodyPr/>
                    <a:lstStyle/>
                    <a:p>
                      <a:r>
                        <a:rPr lang="en-US" sz="1600" b="1"/>
                        <a:t>Possible Points</a:t>
                      </a:r>
                    </a:p>
                  </a:txBody>
                  <a:tcPr/>
                </a:tc>
                <a:extLst>
                  <a:ext uri="{0D108BD9-81ED-4DB2-BD59-A6C34878D82A}">
                    <a16:rowId xmlns:a16="http://schemas.microsoft.com/office/drawing/2014/main" val="405237906"/>
                  </a:ext>
                </a:extLst>
              </a:tr>
              <a:tr h="154146">
                <a:tc>
                  <a:txBody>
                    <a:bodyPr/>
                    <a:lstStyle/>
                    <a:p>
                      <a:r>
                        <a:rPr lang="en-US" sz="1400"/>
                        <a:t>Bidder’s Approach to the Tasks in the Scope of Work</a:t>
                      </a:r>
                    </a:p>
                  </a:txBody>
                  <a:tcPr/>
                </a:tc>
                <a:tc>
                  <a:txBody>
                    <a:bodyPr/>
                    <a:lstStyle/>
                    <a:p>
                      <a:pPr algn="r"/>
                      <a:r>
                        <a:rPr lang="en-US" sz="1400"/>
                        <a:t>30</a:t>
                      </a:r>
                    </a:p>
                  </a:txBody>
                  <a:tcPr/>
                </a:tc>
                <a:extLst>
                  <a:ext uri="{0D108BD9-81ED-4DB2-BD59-A6C34878D82A}">
                    <a16:rowId xmlns:a16="http://schemas.microsoft.com/office/drawing/2014/main" val="2721157379"/>
                  </a:ext>
                </a:extLst>
              </a:tr>
              <a:tr h="154146">
                <a:tc>
                  <a:txBody>
                    <a:bodyPr/>
                    <a:lstStyle/>
                    <a:p>
                      <a:r>
                        <a:rPr lang="en-US" sz="1400"/>
                        <a:t>Past Experience and Its Relevance to the Scope of Work</a:t>
                      </a:r>
                    </a:p>
                  </a:txBody>
                  <a:tcPr/>
                </a:tc>
                <a:tc>
                  <a:txBody>
                    <a:bodyPr/>
                    <a:lstStyle/>
                    <a:p>
                      <a:pPr algn="r"/>
                      <a:r>
                        <a:rPr lang="en-US" sz="1400"/>
                        <a:t>10</a:t>
                      </a:r>
                    </a:p>
                  </a:txBody>
                  <a:tcPr/>
                </a:tc>
                <a:extLst>
                  <a:ext uri="{0D108BD9-81ED-4DB2-BD59-A6C34878D82A}">
                    <a16:rowId xmlns:a16="http://schemas.microsoft.com/office/drawing/2014/main" val="2863310343"/>
                  </a:ext>
                </a:extLst>
              </a:tr>
              <a:tr h="249872">
                <a:tc>
                  <a:txBody>
                    <a:bodyPr/>
                    <a:lstStyle/>
                    <a:p>
                      <a:r>
                        <a:rPr lang="en-US" sz="1400"/>
                        <a:t>Approach to Managing Work – Organization</a:t>
                      </a:r>
                    </a:p>
                  </a:txBody>
                  <a:tcPr/>
                </a:tc>
                <a:tc>
                  <a:txBody>
                    <a:bodyPr/>
                    <a:lstStyle/>
                    <a:p>
                      <a:pPr algn="r"/>
                      <a:r>
                        <a:rPr lang="en-US" sz="1400"/>
                        <a:t>15</a:t>
                      </a:r>
                    </a:p>
                  </a:txBody>
                  <a:tcPr/>
                </a:tc>
                <a:extLst>
                  <a:ext uri="{0D108BD9-81ED-4DB2-BD59-A6C34878D82A}">
                    <a16:rowId xmlns:a16="http://schemas.microsoft.com/office/drawing/2014/main" val="47694633"/>
                  </a:ext>
                </a:extLst>
              </a:tr>
              <a:tr h="201136">
                <a:tc>
                  <a:txBody>
                    <a:bodyPr/>
                    <a:lstStyle/>
                    <a:p>
                      <a:r>
                        <a:rPr lang="en-US" sz="1400"/>
                        <a:t>Approach to Managing Work – Program Management</a:t>
                      </a:r>
                    </a:p>
                  </a:txBody>
                  <a:tcPr/>
                </a:tc>
                <a:tc>
                  <a:txBody>
                    <a:bodyPr/>
                    <a:lstStyle/>
                    <a:p>
                      <a:pPr algn="r"/>
                      <a:r>
                        <a:rPr lang="en-US" sz="1400"/>
                        <a:t>10</a:t>
                      </a:r>
                    </a:p>
                  </a:txBody>
                  <a:tcPr/>
                </a:tc>
                <a:extLst>
                  <a:ext uri="{0D108BD9-81ED-4DB2-BD59-A6C34878D82A}">
                    <a16:rowId xmlns:a16="http://schemas.microsoft.com/office/drawing/2014/main" val="1609339725"/>
                  </a:ext>
                </a:extLst>
              </a:tr>
              <a:tr h="163036">
                <a:tc>
                  <a:txBody>
                    <a:bodyPr/>
                    <a:lstStyle/>
                    <a:p>
                      <a:r>
                        <a:rPr lang="en-US" sz="1400"/>
                        <a:t>Client References </a:t>
                      </a:r>
                    </a:p>
                  </a:txBody>
                  <a:tcPr/>
                </a:tc>
                <a:tc>
                  <a:txBody>
                    <a:bodyPr/>
                    <a:lstStyle/>
                    <a:p>
                      <a:pPr algn="r"/>
                      <a:r>
                        <a:rPr lang="en-US" sz="1400"/>
                        <a:t>5</a:t>
                      </a:r>
                    </a:p>
                  </a:txBody>
                  <a:tcPr/>
                </a:tc>
                <a:extLst>
                  <a:ext uri="{0D108BD9-81ED-4DB2-BD59-A6C34878D82A}">
                    <a16:rowId xmlns:a16="http://schemas.microsoft.com/office/drawing/2014/main" val="1111560758"/>
                  </a:ext>
                </a:extLst>
              </a:tr>
              <a:tr h="243636">
                <a:tc>
                  <a:txBody>
                    <a:bodyPr/>
                    <a:lstStyle/>
                    <a:p>
                      <a:pPr marL="2286000" indent="0"/>
                      <a:r>
                        <a:rPr lang="en-US" sz="1400" b="1"/>
                        <a:t>Total (Minimum Passing Score of 56)</a:t>
                      </a:r>
                    </a:p>
                  </a:txBody>
                  <a:tcPr/>
                </a:tc>
                <a:tc>
                  <a:txBody>
                    <a:bodyPr/>
                    <a:lstStyle/>
                    <a:p>
                      <a:pPr algn="r"/>
                      <a:r>
                        <a:rPr lang="en-US" sz="1400" b="1"/>
                        <a:t>70</a:t>
                      </a:r>
                    </a:p>
                  </a:txBody>
                  <a:tcPr/>
                </a:tc>
                <a:extLst>
                  <a:ext uri="{0D108BD9-81ED-4DB2-BD59-A6C34878D82A}">
                    <a16:rowId xmlns:a16="http://schemas.microsoft.com/office/drawing/2014/main" val="182662095"/>
                  </a:ext>
                </a:extLst>
              </a:tr>
            </a:tbl>
          </a:graphicData>
        </a:graphic>
      </p:graphicFrame>
      <p:graphicFrame>
        <p:nvGraphicFramePr>
          <p:cNvPr id="10" name="Table 7">
            <a:extLst>
              <a:ext uri="{FF2B5EF4-FFF2-40B4-BE49-F238E27FC236}">
                <a16:creationId xmlns:a16="http://schemas.microsoft.com/office/drawing/2014/main" id="{D02DE718-F78F-4AE4-AFE0-221D719BBCFB}"/>
              </a:ext>
            </a:extLst>
          </p:cNvPr>
          <p:cNvGraphicFramePr>
            <a:graphicFrameLocks noGrp="1"/>
          </p:cNvGraphicFramePr>
          <p:nvPr>
            <p:extLst>
              <p:ext uri="{D42A27DB-BD31-4B8C-83A1-F6EECF244321}">
                <p14:modId xmlns:p14="http://schemas.microsoft.com/office/powerpoint/2010/main" val="2351914508"/>
              </p:ext>
            </p:extLst>
          </p:nvPr>
        </p:nvGraphicFramePr>
        <p:xfrm>
          <a:off x="1704622" y="4591506"/>
          <a:ext cx="8108950" cy="1249680"/>
        </p:xfrm>
        <a:graphic>
          <a:graphicData uri="http://schemas.openxmlformats.org/drawingml/2006/table">
            <a:tbl>
              <a:tblPr firstRow="1">
                <a:tableStyleId>{5940675A-B579-460E-94D1-54222C63F5DA}</a:tableStyleId>
              </a:tblPr>
              <a:tblGrid>
                <a:gridCol w="6067778">
                  <a:extLst>
                    <a:ext uri="{9D8B030D-6E8A-4147-A177-3AD203B41FA5}">
                      <a16:colId xmlns:a16="http://schemas.microsoft.com/office/drawing/2014/main" val="3734868308"/>
                    </a:ext>
                  </a:extLst>
                </a:gridCol>
                <a:gridCol w="2041172">
                  <a:extLst>
                    <a:ext uri="{9D8B030D-6E8A-4147-A177-3AD203B41FA5}">
                      <a16:colId xmlns:a16="http://schemas.microsoft.com/office/drawing/2014/main" val="3194640839"/>
                    </a:ext>
                  </a:extLst>
                </a:gridCol>
              </a:tblGrid>
              <a:tr h="117825">
                <a:tc>
                  <a:txBody>
                    <a:bodyPr/>
                    <a:lstStyle/>
                    <a:p>
                      <a:r>
                        <a:rPr lang="en-US" sz="1600" b="1"/>
                        <a:t>Cost Criteria</a:t>
                      </a:r>
                    </a:p>
                  </a:txBody>
                  <a:tcPr/>
                </a:tc>
                <a:tc>
                  <a:txBody>
                    <a:bodyPr/>
                    <a:lstStyle/>
                    <a:p>
                      <a:r>
                        <a:rPr lang="en-US" sz="1600" b="1"/>
                        <a:t>Possible Points</a:t>
                      </a:r>
                    </a:p>
                  </a:txBody>
                  <a:tcPr/>
                </a:tc>
                <a:extLst>
                  <a:ext uri="{0D108BD9-81ED-4DB2-BD59-A6C34878D82A}">
                    <a16:rowId xmlns:a16="http://schemas.microsoft.com/office/drawing/2014/main" val="405237906"/>
                  </a:ext>
                </a:extLst>
              </a:tr>
              <a:tr h="154146">
                <a:tc>
                  <a:txBody>
                    <a:bodyPr/>
                    <a:lstStyle/>
                    <a:p>
                      <a:r>
                        <a:rPr lang="en-US" sz="1400" b="0" kern="1200">
                          <a:solidFill>
                            <a:schemeClr val="dk1"/>
                          </a:solidFill>
                          <a:effectLst/>
                        </a:rPr>
                        <a:t>Total Expected Labor Costs (Cost Points)</a:t>
                      </a:r>
                    </a:p>
                  </a:txBody>
                  <a:tcPr/>
                </a:tc>
                <a:tc>
                  <a:txBody>
                    <a:bodyPr/>
                    <a:lstStyle/>
                    <a:p>
                      <a:pPr algn="r"/>
                      <a:r>
                        <a:rPr lang="en-US" sz="1400"/>
                        <a:t>15</a:t>
                      </a:r>
                    </a:p>
                  </a:txBody>
                  <a:tcPr/>
                </a:tc>
                <a:extLst>
                  <a:ext uri="{0D108BD9-81ED-4DB2-BD59-A6C34878D82A}">
                    <a16:rowId xmlns:a16="http://schemas.microsoft.com/office/drawing/2014/main" val="2721157379"/>
                  </a:ext>
                </a:extLst>
              </a:tr>
              <a:tr h="154146">
                <a:tc>
                  <a:txBody>
                    <a:bodyPr/>
                    <a:lstStyle/>
                    <a:p>
                      <a:r>
                        <a:rPr lang="en-US" sz="1400" b="0" kern="1200">
                          <a:solidFill>
                            <a:schemeClr val="dk1"/>
                          </a:solidFill>
                          <a:effectLst/>
                        </a:rPr>
                        <a:t>Cost Justification (Cost Points)</a:t>
                      </a:r>
                    </a:p>
                  </a:txBody>
                  <a:tcPr/>
                </a:tc>
                <a:tc>
                  <a:txBody>
                    <a:bodyPr/>
                    <a:lstStyle/>
                    <a:p>
                      <a:pPr algn="r"/>
                      <a:r>
                        <a:rPr lang="en-US" sz="1400"/>
                        <a:t>15</a:t>
                      </a:r>
                    </a:p>
                  </a:txBody>
                  <a:tcPr/>
                </a:tc>
                <a:extLst>
                  <a:ext uri="{0D108BD9-81ED-4DB2-BD59-A6C34878D82A}">
                    <a16:rowId xmlns:a16="http://schemas.microsoft.com/office/drawing/2014/main" val="892545537"/>
                  </a:ext>
                </a:extLst>
              </a:tr>
              <a:tr h="243636">
                <a:tc>
                  <a:txBody>
                    <a:bodyPr/>
                    <a:lstStyle/>
                    <a:p>
                      <a:pPr marL="2286000" indent="0"/>
                      <a:r>
                        <a:rPr lang="en-US" sz="1400" b="1"/>
                        <a:t>Total (Minimum Passing Score of 70)</a:t>
                      </a:r>
                    </a:p>
                  </a:txBody>
                  <a:tcPr/>
                </a:tc>
                <a:tc>
                  <a:txBody>
                    <a:bodyPr/>
                    <a:lstStyle/>
                    <a:p>
                      <a:pPr algn="r"/>
                      <a:r>
                        <a:rPr lang="en-US" sz="1400" b="1"/>
                        <a:t>100</a:t>
                      </a:r>
                    </a:p>
                  </a:txBody>
                  <a:tcPr/>
                </a:tc>
                <a:extLst>
                  <a:ext uri="{0D108BD9-81ED-4DB2-BD59-A6C34878D82A}">
                    <a16:rowId xmlns:a16="http://schemas.microsoft.com/office/drawing/2014/main" val="182662095"/>
                  </a:ext>
                </a:extLst>
              </a:tr>
            </a:tbl>
          </a:graphicData>
        </a:graphic>
      </p:graphicFrame>
      <p:sp>
        <p:nvSpPr>
          <p:cNvPr id="5" name="Slide Number Placeholder 4">
            <a:extLst>
              <a:ext uri="{FF2B5EF4-FFF2-40B4-BE49-F238E27FC236}">
                <a16:creationId xmlns:a16="http://schemas.microsoft.com/office/drawing/2014/main" id="{C1C46512-AACD-4D42-8FC9-DFAF3EB0DA50}"/>
              </a:ext>
            </a:extLst>
          </p:cNvPr>
          <p:cNvSpPr>
            <a:spLocks noGrp="1"/>
          </p:cNvSpPr>
          <p:nvPr>
            <p:ph type="sldNum" sz="quarter" idx="12"/>
          </p:nvPr>
        </p:nvSpPr>
        <p:spPr/>
        <p:txBody>
          <a:bodyPr/>
          <a:lstStyle/>
          <a:p>
            <a:fld id="{005C4985-ACD0-2B4C-8981-36243250F268}" type="slidenum">
              <a:rPr lang="en-US" smtClean="0">
                <a:solidFill>
                  <a:schemeClr val="tx1"/>
                </a:solidFill>
              </a:rPr>
              <a:t>21</a:t>
            </a:fld>
            <a:endParaRPr lang="en-US">
              <a:solidFill>
                <a:schemeClr val="tx1"/>
              </a:solidFill>
            </a:endParaRPr>
          </a:p>
        </p:txBody>
      </p:sp>
    </p:spTree>
    <p:extLst>
      <p:ext uri="{BB962C8B-B14F-4D97-AF65-F5344CB8AC3E}">
        <p14:creationId xmlns:p14="http://schemas.microsoft.com/office/powerpoint/2010/main" val="20576132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12707-E80B-C27E-8F06-1166BC9CB9B7}"/>
              </a:ext>
            </a:extLst>
          </p:cNvPr>
          <p:cNvSpPr>
            <a:spLocks noGrp="1"/>
          </p:cNvSpPr>
          <p:nvPr>
            <p:ph type="title"/>
          </p:nvPr>
        </p:nvSpPr>
        <p:spPr/>
        <p:txBody>
          <a:bodyPr>
            <a:noAutofit/>
          </a:bodyPr>
          <a:lstStyle/>
          <a:p>
            <a:r>
              <a:rPr lang="en-US" sz="3600" b="1">
                <a:solidFill>
                  <a:schemeClr val="accent2">
                    <a:lumMod val="50000"/>
                  </a:schemeClr>
                </a:solidFill>
                <a:ea typeface="+mj-lt"/>
                <a:cs typeface="+mj-lt"/>
              </a:rPr>
              <a:t>Disabled Veteran Business Enterprise (DVBE) Requirements</a:t>
            </a:r>
            <a:endParaRPr lang="en-US" sz="3600"/>
          </a:p>
        </p:txBody>
      </p:sp>
      <p:sp>
        <p:nvSpPr>
          <p:cNvPr id="3" name="Content Placeholder 2">
            <a:extLst>
              <a:ext uri="{FF2B5EF4-FFF2-40B4-BE49-F238E27FC236}">
                <a16:creationId xmlns:a16="http://schemas.microsoft.com/office/drawing/2014/main" id="{C4747189-19F1-5451-5A4C-C9951367524A}"/>
              </a:ext>
            </a:extLst>
          </p:cNvPr>
          <p:cNvSpPr>
            <a:spLocks noGrp="1"/>
          </p:cNvSpPr>
          <p:nvPr>
            <p:ph sz="half" idx="1"/>
          </p:nvPr>
        </p:nvSpPr>
        <p:spPr>
          <a:xfrm>
            <a:off x="838199" y="1825625"/>
            <a:ext cx="9682537" cy="4351338"/>
          </a:xfrm>
        </p:spPr>
        <p:txBody>
          <a:bodyPr/>
          <a:lstStyle/>
          <a:p>
            <a:pPr marL="0" indent="0">
              <a:buNone/>
            </a:pPr>
            <a:r>
              <a:rPr lang="en-US">
                <a:ea typeface="+mn-lt"/>
                <a:cs typeface="+mn-lt"/>
              </a:rPr>
              <a:t>This RFP is </a:t>
            </a:r>
            <a:r>
              <a:rPr lang="en-US" b="1" u="sng">
                <a:ea typeface="+mn-lt"/>
                <a:cs typeface="+mn-lt"/>
              </a:rPr>
              <a:t>NOT </a:t>
            </a:r>
            <a:r>
              <a:rPr lang="en-US">
                <a:ea typeface="+mn-lt"/>
                <a:cs typeface="+mn-lt"/>
              </a:rPr>
              <a:t>subject to a mandatory certified DVBE participation. </a:t>
            </a:r>
            <a:endParaRPr lang="en-US">
              <a:cs typeface="Arial" panose="020B0604020202020204"/>
            </a:endParaRPr>
          </a:p>
          <a:p>
            <a:pPr marL="0" indent="0">
              <a:buNone/>
            </a:pPr>
            <a:endParaRPr lang="en-US" sz="1800">
              <a:effectLst/>
              <a:latin typeface="Arial" panose="020B0604020202020204" pitchFamily="34" charset="0"/>
              <a:ea typeface="Times New Roman" panose="02020603050405020304" pitchFamily="18" charset="0"/>
            </a:endParaRPr>
          </a:p>
          <a:p>
            <a:pPr marL="0" indent="0">
              <a:buNone/>
            </a:pPr>
            <a:r>
              <a:rPr lang="en-US">
                <a:ea typeface="+mn-lt"/>
                <a:cs typeface="+mn-lt"/>
              </a:rPr>
              <a:t>Bidders that both receive the minimum passing score and include DVBE participation in its Bid will receive the DVBE Incentive.</a:t>
            </a:r>
          </a:p>
          <a:p>
            <a:endParaRPr lang="en-US"/>
          </a:p>
        </p:txBody>
      </p:sp>
      <p:sp>
        <p:nvSpPr>
          <p:cNvPr id="5" name="Slide Number Placeholder 4">
            <a:extLst>
              <a:ext uri="{FF2B5EF4-FFF2-40B4-BE49-F238E27FC236}">
                <a16:creationId xmlns:a16="http://schemas.microsoft.com/office/drawing/2014/main" id="{0D2B5B60-1A6E-4A5E-F1DC-6DDAAA13E1F4}"/>
              </a:ext>
            </a:extLst>
          </p:cNvPr>
          <p:cNvSpPr>
            <a:spLocks noGrp="1"/>
          </p:cNvSpPr>
          <p:nvPr>
            <p:ph type="sldNum" sz="quarter" idx="12"/>
          </p:nvPr>
        </p:nvSpPr>
        <p:spPr/>
        <p:txBody>
          <a:bodyPr/>
          <a:lstStyle/>
          <a:p>
            <a:fld id="{005C4985-ACD0-2B4C-8981-36243250F268}" type="slidenum">
              <a:rPr lang="en-US" smtClean="0">
                <a:solidFill>
                  <a:schemeClr val="tx1"/>
                </a:solidFill>
              </a:rPr>
              <a:t>22</a:t>
            </a:fld>
            <a:endParaRPr lang="en-US">
              <a:solidFill>
                <a:schemeClr val="tx1"/>
              </a:solidFill>
            </a:endParaRPr>
          </a:p>
        </p:txBody>
      </p:sp>
    </p:spTree>
    <p:extLst>
      <p:ext uri="{BB962C8B-B14F-4D97-AF65-F5344CB8AC3E}">
        <p14:creationId xmlns:p14="http://schemas.microsoft.com/office/powerpoint/2010/main" val="31476905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F43E9-BD80-4FCB-AC47-C1433EBCD055}"/>
              </a:ext>
            </a:extLst>
          </p:cNvPr>
          <p:cNvSpPr>
            <a:spLocks noGrp="1"/>
          </p:cNvSpPr>
          <p:nvPr>
            <p:ph type="title"/>
          </p:nvPr>
        </p:nvSpPr>
        <p:spPr/>
        <p:txBody>
          <a:bodyPr>
            <a:normAutofit/>
          </a:bodyPr>
          <a:lstStyle/>
          <a:p>
            <a:r>
              <a:rPr lang="en-US" sz="3600">
                <a:ea typeface="+mj-lt"/>
                <a:cs typeface="+mj-lt"/>
              </a:rPr>
              <a:t>How To Submit The Proposals</a:t>
            </a:r>
            <a:endParaRPr lang="en-US"/>
          </a:p>
        </p:txBody>
      </p:sp>
      <p:sp>
        <p:nvSpPr>
          <p:cNvPr id="3" name="Content Placeholder 2">
            <a:extLst>
              <a:ext uri="{FF2B5EF4-FFF2-40B4-BE49-F238E27FC236}">
                <a16:creationId xmlns:a16="http://schemas.microsoft.com/office/drawing/2014/main" id="{44CB5F7B-839F-4E2E-86DD-2D55C5E624E5}"/>
              </a:ext>
            </a:extLst>
          </p:cNvPr>
          <p:cNvSpPr>
            <a:spLocks noGrp="1"/>
          </p:cNvSpPr>
          <p:nvPr>
            <p:ph sz="half" idx="1"/>
          </p:nvPr>
        </p:nvSpPr>
        <p:spPr>
          <a:xfrm>
            <a:off x="293872" y="1270569"/>
            <a:ext cx="10621432" cy="5198004"/>
          </a:xfrm>
        </p:spPr>
        <p:txBody>
          <a:bodyPr vert="horz" lIns="91440" tIns="45720" rIns="91440" bIns="45720" rtlCol="0" anchor="t">
            <a:noAutofit/>
          </a:bodyPr>
          <a:lstStyle/>
          <a:p>
            <a:endParaRPr lang="en-US">
              <a:ea typeface="+mn-lt"/>
              <a:cs typeface="+mn-lt"/>
            </a:endParaRPr>
          </a:p>
          <a:p>
            <a:r>
              <a:rPr lang="en-US">
                <a:ea typeface="+mn-lt"/>
                <a:cs typeface="+mn-lt"/>
              </a:rPr>
              <a:t>The method of submission for this solicitation is the CEC Grant Solicitation System, available at: </a:t>
            </a:r>
            <a:r>
              <a:rPr lang="en-US">
                <a:ea typeface="+mn-lt"/>
                <a:cs typeface="+mn-lt"/>
                <a:hlinkClick r:id="rId2"/>
              </a:rPr>
              <a:t>https://gss.energy.ca.gov/</a:t>
            </a:r>
            <a:r>
              <a:rPr lang="en-US">
                <a:ea typeface="+mn-lt"/>
                <a:cs typeface="+mn-lt"/>
              </a:rPr>
              <a:t>. This online tool allows applicants to submit their electronic documents to the CEC prior to the date and time specified in this solicitation. </a:t>
            </a:r>
          </a:p>
          <a:p>
            <a:r>
              <a:rPr lang="en-US">
                <a:ea typeface="+mn-lt"/>
                <a:cs typeface="+mn-lt"/>
              </a:rPr>
              <a:t>Application documents should meet formatting requirements, and page limits specified. See individual requirements for each attachment in Section III. of the solicitation manual (starts on page 13).</a:t>
            </a:r>
            <a:endParaRPr lang="en-US">
              <a:cs typeface="Arial" panose="020B0604020202020204"/>
            </a:endParaRPr>
          </a:p>
          <a:p>
            <a:pPr marL="0" indent="0" algn="ctr">
              <a:buNone/>
            </a:pPr>
            <a:endParaRPr lang="en-US">
              <a:ea typeface="+mn-lt"/>
              <a:cs typeface="+mn-lt"/>
            </a:endParaRPr>
          </a:p>
          <a:p>
            <a:pPr marL="0" indent="0" algn="ctr">
              <a:buNone/>
            </a:pPr>
            <a:r>
              <a:rPr lang="en-US" b="1">
                <a:ea typeface="+mn-lt"/>
                <a:cs typeface="+mn-lt"/>
              </a:rPr>
              <a:t>Deadline to Submit Proposals by 5:00 p.m. on June 21, 2023</a:t>
            </a:r>
            <a:endParaRPr lang="en-US" b="1">
              <a:cs typeface="Arial" panose="020B0604020202020204"/>
            </a:endParaRPr>
          </a:p>
          <a:p>
            <a:endParaRPr lang="en-US" sz="2000">
              <a:cs typeface="Arial" panose="020B0604020202020204"/>
            </a:endParaRPr>
          </a:p>
        </p:txBody>
      </p:sp>
      <p:sp>
        <p:nvSpPr>
          <p:cNvPr id="5" name="Slide Number Placeholder 4">
            <a:extLst>
              <a:ext uri="{FF2B5EF4-FFF2-40B4-BE49-F238E27FC236}">
                <a16:creationId xmlns:a16="http://schemas.microsoft.com/office/drawing/2014/main" id="{451D5532-D6DF-48AA-997F-D9A4621D7B9C}"/>
              </a:ext>
            </a:extLst>
          </p:cNvPr>
          <p:cNvSpPr>
            <a:spLocks noGrp="1"/>
          </p:cNvSpPr>
          <p:nvPr>
            <p:ph type="sldNum" sz="quarter" idx="12"/>
          </p:nvPr>
        </p:nvSpPr>
        <p:spPr/>
        <p:txBody>
          <a:bodyPr/>
          <a:lstStyle/>
          <a:p>
            <a:fld id="{005C4985-ACD0-2B4C-8981-36243250F268}" type="slidenum">
              <a:rPr lang="en-US" smtClean="0">
                <a:solidFill>
                  <a:schemeClr val="tx1"/>
                </a:solidFill>
              </a:rPr>
              <a:t>23</a:t>
            </a:fld>
            <a:endParaRPr lang="en-US">
              <a:solidFill>
                <a:schemeClr val="tx1"/>
              </a:solidFill>
            </a:endParaRPr>
          </a:p>
        </p:txBody>
      </p:sp>
    </p:spTree>
    <p:extLst>
      <p:ext uri="{BB962C8B-B14F-4D97-AF65-F5344CB8AC3E}">
        <p14:creationId xmlns:p14="http://schemas.microsoft.com/office/powerpoint/2010/main" val="35636228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DCEDF-E51F-44E9-9631-147B442A6084}"/>
              </a:ext>
            </a:extLst>
          </p:cNvPr>
          <p:cNvSpPr>
            <a:spLocks noGrp="1"/>
          </p:cNvSpPr>
          <p:nvPr>
            <p:ph type="title"/>
          </p:nvPr>
        </p:nvSpPr>
        <p:spPr/>
        <p:txBody>
          <a:bodyPr>
            <a:normAutofit/>
          </a:bodyPr>
          <a:lstStyle/>
          <a:p>
            <a:r>
              <a:rPr lang="en-US" altLang="en-US" sz="3600"/>
              <a:t>Tentative Key Activities and Dates</a:t>
            </a:r>
            <a:r>
              <a:rPr lang="en-US" altLang="en-US" sz="900"/>
              <a:t>1</a:t>
            </a:r>
            <a:endParaRPr lang="en-US" sz="900"/>
          </a:p>
        </p:txBody>
      </p:sp>
      <p:sp>
        <p:nvSpPr>
          <p:cNvPr id="5" name="Slide Number Placeholder 4">
            <a:extLst>
              <a:ext uri="{FF2B5EF4-FFF2-40B4-BE49-F238E27FC236}">
                <a16:creationId xmlns:a16="http://schemas.microsoft.com/office/drawing/2014/main" id="{F404A00E-5FA9-4F33-8F43-8F07B09C24A1}"/>
              </a:ext>
            </a:extLst>
          </p:cNvPr>
          <p:cNvSpPr>
            <a:spLocks noGrp="1"/>
          </p:cNvSpPr>
          <p:nvPr>
            <p:ph type="sldNum" sz="quarter" idx="12"/>
          </p:nvPr>
        </p:nvSpPr>
        <p:spPr/>
        <p:txBody>
          <a:bodyPr/>
          <a:lstStyle/>
          <a:p>
            <a:fld id="{005C4985-ACD0-2B4C-8981-36243250F268}" type="slidenum">
              <a:rPr lang="en-US" smtClean="0">
                <a:solidFill>
                  <a:schemeClr val="tx1"/>
                </a:solidFill>
              </a:rPr>
              <a:t>24</a:t>
            </a:fld>
            <a:endParaRPr lang="en-US">
              <a:solidFill>
                <a:schemeClr val="tx1"/>
              </a:solidFill>
            </a:endParaRPr>
          </a:p>
        </p:txBody>
      </p:sp>
      <p:graphicFrame>
        <p:nvGraphicFramePr>
          <p:cNvPr id="4" name="Table 3">
            <a:extLst>
              <a:ext uri="{FF2B5EF4-FFF2-40B4-BE49-F238E27FC236}">
                <a16:creationId xmlns:a16="http://schemas.microsoft.com/office/drawing/2014/main" id="{C2DB916A-FC51-C099-FD67-EA97A477B8E0}"/>
              </a:ext>
            </a:extLst>
          </p:cNvPr>
          <p:cNvGraphicFramePr>
            <a:graphicFrameLocks noGrp="1"/>
          </p:cNvGraphicFramePr>
          <p:nvPr/>
        </p:nvGraphicFramePr>
        <p:xfrm>
          <a:off x="704088" y="1481329"/>
          <a:ext cx="10515600" cy="4981905"/>
        </p:xfrm>
        <a:graphic>
          <a:graphicData uri="http://schemas.openxmlformats.org/drawingml/2006/table">
            <a:tbl>
              <a:tblPr firstRow="1">
                <a:tableStyleId>{5940675A-B579-460E-94D1-54222C63F5DA}</a:tableStyleId>
              </a:tblPr>
              <a:tblGrid>
                <a:gridCol w="6318504">
                  <a:extLst>
                    <a:ext uri="{9D8B030D-6E8A-4147-A177-3AD203B41FA5}">
                      <a16:colId xmlns:a16="http://schemas.microsoft.com/office/drawing/2014/main" val="3535951464"/>
                    </a:ext>
                  </a:extLst>
                </a:gridCol>
                <a:gridCol w="4197096">
                  <a:extLst>
                    <a:ext uri="{9D8B030D-6E8A-4147-A177-3AD203B41FA5}">
                      <a16:colId xmlns:a16="http://schemas.microsoft.com/office/drawing/2014/main" val="1713898582"/>
                    </a:ext>
                  </a:extLst>
                </a:gridCol>
              </a:tblGrid>
              <a:tr h="465195">
                <a:tc>
                  <a:txBody>
                    <a:bodyPr/>
                    <a:lstStyle/>
                    <a:p>
                      <a:pPr marL="0" marR="0" algn="ctr">
                        <a:spcBef>
                          <a:spcPts val="0"/>
                        </a:spcBef>
                        <a:spcAft>
                          <a:spcPts val="600"/>
                        </a:spcAft>
                      </a:pPr>
                      <a:r>
                        <a:rPr lang="en-US" sz="2400" b="1">
                          <a:effectLst/>
                        </a:rPr>
                        <a:t>ACTIVITY</a:t>
                      </a:r>
                      <a:endParaRPr lang="en-US" sz="2400" b="1">
                        <a:effectLst/>
                        <a:latin typeface="Arial" panose="020B0604020202020204" pitchFamily="34" charset="0"/>
                        <a:ea typeface="Times New Roman" panose="02020603050405020304" pitchFamily="18" charset="0"/>
                      </a:endParaRPr>
                    </a:p>
                  </a:txBody>
                  <a:tcPr marL="68580" marR="68580" marT="0" marB="0"/>
                </a:tc>
                <a:tc>
                  <a:txBody>
                    <a:bodyPr/>
                    <a:lstStyle/>
                    <a:p>
                      <a:pPr marL="0" marR="0" algn="ctr">
                        <a:spcBef>
                          <a:spcPts val="0"/>
                        </a:spcBef>
                        <a:spcAft>
                          <a:spcPts val="600"/>
                        </a:spcAft>
                      </a:pPr>
                      <a:r>
                        <a:rPr lang="en-US" sz="2400" b="1">
                          <a:effectLst/>
                        </a:rPr>
                        <a:t>ACTION DATE</a:t>
                      </a:r>
                      <a:endParaRPr lang="en-US" sz="2400" b="1">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4045393360"/>
                  </a:ext>
                </a:extLst>
              </a:tr>
              <a:tr h="465195">
                <a:tc>
                  <a:txBody>
                    <a:bodyPr/>
                    <a:lstStyle/>
                    <a:p>
                      <a:pPr marL="0" marR="0">
                        <a:spcBef>
                          <a:spcPts val="0"/>
                        </a:spcBef>
                        <a:spcAft>
                          <a:spcPts val="600"/>
                        </a:spcAft>
                      </a:pPr>
                      <a:r>
                        <a:rPr lang="en-US" sz="2400">
                          <a:effectLst/>
                        </a:rPr>
                        <a:t>RFP Release</a:t>
                      </a:r>
                      <a:endParaRPr lang="en-US" sz="2400">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0"/>
                        </a:spcBef>
                        <a:spcAft>
                          <a:spcPts val="300"/>
                        </a:spcAft>
                      </a:pPr>
                      <a:r>
                        <a:rPr lang="en-US" sz="2400">
                          <a:effectLst/>
                        </a:rPr>
                        <a:t>May 18, 2023</a:t>
                      </a:r>
                      <a:endParaRPr lang="en-US" sz="2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771095003"/>
                  </a:ext>
                </a:extLst>
              </a:tr>
              <a:tr h="465195">
                <a:tc>
                  <a:txBody>
                    <a:bodyPr/>
                    <a:lstStyle/>
                    <a:p>
                      <a:pPr marL="0" marR="0">
                        <a:spcBef>
                          <a:spcPts val="0"/>
                        </a:spcBef>
                        <a:spcAft>
                          <a:spcPts val="600"/>
                        </a:spcAft>
                      </a:pPr>
                      <a:r>
                        <a:rPr lang="en-US" sz="2400">
                          <a:effectLst/>
                        </a:rPr>
                        <a:t>Pre-Bid Conference *</a:t>
                      </a:r>
                      <a:endParaRPr lang="en-US" sz="2400">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0"/>
                        </a:spcBef>
                        <a:spcAft>
                          <a:spcPts val="300"/>
                        </a:spcAft>
                      </a:pPr>
                      <a:r>
                        <a:rPr lang="en-US" sz="2400">
                          <a:effectLst/>
                        </a:rPr>
                        <a:t>May 24, 2023</a:t>
                      </a:r>
                      <a:endParaRPr lang="en-US" sz="2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599708630"/>
                  </a:ext>
                </a:extLst>
              </a:tr>
              <a:tr h="465195">
                <a:tc>
                  <a:txBody>
                    <a:bodyPr/>
                    <a:lstStyle/>
                    <a:p>
                      <a:pPr marL="0" marR="0">
                        <a:spcBef>
                          <a:spcPts val="0"/>
                        </a:spcBef>
                        <a:spcAft>
                          <a:spcPts val="600"/>
                        </a:spcAft>
                      </a:pPr>
                      <a:r>
                        <a:rPr lang="en-US" sz="2400">
                          <a:effectLst/>
                        </a:rPr>
                        <a:t>Deadline for Written Questions </a:t>
                      </a:r>
                      <a:r>
                        <a:rPr lang="en-US" sz="2400" b="1">
                          <a:effectLst/>
                        </a:rPr>
                        <a:t>by 5:00 p.m.  </a:t>
                      </a:r>
                      <a:endParaRPr lang="en-US" sz="2400" b="1">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0"/>
                        </a:spcBef>
                        <a:spcAft>
                          <a:spcPts val="300"/>
                        </a:spcAft>
                      </a:pPr>
                      <a:r>
                        <a:rPr lang="en-US" sz="2400">
                          <a:effectLst/>
                        </a:rPr>
                        <a:t>May 24, 2023</a:t>
                      </a:r>
                      <a:endParaRPr lang="en-US" sz="2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40203101"/>
                  </a:ext>
                </a:extLst>
              </a:tr>
              <a:tr h="795150">
                <a:tc>
                  <a:txBody>
                    <a:bodyPr/>
                    <a:lstStyle/>
                    <a:p>
                      <a:pPr marL="0" marR="0">
                        <a:spcBef>
                          <a:spcPts val="0"/>
                        </a:spcBef>
                        <a:spcAft>
                          <a:spcPts val="600"/>
                        </a:spcAft>
                      </a:pPr>
                      <a:r>
                        <a:rPr lang="en-US" sz="2400">
                          <a:effectLst/>
                        </a:rPr>
                        <a:t>Distribute Questions/Answers and Addenda (if any) to RFP</a:t>
                      </a:r>
                      <a:endParaRPr lang="en-US" sz="2400">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0"/>
                        </a:spcBef>
                        <a:spcAft>
                          <a:spcPts val="300"/>
                        </a:spcAft>
                      </a:pPr>
                      <a:r>
                        <a:rPr lang="en-US" sz="2400">
                          <a:effectLst/>
                        </a:rPr>
                        <a:t>June 2, 2023</a:t>
                      </a:r>
                      <a:endParaRPr lang="en-US" sz="2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719162806"/>
                  </a:ext>
                </a:extLst>
              </a:tr>
              <a:tr h="465195">
                <a:tc>
                  <a:txBody>
                    <a:bodyPr/>
                    <a:lstStyle/>
                    <a:p>
                      <a:pPr marL="0" marR="0">
                        <a:spcBef>
                          <a:spcPts val="0"/>
                        </a:spcBef>
                        <a:spcAft>
                          <a:spcPts val="600"/>
                        </a:spcAft>
                      </a:pPr>
                      <a:r>
                        <a:rPr lang="en-US" sz="2400">
                          <a:effectLst/>
                        </a:rPr>
                        <a:t>Deadline to Submit Proposals </a:t>
                      </a:r>
                      <a:r>
                        <a:rPr lang="en-US" sz="2400" b="1">
                          <a:effectLst/>
                        </a:rPr>
                        <a:t>by 5:00 p.m. </a:t>
                      </a:r>
                      <a:endParaRPr lang="en-US" sz="2400" b="1">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0"/>
                        </a:spcBef>
                        <a:spcAft>
                          <a:spcPts val="300"/>
                        </a:spcAft>
                      </a:pPr>
                      <a:r>
                        <a:rPr lang="en-US" sz="2400">
                          <a:effectLst/>
                        </a:rPr>
                        <a:t>June 21, 2023</a:t>
                      </a:r>
                      <a:endParaRPr lang="en-US" sz="2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228631033"/>
                  </a:ext>
                </a:extLst>
              </a:tr>
              <a:tr h="465195">
                <a:tc>
                  <a:txBody>
                    <a:bodyPr/>
                    <a:lstStyle/>
                    <a:p>
                      <a:pPr marL="0" marR="0">
                        <a:spcBef>
                          <a:spcPts val="0"/>
                        </a:spcBef>
                        <a:spcAft>
                          <a:spcPts val="600"/>
                        </a:spcAft>
                      </a:pPr>
                      <a:r>
                        <a:rPr lang="en-US" sz="2400">
                          <a:effectLst/>
                        </a:rPr>
                        <a:t>Notice of Proposed Award </a:t>
                      </a:r>
                      <a:endParaRPr lang="en-US" sz="2400">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0"/>
                        </a:spcBef>
                        <a:spcAft>
                          <a:spcPts val="300"/>
                        </a:spcAft>
                      </a:pPr>
                      <a:r>
                        <a:rPr lang="en-US" sz="2400">
                          <a:effectLst/>
                        </a:rPr>
                        <a:t>July 7, 2023</a:t>
                      </a:r>
                      <a:endParaRPr lang="en-US" sz="2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534681130"/>
                  </a:ext>
                </a:extLst>
              </a:tr>
              <a:tr h="465195">
                <a:tc>
                  <a:txBody>
                    <a:bodyPr/>
                    <a:lstStyle/>
                    <a:p>
                      <a:pPr marL="0" marR="0">
                        <a:spcBef>
                          <a:spcPts val="0"/>
                        </a:spcBef>
                        <a:spcAft>
                          <a:spcPts val="600"/>
                        </a:spcAft>
                      </a:pPr>
                      <a:r>
                        <a:rPr lang="en-US" sz="2400">
                          <a:effectLst/>
                        </a:rPr>
                        <a:t>Commission Business Meeting</a:t>
                      </a:r>
                      <a:endParaRPr lang="en-US" sz="2400">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0"/>
                        </a:spcBef>
                        <a:spcAft>
                          <a:spcPts val="300"/>
                        </a:spcAft>
                      </a:pPr>
                      <a:r>
                        <a:rPr lang="en-US" sz="2400">
                          <a:effectLst/>
                        </a:rPr>
                        <a:t>August 9, 2023</a:t>
                      </a:r>
                      <a:endParaRPr lang="en-US" sz="2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67248149"/>
                  </a:ext>
                </a:extLst>
              </a:tr>
              <a:tr h="465195">
                <a:tc>
                  <a:txBody>
                    <a:bodyPr/>
                    <a:lstStyle/>
                    <a:p>
                      <a:pPr marL="0" marR="0">
                        <a:spcBef>
                          <a:spcPts val="0"/>
                        </a:spcBef>
                        <a:spcAft>
                          <a:spcPts val="600"/>
                        </a:spcAft>
                      </a:pPr>
                      <a:r>
                        <a:rPr lang="en-US" sz="2400">
                          <a:effectLst/>
                        </a:rPr>
                        <a:t>Contract Start Date</a:t>
                      </a:r>
                      <a:endParaRPr lang="en-US" sz="2400">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0"/>
                        </a:spcBef>
                        <a:spcAft>
                          <a:spcPts val="300"/>
                        </a:spcAft>
                      </a:pPr>
                      <a:r>
                        <a:rPr lang="en-US" sz="2400">
                          <a:effectLst/>
                        </a:rPr>
                        <a:t>September 2023</a:t>
                      </a:r>
                      <a:endParaRPr lang="en-US" sz="2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606343832"/>
                  </a:ext>
                </a:extLst>
              </a:tr>
              <a:tr h="465195">
                <a:tc>
                  <a:txBody>
                    <a:bodyPr/>
                    <a:lstStyle/>
                    <a:p>
                      <a:pPr marL="0" marR="0">
                        <a:spcBef>
                          <a:spcPts val="0"/>
                        </a:spcBef>
                        <a:spcAft>
                          <a:spcPts val="600"/>
                        </a:spcAft>
                      </a:pPr>
                      <a:r>
                        <a:rPr lang="en-US" sz="2400">
                          <a:effectLst/>
                        </a:rPr>
                        <a:t>Contract Termination Date</a:t>
                      </a:r>
                      <a:endParaRPr lang="en-US" sz="2400">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0"/>
                        </a:spcBef>
                        <a:spcAft>
                          <a:spcPts val="300"/>
                        </a:spcAft>
                      </a:pPr>
                      <a:r>
                        <a:rPr lang="en-US" sz="2400">
                          <a:effectLst/>
                        </a:rPr>
                        <a:t>October 2026</a:t>
                      </a:r>
                      <a:endParaRPr lang="en-US" sz="240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4265823356"/>
                  </a:ext>
                </a:extLst>
              </a:tr>
            </a:tbl>
          </a:graphicData>
        </a:graphic>
      </p:graphicFrame>
    </p:spTree>
    <p:extLst>
      <p:ext uri="{BB962C8B-B14F-4D97-AF65-F5344CB8AC3E}">
        <p14:creationId xmlns:p14="http://schemas.microsoft.com/office/powerpoint/2010/main" val="27241028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99194-D161-4981-A6F7-D9B650B0F708}"/>
              </a:ext>
            </a:extLst>
          </p:cNvPr>
          <p:cNvSpPr>
            <a:spLocks noGrp="1"/>
          </p:cNvSpPr>
          <p:nvPr>
            <p:ph type="title"/>
          </p:nvPr>
        </p:nvSpPr>
        <p:spPr/>
        <p:txBody>
          <a:bodyPr>
            <a:normAutofit/>
          </a:bodyPr>
          <a:lstStyle/>
          <a:p>
            <a:r>
              <a:rPr lang="en-US" altLang="en-US" sz="3600"/>
              <a:t>Questions and Answers</a:t>
            </a:r>
            <a:endParaRPr lang="en-US" sz="3600"/>
          </a:p>
        </p:txBody>
      </p:sp>
      <p:sp>
        <p:nvSpPr>
          <p:cNvPr id="3" name="Content Placeholder 2">
            <a:extLst>
              <a:ext uri="{FF2B5EF4-FFF2-40B4-BE49-F238E27FC236}">
                <a16:creationId xmlns:a16="http://schemas.microsoft.com/office/drawing/2014/main" id="{79E815A6-FF6B-47DE-ABB7-911171E60D15}"/>
              </a:ext>
            </a:extLst>
          </p:cNvPr>
          <p:cNvSpPr>
            <a:spLocks noGrp="1"/>
          </p:cNvSpPr>
          <p:nvPr>
            <p:ph sz="half" idx="1"/>
          </p:nvPr>
        </p:nvSpPr>
        <p:spPr>
          <a:xfrm>
            <a:off x="838200" y="1444625"/>
            <a:ext cx="10052050" cy="5007505"/>
          </a:xfrm>
        </p:spPr>
        <p:txBody>
          <a:bodyPr vert="horz" lIns="91440" tIns="45720" rIns="91440" bIns="45720" rtlCol="0" anchor="t">
            <a:normAutofit/>
          </a:bodyPr>
          <a:lstStyle/>
          <a:p>
            <a:pPr>
              <a:defRPr/>
            </a:pPr>
            <a:r>
              <a:rPr lang="en-US">
                <a:ea typeface="+mn-lt"/>
                <a:cs typeface="+mn-lt"/>
              </a:rPr>
              <a:t>Please introduce yourself by stating your name and affiliation.</a:t>
            </a:r>
            <a:endParaRPr lang="en-US"/>
          </a:p>
          <a:p>
            <a:pPr>
              <a:defRPr/>
            </a:pPr>
            <a:r>
              <a:rPr lang="en-US">
                <a:ea typeface="+mn-lt"/>
                <a:cs typeface="+mn-lt"/>
              </a:rPr>
              <a:t>Please follow up with your question in writing to ensure that it is captured properly.</a:t>
            </a:r>
            <a:endParaRPr lang="en-US"/>
          </a:p>
          <a:p>
            <a:pPr>
              <a:defRPr/>
            </a:pPr>
            <a:r>
              <a:rPr lang="en-US">
                <a:ea typeface="+mn-lt"/>
                <a:cs typeface="+mn-lt"/>
              </a:rPr>
              <a:t>Our </a:t>
            </a:r>
            <a:r>
              <a:rPr lang="en-US" b="1" u="sng">
                <a:ea typeface="+mn-lt"/>
                <a:cs typeface="+mn-lt"/>
              </a:rPr>
              <a:t>official </a:t>
            </a:r>
            <a:r>
              <a:rPr lang="en-US">
                <a:ea typeface="+mn-lt"/>
                <a:cs typeface="+mn-lt"/>
              </a:rPr>
              <a:t>response will be given in writing and we anticipate it will be posted on the funding opportunity Solicitations webpage in the week of June 2, 2023.</a:t>
            </a:r>
            <a:endParaRPr lang="en-US">
              <a:cs typeface="Arial"/>
            </a:endParaRPr>
          </a:p>
          <a:p>
            <a:pPr>
              <a:defRPr/>
            </a:pPr>
            <a:r>
              <a:rPr lang="en-US"/>
              <a:t>Questions are Due by 5 PM today, May 24, 2023</a:t>
            </a:r>
            <a:endParaRPr lang="en-US">
              <a:cs typeface="Arial"/>
            </a:endParaRPr>
          </a:p>
          <a:p>
            <a:r>
              <a:rPr lang="en-US">
                <a:ea typeface="+mn-lt"/>
                <a:cs typeface="+mn-lt"/>
              </a:rPr>
              <a:t>Submit written questions to Commission Agreement Officer: </a:t>
            </a:r>
          </a:p>
          <a:p>
            <a:pPr lvl="1"/>
            <a:r>
              <a:rPr lang="en-US">
                <a:ea typeface="+mn-lt"/>
                <a:cs typeface="+mn-lt"/>
              </a:rPr>
              <a:t>Phil Dyer, </a:t>
            </a:r>
            <a:r>
              <a:rPr lang="en-US">
                <a:ea typeface="+mn-lt"/>
                <a:cs typeface="+mn-lt"/>
                <a:hlinkClick r:id="rId3"/>
              </a:rPr>
              <a:t>Phil.dyer@energy.ca.gov</a:t>
            </a:r>
            <a:endParaRPr lang="en-US">
              <a:ea typeface="+mn-lt"/>
              <a:cs typeface="+mn-lt"/>
            </a:endParaRPr>
          </a:p>
          <a:p>
            <a:pPr lvl="1"/>
            <a:r>
              <a:rPr lang="en-US">
                <a:ea typeface="+mn-lt"/>
                <a:cs typeface="+mn-lt"/>
              </a:rPr>
              <a:t>Subject: RFP-22-806 - Distributed Energy Resource Programmatic and Technical Analysis</a:t>
            </a:r>
          </a:p>
          <a:p>
            <a:endParaRPr lang="en-US">
              <a:ea typeface="+mn-lt"/>
              <a:cs typeface="+mn-lt"/>
            </a:endParaRPr>
          </a:p>
          <a:p>
            <a:endParaRPr lang="en-US">
              <a:cs typeface="Arial"/>
            </a:endParaRPr>
          </a:p>
        </p:txBody>
      </p:sp>
      <p:sp>
        <p:nvSpPr>
          <p:cNvPr id="5" name="Slide Number Placeholder 4">
            <a:extLst>
              <a:ext uri="{FF2B5EF4-FFF2-40B4-BE49-F238E27FC236}">
                <a16:creationId xmlns:a16="http://schemas.microsoft.com/office/drawing/2014/main" id="{4E4C65CF-974E-4F0A-9F86-07F079EAD8B2}"/>
              </a:ext>
            </a:extLst>
          </p:cNvPr>
          <p:cNvSpPr>
            <a:spLocks noGrp="1"/>
          </p:cNvSpPr>
          <p:nvPr>
            <p:ph type="sldNum" sz="quarter" idx="12"/>
          </p:nvPr>
        </p:nvSpPr>
        <p:spPr/>
        <p:txBody>
          <a:bodyPr/>
          <a:lstStyle/>
          <a:p>
            <a:fld id="{005C4985-ACD0-2B4C-8981-36243250F268}" type="slidenum">
              <a:rPr lang="en-US" smtClean="0">
                <a:solidFill>
                  <a:schemeClr val="tx1"/>
                </a:solidFill>
              </a:rPr>
              <a:t>25</a:t>
            </a:fld>
            <a:endParaRPr lang="en-US">
              <a:solidFill>
                <a:schemeClr val="tx1"/>
              </a:solidFill>
            </a:endParaRPr>
          </a:p>
        </p:txBody>
      </p:sp>
    </p:spTree>
    <p:extLst>
      <p:ext uri="{BB962C8B-B14F-4D97-AF65-F5344CB8AC3E}">
        <p14:creationId xmlns:p14="http://schemas.microsoft.com/office/powerpoint/2010/main" val="2048358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E0501-5100-4006-87FA-577EE17006B3}"/>
              </a:ext>
            </a:extLst>
          </p:cNvPr>
          <p:cNvSpPr>
            <a:spLocks noGrp="1"/>
          </p:cNvSpPr>
          <p:nvPr>
            <p:ph type="title"/>
          </p:nvPr>
        </p:nvSpPr>
        <p:spPr/>
        <p:txBody>
          <a:bodyPr>
            <a:normAutofit/>
          </a:bodyPr>
          <a:lstStyle/>
          <a:p>
            <a:r>
              <a:rPr lang="en-US" altLang="en-US" sz="3600"/>
              <a:t>Whom to Contact?</a:t>
            </a:r>
            <a:endParaRPr lang="en-US" sz="3600"/>
          </a:p>
        </p:txBody>
      </p:sp>
      <p:sp>
        <p:nvSpPr>
          <p:cNvPr id="3" name="Content Placeholder 2">
            <a:extLst>
              <a:ext uri="{FF2B5EF4-FFF2-40B4-BE49-F238E27FC236}">
                <a16:creationId xmlns:a16="http://schemas.microsoft.com/office/drawing/2014/main" id="{19FAE3E5-13ED-4A3F-A9E5-9AF4BE52316D}"/>
              </a:ext>
            </a:extLst>
          </p:cNvPr>
          <p:cNvSpPr>
            <a:spLocks noGrp="1"/>
          </p:cNvSpPr>
          <p:nvPr>
            <p:ph sz="half" idx="1"/>
          </p:nvPr>
        </p:nvSpPr>
        <p:spPr>
          <a:xfrm>
            <a:off x="838199" y="1825625"/>
            <a:ext cx="9533467" cy="4351338"/>
          </a:xfrm>
        </p:spPr>
        <p:txBody>
          <a:bodyPr vert="horz" lIns="91440" tIns="45720" rIns="91440" bIns="45720" rtlCol="0" anchor="t">
            <a:normAutofit/>
          </a:bodyPr>
          <a:lstStyle/>
          <a:p>
            <a:pPr marL="0" indent="0" algn="ctr" fontAlgn="base">
              <a:buNone/>
            </a:pPr>
            <a:r>
              <a:rPr lang="en-US"/>
              <a:t>Phil Dyer</a:t>
            </a:r>
          </a:p>
          <a:p>
            <a:pPr marL="0" indent="0" algn="ctr" fontAlgn="base">
              <a:buNone/>
            </a:pPr>
            <a:r>
              <a:rPr lang="en-US"/>
              <a:t>California Energy Commission </a:t>
            </a:r>
          </a:p>
          <a:p>
            <a:pPr marL="0" indent="0" algn="ctr" fontAlgn="base">
              <a:buNone/>
            </a:pPr>
            <a:r>
              <a:rPr lang="en-US"/>
              <a:t>715 P Street, MS-18 </a:t>
            </a:r>
          </a:p>
          <a:p>
            <a:pPr marL="0" indent="0" algn="ctr" fontAlgn="base">
              <a:buNone/>
            </a:pPr>
            <a:r>
              <a:rPr lang="en-US"/>
              <a:t>Sacramento, California  95814  </a:t>
            </a:r>
          </a:p>
          <a:p>
            <a:pPr marL="0" indent="0" algn="ctr" fontAlgn="base">
              <a:buNone/>
            </a:pPr>
            <a:r>
              <a:rPr lang="en-US"/>
              <a:t>E-mail: </a:t>
            </a:r>
            <a:r>
              <a:rPr lang="en-US" u="sng">
                <a:solidFill>
                  <a:srgbClr val="0000FF"/>
                </a:solidFill>
              </a:rPr>
              <a:t>Phil.Dyer@energy.ca.gov</a:t>
            </a:r>
            <a:endParaRPr lang="en-US"/>
          </a:p>
          <a:p>
            <a:endParaRPr lang="en-US"/>
          </a:p>
        </p:txBody>
      </p:sp>
      <p:sp>
        <p:nvSpPr>
          <p:cNvPr id="5" name="Slide Number Placeholder 4">
            <a:extLst>
              <a:ext uri="{FF2B5EF4-FFF2-40B4-BE49-F238E27FC236}">
                <a16:creationId xmlns:a16="http://schemas.microsoft.com/office/drawing/2014/main" id="{326BCDD3-6A1A-41F7-A968-174868696AC7}"/>
              </a:ext>
            </a:extLst>
          </p:cNvPr>
          <p:cNvSpPr>
            <a:spLocks noGrp="1"/>
          </p:cNvSpPr>
          <p:nvPr>
            <p:ph type="sldNum" sz="quarter" idx="12"/>
          </p:nvPr>
        </p:nvSpPr>
        <p:spPr/>
        <p:txBody>
          <a:bodyPr/>
          <a:lstStyle/>
          <a:p>
            <a:fld id="{005C4985-ACD0-2B4C-8981-36243250F268}" type="slidenum">
              <a:rPr lang="en-US" smtClean="0">
                <a:solidFill>
                  <a:schemeClr val="tx1"/>
                </a:solidFill>
              </a:rPr>
              <a:t>26</a:t>
            </a:fld>
            <a:endParaRPr lang="en-US">
              <a:solidFill>
                <a:schemeClr val="tx1"/>
              </a:solidFill>
            </a:endParaRPr>
          </a:p>
        </p:txBody>
      </p:sp>
    </p:spTree>
    <p:extLst>
      <p:ext uri="{BB962C8B-B14F-4D97-AF65-F5344CB8AC3E}">
        <p14:creationId xmlns:p14="http://schemas.microsoft.com/office/powerpoint/2010/main" val="25328924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Thank You!</a:t>
            </a:r>
          </a:p>
        </p:txBody>
      </p:sp>
    </p:spTree>
    <p:extLst>
      <p:ext uri="{BB962C8B-B14F-4D97-AF65-F5344CB8AC3E}">
        <p14:creationId xmlns:p14="http://schemas.microsoft.com/office/powerpoint/2010/main" val="1737597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a:t>Agenda</a:t>
            </a:r>
          </a:p>
        </p:txBody>
      </p:sp>
      <p:sp>
        <p:nvSpPr>
          <p:cNvPr id="3" name="Content Placeholder 2"/>
          <p:cNvSpPr>
            <a:spLocks noGrp="1"/>
          </p:cNvSpPr>
          <p:nvPr>
            <p:ph idx="1"/>
          </p:nvPr>
        </p:nvSpPr>
        <p:spPr/>
        <p:txBody>
          <a:bodyPr/>
          <a:lstStyle/>
          <a:p>
            <a:pPr fontAlgn="base"/>
            <a:r>
              <a:rPr lang="en-US" b="1"/>
              <a:t>Welcome and Introductions</a:t>
            </a:r>
            <a:r>
              <a:rPr lang="en-US"/>
              <a:t>​</a:t>
            </a:r>
          </a:p>
          <a:p>
            <a:pPr marL="0" indent="0" fontAlgn="base">
              <a:buNone/>
            </a:pPr>
            <a:r>
              <a:rPr lang="en-US"/>
              <a:t>​</a:t>
            </a:r>
          </a:p>
          <a:p>
            <a:pPr fontAlgn="base"/>
            <a:r>
              <a:rPr lang="en-US" b="1"/>
              <a:t>RFP Overview</a:t>
            </a:r>
            <a:r>
              <a:rPr lang="en-US"/>
              <a:t>​</a:t>
            </a:r>
          </a:p>
          <a:p>
            <a:pPr fontAlgn="base"/>
            <a:endParaRPr lang="en-US"/>
          </a:p>
          <a:p>
            <a:pPr fontAlgn="base"/>
            <a:r>
              <a:rPr lang="en-US" b="1"/>
              <a:t>Questions and Answers</a:t>
            </a:r>
            <a:r>
              <a:rPr lang="en-US"/>
              <a:t>​</a:t>
            </a:r>
          </a:p>
          <a:p>
            <a:pPr fontAlgn="base"/>
            <a:endParaRPr lang="en-US"/>
          </a:p>
          <a:p>
            <a:pPr fontAlgn="base"/>
            <a:r>
              <a:rPr lang="en-US" b="1"/>
              <a:t>Conclusion</a:t>
            </a:r>
            <a:r>
              <a:rPr lang="en-US"/>
              <a:t>​</a:t>
            </a:r>
          </a:p>
          <a:p>
            <a:endParaRPr lang="en-US"/>
          </a:p>
        </p:txBody>
      </p:sp>
      <p:sp>
        <p:nvSpPr>
          <p:cNvPr id="5" name="Slide Number Placeholder 4"/>
          <p:cNvSpPr>
            <a:spLocks noGrp="1"/>
          </p:cNvSpPr>
          <p:nvPr>
            <p:ph type="sldNum" sz="quarter" idx="12"/>
          </p:nvPr>
        </p:nvSpPr>
        <p:spPr/>
        <p:txBody>
          <a:bodyPr/>
          <a:lstStyle/>
          <a:p>
            <a:fld id="{005C4985-ACD0-2B4C-8981-36243250F268}" type="slidenum">
              <a:rPr lang="en-US" smtClean="0">
                <a:solidFill>
                  <a:schemeClr val="tx1"/>
                </a:solidFill>
              </a:rPr>
              <a:t>3</a:t>
            </a:fld>
            <a:endParaRPr lang="en-US">
              <a:solidFill>
                <a:schemeClr val="tx1"/>
              </a:solidFill>
            </a:endParaRPr>
          </a:p>
        </p:txBody>
      </p:sp>
    </p:spTree>
    <p:extLst>
      <p:ext uri="{BB962C8B-B14F-4D97-AF65-F5344CB8AC3E}">
        <p14:creationId xmlns:p14="http://schemas.microsoft.com/office/powerpoint/2010/main" val="642586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7E1C1DA-E825-49A5-AF31-71C1AD69162A}"/>
              </a:ext>
            </a:extLst>
          </p:cNvPr>
          <p:cNvSpPr>
            <a:spLocks noGrp="1"/>
          </p:cNvSpPr>
          <p:nvPr>
            <p:ph type="title" idx="4294967295"/>
          </p:nvPr>
        </p:nvSpPr>
        <p:spPr>
          <a:xfrm>
            <a:off x="1169988" y="1714500"/>
            <a:ext cx="9955212" cy="435133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914400" rtl="0" eaLnBrk="1" fontAlgn="auto" latinLnBrk="0" hangingPunct="1">
              <a:lnSpc>
                <a:spcPct val="90000"/>
              </a:lnSpc>
              <a:spcBef>
                <a:spcPts val="1000"/>
              </a:spcBef>
              <a:spcAft>
                <a:spcPts val="0"/>
              </a:spcAft>
              <a:buClrTx/>
              <a:buSzTx/>
              <a:buFont typeface="Arial"/>
              <a:buNone/>
              <a:tabLst/>
              <a:defRPr/>
            </a:pPr>
            <a:endParaRPr kumimoji="0" lang="en-US" sz="7200" b="1" i="0" u="none" strike="noStrike" kern="1200" cap="none" spc="0" normalizeH="0" baseline="0" noProof="0">
              <a:ln>
                <a:noFill/>
              </a:ln>
              <a:solidFill>
                <a:schemeClr val="accent1">
                  <a:lumMod val="50000"/>
                </a:schemeClr>
              </a:solidFill>
              <a:effectLst/>
              <a:uLnTx/>
              <a:uFillTx/>
              <a:latin typeface="+mn-lt"/>
              <a:ea typeface="+mn-ea"/>
              <a:cs typeface="+mn-cs"/>
            </a:endParaRPr>
          </a:p>
          <a:p>
            <a:pPr algn="ctr">
              <a:spcBef>
                <a:spcPts val="1000"/>
              </a:spcBef>
              <a:defRPr/>
            </a:pPr>
            <a:r>
              <a:rPr lang="en-US">
                <a:latin typeface="+mn-lt"/>
                <a:ea typeface="+mn-ea"/>
                <a:cs typeface="+mn-cs"/>
              </a:rPr>
              <a:t>RFP Overview</a:t>
            </a:r>
            <a:r>
              <a:rPr kumimoji="0" lang="en-US" sz="4400" b="0" i="0" u="none" strike="noStrike" kern="1200" cap="none" spc="0" normalizeH="0" baseline="0" noProof="0">
                <a:ln>
                  <a:noFill/>
                </a:ln>
                <a:effectLst/>
                <a:uLnTx/>
                <a:uFillTx/>
                <a:latin typeface="+mn-lt"/>
                <a:ea typeface="+mn-ea"/>
                <a:cs typeface="+mn-cs"/>
              </a:rPr>
              <a:t>​</a:t>
            </a:r>
            <a:endParaRPr kumimoji="0" lang="en-US" sz="4400" b="0" i="0" u="none" strike="noStrike" kern="1200" cap="none" spc="0" normalizeH="0" baseline="0" noProof="0">
              <a:ln>
                <a:noFill/>
              </a:ln>
              <a:effectLst/>
              <a:uLnTx/>
              <a:uFillTx/>
              <a:latin typeface="+mn-lt"/>
              <a:ea typeface="+mn-ea"/>
              <a:cs typeface="Arial"/>
            </a:endParaRPr>
          </a:p>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endParaRPr kumimoji="0" lang="en-US" sz="2400" b="0" i="0" u="none" strike="noStrike" kern="1200" cap="none" spc="0" normalizeH="0" baseline="0" noProof="0">
              <a:ln>
                <a:noFill/>
              </a:ln>
              <a:solidFill>
                <a:schemeClr val="accent1">
                  <a:lumMod val="50000"/>
                </a:schemeClr>
              </a:solidFill>
              <a:effectLst/>
              <a:uLnTx/>
              <a:uFillTx/>
              <a:latin typeface="+mn-lt"/>
              <a:ea typeface="+mn-ea"/>
              <a:cs typeface="+mn-cs"/>
            </a:endParaRPr>
          </a:p>
        </p:txBody>
      </p:sp>
      <p:sp>
        <p:nvSpPr>
          <p:cNvPr id="2" name="Slide Number Placeholder 1">
            <a:extLst>
              <a:ext uri="{FF2B5EF4-FFF2-40B4-BE49-F238E27FC236}">
                <a16:creationId xmlns:a16="http://schemas.microsoft.com/office/drawing/2014/main" id="{CF65F1E6-322F-49EA-8A3E-71566148C527}"/>
              </a:ext>
            </a:extLst>
          </p:cNvPr>
          <p:cNvSpPr>
            <a:spLocks noGrp="1"/>
          </p:cNvSpPr>
          <p:nvPr>
            <p:ph type="sldNum" sz="quarter" idx="12"/>
          </p:nvPr>
        </p:nvSpPr>
        <p:spPr/>
        <p:txBody>
          <a:bodyPr/>
          <a:lstStyle/>
          <a:p>
            <a:fld id="{7F09A1A5-4186-AE45-B489-8F93D826EB49}" type="slidenum">
              <a:rPr lang="en-US" smtClean="0">
                <a:solidFill>
                  <a:schemeClr val="tx1"/>
                </a:solidFill>
              </a:rPr>
              <a:t>4</a:t>
            </a:fld>
            <a:endParaRPr lang="en-US">
              <a:solidFill>
                <a:schemeClr val="tx1"/>
              </a:solidFill>
            </a:endParaRPr>
          </a:p>
        </p:txBody>
      </p:sp>
    </p:spTree>
    <p:extLst>
      <p:ext uri="{BB962C8B-B14F-4D97-AF65-F5344CB8AC3E}">
        <p14:creationId xmlns:p14="http://schemas.microsoft.com/office/powerpoint/2010/main" val="2436572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a:t>Purpose of RFP​</a:t>
            </a:r>
          </a:p>
        </p:txBody>
      </p:sp>
      <p:sp>
        <p:nvSpPr>
          <p:cNvPr id="3" name="Content Placeholder 2"/>
          <p:cNvSpPr>
            <a:spLocks noGrp="1"/>
          </p:cNvSpPr>
          <p:nvPr>
            <p:ph sz="half" idx="1"/>
          </p:nvPr>
        </p:nvSpPr>
        <p:spPr>
          <a:xfrm>
            <a:off x="838199" y="1825625"/>
            <a:ext cx="9694653" cy="4351338"/>
          </a:xfrm>
        </p:spPr>
        <p:txBody>
          <a:bodyPr vert="horz" lIns="91440" tIns="45720" rIns="91440" bIns="45720" rtlCol="0" anchor="t">
            <a:normAutofit/>
          </a:bodyPr>
          <a:lstStyle/>
          <a:p>
            <a:pPr marL="0" indent="0" algn="ctr">
              <a:buNone/>
            </a:pPr>
            <a:endParaRPr lang="en-US" sz="3600"/>
          </a:p>
          <a:p>
            <a:pPr marL="0" indent="0" algn="ctr">
              <a:buNone/>
            </a:pPr>
            <a:r>
              <a:rPr lang="en-US" sz="3600"/>
              <a:t>Support the CEC with analysis of</a:t>
            </a:r>
            <a:endParaRPr lang="en-US" sz="3600">
              <a:cs typeface="Arial"/>
            </a:endParaRPr>
          </a:p>
          <a:p>
            <a:pPr marL="0" indent="0" algn="ctr">
              <a:buNone/>
            </a:pPr>
            <a:r>
              <a:rPr lang="en-US" sz="3600" b="1"/>
              <a:t>customer energy use data</a:t>
            </a:r>
            <a:endParaRPr lang="en-US" sz="3600" b="1">
              <a:cs typeface="Arial" panose="020B0604020202020204"/>
            </a:endParaRPr>
          </a:p>
          <a:p>
            <a:pPr marL="0" indent="0" algn="ctr">
              <a:buNone/>
            </a:pPr>
            <a:r>
              <a:rPr lang="en-US" sz="3600"/>
              <a:t>(including AMI data, as available)</a:t>
            </a:r>
            <a:endParaRPr lang="en-US" sz="3600">
              <a:cs typeface="Arial"/>
            </a:endParaRPr>
          </a:p>
        </p:txBody>
      </p:sp>
      <p:sp>
        <p:nvSpPr>
          <p:cNvPr id="6" name="Slide Number Placeholder 5"/>
          <p:cNvSpPr>
            <a:spLocks noGrp="1"/>
          </p:cNvSpPr>
          <p:nvPr>
            <p:ph type="sldNum" sz="quarter" idx="12"/>
          </p:nvPr>
        </p:nvSpPr>
        <p:spPr/>
        <p:txBody>
          <a:bodyPr/>
          <a:lstStyle/>
          <a:p>
            <a:fld id="{005C4985-ACD0-2B4C-8981-36243250F268}" type="slidenum">
              <a:rPr lang="en-US" smtClean="0">
                <a:solidFill>
                  <a:schemeClr val="tx1"/>
                </a:solidFill>
              </a:rPr>
              <a:t>5</a:t>
            </a:fld>
            <a:endParaRPr lang="en-US">
              <a:solidFill>
                <a:schemeClr val="tx1"/>
              </a:solidFill>
            </a:endParaRPr>
          </a:p>
        </p:txBody>
      </p:sp>
    </p:spTree>
    <p:extLst>
      <p:ext uri="{BB962C8B-B14F-4D97-AF65-F5344CB8AC3E}">
        <p14:creationId xmlns:p14="http://schemas.microsoft.com/office/powerpoint/2010/main" val="1091785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90726-B329-0E1B-716F-2CF83AD3C4D1}"/>
              </a:ext>
            </a:extLst>
          </p:cNvPr>
          <p:cNvSpPr>
            <a:spLocks noGrp="1"/>
          </p:cNvSpPr>
          <p:nvPr>
            <p:ph type="title"/>
          </p:nvPr>
        </p:nvSpPr>
        <p:spPr/>
        <p:txBody>
          <a:bodyPr>
            <a:normAutofit/>
          </a:bodyPr>
          <a:lstStyle/>
          <a:p>
            <a:r>
              <a:rPr lang="en-US"/>
              <a:t>Customer Energy Use Data</a:t>
            </a:r>
          </a:p>
        </p:txBody>
      </p:sp>
      <p:sp>
        <p:nvSpPr>
          <p:cNvPr id="3" name="Content Placeholder 2">
            <a:extLst>
              <a:ext uri="{FF2B5EF4-FFF2-40B4-BE49-F238E27FC236}">
                <a16:creationId xmlns:a16="http://schemas.microsoft.com/office/drawing/2014/main" id="{26B044D3-E424-CD98-B64C-40E0711C6207}"/>
              </a:ext>
            </a:extLst>
          </p:cNvPr>
          <p:cNvSpPr>
            <a:spLocks noGrp="1"/>
          </p:cNvSpPr>
          <p:nvPr>
            <p:ph idx="1"/>
          </p:nvPr>
        </p:nvSpPr>
        <p:spPr/>
        <p:txBody>
          <a:bodyPr vert="horz" lIns="91440" tIns="45720" rIns="91440" bIns="45720" rtlCol="0" anchor="t">
            <a:normAutofit lnSpcReduction="10000"/>
          </a:bodyPr>
          <a:lstStyle/>
          <a:p>
            <a:r>
              <a:rPr lang="en-US">
                <a:ea typeface="+mn-lt"/>
                <a:cs typeface="+mn-lt"/>
              </a:rPr>
              <a:t>Customer energy use data is collected under new CEC data collection authority (California Code of Regulations, Title 20, Section 1353)</a:t>
            </a:r>
            <a:endParaRPr lang="en-US">
              <a:cs typeface="Arial"/>
            </a:endParaRPr>
          </a:p>
          <a:p>
            <a:r>
              <a:rPr lang="en-US">
                <a:ea typeface="+mn-lt"/>
                <a:cs typeface="+mn-lt"/>
              </a:rPr>
              <a:t>Covers six largest gas and electric utilities (SoCalGas, PG&amp;E, SCE, SDG&amp;E, LADWP, SMUD)</a:t>
            </a:r>
            <a:endParaRPr lang="en-US"/>
          </a:p>
          <a:p>
            <a:r>
              <a:rPr lang="en-US">
                <a:ea typeface="+mn-lt"/>
                <a:cs typeface="+mn-lt"/>
              </a:rPr>
              <a:t>Billing-level costs and consumption from all electric and natural gas meters</a:t>
            </a:r>
            <a:endParaRPr lang="en-US"/>
          </a:p>
          <a:p>
            <a:r>
              <a:rPr lang="en-US">
                <a:ea typeface="+mn-lt"/>
                <a:cs typeface="+mn-lt"/>
              </a:rPr>
              <a:t>Associated meter, account, and premise data</a:t>
            </a:r>
            <a:endParaRPr lang="en-US"/>
          </a:p>
          <a:p>
            <a:pPr lvl="1"/>
            <a:r>
              <a:rPr lang="en-US">
                <a:ea typeface="+mn-lt"/>
                <a:cs typeface="+mn-lt"/>
              </a:rPr>
              <a:t>Address</a:t>
            </a:r>
          </a:p>
          <a:p>
            <a:pPr lvl="1"/>
            <a:r>
              <a:rPr lang="en-US">
                <a:ea typeface="+mn-lt"/>
                <a:cs typeface="+mn-lt"/>
              </a:rPr>
              <a:t>Rate schedule and NAICS codes</a:t>
            </a:r>
            <a:endParaRPr lang="en-US">
              <a:cs typeface="Arial" panose="020B0604020202020204"/>
            </a:endParaRPr>
          </a:p>
          <a:p>
            <a:pPr lvl="1"/>
            <a:r>
              <a:rPr lang="en-US">
                <a:ea typeface="+mn-lt"/>
                <a:cs typeface="+mn-lt"/>
              </a:rPr>
              <a:t>EE, NEM and other program participation</a:t>
            </a:r>
            <a:endParaRPr lang="en-US">
              <a:cs typeface="Arial" panose="020B0604020202020204"/>
            </a:endParaRPr>
          </a:p>
          <a:p>
            <a:r>
              <a:rPr lang="en-US">
                <a:ea typeface="+mn-lt"/>
                <a:cs typeface="+mn-lt"/>
              </a:rPr>
              <a:t>Electric interval meter data (AMI data) for PG&amp;E, SCE, SDG&amp;E, and SMUD</a:t>
            </a:r>
            <a:endParaRPr lang="en-US"/>
          </a:p>
        </p:txBody>
      </p:sp>
      <p:sp>
        <p:nvSpPr>
          <p:cNvPr id="4" name="Slide Number Placeholder 3">
            <a:extLst>
              <a:ext uri="{FF2B5EF4-FFF2-40B4-BE49-F238E27FC236}">
                <a16:creationId xmlns:a16="http://schemas.microsoft.com/office/drawing/2014/main" id="{61118B9E-3F5F-5AED-9E54-B014C8001B8C}"/>
              </a:ext>
            </a:extLst>
          </p:cNvPr>
          <p:cNvSpPr>
            <a:spLocks noGrp="1"/>
          </p:cNvSpPr>
          <p:nvPr>
            <p:ph type="sldNum" sz="quarter" idx="12"/>
          </p:nvPr>
        </p:nvSpPr>
        <p:spPr/>
        <p:txBody>
          <a:bodyPr/>
          <a:lstStyle/>
          <a:p>
            <a:fld id="{005C4985-ACD0-2B4C-8981-36243250F268}" type="slidenum">
              <a:rPr lang="en-US" smtClean="0">
                <a:solidFill>
                  <a:schemeClr val="tx1"/>
                </a:solidFill>
              </a:rPr>
              <a:t>6</a:t>
            </a:fld>
            <a:endParaRPr lang="en-US">
              <a:solidFill>
                <a:schemeClr val="tx1"/>
              </a:solidFill>
            </a:endParaRPr>
          </a:p>
        </p:txBody>
      </p:sp>
    </p:spTree>
    <p:extLst>
      <p:ext uri="{BB962C8B-B14F-4D97-AF65-F5344CB8AC3E}">
        <p14:creationId xmlns:p14="http://schemas.microsoft.com/office/powerpoint/2010/main" val="1913333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a:t>Purpose of RFP​ (continued)</a:t>
            </a:r>
          </a:p>
        </p:txBody>
      </p:sp>
      <p:sp>
        <p:nvSpPr>
          <p:cNvPr id="3" name="Content Placeholder 2"/>
          <p:cNvSpPr>
            <a:spLocks noGrp="1"/>
          </p:cNvSpPr>
          <p:nvPr>
            <p:ph sz="half" idx="1"/>
          </p:nvPr>
        </p:nvSpPr>
        <p:spPr>
          <a:xfrm>
            <a:off x="838199" y="1825625"/>
            <a:ext cx="9694653" cy="4351338"/>
          </a:xfrm>
        </p:spPr>
        <p:txBody>
          <a:bodyPr vert="horz" lIns="91440" tIns="45720" rIns="91440" bIns="45720" rtlCol="0" anchor="t">
            <a:normAutofit/>
          </a:bodyPr>
          <a:lstStyle/>
          <a:p>
            <a:pPr marL="0" indent="0">
              <a:buNone/>
            </a:pPr>
            <a:r>
              <a:rPr lang="en-US" b="1"/>
              <a:t>Increase</a:t>
            </a:r>
            <a:r>
              <a:rPr lang="en-US"/>
              <a:t> our understanding of:</a:t>
            </a:r>
            <a:endParaRPr lang="en-US">
              <a:cs typeface="Arial" panose="020B0604020202020204"/>
            </a:endParaRPr>
          </a:p>
          <a:p>
            <a:pPr lvl="1"/>
            <a:r>
              <a:rPr lang="en-US"/>
              <a:t>California's energy load.</a:t>
            </a:r>
            <a:endParaRPr lang="en-US">
              <a:cs typeface="Arial"/>
            </a:endParaRPr>
          </a:p>
          <a:p>
            <a:pPr lvl="1"/>
            <a:r>
              <a:rPr lang="en-US" b="1"/>
              <a:t>Impact</a:t>
            </a:r>
            <a:r>
              <a:rPr lang="en-US"/>
              <a:t> of decarbonization actions and equipment on the grid, buildings, ratepayer energy costs or burden, and energy usage.</a:t>
            </a:r>
          </a:p>
          <a:p>
            <a:pPr lvl="1"/>
            <a:r>
              <a:rPr lang="en-US" b="1"/>
              <a:t>Performance</a:t>
            </a:r>
            <a:r>
              <a:rPr lang="en-US"/>
              <a:t> of decarbonization equipment and measures, including distributed energy resources (DER), under different applications.</a:t>
            </a:r>
            <a:endParaRPr lang="en-US">
              <a:cs typeface="Arial"/>
            </a:endParaRPr>
          </a:p>
        </p:txBody>
      </p:sp>
      <p:sp>
        <p:nvSpPr>
          <p:cNvPr id="6" name="Slide Number Placeholder 5"/>
          <p:cNvSpPr>
            <a:spLocks noGrp="1"/>
          </p:cNvSpPr>
          <p:nvPr>
            <p:ph type="sldNum" sz="quarter" idx="12"/>
          </p:nvPr>
        </p:nvSpPr>
        <p:spPr/>
        <p:txBody>
          <a:bodyPr/>
          <a:lstStyle/>
          <a:p>
            <a:fld id="{005C4985-ACD0-2B4C-8981-36243250F268}" type="slidenum">
              <a:rPr lang="en-US" smtClean="0">
                <a:solidFill>
                  <a:schemeClr val="tx1"/>
                </a:solidFill>
              </a:rPr>
              <a:t>7</a:t>
            </a:fld>
            <a:endParaRPr lang="en-US">
              <a:solidFill>
                <a:schemeClr val="tx1"/>
              </a:solidFill>
            </a:endParaRPr>
          </a:p>
        </p:txBody>
      </p:sp>
    </p:spTree>
    <p:extLst>
      <p:ext uri="{BB962C8B-B14F-4D97-AF65-F5344CB8AC3E}">
        <p14:creationId xmlns:p14="http://schemas.microsoft.com/office/powerpoint/2010/main" val="1067393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a:t>Purpose of RFP​ (continued)</a:t>
            </a:r>
            <a:r>
              <a:rPr lang="en-US" sz="800"/>
              <a:t>1</a:t>
            </a:r>
          </a:p>
        </p:txBody>
      </p:sp>
      <p:sp>
        <p:nvSpPr>
          <p:cNvPr id="3" name="Content Placeholder 2"/>
          <p:cNvSpPr>
            <a:spLocks noGrp="1"/>
          </p:cNvSpPr>
          <p:nvPr>
            <p:ph sz="half" idx="1"/>
          </p:nvPr>
        </p:nvSpPr>
        <p:spPr>
          <a:xfrm>
            <a:off x="838199" y="1825625"/>
            <a:ext cx="9694653" cy="4351338"/>
          </a:xfrm>
        </p:spPr>
        <p:txBody>
          <a:bodyPr vert="horz" lIns="91440" tIns="45720" rIns="91440" bIns="45720" rtlCol="0" anchor="t">
            <a:normAutofit/>
          </a:bodyPr>
          <a:lstStyle/>
          <a:p>
            <a:r>
              <a:rPr lang="en-US" b="1"/>
              <a:t>Support</a:t>
            </a:r>
            <a:r>
              <a:rPr lang="en-US"/>
              <a:t> the development of policy recommendations and strategies that can provide greater grid reliability, building decarbonization, and customer value.</a:t>
            </a:r>
            <a:endParaRPr lang="en-US">
              <a:cs typeface="Arial" panose="020B0604020202020204"/>
            </a:endParaRPr>
          </a:p>
          <a:p>
            <a:r>
              <a:rPr lang="en-US" b="1"/>
              <a:t>Improve</a:t>
            </a:r>
            <a:r>
              <a:rPr lang="en-US"/>
              <a:t> energy demand and supply forecasts for the state.</a:t>
            </a:r>
            <a:endParaRPr lang="en-US">
              <a:cs typeface="Arial" panose="020B0604020202020204"/>
            </a:endParaRPr>
          </a:p>
          <a:p>
            <a:r>
              <a:rPr lang="en-US" b="1"/>
              <a:t>Guide</a:t>
            </a:r>
            <a:r>
              <a:rPr lang="en-US"/>
              <a:t> the development and implementation of programs that deploy building and energy system decarbonization measures.</a:t>
            </a:r>
            <a:endParaRPr lang="en-US">
              <a:cs typeface="Arial"/>
            </a:endParaRPr>
          </a:p>
          <a:p>
            <a:r>
              <a:rPr lang="en-US" b="1"/>
              <a:t>Provide</a:t>
            </a:r>
            <a:r>
              <a:rPr lang="en-US"/>
              <a:t> tools for improved and more accurate program targeting.</a:t>
            </a:r>
            <a:endParaRPr lang="en-US">
              <a:cs typeface="Arial"/>
            </a:endParaRPr>
          </a:p>
          <a:p>
            <a:r>
              <a:rPr lang="en-US" b="1"/>
              <a:t>Identify</a:t>
            </a:r>
            <a:r>
              <a:rPr lang="en-US"/>
              <a:t> data gaps and future research needs.</a:t>
            </a:r>
            <a:endParaRPr lang="en-US">
              <a:cs typeface="Arial" panose="020B0604020202020204"/>
            </a:endParaRPr>
          </a:p>
        </p:txBody>
      </p:sp>
      <p:sp>
        <p:nvSpPr>
          <p:cNvPr id="6" name="Slide Number Placeholder 5"/>
          <p:cNvSpPr>
            <a:spLocks noGrp="1"/>
          </p:cNvSpPr>
          <p:nvPr>
            <p:ph type="sldNum" sz="quarter" idx="12"/>
          </p:nvPr>
        </p:nvSpPr>
        <p:spPr/>
        <p:txBody>
          <a:bodyPr/>
          <a:lstStyle/>
          <a:p>
            <a:fld id="{005C4985-ACD0-2B4C-8981-36243250F268}" type="slidenum">
              <a:rPr lang="en-US" smtClean="0">
                <a:solidFill>
                  <a:schemeClr val="tx1"/>
                </a:solidFill>
              </a:rPr>
              <a:t>8</a:t>
            </a:fld>
            <a:endParaRPr lang="en-US">
              <a:solidFill>
                <a:schemeClr val="tx1"/>
              </a:solidFill>
            </a:endParaRPr>
          </a:p>
        </p:txBody>
      </p:sp>
    </p:spTree>
    <p:extLst>
      <p:ext uri="{BB962C8B-B14F-4D97-AF65-F5344CB8AC3E}">
        <p14:creationId xmlns:p14="http://schemas.microsoft.com/office/powerpoint/2010/main" val="580917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AD98C-ABC4-1645-2796-682817321918}"/>
              </a:ext>
            </a:extLst>
          </p:cNvPr>
          <p:cNvSpPr>
            <a:spLocks noGrp="1"/>
          </p:cNvSpPr>
          <p:nvPr>
            <p:ph type="title"/>
          </p:nvPr>
        </p:nvSpPr>
        <p:spPr/>
        <p:txBody>
          <a:bodyPr/>
          <a:lstStyle/>
          <a:p>
            <a:r>
              <a:rPr lang="en-US"/>
              <a:t>Scope of Work</a:t>
            </a:r>
          </a:p>
        </p:txBody>
      </p:sp>
      <p:sp>
        <p:nvSpPr>
          <p:cNvPr id="3" name="Content Placeholder 2">
            <a:extLst>
              <a:ext uri="{FF2B5EF4-FFF2-40B4-BE49-F238E27FC236}">
                <a16:creationId xmlns:a16="http://schemas.microsoft.com/office/drawing/2014/main" id="{BF59A312-5E0B-F050-DC86-A30E8BBAA57E}"/>
              </a:ext>
            </a:extLst>
          </p:cNvPr>
          <p:cNvSpPr>
            <a:spLocks noGrp="1"/>
          </p:cNvSpPr>
          <p:nvPr>
            <p:ph idx="1"/>
          </p:nvPr>
        </p:nvSpPr>
        <p:spPr/>
        <p:txBody>
          <a:bodyPr vert="horz" lIns="91440" tIns="45720" rIns="91440" bIns="45720" rtlCol="0" anchor="t">
            <a:normAutofit/>
          </a:bodyPr>
          <a:lstStyle/>
          <a:p>
            <a:r>
              <a:rPr lang="en-US">
                <a:cs typeface="Arial"/>
              </a:rPr>
              <a:t>Task 1 – Agreement Management</a:t>
            </a:r>
            <a:endParaRPr lang="en-US"/>
          </a:p>
          <a:p>
            <a:r>
              <a:rPr lang="en-US">
                <a:cs typeface="Arial"/>
              </a:rPr>
              <a:t>Task 2 – DER Analytics: Leveraging Customer Energy Use Data</a:t>
            </a:r>
            <a:endParaRPr lang="en-US"/>
          </a:p>
        </p:txBody>
      </p:sp>
      <p:sp>
        <p:nvSpPr>
          <p:cNvPr id="4" name="Slide Number Placeholder 3">
            <a:extLst>
              <a:ext uri="{FF2B5EF4-FFF2-40B4-BE49-F238E27FC236}">
                <a16:creationId xmlns:a16="http://schemas.microsoft.com/office/drawing/2014/main" id="{6E2A6C3B-39C0-11E0-7C3E-076DD1ADD254}"/>
              </a:ext>
            </a:extLst>
          </p:cNvPr>
          <p:cNvSpPr>
            <a:spLocks noGrp="1"/>
          </p:cNvSpPr>
          <p:nvPr>
            <p:ph type="sldNum" sz="quarter" idx="12"/>
          </p:nvPr>
        </p:nvSpPr>
        <p:spPr/>
        <p:txBody>
          <a:bodyPr/>
          <a:lstStyle/>
          <a:p>
            <a:fld id="{005C4985-ACD0-2B4C-8981-36243250F268}" type="slidenum">
              <a:rPr lang="en-US" smtClean="0">
                <a:solidFill>
                  <a:schemeClr val="tx1"/>
                </a:solidFill>
              </a:rPr>
              <a:t>9</a:t>
            </a:fld>
            <a:endParaRPr lang="en-US">
              <a:solidFill>
                <a:schemeClr val="tx1"/>
              </a:solidFill>
            </a:endParaRPr>
          </a:p>
        </p:txBody>
      </p:sp>
    </p:spTree>
    <p:extLst>
      <p:ext uri="{BB962C8B-B14F-4D97-AF65-F5344CB8AC3E}">
        <p14:creationId xmlns:p14="http://schemas.microsoft.com/office/powerpoint/2010/main" val="2114031133"/>
      </p:ext>
    </p:extLst>
  </p:cSld>
  <p:clrMapOvr>
    <a:masterClrMapping/>
  </p:clrMapOvr>
</p:sld>
</file>

<file path=ppt/theme/theme1.xml><?xml version="1.0" encoding="utf-8"?>
<a:theme xmlns:a="http://schemas.openxmlformats.org/drawingml/2006/main" name="Title/Section">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8471DC0-FD0D-2A4C-9BB3-08E53AAB98E1}" vid="{363AC6BA-222D-6A42-A86E-42D4213EA914}"/>
    </a:ext>
  </a:extLst>
</a:theme>
</file>

<file path=ppt/theme/theme2.xml><?xml version="1.0" encoding="utf-8"?>
<a:theme xmlns:a="http://schemas.openxmlformats.org/drawingml/2006/main" name="Conten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8471DC0-FD0D-2A4C-9BB3-08E53AAB98E1}" vid="{3BF250F5-90E0-1742-AE67-252F8E9F95CF}"/>
    </a:ext>
  </a:extLst>
</a:theme>
</file>

<file path=ppt/theme/theme3.xml><?xml version="1.0" encoding="utf-8"?>
<a:theme xmlns:a="http://schemas.openxmlformats.org/drawingml/2006/main" name="Content: blank background">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8471DC0-FD0D-2A4C-9BB3-08E53AAB98E1}" vid="{8AF470B7-4331-9747-8595-3EF89398B172}"/>
    </a:ext>
  </a:extLst>
</a:theme>
</file>

<file path=ppt/theme/theme4.xml><?xml version="1.0" encoding="utf-8"?>
<a:theme xmlns:a="http://schemas.openxmlformats.org/drawingml/2006/main" name="Blank: Black">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8471DC0-FD0D-2A4C-9BB3-08E53AAB98E1}" vid="{D4AADE59-C35C-A140-B257-2E4365C638F0}"/>
    </a:ext>
  </a:extLst>
</a:theme>
</file>

<file path=ppt/theme/theme5.xml><?xml version="1.0" encoding="utf-8"?>
<a:theme xmlns:a="http://schemas.openxmlformats.org/drawingml/2006/main" name="Blank: Whit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8471DC0-FD0D-2A4C-9BB3-08E53AAB98E1}" vid="{87E2F548-F85F-094D-8DDA-3AF7BD174F24}"/>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1DC9A153AAEEE45BACE06E01F8272AC" ma:contentTypeVersion="14" ma:contentTypeDescription="Create a new document." ma:contentTypeScope="" ma:versionID="b6d3ae05fba915dcbecea1240c194ad9">
  <xsd:schema xmlns:xsd="http://www.w3.org/2001/XMLSchema" xmlns:xs="http://www.w3.org/2001/XMLSchema" xmlns:p="http://schemas.microsoft.com/office/2006/metadata/properties" xmlns:ns2="785685f2-c2e1-4352-89aa-3faca8eaba52" xmlns:ns3="5067c814-4b34-462c-a21d-c185ff6548d2" targetNamespace="http://schemas.microsoft.com/office/2006/metadata/properties" ma:root="true" ma:fieldsID="47ca0a392c7422b9213f34979bc7de02" ns2:_="" ns3:_="">
    <xsd:import namespace="785685f2-c2e1-4352-89aa-3faca8eaba52"/>
    <xsd:import namespace="5067c814-4b34-462c-a21d-c185ff6548d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5685f2-c2e1-4352-89aa-3faca8eaba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6df981b-247c-4b11-954d-40cb1951968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067c814-4b34-462c-a21d-c185ff6548d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41809527-a15e-45c9-9762-ce086c444099}" ma:internalName="TaxCatchAll" ma:showField="CatchAllData" ma:web="5067c814-4b34-462c-a21d-c185ff6548d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5067c814-4b34-462c-a21d-c185ff6548d2">
      <UserInfo>
        <DisplayName>Worster, Brad@Energy</DisplayName>
        <AccountId>373</AccountId>
        <AccountType/>
      </UserInfo>
      <UserInfo>
        <DisplayName>Erne, David@Energy</DisplayName>
        <AccountId>315</AccountId>
        <AccountType/>
      </UserInfo>
      <UserInfo>
        <DisplayName>Jones, Melissa@Energy</DisplayName>
        <AccountId>106</AccountId>
        <AccountType/>
      </UserInfo>
      <UserInfo>
        <DisplayName>MacDonald, Rachel@Energy</DisplayName>
        <AccountId>53</AccountId>
        <AccountType/>
      </UserInfo>
      <UserInfo>
        <DisplayName>Poletti, Amanda@Energy</DisplayName>
        <AccountId>18</AccountId>
        <AccountType/>
      </UserInfo>
      <UserInfo>
        <DisplayName>Javanbakht, Heidi@Energy</DisplayName>
        <AccountId>19</AccountId>
        <AccountType/>
      </UserInfo>
      <UserInfo>
        <DisplayName>Flynn, Tom@Energy</DisplayName>
        <AccountId>113</AccountId>
        <AccountType/>
      </UserInfo>
      <UserInfo>
        <DisplayName>Gutierrez, Aleecia@Energy</DisplayName>
        <AccountId>16</AccountId>
        <AccountType/>
      </UserInfo>
    </SharedWithUsers>
    <TaxCatchAll xmlns="5067c814-4b34-462c-a21d-c185ff6548d2" xsi:nil="true"/>
    <lcf76f155ced4ddcb4097134ff3c332f xmlns="785685f2-c2e1-4352-89aa-3faca8eaba5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B3D5CAA-559C-41EB-8A66-B062E011B7D4}">
  <ds:schemaRefs>
    <ds:schemaRef ds:uri="http://schemas.microsoft.com/sharepoint/v3/contenttype/forms"/>
  </ds:schemaRefs>
</ds:datastoreItem>
</file>

<file path=customXml/itemProps2.xml><?xml version="1.0" encoding="utf-8"?>
<ds:datastoreItem xmlns:ds="http://schemas.openxmlformats.org/officeDocument/2006/customXml" ds:itemID="{52A43C9A-A3B8-43B7-9865-411D1DD64191}"/>
</file>

<file path=customXml/itemProps3.xml><?xml version="1.0" encoding="utf-8"?>
<ds:datastoreItem xmlns:ds="http://schemas.openxmlformats.org/officeDocument/2006/customXml" ds:itemID="{F6E627A7-8879-4DD6-ADF6-8C4F6EE8B27F}">
  <ds:schemaRefs>
    <ds:schemaRef ds:uri="http://schemas.microsoft.com/office/infopath/2007/PartnerControls"/>
    <ds:schemaRef ds:uri="http://schemas.microsoft.com/office/2006/metadata/properties"/>
    <ds:schemaRef ds:uri="http://schemas.openxmlformats.org/package/2006/metadata/core-properties"/>
    <ds:schemaRef ds:uri="http://schemas.microsoft.com/office/2006/documentManagement/types"/>
    <ds:schemaRef ds:uri="785685f2-c2e1-4352-89aa-3faca8eaba52"/>
    <ds:schemaRef ds:uri="5067c814-4b34-462c-a21d-c185ff6548d2"/>
    <ds:schemaRef ds:uri="http://www.w3.org/XML/1998/namespace"/>
    <ds:schemaRef ds:uri="http://purl.org/dc/dcmitype/"/>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CEC_Official_PowerPoint_Template_2020 (1)</Template>
  <TotalTime>1</TotalTime>
  <Words>1851</Words>
  <Application>Microsoft Office PowerPoint</Application>
  <PresentationFormat>Widescreen</PresentationFormat>
  <Paragraphs>243</Paragraphs>
  <Slides>27</Slides>
  <Notes>3</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27</vt:i4>
      </vt:variant>
    </vt:vector>
  </HeadingPairs>
  <TitlesOfParts>
    <vt:vector size="36" baseType="lpstr">
      <vt:lpstr>Arial</vt:lpstr>
      <vt:lpstr>Arial Black</vt:lpstr>
      <vt:lpstr>Calibri</vt:lpstr>
      <vt:lpstr>Wingdings</vt:lpstr>
      <vt:lpstr>Title/Section</vt:lpstr>
      <vt:lpstr>Content</vt:lpstr>
      <vt:lpstr>Content: blank background</vt:lpstr>
      <vt:lpstr>Blank: Black</vt:lpstr>
      <vt:lpstr>Blank: White</vt:lpstr>
      <vt:lpstr>Distributed Energy Resource Programmatic and Technical Analysis</vt:lpstr>
      <vt:lpstr>Housekeeping</vt:lpstr>
      <vt:lpstr>Agenda</vt:lpstr>
      <vt:lpstr> RFP Overview​ </vt:lpstr>
      <vt:lpstr>Purpose of RFP​</vt:lpstr>
      <vt:lpstr>Customer Energy Use Data</vt:lpstr>
      <vt:lpstr>Purpose of RFP​ (continued)</vt:lpstr>
      <vt:lpstr>Purpose of RFP​ (continued)1</vt:lpstr>
      <vt:lpstr>Scope of Work</vt:lpstr>
      <vt:lpstr>Expected Total Hours</vt:lpstr>
      <vt:lpstr>Task 1: Agreement Management​</vt:lpstr>
      <vt:lpstr>Task 2: DER Analytics Leveraging Customer Energy Use Data</vt:lpstr>
      <vt:lpstr>Sub-Task 2.1 - Analysis to Inform Policy Options</vt:lpstr>
      <vt:lpstr>Sub-Task 2.2 - Analysis to Improve Forecasting/Planning</vt:lpstr>
      <vt:lpstr>Sub-Task 2.3 - Analysis to Support Programs</vt:lpstr>
      <vt:lpstr>Sub-Task 2.4 - Development of Strategies to Share Information</vt:lpstr>
      <vt:lpstr>Eligible Bidders​</vt:lpstr>
      <vt:lpstr>Proposal Requirements</vt:lpstr>
      <vt:lpstr>Evaluation Process</vt:lpstr>
      <vt:lpstr>SCREENING CRITERIA FOR HANDLING OF COMMISSION (OR A THIRD PARTY) CONFIDENTIAL INFORMATION</vt:lpstr>
      <vt:lpstr>Scoring</vt:lpstr>
      <vt:lpstr>Disabled Veteran Business Enterprise (DVBE) Requirements</vt:lpstr>
      <vt:lpstr>How To Submit The Proposals</vt:lpstr>
      <vt:lpstr>Tentative Key Activities and Dates1</vt:lpstr>
      <vt:lpstr>Questions and Answers</vt:lpstr>
      <vt:lpstr>Whom to Contact?</vt:lpstr>
      <vt:lpstr>Thank You!</vt:lpstr>
    </vt:vector>
  </TitlesOfParts>
  <Company>California Energy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California Energy Commission</dc:title>
  <dc:creator>Buckley, Lindsay@Energy</dc:creator>
  <cp:lastModifiedBy>Dyer, Phil@Energy</cp:lastModifiedBy>
  <cp:revision>2</cp:revision>
  <cp:lastPrinted>2019-12-11T23:19:58Z</cp:lastPrinted>
  <dcterms:created xsi:type="dcterms:W3CDTF">2020-03-06T19:07:21Z</dcterms:created>
  <dcterms:modified xsi:type="dcterms:W3CDTF">2023-05-24T16:57:07Z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0x01010061DC9A153AAEEE45BACE06E01F8272AC</vt:lpwstr>
  </property>
  <property fmtid="{D5CDD505-2E9C-101B-9397-08002B2CF9AE}" pid="3" name="Order">
    <vt:r8>1593100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y fmtid="{D5CDD505-2E9C-101B-9397-08002B2CF9AE}" pid="8" name="MediaServiceImageTags">
    <vt:lpwstr/>
  </property>
</Properties>
</file>